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4"/>
  </p:sldMasterIdLst>
  <p:notesMasterIdLst>
    <p:notesMasterId r:id="rId82"/>
  </p:notesMasterIdLst>
  <p:handoutMasterIdLst>
    <p:handoutMasterId r:id="rId83"/>
  </p:handoutMasterIdLst>
  <p:sldIdLst>
    <p:sldId id="690" r:id="rId5"/>
    <p:sldId id="681" r:id="rId6"/>
    <p:sldId id="682" r:id="rId7"/>
    <p:sldId id="678" r:id="rId8"/>
    <p:sldId id="4848" r:id="rId9"/>
    <p:sldId id="4868" r:id="rId10"/>
    <p:sldId id="4847" r:id="rId11"/>
    <p:sldId id="4853" r:id="rId12"/>
    <p:sldId id="687" r:id="rId13"/>
    <p:sldId id="709" r:id="rId14"/>
    <p:sldId id="710" r:id="rId15"/>
    <p:sldId id="689" r:id="rId16"/>
    <p:sldId id="702" r:id="rId17"/>
    <p:sldId id="703" r:id="rId18"/>
    <p:sldId id="704" r:id="rId19"/>
    <p:sldId id="4869" r:id="rId20"/>
    <p:sldId id="705" r:id="rId21"/>
    <p:sldId id="4818" r:id="rId22"/>
    <p:sldId id="4819" r:id="rId23"/>
    <p:sldId id="4820" r:id="rId24"/>
    <p:sldId id="4822" r:id="rId25"/>
    <p:sldId id="4821" r:id="rId26"/>
    <p:sldId id="4825" r:id="rId27"/>
    <p:sldId id="4826" r:id="rId28"/>
    <p:sldId id="4845" r:id="rId29"/>
    <p:sldId id="4824" r:id="rId30"/>
    <p:sldId id="4872" r:id="rId31"/>
    <p:sldId id="4862" r:id="rId32"/>
    <p:sldId id="4873" r:id="rId33"/>
    <p:sldId id="4874" r:id="rId34"/>
    <p:sldId id="4875" r:id="rId35"/>
    <p:sldId id="4876" r:id="rId36"/>
    <p:sldId id="4863" r:id="rId37"/>
    <p:sldId id="4851" r:id="rId38"/>
    <p:sldId id="4864" r:id="rId39"/>
    <p:sldId id="4885" r:id="rId40"/>
    <p:sldId id="4886" r:id="rId41"/>
    <p:sldId id="4887" r:id="rId42"/>
    <p:sldId id="4888" r:id="rId43"/>
    <p:sldId id="4889" r:id="rId44"/>
    <p:sldId id="4890" r:id="rId45"/>
    <p:sldId id="4891" r:id="rId46"/>
    <p:sldId id="4892" r:id="rId47"/>
    <p:sldId id="4883" r:id="rId48"/>
    <p:sldId id="4877" r:id="rId49"/>
    <p:sldId id="4884" r:id="rId50"/>
    <p:sldId id="4878" r:id="rId51"/>
    <p:sldId id="4879" r:id="rId52"/>
    <p:sldId id="4880" r:id="rId53"/>
    <p:sldId id="4881" r:id="rId54"/>
    <p:sldId id="4827" r:id="rId55"/>
    <p:sldId id="4828" r:id="rId56"/>
    <p:sldId id="4829" r:id="rId57"/>
    <p:sldId id="4833" r:id="rId58"/>
    <p:sldId id="4832" r:id="rId59"/>
    <p:sldId id="4834" r:id="rId60"/>
    <p:sldId id="4835" r:id="rId61"/>
    <p:sldId id="4871" r:id="rId62"/>
    <p:sldId id="4837" r:id="rId63"/>
    <p:sldId id="4867" r:id="rId64"/>
    <p:sldId id="4838" r:id="rId65"/>
    <p:sldId id="4839" r:id="rId66"/>
    <p:sldId id="4840" r:id="rId67"/>
    <p:sldId id="4841" r:id="rId68"/>
    <p:sldId id="4842" r:id="rId69"/>
    <p:sldId id="4843" r:id="rId70"/>
    <p:sldId id="4844" r:id="rId71"/>
    <p:sldId id="677" r:id="rId72"/>
    <p:sldId id="706" r:id="rId73"/>
    <p:sldId id="712" r:id="rId74"/>
    <p:sldId id="708" r:id="rId75"/>
    <p:sldId id="707" r:id="rId76"/>
    <p:sldId id="713" r:id="rId77"/>
    <p:sldId id="4831" r:id="rId78"/>
    <p:sldId id="716" r:id="rId79"/>
    <p:sldId id="717" r:id="rId80"/>
    <p:sldId id="715" r:id="rId81"/>
  </p:sldIdLst>
  <p:sldSz cx="12192000" cy="6858000"/>
  <p:notesSz cx="6858000" cy="9144000"/>
  <p:defaultTex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Elaine Voigt" initials="EV" lastIdx="14" clrIdx="0">
    <p:extLst>
      <p:ext uri="{19B8F6BF-5375-455C-9EA6-DF929625EA0E}">
        <p15:presenceInfo xmlns:p15="http://schemas.microsoft.com/office/powerpoint/2012/main" userId="93d85093fdedce0d"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C2D45"/>
    <a:srgbClr val="87B14E"/>
    <a:srgbClr val="915F9E"/>
    <a:srgbClr val="E97924"/>
    <a:srgbClr val="A4C479"/>
    <a:srgbClr val="7ABB57"/>
    <a:srgbClr val="D2CFC5"/>
    <a:srgbClr val="7654A2"/>
    <a:srgbClr val="B79974"/>
    <a:srgbClr val="305C6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ittlere Formatvorlage 2 - Akz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ittlere Formatvorlage 2 - Akz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ittlere Formatvorlage 2 - Akz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185" autoAdjust="0"/>
    <p:restoredTop sz="92832" autoAdjust="0"/>
  </p:normalViewPr>
  <p:slideViewPr>
    <p:cSldViewPr snapToGrid="0" snapToObjects="1">
      <p:cViewPr varScale="1">
        <p:scale>
          <a:sx n="59" d="100"/>
          <a:sy n="59" d="100"/>
        </p:scale>
        <p:origin x="1108" y="196"/>
      </p:cViewPr>
      <p:guideLst/>
    </p:cSldViewPr>
  </p:slideViewPr>
  <p:notesTextViewPr>
    <p:cViewPr>
      <p:scale>
        <a:sx n="1" d="1"/>
        <a:sy n="1" d="1"/>
      </p:scale>
      <p:origin x="0" y="0"/>
    </p:cViewPr>
  </p:notesTextViewPr>
  <p:sorterViewPr>
    <p:cViewPr>
      <p:scale>
        <a:sx n="46" d="100"/>
        <a:sy n="46" d="100"/>
      </p:scale>
      <p:origin x="0" y="0"/>
    </p:cViewPr>
  </p:sorterViewPr>
  <p:notesViewPr>
    <p:cSldViewPr snapToGrid="0" snapToObjects="1" showGuides="1">
      <p:cViewPr varScale="1">
        <p:scale>
          <a:sx n="70" d="100"/>
          <a:sy n="70" d="100"/>
        </p:scale>
        <p:origin x="3392" y="192"/>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slide" Target="slides/slide51.xml"/><Relationship Id="rId63" Type="http://schemas.openxmlformats.org/officeDocument/2006/relationships/slide" Target="slides/slide59.xml"/><Relationship Id="rId68" Type="http://schemas.openxmlformats.org/officeDocument/2006/relationships/slide" Target="slides/slide64.xml"/><Relationship Id="rId76" Type="http://schemas.openxmlformats.org/officeDocument/2006/relationships/slide" Target="slides/slide72.xml"/><Relationship Id="rId84" Type="http://schemas.openxmlformats.org/officeDocument/2006/relationships/commentAuthors" Target="commentAuthors.xml"/><Relationship Id="rId7" Type="http://schemas.openxmlformats.org/officeDocument/2006/relationships/slide" Target="slides/slide3.xml"/><Relationship Id="rId71" Type="http://schemas.openxmlformats.org/officeDocument/2006/relationships/slide" Target="slides/slide67.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slide" Target="slides/slide54.xml"/><Relationship Id="rId66" Type="http://schemas.openxmlformats.org/officeDocument/2006/relationships/slide" Target="slides/slide62.xml"/><Relationship Id="rId74" Type="http://schemas.openxmlformats.org/officeDocument/2006/relationships/slide" Target="slides/slide70.xml"/><Relationship Id="rId79" Type="http://schemas.openxmlformats.org/officeDocument/2006/relationships/slide" Target="slides/slide75.xml"/><Relationship Id="rId87" Type="http://schemas.openxmlformats.org/officeDocument/2006/relationships/theme" Target="theme/theme1.xml"/><Relationship Id="rId5" Type="http://schemas.openxmlformats.org/officeDocument/2006/relationships/slide" Target="slides/slide1.xml"/><Relationship Id="rId61" Type="http://schemas.openxmlformats.org/officeDocument/2006/relationships/slide" Target="slides/slide57.xml"/><Relationship Id="rId82" Type="http://schemas.openxmlformats.org/officeDocument/2006/relationships/notesMaster" Target="notesMasters/notesMaster1.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slide" Target="slides/slide73.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presProps" Target="presProps.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handoutMaster" Target="handoutMasters/handoutMaster1.xml"/><Relationship Id="rId88"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viewProps" Target="view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title>
      <c:tx>
        <c:rich>
          <a:bodyPr rot="0" spcFirstLastPara="1" vertOverflow="ellipsis" vert="horz" wrap="square" anchor="ctr" anchorCtr="1"/>
          <a:lstStyle/>
          <a:p>
            <a:pPr>
              <a:defRPr sz="1862" b="0" i="0" u="none" strike="noStrike" kern="1200" spc="0" baseline="0">
                <a:solidFill>
                  <a:srgbClr val="595A59"/>
                </a:solidFill>
                <a:latin typeface="Calibri" panose="020F0502020204030204" pitchFamily="34" charset="0"/>
                <a:ea typeface="+mn-ea"/>
                <a:cs typeface="Calibri" panose="020F0502020204030204" pitchFamily="34" charset="0"/>
              </a:defRPr>
            </a:pPr>
            <a:r>
              <a:rPr lang="de-DE" b="1" dirty="0">
                <a:solidFill>
                  <a:srgbClr val="915F9E"/>
                </a:solidFill>
                <a:latin typeface="Calibri" panose="020F0502020204030204" pitchFamily="34" charset="0"/>
                <a:cs typeface="Calibri" panose="020F0502020204030204" pitchFamily="34" charset="0"/>
              </a:rPr>
              <a:t>Entwicklung der Liquidität</a:t>
            </a:r>
          </a:p>
        </c:rich>
      </c:tx>
      <c:overlay val="0"/>
      <c:spPr>
        <a:noFill/>
        <a:ln>
          <a:noFill/>
        </a:ln>
        <a:effectLst/>
      </c:spPr>
      <c:txPr>
        <a:bodyPr rot="0" spcFirstLastPara="1" vertOverflow="ellipsis" vert="horz" wrap="square" anchor="ctr" anchorCtr="1"/>
        <a:lstStyle/>
        <a:p>
          <a:pPr>
            <a:defRPr sz="1862" b="0" i="0" u="none" strike="noStrike" kern="1200" spc="0" baseline="0">
              <a:solidFill>
                <a:srgbClr val="595A59"/>
              </a:solidFill>
              <a:latin typeface="Calibri" panose="020F0502020204030204" pitchFamily="34" charset="0"/>
              <a:ea typeface="+mn-ea"/>
              <a:cs typeface="Calibri" panose="020F0502020204030204" pitchFamily="34" charset="0"/>
            </a:defRPr>
          </a:pPr>
          <a:endParaRPr lang="en-US"/>
        </a:p>
      </c:txPr>
    </c:title>
    <c:autoTitleDeleted val="0"/>
    <c:plotArea>
      <c:layout/>
      <c:barChart>
        <c:barDir val="col"/>
        <c:grouping val="clustered"/>
        <c:varyColors val="0"/>
        <c:ser>
          <c:idx val="1"/>
          <c:order val="1"/>
          <c:tx>
            <c:strRef>
              <c:f>Tabelle1!$C$1</c:f>
              <c:strCache>
                <c:ptCount val="1"/>
                <c:pt idx="0">
                  <c:v>Einnahmen</c:v>
                </c:pt>
              </c:strCache>
            </c:strRef>
          </c:tx>
          <c:spPr>
            <a:solidFill>
              <a:schemeClr val="accent2"/>
            </a:solidFill>
            <a:ln>
              <a:noFill/>
            </a:ln>
            <a:effectLst/>
          </c:spPr>
          <c:invertIfNegative val="0"/>
          <c:cat>
            <c:strRef>
              <c:f>Tabelle1!$A$2:$A$14</c:f>
              <c:strCache>
                <c:ptCount val="13"/>
                <c:pt idx="0">
                  <c:v>Status Quo</c:v>
                </c:pt>
                <c:pt idx="1">
                  <c:v>Monat 1</c:v>
                </c:pt>
                <c:pt idx="2">
                  <c:v>Monat 2</c:v>
                </c:pt>
                <c:pt idx="3">
                  <c:v>Monat 3</c:v>
                </c:pt>
                <c:pt idx="4">
                  <c:v>Monat 4</c:v>
                </c:pt>
                <c:pt idx="5">
                  <c:v>Monat 5</c:v>
                </c:pt>
                <c:pt idx="6">
                  <c:v>Monat 6</c:v>
                </c:pt>
                <c:pt idx="7">
                  <c:v>Monat 7</c:v>
                </c:pt>
                <c:pt idx="8">
                  <c:v>Monat 8</c:v>
                </c:pt>
                <c:pt idx="9">
                  <c:v>Monat 9</c:v>
                </c:pt>
                <c:pt idx="10">
                  <c:v>Monat 10</c:v>
                </c:pt>
                <c:pt idx="11">
                  <c:v>Monat 11</c:v>
                </c:pt>
                <c:pt idx="12">
                  <c:v>Monat 12</c:v>
                </c:pt>
              </c:strCache>
            </c:strRef>
          </c:cat>
          <c:val>
            <c:numRef>
              <c:f>Tabelle1!$C$2:$C$14</c:f>
              <c:numCache>
                <c:formatCode>General</c:formatCode>
                <c:ptCount val="13"/>
                <c:pt idx="0">
                  <c:v>0</c:v>
                </c:pt>
                <c:pt idx="1">
                  <c:v>100</c:v>
                </c:pt>
                <c:pt idx="2">
                  <c:v>90</c:v>
                </c:pt>
                <c:pt idx="3">
                  <c:v>60</c:v>
                </c:pt>
                <c:pt idx="4">
                  <c:v>20</c:v>
                </c:pt>
                <c:pt idx="5">
                  <c:v>20</c:v>
                </c:pt>
                <c:pt idx="6">
                  <c:v>20</c:v>
                </c:pt>
                <c:pt idx="7">
                  <c:v>60</c:v>
                </c:pt>
                <c:pt idx="8">
                  <c:v>30</c:v>
                </c:pt>
                <c:pt idx="9">
                  <c:v>70</c:v>
                </c:pt>
                <c:pt idx="10">
                  <c:v>70</c:v>
                </c:pt>
                <c:pt idx="11">
                  <c:v>80</c:v>
                </c:pt>
                <c:pt idx="12">
                  <c:v>100</c:v>
                </c:pt>
              </c:numCache>
            </c:numRef>
          </c:val>
          <c:extLst>
            <c:ext xmlns:c16="http://schemas.microsoft.com/office/drawing/2014/chart" uri="{C3380CC4-5D6E-409C-BE32-E72D297353CC}">
              <c16:uniqueId val="{00000000-E9F0-449A-8B18-E413B8564274}"/>
            </c:ext>
          </c:extLst>
        </c:ser>
        <c:ser>
          <c:idx val="2"/>
          <c:order val="2"/>
          <c:tx>
            <c:strRef>
              <c:f>Tabelle1!$D$1</c:f>
              <c:strCache>
                <c:ptCount val="1"/>
                <c:pt idx="0">
                  <c:v>Ausgaben</c:v>
                </c:pt>
              </c:strCache>
            </c:strRef>
          </c:tx>
          <c:spPr>
            <a:solidFill>
              <a:schemeClr val="accent2">
                <a:tint val="65000"/>
              </a:schemeClr>
            </a:solidFill>
            <a:ln>
              <a:noFill/>
            </a:ln>
            <a:effectLst/>
          </c:spPr>
          <c:invertIfNegative val="0"/>
          <c:cat>
            <c:strRef>
              <c:f>Tabelle1!$A$2:$A$14</c:f>
              <c:strCache>
                <c:ptCount val="13"/>
                <c:pt idx="0">
                  <c:v>Status Quo</c:v>
                </c:pt>
                <c:pt idx="1">
                  <c:v>Monat 1</c:v>
                </c:pt>
                <c:pt idx="2">
                  <c:v>Monat 2</c:v>
                </c:pt>
                <c:pt idx="3">
                  <c:v>Monat 3</c:v>
                </c:pt>
                <c:pt idx="4">
                  <c:v>Monat 4</c:v>
                </c:pt>
                <c:pt idx="5">
                  <c:v>Monat 5</c:v>
                </c:pt>
                <c:pt idx="6">
                  <c:v>Monat 6</c:v>
                </c:pt>
                <c:pt idx="7">
                  <c:v>Monat 7</c:v>
                </c:pt>
                <c:pt idx="8">
                  <c:v>Monat 8</c:v>
                </c:pt>
                <c:pt idx="9">
                  <c:v>Monat 9</c:v>
                </c:pt>
                <c:pt idx="10">
                  <c:v>Monat 10</c:v>
                </c:pt>
                <c:pt idx="11">
                  <c:v>Monat 11</c:v>
                </c:pt>
                <c:pt idx="12">
                  <c:v>Monat 12</c:v>
                </c:pt>
              </c:strCache>
            </c:strRef>
          </c:cat>
          <c:val>
            <c:numRef>
              <c:f>Tabelle1!$D$2:$D$14</c:f>
              <c:numCache>
                <c:formatCode>General</c:formatCode>
                <c:ptCount val="13"/>
                <c:pt idx="0">
                  <c:v>0</c:v>
                </c:pt>
                <c:pt idx="1">
                  <c:v>67</c:v>
                </c:pt>
                <c:pt idx="2">
                  <c:v>62</c:v>
                </c:pt>
                <c:pt idx="3">
                  <c:v>47</c:v>
                </c:pt>
                <c:pt idx="4">
                  <c:v>27</c:v>
                </c:pt>
                <c:pt idx="5">
                  <c:v>27</c:v>
                </c:pt>
                <c:pt idx="6">
                  <c:v>122</c:v>
                </c:pt>
                <c:pt idx="7">
                  <c:v>47</c:v>
                </c:pt>
                <c:pt idx="8">
                  <c:v>32</c:v>
                </c:pt>
                <c:pt idx="9">
                  <c:v>52</c:v>
                </c:pt>
                <c:pt idx="10">
                  <c:v>52</c:v>
                </c:pt>
                <c:pt idx="11">
                  <c:v>57</c:v>
                </c:pt>
                <c:pt idx="12">
                  <c:v>67</c:v>
                </c:pt>
              </c:numCache>
            </c:numRef>
          </c:val>
          <c:extLst>
            <c:ext xmlns:c16="http://schemas.microsoft.com/office/drawing/2014/chart" uri="{C3380CC4-5D6E-409C-BE32-E72D297353CC}">
              <c16:uniqueId val="{00000001-E9F0-449A-8B18-E413B8564274}"/>
            </c:ext>
          </c:extLst>
        </c:ser>
        <c:dLbls>
          <c:showLegendKey val="0"/>
          <c:showVal val="0"/>
          <c:showCatName val="0"/>
          <c:showSerName val="0"/>
          <c:showPercent val="0"/>
          <c:showBubbleSize val="0"/>
        </c:dLbls>
        <c:gapWidth val="219"/>
        <c:axId val="1408063359"/>
        <c:axId val="1408060031"/>
      </c:barChart>
      <c:lineChart>
        <c:grouping val="standard"/>
        <c:varyColors val="0"/>
        <c:ser>
          <c:idx val="0"/>
          <c:order val="0"/>
          <c:tx>
            <c:strRef>
              <c:f>Tabelle1!$B$1</c:f>
              <c:strCache>
                <c:ptCount val="1"/>
                <c:pt idx="0">
                  <c:v>Liquidität Periodenende</c:v>
                </c:pt>
              </c:strCache>
            </c:strRef>
          </c:tx>
          <c:spPr>
            <a:ln w="28575" cap="rnd">
              <a:solidFill>
                <a:schemeClr val="accent2">
                  <a:shade val="65000"/>
                </a:schemeClr>
              </a:solidFill>
              <a:round/>
            </a:ln>
            <a:effectLst/>
          </c:spPr>
          <c:marker>
            <c:symbol val="none"/>
          </c:marker>
          <c:cat>
            <c:strRef>
              <c:f>Tabelle1!$A$2:$A$14</c:f>
              <c:strCache>
                <c:ptCount val="13"/>
                <c:pt idx="0">
                  <c:v>Status Quo</c:v>
                </c:pt>
                <c:pt idx="1">
                  <c:v>Monat 1</c:v>
                </c:pt>
                <c:pt idx="2">
                  <c:v>Monat 2</c:v>
                </c:pt>
                <c:pt idx="3">
                  <c:v>Monat 3</c:v>
                </c:pt>
                <c:pt idx="4">
                  <c:v>Monat 4</c:v>
                </c:pt>
                <c:pt idx="5">
                  <c:v>Monat 5</c:v>
                </c:pt>
                <c:pt idx="6">
                  <c:v>Monat 6</c:v>
                </c:pt>
                <c:pt idx="7">
                  <c:v>Monat 7</c:v>
                </c:pt>
                <c:pt idx="8">
                  <c:v>Monat 8</c:v>
                </c:pt>
                <c:pt idx="9">
                  <c:v>Monat 9</c:v>
                </c:pt>
                <c:pt idx="10">
                  <c:v>Monat 10</c:v>
                </c:pt>
                <c:pt idx="11">
                  <c:v>Monat 11</c:v>
                </c:pt>
                <c:pt idx="12">
                  <c:v>Monat 12</c:v>
                </c:pt>
              </c:strCache>
            </c:strRef>
          </c:cat>
          <c:val>
            <c:numRef>
              <c:f>Tabelle1!$B$2:$B$14</c:f>
              <c:numCache>
                <c:formatCode>General</c:formatCode>
                <c:ptCount val="13"/>
                <c:pt idx="0">
                  <c:v>100</c:v>
                </c:pt>
                <c:pt idx="1">
                  <c:v>133</c:v>
                </c:pt>
                <c:pt idx="2">
                  <c:v>161</c:v>
                </c:pt>
                <c:pt idx="3">
                  <c:v>174</c:v>
                </c:pt>
                <c:pt idx="4">
                  <c:v>167</c:v>
                </c:pt>
                <c:pt idx="5">
                  <c:v>160</c:v>
                </c:pt>
                <c:pt idx="6">
                  <c:v>58</c:v>
                </c:pt>
                <c:pt idx="7">
                  <c:v>71</c:v>
                </c:pt>
                <c:pt idx="8">
                  <c:v>101</c:v>
                </c:pt>
                <c:pt idx="9">
                  <c:v>119</c:v>
                </c:pt>
                <c:pt idx="10">
                  <c:v>137</c:v>
                </c:pt>
                <c:pt idx="11">
                  <c:v>160</c:v>
                </c:pt>
                <c:pt idx="12">
                  <c:v>193</c:v>
                </c:pt>
              </c:numCache>
            </c:numRef>
          </c:val>
          <c:smooth val="0"/>
          <c:extLst>
            <c:ext xmlns:c16="http://schemas.microsoft.com/office/drawing/2014/chart" uri="{C3380CC4-5D6E-409C-BE32-E72D297353CC}">
              <c16:uniqueId val="{00000002-E9F0-449A-8B18-E413B8564274}"/>
            </c:ext>
          </c:extLst>
        </c:ser>
        <c:dLbls>
          <c:showLegendKey val="0"/>
          <c:showVal val="0"/>
          <c:showCatName val="0"/>
          <c:showSerName val="0"/>
          <c:showPercent val="0"/>
          <c:showBubbleSize val="0"/>
        </c:dLbls>
        <c:marker val="1"/>
        <c:smooth val="0"/>
        <c:axId val="1408063359"/>
        <c:axId val="1408060031"/>
      </c:lineChart>
      <c:catAx>
        <c:axId val="1408063359"/>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rgbClr val="595A59"/>
                </a:solidFill>
                <a:latin typeface="Calibri" panose="020F0502020204030204" pitchFamily="34" charset="0"/>
                <a:ea typeface="+mn-ea"/>
                <a:cs typeface="Calibri" panose="020F0502020204030204" pitchFamily="34" charset="0"/>
              </a:defRPr>
            </a:pPr>
            <a:endParaRPr lang="en-US"/>
          </a:p>
        </c:txPr>
        <c:crossAx val="1408060031"/>
        <c:crosses val="autoZero"/>
        <c:auto val="1"/>
        <c:lblAlgn val="ctr"/>
        <c:lblOffset val="100"/>
        <c:noMultiLvlLbl val="0"/>
      </c:catAx>
      <c:valAx>
        <c:axId val="1408060031"/>
        <c:scaling>
          <c:orientation val="minMax"/>
        </c:scaling>
        <c:delete val="0"/>
        <c:axPos val="l"/>
        <c:majorGridlines>
          <c:spPr>
            <a:ln w="9525" cap="flat" cmpd="sng" algn="ctr">
              <a:solidFill>
                <a:srgbClr val="D7C6D8"/>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rgbClr val="595A59"/>
                </a:solidFill>
                <a:latin typeface="Calibri" panose="020F0502020204030204" pitchFamily="34" charset="0"/>
                <a:ea typeface="+mn-ea"/>
                <a:cs typeface="Calibri" panose="020F0502020204030204" pitchFamily="34" charset="0"/>
              </a:defRPr>
            </a:pPr>
            <a:endParaRPr lang="en-US"/>
          </a:p>
        </c:txPr>
        <c:crossAx val="1408063359"/>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rgbClr val="595A59"/>
              </a:solidFill>
              <a:latin typeface="Calibri" panose="020F0502020204030204" pitchFamily="34" charset="0"/>
              <a:ea typeface="+mn-ea"/>
              <a:cs typeface="Calibri" panose="020F0502020204030204"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rgbClr val="595A59"/>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withinLinear" id="15">
  <a:schemeClr val="accent2"/>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D77E7518-D7D3-A342-B9A1-57B91EA8AD9D}"/>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29238D92-CE55-1642-B171-5E9305F007A3}"/>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FF378577-8B88-EE4C-8516-6703E5E700B5}" type="datetimeFigureOut">
              <a:rPr lang="en-US" smtClean="0"/>
              <a:t>8/2/2024</a:t>
            </a:fld>
            <a:endParaRPr lang="en-US" dirty="0"/>
          </a:p>
        </p:txBody>
      </p:sp>
      <p:sp>
        <p:nvSpPr>
          <p:cNvPr id="4" name="Footer Placeholder 3">
            <a:extLst>
              <a:ext uri="{FF2B5EF4-FFF2-40B4-BE49-F238E27FC236}">
                <a16:creationId xmlns:a16="http://schemas.microsoft.com/office/drawing/2014/main" id="{294DC253-90BB-9447-B456-77404052F1D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1E73BA3A-C6D1-EB41-8906-A8CC76B3C0A3}"/>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ED09957D-E1A3-9D46-BB8D-8C509470EB58}" type="slidenum">
              <a:rPr lang="en-US" smtClean="0"/>
              <a:t>‹#›</a:t>
            </a:fld>
            <a:endParaRPr lang="en-US" dirty="0"/>
          </a:p>
        </p:txBody>
      </p:sp>
    </p:spTree>
    <p:extLst>
      <p:ext uri="{BB962C8B-B14F-4D97-AF65-F5344CB8AC3E}">
        <p14:creationId xmlns:p14="http://schemas.microsoft.com/office/powerpoint/2010/main" val="1528926450"/>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9E1DF58-7EE3-C448-983E-EBFA8BC3FAB5}" type="datetimeFigureOut">
              <a:rPr lang="en-US" smtClean="0"/>
              <a:t>8/2/2024</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F75372A-F483-BF4C-A311-87AB670BD6E8}" type="slidenum">
              <a:rPr lang="en-US" smtClean="0"/>
              <a:t>‹#›</a:t>
            </a:fld>
            <a:endParaRPr lang="en-US" dirty="0"/>
          </a:p>
        </p:txBody>
      </p:sp>
    </p:spTree>
    <p:extLst>
      <p:ext uri="{BB962C8B-B14F-4D97-AF65-F5344CB8AC3E}">
        <p14:creationId xmlns:p14="http://schemas.microsoft.com/office/powerpoint/2010/main" val="1810596504"/>
      </p:ext>
    </p:extLst>
  </p:cSld>
  <p:clrMap bg1="lt1" tx1="dk1" bg2="lt2" tx2="dk2" accent1="accent1" accent2="accent2" accent3="accent3" accent4="accent4" accent5="accent5" accent6="accent6" hlink="hlink" folHlink="folHlink"/>
  <p:hf sldNum="0" hdr="0" ftr="0" dt="0"/>
  <p:notesStyle>
    <a:lvl1pPr marL="0" algn="l" defTabSz="875998" rtl="0" eaLnBrk="1" latinLnBrk="0" hangingPunct="1">
      <a:defRPr sz="1150" kern="1200">
        <a:solidFill>
          <a:schemeClr val="tx1"/>
        </a:solidFill>
        <a:latin typeface="+mn-lt"/>
        <a:ea typeface="+mn-ea"/>
        <a:cs typeface="+mn-cs"/>
      </a:defRPr>
    </a:lvl1pPr>
    <a:lvl2pPr marL="437999" algn="l" defTabSz="875998" rtl="0" eaLnBrk="1" latinLnBrk="0" hangingPunct="1">
      <a:defRPr sz="1150" kern="1200">
        <a:solidFill>
          <a:schemeClr val="tx1"/>
        </a:solidFill>
        <a:latin typeface="+mn-lt"/>
        <a:ea typeface="+mn-ea"/>
        <a:cs typeface="+mn-cs"/>
      </a:defRPr>
    </a:lvl2pPr>
    <a:lvl3pPr marL="875998" algn="l" defTabSz="875998" rtl="0" eaLnBrk="1" latinLnBrk="0" hangingPunct="1">
      <a:defRPr sz="1150" kern="1200">
        <a:solidFill>
          <a:schemeClr val="tx1"/>
        </a:solidFill>
        <a:latin typeface="+mn-lt"/>
        <a:ea typeface="+mn-ea"/>
        <a:cs typeface="+mn-cs"/>
      </a:defRPr>
    </a:lvl3pPr>
    <a:lvl4pPr marL="1313997" algn="l" defTabSz="875998" rtl="0" eaLnBrk="1" latinLnBrk="0" hangingPunct="1">
      <a:defRPr sz="1150" kern="1200">
        <a:solidFill>
          <a:schemeClr val="tx1"/>
        </a:solidFill>
        <a:latin typeface="+mn-lt"/>
        <a:ea typeface="+mn-ea"/>
        <a:cs typeface="+mn-cs"/>
      </a:defRPr>
    </a:lvl4pPr>
    <a:lvl5pPr marL="1751996" algn="l" defTabSz="875998" rtl="0" eaLnBrk="1" latinLnBrk="0" hangingPunct="1">
      <a:defRPr sz="1150" kern="1200">
        <a:solidFill>
          <a:schemeClr val="tx1"/>
        </a:solidFill>
        <a:latin typeface="+mn-lt"/>
        <a:ea typeface="+mn-ea"/>
        <a:cs typeface="+mn-cs"/>
      </a:defRPr>
    </a:lvl5pPr>
    <a:lvl6pPr marL="2189995" algn="l" defTabSz="875998" rtl="0" eaLnBrk="1" latinLnBrk="0" hangingPunct="1">
      <a:defRPr sz="1150" kern="1200">
        <a:solidFill>
          <a:schemeClr val="tx1"/>
        </a:solidFill>
        <a:latin typeface="+mn-lt"/>
        <a:ea typeface="+mn-ea"/>
        <a:cs typeface="+mn-cs"/>
      </a:defRPr>
    </a:lvl6pPr>
    <a:lvl7pPr marL="2627995" algn="l" defTabSz="875998" rtl="0" eaLnBrk="1" latinLnBrk="0" hangingPunct="1">
      <a:defRPr sz="1150" kern="1200">
        <a:solidFill>
          <a:schemeClr val="tx1"/>
        </a:solidFill>
        <a:latin typeface="+mn-lt"/>
        <a:ea typeface="+mn-ea"/>
        <a:cs typeface="+mn-cs"/>
      </a:defRPr>
    </a:lvl7pPr>
    <a:lvl8pPr marL="3065994" algn="l" defTabSz="875998" rtl="0" eaLnBrk="1" latinLnBrk="0" hangingPunct="1">
      <a:defRPr sz="1150" kern="1200">
        <a:solidFill>
          <a:schemeClr val="tx1"/>
        </a:solidFill>
        <a:latin typeface="+mn-lt"/>
        <a:ea typeface="+mn-ea"/>
        <a:cs typeface="+mn-cs"/>
      </a:defRPr>
    </a:lvl8pPr>
    <a:lvl9pPr marL="3503992" algn="l" defTabSz="875998" rtl="0" eaLnBrk="1" latinLnBrk="0" hangingPunct="1">
      <a:defRPr sz="115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Tree>
    <p:extLst>
      <p:ext uri="{BB962C8B-B14F-4D97-AF65-F5344CB8AC3E}">
        <p14:creationId xmlns:p14="http://schemas.microsoft.com/office/powerpoint/2010/main" val="157361357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235768912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24828060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348443108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37272517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418045047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277294064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273800036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390137128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307029335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273690934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177979961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82914937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275407743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172489631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Tree>
    <p:extLst>
      <p:ext uri="{BB962C8B-B14F-4D97-AF65-F5344CB8AC3E}">
        <p14:creationId xmlns:p14="http://schemas.microsoft.com/office/powerpoint/2010/main" val="382448832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over Slide 1">
    <p:spTree>
      <p:nvGrpSpPr>
        <p:cNvPr id="1" name=""/>
        <p:cNvGrpSpPr/>
        <p:nvPr/>
      </p:nvGrpSpPr>
      <p:grpSpPr>
        <a:xfrm>
          <a:off x="0" y="0"/>
          <a:ext cx="0" cy="0"/>
          <a:chOff x="0" y="0"/>
          <a:chExt cx="0" cy="0"/>
        </a:xfrm>
      </p:grpSpPr>
      <p:sp>
        <p:nvSpPr>
          <p:cNvPr id="85" name="Freeform 84">
            <a:extLst>
              <a:ext uri="{FF2B5EF4-FFF2-40B4-BE49-F238E27FC236}">
                <a16:creationId xmlns:a16="http://schemas.microsoft.com/office/drawing/2014/main" id="{AA9B7715-6268-FDD6-91C0-C5F1888A3C57}"/>
              </a:ext>
            </a:extLst>
          </p:cNvPr>
          <p:cNvSpPr/>
          <p:nvPr userDrawn="1"/>
        </p:nvSpPr>
        <p:spPr>
          <a:xfrm>
            <a:off x="0" y="2693726"/>
            <a:ext cx="12192000" cy="3193489"/>
          </a:xfrm>
          <a:custGeom>
            <a:avLst/>
            <a:gdLst>
              <a:gd name="connsiteX0" fmla="*/ 0 w 7600392"/>
              <a:gd name="connsiteY0" fmla="*/ 0 h 6806308"/>
              <a:gd name="connsiteX1" fmla="*/ 7600393 w 7600392"/>
              <a:gd name="connsiteY1" fmla="*/ 0 h 6806308"/>
              <a:gd name="connsiteX2" fmla="*/ 7600393 w 7600392"/>
              <a:gd name="connsiteY2" fmla="*/ 6806308 h 6806308"/>
              <a:gd name="connsiteX3" fmla="*/ 0 w 7600392"/>
              <a:gd name="connsiteY3" fmla="*/ 6806308 h 6806308"/>
            </a:gdLst>
            <a:ahLst/>
            <a:cxnLst>
              <a:cxn ang="0">
                <a:pos x="connsiteX0" y="connsiteY0"/>
              </a:cxn>
              <a:cxn ang="0">
                <a:pos x="connsiteX1" y="connsiteY1"/>
              </a:cxn>
              <a:cxn ang="0">
                <a:pos x="connsiteX2" y="connsiteY2"/>
              </a:cxn>
              <a:cxn ang="0">
                <a:pos x="connsiteX3" y="connsiteY3"/>
              </a:cxn>
            </a:cxnLst>
            <a:rect l="l" t="t" r="r" b="b"/>
            <a:pathLst>
              <a:path w="7600392" h="6806308">
                <a:moveTo>
                  <a:pt x="0" y="0"/>
                </a:moveTo>
                <a:lnTo>
                  <a:pt x="7600393" y="0"/>
                </a:lnTo>
                <a:lnTo>
                  <a:pt x="7600393" y="6806308"/>
                </a:lnTo>
                <a:lnTo>
                  <a:pt x="0" y="6806308"/>
                </a:lnTo>
                <a:close/>
              </a:path>
            </a:pathLst>
          </a:custGeom>
          <a:solidFill>
            <a:srgbClr val="915F9E"/>
          </a:solidFill>
          <a:ln w="30808" cap="flat">
            <a:noFill/>
            <a:prstDash val="solid"/>
            <a:miter/>
          </a:ln>
        </p:spPr>
        <p:txBody>
          <a:bodyPr rtlCol="0" anchor="ctr"/>
          <a:lstStyle/>
          <a:p>
            <a:endParaRPr lang="en-US" sz="2069"/>
          </a:p>
        </p:txBody>
      </p:sp>
      <p:sp>
        <p:nvSpPr>
          <p:cNvPr id="86" name="Text Placeholder 32">
            <a:extLst>
              <a:ext uri="{FF2B5EF4-FFF2-40B4-BE49-F238E27FC236}">
                <a16:creationId xmlns:a16="http://schemas.microsoft.com/office/drawing/2014/main" id="{B44AD947-E962-8DEC-BC3E-A9D0C61C47A0}"/>
              </a:ext>
            </a:extLst>
          </p:cNvPr>
          <p:cNvSpPr>
            <a:spLocks noGrp="1"/>
          </p:cNvSpPr>
          <p:nvPr>
            <p:ph type="body" sz="quarter" idx="16" hasCustomPrompt="1"/>
          </p:nvPr>
        </p:nvSpPr>
        <p:spPr>
          <a:xfrm>
            <a:off x="575887" y="3922846"/>
            <a:ext cx="3354126" cy="1008397"/>
          </a:xfrm>
          <a:prstGeom prst="rect">
            <a:avLst/>
          </a:prstGeom>
        </p:spPr>
        <p:txBody>
          <a:bodyPr anchor="t">
            <a:noAutofit/>
          </a:bodyPr>
          <a:lstStyle>
            <a:lvl1pPr marL="0" indent="0" algn="l">
              <a:lnSpc>
                <a:spcPts val="3954"/>
              </a:lnSpc>
              <a:spcBef>
                <a:spcPts val="0"/>
              </a:spcBef>
              <a:buNone/>
              <a:defRPr sz="4000" b="1"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err="1"/>
              <a:t>Ingrow</a:t>
            </a:r>
            <a:endParaRPr lang="en-US" dirty="0"/>
          </a:p>
        </p:txBody>
      </p:sp>
      <p:sp>
        <p:nvSpPr>
          <p:cNvPr id="87" name="Text Placeholder 32">
            <a:extLst>
              <a:ext uri="{FF2B5EF4-FFF2-40B4-BE49-F238E27FC236}">
                <a16:creationId xmlns:a16="http://schemas.microsoft.com/office/drawing/2014/main" id="{AAC208EE-B489-916C-108F-2537D258C8D9}"/>
              </a:ext>
            </a:extLst>
          </p:cNvPr>
          <p:cNvSpPr>
            <a:spLocks noGrp="1"/>
          </p:cNvSpPr>
          <p:nvPr>
            <p:ph type="body" sz="quarter" idx="19" hasCustomPrompt="1"/>
          </p:nvPr>
        </p:nvSpPr>
        <p:spPr>
          <a:xfrm>
            <a:off x="575887" y="3232383"/>
            <a:ext cx="3311988" cy="533188"/>
          </a:xfrm>
          <a:prstGeom prst="rect">
            <a:avLst/>
          </a:prstGeom>
        </p:spPr>
        <p:txBody>
          <a:bodyPr anchor="t">
            <a:noAutofit/>
          </a:bodyPr>
          <a:lstStyle>
            <a:lvl1pPr marL="0" indent="0" algn="l">
              <a:lnSpc>
                <a:spcPct val="100000"/>
              </a:lnSpc>
              <a:spcBef>
                <a:spcPts val="0"/>
              </a:spcBef>
              <a:buNone/>
              <a:defRPr sz="32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guide to </a:t>
            </a:r>
          </a:p>
        </p:txBody>
      </p:sp>
      <p:sp>
        <p:nvSpPr>
          <p:cNvPr id="273" name="Picture Placeholder 272">
            <a:extLst>
              <a:ext uri="{FF2B5EF4-FFF2-40B4-BE49-F238E27FC236}">
                <a16:creationId xmlns:a16="http://schemas.microsoft.com/office/drawing/2014/main" id="{2B28F943-9786-4327-6248-0421E0EAB530}"/>
              </a:ext>
            </a:extLst>
          </p:cNvPr>
          <p:cNvSpPr>
            <a:spLocks noGrp="1"/>
          </p:cNvSpPr>
          <p:nvPr>
            <p:ph type="pic" sz="quarter" idx="44" hasCustomPrompt="1"/>
          </p:nvPr>
        </p:nvSpPr>
        <p:spPr>
          <a:xfrm>
            <a:off x="5835282" y="435952"/>
            <a:ext cx="5982506" cy="4551482"/>
          </a:xfrm>
          <a:custGeom>
            <a:avLst/>
            <a:gdLst>
              <a:gd name="connsiteX0" fmla="*/ 0 w 5982506"/>
              <a:gd name="connsiteY0" fmla="*/ 0 h 4551482"/>
              <a:gd name="connsiteX1" fmla="*/ 5982506 w 5982506"/>
              <a:gd name="connsiteY1" fmla="*/ 0 h 4551482"/>
              <a:gd name="connsiteX2" fmla="*/ 5982506 w 5982506"/>
              <a:gd name="connsiteY2" fmla="*/ 4551482 h 4551482"/>
              <a:gd name="connsiteX3" fmla="*/ 0 w 5982506"/>
              <a:gd name="connsiteY3" fmla="*/ 4551482 h 4551482"/>
              <a:gd name="connsiteX4" fmla="*/ 0 w 5982506"/>
              <a:gd name="connsiteY4" fmla="*/ 4242146 h 4551482"/>
              <a:gd name="connsiteX5" fmla="*/ 147355 w 5982506"/>
              <a:gd name="connsiteY5" fmla="*/ 4242146 h 4551482"/>
              <a:gd name="connsiteX6" fmla="*/ 147355 w 5982506"/>
              <a:gd name="connsiteY6" fmla="*/ 2802145 h 4551482"/>
              <a:gd name="connsiteX7" fmla="*/ 0 w 5982506"/>
              <a:gd name="connsiteY7" fmla="*/ 2802145 h 455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82506" h="4551482">
                <a:moveTo>
                  <a:pt x="0" y="0"/>
                </a:moveTo>
                <a:lnTo>
                  <a:pt x="5982506" y="0"/>
                </a:lnTo>
                <a:lnTo>
                  <a:pt x="5982506" y="4551482"/>
                </a:lnTo>
                <a:lnTo>
                  <a:pt x="0" y="4551482"/>
                </a:lnTo>
                <a:lnTo>
                  <a:pt x="0" y="4242146"/>
                </a:lnTo>
                <a:lnTo>
                  <a:pt x="147355" y="4242146"/>
                </a:lnTo>
                <a:lnTo>
                  <a:pt x="147355" y="2802145"/>
                </a:lnTo>
                <a:lnTo>
                  <a:pt x="0" y="2802145"/>
                </a:lnTo>
                <a:close/>
              </a:path>
            </a:pathLst>
          </a:custGeom>
          <a:solidFill>
            <a:schemeClr val="bg1">
              <a:lumMod val="95000"/>
            </a:schemeClr>
          </a:solidFill>
        </p:spPr>
        <p:txBody>
          <a:bodyPr wrap="square">
            <a:noAutofit/>
          </a:bodyPr>
          <a:lstStyle>
            <a:lvl1pPr>
              <a:defRPr>
                <a:solidFill>
                  <a:schemeClr val="bg1">
                    <a:lumMod val="95000"/>
                  </a:schemeClr>
                </a:solidFill>
                <a:latin typeface="Calibri" panose="020F0502020204030204" pitchFamily="34" charset="0"/>
                <a:cs typeface="Calibri" panose="020F0502020204030204" pitchFamily="34" charset="0"/>
              </a:defRPr>
            </a:lvl1pPr>
          </a:lstStyle>
          <a:p>
            <a:r>
              <a:rPr lang="en-US" dirty="0"/>
              <a:t>g</a:t>
            </a:r>
          </a:p>
        </p:txBody>
      </p:sp>
      <p:sp>
        <p:nvSpPr>
          <p:cNvPr id="270" name="Text Placeholder 32">
            <a:extLst>
              <a:ext uri="{FF2B5EF4-FFF2-40B4-BE49-F238E27FC236}">
                <a16:creationId xmlns:a16="http://schemas.microsoft.com/office/drawing/2014/main" id="{64CC0190-4955-504C-7436-08AD8558AFE8}"/>
              </a:ext>
            </a:extLst>
          </p:cNvPr>
          <p:cNvSpPr>
            <a:spLocks noGrp="1"/>
          </p:cNvSpPr>
          <p:nvPr>
            <p:ph type="body" sz="quarter" idx="20" hasCustomPrompt="1"/>
          </p:nvPr>
        </p:nvSpPr>
        <p:spPr>
          <a:xfrm>
            <a:off x="575887" y="6100771"/>
            <a:ext cx="3752276" cy="622069"/>
          </a:xfrm>
          <a:prstGeom prst="rect">
            <a:avLst/>
          </a:prstGeom>
        </p:spPr>
        <p:txBody>
          <a:bodyPr anchor="t">
            <a:noAutofit/>
          </a:bodyPr>
          <a:lstStyle>
            <a:lvl1pPr marL="0" indent="0" algn="l">
              <a:lnSpc>
                <a:spcPct val="100000"/>
              </a:lnSpc>
              <a:spcBef>
                <a:spcPts val="0"/>
              </a:spcBef>
              <a:buNone/>
              <a:defRPr sz="2400" b="0"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err="1"/>
              <a:t>www.website.eu</a:t>
            </a:r>
            <a:endParaRPr lang="en-GB" dirty="0"/>
          </a:p>
        </p:txBody>
      </p:sp>
      <p:sp>
        <p:nvSpPr>
          <p:cNvPr id="274" name="Freeform 273">
            <a:extLst>
              <a:ext uri="{FF2B5EF4-FFF2-40B4-BE49-F238E27FC236}">
                <a16:creationId xmlns:a16="http://schemas.microsoft.com/office/drawing/2014/main" id="{B0E0F667-C112-09AB-4F5B-95A4E5DA4A9D}"/>
              </a:ext>
            </a:extLst>
          </p:cNvPr>
          <p:cNvSpPr/>
          <p:nvPr userDrawn="1"/>
        </p:nvSpPr>
        <p:spPr>
          <a:xfrm rot="16200000">
            <a:off x="5082637" y="3778098"/>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7" cap="flat">
            <a:noFill/>
            <a:prstDash val="solid"/>
            <a:miter/>
          </a:ln>
        </p:spPr>
        <p:txBody>
          <a:bodyPr rtlCol="0" anchor="ctr"/>
          <a:lstStyle/>
          <a:p>
            <a:endParaRPr lang="en-US" sz="2069"/>
          </a:p>
        </p:txBody>
      </p:sp>
      <p:pic>
        <p:nvPicPr>
          <p:cNvPr id="2" name="Picture 1">
            <a:extLst>
              <a:ext uri="{FF2B5EF4-FFF2-40B4-BE49-F238E27FC236}">
                <a16:creationId xmlns:a16="http://schemas.microsoft.com/office/drawing/2014/main" id="{B4046F93-9CF9-F6CD-4A70-E8CA0AB8678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6554" y="489291"/>
            <a:ext cx="4751124" cy="1787120"/>
          </a:xfrm>
          <a:prstGeom prst="rect">
            <a:avLst/>
          </a:prstGeom>
        </p:spPr>
      </p:pic>
      <p:pic>
        <p:nvPicPr>
          <p:cNvPr id="12" name="Grafik 11">
            <a:extLst>
              <a:ext uri="{FF2B5EF4-FFF2-40B4-BE49-F238E27FC236}">
                <a16:creationId xmlns:a16="http://schemas.microsoft.com/office/drawing/2014/main" id="{2E0ED2CA-C1D8-445E-BF87-8A2388EF6797}"/>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623783" y="6181659"/>
            <a:ext cx="2194005" cy="460291"/>
          </a:xfrm>
          <a:prstGeom prst="rect">
            <a:avLst/>
          </a:prstGeom>
        </p:spPr>
      </p:pic>
    </p:spTree>
    <p:extLst>
      <p:ext uri="{BB962C8B-B14F-4D97-AF65-F5344CB8AC3E}">
        <p14:creationId xmlns:p14="http://schemas.microsoft.com/office/powerpoint/2010/main" val="3755541045"/>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Photo Slide 2">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EFB69382-839E-D646-89C9-E5867CB9B0E9}"/>
              </a:ext>
            </a:extLst>
          </p:cNvPr>
          <p:cNvSpPr>
            <a:spLocks noGrp="1"/>
          </p:cNvSpPr>
          <p:nvPr>
            <p:ph type="pic" sz="quarter" idx="21"/>
          </p:nvPr>
        </p:nvSpPr>
        <p:spPr>
          <a:xfrm>
            <a:off x="0" y="0"/>
            <a:ext cx="4163818" cy="6858000"/>
          </a:xfrm>
          <a:custGeom>
            <a:avLst/>
            <a:gdLst>
              <a:gd name="connsiteX0" fmla="*/ 0 w 5875886"/>
              <a:gd name="connsiteY0" fmla="*/ 0 h 6858000"/>
              <a:gd name="connsiteX1" fmla="*/ 5875886 w 5875886"/>
              <a:gd name="connsiteY1" fmla="*/ 0 h 6858000"/>
              <a:gd name="connsiteX2" fmla="*/ 5875886 w 5875886"/>
              <a:gd name="connsiteY2" fmla="*/ 737390 h 6858000"/>
              <a:gd name="connsiteX3" fmla="*/ 5688883 w 5875886"/>
              <a:gd name="connsiteY3" fmla="*/ 737390 h 6858000"/>
              <a:gd name="connsiteX4" fmla="*/ 5688883 w 5875886"/>
              <a:gd name="connsiteY4" fmla="*/ 2177391 h 6858000"/>
              <a:gd name="connsiteX5" fmla="*/ 5875886 w 5875886"/>
              <a:gd name="connsiteY5" fmla="*/ 2177391 h 6858000"/>
              <a:gd name="connsiteX6" fmla="*/ 5875886 w 5875886"/>
              <a:gd name="connsiteY6" fmla="*/ 6858000 h 6858000"/>
              <a:gd name="connsiteX7" fmla="*/ 0 w 5875886"/>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75886" h="6858000">
                <a:moveTo>
                  <a:pt x="0" y="0"/>
                </a:moveTo>
                <a:lnTo>
                  <a:pt x="5875886" y="0"/>
                </a:lnTo>
                <a:lnTo>
                  <a:pt x="5875886" y="737390"/>
                </a:lnTo>
                <a:lnTo>
                  <a:pt x="5688883" y="737390"/>
                </a:lnTo>
                <a:lnTo>
                  <a:pt x="5688883" y="2177391"/>
                </a:lnTo>
                <a:lnTo>
                  <a:pt x="5875886" y="2177391"/>
                </a:lnTo>
                <a:lnTo>
                  <a:pt x="5875886" y="6858000"/>
                </a:lnTo>
                <a:lnTo>
                  <a:pt x="0" y="6858000"/>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18" name="Text Placeholder 32">
            <a:extLst>
              <a:ext uri="{FF2B5EF4-FFF2-40B4-BE49-F238E27FC236}">
                <a16:creationId xmlns:a16="http://schemas.microsoft.com/office/drawing/2014/main" id="{D1327D4F-D423-AA4A-B02C-CB1BD40DADE5}"/>
              </a:ext>
            </a:extLst>
          </p:cNvPr>
          <p:cNvSpPr>
            <a:spLocks noGrp="1"/>
          </p:cNvSpPr>
          <p:nvPr>
            <p:ph type="body" sz="quarter" idx="30" hasCustomPrompt="1"/>
          </p:nvPr>
        </p:nvSpPr>
        <p:spPr>
          <a:xfrm>
            <a:off x="4996019" y="1034821"/>
            <a:ext cx="6577261" cy="845139"/>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HEADING</a:t>
            </a:r>
            <a:endParaRPr lang="en-US" dirty="0"/>
          </a:p>
        </p:txBody>
      </p:sp>
      <p:sp>
        <p:nvSpPr>
          <p:cNvPr id="20" name="Text Placeholder 32">
            <a:extLst>
              <a:ext uri="{FF2B5EF4-FFF2-40B4-BE49-F238E27FC236}">
                <a16:creationId xmlns:a16="http://schemas.microsoft.com/office/drawing/2014/main" id="{0D0EC778-7AF1-8B42-A6E0-0E1E706BF8C5}"/>
              </a:ext>
            </a:extLst>
          </p:cNvPr>
          <p:cNvSpPr>
            <a:spLocks noGrp="1"/>
          </p:cNvSpPr>
          <p:nvPr>
            <p:ph type="body" sz="quarter" idx="48" hasCustomPrompt="1"/>
          </p:nvPr>
        </p:nvSpPr>
        <p:spPr>
          <a:xfrm>
            <a:off x="5000017" y="2603039"/>
            <a:ext cx="6561082" cy="1210204"/>
          </a:xfrm>
          <a:prstGeom prst="rect">
            <a:avLst/>
          </a:prstGeom>
        </p:spPr>
        <p:txBody>
          <a:bodyPr numCol="1" spcCol="288000" anchor="t">
            <a:noAutofit/>
          </a:bodyPr>
          <a:lstStyle>
            <a:lvl1pPr marL="0" indent="0" algn="l">
              <a:lnSpc>
                <a:spcPct val="100000"/>
              </a:lnSpc>
              <a:spcBef>
                <a:spcPts val="0"/>
              </a:spcBef>
              <a:buNone/>
              <a:defRPr sz="1774"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15" name="Freeform 14">
            <a:extLst>
              <a:ext uri="{FF2B5EF4-FFF2-40B4-BE49-F238E27FC236}">
                <a16:creationId xmlns:a16="http://schemas.microsoft.com/office/drawing/2014/main" id="{BD492FCF-3263-2845-8310-FBF1FA7259A3}"/>
              </a:ext>
            </a:extLst>
          </p:cNvPr>
          <p:cNvSpPr/>
          <p:nvPr userDrawn="1"/>
        </p:nvSpPr>
        <p:spPr>
          <a:xfrm rot="16200000">
            <a:off x="3475727" y="1277391"/>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sp>
        <p:nvSpPr>
          <p:cNvPr id="2" name="Rectangle 1">
            <a:extLst>
              <a:ext uri="{FF2B5EF4-FFF2-40B4-BE49-F238E27FC236}">
                <a16:creationId xmlns:a16="http://schemas.microsoft.com/office/drawing/2014/main" id="{177B2456-C1C0-27EA-06E1-C4D547F3CEA9}"/>
              </a:ext>
            </a:extLst>
          </p:cNvPr>
          <p:cNvSpPr/>
          <p:nvPr userDrawn="1"/>
        </p:nvSpPr>
        <p:spPr>
          <a:xfrm>
            <a:off x="4156725" y="4169664"/>
            <a:ext cx="3994494" cy="2688336"/>
          </a:xfrm>
          <a:prstGeom prst="rect">
            <a:avLst/>
          </a:prstGeom>
          <a:solidFill>
            <a:srgbClr val="915F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 Placeholder 32">
            <a:extLst>
              <a:ext uri="{FF2B5EF4-FFF2-40B4-BE49-F238E27FC236}">
                <a16:creationId xmlns:a16="http://schemas.microsoft.com/office/drawing/2014/main" id="{73B6554F-A41E-697C-0FAD-9359499AE935}"/>
              </a:ext>
            </a:extLst>
          </p:cNvPr>
          <p:cNvSpPr>
            <a:spLocks noGrp="1"/>
          </p:cNvSpPr>
          <p:nvPr>
            <p:ph type="body" sz="quarter" idx="59" hasCustomPrompt="1"/>
          </p:nvPr>
        </p:nvSpPr>
        <p:spPr>
          <a:xfrm>
            <a:off x="4303748" y="4897435"/>
            <a:ext cx="3700448" cy="1632228"/>
          </a:xfrm>
          <a:prstGeom prst="rect">
            <a:avLst/>
          </a:prstGeom>
        </p:spPr>
        <p:txBody>
          <a:bodyPr anchor="ctr">
            <a:noAutofit/>
          </a:bodyPr>
          <a:lstStyle>
            <a:lvl1pPr marL="0" indent="0" algn="ctr">
              <a:lnSpc>
                <a:spcPts val="1420"/>
              </a:lnSpc>
              <a:spcBef>
                <a:spcPts val="0"/>
              </a:spcBef>
              <a:buNone/>
              <a:defRPr lang="en-IE" sz="1600" b="0" i="1" u="none" strike="noStrike" smtClean="0">
                <a:solidFill>
                  <a:schemeClr val="bg1"/>
                </a:solidFill>
                <a:effectLst/>
                <a:latin typeface="Calibri" panose="020F050202020403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quote</a:t>
            </a:r>
          </a:p>
        </p:txBody>
      </p:sp>
      <p:sp>
        <p:nvSpPr>
          <p:cNvPr id="4" name="Text Placeholder 32">
            <a:extLst>
              <a:ext uri="{FF2B5EF4-FFF2-40B4-BE49-F238E27FC236}">
                <a16:creationId xmlns:a16="http://schemas.microsoft.com/office/drawing/2014/main" id="{AE7A0A05-83CE-414F-6B07-C62103AF336F}"/>
              </a:ext>
            </a:extLst>
          </p:cNvPr>
          <p:cNvSpPr>
            <a:spLocks noGrp="1"/>
          </p:cNvSpPr>
          <p:nvPr>
            <p:ph type="body" sz="quarter" idx="60" hasCustomPrompt="1"/>
          </p:nvPr>
        </p:nvSpPr>
        <p:spPr>
          <a:xfrm rot="10800000">
            <a:off x="4892899" y="3389811"/>
            <a:ext cx="2522147" cy="216147"/>
          </a:xfrm>
          <a:prstGeom prst="rect">
            <a:avLst/>
          </a:prstGeom>
        </p:spPr>
        <p:txBody>
          <a:bodyPr anchor="t">
            <a:noAutofit/>
          </a:bodyPr>
          <a:lstStyle>
            <a:lvl1pPr marL="0" indent="0" algn="ctr">
              <a:lnSpc>
                <a:spcPts val="1420"/>
              </a:lnSpc>
              <a:spcBef>
                <a:spcPts val="0"/>
              </a:spcBef>
              <a:buNone/>
              <a:defRPr lang="en-IE" sz="14000" b="1" i="0" u="none" strike="noStrike" smtClean="0">
                <a:solidFill>
                  <a:srgbClr val="7ABB57"/>
                </a:solidFill>
                <a:effectLst/>
                <a:latin typeface="Times" pitchFamily="2"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a:t>
            </a:r>
          </a:p>
        </p:txBody>
      </p:sp>
      <p:sp>
        <p:nvSpPr>
          <p:cNvPr id="5" name="Text Placeholder 32">
            <a:extLst>
              <a:ext uri="{FF2B5EF4-FFF2-40B4-BE49-F238E27FC236}">
                <a16:creationId xmlns:a16="http://schemas.microsoft.com/office/drawing/2014/main" id="{B60F2015-6895-4E97-0F5B-81DA0A0EBFCE}"/>
              </a:ext>
            </a:extLst>
          </p:cNvPr>
          <p:cNvSpPr>
            <a:spLocks noGrp="1"/>
          </p:cNvSpPr>
          <p:nvPr>
            <p:ph type="body" sz="quarter" idx="61" hasCustomPrompt="1"/>
          </p:nvPr>
        </p:nvSpPr>
        <p:spPr>
          <a:xfrm>
            <a:off x="4303748" y="6000502"/>
            <a:ext cx="3700448" cy="638015"/>
          </a:xfrm>
          <a:prstGeom prst="rect">
            <a:avLst/>
          </a:prstGeom>
        </p:spPr>
        <p:txBody>
          <a:bodyPr anchor="b">
            <a:noAutofit/>
          </a:bodyPr>
          <a:lstStyle>
            <a:lvl1pPr marL="0" indent="0" algn="ctr">
              <a:lnSpc>
                <a:spcPts val="1420"/>
              </a:lnSpc>
              <a:spcBef>
                <a:spcPts val="0"/>
              </a:spcBef>
              <a:buNone/>
              <a:defRPr lang="en-IE" sz="1200" b="1" i="0" u="none" strike="noStrike" smtClean="0">
                <a:solidFill>
                  <a:schemeClr val="bg1"/>
                </a:solidFill>
                <a:effectLst/>
                <a:latin typeface="Calibri" panose="020F050202020403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Name  </a:t>
            </a:r>
          </a:p>
          <a:p>
            <a:pPr lvl="0"/>
            <a:r>
              <a:rPr lang="en-GB" dirty="0"/>
              <a:t>Title</a:t>
            </a:r>
          </a:p>
        </p:txBody>
      </p:sp>
    </p:spTree>
    <p:extLst>
      <p:ext uri="{BB962C8B-B14F-4D97-AF65-F5344CB8AC3E}">
        <p14:creationId xmlns:p14="http://schemas.microsoft.com/office/powerpoint/2010/main" val="190029274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Photo Slide 2">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EFB69382-839E-D646-89C9-E5867CB9B0E9}"/>
              </a:ext>
            </a:extLst>
          </p:cNvPr>
          <p:cNvSpPr>
            <a:spLocks noGrp="1"/>
          </p:cNvSpPr>
          <p:nvPr>
            <p:ph type="pic" sz="quarter" idx="21"/>
          </p:nvPr>
        </p:nvSpPr>
        <p:spPr>
          <a:xfrm>
            <a:off x="0" y="0"/>
            <a:ext cx="4163818" cy="6858000"/>
          </a:xfrm>
          <a:custGeom>
            <a:avLst/>
            <a:gdLst>
              <a:gd name="connsiteX0" fmla="*/ 0 w 5875886"/>
              <a:gd name="connsiteY0" fmla="*/ 0 h 6858000"/>
              <a:gd name="connsiteX1" fmla="*/ 5875886 w 5875886"/>
              <a:gd name="connsiteY1" fmla="*/ 0 h 6858000"/>
              <a:gd name="connsiteX2" fmla="*/ 5875886 w 5875886"/>
              <a:gd name="connsiteY2" fmla="*/ 737390 h 6858000"/>
              <a:gd name="connsiteX3" fmla="*/ 5688883 w 5875886"/>
              <a:gd name="connsiteY3" fmla="*/ 737390 h 6858000"/>
              <a:gd name="connsiteX4" fmla="*/ 5688883 w 5875886"/>
              <a:gd name="connsiteY4" fmla="*/ 2177391 h 6858000"/>
              <a:gd name="connsiteX5" fmla="*/ 5875886 w 5875886"/>
              <a:gd name="connsiteY5" fmla="*/ 2177391 h 6858000"/>
              <a:gd name="connsiteX6" fmla="*/ 5875886 w 5875886"/>
              <a:gd name="connsiteY6" fmla="*/ 6858000 h 6858000"/>
              <a:gd name="connsiteX7" fmla="*/ 0 w 5875886"/>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75886" h="6858000">
                <a:moveTo>
                  <a:pt x="0" y="0"/>
                </a:moveTo>
                <a:lnTo>
                  <a:pt x="5875886" y="0"/>
                </a:lnTo>
                <a:lnTo>
                  <a:pt x="5875886" y="737390"/>
                </a:lnTo>
                <a:lnTo>
                  <a:pt x="5688883" y="737390"/>
                </a:lnTo>
                <a:lnTo>
                  <a:pt x="5688883" y="2177391"/>
                </a:lnTo>
                <a:lnTo>
                  <a:pt x="5875886" y="2177391"/>
                </a:lnTo>
                <a:lnTo>
                  <a:pt x="5875886" y="6858000"/>
                </a:lnTo>
                <a:lnTo>
                  <a:pt x="0" y="6858000"/>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18" name="Text Placeholder 32">
            <a:extLst>
              <a:ext uri="{FF2B5EF4-FFF2-40B4-BE49-F238E27FC236}">
                <a16:creationId xmlns:a16="http://schemas.microsoft.com/office/drawing/2014/main" id="{D1327D4F-D423-AA4A-B02C-CB1BD40DADE5}"/>
              </a:ext>
            </a:extLst>
          </p:cNvPr>
          <p:cNvSpPr>
            <a:spLocks noGrp="1"/>
          </p:cNvSpPr>
          <p:nvPr>
            <p:ph type="body" sz="quarter" idx="30" hasCustomPrompt="1"/>
          </p:nvPr>
        </p:nvSpPr>
        <p:spPr>
          <a:xfrm>
            <a:off x="4996019" y="1034821"/>
            <a:ext cx="6577261" cy="845139"/>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HEADING</a:t>
            </a:r>
            <a:endParaRPr lang="en-US" dirty="0"/>
          </a:p>
        </p:txBody>
      </p:sp>
      <p:sp>
        <p:nvSpPr>
          <p:cNvPr id="20" name="Text Placeholder 32">
            <a:extLst>
              <a:ext uri="{FF2B5EF4-FFF2-40B4-BE49-F238E27FC236}">
                <a16:creationId xmlns:a16="http://schemas.microsoft.com/office/drawing/2014/main" id="{0D0EC778-7AF1-8B42-A6E0-0E1E706BF8C5}"/>
              </a:ext>
            </a:extLst>
          </p:cNvPr>
          <p:cNvSpPr>
            <a:spLocks noGrp="1"/>
          </p:cNvSpPr>
          <p:nvPr>
            <p:ph type="body" sz="quarter" idx="48" hasCustomPrompt="1"/>
          </p:nvPr>
        </p:nvSpPr>
        <p:spPr>
          <a:xfrm>
            <a:off x="5000017" y="2603039"/>
            <a:ext cx="6561082" cy="1210204"/>
          </a:xfrm>
          <a:prstGeom prst="rect">
            <a:avLst/>
          </a:prstGeom>
        </p:spPr>
        <p:txBody>
          <a:bodyPr numCol="1" spcCol="288000" anchor="t">
            <a:noAutofit/>
          </a:bodyPr>
          <a:lstStyle>
            <a:lvl1pPr marL="0" indent="0" algn="l">
              <a:lnSpc>
                <a:spcPct val="100000"/>
              </a:lnSpc>
              <a:spcBef>
                <a:spcPts val="0"/>
              </a:spcBef>
              <a:buNone/>
              <a:defRPr sz="1774"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15" name="Freeform 14">
            <a:extLst>
              <a:ext uri="{FF2B5EF4-FFF2-40B4-BE49-F238E27FC236}">
                <a16:creationId xmlns:a16="http://schemas.microsoft.com/office/drawing/2014/main" id="{BD492FCF-3263-2845-8310-FBF1FA7259A3}"/>
              </a:ext>
            </a:extLst>
          </p:cNvPr>
          <p:cNvSpPr/>
          <p:nvPr userDrawn="1"/>
        </p:nvSpPr>
        <p:spPr>
          <a:xfrm rot="16200000">
            <a:off x="3475727" y="1277391"/>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sp>
        <p:nvSpPr>
          <p:cNvPr id="4" name="Text Placeholder 32">
            <a:extLst>
              <a:ext uri="{FF2B5EF4-FFF2-40B4-BE49-F238E27FC236}">
                <a16:creationId xmlns:a16="http://schemas.microsoft.com/office/drawing/2014/main" id="{AE7A0A05-83CE-414F-6B07-C62103AF336F}"/>
              </a:ext>
            </a:extLst>
          </p:cNvPr>
          <p:cNvSpPr>
            <a:spLocks noGrp="1"/>
          </p:cNvSpPr>
          <p:nvPr>
            <p:ph type="body" sz="quarter" idx="60" hasCustomPrompt="1"/>
          </p:nvPr>
        </p:nvSpPr>
        <p:spPr>
          <a:xfrm rot="10800000">
            <a:off x="4892899" y="3389811"/>
            <a:ext cx="2522147" cy="216147"/>
          </a:xfrm>
          <a:prstGeom prst="rect">
            <a:avLst/>
          </a:prstGeom>
        </p:spPr>
        <p:txBody>
          <a:bodyPr anchor="t">
            <a:noAutofit/>
          </a:bodyPr>
          <a:lstStyle>
            <a:lvl1pPr marL="0" indent="0" algn="ctr">
              <a:lnSpc>
                <a:spcPts val="1420"/>
              </a:lnSpc>
              <a:spcBef>
                <a:spcPts val="0"/>
              </a:spcBef>
              <a:buNone/>
              <a:defRPr lang="en-IE" sz="14000" b="1" i="0" u="none" strike="noStrike" smtClean="0">
                <a:solidFill>
                  <a:srgbClr val="7ABB57"/>
                </a:solidFill>
                <a:effectLst/>
                <a:latin typeface="Times" pitchFamily="2"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a:t>
            </a:r>
          </a:p>
        </p:txBody>
      </p:sp>
    </p:spTree>
    <p:extLst>
      <p:ext uri="{BB962C8B-B14F-4D97-AF65-F5344CB8AC3E}">
        <p14:creationId xmlns:p14="http://schemas.microsoft.com/office/powerpoint/2010/main" val="154604860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4135" userDrawn="1">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Photo Slide 3">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B587D0C7-C4F0-F44B-8FD9-25E71566265C}"/>
              </a:ext>
            </a:extLst>
          </p:cNvPr>
          <p:cNvGrpSpPr/>
          <p:nvPr userDrawn="1"/>
        </p:nvGrpSpPr>
        <p:grpSpPr>
          <a:xfrm>
            <a:off x="2031600" y="-4917"/>
            <a:ext cx="8128800" cy="4665503"/>
            <a:chOff x="987424" y="0"/>
            <a:chExt cx="5584826" cy="3254142"/>
          </a:xfrm>
        </p:grpSpPr>
        <p:sp>
          <p:nvSpPr>
            <p:cNvPr id="21" name="Rectangle 20">
              <a:extLst>
                <a:ext uri="{FF2B5EF4-FFF2-40B4-BE49-F238E27FC236}">
                  <a16:creationId xmlns:a16="http://schemas.microsoft.com/office/drawing/2014/main" id="{37FAD2C0-DBDF-CC43-8DF5-5E7DB4F84012}"/>
                </a:ext>
              </a:extLst>
            </p:cNvPr>
            <p:cNvSpPr/>
            <p:nvPr userDrawn="1"/>
          </p:nvSpPr>
          <p:spPr bwMode="auto">
            <a:xfrm>
              <a:off x="987424" y="215901"/>
              <a:ext cx="5584826" cy="3038241"/>
            </a:xfrm>
            <a:prstGeom prst="rect">
              <a:avLst/>
            </a:prstGeom>
            <a:solidFill>
              <a:schemeClr val="bg1"/>
            </a:solidFill>
            <a:ln w="12700" cap="flat">
              <a:noFill/>
              <a:prstDash val="solid"/>
              <a:miter lim="800000"/>
              <a:headEnd/>
              <a:tailEnd/>
            </a:ln>
            <a:effectLst/>
          </p:spPr>
          <p:txBody>
            <a:bodyPr vert="horz" wrap="square" lIns="145436" tIns="72717" rIns="145436" bIns="72717" numCol="1" rtlCol="0" anchor="t" anchorCtr="0" compatLnSpc="1">
              <a:prstTxWarp prst="textNoShape">
                <a:avLst/>
              </a:prstTxWarp>
            </a:bodyPr>
            <a:lstStyle/>
            <a:p>
              <a:pPr algn="ctr"/>
              <a:endParaRPr lang="fr-CA" sz="6926"/>
            </a:p>
          </p:txBody>
        </p:sp>
        <p:sp>
          <p:nvSpPr>
            <p:cNvPr id="22" name="Rectangle 5">
              <a:extLst>
                <a:ext uri="{FF2B5EF4-FFF2-40B4-BE49-F238E27FC236}">
                  <a16:creationId xmlns:a16="http://schemas.microsoft.com/office/drawing/2014/main" id="{BB91B351-EDDA-B34A-B0F8-DBC4CBB99DAF}"/>
                </a:ext>
              </a:extLst>
            </p:cNvPr>
            <p:cNvSpPr/>
            <p:nvPr userDrawn="1"/>
          </p:nvSpPr>
          <p:spPr bwMode="auto">
            <a:xfrm>
              <a:off x="987424" y="0"/>
              <a:ext cx="5584826" cy="300434"/>
            </a:xfrm>
            <a:custGeom>
              <a:avLst/>
              <a:gdLst>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477" h="4977432">
                  <a:moveTo>
                    <a:pt x="0" y="0"/>
                  </a:moveTo>
                  <a:lnTo>
                    <a:pt x="10372477" y="0"/>
                  </a:lnTo>
                  <a:lnTo>
                    <a:pt x="10372477" y="4977432"/>
                  </a:lnTo>
                  <a:lnTo>
                    <a:pt x="0" y="4977432"/>
                  </a:lnTo>
                  <a:lnTo>
                    <a:pt x="0" y="0"/>
                  </a:lnTo>
                  <a:close/>
                </a:path>
              </a:pathLst>
            </a:custGeom>
            <a:solidFill>
              <a:srgbClr val="915F9E"/>
            </a:solidFill>
            <a:ln w="12700" cap="flat">
              <a:noFill/>
              <a:prstDash val="solid"/>
              <a:miter lim="800000"/>
              <a:headEnd/>
              <a:tailEnd/>
            </a:ln>
          </p:spPr>
          <p:txBody>
            <a:bodyPr vert="horz" wrap="square" lIns="145436" tIns="72717" rIns="145436" bIns="72717" numCol="1" rtlCol="0" anchor="t" anchorCtr="0" compatLnSpc="1">
              <a:prstTxWarp prst="textNoShape">
                <a:avLst/>
              </a:prstTxWarp>
            </a:bodyPr>
            <a:lstStyle/>
            <a:p>
              <a:pPr algn="ctr"/>
              <a:endParaRPr lang="fr-CA" sz="6926"/>
            </a:p>
          </p:txBody>
        </p:sp>
      </p:grpSp>
      <p:sp>
        <p:nvSpPr>
          <p:cNvPr id="13" name="Text Placeholder 32">
            <a:extLst>
              <a:ext uri="{FF2B5EF4-FFF2-40B4-BE49-F238E27FC236}">
                <a16:creationId xmlns:a16="http://schemas.microsoft.com/office/drawing/2014/main" id="{3F020C69-ED5E-F94A-97D2-8608828E755F}"/>
              </a:ext>
            </a:extLst>
          </p:cNvPr>
          <p:cNvSpPr>
            <a:spLocks noGrp="1"/>
          </p:cNvSpPr>
          <p:nvPr>
            <p:ph type="body" sz="quarter" idx="30" hasCustomPrompt="1"/>
          </p:nvPr>
        </p:nvSpPr>
        <p:spPr>
          <a:xfrm>
            <a:off x="2363461" y="676344"/>
            <a:ext cx="7465079" cy="723352"/>
          </a:xfrm>
          <a:prstGeom prst="rect">
            <a:avLst/>
          </a:prstGeom>
        </p:spPr>
        <p:txBody>
          <a:bodyPr>
            <a:noAutofit/>
          </a:bodyPr>
          <a:lstStyle>
            <a:lvl1pPr marL="0" indent="0" algn="ctr">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HEADING</a:t>
            </a:r>
            <a:endParaRPr lang="en-US" dirty="0"/>
          </a:p>
        </p:txBody>
      </p:sp>
      <p:sp>
        <p:nvSpPr>
          <p:cNvPr id="14" name="Text Placeholder 32">
            <a:extLst>
              <a:ext uri="{FF2B5EF4-FFF2-40B4-BE49-F238E27FC236}">
                <a16:creationId xmlns:a16="http://schemas.microsoft.com/office/drawing/2014/main" id="{507FF297-8125-B740-A6B3-F1766B3775B1}"/>
              </a:ext>
            </a:extLst>
          </p:cNvPr>
          <p:cNvSpPr>
            <a:spLocks noGrp="1"/>
          </p:cNvSpPr>
          <p:nvPr>
            <p:ph type="body" sz="quarter" idx="48" hasCustomPrompt="1"/>
          </p:nvPr>
        </p:nvSpPr>
        <p:spPr>
          <a:xfrm>
            <a:off x="2363461" y="1694964"/>
            <a:ext cx="7465079" cy="2654613"/>
          </a:xfrm>
          <a:prstGeom prst="rect">
            <a:avLst/>
          </a:prstGeom>
        </p:spPr>
        <p:txBody>
          <a:bodyPr numCol="1" spcCol="288000" anchor="t">
            <a:noAutofit/>
          </a:bodyPr>
          <a:lstStyle>
            <a:lvl1pPr marL="0" indent="0" algn="ctr">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2" name="Picture Placeholder 18">
            <a:extLst>
              <a:ext uri="{FF2B5EF4-FFF2-40B4-BE49-F238E27FC236}">
                <a16:creationId xmlns:a16="http://schemas.microsoft.com/office/drawing/2014/main" id="{8B9D3D8F-588C-89A8-21E1-7A9F89B3B4FD}"/>
              </a:ext>
            </a:extLst>
          </p:cNvPr>
          <p:cNvSpPr>
            <a:spLocks noGrp="1"/>
          </p:cNvSpPr>
          <p:nvPr>
            <p:ph type="pic" sz="quarter" idx="21"/>
          </p:nvPr>
        </p:nvSpPr>
        <p:spPr>
          <a:xfrm>
            <a:off x="0" y="0"/>
            <a:ext cx="12192000" cy="6858000"/>
          </a:xfrm>
          <a:custGeom>
            <a:avLst/>
            <a:gdLst>
              <a:gd name="connsiteX0" fmla="*/ 0 w 12192000"/>
              <a:gd name="connsiteY0" fmla="*/ 0 h 6858000"/>
              <a:gd name="connsiteX1" fmla="*/ 2031600 w 12192000"/>
              <a:gd name="connsiteY1" fmla="*/ 0 h 6858000"/>
              <a:gd name="connsiteX2" fmla="*/ 2031600 w 12192000"/>
              <a:gd name="connsiteY2" fmla="*/ 304623 h 6858000"/>
              <a:gd name="connsiteX3" fmla="*/ 2031600 w 12192000"/>
              <a:gd name="connsiteY3" fmla="*/ 425819 h 6858000"/>
              <a:gd name="connsiteX4" fmla="*/ 2031600 w 12192000"/>
              <a:gd name="connsiteY4" fmla="*/ 4660586 h 6858000"/>
              <a:gd name="connsiteX5" fmla="*/ 10160400 w 12192000"/>
              <a:gd name="connsiteY5" fmla="*/ 4660586 h 6858000"/>
              <a:gd name="connsiteX6" fmla="*/ 10160400 w 12192000"/>
              <a:gd name="connsiteY6" fmla="*/ 425819 h 6858000"/>
              <a:gd name="connsiteX7" fmla="*/ 10160400 w 12192000"/>
              <a:gd name="connsiteY7" fmla="*/ 304623 h 6858000"/>
              <a:gd name="connsiteX8" fmla="*/ 10160400 w 12192000"/>
              <a:gd name="connsiteY8" fmla="*/ 0 h 6858000"/>
              <a:gd name="connsiteX9" fmla="*/ 12192000 w 12192000"/>
              <a:gd name="connsiteY9" fmla="*/ 0 h 6858000"/>
              <a:gd name="connsiteX10" fmla="*/ 12192000 w 12192000"/>
              <a:gd name="connsiteY10" fmla="*/ 6858000 h 6858000"/>
              <a:gd name="connsiteX11" fmla="*/ 0 w 12192000"/>
              <a:gd name="connsiteY11"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0" y="0"/>
                </a:moveTo>
                <a:lnTo>
                  <a:pt x="2031600" y="0"/>
                </a:lnTo>
                <a:lnTo>
                  <a:pt x="2031600" y="304623"/>
                </a:lnTo>
                <a:lnTo>
                  <a:pt x="2031600" y="425819"/>
                </a:lnTo>
                <a:lnTo>
                  <a:pt x="2031600" y="4660586"/>
                </a:lnTo>
                <a:lnTo>
                  <a:pt x="10160400" y="4660586"/>
                </a:lnTo>
                <a:lnTo>
                  <a:pt x="10160400" y="425819"/>
                </a:lnTo>
                <a:lnTo>
                  <a:pt x="10160400" y="304623"/>
                </a:lnTo>
                <a:lnTo>
                  <a:pt x="10160400" y="0"/>
                </a:lnTo>
                <a:lnTo>
                  <a:pt x="12192000" y="0"/>
                </a:lnTo>
                <a:lnTo>
                  <a:pt x="12192000" y="6858000"/>
                </a:lnTo>
                <a:lnTo>
                  <a:pt x="0" y="6858000"/>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Tree>
    <p:extLst>
      <p:ext uri="{BB962C8B-B14F-4D97-AF65-F5344CB8AC3E}">
        <p14:creationId xmlns:p14="http://schemas.microsoft.com/office/powerpoint/2010/main" val="1499737173"/>
      </p:ext>
    </p:extLst>
  </p:cSld>
  <p:clrMapOvr>
    <a:masterClrMapping/>
  </p:clrMapOvr>
  <p:extLst>
    <p:ext uri="{DCECCB84-F9BA-43D5-87BE-67443E8EF086}">
      <p15:sldGuideLst xmlns:p15="http://schemas.microsoft.com/office/powerpoint/2012/main">
        <p15:guide id="1" pos="3840" userDrawn="1">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Photo Slide 4">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A460BEF3-61C2-4742-AAA9-8A775E25A8B1}"/>
              </a:ext>
            </a:extLst>
          </p:cNvPr>
          <p:cNvGrpSpPr/>
          <p:nvPr userDrawn="1"/>
        </p:nvGrpSpPr>
        <p:grpSpPr>
          <a:xfrm rot="5400000">
            <a:off x="1682423" y="-726427"/>
            <a:ext cx="4845505" cy="8210352"/>
            <a:chOff x="987424" y="0"/>
            <a:chExt cx="5584826" cy="5669757"/>
          </a:xfrm>
        </p:grpSpPr>
        <p:sp>
          <p:nvSpPr>
            <p:cNvPr id="19" name="Rectangle 18">
              <a:extLst>
                <a:ext uri="{FF2B5EF4-FFF2-40B4-BE49-F238E27FC236}">
                  <a16:creationId xmlns:a16="http://schemas.microsoft.com/office/drawing/2014/main" id="{BEE93A69-EE97-8E46-B290-315304A87853}"/>
                </a:ext>
              </a:extLst>
            </p:cNvPr>
            <p:cNvSpPr/>
            <p:nvPr userDrawn="1"/>
          </p:nvSpPr>
          <p:spPr bwMode="auto">
            <a:xfrm>
              <a:off x="987424" y="215901"/>
              <a:ext cx="5584826" cy="5453856"/>
            </a:xfrm>
            <a:prstGeom prst="rect">
              <a:avLst/>
            </a:prstGeom>
            <a:solidFill>
              <a:schemeClr val="bg1"/>
            </a:solidFill>
            <a:ln w="12700" cap="flat">
              <a:noFill/>
              <a:prstDash val="solid"/>
              <a:miter lim="800000"/>
              <a:headEnd/>
              <a:tailEnd/>
            </a:ln>
            <a:effectLst/>
          </p:spPr>
          <p:txBody>
            <a:bodyPr vert="horz" wrap="square" lIns="145436" tIns="72717" rIns="145436" bIns="72717" numCol="1" rtlCol="0" anchor="t" anchorCtr="0" compatLnSpc="1">
              <a:prstTxWarp prst="textNoShape">
                <a:avLst/>
              </a:prstTxWarp>
            </a:bodyPr>
            <a:lstStyle/>
            <a:p>
              <a:pPr algn="ctr"/>
              <a:endParaRPr lang="fr-CA" sz="6926"/>
            </a:p>
          </p:txBody>
        </p:sp>
        <p:sp>
          <p:nvSpPr>
            <p:cNvPr id="20" name="Rectangle 5">
              <a:extLst>
                <a:ext uri="{FF2B5EF4-FFF2-40B4-BE49-F238E27FC236}">
                  <a16:creationId xmlns:a16="http://schemas.microsoft.com/office/drawing/2014/main" id="{9AF571A1-90AF-2040-A9E6-44B98CE9D84A}"/>
                </a:ext>
              </a:extLst>
            </p:cNvPr>
            <p:cNvSpPr/>
            <p:nvPr userDrawn="1"/>
          </p:nvSpPr>
          <p:spPr bwMode="auto">
            <a:xfrm>
              <a:off x="987424" y="0"/>
              <a:ext cx="5584826" cy="300434"/>
            </a:xfrm>
            <a:custGeom>
              <a:avLst/>
              <a:gdLst>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477" h="4977432">
                  <a:moveTo>
                    <a:pt x="0" y="0"/>
                  </a:moveTo>
                  <a:lnTo>
                    <a:pt x="10372477" y="0"/>
                  </a:lnTo>
                  <a:lnTo>
                    <a:pt x="10372477" y="4977432"/>
                  </a:lnTo>
                  <a:lnTo>
                    <a:pt x="0" y="4977432"/>
                  </a:lnTo>
                  <a:lnTo>
                    <a:pt x="0" y="0"/>
                  </a:lnTo>
                  <a:close/>
                </a:path>
              </a:pathLst>
            </a:custGeom>
            <a:solidFill>
              <a:srgbClr val="915F9E"/>
            </a:solidFill>
            <a:ln w="12700" cap="flat">
              <a:noFill/>
              <a:prstDash val="solid"/>
              <a:miter lim="800000"/>
              <a:headEnd/>
              <a:tailEnd/>
            </a:ln>
          </p:spPr>
          <p:txBody>
            <a:bodyPr vert="horz" wrap="square" lIns="145436" tIns="72717" rIns="145436" bIns="72717" numCol="1" rtlCol="0" anchor="t" anchorCtr="0" compatLnSpc="1">
              <a:prstTxWarp prst="textNoShape">
                <a:avLst/>
              </a:prstTxWarp>
            </a:bodyPr>
            <a:lstStyle/>
            <a:p>
              <a:pPr algn="ctr"/>
              <a:endParaRPr lang="fr-CA" sz="6926" dirty="0"/>
            </a:p>
          </p:txBody>
        </p:sp>
      </p:grpSp>
      <p:sp>
        <p:nvSpPr>
          <p:cNvPr id="17" name="Picture Placeholder 16">
            <a:extLst>
              <a:ext uri="{FF2B5EF4-FFF2-40B4-BE49-F238E27FC236}">
                <a16:creationId xmlns:a16="http://schemas.microsoft.com/office/drawing/2014/main" id="{93ABB9DF-1DB8-C14F-B6BD-AD6307C52AE0}"/>
              </a:ext>
            </a:extLst>
          </p:cNvPr>
          <p:cNvSpPr>
            <a:spLocks noGrp="1"/>
          </p:cNvSpPr>
          <p:nvPr>
            <p:ph type="pic" sz="quarter" idx="21"/>
          </p:nvPr>
        </p:nvSpPr>
        <p:spPr>
          <a:xfrm>
            <a:off x="-1"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 name="connsiteX4" fmla="*/ 0 w 12192000"/>
              <a:gd name="connsiteY4" fmla="*/ 5801498 h 6858000"/>
              <a:gd name="connsiteX5" fmla="*/ 7699906 w 12192000"/>
              <a:gd name="connsiteY5" fmla="*/ 5801498 h 6858000"/>
              <a:gd name="connsiteX6" fmla="*/ 7821131 w 12192000"/>
              <a:gd name="connsiteY6" fmla="*/ 5801498 h 6858000"/>
              <a:gd name="connsiteX7" fmla="*/ 8130745 w 12192000"/>
              <a:gd name="connsiteY7" fmla="*/ 5801498 h 6858000"/>
              <a:gd name="connsiteX8" fmla="*/ 8130745 w 12192000"/>
              <a:gd name="connsiteY8" fmla="*/ 955993 h 6858000"/>
              <a:gd name="connsiteX9" fmla="*/ 7821131 w 12192000"/>
              <a:gd name="connsiteY9" fmla="*/ 955993 h 6858000"/>
              <a:gd name="connsiteX10" fmla="*/ 7699906 w 12192000"/>
              <a:gd name="connsiteY10" fmla="*/ 955993 h 6858000"/>
              <a:gd name="connsiteX11" fmla="*/ 0 w 12192000"/>
              <a:gd name="connsiteY11" fmla="*/ 95599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858000">
                <a:moveTo>
                  <a:pt x="0" y="0"/>
                </a:moveTo>
                <a:lnTo>
                  <a:pt x="12192000" y="0"/>
                </a:lnTo>
                <a:lnTo>
                  <a:pt x="12192000" y="6858000"/>
                </a:lnTo>
                <a:lnTo>
                  <a:pt x="0" y="6858000"/>
                </a:lnTo>
                <a:lnTo>
                  <a:pt x="0" y="5801498"/>
                </a:lnTo>
                <a:lnTo>
                  <a:pt x="7699906" y="5801498"/>
                </a:lnTo>
                <a:lnTo>
                  <a:pt x="7821131" y="5801498"/>
                </a:lnTo>
                <a:lnTo>
                  <a:pt x="8130745" y="5801498"/>
                </a:lnTo>
                <a:lnTo>
                  <a:pt x="8130745" y="955993"/>
                </a:lnTo>
                <a:lnTo>
                  <a:pt x="7821131" y="955993"/>
                </a:lnTo>
                <a:lnTo>
                  <a:pt x="7699906" y="955993"/>
                </a:lnTo>
                <a:lnTo>
                  <a:pt x="0" y="955993"/>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24" name="Text Placeholder 32">
            <a:extLst>
              <a:ext uri="{FF2B5EF4-FFF2-40B4-BE49-F238E27FC236}">
                <a16:creationId xmlns:a16="http://schemas.microsoft.com/office/drawing/2014/main" id="{066AB797-8A89-1847-80D1-724FF4999920}"/>
              </a:ext>
            </a:extLst>
          </p:cNvPr>
          <p:cNvSpPr>
            <a:spLocks noGrp="1"/>
          </p:cNvSpPr>
          <p:nvPr>
            <p:ph type="body" sz="quarter" idx="30" hasCustomPrompt="1"/>
          </p:nvPr>
        </p:nvSpPr>
        <p:spPr>
          <a:xfrm>
            <a:off x="640956" y="1409888"/>
            <a:ext cx="6749339" cy="808098"/>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HEADING</a:t>
            </a:r>
            <a:endParaRPr lang="en-US" dirty="0"/>
          </a:p>
        </p:txBody>
      </p:sp>
      <p:sp>
        <p:nvSpPr>
          <p:cNvPr id="26" name="Text Placeholder 32">
            <a:extLst>
              <a:ext uri="{FF2B5EF4-FFF2-40B4-BE49-F238E27FC236}">
                <a16:creationId xmlns:a16="http://schemas.microsoft.com/office/drawing/2014/main" id="{FEE3E3B2-D340-544F-9FCD-5AF1F67067B2}"/>
              </a:ext>
            </a:extLst>
          </p:cNvPr>
          <p:cNvSpPr>
            <a:spLocks noGrp="1"/>
          </p:cNvSpPr>
          <p:nvPr>
            <p:ph type="body" sz="quarter" idx="48" hasCustomPrompt="1"/>
          </p:nvPr>
        </p:nvSpPr>
        <p:spPr>
          <a:xfrm>
            <a:off x="640953" y="2428508"/>
            <a:ext cx="6749339" cy="2965622"/>
          </a:xfrm>
          <a:prstGeom prst="rect">
            <a:avLst/>
          </a:prstGeom>
        </p:spPr>
        <p:txBody>
          <a:bodyPr numCol="1"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Tree>
    <p:extLst>
      <p:ext uri="{BB962C8B-B14F-4D97-AF65-F5344CB8AC3E}">
        <p14:creationId xmlns:p14="http://schemas.microsoft.com/office/powerpoint/2010/main" val="337178919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Photo Slide 5">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700B1808-228D-7E27-9B75-1CCC82DEB035}"/>
              </a:ext>
            </a:extLst>
          </p:cNvPr>
          <p:cNvSpPr>
            <a:spLocks noGrp="1"/>
          </p:cNvSpPr>
          <p:nvPr>
            <p:ph type="pic" sz="quarter" idx="21"/>
          </p:nvPr>
        </p:nvSpPr>
        <p:spPr>
          <a:xfrm>
            <a:off x="442452" y="0"/>
            <a:ext cx="11749547" cy="6284068"/>
          </a:xfrm>
          <a:custGeom>
            <a:avLst/>
            <a:gdLst>
              <a:gd name="connsiteX0" fmla="*/ 0 w 11749547"/>
              <a:gd name="connsiteY0" fmla="*/ 0 h 6284068"/>
              <a:gd name="connsiteX1" fmla="*/ 11749547 w 11749547"/>
              <a:gd name="connsiteY1" fmla="*/ 0 h 6284068"/>
              <a:gd name="connsiteX2" fmla="*/ 11749547 w 11749547"/>
              <a:gd name="connsiteY2" fmla="*/ 6284068 h 6284068"/>
              <a:gd name="connsiteX3" fmla="*/ 0 w 11749547"/>
              <a:gd name="connsiteY3" fmla="*/ 6284068 h 6284068"/>
              <a:gd name="connsiteX4" fmla="*/ 0 w 11749547"/>
              <a:gd name="connsiteY4" fmla="*/ 2251335 h 6284068"/>
              <a:gd name="connsiteX5" fmla="*/ 188050 w 11749547"/>
              <a:gd name="connsiteY5" fmla="*/ 2251335 h 6284068"/>
              <a:gd name="connsiteX6" fmla="*/ 188050 w 11749547"/>
              <a:gd name="connsiteY6" fmla="*/ 811334 h 6284068"/>
              <a:gd name="connsiteX7" fmla="*/ 0 w 11749547"/>
              <a:gd name="connsiteY7" fmla="*/ 811334 h 6284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49547" h="6284068">
                <a:moveTo>
                  <a:pt x="0" y="0"/>
                </a:moveTo>
                <a:lnTo>
                  <a:pt x="11749547" y="0"/>
                </a:lnTo>
                <a:lnTo>
                  <a:pt x="11749547" y="6284068"/>
                </a:lnTo>
                <a:lnTo>
                  <a:pt x="0" y="6284068"/>
                </a:lnTo>
                <a:lnTo>
                  <a:pt x="0" y="2251335"/>
                </a:lnTo>
                <a:lnTo>
                  <a:pt x="188050" y="2251335"/>
                </a:lnTo>
                <a:lnTo>
                  <a:pt x="188050" y="811334"/>
                </a:lnTo>
                <a:lnTo>
                  <a:pt x="0" y="811334"/>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3" name="Text Placeholder 32">
            <a:extLst>
              <a:ext uri="{FF2B5EF4-FFF2-40B4-BE49-F238E27FC236}">
                <a16:creationId xmlns:a16="http://schemas.microsoft.com/office/drawing/2014/main" id="{BEAA06E3-45B2-3953-6D8A-6036259389DF}"/>
              </a:ext>
            </a:extLst>
          </p:cNvPr>
          <p:cNvSpPr>
            <a:spLocks noGrp="1"/>
          </p:cNvSpPr>
          <p:nvPr>
            <p:ph type="body" sz="quarter" idx="31" hasCustomPrompt="1"/>
          </p:nvPr>
        </p:nvSpPr>
        <p:spPr>
          <a:xfrm>
            <a:off x="938369" y="1034821"/>
            <a:ext cx="6577261" cy="845139"/>
          </a:xfrm>
          <a:prstGeom prst="rect">
            <a:avLst/>
          </a:prstGeom>
        </p:spPr>
        <p:txBody>
          <a:bodyPr>
            <a:noAutofit/>
          </a:bodyPr>
          <a:lstStyle>
            <a:lvl1pPr marL="0" indent="0" algn="l">
              <a:spcBef>
                <a:spcPts val="0"/>
              </a:spcBef>
              <a:buNone/>
              <a:defRPr sz="3600" b="1"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HEADING</a:t>
            </a:r>
            <a:endParaRPr lang="en-US" dirty="0"/>
          </a:p>
        </p:txBody>
      </p:sp>
      <p:sp>
        <p:nvSpPr>
          <p:cNvPr id="6" name="Freeform 5">
            <a:extLst>
              <a:ext uri="{FF2B5EF4-FFF2-40B4-BE49-F238E27FC236}">
                <a16:creationId xmlns:a16="http://schemas.microsoft.com/office/drawing/2014/main" id="{193954E5-3078-93E1-AF20-06046AD16DD8}"/>
              </a:ext>
            </a:extLst>
          </p:cNvPr>
          <p:cNvSpPr/>
          <p:nvPr userDrawn="1"/>
        </p:nvSpPr>
        <p:spPr>
          <a:xfrm rot="16200000">
            <a:off x="-269498" y="1351335"/>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915F9E"/>
          </a:solidFill>
          <a:ln w="30808" cap="flat">
            <a:noFill/>
            <a:prstDash val="solid"/>
            <a:miter/>
          </a:ln>
        </p:spPr>
        <p:txBody>
          <a:bodyPr rtlCol="0" anchor="ctr"/>
          <a:lstStyle/>
          <a:p>
            <a:endParaRPr lang="en-US" sz="2069"/>
          </a:p>
        </p:txBody>
      </p:sp>
    </p:spTree>
    <p:extLst>
      <p:ext uri="{BB962C8B-B14F-4D97-AF65-F5344CB8AC3E}">
        <p14:creationId xmlns:p14="http://schemas.microsoft.com/office/powerpoint/2010/main" val="27286858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Photo Slide 6">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E3BE49C4-98CB-9C45-BD57-28C8BFB0F07D}"/>
              </a:ext>
            </a:extLst>
          </p:cNvPr>
          <p:cNvSpPr/>
          <p:nvPr userDrawn="1"/>
        </p:nvSpPr>
        <p:spPr>
          <a:xfrm>
            <a:off x="0" y="1"/>
            <a:ext cx="12192000" cy="4366938"/>
          </a:xfrm>
          <a:prstGeom prst="rect">
            <a:avLst/>
          </a:prstGeom>
          <a:solidFill>
            <a:srgbClr val="915F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69" dirty="0">
              <a:latin typeface="Montserrat" panose="00000500000000000000" pitchFamily="50" charset="0"/>
            </a:endParaRPr>
          </a:p>
        </p:txBody>
      </p:sp>
      <p:sp>
        <p:nvSpPr>
          <p:cNvPr id="22" name="Text Placeholder 32">
            <a:extLst>
              <a:ext uri="{FF2B5EF4-FFF2-40B4-BE49-F238E27FC236}">
                <a16:creationId xmlns:a16="http://schemas.microsoft.com/office/drawing/2014/main" id="{EFAA2AC1-2BB2-C547-AF06-7C9874DC88F2}"/>
              </a:ext>
            </a:extLst>
          </p:cNvPr>
          <p:cNvSpPr>
            <a:spLocks noGrp="1"/>
          </p:cNvSpPr>
          <p:nvPr>
            <p:ph type="body" sz="quarter" idx="30" hasCustomPrompt="1"/>
          </p:nvPr>
        </p:nvSpPr>
        <p:spPr>
          <a:xfrm>
            <a:off x="946246" y="5087695"/>
            <a:ext cx="4403214" cy="1346830"/>
          </a:xfrm>
          <a:prstGeom prst="rect">
            <a:avLst/>
          </a:prstGeom>
        </p:spPr>
        <p:txBody>
          <a:bodyPr>
            <a:noAutofit/>
          </a:bodyPr>
          <a:lstStyle>
            <a:lvl1pPr marL="0" indent="0" algn="l">
              <a:spcBef>
                <a:spcPts val="0"/>
              </a:spcBef>
              <a:buNone/>
              <a:defRPr sz="3600" b="1" i="0" spc="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HEADING</a:t>
            </a:r>
            <a:endParaRPr lang="en-US" dirty="0"/>
          </a:p>
        </p:txBody>
      </p:sp>
      <p:sp>
        <p:nvSpPr>
          <p:cNvPr id="24" name="Text Placeholder 32">
            <a:extLst>
              <a:ext uri="{FF2B5EF4-FFF2-40B4-BE49-F238E27FC236}">
                <a16:creationId xmlns:a16="http://schemas.microsoft.com/office/drawing/2014/main" id="{5D0ABF6D-9B7F-9841-95F1-1A05A28A9CF5}"/>
              </a:ext>
            </a:extLst>
          </p:cNvPr>
          <p:cNvSpPr>
            <a:spLocks noGrp="1"/>
          </p:cNvSpPr>
          <p:nvPr>
            <p:ph type="body" sz="quarter" idx="48" hasCustomPrompt="1"/>
          </p:nvPr>
        </p:nvSpPr>
        <p:spPr>
          <a:xfrm>
            <a:off x="5779610" y="5087694"/>
            <a:ext cx="5726769" cy="1346831"/>
          </a:xfrm>
          <a:prstGeom prst="rect">
            <a:avLst/>
          </a:prstGeom>
        </p:spPr>
        <p:txBody>
          <a:bodyPr numCol="1"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10" name="Picture Placeholder 9">
            <a:extLst>
              <a:ext uri="{FF2B5EF4-FFF2-40B4-BE49-F238E27FC236}">
                <a16:creationId xmlns:a16="http://schemas.microsoft.com/office/drawing/2014/main" id="{6ED7D2CD-F4CF-0B7D-F8C9-E6B398C7EB02}"/>
              </a:ext>
            </a:extLst>
          </p:cNvPr>
          <p:cNvSpPr>
            <a:spLocks noGrp="1"/>
          </p:cNvSpPr>
          <p:nvPr>
            <p:ph type="pic" sz="quarter" idx="23"/>
          </p:nvPr>
        </p:nvSpPr>
        <p:spPr>
          <a:xfrm>
            <a:off x="438150" y="423475"/>
            <a:ext cx="3752850" cy="3481775"/>
          </a:xfrm>
          <a:custGeom>
            <a:avLst/>
            <a:gdLst>
              <a:gd name="connsiteX0" fmla="*/ 0 w 3752850"/>
              <a:gd name="connsiteY0" fmla="*/ 0 h 3481775"/>
              <a:gd name="connsiteX1" fmla="*/ 3752850 w 3752850"/>
              <a:gd name="connsiteY1" fmla="*/ 0 h 3481775"/>
              <a:gd name="connsiteX2" fmla="*/ 3752850 w 3752850"/>
              <a:gd name="connsiteY2" fmla="*/ 3481775 h 3481775"/>
              <a:gd name="connsiteX3" fmla="*/ 0 w 3752850"/>
              <a:gd name="connsiteY3" fmla="*/ 3481775 h 3481775"/>
              <a:gd name="connsiteX4" fmla="*/ 0 w 3752850"/>
              <a:gd name="connsiteY4" fmla="*/ 1827860 h 3481775"/>
              <a:gd name="connsiteX5" fmla="*/ 192352 w 3752850"/>
              <a:gd name="connsiteY5" fmla="*/ 1827860 h 3481775"/>
              <a:gd name="connsiteX6" fmla="*/ 192352 w 3752850"/>
              <a:gd name="connsiteY6" fmla="*/ 387859 h 3481775"/>
              <a:gd name="connsiteX7" fmla="*/ 0 w 3752850"/>
              <a:gd name="connsiteY7" fmla="*/ 387859 h 348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52850" h="3481775">
                <a:moveTo>
                  <a:pt x="0" y="0"/>
                </a:moveTo>
                <a:lnTo>
                  <a:pt x="3752850" y="0"/>
                </a:lnTo>
                <a:lnTo>
                  <a:pt x="3752850" y="3481775"/>
                </a:lnTo>
                <a:lnTo>
                  <a:pt x="0" y="3481775"/>
                </a:lnTo>
                <a:lnTo>
                  <a:pt x="0" y="1827860"/>
                </a:lnTo>
                <a:lnTo>
                  <a:pt x="192352" y="1827860"/>
                </a:lnTo>
                <a:lnTo>
                  <a:pt x="192352" y="387859"/>
                </a:lnTo>
                <a:lnTo>
                  <a:pt x="0" y="387859"/>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4" name="Picture Placeholder 2">
            <a:extLst>
              <a:ext uri="{FF2B5EF4-FFF2-40B4-BE49-F238E27FC236}">
                <a16:creationId xmlns:a16="http://schemas.microsoft.com/office/drawing/2014/main" id="{C864CD90-85EA-4B60-7659-37893CBE48A5}"/>
              </a:ext>
            </a:extLst>
          </p:cNvPr>
          <p:cNvSpPr>
            <a:spLocks noGrp="1"/>
          </p:cNvSpPr>
          <p:nvPr>
            <p:ph type="pic" sz="quarter" idx="49"/>
          </p:nvPr>
        </p:nvSpPr>
        <p:spPr>
          <a:xfrm>
            <a:off x="4686300" y="423476"/>
            <a:ext cx="2819400" cy="1519624"/>
          </a:xfrm>
          <a:prstGeom prst="rect">
            <a:avLst/>
          </a:prstGeom>
          <a:solidFill>
            <a:schemeClr val="bg1">
              <a:lumMod val="85000"/>
            </a:schemeClr>
          </a:solidFill>
        </p:spPr>
        <p:txBody>
          <a:bodyPr/>
          <a:lstStyle>
            <a:lvl1pPr marL="0" indent="0" algn="ctr">
              <a:buNone/>
              <a:defRPr>
                <a:solidFill>
                  <a:schemeClr val="bg1">
                    <a:lumMod val="85000"/>
                  </a:schemeClr>
                </a:solidFill>
              </a:defRPr>
            </a:lvl1pPr>
          </a:lstStyle>
          <a:p>
            <a:endParaRPr lang="en-US" dirty="0"/>
          </a:p>
        </p:txBody>
      </p:sp>
      <p:sp>
        <p:nvSpPr>
          <p:cNvPr id="8" name="Picture Placeholder 2">
            <a:extLst>
              <a:ext uri="{FF2B5EF4-FFF2-40B4-BE49-F238E27FC236}">
                <a16:creationId xmlns:a16="http://schemas.microsoft.com/office/drawing/2014/main" id="{6342DCF9-EAE7-7B71-7388-9E6EC9E874C2}"/>
              </a:ext>
            </a:extLst>
          </p:cNvPr>
          <p:cNvSpPr>
            <a:spLocks noGrp="1"/>
          </p:cNvSpPr>
          <p:nvPr>
            <p:ph type="pic" sz="quarter" idx="50"/>
          </p:nvPr>
        </p:nvSpPr>
        <p:spPr>
          <a:xfrm>
            <a:off x="4686300" y="2404676"/>
            <a:ext cx="2819400" cy="1519624"/>
          </a:xfrm>
          <a:prstGeom prst="rect">
            <a:avLst/>
          </a:prstGeom>
          <a:solidFill>
            <a:schemeClr val="bg1">
              <a:lumMod val="85000"/>
            </a:schemeClr>
          </a:solidFill>
        </p:spPr>
        <p:txBody>
          <a:bodyPr/>
          <a:lstStyle>
            <a:lvl1pPr marL="0" indent="0" algn="ctr">
              <a:buNone/>
              <a:defRPr>
                <a:solidFill>
                  <a:schemeClr val="bg1">
                    <a:lumMod val="85000"/>
                  </a:schemeClr>
                </a:solidFill>
              </a:defRPr>
            </a:lvl1pPr>
          </a:lstStyle>
          <a:p>
            <a:endParaRPr lang="en-US" dirty="0"/>
          </a:p>
        </p:txBody>
      </p:sp>
      <p:sp>
        <p:nvSpPr>
          <p:cNvPr id="9" name="Picture Placeholder 2">
            <a:extLst>
              <a:ext uri="{FF2B5EF4-FFF2-40B4-BE49-F238E27FC236}">
                <a16:creationId xmlns:a16="http://schemas.microsoft.com/office/drawing/2014/main" id="{D8FFF4D2-0329-8581-B1B1-5CC41D1E644C}"/>
              </a:ext>
            </a:extLst>
          </p:cNvPr>
          <p:cNvSpPr>
            <a:spLocks noGrp="1"/>
          </p:cNvSpPr>
          <p:nvPr>
            <p:ph type="pic" sz="quarter" idx="51"/>
          </p:nvPr>
        </p:nvSpPr>
        <p:spPr>
          <a:xfrm>
            <a:off x="7962900" y="442525"/>
            <a:ext cx="3752850" cy="3481775"/>
          </a:xfrm>
          <a:prstGeom prst="rect">
            <a:avLst/>
          </a:prstGeom>
          <a:solidFill>
            <a:schemeClr val="bg1">
              <a:lumMod val="85000"/>
            </a:schemeClr>
          </a:solidFill>
        </p:spPr>
        <p:txBody>
          <a:bodyPr/>
          <a:lstStyle>
            <a:lvl1pPr marL="0" indent="0" algn="ctr">
              <a:buNone/>
              <a:defRPr>
                <a:solidFill>
                  <a:schemeClr val="bg1">
                    <a:lumMod val="85000"/>
                  </a:schemeClr>
                </a:solidFill>
              </a:defRPr>
            </a:lvl1pPr>
          </a:lstStyle>
          <a:p>
            <a:endParaRPr lang="en-US" dirty="0"/>
          </a:p>
        </p:txBody>
      </p:sp>
      <p:sp>
        <p:nvSpPr>
          <p:cNvPr id="11" name="Freeform 10">
            <a:extLst>
              <a:ext uri="{FF2B5EF4-FFF2-40B4-BE49-F238E27FC236}">
                <a16:creationId xmlns:a16="http://schemas.microsoft.com/office/drawing/2014/main" id="{1A376BB1-A694-40C2-1A91-E3C35C061AA1}"/>
              </a:ext>
            </a:extLst>
          </p:cNvPr>
          <p:cNvSpPr/>
          <p:nvPr userDrawn="1"/>
        </p:nvSpPr>
        <p:spPr>
          <a:xfrm rot="16200000">
            <a:off x="-269498" y="1351335"/>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spTree>
    <p:extLst>
      <p:ext uri="{BB962C8B-B14F-4D97-AF65-F5344CB8AC3E}">
        <p14:creationId xmlns:p14="http://schemas.microsoft.com/office/powerpoint/2010/main" val="2180976426"/>
      </p:ext>
    </p:extLst>
  </p:cSld>
  <p:clrMapOvr>
    <a:masterClrMapping/>
  </p:clrMapOvr>
  <p:extLst>
    <p:ext uri="{DCECCB84-F9BA-43D5-87BE-67443E8EF086}">
      <p15:sldGuideLst xmlns:p15="http://schemas.microsoft.com/office/powerpoint/2012/main">
        <p15:guide id="1" orient="horz" pos="4124" userDrawn="1">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 x photo/text slide">
    <p:spTree>
      <p:nvGrpSpPr>
        <p:cNvPr id="1" name=""/>
        <p:cNvGrpSpPr/>
        <p:nvPr/>
      </p:nvGrpSpPr>
      <p:grpSpPr>
        <a:xfrm>
          <a:off x="0" y="0"/>
          <a:ext cx="0" cy="0"/>
          <a:chOff x="0" y="0"/>
          <a:chExt cx="0" cy="0"/>
        </a:xfrm>
      </p:grpSpPr>
      <p:sp>
        <p:nvSpPr>
          <p:cNvPr id="38" name="Text Placeholder 32">
            <a:extLst>
              <a:ext uri="{FF2B5EF4-FFF2-40B4-BE49-F238E27FC236}">
                <a16:creationId xmlns:a16="http://schemas.microsoft.com/office/drawing/2014/main" id="{7D2CEAEF-DB4C-9245-AB85-9E2643AF765B}"/>
              </a:ext>
            </a:extLst>
          </p:cNvPr>
          <p:cNvSpPr>
            <a:spLocks noGrp="1"/>
          </p:cNvSpPr>
          <p:nvPr>
            <p:ph type="body" sz="quarter" idx="49" hasCustomPrompt="1"/>
          </p:nvPr>
        </p:nvSpPr>
        <p:spPr>
          <a:xfrm>
            <a:off x="4346104" y="387792"/>
            <a:ext cx="7160276" cy="730066"/>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US" dirty="0"/>
              <a:t>Title</a:t>
            </a:r>
          </a:p>
        </p:txBody>
      </p:sp>
      <p:sp>
        <p:nvSpPr>
          <p:cNvPr id="39" name="Text Placeholder 32">
            <a:extLst>
              <a:ext uri="{FF2B5EF4-FFF2-40B4-BE49-F238E27FC236}">
                <a16:creationId xmlns:a16="http://schemas.microsoft.com/office/drawing/2014/main" id="{043C13A9-DCE4-E54F-B82D-25FDA2086A05}"/>
              </a:ext>
            </a:extLst>
          </p:cNvPr>
          <p:cNvSpPr>
            <a:spLocks noGrp="1"/>
          </p:cNvSpPr>
          <p:nvPr>
            <p:ph type="body" sz="quarter" idx="50" hasCustomPrompt="1"/>
          </p:nvPr>
        </p:nvSpPr>
        <p:spPr>
          <a:xfrm>
            <a:off x="4358285" y="1091007"/>
            <a:ext cx="7160273" cy="945874"/>
          </a:xfrm>
          <a:prstGeom prst="rect">
            <a:avLst/>
          </a:prstGeom>
        </p:spPr>
        <p:txBody>
          <a:bodyPr numCol="1"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55" name="Text Placeholder 32">
            <a:extLst>
              <a:ext uri="{FF2B5EF4-FFF2-40B4-BE49-F238E27FC236}">
                <a16:creationId xmlns:a16="http://schemas.microsoft.com/office/drawing/2014/main" id="{9F711D42-C3C7-F94F-A6A2-DBA59D2E1B09}"/>
              </a:ext>
            </a:extLst>
          </p:cNvPr>
          <p:cNvSpPr>
            <a:spLocks noGrp="1"/>
          </p:cNvSpPr>
          <p:nvPr>
            <p:ph type="body" sz="quarter" idx="51" hasCustomPrompt="1"/>
          </p:nvPr>
        </p:nvSpPr>
        <p:spPr>
          <a:xfrm>
            <a:off x="4346104" y="2462666"/>
            <a:ext cx="7160276" cy="730066"/>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US" dirty="0"/>
              <a:t>Title</a:t>
            </a:r>
          </a:p>
        </p:txBody>
      </p:sp>
      <p:sp>
        <p:nvSpPr>
          <p:cNvPr id="56" name="Text Placeholder 32">
            <a:extLst>
              <a:ext uri="{FF2B5EF4-FFF2-40B4-BE49-F238E27FC236}">
                <a16:creationId xmlns:a16="http://schemas.microsoft.com/office/drawing/2014/main" id="{0DA45F84-5354-9B4C-B97F-2229C57C159A}"/>
              </a:ext>
            </a:extLst>
          </p:cNvPr>
          <p:cNvSpPr>
            <a:spLocks noGrp="1"/>
          </p:cNvSpPr>
          <p:nvPr>
            <p:ph type="body" sz="quarter" idx="52" hasCustomPrompt="1"/>
          </p:nvPr>
        </p:nvSpPr>
        <p:spPr>
          <a:xfrm>
            <a:off x="4358285" y="3165882"/>
            <a:ext cx="7160273" cy="945874"/>
          </a:xfrm>
          <a:prstGeom prst="rect">
            <a:avLst/>
          </a:prstGeom>
        </p:spPr>
        <p:txBody>
          <a:bodyPr numCol="1"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59" name="Text Placeholder 32">
            <a:extLst>
              <a:ext uri="{FF2B5EF4-FFF2-40B4-BE49-F238E27FC236}">
                <a16:creationId xmlns:a16="http://schemas.microsoft.com/office/drawing/2014/main" id="{2E9877C6-E249-4F4E-8097-E7C44AB5FE09}"/>
              </a:ext>
            </a:extLst>
          </p:cNvPr>
          <p:cNvSpPr>
            <a:spLocks noGrp="1"/>
          </p:cNvSpPr>
          <p:nvPr>
            <p:ph type="body" sz="quarter" idx="54" hasCustomPrompt="1"/>
          </p:nvPr>
        </p:nvSpPr>
        <p:spPr>
          <a:xfrm>
            <a:off x="4358285" y="4537541"/>
            <a:ext cx="7160276" cy="730066"/>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US" dirty="0"/>
              <a:t>Title</a:t>
            </a:r>
          </a:p>
        </p:txBody>
      </p:sp>
      <p:sp>
        <p:nvSpPr>
          <p:cNvPr id="60" name="Text Placeholder 32">
            <a:extLst>
              <a:ext uri="{FF2B5EF4-FFF2-40B4-BE49-F238E27FC236}">
                <a16:creationId xmlns:a16="http://schemas.microsoft.com/office/drawing/2014/main" id="{05D67838-D162-BA4F-965A-715CEE8EB1A7}"/>
              </a:ext>
            </a:extLst>
          </p:cNvPr>
          <p:cNvSpPr>
            <a:spLocks noGrp="1"/>
          </p:cNvSpPr>
          <p:nvPr>
            <p:ph type="body" sz="quarter" idx="55" hasCustomPrompt="1"/>
          </p:nvPr>
        </p:nvSpPr>
        <p:spPr>
          <a:xfrm>
            <a:off x="4370466" y="5240757"/>
            <a:ext cx="7160273" cy="945874"/>
          </a:xfrm>
          <a:prstGeom prst="rect">
            <a:avLst/>
          </a:prstGeom>
        </p:spPr>
        <p:txBody>
          <a:bodyPr numCol="1"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2" name="Picture Placeholder 5">
            <a:extLst>
              <a:ext uri="{FF2B5EF4-FFF2-40B4-BE49-F238E27FC236}">
                <a16:creationId xmlns:a16="http://schemas.microsoft.com/office/drawing/2014/main" id="{C04E34B5-BCFA-58FF-7D0D-743A9547EA36}"/>
              </a:ext>
            </a:extLst>
          </p:cNvPr>
          <p:cNvSpPr>
            <a:spLocks noGrp="1"/>
          </p:cNvSpPr>
          <p:nvPr>
            <p:ph type="pic" sz="quarter" idx="57"/>
          </p:nvPr>
        </p:nvSpPr>
        <p:spPr>
          <a:xfrm>
            <a:off x="501328" y="413959"/>
            <a:ext cx="2529327" cy="1727134"/>
          </a:xfrm>
          <a:custGeom>
            <a:avLst/>
            <a:gdLst>
              <a:gd name="connsiteX0" fmla="*/ 0 w 2529327"/>
              <a:gd name="connsiteY0" fmla="*/ 0 h 1727134"/>
              <a:gd name="connsiteX1" fmla="*/ 2529327 w 2529327"/>
              <a:gd name="connsiteY1" fmla="*/ 0 h 1727134"/>
              <a:gd name="connsiteX2" fmla="*/ 2529327 w 2529327"/>
              <a:gd name="connsiteY2" fmla="*/ 1727134 h 1727134"/>
              <a:gd name="connsiteX3" fmla="*/ 1478231 w 2529327"/>
              <a:gd name="connsiteY3" fmla="*/ 1727134 h 1727134"/>
              <a:gd name="connsiteX4" fmla="*/ 1478231 w 2529327"/>
              <a:gd name="connsiteY4" fmla="*/ 1579190 h 1727134"/>
              <a:gd name="connsiteX5" fmla="*/ 162478 w 2529327"/>
              <a:gd name="connsiteY5" fmla="*/ 1579190 h 1727134"/>
              <a:gd name="connsiteX6" fmla="*/ 162479 w 2529327"/>
              <a:gd name="connsiteY6" fmla="*/ 260605 h 1727134"/>
              <a:gd name="connsiteX7" fmla="*/ 0 w 2529327"/>
              <a:gd name="connsiteY7" fmla="*/ 260605 h 172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9327" h="1727134">
                <a:moveTo>
                  <a:pt x="0" y="0"/>
                </a:moveTo>
                <a:lnTo>
                  <a:pt x="2529327" y="0"/>
                </a:lnTo>
                <a:lnTo>
                  <a:pt x="2529327" y="1727134"/>
                </a:lnTo>
                <a:lnTo>
                  <a:pt x="1478231" y="1727134"/>
                </a:lnTo>
                <a:lnTo>
                  <a:pt x="1478231" y="1579190"/>
                </a:lnTo>
                <a:lnTo>
                  <a:pt x="162478" y="1579190"/>
                </a:lnTo>
                <a:lnTo>
                  <a:pt x="162479" y="260605"/>
                </a:lnTo>
                <a:lnTo>
                  <a:pt x="0" y="260605"/>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3" name="Freeform 2">
            <a:extLst>
              <a:ext uri="{FF2B5EF4-FFF2-40B4-BE49-F238E27FC236}">
                <a16:creationId xmlns:a16="http://schemas.microsoft.com/office/drawing/2014/main" id="{159C768E-EFD4-C7DE-F472-51DC6C3C191F}"/>
              </a:ext>
            </a:extLst>
          </p:cNvPr>
          <p:cNvSpPr/>
          <p:nvPr userDrawn="1"/>
        </p:nvSpPr>
        <p:spPr>
          <a:xfrm rot="10800000">
            <a:off x="359045" y="674564"/>
            <a:ext cx="1620514" cy="1623346"/>
          </a:xfrm>
          <a:custGeom>
            <a:avLst/>
            <a:gdLst>
              <a:gd name="connsiteX0" fmla="*/ 1620513 w 1620514"/>
              <a:gd name="connsiteY0" fmla="*/ 1623346 h 1623346"/>
              <a:gd name="connsiteX1" fmla="*/ 1315752 w 1620514"/>
              <a:gd name="connsiteY1" fmla="*/ 1623346 h 1623346"/>
              <a:gd name="connsiteX2" fmla="*/ 1315753 w 1620514"/>
              <a:gd name="connsiteY2" fmla="*/ 304761 h 1623346"/>
              <a:gd name="connsiteX3" fmla="*/ 0 w 1620514"/>
              <a:gd name="connsiteY3" fmla="*/ 304761 h 1623346"/>
              <a:gd name="connsiteX4" fmla="*/ 0 w 1620514"/>
              <a:gd name="connsiteY4" fmla="*/ 0 h 1623346"/>
              <a:gd name="connsiteX5" fmla="*/ 1620514 w 1620514"/>
              <a:gd name="connsiteY5" fmla="*/ 0 h 1623346"/>
              <a:gd name="connsiteX6" fmla="*/ 1620514 w 1620514"/>
              <a:gd name="connsiteY6" fmla="*/ 304761 h 1623346"/>
              <a:gd name="connsiteX7" fmla="*/ 1620513 w 1620514"/>
              <a:gd name="connsiteY7" fmla="*/ 304761 h 1623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0514" h="1623346">
                <a:moveTo>
                  <a:pt x="1620513" y="1623346"/>
                </a:moveTo>
                <a:lnTo>
                  <a:pt x="1315752" y="1623346"/>
                </a:lnTo>
                <a:lnTo>
                  <a:pt x="1315753" y="304761"/>
                </a:lnTo>
                <a:lnTo>
                  <a:pt x="0" y="304761"/>
                </a:lnTo>
                <a:lnTo>
                  <a:pt x="0" y="0"/>
                </a:lnTo>
                <a:lnTo>
                  <a:pt x="1620514" y="0"/>
                </a:lnTo>
                <a:lnTo>
                  <a:pt x="1620514" y="304761"/>
                </a:lnTo>
                <a:lnTo>
                  <a:pt x="1620513" y="304761"/>
                </a:lnTo>
                <a:close/>
              </a:path>
            </a:pathLst>
          </a:custGeom>
          <a:solidFill>
            <a:srgbClr val="915F9E"/>
          </a:solidFill>
          <a:ln w="30808" cap="flat">
            <a:noFill/>
            <a:prstDash val="solid"/>
            <a:miter/>
          </a:ln>
        </p:spPr>
        <p:txBody>
          <a:bodyPr wrap="square" rtlCol="0" anchor="ctr">
            <a:noAutofit/>
          </a:bodyPr>
          <a:lstStyle/>
          <a:p>
            <a:endParaRPr lang="en-US"/>
          </a:p>
        </p:txBody>
      </p:sp>
      <p:sp>
        <p:nvSpPr>
          <p:cNvPr id="4" name="Picture Placeholder 5">
            <a:extLst>
              <a:ext uri="{FF2B5EF4-FFF2-40B4-BE49-F238E27FC236}">
                <a16:creationId xmlns:a16="http://schemas.microsoft.com/office/drawing/2014/main" id="{968258F9-EEFC-31A8-2144-64C7C993A173}"/>
              </a:ext>
            </a:extLst>
          </p:cNvPr>
          <p:cNvSpPr>
            <a:spLocks noGrp="1"/>
          </p:cNvSpPr>
          <p:nvPr>
            <p:ph type="pic" sz="quarter" idx="58"/>
          </p:nvPr>
        </p:nvSpPr>
        <p:spPr>
          <a:xfrm>
            <a:off x="482278" y="2539396"/>
            <a:ext cx="2529327" cy="1727134"/>
          </a:xfrm>
          <a:custGeom>
            <a:avLst/>
            <a:gdLst>
              <a:gd name="connsiteX0" fmla="*/ 0 w 2529327"/>
              <a:gd name="connsiteY0" fmla="*/ 0 h 1727134"/>
              <a:gd name="connsiteX1" fmla="*/ 2529327 w 2529327"/>
              <a:gd name="connsiteY1" fmla="*/ 0 h 1727134"/>
              <a:gd name="connsiteX2" fmla="*/ 2529327 w 2529327"/>
              <a:gd name="connsiteY2" fmla="*/ 1727134 h 1727134"/>
              <a:gd name="connsiteX3" fmla="*/ 1478231 w 2529327"/>
              <a:gd name="connsiteY3" fmla="*/ 1727134 h 1727134"/>
              <a:gd name="connsiteX4" fmla="*/ 1478231 w 2529327"/>
              <a:gd name="connsiteY4" fmla="*/ 1579190 h 1727134"/>
              <a:gd name="connsiteX5" fmla="*/ 162478 w 2529327"/>
              <a:gd name="connsiteY5" fmla="*/ 1579190 h 1727134"/>
              <a:gd name="connsiteX6" fmla="*/ 162479 w 2529327"/>
              <a:gd name="connsiteY6" fmla="*/ 260605 h 1727134"/>
              <a:gd name="connsiteX7" fmla="*/ 0 w 2529327"/>
              <a:gd name="connsiteY7" fmla="*/ 260605 h 172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9327" h="1727134">
                <a:moveTo>
                  <a:pt x="0" y="0"/>
                </a:moveTo>
                <a:lnTo>
                  <a:pt x="2529327" y="0"/>
                </a:lnTo>
                <a:lnTo>
                  <a:pt x="2529327" y="1727134"/>
                </a:lnTo>
                <a:lnTo>
                  <a:pt x="1478231" y="1727134"/>
                </a:lnTo>
                <a:lnTo>
                  <a:pt x="1478231" y="1579190"/>
                </a:lnTo>
                <a:lnTo>
                  <a:pt x="162478" y="1579190"/>
                </a:lnTo>
                <a:lnTo>
                  <a:pt x="162479" y="260605"/>
                </a:lnTo>
                <a:lnTo>
                  <a:pt x="0" y="260605"/>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5" name="Freeform 4">
            <a:extLst>
              <a:ext uri="{FF2B5EF4-FFF2-40B4-BE49-F238E27FC236}">
                <a16:creationId xmlns:a16="http://schemas.microsoft.com/office/drawing/2014/main" id="{F05B2B38-45DC-B613-677A-3F53DCFB4267}"/>
              </a:ext>
            </a:extLst>
          </p:cNvPr>
          <p:cNvSpPr/>
          <p:nvPr userDrawn="1"/>
        </p:nvSpPr>
        <p:spPr>
          <a:xfrm rot="10800000">
            <a:off x="339995" y="2800001"/>
            <a:ext cx="1620514" cy="1623346"/>
          </a:xfrm>
          <a:custGeom>
            <a:avLst/>
            <a:gdLst>
              <a:gd name="connsiteX0" fmla="*/ 1620513 w 1620514"/>
              <a:gd name="connsiteY0" fmla="*/ 1623346 h 1623346"/>
              <a:gd name="connsiteX1" fmla="*/ 1315752 w 1620514"/>
              <a:gd name="connsiteY1" fmla="*/ 1623346 h 1623346"/>
              <a:gd name="connsiteX2" fmla="*/ 1315753 w 1620514"/>
              <a:gd name="connsiteY2" fmla="*/ 304761 h 1623346"/>
              <a:gd name="connsiteX3" fmla="*/ 0 w 1620514"/>
              <a:gd name="connsiteY3" fmla="*/ 304761 h 1623346"/>
              <a:gd name="connsiteX4" fmla="*/ 0 w 1620514"/>
              <a:gd name="connsiteY4" fmla="*/ 0 h 1623346"/>
              <a:gd name="connsiteX5" fmla="*/ 1620514 w 1620514"/>
              <a:gd name="connsiteY5" fmla="*/ 0 h 1623346"/>
              <a:gd name="connsiteX6" fmla="*/ 1620514 w 1620514"/>
              <a:gd name="connsiteY6" fmla="*/ 304761 h 1623346"/>
              <a:gd name="connsiteX7" fmla="*/ 1620513 w 1620514"/>
              <a:gd name="connsiteY7" fmla="*/ 304761 h 1623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0514" h="1623346">
                <a:moveTo>
                  <a:pt x="1620513" y="1623346"/>
                </a:moveTo>
                <a:lnTo>
                  <a:pt x="1315752" y="1623346"/>
                </a:lnTo>
                <a:lnTo>
                  <a:pt x="1315753" y="304761"/>
                </a:lnTo>
                <a:lnTo>
                  <a:pt x="0" y="304761"/>
                </a:lnTo>
                <a:lnTo>
                  <a:pt x="0" y="0"/>
                </a:lnTo>
                <a:lnTo>
                  <a:pt x="1620514" y="0"/>
                </a:lnTo>
                <a:lnTo>
                  <a:pt x="1620514" y="304761"/>
                </a:lnTo>
                <a:lnTo>
                  <a:pt x="1620513" y="304761"/>
                </a:lnTo>
                <a:close/>
              </a:path>
            </a:pathLst>
          </a:custGeom>
          <a:solidFill>
            <a:srgbClr val="915F9E"/>
          </a:solidFill>
          <a:ln w="30808" cap="flat">
            <a:noFill/>
            <a:prstDash val="solid"/>
            <a:miter/>
          </a:ln>
        </p:spPr>
        <p:txBody>
          <a:bodyPr wrap="square" rtlCol="0" anchor="ctr">
            <a:noAutofit/>
          </a:bodyPr>
          <a:lstStyle/>
          <a:p>
            <a:endParaRPr lang="en-US"/>
          </a:p>
        </p:txBody>
      </p:sp>
      <p:sp>
        <p:nvSpPr>
          <p:cNvPr id="6" name="Picture Placeholder 5">
            <a:extLst>
              <a:ext uri="{FF2B5EF4-FFF2-40B4-BE49-F238E27FC236}">
                <a16:creationId xmlns:a16="http://schemas.microsoft.com/office/drawing/2014/main" id="{D93A83E5-8834-01D7-8BD6-8D8683D1A189}"/>
              </a:ext>
            </a:extLst>
          </p:cNvPr>
          <p:cNvSpPr>
            <a:spLocks noGrp="1"/>
          </p:cNvSpPr>
          <p:nvPr>
            <p:ph type="pic" sz="quarter" idx="59"/>
          </p:nvPr>
        </p:nvSpPr>
        <p:spPr>
          <a:xfrm>
            <a:off x="463228" y="4672996"/>
            <a:ext cx="2529327" cy="1727134"/>
          </a:xfrm>
          <a:custGeom>
            <a:avLst/>
            <a:gdLst>
              <a:gd name="connsiteX0" fmla="*/ 0 w 2529327"/>
              <a:gd name="connsiteY0" fmla="*/ 0 h 1727134"/>
              <a:gd name="connsiteX1" fmla="*/ 2529327 w 2529327"/>
              <a:gd name="connsiteY1" fmla="*/ 0 h 1727134"/>
              <a:gd name="connsiteX2" fmla="*/ 2529327 w 2529327"/>
              <a:gd name="connsiteY2" fmla="*/ 1727134 h 1727134"/>
              <a:gd name="connsiteX3" fmla="*/ 1478231 w 2529327"/>
              <a:gd name="connsiteY3" fmla="*/ 1727134 h 1727134"/>
              <a:gd name="connsiteX4" fmla="*/ 1478231 w 2529327"/>
              <a:gd name="connsiteY4" fmla="*/ 1579190 h 1727134"/>
              <a:gd name="connsiteX5" fmla="*/ 162478 w 2529327"/>
              <a:gd name="connsiteY5" fmla="*/ 1579190 h 1727134"/>
              <a:gd name="connsiteX6" fmla="*/ 162479 w 2529327"/>
              <a:gd name="connsiteY6" fmla="*/ 260605 h 1727134"/>
              <a:gd name="connsiteX7" fmla="*/ 0 w 2529327"/>
              <a:gd name="connsiteY7" fmla="*/ 260605 h 172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9327" h="1727134">
                <a:moveTo>
                  <a:pt x="0" y="0"/>
                </a:moveTo>
                <a:lnTo>
                  <a:pt x="2529327" y="0"/>
                </a:lnTo>
                <a:lnTo>
                  <a:pt x="2529327" y="1727134"/>
                </a:lnTo>
                <a:lnTo>
                  <a:pt x="1478231" y="1727134"/>
                </a:lnTo>
                <a:lnTo>
                  <a:pt x="1478231" y="1579190"/>
                </a:lnTo>
                <a:lnTo>
                  <a:pt x="162478" y="1579190"/>
                </a:lnTo>
                <a:lnTo>
                  <a:pt x="162479" y="260605"/>
                </a:lnTo>
                <a:lnTo>
                  <a:pt x="0" y="260605"/>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7" name="Freeform 6">
            <a:extLst>
              <a:ext uri="{FF2B5EF4-FFF2-40B4-BE49-F238E27FC236}">
                <a16:creationId xmlns:a16="http://schemas.microsoft.com/office/drawing/2014/main" id="{6CCA9EB3-D5BA-EB27-3022-6B6A04892FBF}"/>
              </a:ext>
            </a:extLst>
          </p:cNvPr>
          <p:cNvSpPr/>
          <p:nvPr userDrawn="1"/>
        </p:nvSpPr>
        <p:spPr>
          <a:xfrm rot="10800000">
            <a:off x="320945" y="4933601"/>
            <a:ext cx="1620514" cy="1623346"/>
          </a:xfrm>
          <a:custGeom>
            <a:avLst/>
            <a:gdLst>
              <a:gd name="connsiteX0" fmla="*/ 1620513 w 1620514"/>
              <a:gd name="connsiteY0" fmla="*/ 1623346 h 1623346"/>
              <a:gd name="connsiteX1" fmla="*/ 1315752 w 1620514"/>
              <a:gd name="connsiteY1" fmla="*/ 1623346 h 1623346"/>
              <a:gd name="connsiteX2" fmla="*/ 1315753 w 1620514"/>
              <a:gd name="connsiteY2" fmla="*/ 304761 h 1623346"/>
              <a:gd name="connsiteX3" fmla="*/ 0 w 1620514"/>
              <a:gd name="connsiteY3" fmla="*/ 304761 h 1623346"/>
              <a:gd name="connsiteX4" fmla="*/ 0 w 1620514"/>
              <a:gd name="connsiteY4" fmla="*/ 0 h 1623346"/>
              <a:gd name="connsiteX5" fmla="*/ 1620514 w 1620514"/>
              <a:gd name="connsiteY5" fmla="*/ 0 h 1623346"/>
              <a:gd name="connsiteX6" fmla="*/ 1620514 w 1620514"/>
              <a:gd name="connsiteY6" fmla="*/ 304761 h 1623346"/>
              <a:gd name="connsiteX7" fmla="*/ 1620513 w 1620514"/>
              <a:gd name="connsiteY7" fmla="*/ 304761 h 1623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0514" h="1623346">
                <a:moveTo>
                  <a:pt x="1620513" y="1623346"/>
                </a:moveTo>
                <a:lnTo>
                  <a:pt x="1315752" y="1623346"/>
                </a:lnTo>
                <a:lnTo>
                  <a:pt x="1315753" y="304761"/>
                </a:lnTo>
                <a:lnTo>
                  <a:pt x="0" y="304761"/>
                </a:lnTo>
                <a:lnTo>
                  <a:pt x="0" y="0"/>
                </a:lnTo>
                <a:lnTo>
                  <a:pt x="1620514" y="0"/>
                </a:lnTo>
                <a:lnTo>
                  <a:pt x="1620514" y="304761"/>
                </a:lnTo>
                <a:lnTo>
                  <a:pt x="1620513" y="304761"/>
                </a:lnTo>
                <a:close/>
              </a:path>
            </a:pathLst>
          </a:custGeom>
          <a:solidFill>
            <a:srgbClr val="915F9E"/>
          </a:solidFill>
          <a:ln w="30808" cap="flat">
            <a:noFill/>
            <a:prstDash val="solid"/>
            <a:miter/>
          </a:ln>
        </p:spPr>
        <p:txBody>
          <a:bodyPr wrap="square" rtlCol="0" anchor="ctr">
            <a:noAutofit/>
          </a:bodyPr>
          <a:lstStyle/>
          <a:p>
            <a:endParaRPr lang="en-US"/>
          </a:p>
        </p:txBody>
      </p:sp>
    </p:spTree>
    <p:extLst>
      <p:ext uri="{BB962C8B-B14F-4D97-AF65-F5344CB8AC3E}">
        <p14:creationId xmlns:p14="http://schemas.microsoft.com/office/powerpoint/2010/main" val="571670456"/>
      </p:ext>
    </p:extLst>
  </p:cSld>
  <p:clrMapOvr>
    <a:masterClrMapping/>
  </p:clrMapOvr>
  <p:extLst>
    <p:ext uri="{DCECCB84-F9BA-43D5-87BE-67443E8EF086}">
      <p15:sldGuideLst xmlns:p15="http://schemas.microsoft.com/office/powerpoint/2012/main">
        <p15:guide id="1" orient="horz" pos="4124" userDrawn="1">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phone slide">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05AB41CE-F6BA-8449-B846-3526857402BA}"/>
              </a:ext>
            </a:extLst>
          </p:cNvPr>
          <p:cNvSpPr/>
          <p:nvPr userDrawn="1"/>
        </p:nvSpPr>
        <p:spPr>
          <a:xfrm>
            <a:off x="1" y="1723900"/>
            <a:ext cx="12191998" cy="4053499"/>
          </a:xfrm>
          <a:prstGeom prst="rect">
            <a:avLst/>
          </a:prstGeom>
          <a:solidFill>
            <a:srgbClr val="915F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69"/>
          </a:p>
        </p:txBody>
      </p:sp>
      <p:sp>
        <p:nvSpPr>
          <p:cNvPr id="22" name="Text Placeholder 32">
            <a:extLst>
              <a:ext uri="{FF2B5EF4-FFF2-40B4-BE49-F238E27FC236}">
                <a16:creationId xmlns:a16="http://schemas.microsoft.com/office/drawing/2014/main" id="{1CFA480F-7E74-BF47-8D97-68745F852A4D}"/>
              </a:ext>
            </a:extLst>
          </p:cNvPr>
          <p:cNvSpPr>
            <a:spLocks noGrp="1"/>
          </p:cNvSpPr>
          <p:nvPr>
            <p:ph type="body" sz="quarter" idx="30" hasCustomPrompt="1"/>
          </p:nvPr>
        </p:nvSpPr>
        <p:spPr>
          <a:xfrm>
            <a:off x="773875" y="612133"/>
            <a:ext cx="10644249" cy="808786"/>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HEADING</a:t>
            </a:r>
            <a:endParaRPr lang="en-US" dirty="0"/>
          </a:p>
        </p:txBody>
      </p:sp>
      <p:sp>
        <p:nvSpPr>
          <p:cNvPr id="24" name="Text Placeholder 32">
            <a:extLst>
              <a:ext uri="{FF2B5EF4-FFF2-40B4-BE49-F238E27FC236}">
                <a16:creationId xmlns:a16="http://schemas.microsoft.com/office/drawing/2014/main" id="{34A7C2CE-8B7D-0642-9F33-2728633924AF}"/>
              </a:ext>
            </a:extLst>
          </p:cNvPr>
          <p:cNvSpPr>
            <a:spLocks noGrp="1"/>
          </p:cNvSpPr>
          <p:nvPr>
            <p:ph type="body" sz="quarter" idx="48" hasCustomPrompt="1"/>
          </p:nvPr>
        </p:nvSpPr>
        <p:spPr>
          <a:xfrm>
            <a:off x="6349485" y="2527915"/>
            <a:ext cx="5068640" cy="2538354"/>
          </a:xfrm>
          <a:prstGeom prst="rect">
            <a:avLst/>
          </a:prstGeom>
        </p:spPr>
        <p:txBody>
          <a:bodyPr numCol="1" spcCol="288000" anchor="t">
            <a:noAutofit/>
          </a:bodyPr>
          <a:lstStyle>
            <a:lvl1pPr marL="0" indent="0" algn="l">
              <a:lnSpc>
                <a:spcPct val="100000"/>
              </a:lnSpc>
              <a:spcBef>
                <a:spcPts val="0"/>
              </a:spcBef>
              <a:buNone/>
              <a:defRPr sz="24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15" name="Freeform 14">
            <a:extLst>
              <a:ext uri="{FF2B5EF4-FFF2-40B4-BE49-F238E27FC236}">
                <a16:creationId xmlns:a16="http://schemas.microsoft.com/office/drawing/2014/main" id="{CE08122F-E767-A948-900A-223BD6B9F4BF}"/>
              </a:ext>
            </a:extLst>
          </p:cNvPr>
          <p:cNvSpPr/>
          <p:nvPr userDrawn="1"/>
        </p:nvSpPr>
        <p:spPr>
          <a:xfrm>
            <a:off x="9978124" y="1553310"/>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pic>
        <p:nvPicPr>
          <p:cNvPr id="2" name="Picture 1">
            <a:extLst>
              <a:ext uri="{FF2B5EF4-FFF2-40B4-BE49-F238E27FC236}">
                <a16:creationId xmlns:a16="http://schemas.microsoft.com/office/drawing/2014/main" id="{88F8D9F2-AA18-6F42-01C5-D31E2B037076}"/>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b="20571"/>
          <a:stretch/>
        </p:blipFill>
        <p:spPr>
          <a:xfrm rot="5400000">
            <a:off x="1059222" y="1659698"/>
            <a:ext cx="3693498" cy="5831867"/>
          </a:xfrm>
          <a:custGeom>
            <a:avLst/>
            <a:gdLst>
              <a:gd name="connsiteX0" fmla="*/ 0 w 3456000"/>
              <a:gd name="connsiteY0" fmla="*/ 0 h 4136571"/>
              <a:gd name="connsiteX1" fmla="*/ 3456000 w 3456000"/>
              <a:gd name="connsiteY1" fmla="*/ 0 h 4136571"/>
              <a:gd name="connsiteX2" fmla="*/ 3456000 w 3456000"/>
              <a:gd name="connsiteY2" fmla="*/ 4136571 h 4136571"/>
              <a:gd name="connsiteX3" fmla="*/ 0 w 3456000"/>
              <a:gd name="connsiteY3" fmla="*/ 4136571 h 4136571"/>
            </a:gdLst>
            <a:ahLst/>
            <a:cxnLst>
              <a:cxn ang="0">
                <a:pos x="connsiteX0" y="connsiteY0"/>
              </a:cxn>
              <a:cxn ang="0">
                <a:pos x="connsiteX1" y="connsiteY1"/>
              </a:cxn>
              <a:cxn ang="0">
                <a:pos x="connsiteX2" y="connsiteY2"/>
              </a:cxn>
              <a:cxn ang="0">
                <a:pos x="connsiteX3" y="connsiteY3"/>
              </a:cxn>
            </a:cxnLst>
            <a:rect l="l" t="t" r="r" b="b"/>
            <a:pathLst>
              <a:path w="3456000" h="4136571">
                <a:moveTo>
                  <a:pt x="0" y="0"/>
                </a:moveTo>
                <a:lnTo>
                  <a:pt x="3456000" y="0"/>
                </a:lnTo>
                <a:lnTo>
                  <a:pt x="3456000" y="4136571"/>
                </a:lnTo>
                <a:lnTo>
                  <a:pt x="0" y="4136571"/>
                </a:lnTo>
                <a:close/>
              </a:path>
            </a:pathLst>
          </a:custGeom>
        </p:spPr>
      </p:pic>
      <p:sp>
        <p:nvSpPr>
          <p:cNvPr id="3" name="Picture Placeholder 4">
            <a:extLst>
              <a:ext uri="{FF2B5EF4-FFF2-40B4-BE49-F238E27FC236}">
                <a16:creationId xmlns:a16="http://schemas.microsoft.com/office/drawing/2014/main" id="{6C840FF1-83FF-76F2-2EF4-7E0A3D12C4F4}"/>
              </a:ext>
            </a:extLst>
          </p:cNvPr>
          <p:cNvSpPr>
            <a:spLocks noGrp="1"/>
          </p:cNvSpPr>
          <p:nvPr>
            <p:ph type="pic" sz="quarter" idx="10"/>
          </p:nvPr>
        </p:nvSpPr>
        <p:spPr>
          <a:xfrm>
            <a:off x="-9961" y="3153842"/>
            <a:ext cx="4642477" cy="2880154"/>
          </a:xfrm>
          <a:prstGeom prst="rect">
            <a:avLst/>
          </a:prstGeom>
          <a:solidFill>
            <a:schemeClr val="bg1">
              <a:lumMod val="85000"/>
            </a:schemeClr>
          </a:solidFill>
          <a:ln>
            <a:noFill/>
          </a:ln>
        </p:spPr>
        <p:txBody>
          <a:bodyPr/>
          <a:lstStyle/>
          <a:p>
            <a:endParaRPr lang="en-US" dirty="0"/>
          </a:p>
        </p:txBody>
      </p:sp>
    </p:spTree>
    <p:extLst>
      <p:ext uri="{BB962C8B-B14F-4D97-AF65-F5344CB8AC3E}">
        <p14:creationId xmlns:p14="http://schemas.microsoft.com/office/powerpoint/2010/main" val="31915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ext Slide - 1 column">
    <p:spTree>
      <p:nvGrpSpPr>
        <p:cNvPr id="1" name=""/>
        <p:cNvGrpSpPr/>
        <p:nvPr/>
      </p:nvGrpSpPr>
      <p:grpSpPr>
        <a:xfrm>
          <a:off x="0" y="0"/>
          <a:ext cx="0" cy="0"/>
          <a:chOff x="0" y="0"/>
          <a:chExt cx="0" cy="0"/>
        </a:xfrm>
      </p:grpSpPr>
      <p:sp>
        <p:nvSpPr>
          <p:cNvPr id="8" name="Text Placeholder 32">
            <a:extLst>
              <a:ext uri="{FF2B5EF4-FFF2-40B4-BE49-F238E27FC236}">
                <a16:creationId xmlns:a16="http://schemas.microsoft.com/office/drawing/2014/main" id="{9C716BEC-845A-8B40-99E1-C9C8BEB7C846}"/>
              </a:ext>
            </a:extLst>
          </p:cNvPr>
          <p:cNvSpPr>
            <a:spLocks noGrp="1"/>
          </p:cNvSpPr>
          <p:nvPr>
            <p:ph type="body" sz="quarter" idx="30" hasCustomPrompt="1"/>
          </p:nvPr>
        </p:nvSpPr>
        <p:spPr>
          <a:xfrm>
            <a:off x="854280" y="925680"/>
            <a:ext cx="10483431" cy="804265"/>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ONE COLUMN</a:t>
            </a:r>
            <a:endParaRPr lang="en-US" dirty="0"/>
          </a:p>
        </p:txBody>
      </p:sp>
      <p:sp>
        <p:nvSpPr>
          <p:cNvPr id="14" name="Rectangle 5">
            <a:extLst>
              <a:ext uri="{FF2B5EF4-FFF2-40B4-BE49-F238E27FC236}">
                <a16:creationId xmlns:a16="http://schemas.microsoft.com/office/drawing/2014/main" id="{4D113688-F5CD-D748-B2E0-4E39C6AEA211}"/>
              </a:ext>
            </a:extLst>
          </p:cNvPr>
          <p:cNvSpPr/>
          <p:nvPr userDrawn="1"/>
        </p:nvSpPr>
        <p:spPr bwMode="auto">
          <a:xfrm>
            <a:off x="1592486" y="-1"/>
            <a:ext cx="9007028" cy="345989"/>
          </a:xfrm>
          <a:custGeom>
            <a:avLst/>
            <a:gdLst>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477" h="4977432">
                <a:moveTo>
                  <a:pt x="0" y="0"/>
                </a:moveTo>
                <a:lnTo>
                  <a:pt x="10372477" y="0"/>
                </a:lnTo>
                <a:lnTo>
                  <a:pt x="10372477" y="4977432"/>
                </a:lnTo>
                <a:lnTo>
                  <a:pt x="0" y="4977432"/>
                </a:lnTo>
                <a:lnTo>
                  <a:pt x="0" y="0"/>
                </a:lnTo>
                <a:close/>
              </a:path>
            </a:pathLst>
          </a:custGeom>
          <a:solidFill>
            <a:srgbClr val="915F9E"/>
          </a:solidFill>
          <a:ln w="12700" cap="flat">
            <a:noFill/>
            <a:prstDash val="solid"/>
            <a:miter lim="800000"/>
            <a:headEnd/>
            <a:tailEnd/>
          </a:ln>
        </p:spPr>
        <p:txBody>
          <a:bodyPr vert="horz" wrap="square" lIns="234555" tIns="117276" rIns="234555" bIns="117276" numCol="1" rtlCol="0" anchor="t" anchorCtr="0" compatLnSpc="1">
            <a:prstTxWarp prst="textNoShape">
              <a:avLst/>
            </a:prstTxWarp>
          </a:bodyPr>
          <a:lstStyle/>
          <a:p>
            <a:pPr algn="ctr"/>
            <a:endParaRPr lang="fr-CA" sz="6926"/>
          </a:p>
        </p:txBody>
      </p:sp>
      <p:sp>
        <p:nvSpPr>
          <p:cNvPr id="16" name="Text Placeholder 32">
            <a:extLst>
              <a:ext uri="{FF2B5EF4-FFF2-40B4-BE49-F238E27FC236}">
                <a16:creationId xmlns:a16="http://schemas.microsoft.com/office/drawing/2014/main" id="{AE20B737-C724-BC42-9305-29BFF3FA1BB8}"/>
              </a:ext>
            </a:extLst>
          </p:cNvPr>
          <p:cNvSpPr>
            <a:spLocks noGrp="1"/>
          </p:cNvSpPr>
          <p:nvPr>
            <p:ph type="body" sz="quarter" idx="48" hasCustomPrompt="1"/>
          </p:nvPr>
        </p:nvSpPr>
        <p:spPr>
          <a:xfrm>
            <a:off x="854282" y="1864553"/>
            <a:ext cx="10483429" cy="4439577"/>
          </a:xfrm>
          <a:prstGeom prst="rect">
            <a:avLst/>
          </a:prstGeom>
        </p:spPr>
        <p:txBody>
          <a:bodyPr numCol="1"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Tree>
    <p:extLst>
      <p:ext uri="{BB962C8B-B14F-4D97-AF65-F5344CB8AC3E}">
        <p14:creationId xmlns:p14="http://schemas.microsoft.com/office/powerpoint/2010/main" val="197831171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Text Slide - 1 column">
    <p:spTree>
      <p:nvGrpSpPr>
        <p:cNvPr id="1" name=""/>
        <p:cNvGrpSpPr/>
        <p:nvPr/>
      </p:nvGrpSpPr>
      <p:grpSpPr>
        <a:xfrm>
          <a:off x="0" y="0"/>
          <a:ext cx="0" cy="0"/>
          <a:chOff x="0" y="0"/>
          <a:chExt cx="0" cy="0"/>
        </a:xfrm>
      </p:grpSpPr>
      <p:sp>
        <p:nvSpPr>
          <p:cNvPr id="8" name="Text Placeholder 32">
            <a:extLst>
              <a:ext uri="{FF2B5EF4-FFF2-40B4-BE49-F238E27FC236}">
                <a16:creationId xmlns:a16="http://schemas.microsoft.com/office/drawing/2014/main" id="{9C716BEC-845A-8B40-99E1-C9C8BEB7C846}"/>
              </a:ext>
            </a:extLst>
          </p:cNvPr>
          <p:cNvSpPr>
            <a:spLocks noGrp="1"/>
          </p:cNvSpPr>
          <p:nvPr>
            <p:ph type="body" sz="quarter" idx="30" hasCustomPrompt="1"/>
          </p:nvPr>
        </p:nvSpPr>
        <p:spPr>
          <a:xfrm>
            <a:off x="854280" y="925680"/>
            <a:ext cx="10483431" cy="804265"/>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ONE COLUMN</a:t>
            </a:r>
            <a:endParaRPr lang="en-US" dirty="0"/>
          </a:p>
        </p:txBody>
      </p:sp>
      <p:sp>
        <p:nvSpPr>
          <p:cNvPr id="14" name="Rectangle 5">
            <a:extLst>
              <a:ext uri="{FF2B5EF4-FFF2-40B4-BE49-F238E27FC236}">
                <a16:creationId xmlns:a16="http://schemas.microsoft.com/office/drawing/2014/main" id="{4D113688-F5CD-D748-B2E0-4E39C6AEA211}"/>
              </a:ext>
            </a:extLst>
          </p:cNvPr>
          <p:cNvSpPr/>
          <p:nvPr userDrawn="1"/>
        </p:nvSpPr>
        <p:spPr bwMode="auto">
          <a:xfrm>
            <a:off x="1592486" y="-1"/>
            <a:ext cx="9007028" cy="345989"/>
          </a:xfrm>
          <a:custGeom>
            <a:avLst/>
            <a:gdLst>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477" h="4977432">
                <a:moveTo>
                  <a:pt x="0" y="0"/>
                </a:moveTo>
                <a:lnTo>
                  <a:pt x="10372477" y="0"/>
                </a:lnTo>
                <a:lnTo>
                  <a:pt x="10372477" y="4977432"/>
                </a:lnTo>
                <a:lnTo>
                  <a:pt x="0" y="4977432"/>
                </a:lnTo>
                <a:lnTo>
                  <a:pt x="0" y="0"/>
                </a:lnTo>
                <a:close/>
              </a:path>
            </a:pathLst>
          </a:custGeom>
          <a:solidFill>
            <a:srgbClr val="915F9E"/>
          </a:solidFill>
          <a:ln w="12700" cap="flat">
            <a:noFill/>
            <a:prstDash val="solid"/>
            <a:miter lim="800000"/>
            <a:headEnd/>
            <a:tailEnd/>
          </a:ln>
        </p:spPr>
        <p:txBody>
          <a:bodyPr vert="horz" wrap="square" lIns="234555" tIns="117276" rIns="234555" bIns="117276" numCol="1" rtlCol="0" anchor="t" anchorCtr="0" compatLnSpc="1">
            <a:prstTxWarp prst="textNoShape">
              <a:avLst/>
            </a:prstTxWarp>
          </a:bodyPr>
          <a:lstStyle/>
          <a:p>
            <a:pPr algn="ctr"/>
            <a:endParaRPr lang="fr-CA" sz="6926"/>
          </a:p>
        </p:txBody>
      </p:sp>
      <p:sp>
        <p:nvSpPr>
          <p:cNvPr id="16" name="Text Placeholder 32">
            <a:extLst>
              <a:ext uri="{FF2B5EF4-FFF2-40B4-BE49-F238E27FC236}">
                <a16:creationId xmlns:a16="http://schemas.microsoft.com/office/drawing/2014/main" id="{AE20B737-C724-BC42-9305-29BFF3FA1BB8}"/>
              </a:ext>
            </a:extLst>
          </p:cNvPr>
          <p:cNvSpPr>
            <a:spLocks noGrp="1"/>
          </p:cNvSpPr>
          <p:nvPr>
            <p:ph type="body" sz="quarter" idx="48" hasCustomPrompt="1"/>
          </p:nvPr>
        </p:nvSpPr>
        <p:spPr>
          <a:xfrm>
            <a:off x="854282" y="1864553"/>
            <a:ext cx="10483429" cy="4439577"/>
          </a:xfrm>
          <a:prstGeom prst="rect">
            <a:avLst/>
          </a:prstGeom>
        </p:spPr>
        <p:txBody>
          <a:bodyPr numCol="1"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
        <p:nvSpPr>
          <p:cNvPr id="3" name="Bildplatzhalter 2">
            <a:extLst>
              <a:ext uri="{FF2B5EF4-FFF2-40B4-BE49-F238E27FC236}">
                <a16:creationId xmlns:a16="http://schemas.microsoft.com/office/drawing/2014/main" id="{C5F11832-90F6-E8F9-0F32-13B1127BCDA2}"/>
              </a:ext>
            </a:extLst>
          </p:cNvPr>
          <p:cNvSpPr>
            <a:spLocks noGrp="1"/>
          </p:cNvSpPr>
          <p:nvPr>
            <p:ph type="pic" sz="quarter" idx="49"/>
          </p:nvPr>
        </p:nvSpPr>
        <p:spPr>
          <a:xfrm>
            <a:off x="6964680" y="1865313"/>
            <a:ext cx="4373245" cy="4438650"/>
          </a:xfrm>
          <a:prstGeom prst="rect">
            <a:avLst/>
          </a:prstGeom>
        </p:spPr>
        <p:txBody>
          <a:bodyPr/>
          <a:lstStyle/>
          <a:p>
            <a:endParaRPr lang="de-DE"/>
          </a:p>
        </p:txBody>
      </p:sp>
    </p:spTree>
    <p:extLst>
      <p:ext uri="{BB962C8B-B14F-4D97-AF65-F5344CB8AC3E}">
        <p14:creationId xmlns:p14="http://schemas.microsoft.com/office/powerpoint/2010/main" val="164300085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Cover Slide 2">
    <p:spTree>
      <p:nvGrpSpPr>
        <p:cNvPr id="1" name=""/>
        <p:cNvGrpSpPr/>
        <p:nvPr/>
      </p:nvGrpSpPr>
      <p:grpSpPr>
        <a:xfrm>
          <a:off x="0" y="0"/>
          <a:ext cx="0" cy="0"/>
          <a:chOff x="0" y="0"/>
          <a:chExt cx="0" cy="0"/>
        </a:xfrm>
      </p:grpSpPr>
      <p:sp>
        <p:nvSpPr>
          <p:cNvPr id="26" name="Freeform 25">
            <a:extLst>
              <a:ext uri="{FF2B5EF4-FFF2-40B4-BE49-F238E27FC236}">
                <a16:creationId xmlns:a16="http://schemas.microsoft.com/office/drawing/2014/main" id="{4451D53C-BEDD-0149-939C-B08D828FC303}"/>
              </a:ext>
            </a:extLst>
          </p:cNvPr>
          <p:cNvSpPr/>
          <p:nvPr/>
        </p:nvSpPr>
        <p:spPr>
          <a:xfrm>
            <a:off x="0" y="2219942"/>
            <a:ext cx="12214365" cy="3138121"/>
          </a:xfrm>
          <a:custGeom>
            <a:avLst/>
            <a:gdLst>
              <a:gd name="connsiteX0" fmla="*/ 0 w 7600392"/>
              <a:gd name="connsiteY0" fmla="*/ 0 h 6806308"/>
              <a:gd name="connsiteX1" fmla="*/ 7600393 w 7600392"/>
              <a:gd name="connsiteY1" fmla="*/ 0 h 6806308"/>
              <a:gd name="connsiteX2" fmla="*/ 7600393 w 7600392"/>
              <a:gd name="connsiteY2" fmla="*/ 6806308 h 6806308"/>
              <a:gd name="connsiteX3" fmla="*/ 0 w 7600392"/>
              <a:gd name="connsiteY3" fmla="*/ 6806308 h 6806308"/>
            </a:gdLst>
            <a:ahLst/>
            <a:cxnLst>
              <a:cxn ang="0">
                <a:pos x="connsiteX0" y="connsiteY0"/>
              </a:cxn>
              <a:cxn ang="0">
                <a:pos x="connsiteX1" y="connsiteY1"/>
              </a:cxn>
              <a:cxn ang="0">
                <a:pos x="connsiteX2" y="connsiteY2"/>
              </a:cxn>
              <a:cxn ang="0">
                <a:pos x="connsiteX3" y="connsiteY3"/>
              </a:cxn>
            </a:cxnLst>
            <a:rect l="l" t="t" r="r" b="b"/>
            <a:pathLst>
              <a:path w="7600392" h="6806308">
                <a:moveTo>
                  <a:pt x="0" y="0"/>
                </a:moveTo>
                <a:lnTo>
                  <a:pt x="7600393" y="0"/>
                </a:lnTo>
                <a:lnTo>
                  <a:pt x="7600393" y="6806308"/>
                </a:lnTo>
                <a:lnTo>
                  <a:pt x="0" y="6806308"/>
                </a:lnTo>
                <a:close/>
              </a:path>
            </a:pathLst>
          </a:custGeom>
          <a:solidFill>
            <a:srgbClr val="915F9E"/>
          </a:solidFill>
          <a:ln w="30808" cap="flat">
            <a:noFill/>
            <a:prstDash val="solid"/>
            <a:miter/>
          </a:ln>
        </p:spPr>
        <p:txBody>
          <a:bodyPr rtlCol="0" anchor="ctr"/>
          <a:lstStyle/>
          <a:p>
            <a:endParaRPr lang="en-US" sz="2069" dirty="0"/>
          </a:p>
        </p:txBody>
      </p:sp>
      <p:sp>
        <p:nvSpPr>
          <p:cNvPr id="53" name="Picture Placeholder 52">
            <a:extLst>
              <a:ext uri="{FF2B5EF4-FFF2-40B4-BE49-F238E27FC236}">
                <a16:creationId xmlns:a16="http://schemas.microsoft.com/office/drawing/2014/main" id="{FA3EDB46-CD35-B86E-152C-5F64E01608A9}"/>
              </a:ext>
            </a:extLst>
          </p:cNvPr>
          <p:cNvSpPr>
            <a:spLocks noGrp="1"/>
          </p:cNvSpPr>
          <p:nvPr>
            <p:ph type="pic" sz="quarter" idx="22"/>
          </p:nvPr>
        </p:nvSpPr>
        <p:spPr>
          <a:xfrm>
            <a:off x="6290665" y="0"/>
            <a:ext cx="4961115" cy="6879449"/>
          </a:xfrm>
          <a:custGeom>
            <a:avLst/>
            <a:gdLst>
              <a:gd name="connsiteX0" fmla="*/ 0 w 4961115"/>
              <a:gd name="connsiteY0" fmla="*/ 0 h 6879449"/>
              <a:gd name="connsiteX1" fmla="*/ 4961115 w 4961115"/>
              <a:gd name="connsiteY1" fmla="*/ 0 h 6879449"/>
              <a:gd name="connsiteX2" fmla="*/ 4961115 w 4961115"/>
              <a:gd name="connsiteY2" fmla="*/ 2607767 h 6879449"/>
              <a:gd name="connsiteX3" fmla="*/ 4781114 w 4961115"/>
              <a:gd name="connsiteY3" fmla="*/ 2607767 h 6879449"/>
              <a:gd name="connsiteX4" fmla="*/ 4781114 w 4961115"/>
              <a:gd name="connsiteY4" fmla="*/ 4047768 h 6879449"/>
              <a:gd name="connsiteX5" fmla="*/ 4961115 w 4961115"/>
              <a:gd name="connsiteY5" fmla="*/ 4047768 h 6879449"/>
              <a:gd name="connsiteX6" fmla="*/ 4961115 w 4961115"/>
              <a:gd name="connsiteY6" fmla="*/ 6879449 h 6879449"/>
              <a:gd name="connsiteX7" fmla="*/ 0 w 4961115"/>
              <a:gd name="connsiteY7" fmla="*/ 6879449 h 687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61115" h="6879449">
                <a:moveTo>
                  <a:pt x="0" y="0"/>
                </a:moveTo>
                <a:lnTo>
                  <a:pt x="4961115" y="0"/>
                </a:lnTo>
                <a:lnTo>
                  <a:pt x="4961115" y="2607767"/>
                </a:lnTo>
                <a:lnTo>
                  <a:pt x="4781114" y="2607767"/>
                </a:lnTo>
                <a:lnTo>
                  <a:pt x="4781114" y="4047768"/>
                </a:lnTo>
                <a:lnTo>
                  <a:pt x="4961115" y="4047768"/>
                </a:lnTo>
                <a:lnTo>
                  <a:pt x="4961115" y="6879449"/>
                </a:lnTo>
                <a:lnTo>
                  <a:pt x="0" y="6879449"/>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33" name="Freeform 32">
            <a:extLst>
              <a:ext uri="{FF2B5EF4-FFF2-40B4-BE49-F238E27FC236}">
                <a16:creationId xmlns:a16="http://schemas.microsoft.com/office/drawing/2014/main" id="{527A8425-B90A-4347-AF48-00C1D5CC2D28}"/>
              </a:ext>
            </a:extLst>
          </p:cNvPr>
          <p:cNvSpPr/>
          <p:nvPr/>
        </p:nvSpPr>
        <p:spPr>
          <a:xfrm>
            <a:off x="5273389" y="2987628"/>
            <a:ext cx="7298951" cy="1969126"/>
          </a:xfrm>
          <a:custGeom>
            <a:avLst/>
            <a:gdLst>
              <a:gd name="connsiteX0" fmla="*/ 0 w 4525730"/>
              <a:gd name="connsiteY0" fmla="*/ 0 h 3029130"/>
              <a:gd name="connsiteX1" fmla="*/ 4525731 w 4525730"/>
              <a:gd name="connsiteY1" fmla="*/ 0 h 3029130"/>
              <a:gd name="connsiteX2" fmla="*/ 4525731 w 4525730"/>
              <a:gd name="connsiteY2" fmla="*/ 3029131 h 3029130"/>
              <a:gd name="connsiteX3" fmla="*/ 1 w 4525730"/>
              <a:gd name="connsiteY3" fmla="*/ 3029131 h 3029130"/>
            </a:gdLst>
            <a:ahLst/>
            <a:cxnLst>
              <a:cxn ang="0">
                <a:pos x="connsiteX0" y="connsiteY0"/>
              </a:cxn>
              <a:cxn ang="0">
                <a:pos x="connsiteX1" y="connsiteY1"/>
              </a:cxn>
              <a:cxn ang="0">
                <a:pos x="connsiteX2" y="connsiteY2"/>
              </a:cxn>
              <a:cxn ang="0">
                <a:pos x="connsiteX3" y="connsiteY3"/>
              </a:cxn>
            </a:cxnLst>
            <a:rect l="l" t="t" r="r" b="b"/>
            <a:pathLst>
              <a:path w="4525730" h="3029130">
                <a:moveTo>
                  <a:pt x="0" y="0"/>
                </a:moveTo>
                <a:lnTo>
                  <a:pt x="4525731" y="0"/>
                </a:lnTo>
                <a:lnTo>
                  <a:pt x="4525731" y="3029131"/>
                </a:lnTo>
                <a:lnTo>
                  <a:pt x="1" y="3029131"/>
                </a:lnTo>
                <a:close/>
              </a:path>
            </a:pathLst>
          </a:custGeom>
          <a:noFill/>
          <a:ln w="30808" cap="flat">
            <a:noFill/>
            <a:prstDash val="solid"/>
            <a:miter/>
          </a:ln>
        </p:spPr>
        <p:txBody>
          <a:bodyPr rtlCol="0" anchor="ctr"/>
          <a:lstStyle/>
          <a:p>
            <a:endParaRPr lang="en-US" sz="2069"/>
          </a:p>
        </p:txBody>
      </p:sp>
      <p:sp>
        <p:nvSpPr>
          <p:cNvPr id="56" name="Text Placeholder 32">
            <a:extLst>
              <a:ext uri="{FF2B5EF4-FFF2-40B4-BE49-F238E27FC236}">
                <a16:creationId xmlns:a16="http://schemas.microsoft.com/office/drawing/2014/main" id="{6D83AD87-72FE-A04E-9CF3-9AC1F7C64953}"/>
              </a:ext>
            </a:extLst>
          </p:cNvPr>
          <p:cNvSpPr>
            <a:spLocks noGrp="1"/>
          </p:cNvSpPr>
          <p:nvPr>
            <p:ph type="body" sz="quarter" idx="16" hasCustomPrompt="1"/>
          </p:nvPr>
        </p:nvSpPr>
        <p:spPr>
          <a:xfrm>
            <a:off x="507596" y="2897367"/>
            <a:ext cx="4470975" cy="1008397"/>
          </a:xfrm>
          <a:prstGeom prst="rect">
            <a:avLst/>
          </a:prstGeom>
        </p:spPr>
        <p:txBody>
          <a:bodyPr anchor="t">
            <a:noAutofit/>
          </a:bodyPr>
          <a:lstStyle>
            <a:lvl1pPr marL="0" indent="0" algn="l">
              <a:lnSpc>
                <a:spcPts val="3954"/>
              </a:lnSpc>
              <a:spcBef>
                <a:spcPts val="0"/>
              </a:spcBef>
              <a:buNone/>
              <a:defRPr sz="40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YOUR GUIDE TO INGROW</a:t>
            </a:r>
            <a:endParaRPr lang="en-US" dirty="0"/>
          </a:p>
        </p:txBody>
      </p:sp>
      <p:sp>
        <p:nvSpPr>
          <p:cNvPr id="57" name="Text Placeholder 32">
            <a:extLst>
              <a:ext uri="{FF2B5EF4-FFF2-40B4-BE49-F238E27FC236}">
                <a16:creationId xmlns:a16="http://schemas.microsoft.com/office/drawing/2014/main" id="{99F453F3-BF15-D044-B597-F7EBF76DC07D}"/>
              </a:ext>
            </a:extLst>
          </p:cNvPr>
          <p:cNvSpPr>
            <a:spLocks noGrp="1"/>
          </p:cNvSpPr>
          <p:nvPr>
            <p:ph type="body" sz="quarter" idx="19" hasCustomPrompt="1"/>
          </p:nvPr>
        </p:nvSpPr>
        <p:spPr>
          <a:xfrm>
            <a:off x="507596" y="4325159"/>
            <a:ext cx="4979410" cy="855894"/>
          </a:xfrm>
          <a:prstGeom prst="rect">
            <a:avLst/>
          </a:prstGeom>
        </p:spPr>
        <p:txBody>
          <a:bodyPr anchor="t">
            <a:noAutofit/>
          </a:bodyPr>
          <a:lstStyle>
            <a:lvl1pPr marL="0" indent="0" algn="l">
              <a:lnSpc>
                <a:spcPct val="100000"/>
              </a:lnSpc>
              <a:spcBef>
                <a:spcPts val="0"/>
              </a:spcBef>
              <a:buNone/>
              <a:defRPr sz="22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promoting inclusive entrepreneurship</a:t>
            </a:r>
          </a:p>
        </p:txBody>
      </p:sp>
      <p:sp>
        <p:nvSpPr>
          <p:cNvPr id="58" name="Freeform 57">
            <a:extLst>
              <a:ext uri="{FF2B5EF4-FFF2-40B4-BE49-F238E27FC236}">
                <a16:creationId xmlns:a16="http://schemas.microsoft.com/office/drawing/2014/main" id="{6298F67B-E667-C4F2-DDED-BD740C92FACD}"/>
              </a:ext>
            </a:extLst>
          </p:cNvPr>
          <p:cNvSpPr/>
          <p:nvPr userDrawn="1"/>
        </p:nvSpPr>
        <p:spPr>
          <a:xfrm rot="16200000">
            <a:off x="10531780" y="3147768"/>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pic>
        <p:nvPicPr>
          <p:cNvPr id="16" name="Picture 15">
            <a:extLst>
              <a:ext uri="{FF2B5EF4-FFF2-40B4-BE49-F238E27FC236}">
                <a16:creationId xmlns:a16="http://schemas.microsoft.com/office/drawing/2014/main" id="{78D14F15-68BC-0D28-2277-810CB5EB41D8}"/>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48153" y="307220"/>
            <a:ext cx="4545776" cy="1709879"/>
          </a:xfrm>
          <a:prstGeom prst="rect">
            <a:avLst/>
          </a:prstGeom>
        </p:spPr>
      </p:pic>
      <p:sp>
        <p:nvSpPr>
          <p:cNvPr id="2" name="Text Placeholder 32">
            <a:extLst>
              <a:ext uri="{FF2B5EF4-FFF2-40B4-BE49-F238E27FC236}">
                <a16:creationId xmlns:a16="http://schemas.microsoft.com/office/drawing/2014/main" id="{7F2B615E-771C-359C-3105-D52D90F271EC}"/>
              </a:ext>
            </a:extLst>
          </p:cNvPr>
          <p:cNvSpPr>
            <a:spLocks noGrp="1"/>
          </p:cNvSpPr>
          <p:nvPr>
            <p:ph type="body" sz="quarter" idx="20" hasCustomPrompt="1"/>
          </p:nvPr>
        </p:nvSpPr>
        <p:spPr>
          <a:xfrm>
            <a:off x="2997301" y="5911583"/>
            <a:ext cx="3098699" cy="622069"/>
          </a:xfrm>
          <a:prstGeom prst="rect">
            <a:avLst/>
          </a:prstGeom>
        </p:spPr>
        <p:txBody>
          <a:bodyPr anchor="t">
            <a:noAutofit/>
          </a:bodyPr>
          <a:lstStyle>
            <a:lvl1pPr marL="0" indent="0" algn="ctr">
              <a:lnSpc>
                <a:spcPct val="100000"/>
              </a:lnSpc>
              <a:spcBef>
                <a:spcPts val="0"/>
              </a:spcBef>
              <a:buNone/>
              <a:defRPr sz="2400" b="0"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err="1"/>
              <a:t>www.website.eu</a:t>
            </a:r>
            <a:endParaRPr lang="en-GB" dirty="0"/>
          </a:p>
        </p:txBody>
      </p:sp>
      <p:pic>
        <p:nvPicPr>
          <p:cNvPr id="15" name="Grafik 14">
            <a:extLst>
              <a:ext uri="{FF2B5EF4-FFF2-40B4-BE49-F238E27FC236}">
                <a16:creationId xmlns:a16="http://schemas.microsoft.com/office/drawing/2014/main" id="{89F9B5F4-94A0-420A-8B66-9274C2EF07AC}"/>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401467" y="5944460"/>
            <a:ext cx="2194002" cy="460291"/>
          </a:xfrm>
          <a:prstGeom prst="rect">
            <a:avLst/>
          </a:prstGeom>
        </p:spPr>
      </p:pic>
    </p:spTree>
    <p:extLst>
      <p:ext uri="{BB962C8B-B14F-4D97-AF65-F5344CB8AC3E}">
        <p14:creationId xmlns:p14="http://schemas.microsoft.com/office/powerpoint/2010/main" val="3819293862"/>
      </p:ext>
    </p:extLst>
  </p:cSld>
  <p:clrMapOvr>
    <a:masterClrMapping/>
  </p:clrMapOvr>
  <p:extLst>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ext Slide - 2 columns">
    <p:spTree>
      <p:nvGrpSpPr>
        <p:cNvPr id="1" name=""/>
        <p:cNvGrpSpPr/>
        <p:nvPr/>
      </p:nvGrpSpPr>
      <p:grpSpPr>
        <a:xfrm>
          <a:off x="0" y="0"/>
          <a:ext cx="0" cy="0"/>
          <a:chOff x="0" y="0"/>
          <a:chExt cx="0" cy="0"/>
        </a:xfrm>
      </p:grpSpPr>
      <p:sp>
        <p:nvSpPr>
          <p:cNvPr id="8" name="Text Placeholder 32">
            <a:extLst>
              <a:ext uri="{FF2B5EF4-FFF2-40B4-BE49-F238E27FC236}">
                <a16:creationId xmlns:a16="http://schemas.microsoft.com/office/drawing/2014/main" id="{9C716BEC-845A-8B40-99E1-C9C8BEB7C846}"/>
              </a:ext>
            </a:extLst>
          </p:cNvPr>
          <p:cNvSpPr>
            <a:spLocks noGrp="1"/>
          </p:cNvSpPr>
          <p:nvPr>
            <p:ph type="body" sz="quarter" idx="30" hasCustomPrompt="1"/>
          </p:nvPr>
        </p:nvSpPr>
        <p:spPr>
          <a:xfrm>
            <a:off x="854280" y="925680"/>
            <a:ext cx="10483431" cy="804265"/>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TWO COLUMNS</a:t>
            </a:r>
            <a:endParaRPr lang="en-US" dirty="0"/>
          </a:p>
        </p:txBody>
      </p:sp>
      <p:sp>
        <p:nvSpPr>
          <p:cNvPr id="14" name="Rectangle 5">
            <a:extLst>
              <a:ext uri="{FF2B5EF4-FFF2-40B4-BE49-F238E27FC236}">
                <a16:creationId xmlns:a16="http://schemas.microsoft.com/office/drawing/2014/main" id="{4D113688-F5CD-D748-B2E0-4E39C6AEA211}"/>
              </a:ext>
            </a:extLst>
          </p:cNvPr>
          <p:cNvSpPr/>
          <p:nvPr userDrawn="1"/>
        </p:nvSpPr>
        <p:spPr bwMode="auto">
          <a:xfrm>
            <a:off x="1592486" y="-1"/>
            <a:ext cx="9007028" cy="345989"/>
          </a:xfrm>
          <a:custGeom>
            <a:avLst/>
            <a:gdLst>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477" h="4977432">
                <a:moveTo>
                  <a:pt x="0" y="0"/>
                </a:moveTo>
                <a:lnTo>
                  <a:pt x="10372477" y="0"/>
                </a:lnTo>
                <a:lnTo>
                  <a:pt x="10372477" y="4977432"/>
                </a:lnTo>
                <a:lnTo>
                  <a:pt x="0" y="4977432"/>
                </a:lnTo>
                <a:lnTo>
                  <a:pt x="0" y="0"/>
                </a:lnTo>
                <a:close/>
              </a:path>
            </a:pathLst>
          </a:custGeom>
          <a:solidFill>
            <a:srgbClr val="915F9E"/>
          </a:solidFill>
          <a:ln w="12700" cap="flat">
            <a:noFill/>
            <a:prstDash val="solid"/>
            <a:miter lim="800000"/>
            <a:headEnd/>
            <a:tailEnd/>
          </a:ln>
        </p:spPr>
        <p:txBody>
          <a:bodyPr vert="horz" wrap="square" lIns="234555" tIns="117276" rIns="234555" bIns="117276" numCol="1" rtlCol="0" anchor="t" anchorCtr="0" compatLnSpc="1">
            <a:prstTxWarp prst="textNoShape">
              <a:avLst/>
            </a:prstTxWarp>
          </a:bodyPr>
          <a:lstStyle/>
          <a:p>
            <a:pPr algn="ctr"/>
            <a:endParaRPr lang="fr-CA" sz="6926"/>
          </a:p>
        </p:txBody>
      </p:sp>
      <p:sp>
        <p:nvSpPr>
          <p:cNvPr id="16" name="Text Placeholder 32">
            <a:extLst>
              <a:ext uri="{FF2B5EF4-FFF2-40B4-BE49-F238E27FC236}">
                <a16:creationId xmlns:a16="http://schemas.microsoft.com/office/drawing/2014/main" id="{AE20B737-C724-BC42-9305-29BFF3FA1BB8}"/>
              </a:ext>
            </a:extLst>
          </p:cNvPr>
          <p:cNvSpPr>
            <a:spLocks noGrp="1"/>
          </p:cNvSpPr>
          <p:nvPr>
            <p:ph type="body" sz="quarter" idx="48" hasCustomPrompt="1"/>
          </p:nvPr>
        </p:nvSpPr>
        <p:spPr>
          <a:xfrm>
            <a:off x="854282" y="1864553"/>
            <a:ext cx="10483429" cy="4439577"/>
          </a:xfrm>
          <a:prstGeom prst="rect">
            <a:avLst/>
          </a:prstGeom>
        </p:spPr>
        <p:txBody>
          <a:bodyPr numCol="2"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Tree>
    <p:extLst>
      <p:ext uri="{BB962C8B-B14F-4D97-AF65-F5344CB8AC3E}">
        <p14:creationId xmlns:p14="http://schemas.microsoft.com/office/powerpoint/2010/main" val="367328621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ext Slide - 3 columns">
    <p:spTree>
      <p:nvGrpSpPr>
        <p:cNvPr id="1" name=""/>
        <p:cNvGrpSpPr/>
        <p:nvPr/>
      </p:nvGrpSpPr>
      <p:grpSpPr>
        <a:xfrm>
          <a:off x="0" y="0"/>
          <a:ext cx="0" cy="0"/>
          <a:chOff x="0" y="0"/>
          <a:chExt cx="0" cy="0"/>
        </a:xfrm>
      </p:grpSpPr>
      <p:sp>
        <p:nvSpPr>
          <p:cNvPr id="8" name="Text Placeholder 32">
            <a:extLst>
              <a:ext uri="{FF2B5EF4-FFF2-40B4-BE49-F238E27FC236}">
                <a16:creationId xmlns:a16="http://schemas.microsoft.com/office/drawing/2014/main" id="{9C716BEC-845A-8B40-99E1-C9C8BEB7C846}"/>
              </a:ext>
            </a:extLst>
          </p:cNvPr>
          <p:cNvSpPr>
            <a:spLocks noGrp="1"/>
          </p:cNvSpPr>
          <p:nvPr>
            <p:ph type="body" sz="quarter" idx="30" hasCustomPrompt="1"/>
          </p:nvPr>
        </p:nvSpPr>
        <p:spPr>
          <a:xfrm>
            <a:off x="854280" y="925680"/>
            <a:ext cx="10483431" cy="804265"/>
          </a:xfrm>
          <a:prstGeom prst="rect">
            <a:avLst/>
          </a:prstGeom>
        </p:spPr>
        <p:txBody>
          <a:bodyPr>
            <a:noAutofit/>
          </a:bodyPr>
          <a:lstStyle>
            <a:lvl1pPr marL="0" indent="0" algn="l">
              <a:spcBef>
                <a:spcPts val="0"/>
              </a:spcBef>
              <a:buNone/>
              <a:defRPr sz="36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THREE COLUMNS</a:t>
            </a:r>
            <a:endParaRPr lang="en-US" dirty="0"/>
          </a:p>
        </p:txBody>
      </p:sp>
      <p:sp>
        <p:nvSpPr>
          <p:cNvPr id="14" name="Rectangle 5">
            <a:extLst>
              <a:ext uri="{FF2B5EF4-FFF2-40B4-BE49-F238E27FC236}">
                <a16:creationId xmlns:a16="http://schemas.microsoft.com/office/drawing/2014/main" id="{4D113688-F5CD-D748-B2E0-4E39C6AEA211}"/>
              </a:ext>
            </a:extLst>
          </p:cNvPr>
          <p:cNvSpPr/>
          <p:nvPr userDrawn="1"/>
        </p:nvSpPr>
        <p:spPr bwMode="auto">
          <a:xfrm>
            <a:off x="1592486" y="-1"/>
            <a:ext cx="9007028" cy="345989"/>
          </a:xfrm>
          <a:custGeom>
            <a:avLst/>
            <a:gdLst>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477" h="4977432">
                <a:moveTo>
                  <a:pt x="0" y="0"/>
                </a:moveTo>
                <a:lnTo>
                  <a:pt x="10372477" y="0"/>
                </a:lnTo>
                <a:lnTo>
                  <a:pt x="10372477" y="4977432"/>
                </a:lnTo>
                <a:lnTo>
                  <a:pt x="0" y="4977432"/>
                </a:lnTo>
                <a:lnTo>
                  <a:pt x="0" y="0"/>
                </a:lnTo>
                <a:close/>
              </a:path>
            </a:pathLst>
          </a:custGeom>
          <a:solidFill>
            <a:srgbClr val="7ABB57"/>
          </a:solidFill>
          <a:ln w="12700" cap="flat">
            <a:noFill/>
            <a:prstDash val="solid"/>
            <a:miter lim="800000"/>
            <a:headEnd/>
            <a:tailEnd/>
          </a:ln>
        </p:spPr>
        <p:txBody>
          <a:bodyPr vert="horz" wrap="square" lIns="234555" tIns="117276" rIns="234555" bIns="117276" numCol="1" rtlCol="0" anchor="t" anchorCtr="0" compatLnSpc="1">
            <a:prstTxWarp prst="textNoShape">
              <a:avLst/>
            </a:prstTxWarp>
          </a:bodyPr>
          <a:lstStyle/>
          <a:p>
            <a:pPr algn="ctr"/>
            <a:endParaRPr lang="fr-CA" sz="6926"/>
          </a:p>
        </p:txBody>
      </p:sp>
      <p:sp>
        <p:nvSpPr>
          <p:cNvPr id="16" name="Text Placeholder 32">
            <a:extLst>
              <a:ext uri="{FF2B5EF4-FFF2-40B4-BE49-F238E27FC236}">
                <a16:creationId xmlns:a16="http://schemas.microsoft.com/office/drawing/2014/main" id="{AE20B737-C724-BC42-9305-29BFF3FA1BB8}"/>
              </a:ext>
            </a:extLst>
          </p:cNvPr>
          <p:cNvSpPr>
            <a:spLocks noGrp="1"/>
          </p:cNvSpPr>
          <p:nvPr>
            <p:ph type="body" sz="quarter" idx="48" hasCustomPrompt="1"/>
          </p:nvPr>
        </p:nvSpPr>
        <p:spPr>
          <a:xfrm>
            <a:off x="854282" y="1864553"/>
            <a:ext cx="10483429" cy="4439577"/>
          </a:xfrm>
          <a:prstGeom prst="rect">
            <a:avLst/>
          </a:prstGeom>
        </p:spPr>
        <p:txBody>
          <a:bodyPr numCol="3" spcCol="288000" anchor="t">
            <a:noAutofit/>
          </a:bodyPr>
          <a:lstStyle>
            <a:lvl1pPr marL="0" indent="0" algn="l">
              <a:lnSpc>
                <a:spcPct val="100000"/>
              </a:lnSpc>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Click to type</a:t>
            </a:r>
            <a:endParaRPr lang="en-US" dirty="0"/>
          </a:p>
        </p:txBody>
      </p:sp>
    </p:spTree>
    <p:extLst>
      <p:ext uri="{BB962C8B-B14F-4D97-AF65-F5344CB8AC3E}">
        <p14:creationId xmlns:p14="http://schemas.microsoft.com/office/powerpoint/2010/main" val="66772558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1_Cover Slide 3">
    <p:spTree>
      <p:nvGrpSpPr>
        <p:cNvPr id="1" name=""/>
        <p:cNvGrpSpPr/>
        <p:nvPr/>
      </p:nvGrpSpPr>
      <p:grpSpPr>
        <a:xfrm>
          <a:off x="0" y="0"/>
          <a:ext cx="0" cy="0"/>
          <a:chOff x="0" y="0"/>
          <a:chExt cx="0" cy="0"/>
        </a:xfrm>
      </p:grpSpPr>
      <p:sp>
        <p:nvSpPr>
          <p:cNvPr id="26" name="Freeform 25">
            <a:extLst>
              <a:ext uri="{FF2B5EF4-FFF2-40B4-BE49-F238E27FC236}">
                <a16:creationId xmlns:a16="http://schemas.microsoft.com/office/drawing/2014/main" id="{4451D53C-BEDD-0149-939C-B08D828FC303}"/>
              </a:ext>
            </a:extLst>
          </p:cNvPr>
          <p:cNvSpPr/>
          <p:nvPr/>
        </p:nvSpPr>
        <p:spPr>
          <a:xfrm>
            <a:off x="0" y="2219942"/>
            <a:ext cx="12192001" cy="3754392"/>
          </a:xfrm>
          <a:custGeom>
            <a:avLst/>
            <a:gdLst>
              <a:gd name="connsiteX0" fmla="*/ 0 w 7600392"/>
              <a:gd name="connsiteY0" fmla="*/ 0 h 6806308"/>
              <a:gd name="connsiteX1" fmla="*/ 7600393 w 7600392"/>
              <a:gd name="connsiteY1" fmla="*/ 0 h 6806308"/>
              <a:gd name="connsiteX2" fmla="*/ 7600393 w 7600392"/>
              <a:gd name="connsiteY2" fmla="*/ 6806308 h 6806308"/>
              <a:gd name="connsiteX3" fmla="*/ 0 w 7600392"/>
              <a:gd name="connsiteY3" fmla="*/ 6806308 h 6806308"/>
            </a:gdLst>
            <a:ahLst/>
            <a:cxnLst>
              <a:cxn ang="0">
                <a:pos x="connsiteX0" y="connsiteY0"/>
              </a:cxn>
              <a:cxn ang="0">
                <a:pos x="connsiteX1" y="connsiteY1"/>
              </a:cxn>
              <a:cxn ang="0">
                <a:pos x="connsiteX2" y="connsiteY2"/>
              </a:cxn>
              <a:cxn ang="0">
                <a:pos x="connsiteX3" y="connsiteY3"/>
              </a:cxn>
            </a:cxnLst>
            <a:rect l="l" t="t" r="r" b="b"/>
            <a:pathLst>
              <a:path w="7600392" h="6806308">
                <a:moveTo>
                  <a:pt x="0" y="0"/>
                </a:moveTo>
                <a:lnTo>
                  <a:pt x="7600393" y="0"/>
                </a:lnTo>
                <a:lnTo>
                  <a:pt x="7600393" y="6806308"/>
                </a:lnTo>
                <a:lnTo>
                  <a:pt x="0" y="6806308"/>
                </a:lnTo>
                <a:close/>
              </a:path>
            </a:pathLst>
          </a:custGeom>
          <a:solidFill>
            <a:srgbClr val="915F9E"/>
          </a:solidFill>
          <a:ln w="30808" cap="flat">
            <a:noFill/>
            <a:prstDash val="solid"/>
            <a:miter/>
          </a:ln>
        </p:spPr>
        <p:txBody>
          <a:bodyPr rtlCol="0" anchor="ctr"/>
          <a:lstStyle/>
          <a:p>
            <a:endParaRPr lang="en-US" sz="2069" dirty="0"/>
          </a:p>
        </p:txBody>
      </p:sp>
      <p:sp>
        <p:nvSpPr>
          <p:cNvPr id="33" name="Freeform 32">
            <a:extLst>
              <a:ext uri="{FF2B5EF4-FFF2-40B4-BE49-F238E27FC236}">
                <a16:creationId xmlns:a16="http://schemas.microsoft.com/office/drawing/2014/main" id="{527A8425-B90A-4347-AF48-00C1D5CC2D28}"/>
              </a:ext>
            </a:extLst>
          </p:cNvPr>
          <p:cNvSpPr/>
          <p:nvPr/>
        </p:nvSpPr>
        <p:spPr>
          <a:xfrm>
            <a:off x="5273389" y="2987628"/>
            <a:ext cx="7298951" cy="1969126"/>
          </a:xfrm>
          <a:custGeom>
            <a:avLst/>
            <a:gdLst>
              <a:gd name="connsiteX0" fmla="*/ 0 w 4525730"/>
              <a:gd name="connsiteY0" fmla="*/ 0 h 3029130"/>
              <a:gd name="connsiteX1" fmla="*/ 4525731 w 4525730"/>
              <a:gd name="connsiteY1" fmla="*/ 0 h 3029130"/>
              <a:gd name="connsiteX2" fmla="*/ 4525731 w 4525730"/>
              <a:gd name="connsiteY2" fmla="*/ 3029131 h 3029130"/>
              <a:gd name="connsiteX3" fmla="*/ 1 w 4525730"/>
              <a:gd name="connsiteY3" fmla="*/ 3029131 h 3029130"/>
            </a:gdLst>
            <a:ahLst/>
            <a:cxnLst>
              <a:cxn ang="0">
                <a:pos x="connsiteX0" y="connsiteY0"/>
              </a:cxn>
              <a:cxn ang="0">
                <a:pos x="connsiteX1" y="connsiteY1"/>
              </a:cxn>
              <a:cxn ang="0">
                <a:pos x="connsiteX2" y="connsiteY2"/>
              </a:cxn>
              <a:cxn ang="0">
                <a:pos x="connsiteX3" y="connsiteY3"/>
              </a:cxn>
            </a:cxnLst>
            <a:rect l="l" t="t" r="r" b="b"/>
            <a:pathLst>
              <a:path w="4525730" h="3029130">
                <a:moveTo>
                  <a:pt x="0" y="0"/>
                </a:moveTo>
                <a:lnTo>
                  <a:pt x="4525731" y="0"/>
                </a:lnTo>
                <a:lnTo>
                  <a:pt x="4525731" y="3029131"/>
                </a:lnTo>
                <a:lnTo>
                  <a:pt x="1" y="3029131"/>
                </a:lnTo>
                <a:close/>
              </a:path>
            </a:pathLst>
          </a:custGeom>
          <a:noFill/>
          <a:ln w="30808" cap="flat">
            <a:noFill/>
            <a:prstDash val="solid"/>
            <a:miter/>
          </a:ln>
        </p:spPr>
        <p:txBody>
          <a:bodyPr rtlCol="0" anchor="ctr"/>
          <a:lstStyle/>
          <a:p>
            <a:endParaRPr lang="en-US" sz="2069"/>
          </a:p>
        </p:txBody>
      </p:sp>
      <p:pic>
        <p:nvPicPr>
          <p:cNvPr id="16" name="Picture 15">
            <a:extLst>
              <a:ext uri="{FF2B5EF4-FFF2-40B4-BE49-F238E27FC236}">
                <a16:creationId xmlns:a16="http://schemas.microsoft.com/office/drawing/2014/main" id="{78D14F15-68BC-0D28-2277-810CB5EB41D8}"/>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48153" y="307220"/>
            <a:ext cx="4545776" cy="1709879"/>
          </a:xfrm>
          <a:prstGeom prst="rect">
            <a:avLst/>
          </a:prstGeom>
        </p:spPr>
      </p:pic>
      <p:sp>
        <p:nvSpPr>
          <p:cNvPr id="6" name="Freeform 5">
            <a:extLst>
              <a:ext uri="{FF2B5EF4-FFF2-40B4-BE49-F238E27FC236}">
                <a16:creationId xmlns:a16="http://schemas.microsoft.com/office/drawing/2014/main" id="{1ED14966-966B-F26B-79E8-E772E64BF986}"/>
              </a:ext>
            </a:extLst>
          </p:cNvPr>
          <p:cNvSpPr/>
          <p:nvPr userDrawn="1"/>
        </p:nvSpPr>
        <p:spPr>
          <a:xfrm rot="10800000">
            <a:off x="9055787" y="2035573"/>
            <a:ext cx="2484569" cy="36086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sp>
        <p:nvSpPr>
          <p:cNvPr id="2" name="Text Placeholder 32">
            <a:extLst>
              <a:ext uri="{FF2B5EF4-FFF2-40B4-BE49-F238E27FC236}">
                <a16:creationId xmlns:a16="http://schemas.microsoft.com/office/drawing/2014/main" id="{7F2B615E-771C-359C-3105-D52D90F271EC}"/>
              </a:ext>
            </a:extLst>
          </p:cNvPr>
          <p:cNvSpPr>
            <a:spLocks noGrp="1"/>
          </p:cNvSpPr>
          <p:nvPr>
            <p:ph type="body" sz="quarter" idx="20" hasCustomPrompt="1"/>
          </p:nvPr>
        </p:nvSpPr>
        <p:spPr>
          <a:xfrm>
            <a:off x="9055787" y="1982716"/>
            <a:ext cx="2484569" cy="360860"/>
          </a:xfrm>
          <a:prstGeom prst="rect">
            <a:avLst/>
          </a:prstGeom>
        </p:spPr>
        <p:txBody>
          <a:bodyPr anchor="t">
            <a:noAutofit/>
          </a:bodyPr>
          <a:lstStyle>
            <a:lvl1pPr marL="0" indent="0" algn="ctr">
              <a:lnSpc>
                <a:spcPct val="100000"/>
              </a:lnSpc>
              <a:spcBef>
                <a:spcPts val="0"/>
              </a:spcBef>
              <a:buNone/>
              <a:defRPr sz="24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err="1"/>
              <a:t>www.website.eu</a:t>
            </a:r>
            <a:endParaRPr lang="en-GB" dirty="0"/>
          </a:p>
        </p:txBody>
      </p:sp>
      <p:sp>
        <p:nvSpPr>
          <p:cNvPr id="3" name="Text Placeholder 32">
            <a:extLst>
              <a:ext uri="{FF2B5EF4-FFF2-40B4-BE49-F238E27FC236}">
                <a16:creationId xmlns:a16="http://schemas.microsoft.com/office/drawing/2014/main" id="{0A8E6325-8E84-8F27-06CB-55E91F83CDA5}"/>
              </a:ext>
            </a:extLst>
          </p:cNvPr>
          <p:cNvSpPr>
            <a:spLocks noGrp="1"/>
          </p:cNvSpPr>
          <p:nvPr>
            <p:ph type="body" sz="quarter" idx="30" hasCustomPrompt="1"/>
          </p:nvPr>
        </p:nvSpPr>
        <p:spPr>
          <a:xfrm>
            <a:off x="526494" y="4929906"/>
            <a:ext cx="6500273" cy="743603"/>
          </a:xfrm>
          <a:prstGeom prst="rect">
            <a:avLst/>
          </a:prstGeom>
        </p:spPr>
        <p:txBody>
          <a:bodyPr>
            <a:noAutofit/>
          </a:bodyPr>
          <a:lstStyle>
            <a:lvl1pPr marL="0" indent="0" algn="l">
              <a:buNone/>
              <a:defRPr sz="2900" b="1"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Follow our Journey</a:t>
            </a:r>
            <a:endParaRPr lang="en-US" dirty="0"/>
          </a:p>
        </p:txBody>
      </p:sp>
      <p:cxnSp>
        <p:nvCxnSpPr>
          <p:cNvPr id="15" name="Straight Connector 14">
            <a:extLst>
              <a:ext uri="{FF2B5EF4-FFF2-40B4-BE49-F238E27FC236}">
                <a16:creationId xmlns:a16="http://schemas.microsoft.com/office/drawing/2014/main" id="{DE9937A7-62FD-536C-8DC0-E46D9E5415C7}"/>
              </a:ext>
            </a:extLst>
          </p:cNvPr>
          <p:cNvCxnSpPr>
            <a:cxnSpLocks/>
          </p:cNvCxnSpPr>
          <p:nvPr userDrawn="1"/>
        </p:nvCxnSpPr>
        <p:spPr>
          <a:xfrm>
            <a:off x="228494" y="4864889"/>
            <a:ext cx="11963506"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pic>
        <p:nvPicPr>
          <p:cNvPr id="17" name="Grafik 16">
            <a:extLst>
              <a:ext uri="{FF2B5EF4-FFF2-40B4-BE49-F238E27FC236}">
                <a16:creationId xmlns:a16="http://schemas.microsoft.com/office/drawing/2014/main" id="{ED83F0E3-2851-4274-8C28-34E1F202A4C4}"/>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9346352" y="6118443"/>
            <a:ext cx="2194002" cy="460291"/>
          </a:xfrm>
          <a:prstGeom prst="rect">
            <a:avLst/>
          </a:prstGeom>
        </p:spPr>
      </p:pic>
    </p:spTree>
    <p:extLst>
      <p:ext uri="{BB962C8B-B14F-4D97-AF65-F5344CB8AC3E}">
        <p14:creationId xmlns:p14="http://schemas.microsoft.com/office/powerpoint/2010/main" val="1697822204"/>
      </p:ext>
    </p:extLst>
  </p:cSld>
  <p:clrMapOvr>
    <a:masterClrMapping/>
  </p:clrMapOvr>
  <p:extLst>
    <p:ext uri="{DCECCB84-F9BA-43D5-87BE-67443E8EF086}">
      <p15:sldGuideLst xmlns:p15="http://schemas.microsoft.com/office/powerpoint/2012/main"/>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End Slide">
    <p:spTree>
      <p:nvGrpSpPr>
        <p:cNvPr id="1" name=""/>
        <p:cNvGrpSpPr/>
        <p:nvPr/>
      </p:nvGrpSpPr>
      <p:grpSpPr>
        <a:xfrm>
          <a:off x="0" y="0"/>
          <a:ext cx="0" cy="0"/>
          <a:chOff x="0" y="0"/>
          <a:chExt cx="0" cy="0"/>
        </a:xfrm>
      </p:grpSpPr>
      <p:sp>
        <p:nvSpPr>
          <p:cNvPr id="85" name="Freeform 84">
            <a:extLst>
              <a:ext uri="{FF2B5EF4-FFF2-40B4-BE49-F238E27FC236}">
                <a16:creationId xmlns:a16="http://schemas.microsoft.com/office/drawing/2014/main" id="{AA9B7715-6268-FDD6-91C0-C5F1888A3C57}"/>
              </a:ext>
            </a:extLst>
          </p:cNvPr>
          <p:cNvSpPr/>
          <p:nvPr userDrawn="1"/>
        </p:nvSpPr>
        <p:spPr>
          <a:xfrm>
            <a:off x="0" y="2708030"/>
            <a:ext cx="12192000" cy="3179185"/>
          </a:xfrm>
          <a:custGeom>
            <a:avLst/>
            <a:gdLst>
              <a:gd name="connsiteX0" fmla="*/ 0 w 7600392"/>
              <a:gd name="connsiteY0" fmla="*/ 0 h 6806308"/>
              <a:gd name="connsiteX1" fmla="*/ 7600393 w 7600392"/>
              <a:gd name="connsiteY1" fmla="*/ 0 h 6806308"/>
              <a:gd name="connsiteX2" fmla="*/ 7600393 w 7600392"/>
              <a:gd name="connsiteY2" fmla="*/ 6806308 h 6806308"/>
              <a:gd name="connsiteX3" fmla="*/ 0 w 7600392"/>
              <a:gd name="connsiteY3" fmla="*/ 6806308 h 6806308"/>
            </a:gdLst>
            <a:ahLst/>
            <a:cxnLst>
              <a:cxn ang="0">
                <a:pos x="connsiteX0" y="connsiteY0"/>
              </a:cxn>
              <a:cxn ang="0">
                <a:pos x="connsiteX1" y="connsiteY1"/>
              </a:cxn>
              <a:cxn ang="0">
                <a:pos x="connsiteX2" y="connsiteY2"/>
              </a:cxn>
              <a:cxn ang="0">
                <a:pos x="connsiteX3" y="connsiteY3"/>
              </a:cxn>
            </a:cxnLst>
            <a:rect l="l" t="t" r="r" b="b"/>
            <a:pathLst>
              <a:path w="7600392" h="6806308">
                <a:moveTo>
                  <a:pt x="0" y="0"/>
                </a:moveTo>
                <a:lnTo>
                  <a:pt x="7600393" y="0"/>
                </a:lnTo>
                <a:lnTo>
                  <a:pt x="7600393" y="6806308"/>
                </a:lnTo>
                <a:lnTo>
                  <a:pt x="0" y="6806308"/>
                </a:lnTo>
                <a:close/>
              </a:path>
            </a:pathLst>
          </a:custGeom>
          <a:solidFill>
            <a:srgbClr val="915F9E"/>
          </a:solidFill>
          <a:ln w="30808" cap="flat">
            <a:noFill/>
            <a:prstDash val="solid"/>
            <a:miter/>
          </a:ln>
        </p:spPr>
        <p:txBody>
          <a:bodyPr rtlCol="0" anchor="ctr"/>
          <a:lstStyle/>
          <a:p>
            <a:endParaRPr lang="en-US" sz="2069"/>
          </a:p>
        </p:txBody>
      </p:sp>
      <p:sp>
        <p:nvSpPr>
          <p:cNvPr id="86" name="Text Placeholder 32">
            <a:extLst>
              <a:ext uri="{FF2B5EF4-FFF2-40B4-BE49-F238E27FC236}">
                <a16:creationId xmlns:a16="http://schemas.microsoft.com/office/drawing/2014/main" id="{B44AD947-E962-8DEC-BC3E-A9D0C61C47A0}"/>
              </a:ext>
            </a:extLst>
          </p:cNvPr>
          <p:cNvSpPr>
            <a:spLocks noGrp="1"/>
          </p:cNvSpPr>
          <p:nvPr>
            <p:ph type="body" sz="quarter" idx="16" hasCustomPrompt="1"/>
          </p:nvPr>
        </p:nvSpPr>
        <p:spPr>
          <a:xfrm>
            <a:off x="575887" y="3922846"/>
            <a:ext cx="3354126" cy="1008397"/>
          </a:xfrm>
          <a:prstGeom prst="rect">
            <a:avLst/>
          </a:prstGeom>
        </p:spPr>
        <p:txBody>
          <a:bodyPr anchor="t">
            <a:noAutofit/>
          </a:bodyPr>
          <a:lstStyle>
            <a:lvl1pPr marL="0" indent="0" algn="l">
              <a:lnSpc>
                <a:spcPts val="3954"/>
              </a:lnSpc>
              <a:spcBef>
                <a:spcPts val="0"/>
              </a:spcBef>
              <a:buNone/>
              <a:defRPr sz="4000" b="1"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Follow our Journey</a:t>
            </a:r>
            <a:endParaRPr lang="en-US" dirty="0"/>
          </a:p>
        </p:txBody>
      </p:sp>
      <p:sp>
        <p:nvSpPr>
          <p:cNvPr id="233" name="Freeform 232">
            <a:extLst>
              <a:ext uri="{FF2B5EF4-FFF2-40B4-BE49-F238E27FC236}">
                <a16:creationId xmlns:a16="http://schemas.microsoft.com/office/drawing/2014/main" id="{E50A4E34-F72B-AD52-09D9-DE276E1EB653}"/>
              </a:ext>
            </a:extLst>
          </p:cNvPr>
          <p:cNvSpPr/>
          <p:nvPr userDrawn="1"/>
        </p:nvSpPr>
        <p:spPr>
          <a:xfrm>
            <a:off x="8065511" y="5423818"/>
            <a:ext cx="4126489" cy="756631"/>
          </a:xfrm>
          <a:custGeom>
            <a:avLst/>
            <a:gdLst>
              <a:gd name="connsiteX0" fmla="*/ 0 w 7600392"/>
              <a:gd name="connsiteY0" fmla="*/ 0 h 6806308"/>
              <a:gd name="connsiteX1" fmla="*/ 7600393 w 7600392"/>
              <a:gd name="connsiteY1" fmla="*/ 0 h 6806308"/>
              <a:gd name="connsiteX2" fmla="*/ 7600393 w 7600392"/>
              <a:gd name="connsiteY2" fmla="*/ 6806308 h 6806308"/>
              <a:gd name="connsiteX3" fmla="*/ 0 w 7600392"/>
              <a:gd name="connsiteY3" fmla="*/ 6806308 h 6806308"/>
            </a:gdLst>
            <a:ahLst/>
            <a:cxnLst>
              <a:cxn ang="0">
                <a:pos x="connsiteX0" y="connsiteY0"/>
              </a:cxn>
              <a:cxn ang="0">
                <a:pos x="connsiteX1" y="connsiteY1"/>
              </a:cxn>
              <a:cxn ang="0">
                <a:pos x="connsiteX2" y="connsiteY2"/>
              </a:cxn>
              <a:cxn ang="0">
                <a:pos x="connsiteX3" y="connsiteY3"/>
              </a:cxn>
            </a:cxnLst>
            <a:rect l="l" t="t" r="r" b="b"/>
            <a:pathLst>
              <a:path w="7600392" h="6806308">
                <a:moveTo>
                  <a:pt x="0" y="0"/>
                </a:moveTo>
                <a:lnTo>
                  <a:pt x="7600393" y="0"/>
                </a:lnTo>
                <a:lnTo>
                  <a:pt x="7600393" y="6806308"/>
                </a:lnTo>
                <a:lnTo>
                  <a:pt x="0" y="6806308"/>
                </a:lnTo>
                <a:close/>
              </a:path>
            </a:pathLst>
          </a:custGeom>
          <a:solidFill>
            <a:srgbClr val="7ABB57"/>
          </a:solidFill>
          <a:ln w="30808" cap="flat">
            <a:noFill/>
            <a:prstDash val="solid"/>
            <a:miter/>
          </a:ln>
        </p:spPr>
        <p:txBody>
          <a:bodyPr rtlCol="0" anchor="ctr"/>
          <a:lstStyle/>
          <a:p>
            <a:endParaRPr lang="en-US" sz="2069"/>
          </a:p>
        </p:txBody>
      </p:sp>
      <p:sp>
        <p:nvSpPr>
          <p:cNvPr id="270" name="Text Placeholder 32">
            <a:extLst>
              <a:ext uri="{FF2B5EF4-FFF2-40B4-BE49-F238E27FC236}">
                <a16:creationId xmlns:a16="http://schemas.microsoft.com/office/drawing/2014/main" id="{64CC0190-4955-504C-7436-08AD8558AFE8}"/>
              </a:ext>
            </a:extLst>
          </p:cNvPr>
          <p:cNvSpPr>
            <a:spLocks noGrp="1"/>
          </p:cNvSpPr>
          <p:nvPr>
            <p:ph type="body" sz="quarter" idx="20" hasCustomPrompt="1"/>
          </p:nvPr>
        </p:nvSpPr>
        <p:spPr>
          <a:xfrm>
            <a:off x="8322590" y="5556486"/>
            <a:ext cx="3467551" cy="622069"/>
          </a:xfrm>
          <a:prstGeom prst="rect">
            <a:avLst/>
          </a:prstGeom>
        </p:spPr>
        <p:txBody>
          <a:bodyPr anchor="t">
            <a:noAutofit/>
          </a:bodyPr>
          <a:lstStyle>
            <a:lvl1pPr marL="0" indent="0" algn="ctr">
              <a:lnSpc>
                <a:spcPct val="100000"/>
              </a:lnSpc>
              <a:spcBef>
                <a:spcPts val="0"/>
              </a:spcBef>
              <a:buNone/>
              <a:defRPr sz="24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err="1"/>
              <a:t>www.website.eu</a:t>
            </a:r>
            <a:endParaRPr lang="en-GB" dirty="0"/>
          </a:p>
        </p:txBody>
      </p:sp>
      <p:sp>
        <p:nvSpPr>
          <p:cNvPr id="274" name="Freeform 273">
            <a:extLst>
              <a:ext uri="{FF2B5EF4-FFF2-40B4-BE49-F238E27FC236}">
                <a16:creationId xmlns:a16="http://schemas.microsoft.com/office/drawing/2014/main" id="{B0E0F667-C112-09AB-4F5B-95A4E5DA4A9D}"/>
              </a:ext>
            </a:extLst>
          </p:cNvPr>
          <p:cNvSpPr/>
          <p:nvPr userDrawn="1"/>
        </p:nvSpPr>
        <p:spPr>
          <a:xfrm>
            <a:off x="584503" y="2494870"/>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7" cap="flat">
            <a:noFill/>
            <a:prstDash val="solid"/>
            <a:miter/>
          </a:ln>
        </p:spPr>
        <p:txBody>
          <a:bodyPr rtlCol="0" anchor="ctr"/>
          <a:lstStyle/>
          <a:p>
            <a:endParaRPr lang="en-US" sz="2069"/>
          </a:p>
        </p:txBody>
      </p:sp>
      <p:pic>
        <p:nvPicPr>
          <p:cNvPr id="2" name="Picture 1">
            <a:extLst>
              <a:ext uri="{FF2B5EF4-FFF2-40B4-BE49-F238E27FC236}">
                <a16:creationId xmlns:a16="http://schemas.microsoft.com/office/drawing/2014/main" id="{A5F3005E-B828-0BEF-8373-84EE3AD90030}"/>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7482372" y="536592"/>
            <a:ext cx="4545776" cy="1709879"/>
          </a:xfrm>
          <a:prstGeom prst="rect">
            <a:avLst/>
          </a:prstGeom>
        </p:spPr>
      </p:pic>
      <p:pic>
        <p:nvPicPr>
          <p:cNvPr id="11" name="Grafik 10">
            <a:extLst>
              <a:ext uri="{FF2B5EF4-FFF2-40B4-BE49-F238E27FC236}">
                <a16:creationId xmlns:a16="http://schemas.microsoft.com/office/drawing/2014/main" id="{FBD4E8CF-E9F5-4CE6-AC9F-4361EA222E49}"/>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p:blipFill>
        <p:spPr>
          <a:xfrm>
            <a:off x="284226" y="6135055"/>
            <a:ext cx="2194002" cy="460291"/>
          </a:xfrm>
          <a:prstGeom prst="rect">
            <a:avLst/>
          </a:prstGeom>
        </p:spPr>
      </p:pic>
    </p:spTree>
    <p:extLst>
      <p:ext uri="{BB962C8B-B14F-4D97-AF65-F5344CB8AC3E}">
        <p14:creationId xmlns:p14="http://schemas.microsoft.com/office/powerpoint/2010/main" val="2813297319"/>
      </p:ext>
    </p:extLst>
  </p:cSld>
  <p:clrMapOvr>
    <a:masterClrMapping/>
  </p:clrMapOvr>
  <p:extLst>
    <p:ext uri="{DCECCB84-F9BA-43D5-87BE-67443E8EF086}">
      <p15:sldGuideLst xmlns:p15="http://schemas.microsoft.com/office/powerpoint/2012/main"/>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7_Overview/Content Slide">
    <p:spTree>
      <p:nvGrpSpPr>
        <p:cNvPr id="1" name=""/>
        <p:cNvGrpSpPr/>
        <p:nvPr/>
      </p:nvGrpSpPr>
      <p:grpSpPr>
        <a:xfrm>
          <a:off x="0" y="0"/>
          <a:ext cx="0" cy="0"/>
          <a:chOff x="0" y="0"/>
          <a:chExt cx="0" cy="0"/>
        </a:xfrm>
      </p:grpSpPr>
      <p:sp>
        <p:nvSpPr>
          <p:cNvPr id="33" name="Oval 32">
            <a:extLst>
              <a:ext uri="{FF2B5EF4-FFF2-40B4-BE49-F238E27FC236}">
                <a16:creationId xmlns:a16="http://schemas.microsoft.com/office/drawing/2014/main" id="{60359091-EF1E-5347-86A8-664FF906AFA2}"/>
              </a:ext>
            </a:extLst>
          </p:cNvPr>
          <p:cNvSpPr/>
          <p:nvPr userDrawn="1"/>
        </p:nvSpPr>
        <p:spPr>
          <a:xfrm>
            <a:off x="6642832" y="2066740"/>
            <a:ext cx="771474" cy="771474"/>
          </a:xfrm>
          <a:prstGeom prst="ellipse">
            <a:avLst/>
          </a:prstGeom>
          <a:solidFill>
            <a:srgbClr val="915F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 Placeholder 25">
            <a:extLst>
              <a:ext uri="{FF2B5EF4-FFF2-40B4-BE49-F238E27FC236}">
                <a16:creationId xmlns:a16="http://schemas.microsoft.com/office/drawing/2014/main" id="{29FF15AB-A467-5248-AA8B-EA7E9FC37BED}"/>
              </a:ext>
            </a:extLst>
          </p:cNvPr>
          <p:cNvSpPr>
            <a:spLocks noGrp="1"/>
          </p:cNvSpPr>
          <p:nvPr>
            <p:ph type="body" sz="quarter" idx="19" hasCustomPrompt="1"/>
          </p:nvPr>
        </p:nvSpPr>
        <p:spPr>
          <a:xfrm>
            <a:off x="6781160" y="2123935"/>
            <a:ext cx="511077" cy="635000"/>
          </a:xfrm>
          <a:noFill/>
        </p:spPr>
        <p:txBody>
          <a:bodyPr anchor="ctr">
            <a:noAutofit/>
          </a:bodyPr>
          <a:lstStyle>
            <a:lvl1pPr marL="0" indent="0" algn="ctr">
              <a:buNone/>
              <a:defRPr sz="2800" b="0" baseline="0">
                <a:solidFill>
                  <a:schemeClr val="bg1"/>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1</a:t>
            </a:r>
          </a:p>
        </p:txBody>
      </p:sp>
      <p:cxnSp>
        <p:nvCxnSpPr>
          <p:cNvPr id="35" name="Straight Connector 34">
            <a:extLst>
              <a:ext uri="{FF2B5EF4-FFF2-40B4-BE49-F238E27FC236}">
                <a16:creationId xmlns:a16="http://schemas.microsoft.com/office/drawing/2014/main" id="{63453B8E-02A0-D945-99F3-A46F3D8AA698}"/>
              </a:ext>
            </a:extLst>
          </p:cNvPr>
          <p:cNvCxnSpPr>
            <a:cxnSpLocks/>
          </p:cNvCxnSpPr>
          <p:nvPr userDrawn="1"/>
        </p:nvCxnSpPr>
        <p:spPr>
          <a:xfrm>
            <a:off x="6051115" y="2456711"/>
            <a:ext cx="591717" cy="0"/>
          </a:xfrm>
          <a:prstGeom prst="line">
            <a:avLst/>
          </a:prstGeom>
          <a:ln w="19050">
            <a:solidFill>
              <a:srgbClr val="915F9E"/>
            </a:solidFill>
          </a:ln>
        </p:spPr>
        <p:style>
          <a:lnRef idx="1">
            <a:schemeClr val="accent1"/>
          </a:lnRef>
          <a:fillRef idx="0">
            <a:schemeClr val="accent1"/>
          </a:fillRef>
          <a:effectRef idx="0">
            <a:schemeClr val="accent1"/>
          </a:effectRef>
          <a:fontRef idx="minor">
            <a:schemeClr val="tx1"/>
          </a:fontRef>
        </p:style>
      </p:cxnSp>
      <p:sp>
        <p:nvSpPr>
          <p:cNvPr id="36" name="Text Placeholder 25">
            <a:extLst>
              <a:ext uri="{FF2B5EF4-FFF2-40B4-BE49-F238E27FC236}">
                <a16:creationId xmlns:a16="http://schemas.microsoft.com/office/drawing/2014/main" id="{F2455212-2D5D-E648-802A-B9EB354595FE}"/>
              </a:ext>
            </a:extLst>
          </p:cNvPr>
          <p:cNvSpPr>
            <a:spLocks noGrp="1"/>
          </p:cNvSpPr>
          <p:nvPr>
            <p:ph type="body" sz="quarter" idx="20" hasCustomPrompt="1"/>
          </p:nvPr>
        </p:nvSpPr>
        <p:spPr>
          <a:xfrm>
            <a:off x="7511069" y="2066740"/>
            <a:ext cx="4465067" cy="822373"/>
          </a:xfrm>
        </p:spPr>
        <p:txBody>
          <a:bodyPr anchor="ctr">
            <a:noAutofit/>
          </a:bodyPr>
          <a:lstStyle>
            <a:lvl1pPr marL="0" indent="0" algn="l">
              <a:buNone/>
              <a:defRPr sz="2200" baseline="0">
                <a:solidFill>
                  <a:srgbClr val="595A59"/>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Main Body Text</a:t>
            </a:r>
          </a:p>
        </p:txBody>
      </p:sp>
      <p:sp>
        <p:nvSpPr>
          <p:cNvPr id="37" name="Oval 36">
            <a:extLst>
              <a:ext uri="{FF2B5EF4-FFF2-40B4-BE49-F238E27FC236}">
                <a16:creationId xmlns:a16="http://schemas.microsoft.com/office/drawing/2014/main" id="{8DF1992D-B7D5-8E4B-BDA5-761CB37D3675}"/>
              </a:ext>
            </a:extLst>
          </p:cNvPr>
          <p:cNvSpPr/>
          <p:nvPr userDrawn="1"/>
        </p:nvSpPr>
        <p:spPr>
          <a:xfrm>
            <a:off x="6642832" y="3126504"/>
            <a:ext cx="771474" cy="771474"/>
          </a:xfrm>
          <a:prstGeom prst="ellipse">
            <a:avLst/>
          </a:prstGeom>
          <a:solidFill>
            <a:srgbClr val="915F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Placeholder 25">
            <a:extLst>
              <a:ext uri="{FF2B5EF4-FFF2-40B4-BE49-F238E27FC236}">
                <a16:creationId xmlns:a16="http://schemas.microsoft.com/office/drawing/2014/main" id="{D5D057F3-7821-E04C-AEF9-9BAF88BFC81A}"/>
              </a:ext>
            </a:extLst>
          </p:cNvPr>
          <p:cNvSpPr>
            <a:spLocks noGrp="1"/>
          </p:cNvSpPr>
          <p:nvPr>
            <p:ph type="body" sz="quarter" idx="21" hasCustomPrompt="1"/>
          </p:nvPr>
        </p:nvSpPr>
        <p:spPr>
          <a:xfrm>
            <a:off x="6781160" y="3183699"/>
            <a:ext cx="511077" cy="635000"/>
          </a:xfrm>
          <a:noFill/>
        </p:spPr>
        <p:txBody>
          <a:bodyPr anchor="ctr">
            <a:noAutofit/>
          </a:bodyPr>
          <a:lstStyle>
            <a:lvl1pPr marL="0" indent="0" algn="ctr">
              <a:buNone/>
              <a:defRPr sz="2800" b="0" baseline="0">
                <a:solidFill>
                  <a:schemeClr val="bg1"/>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2</a:t>
            </a:r>
          </a:p>
        </p:txBody>
      </p:sp>
      <p:cxnSp>
        <p:nvCxnSpPr>
          <p:cNvPr id="39" name="Straight Connector 38">
            <a:extLst>
              <a:ext uri="{FF2B5EF4-FFF2-40B4-BE49-F238E27FC236}">
                <a16:creationId xmlns:a16="http://schemas.microsoft.com/office/drawing/2014/main" id="{201686CB-AFC3-2E42-8385-6797A30142D9}"/>
              </a:ext>
            </a:extLst>
          </p:cNvPr>
          <p:cNvCxnSpPr>
            <a:cxnSpLocks/>
          </p:cNvCxnSpPr>
          <p:nvPr userDrawn="1"/>
        </p:nvCxnSpPr>
        <p:spPr>
          <a:xfrm>
            <a:off x="6051115" y="3516475"/>
            <a:ext cx="591717" cy="0"/>
          </a:xfrm>
          <a:prstGeom prst="line">
            <a:avLst/>
          </a:prstGeom>
          <a:ln w="19050">
            <a:solidFill>
              <a:srgbClr val="915F9E"/>
            </a:solidFill>
          </a:ln>
        </p:spPr>
        <p:style>
          <a:lnRef idx="1">
            <a:schemeClr val="accent1"/>
          </a:lnRef>
          <a:fillRef idx="0">
            <a:schemeClr val="accent1"/>
          </a:fillRef>
          <a:effectRef idx="0">
            <a:schemeClr val="accent1"/>
          </a:effectRef>
          <a:fontRef idx="minor">
            <a:schemeClr val="tx1"/>
          </a:fontRef>
        </p:style>
      </p:cxnSp>
      <p:sp>
        <p:nvSpPr>
          <p:cNvPr id="40" name="Text Placeholder 25">
            <a:extLst>
              <a:ext uri="{FF2B5EF4-FFF2-40B4-BE49-F238E27FC236}">
                <a16:creationId xmlns:a16="http://schemas.microsoft.com/office/drawing/2014/main" id="{3EBAF954-82F2-CC42-82E9-A19064755653}"/>
              </a:ext>
            </a:extLst>
          </p:cNvPr>
          <p:cNvSpPr>
            <a:spLocks noGrp="1"/>
          </p:cNvSpPr>
          <p:nvPr>
            <p:ph type="body" sz="quarter" idx="22" hasCustomPrompt="1"/>
          </p:nvPr>
        </p:nvSpPr>
        <p:spPr>
          <a:xfrm>
            <a:off x="7511069" y="3126504"/>
            <a:ext cx="4465067" cy="822373"/>
          </a:xfrm>
        </p:spPr>
        <p:txBody>
          <a:bodyPr anchor="ctr">
            <a:noAutofit/>
          </a:bodyPr>
          <a:lstStyle>
            <a:lvl1pPr marL="0" indent="0" algn="l">
              <a:buNone/>
              <a:defRPr sz="2200" baseline="0">
                <a:solidFill>
                  <a:srgbClr val="595A59"/>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Main Body Text</a:t>
            </a:r>
          </a:p>
        </p:txBody>
      </p:sp>
      <p:sp>
        <p:nvSpPr>
          <p:cNvPr id="41" name="Oval 40">
            <a:extLst>
              <a:ext uri="{FF2B5EF4-FFF2-40B4-BE49-F238E27FC236}">
                <a16:creationId xmlns:a16="http://schemas.microsoft.com/office/drawing/2014/main" id="{7212A528-3E55-3E4C-A29B-933FD36CD4AA}"/>
              </a:ext>
            </a:extLst>
          </p:cNvPr>
          <p:cNvSpPr/>
          <p:nvPr userDrawn="1"/>
        </p:nvSpPr>
        <p:spPr>
          <a:xfrm>
            <a:off x="6628977" y="4184690"/>
            <a:ext cx="771474" cy="771474"/>
          </a:xfrm>
          <a:prstGeom prst="ellipse">
            <a:avLst/>
          </a:prstGeom>
          <a:solidFill>
            <a:srgbClr val="915F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Placeholder 25">
            <a:extLst>
              <a:ext uri="{FF2B5EF4-FFF2-40B4-BE49-F238E27FC236}">
                <a16:creationId xmlns:a16="http://schemas.microsoft.com/office/drawing/2014/main" id="{5C41E408-2BE8-184D-BAE4-AEB73C241B6C}"/>
              </a:ext>
            </a:extLst>
          </p:cNvPr>
          <p:cNvSpPr>
            <a:spLocks noGrp="1"/>
          </p:cNvSpPr>
          <p:nvPr>
            <p:ph type="body" sz="quarter" idx="23" hasCustomPrompt="1"/>
          </p:nvPr>
        </p:nvSpPr>
        <p:spPr>
          <a:xfrm>
            <a:off x="6767305" y="4241885"/>
            <a:ext cx="511077" cy="635000"/>
          </a:xfrm>
          <a:noFill/>
        </p:spPr>
        <p:txBody>
          <a:bodyPr anchor="ctr">
            <a:noAutofit/>
          </a:bodyPr>
          <a:lstStyle>
            <a:lvl1pPr marL="0" indent="0" algn="ctr">
              <a:buNone/>
              <a:defRPr sz="2800" b="0" baseline="0">
                <a:solidFill>
                  <a:schemeClr val="bg1"/>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3</a:t>
            </a:r>
          </a:p>
        </p:txBody>
      </p:sp>
      <p:cxnSp>
        <p:nvCxnSpPr>
          <p:cNvPr id="43" name="Straight Connector 42">
            <a:extLst>
              <a:ext uri="{FF2B5EF4-FFF2-40B4-BE49-F238E27FC236}">
                <a16:creationId xmlns:a16="http://schemas.microsoft.com/office/drawing/2014/main" id="{EB1EA6CF-9EE0-6148-AA67-CE0598A3805A}"/>
              </a:ext>
            </a:extLst>
          </p:cNvPr>
          <p:cNvCxnSpPr>
            <a:cxnSpLocks/>
          </p:cNvCxnSpPr>
          <p:nvPr userDrawn="1"/>
        </p:nvCxnSpPr>
        <p:spPr>
          <a:xfrm>
            <a:off x="6037260" y="4574661"/>
            <a:ext cx="591717" cy="0"/>
          </a:xfrm>
          <a:prstGeom prst="line">
            <a:avLst/>
          </a:prstGeom>
          <a:ln w="19050">
            <a:solidFill>
              <a:srgbClr val="915F9E"/>
            </a:solidFill>
          </a:ln>
        </p:spPr>
        <p:style>
          <a:lnRef idx="1">
            <a:schemeClr val="accent1"/>
          </a:lnRef>
          <a:fillRef idx="0">
            <a:schemeClr val="accent1"/>
          </a:fillRef>
          <a:effectRef idx="0">
            <a:schemeClr val="accent1"/>
          </a:effectRef>
          <a:fontRef idx="minor">
            <a:schemeClr val="tx1"/>
          </a:fontRef>
        </p:style>
      </p:cxnSp>
      <p:sp>
        <p:nvSpPr>
          <p:cNvPr id="44" name="Text Placeholder 25">
            <a:extLst>
              <a:ext uri="{FF2B5EF4-FFF2-40B4-BE49-F238E27FC236}">
                <a16:creationId xmlns:a16="http://schemas.microsoft.com/office/drawing/2014/main" id="{5A47AF7F-E736-2640-98D0-99CBD669AFBF}"/>
              </a:ext>
            </a:extLst>
          </p:cNvPr>
          <p:cNvSpPr>
            <a:spLocks noGrp="1"/>
          </p:cNvSpPr>
          <p:nvPr>
            <p:ph type="body" sz="quarter" idx="24" hasCustomPrompt="1"/>
          </p:nvPr>
        </p:nvSpPr>
        <p:spPr>
          <a:xfrm>
            <a:off x="7497214" y="4184690"/>
            <a:ext cx="4465067" cy="822373"/>
          </a:xfrm>
        </p:spPr>
        <p:txBody>
          <a:bodyPr anchor="ctr">
            <a:noAutofit/>
          </a:bodyPr>
          <a:lstStyle>
            <a:lvl1pPr marL="0" indent="0" algn="l">
              <a:buNone/>
              <a:defRPr sz="2200" baseline="0">
                <a:solidFill>
                  <a:srgbClr val="595A59"/>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Main Body Text</a:t>
            </a:r>
          </a:p>
        </p:txBody>
      </p:sp>
      <p:sp>
        <p:nvSpPr>
          <p:cNvPr id="45" name="Oval 44">
            <a:extLst>
              <a:ext uri="{FF2B5EF4-FFF2-40B4-BE49-F238E27FC236}">
                <a16:creationId xmlns:a16="http://schemas.microsoft.com/office/drawing/2014/main" id="{3CA01ECA-9BBA-EE4B-8E28-5EE6A1A3E11D}"/>
              </a:ext>
            </a:extLst>
          </p:cNvPr>
          <p:cNvSpPr/>
          <p:nvPr userDrawn="1"/>
        </p:nvSpPr>
        <p:spPr>
          <a:xfrm>
            <a:off x="6642832" y="5261992"/>
            <a:ext cx="771474" cy="771474"/>
          </a:xfrm>
          <a:prstGeom prst="ellipse">
            <a:avLst/>
          </a:prstGeom>
          <a:solidFill>
            <a:srgbClr val="915F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Placeholder 25">
            <a:extLst>
              <a:ext uri="{FF2B5EF4-FFF2-40B4-BE49-F238E27FC236}">
                <a16:creationId xmlns:a16="http://schemas.microsoft.com/office/drawing/2014/main" id="{981C64DC-4A52-6744-8327-31289AFCBA9B}"/>
              </a:ext>
            </a:extLst>
          </p:cNvPr>
          <p:cNvSpPr>
            <a:spLocks noGrp="1"/>
          </p:cNvSpPr>
          <p:nvPr>
            <p:ph type="body" sz="quarter" idx="25" hasCustomPrompt="1"/>
          </p:nvPr>
        </p:nvSpPr>
        <p:spPr>
          <a:xfrm>
            <a:off x="6781160" y="5319187"/>
            <a:ext cx="511077" cy="635000"/>
          </a:xfrm>
          <a:noFill/>
        </p:spPr>
        <p:txBody>
          <a:bodyPr anchor="ctr">
            <a:noAutofit/>
          </a:bodyPr>
          <a:lstStyle>
            <a:lvl1pPr marL="0" indent="0" algn="ctr">
              <a:buNone/>
              <a:defRPr sz="2800" b="0" baseline="0">
                <a:solidFill>
                  <a:schemeClr val="bg1"/>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4</a:t>
            </a:r>
          </a:p>
        </p:txBody>
      </p:sp>
      <p:cxnSp>
        <p:nvCxnSpPr>
          <p:cNvPr id="47" name="Straight Connector 46">
            <a:extLst>
              <a:ext uri="{FF2B5EF4-FFF2-40B4-BE49-F238E27FC236}">
                <a16:creationId xmlns:a16="http://schemas.microsoft.com/office/drawing/2014/main" id="{32514181-21FC-3442-AF04-713C37001620}"/>
              </a:ext>
            </a:extLst>
          </p:cNvPr>
          <p:cNvCxnSpPr>
            <a:cxnSpLocks/>
          </p:cNvCxnSpPr>
          <p:nvPr userDrawn="1"/>
        </p:nvCxnSpPr>
        <p:spPr>
          <a:xfrm>
            <a:off x="6051115" y="5651963"/>
            <a:ext cx="591717" cy="0"/>
          </a:xfrm>
          <a:prstGeom prst="line">
            <a:avLst/>
          </a:prstGeom>
          <a:ln w="19050">
            <a:solidFill>
              <a:srgbClr val="915F9E"/>
            </a:solidFill>
          </a:ln>
        </p:spPr>
        <p:style>
          <a:lnRef idx="1">
            <a:schemeClr val="accent1"/>
          </a:lnRef>
          <a:fillRef idx="0">
            <a:schemeClr val="accent1"/>
          </a:fillRef>
          <a:effectRef idx="0">
            <a:schemeClr val="accent1"/>
          </a:effectRef>
          <a:fontRef idx="minor">
            <a:schemeClr val="tx1"/>
          </a:fontRef>
        </p:style>
      </p:cxnSp>
      <p:sp>
        <p:nvSpPr>
          <p:cNvPr id="48" name="Text Placeholder 25">
            <a:extLst>
              <a:ext uri="{FF2B5EF4-FFF2-40B4-BE49-F238E27FC236}">
                <a16:creationId xmlns:a16="http://schemas.microsoft.com/office/drawing/2014/main" id="{41215D43-08A5-AA4E-8D46-F8BEBABD637B}"/>
              </a:ext>
            </a:extLst>
          </p:cNvPr>
          <p:cNvSpPr>
            <a:spLocks noGrp="1"/>
          </p:cNvSpPr>
          <p:nvPr>
            <p:ph type="body" sz="quarter" idx="26" hasCustomPrompt="1"/>
          </p:nvPr>
        </p:nvSpPr>
        <p:spPr>
          <a:xfrm>
            <a:off x="7511069" y="5261992"/>
            <a:ext cx="4465067" cy="822373"/>
          </a:xfrm>
        </p:spPr>
        <p:txBody>
          <a:bodyPr anchor="ctr">
            <a:noAutofit/>
          </a:bodyPr>
          <a:lstStyle>
            <a:lvl1pPr marL="0" indent="0" algn="l">
              <a:buNone/>
              <a:defRPr sz="2200" baseline="0">
                <a:solidFill>
                  <a:srgbClr val="595A59"/>
                </a:solidFill>
              </a:defRPr>
            </a:lvl1pPr>
            <a:lvl2pPr marL="457200" indent="0" algn="ctr">
              <a:buNone/>
              <a:defRPr sz="2400">
                <a:solidFill>
                  <a:srgbClr val="4D4D4C"/>
                </a:solidFill>
              </a:defRPr>
            </a:lvl2pPr>
            <a:lvl3pPr marL="914400" indent="0" algn="ctr">
              <a:buNone/>
              <a:defRPr sz="2400">
                <a:solidFill>
                  <a:srgbClr val="4D4D4C"/>
                </a:solidFill>
              </a:defRPr>
            </a:lvl3pPr>
            <a:lvl4pPr marL="1371600" indent="0" algn="ctr">
              <a:buNone/>
              <a:defRPr sz="2400">
                <a:solidFill>
                  <a:srgbClr val="4D4D4C"/>
                </a:solidFill>
              </a:defRPr>
            </a:lvl4pPr>
            <a:lvl5pPr marL="1828800" indent="0" algn="ctr">
              <a:buNone/>
              <a:defRPr sz="2400">
                <a:solidFill>
                  <a:srgbClr val="4D4D4C"/>
                </a:solidFill>
              </a:defRPr>
            </a:lvl5pPr>
          </a:lstStyle>
          <a:p>
            <a:pPr lvl="0"/>
            <a:r>
              <a:rPr lang="en-US" dirty="0"/>
              <a:t>Main Body Text</a:t>
            </a:r>
          </a:p>
        </p:txBody>
      </p:sp>
      <p:sp>
        <p:nvSpPr>
          <p:cNvPr id="11" name="Rectangle 10">
            <a:extLst>
              <a:ext uri="{FF2B5EF4-FFF2-40B4-BE49-F238E27FC236}">
                <a16:creationId xmlns:a16="http://schemas.microsoft.com/office/drawing/2014/main" id="{F8DF3840-EDCD-4B47-B492-D9F24116159A}"/>
              </a:ext>
            </a:extLst>
          </p:cNvPr>
          <p:cNvSpPr/>
          <p:nvPr userDrawn="1"/>
        </p:nvSpPr>
        <p:spPr>
          <a:xfrm flipV="1">
            <a:off x="1286010" y="15064"/>
            <a:ext cx="4809990" cy="6892757"/>
          </a:xfrm>
          <a:prstGeom prst="rect">
            <a:avLst/>
          </a:prstGeom>
          <a:solidFill>
            <a:srgbClr val="915F9E"/>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Montserrat Light" charset="0"/>
            </a:endParaRPr>
          </a:p>
        </p:txBody>
      </p:sp>
      <p:sp>
        <p:nvSpPr>
          <p:cNvPr id="16" name="Text Placeholder 17">
            <a:extLst>
              <a:ext uri="{FF2B5EF4-FFF2-40B4-BE49-F238E27FC236}">
                <a16:creationId xmlns:a16="http://schemas.microsoft.com/office/drawing/2014/main" id="{8EC99E19-5C6F-0E42-9D44-703CC975D6EF}"/>
              </a:ext>
            </a:extLst>
          </p:cNvPr>
          <p:cNvSpPr>
            <a:spLocks noGrp="1"/>
          </p:cNvSpPr>
          <p:nvPr>
            <p:ph type="body" sz="quarter" idx="18" hasCustomPrompt="1"/>
          </p:nvPr>
        </p:nvSpPr>
        <p:spPr>
          <a:xfrm>
            <a:off x="1575582" y="1899687"/>
            <a:ext cx="4180325" cy="4546458"/>
          </a:xfrm>
        </p:spPr>
        <p:txBody>
          <a:bodyPr/>
          <a:lstStyle>
            <a:lvl1pPr>
              <a:buNone/>
              <a:defRPr sz="2400" b="0" i="0" spc="0">
                <a:solidFill>
                  <a:schemeClr val="bg1"/>
                </a:solidFill>
                <a:latin typeface="Calibri" panose="020F0502020204030204" pitchFamily="34" charset="0"/>
                <a:cs typeface="Calibri" panose="020F0502020204030204" pitchFamily="34" charset="0"/>
              </a:defRPr>
            </a:lvl1pPr>
            <a:lvl2pPr>
              <a:buNone/>
              <a:defRPr sz="2000" b="0" i="0" spc="300">
                <a:solidFill>
                  <a:schemeClr val="bg1"/>
                </a:solidFill>
                <a:latin typeface="Montserrat Light" pitchFamily="2" charset="77"/>
              </a:defRPr>
            </a:lvl2pPr>
            <a:lvl3pPr>
              <a:buNone/>
              <a:defRPr sz="2000" b="0" i="0" spc="300">
                <a:solidFill>
                  <a:schemeClr val="bg1"/>
                </a:solidFill>
                <a:latin typeface="Montserrat Light" pitchFamily="2" charset="77"/>
              </a:defRPr>
            </a:lvl3pPr>
            <a:lvl4pPr>
              <a:buNone/>
              <a:defRPr sz="2000" b="0" i="0" spc="300">
                <a:solidFill>
                  <a:schemeClr val="bg1"/>
                </a:solidFill>
                <a:latin typeface="Montserrat Light" pitchFamily="2" charset="77"/>
              </a:defRPr>
            </a:lvl4pPr>
            <a:lvl5pPr>
              <a:buNone/>
              <a:defRPr sz="2000" b="0" i="0" spc="300">
                <a:solidFill>
                  <a:schemeClr val="bg1"/>
                </a:solidFill>
                <a:latin typeface="Montserrat Light" pitchFamily="2" charset="77"/>
              </a:defRPr>
            </a:lvl5pPr>
          </a:lstStyle>
          <a:p>
            <a:pPr lvl="0"/>
            <a:r>
              <a:rPr lang="en-GB" dirty="0"/>
              <a:t>Click to type…</a:t>
            </a:r>
            <a:endParaRPr lang="en-US" dirty="0"/>
          </a:p>
        </p:txBody>
      </p:sp>
      <p:sp>
        <p:nvSpPr>
          <p:cNvPr id="17" name="Text Placeholder 23">
            <a:extLst>
              <a:ext uri="{FF2B5EF4-FFF2-40B4-BE49-F238E27FC236}">
                <a16:creationId xmlns:a16="http://schemas.microsoft.com/office/drawing/2014/main" id="{5BC66613-CDA2-A74A-9395-2463EF11F2BF}"/>
              </a:ext>
            </a:extLst>
          </p:cNvPr>
          <p:cNvSpPr>
            <a:spLocks noGrp="1"/>
          </p:cNvSpPr>
          <p:nvPr>
            <p:ph type="body" sz="quarter" idx="16" hasCustomPrompt="1"/>
          </p:nvPr>
        </p:nvSpPr>
        <p:spPr>
          <a:xfrm>
            <a:off x="1548092" y="628636"/>
            <a:ext cx="4250272" cy="603631"/>
          </a:xfrm>
        </p:spPr>
        <p:txBody>
          <a:bodyPr>
            <a:normAutofit/>
          </a:bodyPr>
          <a:lstStyle>
            <a:lvl1pPr marL="0" indent="0" algn="l">
              <a:buNone/>
              <a:defRPr sz="3600" b="0" i="0">
                <a:solidFill>
                  <a:schemeClr val="bg1"/>
                </a:solidFill>
                <a:latin typeface="Calibri" panose="020F0502020204030204" pitchFamily="34" charset="0"/>
                <a:cs typeface="Calibri" panose="020F0502020204030204" pitchFamily="34" charset="0"/>
              </a:defRPr>
            </a:lvl1pPr>
          </a:lstStyle>
          <a:p>
            <a:pPr lvl="0"/>
            <a:r>
              <a:rPr lang="en-US" dirty="0"/>
              <a:t>Overview Slide</a:t>
            </a:r>
          </a:p>
        </p:txBody>
      </p:sp>
    </p:spTree>
    <p:extLst>
      <p:ext uri="{BB962C8B-B14F-4D97-AF65-F5344CB8AC3E}">
        <p14:creationId xmlns:p14="http://schemas.microsoft.com/office/powerpoint/2010/main" val="388539275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Cover Slide 3">
    <p:spTree>
      <p:nvGrpSpPr>
        <p:cNvPr id="1" name=""/>
        <p:cNvGrpSpPr/>
        <p:nvPr/>
      </p:nvGrpSpPr>
      <p:grpSpPr>
        <a:xfrm>
          <a:off x="0" y="0"/>
          <a:ext cx="0" cy="0"/>
          <a:chOff x="0" y="0"/>
          <a:chExt cx="0" cy="0"/>
        </a:xfrm>
      </p:grpSpPr>
      <p:sp>
        <p:nvSpPr>
          <p:cNvPr id="26" name="Freeform 25">
            <a:extLst>
              <a:ext uri="{FF2B5EF4-FFF2-40B4-BE49-F238E27FC236}">
                <a16:creationId xmlns:a16="http://schemas.microsoft.com/office/drawing/2014/main" id="{4451D53C-BEDD-0149-939C-B08D828FC303}"/>
              </a:ext>
            </a:extLst>
          </p:cNvPr>
          <p:cNvSpPr/>
          <p:nvPr/>
        </p:nvSpPr>
        <p:spPr>
          <a:xfrm>
            <a:off x="0" y="2219942"/>
            <a:ext cx="12192001" cy="3754392"/>
          </a:xfrm>
          <a:custGeom>
            <a:avLst/>
            <a:gdLst>
              <a:gd name="connsiteX0" fmla="*/ 0 w 7600392"/>
              <a:gd name="connsiteY0" fmla="*/ 0 h 6806308"/>
              <a:gd name="connsiteX1" fmla="*/ 7600393 w 7600392"/>
              <a:gd name="connsiteY1" fmla="*/ 0 h 6806308"/>
              <a:gd name="connsiteX2" fmla="*/ 7600393 w 7600392"/>
              <a:gd name="connsiteY2" fmla="*/ 6806308 h 6806308"/>
              <a:gd name="connsiteX3" fmla="*/ 0 w 7600392"/>
              <a:gd name="connsiteY3" fmla="*/ 6806308 h 6806308"/>
            </a:gdLst>
            <a:ahLst/>
            <a:cxnLst>
              <a:cxn ang="0">
                <a:pos x="connsiteX0" y="connsiteY0"/>
              </a:cxn>
              <a:cxn ang="0">
                <a:pos x="connsiteX1" y="connsiteY1"/>
              </a:cxn>
              <a:cxn ang="0">
                <a:pos x="connsiteX2" y="connsiteY2"/>
              </a:cxn>
              <a:cxn ang="0">
                <a:pos x="connsiteX3" y="connsiteY3"/>
              </a:cxn>
            </a:cxnLst>
            <a:rect l="l" t="t" r="r" b="b"/>
            <a:pathLst>
              <a:path w="7600392" h="6806308">
                <a:moveTo>
                  <a:pt x="0" y="0"/>
                </a:moveTo>
                <a:lnTo>
                  <a:pt x="7600393" y="0"/>
                </a:lnTo>
                <a:lnTo>
                  <a:pt x="7600393" y="6806308"/>
                </a:lnTo>
                <a:lnTo>
                  <a:pt x="0" y="6806308"/>
                </a:lnTo>
                <a:close/>
              </a:path>
            </a:pathLst>
          </a:custGeom>
          <a:solidFill>
            <a:srgbClr val="915F9E"/>
          </a:solidFill>
          <a:ln w="30808" cap="flat">
            <a:noFill/>
            <a:prstDash val="solid"/>
            <a:miter/>
          </a:ln>
        </p:spPr>
        <p:txBody>
          <a:bodyPr rtlCol="0" anchor="ctr"/>
          <a:lstStyle/>
          <a:p>
            <a:endParaRPr lang="en-US" sz="2069" dirty="0"/>
          </a:p>
        </p:txBody>
      </p:sp>
      <p:sp>
        <p:nvSpPr>
          <p:cNvPr id="33" name="Freeform 32">
            <a:extLst>
              <a:ext uri="{FF2B5EF4-FFF2-40B4-BE49-F238E27FC236}">
                <a16:creationId xmlns:a16="http://schemas.microsoft.com/office/drawing/2014/main" id="{527A8425-B90A-4347-AF48-00C1D5CC2D28}"/>
              </a:ext>
            </a:extLst>
          </p:cNvPr>
          <p:cNvSpPr/>
          <p:nvPr/>
        </p:nvSpPr>
        <p:spPr>
          <a:xfrm>
            <a:off x="5273389" y="2987628"/>
            <a:ext cx="7298951" cy="1969126"/>
          </a:xfrm>
          <a:custGeom>
            <a:avLst/>
            <a:gdLst>
              <a:gd name="connsiteX0" fmla="*/ 0 w 4525730"/>
              <a:gd name="connsiteY0" fmla="*/ 0 h 3029130"/>
              <a:gd name="connsiteX1" fmla="*/ 4525731 w 4525730"/>
              <a:gd name="connsiteY1" fmla="*/ 0 h 3029130"/>
              <a:gd name="connsiteX2" fmla="*/ 4525731 w 4525730"/>
              <a:gd name="connsiteY2" fmla="*/ 3029131 h 3029130"/>
              <a:gd name="connsiteX3" fmla="*/ 1 w 4525730"/>
              <a:gd name="connsiteY3" fmla="*/ 3029131 h 3029130"/>
            </a:gdLst>
            <a:ahLst/>
            <a:cxnLst>
              <a:cxn ang="0">
                <a:pos x="connsiteX0" y="connsiteY0"/>
              </a:cxn>
              <a:cxn ang="0">
                <a:pos x="connsiteX1" y="connsiteY1"/>
              </a:cxn>
              <a:cxn ang="0">
                <a:pos x="connsiteX2" y="connsiteY2"/>
              </a:cxn>
              <a:cxn ang="0">
                <a:pos x="connsiteX3" y="connsiteY3"/>
              </a:cxn>
            </a:cxnLst>
            <a:rect l="l" t="t" r="r" b="b"/>
            <a:pathLst>
              <a:path w="4525730" h="3029130">
                <a:moveTo>
                  <a:pt x="0" y="0"/>
                </a:moveTo>
                <a:lnTo>
                  <a:pt x="4525731" y="0"/>
                </a:lnTo>
                <a:lnTo>
                  <a:pt x="4525731" y="3029131"/>
                </a:lnTo>
                <a:lnTo>
                  <a:pt x="1" y="3029131"/>
                </a:lnTo>
                <a:close/>
              </a:path>
            </a:pathLst>
          </a:custGeom>
          <a:noFill/>
          <a:ln w="30808" cap="flat">
            <a:noFill/>
            <a:prstDash val="solid"/>
            <a:miter/>
          </a:ln>
        </p:spPr>
        <p:txBody>
          <a:bodyPr rtlCol="0" anchor="ctr"/>
          <a:lstStyle/>
          <a:p>
            <a:endParaRPr lang="en-US" sz="2069"/>
          </a:p>
        </p:txBody>
      </p:sp>
      <p:pic>
        <p:nvPicPr>
          <p:cNvPr id="16" name="Picture 15">
            <a:extLst>
              <a:ext uri="{FF2B5EF4-FFF2-40B4-BE49-F238E27FC236}">
                <a16:creationId xmlns:a16="http://schemas.microsoft.com/office/drawing/2014/main" id="{78D14F15-68BC-0D28-2277-810CB5EB41D8}"/>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48153" y="307220"/>
            <a:ext cx="4545776" cy="1709879"/>
          </a:xfrm>
          <a:prstGeom prst="rect">
            <a:avLst/>
          </a:prstGeom>
        </p:spPr>
      </p:pic>
      <p:sp>
        <p:nvSpPr>
          <p:cNvPr id="5" name="Picture Placeholder 4">
            <a:extLst>
              <a:ext uri="{FF2B5EF4-FFF2-40B4-BE49-F238E27FC236}">
                <a16:creationId xmlns:a16="http://schemas.microsoft.com/office/drawing/2014/main" id="{D6001A50-EF28-1D4C-1436-676A5F0A366E}"/>
              </a:ext>
            </a:extLst>
          </p:cNvPr>
          <p:cNvSpPr>
            <a:spLocks noGrp="1"/>
          </p:cNvSpPr>
          <p:nvPr>
            <p:ph type="pic" sz="quarter" idx="21"/>
          </p:nvPr>
        </p:nvSpPr>
        <p:spPr>
          <a:xfrm>
            <a:off x="6400800" y="1162051"/>
            <a:ext cx="5791200" cy="4044950"/>
          </a:xfrm>
          <a:custGeom>
            <a:avLst/>
            <a:gdLst>
              <a:gd name="connsiteX0" fmla="*/ 0 w 5791200"/>
              <a:gd name="connsiteY0" fmla="*/ 0 h 4403725"/>
              <a:gd name="connsiteX1" fmla="*/ 2654984 w 5791200"/>
              <a:gd name="connsiteY1" fmla="*/ 0 h 4403725"/>
              <a:gd name="connsiteX2" fmla="*/ 2654984 w 5791200"/>
              <a:gd name="connsiteY2" fmla="*/ 180001 h 4403725"/>
              <a:gd name="connsiteX3" fmla="*/ 5139555 w 5791200"/>
              <a:gd name="connsiteY3" fmla="*/ 180001 h 4403725"/>
              <a:gd name="connsiteX4" fmla="*/ 5139555 w 5791200"/>
              <a:gd name="connsiteY4" fmla="*/ 0 h 4403725"/>
              <a:gd name="connsiteX5" fmla="*/ 5791200 w 5791200"/>
              <a:gd name="connsiteY5" fmla="*/ 0 h 4403725"/>
              <a:gd name="connsiteX6" fmla="*/ 5791200 w 5791200"/>
              <a:gd name="connsiteY6" fmla="*/ 4403725 h 4403725"/>
              <a:gd name="connsiteX7" fmla="*/ 0 w 5791200"/>
              <a:gd name="connsiteY7" fmla="*/ 4403725 h 440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91200" h="4403725">
                <a:moveTo>
                  <a:pt x="0" y="0"/>
                </a:moveTo>
                <a:lnTo>
                  <a:pt x="2654984" y="0"/>
                </a:lnTo>
                <a:lnTo>
                  <a:pt x="2654984" y="180001"/>
                </a:lnTo>
                <a:lnTo>
                  <a:pt x="5139555" y="180001"/>
                </a:lnTo>
                <a:lnTo>
                  <a:pt x="5139555" y="0"/>
                </a:lnTo>
                <a:lnTo>
                  <a:pt x="5791200" y="0"/>
                </a:lnTo>
                <a:lnTo>
                  <a:pt x="5791200" y="4403725"/>
                </a:lnTo>
                <a:lnTo>
                  <a:pt x="0" y="4403725"/>
                </a:lnTo>
                <a:close/>
              </a:path>
            </a:pathLst>
          </a:custGeom>
        </p:spPr>
        <p:txBody>
          <a:bodyPr wrap="square">
            <a:noAutofit/>
          </a:bodyPr>
          <a:lstStyle>
            <a:lvl1pPr>
              <a:defRPr sz="2400"/>
            </a:lvl1pPr>
          </a:lstStyle>
          <a:p>
            <a:endParaRPr lang="en-GB"/>
          </a:p>
        </p:txBody>
      </p:sp>
      <p:sp>
        <p:nvSpPr>
          <p:cNvPr id="6" name="Freeform 5">
            <a:extLst>
              <a:ext uri="{FF2B5EF4-FFF2-40B4-BE49-F238E27FC236}">
                <a16:creationId xmlns:a16="http://schemas.microsoft.com/office/drawing/2014/main" id="{1ED14966-966B-F26B-79E8-E772E64BF986}"/>
              </a:ext>
            </a:extLst>
          </p:cNvPr>
          <p:cNvSpPr/>
          <p:nvPr userDrawn="1"/>
        </p:nvSpPr>
        <p:spPr>
          <a:xfrm rot="10800000">
            <a:off x="9055787" y="965056"/>
            <a:ext cx="2484569" cy="36086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sp>
        <p:nvSpPr>
          <p:cNvPr id="2" name="Text Placeholder 32">
            <a:extLst>
              <a:ext uri="{FF2B5EF4-FFF2-40B4-BE49-F238E27FC236}">
                <a16:creationId xmlns:a16="http://schemas.microsoft.com/office/drawing/2014/main" id="{7F2B615E-771C-359C-3105-D52D90F271EC}"/>
              </a:ext>
            </a:extLst>
          </p:cNvPr>
          <p:cNvSpPr>
            <a:spLocks noGrp="1"/>
          </p:cNvSpPr>
          <p:nvPr>
            <p:ph type="body" sz="quarter" idx="20" hasCustomPrompt="1"/>
          </p:nvPr>
        </p:nvSpPr>
        <p:spPr>
          <a:xfrm>
            <a:off x="9055787" y="912199"/>
            <a:ext cx="2484569" cy="360860"/>
          </a:xfrm>
          <a:prstGeom prst="rect">
            <a:avLst/>
          </a:prstGeom>
        </p:spPr>
        <p:txBody>
          <a:bodyPr anchor="t">
            <a:noAutofit/>
          </a:bodyPr>
          <a:lstStyle>
            <a:lvl1pPr marL="0" indent="0" algn="ctr">
              <a:lnSpc>
                <a:spcPct val="100000"/>
              </a:lnSpc>
              <a:spcBef>
                <a:spcPts val="0"/>
              </a:spcBef>
              <a:buNone/>
              <a:defRPr sz="24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err="1"/>
              <a:t>www.website.eu</a:t>
            </a:r>
            <a:endParaRPr lang="en-GB" dirty="0"/>
          </a:p>
        </p:txBody>
      </p:sp>
      <p:sp>
        <p:nvSpPr>
          <p:cNvPr id="7" name="Freeform 6">
            <a:extLst>
              <a:ext uri="{FF2B5EF4-FFF2-40B4-BE49-F238E27FC236}">
                <a16:creationId xmlns:a16="http://schemas.microsoft.com/office/drawing/2014/main" id="{6FDD7F26-59C4-4D00-461D-E951CA145AD6}"/>
              </a:ext>
            </a:extLst>
          </p:cNvPr>
          <p:cNvSpPr/>
          <p:nvPr userDrawn="1"/>
        </p:nvSpPr>
        <p:spPr>
          <a:xfrm>
            <a:off x="0" y="3403948"/>
            <a:ext cx="7298951" cy="2140224"/>
          </a:xfrm>
          <a:custGeom>
            <a:avLst/>
            <a:gdLst>
              <a:gd name="connsiteX0" fmla="*/ 0 w 4910833"/>
              <a:gd name="connsiteY0" fmla="*/ 0 h 3860294"/>
              <a:gd name="connsiteX1" fmla="*/ 4910833 w 4910833"/>
              <a:gd name="connsiteY1" fmla="*/ 0 h 3860294"/>
              <a:gd name="connsiteX2" fmla="*/ 4910833 w 4910833"/>
              <a:gd name="connsiteY2" fmla="*/ 3860296 h 3860294"/>
              <a:gd name="connsiteX3" fmla="*/ 0 w 4910833"/>
              <a:gd name="connsiteY3" fmla="*/ 3860296 h 3860294"/>
            </a:gdLst>
            <a:ahLst/>
            <a:cxnLst>
              <a:cxn ang="0">
                <a:pos x="connsiteX0" y="connsiteY0"/>
              </a:cxn>
              <a:cxn ang="0">
                <a:pos x="connsiteX1" y="connsiteY1"/>
              </a:cxn>
              <a:cxn ang="0">
                <a:pos x="connsiteX2" y="connsiteY2"/>
              </a:cxn>
              <a:cxn ang="0">
                <a:pos x="connsiteX3" y="connsiteY3"/>
              </a:cxn>
            </a:cxnLst>
            <a:rect l="l" t="t" r="r" b="b"/>
            <a:pathLst>
              <a:path w="4910833" h="3860294">
                <a:moveTo>
                  <a:pt x="0" y="0"/>
                </a:moveTo>
                <a:lnTo>
                  <a:pt x="4910833" y="0"/>
                </a:lnTo>
                <a:lnTo>
                  <a:pt x="4910833" y="3860296"/>
                </a:lnTo>
                <a:lnTo>
                  <a:pt x="0" y="3860296"/>
                </a:lnTo>
                <a:close/>
              </a:path>
            </a:pathLst>
          </a:custGeom>
          <a:solidFill>
            <a:srgbClr val="E97924"/>
          </a:solidFill>
          <a:ln w="30808" cap="flat">
            <a:noFill/>
            <a:prstDash val="solid"/>
            <a:miter/>
          </a:ln>
        </p:spPr>
        <p:txBody>
          <a:bodyPr rtlCol="0" anchor="ctr"/>
          <a:lstStyle/>
          <a:p>
            <a:endParaRPr lang="en-US"/>
          </a:p>
        </p:txBody>
      </p:sp>
      <p:sp>
        <p:nvSpPr>
          <p:cNvPr id="8" name="Text Placeholder 32">
            <a:extLst>
              <a:ext uri="{FF2B5EF4-FFF2-40B4-BE49-F238E27FC236}">
                <a16:creationId xmlns:a16="http://schemas.microsoft.com/office/drawing/2014/main" id="{466622C5-BC7B-D36A-56F4-DF0EA1386F22}"/>
              </a:ext>
            </a:extLst>
          </p:cNvPr>
          <p:cNvSpPr>
            <a:spLocks noGrp="1"/>
          </p:cNvSpPr>
          <p:nvPr>
            <p:ph type="body" sz="quarter" idx="22" hasCustomPrompt="1"/>
          </p:nvPr>
        </p:nvSpPr>
        <p:spPr>
          <a:xfrm>
            <a:off x="228494" y="3662884"/>
            <a:ext cx="5867506" cy="1112797"/>
          </a:xfrm>
          <a:prstGeom prst="rect">
            <a:avLst/>
          </a:prstGeom>
        </p:spPr>
        <p:txBody>
          <a:bodyPr anchor="t">
            <a:noAutofit/>
          </a:bodyPr>
          <a:lstStyle>
            <a:lvl1pPr marL="0" indent="0" algn="l">
              <a:lnSpc>
                <a:spcPts val="3940"/>
              </a:lnSpc>
              <a:spcBef>
                <a:spcPts val="0"/>
              </a:spcBef>
              <a:buNone/>
              <a:defRPr sz="42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YOUR GUIDE TO </a:t>
            </a:r>
          </a:p>
          <a:p>
            <a:pPr lvl="0"/>
            <a:r>
              <a:rPr lang="en-GB" dirty="0"/>
              <a:t>INGROW</a:t>
            </a:r>
            <a:endParaRPr lang="en-US" dirty="0"/>
          </a:p>
        </p:txBody>
      </p:sp>
      <p:sp>
        <p:nvSpPr>
          <p:cNvPr id="9" name="Text Placeholder 32">
            <a:extLst>
              <a:ext uri="{FF2B5EF4-FFF2-40B4-BE49-F238E27FC236}">
                <a16:creationId xmlns:a16="http://schemas.microsoft.com/office/drawing/2014/main" id="{FAC0A59A-C249-A883-12AC-DB255F51E973}"/>
              </a:ext>
            </a:extLst>
          </p:cNvPr>
          <p:cNvSpPr>
            <a:spLocks noGrp="1"/>
          </p:cNvSpPr>
          <p:nvPr>
            <p:ph type="body" sz="quarter" idx="23" hasCustomPrompt="1"/>
          </p:nvPr>
        </p:nvSpPr>
        <p:spPr>
          <a:xfrm>
            <a:off x="228494" y="4843075"/>
            <a:ext cx="5867506" cy="701098"/>
          </a:xfrm>
          <a:prstGeom prst="rect">
            <a:avLst/>
          </a:prstGeom>
        </p:spPr>
        <p:txBody>
          <a:bodyPr anchor="t">
            <a:noAutofit/>
          </a:bodyPr>
          <a:lstStyle>
            <a:lvl1pPr marL="0" indent="0" algn="l">
              <a:lnSpc>
                <a:spcPct val="100000"/>
              </a:lnSpc>
              <a:spcBef>
                <a:spcPts val="0"/>
              </a:spcBef>
              <a:buNone/>
              <a:defRPr sz="1800" b="0" i="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Promoting inclusive entrepreneurship</a:t>
            </a:r>
          </a:p>
        </p:txBody>
      </p:sp>
      <p:cxnSp>
        <p:nvCxnSpPr>
          <p:cNvPr id="10" name="Straight Connector 9">
            <a:extLst>
              <a:ext uri="{FF2B5EF4-FFF2-40B4-BE49-F238E27FC236}">
                <a16:creationId xmlns:a16="http://schemas.microsoft.com/office/drawing/2014/main" id="{B21F7D2A-207D-BB86-9179-B84733693B7E}"/>
              </a:ext>
            </a:extLst>
          </p:cNvPr>
          <p:cNvCxnSpPr>
            <a:cxnSpLocks/>
          </p:cNvCxnSpPr>
          <p:nvPr userDrawn="1"/>
        </p:nvCxnSpPr>
        <p:spPr>
          <a:xfrm>
            <a:off x="228494" y="4775681"/>
            <a:ext cx="11963506"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pic>
        <p:nvPicPr>
          <p:cNvPr id="15" name="Grafik 14">
            <a:extLst>
              <a:ext uri="{FF2B5EF4-FFF2-40B4-BE49-F238E27FC236}">
                <a16:creationId xmlns:a16="http://schemas.microsoft.com/office/drawing/2014/main" id="{9243773A-5E26-4BB0-B753-C32DB23845AF}"/>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8427198" y="6118443"/>
            <a:ext cx="2194005" cy="460291"/>
          </a:xfrm>
          <a:prstGeom prst="rect">
            <a:avLst/>
          </a:prstGeom>
        </p:spPr>
      </p:pic>
    </p:spTree>
    <p:extLst>
      <p:ext uri="{BB962C8B-B14F-4D97-AF65-F5344CB8AC3E}">
        <p14:creationId xmlns:p14="http://schemas.microsoft.com/office/powerpoint/2010/main" val="271151818"/>
      </p:ext>
    </p:extLst>
  </p:cSld>
  <p:clrMapOvr>
    <a:masterClrMapping/>
  </p:clrMapOvr>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ntent Page">
    <p:spTree>
      <p:nvGrpSpPr>
        <p:cNvPr id="1" name=""/>
        <p:cNvGrpSpPr/>
        <p:nvPr/>
      </p:nvGrpSpPr>
      <p:grpSpPr>
        <a:xfrm>
          <a:off x="0" y="0"/>
          <a:ext cx="0" cy="0"/>
          <a:chOff x="0" y="0"/>
          <a:chExt cx="0" cy="0"/>
        </a:xfrm>
      </p:grpSpPr>
      <p:sp>
        <p:nvSpPr>
          <p:cNvPr id="143" name="Text Placeholder 32">
            <a:extLst>
              <a:ext uri="{FF2B5EF4-FFF2-40B4-BE49-F238E27FC236}">
                <a16:creationId xmlns:a16="http://schemas.microsoft.com/office/drawing/2014/main" id="{E246BE9B-0F08-0141-BFBB-5CD2D858EA02}"/>
              </a:ext>
            </a:extLst>
          </p:cNvPr>
          <p:cNvSpPr>
            <a:spLocks noGrp="1"/>
          </p:cNvSpPr>
          <p:nvPr>
            <p:ph type="body" sz="quarter" idx="11" hasCustomPrompt="1"/>
          </p:nvPr>
        </p:nvSpPr>
        <p:spPr>
          <a:xfrm>
            <a:off x="2679029" y="1772264"/>
            <a:ext cx="1045074" cy="801987"/>
          </a:xfrm>
          <a:prstGeom prst="rect">
            <a:avLst/>
          </a:prstGeom>
        </p:spPr>
        <p:txBody>
          <a:bodyPr anchor="ctr">
            <a:noAutofit/>
          </a:bodyPr>
          <a:lstStyle>
            <a:lvl1pPr marL="0" indent="0" algn="ctr">
              <a:buNone/>
              <a:defRPr sz="24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01</a:t>
            </a:r>
            <a:endParaRPr lang="en-US" dirty="0"/>
          </a:p>
        </p:txBody>
      </p:sp>
      <p:sp>
        <p:nvSpPr>
          <p:cNvPr id="144" name="Text Placeholder 32">
            <a:extLst>
              <a:ext uri="{FF2B5EF4-FFF2-40B4-BE49-F238E27FC236}">
                <a16:creationId xmlns:a16="http://schemas.microsoft.com/office/drawing/2014/main" id="{C9C54D80-1128-5642-AF19-023C1AFBB107}"/>
              </a:ext>
            </a:extLst>
          </p:cNvPr>
          <p:cNvSpPr>
            <a:spLocks noGrp="1"/>
          </p:cNvSpPr>
          <p:nvPr>
            <p:ph type="body" sz="quarter" idx="49" hasCustomPrompt="1"/>
          </p:nvPr>
        </p:nvSpPr>
        <p:spPr>
          <a:xfrm>
            <a:off x="3812737" y="1772264"/>
            <a:ext cx="5715653" cy="801987"/>
          </a:xfrm>
          <a:prstGeom prst="rect">
            <a:avLst/>
          </a:prstGeom>
        </p:spPr>
        <p:txBody>
          <a:bodyPr anchor="ctr">
            <a:noAutofit/>
          </a:bodyPr>
          <a:lstStyle>
            <a:lvl1pPr marL="0" indent="0" algn="l">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Introduction</a:t>
            </a:r>
            <a:endParaRPr lang="en-US" dirty="0"/>
          </a:p>
        </p:txBody>
      </p:sp>
      <p:sp>
        <p:nvSpPr>
          <p:cNvPr id="145" name="Text Placeholder 32">
            <a:extLst>
              <a:ext uri="{FF2B5EF4-FFF2-40B4-BE49-F238E27FC236}">
                <a16:creationId xmlns:a16="http://schemas.microsoft.com/office/drawing/2014/main" id="{67A3DCF8-C8C1-A54D-B2A9-2AEDD386F887}"/>
              </a:ext>
            </a:extLst>
          </p:cNvPr>
          <p:cNvSpPr>
            <a:spLocks noGrp="1"/>
          </p:cNvSpPr>
          <p:nvPr>
            <p:ph type="body" sz="quarter" idx="13" hasCustomPrompt="1"/>
          </p:nvPr>
        </p:nvSpPr>
        <p:spPr>
          <a:xfrm>
            <a:off x="2679029" y="2532237"/>
            <a:ext cx="1045074" cy="801987"/>
          </a:xfrm>
          <a:prstGeom prst="rect">
            <a:avLst/>
          </a:prstGeom>
        </p:spPr>
        <p:txBody>
          <a:bodyPr anchor="ctr">
            <a:noAutofit/>
          </a:bodyPr>
          <a:lstStyle>
            <a:lvl1pPr marL="0" indent="0" algn="ctr">
              <a:buNone/>
              <a:defRPr sz="24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02</a:t>
            </a:r>
            <a:endParaRPr lang="en-US" dirty="0"/>
          </a:p>
        </p:txBody>
      </p:sp>
      <p:sp>
        <p:nvSpPr>
          <p:cNvPr id="146" name="Text Placeholder 32">
            <a:extLst>
              <a:ext uri="{FF2B5EF4-FFF2-40B4-BE49-F238E27FC236}">
                <a16:creationId xmlns:a16="http://schemas.microsoft.com/office/drawing/2014/main" id="{9FDD29A6-533C-7341-8E91-02079E2FE43E}"/>
              </a:ext>
            </a:extLst>
          </p:cNvPr>
          <p:cNvSpPr>
            <a:spLocks noGrp="1"/>
          </p:cNvSpPr>
          <p:nvPr>
            <p:ph type="body" sz="quarter" idx="14" hasCustomPrompt="1"/>
          </p:nvPr>
        </p:nvSpPr>
        <p:spPr>
          <a:xfrm>
            <a:off x="3812737" y="2532237"/>
            <a:ext cx="5715653" cy="803828"/>
          </a:xfrm>
          <a:prstGeom prst="rect">
            <a:avLst/>
          </a:prstGeom>
        </p:spPr>
        <p:txBody>
          <a:bodyPr anchor="ctr">
            <a:noAutofit/>
          </a:bodyPr>
          <a:lstStyle>
            <a:lvl1pPr marL="0" marR="0" indent="0" algn="l" defTabSz="3343281" rtl="0" eaLnBrk="1" fontAlgn="auto" latinLnBrk="0" hangingPunct="1">
              <a:lnSpc>
                <a:spcPct val="100000"/>
              </a:lnSpc>
              <a:spcBef>
                <a:spcPts val="0"/>
              </a:spcBef>
              <a:spcAft>
                <a:spcPts val="0"/>
              </a:spcAft>
              <a:buClrTx/>
              <a:buSzTx/>
              <a:buFont typeface="Arial" panose="020B0604020202020204" pitchFamily="34" charset="0"/>
              <a:buNone/>
              <a:tabLst/>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marL="0" marR="0" lvl="0" indent="0" algn="l" defTabSz="3343281" rtl="0" eaLnBrk="1" fontAlgn="auto" latinLnBrk="0" hangingPunct="1">
              <a:lnSpc>
                <a:spcPct val="100000"/>
              </a:lnSpc>
              <a:spcBef>
                <a:spcPts val="3657"/>
              </a:spcBef>
              <a:spcAft>
                <a:spcPts val="0"/>
              </a:spcAft>
              <a:buClrTx/>
              <a:buSzTx/>
              <a:buFont typeface="Arial" panose="020B0604020202020204" pitchFamily="34" charset="0"/>
              <a:buNone/>
              <a:tabLst/>
              <a:defRPr/>
            </a:pPr>
            <a:r>
              <a:rPr lang="en-GB" dirty="0"/>
              <a:t>About us</a:t>
            </a:r>
            <a:endParaRPr lang="en-US" dirty="0"/>
          </a:p>
        </p:txBody>
      </p:sp>
      <p:sp>
        <p:nvSpPr>
          <p:cNvPr id="147" name="Text Placeholder 32">
            <a:extLst>
              <a:ext uri="{FF2B5EF4-FFF2-40B4-BE49-F238E27FC236}">
                <a16:creationId xmlns:a16="http://schemas.microsoft.com/office/drawing/2014/main" id="{57CE5420-826A-4046-981E-1B3B3695529C}"/>
              </a:ext>
            </a:extLst>
          </p:cNvPr>
          <p:cNvSpPr>
            <a:spLocks noGrp="1"/>
          </p:cNvSpPr>
          <p:nvPr>
            <p:ph type="body" sz="quarter" idx="15" hasCustomPrompt="1"/>
          </p:nvPr>
        </p:nvSpPr>
        <p:spPr>
          <a:xfrm>
            <a:off x="2679029" y="3304689"/>
            <a:ext cx="1045074" cy="801987"/>
          </a:xfrm>
          <a:prstGeom prst="rect">
            <a:avLst/>
          </a:prstGeom>
        </p:spPr>
        <p:txBody>
          <a:bodyPr anchor="ctr">
            <a:noAutofit/>
          </a:bodyPr>
          <a:lstStyle>
            <a:lvl1pPr marL="0" indent="0" algn="ctr">
              <a:buNone/>
              <a:defRPr sz="24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03</a:t>
            </a:r>
            <a:endParaRPr lang="en-US" dirty="0"/>
          </a:p>
        </p:txBody>
      </p:sp>
      <p:sp>
        <p:nvSpPr>
          <p:cNvPr id="148" name="Text Placeholder 32">
            <a:extLst>
              <a:ext uri="{FF2B5EF4-FFF2-40B4-BE49-F238E27FC236}">
                <a16:creationId xmlns:a16="http://schemas.microsoft.com/office/drawing/2014/main" id="{3F6D97E9-C4D5-AC44-89B9-EABADCA7224E}"/>
              </a:ext>
            </a:extLst>
          </p:cNvPr>
          <p:cNvSpPr>
            <a:spLocks noGrp="1"/>
          </p:cNvSpPr>
          <p:nvPr>
            <p:ph type="body" sz="quarter" idx="19" hasCustomPrompt="1"/>
          </p:nvPr>
        </p:nvSpPr>
        <p:spPr>
          <a:xfrm>
            <a:off x="3812737" y="3304689"/>
            <a:ext cx="5715653" cy="801987"/>
          </a:xfrm>
          <a:prstGeom prst="rect">
            <a:avLst/>
          </a:prstGeom>
        </p:spPr>
        <p:txBody>
          <a:bodyPr anchor="ctr">
            <a:noAutofit/>
          </a:bodyPr>
          <a:lstStyle>
            <a:lvl1pPr marL="0" indent="0" algn="l">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The Project</a:t>
            </a:r>
            <a:endParaRPr lang="en-US" dirty="0"/>
          </a:p>
        </p:txBody>
      </p:sp>
      <p:sp>
        <p:nvSpPr>
          <p:cNvPr id="152" name="Text Placeholder 32">
            <a:extLst>
              <a:ext uri="{FF2B5EF4-FFF2-40B4-BE49-F238E27FC236}">
                <a16:creationId xmlns:a16="http://schemas.microsoft.com/office/drawing/2014/main" id="{1EDA7C9E-6821-614B-B581-5907A46DAE4B}"/>
              </a:ext>
            </a:extLst>
          </p:cNvPr>
          <p:cNvSpPr>
            <a:spLocks noGrp="1"/>
          </p:cNvSpPr>
          <p:nvPr>
            <p:ph type="body" sz="quarter" idx="17" hasCustomPrompt="1"/>
          </p:nvPr>
        </p:nvSpPr>
        <p:spPr>
          <a:xfrm>
            <a:off x="2694576" y="4220184"/>
            <a:ext cx="1045074" cy="801987"/>
          </a:xfrm>
          <a:prstGeom prst="rect">
            <a:avLst/>
          </a:prstGeom>
        </p:spPr>
        <p:txBody>
          <a:bodyPr anchor="ctr">
            <a:noAutofit/>
          </a:bodyPr>
          <a:lstStyle>
            <a:lvl1pPr marL="0" indent="0" algn="ctr">
              <a:buNone/>
              <a:defRPr sz="24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04</a:t>
            </a:r>
            <a:endParaRPr lang="en-US" dirty="0"/>
          </a:p>
        </p:txBody>
      </p:sp>
      <p:sp>
        <p:nvSpPr>
          <p:cNvPr id="156" name="Text Placeholder 32">
            <a:extLst>
              <a:ext uri="{FF2B5EF4-FFF2-40B4-BE49-F238E27FC236}">
                <a16:creationId xmlns:a16="http://schemas.microsoft.com/office/drawing/2014/main" id="{3EECCB46-72D7-5740-9CED-11684DF47D53}"/>
              </a:ext>
            </a:extLst>
          </p:cNvPr>
          <p:cNvSpPr>
            <a:spLocks noGrp="1"/>
          </p:cNvSpPr>
          <p:nvPr>
            <p:ph type="body" sz="quarter" idx="20" hasCustomPrompt="1"/>
          </p:nvPr>
        </p:nvSpPr>
        <p:spPr>
          <a:xfrm>
            <a:off x="3828284" y="4220184"/>
            <a:ext cx="5715653" cy="801987"/>
          </a:xfrm>
          <a:prstGeom prst="rect">
            <a:avLst/>
          </a:prstGeom>
        </p:spPr>
        <p:txBody>
          <a:bodyPr anchor="ctr">
            <a:noAutofit/>
          </a:bodyPr>
          <a:lstStyle>
            <a:lvl1pPr marL="0" indent="0" algn="l">
              <a:spcBef>
                <a:spcPts val="0"/>
              </a:spcBef>
              <a:buNone/>
              <a:defRPr sz="24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Gallery</a:t>
            </a:r>
            <a:endParaRPr lang="en-US" dirty="0"/>
          </a:p>
        </p:txBody>
      </p:sp>
      <p:sp>
        <p:nvSpPr>
          <p:cNvPr id="31" name="Rectangle 5">
            <a:extLst>
              <a:ext uri="{FF2B5EF4-FFF2-40B4-BE49-F238E27FC236}">
                <a16:creationId xmlns:a16="http://schemas.microsoft.com/office/drawing/2014/main" id="{6A0AD0FB-DB78-8B4A-B00E-1C744896C494}"/>
              </a:ext>
            </a:extLst>
          </p:cNvPr>
          <p:cNvSpPr/>
          <p:nvPr userDrawn="1"/>
        </p:nvSpPr>
        <p:spPr bwMode="auto">
          <a:xfrm rot="5400000">
            <a:off x="-3140113" y="3141171"/>
            <a:ext cx="6856941" cy="576720"/>
          </a:xfrm>
          <a:custGeom>
            <a:avLst/>
            <a:gdLst>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 name="connsiteX0" fmla="*/ 0 w 10372477"/>
              <a:gd name="connsiteY0" fmla="*/ 0 h 4977432"/>
              <a:gd name="connsiteX1" fmla="*/ 10372477 w 10372477"/>
              <a:gd name="connsiteY1" fmla="*/ 0 h 4977432"/>
              <a:gd name="connsiteX2" fmla="*/ 10372477 w 10372477"/>
              <a:gd name="connsiteY2" fmla="*/ 4977432 h 4977432"/>
              <a:gd name="connsiteX3" fmla="*/ 0 w 10372477"/>
              <a:gd name="connsiteY3" fmla="*/ 4977432 h 4977432"/>
              <a:gd name="connsiteX4" fmla="*/ 0 w 10372477"/>
              <a:gd name="connsiteY4" fmla="*/ 0 h 497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477" h="4977432">
                <a:moveTo>
                  <a:pt x="0" y="0"/>
                </a:moveTo>
                <a:lnTo>
                  <a:pt x="10372477" y="0"/>
                </a:lnTo>
                <a:lnTo>
                  <a:pt x="10372477" y="4977432"/>
                </a:lnTo>
                <a:lnTo>
                  <a:pt x="0" y="4977432"/>
                </a:lnTo>
                <a:lnTo>
                  <a:pt x="0" y="0"/>
                </a:lnTo>
                <a:close/>
              </a:path>
            </a:pathLst>
          </a:custGeom>
          <a:solidFill>
            <a:srgbClr val="915F9E"/>
          </a:solidFill>
          <a:ln w="12700" cap="flat">
            <a:noFill/>
            <a:prstDash val="solid"/>
            <a:miter lim="800000"/>
            <a:headEnd/>
            <a:tailEnd/>
          </a:ln>
        </p:spPr>
        <p:txBody>
          <a:bodyPr vert="horz" wrap="square" lIns="234555" tIns="117276" rIns="234555" bIns="117276" numCol="1" rtlCol="0" anchor="t" anchorCtr="0" compatLnSpc="1">
            <a:prstTxWarp prst="textNoShape">
              <a:avLst/>
            </a:prstTxWarp>
          </a:bodyPr>
          <a:lstStyle/>
          <a:p>
            <a:pPr algn="ctr"/>
            <a:endParaRPr lang="fr-CA" sz="6926"/>
          </a:p>
        </p:txBody>
      </p:sp>
      <p:sp>
        <p:nvSpPr>
          <p:cNvPr id="58" name="Text Placeholder 32">
            <a:extLst>
              <a:ext uri="{FF2B5EF4-FFF2-40B4-BE49-F238E27FC236}">
                <a16:creationId xmlns:a16="http://schemas.microsoft.com/office/drawing/2014/main" id="{A7E9440F-DDEC-434B-9346-8F02B164E9B2}"/>
              </a:ext>
            </a:extLst>
          </p:cNvPr>
          <p:cNvSpPr>
            <a:spLocks noGrp="1"/>
          </p:cNvSpPr>
          <p:nvPr>
            <p:ph type="body" sz="quarter" idx="61" hasCustomPrompt="1"/>
          </p:nvPr>
        </p:nvSpPr>
        <p:spPr>
          <a:xfrm>
            <a:off x="2694576" y="991145"/>
            <a:ext cx="3692066" cy="532331"/>
          </a:xfrm>
          <a:prstGeom prst="rect">
            <a:avLst/>
          </a:prstGeom>
        </p:spPr>
        <p:txBody>
          <a:bodyPr anchor="ctr">
            <a:noAutofit/>
          </a:bodyPr>
          <a:lstStyle>
            <a:lvl1pPr marL="0" indent="0" algn="l">
              <a:lnSpc>
                <a:spcPts val="3590"/>
              </a:lnSpc>
              <a:spcBef>
                <a:spcPts val="0"/>
              </a:spcBef>
              <a:buNone/>
              <a:defRPr sz="3600" b="1" i="0" spc="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21906" indent="0">
              <a:buNone/>
              <a:defRPr sz="5266">
                <a:solidFill>
                  <a:srgbClr val="011E3B"/>
                </a:solidFill>
                <a:latin typeface="Montserrat" pitchFamily="2" charset="77"/>
              </a:defRPr>
            </a:lvl2pPr>
            <a:lvl3pPr marL="1243813" indent="0">
              <a:buNone/>
              <a:defRPr sz="5266">
                <a:solidFill>
                  <a:srgbClr val="011E3B"/>
                </a:solidFill>
                <a:latin typeface="Montserrat" pitchFamily="2" charset="77"/>
              </a:defRPr>
            </a:lvl3pPr>
            <a:lvl4pPr marL="1865719" indent="0">
              <a:buNone/>
              <a:defRPr sz="5266">
                <a:solidFill>
                  <a:srgbClr val="011E3B"/>
                </a:solidFill>
                <a:latin typeface="Montserrat" pitchFamily="2" charset="77"/>
              </a:defRPr>
            </a:lvl4pPr>
            <a:lvl5pPr marL="2487628" indent="0">
              <a:buNone/>
              <a:defRPr sz="5266">
                <a:solidFill>
                  <a:srgbClr val="011E3B"/>
                </a:solidFill>
                <a:latin typeface="Montserrat" pitchFamily="2" charset="77"/>
              </a:defRPr>
            </a:lvl5pPr>
          </a:lstStyle>
          <a:p>
            <a:pPr lvl="0"/>
            <a:r>
              <a:rPr lang="en-GB" dirty="0"/>
              <a:t>TABLE OF CONTENTS</a:t>
            </a:r>
            <a:endParaRPr lang="en-US" dirty="0"/>
          </a:p>
        </p:txBody>
      </p:sp>
      <p:sp>
        <p:nvSpPr>
          <p:cNvPr id="57" name="Rectangle 56">
            <a:extLst>
              <a:ext uri="{FF2B5EF4-FFF2-40B4-BE49-F238E27FC236}">
                <a16:creationId xmlns:a16="http://schemas.microsoft.com/office/drawing/2014/main" id="{683CB224-BC37-A449-A879-B518A8300CF6}"/>
              </a:ext>
            </a:extLst>
          </p:cNvPr>
          <p:cNvSpPr/>
          <p:nvPr userDrawn="1"/>
        </p:nvSpPr>
        <p:spPr>
          <a:xfrm>
            <a:off x="2392426" y="2532237"/>
            <a:ext cx="7663872" cy="36943"/>
          </a:xfrm>
          <a:prstGeom prst="rect">
            <a:avLst/>
          </a:prstGeom>
          <a:solidFill>
            <a:srgbClr val="7ABB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8" dirty="0">
              <a:latin typeface="Calibri" panose="020F0502020204030204" pitchFamily="34" charset="0"/>
              <a:cs typeface="Calibri" panose="020F0502020204030204" pitchFamily="34" charset="0"/>
            </a:endParaRPr>
          </a:p>
        </p:txBody>
      </p:sp>
      <p:sp>
        <p:nvSpPr>
          <p:cNvPr id="69" name="Rectangle 68">
            <a:extLst>
              <a:ext uri="{FF2B5EF4-FFF2-40B4-BE49-F238E27FC236}">
                <a16:creationId xmlns:a16="http://schemas.microsoft.com/office/drawing/2014/main" id="{5E0C682E-9999-0944-9853-BF0C05DDBEFD}"/>
              </a:ext>
            </a:extLst>
          </p:cNvPr>
          <p:cNvSpPr/>
          <p:nvPr userDrawn="1"/>
        </p:nvSpPr>
        <p:spPr>
          <a:xfrm>
            <a:off x="2392426" y="3389522"/>
            <a:ext cx="7663872" cy="36943"/>
          </a:xfrm>
          <a:prstGeom prst="rect">
            <a:avLst/>
          </a:prstGeom>
          <a:solidFill>
            <a:srgbClr val="7ABB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8" dirty="0">
              <a:latin typeface="Calibri" panose="020F0502020204030204" pitchFamily="34" charset="0"/>
              <a:cs typeface="Calibri" panose="020F0502020204030204" pitchFamily="34" charset="0"/>
            </a:endParaRPr>
          </a:p>
        </p:txBody>
      </p:sp>
      <p:sp>
        <p:nvSpPr>
          <p:cNvPr id="70" name="Rectangle 69">
            <a:extLst>
              <a:ext uri="{FF2B5EF4-FFF2-40B4-BE49-F238E27FC236}">
                <a16:creationId xmlns:a16="http://schemas.microsoft.com/office/drawing/2014/main" id="{CFBE4FB1-974E-C042-9FE7-2EC8CB8A2A56}"/>
              </a:ext>
            </a:extLst>
          </p:cNvPr>
          <p:cNvSpPr/>
          <p:nvPr userDrawn="1"/>
        </p:nvSpPr>
        <p:spPr>
          <a:xfrm>
            <a:off x="2392426" y="4487437"/>
            <a:ext cx="7663872" cy="36943"/>
          </a:xfrm>
          <a:prstGeom prst="rect">
            <a:avLst/>
          </a:prstGeom>
          <a:solidFill>
            <a:srgbClr val="7ABB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258" dirty="0">
              <a:latin typeface="Calibri" panose="020F0502020204030204" pitchFamily="34" charset="0"/>
              <a:cs typeface="Calibri" panose="020F0502020204030204" pitchFamily="34" charset="0"/>
            </a:endParaRPr>
          </a:p>
        </p:txBody>
      </p:sp>
      <p:sp>
        <p:nvSpPr>
          <p:cNvPr id="2" name="Rectangle 285">
            <a:extLst>
              <a:ext uri="{FF2B5EF4-FFF2-40B4-BE49-F238E27FC236}">
                <a16:creationId xmlns:a16="http://schemas.microsoft.com/office/drawing/2014/main" id="{9A37A63A-5E0F-3856-AF0C-017D25288177}"/>
              </a:ext>
            </a:extLst>
          </p:cNvPr>
          <p:cNvSpPr/>
          <p:nvPr userDrawn="1"/>
        </p:nvSpPr>
        <p:spPr>
          <a:xfrm>
            <a:off x="754063" y="6113879"/>
            <a:ext cx="5407040" cy="538802"/>
          </a:xfrm>
          <a:prstGeom prst="rect">
            <a:avLst/>
          </a:prstGeom>
        </p:spPr>
        <p:txBody>
          <a:bodyPr wrap="square">
            <a:spAutoFit/>
          </a:bodyPr>
          <a:lstStyle/>
          <a:p>
            <a:pPr marL="0" marR="0" indent="0" algn="just" defTabSz="293378" rtl="0" eaLnBrk="1" fontAlgn="auto" latinLnBrk="0" hangingPunct="0">
              <a:lnSpc>
                <a:spcPct val="100000"/>
              </a:lnSpc>
              <a:spcBef>
                <a:spcPts val="0"/>
              </a:spcBef>
              <a:spcAft>
                <a:spcPts val="0"/>
              </a:spcAft>
              <a:buClrTx/>
              <a:buSzTx/>
              <a:buFontTx/>
              <a:buNone/>
              <a:tabLst/>
              <a:defRPr/>
            </a:pPr>
            <a:r>
              <a:rPr lang="en-GB" sz="967" dirty="0">
                <a:solidFill>
                  <a:srgbClr val="000000"/>
                </a:solidFill>
                <a:latin typeface="Calibri" panose="020F0502020204030204" pitchFamily="34" charset="0"/>
                <a:ea typeface="Open Sans" panose="020B0606030504020204" pitchFamily="34" charset="0"/>
                <a:cs typeface="Calibri" panose="020F0502020204030204" pitchFamily="34" charset="0"/>
              </a:rPr>
              <a:t>Funded by the European Union. Views and opinions expressed are however those of the author(s) only and do not necessarily reflect those of the European Union or the European Education and Culture Executive Agency (EACEA). Neither the European Union nor EACEA can be held responsible for them.</a:t>
            </a:r>
          </a:p>
        </p:txBody>
      </p:sp>
      <p:pic>
        <p:nvPicPr>
          <p:cNvPr id="19" name="Grafik 18">
            <a:extLst>
              <a:ext uri="{FF2B5EF4-FFF2-40B4-BE49-F238E27FC236}">
                <a16:creationId xmlns:a16="http://schemas.microsoft.com/office/drawing/2014/main" id="{4B5892D1-E2C6-4A7D-BBAF-0919C3035693}"/>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6386643" y="6227545"/>
            <a:ext cx="2194002" cy="460291"/>
          </a:xfrm>
          <a:prstGeom prst="rect">
            <a:avLst/>
          </a:prstGeom>
        </p:spPr>
      </p:pic>
    </p:spTree>
    <p:extLst>
      <p:ext uri="{BB962C8B-B14F-4D97-AF65-F5344CB8AC3E}">
        <p14:creationId xmlns:p14="http://schemas.microsoft.com/office/powerpoint/2010/main" val="2047572136"/>
      </p:ext>
    </p:extLst>
  </p:cSld>
  <p:clrMapOvr>
    <a:masterClrMapping/>
  </p:clrMapOvr>
  <p:extLst>
    <p:ext uri="{DCECCB84-F9BA-43D5-87BE-67443E8EF086}">
      <p15:sldGuideLst xmlns:p15="http://schemas.microsoft.com/office/powerpoint/2012/main">
        <p15:guide id="1" pos="475"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Welcome/Intro Slide">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EDA844F8-FCB0-C045-A083-951082B6589C}"/>
              </a:ext>
            </a:extLst>
          </p:cNvPr>
          <p:cNvSpPr>
            <a:spLocks noGrp="1"/>
          </p:cNvSpPr>
          <p:nvPr>
            <p:ph type="pic" sz="quarter" idx="21"/>
          </p:nvPr>
        </p:nvSpPr>
        <p:spPr>
          <a:xfrm>
            <a:off x="884606" y="0"/>
            <a:ext cx="4993772" cy="6858000"/>
          </a:xfrm>
          <a:custGeom>
            <a:avLst/>
            <a:gdLst>
              <a:gd name="connsiteX0" fmla="*/ 0 w 4993772"/>
              <a:gd name="connsiteY0" fmla="*/ 0 h 6858000"/>
              <a:gd name="connsiteX1" fmla="*/ 4993772 w 4993772"/>
              <a:gd name="connsiteY1" fmla="*/ 0 h 6858000"/>
              <a:gd name="connsiteX2" fmla="*/ 4993772 w 4993772"/>
              <a:gd name="connsiteY2" fmla="*/ 6858000 h 6858000"/>
              <a:gd name="connsiteX3" fmla="*/ 0 w 4993772"/>
              <a:gd name="connsiteY3" fmla="*/ 6858000 h 6858000"/>
              <a:gd name="connsiteX4" fmla="*/ 0 w 4993772"/>
              <a:gd name="connsiteY4" fmla="*/ 6301946 h 6858000"/>
              <a:gd name="connsiteX5" fmla="*/ 180000 w 4993772"/>
              <a:gd name="connsiteY5" fmla="*/ 6301946 h 6858000"/>
              <a:gd name="connsiteX6" fmla="*/ 180000 w 4993772"/>
              <a:gd name="connsiteY6" fmla="*/ 4861945 h 6858000"/>
              <a:gd name="connsiteX7" fmla="*/ 0 w 4993772"/>
              <a:gd name="connsiteY7" fmla="*/ 486194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3772" h="6858000">
                <a:moveTo>
                  <a:pt x="0" y="0"/>
                </a:moveTo>
                <a:lnTo>
                  <a:pt x="4993772" y="0"/>
                </a:lnTo>
                <a:lnTo>
                  <a:pt x="4993772" y="6858000"/>
                </a:lnTo>
                <a:lnTo>
                  <a:pt x="0" y="6858000"/>
                </a:lnTo>
                <a:lnTo>
                  <a:pt x="0" y="6301946"/>
                </a:lnTo>
                <a:lnTo>
                  <a:pt x="180000" y="6301946"/>
                </a:lnTo>
                <a:lnTo>
                  <a:pt x="180000" y="4861945"/>
                </a:lnTo>
                <a:lnTo>
                  <a:pt x="0" y="4861945"/>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33" name="Text Placeholder 32">
            <a:extLst>
              <a:ext uri="{FF2B5EF4-FFF2-40B4-BE49-F238E27FC236}">
                <a16:creationId xmlns:a16="http://schemas.microsoft.com/office/drawing/2014/main" id="{CAF944C7-C217-DB48-AC66-EC08BD9F2E64}"/>
              </a:ext>
            </a:extLst>
          </p:cNvPr>
          <p:cNvSpPr>
            <a:spLocks noGrp="1"/>
          </p:cNvSpPr>
          <p:nvPr>
            <p:ph type="body" sz="quarter" idx="30" hasCustomPrompt="1"/>
          </p:nvPr>
        </p:nvSpPr>
        <p:spPr>
          <a:xfrm>
            <a:off x="4890795" y="738798"/>
            <a:ext cx="6776598" cy="842867"/>
          </a:xfrm>
          <a:prstGeom prst="rect">
            <a:avLst/>
          </a:prstGeom>
          <a:solidFill>
            <a:srgbClr val="7ABB57"/>
          </a:solidFill>
        </p:spPr>
        <p:txBody>
          <a:bodyPr anchor="ctr">
            <a:noAutofit/>
          </a:bodyPr>
          <a:lstStyle>
            <a:lvl1pPr marL="0" indent="0" algn="l">
              <a:spcBef>
                <a:spcPts val="0"/>
              </a:spcBef>
              <a:buNone/>
              <a:defRPr sz="3600" b="1" i="0" spc="0">
                <a:solidFill>
                  <a:schemeClr val="bg1"/>
                </a:solidFill>
                <a:latin typeface="Calibri" panose="020F0502020204030204" pitchFamily="34" charset="0"/>
                <a:ea typeface="Open Sans" panose="020B0606030504020204" pitchFamily="34" charset="0"/>
                <a:cs typeface="Calibri" panose="020F0502020204030204" pitchFamily="34" charset="0"/>
              </a:defRPr>
            </a:lvl1pPr>
            <a:lvl2pPr marL="609593" indent="0">
              <a:buNone/>
              <a:defRPr sz="5161">
                <a:solidFill>
                  <a:srgbClr val="011E3B"/>
                </a:solidFill>
                <a:latin typeface="Montserrat" pitchFamily="2" charset="77"/>
              </a:defRPr>
            </a:lvl2pPr>
            <a:lvl3pPr marL="1219185" indent="0">
              <a:buNone/>
              <a:defRPr sz="5161">
                <a:solidFill>
                  <a:srgbClr val="011E3B"/>
                </a:solidFill>
                <a:latin typeface="Montserrat" pitchFamily="2" charset="77"/>
              </a:defRPr>
            </a:lvl3pPr>
            <a:lvl4pPr marL="1828778" indent="0">
              <a:buNone/>
              <a:defRPr sz="5161">
                <a:solidFill>
                  <a:srgbClr val="011E3B"/>
                </a:solidFill>
                <a:latin typeface="Montserrat" pitchFamily="2" charset="77"/>
              </a:defRPr>
            </a:lvl4pPr>
            <a:lvl5pPr marL="2438374" indent="0">
              <a:buNone/>
              <a:defRPr sz="5161">
                <a:solidFill>
                  <a:srgbClr val="011E3B"/>
                </a:solidFill>
                <a:latin typeface="Montserrat" pitchFamily="2" charset="77"/>
              </a:defRPr>
            </a:lvl5pPr>
          </a:lstStyle>
          <a:p>
            <a:pPr lvl="0"/>
            <a:r>
              <a:rPr lang="en-GB" dirty="0"/>
              <a:t> YOUR HEADING</a:t>
            </a:r>
            <a:endParaRPr lang="en-US" dirty="0"/>
          </a:p>
        </p:txBody>
      </p:sp>
      <p:sp>
        <p:nvSpPr>
          <p:cNvPr id="19" name="Freeform 18">
            <a:extLst>
              <a:ext uri="{FF2B5EF4-FFF2-40B4-BE49-F238E27FC236}">
                <a16:creationId xmlns:a16="http://schemas.microsoft.com/office/drawing/2014/main" id="{7D1B8551-0063-BE4F-89AA-952EFED3A2B1}"/>
              </a:ext>
            </a:extLst>
          </p:cNvPr>
          <p:cNvSpPr/>
          <p:nvPr userDrawn="1"/>
        </p:nvSpPr>
        <p:spPr>
          <a:xfrm rot="16200000">
            <a:off x="164606" y="5401946"/>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915F9E"/>
          </a:solidFill>
          <a:ln w="30808" cap="flat">
            <a:noFill/>
            <a:prstDash val="solid"/>
            <a:miter/>
          </a:ln>
        </p:spPr>
        <p:txBody>
          <a:bodyPr rtlCol="0" anchor="ctr"/>
          <a:lstStyle/>
          <a:p>
            <a:endParaRPr lang="en-US" sz="2069"/>
          </a:p>
        </p:txBody>
      </p:sp>
      <p:sp>
        <p:nvSpPr>
          <p:cNvPr id="2" name="Text Placeholder 32">
            <a:extLst>
              <a:ext uri="{FF2B5EF4-FFF2-40B4-BE49-F238E27FC236}">
                <a16:creationId xmlns:a16="http://schemas.microsoft.com/office/drawing/2014/main" id="{A7F4A9F1-A931-C9E4-5E1B-B71B2F47C09C}"/>
              </a:ext>
            </a:extLst>
          </p:cNvPr>
          <p:cNvSpPr>
            <a:spLocks noGrp="1"/>
          </p:cNvSpPr>
          <p:nvPr>
            <p:ph type="body" sz="quarter" idx="47" hasCustomPrompt="1"/>
          </p:nvPr>
        </p:nvSpPr>
        <p:spPr>
          <a:xfrm>
            <a:off x="6605899" y="2121549"/>
            <a:ext cx="4765750" cy="743603"/>
          </a:xfrm>
          <a:prstGeom prst="rect">
            <a:avLst/>
          </a:prstGeom>
        </p:spPr>
        <p:txBody>
          <a:bodyPr>
            <a:noAutofit/>
          </a:bodyPr>
          <a:lstStyle>
            <a:lvl1pPr marL="0" indent="0" algn="l">
              <a:spcBef>
                <a:spcPts val="0"/>
              </a:spcBef>
              <a:buNone/>
              <a:defRPr sz="18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Title</a:t>
            </a:r>
          </a:p>
        </p:txBody>
      </p:sp>
      <p:sp>
        <p:nvSpPr>
          <p:cNvPr id="3" name="Text Placeholder 32">
            <a:extLst>
              <a:ext uri="{FF2B5EF4-FFF2-40B4-BE49-F238E27FC236}">
                <a16:creationId xmlns:a16="http://schemas.microsoft.com/office/drawing/2014/main" id="{D819DA0D-0718-CE90-4A42-EAF4FB110856}"/>
              </a:ext>
            </a:extLst>
          </p:cNvPr>
          <p:cNvSpPr>
            <a:spLocks noGrp="1"/>
          </p:cNvSpPr>
          <p:nvPr>
            <p:ph type="body" sz="quarter" idx="48" hasCustomPrompt="1"/>
          </p:nvPr>
        </p:nvSpPr>
        <p:spPr>
          <a:xfrm>
            <a:off x="6613451" y="2639940"/>
            <a:ext cx="4765748" cy="1145251"/>
          </a:xfrm>
          <a:prstGeom prst="rect">
            <a:avLst/>
          </a:prstGeom>
        </p:spPr>
        <p:txBody>
          <a:bodyPr numCol="1" spcCol="288000" anchor="t">
            <a:noAutofit/>
          </a:bodyPr>
          <a:lstStyle>
            <a:lvl1pPr marL="0" indent="0" algn="l">
              <a:lnSpc>
                <a:spcPct val="100000"/>
              </a:lnSpc>
              <a:spcBef>
                <a:spcPts val="0"/>
              </a:spcBef>
              <a:buNone/>
              <a:defRPr sz="11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
        <p:nvSpPr>
          <p:cNvPr id="6" name="Text Placeholder 32">
            <a:extLst>
              <a:ext uri="{FF2B5EF4-FFF2-40B4-BE49-F238E27FC236}">
                <a16:creationId xmlns:a16="http://schemas.microsoft.com/office/drawing/2014/main" id="{5AE18AD4-34E2-0D50-BF4E-D7EEE35353D9}"/>
              </a:ext>
            </a:extLst>
          </p:cNvPr>
          <p:cNvSpPr>
            <a:spLocks noGrp="1"/>
          </p:cNvSpPr>
          <p:nvPr>
            <p:ph type="body" sz="quarter" idx="49" hasCustomPrompt="1"/>
          </p:nvPr>
        </p:nvSpPr>
        <p:spPr>
          <a:xfrm>
            <a:off x="6605899" y="4163000"/>
            <a:ext cx="4765750" cy="743603"/>
          </a:xfrm>
          <a:prstGeom prst="rect">
            <a:avLst/>
          </a:prstGeom>
        </p:spPr>
        <p:txBody>
          <a:bodyPr>
            <a:noAutofit/>
          </a:bodyPr>
          <a:lstStyle>
            <a:lvl1pPr marL="0" indent="0" algn="l">
              <a:spcBef>
                <a:spcPts val="0"/>
              </a:spcBef>
              <a:buNone/>
              <a:defRPr sz="1800" b="1" i="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US" dirty="0"/>
              <a:t>Title</a:t>
            </a:r>
          </a:p>
        </p:txBody>
      </p:sp>
      <p:sp>
        <p:nvSpPr>
          <p:cNvPr id="7" name="Text Placeholder 32">
            <a:extLst>
              <a:ext uri="{FF2B5EF4-FFF2-40B4-BE49-F238E27FC236}">
                <a16:creationId xmlns:a16="http://schemas.microsoft.com/office/drawing/2014/main" id="{0E2A5DF0-45AF-D758-7CF7-A8940AF4664A}"/>
              </a:ext>
            </a:extLst>
          </p:cNvPr>
          <p:cNvSpPr>
            <a:spLocks noGrp="1"/>
          </p:cNvSpPr>
          <p:nvPr>
            <p:ph type="body" sz="quarter" idx="50" hasCustomPrompt="1"/>
          </p:nvPr>
        </p:nvSpPr>
        <p:spPr>
          <a:xfrm>
            <a:off x="6613451" y="4681391"/>
            <a:ext cx="4765748" cy="1145251"/>
          </a:xfrm>
          <a:prstGeom prst="rect">
            <a:avLst/>
          </a:prstGeom>
        </p:spPr>
        <p:txBody>
          <a:bodyPr numCol="1" spcCol="288000" anchor="t">
            <a:noAutofit/>
          </a:bodyPr>
          <a:lstStyle>
            <a:lvl1pPr marL="0" indent="0" algn="l">
              <a:lnSpc>
                <a:spcPct val="100000"/>
              </a:lnSpc>
              <a:spcBef>
                <a:spcPts val="0"/>
              </a:spcBef>
              <a:buNone/>
              <a:defRPr sz="1100" b="0" i="0">
                <a:solidFill>
                  <a:srgbClr val="0C2D45"/>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dirty="0"/>
              <a:t>Click to type</a:t>
            </a:r>
            <a:endParaRPr lang="en-US" dirty="0"/>
          </a:p>
        </p:txBody>
      </p:sp>
    </p:spTree>
    <p:extLst>
      <p:ext uri="{BB962C8B-B14F-4D97-AF65-F5344CB8AC3E}">
        <p14:creationId xmlns:p14="http://schemas.microsoft.com/office/powerpoint/2010/main" val="3884995921"/>
      </p:ext>
    </p:extLst>
  </p:cSld>
  <p:clrMapOvr>
    <a:masterClrMapping/>
  </p:clrMapOvr>
  <p:extLst>
    <p:ext uri="{DCECCB84-F9BA-43D5-87BE-67443E8EF086}">
      <p15:sldGuideLst xmlns:p15="http://schemas.microsoft.com/office/powerpoint/2012/main">
        <p15:guide id="1" pos="475" userDrawn="1">
          <p15:clr>
            <a:srgbClr val="FBAE40"/>
          </p15:clr>
        </p15:guide>
        <p15:guide id="2" pos="7168"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Divider 01 - lime">
    <p:spTree>
      <p:nvGrpSpPr>
        <p:cNvPr id="1" name=""/>
        <p:cNvGrpSpPr/>
        <p:nvPr/>
      </p:nvGrpSpPr>
      <p:grpSpPr>
        <a:xfrm>
          <a:off x="0" y="0"/>
          <a:ext cx="0" cy="0"/>
          <a:chOff x="0" y="0"/>
          <a:chExt cx="0" cy="0"/>
        </a:xfrm>
      </p:grpSpPr>
      <p:sp>
        <p:nvSpPr>
          <p:cNvPr id="60" name="Freeform 59">
            <a:extLst>
              <a:ext uri="{FF2B5EF4-FFF2-40B4-BE49-F238E27FC236}">
                <a16:creationId xmlns:a16="http://schemas.microsoft.com/office/drawing/2014/main" id="{10FB2653-1E3F-C94C-B63C-A26D6B55BBDF}"/>
              </a:ext>
            </a:extLst>
          </p:cNvPr>
          <p:cNvSpPr/>
          <p:nvPr userDrawn="1"/>
        </p:nvSpPr>
        <p:spPr>
          <a:xfrm>
            <a:off x="-42147" y="3046269"/>
            <a:ext cx="12192000" cy="3811731"/>
          </a:xfrm>
          <a:custGeom>
            <a:avLst/>
            <a:gdLst>
              <a:gd name="connsiteX0" fmla="*/ 0 w 7686655"/>
              <a:gd name="connsiteY0" fmla="*/ 1 h 5787363"/>
              <a:gd name="connsiteX1" fmla="*/ 7686655 w 7686655"/>
              <a:gd name="connsiteY1" fmla="*/ 1 h 5787363"/>
              <a:gd name="connsiteX2" fmla="*/ 7686655 w 7686655"/>
              <a:gd name="connsiteY2" fmla="*/ 5787364 h 5787363"/>
              <a:gd name="connsiteX3" fmla="*/ -1 w 7686655"/>
              <a:gd name="connsiteY3" fmla="*/ 5787364 h 5787363"/>
            </a:gdLst>
            <a:ahLst/>
            <a:cxnLst>
              <a:cxn ang="0">
                <a:pos x="connsiteX0" y="connsiteY0"/>
              </a:cxn>
              <a:cxn ang="0">
                <a:pos x="connsiteX1" y="connsiteY1"/>
              </a:cxn>
              <a:cxn ang="0">
                <a:pos x="connsiteX2" y="connsiteY2"/>
              </a:cxn>
              <a:cxn ang="0">
                <a:pos x="connsiteX3" y="connsiteY3"/>
              </a:cxn>
            </a:cxnLst>
            <a:rect l="l" t="t" r="r" b="b"/>
            <a:pathLst>
              <a:path w="7686655" h="5787363">
                <a:moveTo>
                  <a:pt x="0" y="1"/>
                </a:moveTo>
                <a:lnTo>
                  <a:pt x="7686655" y="1"/>
                </a:lnTo>
                <a:lnTo>
                  <a:pt x="7686655" y="5787364"/>
                </a:lnTo>
                <a:lnTo>
                  <a:pt x="-1" y="5787364"/>
                </a:lnTo>
                <a:close/>
              </a:path>
            </a:pathLst>
          </a:custGeom>
          <a:solidFill>
            <a:schemeClr val="bg1"/>
          </a:solidFill>
          <a:ln w="30808" cap="flat">
            <a:noFill/>
            <a:prstDash val="solid"/>
            <a:miter/>
          </a:ln>
        </p:spPr>
        <p:txBody>
          <a:bodyPr rtlCol="0" anchor="ctr"/>
          <a:lstStyle/>
          <a:p>
            <a:endParaRPr lang="en-US" sz="2069"/>
          </a:p>
        </p:txBody>
      </p:sp>
      <p:sp>
        <p:nvSpPr>
          <p:cNvPr id="3" name="Freeform 2">
            <a:extLst>
              <a:ext uri="{FF2B5EF4-FFF2-40B4-BE49-F238E27FC236}">
                <a16:creationId xmlns:a16="http://schemas.microsoft.com/office/drawing/2014/main" id="{19260DE6-26E0-F749-A3D0-10A46E29D4EB}"/>
              </a:ext>
            </a:extLst>
          </p:cNvPr>
          <p:cNvSpPr/>
          <p:nvPr/>
        </p:nvSpPr>
        <p:spPr>
          <a:xfrm>
            <a:off x="-14049" y="2880243"/>
            <a:ext cx="12192000" cy="2983041"/>
          </a:xfrm>
          <a:custGeom>
            <a:avLst/>
            <a:gdLst>
              <a:gd name="connsiteX0" fmla="*/ 0 w 7686655"/>
              <a:gd name="connsiteY0" fmla="*/ 1 h 5787363"/>
              <a:gd name="connsiteX1" fmla="*/ 7686655 w 7686655"/>
              <a:gd name="connsiteY1" fmla="*/ 1 h 5787363"/>
              <a:gd name="connsiteX2" fmla="*/ 7686655 w 7686655"/>
              <a:gd name="connsiteY2" fmla="*/ 5787364 h 5787363"/>
              <a:gd name="connsiteX3" fmla="*/ -1 w 7686655"/>
              <a:gd name="connsiteY3" fmla="*/ 5787364 h 5787363"/>
            </a:gdLst>
            <a:ahLst/>
            <a:cxnLst>
              <a:cxn ang="0">
                <a:pos x="connsiteX0" y="connsiteY0"/>
              </a:cxn>
              <a:cxn ang="0">
                <a:pos x="connsiteX1" y="connsiteY1"/>
              </a:cxn>
              <a:cxn ang="0">
                <a:pos x="connsiteX2" y="connsiteY2"/>
              </a:cxn>
              <a:cxn ang="0">
                <a:pos x="connsiteX3" y="connsiteY3"/>
              </a:cxn>
            </a:cxnLst>
            <a:rect l="l" t="t" r="r" b="b"/>
            <a:pathLst>
              <a:path w="7686655" h="5787363">
                <a:moveTo>
                  <a:pt x="0" y="1"/>
                </a:moveTo>
                <a:lnTo>
                  <a:pt x="7686655" y="1"/>
                </a:lnTo>
                <a:lnTo>
                  <a:pt x="7686655" y="5787364"/>
                </a:lnTo>
                <a:lnTo>
                  <a:pt x="-1" y="5787364"/>
                </a:lnTo>
                <a:close/>
              </a:path>
            </a:pathLst>
          </a:custGeom>
          <a:solidFill>
            <a:srgbClr val="915F9E"/>
          </a:solidFill>
          <a:ln w="30808" cap="flat">
            <a:noFill/>
            <a:prstDash val="solid"/>
            <a:miter/>
          </a:ln>
        </p:spPr>
        <p:txBody>
          <a:bodyPr rtlCol="0" anchor="ctr"/>
          <a:lstStyle/>
          <a:p>
            <a:endParaRPr lang="en-US" sz="2069" dirty="0"/>
          </a:p>
        </p:txBody>
      </p:sp>
      <p:sp>
        <p:nvSpPr>
          <p:cNvPr id="57" name="Text Placeholder 3">
            <a:extLst>
              <a:ext uri="{FF2B5EF4-FFF2-40B4-BE49-F238E27FC236}">
                <a16:creationId xmlns:a16="http://schemas.microsoft.com/office/drawing/2014/main" id="{72EE2CF0-D590-9D49-88CE-03DDDC527CE3}"/>
              </a:ext>
            </a:extLst>
          </p:cNvPr>
          <p:cNvSpPr>
            <a:spLocks noGrp="1"/>
          </p:cNvSpPr>
          <p:nvPr>
            <p:ph type="body" sz="quarter" idx="14" hasCustomPrompt="1"/>
          </p:nvPr>
        </p:nvSpPr>
        <p:spPr>
          <a:xfrm>
            <a:off x="1845059" y="994716"/>
            <a:ext cx="4279038" cy="757034"/>
          </a:xfrm>
          <a:prstGeom prst="rect">
            <a:avLst/>
          </a:prstGeom>
          <a:effectLst>
            <a:glow rad="127000">
              <a:srgbClr val="414141"/>
            </a:glow>
          </a:effectLst>
        </p:spPr>
        <p:txBody>
          <a:bodyPr>
            <a:noAutofit/>
          </a:bodyPr>
          <a:lstStyle>
            <a:lvl1pPr marL="0" indent="0" algn="r">
              <a:buNone/>
              <a:defRPr sz="11613" b="1">
                <a:solidFill>
                  <a:srgbClr val="7ABB57"/>
                </a:solidFill>
                <a:latin typeface="Calibri" panose="020F0502020204030204" pitchFamily="34" charset="0"/>
                <a:cs typeface="Calibri" panose="020F0502020204030204" pitchFamily="34" charset="0"/>
              </a:defRPr>
            </a:lvl1pPr>
          </a:lstStyle>
          <a:p>
            <a:pPr lvl="0"/>
            <a:r>
              <a:rPr lang="en-GB" dirty="0"/>
              <a:t>01</a:t>
            </a:r>
            <a:endParaRPr lang="en-US" dirty="0"/>
          </a:p>
        </p:txBody>
      </p:sp>
      <p:sp>
        <p:nvSpPr>
          <p:cNvPr id="58" name="Text Placeholder 3">
            <a:extLst>
              <a:ext uri="{FF2B5EF4-FFF2-40B4-BE49-F238E27FC236}">
                <a16:creationId xmlns:a16="http://schemas.microsoft.com/office/drawing/2014/main" id="{A73F0237-82F2-9643-A36E-7341C5BFDE0B}"/>
              </a:ext>
            </a:extLst>
          </p:cNvPr>
          <p:cNvSpPr>
            <a:spLocks noGrp="1"/>
          </p:cNvSpPr>
          <p:nvPr>
            <p:ph type="body" sz="quarter" idx="17" hasCustomPrompt="1"/>
          </p:nvPr>
        </p:nvSpPr>
        <p:spPr>
          <a:xfrm>
            <a:off x="1845056" y="703007"/>
            <a:ext cx="4250944" cy="882717"/>
          </a:xfrm>
          <a:prstGeom prst="rect">
            <a:avLst/>
          </a:prstGeom>
          <a:effectLst>
            <a:glow rad="127000">
              <a:srgbClr val="414141"/>
            </a:glow>
          </a:effectLst>
        </p:spPr>
        <p:txBody>
          <a:bodyPr>
            <a:noAutofit/>
          </a:bodyPr>
          <a:lstStyle>
            <a:lvl1pPr marL="0" indent="0" algn="r">
              <a:spcBef>
                <a:spcPts val="0"/>
              </a:spcBef>
              <a:buNone/>
              <a:defRPr sz="4800" b="1">
                <a:solidFill>
                  <a:srgbClr val="915F9E"/>
                </a:solidFill>
                <a:latin typeface="Calibri" panose="020F0502020204030204" pitchFamily="34" charset="0"/>
                <a:cs typeface="Calibri" panose="020F0502020204030204" pitchFamily="34" charset="0"/>
              </a:defRPr>
            </a:lvl1pPr>
          </a:lstStyle>
          <a:p>
            <a:pPr lvl="0"/>
            <a:r>
              <a:rPr lang="en-GB" dirty="0"/>
              <a:t>SECTION</a:t>
            </a:r>
            <a:endParaRPr lang="en-US" dirty="0"/>
          </a:p>
        </p:txBody>
      </p:sp>
      <p:sp>
        <p:nvSpPr>
          <p:cNvPr id="59" name="Text Placeholder 3">
            <a:extLst>
              <a:ext uri="{FF2B5EF4-FFF2-40B4-BE49-F238E27FC236}">
                <a16:creationId xmlns:a16="http://schemas.microsoft.com/office/drawing/2014/main" id="{00465339-4405-E44E-B523-7EB9A784C110}"/>
              </a:ext>
            </a:extLst>
          </p:cNvPr>
          <p:cNvSpPr>
            <a:spLocks noGrp="1"/>
          </p:cNvSpPr>
          <p:nvPr>
            <p:ph type="body" sz="quarter" idx="18" hasCustomPrompt="1"/>
          </p:nvPr>
        </p:nvSpPr>
        <p:spPr>
          <a:xfrm>
            <a:off x="703143" y="4110228"/>
            <a:ext cx="5616603" cy="972741"/>
          </a:xfrm>
          <a:prstGeom prst="rect">
            <a:avLst/>
          </a:prstGeom>
          <a:effectLst>
            <a:glow rad="127000">
              <a:srgbClr val="414141"/>
            </a:glow>
          </a:effectLst>
        </p:spPr>
        <p:txBody>
          <a:bodyPr>
            <a:noAutofit/>
          </a:bodyPr>
          <a:lstStyle>
            <a:lvl1pPr marL="0" indent="0" algn="r">
              <a:spcBef>
                <a:spcPts val="0"/>
              </a:spcBef>
              <a:buNone/>
              <a:defRPr sz="3600" b="0">
                <a:solidFill>
                  <a:schemeClr val="bg1"/>
                </a:solidFill>
                <a:latin typeface="Calibri" panose="020F0502020204030204" pitchFamily="34" charset="0"/>
                <a:cs typeface="Calibri" panose="020F0502020204030204" pitchFamily="34" charset="0"/>
              </a:defRPr>
            </a:lvl1pPr>
          </a:lstStyle>
          <a:p>
            <a:pPr lvl="0"/>
            <a:r>
              <a:rPr lang="en-GB" dirty="0"/>
              <a:t>TITLE</a:t>
            </a:r>
            <a:endParaRPr lang="en-US" dirty="0"/>
          </a:p>
        </p:txBody>
      </p:sp>
      <p:sp>
        <p:nvSpPr>
          <p:cNvPr id="13" name="Picture Placeholder 12">
            <a:extLst>
              <a:ext uri="{FF2B5EF4-FFF2-40B4-BE49-F238E27FC236}">
                <a16:creationId xmlns:a16="http://schemas.microsoft.com/office/drawing/2014/main" id="{B9B52FC5-EF20-2E4F-B459-ED992D478EE1}"/>
              </a:ext>
            </a:extLst>
          </p:cNvPr>
          <p:cNvSpPr>
            <a:spLocks noGrp="1"/>
          </p:cNvSpPr>
          <p:nvPr>
            <p:ph type="pic" sz="quarter" idx="21"/>
          </p:nvPr>
        </p:nvSpPr>
        <p:spPr>
          <a:xfrm>
            <a:off x="6841657" y="0"/>
            <a:ext cx="5364392" cy="6325815"/>
          </a:xfrm>
          <a:custGeom>
            <a:avLst/>
            <a:gdLst>
              <a:gd name="connsiteX0" fmla="*/ 0 w 5364392"/>
              <a:gd name="connsiteY0" fmla="*/ 0 h 6325815"/>
              <a:gd name="connsiteX1" fmla="*/ 5364392 w 5364392"/>
              <a:gd name="connsiteY1" fmla="*/ 0 h 6325815"/>
              <a:gd name="connsiteX2" fmla="*/ 5364392 w 5364392"/>
              <a:gd name="connsiteY2" fmla="*/ 6325815 h 6325815"/>
              <a:gd name="connsiteX3" fmla="*/ 0 w 5364392"/>
              <a:gd name="connsiteY3" fmla="*/ 6325815 h 6325815"/>
              <a:gd name="connsiteX4" fmla="*/ 0 w 5364392"/>
              <a:gd name="connsiteY4" fmla="*/ 5127663 h 6325815"/>
              <a:gd name="connsiteX5" fmla="*/ 180000 w 5364392"/>
              <a:gd name="connsiteY5" fmla="*/ 5127663 h 6325815"/>
              <a:gd name="connsiteX6" fmla="*/ 180000 w 5364392"/>
              <a:gd name="connsiteY6" fmla="*/ 3687662 h 6325815"/>
              <a:gd name="connsiteX7" fmla="*/ 0 w 5364392"/>
              <a:gd name="connsiteY7" fmla="*/ 3687662 h 632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4392" h="6325815">
                <a:moveTo>
                  <a:pt x="0" y="0"/>
                </a:moveTo>
                <a:lnTo>
                  <a:pt x="5364392" y="0"/>
                </a:lnTo>
                <a:lnTo>
                  <a:pt x="5364392" y="6325815"/>
                </a:lnTo>
                <a:lnTo>
                  <a:pt x="0" y="6325815"/>
                </a:lnTo>
                <a:lnTo>
                  <a:pt x="0" y="5127663"/>
                </a:lnTo>
                <a:lnTo>
                  <a:pt x="180000" y="5127663"/>
                </a:lnTo>
                <a:lnTo>
                  <a:pt x="180000" y="3687662"/>
                </a:lnTo>
                <a:lnTo>
                  <a:pt x="0" y="3687662"/>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14" name="Freeform 13">
            <a:extLst>
              <a:ext uri="{FF2B5EF4-FFF2-40B4-BE49-F238E27FC236}">
                <a16:creationId xmlns:a16="http://schemas.microsoft.com/office/drawing/2014/main" id="{93A0930E-474C-8143-9EC1-2A82555CFDB6}"/>
              </a:ext>
            </a:extLst>
          </p:cNvPr>
          <p:cNvSpPr/>
          <p:nvPr userDrawn="1"/>
        </p:nvSpPr>
        <p:spPr>
          <a:xfrm rot="16200000">
            <a:off x="6121657" y="4227663"/>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spTree>
    <p:extLst>
      <p:ext uri="{BB962C8B-B14F-4D97-AF65-F5344CB8AC3E}">
        <p14:creationId xmlns:p14="http://schemas.microsoft.com/office/powerpoint/2010/main" val="309403300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ivider 02 - orange">
    <p:spTree>
      <p:nvGrpSpPr>
        <p:cNvPr id="1" name=""/>
        <p:cNvGrpSpPr/>
        <p:nvPr/>
      </p:nvGrpSpPr>
      <p:grpSpPr>
        <a:xfrm>
          <a:off x="0" y="0"/>
          <a:ext cx="0" cy="0"/>
          <a:chOff x="0" y="0"/>
          <a:chExt cx="0" cy="0"/>
        </a:xfrm>
      </p:grpSpPr>
      <p:sp>
        <p:nvSpPr>
          <p:cNvPr id="60" name="Freeform 59">
            <a:extLst>
              <a:ext uri="{FF2B5EF4-FFF2-40B4-BE49-F238E27FC236}">
                <a16:creationId xmlns:a16="http://schemas.microsoft.com/office/drawing/2014/main" id="{10FB2653-1E3F-C94C-B63C-A26D6B55BBDF}"/>
              </a:ext>
            </a:extLst>
          </p:cNvPr>
          <p:cNvSpPr/>
          <p:nvPr userDrawn="1"/>
        </p:nvSpPr>
        <p:spPr>
          <a:xfrm>
            <a:off x="-42147" y="3046269"/>
            <a:ext cx="12192000" cy="3811731"/>
          </a:xfrm>
          <a:custGeom>
            <a:avLst/>
            <a:gdLst>
              <a:gd name="connsiteX0" fmla="*/ 0 w 7686655"/>
              <a:gd name="connsiteY0" fmla="*/ 1 h 5787363"/>
              <a:gd name="connsiteX1" fmla="*/ 7686655 w 7686655"/>
              <a:gd name="connsiteY1" fmla="*/ 1 h 5787363"/>
              <a:gd name="connsiteX2" fmla="*/ 7686655 w 7686655"/>
              <a:gd name="connsiteY2" fmla="*/ 5787364 h 5787363"/>
              <a:gd name="connsiteX3" fmla="*/ -1 w 7686655"/>
              <a:gd name="connsiteY3" fmla="*/ 5787364 h 5787363"/>
            </a:gdLst>
            <a:ahLst/>
            <a:cxnLst>
              <a:cxn ang="0">
                <a:pos x="connsiteX0" y="connsiteY0"/>
              </a:cxn>
              <a:cxn ang="0">
                <a:pos x="connsiteX1" y="connsiteY1"/>
              </a:cxn>
              <a:cxn ang="0">
                <a:pos x="connsiteX2" y="connsiteY2"/>
              </a:cxn>
              <a:cxn ang="0">
                <a:pos x="connsiteX3" y="connsiteY3"/>
              </a:cxn>
            </a:cxnLst>
            <a:rect l="l" t="t" r="r" b="b"/>
            <a:pathLst>
              <a:path w="7686655" h="5787363">
                <a:moveTo>
                  <a:pt x="0" y="1"/>
                </a:moveTo>
                <a:lnTo>
                  <a:pt x="7686655" y="1"/>
                </a:lnTo>
                <a:lnTo>
                  <a:pt x="7686655" y="5787364"/>
                </a:lnTo>
                <a:lnTo>
                  <a:pt x="-1" y="5787364"/>
                </a:lnTo>
                <a:close/>
              </a:path>
            </a:pathLst>
          </a:custGeom>
          <a:solidFill>
            <a:schemeClr val="bg1"/>
          </a:solidFill>
          <a:ln w="30808" cap="flat">
            <a:noFill/>
            <a:prstDash val="solid"/>
            <a:miter/>
          </a:ln>
        </p:spPr>
        <p:txBody>
          <a:bodyPr rtlCol="0" anchor="ctr"/>
          <a:lstStyle/>
          <a:p>
            <a:endParaRPr lang="en-US" sz="2069"/>
          </a:p>
        </p:txBody>
      </p:sp>
      <p:sp>
        <p:nvSpPr>
          <p:cNvPr id="3" name="Freeform 2">
            <a:extLst>
              <a:ext uri="{FF2B5EF4-FFF2-40B4-BE49-F238E27FC236}">
                <a16:creationId xmlns:a16="http://schemas.microsoft.com/office/drawing/2014/main" id="{19260DE6-26E0-F749-A3D0-10A46E29D4EB}"/>
              </a:ext>
            </a:extLst>
          </p:cNvPr>
          <p:cNvSpPr/>
          <p:nvPr/>
        </p:nvSpPr>
        <p:spPr>
          <a:xfrm>
            <a:off x="-14049" y="2880243"/>
            <a:ext cx="12192000" cy="2983041"/>
          </a:xfrm>
          <a:custGeom>
            <a:avLst/>
            <a:gdLst>
              <a:gd name="connsiteX0" fmla="*/ 0 w 7686655"/>
              <a:gd name="connsiteY0" fmla="*/ 1 h 5787363"/>
              <a:gd name="connsiteX1" fmla="*/ 7686655 w 7686655"/>
              <a:gd name="connsiteY1" fmla="*/ 1 h 5787363"/>
              <a:gd name="connsiteX2" fmla="*/ 7686655 w 7686655"/>
              <a:gd name="connsiteY2" fmla="*/ 5787364 h 5787363"/>
              <a:gd name="connsiteX3" fmla="*/ -1 w 7686655"/>
              <a:gd name="connsiteY3" fmla="*/ 5787364 h 5787363"/>
            </a:gdLst>
            <a:ahLst/>
            <a:cxnLst>
              <a:cxn ang="0">
                <a:pos x="connsiteX0" y="connsiteY0"/>
              </a:cxn>
              <a:cxn ang="0">
                <a:pos x="connsiteX1" y="connsiteY1"/>
              </a:cxn>
              <a:cxn ang="0">
                <a:pos x="connsiteX2" y="connsiteY2"/>
              </a:cxn>
              <a:cxn ang="0">
                <a:pos x="connsiteX3" y="connsiteY3"/>
              </a:cxn>
            </a:cxnLst>
            <a:rect l="l" t="t" r="r" b="b"/>
            <a:pathLst>
              <a:path w="7686655" h="5787363">
                <a:moveTo>
                  <a:pt x="0" y="1"/>
                </a:moveTo>
                <a:lnTo>
                  <a:pt x="7686655" y="1"/>
                </a:lnTo>
                <a:lnTo>
                  <a:pt x="7686655" y="5787364"/>
                </a:lnTo>
                <a:lnTo>
                  <a:pt x="-1" y="5787364"/>
                </a:lnTo>
                <a:close/>
              </a:path>
            </a:pathLst>
          </a:custGeom>
          <a:solidFill>
            <a:srgbClr val="915F9E"/>
          </a:solidFill>
          <a:ln w="30808" cap="flat">
            <a:noFill/>
            <a:prstDash val="solid"/>
            <a:miter/>
          </a:ln>
        </p:spPr>
        <p:txBody>
          <a:bodyPr rtlCol="0" anchor="ctr"/>
          <a:lstStyle/>
          <a:p>
            <a:endParaRPr lang="en-US" sz="2069" dirty="0"/>
          </a:p>
        </p:txBody>
      </p:sp>
      <p:sp>
        <p:nvSpPr>
          <p:cNvPr id="57" name="Text Placeholder 3">
            <a:extLst>
              <a:ext uri="{FF2B5EF4-FFF2-40B4-BE49-F238E27FC236}">
                <a16:creationId xmlns:a16="http://schemas.microsoft.com/office/drawing/2014/main" id="{72EE2CF0-D590-9D49-88CE-03DDDC527CE3}"/>
              </a:ext>
            </a:extLst>
          </p:cNvPr>
          <p:cNvSpPr>
            <a:spLocks noGrp="1"/>
          </p:cNvSpPr>
          <p:nvPr>
            <p:ph type="body" sz="quarter" idx="14" hasCustomPrompt="1"/>
          </p:nvPr>
        </p:nvSpPr>
        <p:spPr>
          <a:xfrm>
            <a:off x="1845059" y="994716"/>
            <a:ext cx="4279038" cy="757034"/>
          </a:xfrm>
          <a:prstGeom prst="rect">
            <a:avLst/>
          </a:prstGeom>
          <a:effectLst>
            <a:glow rad="127000">
              <a:srgbClr val="414141"/>
            </a:glow>
          </a:effectLst>
        </p:spPr>
        <p:txBody>
          <a:bodyPr>
            <a:noAutofit/>
          </a:bodyPr>
          <a:lstStyle>
            <a:lvl1pPr marL="0" indent="0" algn="r">
              <a:buNone/>
              <a:defRPr sz="11613" b="1">
                <a:solidFill>
                  <a:srgbClr val="E97924"/>
                </a:solidFill>
                <a:latin typeface="Calibri" panose="020F0502020204030204" pitchFamily="34" charset="0"/>
                <a:cs typeface="Calibri" panose="020F0502020204030204" pitchFamily="34" charset="0"/>
              </a:defRPr>
            </a:lvl1pPr>
          </a:lstStyle>
          <a:p>
            <a:pPr lvl="0"/>
            <a:r>
              <a:rPr lang="en-GB" dirty="0"/>
              <a:t>02</a:t>
            </a:r>
            <a:endParaRPr lang="en-US" dirty="0"/>
          </a:p>
        </p:txBody>
      </p:sp>
      <p:sp>
        <p:nvSpPr>
          <p:cNvPr id="58" name="Text Placeholder 3">
            <a:extLst>
              <a:ext uri="{FF2B5EF4-FFF2-40B4-BE49-F238E27FC236}">
                <a16:creationId xmlns:a16="http://schemas.microsoft.com/office/drawing/2014/main" id="{A73F0237-82F2-9643-A36E-7341C5BFDE0B}"/>
              </a:ext>
            </a:extLst>
          </p:cNvPr>
          <p:cNvSpPr>
            <a:spLocks noGrp="1"/>
          </p:cNvSpPr>
          <p:nvPr>
            <p:ph type="body" sz="quarter" idx="17" hasCustomPrompt="1"/>
          </p:nvPr>
        </p:nvSpPr>
        <p:spPr>
          <a:xfrm>
            <a:off x="1845056" y="703007"/>
            <a:ext cx="4250944" cy="882717"/>
          </a:xfrm>
          <a:prstGeom prst="rect">
            <a:avLst/>
          </a:prstGeom>
          <a:effectLst>
            <a:glow rad="127000">
              <a:srgbClr val="414141"/>
            </a:glow>
          </a:effectLst>
        </p:spPr>
        <p:txBody>
          <a:bodyPr>
            <a:noAutofit/>
          </a:bodyPr>
          <a:lstStyle>
            <a:lvl1pPr marL="0" indent="0" algn="r">
              <a:spcBef>
                <a:spcPts val="0"/>
              </a:spcBef>
              <a:buNone/>
              <a:defRPr sz="4800" b="1">
                <a:solidFill>
                  <a:srgbClr val="915F9E"/>
                </a:solidFill>
                <a:latin typeface="Calibri" panose="020F0502020204030204" pitchFamily="34" charset="0"/>
                <a:cs typeface="Calibri" panose="020F0502020204030204" pitchFamily="34" charset="0"/>
              </a:defRPr>
            </a:lvl1pPr>
          </a:lstStyle>
          <a:p>
            <a:pPr lvl="0"/>
            <a:r>
              <a:rPr lang="en-GB" dirty="0"/>
              <a:t>SECTION</a:t>
            </a:r>
            <a:endParaRPr lang="en-US" dirty="0"/>
          </a:p>
        </p:txBody>
      </p:sp>
      <p:sp>
        <p:nvSpPr>
          <p:cNvPr id="59" name="Text Placeholder 3">
            <a:extLst>
              <a:ext uri="{FF2B5EF4-FFF2-40B4-BE49-F238E27FC236}">
                <a16:creationId xmlns:a16="http://schemas.microsoft.com/office/drawing/2014/main" id="{00465339-4405-E44E-B523-7EB9A784C110}"/>
              </a:ext>
            </a:extLst>
          </p:cNvPr>
          <p:cNvSpPr>
            <a:spLocks noGrp="1"/>
          </p:cNvSpPr>
          <p:nvPr>
            <p:ph type="body" sz="quarter" idx="18" hasCustomPrompt="1"/>
          </p:nvPr>
        </p:nvSpPr>
        <p:spPr>
          <a:xfrm>
            <a:off x="703143" y="4110228"/>
            <a:ext cx="5616603" cy="972741"/>
          </a:xfrm>
          <a:prstGeom prst="rect">
            <a:avLst/>
          </a:prstGeom>
          <a:effectLst>
            <a:glow rad="127000">
              <a:srgbClr val="414141"/>
            </a:glow>
          </a:effectLst>
        </p:spPr>
        <p:txBody>
          <a:bodyPr>
            <a:noAutofit/>
          </a:bodyPr>
          <a:lstStyle>
            <a:lvl1pPr marL="0" indent="0" algn="r">
              <a:spcBef>
                <a:spcPts val="0"/>
              </a:spcBef>
              <a:buNone/>
              <a:defRPr sz="3600" b="0">
                <a:solidFill>
                  <a:schemeClr val="bg1"/>
                </a:solidFill>
                <a:latin typeface="Calibri" panose="020F0502020204030204" pitchFamily="34" charset="0"/>
                <a:cs typeface="Calibri" panose="020F0502020204030204" pitchFamily="34" charset="0"/>
              </a:defRPr>
            </a:lvl1pPr>
          </a:lstStyle>
          <a:p>
            <a:pPr lvl="0"/>
            <a:r>
              <a:rPr lang="en-GB" dirty="0"/>
              <a:t>TITLE</a:t>
            </a:r>
            <a:endParaRPr lang="en-US" dirty="0"/>
          </a:p>
        </p:txBody>
      </p:sp>
      <p:sp>
        <p:nvSpPr>
          <p:cNvPr id="13" name="Picture Placeholder 12">
            <a:extLst>
              <a:ext uri="{FF2B5EF4-FFF2-40B4-BE49-F238E27FC236}">
                <a16:creationId xmlns:a16="http://schemas.microsoft.com/office/drawing/2014/main" id="{B9B52FC5-EF20-2E4F-B459-ED992D478EE1}"/>
              </a:ext>
            </a:extLst>
          </p:cNvPr>
          <p:cNvSpPr>
            <a:spLocks noGrp="1"/>
          </p:cNvSpPr>
          <p:nvPr>
            <p:ph type="pic" sz="quarter" idx="21"/>
          </p:nvPr>
        </p:nvSpPr>
        <p:spPr>
          <a:xfrm>
            <a:off x="6841657" y="0"/>
            <a:ext cx="5364392" cy="6325815"/>
          </a:xfrm>
          <a:custGeom>
            <a:avLst/>
            <a:gdLst>
              <a:gd name="connsiteX0" fmla="*/ 0 w 5364392"/>
              <a:gd name="connsiteY0" fmla="*/ 0 h 6325815"/>
              <a:gd name="connsiteX1" fmla="*/ 5364392 w 5364392"/>
              <a:gd name="connsiteY1" fmla="*/ 0 h 6325815"/>
              <a:gd name="connsiteX2" fmla="*/ 5364392 w 5364392"/>
              <a:gd name="connsiteY2" fmla="*/ 6325815 h 6325815"/>
              <a:gd name="connsiteX3" fmla="*/ 0 w 5364392"/>
              <a:gd name="connsiteY3" fmla="*/ 6325815 h 6325815"/>
              <a:gd name="connsiteX4" fmla="*/ 0 w 5364392"/>
              <a:gd name="connsiteY4" fmla="*/ 5127663 h 6325815"/>
              <a:gd name="connsiteX5" fmla="*/ 180000 w 5364392"/>
              <a:gd name="connsiteY5" fmla="*/ 5127663 h 6325815"/>
              <a:gd name="connsiteX6" fmla="*/ 180000 w 5364392"/>
              <a:gd name="connsiteY6" fmla="*/ 3687662 h 6325815"/>
              <a:gd name="connsiteX7" fmla="*/ 0 w 5364392"/>
              <a:gd name="connsiteY7" fmla="*/ 3687662 h 632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4392" h="6325815">
                <a:moveTo>
                  <a:pt x="0" y="0"/>
                </a:moveTo>
                <a:lnTo>
                  <a:pt x="5364392" y="0"/>
                </a:lnTo>
                <a:lnTo>
                  <a:pt x="5364392" y="6325815"/>
                </a:lnTo>
                <a:lnTo>
                  <a:pt x="0" y="6325815"/>
                </a:lnTo>
                <a:lnTo>
                  <a:pt x="0" y="5127663"/>
                </a:lnTo>
                <a:lnTo>
                  <a:pt x="180000" y="5127663"/>
                </a:lnTo>
                <a:lnTo>
                  <a:pt x="180000" y="3687662"/>
                </a:lnTo>
                <a:lnTo>
                  <a:pt x="0" y="3687662"/>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14" name="Freeform 13">
            <a:extLst>
              <a:ext uri="{FF2B5EF4-FFF2-40B4-BE49-F238E27FC236}">
                <a16:creationId xmlns:a16="http://schemas.microsoft.com/office/drawing/2014/main" id="{93A0930E-474C-8143-9EC1-2A82555CFDB6}"/>
              </a:ext>
            </a:extLst>
          </p:cNvPr>
          <p:cNvSpPr/>
          <p:nvPr userDrawn="1"/>
        </p:nvSpPr>
        <p:spPr>
          <a:xfrm rot="16200000">
            <a:off x="6121657" y="4227663"/>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E97924"/>
          </a:solidFill>
          <a:ln w="30808" cap="flat">
            <a:noFill/>
            <a:prstDash val="solid"/>
            <a:miter/>
          </a:ln>
        </p:spPr>
        <p:txBody>
          <a:bodyPr rtlCol="0" anchor="ctr"/>
          <a:lstStyle/>
          <a:p>
            <a:endParaRPr lang="en-US" sz="2069"/>
          </a:p>
        </p:txBody>
      </p:sp>
    </p:spTree>
    <p:extLst>
      <p:ext uri="{BB962C8B-B14F-4D97-AF65-F5344CB8AC3E}">
        <p14:creationId xmlns:p14="http://schemas.microsoft.com/office/powerpoint/2010/main" val="1073194150"/>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Divider 03 - navy">
    <p:spTree>
      <p:nvGrpSpPr>
        <p:cNvPr id="1" name=""/>
        <p:cNvGrpSpPr/>
        <p:nvPr/>
      </p:nvGrpSpPr>
      <p:grpSpPr>
        <a:xfrm>
          <a:off x="0" y="0"/>
          <a:ext cx="0" cy="0"/>
          <a:chOff x="0" y="0"/>
          <a:chExt cx="0" cy="0"/>
        </a:xfrm>
      </p:grpSpPr>
      <p:sp>
        <p:nvSpPr>
          <p:cNvPr id="60" name="Freeform 59">
            <a:extLst>
              <a:ext uri="{FF2B5EF4-FFF2-40B4-BE49-F238E27FC236}">
                <a16:creationId xmlns:a16="http://schemas.microsoft.com/office/drawing/2014/main" id="{10FB2653-1E3F-C94C-B63C-A26D6B55BBDF}"/>
              </a:ext>
            </a:extLst>
          </p:cNvPr>
          <p:cNvSpPr/>
          <p:nvPr userDrawn="1"/>
        </p:nvSpPr>
        <p:spPr>
          <a:xfrm>
            <a:off x="-42147" y="3046269"/>
            <a:ext cx="12192000" cy="3811731"/>
          </a:xfrm>
          <a:custGeom>
            <a:avLst/>
            <a:gdLst>
              <a:gd name="connsiteX0" fmla="*/ 0 w 7686655"/>
              <a:gd name="connsiteY0" fmla="*/ 1 h 5787363"/>
              <a:gd name="connsiteX1" fmla="*/ 7686655 w 7686655"/>
              <a:gd name="connsiteY1" fmla="*/ 1 h 5787363"/>
              <a:gd name="connsiteX2" fmla="*/ 7686655 w 7686655"/>
              <a:gd name="connsiteY2" fmla="*/ 5787364 h 5787363"/>
              <a:gd name="connsiteX3" fmla="*/ -1 w 7686655"/>
              <a:gd name="connsiteY3" fmla="*/ 5787364 h 5787363"/>
            </a:gdLst>
            <a:ahLst/>
            <a:cxnLst>
              <a:cxn ang="0">
                <a:pos x="connsiteX0" y="connsiteY0"/>
              </a:cxn>
              <a:cxn ang="0">
                <a:pos x="connsiteX1" y="connsiteY1"/>
              </a:cxn>
              <a:cxn ang="0">
                <a:pos x="connsiteX2" y="connsiteY2"/>
              </a:cxn>
              <a:cxn ang="0">
                <a:pos x="connsiteX3" y="connsiteY3"/>
              </a:cxn>
            </a:cxnLst>
            <a:rect l="l" t="t" r="r" b="b"/>
            <a:pathLst>
              <a:path w="7686655" h="5787363">
                <a:moveTo>
                  <a:pt x="0" y="1"/>
                </a:moveTo>
                <a:lnTo>
                  <a:pt x="7686655" y="1"/>
                </a:lnTo>
                <a:lnTo>
                  <a:pt x="7686655" y="5787364"/>
                </a:lnTo>
                <a:lnTo>
                  <a:pt x="-1" y="5787364"/>
                </a:lnTo>
                <a:close/>
              </a:path>
            </a:pathLst>
          </a:custGeom>
          <a:solidFill>
            <a:schemeClr val="bg1"/>
          </a:solidFill>
          <a:ln w="30808" cap="flat">
            <a:noFill/>
            <a:prstDash val="solid"/>
            <a:miter/>
          </a:ln>
        </p:spPr>
        <p:txBody>
          <a:bodyPr rtlCol="0" anchor="ctr"/>
          <a:lstStyle/>
          <a:p>
            <a:endParaRPr lang="en-US" sz="2069"/>
          </a:p>
        </p:txBody>
      </p:sp>
      <p:sp>
        <p:nvSpPr>
          <p:cNvPr id="3" name="Freeform 2">
            <a:extLst>
              <a:ext uri="{FF2B5EF4-FFF2-40B4-BE49-F238E27FC236}">
                <a16:creationId xmlns:a16="http://schemas.microsoft.com/office/drawing/2014/main" id="{19260DE6-26E0-F749-A3D0-10A46E29D4EB}"/>
              </a:ext>
            </a:extLst>
          </p:cNvPr>
          <p:cNvSpPr/>
          <p:nvPr/>
        </p:nvSpPr>
        <p:spPr>
          <a:xfrm>
            <a:off x="-14049" y="2880243"/>
            <a:ext cx="12192000" cy="2983041"/>
          </a:xfrm>
          <a:custGeom>
            <a:avLst/>
            <a:gdLst>
              <a:gd name="connsiteX0" fmla="*/ 0 w 7686655"/>
              <a:gd name="connsiteY0" fmla="*/ 1 h 5787363"/>
              <a:gd name="connsiteX1" fmla="*/ 7686655 w 7686655"/>
              <a:gd name="connsiteY1" fmla="*/ 1 h 5787363"/>
              <a:gd name="connsiteX2" fmla="*/ 7686655 w 7686655"/>
              <a:gd name="connsiteY2" fmla="*/ 5787364 h 5787363"/>
              <a:gd name="connsiteX3" fmla="*/ -1 w 7686655"/>
              <a:gd name="connsiteY3" fmla="*/ 5787364 h 5787363"/>
            </a:gdLst>
            <a:ahLst/>
            <a:cxnLst>
              <a:cxn ang="0">
                <a:pos x="connsiteX0" y="connsiteY0"/>
              </a:cxn>
              <a:cxn ang="0">
                <a:pos x="connsiteX1" y="connsiteY1"/>
              </a:cxn>
              <a:cxn ang="0">
                <a:pos x="connsiteX2" y="connsiteY2"/>
              </a:cxn>
              <a:cxn ang="0">
                <a:pos x="connsiteX3" y="connsiteY3"/>
              </a:cxn>
            </a:cxnLst>
            <a:rect l="l" t="t" r="r" b="b"/>
            <a:pathLst>
              <a:path w="7686655" h="5787363">
                <a:moveTo>
                  <a:pt x="0" y="1"/>
                </a:moveTo>
                <a:lnTo>
                  <a:pt x="7686655" y="1"/>
                </a:lnTo>
                <a:lnTo>
                  <a:pt x="7686655" y="5787364"/>
                </a:lnTo>
                <a:lnTo>
                  <a:pt x="-1" y="5787364"/>
                </a:lnTo>
                <a:close/>
              </a:path>
            </a:pathLst>
          </a:custGeom>
          <a:solidFill>
            <a:srgbClr val="915F9E"/>
          </a:solidFill>
          <a:ln w="30808" cap="flat">
            <a:noFill/>
            <a:prstDash val="solid"/>
            <a:miter/>
          </a:ln>
        </p:spPr>
        <p:txBody>
          <a:bodyPr rtlCol="0" anchor="ctr"/>
          <a:lstStyle/>
          <a:p>
            <a:endParaRPr lang="en-US" sz="2069" dirty="0"/>
          </a:p>
        </p:txBody>
      </p:sp>
      <p:sp>
        <p:nvSpPr>
          <p:cNvPr id="57" name="Text Placeholder 3">
            <a:extLst>
              <a:ext uri="{FF2B5EF4-FFF2-40B4-BE49-F238E27FC236}">
                <a16:creationId xmlns:a16="http://schemas.microsoft.com/office/drawing/2014/main" id="{72EE2CF0-D590-9D49-88CE-03DDDC527CE3}"/>
              </a:ext>
            </a:extLst>
          </p:cNvPr>
          <p:cNvSpPr>
            <a:spLocks noGrp="1"/>
          </p:cNvSpPr>
          <p:nvPr>
            <p:ph type="body" sz="quarter" idx="14" hasCustomPrompt="1"/>
          </p:nvPr>
        </p:nvSpPr>
        <p:spPr>
          <a:xfrm>
            <a:off x="1845059" y="994716"/>
            <a:ext cx="4279038" cy="757034"/>
          </a:xfrm>
          <a:prstGeom prst="rect">
            <a:avLst/>
          </a:prstGeom>
          <a:effectLst>
            <a:glow rad="127000">
              <a:srgbClr val="414141"/>
            </a:glow>
          </a:effectLst>
        </p:spPr>
        <p:txBody>
          <a:bodyPr>
            <a:noAutofit/>
          </a:bodyPr>
          <a:lstStyle>
            <a:lvl1pPr marL="0" indent="0" algn="r">
              <a:buNone/>
              <a:defRPr sz="11613" b="1">
                <a:solidFill>
                  <a:srgbClr val="0C2D45"/>
                </a:solidFill>
                <a:latin typeface="Calibri" panose="020F0502020204030204" pitchFamily="34" charset="0"/>
                <a:cs typeface="Calibri" panose="020F0502020204030204" pitchFamily="34" charset="0"/>
              </a:defRPr>
            </a:lvl1pPr>
          </a:lstStyle>
          <a:p>
            <a:pPr lvl="0"/>
            <a:r>
              <a:rPr lang="en-GB" dirty="0"/>
              <a:t>03</a:t>
            </a:r>
            <a:endParaRPr lang="en-US" dirty="0"/>
          </a:p>
        </p:txBody>
      </p:sp>
      <p:sp>
        <p:nvSpPr>
          <p:cNvPr id="58" name="Text Placeholder 3">
            <a:extLst>
              <a:ext uri="{FF2B5EF4-FFF2-40B4-BE49-F238E27FC236}">
                <a16:creationId xmlns:a16="http://schemas.microsoft.com/office/drawing/2014/main" id="{A73F0237-82F2-9643-A36E-7341C5BFDE0B}"/>
              </a:ext>
            </a:extLst>
          </p:cNvPr>
          <p:cNvSpPr>
            <a:spLocks noGrp="1"/>
          </p:cNvSpPr>
          <p:nvPr>
            <p:ph type="body" sz="quarter" idx="17" hasCustomPrompt="1"/>
          </p:nvPr>
        </p:nvSpPr>
        <p:spPr>
          <a:xfrm>
            <a:off x="1845056" y="703007"/>
            <a:ext cx="4250944" cy="882717"/>
          </a:xfrm>
          <a:prstGeom prst="rect">
            <a:avLst/>
          </a:prstGeom>
          <a:effectLst>
            <a:glow rad="127000">
              <a:srgbClr val="414141"/>
            </a:glow>
          </a:effectLst>
        </p:spPr>
        <p:txBody>
          <a:bodyPr>
            <a:noAutofit/>
          </a:bodyPr>
          <a:lstStyle>
            <a:lvl1pPr marL="0" indent="0" algn="r">
              <a:buNone/>
              <a:defRPr sz="4800" b="1">
                <a:solidFill>
                  <a:srgbClr val="915F9E"/>
                </a:solidFill>
                <a:latin typeface="Calibri" panose="020F0502020204030204" pitchFamily="34" charset="0"/>
                <a:cs typeface="Calibri" panose="020F0502020204030204" pitchFamily="34" charset="0"/>
              </a:defRPr>
            </a:lvl1pPr>
          </a:lstStyle>
          <a:p>
            <a:pPr lvl="0"/>
            <a:r>
              <a:rPr lang="en-GB" dirty="0"/>
              <a:t>SECTION</a:t>
            </a:r>
            <a:endParaRPr lang="en-US" dirty="0"/>
          </a:p>
        </p:txBody>
      </p:sp>
      <p:sp>
        <p:nvSpPr>
          <p:cNvPr id="59" name="Text Placeholder 3">
            <a:extLst>
              <a:ext uri="{FF2B5EF4-FFF2-40B4-BE49-F238E27FC236}">
                <a16:creationId xmlns:a16="http://schemas.microsoft.com/office/drawing/2014/main" id="{00465339-4405-E44E-B523-7EB9A784C110}"/>
              </a:ext>
            </a:extLst>
          </p:cNvPr>
          <p:cNvSpPr>
            <a:spLocks noGrp="1"/>
          </p:cNvSpPr>
          <p:nvPr>
            <p:ph type="body" sz="quarter" idx="18" hasCustomPrompt="1"/>
          </p:nvPr>
        </p:nvSpPr>
        <p:spPr>
          <a:xfrm>
            <a:off x="703143" y="4110228"/>
            <a:ext cx="5616603" cy="972741"/>
          </a:xfrm>
          <a:prstGeom prst="rect">
            <a:avLst/>
          </a:prstGeom>
          <a:effectLst>
            <a:glow rad="127000">
              <a:srgbClr val="414141"/>
            </a:glow>
          </a:effectLst>
        </p:spPr>
        <p:txBody>
          <a:bodyPr>
            <a:noAutofit/>
          </a:bodyPr>
          <a:lstStyle>
            <a:lvl1pPr marL="0" indent="0" algn="r">
              <a:buNone/>
              <a:defRPr sz="3600" b="0">
                <a:solidFill>
                  <a:schemeClr val="bg1"/>
                </a:solidFill>
                <a:latin typeface="Calibri" panose="020F0502020204030204" pitchFamily="34" charset="0"/>
                <a:cs typeface="Calibri" panose="020F0502020204030204" pitchFamily="34" charset="0"/>
              </a:defRPr>
            </a:lvl1pPr>
          </a:lstStyle>
          <a:p>
            <a:pPr lvl="0"/>
            <a:r>
              <a:rPr lang="en-GB" dirty="0"/>
              <a:t>TITLE</a:t>
            </a:r>
            <a:endParaRPr lang="en-US" dirty="0"/>
          </a:p>
        </p:txBody>
      </p:sp>
      <p:sp>
        <p:nvSpPr>
          <p:cNvPr id="13" name="Picture Placeholder 12">
            <a:extLst>
              <a:ext uri="{FF2B5EF4-FFF2-40B4-BE49-F238E27FC236}">
                <a16:creationId xmlns:a16="http://schemas.microsoft.com/office/drawing/2014/main" id="{B9B52FC5-EF20-2E4F-B459-ED992D478EE1}"/>
              </a:ext>
            </a:extLst>
          </p:cNvPr>
          <p:cNvSpPr>
            <a:spLocks noGrp="1"/>
          </p:cNvSpPr>
          <p:nvPr>
            <p:ph type="pic" sz="quarter" idx="21"/>
          </p:nvPr>
        </p:nvSpPr>
        <p:spPr>
          <a:xfrm>
            <a:off x="6841657" y="0"/>
            <a:ext cx="5364392" cy="6325815"/>
          </a:xfrm>
          <a:custGeom>
            <a:avLst/>
            <a:gdLst>
              <a:gd name="connsiteX0" fmla="*/ 0 w 5364392"/>
              <a:gd name="connsiteY0" fmla="*/ 0 h 6325815"/>
              <a:gd name="connsiteX1" fmla="*/ 5364392 w 5364392"/>
              <a:gd name="connsiteY1" fmla="*/ 0 h 6325815"/>
              <a:gd name="connsiteX2" fmla="*/ 5364392 w 5364392"/>
              <a:gd name="connsiteY2" fmla="*/ 6325815 h 6325815"/>
              <a:gd name="connsiteX3" fmla="*/ 0 w 5364392"/>
              <a:gd name="connsiteY3" fmla="*/ 6325815 h 6325815"/>
              <a:gd name="connsiteX4" fmla="*/ 0 w 5364392"/>
              <a:gd name="connsiteY4" fmla="*/ 5127663 h 6325815"/>
              <a:gd name="connsiteX5" fmla="*/ 180000 w 5364392"/>
              <a:gd name="connsiteY5" fmla="*/ 5127663 h 6325815"/>
              <a:gd name="connsiteX6" fmla="*/ 180000 w 5364392"/>
              <a:gd name="connsiteY6" fmla="*/ 3687662 h 6325815"/>
              <a:gd name="connsiteX7" fmla="*/ 0 w 5364392"/>
              <a:gd name="connsiteY7" fmla="*/ 3687662 h 632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4392" h="6325815">
                <a:moveTo>
                  <a:pt x="0" y="0"/>
                </a:moveTo>
                <a:lnTo>
                  <a:pt x="5364392" y="0"/>
                </a:lnTo>
                <a:lnTo>
                  <a:pt x="5364392" y="6325815"/>
                </a:lnTo>
                <a:lnTo>
                  <a:pt x="0" y="6325815"/>
                </a:lnTo>
                <a:lnTo>
                  <a:pt x="0" y="5127663"/>
                </a:lnTo>
                <a:lnTo>
                  <a:pt x="180000" y="5127663"/>
                </a:lnTo>
                <a:lnTo>
                  <a:pt x="180000" y="3687662"/>
                </a:lnTo>
                <a:lnTo>
                  <a:pt x="0" y="3687662"/>
                </a:lnTo>
                <a:close/>
              </a:path>
            </a:pathLst>
          </a:custGeom>
          <a:solidFill>
            <a:schemeClr val="bg1">
              <a:lumMod val="85000"/>
            </a:schemeClr>
          </a:solidFill>
        </p:spPr>
        <p:txBody>
          <a:bodyPr wrap="square">
            <a:noAutofit/>
          </a:bodyPr>
          <a:lstStyle>
            <a:lvl1pPr marL="0" indent="0" algn="ctr">
              <a:buNone/>
              <a:defRPr>
                <a:solidFill>
                  <a:schemeClr val="bg1">
                    <a:lumMod val="85000"/>
                  </a:schemeClr>
                </a:solidFill>
              </a:defRPr>
            </a:lvl1pPr>
          </a:lstStyle>
          <a:p>
            <a:endParaRPr lang="en-US" dirty="0"/>
          </a:p>
        </p:txBody>
      </p:sp>
      <p:sp>
        <p:nvSpPr>
          <p:cNvPr id="14" name="Freeform 13">
            <a:extLst>
              <a:ext uri="{FF2B5EF4-FFF2-40B4-BE49-F238E27FC236}">
                <a16:creationId xmlns:a16="http://schemas.microsoft.com/office/drawing/2014/main" id="{93A0930E-474C-8143-9EC1-2A82555CFDB6}"/>
              </a:ext>
            </a:extLst>
          </p:cNvPr>
          <p:cNvSpPr/>
          <p:nvPr userDrawn="1"/>
        </p:nvSpPr>
        <p:spPr>
          <a:xfrm rot="16200000">
            <a:off x="6121657" y="4227663"/>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0C2D45"/>
          </a:solidFill>
          <a:ln w="30808" cap="flat">
            <a:noFill/>
            <a:prstDash val="solid"/>
            <a:miter/>
          </a:ln>
        </p:spPr>
        <p:txBody>
          <a:bodyPr rtlCol="0" anchor="ctr"/>
          <a:lstStyle/>
          <a:p>
            <a:endParaRPr lang="en-US" sz="2069"/>
          </a:p>
        </p:txBody>
      </p:sp>
    </p:spTree>
    <p:extLst>
      <p:ext uri="{BB962C8B-B14F-4D97-AF65-F5344CB8AC3E}">
        <p14:creationId xmlns:p14="http://schemas.microsoft.com/office/powerpoint/2010/main" val="235317587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hoto Slide 1">
    <p:spTree>
      <p:nvGrpSpPr>
        <p:cNvPr id="1" name=""/>
        <p:cNvGrpSpPr/>
        <p:nvPr/>
      </p:nvGrpSpPr>
      <p:grpSpPr>
        <a:xfrm>
          <a:off x="0" y="0"/>
          <a:ext cx="0" cy="0"/>
          <a:chOff x="0" y="0"/>
          <a:chExt cx="0" cy="0"/>
        </a:xfrm>
      </p:grpSpPr>
      <p:sp>
        <p:nvSpPr>
          <p:cNvPr id="2" name="Picture Placeholder 12">
            <a:extLst>
              <a:ext uri="{FF2B5EF4-FFF2-40B4-BE49-F238E27FC236}">
                <a16:creationId xmlns:a16="http://schemas.microsoft.com/office/drawing/2014/main" id="{99568AC8-E43D-E73E-7D02-18A3B2F68E95}"/>
              </a:ext>
            </a:extLst>
          </p:cNvPr>
          <p:cNvSpPr>
            <a:spLocks noGrp="1"/>
          </p:cNvSpPr>
          <p:nvPr>
            <p:ph type="pic" sz="quarter" idx="12"/>
          </p:nvPr>
        </p:nvSpPr>
        <p:spPr>
          <a:xfrm>
            <a:off x="3940446" y="508738"/>
            <a:ext cx="7810445" cy="2359968"/>
          </a:xfrm>
          <a:custGeom>
            <a:avLst/>
            <a:gdLst>
              <a:gd name="connsiteX0" fmla="*/ 0 w 5624628"/>
              <a:gd name="connsiteY0" fmla="*/ 0 h 15224070"/>
              <a:gd name="connsiteX1" fmla="*/ 5624628 w 5624628"/>
              <a:gd name="connsiteY1" fmla="*/ 0 h 15224070"/>
              <a:gd name="connsiteX2" fmla="*/ 5624628 w 5624628"/>
              <a:gd name="connsiteY2" fmla="*/ 15224070 h 15224070"/>
              <a:gd name="connsiteX3" fmla="*/ 0 w 5624628"/>
              <a:gd name="connsiteY3" fmla="*/ 15224070 h 15224070"/>
            </a:gdLst>
            <a:ahLst/>
            <a:cxnLst>
              <a:cxn ang="0">
                <a:pos x="connsiteX0" y="connsiteY0"/>
              </a:cxn>
              <a:cxn ang="0">
                <a:pos x="connsiteX1" y="connsiteY1"/>
              </a:cxn>
              <a:cxn ang="0">
                <a:pos x="connsiteX2" y="connsiteY2"/>
              </a:cxn>
              <a:cxn ang="0">
                <a:pos x="connsiteX3" y="connsiteY3"/>
              </a:cxn>
            </a:cxnLst>
            <a:rect l="l" t="t" r="r" b="b"/>
            <a:pathLst>
              <a:path w="5624628" h="15224070">
                <a:moveTo>
                  <a:pt x="0" y="0"/>
                </a:moveTo>
                <a:lnTo>
                  <a:pt x="5624628" y="0"/>
                </a:lnTo>
                <a:lnTo>
                  <a:pt x="5624628" y="15224070"/>
                </a:lnTo>
                <a:lnTo>
                  <a:pt x="0" y="15224070"/>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4" name="Picture Placeholder 12">
            <a:extLst>
              <a:ext uri="{FF2B5EF4-FFF2-40B4-BE49-F238E27FC236}">
                <a16:creationId xmlns:a16="http://schemas.microsoft.com/office/drawing/2014/main" id="{0B672221-5889-3917-B5DB-35BDE28490A3}"/>
              </a:ext>
            </a:extLst>
          </p:cNvPr>
          <p:cNvSpPr>
            <a:spLocks noGrp="1"/>
          </p:cNvSpPr>
          <p:nvPr>
            <p:ph type="pic" sz="quarter" idx="14"/>
          </p:nvPr>
        </p:nvSpPr>
        <p:spPr>
          <a:xfrm>
            <a:off x="3940446" y="3281082"/>
            <a:ext cx="8251553" cy="3576918"/>
          </a:xfrm>
          <a:custGeom>
            <a:avLst/>
            <a:gdLst>
              <a:gd name="connsiteX0" fmla="*/ 0 w 5624628"/>
              <a:gd name="connsiteY0" fmla="*/ 0 h 15224070"/>
              <a:gd name="connsiteX1" fmla="*/ 5624628 w 5624628"/>
              <a:gd name="connsiteY1" fmla="*/ 0 h 15224070"/>
              <a:gd name="connsiteX2" fmla="*/ 5624628 w 5624628"/>
              <a:gd name="connsiteY2" fmla="*/ 15224070 h 15224070"/>
              <a:gd name="connsiteX3" fmla="*/ 0 w 5624628"/>
              <a:gd name="connsiteY3" fmla="*/ 15224070 h 15224070"/>
            </a:gdLst>
            <a:ahLst/>
            <a:cxnLst>
              <a:cxn ang="0">
                <a:pos x="connsiteX0" y="connsiteY0"/>
              </a:cxn>
              <a:cxn ang="0">
                <a:pos x="connsiteX1" y="connsiteY1"/>
              </a:cxn>
              <a:cxn ang="0">
                <a:pos x="connsiteX2" y="connsiteY2"/>
              </a:cxn>
              <a:cxn ang="0">
                <a:pos x="connsiteX3" y="connsiteY3"/>
              </a:cxn>
            </a:cxnLst>
            <a:rect l="l" t="t" r="r" b="b"/>
            <a:pathLst>
              <a:path w="5624628" h="15224070">
                <a:moveTo>
                  <a:pt x="0" y="0"/>
                </a:moveTo>
                <a:lnTo>
                  <a:pt x="5624628" y="0"/>
                </a:lnTo>
                <a:lnTo>
                  <a:pt x="5624628" y="15224070"/>
                </a:lnTo>
                <a:lnTo>
                  <a:pt x="0" y="15224070"/>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12" name="Picture Placeholder 11">
            <a:extLst>
              <a:ext uri="{FF2B5EF4-FFF2-40B4-BE49-F238E27FC236}">
                <a16:creationId xmlns:a16="http://schemas.microsoft.com/office/drawing/2014/main" id="{98C81996-E14F-2FA0-B775-454832A282DD}"/>
              </a:ext>
            </a:extLst>
          </p:cNvPr>
          <p:cNvSpPr>
            <a:spLocks noGrp="1"/>
          </p:cNvSpPr>
          <p:nvPr>
            <p:ph type="pic" sz="quarter" idx="15"/>
          </p:nvPr>
        </p:nvSpPr>
        <p:spPr>
          <a:xfrm>
            <a:off x="415637" y="0"/>
            <a:ext cx="3117272" cy="6484742"/>
          </a:xfrm>
          <a:custGeom>
            <a:avLst/>
            <a:gdLst>
              <a:gd name="connsiteX0" fmla="*/ 0 w 3117272"/>
              <a:gd name="connsiteY0" fmla="*/ 0 h 6484742"/>
              <a:gd name="connsiteX1" fmla="*/ 3117272 w 3117272"/>
              <a:gd name="connsiteY1" fmla="*/ 0 h 6484742"/>
              <a:gd name="connsiteX2" fmla="*/ 3117272 w 3117272"/>
              <a:gd name="connsiteY2" fmla="*/ 6484742 h 6484742"/>
              <a:gd name="connsiteX3" fmla="*/ 0 w 3117272"/>
              <a:gd name="connsiteY3" fmla="*/ 6484742 h 6484742"/>
              <a:gd name="connsiteX4" fmla="*/ 0 w 3117272"/>
              <a:gd name="connsiteY4" fmla="*/ 2251335 h 6484742"/>
              <a:gd name="connsiteX5" fmla="*/ 214865 w 3117272"/>
              <a:gd name="connsiteY5" fmla="*/ 2251335 h 6484742"/>
              <a:gd name="connsiteX6" fmla="*/ 214865 w 3117272"/>
              <a:gd name="connsiteY6" fmla="*/ 811334 h 6484742"/>
              <a:gd name="connsiteX7" fmla="*/ 0 w 3117272"/>
              <a:gd name="connsiteY7" fmla="*/ 811334 h 648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17272" h="6484742">
                <a:moveTo>
                  <a:pt x="0" y="0"/>
                </a:moveTo>
                <a:lnTo>
                  <a:pt x="3117272" y="0"/>
                </a:lnTo>
                <a:lnTo>
                  <a:pt x="3117272" y="6484742"/>
                </a:lnTo>
                <a:lnTo>
                  <a:pt x="0" y="6484742"/>
                </a:lnTo>
                <a:lnTo>
                  <a:pt x="0" y="2251335"/>
                </a:lnTo>
                <a:lnTo>
                  <a:pt x="214865" y="2251335"/>
                </a:lnTo>
                <a:lnTo>
                  <a:pt x="214865" y="811334"/>
                </a:lnTo>
                <a:lnTo>
                  <a:pt x="0" y="811334"/>
                </a:lnTo>
                <a:close/>
              </a:path>
            </a:pathLst>
          </a:custGeom>
          <a:solidFill>
            <a:schemeClr val="bg1">
              <a:lumMod val="85000"/>
            </a:schemeClr>
          </a:solidFill>
        </p:spPr>
        <p:txBody>
          <a:bodyPr wrap="square">
            <a:noAutofit/>
          </a:bodyPr>
          <a:lstStyle>
            <a:lvl1pPr marL="0" indent="0" algn="ctr">
              <a:buFontTx/>
              <a:buNone/>
              <a:defRPr sz="2400">
                <a:latin typeface="Calibri" panose="020F0502020204030204" pitchFamily="34" charset="0"/>
                <a:cs typeface="Calibri" panose="020F0502020204030204" pitchFamily="34" charset="0"/>
              </a:defRPr>
            </a:lvl1pPr>
          </a:lstStyle>
          <a:p>
            <a:endParaRPr lang="en-US" dirty="0"/>
          </a:p>
        </p:txBody>
      </p:sp>
      <p:sp>
        <p:nvSpPr>
          <p:cNvPr id="13" name="Freeform 12">
            <a:extLst>
              <a:ext uri="{FF2B5EF4-FFF2-40B4-BE49-F238E27FC236}">
                <a16:creationId xmlns:a16="http://schemas.microsoft.com/office/drawing/2014/main" id="{F37F15AC-75EB-9933-F5F5-E157D4F44289}"/>
              </a:ext>
            </a:extLst>
          </p:cNvPr>
          <p:cNvSpPr/>
          <p:nvPr userDrawn="1"/>
        </p:nvSpPr>
        <p:spPr>
          <a:xfrm rot="16200000">
            <a:off x="-269498" y="1351335"/>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915F9E"/>
          </a:solidFill>
          <a:ln w="30808" cap="flat">
            <a:noFill/>
            <a:prstDash val="solid"/>
            <a:miter/>
          </a:ln>
        </p:spPr>
        <p:txBody>
          <a:bodyPr rtlCol="0" anchor="ctr"/>
          <a:lstStyle/>
          <a:p>
            <a:endParaRPr lang="en-US" sz="2069"/>
          </a:p>
        </p:txBody>
      </p:sp>
    </p:spTree>
    <p:extLst>
      <p:ext uri="{BB962C8B-B14F-4D97-AF65-F5344CB8AC3E}">
        <p14:creationId xmlns:p14="http://schemas.microsoft.com/office/powerpoint/2010/main" val="785774958"/>
      </p:ext>
    </p:extLst>
  </p:cSld>
  <p:clrMapOvr>
    <a:masterClrMapping/>
  </p:clrMapOvr>
  <p:extLst>
    <p:ext uri="{DCECCB84-F9BA-43D5-87BE-67443E8EF086}">
      <p15:sldGuideLst xmlns:p15="http://schemas.microsoft.com/office/powerpoint/2012/main">
        <p15:guide id="1" orient="horz" pos="4124" userDrawn="1">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3B1AE1FF-1F45-E24F-816F-7F9439E481F4}"/>
              </a:ext>
            </a:extLst>
          </p:cNvPr>
          <p:cNvSpPr/>
          <p:nvPr userDrawn="1"/>
        </p:nvSpPr>
        <p:spPr>
          <a:xfrm>
            <a:off x="8613047" y="6501415"/>
            <a:ext cx="3063787" cy="200055"/>
          </a:xfrm>
          <a:prstGeom prst="rect">
            <a:avLst/>
          </a:prstGeom>
        </p:spPr>
        <p:txBody>
          <a:bodyPr wrap="square">
            <a:spAutoFit/>
          </a:bodyPr>
          <a:lstStyle/>
          <a:p>
            <a:pPr lvl="0" algn="r"/>
            <a:r>
              <a:rPr lang="en-GB" sz="700" spc="300" dirty="0">
                <a:solidFill>
                  <a:srgbClr val="0C2D45"/>
                </a:solidFill>
                <a:latin typeface="Calibri" panose="020F0502020204030204" pitchFamily="34" charset="0"/>
                <a:cs typeface="Calibri" panose="020F0502020204030204" pitchFamily="34" charset="0"/>
              </a:rPr>
              <a:t>promoting inclusive entrepreneurship</a:t>
            </a:r>
          </a:p>
        </p:txBody>
      </p:sp>
      <p:cxnSp>
        <p:nvCxnSpPr>
          <p:cNvPr id="8" name="Straight Connector 7">
            <a:extLst>
              <a:ext uri="{FF2B5EF4-FFF2-40B4-BE49-F238E27FC236}">
                <a16:creationId xmlns:a16="http://schemas.microsoft.com/office/drawing/2014/main" id="{179A7BE3-ADB3-6045-9800-D5B95B46CD87}"/>
              </a:ext>
            </a:extLst>
          </p:cNvPr>
          <p:cNvCxnSpPr>
            <a:cxnSpLocks/>
          </p:cNvCxnSpPr>
          <p:nvPr userDrawn="1"/>
        </p:nvCxnSpPr>
        <p:spPr>
          <a:xfrm flipV="1">
            <a:off x="11727493" y="6419863"/>
            <a:ext cx="0" cy="281607"/>
          </a:xfrm>
          <a:prstGeom prst="line">
            <a:avLst/>
          </a:prstGeom>
          <a:noFill/>
          <a:ln w="9525" cap="flat">
            <a:solidFill>
              <a:srgbClr val="915F9E"/>
            </a:solidFill>
            <a:prstDash val="solid"/>
            <a:miter lim="400000"/>
          </a:ln>
          <a:effectLst/>
          <a:sp3d/>
        </p:spPr>
        <p:style>
          <a:lnRef idx="0">
            <a:scrgbClr r="0" g="0" b="0"/>
          </a:lnRef>
          <a:fillRef idx="0">
            <a:scrgbClr r="0" g="0" b="0"/>
          </a:fillRef>
          <a:effectRef idx="0">
            <a:scrgbClr r="0" g="0" b="0"/>
          </a:effectRef>
          <a:fontRef idx="none"/>
        </p:style>
      </p:cxnSp>
      <p:sp>
        <p:nvSpPr>
          <p:cNvPr id="2" name="Slide Number Placeholder 5">
            <a:extLst>
              <a:ext uri="{FF2B5EF4-FFF2-40B4-BE49-F238E27FC236}">
                <a16:creationId xmlns:a16="http://schemas.microsoft.com/office/drawing/2014/main" id="{E9B200D2-9458-FAC0-653B-03FB2C61CB42}"/>
              </a:ext>
            </a:extLst>
          </p:cNvPr>
          <p:cNvSpPr>
            <a:spLocks noGrp="1"/>
          </p:cNvSpPr>
          <p:nvPr>
            <p:ph type="sldNum" sz="quarter" idx="4"/>
          </p:nvPr>
        </p:nvSpPr>
        <p:spPr>
          <a:xfrm>
            <a:off x="11727493" y="6466406"/>
            <a:ext cx="450298" cy="266594"/>
          </a:xfrm>
          <a:prstGeom prst="rect">
            <a:avLst/>
          </a:prstGeom>
        </p:spPr>
        <p:txBody>
          <a:bodyPr vert="horz" lIns="91440" tIns="45720" rIns="91440" bIns="45720" rtlCol="0" anchor="ctr"/>
          <a:lstStyle>
            <a:lvl1pPr algn="ctr">
              <a:defRPr sz="800" b="0" i="0">
                <a:solidFill>
                  <a:srgbClr val="0C2D45"/>
                </a:solidFill>
                <a:latin typeface="Calibri" panose="020F0502020204030204" pitchFamily="34" charset="0"/>
                <a:cs typeface="Calibri" panose="020F0502020204030204" pitchFamily="34" charset="0"/>
              </a:defRPr>
            </a:lvl1pPr>
          </a:lstStyle>
          <a:p>
            <a:fld id="{CB2079F2-58AF-ED44-82D7-E04B2F6FD686}" type="slidenum">
              <a:rPr lang="en-US" smtClean="0"/>
              <a:pPr/>
              <a:t>‹#›</a:t>
            </a:fld>
            <a:endParaRPr lang="en-US" dirty="0"/>
          </a:p>
        </p:txBody>
      </p:sp>
    </p:spTree>
    <p:extLst>
      <p:ext uri="{BB962C8B-B14F-4D97-AF65-F5344CB8AC3E}">
        <p14:creationId xmlns:p14="http://schemas.microsoft.com/office/powerpoint/2010/main" val="430657063"/>
      </p:ext>
    </p:extLst>
  </p:cSld>
  <p:clrMap bg1="lt1" tx1="dk1" bg2="lt2" tx2="dk2" accent1="accent1" accent2="accent2" accent3="accent3" accent4="accent4" accent5="accent5" accent6="accent6" hlink="hlink" folHlink="folHlink"/>
  <p:sldLayoutIdLst>
    <p:sldLayoutId id="2147483694" r:id="rId1"/>
    <p:sldLayoutId id="2147483736" r:id="rId2"/>
    <p:sldLayoutId id="2147483739" r:id="rId3"/>
    <p:sldLayoutId id="2147483683" r:id="rId4"/>
    <p:sldLayoutId id="2147483697" r:id="rId5"/>
    <p:sldLayoutId id="2147483703" r:id="rId6"/>
    <p:sldLayoutId id="2147483738" r:id="rId7"/>
    <p:sldLayoutId id="2147483740" r:id="rId8"/>
    <p:sldLayoutId id="2147483700" r:id="rId9"/>
    <p:sldLayoutId id="2147483723" r:id="rId10"/>
    <p:sldLayoutId id="2147483744" r:id="rId11"/>
    <p:sldLayoutId id="2147483698" r:id="rId12"/>
    <p:sldLayoutId id="2147483695" r:id="rId13"/>
    <p:sldLayoutId id="2147483702" r:id="rId14"/>
    <p:sldLayoutId id="2147483735" r:id="rId15"/>
    <p:sldLayoutId id="2147483734" r:id="rId16"/>
    <p:sldLayoutId id="2147483708" r:id="rId17"/>
    <p:sldLayoutId id="2147483733" r:id="rId18"/>
    <p:sldLayoutId id="2147483746" r:id="rId19"/>
    <p:sldLayoutId id="2147483741" r:id="rId20"/>
    <p:sldLayoutId id="2147483742" r:id="rId21"/>
    <p:sldLayoutId id="2147483743" r:id="rId22"/>
    <p:sldLayoutId id="2147483737" r:id="rId23"/>
    <p:sldLayoutId id="2147483745" r:id="rId24"/>
  </p:sldLayoutIdLst>
  <p:hf hdr="0"/>
  <p:txStyles>
    <p:titleStyle>
      <a:lvl1pPr algn="l" defTabSz="3343281" rtl="0" eaLnBrk="1" latinLnBrk="0" hangingPunct="1">
        <a:lnSpc>
          <a:spcPct val="90000"/>
        </a:lnSpc>
        <a:spcBef>
          <a:spcPct val="0"/>
        </a:spcBef>
        <a:buNone/>
        <a:defRPr sz="3870" kern="1200">
          <a:solidFill>
            <a:srgbClr val="011E3B"/>
          </a:solidFill>
          <a:latin typeface="Calibri" panose="020F0502020204030204" pitchFamily="34" charset="0"/>
          <a:ea typeface="+mj-ea"/>
          <a:cs typeface="Calibri" panose="020F0502020204030204" pitchFamily="34" charset="0"/>
        </a:defRPr>
      </a:lvl1pPr>
    </p:titleStyle>
    <p:body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p:bodyStyle>
    <p:otherStyle>
      <a:defPPr>
        <a:defRPr lang="en-US"/>
      </a:defPPr>
      <a:lvl1pPr marL="0" algn="l" defTabSz="3343281" rtl="0" eaLnBrk="1" latinLnBrk="0" hangingPunct="1">
        <a:defRPr sz="6580" kern="1200">
          <a:solidFill>
            <a:schemeClr val="tx1"/>
          </a:solidFill>
          <a:latin typeface="+mn-lt"/>
          <a:ea typeface="+mn-ea"/>
          <a:cs typeface="+mn-cs"/>
        </a:defRPr>
      </a:lvl1pPr>
      <a:lvl2pPr marL="1671639" algn="l" defTabSz="3343281" rtl="0" eaLnBrk="1" latinLnBrk="0" hangingPunct="1">
        <a:defRPr sz="6580" kern="1200">
          <a:solidFill>
            <a:schemeClr val="tx1"/>
          </a:solidFill>
          <a:latin typeface="+mn-lt"/>
          <a:ea typeface="+mn-ea"/>
          <a:cs typeface="+mn-cs"/>
        </a:defRPr>
      </a:lvl2pPr>
      <a:lvl3pPr marL="3343281" algn="l" defTabSz="3343281" rtl="0" eaLnBrk="1" latinLnBrk="0" hangingPunct="1">
        <a:defRPr sz="6580" kern="1200">
          <a:solidFill>
            <a:schemeClr val="tx1"/>
          </a:solidFill>
          <a:latin typeface="+mn-lt"/>
          <a:ea typeface="+mn-ea"/>
          <a:cs typeface="+mn-cs"/>
        </a:defRPr>
      </a:lvl3pPr>
      <a:lvl4pPr marL="5014923" algn="l" defTabSz="3343281" rtl="0" eaLnBrk="1" latinLnBrk="0" hangingPunct="1">
        <a:defRPr sz="6580" kern="1200">
          <a:solidFill>
            <a:schemeClr val="tx1"/>
          </a:solidFill>
          <a:latin typeface="+mn-lt"/>
          <a:ea typeface="+mn-ea"/>
          <a:cs typeface="+mn-cs"/>
        </a:defRPr>
      </a:lvl4pPr>
      <a:lvl5pPr marL="6686564" algn="l" defTabSz="3343281" rtl="0" eaLnBrk="1" latinLnBrk="0" hangingPunct="1">
        <a:defRPr sz="6580" kern="1200">
          <a:solidFill>
            <a:schemeClr val="tx1"/>
          </a:solidFill>
          <a:latin typeface="+mn-lt"/>
          <a:ea typeface="+mn-ea"/>
          <a:cs typeface="+mn-cs"/>
        </a:defRPr>
      </a:lvl5pPr>
      <a:lvl6pPr marL="8358202" algn="l" defTabSz="3343281" rtl="0" eaLnBrk="1" latinLnBrk="0" hangingPunct="1">
        <a:defRPr sz="6580" kern="1200">
          <a:solidFill>
            <a:schemeClr val="tx1"/>
          </a:solidFill>
          <a:latin typeface="+mn-lt"/>
          <a:ea typeface="+mn-ea"/>
          <a:cs typeface="+mn-cs"/>
        </a:defRPr>
      </a:lvl6pPr>
      <a:lvl7pPr marL="10029841" algn="l" defTabSz="3343281" rtl="0" eaLnBrk="1" latinLnBrk="0" hangingPunct="1">
        <a:defRPr sz="6580" kern="1200">
          <a:solidFill>
            <a:schemeClr val="tx1"/>
          </a:solidFill>
          <a:latin typeface="+mn-lt"/>
          <a:ea typeface="+mn-ea"/>
          <a:cs typeface="+mn-cs"/>
        </a:defRPr>
      </a:lvl7pPr>
      <a:lvl8pPr marL="11701485" algn="l" defTabSz="3343281" rtl="0" eaLnBrk="1" latinLnBrk="0" hangingPunct="1">
        <a:defRPr sz="6580" kern="1200">
          <a:solidFill>
            <a:schemeClr val="tx1"/>
          </a:solidFill>
          <a:latin typeface="+mn-lt"/>
          <a:ea typeface="+mn-ea"/>
          <a:cs typeface="+mn-cs"/>
        </a:defRPr>
      </a:lvl8pPr>
      <a:lvl9pPr marL="13373124" algn="l" defTabSz="3343281" rtl="0" eaLnBrk="1" latinLnBrk="0" hangingPunct="1">
        <a:defRPr sz="658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Layout" Target="../slideLayouts/slideLayout2.xml"/><Relationship Id="rId4" Type="http://schemas.openxmlformats.org/officeDocument/2006/relationships/image" Target="../media/image7.jpeg"/></Relationships>
</file>

<file path=ppt/slides/_rels/slide10.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xml"/><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xml"/><Relationship Id="rId1" Type="http://schemas.openxmlformats.org/officeDocument/2006/relationships/slideLayout" Target="../slideLayouts/slideLayout18.xml"/><Relationship Id="rId5" Type="http://schemas.openxmlformats.org/officeDocument/2006/relationships/hyperlink" Target="https://www.canva.com/templates/s/budget/" TargetMode="External"/><Relationship Id="rId4" Type="http://schemas.openxmlformats.org/officeDocument/2006/relationships/hyperlink" Target="https://bit.ly/462jPvq" TargetMode="External"/></Relationships>
</file>

<file path=ppt/slides/_rels/slide15.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4.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xml"/><Relationship Id="rId1" Type="http://schemas.openxmlformats.org/officeDocument/2006/relationships/slideLayout" Target="../slideLayouts/slideLayout18.xml"/><Relationship Id="rId5" Type="http://schemas.openxmlformats.org/officeDocument/2006/relationships/image" Target="../media/image26.jpeg"/><Relationship Id="rId4" Type="http://schemas.openxmlformats.org/officeDocument/2006/relationships/image" Target="../media/image25.svg"/></Relationships>
</file>

<file path=ppt/slides/_rels/slide1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xml"/><Relationship Id="rId1" Type="http://schemas.openxmlformats.org/officeDocument/2006/relationships/slideLayout" Target="../slideLayouts/slideLayout18.xml"/><Relationship Id="rId5" Type="http://schemas.openxmlformats.org/officeDocument/2006/relationships/image" Target="../media/image26.jpeg"/><Relationship Id="rId4" Type="http://schemas.openxmlformats.org/officeDocument/2006/relationships/image" Target="../media/image25.svg"/></Relationships>
</file>

<file path=ppt/slides/_rels/slide18.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image" Target="../media/image28.svg"/><Relationship Id="rId7" Type="http://schemas.openxmlformats.org/officeDocument/2006/relationships/image" Target="../media/image32.svg"/><Relationship Id="rId2" Type="http://schemas.openxmlformats.org/officeDocument/2006/relationships/image" Target="../media/image27.png"/><Relationship Id="rId1" Type="http://schemas.openxmlformats.org/officeDocument/2006/relationships/slideLayout" Target="../slideLayouts/slideLayout24.xml"/><Relationship Id="rId6" Type="http://schemas.openxmlformats.org/officeDocument/2006/relationships/image" Target="../media/image31.png"/><Relationship Id="rId5" Type="http://schemas.openxmlformats.org/officeDocument/2006/relationships/image" Target="../media/image30.svg"/><Relationship Id="rId4" Type="http://schemas.openxmlformats.org/officeDocument/2006/relationships/image" Target="../media/image29.png"/><Relationship Id="rId9" Type="http://schemas.openxmlformats.org/officeDocument/2006/relationships/image" Target="../media/image34.sv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3" Type="http://schemas.openxmlformats.org/officeDocument/2006/relationships/image" Target="../media/image36.svg"/><Relationship Id="rId7" Type="http://schemas.openxmlformats.org/officeDocument/2006/relationships/image" Target="../media/image40.svg"/><Relationship Id="rId2" Type="http://schemas.openxmlformats.org/officeDocument/2006/relationships/image" Target="../media/image35.png"/><Relationship Id="rId1" Type="http://schemas.openxmlformats.org/officeDocument/2006/relationships/slideLayout" Target="../slideLayouts/slideLayout18.xml"/><Relationship Id="rId6" Type="http://schemas.openxmlformats.org/officeDocument/2006/relationships/image" Target="../media/image39.png"/><Relationship Id="rId5" Type="http://schemas.openxmlformats.org/officeDocument/2006/relationships/image" Target="../media/image38.svg"/><Relationship Id="rId4" Type="http://schemas.openxmlformats.org/officeDocument/2006/relationships/image" Target="../media/image37.png"/></Relationships>
</file>

<file path=ppt/slides/_rels/slide2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hyperlink" Target="https://www.youtube.com/watch?v=elfq9K57Hq0" TargetMode="External"/><Relationship Id="rId1" Type="http://schemas.openxmlformats.org/officeDocument/2006/relationships/slideLayout" Target="../slideLayouts/slideLayout17.xml"/><Relationship Id="rId5" Type="http://schemas.openxmlformats.org/officeDocument/2006/relationships/image" Target="../media/image43.svg"/><Relationship Id="rId4" Type="http://schemas.openxmlformats.org/officeDocument/2006/relationships/image" Target="../media/image42.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8.png"/><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6.xml.rels><?xml version="1.0" encoding="UTF-8" standalone="yes"?>
<Relationships xmlns="http://schemas.openxmlformats.org/package/2006/relationships"><Relationship Id="rId3" Type="http://schemas.openxmlformats.org/officeDocument/2006/relationships/hyperlink" Target="https://www.linkedin.com/groups/12785698/" TargetMode="External"/><Relationship Id="rId2" Type="http://schemas.openxmlformats.org/officeDocument/2006/relationships/slide" Target="slide51.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slideLayout" Target="../slideLayouts/slideLayout18.xml"/><Relationship Id="rId1" Type="http://schemas.openxmlformats.org/officeDocument/2006/relationships/video" Target="https://www.youtube.com/embed/KbqVf8ePmTI?feature=oembed" TargetMode="External"/><Relationship Id="rId5" Type="http://schemas.openxmlformats.org/officeDocument/2006/relationships/image" Target="../media/image46.svg"/><Relationship Id="rId4" Type="http://schemas.openxmlformats.org/officeDocument/2006/relationships/image" Target="../media/image45.png"/></Relationships>
</file>

<file path=ppt/slides/_rels/slide28.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hyperlink" Target="https://gruenderplattform-de.translate.goog/unternehmen-gruenden/gewerbesteuer?_x_tr_sl=de&amp;_x_tr_tl=en&amp;_x_tr_hl=de&amp;_x_tr_pto=wapp" TargetMode="External"/><Relationship Id="rId7" Type="http://schemas.openxmlformats.org/officeDocument/2006/relationships/hyperlink" Target="https://www-smartexperts-de.translate.goog/suche/?from=portal&amp;_x_tr_sl=de&amp;_x_tr_tl=en&amp;_x_tr_hl=de&amp;_x_tr_pto=wapp" TargetMode="External"/><Relationship Id="rId2" Type="http://schemas.openxmlformats.org/officeDocument/2006/relationships/hyperlink" Target="https://gruenderplattform-de.translate.goog/unternehmen-gruenden/einkommensteuer?_x_tr_sl=de&amp;_x_tr_tl=en&amp;_x_tr_hl=de&amp;_x_tr_pto=wapp" TargetMode="External"/><Relationship Id="rId1" Type="http://schemas.openxmlformats.org/officeDocument/2006/relationships/slideLayout" Target="../slideLayouts/slideLayout16.xml"/><Relationship Id="rId6" Type="http://schemas.openxmlformats.org/officeDocument/2006/relationships/hyperlink" Target="https://gruenderplattform-de.translate.goog/ratgeber/kleinunternehmerregelung?_x_tr_sl=de&amp;_x_tr_tl=en&amp;_x_tr_hl=de&amp;_x_tr_pto=wapp" TargetMode="External"/><Relationship Id="rId5" Type="http://schemas.openxmlformats.org/officeDocument/2006/relationships/hyperlink" Target="https://www-bmf--steuerrechner-de.translate.goog/ekst/eingabeformekst.xhtml?_x_tr_sl=de&amp;_x_tr_tl=en&amp;_x_tr_hl=de&amp;_x_tr_pto=wapp" TargetMode="External"/><Relationship Id="rId10" Type="http://schemas.openxmlformats.org/officeDocument/2006/relationships/image" Target="../media/image49.png"/><Relationship Id="rId4" Type="http://schemas.openxmlformats.org/officeDocument/2006/relationships/hyperlink" Target="https://gruenderplattform-de.translate.goog/unternehmen-gruenden/umsatzsteuer?_x_tr_sl=de&amp;_x_tr_tl=en&amp;_x_tr_hl=de&amp;_x_tr_pto=wapp" TargetMode="External"/><Relationship Id="rId9" Type="http://schemas.openxmlformats.org/officeDocument/2006/relationships/image" Target="../media/image48.png"/></Relationships>
</file>

<file path=ppt/slides/_rels/slide29.xml.rels><?xml version="1.0" encoding="UTF-8" standalone="yes"?>
<Relationships xmlns="http://schemas.openxmlformats.org/package/2006/relationships"><Relationship Id="rId3" Type="http://schemas.openxmlformats.org/officeDocument/2006/relationships/hyperlink" Target="https://www.zdh.de/ueber-uns/organisationen-des-handwerks/handwerkskammern/deutschlandkarte-der-handwerkskammern/" TargetMode="External"/><Relationship Id="rId2" Type="http://schemas.openxmlformats.org/officeDocument/2006/relationships/hyperlink" Target="https://www.dihk.de/ihk-finder" TargetMode="External"/><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8.png"/><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3" Type="http://schemas.openxmlformats.org/officeDocument/2006/relationships/hyperlink" Target="https://www.kfw.de/inlandsfoerderung/Companies/" TargetMode="External"/><Relationship Id="rId2" Type="http://schemas.openxmlformats.org/officeDocument/2006/relationships/hyperlink" Target="https://www.wir-gruenden-in-deutschland.de/en/" TargetMode="External"/><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3" Type="http://schemas.openxmlformats.org/officeDocument/2006/relationships/hyperlink" Target="http://ifb.uni-erlangen.de/en/" TargetMode="External"/><Relationship Id="rId2" Type="http://schemas.openxmlformats.org/officeDocument/2006/relationships/hyperlink" Target="https://www.arbeitsagentur.de/en" TargetMode="External"/><Relationship Id="rId1" Type="http://schemas.openxmlformats.org/officeDocument/2006/relationships/slideLayout" Target="../slideLayouts/slideLayout18.xml"/><Relationship Id="rId4" Type="http://schemas.openxmlformats.org/officeDocument/2006/relationships/hyperlink" Target="https://www.netzwerk-iq.de/en/" TargetMode="External"/></Relationships>
</file>

<file path=ppt/slides/_rels/slide32.xml.rels><?xml version="1.0" encoding="UTF-8" standalone="yes"?>
<Relationships xmlns="http://schemas.openxmlformats.org/package/2006/relationships"><Relationship Id="rId3" Type="http://schemas.openxmlformats.org/officeDocument/2006/relationships/hyperlink" Target="https://together-in-germany.de/en" TargetMode="External"/><Relationship Id="rId2" Type="http://schemas.openxmlformats.org/officeDocument/2006/relationships/hyperlink" Target="https://handbookgermany.de/de" TargetMode="External"/><Relationship Id="rId1" Type="http://schemas.openxmlformats.org/officeDocument/2006/relationships/slideLayout" Target="../slideLayouts/slideLayout18.xml"/><Relationship Id="rId4" Type="http://schemas.openxmlformats.org/officeDocument/2006/relationships/hyperlink" Target="https://www.make-it-in-germany.com/de/" TargetMode="External"/></Relationships>
</file>

<file path=ppt/slides/_rels/slide33.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hyperlink" Target="https://matching-stattkapital-eu.translate.goog/?_x_tr_sl=de&amp;_x_tr_tl=en&amp;_x_tr_hl=de&amp;_x_tr_pto=wapp" TargetMode="External"/><Relationship Id="rId7" Type="http://schemas.openxmlformats.org/officeDocument/2006/relationships/image" Target="../media/image50.png"/><Relationship Id="rId2" Type="http://schemas.openxmlformats.org/officeDocument/2006/relationships/hyperlink" Target="https://socialimpact-eu.translate.goog/?_x_tr_sl=de&amp;_x_tr_tl=en&amp;_x_tr_hl=de&amp;_x_tr_pto=wapp" TargetMode="External"/><Relationship Id="rId1" Type="http://schemas.openxmlformats.org/officeDocument/2006/relationships/slideLayout" Target="../slideLayouts/slideLayout16.xml"/><Relationship Id="rId6" Type="http://schemas.openxmlformats.org/officeDocument/2006/relationships/hyperlink" Target="https://integreat-app.de/" TargetMode="External"/><Relationship Id="rId5" Type="http://schemas.openxmlformats.org/officeDocument/2006/relationships/hyperlink" Target="https://www.make-it-in-germany.com/en/working-in-germany/setting-up-business/preparation-consultation/financing-funding" TargetMode="External"/><Relationship Id="rId4" Type="http://schemas.openxmlformats.org/officeDocument/2006/relationships/hyperlink" Target="https://www-kiz-de.translate.goog/?_x_tr_sl=de&amp;_x_tr_tl=en&amp;_x_tr_hl=de&amp;_x_tr_pto=wapp" TargetMode="External"/><Relationship Id="rId9" Type="http://schemas.openxmlformats.org/officeDocument/2006/relationships/image" Target="../media/image52.png"/></Relationships>
</file>

<file path=ppt/slides/_rels/slide34.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7.xml"/><Relationship Id="rId1" Type="http://schemas.openxmlformats.org/officeDocument/2006/relationships/slideLayout" Target="../slideLayouts/slideLayout18.xml"/><Relationship Id="rId6" Type="http://schemas.openxmlformats.org/officeDocument/2006/relationships/hyperlink" Target="https://www.thehumansafetynet.org/stories-and-news/people-stories/all/if-the-customers-are-happy--they-will-recommend-you--and-at-that-point-things-start-going-very-well" TargetMode="External"/><Relationship Id="rId5" Type="http://schemas.openxmlformats.org/officeDocument/2006/relationships/hyperlink" Target="https://socialimpact.eu/" TargetMode="External"/><Relationship Id="rId4" Type="http://schemas.openxmlformats.org/officeDocument/2006/relationships/image" Target="../media/image54.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3" Type="http://schemas.openxmlformats.org/officeDocument/2006/relationships/image" Target="../media/image56.svg"/><Relationship Id="rId7" Type="http://schemas.openxmlformats.org/officeDocument/2006/relationships/image" Target="../media/image60.svg"/><Relationship Id="rId2" Type="http://schemas.openxmlformats.org/officeDocument/2006/relationships/image" Target="../media/image55.png"/><Relationship Id="rId1" Type="http://schemas.openxmlformats.org/officeDocument/2006/relationships/slideLayout" Target="../slideLayouts/slideLayout18.xml"/><Relationship Id="rId6" Type="http://schemas.openxmlformats.org/officeDocument/2006/relationships/image" Target="../media/image59.png"/><Relationship Id="rId5" Type="http://schemas.openxmlformats.org/officeDocument/2006/relationships/image" Target="../media/image58.svg"/><Relationship Id="rId4" Type="http://schemas.openxmlformats.org/officeDocument/2006/relationships/image" Target="../media/image57.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hyperlink" Target="https://www.localenterprise.ie/Fingal/Start-or-Grow-your-Business/Start-a-Business/Small-Business-Tax-Planning/" TargetMode="External"/><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xml"/><Relationship Id="rId1" Type="http://schemas.openxmlformats.org/officeDocument/2006/relationships/slideLayout" Target="../slideLayouts/slideLayout5.xml"/><Relationship Id="rId4" Type="http://schemas.microsoft.com/office/2007/relationships/hdphoto" Target="../media/hdphoto3.wdp"/></Relationships>
</file>

<file path=ppt/slides/_rels/slide40.xml.rels><?xml version="1.0" encoding="UTF-8" standalone="yes"?>
<Relationships xmlns="http://schemas.openxmlformats.org/package/2006/relationships"><Relationship Id="rId3" Type="http://schemas.openxmlformats.org/officeDocument/2006/relationships/hyperlink" Target="http://smallbusinessadvice.ie/" TargetMode="External"/><Relationship Id="rId2" Type="http://schemas.openxmlformats.org/officeDocument/2006/relationships/hyperlink" Target="https://www.citizensinformation.ie/en/employment/types-of-employment/self-employment/starting-a-business/" TargetMode="External"/><Relationship Id="rId1" Type="http://schemas.openxmlformats.org/officeDocument/2006/relationships/slideLayout" Target="../slideLayouts/slideLayout18.xml"/><Relationship Id="rId4" Type="http://schemas.openxmlformats.org/officeDocument/2006/relationships/hyperlink" Target="https://www.revenue.ie/en/home.aspx" TargetMode="External"/></Relationships>
</file>

<file path=ppt/slides/_rels/slide41.xml.rels><?xml version="1.0" encoding="UTF-8" standalone="yes"?>
<Relationships xmlns="http://schemas.openxmlformats.org/package/2006/relationships"><Relationship Id="rId3" Type="http://schemas.openxmlformats.org/officeDocument/2006/relationships/hyperlink" Target="https://www.localenterprise.ie/" TargetMode="External"/><Relationship Id="rId2" Type="http://schemas.openxmlformats.org/officeDocument/2006/relationships/hyperlink" Target="https://www.centralbank.ie/home" TargetMode="External"/><Relationship Id="rId1" Type="http://schemas.openxmlformats.org/officeDocument/2006/relationships/slideLayout" Target="../slideLayouts/slideLayout18.xml"/><Relationship Id="rId4" Type="http://schemas.openxmlformats.org/officeDocument/2006/relationships/hyperlink" Target="https://chambers.ie/" TargetMode="External"/></Relationships>
</file>

<file path=ppt/slides/_rels/slide42.xml.rels><?xml version="1.0" encoding="UTF-8" standalone="yes"?>
<Relationships xmlns="http://schemas.openxmlformats.org/package/2006/relationships"><Relationship Id="rId3" Type="http://schemas.openxmlformats.org/officeDocument/2006/relationships/hyperlink" Target="https://intertradeireland.com/" TargetMode="External"/><Relationship Id="rId2" Type="http://schemas.openxmlformats.org/officeDocument/2006/relationships/hyperlink" Target="https://cro.ie/registration/business-name/" TargetMode="External"/><Relationship Id="rId1" Type="http://schemas.openxmlformats.org/officeDocument/2006/relationships/slideLayout" Target="../slideLayouts/slideLayout18.xml"/><Relationship Id="rId4" Type="http://schemas.openxmlformats.org/officeDocument/2006/relationships/hyperlink" Target="https://www.socialentrepreneurs.ie/" TargetMode="External"/></Relationships>
</file>

<file path=ppt/slides/_rels/slide43.xml.rels><?xml version="1.0" encoding="UTF-8" standalone="yes"?>
<Relationships xmlns="http://schemas.openxmlformats.org/package/2006/relationships"><Relationship Id="rId8" Type="http://schemas.openxmlformats.org/officeDocument/2006/relationships/image" Target="../media/image67.svg"/><Relationship Id="rId3" Type="http://schemas.openxmlformats.org/officeDocument/2006/relationships/hyperlink" Target="https://irepod.com/podcast/irishsuccesspodcast" TargetMode="External"/><Relationship Id="rId7" Type="http://schemas.openxmlformats.org/officeDocument/2006/relationships/image" Target="../media/image66.png"/><Relationship Id="rId2" Type="http://schemas.openxmlformats.org/officeDocument/2006/relationships/image" Target="../media/image62.jpg"/><Relationship Id="rId1" Type="http://schemas.openxmlformats.org/officeDocument/2006/relationships/slideLayout" Target="../slideLayouts/slideLayout18.xml"/><Relationship Id="rId6" Type="http://schemas.openxmlformats.org/officeDocument/2006/relationships/image" Target="../media/image65.svg"/><Relationship Id="rId5" Type="http://schemas.openxmlformats.org/officeDocument/2006/relationships/image" Target="../media/image64.png"/><Relationship Id="rId4" Type="http://schemas.openxmlformats.org/officeDocument/2006/relationships/image" Target="../media/image63.jp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3" Type="http://schemas.openxmlformats.org/officeDocument/2006/relationships/hyperlink" Target="https://www.expatarrivals.com/europe/denmark/banking-money-and-taxes-denmark" TargetMode="External"/><Relationship Id="rId2" Type="http://schemas.openxmlformats.org/officeDocument/2006/relationships/hyperlink" Target="https://www.internations.org/denmark-expats/guide/banks-taxes" TargetMode="External"/><Relationship Id="rId1" Type="http://schemas.openxmlformats.org/officeDocument/2006/relationships/slideLayout" Target="../slideLayouts/slideLayout18.xml"/><Relationship Id="rId5" Type="http://schemas.openxmlformats.org/officeDocument/2006/relationships/hyperlink" Target="https://fitsmallbusiness.com/how-to-do-payroll-denmark/" TargetMode="External"/><Relationship Id="rId4" Type="http://schemas.openxmlformats.org/officeDocument/2006/relationships/hyperlink" Target="https://workplacedenmark.dk/taxes-and-vat/tax-regulations-for-posted-workers/" TargetMode="External"/></Relationships>
</file>

<file path=ppt/slides/_rels/slide47.xml.rels><?xml version="1.0" encoding="UTF-8" standalone="yes"?>
<Relationships xmlns="http://schemas.openxmlformats.org/package/2006/relationships"><Relationship Id="rId3" Type="http://schemas.openxmlformats.org/officeDocument/2006/relationships/hyperlink" Target="https://www.expatarrivals.com/europe/denmark/banking-money-and-taxes-denmark" TargetMode="External"/><Relationship Id="rId2" Type="http://schemas.openxmlformats.org/officeDocument/2006/relationships/hyperlink" Target="https://www.nordichq.com/regions/nordics/denmark/" TargetMode="External"/><Relationship Id="rId1" Type="http://schemas.openxmlformats.org/officeDocument/2006/relationships/slideLayout" Target="../slideLayouts/slideLayout18.xml"/></Relationships>
</file>

<file path=ppt/slides/_rels/slide48.xml.rels><?xml version="1.0" encoding="UTF-8" standalone="yes"?>
<Relationships xmlns="http://schemas.openxmlformats.org/package/2006/relationships"><Relationship Id="rId3" Type="http://schemas.openxmlformats.org/officeDocument/2006/relationships/hyperlink" Target="https://skat.dk/en-us/individuals/taxation-in-denmark" TargetMode="External"/><Relationship Id="rId2" Type="http://schemas.openxmlformats.org/officeDocument/2006/relationships/hyperlink" Target="https://sktst.dk/english" TargetMode="External"/><Relationship Id="rId1" Type="http://schemas.openxmlformats.org/officeDocument/2006/relationships/slideLayout" Target="../slideLayouts/slideLayout18.xml"/><Relationship Id="rId4" Type="http://schemas.openxmlformats.org/officeDocument/2006/relationships/hyperlink" Target="https://info.skat.dk/data.aspx?oid=80716" TargetMode="External"/></Relationships>
</file>

<file path=ppt/slides/_rels/slide49.xml.rels><?xml version="1.0" encoding="UTF-8" standalone="yes"?>
<Relationships xmlns="http://schemas.openxmlformats.org/package/2006/relationships"><Relationship Id="rId3" Type="http://schemas.openxmlformats.org/officeDocument/2006/relationships/hyperlink" Target="http://www.skatteverket.se/" TargetMode="External"/><Relationship Id="rId2" Type="http://schemas.openxmlformats.org/officeDocument/2006/relationships/hyperlink" Target="https://verksamt.se/en/taxes-contributions/limited-companies" TargetMode="External"/><Relationship Id="rId1" Type="http://schemas.openxmlformats.org/officeDocument/2006/relationships/slideLayout" Target="../slideLayouts/slideLayout18.xml"/></Relationships>
</file>

<file path=ppt/slides/_rels/slide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18.xml"/></Relationships>
</file>

<file path=ppt/slides/_rels/slide50.xml.rels><?xml version="1.0" encoding="UTF-8" standalone="yes"?>
<Relationships xmlns="http://schemas.openxmlformats.org/package/2006/relationships"><Relationship Id="rId3" Type="http://schemas.openxmlformats.org/officeDocument/2006/relationships/hyperlink" Target="http://www.skatteverket.se/" TargetMode="External"/><Relationship Id="rId7" Type="http://schemas.openxmlformats.org/officeDocument/2006/relationships/hyperlink" Target="https://coompanion.se/" TargetMode="External"/><Relationship Id="rId2" Type="http://schemas.openxmlformats.org/officeDocument/2006/relationships/hyperlink" Target="http://www.bolagsverket.se/" TargetMode="External"/><Relationship Id="rId1" Type="http://schemas.openxmlformats.org/officeDocument/2006/relationships/slideLayout" Target="../slideLayouts/slideLayout18.xml"/><Relationship Id="rId6" Type="http://schemas.openxmlformats.org/officeDocument/2006/relationships/hyperlink" Target="https://www.almi.se/" TargetMode="External"/><Relationship Id="rId5" Type="http://schemas.openxmlformats.org/officeDocument/2006/relationships/hyperlink" Target="https://www.nyforetagarcentrum.com/" TargetMode="External"/><Relationship Id="rId4" Type="http://schemas.openxmlformats.org/officeDocument/2006/relationships/hyperlink" Target="http://www.verksamt.se/" TargetMode="External"/></Relationships>
</file>

<file path=ppt/slides/_rels/slide51.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6.png"/><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69.svg"/><Relationship Id="rId2" Type="http://schemas.openxmlformats.org/officeDocument/2006/relationships/image" Target="../media/image68.png"/><Relationship Id="rId1" Type="http://schemas.openxmlformats.org/officeDocument/2006/relationships/slideLayout" Target="../slideLayouts/slideLayout18.xml"/><Relationship Id="rId5" Type="http://schemas.openxmlformats.org/officeDocument/2006/relationships/image" Target="../media/image71.svg"/><Relationship Id="rId4" Type="http://schemas.openxmlformats.org/officeDocument/2006/relationships/image" Target="../media/image70.png"/></Relationships>
</file>

<file path=ppt/slides/_rels/slide5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 Target="slide68.xml"/><Relationship Id="rId1" Type="http://schemas.openxmlformats.org/officeDocument/2006/relationships/slideLayout" Target="../slideLayouts/slideLayout18.xml"/><Relationship Id="rId4" Type="http://schemas.openxmlformats.org/officeDocument/2006/relationships/image" Target="../media/image73.svg"/></Relationships>
</file>

<file path=ppt/slides/_rels/slide54.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jpeg"/><Relationship Id="rId1" Type="http://schemas.openxmlformats.org/officeDocument/2006/relationships/slideLayout" Target="../slideLayouts/slideLayout19.xml"/><Relationship Id="rId4" Type="http://schemas.openxmlformats.org/officeDocument/2006/relationships/image" Target="../media/image76.sv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6.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18.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58.xml.rels><?xml version="1.0" encoding="UTF-8" standalone="yes"?>
<Relationships xmlns="http://schemas.openxmlformats.org/package/2006/relationships"><Relationship Id="rId3" Type="http://schemas.openxmlformats.org/officeDocument/2006/relationships/hyperlink" Target="https://youtu.be/voF1plqqZJA?si=4lVGgWNI5yYgpdrN" TargetMode="External"/><Relationship Id="rId7" Type="http://schemas.openxmlformats.org/officeDocument/2006/relationships/image" Target="../media/image82.svg"/><Relationship Id="rId2" Type="http://schemas.openxmlformats.org/officeDocument/2006/relationships/image" Target="../media/image78.png"/><Relationship Id="rId1" Type="http://schemas.openxmlformats.org/officeDocument/2006/relationships/slideLayout" Target="../slideLayouts/slideLayout18.xml"/><Relationship Id="rId6" Type="http://schemas.openxmlformats.org/officeDocument/2006/relationships/image" Target="../media/image81.png"/><Relationship Id="rId5" Type="http://schemas.openxmlformats.org/officeDocument/2006/relationships/image" Target="../media/image80.png"/><Relationship Id="rId4" Type="http://schemas.openxmlformats.org/officeDocument/2006/relationships/image" Target="../media/image79.jpeg"/></Relationships>
</file>

<file path=ppt/slides/_rels/slide59.xml.rels><?xml version="1.0" encoding="UTF-8" standalone="yes"?>
<Relationships xmlns="http://schemas.openxmlformats.org/package/2006/relationships"><Relationship Id="rId3" Type="http://schemas.openxmlformats.org/officeDocument/2006/relationships/hyperlink" Target="https://thecrowdspace.com/platforms/" TargetMode="External"/><Relationship Id="rId2" Type="http://schemas.openxmlformats.org/officeDocument/2006/relationships/hyperlink" Target="https://www.seedrs.com/academy/how-to-perfect-your-crowdfunding-video-pitch" TargetMode="External"/><Relationship Id="rId1" Type="http://schemas.openxmlformats.org/officeDocument/2006/relationships/slideLayout" Target="../slideLayouts/slideLayout18.xml"/><Relationship Id="rId5" Type="http://schemas.openxmlformats.org/officeDocument/2006/relationships/hyperlink" Target="https://www.thinkbusiness.ie/articles/crowdfunding-in-ireland-guide/" TargetMode="External"/><Relationship Id="rId4" Type="http://schemas.openxmlformats.org/officeDocument/2006/relationships/hyperlink" Target="https://www.crucialcrowdfunding.eu/jargon-buster/" TargetMode="External"/></Relationships>
</file>

<file path=ppt/slides/_rels/slide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18.xml"/></Relationships>
</file>

<file path=ppt/slides/_rels/slide60.xml.rels><?xml version="1.0" encoding="UTF-8" standalone="yes"?>
<Relationships xmlns="http://schemas.openxmlformats.org/package/2006/relationships"><Relationship Id="rId3" Type="http://schemas.openxmlformats.org/officeDocument/2006/relationships/hyperlink" Target="https://www.startnext.com/" TargetMode="External"/><Relationship Id="rId2" Type="http://schemas.openxmlformats.org/officeDocument/2006/relationships/hyperlink" Target="https://einguterplan.de/" TargetMode="External"/><Relationship Id="rId1" Type="http://schemas.openxmlformats.org/officeDocument/2006/relationships/slideLayout" Target="../slideLayouts/slideLayout18.xml"/><Relationship Id="rId4" Type="http://schemas.openxmlformats.org/officeDocument/2006/relationships/image" Target="../media/image83.png"/></Relationships>
</file>

<file path=ppt/slides/_rels/slide61.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8.xml"/><Relationship Id="rId1" Type="http://schemas.openxmlformats.org/officeDocument/2006/relationships/slideLayout" Target="../slideLayouts/slideLayout18.xml"/></Relationships>
</file>

<file path=ppt/slides/_rels/slide62.xml.rels><?xml version="1.0" encoding="UTF-8" standalone="yes"?>
<Relationships xmlns="http://schemas.openxmlformats.org/package/2006/relationships"><Relationship Id="rId2" Type="http://schemas.openxmlformats.org/officeDocument/2006/relationships/hyperlink" Target="https://www.youtube.com/watch?v=q13UX4UCmKY" TargetMode="External"/><Relationship Id="rId1" Type="http://schemas.openxmlformats.org/officeDocument/2006/relationships/slideLayout" Target="../slideLayouts/slideLayout18.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64.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18.xml"/></Relationships>
</file>

<file path=ppt/slides/_rels/slide65.xml.rels><?xml version="1.0" encoding="UTF-8" standalone="yes"?>
<Relationships xmlns="http://schemas.openxmlformats.org/package/2006/relationships"><Relationship Id="rId3" Type="http://schemas.openxmlformats.org/officeDocument/2006/relationships/image" Target="../media/image87.svg"/><Relationship Id="rId2" Type="http://schemas.openxmlformats.org/officeDocument/2006/relationships/image" Target="../media/image86.png"/><Relationship Id="rId1" Type="http://schemas.openxmlformats.org/officeDocument/2006/relationships/slideLayout" Target="../slideLayouts/slideLayout20.xml"/><Relationship Id="rId5" Type="http://schemas.openxmlformats.org/officeDocument/2006/relationships/image" Target="../media/image89.svg"/><Relationship Id="rId4" Type="http://schemas.openxmlformats.org/officeDocument/2006/relationships/image" Target="../media/image88.png"/></Relationships>
</file>

<file path=ppt/slides/_rels/slide66.xml.rels><?xml version="1.0" encoding="UTF-8" standalone="yes"?>
<Relationships xmlns="http://schemas.openxmlformats.org/package/2006/relationships"><Relationship Id="rId3" Type="http://schemas.openxmlformats.org/officeDocument/2006/relationships/image" Target="../media/image91.svg"/><Relationship Id="rId2" Type="http://schemas.openxmlformats.org/officeDocument/2006/relationships/image" Target="../media/image90.png"/><Relationship Id="rId1" Type="http://schemas.openxmlformats.org/officeDocument/2006/relationships/slideLayout" Target="../slideLayouts/slideLayout18.xml"/><Relationship Id="rId5" Type="http://schemas.openxmlformats.org/officeDocument/2006/relationships/image" Target="../media/image93.svg"/><Relationship Id="rId4" Type="http://schemas.openxmlformats.org/officeDocument/2006/relationships/image" Target="../media/image92.png"/></Relationships>
</file>

<file path=ppt/slides/_rels/slide67.xml.rels><?xml version="1.0" encoding="UTF-8" standalone="yes"?>
<Relationships xmlns="http://schemas.openxmlformats.org/package/2006/relationships"><Relationship Id="rId3" Type="http://schemas.openxmlformats.org/officeDocument/2006/relationships/image" Target="../media/image95.svg"/><Relationship Id="rId7" Type="http://schemas.openxmlformats.org/officeDocument/2006/relationships/image" Target="../media/image99.svg"/><Relationship Id="rId2" Type="http://schemas.openxmlformats.org/officeDocument/2006/relationships/image" Target="../media/image94.png"/><Relationship Id="rId1" Type="http://schemas.openxmlformats.org/officeDocument/2006/relationships/slideLayout" Target="../slideLayouts/slideLayout18.xml"/><Relationship Id="rId6" Type="http://schemas.openxmlformats.org/officeDocument/2006/relationships/image" Target="../media/image98.png"/><Relationship Id="rId5" Type="http://schemas.openxmlformats.org/officeDocument/2006/relationships/image" Target="../media/image97.svg"/><Relationship Id="rId4" Type="http://schemas.openxmlformats.org/officeDocument/2006/relationships/image" Target="../media/image96.png"/></Relationships>
</file>

<file path=ppt/slides/_rels/slide68.xml.rels><?xml version="1.0" encoding="UTF-8" standalone="yes"?>
<Relationships xmlns="http://schemas.openxmlformats.org/package/2006/relationships"><Relationship Id="rId3" Type="http://schemas.openxmlformats.org/officeDocument/2006/relationships/image" Target="../media/image101.svg"/><Relationship Id="rId2" Type="http://schemas.openxmlformats.org/officeDocument/2006/relationships/image" Target="../media/image100.png"/><Relationship Id="rId1" Type="http://schemas.openxmlformats.org/officeDocument/2006/relationships/slideLayout" Target="../slideLayouts/slideLayout2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8.xml"/></Relationships>
</file>

<file path=ppt/slides/_rels/slide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1.xml.rels><?xml version="1.0" encoding="UTF-8" standalone="yes"?>
<Relationships xmlns="http://schemas.openxmlformats.org/package/2006/relationships"><Relationship Id="rId3" Type="http://schemas.openxmlformats.org/officeDocument/2006/relationships/hyperlink" Target="https://www.youtube.com/watch?v=hefAHWvrFDQ&amp;t=6s" TargetMode="External"/><Relationship Id="rId2" Type="http://schemas.openxmlformats.org/officeDocument/2006/relationships/notesSlide" Target="../notesSlides/notesSlide10.xml"/><Relationship Id="rId1" Type="http://schemas.openxmlformats.org/officeDocument/2006/relationships/slideLayout" Target="../slideLayouts/slideLayout17.xml"/><Relationship Id="rId4" Type="http://schemas.openxmlformats.org/officeDocument/2006/relationships/image" Target="../media/image102.png"/></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8.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8.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8.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8.xml"/></Relationships>
</file>

<file path=ppt/slides/_rels/slide7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3" Type="http://schemas.openxmlformats.org/officeDocument/2006/relationships/image" Target="../media/image13.jpeg"/><Relationship Id="rId7" Type="http://schemas.openxmlformats.org/officeDocument/2006/relationships/image" Target="../media/image15.png"/><Relationship Id="rId2" Type="http://schemas.openxmlformats.org/officeDocument/2006/relationships/hyperlink" Target="https://www.youtube.com/watch?v=4XZIv4__sQA" TargetMode="External"/><Relationship Id="rId1" Type="http://schemas.openxmlformats.org/officeDocument/2006/relationships/slideLayout" Target="../slideLayouts/slideLayout16.xml"/><Relationship Id="rId6" Type="http://schemas.openxmlformats.org/officeDocument/2006/relationships/hyperlink" Target="https://open.spotify.com/show/6o8lC0CcRlIclZsbkEOaRL" TargetMode="External"/><Relationship Id="rId5" Type="http://schemas.openxmlformats.org/officeDocument/2006/relationships/image" Target="../media/image14.jpeg"/><Relationship Id="rId4" Type="http://schemas.openxmlformats.org/officeDocument/2006/relationships/hyperlink" Target="https://www.youtube.com/watch?v=4j2emMn7UaI" TargetMode="External"/></Relationships>
</file>

<file path=ppt/slides/_rels/slide9.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6.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Placeholder 6">
            <a:extLst>
              <a:ext uri="{FF2B5EF4-FFF2-40B4-BE49-F238E27FC236}">
                <a16:creationId xmlns:a16="http://schemas.microsoft.com/office/drawing/2014/main" id="{D0A5FC7D-E563-93E1-B1DA-173782589D7D}"/>
              </a:ext>
            </a:extLst>
          </p:cNvPr>
          <p:cNvPicPr>
            <a:picLocks noGrp="1" noChangeAspect="1"/>
          </p:cNvPicPr>
          <p:nvPr>
            <p:ph type="pic" sz="quarter" idx="22"/>
          </p:nvPr>
        </p:nvPicPr>
        <p:blipFill rotWithShape="1">
          <a:blip r:embed="rId2" cstate="email">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a:ext>
            </a:extLst>
          </a:blip>
          <a:srcRect l="25964" r="25964"/>
          <a:stretch/>
        </p:blipFill>
        <p:spPr>
          <a:xfrm>
            <a:off x="6290665" y="1"/>
            <a:ext cx="4961115" cy="6030686"/>
          </a:xfrm>
        </p:spPr>
      </p:pic>
      <p:sp>
        <p:nvSpPr>
          <p:cNvPr id="3" name="Text Placeholder 2">
            <a:extLst>
              <a:ext uri="{FF2B5EF4-FFF2-40B4-BE49-F238E27FC236}">
                <a16:creationId xmlns:a16="http://schemas.microsoft.com/office/drawing/2014/main" id="{A88D3D91-A9D8-0923-48EA-8223B07E1584}"/>
              </a:ext>
            </a:extLst>
          </p:cNvPr>
          <p:cNvSpPr>
            <a:spLocks noGrp="1"/>
          </p:cNvSpPr>
          <p:nvPr>
            <p:ph type="body" sz="quarter" idx="16"/>
          </p:nvPr>
        </p:nvSpPr>
        <p:spPr/>
        <p:txBody>
          <a:bodyPr/>
          <a:lstStyle/>
          <a:p>
            <a:r>
              <a:rPr lang="en-GB" dirty="0"/>
              <a:t>MODUL 3</a:t>
            </a:r>
          </a:p>
          <a:p>
            <a:endParaRPr lang="en-GB" dirty="0"/>
          </a:p>
        </p:txBody>
      </p:sp>
      <p:sp>
        <p:nvSpPr>
          <p:cNvPr id="4" name="Text Placeholder 3">
            <a:extLst>
              <a:ext uri="{FF2B5EF4-FFF2-40B4-BE49-F238E27FC236}">
                <a16:creationId xmlns:a16="http://schemas.microsoft.com/office/drawing/2014/main" id="{CC41F2A3-6B1E-6087-532D-352C9DC35AD2}"/>
              </a:ext>
            </a:extLst>
          </p:cNvPr>
          <p:cNvSpPr>
            <a:spLocks noGrp="1"/>
          </p:cNvSpPr>
          <p:nvPr>
            <p:ph type="body" sz="quarter" idx="19"/>
          </p:nvPr>
        </p:nvSpPr>
        <p:spPr>
          <a:xfrm>
            <a:off x="507596" y="4059936"/>
            <a:ext cx="4979410" cy="855894"/>
          </a:xfrm>
        </p:spPr>
        <p:txBody>
          <a:bodyPr/>
          <a:lstStyle/>
          <a:p>
            <a:r>
              <a:rPr lang="en-GB" sz="2800" dirty="0" err="1"/>
              <a:t>Bewältigung</a:t>
            </a:r>
            <a:r>
              <a:rPr lang="en-GB" sz="2800" dirty="0"/>
              <a:t> </a:t>
            </a:r>
            <a:r>
              <a:rPr lang="en-GB" sz="2800" dirty="0" err="1"/>
              <a:t>finanzieller</a:t>
            </a:r>
            <a:r>
              <a:rPr lang="en-GB" sz="2800" dirty="0"/>
              <a:t> </a:t>
            </a:r>
            <a:r>
              <a:rPr lang="en-GB" sz="2800" dirty="0" err="1"/>
              <a:t>Herausforderungen</a:t>
            </a:r>
            <a:endParaRPr lang="en-GB" sz="2800" dirty="0"/>
          </a:p>
        </p:txBody>
      </p:sp>
      <p:sp>
        <p:nvSpPr>
          <p:cNvPr id="5" name="Text Placeholder 4">
            <a:extLst>
              <a:ext uri="{FF2B5EF4-FFF2-40B4-BE49-F238E27FC236}">
                <a16:creationId xmlns:a16="http://schemas.microsoft.com/office/drawing/2014/main" id="{F8F767C9-3348-EF09-7292-E0838209464A}"/>
              </a:ext>
            </a:extLst>
          </p:cNvPr>
          <p:cNvSpPr>
            <a:spLocks noGrp="1"/>
          </p:cNvSpPr>
          <p:nvPr>
            <p:ph type="body" sz="quarter" idx="20"/>
          </p:nvPr>
        </p:nvSpPr>
        <p:spPr>
          <a:xfrm>
            <a:off x="2286001" y="5911583"/>
            <a:ext cx="3810000" cy="622069"/>
          </a:xfrm>
        </p:spPr>
        <p:txBody>
          <a:bodyPr/>
          <a:lstStyle/>
          <a:p>
            <a:r>
              <a:rPr lang="en-GB" dirty="0">
                <a:solidFill>
                  <a:srgbClr val="0C2D45"/>
                </a:solidFill>
              </a:rPr>
              <a:t>www.</a:t>
            </a:r>
            <a:r>
              <a:rPr lang="en-GB" b="1" dirty="0"/>
              <a:t>ingrow-project</a:t>
            </a:r>
            <a:r>
              <a:rPr lang="en-GB" dirty="0">
                <a:solidFill>
                  <a:srgbClr val="0C2D45"/>
                </a:solidFill>
              </a:rPr>
              <a:t>.eu</a:t>
            </a:r>
          </a:p>
        </p:txBody>
      </p:sp>
      <p:sp>
        <p:nvSpPr>
          <p:cNvPr id="19" name="Freeform 18">
            <a:extLst>
              <a:ext uri="{FF2B5EF4-FFF2-40B4-BE49-F238E27FC236}">
                <a16:creationId xmlns:a16="http://schemas.microsoft.com/office/drawing/2014/main" id="{56C8BAD8-B44C-AEA2-824E-0C0A8D2836C3}"/>
              </a:ext>
            </a:extLst>
          </p:cNvPr>
          <p:cNvSpPr/>
          <p:nvPr userDrawn="1"/>
        </p:nvSpPr>
        <p:spPr>
          <a:xfrm>
            <a:off x="9695019" y="6505507"/>
            <a:ext cx="867119" cy="373943"/>
          </a:xfrm>
          <a:custGeom>
            <a:avLst/>
            <a:gdLst>
              <a:gd name="connsiteX0" fmla="*/ 37477 w 867119"/>
              <a:gd name="connsiteY0" fmla="*/ 55168 h 373943"/>
              <a:gd name="connsiteX1" fmla="*/ 114151 w 867119"/>
              <a:gd name="connsiteY1" fmla="*/ 313075 h 373943"/>
              <a:gd name="connsiteX2" fmla="*/ 141154 w 867119"/>
              <a:gd name="connsiteY2" fmla="*/ 373943 h 373943"/>
              <a:gd name="connsiteX3" fmla="*/ 0 w 867119"/>
              <a:gd name="connsiteY3" fmla="*/ 373943 h 373943"/>
              <a:gd name="connsiteX4" fmla="*/ 5706 w 867119"/>
              <a:gd name="connsiteY4" fmla="*/ 311274 h 373943"/>
              <a:gd name="connsiteX5" fmla="*/ 37477 w 867119"/>
              <a:gd name="connsiteY5" fmla="*/ 55168 h 373943"/>
              <a:gd name="connsiteX6" fmla="*/ 579231 w 867119"/>
              <a:gd name="connsiteY6" fmla="*/ 90 h 373943"/>
              <a:gd name="connsiteX7" fmla="*/ 700196 w 867119"/>
              <a:gd name="connsiteY7" fmla="*/ 25039 h 373943"/>
              <a:gd name="connsiteX8" fmla="*/ 866254 w 867119"/>
              <a:gd name="connsiteY8" fmla="*/ 336858 h 373943"/>
              <a:gd name="connsiteX9" fmla="*/ 856984 w 867119"/>
              <a:gd name="connsiteY9" fmla="*/ 373943 h 373943"/>
              <a:gd name="connsiteX10" fmla="*/ 246194 w 867119"/>
              <a:gd name="connsiteY10" fmla="*/ 373943 h 373943"/>
              <a:gd name="connsiteX11" fmla="*/ 249943 w 867119"/>
              <a:gd name="connsiteY11" fmla="*/ 309743 h 373943"/>
              <a:gd name="connsiteX12" fmla="*/ 278467 w 867119"/>
              <a:gd name="connsiteY12" fmla="*/ 217854 h 373943"/>
              <a:gd name="connsiteX13" fmla="*/ 579231 w 867119"/>
              <a:gd name="connsiteY13" fmla="*/ 90 h 37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7119" h="373943">
                <a:moveTo>
                  <a:pt x="37477" y="55168"/>
                </a:moveTo>
                <a:cubicBezTo>
                  <a:pt x="60069" y="154589"/>
                  <a:pt x="85204" y="240451"/>
                  <a:pt x="114151" y="313075"/>
                </a:cubicBezTo>
                <a:lnTo>
                  <a:pt x="141154" y="373943"/>
                </a:lnTo>
                <a:lnTo>
                  <a:pt x="0" y="373943"/>
                </a:lnTo>
                <a:lnTo>
                  <a:pt x="5706" y="311274"/>
                </a:lnTo>
                <a:cubicBezTo>
                  <a:pt x="21380" y="151764"/>
                  <a:pt x="37477" y="55168"/>
                  <a:pt x="37477" y="55168"/>
                </a:cubicBezTo>
                <a:close/>
                <a:moveTo>
                  <a:pt x="579231" y="90"/>
                </a:moveTo>
                <a:cubicBezTo>
                  <a:pt x="619992" y="-946"/>
                  <a:pt x="661036" y="6962"/>
                  <a:pt x="700196" y="25039"/>
                </a:cubicBezTo>
                <a:cubicBezTo>
                  <a:pt x="813160" y="74749"/>
                  <a:pt x="875290" y="202414"/>
                  <a:pt x="866254" y="336858"/>
                </a:cubicBezTo>
                <a:lnTo>
                  <a:pt x="856984" y="373943"/>
                </a:lnTo>
                <a:lnTo>
                  <a:pt x="246194" y="373943"/>
                </a:lnTo>
                <a:lnTo>
                  <a:pt x="249943" y="309743"/>
                </a:lnTo>
                <a:cubicBezTo>
                  <a:pt x="255497" y="278862"/>
                  <a:pt x="264911" y="247982"/>
                  <a:pt x="278467" y="217854"/>
                </a:cubicBezTo>
                <a:cubicBezTo>
                  <a:pt x="337208" y="86802"/>
                  <a:pt x="456949" y="3198"/>
                  <a:pt x="579231" y="90"/>
                </a:cubicBezTo>
                <a:close/>
              </a:path>
            </a:pathLst>
          </a:custGeom>
          <a:solidFill>
            <a:schemeClr val="bg1">
              <a:alpha val="58996"/>
            </a:schemeClr>
          </a:solidFill>
          <a:ln w="19616" cap="flat">
            <a:noFill/>
            <a:prstDash val="solid"/>
            <a:miter/>
          </a:ln>
        </p:spPr>
        <p:txBody>
          <a:bodyPr wrap="square" rtlCol="0" anchor="ctr">
            <a:noAutofit/>
          </a:bodyPr>
          <a:lstStyle/>
          <a:p>
            <a:endParaRPr lang="en-US" dirty="0"/>
          </a:p>
        </p:txBody>
      </p:sp>
      <p:grpSp>
        <p:nvGrpSpPr>
          <p:cNvPr id="22" name="Group 21">
            <a:extLst>
              <a:ext uri="{FF2B5EF4-FFF2-40B4-BE49-F238E27FC236}">
                <a16:creationId xmlns:a16="http://schemas.microsoft.com/office/drawing/2014/main" id="{F63A9DDA-16A1-13A1-18AF-BC96D8C03E64}"/>
              </a:ext>
            </a:extLst>
          </p:cNvPr>
          <p:cNvGrpSpPr/>
          <p:nvPr/>
        </p:nvGrpSpPr>
        <p:grpSpPr>
          <a:xfrm>
            <a:off x="8771222" y="4059936"/>
            <a:ext cx="2487927" cy="2819513"/>
            <a:chOff x="8771222" y="4059936"/>
            <a:chExt cx="2487927" cy="2819513"/>
          </a:xfrm>
        </p:grpSpPr>
        <p:sp>
          <p:nvSpPr>
            <p:cNvPr id="21" name="Freeform 20">
              <a:extLst>
                <a:ext uri="{FF2B5EF4-FFF2-40B4-BE49-F238E27FC236}">
                  <a16:creationId xmlns:a16="http://schemas.microsoft.com/office/drawing/2014/main" id="{8B729C69-4FD5-AF8C-ED14-8757055B8C02}"/>
                </a:ext>
              </a:extLst>
            </p:cNvPr>
            <p:cNvSpPr/>
            <p:nvPr userDrawn="1"/>
          </p:nvSpPr>
          <p:spPr>
            <a:xfrm>
              <a:off x="8771222" y="4258761"/>
              <a:ext cx="744514" cy="2620688"/>
            </a:xfrm>
            <a:custGeom>
              <a:avLst/>
              <a:gdLst>
                <a:gd name="connsiteX0" fmla="*/ 334702 w 744514"/>
                <a:gd name="connsiteY0" fmla="*/ 181 h 2620688"/>
                <a:gd name="connsiteX1" fmla="*/ 732334 w 744514"/>
                <a:gd name="connsiteY1" fmla="*/ 446067 h 2620688"/>
                <a:gd name="connsiteX2" fmla="*/ 732334 w 744514"/>
                <a:gd name="connsiteY2" fmla="*/ 897978 h 2620688"/>
                <a:gd name="connsiteX3" fmla="*/ 611839 w 744514"/>
                <a:gd name="connsiteY3" fmla="*/ 2084993 h 2620688"/>
                <a:gd name="connsiteX4" fmla="*/ 609769 w 744514"/>
                <a:gd name="connsiteY4" fmla="*/ 2439367 h 2620688"/>
                <a:gd name="connsiteX5" fmla="*/ 618395 w 744514"/>
                <a:gd name="connsiteY5" fmla="*/ 2620688 h 2620688"/>
                <a:gd name="connsiteX6" fmla="*/ 15436 w 744514"/>
                <a:gd name="connsiteY6" fmla="*/ 2620688 h 2620688"/>
                <a:gd name="connsiteX7" fmla="*/ 3342 w 744514"/>
                <a:gd name="connsiteY7" fmla="*/ 2506778 h 2620688"/>
                <a:gd name="connsiteX8" fmla="*/ 57565 w 744514"/>
                <a:gd name="connsiteY8" fmla="*/ 1928332 h 2620688"/>
                <a:gd name="connsiteX9" fmla="*/ 250358 w 744514"/>
                <a:gd name="connsiteY9" fmla="*/ 1126944 h 2620688"/>
                <a:gd name="connsiteX10" fmla="*/ 220232 w 744514"/>
                <a:gd name="connsiteY10" fmla="*/ 301456 h 2620688"/>
                <a:gd name="connsiteX11" fmla="*/ 334702 w 744514"/>
                <a:gd name="connsiteY11" fmla="*/ 181 h 262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4514" h="2620688">
                  <a:moveTo>
                    <a:pt x="334702" y="181"/>
                  </a:moveTo>
                  <a:cubicBezTo>
                    <a:pt x="581716" y="12232"/>
                    <a:pt x="696186" y="223126"/>
                    <a:pt x="732334" y="446067"/>
                  </a:cubicBezTo>
                  <a:cubicBezTo>
                    <a:pt x="756435" y="596703"/>
                    <a:pt x="738359" y="747339"/>
                    <a:pt x="732334" y="897978"/>
                  </a:cubicBezTo>
                  <a:cubicBezTo>
                    <a:pt x="726309" y="964258"/>
                    <a:pt x="629915" y="1494500"/>
                    <a:pt x="611839" y="2084993"/>
                  </a:cubicBezTo>
                  <a:cubicBezTo>
                    <a:pt x="607321" y="2196465"/>
                    <a:pt x="606192" y="2315091"/>
                    <a:pt x="609769" y="2439367"/>
                  </a:cubicBezTo>
                  <a:lnTo>
                    <a:pt x="618395" y="2620688"/>
                  </a:lnTo>
                  <a:lnTo>
                    <a:pt x="15436" y="2620688"/>
                  </a:lnTo>
                  <a:lnTo>
                    <a:pt x="3342" y="2506778"/>
                  </a:lnTo>
                  <a:cubicBezTo>
                    <a:pt x="-8708" y="2312456"/>
                    <a:pt x="12379" y="2115122"/>
                    <a:pt x="57565" y="1928332"/>
                  </a:cubicBezTo>
                  <a:cubicBezTo>
                    <a:pt x="123839" y="1663211"/>
                    <a:pt x="220232" y="1398090"/>
                    <a:pt x="250358" y="1126944"/>
                  </a:cubicBezTo>
                  <a:cubicBezTo>
                    <a:pt x="280481" y="855798"/>
                    <a:pt x="268431" y="572602"/>
                    <a:pt x="220232" y="301456"/>
                  </a:cubicBezTo>
                  <a:cubicBezTo>
                    <a:pt x="196135" y="138767"/>
                    <a:pt x="111788" y="-5844"/>
                    <a:pt x="334702" y="181"/>
                  </a:cubicBezTo>
                  <a:close/>
                </a:path>
              </a:pathLst>
            </a:custGeom>
            <a:solidFill>
              <a:schemeClr val="bg1">
                <a:alpha val="58996"/>
              </a:schemeClr>
            </a:solidFill>
            <a:ln w="19616" cap="flat">
              <a:noFill/>
              <a:prstDash val="solid"/>
              <a:miter/>
            </a:ln>
          </p:spPr>
          <p:txBody>
            <a:bodyPr wrap="square" rtlCol="0" anchor="ctr">
              <a:noAutofit/>
            </a:bodyPr>
            <a:lstStyle/>
            <a:p>
              <a:endParaRPr lang="en-US" dirty="0"/>
            </a:p>
          </p:txBody>
        </p:sp>
        <p:sp>
          <p:nvSpPr>
            <p:cNvPr id="17" name="Freeform 16">
              <a:extLst>
                <a:ext uri="{FF2B5EF4-FFF2-40B4-BE49-F238E27FC236}">
                  <a16:creationId xmlns:a16="http://schemas.microsoft.com/office/drawing/2014/main" id="{6B40280A-31CA-A467-8ADA-881C55DDB1DA}"/>
                </a:ext>
              </a:extLst>
            </p:cNvPr>
            <p:cNvSpPr/>
            <p:nvPr userDrawn="1"/>
          </p:nvSpPr>
          <p:spPr>
            <a:xfrm>
              <a:off x="9569827" y="4059936"/>
              <a:ext cx="1689322" cy="2439484"/>
            </a:xfrm>
            <a:custGeom>
              <a:avLst/>
              <a:gdLst>
                <a:gd name="connsiteX0" fmla="*/ 1475512 w 1689322"/>
                <a:gd name="connsiteY0" fmla="*/ 0 h 2439484"/>
                <a:gd name="connsiteX1" fmla="*/ 1689322 w 1689322"/>
                <a:gd name="connsiteY1" fmla="*/ 0 h 2439484"/>
                <a:gd name="connsiteX2" fmla="*/ 1689322 w 1689322"/>
                <a:gd name="connsiteY2" fmla="*/ 715171 h 2439484"/>
                <a:gd name="connsiteX3" fmla="*/ 1688429 w 1689322"/>
                <a:gd name="connsiteY3" fmla="*/ 716446 h 2439484"/>
                <a:gd name="connsiteX4" fmla="*/ 1319416 w 1689322"/>
                <a:gd name="connsiteY4" fmla="*/ 1301669 h 2439484"/>
                <a:gd name="connsiteX5" fmla="*/ 1307365 w 1689322"/>
                <a:gd name="connsiteY5" fmla="*/ 1440254 h 2439484"/>
                <a:gd name="connsiteX6" fmla="*/ 1500156 w 1689322"/>
                <a:gd name="connsiteY6" fmla="*/ 1392050 h 2439484"/>
                <a:gd name="connsiteX7" fmla="*/ 1689322 w 1689322"/>
                <a:gd name="connsiteY7" fmla="*/ 1169615 h 2439484"/>
                <a:gd name="connsiteX8" fmla="*/ 1689322 w 1689322"/>
                <a:gd name="connsiteY8" fmla="*/ 2428696 h 2439484"/>
                <a:gd name="connsiteX9" fmla="*/ 1620181 w 1689322"/>
                <a:gd name="connsiteY9" fmla="*/ 2436056 h 2439484"/>
                <a:gd name="connsiteX10" fmla="*/ 831412 w 1689322"/>
                <a:gd name="connsiteY10" fmla="*/ 2319972 h 2439484"/>
                <a:gd name="connsiteX11" fmla="*/ 1247117 w 1689322"/>
                <a:gd name="connsiteY11" fmla="*/ 1988571 h 2439484"/>
                <a:gd name="connsiteX12" fmla="*/ 1018178 w 1689322"/>
                <a:gd name="connsiteY12" fmla="*/ 1386024 h 2439484"/>
                <a:gd name="connsiteX13" fmla="*/ 451856 w 1689322"/>
                <a:gd name="connsiteY13" fmla="*/ 1699350 h 2439484"/>
                <a:gd name="connsiteX14" fmla="*/ 469928 w 1689322"/>
                <a:gd name="connsiteY14" fmla="*/ 2109081 h 2439484"/>
                <a:gd name="connsiteX15" fmla="*/ 0 w 1689322"/>
                <a:gd name="connsiteY15" fmla="*/ 1440254 h 2439484"/>
                <a:gd name="connsiteX16" fmla="*/ 337386 w 1689322"/>
                <a:gd name="connsiteY16" fmla="*/ 1518585 h 2439484"/>
                <a:gd name="connsiteX17" fmla="*/ 939856 w 1689322"/>
                <a:gd name="connsiteY17" fmla="*/ 897962 h 2439484"/>
                <a:gd name="connsiteX18" fmla="*/ 1421083 w 1689322"/>
                <a:gd name="connsiteY18" fmla="*/ 66730 h 2439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89322" h="2439484">
                  <a:moveTo>
                    <a:pt x="1475512" y="0"/>
                  </a:moveTo>
                  <a:lnTo>
                    <a:pt x="1689322" y="0"/>
                  </a:lnTo>
                  <a:lnTo>
                    <a:pt x="1689322" y="715171"/>
                  </a:lnTo>
                  <a:lnTo>
                    <a:pt x="1688429" y="716446"/>
                  </a:lnTo>
                  <a:cubicBezTo>
                    <a:pt x="1554379" y="905495"/>
                    <a:pt x="1418823" y="1093791"/>
                    <a:pt x="1319416" y="1301669"/>
                  </a:cubicBezTo>
                  <a:cubicBezTo>
                    <a:pt x="1295315" y="1337820"/>
                    <a:pt x="1277239" y="1404100"/>
                    <a:pt x="1307365" y="1440254"/>
                  </a:cubicBezTo>
                  <a:cubicBezTo>
                    <a:pt x="1361589" y="1512560"/>
                    <a:pt x="1457983" y="1440254"/>
                    <a:pt x="1500156" y="1392050"/>
                  </a:cubicBezTo>
                  <a:lnTo>
                    <a:pt x="1689322" y="1169615"/>
                  </a:lnTo>
                  <a:lnTo>
                    <a:pt x="1689322" y="2428696"/>
                  </a:lnTo>
                  <a:lnTo>
                    <a:pt x="1620181" y="2436056"/>
                  </a:lnTo>
                  <a:cubicBezTo>
                    <a:pt x="1369119" y="2449896"/>
                    <a:pt x="1093488" y="2423911"/>
                    <a:pt x="831412" y="2319972"/>
                  </a:cubicBezTo>
                  <a:cubicBezTo>
                    <a:pt x="1006127" y="2313947"/>
                    <a:pt x="1174821" y="2181387"/>
                    <a:pt x="1247117" y="1988571"/>
                  </a:cubicBezTo>
                  <a:cubicBezTo>
                    <a:pt x="1343514" y="1735501"/>
                    <a:pt x="1235069" y="1464355"/>
                    <a:pt x="1018178" y="1386024"/>
                  </a:cubicBezTo>
                  <a:cubicBezTo>
                    <a:pt x="795264" y="1307694"/>
                    <a:pt x="542224" y="1446279"/>
                    <a:pt x="451856" y="1699350"/>
                  </a:cubicBezTo>
                  <a:cubicBezTo>
                    <a:pt x="397632" y="1843960"/>
                    <a:pt x="409682" y="1994596"/>
                    <a:pt x="469928" y="2109081"/>
                  </a:cubicBezTo>
                  <a:cubicBezTo>
                    <a:pt x="283163" y="1952417"/>
                    <a:pt x="120495" y="1741526"/>
                    <a:pt x="0" y="1440254"/>
                  </a:cubicBezTo>
                  <a:cubicBezTo>
                    <a:pt x="54224" y="1530635"/>
                    <a:pt x="222914" y="1554739"/>
                    <a:pt x="337386" y="1518585"/>
                  </a:cubicBezTo>
                  <a:cubicBezTo>
                    <a:pt x="632596" y="1422179"/>
                    <a:pt x="795264" y="1151033"/>
                    <a:pt x="939856" y="897962"/>
                  </a:cubicBezTo>
                  <a:cubicBezTo>
                    <a:pt x="1093488" y="626815"/>
                    <a:pt x="1230174" y="321776"/>
                    <a:pt x="1421083" y="66730"/>
                  </a:cubicBezTo>
                  <a:close/>
                </a:path>
              </a:pathLst>
            </a:custGeom>
            <a:solidFill>
              <a:schemeClr val="bg1">
                <a:alpha val="58996"/>
              </a:schemeClr>
            </a:solidFill>
            <a:ln w="19616" cap="flat">
              <a:noFill/>
              <a:prstDash val="solid"/>
              <a:miter/>
            </a:ln>
          </p:spPr>
          <p:txBody>
            <a:bodyPr wrap="square" rtlCol="0" anchor="ctr">
              <a:noAutofit/>
            </a:bodyPr>
            <a:lstStyle/>
            <a:p>
              <a:endParaRPr lang="en-US" dirty="0"/>
            </a:p>
          </p:txBody>
        </p:sp>
      </p:grpSp>
      <p:pic>
        <p:nvPicPr>
          <p:cNvPr id="2" name="Slika 9" descr="Slika, ki vsebuje besede krogla za biljard, športOpis je samodejno ustvarjen">
            <a:extLst>
              <a:ext uri="{FF2B5EF4-FFF2-40B4-BE49-F238E27FC236}">
                <a16:creationId xmlns:a16="http://schemas.microsoft.com/office/drawing/2014/main" id="{6AD16BD8-F811-E1DE-059F-569F8BED9CE5}"/>
              </a:ext>
            </a:extLst>
          </p:cNvPr>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bwMode="auto">
          <a:xfrm>
            <a:off x="9975695" y="6427739"/>
            <a:ext cx="1020589" cy="367854"/>
          </a:xfrm>
          <a:prstGeom prst="rect">
            <a:avLst/>
          </a:prstGeom>
          <a:noFill/>
          <a:ln>
            <a:noFill/>
          </a:ln>
        </p:spPr>
      </p:pic>
      <p:sp>
        <p:nvSpPr>
          <p:cNvPr id="6" name="PoljeZBesedilom 14">
            <a:extLst>
              <a:ext uri="{FF2B5EF4-FFF2-40B4-BE49-F238E27FC236}">
                <a16:creationId xmlns:a16="http://schemas.microsoft.com/office/drawing/2014/main" id="{76F8ACA7-F93E-27AB-C399-004E07F7DB5D}"/>
              </a:ext>
            </a:extLst>
          </p:cNvPr>
          <p:cNvSpPr txBox="1"/>
          <p:nvPr/>
        </p:nvSpPr>
        <p:spPr>
          <a:xfrm>
            <a:off x="7308895" y="6495283"/>
            <a:ext cx="2874056" cy="265457"/>
          </a:xfrm>
          <a:prstGeom prst="rect">
            <a:avLst/>
          </a:prstGeom>
          <a:noFill/>
        </p:spPr>
        <p:txBody>
          <a:bodyPr wrap="square">
            <a:spAutoFit/>
          </a:bodyPr>
          <a:lstStyle/>
          <a:p>
            <a:pPr>
              <a:lnSpc>
                <a:spcPct val="107000"/>
              </a:lnSpc>
              <a:spcAft>
                <a:spcPts val="800"/>
              </a:spcAft>
            </a:pPr>
            <a:r>
              <a:rPr lang="de-DE" sz="1100" kern="100" dirty="0">
                <a:effectLst/>
                <a:latin typeface="Calibri" panose="020F0502020204030204" pitchFamily="34" charset="0"/>
                <a:ea typeface="Calibri" panose="020F0502020204030204" pitchFamily="34" charset="0"/>
                <a:cs typeface="Arial" panose="020B0604020202020204" pitchFamily="34" charset="0"/>
              </a:rPr>
              <a:t>Diese Ressource ist lizenziert unter CCBY 4.0</a:t>
            </a:r>
            <a:endParaRPr lang="sl-SI" sz="1100" kern="100" dirty="0">
              <a:effectLst/>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37319555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Bildplatzhalter 6" descr="Ein Bild, das Kleidung, Person, Im Haus, Menschliches Gesicht enthält.&#10;&#10;Automatisch generierte Beschreibung">
            <a:extLst>
              <a:ext uri="{FF2B5EF4-FFF2-40B4-BE49-F238E27FC236}">
                <a16:creationId xmlns:a16="http://schemas.microsoft.com/office/drawing/2014/main" id="{BFECD12E-5CFA-8BC4-5E55-623282F71327}"/>
              </a:ext>
            </a:extLst>
          </p:cNvPr>
          <p:cNvPicPr>
            <a:picLocks noGrp="1" noChangeAspect="1"/>
          </p:cNvPicPr>
          <p:nvPr>
            <p:ph type="pic" sz="quarter" idx="21"/>
          </p:nvPr>
        </p:nvPicPr>
        <p:blipFill rotWithShape="1">
          <a:blip r:embed="rId2" cstate="email">
            <a:extLst>
              <a:ext uri="{28A0092B-C50C-407E-A947-70E740481C1C}">
                <a14:useLocalDpi xmlns:a14="http://schemas.microsoft.com/office/drawing/2010/main"/>
              </a:ext>
            </a:extLst>
          </a:blip>
          <a:srcRect l="29761" r="29761"/>
          <a:stretch/>
        </p:blipFill>
        <p:spPr>
          <a:noFill/>
        </p:spPr>
      </p:pic>
      <p:sp>
        <p:nvSpPr>
          <p:cNvPr id="2" name="Text Placeholder 1">
            <a:extLst>
              <a:ext uri="{FF2B5EF4-FFF2-40B4-BE49-F238E27FC236}">
                <a16:creationId xmlns:a16="http://schemas.microsoft.com/office/drawing/2014/main" id="{33CF91F1-1250-EE22-777B-D6A0657EF30E}"/>
              </a:ext>
            </a:extLst>
          </p:cNvPr>
          <p:cNvSpPr>
            <a:spLocks noGrp="1"/>
          </p:cNvSpPr>
          <p:nvPr>
            <p:ph type="body" sz="quarter" idx="30"/>
          </p:nvPr>
        </p:nvSpPr>
        <p:spPr>
          <a:xfrm>
            <a:off x="4983838" y="499447"/>
            <a:ext cx="6864861" cy="845139"/>
          </a:xfrm>
        </p:spPr>
        <p:txBody>
          <a:bodyPr>
            <a:noAutofit/>
          </a:bodyPr>
          <a:lstStyle/>
          <a:p>
            <a:pPr>
              <a:spcAft>
                <a:spcPts val="600"/>
              </a:spcAft>
            </a:pPr>
            <a:r>
              <a:rPr lang="en-GB" sz="2800" cap="all" dirty="0" err="1"/>
              <a:t>Verwaltung</a:t>
            </a:r>
            <a:r>
              <a:rPr lang="en-GB" sz="2800" cap="all" dirty="0"/>
              <a:t> </a:t>
            </a:r>
            <a:r>
              <a:rPr lang="en-GB" sz="2800" cap="all" dirty="0" err="1"/>
              <a:t>persönlicher</a:t>
            </a:r>
            <a:r>
              <a:rPr lang="en-GB" sz="2800" cap="all" dirty="0"/>
              <a:t> </a:t>
            </a:r>
            <a:r>
              <a:rPr lang="en-GB" sz="2800" cap="all" dirty="0" err="1"/>
              <a:t>Finanzen</a:t>
            </a:r>
            <a:endParaRPr lang="en-GB" sz="2800" cap="all" dirty="0"/>
          </a:p>
        </p:txBody>
      </p:sp>
      <p:sp>
        <p:nvSpPr>
          <p:cNvPr id="3" name="Text Placeholder 2">
            <a:extLst>
              <a:ext uri="{FF2B5EF4-FFF2-40B4-BE49-F238E27FC236}">
                <a16:creationId xmlns:a16="http://schemas.microsoft.com/office/drawing/2014/main" id="{DD96D070-92FB-19C0-0ED6-6AB76FDE85DF}"/>
              </a:ext>
            </a:extLst>
          </p:cNvPr>
          <p:cNvSpPr>
            <a:spLocks noGrp="1"/>
          </p:cNvSpPr>
          <p:nvPr>
            <p:ph type="body" sz="quarter" idx="48"/>
          </p:nvPr>
        </p:nvSpPr>
        <p:spPr>
          <a:xfrm>
            <a:off x="5000017" y="1115783"/>
            <a:ext cx="6561082" cy="2570261"/>
          </a:xfrm>
        </p:spPr>
        <p:txBody>
          <a:bodyPr numCol="1" spcCol="288000" anchor="t">
            <a:noAutofit/>
          </a:bodyPr>
          <a:lstStyle/>
          <a:p>
            <a:pPr algn="just">
              <a:lnSpc>
                <a:spcPct val="90000"/>
              </a:lnSpc>
              <a:spcAft>
                <a:spcPts val="600"/>
              </a:spcAft>
            </a:pPr>
            <a:r>
              <a:rPr lang="de-DE" sz="1700" dirty="0"/>
              <a:t>Haben Sie manchmal das Gefühl, dass Ihre finanziellen Anstrengungen nicht die gewünschten Ergebnisse bringen? Das ist eine häufige Herausforderung, aber Sie sind nicht allein mit diesem Problem. Die Sorge um die persönlichen Finanzen kann sich manchmal überwältigend anfühlen und Fortschritt und Kreativität behindern. Es ist wichtig, eine solide Grundlage zu schaffen, um die Fähigkeiten zu erlangen, die zur Bewältigung dieser Herausforderungen erforderlich sind. Wirtschaftliche Faktoren mögen zwar entmutigend erscheinen, doch ohne klare finanzielle Ziele kann sich der Fortschritt schwer fassen lassen. Sich finanzielle Ziele zu setzen, ist der Schlüssel, um mit seinem Geld wirklich voranzukommen.</a:t>
            </a:r>
          </a:p>
          <a:p>
            <a:pPr algn="just">
              <a:lnSpc>
                <a:spcPct val="90000"/>
              </a:lnSpc>
              <a:spcAft>
                <a:spcPts val="600"/>
              </a:spcAft>
            </a:pPr>
            <a:endParaRPr lang="de-DE" sz="1700" dirty="0"/>
          </a:p>
        </p:txBody>
      </p:sp>
      <p:sp>
        <p:nvSpPr>
          <p:cNvPr id="14" name="Text Placeholder 4">
            <a:extLst>
              <a:ext uri="{FF2B5EF4-FFF2-40B4-BE49-F238E27FC236}">
                <a16:creationId xmlns:a16="http://schemas.microsoft.com/office/drawing/2014/main" id="{24616813-25A7-863C-1B9A-EF513F002971}"/>
              </a:ext>
            </a:extLst>
          </p:cNvPr>
          <p:cNvSpPr>
            <a:spLocks noGrp="1"/>
          </p:cNvSpPr>
          <p:nvPr>
            <p:ph type="body" sz="quarter" idx="59"/>
          </p:nvPr>
        </p:nvSpPr>
        <p:spPr>
          <a:xfrm>
            <a:off x="4332623" y="4679147"/>
            <a:ext cx="3700448" cy="1632228"/>
          </a:xfrm>
        </p:spPr>
        <p:txBody>
          <a:bodyPr/>
          <a:lstStyle/>
          <a:p>
            <a:pPr>
              <a:lnSpc>
                <a:spcPct val="100000"/>
              </a:lnSpc>
            </a:pPr>
            <a:r>
              <a:rPr lang="de-DE" sz="2800" dirty="0"/>
              <a:t>TRÄUMEN SIE GROSS - fangen Sie klein an. Aber vor allem: STARTEN SIE!</a:t>
            </a:r>
            <a:endParaRPr lang="en-US" sz="2800" dirty="0"/>
          </a:p>
        </p:txBody>
      </p:sp>
      <p:sp>
        <p:nvSpPr>
          <p:cNvPr id="11" name="Textplatzhalter 10">
            <a:extLst>
              <a:ext uri="{FF2B5EF4-FFF2-40B4-BE49-F238E27FC236}">
                <a16:creationId xmlns:a16="http://schemas.microsoft.com/office/drawing/2014/main" id="{D626E468-561D-6717-FBA3-0266A245E3A2}"/>
              </a:ext>
            </a:extLst>
          </p:cNvPr>
          <p:cNvSpPr>
            <a:spLocks noGrp="1"/>
          </p:cNvSpPr>
          <p:nvPr>
            <p:ph type="body" sz="quarter" idx="60"/>
          </p:nvPr>
        </p:nvSpPr>
        <p:spPr/>
        <p:txBody>
          <a:bodyPr/>
          <a:lstStyle/>
          <a:p>
            <a:endParaRPr lang="de-DE" dirty="0"/>
          </a:p>
        </p:txBody>
      </p:sp>
      <p:sp>
        <p:nvSpPr>
          <p:cNvPr id="12" name="Textplatzhalter 11">
            <a:extLst>
              <a:ext uri="{FF2B5EF4-FFF2-40B4-BE49-F238E27FC236}">
                <a16:creationId xmlns:a16="http://schemas.microsoft.com/office/drawing/2014/main" id="{D9A0611A-61B8-B810-881F-6D397FC336CD}"/>
              </a:ext>
            </a:extLst>
          </p:cNvPr>
          <p:cNvSpPr>
            <a:spLocks noGrp="1"/>
          </p:cNvSpPr>
          <p:nvPr>
            <p:ph type="body" sz="quarter" idx="61"/>
          </p:nvPr>
        </p:nvSpPr>
        <p:spPr>
          <a:xfrm>
            <a:off x="4303748" y="5942862"/>
            <a:ext cx="3700448" cy="638015"/>
          </a:xfrm>
        </p:spPr>
        <p:txBody>
          <a:bodyPr/>
          <a:lstStyle/>
          <a:p>
            <a:r>
              <a:rPr lang="de-DE" dirty="0"/>
              <a:t>- </a:t>
            </a:r>
            <a:r>
              <a:rPr lang="de-DE" dirty="0" err="1"/>
              <a:t>Unknown</a:t>
            </a:r>
            <a:endParaRPr lang="de-DE" dirty="0"/>
          </a:p>
        </p:txBody>
      </p:sp>
      <p:sp>
        <p:nvSpPr>
          <p:cNvPr id="13" name="Textfeld 12">
            <a:extLst>
              <a:ext uri="{FF2B5EF4-FFF2-40B4-BE49-F238E27FC236}">
                <a16:creationId xmlns:a16="http://schemas.microsoft.com/office/drawing/2014/main" id="{749B2C58-5E34-626A-6C14-E2581CDA87B3}"/>
              </a:ext>
            </a:extLst>
          </p:cNvPr>
          <p:cNvSpPr txBox="1"/>
          <p:nvPr/>
        </p:nvSpPr>
        <p:spPr>
          <a:xfrm>
            <a:off x="8402855" y="4689657"/>
            <a:ext cx="3513532" cy="1615827"/>
          </a:xfrm>
          <a:prstGeom prst="rect">
            <a:avLst/>
          </a:prstGeom>
          <a:noFill/>
        </p:spPr>
        <p:txBody>
          <a:bodyPr wrap="square" rtlCol="0">
            <a:spAutoFit/>
          </a:bodyPr>
          <a:lstStyle/>
          <a:p>
            <a:pPr algn="ctr" defTabSz="3343281">
              <a:lnSpc>
                <a:spcPct val="90000"/>
              </a:lnSpc>
              <a:spcAft>
                <a:spcPts val="600"/>
              </a:spcAft>
            </a:pPr>
            <a:r>
              <a:rPr lang="de-DE" sz="2200" dirty="0">
                <a:solidFill>
                  <a:srgbClr val="E97924"/>
                </a:solidFill>
                <a:latin typeface="Calibri" panose="020F0502020204030204" pitchFamily="34" charset="0"/>
                <a:ea typeface="Open Sans" panose="020B0606030504020204" pitchFamily="34" charset="0"/>
                <a:cs typeface="Calibri" panose="020F0502020204030204" pitchFamily="34" charset="0"/>
              </a:rPr>
              <a:t>Wir werden Sie darin unterstützen, Ihre finanziellen Ziele Schritt für Schritt zu erkennen und zu erreichen. </a:t>
            </a:r>
            <a:endParaRPr lang="en-US" sz="2200" dirty="0">
              <a:solidFill>
                <a:srgbClr val="E97924"/>
              </a:solidFill>
              <a:latin typeface="Calibri" panose="020F0502020204030204" pitchFamily="34" charset="0"/>
              <a:ea typeface="Open Sans" panose="020B0606030504020204" pitchFamily="34" charset="0"/>
              <a:cs typeface="Calibri" panose="020F0502020204030204" pitchFamily="34" charset="0"/>
            </a:endParaRPr>
          </a:p>
        </p:txBody>
      </p:sp>
    </p:spTree>
    <p:extLst>
      <p:ext uri="{BB962C8B-B14F-4D97-AF65-F5344CB8AC3E}">
        <p14:creationId xmlns:p14="http://schemas.microsoft.com/office/powerpoint/2010/main" val="167090218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33CF91F1-1250-EE22-777B-D6A0657EF30E}"/>
              </a:ext>
            </a:extLst>
          </p:cNvPr>
          <p:cNvSpPr>
            <a:spLocks noGrp="1"/>
          </p:cNvSpPr>
          <p:nvPr>
            <p:ph type="body" sz="quarter" idx="30"/>
          </p:nvPr>
        </p:nvSpPr>
        <p:spPr>
          <a:xfrm>
            <a:off x="854280" y="810070"/>
            <a:ext cx="10483431" cy="804265"/>
          </a:xfrm>
        </p:spPr>
        <p:txBody>
          <a:bodyPr/>
          <a:lstStyle/>
          <a:p>
            <a:r>
              <a:rPr lang="de-DE" sz="3200" dirty="0"/>
              <a:t>WIE MAN SICH FINANZIELLE ZIELE SETZT</a:t>
            </a:r>
            <a:endParaRPr lang="en-GB" sz="3200" dirty="0"/>
          </a:p>
        </p:txBody>
      </p:sp>
      <p:sp>
        <p:nvSpPr>
          <p:cNvPr id="3" name="Text Placeholder 2">
            <a:extLst>
              <a:ext uri="{FF2B5EF4-FFF2-40B4-BE49-F238E27FC236}">
                <a16:creationId xmlns:a16="http://schemas.microsoft.com/office/drawing/2014/main" id="{DD96D070-92FB-19C0-0ED6-6AB76FDE85DF}"/>
              </a:ext>
            </a:extLst>
          </p:cNvPr>
          <p:cNvSpPr>
            <a:spLocks noGrp="1"/>
          </p:cNvSpPr>
          <p:nvPr>
            <p:ph type="body" sz="quarter" idx="48"/>
          </p:nvPr>
        </p:nvSpPr>
        <p:spPr>
          <a:xfrm>
            <a:off x="854282" y="1480457"/>
            <a:ext cx="10483429" cy="4823673"/>
          </a:xfrm>
        </p:spPr>
        <p:txBody>
          <a:bodyPr/>
          <a:lstStyle/>
          <a:p>
            <a:r>
              <a:rPr lang="en-US" b="1" i="0" dirty="0">
                <a:solidFill>
                  <a:srgbClr val="7ABB57"/>
                </a:solidFill>
                <a:effectLst/>
              </a:rPr>
              <a:t>Was </a:t>
            </a:r>
            <a:r>
              <a:rPr lang="en-US" b="1" i="0" dirty="0" err="1">
                <a:solidFill>
                  <a:srgbClr val="7ABB57"/>
                </a:solidFill>
                <a:effectLst/>
              </a:rPr>
              <a:t>sind</a:t>
            </a:r>
            <a:r>
              <a:rPr lang="en-US" b="1" i="0" dirty="0">
                <a:solidFill>
                  <a:srgbClr val="7ABB57"/>
                </a:solidFill>
                <a:effectLst/>
              </a:rPr>
              <a:t> </a:t>
            </a:r>
            <a:r>
              <a:rPr lang="en-US" b="1" i="0" dirty="0" err="1">
                <a:solidFill>
                  <a:srgbClr val="7ABB57"/>
                </a:solidFill>
                <a:effectLst/>
              </a:rPr>
              <a:t>finanzielle</a:t>
            </a:r>
            <a:r>
              <a:rPr lang="en-US" b="1" i="0" dirty="0">
                <a:solidFill>
                  <a:srgbClr val="7ABB57"/>
                </a:solidFill>
                <a:effectLst/>
              </a:rPr>
              <a:t> </a:t>
            </a:r>
            <a:r>
              <a:rPr lang="en-US" b="1" i="0" dirty="0" err="1">
                <a:solidFill>
                  <a:srgbClr val="7ABB57"/>
                </a:solidFill>
                <a:effectLst/>
              </a:rPr>
              <a:t>Ziele</a:t>
            </a:r>
            <a:r>
              <a:rPr lang="en-US" b="1" i="0" dirty="0">
                <a:solidFill>
                  <a:srgbClr val="7ABB57"/>
                </a:solidFill>
                <a:effectLst/>
              </a:rPr>
              <a:t>?  </a:t>
            </a:r>
          </a:p>
          <a:p>
            <a:endParaRPr lang="en-US" sz="1100" b="0" i="0" dirty="0">
              <a:solidFill>
                <a:srgbClr val="374151"/>
              </a:solidFill>
              <a:effectLst/>
            </a:endParaRPr>
          </a:p>
          <a:p>
            <a:r>
              <a:rPr lang="de-DE" sz="2000" b="0" i="0" dirty="0">
                <a:solidFill>
                  <a:srgbClr val="374151"/>
                </a:solidFill>
                <a:effectLst/>
              </a:rPr>
              <a:t>Finanzielle Ziele sind Ihre Pläne für Ihr Geld, ob kurzfristig (z. B. 1.000 € sparen) oder langfristig      (z. B. ein Haus kaufen oder sich auf den Ruhestand vorbereiten). Indem Sie sich konkrete finanzielle Ziele setzen, verpflichten Sie sich, Ihre Wünsche im Leben durch einen umsichtigen Umgang mit Geld zu erreichen</a:t>
            </a:r>
            <a:r>
              <a:rPr lang="en-US" sz="2000" b="0" i="0" dirty="0">
                <a:solidFill>
                  <a:srgbClr val="374151"/>
                </a:solidFill>
                <a:effectLst/>
              </a:rPr>
              <a:t>.</a:t>
            </a:r>
          </a:p>
          <a:p>
            <a:endParaRPr lang="en-US" sz="2000" b="0" i="0" dirty="0">
              <a:solidFill>
                <a:srgbClr val="374151"/>
              </a:solidFill>
              <a:effectLst/>
            </a:endParaRPr>
          </a:p>
          <a:p>
            <a:r>
              <a:rPr lang="en-US" b="1" i="0" dirty="0" err="1">
                <a:solidFill>
                  <a:srgbClr val="7ABB57"/>
                </a:solidFill>
                <a:effectLst/>
              </a:rPr>
              <a:t>Schritte</a:t>
            </a:r>
            <a:r>
              <a:rPr lang="en-US" b="1" i="0" dirty="0">
                <a:solidFill>
                  <a:srgbClr val="7ABB57"/>
                </a:solidFill>
                <a:effectLst/>
              </a:rPr>
              <a:t> </a:t>
            </a:r>
            <a:r>
              <a:rPr lang="en-US" b="1" i="0" dirty="0" err="1">
                <a:solidFill>
                  <a:srgbClr val="7ABB57"/>
                </a:solidFill>
                <a:effectLst/>
              </a:rPr>
              <a:t>zum</a:t>
            </a:r>
            <a:r>
              <a:rPr lang="en-US" b="1" i="0" dirty="0">
                <a:solidFill>
                  <a:srgbClr val="7ABB57"/>
                </a:solidFill>
                <a:effectLst/>
              </a:rPr>
              <a:t> </a:t>
            </a:r>
            <a:r>
              <a:rPr lang="en-US" b="1" dirty="0" err="1">
                <a:solidFill>
                  <a:srgbClr val="7ABB57"/>
                </a:solidFill>
              </a:rPr>
              <a:t>S</a:t>
            </a:r>
            <a:r>
              <a:rPr lang="en-US" b="1" i="0" dirty="0" err="1">
                <a:solidFill>
                  <a:srgbClr val="7ABB57"/>
                </a:solidFill>
                <a:effectLst/>
              </a:rPr>
              <a:t>etzen</a:t>
            </a:r>
            <a:r>
              <a:rPr lang="en-US" b="1" i="0" dirty="0">
                <a:solidFill>
                  <a:srgbClr val="7ABB57"/>
                </a:solidFill>
                <a:effectLst/>
              </a:rPr>
              <a:t> </a:t>
            </a:r>
            <a:r>
              <a:rPr lang="en-US" b="1" i="0" dirty="0" err="1">
                <a:solidFill>
                  <a:srgbClr val="7ABB57"/>
                </a:solidFill>
                <a:effectLst/>
              </a:rPr>
              <a:t>finanzieller</a:t>
            </a:r>
            <a:r>
              <a:rPr lang="en-US" b="1" i="0" dirty="0">
                <a:solidFill>
                  <a:srgbClr val="7ABB57"/>
                </a:solidFill>
                <a:effectLst/>
              </a:rPr>
              <a:t> </a:t>
            </a:r>
            <a:r>
              <a:rPr lang="en-US" b="1" i="0" dirty="0" err="1">
                <a:solidFill>
                  <a:srgbClr val="7ABB57"/>
                </a:solidFill>
                <a:effectLst/>
              </a:rPr>
              <a:t>Ziele</a:t>
            </a:r>
            <a:r>
              <a:rPr lang="en-US" b="1" i="0" dirty="0">
                <a:solidFill>
                  <a:srgbClr val="7ABB57"/>
                </a:solidFill>
                <a:effectLst/>
              </a:rPr>
              <a:t>:</a:t>
            </a:r>
          </a:p>
          <a:p>
            <a:endParaRPr lang="en-US" sz="1100" b="0" i="0" dirty="0">
              <a:solidFill>
                <a:srgbClr val="374151"/>
              </a:solidFill>
              <a:effectLst/>
            </a:endParaRPr>
          </a:p>
          <a:p>
            <a:pPr marL="342900" indent="-342900">
              <a:buClr>
                <a:srgbClr val="7ABB57"/>
              </a:buClr>
              <a:buFont typeface="Arial" panose="020B0604020202020204" pitchFamily="34" charset="0"/>
              <a:buChar char="•"/>
            </a:pPr>
            <a:r>
              <a:rPr lang="de-DE" sz="2000" b="0" i="0" dirty="0">
                <a:solidFill>
                  <a:srgbClr val="374151"/>
                </a:solidFill>
                <a:effectLst/>
              </a:rPr>
              <a:t>Machen Sie Ihre Ziele spezifisch und klar.</a:t>
            </a:r>
          </a:p>
          <a:p>
            <a:pPr marL="342900" indent="-342900">
              <a:buClr>
                <a:srgbClr val="7ABB57"/>
              </a:buClr>
              <a:buFont typeface="Arial" panose="020B0604020202020204" pitchFamily="34" charset="0"/>
              <a:buChar char="•"/>
            </a:pPr>
            <a:r>
              <a:rPr lang="de-DE" sz="2000" b="0" i="0" dirty="0">
                <a:solidFill>
                  <a:srgbClr val="374151"/>
                </a:solidFill>
                <a:effectLst/>
              </a:rPr>
              <a:t>Stellen Sie sicher, dass sie messbar sind, mit spezifischen Beträgen oder Zielen.</a:t>
            </a:r>
          </a:p>
          <a:p>
            <a:pPr marL="342900" indent="-342900">
              <a:buClr>
                <a:srgbClr val="7ABB57"/>
              </a:buClr>
              <a:buFont typeface="Arial" panose="020B0604020202020204" pitchFamily="34" charset="0"/>
              <a:buChar char="•"/>
            </a:pPr>
            <a:r>
              <a:rPr lang="de-DE" sz="2000" b="0" i="0" dirty="0">
                <a:solidFill>
                  <a:srgbClr val="374151"/>
                </a:solidFill>
                <a:effectLst/>
              </a:rPr>
              <a:t>Setzen Sie sich eine realistische, aber anspruchsvolle Frist, damit Sie auf dem richtigen Weg bleiben.</a:t>
            </a:r>
          </a:p>
          <a:p>
            <a:pPr marL="342900" indent="-342900">
              <a:buClr>
                <a:srgbClr val="7ABB57"/>
              </a:buClr>
              <a:buFont typeface="Arial" panose="020B0604020202020204" pitchFamily="34" charset="0"/>
              <a:buChar char="•"/>
            </a:pPr>
            <a:r>
              <a:rPr lang="de-DE" sz="2000" b="0" i="0" dirty="0">
                <a:solidFill>
                  <a:srgbClr val="374151"/>
                </a:solidFill>
                <a:effectLst/>
              </a:rPr>
              <a:t>Vergewissern Sie sich, dass die Ziele, die Sie sich setzen, mit Ihren persönlichen Werten und Bestrebungen übereinstimmen.</a:t>
            </a:r>
          </a:p>
          <a:p>
            <a:pPr marL="342900" indent="-342900">
              <a:buClr>
                <a:srgbClr val="7ABB57"/>
              </a:buClr>
              <a:buFont typeface="Arial" panose="020B0604020202020204" pitchFamily="34" charset="0"/>
              <a:buChar char="•"/>
            </a:pPr>
            <a:r>
              <a:rPr lang="de-DE" sz="2000" b="0" i="0" dirty="0">
                <a:solidFill>
                  <a:srgbClr val="374151"/>
                </a:solidFill>
                <a:effectLst/>
              </a:rPr>
              <a:t>Schreiben Sie sie auf! Das erhöht die Erfolgswahrscheinlichkeit.</a:t>
            </a:r>
          </a:p>
        </p:txBody>
      </p:sp>
      <p:sp>
        <p:nvSpPr>
          <p:cNvPr id="4" name="Slide Number Placeholder 2">
            <a:extLst>
              <a:ext uri="{FF2B5EF4-FFF2-40B4-BE49-F238E27FC236}">
                <a16:creationId xmlns:a16="http://schemas.microsoft.com/office/drawing/2014/main" id="{49B49AD6-2E7C-70BF-4F5C-57EAB519F314}"/>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11</a:t>
            </a:fld>
            <a:endParaRPr lang="en-US" sz="800" dirty="0">
              <a:latin typeface="Calibri" panose="020F0502020204030204" pitchFamily="34" charset="0"/>
              <a:cs typeface="Calibri" panose="020F0502020204030204" pitchFamily="34" charset="0"/>
            </a:endParaRPr>
          </a:p>
        </p:txBody>
      </p:sp>
      <p:pic>
        <p:nvPicPr>
          <p:cNvPr id="6" name="Grafik 5" descr="Volltreffer mit einfarbiger Füllung">
            <a:extLst>
              <a:ext uri="{FF2B5EF4-FFF2-40B4-BE49-F238E27FC236}">
                <a16:creationId xmlns:a16="http://schemas.microsoft.com/office/drawing/2014/main" id="{518C346C-4EA3-5242-885B-94EC678F575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787759" y="2921876"/>
            <a:ext cx="1947041" cy="1947041"/>
          </a:xfrm>
          <a:prstGeom prst="rect">
            <a:avLst/>
          </a:prstGeom>
        </p:spPr>
      </p:pic>
    </p:spTree>
    <p:extLst>
      <p:ext uri="{BB962C8B-B14F-4D97-AF65-F5344CB8AC3E}">
        <p14:creationId xmlns:p14="http://schemas.microsoft.com/office/powerpoint/2010/main" val="383409070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854280" y="480156"/>
            <a:ext cx="10483431" cy="804265"/>
          </a:xfrm>
        </p:spPr>
        <p:txBody>
          <a:bodyPr/>
          <a:lstStyle/>
          <a:p>
            <a:r>
              <a:rPr lang="de-DE" sz="3200" dirty="0"/>
              <a:t>CASH TRACKING - WISSEN, WOHIN IHR GELD FLIESST</a:t>
            </a:r>
            <a:endParaRPr lang="en-US" sz="3200" dirty="0"/>
          </a:p>
        </p:txBody>
      </p:sp>
      <p:sp>
        <p:nvSpPr>
          <p:cNvPr id="3" name="Text Placeholder 2">
            <a:extLst>
              <a:ext uri="{FF2B5EF4-FFF2-40B4-BE49-F238E27FC236}">
                <a16:creationId xmlns:a16="http://schemas.microsoft.com/office/drawing/2014/main" id="{35AC186C-5DE3-6542-A610-70101C6B0F93}"/>
              </a:ext>
            </a:extLst>
          </p:cNvPr>
          <p:cNvSpPr>
            <a:spLocks noGrp="1"/>
          </p:cNvSpPr>
          <p:nvPr>
            <p:ph type="body" sz="quarter" idx="48"/>
          </p:nvPr>
        </p:nvSpPr>
        <p:spPr>
          <a:xfrm>
            <a:off x="854283" y="1179441"/>
            <a:ext cx="6586057" cy="4439577"/>
          </a:xfrm>
        </p:spPr>
        <p:txBody>
          <a:bodyPr/>
          <a:lstStyle/>
          <a:p>
            <a:r>
              <a:rPr lang="de-DE" sz="1800" dirty="0"/>
              <a:t>Nachdem Sie nun Ihre finanziellen Ziele festgelegt haben, geht es darum, wie Sie diese erreichen können. Eine gute Möglichkeit, sich einen Überblick über Ihr Budget zu verschaffen, ist ein Haushaltsbuch.</a:t>
            </a:r>
            <a:r>
              <a:rPr lang="en-US" sz="1050" dirty="0"/>
              <a:t>        </a:t>
            </a:r>
          </a:p>
          <a:p>
            <a:endParaRPr lang="en-US" sz="1050" dirty="0"/>
          </a:p>
          <a:p>
            <a:r>
              <a:rPr lang="de-DE" sz="1800" b="1" dirty="0">
                <a:solidFill>
                  <a:srgbClr val="E97924"/>
                </a:solidFill>
              </a:rPr>
              <a:t>Was ist ein Haushaltsbuch</a:t>
            </a:r>
            <a:r>
              <a:rPr lang="en-US" sz="1800" b="1" dirty="0">
                <a:solidFill>
                  <a:srgbClr val="E97924"/>
                </a:solidFill>
              </a:rPr>
              <a:t>?</a:t>
            </a:r>
          </a:p>
          <a:p>
            <a:r>
              <a:rPr lang="de-DE" sz="1800" dirty="0"/>
              <a:t>Es handelt sich um eine detaillierte Liste aller Einnahmen und Ausgaben</a:t>
            </a:r>
          </a:p>
          <a:p>
            <a:r>
              <a:rPr lang="en-US" sz="1000" dirty="0"/>
              <a:t>        </a:t>
            </a:r>
          </a:p>
          <a:p>
            <a:r>
              <a:rPr lang="de-DE" sz="1800" b="1" dirty="0">
                <a:solidFill>
                  <a:srgbClr val="E97924"/>
                </a:solidFill>
              </a:rPr>
              <a:t>Wie nutze ich ein Haushaltsbuch</a:t>
            </a:r>
            <a:r>
              <a:rPr lang="en-US" sz="1800" b="1" dirty="0">
                <a:solidFill>
                  <a:srgbClr val="E97924"/>
                </a:solidFill>
              </a:rPr>
              <a:t>?</a:t>
            </a:r>
          </a:p>
          <a:p>
            <a:pPr marL="457200" indent="-457200">
              <a:buAutoNum type="arabicPeriod"/>
            </a:pPr>
            <a:r>
              <a:rPr lang="de-DE" sz="1800" dirty="0"/>
              <a:t>Fügen sie alle regulären Einkommen hinzu </a:t>
            </a:r>
          </a:p>
          <a:p>
            <a:pPr marL="457200" indent="-457200">
              <a:buAutoNum type="arabicPeriod"/>
            </a:pPr>
            <a:r>
              <a:rPr lang="de-DE" sz="1800" dirty="0"/>
              <a:t>Fügen Sie alle Fixkosten hinzu (Miete, Versicherungen usw.)</a:t>
            </a:r>
          </a:p>
          <a:p>
            <a:pPr marL="457200" indent="-457200">
              <a:buAutoNum type="arabicPeriod"/>
            </a:pPr>
            <a:r>
              <a:rPr lang="de-DE" sz="1800" dirty="0"/>
              <a:t>Fügen Sie alle variablen Kosten hinzu (Lebensmittel, Kleidung </a:t>
            </a:r>
            <a:r>
              <a:rPr lang="de-DE" sz="1800" dirty="0" err="1"/>
              <a:t>usw</a:t>
            </a:r>
            <a:r>
              <a:rPr lang="en-US" sz="1800" dirty="0"/>
              <a:t>.)</a:t>
            </a:r>
          </a:p>
          <a:p>
            <a:r>
              <a:rPr lang="en-US" sz="1000" dirty="0"/>
              <a:t> </a:t>
            </a:r>
            <a:endParaRPr lang="en-US" sz="900" dirty="0"/>
          </a:p>
          <a:p>
            <a:r>
              <a:rPr lang="de-DE" sz="1800" dirty="0"/>
              <a:t>Es gibt unterschiedliche Herangehensweisen: Mit Excel-Tabelle, Apps oder dem klassischen Weg - mit Stift und Papier</a:t>
            </a:r>
          </a:p>
          <a:p>
            <a:r>
              <a:rPr lang="de-DE" sz="400" dirty="0"/>
              <a:t> </a:t>
            </a:r>
          </a:p>
          <a:p>
            <a:r>
              <a:rPr lang="de-DE" sz="1800" b="1" dirty="0">
                <a:solidFill>
                  <a:srgbClr val="E97924"/>
                </a:solidFill>
              </a:rPr>
              <a:t>Warum sollte ich ein Haushaltsbuch haben</a:t>
            </a:r>
            <a:r>
              <a:rPr lang="en-US" sz="1800" b="1" dirty="0">
                <a:solidFill>
                  <a:srgbClr val="E97924"/>
                </a:solidFill>
              </a:rPr>
              <a:t>?</a:t>
            </a:r>
          </a:p>
          <a:p>
            <a:pPr marL="342900" indent="-342900">
              <a:buClr>
                <a:srgbClr val="915F9E"/>
              </a:buClr>
              <a:buFont typeface="Arial" panose="020B0604020202020204" pitchFamily="34" charset="0"/>
              <a:buChar char="•"/>
            </a:pPr>
            <a:r>
              <a:rPr lang="de-DE" sz="1800" dirty="0"/>
              <a:t>es gibt einen Überblick über die persönlichen Finanzen </a:t>
            </a:r>
          </a:p>
          <a:p>
            <a:pPr marL="342900" indent="-342900">
              <a:buClr>
                <a:srgbClr val="915F9E"/>
              </a:buClr>
              <a:buFont typeface="Arial" panose="020B0604020202020204" pitchFamily="34" charset="0"/>
              <a:buChar char="•"/>
            </a:pPr>
            <a:r>
              <a:rPr lang="de-DE" sz="1800" dirty="0"/>
              <a:t>Ihre Unternehmung sollte so geplant werden, dass sie davon leben können</a:t>
            </a:r>
            <a:r>
              <a:rPr lang="en-US" sz="1800" dirty="0"/>
              <a:t>!</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12</a:t>
            </a:fld>
            <a:endParaRPr lang="en-US" sz="800" dirty="0">
              <a:latin typeface="Calibri" panose="020F0502020204030204" pitchFamily="34" charset="0"/>
              <a:cs typeface="Calibri" panose="020F0502020204030204" pitchFamily="34" charset="0"/>
            </a:endParaRPr>
          </a:p>
        </p:txBody>
      </p:sp>
      <p:pic>
        <p:nvPicPr>
          <p:cNvPr id="16" name="Picture Placeholder 12">
            <a:extLst>
              <a:ext uri="{FF2B5EF4-FFF2-40B4-BE49-F238E27FC236}">
                <a16:creationId xmlns:a16="http://schemas.microsoft.com/office/drawing/2014/main" id="{9E94F338-85D0-A64A-C727-D45F9ACFB765}"/>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1187" t="1601" r="28021" b="41043"/>
          <a:stretch/>
        </p:blipFill>
        <p:spPr>
          <a:xfrm>
            <a:off x="7837429" y="1573652"/>
            <a:ext cx="3897371" cy="4595870"/>
          </a:xfrm>
          <a:custGeom>
            <a:avLst/>
            <a:gdLst>
              <a:gd name="connsiteX0" fmla="*/ 0 w 5364392"/>
              <a:gd name="connsiteY0" fmla="*/ 0 h 6325815"/>
              <a:gd name="connsiteX1" fmla="*/ 5364392 w 5364392"/>
              <a:gd name="connsiteY1" fmla="*/ 0 h 6325815"/>
              <a:gd name="connsiteX2" fmla="*/ 5364392 w 5364392"/>
              <a:gd name="connsiteY2" fmla="*/ 6325815 h 6325815"/>
              <a:gd name="connsiteX3" fmla="*/ 0 w 5364392"/>
              <a:gd name="connsiteY3" fmla="*/ 6325815 h 6325815"/>
              <a:gd name="connsiteX4" fmla="*/ 0 w 5364392"/>
              <a:gd name="connsiteY4" fmla="*/ 5127663 h 6325815"/>
              <a:gd name="connsiteX5" fmla="*/ 180000 w 5364392"/>
              <a:gd name="connsiteY5" fmla="*/ 5127663 h 6325815"/>
              <a:gd name="connsiteX6" fmla="*/ 180000 w 5364392"/>
              <a:gd name="connsiteY6" fmla="*/ 3687662 h 6325815"/>
              <a:gd name="connsiteX7" fmla="*/ 0 w 5364392"/>
              <a:gd name="connsiteY7" fmla="*/ 3687662 h 6325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64392" h="6325815">
                <a:moveTo>
                  <a:pt x="0" y="0"/>
                </a:moveTo>
                <a:lnTo>
                  <a:pt x="5364392" y="0"/>
                </a:lnTo>
                <a:lnTo>
                  <a:pt x="5364392" y="6325815"/>
                </a:lnTo>
                <a:lnTo>
                  <a:pt x="0" y="6325815"/>
                </a:lnTo>
                <a:lnTo>
                  <a:pt x="0" y="5127663"/>
                </a:lnTo>
                <a:lnTo>
                  <a:pt x="180000" y="5127663"/>
                </a:lnTo>
                <a:lnTo>
                  <a:pt x="180000" y="3687662"/>
                </a:lnTo>
                <a:lnTo>
                  <a:pt x="0" y="3687662"/>
                </a:lnTo>
                <a:close/>
              </a:path>
            </a:pathLst>
          </a:custGeom>
        </p:spPr>
      </p:pic>
      <p:sp>
        <p:nvSpPr>
          <p:cNvPr id="17" name="Freeform 13">
            <a:extLst>
              <a:ext uri="{FF2B5EF4-FFF2-40B4-BE49-F238E27FC236}">
                <a16:creationId xmlns:a16="http://schemas.microsoft.com/office/drawing/2014/main" id="{5466378A-2404-E24C-AEAD-1CEAB7510B8E}"/>
              </a:ext>
            </a:extLst>
          </p:cNvPr>
          <p:cNvSpPr/>
          <p:nvPr/>
        </p:nvSpPr>
        <p:spPr>
          <a:xfrm rot="16200000">
            <a:off x="7369787" y="4704775"/>
            <a:ext cx="1098941" cy="163657"/>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E97924"/>
          </a:solidFill>
          <a:ln w="30808" cap="flat">
            <a:noFill/>
            <a:prstDash val="solid"/>
            <a:miter/>
          </a:ln>
        </p:spPr>
        <p:txBody>
          <a:bodyPr rtlCol="0" anchor="ctr"/>
          <a:lstStyle/>
          <a:p>
            <a:endParaRPr lang="en-US" sz="2069"/>
          </a:p>
        </p:txBody>
      </p:sp>
    </p:spTree>
    <p:extLst>
      <p:ext uri="{BB962C8B-B14F-4D97-AF65-F5344CB8AC3E}">
        <p14:creationId xmlns:p14="http://schemas.microsoft.com/office/powerpoint/2010/main" val="357867167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854279" y="489502"/>
            <a:ext cx="10483431" cy="804265"/>
          </a:xfrm>
        </p:spPr>
        <p:txBody>
          <a:bodyPr/>
          <a:lstStyle/>
          <a:p>
            <a:r>
              <a:rPr lang="en-US" sz="3200" dirty="0"/>
              <a:t>CASH TRACKING</a:t>
            </a:r>
            <a:r>
              <a:rPr lang="de-DE" sz="3200" dirty="0"/>
              <a:t> MIT EINEM HAUSHALTSBUCH </a:t>
            </a:r>
            <a:endParaRPr lang="en-US" sz="3200" dirty="0"/>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13</a:t>
            </a:fld>
            <a:endParaRPr lang="en-US" sz="800" dirty="0">
              <a:latin typeface="Calibri" panose="020F0502020204030204" pitchFamily="34" charset="0"/>
              <a:cs typeface="Calibri" panose="020F0502020204030204" pitchFamily="34" charset="0"/>
            </a:endParaRPr>
          </a:p>
        </p:txBody>
      </p:sp>
      <p:pic>
        <p:nvPicPr>
          <p:cNvPr id="20" name="Grafik 19">
            <a:extLst>
              <a:ext uri="{FF2B5EF4-FFF2-40B4-BE49-F238E27FC236}">
                <a16:creationId xmlns:a16="http://schemas.microsoft.com/office/drawing/2014/main" id="{C960272B-32A1-831B-53AB-E4C6BA556B71}"/>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6616287" y="3877677"/>
            <a:ext cx="4908081" cy="2485880"/>
          </a:xfrm>
          <a:prstGeom prst="rect">
            <a:avLst/>
          </a:prstGeom>
        </p:spPr>
      </p:pic>
      <p:sp>
        <p:nvSpPr>
          <p:cNvPr id="30" name="Textfeld 29">
            <a:extLst>
              <a:ext uri="{FF2B5EF4-FFF2-40B4-BE49-F238E27FC236}">
                <a16:creationId xmlns:a16="http://schemas.microsoft.com/office/drawing/2014/main" id="{524B9482-3EFE-3B65-BCAF-B9D22BE99DB2}"/>
              </a:ext>
            </a:extLst>
          </p:cNvPr>
          <p:cNvSpPr txBox="1"/>
          <p:nvPr/>
        </p:nvSpPr>
        <p:spPr>
          <a:xfrm>
            <a:off x="770304" y="1663492"/>
            <a:ext cx="5325696" cy="5016758"/>
          </a:xfrm>
          <a:prstGeom prst="rect">
            <a:avLst/>
          </a:prstGeom>
          <a:noFill/>
        </p:spPr>
        <p:txBody>
          <a:bodyPr wrap="square" rtlCol="0">
            <a:spAutoFit/>
          </a:bodyPr>
          <a:lstStyle/>
          <a:p>
            <a:pPr marL="285750" indent="-285750">
              <a:buClr>
                <a:srgbClr val="915F9E"/>
              </a:buClr>
              <a:buFont typeface="Arial" panose="020B0604020202020204" pitchFamily="34" charset="0"/>
              <a:buChar char="•"/>
            </a:pPr>
            <a:r>
              <a:rPr lang="de-DE" sz="1600" dirty="0">
                <a:latin typeface="Calibri" panose="020F0502020204030204" pitchFamily="34" charset="0"/>
                <a:cs typeface="Calibri" panose="020F0502020204030204" pitchFamily="34" charset="0"/>
              </a:rPr>
              <a:t>Konzentrieren wir uns zunächst auf Ihr monatliches regelmäßiges Einkommen. Dazu gehört das Geld, das Sie regelmäßig erhalten, z. B. Ihr Gehalt, das Kindergeld oder die Arbeitslosenunterstützung. Ihre Kontoauszüge können bei der Beschaffung dieser Informationen hilfreich sein. Bitte beachten Sie, dass besondere Geschenke, die Sie zu Ihrem Geburtstag erhalten, oder Sonderzahlungen für Urlaube nicht in diese Betrachtung einbezogen werden. Sie können die Spalten "Datum" und "Kategorie" verwenden, um den Überblick zu behalten, aber sie werden erst im nächsten Schritt wichtig.</a:t>
            </a:r>
          </a:p>
          <a:p>
            <a:pPr marL="285750" indent="-285750">
              <a:buClr>
                <a:srgbClr val="915F9E"/>
              </a:buClr>
              <a:buFont typeface="Arial" panose="020B0604020202020204" pitchFamily="34" charset="0"/>
              <a:buChar char="•"/>
            </a:pPr>
            <a:r>
              <a:rPr lang="de-DE" sz="1600" dirty="0">
                <a:latin typeface="Calibri" panose="020F0502020204030204" pitchFamily="34" charset="0"/>
                <a:cs typeface="Calibri" panose="020F0502020204030204" pitchFamily="34" charset="0"/>
              </a:rPr>
              <a:t>Lassen Sie uns nun Ihre regelmäßigen Rechnungen ermitteln. Das sind die Ausgaben, die jeden Monat anfallen und nicht einfach geändert werden können, wie Miete, Stromrechnungen, Telefon und Mitgliedsbeiträge. Bei jährlichen Rechnungen wie Versicherungen oder Kfz-Steuer verteilen wir die Kosten auf zwölf Monate. Tragen Sie diesen Betrag unter "Ausgaben" ein und legen Sie ihn als Rücklage für schlechte Zeiten zurück.</a:t>
            </a:r>
          </a:p>
          <a:p>
            <a:pPr marL="285750" indent="-285750">
              <a:buClr>
                <a:srgbClr val="915F9E"/>
              </a:buClr>
              <a:buFont typeface="Arial" panose="020B0604020202020204" pitchFamily="34" charset="0"/>
              <a:buChar char="•"/>
            </a:pPr>
            <a:endParaRPr lang="de-DE" sz="1600" dirty="0">
              <a:latin typeface="Calibri" panose="020F0502020204030204" pitchFamily="34" charset="0"/>
              <a:cs typeface="Calibri" panose="020F0502020204030204" pitchFamily="34" charset="0"/>
            </a:endParaRPr>
          </a:p>
        </p:txBody>
      </p:sp>
      <p:sp>
        <p:nvSpPr>
          <p:cNvPr id="31" name="Text Placeholder 1">
            <a:extLst>
              <a:ext uri="{FF2B5EF4-FFF2-40B4-BE49-F238E27FC236}">
                <a16:creationId xmlns:a16="http://schemas.microsoft.com/office/drawing/2014/main" id="{42B45735-2297-1359-7C2C-AAF7013F6892}"/>
              </a:ext>
            </a:extLst>
          </p:cNvPr>
          <p:cNvSpPr txBox="1">
            <a:spLocks/>
          </p:cNvSpPr>
          <p:nvPr/>
        </p:nvSpPr>
        <p:spPr>
          <a:xfrm>
            <a:off x="854284" y="1155972"/>
            <a:ext cx="2691349" cy="551177"/>
          </a:xfrm>
          <a:prstGeom prst="rect">
            <a:avLst/>
          </a:prstGeom>
        </p:spPr>
        <p:txBody>
          <a:bodyPr>
            <a:noAutofit/>
          </a:bodyPr>
          <a:lstStyle>
            <a:lvl1pPr marL="0" indent="0" algn="l" defTabSz="3343281" rtl="0" eaLnBrk="1" latinLnBrk="0" hangingPunct="1">
              <a:lnSpc>
                <a:spcPct val="100000"/>
              </a:lnSpc>
              <a:spcBef>
                <a:spcPts val="0"/>
              </a:spcBef>
              <a:buFont typeface="Arial" panose="020B0604020202020204" pitchFamily="34" charset="0"/>
              <a:buNone/>
              <a:defRPr sz="3600" b="1" i="0" kern="120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2pPr>
            <a:lvl3pPr marL="1219185"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3pPr>
            <a:lvl4pPr marL="1828778"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4pPr>
            <a:lvl5pPr marL="2438374"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r>
              <a:rPr lang="en-US" sz="2800" dirty="0">
                <a:solidFill>
                  <a:srgbClr val="7ABB57"/>
                </a:solidFill>
              </a:rPr>
              <a:t>FIXKOSTEN</a:t>
            </a:r>
          </a:p>
        </p:txBody>
      </p:sp>
      <p:sp>
        <p:nvSpPr>
          <p:cNvPr id="3" name="Textfeld 2">
            <a:extLst>
              <a:ext uri="{FF2B5EF4-FFF2-40B4-BE49-F238E27FC236}">
                <a16:creationId xmlns:a16="http://schemas.microsoft.com/office/drawing/2014/main" id="{45E4B928-E288-4CBA-A670-889055DDC925}"/>
              </a:ext>
            </a:extLst>
          </p:cNvPr>
          <p:cNvSpPr txBox="1"/>
          <p:nvPr/>
        </p:nvSpPr>
        <p:spPr>
          <a:xfrm>
            <a:off x="6474854" y="1293767"/>
            <a:ext cx="5190945" cy="2800767"/>
          </a:xfrm>
          <a:prstGeom prst="rect">
            <a:avLst/>
          </a:prstGeom>
          <a:noFill/>
        </p:spPr>
        <p:txBody>
          <a:bodyPr wrap="square" rtlCol="0">
            <a:spAutoFit/>
          </a:bodyPr>
          <a:lstStyle/>
          <a:p>
            <a:pPr marL="285750" indent="-285750">
              <a:buClr>
                <a:srgbClr val="915F9E"/>
              </a:buClr>
              <a:buFont typeface="Arial" panose="020B0604020202020204" pitchFamily="34" charset="0"/>
              <a:buChar char="•"/>
            </a:pPr>
            <a:r>
              <a:rPr lang="de-DE" sz="1600" dirty="0">
                <a:latin typeface="Calibri" panose="020F0502020204030204" pitchFamily="34" charset="0"/>
                <a:cs typeface="Calibri" panose="020F0502020204030204" pitchFamily="34" charset="0"/>
              </a:rPr>
              <a:t>Zu guter Letzt sollten Sie alle Ihre regelmäßigen Einnahmen und Ausgaben zusammenzählen. Um Ihr festes monatliches Budget zu ermitteln, ziehen Sie einfach die Gesamtausgaben von Ihren Gesamt-einnahmen ab. Dies ist das Geld, das Ihnen für die täglichen Ausgaben oder "Lebenshaltungskosten" zur Verfügung steht. </a:t>
            </a:r>
          </a:p>
          <a:p>
            <a:pPr marL="285750" indent="-285750">
              <a:buClr>
                <a:srgbClr val="915F9E"/>
              </a:buClr>
              <a:buFont typeface="Arial" panose="020B0604020202020204" pitchFamily="34" charset="0"/>
              <a:buChar char="•"/>
            </a:pPr>
            <a:r>
              <a:rPr lang="de-DE" sz="1600" dirty="0">
                <a:latin typeface="Calibri" panose="020F0502020204030204" pitchFamily="34" charset="0"/>
                <a:cs typeface="Calibri" panose="020F0502020204030204" pitchFamily="34" charset="0"/>
              </a:rPr>
              <a:t>Kleiner Tipp: Teilen Sie diesen Betrag durch vier, um zu wissen, wie viel Sie pro Woche ausgeben können, damit Sie auf Kurs bleiben und nicht zu viel ausgeben.</a:t>
            </a:r>
          </a:p>
          <a:p>
            <a:pPr marL="285750" indent="-285750">
              <a:buClr>
                <a:srgbClr val="915F9E"/>
              </a:buClr>
              <a:buFont typeface="Arial" panose="020B0604020202020204" pitchFamily="34" charset="0"/>
              <a:buChar char="•"/>
            </a:pPr>
            <a:endParaRPr lang="de-DE" sz="16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3512674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854280" y="466163"/>
            <a:ext cx="10483431" cy="804265"/>
          </a:xfrm>
        </p:spPr>
        <p:txBody>
          <a:bodyPr/>
          <a:lstStyle/>
          <a:p>
            <a:r>
              <a:rPr lang="de-DE" sz="3200" dirty="0"/>
              <a:t>CASH TRACKING MIT EINEM HAUSHALTSBUCH </a:t>
            </a:r>
            <a:endParaRPr lang="en-US" sz="3200" dirty="0"/>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14</a:t>
            </a:fld>
            <a:endParaRPr lang="en-US" sz="800" dirty="0">
              <a:latin typeface="Calibri" panose="020F0502020204030204" pitchFamily="34" charset="0"/>
              <a:cs typeface="Calibri" panose="020F0502020204030204" pitchFamily="34" charset="0"/>
            </a:endParaRPr>
          </a:p>
        </p:txBody>
      </p:sp>
      <p:pic>
        <p:nvPicPr>
          <p:cNvPr id="20" name="Grafik 19">
            <a:extLst>
              <a:ext uri="{FF2B5EF4-FFF2-40B4-BE49-F238E27FC236}">
                <a16:creationId xmlns:a16="http://schemas.microsoft.com/office/drawing/2014/main" id="{C960272B-32A1-831B-53AB-E4C6BA556B71}"/>
              </a:ext>
            </a:extLst>
          </p:cNvPr>
          <p:cNvPicPr>
            <a:picLocks noChangeAspect="1"/>
          </p:cNvPicPr>
          <p:nvPr/>
        </p:nvPicPr>
        <p:blipFill>
          <a:blip r:embed="rId3" cstate="email">
            <a:extLst>
              <a:ext uri="{28A0092B-C50C-407E-A947-70E740481C1C}">
                <a14:useLocalDpi xmlns:a14="http://schemas.microsoft.com/office/drawing/2010/main"/>
              </a:ext>
            </a:extLst>
          </a:blip>
          <a:srcRect/>
          <a:stretch/>
        </p:blipFill>
        <p:spPr>
          <a:xfrm>
            <a:off x="6210891" y="2668468"/>
            <a:ext cx="4983290" cy="3053369"/>
          </a:xfrm>
          <a:prstGeom prst="rect">
            <a:avLst/>
          </a:prstGeom>
        </p:spPr>
      </p:pic>
      <p:sp>
        <p:nvSpPr>
          <p:cNvPr id="30" name="Textfeld 29">
            <a:extLst>
              <a:ext uri="{FF2B5EF4-FFF2-40B4-BE49-F238E27FC236}">
                <a16:creationId xmlns:a16="http://schemas.microsoft.com/office/drawing/2014/main" id="{524B9482-3EFE-3B65-BCAF-B9D22BE99DB2}"/>
              </a:ext>
            </a:extLst>
          </p:cNvPr>
          <p:cNvSpPr txBox="1"/>
          <p:nvPr/>
        </p:nvSpPr>
        <p:spPr>
          <a:xfrm>
            <a:off x="770304" y="1721243"/>
            <a:ext cx="4983290" cy="4801314"/>
          </a:xfrm>
          <a:prstGeom prst="rect">
            <a:avLst/>
          </a:prstGeom>
          <a:noFill/>
        </p:spPr>
        <p:txBody>
          <a:bodyPr wrap="square" rtlCol="0">
            <a:spAutoFit/>
          </a:bodyPr>
          <a:lstStyle/>
          <a:p>
            <a:pPr marL="285750" indent="-285750">
              <a:buClr>
                <a:srgbClr val="915F9E"/>
              </a:buClr>
              <a:buFont typeface="Arial" panose="020B0604020202020204" pitchFamily="34" charset="0"/>
              <a:buChar char="•"/>
            </a:pPr>
            <a:r>
              <a:rPr lang="de-DE" sz="1700" dirty="0">
                <a:latin typeface="Calibri" panose="020F0502020204030204" pitchFamily="34" charset="0"/>
                <a:cs typeface="Calibri" panose="020F0502020204030204" pitchFamily="34" charset="0"/>
              </a:rPr>
              <a:t>Kommen wir nun zu all den Ausgaben, die sich von Monat zu Monat ändern können. Nehmen Sie sich einen Moment Zeit, um diese variablen Ausgaben so gründlich wie möglich aufzuschreiben. Zur besseren Übersichtlichkeit können Sie die Spalte "Kategorien" verwenden, um die Ausgaben in Kategorien wie "Essen und Trinken" oder "Kleidung" einzuteilen. </a:t>
            </a:r>
          </a:p>
          <a:p>
            <a:pPr marL="285750" indent="-285750">
              <a:buClr>
                <a:srgbClr val="915F9E"/>
              </a:buClr>
              <a:buFont typeface="Arial" panose="020B0604020202020204" pitchFamily="34" charset="0"/>
              <a:buChar char="•"/>
            </a:pPr>
            <a:r>
              <a:rPr lang="de-DE" sz="1700" dirty="0">
                <a:latin typeface="Calibri" panose="020F0502020204030204" pitchFamily="34" charset="0"/>
                <a:cs typeface="Calibri" panose="020F0502020204030204" pitchFamily="34" charset="0"/>
              </a:rPr>
              <a:t>Ein hilfreicher Tipp: Bewahren Sie alle Quittungen auf, und vergessen Sie auch kleinere Einkäufe nicht. Notieren Sie kleine Beträge, die Sie ausgeben, ohne eine Quittung zu erhalten, in Ihrer mobilen Notizen-App oder auf einem Blatt Papier.</a:t>
            </a:r>
          </a:p>
          <a:p>
            <a:pPr marL="285750" indent="-285750">
              <a:buClr>
                <a:srgbClr val="915F9E"/>
              </a:buClr>
              <a:buFont typeface="Arial" panose="020B0604020202020204" pitchFamily="34" charset="0"/>
              <a:buChar char="•"/>
            </a:pPr>
            <a:r>
              <a:rPr lang="de-DE" sz="1700" dirty="0">
                <a:latin typeface="Calibri" panose="020F0502020204030204" pitchFamily="34" charset="0"/>
                <a:cs typeface="Calibri" panose="020F0502020204030204" pitchFamily="34" charset="0"/>
              </a:rPr>
              <a:t>Vergessen Sie nicht, Kartenzahlungen, die später von Ihrem Konto abgebucht werden, in Ihrem Budgetplaner zu vermerken. Auf diese Weise wird am Ende alles richtig zusammengerechnet. </a:t>
            </a:r>
          </a:p>
          <a:p>
            <a:pPr marL="285750" indent="-285750">
              <a:buClr>
                <a:srgbClr val="915F9E"/>
              </a:buClr>
              <a:buFont typeface="Arial" panose="020B0604020202020204" pitchFamily="34" charset="0"/>
              <a:buChar char="•"/>
            </a:pPr>
            <a:endParaRPr lang="de-DE" sz="1700" dirty="0">
              <a:latin typeface="Calibri" panose="020F0502020204030204" pitchFamily="34" charset="0"/>
              <a:cs typeface="Calibri" panose="020F0502020204030204" pitchFamily="34" charset="0"/>
            </a:endParaRPr>
          </a:p>
        </p:txBody>
      </p:sp>
      <p:sp>
        <p:nvSpPr>
          <p:cNvPr id="31" name="Text Placeholder 1">
            <a:extLst>
              <a:ext uri="{FF2B5EF4-FFF2-40B4-BE49-F238E27FC236}">
                <a16:creationId xmlns:a16="http://schemas.microsoft.com/office/drawing/2014/main" id="{42B45735-2297-1359-7C2C-AAF7013F6892}"/>
              </a:ext>
            </a:extLst>
          </p:cNvPr>
          <p:cNvSpPr txBox="1">
            <a:spLocks/>
          </p:cNvSpPr>
          <p:nvPr/>
        </p:nvSpPr>
        <p:spPr>
          <a:xfrm>
            <a:off x="854284" y="1042806"/>
            <a:ext cx="4266356" cy="551177"/>
          </a:xfrm>
          <a:prstGeom prst="rect">
            <a:avLst/>
          </a:prstGeom>
        </p:spPr>
        <p:txBody>
          <a:bodyPr>
            <a:noAutofit/>
          </a:bodyPr>
          <a:lstStyle>
            <a:lvl1pPr marL="0" indent="0" algn="l" defTabSz="3343281" rtl="0" eaLnBrk="1" latinLnBrk="0" hangingPunct="1">
              <a:lnSpc>
                <a:spcPct val="100000"/>
              </a:lnSpc>
              <a:spcBef>
                <a:spcPts val="0"/>
              </a:spcBef>
              <a:buFont typeface="Arial" panose="020B0604020202020204" pitchFamily="34" charset="0"/>
              <a:buNone/>
              <a:defRPr sz="3600" b="1" i="0" kern="120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2pPr>
            <a:lvl3pPr marL="1219185"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3pPr>
            <a:lvl4pPr marL="1828778"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4pPr>
            <a:lvl5pPr marL="2438374"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r>
              <a:rPr lang="en-US" sz="2800" dirty="0">
                <a:solidFill>
                  <a:srgbClr val="E97924"/>
                </a:solidFill>
              </a:rPr>
              <a:t>VARIABLE KOSTEN</a:t>
            </a:r>
          </a:p>
        </p:txBody>
      </p:sp>
      <p:sp>
        <p:nvSpPr>
          <p:cNvPr id="5" name="Textfeld 4">
            <a:extLst>
              <a:ext uri="{FF2B5EF4-FFF2-40B4-BE49-F238E27FC236}">
                <a16:creationId xmlns:a16="http://schemas.microsoft.com/office/drawing/2014/main" id="{4FE2DC08-DFEA-A8DA-8450-5A13B1A26CF2}"/>
              </a:ext>
            </a:extLst>
          </p:cNvPr>
          <p:cNvSpPr txBox="1"/>
          <p:nvPr/>
        </p:nvSpPr>
        <p:spPr>
          <a:xfrm>
            <a:off x="5929161" y="5932151"/>
            <a:ext cx="5805639" cy="882036"/>
          </a:xfrm>
          <a:prstGeom prst="rect">
            <a:avLst/>
          </a:prstGeom>
          <a:noFill/>
        </p:spPr>
        <p:txBody>
          <a:bodyPr wrap="square">
            <a:spAutoFit/>
          </a:bodyPr>
          <a:lstStyle/>
          <a:p>
            <a:pPr algn="r"/>
            <a:r>
              <a:rPr lang="de-DE" dirty="0">
                <a:latin typeface="Calibri" panose="020F0502020204030204" pitchFamily="34" charset="0"/>
                <a:cs typeface="Calibri" panose="020F0502020204030204" pitchFamily="34" charset="0"/>
              </a:rPr>
              <a:t>Möchten Sie es ausprobieren? Hier können Sie kostenlose Vorlagen herunterladen: </a:t>
            </a:r>
          </a:p>
          <a:p>
            <a:pPr algn="r"/>
            <a:r>
              <a:rPr lang="de-DE" dirty="0">
                <a:latin typeface="Calibri" panose="020F0502020204030204" pitchFamily="34" charset="0"/>
                <a:cs typeface="Calibri" panose="020F0502020204030204" pitchFamily="34" charset="0"/>
                <a:hlinkClick r:id="rId4"/>
              </a:rPr>
              <a:t>https://bit.ly/462jPvq</a:t>
            </a:r>
            <a:endParaRPr lang="de-DE" dirty="0">
              <a:latin typeface="Calibri" panose="020F0502020204030204" pitchFamily="34" charset="0"/>
              <a:cs typeface="Calibri" panose="020F0502020204030204" pitchFamily="34" charset="0"/>
            </a:endParaRPr>
          </a:p>
          <a:p>
            <a:pPr algn="r"/>
            <a:r>
              <a:rPr lang="de-DE" dirty="0">
                <a:latin typeface="Calibri" panose="020F0502020204030204" pitchFamily="34" charset="0"/>
                <a:cs typeface="Calibri" panose="020F0502020204030204" pitchFamily="34" charset="0"/>
                <a:hlinkClick r:id="rId5"/>
              </a:rPr>
              <a:t>https://www.canva.com/templates/s/budget/</a:t>
            </a:r>
            <a:endParaRPr lang="de-DE" dirty="0">
              <a:latin typeface="Calibri" panose="020F0502020204030204" pitchFamily="34" charset="0"/>
              <a:cs typeface="Calibri" panose="020F0502020204030204" pitchFamily="34" charset="0"/>
            </a:endParaRPr>
          </a:p>
          <a:p>
            <a:endParaRPr lang="de-DE" dirty="0"/>
          </a:p>
        </p:txBody>
      </p:sp>
      <p:sp>
        <p:nvSpPr>
          <p:cNvPr id="3" name="Textfeld 2">
            <a:extLst>
              <a:ext uri="{FF2B5EF4-FFF2-40B4-BE49-F238E27FC236}">
                <a16:creationId xmlns:a16="http://schemas.microsoft.com/office/drawing/2014/main" id="{85037241-B27A-452D-A9CE-2592CDEEEFE5}"/>
              </a:ext>
            </a:extLst>
          </p:cNvPr>
          <p:cNvSpPr txBox="1"/>
          <p:nvPr/>
        </p:nvSpPr>
        <p:spPr>
          <a:xfrm>
            <a:off x="6182015" y="1694044"/>
            <a:ext cx="5155695" cy="877163"/>
          </a:xfrm>
          <a:prstGeom prst="rect">
            <a:avLst/>
          </a:prstGeom>
          <a:noFill/>
        </p:spPr>
        <p:txBody>
          <a:bodyPr wrap="square" rtlCol="0">
            <a:spAutoFit/>
          </a:bodyPr>
          <a:lstStyle/>
          <a:p>
            <a:pPr marL="285750" indent="-285750">
              <a:buClr>
                <a:srgbClr val="915F9E"/>
              </a:buClr>
              <a:buFont typeface="Arial" panose="020B0604020202020204" pitchFamily="34" charset="0"/>
              <a:buChar char="•"/>
            </a:pPr>
            <a:r>
              <a:rPr lang="de-DE" sz="1700" dirty="0">
                <a:latin typeface="Calibri" panose="020F0502020204030204" pitchFamily="34" charset="0"/>
                <a:cs typeface="Calibri" panose="020F0502020204030204" pitchFamily="34" charset="0"/>
              </a:rPr>
              <a:t>Bewahren Sie eine Schachtel für Quittungen und Notizen auf, und nehmen Sie sich einmal pro Woche Zeit, um sie in Ihren Haushaltsplaner einzutragen.</a:t>
            </a:r>
            <a:endParaRPr lang="de-DE" sz="1700" dirty="0"/>
          </a:p>
        </p:txBody>
      </p:sp>
    </p:spTree>
    <p:extLst>
      <p:ext uri="{BB962C8B-B14F-4D97-AF65-F5344CB8AC3E}">
        <p14:creationId xmlns:p14="http://schemas.microsoft.com/office/powerpoint/2010/main" val="424628489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854285" y="502314"/>
            <a:ext cx="10483431" cy="804265"/>
          </a:xfrm>
        </p:spPr>
        <p:txBody>
          <a:bodyPr/>
          <a:lstStyle/>
          <a:p>
            <a:r>
              <a:rPr lang="de-DE" sz="3200" dirty="0"/>
              <a:t>CASH TRACKING MIT EINEM HAUSHALTSBUCH </a:t>
            </a:r>
            <a:endParaRPr lang="en-US" sz="3200" dirty="0"/>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15</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854285" y="1641341"/>
            <a:ext cx="10567407" cy="4093428"/>
          </a:xfrm>
          <a:prstGeom prst="rect">
            <a:avLst/>
          </a:prstGeom>
          <a:noFill/>
        </p:spPr>
        <p:txBody>
          <a:bodyPr wrap="square" rtlCol="0">
            <a:spAutoFit/>
          </a:bodyPr>
          <a:lstStyle/>
          <a:p>
            <a:pPr>
              <a:buClr>
                <a:srgbClr val="915F9E"/>
              </a:buClr>
            </a:pPr>
            <a:r>
              <a:rPr lang="de-DE" sz="1600" b="1" dirty="0">
                <a:solidFill>
                  <a:srgbClr val="E97924"/>
                </a:solidFill>
                <a:latin typeface="Calibri" panose="020F0502020204030204" pitchFamily="34" charset="0"/>
                <a:cs typeface="Calibri" panose="020F0502020204030204" pitchFamily="34" charset="0"/>
              </a:rPr>
              <a:t>Zählen wir all diese variablen Ausgaben zusammen und ziehen wir die Summe von Ihrem verfügbaren Budget ab. Hier ist ein Beispiel:</a:t>
            </a:r>
            <a:endParaRPr lang="en-US" sz="900" b="1" dirty="0">
              <a:solidFill>
                <a:srgbClr val="E97924"/>
              </a:solidFill>
              <a:latin typeface="Calibri" panose="020F0502020204030204" pitchFamily="34" charset="0"/>
              <a:cs typeface="Calibri" panose="020F0502020204030204" pitchFamily="34" charset="0"/>
            </a:endParaRPr>
          </a:p>
          <a:p>
            <a:pPr marL="611642" lvl="1" indent="-285750">
              <a:buClr>
                <a:srgbClr val="7ABB57"/>
              </a:buClr>
              <a:buFont typeface="Arial" panose="020B0604020202020204" pitchFamily="34" charset="0"/>
              <a:buChar char="•"/>
            </a:pPr>
            <a:r>
              <a:rPr lang="de-DE" sz="1800" dirty="0">
                <a:latin typeface="Calibri" panose="020F0502020204030204" pitchFamily="34" charset="0"/>
                <a:cs typeface="Calibri" panose="020F0502020204030204" pitchFamily="34" charset="0"/>
              </a:rPr>
              <a:t>Sie haben 1875 € als verfügbares Budget.</a:t>
            </a:r>
          </a:p>
          <a:p>
            <a:pPr marL="611642" lvl="1" indent="-285750">
              <a:buClr>
                <a:srgbClr val="7ABB57"/>
              </a:buClr>
              <a:buFont typeface="Arial" panose="020B0604020202020204" pitchFamily="34" charset="0"/>
              <a:buChar char="•"/>
            </a:pPr>
            <a:r>
              <a:rPr lang="de-DE" sz="1800" dirty="0">
                <a:latin typeface="Calibri" panose="020F0502020204030204" pitchFamily="34" charset="0"/>
                <a:cs typeface="Calibri" panose="020F0502020204030204" pitchFamily="34" charset="0"/>
              </a:rPr>
              <a:t>Ihre variablen Ausgaben belaufen sich auf 1720 €.</a:t>
            </a:r>
          </a:p>
          <a:p>
            <a:pPr marL="611642" lvl="1" indent="-285750">
              <a:buClr>
                <a:srgbClr val="7ABB57"/>
              </a:buClr>
              <a:buFont typeface="Arial" panose="020B0604020202020204" pitchFamily="34" charset="0"/>
              <a:buChar char="•"/>
            </a:pPr>
            <a:r>
              <a:rPr lang="de-DE" sz="1800" dirty="0">
                <a:latin typeface="Calibri" panose="020F0502020204030204" pitchFamily="34" charset="0"/>
                <a:cs typeface="Calibri" panose="020F0502020204030204" pitchFamily="34" charset="0"/>
              </a:rPr>
              <a:t>Es bleiben also 1875 € - 1720 € = 155 € zum Sparen übrig.</a:t>
            </a:r>
            <a:endParaRPr lang="en-US" sz="1800" dirty="0">
              <a:latin typeface="Calibri" panose="020F0502020204030204" pitchFamily="34" charset="0"/>
              <a:cs typeface="Calibri" panose="020F0502020204030204" pitchFamily="34" charset="0"/>
            </a:endParaRPr>
          </a:p>
          <a:p>
            <a:pPr marL="611642" lvl="1" indent="-285750">
              <a:buClr>
                <a:srgbClr val="7ABB57"/>
              </a:buClr>
              <a:buFont typeface="Arial" panose="020B0604020202020204" pitchFamily="34" charset="0"/>
              <a:buChar cha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a:buClr>
                <a:srgbClr val="915F9E"/>
              </a:buClr>
            </a:pPr>
            <a:endParaRPr lang="en-US"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en-US" sz="1400" dirty="0">
              <a:latin typeface="Calibri" panose="020F0502020204030204" pitchFamily="34" charset="0"/>
              <a:cs typeface="Calibri" panose="020F0502020204030204" pitchFamily="34" charset="0"/>
            </a:endParaRPr>
          </a:p>
        </p:txBody>
      </p:sp>
      <p:sp>
        <p:nvSpPr>
          <p:cNvPr id="31" name="Text Placeholder 1">
            <a:extLst>
              <a:ext uri="{FF2B5EF4-FFF2-40B4-BE49-F238E27FC236}">
                <a16:creationId xmlns:a16="http://schemas.microsoft.com/office/drawing/2014/main" id="{42B45735-2297-1359-7C2C-AAF7013F6892}"/>
              </a:ext>
            </a:extLst>
          </p:cNvPr>
          <p:cNvSpPr txBox="1">
            <a:spLocks/>
          </p:cNvSpPr>
          <p:nvPr/>
        </p:nvSpPr>
        <p:spPr>
          <a:xfrm>
            <a:off x="854285" y="1091701"/>
            <a:ext cx="5819784" cy="551177"/>
          </a:xfrm>
          <a:prstGeom prst="rect">
            <a:avLst/>
          </a:prstGeom>
        </p:spPr>
        <p:txBody>
          <a:bodyPr>
            <a:noAutofit/>
          </a:bodyPr>
          <a:lstStyle>
            <a:lvl1pPr marL="0" indent="0" algn="l" defTabSz="3343281" rtl="0" eaLnBrk="1" latinLnBrk="0" hangingPunct="1">
              <a:lnSpc>
                <a:spcPct val="100000"/>
              </a:lnSpc>
              <a:spcBef>
                <a:spcPts val="0"/>
              </a:spcBef>
              <a:buFont typeface="Arial" panose="020B0604020202020204" pitchFamily="34" charset="0"/>
              <a:buNone/>
              <a:defRPr sz="3600" b="1" i="0" kern="120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2pPr>
            <a:lvl3pPr marL="1219185"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3pPr>
            <a:lvl4pPr marL="1828778"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4pPr>
            <a:lvl5pPr marL="2438374"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r>
              <a:rPr lang="en-US" sz="2800" dirty="0">
                <a:solidFill>
                  <a:srgbClr val="7654A2"/>
                </a:solidFill>
              </a:rPr>
              <a:t>BERECHNUNG DES SPARVERMÖGENS</a:t>
            </a:r>
          </a:p>
        </p:txBody>
      </p:sp>
      <p:sp>
        <p:nvSpPr>
          <p:cNvPr id="3" name="Textfeld 2">
            <a:extLst>
              <a:ext uri="{FF2B5EF4-FFF2-40B4-BE49-F238E27FC236}">
                <a16:creationId xmlns:a16="http://schemas.microsoft.com/office/drawing/2014/main" id="{E21C2BD3-550F-4E52-B0FC-6B828840F9A4}"/>
              </a:ext>
            </a:extLst>
          </p:cNvPr>
          <p:cNvSpPr txBox="1"/>
          <p:nvPr/>
        </p:nvSpPr>
        <p:spPr>
          <a:xfrm>
            <a:off x="1429407" y="3049033"/>
            <a:ext cx="10090901" cy="5016758"/>
          </a:xfrm>
          <a:prstGeom prst="rect">
            <a:avLst/>
          </a:prstGeom>
          <a:noFill/>
        </p:spPr>
        <p:txBody>
          <a:bodyPr wrap="square" numCol="2" rtlCol="0">
            <a:spAutoFit/>
          </a:bodyPr>
          <a:lstStyle/>
          <a:p>
            <a:pPr marL="285750" indent="-285750">
              <a:buClr>
                <a:srgbClr val="915F9E"/>
              </a:buClr>
              <a:buFont typeface="Arial" panose="020B0604020202020204" pitchFamily="34" charset="0"/>
              <a:buChar char="•"/>
            </a:pPr>
            <a:r>
              <a:rPr lang="de-DE" sz="1600" dirty="0">
                <a:latin typeface="Calibri" panose="020F0502020204030204" pitchFamily="34" charset="0"/>
                <a:cs typeface="Calibri" panose="020F0502020204030204" pitchFamily="34" charset="0"/>
              </a:rPr>
              <a:t>Ist das </a:t>
            </a:r>
            <a:r>
              <a:rPr lang="de-DE" sz="1600" b="1" dirty="0">
                <a:solidFill>
                  <a:srgbClr val="915F9E"/>
                </a:solidFill>
                <a:latin typeface="Calibri" panose="020F0502020204030204" pitchFamily="34" charset="0"/>
                <a:cs typeface="Calibri" panose="020F0502020204030204" pitchFamily="34" charset="0"/>
              </a:rPr>
              <a:t>Ergebnis</a:t>
            </a:r>
            <a:r>
              <a:rPr lang="de-DE" sz="1600" dirty="0">
                <a:latin typeface="Calibri" panose="020F0502020204030204" pitchFamily="34" charset="0"/>
                <a:cs typeface="Calibri" panose="020F0502020204030204" pitchFamily="34" charset="0"/>
              </a:rPr>
              <a:t> eine </a:t>
            </a:r>
            <a:r>
              <a:rPr lang="de-DE" sz="1600" b="1" dirty="0">
                <a:solidFill>
                  <a:srgbClr val="915F9E"/>
                </a:solidFill>
                <a:latin typeface="Calibri" panose="020F0502020204030204" pitchFamily="34" charset="0"/>
                <a:cs typeface="Calibri" panose="020F0502020204030204" pitchFamily="34" charset="0"/>
              </a:rPr>
              <a:t>positive</a:t>
            </a:r>
            <a:r>
              <a:rPr lang="de-DE" sz="1600" dirty="0">
                <a:latin typeface="Calibri" panose="020F0502020204030204" pitchFamily="34" charset="0"/>
                <a:cs typeface="Calibri" panose="020F0502020204030204" pitchFamily="34" charset="0"/>
              </a:rPr>
              <a:t> Zahl? Gut gemacht! Sie können nun in Erwägung ziehen, dieses Geld für künftige Anschaffungen beiseite zu legen und so einen Teil Ihrer Ersparnisse für Ihre finanziellen Ziele zu bilden.</a:t>
            </a:r>
          </a:p>
          <a:p>
            <a:pPr marL="285750" indent="-285750">
              <a:buClr>
                <a:srgbClr val="915F9E"/>
              </a:buClr>
              <a:buFont typeface="Arial" panose="020B0604020202020204" pitchFamily="34" charset="0"/>
              <a:buChar char="•"/>
            </a:pPr>
            <a:endParaRPr lang="de-DE"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de-DE"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de-DE"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de-DE"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de-DE"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de-DE"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de-DE"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de-DE"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de-DE"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de-DE"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de-DE"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de-DE"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de-DE"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de-DE"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de-DE"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endParaRPr lang="de-DE" sz="1600" dirty="0">
              <a:latin typeface="Calibri" panose="020F0502020204030204" pitchFamily="34" charset="0"/>
              <a:cs typeface="Calibri" panose="020F0502020204030204" pitchFamily="34" charset="0"/>
            </a:endParaRPr>
          </a:p>
          <a:p>
            <a:pPr marL="285750" indent="-285750">
              <a:buClr>
                <a:srgbClr val="915F9E"/>
              </a:buClr>
              <a:buFont typeface="Arial" panose="020B0604020202020204" pitchFamily="34" charset="0"/>
              <a:buChar char="•"/>
            </a:pPr>
            <a:r>
              <a:rPr lang="de-DE" sz="1600" dirty="0">
                <a:latin typeface="Calibri" panose="020F0502020204030204" pitchFamily="34" charset="0"/>
                <a:cs typeface="Calibri" panose="020F0502020204030204" pitchFamily="34" charset="0"/>
              </a:rPr>
              <a:t> Ist das Ergebnis </a:t>
            </a:r>
            <a:r>
              <a:rPr lang="de-DE" sz="1600" b="1" dirty="0">
                <a:solidFill>
                  <a:srgbClr val="915F9E"/>
                </a:solidFill>
                <a:latin typeface="Calibri" panose="020F0502020204030204" pitchFamily="34" charset="0"/>
                <a:cs typeface="Calibri" panose="020F0502020204030204" pitchFamily="34" charset="0"/>
              </a:rPr>
              <a:t>negativ</a:t>
            </a:r>
            <a:r>
              <a:rPr lang="de-DE" sz="1600" dirty="0">
                <a:latin typeface="Calibri" panose="020F0502020204030204" pitchFamily="34" charset="0"/>
                <a:cs typeface="Calibri" panose="020F0502020204030204" pitchFamily="34" charset="0"/>
              </a:rPr>
              <a:t>? Keine Sorge, das ist eine gute Gelegenheit, darüber nachzudenken, wo Sie etwas einsparen können. Vielleicht stellen Sie fest, dass Sie viel Geld für Restaurantbesuche ausgeben. Sie können dem entgegenwirken, indem Sie mehr zu Hause kochen und Ihren Lebensmitteleinkauf effizienter planen. </a:t>
            </a:r>
          </a:p>
          <a:p>
            <a:pPr marL="285750" indent="-285750">
              <a:buClr>
                <a:srgbClr val="915F9E"/>
              </a:buClr>
              <a:buFont typeface="Arial" panose="020B0604020202020204" pitchFamily="34" charset="0"/>
              <a:buChar char="•"/>
            </a:pPr>
            <a:r>
              <a:rPr lang="de-DE" sz="1600" b="1" dirty="0">
                <a:solidFill>
                  <a:srgbClr val="915F9E"/>
                </a:solidFill>
                <a:latin typeface="Calibri" panose="020F0502020204030204" pitchFamily="34" charset="0"/>
                <a:cs typeface="Calibri" panose="020F0502020204030204" pitchFamily="34" charset="0"/>
              </a:rPr>
              <a:t>HINWEIS</a:t>
            </a:r>
            <a:r>
              <a:rPr lang="de-DE" sz="1600" dirty="0">
                <a:latin typeface="Calibri" panose="020F0502020204030204" pitchFamily="34" charset="0"/>
                <a:cs typeface="Calibri" panose="020F0502020204030204" pitchFamily="34" charset="0"/>
              </a:rPr>
              <a:t>: Wenn Sie feststellen, dass Ihre regelmäßigen monatlichen Rechnungen höher sind als Ihr Einkommen, sollten Sie prüfen, ob es Verträge oder Ausgaben gibt, auf die Sie verzichten oder die Sie reduzieren können. Wenn es wirklich eng wird, sollten Sie eher früher als später eine kostenlose Schuldnerberatung aufsuchen.</a:t>
            </a:r>
          </a:p>
          <a:p>
            <a:pPr marL="285750" indent="-285750">
              <a:buClr>
                <a:srgbClr val="915F9E"/>
              </a:buClr>
              <a:buFont typeface="Arial" panose="020B0604020202020204" pitchFamily="34" charset="0"/>
              <a:buChar char="•"/>
            </a:pPr>
            <a:endParaRPr lang="de-DE" sz="1600" dirty="0">
              <a:latin typeface="Calibri" panose="020F0502020204030204" pitchFamily="34" charset="0"/>
              <a:cs typeface="Calibri" panose="020F0502020204030204" pitchFamily="34" charset="0"/>
            </a:endParaRPr>
          </a:p>
        </p:txBody>
      </p:sp>
      <p:sp>
        <p:nvSpPr>
          <p:cNvPr id="7" name="Rechteck 6">
            <a:extLst>
              <a:ext uri="{FF2B5EF4-FFF2-40B4-BE49-F238E27FC236}">
                <a16:creationId xmlns:a16="http://schemas.microsoft.com/office/drawing/2014/main" id="{D5081F45-AC4D-41B1-92F1-3639B7323D6F}"/>
              </a:ext>
            </a:extLst>
          </p:cNvPr>
          <p:cNvSpPr/>
          <p:nvPr/>
        </p:nvSpPr>
        <p:spPr>
          <a:xfrm>
            <a:off x="0" y="4523874"/>
            <a:ext cx="5075854" cy="2334126"/>
          </a:xfrm>
          <a:prstGeom prst="rect">
            <a:avLst/>
          </a:prstGeom>
          <a:solidFill>
            <a:srgbClr val="915F9E"/>
          </a:solidFill>
          <a:ln>
            <a:solidFill>
              <a:srgbClr val="915F9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pic>
        <p:nvPicPr>
          <p:cNvPr id="6" name="Grafik 5">
            <a:extLst>
              <a:ext uri="{FF2B5EF4-FFF2-40B4-BE49-F238E27FC236}">
                <a16:creationId xmlns:a16="http://schemas.microsoft.com/office/drawing/2014/main" id="{25DF7873-E9D6-4274-ADAE-4AE14EBDC2A8}"/>
              </a:ext>
            </a:extLst>
          </p:cNvPr>
          <p:cNvPicPr>
            <a:picLocks noChangeAspect="1"/>
          </p:cNvPicPr>
          <p:nvPr/>
        </p:nvPicPr>
        <p:blipFill>
          <a:blip r:embed="rId3"/>
          <a:stretch>
            <a:fillRect/>
          </a:stretch>
        </p:blipFill>
        <p:spPr>
          <a:xfrm>
            <a:off x="952901" y="4189112"/>
            <a:ext cx="3827798" cy="2551865"/>
          </a:xfrm>
          <a:prstGeom prst="rect">
            <a:avLst/>
          </a:prstGeom>
        </p:spPr>
      </p:pic>
    </p:spTree>
    <p:extLst>
      <p:ext uri="{BB962C8B-B14F-4D97-AF65-F5344CB8AC3E}">
        <p14:creationId xmlns:p14="http://schemas.microsoft.com/office/powerpoint/2010/main" val="100513994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p:txBody>
          <a:bodyPr/>
          <a:lstStyle/>
          <a:p>
            <a:r>
              <a:rPr lang="de-DE" sz="3200" dirty="0"/>
              <a:t>EXTRA: EINIGE TIPPS ZUM GELDSPAREN</a:t>
            </a:r>
            <a:endParaRPr lang="en-US" sz="3200" dirty="0"/>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16</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423512" y="1552801"/>
            <a:ext cx="11761223" cy="584775"/>
          </a:xfrm>
          <a:prstGeom prst="rect">
            <a:avLst/>
          </a:prstGeom>
          <a:noFill/>
        </p:spPr>
        <p:txBody>
          <a:bodyPr wrap="square" rtlCol="0">
            <a:spAutoFit/>
          </a:bodyPr>
          <a:lstStyle/>
          <a:p>
            <a:pPr lvl="4">
              <a:buClr>
                <a:srgbClr val="915F9E"/>
              </a:buClr>
            </a:pPr>
            <a:r>
              <a:rPr lang="de-DE" sz="1600" b="1" dirty="0">
                <a:solidFill>
                  <a:srgbClr val="E97924"/>
                </a:solidFill>
                <a:latin typeface="Calibri" panose="020F0502020204030204" pitchFamily="34" charset="0"/>
                <a:cs typeface="Calibri" panose="020F0502020204030204" pitchFamily="34" charset="0"/>
              </a:rPr>
              <a:t>Nachdem wir nun die ersten Schritte zur Strukturierung Ihrer Einnahmen und Ausgaben unternommen haben, finden Sie hier einige weitere nützliche Tipps zum Sparen:</a:t>
            </a:r>
            <a:endParaRPr lang="en-US" sz="1400" dirty="0">
              <a:latin typeface="Calibri" panose="020F0502020204030204" pitchFamily="34" charset="0"/>
              <a:cs typeface="Calibri" panose="020F0502020204030204" pitchFamily="34" charset="0"/>
            </a:endParaRPr>
          </a:p>
        </p:txBody>
      </p:sp>
      <p:sp>
        <p:nvSpPr>
          <p:cNvPr id="6" name="Freeform 14">
            <a:extLst>
              <a:ext uri="{FF2B5EF4-FFF2-40B4-BE49-F238E27FC236}">
                <a16:creationId xmlns:a16="http://schemas.microsoft.com/office/drawing/2014/main" id="{359880D4-7387-4B87-9BB7-88569E3801F8}"/>
              </a:ext>
            </a:extLst>
          </p:cNvPr>
          <p:cNvSpPr/>
          <p:nvPr/>
        </p:nvSpPr>
        <p:spPr>
          <a:xfrm>
            <a:off x="10155406" y="343547"/>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pic>
        <p:nvPicPr>
          <p:cNvPr id="5" name="Grafik 4" descr="Sparschwein Silhouette">
            <a:extLst>
              <a:ext uri="{FF2B5EF4-FFF2-40B4-BE49-F238E27FC236}">
                <a16:creationId xmlns:a16="http://schemas.microsoft.com/office/drawing/2014/main" id="{DD4D5D8F-09CC-F3D5-E13F-A20D590B635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374770" y="703547"/>
            <a:ext cx="914400" cy="914400"/>
          </a:xfrm>
          <a:prstGeom prst="rect">
            <a:avLst/>
          </a:prstGeom>
        </p:spPr>
      </p:pic>
      <p:pic>
        <p:nvPicPr>
          <p:cNvPr id="9" name="Grafik 8">
            <a:extLst>
              <a:ext uri="{FF2B5EF4-FFF2-40B4-BE49-F238E27FC236}">
                <a16:creationId xmlns:a16="http://schemas.microsoft.com/office/drawing/2014/main" id="{C84F72E3-4E61-4DE4-BA90-5DEFD77BA322}"/>
              </a:ext>
            </a:extLst>
          </p:cNvPr>
          <p:cNvPicPr>
            <a:picLocks noChangeAspect="1"/>
          </p:cNvPicPr>
          <p:nvPr/>
        </p:nvPicPr>
        <p:blipFill rotWithShape="1">
          <a:blip r:embed="rId5"/>
          <a:srcRect r="32853"/>
          <a:stretch/>
        </p:blipFill>
        <p:spPr>
          <a:xfrm>
            <a:off x="0" y="2597166"/>
            <a:ext cx="3359217" cy="3335154"/>
          </a:xfrm>
          <a:prstGeom prst="rect">
            <a:avLst/>
          </a:prstGeom>
        </p:spPr>
      </p:pic>
      <p:sp>
        <p:nvSpPr>
          <p:cNvPr id="3" name="Textfeld 2">
            <a:extLst>
              <a:ext uri="{FF2B5EF4-FFF2-40B4-BE49-F238E27FC236}">
                <a16:creationId xmlns:a16="http://schemas.microsoft.com/office/drawing/2014/main" id="{B3F2FB99-0BBD-446E-A146-530A23F100E5}"/>
              </a:ext>
            </a:extLst>
          </p:cNvPr>
          <p:cNvSpPr txBox="1"/>
          <p:nvPr/>
        </p:nvSpPr>
        <p:spPr>
          <a:xfrm>
            <a:off x="2367815" y="2256501"/>
            <a:ext cx="8969896" cy="4539704"/>
          </a:xfrm>
          <a:prstGeom prst="rect">
            <a:avLst/>
          </a:prstGeom>
          <a:noFill/>
        </p:spPr>
        <p:txBody>
          <a:bodyPr wrap="square" rtlCol="0">
            <a:spAutoFit/>
          </a:bodyPr>
          <a:lstStyle/>
          <a:p>
            <a:pPr marL="1589319" lvl="4" indent="-285750">
              <a:buClr>
                <a:srgbClr val="915F9E"/>
              </a:buClr>
              <a:buFont typeface="Arial" panose="020B0604020202020204" pitchFamily="34" charset="0"/>
              <a:buChar char="•"/>
            </a:pPr>
            <a:r>
              <a:rPr lang="de-DE" sz="1700" dirty="0">
                <a:latin typeface="Calibri" panose="020F0502020204030204" pitchFamily="34" charset="0"/>
                <a:cs typeface="Calibri" panose="020F0502020204030204" pitchFamily="34" charset="0"/>
              </a:rPr>
              <a:t>Experten empfehlen oft, unerwartete Einnahmen wie Steuerrückzahlungen, Geburtstagsgeschenke oder Boni sofort zur Seite zu legen. Wenn Sie beispielsweise eine Beförderung erhalten und Ihr Monatseinkommen von 800 Euro auf 900 Euro steigt, empfehlen sie, die zusätzlichen 100 Euro pro Monat zur Seite zu legen. Sie können dies auf einem separaten Konto oder einem Sparkonto tun, das Sie bei Ihrer Bank erfragen können. </a:t>
            </a:r>
          </a:p>
          <a:p>
            <a:pPr marL="1589319" lvl="4" indent="-285750">
              <a:buClr>
                <a:srgbClr val="915F9E"/>
              </a:buClr>
              <a:buFont typeface="Arial" panose="020B0604020202020204" pitchFamily="34" charset="0"/>
              <a:buChar char="•"/>
            </a:pPr>
            <a:r>
              <a:rPr lang="de-DE" sz="1700" dirty="0">
                <a:latin typeface="Calibri" panose="020F0502020204030204" pitchFamily="34" charset="0"/>
                <a:cs typeface="Calibri" panose="020F0502020204030204" pitchFamily="34" charset="0"/>
              </a:rPr>
              <a:t>Wir alle wissen: Diese kleinen Anschaffungen können sich mit der Zeit summieren. Sich selbst oder jemandem, der einem wichtig ist, hin und wieder etwas zu gönnen, ist völlig in Ordnung. Um jedoch impulsive Ausgaben für Dinge zu vermeiden, die Sie sich wünschen, aber vielleicht gar nicht brauchen, ist es eine gute Idee, Ihre Kaufgewohnheiten zu überdenken. Wenn Sie einen Wunsch haben, notieren Sie ihn auf Ihrem Handy oder in einem Notizbuch und legen Sie ihn beiseite. Jedes Mal, wenn Sie an diesen Wunsch denken, setzen Sie ein Häkchen daneben. Wenn der Gegenstand genügend Häkchen hat, ist es vielleicht eine Überlegung wert, ihn zu kaufen. Es ist auch eine gute Idee, ein wenig zu recherchieren und Preise zu vergleichen.</a:t>
            </a:r>
          </a:p>
          <a:p>
            <a:pPr lvl="4">
              <a:buClr>
                <a:srgbClr val="915F9E"/>
              </a:buClr>
            </a:pPr>
            <a:endParaRPr lang="de-DE" sz="17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63459498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1251369" y="1252939"/>
            <a:ext cx="10483431" cy="804265"/>
          </a:xfrm>
        </p:spPr>
        <p:txBody>
          <a:bodyPr/>
          <a:lstStyle/>
          <a:p>
            <a:r>
              <a:rPr lang="de-DE" sz="3200" dirty="0"/>
              <a:t>EXTRA: EINIGE TIPPS ZUM GELDSPAREN</a:t>
            </a:r>
            <a:endParaRPr lang="en-US" sz="3200" dirty="0"/>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17</a:t>
            </a:fld>
            <a:endParaRPr lang="en-US" sz="800" dirty="0">
              <a:latin typeface="Calibri" panose="020F0502020204030204" pitchFamily="34" charset="0"/>
              <a:cs typeface="Calibri" panose="020F0502020204030204" pitchFamily="34" charset="0"/>
            </a:endParaRPr>
          </a:p>
        </p:txBody>
      </p:sp>
      <p:sp>
        <p:nvSpPr>
          <p:cNvPr id="6" name="Freeform 14">
            <a:extLst>
              <a:ext uri="{FF2B5EF4-FFF2-40B4-BE49-F238E27FC236}">
                <a16:creationId xmlns:a16="http://schemas.microsoft.com/office/drawing/2014/main" id="{359880D4-7387-4B87-9BB7-88569E3801F8}"/>
              </a:ext>
            </a:extLst>
          </p:cNvPr>
          <p:cNvSpPr/>
          <p:nvPr/>
        </p:nvSpPr>
        <p:spPr>
          <a:xfrm>
            <a:off x="10155406" y="343547"/>
            <a:ext cx="1440000" cy="360000"/>
          </a:xfrm>
          <a:custGeom>
            <a:avLst/>
            <a:gdLst>
              <a:gd name="connsiteX0" fmla="*/ 0 w 1620513"/>
              <a:gd name="connsiteY0" fmla="*/ -1 h 304760"/>
              <a:gd name="connsiteX1" fmla="*/ 1620514 w 1620513"/>
              <a:gd name="connsiteY1" fmla="*/ -1 h 304760"/>
              <a:gd name="connsiteX2" fmla="*/ 1620514 w 1620513"/>
              <a:gd name="connsiteY2" fmla="*/ 304760 h 304760"/>
              <a:gd name="connsiteX3" fmla="*/ 0 w 1620513"/>
              <a:gd name="connsiteY3" fmla="*/ 304760 h 304760"/>
            </a:gdLst>
            <a:ahLst/>
            <a:cxnLst>
              <a:cxn ang="0">
                <a:pos x="connsiteX0" y="connsiteY0"/>
              </a:cxn>
              <a:cxn ang="0">
                <a:pos x="connsiteX1" y="connsiteY1"/>
              </a:cxn>
              <a:cxn ang="0">
                <a:pos x="connsiteX2" y="connsiteY2"/>
              </a:cxn>
              <a:cxn ang="0">
                <a:pos x="connsiteX3" y="connsiteY3"/>
              </a:cxn>
            </a:cxnLst>
            <a:rect l="l" t="t" r="r" b="b"/>
            <a:pathLst>
              <a:path w="1620513" h="304760">
                <a:moveTo>
                  <a:pt x="0" y="-1"/>
                </a:moveTo>
                <a:lnTo>
                  <a:pt x="1620514" y="-1"/>
                </a:lnTo>
                <a:lnTo>
                  <a:pt x="1620514" y="304760"/>
                </a:lnTo>
                <a:lnTo>
                  <a:pt x="0" y="304760"/>
                </a:lnTo>
                <a:close/>
              </a:path>
            </a:pathLst>
          </a:custGeom>
          <a:solidFill>
            <a:srgbClr val="7ABB57"/>
          </a:solidFill>
          <a:ln w="30808" cap="flat">
            <a:noFill/>
            <a:prstDash val="solid"/>
            <a:miter/>
          </a:ln>
        </p:spPr>
        <p:txBody>
          <a:bodyPr rtlCol="0" anchor="ctr"/>
          <a:lstStyle/>
          <a:p>
            <a:endParaRPr lang="en-US" sz="2069"/>
          </a:p>
        </p:txBody>
      </p:sp>
      <p:pic>
        <p:nvPicPr>
          <p:cNvPr id="5" name="Grafik 4" descr="Sparschwein Silhouette">
            <a:extLst>
              <a:ext uri="{FF2B5EF4-FFF2-40B4-BE49-F238E27FC236}">
                <a16:creationId xmlns:a16="http://schemas.microsoft.com/office/drawing/2014/main" id="{DD4D5D8F-09CC-F3D5-E13F-A20D590B635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02922" y="1142804"/>
            <a:ext cx="914400" cy="914400"/>
          </a:xfrm>
          <a:prstGeom prst="rect">
            <a:avLst/>
          </a:prstGeom>
        </p:spPr>
      </p:pic>
      <p:pic>
        <p:nvPicPr>
          <p:cNvPr id="9" name="Grafik 8">
            <a:extLst>
              <a:ext uri="{FF2B5EF4-FFF2-40B4-BE49-F238E27FC236}">
                <a16:creationId xmlns:a16="http://schemas.microsoft.com/office/drawing/2014/main" id="{C84F72E3-4E61-4DE4-BA90-5DEFD77BA322}"/>
              </a:ext>
            </a:extLst>
          </p:cNvPr>
          <p:cNvPicPr>
            <a:picLocks noChangeAspect="1"/>
          </p:cNvPicPr>
          <p:nvPr/>
        </p:nvPicPr>
        <p:blipFill rotWithShape="1">
          <a:blip r:embed="rId5"/>
          <a:srcRect r="32853"/>
          <a:stretch/>
        </p:blipFill>
        <p:spPr>
          <a:xfrm>
            <a:off x="8832783" y="2375784"/>
            <a:ext cx="3359217" cy="3335154"/>
          </a:xfrm>
          <a:prstGeom prst="rect">
            <a:avLst/>
          </a:prstGeom>
        </p:spPr>
      </p:pic>
      <p:sp>
        <p:nvSpPr>
          <p:cNvPr id="12" name="Textfeld 11">
            <a:extLst>
              <a:ext uri="{FF2B5EF4-FFF2-40B4-BE49-F238E27FC236}">
                <a16:creationId xmlns:a16="http://schemas.microsoft.com/office/drawing/2014/main" id="{50444037-9E33-42DB-9469-3B197602F377}"/>
              </a:ext>
            </a:extLst>
          </p:cNvPr>
          <p:cNvSpPr txBox="1"/>
          <p:nvPr/>
        </p:nvSpPr>
        <p:spPr>
          <a:xfrm>
            <a:off x="-641131" y="1994885"/>
            <a:ext cx="9194954" cy="4801314"/>
          </a:xfrm>
          <a:prstGeom prst="rect">
            <a:avLst/>
          </a:prstGeom>
          <a:noFill/>
        </p:spPr>
        <p:txBody>
          <a:bodyPr wrap="square" rtlCol="0">
            <a:spAutoFit/>
          </a:bodyPr>
          <a:lstStyle/>
          <a:p>
            <a:pPr marL="1589319" lvl="4" indent="-285750">
              <a:buClr>
                <a:srgbClr val="915F9E"/>
              </a:buClr>
              <a:buFont typeface="Arial" panose="020B0604020202020204" pitchFamily="34" charset="0"/>
              <a:buChar char="•"/>
            </a:pPr>
            <a:r>
              <a:rPr lang="de-DE" sz="1700" dirty="0">
                <a:latin typeface="Calibri" panose="020F0502020204030204" pitchFamily="34" charset="0"/>
                <a:cs typeface="Calibri" panose="020F0502020204030204" pitchFamily="34" charset="0"/>
              </a:rPr>
              <a:t>Einige Banken bieten die Möglichkeit, mehrere Unterkonten einzurichten. Stellen Sie sich diese als digitale "Spartöpfe" für bestimmte Zwecke vor. Das kann sehr praktisch sein, wenn Sie mehrere Ziele vor Augen haben oder ein Sicherheitsnetz für unerwartete Ausgaben aufbauen wollen. Sie könnten beispielsweise ein Unterkonto für die Urlaubsplanung, ein weiteres für Gesundheitsausgaben und ein Reservekonto für Notfälle wie einen kaputten Kühlschrank oder eine kaputte Waschmaschine einrichten. Sie können automatische monatliche Überweisungen von Ihrem Hauptkonto auf jedes Unterkonto einrichten. Wenn Sie z. B. 15 Euro pro Monat für Gesundheitskosten zurücklegen, haben Sie in einem Jahr 180 Euro gespart. Und wenn Sie monatlich 10 Euro für unerwartete Ereignisse zurücklegen, haben Sie in 5 Jahren 600 Euro. Wenn die Einrichtung von Unterkonten nicht in Frage kommt, können Sie das Gleiche auch mit einem physischen Sparschwein oder Ähnlichem erreichen.</a:t>
            </a:r>
          </a:p>
          <a:p>
            <a:pPr marL="1589319" lvl="4" indent="-285750">
              <a:buClr>
                <a:srgbClr val="915F9E"/>
              </a:buClr>
              <a:buFont typeface="Arial" panose="020B0604020202020204" pitchFamily="34" charset="0"/>
              <a:buChar char="•"/>
            </a:pPr>
            <a:endParaRPr lang="de-DE" sz="1700" dirty="0">
              <a:latin typeface="Calibri" panose="020F0502020204030204" pitchFamily="34" charset="0"/>
              <a:cs typeface="Calibri" panose="020F0502020204030204" pitchFamily="34" charset="0"/>
            </a:endParaRPr>
          </a:p>
          <a:p>
            <a:pPr marL="1589319" lvl="4" indent="-285750">
              <a:buClr>
                <a:srgbClr val="915F9E"/>
              </a:buClr>
              <a:buFont typeface="Arial" panose="020B0604020202020204" pitchFamily="34" charset="0"/>
              <a:buChar char="•"/>
            </a:pPr>
            <a:r>
              <a:rPr lang="de-DE" sz="1700" dirty="0">
                <a:latin typeface="Calibri" panose="020F0502020204030204" pitchFamily="34" charset="0"/>
                <a:cs typeface="Calibri" panose="020F0502020204030204" pitchFamily="34" charset="0"/>
              </a:rPr>
              <a:t>Und nicht zuletzt: Wenn es Dinge gibt, die Sie häufig benutzen oder genießen, ist es eine gute Idee, nach Preisnachlässen Ausschau zu halten und zu überlegen, ob Sie nicht etwas mehr kaufen sollten, um etwas auf Vorrat zu haben.</a:t>
            </a:r>
          </a:p>
          <a:p>
            <a:pPr marL="1589319" lvl="4" indent="-285750">
              <a:buClr>
                <a:srgbClr val="915F9E"/>
              </a:buClr>
              <a:buFont typeface="Arial" panose="020B0604020202020204" pitchFamily="34" charset="0"/>
              <a:buChar char="•"/>
            </a:pPr>
            <a:endParaRPr lang="de-DE" sz="17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42850837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1F719C6C-E990-2B78-724D-053B88AAD1C0}"/>
              </a:ext>
            </a:extLst>
          </p:cNvPr>
          <p:cNvSpPr>
            <a:spLocks noGrp="1"/>
          </p:cNvSpPr>
          <p:nvPr>
            <p:ph type="body" sz="quarter" idx="20"/>
          </p:nvPr>
        </p:nvSpPr>
        <p:spPr>
          <a:xfrm>
            <a:off x="7511069" y="2022132"/>
            <a:ext cx="4465067" cy="822373"/>
          </a:xfrm>
        </p:spPr>
        <p:txBody>
          <a:bodyPr/>
          <a:lstStyle/>
          <a:p>
            <a:r>
              <a:rPr lang="de-DE" dirty="0">
                <a:solidFill>
                  <a:srgbClr val="0C2D45"/>
                </a:solidFill>
              </a:rPr>
              <a:t>Die</a:t>
            </a:r>
            <a:r>
              <a:rPr lang="de-DE" dirty="0">
                <a:solidFill>
                  <a:schemeClr val="tx1"/>
                </a:solidFill>
              </a:rPr>
              <a:t> </a:t>
            </a:r>
            <a:r>
              <a:rPr lang="de-DE" b="1" dirty="0">
                <a:solidFill>
                  <a:srgbClr val="E97924"/>
                </a:solidFill>
              </a:rPr>
              <a:t>Kosten</a:t>
            </a:r>
            <a:r>
              <a:rPr lang="de-DE" dirty="0">
                <a:solidFill>
                  <a:schemeClr val="tx1"/>
                </a:solidFill>
              </a:rPr>
              <a:t> </a:t>
            </a:r>
            <a:r>
              <a:rPr lang="de-DE" dirty="0">
                <a:solidFill>
                  <a:srgbClr val="0C2D45"/>
                </a:solidFill>
              </a:rPr>
              <a:t>sind der Aufwand für die Herstellung Ihres Produkts oder die Erbringung Ihrer Dienstleistung.</a:t>
            </a:r>
            <a:endParaRPr lang="en-US" dirty="0">
              <a:solidFill>
                <a:srgbClr val="0C2D45"/>
              </a:solidFill>
            </a:endParaRPr>
          </a:p>
        </p:txBody>
      </p:sp>
      <p:sp>
        <p:nvSpPr>
          <p:cNvPr id="8" name="Textplatzhalter 7">
            <a:extLst>
              <a:ext uri="{FF2B5EF4-FFF2-40B4-BE49-F238E27FC236}">
                <a16:creationId xmlns:a16="http://schemas.microsoft.com/office/drawing/2014/main" id="{4842D3F9-8EC7-C8C5-80D9-3D2E520A6CA1}"/>
              </a:ext>
            </a:extLst>
          </p:cNvPr>
          <p:cNvSpPr>
            <a:spLocks noGrp="1"/>
          </p:cNvSpPr>
          <p:nvPr>
            <p:ph type="body" sz="quarter" idx="22"/>
          </p:nvPr>
        </p:nvSpPr>
        <p:spPr>
          <a:xfrm>
            <a:off x="7511069" y="3151904"/>
            <a:ext cx="4465067" cy="822373"/>
          </a:xfrm>
        </p:spPr>
        <p:txBody>
          <a:bodyPr/>
          <a:lstStyle/>
          <a:p>
            <a:r>
              <a:rPr lang="de-DE" dirty="0">
                <a:solidFill>
                  <a:srgbClr val="0C2D45"/>
                </a:solidFill>
              </a:rPr>
              <a:t>Der</a:t>
            </a:r>
            <a:r>
              <a:rPr lang="de-DE" dirty="0">
                <a:solidFill>
                  <a:schemeClr val="tx1"/>
                </a:solidFill>
              </a:rPr>
              <a:t> </a:t>
            </a:r>
            <a:r>
              <a:rPr lang="de-DE" b="1" dirty="0">
                <a:solidFill>
                  <a:srgbClr val="E97924"/>
                </a:solidFill>
              </a:rPr>
              <a:t>Preis</a:t>
            </a:r>
            <a:r>
              <a:rPr lang="de-DE" dirty="0">
                <a:solidFill>
                  <a:schemeClr val="tx1"/>
                </a:solidFill>
              </a:rPr>
              <a:t> </a:t>
            </a:r>
            <a:r>
              <a:rPr lang="de-DE" dirty="0">
                <a:solidFill>
                  <a:srgbClr val="0C2D45"/>
                </a:solidFill>
              </a:rPr>
              <a:t>ist das, was die Kunden dafür bezahlen.</a:t>
            </a:r>
          </a:p>
        </p:txBody>
      </p:sp>
      <p:sp>
        <p:nvSpPr>
          <p:cNvPr id="10" name="Textplatzhalter 9">
            <a:extLst>
              <a:ext uri="{FF2B5EF4-FFF2-40B4-BE49-F238E27FC236}">
                <a16:creationId xmlns:a16="http://schemas.microsoft.com/office/drawing/2014/main" id="{38CAEDCB-F99E-F10C-FD48-87A4643FF583}"/>
              </a:ext>
            </a:extLst>
          </p:cNvPr>
          <p:cNvSpPr>
            <a:spLocks noGrp="1"/>
          </p:cNvSpPr>
          <p:nvPr>
            <p:ph type="body" sz="quarter" idx="24"/>
          </p:nvPr>
        </p:nvSpPr>
        <p:spPr>
          <a:xfrm>
            <a:off x="7511069" y="4257418"/>
            <a:ext cx="4465067" cy="822373"/>
          </a:xfrm>
        </p:spPr>
        <p:txBody>
          <a:bodyPr/>
          <a:lstStyle/>
          <a:p>
            <a:r>
              <a:rPr lang="de-DE" i="0" dirty="0">
                <a:solidFill>
                  <a:srgbClr val="0C2D45"/>
                </a:solidFill>
                <a:effectLst/>
              </a:rPr>
              <a:t>Der</a:t>
            </a:r>
            <a:r>
              <a:rPr lang="de-DE" i="0" dirty="0">
                <a:solidFill>
                  <a:schemeClr val="tx1"/>
                </a:solidFill>
                <a:effectLst/>
              </a:rPr>
              <a:t> </a:t>
            </a:r>
            <a:r>
              <a:rPr lang="de-DE" b="1" dirty="0">
                <a:solidFill>
                  <a:srgbClr val="E97924"/>
                </a:solidFill>
              </a:rPr>
              <a:t>Umsatz</a:t>
            </a:r>
            <a:r>
              <a:rPr lang="de-DE" i="0" dirty="0">
                <a:solidFill>
                  <a:srgbClr val="0C2D45"/>
                </a:solidFill>
                <a:effectLst/>
              </a:rPr>
              <a:t> ist das gesamte Geld aus den Verkäufen.</a:t>
            </a:r>
            <a:endParaRPr lang="en-US" i="0" dirty="0">
              <a:solidFill>
                <a:srgbClr val="0C2D45"/>
              </a:solidFill>
              <a:effectLst/>
            </a:endParaRPr>
          </a:p>
        </p:txBody>
      </p:sp>
      <p:sp>
        <p:nvSpPr>
          <p:cNvPr id="12" name="Textplatzhalter 11">
            <a:extLst>
              <a:ext uri="{FF2B5EF4-FFF2-40B4-BE49-F238E27FC236}">
                <a16:creationId xmlns:a16="http://schemas.microsoft.com/office/drawing/2014/main" id="{9E65483B-916D-72ED-6A62-3DFC8EA96833}"/>
              </a:ext>
            </a:extLst>
          </p:cNvPr>
          <p:cNvSpPr>
            <a:spLocks noGrp="1"/>
          </p:cNvSpPr>
          <p:nvPr>
            <p:ph type="body" sz="quarter" idx="26"/>
          </p:nvPr>
        </p:nvSpPr>
        <p:spPr>
          <a:xfrm>
            <a:off x="7497213" y="5406992"/>
            <a:ext cx="4465067" cy="822373"/>
          </a:xfrm>
        </p:spPr>
        <p:txBody>
          <a:bodyPr/>
          <a:lstStyle/>
          <a:p>
            <a:r>
              <a:rPr lang="de-DE" sz="2100" dirty="0">
                <a:solidFill>
                  <a:srgbClr val="0C2D45"/>
                </a:solidFill>
              </a:rPr>
              <a:t>Der </a:t>
            </a:r>
            <a:r>
              <a:rPr lang="de-DE" b="1" dirty="0">
                <a:solidFill>
                  <a:srgbClr val="E97924"/>
                </a:solidFill>
              </a:rPr>
              <a:t>Gewinn</a:t>
            </a:r>
            <a:r>
              <a:rPr lang="de-DE" sz="2100" dirty="0">
                <a:solidFill>
                  <a:srgbClr val="0C2D45"/>
                </a:solidFill>
              </a:rPr>
              <a:t> ist das, was nach Deckung aller Kosten übrig bleibt - und worauf Sie normalerweise Steuern zahlen!</a:t>
            </a:r>
            <a:endParaRPr lang="en-US" sz="2100" i="0" dirty="0">
              <a:solidFill>
                <a:srgbClr val="0C2D45"/>
              </a:solidFill>
              <a:effectLst/>
            </a:endParaRPr>
          </a:p>
        </p:txBody>
      </p:sp>
      <p:sp>
        <p:nvSpPr>
          <p:cNvPr id="4" name="Textplatzhalter 3">
            <a:extLst>
              <a:ext uri="{FF2B5EF4-FFF2-40B4-BE49-F238E27FC236}">
                <a16:creationId xmlns:a16="http://schemas.microsoft.com/office/drawing/2014/main" id="{A5D3CBA8-08EB-37F0-97A9-384992434E50}"/>
              </a:ext>
            </a:extLst>
          </p:cNvPr>
          <p:cNvSpPr>
            <a:spLocks noGrp="1"/>
          </p:cNvSpPr>
          <p:nvPr>
            <p:ph type="body" sz="quarter" idx="18"/>
          </p:nvPr>
        </p:nvSpPr>
        <p:spPr>
          <a:xfrm>
            <a:off x="1575582" y="2661919"/>
            <a:ext cx="4180325" cy="3784225"/>
          </a:xfrm>
        </p:spPr>
        <p:txBody>
          <a:bodyPr/>
          <a:lstStyle/>
          <a:p>
            <a:pPr marL="0" indent="0"/>
            <a:r>
              <a:rPr lang="de-DE" sz="2400" dirty="0">
                <a:solidFill>
                  <a:schemeClr val="bg1"/>
                </a:solidFill>
              </a:rPr>
              <a:t>Wenn Sie Ihre Ausgaben nicht wirklich verstehen, können Sie nicht sagen, ob Ihr Unternehmen Geld verdient oder nicht. Viele Existenzgründer verwechseln Umsatz mit Gewinn. Das wollen wir nun mit unserem Begriffscheck klären!</a:t>
            </a:r>
            <a:endParaRPr lang="de-DE" dirty="0"/>
          </a:p>
        </p:txBody>
      </p:sp>
      <p:sp>
        <p:nvSpPr>
          <p:cNvPr id="3" name="Textplatzhalter 2">
            <a:extLst>
              <a:ext uri="{FF2B5EF4-FFF2-40B4-BE49-F238E27FC236}">
                <a16:creationId xmlns:a16="http://schemas.microsoft.com/office/drawing/2014/main" id="{CA53A572-ED3D-7532-22AB-0A9B433F014A}"/>
              </a:ext>
            </a:extLst>
          </p:cNvPr>
          <p:cNvSpPr>
            <a:spLocks noGrp="1"/>
          </p:cNvSpPr>
          <p:nvPr>
            <p:ph type="body" sz="quarter" idx="16"/>
          </p:nvPr>
        </p:nvSpPr>
        <p:spPr>
          <a:xfrm>
            <a:off x="1548092" y="628635"/>
            <a:ext cx="4250272" cy="1495299"/>
          </a:xfrm>
        </p:spPr>
        <p:txBody>
          <a:bodyPr>
            <a:normAutofit fontScale="40000" lnSpcReduction="20000"/>
          </a:bodyPr>
          <a:lstStyle/>
          <a:p>
            <a:r>
              <a:rPr lang="de-DE" sz="6900" b="1" dirty="0">
                <a:solidFill>
                  <a:schemeClr val="bg1"/>
                </a:solidFill>
              </a:rPr>
              <a:t>LASSEN SIE UNS DIESES WISSEN AUF IHR UNTERNEHMEN ANWENDEN!</a:t>
            </a:r>
            <a:endParaRPr lang="de-DE" dirty="0"/>
          </a:p>
        </p:txBody>
      </p:sp>
      <p:sp>
        <p:nvSpPr>
          <p:cNvPr id="18" name="Textplatzhalter 2">
            <a:extLst>
              <a:ext uri="{FF2B5EF4-FFF2-40B4-BE49-F238E27FC236}">
                <a16:creationId xmlns:a16="http://schemas.microsoft.com/office/drawing/2014/main" id="{BCBB07B4-B88C-4CEC-28B2-2AB4701DCF6E}"/>
              </a:ext>
            </a:extLst>
          </p:cNvPr>
          <p:cNvSpPr txBox="1">
            <a:spLocks/>
          </p:cNvSpPr>
          <p:nvPr/>
        </p:nvSpPr>
        <p:spPr>
          <a:xfrm>
            <a:off x="7446771" y="628635"/>
            <a:ext cx="4031436" cy="1116007"/>
          </a:xfrm>
        </p:spPr>
        <p:txBody>
          <a:bodyPr>
            <a:normAutofit fontScale="55000" lnSpcReduction="20000"/>
          </a:bodyPr>
          <a:lstStyle>
            <a:lvl1pPr marL="0" indent="0" algn="l" defTabSz="3343281" rtl="0" eaLnBrk="1" latinLnBrk="0" hangingPunct="1">
              <a:lnSpc>
                <a:spcPct val="100000"/>
              </a:lnSpc>
              <a:spcBef>
                <a:spcPts val="3657"/>
              </a:spcBef>
              <a:buFont typeface="Arial" panose="020B0604020202020204" pitchFamily="34" charset="0"/>
              <a:buNone/>
              <a:defRPr sz="3600" b="0" i="0" kern="1200">
                <a:solidFill>
                  <a:schemeClr val="bg1"/>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r>
              <a:rPr lang="de-DE" sz="6900" b="1" dirty="0">
                <a:solidFill>
                  <a:srgbClr val="7ABB57"/>
                </a:solidFill>
              </a:rPr>
              <a:t>Wie Sie vielleicht schon wissen...</a:t>
            </a:r>
            <a:endParaRPr lang="de-DE" dirty="0">
              <a:solidFill>
                <a:srgbClr val="7ABB57"/>
              </a:solidFill>
            </a:endParaRPr>
          </a:p>
        </p:txBody>
      </p:sp>
      <p:pic>
        <p:nvPicPr>
          <p:cNvPr id="20" name="Grafik 19" descr="Münzen Silhouette">
            <a:extLst>
              <a:ext uri="{FF2B5EF4-FFF2-40B4-BE49-F238E27FC236}">
                <a16:creationId xmlns:a16="http://schemas.microsoft.com/office/drawing/2014/main" id="{512C802D-93BE-9A1B-9EB5-5AE1C55C713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52181" y="2113048"/>
            <a:ext cx="707571" cy="707571"/>
          </a:xfrm>
          <a:prstGeom prst="rect">
            <a:avLst/>
          </a:prstGeom>
        </p:spPr>
      </p:pic>
      <p:pic>
        <p:nvPicPr>
          <p:cNvPr id="22" name="Grafik 21" descr="Marke Silhouette">
            <a:extLst>
              <a:ext uri="{FF2B5EF4-FFF2-40B4-BE49-F238E27FC236}">
                <a16:creationId xmlns:a16="http://schemas.microsoft.com/office/drawing/2014/main" id="{AA55AB3A-8340-9BEC-926B-41980237055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52181" y="3151904"/>
            <a:ext cx="754836" cy="754836"/>
          </a:xfrm>
          <a:prstGeom prst="rect">
            <a:avLst/>
          </a:prstGeom>
        </p:spPr>
      </p:pic>
      <p:pic>
        <p:nvPicPr>
          <p:cNvPr id="24" name="Grafik 23" descr="Schatztruhe Silhouette">
            <a:extLst>
              <a:ext uri="{FF2B5EF4-FFF2-40B4-BE49-F238E27FC236}">
                <a16:creationId xmlns:a16="http://schemas.microsoft.com/office/drawing/2014/main" id="{B41DF33E-10C2-5593-9EAD-7BC7853EDFA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673342" y="4257417"/>
            <a:ext cx="691901" cy="691901"/>
          </a:xfrm>
          <a:prstGeom prst="rect">
            <a:avLst/>
          </a:prstGeom>
        </p:spPr>
      </p:pic>
      <p:pic>
        <p:nvPicPr>
          <p:cNvPr id="26" name="Grafik 25" descr="Bank Silhouette">
            <a:extLst>
              <a:ext uri="{FF2B5EF4-FFF2-40B4-BE49-F238E27FC236}">
                <a16:creationId xmlns:a16="http://schemas.microsoft.com/office/drawing/2014/main" id="{7B319188-292E-8897-B903-4376018D617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691935" y="5243344"/>
            <a:ext cx="691901" cy="691901"/>
          </a:xfrm>
          <a:prstGeom prst="rect">
            <a:avLst/>
          </a:prstGeom>
        </p:spPr>
      </p:pic>
    </p:spTree>
    <p:extLst>
      <p:ext uri="{BB962C8B-B14F-4D97-AF65-F5344CB8AC3E}">
        <p14:creationId xmlns:p14="http://schemas.microsoft.com/office/powerpoint/2010/main" val="3839634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platzhalter 11">
            <a:extLst>
              <a:ext uri="{FF2B5EF4-FFF2-40B4-BE49-F238E27FC236}">
                <a16:creationId xmlns:a16="http://schemas.microsoft.com/office/drawing/2014/main" id="{30373D64-E69F-6379-4381-0A3E8D5AC9D0}"/>
              </a:ext>
            </a:extLst>
          </p:cNvPr>
          <p:cNvSpPr>
            <a:spLocks noGrp="1"/>
          </p:cNvSpPr>
          <p:nvPr>
            <p:ph type="body" sz="quarter" idx="30"/>
          </p:nvPr>
        </p:nvSpPr>
        <p:spPr>
          <a:xfrm>
            <a:off x="854284" y="631390"/>
            <a:ext cx="10483431" cy="804265"/>
          </a:xfrm>
        </p:spPr>
        <p:txBody>
          <a:bodyPr/>
          <a:lstStyle/>
          <a:p>
            <a:r>
              <a:rPr lang="de-DE" dirty="0"/>
              <a:t>SCHAUEN WIR UNS DIE KOSTEN GENAUER AN</a:t>
            </a:r>
          </a:p>
        </p:txBody>
      </p:sp>
      <p:sp>
        <p:nvSpPr>
          <p:cNvPr id="13" name="Textplatzhalter 12">
            <a:extLst>
              <a:ext uri="{FF2B5EF4-FFF2-40B4-BE49-F238E27FC236}">
                <a16:creationId xmlns:a16="http://schemas.microsoft.com/office/drawing/2014/main" id="{6562BF2B-7398-5148-FBAD-08CDDBD7C389}"/>
              </a:ext>
            </a:extLst>
          </p:cNvPr>
          <p:cNvSpPr>
            <a:spLocks noGrp="1"/>
          </p:cNvSpPr>
          <p:nvPr>
            <p:ph type="body" sz="quarter" idx="48"/>
          </p:nvPr>
        </p:nvSpPr>
        <p:spPr>
          <a:xfrm>
            <a:off x="854284" y="1462924"/>
            <a:ext cx="10759649" cy="4812369"/>
          </a:xfrm>
        </p:spPr>
        <p:txBody>
          <a:bodyPr/>
          <a:lstStyle/>
          <a:p>
            <a:r>
              <a:rPr lang="de-DE" sz="2000" dirty="0">
                <a:solidFill>
                  <a:srgbClr val="1E494F"/>
                </a:solidFill>
              </a:rPr>
              <a:t>Bei den Kosten handelt es sich um eine </a:t>
            </a:r>
            <a:r>
              <a:rPr lang="de-DE" sz="2000" b="1" dirty="0">
                <a:solidFill>
                  <a:srgbClr val="915F9E"/>
                </a:solidFill>
              </a:rPr>
              <a:t>monetäre Bewertung, die folgende Aspekte widerspiegeln und belohnen sollte: </a:t>
            </a:r>
          </a:p>
          <a:p>
            <a:pPr marL="457200" indent="-457200">
              <a:buClr>
                <a:srgbClr val="E97924"/>
              </a:buClr>
              <a:buFont typeface="+mj-lt"/>
              <a:buAutoNum type="arabicPeriod"/>
            </a:pPr>
            <a:r>
              <a:rPr lang="de-DE" sz="1800" dirty="0"/>
              <a:t>Ihre harte Arbeit</a:t>
            </a:r>
          </a:p>
          <a:p>
            <a:pPr marL="457200" indent="-457200">
              <a:spcBef>
                <a:spcPts val="300"/>
              </a:spcBef>
              <a:buClr>
                <a:srgbClr val="E97924"/>
              </a:buClr>
              <a:buFont typeface="+mj-lt"/>
              <a:buAutoNum type="arabicPeriod"/>
            </a:pPr>
            <a:r>
              <a:rPr lang="de-DE" sz="1800" dirty="0"/>
              <a:t>die von Ihnen verwendeten Materialien und Ressourcen</a:t>
            </a:r>
          </a:p>
          <a:p>
            <a:pPr marL="457200" indent="-457200">
              <a:spcBef>
                <a:spcPts val="300"/>
              </a:spcBef>
              <a:buClr>
                <a:srgbClr val="E97924"/>
              </a:buClr>
              <a:buFont typeface="+mj-lt"/>
              <a:buAutoNum type="arabicPeriod"/>
            </a:pPr>
            <a:r>
              <a:rPr lang="de-DE" sz="1800" dirty="0"/>
              <a:t>die Zeit und die Hilfsmittel, die Sie verbrauchen</a:t>
            </a:r>
          </a:p>
          <a:p>
            <a:pPr marL="457200" indent="-457200">
              <a:spcBef>
                <a:spcPts val="300"/>
              </a:spcBef>
              <a:buClr>
                <a:srgbClr val="E97924"/>
              </a:buClr>
              <a:buFont typeface="+mj-lt"/>
              <a:buAutoNum type="arabicPeriod"/>
            </a:pPr>
            <a:r>
              <a:rPr lang="de-DE" sz="1800" dirty="0"/>
              <a:t>alle Risiken, die Sie eingehen, und der potenzielle Verdienst, auf den Sie verzichten, wenn Sie nicht woanders arbeiten.</a:t>
            </a:r>
          </a:p>
          <a:p>
            <a:pPr>
              <a:spcBef>
                <a:spcPts val="300"/>
              </a:spcBef>
              <a:buClr>
                <a:srgbClr val="E97924"/>
              </a:buClr>
            </a:pPr>
            <a:r>
              <a:rPr lang="de-DE" sz="1050" dirty="0">
                <a:solidFill>
                  <a:srgbClr val="1E494F"/>
                </a:solidFill>
              </a:rPr>
              <a:t> </a:t>
            </a:r>
            <a:endParaRPr lang="en-US" sz="1000" dirty="0">
              <a:solidFill>
                <a:srgbClr val="1E494F"/>
              </a:solidFill>
            </a:endParaRPr>
          </a:p>
          <a:p>
            <a:r>
              <a:rPr lang="en-US" sz="2000" b="1" dirty="0" err="1">
                <a:solidFill>
                  <a:srgbClr val="915F9E"/>
                </a:solidFill>
              </a:rPr>
              <a:t>Zweck</a:t>
            </a:r>
            <a:r>
              <a:rPr lang="en-US" sz="2000" b="1" dirty="0">
                <a:solidFill>
                  <a:srgbClr val="915F9E"/>
                </a:solidFill>
              </a:rPr>
              <a:t> der </a:t>
            </a:r>
            <a:r>
              <a:rPr lang="en-US" sz="2000" b="1" dirty="0" err="1">
                <a:solidFill>
                  <a:srgbClr val="915F9E"/>
                </a:solidFill>
              </a:rPr>
              <a:t>Kostenrechnung</a:t>
            </a:r>
            <a:endParaRPr lang="en-US" sz="2000" b="1" dirty="0">
              <a:solidFill>
                <a:srgbClr val="915F9E"/>
              </a:solidFill>
            </a:endParaRPr>
          </a:p>
          <a:p>
            <a:pPr marL="457200" indent="-457200">
              <a:buClr>
                <a:srgbClr val="E97924"/>
              </a:buClr>
              <a:buFont typeface="Arial" panose="020B0604020202020204" pitchFamily="34" charset="0"/>
              <a:buChar char="•"/>
            </a:pPr>
            <a:r>
              <a:rPr lang="de-DE" sz="1800" dirty="0"/>
              <a:t>Kosten kontrollieren</a:t>
            </a:r>
          </a:p>
          <a:p>
            <a:pPr marL="457200" indent="-457200">
              <a:buClr>
                <a:srgbClr val="E97924"/>
              </a:buClr>
              <a:buFont typeface="Arial" panose="020B0604020202020204" pitchFamily="34" charset="0"/>
              <a:buChar char="•"/>
            </a:pPr>
            <a:r>
              <a:rPr lang="de-DE" sz="1800" dirty="0"/>
              <a:t>Preis festlegen</a:t>
            </a:r>
          </a:p>
          <a:p>
            <a:pPr marL="457200" indent="-457200">
              <a:buClr>
                <a:srgbClr val="E97924"/>
              </a:buClr>
              <a:buFont typeface="Arial" panose="020B0604020202020204" pitchFamily="34" charset="0"/>
              <a:buChar char="•"/>
            </a:pPr>
            <a:r>
              <a:rPr lang="de-DE" sz="1800" dirty="0"/>
              <a:t>Ihre profitabelsten Verkäufe identifizieren</a:t>
            </a:r>
          </a:p>
          <a:p>
            <a:pPr marL="457200" indent="-457200">
              <a:buClr>
                <a:srgbClr val="E97924"/>
              </a:buClr>
              <a:buFont typeface="Arial" panose="020B0604020202020204" pitchFamily="34" charset="0"/>
              <a:buChar char="•"/>
            </a:pPr>
            <a:endParaRPr lang="en-US" sz="2000" b="1" dirty="0">
              <a:solidFill>
                <a:srgbClr val="1E494F"/>
              </a:solidFill>
            </a:endParaRPr>
          </a:p>
          <a:p>
            <a:r>
              <a:rPr lang="de-DE" sz="2000" b="1" dirty="0">
                <a:solidFill>
                  <a:srgbClr val="915F9E"/>
                </a:solidFill>
              </a:rPr>
              <a:t>Bei einem physischen Produkt umfassen die Kosten drei Dinge:</a:t>
            </a:r>
          </a:p>
          <a:p>
            <a:endParaRPr lang="de-DE" sz="2000" b="1" dirty="0">
              <a:solidFill>
                <a:srgbClr val="7654A2"/>
              </a:solidFill>
            </a:endParaRPr>
          </a:p>
          <a:p>
            <a:pPr marL="452438" indent="-452438">
              <a:buClr>
                <a:srgbClr val="E97924"/>
              </a:buClr>
              <a:buFont typeface="+mj-lt"/>
              <a:buAutoNum type="arabicPeriod"/>
              <a:tabLst>
                <a:tab pos="539750" algn="l"/>
              </a:tabLst>
            </a:pPr>
            <a:r>
              <a:rPr lang="de-DE" sz="1800" dirty="0"/>
              <a:t>Das Geld, das Sie für</a:t>
            </a:r>
            <a:r>
              <a:rPr lang="de-DE" sz="1800" dirty="0">
                <a:solidFill>
                  <a:srgbClr val="1E494F"/>
                </a:solidFill>
              </a:rPr>
              <a:t> </a:t>
            </a:r>
            <a:r>
              <a:rPr lang="de-DE" sz="1800" b="1" dirty="0">
                <a:solidFill>
                  <a:srgbClr val="E97924"/>
                </a:solidFill>
              </a:rPr>
              <a:t>Materialien</a:t>
            </a:r>
            <a:r>
              <a:rPr lang="de-DE" sz="1800" dirty="0"/>
              <a:t>, einschließlich Verpackung, ausgegeben haben.</a:t>
            </a:r>
          </a:p>
          <a:p>
            <a:pPr marL="457200" indent="-457200">
              <a:spcBef>
                <a:spcPts val="300"/>
              </a:spcBef>
              <a:buClr>
                <a:srgbClr val="E97924"/>
              </a:buClr>
              <a:buFont typeface="+mj-lt"/>
              <a:buAutoNum type="arabicPeriod"/>
              <a:tabLst>
                <a:tab pos="269875" algn="l"/>
              </a:tabLst>
            </a:pPr>
            <a:r>
              <a:rPr lang="de-DE" sz="1800" dirty="0"/>
              <a:t>Der Wert Ihrer Zeit für die Herstellung und den Verkauf des Artikels, die so genannte </a:t>
            </a:r>
            <a:r>
              <a:rPr lang="de-DE" sz="1800" b="1" dirty="0">
                <a:solidFill>
                  <a:srgbClr val="E97924"/>
                </a:solidFill>
              </a:rPr>
              <a:t>Arbeitszeit</a:t>
            </a:r>
            <a:r>
              <a:rPr lang="de-DE" sz="1800" dirty="0">
                <a:solidFill>
                  <a:srgbClr val="1E494F"/>
                </a:solidFill>
              </a:rPr>
              <a:t>.</a:t>
            </a:r>
          </a:p>
          <a:p>
            <a:pPr marL="457200" indent="-457200">
              <a:spcBef>
                <a:spcPts val="300"/>
              </a:spcBef>
              <a:buClr>
                <a:srgbClr val="E97924"/>
              </a:buClr>
              <a:buFont typeface="+mj-lt"/>
              <a:buAutoNum type="arabicPeriod"/>
            </a:pPr>
            <a:r>
              <a:rPr lang="de-DE" sz="1800" dirty="0"/>
              <a:t>Andere Geschäftskosten wie Miete, Transport und Marketingkosten - oder einfach gesagt: </a:t>
            </a:r>
            <a:r>
              <a:rPr lang="de-DE" sz="1800" b="1" dirty="0">
                <a:solidFill>
                  <a:srgbClr val="E97924"/>
                </a:solidFill>
              </a:rPr>
              <a:t>Gemeinkosten</a:t>
            </a:r>
            <a:endParaRPr lang="en-US" sz="2000" b="1" dirty="0">
              <a:solidFill>
                <a:srgbClr val="E97924"/>
              </a:solidFill>
            </a:endParaRPr>
          </a:p>
          <a:p>
            <a:pPr marL="457200" indent="-457200">
              <a:spcBef>
                <a:spcPts val="300"/>
              </a:spcBef>
              <a:buClr>
                <a:srgbClr val="E97924"/>
              </a:buClr>
              <a:buFont typeface="+mj-lt"/>
              <a:buAutoNum type="arabicPeriod"/>
            </a:pPr>
            <a:endParaRPr lang="en-US" sz="2000" dirty="0">
              <a:solidFill>
                <a:srgbClr val="1E494F"/>
              </a:solidFill>
            </a:endParaRPr>
          </a:p>
          <a:p>
            <a:pPr>
              <a:spcBef>
                <a:spcPts val="300"/>
              </a:spcBef>
              <a:buClr>
                <a:srgbClr val="E97924"/>
              </a:buClr>
              <a:tabLst>
                <a:tab pos="3224213" algn="l"/>
              </a:tabLst>
            </a:pPr>
            <a:r>
              <a:rPr lang="en-US" b="1" dirty="0">
                <a:solidFill>
                  <a:srgbClr val="E97924"/>
                </a:solidFill>
              </a:rPr>
              <a:t> MATERIALIEN</a:t>
            </a:r>
            <a:r>
              <a:rPr lang="en-US" b="1" dirty="0">
                <a:solidFill>
                  <a:srgbClr val="EC2179"/>
                </a:solidFill>
              </a:rPr>
              <a:t> </a:t>
            </a:r>
            <a:r>
              <a:rPr lang="en-US" b="1" dirty="0">
                <a:solidFill>
                  <a:srgbClr val="1EB3DD"/>
                </a:solidFill>
              </a:rPr>
              <a:t> </a:t>
            </a:r>
            <a:r>
              <a:rPr lang="en-US" b="1" dirty="0">
                <a:solidFill>
                  <a:srgbClr val="7ABB57"/>
                </a:solidFill>
              </a:rPr>
              <a:t>+ </a:t>
            </a:r>
            <a:r>
              <a:rPr lang="en-US" b="1" dirty="0">
                <a:solidFill>
                  <a:srgbClr val="1EB3DD"/>
                </a:solidFill>
              </a:rPr>
              <a:t> </a:t>
            </a:r>
            <a:r>
              <a:rPr lang="en-US" b="1" dirty="0">
                <a:solidFill>
                  <a:srgbClr val="E97924"/>
                </a:solidFill>
              </a:rPr>
              <a:t>ARBEIT</a:t>
            </a:r>
            <a:r>
              <a:rPr lang="en-US" b="1" dirty="0">
                <a:solidFill>
                  <a:srgbClr val="EC2179"/>
                </a:solidFill>
              </a:rPr>
              <a:t>  </a:t>
            </a:r>
            <a:r>
              <a:rPr lang="en-US" b="1" dirty="0">
                <a:solidFill>
                  <a:srgbClr val="7ABB57"/>
                </a:solidFill>
              </a:rPr>
              <a:t>+</a:t>
            </a:r>
            <a:r>
              <a:rPr lang="en-US" b="1" dirty="0">
                <a:solidFill>
                  <a:srgbClr val="1EB3DD"/>
                </a:solidFill>
              </a:rPr>
              <a:t>  </a:t>
            </a:r>
            <a:r>
              <a:rPr lang="en-US" b="1" dirty="0">
                <a:solidFill>
                  <a:srgbClr val="E97924"/>
                </a:solidFill>
              </a:rPr>
              <a:t>GEMEIN-	     KOSTEN</a:t>
            </a:r>
            <a:r>
              <a:rPr lang="en-US" b="1" dirty="0"/>
              <a:t> </a:t>
            </a:r>
          </a:p>
          <a:p>
            <a:pPr marL="457200" indent="-457200">
              <a:spcBef>
                <a:spcPts val="300"/>
              </a:spcBef>
              <a:buClr>
                <a:srgbClr val="E97924"/>
              </a:buClr>
              <a:buFont typeface="+mj-lt"/>
              <a:buAutoNum type="arabicPeriod"/>
            </a:pPr>
            <a:endParaRPr lang="en-US" sz="2000" dirty="0">
              <a:solidFill>
                <a:srgbClr val="1E494F"/>
              </a:solidFill>
            </a:endParaRPr>
          </a:p>
          <a:p>
            <a:pPr marL="342900" indent="-342900">
              <a:buClr>
                <a:srgbClr val="E97924"/>
              </a:buClr>
              <a:buFont typeface="Arial" charset="0"/>
              <a:buChar char="•"/>
            </a:pPr>
            <a:endParaRPr lang="en-US" sz="2000" dirty="0">
              <a:solidFill>
                <a:srgbClr val="1E494F"/>
              </a:solidFill>
            </a:endParaRPr>
          </a:p>
        </p:txBody>
      </p:sp>
    </p:spTree>
    <p:extLst>
      <p:ext uri="{BB962C8B-B14F-4D97-AF65-F5344CB8AC3E}">
        <p14:creationId xmlns:p14="http://schemas.microsoft.com/office/powerpoint/2010/main" val="147263168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0D08E74D-8824-1D45-92D0-C558923AA8CC}"/>
              </a:ext>
            </a:extLst>
          </p:cNvPr>
          <p:cNvSpPr>
            <a:spLocks noGrp="1"/>
          </p:cNvSpPr>
          <p:nvPr>
            <p:ph type="body" sz="quarter" idx="11"/>
          </p:nvPr>
        </p:nvSpPr>
        <p:spPr/>
        <p:txBody>
          <a:bodyPr/>
          <a:lstStyle/>
          <a:p>
            <a:r>
              <a:rPr lang="en-US" sz="2800" dirty="0">
                <a:solidFill>
                  <a:srgbClr val="915F9E"/>
                </a:solidFill>
              </a:rPr>
              <a:t>01</a:t>
            </a:r>
          </a:p>
        </p:txBody>
      </p:sp>
      <p:sp>
        <p:nvSpPr>
          <p:cNvPr id="18" name="Text Placeholder 17">
            <a:extLst>
              <a:ext uri="{FF2B5EF4-FFF2-40B4-BE49-F238E27FC236}">
                <a16:creationId xmlns:a16="http://schemas.microsoft.com/office/drawing/2014/main" id="{5BD3EE41-58A4-F347-B487-F6E6A4B2A74A}"/>
              </a:ext>
            </a:extLst>
          </p:cNvPr>
          <p:cNvSpPr>
            <a:spLocks noGrp="1"/>
          </p:cNvSpPr>
          <p:nvPr>
            <p:ph type="body" sz="quarter" idx="49"/>
          </p:nvPr>
        </p:nvSpPr>
        <p:spPr/>
        <p:txBody>
          <a:bodyPr/>
          <a:lstStyle/>
          <a:p>
            <a:r>
              <a:rPr lang="en-US" sz="2500" dirty="0">
                <a:solidFill>
                  <a:srgbClr val="0C2D45"/>
                </a:solidFill>
              </a:rPr>
              <a:t>Was </a:t>
            </a:r>
            <a:r>
              <a:rPr lang="en-US" sz="2500" dirty="0" err="1">
                <a:solidFill>
                  <a:srgbClr val="0C2D45"/>
                </a:solidFill>
              </a:rPr>
              <a:t>ist</a:t>
            </a:r>
            <a:r>
              <a:rPr lang="en-US" sz="2500" dirty="0">
                <a:solidFill>
                  <a:srgbClr val="0C2D45"/>
                </a:solidFill>
              </a:rPr>
              <a:t> </a:t>
            </a:r>
            <a:r>
              <a:rPr lang="en-US" sz="2500" dirty="0" err="1">
                <a:solidFill>
                  <a:srgbClr val="0C2D45"/>
                </a:solidFill>
              </a:rPr>
              <a:t>finanzielle</a:t>
            </a:r>
            <a:r>
              <a:rPr lang="en-US" sz="2500" dirty="0">
                <a:solidFill>
                  <a:srgbClr val="0C2D45"/>
                </a:solidFill>
              </a:rPr>
              <a:t> </a:t>
            </a:r>
            <a:r>
              <a:rPr lang="en-US" sz="2500" dirty="0" err="1">
                <a:solidFill>
                  <a:srgbClr val="0C2D45"/>
                </a:solidFill>
              </a:rPr>
              <a:t>Bildung</a:t>
            </a:r>
            <a:r>
              <a:rPr lang="en-US" sz="2500" dirty="0">
                <a:solidFill>
                  <a:srgbClr val="0C2D45"/>
                </a:solidFill>
              </a:rPr>
              <a:t>?</a:t>
            </a:r>
          </a:p>
        </p:txBody>
      </p:sp>
      <p:sp>
        <p:nvSpPr>
          <p:cNvPr id="10" name="Text Placeholder 9">
            <a:extLst>
              <a:ext uri="{FF2B5EF4-FFF2-40B4-BE49-F238E27FC236}">
                <a16:creationId xmlns:a16="http://schemas.microsoft.com/office/drawing/2014/main" id="{9FF91A7C-8453-734D-8C11-8B904D12FD0D}"/>
              </a:ext>
            </a:extLst>
          </p:cNvPr>
          <p:cNvSpPr>
            <a:spLocks noGrp="1"/>
          </p:cNvSpPr>
          <p:nvPr>
            <p:ph type="body" sz="quarter" idx="13"/>
          </p:nvPr>
        </p:nvSpPr>
        <p:spPr/>
        <p:txBody>
          <a:bodyPr/>
          <a:lstStyle/>
          <a:p>
            <a:r>
              <a:rPr lang="en-US" sz="2800" dirty="0">
                <a:solidFill>
                  <a:srgbClr val="915F9E"/>
                </a:solidFill>
              </a:rPr>
              <a:t>02</a:t>
            </a:r>
          </a:p>
        </p:txBody>
      </p:sp>
      <p:sp>
        <p:nvSpPr>
          <p:cNvPr id="11" name="Text Placeholder 10">
            <a:extLst>
              <a:ext uri="{FF2B5EF4-FFF2-40B4-BE49-F238E27FC236}">
                <a16:creationId xmlns:a16="http://schemas.microsoft.com/office/drawing/2014/main" id="{24ED337C-F64E-DA49-AD56-28A14BCEEFB2}"/>
              </a:ext>
            </a:extLst>
          </p:cNvPr>
          <p:cNvSpPr>
            <a:spLocks noGrp="1"/>
          </p:cNvSpPr>
          <p:nvPr>
            <p:ph type="body" sz="quarter" idx="14"/>
          </p:nvPr>
        </p:nvSpPr>
        <p:spPr/>
        <p:txBody>
          <a:bodyPr/>
          <a:lstStyle/>
          <a:p>
            <a:r>
              <a:rPr lang="en-US" sz="2500" dirty="0" err="1">
                <a:solidFill>
                  <a:srgbClr val="0C2D45"/>
                </a:solidFill>
              </a:rPr>
              <a:t>Persönliche</a:t>
            </a:r>
            <a:r>
              <a:rPr lang="en-US" sz="2500" dirty="0">
                <a:solidFill>
                  <a:srgbClr val="0C2D45"/>
                </a:solidFill>
              </a:rPr>
              <a:t> </a:t>
            </a:r>
            <a:r>
              <a:rPr lang="en-US" sz="2500" dirty="0" err="1">
                <a:solidFill>
                  <a:srgbClr val="0C2D45"/>
                </a:solidFill>
              </a:rPr>
              <a:t>Finanzen</a:t>
            </a:r>
            <a:r>
              <a:rPr lang="en-US" sz="2500" dirty="0">
                <a:solidFill>
                  <a:srgbClr val="0C2D45"/>
                </a:solidFill>
              </a:rPr>
              <a:t> </a:t>
            </a:r>
            <a:r>
              <a:rPr lang="en-US" sz="2500" dirty="0" err="1">
                <a:solidFill>
                  <a:srgbClr val="0C2D45"/>
                </a:solidFill>
              </a:rPr>
              <a:t>verwalten</a:t>
            </a:r>
            <a:endParaRPr lang="en-US" sz="2500" dirty="0">
              <a:solidFill>
                <a:srgbClr val="0C2D45"/>
              </a:solidFill>
            </a:endParaRPr>
          </a:p>
        </p:txBody>
      </p:sp>
      <p:sp>
        <p:nvSpPr>
          <p:cNvPr id="12" name="Text Placeholder 11">
            <a:extLst>
              <a:ext uri="{FF2B5EF4-FFF2-40B4-BE49-F238E27FC236}">
                <a16:creationId xmlns:a16="http://schemas.microsoft.com/office/drawing/2014/main" id="{BF5B6173-46F8-114D-AC3C-D521B40B69DA}"/>
              </a:ext>
            </a:extLst>
          </p:cNvPr>
          <p:cNvSpPr>
            <a:spLocks noGrp="1"/>
          </p:cNvSpPr>
          <p:nvPr>
            <p:ph type="body" sz="quarter" idx="15"/>
          </p:nvPr>
        </p:nvSpPr>
        <p:spPr>
          <a:xfrm>
            <a:off x="2679029" y="3622323"/>
            <a:ext cx="1045074" cy="801987"/>
          </a:xfrm>
        </p:spPr>
        <p:txBody>
          <a:bodyPr/>
          <a:lstStyle/>
          <a:p>
            <a:r>
              <a:rPr lang="en-US" sz="2800" dirty="0">
                <a:solidFill>
                  <a:srgbClr val="915F9E"/>
                </a:solidFill>
              </a:rPr>
              <a:t>03</a:t>
            </a:r>
          </a:p>
        </p:txBody>
      </p:sp>
      <p:sp>
        <p:nvSpPr>
          <p:cNvPr id="14" name="Text Placeholder 13">
            <a:extLst>
              <a:ext uri="{FF2B5EF4-FFF2-40B4-BE49-F238E27FC236}">
                <a16:creationId xmlns:a16="http://schemas.microsoft.com/office/drawing/2014/main" id="{67C331F7-5757-6641-9BBF-CD38714CB570}"/>
              </a:ext>
            </a:extLst>
          </p:cNvPr>
          <p:cNvSpPr>
            <a:spLocks noGrp="1"/>
          </p:cNvSpPr>
          <p:nvPr>
            <p:ph type="body" sz="quarter" idx="19"/>
          </p:nvPr>
        </p:nvSpPr>
        <p:spPr>
          <a:xfrm>
            <a:off x="3812738" y="3853331"/>
            <a:ext cx="7150438" cy="242707"/>
          </a:xfrm>
        </p:spPr>
        <p:txBody>
          <a:bodyPr/>
          <a:lstStyle/>
          <a:p>
            <a:r>
              <a:rPr lang="de-DE" sz="2500" dirty="0">
                <a:solidFill>
                  <a:srgbClr val="0C2D45"/>
                </a:solidFill>
              </a:rPr>
              <a:t>Kenntnisse über lokale Finanzen, Steuern, Banken und Vorschriften</a:t>
            </a:r>
            <a:endParaRPr lang="en-US" sz="2500" dirty="0">
              <a:solidFill>
                <a:srgbClr val="0C2D45"/>
              </a:solidFill>
            </a:endParaRPr>
          </a:p>
        </p:txBody>
      </p:sp>
      <p:sp>
        <p:nvSpPr>
          <p:cNvPr id="13" name="Text Placeholder 12">
            <a:extLst>
              <a:ext uri="{FF2B5EF4-FFF2-40B4-BE49-F238E27FC236}">
                <a16:creationId xmlns:a16="http://schemas.microsoft.com/office/drawing/2014/main" id="{52310EBE-4E3C-B445-BD97-7B2640FD7918}"/>
              </a:ext>
            </a:extLst>
          </p:cNvPr>
          <p:cNvSpPr>
            <a:spLocks noGrp="1"/>
          </p:cNvSpPr>
          <p:nvPr>
            <p:ph type="body" sz="quarter" idx="17"/>
          </p:nvPr>
        </p:nvSpPr>
        <p:spPr>
          <a:xfrm>
            <a:off x="2694576" y="4542244"/>
            <a:ext cx="1045074" cy="801987"/>
          </a:xfrm>
        </p:spPr>
        <p:txBody>
          <a:bodyPr/>
          <a:lstStyle/>
          <a:p>
            <a:r>
              <a:rPr lang="en-US" sz="2800" dirty="0">
                <a:solidFill>
                  <a:srgbClr val="915F9E"/>
                </a:solidFill>
              </a:rPr>
              <a:t>04</a:t>
            </a:r>
          </a:p>
        </p:txBody>
      </p:sp>
      <p:sp>
        <p:nvSpPr>
          <p:cNvPr id="15" name="Text Placeholder 14">
            <a:extLst>
              <a:ext uri="{FF2B5EF4-FFF2-40B4-BE49-F238E27FC236}">
                <a16:creationId xmlns:a16="http://schemas.microsoft.com/office/drawing/2014/main" id="{A3B016CE-DAB6-9640-B44D-A78DE1197BA2}"/>
              </a:ext>
            </a:extLst>
          </p:cNvPr>
          <p:cNvSpPr>
            <a:spLocks noGrp="1"/>
          </p:cNvSpPr>
          <p:nvPr>
            <p:ph type="body" sz="quarter" idx="20"/>
          </p:nvPr>
        </p:nvSpPr>
        <p:spPr>
          <a:xfrm>
            <a:off x="3812737" y="4914070"/>
            <a:ext cx="7342943" cy="262279"/>
          </a:xfrm>
        </p:spPr>
        <p:txBody>
          <a:bodyPr/>
          <a:lstStyle/>
          <a:p>
            <a:r>
              <a:rPr lang="de-DE" sz="2500" dirty="0">
                <a:solidFill>
                  <a:srgbClr val="0C2D45"/>
                </a:solidFill>
              </a:rPr>
              <a:t>Suche nach Finanzierungsmöglichkeiten und Unterstützung bei der Finanzberatung</a:t>
            </a:r>
            <a:endParaRPr lang="en-US" sz="2500" dirty="0">
              <a:solidFill>
                <a:srgbClr val="0C2D45"/>
              </a:solidFill>
            </a:endParaRPr>
          </a:p>
        </p:txBody>
      </p:sp>
      <p:sp>
        <p:nvSpPr>
          <p:cNvPr id="23" name="Text Placeholder 22">
            <a:extLst>
              <a:ext uri="{FF2B5EF4-FFF2-40B4-BE49-F238E27FC236}">
                <a16:creationId xmlns:a16="http://schemas.microsoft.com/office/drawing/2014/main" id="{2A918B5F-90D1-504A-8107-BD0E2D1B59B1}"/>
              </a:ext>
            </a:extLst>
          </p:cNvPr>
          <p:cNvSpPr>
            <a:spLocks noGrp="1"/>
          </p:cNvSpPr>
          <p:nvPr>
            <p:ph type="body" sz="quarter" idx="61"/>
          </p:nvPr>
        </p:nvSpPr>
        <p:spPr>
          <a:xfrm>
            <a:off x="2694576" y="846766"/>
            <a:ext cx="3692066" cy="532331"/>
          </a:xfrm>
        </p:spPr>
        <p:txBody>
          <a:bodyPr/>
          <a:lstStyle/>
          <a:p>
            <a:r>
              <a:rPr lang="en-US" dirty="0" err="1">
                <a:solidFill>
                  <a:srgbClr val="915F9E"/>
                </a:solidFill>
              </a:rPr>
              <a:t>Inhalt</a:t>
            </a:r>
            <a:endParaRPr lang="en-US" dirty="0">
              <a:solidFill>
                <a:srgbClr val="915F9E"/>
              </a:solidFill>
            </a:endParaRPr>
          </a:p>
        </p:txBody>
      </p:sp>
      <p:sp>
        <p:nvSpPr>
          <p:cNvPr id="2" name="Slide Number Placeholder 2">
            <a:extLst>
              <a:ext uri="{FF2B5EF4-FFF2-40B4-BE49-F238E27FC236}">
                <a16:creationId xmlns:a16="http://schemas.microsoft.com/office/drawing/2014/main" id="{C72DD1BA-8BB3-FA93-2FF2-226664E56F8C}"/>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2</a:t>
            </a:fld>
            <a:endParaRPr lang="en-US" sz="800" dirty="0">
              <a:latin typeface="Calibri" panose="020F0502020204030204" pitchFamily="34" charset="0"/>
              <a:cs typeface="Calibri" panose="020F0502020204030204" pitchFamily="34" charset="0"/>
            </a:endParaRPr>
          </a:p>
        </p:txBody>
      </p:sp>
      <p:sp>
        <p:nvSpPr>
          <p:cNvPr id="3" name="Textfeld 2">
            <a:extLst>
              <a:ext uri="{FF2B5EF4-FFF2-40B4-BE49-F238E27FC236}">
                <a16:creationId xmlns:a16="http://schemas.microsoft.com/office/drawing/2014/main" id="{17276647-8C72-71DF-76E3-9AD70D7FA5DB}"/>
              </a:ext>
            </a:extLst>
          </p:cNvPr>
          <p:cNvSpPr txBox="1"/>
          <p:nvPr/>
        </p:nvSpPr>
        <p:spPr>
          <a:xfrm>
            <a:off x="777082" y="5424813"/>
            <a:ext cx="4845906" cy="677108"/>
          </a:xfrm>
          <a:prstGeom prst="rect">
            <a:avLst/>
          </a:prstGeom>
          <a:noFill/>
        </p:spPr>
        <p:txBody>
          <a:bodyPr wrap="square" rtlCol="0">
            <a:spAutoFit/>
          </a:bodyPr>
          <a:lstStyle/>
          <a:p>
            <a:r>
              <a:rPr lang="de-DE" sz="1000" i="1" dirty="0">
                <a:latin typeface="Calibri" panose="020F0502020204030204" pitchFamily="34" charset="0"/>
                <a:ea typeface="Calibri" panose="020F0502020204030204" pitchFamily="34" charset="0"/>
                <a:cs typeface="Calibri" panose="020F0502020204030204" pitchFamily="34" charset="0"/>
              </a:rPr>
              <a:t>Hinweis: Aus Gründen der besseren Lesbarkeit wird in diesem Dokument das generische Maskulinum verwendet. Sämtliche Personenbezeichnungen gelten gleichermaßen für alle Geschlechter.</a:t>
            </a:r>
          </a:p>
          <a:p>
            <a:endParaRPr lang="de-DE" sz="800" i="1" dirty="0">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1068653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platzhalter 11">
            <a:extLst>
              <a:ext uri="{FF2B5EF4-FFF2-40B4-BE49-F238E27FC236}">
                <a16:creationId xmlns:a16="http://schemas.microsoft.com/office/drawing/2014/main" id="{30373D64-E69F-6379-4381-0A3E8D5AC9D0}"/>
              </a:ext>
            </a:extLst>
          </p:cNvPr>
          <p:cNvSpPr>
            <a:spLocks noGrp="1"/>
          </p:cNvSpPr>
          <p:nvPr>
            <p:ph type="body" sz="quarter" idx="30"/>
          </p:nvPr>
        </p:nvSpPr>
        <p:spPr/>
        <p:txBody>
          <a:bodyPr/>
          <a:lstStyle/>
          <a:p>
            <a:r>
              <a:rPr lang="de-DE" dirty="0"/>
              <a:t>SCHAUEN WIR UNS DIE KOSTEN GENAUER AN</a:t>
            </a:r>
          </a:p>
        </p:txBody>
      </p:sp>
      <p:sp>
        <p:nvSpPr>
          <p:cNvPr id="13" name="Textplatzhalter 12">
            <a:extLst>
              <a:ext uri="{FF2B5EF4-FFF2-40B4-BE49-F238E27FC236}">
                <a16:creationId xmlns:a16="http://schemas.microsoft.com/office/drawing/2014/main" id="{6562BF2B-7398-5148-FBAD-08CDDBD7C389}"/>
              </a:ext>
            </a:extLst>
          </p:cNvPr>
          <p:cNvSpPr>
            <a:spLocks noGrp="1"/>
          </p:cNvSpPr>
          <p:nvPr>
            <p:ph type="body" sz="quarter" idx="48"/>
          </p:nvPr>
        </p:nvSpPr>
        <p:spPr>
          <a:xfrm>
            <a:off x="1380285" y="1864553"/>
            <a:ext cx="10077651" cy="4439577"/>
          </a:xfrm>
        </p:spPr>
        <p:txBody>
          <a:bodyPr/>
          <a:lstStyle/>
          <a:p>
            <a:r>
              <a:rPr lang="de-DE" sz="2800" b="1" dirty="0">
                <a:solidFill>
                  <a:srgbClr val="7654A2"/>
                </a:solidFill>
              </a:rPr>
              <a:t>Es gibt zwei Arten von Kosten:</a:t>
            </a:r>
          </a:p>
          <a:p>
            <a:endParaRPr lang="en-US" sz="2000" b="0" i="0" dirty="0">
              <a:solidFill>
                <a:srgbClr val="374151"/>
              </a:solidFill>
              <a:effectLst/>
            </a:endParaRPr>
          </a:p>
          <a:p>
            <a:pPr algn="l"/>
            <a:r>
              <a:rPr lang="en-US" b="1" i="0" dirty="0" err="1">
                <a:solidFill>
                  <a:srgbClr val="7ABB57"/>
                </a:solidFill>
                <a:effectLst/>
              </a:rPr>
              <a:t>Fixkosten</a:t>
            </a:r>
            <a:r>
              <a:rPr lang="en-US" b="1" i="0" dirty="0">
                <a:solidFill>
                  <a:srgbClr val="7ABB57"/>
                </a:solidFill>
                <a:effectLst/>
              </a:rPr>
              <a:t>: </a:t>
            </a:r>
            <a:r>
              <a:rPr lang="de-DE" sz="2000" b="0" i="0" dirty="0">
                <a:solidFill>
                  <a:srgbClr val="374151"/>
                </a:solidFill>
                <a:effectLst/>
              </a:rPr>
              <a:t>Diese bleiben gleich, egal wie viele Kuchen Sie backen. Beispiele sind Miete und Ausrüstungskredite.</a:t>
            </a:r>
          </a:p>
          <a:p>
            <a:pPr algn="l"/>
            <a:endParaRPr lang="en-US" sz="2000" b="0" i="0" dirty="0">
              <a:solidFill>
                <a:srgbClr val="374151"/>
              </a:solidFill>
              <a:effectLst/>
            </a:endParaRPr>
          </a:p>
          <a:p>
            <a:pPr algn="l"/>
            <a:r>
              <a:rPr lang="en-US" b="1" dirty="0">
                <a:solidFill>
                  <a:srgbClr val="7ABB57"/>
                </a:solidFill>
              </a:rPr>
              <a:t>Variable </a:t>
            </a:r>
            <a:r>
              <a:rPr lang="en-US" b="1" dirty="0" err="1">
                <a:solidFill>
                  <a:srgbClr val="7ABB57"/>
                </a:solidFill>
              </a:rPr>
              <a:t>Kosten</a:t>
            </a:r>
            <a:r>
              <a:rPr lang="en-US" b="1" dirty="0">
                <a:solidFill>
                  <a:srgbClr val="7ABB57"/>
                </a:solidFill>
              </a:rPr>
              <a:t>: </a:t>
            </a:r>
            <a:r>
              <a:rPr lang="de-DE" sz="2000" b="0" i="0" dirty="0">
                <a:solidFill>
                  <a:srgbClr val="374151"/>
                </a:solidFill>
                <a:effectLst/>
              </a:rPr>
              <a:t>Diese ändern sich je nachdem, wie viel Sie produzieren. Sie sind mit Ihrem Aktivitätsniveau verbunden. Beispiele sind Zutaten, Verpackung und Betriebsmittel. Wenn Sie also mehr Gebäck backen, steigen diese Kosten an. Wenn Sie z. B. 500 Stück backen, könnten Ihre variablen Kosten 800 € betragen.</a:t>
            </a:r>
            <a:endParaRPr lang="en-US" sz="2000" b="0" i="0" dirty="0">
              <a:solidFill>
                <a:srgbClr val="374151"/>
              </a:solidFill>
              <a:effectLst/>
            </a:endParaRPr>
          </a:p>
          <a:p>
            <a:pPr algn="l"/>
            <a:endParaRPr lang="en-US" sz="2000" b="0" i="0" dirty="0">
              <a:solidFill>
                <a:srgbClr val="374151"/>
              </a:solidFill>
              <a:effectLst/>
            </a:endParaRPr>
          </a:p>
          <a:p>
            <a:pPr algn="l"/>
            <a:r>
              <a:rPr lang="de-DE" sz="2000" b="0" i="0" dirty="0">
                <a:solidFill>
                  <a:srgbClr val="374151"/>
                </a:solidFill>
                <a:effectLst/>
              </a:rPr>
              <a:t>Was die Fixkosten angeht: Wenn Ihre Miete 1000 € pro Monat beträgt, bleibt sie gleich, egal ob Sie 100 oder 1000 Kuchen backen - macht doch Sinn, oder? Erinnert Sie das an ein Thema, das wir schon einmal hatten? Richtig, es hat den gleichen Ansatz wie die Budgetbuchung! Kommen wir nun zur Preisgestaltung.</a:t>
            </a:r>
            <a:endParaRPr lang="en-US" sz="2400" dirty="0">
              <a:solidFill>
                <a:srgbClr val="1E494F"/>
              </a:solidFill>
            </a:endParaRPr>
          </a:p>
        </p:txBody>
      </p:sp>
      <p:pic>
        <p:nvPicPr>
          <p:cNvPr id="3" name="Grafik 2" descr="Sperren Silhouette">
            <a:extLst>
              <a:ext uri="{FF2B5EF4-FFF2-40B4-BE49-F238E27FC236}">
                <a16:creationId xmlns:a16="http://schemas.microsoft.com/office/drawing/2014/main" id="{7CC4CDC0-F55C-0A8B-B6CE-9B4C6A82A17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12444" y="2481942"/>
            <a:ext cx="914400" cy="914400"/>
          </a:xfrm>
          <a:prstGeom prst="rect">
            <a:avLst/>
          </a:prstGeom>
        </p:spPr>
      </p:pic>
      <p:pic>
        <p:nvPicPr>
          <p:cNvPr id="5" name="Grafik 4" descr="Entsperren Silhouette">
            <a:extLst>
              <a:ext uri="{FF2B5EF4-FFF2-40B4-BE49-F238E27FC236}">
                <a16:creationId xmlns:a16="http://schemas.microsoft.com/office/drawing/2014/main" id="{F8EA22CB-14E7-2C0F-7BB6-8CD9F6603CA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12444" y="3643620"/>
            <a:ext cx="914400" cy="914400"/>
          </a:xfrm>
          <a:prstGeom prst="rect">
            <a:avLst/>
          </a:prstGeom>
        </p:spPr>
      </p:pic>
      <p:pic>
        <p:nvPicPr>
          <p:cNvPr id="9" name="Grafik 8" descr="Glühbirne und Zahnrad Silhouette">
            <a:extLst>
              <a:ext uri="{FF2B5EF4-FFF2-40B4-BE49-F238E27FC236}">
                <a16:creationId xmlns:a16="http://schemas.microsoft.com/office/drawing/2014/main" id="{AAE8D3F3-AAD8-240F-5FFA-A8B81393D21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12444" y="5158929"/>
            <a:ext cx="914400" cy="914400"/>
          </a:xfrm>
          <a:prstGeom prst="rect">
            <a:avLst/>
          </a:prstGeom>
        </p:spPr>
      </p:pic>
    </p:spTree>
    <p:extLst>
      <p:ext uri="{BB962C8B-B14F-4D97-AF65-F5344CB8AC3E}">
        <p14:creationId xmlns:p14="http://schemas.microsoft.com/office/powerpoint/2010/main" val="142119595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platzhalter 4">
            <a:extLst>
              <a:ext uri="{FF2B5EF4-FFF2-40B4-BE49-F238E27FC236}">
                <a16:creationId xmlns:a16="http://schemas.microsoft.com/office/drawing/2014/main" id="{18B9CEB8-8930-3928-D111-DCBBC76EC36A}"/>
              </a:ext>
            </a:extLst>
          </p:cNvPr>
          <p:cNvSpPr>
            <a:spLocks noGrp="1"/>
          </p:cNvSpPr>
          <p:nvPr>
            <p:ph type="body" sz="quarter" idx="30"/>
          </p:nvPr>
        </p:nvSpPr>
        <p:spPr/>
        <p:txBody>
          <a:bodyPr/>
          <a:lstStyle/>
          <a:p>
            <a:r>
              <a:rPr lang="de-DE" dirty="0"/>
              <a:t>DER PREIS STIMMT - 3 STRATEGIEN FÜR DIE PREISGESTALTUNG</a:t>
            </a:r>
          </a:p>
        </p:txBody>
      </p:sp>
      <p:sp>
        <p:nvSpPr>
          <p:cNvPr id="6" name="Textplatzhalter 5">
            <a:extLst>
              <a:ext uri="{FF2B5EF4-FFF2-40B4-BE49-F238E27FC236}">
                <a16:creationId xmlns:a16="http://schemas.microsoft.com/office/drawing/2014/main" id="{6B07ED40-B730-5427-A8E2-43F0BBDA75E6}"/>
              </a:ext>
            </a:extLst>
          </p:cNvPr>
          <p:cNvSpPr>
            <a:spLocks noGrp="1"/>
          </p:cNvSpPr>
          <p:nvPr>
            <p:ph type="body" sz="quarter" idx="48"/>
          </p:nvPr>
        </p:nvSpPr>
        <p:spPr>
          <a:xfrm>
            <a:off x="6349485" y="2275667"/>
            <a:ext cx="5068640" cy="2538354"/>
          </a:xfrm>
        </p:spPr>
        <p:txBody>
          <a:bodyPr/>
          <a:lstStyle/>
          <a:p>
            <a:r>
              <a:rPr lang="de-DE" dirty="0"/>
              <a:t>Die Festlegung des richtigen Preises für Ihr Produkt oder Ihre Dienstleistung ist eine wirklich wichtige Entscheidung. Es geht darum, einen Preis zu finden, der nicht nur für Ihre Kunden stimmt, sondern auch Ihr Unternehmen aufblühen lässt. Sehen Sie sich dieses Video an, um mehr über Preis-strategien zu erfahren!</a:t>
            </a:r>
            <a:endParaRPr lang="en-US" dirty="0"/>
          </a:p>
        </p:txBody>
      </p:sp>
      <p:pic>
        <p:nvPicPr>
          <p:cNvPr id="8" name="Bildplatzhalter 7" descr="Ein Bild, das Text, Screenshot, Person, Cartoon enthält.&#10;&#10;Automatisch generierte Beschreibung">
            <a:hlinkClick r:id="rId2"/>
            <a:extLst>
              <a:ext uri="{FF2B5EF4-FFF2-40B4-BE49-F238E27FC236}">
                <a16:creationId xmlns:a16="http://schemas.microsoft.com/office/drawing/2014/main" id="{84703216-CC6B-D841-CE75-07D6F306A128}"/>
              </a:ext>
            </a:extLst>
          </p:cNvPr>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l="6949" r="6949"/>
          <a:stretch>
            <a:fillRect/>
          </a:stretch>
        </p:blipFill>
        <p:spPr/>
      </p:pic>
      <p:pic>
        <p:nvPicPr>
          <p:cNvPr id="7" name="Graphic 143" descr="Mouse with solid fill">
            <a:extLst>
              <a:ext uri="{FF2B5EF4-FFF2-40B4-BE49-F238E27FC236}">
                <a16:creationId xmlns:a16="http://schemas.microsoft.com/office/drawing/2014/main" id="{9383DA9E-365D-45C1-B188-9A092DCEC6F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3824729">
            <a:off x="4202632" y="2818073"/>
            <a:ext cx="859768" cy="914400"/>
          </a:xfrm>
          <a:prstGeom prst="rect">
            <a:avLst/>
          </a:prstGeom>
        </p:spPr>
      </p:pic>
    </p:spTree>
    <p:extLst>
      <p:ext uri="{BB962C8B-B14F-4D97-AF65-F5344CB8AC3E}">
        <p14:creationId xmlns:p14="http://schemas.microsoft.com/office/powerpoint/2010/main" val="4894221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AEF50689-86E3-5D2B-F5F5-82083292F1A3}"/>
              </a:ext>
            </a:extLst>
          </p:cNvPr>
          <p:cNvSpPr>
            <a:spLocks noGrp="1"/>
          </p:cNvSpPr>
          <p:nvPr>
            <p:ph type="body" sz="quarter" idx="30"/>
          </p:nvPr>
        </p:nvSpPr>
        <p:spPr>
          <a:xfrm>
            <a:off x="854282" y="641901"/>
            <a:ext cx="10483431" cy="804265"/>
          </a:xfrm>
        </p:spPr>
        <p:txBody>
          <a:bodyPr/>
          <a:lstStyle/>
          <a:p>
            <a:r>
              <a:rPr lang="de-DE" dirty="0"/>
              <a:t>4 ASPEKTE, DIE BEI DER PREISGESTALTUNG ZU BERÜCKSICHTIGEN SIND</a:t>
            </a:r>
          </a:p>
        </p:txBody>
      </p:sp>
      <p:sp>
        <p:nvSpPr>
          <p:cNvPr id="3" name="Textplatzhalter 2">
            <a:extLst>
              <a:ext uri="{FF2B5EF4-FFF2-40B4-BE49-F238E27FC236}">
                <a16:creationId xmlns:a16="http://schemas.microsoft.com/office/drawing/2014/main" id="{8FC482C7-271F-E28C-25BC-A02E900041D5}"/>
              </a:ext>
            </a:extLst>
          </p:cNvPr>
          <p:cNvSpPr>
            <a:spLocks noGrp="1"/>
          </p:cNvSpPr>
          <p:nvPr>
            <p:ph type="body" sz="quarter" idx="48"/>
          </p:nvPr>
        </p:nvSpPr>
        <p:spPr/>
        <p:txBody>
          <a:bodyPr/>
          <a:lstStyle/>
          <a:p>
            <a:pPr marL="457200" indent="-457200">
              <a:buFont typeface="+mj-lt"/>
              <a:buAutoNum type="arabicPeriod"/>
            </a:pPr>
            <a:r>
              <a:rPr lang="de-DE" b="1" dirty="0">
                <a:solidFill>
                  <a:srgbClr val="E97924"/>
                </a:solidFill>
              </a:rPr>
              <a:t>Die Zeit im Auge behalten</a:t>
            </a:r>
            <a:br>
              <a:rPr lang="en-US" sz="2000" b="1" dirty="0">
                <a:solidFill>
                  <a:srgbClr val="E97924"/>
                </a:solidFill>
              </a:rPr>
            </a:br>
            <a:r>
              <a:rPr lang="de-DE" sz="2000" dirty="0">
                <a:solidFill>
                  <a:srgbClr val="1E494F"/>
                </a:solidFill>
              </a:rPr>
              <a:t>Führen Sie über mehrere Wochen oder Monate hinweg Buch darüber, wie lange es dauert, Ihre wichtigsten Dienstleistungen zu erbringen. So können Sie herausfinden, wie lange es im Durchschnitt dauert. Mit der Zeit werden Sie immer effizienter und geschickter in Ihrer Arbeit. Es ist wichtig zu wissen, wie viel Zeit Sie für jede Aufgabe aufwenden, um sicherzustellen, dass Sie Ihre Arbeit richtig einschätzen. Ihr Stundensatz ist ein wichtiges Instrument für genaue Kostenschätzungen.</a:t>
            </a:r>
          </a:p>
          <a:p>
            <a:pPr marL="457200" indent="-457200">
              <a:buFont typeface="+mj-lt"/>
              <a:buAutoNum type="arabicPeriod"/>
            </a:pPr>
            <a:endParaRPr lang="en-US" sz="2000" b="1" dirty="0">
              <a:solidFill>
                <a:srgbClr val="1E494F"/>
              </a:solidFill>
            </a:endParaRPr>
          </a:p>
          <a:p>
            <a:pPr marL="457200" indent="-457200">
              <a:buFont typeface="+mj-lt"/>
              <a:buAutoNum type="arabicPeriod"/>
            </a:pPr>
            <a:r>
              <a:rPr lang="de-DE" b="1" dirty="0">
                <a:solidFill>
                  <a:srgbClr val="E97924"/>
                </a:solidFill>
              </a:rPr>
              <a:t>Kennen Sie die Budgets Ihrer Kunden und die Preise Ihrer Mitbewerber</a:t>
            </a:r>
            <a:br>
              <a:rPr lang="en-US" sz="2000" dirty="0">
                <a:solidFill>
                  <a:srgbClr val="1E494F"/>
                </a:solidFill>
              </a:rPr>
            </a:br>
            <a:r>
              <a:rPr lang="de-DE" sz="2000" dirty="0">
                <a:solidFill>
                  <a:srgbClr val="1E494F"/>
                </a:solidFill>
              </a:rPr>
              <a:t>Es ist gut, eine Vorstellung davon zu haben, was Ihre Kunden bereit sind, auszugeben, und was andere in Ihrem Bereich verlangen. So können Sie faire Preise festlegen.</a:t>
            </a:r>
            <a:endParaRPr lang="en-US" sz="2000" dirty="0">
              <a:solidFill>
                <a:srgbClr val="1E494F"/>
              </a:solidFill>
            </a:endParaRPr>
          </a:p>
        </p:txBody>
      </p:sp>
    </p:spTree>
    <p:extLst>
      <p:ext uri="{BB962C8B-B14F-4D97-AF65-F5344CB8AC3E}">
        <p14:creationId xmlns:p14="http://schemas.microsoft.com/office/powerpoint/2010/main" val="262707876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AEF50689-86E3-5D2B-F5F5-82083292F1A3}"/>
              </a:ext>
            </a:extLst>
          </p:cNvPr>
          <p:cNvSpPr>
            <a:spLocks noGrp="1"/>
          </p:cNvSpPr>
          <p:nvPr>
            <p:ph type="body" sz="quarter" idx="30"/>
          </p:nvPr>
        </p:nvSpPr>
        <p:spPr>
          <a:xfrm>
            <a:off x="854282" y="715473"/>
            <a:ext cx="10483431" cy="804265"/>
          </a:xfrm>
        </p:spPr>
        <p:txBody>
          <a:bodyPr/>
          <a:lstStyle/>
          <a:p>
            <a:r>
              <a:rPr lang="de-DE" dirty="0"/>
              <a:t>4 ASPEKTE, DIE BEI DER PREISGESTALTUNG ZU BERÜCKSICHTIGEN SIND</a:t>
            </a:r>
          </a:p>
        </p:txBody>
      </p:sp>
      <p:sp>
        <p:nvSpPr>
          <p:cNvPr id="3" name="Textplatzhalter 2">
            <a:extLst>
              <a:ext uri="{FF2B5EF4-FFF2-40B4-BE49-F238E27FC236}">
                <a16:creationId xmlns:a16="http://schemas.microsoft.com/office/drawing/2014/main" id="{8FC482C7-271F-E28C-25BC-A02E900041D5}"/>
              </a:ext>
            </a:extLst>
          </p:cNvPr>
          <p:cNvSpPr>
            <a:spLocks noGrp="1"/>
          </p:cNvSpPr>
          <p:nvPr>
            <p:ph type="body" sz="quarter" idx="48"/>
          </p:nvPr>
        </p:nvSpPr>
        <p:spPr/>
        <p:txBody>
          <a:bodyPr/>
          <a:lstStyle/>
          <a:p>
            <a:pPr marL="457200" indent="-457200">
              <a:buFont typeface="+mj-lt"/>
              <a:buAutoNum type="arabicPeriod" startAt="3"/>
            </a:pPr>
            <a:r>
              <a:rPr lang="de-DE" b="1" dirty="0">
                <a:solidFill>
                  <a:srgbClr val="E97924"/>
                </a:solidFill>
              </a:rPr>
              <a:t>Kümmern Sie sich um Ihr eigenes Einkommen</a:t>
            </a:r>
            <a:br>
              <a:rPr lang="en-US" b="1" dirty="0">
                <a:solidFill>
                  <a:srgbClr val="E97924"/>
                </a:solidFill>
              </a:rPr>
            </a:br>
            <a:r>
              <a:rPr lang="de-DE" sz="2000" dirty="0">
                <a:solidFill>
                  <a:srgbClr val="1E494F"/>
                </a:solidFill>
              </a:rPr>
              <a:t>Ein eigenes Unternehmen zu führen, gibt Ihnen viel Kraft, aber es ist wichtig, dass Sie Ihre privaten und geschäftlichen Finanzen voneinander trennen. Planen Sie eine regelmäßige Zahlung ein, auch wenn es nicht immer der gleiche Betrag ist. Kalkulieren Sie feste Arbeitskosten ein, auch wenn Sie mit einem Basissatz beginnen. In der Anfangsphase bietet es sich an, sich selbst einen Teil des Gewinns zu zahlen, den Sie jeden Monat erzielen, wie eine Art Provision.</a:t>
            </a:r>
          </a:p>
          <a:p>
            <a:pPr marL="457200" indent="-457200">
              <a:buFont typeface="+mj-lt"/>
              <a:buAutoNum type="arabicPeriod" startAt="3"/>
            </a:pPr>
            <a:endParaRPr lang="en-US" sz="2000" b="1" dirty="0">
              <a:solidFill>
                <a:srgbClr val="1E494F"/>
              </a:solidFill>
            </a:endParaRPr>
          </a:p>
          <a:p>
            <a:pPr marL="457200" indent="-457200">
              <a:buFont typeface="+mj-lt"/>
              <a:buAutoNum type="arabicPeriod" startAt="3"/>
            </a:pPr>
            <a:r>
              <a:rPr lang="de-DE" b="1" dirty="0">
                <a:solidFill>
                  <a:srgbClr val="E97924"/>
                </a:solidFill>
              </a:rPr>
              <a:t>Führen Sie detaillierte finanzielle Aufzeichnungen</a:t>
            </a:r>
            <a:br>
              <a:rPr lang="en-US" sz="2000" dirty="0">
                <a:solidFill>
                  <a:srgbClr val="1E494F"/>
                </a:solidFill>
              </a:rPr>
            </a:br>
            <a:r>
              <a:rPr lang="de-DE" sz="2000" dirty="0">
                <a:solidFill>
                  <a:srgbClr val="1E494F"/>
                </a:solidFill>
              </a:rPr>
              <a:t>Führen Sie genaue Aufzeichnungen über die täglichen Ein- und Ausgänge. So behalten Sie die Kontrolle über Ihr Unternehmen und stellen sicher, dass Sie alle Ihre Ausgaben decken.</a:t>
            </a:r>
            <a:endParaRPr lang="en-US" sz="2000" dirty="0">
              <a:solidFill>
                <a:srgbClr val="1E494F"/>
              </a:solidFill>
            </a:endParaRPr>
          </a:p>
          <a:p>
            <a:pPr marL="457200" indent="-457200">
              <a:buFont typeface="+mj-lt"/>
              <a:buAutoNum type="arabicPeriod"/>
            </a:pPr>
            <a:endParaRPr lang="en-US" sz="2000" dirty="0">
              <a:solidFill>
                <a:srgbClr val="1E494F"/>
              </a:solidFill>
            </a:endParaRPr>
          </a:p>
        </p:txBody>
      </p:sp>
    </p:spTree>
    <p:extLst>
      <p:ext uri="{BB962C8B-B14F-4D97-AF65-F5344CB8AC3E}">
        <p14:creationId xmlns:p14="http://schemas.microsoft.com/office/powerpoint/2010/main" val="75219702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71795F2C-4BCE-5049-9792-CD5702D9FFBB}"/>
              </a:ext>
            </a:extLst>
          </p:cNvPr>
          <p:cNvSpPr>
            <a:spLocks noGrp="1"/>
          </p:cNvSpPr>
          <p:nvPr>
            <p:ph type="body" sz="quarter" idx="14"/>
          </p:nvPr>
        </p:nvSpPr>
        <p:spPr/>
        <p:txBody>
          <a:bodyPr/>
          <a:lstStyle/>
          <a:p>
            <a:r>
              <a:rPr lang="en-US" dirty="0"/>
              <a:t>03</a:t>
            </a:r>
          </a:p>
        </p:txBody>
      </p:sp>
      <p:sp>
        <p:nvSpPr>
          <p:cNvPr id="11" name="Text Placeholder 10">
            <a:extLst>
              <a:ext uri="{FF2B5EF4-FFF2-40B4-BE49-F238E27FC236}">
                <a16:creationId xmlns:a16="http://schemas.microsoft.com/office/drawing/2014/main" id="{09DE250D-399D-3046-A104-9E1DCF4E2437}"/>
              </a:ext>
            </a:extLst>
          </p:cNvPr>
          <p:cNvSpPr>
            <a:spLocks noGrp="1"/>
          </p:cNvSpPr>
          <p:nvPr>
            <p:ph type="body" sz="quarter" idx="17"/>
          </p:nvPr>
        </p:nvSpPr>
        <p:spPr/>
        <p:txBody>
          <a:bodyPr/>
          <a:lstStyle/>
          <a:p>
            <a:r>
              <a:rPr lang="en-US" dirty="0"/>
              <a:t>ABSCHNITT</a:t>
            </a:r>
          </a:p>
        </p:txBody>
      </p:sp>
      <p:sp>
        <p:nvSpPr>
          <p:cNvPr id="12" name="Text Placeholder 11">
            <a:extLst>
              <a:ext uri="{FF2B5EF4-FFF2-40B4-BE49-F238E27FC236}">
                <a16:creationId xmlns:a16="http://schemas.microsoft.com/office/drawing/2014/main" id="{EA701505-57B6-7A45-B68E-0C04614F51C7}"/>
              </a:ext>
            </a:extLst>
          </p:cNvPr>
          <p:cNvSpPr>
            <a:spLocks noGrp="1"/>
          </p:cNvSpPr>
          <p:nvPr>
            <p:ph type="body" sz="quarter" idx="18"/>
          </p:nvPr>
        </p:nvSpPr>
        <p:spPr>
          <a:xfrm>
            <a:off x="362059" y="4110228"/>
            <a:ext cx="5957687" cy="972741"/>
          </a:xfrm>
        </p:spPr>
        <p:txBody>
          <a:bodyPr/>
          <a:lstStyle/>
          <a:p>
            <a:r>
              <a:rPr lang="de-DE" dirty="0"/>
              <a:t>Finanzielle Kompetenz: Kenntnisse über lokale Finanzen, Steuern und Banken und Vorschriften </a:t>
            </a:r>
            <a:endParaRPr lang="en-US" dirty="0"/>
          </a:p>
        </p:txBody>
      </p:sp>
      <p:pic>
        <p:nvPicPr>
          <p:cNvPr id="10" name="Picture Placeholder 9">
            <a:extLst>
              <a:ext uri="{FF2B5EF4-FFF2-40B4-BE49-F238E27FC236}">
                <a16:creationId xmlns:a16="http://schemas.microsoft.com/office/drawing/2014/main" id="{8DC6B1F0-8DF9-4589-9286-817E3372A3A2}"/>
              </a:ext>
            </a:extLst>
          </p:cNvPr>
          <p:cNvPicPr>
            <a:picLocks noGrp="1" noChangeAspect="1"/>
          </p:cNvPicPr>
          <p:nvPr>
            <p:ph type="pic" sz="quarter" idx="21"/>
          </p:nvPr>
        </p:nvPicPr>
        <p:blipFill>
          <a:blip r:embed="rId2" cstate="email">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a:ext>
            </a:extLst>
          </a:blip>
          <a:srcRect l="21707" r="21707"/>
          <a:stretch>
            <a:fillRect/>
          </a:stretch>
        </p:blipFill>
        <p:spPr/>
      </p:pic>
      <p:grpSp>
        <p:nvGrpSpPr>
          <p:cNvPr id="2" name="Group 1">
            <a:extLst>
              <a:ext uri="{FF2B5EF4-FFF2-40B4-BE49-F238E27FC236}">
                <a16:creationId xmlns:a16="http://schemas.microsoft.com/office/drawing/2014/main" id="{333E7FD8-AD33-DDE0-F1B1-685C85AF7A8B}"/>
              </a:ext>
            </a:extLst>
          </p:cNvPr>
          <p:cNvGrpSpPr/>
          <p:nvPr/>
        </p:nvGrpSpPr>
        <p:grpSpPr>
          <a:xfrm>
            <a:off x="-205469" y="3429000"/>
            <a:ext cx="2946331" cy="3019795"/>
            <a:chOff x="3177766" y="6791136"/>
            <a:chExt cx="1361636" cy="1395587"/>
          </a:xfrm>
          <a:solidFill>
            <a:schemeClr val="bg1">
              <a:alpha val="29000"/>
            </a:schemeClr>
          </a:solidFill>
        </p:grpSpPr>
        <p:sp>
          <p:nvSpPr>
            <p:cNvPr id="3" name="Freeform 2">
              <a:extLst>
                <a:ext uri="{FF2B5EF4-FFF2-40B4-BE49-F238E27FC236}">
                  <a16:creationId xmlns:a16="http://schemas.microsoft.com/office/drawing/2014/main" id="{201AF72D-4E9A-16A6-3840-9696F5B548A6}"/>
                </a:ext>
              </a:extLst>
            </p:cNvPr>
            <p:cNvSpPr/>
            <p:nvPr userDrawn="1"/>
          </p:nvSpPr>
          <p:spPr>
            <a:xfrm>
              <a:off x="3177766" y="6950168"/>
              <a:ext cx="262281" cy="1196190"/>
            </a:xfrm>
            <a:custGeom>
              <a:avLst/>
              <a:gdLst>
                <a:gd name="connsiteX0" fmla="*/ 238715 w 262281"/>
                <a:gd name="connsiteY0" fmla="*/ 292709 h 1196190"/>
                <a:gd name="connsiteX1" fmla="*/ 238715 w 262281"/>
                <a:gd name="connsiteY1" fmla="*/ 145402 h 1196190"/>
                <a:gd name="connsiteX2" fmla="*/ 109101 w 262281"/>
                <a:gd name="connsiteY2" fmla="*/ 59 h 1196190"/>
                <a:gd name="connsiteX3" fmla="*/ 71788 w 262281"/>
                <a:gd name="connsiteY3" fmla="*/ 98264 h 1196190"/>
                <a:gd name="connsiteX4" fmla="*/ 81608 w 262281"/>
                <a:gd name="connsiteY4" fmla="*/ 367344 h 1196190"/>
                <a:gd name="connsiteX5" fmla="*/ 18764 w 262281"/>
                <a:gd name="connsiteY5" fmla="*/ 628568 h 1196190"/>
                <a:gd name="connsiteX6" fmla="*/ 48222 w 262281"/>
                <a:gd name="connsiteY6" fmla="*/ 999781 h 1196190"/>
                <a:gd name="connsiteX7" fmla="*/ 262281 w 262281"/>
                <a:gd name="connsiteY7" fmla="*/ 1196190 h 1196190"/>
                <a:gd name="connsiteX8" fmla="*/ 199438 w 262281"/>
                <a:gd name="connsiteY8" fmla="*/ 679634 h 1196190"/>
                <a:gd name="connsiteX9" fmla="*/ 238715 w 262281"/>
                <a:gd name="connsiteY9" fmla="*/ 292709 h 119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2281" h="1196190">
                  <a:moveTo>
                    <a:pt x="238715" y="292709"/>
                  </a:moveTo>
                  <a:cubicBezTo>
                    <a:pt x="240679" y="243606"/>
                    <a:pt x="246571" y="194504"/>
                    <a:pt x="238715" y="145402"/>
                  </a:cubicBezTo>
                  <a:cubicBezTo>
                    <a:pt x="226932" y="72731"/>
                    <a:pt x="189619" y="3987"/>
                    <a:pt x="109101" y="59"/>
                  </a:cubicBezTo>
                  <a:cubicBezTo>
                    <a:pt x="36439" y="-1905"/>
                    <a:pt x="63933" y="45233"/>
                    <a:pt x="71788" y="98264"/>
                  </a:cubicBezTo>
                  <a:cubicBezTo>
                    <a:pt x="87499" y="186648"/>
                    <a:pt x="91427" y="278960"/>
                    <a:pt x="81608" y="367344"/>
                  </a:cubicBezTo>
                  <a:cubicBezTo>
                    <a:pt x="71788" y="455728"/>
                    <a:pt x="40367" y="542148"/>
                    <a:pt x="18764" y="628568"/>
                  </a:cubicBezTo>
                  <a:cubicBezTo>
                    <a:pt x="-10694" y="750342"/>
                    <a:pt x="-8730" y="885864"/>
                    <a:pt x="48222" y="999781"/>
                  </a:cubicBezTo>
                  <a:cubicBezTo>
                    <a:pt x="95354" y="1094058"/>
                    <a:pt x="171944" y="1158872"/>
                    <a:pt x="262281" y="1196190"/>
                  </a:cubicBezTo>
                  <a:cubicBezTo>
                    <a:pt x="205330" y="1007638"/>
                    <a:pt x="193547" y="824977"/>
                    <a:pt x="199438" y="679634"/>
                  </a:cubicBezTo>
                  <a:cubicBezTo>
                    <a:pt x="205330" y="487154"/>
                    <a:pt x="236751" y="314314"/>
                    <a:pt x="238715" y="292709"/>
                  </a:cubicBezTo>
                  <a:close/>
                </a:path>
              </a:pathLst>
            </a:custGeom>
            <a:grpFill/>
            <a:ln w="19616"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F5815DA5-4075-F1B6-EF37-766FC117F7CB}"/>
                </a:ext>
              </a:extLst>
            </p:cNvPr>
            <p:cNvSpPr/>
            <p:nvPr userDrawn="1"/>
          </p:nvSpPr>
          <p:spPr>
            <a:xfrm>
              <a:off x="3471181" y="7651529"/>
              <a:ext cx="1017410" cy="535194"/>
            </a:xfrm>
            <a:custGeom>
              <a:avLst/>
              <a:gdLst>
                <a:gd name="connsiteX0" fmla="*/ 986139 w 1017410"/>
                <a:gd name="connsiteY0" fmla="*/ 1843 h 535194"/>
                <a:gd name="connsiteX1" fmla="*/ 811356 w 1017410"/>
                <a:gd name="connsiteY1" fmla="*/ 47017 h 535194"/>
                <a:gd name="connsiteX2" fmla="*/ 249696 w 1017410"/>
                <a:gd name="connsiteY2" fmla="*/ 225749 h 535194"/>
                <a:gd name="connsiteX3" fmla="*/ 279154 w 1017410"/>
                <a:gd name="connsiteY3" fmla="*/ 184503 h 535194"/>
                <a:gd name="connsiteX4" fmla="*/ 235949 w 1017410"/>
                <a:gd name="connsiteY4" fmla="*/ 39160 h 535194"/>
                <a:gd name="connsiteX5" fmla="*/ 98480 w 1017410"/>
                <a:gd name="connsiteY5" fmla="*/ 102011 h 535194"/>
                <a:gd name="connsiteX6" fmla="*/ 104372 w 1017410"/>
                <a:gd name="connsiteY6" fmla="*/ 215929 h 535194"/>
                <a:gd name="connsiteX7" fmla="*/ 19926 w 1017410"/>
                <a:gd name="connsiteY7" fmla="*/ 48981 h 535194"/>
                <a:gd name="connsiteX8" fmla="*/ 10107 w 1017410"/>
                <a:gd name="connsiteY8" fmla="*/ 512506 h 535194"/>
                <a:gd name="connsiteX9" fmla="*/ 416623 w 1017410"/>
                <a:gd name="connsiteY9" fmla="*/ 471260 h 535194"/>
                <a:gd name="connsiteX10" fmla="*/ 660140 w 1017410"/>
                <a:gd name="connsiteY10" fmla="*/ 320025 h 535194"/>
                <a:gd name="connsiteX11" fmla="*/ 954717 w 1017410"/>
                <a:gd name="connsiteY11" fmla="*/ 103975 h 535194"/>
                <a:gd name="connsiteX12" fmla="*/ 990067 w 1017410"/>
                <a:gd name="connsiteY12" fmla="*/ 74514 h 535194"/>
                <a:gd name="connsiteX13" fmla="*/ 1011669 w 1017410"/>
                <a:gd name="connsiteY13" fmla="*/ 13627 h 535194"/>
                <a:gd name="connsiteX14" fmla="*/ 986139 w 1017410"/>
                <a:gd name="connsiteY14" fmla="*/ 1843 h 53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7410" h="535194">
                  <a:moveTo>
                    <a:pt x="986139" y="1843"/>
                  </a:moveTo>
                  <a:cubicBezTo>
                    <a:pt x="925260" y="-6014"/>
                    <a:pt x="864380" y="11663"/>
                    <a:pt x="811356" y="47017"/>
                  </a:cubicBezTo>
                  <a:cubicBezTo>
                    <a:pt x="766188" y="78442"/>
                    <a:pt x="491249" y="233605"/>
                    <a:pt x="249696" y="225749"/>
                  </a:cubicBezTo>
                  <a:cubicBezTo>
                    <a:pt x="261479" y="213964"/>
                    <a:pt x="271298" y="200216"/>
                    <a:pt x="279154" y="184503"/>
                  </a:cubicBezTo>
                  <a:cubicBezTo>
                    <a:pt x="304684" y="127544"/>
                    <a:pt x="285045" y="60765"/>
                    <a:pt x="235949" y="39160"/>
                  </a:cubicBezTo>
                  <a:cubicBezTo>
                    <a:pt x="184889" y="15591"/>
                    <a:pt x="124010" y="45053"/>
                    <a:pt x="98480" y="102011"/>
                  </a:cubicBezTo>
                  <a:cubicBezTo>
                    <a:pt x="80805" y="141293"/>
                    <a:pt x="84733" y="184503"/>
                    <a:pt x="104372" y="215929"/>
                  </a:cubicBezTo>
                  <a:cubicBezTo>
                    <a:pt x="65095" y="190395"/>
                    <a:pt x="39564" y="135401"/>
                    <a:pt x="19926" y="48981"/>
                  </a:cubicBezTo>
                  <a:cubicBezTo>
                    <a:pt x="19926" y="48981"/>
                    <a:pt x="-17387" y="272887"/>
                    <a:pt x="10107" y="512506"/>
                  </a:cubicBezTo>
                  <a:cubicBezTo>
                    <a:pt x="141685" y="553752"/>
                    <a:pt x="290937" y="538039"/>
                    <a:pt x="416623" y="471260"/>
                  </a:cubicBezTo>
                  <a:cubicBezTo>
                    <a:pt x="501069" y="426086"/>
                    <a:pt x="579622" y="371092"/>
                    <a:pt x="660140" y="320025"/>
                  </a:cubicBezTo>
                  <a:cubicBezTo>
                    <a:pt x="764224" y="255210"/>
                    <a:pt x="860453" y="182539"/>
                    <a:pt x="954717" y="103975"/>
                  </a:cubicBezTo>
                  <a:cubicBezTo>
                    <a:pt x="966500" y="94155"/>
                    <a:pt x="978283" y="84334"/>
                    <a:pt x="990067" y="74514"/>
                  </a:cubicBezTo>
                  <a:cubicBezTo>
                    <a:pt x="1007741" y="58801"/>
                    <a:pt x="1027380" y="31304"/>
                    <a:pt x="1011669" y="13627"/>
                  </a:cubicBezTo>
                  <a:cubicBezTo>
                    <a:pt x="1005777" y="5771"/>
                    <a:pt x="995958" y="3807"/>
                    <a:pt x="986139" y="1843"/>
                  </a:cubicBezTo>
                  <a:close/>
                </a:path>
              </a:pathLst>
            </a:custGeom>
            <a:grpFill/>
            <a:ln w="19616" cap="flat">
              <a:no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8DCAB245-6DEF-9D21-EC3C-5E63778CF5E7}"/>
                </a:ext>
              </a:extLst>
            </p:cNvPr>
            <p:cNvSpPr/>
            <p:nvPr userDrawn="1"/>
          </p:nvSpPr>
          <p:spPr>
            <a:xfrm>
              <a:off x="3438083" y="6791136"/>
              <a:ext cx="1101319" cy="889408"/>
            </a:xfrm>
            <a:custGeom>
              <a:avLst/>
              <a:gdLst>
                <a:gd name="connsiteX0" fmla="*/ 1089935 w 1101319"/>
                <a:gd name="connsiteY0" fmla="*/ 491023 h 889408"/>
                <a:gd name="connsiteX1" fmla="*/ 1007454 w 1101319"/>
                <a:gd name="connsiteY1" fmla="*/ 469418 h 889408"/>
                <a:gd name="connsiteX2" fmla="*/ 930864 w 1101319"/>
                <a:gd name="connsiteY2" fmla="*/ 516556 h 889408"/>
                <a:gd name="connsiteX3" fmla="*/ 714840 w 1101319"/>
                <a:gd name="connsiteY3" fmla="*/ 695288 h 889408"/>
                <a:gd name="connsiteX4" fmla="*/ 636287 w 1101319"/>
                <a:gd name="connsiteY4" fmla="*/ 750282 h 889408"/>
                <a:gd name="connsiteX5" fmla="*/ 604865 w 1101319"/>
                <a:gd name="connsiteY5" fmla="*/ 669755 h 889408"/>
                <a:gd name="connsiteX6" fmla="*/ 738407 w 1101319"/>
                <a:gd name="connsiteY6" fmla="*/ 524412 h 889408"/>
                <a:gd name="connsiteX7" fmla="*/ 989779 w 1101319"/>
                <a:gd name="connsiteY7" fmla="*/ 235691 h 889408"/>
                <a:gd name="connsiteX8" fmla="*/ 1021200 w 1101319"/>
                <a:gd name="connsiteY8" fmla="*/ 133558 h 889408"/>
                <a:gd name="connsiteX9" fmla="*/ 991743 w 1101319"/>
                <a:gd name="connsiteY9" fmla="*/ 86420 h 889408"/>
                <a:gd name="connsiteX10" fmla="*/ 883731 w 1101319"/>
                <a:gd name="connsiteY10" fmla="*/ 111953 h 889408"/>
                <a:gd name="connsiteX11" fmla="*/ 488998 w 1101319"/>
                <a:gd name="connsiteY11" fmla="*/ 547981 h 889408"/>
                <a:gd name="connsiteX12" fmla="*/ 426155 w 1101319"/>
                <a:gd name="connsiteY12" fmla="*/ 563694 h 889408"/>
                <a:gd name="connsiteX13" fmla="*/ 430083 w 1101319"/>
                <a:gd name="connsiteY13" fmla="*/ 518520 h 889408"/>
                <a:gd name="connsiteX14" fmla="*/ 667708 w 1101319"/>
                <a:gd name="connsiteY14" fmla="*/ 135522 h 889408"/>
                <a:gd name="connsiteX15" fmla="*/ 663780 w 1101319"/>
                <a:gd name="connsiteY15" fmla="*/ 15713 h 889408"/>
                <a:gd name="connsiteX16" fmla="*/ 532203 w 1101319"/>
                <a:gd name="connsiteY16" fmla="*/ 39282 h 889408"/>
                <a:gd name="connsiteX17" fmla="*/ 306360 w 1101319"/>
                <a:gd name="connsiteY17" fmla="*/ 386926 h 889408"/>
                <a:gd name="connsiteX18" fmla="*/ 109976 w 1101319"/>
                <a:gd name="connsiteY18" fmla="*/ 589227 h 889408"/>
                <a:gd name="connsiteX19" fmla="*/ 0 w 1101319"/>
                <a:gd name="connsiteY19" fmla="*/ 563694 h 889408"/>
                <a:gd name="connsiteX20" fmla="*/ 153180 w 1101319"/>
                <a:gd name="connsiteY20" fmla="*/ 781708 h 889408"/>
                <a:gd name="connsiteX21" fmla="*/ 147289 w 1101319"/>
                <a:gd name="connsiteY21" fmla="*/ 648150 h 889408"/>
                <a:gd name="connsiteX22" fmla="*/ 331890 w 1101319"/>
                <a:gd name="connsiteY22" fmla="*/ 546017 h 889408"/>
                <a:gd name="connsiteX23" fmla="*/ 406516 w 1101319"/>
                <a:gd name="connsiteY23" fmla="*/ 742426 h 889408"/>
                <a:gd name="connsiteX24" fmla="*/ 271011 w 1101319"/>
                <a:gd name="connsiteY24" fmla="*/ 850451 h 889408"/>
                <a:gd name="connsiteX25" fmla="*/ 606829 w 1101319"/>
                <a:gd name="connsiteY25" fmla="*/ 879912 h 889408"/>
                <a:gd name="connsiteX26" fmla="*/ 838563 w 1101319"/>
                <a:gd name="connsiteY26" fmla="*/ 785636 h 889408"/>
                <a:gd name="connsiteX27" fmla="*/ 1066369 w 1101319"/>
                <a:gd name="connsiteY27" fmla="*/ 601012 h 889408"/>
                <a:gd name="connsiteX28" fmla="*/ 1089935 w 1101319"/>
                <a:gd name="connsiteY28" fmla="*/ 491023 h 889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01319" h="889408">
                  <a:moveTo>
                    <a:pt x="1089935" y="491023"/>
                  </a:moveTo>
                  <a:cubicBezTo>
                    <a:pt x="1072261" y="467453"/>
                    <a:pt x="1036911" y="461561"/>
                    <a:pt x="1007454" y="469418"/>
                  </a:cubicBezTo>
                  <a:cubicBezTo>
                    <a:pt x="977996" y="477274"/>
                    <a:pt x="954430" y="496915"/>
                    <a:pt x="930864" y="516556"/>
                  </a:cubicBezTo>
                  <a:cubicBezTo>
                    <a:pt x="858201" y="575478"/>
                    <a:pt x="787503" y="636365"/>
                    <a:pt x="714840" y="695288"/>
                  </a:cubicBezTo>
                  <a:cubicBezTo>
                    <a:pt x="691274" y="714929"/>
                    <a:pt x="665744" y="740462"/>
                    <a:pt x="636287" y="750282"/>
                  </a:cubicBezTo>
                  <a:cubicBezTo>
                    <a:pt x="573443" y="769923"/>
                    <a:pt x="577371" y="703144"/>
                    <a:pt x="604865" y="669755"/>
                  </a:cubicBezTo>
                  <a:cubicBezTo>
                    <a:pt x="646106" y="618688"/>
                    <a:pt x="691274" y="571550"/>
                    <a:pt x="738407" y="524412"/>
                  </a:cubicBezTo>
                  <a:cubicBezTo>
                    <a:pt x="828743" y="436028"/>
                    <a:pt x="923008" y="343716"/>
                    <a:pt x="989779" y="235691"/>
                  </a:cubicBezTo>
                  <a:cubicBezTo>
                    <a:pt x="1009417" y="204265"/>
                    <a:pt x="1027092" y="172840"/>
                    <a:pt x="1021200" y="133558"/>
                  </a:cubicBezTo>
                  <a:cubicBezTo>
                    <a:pt x="1019237" y="113917"/>
                    <a:pt x="1009417" y="96240"/>
                    <a:pt x="991743" y="86420"/>
                  </a:cubicBezTo>
                  <a:cubicBezTo>
                    <a:pt x="956393" y="64815"/>
                    <a:pt x="915153" y="88384"/>
                    <a:pt x="883731" y="111953"/>
                  </a:cubicBezTo>
                  <a:cubicBezTo>
                    <a:pt x="730551" y="233727"/>
                    <a:pt x="618612" y="404603"/>
                    <a:pt x="488998" y="547981"/>
                  </a:cubicBezTo>
                  <a:cubicBezTo>
                    <a:pt x="475251" y="563694"/>
                    <a:pt x="443830" y="587263"/>
                    <a:pt x="426155" y="563694"/>
                  </a:cubicBezTo>
                  <a:cubicBezTo>
                    <a:pt x="416335" y="551909"/>
                    <a:pt x="422227" y="530304"/>
                    <a:pt x="430083" y="518520"/>
                  </a:cubicBezTo>
                  <a:cubicBezTo>
                    <a:pt x="494889" y="382998"/>
                    <a:pt x="606829" y="273009"/>
                    <a:pt x="667708" y="135522"/>
                  </a:cubicBezTo>
                  <a:cubicBezTo>
                    <a:pt x="685383" y="96240"/>
                    <a:pt x="695202" y="45174"/>
                    <a:pt x="663780" y="15713"/>
                  </a:cubicBezTo>
                  <a:cubicBezTo>
                    <a:pt x="628431" y="-17677"/>
                    <a:pt x="569516" y="7856"/>
                    <a:pt x="532203" y="39282"/>
                  </a:cubicBezTo>
                  <a:cubicBezTo>
                    <a:pt x="430083" y="131594"/>
                    <a:pt x="373131" y="269080"/>
                    <a:pt x="306360" y="386926"/>
                  </a:cubicBezTo>
                  <a:cubicBezTo>
                    <a:pt x="259228" y="469418"/>
                    <a:pt x="206204" y="557802"/>
                    <a:pt x="109976" y="589227"/>
                  </a:cubicBezTo>
                  <a:cubicBezTo>
                    <a:pt x="72662" y="601012"/>
                    <a:pt x="17675" y="593155"/>
                    <a:pt x="0" y="563694"/>
                  </a:cubicBezTo>
                  <a:cubicBezTo>
                    <a:pt x="39277" y="661898"/>
                    <a:pt x="92301" y="730641"/>
                    <a:pt x="153180" y="781708"/>
                  </a:cubicBezTo>
                  <a:cubicBezTo>
                    <a:pt x="133542" y="744390"/>
                    <a:pt x="129614" y="695288"/>
                    <a:pt x="147289" y="648150"/>
                  </a:cubicBezTo>
                  <a:cubicBezTo>
                    <a:pt x="176746" y="565658"/>
                    <a:pt x="259228" y="520484"/>
                    <a:pt x="331890" y="546017"/>
                  </a:cubicBezTo>
                  <a:cubicBezTo>
                    <a:pt x="402589" y="571550"/>
                    <a:pt x="437938" y="659934"/>
                    <a:pt x="406516" y="742426"/>
                  </a:cubicBezTo>
                  <a:cubicBezTo>
                    <a:pt x="382950" y="805277"/>
                    <a:pt x="327962" y="848487"/>
                    <a:pt x="271011" y="850451"/>
                  </a:cubicBezTo>
                  <a:cubicBezTo>
                    <a:pt x="384914" y="895625"/>
                    <a:pt x="506673" y="895625"/>
                    <a:pt x="606829" y="879912"/>
                  </a:cubicBezTo>
                  <a:cubicBezTo>
                    <a:pt x="691274" y="868128"/>
                    <a:pt x="769828" y="834738"/>
                    <a:pt x="838563" y="785636"/>
                  </a:cubicBezTo>
                  <a:cubicBezTo>
                    <a:pt x="919080" y="728677"/>
                    <a:pt x="1005490" y="677611"/>
                    <a:pt x="1066369" y="601012"/>
                  </a:cubicBezTo>
                  <a:cubicBezTo>
                    <a:pt x="1093863" y="573514"/>
                    <a:pt x="1115465" y="524412"/>
                    <a:pt x="1089935" y="491023"/>
                  </a:cubicBezTo>
                  <a:close/>
                </a:path>
              </a:pathLst>
            </a:custGeom>
            <a:grpFill/>
            <a:ln w="19616" cap="flat">
              <a:noFill/>
              <a:prstDash val="solid"/>
              <a:miter/>
            </a:ln>
          </p:spPr>
          <p:txBody>
            <a:bodyPr rtlCol="0" anchor="ctr"/>
            <a:lstStyle/>
            <a:p>
              <a:endParaRPr lang="en-US"/>
            </a:p>
          </p:txBody>
        </p:sp>
      </p:grpSp>
    </p:spTree>
    <p:extLst>
      <p:ext uri="{BB962C8B-B14F-4D97-AF65-F5344CB8AC3E}">
        <p14:creationId xmlns:p14="http://schemas.microsoft.com/office/powerpoint/2010/main" val="312578305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platzhalter 4">
            <a:extLst>
              <a:ext uri="{FF2B5EF4-FFF2-40B4-BE49-F238E27FC236}">
                <a16:creationId xmlns:a16="http://schemas.microsoft.com/office/drawing/2014/main" id="{1E4CFF7A-206F-DB54-8A1E-6EB7A6ADA7D9}"/>
              </a:ext>
            </a:extLst>
          </p:cNvPr>
          <p:cNvSpPr>
            <a:spLocks noGrp="1"/>
          </p:cNvSpPr>
          <p:nvPr>
            <p:ph type="body" sz="quarter" idx="30"/>
          </p:nvPr>
        </p:nvSpPr>
        <p:spPr>
          <a:xfrm>
            <a:off x="770305" y="418444"/>
            <a:ext cx="10843734" cy="804265"/>
          </a:xfrm>
        </p:spPr>
        <p:txBody>
          <a:bodyPr/>
          <a:lstStyle/>
          <a:p>
            <a:r>
              <a:rPr lang="de-DE" dirty="0"/>
              <a:t>WAS MAN FÜR DIE GRÜNDUNG EINES UNTERNEHMENS WISSEN SOLLTE</a:t>
            </a:r>
          </a:p>
        </p:txBody>
      </p:sp>
      <p:sp>
        <p:nvSpPr>
          <p:cNvPr id="6" name="Textplatzhalter 5">
            <a:extLst>
              <a:ext uri="{FF2B5EF4-FFF2-40B4-BE49-F238E27FC236}">
                <a16:creationId xmlns:a16="http://schemas.microsoft.com/office/drawing/2014/main" id="{D2006E9D-4367-4338-F44C-6B635C9BB233}"/>
              </a:ext>
            </a:extLst>
          </p:cNvPr>
          <p:cNvSpPr>
            <a:spLocks noGrp="1"/>
          </p:cNvSpPr>
          <p:nvPr>
            <p:ph type="body" sz="quarter" idx="48"/>
          </p:nvPr>
        </p:nvSpPr>
        <p:spPr>
          <a:xfrm>
            <a:off x="854283" y="2242679"/>
            <a:ext cx="10286684" cy="4166554"/>
          </a:xfrm>
        </p:spPr>
        <p:txBody>
          <a:bodyPr/>
          <a:lstStyle/>
          <a:p>
            <a:pPr marL="285750" indent="-285750">
              <a:buClr>
                <a:srgbClr val="7ABB57"/>
              </a:buClr>
              <a:buFont typeface="Wingdings" panose="05000000000000000000" pitchFamily="2" charset="2"/>
              <a:buChar char="ü"/>
            </a:pPr>
            <a:r>
              <a:rPr lang="de-DE" sz="1800" dirty="0"/>
              <a:t>Beginnen Sie damit, sich mit den Besonderheiten der </a:t>
            </a:r>
            <a:r>
              <a:rPr lang="de-DE" sz="1800" b="1" dirty="0"/>
              <a:t>örtlichen Vorschriften für Ihre Geschäftstätigkeit </a:t>
            </a:r>
            <a:r>
              <a:rPr lang="de-DE" sz="1800" dirty="0"/>
              <a:t>zu befassen. Dazu gehören Registrierungsverfahren, Branchenvorschriften und Compliance-Anforderungen. Wenden Sie sich an die örtliche </a:t>
            </a:r>
            <a:r>
              <a:rPr lang="de-DE" sz="1800" b="1" dirty="0"/>
              <a:t>Handelskammer</a:t>
            </a:r>
            <a:r>
              <a:rPr lang="de-DE" sz="1800" dirty="0"/>
              <a:t> oder an </a:t>
            </a:r>
            <a:r>
              <a:rPr lang="de-DE" sz="1800" b="1" dirty="0"/>
              <a:t>Wirtschaftsverbände</a:t>
            </a:r>
            <a:r>
              <a:rPr lang="de-DE" sz="1800" dirty="0"/>
              <a:t> - sie bieten wertvolle Orientierungshilfen und Ressourcen und veranstalten häufig </a:t>
            </a:r>
            <a:r>
              <a:rPr lang="de-DE" sz="1800" b="1" dirty="0"/>
              <a:t>kostenlose Webinare und Workshops</a:t>
            </a:r>
            <a:r>
              <a:rPr lang="de-DE" sz="1800" dirty="0"/>
              <a:t>.</a:t>
            </a:r>
          </a:p>
          <a:p>
            <a:pPr>
              <a:buClr>
                <a:srgbClr val="7ABB57"/>
              </a:buClr>
            </a:pPr>
            <a:r>
              <a:rPr lang="de-DE" sz="1000" dirty="0"/>
              <a:t> </a:t>
            </a:r>
          </a:p>
          <a:p>
            <a:pPr marL="285750" indent="-285750">
              <a:buClr>
                <a:srgbClr val="7ABB57"/>
              </a:buClr>
              <a:buFont typeface="Wingdings" panose="05000000000000000000" pitchFamily="2" charset="2"/>
              <a:buChar char="ü"/>
            </a:pPr>
            <a:r>
              <a:rPr lang="de-DE" sz="1800" dirty="0"/>
              <a:t>Entschlüsseln Sie die Welt der </a:t>
            </a:r>
            <a:r>
              <a:rPr lang="de-DE" sz="1800" b="1" dirty="0"/>
              <a:t>lokalen Steuern</a:t>
            </a:r>
            <a:r>
              <a:rPr lang="de-DE" sz="1800" dirty="0"/>
              <a:t>, von der Körperschaftssteuer bis zur Mehrwertsteuer und darüber hinaus. Behalten Sie den Überblick über Abgabefristen, Abzüge und potenzielle </a:t>
            </a:r>
            <a:r>
              <a:rPr lang="de-DE" sz="1800" b="1" dirty="0"/>
              <a:t>Steueranreize</a:t>
            </a:r>
            <a:r>
              <a:rPr lang="de-DE" sz="1800" dirty="0"/>
              <a:t>, die in den </a:t>
            </a:r>
            <a:r>
              <a:rPr lang="de-DE" sz="1800" b="1" dirty="0"/>
              <a:t>verschiedenen EU-Ländern unterschiedlich </a:t>
            </a:r>
            <a:r>
              <a:rPr lang="de-DE" sz="1800" dirty="0"/>
              <a:t>sind. Ziehen Sie die Zusammenarbeit mit einem </a:t>
            </a:r>
            <a:r>
              <a:rPr lang="de-DE" sz="1800" b="1" dirty="0"/>
              <a:t>Buchhalter</a:t>
            </a:r>
            <a:r>
              <a:rPr lang="de-DE" sz="1800" dirty="0"/>
              <a:t> oder </a:t>
            </a:r>
            <a:r>
              <a:rPr lang="de-DE" sz="1800" b="1" dirty="0"/>
              <a:t>Steuerberater</a:t>
            </a:r>
            <a:r>
              <a:rPr lang="de-DE" sz="1800" dirty="0"/>
              <a:t> in Betracht, der mit den Steuergesetzen des Landes vertraut ist, um einen stressfreien Prozess und potenzielle Steuereinsparungen zu ermöglichen.</a:t>
            </a:r>
          </a:p>
          <a:p>
            <a:pPr>
              <a:buClr>
                <a:srgbClr val="7ABB57"/>
              </a:buClr>
            </a:pPr>
            <a:r>
              <a:rPr lang="de-DE" sz="1000" dirty="0"/>
              <a:t> </a:t>
            </a:r>
          </a:p>
          <a:p>
            <a:pPr marL="285750" indent="-285750">
              <a:buClr>
                <a:srgbClr val="7ABB57"/>
              </a:buClr>
              <a:buFont typeface="Wingdings" panose="05000000000000000000" pitchFamily="2" charset="2"/>
              <a:buChar char="ü"/>
            </a:pPr>
            <a:r>
              <a:rPr lang="de-DE" sz="1800" dirty="0"/>
              <a:t>Stellen Sie sicher, dass Ihre </a:t>
            </a:r>
            <a:r>
              <a:rPr lang="de-DE" sz="1800" b="1" dirty="0"/>
              <a:t>Finanzpraktiken solide sind </a:t>
            </a:r>
            <a:r>
              <a:rPr lang="de-DE" sz="1800" dirty="0"/>
              <a:t>und eine ordnungsgemäße </a:t>
            </a:r>
            <a:r>
              <a:rPr lang="de-DE" sz="1800" b="1" dirty="0"/>
              <a:t>Buchführung</a:t>
            </a:r>
            <a:r>
              <a:rPr lang="de-DE" sz="1800" dirty="0"/>
              <a:t> und </a:t>
            </a:r>
            <a:r>
              <a:rPr lang="de-DE" sz="1800" b="1" dirty="0"/>
              <a:t>Rechnungslegung</a:t>
            </a:r>
            <a:r>
              <a:rPr lang="de-DE" sz="1800" dirty="0"/>
              <a:t> umfassen. Machen Sie sich mit den lokalen Rechnungslegungsvorschriften vertraut und führen Sie genaue und transparente Finanzunterlagen. </a:t>
            </a:r>
            <a:r>
              <a:rPr lang="de-DE" sz="1800" b="1" dirty="0"/>
              <a:t>Buchhalter</a:t>
            </a:r>
            <a:r>
              <a:rPr lang="de-DE" sz="1800" dirty="0"/>
              <a:t> und </a:t>
            </a:r>
            <a:r>
              <a:rPr lang="de-DE" sz="1800" b="1" dirty="0"/>
              <a:t>Buchhaltungssoftware</a:t>
            </a:r>
            <a:r>
              <a:rPr lang="de-DE" sz="1800" dirty="0"/>
              <a:t> können dabei wichtige Verbündete sein. Beachten Sie auch die </a:t>
            </a:r>
            <a:r>
              <a:rPr lang="de-DE" sz="1800" b="1" dirty="0"/>
              <a:t>kostenlosen Schulungen</a:t>
            </a:r>
            <a:r>
              <a:rPr lang="de-DE" sz="1800" dirty="0"/>
              <a:t>, die von den örtlichen </a:t>
            </a:r>
            <a:r>
              <a:rPr lang="de-DE" sz="1800" b="1" dirty="0"/>
              <a:t>Handelskammern</a:t>
            </a:r>
            <a:r>
              <a:rPr lang="de-DE" sz="1800" dirty="0"/>
              <a:t> angeboten werden.</a:t>
            </a:r>
          </a:p>
          <a:p>
            <a:pPr>
              <a:buClr>
                <a:srgbClr val="7ABB57"/>
              </a:buClr>
            </a:pPr>
            <a:endParaRPr lang="de-DE" sz="1800" dirty="0"/>
          </a:p>
        </p:txBody>
      </p:sp>
      <p:sp>
        <p:nvSpPr>
          <p:cNvPr id="2" name="Textfeld 1">
            <a:extLst>
              <a:ext uri="{FF2B5EF4-FFF2-40B4-BE49-F238E27FC236}">
                <a16:creationId xmlns:a16="http://schemas.microsoft.com/office/drawing/2014/main" id="{5B94AEF0-E39E-2EAE-B822-5E4015551C3A}"/>
              </a:ext>
            </a:extLst>
          </p:cNvPr>
          <p:cNvSpPr txBox="1"/>
          <p:nvPr/>
        </p:nvSpPr>
        <p:spPr>
          <a:xfrm>
            <a:off x="770305" y="1489740"/>
            <a:ext cx="10286684" cy="584775"/>
          </a:xfrm>
          <a:prstGeom prst="rect">
            <a:avLst/>
          </a:prstGeom>
          <a:noFill/>
        </p:spPr>
        <p:txBody>
          <a:bodyPr wrap="square" rtlCol="0">
            <a:spAutoFit/>
          </a:bodyPr>
          <a:lstStyle/>
          <a:p>
            <a:pPr>
              <a:buClr>
                <a:srgbClr val="915F9E"/>
              </a:buClr>
            </a:pPr>
            <a:r>
              <a:rPr lang="de-DE" sz="1600" b="1" dirty="0">
                <a:solidFill>
                  <a:srgbClr val="E97924"/>
                </a:solidFill>
                <a:latin typeface="Calibri" panose="020F0502020204030204" pitchFamily="34" charset="0"/>
                <a:cs typeface="Calibri" panose="020F0502020204030204" pitchFamily="34" charset="0"/>
              </a:rPr>
              <a:t>Um Ihr Unternehmen auf Erfolgskurs zu bringen, sollten Sie sich zunächst mit den örtlichen Vorschriften vertraut machen. Hier finden Sie einen Leitfaden, der Ihnen einen umfassenden Überblick gibt:</a:t>
            </a:r>
            <a:endParaRPr lang="en-US" sz="1600" b="1" dirty="0">
              <a:solidFill>
                <a:srgbClr val="E97924"/>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15573689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platzhalter 4">
            <a:extLst>
              <a:ext uri="{FF2B5EF4-FFF2-40B4-BE49-F238E27FC236}">
                <a16:creationId xmlns:a16="http://schemas.microsoft.com/office/drawing/2014/main" id="{1E4CFF7A-206F-DB54-8A1E-6EB7A6ADA7D9}"/>
              </a:ext>
            </a:extLst>
          </p:cNvPr>
          <p:cNvSpPr>
            <a:spLocks noGrp="1"/>
          </p:cNvSpPr>
          <p:nvPr>
            <p:ph type="body" sz="quarter" idx="30"/>
          </p:nvPr>
        </p:nvSpPr>
        <p:spPr>
          <a:xfrm>
            <a:off x="854280" y="400165"/>
            <a:ext cx="10483431" cy="804265"/>
          </a:xfrm>
        </p:spPr>
        <p:txBody>
          <a:bodyPr/>
          <a:lstStyle/>
          <a:p>
            <a:r>
              <a:rPr lang="de-DE" dirty="0"/>
              <a:t>WAS MAN FÜR DIE GRÜNDUNG EINES UNTERNEHMENS WISSEN SOLLTE</a:t>
            </a:r>
          </a:p>
        </p:txBody>
      </p:sp>
      <p:sp>
        <p:nvSpPr>
          <p:cNvPr id="6" name="Textplatzhalter 5">
            <a:extLst>
              <a:ext uri="{FF2B5EF4-FFF2-40B4-BE49-F238E27FC236}">
                <a16:creationId xmlns:a16="http://schemas.microsoft.com/office/drawing/2014/main" id="{D2006E9D-4367-4338-F44C-6B635C9BB233}"/>
              </a:ext>
            </a:extLst>
          </p:cNvPr>
          <p:cNvSpPr>
            <a:spLocks noGrp="1"/>
          </p:cNvSpPr>
          <p:nvPr>
            <p:ph type="body" sz="quarter" idx="48"/>
          </p:nvPr>
        </p:nvSpPr>
        <p:spPr>
          <a:xfrm>
            <a:off x="854282" y="1465165"/>
            <a:ext cx="10381277" cy="4439577"/>
          </a:xfrm>
        </p:spPr>
        <p:txBody>
          <a:bodyPr/>
          <a:lstStyle/>
          <a:p>
            <a:endParaRPr lang="en-US" sz="1800" dirty="0"/>
          </a:p>
          <a:p>
            <a:pPr marL="285750" indent="-285750">
              <a:buClr>
                <a:srgbClr val="7ABB57"/>
              </a:buClr>
              <a:buFont typeface="Wingdings" panose="05000000000000000000" pitchFamily="2" charset="2"/>
              <a:buChar char="ü"/>
            </a:pPr>
            <a:r>
              <a:rPr lang="de-DE" sz="1800" dirty="0"/>
              <a:t>Die Wahl einer </a:t>
            </a:r>
            <a:r>
              <a:rPr lang="de-DE" sz="1800" b="1" dirty="0"/>
              <a:t>lokalen Bank </a:t>
            </a:r>
            <a:r>
              <a:rPr lang="de-DE" sz="1800" dirty="0"/>
              <a:t>ist mehr als nur eine Transaktion - sie ist eine </a:t>
            </a:r>
            <a:r>
              <a:rPr lang="de-DE" sz="1800" b="1" dirty="0"/>
              <a:t>Partnerschaft</a:t>
            </a:r>
            <a:r>
              <a:rPr lang="de-DE" sz="1800" dirty="0"/>
              <a:t>. Informieren Sie sich über das Angebot der Bank, von Geschäftskonten bis hin zu Darlehen und Kreditrahmen. Denken Sie daran, dass die erste Bank, die Sie aufsuchen, </a:t>
            </a:r>
            <a:r>
              <a:rPr lang="de-DE" sz="1800" b="1" dirty="0"/>
              <a:t>nicht unbedingt die perfekte ist</a:t>
            </a:r>
            <a:r>
              <a:rPr lang="de-DE" sz="1800" dirty="0"/>
              <a:t>. Vertiefen Sie Ihre Kenntnisse in </a:t>
            </a:r>
            <a:r>
              <a:rPr lang="de-DE" sz="1800" dirty="0">
                <a:hlinkClick r:id="rId2" action="ppaction://hlinksldjump"/>
              </a:rPr>
              <a:t>Lerneinheit 4 </a:t>
            </a:r>
            <a:r>
              <a:rPr lang="de-DE" sz="1800" dirty="0"/>
              <a:t>- Unterstützung bei der Finanzberatung und Finanzierungssuche.</a:t>
            </a:r>
          </a:p>
          <a:p>
            <a:pPr>
              <a:buClr>
                <a:srgbClr val="7ABB57"/>
              </a:buClr>
            </a:pPr>
            <a:r>
              <a:rPr lang="de-DE" sz="1000" dirty="0"/>
              <a:t>  </a:t>
            </a:r>
          </a:p>
          <a:p>
            <a:pPr marL="285750" indent="-285750">
              <a:buClr>
                <a:srgbClr val="7ABB57"/>
              </a:buClr>
              <a:buFont typeface="Wingdings" panose="05000000000000000000" pitchFamily="2" charset="2"/>
              <a:buChar char="ü"/>
            </a:pPr>
            <a:r>
              <a:rPr lang="de-DE" sz="1800" b="1" dirty="0"/>
              <a:t>Knüpfen</a:t>
            </a:r>
            <a:r>
              <a:rPr lang="de-DE" sz="1800" dirty="0"/>
              <a:t> Sie </a:t>
            </a:r>
            <a:r>
              <a:rPr lang="de-DE" sz="1800" b="1" dirty="0"/>
              <a:t>Kontakte</a:t>
            </a:r>
            <a:r>
              <a:rPr lang="de-DE" sz="1800" dirty="0"/>
              <a:t> in der </a:t>
            </a:r>
            <a:r>
              <a:rPr lang="de-DE" sz="1800" b="1" dirty="0"/>
              <a:t>lokalen Geschäftswelt</a:t>
            </a:r>
            <a:r>
              <a:rPr lang="de-DE" sz="1800" dirty="0"/>
              <a:t>, um Ihre Position zu verbessern. Treten Sie </a:t>
            </a:r>
            <a:r>
              <a:rPr lang="de-DE" sz="1800" b="1" dirty="0"/>
              <a:t>Unternehmensverbänden</a:t>
            </a:r>
            <a:r>
              <a:rPr lang="de-DE" sz="1800" dirty="0"/>
              <a:t> bei, nehmen Sie an </a:t>
            </a:r>
            <a:r>
              <a:rPr lang="de-DE" sz="1800" b="1" dirty="0"/>
              <a:t>Netzwerkveranstaltungen</a:t>
            </a:r>
            <a:r>
              <a:rPr lang="de-DE" sz="1800" dirty="0"/>
              <a:t> teil, und besuchen Sie </a:t>
            </a:r>
            <a:r>
              <a:rPr lang="de-DE" sz="1800" b="1" dirty="0"/>
              <a:t>Branchenforen</a:t>
            </a:r>
            <a:r>
              <a:rPr lang="de-DE" sz="1800" dirty="0"/>
              <a:t>. Dabei geht es nicht nur darum, Bekanntschaften zu schließen, sondern auch darum, </a:t>
            </a:r>
            <a:r>
              <a:rPr lang="de-DE" sz="1800" b="1" dirty="0"/>
              <a:t>Erkenntnisse</a:t>
            </a:r>
            <a:r>
              <a:rPr lang="de-DE" sz="1800" dirty="0"/>
              <a:t> zu gewinnen, Herausforderungen zu teilen und </a:t>
            </a:r>
            <a:r>
              <a:rPr lang="de-DE" sz="1800" b="1" dirty="0"/>
              <a:t>potenzielle</a:t>
            </a:r>
            <a:r>
              <a:rPr lang="de-DE" sz="1800" dirty="0"/>
              <a:t> </a:t>
            </a:r>
            <a:r>
              <a:rPr lang="de-DE" sz="1800" b="1" dirty="0"/>
              <a:t>Geschäftspartner</a:t>
            </a:r>
            <a:r>
              <a:rPr lang="de-DE" sz="1800" dirty="0"/>
              <a:t> zu finden. Soziale Medien, insbesondere LinkedIn, sind nicht nur zum Scrollen da, sondern auch ein leistungsfähiges Instrument zur Entdeckung von Veranstaltungen und zum Networking. Probieren Sie es aus, indem Sie unserer </a:t>
            </a:r>
            <a:r>
              <a:rPr lang="de-DE" sz="1800" dirty="0">
                <a:hlinkClick r:id="rId3"/>
              </a:rPr>
              <a:t>LinkedIn-Gruppe</a:t>
            </a:r>
            <a:r>
              <a:rPr lang="de-DE" sz="1800" dirty="0"/>
              <a:t> beitreten.</a:t>
            </a:r>
          </a:p>
          <a:p>
            <a:pPr>
              <a:buClr>
                <a:srgbClr val="7ABB57"/>
              </a:buClr>
            </a:pPr>
            <a:r>
              <a:rPr lang="de-DE" sz="1000" dirty="0"/>
              <a:t>  </a:t>
            </a:r>
          </a:p>
          <a:p>
            <a:pPr marL="285750" indent="-285750">
              <a:buClr>
                <a:srgbClr val="7ABB57"/>
              </a:buClr>
              <a:buFont typeface="Wingdings" panose="05000000000000000000" pitchFamily="2" charset="2"/>
              <a:buChar char="ü"/>
            </a:pPr>
            <a:r>
              <a:rPr lang="de-DE" sz="1800" dirty="0"/>
              <a:t>Sorgen Sie für die </a:t>
            </a:r>
            <a:r>
              <a:rPr lang="de-DE" sz="1800" b="1" dirty="0"/>
              <a:t>Einhaltung der nationalen Arbeitsgesetze</a:t>
            </a:r>
            <a:r>
              <a:rPr lang="de-DE" sz="1800" dirty="0"/>
              <a:t>, </a:t>
            </a:r>
            <a:r>
              <a:rPr lang="de-DE" sz="1800" b="1" dirty="0"/>
              <a:t>Beschäftigungsvorschriften</a:t>
            </a:r>
            <a:r>
              <a:rPr lang="de-DE" sz="1800" dirty="0"/>
              <a:t> und </a:t>
            </a:r>
            <a:r>
              <a:rPr lang="de-DE" sz="1800" b="1" dirty="0"/>
              <a:t>Arbeitsplatzstandards</a:t>
            </a:r>
            <a:r>
              <a:rPr lang="de-DE" sz="1800" dirty="0"/>
              <a:t>. Bringen Sie Ihre Einstellungspraktiken, Arbeitsverträge und Arbeitsbedingungen mit den lokalen gesetzlichen Anforderungen in Einklang. Nutzen Sie die </a:t>
            </a:r>
            <a:r>
              <a:rPr lang="de-DE" sz="1800" b="1" dirty="0"/>
              <a:t>kostenlose Rechtsberatung </a:t>
            </a:r>
            <a:r>
              <a:rPr lang="de-DE" sz="1800" dirty="0"/>
              <a:t>der Gemeinden oder lassen Sie sich von </a:t>
            </a:r>
            <a:r>
              <a:rPr lang="de-DE" sz="1800" b="1" dirty="0"/>
              <a:t>lokalen Unternehmensberatungsstellen</a:t>
            </a:r>
            <a:r>
              <a:rPr lang="de-DE" sz="1800" dirty="0"/>
              <a:t>, Ihrem Steuerberater und Branchenkollegen beraten. </a:t>
            </a:r>
          </a:p>
          <a:p>
            <a:pPr marL="285750" indent="-285750">
              <a:buClr>
                <a:srgbClr val="7ABB57"/>
              </a:buClr>
              <a:buFont typeface="Wingdings" panose="05000000000000000000" pitchFamily="2" charset="2"/>
              <a:buChar char="ü"/>
            </a:pPr>
            <a:endParaRPr lang="de-DE" sz="1800" dirty="0"/>
          </a:p>
          <a:p>
            <a:pPr>
              <a:buClr>
                <a:srgbClr val="7ABB57"/>
              </a:buClr>
            </a:pPr>
            <a:br>
              <a:rPr lang="en-US" sz="1800" dirty="0"/>
            </a:br>
            <a:endParaRPr lang="en-US" sz="1800" i="1" dirty="0">
              <a:solidFill>
                <a:srgbClr val="E97924"/>
              </a:solidFill>
            </a:endParaRPr>
          </a:p>
        </p:txBody>
      </p:sp>
    </p:spTree>
    <p:extLst>
      <p:ext uri="{BB962C8B-B14F-4D97-AF65-F5344CB8AC3E}">
        <p14:creationId xmlns:p14="http://schemas.microsoft.com/office/powerpoint/2010/main" val="401925136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dirty="0"/>
              <a:t>Geschäftsplan - Finanzteil: DEUTSCHLAND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pic>
        <p:nvPicPr>
          <p:cNvPr id="142" name="Online Media 141" title="Business plan – Financial section - Tutorial 6">
            <a:hlinkClick r:id="" action="ppaction://media"/>
            <a:extLst>
              <a:ext uri="{FF2B5EF4-FFF2-40B4-BE49-F238E27FC236}">
                <a16:creationId xmlns:a16="http://schemas.microsoft.com/office/drawing/2014/main" id="{E469FBAF-BAB5-745C-DC46-CD07D45CFF6C}"/>
              </a:ext>
            </a:extLst>
          </p:cNvPr>
          <p:cNvPicPr>
            <a:picLocks noRot="1" noChangeAspect="1"/>
          </p:cNvPicPr>
          <p:nvPr>
            <a:videoFile r:link="rId1"/>
          </p:nvPr>
        </p:nvPicPr>
        <p:blipFill>
          <a:blip r:embed="rId3"/>
          <a:stretch>
            <a:fillRect/>
          </a:stretch>
        </p:blipFill>
        <p:spPr>
          <a:xfrm>
            <a:off x="1462025" y="1921141"/>
            <a:ext cx="8114268" cy="4580977"/>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pic>
        <p:nvPicPr>
          <p:cNvPr id="144" name="Graphic 143" descr="Mouse with solid fill">
            <a:extLst>
              <a:ext uri="{FF2B5EF4-FFF2-40B4-BE49-F238E27FC236}">
                <a16:creationId xmlns:a16="http://schemas.microsoft.com/office/drawing/2014/main" id="{EEC1511E-2BBC-1BFF-ADB7-23861C34109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rot="3824729">
            <a:off x="1085488" y="2608662"/>
            <a:ext cx="914400" cy="914400"/>
          </a:xfrm>
          <a:prstGeom prst="rect">
            <a:avLst/>
          </a:prstGeom>
        </p:spPr>
      </p:pic>
    </p:spTree>
    <p:extLst>
      <p:ext uri="{BB962C8B-B14F-4D97-AF65-F5344CB8AC3E}">
        <p14:creationId xmlns:p14="http://schemas.microsoft.com/office/powerpoint/2010/main" val="371814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14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42"/>
                </p:tgtEl>
              </p:cMediaNode>
            </p:video>
            <p:seq concurrent="1" nextAc="seek">
              <p:cTn id="8" restart="whenNotActive" fill="hold" evtFilter="cancelBubble" nodeType="interactiveSeq">
                <p:stCondLst>
                  <p:cond evt="onClick" delay="0">
                    <p:tgtEl>
                      <p:spTgt spid="14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42"/>
                                        </p:tgtEl>
                                      </p:cBhvr>
                                    </p:cmd>
                                  </p:childTnLst>
                                </p:cTn>
                              </p:par>
                            </p:childTnLst>
                          </p:cTn>
                        </p:par>
                      </p:childTnLst>
                    </p:cTn>
                  </p:par>
                </p:childTnLst>
              </p:cTn>
              <p:nextCondLst>
                <p:cond evt="onClick" delay="0">
                  <p:tgtEl>
                    <p:spTgt spid="142"/>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189070"/>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49"/>
          </p:nvPr>
        </p:nvSpPr>
        <p:spPr>
          <a:xfrm>
            <a:off x="3665283" y="620972"/>
            <a:ext cx="7821314" cy="730066"/>
          </a:xfrm>
        </p:spPr>
        <p:txBody>
          <a:bodyPr/>
          <a:lstStyle/>
          <a:p>
            <a:r>
              <a:rPr lang="de-DE" sz="3200" dirty="0"/>
              <a:t>LOKALE VORSCHRIFTEN: DEUTSCHLAND</a:t>
            </a:r>
          </a:p>
        </p:txBody>
      </p:sp>
      <p:sp>
        <p:nvSpPr>
          <p:cNvPr id="3" name="Textplatzhalter 2">
            <a:extLst>
              <a:ext uri="{FF2B5EF4-FFF2-40B4-BE49-F238E27FC236}">
                <a16:creationId xmlns:a16="http://schemas.microsoft.com/office/drawing/2014/main" id="{B58DE40E-8DBC-C9BD-86E7-1B28ECCEDB30}"/>
              </a:ext>
            </a:extLst>
          </p:cNvPr>
          <p:cNvSpPr>
            <a:spLocks noGrp="1"/>
          </p:cNvSpPr>
          <p:nvPr>
            <p:ph type="body" sz="quarter" idx="50"/>
          </p:nvPr>
        </p:nvSpPr>
        <p:spPr>
          <a:xfrm>
            <a:off x="3665283" y="1343650"/>
            <a:ext cx="6781218" cy="4316162"/>
          </a:xfrm>
        </p:spPr>
        <p:txBody>
          <a:bodyPr/>
          <a:lstStyle/>
          <a:p>
            <a:pPr>
              <a:buClr>
                <a:srgbClr val="915F9E"/>
              </a:buClr>
            </a:pPr>
            <a:r>
              <a:rPr lang="de-DE" b="1" i="0" dirty="0">
                <a:solidFill>
                  <a:srgbClr val="E97924"/>
                </a:solidFill>
                <a:effectLst/>
              </a:rPr>
              <a:t>Welche Steuern muss ich beachten?</a:t>
            </a:r>
          </a:p>
          <a:p>
            <a:pPr>
              <a:buClr>
                <a:srgbClr val="915F9E"/>
              </a:buClr>
            </a:pPr>
            <a:r>
              <a:rPr lang="en-US" sz="1000" b="1" dirty="0">
                <a:solidFill>
                  <a:srgbClr val="E97924"/>
                </a:solidFill>
              </a:rPr>
              <a:t> </a:t>
            </a:r>
          </a:p>
          <a:p>
            <a:pPr>
              <a:buClr>
                <a:srgbClr val="915F9E"/>
              </a:buClr>
            </a:pPr>
            <a:r>
              <a:rPr lang="de-DE" sz="2000" b="0" i="0" dirty="0">
                <a:solidFill>
                  <a:srgbClr val="0D0D0D"/>
                </a:solidFill>
                <a:effectLst/>
              </a:rPr>
              <a:t>In Deutschland fallen bei der Gründung eines Unternehmens in erster Linie drei Steuern an: </a:t>
            </a:r>
            <a:r>
              <a:rPr lang="de-DE" sz="2000" b="0" i="0" dirty="0">
                <a:solidFill>
                  <a:srgbClr val="0D0D0D"/>
                </a:solidFill>
                <a:effectLst/>
                <a:hlinkClick r:id="rId2"/>
              </a:rPr>
              <a:t>Einkommensteuer</a:t>
            </a:r>
            <a:r>
              <a:rPr lang="de-DE" sz="2000" b="0" i="0" dirty="0">
                <a:solidFill>
                  <a:srgbClr val="0D0D0D"/>
                </a:solidFill>
                <a:effectLst/>
              </a:rPr>
              <a:t>, </a:t>
            </a:r>
            <a:r>
              <a:rPr lang="de-DE" sz="2000" b="0" i="0" dirty="0">
                <a:solidFill>
                  <a:srgbClr val="0D0D0D"/>
                </a:solidFill>
                <a:effectLst/>
                <a:hlinkClick r:id="rId3"/>
              </a:rPr>
              <a:t>Gewerbesteuer</a:t>
            </a:r>
            <a:r>
              <a:rPr lang="de-DE" sz="2000" b="0" i="0" dirty="0">
                <a:solidFill>
                  <a:srgbClr val="0D0D0D"/>
                </a:solidFill>
                <a:effectLst/>
              </a:rPr>
              <a:t> und </a:t>
            </a:r>
            <a:r>
              <a:rPr lang="de-DE" sz="2000" b="0" i="0" dirty="0">
                <a:solidFill>
                  <a:srgbClr val="0D0D0D"/>
                </a:solidFill>
                <a:effectLst/>
                <a:hlinkClick r:id="rId4"/>
              </a:rPr>
              <a:t>Mehrwertsteuer</a:t>
            </a:r>
            <a:r>
              <a:rPr lang="de-DE" sz="2000" b="0" i="0" dirty="0">
                <a:solidFill>
                  <a:srgbClr val="0D0D0D"/>
                </a:solidFill>
                <a:effectLst/>
              </a:rPr>
              <a:t>. Die Einkommensteuer wird auf den Gewinn erhoben (versuchen Sie, sie </a:t>
            </a:r>
            <a:r>
              <a:rPr lang="de-DE" sz="2000" b="0" i="0" dirty="0">
                <a:solidFill>
                  <a:srgbClr val="0D0D0D"/>
                </a:solidFill>
                <a:effectLst/>
                <a:hlinkClick r:id="rId5"/>
              </a:rPr>
              <a:t>hier</a:t>
            </a:r>
            <a:r>
              <a:rPr lang="de-DE" sz="2000" b="0" i="0" dirty="0">
                <a:solidFill>
                  <a:srgbClr val="0D0D0D"/>
                </a:solidFill>
                <a:effectLst/>
              </a:rPr>
              <a:t> zu berechnen), während die Gewerbesteuersätze je nach Region variieren, mit möglichen Freibeträgen. Die Mehrwertsteuer wird auf Verkäufe erhoben, wobei die Möglichkeit besteht, die </a:t>
            </a:r>
            <a:r>
              <a:rPr lang="de-DE" sz="2000" b="0" i="0" dirty="0">
                <a:solidFill>
                  <a:srgbClr val="0D0D0D"/>
                </a:solidFill>
                <a:effectLst/>
                <a:hlinkClick r:id="rId6"/>
              </a:rPr>
              <a:t>Kleinunternehmer-regelung</a:t>
            </a:r>
            <a:r>
              <a:rPr lang="de-DE" sz="2000" b="0" i="0" dirty="0">
                <a:solidFill>
                  <a:srgbClr val="0D0D0D"/>
                </a:solidFill>
                <a:effectLst/>
              </a:rPr>
              <a:t> in Anspruch zu nehmen, die eine gesonderte Meldung ausschließt. </a:t>
            </a:r>
          </a:p>
          <a:p>
            <a:pPr>
              <a:buClr>
                <a:srgbClr val="915F9E"/>
              </a:buClr>
            </a:pPr>
            <a:r>
              <a:rPr lang="en-US" sz="1000" b="0" i="0" dirty="0">
                <a:solidFill>
                  <a:srgbClr val="0D0D0D"/>
                </a:solidFill>
                <a:effectLst/>
              </a:rPr>
              <a:t> </a:t>
            </a:r>
          </a:p>
          <a:p>
            <a:pPr>
              <a:buClr>
                <a:srgbClr val="915F9E"/>
              </a:buClr>
            </a:pPr>
            <a:r>
              <a:rPr lang="de-DE" b="1" dirty="0">
                <a:solidFill>
                  <a:srgbClr val="E97924"/>
                </a:solidFill>
              </a:rPr>
              <a:t>Wie verwalte ich meine Steuern?</a:t>
            </a:r>
          </a:p>
          <a:p>
            <a:pPr>
              <a:buClr>
                <a:srgbClr val="915F9E"/>
              </a:buClr>
            </a:pPr>
            <a:r>
              <a:rPr lang="de-DE" sz="2000" b="0" i="0" dirty="0">
                <a:solidFill>
                  <a:srgbClr val="0D0D0D"/>
                </a:solidFill>
                <a:effectLst/>
              </a:rPr>
              <a:t>Die Unterstützung durch zertifizierte Berater für Buchhaltung und Steuererklärungen ist üblich und ihr Geld wert (denn sie helfen Ihnen, es zu sparen!). </a:t>
            </a:r>
            <a:r>
              <a:rPr lang="de-DE" sz="2000" b="0" i="0" dirty="0">
                <a:solidFill>
                  <a:srgbClr val="0D0D0D"/>
                </a:solidFill>
                <a:effectLst/>
                <a:hlinkClick r:id="rId7"/>
              </a:rPr>
              <a:t>Hier</a:t>
            </a:r>
            <a:r>
              <a:rPr lang="de-DE" sz="2000" b="0" i="0" dirty="0">
                <a:solidFill>
                  <a:srgbClr val="0D0D0D"/>
                </a:solidFill>
                <a:effectLst/>
              </a:rPr>
              <a:t> finden Sie eine Übersicht, wo Sie solche Unterstützung (Steuerberater) vor Ort finden. </a:t>
            </a:r>
            <a:endParaRPr lang="en-US" sz="2000" b="0" i="0" dirty="0">
              <a:solidFill>
                <a:srgbClr val="0D0D0D"/>
              </a:solidFill>
              <a:effectLst/>
            </a:endParaRPr>
          </a:p>
        </p:txBody>
      </p:sp>
      <p:pic>
        <p:nvPicPr>
          <p:cNvPr id="152" name="Bildplatzhalter 151">
            <a:hlinkClick r:id="rId2"/>
            <a:extLst>
              <a:ext uri="{FF2B5EF4-FFF2-40B4-BE49-F238E27FC236}">
                <a16:creationId xmlns:a16="http://schemas.microsoft.com/office/drawing/2014/main" id="{90CB5C22-BFB3-4B20-9B83-34093235CEAA}"/>
              </a:ext>
            </a:extLst>
          </p:cNvPr>
          <p:cNvPicPr>
            <a:picLocks noGrp="1" noChangeAspect="1"/>
          </p:cNvPicPr>
          <p:nvPr>
            <p:ph type="pic" sz="quarter" idx="57"/>
          </p:nvPr>
        </p:nvPicPr>
        <p:blipFill rotWithShape="1">
          <a:blip r:embed="rId8" cstate="email">
            <a:extLst>
              <a:ext uri="{28A0092B-C50C-407E-A947-70E740481C1C}">
                <a14:useLocalDpi xmlns:a14="http://schemas.microsoft.com/office/drawing/2010/main"/>
              </a:ext>
            </a:extLst>
          </a:blip>
          <a:srcRect l="23576" r="27522"/>
          <a:stretch/>
        </p:blipFill>
        <p:spPr>
          <a:xfrm>
            <a:off x="501328" y="413959"/>
            <a:ext cx="2737355" cy="1727134"/>
          </a:xfrm>
        </p:spPr>
      </p:pic>
      <p:pic>
        <p:nvPicPr>
          <p:cNvPr id="141" name="Bildplatzhalter 140">
            <a:hlinkClick r:id="rId4"/>
            <a:extLst>
              <a:ext uri="{FF2B5EF4-FFF2-40B4-BE49-F238E27FC236}">
                <a16:creationId xmlns:a16="http://schemas.microsoft.com/office/drawing/2014/main" id="{3569947A-C5B7-440A-BD78-158D2F837460}"/>
              </a:ext>
            </a:extLst>
          </p:cNvPr>
          <p:cNvPicPr>
            <a:picLocks noGrp="1" noChangeAspect="1"/>
          </p:cNvPicPr>
          <p:nvPr>
            <p:ph type="pic" sz="quarter" idx="59"/>
          </p:nvPr>
        </p:nvPicPr>
        <p:blipFill rotWithShape="1">
          <a:blip r:embed="rId9" cstate="email">
            <a:extLst>
              <a:ext uri="{28A0092B-C50C-407E-A947-70E740481C1C}">
                <a14:useLocalDpi xmlns:a14="http://schemas.microsoft.com/office/drawing/2010/main"/>
              </a:ext>
            </a:extLst>
          </a:blip>
          <a:srcRect t="-1467" r="32217" b="1467"/>
          <a:stretch/>
        </p:blipFill>
        <p:spPr>
          <a:xfrm>
            <a:off x="324686" y="4691577"/>
            <a:ext cx="2844578" cy="1727134"/>
          </a:xfrm>
        </p:spPr>
      </p:pic>
      <p:pic>
        <p:nvPicPr>
          <p:cNvPr id="158" name="Bildplatzhalter 157">
            <a:hlinkClick r:id="rId4"/>
            <a:extLst>
              <a:ext uri="{FF2B5EF4-FFF2-40B4-BE49-F238E27FC236}">
                <a16:creationId xmlns:a16="http://schemas.microsoft.com/office/drawing/2014/main" id="{29D7DA82-0208-41EB-ABB0-3FBFE4FB61CE}"/>
              </a:ext>
            </a:extLst>
          </p:cNvPr>
          <p:cNvPicPr>
            <a:picLocks noGrp="1" noChangeAspect="1"/>
          </p:cNvPicPr>
          <p:nvPr>
            <p:ph type="pic" sz="quarter" idx="58"/>
          </p:nvPr>
        </p:nvPicPr>
        <p:blipFill rotWithShape="1">
          <a:blip r:embed="rId10" cstate="email">
            <a:extLst>
              <a:ext uri="{28A0092B-C50C-407E-A947-70E740481C1C}">
                <a14:useLocalDpi xmlns:a14="http://schemas.microsoft.com/office/drawing/2010/main"/>
              </a:ext>
            </a:extLst>
          </a:blip>
          <a:srcRect l="25157" r="27453" b="1862"/>
          <a:stretch/>
        </p:blipFill>
        <p:spPr>
          <a:xfrm>
            <a:off x="423512" y="2577896"/>
            <a:ext cx="2846224" cy="1686095"/>
          </a:xfrm>
        </p:spPr>
      </p:pic>
      <p:sp>
        <p:nvSpPr>
          <p:cNvPr id="159" name="Rechteck 158">
            <a:extLst>
              <a:ext uri="{FF2B5EF4-FFF2-40B4-BE49-F238E27FC236}">
                <a16:creationId xmlns:a16="http://schemas.microsoft.com/office/drawing/2014/main" id="{204CA6A4-F7BA-411F-A8ED-721C7DAB3E63}"/>
              </a:ext>
            </a:extLst>
          </p:cNvPr>
          <p:cNvSpPr/>
          <p:nvPr/>
        </p:nvSpPr>
        <p:spPr>
          <a:xfrm>
            <a:off x="3133665" y="368723"/>
            <a:ext cx="166133" cy="609100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076662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dirty="0"/>
              <a:t>Beratung und Information: DEUTSCHLAND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48384" y="1711758"/>
            <a:ext cx="9576399" cy="431616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de-DE" sz="2000" dirty="0"/>
              <a:t>Bevor Sie Ihr Unternehmen gründen, sollten Sie sich so gut wie möglich beraten und informieren lassen. Informieren Sie sich über die - manchmal kostenlose - Unterstützung, die öffentliche und private Einrichtungen Existenzgründern bieten.</a:t>
            </a:r>
          </a:p>
          <a:p>
            <a:pPr marL="0" indent="0">
              <a:buClr>
                <a:srgbClr val="915F9E"/>
              </a:buClr>
              <a:buNone/>
            </a:pPr>
            <a:r>
              <a:rPr lang="en-US" sz="2000" b="1" dirty="0" err="1">
                <a:solidFill>
                  <a:srgbClr val="E97924"/>
                </a:solidFill>
              </a:rPr>
              <a:t>Beratungsdienste</a:t>
            </a:r>
            <a:endParaRPr lang="en-US" sz="1050" b="1" i="0" dirty="0">
              <a:solidFill>
                <a:srgbClr val="212121"/>
              </a:solidFill>
              <a:effectLst/>
              <a:highlight>
                <a:srgbClr val="FFFFFF"/>
              </a:highlight>
              <a:latin typeface="BundesSansWeb"/>
            </a:endParaRPr>
          </a:p>
          <a:p>
            <a:pPr marL="0" indent="0" algn="l">
              <a:spcBef>
                <a:spcPts val="0"/>
              </a:spcBef>
              <a:buNone/>
            </a:pPr>
            <a:r>
              <a:rPr lang="de-DE" sz="1800" b="1" i="0" dirty="0">
                <a:solidFill>
                  <a:srgbClr val="212121"/>
                </a:solidFill>
                <a:effectLst/>
                <a:highlight>
                  <a:srgbClr val="FFFFFF"/>
                </a:highlight>
              </a:rPr>
              <a:t>Industrie- und Handelskammern (IHK)</a:t>
            </a:r>
          </a:p>
          <a:p>
            <a:pPr marL="0" indent="0" algn="l">
              <a:spcBef>
                <a:spcPts val="0"/>
              </a:spcBef>
              <a:buNone/>
            </a:pPr>
            <a:r>
              <a:rPr lang="de-DE" sz="1800" i="0" dirty="0">
                <a:solidFill>
                  <a:srgbClr val="212121"/>
                </a:solidFill>
                <a:effectLst/>
                <a:highlight>
                  <a:srgbClr val="FFFFFF"/>
                </a:highlight>
              </a:rPr>
              <a:t>Allgemeine Beratung zu allen Fragen rund um die Existenzgründung (kostenlos). Die Adresse der nächstgelegenen Industrie- und Handelskammer finden Sie auf der </a:t>
            </a:r>
            <a:r>
              <a:rPr lang="de-DE" sz="1800" i="0" dirty="0">
                <a:solidFill>
                  <a:srgbClr val="212121"/>
                </a:solidFill>
                <a:effectLst/>
                <a:highlight>
                  <a:srgbClr val="FFFFFF"/>
                </a:highlight>
                <a:hlinkClick r:id="rId2"/>
              </a:rPr>
              <a:t>Website des Deutschen Industrie- und Handelskammertages (DIHK)</a:t>
            </a:r>
            <a:r>
              <a:rPr lang="de-DE" sz="1800" i="0" dirty="0">
                <a:solidFill>
                  <a:srgbClr val="212121"/>
                </a:solidFill>
                <a:effectLst/>
                <a:highlight>
                  <a:srgbClr val="FFFFFF"/>
                </a:highlight>
              </a:rPr>
              <a:t>.</a:t>
            </a:r>
          </a:p>
          <a:p>
            <a:pPr marL="0" indent="0" algn="l">
              <a:spcBef>
                <a:spcPts val="0"/>
              </a:spcBef>
              <a:buNone/>
            </a:pPr>
            <a:endParaRPr lang="de-DE" sz="1800" b="1" dirty="0">
              <a:solidFill>
                <a:srgbClr val="212121"/>
              </a:solidFill>
              <a:highlight>
                <a:srgbClr val="FFFFFF"/>
              </a:highlight>
            </a:endParaRPr>
          </a:p>
          <a:p>
            <a:pPr marL="0" indent="0" algn="l">
              <a:spcBef>
                <a:spcPts val="0"/>
              </a:spcBef>
              <a:buNone/>
            </a:pPr>
            <a:r>
              <a:rPr lang="de-DE" sz="1800" b="1" i="0" dirty="0">
                <a:solidFill>
                  <a:srgbClr val="212121"/>
                </a:solidFill>
                <a:effectLst/>
                <a:highlight>
                  <a:srgbClr val="FFFFFF"/>
                </a:highlight>
              </a:rPr>
              <a:t>Handwerkskammern (HWK)</a:t>
            </a:r>
          </a:p>
          <a:p>
            <a:pPr marL="0" indent="0" algn="l">
              <a:spcBef>
                <a:spcPts val="0"/>
              </a:spcBef>
              <a:buNone/>
            </a:pPr>
            <a:r>
              <a:rPr lang="de-DE" sz="1800" i="0" dirty="0">
                <a:solidFill>
                  <a:srgbClr val="212121"/>
                </a:solidFill>
                <a:effectLst/>
                <a:highlight>
                  <a:srgbClr val="FFFFFF"/>
                </a:highlight>
              </a:rPr>
              <a:t>Allgemeine Beratung zu allen Fragen rund um die Existenzgründung (kostenlos). Die Adresse der nächstgelegenen Handwerkskammer finden Sie auf der </a:t>
            </a:r>
            <a:r>
              <a:rPr lang="de-DE" sz="1800" i="0" dirty="0">
                <a:solidFill>
                  <a:srgbClr val="212121"/>
                </a:solidFill>
                <a:effectLst/>
                <a:highlight>
                  <a:srgbClr val="FFFFFF"/>
                </a:highlight>
                <a:hlinkClick r:id="rId3"/>
              </a:rPr>
              <a:t>Website des Zentralverbands des Deutschen Handwerks.</a:t>
            </a:r>
            <a:endParaRPr lang="de-DE" sz="1800" i="0" dirty="0">
              <a:solidFill>
                <a:srgbClr val="212121"/>
              </a:solidFill>
              <a:effectLst/>
              <a:highlight>
                <a:srgbClr val="FFFFFF"/>
              </a:highlight>
            </a:endParaRPr>
          </a:p>
          <a:p>
            <a:pPr marL="0" indent="0" algn="l">
              <a:spcBef>
                <a:spcPts val="0"/>
              </a:spcBef>
              <a:buNone/>
            </a:pPr>
            <a:endParaRPr lang="de-DE" sz="1800" b="1" i="0" dirty="0">
              <a:solidFill>
                <a:srgbClr val="212121"/>
              </a:solidFill>
              <a:effectLst/>
              <a:highlight>
                <a:srgbClr val="FFFFFF"/>
              </a:highlight>
            </a:endParaRPr>
          </a:p>
          <a:p>
            <a:pPr marL="0" indent="0">
              <a:buClr>
                <a:srgbClr val="915F9E"/>
              </a:buClr>
              <a:buNone/>
            </a:pPr>
            <a:endParaRPr lang="en-US" sz="2000" dirty="0"/>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105947303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71795F2C-4BCE-5049-9792-CD5702D9FFBB}"/>
              </a:ext>
            </a:extLst>
          </p:cNvPr>
          <p:cNvSpPr>
            <a:spLocks noGrp="1"/>
          </p:cNvSpPr>
          <p:nvPr>
            <p:ph type="body" sz="quarter" idx="14"/>
          </p:nvPr>
        </p:nvSpPr>
        <p:spPr/>
        <p:txBody>
          <a:bodyPr/>
          <a:lstStyle/>
          <a:p>
            <a:r>
              <a:rPr lang="en-US" dirty="0"/>
              <a:t>01</a:t>
            </a:r>
          </a:p>
        </p:txBody>
      </p:sp>
      <p:sp>
        <p:nvSpPr>
          <p:cNvPr id="11" name="Text Placeholder 10">
            <a:extLst>
              <a:ext uri="{FF2B5EF4-FFF2-40B4-BE49-F238E27FC236}">
                <a16:creationId xmlns:a16="http://schemas.microsoft.com/office/drawing/2014/main" id="{09DE250D-399D-3046-A104-9E1DCF4E2437}"/>
              </a:ext>
            </a:extLst>
          </p:cNvPr>
          <p:cNvSpPr>
            <a:spLocks noGrp="1"/>
          </p:cNvSpPr>
          <p:nvPr>
            <p:ph type="body" sz="quarter" idx="17"/>
          </p:nvPr>
        </p:nvSpPr>
        <p:spPr/>
        <p:txBody>
          <a:bodyPr/>
          <a:lstStyle/>
          <a:p>
            <a:r>
              <a:rPr lang="en-US" dirty="0"/>
              <a:t>ABSCHNITT</a:t>
            </a:r>
          </a:p>
        </p:txBody>
      </p:sp>
      <p:sp>
        <p:nvSpPr>
          <p:cNvPr id="12" name="Text Placeholder 11">
            <a:extLst>
              <a:ext uri="{FF2B5EF4-FFF2-40B4-BE49-F238E27FC236}">
                <a16:creationId xmlns:a16="http://schemas.microsoft.com/office/drawing/2014/main" id="{EA701505-57B6-7A45-B68E-0C04614F51C7}"/>
              </a:ext>
            </a:extLst>
          </p:cNvPr>
          <p:cNvSpPr>
            <a:spLocks noGrp="1"/>
          </p:cNvSpPr>
          <p:nvPr>
            <p:ph type="body" sz="quarter" idx="18"/>
          </p:nvPr>
        </p:nvSpPr>
        <p:spPr/>
        <p:txBody>
          <a:bodyPr/>
          <a:lstStyle/>
          <a:p>
            <a:r>
              <a:rPr lang="en-US" dirty="0"/>
              <a:t>WAS IST FINANZIELLE ALLGEMEINBILDUNG?</a:t>
            </a:r>
          </a:p>
        </p:txBody>
      </p:sp>
      <p:pic>
        <p:nvPicPr>
          <p:cNvPr id="10" name="Picture Placeholder 9">
            <a:extLst>
              <a:ext uri="{FF2B5EF4-FFF2-40B4-BE49-F238E27FC236}">
                <a16:creationId xmlns:a16="http://schemas.microsoft.com/office/drawing/2014/main" id="{8DC6B1F0-8DF9-4589-9286-817E3372A3A2}"/>
              </a:ext>
            </a:extLst>
          </p:cNvPr>
          <p:cNvPicPr>
            <a:picLocks noGrp="1" noChangeAspect="1"/>
          </p:cNvPicPr>
          <p:nvPr>
            <p:ph type="pic" sz="quarter" idx="21"/>
          </p:nvPr>
        </p:nvPicPr>
        <p:blipFill>
          <a:blip r:embed="rId2" cstate="email">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a:ext>
            </a:extLst>
          </a:blip>
          <a:srcRect l="21707" r="21707"/>
          <a:stretch>
            <a:fillRect/>
          </a:stretch>
        </p:blipFill>
        <p:spPr/>
      </p:pic>
      <p:grpSp>
        <p:nvGrpSpPr>
          <p:cNvPr id="2" name="Group 1">
            <a:extLst>
              <a:ext uri="{FF2B5EF4-FFF2-40B4-BE49-F238E27FC236}">
                <a16:creationId xmlns:a16="http://schemas.microsoft.com/office/drawing/2014/main" id="{333E7FD8-AD33-DDE0-F1B1-685C85AF7A8B}"/>
              </a:ext>
            </a:extLst>
          </p:cNvPr>
          <p:cNvGrpSpPr/>
          <p:nvPr/>
        </p:nvGrpSpPr>
        <p:grpSpPr>
          <a:xfrm>
            <a:off x="-205469" y="3429000"/>
            <a:ext cx="2946331" cy="3019795"/>
            <a:chOff x="3177766" y="6791136"/>
            <a:chExt cx="1361636" cy="1395587"/>
          </a:xfrm>
          <a:solidFill>
            <a:schemeClr val="bg1">
              <a:alpha val="29000"/>
            </a:schemeClr>
          </a:solidFill>
        </p:grpSpPr>
        <p:sp>
          <p:nvSpPr>
            <p:cNvPr id="3" name="Freeform 2">
              <a:extLst>
                <a:ext uri="{FF2B5EF4-FFF2-40B4-BE49-F238E27FC236}">
                  <a16:creationId xmlns:a16="http://schemas.microsoft.com/office/drawing/2014/main" id="{201AF72D-4E9A-16A6-3840-9696F5B548A6}"/>
                </a:ext>
              </a:extLst>
            </p:cNvPr>
            <p:cNvSpPr/>
            <p:nvPr userDrawn="1"/>
          </p:nvSpPr>
          <p:spPr>
            <a:xfrm>
              <a:off x="3177766" y="6950168"/>
              <a:ext cx="262281" cy="1196190"/>
            </a:xfrm>
            <a:custGeom>
              <a:avLst/>
              <a:gdLst>
                <a:gd name="connsiteX0" fmla="*/ 238715 w 262281"/>
                <a:gd name="connsiteY0" fmla="*/ 292709 h 1196190"/>
                <a:gd name="connsiteX1" fmla="*/ 238715 w 262281"/>
                <a:gd name="connsiteY1" fmla="*/ 145402 h 1196190"/>
                <a:gd name="connsiteX2" fmla="*/ 109101 w 262281"/>
                <a:gd name="connsiteY2" fmla="*/ 59 h 1196190"/>
                <a:gd name="connsiteX3" fmla="*/ 71788 w 262281"/>
                <a:gd name="connsiteY3" fmla="*/ 98264 h 1196190"/>
                <a:gd name="connsiteX4" fmla="*/ 81608 w 262281"/>
                <a:gd name="connsiteY4" fmla="*/ 367344 h 1196190"/>
                <a:gd name="connsiteX5" fmla="*/ 18764 w 262281"/>
                <a:gd name="connsiteY5" fmla="*/ 628568 h 1196190"/>
                <a:gd name="connsiteX6" fmla="*/ 48222 w 262281"/>
                <a:gd name="connsiteY6" fmla="*/ 999781 h 1196190"/>
                <a:gd name="connsiteX7" fmla="*/ 262281 w 262281"/>
                <a:gd name="connsiteY7" fmla="*/ 1196190 h 1196190"/>
                <a:gd name="connsiteX8" fmla="*/ 199438 w 262281"/>
                <a:gd name="connsiteY8" fmla="*/ 679634 h 1196190"/>
                <a:gd name="connsiteX9" fmla="*/ 238715 w 262281"/>
                <a:gd name="connsiteY9" fmla="*/ 292709 h 119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2281" h="1196190">
                  <a:moveTo>
                    <a:pt x="238715" y="292709"/>
                  </a:moveTo>
                  <a:cubicBezTo>
                    <a:pt x="240679" y="243606"/>
                    <a:pt x="246571" y="194504"/>
                    <a:pt x="238715" y="145402"/>
                  </a:cubicBezTo>
                  <a:cubicBezTo>
                    <a:pt x="226932" y="72731"/>
                    <a:pt x="189619" y="3987"/>
                    <a:pt x="109101" y="59"/>
                  </a:cubicBezTo>
                  <a:cubicBezTo>
                    <a:pt x="36439" y="-1905"/>
                    <a:pt x="63933" y="45233"/>
                    <a:pt x="71788" y="98264"/>
                  </a:cubicBezTo>
                  <a:cubicBezTo>
                    <a:pt x="87499" y="186648"/>
                    <a:pt x="91427" y="278960"/>
                    <a:pt x="81608" y="367344"/>
                  </a:cubicBezTo>
                  <a:cubicBezTo>
                    <a:pt x="71788" y="455728"/>
                    <a:pt x="40367" y="542148"/>
                    <a:pt x="18764" y="628568"/>
                  </a:cubicBezTo>
                  <a:cubicBezTo>
                    <a:pt x="-10694" y="750342"/>
                    <a:pt x="-8730" y="885864"/>
                    <a:pt x="48222" y="999781"/>
                  </a:cubicBezTo>
                  <a:cubicBezTo>
                    <a:pt x="95354" y="1094058"/>
                    <a:pt x="171944" y="1158872"/>
                    <a:pt x="262281" y="1196190"/>
                  </a:cubicBezTo>
                  <a:cubicBezTo>
                    <a:pt x="205330" y="1007638"/>
                    <a:pt x="193547" y="824977"/>
                    <a:pt x="199438" y="679634"/>
                  </a:cubicBezTo>
                  <a:cubicBezTo>
                    <a:pt x="205330" y="487154"/>
                    <a:pt x="236751" y="314314"/>
                    <a:pt x="238715" y="292709"/>
                  </a:cubicBezTo>
                  <a:close/>
                </a:path>
              </a:pathLst>
            </a:custGeom>
            <a:grpFill/>
            <a:ln w="19616" cap="flat">
              <a:noFill/>
              <a:prstDash val="solid"/>
              <a:miter/>
            </a:ln>
          </p:spPr>
          <p:txBody>
            <a:bodyPr rtlCol="0" anchor="ctr"/>
            <a:lstStyle/>
            <a:p>
              <a:endParaRPr lang="en-US" dirty="0"/>
            </a:p>
          </p:txBody>
        </p:sp>
        <p:sp>
          <p:nvSpPr>
            <p:cNvPr id="4" name="Freeform 3">
              <a:extLst>
                <a:ext uri="{FF2B5EF4-FFF2-40B4-BE49-F238E27FC236}">
                  <a16:creationId xmlns:a16="http://schemas.microsoft.com/office/drawing/2014/main" id="{F5815DA5-4075-F1B6-EF37-766FC117F7CB}"/>
                </a:ext>
              </a:extLst>
            </p:cNvPr>
            <p:cNvSpPr/>
            <p:nvPr userDrawn="1"/>
          </p:nvSpPr>
          <p:spPr>
            <a:xfrm>
              <a:off x="3471181" y="7651529"/>
              <a:ext cx="1017410" cy="535194"/>
            </a:xfrm>
            <a:custGeom>
              <a:avLst/>
              <a:gdLst>
                <a:gd name="connsiteX0" fmla="*/ 986139 w 1017410"/>
                <a:gd name="connsiteY0" fmla="*/ 1843 h 535194"/>
                <a:gd name="connsiteX1" fmla="*/ 811356 w 1017410"/>
                <a:gd name="connsiteY1" fmla="*/ 47017 h 535194"/>
                <a:gd name="connsiteX2" fmla="*/ 249696 w 1017410"/>
                <a:gd name="connsiteY2" fmla="*/ 225749 h 535194"/>
                <a:gd name="connsiteX3" fmla="*/ 279154 w 1017410"/>
                <a:gd name="connsiteY3" fmla="*/ 184503 h 535194"/>
                <a:gd name="connsiteX4" fmla="*/ 235949 w 1017410"/>
                <a:gd name="connsiteY4" fmla="*/ 39160 h 535194"/>
                <a:gd name="connsiteX5" fmla="*/ 98480 w 1017410"/>
                <a:gd name="connsiteY5" fmla="*/ 102011 h 535194"/>
                <a:gd name="connsiteX6" fmla="*/ 104372 w 1017410"/>
                <a:gd name="connsiteY6" fmla="*/ 215929 h 535194"/>
                <a:gd name="connsiteX7" fmla="*/ 19926 w 1017410"/>
                <a:gd name="connsiteY7" fmla="*/ 48981 h 535194"/>
                <a:gd name="connsiteX8" fmla="*/ 10107 w 1017410"/>
                <a:gd name="connsiteY8" fmla="*/ 512506 h 535194"/>
                <a:gd name="connsiteX9" fmla="*/ 416623 w 1017410"/>
                <a:gd name="connsiteY9" fmla="*/ 471260 h 535194"/>
                <a:gd name="connsiteX10" fmla="*/ 660140 w 1017410"/>
                <a:gd name="connsiteY10" fmla="*/ 320025 h 535194"/>
                <a:gd name="connsiteX11" fmla="*/ 954717 w 1017410"/>
                <a:gd name="connsiteY11" fmla="*/ 103975 h 535194"/>
                <a:gd name="connsiteX12" fmla="*/ 990067 w 1017410"/>
                <a:gd name="connsiteY12" fmla="*/ 74514 h 535194"/>
                <a:gd name="connsiteX13" fmla="*/ 1011669 w 1017410"/>
                <a:gd name="connsiteY13" fmla="*/ 13627 h 535194"/>
                <a:gd name="connsiteX14" fmla="*/ 986139 w 1017410"/>
                <a:gd name="connsiteY14" fmla="*/ 1843 h 53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7410" h="535194">
                  <a:moveTo>
                    <a:pt x="986139" y="1843"/>
                  </a:moveTo>
                  <a:cubicBezTo>
                    <a:pt x="925260" y="-6014"/>
                    <a:pt x="864380" y="11663"/>
                    <a:pt x="811356" y="47017"/>
                  </a:cubicBezTo>
                  <a:cubicBezTo>
                    <a:pt x="766188" y="78442"/>
                    <a:pt x="491249" y="233605"/>
                    <a:pt x="249696" y="225749"/>
                  </a:cubicBezTo>
                  <a:cubicBezTo>
                    <a:pt x="261479" y="213964"/>
                    <a:pt x="271298" y="200216"/>
                    <a:pt x="279154" y="184503"/>
                  </a:cubicBezTo>
                  <a:cubicBezTo>
                    <a:pt x="304684" y="127544"/>
                    <a:pt x="285045" y="60765"/>
                    <a:pt x="235949" y="39160"/>
                  </a:cubicBezTo>
                  <a:cubicBezTo>
                    <a:pt x="184889" y="15591"/>
                    <a:pt x="124010" y="45053"/>
                    <a:pt x="98480" y="102011"/>
                  </a:cubicBezTo>
                  <a:cubicBezTo>
                    <a:pt x="80805" y="141293"/>
                    <a:pt x="84733" y="184503"/>
                    <a:pt x="104372" y="215929"/>
                  </a:cubicBezTo>
                  <a:cubicBezTo>
                    <a:pt x="65095" y="190395"/>
                    <a:pt x="39564" y="135401"/>
                    <a:pt x="19926" y="48981"/>
                  </a:cubicBezTo>
                  <a:cubicBezTo>
                    <a:pt x="19926" y="48981"/>
                    <a:pt x="-17387" y="272887"/>
                    <a:pt x="10107" y="512506"/>
                  </a:cubicBezTo>
                  <a:cubicBezTo>
                    <a:pt x="141685" y="553752"/>
                    <a:pt x="290937" y="538039"/>
                    <a:pt x="416623" y="471260"/>
                  </a:cubicBezTo>
                  <a:cubicBezTo>
                    <a:pt x="501069" y="426086"/>
                    <a:pt x="579622" y="371092"/>
                    <a:pt x="660140" y="320025"/>
                  </a:cubicBezTo>
                  <a:cubicBezTo>
                    <a:pt x="764224" y="255210"/>
                    <a:pt x="860453" y="182539"/>
                    <a:pt x="954717" y="103975"/>
                  </a:cubicBezTo>
                  <a:cubicBezTo>
                    <a:pt x="966500" y="94155"/>
                    <a:pt x="978283" y="84334"/>
                    <a:pt x="990067" y="74514"/>
                  </a:cubicBezTo>
                  <a:cubicBezTo>
                    <a:pt x="1007741" y="58801"/>
                    <a:pt x="1027380" y="31304"/>
                    <a:pt x="1011669" y="13627"/>
                  </a:cubicBezTo>
                  <a:cubicBezTo>
                    <a:pt x="1005777" y="5771"/>
                    <a:pt x="995958" y="3807"/>
                    <a:pt x="986139" y="1843"/>
                  </a:cubicBezTo>
                  <a:close/>
                </a:path>
              </a:pathLst>
            </a:custGeom>
            <a:grpFill/>
            <a:ln w="19616" cap="flat">
              <a:noFill/>
              <a:prstDash val="solid"/>
              <a:miter/>
            </a:ln>
          </p:spPr>
          <p:txBody>
            <a:bodyPr rtlCol="0" anchor="ctr"/>
            <a:lstStyle/>
            <a:p>
              <a:endParaRPr lang="en-US" dirty="0"/>
            </a:p>
          </p:txBody>
        </p:sp>
        <p:sp>
          <p:nvSpPr>
            <p:cNvPr id="6" name="Freeform 5">
              <a:extLst>
                <a:ext uri="{FF2B5EF4-FFF2-40B4-BE49-F238E27FC236}">
                  <a16:creationId xmlns:a16="http://schemas.microsoft.com/office/drawing/2014/main" id="{8DCAB245-6DEF-9D21-EC3C-5E63778CF5E7}"/>
                </a:ext>
              </a:extLst>
            </p:cNvPr>
            <p:cNvSpPr/>
            <p:nvPr userDrawn="1"/>
          </p:nvSpPr>
          <p:spPr>
            <a:xfrm>
              <a:off x="3438083" y="6791136"/>
              <a:ext cx="1101319" cy="889408"/>
            </a:xfrm>
            <a:custGeom>
              <a:avLst/>
              <a:gdLst>
                <a:gd name="connsiteX0" fmla="*/ 1089935 w 1101319"/>
                <a:gd name="connsiteY0" fmla="*/ 491023 h 889408"/>
                <a:gd name="connsiteX1" fmla="*/ 1007454 w 1101319"/>
                <a:gd name="connsiteY1" fmla="*/ 469418 h 889408"/>
                <a:gd name="connsiteX2" fmla="*/ 930864 w 1101319"/>
                <a:gd name="connsiteY2" fmla="*/ 516556 h 889408"/>
                <a:gd name="connsiteX3" fmla="*/ 714840 w 1101319"/>
                <a:gd name="connsiteY3" fmla="*/ 695288 h 889408"/>
                <a:gd name="connsiteX4" fmla="*/ 636287 w 1101319"/>
                <a:gd name="connsiteY4" fmla="*/ 750282 h 889408"/>
                <a:gd name="connsiteX5" fmla="*/ 604865 w 1101319"/>
                <a:gd name="connsiteY5" fmla="*/ 669755 h 889408"/>
                <a:gd name="connsiteX6" fmla="*/ 738407 w 1101319"/>
                <a:gd name="connsiteY6" fmla="*/ 524412 h 889408"/>
                <a:gd name="connsiteX7" fmla="*/ 989779 w 1101319"/>
                <a:gd name="connsiteY7" fmla="*/ 235691 h 889408"/>
                <a:gd name="connsiteX8" fmla="*/ 1021200 w 1101319"/>
                <a:gd name="connsiteY8" fmla="*/ 133558 h 889408"/>
                <a:gd name="connsiteX9" fmla="*/ 991743 w 1101319"/>
                <a:gd name="connsiteY9" fmla="*/ 86420 h 889408"/>
                <a:gd name="connsiteX10" fmla="*/ 883731 w 1101319"/>
                <a:gd name="connsiteY10" fmla="*/ 111953 h 889408"/>
                <a:gd name="connsiteX11" fmla="*/ 488998 w 1101319"/>
                <a:gd name="connsiteY11" fmla="*/ 547981 h 889408"/>
                <a:gd name="connsiteX12" fmla="*/ 426155 w 1101319"/>
                <a:gd name="connsiteY12" fmla="*/ 563694 h 889408"/>
                <a:gd name="connsiteX13" fmla="*/ 430083 w 1101319"/>
                <a:gd name="connsiteY13" fmla="*/ 518520 h 889408"/>
                <a:gd name="connsiteX14" fmla="*/ 667708 w 1101319"/>
                <a:gd name="connsiteY14" fmla="*/ 135522 h 889408"/>
                <a:gd name="connsiteX15" fmla="*/ 663780 w 1101319"/>
                <a:gd name="connsiteY15" fmla="*/ 15713 h 889408"/>
                <a:gd name="connsiteX16" fmla="*/ 532203 w 1101319"/>
                <a:gd name="connsiteY16" fmla="*/ 39282 h 889408"/>
                <a:gd name="connsiteX17" fmla="*/ 306360 w 1101319"/>
                <a:gd name="connsiteY17" fmla="*/ 386926 h 889408"/>
                <a:gd name="connsiteX18" fmla="*/ 109976 w 1101319"/>
                <a:gd name="connsiteY18" fmla="*/ 589227 h 889408"/>
                <a:gd name="connsiteX19" fmla="*/ 0 w 1101319"/>
                <a:gd name="connsiteY19" fmla="*/ 563694 h 889408"/>
                <a:gd name="connsiteX20" fmla="*/ 153180 w 1101319"/>
                <a:gd name="connsiteY20" fmla="*/ 781708 h 889408"/>
                <a:gd name="connsiteX21" fmla="*/ 147289 w 1101319"/>
                <a:gd name="connsiteY21" fmla="*/ 648150 h 889408"/>
                <a:gd name="connsiteX22" fmla="*/ 331890 w 1101319"/>
                <a:gd name="connsiteY22" fmla="*/ 546017 h 889408"/>
                <a:gd name="connsiteX23" fmla="*/ 406516 w 1101319"/>
                <a:gd name="connsiteY23" fmla="*/ 742426 h 889408"/>
                <a:gd name="connsiteX24" fmla="*/ 271011 w 1101319"/>
                <a:gd name="connsiteY24" fmla="*/ 850451 h 889408"/>
                <a:gd name="connsiteX25" fmla="*/ 606829 w 1101319"/>
                <a:gd name="connsiteY25" fmla="*/ 879912 h 889408"/>
                <a:gd name="connsiteX26" fmla="*/ 838563 w 1101319"/>
                <a:gd name="connsiteY26" fmla="*/ 785636 h 889408"/>
                <a:gd name="connsiteX27" fmla="*/ 1066369 w 1101319"/>
                <a:gd name="connsiteY27" fmla="*/ 601012 h 889408"/>
                <a:gd name="connsiteX28" fmla="*/ 1089935 w 1101319"/>
                <a:gd name="connsiteY28" fmla="*/ 491023 h 889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01319" h="889408">
                  <a:moveTo>
                    <a:pt x="1089935" y="491023"/>
                  </a:moveTo>
                  <a:cubicBezTo>
                    <a:pt x="1072261" y="467453"/>
                    <a:pt x="1036911" y="461561"/>
                    <a:pt x="1007454" y="469418"/>
                  </a:cubicBezTo>
                  <a:cubicBezTo>
                    <a:pt x="977996" y="477274"/>
                    <a:pt x="954430" y="496915"/>
                    <a:pt x="930864" y="516556"/>
                  </a:cubicBezTo>
                  <a:cubicBezTo>
                    <a:pt x="858201" y="575478"/>
                    <a:pt x="787503" y="636365"/>
                    <a:pt x="714840" y="695288"/>
                  </a:cubicBezTo>
                  <a:cubicBezTo>
                    <a:pt x="691274" y="714929"/>
                    <a:pt x="665744" y="740462"/>
                    <a:pt x="636287" y="750282"/>
                  </a:cubicBezTo>
                  <a:cubicBezTo>
                    <a:pt x="573443" y="769923"/>
                    <a:pt x="577371" y="703144"/>
                    <a:pt x="604865" y="669755"/>
                  </a:cubicBezTo>
                  <a:cubicBezTo>
                    <a:pt x="646106" y="618688"/>
                    <a:pt x="691274" y="571550"/>
                    <a:pt x="738407" y="524412"/>
                  </a:cubicBezTo>
                  <a:cubicBezTo>
                    <a:pt x="828743" y="436028"/>
                    <a:pt x="923008" y="343716"/>
                    <a:pt x="989779" y="235691"/>
                  </a:cubicBezTo>
                  <a:cubicBezTo>
                    <a:pt x="1009417" y="204265"/>
                    <a:pt x="1027092" y="172840"/>
                    <a:pt x="1021200" y="133558"/>
                  </a:cubicBezTo>
                  <a:cubicBezTo>
                    <a:pt x="1019237" y="113917"/>
                    <a:pt x="1009417" y="96240"/>
                    <a:pt x="991743" y="86420"/>
                  </a:cubicBezTo>
                  <a:cubicBezTo>
                    <a:pt x="956393" y="64815"/>
                    <a:pt x="915153" y="88384"/>
                    <a:pt x="883731" y="111953"/>
                  </a:cubicBezTo>
                  <a:cubicBezTo>
                    <a:pt x="730551" y="233727"/>
                    <a:pt x="618612" y="404603"/>
                    <a:pt x="488998" y="547981"/>
                  </a:cubicBezTo>
                  <a:cubicBezTo>
                    <a:pt x="475251" y="563694"/>
                    <a:pt x="443830" y="587263"/>
                    <a:pt x="426155" y="563694"/>
                  </a:cubicBezTo>
                  <a:cubicBezTo>
                    <a:pt x="416335" y="551909"/>
                    <a:pt x="422227" y="530304"/>
                    <a:pt x="430083" y="518520"/>
                  </a:cubicBezTo>
                  <a:cubicBezTo>
                    <a:pt x="494889" y="382998"/>
                    <a:pt x="606829" y="273009"/>
                    <a:pt x="667708" y="135522"/>
                  </a:cubicBezTo>
                  <a:cubicBezTo>
                    <a:pt x="685383" y="96240"/>
                    <a:pt x="695202" y="45174"/>
                    <a:pt x="663780" y="15713"/>
                  </a:cubicBezTo>
                  <a:cubicBezTo>
                    <a:pt x="628431" y="-17677"/>
                    <a:pt x="569516" y="7856"/>
                    <a:pt x="532203" y="39282"/>
                  </a:cubicBezTo>
                  <a:cubicBezTo>
                    <a:pt x="430083" y="131594"/>
                    <a:pt x="373131" y="269080"/>
                    <a:pt x="306360" y="386926"/>
                  </a:cubicBezTo>
                  <a:cubicBezTo>
                    <a:pt x="259228" y="469418"/>
                    <a:pt x="206204" y="557802"/>
                    <a:pt x="109976" y="589227"/>
                  </a:cubicBezTo>
                  <a:cubicBezTo>
                    <a:pt x="72662" y="601012"/>
                    <a:pt x="17675" y="593155"/>
                    <a:pt x="0" y="563694"/>
                  </a:cubicBezTo>
                  <a:cubicBezTo>
                    <a:pt x="39277" y="661898"/>
                    <a:pt x="92301" y="730641"/>
                    <a:pt x="153180" y="781708"/>
                  </a:cubicBezTo>
                  <a:cubicBezTo>
                    <a:pt x="133542" y="744390"/>
                    <a:pt x="129614" y="695288"/>
                    <a:pt x="147289" y="648150"/>
                  </a:cubicBezTo>
                  <a:cubicBezTo>
                    <a:pt x="176746" y="565658"/>
                    <a:pt x="259228" y="520484"/>
                    <a:pt x="331890" y="546017"/>
                  </a:cubicBezTo>
                  <a:cubicBezTo>
                    <a:pt x="402589" y="571550"/>
                    <a:pt x="437938" y="659934"/>
                    <a:pt x="406516" y="742426"/>
                  </a:cubicBezTo>
                  <a:cubicBezTo>
                    <a:pt x="382950" y="805277"/>
                    <a:pt x="327962" y="848487"/>
                    <a:pt x="271011" y="850451"/>
                  </a:cubicBezTo>
                  <a:cubicBezTo>
                    <a:pt x="384914" y="895625"/>
                    <a:pt x="506673" y="895625"/>
                    <a:pt x="606829" y="879912"/>
                  </a:cubicBezTo>
                  <a:cubicBezTo>
                    <a:pt x="691274" y="868128"/>
                    <a:pt x="769828" y="834738"/>
                    <a:pt x="838563" y="785636"/>
                  </a:cubicBezTo>
                  <a:cubicBezTo>
                    <a:pt x="919080" y="728677"/>
                    <a:pt x="1005490" y="677611"/>
                    <a:pt x="1066369" y="601012"/>
                  </a:cubicBezTo>
                  <a:cubicBezTo>
                    <a:pt x="1093863" y="573514"/>
                    <a:pt x="1115465" y="524412"/>
                    <a:pt x="1089935" y="491023"/>
                  </a:cubicBezTo>
                  <a:close/>
                </a:path>
              </a:pathLst>
            </a:custGeom>
            <a:grpFill/>
            <a:ln w="19616"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21820375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48385" y="1711758"/>
            <a:ext cx="9495274" cy="431616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000" b="1" dirty="0" err="1">
                <a:solidFill>
                  <a:srgbClr val="E97924"/>
                </a:solidFill>
              </a:rPr>
              <a:t>Beratungsdienste</a:t>
            </a:r>
            <a:endParaRPr lang="en-US" sz="2000" b="1" dirty="0">
              <a:solidFill>
                <a:srgbClr val="E97924"/>
              </a:solidFill>
            </a:endParaRPr>
          </a:p>
          <a:p>
            <a:pPr marL="0" indent="0" algn="l">
              <a:spcBef>
                <a:spcPts val="0"/>
              </a:spcBef>
              <a:buNone/>
            </a:pPr>
            <a:endParaRPr lang="en-US" sz="1050" b="1" i="0" dirty="0">
              <a:solidFill>
                <a:srgbClr val="212121"/>
              </a:solidFill>
              <a:effectLst/>
              <a:highlight>
                <a:srgbClr val="FFFFFF"/>
              </a:highlight>
              <a:latin typeface="BundesSansWeb"/>
            </a:endParaRPr>
          </a:p>
          <a:p>
            <a:pPr marL="0" marR="0" indent="0">
              <a:spcBef>
                <a:spcPts val="0"/>
              </a:spcBef>
              <a:spcAft>
                <a:spcPts val="0"/>
              </a:spcAft>
              <a:buNone/>
            </a:pPr>
            <a:r>
              <a:rPr lang="en-IE" sz="1800" b="1" dirty="0" err="1">
                <a:solidFill>
                  <a:srgbClr val="212121"/>
                </a:solidFill>
                <a:effectLst/>
                <a:latin typeface="Calibri" panose="020F0502020204030204" pitchFamily="34" charset="0"/>
              </a:rPr>
              <a:t>Projekt</a:t>
            </a:r>
            <a:r>
              <a:rPr lang="en-IE" sz="1800" b="1" dirty="0">
                <a:solidFill>
                  <a:srgbClr val="212121"/>
                </a:solidFill>
                <a:effectLst/>
                <a:latin typeface="Calibri" panose="020F0502020204030204" pitchFamily="34" charset="0"/>
              </a:rPr>
              <a:t> "</a:t>
            </a:r>
            <a:r>
              <a:rPr lang="de-DE" sz="1800" b="1" dirty="0">
                <a:solidFill>
                  <a:srgbClr val="212121"/>
                </a:solidFill>
                <a:effectLst/>
                <a:latin typeface="Calibri" panose="020F0502020204030204" pitchFamily="34" charset="0"/>
              </a:rPr>
              <a:t>Wir gründen in Deutschland</a:t>
            </a:r>
            <a:r>
              <a:rPr lang="en-IE" sz="1800" b="1" dirty="0">
                <a:solidFill>
                  <a:srgbClr val="212121"/>
                </a:solidFill>
                <a:effectLst/>
                <a:latin typeface="Calibri" panose="020F0502020204030204" pitchFamily="34" charset="0"/>
              </a:rPr>
              <a:t>"</a:t>
            </a:r>
            <a:endParaRPr lang="en-IE" sz="1800" dirty="0">
              <a:solidFill>
                <a:srgbClr val="212121"/>
              </a:solidFill>
              <a:effectLst/>
              <a:latin typeface="Calibri" panose="020F0502020204030204" pitchFamily="34" charset="0"/>
            </a:endParaRPr>
          </a:p>
          <a:p>
            <a:pPr marL="0" marR="0" indent="0">
              <a:spcBef>
                <a:spcPts val="0"/>
              </a:spcBef>
              <a:spcAft>
                <a:spcPts val="0"/>
              </a:spcAft>
              <a:buNone/>
            </a:pPr>
            <a:r>
              <a:rPr lang="de-DE" sz="1800" dirty="0">
                <a:solidFill>
                  <a:srgbClr val="212121"/>
                </a:solidFill>
                <a:effectLst/>
                <a:latin typeface="Calibri" panose="020F0502020204030204" pitchFamily="34" charset="0"/>
              </a:rPr>
              <a:t>Die Website des Projekts </a:t>
            </a:r>
            <a:r>
              <a:rPr lang="de-DE" sz="1800" dirty="0">
                <a:solidFill>
                  <a:srgbClr val="212121"/>
                </a:solidFill>
                <a:effectLst/>
                <a:latin typeface="Calibri" panose="020F0502020204030204" pitchFamily="34" charset="0"/>
                <a:hlinkClick r:id="rId2"/>
              </a:rPr>
              <a:t>"Wir gründen in Deutschland"</a:t>
            </a:r>
            <a:r>
              <a:rPr lang="de-DE" sz="1800" dirty="0">
                <a:solidFill>
                  <a:srgbClr val="212121"/>
                </a:solidFill>
                <a:effectLst/>
                <a:latin typeface="Calibri" panose="020F0502020204030204" pitchFamily="34" charset="0"/>
              </a:rPr>
              <a:t> bietet sowohl ausländischen Studierenden und Akademikern in Deutschland als auch im Ausland lebenden Fachkräften, die in Deutschland ein Unternehmen gründen wollen, Unterstützung. Wenn Sie Fragen haben oder etwas nicht ganz verstehen, können Sie sich an Personen wenden, die Ihnen weiterhelfen - entweder per Telefon oder per E-Mail. Die Website ist in verschiedenen Sprachen verfügbar, z. B. in Deutsch, Englisch, Ukrainisch, Russisch, Chinesisch, Polnisch und Türkisch.</a:t>
            </a:r>
          </a:p>
          <a:p>
            <a:pPr marL="0" marR="0" indent="0">
              <a:spcBef>
                <a:spcPts val="0"/>
              </a:spcBef>
              <a:spcAft>
                <a:spcPts val="0"/>
              </a:spcAft>
              <a:buNone/>
            </a:pPr>
            <a:endParaRPr lang="en-IE" sz="1800" dirty="0">
              <a:effectLst/>
              <a:latin typeface="Calibri" panose="020F0502020204030204" pitchFamily="34" charset="0"/>
            </a:endParaRPr>
          </a:p>
          <a:p>
            <a:pPr marL="0" marR="0" indent="0">
              <a:spcBef>
                <a:spcPts val="0"/>
              </a:spcBef>
              <a:spcAft>
                <a:spcPts val="0"/>
              </a:spcAft>
              <a:buNone/>
            </a:pPr>
            <a:r>
              <a:rPr lang="en-IE" sz="1800" b="1" dirty="0" err="1">
                <a:solidFill>
                  <a:srgbClr val="212121"/>
                </a:solidFill>
                <a:effectLst/>
                <a:latin typeface="Calibri" panose="020F0502020204030204" pitchFamily="34" charset="0"/>
              </a:rPr>
              <a:t>KfW</a:t>
            </a:r>
            <a:endParaRPr lang="en-IE" sz="1800" dirty="0">
              <a:solidFill>
                <a:srgbClr val="212121"/>
              </a:solidFill>
              <a:effectLst/>
              <a:latin typeface="Calibri" panose="020F0502020204030204" pitchFamily="34" charset="0"/>
            </a:endParaRPr>
          </a:p>
          <a:p>
            <a:pPr marL="0" marR="0" indent="0">
              <a:spcBef>
                <a:spcPts val="0"/>
              </a:spcBef>
              <a:spcAft>
                <a:spcPts val="0"/>
              </a:spcAft>
              <a:buNone/>
            </a:pPr>
            <a:r>
              <a:rPr lang="de-DE" sz="1800" dirty="0">
                <a:solidFill>
                  <a:srgbClr val="212121"/>
                </a:solidFill>
                <a:effectLst/>
                <a:latin typeface="Calibri" panose="020F0502020204030204" pitchFamily="34" charset="0"/>
              </a:rPr>
              <a:t>Mit den Förderprogrammen des Bundes unterstützt die KfW Existenzgründer und insbesondere kleine und mittlere Unternehmen. Weitere Informationen zu diesen Förderprogrammen finden Sie auf der Website der </a:t>
            </a:r>
            <a:r>
              <a:rPr lang="de-DE" sz="1800" dirty="0">
                <a:solidFill>
                  <a:srgbClr val="212121"/>
                </a:solidFill>
                <a:effectLst/>
                <a:latin typeface="Calibri" panose="020F0502020204030204" pitchFamily="34" charset="0"/>
                <a:hlinkClick r:id="rId3"/>
              </a:rPr>
              <a:t>KfW</a:t>
            </a:r>
            <a:r>
              <a:rPr lang="de-DE" sz="1800" dirty="0">
                <a:solidFill>
                  <a:srgbClr val="212121"/>
                </a:solidFill>
                <a:effectLst/>
                <a:latin typeface="Calibri" panose="020F0502020204030204" pitchFamily="34" charset="0"/>
              </a:rPr>
              <a:t>.</a:t>
            </a:r>
            <a:endParaRPr lang="en-US" sz="1800" b="0" i="0" dirty="0">
              <a:solidFill>
                <a:srgbClr val="212121"/>
              </a:solidFill>
              <a:effectLst/>
              <a:highlight>
                <a:srgbClr val="FFFFFF"/>
              </a:highlight>
            </a:endParaRPr>
          </a:p>
          <a:p>
            <a:pPr marL="0" indent="0">
              <a:buClr>
                <a:srgbClr val="915F9E"/>
              </a:buClr>
              <a:buNone/>
            </a:pPr>
            <a:endParaRPr lang="en-US" sz="2000" dirty="0"/>
          </a:p>
          <a:p>
            <a:pPr marL="0" indent="0">
              <a:buClr>
                <a:srgbClr val="915F9E"/>
              </a:buClr>
              <a:buNone/>
            </a:pPr>
            <a:endParaRPr lang="en-US" sz="2400" b="1" dirty="0">
              <a:solidFill>
                <a:srgbClr val="E97924"/>
              </a:solidFill>
            </a:endParaRPr>
          </a:p>
        </p:txBody>
      </p:sp>
      <p:sp>
        <p:nvSpPr>
          <p:cNvPr id="142" name="Textplatzhalter 1">
            <a:extLst>
              <a:ext uri="{FF2B5EF4-FFF2-40B4-BE49-F238E27FC236}">
                <a16:creationId xmlns:a16="http://schemas.microsoft.com/office/drawing/2014/main" id="{52818863-C0A3-463D-B873-6A6B39183A1A}"/>
              </a:ext>
            </a:extLst>
          </p:cNvPr>
          <p:cNvSpPr>
            <a:spLocks noGrp="1"/>
          </p:cNvSpPr>
          <p:nvPr>
            <p:ph type="body" sz="quarter" idx="30"/>
          </p:nvPr>
        </p:nvSpPr>
        <p:spPr>
          <a:xfrm>
            <a:off x="854075" y="925513"/>
            <a:ext cx="10483850" cy="804862"/>
          </a:xfrm>
        </p:spPr>
        <p:txBody>
          <a:bodyPr/>
          <a:lstStyle/>
          <a:p>
            <a:r>
              <a:rPr lang="de-DE" dirty="0"/>
              <a:t>Beratung und Information: DEUTSCHLAND</a:t>
            </a:r>
          </a:p>
        </p:txBody>
      </p:sp>
    </p:spTree>
    <p:extLst>
      <p:ext uri="{BB962C8B-B14F-4D97-AF65-F5344CB8AC3E}">
        <p14:creationId xmlns:p14="http://schemas.microsoft.com/office/powerpoint/2010/main" val="20547505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782649" y="426779"/>
            <a:ext cx="10483431" cy="804265"/>
          </a:xfrm>
        </p:spPr>
        <p:txBody>
          <a:bodyPr/>
          <a:lstStyle/>
          <a:p>
            <a:r>
              <a:rPr lang="de-DE" dirty="0"/>
              <a:t>Beratung und Information: DEUTSCHLAND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371549" y="1227317"/>
            <a:ext cx="10376559" cy="5405383"/>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000" b="1" dirty="0" err="1">
                <a:solidFill>
                  <a:srgbClr val="E97924"/>
                </a:solidFill>
              </a:rPr>
              <a:t>Beratungsdienste</a:t>
            </a:r>
            <a:endParaRPr lang="en-US" sz="1050" b="1" i="0" dirty="0">
              <a:solidFill>
                <a:srgbClr val="212121"/>
              </a:solidFill>
              <a:effectLst/>
              <a:highlight>
                <a:srgbClr val="FFFFFF"/>
              </a:highlight>
              <a:latin typeface="BundesSansWeb"/>
            </a:endParaRPr>
          </a:p>
          <a:p>
            <a:pPr marL="0" marR="0" indent="0">
              <a:spcBef>
                <a:spcPts val="0"/>
              </a:spcBef>
              <a:spcAft>
                <a:spcPts val="0"/>
              </a:spcAft>
              <a:buNone/>
            </a:pPr>
            <a:r>
              <a:rPr lang="de-DE" sz="1800" b="1" dirty="0">
                <a:solidFill>
                  <a:srgbClr val="212121"/>
                </a:solidFill>
                <a:effectLst/>
                <a:latin typeface="Calibri" panose="020F0502020204030204" pitchFamily="34" charset="0"/>
              </a:rPr>
              <a:t>Bundesagentur für Arbeit</a:t>
            </a:r>
            <a:endParaRPr lang="en-IE" sz="1800" dirty="0">
              <a:solidFill>
                <a:srgbClr val="212121"/>
              </a:solidFill>
              <a:effectLst/>
              <a:latin typeface="Calibri" panose="020F0502020204030204" pitchFamily="34" charset="0"/>
            </a:endParaRPr>
          </a:p>
          <a:p>
            <a:pPr marL="0" marR="0" indent="0">
              <a:spcBef>
                <a:spcPts val="0"/>
              </a:spcBef>
              <a:spcAft>
                <a:spcPts val="0"/>
              </a:spcAft>
              <a:buNone/>
            </a:pPr>
            <a:r>
              <a:rPr lang="de-DE" sz="1800" dirty="0">
                <a:solidFill>
                  <a:srgbClr val="212121"/>
                </a:solidFill>
                <a:effectLst/>
                <a:latin typeface="Calibri" panose="020F0502020204030204" pitchFamily="34" charset="0"/>
              </a:rPr>
              <a:t>Die Bundesagentur für Arbeit bietet viele Informationen zum Leben und Arbeiten in Deutschland.         Weitere Informationen finden Sie auf der </a:t>
            </a:r>
            <a:r>
              <a:rPr lang="de-DE" sz="1800" dirty="0">
                <a:solidFill>
                  <a:srgbClr val="212121"/>
                </a:solidFill>
                <a:effectLst/>
                <a:latin typeface="Calibri" panose="020F0502020204030204" pitchFamily="34" charset="0"/>
                <a:hlinkClick r:id="rId2"/>
              </a:rPr>
              <a:t>Website der Bundesagentur für Arbeit</a:t>
            </a:r>
            <a:r>
              <a:rPr lang="de-DE" sz="1800" dirty="0">
                <a:solidFill>
                  <a:srgbClr val="212121"/>
                </a:solidFill>
                <a:effectLst/>
                <a:latin typeface="Calibri" panose="020F0502020204030204" pitchFamily="34" charset="0"/>
              </a:rPr>
              <a:t>.</a:t>
            </a:r>
          </a:p>
          <a:p>
            <a:pPr marL="0" marR="0" indent="0">
              <a:spcBef>
                <a:spcPts val="0"/>
              </a:spcBef>
              <a:spcAft>
                <a:spcPts val="0"/>
              </a:spcAft>
              <a:buNone/>
            </a:pPr>
            <a:endParaRPr lang="en-IE" sz="1800" dirty="0">
              <a:effectLst/>
              <a:latin typeface="Calibri" panose="020F0502020204030204" pitchFamily="34" charset="0"/>
            </a:endParaRPr>
          </a:p>
          <a:p>
            <a:pPr marL="0" marR="0" indent="0">
              <a:spcBef>
                <a:spcPts val="0"/>
              </a:spcBef>
              <a:spcAft>
                <a:spcPts val="0"/>
              </a:spcAft>
              <a:buNone/>
            </a:pPr>
            <a:r>
              <a:rPr lang="de-DE" sz="1800" b="1" dirty="0">
                <a:solidFill>
                  <a:srgbClr val="212121"/>
                </a:solidFill>
                <a:effectLst/>
                <a:latin typeface="Calibri" panose="020F0502020204030204" pitchFamily="34" charset="0"/>
              </a:rPr>
              <a:t>Institut für freie Berufe</a:t>
            </a:r>
            <a:endParaRPr lang="en-IE" sz="1800" dirty="0">
              <a:solidFill>
                <a:srgbClr val="212121"/>
              </a:solidFill>
              <a:effectLst/>
              <a:latin typeface="Calibri" panose="020F0502020204030204" pitchFamily="34" charset="0"/>
            </a:endParaRPr>
          </a:p>
          <a:p>
            <a:pPr marL="0" marR="0" indent="0">
              <a:spcBef>
                <a:spcPts val="0"/>
              </a:spcBef>
              <a:spcAft>
                <a:spcPts val="0"/>
              </a:spcAft>
              <a:buNone/>
            </a:pPr>
            <a:r>
              <a:rPr lang="de-DE" sz="1800" dirty="0">
                <a:solidFill>
                  <a:srgbClr val="212121"/>
                </a:solidFill>
                <a:effectLst/>
                <a:latin typeface="Calibri" panose="020F0502020204030204" pitchFamily="34" charset="0"/>
              </a:rPr>
              <a:t>Sie möchten sich selbstständig machen, z.B. als Coach, Berater, Rechtsanwalt, Arzt, Ingenieur, Heilpraktiker, Künstler oder Journalist? Das Institut für Freie Berufe ist eines der führenden Forschungs- und Beratungsinstitute für Freie Berufe in Deutschland. Es bietet individuelle Gründungsberatung, spezialisierte Workshops und Seminare, begleitetes Coaching für Freiberufler und ein breites Informationsangebot für Unternehmensgründer. Weitere Informationen finden Sie auf der </a:t>
            </a:r>
            <a:r>
              <a:rPr lang="de-DE" sz="1800" dirty="0">
                <a:solidFill>
                  <a:srgbClr val="212121"/>
                </a:solidFill>
                <a:effectLst/>
                <a:latin typeface="Calibri" panose="020F0502020204030204" pitchFamily="34" charset="0"/>
                <a:hlinkClick r:id="rId3"/>
              </a:rPr>
              <a:t>Website des Instituts für Freie Berufe</a:t>
            </a:r>
            <a:r>
              <a:rPr lang="de-DE" sz="1800" dirty="0">
                <a:solidFill>
                  <a:srgbClr val="212121"/>
                </a:solidFill>
                <a:effectLst/>
                <a:latin typeface="Calibri" panose="020F0502020204030204" pitchFamily="34" charset="0"/>
              </a:rPr>
              <a:t>.</a:t>
            </a:r>
          </a:p>
          <a:p>
            <a:pPr marL="0" marR="0" indent="0">
              <a:spcBef>
                <a:spcPts val="0"/>
              </a:spcBef>
              <a:spcAft>
                <a:spcPts val="0"/>
              </a:spcAft>
              <a:buNone/>
            </a:pPr>
            <a:endParaRPr lang="de-DE" sz="1800" dirty="0">
              <a:solidFill>
                <a:srgbClr val="212121"/>
              </a:solidFill>
              <a:effectLst/>
              <a:latin typeface="Calibri" panose="020F0502020204030204" pitchFamily="34" charset="0"/>
            </a:endParaRPr>
          </a:p>
          <a:p>
            <a:pPr marL="0" marR="0" indent="0">
              <a:spcBef>
                <a:spcPts val="0"/>
              </a:spcBef>
              <a:spcAft>
                <a:spcPts val="0"/>
              </a:spcAft>
              <a:buNone/>
            </a:pPr>
            <a:r>
              <a:rPr lang="en-IE" sz="1800" b="1" dirty="0" err="1">
                <a:solidFill>
                  <a:srgbClr val="212121"/>
                </a:solidFill>
                <a:effectLst/>
                <a:latin typeface="Calibri" panose="020F0502020204030204" pitchFamily="34" charset="0"/>
              </a:rPr>
              <a:t>Netzwerk</a:t>
            </a:r>
            <a:r>
              <a:rPr lang="en-IE" sz="1800" b="1" dirty="0">
                <a:solidFill>
                  <a:srgbClr val="212121"/>
                </a:solidFill>
                <a:effectLst/>
                <a:latin typeface="Calibri" panose="020F0502020204030204" pitchFamily="34" charset="0"/>
              </a:rPr>
              <a:t> "Integration </a:t>
            </a:r>
            <a:r>
              <a:rPr lang="en-IE" sz="1800" b="1" dirty="0" err="1">
                <a:solidFill>
                  <a:srgbClr val="212121"/>
                </a:solidFill>
                <a:effectLst/>
                <a:latin typeface="Calibri" panose="020F0502020204030204" pitchFamily="34" charset="0"/>
              </a:rPr>
              <a:t>durch</a:t>
            </a:r>
            <a:r>
              <a:rPr lang="en-IE" sz="1800" b="1" dirty="0">
                <a:solidFill>
                  <a:srgbClr val="212121"/>
                </a:solidFill>
                <a:effectLst/>
                <a:latin typeface="Calibri" panose="020F0502020204030204" pitchFamily="34" charset="0"/>
              </a:rPr>
              <a:t> </a:t>
            </a:r>
            <a:r>
              <a:rPr lang="en-IE" sz="1800" b="1" dirty="0" err="1">
                <a:solidFill>
                  <a:srgbClr val="212121"/>
                </a:solidFill>
                <a:effectLst/>
                <a:latin typeface="Calibri" panose="020F0502020204030204" pitchFamily="34" charset="0"/>
              </a:rPr>
              <a:t>Qualifizierung</a:t>
            </a:r>
            <a:r>
              <a:rPr lang="en-IE" sz="1800" b="1" dirty="0">
                <a:solidFill>
                  <a:srgbClr val="212121"/>
                </a:solidFill>
                <a:effectLst/>
                <a:latin typeface="Calibri" panose="020F0502020204030204" pitchFamily="34" charset="0"/>
              </a:rPr>
              <a:t>" (</a:t>
            </a:r>
            <a:r>
              <a:rPr lang="en-IE" sz="1800" b="1" dirty="0" err="1">
                <a:solidFill>
                  <a:srgbClr val="212121"/>
                </a:solidFill>
                <a:effectLst/>
                <a:latin typeface="Calibri" panose="020F0502020204030204" pitchFamily="34" charset="0"/>
              </a:rPr>
              <a:t>iQ</a:t>
            </a:r>
            <a:r>
              <a:rPr lang="en-IE" sz="1800" b="1" dirty="0">
                <a:solidFill>
                  <a:srgbClr val="212121"/>
                </a:solidFill>
                <a:effectLst/>
                <a:latin typeface="Calibri" panose="020F0502020204030204" pitchFamily="34" charset="0"/>
              </a:rPr>
              <a:t>)</a:t>
            </a:r>
            <a:endParaRPr lang="en-IE" sz="1800" dirty="0">
              <a:solidFill>
                <a:srgbClr val="212121"/>
              </a:solidFill>
              <a:effectLst/>
              <a:latin typeface="Calibri" panose="020F0502020204030204" pitchFamily="34" charset="0"/>
            </a:endParaRPr>
          </a:p>
          <a:p>
            <a:pPr marL="0" marR="0" indent="0">
              <a:spcBef>
                <a:spcPts val="0"/>
              </a:spcBef>
              <a:spcAft>
                <a:spcPts val="0"/>
              </a:spcAft>
              <a:buNone/>
            </a:pPr>
            <a:r>
              <a:rPr lang="de-DE" sz="1800" dirty="0">
                <a:solidFill>
                  <a:srgbClr val="212121"/>
                </a:solidFill>
                <a:effectLst/>
                <a:latin typeface="Calibri" panose="020F0502020204030204" pitchFamily="34" charset="0"/>
              </a:rPr>
              <a:t>Das Netzwerk "Integration durch Qualifizierung" (</a:t>
            </a:r>
            <a:r>
              <a:rPr lang="de-DE" sz="1800" dirty="0" err="1">
                <a:solidFill>
                  <a:srgbClr val="212121"/>
                </a:solidFill>
                <a:effectLst/>
                <a:latin typeface="Calibri" panose="020F0502020204030204" pitchFamily="34" charset="0"/>
              </a:rPr>
              <a:t>iQ</a:t>
            </a:r>
            <a:r>
              <a:rPr lang="de-DE" sz="1800" dirty="0">
                <a:solidFill>
                  <a:srgbClr val="212121"/>
                </a:solidFill>
                <a:effectLst/>
                <a:latin typeface="Calibri" panose="020F0502020204030204" pitchFamily="34" charset="0"/>
              </a:rPr>
              <a:t>) setzt sich für die Verbesserung der Beschäftigungschancen von Menschen mit Migrationshintergrund ein. Ein Ziel ist es, dass im Ausland erworbene berufliche Qualifikationen unabhängig vom Aufenthaltsstatus häufiger zu einer dem Ausbildungsstand entsprechenden Beschäftigung führen. Darüber hinaus bietet sie Informationen zur Existenzgründung für Ausländer mit einer Aufenthaltserlaubnis. Weitere Informationen finden Sie auf der </a:t>
            </a:r>
            <a:r>
              <a:rPr lang="de-DE" sz="1800" dirty="0">
                <a:solidFill>
                  <a:srgbClr val="212121"/>
                </a:solidFill>
                <a:effectLst/>
                <a:latin typeface="Calibri" panose="020F0502020204030204" pitchFamily="34" charset="0"/>
                <a:hlinkClick r:id="rId4"/>
              </a:rPr>
              <a:t>Website des Netzwerks </a:t>
            </a:r>
            <a:r>
              <a:rPr lang="de-DE" sz="1800" dirty="0" err="1">
                <a:solidFill>
                  <a:srgbClr val="212121"/>
                </a:solidFill>
                <a:effectLst/>
                <a:latin typeface="Calibri" panose="020F0502020204030204" pitchFamily="34" charset="0"/>
                <a:hlinkClick r:id="rId4"/>
              </a:rPr>
              <a:t>iQ</a:t>
            </a:r>
            <a:r>
              <a:rPr lang="de-DE" sz="1800" dirty="0">
                <a:solidFill>
                  <a:srgbClr val="212121"/>
                </a:solidFill>
                <a:effectLst/>
                <a:latin typeface="Calibri" panose="020F0502020204030204" pitchFamily="34" charset="0"/>
              </a:rPr>
              <a:t>.</a:t>
            </a:r>
          </a:p>
          <a:p>
            <a:pPr marL="0" marR="0" indent="0">
              <a:spcBef>
                <a:spcPts val="0"/>
              </a:spcBef>
              <a:spcAft>
                <a:spcPts val="0"/>
              </a:spcAft>
              <a:buNone/>
            </a:pPr>
            <a:endParaRPr lang="de-DE" sz="1800" dirty="0">
              <a:solidFill>
                <a:srgbClr val="212121"/>
              </a:solidFill>
              <a:effectLst/>
              <a:latin typeface="Calibri" panose="020F0502020204030204" pitchFamily="34" charset="0"/>
            </a:endParaRPr>
          </a:p>
          <a:p>
            <a:pPr marL="0" marR="0" indent="0">
              <a:spcBef>
                <a:spcPts val="0"/>
              </a:spcBef>
              <a:spcAft>
                <a:spcPts val="0"/>
              </a:spcAft>
              <a:buNone/>
            </a:pPr>
            <a:endParaRPr lang="en-US" sz="1800" b="0" i="0" dirty="0">
              <a:solidFill>
                <a:srgbClr val="212121"/>
              </a:solidFill>
              <a:effectLst/>
              <a:highlight>
                <a:srgbClr val="FFFFFF"/>
              </a:highlight>
            </a:endParaRPr>
          </a:p>
          <a:p>
            <a:pPr marL="0" indent="0">
              <a:buClr>
                <a:srgbClr val="915F9E"/>
              </a:buClr>
              <a:buNone/>
            </a:pPr>
            <a:endParaRPr lang="en-US" sz="2000" dirty="0"/>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343962895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dirty="0"/>
              <a:t>Beratung und Information: DEUTSCHLAND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678260" y="2079619"/>
            <a:ext cx="9576399" cy="431616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000" b="1" dirty="0" err="1">
                <a:solidFill>
                  <a:srgbClr val="E97924"/>
                </a:solidFill>
              </a:rPr>
              <a:t>Beratungsdienste</a:t>
            </a:r>
            <a:endParaRPr lang="en-US" sz="1050" b="1" i="0" dirty="0">
              <a:solidFill>
                <a:srgbClr val="212121"/>
              </a:solidFill>
              <a:effectLst/>
              <a:highlight>
                <a:srgbClr val="FFFFFF"/>
              </a:highlight>
              <a:latin typeface="BundesSansWeb"/>
            </a:endParaRPr>
          </a:p>
          <a:p>
            <a:pPr marL="0" indent="0" algn="l">
              <a:spcBef>
                <a:spcPts val="0"/>
              </a:spcBef>
              <a:buNone/>
            </a:pPr>
            <a:endParaRPr lang="en-US" sz="1050" b="1" i="0" dirty="0">
              <a:solidFill>
                <a:srgbClr val="212121"/>
              </a:solidFill>
              <a:effectLst/>
              <a:highlight>
                <a:srgbClr val="FFFFFF"/>
              </a:highlight>
              <a:latin typeface="BundesSansWeb"/>
            </a:endParaRPr>
          </a:p>
          <a:p>
            <a:pPr marL="0" marR="0" indent="0">
              <a:spcBef>
                <a:spcPts val="0"/>
              </a:spcBef>
              <a:spcAft>
                <a:spcPts val="0"/>
              </a:spcAft>
              <a:buNone/>
            </a:pPr>
            <a:r>
              <a:rPr lang="en-IE" sz="1800" b="1" dirty="0" err="1">
                <a:solidFill>
                  <a:srgbClr val="212121"/>
                </a:solidFill>
                <a:effectLst/>
                <a:latin typeface="Calibri" panose="020F0502020204030204" pitchFamily="34" charset="0"/>
              </a:rPr>
              <a:t>Projekt</a:t>
            </a:r>
            <a:r>
              <a:rPr lang="en-IE" sz="1800" b="1" dirty="0">
                <a:solidFill>
                  <a:srgbClr val="212121"/>
                </a:solidFill>
                <a:effectLst/>
                <a:latin typeface="Calibri" panose="020F0502020204030204" pitchFamily="34" charset="0"/>
              </a:rPr>
              <a:t> "Handbook Germany: Together"</a:t>
            </a:r>
            <a:endParaRPr lang="en-IE" sz="1800" dirty="0">
              <a:solidFill>
                <a:srgbClr val="212121"/>
              </a:solidFill>
              <a:effectLst/>
              <a:latin typeface="Calibri" panose="020F0502020204030204" pitchFamily="34" charset="0"/>
            </a:endParaRPr>
          </a:p>
          <a:p>
            <a:pPr marL="0" indent="0">
              <a:spcBef>
                <a:spcPts val="0"/>
              </a:spcBef>
              <a:buNone/>
            </a:pPr>
            <a:r>
              <a:rPr lang="de-DE" sz="1800" dirty="0">
                <a:solidFill>
                  <a:srgbClr val="212121"/>
                </a:solidFill>
                <a:effectLst/>
                <a:latin typeface="Calibri" panose="020F0502020204030204" pitchFamily="34" charset="0"/>
              </a:rPr>
              <a:t>Das Projekt "Handbook Germany: </a:t>
            </a:r>
            <a:r>
              <a:rPr lang="de-DE" sz="1800" dirty="0" err="1">
                <a:solidFill>
                  <a:srgbClr val="212121"/>
                </a:solidFill>
                <a:effectLst/>
                <a:latin typeface="Calibri" panose="020F0502020204030204" pitchFamily="34" charset="0"/>
              </a:rPr>
              <a:t>Together</a:t>
            </a:r>
            <a:r>
              <a:rPr lang="de-DE" sz="1800" dirty="0">
                <a:solidFill>
                  <a:srgbClr val="212121"/>
                </a:solidFill>
                <a:effectLst/>
                <a:latin typeface="Calibri" panose="020F0502020204030204" pitchFamily="34" charset="0"/>
              </a:rPr>
              <a:t>" bietet Antworten - von A bis Z des Lebens in Deutschland in Artikeln, Videos und Podcasts, alles auf </a:t>
            </a:r>
            <a:r>
              <a:rPr lang="de-DE" sz="1800" b="1" dirty="0">
                <a:solidFill>
                  <a:srgbClr val="87B14E"/>
                </a:solidFill>
                <a:hlinkClick r:id="rId2">
                  <a:extLst>
                    <a:ext uri="{A12FA001-AC4F-418D-AE19-62706E023703}">
                      <ahyp:hlinkClr xmlns:ahyp="http://schemas.microsoft.com/office/drawing/2018/hyperlinkcolor" val="tx"/>
                    </a:ext>
                  </a:extLst>
                </a:hlinkClick>
              </a:rPr>
              <a:t>der Informationsplattform handbookgermany.de.</a:t>
            </a:r>
            <a:r>
              <a:rPr lang="de-DE" sz="1800" b="1" dirty="0">
                <a:solidFill>
                  <a:srgbClr val="87B14E"/>
                </a:solidFill>
              </a:rPr>
              <a:t> </a:t>
            </a:r>
            <a:r>
              <a:rPr lang="de-DE" sz="1800" dirty="0">
                <a:solidFill>
                  <a:srgbClr val="212121"/>
                </a:solidFill>
                <a:effectLst/>
                <a:latin typeface="Calibri" panose="020F0502020204030204" pitchFamily="34" charset="0"/>
              </a:rPr>
              <a:t>In neun Sprachen gibt die Website wichtige Tipps zu Arbeit, aufenthaltsrechtlichen Fragen, Wohnen, Gesundheit und Berufsausbildung, Kinderbetreuung, Studium und vielem mehr. Für weitere fallbezogene Fragen gibt es die </a:t>
            </a:r>
            <a:r>
              <a:rPr lang="de-DE" sz="1800" b="1" dirty="0">
                <a:solidFill>
                  <a:srgbClr val="87B14E"/>
                </a:solidFill>
                <a:hlinkClick r:id="rId3">
                  <a:extLst>
                    <a:ext uri="{A12FA001-AC4F-418D-AE19-62706E023703}">
                      <ahyp:hlinkClr xmlns:ahyp="http://schemas.microsoft.com/office/drawing/2018/hyperlinkcolor" val="tx"/>
                    </a:ext>
                  </a:extLst>
                </a:hlinkClick>
              </a:rPr>
              <a:t>Community-Plattform </a:t>
            </a:r>
            <a:r>
              <a:rPr lang="de-DE" sz="1800" b="1" dirty="0" err="1">
                <a:solidFill>
                  <a:srgbClr val="87B14E"/>
                </a:solidFill>
                <a:hlinkClick r:id="rId3">
                  <a:extLst>
                    <a:ext uri="{A12FA001-AC4F-418D-AE19-62706E023703}">
                      <ahyp:hlinkClr xmlns:ahyp="http://schemas.microsoft.com/office/drawing/2018/hyperlinkcolor" val="tx"/>
                    </a:ext>
                  </a:extLst>
                </a:hlinkClick>
              </a:rPr>
              <a:t>Together</a:t>
            </a:r>
            <a:r>
              <a:rPr lang="de-DE" sz="1800" b="1" dirty="0">
                <a:solidFill>
                  <a:srgbClr val="87B14E"/>
                </a:solidFill>
                <a:hlinkClick r:id="rId3">
                  <a:extLst>
                    <a:ext uri="{A12FA001-AC4F-418D-AE19-62706E023703}">
                      <ahyp:hlinkClr xmlns:ahyp="http://schemas.microsoft.com/office/drawing/2018/hyperlinkcolor" val="tx"/>
                    </a:ext>
                  </a:extLst>
                </a:hlinkClick>
              </a:rPr>
              <a:t> in Germany</a:t>
            </a:r>
            <a:endParaRPr lang="de-DE" sz="1800" b="1" dirty="0">
              <a:solidFill>
                <a:srgbClr val="87B14E"/>
              </a:solidFill>
            </a:endParaRPr>
          </a:p>
          <a:p>
            <a:pPr marL="0" marR="0" indent="0">
              <a:spcBef>
                <a:spcPts val="0"/>
              </a:spcBef>
              <a:spcAft>
                <a:spcPts val="0"/>
              </a:spcAft>
              <a:buNone/>
            </a:pPr>
            <a:endParaRPr lang="en-IE" sz="1800" b="1" dirty="0">
              <a:solidFill>
                <a:srgbClr val="212121"/>
              </a:solidFill>
            </a:endParaRPr>
          </a:p>
          <a:p>
            <a:pPr marL="0" marR="0" indent="0">
              <a:spcBef>
                <a:spcPts val="0"/>
              </a:spcBef>
              <a:spcAft>
                <a:spcPts val="0"/>
              </a:spcAft>
              <a:buNone/>
            </a:pPr>
            <a:r>
              <a:rPr lang="de-DE" sz="1800" b="1" dirty="0" err="1">
                <a:solidFill>
                  <a:srgbClr val="212121"/>
                </a:solidFill>
                <a:effectLst/>
                <a:latin typeface="Calibri" panose="020F0502020204030204" pitchFamily="34" charset="0"/>
              </a:rPr>
              <a:t>Make</a:t>
            </a:r>
            <a:r>
              <a:rPr lang="de-DE" sz="1800" b="1" dirty="0">
                <a:solidFill>
                  <a:srgbClr val="212121"/>
                </a:solidFill>
                <a:effectLst/>
                <a:latin typeface="Calibri" panose="020F0502020204030204" pitchFamily="34" charset="0"/>
              </a:rPr>
              <a:t> </a:t>
            </a:r>
            <a:r>
              <a:rPr lang="de-DE" sz="1800" b="1" dirty="0" err="1">
                <a:solidFill>
                  <a:srgbClr val="212121"/>
                </a:solidFill>
                <a:effectLst/>
                <a:latin typeface="Calibri" panose="020F0502020204030204" pitchFamily="34" charset="0"/>
              </a:rPr>
              <a:t>it</a:t>
            </a:r>
            <a:r>
              <a:rPr lang="de-DE" sz="1800" b="1" dirty="0">
                <a:solidFill>
                  <a:srgbClr val="212121"/>
                </a:solidFill>
                <a:effectLst/>
                <a:latin typeface="Calibri" panose="020F0502020204030204" pitchFamily="34" charset="0"/>
              </a:rPr>
              <a:t> in Germany - Arbeiten in Deutschland: die offizielle Website für qualifizierte Fachkräfte</a:t>
            </a:r>
          </a:p>
          <a:p>
            <a:pPr marL="0" marR="0" indent="0">
              <a:spcBef>
                <a:spcPts val="0"/>
              </a:spcBef>
              <a:spcAft>
                <a:spcPts val="0"/>
              </a:spcAft>
              <a:buNone/>
            </a:pPr>
            <a:r>
              <a:rPr lang="de-DE" sz="1800" dirty="0">
                <a:solidFill>
                  <a:srgbClr val="212121"/>
                </a:solidFill>
                <a:effectLst/>
                <a:latin typeface="Calibri" panose="020F0502020204030204" pitchFamily="34" charset="0"/>
              </a:rPr>
              <a:t>Das Portal </a:t>
            </a:r>
            <a:r>
              <a:rPr lang="de-DE" sz="1800" b="1" dirty="0">
                <a:solidFill>
                  <a:srgbClr val="6B9F25"/>
                </a:solidFill>
                <a:effectLst/>
                <a:latin typeface="Calibri" panose="020F0502020204030204" pitchFamily="34" charset="0"/>
                <a:hlinkClick r:id="rId4">
                  <a:extLst>
                    <a:ext uri="{A12FA001-AC4F-418D-AE19-62706E023703}">
                      <ahyp:hlinkClr xmlns:ahyp="http://schemas.microsoft.com/office/drawing/2018/hyperlinkcolor" val="tx"/>
                    </a:ext>
                  </a:extLst>
                </a:hlinkClick>
              </a:rPr>
              <a:t>"</a:t>
            </a:r>
            <a:r>
              <a:rPr lang="de-DE" sz="1800" b="1" dirty="0" err="1">
                <a:solidFill>
                  <a:srgbClr val="6B9F25"/>
                </a:solidFill>
                <a:effectLst/>
                <a:latin typeface="Calibri" panose="020F0502020204030204" pitchFamily="34" charset="0"/>
                <a:hlinkClick r:id="rId4">
                  <a:extLst>
                    <a:ext uri="{A12FA001-AC4F-418D-AE19-62706E023703}">
                      <ahyp:hlinkClr xmlns:ahyp="http://schemas.microsoft.com/office/drawing/2018/hyperlinkcolor" val="tx"/>
                    </a:ext>
                  </a:extLst>
                </a:hlinkClick>
              </a:rPr>
              <a:t>Make</a:t>
            </a:r>
            <a:r>
              <a:rPr lang="de-DE" sz="1800" b="1" dirty="0">
                <a:solidFill>
                  <a:srgbClr val="6B9F25"/>
                </a:solidFill>
                <a:effectLst/>
                <a:latin typeface="Calibri" panose="020F0502020204030204" pitchFamily="34" charset="0"/>
                <a:hlinkClick r:id="rId4">
                  <a:extLst>
                    <a:ext uri="{A12FA001-AC4F-418D-AE19-62706E023703}">
                      <ahyp:hlinkClr xmlns:ahyp="http://schemas.microsoft.com/office/drawing/2018/hyperlinkcolor" val="tx"/>
                    </a:ext>
                  </a:extLst>
                </a:hlinkClick>
              </a:rPr>
              <a:t> </a:t>
            </a:r>
            <a:r>
              <a:rPr lang="de-DE" sz="1800" b="1" dirty="0" err="1">
                <a:solidFill>
                  <a:srgbClr val="6B9F25"/>
                </a:solidFill>
                <a:effectLst/>
                <a:latin typeface="Calibri" panose="020F0502020204030204" pitchFamily="34" charset="0"/>
                <a:hlinkClick r:id="rId4">
                  <a:extLst>
                    <a:ext uri="{A12FA001-AC4F-418D-AE19-62706E023703}">
                      <ahyp:hlinkClr xmlns:ahyp="http://schemas.microsoft.com/office/drawing/2018/hyperlinkcolor" val="tx"/>
                    </a:ext>
                  </a:extLst>
                </a:hlinkClick>
              </a:rPr>
              <a:t>it</a:t>
            </a:r>
            <a:r>
              <a:rPr lang="de-DE" sz="1800" b="1" dirty="0">
                <a:solidFill>
                  <a:srgbClr val="87B14E"/>
                </a:solidFill>
                <a:effectLst/>
                <a:latin typeface="Calibri" panose="020F0502020204030204" pitchFamily="34" charset="0"/>
                <a:hlinkClick r:id="rId4">
                  <a:extLst>
                    <a:ext uri="{A12FA001-AC4F-418D-AE19-62706E023703}">
                      <ahyp:hlinkClr xmlns:ahyp="http://schemas.microsoft.com/office/drawing/2018/hyperlinkcolor" val="tx"/>
                    </a:ext>
                  </a:extLst>
                </a:hlinkClick>
              </a:rPr>
              <a:t> in Germany" </a:t>
            </a:r>
            <a:r>
              <a:rPr lang="de-DE" sz="1800" dirty="0">
                <a:solidFill>
                  <a:srgbClr val="212121"/>
                </a:solidFill>
              </a:rPr>
              <a:t>der Bundesregierung </a:t>
            </a:r>
            <a:r>
              <a:rPr lang="de-DE" sz="1800" dirty="0">
                <a:solidFill>
                  <a:srgbClr val="212121"/>
                </a:solidFill>
                <a:effectLst/>
                <a:latin typeface="Calibri" panose="020F0502020204030204" pitchFamily="34" charset="0"/>
              </a:rPr>
              <a:t>bietet ein breites Spektrum an Informationen zum Thema Zuwanderung. Migranten finden dort z.B. Informationen zu den Themen Existenzgründungsvisum, Arbeitssuche, Anerkennung etc. Das Portal enthält auch (erste) Hinweise auf Informationsquellen/Beratungsstellen zum Thema Existenzgründung.</a:t>
            </a:r>
            <a:endParaRPr lang="en-US" sz="1800" b="0" i="0" dirty="0">
              <a:solidFill>
                <a:srgbClr val="212121"/>
              </a:solidFill>
              <a:effectLst/>
              <a:highlight>
                <a:srgbClr val="FFFFFF"/>
              </a:highlight>
            </a:endParaRPr>
          </a:p>
          <a:p>
            <a:pPr marL="0" indent="0">
              <a:buClr>
                <a:srgbClr val="915F9E"/>
              </a:buClr>
              <a:buNone/>
            </a:pPr>
            <a:endParaRPr lang="en-US" sz="2000" dirty="0"/>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201214686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3" name="Textplatzhalter 2">
            <a:extLst>
              <a:ext uri="{FF2B5EF4-FFF2-40B4-BE49-F238E27FC236}">
                <a16:creationId xmlns:a16="http://schemas.microsoft.com/office/drawing/2014/main" id="{B58DE40E-8DBC-C9BD-86E7-1B28ECCEDB30}"/>
              </a:ext>
            </a:extLst>
          </p:cNvPr>
          <p:cNvSpPr>
            <a:spLocks noGrp="1"/>
          </p:cNvSpPr>
          <p:nvPr>
            <p:ph type="body" sz="quarter" idx="50"/>
          </p:nvPr>
        </p:nvSpPr>
        <p:spPr>
          <a:xfrm>
            <a:off x="3685850" y="1370161"/>
            <a:ext cx="6970291" cy="5049727"/>
          </a:xfrm>
        </p:spPr>
        <p:txBody>
          <a:bodyPr/>
          <a:lstStyle/>
          <a:p>
            <a:pPr>
              <a:buClr>
                <a:srgbClr val="915F9E"/>
              </a:buClr>
            </a:pPr>
            <a:r>
              <a:rPr lang="de-DE" sz="2400" b="1" dirty="0">
                <a:solidFill>
                  <a:srgbClr val="E97924"/>
                </a:solidFill>
              </a:rPr>
              <a:t>Wo finde ich weitere Unterstützung im Umgang </a:t>
            </a:r>
          </a:p>
          <a:p>
            <a:pPr>
              <a:buClr>
                <a:srgbClr val="915F9E"/>
              </a:buClr>
            </a:pPr>
            <a:r>
              <a:rPr lang="de-DE" sz="2400" b="1" dirty="0">
                <a:solidFill>
                  <a:srgbClr val="E97924"/>
                </a:solidFill>
              </a:rPr>
              <a:t>mit lokalen Steuern und Bankvorschriften? </a:t>
            </a:r>
          </a:p>
          <a:p>
            <a:pPr>
              <a:buClr>
                <a:srgbClr val="915F9E"/>
              </a:buClr>
            </a:pPr>
            <a:r>
              <a:rPr lang="de-DE" sz="1000" b="1" dirty="0">
                <a:solidFill>
                  <a:srgbClr val="E97924"/>
                </a:solidFill>
              </a:rPr>
              <a:t> </a:t>
            </a:r>
            <a:endParaRPr lang="en-US" sz="1000" b="1" dirty="0">
              <a:solidFill>
                <a:srgbClr val="E97924"/>
              </a:solidFill>
            </a:endParaRPr>
          </a:p>
          <a:p>
            <a:pPr>
              <a:buClr>
                <a:srgbClr val="915F9E"/>
              </a:buClr>
            </a:pPr>
            <a:r>
              <a:rPr lang="en-US" sz="1800" b="1" i="0" dirty="0" err="1">
                <a:solidFill>
                  <a:srgbClr val="7ABB57"/>
                </a:solidFill>
                <a:effectLst/>
              </a:rPr>
              <a:t>Netzwerk-Unterstützung</a:t>
            </a:r>
            <a:r>
              <a:rPr lang="en-US" sz="1800" b="1" i="0" dirty="0">
                <a:solidFill>
                  <a:srgbClr val="7ABB57"/>
                </a:solidFill>
                <a:effectLst/>
              </a:rPr>
              <a:t>:</a:t>
            </a:r>
          </a:p>
          <a:p>
            <a:pPr>
              <a:buClr>
                <a:srgbClr val="915F9E"/>
              </a:buClr>
            </a:pPr>
            <a:r>
              <a:rPr lang="de-DE" sz="1800" b="0" i="0" dirty="0">
                <a:solidFill>
                  <a:srgbClr val="0D0D0D"/>
                </a:solidFill>
                <a:effectLst/>
              </a:rPr>
              <a:t>Für eine umfassende Beratung bei der Unternehmensgründung empfehlen wir, sich an Netzwerke wie </a:t>
            </a:r>
            <a:r>
              <a:rPr lang="de-DE" sz="1800" b="0" i="0" dirty="0" err="1">
                <a:solidFill>
                  <a:srgbClr val="0D0D0D"/>
                </a:solidFill>
                <a:effectLst/>
                <a:hlinkClick r:id="rId2"/>
              </a:rPr>
              <a:t>Social</a:t>
            </a:r>
            <a:r>
              <a:rPr lang="de-DE" sz="1800" b="0" i="0" dirty="0">
                <a:solidFill>
                  <a:srgbClr val="0D0D0D"/>
                </a:solidFill>
                <a:effectLst/>
                <a:hlinkClick r:id="rId2"/>
              </a:rPr>
              <a:t> Impact</a:t>
            </a:r>
            <a:r>
              <a:rPr lang="de-DE" sz="1800" b="0" i="0" dirty="0">
                <a:solidFill>
                  <a:srgbClr val="0D0D0D"/>
                </a:solidFill>
                <a:effectLst/>
              </a:rPr>
              <a:t>, </a:t>
            </a:r>
            <a:r>
              <a:rPr lang="de-DE" sz="1800" b="0" i="0" dirty="0">
                <a:solidFill>
                  <a:srgbClr val="0D0D0D"/>
                </a:solidFill>
                <a:effectLst/>
                <a:hlinkClick r:id="rId3"/>
              </a:rPr>
              <a:t>STATT KAPITAL </a:t>
            </a:r>
            <a:r>
              <a:rPr lang="de-DE" sz="1800" b="0" i="0" dirty="0">
                <a:solidFill>
                  <a:srgbClr val="0D0D0D"/>
                </a:solidFill>
                <a:effectLst/>
              </a:rPr>
              <a:t>    und </a:t>
            </a:r>
            <a:r>
              <a:rPr lang="de-DE" sz="1800" b="0" i="0" dirty="0">
                <a:solidFill>
                  <a:srgbClr val="0D0D0D"/>
                </a:solidFill>
                <a:effectLst/>
                <a:hlinkClick r:id="rId4"/>
              </a:rPr>
              <a:t>KIZ</a:t>
            </a:r>
            <a:r>
              <a:rPr lang="de-DE" sz="1800" b="0" i="0" dirty="0">
                <a:solidFill>
                  <a:srgbClr val="0D0D0D"/>
                </a:solidFill>
                <a:effectLst/>
              </a:rPr>
              <a:t> zu wenden. Diese Netzwerke bieten kostenlose Mentoren an, um den Gründungsprozess zu steuern und Kontakte zu relevanten Beratern zu knüpfen - dies ist auch eine gute Gelegenheit, sich mit anderen Gründern zu vernetzen! Spezifische Informationen zur Finanzierung finden Sie auf der offiziellen </a:t>
            </a:r>
            <a:r>
              <a:rPr lang="de-DE" sz="1800" b="0" i="0" dirty="0">
                <a:solidFill>
                  <a:srgbClr val="0D0D0D"/>
                </a:solidFill>
                <a:effectLst/>
                <a:hlinkClick r:id="rId5"/>
              </a:rPr>
              <a:t>Website der Regierung.</a:t>
            </a:r>
            <a:endParaRPr lang="de-DE" sz="1800" b="0" i="0" dirty="0">
              <a:solidFill>
                <a:srgbClr val="0D0D0D"/>
              </a:solidFill>
              <a:effectLst/>
            </a:endParaRPr>
          </a:p>
          <a:p>
            <a:pPr>
              <a:buClr>
                <a:srgbClr val="915F9E"/>
              </a:buClr>
            </a:pPr>
            <a:r>
              <a:rPr lang="en-US" sz="1800" dirty="0">
                <a:solidFill>
                  <a:srgbClr val="0D0D0D"/>
                </a:solidFill>
              </a:rPr>
              <a:t> </a:t>
            </a:r>
          </a:p>
          <a:p>
            <a:pPr>
              <a:buClr>
                <a:srgbClr val="915F9E"/>
              </a:buClr>
            </a:pPr>
            <a:r>
              <a:rPr lang="en-US" sz="1800" b="1" dirty="0" err="1">
                <a:solidFill>
                  <a:srgbClr val="7ABB57"/>
                </a:solidFill>
              </a:rPr>
              <a:t>Technische</a:t>
            </a:r>
            <a:r>
              <a:rPr lang="en-US" sz="1800" b="1" dirty="0">
                <a:solidFill>
                  <a:srgbClr val="7ABB57"/>
                </a:solidFill>
              </a:rPr>
              <a:t> </a:t>
            </a:r>
            <a:r>
              <a:rPr lang="en-US" sz="1800" b="1" dirty="0" err="1">
                <a:solidFill>
                  <a:srgbClr val="7ABB57"/>
                </a:solidFill>
              </a:rPr>
              <a:t>Unterstützung</a:t>
            </a:r>
            <a:r>
              <a:rPr lang="en-US" sz="1800" b="1" dirty="0">
                <a:solidFill>
                  <a:srgbClr val="7ABB57"/>
                </a:solidFill>
              </a:rPr>
              <a:t>:</a:t>
            </a:r>
          </a:p>
          <a:p>
            <a:pPr>
              <a:buClr>
                <a:srgbClr val="915F9E"/>
              </a:buClr>
            </a:pPr>
            <a:r>
              <a:rPr lang="de-DE" sz="1800" b="0" i="0" dirty="0" err="1">
                <a:solidFill>
                  <a:srgbClr val="0D0D0D"/>
                </a:solidFill>
                <a:effectLst/>
                <a:hlinkClick r:id="rId6"/>
              </a:rPr>
              <a:t>Integreat</a:t>
            </a:r>
            <a:r>
              <a:rPr lang="de-DE" sz="1800" b="0" i="0" dirty="0">
                <a:solidFill>
                  <a:srgbClr val="0D0D0D"/>
                </a:solidFill>
                <a:effectLst/>
              </a:rPr>
              <a:t> ist eine vielseitige Integrationsplattform für Expats, Menschen mit Migrationshintergrund und Geflüchtete, die in über 100 Kommunen nutzbar ist. Die Plattform ist auch als App verfügbar und bietet wertvolle Ressourcen und Unterstützung für das Finanzmanagement - alles kostenlos</a:t>
            </a:r>
            <a:r>
              <a:rPr lang="en-US" sz="1800" dirty="0">
                <a:solidFill>
                  <a:srgbClr val="0D0D0D"/>
                </a:solidFill>
              </a:rPr>
              <a:t>.</a:t>
            </a:r>
            <a:endParaRPr lang="en-US" sz="1800" b="0" i="0" dirty="0">
              <a:solidFill>
                <a:srgbClr val="0D0D0D"/>
              </a:solidFill>
              <a:effectLst/>
            </a:endParaRPr>
          </a:p>
        </p:txBody>
      </p:sp>
      <p:sp>
        <p:nvSpPr>
          <p:cNvPr id="142" name="Textplatzhalter 1">
            <a:extLst>
              <a:ext uri="{FF2B5EF4-FFF2-40B4-BE49-F238E27FC236}">
                <a16:creationId xmlns:a16="http://schemas.microsoft.com/office/drawing/2014/main" id="{639D3284-8C4A-7F76-3802-99C75E034747}"/>
              </a:ext>
            </a:extLst>
          </p:cNvPr>
          <p:cNvSpPr>
            <a:spLocks noGrp="1"/>
          </p:cNvSpPr>
          <p:nvPr>
            <p:ph type="body" sz="quarter" idx="49"/>
          </p:nvPr>
        </p:nvSpPr>
        <p:spPr>
          <a:xfrm>
            <a:off x="3665283" y="599730"/>
            <a:ext cx="7160276" cy="730066"/>
          </a:xfrm>
        </p:spPr>
        <p:txBody>
          <a:bodyPr/>
          <a:lstStyle/>
          <a:p>
            <a:r>
              <a:rPr lang="de-DE" sz="2800" dirty="0"/>
              <a:t>Beratung und Information: DEUTSCHLAND</a:t>
            </a:r>
          </a:p>
        </p:txBody>
      </p:sp>
      <p:grpSp>
        <p:nvGrpSpPr>
          <p:cNvPr id="143" name="Gruppieren 142">
            <a:extLst>
              <a:ext uri="{FF2B5EF4-FFF2-40B4-BE49-F238E27FC236}">
                <a16:creationId xmlns:a16="http://schemas.microsoft.com/office/drawing/2014/main" id="{A48881E4-3384-42A7-8A50-4E6F65892AC3}"/>
              </a:ext>
            </a:extLst>
          </p:cNvPr>
          <p:cNvGrpSpPr/>
          <p:nvPr/>
        </p:nvGrpSpPr>
        <p:grpSpPr>
          <a:xfrm rot="5400000">
            <a:off x="1642077" y="2189489"/>
            <a:ext cx="821689" cy="2707340"/>
            <a:chOff x="10394950" y="781274"/>
            <a:chExt cx="1691217" cy="5569687"/>
          </a:xfrm>
        </p:grpSpPr>
        <p:pic>
          <p:nvPicPr>
            <p:cNvPr id="147" name="Grafik 146">
              <a:extLst>
                <a:ext uri="{FF2B5EF4-FFF2-40B4-BE49-F238E27FC236}">
                  <a16:creationId xmlns:a16="http://schemas.microsoft.com/office/drawing/2014/main" id="{9A29548F-453F-4E38-99D1-115141062B2D}"/>
                </a:ext>
              </a:extLst>
            </p:cNvPr>
            <p:cNvPicPr>
              <a:picLocks noChangeAspect="1"/>
            </p:cNvPicPr>
            <p:nvPr/>
          </p:nvPicPr>
          <p:blipFill rotWithShape="1">
            <a:blip r:embed="rId7" cstate="email">
              <a:extLst>
                <a:ext uri="{28A0092B-C50C-407E-A947-70E740481C1C}">
                  <a14:useLocalDpi xmlns:a14="http://schemas.microsoft.com/office/drawing/2010/main"/>
                </a:ext>
              </a:extLst>
            </a:blip>
            <a:srcRect l="351" t="1532" r="1"/>
            <a:stretch/>
          </p:blipFill>
          <p:spPr>
            <a:xfrm rot="16200000">
              <a:off x="8475887" y="2723623"/>
              <a:ext cx="5467125" cy="1582428"/>
            </a:xfrm>
            <a:prstGeom prst="rect">
              <a:avLst/>
            </a:prstGeom>
          </p:spPr>
        </p:pic>
        <p:sp>
          <p:nvSpPr>
            <p:cNvPr id="148" name="Rechteck 147">
              <a:extLst>
                <a:ext uri="{FF2B5EF4-FFF2-40B4-BE49-F238E27FC236}">
                  <a16:creationId xmlns:a16="http://schemas.microsoft.com/office/drawing/2014/main" id="{D45F6FC2-813D-4829-AD3F-BA9A49824912}"/>
                </a:ext>
              </a:extLst>
            </p:cNvPr>
            <p:cNvSpPr/>
            <p:nvPr/>
          </p:nvSpPr>
          <p:spPr>
            <a:xfrm>
              <a:off x="10394950" y="6238778"/>
              <a:ext cx="1691217" cy="11218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9" name="Rechteck 148">
              <a:extLst>
                <a:ext uri="{FF2B5EF4-FFF2-40B4-BE49-F238E27FC236}">
                  <a16:creationId xmlns:a16="http://schemas.microsoft.com/office/drawing/2014/main" id="{A8067130-1098-4EF3-A233-80DF55C3F856}"/>
                </a:ext>
              </a:extLst>
            </p:cNvPr>
            <p:cNvSpPr/>
            <p:nvPr/>
          </p:nvSpPr>
          <p:spPr>
            <a:xfrm>
              <a:off x="10394950" y="6192308"/>
              <a:ext cx="228600" cy="11218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pic>
        <p:nvPicPr>
          <p:cNvPr id="1026" name="Picture 2" descr="Integreat | Mehrsprachig. Offline. Kostenlos.">
            <a:hlinkClick r:id="rId6"/>
            <a:extLst>
              <a:ext uri="{FF2B5EF4-FFF2-40B4-BE49-F238E27FC236}">
                <a16:creationId xmlns:a16="http://schemas.microsoft.com/office/drawing/2014/main" id="{516C64D8-2D9E-4EB2-867E-6AB025D295E7}"/>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698773" y="5278586"/>
            <a:ext cx="2511149" cy="685426"/>
          </a:xfrm>
          <a:prstGeom prst="rect">
            <a:avLst/>
          </a:prstGeom>
          <a:noFill/>
          <a:extLst>
            <a:ext uri="{909E8E84-426E-40DD-AFC4-6F175D3DCCD1}">
              <a14:hiddenFill xmlns:a14="http://schemas.microsoft.com/office/drawing/2010/main">
                <a:solidFill>
                  <a:srgbClr val="FFFFFF"/>
                </a:solidFill>
              </a14:hiddenFill>
            </a:ext>
          </a:extLst>
        </p:spPr>
      </p:pic>
      <p:pic>
        <p:nvPicPr>
          <p:cNvPr id="140" name="Grafik 139">
            <a:hlinkClick r:id="rId4"/>
            <a:extLst>
              <a:ext uri="{FF2B5EF4-FFF2-40B4-BE49-F238E27FC236}">
                <a16:creationId xmlns:a16="http://schemas.microsoft.com/office/drawing/2014/main" id="{C0917F93-E813-45F4-9495-D77D0DED571E}"/>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995552" y="640527"/>
            <a:ext cx="1694382" cy="1274899"/>
          </a:xfrm>
          <a:prstGeom prst="rect">
            <a:avLst/>
          </a:prstGeom>
        </p:spPr>
      </p:pic>
    </p:spTree>
    <p:extLst>
      <p:ext uri="{BB962C8B-B14F-4D97-AF65-F5344CB8AC3E}">
        <p14:creationId xmlns:p14="http://schemas.microsoft.com/office/powerpoint/2010/main" val="326258537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afik 3" descr="Ein Bild, das Schuhwerk, Kleidung, Person, Mann enthält.&#10;&#10;Automatisch generierte Beschreibung">
            <a:extLst>
              <a:ext uri="{FF2B5EF4-FFF2-40B4-BE49-F238E27FC236}">
                <a16:creationId xmlns:a16="http://schemas.microsoft.com/office/drawing/2014/main" id="{961EF856-A5BF-80F9-5D70-9619A514BD4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0"/>
            <a:ext cx="5142608" cy="6858000"/>
          </a:xfrm>
          <a:prstGeom prst="rect">
            <a:avLst/>
          </a:prstGeom>
        </p:spPr>
      </p:pic>
      <p:grpSp>
        <p:nvGrpSpPr>
          <p:cNvPr id="11" name="Gruppieren 10">
            <a:extLst>
              <a:ext uri="{FF2B5EF4-FFF2-40B4-BE49-F238E27FC236}">
                <a16:creationId xmlns:a16="http://schemas.microsoft.com/office/drawing/2014/main" id="{3820633F-5000-450D-ADB6-5FB14C4CBE7F}"/>
              </a:ext>
            </a:extLst>
          </p:cNvPr>
          <p:cNvGrpSpPr>
            <a:grpSpLocks noChangeAspect="1"/>
          </p:cNvGrpSpPr>
          <p:nvPr/>
        </p:nvGrpSpPr>
        <p:grpSpPr>
          <a:xfrm rot="5400000">
            <a:off x="932695" y="5227129"/>
            <a:ext cx="720000" cy="2371173"/>
            <a:chOff x="10394950" y="781274"/>
            <a:chExt cx="1691217" cy="5569687"/>
          </a:xfrm>
        </p:grpSpPr>
        <p:pic>
          <p:nvPicPr>
            <p:cNvPr id="7" name="Grafik 6">
              <a:extLst>
                <a:ext uri="{FF2B5EF4-FFF2-40B4-BE49-F238E27FC236}">
                  <a16:creationId xmlns:a16="http://schemas.microsoft.com/office/drawing/2014/main" id="{0966F013-A410-4063-BB2D-00FF42C0E41B}"/>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351" t="1532" r="1"/>
            <a:stretch/>
          </p:blipFill>
          <p:spPr>
            <a:xfrm rot="16200000">
              <a:off x="8475887" y="2723623"/>
              <a:ext cx="5467125" cy="1582428"/>
            </a:xfrm>
            <a:prstGeom prst="rect">
              <a:avLst/>
            </a:prstGeom>
          </p:spPr>
        </p:pic>
        <p:sp>
          <p:nvSpPr>
            <p:cNvPr id="9" name="Rechteck 8">
              <a:extLst>
                <a:ext uri="{FF2B5EF4-FFF2-40B4-BE49-F238E27FC236}">
                  <a16:creationId xmlns:a16="http://schemas.microsoft.com/office/drawing/2014/main" id="{AC699D9B-7BE2-439E-8E03-CDDA61328AEC}"/>
                </a:ext>
              </a:extLst>
            </p:cNvPr>
            <p:cNvSpPr/>
            <p:nvPr/>
          </p:nvSpPr>
          <p:spPr>
            <a:xfrm>
              <a:off x="10394950" y="6238778"/>
              <a:ext cx="1691217" cy="11218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 name="Rechteck 9">
              <a:extLst>
                <a:ext uri="{FF2B5EF4-FFF2-40B4-BE49-F238E27FC236}">
                  <a16:creationId xmlns:a16="http://schemas.microsoft.com/office/drawing/2014/main" id="{1B15E8DB-6FC4-4D08-8731-A6DE32DB767D}"/>
                </a:ext>
              </a:extLst>
            </p:cNvPr>
            <p:cNvSpPr/>
            <p:nvPr/>
          </p:nvSpPr>
          <p:spPr>
            <a:xfrm>
              <a:off x="10394950" y="6192308"/>
              <a:ext cx="228600" cy="11218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sp>
        <p:nvSpPr>
          <p:cNvPr id="5" name="Textplatzhalter 4">
            <a:extLst>
              <a:ext uri="{FF2B5EF4-FFF2-40B4-BE49-F238E27FC236}">
                <a16:creationId xmlns:a16="http://schemas.microsoft.com/office/drawing/2014/main" id="{0D4570E1-3EA6-4EEE-B10E-D5FF438092E1}"/>
              </a:ext>
            </a:extLst>
          </p:cNvPr>
          <p:cNvSpPr>
            <a:spLocks noGrp="1"/>
          </p:cNvSpPr>
          <p:nvPr>
            <p:ph type="body" sz="quarter" idx="48"/>
          </p:nvPr>
        </p:nvSpPr>
        <p:spPr>
          <a:xfrm>
            <a:off x="5465379" y="1363644"/>
            <a:ext cx="6403748" cy="3326482"/>
          </a:xfrm>
        </p:spPr>
        <p:txBody>
          <a:bodyPr/>
          <a:lstStyle/>
          <a:p>
            <a:pPr>
              <a:lnSpc>
                <a:spcPct val="107000"/>
              </a:lnSpc>
              <a:spcAft>
                <a:spcPts val="800"/>
              </a:spcAft>
            </a:pPr>
            <a:r>
              <a:rPr lang="de-DE" sz="1600" kern="100" dirty="0" err="1">
                <a:effectLst/>
                <a:latin typeface="Calibri" panose="020F0502020204030204" pitchFamily="34" charset="0"/>
                <a:ea typeface="Calibri" panose="020F0502020204030204" pitchFamily="34" charset="0"/>
                <a:cs typeface="Times New Roman" panose="02020603050405020304" pitchFamily="18" charset="0"/>
              </a:rPr>
              <a:t>Danar</a:t>
            </a:r>
            <a:r>
              <a:rPr lang="de-DE" sz="1600" kern="100" dirty="0">
                <a:effectLst/>
                <a:latin typeface="Calibri" panose="020F0502020204030204" pitchFamily="34" charset="0"/>
                <a:ea typeface="Calibri" panose="020F0502020204030204" pitchFamily="34" charset="0"/>
                <a:cs typeface="Times New Roman" panose="02020603050405020304" pitchFamily="18" charset="0"/>
              </a:rPr>
              <a:t> </a:t>
            </a:r>
            <a:r>
              <a:rPr lang="de-DE" sz="1600" kern="100" dirty="0" err="1">
                <a:effectLst/>
                <a:latin typeface="Calibri" panose="020F0502020204030204" pitchFamily="34" charset="0"/>
                <a:ea typeface="Calibri" panose="020F0502020204030204" pitchFamily="34" charset="0"/>
                <a:cs typeface="Times New Roman" panose="02020603050405020304" pitchFamily="18" charset="0"/>
              </a:rPr>
              <a:t>Rzgar</a:t>
            </a:r>
            <a:r>
              <a:rPr lang="de-DE" sz="1600" kern="100" dirty="0">
                <a:effectLst/>
                <a:latin typeface="Calibri" panose="020F0502020204030204" pitchFamily="34" charset="0"/>
                <a:ea typeface="Calibri" panose="020F0502020204030204" pitchFamily="34" charset="0"/>
                <a:cs typeface="Times New Roman" panose="02020603050405020304" pitchFamily="18" charset="0"/>
              </a:rPr>
              <a:t> </a:t>
            </a:r>
            <a:r>
              <a:rPr lang="de-DE" sz="1600" kern="100" dirty="0" err="1">
                <a:effectLst/>
                <a:latin typeface="Calibri" panose="020F0502020204030204" pitchFamily="34" charset="0"/>
                <a:ea typeface="Calibri" panose="020F0502020204030204" pitchFamily="34" charset="0"/>
                <a:cs typeface="Times New Roman" panose="02020603050405020304" pitchFamily="18" charset="0"/>
              </a:rPr>
              <a:t>Abdalrahman</a:t>
            </a:r>
            <a:r>
              <a:rPr lang="de-DE" sz="1600" kern="100" dirty="0">
                <a:effectLst/>
                <a:latin typeface="Calibri" panose="020F0502020204030204" pitchFamily="34" charset="0"/>
                <a:ea typeface="Calibri" panose="020F0502020204030204" pitchFamily="34" charset="0"/>
                <a:cs typeface="Times New Roman" panose="02020603050405020304" pitchFamily="18" charset="0"/>
              </a:rPr>
              <a:t> eröffnete im März 2021 seinen eigenen Friseursalon in München. Trotz seines mittlerweile sehr erfolgreichen Salons war der Weg dorthin voller Herausforderungen.</a:t>
            </a:r>
          </a:p>
          <a:p>
            <a:pPr>
              <a:lnSpc>
                <a:spcPct val="107000"/>
              </a:lnSpc>
              <a:spcAft>
                <a:spcPts val="800"/>
              </a:spcAft>
            </a:pPr>
            <a:r>
              <a:rPr lang="de-DE" sz="1600" kern="100" dirty="0" err="1">
                <a:effectLst/>
                <a:latin typeface="Calibri" panose="020F0502020204030204" pitchFamily="34" charset="0"/>
                <a:ea typeface="Calibri" panose="020F0502020204030204" pitchFamily="34" charset="0"/>
                <a:cs typeface="Times New Roman" panose="02020603050405020304" pitchFamily="18" charset="0"/>
              </a:rPr>
              <a:t>Danar</a:t>
            </a:r>
            <a:r>
              <a:rPr lang="de-DE" sz="1600" kern="100" dirty="0">
                <a:effectLst/>
                <a:latin typeface="Calibri" panose="020F0502020204030204" pitchFamily="34" charset="0"/>
                <a:ea typeface="Calibri" panose="020F0502020204030204" pitchFamily="34" charset="0"/>
                <a:cs typeface="Times New Roman" panose="02020603050405020304" pitchFamily="18" charset="0"/>
              </a:rPr>
              <a:t> kam im Alter von 18 Jahren aus Israel nach Deutschland mit dem Traum, einen eigenen Salon zu eröffnen. Nach Jahren in fester Anstellung und dem Erwerb des Meisterbriefs konnte er diesen Plan endlich verwirklichen.</a:t>
            </a:r>
          </a:p>
          <a:p>
            <a:pPr>
              <a:lnSpc>
                <a:spcPct val="107000"/>
              </a:lnSpc>
              <a:spcAft>
                <a:spcPts val="800"/>
              </a:spcAft>
            </a:pPr>
            <a:r>
              <a:rPr lang="de-DE" sz="1600" kern="100" dirty="0">
                <a:effectLst/>
                <a:latin typeface="Calibri" panose="020F0502020204030204" pitchFamily="34" charset="0"/>
                <a:ea typeface="Calibri" panose="020F0502020204030204" pitchFamily="34" charset="0"/>
                <a:cs typeface="Times New Roman" panose="02020603050405020304" pitchFamily="18" charset="0"/>
              </a:rPr>
              <a:t>Aufgrund seines Flüchtlingsstatus war es </a:t>
            </a:r>
            <a:r>
              <a:rPr lang="de-DE" sz="1600" b="1" kern="100" dirty="0" err="1">
                <a:effectLst/>
                <a:latin typeface="Calibri" panose="020F0502020204030204" pitchFamily="34" charset="0"/>
                <a:ea typeface="Calibri" panose="020F0502020204030204" pitchFamily="34" charset="0"/>
                <a:cs typeface="Times New Roman" panose="02020603050405020304" pitchFamily="18" charset="0"/>
              </a:rPr>
              <a:t>Danar</a:t>
            </a:r>
            <a:r>
              <a:rPr lang="de-DE" sz="1600" b="1" kern="100" dirty="0">
                <a:effectLst/>
                <a:latin typeface="Calibri" panose="020F0502020204030204" pitchFamily="34" charset="0"/>
                <a:ea typeface="Calibri" panose="020F0502020204030204" pitchFamily="34" charset="0"/>
                <a:cs typeface="Times New Roman" panose="02020603050405020304" pitchFamily="18" charset="0"/>
              </a:rPr>
              <a:t> nicht möglich, eine Bankfinanzierung zu finden</a:t>
            </a:r>
            <a:r>
              <a:rPr lang="de-DE" sz="1600" kern="100" dirty="0">
                <a:effectLst/>
                <a:latin typeface="Calibri" panose="020F0502020204030204" pitchFamily="34" charset="0"/>
                <a:ea typeface="Calibri" panose="020F0502020204030204" pitchFamily="34" charset="0"/>
                <a:cs typeface="Times New Roman" panose="02020603050405020304" pitchFamily="18" charset="0"/>
              </a:rPr>
              <a:t>. In dieser schwierigen Situation stand </a:t>
            </a:r>
            <a:r>
              <a:rPr lang="de-DE" sz="1600" kern="100" dirty="0">
                <a:effectLst/>
                <a:latin typeface="Calibri" panose="020F0502020204030204" pitchFamily="34" charset="0"/>
                <a:ea typeface="Calibri" panose="020F0502020204030204" pitchFamily="34" charset="0"/>
                <a:cs typeface="Times New Roman" panose="02020603050405020304" pitchFamily="18" charset="0"/>
                <a:hlinkClick r:id="rId5"/>
              </a:rPr>
              <a:t>ihm </a:t>
            </a:r>
            <a:r>
              <a:rPr lang="de-DE" sz="1600" kern="100" dirty="0" err="1">
                <a:effectLst/>
                <a:latin typeface="Calibri" panose="020F0502020204030204" pitchFamily="34" charset="0"/>
                <a:ea typeface="Calibri" panose="020F0502020204030204" pitchFamily="34" charset="0"/>
                <a:cs typeface="Times New Roman" panose="02020603050405020304" pitchFamily="18" charset="0"/>
                <a:hlinkClick r:id="rId5"/>
              </a:rPr>
              <a:t>Social</a:t>
            </a:r>
            <a:r>
              <a:rPr lang="de-DE" sz="1600" kern="100" dirty="0">
                <a:effectLst/>
                <a:latin typeface="Calibri" panose="020F0502020204030204" pitchFamily="34" charset="0"/>
                <a:ea typeface="Calibri" panose="020F0502020204030204" pitchFamily="34" charset="0"/>
                <a:cs typeface="Times New Roman" panose="02020603050405020304" pitchFamily="18" charset="0"/>
                <a:hlinkClick r:id="rId5"/>
              </a:rPr>
              <a:t> Impact </a:t>
            </a:r>
            <a:r>
              <a:rPr lang="de-DE" sz="1600" kern="100" dirty="0">
                <a:effectLst/>
                <a:latin typeface="Calibri" panose="020F0502020204030204" pitchFamily="34" charset="0"/>
                <a:ea typeface="Calibri" panose="020F0502020204030204" pitchFamily="34" charset="0"/>
                <a:cs typeface="Times New Roman" panose="02020603050405020304" pitchFamily="18" charset="0"/>
              </a:rPr>
              <a:t>zur Seite und unterstützte ihn bei der Erstellung des </a:t>
            </a:r>
            <a:r>
              <a:rPr lang="de-DE" sz="1600" b="1" kern="100" dirty="0">
                <a:effectLst/>
                <a:latin typeface="Calibri" panose="020F0502020204030204" pitchFamily="34" charset="0"/>
                <a:ea typeface="Calibri" panose="020F0502020204030204" pitchFamily="34" charset="0"/>
                <a:cs typeface="Times New Roman" panose="02020603050405020304" pitchFamily="18" charset="0"/>
              </a:rPr>
              <a:t>Geschäftsplans</a:t>
            </a:r>
            <a:r>
              <a:rPr lang="de-DE" sz="1600" kern="100" dirty="0">
                <a:effectLst/>
                <a:latin typeface="Calibri" panose="020F0502020204030204" pitchFamily="34" charset="0"/>
                <a:ea typeface="Calibri" panose="020F0502020204030204" pitchFamily="34" charset="0"/>
                <a:cs typeface="Times New Roman" panose="02020603050405020304" pitchFamily="18" charset="0"/>
              </a:rPr>
              <a:t> und durch </a:t>
            </a:r>
            <a:r>
              <a:rPr lang="de-DE" sz="1600" b="1" kern="100" dirty="0">
                <a:effectLst/>
                <a:latin typeface="Calibri" panose="020F0502020204030204" pitchFamily="34" charset="0"/>
                <a:ea typeface="Calibri" panose="020F0502020204030204" pitchFamily="34" charset="0"/>
                <a:cs typeface="Times New Roman" panose="02020603050405020304" pitchFamily="18" charset="0"/>
              </a:rPr>
              <a:t>Coaching</a:t>
            </a:r>
            <a:r>
              <a:rPr lang="de-DE" sz="1600" kern="100" dirty="0">
                <a:effectLst/>
                <a:latin typeface="Calibri" panose="020F0502020204030204" pitchFamily="34" charset="0"/>
                <a:ea typeface="Calibri" panose="020F0502020204030204" pitchFamily="34" charset="0"/>
                <a:cs typeface="Times New Roman" panose="02020603050405020304" pitchFamily="18" charset="0"/>
              </a:rPr>
              <a:t> im Rahmen des Projekts RESTART für Neuankömmlinge (damals "</a:t>
            </a:r>
            <a:r>
              <a:rPr lang="de-DE" sz="1600" kern="100" dirty="0">
                <a:effectLst/>
                <a:latin typeface="Calibri" panose="020F0502020204030204" pitchFamily="34" charset="0"/>
                <a:ea typeface="Calibri" panose="020F0502020204030204" pitchFamily="34" charset="0"/>
                <a:cs typeface="Times New Roman" panose="02020603050405020304" pitchFamily="18" charset="0"/>
                <a:hlinkClick r:id="rId6"/>
              </a:rPr>
              <a:t>The Human </a:t>
            </a:r>
            <a:r>
              <a:rPr lang="de-DE" sz="1600" kern="100" dirty="0" err="1">
                <a:effectLst/>
                <a:latin typeface="Calibri" panose="020F0502020204030204" pitchFamily="34" charset="0"/>
                <a:ea typeface="Calibri" panose="020F0502020204030204" pitchFamily="34" charset="0"/>
                <a:cs typeface="Times New Roman" panose="02020603050405020304" pitchFamily="18" charset="0"/>
                <a:hlinkClick r:id="rId6"/>
              </a:rPr>
              <a:t>Safety</a:t>
            </a:r>
            <a:r>
              <a:rPr lang="de-DE" sz="1600" kern="100" dirty="0">
                <a:effectLst/>
                <a:latin typeface="Calibri" panose="020F0502020204030204" pitchFamily="34" charset="0"/>
                <a:ea typeface="Calibri" panose="020F0502020204030204" pitchFamily="34" charset="0"/>
                <a:cs typeface="Times New Roman" panose="02020603050405020304" pitchFamily="18" charset="0"/>
                <a:hlinkClick r:id="rId6"/>
              </a:rPr>
              <a:t> Net</a:t>
            </a:r>
            <a:r>
              <a:rPr lang="de-DE" sz="1600" kern="100" dirty="0">
                <a:effectLst/>
                <a:latin typeface="Calibri" panose="020F0502020204030204" pitchFamily="34" charset="0"/>
                <a:ea typeface="Calibri" panose="020F0502020204030204" pitchFamily="34" charset="0"/>
                <a:cs typeface="Times New Roman" panose="02020603050405020304" pitchFamily="18" charset="0"/>
              </a:rPr>
              <a:t>"). Auf diese Weise fand er schließlich einen privaten Investor. Für </a:t>
            </a:r>
            <a:r>
              <a:rPr lang="de-DE" sz="1600" kern="100" dirty="0" err="1">
                <a:effectLst/>
                <a:latin typeface="Calibri" panose="020F0502020204030204" pitchFamily="34" charset="0"/>
                <a:ea typeface="Calibri" panose="020F0502020204030204" pitchFamily="34" charset="0"/>
                <a:cs typeface="Times New Roman" panose="02020603050405020304" pitchFamily="18" charset="0"/>
              </a:rPr>
              <a:t>Danar</a:t>
            </a:r>
            <a:r>
              <a:rPr lang="de-DE" sz="1600" kern="100" dirty="0">
                <a:effectLst/>
                <a:latin typeface="Calibri" panose="020F0502020204030204" pitchFamily="34" charset="0"/>
                <a:ea typeface="Calibri" panose="020F0502020204030204" pitchFamily="34" charset="0"/>
                <a:cs typeface="Times New Roman" panose="02020603050405020304" pitchFamily="18" charset="0"/>
              </a:rPr>
              <a:t> war die Anwesenheit eines Coaches von großer Bedeutung:</a:t>
            </a:r>
          </a:p>
          <a:p>
            <a:pPr lvl="1">
              <a:lnSpc>
                <a:spcPct val="107000"/>
              </a:lnSpc>
              <a:spcAft>
                <a:spcPts val="800"/>
              </a:spcAft>
            </a:pPr>
            <a:r>
              <a:rPr lang="en-US" sz="1600" i="1" kern="100" dirty="0">
                <a:solidFill>
                  <a:srgbClr val="E97924"/>
                </a:solidFill>
                <a:effectLst/>
                <a:latin typeface="Calibri" panose="020F0502020204030204" pitchFamily="34" charset="0"/>
                <a:ea typeface="Calibri" panose="020F0502020204030204" pitchFamily="34" charset="0"/>
                <a:cs typeface="Times New Roman" panose="02020603050405020304" pitchFamily="18" charset="0"/>
              </a:rPr>
              <a:t>"</a:t>
            </a:r>
            <a:r>
              <a:rPr lang="de-DE" sz="1600" i="1" kern="100" dirty="0">
                <a:solidFill>
                  <a:srgbClr val="E97924"/>
                </a:solidFill>
                <a:effectLst/>
                <a:latin typeface="Calibri" panose="020F0502020204030204" pitchFamily="34" charset="0"/>
                <a:ea typeface="Calibri" panose="020F0502020204030204" pitchFamily="34" charset="0"/>
                <a:cs typeface="Times New Roman" panose="02020603050405020304" pitchFamily="18" charset="0"/>
              </a:rPr>
              <a:t>Einen Coach zu haben, bedeutete auch viel: Zu wissen, dass man jemanden hat, der einen anleitet, jemanden, der auf deiner Seite ist, macht einen großen Unterschied.“</a:t>
            </a:r>
            <a:endParaRPr lang="en-US" sz="1600" kern="100" dirty="0">
              <a:solidFill>
                <a:srgbClr val="E97924"/>
              </a:solidFill>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endParaRPr lang="en-US" sz="1800"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2" name="Textplatzhalter 1">
            <a:extLst>
              <a:ext uri="{FF2B5EF4-FFF2-40B4-BE49-F238E27FC236}">
                <a16:creationId xmlns:a16="http://schemas.microsoft.com/office/drawing/2014/main" id="{A390E94F-8796-6F73-15A6-DEA85033E5CE}"/>
              </a:ext>
            </a:extLst>
          </p:cNvPr>
          <p:cNvSpPr>
            <a:spLocks noGrp="1"/>
          </p:cNvSpPr>
          <p:nvPr>
            <p:ph type="body" sz="quarter" idx="30"/>
          </p:nvPr>
        </p:nvSpPr>
        <p:spPr>
          <a:xfrm>
            <a:off x="5142608" y="405770"/>
            <a:ext cx="6894458" cy="405771"/>
          </a:xfrm>
        </p:spPr>
        <p:txBody>
          <a:bodyPr/>
          <a:lstStyle/>
          <a:p>
            <a:r>
              <a:rPr lang="de-DE" sz="2400" dirty="0" err="1">
                <a:solidFill>
                  <a:srgbClr val="87B14E"/>
                </a:solidFill>
              </a:rPr>
              <a:t>Social</a:t>
            </a:r>
            <a:r>
              <a:rPr lang="de-DE" sz="2400" dirty="0">
                <a:solidFill>
                  <a:srgbClr val="87B14E"/>
                </a:solidFill>
              </a:rPr>
              <a:t> Impact - Unterstützung von Unternehmern</a:t>
            </a:r>
          </a:p>
          <a:p>
            <a:r>
              <a:rPr lang="de-DE" sz="2400" dirty="0">
                <a:solidFill>
                  <a:srgbClr val="87B14E"/>
                </a:solidFill>
              </a:rPr>
              <a:t>mit Migrationshintergrund</a:t>
            </a:r>
          </a:p>
        </p:txBody>
      </p:sp>
    </p:spTree>
    <p:extLst>
      <p:ext uri="{BB962C8B-B14F-4D97-AF65-F5344CB8AC3E}">
        <p14:creationId xmlns:p14="http://schemas.microsoft.com/office/powerpoint/2010/main" val="187218850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dirty="0"/>
              <a:t>LOCAL REGULATIONS: IRELAND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48384" y="1711758"/>
            <a:ext cx="9576399" cy="431616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en-US" sz="2400" b="1" dirty="0">
                <a:solidFill>
                  <a:srgbClr val="E97924"/>
                </a:solidFill>
              </a:rPr>
              <a:t>Where do I find further support in managing local taxes and banking regulations? (Networks, support structures, technical solutions):</a:t>
            </a:r>
          </a:p>
          <a:p>
            <a:pPr marL="0" indent="0">
              <a:buClr>
                <a:srgbClr val="915F9E"/>
              </a:buClr>
              <a:buNone/>
            </a:pPr>
            <a:endParaRPr lang="en-US" sz="2400" b="1" dirty="0">
              <a:solidFill>
                <a:srgbClr val="E97924"/>
              </a:solidFill>
            </a:endParaRPr>
          </a:p>
          <a:p>
            <a:pPr marL="0" indent="0">
              <a:buClr>
                <a:srgbClr val="915F9E"/>
              </a:buClr>
              <a:buNone/>
            </a:pPr>
            <a:r>
              <a:rPr lang="en-US" sz="2400" b="1" dirty="0">
                <a:solidFill>
                  <a:srgbClr val="E97924"/>
                </a:solidFill>
              </a:rPr>
              <a:t>Other valuable addresses for support are (please collect valuable information resources, websites, podcasts and so on):</a:t>
            </a: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p:txBody>
      </p:sp>
    </p:spTree>
    <p:extLst>
      <p:ext uri="{BB962C8B-B14F-4D97-AF65-F5344CB8AC3E}">
        <p14:creationId xmlns:p14="http://schemas.microsoft.com/office/powerpoint/2010/main" val="405462972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830806" y="463681"/>
            <a:ext cx="10483431" cy="804265"/>
          </a:xfrm>
        </p:spPr>
        <p:txBody>
          <a:bodyPr/>
          <a:lstStyle/>
          <a:p>
            <a:r>
              <a:rPr lang="de-DE" sz="3600" dirty="0"/>
              <a:t>LOKALE VORSCHRIFTEN: IRLAND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36526" y="1149820"/>
            <a:ext cx="9576399" cy="4583939"/>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de-DE" sz="2400" b="1" dirty="0">
                <a:solidFill>
                  <a:srgbClr val="E97924"/>
                </a:solidFill>
              </a:rPr>
              <a:t>Welche Steuern muss ich beachten?</a:t>
            </a:r>
          </a:p>
          <a:p>
            <a:pPr marL="835822" marR="0" lvl="0" indent="-835822"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Char char="•"/>
              <a:tabLst/>
              <a:defRPr/>
            </a:pPr>
            <a:r>
              <a:rPr kumimoji="0" lang="de-DE" sz="18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Einkommensteuer </a:t>
            </a:r>
            <a:r>
              <a:rPr kumimoji="0" lang="de-DE" sz="180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Auf die Gewinne von Einzelunternehmern und Personengesellschaften</a:t>
            </a:r>
          </a:p>
          <a:p>
            <a:pPr marL="835822" marR="0" lvl="0" indent="-835822"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Char char="•"/>
              <a:tabLst/>
              <a:defRPr/>
            </a:pPr>
            <a:r>
              <a:rPr kumimoji="0" lang="de-DE" sz="18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Körperschaftssteuer </a:t>
            </a:r>
            <a:r>
              <a:rPr kumimoji="0" lang="de-DE" sz="180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Auf die Gewinne von Gesellschaften mit beschränkter Haftung (Limited Companies)</a:t>
            </a:r>
          </a:p>
          <a:p>
            <a:pPr marL="835822" marR="0" lvl="0" indent="-835822"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Char char="•"/>
              <a:tabLst/>
              <a:defRPr/>
            </a:pPr>
            <a:r>
              <a:rPr kumimoji="0" lang="de-DE" sz="18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Mehrwertsteuer (VAT) </a:t>
            </a:r>
            <a:r>
              <a:rPr kumimoji="0" lang="de-DE" sz="180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Alle Unternehmen mit einem Umsatz von über 75.000 € (Waren) oder 37.500 € (Dienstleistungen)</a:t>
            </a:r>
          </a:p>
          <a:p>
            <a:pPr marL="835822" marR="0" lvl="0" indent="-835822"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Char char="•"/>
              <a:tabLst/>
              <a:defRPr/>
            </a:pPr>
            <a:r>
              <a:rPr kumimoji="0" lang="de-DE" sz="18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PAYE/PRSI </a:t>
            </a:r>
            <a:r>
              <a:rPr kumimoji="0" lang="de-DE" sz="180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Unternehmen mit Angestellten, einschließlich Eigentümern/Direktoren</a:t>
            </a:r>
            <a:endParaRPr kumimoji="0" lang="en-US" sz="240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endParaRPr kumimoji="0" lang="en-US"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endParaRPr>
          </a:p>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endParaRPr kumimoji="0" lang="en-US"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endParaRPr>
          </a:p>
        </p:txBody>
      </p:sp>
      <p:pic>
        <p:nvPicPr>
          <p:cNvPr id="140" name="Graphic 139" descr="Money outline">
            <a:extLst>
              <a:ext uri="{FF2B5EF4-FFF2-40B4-BE49-F238E27FC236}">
                <a16:creationId xmlns:a16="http://schemas.microsoft.com/office/drawing/2014/main" id="{D11AEC2F-0760-22AD-C1CF-AD11368C07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18167694">
            <a:off x="9954479" y="3836036"/>
            <a:ext cx="1695501" cy="1695501"/>
          </a:xfrm>
          <a:prstGeom prst="rect">
            <a:avLst/>
          </a:prstGeom>
        </p:spPr>
      </p:pic>
      <p:pic>
        <p:nvPicPr>
          <p:cNvPr id="143" name="Graphic 142" descr="Coins outline">
            <a:extLst>
              <a:ext uri="{FF2B5EF4-FFF2-40B4-BE49-F238E27FC236}">
                <a16:creationId xmlns:a16="http://schemas.microsoft.com/office/drawing/2014/main" id="{2BB99B7D-43DD-42EC-863B-62974DA13A5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811840" y="5401234"/>
            <a:ext cx="650432" cy="650432"/>
          </a:xfrm>
          <a:prstGeom prst="rect">
            <a:avLst/>
          </a:prstGeom>
        </p:spPr>
      </p:pic>
      <p:pic>
        <p:nvPicPr>
          <p:cNvPr id="145" name="Graphic 144" descr="Tax with solid fill">
            <a:extLst>
              <a:ext uri="{FF2B5EF4-FFF2-40B4-BE49-F238E27FC236}">
                <a16:creationId xmlns:a16="http://schemas.microsoft.com/office/drawing/2014/main" id="{7DD96FD8-7351-CA1F-D08E-E945B445DF1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17968" y="4793515"/>
            <a:ext cx="1865870" cy="1865870"/>
          </a:xfrm>
          <a:prstGeom prst="rect">
            <a:avLst/>
          </a:prstGeom>
        </p:spPr>
      </p:pic>
    </p:spTree>
    <p:extLst>
      <p:ext uri="{BB962C8B-B14F-4D97-AF65-F5344CB8AC3E}">
        <p14:creationId xmlns:p14="http://schemas.microsoft.com/office/powerpoint/2010/main" val="358443797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807963" y="463569"/>
            <a:ext cx="10483431" cy="804265"/>
          </a:xfrm>
        </p:spPr>
        <p:txBody>
          <a:bodyPr/>
          <a:lstStyle/>
          <a:p>
            <a:r>
              <a:rPr lang="de-DE" sz="3600" dirty="0"/>
              <a:t>LOKALE VORSCHRIFTEN: IRLAND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18680" y="1158165"/>
            <a:ext cx="9576399" cy="5301559"/>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r>
              <a:rPr kumimoji="0" lang="de-DE"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rPr>
              <a:t>Wie verwalte ich meine Steuern?</a:t>
            </a:r>
          </a:p>
          <a:p>
            <a:pPr marL="0" marR="0" lvl="0" indent="0" algn="l" defTabSz="3343281" rtl="0" eaLnBrk="1" fontAlgn="auto" latinLnBrk="0" hangingPunct="1">
              <a:lnSpc>
                <a:spcPct val="100000"/>
              </a:lnSpc>
              <a:spcBef>
                <a:spcPts val="1800"/>
              </a:spcBef>
              <a:spcAft>
                <a:spcPts val="0"/>
              </a:spcAft>
              <a:buClr>
                <a:srgbClr val="915F9E"/>
              </a:buClr>
              <a:buSzTx/>
              <a:buFont typeface="Arial" panose="020B0604020202020204" pitchFamily="34" charset="0"/>
              <a:buNone/>
              <a:tabLst/>
              <a:defRPr/>
            </a:pPr>
            <a:r>
              <a:rPr kumimoji="0" lang="de-DE" sz="1800" b="1" i="0" u="none" strike="noStrike" kern="1200" cap="none" spc="0" normalizeH="0" baseline="0" noProof="0" dirty="0">
                <a:ln>
                  <a:noFill/>
                </a:ln>
                <a:solidFill>
                  <a:srgbClr val="87B14E"/>
                </a:solidFill>
                <a:effectLst/>
                <a:uLnTx/>
                <a:uFillTx/>
                <a:latin typeface="Calibri" panose="020F0502020204030204" pitchFamily="34" charset="0"/>
                <a:ea typeface="+mn-ea"/>
                <a:cs typeface="Calibri" panose="020F0502020204030204" pitchFamily="34" charset="0"/>
              </a:rPr>
              <a:t>Führen Sie ordnungsgemäße Aufzeichnungen - </a:t>
            </a:r>
            <a:r>
              <a:rPr kumimoji="0" lang="de-DE" sz="1800" i="0" u="none" strike="noStrike" kern="1200" cap="none" spc="0" normalizeH="0" baseline="0" noProof="0" dirty="0">
                <a:ln>
                  <a:noFill/>
                </a:ln>
                <a:solidFill>
                  <a:srgbClr val="0C2D45"/>
                </a:solidFill>
                <a:effectLst/>
                <a:uLnTx/>
                <a:uFillTx/>
                <a:latin typeface="Calibri" panose="020F0502020204030204" pitchFamily="34" charset="0"/>
                <a:ea typeface="+mn-ea"/>
                <a:cs typeface="Calibri" panose="020F0502020204030204" pitchFamily="34" charset="0"/>
              </a:rPr>
              <a:t>Das mag selbstverständlich klingen, aber vielen Unternehmen entgehen legitime steuerlich absetzbare Ausgaben oder sie müssen unnötige Strafen zahlen, weil ihre Buchhaltungsunterlagen nicht ausreichen, um alle Ausgaben zu erfassen und zu belegen, die sie geltend machen können. </a:t>
            </a:r>
          </a:p>
          <a:p>
            <a:pPr marL="0" marR="0" lvl="0" indent="0" algn="l" defTabSz="3343281" rtl="0" eaLnBrk="1" fontAlgn="auto" latinLnBrk="0" hangingPunct="1">
              <a:lnSpc>
                <a:spcPct val="100000"/>
              </a:lnSpc>
              <a:spcBef>
                <a:spcPts val="1800"/>
              </a:spcBef>
              <a:spcAft>
                <a:spcPts val="0"/>
              </a:spcAft>
              <a:buClr>
                <a:srgbClr val="915F9E"/>
              </a:buClr>
              <a:buSzTx/>
              <a:buFont typeface="Arial" panose="020B0604020202020204" pitchFamily="34" charset="0"/>
              <a:buNone/>
              <a:tabLst/>
              <a:defRPr/>
            </a:pPr>
            <a:r>
              <a:rPr kumimoji="0" lang="de-DE" sz="1800" b="1" i="0" u="none" strike="noStrike" kern="1200" cap="none" spc="0" normalizeH="0" baseline="0" noProof="0" dirty="0">
                <a:ln>
                  <a:noFill/>
                </a:ln>
                <a:solidFill>
                  <a:srgbClr val="87B14E"/>
                </a:solidFill>
                <a:effectLst/>
                <a:uLnTx/>
                <a:uFillTx/>
                <a:latin typeface="Calibri" panose="020F0502020204030204" pitchFamily="34" charset="0"/>
                <a:ea typeface="+mn-ea"/>
                <a:cs typeface="Calibri" panose="020F0502020204030204" pitchFamily="34" charset="0"/>
              </a:rPr>
              <a:t>Informieren Sie sich über Ihre Ansprüche - </a:t>
            </a:r>
            <a:r>
              <a:rPr kumimoji="0" lang="de-DE" sz="1800" i="0" u="none" strike="noStrike" kern="1200" cap="none" spc="0" normalizeH="0" baseline="0" noProof="0" dirty="0">
                <a:ln>
                  <a:noFill/>
                </a:ln>
                <a:solidFill>
                  <a:srgbClr val="0C2D45"/>
                </a:solidFill>
                <a:effectLst/>
                <a:uLnTx/>
                <a:uFillTx/>
                <a:latin typeface="Calibri" panose="020F0502020204030204" pitchFamily="34" charset="0"/>
                <a:ea typeface="+mn-ea"/>
                <a:cs typeface="Calibri" panose="020F0502020204030204" pitchFamily="34" charset="0"/>
              </a:rPr>
              <a:t>Fragen Sie Ihren Buchhalter oder nehmen Sie sich selbst Zeit, damit Sie verstehen, welche steuerlich absetzbaren Ausgaben für Ihr Unternehmen angemessen sind.</a:t>
            </a:r>
          </a:p>
          <a:p>
            <a:pPr marL="0" marR="0" lvl="0" indent="0" algn="l" defTabSz="3343281" rtl="0" eaLnBrk="1" fontAlgn="auto" latinLnBrk="0" hangingPunct="1">
              <a:lnSpc>
                <a:spcPct val="100000"/>
              </a:lnSpc>
              <a:spcBef>
                <a:spcPts val="1800"/>
              </a:spcBef>
              <a:spcAft>
                <a:spcPts val="0"/>
              </a:spcAft>
              <a:buClr>
                <a:srgbClr val="915F9E"/>
              </a:buClr>
              <a:buSzTx/>
              <a:buFont typeface="Arial" panose="020B0604020202020204" pitchFamily="34" charset="0"/>
              <a:buNone/>
              <a:tabLst/>
              <a:defRPr/>
            </a:pPr>
            <a:r>
              <a:rPr kumimoji="0" lang="de-DE" sz="1800" b="1" i="0" u="none" strike="noStrike" kern="1200" cap="none" spc="0" normalizeH="0" baseline="0" noProof="0" dirty="0">
                <a:ln>
                  <a:noFill/>
                </a:ln>
                <a:solidFill>
                  <a:srgbClr val="87B14E"/>
                </a:solidFill>
                <a:effectLst/>
                <a:uLnTx/>
                <a:uFillTx/>
                <a:latin typeface="Calibri" panose="020F0502020204030204" pitchFamily="34" charset="0"/>
                <a:ea typeface="+mn-ea"/>
                <a:cs typeface="Calibri" panose="020F0502020204030204" pitchFamily="34" charset="0"/>
              </a:rPr>
              <a:t>Überprüfen Sie Ihre Ausgaben vor dem Jahresende - </a:t>
            </a:r>
            <a:r>
              <a:rPr kumimoji="0" lang="de-DE" sz="1800" i="0" u="none" strike="noStrike" kern="1200" cap="none" spc="0" normalizeH="0" baseline="0" noProof="0" dirty="0">
                <a:ln>
                  <a:noFill/>
                </a:ln>
                <a:solidFill>
                  <a:srgbClr val="0C2D45"/>
                </a:solidFill>
                <a:effectLst/>
                <a:uLnTx/>
                <a:uFillTx/>
                <a:latin typeface="Calibri" panose="020F0502020204030204" pitchFamily="34" charset="0"/>
                <a:ea typeface="+mn-ea"/>
                <a:cs typeface="Calibri" panose="020F0502020204030204" pitchFamily="34" charset="0"/>
              </a:rPr>
              <a:t>Es kann sinnvoll sein, Ausgaben, die Sie für Ausrüstung, Reparaturen oder andere Posten geplant hatten, vor dem Jahresende vorzuziehen, um die Steuererleichterung im laufenden Jahr zu nutzen. </a:t>
            </a:r>
          </a:p>
          <a:p>
            <a:pPr marL="0" marR="0" lvl="0" indent="0" algn="l" defTabSz="3343281" rtl="0" eaLnBrk="1" fontAlgn="auto" latinLnBrk="0" hangingPunct="1">
              <a:lnSpc>
                <a:spcPct val="100000"/>
              </a:lnSpc>
              <a:spcBef>
                <a:spcPts val="1800"/>
              </a:spcBef>
              <a:spcAft>
                <a:spcPts val="0"/>
              </a:spcAft>
              <a:buClr>
                <a:srgbClr val="915F9E"/>
              </a:buClr>
              <a:buSzTx/>
              <a:buFont typeface="Arial" panose="020B0604020202020204" pitchFamily="34" charset="0"/>
              <a:buNone/>
              <a:tabLst/>
              <a:defRPr/>
            </a:pPr>
            <a:r>
              <a:rPr kumimoji="0" lang="de-DE" sz="1800" b="1" i="0" u="none" strike="noStrike" kern="1200" cap="none" spc="0" normalizeH="0" baseline="0" noProof="0" dirty="0">
                <a:ln>
                  <a:noFill/>
                </a:ln>
                <a:solidFill>
                  <a:srgbClr val="87B14E"/>
                </a:solidFill>
                <a:effectLst/>
                <a:uLnTx/>
                <a:uFillTx/>
                <a:latin typeface="Calibri" panose="020F0502020204030204" pitchFamily="34" charset="0"/>
                <a:ea typeface="+mn-ea"/>
                <a:cs typeface="Calibri" panose="020F0502020204030204" pitchFamily="34" charset="0"/>
              </a:rPr>
              <a:t>Finanzieren Sie Investitionsausgaben, um die Steuererleichterung zu maximieren - </a:t>
            </a:r>
            <a:r>
              <a:rPr kumimoji="0" lang="de-DE" sz="1800" i="0" u="none" strike="noStrike" kern="1200" cap="none" spc="0" normalizeH="0" baseline="0" noProof="0" dirty="0">
                <a:ln>
                  <a:noFill/>
                </a:ln>
                <a:solidFill>
                  <a:srgbClr val="0C2D45"/>
                </a:solidFill>
                <a:effectLst/>
                <a:uLnTx/>
                <a:uFillTx/>
                <a:latin typeface="Calibri" panose="020F0502020204030204" pitchFamily="34" charset="0"/>
                <a:ea typeface="+mn-ea"/>
                <a:cs typeface="Calibri" panose="020F0502020204030204" pitchFamily="34" charset="0"/>
              </a:rPr>
              <a:t>Wenn Sie Ausrüstung aus dem Cashflow oder per Kredit kaufen, können Sie eine Steuererleichterung von 15 % erhalten, d. h. über sechseinhalb Jahre. Es kann sinnvoll sein, die Ausrüstung durch Leasing zu erwerben und die Steuervergünstigung über die Leasingdauer, d. h. drei Jahre, in Anspruch zu nehmen.</a:t>
            </a:r>
            <a:endParaRPr kumimoji="0" lang="en-US" sz="2400" i="0" u="none" strike="noStrike" kern="1200" cap="none" spc="0" normalizeH="0" baseline="0" noProof="0" dirty="0">
              <a:ln>
                <a:noFill/>
              </a:ln>
              <a:solidFill>
                <a:srgbClr val="0C2D45"/>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2308157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sz="3600" dirty="0"/>
              <a:t>LOKALE VORSCHRIFTEN: IRLAND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48385" y="1711757"/>
            <a:ext cx="9524186" cy="4628515"/>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r>
              <a:rPr kumimoji="0" lang="de-DE"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rPr>
              <a:t>Wie verwalte ich meine Steuern?</a:t>
            </a:r>
          </a:p>
          <a:p>
            <a:pPr marL="0" marR="0" lvl="0" indent="0" algn="l" defTabSz="3343281" rtl="0" eaLnBrk="1" fontAlgn="auto" latinLnBrk="0" hangingPunct="1">
              <a:lnSpc>
                <a:spcPct val="100000"/>
              </a:lnSpc>
              <a:spcBef>
                <a:spcPts val="1800"/>
              </a:spcBef>
              <a:spcAft>
                <a:spcPts val="0"/>
              </a:spcAft>
              <a:buClr>
                <a:srgbClr val="915F9E"/>
              </a:buClr>
              <a:buSzTx/>
              <a:buFont typeface="Arial" panose="020B0604020202020204" pitchFamily="34" charset="0"/>
              <a:buNone/>
              <a:tabLst/>
              <a:defRPr/>
            </a:pPr>
            <a:r>
              <a:rPr kumimoji="0" lang="de-DE" sz="1800" b="1" i="0" u="none" strike="noStrike" kern="1200" cap="none" spc="0" normalizeH="0" baseline="0" noProof="0" dirty="0">
                <a:ln>
                  <a:noFill/>
                </a:ln>
                <a:solidFill>
                  <a:srgbClr val="87B14E"/>
                </a:solidFill>
                <a:effectLst/>
                <a:uLnTx/>
                <a:uFillTx/>
                <a:latin typeface="Calibri" panose="020F0502020204030204" pitchFamily="34" charset="0"/>
                <a:ea typeface="+mn-ea"/>
                <a:cs typeface="Calibri" panose="020F0502020204030204" pitchFamily="34" charset="0"/>
              </a:rPr>
              <a:t>Beschäftigung von Ehepartnern oder anderen Familienmitgliedern - </a:t>
            </a:r>
            <a:r>
              <a:rPr kumimoji="0" lang="de-DE" sz="1800" i="0" u="none" strike="noStrike" kern="1200" cap="none" spc="0" normalizeH="0" baseline="0" noProof="0" dirty="0">
                <a:ln>
                  <a:noFill/>
                </a:ln>
                <a:solidFill>
                  <a:srgbClr val="0C2D45"/>
                </a:solidFill>
                <a:effectLst/>
                <a:uLnTx/>
                <a:uFillTx/>
                <a:latin typeface="Calibri" panose="020F0502020204030204" pitchFamily="34" charset="0"/>
                <a:ea typeface="+mn-ea"/>
                <a:cs typeface="Calibri" panose="020F0502020204030204" pitchFamily="34" charset="0"/>
              </a:rPr>
              <a:t>Es kann manchmal steuerlich vorteilhaft sein, Ehepartner oder andere Familienmitglieder zu beschäftigen, wenn Sie deren Rolle innerhalb des Unternehmens nachweisen und rechtfertigen können. </a:t>
            </a:r>
          </a:p>
          <a:p>
            <a:pPr marL="0" marR="0" lvl="0" indent="0" algn="l" defTabSz="3343281" rtl="0" eaLnBrk="1" fontAlgn="auto" latinLnBrk="0" hangingPunct="1">
              <a:lnSpc>
                <a:spcPct val="100000"/>
              </a:lnSpc>
              <a:spcBef>
                <a:spcPts val="1800"/>
              </a:spcBef>
              <a:spcAft>
                <a:spcPts val="0"/>
              </a:spcAft>
              <a:buClr>
                <a:srgbClr val="915F9E"/>
              </a:buClr>
              <a:buSzTx/>
              <a:buFont typeface="Arial" panose="020B0604020202020204" pitchFamily="34" charset="0"/>
              <a:buNone/>
              <a:tabLst/>
              <a:defRPr/>
            </a:pPr>
            <a:r>
              <a:rPr kumimoji="0" lang="de-DE" sz="1800" b="1" i="0" u="none" strike="noStrike" kern="1200" cap="none" spc="0" normalizeH="0" baseline="0" noProof="0" dirty="0">
                <a:ln>
                  <a:noFill/>
                </a:ln>
                <a:solidFill>
                  <a:srgbClr val="87B14E"/>
                </a:solidFill>
                <a:effectLst/>
                <a:uLnTx/>
                <a:uFillTx/>
                <a:latin typeface="Calibri" panose="020F0502020204030204" pitchFamily="34" charset="0"/>
                <a:ea typeface="+mn-ea"/>
                <a:cs typeface="Calibri" panose="020F0502020204030204" pitchFamily="34" charset="0"/>
              </a:rPr>
              <a:t>Änderung des Jahresendes - </a:t>
            </a:r>
            <a:r>
              <a:rPr kumimoji="0" lang="de-DE" sz="1800" i="0" u="none" strike="noStrike" kern="1200" cap="none" spc="0" normalizeH="0" baseline="0" noProof="0" dirty="0">
                <a:ln>
                  <a:noFill/>
                </a:ln>
                <a:solidFill>
                  <a:srgbClr val="0C2D45"/>
                </a:solidFill>
                <a:effectLst/>
                <a:uLnTx/>
                <a:uFillTx/>
                <a:latin typeface="Calibri" panose="020F0502020204030204" pitchFamily="34" charset="0"/>
                <a:ea typeface="+mn-ea"/>
                <a:cs typeface="Calibri" panose="020F0502020204030204" pitchFamily="34" charset="0"/>
              </a:rPr>
              <a:t>Wenn Ihr Unternehmen saisonabhängig ist oder wenn Ihre Gewinne entweder steigen oder sinken, kann es sich unter bestimmten Umständen lohnen, das Geschäftsjahresende zu ändern. </a:t>
            </a:r>
          </a:p>
          <a:p>
            <a:pPr marL="0" marR="0" lvl="0" indent="0" algn="l" defTabSz="3343281" rtl="0" eaLnBrk="1" fontAlgn="auto" latinLnBrk="0" hangingPunct="1">
              <a:lnSpc>
                <a:spcPct val="100000"/>
              </a:lnSpc>
              <a:spcBef>
                <a:spcPts val="1800"/>
              </a:spcBef>
              <a:spcAft>
                <a:spcPts val="0"/>
              </a:spcAft>
              <a:buClr>
                <a:srgbClr val="915F9E"/>
              </a:buClr>
              <a:buSzTx/>
              <a:buFont typeface="Arial" panose="020B0604020202020204" pitchFamily="34" charset="0"/>
              <a:buNone/>
              <a:tabLst/>
              <a:defRPr/>
            </a:pPr>
            <a:r>
              <a:rPr kumimoji="0" lang="de-DE" sz="1800" b="1" i="0" u="none" strike="noStrike" kern="1200" cap="none" spc="0" normalizeH="0" baseline="0" noProof="0" dirty="0">
                <a:ln>
                  <a:noFill/>
                </a:ln>
                <a:solidFill>
                  <a:srgbClr val="87B14E"/>
                </a:solidFill>
                <a:effectLst/>
                <a:uLnTx/>
                <a:uFillTx/>
                <a:latin typeface="Calibri" panose="020F0502020204030204" pitchFamily="34" charset="0"/>
                <a:ea typeface="+mn-ea"/>
                <a:cs typeface="Calibri" panose="020F0502020204030204" pitchFamily="34" charset="0"/>
              </a:rPr>
              <a:t>Verwaltung der vorläufigen Steuer </a:t>
            </a:r>
            <a:r>
              <a:rPr kumimoji="0" lang="de-DE" sz="1800" i="0" u="none" strike="noStrike" kern="1200" cap="none" spc="0" normalizeH="0" baseline="0" noProof="0" dirty="0">
                <a:ln>
                  <a:noFill/>
                </a:ln>
                <a:solidFill>
                  <a:srgbClr val="0C2D45"/>
                </a:solidFill>
                <a:effectLst/>
                <a:uLnTx/>
                <a:uFillTx/>
                <a:latin typeface="Calibri" panose="020F0502020204030204" pitchFamily="34" charset="0"/>
                <a:ea typeface="+mn-ea"/>
                <a:cs typeface="Calibri" panose="020F0502020204030204" pitchFamily="34" charset="0"/>
              </a:rPr>
              <a:t>– Entscheiden Sie sich dafür, Ihre vorläufige Steuer auf der Grundlage der Schätzungen für das laufende Jahr zu zahlen, in dem Ihre Einkünfte sinken. </a:t>
            </a:r>
          </a:p>
          <a:p>
            <a:pPr marL="0" marR="0" lvl="0" indent="0" algn="l" defTabSz="3343281" rtl="0" eaLnBrk="1" fontAlgn="auto" latinLnBrk="0" hangingPunct="1">
              <a:lnSpc>
                <a:spcPct val="100000"/>
              </a:lnSpc>
              <a:spcBef>
                <a:spcPts val="1800"/>
              </a:spcBef>
              <a:spcAft>
                <a:spcPts val="0"/>
              </a:spcAft>
              <a:buClr>
                <a:srgbClr val="915F9E"/>
              </a:buClr>
              <a:buSzTx/>
              <a:buFont typeface="Arial" panose="020B0604020202020204" pitchFamily="34" charset="0"/>
              <a:buNone/>
              <a:tabLst/>
              <a:defRPr/>
            </a:pPr>
            <a:r>
              <a:rPr kumimoji="0" lang="de-DE" sz="1800" b="1" i="0" u="none" strike="noStrike" kern="1200" cap="none" spc="0" normalizeH="0" baseline="0" noProof="0" dirty="0">
                <a:ln>
                  <a:noFill/>
                </a:ln>
                <a:solidFill>
                  <a:srgbClr val="87B14E"/>
                </a:solidFill>
                <a:effectLst/>
                <a:uLnTx/>
                <a:uFillTx/>
                <a:latin typeface="Calibri" panose="020F0502020204030204" pitchFamily="34" charset="0"/>
                <a:ea typeface="+mn-ea"/>
                <a:cs typeface="Calibri" panose="020F0502020204030204" pitchFamily="34" charset="0"/>
              </a:rPr>
              <a:t>Steuerfreie Fahrt- und Aufenthaltskosten - </a:t>
            </a:r>
            <a:r>
              <a:rPr kumimoji="0" lang="de-DE" sz="1800" i="0" u="none" strike="noStrike" kern="1200" cap="none" spc="0" normalizeH="0" baseline="0" noProof="0" dirty="0">
                <a:ln>
                  <a:noFill/>
                </a:ln>
                <a:solidFill>
                  <a:srgbClr val="0C2D45"/>
                </a:solidFill>
                <a:effectLst/>
                <a:uLnTx/>
                <a:uFillTx/>
                <a:latin typeface="Calibri" panose="020F0502020204030204" pitchFamily="34" charset="0"/>
                <a:ea typeface="+mn-ea"/>
                <a:cs typeface="Calibri" panose="020F0502020204030204" pitchFamily="34" charset="0"/>
              </a:rPr>
              <a:t>Das Finanzamt gestattet die steuerfreie Zahlung von Fahrt- und Aufenthaltskosten, sofern die entsprechenden Belege vorgelegt werden.</a:t>
            </a:r>
            <a:endParaRPr kumimoji="0" lang="en-GB" sz="1800" i="0" u="none" strike="noStrike" kern="1200" cap="none" spc="0" normalizeH="0" baseline="0" noProof="0" dirty="0">
              <a:ln>
                <a:noFill/>
              </a:ln>
              <a:solidFill>
                <a:srgbClr val="0C2D45"/>
              </a:solidFill>
              <a:effectLst/>
              <a:uLnTx/>
              <a:uFillTx/>
              <a:latin typeface="Calibri" panose="020F0502020204030204" pitchFamily="34" charset="0"/>
              <a:ea typeface="+mn-ea"/>
              <a:cs typeface="Calibri" panose="020F0502020204030204" pitchFamily="34" charset="0"/>
            </a:endParaRPr>
          </a:p>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endParaRPr kumimoji="0" lang="en-US"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102379247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sz="3600" dirty="0"/>
              <a:t>LOKALE VORSCHRIFTEN: IRLAND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48384" y="1711758"/>
            <a:ext cx="9576399" cy="431616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r>
              <a:rPr kumimoji="0" lang="de-DE"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rPr>
              <a:t>Wie verwalte ich meine Steuern?</a:t>
            </a:r>
          </a:p>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r>
              <a:rPr kumimoji="0" lang="de-DE" sz="1800" b="1" i="0" u="none" strike="noStrike" kern="1200" cap="none" spc="0" normalizeH="0" baseline="0" noProof="0" dirty="0">
                <a:ln>
                  <a:noFill/>
                </a:ln>
                <a:solidFill>
                  <a:srgbClr val="87B14E"/>
                </a:solidFill>
                <a:effectLst/>
                <a:uLnTx/>
                <a:uFillTx/>
                <a:latin typeface="Calibri" panose="020F0502020204030204" pitchFamily="34" charset="0"/>
                <a:ea typeface="+mn-ea"/>
                <a:cs typeface="Calibri" panose="020F0502020204030204" pitchFamily="34" charset="0"/>
              </a:rPr>
              <a:t>Erwägen Sie die Gründung einer Gesellschaft mit beschränkter Haftung </a:t>
            </a:r>
            <a:r>
              <a:rPr kumimoji="0" lang="de-DE" sz="1800" i="0" u="none" strike="noStrike" kern="1200" cap="none" spc="0" normalizeH="0" baseline="0" noProof="0" dirty="0">
                <a:ln>
                  <a:noFill/>
                </a:ln>
                <a:solidFill>
                  <a:srgbClr val="87B14E"/>
                </a:solidFill>
                <a:effectLst/>
                <a:uLnTx/>
                <a:uFillTx/>
                <a:latin typeface="Calibri" panose="020F0502020204030204" pitchFamily="34" charset="0"/>
                <a:ea typeface="+mn-ea"/>
                <a:cs typeface="Calibri" panose="020F0502020204030204" pitchFamily="34" charset="0"/>
              </a:rPr>
              <a:t>- </a:t>
            </a:r>
            <a:r>
              <a:rPr kumimoji="0" lang="de-DE" sz="1800" i="0" u="none" strike="noStrike" kern="1200" cap="none" spc="0" normalizeH="0" baseline="0" noProof="0" dirty="0">
                <a:ln>
                  <a:noFill/>
                </a:ln>
                <a:solidFill>
                  <a:srgbClr val="0C2D45"/>
                </a:solidFill>
                <a:effectLst/>
                <a:uLnTx/>
                <a:uFillTx/>
                <a:latin typeface="Calibri" panose="020F0502020204030204" pitchFamily="34" charset="0"/>
                <a:ea typeface="+mn-ea"/>
                <a:cs typeface="Calibri" panose="020F0502020204030204" pitchFamily="34" charset="0"/>
              </a:rPr>
              <a:t>Bei der Gründung einer Gesellschaft sind weitere Überlegungen anzustellen, aber es kann sinnvoll sein, einen Steuervorteil zu erzielen, wenn Sie Gewinne erwirtschaften, die über das zur Finanzierung Ihrer Lebenshaltungskosten erforderliche Maß hinausgehen. </a:t>
            </a:r>
          </a:p>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r>
              <a:rPr kumimoji="0" lang="de-DE" sz="1800" b="1" i="0" u="none" strike="noStrike" kern="1200" cap="none" spc="0" normalizeH="0" baseline="0" noProof="0" dirty="0">
                <a:ln>
                  <a:noFill/>
                </a:ln>
                <a:solidFill>
                  <a:srgbClr val="87B14E"/>
                </a:solidFill>
                <a:effectLst/>
                <a:uLnTx/>
                <a:uFillTx/>
                <a:latin typeface="Calibri" panose="020F0502020204030204" pitchFamily="34" charset="0"/>
                <a:ea typeface="+mn-ea"/>
                <a:cs typeface="Calibri" panose="020F0502020204030204" pitchFamily="34" charset="0"/>
              </a:rPr>
              <a:t>Erstellen Sie vor dem Jahresende eine Betriebsabrechnung - </a:t>
            </a:r>
            <a:r>
              <a:rPr kumimoji="0" lang="de-DE" sz="1800" i="0" u="none" strike="noStrike" kern="1200" cap="none" spc="0" normalizeH="0" baseline="0" noProof="0" dirty="0">
                <a:ln>
                  <a:noFill/>
                </a:ln>
                <a:solidFill>
                  <a:srgbClr val="0C2D45"/>
                </a:solidFill>
                <a:effectLst/>
                <a:uLnTx/>
                <a:uFillTx/>
                <a:latin typeface="Calibri" panose="020F0502020204030204" pitchFamily="34" charset="0"/>
                <a:ea typeface="+mn-ea"/>
                <a:cs typeface="Calibri" panose="020F0502020204030204" pitchFamily="34" charset="0"/>
              </a:rPr>
              <a:t>Quantifizieren Sie Ihre potenzielle Steuerschuld vor dem Jahresende, damit Sie genügend Zeit für die Planung und Verwaltung Ihrer Steuerrechnung haben.</a:t>
            </a:r>
            <a:endParaRPr kumimoji="0" lang="en-GB" sz="1800" i="0" u="none" strike="noStrike" kern="1200" cap="none" spc="0" normalizeH="0" baseline="0" noProof="0" dirty="0">
              <a:ln>
                <a:noFill/>
              </a:ln>
              <a:solidFill>
                <a:srgbClr val="0C2D45"/>
              </a:solidFill>
              <a:effectLst/>
              <a:uLnTx/>
              <a:uFillTx/>
              <a:latin typeface="Calibri" panose="020F0502020204030204" pitchFamily="34" charset="0"/>
              <a:ea typeface="+mn-ea"/>
              <a:cs typeface="Calibri" panose="020F0502020204030204" pitchFamily="34" charset="0"/>
            </a:endParaRPr>
          </a:p>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endParaRPr kumimoji="0" lang="en-GB" sz="10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endParaRPr kumimoji="0" lang="en-US"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endParaRPr>
          </a:p>
        </p:txBody>
      </p:sp>
      <p:pic>
        <p:nvPicPr>
          <p:cNvPr id="140" name="Picture 139" descr="A logo with text on it&#10;&#10;Description automatically generated">
            <a:hlinkClick r:id="rId2"/>
            <a:extLst>
              <a:ext uri="{FF2B5EF4-FFF2-40B4-BE49-F238E27FC236}">
                <a16:creationId xmlns:a16="http://schemas.microsoft.com/office/drawing/2014/main" id="{5C5C9AD9-B151-DC63-CD34-BE69C829B500}"/>
              </a:ext>
            </a:extLst>
          </p:cNvPr>
          <p:cNvPicPr>
            <a:picLocks noChangeAspect="1"/>
          </p:cNvPicPr>
          <p:nvPr/>
        </p:nvPicPr>
        <p:blipFill>
          <a:blip r:embed="rId3"/>
          <a:stretch>
            <a:fillRect/>
          </a:stretch>
        </p:blipFill>
        <p:spPr>
          <a:xfrm>
            <a:off x="4127046" y="4735031"/>
            <a:ext cx="3676650" cy="1752600"/>
          </a:xfrm>
          <a:prstGeom prst="rect">
            <a:avLst/>
          </a:prstGeom>
        </p:spPr>
      </p:pic>
    </p:spTree>
    <p:extLst>
      <p:ext uri="{BB962C8B-B14F-4D97-AF65-F5344CB8AC3E}">
        <p14:creationId xmlns:p14="http://schemas.microsoft.com/office/powerpoint/2010/main" val="411213072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a:extLst>
              <a:ext uri="{FF2B5EF4-FFF2-40B4-BE49-F238E27FC236}">
                <a16:creationId xmlns:a16="http://schemas.microsoft.com/office/drawing/2014/main" id="{219815FE-06EC-7496-84B2-C6CFBD325175}"/>
              </a:ext>
            </a:extLst>
          </p:cNvPr>
          <p:cNvPicPr>
            <a:picLocks noGrp="1" noChangeAspect="1"/>
          </p:cNvPicPr>
          <p:nvPr>
            <p:ph type="pic" sz="quarter" idx="21"/>
          </p:nvPr>
        </p:nvPicPr>
        <p:blipFill rotWithShape="1">
          <a:blip r:embed="rId3" cstate="email">
            <a:extLst>
              <a:ext uri="{BEBA8EAE-BF5A-486C-A8C5-ECC9F3942E4B}">
                <a14:imgProps xmlns:a14="http://schemas.microsoft.com/office/drawing/2010/main">
                  <a14:imgLayer r:embed="rId4">
                    <a14:imgEffect>
                      <a14:saturation sat="33000"/>
                    </a14:imgEffect>
                  </a14:imgLayer>
                </a14:imgProps>
              </a:ext>
              <a:ext uri="{28A0092B-C50C-407E-A947-70E740481C1C}">
                <a14:useLocalDpi xmlns:a14="http://schemas.microsoft.com/office/drawing/2010/main"/>
              </a:ext>
            </a:extLst>
          </a:blip>
          <a:srcRect l="44450" t="-369" r="7000" b="369"/>
          <a:stretch/>
        </p:blipFill>
        <p:spPr>
          <a:xfrm>
            <a:off x="884606" y="0"/>
            <a:ext cx="4993772" cy="6858000"/>
          </a:xfrm>
        </p:spPr>
      </p:pic>
      <p:sp>
        <p:nvSpPr>
          <p:cNvPr id="12" name="Text Placeholder 11">
            <a:extLst>
              <a:ext uri="{FF2B5EF4-FFF2-40B4-BE49-F238E27FC236}">
                <a16:creationId xmlns:a16="http://schemas.microsoft.com/office/drawing/2014/main" id="{DABB18E3-F736-2842-91BA-877EB98C7F53}"/>
              </a:ext>
            </a:extLst>
          </p:cNvPr>
          <p:cNvSpPr>
            <a:spLocks noGrp="1"/>
          </p:cNvSpPr>
          <p:nvPr>
            <p:ph type="body" sz="quarter" idx="30"/>
          </p:nvPr>
        </p:nvSpPr>
        <p:spPr/>
        <p:txBody>
          <a:bodyPr/>
          <a:lstStyle/>
          <a:p>
            <a:r>
              <a:rPr lang="en-US" sz="2800" dirty="0"/>
              <a:t>WAS IST FINANZIELLE ALLGEMEINBILDUNG? </a:t>
            </a:r>
          </a:p>
        </p:txBody>
      </p:sp>
      <p:sp>
        <p:nvSpPr>
          <p:cNvPr id="4" name="Text Placeholder 3">
            <a:extLst>
              <a:ext uri="{FF2B5EF4-FFF2-40B4-BE49-F238E27FC236}">
                <a16:creationId xmlns:a16="http://schemas.microsoft.com/office/drawing/2014/main" id="{A156725F-88E5-471B-5419-E3A74CAA5FD4}"/>
              </a:ext>
            </a:extLst>
          </p:cNvPr>
          <p:cNvSpPr>
            <a:spLocks noGrp="1"/>
          </p:cNvSpPr>
          <p:nvPr>
            <p:ph type="body" sz="quarter" idx="47"/>
          </p:nvPr>
        </p:nvSpPr>
        <p:spPr>
          <a:xfrm>
            <a:off x="6605899" y="1643422"/>
            <a:ext cx="4765750" cy="743603"/>
          </a:xfrm>
        </p:spPr>
        <p:txBody>
          <a:bodyPr/>
          <a:lstStyle/>
          <a:p>
            <a:r>
              <a:rPr lang="en-GB" sz="2000" dirty="0"/>
              <a:t>FINANZIELLE ALLGEMEINBILDUNG</a:t>
            </a:r>
          </a:p>
        </p:txBody>
      </p:sp>
      <p:sp>
        <p:nvSpPr>
          <p:cNvPr id="5" name="Text Placeholder 4">
            <a:extLst>
              <a:ext uri="{FF2B5EF4-FFF2-40B4-BE49-F238E27FC236}">
                <a16:creationId xmlns:a16="http://schemas.microsoft.com/office/drawing/2014/main" id="{B84768CE-151A-E050-2818-6CB794DEC22A}"/>
              </a:ext>
            </a:extLst>
          </p:cNvPr>
          <p:cNvSpPr>
            <a:spLocks noGrp="1"/>
          </p:cNvSpPr>
          <p:nvPr>
            <p:ph type="body" sz="quarter" idx="48"/>
          </p:nvPr>
        </p:nvSpPr>
        <p:spPr>
          <a:xfrm>
            <a:off x="6613451" y="1945688"/>
            <a:ext cx="4765748" cy="1145251"/>
          </a:xfrm>
        </p:spPr>
        <p:txBody>
          <a:bodyPr/>
          <a:lstStyle/>
          <a:p>
            <a:r>
              <a:rPr lang="de-DE" sz="1800" dirty="0"/>
              <a:t>Finanzielle Allgemeinbildung ist das Wissen, wie man mit seinen Finanzen umgeht und wie Finanzsysteme funktionieren. Es geht um den Umgang mit Schulden, Kreditkarten, Investitionen, Budgets und Ersparnissen. Es geht nicht nur darum, etwas zu wissen, sondern auch darum, Kontrolle und finanzielle Unabhängigkeit zu erlangen.</a:t>
            </a:r>
            <a:endParaRPr lang="en-GB" sz="1800" dirty="0"/>
          </a:p>
        </p:txBody>
      </p:sp>
      <p:sp>
        <p:nvSpPr>
          <p:cNvPr id="6" name="Text Placeholder 5">
            <a:extLst>
              <a:ext uri="{FF2B5EF4-FFF2-40B4-BE49-F238E27FC236}">
                <a16:creationId xmlns:a16="http://schemas.microsoft.com/office/drawing/2014/main" id="{971EFF02-074A-32AA-228D-FBBB17492A17}"/>
              </a:ext>
            </a:extLst>
          </p:cNvPr>
          <p:cNvSpPr>
            <a:spLocks noGrp="1"/>
          </p:cNvSpPr>
          <p:nvPr>
            <p:ph type="body" sz="quarter" idx="49"/>
          </p:nvPr>
        </p:nvSpPr>
        <p:spPr>
          <a:xfrm>
            <a:off x="6605899" y="4146369"/>
            <a:ext cx="4765750" cy="743603"/>
          </a:xfrm>
        </p:spPr>
        <p:txBody>
          <a:bodyPr/>
          <a:lstStyle/>
          <a:p>
            <a:r>
              <a:rPr lang="en-GB" sz="2000" dirty="0"/>
              <a:t>WARUM IST DAS WICHTIG?</a:t>
            </a:r>
          </a:p>
        </p:txBody>
      </p:sp>
      <p:sp>
        <p:nvSpPr>
          <p:cNvPr id="7" name="Text Placeholder 6">
            <a:extLst>
              <a:ext uri="{FF2B5EF4-FFF2-40B4-BE49-F238E27FC236}">
                <a16:creationId xmlns:a16="http://schemas.microsoft.com/office/drawing/2014/main" id="{297C460F-CC8C-7934-1FA9-A05D2512EA9F}"/>
              </a:ext>
            </a:extLst>
          </p:cNvPr>
          <p:cNvSpPr>
            <a:spLocks noGrp="1"/>
          </p:cNvSpPr>
          <p:nvPr>
            <p:ph type="body" sz="quarter" idx="50"/>
          </p:nvPr>
        </p:nvSpPr>
        <p:spPr>
          <a:xfrm>
            <a:off x="6613451" y="4498510"/>
            <a:ext cx="4765748" cy="1437811"/>
          </a:xfrm>
        </p:spPr>
        <p:txBody>
          <a:bodyPr/>
          <a:lstStyle/>
          <a:p>
            <a:r>
              <a:rPr lang="de-DE" sz="1800" dirty="0"/>
              <a:t>Man ist so in der Lage, sein Geld in allen Lebensbereichen zu verwalten. Es hilft, unnötige Schulden zu vermeiden, gesunde Ausgabengewohnheiten zu pflegen, Kreditkarten sinnvoll zu nutzen, für Notfälle, die Familie und den Ruhestand zu sparen. Also, auf geht's!</a:t>
            </a:r>
            <a:endParaRPr lang="en-GB" sz="1800" dirty="0"/>
          </a:p>
        </p:txBody>
      </p:sp>
      <p:sp>
        <p:nvSpPr>
          <p:cNvPr id="66" name="Slide Number Placeholder 2">
            <a:extLst>
              <a:ext uri="{FF2B5EF4-FFF2-40B4-BE49-F238E27FC236}">
                <a16:creationId xmlns:a16="http://schemas.microsoft.com/office/drawing/2014/main" id="{E9C72276-D914-3543-9C06-3EA9336EF950}"/>
              </a:ext>
            </a:extLst>
          </p:cNvPr>
          <p:cNvSpPr txBox="1">
            <a:spLocks/>
          </p:cNvSpPr>
          <p:nvPr/>
        </p:nvSpPr>
        <p:spPr>
          <a:xfrm>
            <a:off x="11615942" y="11443924"/>
            <a:ext cx="576060" cy="430124"/>
          </a:xfrm>
          <a:prstGeom prst="rect">
            <a:avLst/>
          </a:prstGeom>
        </p:spPr>
        <p:txBody>
          <a:bodyPr vert="horz" lIns="147472" tIns="73735" rIns="147472" bIns="73735" rtlCol="0" anchor="ctr"/>
          <a:lstStyle>
            <a:defPPr>
              <a:defRPr lang="en-US"/>
            </a:defPPr>
            <a:lvl1pPr marL="0" algn="ctr" defTabSz="325892" rtl="0" eaLnBrk="1" latinLnBrk="0" hangingPunct="1">
              <a:defRPr sz="800" b="0" i="0" kern="1200">
                <a:solidFill>
                  <a:schemeClr val="tx1"/>
                </a:solidFill>
                <a:latin typeface="Calibri" panose="020F0502020204030204" pitchFamily="34" charset="0"/>
                <a:ea typeface="+mn-ea"/>
                <a:cs typeface="Calibri" panose="020F0502020204030204" pitchFamily="34" charset="0"/>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fld id="{CB2079F2-58AF-ED44-82D7-E04B2F6FD686}" type="slidenum">
              <a:rPr lang="en-US" sz="1291"/>
              <a:pPr/>
              <a:t>4</a:t>
            </a:fld>
            <a:endParaRPr lang="en-US" sz="1291" dirty="0"/>
          </a:p>
        </p:txBody>
      </p:sp>
      <p:sp>
        <p:nvSpPr>
          <p:cNvPr id="45" name="Oval 44">
            <a:extLst>
              <a:ext uri="{FF2B5EF4-FFF2-40B4-BE49-F238E27FC236}">
                <a16:creationId xmlns:a16="http://schemas.microsoft.com/office/drawing/2014/main" id="{F8927F38-E9EB-C00E-4D68-DE7358FF3FAB}"/>
              </a:ext>
            </a:extLst>
          </p:cNvPr>
          <p:cNvSpPr/>
          <p:nvPr/>
        </p:nvSpPr>
        <p:spPr>
          <a:xfrm>
            <a:off x="5287226" y="1851339"/>
            <a:ext cx="960421" cy="96042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panose="00000500000000000000" pitchFamily="50" charset="0"/>
            </a:endParaRPr>
          </a:p>
        </p:txBody>
      </p:sp>
      <p:sp>
        <p:nvSpPr>
          <p:cNvPr id="46" name="Oval 45">
            <a:extLst>
              <a:ext uri="{FF2B5EF4-FFF2-40B4-BE49-F238E27FC236}">
                <a16:creationId xmlns:a16="http://schemas.microsoft.com/office/drawing/2014/main" id="{A010A167-E3AE-0186-BB8D-7B0AD823C4DD}"/>
              </a:ext>
            </a:extLst>
          </p:cNvPr>
          <p:cNvSpPr/>
          <p:nvPr/>
        </p:nvSpPr>
        <p:spPr>
          <a:xfrm>
            <a:off x="5315264" y="3834020"/>
            <a:ext cx="960421" cy="96042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Montserrat" panose="00000500000000000000" pitchFamily="50" charset="0"/>
            </a:endParaRPr>
          </a:p>
        </p:txBody>
      </p:sp>
      <p:grpSp>
        <p:nvGrpSpPr>
          <p:cNvPr id="47" name="Graphic 6">
            <a:extLst>
              <a:ext uri="{FF2B5EF4-FFF2-40B4-BE49-F238E27FC236}">
                <a16:creationId xmlns:a16="http://schemas.microsoft.com/office/drawing/2014/main" id="{0495D18F-AAE3-9035-774E-D9BD7C3ABDE3}"/>
              </a:ext>
            </a:extLst>
          </p:cNvPr>
          <p:cNvGrpSpPr/>
          <p:nvPr/>
        </p:nvGrpSpPr>
        <p:grpSpPr>
          <a:xfrm>
            <a:off x="5515732" y="2007731"/>
            <a:ext cx="553887" cy="553887"/>
            <a:chOff x="-3790297" y="3847119"/>
            <a:chExt cx="590550" cy="590550"/>
          </a:xfrm>
          <a:solidFill>
            <a:srgbClr val="E97924"/>
          </a:solidFill>
        </p:grpSpPr>
        <p:sp>
          <p:nvSpPr>
            <p:cNvPr id="48" name="Freeform 47">
              <a:extLst>
                <a:ext uri="{FF2B5EF4-FFF2-40B4-BE49-F238E27FC236}">
                  <a16:creationId xmlns:a16="http://schemas.microsoft.com/office/drawing/2014/main" id="{A9508741-56E9-9148-7CF6-A727B1B3257D}"/>
                </a:ext>
              </a:extLst>
            </p:cNvPr>
            <p:cNvSpPr/>
            <p:nvPr/>
          </p:nvSpPr>
          <p:spPr>
            <a:xfrm>
              <a:off x="-3675901" y="3847119"/>
              <a:ext cx="361950" cy="523875"/>
            </a:xfrm>
            <a:custGeom>
              <a:avLst/>
              <a:gdLst>
                <a:gd name="connsiteX0" fmla="*/ 180880 w 361950"/>
                <a:gd name="connsiteY0" fmla="*/ 523875 h 523875"/>
                <a:gd name="connsiteX1" fmla="*/ 144494 w 361950"/>
                <a:gd name="connsiteY1" fmla="*/ 502063 h 523875"/>
                <a:gd name="connsiteX2" fmla="*/ 21241 w 361950"/>
                <a:gd name="connsiteY2" fmla="*/ 270986 h 523875"/>
                <a:gd name="connsiteX3" fmla="*/ 0 w 361950"/>
                <a:gd name="connsiteY3" fmla="*/ 185833 h 523875"/>
                <a:gd name="connsiteX4" fmla="*/ 0 w 361950"/>
                <a:gd name="connsiteY4" fmla="*/ 180975 h 523875"/>
                <a:gd name="connsiteX5" fmla="*/ 180975 w 361950"/>
                <a:gd name="connsiteY5" fmla="*/ 0 h 523875"/>
                <a:gd name="connsiteX6" fmla="*/ 361950 w 361950"/>
                <a:gd name="connsiteY6" fmla="*/ 180975 h 523875"/>
                <a:gd name="connsiteX7" fmla="*/ 361950 w 361950"/>
                <a:gd name="connsiteY7" fmla="*/ 185738 h 523875"/>
                <a:gd name="connsiteX8" fmla="*/ 340709 w 361950"/>
                <a:gd name="connsiteY8" fmla="*/ 270891 h 523875"/>
                <a:gd name="connsiteX9" fmla="*/ 217456 w 361950"/>
                <a:gd name="connsiteY9" fmla="*/ 501967 h 523875"/>
                <a:gd name="connsiteX10" fmla="*/ 180880 w 361950"/>
                <a:gd name="connsiteY10" fmla="*/ 523875 h 523875"/>
                <a:gd name="connsiteX11" fmla="*/ 180880 w 361950"/>
                <a:gd name="connsiteY11" fmla="*/ 19050 h 523875"/>
                <a:gd name="connsiteX12" fmla="*/ 18955 w 361950"/>
                <a:gd name="connsiteY12" fmla="*/ 180975 h 523875"/>
                <a:gd name="connsiteX13" fmla="*/ 18955 w 361950"/>
                <a:gd name="connsiteY13" fmla="*/ 185738 h 523875"/>
                <a:gd name="connsiteX14" fmla="*/ 38005 w 361950"/>
                <a:gd name="connsiteY14" fmla="*/ 261938 h 523875"/>
                <a:gd name="connsiteX15" fmla="*/ 161258 w 361950"/>
                <a:gd name="connsiteY15" fmla="*/ 493014 h 523875"/>
                <a:gd name="connsiteX16" fmla="*/ 180880 w 361950"/>
                <a:gd name="connsiteY16" fmla="*/ 504825 h 523875"/>
                <a:gd name="connsiteX17" fmla="*/ 200501 w 361950"/>
                <a:gd name="connsiteY17" fmla="*/ 493014 h 523875"/>
                <a:gd name="connsiteX18" fmla="*/ 323755 w 361950"/>
                <a:gd name="connsiteY18" fmla="*/ 261938 h 523875"/>
                <a:gd name="connsiteX19" fmla="*/ 342805 w 361950"/>
                <a:gd name="connsiteY19" fmla="*/ 185738 h 523875"/>
                <a:gd name="connsiteX20" fmla="*/ 342805 w 361950"/>
                <a:gd name="connsiteY20" fmla="*/ 180975 h 523875"/>
                <a:gd name="connsiteX21" fmla="*/ 180880 w 361950"/>
                <a:gd name="connsiteY21" fmla="*/ 19050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1950" h="523875">
                  <a:moveTo>
                    <a:pt x="180880" y="523875"/>
                  </a:moveTo>
                  <a:cubicBezTo>
                    <a:pt x="165640" y="523875"/>
                    <a:pt x="151638" y="515493"/>
                    <a:pt x="144494" y="502063"/>
                  </a:cubicBezTo>
                  <a:lnTo>
                    <a:pt x="21241" y="270986"/>
                  </a:lnTo>
                  <a:cubicBezTo>
                    <a:pt x="7334" y="244888"/>
                    <a:pt x="0" y="215360"/>
                    <a:pt x="0" y="185833"/>
                  </a:cubicBezTo>
                  <a:lnTo>
                    <a:pt x="0" y="180975"/>
                  </a:lnTo>
                  <a:cubicBezTo>
                    <a:pt x="0" y="81153"/>
                    <a:pt x="81153" y="0"/>
                    <a:pt x="180975" y="0"/>
                  </a:cubicBezTo>
                  <a:cubicBezTo>
                    <a:pt x="280797" y="0"/>
                    <a:pt x="361950" y="81153"/>
                    <a:pt x="361950" y="180975"/>
                  </a:cubicBezTo>
                  <a:lnTo>
                    <a:pt x="361950" y="185738"/>
                  </a:lnTo>
                  <a:cubicBezTo>
                    <a:pt x="361950" y="215360"/>
                    <a:pt x="354616" y="244792"/>
                    <a:pt x="340709" y="270891"/>
                  </a:cubicBezTo>
                  <a:lnTo>
                    <a:pt x="217456" y="501967"/>
                  </a:lnTo>
                  <a:cubicBezTo>
                    <a:pt x="210122" y="515493"/>
                    <a:pt x="196120" y="523875"/>
                    <a:pt x="180880" y="523875"/>
                  </a:cubicBezTo>
                  <a:close/>
                  <a:moveTo>
                    <a:pt x="180880" y="19050"/>
                  </a:moveTo>
                  <a:cubicBezTo>
                    <a:pt x="91631" y="19050"/>
                    <a:pt x="18955" y="91726"/>
                    <a:pt x="18955" y="180975"/>
                  </a:cubicBezTo>
                  <a:lnTo>
                    <a:pt x="18955" y="185738"/>
                  </a:lnTo>
                  <a:cubicBezTo>
                    <a:pt x="18955" y="212217"/>
                    <a:pt x="25527" y="238601"/>
                    <a:pt x="38005" y="261938"/>
                  </a:cubicBezTo>
                  <a:lnTo>
                    <a:pt x="161258" y="493014"/>
                  </a:lnTo>
                  <a:cubicBezTo>
                    <a:pt x="165164" y="500253"/>
                    <a:pt x="172688" y="504825"/>
                    <a:pt x="180880" y="504825"/>
                  </a:cubicBezTo>
                  <a:cubicBezTo>
                    <a:pt x="189071" y="504825"/>
                    <a:pt x="196596" y="500348"/>
                    <a:pt x="200501" y="493014"/>
                  </a:cubicBezTo>
                  <a:lnTo>
                    <a:pt x="323755" y="261938"/>
                  </a:lnTo>
                  <a:cubicBezTo>
                    <a:pt x="336233" y="238601"/>
                    <a:pt x="342805" y="212217"/>
                    <a:pt x="342805" y="185738"/>
                  </a:cubicBezTo>
                  <a:lnTo>
                    <a:pt x="342805" y="180975"/>
                  </a:lnTo>
                  <a:cubicBezTo>
                    <a:pt x="342805" y="91726"/>
                    <a:pt x="270129" y="19050"/>
                    <a:pt x="180880" y="19050"/>
                  </a:cubicBezTo>
                  <a:close/>
                </a:path>
              </a:pathLst>
            </a:custGeom>
            <a:grpFill/>
            <a:ln w="9525" cap="flat">
              <a:noFill/>
              <a:prstDash val="solid"/>
              <a:miter/>
            </a:ln>
          </p:spPr>
          <p:txBody>
            <a:bodyPr rtlCol="0" anchor="ctr"/>
            <a:lstStyle/>
            <a:p>
              <a:endParaRPr lang="en-RU"/>
            </a:p>
          </p:txBody>
        </p:sp>
        <p:sp>
          <p:nvSpPr>
            <p:cNvPr id="49" name="Freeform 48">
              <a:extLst>
                <a:ext uri="{FF2B5EF4-FFF2-40B4-BE49-F238E27FC236}">
                  <a16:creationId xmlns:a16="http://schemas.microsoft.com/office/drawing/2014/main" id="{1A183160-323D-DDD6-9B04-60227D042235}"/>
                </a:ext>
              </a:extLst>
            </p:cNvPr>
            <p:cNvSpPr/>
            <p:nvPr/>
          </p:nvSpPr>
          <p:spPr>
            <a:xfrm>
              <a:off x="-3637897" y="3885219"/>
              <a:ext cx="285750" cy="285750"/>
            </a:xfrm>
            <a:custGeom>
              <a:avLst/>
              <a:gdLst>
                <a:gd name="connsiteX0" fmla="*/ 142875 w 285750"/>
                <a:gd name="connsiteY0" fmla="*/ 285750 h 285750"/>
                <a:gd name="connsiteX1" fmla="*/ 0 w 285750"/>
                <a:gd name="connsiteY1" fmla="*/ 142875 h 285750"/>
                <a:gd name="connsiteX2" fmla="*/ 142875 w 285750"/>
                <a:gd name="connsiteY2" fmla="*/ 0 h 285750"/>
                <a:gd name="connsiteX3" fmla="*/ 285750 w 285750"/>
                <a:gd name="connsiteY3" fmla="*/ 142875 h 285750"/>
                <a:gd name="connsiteX4" fmla="*/ 142875 w 285750"/>
                <a:gd name="connsiteY4" fmla="*/ 285750 h 285750"/>
                <a:gd name="connsiteX5" fmla="*/ 142875 w 285750"/>
                <a:gd name="connsiteY5" fmla="*/ 19050 h 285750"/>
                <a:gd name="connsiteX6" fmla="*/ 19050 w 285750"/>
                <a:gd name="connsiteY6" fmla="*/ 142875 h 285750"/>
                <a:gd name="connsiteX7" fmla="*/ 142875 w 285750"/>
                <a:gd name="connsiteY7" fmla="*/ 266700 h 285750"/>
                <a:gd name="connsiteX8" fmla="*/ 266700 w 285750"/>
                <a:gd name="connsiteY8" fmla="*/ 142875 h 285750"/>
                <a:gd name="connsiteX9" fmla="*/ 142875 w 285750"/>
                <a:gd name="connsiteY9" fmla="*/ 19050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0" h="285750">
                  <a:moveTo>
                    <a:pt x="142875" y="285750"/>
                  </a:moveTo>
                  <a:cubicBezTo>
                    <a:pt x="64103" y="285750"/>
                    <a:pt x="0" y="221647"/>
                    <a:pt x="0" y="142875"/>
                  </a:cubicBezTo>
                  <a:cubicBezTo>
                    <a:pt x="0" y="64103"/>
                    <a:pt x="64103" y="0"/>
                    <a:pt x="142875" y="0"/>
                  </a:cubicBezTo>
                  <a:cubicBezTo>
                    <a:pt x="221647" y="0"/>
                    <a:pt x="285750" y="64103"/>
                    <a:pt x="285750" y="142875"/>
                  </a:cubicBezTo>
                  <a:cubicBezTo>
                    <a:pt x="285750" y="221647"/>
                    <a:pt x="221647" y="285750"/>
                    <a:pt x="142875" y="285750"/>
                  </a:cubicBezTo>
                  <a:close/>
                  <a:moveTo>
                    <a:pt x="142875" y="19050"/>
                  </a:moveTo>
                  <a:cubicBezTo>
                    <a:pt x="74581" y="19050"/>
                    <a:pt x="19050" y="74581"/>
                    <a:pt x="19050" y="142875"/>
                  </a:cubicBezTo>
                  <a:cubicBezTo>
                    <a:pt x="19050" y="211169"/>
                    <a:pt x="74581" y="266700"/>
                    <a:pt x="142875" y="266700"/>
                  </a:cubicBezTo>
                  <a:cubicBezTo>
                    <a:pt x="211169" y="266700"/>
                    <a:pt x="266700" y="211169"/>
                    <a:pt x="266700" y="142875"/>
                  </a:cubicBezTo>
                  <a:cubicBezTo>
                    <a:pt x="266700" y="74581"/>
                    <a:pt x="211169" y="19050"/>
                    <a:pt x="142875" y="19050"/>
                  </a:cubicBezTo>
                  <a:close/>
                </a:path>
              </a:pathLst>
            </a:custGeom>
            <a:grpFill/>
            <a:ln w="9525" cap="flat">
              <a:noFill/>
              <a:prstDash val="solid"/>
              <a:miter/>
            </a:ln>
          </p:spPr>
          <p:txBody>
            <a:bodyPr rtlCol="0" anchor="ctr"/>
            <a:lstStyle/>
            <a:p>
              <a:endParaRPr lang="en-RU"/>
            </a:p>
          </p:txBody>
        </p:sp>
        <p:sp>
          <p:nvSpPr>
            <p:cNvPr id="50" name="Freeform 49">
              <a:extLst>
                <a:ext uri="{FF2B5EF4-FFF2-40B4-BE49-F238E27FC236}">
                  <a16:creationId xmlns:a16="http://schemas.microsoft.com/office/drawing/2014/main" id="{036D4111-0ECC-8E29-BD8F-15C750CBBCE1}"/>
                </a:ext>
              </a:extLst>
            </p:cNvPr>
            <p:cNvSpPr/>
            <p:nvPr/>
          </p:nvSpPr>
          <p:spPr>
            <a:xfrm>
              <a:off x="-3504547" y="3894744"/>
              <a:ext cx="19050" cy="266700"/>
            </a:xfrm>
            <a:custGeom>
              <a:avLst/>
              <a:gdLst>
                <a:gd name="connsiteX0" fmla="*/ 0 w 19050"/>
                <a:gd name="connsiteY0" fmla="*/ 0 h 266700"/>
                <a:gd name="connsiteX1" fmla="*/ 19050 w 19050"/>
                <a:gd name="connsiteY1" fmla="*/ 0 h 266700"/>
                <a:gd name="connsiteX2" fmla="*/ 19050 w 19050"/>
                <a:gd name="connsiteY2" fmla="*/ 266700 h 266700"/>
                <a:gd name="connsiteX3" fmla="*/ 0 w 19050"/>
                <a:gd name="connsiteY3" fmla="*/ 266700 h 266700"/>
              </a:gdLst>
              <a:ahLst/>
              <a:cxnLst>
                <a:cxn ang="0">
                  <a:pos x="connsiteX0" y="connsiteY0"/>
                </a:cxn>
                <a:cxn ang="0">
                  <a:pos x="connsiteX1" y="connsiteY1"/>
                </a:cxn>
                <a:cxn ang="0">
                  <a:pos x="connsiteX2" y="connsiteY2"/>
                </a:cxn>
                <a:cxn ang="0">
                  <a:pos x="connsiteX3" y="connsiteY3"/>
                </a:cxn>
              </a:cxnLst>
              <a:rect l="l" t="t" r="r" b="b"/>
              <a:pathLst>
                <a:path w="19050" h="266700">
                  <a:moveTo>
                    <a:pt x="0" y="0"/>
                  </a:moveTo>
                  <a:lnTo>
                    <a:pt x="19050" y="0"/>
                  </a:lnTo>
                  <a:lnTo>
                    <a:pt x="19050" y="266700"/>
                  </a:lnTo>
                  <a:lnTo>
                    <a:pt x="0" y="266700"/>
                  </a:lnTo>
                  <a:close/>
                </a:path>
              </a:pathLst>
            </a:custGeom>
            <a:grpFill/>
            <a:ln w="9525" cap="flat">
              <a:noFill/>
              <a:prstDash val="solid"/>
              <a:miter/>
            </a:ln>
          </p:spPr>
          <p:txBody>
            <a:bodyPr rtlCol="0" anchor="ctr"/>
            <a:lstStyle/>
            <a:p>
              <a:endParaRPr lang="en-RU"/>
            </a:p>
          </p:txBody>
        </p:sp>
        <p:sp>
          <p:nvSpPr>
            <p:cNvPr id="51" name="Freeform 50">
              <a:extLst>
                <a:ext uri="{FF2B5EF4-FFF2-40B4-BE49-F238E27FC236}">
                  <a16:creationId xmlns:a16="http://schemas.microsoft.com/office/drawing/2014/main" id="{96E5903F-9FE3-C7A4-D53F-90A78AD4B2CC}"/>
                </a:ext>
              </a:extLst>
            </p:cNvPr>
            <p:cNvSpPr/>
            <p:nvPr/>
          </p:nvSpPr>
          <p:spPr>
            <a:xfrm>
              <a:off x="-3628372" y="4018569"/>
              <a:ext cx="266700" cy="19050"/>
            </a:xfrm>
            <a:custGeom>
              <a:avLst/>
              <a:gdLst>
                <a:gd name="connsiteX0" fmla="*/ 0 w 266700"/>
                <a:gd name="connsiteY0" fmla="*/ 0 h 19050"/>
                <a:gd name="connsiteX1" fmla="*/ 266700 w 266700"/>
                <a:gd name="connsiteY1" fmla="*/ 0 h 19050"/>
                <a:gd name="connsiteX2" fmla="*/ 266700 w 266700"/>
                <a:gd name="connsiteY2" fmla="*/ 19050 h 19050"/>
                <a:gd name="connsiteX3" fmla="*/ 0 w 26670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266700" h="19050">
                  <a:moveTo>
                    <a:pt x="0" y="0"/>
                  </a:moveTo>
                  <a:lnTo>
                    <a:pt x="266700" y="0"/>
                  </a:lnTo>
                  <a:lnTo>
                    <a:pt x="266700" y="19050"/>
                  </a:lnTo>
                  <a:lnTo>
                    <a:pt x="0" y="19050"/>
                  </a:lnTo>
                  <a:close/>
                </a:path>
              </a:pathLst>
            </a:custGeom>
            <a:grpFill/>
            <a:ln w="9525" cap="flat">
              <a:noFill/>
              <a:prstDash val="solid"/>
              <a:miter/>
            </a:ln>
          </p:spPr>
          <p:txBody>
            <a:bodyPr rtlCol="0" anchor="ctr"/>
            <a:lstStyle/>
            <a:p>
              <a:endParaRPr lang="en-RU"/>
            </a:p>
          </p:txBody>
        </p:sp>
        <p:sp>
          <p:nvSpPr>
            <p:cNvPr id="52" name="Freeform 51">
              <a:extLst>
                <a:ext uri="{FF2B5EF4-FFF2-40B4-BE49-F238E27FC236}">
                  <a16:creationId xmlns:a16="http://schemas.microsoft.com/office/drawing/2014/main" id="{0D915785-8384-DF59-21ED-7538A3EADAAE}"/>
                </a:ext>
              </a:extLst>
            </p:cNvPr>
            <p:cNvSpPr/>
            <p:nvPr/>
          </p:nvSpPr>
          <p:spPr>
            <a:xfrm>
              <a:off x="-3500546" y="3886838"/>
              <a:ext cx="81724" cy="282320"/>
            </a:xfrm>
            <a:custGeom>
              <a:avLst/>
              <a:gdLst>
                <a:gd name="connsiteX0" fmla="*/ 11049 w 81724"/>
                <a:gd name="connsiteY0" fmla="*/ 282321 h 282320"/>
                <a:gd name="connsiteX1" fmla="*/ 0 w 81724"/>
                <a:gd name="connsiteY1" fmla="*/ 266795 h 282320"/>
                <a:gd name="connsiteX2" fmla="*/ 62675 w 81724"/>
                <a:gd name="connsiteY2" fmla="*/ 141161 h 282320"/>
                <a:gd name="connsiteX3" fmla="*/ 0 w 81724"/>
                <a:gd name="connsiteY3" fmla="*/ 15526 h 282320"/>
                <a:gd name="connsiteX4" fmla="*/ 11049 w 81724"/>
                <a:gd name="connsiteY4" fmla="*/ 0 h 282320"/>
                <a:gd name="connsiteX5" fmla="*/ 81725 w 81724"/>
                <a:gd name="connsiteY5" fmla="*/ 141065 h 282320"/>
                <a:gd name="connsiteX6" fmla="*/ 11049 w 81724"/>
                <a:gd name="connsiteY6" fmla="*/ 282321 h 28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24" h="282320">
                  <a:moveTo>
                    <a:pt x="11049" y="282321"/>
                  </a:moveTo>
                  <a:lnTo>
                    <a:pt x="0" y="266795"/>
                  </a:lnTo>
                  <a:cubicBezTo>
                    <a:pt x="667" y="266319"/>
                    <a:pt x="62675" y="220694"/>
                    <a:pt x="62675" y="141161"/>
                  </a:cubicBezTo>
                  <a:cubicBezTo>
                    <a:pt x="62675" y="61246"/>
                    <a:pt x="571" y="16002"/>
                    <a:pt x="0" y="15526"/>
                  </a:cubicBezTo>
                  <a:lnTo>
                    <a:pt x="11049" y="0"/>
                  </a:lnTo>
                  <a:cubicBezTo>
                    <a:pt x="13907" y="2096"/>
                    <a:pt x="81725" y="51530"/>
                    <a:pt x="81725" y="141065"/>
                  </a:cubicBezTo>
                  <a:cubicBezTo>
                    <a:pt x="81725" y="230886"/>
                    <a:pt x="13907" y="280321"/>
                    <a:pt x="11049" y="282321"/>
                  </a:cubicBezTo>
                  <a:close/>
                </a:path>
              </a:pathLst>
            </a:custGeom>
            <a:grpFill/>
            <a:ln w="9525" cap="flat">
              <a:noFill/>
              <a:prstDash val="solid"/>
              <a:miter/>
            </a:ln>
          </p:spPr>
          <p:txBody>
            <a:bodyPr rtlCol="0" anchor="ctr"/>
            <a:lstStyle/>
            <a:p>
              <a:endParaRPr lang="en-RU"/>
            </a:p>
          </p:txBody>
        </p:sp>
        <p:sp>
          <p:nvSpPr>
            <p:cNvPr id="53" name="Freeform 52">
              <a:extLst>
                <a:ext uri="{FF2B5EF4-FFF2-40B4-BE49-F238E27FC236}">
                  <a16:creationId xmlns:a16="http://schemas.microsoft.com/office/drawing/2014/main" id="{EA385B5A-F984-77D3-F331-3372163D6F00}"/>
                </a:ext>
              </a:extLst>
            </p:cNvPr>
            <p:cNvSpPr/>
            <p:nvPr/>
          </p:nvSpPr>
          <p:spPr>
            <a:xfrm>
              <a:off x="-3608274" y="3937987"/>
              <a:ext cx="226504" cy="52006"/>
            </a:xfrm>
            <a:custGeom>
              <a:avLst/>
              <a:gdLst>
                <a:gd name="connsiteX0" fmla="*/ 113252 w 226504"/>
                <a:gd name="connsiteY0" fmla="*/ 52006 h 52006"/>
                <a:gd name="connsiteX1" fmla="*/ 0 w 226504"/>
                <a:gd name="connsiteY1" fmla="*/ 8668 h 52006"/>
                <a:gd name="connsiteX2" fmla="*/ 16954 w 226504"/>
                <a:gd name="connsiteY2" fmla="*/ 0 h 52006"/>
                <a:gd name="connsiteX3" fmla="*/ 113252 w 226504"/>
                <a:gd name="connsiteY3" fmla="*/ 32956 h 52006"/>
                <a:gd name="connsiteX4" fmla="*/ 209550 w 226504"/>
                <a:gd name="connsiteY4" fmla="*/ 0 h 52006"/>
                <a:gd name="connsiteX5" fmla="*/ 226505 w 226504"/>
                <a:gd name="connsiteY5" fmla="*/ 8668 h 52006"/>
                <a:gd name="connsiteX6" fmla="*/ 113252 w 226504"/>
                <a:gd name="connsiteY6" fmla="*/ 52006 h 5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504" h="52006">
                  <a:moveTo>
                    <a:pt x="113252" y="52006"/>
                  </a:moveTo>
                  <a:cubicBezTo>
                    <a:pt x="22670" y="52006"/>
                    <a:pt x="857" y="10382"/>
                    <a:pt x="0" y="8668"/>
                  </a:cubicBezTo>
                  <a:lnTo>
                    <a:pt x="16954" y="0"/>
                  </a:lnTo>
                  <a:cubicBezTo>
                    <a:pt x="17145" y="286"/>
                    <a:pt x="35719" y="32956"/>
                    <a:pt x="113252" y="32956"/>
                  </a:cubicBezTo>
                  <a:cubicBezTo>
                    <a:pt x="190786" y="32956"/>
                    <a:pt x="209359" y="286"/>
                    <a:pt x="209550" y="0"/>
                  </a:cubicBezTo>
                  <a:lnTo>
                    <a:pt x="226505" y="8668"/>
                  </a:lnTo>
                  <a:cubicBezTo>
                    <a:pt x="225647" y="10382"/>
                    <a:pt x="203835" y="52006"/>
                    <a:pt x="113252" y="52006"/>
                  </a:cubicBezTo>
                  <a:close/>
                </a:path>
              </a:pathLst>
            </a:custGeom>
            <a:grpFill/>
            <a:ln w="9525" cap="flat">
              <a:noFill/>
              <a:prstDash val="solid"/>
              <a:miter/>
            </a:ln>
          </p:spPr>
          <p:txBody>
            <a:bodyPr rtlCol="0" anchor="ctr"/>
            <a:lstStyle/>
            <a:p>
              <a:endParaRPr lang="en-RU"/>
            </a:p>
          </p:txBody>
        </p:sp>
        <p:sp>
          <p:nvSpPr>
            <p:cNvPr id="54" name="Freeform 53">
              <a:extLst>
                <a:ext uri="{FF2B5EF4-FFF2-40B4-BE49-F238E27FC236}">
                  <a16:creationId xmlns:a16="http://schemas.microsoft.com/office/drawing/2014/main" id="{47D8524E-A123-1255-AB02-7E90CE91C74E}"/>
                </a:ext>
              </a:extLst>
            </p:cNvPr>
            <p:cNvSpPr/>
            <p:nvPr/>
          </p:nvSpPr>
          <p:spPr>
            <a:xfrm>
              <a:off x="-3571222" y="3887028"/>
              <a:ext cx="81724" cy="282130"/>
            </a:xfrm>
            <a:custGeom>
              <a:avLst/>
              <a:gdLst>
                <a:gd name="connsiteX0" fmla="*/ 70675 w 81724"/>
                <a:gd name="connsiteY0" fmla="*/ 282130 h 282130"/>
                <a:gd name="connsiteX1" fmla="*/ 0 w 81724"/>
                <a:gd name="connsiteY1" fmla="*/ 141065 h 282130"/>
                <a:gd name="connsiteX2" fmla="*/ 70675 w 81724"/>
                <a:gd name="connsiteY2" fmla="*/ 0 h 282130"/>
                <a:gd name="connsiteX3" fmla="*/ 81724 w 81724"/>
                <a:gd name="connsiteY3" fmla="*/ 15526 h 282130"/>
                <a:gd name="connsiteX4" fmla="*/ 19050 w 81724"/>
                <a:gd name="connsiteY4" fmla="*/ 141160 h 282130"/>
                <a:gd name="connsiteX5" fmla="*/ 81724 w 81724"/>
                <a:gd name="connsiteY5" fmla="*/ 266795 h 282130"/>
                <a:gd name="connsiteX6" fmla="*/ 70675 w 81724"/>
                <a:gd name="connsiteY6" fmla="*/ 282130 h 282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24" h="282130">
                  <a:moveTo>
                    <a:pt x="70675" y="282130"/>
                  </a:moveTo>
                  <a:cubicBezTo>
                    <a:pt x="67818" y="280035"/>
                    <a:pt x="0" y="230600"/>
                    <a:pt x="0" y="141065"/>
                  </a:cubicBezTo>
                  <a:cubicBezTo>
                    <a:pt x="0" y="51435"/>
                    <a:pt x="67818" y="2000"/>
                    <a:pt x="70675" y="0"/>
                  </a:cubicBezTo>
                  <a:lnTo>
                    <a:pt x="81724" y="15526"/>
                  </a:lnTo>
                  <a:cubicBezTo>
                    <a:pt x="81058" y="16002"/>
                    <a:pt x="19050" y="61531"/>
                    <a:pt x="19050" y="141160"/>
                  </a:cubicBezTo>
                  <a:cubicBezTo>
                    <a:pt x="19050" y="221075"/>
                    <a:pt x="81153" y="266319"/>
                    <a:pt x="81724" y="266795"/>
                  </a:cubicBezTo>
                  <a:lnTo>
                    <a:pt x="70675" y="282130"/>
                  </a:lnTo>
                  <a:close/>
                </a:path>
              </a:pathLst>
            </a:custGeom>
            <a:grpFill/>
            <a:ln w="9525" cap="flat">
              <a:noFill/>
              <a:prstDash val="solid"/>
              <a:miter/>
            </a:ln>
          </p:spPr>
          <p:txBody>
            <a:bodyPr rtlCol="0" anchor="ctr"/>
            <a:lstStyle/>
            <a:p>
              <a:endParaRPr lang="en-RU"/>
            </a:p>
          </p:txBody>
        </p:sp>
        <p:sp>
          <p:nvSpPr>
            <p:cNvPr id="55" name="Freeform 54">
              <a:extLst>
                <a:ext uri="{FF2B5EF4-FFF2-40B4-BE49-F238E27FC236}">
                  <a16:creationId xmlns:a16="http://schemas.microsoft.com/office/drawing/2014/main" id="{AE313BFF-655F-FFDF-BC54-F9A3C03468A5}"/>
                </a:ext>
              </a:extLst>
            </p:cNvPr>
            <p:cNvSpPr/>
            <p:nvPr/>
          </p:nvSpPr>
          <p:spPr>
            <a:xfrm>
              <a:off x="-3608274" y="4066194"/>
              <a:ext cx="226504" cy="52006"/>
            </a:xfrm>
            <a:custGeom>
              <a:avLst/>
              <a:gdLst>
                <a:gd name="connsiteX0" fmla="*/ 209550 w 226504"/>
                <a:gd name="connsiteY0" fmla="*/ 52007 h 52006"/>
                <a:gd name="connsiteX1" fmla="*/ 113252 w 226504"/>
                <a:gd name="connsiteY1" fmla="*/ 19050 h 52006"/>
                <a:gd name="connsiteX2" fmla="*/ 16954 w 226504"/>
                <a:gd name="connsiteY2" fmla="*/ 52007 h 52006"/>
                <a:gd name="connsiteX3" fmla="*/ 0 w 226504"/>
                <a:gd name="connsiteY3" fmla="*/ 43339 h 52006"/>
                <a:gd name="connsiteX4" fmla="*/ 113252 w 226504"/>
                <a:gd name="connsiteY4" fmla="*/ 0 h 52006"/>
                <a:gd name="connsiteX5" fmla="*/ 226505 w 226504"/>
                <a:gd name="connsiteY5" fmla="*/ 43339 h 52006"/>
                <a:gd name="connsiteX6" fmla="*/ 209550 w 226504"/>
                <a:gd name="connsiteY6" fmla="*/ 52007 h 5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504" h="52006">
                  <a:moveTo>
                    <a:pt x="209550" y="52007"/>
                  </a:moveTo>
                  <a:cubicBezTo>
                    <a:pt x="209359" y="51721"/>
                    <a:pt x="190786" y="19050"/>
                    <a:pt x="113252" y="19050"/>
                  </a:cubicBezTo>
                  <a:cubicBezTo>
                    <a:pt x="35719" y="19050"/>
                    <a:pt x="17145" y="51721"/>
                    <a:pt x="16954" y="52007"/>
                  </a:cubicBezTo>
                  <a:lnTo>
                    <a:pt x="0" y="43339"/>
                  </a:lnTo>
                  <a:cubicBezTo>
                    <a:pt x="857" y="41529"/>
                    <a:pt x="22765" y="0"/>
                    <a:pt x="113252" y="0"/>
                  </a:cubicBezTo>
                  <a:cubicBezTo>
                    <a:pt x="203835" y="0"/>
                    <a:pt x="225647" y="41624"/>
                    <a:pt x="226505" y="43339"/>
                  </a:cubicBezTo>
                  <a:lnTo>
                    <a:pt x="209550" y="52007"/>
                  </a:lnTo>
                  <a:close/>
                </a:path>
              </a:pathLst>
            </a:custGeom>
            <a:grpFill/>
            <a:ln w="9525" cap="flat">
              <a:noFill/>
              <a:prstDash val="solid"/>
              <a:miter/>
            </a:ln>
          </p:spPr>
          <p:txBody>
            <a:bodyPr rtlCol="0" anchor="ctr"/>
            <a:lstStyle/>
            <a:p>
              <a:endParaRPr lang="en-RU"/>
            </a:p>
          </p:txBody>
        </p:sp>
        <p:sp>
          <p:nvSpPr>
            <p:cNvPr id="56" name="Freeform 55">
              <a:extLst>
                <a:ext uri="{FF2B5EF4-FFF2-40B4-BE49-F238E27FC236}">
                  <a16:creationId xmlns:a16="http://schemas.microsoft.com/office/drawing/2014/main" id="{A39017D9-39B3-70B2-0DB7-E8A4250C8D0A}"/>
                </a:ext>
              </a:extLst>
            </p:cNvPr>
            <p:cNvSpPr/>
            <p:nvPr/>
          </p:nvSpPr>
          <p:spPr>
            <a:xfrm>
              <a:off x="-3790297" y="4288317"/>
              <a:ext cx="590550" cy="149351"/>
            </a:xfrm>
            <a:custGeom>
              <a:avLst/>
              <a:gdLst>
                <a:gd name="connsiteX0" fmla="*/ 295275 w 590550"/>
                <a:gd name="connsiteY0" fmla="*/ 149352 h 149351"/>
                <a:gd name="connsiteX1" fmla="*/ 0 w 590550"/>
                <a:gd name="connsiteY1" fmla="*/ 73152 h 149351"/>
                <a:gd name="connsiteX2" fmla="*/ 209169 w 590550"/>
                <a:gd name="connsiteY2" fmla="*/ 0 h 149351"/>
                <a:gd name="connsiteX3" fmla="*/ 210598 w 590550"/>
                <a:gd name="connsiteY3" fmla="*/ 18955 h 149351"/>
                <a:gd name="connsiteX4" fmla="*/ 19050 w 590550"/>
                <a:gd name="connsiteY4" fmla="*/ 73152 h 149351"/>
                <a:gd name="connsiteX5" fmla="*/ 295275 w 590550"/>
                <a:gd name="connsiteY5" fmla="*/ 130302 h 149351"/>
                <a:gd name="connsiteX6" fmla="*/ 571500 w 590550"/>
                <a:gd name="connsiteY6" fmla="*/ 73152 h 149351"/>
                <a:gd name="connsiteX7" fmla="*/ 379952 w 590550"/>
                <a:gd name="connsiteY7" fmla="*/ 19050 h 149351"/>
                <a:gd name="connsiteX8" fmla="*/ 381381 w 590550"/>
                <a:gd name="connsiteY8" fmla="*/ 95 h 149351"/>
                <a:gd name="connsiteX9" fmla="*/ 590550 w 590550"/>
                <a:gd name="connsiteY9" fmla="*/ 73247 h 149351"/>
                <a:gd name="connsiteX10" fmla="*/ 295275 w 590550"/>
                <a:gd name="connsiteY10" fmla="*/ 149352 h 149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550" h="149351">
                  <a:moveTo>
                    <a:pt x="295275" y="149352"/>
                  </a:moveTo>
                  <a:cubicBezTo>
                    <a:pt x="148495" y="149352"/>
                    <a:pt x="0" y="123158"/>
                    <a:pt x="0" y="73152"/>
                  </a:cubicBezTo>
                  <a:cubicBezTo>
                    <a:pt x="0" y="18097"/>
                    <a:pt x="174212" y="2572"/>
                    <a:pt x="209169" y="0"/>
                  </a:cubicBezTo>
                  <a:lnTo>
                    <a:pt x="210598" y="18955"/>
                  </a:lnTo>
                  <a:cubicBezTo>
                    <a:pt x="78486" y="28670"/>
                    <a:pt x="19050" y="56483"/>
                    <a:pt x="19050" y="73152"/>
                  </a:cubicBezTo>
                  <a:cubicBezTo>
                    <a:pt x="19050" y="97060"/>
                    <a:pt x="124111" y="130302"/>
                    <a:pt x="295275" y="130302"/>
                  </a:cubicBezTo>
                  <a:cubicBezTo>
                    <a:pt x="466439" y="130302"/>
                    <a:pt x="571500" y="97060"/>
                    <a:pt x="571500" y="73152"/>
                  </a:cubicBezTo>
                  <a:cubicBezTo>
                    <a:pt x="571500" y="56483"/>
                    <a:pt x="512064" y="28670"/>
                    <a:pt x="379952" y="19050"/>
                  </a:cubicBezTo>
                  <a:lnTo>
                    <a:pt x="381381" y="95"/>
                  </a:lnTo>
                  <a:cubicBezTo>
                    <a:pt x="416338" y="2667"/>
                    <a:pt x="590550" y="18193"/>
                    <a:pt x="590550" y="73247"/>
                  </a:cubicBezTo>
                  <a:cubicBezTo>
                    <a:pt x="590550" y="123158"/>
                    <a:pt x="442055" y="149352"/>
                    <a:pt x="295275" y="149352"/>
                  </a:cubicBezTo>
                  <a:close/>
                </a:path>
              </a:pathLst>
            </a:custGeom>
            <a:grpFill/>
            <a:ln w="9525" cap="flat">
              <a:noFill/>
              <a:prstDash val="solid"/>
              <a:miter/>
            </a:ln>
          </p:spPr>
          <p:txBody>
            <a:bodyPr rtlCol="0" anchor="ctr"/>
            <a:lstStyle/>
            <a:p>
              <a:endParaRPr lang="en-RU"/>
            </a:p>
          </p:txBody>
        </p:sp>
        <p:sp>
          <p:nvSpPr>
            <p:cNvPr id="57" name="Freeform 56">
              <a:extLst>
                <a:ext uri="{FF2B5EF4-FFF2-40B4-BE49-F238E27FC236}">
                  <a16:creationId xmlns:a16="http://schemas.microsoft.com/office/drawing/2014/main" id="{8166BF30-BE03-8EA3-4894-DF9277C6E730}"/>
                </a:ext>
              </a:extLst>
            </p:cNvPr>
            <p:cNvSpPr/>
            <p:nvPr/>
          </p:nvSpPr>
          <p:spPr>
            <a:xfrm>
              <a:off x="-3333097" y="4256694"/>
              <a:ext cx="19050" cy="19050"/>
            </a:xfrm>
            <a:custGeom>
              <a:avLst/>
              <a:gdLst>
                <a:gd name="connsiteX0" fmla="*/ 0 w 19050"/>
                <a:gd name="connsiteY0" fmla="*/ 0 h 19050"/>
                <a:gd name="connsiteX1" fmla="*/ 19050 w 19050"/>
                <a:gd name="connsiteY1" fmla="*/ 0 h 19050"/>
                <a:gd name="connsiteX2" fmla="*/ 19050 w 19050"/>
                <a:gd name="connsiteY2" fmla="*/ 19050 h 19050"/>
                <a:gd name="connsiteX3" fmla="*/ 0 w 190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9050" h="19050">
                  <a:moveTo>
                    <a:pt x="0" y="0"/>
                  </a:moveTo>
                  <a:lnTo>
                    <a:pt x="19050" y="0"/>
                  </a:lnTo>
                  <a:lnTo>
                    <a:pt x="19050" y="19050"/>
                  </a:lnTo>
                  <a:lnTo>
                    <a:pt x="0" y="19050"/>
                  </a:lnTo>
                  <a:close/>
                </a:path>
              </a:pathLst>
            </a:custGeom>
            <a:grpFill/>
            <a:ln w="9525" cap="flat">
              <a:noFill/>
              <a:prstDash val="solid"/>
              <a:miter/>
            </a:ln>
          </p:spPr>
          <p:txBody>
            <a:bodyPr rtlCol="0" anchor="ctr"/>
            <a:lstStyle/>
            <a:p>
              <a:endParaRPr lang="en-RU"/>
            </a:p>
          </p:txBody>
        </p:sp>
        <p:sp>
          <p:nvSpPr>
            <p:cNvPr id="58" name="Freeform 57">
              <a:extLst>
                <a:ext uri="{FF2B5EF4-FFF2-40B4-BE49-F238E27FC236}">
                  <a16:creationId xmlns:a16="http://schemas.microsoft.com/office/drawing/2014/main" id="{19DF7FC5-4ADE-D37A-2EBB-1D7099957230}"/>
                </a:ext>
              </a:extLst>
            </p:cNvPr>
            <p:cNvSpPr/>
            <p:nvPr/>
          </p:nvSpPr>
          <p:spPr>
            <a:xfrm>
              <a:off x="-3333097" y="4218594"/>
              <a:ext cx="19050" cy="19050"/>
            </a:xfrm>
            <a:custGeom>
              <a:avLst/>
              <a:gdLst>
                <a:gd name="connsiteX0" fmla="*/ 0 w 19050"/>
                <a:gd name="connsiteY0" fmla="*/ 0 h 19050"/>
                <a:gd name="connsiteX1" fmla="*/ 19050 w 19050"/>
                <a:gd name="connsiteY1" fmla="*/ 0 h 19050"/>
                <a:gd name="connsiteX2" fmla="*/ 19050 w 19050"/>
                <a:gd name="connsiteY2" fmla="*/ 19050 h 19050"/>
                <a:gd name="connsiteX3" fmla="*/ 0 w 190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9050" h="19050">
                  <a:moveTo>
                    <a:pt x="0" y="0"/>
                  </a:moveTo>
                  <a:lnTo>
                    <a:pt x="19050" y="0"/>
                  </a:lnTo>
                  <a:lnTo>
                    <a:pt x="19050" y="19050"/>
                  </a:lnTo>
                  <a:lnTo>
                    <a:pt x="0" y="19050"/>
                  </a:lnTo>
                  <a:close/>
                </a:path>
              </a:pathLst>
            </a:custGeom>
            <a:grpFill/>
            <a:ln w="9525" cap="flat">
              <a:noFill/>
              <a:prstDash val="solid"/>
              <a:miter/>
            </a:ln>
          </p:spPr>
          <p:txBody>
            <a:bodyPr rtlCol="0" anchor="ctr"/>
            <a:lstStyle/>
            <a:p>
              <a:endParaRPr lang="en-RU"/>
            </a:p>
          </p:txBody>
        </p:sp>
        <p:sp>
          <p:nvSpPr>
            <p:cNvPr id="59" name="Freeform 58">
              <a:extLst>
                <a:ext uri="{FF2B5EF4-FFF2-40B4-BE49-F238E27FC236}">
                  <a16:creationId xmlns:a16="http://schemas.microsoft.com/office/drawing/2014/main" id="{EFBE8251-C07D-34AD-C1B9-31AC9AE76A31}"/>
                </a:ext>
              </a:extLst>
            </p:cNvPr>
            <p:cNvSpPr/>
            <p:nvPr/>
          </p:nvSpPr>
          <p:spPr>
            <a:xfrm>
              <a:off x="-3333097" y="4180494"/>
              <a:ext cx="19050" cy="19050"/>
            </a:xfrm>
            <a:custGeom>
              <a:avLst/>
              <a:gdLst>
                <a:gd name="connsiteX0" fmla="*/ 0 w 19050"/>
                <a:gd name="connsiteY0" fmla="*/ 0 h 19050"/>
                <a:gd name="connsiteX1" fmla="*/ 19050 w 19050"/>
                <a:gd name="connsiteY1" fmla="*/ 0 h 19050"/>
                <a:gd name="connsiteX2" fmla="*/ 19050 w 19050"/>
                <a:gd name="connsiteY2" fmla="*/ 19050 h 19050"/>
                <a:gd name="connsiteX3" fmla="*/ 0 w 190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9050" h="19050">
                  <a:moveTo>
                    <a:pt x="0" y="0"/>
                  </a:moveTo>
                  <a:lnTo>
                    <a:pt x="19050" y="0"/>
                  </a:lnTo>
                  <a:lnTo>
                    <a:pt x="19050" y="19050"/>
                  </a:lnTo>
                  <a:lnTo>
                    <a:pt x="0" y="19050"/>
                  </a:lnTo>
                  <a:close/>
                </a:path>
              </a:pathLst>
            </a:custGeom>
            <a:grpFill/>
            <a:ln w="9525" cap="flat">
              <a:noFill/>
              <a:prstDash val="solid"/>
              <a:miter/>
            </a:ln>
          </p:spPr>
          <p:txBody>
            <a:bodyPr rtlCol="0" anchor="ctr"/>
            <a:lstStyle/>
            <a:p>
              <a:endParaRPr lang="en-RU"/>
            </a:p>
          </p:txBody>
        </p:sp>
        <p:sp>
          <p:nvSpPr>
            <p:cNvPr id="60" name="Freeform 59">
              <a:extLst>
                <a:ext uri="{FF2B5EF4-FFF2-40B4-BE49-F238E27FC236}">
                  <a16:creationId xmlns:a16="http://schemas.microsoft.com/office/drawing/2014/main" id="{3278882F-E6C2-7314-AEC1-E0D6B2340DF0}"/>
                </a:ext>
              </a:extLst>
            </p:cNvPr>
            <p:cNvSpPr/>
            <p:nvPr/>
          </p:nvSpPr>
          <p:spPr>
            <a:xfrm>
              <a:off x="-3675997" y="4256694"/>
              <a:ext cx="19050" cy="19050"/>
            </a:xfrm>
            <a:custGeom>
              <a:avLst/>
              <a:gdLst>
                <a:gd name="connsiteX0" fmla="*/ 0 w 19050"/>
                <a:gd name="connsiteY0" fmla="*/ 0 h 19050"/>
                <a:gd name="connsiteX1" fmla="*/ 19050 w 19050"/>
                <a:gd name="connsiteY1" fmla="*/ 0 h 19050"/>
                <a:gd name="connsiteX2" fmla="*/ 19050 w 19050"/>
                <a:gd name="connsiteY2" fmla="*/ 19050 h 19050"/>
                <a:gd name="connsiteX3" fmla="*/ 0 w 190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9050" h="19050">
                  <a:moveTo>
                    <a:pt x="0" y="0"/>
                  </a:moveTo>
                  <a:lnTo>
                    <a:pt x="19050" y="0"/>
                  </a:lnTo>
                  <a:lnTo>
                    <a:pt x="19050" y="19050"/>
                  </a:lnTo>
                  <a:lnTo>
                    <a:pt x="0" y="19050"/>
                  </a:lnTo>
                  <a:close/>
                </a:path>
              </a:pathLst>
            </a:custGeom>
            <a:grpFill/>
            <a:ln w="9525" cap="flat">
              <a:noFill/>
              <a:prstDash val="solid"/>
              <a:miter/>
            </a:ln>
          </p:spPr>
          <p:txBody>
            <a:bodyPr rtlCol="0" anchor="ctr"/>
            <a:lstStyle/>
            <a:p>
              <a:endParaRPr lang="en-RU"/>
            </a:p>
          </p:txBody>
        </p:sp>
        <p:sp>
          <p:nvSpPr>
            <p:cNvPr id="61" name="Freeform 60">
              <a:extLst>
                <a:ext uri="{FF2B5EF4-FFF2-40B4-BE49-F238E27FC236}">
                  <a16:creationId xmlns:a16="http://schemas.microsoft.com/office/drawing/2014/main" id="{552B6D85-CDE7-C080-75E7-7E4BA3E68F85}"/>
                </a:ext>
              </a:extLst>
            </p:cNvPr>
            <p:cNvSpPr/>
            <p:nvPr/>
          </p:nvSpPr>
          <p:spPr>
            <a:xfrm>
              <a:off x="-3675997" y="4218594"/>
              <a:ext cx="19050" cy="19050"/>
            </a:xfrm>
            <a:custGeom>
              <a:avLst/>
              <a:gdLst>
                <a:gd name="connsiteX0" fmla="*/ 0 w 19050"/>
                <a:gd name="connsiteY0" fmla="*/ 0 h 19050"/>
                <a:gd name="connsiteX1" fmla="*/ 19050 w 19050"/>
                <a:gd name="connsiteY1" fmla="*/ 0 h 19050"/>
                <a:gd name="connsiteX2" fmla="*/ 19050 w 19050"/>
                <a:gd name="connsiteY2" fmla="*/ 19050 h 19050"/>
                <a:gd name="connsiteX3" fmla="*/ 0 w 190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9050" h="19050">
                  <a:moveTo>
                    <a:pt x="0" y="0"/>
                  </a:moveTo>
                  <a:lnTo>
                    <a:pt x="19050" y="0"/>
                  </a:lnTo>
                  <a:lnTo>
                    <a:pt x="19050" y="19050"/>
                  </a:lnTo>
                  <a:lnTo>
                    <a:pt x="0" y="19050"/>
                  </a:lnTo>
                  <a:close/>
                </a:path>
              </a:pathLst>
            </a:custGeom>
            <a:grpFill/>
            <a:ln w="9525" cap="flat">
              <a:noFill/>
              <a:prstDash val="solid"/>
              <a:miter/>
            </a:ln>
          </p:spPr>
          <p:txBody>
            <a:bodyPr rtlCol="0" anchor="ctr"/>
            <a:lstStyle/>
            <a:p>
              <a:endParaRPr lang="en-RU"/>
            </a:p>
          </p:txBody>
        </p:sp>
        <p:sp>
          <p:nvSpPr>
            <p:cNvPr id="62" name="Freeform 61">
              <a:extLst>
                <a:ext uri="{FF2B5EF4-FFF2-40B4-BE49-F238E27FC236}">
                  <a16:creationId xmlns:a16="http://schemas.microsoft.com/office/drawing/2014/main" id="{3930538B-50A6-B9CE-1F2F-8EB2763A45E7}"/>
                </a:ext>
              </a:extLst>
            </p:cNvPr>
            <p:cNvSpPr/>
            <p:nvPr/>
          </p:nvSpPr>
          <p:spPr>
            <a:xfrm>
              <a:off x="-3675997" y="4180494"/>
              <a:ext cx="19050" cy="19050"/>
            </a:xfrm>
            <a:custGeom>
              <a:avLst/>
              <a:gdLst>
                <a:gd name="connsiteX0" fmla="*/ 0 w 19050"/>
                <a:gd name="connsiteY0" fmla="*/ 0 h 19050"/>
                <a:gd name="connsiteX1" fmla="*/ 19050 w 19050"/>
                <a:gd name="connsiteY1" fmla="*/ 0 h 19050"/>
                <a:gd name="connsiteX2" fmla="*/ 19050 w 19050"/>
                <a:gd name="connsiteY2" fmla="*/ 19050 h 19050"/>
                <a:gd name="connsiteX3" fmla="*/ 0 w 19050"/>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9050" h="19050">
                  <a:moveTo>
                    <a:pt x="0" y="0"/>
                  </a:moveTo>
                  <a:lnTo>
                    <a:pt x="19050" y="0"/>
                  </a:lnTo>
                  <a:lnTo>
                    <a:pt x="19050" y="19050"/>
                  </a:lnTo>
                  <a:lnTo>
                    <a:pt x="0" y="19050"/>
                  </a:lnTo>
                  <a:close/>
                </a:path>
              </a:pathLst>
            </a:custGeom>
            <a:grpFill/>
            <a:ln w="9525" cap="flat">
              <a:noFill/>
              <a:prstDash val="solid"/>
              <a:miter/>
            </a:ln>
          </p:spPr>
          <p:txBody>
            <a:bodyPr rtlCol="0" anchor="ctr"/>
            <a:lstStyle/>
            <a:p>
              <a:endParaRPr lang="en-RU"/>
            </a:p>
          </p:txBody>
        </p:sp>
      </p:grpSp>
      <p:grpSp>
        <p:nvGrpSpPr>
          <p:cNvPr id="63" name="Graphic 2">
            <a:extLst>
              <a:ext uri="{FF2B5EF4-FFF2-40B4-BE49-F238E27FC236}">
                <a16:creationId xmlns:a16="http://schemas.microsoft.com/office/drawing/2014/main" id="{B283A33B-EB19-121A-D0A5-6DCEA78D66A6}"/>
              </a:ext>
            </a:extLst>
          </p:cNvPr>
          <p:cNvGrpSpPr/>
          <p:nvPr/>
        </p:nvGrpSpPr>
        <p:grpSpPr>
          <a:xfrm>
            <a:off x="5485489" y="4000997"/>
            <a:ext cx="596505" cy="596516"/>
            <a:chOff x="8736336" y="773976"/>
            <a:chExt cx="925001" cy="925018"/>
          </a:xfrm>
          <a:solidFill>
            <a:srgbClr val="E97924"/>
          </a:solidFill>
        </p:grpSpPr>
        <p:sp>
          <p:nvSpPr>
            <p:cNvPr id="64" name="Freeform 63">
              <a:extLst>
                <a:ext uri="{FF2B5EF4-FFF2-40B4-BE49-F238E27FC236}">
                  <a16:creationId xmlns:a16="http://schemas.microsoft.com/office/drawing/2014/main" id="{97374EEF-65B0-03B7-BF6B-CCA42DEA118A}"/>
                </a:ext>
              </a:extLst>
            </p:cNvPr>
            <p:cNvSpPr/>
            <p:nvPr/>
          </p:nvSpPr>
          <p:spPr>
            <a:xfrm>
              <a:off x="8880867" y="773976"/>
              <a:ext cx="636011" cy="925018"/>
            </a:xfrm>
            <a:custGeom>
              <a:avLst/>
              <a:gdLst>
                <a:gd name="connsiteX0" fmla="*/ 547413 w 636011"/>
                <a:gd name="connsiteY0" fmla="*/ 538397 h 925018"/>
                <a:gd name="connsiteX1" fmla="*/ 635939 w 636011"/>
                <a:gd name="connsiteY1" fmla="*/ 312566 h 925018"/>
                <a:gd name="connsiteX2" fmla="*/ 314356 w 636011"/>
                <a:gd name="connsiteY2" fmla="*/ 17 h 925018"/>
                <a:gd name="connsiteX3" fmla="*/ 0 w 636011"/>
                <a:gd name="connsiteY3" fmla="*/ 317987 h 925018"/>
                <a:gd name="connsiteX4" fmla="*/ 88526 w 636011"/>
                <a:gd name="connsiteY4" fmla="*/ 537494 h 925018"/>
                <a:gd name="connsiteX5" fmla="*/ 143628 w 636011"/>
                <a:gd name="connsiteY5" fmla="*/ 655828 h 925018"/>
                <a:gd name="connsiteX6" fmla="*/ 130982 w 636011"/>
                <a:gd name="connsiteY6" fmla="*/ 737127 h 925018"/>
                <a:gd name="connsiteX7" fmla="*/ 161695 w 636011"/>
                <a:gd name="connsiteY7" fmla="*/ 823847 h 925018"/>
                <a:gd name="connsiteX8" fmla="*/ 289967 w 636011"/>
                <a:gd name="connsiteY8" fmla="*/ 925018 h 925018"/>
                <a:gd name="connsiteX9" fmla="*/ 345973 w 636011"/>
                <a:gd name="connsiteY9" fmla="*/ 925018 h 925018"/>
                <a:gd name="connsiteX10" fmla="*/ 474244 w 636011"/>
                <a:gd name="connsiteY10" fmla="*/ 823847 h 925018"/>
                <a:gd name="connsiteX11" fmla="*/ 504957 w 636011"/>
                <a:gd name="connsiteY11" fmla="*/ 737127 h 925018"/>
                <a:gd name="connsiteX12" fmla="*/ 492310 w 636011"/>
                <a:gd name="connsiteY12" fmla="*/ 655828 h 925018"/>
                <a:gd name="connsiteX13" fmla="*/ 547413 w 636011"/>
                <a:gd name="connsiteY13" fmla="*/ 538397 h 925018"/>
                <a:gd name="connsiteX14" fmla="*/ 547413 w 636011"/>
                <a:gd name="connsiteY14" fmla="*/ 538397 h 925018"/>
                <a:gd name="connsiteX15" fmla="*/ 109302 w 636011"/>
                <a:gd name="connsiteY15" fmla="*/ 517620 h 925018"/>
                <a:gd name="connsiteX16" fmla="*/ 28906 w 636011"/>
                <a:gd name="connsiteY16" fmla="*/ 317987 h 925018"/>
                <a:gd name="connsiteX17" fmla="*/ 314356 w 636011"/>
                <a:gd name="connsiteY17" fmla="*/ 28923 h 925018"/>
                <a:gd name="connsiteX18" fmla="*/ 607032 w 636011"/>
                <a:gd name="connsiteY18" fmla="*/ 313470 h 925018"/>
                <a:gd name="connsiteX19" fmla="*/ 526637 w 636011"/>
                <a:gd name="connsiteY19" fmla="*/ 518523 h 925018"/>
                <a:gd name="connsiteX20" fmla="*/ 464307 w 636011"/>
                <a:gd name="connsiteY20" fmla="*/ 650409 h 925018"/>
                <a:gd name="connsiteX21" fmla="*/ 332423 w 636011"/>
                <a:gd name="connsiteY21" fmla="*/ 650409 h 925018"/>
                <a:gd name="connsiteX22" fmla="*/ 332423 w 636011"/>
                <a:gd name="connsiteY22" fmla="*/ 491424 h 925018"/>
                <a:gd name="connsiteX23" fmla="*/ 375782 w 636011"/>
                <a:gd name="connsiteY23" fmla="*/ 491424 h 925018"/>
                <a:gd name="connsiteX24" fmla="*/ 534766 w 636011"/>
                <a:gd name="connsiteY24" fmla="*/ 332439 h 925018"/>
                <a:gd name="connsiteX25" fmla="*/ 534766 w 636011"/>
                <a:gd name="connsiteY25" fmla="*/ 289080 h 925018"/>
                <a:gd name="connsiteX26" fmla="*/ 520314 w 636011"/>
                <a:gd name="connsiteY26" fmla="*/ 274627 h 925018"/>
                <a:gd name="connsiteX27" fmla="*/ 462501 w 636011"/>
                <a:gd name="connsiteY27" fmla="*/ 274627 h 925018"/>
                <a:gd name="connsiteX28" fmla="*/ 317969 w 636011"/>
                <a:gd name="connsiteY28" fmla="*/ 367669 h 925018"/>
                <a:gd name="connsiteX29" fmla="*/ 173438 w 636011"/>
                <a:gd name="connsiteY29" fmla="*/ 274627 h 925018"/>
                <a:gd name="connsiteX30" fmla="*/ 115626 w 636011"/>
                <a:gd name="connsiteY30" fmla="*/ 274627 h 925018"/>
                <a:gd name="connsiteX31" fmla="*/ 101172 w 636011"/>
                <a:gd name="connsiteY31" fmla="*/ 289080 h 925018"/>
                <a:gd name="connsiteX32" fmla="*/ 101172 w 636011"/>
                <a:gd name="connsiteY32" fmla="*/ 332439 h 925018"/>
                <a:gd name="connsiteX33" fmla="*/ 260157 w 636011"/>
                <a:gd name="connsiteY33" fmla="*/ 491424 h 925018"/>
                <a:gd name="connsiteX34" fmla="*/ 303516 w 636011"/>
                <a:gd name="connsiteY34" fmla="*/ 491424 h 925018"/>
                <a:gd name="connsiteX35" fmla="*/ 303516 w 636011"/>
                <a:gd name="connsiteY35" fmla="*/ 650409 h 925018"/>
                <a:gd name="connsiteX36" fmla="*/ 171631 w 636011"/>
                <a:gd name="connsiteY36" fmla="*/ 650409 h 925018"/>
                <a:gd name="connsiteX37" fmla="*/ 109302 w 636011"/>
                <a:gd name="connsiteY37" fmla="*/ 517620 h 925018"/>
                <a:gd name="connsiteX38" fmla="*/ 444434 w 636011"/>
                <a:gd name="connsiteY38" fmla="*/ 366766 h 925018"/>
                <a:gd name="connsiteX39" fmla="*/ 423658 w 636011"/>
                <a:gd name="connsiteY39" fmla="*/ 364959 h 925018"/>
                <a:gd name="connsiteX40" fmla="*/ 332423 w 636011"/>
                <a:gd name="connsiteY40" fmla="*/ 445355 h 925018"/>
                <a:gd name="connsiteX41" fmla="*/ 332423 w 636011"/>
                <a:gd name="connsiteY41" fmla="*/ 433612 h 925018"/>
                <a:gd name="connsiteX42" fmla="*/ 462501 w 636011"/>
                <a:gd name="connsiteY42" fmla="*/ 303533 h 925018"/>
                <a:gd name="connsiteX43" fmla="*/ 505860 w 636011"/>
                <a:gd name="connsiteY43" fmla="*/ 303533 h 925018"/>
                <a:gd name="connsiteX44" fmla="*/ 505860 w 636011"/>
                <a:gd name="connsiteY44" fmla="*/ 332439 h 925018"/>
                <a:gd name="connsiteX45" fmla="*/ 375782 w 636011"/>
                <a:gd name="connsiteY45" fmla="*/ 462518 h 925018"/>
                <a:gd name="connsiteX46" fmla="*/ 356812 w 636011"/>
                <a:gd name="connsiteY46" fmla="*/ 462518 h 925018"/>
                <a:gd name="connsiteX47" fmla="*/ 443531 w 636011"/>
                <a:gd name="connsiteY47" fmla="*/ 386639 h 925018"/>
                <a:gd name="connsiteX48" fmla="*/ 444434 w 636011"/>
                <a:gd name="connsiteY48" fmla="*/ 366766 h 925018"/>
                <a:gd name="connsiteX49" fmla="*/ 303516 w 636011"/>
                <a:gd name="connsiteY49" fmla="*/ 445355 h 925018"/>
                <a:gd name="connsiteX50" fmla="*/ 212281 w 636011"/>
                <a:gd name="connsiteY50" fmla="*/ 364959 h 925018"/>
                <a:gd name="connsiteX51" fmla="*/ 191504 w 636011"/>
                <a:gd name="connsiteY51" fmla="*/ 366766 h 925018"/>
                <a:gd name="connsiteX52" fmla="*/ 193311 w 636011"/>
                <a:gd name="connsiteY52" fmla="*/ 387542 h 925018"/>
                <a:gd name="connsiteX53" fmla="*/ 280030 w 636011"/>
                <a:gd name="connsiteY53" fmla="*/ 463421 h 925018"/>
                <a:gd name="connsiteX54" fmla="*/ 261060 w 636011"/>
                <a:gd name="connsiteY54" fmla="*/ 463421 h 925018"/>
                <a:gd name="connsiteX55" fmla="*/ 130982 w 636011"/>
                <a:gd name="connsiteY55" fmla="*/ 333343 h 925018"/>
                <a:gd name="connsiteX56" fmla="*/ 130982 w 636011"/>
                <a:gd name="connsiteY56" fmla="*/ 304437 h 925018"/>
                <a:gd name="connsiteX57" fmla="*/ 174341 w 636011"/>
                <a:gd name="connsiteY57" fmla="*/ 304437 h 925018"/>
                <a:gd name="connsiteX58" fmla="*/ 304419 w 636011"/>
                <a:gd name="connsiteY58" fmla="*/ 434515 h 925018"/>
                <a:gd name="connsiteX59" fmla="*/ 304419 w 636011"/>
                <a:gd name="connsiteY59" fmla="*/ 445355 h 925018"/>
                <a:gd name="connsiteX60" fmla="*/ 345973 w 636011"/>
                <a:gd name="connsiteY60" fmla="*/ 896112 h 925018"/>
                <a:gd name="connsiteX61" fmla="*/ 289967 w 636011"/>
                <a:gd name="connsiteY61" fmla="*/ 896112 h 925018"/>
                <a:gd name="connsiteX62" fmla="*/ 191504 w 636011"/>
                <a:gd name="connsiteY62" fmla="*/ 823847 h 925018"/>
                <a:gd name="connsiteX63" fmla="*/ 444434 w 636011"/>
                <a:gd name="connsiteY63" fmla="*/ 823847 h 925018"/>
                <a:gd name="connsiteX64" fmla="*/ 345973 w 636011"/>
                <a:gd name="connsiteY64" fmla="*/ 896112 h 925018"/>
                <a:gd name="connsiteX65" fmla="*/ 345973 w 636011"/>
                <a:gd name="connsiteY65" fmla="*/ 896112 h 925018"/>
                <a:gd name="connsiteX66" fmla="*/ 491407 w 636011"/>
                <a:gd name="connsiteY66" fmla="*/ 773260 h 925018"/>
                <a:gd name="connsiteX67" fmla="*/ 469727 w 636011"/>
                <a:gd name="connsiteY67" fmla="*/ 794940 h 925018"/>
                <a:gd name="connsiteX68" fmla="*/ 166211 w 636011"/>
                <a:gd name="connsiteY68" fmla="*/ 794940 h 925018"/>
                <a:gd name="connsiteX69" fmla="*/ 144531 w 636011"/>
                <a:gd name="connsiteY69" fmla="*/ 773260 h 925018"/>
                <a:gd name="connsiteX70" fmla="*/ 166211 w 636011"/>
                <a:gd name="connsiteY70" fmla="*/ 751581 h 925018"/>
                <a:gd name="connsiteX71" fmla="*/ 469727 w 636011"/>
                <a:gd name="connsiteY71" fmla="*/ 751581 h 925018"/>
                <a:gd name="connsiteX72" fmla="*/ 491407 w 636011"/>
                <a:gd name="connsiteY72" fmla="*/ 773260 h 925018"/>
                <a:gd name="connsiteX73" fmla="*/ 166211 w 636011"/>
                <a:gd name="connsiteY73" fmla="*/ 722674 h 925018"/>
                <a:gd name="connsiteX74" fmla="*/ 144531 w 636011"/>
                <a:gd name="connsiteY74" fmla="*/ 700995 h 925018"/>
                <a:gd name="connsiteX75" fmla="*/ 166211 w 636011"/>
                <a:gd name="connsiteY75" fmla="*/ 679315 h 925018"/>
                <a:gd name="connsiteX76" fmla="*/ 469727 w 636011"/>
                <a:gd name="connsiteY76" fmla="*/ 679315 h 925018"/>
                <a:gd name="connsiteX77" fmla="*/ 491407 w 636011"/>
                <a:gd name="connsiteY77" fmla="*/ 700995 h 925018"/>
                <a:gd name="connsiteX78" fmla="*/ 469727 w 636011"/>
                <a:gd name="connsiteY78" fmla="*/ 722674 h 925018"/>
                <a:gd name="connsiteX79" fmla="*/ 166211 w 636011"/>
                <a:gd name="connsiteY79" fmla="*/ 722674 h 92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36011" h="925018">
                  <a:moveTo>
                    <a:pt x="547413" y="538397"/>
                  </a:moveTo>
                  <a:cubicBezTo>
                    <a:pt x="606129" y="477874"/>
                    <a:pt x="637745" y="397479"/>
                    <a:pt x="635939" y="312566"/>
                  </a:cubicBezTo>
                  <a:cubicBezTo>
                    <a:pt x="633229" y="138225"/>
                    <a:pt x="488697" y="-1789"/>
                    <a:pt x="314356" y="17"/>
                  </a:cubicBezTo>
                  <a:cubicBezTo>
                    <a:pt x="140015" y="1824"/>
                    <a:pt x="0" y="143645"/>
                    <a:pt x="0" y="317987"/>
                  </a:cubicBezTo>
                  <a:cubicBezTo>
                    <a:pt x="0" y="400189"/>
                    <a:pt x="31616" y="478778"/>
                    <a:pt x="88526" y="537494"/>
                  </a:cubicBezTo>
                  <a:cubicBezTo>
                    <a:pt x="118335" y="568206"/>
                    <a:pt x="137305" y="607953"/>
                    <a:pt x="143628" y="655828"/>
                  </a:cubicBezTo>
                  <a:cubicBezTo>
                    <a:pt x="112915" y="671185"/>
                    <a:pt x="106592" y="712738"/>
                    <a:pt x="130982" y="737127"/>
                  </a:cubicBezTo>
                  <a:cubicBezTo>
                    <a:pt x="100269" y="766937"/>
                    <a:pt x="118335" y="819330"/>
                    <a:pt x="161695" y="823847"/>
                  </a:cubicBezTo>
                  <a:cubicBezTo>
                    <a:pt x="176148" y="883466"/>
                    <a:pt x="229444" y="925018"/>
                    <a:pt x="289967" y="925018"/>
                  </a:cubicBezTo>
                  <a:lnTo>
                    <a:pt x="345973" y="925018"/>
                  </a:lnTo>
                  <a:cubicBezTo>
                    <a:pt x="407398" y="925018"/>
                    <a:pt x="460694" y="883466"/>
                    <a:pt x="474244" y="823847"/>
                  </a:cubicBezTo>
                  <a:cubicBezTo>
                    <a:pt x="516700" y="820233"/>
                    <a:pt x="535670" y="766937"/>
                    <a:pt x="504957" y="737127"/>
                  </a:cubicBezTo>
                  <a:cubicBezTo>
                    <a:pt x="529347" y="712738"/>
                    <a:pt x="523023" y="671185"/>
                    <a:pt x="492310" y="655828"/>
                  </a:cubicBezTo>
                  <a:cubicBezTo>
                    <a:pt x="498634" y="608856"/>
                    <a:pt x="517604" y="569110"/>
                    <a:pt x="547413" y="538397"/>
                  </a:cubicBezTo>
                  <a:lnTo>
                    <a:pt x="547413" y="538397"/>
                  </a:lnTo>
                  <a:close/>
                  <a:moveTo>
                    <a:pt x="109302" y="517620"/>
                  </a:moveTo>
                  <a:cubicBezTo>
                    <a:pt x="57813" y="463421"/>
                    <a:pt x="28906" y="392962"/>
                    <a:pt x="28906" y="317987"/>
                  </a:cubicBezTo>
                  <a:cubicBezTo>
                    <a:pt x="28906" y="160808"/>
                    <a:pt x="157178" y="30730"/>
                    <a:pt x="314356" y="28923"/>
                  </a:cubicBezTo>
                  <a:cubicBezTo>
                    <a:pt x="473341" y="27117"/>
                    <a:pt x="604322" y="154485"/>
                    <a:pt x="607032" y="313470"/>
                  </a:cubicBezTo>
                  <a:cubicBezTo>
                    <a:pt x="607936" y="390252"/>
                    <a:pt x="579933" y="463421"/>
                    <a:pt x="526637" y="518523"/>
                  </a:cubicBezTo>
                  <a:cubicBezTo>
                    <a:pt x="493214" y="552850"/>
                    <a:pt x="470631" y="598919"/>
                    <a:pt x="464307" y="650409"/>
                  </a:cubicBezTo>
                  <a:lnTo>
                    <a:pt x="332423" y="650409"/>
                  </a:lnTo>
                  <a:lnTo>
                    <a:pt x="332423" y="491424"/>
                  </a:lnTo>
                  <a:lnTo>
                    <a:pt x="375782" y="491424"/>
                  </a:lnTo>
                  <a:cubicBezTo>
                    <a:pt x="463404" y="491424"/>
                    <a:pt x="534766" y="420062"/>
                    <a:pt x="534766" y="332439"/>
                  </a:cubicBezTo>
                  <a:lnTo>
                    <a:pt x="534766" y="289080"/>
                  </a:lnTo>
                  <a:cubicBezTo>
                    <a:pt x="534766" y="280950"/>
                    <a:pt x="528443" y="274627"/>
                    <a:pt x="520314" y="274627"/>
                  </a:cubicBezTo>
                  <a:lnTo>
                    <a:pt x="462501" y="274627"/>
                  </a:lnTo>
                  <a:cubicBezTo>
                    <a:pt x="398365" y="274627"/>
                    <a:pt x="343262" y="312566"/>
                    <a:pt x="317969" y="367669"/>
                  </a:cubicBezTo>
                  <a:cubicBezTo>
                    <a:pt x="292676" y="312566"/>
                    <a:pt x="237574" y="274627"/>
                    <a:pt x="173438" y="274627"/>
                  </a:cubicBezTo>
                  <a:lnTo>
                    <a:pt x="115626" y="274627"/>
                  </a:lnTo>
                  <a:cubicBezTo>
                    <a:pt x="107495" y="274627"/>
                    <a:pt x="101172" y="280950"/>
                    <a:pt x="101172" y="289080"/>
                  </a:cubicBezTo>
                  <a:lnTo>
                    <a:pt x="101172" y="332439"/>
                  </a:lnTo>
                  <a:cubicBezTo>
                    <a:pt x="101172" y="420062"/>
                    <a:pt x="172535" y="491424"/>
                    <a:pt x="260157" y="491424"/>
                  </a:cubicBezTo>
                  <a:lnTo>
                    <a:pt x="303516" y="491424"/>
                  </a:lnTo>
                  <a:lnTo>
                    <a:pt x="303516" y="650409"/>
                  </a:lnTo>
                  <a:lnTo>
                    <a:pt x="171631" y="650409"/>
                  </a:lnTo>
                  <a:cubicBezTo>
                    <a:pt x="165308" y="598016"/>
                    <a:pt x="142725" y="552850"/>
                    <a:pt x="109302" y="517620"/>
                  </a:cubicBezTo>
                  <a:close/>
                  <a:moveTo>
                    <a:pt x="444434" y="366766"/>
                  </a:moveTo>
                  <a:cubicBezTo>
                    <a:pt x="439015" y="360442"/>
                    <a:pt x="429981" y="360442"/>
                    <a:pt x="423658" y="364959"/>
                  </a:cubicBezTo>
                  <a:lnTo>
                    <a:pt x="332423" y="445355"/>
                  </a:lnTo>
                  <a:lnTo>
                    <a:pt x="332423" y="433612"/>
                  </a:lnTo>
                  <a:cubicBezTo>
                    <a:pt x="332423" y="362249"/>
                    <a:pt x="391139" y="303533"/>
                    <a:pt x="462501" y="303533"/>
                  </a:cubicBezTo>
                  <a:lnTo>
                    <a:pt x="505860" y="303533"/>
                  </a:lnTo>
                  <a:lnTo>
                    <a:pt x="505860" y="332439"/>
                  </a:lnTo>
                  <a:cubicBezTo>
                    <a:pt x="505860" y="403802"/>
                    <a:pt x="447144" y="462518"/>
                    <a:pt x="375782" y="462518"/>
                  </a:cubicBezTo>
                  <a:lnTo>
                    <a:pt x="356812" y="462518"/>
                  </a:lnTo>
                  <a:lnTo>
                    <a:pt x="443531" y="386639"/>
                  </a:lnTo>
                  <a:cubicBezTo>
                    <a:pt x="448951" y="381219"/>
                    <a:pt x="449855" y="372186"/>
                    <a:pt x="444434" y="366766"/>
                  </a:cubicBezTo>
                  <a:close/>
                  <a:moveTo>
                    <a:pt x="303516" y="445355"/>
                  </a:moveTo>
                  <a:lnTo>
                    <a:pt x="212281" y="364959"/>
                  </a:lnTo>
                  <a:cubicBezTo>
                    <a:pt x="205958" y="359539"/>
                    <a:pt x="196925" y="360442"/>
                    <a:pt x="191504" y="366766"/>
                  </a:cubicBezTo>
                  <a:cubicBezTo>
                    <a:pt x="186085" y="373089"/>
                    <a:pt x="186988" y="382122"/>
                    <a:pt x="193311" y="387542"/>
                  </a:cubicBezTo>
                  <a:lnTo>
                    <a:pt x="280030" y="463421"/>
                  </a:lnTo>
                  <a:lnTo>
                    <a:pt x="261060" y="463421"/>
                  </a:lnTo>
                  <a:cubicBezTo>
                    <a:pt x="189698" y="463421"/>
                    <a:pt x="130982" y="404705"/>
                    <a:pt x="130982" y="333343"/>
                  </a:cubicBezTo>
                  <a:lnTo>
                    <a:pt x="130982" y="304437"/>
                  </a:lnTo>
                  <a:lnTo>
                    <a:pt x="174341" y="304437"/>
                  </a:lnTo>
                  <a:cubicBezTo>
                    <a:pt x="245704" y="304437"/>
                    <a:pt x="304419" y="363153"/>
                    <a:pt x="304419" y="434515"/>
                  </a:cubicBezTo>
                  <a:lnTo>
                    <a:pt x="304419" y="445355"/>
                  </a:lnTo>
                  <a:close/>
                  <a:moveTo>
                    <a:pt x="345973" y="896112"/>
                  </a:moveTo>
                  <a:lnTo>
                    <a:pt x="289967" y="896112"/>
                  </a:lnTo>
                  <a:cubicBezTo>
                    <a:pt x="244800" y="896112"/>
                    <a:pt x="205054" y="866302"/>
                    <a:pt x="191504" y="823847"/>
                  </a:cubicBezTo>
                  <a:lnTo>
                    <a:pt x="444434" y="823847"/>
                  </a:lnTo>
                  <a:cubicBezTo>
                    <a:pt x="430884" y="866302"/>
                    <a:pt x="391139" y="896112"/>
                    <a:pt x="345973" y="896112"/>
                  </a:cubicBezTo>
                  <a:lnTo>
                    <a:pt x="345973" y="896112"/>
                  </a:lnTo>
                  <a:close/>
                  <a:moveTo>
                    <a:pt x="491407" y="773260"/>
                  </a:moveTo>
                  <a:cubicBezTo>
                    <a:pt x="491407" y="785003"/>
                    <a:pt x="481471" y="794940"/>
                    <a:pt x="469727" y="794940"/>
                  </a:cubicBezTo>
                  <a:cubicBezTo>
                    <a:pt x="451661" y="794940"/>
                    <a:pt x="177954" y="794940"/>
                    <a:pt x="166211" y="794940"/>
                  </a:cubicBezTo>
                  <a:cubicBezTo>
                    <a:pt x="154468" y="794940"/>
                    <a:pt x="144531" y="785003"/>
                    <a:pt x="144531" y="773260"/>
                  </a:cubicBezTo>
                  <a:cubicBezTo>
                    <a:pt x="144531" y="761517"/>
                    <a:pt x="154468" y="751581"/>
                    <a:pt x="166211" y="751581"/>
                  </a:cubicBezTo>
                  <a:lnTo>
                    <a:pt x="469727" y="751581"/>
                  </a:lnTo>
                  <a:cubicBezTo>
                    <a:pt x="482374" y="751581"/>
                    <a:pt x="491407" y="761517"/>
                    <a:pt x="491407" y="773260"/>
                  </a:cubicBezTo>
                  <a:close/>
                  <a:moveTo>
                    <a:pt x="166211" y="722674"/>
                  </a:moveTo>
                  <a:cubicBezTo>
                    <a:pt x="154468" y="722674"/>
                    <a:pt x="144531" y="712738"/>
                    <a:pt x="144531" y="700995"/>
                  </a:cubicBezTo>
                  <a:cubicBezTo>
                    <a:pt x="144531" y="689251"/>
                    <a:pt x="154468" y="679315"/>
                    <a:pt x="166211" y="679315"/>
                  </a:cubicBezTo>
                  <a:lnTo>
                    <a:pt x="469727" y="679315"/>
                  </a:lnTo>
                  <a:cubicBezTo>
                    <a:pt x="481471" y="679315"/>
                    <a:pt x="491407" y="689251"/>
                    <a:pt x="491407" y="700995"/>
                  </a:cubicBezTo>
                  <a:cubicBezTo>
                    <a:pt x="491407" y="712738"/>
                    <a:pt x="481471" y="722674"/>
                    <a:pt x="469727" y="722674"/>
                  </a:cubicBezTo>
                  <a:lnTo>
                    <a:pt x="166211" y="722674"/>
                  </a:lnTo>
                  <a:close/>
                </a:path>
              </a:pathLst>
            </a:custGeom>
            <a:grp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65" name="Freeform 64">
              <a:extLst>
                <a:ext uri="{FF2B5EF4-FFF2-40B4-BE49-F238E27FC236}">
                  <a16:creationId xmlns:a16="http://schemas.microsoft.com/office/drawing/2014/main" id="{98E5CB83-2C15-1D97-944A-0AA7E520C4D6}"/>
                </a:ext>
              </a:extLst>
            </p:cNvPr>
            <p:cNvSpPr/>
            <p:nvPr/>
          </p:nvSpPr>
          <p:spPr>
            <a:xfrm>
              <a:off x="8736336" y="1077510"/>
              <a:ext cx="101172" cy="28906"/>
            </a:xfrm>
            <a:custGeom>
              <a:avLst/>
              <a:gdLst>
                <a:gd name="connsiteX0" fmla="*/ 101172 w 101172"/>
                <a:gd name="connsiteY0" fmla="*/ 14453 h 28906"/>
                <a:gd name="connsiteX1" fmla="*/ 86719 w 101172"/>
                <a:gd name="connsiteY1" fmla="*/ 0 h 28906"/>
                <a:gd name="connsiteX2" fmla="*/ 14453 w 101172"/>
                <a:gd name="connsiteY2" fmla="*/ 0 h 28906"/>
                <a:gd name="connsiteX3" fmla="*/ 0 w 101172"/>
                <a:gd name="connsiteY3" fmla="*/ 14453 h 28906"/>
                <a:gd name="connsiteX4" fmla="*/ 14453 w 101172"/>
                <a:gd name="connsiteY4" fmla="*/ 28906 h 28906"/>
                <a:gd name="connsiteX5" fmla="*/ 86719 w 101172"/>
                <a:gd name="connsiteY5" fmla="*/ 28906 h 28906"/>
                <a:gd name="connsiteX6" fmla="*/ 101172 w 101172"/>
                <a:gd name="connsiteY6" fmla="*/ 14453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172" h="28906">
                  <a:moveTo>
                    <a:pt x="101172" y="14453"/>
                  </a:moveTo>
                  <a:cubicBezTo>
                    <a:pt x="101172" y="6323"/>
                    <a:pt x="94849" y="0"/>
                    <a:pt x="86719" y="0"/>
                  </a:cubicBezTo>
                  <a:lnTo>
                    <a:pt x="14453" y="0"/>
                  </a:lnTo>
                  <a:cubicBezTo>
                    <a:pt x="6323" y="0"/>
                    <a:pt x="0" y="6323"/>
                    <a:pt x="0" y="14453"/>
                  </a:cubicBezTo>
                  <a:cubicBezTo>
                    <a:pt x="0" y="22583"/>
                    <a:pt x="6323" y="28906"/>
                    <a:pt x="14453" y="28906"/>
                  </a:cubicBezTo>
                  <a:lnTo>
                    <a:pt x="86719" y="28906"/>
                  </a:lnTo>
                  <a:cubicBezTo>
                    <a:pt x="94849" y="28906"/>
                    <a:pt x="101172" y="22583"/>
                    <a:pt x="101172" y="14453"/>
                  </a:cubicBezTo>
                  <a:close/>
                </a:path>
              </a:pathLst>
            </a:custGeom>
            <a:grp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68" name="Freeform 67">
              <a:extLst>
                <a:ext uri="{FF2B5EF4-FFF2-40B4-BE49-F238E27FC236}">
                  <a16:creationId xmlns:a16="http://schemas.microsoft.com/office/drawing/2014/main" id="{D9CB6FC2-7F29-5D2F-3272-C4F71AE06836}"/>
                </a:ext>
              </a:extLst>
            </p:cNvPr>
            <p:cNvSpPr/>
            <p:nvPr/>
          </p:nvSpPr>
          <p:spPr>
            <a:xfrm>
              <a:off x="8796859" y="1265589"/>
              <a:ext cx="91235" cy="64850"/>
            </a:xfrm>
            <a:custGeom>
              <a:avLst/>
              <a:gdLst>
                <a:gd name="connsiteX0" fmla="*/ 69556 w 91235"/>
                <a:gd name="connsiteY0" fmla="*/ 1618 h 64850"/>
                <a:gd name="connsiteX1" fmla="*/ 7226 w 91235"/>
                <a:gd name="connsiteY1" fmla="*/ 37751 h 64850"/>
                <a:gd name="connsiteX2" fmla="*/ 1807 w 91235"/>
                <a:gd name="connsiteY2" fmla="*/ 57624 h 64850"/>
                <a:gd name="connsiteX3" fmla="*/ 21680 w 91235"/>
                <a:gd name="connsiteY3" fmla="*/ 63044 h 64850"/>
                <a:gd name="connsiteX4" fmla="*/ 84009 w 91235"/>
                <a:gd name="connsiteY4" fmla="*/ 26911 h 64850"/>
                <a:gd name="connsiteX5" fmla="*/ 89429 w 91235"/>
                <a:gd name="connsiteY5" fmla="*/ 7038 h 64850"/>
                <a:gd name="connsiteX6" fmla="*/ 69556 w 91235"/>
                <a:gd name="connsiteY6" fmla="*/ 1618 h 6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235" h="64850">
                  <a:moveTo>
                    <a:pt x="69556" y="1618"/>
                  </a:moveTo>
                  <a:lnTo>
                    <a:pt x="7226" y="37751"/>
                  </a:lnTo>
                  <a:cubicBezTo>
                    <a:pt x="0" y="41365"/>
                    <a:pt x="-1807" y="50398"/>
                    <a:pt x="1807" y="57624"/>
                  </a:cubicBezTo>
                  <a:cubicBezTo>
                    <a:pt x="5420" y="64851"/>
                    <a:pt x="14453" y="66657"/>
                    <a:pt x="21680" y="63044"/>
                  </a:cubicBezTo>
                  <a:lnTo>
                    <a:pt x="84009" y="26911"/>
                  </a:lnTo>
                  <a:cubicBezTo>
                    <a:pt x="91236" y="23298"/>
                    <a:pt x="93042" y="14265"/>
                    <a:pt x="89429" y="7038"/>
                  </a:cubicBezTo>
                  <a:cubicBezTo>
                    <a:pt x="84912" y="715"/>
                    <a:pt x="76782" y="-1995"/>
                    <a:pt x="69556" y="1618"/>
                  </a:cubicBezTo>
                  <a:close/>
                </a:path>
              </a:pathLst>
            </a:custGeom>
            <a:grp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69" name="Freeform 68">
              <a:extLst>
                <a:ext uri="{FF2B5EF4-FFF2-40B4-BE49-F238E27FC236}">
                  <a16:creationId xmlns:a16="http://schemas.microsoft.com/office/drawing/2014/main" id="{776ED23C-D704-E0CB-AA62-083C2E7E06C0}"/>
                </a:ext>
              </a:extLst>
            </p:cNvPr>
            <p:cNvSpPr/>
            <p:nvPr/>
          </p:nvSpPr>
          <p:spPr>
            <a:xfrm>
              <a:off x="8796457" y="853486"/>
              <a:ext cx="91499" cy="65041"/>
            </a:xfrm>
            <a:custGeom>
              <a:avLst/>
              <a:gdLst>
                <a:gd name="connsiteX0" fmla="*/ 7628 w 91499"/>
                <a:gd name="connsiteY0" fmla="*/ 27100 h 65041"/>
                <a:gd name="connsiteX1" fmla="*/ 77184 w 91499"/>
                <a:gd name="connsiteY1" fmla="*/ 65039 h 65041"/>
                <a:gd name="connsiteX2" fmla="*/ 84410 w 91499"/>
                <a:gd name="connsiteY2" fmla="*/ 37940 h 65041"/>
                <a:gd name="connsiteX3" fmla="*/ 22081 w 91499"/>
                <a:gd name="connsiteY3" fmla="*/ 1807 h 65041"/>
                <a:gd name="connsiteX4" fmla="*/ 2208 w 91499"/>
                <a:gd name="connsiteY4" fmla="*/ 7226 h 65041"/>
                <a:gd name="connsiteX5" fmla="*/ 7628 w 91499"/>
                <a:gd name="connsiteY5" fmla="*/ 27100 h 6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99" h="65041">
                  <a:moveTo>
                    <a:pt x="7628" y="27100"/>
                  </a:moveTo>
                  <a:cubicBezTo>
                    <a:pt x="74474" y="65942"/>
                    <a:pt x="71764" y="65039"/>
                    <a:pt x="77184" y="65039"/>
                  </a:cubicBezTo>
                  <a:cubicBezTo>
                    <a:pt x="91637" y="65039"/>
                    <a:pt x="97057" y="45166"/>
                    <a:pt x="84410" y="37940"/>
                  </a:cubicBezTo>
                  <a:lnTo>
                    <a:pt x="22081" y="1807"/>
                  </a:lnTo>
                  <a:cubicBezTo>
                    <a:pt x="14855" y="-1807"/>
                    <a:pt x="6725" y="0"/>
                    <a:pt x="2208" y="7226"/>
                  </a:cubicBezTo>
                  <a:cubicBezTo>
                    <a:pt x="-2308" y="14453"/>
                    <a:pt x="401" y="23486"/>
                    <a:pt x="7628" y="27100"/>
                  </a:cubicBezTo>
                  <a:close/>
                </a:path>
              </a:pathLst>
            </a:custGeom>
            <a:grp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70" name="Freeform 69">
              <a:extLst>
                <a:ext uri="{FF2B5EF4-FFF2-40B4-BE49-F238E27FC236}">
                  <a16:creationId xmlns:a16="http://schemas.microsoft.com/office/drawing/2014/main" id="{ABDEFAC4-FF47-1417-1457-0DE5F017C3AF}"/>
                </a:ext>
              </a:extLst>
            </p:cNvPr>
            <p:cNvSpPr/>
            <p:nvPr/>
          </p:nvSpPr>
          <p:spPr>
            <a:xfrm>
              <a:off x="9560165" y="1077510"/>
              <a:ext cx="101172" cy="28906"/>
            </a:xfrm>
            <a:custGeom>
              <a:avLst/>
              <a:gdLst>
                <a:gd name="connsiteX0" fmla="*/ 86719 w 101172"/>
                <a:gd name="connsiteY0" fmla="*/ 0 h 28906"/>
                <a:gd name="connsiteX1" fmla="*/ 14453 w 101172"/>
                <a:gd name="connsiteY1" fmla="*/ 0 h 28906"/>
                <a:gd name="connsiteX2" fmla="*/ 0 w 101172"/>
                <a:gd name="connsiteY2" fmla="*/ 14453 h 28906"/>
                <a:gd name="connsiteX3" fmla="*/ 14453 w 101172"/>
                <a:gd name="connsiteY3" fmla="*/ 28906 h 28906"/>
                <a:gd name="connsiteX4" fmla="*/ 86719 w 101172"/>
                <a:gd name="connsiteY4" fmla="*/ 28906 h 28906"/>
                <a:gd name="connsiteX5" fmla="*/ 101172 w 101172"/>
                <a:gd name="connsiteY5" fmla="*/ 14453 h 28906"/>
                <a:gd name="connsiteX6" fmla="*/ 86719 w 101172"/>
                <a:gd name="connsiteY6" fmla="*/ 0 h 2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172" h="28906">
                  <a:moveTo>
                    <a:pt x="86719" y="0"/>
                  </a:moveTo>
                  <a:lnTo>
                    <a:pt x="14453" y="0"/>
                  </a:lnTo>
                  <a:cubicBezTo>
                    <a:pt x="6323" y="0"/>
                    <a:pt x="0" y="6323"/>
                    <a:pt x="0" y="14453"/>
                  </a:cubicBezTo>
                  <a:cubicBezTo>
                    <a:pt x="0" y="22583"/>
                    <a:pt x="6323" y="28906"/>
                    <a:pt x="14453" y="28906"/>
                  </a:cubicBezTo>
                  <a:lnTo>
                    <a:pt x="86719" y="28906"/>
                  </a:lnTo>
                  <a:cubicBezTo>
                    <a:pt x="94849" y="28906"/>
                    <a:pt x="101172" y="22583"/>
                    <a:pt x="101172" y="14453"/>
                  </a:cubicBezTo>
                  <a:cubicBezTo>
                    <a:pt x="101172" y="6323"/>
                    <a:pt x="94849" y="0"/>
                    <a:pt x="86719" y="0"/>
                  </a:cubicBezTo>
                  <a:close/>
                </a:path>
              </a:pathLst>
            </a:custGeom>
            <a:grp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71" name="Freeform 70">
              <a:extLst>
                <a:ext uri="{FF2B5EF4-FFF2-40B4-BE49-F238E27FC236}">
                  <a16:creationId xmlns:a16="http://schemas.microsoft.com/office/drawing/2014/main" id="{1E0A8E68-B42A-DAA2-72AB-F0305C6E87A8}"/>
                </a:ext>
              </a:extLst>
            </p:cNvPr>
            <p:cNvSpPr/>
            <p:nvPr/>
          </p:nvSpPr>
          <p:spPr>
            <a:xfrm>
              <a:off x="9510483" y="1265401"/>
              <a:ext cx="91047" cy="65039"/>
            </a:xfrm>
            <a:custGeom>
              <a:avLst/>
              <a:gdLst>
                <a:gd name="connsiteX0" fmla="*/ 84009 w 91047"/>
                <a:gd name="connsiteY0" fmla="*/ 37939 h 65039"/>
                <a:gd name="connsiteX1" fmla="*/ 21680 w 91047"/>
                <a:gd name="connsiteY1" fmla="*/ 1807 h 65039"/>
                <a:gd name="connsiteX2" fmla="*/ 1807 w 91047"/>
                <a:gd name="connsiteY2" fmla="*/ 7227 h 65039"/>
                <a:gd name="connsiteX3" fmla="*/ 7226 w 91047"/>
                <a:gd name="connsiteY3" fmla="*/ 27099 h 65039"/>
                <a:gd name="connsiteX4" fmla="*/ 69556 w 91047"/>
                <a:gd name="connsiteY4" fmla="*/ 63232 h 65039"/>
                <a:gd name="connsiteX5" fmla="*/ 89429 w 91047"/>
                <a:gd name="connsiteY5" fmla="*/ 57813 h 65039"/>
                <a:gd name="connsiteX6" fmla="*/ 84009 w 91047"/>
                <a:gd name="connsiteY6" fmla="*/ 37939 h 6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047" h="65039">
                  <a:moveTo>
                    <a:pt x="84009" y="37939"/>
                  </a:moveTo>
                  <a:lnTo>
                    <a:pt x="21680" y="1807"/>
                  </a:lnTo>
                  <a:cubicBezTo>
                    <a:pt x="14453" y="-1806"/>
                    <a:pt x="6323" y="0"/>
                    <a:pt x="1807" y="7227"/>
                  </a:cubicBezTo>
                  <a:cubicBezTo>
                    <a:pt x="-1807" y="14453"/>
                    <a:pt x="0" y="22583"/>
                    <a:pt x="7226" y="27099"/>
                  </a:cubicBezTo>
                  <a:lnTo>
                    <a:pt x="69556" y="63232"/>
                  </a:lnTo>
                  <a:cubicBezTo>
                    <a:pt x="76782" y="66846"/>
                    <a:pt x="84912" y="65039"/>
                    <a:pt x="89429" y="57813"/>
                  </a:cubicBezTo>
                  <a:cubicBezTo>
                    <a:pt x="93042" y="51489"/>
                    <a:pt x="90332" y="42456"/>
                    <a:pt x="84009" y="37939"/>
                  </a:cubicBezTo>
                  <a:close/>
                </a:path>
              </a:pathLst>
            </a:custGeom>
            <a:grp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72" name="Freeform 71">
              <a:extLst>
                <a:ext uri="{FF2B5EF4-FFF2-40B4-BE49-F238E27FC236}">
                  <a16:creationId xmlns:a16="http://schemas.microsoft.com/office/drawing/2014/main" id="{903F4EE8-3892-B97D-7062-DD26E6B6E446}"/>
                </a:ext>
              </a:extLst>
            </p:cNvPr>
            <p:cNvSpPr/>
            <p:nvPr/>
          </p:nvSpPr>
          <p:spPr>
            <a:xfrm>
              <a:off x="9509975" y="853486"/>
              <a:ext cx="91742" cy="65041"/>
            </a:xfrm>
            <a:custGeom>
              <a:avLst/>
              <a:gdLst>
                <a:gd name="connsiteX0" fmla="*/ 14961 w 91742"/>
                <a:gd name="connsiteY0" fmla="*/ 65039 h 65041"/>
                <a:gd name="connsiteX1" fmla="*/ 84516 w 91742"/>
                <a:gd name="connsiteY1" fmla="*/ 27100 h 65041"/>
                <a:gd name="connsiteX2" fmla="*/ 89936 w 91742"/>
                <a:gd name="connsiteY2" fmla="*/ 7226 h 65041"/>
                <a:gd name="connsiteX3" fmla="*/ 70063 w 91742"/>
                <a:gd name="connsiteY3" fmla="*/ 1807 h 65041"/>
                <a:gd name="connsiteX4" fmla="*/ 7734 w 91742"/>
                <a:gd name="connsiteY4" fmla="*/ 37940 h 65041"/>
                <a:gd name="connsiteX5" fmla="*/ 14961 w 91742"/>
                <a:gd name="connsiteY5" fmla="*/ 65039 h 65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42" h="65041">
                  <a:moveTo>
                    <a:pt x="14961" y="65039"/>
                  </a:moveTo>
                  <a:cubicBezTo>
                    <a:pt x="20381" y="65039"/>
                    <a:pt x="17671" y="65942"/>
                    <a:pt x="84516" y="27100"/>
                  </a:cubicBezTo>
                  <a:cubicBezTo>
                    <a:pt x="91743" y="23486"/>
                    <a:pt x="93549" y="14453"/>
                    <a:pt x="89936" y="7226"/>
                  </a:cubicBezTo>
                  <a:cubicBezTo>
                    <a:pt x="86323" y="0"/>
                    <a:pt x="77290" y="-1807"/>
                    <a:pt x="70063" y="1807"/>
                  </a:cubicBezTo>
                  <a:lnTo>
                    <a:pt x="7734" y="37940"/>
                  </a:lnTo>
                  <a:cubicBezTo>
                    <a:pt x="-5816" y="45166"/>
                    <a:pt x="-396" y="65039"/>
                    <a:pt x="14961" y="65039"/>
                  </a:cubicBezTo>
                  <a:close/>
                </a:path>
              </a:pathLst>
            </a:custGeom>
            <a:grpFill/>
            <a:ln w="9028"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sp>
        <p:nvSpPr>
          <p:cNvPr id="73" name="Slide Number Placeholder 2">
            <a:extLst>
              <a:ext uri="{FF2B5EF4-FFF2-40B4-BE49-F238E27FC236}">
                <a16:creationId xmlns:a16="http://schemas.microsoft.com/office/drawing/2014/main" id="{662BA432-44A3-973D-727F-0E52F0B1BC99}"/>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4</a:t>
            </a:fld>
            <a:endParaRPr lang="en-US" sz="8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92468284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863341" y="554659"/>
            <a:ext cx="10483431" cy="804265"/>
          </a:xfrm>
        </p:spPr>
        <p:txBody>
          <a:bodyPr/>
          <a:lstStyle/>
          <a:p>
            <a:r>
              <a:rPr lang="de-DE" sz="3600" dirty="0"/>
              <a:t>LOKALE VORSCHRIFTEN: IRLAND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89089" y="1210733"/>
            <a:ext cx="9576399" cy="4955553"/>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r>
              <a:rPr kumimoji="0" lang="de-DE"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rPr>
              <a:t>Wo finde ich weitere Unterstützung bei der Verwaltung lokaler Steuern und Bankvorschriften?</a:t>
            </a:r>
          </a:p>
          <a:p>
            <a:pPr marL="342900" indent="-342900">
              <a:buClr>
                <a:srgbClr val="915F9E"/>
              </a:buClr>
              <a:buFont typeface="+mj-lt"/>
              <a:buAutoNum type="arabicPeriod"/>
              <a:defRPr/>
            </a:pPr>
            <a:r>
              <a:rPr kumimoji="0" lang="de-DE"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Unterstützt Unternehmer bei der Planung, Gründung, Finanzierung und Förderung. Bei der Planung müssen Sie die geltenden Vorschriften für die Zahlung von Steuern und die Einstellung von Arbeitnehmern sowie die verschiedenen finanziellen Unterstützungsmöglichkeiten für Unternehmer berücksichtigen. </a:t>
            </a:r>
            <a:r>
              <a:rPr kumimoji="0" lang="en-GB"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hlinkClick r:id="rId2"/>
              </a:rPr>
              <a:t>Citizens Information</a:t>
            </a:r>
            <a:endParaRPr kumimoji="0" lang="de-DE"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342900" indent="-342900">
              <a:buClr>
                <a:srgbClr val="915F9E"/>
              </a:buClr>
              <a:buFont typeface="+mj-lt"/>
              <a:buAutoNum type="arabicPeriod"/>
              <a:defRPr/>
            </a:pPr>
            <a:r>
              <a:rPr kumimoji="0" lang="de-DE"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Eine freiwillige Organisation, die vertrauliche Beratungsdienste über die irische Geschäftswelt anbietet. SBA will Kleinunternehmen unterstützen, die sich an einem Scheideweg befinden und möglicherweise eine Orientierungshilfe benötigen, welche Optionen ihnen als nächstes zur Verfügung stehen. </a:t>
            </a:r>
            <a:r>
              <a:rPr kumimoji="0" lang="en-GB"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hlinkClick r:id="rId3"/>
              </a:rPr>
              <a:t>Small Business Advice</a:t>
            </a:r>
            <a:endParaRPr kumimoji="0" lang="de-DE"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342900" indent="-342900">
              <a:buClr>
                <a:srgbClr val="915F9E"/>
              </a:buClr>
              <a:buFont typeface="+mj-lt"/>
              <a:buAutoNum type="arabicPeriod"/>
              <a:defRPr/>
            </a:pPr>
            <a:r>
              <a:rPr kumimoji="0" lang="de-DE"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Eine staatliche Einrichtung, die der Gemeinschaft durch die faire und effiziente Erhebung von Steuern und Abgaben und die Durchführung von Zollkontrollen dient. </a:t>
            </a:r>
            <a:r>
              <a:rPr kumimoji="0" lang="en-GB"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hlinkClick r:id="rId4"/>
              </a:rPr>
              <a:t>Revenue</a:t>
            </a:r>
            <a:endParaRPr kumimoji="0" lang="en-GB"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342900" marR="0" lvl="0" indent="-342900" algn="l" defTabSz="3343281" rtl="0" eaLnBrk="1" fontAlgn="auto" latinLnBrk="0" hangingPunct="1">
              <a:lnSpc>
                <a:spcPct val="100000"/>
              </a:lnSpc>
              <a:spcBef>
                <a:spcPts val="3657"/>
              </a:spcBef>
              <a:spcAft>
                <a:spcPts val="0"/>
              </a:spcAft>
              <a:buClr>
                <a:srgbClr val="915F9E"/>
              </a:buClr>
              <a:buSzTx/>
              <a:buFont typeface="+mj-lt"/>
              <a:buAutoNum type="arabicPeriod"/>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endParaRPr kumimoji="0" lang="en-US"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endParaRPr>
          </a:p>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endParaRPr kumimoji="0" lang="en-US"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89782909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sz="3600" dirty="0"/>
              <a:t>LOKALE VORSCHRIFTEN: IRLAND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48384" y="1711758"/>
            <a:ext cx="9576399" cy="431616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r>
              <a:rPr kumimoji="0" lang="de-DE"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rPr>
              <a:t>Wo finde ich weitere Unterstützung bei der Verwaltung lokaler Steuern und Bankvorschriften?</a:t>
            </a:r>
          </a:p>
          <a:p>
            <a:pPr marL="342900" indent="-342900">
              <a:buClr>
                <a:srgbClr val="915F9E"/>
              </a:buClr>
              <a:buFont typeface="+mj-lt"/>
              <a:buAutoNum type="arabicPeriod" startAt="4"/>
            </a:pPr>
            <a:r>
              <a:rPr kumimoji="0" lang="de-DE"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Eine nationale Organisation, die dem öffentlichen Interesse dient, indem sie die Währungs- und Finanzstabilität aufrechterhält und gleichzeitig sicherstellt, dass das Finanzsystem im besten Interesse der Verbraucher und der gesamten Wirtschaft funktioniert. </a:t>
            </a:r>
            <a:r>
              <a:rPr kumimoji="0" lang="en-GB"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hlinkClick r:id="rId2"/>
              </a:rPr>
              <a:t>Central Bank of Ireland</a:t>
            </a:r>
            <a:endParaRPr kumimoji="0" lang="en-GB"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342900" marR="0" lvl="0" indent="-342900" algn="l" defTabSz="3343281" rtl="0" eaLnBrk="1" fontAlgn="auto" latinLnBrk="0" hangingPunct="1">
              <a:lnSpc>
                <a:spcPct val="100000"/>
              </a:lnSpc>
              <a:spcBef>
                <a:spcPts val="3657"/>
              </a:spcBef>
              <a:spcAft>
                <a:spcPts val="0"/>
              </a:spcAft>
              <a:buClr>
                <a:srgbClr val="915F9E"/>
              </a:buClr>
              <a:buSzTx/>
              <a:buFont typeface="+mj-lt"/>
              <a:buAutoNum type="arabicPeriod" startAt="4"/>
              <a:tabLst/>
              <a:defRPr/>
            </a:pPr>
            <a:r>
              <a:rPr kumimoji="0" lang="de-DE"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Lokale Unternehmensbüros (</a:t>
            </a:r>
            <a:r>
              <a:rPr kumimoji="0" lang="de-DE" sz="18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Local</a:t>
            </a:r>
            <a:r>
              <a:rPr kumimoji="0" lang="de-DE"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Enterprise Offices), die Informationen und Unterstützung für die Gründung oder das Wachstum eines Unternehmens in Irland anbieten. Sie bieten Beratung, Informationen und Unterstützung für Existenzgründer und wachsende Unternehmen. </a:t>
            </a:r>
            <a:r>
              <a:rPr kumimoji="0" lang="en-GB"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hlinkClick r:id="rId3"/>
              </a:rPr>
              <a:t>Local Enterprise Office</a:t>
            </a:r>
            <a:endParaRPr kumimoji="0" lang="de-DE"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342900" marR="0" lvl="0" indent="-342900" algn="l" defTabSz="3343281" rtl="0" eaLnBrk="1" fontAlgn="auto" latinLnBrk="0" hangingPunct="1">
              <a:lnSpc>
                <a:spcPct val="100000"/>
              </a:lnSpc>
              <a:spcBef>
                <a:spcPts val="3657"/>
              </a:spcBef>
              <a:spcAft>
                <a:spcPts val="0"/>
              </a:spcAft>
              <a:buClr>
                <a:srgbClr val="915F9E"/>
              </a:buClr>
              <a:buSzTx/>
              <a:buFont typeface="+mj-lt"/>
              <a:buAutoNum type="arabicPeriod" startAt="4"/>
              <a:tabLst/>
              <a:defRPr/>
            </a:pPr>
            <a:r>
              <a:rPr kumimoji="0" lang="de-DE"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Unternehmen beim Wachstum auf lokaler Ebene. Sie praktizieren Nachhaltigkeit bei jedem Schritt auf dem Weg</a:t>
            </a:r>
            <a:r>
              <a:rPr kumimoji="0" lang="en-GB"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GB"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hlinkClick r:id="rId4"/>
              </a:rPr>
              <a:t>Chambers Ireland</a:t>
            </a:r>
            <a:endParaRPr kumimoji="0" lang="en-US"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endParaRPr>
          </a:p>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endParaRPr kumimoji="0" lang="en-US"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424223102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863341" y="542699"/>
            <a:ext cx="10483431" cy="804265"/>
          </a:xfrm>
        </p:spPr>
        <p:txBody>
          <a:bodyPr/>
          <a:lstStyle/>
          <a:p>
            <a:r>
              <a:rPr lang="de-DE" sz="3600" dirty="0"/>
              <a:t>LOKALE VORSCHRIFTEN: IRLAND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48384" y="1248311"/>
            <a:ext cx="9576399" cy="5211414"/>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r>
              <a:rPr kumimoji="0" lang="de-DE"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rPr>
              <a:t>Weitere wertvolle Adressen für die Unterstützung</a:t>
            </a:r>
            <a:endParaRPr kumimoji="0" lang="en-US"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endParaRPr>
          </a:p>
          <a:p>
            <a:pPr>
              <a:buClr>
                <a:srgbClr val="915F9E"/>
              </a:buClr>
              <a:defRPr/>
            </a:pPr>
            <a:r>
              <a:rPr kumimoji="0" lang="de-DE"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Einen Firmennamen bei </a:t>
            </a:r>
            <a:r>
              <a:rPr kumimoji="0" lang="en-US" sz="18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hlinkClick r:id="rId2"/>
              </a:rPr>
              <a:t>Cro</a:t>
            </a:r>
            <a:r>
              <a:rPr kumimoji="0" lang="de-DE"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registrieren </a:t>
            </a:r>
          </a:p>
          <a:p>
            <a:pPr>
              <a:buClr>
                <a:srgbClr val="915F9E"/>
              </a:buClr>
              <a:defRPr/>
            </a:pPr>
            <a:r>
              <a:rPr kumimoji="0" lang="de-DE"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Sie helfen Unternehmen auf der ganzen Insel, grenzüberschreitend Handel zu treiben, zusammenzuarbeiten, innovativ zu sein und Investitionen anzuziehen: </a:t>
            </a:r>
            <a:r>
              <a:rPr kumimoji="0" lang="en-GB"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hlinkClick r:id="rId3"/>
              </a:rPr>
              <a:t> Inter Trade Ireland</a:t>
            </a:r>
            <a:endParaRPr kumimoji="0" lang="en-GB"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a:buClr>
                <a:srgbClr val="915F9E"/>
              </a:buClr>
              <a:defRPr/>
            </a:pPr>
            <a:r>
              <a:rPr kumimoji="0" lang="de-DE"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Haben es sich zur Aufgabe gemacht, die Macht der Menschen zu nutzen, um den sozialen Wandel zu beschleunigen. Sie bieten Programme, Direktfinanzierung und Alumni-Mentoren an: </a:t>
            </a:r>
            <a:r>
              <a:rPr kumimoji="0" lang="en-GB"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hlinkClick r:id="rId4"/>
              </a:rPr>
              <a:t>Social Entrepreneurs Ireland</a:t>
            </a:r>
            <a:endParaRPr kumimoji="0" lang="de-DE"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a:buClr>
                <a:srgbClr val="915F9E"/>
              </a:buClr>
              <a:defRPr/>
            </a:pPr>
            <a:r>
              <a:rPr kumimoji="0" lang="de-DE"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Diese Organisation unterstützt Unternehmen, die Schwierigkeiten haben, einen Geschäftskredit von einem traditionellen Kreditgeber zu erhalten: </a:t>
            </a:r>
            <a:r>
              <a:rPr kumimoji="0" lang="en-GB"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hlinkClick r:id="rId4"/>
              </a:rPr>
              <a:t>Micro Finance Ireland</a:t>
            </a:r>
            <a:endParaRPr kumimoji="0" lang="en-US"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endParaRPr>
          </a:p>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endParaRPr kumimoji="0" lang="en-US"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endParaRPr>
          </a:p>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endParaRPr kumimoji="0" lang="en-US"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endParaRPr>
          </a:p>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endParaRPr kumimoji="0" lang="en-US"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81383044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863341" y="542699"/>
            <a:ext cx="10483431" cy="804265"/>
          </a:xfrm>
        </p:spPr>
        <p:txBody>
          <a:bodyPr/>
          <a:lstStyle/>
          <a:p>
            <a:r>
              <a:rPr lang="de-DE" sz="3600" dirty="0"/>
              <a:t>LOKALE VORSCHRIFTEN: IRLAND</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pPr marL="0" marR="0" lvl="0" indent="0" algn="l" defTabSz="325892" rtl="0" eaLnBrk="1" fontAlgn="auto" latinLnBrk="0" hangingPunct="1">
                <a:lnSpc>
                  <a:spcPct val="100000"/>
                </a:lnSpc>
                <a:spcBef>
                  <a:spcPts val="0"/>
                </a:spcBef>
                <a:spcAft>
                  <a:spcPts val="0"/>
                </a:spcAft>
                <a:buClrTx/>
                <a:buSzTx/>
                <a:buFontTx/>
                <a:buNone/>
                <a:tabLst/>
                <a:defRPr/>
              </a:pPr>
              <a:endParaRPr kumimoji="0" lang="en-GB" sz="1283" b="0" i="0" u="none" strike="noStrike" kern="1200" cap="none" spc="0" normalizeH="0" baseline="0" noProof="0" dirty="0">
                <a:ln>
                  <a:noFill/>
                </a:ln>
                <a:solidFill>
                  <a:prstClr val="black"/>
                </a:solidFill>
                <a:effectLst/>
                <a:uLnTx/>
                <a:uFillTx/>
                <a:latin typeface="Century Schoolbook" panose="02040604050505020304"/>
                <a:ea typeface="+mn-ea"/>
                <a:cs typeface="+mn-cs"/>
              </a:endParaRPr>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869312" y="1271649"/>
            <a:ext cx="9576399" cy="5211414"/>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r>
              <a:rPr kumimoji="0" lang="de-DE"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Lassen Sie sich von diesem Podcast inspirieren! Der </a:t>
            </a:r>
            <a:r>
              <a:rPr kumimoji="0" lang="de-DE" sz="18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Irish</a:t>
            </a:r>
            <a:r>
              <a:rPr kumimoji="0" lang="de-DE"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de-DE" sz="18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Success</a:t>
            </a:r>
            <a:r>
              <a:rPr kumimoji="0" lang="de-DE"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Podcast ist eine Möglichkeit, von erfolgreichen Unternehmern etwas über Unternehmertum zu lernen. Jede Woche laden sie jemanden ein, der in seinem Beruf erfolgreich ist. </a:t>
            </a:r>
          </a:p>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endParaRPr kumimoji="0" lang="en-US"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endParaRPr>
          </a:p>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endParaRPr kumimoji="0" lang="en-US"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endParaRPr>
          </a:p>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endParaRPr kumimoji="0" lang="en-US"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endParaRPr>
          </a:p>
          <a:p>
            <a:pPr marL="0" marR="0" lvl="0" indent="0" algn="l" defTabSz="3343281" rtl="0" eaLnBrk="1" fontAlgn="auto" latinLnBrk="0" hangingPunct="1">
              <a:lnSpc>
                <a:spcPct val="100000"/>
              </a:lnSpc>
              <a:spcBef>
                <a:spcPts val="3657"/>
              </a:spcBef>
              <a:spcAft>
                <a:spcPts val="0"/>
              </a:spcAft>
              <a:buClr>
                <a:srgbClr val="915F9E"/>
              </a:buClr>
              <a:buSzTx/>
              <a:buFont typeface="Arial" panose="020B0604020202020204" pitchFamily="34" charset="0"/>
              <a:buNone/>
              <a:tabLst/>
              <a:defRPr/>
            </a:pPr>
            <a:endParaRPr kumimoji="0" lang="en-US" sz="2400" b="1" i="0" u="none" strike="noStrike" kern="1200" cap="none" spc="0" normalizeH="0" baseline="0" noProof="0" dirty="0">
              <a:ln>
                <a:noFill/>
              </a:ln>
              <a:solidFill>
                <a:srgbClr val="E97924"/>
              </a:solidFill>
              <a:effectLst/>
              <a:uLnTx/>
              <a:uFillTx/>
              <a:latin typeface="Calibri" panose="020F0502020204030204" pitchFamily="34" charset="0"/>
              <a:ea typeface="+mn-ea"/>
              <a:cs typeface="Calibri" panose="020F0502020204030204" pitchFamily="34" charset="0"/>
            </a:endParaRPr>
          </a:p>
        </p:txBody>
      </p:sp>
      <p:pic>
        <p:nvPicPr>
          <p:cNvPr id="140" name="Picture 139" descr="A person and person talking with microphones&#10;&#10;Description automatically generated">
            <a:extLst>
              <a:ext uri="{FF2B5EF4-FFF2-40B4-BE49-F238E27FC236}">
                <a16:creationId xmlns:a16="http://schemas.microsoft.com/office/drawing/2014/main" id="{43B7C255-D0F9-B54F-6CF8-4E9E0A8418B8}"/>
              </a:ext>
            </a:extLst>
          </p:cNvPr>
          <p:cNvPicPr>
            <a:picLocks noChangeAspect="1"/>
          </p:cNvPicPr>
          <p:nvPr/>
        </p:nvPicPr>
        <p:blipFill>
          <a:blip r:embed="rId2"/>
          <a:stretch>
            <a:fillRect/>
          </a:stretch>
        </p:blipFill>
        <p:spPr>
          <a:xfrm>
            <a:off x="4535051" y="2577083"/>
            <a:ext cx="4913875" cy="3685406"/>
          </a:xfrm>
          <a:prstGeom prst="rect">
            <a:avLst/>
          </a:prstGeom>
        </p:spPr>
      </p:pic>
      <p:pic>
        <p:nvPicPr>
          <p:cNvPr id="143" name="Picture 142" descr="A logo for a podcast&#10;&#10;Description automatically generated">
            <a:hlinkClick r:id="rId3"/>
            <a:extLst>
              <a:ext uri="{FF2B5EF4-FFF2-40B4-BE49-F238E27FC236}">
                <a16:creationId xmlns:a16="http://schemas.microsoft.com/office/drawing/2014/main" id="{52996BF3-EEBF-C07D-AB8B-49299EFD0C56}"/>
              </a:ext>
            </a:extLst>
          </p:cNvPr>
          <p:cNvPicPr>
            <a:picLocks noChangeAspect="1"/>
          </p:cNvPicPr>
          <p:nvPr/>
        </p:nvPicPr>
        <p:blipFill>
          <a:blip r:embed="rId4"/>
          <a:stretch>
            <a:fillRect/>
          </a:stretch>
        </p:blipFill>
        <p:spPr>
          <a:xfrm>
            <a:off x="1505913" y="2086054"/>
            <a:ext cx="1676400" cy="1676400"/>
          </a:xfrm>
          <a:prstGeom prst="rect">
            <a:avLst/>
          </a:prstGeom>
        </p:spPr>
      </p:pic>
      <p:pic>
        <p:nvPicPr>
          <p:cNvPr id="145" name="Graphic 144" descr="Cursor with solid fill">
            <a:extLst>
              <a:ext uri="{FF2B5EF4-FFF2-40B4-BE49-F238E27FC236}">
                <a16:creationId xmlns:a16="http://schemas.microsoft.com/office/drawing/2014/main" id="{BFE84565-DBD8-6888-A422-767E83D7028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776925">
            <a:off x="2620054" y="3420130"/>
            <a:ext cx="914400" cy="914400"/>
          </a:xfrm>
          <a:prstGeom prst="rect">
            <a:avLst/>
          </a:prstGeom>
        </p:spPr>
      </p:pic>
      <p:pic>
        <p:nvPicPr>
          <p:cNvPr id="147" name="Graphic 146" descr="Mouse with solid fill">
            <a:extLst>
              <a:ext uri="{FF2B5EF4-FFF2-40B4-BE49-F238E27FC236}">
                <a16:creationId xmlns:a16="http://schemas.microsoft.com/office/drawing/2014/main" id="{10200F9E-01EE-6AD9-25BF-2CBE27033D7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9853817">
            <a:off x="2829074" y="4051200"/>
            <a:ext cx="1384354" cy="1384354"/>
          </a:xfrm>
          <a:prstGeom prst="rect">
            <a:avLst/>
          </a:prstGeom>
        </p:spPr>
      </p:pic>
    </p:spTree>
    <p:extLst>
      <p:ext uri="{BB962C8B-B14F-4D97-AF65-F5344CB8AC3E}">
        <p14:creationId xmlns:p14="http://schemas.microsoft.com/office/powerpoint/2010/main" val="393098732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386208" y="442205"/>
            <a:ext cx="10483431" cy="804265"/>
          </a:xfrm>
        </p:spPr>
        <p:txBody>
          <a:bodyPr/>
          <a:lstStyle/>
          <a:p>
            <a:r>
              <a:rPr lang="de-DE" dirty="0"/>
              <a:t>LOKALE VORSCHRIFTEN: DÄNEMARK</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grpSp>
      <p:sp>
        <p:nvSpPr>
          <p:cNvPr id="140" name="Textplatzhalter 2">
            <a:extLst>
              <a:ext uri="{FF2B5EF4-FFF2-40B4-BE49-F238E27FC236}">
                <a16:creationId xmlns:a16="http://schemas.microsoft.com/office/drawing/2014/main" id="{6E3DF365-78E6-D79E-20A4-67443ED83787}"/>
              </a:ext>
            </a:extLst>
          </p:cNvPr>
          <p:cNvSpPr txBox="1">
            <a:spLocks/>
          </p:cNvSpPr>
          <p:nvPr/>
        </p:nvSpPr>
        <p:spPr>
          <a:xfrm>
            <a:off x="386208" y="1551852"/>
            <a:ext cx="9576399" cy="475193"/>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de-DE" sz="2400" b="1" dirty="0">
                <a:solidFill>
                  <a:srgbClr val="E97924"/>
                </a:solidFill>
              </a:rPr>
              <a:t>Welche Steuern muss ich beachten?</a:t>
            </a:r>
            <a:endParaRPr lang="en-US" sz="2400" b="1" dirty="0">
              <a:solidFill>
                <a:srgbClr val="E97924"/>
              </a:solidFill>
            </a:endParaRPr>
          </a:p>
        </p:txBody>
      </p:sp>
      <p:sp>
        <p:nvSpPr>
          <p:cNvPr id="3" name="TextBox 2">
            <a:extLst>
              <a:ext uri="{FF2B5EF4-FFF2-40B4-BE49-F238E27FC236}">
                <a16:creationId xmlns:a16="http://schemas.microsoft.com/office/drawing/2014/main" id="{6786027D-0FEE-E0CB-E565-0F0DD46FA0B4}"/>
              </a:ext>
            </a:extLst>
          </p:cNvPr>
          <p:cNvSpPr txBox="1"/>
          <p:nvPr/>
        </p:nvSpPr>
        <p:spPr>
          <a:xfrm>
            <a:off x="581783" y="2169778"/>
            <a:ext cx="9772951" cy="4524315"/>
          </a:xfrm>
          <a:prstGeom prst="rect">
            <a:avLst/>
          </a:prstGeom>
          <a:noFill/>
        </p:spPr>
        <p:txBody>
          <a:bodyPr wrap="square" rtlCol="0">
            <a:spAutoFit/>
          </a:bodyPr>
          <a:lstStyle/>
          <a:p>
            <a:pPr marL="285750" indent="-285750">
              <a:buClr>
                <a:srgbClr val="E97924"/>
              </a:buClr>
              <a:buFont typeface="Arial" panose="020B0604020202020204" pitchFamily="34" charset="0"/>
              <a:buChar char="•"/>
            </a:pPr>
            <a:r>
              <a:rPr lang="de-DE" sz="1800" b="1" dirty="0">
                <a:latin typeface="Calibri" panose="020F0502020204030204" pitchFamily="34" charset="0"/>
                <a:cs typeface="Calibri" panose="020F0502020204030204" pitchFamily="34" charset="0"/>
              </a:rPr>
              <a:t>Einkommensteuer</a:t>
            </a:r>
            <a:r>
              <a:rPr lang="de-DE" sz="1800" dirty="0">
                <a:latin typeface="Calibri" panose="020F0502020204030204" pitchFamily="34" charset="0"/>
                <a:cs typeface="Calibri" panose="020F0502020204030204" pitchFamily="34" charset="0"/>
              </a:rPr>
              <a:t>: Dänemark hat ein progressives Einkommenssteuersystem. Das heißt, je mehr man verdient, desto höher ist der Prozentsatz der zu zahlenden Steuer. Sie umfasst die staatliche Einkommenssteuer, die Gemeindesteuer, die Krankenversicherungsbeiträge und ggf. die Kirchensteuer.</a:t>
            </a:r>
          </a:p>
          <a:p>
            <a:pPr marL="285750" indent="-285750">
              <a:buClr>
                <a:srgbClr val="E97924"/>
              </a:buClr>
              <a:buFont typeface="Arial" panose="020B0604020202020204" pitchFamily="34" charset="0"/>
              <a:buChar char="•"/>
            </a:pPr>
            <a:endParaRPr lang="de-DE" sz="1800" dirty="0">
              <a:latin typeface="Calibri" panose="020F0502020204030204" pitchFamily="34" charset="0"/>
              <a:cs typeface="Calibri" panose="020F0502020204030204" pitchFamily="34" charset="0"/>
            </a:endParaRPr>
          </a:p>
          <a:p>
            <a:pPr marL="285750" indent="-285750">
              <a:buClr>
                <a:srgbClr val="E97924"/>
              </a:buClr>
              <a:buFont typeface="Arial" panose="020B0604020202020204" pitchFamily="34" charset="0"/>
              <a:buChar char="•"/>
            </a:pPr>
            <a:r>
              <a:rPr lang="de-DE" sz="1800" b="1" dirty="0">
                <a:latin typeface="Calibri" panose="020F0502020204030204" pitchFamily="34" charset="0"/>
                <a:cs typeface="Calibri" panose="020F0502020204030204" pitchFamily="34" charset="0"/>
              </a:rPr>
              <a:t>Mehrwertsteuer</a:t>
            </a:r>
            <a:r>
              <a:rPr lang="de-DE" sz="1800" dirty="0">
                <a:latin typeface="Calibri" panose="020F0502020204030204" pitchFamily="34" charset="0"/>
                <a:cs typeface="Calibri" panose="020F0502020204030204" pitchFamily="34" charset="0"/>
              </a:rPr>
              <a:t> </a:t>
            </a:r>
            <a:r>
              <a:rPr lang="de-DE" sz="1800" b="1" dirty="0">
                <a:latin typeface="Calibri" panose="020F0502020204030204" pitchFamily="34" charset="0"/>
                <a:cs typeface="Calibri" panose="020F0502020204030204" pitchFamily="34" charset="0"/>
              </a:rPr>
              <a:t>(VAT): </a:t>
            </a:r>
            <a:r>
              <a:rPr lang="de-DE" sz="1800" dirty="0">
                <a:latin typeface="Calibri" panose="020F0502020204030204" pitchFamily="34" charset="0"/>
                <a:cs typeface="Calibri" panose="020F0502020204030204" pitchFamily="34" charset="0"/>
              </a:rPr>
              <a:t>In Dänemark als "</a:t>
            </a:r>
            <a:r>
              <a:rPr lang="de-DE" sz="1800" dirty="0" err="1">
                <a:latin typeface="Calibri" panose="020F0502020204030204" pitchFamily="34" charset="0"/>
                <a:cs typeface="Calibri" panose="020F0502020204030204" pitchFamily="34" charset="0"/>
              </a:rPr>
              <a:t>Moms</a:t>
            </a:r>
            <a:r>
              <a:rPr lang="de-DE" sz="1800" dirty="0">
                <a:latin typeface="Calibri" panose="020F0502020204030204" pitchFamily="34" charset="0"/>
                <a:cs typeface="Calibri" panose="020F0502020204030204" pitchFamily="34" charset="0"/>
              </a:rPr>
              <a:t>" bekannt, ist dies eine Steuer auf Waren und Dienstleistungen. Unternehmen müssen die Mehrwertsteuer von ihren Kunden einziehen und an die Steuerbehörden abführen.</a:t>
            </a:r>
          </a:p>
          <a:p>
            <a:pPr marL="285750" indent="-285750">
              <a:buClr>
                <a:srgbClr val="E97924"/>
              </a:buClr>
              <a:buFont typeface="Arial" panose="020B0604020202020204" pitchFamily="34" charset="0"/>
              <a:buChar char="•"/>
            </a:pPr>
            <a:endParaRPr lang="de-DE" sz="1800" dirty="0">
              <a:latin typeface="Calibri" panose="020F0502020204030204" pitchFamily="34" charset="0"/>
              <a:cs typeface="Calibri" panose="020F0502020204030204" pitchFamily="34" charset="0"/>
            </a:endParaRPr>
          </a:p>
          <a:p>
            <a:pPr marL="285750" indent="-285750">
              <a:buClr>
                <a:srgbClr val="E97924"/>
              </a:buClr>
              <a:buFont typeface="Arial" panose="020B0604020202020204" pitchFamily="34" charset="0"/>
              <a:buChar char="•"/>
            </a:pPr>
            <a:r>
              <a:rPr lang="de-DE" sz="1800" b="1" dirty="0">
                <a:latin typeface="Calibri" panose="020F0502020204030204" pitchFamily="34" charset="0"/>
                <a:cs typeface="Calibri" panose="020F0502020204030204" pitchFamily="34" charset="0"/>
              </a:rPr>
              <a:t>Körperschaftssteuer</a:t>
            </a:r>
            <a:r>
              <a:rPr lang="de-DE" sz="1800" dirty="0">
                <a:latin typeface="Calibri" panose="020F0502020204030204" pitchFamily="34" charset="0"/>
                <a:cs typeface="Calibri" panose="020F0502020204030204" pitchFamily="34" charset="0"/>
              </a:rPr>
              <a:t>: Unternehmen zahlen einen Pauschalsatz auf ihre Gewinne. Es ist wichtig, dass Unternehmer wissen, wie sie diese Steuer einreichen und zahlen müssen: Dies sind Steuern auf bestimmte Waren wie Alkohol, Tabak und zuckerhaltige Produkte.</a:t>
            </a:r>
          </a:p>
          <a:p>
            <a:pPr marL="285750" indent="-285750">
              <a:buClr>
                <a:srgbClr val="E97924"/>
              </a:buClr>
              <a:buFont typeface="Arial" panose="020B0604020202020204" pitchFamily="34" charset="0"/>
              <a:buChar char="•"/>
            </a:pPr>
            <a:endParaRPr lang="de-DE" sz="1800" dirty="0">
              <a:latin typeface="Calibri" panose="020F0502020204030204" pitchFamily="34" charset="0"/>
              <a:cs typeface="Calibri" panose="020F0502020204030204" pitchFamily="34" charset="0"/>
            </a:endParaRPr>
          </a:p>
          <a:p>
            <a:pPr marL="285750" indent="-285750">
              <a:buClr>
                <a:srgbClr val="E97924"/>
              </a:buClr>
              <a:buFont typeface="Arial" panose="020B0604020202020204" pitchFamily="34" charset="0"/>
              <a:buChar char="•"/>
            </a:pPr>
            <a:r>
              <a:rPr lang="de-DE" sz="1800" b="1" dirty="0">
                <a:latin typeface="Calibri" panose="020F0502020204030204" pitchFamily="34" charset="0"/>
                <a:cs typeface="Calibri" panose="020F0502020204030204" pitchFamily="34" charset="0"/>
              </a:rPr>
              <a:t>Grundstückssteuer</a:t>
            </a:r>
            <a:r>
              <a:rPr lang="de-DE" sz="1800" dirty="0">
                <a:latin typeface="Calibri" panose="020F0502020204030204" pitchFamily="34" charset="0"/>
                <a:cs typeface="Calibri" panose="020F0502020204030204" pitchFamily="34" charset="0"/>
              </a:rPr>
              <a:t>: Eigentümer von Immobilien zahlen diese Steuer auf der Grundlage des Immobilienwerts.</a:t>
            </a:r>
          </a:p>
          <a:p>
            <a:pPr marL="285750" indent="-285750">
              <a:buFont typeface="Arial" panose="020B0604020202020204" pitchFamily="34" charset="0"/>
              <a:buChar char="•"/>
            </a:pPr>
            <a:endParaRPr lang="de-DE" sz="18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68564515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386208" y="442205"/>
            <a:ext cx="10483431" cy="804265"/>
          </a:xfrm>
        </p:spPr>
        <p:txBody>
          <a:bodyPr/>
          <a:lstStyle/>
          <a:p>
            <a:r>
              <a:rPr lang="de-DE" dirty="0"/>
              <a:t>LOKALE VORSCHRIFTEN: DÄNEMARK</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grpSp>
      <p:sp>
        <p:nvSpPr>
          <p:cNvPr id="141" name="Textplatzhalter 2">
            <a:extLst>
              <a:ext uri="{FF2B5EF4-FFF2-40B4-BE49-F238E27FC236}">
                <a16:creationId xmlns:a16="http://schemas.microsoft.com/office/drawing/2014/main" id="{8B5F3992-DD98-2AE2-8813-B025C7C3A89B}"/>
              </a:ext>
            </a:extLst>
          </p:cNvPr>
          <p:cNvSpPr txBox="1">
            <a:spLocks/>
          </p:cNvSpPr>
          <p:nvPr/>
        </p:nvSpPr>
        <p:spPr>
          <a:xfrm>
            <a:off x="483254" y="1501500"/>
            <a:ext cx="9576399" cy="475193"/>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de-DE" sz="2400" b="1" dirty="0">
                <a:solidFill>
                  <a:srgbClr val="E97924"/>
                </a:solidFill>
              </a:rPr>
              <a:t>Wie verwalte ich meine Steuern?</a:t>
            </a:r>
            <a:endParaRPr lang="en-US" sz="2400" b="1" dirty="0">
              <a:solidFill>
                <a:srgbClr val="E97924"/>
              </a:solidFill>
            </a:endParaRPr>
          </a:p>
        </p:txBody>
      </p:sp>
      <p:sp>
        <p:nvSpPr>
          <p:cNvPr id="142" name="TextBox 141">
            <a:extLst>
              <a:ext uri="{FF2B5EF4-FFF2-40B4-BE49-F238E27FC236}">
                <a16:creationId xmlns:a16="http://schemas.microsoft.com/office/drawing/2014/main" id="{AB0AF163-3C7B-9C50-E86C-5B564AAAB63A}"/>
              </a:ext>
            </a:extLst>
          </p:cNvPr>
          <p:cNvSpPr txBox="1"/>
          <p:nvPr/>
        </p:nvSpPr>
        <p:spPr>
          <a:xfrm>
            <a:off x="415931" y="2408644"/>
            <a:ext cx="10491782" cy="4247317"/>
          </a:xfrm>
          <a:prstGeom prst="rect">
            <a:avLst/>
          </a:prstGeom>
          <a:noFill/>
        </p:spPr>
        <p:txBody>
          <a:bodyPr wrap="square" rtlCol="0">
            <a:spAutoFit/>
          </a:bodyPr>
          <a:lstStyle/>
          <a:p>
            <a:pPr marL="285750" indent="-285750">
              <a:buClr>
                <a:srgbClr val="E97924"/>
              </a:buClr>
              <a:buFont typeface="Arial" panose="020B0604020202020204" pitchFamily="34" charset="0"/>
              <a:buChar char="•"/>
            </a:pPr>
            <a:r>
              <a:rPr lang="de-DE" sz="1800" b="1" dirty="0">
                <a:latin typeface="Calibri" panose="020F0502020204030204" pitchFamily="34" charset="0"/>
                <a:cs typeface="Calibri" panose="020F0502020204030204" pitchFamily="34" charset="0"/>
              </a:rPr>
              <a:t>Anmeldung für eine Steuerkarte: </a:t>
            </a:r>
            <a:r>
              <a:rPr lang="de-DE" sz="1800" dirty="0">
                <a:latin typeface="Calibri" panose="020F0502020204030204" pitchFamily="34" charset="0"/>
                <a:cs typeface="Calibri" panose="020F0502020204030204" pitchFamily="34" charset="0"/>
              </a:rPr>
              <a:t>Wenn Sie in Dänemark arbeiten, benötigen Sie eine Steuerkarte,             mit der Ihr Arbeitgeber Ihre Einkommenssteuer abführt.</a:t>
            </a:r>
          </a:p>
          <a:p>
            <a:pPr marL="285750" indent="-285750">
              <a:buClr>
                <a:srgbClr val="E97924"/>
              </a:buClr>
              <a:buFont typeface="Arial" panose="020B0604020202020204" pitchFamily="34" charset="0"/>
              <a:buChar char="•"/>
            </a:pPr>
            <a:endParaRPr lang="de-DE" sz="1800" b="1" dirty="0">
              <a:latin typeface="Calibri" panose="020F0502020204030204" pitchFamily="34" charset="0"/>
              <a:cs typeface="Calibri" panose="020F0502020204030204" pitchFamily="34" charset="0"/>
            </a:endParaRPr>
          </a:p>
          <a:p>
            <a:pPr marL="285750" indent="-285750">
              <a:buClr>
                <a:srgbClr val="E97924"/>
              </a:buClr>
              <a:buFont typeface="Arial" panose="020B0604020202020204" pitchFamily="34" charset="0"/>
              <a:buChar char="•"/>
            </a:pPr>
            <a:r>
              <a:rPr lang="de-DE" sz="1800" b="1" dirty="0">
                <a:latin typeface="Calibri" panose="020F0502020204030204" pitchFamily="34" charset="0"/>
                <a:cs typeface="Calibri" panose="020F0502020204030204" pitchFamily="34" charset="0"/>
              </a:rPr>
              <a:t>Verstehen Sie die Steuerbescheide</a:t>
            </a:r>
            <a:r>
              <a:rPr lang="de-DE" sz="1800" dirty="0">
                <a:latin typeface="Calibri" panose="020F0502020204030204" pitchFamily="34" charset="0"/>
                <a:cs typeface="Calibri" panose="020F0502020204030204" pitchFamily="34" charset="0"/>
              </a:rPr>
              <a:t>: Jedes Jahr erhalten Sie einen Steuerbescheid ("</a:t>
            </a:r>
            <a:r>
              <a:rPr lang="de-DE" sz="1800" dirty="0" err="1">
                <a:latin typeface="Calibri" panose="020F0502020204030204" pitchFamily="34" charset="0"/>
                <a:cs typeface="Calibri" panose="020F0502020204030204" pitchFamily="34" charset="0"/>
              </a:rPr>
              <a:t>årsopgørelse</a:t>
            </a:r>
            <a:r>
              <a:rPr lang="de-DE" sz="1800" dirty="0">
                <a:latin typeface="Calibri" panose="020F0502020204030204" pitchFamily="34" charset="0"/>
                <a:cs typeface="Calibri" panose="020F0502020204030204" pitchFamily="34" charset="0"/>
              </a:rPr>
              <a:t>"), der eine Übersicht über Ihr Einkommen und die gezahlten Steuern enthält. Sie sollten ihn auf seine Richtigkeit hin überprüfen und eine Steuererklärung abgeben: Wenn Sie zusätzliche Einkünfte oder Abzüge haben, die nicht bereits in Ihrem Steuerbescheid eingetragen sind, müssen Sie eine Steuererklärung abgeben.</a:t>
            </a:r>
          </a:p>
          <a:p>
            <a:pPr marL="285750" indent="-285750">
              <a:buClr>
                <a:srgbClr val="E97924"/>
              </a:buClr>
              <a:buFont typeface="Arial" panose="020B0604020202020204" pitchFamily="34" charset="0"/>
              <a:buChar char="•"/>
            </a:pPr>
            <a:endParaRPr lang="de-DE" sz="1800" b="1" dirty="0">
              <a:latin typeface="Calibri" panose="020F0502020204030204" pitchFamily="34" charset="0"/>
              <a:cs typeface="Calibri" panose="020F0502020204030204" pitchFamily="34" charset="0"/>
            </a:endParaRPr>
          </a:p>
          <a:p>
            <a:pPr marL="285750" indent="-285750">
              <a:buClr>
                <a:srgbClr val="E97924"/>
              </a:buClr>
              <a:buFont typeface="Arial" panose="020B0604020202020204" pitchFamily="34" charset="0"/>
              <a:buChar char="•"/>
            </a:pPr>
            <a:r>
              <a:rPr lang="de-DE" sz="1800" b="1" dirty="0">
                <a:latin typeface="Calibri" panose="020F0502020204030204" pitchFamily="34" charset="0"/>
                <a:cs typeface="Calibri" panose="020F0502020204030204" pitchFamily="34" charset="0"/>
              </a:rPr>
              <a:t>Führen Sie Buch: </a:t>
            </a:r>
            <a:r>
              <a:rPr lang="de-DE" sz="1800" dirty="0">
                <a:latin typeface="Calibri" panose="020F0502020204030204" pitchFamily="34" charset="0"/>
                <a:cs typeface="Calibri" panose="020F0502020204030204" pitchFamily="34" charset="0"/>
              </a:rPr>
              <a:t>Führen Sie klare Aufzeichnungen über alle Ihre Einkünfte, Ausgaben und Steuerzahlungen.</a:t>
            </a:r>
          </a:p>
          <a:p>
            <a:pPr marL="285750" indent="-285750">
              <a:buClr>
                <a:srgbClr val="E97924"/>
              </a:buClr>
              <a:buFont typeface="Arial" panose="020B0604020202020204" pitchFamily="34" charset="0"/>
              <a:buChar char="•"/>
            </a:pPr>
            <a:endParaRPr lang="de-DE" sz="1800" b="1" dirty="0">
              <a:latin typeface="Calibri" panose="020F0502020204030204" pitchFamily="34" charset="0"/>
              <a:cs typeface="Calibri" panose="020F0502020204030204" pitchFamily="34" charset="0"/>
            </a:endParaRPr>
          </a:p>
          <a:p>
            <a:pPr marL="285750" indent="-285750">
              <a:buClr>
                <a:srgbClr val="E97924"/>
              </a:buClr>
              <a:buFont typeface="Arial" panose="020B0604020202020204" pitchFamily="34" charset="0"/>
              <a:buChar char="•"/>
            </a:pPr>
            <a:r>
              <a:rPr lang="de-DE" sz="1800" b="1" dirty="0">
                <a:latin typeface="Calibri" panose="020F0502020204030204" pitchFamily="34" charset="0"/>
                <a:cs typeface="Calibri" panose="020F0502020204030204" pitchFamily="34" charset="0"/>
              </a:rPr>
              <a:t>Holen Sie sich professionellen Rat: </a:t>
            </a:r>
            <a:r>
              <a:rPr lang="de-DE" sz="1800" dirty="0">
                <a:latin typeface="Calibri" panose="020F0502020204030204" pitchFamily="34" charset="0"/>
                <a:cs typeface="Calibri" panose="020F0502020204030204" pitchFamily="34" charset="0"/>
              </a:rPr>
              <a:t>Die Steuergesetze können sehr komplex sein, und eine professionelle Beratung kann Ihnen dabei helfen sicherzustellen, dass Sie die Vorschriften einhalten und alle Freibeträge und Abzüge in Anspruch nehmen. Die dänische Steuerbehörde SKAT bietet Online-Dienste an, mit denen Sie die meisten Ihrer Steuerangelegenheiten erledigen können</a:t>
            </a:r>
            <a:r>
              <a:rPr lang="de-DE" sz="1800" b="1" dirty="0">
                <a:latin typeface="Calibri" panose="020F0502020204030204" pitchFamily="34" charset="0"/>
                <a:cs typeface="Calibri" panose="020F0502020204030204" pitchFamily="34" charset="0"/>
              </a:rPr>
              <a:t>.</a:t>
            </a:r>
          </a:p>
          <a:p>
            <a:endParaRPr lang="de-DE" sz="18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29566756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273181" y="449442"/>
            <a:ext cx="10483431" cy="804265"/>
          </a:xfrm>
        </p:spPr>
        <p:txBody>
          <a:bodyPr/>
          <a:lstStyle/>
          <a:p>
            <a:r>
              <a:rPr lang="de-DE" dirty="0"/>
              <a:t>LOKALE VORSCHRIFTEN: DÄNEMARK</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0" name="Textplatzhalter 2">
            <a:extLst>
              <a:ext uri="{FF2B5EF4-FFF2-40B4-BE49-F238E27FC236}">
                <a16:creationId xmlns:a16="http://schemas.microsoft.com/office/drawing/2014/main" id="{0D3374A3-6226-806B-5BBE-8817255D3B18}"/>
              </a:ext>
            </a:extLst>
          </p:cNvPr>
          <p:cNvSpPr txBox="1">
            <a:spLocks/>
          </p:cNvSpPr>
          <p:nvPr/>
        </p:nvSpPr>
        <p:spPr>
          <a:xfrm>
            <a:off x="296160" y="1044929"/>
            <a:ext cx="9576399" cy="873907"/>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de-DE" sz="2400" b="1" dirty="0">
                <a:solidFill>
                  <a:srgbClr val="E97924"/>
                </a:solidFill>
              </a:rPr>
              <a:t>Wo finde ich weitere Unterstützung im Umgang mit lokalen Steuern und Bankvorschriften? </a:t>
            </a:r>
            <a:endParaRPr lang="en-US" sz="2400" b="1" dirty="0">
              <a:solidFill>
                <a:srgbClr val="E97924"/>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p:txBody>
      </p:sp>
      <p:sp>
        <p:nvSpPr>
          <p:cNvPr id="3" name="TextBox 2">
            <a:extLst>
              <a:ext uri="{FF2B5EF4-FFF2-40B4-BE49-F238E27FC236}">
                <a16:creationId xmlns:a16="http://schemas.microsoft.com/office/drawing/2014/main" id="{FF5372AF-75B3-E10B-D1BC-39F3C5AC0B5A}"/>
              </a:ext>
            </a:extLst>
          </p:cNvPr>
          <p:cNvSpPr txBox="1"/>
          <p:nvPr/>
        </p:nvSpPr>
        <p:spPr>
          <a:xfrm>
            <a:off x="365418" y="1901364"/>
            <a:ext cx="10847658" cy="4635693"/>
          </a:xfrm>
          <a:prstGeom prst="rect">
            <a:avLst/>
          </a:prstGeom>
          <a:noFill/>
        </p:spPr>
        <p:txBody>
          <a:bodyPr wrap="square" rtlCol="0">
            <a:spAutoFit/>
          </a:bodyPr>
          <a:lstStyle/>
          <a:p>
            <a:pPr marL="342900" indent="-342900">
              <a:lnSpc>
                <a:spcPct val="115000"/>
              </a:lnSpc>
              <a:spcBef>
                <a:spcPts val="500"/>
              </a:spcBef>
              <a:spcAft>
                <a:spcPts val="1000"/>
              </a:spcAft>
              <a:buAutoNum type="arabicPeriod"/>
            </a:pPr>
            <a:r>
              <a:rPr lang="de-DE" sz="1500" b="1" kern="100" dirty="0">
                <a:solidFill>
                  <a:srgbClr val="915F9E"/>
                </a:solidFill>
                <a:effectLst/>
                <a:latin typeface="Calibri" panose="020F0502020204030204" pitchFamily="34" charset="0"/>
                <a:ea typeface="Corbel" panose="020B0503020204020204" pitchFamily="34" charset="0"/>
                <a:cs typeface="Calibri" panose="020F0502020204030204" pitchFamily="34" charset="0"/>
              </a:rPr>
              <a:t>Dänische Steuerbehörde (</a:t>
            </a:r>
            <a:r>
              <a:rPr lang="de-DE" sz="1500" b="1" kern="100" dirty="0" err="1">
                <a:solidFill>
                  <a:srgbClr val="915F9E"/>
                </a:solidFill>
                <a:effectLst/>
                <a:latin typeface="Calibri" panose="020F0502020204030204" pitchFamily="34" charset="0"/>
                <a:ea typeface="Corbel" panose="020B0503020204020204" pitchFamily="34" charset="0"/>
                <a:cs typeface="Calibri" panose="020F0502020204030204" pitchFamily="34" charset="0"/>
              </a:rPr>
              <a:t>Skattestyrelsen</a:t>
            </a:r>
            <a:r>
              <a:rPr lang="de-DE" sz="1500" b="1" kern="100" dirty="0">
                <a:solidFill>
                  <a:srgbClr val="915F9E"/>
                </a:solidFill>
                <a:effectLst/>
                <a:latin typeface="Calibri" panose="020F0502020204030204" pitchFamily="34" charset="0"/>
                <a:ea typeface="Corbel" panose="020B0503020204020204" pitchFamily="34" charset="0"/>
                <a:cs typeface="Calibri" panose="020F0502020204030204" pitchFamily="34" charset="0"/>
              </a:rPr>
              <a:t>):</a:t>
            </a:r>
            <a:r>
              <a:rPr lang="de-DE" sz="1500" kern="100" dirty="0">
                <a:solidFill>
                  <a:srgbClr val="915F9E"/>
                </a:solidFill>
                <a:effectLst/>
                <a:latin typeface="Calibri" panose="020F0502020204030204" pitchFamily="34" charset="0"/>
                <a:ea typeface="Corbel" panose="020B0503020204020204" pitchFamily="34" charset="0"/>
                <a:cs typeface="Calibri" panose="020F0502020204030204" pitchFamily="34" charset="0"/>
              </a:rPr>
              <a:t> </a:t>
            </a:r>
            <a:r>
              <a:rPr lang="de-DE" sz="1500" kern="100" dirty="0">
                <a:effectLst/>
                <a:latin typeface="Calibri" panose="020F0502020204030204" pitchFamily="34" charset="0"/>
                <a:ea typeface="Corbel" panose="020B0503020204020204" pitchFamily="34" charset="0"/>
                <a:cs typeface="Calibri" panose="020F0502020204030204" pitchFamily="34" charset="0"/>
              </a:rPr>
              <a:t>Dies ist die zentrale Stelle für die Steuererhebung und -verwaltung in Dänemark. Sie bietet eine Fülle von Informationen über Steuern, u. a. darüber, wie man Steuern elektronisch einreicht und bezahlt, sowie Einzelheiten zur Einkommenssteuer und anderen Steuerarten wie Mehrwertsteuer und AM-Steuer. Die Steuerbehörde stellt jährlich im März einen Steuerbescheid aus, den die Steuerzahler bis zum 1. Mai überprüfen und korrigieren müssen. Ausführliche Informationen und Anleitungen zur Besteuerung in Dänemark finden Sie auf der Website (</a:t>
            </a:r>
            <a:r>
              <a:rPr lang="de-DE" sz="1500" kern="100" dirty="0" err="1">
                <a:effectLst/>
                <a:latin typeface="Calibri" panose="020F0502020204030204" pitchFamily="34" charset="0"/>
                <a:ea typeface="Corbel" panose="020B0503020204020204" pitchFamily="34" charset="0"/>
                <a:cs typeface="Calibri" panose="020F0502020204030204" pitchFamily="34" charset="0"/>
                <a:hlinkClick r:id="rId2"/>
              </a:rPr>
              <a:t>InterNations</a:t>
            </a:r>
            <a:r>
              <a:rPr lang="de-DE" sz="1500" kern="100" dirty="0">
                <a:latin typeface="Calibri" panose="020F0502020204030204" pitchFamily="34" charset="0"/>
                <a:ea typeface="Corbel" panose="020B0503020204020204" pitchFamily="34" charset="0"/>
                <a:cs typeface="Calibri" panose="020F0502020204030204" pitchFamily="34" charset="0"/>
              </a:rPr>
              <a:t>, </a:t>
            </a:r>
            <a:r>
              <a:rPr lang="de-DE" sz="1500" kern="100" dirty="0">
                <a:effectLst/>
                <a:latin typeface="Calibri" panose="020F0502020204030204" pitchFamily="34" charset="0"/>
                <a:ea typeface="Corbel" panose="020B0503020204020204" pitchFamily="34" charset="0"/>
                <a:cs typeface="Calibri" panose="020F0502020204030204" pitchFamily="34" charset="0"/>
                <a:hlinkClick r:id="rId3"/>
              </a:rPr>
              <a:t>Expat </a:t>
            </a:r>
            <a:r>
              <a:rPr lang="de-DE" sz="1500" kern="100" dirty="0" err="1">
                <a:effectLst/>
                <a:latin typeface="Calibri" panose="020F0502020204030204" pitchFamily="34" charset="0"/>
                <a:ea typeface="Corbel" panose="020B0503020204020204" pitchFamily="34" charset="0"/>
                <a:cs typeface="Calibri" panose="020F0502020204030204" pitchFamily="34" charset="0"/>
                <a:hlinkClick r:id="rId3"/>
              </a:rPr>
              <a:t>Arrivals</a:t>
            </a:r>
            <a:r>
              <a:rPr lang="de-DE" sz="1500" kern="100" dirty="0">
                <a:effectLst/>
                <a:latin typeface="Calibri" panose="020F0502020204030204" pitchFamily="34" charset="0"/>
                <a:ea typeface="Corbel" panose="020B0503020204020204" pitchFamily="34" charset="0"/>
                <a:cs typeface="Calibri" panose="020F0502020204030204" pitchFamily="34" charset="0"/>
              </a:rPr>
              <a:t>).</a:t>
            </a:r>
          </a:p>
          <a:p>
            <a:pPr marL="342900" indent="-342900">
              <a:lnSpc>
                <a:spcPct val="115000"/>
              </a:lnSpc>
              <a:spcBef>
                <a:spcPts val="500"/>
              </a:spcBef>
              <a:spcAft>
                <a:spcPts val="1000"/>
              </a:spcAft>
              <a:buAutoNum type="arabicPeriod"/>
            </a:pPr>
            <a:r>
              <a:rPr lang="de-DE" sz="1500" b="1" kern="100" dirty="0">
                <a:solidFill>
                  <a:srgbClr val="915F9E"/>
                </a:solidFill>
                <a:effectLst/>
                <a:latin typeface="Calibri" panose="020F0502020204030204" pitchFamily="34" charset="0"/>
                <a:ea typeface="Corbel" panose="020B0503020204020204" pitchFamily="34" charset="0"/>
                <a:cs typeface="Calibri" panose="020F0502020204030204" pitchFamily="34" charset="0"/>
              </a:rPr>
              <a:t>International Citizen Service Centers: </a:t>
            </a:r>
            <a:r>
              <a:rPr lang="de-DE" sz="1500" kern="100" dirty="0">
                <a:effectLst/>
                <a:latin typeface="Calibri" panose="020F0502020204030204" pitchFamily="34" charset="0"/>
                <a:ea typeface="Corbel" panose="020B0503020204020204" pitchFamily="34" charset="0"/>
                <a:cs typeface="Calibri" panose="020F0502020204030204" pitchFamily="34" charset="0"/>
              </a:rPr>
              <a:t>Diese Zentren bieten aus dem Ausland Zugezogenen, die in Dänemark leben oder arbeiten, Hilfe zu den Themen Beantragung von Steuernummern und Steuerkarten. Sie können eine wertvolle Hilfe sein, wenn es darum geht, Ihre steuerlichen Pflichten zu verstehen und können bei der vorläufigen Einkommensveranlagung helfen (</a:t>
            </a:r>
            <a:r>
              <a:rPr lang="de-DE" sz="1500" kern="100" dirty="0" err="1">
                <a:effectLst/>
                <a:latin typeface="Calibri" panose="020F0502020204030204" pitchFamily="34" charset="0"/>
                <a:ea typeface="Corbel" panose="020B0503020204020204" pitchFamily="34" charset="0"/>
                <a:cs typeface="Calibri" panose="020F0502020204030204" pitchFamily="34" charset="0"/>
                <a:hlinkClick r:id="rId4"/>
              </a:rPr>
              <a:t>Workplace</a:t>
            </a:r>
            <a:r>
              <a:rPr lang="de-DE" sz="1500" kern="100" dirty="0">
                <a:effectLst/>
                <a:latin typeface="Calibri" panose="020F0502020204030204" pitchFamily="34" charset="0"/>
                <a:ea typeface="Corbel" panose="020B0503020204020204" pitchFamily="34" charset="0"/>
                <a:cs typeface="Calibri" panose="020F0502020204030204" pitchFamily="34" charset="0"/>
                <a:hlinkClick r:id="rId4"/>
              </a:rPr>
              <a:t> </a:t>
            </a:r>
            <a:r>
              <a:rPr lang="de-DE" sz="1500" kern="100" dirty="0" err="1">
                <a:effectLst/>
                <a:latin typeface="Calibri" panose="020F0502020204030204" pitchFamily="34" charset="0"/>
                <a:ea typeface="Corbel" panose="020B0503020204020204" pitchFamily="34" charset="0"/>
                <a:cs typeface="Calibri" panose="020F0502020204030204" pitchFamily="34" charset="0"/>
                <a:hlinkClick r:id="rId4"/>
              </a:rPr>
              <a:t>Denmark</a:t>
            </a:r>
            <a:r>
              <a:rPr lang="de-DE" sz="1500" kern="100" dirty="0">
                <a:effectLst/>
                <a:latin typeface="Calibri" panose="020F0502020204030204" pitchFamily="34" charset="0"/>
                <a:ea typeface="Corbel" panose="020B0503020204020204" pitchFamily="34" charset="0"/>
                <a:cs typeface="Calibri" panose="020F0502020204030204" pitchFamily="34" charset="0"/>
              </a:rPr>
              <a:t>).</a:t>
            </a:r>
          </a:p>
          <a:p>
            <a:pPr marL="342900" indent="-342900">
              <a:lnSpc>
                <a:spcPct val="115000"/>
              </a:lnSpc>
              <a:spcBef>
                <a:spcPts val="500"/>
              </a:spcBef>
              <a:spcAft>
                <a:spcPts val="1000"/>
              </a:spcAft>
              <a:buAutoNum type="arabicPeriod"/>
            </a:pPr>
            <a:r>
              <a:rPr lang="de-DE" sz="1500" b="1" kern="100" dirty="0">
                <a:solidFill>
                  <a:srgbClr val="915F9E"/>
                </a:solidFill>
                <a:effectLst/>
                <a:latin typeface="Calibri" panose="020F0502020204030204" pitchFamily="34" charset="0"/>
                <a:ea typeface="Corbel" panose="020B0503020204020204" pitchFamily="34" charset="0"/>
                <a:cs typeface="Calibri" panose="020F0502020204030204" pitchFamily="34" charset="0"/>
              </a:rPr>
              <a:t>E-</a:t>
            </a:r>
            <a:r>
              <a:rPr lang="de-DE" sz="1500" b="1" kern="100" dirty="0" err="1">
                <a:solidFill>
                  <a:srgbClr val="915F9E"/>
                </a:solidFill>
                <a:effectLst/>
                <a:latin typeface="Calibri" panose="020F0502020204030204" pitchFamily="34" charset="0"/>
                <a:ea typeface="Corbel" panose="020B0503020204020204" pitchFamily="34" charset="0"/>
                <a:cs typeface="Calibri" panose="020F0502020204030204" pitchFamily="34" charset="0"/>
              </a:rPr>
              <a:t>Tax</a:t>
            </a:r>
            <a:r>
              <a:rPr lang="de-DE" sz="1500" b="1" kern="100" dirty="0">
                <a:solidFill>
                  <a:srgbClr val="915F9E"/>
                </a:solidFill>
                <a:effectLst/>
                <a:latin typeface="Calibri" panose="020F0502020204030204" pitchFamily="34" charset="0"/>
                <a:ea typeface="Corbel" panose="020B0503020204020204" pitchFamily="34" charset="0"/>
                <a:cs typeface="Calibri" panose="020F0502020204030204" pitchFamily="34" charset="0"/>
              </a:rPr>
              <a:t> für Privatpersonen und Unternehmen:</a:t>
            </a:r>
            <a:r>
              <a:rPr lang="de-DE" sz="1500" kern="100" dirty="0">
                <a:solidFill>
                  <a:srgbClr val="915F9E"/>
                </a:solidFill>
                <a:effectLst/>
                <a:latin typeface="Calibri" panose="020F0502020204030204" pitchFamily="34" charset="0"/>
                <a:ea typeface="Corbel" panose="020B0503020204020204" pitchFamily="34" charset="0"/>
                <a:cs typeface="Calibri" panose="020F0502020204030204" pitchFamily="34" charset="0"/>
              </a:rPr>
              <a:t> </a:t>
            </a:r>
            <a:r>
              <a:rPr lang="de-DE" sz="1500" kern="100" dirty="0">
                <a:effectLst/>
                <a:latin typeface="Calibri" panose="020F0502020204030204" pitchFamily="34" charset="0"/>
                <a:ea typeface="Corbel" panose="020B0503020204020204" pitchFamily="34" charset="0"/>
                <a:cs typeface="Calibri" panose="020F0502020204030204" pitchFamily="34" charset="0"/>
              </a:rPr>
              <a:t>Das Online-Selbstbedienungssystem der dänischen Steuerbehörde, E-</a:t>
            </a:r>
            <a:r>
              <a:rPr lang="de-DE" sz="1500" kern="100" dirty="0" err="1">
                <a:effectLst/>
                <a:latin typeface="Calibri" panose="020F0502020204030204" pitchFamily="34" charset="0"/>
                <a:ea typeface="Corbel" panose="020B0503020204020204" pitchFamily="34" charset="0"/>
                <a:cs typeface="Calibri" panose="020F0502020204030204" pitchFamily="34" charset="0"/>
              </a:rPr>
              <a:t>tax</a:t>
            </a:r>
            <a:r>
              <a:rPr lang="de-DE" sz="1500" kern="100" dirty="0">
                <a:effectLst/>
                <a:latin typeface="Calibri" panose="020F0502020204030204" pitchFamily="34" charset="0"/>
                <a:ea typeface="Corbel" panose="020B0503020204020204" pitchFamily="34" charset="0"/>
                <a:cs typeface="Calibri" panose="020F0502020204030204" pitchFamily="34" charset="0"/>
              </a:rPr>
              <a:t> (</a:t>
            </a:r>
            <a:r>
              <a:rPr lang="de-DE" sz="1500" kern="100" dirty="0" err="1">
                <a:effectLst/>
                <a:latin typeface="Calibri" panose="020F0502020204030204" pitchFamily="34" charset="0"/>
                <a:ea typeface="Corbel" panose="020B0503020204020204" pitchFamily="34" charset="0"/>
                <a:cs typeface="Calibri" panose="020F0502020204030204" pitchFamily="34" charset="0"/>
              </a:rPr>
              <a:t>TastSelv</a:t>
            </a:r>
            <a:r>
              <a:rPr lang="de-DE" sz="1500" kern="100" dirty="0">
                <a:effectLst/>
                <a:latin typeface="Calibri" panose="020F0502020204030204" pitchFamily="34" charset="0"/>
                <a:ea typeface="Corbel" panose="020B0503020204020204" pitchFamily="34" charset="0"/>
                <a:cs typeface="Calibri" panose="020F0502020204030204" pitchFamily="34" charset="0"/>
              </a:rPr>
              <a:t>), ist der Ort, an dem Privatpersonen und Unternehmen ihre Steuern verwalten können. Es ist auch die Plattform, auf der Sie die Steuerinformationen abrufen können, die die dänische Steuerbehörde über Sie gespeichert hat (</a:t>
            </a:r>
            <a:r>
              <a:rPr lang="de-DE" sz="1500" kern="100" dirty="0" err="1">
                <a:effectLst/>
                <a:latin typeface="Calibri" panose="020F0502020204030204" pitchFamily="34" charset="0"/>
                <a:ea typeface="Corbel" panose="020B0503020204020204" pitchFamily="34" charset="0"/>
                <a:cs typeface="Calibri" panose="020F0502020204030204" pitchFamily="34" charset="0"/>
                <a:hlinkClick r:id="rId4"/>
              </a:rPr>
              <a:t>Workplace</a:t>
            </a:r>
            <a:r>
              <a:rPr lang="de-DE" sz="1500" kern="100" dirty="0">
                <a:effectLst/>
                <a:latin typeface="Calibri" panose="020F0502020204030204" pitchFamily="34" charset="0"/>
                <a:ea typeface="Corbel" panose="020B0503020204020204" pitchFamily="34" charset="0"/>
                <a:cs typeface="Calibri" panose="020F0502020204030204" pitchFamily="34" charset="0"/>
                <a:hlinkClick r:id="rId4"/>
              </a:rPr>
              <a:t> </a:t>
            </a:r>
            <a:r>
              <a:rPr lang="de-DE" sz="1500" kern="100" dirty="0" err="1">
                <a:effectLst/>
                <a:latin typeface="Calibri" panose="020F0502020204030204" pitchFamily="34" charset="0"/>
                <a:ea typeface="Corbel" panose="020B0503020204020204" pitchFamily="34" charset="0"/>
                <a:cs typeface="Calibri" panose="020F0502020204030204" pitchFamily="34" charset="0"/>
                <a:hlinkClick r:id="rId4"/>
              </a:rPr>
              <a:t>Denmark</a:t>
            </a:r>
            <a:r>
              <a:rPr lang="de-DE" sz="1500" kern="100" dirty="0">
                <a:effectLst/>
                <a:latin typeface="Calibri" panose="020F0502020204030204" pitchFamily="34" charset="0"/>
                <a:ea typeface="Corbel" panose="020B0503020204020204" pitchFamily="34" charset="0"/>
                <a:cs typeface="Calibri" panose="020F0502020204030204" pitchFamily="34" charset="0"/>
              </a:rPr>
              <a:t>).</a:t>
            </a:r>
          </a:p>
          <a:p>
            <a:pPr marL="342900" indent="-342900">
              <a:lnSpc>
                <a:spcPct val="115000"/>
              </a:lnSpc>
              <a:spcBef>
                <a:spcPts val="500"/>
              </a:spcBef>
              <a:spcAft>
                <a:spcPts val="1000"/>
              </a:spcAft>
              <a:buAutoNum type="arabicPeriod"/>
            </a:pPr>
            <a:r>
              <a:rPr lang="de-DE" sz="1500" b="1" kern="100" dirty="0">
                <a:solidFill>
                  <a:srgbClr val="915F9E"/>
                </a:solidFill>
                <a:effectLst/>
                <a:latin typeface="Calibri" panose="020F0502020204030204" pitchFamily="34" charset="0"/>
                <a:ea typeface="Corbel" panose="020B0503020204020204" pitchFamily="34" charset="0"/>
                <a:cs typeface="Calibri" panose="020F0502020204030204" pitchFamily="34" charset="0"/>
              </a:rPr>
              <a:t>Arbeits- und Lohnbuchhaltungsrecht: </a:t>
            </a:r>
            <a:r>
              <a:rPr lang="de-DE" sz="1500" kern="100" dirty="0">
                <a:effectLst/>
                <a:latin typeface="Calibri" panose="020F0502020204030204" pitchFamily="34" charset="0"/>
                <a:ea typeface="Corbel" panose="020B0503020204020204" pitchFamily="34" charset="0"/>
                <a:cs typeface="Calibri" panose="020F0502020204030204" pitchFamily="34" charset="0"/>
              </a:rPr>
              <a:t>Es ist wichtig, das dänische Arbeits- und Lohnbuchhaltungsrecht zu kennen, um die Vorschriften einzuhalten. Dänemark hält sich an die EU-Vorschriften, hat aber auch seine eigenen Gesetze, z. B. über die Einstufung von Arbeitnehmern, Arbeitszeiten und bezahlte Freistellung. In Dänemark gibt es keinen Mindestlohn; die Löhne werden oft durch Tarifverträge festgelegt. (</a:t>
            </a:r>
            <a:r>
              <a:rPr lang="de-DE" sz="1500" kern="100" dirty="0">
                <a:effectLst/>
                <a:latin typeface="Calibri" panose="020F0502020204030204" pitchFamily="34" charset="0"/>
                <a:ea typeface="Corbel" panose="020B0503020204020204" pitchFamily="34" charset="0"/>
                <a:cs typeface="Calibri" panose="020F0502020204030204" pitchFamily="34" charset="0"/>
                <a:hlinkClick r:id="rId5"/>
              </a:rPr>
              <a:t>Fit Smart Business</a:t>
            </a:r>
            <a:r>
              <a:rPr lang="de-DE" sz="1500" kern="100" dirty="0">
                <a:effectLst/>
                <a:latin typeface="Calibri" panose="020F0502020204030204" pitchFamily="34" charset="0"/>
                <a:ea typeface="Corbel" panose="020B0503020204020204" pitchFamily="34" charset="0"/>
                <a:cs typeface="Calibri" panose="020F0502020204030204" pitchFamily="34" charset="0"/>
              </a:rPr>
              <a:t>)</a:t>
            </a:r>
          </a:p>
        </p:txBody>
      </p:sp>
    </p:spTree>
    <p:extLst>
      <p:ext uri="{BB962C8B-B14F-4D97-AF65-F5344CB8AC3E}">
        <p14:creationId xmlns:p14="http://schemas.microsoft.com/office/powerpoint/2010/main" val="421207097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273181" y="449442"/>
            <a:ext cx="10483431" cy="804265"/>
          </a:xfrm>
        </p:spPr>
        <p:txBody>
          <a:bodyPr/>
          <a:lstStyle/>
          <a:p>
            <a:r>
              <a:rPr lang="de-DE" dirty="0"/>
              <a:t>LOKALE VORSCHRIFTEN: DÄNEMARK</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0" name="Textplatzhalter 2">
            <a:extLst>
              <a:ext uri="{FF2B5EF4-FFF2-40B4-BE49-F238E27FC236}">
                <a16:creationId xmlns:a16="http://schemas.microsoft.com/office/drawing/2014/main" id="{0D3374A3-6226-806B-5BBE-8817255D3B18}"/>
              </a:ext>
            </a:extLst>
          </p:cNvPr>
          <p:cNvSpPr txBox="1">
            <a:spLocks/>
          </p:cNvSpPr>
          <p:nvPr/>
        </p:nvSpPr>
        <p:spPr>
          <a:xfrm>
            <a:off x="296160" y="1224078"/>
            <a:ext cx="9576399" cy="873907"/>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de-DE" sz="2400" b="1" dirty="0">
                <a:solidFill>
                  <a:srgbClr val="E97924"/>
                </a:solidFill>
              </a:rPr>
              <a:t>Wo finde ich weitere Unterstützung im Umgang mit lokalen Steuern und Bankvorschriften? </a:t>
            </a:r>
            <a:endParaRPr lang="en-US" sz="2400" b="1" dirty="0">
              <a:solidFill>
                <a:srgbClr val="E97924"/>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a:p>
            <a:pPr marL="0" indent="0">
              <a:buClr>
                <a:srgbClr val="915F9E"/>
              </a:buClr>
              <a:buNone/>
            </a:pPr>
            <a:endParaRPr lang="en-US" sz="2400" b="1" dirty="0">
              <a:solidFill>
                <a:srgbClr val="E97924"/>
              </a:solidFill>
            </a:endParaRPr>
          </a:p>
        </p:txBody>
      </p:sp>
      <p:sp>
        <p:nvSpPr>
          <p:cNvPr id="3" name="TextBox 2">
            <a:extLst>
              <a:ext uri="{FF2B5EF4-FFF2-40B4-BE49-F238E27FC236}">
                <a16:creationId xmlns:a16="http://schemas.microsoft.com/office/drawing/2014/main" id="{FF5372AF-75B3-E10B-D1BC-39F3C5AC0B5A}"/>
              </a:ext>
            </a:extLst>
          </p:cNvPr>
          <p:cNvSpPr txBox="1"/>
          <p:nvPr/>
        </p:nvSpPr>
        <p:spPr>
          <a:xfrm>
            <a:off x="365419" y="2353238"/>
            <a:ext cx="9713222" cy="3858236"/>
          </a:xfrm>
          <a:prstGeom prst="rect">
            <a:avLst/>
          </a:prstGeom>
          <a:noFill/>
        </p:spPr>
        <p:txBody>
          <a:bodyPr wrap="square" rtlCol="0">
            <a:spAutoFit/>
          </a:bodyPr>
          <a:lstStyle/>
          <a:p>
            <a:pPr>
              <a:lnSpc>
                <a:spcPct val="115000"/>
              </a:lnSpc>
              <a:spcBef>
                <a:spcPts val="500"/>
              </a:spcBef>
              <a:spcAft>
                <a:spcPts val="1000"/>
              </a:spcAft>
            </a:pPr>
            <a:r>
              <a:rPr lang="de-DE" sz="1600" b="1" kern="100" dirty="0">
                <a:solidFill>
                  <a:srgbClr val="915F9E"/>
                </a:solidFill>
                <a:effectLst/>
                <a:latin typeface="Calibri" panose="020F0502020204030204" pitchFamily="34" charset="0"/>
                <a:ea typeface="Corbel" panose="020B0503020204020204" pitchFamily="34" charset="0"/>
                <a:cs typeface="Calibri" panose="020F0502020204030204" pitchFamily="34" charset="0"/>
              </a:rPr>
              <a:t>5. Professionelle Rechts- und Steuerberater: </a:t>
            </a:r>
            <a:r>
              <a:rPr lang="de-DE" sz="1600" kern="100" dirty="0">
                <a:effectLst/>
                <a:latin typeface="Calibri" panose="020F0502020204030204" pitchFamily="34" charset="0"/>
                <a:ea typeface="Corbel" panose="020B0503020204020204" pitchFamily="34" charset="0"/>
                <a:cs typeface="Calibri" panose="020F0502020204030204" pitchFamily="34" charset="0"/>
              </a:rPr>
              <a:t>Bei komplexen Steuerfragen kann es von Vorteil sein, sich von Steuerfachleuten und Rechtsberatern in Dänemark beraten zu lassen. Sie können Ihnen helfen, sich im Steuersystem zurechtzufinden und sicherstellen, dass Sie alle verfügbaren Steueranreize nutzen (</a:t>
            </a:r>
            <a:r>
              <a:rPr lang="de-DE" sz="1600" kern="100" dirty="0" err="1">
                <a:effectLst/>
                <a:latin typeface="Calibri" panose="020F0502020204030204" pitchFamily="34" charset="0"/>
                <a:ea typeface="Corbel" panose="020B0503020204020204" pitchFamily="34" charset="0"/>
                <a:cs typeface="Calibri" panose="020F0502020204030204" pitchFamily="34" charset="0"/>
                <a:hlinkClick r:id="rId2"/>
              </a:rPr>
              <a:t>NordicHQ</a:t>
            </a:r>
            <a:r>
              <a:rPr lang="de-DE" sz="1600" kern="100" dirty="0">
                <a:effectLst/>
                <a:latin typeface="Calibri" panose="020F0502020204030204" pitchFamily="34" charset="0"/>
                <a:ea typeface="Corbel" panose="020B0503020204020204" pitchFamily="34" charset="0"/>
                <a:cs typeface="Calibri" panose="020F0502020204030204" pitchFamily="34" charset="0"/>
              </a:rPr>
              <a:t>).</a:t>
            </a:r>
          </a:p>
          <a:p>
            <a:pPr>
              <a:lnSpc>
                <a:spcPct val="115000"/>
              </a:lnSpc>
              <a:spcBef>
                <a:spcPts val="500"/>
              </a:spcBef>
              <a:spcAft>
                <a:spcPts val="1000"/>
              </a:spcAft>
            </a:pPr>
            <a:r>
              <a:rPr lang="de-DE" sz="1600" b="1" kern="100" dirty="0">
                <a:solidFill>
                  <a:srgbClr val="915F9E"/>
                </a:solidFill>
                <a:effectLst/>
                <a:latin typeface="Calibri" panose="020F0502020204030204" pitchFamily="34" charset="0"/>
                <a:ea typeface="Corbel" panose="020B0503020204020204" pitchFamily="34" charset="0"/>
                <a:cs typeface="Calibri" panose="020F0502020204030204" pitchFamily="34" charset="0"/>
              </a:rPr>
              <a:t>6. Bankwesen in Dänemark: </a:t>
            </a:r>
            <a:r>
              <a:rPr lang="de-DE" sz="1600" kern="100" dirty="0">
                <a:effectLst/>
                <a:latin typeface="Calibri" panose="020F0502020204030204" pitchFamily="34" charset="0"/>
                <a:ea typeface="Corbel" panose="020B0503020204020204" pitchFamily="34" charset="0"/>
                <a:cs typeface="Calibri" panose="020F0502020204030204" pitchFamily="34" charset="0"/>
              </a:rPr>
              <a:t>Die wichtigsten Banken in Dänemark bieten hochentwickelte und effiziente Online-Bankdienstleistungen an. Um ein Bankkonto zu eröffnen, müssen Migranten eine Registrierungsnummer (CPR) beantragen und eventuell ein </a:t>
            </a:r>
            <a:r>
              <a:rPr lang="de-DE" sz="1600" kern="100" dirty="0" err="1">
                <a:effectLst/>
                <a:latin typeface="Calibri" panose="020F0502020204030204" pitchFamily="34" charset="0"/>
                <a:ea typeface="Corbel" panose="020B0503020204020204" pitchFamily="34" charset="0"/>
                <a:cs typeface="Calibri" panose="020F0502020204030204" pitchFamily="34" charset="0"/>
              </a:rPr>
              <a:t>NemKonto</a:t>
            </a:r>
            <a:r>
              <a:rPr lang="de-DE" sz="1600" kern="100" dirty="0">
                <a:effectLst/>
                <a:latin typeface="Calibri" panose="020F0502020204030204" pitchFamily="34" charset="0"/>
                <a:ea typeface="Corbel" panose="020B0503020204020204" pitchFamily="34" charset="0"/>
                <a:cs typeface="Calibri" panose="020F0502020204030204" pitchFamily="34" charset="0"/>
              </a:rPr>
              <a:t> für Gehalts- und Regierungszahlungen einrichten. Geldautomaten und Kreditkarten sind in ganz Dänemark verfügbar (</a:t>
            </a:r>
            <a:r>
              <a:rPr lang="de-DE" sz="1600" kern="100" dirty="0">
                <a:effectLst/>
                <a:latin typeface="Calibri" panose="020F0502020204030204" pitchFamily="34" charset="0"/>
                <a:ea typeface="Corbel" panose="020B0503020204020204" pitchFamily="34" charset="0"/>
                <a:cs typeface="Calibri" panose="020F0502020204030204" pitchFamily="34" charset="0"/>
                <a:hlinkClick r:id="rId3"/>
              </a:rPr>
              <a:t>Expat </a:t>
            </a:r>
            <a:r>
              <a:rPr lang="de-DE" sz="1600" kern="100" dirty="0" err="1">
                <a:effectLst/>
                <a:latin typeface="Calibri" panose="020F0502020204030204" pitchFamily="34" charset="0"/>
                <a:ea typeface="Corbel" panose="020B0503020204020204" pitchFamily="34" charset="0"/>
                <a:cs typeface="Calibri" panose="020F0502020204030204" pitchFamily="34" charset="0"/>
                <a:hlinkClick r:id="rId3"/>
              </a:rPr>
              <a:t>Arrivals</a:t>
            </a:r>
            <a:r>
              <a:rPr lang="de-DE" sz="1600" kern="100" dirty="0">
                <a:effectLst/>
                <a:latin typeface="Calibri" panose="020F0502020204030204" pitchFamily="34" charset="0"/>
                <a:ea typeface="Corbel" panose="020B0503020204020204" pitchFamily="34" charset="0"/>
                <a:cs typeface="Calibri" panose="020F0502020204030204" pitchFamily="34" charset="0"/>
              </a:rPr>
              <a:t>).</a:t>
            </a:r>
          </a:p>
          <a:p>
            <a:pPr>
              <a:lnSpc>
                <a:spcPct val="115000"/>
              </a:lnSpc>
              <a:spcBef>
                <a:spcPts val="500"/>
              </a:spcBef>
              <a:spcAft>
                <a:spcPts val="1000"/>
              </a:spcAft>
            </a:pPr>
            <a:r>
              <a:rPr lang="de-DE" sz="1600" b="1" kern="100" dirty="0">
                <a:solidFill>
                  <a:srgbClr val="915F9E"/>
                </a:solidFill>
                <a:effectLst/>
                <a:latin typeface="Calibri" panose="020F0502020204030204" pitchFamily="34" charset="0"/>
                <a:ea typeface="Corbel" panose="020B0503020204020204" pitchFamily="34" charset="0"/>
                <a:cs typeface="Calibri" panose="020F0502020204030204" pitchFamily="34" charset="0"/>
              </a:rPr>
              <a:t>7. Hinweise für Unternehmen: </a:t>
            </a:r>
            <a:r>
              <a:rPr lang="de-DE" sz="1600" kern="100" dirty="0">
                <a:effectLst/>
                <a:latin typeface="Calibri" panose="020F0502020204030204" pitchFamily="34" charset="0"/>
                <a:ea typeface="Corbel" panose="020B0503020204020204" pitchFamily="34" charset="0"/>
                <a:cs typeface="Calibri" panose="020F0502020204030204" pitchFamily="34" charset="0"/>
              </a:rPr>
              <a:t>Wenn Sie ein Unternehmen führen, machen Sie sich mit den dänischen Steuergesetzen und der Verpflichtung zur periodengerechten Buchführung vertraut. Die Nichteinhaltung kann zu Geldstrafen führen, so dass es ratsam sein kann, sich an einen mit dem dänischen Recht vertrauten Wirtschaftsprüfer oder Buchhalter zu wenden. Es gibt mehrere Steueranreize für Unternehmen, darunter Steuergutschriften für Forschung und Entwicklung, die Wachstum und Innovation fördern können (</a:t>
            </a:r>
            <a:r>
              <a:rPr lang="de-DE" sz="1600" kern="100" dirty="0" err="1">
                <a:effectLst/>
                <a:latin typeface="Calibri" panose="020F0502020204030204" pitchFamily="34" charset="0"/>
                <a:ea typeface="Corbel" panose="020B0503020204020204" pitchFamily="34" charset="0"/>
                <a:cs typeface="Calibri" panose="020F0502020204030204" pitchFamily="34" charset="0"/>
                <a:hlinkClick r:id="rId2"/>
              </a:rPr>
              <a:t>NordicHQ</a:t>
            </a:r>
            <a:r>
              <a:rPr lang="de-DE" sz="1600" kern="100" dirty="0">
                <a:effectLst/>
                <a:latin typeface="Calibri" panose="020F0502020204030204" pitchFamily="34" charset="0"/>
                <a:ea typeface="Corbel" panose="020B0503020204020204" pitchFamily="34" charset="0"/>
                <a:cs typeface="Calibri" panose="020F0502020204030204" pitchFamily="34" charset="0"/>
              </a:rPr>
              <a:t>).</a:t>
            </a:r>
          </a:p>
        </p:txBody>
      </p:sp>
    </p:spTree>
    <p:extLst>
      <p:ext uri="{BB962C8B-B14F-4D97-AF65-F5344CB8AC3E}">
        <p14:creationId xmlns:p14="http://schemas.microsoft.com/office/powerpoint/2010/main" val="11480508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a:xfrm>
            <a:off x="603861" y="809930"/>
            <a:ext cx="10483431" cy="804265"/>
          </a:xfrm>
        </p:spPr>
        <p:txBody>
          <a:bodyPr/>
          <a:lstStyle/>
          <a:p>
            <a:r>
              <a:rPr lang="de-DE" dirty="0"/>
              <a:t>LOKALE VORSCHRIFTEN: DÄNEMARK</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latin typeface="Calibri" panose="020F0502020204030204" pitchFamily="34" charset="0"/>
                <a:cs typeface="Calibri" panose="020F0502020204030204" pitchFamily="34" charset="0"/>
              </a:endParaRPr>
            </a:p>
          </p:txBody>
        </p:sp>
      </p:grpSp>
      <p:sp>
        <p:nvSpPr>
          <p:cNvPr id="141" name="Textplatzhalter 2">
            <a:extLst>
              <a:ext uri="{FF2B5EF4-FFF2-40B4-BE49-F238E27FC236}">
                <a16:creationId xmlns:a16="http://schemas.microsoft.com/office/drawing/2014/main" id="{6F3511C3-C0AF-B2FF-D519-D9C710307868}"/>
              </a:ext>
            </a:extLst>
          </p:cNvPr>
          <p:cNvSpPr txBox="1">
            <a:spLocks/>
          </p:cNvSpPr>
          <p:nvPr/>
        </p:nvSpPr>
        <p:spPr>
          <a:xfrm>
            <a:off x="603861" y="1414837"/>
            <a:ext cx="9576399" cy="79980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buClr>
                <a:srgbClr val="915F9E"/>
              </a:buClr>
              <a:buNone/>
            </a:pPr>
            <a:r>
              <a:rPr lang="de-DE" sz="2400" b="1" dirty="0">
                <a:solidFill>
                  <a:srgbClr val="E97924"/>
                </a:solidFill>
              </a:rPr>
              <a:t>Weitere nützliche Adressen zur Unterstützung </a:t>
            </a:r>
            <a:endParaRPr lang="en-US" sz="2400" b="1" dirty="0">
              <a:solidFill>
                <a:srgbClr val="E97924"/>
              </a:solidFill>
            </a:endParaRPr>
          </a:p>
        </p:txBody>
      </p:sp>
      <p:sp>
        <p:nvSpPr>
          <p:cNvPr id="3" name="TextBox 2">
            <a:extLst>
              <a:ext uri="{FF2B5EF4-FFF2-40B4-BE49-F238E27FC236}">
                <a16:creationId xmlns:a16="http://schemas.microsoft.com/office/drawing/2014/main" id="{0F5F9680-7310-D38E-0A62-344D3CBF1077}"/>
              </a:ext>
            </a:extLst>
          </p:cNvPr>
          <p:cNvSpPr txBox="1"/>
          <p:nvPr/>
        </p:nvSpPr>
        <p:spPr>
          <a:xfrm>
            <a:off x="748715" y="2187459"/>
            <a:ext cx="10226240" cy="4031873"/>
          </a:xfrm>
          <a:prstGeom prst="rect">
            <a:avLst/>
          </a:prstGeom>
          <a:noFill/>
        </p:spPr>
        <p:txBody>
          <a:bodyPr wrap="square" rtlCol="0">
            <a:spAutoFit/>
          </a:bodyPr>
          <a:lstStyle/>
          <a:p>
            <a:pPr marL="285750" indent="-285750">
              <a:buClr>
                <a:srgbClr val="E97924"/>
              </a:buClr>
              <a:buFont typeface="Arial" panose="020B0604020202020204" pitchFamily="34" charset="0"/>
              <a:buChar char="•"/>
            </a:pPr>
            <a:r>
              <a:rPr lang="de-DE" sz="1600" b="1" dirty="0">
                <a:solidFill>
                  <a:srgbClr val="915F9E"/>
                </a:solidFill>
                <a:latin typeface="Calibri" panose="020F0502020204030204" pitchFamily="34" charset="0"/>
                <a:cs typeface="Calibri" panose="020F0502020204030204" pitchFamily="34" charset="0"/>
              </a:rPr>
              <a:t>Die dänische Steuerbehörde (</a:t>
            </a:r>
            <a:r>
              <a:rPr lang="de-DE" sz="1600" b="1" dirty="0" err="1">
                <a:solidFill>
                  <a:srgbClr val="915F9E"/>
                </a:solidFill>
                <a:latin typeface="Calibri" panose="020F0502020204030204" pitchFamily="34" charset="0"/>
                <a:cs typeface="Calibri" panose="020F0502020204030204" pitchFamily="34" charset="0"/>
              </a:rPr>
              <a:t>Skattestyrelsen</a:t>
            </a:r>
            <a:r>
              <a:rPr lang="de-DE" sz="1600" b="1" dirty="0">
                <a:solidFill>
                  <a:srgbClr val="915F9E"/>
                </a:solidFill>
                <a:latin typeface="Calibri" panose="020F0502020204030204" pitchFamily="34" charset="0"/>
                <a:cs typeface="Calibri" panose="020F0502020204030204" pitchFamily="34" charset="0"/>
              </a:rPr>
              <a:t>): </a:t>
            </a:r>
            <a:r>
              <a:rPr lang="de-DE" sz="1600" dirty="0">
                <a:latin typeface="Calibri" panose="020F0502020204030204" pitchFamily="34" charset="0"/>
                <a:cs typeface="Calibri" panose="020F0502020204030204" pitchFamily="34" charset="0"/>
              </a:rPr>
              <a:t>Die zentrale Behörde für Steuererhebung und -verwaltung. Ihre offizielle Website bietet umfassende Informationen über die verschiedenen Steuern und Abgaben, wie sie zu zahlen sind und welche Pflichten Einzelpersonen und Unternehmen haben. Die Website ist in englischer Sprache zugänglich, was die Navigation für Nicht-Muttersprachler erleichtert (</a:t>
            </a:r>
            <a:r>
              <a:rPr lang="de-DE" sz="1600" dirty="0" err="1">
                <a:latin typeface="Calibri" panose="020F0502020204030204" pitchFamily="34" charset="0"/>
                <a:cs typeface="Calibri" panose="020F0502020204030204" pitchFamily="34" charset="0"/>
                <a:hlinkClick r:id="rId2"/>
              </a:rPr>
              <a:t>Skattestyrelsen</a:t>
            </a:r>
            <a:r>
              <a:rPr lang="de-DE" sz="1600" dirty="0">
                <a:latin typeface="Calibri" panose="020F0502020204030204" pitchFamily="34" charset="0"/>
                <a:cs typeface="Calibri" panose="020F0502020204030204" pitchFamily="34" charset="0"/>
              </a:rPr>
              <a:t>).</a:t>
            </a:r>
          </a:p>
          <a:p>
            <a:pPr marL="285750" indent="-285750">
              <a:buClr>
                <a:srgbClr val="E97924"/>
              </a:buClr>
              <a:buFont typeface="Arial" panose="020B0604020202020204" pitchFamily="34" charset="0"/>
              <a:buChar char="•"/>
            </a:pPr>
            <a:endParaRPr lang="de-DE" sz="1600" dirty="0">
              <a:latin typeface="Calibri" panose="020F0502020204030204" pitchFamily="34" charset="0"/>
              <a:cs typeface="Calibri" panose="020F0502020204030204" pitchFamily="34" charset="0"/>
            </a:endParaRPr>
          </a:p>
          <a:p>
            <a:pPr marL="285750" indent="-285750">
              <a:buClr>
                <a:srgbClr val="E97924"/>
              </a:buClr>
              <a:buFont typeface="Arial" panose="020B0604020202020204" pitchFamily="34" charset="0"/>
              <a:buChar char="•"/>
            </a:pPr>
            <a:r>
              <a:rPr lang="de-DE" sz="1600" b="1" dirty="0">
                <a:solidFill>
                  <a:srgbClr val="915F9E"/>
                </a:solidFill>
                <a:latin typeface="Calibri" panose="020F0502020204030204" pitchFamily="34" charset="0"/>
                <a:cs typeface="Calibri" panose="020F0502020204030204" pitchFamily="34" charset="0"/>
              </a:rPr>
              <a:t>Steuern in Dänemark: </a:t>
            </a:r>
            <a:r>
              <a:rPr lang="de-DE" sz="1600" dirty="0">
                <a:latin typeface="Calibri" panose="020F0502020204030204" pitchFamily="34" charset="0"/>
                <a:cs typeface="Calibri" panose="020F0502020204030204" pitchFamily="34" charset="0"/>
              </a:rPr>
              <a:t>Dieser Abschnitt der Website der dänischen Steuerbehörde bietet detaillierte Anleitungen zu verschiedenen Aspekten des dänischen Steuersystems. Sie enthält Informationen darüber, was zu tun ist, wenn man nach Dänemark zieht, über Steuerarten, Steuerpflicht und praktische Ratschläge für diejenigen, die Dänemark verlassen. Es handelt sich um eine hilfreiche Seite, insbesondere für Neuankömmlinge, die die Besteuerung auf verständliche Weise erklärt (</a:t>
            </a:r>
            <a:r>
              <a:rPr lang="de-DE" sz="1600" dirty="0">
                <a:latin typeface="Calibri" panose="020F0502020204030204" pitchFamily="34" charset="0"/>
                <a:cs typeface="Calibri" panose="020F0502020204030204" pitchFamily="34" charset="0"/>
                <a:hlinkClick r:id="rId3"/>
              </a:rPr>
              <a:t>Taxation in </a:t>
            </a:r>
            <a:r>
              <a:rPr lang="de-DE" sz="1600" dirty="0" err="1">
                <a:latin typeface="Calibri" panose="020F0502020204030204" pitchFamily="34" charset="0"/>
                <a:cs typeface="Calibri" panose="020F0502020204030204" pitchFamily="34" charset="0"/>
                <a:hlinkClick r:id="rId3"/>
              </a:rPr>
              <a:t>Denmark</a:t>
            </a:r>
            <a:r>
              <a:rPr lang="de-DE" sz="1600" dirty="0">
                <a:latin typeface="Calibri" panose="020F0502020204030204" pitchFamily="34" charset="0"/>
                <a:cs typeface="Calibri" panose="020F0502020204030204" pitchFamily="34" charset="0"/>
                <a:hlinkClick r:id="rId3"/>
              </a:rPr>
              <a:t> - Skat.dk</a:t>
            </a:r>
            <a:r>
              <a:rPr lang="de-DE" sz="1600" dirty="0">
                <a:latin typeface="Calibri" panose="020F0502020204030204" pitchFamily="34" charset="0"/>
                <a:cs typeface="Calibri" panose="020F0502020204030204" pitchFamily="34" charset="0"/>
              </a:rPr>
              <a:t>).</a:t>
            </a:r>
          </a:p>
          <a:p>
            <a:pPr marL="285750" indent="-285750">
              <a:buClr>
                <a:srgbClr val="E97924"/>
              </a:buClr>
              <a:buFont typeface="Arial" panose="020B0604020202020204" pitchFamily="34" charset="0"/>
              <a:buChar char="•"/>
            </a:pPr>
            <a:endParaRPr lang="de-DE" sz="1600" dirty="0">
              <a:latin typeface="Calibri" panose="020F0502020204030204" pitchFamily="34" charset="0"/>
              <a:cs typeface="Calibri" panose="020F0502020204030204" pitchFamily="34" charset="0"/>
            </a:endParaRPr>
          </a:p>
          <a:p>
            <a:pPr marL="285750" indent="-285750">
              <a:buClr>
                <a:srgbClr val="E97924"/>
              </a:buClr>
              <a:buFont typeface="Arial" panose="020B0604020202020204" pitchFamily="34" charset="0"/>
              <a:buChar char="•"/>
            </a:pPr>
            <a:r>
              <a:rPr lang="de-DE" sz="1600" b="1" dirty="0" err="1">
                <a:solidFill>
                  <a:srgbClr val="915F9E"/>
                </a:solidFill>
                <a:latin typeface="Calibri" panose="020F0502020204030204" pitchFamily="34" charset="0"/>
                <a:cs typeface="Calibri" panose="020F0502020204030204" pitchFamily="34" charset="0"/>
              </a:rPr>
              <a:t>Tax</a:t>
            </a:r>
            <a:r>
              <a:rPr lang="de-DE" sz="1600" b="1" dirty="0">
                <a:solidFill>
                  <a:srgbClr val="915F9E"/>
                </a:solidFill>
                <a:latin typeface="Calibri" panose="020F0502020204030204" pitchFamily="34" charset="0"/>
                <a:cs typeface="Calibri" panose="020F0502020204030204" pitchFamily="34" charset="0"/>
              </a:rPr>
              <a:t> in </a:t>
            </a:r>
            <a:r>
              <a:rPr lang="de-DE" sz="1600" b="1" dirty="0" err="1">
                <a:solidFill>
                  <a:srgbClr val="915F9E"/>
                </a:solidFill>
                <a:latin typeface="Calibri" panose="020F0502020204030204" pitchFamily="34" charset="0"/>
                <a:cs typeface="Calibri" panose="020F0502020204030204" pitchFamily="34" charset="0"/>
              </a:rPr>
              <a:t>Denmark</a:t>
            </a:r>
            <a:r>
              <a:rPr lang="de-DE" sz="1600" b="1" dirty="0">
                <a:solidFill>
                  <a:srgbClr val="915F9E"/>
                </a:solidFill>
                <a:latin typeface="Calibri" panose="020F0502020204030204" pitchFamily="34" charset="0"/>
                <a:cs typeface="Calibri" panose="020F0502020204030204" pitchFamily="34" charset="0"/>
              </a:rPr>
              <a:t> Guide</a:t>
            </a:r>
            <a:r>
              <a:rPr lang="de-DE" sz="1600" dirty="0">
                <a:latin typeface="Calibri" panose="020F0502020204030204" pitchFamily="34" charset="0"/>
                <a:cs typeface="Calibri" panose="020F0502020204030204" pitchFamily="34" charset="0"/>
              </a:rPr>
              <a:t>: Eine Veröffentlichung der dänischen Steuerbehörde, die als Einführung in das dänische Steuersystem dient. Sie richtet sich an Neueinsteiger und diejenigen, die mit dem System noch nicht vertraut sind, und wird in einem herunterladbaren PDF-Format bereitgestellt, das sich für Kursmaterialien eignen könnte (</a:t>
            </a:r>
            <a:r>
              <a:rPr lang="de-DE" sz="1600" dirty="0">
                <a:latin typeface="Calibri" panose="020F0502020204030204" pitchFamily="34" charset="0"/>
                <a:cs typeface="Calibri" panose="020F0502020204030204" pitchFamily="34" charset="0"/>
                <a:hlinkClick r:id="rId4"/>
              </a:rPr>
              <a:t>Steuern in Dänemark - info.skat.dk</a:t>
            </a:r>
            <a:r>
              <a:rPr lang="de-DE" sz="1600" dirty="0">
                <a:latin typeface="Calibri" panose="020F0502020204030204" pitchFamily="34" charset="0"/>
                <a:cs typeface="Calibri" panose="020F0502020204030204" pitchFamily="34" charset="0"/>
              </a:rPr>
              <a:t>).</a:t>
            </a:r>
          </a:p>
          <a:p>
            <a:pPr marL="285750" indent="-285750">
              <a:buFont typeface="Arial" panose="020B0604020202020204" pitchFamily="34" charset="0"/>
              <a:buChar char="•"/>
            </a:pPr>
            <a:endParaRPr lang="de-DE" sz="16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99009692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dirty="0"/>
              <a:t>LOKALE VORSCHRIFTEN: SCHWEDEN</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3" name="Textplatzhalter 2">
            <a:extLst>
              <a:ext uri="{FF2B5EF4-FFF2-40B4-BE49-F238E27FC236}">
                <a16:creationId xmlns:a16="http://schemas.microsoft.com/office/drawing/2014/main" id="{51517032-8F13-23EC-FEBB-FCB986481D35}"/>
              </a:ext>
            </a:extLst>
          </p:cNvPr>
          <p:cNvSpPr txBox="1">
            <a:spLocks/>
          </p:cNvSpPr>
          <p:nvPr/>
        </p:nvSpPr>
        <p:spPr>
          <a:xfrm>
            <a:off x="848384" y="1763962"/>
            <a:ext cx="9576399" cy="4316162"/>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spcBef>
                <a:spcPts val="0"/>
              </a:spcBef>
              <a:buClr>
                <a:srgbClr val="915F9E"/>
              </a:buClr>
              <a:buNone/>
            </a:pPr>
            <a:r>
              <a:rPr lang="de-DE" sz="2400" b="1" dirty="0">
                <a:solidFill>
                  <a:srgbClr val="E97924"/>
                </a:solidFill>
              </a:rPr>
              <a:t>Welche Steuern muss ich beachten?</a:t>
            </a:r>
            <a:br>
              <a:rPr lang="en-US" sz="2400" b="1" dirty="0">
                <a:solidFill>
                  <a:srgbClr val="E97924"/>
                </a:solidFill>
              </a:rPr>
            </a:br>
            <a:r>
              <a:rPr lang="de-DE" sz="2000" dirty="0"/>
              <a:t>Eine Gesellschaft mit beschränkter Haftung zahlt </a:t>
            </a:r>
            <a:r>
              <a:rPr lang="de-DE" sz="2000" b="1" dirty="0">
                <a:solidFill>
                  <a:srgbClr val="915F9E"/>
                </a:solidFill>
              </a:rPr>
              <a:t>Körperschaftssteuer</a:t>
            </a:r>
            <a:r>
              <a:rPr lang="de-DE" sz="2000" dirty="0"/>
              <a:t> auf den Gewinn, den das Unternehmen im Laufe des Jahres erzielt hat (20,6 %). Darüber hinaus muss das Unternehmen unter Umständen auch </a:t>
            </a:r>
            <a:r>
              <a:rPr lang="de-DE" sz="2000" b="1" dirty="0">
                <a:solidFill>
                  <a:srgbClr val="915F9E"/>
                </a:solidFill>
              </a:rPr>
              <a:t>Grundsteuer</a:t>
            </a:r>
            <a:r>
              <a:rPr lang="de-DE" sz="2000" dirty="0"/>
              <a:t>, </a:t>
            </a:r>
            <a:r>
              <a:rPr lang="de-DE" sz="2000" b="1" dirty="0">
                <a:solidFill>
                  <a:srgbClr val="915F9E"/>
                </a:solidFill>
              </a:rPr>
              <a:t>Mehrwertsteuer</a:t>
            </a:r>
            <a:r>
              <a:rPr lang="de-DE" sz="2000" dirty="0"/>
              <a:t> (25 %, 12 %, 6 %), </a:t>
            </a:r>
            <a:r>
              <a:rPr lang="de-DE" sz="2000" b="1" dirty="0">
                <a:solidFill>
                  <a:srgbClr val="915F9E"/>
                </a:solidFill>
              </a:rPr>
              <a:t>Arbeitgeberbeiträge</a:t>
            </a:r>
            <a:r>
              <a:rPr lang="de-DE" sz="2000" dirty="0"/>
              <a:t> und </a:t>
            </a:r>
            <a:r>
              <a:rPr lang="de-DE" sz="2000" b="1" dirty="0">
                <a:solidFill>
                  <a:srgbClr val="915F9E"/>
                </a:solidFill>
              </a:rPr>
              <a:t>Steuern</a:t>
            </a:r>
            <a:r>
              <a:rPr lang="de-DE" sz="2000" dirty="0"/>
              <a:t> </a:t>
            </a:r>
            <a:r>
              <a:rPr lang="de-DE" sz="2000" b="1" dirty="0">
                <a:solidFill>
                  <a:srgbClr val="915F9E"/>
                </a:solidFill>
              </a:rPr>
              <a:t>auf die Löhne der Arbeitnehmer </a:t>
            </a:r>
            <a:r>
              <a:rPr lang="de-DE" sz="2000" dirty="0"/>
              <a:t>zahlen: </a:t>
            </a:r>
            <a:r>
              <a:rPr lang="en-US" sz="2000" dirty="0">
                <a:hlinkClick r:id="rId2"/>
              </a:rPr>
              <a:t>https://verksamt.se/en/taxes-contributions/limited-companies</a:t>
            </a:r>
            <a:br>
              <a:rPr lang="en-US" sz="2400" dirty="0"/>
            </a:br>
            <a:br>
              <a:rPr lang="en-US" sz="2400" dirty="0"/>
            </a:br>
            <a:r>
              <a:rPr lang="de-DE" sz="2400" b="1" dirty="0">
                <a:solidFill>
                  <a:srgbClr val="E97924"/>
                </a:solidFill>
              </a:rPr>
              <a:t>Wie verwalte ich meine Steuern?</a:t>
            </a:r>
            <a:br>
              <a:rPr lang="en-US" sz="2400" b="1" dirty="0">
                <a:solidFill>
                  <a:srgbClr val="E97924"/>
                </a:solidFill>
              </a:rPr>
            </a:br>
            <a:r>
              <a:rPr lang="de-DE" sz="2000" dirty="0"/>
              <a:t>Das schwedische Handelsregister und die schwedische Steuerbehörde </a:t>
            </a:r>
          </a:p>
          <a:p>
            <a:pPr marL="0" indent="0">
              <a:spcBef>
                <a:spcPts val="0"/>
              </a:spcBef>
              <a:buClr>
                <a:srgbClr val="915F9E"/>
              </a:buClr>
              <a:buNone/>
            </a:pPr>
            <a:r>
              <a:rPr lang="de-DE" sz="2000" dirty="0"/>
              <a:t>Schwedische Steuerbehörde (</a:t>
            </a:r>
            <a:r>
              <a:rPr lang="de-DE" sz="2000" dirty="0" err="1"/>
              <a:t>Skatteverket</a:t>
            </a:r>
            <a:r>
              <a:rPr lang="de-DE" sz="2000" dirty="0"/>
              <a:t>) </a:t>
            </a:r>
          </a:p>
          <a:p>
            <a:pPr marL="0" indent="0">
              <a:spcBef>
                <a:spcPts val="0"/>
              </a:spcBef>
              <a:buClr>
                <a:srgbClr val="915F9E"/>
              </a:buClr>
              <a:buNone/>
            </a:pPr>
            <a:r>
              <a:rPr lang="de-DE" sz="2000" dirty="0"/>
              <a:t>0771 567 567</a:t>
            </a:r>
          </a:p>
          <a:p>
            <a:pPr marL="0" indent="0">
              <a:spcBef>
                <a:spcPts val="0"/>
              </a:spcBef>
              <a:buClr>
                <a:srgbClr val="915F9E"/>
              </a:buClr>
              <a:buNone/>
            </a:pPr>
            <a:r>
              <a:rPr lang="de-DE" sz="2000" dirty="0">
                <a:hlinkClick r:id="rId3"/>
              </a:rPr>
              <a:t>www.skatteverket.se</a:t>
            </a:r>
            <a:r>
              <a:rPr lang="de-DE" sz="2000" dirty="0"/>
              <a:t> </a:t>
            </a:r>
            <a:endParaRPr lang="en-US" sz="2400" b="1" dirty="0">
              <a:solidFill>
                <a:srgbClr val="E97924"/>
              </a:solidFill>
            </a:endParaRPr>
          </a:p>
        </p:txBody>
      </p:sp>
    </p:spTree>
    <p:extLst>
      <p:ext uri="{BB962C8B-B14F-4D97-AF65-F5344CB8AC3E}">
        <p14:creationId xmlns:p14="http://schemas.microsoft.com/office/powerpoint/2010/main" val="36977293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CF56E11C-D7D3-76D0-45C9-1AC65EDB7F46}"/>
              </a:ext>
            </a:extLst>
          </p:cNvPr>
          <p:cNvSpPr>
            <a:spLocks noGrp="1"/>
          </p:cNvSpPr>
          <p:nvPr>
            <p:ph type="body" sz="quarter" idx="30"/>
          </p:nvPr>
        </p:nvSpPr>
        <p:spPr>
          <a:xfrm>
            <a:off x="854280" y="531044"/>
            <a:ext cx="10483431" cy="804265"/>
          </a:xfrm>
        </p:spPr>
        <p:txBody>
          <a:bodyPr/>
          <a:lstStyle/>
          <a:p>
            <a:r>
              <a:rPr lang="de-DE" dirty="0"/>
              <a:t>Vorteile der finanziellen Bildung</a:t>
            </a:r>
          </a:p>
        </p:txBody>
      </p:sp>
      <p:sp>
        <p:nvSpPr>
          <p:cNvPr id="9" name="Textplatzhalter 8">
            <a:extLst>
              <a:ext uri="{FF2B5EF4-FFF2-40B4-BE49-F238E27FC236}">
                <a16:creationId xmlns:a16="http://schemas.microsoft.com/office/drawing/2014/main" id="{D70A2686-3F4E-ED87-8E74-F0AF2B26B5C6}"/>
              </a:ext>
            </a:extLst>
          </p:cNvPr>
          <p:cNvSpPr>
            <a:spLocks noGrp="1"/>
          </p:cNvSpPr>
          <p:nvPr>
            <p:ph type="body" sz="quarter" idx="48"/>
          </p:nvPr>
        </p:nvSpPr>
        <p:spPr>
          <a:xfrm>
            <a:off x="854283" y="1502376"/>
            <a:ext cx="6971056" cy="4821839"/>
          </a:xfrm>
        </p:spPr>
        <p:txBody>
          <a:bodyPr/>
          <a:lstStyle/>
          <a:p>
            <a:pPr algn="l">
              <a:buFont typeface="+mj-lt"/>
              <a:buAutoNum type="arabicPeriod"/>
            </a:pPr>
            <a:r>
              <a:rPr lang="de-DE" sz="2050" b="1" i="0" dirty="0">
                <a:solidFill>
                  <a:srgbClr val="0D0D0D"/>
                </a:solidFill>
                <a:effectLst/>
              </a:rPr>
              <a:t> Kostspielige Fehler vermeiden: </a:t>
            </a:r>
          </a:p>
          <a:p>
            <a:pPr algn="l"/>
            <a:r>
              <a:rPr lang="de-DE" sz="1800" i="0" dirty="0">
                <a:solidFill>
                  <a:srgbClr val="0D0D0D"/>
                </a:solidFill>
                <a:effectLst/>
              </a:rPr>
              <a:t>Finanzielle Bildung spielt eine entscheidende Rolle bei der Vermeidung von schädlichen Fehlern. Wenn Sie beispielsweise den Unterschied zwischen fixen und variablen Kosten oder die Grundsätze der Finanzierung verstehen, können Sie fundierte Entscheidungen treffen, die mit Ihren finanziellen Zielen übereinstimmen und zukünftige finanzielle Rückschläge verhindern.</a:t>
            </a:r>
          </a:p>
          <a:p>
            <a:pPr algn="l"/>
            <a:endParaRPr lang="de-DE" sz="1800" i="0" dirty="0">
              <a:solidFill>
                <a:srgbClr val="0D0D0D"/>
              </a:solidFill>
              <a:effectLst/>
            </a:endParaRPr>
          </a:p>
          <a:p>
            <a:pPr algn="l"/>
            <a:r>
              <a:rPr lang="de-DE" sz="2050" b="1" i="0" dirty="0">
                <a:solidFill>
                  <a:srgbClr val="0D0D0D"/>
                </a:solidFill>
                <a:effectLst/>
              </a:rPr>
              <a:t>2.  Vorbereitung auf Notfälle: </a:t>
            </a:r>
          </a:p>
          <a:p>
            <a:pPr algn="l"/>
            <a:r>
              <a:rPr lang="de-DE" sz="1800" i="0" dirty="0">
                <a:solidFill>
                  <a:srgbClr val="0D0D0D"/>
                </a:solidFill>
                <a:effectLst/>
              </a:rPr>
              <a:t>Themen aus dem Bereich der finanziellen Bildung, wie Sparen und Notfallplanung, rüsten den Einzelnen dafür, mit unvorhergesehenen Umständen effektiv umzugehen. Ob es um den Verlust des Arbeitsplatzes oder unerwartete Ausgaben geht - wer über finanzielle Kenntnisse verfügt, kann die Auswirkungen von Notfällen abmildern, indem er Vorsorgemaßnahmen trifft, die ihm in schwierigen Zeiten ein finanzielles Sicherheitsnetz bieten.</a:t>
            </a:r>
          </a:p>
        </p:txBody>
      </p:sp>
      <p:pic>
        <p:nvPicPr>
          <p:cNvPr id="4" name="Grafik 3">
            <a:extLst>
              <a:ext uri="{FF2B5EF4-FFF2-40B4-BE49-F238E27FC236}">
                <a16:creationId xmlns:a16="http://schemas.microsoft.com/office/drawing/2014/main" id="{AAC9F343-DE6B-4088-8528-22F996C32E3B}"/>
              </a:ext>
            </a:extLst>
          </p:cNvPr>
          <p:cNvPicPr>
            <a:picLocks noChangeAspect="1"/>
          </p:cNvPicPr>
          <p:nvPr/>
        </p:nvPicPr>
        <p:blipFill rotWithShape="1">
          <a:blip r:embed="rId2"/>
          <a:srcRect l="6857" r="24883"/>
          <a:stretch/>
        </p:blipFill>
        <p:spPr>
          <a:xfrm>
            <a:off x="7976134" y="1502376"/>
            <a:ext cx="4215866" cy="4364285"/>
          </a:xfrm>
          <a:prstGeom prst="rect">
            <a:avLst/>
          </a:prstGeom>
        </p:spPr>
      </p:pic>
    </p:spTree>
    <p:extLst>
      <p:ext uri="{BB962C8B-B14F-4D97-AF65-F5344CB8AC3E}">
        <p14:creationId xmlns:p14="http://schemas.microsoft.com/office/powerpoint/2010/main" val="105675648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122C9119-32B2-35AF-4F21-D87489F39F4E}"/>
              </a:ext>
            </a:extLst>
          </p:cNvPr>
          <p:cNvSpPr>
            <a:spLocks noGrp="1"/>
          </p:cNvSpPr>
          <p:nvPr>
            <p:ph type="body" sz="quarter" idx="30"/>
          </p:nvPr>
        </p:nvSpPr>
        <p:spPr/>
        <p:txBody>
          <a:bodyPr/>
          <a:lstStyle/>
          <a:p>
            <a:r>
              <a:rPr lang="de-DE" dirty="0"/>
              <a:t>LOKALE VORSCHRIFTEN: SCHWEDEN</a:t>
            </a:r>
          </a:p>
        </p:txBody>
      </p:sp>
      <p:grpSp>
        <p:nvGrpSpPr>
          <p:cNvPr id="4" name="Gruppieren 3">
            <a:extLst>
              <a:ext uri="{FF2B5EF4-FFF2-40B4-BE49-F238E27FC236}">
                <a16:creationId xmlns:a16="http://schemas.microsoft.com/office/drawing/2014/main" id="{B0BAD566-B666-6958-CF78-0CA554BC35F0}"/>
              </a:ext>
            </a:extLst>
          </p:cNvPr>
          <p:cNvGrpSpPr>
            <a:grpSpLocks noChangeAspect="1"/>
          </p:cNvGrpSpPr>
          <p:nvPr/>
        </p:nvGrpSpPr>
        <p:grpSpPr>
          <a:xfrm>
            <a:off x="9361905" y="-251686"/>
            <a:ext cx="3615321" cy="3384000"/>
            <a:chOff x="944563" y="67323"/>
            <a:chExt cx="7254875" cy="6790677"/>
          </a:xfrm>
          <a:solidFill>
            <a:srgbClr val="D2CFC5"/>
          </a:solidFill>
        </p:grpSpPr>
        <p:sp>
          <p:nvSpPr>
            <p:cNvPr id="5" name="Freeform 5">
              <a:extLst>
                <a:ext uri="{FF2B5EF4-FFF2-40B4-BE49-F238E27FC236}">
                  <a16:creationId xmlns:a16="http://schemas.microsoft.com/office/drawing/2014/main" id="{7C9C07F0-B84A-CB25-8DD1-62CF753E992A}"/>
                </a:ext>
              </a:extLst>
            </p:cNvPr>
            <p:cNvSpPr>
              <a:spLocks noEditPoints="1"/>
            </p:cNvSpPr>
            <p:nvPr/>
          </p:nvSpPr>
          <p:spPr bwMode="auto">
            <a:xfrm>
              <a:off x="5667375" y="4162425"/>
              <a:ext cx="1917700" cy="1274763"/>
            </a:xfrm>
            <a:custGeom>
              <a:avLst/>
              <a:gdLst/>
              <a:ahLst/>
              <a:cxnLst>
                <a:cxn ang="0">
                  <a:pos x="575" y="586"/>
                </a:cxn>
                <a:cxn ang="0">
                  <a:pos x="625" y="631"/>
                </a:cxn>
                <a:cxn ang="0">
                  <a:pos x="672" y="660"/>
                </a:cxn>
                <a:cxn ang="0">
                  <a:pos x="758" y="614"/>
                </a:cxn>
                <a:cxn ang="0">
                  <a:pos x="784" y="585"/>
                </a:cxn>
                <a:cxn ang="0">
                  <a:pos x="740" y="599"/>
                </a:cxn>
                <a:cxn ang="0">
                  <a:pos x="668" y="542"/>
                </a:cxn>
                <a:cxn ang="0">
                  <a:pos x="948" y="438"/>
                </a:cxn>
                <a:cxn ang="0">
                  <a:pos x="988" y="242"/>
                </a:cxn>
                <a:cxn ang="0">
                  <a:pos x="913" y="209"/>
                </a:cxn>
                <a:cxn ang="0">
                  <a:pos x="836" y="180"/>
                </a:cxn>
                <a:cxn ang="0">
                  <a:pos x="742" y="162"/>
                </a:cxn>
                <a:cxn ang="0">
                  <a:pos x="686" y="105"/>
                </a:cxn>
                <a:cxn ang="0">
                  <a:pos x="677" y="43"/>
                </a:cxn>
                <a:cxn ang="0">
                  <a:pos x="649" y="6"/>
                </a:cxn>
                <a:cxn ang="0">
                  <a:pos x="592" y="15"/>
                </a:cxn>
                <a:cxn ang="0">
                  <a:pos x="549" y="31"/>
                </a:cxn>
                <a:cxn ang="0">
                  <a:pos x="492" y="52"/>
                </a:cxn>
                <a:cxn ang="0">
                  <a:pos x="432" y="88"/>
                </a:cxn>
                <a:cxn ang="0">
                  <a:pos x="378" y="92"/>
                </a:cxn>
                <a:cxn ang="0">
                  <a:pos x="321" y="83"/>
                </a:cxn>
                <a:cxn ang="0">
                  <a:pos x="255" y="54"/>
                </a:cxn>
                <a:cxn ang="0">
                  <a:pos x="176" y="46"/>
                </a:cxn>
                <a:cxn ang="0">
                  <a:pos x="115" y="70"/>
                </a:cxn>
                <a:cxn ang="0">
                  <a:pos x="139" y="130"/>
                </a:cxn>
                <a:cxn ang="0">
                  <a:pos x="135" y="170"/>
                </a:cxn>
                <a:cxn ang="0">
                  <a:pos x="66" y="235"/>
                </a:cxn>
                <a:cxn ang="0">
                  <a:pos x="67" y="276"/>
                </a:cxn>
                <a:cxn ang="0">
                  <a:pos x="25" y="291"/>
                </a:cxn>
                <a:cxn ang="0">
                  <a:pos x="0" y="331"/>
                </a:cxn>
                <a:cxn ang="0">
                  <a:pos x="52" y="369"/>
                </a:cxn>
                <a:cxn ang="0">
                  <a:pos x="122" y="378"/>
                </a:cxn>
                <a:cxn ang="0">
                  <a:pos x="211" y="374"/>
                </a:cxn>
                <a:cxn ang="0">
                  <a:pos x="252" y="337"/>
                </a:cxn>
                <a:cxn ang="0">
                  <a:pos x="284" y="336"/>
                </a:cxn>
                <a:cxn ang="0">
                  <a:pos x="323" y="348"/>
                </a:cxn>
                <a:cxn ang="0">
                  <a:pos x="343" y="359"/>
                </a:cxn>
                <a:cxn ang="0">
                  <a:pos x="363" y="365"/>
                </a:cxn>
                <a:cxn ang="0">
                  <a:pos x="389" y="378"/>
                </a:cxn>
                <a:cxn ang="0">
                  <a:pos x="387" y="404"/>
                </a:cxn>
                <a:cxn ang="0">
                  <a:pos x="398" y="431"/>
                </a:cxn>
                <a:cxn ang="0">
                  <a:pos x="406" y="453"/>
                </a:cxn>
                <a:cxn ang="0">
                  <a:pos x="427" y="490"/>
                </a:cxn>
                <a:cxn ang="0">
                  <a:pos x="406" y="507"/>
                </a:cxn>
                <a:cxn ang="0">
                  <a:pos x="389" y="504"/>
                </a:cxn>
                <a:cxn ang="0">
                  <a:pos x="375" y="523"/>
                </a:cxn>
                <a:cxn ang="0">
                  <a:pos x="350" y="562"/>
                </a:cxn>
                <a:cxn ang="0">
                  <a:pos x="342" y="586"/>
                </a:cxn>
                <a:cxn ang="0">
                  <a:pos x="385" y="595"/>
                </a:cxn>
                <a:cxn ang="0">
                  <a:pos x="445" y="557"/>
                </a:cxn>
                <a:cxn ang="0">
                  <a:pos x="474" y="508"/>
                </a:cxn>
                <a:cxn ang="0">
                  <a:pos x="542" y="495"/>
                </a:cxn>
                <a:cxn ang="0">
                  <a:pos x="555" y="536"/>
                </a:cxn>
                <a:cxn ang="0">
                  <a:pos x="637" y="532"/>
                </a:cxn>
                <a:cxn ang="0">
                  <a:pos x="695" y="533"/>
                </a:cxn>
                <a:cxn ang="0">
                  <a:pos x="737" y="506"/>
                </a:cxn>
                <a:cxn ang="0">
                  <a:pos x="836" y="469"/>
                </a:cxn>
                <a:cxn ang="0">
                  <a:pos x="912" y="437"/>
                </a:cxn>
                <a:cxn ang="0">
                  <a:pos x="967" y="387"/>
                </a:cxn>
                <a:cxn ang="0">
                  <a:pos x="992" y="331"/>
                </a:cxn>
                <a:cxn ang="0">
                  <a:pos x="134" y="165"/>
                </a:cxn>
              </a:cxnLst>
              <a:rect l="0" t="0" r="r" b="b"/>
              <a:pathLst>
                <a:path w="1026" h="682">
                  <a:moveTo>
                    <a:pt x="641" y="535"/>
                  </a:moveTo>
                  <a:cubicBezTo>
                    <a:pt x="641" y="534"/>
                    <a:pt x="639" y="534"/>
                    <a:pt x="638" y="533"/>
                  </a:cubicBezTo>
                  <a:cubicBezTo>
                    <a:pt x="638" y="536"/>
                    <a:pt x="637" y="539"/>
                    <a:pt x="637" y="542"/>
                  </a:cubicBezTo>
                  <a:cubicBezTo>
                    <a:pt x="637" y="544"/>
                    <a:pt x="637" y="546"/>
                    <a:pt x="638" y="547"/>
                  </a:cubicBezTo>
                  <a:cubicBezTo>
                    <a:pt x="639" y="550"/>
                    <a:pt x="640" y="548"/>
                    <a:pt x="642" y="550"/>
                  </a:cubicBezTo>
                  <a:cubicBezTo>
                    <a:pt x="644" y="552"/>
                    <a:pt x="642" y="553"/>
                    <a:pt x="640" y="554"/>
                  </a:cubicBezTo>
                  <a:cubicBezTo>
                    <a:pt x="639" y="555"/>
                    <a:pt x="637" y="556"/>
                    <a:pt x="635" y="557"/>
                  </a:cubicBezTo>
                  <a:cubicBezTo>
                    <a:pt x="632" y="560"/>
                    <a:pt x="629" y="559"/>
                    <a:pt x="624" y="560"/>
                  </a:cubicBezTo>
                  <a:cubicBezTo>
                    <a:pt x="621" y="560"/>
                    <a:pt x="616" y="562"/>
                    <a:pt x="613" y="564"/>
                  </a:cubicBezTo>
                  <a:cubicBezTo>
                    <a:pt x="607" y="568"/>
                    <a:pt x="599" y="572"/>
                    <a:pt x="593" y="575"/>
                  </a:cubicBezTo>
                  <a:cubicBezTo>
                    <a:pt x="588" y="577"/>
                    <a:pt x="583" y="579"/>
                    <a:pt x="579" y="583"/>
                  </a:cubicBezTo>
                  <a:cubicBezTo>
                    <a:pt x="578" y="584"/>
                    <a:pt x="576" y="585"/>
                    <a:pt x="575" y="586"/>
                  </a:cubicBezTo>
                  <a:cubicBezTo>
                    <a:pt x="572" y="587"/>
                    <a:pt x="571" y="586"/>
                    <a:pt x="569" y="589"/>
                  </a:cubicBezTo>
                  <a:cubicBezTo>
                    <a:pt x="568" y="591"/>
                    <a:pt x="565" y="596"/>
                    <a:pt x="567" y="599"/>
                  </a:cubicBezTo>
                  <a:cubicBezTo>
                    <a:pt x="569" y="601"/>
                    <a:pt x="578" y="601"/>
                    <a:pt x="581" y="601"/>
                  </a:cubicBezTo>
                  <a:cubicBezTo>
                    <a:pt x="583" y="601"/>
                    <a:pt x="586" y="600"/>
                    <a:pt x="588" y="600"/>
                  </a:cubicBezTo>
                  <a:cubicBezTo>
                    <a:pt x="591" y="601"/>
                    <a:pt x="590" y="603"/>
                    <a:pt x="592" y="605"/>
                  </a:cubicBezTo>
                  <a:cubicBezTo>
                    <a:pt x="593" y="606"/>
                    <a:pt x="596" y="607"/>
                    <a:pt x="597" y="607"/>
                  </a:cubicBezTo>
                  <a:cubicBezTo>
                    <a:pt x="600" y="608"/>
                    <a:pt x="601" y="609"/>
                    <a:pt x="603" y="610"/>
                  </a:cubicBezTo>
                  <a:cubicBezTo>
                    <a:pt x="605" y="611"/>
                    <a:pt x="607" y="613"/>
                    <a:pt x="609" y="614"/>
                  </a:cubicBezTo>
                  <a:cubicBezTo>
                    <a:pt x="613" y="616"/>
                    <a:pt x="615" y="612"/>
                    <a:pt x="618" y="610"/>
                  </a:cubicBezTo>
                  <a:cubicBezTo>
                    <a:pt x="623" y="607"/>
                    <a:pt x="625" y="610"/>
                    <a:pt x="625" y="615"/>
                  </a:cubicBezTo>
                  <a:cubicBezTo>
                    <a:pt x="624" y="619"/>
                    <a:pt x="626" y="622"/>
                    <a:pt x="625" y="626"/>
                  </a:cubicBezTo>
                  <a:cubicBezTo>
                    <a:pt x="625" y="629"/>
                    <a:pt x="624" y="629"/>
                    <a:pt x="625" y="631"/>
                  </a:cubicBezTo>
                  <a:cubicBezTo>
                    <a:pt x="626" y="634"/>
                    <a:pt x="628" y="635"/>
                    <a:pt x="628" y="638"/>
                  </a:cubicBezTo>
                  <a:cubicBezTo>
                    <a:pt x="628" y="642"/>
                    <a:pt x="622" y="647"/>
                    <a:pt x="620" y="650"/>
                  </a:cubicBezTo>
                  <a:cubicBezTo>
                    <a:pt x="619" y="651"/>
                    <a:pt x="618" y="652"/>
                    <a:pt x="616" y="653"/>
                  </a:cubicBezTo>
                  <a:cubicBezTo>
                    <a:pt x="614" y="655"/>
                    <a:pt x="611" y="655"/>
                    <a:pt x="612" y="658"/>
                  </a:cubicBezTo>
                  <a:cubicBezTo>
                    <a:pt x="614" y="668"/>
                    <a:pt x="630" y="661"/>
                    <a:pt x="634" y="667"/>
                  </a:cubicBezTo>
                  <a:cubicBezTo>
                    <a:pt x="635" y="668"/>
                    <a:pt x="634" y="670"/>
                    <a:pt x="635" y="671"/>
                  </a:cubicBezTo>
                  <a:cubicBezTo>
                    <a:pt x="636" y="674"/>
                    <a:pt x="639" y="676"/>
                    <a:pt x="642" y="677"/>
                  </a:cubicBezTo>
                  <a:cubicBezTo>
                    <a:pt x="648" y="682"/>
                    <a:pt x="663" y="681"/>
                    <a:pt x="670" y="679"/>
                  </a:cubicBezTo>
                  <a:cubicBezTo>
                    <a:pt x="673" y="678"/>
                    <a:pt x="675" y="677"/>
                    <a:pt x="677" y="676"/>
                  </a:cubicBezTo>
                  <a:cubicBezTo>
                    <a:pt x="681" y="675"/>
                    <a:pt x="684" y="677"/>
                    <a:pt x="684" y="672"/>
                  </a:cubicBezTo>
                  <a:cubicBezTo>
                    <a:pt x="683" y="664"/>
                    <a:pt x="671" y="663"/>
                    <a:pt x="665" y="666"/>
                  </a:cubicBezTo>
                  <a:cubicBezTo>
                    <a:pt x="663" y="662"/>
                    <a:pt x="670" y="661"/>
                    <a:pt x="672" y="660"/>
                  </a:cubicBezTo>
                  <a:cubicBezTo>
                    <a:pt x="676" y="659"/>
                    <a:pt x="678" y="658"/>
                    <a:pt x="681" y="656"/>
                  </a:cubicBezTo>
                  <a:cubicBezTo>
                    <a:pt x="683" y="654"/>
                    <a:pt x="685" y="653"/>
                    <a:pt x="686" y="650"/>
                  </a:cubicBezTo>
                  <a:cubicBezTo>
                    <a:pt x="686" y="647"/>
                    <a:pt x="686" y="642"/>
                    <a:pt x="689" y="640"/>
                  </a:cubicBezTo>
                  <a:cubicBezTo>
                    <a:pt x="692" y="639"/>
                    <a:pt x="696" y="641"/>
                    <a:pt x="699" y="640"/>
                  </a:cubicBezTo>
                  <a:cubicBezTo>
                    <a:pt x="703" y="638"/>
                    <a:pt x="706" y="635"/>
                    <a:pt x="710" y="635"/>
                  </a:cubicBezTo>
                  <a:cubicBezTo>
                    <a:pt x="715" y="635"/>
                    <a:pt x="712" y="637"/>
                    <a:pt x="715" y="639"/>
                  </a:cubicBezTo>
                  <a:cubicBezTo>
                    <a:pt x="718" y="642"/>
                    <a:pt x="721" y="634"/>
                    <a:pt x="722" y="632"/>
                  </a:cubicBezTo>
                  <a:cubicBezTo>
                    <a:pt x="724" y="630"/>
                    <a:pt x="726" y="626"/>
                    <a:pt x="728" y="625"/>
                  </a:cubicBezTo>
                  <a:cubicBezTo>
                    <a:pt x="730" y="623"/>
                    <a:pt x="733" y="625"/>
                    <a:pt x="735" y="622"/>
                  </a:cubicBezTo>
                  <a:cubicBezTo>
                    <a:pt x="740" y="617"/>
                    <a:pt x="742" y="609"/>
                    <a:pt x="750" y="611"/>
                  </a:cubicBezTo>
                  <a:cubicBezTo>
                    <a:pt x="751" y="611"/>
                    <a:pt x="753" y="612"/>
                    <a:pt x="753" y="613"/>
                  </a:cubicBezTo>
                  <a:cubicBezTo>
                    <a:pt x="755" y="613"/>
                    <a:pt x="756" y="614"/>
                    <a:pt x="758" y="614"/>
                  </a:cubicBezTo>
                  <a:cubicBezTo>
                    <a:pt x="761" y="615"/>
                    <a:pt x="764" y="615"/>
                    <a:pt x="767" y="615"/>
                  </a:cubicBezTo>
                  <a:cubicBezTo>
                    <a:pt x="774" y="615"/>
                    <a:pt x="780" y="612"/>
                    <a:pt x="787" y="613"/>
                  </a:cubicBezTo>
                  <a:cubicBezTo>
                    <a:pt x="786" y="613"/>
                    <a:pt x="787" y="614"/>
                    <a:pt x="787" y="615"/>
                  </a:cubicBezTo>
                  <a:cubicBezTo>
                    <a:pt x="789" y="615"/>
                    <a:pt x="791" y="614"/>
                    <a:pt x="793" y="613"/>
                  </a:cubicBezTo>
                  <a:cubicBezTo>
                    <a:pt x="795" y="613"/>
                    <a:pt x="799" y="613"/>
                    <a:pt x="800" y="613"/>
                  </a:cubicBezTo>
                  <a:cubicBezTo>
                    <a:pt x="804" y="611"/>
                    <a:pt x="801" y="604"/>
                    <a:pt x="797" y="605"/>
                  </a:cubicBezTo>
                  <a:cubicBezTo>
                    <a:pt x="794" y="602"/>
                    <a:pt x="797" y="598"/>
                    <a:pt x="800" y="597"/>
                  </a:cubicBezTo>
                  <a:cubicBezTo>
                    <a:pt x="804" y="595"/>
                    <a:pt x="809" y="594"/>
                    <a:pt x="809" y="589"/>
                  </a:cubicBezTo>
                  <a:cubicBezTo>
                    <a:pt x="810" y="589"/>
                    <a:pt x="812" y="590"/>
                    <a:pt x="813" y="590"/>
                  </a:cubicBezTo>
                  <a:cubicBezTo>
                    <a:pt x="815" y="584"/>
                    <a:pt x="804" y="587"/>
                    <a:pt x="802" y="586"/>
                  </a:cubicBezTo>
                  <a:cubicBezTo>
                    <a:pt x="799" y="585"/>
                    <a:pt x="799" y="581"/>
                    <a:pt x="795" y="581"/>
                  </a:cubicBezTo>
                  <a:cubicBezTo>
                    <a:pt x="791" y="580"/>
                    <a:pt x="787" y="583"/>
                    <a:pt x="784" y="585"/>
                  </a:cubicBezTo>
                  <a:cubicBezTo>
                    <a:pt x="782" y="585"/>
                    <a:pt x="783" y="586"/>
                    <a:pt x="781" y="586"/>
                  </a:cubicBezTo>
                  <a:cubicBezTo>
                    <a:pt x="780" y="587"/>
                    <a:pt x="778" y="586"/>
                    <a:pt x="776" y="586"/>
                  </a:cubicBezTo>
                  <a:cubicBezTo>
                    <a:pt x="776" y="587"/>
                    <a:pt x="776" y="587"/>
                    <a:pt x="776" y="588"/>
                  </a:cubicBezTo>
                  <a:cubicBezTo>
                    <a:pt x="774" y="588"/>
                    <a:pt x="771" y="587"/>
                    <a:pt x="769" y="586"/>
                  </a:cubicBezTo>
                  <a:cubicBezTo>
                    <a:pt x="767" y="584"/>
                    <a:pt x="767" y="582"/>
                    <a:pt x="764" y="582"/>
                  </a:cubicBezTo>
                  <a:cubicBezTo>
                    <a:pt x="761" y="581"/>
                    <a:pt x="760" y="585"/>
                    <a:pt x="758" y="587"/>
                  </a:cubicBezTo>
                  <a:cubicBezTo>
                    <a:pt x="757" y="588"/>
                    <a:pt x="756" y="588"/>
                    <a:pt x="755" y="589"/>
                  </a:cubicBezTo>
                  <a:cubicBezTo>
                    <a:pt x="754" y="589"/>
                    <a:pt x="753" y="589"/>
                    <a:pt x="753" y="590"/>
                  </a:cubicBezTo>
                  <a:cubicBezTo>
                    <a:pt x="753" y="590"/>
                    <a:pt x="752" y="591"/>
                    <a:pt x="752" y="591"/>
                  </a:cubicBezTo>
                  <a:cubicBezTo>
                    <a:pt x="751" y="592"/>
                    <a:pt x="750" y="592"/>
                    <a:pt x="749" y="593"/>
                  </a:cubicBezTo>
                  <a:cubicBezTo>
                    <a:pt x="746" y="594"/>
                    <a:pt x="747" y="593"/>
                    <a:pt x="745" y="595"/>
                  </a:cubicBezTo>
                  <a:cubicBezTo>
                    <a:pt x="743" y="597"/>
                    <a:pt x="743" y="598"/>
                    <a:pt x="740" y="599"/>
                  </a:cubicBezTo>
                  <a:cubicBezTo>
                    <a:pt x="734" y="600"/>
                    <a:pt x="730" y="596"/>
                    <a:pt x="726" y="592"/>
                  </a:cubicBezTo>
                  <a:cubicBezTo>
                    <a:pt x="721" y="588"/>
                    <a:pt x="716" y="584"/>
                    <a:pt x="709" y="583"/>
                  </a:cubicBezTo>
                  <a:cubicBezTo>
                    <a:pt x="710" y="582"/>
                    <a:pt x="714" y="582"/>
                    <a:pt x="716" y="579"/>
                  </a:cubicBezTo>
                  <a:cubicBezTo>
                    <a:pt x="719" y="574"/>
                    <a:pt x="713" y="573"/>
                    <a:pt x="709" y="573"/>
                  </a:cubicBezTo>
                  <a:cubicBezTo>
                    <a:pt x="709" y="571"/>
                    <a:pt x="710" y="567"/>
                    <a:pt x="709" y="565"/>
                  </a:cubicBezTo>
                  <a:cubicBezTo>
                    <a:pt x="706" y="562"/>
                    <a:pt x="699" y="563"/>
                    <a:pt x="695" y="563"/>
                  </a:cubicBezTo>
                  <a:cubicBezTo>
                    <a:pt x="695" y="560"/>
                    <a:pt x="695" y="556"/>
                    <a:pt x="694" y="554"/>
                  </a:cubicBezTo>
                  <a:cubicBezTo>
                    <a:pt x="694" y="551"/>
                    <a:pt x="694" y="551"/>
                    <a:pt x="690" y="551"/>
                  </a:cubicBezTo>
                  <a:cubicBezTo>
                    <a:pt x="687" y="551"/>
                    <a:pt x="686" y="552"/>
                    <a:pt x="684" y="554"/>
                  </a:cubicBezTo>
                  <a:cubicBezTo>
                    <a:pt x="683" y="552"/>
                    <a:pt x="680" y="548"/>
                    <a:pt x="678" y="546"/>
                  </a:cubicBezTo>
                  <a:cubicBezTo>
                    <a:pt x="677" y="544"/>
                    <a:pt x="678" y="543"/>
                    <a:pt x="676" y="542"/>
                  </a:cubicBezTo>
                  <a:cubicBezTo>
                    <a:pt x="673" y="540"/>
                    <a:pt x="670" y="542"/>
                    <a:pt x="668" y="542"/>
                  </a:cubicBezTo>
                  <a:cubicBezTo>
                    <a:pt x="665" y="542"/>
                    <a:pt x="662" y="541"/>
                    <a:pt x="660" y="539"/>
                  </a:cubicBezTo>
                  <a:cubicBezTo>
                    <a:pt x="658" y="539"/>
                    <a:pt x="655" y="536"/>
                    <a:pt x="654" y="535"/>
                  </a:cubicBezTo>
                  <a:cubicBezTo>
                    <a:pt x="651" y="535"/>
                    <a:pt x="650" y="537"/>
                    <a:pt x="648" y="538"/>
                  </a:cubicBezTo>
                  <a:cubicBezTo>
                    <a:pt x="646" y="538"/>
                    <a:pt x="644" y="537"/>
                    <a:pt x="641" y="535"/>
                  </a:cubicBezTo>
                  <a:moveTo>
                    <a:pt x="638" y="532"/>
                  </a:moveTo>
                  <a:cubicBezTo>
                    <a:pt x="638" y="532"/>
                    <a:pt x="637" y="532"/>
                    <a:pt x="637" y="532"/>
                  </a:cubicBezTo>
                  <a:cubicBezTo>
                    <a:pt x="637" y="532"/>
                    <a:pt x="638" y="533"/>
                    <a:pt x="638" y="533"/>
                  </a:cubicBezTo>
                  <a:cubicBezTo>
                    <a:pt x="638" y="532"/>
                    <a:pt x="638" y="532"/>
                    <a:pt x="638" y="532"/>
                  </a:cubicBezTo>
                  <a:moveTo>
                    <a:pt x="931" y="441"/>
                  </a:moveTo>
                  <a:cubicBezTo>
                    <a:pt x="929" y="441"/>
                    <a:pt x="928" y="441"/>
                    <a:pt x="927" y="442"/>
                  </a:cubicBezTo>
                  <a:cubicBezTo>
                    <a:pt x="928" y="443"/>
                    <a:pt x="930" y="443"/>
                    <a:pt x="931" y="443"/>
                  </a:cubicBezTo>
                  <a:cubicBezTo>
                    <a:pt x="937" y="443"/>
                    <a:pt x="942" y="442"/>
                    <a:pt x="948" y="438"/>
                  </a:cubicBezTo>
                  <a:cubicBezTo>
                    <a:pt x="944" y="439"/>
                    <a:pt x="942" y="442"/>
                    <a:pt x="939" y="442"/>
                  </a:cubicBezTo>
                  <a:cubicBezTo>
                    <a:pt x="936" y="442"/>
                    <a:pt x="934" y="441"/>
                    <a:pt x="931" y="441"/>
                  </a:cubicBezTo>
                  <a:moveTo>
                    <a:pt x="1024" y="264"/>
                  </a:moveTo>
                  <a:cubicBezTo>
                    <a:pt x="1021" y="260"/>
                    <a:pt x="1014" y="262"/>
                    <a:pt x="1010" y="261"/>
                  </a:cubicBezTo>
                  <a:cubicBezTo>
                    <a:pt x="1010" y="260"/>
                    <a:pt x="1010" y="258"/>
                    <a:pt x="1009" y="257"/>
                  </a:cubicBezTo>
                  <a:cubicBezTo>
                    <a:pt x="1009" y="255"/>
                    <a:pt x="1007" y="255"/>
                    <a:pt x="1008" y="252"/>
                  </a:cubicBezTo>
                  <a:cubicBezTo>
                    <a:pt x="1008" y="250"/>
                    <a:pt x="1009" y="248"/>
                    <a:pt x="1009" y="247"/>
                  </a:cubicBezTo>
                  <a:cubicBezTo>
                    <a:pt x="1010" y="245"/>
                    <a:pt x="1012" y="245"/>
                    <a:pt x="1013" y="244"/>
                  </a:cubicBezTo>
                  <a:cubicBezTo>
                    <a:pt x="1013" y="243"/>
                    <a:pt x="1014" y="240"/>
                    <a:pt x="1013" y="239"/>
                  </a:cubicBezTo>
                  <a:cubicBezTo>
                    <a:pt x="1012" y="238"/>
                    <a:pt x="1008" y="239"/>
                    <a:pt x="1007" y="239"/>
                  </a:cubicBezTo>
                  <a:cubicBezTo>
                    <a:pt x="1004" y="240"/>
                    <a:pt x="1003" y="243"/>
                    <a:pt x="1001" y="244"/>
                  </a:cubicBezTo>
                  <a:cubicBezTo>
                    <a:pt x="997" y="245"/>
                    <a:pt x="991" y="244"/>
                    <a:pt x="988" y="242"/>
                  </a:cubicBezTo>
                  <a:cubicBezTo>
                    <a:pt x="986" y="241"/>
                    <a:pt x="985" y="238"/>
                    <a:pt x="984" y="236"/>
                  </a:cubicBezTo>
                  <a:cubicBezTo>
                    <a:pt x="983" y="235"/>
                    <a:pt x="983" y="232"/>
                    <a:pt x="982" y="231"/>
                  </a:cubicBezTo>
                  <a:cubicBezTo>
                    <a:pt x="980" y="229"/>
                    <a:pt x="975" y="229"/>
                    <a:pt x="972" y="229"/>
                  </a:cubicBezTo>
                  <a:cubicBezTo>
                    <a:pt x="970" y="229"/>
                    <a:pt x="968" y="230"/>
                    <a:pt x="966" y="229"/>
                  </a:cubicBezTo>
                  <a:cubicBezTo>
                    <a:pt x="964" y="229"/>
                    <a:pt x="962" y="226"/>
                    <a:pt x="960" y="225"/>
                  </a:cubicBezTo>
                  <a:cubicBezTo>
                    <a:pt x="957" y="224"/>
                    <a:pt x="953" y="220"/>
                    <a:pt x="950" y="221"/>
                  </a:cubicBezTo>
                  <a:cubicBezTo>
                    <a:pt x="950" y="227"/>
                    <a:pt x="943" y="223"/>
                    <a:pt x="941" y="221"/>
                  </a:cubicBezTo>
                  <a:cubicBezTo>
                    <a:pt x="939" y="219"/>
                    <a:pt x="937" y="219"/>
                    <a:pt x="934" y="217"/>
                  </a:cubicBezTo>
                  <a:cubicBezTo>
                    <a:pt x="929" y="215"/>
                    <a:pt x="931" y="215"/>
                    <a:pt x="930" y="211"/>
                  </a:cubicBezTo>
                  <a:cubicBezTo>
                    <a:pt x="929" y="208"/>
                    <a:pt x="928" y="207"/>
                    <a:pt x="925" y="208"/>
                  </a:cubicBezTo>
                  <a:cubicBezTo>
                    <a:pt x="923" y="209"/>
                    <a:pt x="923" y="212"/>
                    <a:pt x="921" y="213"/>
                  </a:cubicBezTo>
                  <a:cubicBezTo>
                    <a:pt x="917" y="215"/>
                    <a:pt x="916" y="211"/>
                    <a:pt x="913" y="209"/>
                  </a:cubicBezTo>
                  <a:cubicBezTo>
                    <a:pt x="911" y="208"/>
                    <a:pt x="909" y="209"/>
                    <a:pt x="907" y="208"/>
                  </a:cubicBezTo>
                  <a:cubicBezTo>
                    <a:pt x="906" y="206"/>
                    <a:pt x="907" y="204"/>
                    <a:pt x="907" y="202"/>
                  </a:cubicBezTo>
                  <a:cubicBezTo>
                    <a:pt x="898" y="201"/>
                    <a:pt x="904" y="206"/>
                    <a:pt x="901" y="210"/>
                  </a:cubicBezTo>
                  <a:cubicBezTo>
                    <a:pt x="899" y="212"/>
                    <a:pt x="894" y="213"/>
                    <a:pt x="891" y="212"/>
                  </a:cubicBezTo>
                  <a:cubicBezTo>
                    <a:pt x="890" y="212"/>
                    <a:pt x="889" y="209"/>
                    <a:pt x="887" y="208"/>
                  </a:cubicBezTo>
                  <a:cubicBezTo>
                    <a:pt x="885" y="207"/>
                    <a:pt x="882" y="206"/>
                    <a:pt x="879" y="204"/>
                  </a:cubicBezTo>
                  <a:cubicBezTo>
                    <a:pt x="874" y="202"/>
                    <a:pt x="873" y="201"/>
                    <a:pt x="872" y="195"/>
                  </a:cubicBezTo>
                  <a:cubicBezTo>
                    <a:pt x="871" y="190"/>
                    <a:pt x="871" y="177"/>
                    <a:pt x="862" y="182"/>
                  </a:cubicBezTo>
                  <a:cubicBezTo>
                    <a:pt x="863" y="177"/>
                    <a:pt x="859" y="172"/>
                    <a:pt x="855" y="172"/>
                  </a:cubicBezTo>
                  <a:cubicBezTo>
                    <a:pt x="853" y="173"/>
                    <a:pt x="853" y="174"/>
                    <a:pt x="851" y="175"/>
                  </a:cubicBezTo>
                  <a:cubicBezTo>
                    <a:pt x="849" y="176"/>
                    <a:pt x="850" y="177"/>
                    <a:pt x="847" y="177"/>
                  </a:cubicBezTo>
                  <a:cubicBezTo>
                    <a:pt x="843" y="178"/>
                    <a:pt x="840" y="179"/>
                    <a:pt x="836" y="180"/>
                  </a:cubicBezTo>
                  <a:cubicBezTo>
                    <a:pt x="834" y="180"/>
                    <a:pt x="832" y="181"/>
                    <a:pt x="829" y="181"/>
                  </a:cubicBezTo>
                  <a:cubicBezTo>
                    <a:pt x="825" y="182"/>
                    <a:pt x="821" y="184"/>
                    <a:pt x="817" y="187"/>
                  </a:cubicBezTo>
                  <a:cubicBezTo>
                    <a:pt x="815" y="188"/>
                    <a:pt x="815" y="188"/>
                    <a:pt x="814" y="191"/>
                  </a:cubicBezTo>
                  <a:cubicBezTo>
                    <a:pt x="813" y="195"/>
                    <a:pt x="812" y="197"/>
                    <a:pt x="808" y="194"/>
                  </a:cubicBezTo>
                  <a:cubicBezTo>
                    <a:pt x="804" y="192"/>
                    <a:pt x="806" y="182"/>
                    <a:pt x="799" y="185"/>
                  </a:cubicBezTo>
                  <a:cubicBezTo>
                    <a:pt x="796" y="186"/>
                    <a:pt x="797" y="187"/>
                    <a:pt x="794" y="186"/>
                  </a:cubicBezTo>
                  <a:cubicBezTo>
                    <a:pt x="792" y="185"/>
                    <a:pt x="791" y="182"/>
                    <a:pt x="790" y="180"/>
                  </a:cubicBezTo>
                  <a:cubicBezTo>
                    <a:pt x="788" y="179"/>
                    <a:pt x="786" y="178"/>
                    <a:pt x="784" y="178"/>
                  </a:cubicBezTo>
                  <a:cubicBezTo>
                    <a:pt x="780" y="177"/>
                    <a:pt x="777" y="175"/>
                    <a:pt x="773" y="175"/>
                  </a:cubicBezTo>
                  <a:cubicBezTo>
                    <a:pt x="767" y="175"/>
                    <a:pt x="762" y="176"/>
                    <a:pt x="762" y="183"/>
                  </a:cubicBezTo>
                  <a:cubicBezTo>
                    <a:pt x="758" y="184"/>
                    <a:pt x="753" y="175"/>
                    <a:pt x="751" y="173"/>
                  </a:cubicBezTo>
                  <a:cubicBezTo>
                    <a:pt x="747" y="170"/>
                    <a:pt x="741" y="167"/>
                    <a:pt x="742" y="162"/>
                  </a:cubicBezTo>
                  <a:cubicBezTo>
                    <a:pt x="743" y="157"/>
                    <a:pt x="749" y="156"/>
                    <a:pt x="749" y="152"/>
                  </a:cubicBezTo>
                  <a:cubicBezTo>
                    <a:pt x="749" y="151"/>
                    <a:pt x="747" y="148"/>
                    <a:pt x="747" y="147"/>
                  </a:cubicBezTo>
                  <a:cubicBezTo>
                    <a:pt x="746" y="143"/>
                    <a:pt x="745" y="139"/>
                    <a:pt x="744" y="135"/>
                  </a:cubicBezTo>
                  <a:cubicBezTo>
                    <a:pt x="744" y="132"/>
                    <a:pt x="742" y="130"/>
                    <a:pt x="742" y="127"/>
                  </a:cubicBezTo>
                  <a:cubicBezTo>
                    <a:pt x="742" y="125"/>
                    <a:pt x="742" y="124"/>
                    <a:pt x="744" y="123"/>
                  </a:cubicBezTo>
                  <a:cubicBezTo>
                    <a:pt x="740" y="122"/>
                    <a:pt x="736" y="122"/>
                    <a:pt x="733" y="121"/>
                  </a:cubicBezTo>
                  <a:cubicBezTo>
                    <a:pt x="730" y="120"/>
                    <a:pt x="730" y="116"/>
                    <a:pt x="729" y="113"/>
                  </a:cubicBezTo>
                  <a:cubicBezTo>
                    <a:pt x="728" y="110"/>
                    <a:pt x="726" y="108"/>
                    <a:pt x="726" y="106"/>
                  </a:cubicBezTo>
                  <a:cubicBezTo>
                    <a:pt x="721" y="104"/>
                    <a:pt x="720" y="111"/>
                    <a:pt x="716" y="111"/>
                  </a:cubicBezTo>
                  <a:cubicBezTo>
                    <a:pt x="712" y="111"/>
                    <a:pt x="707" y="110"/>
                    <a:pt x="703" y="108"/>
                  </a:cubicBezTo>
                  <a:cubicBezTo>
                    <a:pt x="699" y="106"/>
                    <a:pt x="695" y="103"/>
                    <a:pt x="690" y="104"/>
                  </a:cubicBezTo>
                  <a:cubicBezTo>
                    <a:pt x="689" y="104"/>
                    <a:pt x="688" y="105"/>
                    <a:pt x="686" y="105"/>
                  </a:cubicBezTo>
                  <a:cubicBezTo>
                    <a:pt x="683" y="105"/>
                    <a:pt x="680" y="106"/>
                    <a:pt x="677" y="105"/>
                  </a:cubicBezTo>
                  <a:cubicBezTo>
                    <a:pt x="677" y="103"/>
                    <a:pt x="677" y="99"/>
                    <a:pt x="680" y="99"/>
                  </a:cubicBezTo>
                  <a:cubicBezTo>
                    <a:pt x="680" y="96"/>
                    <a:pt x="671" y="94"/>
                    <a:pt x="672" y="89"/>
                  </a:cubicBezTo>
                  <a:cubicBezTo>
                    <a:pt x="673" y="86"/>
                    <a:pt x="678" y="88"/>
                    <a:pt x="680" y="85"/>
                  </a:cubicBezTo>
                  <a:cubicBezTo>
                    <a:pt x="682" y="83"/>
                    <a:pt x="681" y="77"/>
                    <a:pt x="681" y="74"/>
                  </a:cubicBezTo>
                  <a:cubicBezTo>
                    <a:pt x="678" y="74"/>
                    <a:pt x="672" y="72"/>
                    <a:pt x="670" y="70"/>
                  </a:cubicBezTo>
                  <a:cubicBezTo>
                    <a:pt x="667" y="67"/>
                    <a:pt x="669" y="65"/>
                    <a:pt x="673" y="65"/>
                  </a:cubicBezTo>
                  <a:cubicBezTo>
                    <a:pt x="677" y="64"/>
                    <a:pt x="680" y="65"/>
                    <a:pt x="684" y="65"/>
                  </a:cubicBezTo>
                  <a:cubicBezTo>
                    <a:pt x="687" y="65"/>
                    <a:pt x="687" y="65"/>
                    <a:pt x="690" y="62"/>
                  </a:cubicBezTo>
                  <a:cubicBezTo>
                    <a:pt x="692" y="60"/>
                    <a:pt x="691" y="45"/>
                    <a:pt x="686" y="45"/>
                  </a:cubicBezTo>
                  <a:cubicBezTo>
                    <a:pt x="684" y="45"/>
                    <a:pt x="682" y="45"/>
                    <a:pt x="680" y="45"/>
                  </a:cubicBezTo>
                  <a:cubicBezTo>
                    <a:pt x="678" y="44"/>
                    <a:pt x="678" y="45"/>
                    <a:pt x="677" y="43"/>
                  </a:cubicBezTo>
                  <a:cubicBezTo>
                    <a:pt x="676" y="41"/>
                    <a:pt x="676" y="37"/>
                    <a:pt x="673" y="37"/>
                  </a:cubicBezTo>
                  <a:cubicBezTo>
                    <a:pt x="676" y="44"/>
                    <a:pt x="676" y="44"/>
                    <a:pt x="676" y="44"/>
                  </a:cubicBezTo>
                  <a:cubicBezTo>
                    <a:pt x="676" y="44"/>
                    <a:pt x="676" y="45"/>
                    <a:pt x="676" y="45"/>
                  </a:cubicBezTo>
                  <a:cubicBezTo>
                    <a:pt x="676" y="44"/>
                    <a:pt x="676" y="44"/>
                    <a:pt x="676" y="44"/>
                  </a:cubicBezTo>
                  <a:cubicBezTo>
                    <a:pt x="675" y="42"/>
                    <a:pt x="673" y="41"/>
                    <a:pt x="672" y="40"/>
                  </a:cubicBezTo>
                  <a:cubicBezTo>
                    <a:pt x="672" y="39"/>
                    <a:pt x="668" y="36"/>
                    <a:pt x="668" y="35"/>
                  </a:cubicBezTo>
                  <a:cubicBezTo>
                    <a:pt x="666" y="32"/>
                    <a:pt x="668" y="31"/>
                    <a:pt x="669" y="29"/>
                  </a:cubicBezTo>
                  <a:cubicBezTo>
                    <a:pt x="670" y="27"/>
                    <a:pt x="671" y="26"/>
                    <a:pt x="671" y="23"/>
                  </a:cubicBezTo>
                  <a:cubicBezTo>
                    <a:pt x="670" y="19"/>
                    <a:pt x="668" y="21"/>
                    <a:pt x="666" y="19"/>
                  </a:cubicBezTo>
                  <a:cubicBezTo>
                    <a:pt x="665" y="18"/>
                    <a:pt x="664" y="18"/>
                    <a:pt x="664" y="17"/>
                  </a:cubicBezTo>
                  <a:cubicBezTo>
                    <a:pt x="662" y="13"/>
                    <a:pt x="662" y="10"/>
                    <a:pt x="658" y="7"/>
                  </a:cubicBezTo>
                  <a:cubicBezTo>
                    <a:pt x="655" y="4"/>
                    <a:pt x="652" y="0"/>
                    <a:pt x="649" y="6"/>
                  </a:cubicBezTo>
                  <a:cubicBezTo>
                    <a:pt x="646" y="12"/>
                    <a:pt x="647" y="15"/>
                    <a:pt x="639" y="14"/>
                  </a:cubicBezTo>
                  <a:cubicBezTo>
                    <a:pt x="639" y="10"/>
                    <a:pt x="639" y="10"/>
                    <a:pt x="636" y="9"/>
                  </a:cubicBezTo>
                  <a:cubicBezTo>
                    <a:pt x="634" y="8"/>
                    <a:pt x="632" y="8"/>
                    <a:pt x="630" y="8"/>
                  </a:cubicBezTo>
                  <a:cubicBezTo>
                    <a:pt x="629" y="9"/>
                    <a:pt x="629" y="10"/>
                    <a:pt x="628" y="11"/>
                  </a:cubicBezTo>
                  <a:cubicBezTo>
                    <a:pt x="627" y="11"/>
                    <a:pt x="625" y="11"/>
                    <a:pt x="624" y="11"/>
                  </a:cubicBezTo>
                  <a:cubicBezTo>
                    <a:pt x="621" y="11"/>
                    <a:pt x="618" y="10"/>
                    <a:pt x="615" y="11"/>
                  </a:cubicBezTo>
                  <a:cubicBezTo>
                    <a:pt x="615" y="11"/>
                    <a:pt x="612" y="14"/>
                    <a:pt x="612" y="14"/>
                  </a:cubicBezTo>
                  <a:cubicBezTo>
                    <a:pt x="612" y="14"/>
                    <a:pt x="610" y="16"/>
                    <a:pt x="609" y="17"/>
                  </a:cubicBezTo>
                  <a:cubicBezTo>
                    <a:pt x="608" y="18"/>
                    <a:pt x="606" y="18"/>
                    <a:pt x="603" y="17"/>
                  </a:cubicBezTo>
                  <a:cubicBezTo>
                    <a:pt x="601" y="17"/>
                    <a:pt x="600" y="16"/>
                    <a:pt x="598" y="16"/>
                  </a:cubicBezTo>
                  <a:cubicBezTo>
                    <a:pt x="596" y="15"/>
                    <a:pt x="595" y="15"/>
                    <a:pt x="594" y="15"/>
                  </a:cubicBezTo>
                  <a:cubicBezTo>
                    <a:pt x="593" y="15"/>
                    <a:pt x="592" y="15"/>
                    <a:pt x="592" y="15"/>
                  </a:cubicBezTo>
                  <a:cubicBezTo>
                    <a:pt x="591" y="15"/>
                    <a:pt x="590" y="14"/>
                    <a:pt x="590" y="13"/>
                  </a:cubicBezTo>
                  <a:cubicBezTo>
                    <a:pt x="589" y="12"/>
                    <a:pt x="589" y="11"/>
                    <a:pt x="587" y="10"/>
                  </a:cubicBezTo>
                  <a:cubicBezTo>
                    <a:pt x="586" y="9"/>
                    <a:pt x="585" y="9"/>
                    <a:pt x="584" y="9"/>
                  </a:cubicBezTo>
                  <a:cubicBezTo>
                    <a:pt x="582" y="8"/>
                    <a:pt x="584" y="7"/>
                    <a:pt x="582" y="7"/>
                  </a:cubicBezTo>
                  <a:cubicBezTo>
                    <a:pt x="582" y="7"/>
                    <a:pt x="579" y="10"/>
                    <a:pt x="579" y="9"/>
                  </a:cubicBezTo>
                  <a:cubicBezTo>
                    <a:pt x="575" y="14"/>
                    <a:pt x="577" y="17"/>
                    <a:pt x="576" y="23"/>
                  </a:cubicBezTo>
                  <a:cubicBezTo>
                    <a:pt x="576" y="24"/>
                    <a:pt x="575" y="28"/>
                    <a:pt x="574" y="29"/>
                  </a:cubicBezTo>
                  <a:cubicBezTo>
                    <a:pt x="573" y="30"/>
                    <a:pt x="570" y="30"/>
                    <a:pt x="569" y="31"/>
                  </a:cubicBezTo>
                  <a:cubicBezTo>
                    <a:pt x="567" y="33"/>
                    <a:pt x="566" y="35"/>
                    <a:pt x="564" y="36"/>
                  </a:cubicBezTo>
                  <a:cubicBezTo>
                    <a:pt x="561" y="36"/>
                    <a:pt x="554" y="36"/>
                    <a:pt x="552" y="34"/>
                  </a:cubicBezTo>
                  <a:cubicBezTo>
                    <a:pt x="550" y="31"/>
                    <a:pt x="552" y="30"/>
                    <a:pt x="549" y="29"/>
                  </a:cubicBezTo>
                  <a:cubicBezTo>
                    <a:pt x="549" y="30"/>
                    <a:pt x="549" y="30"/>
                    <a:pt x="549" y="31"/>
                  </a:cubicBezTo>
                  <a:cubicBezTo>
                    <a:pt x="548" y="33"/>
                    <a:pt x="545" y="31"/>
                    <a:pt x="543" y="30"/>
                  </a:cubicBezTo>
                  <a:cubicBezTo>
                    <a:pt x="537" y="29"/>
                    <a:pt x="530" y="27"/>
                    <a:pt x="523" y="27"/>
                  </a:cubicBezTo>
                  <a:cubicBezTo>
                    <a:pt x="521" y="27"/>
                    <a:pt x="521" y="27"/>
                    <a:pt x="520" y="29"/>
                  </a:cubicBezTo>
                  <a:cubicBezTo>
                    <a:pt x="519" y="31"/>
                    <a:pt x="517" y="34"/>
                    <a:pt x="516" y="35"/>
                  </a:cubicBezTo>
                  <a:cubicBezTo>
                    <a:pt x="514" y="35"/>
                    <a:pt x="510" y="36"/>
                    <a:pt x="508" y="35"/>
                  </a:cubicBezTo>
                  <a:cubicBezTo>
                    <a:pt x="506" y="34"/>
                    <a:pt x="507" y="34"/>
                    <a:pt x="506" y="33"/>
                  </a:cubicBezTo>
                  <a:cubicBezTo>
                    <a:pt x="505" y="32"/>
                    <a:pt x="504" y="29"/>
                    <a:pt x="502" y="31"/>
                  </a:cubicBezTo>
                  <a:cubicBezTo>
                    <a:pt x="501" y="32"/>
                    <a:pt x="502" y="35"/>
                    <a:pt x="502" y="36"/>
                  </a:cubicBezTo>
                  <a:cubicBezTo>
                    <a:pt x="502" y="38"/>
                    <a:pt x="501" y="40"/>
                    <a:pt x="500" y="42"/>
                  </a:cubicBezTo>
                  <a:cubicBezTo>
                    <a:pt x="499" y="42"/>
                    <a:pt x="499" y="42"/>
                    <a:pt x="498" y="43"/>
                  </a:cubicBezTo>
                  <a:cubicBezTo>
                    <a:pt x="497" y="44"/>
                    <a:pt x="497" y="45"/>
                    <a:pt x="496" y="46"/>
                  </a:cubicBezTo>
                  <a:cubicBezTo>
                    <a:pt x="495" y="48"/>
                    <a:pt x="493" y="51"/>
                    <a:pt x="492" y="52"/>
                  </a:cubicBezTo>
                  <a:cubicBezTo>
                    <a:pt x="491" y="53"/>
                    <a:pt x="490" y="53"/>
                    <a:pt x="490" y="54"/>
                  </a:cubicBezTo>
                  <a:cubicBezTo>
                    <a:pt x="488" y="55"/>
                    <a:pt x="488" y="56"/>
                    <a:pt x="487" y="58"/>
                  </a:cubicBezTo>
                  <a:cubicBezTo>
                    <a:pt x="485" y="61"/>
                    <a:pt x="483" y="64"/>
                    <a:pt x="481" y="67"/>
                  </a:cubicBezTo>
                  <a:cubicBezTo>
                    <a:pt x="476" y="75"/>
                    <a:pt x="478" y="84"/>
                    <a:pt x="480" y="92"/>
                  </a:cubicBezTo>
                  <a:cubicBezTo>
                    <a:pt x="481" y="95"/>
                    <a:pt x="483" y="98"/>
                    <a:pt x="482" y="101"/>
                  </a:cubicBezTo>
                  <a:cubicBezTo>
                    <a:pt x="481" y="103"/>
                    <a:pt x="479" y="106"/>
                    <a:pt x="476" y="105"/>
                  </a:cubicBezTo>
                  <a:cubicBezTo>
                    <a:pt x="474" y="105"/>
                    <a:pt x="473" y="104"/>
                    <a:pt x="472" y="103"/>
                  </a:cubicBezTo>
                  <a:cubicBezTo>
                    <a:pt x="470" y="101"/>
                    <a:pt x="468" y="99"/>
                    <a:pt x="466" y="97"/>
                  </a:cubicBezTo>
                  <a:cubicBezTo>
                    <a:pt x="464" y="94"/>
                    <a:pt x="461" y="94"/>
                    <a:pt x="459" y="92"/>
                  </a:cubicBezTo>
                  <a:cubicBezTo>
                    <a:pt x="457" y="91"/>
                    <a:pt x="456" y="86"/>
                    <a:pt x="453" y="85"/>
                  </a:cubicBezTo>
                  <a:cubicBezTo>
                    <a:pt x="450" y="83"/>
                    <a:pt x="446" y="87"/>
                    <a:pt x="442" y="88"/>
                  </a:cubicBezTo>
                  <a:cubicBezTo>
                    <a:pt x="439" y="88"/>
                    <a:pt x="435" y="88"/>
                    <a:pt x="432" y="88"/>
                  </a:cubicBezTo>
                  <a:cubicBezTo>
                    <a:pt x="432" y="85"/>
                    <a:pt x="431" y="82"/>
                    <a:pt x="428" y="81"/>
                  </a:cubicBezTo>
                  <a:cubicBezTo>
                    <a:pt x="424" y="79"/>
                    <a:pt x="419" y="82"/>
                    <a:pt x="418" y="87"/>
                  </a:cubicBezTo>
                  <a:cubicBezTo>
                    <a:pt x="418" y="89"/>
                    <a:pt x="418" y="90"/>
                    <a:pt x="417" y="92"/>
                  </a:cubicBezTo>
                  <a:cubicBezTo>
                    <a:pt x="416" y="93"/>
                    <a:pt x="416" y="94"/>
                    <a:pt x="414" y="95"/>
                  </a:cubicBezTo>
                  <a:cubicBezTo>
                    <a:pt x="412" y="95"/>
                    <a:pt x="409" y="94"/>
                    <a:pt x="408" y="93"/>
                  </a:cubicBezTo>
                  <a:cubicBezTo>
                    <a:pt x="405" y="90"/>
                    <a:pt x="403" y="83"/>
                    <a:pt x="403" y="79"/>
                  </a:cubicBezTo>
                  <a:cubicBezTo>
                    <a:pt x="402" y="76"/>
                    <a:pt x="400" y="71"/>
                    <a:pt x="395" y="73"/>
                  </a:cubicBezTo>
                  <a:cubicBezTo>
                    <a:pt x="393" y="74"/>
                    <a:pt x="393" y="76"/>
                    <a:pt x="392" y="77"/>
                  </a:cubicBezTo>
                  <a:cubicBezTo>
                    <a:pt x="391" y="79"/>
                    <a:pt x="389" y="80"/>
                    <a:pt x="387" y="80"/>
                  </a:cubicBezTo>
                  <a:cubicBezTo>
                    <a:pt x="385" y="81"/>
                    <a:pt x="384" y="81"/>
                    <a:pt x="382" y="82"/>
                  </a:cubicBezTo>
                  <a:cubicBezTo>
                    <a:pt x="379" y="83"/>
                    <a:pt x="379" y="82"/>
                    <a:pt x="378" y="84"/>
                  </a:cubicBezTo>
                  <a:cubicBezTo>
                    <a:pt x="378" y="86"/>
                    <a:pt x="380" y="91"/>
                    <a:pt x="378" y="92"/>
                  </a:cubicBezTo>
                  <a:cubicBezTo>
                    <a:pt x="377" y="93"/>
                    <a:pt x="374" y="93"/>
                    <a:pt x="372" y="93"/>
                  </a:cubicBezTo>
                  <a:cubicBezTo>
                    <a:pt x="372" y="88"/>
                    <a:pt x="374" y="79"/>
                    <a:pt x="368" y="77"/>
                  </a:cubicBezTo>
                  <a:cubicBezTo>
                    <a:pt x="367" y="77"/>
                    <a:pt x="364" y="77"/>
                    <a:pt x="363" y="77"/>
                  </a:cubicBezTo>
                  <a:cubicBezTo>
                    <a:pt x="361" y="78"/>
                    <a:pt x="360" y="80"/>
                    <a:pt x="359" y="81"/>
                  </a:cubicBezTo>
                  <a:cubicBezTo>
                    <a:pt x="357" y="82"/>
                    <a:pt x="356" y="81"/>
                    <a:pt x="354" y="78"/>
                  </a:cubicBezTo>
                  <a:cubicBezTo>
                    <a:pt x="353" y="75"/>
                    <a:pt x="351" y="66"/>
                    <a:pt x="347" y="66"/>
                  </a:cubicBezTo>
                  <a:cubicBezTo>
                    <a:pt x="344" y="65"/>
                    <a:pt x="343" y="70"/>
                    <a:pt x="343" y="72"/>
                  </a:cubicBezTo>
                  <a:cubicBezTo>
                    <a:pt x="342" y="74"/>
                    <a:pt x="341" y="75"/>
                    <a:pt x="338" y="75"/>
                  </a:cubicBezTo>
                  <a:cubicBezTo>
                    <a:pt x="336" y="75"/>
                    <a:pt x="333" y="72"/>
                    <a:pt x="332" y="73"/>
                  </a:cubicBezTo>
                  <a:cubicBezTo>
                    <a:pt x="330" y="74"/>
                    <a:pt x="331" y="77"/>
                    <a:pt x="331" y="79"/>
                  </a:cubicBezTo>
                  <a:cubicBezTo>
                    <a:pt x="330" y="81"/>
                    <a:pt x="329" y="82"/>
                    <a:pt x="327" y="84"/>
                  </a:cubicBezTo>
                  <a:cubicBezTo>
                    <a:pt x="324" y="86"/>
                    <a:pt x="323" y="86"/>
                    <a:pt x="321" y="83"/>
                  </a:cubicBezTo>
                  <a:cubicBezTo>
                    <a:pt x="320" y="81"/>
                    <a:pt x="319" y="78"/>
                    <a:pt x="318" y="75"/>
                  </a:cubicBezTo>
                  <a:cubicBezTo>
                    <a:pt x="317" y="72"/>
                    <a:pt x="314" y="72"/>
                    <a:pt x="311" y="72"/>
                  </a:cubicBezTo>
                  <a:cubicBezTo>
                    <a:pt x="308" y="72"/>
                    <a:pt x="305" y="75"/>
                    <a:pt x="303" y="74"/>
                  </a:cubicBezTo>
                  <a:cubicBezTo>
                    <a:pt x="302" y="73"/>
                    <a:pt x="302" y="72"/>
                    <a:pt x="302" y="71"/>
                  </a:cubicBezTo>
                  <a:cubicBezTo>
                    <a:pt x="301" y="70"/>
                    <a:pt x="301" y="70"/>
                    <a:pt x="300" y="68"/>
                  </a:cubicBezTo>
                  <a:cubicBezTo>
                    <a:pt x="300" y="67"/>
                    <a:pt x="300" y="67"/>
                    <a:pt x="299" y="66"/>
                  </a:cubicBezTo>
                  <a:cubicBezTo>
                    <a:pt x="299" y="65"/>
                    <a:pt x="298" y="64"/>
                    <a:pt x="298" y="64"/>
                  </a:cubicBezTo>
                  <a:cubicBezTo>
                    <a:pt x="297" y="62"/>
                    <a:pt x="297" y="60"/>
                    <a:pt x="296" y="59"/>
                  </a:cubicBezTo>
                  <a:cubicBezTo>
                    <a:pt x="291" y="53"/>
                    <a:pt x="284" y="62"/>
                    <a:pt x="279" y="61"/>
                  </a:cubicBezTo>
                  <a:cubicBezTo>
                    <a:pt x="276" y="60"/>
                    <a:pt x="274" y="58"/>
                    <a:pt x="272" y="57"/>
                  </a:cubicBezTo>
                  <a:cubicBezTo>
                    <a:pt x="270" y="56"/>
                    <a:pt x="267" y="55"/>
                    <a:pt x="265" y="54"/>
                  </a:cubicBezTo>
                  <a:cubicBezTo>
                    <a:pt x="262" y="54"/>
                    <a:pt x="259" y="54"/>
                    <a:pt x="255" y="54"/>
                  </a:cubicBezTo>
                  <a:cubicBezTo>
                    <a:pt x="253" y="55"/>
                    <a:pt x="250" y="56"/>
                    <a:pt x="248" y="55"/>
                  </a:cubicBezTo>
                  <a:cubicBezTo>
                    <a:pt x="246" y="54"/>
                    <a:pt x="247" y="51"/>
                    <a:pt x="244" y="50"/>
                  </a:cubicBezTo>
                  <a:cubicBezTo>
                    <a:pt x="243" y="49"/>
                    <a:pt x="240" y="50"/>
                    <a:pt x="239" y="50"/>
                  </a:cubicBezTo>
                  <a:cubicBezTo>
                    <a:pt x="237" y="50"/>
                    <a:pt x="235" y="49"/>
                    <a:pt x="234" y="49"/>
                  </a:cubicBezTo>
                  <a:cubicBezTo>
                    <a:pt x="231" y="48"/>
                    <a:pt x="229" y="48"/>
                    <a:pt x="227" y="48"/>
                  </a:cubicBezTo>
                  <a:cubicBezTo>
                    <a:pt x="226" y="48"/>
                    <a:pt x="224" y="48"/>
                    <a:pt x="223" y="47"/>
                  </a:cubicBezTo>
                  <a:cubicBezTo>
                    <a:pt x="222" y="47"/>
                    <a:pt x="221" y="46"/>
                    <a:pt x="220" y="46"/>
                  </a:cubicBezTo>
                  <a:cubicBezTo>
                    <a:pt x="219" y="45"/>
                    <a:pt x="216" y="46"/>
                    <a:pt x="214" y="46"/>
                  </a:cubicBezTo>
                  <a:cubicBezTo>
                    <a:pt x="210" y="46"/>
                    <a:pt x="206" y="45"/>
                    <a:pt x="202" y="45"/>
                  </a:cubicBezTo>
                  <a:cubicBezTo>
                    <a:pt x="198" y="45"/>
                    <a:pt x="194" y="44"/>
                    <a:pt x="190" y="44"/>
                  </a:cubicBezTo>
                  <a:cubicBezTo>
                    <a:pt x="188" y="44"/>
                    <a:pt x="187" y="44"/>
                    <a:pt x="185" y="44"/>
                  </a:cubicBezTo>
                  <a:cubicBezTo>
                    <a:pt x="182" y="43"/>
                    <a:pt x="179" y="46"/>
                    <a:pt x="176" y="46"/>
                  </a:cubicBezTo>
                  <a:cubicBezTo>
                    <a:pt x="174" y="47"/>
                    <a:pt x="172" y="47"/>
                    <a:pt x="171" y="47"/>
                  </a:cubicBezTo>
                  <a:cubicBezTo>
                    <a:pt x="169" y="47"/>
                    <a:pt x="167" y="45"/>
                    <a:pt x="165" y="45"/>
                  </a:cubicBezTo>
                  <a:cubicBezTo>
                    <a:pt x="163" y="44"/>
                    <a:pt x="161" y="44"/>
                    <a:pt x="159" y="44"/>
                  </a:cubicBezTo>
                  <a:cubicBezTo>
                    <a:pt x="156" y="43"/>
                    <a:pt x="153" y="44"/>
                    <a:pt x="151" y="46"/>
                  </a:cubicBezTo>
                  <a:cubicBezTo>
                    <a:pt x="151" y="46"/>
                    <a:pt x="149" y="48"/>
                    <a:pt x="149" y="48"/>
                  </a:cubicBezTo>
                  <a:cubicBezTo>
                    <a:pt x="148" y="48"/>
                    <a:pt x="147" y="48"/>
                    <a:pt x="146" y="48"/>
                  </a:cubicBezTo>
                  <a:cubicBezTo>
                    <a:pt x="145" y="48"/>
                    <a:pt x="143" y="49"/>
                    <a:pt x="142" y="51"/>
                  </a:cubicBezTo>
                  <a:cubicBezTo>
                    <a:pt x="139" y="54"/>
                    <a:pt x="141" y="57"/>
                    <a:pt x="139" y="60"/>
                  </a:cubicBezTo>
                  <a:cubicBezTo>
                    <a:pt x="138" y="64"/>
                    <a:pt x="133" y="64"/>
                    <a:pt x="131" y="66"/>
                  </a:cubicBezTo>
                  <a:cubicBezTo>
                    <a:pt x="128" y="68"/>
                    <a:pt x="127" y="68"/>
                    <a:pt x="124" y="68"/>
                  </a:cubicBezTo>
                  <a:cubicBezTo>
                    <a:pt x="121" y="69"/>
                    <a:pt x="118" y="70"/>
                    <a:pt x="115" y="70"/>
                  </a:cubicBezTo>
                  <a:cubicBezTo>
                    <a:pt x="115" y="70"/>
                    <a:pt x="115" y="70"/>
                    <a:pt x="115" y="70"/>
                  </a:cubicBezTo>
                  <a:cubicBezTo>
                    <a:pt x="116" y="71"/>
                    <a:pt x="116" y="74"/>
                    <a:pt x="117" y="76"/>
                  </a:cubicBezTo>
                  <a:cubicBezTo>
                    <a:pt x="117" y="78"/>
                    <a:pt x="117" y="79"/>
                    <a:pt x="117" y="81"/>
                  </a:cubicBezTo>
                  <a:cubicBezTo>
                    <a:pt x="117" y="84"/>
                    <a:pt x="118" y="87"/>
                    <a:pt x="119" y="90"/>
                  </a:cubicBezTo>
                  <a:cubicBezTo>
                    <a:pt x="120" y="94"/>
                    <a:pt x="122" y="97"/>
                    <a:pt x="124" y="101"/>
                  </a:cubicBezTo>
                  <a:cubicBezTo>
                    <a:pt x="124" y="103"/>
                    <a:pt x="125" y="104"/>
                    <a:pt x="126" y="106"/>
                  </a:cubicBezTo>
                  <a:cubicBezTo>
                    <a:pt x="126" y="107"/>
                    <a:pt x="126" y="107"/>
                    <a:pt x="127" y="108"/>
                  </a:cubicBezTo>
                  <a:cubicBezTo>
                    <a:pt x="127" y="108"/>
                    <a:pt x="127" y="109"/>
                    <a:pt x="127" y="109"/>
                  </a:cubicBezTo>
                  <a:cubicBezTo>
                    <a:pt x="127" y="110"/>
                    <a:pt x="127" y="111"/>
                    <a:pt x="128" y="111"/>
                  </a:cubicBezTo>
                  <a:cubicBezTo>
                    <a:pt x="129" y="111"/>
                    <a:pt x="130" y="111"/>
                    <a:pt x="130" y="111"/>
                  </a:cubicBezTo>
                  <a:cubicBezTo>
                    <a:pt x="131" y="112"/>
                    <a:pt x="132" y="115"/>
                    <a:pt x="132" y="116"/>
                  </a:cubicBezTo>
                  <a:cubicBezTo>
                    <a:pt x="134" y="119"/>
                    <a:pt x="136" y="122"/>
                    <a:pt x="138" y="124"/>
                  </a:cubicBezTo>
                  <a:cubicBezTo>
                    <a:pt x="138" y="126"/>
                    <a:pt x="138" y="128"/>
                    <a:pt x="139" y="130"/>
                  </a:cubicBezTo>
                  <a:cubicBezTo>
                    <a:pt x="140" y="131"/>
                    <a:pt x="140" y="130"/>
                    <a:pt x="141" y="132"/>
                  </a:cubicBezTo>
                  <a:cubicBezTo>
                    <a:pt x="141" y="133"/>
                    <a:pt x="141" y="134"/>
                    <a:pt x="140" y="135"/>
                  </a:cubicBezTo>
                  <a:cubicBezTo>
                    <a:pt x="140" y="135"/>
                    <a:pt x="125" y="134"/>
                    <a:pt x="129" y="139"/>
                  </a:cubicBezTo>
                  <a:cubicBezTo>
                    <a:pt x="129" y="139"/>
                    <a:pt x="131" y="140"/>
                    <a:pt x="132" y="140"/>
                  </a:cubicBezTo>
                  <a:cubicBezTo>
                    <a:pt x="132" y="140"/>
                    <a:pt x="134" y="141"/>
                    <a:pt x="135" y="142"/>
                  </a:cubicBezTo>
                  <a:cubicBezTo>
                    <a:pt x="136" y="144"/>
                    <a:pt x="136" y="145"/>
                    <a:pt x="136" y="147"/>
                  </a:cubicBezTo>
                  <a:cubicBezTo>
                    <a:pt x="136" y="152"/>
                    <a:pt x="136" y="157"/>
                    <a:pt x="136" y="162"/>
                  </a:cubicBezTo>
                  <a:cubicBezTo>
                    <a:pt x="136" y="162"/>
                    <a:pt x="135" y="163"/>
                    <a:pt x="135" y="164"/>
                  </a:cubicBezTo>
                  <a:cubicBezTo>
                    <a:pt x="136" y="163"/>
                    <a:pt x="136" y="163"/>
                    <a:pt x="136" y="162"/>
                  </a:cubicBezTo>
                  <a:cubicBezTo>
                    <a:pt x="136" y="162"/>
                    <a:pt x="136" y="161"/>
                    <a:pt x="136" y="161"/>
                  </a:cubicBezTo>
                  <a:cubicBezTo>
                    <a:pt x="136" y="161"/>
                    <a:pt x="136" y="162"/>
                    <a:pt x="136" y="162"/>
                  </a:cubicBezTo>
                  <a:cubicBezTo>
                    <a:pt x="136" y="165"/>
                    <a:pt x="137" y="169"/>
                    <a:pt x="135" y="170"/>
                  </a:cubicBezTo>
                  <a:cubicBezTo>
                    <a:pt x="134" y="171"/>
                    <a:pt x="128" y="170"/>
                    <a:pt x="126" y="170"/>
                  </a:cubicBezTo>
                  <a:cubicBezTo>
                    <a:pt x="120" y="170"/>
                    <a:pt x="114" y="172"/>
                    <a:pt x="109" y="176"/>
                  </a:cubicBezTo>
                  <a:cubicBezTo>
                    <a:pt x="105" y="178"/>
                    <a:pt x="101" y="183"/>
                    <a:pt x="98" y="186"/>
                  </a:cubicBezTo>
                  <a:cubicBezTo>
                    <a:pt x="96" y="190"/>
                    <a:pt x="92" y="192"/>
                    <a:pt x="90" y="196"/>
                  </a:cubicBezTo>
                  <a:cubicBezTo>
                    <a:pt x="89" y="197"/>
                    <a:pt x="87" y="197"/>
                    <a:pt x="86" y="199"/>
                  </a:cubicBezTo>
                  <a:cubicBezTo>
                    <a:pt x="85" y="199"/>
                    <a:pt x="85" y="201"/>
                    <a:pt x="85" y="203"/>
                  </a:cubicBezTo>
                  <a:cubicBezTo>
                    <a:pt x="84" y="203"/>
                    <a:pt x="84" y="204"/>
                    <a:pt x="84" y="204"/>
                  </a:cubicBezTo>
                  <a:cubicBezTo>
                    <a:pt x="84" y="205"/>
                    <a:pt x="84" y="206"/>
                    <a:pt x="84" y="206"/>
                  </a:cubicBezTo>
                  <a:cubicBezTo>
                    <a:pt x="83" y="207"/>
                    <a:pt x="82" y="209"/>
                    <a:pt x="81" y="211"/>
                  </a:cubicBezTo>
                  <a:cubicBezTo>
                    <a:pt x="78" y="216"/>
                    <a:pt x="75" y="220"/>
                    <a:pt x="72" y="225"/>
                  </a:cubicBezTo>
                  <a:cubicBezTo>
                    <a:pt x="71" y="228"/>
                    <a:pt x="69" y="231"/>
                    <a:pt x="68" y="233"/>
                  </a:cubicBezTo>
                  <a:cubicBezTo>
                    <a:pt x="68" y="234"/>
                    <a:pt x="67" y="235"/>
                    <a:pt x="66" y="235"/>
                  </a:cubicBezTo>
                  <a:cubicBezTo>
                    <a:pt x="65" y="237"/>
                    <a:pt x="64" y="237"/>
                    <a:pt x="62" y="238"/>
                  </a:cubicBezTo>
                  <a:cubicBezTo>
                    <a:pt x="61" y="239"/>
                    <a:pt x="60" y="241"/>
                    <a:pt x="58" y="242"/>
                  </a:cubicBezTo>
                  <a:cubicBezTo>
                    <a:pt x="57" y="244"/>
                    <a:pt x="57" y="242"/>
                    <a:pt x="57" y="244"/>
                  </a:cubicBezTo>
                  <a:cubicBezTo>
                    <a:pt x="57" y="244"/>
                    <a:pt x="57" y="245"/>
                    <a:pt x="57" y="246"/>
                  </a:cubicBezTo>
                  <a:cubicBezTo>
                    <a:pt x="57" y="247"/>
                    <a:pt x="57" y="247"/>
                    <a:pt x="57" y="248"/>
                  </a:cubicBezTo>
                  <a:cubicBezTo>
                    <a:pt x="58" y="251"/>
                    <a:pt x="59" y="252"/>
                    <a:pt x="59" y="254"/>
                  </a:cubicBezTo>
                  <a:cubicBezTo>
                    <a:pt x="59" y="255"/>
                    <a:pt x="59" y="257"/>
                    <a:pt x="59" y="258"/>
                  </a:cubicBezTo>
                  <a:cubicBezTo>
                    <a:pt x="60" y="258"/>
                    <a:pt x="60" y="259"/>
                    <a:pt x="61" y="259"/>
                  </a:cubicBezTo>
                  <a:cubicBezTo>
                    <a:pt x="62" y="261"/>
                    <a:pt x="61" y="264"/>
                    <a:pt x="61" y="266"/>
                  </a:cubicBezTo>
                  <a:cubicBezTo>
                    <a:pt x="61" y="269"/>
                    <a:pt x="60" y="274"/>
                    <a:pt x="64" y="275"/>
                  </a:cubicBezTo>
                  <a:cubicBezTo>
                    <a:pt x="65" y="275"/>
                    <a:pt x="66" y="275"/>
                    <a:pt x="66" y="275"/>
                  </a:cubicBezTo>
                  <a:cubicBezTo>
                    <a:pt x="67" y="275"/>
                    <a:pt x="67" y="276"/>
                    <a:pt x="67" y="276"/>
                  </a:cubicBezTo>
                  <a:cubicBezTo>
                    <a:pt x="68" y="277"/>
                    <a:pt x="68" y="277"/>
                    <a:pt x="69" y="277"/>
                  </a:cubicBezTo>
                  <a:cubicBezTo>
                    <a:pt x="69" y="280"/>
                    <a:pt x="72" y="282"/>
                    <a:pt x="71" y="285"/>
                  </a:cubicBezTo>
                  <a:cubicBezTo>
                    <a:pt x="69" y="285"/>
                    <a:pt x="65" y="285"/>
                    <a:pt x="63" y="285"/>
                  </a:cubicBezTo>
                  <a:cubicBezTo>
                    <a:pt x="62" y="284"/>
                    <a:pt x="62" y="283"/>
                    <a:pt x="61" y="283"/>
                  </a:cubicBezTo>
                  <a:cubicBezTo>
                    <a:pt x="60" y="283"/>
                    <a:pt x="59" y="283"/>
                    <a:pt x="58" y="283"/>
                  </a:cubicBezTo>
                  <a:cubicBezTo>
                    <a:pt x="55" y="283"/>
                    <a:pt x="54" y="282"/>
                    <a:pt x="52" y="280"/>
                  </a:cubicBezTo>
                  <a:cubicBezTo>
                    <a:pt x="52" y="281"/>
                    <a:pt x="52" y="281"/>
                    <a:pt x="51" y="281"/>
                  </a:cubicBezTo>
                  <a:cubicBezTo>
                    <a:pt x="51" y="283"/>
                    <a:pt x="50" y="284"/>
                    <a:pt x="50" y="285"/>
                  </a:cubicBezTo>
                  <a:cubicBezTo>
                    <a:pt x="47" y="289"/>
                    <a:pt x="44" y="290"/>
                    <a:pt x="40" y="291"/>
                  </a:cubicBezTo>
                  <a:cubicBezTo>
                    <a:pt x="39" y="291"/>
                    <a:pt x="37" y="291"/>
                    <a:pt x="35" y="291"/>
                  </a:cubicBezTo>
                  <a:cubicBezTo>
                    <a:pt x="33" y="291"/>
                    <a:pt x="31" y="290"/>
                    <a:pt x="29" y="290"/>
                  </a:cubicBezTo>
                  <a:cubicBezTo>
                    <a:pt x="28" y="290"/>
                    <a:pt x="27" y="291"/>
                    <a:pt x="25" y="291"/>
                  </a:cubicBezTo>
                  <a:cubicBezTo>
                    <a:pt x="24" y="292"/>
                    <a:pt x="21" y="291"/>
                    <a:pt x="20" y="292"/>
                  </a:cubicBezTo>
                  <a:cubicBezTo>
                    <a:pt x="19" y="292"/>
                    <a:pt x="18" y="293"/>
                    <a:pt x="18" y="293"/>
                  </a:cubicBezTo>
                  <a:cubicBezTo>
                    <a:pt x="17" y="294"/>
                    <a:pt x="18" y="294"/>
                    <a:pt x="17" y="295"/>
                  </a:cubicBezTo>
                  <a:cubicBezTo>
                    <a:pt x="17" y="297"/>
                    <a:pt x="15" y="299"/>
                    <a:pt x="14" y="300"/>
                  </a:cubicBezTo>
                  <a:cubicBezTo>
                    <a:pt x="13" y="302"/>
                    <a:pt x="12" y="303"/>
                    <a:pt x="12" y="305"/>
                  </a:cubicBezTo>
                  <a:cubicBezTo>
                    <a:pt x="11" y="307"/>
                    <a:pt x="11" y="308"/>
                    <a:pt x="11" y="310"/>
                  </a:cubicBezTo>
                  <a:cubicBezTo>
                    <a:pt x="11" y="311"/>
                    <a:pt x="9" y="313"/>
                    <a:pt x="9" y="314"/>
                  </a:cubicBezTo>
                  <a:cubicBezTo>
                    <a:pt x="8" y="315"/>
                    <a:pt x="7" y="317"/>
                    <a:pt x="7" y="318"/>
                  </a:cubicBezTo>
                  <a:cubicBezTo>
                    <a:pt x="6" y="320"/>
                    <a:pt x="6" y="321"/>
                    <a:pt x="5" y="322"/>
                  </a:cubicBezTo>
                  <a:cubicBezTo>
                    <a:pt x="5" y="324"/>
                    <a:pt x="4" y="324"/>
                    <a:pt x="4" y="326"/>
                  </a:cubicBezTo>
                  <a:cubicBezTo>
                    <a:pt x="4" y="328"/>
                    <a:pt x="4" y="327"/>
                    <a:pt x="3" y="328"/>
                  </a:cubicBezTo>
                  <a:cubicBezTo>
                    <a:pt x="2" y="329"/>
                    <a:pt x="1" y="330"/>
                    <a:pt x="0" y="331"/>
                  </a:cubicBezTo>
                  <a:cubicBezTo>
                    <a:pt x="20" y="353"/>
                    <a:pt x="20" y="353"/>
                    <a:pt x="20" y="353"/>
                  </a:cubicBezTo>
                  <a:cubicBezTo>
                    <a:pt x="22" y="353"/>
                    <a:pt x="22" y="353"/>
                    <a:pt x="23" y="354"/>
                  </a:cubicBezTo>
                  <a:cubicBezTo>
                    <a:pt x="23" y="355"/>
                    <a:pt x="23" y="356"/>
                    <a:pt x="23" y="357"/>
                  </a:cubicBezTo>
                  <a:cubicBezTo>
                    <a:pt x="23" y="359"/>
                    <a:pt x="22" y="362"/>
                    <a:pt x="24" y="362"/>
                  </a:cubicBezTo>
                  <a:cubicBezTo>
                    <a:pt x="25" y="360"/>
                    <a:pt x="28" y="362"/>
                    <a:pt x="31" y="362"/>
                  </a:cubicBezTo>
                  <a:cubicBezTo>
                    <a:pt x="32" y="362"/>
                    <a:pt x="33" y="362"/>
                    <a:pt x="34" y="362"/>
                  </a:cubicBezTo>
                  <a:cubicBezTo>
                    <a:pt x="35" y="363"/>
                    <a:pt x="36" y="363"/>
                    <a:pt x="37" y="363"/>
                  </a:cubicBezTo>
                  <a:cubicBezTo>
                    <a:pt x="37" y="364"/>
                    <a:pt x="38" y="364"/>
                    <a:pt x="39" y="365"/>
                  </a:cubicBezTo>
                  <a:cubicBezTo>
                    <a:pt x="39" y="366"/>
                    <a:pt x="39" y="368"/>
                    <a:pt x="39" y="369"/>
                  </a:cubicBezTo>
                  <a:cubicBezTo>
                    <a:pt x="39" y="370"/>
                    <a:pt x="39" y="371"/>
                    <a:pt x="39" y="372"/>
                  </a:cubicBezTo>
                  <a:cubicBezTo>
                    <a:pt x="42" y="371"/>
                    <a:pt x="46" y="373"/>
                    <a:pt x="49" y="372"/>
                  </a:cubicBezTo>
                  <a:cubicBezTo>
                    <a:pt x="50" y="371"/>
                    <a:pt x="51" y="370"/>
                    <a:pt x="52" y="369"/>
                  </a:cubicBezTo>
                  <a:cubicBezTo>
                    <a:pt x="53" y="368"/>
                    <a:pt x="54" y="367"/>
                    <a:pt x="56" y="366"/>
                  </a:cubicBezTo>
                  <a:cubicBezTo>
                    <a:pt x="59" y="364"/>
                    <a:pt x="62" y="365"/>
                    <a:pt x="64" y="367"/>
                  </a:cubicBezTo>
                  <a:cubicBezTo>
                    <a:pt x="66" y="370"/>
                    <a:pt x="65" y="372"/>
                    <a:pt x="69" y="373"/>
                  </a:cubicBezTo>
                  <a:cubicBezTo>
                    <a:pt x="73" y="373"/>
                    <a:pt x="76" y="372"/>
                    <a:pt x="80" y="372"/>
                  </a:cubicBezTo>
                  <a:cubicBezTo>
                    <a:pt x="81" y="372"/>
                    <a:pt x="83" y="371"/>
                    <a:pt x="85" y="373"/>
                  </a:cubicBezTo>
                  <a:cubicBezTo>
                    <a:pt x="86" y="373"/>
                    <a:pt x="88" y="377"/>
                    <a:pt x="88" y="378"/>
                  </a:cubicBezTo>
                  <a:cubicBezTo>
                    <a:pt x="89" y="376"/>
                    <a:pt x="89" y="375"/>
                    <a:pt x="91" y="375"/>
                  </a:cubicBezTo>
                  <a:cubicBezTo>
                    <a:pt x="93" y="375"/>
                    <a:pt x="95" y="375"/>
                    <a:pt x="97" y="375"/>
                  </a:cubicBezTo>
                  <a:cubicBezTo>
                    <a:pt x="99" y="375"/>
                    <a:pt x="104" y="375"/>
                    <a:pt x="106" y="376"/>
                  </a:cubicBezTo>
                  <a:cubicBezTo>
                    <a:pt x="107" y="377"/>
                    <a:pt x="107" y="378"/>
                    <a:pt x="108" y="378"/>
                  </a:cubicBezTo>
                  <a:cubicBezTo>
                    <a:pt x="108" y="378"/>
                    <a:pt x="109" y="378"/>
                    <a:pt x="110" y="378"/>
                  </a:cubicBezTo>
                  <a:cubicBezTo>
                    <a:pt x="114" y="380"/>
                    <a:pt x="117" y="380"/>
                    <a:pt x="122" y="378"/>
                  </a:cubicBezTo>
                  <a:cubicBezTo>
                    <a:pt x="123" y="378"/>
                    <a:pt x="133" y="374"/>
                    <a:pt x="132" y="378"/>
                  </a:cubicBezTo>
                  <a:cubicBezTo>
                    <a:pt x="135" y="378"/>
                    <a:pt x="134" y="379"/>
                    <a:pt x="135" y="380"/>
                  </a:cubicBezTo>
                  <a:cubicBezTo>
                    <a:pt x="136" y="381"/>
                    <a:pt x="138" y="382"/>
                    <a:pt x="139" y="383"/>
                  </a:cubicBezTo>
                  <a:cubicBezTo>
                    <a:pt x="140" y="384"/>
                    <a:pt x="141" y="386"/>
                    <a:pt x="143" y="388"/>
                  </a:cubicBezTo>
                  <a:cubicBezTo>
                    <a:pt x="147" y="391"/>
                    <a:pt x="153" y="393"/>
                    <a:pt x="158" y="391"/>
                  </a:cubicBezTo>
                  <a:cubicBezTo>
                    <a:pt x="161" y="390"/>
                    <a:pt x="162" y="386"/>
                    <a:pt x="163" y="384"/>
                  </a:cubicBezTo>
                  <a:cubicBezTo>
                    <a:pt x="165" y="381"/>
                    <a:pt x="166" y="379"/>
                    <a:pt x="170" y="379"/>
                  </a:cubicBezTo>
                  <a:cubicBezTo>
                    <a:pt x="175" y="379"/>
                    <a:pt x="181" y="379"/>
                    <a:pt x="187" y="379"/>
                  </a:cubicBezTo>
                  <a:cubicBezTo>
                    <a:pt x="187" y="379"/>
                    <a:pt x="189" y="379"/>
                    <a:pt x="189" y="379"/>
                  </a:cubicBezTo>
                  <a:cubicBezTo>
                    <a:pt x="190" y="379"/>
                    <a:pt x="190" y="378"/>
                    <a:pt x="190" y="378"/>
                  </a:cubicBezTo>
                  <a:cubicBezTo>
                    <a:pt x="192" y="377"/>
                    <a:pt x="195" y="376"/>
                    <a:pt x="197" y="376"/>
                  </a:cubicBezTo>
                  <a:cubicBezTo>
                    <a:pt x="202" y="376"/>
                    <a:pt x="207" y="374"/>
                    <a:pt x="211" y="374"/>
                  </a:cubicBezTo>
                  <a:cubicBezTo>
                    <a:pt x="215" y="374"/>
                    <a:pt x="216" y="375"/>
                    <a:pt x="218" y="372"/>
                  </a:cubicBezTo>
                  <a:cubicBezTo>
                    <a:pt x="220" y="370"/>
                    <a:pt x="220" y="367"/>
                    <a:pt x="222" y="365"/>
                  </a:cubicBezTo>
                  <a:cubicBezTo>
                    <a:pt x="223" y="362"/>
                    <a:pt x="227" y="360"/>
                    <a:pt x="230" y="359"/>
                  </a:cubicBezTo>
                  <a:cubicBezTo>
                    <a:pt x="233" y="357"/>
                    <a:pt x="235" y="356"/>
                    <a:pt x="238" y="355"/>
                  </a:cubicBezTo>
                  <a:cubicBezTo>
                    <a:pt x="238" y="355"/>
                    <a:pt x="238" y="355"/>
                    <a:pt x="238" y="355"/>
                  </a:cubicBezTo>
                  <a:cubicBezTo>
                    <a:pt x="241" y="354"/>
                    <a:pt x="244" y="351"/>
                    <a:pt x="248" y="351"/>
                  </a:cubicBezTo>
                  <a:cubicBezTo>
                    <a:pt x="248" y="350"/>
                    <a:pt x="248" y="350"/>
                    <a:pt x="248" y="350"/>
                  </a:cubicBezTo>
                  <a:cubicBezTo>
                    <a:pt x="249" y="349"/>
                    <a:pt x="249" y="349"/>
                    <a:pt x="250" y="348"/>
                  </a:cubicBezTo>
                  <a:cubicBezTo>
                    <a:pt x="250" y="347"/>
                    <a:pt x="250" y="346"/>
                    <a:pt x="250" y="345"/>
                  </a:cubicBezTo>
                  <a:cubicBezTo>
                    <a:pt x="250" y="344"/>
                    <a:pt x="249" y="344"/>
                    <a:pt x="249" y="343"/>
                  </a:cubicBezTo>
                  <a:cubicBezTo>
                    <a:pt x="249" y="342"/>
                    <a:pt x="249" y="341"/>
                    <a:pt x="249" y="340"/>
                  </a:cubicBezTo>
                  <a:cubicBezTo>
                    <a:pt x="249" y="338"/>
                    <a:pt x="250" y="338"/>
                    <a:pt x="252" y="337"/>
                  </a:cubicBezTo>
                  <a:cubicBezTo>
                    <a:pt x="252" y="337"/>
                    <a:pt x="253" y="337"/>
                    <a:pt x="254" y="337"/>
                  </a:cubicBezTo>
                  <a:cubicBezTo>
                    <a:pt x="255" y="337"/>
                    <a:pt x="254" y="340"/>
                    <a:pt x="256" y="340"/>
                  </a:cubicBezTo>
                  <a:cubicBezTo>
                    <a:pt x="257" y="341"/>
                    <a:pt x="258" y="340"/>
                    <a:pt x="259" y="341"/>
                  </a:cubicBezTo>
                  <a:cubicBezTo>
                    <a:pt x="260" y="341"/>
                    <a:pt x="260" y="342"/>
                    <a:pt x="260" y="343"/>
                  </a:cubicBezTo>
                  <a:cubicBezTo>
                    <a:pt x="261" y="344"/>
                    <a:pt x="262" y="344"/>
                    <a:pt x="263" y="343"/>
                  </a:cubicBezTo>
                  <a:cubicBezTo>
                    <a:pt x="266" y="342"/>
                    <a:pt x="266" y="341"/>
                    <a:pt x="267" y="339"/>
                  </a:cubicBezTo>
                  <a:cubicBezTo>
                    <a:pt x="267" y="337"/>
                    <a:pt x="267" y="337"/>
                    <a:pt x="269" y="338"/>
                  </a:cubicBezTo>
                  <a:cubicBezTo>
                    <a:pt x="271" y="338"/>
                    <a:pt x="272" y="339"/>
                    <a:pt x="273" y="341"/>
                  </a:cubicBezTo>
                  <a:cubicBezTo>
                    <a:pt x="273" y="342"/>
                    <a:pt x="273" y="342"/>
                    <a:pt x="274" y="342"/>
                  </a:cubicBezTo>
                  <a:cubicBezTo>
                    <a:pt x="276" y="342"/>
                    <a:pt x="279" y="341"/>
                    <a:pt x="280" y="340"/>
                  </a:cubicBezTo>
                  <a:cubicBezTo>
                    <a:pt x="281" y="339"/>
                    <a:pt x="282" y="339"/>
                    <a:pt x="283" y="338"/>
                  </a:cubicBezTo>
                  <a:cubicBezTo>
                    <a:pt x="283" y="337"/>
                    <a:pt x="283" y="336"/>
                    <a:pt x="284" y="336"/>
                  </a:cubicBezTo>
                  <a:cubicBezTo>
                    <a:pt x="284" y="335"/>
                    <a:pt x="285" y="336"/>
                    <a:pt x="285" y="337"/>
                  </a:cubicBezTo>
                  <a:cubicBezTo>
                    <a:pt x="286" y="337"/>
                    <a:pt x="286" y="338"/>
                    <a:pt x="287" y="339"/>
                  </a:cubicBezTo>
                  <a:cubicBezTo>
                    <a:pt x="288" y="340"/>
                    <a:pt x="289" y="340"/>
                    <a:pt x="290" y="340"/>
                  </a:cubicBezTo>
                  <a:cubicBezTo>
                    <a:pt x="293" y="339"/>
                    <a:pt x="296" y="337"/>
                    <a:pt x="296" y="334"/>
                  </a:cubicBezTo>
                  <a:cubicBezTo>
                    <a:pt x="296" y="334"/>
                    <a:pt x="296" y="332"/>
                    <a:pt x="297" y="332"/>
                  </a:cubicBezTo>
                  <a:cubicBezTo>
                    <a:pt x="299" y="330"/>
                    <a:pt x="301" y="335"/>
                    <a:pt x="302" y="335"/>
                  </a:cubicBezTo>
                  <a:cubicBezTo>
                    <a:pt x="302" y="336"/>
                    <a:pt x="304" y="336"/>
                    <a:pt x="305" y="336"/>
                  </a:cubicBezTo>
                  <a:cubicBezTo>
                    <a:pt x="307" y="336"/>
                    <a:pt x="306" y="336"/>
                    <a:pt x="308" y="337"/>
                  </a:cubicBezTo>
                  <a:cubicBezTo>
                    <a:pt x="308" y="338"/>
                    <a:pt x="309" y="338"/>
                    <a:pt x="309" y="338"/>
                  </a:cubicBezTo>
                  <a:cubicBezTo>
                    <a:pt x="310" y="339"/>
                    <a:pt x="311" y="340"/>
                    <a:pt x="312" y="341"/>
                  </a:cubicBezTo>
                  <a:cubicBezTo>
                    <a:pt x="314" y="342"/>
                    <a:pt x="316" y="342"/>
                    <a:pt x="317" y="343"/>
                  </a:cubicBezTo>
                  <a:cubicBezTo>
                    <a:pt x="319" y="344"/>
                    <a:pt x="321" y="347"/>
                    <a:pt x="323" y="348"/>
                  </a:cubicBezTo>
                  <a:cubicBezTo>
                    <a:pt x="324" y="348"/>
                    <a:pt x="325" y="348"/>
                    <a:pt x="325" y="349"/>
                  </a:cubicBezTo>
                  <a:cubicBezTo>
                    <a:pt x="325" y="349"/>
                    <a:pt x="325" y="350"/>
                    <a:pt x="325" y="350"/>
                  </a:cubicBezTo>
                  <a:cubicBezTo>
                    <a:pt x="325" y="352"/>
                    <a:pt x="325" y="351"/>
                    <a:pt x="327" y="351"/>
                  </a:cubicBezTo>
                  <a:cubicBezTo>
                    <a:pt x="328" y="352"/>
                    <a:pt x="327" y="352"/>
                    <a:pt x="328" y="353"/>
                  </a:cubicBezTo>
                  <a:cubicBezTo>
                    <a:pt x="328" y="354"/>
                    <a:pt x="330" y="355"/>
                    <a:pt x="331" y="355"/>
                  </a:cubicBezTo>
                  <a:cubicBezTo>
                    <a:pt x="331" y="354"/>
                    <a:pt x="332" y="354"/>
                    <a:pt x="332" y="353"/>
                  </a:cubicBezTo>
                  <a:cubicBezTo>
                    <a:pt x="334" y="353"/>
                    <a:pt x="335" y="354"/>
                    <a:pt x="336" y="353"/>
                  </a:cubicBezTo>
                  <a:cubicBezTo>
                    <a:pt x="338" y="353"/>
                    <a:pt x="339" y="352"/>
                    <a:pt x="340" y="354"/>
                  </a:cubicBezTo>
                  <a:cubicBezTo>
                    <a:pt x="341" y="356"/>
                    <a:pt x="340" y="358"/>
                    <a:pt x="339" y="359"/>
                  </a:cubicBezTo>
                  <a:cubicBezTo>
                    <a:pt x="338" y="360"/>
                    <a:pt x="337" y="360"/>
                    <a:pt x="337" y="361"/>
                  </a:cubicBezTo>
                  <a:cubicBezTo>
                    <a:pt x="338" y="362"/>
                    <a:pt x="339" y="361"/>
                    <a:pt x="340" y="361"/>
                  </a:cubicBezTo>
                  <a:cubicBezTo>
                    <a:pt x="341" y="361"/>
                    <a:pt x="342" y="359"/>
                    <a:pt x="343" y="359"/>
                  </a:cubicBezTo>
                  <a:cubicBezTo>
                    <a:pt x="343" y="360"/>
                    <a:pt x="343" y="362"/>
                    <a:pt x="343" y="362"/>
                  </a:cubicBezTo>
                  <a:cubicBezTo>
                    <a:pt x="343" y="363"/>
                    <a:pt x="343" y="365"/>
                    <a:pt x="343" y="365"/>
                  </a:cubicBezTo>
                  <a:cubicBezTo>
                    <a:pt x="344" y="365"/>
                    <a:pt x="344" y="365"/>
                    <a:pt x="345" y="365"/>
                  </a:cubicBezTo>
                  <a:cubicBezTo>
                    <a:pt x="345" y="366"/>
                    <a:pt x="345" y="367"/>
                    <a:pt x="345" y="367"/>
                  </a:cubicBezTo>
                  <a:cubicBezTo>
                    <a:pt x="346" y="367"/>
                    <a:pt x="347" y="365"/>
                    <a:pt x="347" y="364"/>
                  </a:cubicBezTo>
                  <a:cubicBezTo>
                    <a:pt x="347" y="364"/>
                    <a:pt x="347" y="361"/>
                    <a:pt x="347" y="360"/>
                  </a:cubicBezTo>
                  <a:cubicBezTo>
                    <a:pt x="348" y="359"/>
                    <a:pt x="351" y="360"/>
                    <a:pt x="352" y="360"/>
                  </a:cubicBezTo>
                  <a:cubicBezTo>
                    <a:pt x="353" y="360"/>
                    <a:pt x="354" y="360"/>
                    <a:pt x="355" y="361"/>
                  </a:cubicBezTo>
                  <a:cubicBezTo>
                    <a:pt x="356" y="361"/>
                    <a:pt x="357" y="362"/>
                    <a:pt x="357" y="362"/>
                  </a:cubicBezTo>
                  <a:cubicBezTo>
                    <a:pt x="358" y="362"/>
                    <a:pt x="359" y="362"/>
                    <a:pt x="359" y="362"/>
                  </a:cubicBezTo>
                  <a:cubicBezTo>
                    <a:pt x="361" y="362"/>
                    <a:pt x="360" y="362"/>
                    <a:pt x="361" y="363"/>
                  </a:cubicBezTo>
                  <a:cubicBezTo>
                    <a:pt x="362" y="363"/>
                    <a:pt x="362" y="364"/>
                    <a:pt x="363" y="365"/>
                  </a:cubicBezTo>
                  <a:cubicBezTo>
                    <a:pt x="364" y="365"/>
                    <a:pt x="364" y="364"/>
                    <a:pt x="365" y="365"/>
                  </a:cubicBezTo>
                  <a:cubicBezTo>
                    <a:pt x="366" y="365"/>
                    <a:pt x="365" y="367"/>
                    <a:pt x="365" y="368"/>
                  </a:cubicBezTo>
                  <a:cubicBezTo>
                    <a:pt x="365" y="370"/>
                    <a:pt x="365" y="370"/>
                    <a:pt x="367" y="372"/>
                  </a:cubicBezTo>
                  <a:cubicBezTo>
                    <a:pt x="368" y="373"/>
                    <a:pt x="368" y="375"/>
                    <a:pt x="369" y="375"/>
                  </a:cubicBezTo>
                  <a:cubicBezTo>
                    <a:pt x="371" y="375"/>
                    <a:pt x="371" y="375"/>
                    <a:pt x="372" y="376"/>
                  </a:cubicBezTo>
                  <a:cubicBezTo>
                    <a:pt x="373" y="377"/>
                    <a:pt x="372" y="377"/>
                    <a:pt x="373" y="378"/>
                  </a:cubicBezTo>
                  <a:cubicBezTo>
                    <a:pt x="374" y="378"/>
                    <a:pt x="376" y="378"/>
                    <a:pt x="377" y="378"/>
                  </a:cubicBezTo>
                  <a:cubicBezTo>
                    <a:pt x="377" y="378"/>
                    <a:pt x="378" y="378"/>
                    <a:pt x="378" y="378"/>
                  </a:cubicBezTo>
                  <a:cubicBezTo>
                    <a:pt x="379" y="378"/>
                    <a:pt x="379" y="377"/>
                    <a:pt x="380" y="376"/>
                  </a:cubicBezTo>
                  <a:cubicBezTo>
                    <a:pt x="381" y="375"/>
                    <a:pt x="383" y="376"/>
                    <a:pt x="384" y="376"/>
                  </a:cubicBezTo>
                  <a:cubicBezTo>
                    <a:pt x="385" y="377"/>
                    <a:pt x="386" y="377"/>
                    <a:pt x="387" y="378"/>
                  </a:cubicBezTo>
                  <a:cubicBezTo>
                    <a:pt x="388" y="378"/>
                    <a:pt x="389" y="378"/>
                    <a:pt x="389" y="378"/>
                  </a:cubicBezTo>
                  <a:cubicBezTo>
                    <a:pt x="391" y="379"/>
                    <a:pt x="391" y="381"/>
                    <a:pt x="390" y="382"/>
                  </a:cubicBezTo>
                  <a:cubicBezTo>
                    <a:pt x="390" y="383"/>
                    <a:pt x="390" y="383"/>
                    <a:pt x="390" y="383"/>
                  </a:cubicBezTo>
                  <a:cubicBezTo>
                    <a:pt x="389" y="384"/>
                    <a:pt x="389" y="384"/>
                    <a:pt x="389" y="385"/>
                  </a:cubicBezTo>
                  <a:cubicBezTo>
                    <a:pt x="389" y="385"/>
                    <a:pt x="389" y="386"/>
                    <a:pt x="389" y="386"/>
                  </a:cubicBezTo>
                  <a:cubicBezTo>
                    <a:pt x="389" y="388"/>
                    <a:pt x="389" y="388"/>
                    <a:pt x="388" y="389"/>
                  </a:cubicBezTo>
                  <a:cubicBezTo>
                    <a:pt x="388" y="389"/>
                    <a:pt x="388" y="390"/>
                    <a:pt x="388" y="390"/>
                  </a:cubicBezTo>
                  <a:cubicBezTo>
                    <a:pt x="388" y="391"/>
                    <a:pt x="389" y="391"/>
                    <a:pt x="390" y="392"/>
                  </a:cubicBezTo>
                  <a:cubicBezTo>
                    <a:pt x="391" y="393"/>
                    <a:pt x="390" y="393"/>
                    <a:pt x="389" y="393"/>
                  </a:cubicBezTo>
                  <a:cubicBezTo>
                    <a:pt x="389" y="394"/>
                    <a:pt x="388" y="395"/>
                    <a:pt x="388" y="396"/>
                  </a:cubicBezTo>
                  <a:cubicBezTo>
                    <a:pt x="388" y="397"/>
                    <a:pt x="388" y="398"/>
                    <a:pt x="387" y="400"/>
                  </a:cubicBezTo>
                  <a:cubicBezTo>
                    <a:pt x="387" y="400"/>
                    <a:pt x="387" y="401"/>
                    <a:pt x="387" y="402"/>
                  </a:cubicBezTo>
                  <a:cubicBezTo>
                    <a:pt x="387" y="403"/>
                    <a:pt x="387" y="404"/>
                    <a:pt x="387" y="404"/>
                  </a:cubicBezTo>
                  <a:cubicBezTo>
                    <a:pt x="387" y="406"/>
                    <a:pt x="384" y="406"/>
                    <a:pt x="383" y="408"/>
                  </a:cubicBezTo>
                  <a:cubicBezTo>
                    <a:pt x="382" y="409"/>
                    <a:pt x="382" y="410"/>
                    <a:pt x="383" y="411"/>
                  </a:cubicBezTo>
                  <a:cubicBezTo>
                    <a:pt x="383" y="412"/>
                    <a:pt x="383" y="413"/>
                    <a:pt x="383" y="414"/>
                  </a:cubicBezTo>
                  <a:cubicBezTo>
                    <a:pt x="383" y="414"/>
                    <a:pt x="383" y="414"/>
                    <a:pt x="384" y="415"/>
                  </a:cubicBezTo>
                  <a:cubicBezTo>
                    <a:pt x="385" y="416"/>
                    <a:pt x="385" y="418"/>
                    <a:pt x="386" y="419"/>
                  </a:cubicBezTo>
                  <a:cubicBezTo>
                    <a:pt x="387" y="419"/>
                    <a:pt x="387" y="420"/>
                    <a:pt x="388" y="421"/>
                  </a:cubicBezTo>
                  <a:cubicBezTo>
                    <a:pt x="389" y="422"/>
                    <a:pt x="389" y="423"/>
                    <a:pt x="389" y="424"/>
                  </a:cubicBezTo>
                  <a:cubicBezTo>
                    <a:pt x="389" y="425"/>
                    <a:pt x="391" y="426"/>
                    <a:pt x="392" y="426"/>
                  </a:cubicBezTo>
                  <a:cubicBezTo>
                    <a:pt x="392" y="426"/>
                    <a:pt x="393" y="425"/>
                    <a:pt x="393" y="424"/>
                  </a:cubicBezTo>
                  <a:cubicBezTo>
                    <a:pt x="393" y="425"/>
                    <a:pt x="394" y="426"/>
                    <a:pt x="394" y="426"/>
                  </a:cubicBezTo>
                  <a:cubicBezTo>
                    <a:pt x="394" y="427"/>
                    <a:pt x="394" y="429"/>
                    <a:pt x="395" y="430"/>
                  </a:cubicBezTo>
                  <a:cubicBezTo>
                    <a:pt x="396" y="430"/>
                    <a:pt x="397" y="431"/>
                    <a:pt x="398" y="431"/>
                  </a:cubicBezTo>
                  <a:cubicBezTo>
                    <a:pt x="401" y="433"/>
                    <a:pt x="402" y="430"/>
                    <a:pt x="404" y="428"/>
                  </a:cubicBezTo>
                  <a:cubicBezTo>
                    <a:pt x="404" y="428"/>
                    <a:pt x="405" y="428"/>
                    <a:pt x="405" y="428"/>
                  </a:cubicBezTo>
                  <a:cubicBezTo>
                    <a:pt x="406" y="427"/>
                    <a:pt x="407" y="427"/>
                    <a:pt x="408" y="427"/>
                  </a:cubicBezTo>
                  <a:cubicBezTo>
                    <a:pt x="408" y="428"/>
                    <a:pt x="408" y="430"/>
                    <a:pt x="408" y="431"/>
                  </a:cubicBezTo>
                  <a:cubicBezTo>
                    <a:pt x="408" y="433"/>
                    <a:pt x="410" y="435"/>
                    <a:pt x="409" y="437"/>
                  </a:cubicBezTo>
                  <a:cubicBezTo>
                    <a:pt x="408" y="439"/>
                    <a:pt x="406" y="439"/>
                    <a:pt x="407" y="442"/>
                  </a:cubicBezTo>
                  <a:cubicBezTo>
                    <a:pt x="407" y="442"/>
                    <a:pt x="407" y="443"/>
                    <a:pt x="407" y="443"/>
                  </a:cubicBezTo>
                  <a:cubicBezTo>
                    <a:pt x="407" y="444"/>
                    <a:pt x="407" y="444"/>
                    <a:pt x="407" y="445"/>
                  </a:cubicBezTo>
                  <a:cubicBezTo>
                    <a:pt x="406" y="446"/>
                    <a:pt x="406" y="445"/>
                    <a:pt x="405" y="447"/>
                  </a:cubicBezTo>
                  <a:cubicBezTo>
                    <a:pt x="405" y="448"/>
                    <a:pt x="405" y="449"/>
                    <a:pt x="406" y="450"/>
                  </a:cubicBezTo>
                  <a:cubicBezTo>
                    <a:pt x="404" y="449"/>
                    <a:pt x="403" y="448"/>
                    <a:pt x="402" y="450"/>
                  </a:cubicBezTo>
                  <a:cubicBezTo>
                    <a:pt x="400" y="452"/>
                    <a:pt x="404" y="453"/>
                    <a:pt x="406" y="453"/>
                  </a:cubicBezTo>
                  <a:cubicBezTo>
                    <a:pt x="407" y="453"/>
                    <a:pt x="410" y="453"/>
                    <a:pt x="411" y="453"/>
                  </a:cubicBezTo>
                  <a:cubicBezTo>
                    <a:pt x="412" y="454"/>
                    <a:pt x="412" y="456"/>
                    <a:pt x="412" y="456"/>
                  </a:cubicBezTo>
                  <a:cubicBezTo>
                    <a:pt x="412" y="457"/>
                    <a:pt x="412" y="458"/>
                    <a:pt x="412" y="458"/>
                  </a:cubicBezTo>
                  <a:cubicBezTo>
                    <a:pt x="411" y="460"/>
                    <a:pt x="411" y="462"/>
                    <a:pt x="411" y="463"/>
                  </a:cubicBezTo>
                  <a:cubicBezTo>
                    <a:pt x="411" y="463"/>
                    <a:pt x="412" y="464"/>
                    <a:pt x="412" y="464"/>
                  </a:cubicBezTo>
                  <a:cubicBezTo>
                    <a:pt x="413" y="465"/>
                    <a:pt x="413" y="465"/>
                    <a:pt x="413" y="466"/>
                  </a:cubicBezTo>
                  <a:cubicBezTo>
                    <a:pt x="413" y="468"/>
                    <a:pt x="415" y="471"/>
                    <a:pt x="415" y="473"/>
                  </a:cubicBezTo>
                  <a:cubicBezTo>
                    <a:pt x="416" y="474"/>
                    <a:pt x="416" y="474"/>
                    <a:pt x="417" y="474"/>
                  </a:cubicBezTo>
                  <a:cubicBezTo>
                    <a:pt x="418" y="473"/>
                    <a:pt x="419" y="473"/>
                    <a:pt x="421" y="472"/>
                  </a:cubicBezTo>
                  <a:cubicBezTo>
                    <a:pt x="422" y="471"/>
                    <a:pt x="423" y="472"/>
                    <a:pt x="424" y="473"/>
                  </a:cubicBezTo>
                  <a:cubicBezTo>
                    <a:pt x="426" y="474"/>
                    <a:pt x="428" y="474"/>
                    <a:pt x="428" y="477"/>
                  </a:cubicBezTo>
                  <a:cubicBezTo>
                    <a:pt x="428" y="481"/>
                    <a:pt x="428" y="486"/>
                    <a:pt x="427" y="490"/>
                  </a:cubicBezTo>
                  <a:cubicBezTo>
                    <a:pt x="427" y="491"/>
                    <a:pt x="426" y="493"/>
                    <a:pt x="426" y="495"/>
                  </a:cubicBezTo>
                  <a:cubicBezTo>
                    <a:pt x="426" y="496"/>
                    <a:pt x="427" y="497"/>
                    <a:pt x="426" y="498"/>
                  </a:cubicBezTo>
                  <a:cubicBezTo>
                    <a:pt x="424" y="499"/>
                    <a:pt x="423" y="497"/>
                    <a:pt x="421" y="498"/>
                  </a:cubicBezTo>
                  <a:cubicBezTo>
                    <a:pt x="421" y="499"/>
                    <a:pt x="421" y="500"/>
                    <a:pt x="421" y="500"/>
                  </a:cubicBezTo>
                  <a:cubicBezTo>
                    <a:pt x="420" y="501"/>
                    <a:pt x="420" y="501"/>
                    <a:pt x="419" y="502"/>
                  </a:cubicBezTo>
                  <a:cubicBezTo>
                    <a:pt x="418" y="503"/>
                    <a:pt x="419" y="504"/>
                    <a:pt x="418" y="505"/>
                  </a:cubicBezTo>
                  <a:cubicBezTo>
                    <a:pt x="418" y="506"/>
                    <a:pt x="417" y="507"/>
                    <a:pt x="416" y="508"/>
                  </a:cubicBezTo>
                  <a:cubicBezTo>
                    <a:pt x="414" y="510"/>
                    <a:pt x="414" y="512"/>
                    <a:pt x="414" y="515"/>
                  </a:cubicBezTo>
                  <a:cubicBezTo>
                    <a:pt x="413" y="515"/>
                    <a:pt x="411" y="515"/>
                    <a:pt x="411" y="515"/>
                  </a:cubicBezTo>
                  <a:cubicBezTo>
                    <a:pt x="410" y="514"/>
                    <a:pt x="409" y="513"/>
                    <a:pt x="408" y="512"/>
                  </a:cubicBezTo>
                  <a:cubicBezTo>
                    <a:pt x="408" y="511"/>
                    <a:pt x="407" y="510"/>
                    <a:pt x="407" y="510"/>
                  </a:cubicBezTo>
                  <a:cubicBezTo>
                    <a:pt x="407" y="509"/>
                    <a:pt x="406" y="508"/>
                    <a:pt x="406" y="507"/>
                  </a:cubicBezTo>
                  <a:cubicBezTo>
                    <a:pt x="405" y="507"/>
                    <a:pt x="404" y="506"/>
                    <a:pt x="403" y="506"/>
                  </a:cubicBezTo>
                  <a:cubicBezTo>
                    <a:pt x="403" y="505"/>
                    <a:pt x="403" y="505"/>
                    <a:pt x="403" y="504"/>
                  </a:cubicBezTo>
                  <a:cubicBezTo>
                    <a:pt x="403" y="503"/>
                    <a:pt x="403" y="502"/>
                    <a:pt x="402" y="502"/>
                  </a:cubicBezTo>
                  <a:cubicBezTo>
                    <a:pt x="399" y="501"/>
                    <a:pt x="397" y="506"/>
                    <a:pt x="396" y="507"/>
                  </a:cubicBezTo>
                  <a:cubicBezTo>
                    <a:pt x="395" y="506"/>
                    <a:pt x="394" y="502"/>
                    <a:pt x="394" y="501"/>
                  </a:cubicBezTo>
                  <a:cubicBezTo>
                    <a:pt x="394" y="500"/>
                    <a:pt x="395" y="499"/>
                    <a:pt x="394" y="498"/>
                  </a:cubicBezTo>
                  <a:cubicBezTo>
                    <a:pt x="393" y="499"/>
                    <a:pt x="392" y="502"/>
                    <a:pt x="392" y="505"/>
                  </a:cubicBezTo>
                  <a:cubicBezTo>
                    <a:pt x="392" y="506"/>
                    <a:pt x="392" y="507"/>
                    <a:pt x="391" y="508"/>
                  </a:cubicBezTo>
                  <a:cubicBezTo>
                    <a:pt x="391" y="509"/>
                    <a:pt x="390" y="509"/>
                    <a:pt x="390" y="510"/>
                  </a:cubicBezTo>
                  <a:cubicBezTo>
                    <a:pt x="390" y="510"/>
                    <a:pt x="390" y="511"/>
                    <a:pt x="389" y="512"/>
                  </a:cubicBezTo>
                  <a:cubicBezTo>
                    <a:pt x="388" y="513"/>
                    <a:pt x="388" y="510"/>
                    <a:pt x="387" y="509"/>
                  </a:cubicBezTo>
                  <a:cubicBezTo>
                    <a:pt x="387" y="507"/>
                    <a:pt x="387" y="506"/>
                    <a:pt x="389" y="504"/>
                  </a:cubicBezTo>
                  <a:cubicBezTo>
                    <a:pt x="390" y="502"/>
                    <a:pt x="391" y="501"/>
                    <a:pt x="391" y="499"/>
                  </a:cubicBezTo>
                  <a:cubicBezTo>
                    <a:pt x="391" y="494"/>
                    <a:pt x="385" y="496"/>
                    <a:pt x="383" y="498"/>
                  </a:cubicBezTo>
                  <a:cubicBezTo>
                    <a:pt x="382" y="499"/>
                    <a:pt x="383" y="499"/>
                    <a:pt x="382" y="499"/>
                  </a:cubicBezTo>
                  <a:cubicBezTo>
                    <a:pt x="381" y="500"/>
                    <a:pt x="380" y="500"/>
                    <a:pt x="379" y="500"/>
                  </a:cubicBezTo>
                  <a:cubicBezTo>
                    <a:pt x="378" y="500"/>
                    <a:pt x="377" y="501"/>
                    <a:pt x="375" y="502"/>
                  </a:cubicBezTo>
                  <a:cubicBezTo>
                    <a:pt x="374" y="502"/>
                    <a:pt x="374" y="502"/>
                    <a:pt x="373" y="504"/>
                  </a:cubicBezTo>
                  <a:cubicBezTo>
                    <a:pt x="373" y="504"/>
                    <a:pt x="372" y="506"/>
                    <a:pt x="372" y="507"/>
                  </a:cubicBezTo>
                  <a:cubicBezTo>
                    <a:pt x="373" y="508"/>
                    <a:pt x="374" y="507"/>
                    <a:pt x="375" y="509"/>
                  </a:cubicBezTo>
                  <a:cubicBezTo>
                    <a:pt x="375" y="510"/>
                    <a:pt x="374" y="511"/>
                    <a:pt x="374" y="512"/>
                  </a:cubicBezTo>
                  <a:cubicBezTo>
                    <a:pt x="374" y="514"/>
                    <a:pt x="374" y="516"/>
                    <a:pt x="373" y="518"/>
                  </a:cubicBezTo>
                  <a:cubicBezTo>
                    <a:pt x="373" y="519"/>
                    <a:pt x="371" y="522"/>
                    <a:pt x="372" y="523"/>
                  </a:cubicBezTo>
                  <a:cubicBezTo>
                    <a:pt x="372" y="524"/>
                    <a:pt x="374" y="523"/>
                    <a:pt x="375" y="523"/>
                  </a:cubicBezTo>
                  <a:cubicBezTo>
                    <a:pt x="376" y="524"/>
                    <a:pt x="376" y="524"/>
                    <a:pt x="376" y="525"/>
                  </a:cubicBezTo>
                  <a:cubicBezTo>
                    <a:pt x="377" y="527"/>
                    <a:pt x="377" y="528"/>
                    <a:pt x="376" y="530"/>
                  </a:cubicBezTo>
                  <a:cubicBezTo>
                    <a:pt x="375" y="532"/>
                    <a:pt x="373" y="534"/>
                    <a:pt x="374" y="536"/>
                  </a:cubicBezTo>
                  <a:cubicBezTo>
                    <a:pt x="375" y="537"/>
                    <a:pt x="376" y="538"/>
                    <a:pt x="376" y="539"/>
                  </a:cubicBezTo>
                  <a:cubicBezTo>
                    <a:pt x="376" y="540"/>
                    <a:pt x="375" y="540"/>
                    <a:pt x="374" y="541"/>
                  </a:cubicBezTo>
                  <a:cubicBezTo>
                    <a:pt x="370" y="543"/>
                    <a:pt x="366" y="544"/>
                    <a:pt x="363" y="546"/>
                  </a:cubicBezTo>
                  <a:cubicBezTo>
                    <a:pt x="361" y="547"/>
                    <a:pt x="358" y="549"/>
                    <a:pt x="359" y="551"/>
                  </a:cubicBezTo>
                  <a:cubicBezTo>
                    <a:pt x="360" y="553"/>
                    <a:pt x="361" y="555"/>
                    <a:pt x="359" y="557"/>
                  </a:cubicBezTo>
                  <a:cubicBezTo>
                    <a:pt x="358" y="557"/>
                    <a:pt x="357" y="558"/>
                    <a:pt x="356" y="558"/>
                  </a:cubicBezTo>
                  <a:cubicBezTo>
                    <a:pt x="355" y="558"/>
                    <a:pt x="355" y="558"/>
                    <a:pt x="354" y="558"/>
                  </a:cubicBezTo>
                  <a:cubicBezTo>
                    <a:pt x="353" y="559"/>
                    <a:pt x="352" y="559"/>
                    <a:pt x="352" y="560"/>
                  </a:cubicBezTo>
                  <a:cubicBezTo>
                    <a:pt x="351" y="560"/>
                    <a:pt x="350" y="561"/>
                    <a:pt x="350" y="562"/>
                  </a:cubicBezTo>
                  <a:cubicBezTo>
                    <a:pt x="350" y="563"/>
                    <a:pt x="350" y="563"/>
                    <a:pt x="349" y="564"/>
                  </a:cubicBezTo>
                  <a:cubicBezTo>
                    <a:pt x="348" y="564"/>
                    <a:pt x="347" y="564"/>
                    <a:pt x="347" y="565"/>
                  </a:cubicBezTo>
                  <a:cubicBezTo>
                    <a:pt x="347" y="566"/>
                    <a:pt x="347" y="567"/>
                    <a:pt x="347" y="568"/>
                  </a:cubicBezTo>
                  <a:cubicBezTo>
                    <a:pt x="347" y="570"/>
                    <a:pt x="349" y="571"/>
                    <a:pt x="348" y="573"/>
                  </a:cubicBezTo>
                  <a:cubicBezTo>
                    <a:pt x="348" y="573"/>
                    <a:pt x="347" y="574"/>
                    <a:pt x="347" y="574"/>
                  </a:cubicBezTo>
                  <a:cubicBezTo>
                    <a:pt x="347" y="574"/>
                    <a:pt x="347" y="575"/>
                    <a:pt x="347" y="575"/>
                  </a:cubicBezTo>
                  <a:cubicBezTo>
                    <a:pt x="347" y="576"/>
                    <a:pt x="347" y="577"/>
                    <a:pt x="347" y="578"/>
                  </a:cubicBezTo>
                  <a:cubicBezTo>
                    <a:pt x="346" y="579"/>
                    <a:pt x="346" y="580"/>
                    <a:pt x="346" y="580"/>
                  </a:cubicBezTo>
                  <a:cubicBezTo>
                    <a:pt x="346" y="581"/>
                    <a:pt x="346" y="582"/>
                    <a:pt x="346" y="583"/>
                  </a:cubicBezTo>
                  <a:cubicBezTo>
                    <a:pt x="346" y="583"/>
                    <a:pt x="345" y="583"/>
                    <a:pt x="345" y="584"/>
                  </a:cubicBezTo>
                  <a:cubicBezTo>
                    <a:pt x="344" y="584"/>
                    <a:pt x="344" y="585"/>
                    <a:pt x="344" y="585"/>
                  </a:cubicBezTo>
                  <a:cubicBezTo>
                    <a:pt x="343" y="586"/>
                    <a:pt x="343" y="586"/>
                    <a:pt x="342" y="586"/>
                  </a:cubicBezTo>
                  <a:cubicBezTo>
                    <a:pt x="339" y="586"/>
                    <a:pt x="339" y="579"/>
                    <a:pt x="336" y="582"/>
                  </a:cubicBezTo>
                  <a:cubicBezTo>
                    <a:pt x="335" y="582"/>
                    <a:pt x="334" y="583"/>
                    <a:pt x="333" y="584"/>
                  </a:cubicBezTo>
                  <a:cubicBezTo>
                    <a:pt x="332" y="585"/>
                    <a:pt x="331" y="586"/>
                    <a:pt x="330" y="586"/>
                  </a:cubicBezTo>
                  <a:cubicBezTo>
                    <a:pt x="330" y="587"/>
                    <a:pt x="331" y="587"/>
                    <a:pt x="331" y="588"/>
                  </a:cubicBezTo>
                  <a:cubicBezTo>
                    <a:pt x="332" y="588"/>
                    <a:pt x="337" y="596"/>
                    <a:pt x="337" y="597"/>
                  </a:cubicBezTo>
                  <a:cubicBezTo>
                    <a:pt x="339" y="598"/>
                    <a:pt x="345" y="601"/>
                    <a:pt x="347" y="601"/>
                  </a:cubicBezTo>
                  <a:cubicBezTo>
                    <a:pt x="349" y="602"/>
                    <a:pt x="351" y="603"/>
                    <a:pt x="353" y="605"/>
                  </a:cubicBezTo>
                  <a:cubicBezTo>
                    <a:pt x="356" y="606"/>
                    <a:pt x="357" y="608"/>
                    <a:pt x="360" y="605"/>
                  </a:cubicBezTo>
                  <a:cubicBezTo>
                    <a:pt x="361" y="604"/>
                    <a:pt x="361" y="601"/>
                    <a:pt x="362" y="601"/>
                  </a:cubicBezTo>
                  <a:cubicBezTo>
                    <a:pt x="364" y="600"/>
                    <a:pt x="366" y="601"/>
                    <a:pt x="368" y="601"/>
                  </a:cubicBezTo>
                  <a:cubicBezTo>
                    <a:pt x="370" y="601"/>
                    <a:pt x="372" y="601"/>
                    <a:pt x="377" y="599"/>
                  </a:cubicBezTo>
                  <a:cubicBezTo>
                    <a:pt x="381" y="598"/>
                    <a:pt x="384" y="596"/>
                    <a:pt x="385" y="595"/>
                  </a:cubicBezTo>
                  <a:cubicBezTo>
                    <a:pt x="387" y="593"/>
                    <a:pt x="387" y="592"/>
                    <a:pt x="390" y="592"/>
                  </a:cubicBezTo>
                  <a:cubicBezTo>
                    <a:pt x="397" y="590"/>
                    <a:pt x="401" y="593"/>
                    <a:pt x="406" y="596"/>
                  </a:cubicBezTo>
                  <a:cubicBezTo>
                    <a:pt x="408" y="597"/>
                    <a:pt x="413" y="599"/>
                    <a:pt x="416" y="600"/>
                  </a:cubicBezTo>
                  <a:cubicBezTo>
                    <a:pt x="417" y="597"/>
                    <a:pt x="414" y="596"/>
                    <a:pt x="412" y="592"/>
                  </a:cubicBezTo>
                  <a:cubicBezTo>
                    <a:pt x="409" y="588"/>
                    <a:pt x="406" y="582"/>
                    <a:pt x="406" y="578"/>
                  </a:cubicBezTo>
                  <a:cubicBezTo>
                    <a:pt x="405" y="574"/>
                    <a:pt x="410" y="572"/>
                    <a:pt x="409" y="569"/>
                  </a:cubicBezTo>
                  <a:cubicBezTo>
                    <a:pt x="409" y="573"/>
                    <a:pt x="414" y="575"/>
                    <a:pt x="415" y="580"/>
                  </a:cubicBezTo>
                  <a:cubicBezTo>
                    <a:pt x="417" y="580"/>
                    <a:pt x="423" y="578"/>
                    <a:pt x="424" y="576"/>
                  </a:cubicBezTo>
                  <a:cubicBezTo>
                    <a:pt x="425" y="573"/>
                    <a:pt x="422" y="570"/>
                    <a:pt x="423" y="568"/>
                  </a:cubicBezTo>
                  <a:cubicBezTo>
                    <a:pt x="428" y="567"/>
                    <a:pt x="435" y="568"/>
                    <a:pt x="434" y="561"/>
                  </a:cubicBezTo>
                  <a:cubicBezTo>
                    <a:pt x="439" y="560"/>
                    <a:pt x="438" y="564"/>
                    <a:pt x="442" y="561"/>
                  </a:cubicBezTo>
                  <a:cubicBezTo>
                    <a:pt x="443" y="560"/>
                    <a:pt x="444" y="558"/>
                    <a:pt x="445" y="557"/>
                  </a:cubicBezTo>
                  <a:cubicBezTo>
                    <a:pt x="447" y="556"/>
                    <a:pt x="450" y="556"/>
                    <a:pt x="452" y="553"/>
                  </a:cubicBezTo>
                  <a:cubicBezTo>
                    <a:pt x="453" y="550"/>
                    <a:pt x="452" y="546"/>
                    <a:pt x="452" y="543"/>
                  </a:cubicBezTo>
                  <a:cubicBezTo>
                    <a:pt x="453" y="542"/>
                    <a:pt x="454" y="541"/>
                    <a:pt x="453" y="539"/>
                  </a:cubicBezTo>
                  <a:cubicBezTo>
                    <a:pt x="452" y="538"/>
                    <a:pt x="447" y="537"/>
                    <a:pt x="446" y="536"/>
                  </a:cubicBezTo>
                  <a:cubicBezTo>
                    <a:pt x="444" y="535"/>
                    <a:pt x="432" y="528"/>
                    <a:pt x="434" y="523"/>
                  </a:cubicBezTo>
                  <a:cubicBezTo>
                    <a:pt x="436" y="519"/>
                    <a:pt x="446" y="521"/>
                    <a:pt x="448" y="523"/>
                  </a:cubicBezTo>
                  <a:cubicBezTo>
                    <a:pt x="450" y="526"/>
                    <a:pt x="452" y="529"/>
                    <a:pt x="454" y="532"/>
                  </a:cubicBezTo>
                  <a:cubicBezTo>
                    <a:pt x="455" y="534"/>
                    <a:pt x="459" y="535"/>
                    <a:pt x="460" y="538"/>
                  </a:cubicBezTo>
                  <a:cubicBezTo>
                    <a:pt x="459" y="532"/>
                    <a:pt x="464" y="532"/>
                    <a:pt x="467" y="528"/>
                  </a:cubicBezTo>
                  <a:cubicBezTo>
                    <a:pt x="469" y="527"/>
                    <a:pt x="469" y="525"/>
                    <a:pt x="470" y="523"/>
                  </a:cubicBezTo>
                  <a:cubicBezTo>
                    <a:pt x="472" y="522"/>
                    <a:pt x="474" y="520"/>
                    <a:pt x="474" y="517"/>
                  </a:cubicBezTo>
                  <a:cubicBezTo>
                    <a:pt x="473" y="513"/>
                    <a:pt x="466" y="511"/>
                    <a:pt x="474" y="508"/>
                  </a:cubicBezTo>
                  <a:cubicBezTo>
                    <a:pt x="476" y="507"/>
                    <a:pt x="479" y="507"/>
                    <a:pt x="482" y="507"/>
                  </a:cubicBezTo>
                  <a:cubicBezTo>
                    <a:pt x="484" y="507"/>
                    <a:pt x="487" y="508"/>
                    <a:pt x="489" y="507"/>
                  </a:cubicBezTo>
                  <a:cubicBezTo>
                    <a:pt x="491" y="506"/>
                    <a:pt x="491" y="505"/>
                    <a:pt x="492" y="503"/>
                  </a:cubicBezTo>
                  <a:cubicBezTo>
                    <a:pt x="495" y="499"/>
                    <a:pt x="501" y="496"/>
                    <a:pt x="506" y="496"/>
                  </a:cubicBezTo>
                  <a:cubicBezTo>
                    <a:pt x="508" y="495"/>
                    <a:pt x="510" y="496"/>
                    <a:pt x="513" y="495"/>
                  </a:cubicBezTo>
                  <a:cubicBezTo>
                    <a:pt x="515" y="495"/>
                    <a:pt x="517" y="493"/>
                    <a:pt x="519" y="493"/>
                  </a:cubicBezTo>
                  <a:cubicBezTo>
                    <a:pt x="520" y="493"/>
                    <a:pt x="522" y="494"/>
                    <a:pt x="523" y="495"/>
                  </a:cubicBezTo>
                  <a:cubicBezTo>
                    <a:pt x="524" y="495"/>
                    <a:pt x="528" y="495"/>
                    <a:pt x="529" y="495"/>
                  </a:cubicBezTo>
                  <a:cubicBezTo>
                    <a:pt x="533" y="496"/>
                    <a:pt x="533" y="495"/>
                    <a:pt x="535" y="492"/>
                  </a:cubicBezTo>
                  <a:cubicBezTo>
                    <a:pt x="537" y="489"/>
                    <a:pt x="538" y="489"/>
                    <a:pt x="538" y="486"/>
                  </a:cubicBezTo>
                  <a:cubicBezTo>
                    <a:pt x="538" y="485"/>
                    <a:pt x="537" y="483"/>
                    <a:pt x="539" y="481"/>
                  </a:cubicBezTo>
                  <a:cubicBezTo>
                    <a:pt x="543" y="484"/>
                    <a:pt x="541" y="491"/>
                    <a:pt x="542" y="495"/>
                  </a:cubicBezTo>
                  <a:cubicBezTo>
                    <a:pt x="545" y="495"/>
                    <a:pt x="548" y="494"/>
                    <a:pt x="550" y="496"/>
                  </a:cubicBezTo>
                  <a:cubicBezTo>
                    <a:pt x="553" y="497"/>
                    <a:pt x="558" y="502"/>
                    <a:pt x="557" y="505"/>
                  </a:cubicBezTo>
                  <a:cubicBezTo>
                    <a:pt x="552" y="506"/>
                    <a:pt x="547" y="503"/>
                    <a:pt x="543" y="502"/>
                  </a:cubicBezTo>
                  <a:cubicBezTo>
                    <a:pt x="540" y="502"/>
                    <a:pt x="537" y="501"/>
                    <a:pt x="534" y="501"/>
                  </a:cubicBezTo>
                  <a:cubicBezTo>
                    <a:pt x="532" y="501"/>
                    <a:pt x="521" y="502"/>
                    <a:pt x="521" y="506"/>
                  </a:cubicBezTo>
                  <a:cubicBezTo>
                    <a:pt x="526" y="507"/>
                    <a:pt x="529" y="510"/>
                    <a:pt x="533" y="512"/>
                  </a:cubicBezTo>
                  <a:cubicBezTo>
                    <a:pt x="535" y="514"/>
                    <a:pt x="539" y="516"/>
                    <a:pt x="537" y="519"/>
                  </a:cubicBezTo>
                  <a:cubicBezTo>
                    <a:pt x="536" y="521"/>
                    <a:pt x="532" y="519"/>
                    <a:pt x="531" y="521"/>
                  </a:cubicBezTo>
                  <a:cubicBezTo>
                    <a:pt x="528" y="525"/>
                    <a:pt x="533" y="524"/>
                    <a:pt x="534" y="525"/>
                  </a:cubicBezTo>
                  <a:cubicBezTo>
                    <a:pt x="537" y="526"/>
                    <a:pt x="538" y="528"/>
                    <a:pt x="540" y="530"/>
                  </a:cubicBezTo>
                  <a:cubicBezTo>
                    <a:pt x="542" y="532"/>
                    <a:pt x="545" y="533"/>
                    <a:pt x="548" y="534"/>
                  </a:cubicBezTo>
                  <a:cubicBezTo>
                    <a:pt x="550" y="535"/>
                    <a:pt x="552" y="536"/>
                    <a:pt x="555" y="536"/>
                  </a:cubicBezTo>
                  <a:cubicBezTo>
                    <a:pt x="557" y="537"/>
                    <a:pt x="558" y="536"/>
                    <a:pt x="560" y="536"/>
                  </a:cubicBezTo>
                  <a:cubicBezTo>
                    <a:pt x="563" y="537"/>
                    <a:pt x="563" y="540"/>
                    <a:pt x="566" y="542"/>
                  </a:cubicBezTo>
                  <a:cubicBezTo>
                    <a:pt x="569" y="543"/>
                    <a:pt x="569" y="540"/>
                    <a:pt x="571" y="538"/>
                  </a:cubicBezTo>
                  <a:cubicBezTo>
                    <a:pt x="574" y="537"/>
                    <a:pt x="578" y="539"/>
                    <a:pt x="581" y="539"/>
                  </a:cubicBezTo>
                  <a:cubicBezTo>
                    <a:pt x="584" y="539"/>
                    <a:pt x="586" y="540"/>
                    <a:pt x="589" y="540"/>
                  </a:cubicBezTo>
                  <a:cubicBezTo>
                    <a:pt x="591" y="540"/>
                    <a:pt x="595" y="540"/>
                    <a:pt x="597" y="540"/>
                  </a:cubicBezTo>
                  <a:cubicBezTo>
                    <a:pt x="599" y="540"/>
                    <a:pt x="603" y="540"/>
                    <a:pt x="604" y="539"/>
                  </a:cubicBezTo>
                  <a:cubicBezTo>
                    <a:pt x="606" y="538"/>
                    <a:pt x="608" y="535"/>
                    <a:pt x="610" y="535"/>
                  </a:cubicBezTo>
                  <a:cubicBezTo>
                    <a:pt x="612" y="534"/>
                    <a:pt x="616" y="534"/>
                    <a:pt x="618" y="534"/>
                  </a:cubicBezTo>
                  <a:cubicBezTo>
                    <a:pt x="618" y="537"/>
                    <a:pt x="621" y="537"/>
                    <a:pt x="622" y="538"/>
                  </a:cubicBezTo>
                  <a:cubicBezTo>
                    <a:pt x="624" y="540"/>
                    <a:pt x="623" y="542"/>
                    <a:pt x="627" y="542"/>
                  </a:cubicBezTo>
                  <a:cubicBezTo>
                    <a:pt x="632" y="541"/>
                    <a:pt x="633" y="533"/>
                    <a:pt x="637" y="532"/>
                  </a:cubicBezTo>
                  <a:cubicBezTo>
                    <a:pt x="637" y="532"/>
                    <a:pt x="637" y="532"/>
                    <a:pt x="637" y="531"/>
                  </a:cubicBezTo>
                  <a:cubicBezTo>
                    <a:pt x="634" y="526"/>
                    <a:pt x="640" y="526"/>
                    <a:pt x="642" y="526"/>
                  </a:cubicBezTo>
                  <a:cubicBezTo>
                    <a:pt x="646" y="526"/>
                    <a:pt x="647" y="524"/>
                    <a:pt x="650" y="526"/>
                  </a:cubicBezTo>
                  <a:cubicBezTo>
                    <a:pt x="653" y="528"/>
                    <a:pt x="654" y="534"/>
                    <a:pt x="658" y="536"/>
                  </a:cubicBezTo>
                  <a:cubicBezTo>
                    <a:pt x="661" y="537"/>
                    <a:pt x="663" y="535"/>
                    <a:pt x="666" y="535"/>
                  </a:cubicBezTo>
                  <a:cubicBezTo>
                    <a:pt x="668" y="535"/>
                    <a:pt x="669" y="536"/>
                    <a:pt x="671" y="536"/>
                  </a:cubicBezTo>
                  <a:cubicBezTo>
                    <a:pt x="676" y="536"/>
                    <a:pt x="678" y="531"/>
                    <a:pt x="675" y="527"/>
                  </a:cubicBezTo>
                  <a:cubicBezTo>
                    <a:pt x="678" y="527"/>
                    <a:pt x="681" y="528"/>
                    <a:pt x="683" y="529"/>
                  </a:cubicBezTo>
                  <a:cubicBezTo>
                    <a:pt x="686" y="530"/>
                    <a:pt x="690" y="533"/>
                    <a:pt x="692" y="533"/>
                  </a:cubicBezTo>
                  <a:cubicBezTo>
                    <a:pt x="693" y="533"/>
                    <a:pt x="694" y="533"/>
                    <a:pt x="695" y="533"/>
                  </a:cubicBezTo>
                  <a:cubicBezTo>
                    <a:pt x="695" y="533"/>
                    <a:pt x="695" y="532"/>
                    <a:pt x="696" y="532"/>
                  </a:cubicBezTo>
                  <a:cubicBezTo>
                    <a:pt x="696" y="533"/>
                    <a:pt x="695" y="533"/>
                    <a:pt x="695" y="533"/>
                  </a:cubicBezTo>
                  <a:cubicBezTo>
                    <a:pt x="693" y="535"/>
                    <a:pt x="691" y="537"/>
                    <a:pt x="690" y="539"/>
                  </a:cubicBezTo>
                  <a:cubicBezTo>
                    <a:pt x="688" y="541"/>
                    <a:pt x="687" y="542"/>
                    <a:pt x="688" y="545"/>
                  </a:cubicBezTo>
                  <a:cubicBezTo>
                    <a:pt x="692" y="545"/>
                    <a:pt x="696" y="544"/>
                    <a:pt x="698" y="540"/>
                  </a:cubicBezTo>
                  <a:cubicBezTo>
                    <a:pt x="698" y="538"/>
                    <a:pt x="698" y="535"/>
                    <a:pt x="698" y="533"/>
                  </a:cubicBezTo>
                  <a:cubicBezTo>
                    <a:pt x="700" y="533"/>
                    <a:pt x="701" y="532"/>
                    <a:pt x="702" y="532"/>
                  </a:cubicBezTo>
                  <a:cubicBezTo>
                    <a:pt x="705" y="531"/>
                    <a:pt x="707" y="530"/>
                    <a:pt x="709" y="530"/>
                  </a:cubicBezTo>
                  <a:cubicBezTo>
                    <a:pt x="712" y="529"/>
                    <a:pt x="719" y="527"/>
                    <a:pt x="721" y="525"/>
                  </a:cubicBezTo>
                  <a:cubicBezTo>
                    <a:pt x="723" y="522"/>
                    <a:pt x="722" y="518"/>
                    <a:pt x="722" y="515"/>
                  </a:cubicBezTo>
                  <a:cubicBezTo>
                    <a:pt x="723" y="513"/>
                    <a:pt x="723" y="510"/>
                    <a:pt x="724" y="509"/>
                  </a:cubicBezTo>
                  <a:cubicBezTo>
                    <a:pt x="725" y="508"/>
                    <a:pt x="728" y="505"/>
                    <a:pt x="730" y="506"/>
                  </a:cubicBezTo>
                  <a:cubicBezTo>
                    <a:pt x="734" y="508"/>
                    <a:pt x="729" y="514"/>
                    <a:pt x="736" y="512"/>
                  </a:cubicBezTo>
                  <a:cubicBezTo>
                    <a:pt x="737" y="510"/>
                    <a:pt x="737" y="507"/>
                    <a:pt x="737" y="506"/>
                  </a:cubicBezTo>
                  <a:cubicBezTo>
                    <a:pt x="736" y="504"/>
                    <a:pt x="734" y="503"/>
                    <a:pt x="734" y="501"/>
                  </a:cubicBezTo>
                  <a:cubicBezTo>
                    <a:pt x="733" y="499"/>
                    <a:pt x="733" y="493"/>
                    <a:pt x="734" y="490"/>
                  </a:cubicBezTo>
                  <a:cubicBezTo>
                    <a:pt x="737" y="489"/>
                    <a:pt x="740" y="501"/>
                    <a:pt x="742" y="502"/>
                  </a:cubicBezTo>
                  <a:cubicBezTo>
                    <a:pt x="746" y="506"/>
                    <a:pt x="752" y="500"/>
                    <a:pt x="754" y="497"/>
                  </a:cubicBezTo>
                  <a:cubicBezTo>
                    <a:pt x="758" y="491"/>
                    <a:pt x="761" y="484"/>
                    <a:pt x="769" y="482"/>
                  </a:cubicBezTo>
                  <a:cubicBezTo>
                    <a:pt x="772" y="482"/>
                    <a:pt x="775" y="482"/>
                    <a:pt x="778" y="482"/>
                  </a:cubicBezTo>
                  <a:cubicBezTo>
                    <a:pt x="781" y="482"/>
                    <a:pt x="784" y="483"/>
                    <a:pt x="786" y="483"/>
                  </a:cubicBezTo>
                  <a:cubicBezTo>
                    <a:pt x="792" y="485"/>
                    <a:pt x="791" y="482"/>
                    <a:pt x="796" y="479"/>
                  </a:cubicBezTo>
                  <a:cubicBezTo>
                    <a:pt x="797" y="478"/>
                    <a:pt x="800" y="478"/>
                    <a:pt x="801" y="478"/>
                  </a:cubicBezTo>
                  <a:cubicBezTo>
                    <a:pt x="805" y="477"/>
                    <a:pt x="809" y="477"/>
                    <a:pt x="813" y="477"/>
                  </a:cubicBezTo>
                  <a:cubicBezTo>
                    <a:pt x="816" y="476"/>
                    <a:pt x="821" y="475"/>
                    <a:pt x="823" y="477"/>
                  </a:cubicBezTo>
                  <a:cubicBezTo>
                    <a:pt x="824" y="473"/>
                    <a:pt x="832" y="470"/>
                    <a:pt x="836" y="469"/>
                  </a:cubicBezTo>
                  <a:cubicBezTo>
                    <a:pt x="839" y="468"/>
                    <a:pt x="846" y="470"/>
                    <a:pt x="848" y="467"/>
                  </a:cubicBezTo>
                  <a:cubicBezTo>
                    <a:pt x="851" y="470"/>
                    <a:pt x="856" y="461"/>
                    <a:pt x="857" y="459"/>
                  </a:cubicBezTo>
                  <a:cubicBezTo>
                    <a:pt x="860" y="456"/>
                    <a:pt x="861" y="454"/>
                    <a:pt x="865" y="453"/>
                  </a:cubicBezTo>
                  <a:cubicBezTo>
                    <a:pt x="867" y="453"/>
                    <a:pt x="870" y="453"/>
                    <a:pt x="872" y="453"/>
                  </a:cubicBezTo>
                  <a:cubicBezTo>
                    <a:pt x="876" y="452"/>
                    <a:pt x="879" y="449"/>
                    <a:pt x="883" y="448"/>
                  </a:cubicBezTo>
                  <a:cubicBezTo>
                    <a:pt x="886" y="448"/>
                    <a:pt x="889" y="449"/>
                    <a:pt x="892" y="448"/>
                  </a:cubicBezTo>
                  <a:cubicBezTo>
                    <a:pt x="895" y="448"/>
                    <a:pt x="898" y="448"/>
                    <a:pt x="901" y="447"/>
                  </a:cubicBezTo>
                  <a:cubicBezTo>
                    <a:pt x="905" y="447"/>
                    <a:pt x="907" y="446"/>
                    <a:pt x="910" y="443"/>
                  </a:cubicBezTo>
                  <a:cubicBezTo>
                    <a:pt x="912" y="442"/>
                    <a:pt x="914" y="441"/>
                    <a:pt x="916" y="441"/>
                  </a:cubicBezTo>
                  <a:cubicBezTo>
                    <a:pt x="919" y="440"/>
                    <a:pt x="920" y="444"/>
                    <a:pt x="923" y="444"/>
                  </a:cubicBezTo>
                  <a:cubicBezTo>
                    <a:pt x="924" y="444"/>
                    <a:pt x="926" y="443"/>
                    <a:pt x="927" y="442"/>
                  </a:cubicBezTo>
                  <a:cubicBezTo>
                    <a:pt x="922" y="441"/>
                    <a:pt x="918" y="438"/>
                    <a:pt x="912" y="437"/>
                  </a:cubicBezTo>
                  <a:cubicBezTo>
                    <a:pt x="907" y="437"/>
                    <a:pt x="906" y="438"/>
                    <a:pt x="906" y="432"/>
                  </a:cubicBezTo>
                  <a:cubicBezTo>
                    <a:pt x="905" y="427"/>
                    <a:pt x="904" y="422"/>
                    <a:pt x="905" y="417"/>
                  </a:cubicBezTo>
                  <a:cubicBezTo>
                    <a:pt x="906" y="414"/>
                    <a:pt x="908" y="410"/>
                    <a:pt x="911" y="408"/>
                  </a:cubicBezTo>
                  <a:cubicBezTo>
                    <a:pt x="914" y="407"/>
                    <a:pt x="915" y="407"/>
                    <a:pt x="917" y="405"/>
                  </a:cubicBezTo>
                  <a:cubicBezTo>
                    <a:pt x="919" y="403"/>
                    <a:pt x="920" y="402"/>
                    <a:pt x="923" y="401"/>
                  </a:cubicBezTo>
                  <a:cubicBezTo>
                    <a:pt x="926" y="400"/>
                    <a:pt x="931" y="403"/>
                    <a:pt x="934" y="401"/>
                  </a:cubicBezTo>
                  <a:cubicBezTo>
                    <a:pt x="938" y="399"/>
                    <a:pt x="935" y="394"/>
                    <a:pt x="937" y="391"/>
                  </a:cubicBezTo>
                  <a:cubicBezTo>
                    <a:pt x="939" y="389"/>
                    <a:pt x="943" y="390"/>
                    <a:pt x="946" y="390"/>
                  </a:cubicBezTo>
                  <a:cubicBezTo>
                    <a:pt x="947" y="390"/>
                    <a:pt x="949" y="389"/>
                    <a:pt x="949" y="389"/>
                  </a:cubicBezTo>
                  <a:cubicBezTo>
                    <a:pt x="951" y="389"/>
                    <a:pt x="952" y="391"/>
                    <a:pt x="954" y="391"/>
                  </a:cubicBezTo>
                  <a:cubicBezTo>
                    <a:pt x="955" y="391"/>
                    <a:pt x="957" y="389"/>
                    <a:pt x="958" y="389"/>
                  </a:cubicBezTo>
                  <a:cubicBezTo>
                    <a:pt x="961" y="387"/>
                    <a:pt x="964" y="387"/>
                    <a:pt x="967" y="387"/>
                  </a:cubicBezTo>
                  <a:cubicBezTo>
                    <a:pt x="972" y="387"/>
                    <a:pt x="976" y="387"/>
                    <a:pt x="979" y="388"/>
                  </a:cubicBezTo>
                  <a:cubicBezTo>
                    <a:pt x="984" y="390"/>
                    <a:pt x="987" y="391"/>
                    <a:pt x="992" y="387"/>
                  </a:cubicBezTo>
                  <a:cubicBezTo>
                    <a:pt x="993" y="386"/>
                    <a:pt x="994" y="384"/>
                    <a:pt x="995" y="383"/>
                  </a:cubicBezTo>
                  <a:cubicBezTo>
                    <a:pt x="997" y="382"/>
                    <a:pt x="998" y="382"/>
                    <a:pt x="999" y="381"/>
                  </a:cubicBezTo>
                  <a:cubicBezTo>
                    <a:pt x="1001" y="379"/>
                    <a:pt x="1000" y="379"/>
                    <a:pt x="1001" y="377"/>
                  </a:cubicBezTo>
                  <a:cubicBezTo>
                    <a:pt x="1002" y="371"/>
                    <a:pt x="1000" y="365"/>
                    <a:pt x="1002" y="359"/>
                  </a:cubicBezTo>
                  <a:cubicBezTo>
                    <a:pt x="1003" y="357"/>
                    <a:pt x="1005" y="355"/>
                    <a:pt x="1006" y="353"/>
                  </a:cubicBezTo>
                  <a:cubicBezTo>
                    <a:pt x="1007" y="352"/>
                    <a:pt x="1010" y="352"/>
                    <a:pt x="1009" y="349"/>
                  </a:cubicBezTo>
                  <a:cubicBezTo>
                    <a:pt x="1005" y="349"/>
                    <a:pt x="1004" y="349"/>
                    <a:pt x="1002" y="346"/>
                  </a:cubicBezTo>
                  <a:cubicBezTo>
                    <a:pt x="1002" y="347"/>
                    <a:pt x="1001" y="347"/>
                    <a:pt x="1001" y="347"/>
                  </a:cubicBezTo>
                  <a:cubicBezTo>
                    <a:pt x="998" y="342"/>
                    <a:pt x="998" y="336"/>
                    <a:pt x="997" y="331"/>
                  </a:cubicBezTo>
                  <a:cubicBezTo>
                    <a:pt x="995" y="331"/>
                    <a:pt x="994" y="331"/>
                    <a:pt x="992" y="331"/>
                  </a:cubicBezTo>
                  <a:cubicBezTo>
                    <a:pt x="991" y="326"/>
                    <a:pt x="992" y="319"/>
                    <a:pt x="992" y="314"/>
                  </a:cubicBezTo>
                  <a:cubicBezTo>
                    <a:pt x="992" y="313"/>
                    <a:pt x="991" y="308"/>
                    <a:pt x="992" y="306"/>
                  </a:cubicBezTo>
                  <a:cubicBezTo>
                    <a:pt x="994" y="302"/>
                    <a:pt x="1014" y="306"/>
                    <a:pt x="1011" y="300"/>
                  </a:cubicBezTo>
                  <a:cubicBezTo>
                    <a:pt x="1010" y="297"/>
                    <a:pt x="1003" y="298"/>
                    <a:pt x="1001" y="298"/>
                  </a:cubicBezTo>
                  <a:cubicBezTo>
                    <a:pt x="995" y="298"/>
                    <a:pt x="993" y="295"/>
                    <a:pt x="988" y="291"/>
                  </a:cubicBezTo>
                  <a:cubicBezTo>
                    <a:pt x="983" y="287"/>
                    <a:pt x="982" y="283"/>
                    <a:pt x="990" y="282"/>
                  </a:cubicBezTo>
                  <a:cubicBezTo>
                    <a:pt x="996" y="282"/>
                    <a:pt x="1002" y="283"/>
                    <a:pt x="1008" y="282"/>
                  </a:cubicBezTo>
                  <a:cubicBezTo>
                    <a:pt x="1008" y="280"/>
                    <a:pt x="1008" y="278"/>
                    <a:pt x="1009" y="276"/>
                  </a:cubicBezTo>
                  <a:cubicBezTo>
                    <a:pt x="1012" y="269"/>
                    <a:pt x="1018" y="273"/>
                    <a:pt x="1024" y="269"/>
                  </a:cubicBezTo>
                  <a:cubicBezTo>
                    <a:pt x="1026" y="267"/>
                    <a:pt x="1026" y="266"/>
                    <a:pt x="1024" y="264"/>
                  </a:cubicBezTo>
                  <a:moveTo>
                    <a:pt x="134" y="165"/>
                  </a:moveTo>
                  <a:cubicBezTo>
                    <a:pt x="134" y="165"/>
                    <a:pt x="134" y="165"/>
                    <a:pt x="134" y="165"/>
                  </a:cubicBezTo>
                  <a:cubicBezTo>
                    <a:pt x="134" y="165"/>
                    <a:pt x="134" y="165"/>
                    <a:pt x="133" y="165"/>
                  </a:cubicBezTo>
                  <a:lnTo>
                    <a:pt x="134" y="16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 name="Freeform 6">
              <a:extLst>
                <a:ext uri="{FF2B5EF4-FFF2-40B4-BE49-F238E27FC236}">
                  <a16:creationId xmlns:a16="http://schemas.microsoft.com/office/drawing/2014/main" id="{D5BEFC95-1A6E-725C-F755-452A6AF99D21}"/>
                </a:ext>
              </a:extLst>
            </p:cNvPr>
            <p:cNvSpPr>
              <a:spLocks/>
            </p:cNvSpPr>
            <p:nvPr/>
          </p:nvSpPr>
          <p:spPr bwMode="auto">
            <a:xfrm>
              <a:off x="3535363" y="5638800"/>
              <a:ext cx="84138" cy="50800"/>
            </a:xfrm>
            <a:custGeom>
              <a:avLst/>
              <a:gdLst/>
              <a:ahLst/>
              <a:cxnLst>
                <a:cxn ang="0">
                  <a:pos x="17" y="3"/>
                </a:cxn>
                <a:cxn ang="0">
                  <a:pos x="15" y="1"/>
                </a:cxn>
                <a:cxn ang="0">
                  <a:pos x="13" y="0"/>
                </a:cxn>
                <a:cxn ang="0">
                  <a:pos x="10" y="4"/>
                </a:cxn>
                <a:cxn ang="0">
                  <a:pos x="9" y="5"/>
                </a:cxn>
                <a:cxn ang="0">
                  <a:pos x="8" y="6"/>
                </a:cxn>
                <a:cxn ang="0">
                  <a:pos x="7" y="6"/>
                </a:cxn>
                <a:cxn ang="0">
                  <a:pos x="7" y="7"/>
                </a:cxn>
                <a:cxn ang="0">
                  <a:pos x="1" y="10"/>
                </a:cxn>
                <a:cxn ang="0">
                  <a:pos x="1" y="14"/>
                </a:cxn>
                <a:cxn ang="0">
                  <a:pos x="5" y="19"/>
                </a:cxn>
                <a:cxn ang="0">
                  <a:pos x="9" y="22"/>
                </a:cxn>
                <a:cxn ang="0">
                  <a:pos x="15" y="22"/>
                </a:cxn>
                <a:cxn ang="0">
                  <a:pos x="18" y="22"/>
                </a:cxn>
                <a:cxn ang="0">
                  <a:pos x="20" y="21"/>
                </a:cxn>
                <a:cxn ang="0">
                  <a:pos x="22" y="21"/>
                </a:cxn>
                <a:cxn ang="0">
                  <a:pos x="25" y="21"/>
                </a:cxn>
                <a:cxn ang="0">
                  <a:pos x="29" y="22"/>
                </a:cxn>
                <a:cxn ang="0">
                  <a:pos x="32" y="24"/>
                </a:cxn>
                <a:cxn ang="0">
                  <a:pos x="39" y="26"/>
                </a:cxn>
                <a:cxn ang="0">
                  <a:pos x="44" y="25"/>
                </a:cxn>
                <a:cxn ang="0">
                  <a:pos x="44" y="19"/>
                </a:cxn>
                <a:cxn ang="0">
                  <a:pos x="43" y="16"/>
                </a:cxn>
                <a:cxn ang="0">
                  <a:pos x="42" y="13"/>
                </a:cxn>
                <a:cxn ang="0">
                  <a:pos x="38" y="10"/>
                </a:cxn>
                <a:cxn ang="0">
                  <a:pos x="35" y="9"/>
                </a:cxn>
                <a:cxn ang="0">
                  <a:pos x="33" y="9"/>
                </a:cxn>
                <a:cxn ang="0">
                  <a:pos x="27" y="5"/>
                </a:cxn>
                <a:cxn ang="0">
                  <a:pos x="23" y="4"/>
                </a:cxn>
                <a:cxn ang="0">
                  <a:pos x="20" y="3"/>
                </a:cxn>
                <a:cxn ang="0">
                  <a:pos x="17" y="3"/>
                </a:cxn>
              </a:cxnLst>
              <a:rect l="0" t="0" r="r" b="b"/>
              <a:pathLst>
                <a:path w="45" h="27">
                  <a:moveTo>
                    <a:pt x="17" y="3"/>
                  </a:moveTo>
                  <a:cubicBezTo>
                    <a:pt x="17" y="2"/>
                    <a:pt x="16" y="2"/>
                    <a:pt x="15" y="1"/>
                  </a:cubicBezTo>
                  <a:cubicBezTo>
                    <a:pt x="14" y="1"/>
                    <a:pt x="13" y="0"/>
                    <a:pt x="13" y="0"/>
                  </a:cubicBezTo>
                  <a:cubicBezTo>
                    <a:pt x="11" y="1"/>
                    <a:pt x="11" y="2"/>
                    <a:pt x="10" y="4"/>
                  </a:cubicBezTo>
                  <a:cubicBezTo>
                    <a:pt x="10" y="4"/>
                    <a:pt x="10" y="5"/>
                    <a:pt x="9" y="5"/>
                  </a:cubicBezTo>
                  <a:cubicBezTo>
                    <a:pt x="9" y="5"/>
                    <a:pt x="9" y="6"/>
                    <a:pt x="8" y="6"/>
                  </a:cubicBezTo>
                  <a:cubicBezTo>
                    <a:pt x="8" y="6"/>
                    <a:pt x="8" y="6"/>
                    <a:pt x="7" y="6"/>
                  </a:cubicBezTo>
                  <a:cubicBezTo>
                    <a:pt x="7" y="6"/>
                    <a:pt x="7" y="6"/>
                    <a:pt x="7" y="7"/>
                  </a:cubicBezTo>
                  <a:cubicBezTo>
                    <a:pt x="5" y="8"/>
                    <a:pt x="2" y="8"/>
                    <a:pt x="1" y="10"/>
                  </a:cubicBezTo>
                  <a:cubicBezTo>
                    <a:pt x="0" y="11"/>
                    <a:pt x="0" y="13"/>
                    <a:pt x="1" y="14"/>
                  </a:cubicBezTo>
                  <a:cubicBezTo>
                    <a:pt x="1" y="16"/>
                    <a:pt x="3" y="17"/>
                    <a:pt x="5" y="19"/>
                  </a:cubicBezTo>
                  <a:cubicBezTo>
                    <a:pt x="6" y="20"/>
                    <a:pt x="7" y="21"/>
                    <a:pt x="9" y="22"/>
                  </a:cubicBezTo>
                  <a:cubicBezTo>
                    <a:pt x="11" y="22"/>
                    <a:pt x="13" y="22"/>
                    <a:pt x="15" y="22"/>
                  </a:cubicBezTo>
                  <a:cubicBezTo>
                    <a:pt x="16" y="23"/>
                    <a:pt x="17" y="23"/>
                    <a:pt x="18" y="22"/>
                  </a:cubicBezTo>
                  <a:cubicBezTo>
                    <a:pt x="19" y="22"/>
                    <a:pt x="19" y="22"/>
                    <a:pt x="20" y="21"/>
                  </a:cubicBezTo>
                  <a:cubicBezTo>
                    <a:pt x="20" y="21"/>
                    <a:pt x="21" y="21"/>
                    <a:pt x="22" y="21"/>
                  </a:cubicBezTo>
                  <a:cubicBezTo>
                    <a:pt x="23" y="21"/>
                    <a:pt x="24" y="21"/>
                    <a:pt x="25" y="21"/>
                  </a:cubicBezTo>
                  <a:cubicBezTo>
                    <a:pt x="27" y="21"/>
                    <a:pt x="28" y="22"/>
                    <a:pt x="29" y="22"/>
                  </a:cubicBezTo>
                  <a:cubicBezTo>
                    <a:pt x="30" y="22"/>
                    <a:pt x="31" y="23"/>
                    <a:pt x="32" y="24"/>
                  </a:cubicBezTo>
                  <a:cubicBezTo>
                    <a:pt x="34" y="25"/>
                    <a:pt x="36" y="26"/>
                    <a:pt x="39" y="26"/>
                  </a:cubicBezTo>
                  <a:cubicBezTo>
                    <a:pt x="40" y="27"/>
                    <a:pt x="43" y="27"/>
                    <a:pt x="44" y="25"/>
                  </a:cubicBezTo>
                  <a:cubicBezTo>
                    <a:pt x="45" y="23"/>
                    <a:pt x="44" y="21"/>
                    <a:pt x="44" y="19"/>
                  </a:cubicBezTo>
                  <a:cubicBezTo>
                    <a:pt x="43" y="18"/>
                    <a:pt x="43" y="17"/>
                    <a:pt x="43" y="16"/>
                  </a:cubicBezTo>
                  <a:cubicBezTo>
                    <a:pt x="43" y="15"/>
                    <a:pt x="43" y="14"/>
                    <a:pt x="42" y="13"/>
                  </a:cubicBezTo>
                  <a:cubicBezTo>
                    <a:pt x="41" y="11"/>
                    <a:pt x="39" y="11"/>
                    <a:pt x="38" y="10"/>
                  </a:cubicBezTo>
                  <a:cubicBezTo>
                    <a:pt x="37" y="10"/>
                    <a:pt x="36" y="9"/>
                    <a:pt x="35" y="9"/>
                  </a:cubicBezTo>
                  <a:cubicBezTo>
                    <a:pt x="34" y="9"/>
                    <a:pt x="34" y="9"/>
                    <a:pt x="33" y="9"/>
                  </a:cubicBezTo>
                  <a:cubicBezTo>
                    <a:pt x="31" y="8"/>
                    <a:pt x="29" y="6"/>
                    <a:pt x="27" y="5"/>
                  </a:cubicBezTo>
                  <a:cubicBezTo>
                    <a:pt x="26" y="5"/>
                    <a:pt x="24" y="5"/>
                    <a:pt x="23" y="4"/>
                  </a:cubicBezTo>
                  <a:cubicBezTo>
                    <a:pt x="22" y="4"/>
                    <a:pt x="21" y="4"/>
                    <a:pt x="20" y="3"/>
                  </a:cubicBezTo>
                  <a:cubicBezTo>
                    <a:pt x="20" y="3"/>
                    <a:pt x="19" y="4"/>
                    <a:pt x="17"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7">
              <a:extLst>
                <a:ext uri="{FF2B5EF4-FFF2-40B4-BE49-F238E27FC236}">
                  <a16:creationId xmlns:a16="http://schemas.microsoft.com/office/drawing/2014/main" id="{AF9C5514-90E8-8889-2689-663CB82652A0}"/>
                </a:ext>
              </a:extLst>
            </p:cNvPr>
            <p:cNvSpPr>
              <a:spLocks noEditPoints="1"/>
            </p:cNvSpPr>
            <p:nvPr/>
          </p:nvSpPr>
          <p:spPr bwMode="auto">
            <a:xfrm>
              <a:off x="2355850" y="3716338"/>
              <a:ext cx="463550" cy="674688"/>
            </a:xfrm>
            <a:custGeom>
              <a:avLst/>
              <a:gdLst/>
              <a:ahLst/>
              <a:cxnLst>
                <a:cxn ang="0">
                  <a:pos x="182" y="8"/>
                </a:cxn>
                <a:cxn ang="0">
                  <a:pos x="163" y="8"/>
                </a:cxn>
                <a:cxn ang="0">
                  <a:pos x="124" y="24"/>
                </a:cxn>
                <a:cxn ang="0">
                  <a:pos x="114" y="53"/>
                </a:cxn>
                <a:cxn ang="0">
                  <a:pos x="94" y="68"/>
                </a:cxn>
                <a:cxn ang="0">
                  <a:pos x="127" y="72"/>
                </a:cxn>
                <a:cxn ang="0">
                  <a:pos x="110" y="90"/>
                </a:cxn>
                <a:cxn ang="0">
                  <a:pos x="100" y="105"/>
                </a:cxn>
                <a:cxn ang="0">
                  <a:pos x="75" y="113"/>
                </a:cxn>
                <a:cxn ang="0">
                  <a:pos x="33" y="106"/>
                </a:cxn>
                <a:cxn ang="0">
                  <a:pos x="31" y="131"/>
                </a:cxn>
                <a:cxn ang="0">
                  <a:pos x="14" y="139"/>
                </a:cxn>
                <a:cxn ang="0">
                  <a:pos x="40" y="142"/>
                </a:cxn>
                <a:cxn ang="0">
                  <a:pos x="35" y="153"/>
                </a:cxn>
                <a:cxn ang="0">
                  <a:pos x="24" y="179"/>
                </a:cxn>
                <a:cxn ang="0">
                  <a:pos x="37" y="189"/>
                </a:cxn>
                <a:cxn ang="0">
                  <a:pos x="45" y="197"/>
                </a:cxn>
                <a:cxn ang="0">
                  <a:pos x="74" y="214"/>
                </a:cxn>
                <a:cxn ang="0">
                  <a:pos x="55" y="240"/>
                </a:cxn>
                <a:cxn ang="0">
                  <a:pos x="39" y="257"/>
                </a:cxn>
                <a:cxn ang="0">
                  <a:pos x="70" y="260"/>
                </a:cxn>
                <a:cxn ang="0">
                  <a:pos x="40" y="289"/>
                </a:cxn>
                <a:cxn ang="0">
                  <a:pos x="4" y="292"/>
                </a:cxn>
                <a:cxn ang="0">
                  <a:pos x="24" y="304"/>
                </a:cxn>
                <a:cxn ang="0">
                  <a:pos x="23" y="310"/>
                </a:cxn>
                <a:cxn ang="0">
                  <a:pos x="10" y="331"/>
                </a:cxn>
                <a:cxn ang="0">
                  <a:pos x="51" y="325"/>
                </a:cxn>
                <a:cxn ang="0">
                  <a:pos x="19" y="346"/>
                </a:cxn>
                <a:cxn ang="0">
                  <a:pos x="56" y="341"/>
                </a:cxn>
                <a:cxn ang="0">
                  <a:pos x="60" y="357"/>
                </a:cxn>
                <a:cxn ang="0">
                  <a:pos x="104" y="344"/>
                </a:cxn>
                <a:cxn ang="0">
                  <a:pos x="134" y="322"/>
                </a:cxn>
                <a:cxn ang="0">
                  <a:pos x="173" y="302"/>
                </a:cxn>
                <a:cxn ang="0">
                  <a:pos x="208" y="294"/>
                </a:cxn>
                <a:cxn ang="0">
                  <a:pos x="219" y="277"/>
                </a:cxn>
                <a:cxn ang="0">
                  <a:pos x="238" y="240"/>
                </a:cxn>
                <a:cxn ang="0">
                  <a:pos x="230" y="195"/>
                </a:cxn>
                <a:cxn ang="0">
                  <a:pos x="245" y="187"/>
                </a:cxn>
                <a:cxn ang="0">
                  <a:pos x="225" y="161"/>
                </a:cxn>
                <a:cxn ang="0">
                  <a:pos x="231" y="134"/>
                </a:cxn>
                <a:cxn ang="0">
                  <a:pos x="234" y="126"/>
                </a:cxn>
                <a:cxn ang="0">
                  <a:pos x="218" y="123"/>
                </a:cxn>
                <a:cxn ang="0">
                  <a:pos x="201" y="112"/>
                </a:cxn>
                <a:cxn ang="0">
                  <a:pos x="184" y="95"/>
                </a:cxn>
                <a:cxn ang="0">
                  <a:pos x="172" y="114"/>
                </a:cxn>
                <a:cxn ang="0">
                  <a:pos x="153" y="114"/>
                </a:cxn>
                <a:cxn ang="0">
                  <a:pos x="137" y="104"/>
                </a:cxn>
                <a:cxn ang="0">
                  <a:pos x="130" y="90"/>
                </a:cxn>
                <a:cxn ang="0">
                  <a:pos x="149" y="73"/>
                </a:cxn>
                <a:cxn ang="0">
                  <a:pos x="147" y="63"/>
                </a:cxn>
                <a:cxn ang="0">
                  <a:pos x="165" y="46"/>
                </a:cxn>
                <a:cxn ang="0">
                  <a:pos x="184" y="28"/>
                </a:cxn>
                <a:cxn ang="0">
                  <a:pos x="191" y="16"/>
                </a:cxn>
                <a:cxn ang="0">
                  <a:pos x="240" y="128"/>
                </a:cxn>
                <a:cxn ang="0">
                  <a:pos x="216" y="17"/>
                </a:cxn>
                <a:cxn ang="0">
                  <a:pos x="214" y="18"/>
                </a:cxn>
              </a:cxnLst>
              <a:rect l="0" t="0" r="r" b="b"/>
              <a:pathLst>
                <a:path w="248" h="361">
                  <a:moveTo>
                    <a:pt x="203" y="10"/>
                  </a:moveTo>
                  <a:cubicBezTo>
                    <a:pt x="201" y="10"/>
                    <a:pt x="199" y="10"/>
                    <a:pt x="198" y="10"/>
                  </a:cubicBezTo>
                  <a:cubicBezTo>
                    <a:pt x="197" y="10"/>
                    <a:pt x="195" y="11"/>
                    <a:pt x="194" y="10"/>
                  </a:cubicBezTo>
                  <a:cubicBezTo>
                    <a:pt x="191" y="10"/>
                    <a:pt x="189" y="8"/>
                    <a:pt x="187" y="8"/>
                  </a:cubicBezTo>
                  <a:cubicBezTo>
                    <a:pt x="185" y="8"/>
                    <a:pt x="183" y="9"/>
                    <a:pt x="182" y="8"/>
                  </a:cubicBezTo>
                  <a:cubicBezTo>
                    <a:pt x="180" y="7"/>
                    <a:pt x="181" y="6"/>
                    <a:pt x="179" y="5"/>
                  </a:cubicBezTo>
                  <a:cubicBezTo>
                    <a:pt x="178" y="4"/>
                    <a:pt x="176" y="4"/>
                    <a:pt x="175" y="4"/>
                  </a:cubicBezTo>
                  <a:cubicBezTo>
                    <a:pt x="172" y="4"/>
                    <a:pt x="172" y="4"/>
                    <a:pt x="170" y="3"/>
                  </a:cubicBezTo>
                  <a:cubicBezTo>
                    <a:pt x="168" y="2"/>
                    <a:pt x="167" y="0"/>
                    <a:pt x="165" y="3"/>
                  </a:cubicBezTo>
                  <a:cubicBezTo>
                    <a:pt x="163" y="4"/>
                    <a:pt x="165" y="7"/>
                    <a:pt x="163" y="8"/>
                  </a:cubicBezTo>
                  <a:cubicBezTo>
                    <a:pt x="162" y="9"/>
                    <a:pt x="160" y="8"/>
                    <a:pt x="159" y="8"/>
                  </a:cubicBezTo>
                  <a:cubicBezTo>
                    <a:pt x="154" y="8"/>
                    <a:pt x="137" y="8"/>
                    <a:pt x="138" y="16"/>
                  </a:cubicBezTo>
                  <a:cubicBezTo>
                    <a:pt x="135" y="17"/>
                    <a:pt x="133" y="13"/>
                    <a:pt x="131" y="11"/>
                  </a:cubicBezTo>
                  <a:cubicBezTo>
                    <a:pt x="128" y="14"/>
                    <a:pt x="133" y="21"/>
                    <a:pt x="128" y="24"/>
                  </a:cubicBezTo>
                  <a:cubicBezTo>
                    <a:pt x="127" y="24"/>
                    <a:pt x="125" y="24"/>
                    <a:pt x="124" y="24"/>
                  </a:cubicBezTo>
                  <a:cubicBezTo>
                    <a:pt x="123" y="24"/>
                    <a:pt x="122" y="25"/>
                    <a:pt x="121" y="26"/>
                  </a:cubicBezTo>
                  <a:cubicBezTo>
                    <a:pt x="120" y="26"/>
                    <a:pt x="117" y="25"/>
                    <a:pt x="116" y="26"/>
                  </a:cubicBezTo>
                  <a:cubicBezTo>
                    <a:pt x="112" y="29"/>
                    <a:pt x="116" y="34"/>
                    <a:pt x="112" y="37"/>
                  </a:cubicBezTo>
                  <a:cubicBezTo>
                    <a:pt x="110" y="39"/>
                    <a:pt x="104" y="40"/>
                    <a:pt x="105" y="46"/>
                  </a:cubicBezTo>
                  <a:cubicBezTo>
                    <a:pt x="109" y="46"/>
                    <a:pt x="115" y="48"/>
                    <a:pt x="114" y="53"/>
                  </a:cubicBezTo>
                  <a:cubicBezTo>
                    <a:pt x="112" y="58"/>
                    <a:pt x="109" y="54"/>
                    <a:pt x="106" y="55"/>
                  </a:cubicBezTo>
                  <a:cubicBezTo>
                    <a:pt x="103" y="55"/>
                    <a:pt x="104" y="55"/>
                    <a:pt x="103" y="57"/>
                  </a:cubicBezTo>
                  <a:cubicBezTo>
                    <a:pt x="103" y="58"/>
                    <a:pt x="103" y="58"/>
                    <a:pt x="103" y="59"/>
                  </a:cubicBezTo>
                  <a:cubicBezTo>
                    <a:pt x="102" y="60"/>
                    <a:pt x="102" y="59"/>
                    <a:pt x="101" y="60"/>
                  </a:cubicBezTo>
                  <a:cubicBezTo>
                    <a:pt x="98" y="62"/>
                    <a:pt x="96" y="65"/>
                    <a:pt x="94" y="68"/>
                  </a:cubicBezTo>
                  <a:cubicBezTo>
                    <a:pt x="91" y="71"/>
                    <a:pt x="88" y="75"/>
                    <a:pt x="94" y="76"/>
                  </a:cubicBezTo>
                  <a:cubicBezTo>
                    <a:pt x="96" y="77"/>
                    <a:pt x="98" y="76"/>
                    <a:pt x="100" y="76"/>
                  </a:cubicBezTo>
                  <a:cubicBezTo>
                    <a:pt x="102" y="76"/>
                    <a:pt x="103" y="78"/>
                    <a:pt x="105" y="78"/>
                  </a:cubicBezTo>
                  <a:cubicBezTo>
                    <a:pt x="110" y="80"/>
                    <a:pt x="112" y="77"/>
                    <a:pt x="117" y="76"/>
                  </a:cubicBezTo>
                  <a:cubicBezTo>
                    <a:pt x="120" y="75"/>
                    <a:pt x="123" y="74"/>
                    <a:pt x="127" y="72"/>
                  </a:cubicBezTo>
                  <a:cubicBezTo>
                    <a:pt x="127" y="75"/>
                    <a:pt x="127" y="76"/>
                    <a:pt x="126" y="77"/>
                  </a:cubicBezTo>
                  <a:cubicBezTo>
                    <a:pt x="124" y="80"/>
                    <a:pt x="123" y="80"/>
                    <a:pt x="122" y="83"/>
                  </a:cubicBezTo>
                  <a:cubicBezTo>
                    <a:pt x="121" y="85"/>
                    <a:pt x="122" y="85"/>
                    <a:pt x="120" y="86"/>
                  </a:cubicBezTo>
                  <a:cubicBezTo>
                    <a:pt x="119" y="87"/>
                    <a:pt x="117" y="87"/>
                    <a:pt x="115" y="88"/>
                  </a:cubicBezTo>
                  <a:cubicBezTo>
                    <a:pt x="113" y="88"/>
                    <a:pt x="112" y="90"/>
                    <a:pt x="110" y="90"/>
                  </a:cubicBezTo>
                  <a:cubicBezTo>
                    <a:pt x="109" y="91"/>
                    <a:pt x="108" y="90"/>
                    <a:pt x="107" y="90"/>
                  </a:cubicBezTo>
                  <a:cubicBezTo>
                    <a:pt x="106" y="91"/>
                    <a:pt x="106" y="92"/>
                    <a:pt x="105" y="93"/>
                  </a:cubicBezTo>
                  <a:cubicBezTo>
                    <a:pt x="103" y="95"/>
                    <a:pt x="98" y="97"/>
                    <a:pt x="99" y="100"/>
                  </a:cubicBezTo>
                  <a:cubicBezTo>
                    <a:pt x="100" y="100"/>
                    <a:pt x="101" y="100"/>
                    <a:pt x="102" y="100"/>
                  </a:cubicBezTo>
                  <a:cubicBezTo>
                    <a:pt x="103" y="103"/>
                    <a:pt x="103" y="104"/>
                    <a:pt x="100" y="105"/>
                  </a:cubicBezTo>
                  <a:cubicBezTo>
                    <a:pt x="99" y="106"/>
                    <a:pt x="97" y="105"/>
                    <a:pt x="96" y="105"/>
                  </a:cubicBezTo>
                  <a:cubicBezTo>
                    <a:pt x="94" y="106"/>
                    <a:pt x="94" y="106"/>
                    <a:pt x="93" y="106"/>
                  </a:cubicBezTo>
                  <a:cubicBezTo>
                    <a:pt x="90" y="107"/>
                    <a:pt x="90" y="105"/>
                    <a:pt x="87" y="104"/>
                  </a:cubicBezTo>
                  <a:cubicBezTo>
                    <a:pt x="85" y="104"/>
                    <a:pt x="82" y="104"/>
                    <a:pt x="80" y="105"/>
                  </a:cubicBezTo>
                  <a:cubicBezTo>
                    <a:pt x="79" y="108"/>
                    <a:pt x="80" y="114"/>
                    <a:pt x="75" y="113"/>
                  </a:cubicBezTo>
                  <a:cubicBezTo>
                    <a:pt x="69" y="112"/>
                    <a:pt x="72" y="105"/>
                    <a:pt x="66" y="103"/>
                  </a:cubicBezTo>
                  <a:cubicBezTo>
                    <a:pt x="61" y="103"/>
                    <a:pt x="57" y="103"/>
                    <a:pt x="52" y="102"/>
                  </a:cubicBezTo>
                  <a:cubicBezTo>
                    <a:pt x="49" y="102"/>
                    <a:pt x="46" y="101"/>
                    <a:pt x="43" y="101"/>
                  </a:cubicBezTo>
                  <a:cubicBezTo>
                    <a:pt x="40" y="101"/>
                    <a:pt x="37" y="102"/>
                    <a:pt x="33" y="102"/>
                  </a:cubicBezTo>
                  <a:cubicBezTo>
                    <a:pt x="33" y="103"/>
                    <a:pt x="33" y="105"/>
                    <a:pt x="33" y="106"/>
                  </a:cubicBezTo>
                  <a:cubicBezTo>
                    <a:pt x="29" y="107"/>
                    <a:pt x="25" y="107"/>
                    <a:pt x="22" y="111"/>
                  </a:cubicBezTo>
                  <a:cubicBezTo>
                    <a:pt x="20" y="115"/>
                    <a:pt x="17" y="123"/>
                    <a:pt x="20" y="126"/>
                  </a:cubicBezTo>
                  <a:cubicBezTo>
                    <a:pt x="21" y="125"/>
                    <a:pt x="22" y="123"/>
                    <a:pt x="23" y="122"/>
                  </a:cubicBezTo>
                  <a:cubicBezTo>
                    <a:pt x="24" y="120"/>
                    <a:pt x="27" y="117"/>
                    <a:pt x="29" y="117"/>
                  </a:cubicBezTo>
                  <a:cubicBezTo>
                    <a:pt x="33" y="117"/>
                    <a:pt x="32" y="128"/>
                    <a:pt x="31" y="131"/>
                  </a:cubicBezTo>
                  <a:cubicBezTo>
                    <a:pt x="35" y="133"/>
                    <a:pt x="39" y="132"/>
                    <a:pt x="42" y="134"/>
                  </a:cubicBezTo>
                  <a:cubicBezTo>
                    <a:pt x="40" y="137"/>
                    <a:pt x="32" y="136"/>
                    <a:pt x="30" y="134"/>
                  </a:cubicBezTo>
                  <a:cubicBezTo>
                    <a:pt x="27" y="133"/>
                    <a:pt x="28" y="132"/>
                    <a:pt x="24" y="131"/>
                  </a:cubicBezTo>
                  <a:cubicBezTo>
                    <a:pt x="21" y="131"/>
                    <a:pt x="18" y="131"/>
                    <a:pt x="16" y="132"/>
                  </a:cubicBezTo>
                  <a:cubicBezTo>
                    <a:pt x="14" y="133"/>
                    <a:pt x="12" y="136"/>
                    <a:pt x="14" y="139"/>
                  </a:cubicBezTo>
                  <a:cubicBezTo>
                    <a:pt x="16" y="141"/>
                    <a:pt x="19" y="138"/>
                    <a:pt x="21" y="139"/>
                  </a:cubicBezTo>
                  <a:cubicBezTo>
                    <a:pt x="22" y="140"/>
                    <a:pt x="23" y="141"/>
                    <a:pt x="24" y="142"/>
                  </a:cubicBezTo>
                  <a:cubicBezTo>
                    <a:pt x="25" y="144"/>
                    <a:pt x="25" y="143"/>
                    <a:pt x="27" y="144"/>
                  </a:cubicBezTo>
                  <a:cubicBezTo>
                    <a:pt x="31" y="146"/>
                    <a:pt x="34" y="147"/>
                    <a:pt x="38" y="146"/>
                  </a:cubicBezTo>
                  <a:cubicBezTo>
                    <a:pt x="38" y="145"/>
                    <a:pt x="39" y="143"/>
                    <a:pt x="40" y="142"/>
                  </a:cubicBezTo>
                  <a:cubicBezTo>
                    <a:pt x="42" y="141"/>
                    <a:pt x="45" y="142"/>
                    <a:pt x="45" y="145"/>
                  </a:cubicBezTo>
                  <a:cubicBezTo>
                    <a:pt x="45" y="145"/>
                    <a:pt x="46" y="145"/>
                    <a:pt x="47" y="145"/>
                  </a:cubicBezTo>
                  <a:cubicBezTo>
                    <a:pt x="47" y="147"/>
                    <a:pt x="46" y="150"/>
                    <a:pt x="44" y="151"/>
                  </a:cubicBezTo>
                  <a:cubicBezTo>
                    <a:pt x="42" y="151"/>
                    <a:pt x="41" y="150"/>
                    <a:pt x="39" y="151"/>
                  </a:cubicBezTo>
                  <a:cubicBezTo>
                    <a:pt x="38" y="151"/>
                    <a:pt x="36" y="153"/>
                    <a:pt x="35" y="153"/>
                  </a:cubicBezTo>
                  <a:cubicBezTo>
                    <a:pt x="32" y="155"/>
                    <a:pt x="32" y="155"/>
                    <a:pt x="32" y="159"/>
                  </a:cubicBezTo>
                  <a:cubicBezTo>
                    <a:pt x="31" y="162"/>
                    <a:pt x="32" y="165"/>
                    <a:pt x="31" y="169"/>
                  </a:cubicBezTo>
                  <a:cubicBezTo>
                    <a:pt x="29" y="169"/>
                    <a:pt x="26" y="168"/>
                    <a:pt x="24" y="169"/>
                  </a:cubicBezTo>
                  <a:cubicBezTo>
                    <a:pt x="21" y="169"/>
                    <a:pt x="18" y="173"/>
                    <a:pt x="19" y="176"/>
                  </a:cubicBezTo>
                  <a:cubicBezTo>
                    <a:pt x="21" y="176"/>
                    <a:pt x="25" y="176"/>
                    <a:pt x="24" y="179"/>
                  </a:cubicBezTo>
                  <a:cubicBezTo>
                    <a:pt x="21" y="179"/>
                    <a:pt x="21" y="182"/>
                    <a:pt x="18" y="182"/>
                  </a:cubicBezTo>
                  <a:cubicBezTo>
                    <a:pt x="17" y="185"/>
                    <a:pt x="18" y="185"/>
                    <a:pt x="20" y="187"/>
                  </a:cubicBezTo>
                  <a:cubicBezTo>
                    <a:pt x="21" y="188"/>
                    <a:pt x="25" y="190"/>
                    <a:pt x="26" y="190"/>
                  </a:cubicBezTo>
                  <a:cubicBezTo>
                    <a:pt x="28" y="191"/>
                    <a:pt x="30" y="191"/>
                    <a:pt x="31" y="191"/>
                  </a:cubicBezTo>
                  <a:cubicBezTo>
                    <a:pt x="33" y="190"/>
                    <a:pt x="34" y="188"/>
                    <a:pt x="37" y="189"/>
                  </a:cubicBezTo>
                  <a:cubicBezTo>
                    <a:pt x="37" y="190"/>
                    <a:pt x="37" y="191"/>
                    <a:pt x="37" y="192"/>
                  </a:cubicBezTo>
                  <a:cubicBezTo>
                    <a:pt x="36" y="191"/>
                    <a:pt x="35" y="192"/>
                    <a:pt x="34" y="192"/>
                  </a:cubicBezTo>
                  <a:cubicBezTo>
                    <a:pt x="34" y="194"/>
                    <a:pt x="35" y="197"/>
                    <a:pt x="38" y="196"/>
                  </a:cubicBezTo>
                  <a:cubicBezTo>
                    <a:pt x="39" y="195"/>
                    <a:pt x="41" y="191"/>
                    <a:pt x="43" y="191"/>
                  </a:cubicBezTo>
                  <a:cubicBezTo>
                    <a:pt x="45" y="191"/>
                    <a:pt x="44" y="196"/>
                    <a:pt x="45" y="197"/>
                  </a:cubicBezTo>
                  <a:cubicBezTo>
                    <a:pt x="46" y="199"/>
                    <a:pt x="51" y="201"/>
                    <a:pt x="53" y="202"/>
                  </a:cubicBezTo>
                  <a:cubicBezTo>
                    <a:pt x="60" y="203"/>
                    <a:pt x="67" y="200"/>
                    <a:pt x="74" y="200"/>
                  </a:cubicBezTo>
                  <a:cubicBezTo>
                    <a:pt x="78" y="200"/>
                    <a:pt x="82" y="202"/>
                    <a:pt x="81" y="207"/>
                  </a:cubicBezTo>
                  <a:cubicBezTo>
                    <a:pt x="78" y="207"/>
                    <a:pt x="77" y="206"/>
                    <a:pt x="75" y="210"/>
                  </a:cubicBezTo>
                  <a:cubicBezTo>
                    <a:pt x="75" y="212"/>
                    <a:pt x="76" y="213"/>
                    <a:pt x="74" y="214"/>
                  </a:cubicBezTo>
                  <a:cubicBezTo>
                    <a:pt x="72" y="215"/>
                    <a:pt x="69" y="213"/>
                    <a:pt x="69" y="210"/>
                  </a:cubicBezTo>
                  <a:cubicBezTo>
                    <a:pt x="65" y="209"/>
                    <a:pt x="63" y="215"/>
                    <a:pt x="61" y="218"/>
                  </a:cubicBezTo>
                  <a:cubicBezTo>
                    <a:pt x="60" y="221"/>
                    <a:pt x="51" y="228"/>
                    <a:pt x="52" y="232"/>
                  </a:cubicBezTo>
                  <a:cubicBezTo>
                    <a:pt x="55" y="232"/>
                    <a:pt x="57" y="233"/>
                    <a:pt x="59" y="230"/>
                  </a:cubicBezTo>
                  <a:cubicBezTo>
                    <a:pt x="59" y="235"/>
                    <a:pt x="56" y="235"/>
                    <a:pt x="55" y="240"/>
                  </a:cubicBezTo>
                  <a:cubicBezTo>
                    <a:pt x="54" y="243"/>
                    <a:pt x="54" y="243"/>
                    <a:pt x="51" y="245"/>
                  </a:cubicBezTo>
                  <a:cubicBezTo>
                    <a:pt x="50" y="247"/>
                    <a:pt x="49" y="248"/>
                    <a:pt x="48" y="249"/>
                  </a:cubicBezTo>
                  <a:cubicBezTo>
                    <a:pt x="47" y="250"/>
                    <a:pt x="46" y="250"/>
                    <a:pt x="45" y="251"/>
                  </a:cubicBezTo>
                  <a:cubicBezTo>
                    <a:pt x="45" y="251"/>
                    <a:pt x="45" y="252"/>
                    <a:pt x="45" y="253"/>
                  </a:cubicBezTo>
                  <a:cubicBezTo>
                    <a:pt x="44" y="255"/>
                    <a:pt x="41" y="256"/>
                    <a:pt x="39" y="257"/>
                  </a:cubicBezTo>
                  <a:cubicBezTo>
                    <a:pt x="36" y="258"/>
                    <a:pt x="31" y="260"/>
                    <a:pt x="32" y="264"/>
                  </a:cubicBezTo>
                  <a:cubicBezTo>
                    <a:pt x="37" y="265"/>
                    <a:pt x="43" y="264"/>
                    <a:pt x="48" y="261"/>
                  </a:cubicBezTo>
                  <a:cubicBezTo>
                    <a:pt x="51" y="258"/>
                    <a:pt x="51" y="258"/>
                    <a:pt x="55" y="258"/>
                  </a:cubicBezTo>
                  <a:cubicBezTo>
                    <a:pt x="57" y="258"/>
                    <a:pt x="59" y="259"/>
                    <a:pt x="62" y="259"/>
                  </a:cubicBezTo>
                  <a:cubicBezTo>
                    <a:pt x="64" y="260"/>
                    <a:pt x="67" y="259"/>
                    <a:pt x="70" y="260"/>
                  </a:cubicBezTo>
                  <a:cubicBezTo>
                    <a:pt x="72" y="267"/>
                    <a:pt x="52" y="263"/>
                    <a:pt x="48" y="264"/>
                  </a:cubicBezTo>
                  <a:cubicBezTo>
                    <a:pt x="46" y="270"/>
                    <a:pt x="39" y="271"/>
                    <a:pt x="35" y="273"/>
                  </a:cubicBezTo>
                  <a:cubicBezTo>
                    <a:pt x="31" y="275"/>
                    <a:pt x="32" y="275"/>
                    <a:pt x="33" y="279"/>
                  </a:cubicBezTo>
                  <a:cubicBezTo>
                    <a:pt x="33" y="282"/>
                    <a:pt x="33" y="284"/>
                    <a:pt x="33" y="287"/>
                  </a:cubicBezTo>
                  <a:cubicBezTo>
                    <a:pt x="35" y="287"/>
                    <a:pt x="39" y="288"/>
                    <a:pt x="40" y="289"/>
                  </a:cubicBezTo>
                  <a:cubicBezTo>
                    <a:pt x="39" y="292"/>
                    <a:pt x="33" y="291"/>
                    <a:pt x="30" y="290"/>
                  </a:cubicBezTo>
                  <a:cubicBezTo>
                    <a:pt x="30" y="284"/>
                    <a:pt x="26" y="283"/>
                    <a:pt x="21" y="286"/>
                  </a:cubicBezTo>
                  <a:cubicBezTo>
                    <a:pt x="20" y="286"/>
                    <a:pt x="19" y="287"/>
                    <a:pt x="18" y="288"/>
                  </a:cubicBezTo>
                  <a:cubicBezTo>
                    <a:pt x="17" y="288"/>
                    <a:pt x="15" y="288"/>
                    <a:pt x="14" y="288"/>
                  </a:cubicBezTo>
                  <a:cubicBezTo>
                    <a:pt x="11" y="289"/>
                    <a:pt x="7" y="291"/>
                    <a:pt x="4" y="292"/>
                  </a:cubicBezTo>
                  <a:cubicBezTo>
                    <a:pt x="4" y="293"/>
                    <a:pt x="4" y="295"/>
                    <a:pt x="4" y="296"/>
                  </a:cubicBezTo>
                  <a:cubicBezTo>
                    <a:pt x="3" y="296"/>
                    <a:pt x="3" y="297"/>
                    <a:pt x="2" y="297"/>
                  </a:cubicBezTo>
                  <a:cubicBezTo>
                    <a:pt x="2" y="298"/>
                    <a:pt x="2" y="299"/>
                    <a:pt x="2" y="300"/>
                  </a:cubicBezTo>
                  <a:cubicBezTo>
                    <a:pt x="0" y="308"/>
                    <a:pt x="8" y="306"/>
                    <a:pt x="15" y="306"/>
                  </a:cubicBezTo>
                  <a:cubicBezTo>
                    <a:pt x="18" y="305"/>
                    <a:pt x="21" y="304"/>
                    <a:pt x="24" y="304"/>
                  </a:cubicBezTo>
                  <a:cubicBezTo>
                    <a:pt x="26" y="304"/>
                    <a:pt x="29" y="304"/>
                    <a:pt x="31" y="304"/>
                  </a:cubicBezTo>
                  <a:cubicBezTo>
                    <a:pt x="32" y="303"/>
                    <a:pt x="35" y="303"/>
                    <a:pt x="36" y="303"/>
                  </a:cubicBezTo>
                  <a:cubicBezTo>
                    <a:pt x="37" y="302"/>
                    <a:pt x="37" y="300"/>
                    <a:pt x="40" y="301"/>
                  </a:cubicBezTo>
                  <a:cubicBezTo>
                    <a:pt x="41" y="309"/>
                    <a:pt x="35" y="305"/>
                    <a:pt x="30" y="307"/>
                  </a:cubicBezTo>
                  <a:cubicBezTo>
                    <a:pt x="28" y="307"/>
                    <a:pt x="26" y="309"/>
                    <a:pt x="23" y="310"/>
                  </a:cubicBezTo>
                  <a:cubicBezTo>
                    <a:pt x="20" y="311"/>
                    <a:pt x="16" y="312"/>
                    <a:pt x="14" y="313"/>
                  </a:cubicBezTo>
                  <a:cubicBezTo>
                    <a:pt x="12" y="314"/>
                    <a:pt x="12" y="315"/>
                    <a:pt x="11" y="316"/>
                  </a:cubicBezTo>
                  <a:cubicBezTo>
                    <a:pt x="10" y="316"/>
                    <a:pt x="9" y="318"/>
                    <a:pt x="8" y="319"/>
                  </a:cubicBezTo>
                  <a:cubicBezTo>
                    <a:pt x="7" y="321"/>
                    <a:pt x="8" y="322"/>
                    <a:pt x="9" y="325"/>
                  </a:cubicBezTo>
                  <a:cubicBezTo>
                    <a:pt x="9" y="328"/>
                    <a:pt x="8" y="329"/>
                    <a:pt x="10" y="331"/>
                  </a:cubicBezTo>
                  <a:cubicBezTo>
                    <a:pt x="13" y="333"/>
                    <a:pt x="15" y="330"/>
                    <a:pt x="18" y="330"/>
                  </a:cubicBezTo>
                  <a:cubicBezTo>
                    <a:pt x="20" y="334"/>
                    <a:pt x="24" y="337"/>
                    <a:pt x="29" y="337"/>
                  </a:cubicBezTo>
                  <a:cubicBezTo>
                    <a:pt x="34" y="336"/>
                    <a:pt x="31" y="333"/>
                    <a:pt x="34" y="330"/>
                  </a:cubicBezTo>
                  <a:cubicBezTo>
                    <a:pt x="36" y="328"/>
                    <a:pt x="39" y="328"/>
                    <a:pt x="41" y="327"/>
                  </a:cubicBezTo>
                  <a:cubicBezTo>
                    <a:pt x="45" y="326"/>
                    <a:pt x="48" y="324"/>
                    <a:pt x="51" y="325"/>
                  </a:cubicBezTo>
                  <a:cubicBezTo>
                    <a:pt x="52" y="328"/>
                    <a:pt x="48" y="330"/>
                    <a:pt x="46" y="332"/>
                  </a:cubicBezTo>
                  <a:cubicBezTo>
                    <a:pt x="43" y="333"/>
                    <a:pt x="41" y="335"/>
                    <a:pt x="38" y="337"/>
                  </a:cubicBezTo>
                  <a:cubicBezTo>
                    <a:pt x="37" y="338"/>
                    <a:pt x="35" y="339"/>
                    <a:pt x="33" y="340"/>
                  </a:cubicBezTo>
                  <a:cubicBezTo>
                    <a:pt x="31" y="340"/>
                    <a:pt x="30" y="339"/>
                    <a:pt x="28" y="340"/>
                  </a:cubicBezTo>
                  <a:cubicBezTo>
                    <a:pt x="26" y="341"/>
                    <a:pt x="19" y="344"/>
                    <a:pt x="19" y="346"/>
                  </a:cubicBezTo>
                  <a:cubicBezTo>
                    <a:pt x="17" y="350"/>
                    <a:pt x="25" y="351"/>
                    <a:pt x="27" y="350"/>
                  </a:cubicBezTo>
                  <a:cubicBezTo>
                    <a:pt x="30" y="350"/>
                    <a:pt x="30" y="349"/>
                    <a:pt x="31" y="348"/>
                  </a:cubicBezTo>
                  <a:cubicBezTo>
                    <a:pt x="34" y="347"/>
                    <a:pt x="37" y="348"/>
                    <a:pt x="40" y="347"/>
                  </a:cubicBezTo>
                  <a:cubicBezTo>
                    <a:pt x="42" y="346"/>
                    <a:pt x="45" y="345"/>
                    <a:pt x="47" y="343"/>
                  </a:cubicBezTo>
                  <a:cubicBezTo>
                    <a:pt x="50" y="342"/>
                    <a:pt x="53" y="340"/>
                    <a:pt x="56" y="341"/>
                  </a:cubicBezTo>
                  <a:cubicBezTo>
                    <a:pt x="58" y="347"/>
                    <a:pt x="40" y="352"/>
                    <a:pt x="36" y="356"/>
                  </a:cubicBezTo>
                  <a:cubicBezTo>
                    <a:pt x="32" y="361"/>
                    <a:pt x="43" y="361"/>
                    <a:pt x="46" y="361"/>
                  </a:cubicBezTo>
                  <a:cubicBezTo>
                    <a:pt x="49" y="360"/>
                    <a:pt x="52" y="360"/>
                    <a:pt x="56" y="358"/>
                  </a:cubicBezTo>
                  <a:cubicBezTo>
                    <a:pt x="57" y="358"/>
                    <a:pt x="56" y="357"/>
                    <a:pt x="58" y="357"/>
                  </a:cubicBezTo>
                  <a:cubicBezTo>
                    <a:pt x="58" y="356"/>
                    <a:pt x="60" y="357"/>
                    <a:pt x="60" y="357"/>
                  </a:cubicBezTo>
                  <a:cubicBezTo>
                    <a:pt x="65" y="357"/>
                    <a:pt x="69" y="357"/>
                    <a:pt x="74" y="355"/>
                  </a:cubicBezTo>
                  <a:cubicBezTo>
                    <a:pt x="77" y="354"/>
                    <a:pt x="81" y="354"/>
                    <a:pt x="84" y="353"/>
                  </a:cubicBezTo>
                  <a:cubicBezTo>
                    <a:pt x="86" y="353"/>
                    <a:pt x="88" y="352"/>
                    <a:pt x="89" y="351"/>
                  </a:cubicBezTo>
                  <a:cubicBezTo>
                    <a:pt x="94" y="350"/>
                    <a:pt x="96" y="351"/>
                    <a:pt x="100" y="348"/>
                  </a:cubicBezTo>
                  <a:cubicBezTo>
                    <a:pt x="101" y="347"/>
                    <a:pt x="103" y="345"/>
                    <a:pt x="104" y="344"/>
                  </a:cubicBezTo>
                  <a:cubicBezTo>
                    <a:pt x="107" y="342"/>
                    <a:pt x="107" y="343"/>
                    <a:pt x="109" y="341"/>
                  </a:cubicBezTo>
                  <a:cubicBezTo>
                    <a:pt x="112" y="338"/>
                    <a:pt x="115" y="338"/>
                    <a:pt x="117" y="335"/>
                  </a:cubicBezTo>
                  <a:cubicBezTo>
                    <a:pt x="119" y="331"/>
                    <a:pt x="120" y="330"/>
                    <a:pt x="124" y="329"/>
                  </a:cubicBezTo>
                  <a:cubicBezTo>
                    <a:pt x="126" y="328"/>
                    <a:pt x="128" y="328"/>
                    <a:pt x="130" y="327"/>
                  </a:cubicBezTo>
                  <a:cubicBezTo>
                    <a:pt x="131" y="325"/>
                    <a:pt x="132" y="324"/>
                    <a:pt x="134" y="322"/>
                  </a:cubicBezTo>
                  <a:cubicBezTo>
                    <a:pt x="136" y="322"/>
                    <a:pt x="138" y="320"/>
                    <a:pt x="140" y="319"/>
                  </a:cubicBezTo>
                  <a:cubicBezTo>
                    <a:pt x="142" y="318"/>
                    <a:pt x="143" y="319"/>
                    <a:pt x="145" y="317"/>
                  </a:cubicBezTo>
                  <a:cubicBezTo>
                    <a:pt x="148" y="315"/>
                    <a:pt x="152" y="312"/>
                    <a:pt x="154" y="310"/>
                  </a:cubicBezTo>
                  <a:cubicBezTo>
                    <a:pt x="157" y="308"/>
                    <a:pt x="158" y="305"/>
                    <a:pt x="161" y="304"/>
                  </a:cubicBezTo>
                  <a:cubicBezTo>
                    <a:pt x="164" y="302"/>
                    <a:pt x="169" y="303"/>
                    <a:pt x="173" y="302"/>
                  </a:cubicBezTo>
                  <a:cubicBezTo>
                    <a:pt x="176" y="301"/>
                    <a:pt x="175" y="301"/>
                    <a:pt x="177" y="299"/>
                  </a:cubicBezTo>
                  <a:cubicBezTo>
                    <a:pt x="181" y="296"/>
                    <a:pt x="189" y="300"/>
                    <a:pt x="192" y="295"/>
                  </a:cubicBezTo>
                  <a:cubicBezTo>
                    <a:pt x="193" y="297"/>
                    <a:pt x="192" y="299"/>
                    <a:pt x="193" y="301"/>
                  </a:cubicBezTo>
                  <a:cubicBezTo>
                    <a:pt x="195" y="301"/>
                    <a:pt x="197" y="301"/>
                    <a:pt x="199" y="300"/>
                  </a:cubicBezTo>
                  <a:cubicBezTo>
                    <a:pt x="202" y="298"/>
                    <a:pt x="206" y="295"/>
                    <a:pt x="208" y="294"/>
                  </a:cubicBezTo>
                  <a:cubicBezTo>
                    <a:pt x="211" y="294"/>
                    <a:pt x="214" y="294"/>
                    <a:pt x="217" y="294"/>
                  </a:cubicBezTo>
                  <a:cubicBezTo>
                    <a:pt x="218" y="294"/>
                    <a:pt x="218" y="295"/>
                    <a:pt x="220" y="295"/>
                  </a:cubicBezTo>
                  <a:cubicBezTo>
                    <a:pt x="221" y="294"/>
                    <a:pt x="222" y="293"/>
                    <a:pt x="223" y="292"/>
                  </a:cubicBezTo>
                  <a:cubicBezTo>
                    <a:pt x="225" y="292"/>
                    <a:pt x="228" y="293"/>
                    <a:pt x="227" y="289"/>
                  </a:cubicBezTo>
                  <a:cubicBezTo>
                    <a:pt x="223" y="288"/>
                    <a:pt x="217" y="281"/>
                    <a:pt x="219" y="277"/>
                  </a:cubicBezTo>
                  <a:cubicBezTo>
                    <a:pt x="223" y="277"/>
                    <a:pt x="223" y="273"/>
                    <a:pt x="225" y="270"/>
                  </a:cubicBezTo>
                  <a:cubicBezTo>
                    <a:pt x="226" y="267"/>
                    <a:pt x="229" y="266"/>
                    <a:pt x="230" y="264"/>
                  </a:cubicBezTo>
                  <a:cubicBezTo>
                    <a:pt x="230" y="262"/>
                    <a:pt x="230" y="259"/>
                    <a:pt x="230" y="257"/>
                  </a:cubicBezTo>
                  <a:cubicBezTo>
                    <a:pt x="230" y="253"/>
                    <a:pt x="230" y="249"/>
                    <a:pt x="233" y="245"/>
                  </a:cubicBezTo>
                  <a:cubicBezTo>
                    <a:pt x="235" y="243"/>
                    <a:pt x="237" y="243"/>
                    <a:pt x="238" y="240"/>
                  </a:cubicBezTo>
                  <a:cubicBezTo>
                    <a:pt x="239" y="238"/>
                    <a:pt x="238" y="238"/>
                    <a:pt x="238" y="236"/>
                  </a:cubicBezTo>
                  <a:cubicBezTo>
                    <a:pt x="238" y="231"/>
                    <a:pt x="238" y="226"/>
                    <a:pt x="238" y="221"/>
                  </a:cubicBezTo>
                  <a:cubicBezTo>
                    <a:pt x="238" y="217"/>
                    <a:pt x="239" y="212"/>
                    <a:pt x="237" y="209"/>
                  </a:cubicBezTo>
                  <a:cubicBezTo>
                    <a:pt x="235" y="206"/>
                    <a:pt x="233" y="204"/>
                    <a:pt x="233" y="200"/>
                  </a:cubicBezTo>
                  <a:cubicBezTo>
                    <a:pt x="232" y="197"/>
                    <a:pt x="232" y="197"/>
                    <a:pt x="230" y="195"/>
                  </a:cubicBezTo>
                  <a:cubicBezTo>
                    <a:pt x="229" y="194"/>
                    <a:pt x="229" y="193"/>
                    <a:pt x="228" y="192"/>
                  </a:cubicBezTo>
                  <a:cubicBezTo>
                    <a:pt x="227" y="192"/>
                    <a:pt x="225" y="193"/>
                    <a:pt x="224" y="192"/>
                  </a:cubicBezTo>
                  <a:cubicBezTo>
                    <a:pt x="226" y="191"/>
                    <a:pt x="229" y="190"/>
                    <a:pt x="232" y="189"/>
                  </a:cubicBezTo>
                  <a:cubicBezTo>
                    <a:pt x="235" y="189"/>
                    <a:pt x="239" y="192"/>
                    <a:pt x="242" y="191"/>
                  </a:cubicBezTo>
                  <a:cubicBezTo>
                    <a:pt x="242" y="189"/>
                    <a:pt x="244" y="188"/>
                    <a:pt x="245" y="187"/>
                  </a:cubicBezTo>
                  <a:cubicBezTo>
                    <a:pt x="247" y="184"/>
                    <a:pt x="248" y="179"/>
                    <a:pt x="248" y="175"/>
                  </a:cubicBezTo>
                  <a:cubicBezTo>
                    <a:pt x="244" y="175"/>
                    <a:pt x="242" y="175"/>
                    <a:pt x="239" y="173"/>
                  </a:cubicBezTo>
                  <a:cubicBezTo>
                    <a:pt x="236" y="172"/>
                    <a:pt x="235" y="170"/>
                    <a:pt x="232" y="168"/>
                  </a:cubicBezTo>
                  <a:cubicBezTo>
                    <a:pt x="231" y="168"/>
                    <a:pt x="226" y="166"/>
                    <a:pt x="225" y="165"/>
                  </a:cubicBezTo>
                  <a:cubicBezTo>
                    <a:pt x="225" y="164"/>
                    <a:pt x="225" y="162"/>
                    <a:pt x="225" y="161"/>
                  </a:cubicBezTo>
                  <a:cubicBezTo>
                    <a:pt x="226" y="159"/>
                    <a:pt x="228" y="159"/>
                    <a:pt x="228" y="156"/>
                  </a:cubicBezTo>
                  <a:cubicBezTo>
                    <a:pt x="228" y="154"/>
                    <a:pt x="228" y="150"/>
                    <a:pt x="228" y="148"/>
                  </a:cubicBezTo>
                  <a:cubicBezTo>
                    <a:pt x="227" y="146"/>
                    <a:pt x="225" y="144"/>
                    <a:pt x="224" y="142"/>
                  </a:cubicBezTo>
                  <a:cubicBezTo>
                    <a:pt x="223" y="139"/>
                    <a:pt x="224" y="137"/>
                    <a:pt x="226" y="135"/>
                  </a:cubicBezTo>
                  <a:cubicBezTo>
                    <a:pt x="228" y="134"/>
                    <a:pt x="229" y="134"/>
                    <a:pt x="231" y="134"/>
                  </a:cubicBezTo>
                  <a:cubicBezTo>
                    <a:pt x="231" y="134"/>
                    <a:pt x="232" y="134"/>
                    <a:pt x="233" y="134"/>
                  </a:cubicBezTo>
                  <a:cubicBezTo>
                    <a:pt x="234" y="133"/>
                    <a:pt x="233" y="132"/>
                    <a:pt x="234" y="131"/>
                  </a:cubicBezTo>
                  <a:cubicBezTo>
                    <a:pt x="235" y="131"/>
                    <a:pt x="237" y="131"/>
                    <a:pt x="238" y="131"/>
                  </a:cubicBezTo>
                  <a:cubicBezTo>
                    <a:pt x="238" y="130"/>
                    <a:pt x="239" y="129"/>
                    <a:pt x="239" y="129"/>
                  </a:cubicBezTo>
                  <a:cubicBezTo>
                    <a:pt x="238" y="128"/>
                    <a:pt x="236" y="127"/>
                    <a:pt x="234" y="126"/>
                  </a:cubicBezTo>
                  <a:cubicBezTo>
                    <a:pt x="232" y="125"/>
                    <a:pt x="232" y="125"/>
                    <a:pt x="230" y="125"/>
                  </a:cubicBezTo>
                  <a:cubicBezTo>
                    <a:pt x="228" y="125"/>
                    <a:pt x="227" y="123"/>
                    <a:pt x="225" y="122"/>
                  </a:cubicBezTo>
                  <a:cubicBezTo>
                    <a:pt x="223" y="121"/>
                    <a:pt x="222" y="121"/>
                    <a:pt x="220" y="120"/>
                  </a:cubicBezTo>
                  <a:cubicBezTo>
                    <a:pt x="219" y="121"/>
                    <a:pt x="219" y="122"/>
                    <a:pt x="219" y="123"/>
                  </a:cubicBezTo>
                  <a:cubicBezTo>
                    <a:pt x="218" y="123"/>
                    <a:pt x="218" y="123"/>
                    <a:pt x="218" y="123"/>
                  </a:cubicBezTo>
                  <a:cubicBezTo>
                    <a:pt x="217" y="125"/>
                    <a:pt x="216" y="125"/>
                    <a:pt x="215" y="126"/>
                  </a:cubicBezTo>
                  <a:cubicBezTo>
                    <a:pt x="213" y="127"/>
                    <a:pt x="211" y="127"/>
                    <a:pt x="209" y="127"/>
                  </a:cubicBezTo>
                  <a:cubicBezTo>
                    <a:pt x="206" y="127"/>
                    <a:pt x="206" y="125"/>
                    <a:pt x="206" y="123"/>
                  </a:cubicBezTo>
                  <a:cubicBezTo>
                    <a:pt x="206" y="120"/>
                    <a:pt x="205" y="118"/>
                    <a:pt x="204" y="115"/>
                  </a:cubicBezTo>
                  <a:cubicBezTo>
                    <a:pt x="204" y="114"/>
                    <a:pt x="203" y="113"/>
                    <a:pt x="201" y="112"/>
                  </a:cubicBezTo>
                  <a:cubicBezTo>
                    <a:pt x="199" y="112"/>
                    <a:pt x="196" y="112"/>
                    <a:pt x="196" y="110"/>
                  </a:cubicBezTo>
                  <a:cubicBezTo>
                    <a:pt x="196" y="108"/>
                    <a:pt x="197" y="107"/>
                    <a:pt x="196" y="105"/>
                  </a:cubicBezTo>
                  <a:cubicBezTo>
                    <a:pt x="195" y="103"/>
                    <a:pt x="194" y="102"/>
                    <a:pt x="192" y="100"/>
                  </a:cubicBezTo>
                  <a:cubicBezTo>
                    <a:pt x="191" y="98"/>
                    <a:pt x="190" y="96"/>
                    <a:pt x="188" y="94"/>
                  </a:cubicBezTo>
                  <a:cubicBezTo>
                    <a:pt x="187" y="95"/>
                    <a:pt x="185" y="94"/>
                    <a:pt x="184" y="95"/>
                  </a:cubicBezTo>
                  <a:cubicBezTo>
                    <a:pt x="182" y="95"/>
                    <a:pt x="181" y="98"/>
                    <a:pt x="180" y="99"/>
                  </a:cubicBezTo>
                  <a:cubicBezTo>
                    <a:pt x="179" y="101"/>
                    <a:pt x="178" y="102"/>
                    <a:pt x="178" y="104"/>
                  </a:cubicBezTo>
                  <a:cubicBezTo>
                    <a:pt x="178" y="105"/>
                    <a:pt x="178" y="106"/>
                    <a:pt x="179" y="107"/>
                  </a:cubicBezTo>
                  <a:cubicBezTo>
                    <a:pt x="180" y="109"/>
                    <a:pt x="180" y="112"/>
                    <a:pt x="178" y="113"/>
                  </a:cubicBezTo>
                  <a:cubicBezTo>
                    <a:pt x="177" y="114"/>
                    <a:pt x="173" y="112"/>
                    <a:pt x="172" y="114"/>
                  </a:cubicBezTo>
                  <a:cubicBezTo>
                    <a:pt x="171" y="116"/>
                    <a:pt x="173" y="119"/>
                    <a:pt x="171" y="120"/>
                  </a:cubicBezTo>
                  <a:cubicBezTo>
                    <a:pt x="169" y="120"/>
                    <a:pt x="166" y="119"/>
                    <a:pt x="165" y="119"/>
                  </a:cubicBezTo>
                  <a:cubicBezTo>
                    <a:pt x="163" y="118"/>
                    <a:pt x="160" y="119"/>
                    <a:pt x="158" y="118"/>
                  </a:cubicBezTo>
                  <a:cubicBezTo>
                    <a:pt x="157" y="117"/>
                    <a:pt x="156" y="116"/>
                    <a:pt x="155" y="116"/>
                  </a:cubicBezTo>
                  <a:cubicBezTo>
                    <a:pt x="154" y="115"/>
                    <a:pt x="154" y="115"/>
                    <a:pt x="153" y="114"/>
                  </a:cubicBezTo>
                  <a:cubicBezTo>
                    <a:pt x="152" y="114"/>
                    <a:pt x="153" y="114"/>
                    <a:pt x="152" y="113"/>
                  </a:cubicBezTo>
                  <a:cubicBezTo>
                    <a:pt x="151" y="112"/>
                    <a:pt x="148" y="112"/>
                    <a:pt x="147" y="112"/>
                  </a:cubicBezTo>
                  <a:cubicBezTo>
                    <a:pt x="145" y="112"/>
                    <a:pt x="142" y="111"/>
                    <a:pt x="141" y="110"/>
                  </a:cubicBezTo>
                  <a:cubicBezTo>
                    <a:pt x="140" y="109"/>
                    <a:pt x="140" y="108"/>
                    <a:pt x="140" y="107"/>
                  </a:cubicBezTo>
                  <a:cubicBezTo>
                    <a:pt x="139" y="105"/>
                    <a:pt x="138" y="105"/>
                    <a:pt x="137" y="104"/>
                  </a:cubicBezTo>
                  <a:cubicBezTo>
                    <a:pt x="137" y="103"/>
                    <a:pt x="137" y="102"/>
                    <a:pt x="136" y="102"/>
                  </a:cubicBezTo>
                  <a:cubicBezTo>
                    <a:pt x="136" y="101"/>
                    <a:pt x="137" y="101"/>
                    <a:pt x="136" y="100"/>
                  </a:cubicBezTo>
                  <a:cubicBezTo>
                    <a:pt x="136" y="100"/>
                    <a:pt x="135" y="99"/>
                    <a:pt x="135" y="99"/>
                  </a:cubicBezTo>
                  <a:cubicBezTo>
                    <a:pt x="133" y="98"/>
                    <a:pt x="132" y="97"/>
                    <a:pt x="131" y="96"/>
                  </a:cubicBezTo>
                  <a:cubicBezTo>
                    <a:pt x="130" y="94"/>
                    <a:pt x="130" y="92"/>
                    <a:pt x="130" y="90"/>
                  </a:cubicBezTo>
                  <a:cubicBezTo>
                    <a:pt x="130" y="88"/>
                    <a:pt x="132" y="88"/>
                    <a:pt x="133" y="86"/>
                  </a:cubicBezTo>
                  <a:cubicBezTo>
                    <a:pt x="135" y="84"/>
                    <a:pt x="136" y="83"/>
                    <a:pt x="138" y="82"/>
                  </a:cubicBezTo>
                  <a:cubicBezTo>
                    <a:pt x="140" y="81"/>
                    <a:pt x="143" y="79"/>
                    <a:pt x="144" y="78"/>
                  </a:cubicBezTo>
                  <a:cubicBezTo>
                    <a:pt x="145" y="77"/>
                    <a:pt x="146" y="76"/>
                    <a:pt x="146" y="75"/>
                  </a:cubicBezTo>
                  <a:cubicBezTo>
                    <a:pt x="147" y="74"/>
                    <a:pt x="148" y="73"/>
                    <a:pt x="149" y="73"/>
                  </a:cubicBezTo>
                  <a:cubicBezTo>
                    <a:pt x="148" y="73"/>
                    <a:pt x="147" y="72"/>
                    <a:pt x="146" y="72"/>
                  </a:cubicBezTo>
                  <a:cubicBezTo>
                    <a:pt x="144" y="72"/>
                    <a:pt x="143" y="72"/>
                    <a:pt x="141" y="71"/>
                  </a:cubicBezTo>
                  <a:cubicBezTo>
                    <a:pt x="140" y="70"/>
                    <a:pt x="140" y="70"/>
                    <a:pt x="140" y="69"/>
                  </a:cubicBezTo>
                  <a:cubicBezTo>
                    <a:pt x="140" y="68"/>
                    <a:pt x="141" y="66"/>
                    <a:pt x="141" y="65"/>
                  </a:cubicBezTo>
                  <a:cubicBezTo>
                    <a:pt x="142" y="63"/>
                    <a:pt x="145" y="63"/>
                    <a:pt x="147" y="63"/>
                  </a:cubicBezTo>
                  <a:cubicBezTo>
                    <a:pt x="150" y="63"/>
                    <a:pt x="152" y="63"/>
                    <a:pt x="154" y="63"/>
                  </a:cubicBezTo>
                  <a:cubicBezTo>
                    <a:pt x="157" y="63"/>
                    <a:pt x="157" y="63"/>
                    <a:pt x="158" y="61"/>
                  </a:cubicBezTo>
                  <a:cubicBezTo>
                    <a:pt x="158" y="59"/>
                    <a:pt x="159" y="56"/>
                    <a:pt x="161" y="54"/>
                  </a:cubicBezTo>
                  <a:cubicBezTo>
                    <a:pt x="162" y="53"/>
                    <a:pt x="163" y="53"/>
                    <a:pt x="163" y="51"/>
                  </a:cubicBezTo>
                  <a:cubicBezTo>
                    <a:pt x="164" y="50"/>
                    <a:pt x="164" y="48"/>
                    <a:pt x="165" y="46"/>
                  </a:cubicBezTo>
                  <a:cubicBezTo>
                    <a:pt x="166" y="44"/>
                    <a:pt x="167" y="43"/>
                    <a:pt x="168" y="41"/>
                  </a:cubicBezTo>
                  <a:cubicBezTo>
                    <a:pt x="170" y="39"/>
                    <a:pt x="171" y="39"/>
                    <a:pt x="171" y="36"/>
                  </a:cubicBezTo>
                  <a:cubicBezTo>
                    <a:pt x="172" y="32"/>
                    <a:pt x="173" y="34"/>
                    <a:pt x="176" y="33"/>
                  </a:cubicBezTo>
                  <a:cubicBezTo>
                    <a:pt x="178" y="33"/>
                    <a:pt x="178" y="32"/>
                    <a:pt x="180" y="31"/>
                  </a:cubicBezTo>
                  <a:cubicBezTo>
                    <a:pt x="181" y="30"/>
                    <a:pt x="183" y="29"/>
                    <a:pt x="184" y="28"/>
                  </a:cubicBezTo>
                  <a:cubicBezTo>
                    <a:pt x="184" y="28"/>
                    <a:pt x="185" y="26"/>
                    <a:pt x="185" y="26"/>
                  </a:cubicBezTo>
                  <a:cubicBezTo>
                    <a:pt x="186" y="25"/>
                    <a:pt x="186" y="24"/>
                    <a:pt x="186" y="23"/>
                  </a:cubicBezTo>
                  <a:cubicBezTo>
                    <a:pt x="187" y="23"/>
                    <a:pt x="187" y="23"/>
                    <a:pt x="188" y="23"/>
                  </a:cubicBezTo>
                  <a:cubicBezTo>
                    <a:pt x="188" y="22"/>
                    <a:pt x="188" y="21"/>
                    <a:pt x="188" y="20"/>
                  </a:cubicBezTo>
                  <a:cubicBezTo>
                    <a:pt x="188" y="19"/>
                    <a:pt x="190" y="17"/>
                    <a:pt x="191" y="16"/>
                  </a:cubicBezTo>
                  <a:cubicBezTo>
                    <a:pt x="193" y="15"/>
                    <a:pt x="194" y="13"/>
                    <a:pt x="196" y="13"/>
                  </a:cubicBezTo>
                  <a:cubicBezTo>
                    <a:pt x="198" y="12"/>
                    <a:pt x="201" y="12"/>
                    <a:pt x="203" y="10"/>
                  </a:cubicBezTo>
                  <a:cubicBezTo>
                    <a:pt x="203" y="10"/>
                    <a:pt x="203" y="10"/>
                    <a:pt x="203" y="10"/>
                  </a:cubicBezTo>
                  <a:moveTo>
                    <a:pt x="240" y="128"/>
                  </a:moveTo>
                  <a:cubicBezTo>
                    <a:pt x="240" y="128"/>
                    <a:pt x="240" y="128"/>
                    <a:pt x="240" y="128"/>
                  </a:cubicBezTo>
                  <a:cubicBezTo>
                    <a:pt x="240" y="128"/>
                    <a:pt x="240" y="128"/>
                    <a:pt x="240" y="128"/>
                  </a:cubicBezTo>
                  <a:moveTo>
                    <a:pt x="203" y="10"/>
                  </a:moveTo>
                  <a:cubicBezTo>
                    <a:pt x="204" y="10"/>
                    <a:pt x="205" y="10"/>
                    <a:pt x="205" y="10"/>
                  </a:cubicBezTo>
                  <a:cubicBezTo>
                    <a:pt x="205" y="10"/>
                    <a:pt x="204" y="10"/>
                    <a:pt x="203" y="10"/>
                  </a:cubicBezTo>
                  <a:moveTo>
                    <a:pt x="216" y="17"/>
                  </a:moveTo>
                  <a:cubicBezTo>
                    <a:pt x="216" y="17"/>
                    <a:pt x="217" y="16"/>
                    <a:pt x="218" y="16"/>
                  </a:cubicBezTo>
                  <a:cubicBezTo>
                    <a:pt x="217" y="16"/>
                    <a:pt x="216" y="17"/>
                    <a:pt x="216" y="17"/>
                  </a:cubicBezTo>
                  <a:moveTo>
                    <a:pt x="214" y="18"/>
                  </a:moveTo>
                  <a:cubicBezTo>
                    <a:pt x="215" y="18"/>
                    <a:pt x="215" y="17"/>
                    <a:pt x="216" y="17"/>
                  </a:cubicBezTo>
                  <a:cubicBezTo>
                    <a:pt x="215" y="17"/>
                    <a:pt x="215" y="18"/>
                    <a:pt x="214" y="18"/>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8">
              <a:extLst>
                <a:ext uri="{FF2B5EF4-FFF2-40B4-BE49-F238E27FC236}">
                  <a16:creationId xmlns:a16="http://schemas.microsoft.com/office/drawing/2014/main" id="{E431EA91-4410-64B6-F8AF-A322A3E3E278}"/>
                </a:ext>
              </a:extLst>
            </p:cNvPr>
            <p:cNvSpPr>
              <a:spLocks/>
            </p:cNvSpPr>
            <p:nvPr/>
          </p:nvSpPr>
          <p:spPr bwMode="auto">
            <a:xfrm>
              <a:off x="944563" y="1371600"/>
              <a:ext cx="1119188" cy="758825"/>
            </a:xfrm>
            <a:custGeom>
              <a:avLst/>
              <a:gdLst/>
              <a:ahLst/>
              <a:cxnLst>
                <a:cxn ang="0">
                  <a:pos x="500" y="44"/>
                </a:cxn>
                <a:cxn ang="0">
                  <a:pos x="476" y="22"/>
                </a:cxn>
                <a:cxn ang="0">
                  <a:pos x="449" y="8"/>
                </a:cxn>
                <a:cxn ang="0">
                  <a:pos x="438" y="31"/>
                </a:cxn>
                <a:cxn ang="0">
                  <a:pos x="399" y="48"/>
                </a:cxn>
                <a:cxn ang="0">
                  <a:pos x="370" y="67"/>
                </a:cxn>
                <a:cxn ang="0">
                  <a:pos x="341" y="79"/>
                </a:cxn>
                <a:cxn ang="0">
                  <a:pos x="331" y="81"/>
                </a:cxn>
                <a:cxn ang="0">
                  <a:pos x="294" y="62"/>
                </a:cxn>
                <a:cxn ang="0">
                  <a:pos x="278" y="96"/>
                </a:cxn>
                <a:cxn ang="0">
                  <a:pos x="251" y="73"/>
                </a:cxn>
                <a:cxn ang="0">
                  <a:pos x="227" y="97"/>
                </a:cxn>
                <a:cxn ang="0">
                  <a:pos x="217" y="135"/>
                </a:cxn>
                <a:cxn ang="0">
                  <a:pos x="190" y="151"/>
                </a:cxn>
                <a:cxn ang="0">
                  <a:pos x="165" y="148"/>
                </a:cxn>
                <a:cxn ang="0">
                  <a:pos x="159" y="111"/>
                </a:cxn>
                <a:cxn ang="0">
                  <a:pos x="174" y="77"/>
                </a:cxn>
                <a:cxn ang="0">
                  <a:pos x="143" y="46"/>
                </a:cxn>
                <a:cxn ang="0">
                  <a:pos x="118" y="19"/>
                </a:cxn>
                <a:cxn ang="0">
                  <a:pos x="78" y="15"/>
                </a:cxn>
                <a:cxn ang="0">
                  <a:pos x="105" y="61"/>
                </a:cxn>
                <a:cxn ang="0">
                  <a:pos x="107" y="92"/>
                </a:cxn>
                <a:cxn ang="0">
                  <a:pos x="72" y="51"/>
                </a:cxn>
                <a:cxn ang="0">
                  <a:pos x="60" y="75"/>
                </a:cxn>
                <a:cxn ang="0">
                  <a:pos x="40" y="101"/>
                </a:cxn>
                <a:cxn ang="0">
                  <a:pos x="59" y="112"/>
                </a:cxn>
                <a:cxn ang="0">
                  <a:pos x="37" y="123"/>
                </a:cxn>
                <a:cxn ang="0">
                  <a:pos x="23" y="128"/>
                </a:cxn>
                <a:cxn ang="0">
                  <a:pos x="36" y="153"/>
                </a:cxn>
                <a:cxn ang="0">
                  <a:pos x="76" y="137"/>
                </a:cxn>
                <a:cxn ang="0">
                  <a:pos x="107" y="136"/>
                </a:cxn>
                <a:cxn ang="0">
                  <a:pos x="136" y="142"/>
                </a:cxn>
                <a:cxn ang="0">
                  <a:pos x="126" y="164"/>
                </a:cxn>
                <a:cxn ang="0">
                  <a:pos x="151" y="182"/>
                </a:cxn>
                <a:cxn ang="0">
                  <a:pos x="106" y="199"/>
                </a:cxn>
                <a:cxn ang="0">
                  <a:pos x="69" y="212"/>
                </a:cxn>
                <a:cxn ang="0">
                  <a:pos x="25" y="222"/>
                </a:cxn>
                <a:cxn ang="0">
                  <a:pos x="69" y="229"/>
                </a:cxn>
                <a:cxn ang="0">
                  <a:pos x="117" y="245"/>
                </a:cxn>
                <a:cxn ang="0">
                  <a:pos x="135" y="282"/>
                </a:cxn>
                <a:cxn ang="0">
                  <a:pos x="160" y="282"/>
                </a:cxn>
                <a:cxn ang="0">
                  <a:pos x="144" y="311"/>
                </a:cxn>
                <a:cxn ang="0">
                  <a:pos x="104" y="323"/>
                </a:cxn>
                <a:cxn ang="0">
                  <a:pos x="98" y="354"/>
                </a:cxn>
                <a:cxn ang="0">
                  <a:pos x="152" y="350"/>
                </a:cxn>
                <a:cxn ang="0">
                  <a:pos x="193" y="356"/>
                </a:cxn>
                <a:cxn ang="0">
                  <a:pos x="241" y="387"/>
                </a:cxn>
                <a:cxn ang="0">
                  <a:pos x="313" y="405"/>
                </a:cxn>
                <a:cxn ang="0">
                  <a:pos x="397" y="362"/>
                </a:cxn>
                <a:cxn ang="0">
                  <a:pos x="455" y="328"/>
                </a:cxn>
                <a:cxn ang="0">
                  <a:pos x="526" y="287"/>
                </a:cxn>
                <a:cxn ang="0">
                  <a:pos x="557" y="248"/>
                </a:cxn>
                <a:cxn ang="0">
                  <a:pos x="577" y="229"/>
                </a:cxn>
                <a:cxn ang="0">
                  <a:pos x="565" y="200"/>
                </a:cxn>
                <a:cxn ang="0">
                  <a:pos x="589" y="184"/>
                </a:cxn>
                <a:cxn ang="0">
                  <a:pos x="572" y="167"/>
                </a:cxn>
                <a:cxn ang="0">
                  <a:pos x="584" y="136"/>
                </a:cxn>
                <a:cxn ang="0">
                  <a:pos x="548" y="126"/>
                </a:cxn>
                <a:cxn ang="0">
                  <a:pos x="525" y="97"/>
                </a:cxn>
                <a:cxn ang="0">
                  <a:pos x="511" y="65"/>
                </a:cxn>
                <a:cxn ang="0">
                  <a:pos x="527" y="28"/>
                </a:cxn>
              </a:cxnLst>
              <a:rect l="0" t="0" r="r" b="b"/>
              <a:pathLst>
                <a:path w="599" h="406">
                  <a:moveTo>
                    <a:pt x="536" y="27"/>
                  </a:moveTo>
                  <a:cubicBezTo>
                    <a:pt x="533" y="28"/>
                    <a:pt x="531" y="25"/>
                    <a:pt x="528" y="25"/>
                  </a:cubicBezTo>
                  <a:cubicBezTo>
                    <a:pt x="528" y="24"/>
                    <a:pt x="528" y="23"/>
                    <a:pt x="527" y="22"/>
                  </a:cubicBezTo>
                  <a:cubicBezTo>
                    <a:pt x="527" y="23"/>
                    <a:pt x="525" y="21"/>
                    <a:pt x="525" y="21"/>
                  </a:cubicBezTo>
                  <a:cubicBezTo>
                    <a:pt x="522" y="20"/>
                    <a:pt x="520" y="21"/>
                    <a:pt x="519" y="24"/>
                  </a:cubicBezTo>
                  <a:cubicBezTo>
                    <a:pt x="518" y="26"/>
                    <a:pt x="517" y="28"/>
                    <a:pt x="516" y="30"/>
                  </a:cubicBezTo>
                  <a:cubicBezTo>
                    <a:pt x="516" y="33"/>
                    <a:pt x="514" y="34"/>
                    <a:pt x="512" y="36"/>
                  </a:cubicBezTo>
                  <a:cubicBezTo>
                    <a:pt x="511" y="37"/>
                    <a:pt x="509" y="38"/>
                    <a:pt x="507" y="39"/>
                  </a:cubicBezTo>
                  <a:cubicBezTo>
                    <a:pt x="506" y="39"/>
                    <a:pt x="505" y="40"/>
                    <a:pt x="504" y="40"/>
                  </a:cubicBezTo>
                  <a:cubicBezTo>
                    <a:pt x="503" y="40"/>
                    <a:pt x="501" y="40"/>
                    <a:pt x="501" y="41"/>
                  </a:cubicBezTo>
                  <a:cubicBezTo>
                    <a:pt x="500" y="41"/>
                    <a:pt x="500" y="43"/>
                    <a:pt x="500" y="44"/>
                  </a:cubicBezTo>
                  <a:cubicBezTo>
                    <a:pt x="499" y="45"/>
                    <a:pt x="499" y="46"/>
                    <a:pt x="499" y="47"/>
                  </a:cubicBezTo>
                  <a:cubicBezTo>
                    <a:pt x="498" y="49"/>
                    <a:pt x="498" y="48"/>
                    <a:pt x="497" y="50"/>
                  </a:cubicBezTo>
                  <a:cubicBezTo>
                    <a:pt x="497" y="51"/>
                    <a:pt x="496" y="51"/>
                    <a:pt x="496" y="53"/>
                  </a:cubicBezTo>
                  <a:cubicBezTo>
                    <a:pt x="495" y="53"/>
                    <a:pt x="493" y="53"/>
                    <a:pt x="492" y="53"/>
                  </a:cubicBezTo>
                  <a:cubicBezTo>
                    <a:pt x="492" y="51"/>
                    <a:pt x="489" y="47"/>
                    <a:pt x="488" y="46"/>
                  </a:cubicBezTo>
                  <a:cubicBezTo>
                    <a:pt x="486" y="46"/>
                    <a:pt x="485" y="47"/>
                    <a:pt x="484" y="47"/>
                  </a:cubicBezTo>
                  <a:cubicBezTo>
                    <a:pt x="481" y="47"/>
                    <a:pt x="477" y="44"/>
                    <a:pt x="479" y="40"/>
                  </a:cubicBezTo>
                  <a:cubicBezTo>
                    <a:pt x="476" y="39"/>
                    <a:pt x="474" y="38"/>
                    <a:pt x="476" y="35"/>
                  </a:cubicBezTo>
                  <a:cubicBezTo>
                    <a:pt x="477" y="33"/>
                    <a:pt x="478" y="33"/>
                    <a:pt x="478" y="30"/>
                  </a:cubicBezTo>
                  <a:cubicBezTo>
                    <a:pt x="478" y="29"/>
                    <a:pt x="479" y="27"/>
                    <a:pt x="479" y="25"/>
                  </a:cubicBezTo>
                  <a:cubicBezTo>
                    <a:pt x="479" y="23"/>
                    <a:pt x="478" y="23"/>
                    <a:pt x="476" y="22"/>
                  </a:cubicBezTo>
                  <a:cubicBezTo>
                    <a:pt x="476" y="22"/>
                    <a:pt x="474" y="21"/>
                    <a:pt x="474" y="21"/>
                  </a:cubicBezTo>
                  <a:cubicBezTo>
                    <a:pt x="474" y="21"/>
                    <a:pt x="474" y="21"/>
                    <a:pt x="473" y="21"/>
                  </a:cubicBezTo>
                  <a:cubicBezTo>
                    <a:pt x="473" y="21"/>
                    <a:pt x="472" y="20"/>
                    <a:pt x="472" y="20"/>
                  </a:cubicBezTo>
                  <a:cubicBezTo>
                    <a:pt x="470" y="19"/>
                    <a:pt x="469" y="19"/>
                    <a:pt x="469" y="17"/>
                  </a:cubicBezTo>
                  <a:cubicBezTo>
                    <a:pt x="469" y="14"/>
                    <a:pt x="469" y="13"/>
                    <a:pt x="468" y="11"/>
                  </a:cubicBezTo>
                  <a:cubicBezTo>
                    <a:pt x="468" y="10"/>
                    <a:pt x="467" y="8"/>
                    <a:pt x="466" y="8"/>
                  </a:cubicBezTo>
                  <a:cubicBezTo>
                    <a:pt x="465" y="7"/>
                    <a:pt x="464" y="8"/>
                    <a:pt x="464" y="7"/>
                  </a:cubicBezTo>
                  <a:cubicBezTo>
                    <a:pt x="463" y="7"/>
                    <a:pt x="463" y="6"/>
                    <a:pt x="463" y="6"/>
                  </a:cubicBezTo>
                  <a:cubicBezTo>
                    <a:pt x="461" y="3"/>
                    <a:pt x="458" y="0"/>
                    <a:pt x="455" y="2"/>
                  </a:cubicBezTo>
                  <a:cubicBezTo>
                    <a:pt x="454" y="3"/>
                    <a:pt x="453" y="5"/>
                    <a:pt x="453" y="6"/>
                  </a:cubicBezTo>
                  <a:cubicBezTo>
                    <a:pt x="451" y="8"/>
                    <a:pt x="451" y="8"/>
                    <a:pt x="449" y="8"/>
                  </a:cubicBezTo>
                  <a:cubicBezTo>
                    <a:pt x="449" y="8"/>
                    <a:pt x="447" y="8"/>
                    <a:pt x="447" y="8"/>
                  </a:cubicBezTo>
                  <a:cubicBezTo>
                    <a:pt x="446" y="8"/>
                    <a:pt x="447" y="9"/>
                    <a:pt x="446" y="10"/>
                  </a:cubicBezTo>
                  <a:cubicBezTo>
                    <a:pt x="445" y="10"/>
                    <a:pt x="441" y="10"/>
                    <a:pt x="440" y="10"/>
                  </a:cubicBezTo>
                  <a:cubicBezTo>
                    <a:pt x="440" y="9"/>
                    <a:pt x="440" y="9"/>
                    <a:pt x="440" y="8"/>
                  </a:cubicBezTo>
                  <a:cubicBezTo>
                    <a:pt x="439" y="8"/>
                    <a:pt x="438" y="8"/>
                    <a:pt x="437" y="8"/>
                  </a:cubicBezTo>
                  <a:cubicBezTo>
                    <a:pt x="435" y="8"/>
                    <a:pt x="435" y="7"/>
                    <a:pt x="434" y="9"/>
                  </a:cubicBezTo>
                  <a:cubicBezTo>
                    <a:pt x="433" y="10"/>
                    <a:pt x="434" y="14"/>
                    <a:pt x="434" y="16"/>
                  </a:cubicBezTo>
                  <a:cubicBezTo>
                    <a:pt x="434" y="16"/>
                    <a:pt x="435" y="17"/>
                    <a:pt x="435" y="18"/>
                  </a:cubicBezTo>
                  <a:cubicBezTo>
                    <a:pt x="435" y="19"/>
                    <a:pt x="435" y="19"/>
                    <a:pt x="435" y="20"/>
                  </a:cubicBezTo>
                  <a:cubicBezTo>
                    <a:pt x="436" y="23"/>
                    <a:pt x="437" y="24"/>
                    <a:pt x="438" y="27"/>
                  </a:cubicBezTo>
                  <a:cubicBezTo>
                    <a:pt x="439" y="28"/>
                    <a:pt x="438" y="30"/>
                    <a:pt x="438" y="31"/>
                  </a:cubicBezTo>
                  <a:cubicBezTo>
                    <a:pt x="437" y="34"/>
                    <a:pt x="438" y="34"/>
                    <a:pt x="439" y="36"/>
                  </a:cubicBezTo>
                  <a:cubicBezTo>
                    <a:pt x="440" y="38"/>
                    <a:pt x="439" y="39"/>
                    <a:pt x="438" y="40"/>
                  </a:cubicBezTo>
                  <a:cubicBezTo>
                    <a:pt x="437" y="42"/>
                    <a:pt x="437" y="45"/>
                    <a:pt x="436" y="46"/>
                  </a:cubicBezTo>
                  <a:cubicBezTo>
                    <a:pt x="435" y="47"/>
                    <a:pt x="434" y="48"/>
                    <a:pt x="433" y="49"/>
                  </a:cubicBezTo>
                  <a:cubicBezTo>
                    <a:pt x="431" y="50"/>
                    <a:pt x="429" y="51"/>
                    <a:pt x="426" y="52"/>
                  </a:cubicBezTo>
                  <a:cubicBezTo>
                    <a:pt x="424" y="53"/>
                    <a:pt x="423" y="54"/>
                    <a:pt x="422" y="56"/>
                  </a:cubicBezTo>
                  <a:cubicBezTo>
                    <a:pt x="422" y="58"/>
                    <a:pt x="423" y="58"/>
                    <a:pt x="420" y="58"/>
                  </a:cubicBezTo>
                  <a:cubicBezTo>
                    <a:pt x="416" y="59"/>
                    <a:pt x="413" y="57"/>
                    <a:pt x="409" y="56"/>
                  </a:cubicBezTo>
                  <a:cubicBezTo>
                    <a:pt x="409" y="55"/>
                    <a:pt x="409" y="53"/>
                    <a:pt x="408" y="52"/>
                  </a:cubicBezTo>
                  <a:cubicBezTo>
                    <a:pt x="408" y="51"/>
                    <a:pt x="407" y="50"/>
                    <a:pt x="406" y="50"/>
                  </a:cubicBezTo>
                  <a:cubicBezTo>
                    <a:pt x="404" y="48"/>
                    <a:pt x="401" y="46"/>
                    <a:pt x="399" y="48"/>
                  </a:cubicBezTo>
                  <a:cubicBezTo>
                    <a:pt x="398" y="49"/>
                    <a:pt x="398" y="50"/>
                    <a:pt x="397" y="51"/>
                  </a:cubicBezTo>
                  <a:cubicBezTo>
                    <a:pt x="397" y="52"/>
                    <a:pt x="397" y="52"/>
                    <a:pt x="396" y="52"/>
                  </a:cubicBezTo>
                  <a:cubicBezTo>
                    <a:pt x="396" y="53"/>
                    <a:pt x="394" y="53"/>
                    <a:pt x="393" y="54"/>
                  </a:cubicBezTo>
                  <a:cubicBezTo>
                    <a:pt x="391" y="56"/>
                    <a:pt x="391" y="60"/>
                    <a:pt x="392" y="62"/>
                  </a:cubicBezTo>
                  <a:cubicBezTo>
                    <a:pt x="391" y="62"/>
                    <a:pt x="389" y="65"/>
                    <a:pt x="388" y="66"/>
                  </a:cubicBezTo>
                  <a:cubicBezTo>
                    <a:pt x="386" y="68"/>
                    <a:pt x="385" y="71"/>
                    <a:pt x="383" y="73"/>
                  </a:cubicBezTo>
                  <a:cubicBezTo>
                    <a:pt x="380" y="77"/>
                    <a:pt x="374" y="74"/>
                    <a:pt x="369" y="75"/>
                  </a:cubicBezTo>
                  <a:cubicBezTo>
                    <a:pt x="370" y="76"/>
                    <a:pt x="372" y="76"/>
                    <a:pt x="373" y="76"/>
                  </a:cubicBezTo>
                  <a:cubicBezTo>
                    <a:pt x="373" y="75"/>
                    <a:pt x="372" y="75"/>
                    <a:pt x="372" y="74"/>
                  </a:cubicBezTo>
                  <a:cubicBezTo>
                    <a:pt x="371" y="73"/>
                    <a:pt x="372" y="72"/>
                    <a:pt x="372" y="71"/>
                  </a:cubicBezTo>
                  <a:cubicBezTo>
                    <a:pt x="371" y="69"/>
                    <a:pt x="372" y="68"/>
                    <a:pt x="370" y="67"/>
                  </a:cubicBezTo>
                  <a:cubicBezTo>
                    <a:pt x="369" y="65"/>
                    <a:pt x="367" y="66"/>
                    <a:pt x="366" y="64"/>
                  </a:cubicBezTo>
                  <a:cubicBezTo>
                    <a:pt x="365" y="62"/>
                    <a:pt x="364" y="59"/>
                    <a:pt x="364" y="58"/>
                  </a:cubicBezTo>
                  <a:cubicBezTo>
                    <a:pt x="361" y="58"/>
                    <a:pt x="360" y="56"/>
                    <a:pt x="357" y="55"/>
                  </a:cubicBezTo>
                  <a:cubicBezTo>
                    <a:pt x="356" y="54"/>
                    <a:pt x="355" y="55"/>
                    <a:pt x="355" y="54"/>
                  </a:cubicBezTo>
                  <a:cubicBezTo>
                    <a:pt x="354" y="54"/>
                    <a:pt x="353" y="53"/>
                    <a:pt x="352" y="53"/>
                  </a:cubicBezTo>
                  <a:cubicBezTo>
                    <a:pt x="351" y="52"/>
                    <a:pt x="349" y="53"/>
                    <a:pt x="348" y="52"/>
                  </a:cubicBezTo>
                  <a:cubicBezTo>
                    <a:pt x="346" y="52"/>
                    <a:pt x="345" y="51"/>
                    <a:pt x="343" y="51"/>
                  </a:cubicBezTo>
                  <a:cubicBezTo>
                    <a:pt x="342" y="51"/>
                    <a:pt x="339" y="50"/>
                    <a:pt x="338" y="51"/>
                  </a:cubicBezTo>
                  <a:cubicBezTo>
                    <a:pt x="336" y="52"/>
                    <a:pt x="336" y="54"/>
                    <a:pt x="335" y="56"/>
                  </a:cubicBezTo>
                  <a:cubicBezTo>
                    <a:pt x="335" y="60"/>
                    <a:pt x="335" y="64"/>
                    <a:pt x="336" y="68"/>
                  </a:cubicBezTo>
                  <a:cubicBezTo>
                    <a:pt x="337" y="71"/>
                    <a:pt x="339" y="76"/>
                    <a:pt x="341" y="79"/>
                  </a:cubicBezTo>
                  <a:cubicBezTo>
                    <a:pt x="342" y="81"/>
                    <a:pt x="344" y="81"/>
                    <a:pt x="346" y="83"/>
                  </a:cubicBezTo>
                  <a:cubicBezTo>
                    <a:pt x="347" y="85"/>
                    <a:pt x="347" y="87"/>
                    <a:pt x="347" y="89"/>
                  </a:cubicBezTo>
                  <a:cubicBezTo>
                    <a:pt x="348" y="92"/>
                    <a:pt x="348" y="96"/>
                    <a:pt x="348" y="99"/>
                  </a:cubicBezTo>
                  <a:cubicBezTo>
                    <a:pt x="349" y="103"/>
                    <a:pt x="350" y="110"/>
                    <a:pt x="349" y="114"/>
                  </a:cubicBezTo>
                  <a:cubicBezTo>
                    <a:pt x="346" y="114"/>
                    <a:pt x="346" y="112"/>
                    <a:pt x="346" y="110"/>
                  </a:cubicBezTo>
                  <a:cubicBezTo>
                    <a:pt x="346" y="108"/>
                    <a:pt x="346" y="106"/>
                    <a:pt x="346" y="104"/>
                  </a:cubicBezTo>
                  <a:cubicBezTo>
                    <a:pt x="345" y="102"/>
                    <a:pt x="344" y="101"/>
                    <a:pt x="343" y="99"/>
                  </a:cubicBezTo>
                  <a:cubicBezTo>
                    <a:pt x="341" y="96"/>
                    <a:pt x="342" y="94"/>
                    <a:pt x="341" y="91"/>
                  </a:cubicBezTo>
                  <a:cubicBezTo>
                    <a:pt x="338" y="91"/>
                    <a:pt x="339" y="85"/>
                    <a:pt x="338" y="84"/>
                  </a:cubicBezTo>
                  <a:cubicBezTo>
                    <a:pt x="338" y="83"/>
                    <a:pt x="335" y="82"/>
                    <a:pt x="335" y="82"/>
                  </a:cubicBezTo>
                  <a:cubicBezTo>
                    <a:pt x="333" y="81"/>
                    <a:pt x="332" y="81"/>
                    <a:pt x="331" y="81"/>
                  </a:cubicBezTo>
                  <a:cubicBezTo>
                    <a:pt x="329" y="80"/>
                    <a:pt x="327" y="79"/>
                    <a:pt x="326" y="77"/>
                  </a:cubicBezTo>
                  <a:cubicBezTo>
                    <a:pt x="326" y="76"/>
                    <a:pt x="326" y="73"/>
                    <a:pt x="326" y="71"/>
                  </a:cubicBezTo>
                  <a:cubicBezTo>
                    <a:pt x="326" y="67"/>
                    <a:pt x="323" y="66"/>
                    <a:pt x="320" y="64"/>
                  </a:cubicBezTo>
                  <a:cubicBezTo>
                    <a:pt x="319" y="65"/>
                    <a:pt x="316" y="67"/>
                    <a:pt x="316" y="68"/>
                  </a:cubicBezTo>
                  <a:cubicBezTo>
                    <a:pt x="315" y="66"/>
                    <a:pt x="316" y="62"/>
                    <a:pt x="318" y="62"/>
                  </a:cubicBezTo>
                  <a:cubicBezTo>
                    <a:pt x="319" y="60"/>
                    <a:pt x="322" y="56"/>
                    <a:pt x="318" y="54"/>
                  </a:cubicBezTo>
                  <a:cubicBezTo>
                    <a:pt x="316" y="54"/>
                    <a:pt x="313" y="55"/>
                    <a:pt x="312" y="56"/>
                  </a:cubicBezTo>
                  <a:cubicBezTo>
                    <a:pt x="312" y="53"/>
                    <a:pt x="313" y="51"/>
                    <a:pt x="310" y="51"/>
                  </a:cubicBezTo>
                  <a:cubicBezTo>
                    <a:pt x="309" y="51"/>
                    <a:pt x="307" y="50"/>
                    <a:pt x="307" y="51"/>
                  </a:cubicBezTo>
                  <a:cubicBezTo>
                    <a:pt x="306" y="51"/>
                    <a:pt x="306" y="53"/>
                    <a:pt x="305" y="53"/>
                  </a:cubicBezTo>
                  <a:cubicBezTo>
                    <a:pt x="304" y="49"/>
                    <a:pt x="293" y="58"/>
                    <a:pt x="294" y="62"/>
                  </a:cubicBezTo>
                  <a:cubicBezTo>
                    <a:pt x="296" y="62"/>
                    <a:pt x="297" y="65"/>
                    <a:pt x="295" y="66"/>
                  </a:cubicBezTo>
                  <a:cubicBezTo>
                    <a:pt x="293" y="64"/>
                    <a:pt x="291" y="65"/>
                    <a:pt x="288" y="65"/>
                  </a:cubicBezTo>
                  <a:cubicBezTo>
                    <a:pt x="285" y="65"/>
                    <a:pt x="282" y="64"/>
                    <a:pt x="280" y="65"/>
                  </a:cubicBezTo>
                  <a:cubicBezTo>
                    <a:pt x="278" y="65"/>
                    <a:pt x="278" y="67"/>
                    <a:pt x="277" y="67"/>
                  </a:cubicBezTo>
                  <a:cubicBezTo>
                    <a:pt x="276" y="69"/>
                    <a:pt x="276" y="68"/>
                    <a:pt x="275" y="69"/>
                  </a:cubicBezTo>
                  <a:cubicBezTo>
                    <a:pt x="274" y="72"/>
                    <a:pt x="275" y="78"/>
                    <a:pt x="275" y="81"/>
                  </a:cubicBezTo>
                  <a:cubicBezTo>
                    <a:pt x="275" y="82"/>
                    <a:pt x="276" y="83"/>
                    <a:pt x="276" y="85"/>
                  </a:cubicBezTo>
                  <a:cubicBezTo>
                    <a:pt x="276" y="86"/>
                    <a:pt x="276" y="86"/>
                    <a:pt x="276" y="87"/>
                  </a:cubicBezTo>
                  <a:cubicBezTo>
                    <a:pt x="276" y="88"/>
                    <a:pt x="277" y="89"/>
                    <a:pt x="277" y="89"/>
                  </a:cubicBezTo>
                  <a:cubicBezTo>
                    <a:pt x="277" y="91"/>
                    <a:pt x="277" y="92"/>
                    <a:pt x="277" y="93"/>
                  </a:cubicBezTo>
                  <a:cubicBezTo>
                    <a:pt x="277" y="94"/>
                    <a:pt x="278" y="95"/>
                    <a:pt x="278" y="96"/>
                  </a:cubicBezTo>
                  <a:cubicBezTo>
                    <a:pt x="278" y="97"/>
                    <a:pt x="279" y="98"/>
                    <a:pt x="279" y="99"/>
                  </a:cubicBezTo>
                  <a:cubicBezTo>
                    <a:pt x="280" y="102"/>
                    <a:pt x="280" y="105"/>
                    <a:pt x="276" y="105"/>
                  </a:cubicBezTo>
                  <a:cubicBezTo>
                    <a:pt x="274" y="105"/>
                    <a:pt x="272" y="104"/>
                    <a:pt x="270" y="104"/>
                  </a:cubicBezTo>
                  <a:cubicBezTo>
                    <a:pt x="270" y="105"/>
                    <a:pt x="269" y="107"/>
                    <a:pt x="268" y="107"/>
                  </a:cubicBezTo>
                  <a:cubicBezTo>
                    <a:pt x="267" y="105"/>
                    <a:pt x="265" y="105"/>
                    <a:pt x="264" y="104"/>
                  </a:cubicBezTo>
                  <a:cubicBezTo>
                    <a:pt x="264" y="102"/>
                    <a:pt x="264" y="99"/>
                    <a:pt x="264" y="97"/>
                  </a:cubicBezTo>
                  <a:cubicBezTo>
                    <a:pt x="264" y="94"/>
                    <a:pt x="264" y="91"/>
                    <a:pt x="261" y="89"/>
                  </a:cubicBezTo>
                  <a:cubicBezTo>
                    <a:pt x="259" y="88"/>
                    <a:pt x="259" y="89"/>
                    <a:pt x="257" y="88"/>
                  </a:cubicBezTo>
                  <a:cubicBezTo>
                    <a:pt x="256" y="86"/>
                    <a:pt x="256" y="85"/>
                    <a:pt x="255" y="83"/>
                  </a:cubicBezTo>
                  <a:cubicBezTo>
                    <a:pt x="254" y="81"/>
                    <a:pt x="253" y="80"/>
                    <a:pt x="252" y="79"/>
                  </a:cubicBezTo>
                  <a:cubicBezTo>
                    <a:pt x="251" y="77"/>
                    <a:pt x="251" y="76"/>
                    <a:pt x="251" y="73"/>
                  </a:cubicBezTo>
                  <a:cubicBezTo>
                    <a:pt x="250" y="73"/>
                    <a:pt x="247" y="72"/>
                    <a:pt x="246" y="72"/>
                  </a:cubicBezTo>
                  <a:cubicBezTo>
                    <a:pt x="244" y="70"/>
                    <a:pt x="245" y="67"/>
                    <a:pt x="244" y="65"/>
                  </a:cubicBezTo>
                  <a:cubicBezTo>
                    <a:pt x="244" y="62"/>
                    <a:pt x="243" y="62"/>
                    <a:pt x="241" y="61"/>
                  </a:cubicBezTo>
                  <a:cubicBezTo>
                    <a:pt x="239" y="60"/>
                    <a:pt x="238" y="59"/>
                    <a:pt x="236" y="58"/>
                  </a:cubicBezTo>
                  <a:cubicBezTo>
                    <a:pt x="231" y="56"/>
                    <a:pt x="229" y="60"/>
                    <a:pt x="227" y="64"/>
                  </a:cubicBezTo>
                  <a:cubicBezTo>
                    <a:pt x="225" y="65"/>
                    <a:pt x="224" y="67"/>
                    <a:pt x="223" y="69"/>
                  </a:cubicBezTo>
                  <a:cubicBezTo>
                    <a:pt x="223" y="69"/>
                    <a:pt x="222" y="69"/>
                    <a:pt x="222" y="70"/>
                  </a:cubicBezTo>
                  <a:cubicBezTo>
                    <a:pt x="221" y="71"/>
                    <a:pt x="221" y="74"/>
                    <a:pt x="222" y="75"/>
                  </a:cubicBezTo>
                  <a:cubicBezTo>
                    <a:pt x="222" y="78"/>
                    <a:pt x="222" y="80"/>
                    <a:pt x="222" y="83"/>
                  </a:cubicBezTo>
                  <a:cubicBezTo>
                    <a:pt x="222" y="86"/>
                    <a:pt x="225" y="88"/>
                    <a:pt x="226" y="91"/>
                  </a:cubicBezTo>
                  <a:cubicBezTo>
                    <a:pt x="227" y="93"/>
                    <a:pt x="227" y="95"/>
                    <a:pt x="227" y="97"/>
                  </a:cubicBezTo>
                  <a:cubicBezTo>
                    <a:pt x="227" y="101"/>
                    <a:pt x="229" y="105"/>
                    <a:pt x="229" y="108"/>
                  </a:cubicBezTo>
                  <a:cubicBezTo>
                    <a:pt x="228" y="111"/>
                    <a:pt x="228" y="112"/>
                    <a:pt x="228" y="114"/>
                  </a:cubicBezTo>
                  <a:cubicBezTo>
                    <a:pt x="228" y="116"/>
                    <a:pt x="229" y="120"/>
                    <a:pt x="228" y="122"/>
                  </a:cubicBezTo>
                  <a:cubicBezTo>
                    <a:pt x="227" y="122"/>
                    <a:pt x="225" y="123"/>
                    <a:pt x="225" y="124"/>
                  </a:cubicBezTo>
                  <a:cubicBezTo>
                    <a:pt x="224" y="125"/>
                    <a:pt x="225" y="127"/>
                    <a:pt x="224" y="128"/>
                  </a:cubicBezTo>
                  <a:cubicBezTo>
                    <a:pt x="223" y="129"/>
                    <a:pt x="221" y="128"/>
                    <a:pt x="220" y="128"/>
                  </a:cubicBezTo>
                  <a:cubicBezTo>
                    <a:pt x="219" y="131"/>
                    <a:pt x="221" y="132"/>
                    <a:pt x="221" y="134"/>
                  </a:cubicBezTo>
                  <a:cubicBezTo>
                    <a:pt x="220" y="136"/>
                    <a:pt x="219" y="137"/>
                    <a:pt x="219" y="139"/>
                  </a:cubicBezTo>
                  <a:cubicBezTo>
                    <a:pt x="219" y="140"/>
                    <a:pt x="219" y="142"/>
                    <a:pt x="219" y="143"/>
                  </a:cubicBezTo>
                  <a:cubicBezTo>
                    <a:pt x="219" y="143"/>
                    <a:pt x="218" y="143"/>
                    <a:pt x="218" y="143"/>
                  </a:cubicBezTo>
                  <a:cubicBezTo>
                    <a:pt x="217" y="140"/>
                    <a:pt x="218" y="137"/>
                    <a:pt x="217" y="135"/>
                  </a:cubicBezTo>
                  <a:cubicBezTo>
                    <a:pt x="216" y="134"/>
                    <a:pt x="215" y="133"/>
                    <a:pt x="214" y="132"/>
                  </a:cubicBezTo>
                  <a:cubicBezTo>
                    <a:pt x="214" y="131"/>
                    <a:pt x="212" y="129"/>
                    <a:pt x="212" y="127"/>
                  </a:cubicBezTo>
                  <a:cubicBezTo>
                    <a:pt x="211" y="123"/>
                    <a:pt x="215" y="117"/>
                    <a:pt x="212" y="113"/>
                  </a:cubicBezTo>
                  <a:cubicBezTo>
                    <a:pt x="210" y="111"/>
                    <a:pt x="210" y="113"/>
                    <a:pt x="208" y="114"/>
                  </a:cubicBezTo>
                  <a:cubicBezTo>
                    <a:pt x="206" y="116"/>
                    <a:pt x="205" y="118"/>
                    <a:pt x="204" y="120"/>
                  </a:cubicBezTo>
                  <a:cubicBezTo>
                    <a:pt x="201" y="122"/>
                    <a:pt x="197" y="125"/>
                    <a:pt x="196" y="128"/>
                  </a:cubicBezTo>
                  <a:cubicBezTo>
                    <a:pt x="194" y="132"/>
                    <a:pt x="196" y="136"/>
                    <a:pt x="195" y="140"/>
                  </a:cubicBezTo>
                  <a:cubicBezTo>
                    <a:pt x="195" y="142"/>
                    <a:pt x="193" y="143"/>
                    <a:pt x="193" y="144"/>
                  </a:cubicBezTo>
                  <a:cubicBezTo>
                    <a:pt x="191" y="146"/>
                    <a:pt x="191" y="147"/>
                    <a:pt x="191" y="149"/>
                  </a:cubicBezTo>
                  <a:cubicBezTo>
                    <a:pt x="191" y="153"/>
                    <a:pt x="191" y="157"/>
                    <a:pt x="193" y="160"/>
                  </a:cubicBezTo>
                  <a:cubicBezTo>
                    <a:pt x="192" y="158"/>
                    <a:pt x="191" y="154"/>
                    <a:pt x="190" y="151"/>
                  </a:cubicBezTo>
                  <a:cubicBezTo>
                    <a:pt x="189" y="150"/>
                    <a:pt x="188" y="149"/>
                    <a:pt x="187" y="148"/>
                  </a:cubicBezTo>
                  <a:cubicBezTo>
                    <a:pt x="186" y="147"/>
                    <a:pt x="186" y="145"/>
                    <a:pt x="185" y="144"/>
                  </a:cubicBezTo>
                  <a:cubicBezTo>
                    <a:pt x="183" y="148"/>
                    <a:pt x="183" y="152"/>
                    <a:pt x="183" y="156"/>
                  </a:cubicBezTo>
                  <a:cubicBezTo>
                    <a:pt x="183" y="160"/>
                    <a:pt x="183" y="164"/>
                    <a:pt x="183" y="168"/>
                  </a:cubicBezTo>
                  <a:cubicBezTo>
                    <a:pt x="184" y="173"/>
                    <a:pt x="184" y="178"/>
                    <a:pt x="184" y="184"/>
                  </a:cubicBezTo>
                  <a:cubicBezTo>
                    <a:pt x="183" y="182"/>
                    <a:pt x="183" y="180"/>
                    <a:pt x="183" y="178"/>
                  </a:cubicBezTo>
                  <a:cubicBezTo>
                    <a:pt x="183" y="176"/>
                    <a:pt x="183" y="173"/>
                    <a:pt x="183" y="170"/>
                  </a:cubicBezTo>
                  <a:cubicBezTo>
                    <a:pt x="183" y="165"/>
                    <a:pt x="183" y="160"/>
                    <a:pt x="182" y="155"/>
                  </a:cubicBezTo>
                  <a:cubicBezTo>
                    <a:pt x="182" y="151"/>
                    <a:pt x="180" y="147"/>
                    <a:pt x="176" y="146"/>
                  </a:cubicBezTo>
                  <a:cubicBezTo>
                    <a:pt x="175" y="145"/>
                    <a:pt x="172" y="145"/>
                    <a:pt x="171" y="145"/>
                  </a:cubicBezTo>
                  <a:cubicBezTo>
                    <a:pt x="169" y="146"/>
                    <a:pt x="167" y="148"/>
                    <a:pt x="165" y="148"/>
                  </a:cubicBezTo>
                  <a:cubicBezTo>
                    <a:pt x="167" y="146"/>
                    <a:pt x="168" y="143"/>
                    <a:pt x="171" y="141"/>
                  </a:cubicBezTo>
                  <a:cubicBezTo>
                    <a:pt x="173" y="138"/>
                    <a:pt x="175" y="139"/>
                    <a:pt x="176" y="135"/>
                  </a:cubicBezTo>
                  <a:cubicBezTo>
                    <a:pt x="176" y="132"/>
                    <a:pt x="175" y="131"/>
                    <a:pt x="172" y="130"/>
                  </a:cubicBezTo>
                  <a:cubicBezTo>
                    <a:pt x="169" y="130"/>
                    <a:pt x="169" y="131"/>
                    <a:pt x="169" y="127"/>
                  </a:cubicBezTo>
                  <a:cubicBezTo>
                    <a:pt x="170" y="125"/>
                    <a:pt x="169" y="123"/>
                    <a:pt x="167" y="122"/>
                  </a:cubicBezTo>
                  <a:cubicBezTo>
                    <a:pt x="164" y="121"/>
                    <a:pt x="162" y="123"/>
                    <a:pt x="160" y="121"/>
                  </a:cubicBezTo>
                  <a:cubicBezTo>
                    <a:pt x="160" y="120"/>
                    <a:pt x="159" y="119"/>
                    <a:pt x="159" y="118"/>
                  </a:cubicBezTo>
                  <a:cubicBezTo>
                    <a:pt x="158" y="117"/>
                    <a:pt x="157" y="116"/>
                    <a:pt x="157" y="116"/>
                  </a:cubicBezTo>
                  <a:cubicBezTo>
                    <a:pt x="157" y="114"/>
                    <a:pt x="159" y="108"/>
                    <a:pt x="156" y="109"/>
                  </a:cubicBezTo>
                  <a:cubicBezTo>
                    <a:pt x="156" y="107"/>
                    <a:pt x="154" y="105"/>
                    <a:pt x="153" y="105"/>
                  </a:cubicBezTo>
                  <a:cubicBezTo>
                    <a:pt x="153" y="107"/>
                    <a:pt x="157" y="109"/>
                    <a:pt x="159" y="111"/>
                  </a:cubicBezTo>
                  <a:cubicBezTo>
                    <a:pt x="160" y="112"/>
                    <a:pt x="165" y="117"/>
                    <a:pt x="167" y="116"/>
                  </a:cubicBezTo>
                  <a:cubicBezTo>
                    <a:pt x="168" y="115"/>
                    <a:pt x="168" y="114"/>
                    <a:pt x="168" y="114"/>
                  </a:cubicBezTo>
                  <a:cubicBezTo>
                    <a:pt x="169" y="113"/>
                    <a:pt x="169" y="113"/>
                    <a:pt x="170" y="112"/>
                  </a:cubicBezTo>
                  <a:cubicBezTo>
                    <a:pt x="171" y="111"/>
                    <a:pt x="174" y="111"/>
                    <a:pt x="174" y="109"/>
                  </a:cubicBezTo>
                  <a:cubicBezTo>
                    <a:pt x="175" y="105"/>
                    <a:pt x="171" y="105"/>
                    <a:pt x="168" y="105"/>
                  </a:cubicBezTo>
                  <a:cubicBezTo>
                    <a:pt x="172" y="105"/>
                    <a:pt x="173" y="103"/>
                    <a:pt x="175" y="100"/>
                  </a:cubicBezTo>
                  <a:cubicBezTo>
                    <a:pt x="177" y="98"/>
                    <a:pt x="178" y="94"/>
                    <a:pt x="178" y="91"/>
                  </a:cubicBezTo>
                  <a:cubicBezTo>
                    <a:pt x="179" y="88"/>
                    <a:pt x="178" y="84"/>
                    <a:pt x="176" y="83"/>
                  </a:cubicBezTo>
                  <a:cubicBezTo>
                    <a:pt x="173" y="81"/>
                    <a:pt x="170" y="82"/>
                    <a:pt x="167" y="82"/>
                  </a:cubicBezTo>
                  <a:cubicBezTo>
                    <a:pt x="167" y="78"/>
                    <a:pt x="161" y="78"/>
                    <a:pt x="159" y="79"/>
                  </a:cubicBezTo>
                  <a:cubicBezTo>
                    <a:pt x="164" y="78"/>
                    <a:pt x="168" y="77"/>
                    <a:pt x="174" y="77"/>
                  </a:cubicBezTo>
                  <a:cubicBezTo>
                    <a:pt x="176" y="77"/>
                    <a:pt x="178" y="77"/>
                    <a:pt x="177" y="74"/>
                  </a:cubicBezTo>
                  <a:cubicBezTo>
                    <a:pt x="175" y="71"/>
                    <a:pt x="173" y="70"/>
                    <a:pt x="170" y="70"/>
                  </a:cubicBezTo>
                  <a:cubicBezTo>
                    <a:pt x="169" y="70"/>
                    <a:pt x="168" y="70"/>
                    <a:pt x="167" y="71"/>
                  </a:cubicBezTo>
                  <a:cubicBezTo>
                    <a:pt x="166" y="71"/>
                    <a:pt x="166" y="72"/>
                    <a:pt x="165" y="71"/>
                  </a:cubicBezTo>
                  <a:cubicBezTo>
                    <a:pt x="167" y="67"/>
                    <a:pt x="165" y="63"/>
                    <a:pt x="160" y="64"/>
                  </a:cubicBezTo>
                  <a:cubicBezTo>
                    <a:pt x="160" y="66"/>
                    <a:pt x="160" y="69"/>
                    <a:pt x="159" y="71"/>
                  </a:cubicBezTo>
                  <a:cubicBezTo>
                    <a:pt x="158" y="70"/>
                    <a:pt x="156" y="64"/>
                    <a:pt x="154" y="66"/>
                  </a:cubicBezTo>
                  <a:cubicBezTo>
                    <a:pt x="154" y="62"/>
                    <a:pt x="155" y="58"/>
                    <a:pt x="153" y="55"/>
                  </a:cubicBezTo>
                  <a:cubicBezTo>
                    <a:pt x="153" y="54"/>
                    <a:pt x="153" y="52"/>
                    <a:pt x="152" y="51"/>
                  </a:cubicBezTo>
                  <a:cubicBezTo>
                    <a:pt x="151" y="50"/>
                    <a:pt x="147" y="49"/>
                    <a:pt x="146" y="49"/>
                  </a:cubicBezTo>
                  <a:cubicBezTo>
                    <a:pt x="145" y="48"/>
                    <a:pt x="144" y="48"/>
                    <a:pt x="143" y="46"/>
                  </a:cubicBezTo>
                  <a:cubicBezTo>
                    <a:pt x="143" y="45"/>
                    <a:pt x="143" y="42"/>
                    <a:pt x="142" y="41"/>
                  </a:cubicBezTo>
                  <a:cubicBezTo>
                    <a:pt x="141" y="40"/>
                    <a:pt x="140" y="40"/>
                    <a:pt x="138" y="40"/>
                  </a:cubicBezTo>
                  <a:cubicBezTo>
                    <a:pt x="138" y="40"/>
                    <a:pt x="138" y="39"/>
                    <a:pt x="137" y="39"/>
                  </a:cubicBezTo>
                  <a:cubicBezTo>
                    <a:pt x="135" y="38"/>
                    <a:pt x="133" y="39"/>
                    <a:pt x="132" y="39"/>
                  </a:cubicBezTo>
                  <a:cubicBezTo>
                    <a:pt x="131" y="37"/>
                    <a:pt x="133" y="37"/>
                    <a:pt x="133" y="35"/>
                  </a:cubicBezTo>
                  <a:cubicBezTo>
                    <a:pt x="131" y="34"/>
                    <a:pt x="132" y="38"/>
                    <a:pt x="131" y="39"/>
                  </a:cubicBezTo>
                  <a:cubicBezTo>
                    <a:pt x="129" y="40"/>
                    <a:pt x="129" y="37"/>
                    <a:pt x="127" y="37"/>
                  </a:cubicBezTo>
                  <a:cubicBezTo>
                    <a:pt x="126" y="32"/>
                    <a:pt x="129" y="31"/>
                    <a:pt x="125" y="27"/>
                  </a:cubicBezTo>
                  <a:cubicBezTo>
                    <a:pt x="124" y="26"/>
                    <a:pt x="123" y="25"/>
                    <a:pt x="122" y="23"/>
                  </a:cubicBezTo>
                  <a:cubicBezTo>
                    <a:pt x="122" y="22"/>
                    <a:pt x="122" y="21"/>
                    <a:pt x="121" y="21"/>
                  </a:cubicBezTo>
                  <a:cubicBezTo>
                    <a:pt x="120" y="19"/>
                    <a:pt x="119" y="20"/>
                    <a:pt x="118" y="19"/>
                  </a:cubicBezTo>
                  <a:cubicBezTo>
                    <a:pt x="117" y="17"/>
                    <a:pt x="119" y="14"/>
                    <a:pt x="118" y="13"/>
                  </a:cubicBezTo>
                  <a:cubicBezTo>
                    <a:pt x="117" y="11"/>
                    <a:pt x="113" y="10"/>
                    <a:pt x="111" y="11"/>
                  </a:cubicBezTo>
                  <a:cubicBezTo>
                    <a:pt x="107" y="13"/>
                    <a:pt x="115" y="16"/>
                    <a:pt x="114" y="19"/>
                  </a:cubicBezTo>
                  <a:cubicBezTo>
                    <a:pt x="111" y="16"/>
                    <a:pt x="109" y="13"/>
                    <a:pt x="105" y="15"/>
                  </a:cubicBezTo>
                  <a:cubicBezTo>
                    <a:pt x="103" y="16"/>
                    <a:pt x="103" y="19"/>
                    <a:pt x="101" y="19"/>
                  </a:cubicBezTo>
                  <a:cubicBezTo>
                    <a:pt x="99" y="17"/>
                    <a:pt x="97" y="16"/>
                    <a:pt x="95" y="15"/>
                  </a:cubicBezTo>
                  <a:cubicBezTo>
                    <a:pt x="93" y="15"/>
                    <a:pt x="91" y="15"/>
                    <a:pt x="89" y="15"/>
                  </a:cubicBezTo>
                  <a:cubicBezTo>
                    <a:pt x="89" y="17"/>
                    <a:pt x="92" y="17"/>
                    <a:pt x="92" y="19"/>
                  </a:cubicBezTo>
                  <a:cubicBezTo>
                    <a:pt x="89" y="19"/>
                    <a:pt x="88" y="17"/>
                    <a:pt x="85" y="17"/>
                  </a:cubicBezTo>
                  <a:cubicBezTo>
                    <a:pt x="84" y="17"/>
                    <a:pt x="83" y="17"/>
                    <a:pt x="81" y="17"/>
                  </a:cubicBezTo>
                  <a:cubicBezTo>
                    <a:pt x="79" y="17"/>
                    <a:pt x="79" y="17"/>
                    <a:pt x="78" y="15"/>
                  </a:cubicBezTo>
                  <a:cubicBezTo>
                    <a:pt x="76" y="18"/>
                    <a:pt x="78" y="18"/>
                    <a:pt x="79" y="19"/>
                  </a:cubicBezTo>
                  <a:cubicBezTo>
                    <a:pt x="81" y="21"/>
                    <a:pt x="80" y="21"/>
                    <a:pt x="80" y="23"/>
                  </a:cubicBezTo>
                  <a:cubicBezTo>
                    <a:pt x="81" y="28"/>
                    <a:pt x="80" y="27"/>
                    <a:pt x="76" y="27"/>
                  </a:cubicBezTo>
                  <a:cubicBezTo>
                    <a:pt x="75" y="27"/>
                    <a:pt x="74" y="27"/>
                    <a:pt x="73" y="28"/>
                  </a:cubicBezTo>
                  <a:cubicBezTo>
                    <a:pt x="72" y="31"/>
                    <a:pt x="76" y="32"/>
                    <a:pt x="77" y="33"/>
                  </a:cubicBezTo>
                  <a:cubicBezTo>
                    <a:pt x="78" y="35"/>
                    <a:pt x="78" y="36"/>
                    <a:pt x="78" y="37"/>
                  </a:cubicBezTo>
                  <a:cubicBezTo>
                    <a:pt x="79" y="40"/>
                    <a:pt x="81" y="40"/>
                    <a:pt x="82" y="42"/>
                  </a:cubicBezTo>
                  <a:cubicBezTo>
                    <a:pt x="84" y="44"/>
                    <a:pt x="83" y="46"/>
                    <a:pt x="83" y="48"/>
                  </a:cubicBezTo>
                  <a:cubicBezTo>
                    <a:pt x="84" y="51"/>
                    <a:pt x="87" y="53"/>
                    <a:pt x="89" y="55"/>
                  </a:cubicBezTo>
                  <a:cubicBezTo>
                    <a:pt x="92" y="57"/>
                    <a:pt x="95" y="58"/>
                    <a:pt x="99" y="58"/>
                  </a:cubicBezTo>
                  <a:cubicBezTo>
                    <a:pt x="101" y="58"/>
                    <a:pt x="103" y="59"/>
                    <a:pt x="105" y="61"/>
                  </a:cubicBezTo>
                  <a:cubicBezTo>
                    <a:pt x="105" y="61"/>
                    <a:pt x="107" y="62"/>
                    <a:pt x="107" y="62"/>
                  </a:cubicBezTo>
                  <a:cubicBezTo>
                    <a:pt x="108" y="63"/>
                    <a:pt x="108" y="64"/>
                    <a:pt x="108" y="64"/>
                  </a:cubicBezTo>
                  <a:cubicBezTo>
                    <a:pt x="110" y="66"/>
                    <a:pt x="110" y="65"/>
                    <a:pt x="112" y="66"/>
                  </a:cubicBezTo>
                  <a:cubicBezTo>
                    <a:pt x="113" y="66"/>
                    <a:pt x="116" y="69"/>
                    <a:pt x="113" y="70"/>
                  </a:cubicBezTo>
                  <a:cubicBezTo>
                    <a:pt x="113" y="73"/>
                    <a:pt x="115" y="74"/>
                    <a:pt x="116" y="77"/>
                  </a:cubicBezTo>
                  <a:cubicBezTo>
                    <a:pt x="118" y="81"/>
                    <a:pt x="118" y="86"/>
                    <a:pt x="120" y="90"/>
                  </a:cubicBezTo>
                  <a:cubicBezTo>
                    <a:pt x="120" y="88"/>
                    <a:pt x="117" y="85"/>
                    <a:pt x="116" y="84"/>
                  </a:cubicBezTo>
                  <a:cubicBezTo>
                    <a:pt x="115" y="83"/>
                    <a:pt x="114" y="83"/>
                    <a:pt x="114" y="81"/>
                  </a:cubicBezTo>
                  <a:cubicBezTo>
                    <a:pt x="113" y="81"/>
                    <a:pt x="112" y="81"/>
                    <a:pt x="111" y="81"/>
                  </a:cubicBezTo>
                  <a:cubicBezTo>
                    <a:pt x="111" y="85"/>
                    <a:pt x="112" y="87"/>
                    <a:pt x="109" y="90"/>
                  </a:cubicBezTo>
                  <a:cubicBezTo>
                    <a:pt x="108" y="90"/>
                    <a:pt x="108" y="91"/>
                    <a:pt x="107" y="92"/>
                  </a:cubicBezTo>
                  <a:cubicBezTo>
                    <a:pt x="106" y="93"/>
                    <a:pt x="104" y="95"/>
                    <a:pt x="103" y="95"/>
                  </a:cubicBezTo>
                  <a:cubicBezTo>
                    <a:pt x="100" y="94"/>
                    <a:pt x="104" y="86"/>
                    <a:pt x="105" y="84"/>
                  </a:cubicBezTo>
                  <a:cubicBezTo>
                    <a:pt x="105" y="81"/>
                    <a:pt x="105" y="75"/>
                    <a:pt x="103" y="73"/>
                  </a:cubicBezTo>
                  <a:cubicBezTo>
                    <a:pt x="100" y="69"/>
                    <a:pt x="90" y="69"/>
                    <a:pt x="90" y="75"/>
                  </a:cubicBezTo>
                  <a:cubicBezTo>
                    <a:pt x="89" y="74"/>
                    <a:pt x="89" y="73"/>
                    <a:pt x="89" y="72"/>
                  </a:cubicBezTo>
                  <a:cubicBezTo>
                    <a:pt x="88" y="72"/>
                    <a:pt x="88" y="71"/>
                    <a:pt x="88" y="70"/>
                  </a:cubicBezTo>
                  <a:cubicBezTo>
                    <a:pt x="88" y="69"/>
                    <a:pt x="88" y="68"/>
                    <a:pt x="88" y="67"/>
                  </a:cubicBezTo>
                  <a:cubicBezTo>
                    <a:pt x="87" y="65"/>
                    <a:pt x="85" y="65"/>
                    <a:pt x="83" y="64"/>
                  </a:cubicBezTo>
                  <a:cubicBezTo>
                    <a:pt x="82" y="62"/>
                    <a:pt x="82" y="60"/>
                    <a:pt x="80" y="58"/>
                  </a:cubicBezTo>
                  <a:cubicBezTo>
                    <a:pt x="79" y="56"/>
                    <a:pt x="77" y="55"/>
                    <a:pt x="76" y="54"/>
                  </a:cubicBezTo>
                  <a:cubicBezTo>
                    <a:pt x="75" y="52"/>
                    <a:pt x="74" y="51"/>
                    <a:pt x="72" y="51"/>
                  </a:cubicBezTo>
                  <a:cubicBezTo>
                    <a:pt x="69" y="50"/>
                    <a:pt x="67" y="49"/>
                    <a:pt x="65" y="49"/>
                  </a:cubicBezTo>
                  <a:cubicBezTo>
                    <a:pt x="62" y="49"/>
                    <a:pt x="59" y="48"/>
                    <a:pt x="57" y="49"/>
                  </a:cubicBezTo>
                  <a:cubicBezTo>
                    <a:pt x="55" y="50"/>
                    <a:pt x="54" y="52"/>
                    <a:pt x="53" y="54"/>
                  </a:cubicBezTo>
                  <a:cubicBezTo>
                    <a:pt x="54" y="57"/>
                    <a:pt x="59" y="57"/>
                    <a:pt x="58" y="60"/>
                  </a:cubicBezTo>
                  <a:cubicBezTo>
                    <a:pt x="55" y="60"/>
                    <a:pt x="54" y="57"/>
                    <a:pt x="51" y="58"/>
                  </a:cubicBezTo>
                  <a:cubicBezTo>
                    <a:pt x="51" y="59"/>
                    <a:pt x="51" y="60"/>
                    <a:pt x="51" y="61"/>
                  </a:cubicBezTo>
                  <a:cubicBezTo>
                    <a:pt x="51" y="62"/>
                    <a:pt x="50" y="62"/>
                    <a:pt x="50" y="63"/>
                  </a:cubicBezTo>
                  <a:cubicBezTo>
                    <a:pt x="50" y="65"/>
                    <a:pt x="52" y="65"/>
                    <a:pt x="53" y="67"/>
                  </a:cubicBezTo>
                  <a:cubicBezTo>
                    <a:pt x="54" y="67"/>
                    <a:pt x="54" y="69"/>
                    <a:pt x="55" y="69"/>
                  </a:cubicBezTo>
                  <a:cubicBezTo>
                    <a:pt x="56" y="70"/>
                    <a:pt x="57" y="70"/>
                    <a:pt x="58" y="71"/>
                  </a:cubicBezTo>
                  <a:cubicBezTo>
                    <a:pt x="59" y="72"/>
                    <a:pt x="60" y="74"/>
                    <a:pt x="60" y="75"/>
                  </a:cubicBezTo>
                  <a:cubicBezTo>
                    <a:pt x="57" y="76"/>
                    <a:pt x="53" y="73"/>
                    <a:pt x="49" y="72"/>
                  </a:cubicBezTo>
                  <a:cubicBezTo>
                    <a:pt x="46" y="72"/>
                    <a:pt x="43" y="71"/>
                    <a:pt x="40" y="72"/>
                  </a:cubicBezTo>
                  <a:cubicBezTo>
                    <a:pt x="39" y="79"/>
                    <a:pt x="46" y="83"/>
                    <a:pt x="51" y="87"/>
                  </a:cubicBezTo>
                  <a:cubicBezTo>
                    <a:pt x="53" y="89"/>
                    <a:pt x="55" y="89"/>
                    <a:pt x="57" y="90"/>
                  </a:cubicBezTo>
                  <a:cubicBezTo>
                    <a:pt x="60" y="91"/>
                    <a:pt x="65" y="91"/>
                    <a:pt x="67" y="93"/>
                  </a:cubicBezTo>
                  <a:cubicBezTo>
                    <a:pt x="63" y="95"/>
                    <a:pt x="56" y="90"/>
                    <a:pt x="52" y="89"/>
                  </a:cubicBezTo>
                  <a:cubicBezTo>
                    <a:pt x="51" y="89"/>
                    <a:pt x="51" y="89"/>
                    <a:pt x="50" y="89"/>
                  </a:cubicBezTo>
                  <a:cubicBezTo>
                    <a:pt x="49" y="89"/>
                    <a:pt x="48" y="87"/>
                    <a:pt x="47" y="87"/>
                  </a:cubicBezTo>
                  <a:cubicBezTo>
                    <a:pt x="45" y="86"/>
                    <a:pt x="44" y="85"/>
                    <a:pt x="42" y="85"/>
                  </a:cubicBezTo>
                  <a:cubicBezTo>
                    <a:pt x="39" y="86"/>
                    <a:pt x="40" y="86"/>
                    <a:pt x="40" y="89"/>
                  </a:cubicBezTo>
                  <a:cubicBezTo>
                    <a:pt x="39" y="93"/>
                    <a:pt x="36" y="98"/>
                    <a:pt x="40" y="101"/>
                  </a:cubicBezTo>
                  <a:cubicBezTo>
                    <a:pt x="41" y="101"/>
                    <a:pt x="42" y="101"/>
                    <a:pt x="43" y="101"/>
                  </a:cubicBezTo>
                  <a:cubicBezTo>
                    <a:pt x="43" y="102"/>
                    <a:pt x="44" y="104"/>
                    <a:pt x="45" y="105"/>
                  </a:cubicBezTo>
                  <a:cubicBezTo>
                    <a:pt x="46" y="106"/>
                    <a:pt x="49" y="110"/>
                    <a:pt x="50" y="110"/>
                  </a:cubicBezTo>
                  <a:cubicBezTo>
                    <a:pt x="52" y="111"/>
                    <a:pt x="51" y="110"/>
                    <a:pt x="53" y="109"/>
                  </a:cubicBezTo>
                  <a:cubicBezTo>
                    <a:pt x="54" y="109"/>
                    <a:pt x="53" y="109"/>
                    <a:pt x="54" y="109"/>
                  </a:cubicBezTo>
                  <a:cubicBezTo>
                    <a:pt x="56" y="108"/>
                    <a:pt x="59" y="109"/>
                    <a:pt x="61" y="109"/>
                  </a:cubicBezTo>
                  <a:cubicBezTo>
                    <a:pt x="63" y="108"/>
                    <a:pt x="64" y="106"/>
                    <a:pt x="66" y="105"/>
                  </a:cubicBezTo>
                  <a:cubicBezTo>
                    <a:pt x="68" y="105"/>
                    <a:pt x="77" y="104"/>
                    <a:pt x="74" y="108"/>
                  </a:cubicBezTo>
                  <a:cubicBezTo>
                    <a:pt x="73" y="110"/>
                    <a:pt x="70" y="108"/>
                    <a:pt x="69" y="109"/>
                  </a:cubicBezTo>
                  <a:cubicBezTo>
                    <a:pt x="67" y="109"/>
                    <a:pt x="66" y="110"/>
                    <a:pt x="65" y="110"/>
                  </a:cubicBezTo>
                  <a:cubicBezTo>
                    <a:pt x="62" y="111"/>
                    <a:pt x="60" y="110"/>
                    <a:pt x="59" y="112"/>
                  </a:cubicBezTo>
                  <a:cubicBezTo>
                    <a:pt x="55" y="117"/>
                    <a:pt x="61" y="119"/>
                    <a:pt x="65" y="120"/>
                  </a:cubicBezTo>
                  <a:cubicBezTo>
                    <a:pt x="63" y="120"/>
                    <a:pt x="60" y="120"/>
                    <a:pt x="58" y="120"/>
                  </a:cubicBezTo>
                  <a:cubicBezTo>
                    <a:pt x="57" y="118"/>
                    <a:pt x="56" y="116"/>
                    <a:pt x="54" y="115"/>
                  </a:cubicBezTo>
                  <a:cubicBezTo>
                    <a:pt x="52" y="114"/>
                    <a:pt x="50" y="115"/>
                    <a:pt x="47" y="114"/>
                  </a:cubicBezTo>
                  <a:cubicBezTo>
                    <a:pt x="44" y="114"/>
                    <a:pt x="42" y="111"/>
                    <a:pt x="40" y="109"/>
                  </a:cubicBezTo>
                  <a:cubicBezTo>
                    <a:pt x="38" y="106"/>
                    <a:pt x="37" y="105"/>
                    <a:pt x="33" y="105"/>
                  </a:cubicBezTo>
                  <a:cubicBezTo>
                    <a:pt x="31" y="105"/>
                    <a:pt x="30" y="104"/>
                    <a:pt x="29" y="104"/>
                  </a:cubicBezTo>
                  <a:cubicBezTo>
                    <a:pt x="28" y="103"/>
                    <a:pt x="27" y="102"/>
                    <a:pt x="26" y="102"/>
                  </a:cubicBezTo>
                  <a:cubicBezTo>
                    <a:pt x="24" y="103"/>
                    <a:pt x="24" y="113"/>
                    <a:pt x="25" y="115"/>
                  </a:cubicBezTo>
                  <a:cubicBezTo>
                    <a:pt x="27" y="117"/>
                    <a:pt x="31" y="118"/>
                    <a:pt x="33" y="119"/>
                  </a:cubicBezTo>
                  <a:cubicBezTo>
                    <a:pt x="37" y="120"/>
                    <a:pt x="36" y="120"/>
                    <a:pt x="37" y="123"/>
                  </a:cubicBezTo>
                  <a:cubicBezTo>
                    <a:pt x="37" y="124"/>
                    <a:pt x="40" y="125"/>
                    <a:pt x="38" y="126"/>
                  </a:cubicBezTo>
                  <a:cubicBezTo>
                    <a:pt x="35" y="125"/>
                    <a:pt x="34" y="123"/>
                    <a:pt x="32" y="123"/>
                  </a:cubicBezTo>
                  <a:cubicBezTo>
                    <a:pt x="29" y="123"/>
                    <a:pt x="27" y="123"/>
                    <a:pt x="25" y="123"/>
                  </a:cubicBezTo>
                  <a:cubicBezTo>
                    <a:pt x="24" y="126"/>
                    <a:pt x="26" y="126"/>
                    <a:pt x="27" y="128"/>
                  </a:cubicBezTo>
                  <a:cubicBezTo>
                    <a:pt x="29" y="129"/>
                    <a:pt x="29" y="131"/>
                    <a:pt x="31" y="132"/>
                  </a:cubicBezTo>
                  <a:cubicBezTo>
                    <a:pt x="31" y="132"/>
                    <a:pt x="31" y="132"/>
                    <a:pt x="32" y="132"/>
                  </a:cubicBezTo>
                  <a:cubicBezTo>
                    <a:pt x="32" y="133"/>
                    <a:pt x="32" y="133"/>
                    <a:pt x="33" y="134"/>
                  </a:cubicBezTo>
                  <a:cubicBezTo>
                    <a:pt x="35" y="136"/>
                    <a:pt x="36" y="136"/>
                    <a:pt x="39" y="136"/>
                  </a:cubicBezTo>
                  <a:cubicBezTo>
                    <a:pt x="37" y="136"/>
                    <a:pt x="34" y="136"/>
                    <a:pt x="33" y="135"/>
                  </a:cubicBezTo>
                  <a:cubicBezTo>
                    <a:pt x="32" y="135"/>
                    <a:pt x="32" y="134"/>
                    <a:pt x="31" y="133"/>
                  </a:cubicBezTo>
                  <a:cubicBezTo>
                    <a:pt x="29" y="131"/>
                    <a:pt x="26" y="129"/>
                    <a:pt x="23" y="128"/>
                  </a:cubicBezTo>
                  <a:cubicBezTo>
                    <a:pt x="19" y="127"/>
                    <a:pt x="13" y="127"/>
                    <a:pt x="8" y="128"/>
                  </a:cubicBezTo>
                  <a:cubicBezTo>
                    <a:pt x="8" y="130"/>
                    <a:pt x="9" y="132"/>
                    <a:pt x="8" y="134"/>
                  </a:cubicBezTo>
                  <a:cubicBezTo>
                    <a:pt x="6" y="136"/>
                    <a:pt x="3" y="135"/>
                    <a:pt x="1" y="135"/>
                  </a:cubicBezTo>
                  <a:cubicBezTo>
                    <a:pt x="0" y="141"/>
                    <a:pt x="6" y="141"/>
                    <a:pt x="11" y="141"/>
                  </a:cubicBezTo>
                  <a:cubicBezTo>
                    <a:pt x="14" y="141"/>
                    <a:pt x="15" y="142"/>
                    <a:pt x="18" y="143"/>
                  </a:cubicBezTo>
                  <a:cubicBezTo>
                    <a:pt x="19" y="143"/>
                    <a:pt x="21" y="143"/>
                    <a:pt x="22" y="143"/>
                  </a:cubicBezTo>
                  <a:cubicBezTo>
                    <a:pt x="22" y="144"/>
                    <a:pt x="22" y="145"/>
                    <a:pt x="22" y="145"/>
                  </a:cubicBezTo>
                  <a:cubicBezTo>
                    <a:pt x="23" y="146"/>
                    <a:pt x="24" y="145"/>
                    <a:pt x="25" y="146"/>
                  </a:cubicBezTo>
                  <a:cubicBezTo>
                    <a:pt x="27" y="147"/>
                    <a:pt x="28" y="147"/>
                    <a:pt x="30" y="148"/>
                  </a:cubicBezTo>
                  <a:cubicBezTo>
                    <a:pt x="31" y="149"/>
                    <a:pt x="32" y="149"/>
                    <a:pt x="33" y="151"/>
                  </a:cubicBezTo>
                  <a:cubicBezTo>
                    <a:pt x="34" y="152"/>
                    <a:pt x="34" y="153"/>
                    <a:pt x="36" y="153"/>
                  </a:cubicBezTo>
                  <a:cubicBezTo>
                    <a:pt x="39" y="154"/>
                    <a:pt x="39" y="153"/>
                    <a:pt x="41" y="152"/>
                  </a:cubicBezTo>
                  <a:cubicBezTo>
                    <a:pt x="42" y="152"/>
                    <a:pt x="44" y="152"/>
                    <a:pt x="44" y="152"/>
                  </a:cubicBezTo>
                  <a:cubicBezTo>
                    <a:pt x="47" y="151"/>
                    <a:pt x="46" y="150"/>
                    <a:pt x="48" y="148"/>
                  </a:cubicBezTo>
                  <a:cubicBezTo>
                    <a:pt x="49" y="147"/>
                    <a:pt x="55" y="148"/>
                    <a:pt x="58" y="148"/>
                  </a:cubicBezTo>
                  <a:cubicBezTo>
                    <a:pt x="59" y="148"/>
                    <a:pt x="60" y="148"/>
                    <a:pt x="61" y="147"/>
                  </a:cubicBezTo>
                  <a:cubicBezTo>
                    <a:pt x="62" y="146"/>
                    <a:pt x="61" y="145"/>
                    <a:pt x="63" y="144"/>
                  </a:cubicBezTo>
                  <a:cubicBezTo>
                    <a:pt x="64" y="143"/>
                    <a:pt x="67" y="143"/>
                    <a:pt x="69" y="143"/>
                  </a:cubicBezTo>
                  <a:cubicBezTo>
                    <a:pt x="69" y="143"/>
                    <a:pt x="70" y="143"/>
                    <a:pt x="71" y="143"/>
                  </a:cubicBezTo>
                  <a:cubicBezTo>
                    <a:pt x="72" y="143"/>
                    <a:pt x="72" y="142"/>
                    <a:pt x="72" y="141"/>
                  </a:cubicBezTo>
                  <a:cubicBezTo>
                    <a:pt x="73" y="141"/>
                    <a:pt x="74" y="140"/>
                    <a:pt x="74" y="139"/>
                  </a:cubicBezTo>
                  <a:cubicBezTo>
                    <a:pt x="75" y="139"/>
                    <a:pt x="76" y="138"/>
                    <a:pt x="76" y="137"/>
                  </a:cubicBezTo>
                  <a:cubicBezTo>
                    <a:pt x="76" y="137"/>
                    <a:pt x="76" y="134"/>
                    <a:pt x="77" y="134"/>
                  </a:cubicBezTo>
                  <a:cubicBezTo>
                    <a:pt x="78" y="133"/>
                    <a:pt x="82" y="134"/>
                    <a:pt x="84" y="134"/>
                  </a:cubicBezTo>
                  <a:cubicBezTo>
                    <a:pt x="86" y="134"/>
                    <a:pt x="86" y="132"/>
                    <a:pt x="88" y="131"/>
                  </a:cubicBezTo>
                  <a:cubicBezTo>
                    <a:pt x="89" y="131"/>
                    <a:pt x="90" y="131"/>
                    <a:pt x="91" y="131"/>
                  </a:cubicBezTo>
                  <a:cubicBezTo>
                    <a:pt x="94" y="131"/>
                    <a:pt x="95" y="130"/>
                    <a:pt x="96" y="128"/>
                  </a:cubicBezTo>
                  <a:cubicBezTo>
                    <a:pt x="98" y="129"/>
                    <a:pt x="96" y="131"/>
                    <a:pt x="96" y="132"/>
                  </a:cubicBezTo>
                  <a:cubicBezTo>
                    <a:pt x="95" y="134"/>
                    <a:pt x="95" y="137"/>
                    <a:pt x="95" y="139"/>
                  </a:cubicBezTo>
                  <a:cubicBezTo>
                    <a:pt x="102" y="140"/>
                    <a:pt x="97" y="133"/>
                    <a:pt x="100" y="132"/>
                  </a:cubicBezTo>
                  <a:cubicBezTo>
                    <a:pt x="101" y="133"/>
                    <a:pt x="100" y="135"/>
                    <a:pt x="102" y="135"/>
                  </a:cubicBezTo>
                  <a:cubicBezTo>
                    <a:pt x="103" y="135"/>
                    <a:pt x="105" y="133"/>
                    <a:pt x="105" y="132"/>
                  </a:cubicBezTo>
                  <a:cubicBezTo>
                    <a:pt x="106" y="133"/>
                    <a:pt x="105" y="135"/>
                    <a:pt x="107" y="136"/>
                  </a:cubicBezTo>
                  <a:cubicBezTo>
                    <a:pt x="108" y="135"/>
                    <a:pt x="108" y="131"/>
                    <a:pt x="111" y="132"/>
                  </a:cubicBezTo>
                  <a:cubicBezTo>
                    <a:pt x="111" y="134"/>
                    <a:pt x="109" y="135"/>
                    <a:pt x="109" y="138"/>
                  </a:cubicBezTo>
                  <a:cubicBezTo>
                    <a:pt x="110" y="141"/>
                    <a:pt x="112" y="138"/>
                    <a:pt x="113" y="136"/>
                  </a:cubicBezTo>
                  <a:cubicBezTo>
                    <a:pt x="114" y="136"/>
                    <a:pt x="115" y="136"/>
                    <a:pt x="116" y="136"/>
                  </a:cubicBezTo>
                  <a:cubicBezTo>
                    <a:pt x="116" y="137"/>
                    <a:pt x="116" y="138"/>
                    <a:pt x="117" y="139"/>
                  </a:cubicBezTo>
                  <a:cubicBezTo>
                    <a:pt x="119" y="140"/>
                    <a:pt x="122" y="138"/>
                    <a:pt x="124" y="139"/>
                  </a:cubicBezTo>
                  <a:cubicBezTo>
                    <a:pt x="122" y="139"/>
                    <a:pt x="120" y="141"/>
                    <a:pt x="119" y="143"/>
                  </a:cubicBezTo>
                  <a:cubicBezTo>
                    <a:pt x="117" y="148"/>
                    <a:pt x="121" y="149"/>
                    <a:pt x="125" y="151"/>
                  </a:cubicBezTo>
                  <a:cubicBezTo>
                    <a:pt x="128" y="152"/>
                    <a:pt x="129" y="152"/>
                    <a:pt x="131" y="148"/>
                  </a:cubicBezTo>
                  <a:cubicBezTo>
                    <a:pt x="131" y="148"/>
                    <a:pt x="132" y="145"/>
                    <a:pt x="133" y="144"/>
                  </a:cubicBezTo>
                  <a:cubicBezTo>
                    <a:pt x="134" y="143"/>
                    <a:pt x="135" y="143"/>
                    <a:pt x="136" y="142"/>
                  </a:cubicBezTo>
                  <a:cubicBezTo>
                    <a:pt x="137" y="143"/>
                    <a:pt x="137" y="143"/>
                    <a:pt x="138" y="144"/>
                  </a:cubicBezTo>
                  <a:cubicBezTo>
                    <a:pt x="138" y="144"/>
                    <a:pt x="139" y="145"/>
                    <a:pt x="140" y="145"/>
                  </a:cubicBezTo>
                  <a:cubicBezTo>
                    <a:pt x="141" y="146"/>
                    <a:pt x="141" y="148"/>
                    <a:pt x="142" y="148"/>
                  </a:cubicBezTo>
                  <a:cubicBezTo>
                    <a:pt x="143" y="149"/>
                    <a:pt x="142" y="149"/>
                    <a:pt x="143" y="150"/>
                  </a:cubicBezTo>
                  <a:cubicBezTo>
                    <a:pt x="144" y="150"/>
                    <a:pt x="145" y="150"/>
                    <a:pt x="145" y="150"/>
                  </a:cubicBezTo>
                  <a:cubicBezTo>
                    <a:pt x="147" y="150"/>
                    <a:pt x="147" y="151"/>
                    <a:pt x="149" y="151"/>
                  </a:cubicBezTo>
                  <a:cubicBezTo>
                    <a:pt x="149" y="156"/>
                    <a:pt x="140" y="154"/>
                    <a:pt x="138" y="156"/>
                  </a:cubicBezTo>
                  <a:cubicBezTo>
                    <a:pt x="137" y="156"/>
                    <a:pt x="137" y="158"/>
                    <a:pt x="136" y="159"/>
                  </a:cubicBezTo>
                  <a:cubicBezTo>
                    <a:pt x="135" y="160"/>
                    <a:pt x="133" y="160"/>
                    <a:pt x="132" y="161"/>
                  </a:cubicBezTo>
                  <a:cubicBezTo>
                    <a:pt x="131" y="162"/>
                    <a:pt x="129" y="162"/>
                    <a:pt x="128" y="163"/>
                  </a:cubicBezTo>
                  <a:cubicBezTo>
                    <a:pt x="127" y="163"/>
                    <a:pt x="127" y="163"/>
                    <a:pt x="126" y="164"/>
                  </a:cubicBezTo>
                  <a:cubicBezTo>
                    <a:pt x="125" y="165"/>
                    <a:pt x="124" y="166"/>
                    <a:pt x="124" y="166"/>
                  </a:cubicBezTo>
                  <a:cubicBezTo>
                    <a:pt x="124" y="167"/>
                    <a:pt x="123" y="167"/>
                    <a:pt x="123" y="167"/>
                  </a:cubicBezTo>
                  <a:cubicBezTo>
                    <a:pt x="123" y="167"/>
                    <a:pt x="121" y="169"/>
                    <a:pt x="121" y="169"/>
                  </a:cubicBezTo>
                  <a:cubicBezTo>
                    <a:pt x="120" y="170"/>
                    <a:pt x="119" y="169"/>
                    <a:pt x="118" y="169"/>
                  </a:cubicBezTo>
                  <a:cubicBezTo>
                    <a:pt x="115" y="171"/>
                    <a:pt x="112" y="175"/>
                    <a:pt x="112" y="178"/>
                  </a:cubicBezTo>
                  <a:cubicBezTo>
                    <a:pt x="112" y="179"/>
                    <a:pt x="112" y="181"/>
                    <a:pt x="113" y="182"/>
                  </a:cubicBezTo>
                  <a:cubicBezTo>
                    <a:pt x="114" y="184"/>
                    <a:pt x="116" y="184"/>
                    <a:pt x="117" y="184"/>
                  </a:cubicBezTo>
                  <a:cubicBezTo>
                    <a:pt x="121" y="187"/>
                    <a:pt x="124" y="189"/>
                    <a:pt x="127" y="191"/>
                  </a:cubicBezTo>
                  <a:cubicBezTo>
                    <a:pt x="130" y="193"/>
                    <a:pt x="137" y="195"/>
                    <a:pt x="141" y="193"/>
                  </a:cubicBezTo>
                  <a:cubicBezTo>
                    <a:pt x="141" y="191"/>
                    <a:pt x="141" y="190"/>
                    <a:pt x="142" y="188"/>
                  </a:cubicBezTo>
                  <a:cubicBezTo>
                    <a:pt x="145" y="185"/>
                    <a:pt x="149" y="185"/>
                    <a:pt x="151" y="182"/>
                  </a:cubicBezTo>
                  <a:cubicBezTo>
                    <a:pt x="152" y="182"/>
                    <a:pt x="152" y="179"/>
                    <a:pt x="154" y="180"/>
                  </a:cubicBezTo>
                  <a:cubicBezTo>
                    <a:pt x="155" y="181"/>
                    <a:pt x="155" y="182"/>
                    <a:pt x="155" y="182"/>
                  </a:cubicBezTo>
                  <a:cubicBezTo>
                    <a:pt x="155" y="185"/>
                    <a:pt x="154" y="183"/>
                    <a:pt x="154" y="184"/>
                  </a:cubicBezTo>
                  <a:cubicBezTo>
                    <a:pt x="152" y="185"/>
                    <a:pt x="151" y="187"/>
                    <a:pt x="151" y="189"/>
                  </a:cubicBezTo>
                  <a:cubicBezTo>
                    <a:pt x="150" y="192"/>
                    <a:pt x="151" y="196"/>
                    <a:pt x="150" y="199"/>
                  </a:cubicBezTo>
                  <a:cubicBezTo>
                    <a:pt x="149" y="201"/>
                    <a:pt x="145" y="200"/>
                    <a:pt x="142" y="200"/>
                  </a:cubicBezTo>
                  <a:cubicBezTo>
                    <a:pt x="140" y="200"/>
                    <a:pt x="138" y="200"/>
                    <a:pt x="136" y="200"/>
                  </a:cubicBezTo>
                  <a:cubicBezTo>
                    <a:pt x="133" y="200"/>
                    <a:pt x="131" y="199"/>
                    <a:pt x="128" y="199"/>
                  </a:cubicBezTo>
                  <a:cubicBezTo>
                    <a:pt x="126" y="199"/>
                    <a:pt x="123" y="199"/>
                    <a:pt x="121" y="199"/>
                  </a:cubicBezTo>
                  <a:cubicBezTo>
                    <a:pt x="118" y="199"/>
                    <a:pt x="115" y="198"/>
                    <a:pt x="113" y="198"/>
                  </a:cubicBezTo>
                  <a:cubicBezTo>
                    <a:pt x="110" y="198"/>
                    <a:pt x="108" y="197"/>
                    <a:pt x="106" y="199"/>
                  </a:cubicBezTo>
                  <a:cubicBezTo>
                    <a:pt x="105" y="200"/>
                    <a:pt x="106" y="203"/>
                    <a:pt x="104" y="204"/>
                  </a:cubicBezTo>
                  <a:cubicBezTo>
                    <a:pt x="101" y="206"/>
                    <a:pt x="102" y="201"/>
                    <a:pt x="101" y="200"/>
                  </a:cubicBezTo>
                  <a:cubicBezTo>
                    <a:pt x="101" y="199"/>
                    <a:pt x="98" y="196"/>
                    <a:pt x="96" y="196"/>
                  </a:cubicBezTo>
                  <a:cubicBezTo>
                    <a:pt x="95" y="197"/>
                    <a:pt x="96" y="199"/>
                    <a:pt x="95" y="200"/>
                  </a:cubicBezTo>
                  <a:cubicBezTo>
                    <a:pt x="94" y="200"/>
                    <a:pt x="93" y="200"/>
                    <a:pt x="92" y="200"/>
                  </a:cubicBezTo>
                  <a:cubicBezTo>
                    <a:pt x="91" y="202"/>
                    <a:pt x="95" y="202"/>
                    <a:pt x="95" y="204"/>
                  </a:cubicBezTo>
                  <a:cubicBezTo>
                    <a:pt x="93" y="204"/>
                    <a:pt x="89" y="203"/>
                    <a:pt x="86" y="204"/>
                  </a:cubicBezTo>
                  <a:cubicBezTo>
                    <a:pt x="84" y="204"/>
                    <a:pt x="76" y="208"/>
                    <a:pt x="77" y="210"/>
                  </a:cubicBezTo>
                  <a:cubicBezTo>
                    <a:pt x="77" y="210"/>
                    <a:pt x="75" y="204"/>
                    <a:pt x="74" y="204"/>
                  </a:cubicBezTo>
                  <a:cubicBezTo>
                    <a:pt x="72" y="203"/>
                    <a:pt x="73" y="209"/>
                    <a:pt x="72" y="211"/>
                  </a:cubicBezTo>
                  <a:cubicBezTo>
                    <a:pt x="71" y="211"/>
                    <a:pt x="70" y="211"/>
                    <a:pt x="69" y="212"/>
                  </a:cubicBezTo>
                  <a:cubicBezTo>
                    <a:pt x="67" y="211"/>
                    <a:pt x="65" y="209"/>
                    <a:pt x="62" y="210"/>
                  </a:cubicBezTo>
                  <a:cubicBezTo>
                    <a:pt x="61" y="210"/>
                    <a:pt x="62" y="211"/>
                    <a:pt x="61" y="212"/>
                  </a:cubicBezTo>
                  <a:cubicBezTo>
                    <a:pt x="60" y="212"/>
                    <a:pt x="59" y="212"/>
                    <a:pt x="58" y="212"/>
                  </a:cubicBezTo>
                  <a:cubicBezTo>
                    <a:pt x="57" y="213"/>
                    <a:pt x="57" y="213"/>
                    <a:pt x="55" y="213"/>
                  </a:cubicBezTo>
                  <a:cubicBezTo>
                    <a:pt x="55" y="214"/>
                    <a:pt x="54" y="214"/>
                    <a:pt x="53" y="214"/>
                  </a:cubicBezTo>
                  <a:cubicBezTo>
                    <a:pt x="53" y="214"/>
                    <a:pt x="53" y="215"/>
                    <a:pt x="53" y="215"/>
                  </a:cubicBezTo>
                  <a:cubicBezTo>
                    <a:pt x="52" y="216"/>
                    <a:pt x="51" y="215"/>
                    <a:pt x="50" y="216"/>
                  </a:cubicBezTo>
                  <a:cubicBezTo>
                    <a:pt x="49" y="216"/>
                    <a:pt x="49" y="217"/>
                    <a:pt x="48" y="217"/>
                  </a:cubicBezTo>
                  <a:cubicBezTo>
                    <a:pt x="43" y="218"/>
                    <a:pt x="41" y="212"/>
                    <a:pt x="36" y="214"/>
                  </a:cubicBezTo>
                  <a:cubicBezTo>
                    <a:pt x="35" y="214"/>
                    <a:pt x="34" y="217"/>
                    <a:pt x="32" y="218"/>
                  </a:cubicBezTo>
                  <a:cubicBezTo>
                    <a:pt x="30" y="220"/>
                    <a:pt x="28" y="221"/>
                    <a:pt x="25" y="222"/>
                  </a:cubicBezTo>
                  <a:cubicBezTo>
                    <a:pt x="25" y="224"/>
                    <a:pt x="25" y="226"/>
                    <a:pt x="25" y="228"/>
                  </a:cubicBezTo>
                  <a:cubicBezTo>
                    <a:pt x="26" y="230"/>
                    <a:pt x="26" y="229"/>
                    <a:pt x="27" y="230"/>
                  </a:cubicBezTo>
                  <a:cubicBezTo>
                    <a:pt x="29" y="230"/>
                    <a:pt x="30" y="229"/>
                    <a:pt x="32" y="231"/>
                  </a:cubicBezTo>
                  <a:cubicBezTo>
                    <a:pt x="34" y="234"/>
                    <a:pt x="34" y="237"/>
                    <a:pt x="38" y="238"/>
                  </a:cubicBezTo>
                  <a:cubicBezTo>
                    <a:pt x="40" y="239"/>
                    <a:pt x="41" y="239"/>
                    <a:pt x="43" y="239"/>
                  </a:cubicBezTo>
                  <a:cubicBezTo>
                    <a:pt x="44" y="239"/>
                    <a:pt x="45" y="238"/>
                    <a:pt x="46" y="238"/>
                  </a:cubicBezTo>
                  <a:cubicBezTo>
                    <a:pt x="46" y="238"/>
                    <a:pt x="48" y="237"/>
                    <a:pt x="48" y="237"/>
                  </a:cubicBezTo>
                  <a:cubicBezTo>
                    <a:pt x="50" y="236"/>
                    <a:pt x="52" y="234"/>
                    <a:pt x="53" y="233"/>
                  </a:cubicBezTo>
                  <a:cubicBezTo>
                    <a:pt x="54" y="232"/>
                    <a:pt x="53" y="231"/>
                    <a:pt x="54" y="230"/>
                  </a:cubicBezTo>
                  <a:cubicBezTo>
                    <a:pt x="56" y="229"/>
                    <a:pt x="59" y="232"/>
                    <a:pt x="60" y="233"/>
                  </a:cubicBezTo>
                  <a:cubicBezTo>
                    <a:pt x="65" y="235"/>
                    <a:pt x="65" y="230"/>
                    <a:pt x="69" y="229"/>
                  </a:cubicBezTo>
                  <a:cubicBezTo>
                    <a:pt x="72" y="228"/>
                    <a:pt x="76" y="229"/>
                    <a:pt x="79" y="230"/>
                  </a:cubicBezTo>
                  <a:cubicBezTo>
                    <a:pt x="81" y="230"/>
                    <a:pt x="83" y="230"/>
                    <a:pt x="85" y="230"/>
                  </a:cubicBezTo>
                  <a:cubicBezTo>
                    <a:pt x="88" y="231"/>
                    <a:pt x="89" y="232"/>
                    <a:pt x="92" y="231"/>
                  </a:cubicBezTo>
                  <a:cubicBezTo>
                    <a:pt x="94" y="231"/>
                    <a:pt x="96" y="232"/>
                    <a:pt x="99" y="232"/>
                  </a:cubicBezTo>
                  <a:cubicBezTo>
                    <a:pt x="100" y="233"/>
                    <a:pt x="102" y="233"/>
                    <a:pt x="103" y="233"/>
                  </a:cubicBezTo>
                  <a:cubicBezTo>
                    <a:pt x="105" y="233"/>
                    <a:pt x="105" y="233"/>
                    <a:pt x="106" y="234"/>
                  </a:cubicBezTo>
                  <a:cubicBezTo>
                    <a:pt x="107" y="235"/>
                    <a:pt x="109" y="237"/>
                    <a:pt x="109" y="233"/>
                  </a:cubicBezTo>
                  <a:cubicBezTo>
                    <a:pt x="111" y="234"/>
                    <a:pt x="112" y="233"/>
                    <a:pt x="114" y="233"/>
                  </a:cubicBezTo>
                  <a:cubicBezTo>
                    <a:pt x="115" y="234"/>
                    <a:pt x="113" y="236"/>
                    <a:pt x="114" y="237"/>
                  </a:cubicBezTo>
                  <a:cubicBezTo>
                    <a:pt x="115" y="239"/>
                    <a:pt x="117" y="238"/>
                    <a:pt x="118" y="239"/>
                  </a:cubicBezTo>
                  <a:cubicBezTo>
                    <a:pt x="122" y="241"/>
                    <a:pt x="118" y="243"/>
                    <a:pt x="117" y="245"/>
                  </a:cubicBezTo>
                  <a:cubicBezTo>
                    <a:pt x="115" y="248"/>
                    <a:pt x="118" y="250"/>
                    <a:pt x="118" y="254"/>
                  </a:cubicBezTo>
                  <a:cubicBezTo>
                    <a:pt x="118" y="256"/>
                    <a:pt x="117" y="257"/>
                    <a:pt x="119" y="259"/>
                  </a:cubicBezTo>
                  <a:cubicBezTo>
                    <a:pt x="120" y="260"/>
                    <a:pt x="121" y="260"/>
                    <a:pt x="123" y="260"/>
                  </a:cubicBezTo>
                  <a:cubicBezTo>
                    <a:pt x="123" y="262"/>
                    <a:pt x="122" y="265"/>
                    <a:pt x="123" y="267"/>
                  </a:cubicBezTo>
                  <a:cubicBezTo>
                    <a:pt x="125" y="270"/>
                    <a:pt x="126" y="268"/>
                    <a:pt x="128" y="269"/>
                  </a:cubicBezTo>
                  <a:cubicBezTo>
                    <a:pt x="129" y="269"/>
                    <a:pt x="129" y="270"/>
                    <a:pt x="130" y="271"/>
                  </a:cubicBezTo>
                  <a:cubicBezTo>
                    <a:pt x="131" y="271"/>
                    <a:pt x="133" y="270"/>
                    <a:pt x="133" y="270"/>
                  </a:cubicBezTo>
                  <a:cubicBezTo>
                    <a:pt x="135" y="268"/>
                    <a:pt x="134" y="264"/>
                    <a:pt x="137" y="264"/>
                  </a:cubicBezTo>
                  <a:cubicBezTo>
                    <a:pt x="139" y="264"/>
                    <a:pt x="139" y="268"/>
                    <a:pt x="139" y="269"/>
                  </a:cubicBezTo>
                  <a:cubicBezTo>
                    <a:pt x="139" y="274"/>
                    <a:pt x="133" y="275"/>
                    <a:pt x="132" y="279"/>
                  </a:cubicBezTo>
                  <a:cubicBezTo>
                    <a:pt x="131" y="282"/>
                    <a:pt x="133" y="282"/>
                    <a:pt x="135" y="282"/>
                  </a:cubicBezTo>
                  <a:cubicBezTo>
                    <a:pt x="137" y="282"/>
                    <a:pt x="139" y="282"/>
                    <a:pt x="142" y="282"/>
                  </a:cubicBezTo>
                  <a:cubicBezTo>
                    <a:pt x="138" y="283"/>
                    <a:pt x="137" y="283"/>
                    <a:pt x="135" y="286"/>
                  </a:cubicBezTo>
                  <a:cubicBezTo>
                    <a:pt x="133" y="288"/>
                    <a:pt x="132" y="289"/>
                    <a:pt x="133" y="292"/>
                  </a:cubicBezTo>
                  <a:cubicBezTo>
                    <a:pt x="134" y="292"/>
                    <a:pt x="135" y="292"/>
                    <a:pt x="137" y="292"/>
                  </a:cubicBezTo>
                  <a:cubicBezTo>
                    <a:pt x="138" y="292"/>
                    <a:pt x="140" y="294"/>
                    <a:pt x="142" y="294"/>
                  </a:cubicBezTo>
                  <a:cubicBezTo>
                    <a:pt x="145" y="294"/>
                    <a:pt x="146" y="288"/>
                    <a:pt x="149" y="286"/>
                  </a:cubicBezTo>
                  <a:cubicBezTo>
                    <a:pt x="150" y="286"/>
                    <a:pt x="151" y="286"/>
                    <a:pt x="151" y="286"/>
                  </a:cubicBezTo>
                  <a:cubicBezTo>
                    <a:pt x="152" y="285"/>
                    <a:pt x="152" y="285"/>
                    <a:pt x="152" y="284"/>
                  </a:cubicBezTo>
                  <a:cubicBezTo>
                    <a:pt x="153" y="283"/>
                    <a:pt x="153" y="284"/>
                    <a:pt x="154" y="283"/>
                  </a:cubicBezTo>
                  <a:cubicBezTo>
                    <a:pt x="155" y="282"/>
                    <a:pt x="155" y="281"/>
                    <a:pt x="155" y="281"/>
                  </a:cubicBezTo>
                  <a:cubicBezTo>
                    <a:pt x="157" y="280"/>
                    <a:pt x="159" y="281"/>
                    <a:pt x="160" y="282"/>
                  </a:cubicBezTo>
                  <a:cubicBezTo>
                    <a:pt x="162" y="282"/>
                    <a:pt x="163" y="283"/>
                    <a:pt x="164" y="284"/>
                  </a:cubicBezTo>
                  <a:cubicBezTo>
                    <a:pt x="162" y="285"/>
                    <a:pt x="156" y="286"/>
                    <a:pt x="154" y="288"/>
                  </a:cubicBezTo>
                  <a:cubicBezTo>
                    <a:pt x="153" y="289"/>
                    <a:pt x="153" y="291"/>
                    <a:pt x="152" y="293"/>
                  </a:cubicBezTo>
                  <a:cubicBezTo>
                    <a:pt x="151" y="295"/>
                    <a:pt x="148" y="292"/>
                    <a:pt x="147" y="295"/>
                  </a:cubicBezTo>
                  <a:cubicBezTo>
                    <a:pt x="146" y="299"/>
                    <a:pt x="149" y="299"/>
                    <a:pt x="152" y="300"/>
                  </a:cubicBezTo>
                  <a:cubicBezTo>
                    <a:pt x="152" y="301"/>
                    <a:pt x="151" y="303"/>
                    <a:pt x="152" y="304"/>
                  </a:cubicBezTo>
                  <a:cubicBezTo>
                    <a:pt x="153" y="305"/>
                    <a:pt x="156" y="304"/>
                    <a:pt x="157" y="306"/>
                  </a:cubicBezTo>
                  <a:cubicBezTo>
                    <a:pt x="158" y="308"/>
                    <a:pt x="155" y="307"/>
                    <a:pt x="154" y="307"/>
                  </a:cubicBezTo>
                  <a:cubicBezTo>
                    <a:pt x="153" y="307"/>
                    <a:pt x="153" y="308"/>
                    <a:pt x="152" y="308"/>
                  </a:cubicBezTo>
                  <a:cubicBezTo>
                    <a:pt x="153" y="308"/>
                    <a:pt x="150" y="310"/>
                    <a:pt x="150" y="310"/>
                  </a:cubicBezTo>
                  <a:cubicBezTo>
                    <a:pt x="148" y="311"/>
                    <a:pt x="147" y="311"/>
                    <a:pt x="144" y="311"/>
                  </a:cubicBezTo>
                  <a:cubicBezTo>
                    <a:pt x="142" y="311"/>
                    <a:pt x="139" y="311"/>
                    <a:pt x="137" y="312"/>
                  </a:cubicBezTo>
                  <a:cubicBezTo>
                    <a:pt x="137" y="313"/>
                    <a:pt x="137" y="314"/>
                    <a:pt x="137" y="315"/>
                  </a:cubicBezTo>
                  <a:cubicBezTo>
                    <a:pt x="138" y="315"/>
                    <a:pt x="138" y="316"/>
                    <a:pt x="138" y="316"/>
                  </a:cubicBezTo>
                  <a:cubicBezTo>
                    <a:pt x="137" y="316"/>
                    <a:pt x="134" y="317"/>
                    <a:pt x="137" y="319"/>
                  </a:cubicBezTo>
                  <a:cubicBezTo>
                    <a:pt x="136" y="319"/>
                    <a:pt x="134" y="322"/>
                    <a:pt x="133" y="322"/>
                  </a:cubicBezTo>
                  <a:cubicBezTo>
                    <a:pt x="132" y="323"/>
                    <a:pt x="131" y="323"/>
                    <a:pt x="129" y="323"/>
                  </a:cubicBezTo>
                  <a:cubicBezTo>
                    <a:pt x="124" y="323"/>
                    <a:pt x="126" y="325"/>
                    <a:pt x="124" y="329"/>
                  </a:cubicBezTo>
                  <a:cubicBezTo>
                    <a:pt x="122" y="332"/>
                    <a:pt x="121" y="330"/>
                    <a:pt x="118" y="331"/>
                  </a:cubicBezTo>
                  <a:cubicBezTo>
                    <a:pt x="117" y="331"/>
                    <a:pt x="115" y="334"/>
                    <a:pt x="113" y="333"/>
                  </a:cubicBezTo>
                  <a:cubicBezTo>
                    <a:pt x="111" y="332"/>
                    <a:pt x="110" y="329"/>
                    <a:pt x="109" y="327"/>
                  </a:cubicBezTo>
                  <a:cubicBezTo>
                    <a:pt x="109" y="324"/>
                    <a:pt x="107" y="323"/>
                    <a:pt x="104" y="323"/>
                  </a:cubicBezTo>
                  <a:cubicBezTo>
                    <a:pt x="100" y="323"/>
                    <a:pt x="100" y="323"/>
                    <a:pt x="100" y="327"/>
                  </a:cubicBezTo>
                  <a:cubicBezTo>
                    <a:pt x="100" y="328"/>
                    <a:pt x="100" y="330"/>
                    <a:pt x="100" y="331"/>
                  </a:cubicBezTo>
                  <a:cubicBezTo>
                    <a:pt x="99" y="332"/>
                    <a:pt x="98" y="333"/>
                    <a:pt x="98" y="335"/>
                  </a:cubicBezTo>
                  <a:cubicBezTo>
                    <a:pt x="95" y="335"/>
                    <a:pt x="91" y="334"/>
                    <a:pt x="87" y="335"/>
                  </a:cubicBezTo>
                  <a:cubicBezTo>
                    <a:pt x="84" y="335"/>
                    <a:pt x="81" y="335"/>
                    <a:pt x="78" y="335"/>
                  </a:cubicBezTo>
                  <a:cubicBezTo>
                    <a:pt x="75" y="335"/>
                    <a:pt x="73" y="335"/>
                    <a:pt x="72" y="338"/>
                  </a:cubicBezTo>
                  <a:cubicBezTo>
                    <a:pt x="71" y="342"/>
                    <a:pt x="75" y="343"/>
                    <a:pt x="78" y="344"/>
                  </a:cubicBezTo>
                  <a:cubicBezTo>
                    <a:pt x="81" y="347"/>
                    <a:pt x="84" y="346"/>
                    <a:pt x="88" y="346"/>
                  </a:cubicBezTo>
                  <a:cubicBezTo>
                    <a:pt x="91" y="346"/>
                    <a:pt x="93" y="346"/>
                    <a:pt x="94" y="348"/>
                  </a:cubicBezTo>
                  <a:cubicBezTo>
                    <a:pt x="94" y="349"/>
                    <a:pt x="94" y="350"/>
                    <a:pt x="94" y="351"/>
                  </a:cubicBezTo>
                  <a:cubicBezTo>
                    <a:pt x="95" y="354"/>
                    <a:pt x="96" y="353"/>
                    <a:pt x="98" y="354"/>
                  </a:cubicBezTo>
                  <a:cubicBezTo>
                    <a:pt x="102" y="354"/>
                    <a:pt x="106" y="354"/>
                    <a:pt x="110" y="354"/>
                  </a:cubicBezTo>
                  <a:cubicBezTo>
                    <a:pt x="112" y="354"/>
                    <a:pt x="113" y="354"/>
                    <a:pt x="114" y="354"/>
                  </a:cubicBezTo>
                  <a:cubicBezTo>
                    <a:pt x="116" y="354"/>
                    <a:pt x="120" y="355"/>
                    <a:pt x="121" y="354"/>
                  </a:cubicBezTo>
                  <a:cubicBezTo>
                    <a:pt x="124" y="353"/>
                    <a:pt x="122" y="351"/>
                    <a:pt x="123" y="350"/>
                  </a:cubicBezTo>
                  <a:cubicBezTo>
                    <a:pt x="124" y="350"/>
                    <a:pt x="127" y="352"/>
                    <a:pt x="127" y="352"/>
                  </a:cubicBezTo>
                  <a:cubicBezTo>
                    <a:pt x="128" y="353"/>
                    <a:pt x="129" y="352"/>
                    <a:pt x="131" y="352"/>
                  </a:cubicBezTo>
                  <a:cubicBezTo>
                    <a:pt x="131" y="352"/>
                    <a:pt x="133" y="353"/>
                    <a:pt x="133" y="353"/>
                  </a:cubicBezTo>
                  <a:cubicBezTo>
                    <a:pt x="135" y="352"/>
                    <a:pt x="135" y="351"/>
                    <a:pt x="137" y="351"/>
                  </a:cubicBezTo>
                  <a:cubicBezTo>
                    <a:pt x="138" y="350"/>
                    <a:pt x="141" y="350"/>
                    <a:pt x="142" y="351"/>
                  </a:cubicBezTo>
                  <a:cubicBezTo>
                    <a:pt x="144" y="347"/>
                    <a:pt x="144" y="349"/>
                    <a:pt x="148" y="348"/>
                  </a:cubicBezTo>
                  <a:cubicBezTo>
                    <a:pt x="151" y="347"/>
                    <a:pt x="152" y="345"/>
                    <a:pt x="152" y="350"/>
                  </a:cubicBezTo>
                  <a:cubicBezTo>
                    <a:pt x="153" y="351"/>
                    <a:pt x="157" y="352"/>
                    <a:pt x="159" y="351"/>
                  </a:cubicBezTo>
                  <a:cubicBezTo>
                    <a:pt x="160" y="351"/>
                    <a:pt x="160" y="349"/>
                    <a:pt x="161" y="348"/>
                  </a:cubicBezTo>
                  <a:cubicBezTo>
                    <a:pt x="161" y="348"/>
                    <a:pt x="164" y="346"/>
                    <a:pt x="165" y="346"/>
                  </a:cubicBezTo>
                  <a:cubicBezTo>
                    <a:pt x="167" y="346"/>
                    <a:pt x="169" y="346"/>
                    <a:pt x="170" y="347"/>
                  </a:cubicBezTo>
                  <a:cubicBezTo>
                    <a:pt x="171" y="347"/>
                    <a:pt x="172" y="348"/>
                    <a:pt x="173" y="349"/>
                  </a:cubicBezTo>
                  <a:cubicBezTo>
                    <a:pt x="173" y="349"/>
                    <a:pt x="174" y="350"/>
                    <a:pt x="175" y="350"/>
                  </a:cubicBezTo>
                  <a:cubicBezTo>
                    <a:pt x="175" y="350"/>
                    <a:pt x="176" y="349"/>
                    <a:pt x="177" y="350"/>
                  </a:cubicBezTo>
                  <a:cubicBezTo>
                    <a:pt x="178" y="350"/>
                    <a:pt x="178" y="352"/>
                    <a:pt x="178" y="352"/>
                  </a:cubicBezTo>
                  <a:cubicBezTo>
                    <a:pt x="179" y="353"/>
                    <a:pt x="181" y="353"/>
                    <a:pt x="183" y="353"/>
                  </a:cubicBezTo>
                  <a:cubicBezTo>
                    <a:pt x="185" y="354"/>
                    <a:pt x="189" y="353"/>
                    <a:pt x="191" y="354"/>
                  </a:cubicBezTo>
                  <a:cubicBezTo>
                    <a:pt x="192" y="355"/>
                    <a:pt x="192" y="356"/>
                    <a:pt x="193" y="356"/>
                  </a:cubicBezTo>
                  <a:cubicBezTo>
                    <a:pt x="194" y="357"/>
                    <a:pt x="198" y="356"/>
                    <a:pt x="199" y="356"/>
                  </a:cubicBezTo>
                  <a:cubicBezTo>
                    <a:pt x="202" y="356"/>
                    <a:pt x="204" y="357"/>
                    <a:pt x="206" y="357"/>
                  </a:cubicBezTo>
                  <a:cubicBezTo>
                    <a:pt x="208" y="357"/>
                    <a:pt x="209" y="358"/>
                    <a:pt x="209" y="355"/>
                  </a:cubicBezTo>
                  <a:cubicBezTo>
                    <a:pt x="210" y="360"/>
                    <a:pt x="209" y="361"/>
                    <a:pt x="213" y="364"/>
                  </a:cubicBezTo>
                  <a:cubicBezTo>
                    <a:pt x="215" y="365"/>
                    <a:pt x="218" y="366"/>
                    <a:pt x="220" y="368"/>
                  </a:cubicBezTo>
                  <a:cubicBezTo>
                    <a:pt x="221" y="369"/>
                    <a:pt x="223" y="371"/>
                    <a:pt x="224" y="372"/>
                  </a:cubicBezTo>
                  <a:cubicBezTo>
                    <a:pt x="225" y="373"/>
                    <a:pt x="226" y="374"/>
                    <a:pt x="227" y="375"/>
                  </a:cubicBezTo>
                  <a:cubicBezTo>
                    <a:pt x="228" y="376"/>
                    <a:pt x="230" y="377"/>
                    <a:pt x="230" y="378"/>
                  </a:cubicBezTo>
                  <a:cubicBezTo>
                    <a:pt x="231" y="379"/>
                    <a:pt x="232" y="380"/>
                    <a:pt x="233" y="381"/>
                  </a:cubicBezTo>
                  <a:cubicBezTo>
                    <a:pt x="234" y="382"/>
                    <a:pt x="236" y="383"/>
                    <a:pt x="236" y="385"/>
                  </a:cubicBezTo>
                  <a:cubicBezTo>
                    <a:pt x="238" y="385"/>
                    <a:pt x="239" y="387"/>
                    <a:pt x="241" y="387"/>
                  </a:cubicBezTo>
                  <a:cubicBezTo>
                    <a:pt x="243" y="388"/>
                    <a:pt x="246" y="387"/>
                    <a:pt x="248" y="387"/>
                  </a:cubicBezTo>
                  <a:cubicBezTo>
                    <a:pt x="249" y="387"/>
                    <a:pt x="251" y="387"/>
                    <a:pt x="251" y="387"/>
                  </a:cubicBezTo>
                  <a:cubicBezTo>
                    <a:pt x="254" y="388"/>
                    <a:pt x="256" y="390"/>
                    <a:pt x="258" y="391"/>
                  </a:cubicBezTo>
                  <a:cubicBezTo>
                    <a:pt x="261" y="392"/>
                    <a:pt x="263" y="393"/>
                    <a:pt x="265" y="394"/>
                  </a:cubicBezTo>
                  <a:cubicBezTo>
                    <a:pt x="267" y="395"/>
                    <a:pt x="268" y="396"/>
                    <a:pt x="270" y="397"/>
                  </a:cubicBezTo>
                  <a:cubicBezTo>
                    <a:pt x="272" y="397"/>
                    <a:pt x="274" y="397"/>
                    <a:pt x="275" y="398"/>
                  </a:cubicBezTo>
                  <a:cubicBezTo>
                    <a:pt x="277" y="399"/>
                    <a:pt x="278" y="399"/>
                    <a:pt x="280" y="400"/>
                  </a:cubicBezTo>
                  <a:cubicBezTo>
                    <a:pt x="284" y="401"/>
                    <a:pt x="288" y="401"/>
                    <a:pt x="292" y="401"/>
                  </a:cubicBezTo>
                  <a:cubicBezTo>
                    <a:pt x="295" y="401"/>
                    <a:pt x="299" y="402"/>
                    <a:pt x="302" y="403"/>
                  </a:cubicBezTo>
                  <a:cubicBezTo>
                    <a:pt x="304" y="403"/>
                    <a:pt x="305" y="404"/>
                    <a:pt x="307" y="405"/>
                  </a:cubicBezTo>
                  <a:cubicBezTo>
                    <a:pt x="309" y="405"/>
                    <a:pt x="311" y="404"/>
                    <a:pt x="313" y="405"/>
                  </a:cubicBezTo>
                  <a:cubicBezTo>
                    <a:pt x="315" y="406"/>
                    <a:pt x="316" y="406"/>
                    <a:pt x="319" y="406"/>
                  </a:cubicBezTo>
                  <a:cubicBezTo>
                    <a:pt x="321" y="406"/>
                    <a:pt x="324" y="405"/>
                    <a:pt x="327" y="404"/>
                  </a:cubicBezTo>
                  <a:cubicBezTo>
                    <a:pt x="331" y="403"/>
                    <a:pt x="335" y="403"/>
                    <a:pt x="338" y="401"/>
                  </a:cubicBezTo>
                  <a:cubicBezTo>
                    <a:pt x="340" y="400"/>
                    <a:pt x="341" y="398"/>
                    <a:pt x="343" y="397"/>
                  </a:cubicBezTo>
                  <a:cubicBezTo>
                    <a:pt x="347" y="396"/>
                    <a:pt x="350" y="394"/>
                    <a:pt x="354" y="392"/>
                  </a:cubicBezTo>
                  <a:cubicBezTo>
                    <a:pt x="359" y="389"/>
                    <a:pt x="363" y="388"/>
                    <a:pt x="363" y="381"/>
                  </a:cubicBezTo>
                  <a:cubicBezTo>
                    <a:pt x="363" y="376"/>
                    <a:pt x="362" y="372"/>
                    <a:pt x="367" y="369"/>
                  </a:cubicBezTo>
                  <a:cubicBezTo>
                    <a:pt x="371" y="373"/>
                    <a:pt x="376" y="367"/>
                    <a:pt x="380" y="365"/>
                  </a:cubicBezTo>
                  <a:cubicBezTo>
                    <a:pt x="382" y="364"/>
                    <a:pt x="382" y="364"/>
                    <a:pt x="385" y="364"/>
                  </a:cubicBezTo>
                  <a:cubicBezTo>
                    <a:pt x="388" y="364"/>
                    <a:pt x="390" y="363"/>
                    <a:pt x="393" y="362"/>
                  </a:cubicBezTo>
                  <a:cubicBezTo>
                    <a:pt x="394" y="362"/>
                    <a:pt x="395" y="362"/>
                    <a:pt x="397" y="362"/>
                  </a:cubicBezTo>
                  <a:cubicBezTo>
                    <a:pt x="399" y="362"/>
                    <a:pt x="400" y="361"/>
                    <a:pt x="402" y="360"/>
                  </a:cubicBezTo>
                  <a:cubicBezTo>
                    <a:pt x="405" y="359"/>
                    <a:pt x="407" y="358"/>
                    <a:pt x="410" y="358"/>
                  </a:cubicBezTo>
                  <a:cubicBezTo>
                    <a:pt x="412" y="358"/>
                    <a:pt x="413" y="358"/>
                    <a:pt x="415" y="356"/>
                  </a:cubicBezTo>
                  <a:cubicBezTo>
                    <a:pt x="417" y="354"/>
                    <a:pt x="419" y="353"/>
                    <a:pt x="421" y="351"/>
                  </a:cubicBezTo>
                  <a:cubicBezTo>
                    <a:pt x="423" y="351"/>
                    <a:pt x="423" y="350"/>
                    <a:pt x="425" y="349"/>
                  </a:cubicBezTo>
                  <a:cubicBezTo>
                    <a:pt x="425" y="348"/>
                    <a:pt x="426" y="346"/>
                    <a:pt x="427" y="346"/>
                  </a:cubicBezTo>
                  <a:cubicBezTo>
                    <a:pt x="428" y="346"/>
                    <a:pt x="428" y="346"/>
                    <a:pt x="429" y="346"/>
                  </a:cubicBezTo>
                  <a:cubicBezTo>
                    <a:pt x="431" y="346"/>
                    <a:pt x="432" y="345"/>
                    <a:pt x="433" y="344"/>
                  </a:cubicBezTo>
                  <a:cubicBezTo>
                    <a:pt x="435" y="343"/>
                    <a:pt x="437" y="343"/>
                    <a:pt x="439" y="342"/>
                  </a:cubicBezTo>
                  <a:cubicBezTo>
                    <a:pt x="442" y="340"/>
                    <a:pt x="445" y="336"/>
                    <a:pt x="448" y="334"/>
                  </a:cubicBezTo>
                  <a:cubicBezTo>
                    <a:pt x="450" y="332"/>
                    <a:pt x="452" y="330"/>
                    <a:pt x="455" y="328"/>
                  </a:cubicBezTo>
                  <a:cubicBezTo>
                    <a:pt x="458" y="327"/>
                    <a:pt x="460" y="324"/>
                    <a:pt x="463" y="322"/>
                  </a:cubicBezTo>
                  <a:cubicBezTo>
                    <a:pt x="464" y="321"/>
                    <a:pt x="466" y="320"/>
                    <a:pt x="467" y="318"/>
                  </a:cubicBezTo>
                  <a:cubicBezTo>
                    <a:pt x="469" y="314"/>
                    <a:pt x="473" y="310"/>
                    <a:pt x="476" y="306"/>
                  </a:cubicBezTo>
                  <a:cubicBezTo>
                    <a:pt x="478" y="304"/>
                    <a:pt x="480" y="303"/>
                    <a:pt x="482" y="301"/>
                  </a:cubicBezTo>
                  <a:cubicBezTo>
                    <a:pt x="484" y="299"/>
                    <a:pt x="486" y="297"/>
                    <a:pt x="489" y="296"/>
                  </a:cubicBezTo>
                  <a:cubicBezTo>
                    <a:pt x="491" y="295"/>
                    <a:pt x="493" y="295"/>
                    <a:pt x="494" y="295"/>
                  </a:cubicBezTo>
                  <a:cubicBezTo>
                    <a:pt x="497" y="295"/>
                    <a:pt x="501" y="295"/>
                    <a:pt x="503" y="296"/>
                  </a:cubicBezTo>
                  <a:cubicBezTo>
                    <a:pt x="505" y="296"/>
                    <a:pt x="506" y="297"/>
                    <a:pt x="508" y="298"/>
                  </a:cubicBezTo>
                  <a:cubicBezTo>
                    <a:pt x="510" y="298"/>
                    <a:pt x="515" y="298"/>
                    <a:pt x="516" y="298"/>
                  </a:cubicBezTo>
                  <a:cubicBezTo>
                    <a:pt x="522" y="296"/>
                    <a:pt x="517" y="291"/>
                    <a:pt x="521" y="288"/>
                  </a:cubicBezTo>
                  <a:cubicBezTo>
                    <a:pt x="522" y="287"/>
                    <a:pt x="524" y="288"/>
                    <a:pt x="526" y="287"/>
                  </a:cubicBezTo>
                  <a:cubicBezTo>
                    <a:pt x="527" y="286"/>
                    <a:pt x="527" y="283"/>
                    <a:pt x="528" y="282"/>
                  </a:cubicBezTo>
                  <a:cubicBezTo>
                    <a:pt x="530" y="280"/>
                    <a:pt x="530" y="280"/>
                    <a:pt x="532" y="280"/>
                  </a:cubicBezTo>
                  <a:cubicBezTo>
                    <a:pt x="536" y="281"/>
                    <a:pt x="538" y="286"/>
                    <a:pt x="542" y="287"/>
                  </a:cubicBezTo>
                  <a:cubicBezTo>
                    <a:pt x="543" y="285"/>
                    <a:pt x="544" y="282"/>
                    <a:pt x="545" y="280"/>
                  </a:cubicBezTo>
                  <a:cubicBezTo>
                    <a:pt x="547" y="275"/>
                    <a:pt x="549" y="270"/>
                    <a:pt x="548" y="264"/>
                  </a:cubicBezTo>
                  <a:cubicBezTo>
                    <a:pt x="546" y="264"/>
                    <a:pt x="545" y="264"/>
                    <a:pt x="544" y="263"/>
                  </a:cubicBezTo>
                  <a:cubicBezTo>
                    <a:pt x="543" y="262"/>
                    <a:pt x="543" y="260"/>
                    <a:pt x="541" y="260"/>
                  </a:cubicBezTo>
                  <a:cubicBezTo>
                    <a:pt x="541" y="259"/>
                    <a:pt x="541" y="258"/>
                    <a:pt x="541" y="257"/>
                  </a:cubicBezTo>
                  <a:cubicBezTo>
                    <a:pt x="542" y="257"/>
                    <a:pt x="543" y="257"/>
                    <a:pt x="545" y="257"/>
                  </a:cubicBezTo>
                  <a:cubicBezTo>
                    <a:pt x="543" y="254"/>
                    <a:pt x="545" y="249"/>
                    <a:pt x="541" y="249"/>
                  </a:cubicBezTo>
                  <a:cubicBezTo>
                    <a:pt x="545" y="249"/>
                    <a:pt x="554" y="251"/>
                    <a:pt x="557" y="248"/>
                  </a:cubicBezTo>
                  <a:cubicBezTo>
                    <a:pt x="557" y="246"/>
                    <a:pt x="549" y="242"/>
                    <a:pt x="547" y="240"/>
                  </a:cubicBezTo>
                  <a:cubicBezTo>
                    <a:pt x="545" y="237"/>
                    <a:pt x="545" y="234"/>
                    <a:pt x="541" y="233"/>
                  </a:cubicBezTo>
                  <a:cubicBezTo>
                    <a:pt x="546" y="232"/>
                    <a:pt x="548" y="235"/>
                    <a:pt x="552" y="237"/>
                  </a:cubicBezTo>
                  <a:cubicBezTo>
                    <a:pt x="553" y="238"/>
                    <a:pt x="555" y="238"/>
                    <a:pt x="557" y="239"/>
                  </a:cubicBezTo>
                  <a:cubicBezTo>
                    <a:pt x="557" y="240"/>
                    <a:pt x="557" y="240"/>
                    <a:pt x="557" y="241"/>
                  </a:cubicBezTo>
                  <a:cubicBezTo>
                    <a:pt x="559" y="242"/>
                    <a:pt x="562" y="241"/>
                    <a:pt x="564" y="243"/>
                  </a:cubicBezTo>
                  <a:cubicBezTo>
                    <a:pt x="564" y="242"/>
                    <a:pt x="564" y="242"/>
                    <a:pt x="564" y="241"/>
                  </a:cubicBezTo>
                  <a:cubicBezTo>
                    <a:pt x="566" y="241"/>
                    <a:pt x="568" y="241"/>
                    <a:pt x="569" y="241"/>
                  </a:cubicBezTo>
                  <a:cubicBezTo>
                    <a:pt x="573" y="238"/>
                    <a:pt x="569" y="236"/>
                    <a:pt x="569" y="233"/>
                  </a:cubicBezTo>
                  <a:cubicBezTo>
                    <a:pt x="571" y="232"/>
                    <a:pt x="574" y="234"/>
                    <a:pt x="576" y="233"/>
                  </a:cubicBezTo>
                  <a:cubicBezTo>
                    <a:pt x="578" y="232"/>
                    <a:pt x="577" y="231"/>
                    <a:pt x="577" y="229"/>
                  </a:cubicBezTo>
                  <a:cubicBezTo>
                    <a:pt x="578" y="227"/>
                    <a:pt x="578" y="228"/>
                    <a:pt x="579" y="226"/>
                  </a:cubicBezTo>
                  <a:cubicBezTo>
                    <a:pt x="581" y="224"/>
                    <a:pt x="584" y="223"/>
                    <a:pt x="582" y="220"/>
                  </a:cubicBezTo>
                  <a:cubicBezTo>
                    <a:pt x="580" y="217"/>
                    <a:pt x="577" y="218"/>
                    <a:pt x="574" y="218"/>
                  </a:cubicBezTo>
                  <a:cubicBezTo>
                    <a:pt x="579" y="218"/>
                    <a:pt x="583" y="218"/>
                    <a:pt x="588" y="218"/>
                  </a:cubicBezTo>
                  <a:cubicBezTo>
                    <a:pt x="587" y="213"/>
                    <a:pt x="580" y="210"/>
                    <a:pt x="577" y="208"/>
                  </a:cubicBezTo>
                  <a:cubicBezTo>
                    <a:pt x="575" y="208"/>
                    <a:pt x="573" y="207"/>
                    <a:pt x="572" y="206"/>
                  </a:cubicBezTo>
                  <a:cubicBezTo>
                    <a:pt x="570" y="205"/>
                    <a:pt x="568" y="204"/>
                    <a:pt x="567" y="204"/>
                  </a:cubicBezTo>
                  <a:cubicBezTo>
                    <a:pt x="566" y="204"/>
                    <a:pt x="565" y="204"/>
                    <a:pt x="565" y="204"/>
                  </a:cubicBezTo>
                  <a:cubicBezTo>
                    <a:pt x="564" y="204"/>
                    <a:pt x="563" y="203"/>
                    <a:pt x="562" y="202"/>
                  </a:cubicBezTo>
                  <a:cubicBezTo>
                    <a:pt x="561" y="202"/>
                    <a:pt x="559" y="202"/>
                    <a:pt x="557" y="203"/>
                  </a:cubicBezTo>
                  <a:cubicBezTo>
                    <a:pt x="560" y="202"/>
                    <a:pt x="562" y="202"/>
                    <a:pt x="565" y="200"/>
                  </a:cubicBezTo>
                  <a:cubicBezTo>
                    <a:pt x="566" y="199"/>
                    <a:pt x="566" y="198"/>
                    <a:pt x="567" y="198"/>
                  </a:cubicBezTo>
                  <a:cubicBezTo>
                    <a:pt x="570" y="200"/>
                    <a:pt x="571" y="201"/>
                    <a:pt x="575" y="202"/>
                  </a:cubicBezTo>
                  <a:cubicBezTo>
                    <a:pt x="577" y="203"/>
                    <a:pt x="580" y="203"/>
                    <a:pt x="580" y="206"/>
                  </a:cubicBezTo>
                  <a:cubicBezTo>
                    <a:pt x="583" y="206"/>
                    <a:pt x="587" y="208"/>
                    <a:pt x="589" y="207"/>
                  </a:cubicBezTo>
                  <a:cubicBezTo>
                    <a:pt x="591" y="206"/>
                    <a:pt x="596" y="203"/>
                    <a:pt x="594" y="201"/>
                  </a:cubicBezTo>
                  <a:cubicBezTo>
                    <a:pt x="597" y="199"/>
                    <a:pt x="598" y="198"/>
                    <a:pt x="598" y="194"/>
                  </a:cubicBezTo>
                  <a:cubicBezTo>
                    <a:pt x="598" y="193"/>
                    <a:pt x="598" y="192"/>
                    <a:pt x="598" y="191"/>
                  </a:cubicBezTo>
                  <a:cubicBezTo>
                    <a:pt x="598" y="190"/>
                    <a:pt x="599" y="188"/>
                    <a:pt x="599" y="187"/>
                  </a:cubicBezTo>
                  <a:cubicBezTo>
                    <a:pt x="599" y="185"/>
                    <a:pt x="597" y="185"/>
                    <a:pt x="595" y="186"/>
                  </a:cubicBezTo>
                  <a:cubicBezTo>
                    <a:pt x="594" y="188"/>
                    <a:pt x="595" y="192"/>
                    <a:pt x="592" y="193"/>
                  </a:cubicBezTo>
                  <a:cubicBezTo>
                    <a:pt x="588" y="194"/>
                    <a:pt x="589" y="186"/>
                    <a:pt x="589" y="184"/>
                  </a:cubicBezTo>
                  <a:cubicBezTo>
                    <a:pt x="588" y="182"/>
                    <a:pt x="588" y="182"/>
                    <a:pt x="586" y="182"/>
                  </a:cubicBezTo>
                  <a:cubicBezTo>
                    <a:pt x="584" y="182"/>
                    <a:pt x="582" y="182"/>
                    <a:pt x="580" y="182"/>
                  </a:cubicBezTo>
                  <a:cubicBezTo>
                    <a:pt x="577" y="182"/>
                    <a:pt x="576" y="181"/>
                    <a:pt x="573" y="180"/>
                  </a:cubicBezTo>
                  <a:cubicBezTo>
                    <a:pt x="574" y="177"/>
                    <a:pt x="581" y="179"/>
                    <a:pt x="584" y="179"/>
                  </a:cubicBezTo>
                  <a:cubicBezTo>
                    <a:pt x="585" y="179"/>
                    <a:pt x="589" y="179"/>
                    <a:pt x="590" y="179"/>
                  </a:cubicBezTo>
                  <a:cubicBezTo>
                    <a:pt x="591" y="178"/>
                    <a:pt x="592" y="172"/>
                    <a:pt x="592" y="171"/>
                  </a:cubicBezTo>
                  <a:cubicBezTo>
                    <a:pt x="593" y="168"/>
                    <a:pt x="591" y="167"/>
                    <a:pt x="588" y="167"/>
                  </a:cubicBezTo>
                  <a:cubicBezTo>
                    <a:pt x="586" y="166"/>
                    <a:pt x="583" y="166"/>
                    <a:pt x="581" y="167"/>
                  </a:cubicBezTo>
                  <a:cubicBezTo>
                    <a:pt x="580" y="168"/>
                    <a:pt x="581" y="169"/>
                    <a:pt x="580" y="169"/>
                  </a:cubicBezTo>
                  <a:cubicBezTo>
                    <a:pt x="579" y="169"/>
                    <a:pt x="578" y="169"/>
                    <a:pt x="577" y="169"/>
                  </a:cubicBezTo>
                  <a:cubicBezTo>
                    <a:pt x="576" y="169"/>
                    <a:pt x="573" y="170"/>
                    <a:pt x="572" y="167"/>
                  </a:cubicBezTo>
                  <a:cubicBezTo>
                    <a:pt x="576" y="167"/>
                    <a:pt x="579" y="165"/>
                    <a:pt x="581" y="162"/>
                  </a:cubicBezTo>
                  <a:cubicBezTo>
                    <a:pt x="584" y="160"/>
                    <a:pt x="582" y="159"/>
                    <a:pt x="579" y="158"/>
                  </a:cubicBezTo>
                  <a:cubicBezTo>
                    <a:pt x="579" y="156"/>
                    <a:pt x="589" y="158"/>
                    <a:pt x="591" y="157"/>
                  </a:cubicBezTo>
                  <a:cubicBezTo>
                    <a:pt x="591" y="156"/>
                    <a:pt x="590" y="155"/>
                    <a:pt x="589" y="155"/>
                  </a:cubicBezTo>
                  <a:cubicBezTo>
                    <a:pt x="589" y="152"/>
                    <a:pt x="588" y="151"/>
                    <a:pt x="588" y="149"/>
                  </a:cubicBezTo>
                  <a:cubicBezTo>
                    <a:pt x="588" y="147"/>
                    <a:pt x="587" y="145"/>
                    <a:pt x="588" y="143"/>
                  </a:cubicBezTo>
                  <a:cubicBezTo>
                    <a:pt x="588" y="143"/>
                    <a:pt x="588" y="142"/>
                    <a:pt x="588" y="142"/>
                  </a:cubicBezTo>
                  <a:cubicBezTo>
                    <a:pt x="589" y="140"/>
                    <a:pt x="590" y="140"/>
                    <a:pt x="591" y="139"/>
                  </a:cubicBezTo>
                  <a:cubicBezTo>
                    <a:pt x="592" y="136"/>
                    <a:pt x="590" y="134"/>
                    <a:pt x="588" y="133"/>
                  </a:cubicBezTo>
                  <a:cubicBezTo>
                    <a:pt x="587" y="132"/>
                    <a:pt x="586" y="131"/>
                    <a:pt x="585" y="132"/>
                  </a:cubicBezTo>
                  <a:cubicBezTo>
                    <a:pt x="583" y="132"/>
                    <a:pt x="584" y="134"/>
                    <a:pt x="584" y="136"/>
                  </a:cubicBezTo>
                  <a:cubicBezTo>
                    <a:pt x="582" y="133"/>
                    <a:pt x="581" y="131"/>
                    <a:pt x="579" y="128"/>
                  </a:cubicBezTo>
                  <a:cubicBezTo>
                    <a:pt x="579" y="127"/>
                    <a:pt x="579" y="123"/>
                    <a:pt x="576" y="124"/>
                  </a:cubicBezTo>
                  <a:cubicBezTo>
                    <a:pt x="576" y="126"/>
                    <a:pt x="572" y="124"/>
                    <a:pt x="571" y="124"/>
                  </a:cubicBezTo>
                  <a:cubicBezTo>
                    <a:pt x="569" y="124"/>
                    <a:pt x="568" y="124"/>
                    <a:pt x="567" y="125"/>
                  </a:cubicBezTo>
                  <a:cubicBezTo>
                    <a:pt x="566" y="124"/>
                    <a:pt x="564" y="123"/>
                    <a:pt x="563" y="122"/>
                  </a:cubicBezTo>
                  <a:cubicBezTo>
                    <a:pt x="561" y="120"/>
                    <a:pt x="562" y="121"/>
                    <a:pt x="559" y="120"/>
                  </a:cubicBezTo>
                  <a:cubicBezTo>
                    <a:pt x="559" y="120"/>
                    <a:pt x="558" y="119"/>
                    <a:pt x="557" y="119"/>
                  </a:cubicBezTo>
                  <a:cubicBezTo>
                    <a:pt x="556" y="120"/>
                    <a:pt x="557" y="120"/>
                    <a:pt x="555" y="121"/>
                  </a:cubicBezTo>
                  <a:cubicBezTo>
                    <a:pt x="555" y="121"/>
                    <a:pt x="554" y="121"/>
                    <a:pt x="554" y="122"/>
                  </a:cubicBezTo>
                  <a:cubicBezTo>
                    <a:pt x="552" y="122"/>
                    <a:pt x="551" y="123"/>
                    <a:pt x="550" y="124"/>
                  </a:cubicBezTo>
                  <a:cubicBezTo>
                    <a:pt x="548" y="125"/>
                    <a:pt x="549" y="124"/>
                    <a:pt x="548" y="126"/>
                  </a:cubicBezTo>
                  <a:cubicBezTo>
                    <a:pt x="547" y="127"/>
                    <a:pt x="547" y="128"/>
                    <a:pt x="546" y="128"/>
                  </a:cubicBezTo>
                  <a:cubicBezTo>
                    <a:pt x="544" y="126"/>
                    <a:pt x="548" y="122"/>
                    <a:pt x="549" y="120"/>
                  </a:cubicBezTo>
                  <a:cubicBezTo>
                    <a:pt x="549" y="119"/>
                    <a:pt x="552" y="117"/>
                    <a:pt x="552" y="116"/>
                  </a:cubicBezTo>
                  <a:cubicBezTo>
                    <a:pt x="551" y="114"/>
                    <a:pt x="549" y="115"/>
                    <a:pt x="548" y="112"/>
                  </a:cubicBezTo>
                  <a:cubicBezTo>
                    <a:pt x="550" y="111"/>
                    <a:pt x="552" y="108"/>
                    <a:pt x="551" y="105"/>
                  </a:cubicBezTo>
                  <a:cubicBezTo>
                    <a:pt x="550" y="98"/>
                    <a:pt x="545" y="102"/>
                    <a:pt x="541" y="105"/>
                  </a:cubicBezTo>
                  <a:cubicBezTo>
                    <a:pt x="540" y="106"/>
                    <a:pt x="539" y="108"/>
                    <a:pt x="538" y="109"/>
                  </a:cubicBezTo>
                  <a:cubicBezTo>
                    <a:pt x="537" y="110"/>
                    <a:pt x="535" y="111"/>
                    <a:pt x="533" y="111"/>
                  </a:cubicBezTo>
                  <a:cubicBezTo>
                    <a:pt x="531" y="110"/>
                    <a:pt x="530" y="109"/>
                    <a:pt x="528" y="109"/>
                  </a:cubicBezTo>
                  <a:cubicBezTo>
                    <a:pt x="526" y="108"/>
                    <a:pt x="525" y="109"/>
                    <a:pt x="523" y="109"/>
                  </a:cubicBezTo>
                  <a:cubicBezTo>
                    <a:pt x="523" y="108"/>
                    <a:pt x="528" y="98"/>
                    <a:pt x="525" y="97"/>
                  </a:cubicBezTo>
                  <a:cubicBezTo>
                    <a:pt x="526" y="96"/>
                    <a:pt x="527" y="93"/>
                    <a:pt x="528" y="92"/>
                  </a:cubicBezTo>
                  <a:cubicBezTo>
                    <a:pt x="530" y="90"/>
                    <a:pt x="531" y="90"/>
                    <a:pt x="532" y="87"/>
                  </a:cubicBezTo>
                  <a:cubicBezTo>
                    <a:pt x="532" y="86"/>
                    <a:pt x="532" y="84"/>
                    <a:pt x="532" y="83"/>
                  </a:cubicBezTo>
                  <a:cubicBezTo>
                    <a:pt x="532" y="80"/>
                    <a:pt x="531" y="76"/>
                    <a:pt x="532" y="74"/>
                  </a:cubicBezTo>
                  <a:cubicBezTo>
                    <a:pt x="532" y="73"/>
                    <a:pt x="534" y="72"/>
                    <a:pt x="534" y="71"/>
                  </a:cubicBezTo>
                  <a:cubicBezTo>
                    <a:pt x="535" y="70"/>
                    <a:pt x="535" y="67"/>
                    <a:pt x="535" y="66"/>
                  </a:cubicBezTo>
                  <a:cubicBezTo>
                    <a:pt x="533" y="66"/>
                    <a:pt x="529" y="68"/>
                    <a:pt x="528" y="69"/>
                  </a:cubicBezTo>
                  <a:cubicBezTo>
                    <a:pt x="526" y="71"/>
                    <a:pt x="526" y="72"/>
                    <a:pt x="524" y="70"/>
                  </a:cubicBezTo>
                  <a:cubicBezTo>
                    <a:pt x="523" y="67"/>
                    <a:pt x="521" y="64"/>
                    <a:pt x="517" y="63"/>
                  </a:cubicBezTo>
                  <a:cubicBezTo>
                    <a:pt x="517" y="62"/>
                    <a:pt x="515" y="62"/>
                    <a:pt x="514" y="62"/>
                  </a:cubicBezTo>
                  <a:cubicBezTo>
                    <a:pt x="512" y="63"/>
                    <a:pt x="512" y="64"/>
                    <a:pt x="511" y="65"/>
                  </a:cubicBezTo>
                  <a:cubicBezTo>
                    <a:pt x="509" y="64"/>
                    <a:pt x="509" y="62"/>
                    <a:pt x="508" y="62"/>
                  </a:cubicBezTo>
                  <a:cubicBezTo>
                    <a:pt x="507" y="62"/>
                    <a:pt x="506" y="60"/>
                    <a:pt x="506" y="59"/>
                  </a:cubicBezTo>
                  <a:cubicBezTo>
                    <a:pt x="507" y="57"/>
                    <a:pt x="508" y="59"/>
                    <a:pt x="510" y="58"/>
                  </a:cubicBezTo>
                  <a:cubicBezTo>
                    <a:pt x="513" y="58"/>
                    <a:pt x="515" y="54"/>
                    <a:pt x="517" y="53"/>
                  </a:cubicBezTo>
                  <a:cubicBezTo>
                    <a:pt x="518" y="52"/>
                    <a:pt x="519" y="52"/>
                    <a:pt x="520" y="51"/>
                  </a:cubicBezTo>
                  <a:cubicBezTo>
                    <a:pt x="521" y="49"/>
                    <a:pt x="521" y="47"/>
                    <a:pt x="521" y="45"/>
                  </a:cubicBezTo>
                  <a:cubicBezTo>
                    <a:pt x="521" y="43"/>
                    <a:pt x="521" y="40"/>
                    <a:pt x="520" y="39"/>
                  </a:cubicBezTo>
                  <a:cubicBezTo>
                    <a:pt x="519" y="38"/>
                    <a:pt x="517" y="39"/>
                    <a:pt x="517" y="37"/>
                  </a:cubicBezTo>
                  <a:cubicBezTo>
                    <a:pt x="518" y="36"/>
                    <a:pt x="520" y="36"/>
                    <a:pt x="521" y="35"/>
                  </a:cubicBezTo>
                  <a:cubicBezTo>
                    <a:pt x="523" y="34"/>
                    <a:pt x="524" y="33"/>
                    <a:pt x="525" y="31"/>
                  </a:cubicBezTo>
                  <a:cubicBezTo>
                    <a:pt x="525" y="30"/>
                    <a:pt x="526" y="29"/>
                    <a:pt x="527" y="28"/>
                  </a:cubicBezTo>
                  <a:cubicBezTo>
                    <a:pt x="528" y="27"/>
                    <a:pt x="530" y="27"/>
                    <a:pt x="532" y="27"/>
                  </a:cubicBezTo>
                  <a:lnTo>
                    <a:pt x="536" y="2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9">
              <a:extLst>
                <a:ext uri="{FF2B5EF4-FFF2-40B4-BE49-F238E27FC236}">
                  <a16:creationId xmlns:a16="http://schemas.microsoft.com/office/drawing/2014/main" id="{37E0C837-A1FA-B74F-B50B-C04B1AF97E5B}"/>
                </a:ext>
              </a:extLst>
            </p:cNvPr>
            <p:cNvSpPr>
              <a:spLocks noEditPoints="1"/>
            </p:cNvSpPr>
            <p:nvPr/>
          </p:nvSpPr>
          <p:spPr bwMode="auto">
            <a:xfrm>
              <a:off x="3722688" y="4314825"/>
              <a:ext cx="388938" cy="311150"/>
            </a:xfrm>
            <a:custGeom>
              <a:avLst/>
              <a:gdLst/>
              <a:ahLst/>
              <a:cxnLst>
                <a:cxn ang="0">
                  <a:pos x="207" y="85"/>
                </a:cxn>
                <a:cxn ang="0">
                  <a:pos x="198" y="80"/>
                </a:cxn>
                <a:cxn ang="0">
                  <a:pos x="191" y="69"/>
                </a:cxn>
                <a:cxn ang="0">
                  <a:pos x="189" y="63"/>
                </a:cxn>
                <a:cxn ang="0">
                  <a:pos x="188" y="61"/>
                </a:cxn>
                <a:cxn ang="0">
                  <a:pos x="169" y="57"/>
                </a:cxn>
                <a:cxn ang="0">
                  <a:pos x="170" y="46"/>
                </a:cxn>
                <a:cxn ang="0">
                  <a:pos x="175" y="34"/>
                </a:cxn>
                <a:cxn ang="0">
                  <a:pos x="178" y="28"/>
                </a:cxn>
                <a:cxn ang="0">
                  <a:pos x="175" y="22"/>
                </a:cxn>
                <a:cxn ang="0">
                  <a:pos x="168" y="18"/>
                </a:cxn>
                <a:cxn ang="0">
                  <a:pos x="156" y="17"/>
                </a:cxn>
                <a:cxn ang="0">
                  <a:pos x="150" y="15"/>
                </a:cxn>
                <a:cxn ang="0">
                  <a:pos x="140" y="10"/>
                </a:cxn>
                <a:cxn ang="0">
                  <a:pos x="143" y="0"/>
                </a:cxn>
                <a:cxn ang="0">
                  <a:pos x="135" y="2"/>
                </a:cxn>
                <a:cxn ang="0">
                  <a:pos x="119" y="0"/>
                </a:cxn>
                <a:cxn ang="0">
                  <a:pos x="104" y="1"/>
                </a:cxn>
                <a:cxn ang="0">
                  <a:pos x="97" y="6"/>
                </a:cxn>
                <a:cxn ang="0">
                  <a:pos x="92" y="11"/>
                </a:cxn>
                <a:cxn ang="0">
                  <a:pos x="87" y="14"/>
                </a:cxn>
                <a:cxn ang="0">
                  <a:pos x="81" y="21"/>
                </a:cxn>
                <a:cxn ang="0">
                  <a:pos x="61" y="12"/>
                </a:cxn>
                <a:cxn ang="0">
                  <a:pos x="49" y="15"/>
                </a:cxn>
                <a:cxn ang="0">
                  <a:pos x="43" y="8"/>
                </a:cxn>
                <a:cxn ang="0">
                  <a:pos x="31" y="8"/>
                </a:cxn>
                <a:cxn ang="0">
                  <a:pos x="24" y="15"/>
                </a:cxn>
                <a:cxn ang="0">
                  <a:pos x="16" y="19"/>
                </a:cxn>
                <a:cxn ang="0">
                  <a:pos x="5" y="23"/>
                </a:cxn>
                <a:cxn ang="0">
                  <a:pos x="3" y="32"/>
                </a:cxn>
                <a:cxn ang="0">
                  <a:pos x="3" y="45"/>
                </a:cxn>
                <a:cxn ang="0">
                  <a:pos x="31" y="56"/>
                </a:cxn>
                <a:cxn ang="0">
                  <a:pos x="39" y="71"/>
                </a:cxn>
                <a:cxn ang="0">
                  <a:pos x="61" y="89"/>
                </a:cxn>
                <a:cxn ang="0">
                  <a:pos x="79" y="95"/>
                </a:cxn>
                <a:cxn ang="0">
                  <a:pos x="83" y="110"/>
                </a:cxn>
                <a:cxn ang="0">
                  <a:pos x="95" y="127"/>
                </a:cxn>
                <a:cxn ang="0">
                  <a:pos x="114" y="123"/>
                </a:cxn>
                <a:cxn ang="0">
                  <a:pos x="124" y="114"/>
                </a:cxn>
                <a:cxn ang="0">
                  <a:pos x="125" y="141"/>
                </a:cxn>
                <a:cxn ang="0">
                  <a:pos x="153" y="157"/>
                </a:cxn>
                <a:cxn ang="0">
                  <a:pos x="171" y="161"/>
                </a:cxn>
                <a:cxn ang="0">
                  <a:pos x="179" y="152"/>
                </a:cxn>
                <a:cxn ang="0">
                  <a:pos x="171" y="141"/>
                </a:cxn>
                <a:cxn ang="0">
                  <a:pos x="171" y="133"/>
                </a:cxn>
                <a:cxn ang="0">
                  <a:pos x="177" y="127"/>
                </a:cxn>
                <a:cxn ang="0">
                  <a:pos x="185" y="114"/>
                </a:cxn>
                <a:cxn ang="0">
                  <a:pos x="193" y="111"/>
                </a:cxn>
                <a:cxn ang="0">
                  <a:pos x="198" y="106"/>
                </a:cxn>
                <a:cxn ang="0">
                  <a:pos x="201" y="100"/>
                </a:cxn>
                <a:cxn ang="0">
                  <a:pos x="207" y="91"/>
                </a:cxn>
              </a:cxnLst>
              <a:rect l="0" t="0" r="r" b="b"/>
              <a:pathLst>
                <a:path w="208" h="167">
                  <a:moveTo>
                    <a:pt x="196" y="13"/>
                  </a:moveTo>
                  <a:cubicBezTo>
                    <a:pt x="196" y="13"/>
                    <a:pt x="196" y="13"/>
                    <a:pt x="196" y="13"/>
                  </a:cubicBezTo>
                  <a:moveTo>
                    <a:pt x="207" y="85"/>
                  </a:moveTo>
                  <a:cubicBezTo>
                    <a:pt x="206" y="83"/>
                    <a:pt x="205" y="83"/>
                    <a:pt x="203" y="83"/>
                  </a:cubicBezTo>
                  <a:cubicBezTo>
                    <a:pt x="203" y="83"/>
                    <a:pt x="202" y="82"/>
                    <a:pt x="202" y="82"/>
                  </a:cubicBezTo>
                  <a:cubicBezTo>
                    <a:pt x="200" y="81"/>
                    <a:pt x="199" y="81"/>
                    <a:pt x="198" y="80"/>
                  </a:cubicBezTo>
                  <a:cubicBezTo>
                    <a:pt x="197" y="79"/>
                    <a:pt x="197" y="79"/>
                    <a:pt x="196" y="79"/>
                  </a:cubicBezTo>
                  <a:cubicBezTo>
                    <a:pt x="194" y="78"/>
                    <a:pt x="193" y="77"/>
                    <a:pt x="191" y="76"/>
                  </a:cubicBezTo>
                  <a:cubicBezTo>
                    <a:pt x="190" y="74"/>
                    <a:pt x="190" y="71"/>
                    <a:pt x="191" y="69"/>
                  </a:cubicBezTo>
                  <a:cubicBezTo>
                    <a:pt x="191" y="68"/>
                    <a:pt x="191" y="67"/>
                    <a:pt x="191" y="66"/>
                  </a:cubicBezTo>
                  <a:cubicBezTo>
                    <a:pt x="191" y="66"/>
                    <a:pt x="191" y="65"/>
                    <a:pt x="191" y="65"/>
                  </a:cubicBezTo>
                  <a:cubicBezTo>
                    <a:pt x="191" y="64"/>
                    <a:pt x="190" y="63"/>
                    <a:pt x="189" y="63"/>
                  </a:cubicBezTo>
                  <a:cubicBezTo>
                    <a:pt x="189" y="63"/>
                    <a:pt x="188" y="62"/>
                    <a:pt x="188" y="62"/>
                  </a:cubicBezTo>
                  <a:cubicBezTo>
                    <a:pt x="188" y="61"/>
                    <a:pt x="188" y="61"/>
                    <a:pt x="188" y="61"/>
                  </a:cubicBezTo>
                  <a:cubicBezTo>
                    <a:pt x="188" y="61"/>
                    <a:pt x="188" y="61"/>
                    <a:pt x="188" y="61"/>
                  </a:cubicBezTo>
                  <a:cubicBezTo>
                    <a:pt x="185" y="61"/>
                    <a:pt x="182" y="61"/>
                    <a:pt x="180" y="59"/>
                  </a:cubicBezTo>
                  <a:cubicBezTo>
                    <a:pt x="178" y="59"/>
                    <a:pt x="177" y="58"/>
                    <a:pt x="176" y="58"/>
                  </a:cubicBezTo>
                  <a:cubicBezTo>
                    <a:pt x="174" y="58"/>
                    <a:pt x="170" y="59"/>
                    <a:pt x="169" y="57"/>
                  </a:cubicBezTo>
                  <a:cubicBezTo>
                    <a:pt x="168" y="56"/>
                    <a:pt x="169" y="52"/>
                    <a:pt x="169" y="51"/>
                  </a:cubicBezTo>
                  <a:cubicBezTo>
                    <a:pt x="169" y="50"/>
                    <a:pt x="169" y="49"/>
                    <a:pt x="169" y="49"/>
                  </a:cubicBezTo>
                  <a:cubicBezTo>
                    <a:pt x="169" y="47"/>
                    <a:pt x="169" y="47"/>
                    <a:pt x="170" y="46"/>
                  </a:cubicBezTo>
                  <a:cubicBezTo>
                    <a:pt x="171" y="45"/>
                    <a:pt x="171" y="44"/>
                    <a:pt x="171" y="42"/>
                  </a:cubicBezTo>
                  <a:cubicBezTo>
                    <a:pt x="172" y="41"/>
                    <a:pt x="172" y="40"/>
                    <a:pt x="172" y="39"/>
                  </a:cubicBezTo>
                  <a:cubicBezTo>
                    <a:pt x="173" y="37"/>
                    <a:pt x="174" y="36"/>
                    <a:pt x="175" y="34"/>
                  </a:cubicBezTo>
                  <a:cubicBezTo>
                    <a:pt x="175" y="33"/>
                    <a:pt x="175" y="33"/>
                    <a:pt x="175" y="32"/>
                  </a:cubicBezTo>
                  <a:cubicBezTo>
                    <a:pt x="176" y="32"/>
                    <a:pt x="176" y="32"/>
                    <a:pt x="177" y="31"/>
                  </a:cubicBezTo>
                  <a:cubicBezTo>
                    <a:pt x="177" y="30"/>
                    <a:pt x="178" y="29"/>
                    <a:pt x="178" y="28"/>
                  </a:cubicBezTo>
                  <a:cubicBezTo>
                    <a:pt x="179" y="27"/>
                    <a:pt x="179" y="27"/>
                    <a:pt x="180" y="26"/>
                  </a:cubicBezTo>
                  <a:cubicBezTo>
                    <a:pt x="180" y="25"/>
                    <a:pt x="179" y="24"/>
                    <a:pt x="179" y="23"/>
                  </a:cubicBezTo>
                  <a:cubicBezTo>
                    <a:pt x="178" y="23"/>
                    <a:pt x="176" y="23"/>
                    <a:pt x="175" y="22"/>
                  </a:cubicBezTo>
                  <a:cubicBezTo>
                    <a:pt x="174" y="22"/>
                    <a:pt x="173" y="22"/>
                    <a:pt x="172" y="21"/>
                  </a:cubicBezTo>
                  <a:cubicBezTo>
                    <a:pt x="171" y="21"/>
                    <a:pt x="170" y="20"/>
                    <a:pt x="170" y="20"/>
                  </a:cubicBezTo>
                  <a:cubicBezTo>
                    <a:pt x="169" y="19"/>
                    <a:pt x="169" y="19"/>
                    <a:pt x="168" y="18"/>
                  </a:cubicBezTo>
                  <a:cubicBezTo>
                    <a:pt x="168" y="18"/>
                    <a:pt x="167" y="17"/>
                    <a:pt x="167" y="17"/>
                  </a:cubicBezTo>
                  <a:cubicBezTo>
                    <a:pt x="166" y="15"/>
                    <a:pt x="166" y="15"/>
                    <a:pt x="164" y="15"/>
                  </a:cubicBezTo>
                  <a:cubicBezTo>
                    <a:pt x="161" y="15"/>
                    <a:pt x="159" y="16"/>
                    <a:pt x="156" y="17"/>
                  </a:cubicBezTo>
                  <a:cubicBezTo>
                    <a:pt x="155" y="18"/>
                    <a:pt x="154" y="18"/>
                    <a:pt x="152" y="17"/>
                  </a:cubicBezTo>
                  <a:cubicBezTo>
                    <a:pt x="152" y="17"/>
                    <a:pt x="152" y="16"/>
                    <a:pt x="151" y="16"/>
                  </a:cubicBezTo>
                  <a:cubicBezTo>
                    <a:pt x="151" y="16"/>
                    <a:pt x="150" y="15"/>
                    <a:pt x="150" y="15"/>
                  </a:cubicBezTo>
                  <a:cubicBezTo>
                    <a:pt x="149" y="14"/>
                    <a:pt x="149" y="14"/>
                    <a:pt x="147" y="13"/>
                  </a:cubicBezTo>
                  <a:cubicBezTo>
                    <a:pt x="145" y="12"/>
                    <a:pt x="144" y="12"/>
                    <a:pt x="142" y="11"/>
                  </a:cubicBezTo>
                  <a:cubicBezTo>
                    <a:pt x="141" y="11"/>
                    <a:pt x="140" y="11"/>
                    <a:pt x="140" y="10"/>
                  </a:cubicBezTo>
                  <a:cubicBezTo>
                    <a:pt x="140" y="9"/>
                    <a:pt x="141" y="9"/>
                    <a:pt x="141" y="9"/>
                  </a:cubicBezTo>
                  <a:cubicBezTo>
                    <a:pt x="143" y="8"/>
                    <a:pt x="146" y="6"/>
                    <a:pt x="146" y="5"/>
                  </a:cubicBezTo>
                  <a:cubicBezTo>
                    <a:pt x="147" y="3"/>
                    <a:pt x="146" y="0"/>
                    <a:pt x="143" y="0"/>
                  </a:cubicBezTo>
                  <a:cubicBezTo>
                    <a:pt x="143" y="0"/>
                    <a:pt x="142" y="0"/>
                    <a:pt x="141" y="0"/>
                  </a:cubicBezTo>
                  <a:cubicBezTo>
                    <a:pt x="140" y="0"/>
                    <a:pt x="139" y="0"/>
                    <a:pt x="139" y="0"/>
                  </a:cubicBezTo>
                  <a:cubicBezTo>
                    <a:pt x="137" y="1"/>
                    <a:pt x="136" y="2"/>
                    <a:pt x="135" y="2"/>
                  </a:cubicBezTo>
                  <a:cubicBezTo>
                    <a:pt x="134" y="2"/>
                    <a:pt x="132" y="2"/>
                    <a:pt x="131" y="2"/>
                  </a:cubicBezTo>
                  <a:cubicBezTo>
                    <a:pt x="129" y="2"/>
                    <a:pt x="127" y="3"/>
                    <a:pt x="125" y="2"/>
                  </a:cubicBezTo>
                  <a:cubicBezTo>
                    <a:pt x="123" y="2"/>
                    <a:pt x="122" y="0"/>
                    <a:pt x="119" y="0"/>
                  </a:cubicBezTo>
                  <a:cubicBezTo>
                    <a:pt x="116" y="0"/>
                    <a:pt x="113" y="0"/>
                    <a:pt x="110" y="0"/>
                  </a:cubicBezTo>
                  <a:cubicBezTo>
                    <a:pt x="109" y="0"/>
                    <a:pt x="108" y="1"/>
                    <a:pt x="107" y="1"/>
                  </a:cubicBezTo>
                  <a:cubicBezTo>
                    <a:pt x="106" y="1"/>
                    <a:pt x="105" y="1"/>
                    <a:pt x="104" y="1"/>
                  </a:cubicBezTo>
                  <a:cubicBezTo>
                    <a:pt x="103" y="2"/>
                    <a:pt x="103" y="3"/>
                    <a:pt x="102" y="3"/>
                  </a:cubicBezTo>
                  <a:cubicBezTo>
                    <a:pt x="101" y="4"/>
                    <a:pt x="100" y="4"/>
                    <a:pt x="99" y="5"/>
                  </a:cubicBezTo>
                  <a:cubicBezTo>
                    <a:pt x="98" y="5"/>
                    <a:pt x="98" y="5"/>
                    <a:pt x="97" y="6"/>
                  </a:cubicBezTo>
                  <a:cubicBezTo>
                    <a:pt x="96" y="6"/>
                    <a:pt x="95" y="7"/>
                    <a:pt x="94" y="8"/>
                  </a:cubicBezTo>
                  <a:cubicBezTo>
                    <a:pt x="94" y="9"/>
                    <a:pt x="94" y="9"/>
                    <a:pt x="93" y="10"/>
                  </a:cubicBezTo>
                  <a:cubicBezTo>
                    <a:pt x="92" y="10"/>
                    <a:pt x="92" y="10"/>
                    <a:pt x="92" y="11"/>
                  </a:cubicBezTo>
                  <a:cubicBezTo>
                    <a:pt x="92" y="11"/>
                    <a:pt x="92" y="11"/>
                    <a:pt x="92" y="11"/>
                  </a:cubicBezTo>
                  <a:cubicBezTo>
                    <a:pt x="91" y="12"/>
                    <a:pt x="90" y="12"/>
                    <a:pt x="89" y="12"/>
                  </a:cubicBezTo>
                  <a:cubicBezTo>
                    <a:pt x="87" y="13"/>
                    <a:pt x="87" y="13"/>
                    <a:pt x="87" y="14"/>
                  </a:cubicBezTo>
                  <a:cubicBezTo>
                    <a:pt x="86" y="15"/>
                    <a:pt x="85" y="16"/>
                    <a:pt x="85" y="17"/>
                  </a:cubicBezTo>
                  <a:cubicBezTo>
                    <a:pt x="85" y="17"/>
                    <a:pt x="84" y="18"/>
                    <a:pt x="84" y="19"/>
                  </a:cubicBezTo>
                  <a:cubicBezTo>
                    <a:pt x="83" y="20"/>
                    <a:pt x="82" y="21"/>
                    <a:pt x="81" y="21"/>
                  </a:cubicBezTo>
                  <a:cubicBezTo>
                    <a:pt x="79" y="22"/>
                    <a:pt x="78" y="21"/>
                    <a:pt x="76" y="20"/>
                  </a:cubicBezTo>
                  <a:cubicBezTo>
                    <a:pt x="73" y="19"/>
                    <a:pt x="68" y="18"/>
                    <a:pt x="66" y="16"/>
                  </a:cubicBezTo>
                  <a:cubicBezTo>
                    <a:pt x="65" y="14"/>
                    <a:pt x="64" y="12"/>
                    <a:pt x="61" y="12"/>
                  </a:cubicBezTo>
                  <a:cubicBezTo>
                    <a:pt x="60" y="12"/>
                    <a:pt x="56" y="13"/>
                    <a:pt x="55" y="14"/>
                  </a:cubicBezTo>
                  <a:cubicBezTo>
                    <a:pt x="55" y="14"/>
                    <a:pt x="55" y="15"/>
                    <a:pt x="54" y="16"/>
                  </a:cubicBezTo>
                  <a:cubicBezTo>
                    <a:pt x="52" y="17"/>
                    <a:pt x="50" y="16"/>
                    <a:pt x="49" y="15"/>
                  </a:cubicBezTo>
                  <a:cubicBezTo>
                    <a:pt x="48" y="15"/>
                    <a:pt x="47" y="15"/>
                    <a:pt x="46" y="14"/>
                  </a:cubicBezTo>
                  <a:cubicBezTo>
                    <a:pt x="45" y="13"/>
                    <a:pt x="45" y="12"/>
                    <a:pt x="44" y="11"/>
                  </a:cubicBezTo>
                  <a:cubicBezTo>
                    <a:pt x="44" y="10"/>
                    <a:pt x="43" y="10"/>
                    <a:pt x="43" y="8"/>
                  </a:cubicBezTo>
                  <a:cubicBezTo>
                    <a:pt x="44" y="7"/>
                    <a:pt x="44" y="6"/>
                    <a:pt x="44" y="5"/>
                  </a:cubicBezTo>
                  <a:cubicBezTo>
                    <a:pt x="42" y="5"/>
                    <a:pt x="40" y="5"/>
                    <a:pt x="38" y="5"/>
                  </a:cubicBezTo>
                  <a:cubicBezTo>
                    <a:pt x="35" y="6"/>
                    <a:pt x="34" y="7"/>
                    <a:pt x="31" y="8"/>
                  </a:cubicBezTo>
                  <a:cubicBezTo>
                    <a:pt x="29" y="9"/>
                    <a:pt x="28" y="10"/>
                    <a:pt x="27" y="13"/>
                  </a:cubicBezTo>
                  <a:cubicBezTo>
                    <a:pt x="27" y="13"/>
                    <a:pt x="26" y="14"/>
                    <a:pt x="26" y="14"/>
                  </a:cubicBezTo>
                  <a:cubicBezTo>
                    <a:pt x="25" y="14"/>
                    <a:pt x="25" y="15"/>
                    <a:pt x="24" y="15"/>
                  </a:cubicBezTo>
                  <a:cubicBezTo>
                    <a:pt x="23" y="16"/>
                    <a:pt x="23" y="16"/>
                    <a:pt x="22" y="16"/>
                  </a:cubicBezTo>
                  <a:cubicBezTo>
                    <a:pt x="21" y="17"/>
                    <a:pt x="20" y="16"/>
                    <a:pt x="19" y="17"/>
                  </a:cubicBezTo>
                  <a:cubicBezTo>
                    <a:pt x="18" y="17"/>
                    <a:pt x="17" y="18"/>
                    <a:pt x="16" y="19"/>
                  </a:cubicBezTo>
                  <a:cubicBezTo>
                    <a:pt x="15" y="20"/>
                    <a:pt x="13" y="21"/>
                    <a:pt x="11" y="22"/>
                  </a:cubicBezTo>
                  <a:cubicBezTo>
                    <a:pt x="10" y="22"/>
                    <a:pt x="8" y="22"/>
                    <a:pt x="7" y="22"/>
                  </a:cubicBezTo>
                  <a:cubicBezTo>
                    <a:pt x="5" y="22"/>
                    <a:pt x="6" y="23"/>
                    <a:pt x="5" y="23"/>
                  </a:cubicBezTo>
                  <a:cubicBezTo>
                    <a:pt x="3" y="25"/>
                    <a:pt x="1" y="26"/>
                    <a:pt x="0" y="28"/>
                  </a:cubicBezTo>
                  <a:cubicBezTo>
                    <a:pt x="1" y="28"/>
                    <a:pt x="1" y="29"/>
                    <a:pt x="2" y="29"/>
                  </a:cubicBezTo>
                  <a:cubicBezTo>
                    <a:pt x="2" y="29"/>
                    <a:pt x="3" y="32"/>
                    <a:pt x="3" y="32"/>
                  </a:cubicBezTo>
                  <a:cubicBezTo>
                    <a:pt x="4" y="33"/>
                    <a:pt x="4" y="32"/>
                    <a:pt x="4" y="33"/>
                  </a:cubicBezTo>
                  <a:cubicBezTo>
                    <a:pt x="3" y="35"/>
                    <a:pt x="3" y="35"/>
                    <a:pt x="3" y="35"/>
                  </a:cubicBezTo>
                  <a:cubicBezTo>
                    <a:pt x="3" y="38"/>
                    <a:pt x="3" y="42"/>
                    <a:pt x="3" y="45"/>
                  </a:cubicBezTo>
                  <a:cubicBezTo>
                    <a:pt x="4" y="49"/>
                    <a:pt x="5" y="51"/>
                    <a:pt x="8" y="54"/>
                  </a:cubicBezTo>
                  <a:cubicBezTo>
                    <a:pt x="12" y="57"/>
                    <a:pt x="14" y="61"/>
                    <a:pt x="19" y="60"/>
                  </a:cubicBezTo>
                  <a:cubicBezTo>
                    <a:pt x="23" y="60"/>
                    <a:pt x="27" y="56"/>
                    <a:pt x="31" y="56"/>
                  </a:cubicBezTo>
                  <a:cubicBezTo>
                    <a:pt x="36" y="55"/>
                    <a:pt x="40" y="59"/>
                    <a:pt x="42" y="63"/>
                  </a:cubicBezTo>
                  <a:cubicBezTo>
                    <a:pt x="42" y="64"/>
                    <a:pt x="43" y="65"/>
                    <a:pt x="43" y="66"/>
                  </a:cubicBezTo>
                  <a:cubicBezTo>
                    <a:pt x="43" y="68"/>
                    <a:pt x="40" y="69"/>
                    <a:pt x="39" y="71"/>
                  </a:cubicBezTo>
                  <a:cubicBezTo>
                    <a:pt x="39" y="75"/>
                    <a:pt x="46" y="81"/>
                    <a:pt x="50" y="81"/>
                  </a:cubicBezTo>
                  <a:cubicBezTo>
                    <a:pt x="53" y="82"/>
                    <a:pt x="58" y="80"/>
                    <a:pt x="60" y="84"/>
                  </a:cubicBezTo>
                  <a:cubicBezTo>
                    <a:pt x="61" y="85"/>
                    <a:pt x="60" y="87"/>
                    <a:pt x="61" y="89"/>
                  </a:cubicBezTo>
                  <a:cubicBezTo>
                    <a:pt x="61" y="92"/>
                    <a:pt x="64" y="94"/>
                    <a:pt x="68" y="94"/>
                  </a:cubicBezTo>
                  <a:cubicBezTo>
                    <a:pt x="70" y="94"/>
                    <a:pt x="72" y="92"/>
                    <a:pt x="75" y="92"/>
                  </a:cubicBezTo>
                  <a:cubicBezTo>
                    <a:pt x="76" y="93"/>
                    <a:pt x="78" y="94"/>
                    <a:pt x="79" y="95"/>
                  </a:cubicBezTo>
                  <a:cubicBezTo>
                    <a:pt x="82" y="96"/>
                    <a:pt x="88" y="97"/>
                    <a:pt x="87" y="101"/>
                  </a:cubicBezTo>
                  <a:cubicBezTo>
                    <a:pt x="87" y="105"/>
                    <a:pt x="84" y="102"/>
                    <a:pt x="83" y="105"/>
                  </a:cubicBezTo>
                  <a:cubicBezTo>
                    <a:pt x="82" y="105"/>
                    <a:pt x="82" y="110"/>
                    <a:pt x="83" y="110"/>
                  </a:cubicBezTo>
                  <a:cubicBezTo>
                    <a:pt x="84" y="112"/>
                    <a:pt x="86" y="110"/>
                    <a:pt x="88" y="111"/>
                  </a:cubicBezTo>
                  <a:cubicBezTo>
                    <a:pt x="90" y="113"/>
                    <a:pt x="90" y="120"/>
                    <a:pt x="91" y="122"/>
                  </a:cubicBezTo>
                  <a:cubicBezTo>
                    <a:pt x="92" y="126"/>
                    <a:pt x="92" y="125"/>
                    <a:pt x="95" y="127"/>
                  </a:cubicBezTo>
                  <a:cubicBezTo>
                    <a:pt x="97" y="129"/>
                    <a:pt x="96" y="129"/>
                    <a:pt x="99" y="130"/>
                  </a:cubicBezTo>
                  <a:cubicBezTo>
                    <a:pt x="102" y="131"/>
                    <a:pt x="106" y="128"/>
                    <a:pt x="109" y="126"/>
                  </a:cubicBezTo>
                  <a:cubicBezTo>
                    <a:pt x="110" y="125"/>
                    <a:pt x="113" y="124"/>
                    <a:pt x="114" y="123"/>
                  </a:cubicBezTo>
                  <a:cubicBezTo>
                    <a:pt x="115" y="121"/>
                    <a:pt x="114" y="118"/>
                    <a:pt x="114" y="116"/>
                  </a:cubicBezTo>
                  <a:cubicBezTo>
                    <a:pt x="115" y="115"/>
                    <a:pt x="117" y="113"/>
                    <a:pt x="119" y="112"/>
                  </a:cubicBezTo>
                  <a:cubicBezTo>
                    <a:pt x="121" y="112"/>
                    <a:pt x="122" y="113"/>
                    <a:pt x="124" y="114"/>
                  </a:cubicBezTo>
                  <a:cubicBezTo>
                    <a:pt x="127" y="117"/>
                    <a:pt x="124" y="119"/>
                    <a:pt x="123" y="122"/>
                  </a:cubicBezTo>
                  <a:cubicBezTo>
                    <a:pt x="122" y="124"/>
                    <a:pt x="123" y="126"/>
                    <a:pt x="123" y="127"/>
                  </a:cubicBezTo>
                  <a:cubicBezTo>
                    <a:pt x="123" y="132"/>
                    <a:pt x="124" y="136"/>
                    <a:pt x="125" y="141"/>
                  </a:cubicBezTo>
                  <a:cubicBezTo>
                    <a:pt x="134" y="141"/>
                    <a:pt x="139" y="148"/>
                    <a:pt x="147" y="151"/>
                  </a:cubicBezTo>
                  <a:cubicBezTo>
                    <a:pt x="149" y="152"/>
                    <a:pt x="151" y="151"/>
                    <a:pt x="152" y="153"/>
                  </a:cubicBezTo>
                  <a:cubicBezTo>
                    <a:pt x="153" y="154"/>
                    <a:pt x="153" y="156"/>
                    <a:pt x="153" y="157"/>
                  </a:cubicBezTo>
                  <a:cubicBezTo>
                    <a:pt x="154" y="159"/>
                    <a:pt x="159" y="167"/>
                    <a:pt x="163" y="165"/>
                  </a:cubicBezTo>
                  <a:cubicBezTo>
                    <a:pt x="164" y="164"/>
                    <a:pt x="165" y="162"/>
                    <a:pt x="167" y="162"/>
                  </a:cubicBezTo>
                  <a:cubicBezTo>
                    <a:pt x="168" y="161"/>
                    <a:pt x="170" y="161"/>
                    <a:pt x="171" y="161"/>
                  </a:cubicBezTo>
                  <a:cubicBezTo>
                    <a:pt x="174" y="161"/>
                    <a:pt x="176" y="162"/>
                    <a:pt x="177" y="162"/>
                  </a:cubicBezTo>
                  <a:cubicBezTo>
                    <a:pt x="178" y="161"/>
                    <a:pt x="178" y="159"/>
                    <a:pt x="179" y="158"/>
                  </a:cubicBezTo>
                  <a:cubicBezTo>
                    <a:pt x="179" y="156"/>
                    <a:pt x="180" y="154"/>
                    <a:pt x="179" y="152"/>
                  </a:cubicBezTo>
                  <a:cubicBezTo>
                    <a:pt x="178" y="151"/>
                    <a:pt x="178" y="151"/>
                    <a:pt x="176" y="151"/>
                  </a:cubicBezTo>
                  <a:cubicBezTo>
                    <a:pt x="174" y="151"/>
                    <a:pt x="173" y="151"/>
                    <a:pt x="171" y="149"/>
                  </a:cubicBezTo>
                  <a:cubicBezTo>
                    <a:pt x="168" y="146"/>
                    <a:pt x="171" y="144"/>
                    <a:pt x="171" y="141"/>
                  </a:cubicBezTo>
                  <a:cubicBezTo>
                    <a:pt x="172" y="140"/>
                    <a:pt x="171" y="139"/>
                    <a:pt x="171" y="139"/>
                  </a:cubicBezTo>
                  <a:cubicBezTo>
                    <a:pt x="171" y="138"/>
                    <a:pt x="171" y="137"/>
                    <a:pt x="171" y="136"/>
                  </a:cubicBezTo>
                  <a:cubicBezTo>
                    <a:pt x="171" y="135"/>
                    <a:pt x="170" y="134"/>
                    <a:pt x="171" y="133"/>
                  </a:cubicBezTo>
                  <a:cubicBezTo>
                    <a:pt x="171" y="133"/>
                    <a:pt x="172" y="132"/>
                    <a:pt x="172" y="131"/>
                  </a:cubicBezTo>
                  <a:cubicBezTo>
                    <a:pt x="173" y="129"/>
                    <a:pt x="172" y="129"/>
                    <a:pt x="174" y="128"/>
                  </a:cubicBezTo>
                  <a:cubicBezTo>
                    <a:pt x="175" y="128"/>
                    <a:pt x="176" y="128"/>
                    <a:pt x="177" y="127"/>
                  </a:cubicBezTo>
                  <a:cubicBezTo>
                    <a:pt x="180" y="125"/>
                    <a:pt x="178" y="122"/>
                    <a:pt x="179" y="119"/>
                  </a:cubicBezTo>
                  <a:cubicBezTo>
                    <a:pt x="180" y="118"/>
                    <a:pt x="181" y="118"/>
                    <a:pt x="182" y="117"/>
                  </a:cubicBezTo>
                  <a:cubicBezTo>
                    <a:pt x="183" y="116"/>
                    <a:pt x="184" y="115"/>
                    <a:pt x="185" y="114"/>
                  </a:cubicBezTo>
                  <a:cubicBezTo>
                    <a:pt x="185" y="114"/>
                    <a:pt x="186" y="111"/>
                    <a:pt x="187" y="110"/>
                  </a:cubicBezTo>
                  <a:cubicBezTo>
                    <a:pt x="187" y="110"/>
                    <a:pt x="189" y="110"/>
                    <a:pt x="189" y="110"/>
                  </a:cubicBezTo>
                  <a:cubicBezTo>
                    <a:pt x="191" y="110"/>
                    <a:pt x="192" y="111"/>
                    <a:pt x="193" y="111"/>
                  </a:cubicBezTo>
                  <a:cubicBezTo>
                    <a:pt x="194" y="111"/>
                    <a:pt x="195" y="111"/>
                    <a:pt x="196" y="111"/>
                  </a:cubicBezTo>
                  <a:cubicBezTo>
                    <a:pt x="196" y="111"/>
                    <a:pt x="196" y="110"/>
                    <a:pt x="196" y="110"/>
                  </a:cubicBezTo>
                  <a:cubicBezTo>
                    <a:pt x="197" y="109"/>
                    <a:pt x="198" y="108"/>
                    <a:pt x="198" y="106"/>
                  </a:cubicBezTo>
                  <a:cubicBezTo>
                    <a:pt x="198" y="106"/>
                    <a:pt x="198" y="106"/>
                    <a:pt x="198" y="105"/>
                  </a:cubicBezTo>
                  <a:cubicBezTo>
                    <a:pt x="198" y="103"/>
                    <a:pt x="200" y="102"/>
                    <a:pt x="201" y="100"/>
                  </a:cubicBezTo>
                  <a:cubicBezTo>
                    <a:pt x="201" y="100"/>
                    <a:pt x="201" y="100"/>
                    <a:pt x="201" y="100"/>
                  </a:cubicBezTo>
                  <a:cubicBezTo>
                    <a:pt x="201" y="100"/>
                    <a:pt x="201" y="100"/>
                    <a:pt x="201" y="100"/>
                  </a:cubicBezTo>
                  <a:cubicBezTo>
                    <a:pt x="202" y="98"/>
                    <a:pt x="204" y="97"/>
                    <a:pt x="205" y="95"/>
                  </a:cubicBezTo>
                  <a:cubicBezTo>
                    <a:pt x="206" y="93"/>
                    <a:pt x="206" y="92"/>
                    <a:pt x="207" y="91"/>
                  </a:cubicBezTo>
                  <a:cubicBezTo>
                    <a:pt x="207" y="89"/>
                    <a:pt x="208" y="87"/>
                    <a:pt x="207" y="8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10">
              <a:extLst>
                <a:ext uri="{FF2B5EF4-FFF2-40B4-BE49-F238E27FC236}">
                  <a16:creationId xmlns:a16="http://schemas.microsoft.com/office/drawing/2014/main" id="{D4119AF1-AFF2-F10E-86FA-D45EC2149263}"/>
                </a:ext>
              </a:extLst>
            </p:cNvPr>
            <p:cNvSpPr>
              <a:spLocks/>
            </p:cNvSpPr>
            <p:nvPr/>
          </p:nvSpPr>
          <p:spPr bwMode="auto">
            <a:xfrm>
              <a:off x="4037013" y="4519613"/>
              <a:ext cx="95250" cy="112713"/>
            </a:xfrm>
            <a:custGeom>
              <a:avLst/>
              <a:gdLst/>
              <a:ahLst/>
              <a:cxnLst>
                <a:cxn ang="0">
                  <a:pos x="29" y="15"/>
                </a:cxn>
                <a:cxn ang="0">
                  <a:pos x="28" y="11"/>
                </a:cxn>
                <a:cxn ang="0">
                  <a:pos x="27" y="6"/>
                </a:cxn>
                <a:cxn ang="0">
                  <a:pos x="28" y="0"/>
                </a:cxn>
                <a:cxn ang="0">
                  <a:pos x="28" y="1"/>
                </a:cxn>
                <a:cxn ang="0">
                  <a:pos x="25" y="1"/>
                </a:cxn>
                <a:cxn ang="0">
                  <a:pos x="21" y="0"/>
                </a:cxn>
                <a:cxn ang="0">
                  <a:pos x="19" y="0"/>
                </a:cxn>
                <a:cxn ang="0">
                  <a:pos x="17" y="4"/>
                </a:cxn>
                <a:cxn ang="0">
                  <a:pos x="14" y="7"/>
                </a:cxn>
                <a:cxn ang="0">
                  <a:pos x="11" y="9"/>
                </a:cxn>
                <a:cxn ang="0">
                  <a:pos x="9" y="17"/>
                </a:cxn>
                <a:cxn ang="0">
                  <a:pos x="6" y="18"/>
                </a:cxn>
                <a:cxn ang="0">
                  <a:pos x="4" y="21"/>
                </a:cxn>
                <a:cxn ang="0">
                  <a:pos x="3" y="23"/>
                </a:cxn>
                <a:cxn ang="0">
                  <a:pos x="3" y="26"/>
                </a:cxn>
                <a:cxn ang="0">
                  <a:pos x="3" y="29"/>
                </a:cxn>
                <a:cxn ang="0">
                  <a:pos x="3" y="31"/>
                </a:cxn>
                <a:cxn ang="0">
                  <a:pos x="3" y="39"/>
                </a:cxn>
                <a:cxn ang="0">
                  <a:pos x="8" y="41"/>
                </a:cxn>
                <a:cxn ang="0">
                  <a:pos x="11" y="42"/>
                </a:cxn>
                <a:cxn ang="0">
                  <a:pos x="11" y="48"/>
                </a:cxn>
                <a:cxn ang="0">
                  <a:pos x="9" y="52"/>
                </a:cxn>
                <a:cxn ang="0">
                  <a:pos x="14" y="54"/>
                </a:cxn>
                <a:cxn ang="0">
                  <a:pos x="26" y="57"/>
                </a:cxn>
                <a:cxn ang="0">
                  <a:pos x="35" y="58"/>
                </a:cxn>
                <a:cxn ang="0">
                  <a:pos x="35" y="58"/>
                </a:cxn>
                <a:cxn ang="0">
                  <a:pos x="35" y="58"/>
                </a:cxn>
                <a:cxn ang="0">
                  <a:pos x="39" y="46"/>
                </a:cxn>
                <a:cxn ang="0">
                  <a:pos x="42" y="42"/>
                </a:cxn>
                <a:cxn ang="0">
                  <a:pos x="44" y="38"/>
                </a:cxn>
                <a:cxn ang="0">
                  <a:pos x="51" y="35"/>
                </a:cxn>
                <a:cxn ang="0">
                  <a:pos x="48" y="33"/>
                </a:cxn>
                <a:cxn ang="0">
                  <a:pos x="43" y="32"/>
                </a:cxn>
                <a:cxn ang="0">
                  <a:pos x="39" y="28"/>
                </a:cxn>
                <a:cxn ang="0">
                  <a:pos x="37" y="25"/>
                </a:cxn>
                <a:cxn ang="0">
                  <a:pos x="34" y="24"/>
                </a:cxn>
                <a:cxn ang="0">
                  <a:pos x="32" y="20"/>
                </a:cxn>
                <a:cxn ang="0">
                  <a:pos x="29" y="15"/>
                </a:cxn>
              </a:cxnLst>
              <a:rect l="0" t="0" r="r" b="b"/>
              <a:pathLst>
                <a:path w="51" h="60">
                  <a:moveTo>
                    <a:pt x="29" y="15"/>
                  </a:moveTo>
                  <a:cubicBezTo>
                    <a:pt x="28" y="14"/>
                    <a:pt x="29" y="12"/>
                    <a:pt x="28" y="11"/>
                  </a:cubicBezTo>
                  <a:cubicBezTo>
                    <a:pt x="28" y="9"/>
                    <a:pt x="27" y="8"/>
                    <a:pt x="27" y="6"/>
                  </a:cubicBezTo>
                  <a:cubicBezTo>
                    <a:pt x="27" y="4"/>
                    <a:pt x="27" y="2"/>
                    <a:pt x="28" y="0"/>
                  </a:cubicBezTo>
                  <a:cubicBezTo>
                    <a:pt x="28" y="0"/>
                    <a:pt x="28" y="1"/>
                    <a:pt x="28" y="1"/>
                  </a:cubicBezTo>
                  <a:cubicBezTo>
                    <a:pt x="27" y="1"/>
                    <a:pt x="26" y="1"/>
                    <a:pt x="25" y="1"/>
                  </a:cubicBezTo>
                  <a:cubicBezTo>
                    <a:pt x="24" y="1"/>
                    <a:pt x="23" y="0"/>
                    <a:pt x="21" y="0"/>
                  </a:cubicBezTo>
                  <a:cubicBezTo>
                    <a:pt x="21" y="0"/>
                    <a:pt x="19" y="0"/>
                    <a:pt x="19" y="0"/>
                  </a:cubicBezTo>
                  <a:cubicBezTo>
                    <a:pt x="18" y="1"/>
                    <a:pt x="17" y="4"/>
                    <a:pt x="17" y="4"/>
                  </a:cubicBezTo>
                  <a:cubicBezTo>
                    <a:pt x="16" y="5"/>
                    <a:pt x="15" y="6"/>
                    <a:pt x="14" y="7"/>
                  </a:cubicBezTo>
                  <a:cubicBezTo>
                    <a:pt x="13" y="8"/>
                    <a:pt x="12" y="8"/>
                    <a:pt x="11" y="9"/>
                  </a:cubicBezTo>
                  <a:cubicBezTo>
                    <a:pt x="10" y="12"/>
                    <a:pt x="12" y="15"/>
                    <a:pt x="9" y="17"/>
                  </a:cubicBezTo>
                  <a:cubicBezTo>
                    <a:pt x="8" y="18"/>
                    <a:pt x="7" y="18"/>
                    <a:pt x="6" y="18"/>
                  </a:cubicBezTo>
                  <a:cubicBezTo>
                    <a:pt x="4" y="19"/>
                    <a:pt x="5" y="19"/>
                    <a:pt x="4" y="21"/>
                  </a:cubicBezTo>
                  <a:cubicBezTo>
                    <a:pt x="4" y="22"/>
                    <a:pt x="3" y="23"/>
                    <a:pt x="3" y="23"/>
                  </a:cubicBezTo>
                  <a:cubicBezTo>
                    <a:pt x="2" y="24"/>
                    <a:pt x="3" y="25"/>
                    <a:pt x="3" y="26"/>
                  </a:cubicBezTo>
                  <a:cubicBezTo>
                    <a:pt x="3" y="27"/>
                    <a:pt x="3" y="28"/>
                    <a:pt x="3" y="29"/>
                  </a:cubicBezTo>
                  <a:cubicBezTo>
                    <a:pt x="3" y="29"/>
                    <a:pt x="4" y="30"/>
                    <a:pt x="3" y="31"/>
                  </a:cubicBezTo>
                  <a:cubicBezTo>
                    <a:pt x="3" y="34"/>
                    <a:pt x="0" y="36"/>
                    <a:pt x="3" y="39"/>
                  </a:cubicBezTo>
                  <a:cubicBezTo>
                    <a:pt x="5" y="41"/>
                    <a:pt x="6" y="41"/>
                    <a:pt x="8" y="41"/>
                  </a:cubicBezTo>
                  <a:cubicBezTo>
                    <a:pt x="10" y="41"/>
                    <a:pt x="10" y="41"/>
                    <a:pt x="11" y="42"/>
                  </a:cubicBezTo>
                  <a:cubicBezTo>
                    <a:pt x="12" y="44"/>
                    <a:pt x="11" y="46"/>
                    <a:pt x="11" y="48"/>
                  </a:cubicBezTo>
                  <a:cubicBezTo>
                    <a:pt x="10" y="49"/>
                    <a:pt x="10" y="51"/>
                    <a:pt x="9" y="52"/>
                  </a:cubicBezTo>
                  <a:cubicBezTo>
                    <a:pt x="11" y="52"/>
                    <a:pt x="12" y="53"/>
                    <a:pt x="14" y="54"/>
                  </a:cubicBezTo>
                  <a:cubicBezTo>
                    <a:pt x="19" y="57"/>
                    <a:pt x="20" y="60"/>
                    <a:pt x="26" y="57"/>
                  </a:cubicBezTo>
                  <a:cubicBezTo>
                    <a:pt x="30" y="54"/>
                    <a:pt x="31" y="56"/>
                    <a:pt x="35" y="58"/>
                  </a:cubicBezTo>
                  <a:cubicBezTo>
                    <a:pt x="35" y="58"/>
                    <a:pt x="35" y="58"/>
                    <a:pt x="35" y="58"/>
                  </a:cubicBezTo>
                  <a:cubicBezTo>
                    <a:pt x="35" y="58"/>
                    <a:pt x="35" y="58"/>
                    <a:pt x="35" y="58"/>
                  </a:cubicBezTo>
                  <a:cubicBezTo>
                    <a:pt x="36" y="53"/>
                    <a:pt x="37" y="49"/>
                    <a:pt x="39" y="46"/>
                  </a:cubicBezTo>
                  <a:cubicBezTo>
                    <a:pt x="40" y="44"/>
                    <a:pt x="41" y="43"/>
                    <a:pt x="42" y="42"/>
                  </a:cubicBezTo>
                  <a:cubicBezTo>
                    <a:pt x="42" y="40"/>
                    <a:pt x="43" y="39"/>
                    <a:pt x="44" y="38"/>
                  </a:cubicBezTo>
                  <a:cubicBezTo>
                    <a:pt x="46" y="37"/>
                    <a:pt x="49" y="35"/>
                    <a:pt x="51" y="35"/>
                  </a:cubicBezTo>
                  <a:cubicBezTo>
                    <a:pt x="51" y="33"/>
                    <a:pt x="49" y="33"/>
                    <a:pt x="48" y="33"/>
                  </a:cubicBezTo>
                  <a:cubicBezTo>
                    <a:pt x="46" y="33"/>
                    <a:pt x="45" y="33"/>
                    <a:pt x="43" y="32"/>
                  </a:cubicBezTo>
                  <a:cubicBezTo>
                    <a:pt x="42" y="31"/>
                    <a:pt x="40" y="30"/>
                    <a:pt x="39" y="28"/>
                  </a:cubicBezTo>
                  <a:cubicBezTo>
                    <a:pt x="38" y="27"/>
                    <a:pt x="37" y="26"/>
                    <a:pt x="37" y="25"/>
                  </a:cubicBezTo>
                  <a:cubicBezTo>
                    <a:pt x="36" y="24"/>
                    <a:pt x="35" y="24"/>
                    <a:pt x="34" y="24"/>
                  </a:cubicBezTo>
                  <a:cubicBezTo>
                    <a:pt x="32" y="23"/>
                    <a:pt x="32" y="21"/>
                    <a:pt x="32" y="20"/>
                  </a:cubicBezTo>
                  <a:cubicBezTo>
                    <a:pt x="31" y="18"/>
                    <a:pt x="30" y="17"/>
                    <a:pt x="29" y="1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1">
              <a:extLst>
                <a:ext uri="{FF2B5EF4-FFF2-40B4-BE49-F238E27FC236}">
                  <a16:creationId xmlns:a16="http://schemas.microsoft.com/office/drawing/2014/main" id="{E150ABE6-95FE-0615-F67F-9CDE47786249}"/>
                </a:ext>
              </a:extLst>
            </p:cNvPr>
            <p:cNvSpPr>
              <a:spLocks/>
            </p:cNvSpPr>
            <p:nvPr/>
          </p:nvSpPr>
          <p:spPr bwMode="auto">
            <a:xfrm>
              <a:off x="4064000" y="4889500"/>
              <a:ext cx="452438" cy="293688"/>
            </a:xfrm>
            <a:custGeom>
              <a:avLst/>
              <a:gdLst/>
              <a:ahLst/>
              <a:cxnLst>
                <a:cxn ang="0">
                  <a:pos x="231" y="65"/>
                </a:cxn>
                <a:cxn ang="0">
                  <a:pos x="214" y="71"/>
                </a:cxn>
                <a:cxn ang="0">
                  <a:pos x="204" y="60"/>
                </a:cxn>
                <a:cxn ang="0">
                  <a:pos x="194" y="60"/>
                </a:cxn>
                <a:cxn ang="0">
                  <a:pos x="186" y="51"/>
                </a:cxn>
                <a:cxn ang="0">
                  <a:pos x="183" y="47"/>
                </a:cxn>
                <a:cxn ang="0">
                  <a:pos x="186" y="39"/>
                </a:cxn>
                <a:cxn ang="0">
                  <a:pos x="192" y="36"/>
                </a:cxn>
                <a:cxn ang="0">
                  <a:pos x="195" y="30"/>
                </a:cxn>
                <a:cxn ang="0">
                  <a:pos x="197" y="18"/>
                </a:cxn>
                <a:cxn ang="0">
                  <a:pos x="188" y="17"/>
                </a:cxn>
                <a:cxn ang="0">
                  <a:pos x="174" y="10"/>
                </a:cxn>
                <a:cxn ang="0">
                  <a:pos x="161" y="9"/>
                </a:cxn>
                <a:cxn ang="0">
                  <a:pos x="145" y="1"/>
                </a:cxn>
                <a:cxn ang="0">
                  <a:pos x="133" y="1"/>
                </a:cxn>
                <a:cxn ang="0">
                  <a:pos x="121" y="8"/>
                </a:cxn>
                <a:cxn ang="0">
                  <a:pos x="110" y="18"/>
                </a:cxn>
                <a:cxn ang="0">
                  <a:pos x="94" y="17"/>
                </a:cxn>
                <a:cxn ang="0">
                  <a:pos x="90" y="21"/>
                </a:cxn>
                <a:cxn ang="0">
                  <a:pos x="51" y="27"/>
                </a:cxn>
                <a:cxn ang="0">
                  <a:pos x="39" y="56"/>
                </a:cxn>
                <a:cxn ang="0">
                  <a:pos x="8" y="90"/>
                </a:cxn>
                <a:cxn ang="0">
                  <a:pos x="5" y="118"/>
                </a:cxn>
                <a:cxn ang="0">
                  <a:pos x="41" y="118"/>
                </a:cxn>
                <a:cxn ang="0">
                  <a:pos x="46" y="130"/>
                </a:cxn>
                <a:cxn ang="0">
                  <a:pos x="52" y="144"/>
                </a:cxn>
                <a:cxn ang="0">
                  <a:pos x="57" y="153"/>
                </a:cxn>
                <a:cxn ang="0">
                  <a:pos x="68" y="151"/>
                </a:cxn>
                <a:cxn ang="0">
                  <a:pos x="88" y="145"/>
                </a:cxn>
                <a:cxn ang="0">
                  <a:pos x="108" y="135"/>
                </a:cxn>
                <a:cxn ang="0">
                  <a:pos x="113" y="129"/>
                </a:cxn>
                <a:cxn ang="0">
                  <a:pos x="119" y="114"/>
                </a:cxn>
                <a:cxn ang="0">
                  <a:pos x="127" y="120"/>
                </a:cxn>
                <a:cxn ang="0">
                  <a:pos x="138" y="133"/>
                </a:cxn>
                <a:cxn ang="0">
                  <a:pos x="148" y="137"/>
                </a:cxn>
                <a:cxn ang="0">
                  <a:pos x="147" y="143"/>
                </a:cxn>
                <a:cxn ang="0">
                  <a:pos x="158" y="156"/>
                </a:cxn>
                <a:cxn ang="0">
                  <a:pos x="157" y="147"/>
                </a:cxn>
                <a:cxn ang="0">
                  <a:pos x="163" y="134"/>
                </a:cxn>
                <a:cxn ang="0">
                  <a:pos x="174" y="121"/>
                </a:cxn>
                <a:cxn ang="0">
                  <a:pos x="173" y="106"/>
                </a:cxn>
                <a:cxn ang="0">
                  <a:pos x="185" y="111"/>
                </a:cxn>
                <a:cxn ang="0">
                  <a:pos x="196" y="118"/>
                </a:cxn>
                <a:cxn ang="0">
                  <a:pos x="209" y="115"/>
                </a:cxn>
                <a:cxn ang="0">
                  <a:pos x="223" y="123"/>
                </a:cxn>
                <a:cxn ang="0">
                  <a:pos x="222" y="109"/>
                </a:cxn>
                <a:cxn ang="0">
                  <a:pos x="220" y="97"/>
                </a:cxn>
                <a:cxn ang="0">
                  <a:pos x="236" y="98"/>
                </a:cxn>
                <a:cxn ang="0">
                  <a:pos x="238" y="91"/>
                </a:cxn>
                <a:cxn ang="0">
                  <a:pos x="240" y="71"/>
                </a:cxn>
              </a:cxnLst>
              <a:rect l="0" t="0" r="r" b="b"/>
              <a:pathLst>
                <a:path w="242" h="157">
                  <a:moveTo>
                    <a:pt x="240" y="71"/>
                  </a:moveTo>
                  <a:cubicBezTo>
                    <a:pt x="240" y="69"/>
                    <a:pt x="240" y="67"/>
                    <a:pt x="238" y="65"/>
                  </a:cubicBezTo>
                  <a:cubicBezTo>
                    <a:pt x="237" y="64"/>
                    <a:pt x="234" y="62"/>
                    <a:pt x="233" y="62"/>
                  </a:cubicBezTo>
                  <a:cubicBezTo>
                    <a:pt x="232" y="63"/>
                    <a:pt x="232" y="64"/>
                    <a:pt x="231" y="65"/>
                  </a:cubicBezTo>
                  <a:cubicBezTo>
                    <a:pt x="230" y="65"/>
                    <a:pt x="229" y="65"/>
                    <a:pt x="228" y="66"/>
                  </a:cubicBezTo>
                  <a:cubicBezTo>
                    <a:pt x="226" y="67"/>
                    <a:pt x="227" y="69"/>
                    <a:pt x="226" y="70"/>
                  </a:cubicBezTo>
                  <a:cubicBezTo>
                    <a:pt x="225" y="72"/>
                    <a:pt x="225" y="73"/>
                    <a:pt x="222" y="73"/>
                  </a:cubicBezTo>
                  <a:cubicBezTo>
                    <a:pt x="219" y="73"/>
                    <a:pt x="217" y="72"/>
                    <a:pt x="214" y="71"/>
                  </a:cubicBezTo>
                  <a:cubicBezTo>
                    <a:pt x="213" y="71"/>
                    <a:pt x="212" y="70"/>
                    <a:pt x="212" y="69"/>
                  </a:cubicBezTo>
                  <a:cubicBezTo>
                    <a:pt x="211" y="69"/>
                    <a:pt x="210" y="69"/>
                    <a:pt x="210" y="68"/>
                  </a:cubicBezTo>
                  <a:cubicBezTo>
                    <a:pt x="208" y="67"/>
                    <a:pt x="208" y="66"/>
                    <a:pt x="208" y="64"/>
                  </a:cubicBezTo>
                  <a:cubicBezTo>
                    <a:pt x="208" y="61"/>
                    <a:pt x="206" y="61"/>
                    <a:pt x="204" y="60"/>
                  </a:cubicBezTo>
                  <a:cubicBezTo>
                    <a:pt x="204" y="60"/>
                    <a:pt x="204" y="60"/>
                    <a:pt x="203" y="59"/>
                  </a:cubicBezTo>
                  <a:cubicBezTo>
                    <a:pt x="203" y="59"/>
                    <a:pt x="202" y="59"/>
                    <a:pt x="201" y="59"/>
                  </a:cubicBezTo>
                  <a:cubicBezTo>
                    <a:pt x="200" y="60"/>
                    <a:pt x="200" y="60"/>
                    <a:pt x="198" y="60"/>
                  </a:cubicBezTo>
                  <a:cubicBezTo>
                    <a:pt x="197" y="60"/>
                    <a:pt x="195" y="60"/>
                    <a:pt x="194" y="60"/>
                  </a:cubicBezTo>
                  <a:cubicBezTo>
                    <a:pt x="193" y="60"/>
                    <a:pt x="192" y="60"/>
                    <a:pt x="191" y="60"/>
                  </a:cubicBezTo>
                  <a:cubicBezTo>
                    <a:pt x="190" y="60"/>
                    <a:pt x="189" y="60"/>
                    <a:pt x="188" y="60"/>
                  </a:cubicBezTo>
                  <a:cubicBezTo>
                    <a:pt x="185" y="59"/>
                    <a:pt x="183" y="60"/>
                    <a:pt x="183" y="57"/>
                  </a:cubicBezTo>
                  <a:cubicBezTo>
                    <a:pt x="182" y="53"/>
                    <a:pt x="184" y="53"/>
                    <a:pt x="186" y="51"/>
                  </a:cubicBezTo>
                  <a:cubicBezTo>
                    <a:pt x="186" y="51"/>
                    <a:pt x="187" y="51"/>
                    <a:pt x="187" y="50"/>
                  </a:cubicBezTo>
                  <a:cubicBezTo>
                    <a:pt x="187" y="50"/>
                    <a:pt x="186" y="50"/>
                    <a:pt x="186" y="50"/>
                  </a:cubicBezTo>
                  <a:cubicBezTo>
                    <a:pt x="185" y="50"/>
                    <a:pt x="185" y="50"/>
                    <a:pt x="184" y="49"/>
                  </a:cubicBezTo>
                  <a:cubicBezTo>
                    <a:pt x="183" y="49"/>
                    <a:pt x="183" y="48"/>
                    <a:pt x="183" y="47"/>
                  </a:cubicBezTo>
                  <a:cubicBezTo>
                    <a:pt x="183" y="47"/>
                    <a:pt x="183" y="46"/>
                    <a:pt x="183" y="45"/>
                  </a:cubicBezTo>
                  <a:cubicBezTo>
                    <a:pt x="183" y="44"/>
                    <a:pt x="184" y="44"/>
                    <a:pt x="184" y="43"/>
                  </a:cubicBezTo>
                  <a:cubicBezTo>
                    <a:pt x="184" y="42"/>
                    <a:pt x="185" y="42"/>
                    <a:pt x="185" y="41"/>
                  </a:cubicBezTo>
                  <a:cubicBezTo>
                    <a:pt x="186" y="40"/>
                    <a:pt x="186" y="40"/>
                    <a:pt x="186" y="39"/>
                  </a:cubicBezTo>
                  <a:cubicBezTo>
                    <a:pt x="187" y="38"/>
                    <a:pt x="187" y="38"/>
                    <a:pt x="188" y="38"/>
                  </a:cubicBezTo>
                  <a:cubicBezTo>
                    <a:pt x="188" y="37"/>
                    <a:pt x="189" y="37"/>
                    <a:pt x="189" y="36"/>
                  </a:cubicBezTo>
                  <a:cubicBezTo>
                    <a:pt x="189" y="36"/>
                    <a:pt x="192" y="35"/>
                    <a:pt x="192" y="35"/>
                  </a:cubicBezTo>
                  <a:cubicBezTo>
                    <a:pt x="192" y="36"/>
                    <a:pt x="192" y="36"/>
                    <a:pt x="192" y="36"/>
                  </a:cubicBezTo>
                  <a:cubicBezTo>
                    <a:pt x="192" y="37"/>
                    <a:pt x="192" y="37"/>
                    <a:pt x="192" y="37"/>
                  </a:cubicBezTo>
                  <a:cubicBezTo>
                    <a:pt x="194" y="36"/>
                    <a:pt x="196" y="36"/>
                    <a:pt x="196" y="35"/>
                  </a:cubicBezTo>
                  <a:cubicBezTo>
                    <a:pt x="197" y="34"/>
                    <a:pt x="196" y="33"/>
                    <a:pt x="196" y="33"/>
                  </a:cubicBezTo>
                  <a:cubicBezTo>
                    <a:pt x="195" y="32"/>
                    <a:pt x="195" y="31"/>
                    <a:pt x="195" y="30"/>
                  </a:cubicBezTo>
                  <a:cubicBezTo>
                    <a:pt x="195" y="28"/>
                    <a:pt x="195" y="26"/>
                    <a:pt x="195" y="24"/>
                  </a:cubicBezTo>
                  <a:cubicBezTo>
                    <a:pt x="195" y="23"/>
                    <a:pt x="196" y="22"/>
                    <a:pt x="196" y="20"/>
                  </a:cubicBezTo>
                  <a:cubicBezTo>
                    <a:pt x="197" y="19"/>
                    <a:pt x="198" y="19"/>
                    <a:pt x="198" y="18"/>
                  </a:cubicBezTo>
                  <a:cubicBezTo>
                    <a:pt x="198" y="18"/>
                    <a:pt x="197" y="18"/>
                    <a:pt x="197" y="18"/>
                  </a:cubicBezTo>
                  <a:cubicBezTo>
                    <a:pt x="196" y="18"/>
                    <a:pt x="195" y="18"/>
                    <a:pt x="195" y="18"/>
                  </a:cubicBezTo>
                  <a:cubicBezTo>
                    <a:pt x="195" y="18"/>
                    <a:pt x="195" y="17"/>
                    <a:pt x="194" y="17"/>
                  </a:cubicBezTo>
                  <a:cubicBezTo>
                    <a:pt x="193" y="17"/>
                    <a:pt x="191" y="17"/>
                    <a:pt x="190" y="17"/>
                  </a:cubicBezTo>
                  <a:cubicBezTo>
                    <a:pt x="189" y="17"/>
                    <a:pt x="189" y="17"/>
                    <a:pt x="188" y="17"/>
                  </a:cubicBezTo>
                  <a:cubicBezTo>
                    <a:pt x="186" y="16"/>
                    <a:pt x="184" y="16"/>
                    <a:pt x="182" y="15"/>
                  </a:cubicBezTo>
                  <a:cubicBezTo>
                    <a:pt x="181" y="15"/>
                    <a:pt x="180" y="15"/>
                    <a:pt x="179" y="13"/>
                  </a:cubicBezTo>
                  <a:cubicBezTo>
                    <a:pt x="178" y="13"/>
                    <a:pt x="178" y="13"/>
                    <a:pt x="178" y="12"/>
                  </a:cubicBezTo>
                  <a:cubicBezTo>
                    <a:pt x="177" y="12"/>
                    <a:pt x="175" y="11"/>
                    <a:pt x="174" y="10"/>
                  </a:cubicBezTo>
                  <a:cubicBezTo>
                    <a:pt x="173" y="10"/>
                    <a:pt x="172" y="9"/>
                    <a:pt x="171" y="8"/>
                  </a:cubicBezTo>
                  <a:cubicBezTo>
                    <a:pt x="170" y="7"/>
                    <a:pt x="171" y="7"/>
                    <a:pt x="169" y="7"/>
                  </a:cubicBezTo>
                  <a:cubicBezTo>
                    <a:pt x="168" y="7"/>
                    <a:pt x="167" y="7"/>
                    <a:pt x="166" y="8"/>
                  </a:cubicBezTo>
                  <a:cubicBezTo>
                    <a:pt x="164" y="8"/>
                    <a:pt x="163" y="9"/>
                    <a:pt x="161" y="9"/>
                  </a:cubicBezTo>
                  <a:cubicBezTo>
                    <a:pt x="159" y="9"/>
                    <a:pt x="157" y="8"/>
                    <a:pt x="155" y="7"/>
                  </a:cubicBezTo>
                  <a:cubicBezTo>
                    <a:pt x="154" y="6"/>
                    <a:pt x="154" y="5"/>
                    <a:pt x="153" y="5"/>
                  </a:cubicBezTo>
                  <a:cubicBezTo>
                    <a:pt x="152" y="4"/>
                    <a:pt x="149" y="3"/>
                    <a:pt x="147" y="2"/>
                  </a:cubicBezTo>
                  <a:cubicBezTo>
                    <a:pt x="147" y="1"/>
                    <a:pt x="146" y="1"/>
                    <a:pt x="145" y="1"/>
                  </a:cubicBezTo>
                  <a:cubicBezTo>
                    <a:pt x="145" y="1"/>
                    <a:pt x="144" y="1"/>
                    <a:pt x="143" y="1"/>
                  </a:cubicBezTo>
                  <a:cubicBezTo>
                    <a:pt x="143" y="1"/>
                    <a:pt x="142" y="0"/>
                    <a:pt x="141" y="0"/>
                  </a:cubicBezTo>
                  <a:cubicBezTo>
                    <a:pt x="141" y="0"/>
                    <a:pt x="140" y="0"/>
                    <a:pt x="139" y="0"/>
                  </a:cubicBezTo>
                  <a:cubicBezTo>
                    <a:pt x="137" y="0"/>
                    <a:pt x="134" y="0"/>
                    <a:pt x="133" y="1"/>
                  </a:cubicBezTo>
                  <a:cubicBezTo>
                    <a:pt x="131" y="3"/>
                    <a:pt x="129" y="6"/>
                    <a:pt x="129" y="8"/>
                  </a:cubicBezTo>
                  <a:cubicBezTo>
                    <a:pt x="129" y="11"/>
                    <a:pt x="129" y="14"/>
                    <a:pt x="126" y="14"/>
                  </a:cubicBezTo>
                  <a:cubicBezTo>
                    <a:pt x="124" y="14"/>
                    <a:pt x="124" y="13"/>
                    <a:pt x="123" y="12"/>
                  </a:cubicBezTo>
                  <a:cubicBezTo>
                    <a:pt x="122" y="11"/>
                    <a:pt x="123" y="9"/>
                    <a:pt x="121" y="8"/>
                  </a:cubicBezTo>
                  <a:cubicBezTo>
                    <a:pt x="120" y="8"/>
                    <a:pt x="119" y="10"/>
                    <a:pt x="118" y="11"/>
                  </a:cubicBezTo>
                  <a:cubicBezTo>
                    <a:pt x="118" y="12"/>
                    <a:pt x="118" y="12"/>
                    <a:pt x="118" y="13"/>
                  </a:cubicBezTo>
                  <a:cubicBezTo>
                    <a:pt x="118" y="15"/>
                    <a:pt x="117" y="15"/>
                    <a:pt x="116" y="15"/>
                  </a:cubicBezTo>
                  <a:cubicBezTo>
                    <a:pt x="114" y="16"/>
                    <a:pt x="113" y="18"/>
                    <a:pt x="110" y="18"/>
                  </a:cubicBezTo>
                  <a:cubicBezTo>
                    <a:pt x="110" y="18"/>
                    <a:pt x="109" y="17"/>
                    <a:pt x="108" y="17"/>
                  </a:cubicBezTo>
                  <a:cubicBezTo>
                    <a:pt x="107" y="17"/>
                    <a:pt x="105" y="17"/>
                    <a:pt x="104" y="18"/>
                  </a:cubicBezTo>
                  <a:cubicBezTo>
                    <a:pt x="102" y="19"/>
                    <a:pt x="100" y="19"/>
                    <a:pt x="97" y="18"/>
                  </a:cubicBezTo>
                  <a:cubicBezTo>
                    <a:pt x="96" y="18"/>
                    <a:pt x="95" y="18"/>
                    <a:pt x="94" y="17"/>
                  </a:cubicBezTo>
                  <a:cubicBezTo>
                    <a:pt x="94" y="17"/>
                    <a:pt x="94" y="17"/>
                    <a:pt x="93" y="17"/>
                  </a:cubicBezTo>
                  <a:cubicBezTo>
                    <a:pt x="93" y="16"/>
                    <a:pt x="93" y="16"/>
                    <a:pt x="92" y="15"/>
                  </a:cubicBezTo>
                  <a:cubicBezTo>
                    <a:pt x="92" y="15"/>
                    <a:pt x="92" y="15"/>
                    <a:pt x="92" y="15"/>
                  </a:cubicBezTo>
                  <a:cubicBezTo>
                    <a:pt x="92" y="17"/>
                    <a:pt x="93" y="19"/>
                    <a:pt x="90" y="21"/>
                  </a:cubicBezTo>
                  <a:cubicBezTo>
                    <a:pt x="87" y="23"/>
                    <a:pt x="83" y="25"/>
                    <a:pt x="80" y="26"/>
                  </a:cubicBezTo>
                  <a:cubicBezTo>
                    <a:pt x="78" y="27"/>
                    <a:pt x="77" y="27"/>
                    <a:pt x="75" y="27"/>
                  </a:cubicBezTo>
                  <a:cubicBezTo>
                    <a:pt x="69" y="27"/>
                    <a:pt x="64" y="30"/>
                    <a:pt x="58" y="29"/>
                  </a:cubicBezTo>
                  <a:cubicBezTo>
                    <a:pt x="56" y="28"/>
                    <a:pt x="54" y="27"/>
                    <a:pt x="51" y="27"/>
                  </a:cubicBezTo>
                  <a:cubicBezTo>
                    <a:pt x="40" y="28"/>
                    <a:pt x="58" y="37"/>
                    <a:pt x="52" y="42"/>
                  </a:cubicBezTo>
                  <a:cubicBezTo>
                    <a:pt x="50" y="44"/>
                    <a:pt x="49" y="43"/>
                    <a:pt x="47" y="44"/>
                  </a:cubicBezTo>
                  <a:cubicBezTo>
                    <a:pt x="47" y="45"/>
                    <a:pt x="46" y="47"/>
                    <a:pt x="46" y="47"/>
                  </a:cubicBezTo>
                  <a:cubicBezTo>
                    <a:pt x="44" y="51"/>
                    <a:pt x="42" y="53"/>
                    <a:pt x="39" y="56"/>
                  </a:cubicBezTo>
                  <a:cubicBezTo>
                    <a:pt x="34" y="62"/>
                    <a:pt x="30" y="69"/>
                    <a:pt x="23" y="74"/>
                  </a:cubicBezTo>
                  <a:cubicBezTo>
                    <a:pt x="22" y="75"/>
                    <a:pt x="20" y="76"/>
                    <a:pt x="19" y="78"/>
                  </a:cubicBezTo>
                  <a:cubicBezTo>
                    <a:pt x="17" y="80"/>
                    <a:pt x="17" y="82"/>
                    <a:pt x="15" y="83"/>
                  </a:cubicBezTo>
                  <a:cubicBezTo>
                    <a:pt x="13" y="86"/>
                    <a:pt x="11" y="88"/>
                    <a:pt x="8" y="90"/>
                  </a:cubicBezTo>
                  <a:cubicBezTo>
                    <a:pt x="6" y="93"/>
                    <a:pt x="6" y="95"/>
                    <a:pt x="6" y="98"/>
                  </a:cubicBezTo>
                  <a:cubicBezTo>
                    <a:pt x="6" y="100"/>
                    <a:pt x="7" y="104"/>
                    <a:pt x="6" y="105"/>
                  </a:cubicBezTo>
                  <a:cubicBezTo>
                    <a:pt x="5" y="107"/>
                    <a:pt x="3" y="106"/>
                    <a:pt x="2" y="108"/>
                  </a:cubicBezTo>
                  <a:cubicBezTo>
                    <a:pt x="0" y="111"/>
                    <a:pt x="3" y="117"/>
                    <a:pt x="5" y="118"/>
                  </a:cubicBezTo>
                  <a:cubicBezTo>
                    <a:pt x="8" y="119"/>
                    <a:pt x="11" y="118"/>
                    <a:pt x="13" y="117"/>
                  </a:cubicBezTo>
                  <a:cubicBezTo>
                    <a:pt x="18" y="115"/>
                    <a:pt x="22" y="112"/>
                    <a:pt x="27" y="112"/>
                  </a:cubicBezTo>
                  <a:cubicBezTo>
                    <a:pt x="31" y="112"/>
                    <a:pt x="35" y="115"/>
                    <a:pt x="38" y="117"/>
                  </a:cubicBezTo>
                  <a:cubicBezTo>
                    <a:pt x="38" y="117"/>
                    <a:pt x="40" y="118"/>
                    <a:pt x="41" y="118"/>
                  </a:cubicBezTo>
                  <a:cubicBezTo>
                    <a:pt x="42" y="118"/>
                    <a:pt x="43" y="119"/>
                    <a:pt x="44" y="119"/>
                  </a:cubicBezTo>
                  <a:cubicBezTo>
                    <a:pt x="45" y="121"/>
                    <a:pt x="44" y="123"/>
                    <a:pt x="45" y="125"/>
                  </a:cubicBezTo>
                  <a:cubicBezTo>
                    <a:pt x="45" y="125"/>
                    <a:pt x="46" y="126"/>
                    <a:pt x="46" y="126"/>
                  </a:cubicBezTo>
                  <a:cubicBezTo>
                    <a:pt x="46" y="127"/>
                    <a:pt x="46" y="129"/>
                    <a:pt x="46" y="130"/>
                  </a:cubicBezTo>
                  <a:cubicBezTo>
                    <a:pt x="46" y="132"/>
                    <a:pt x="46" y="134"/>
                    <a:pt x="47" y="136"/>
                  </a:cubicBezTo>
                  <a:cubicBezTo>
                    <a:pt x="47" y="137"/>
                    <a:pt x="48" y="138"/>
                    <a:pt x="49" y="139"/>
                  </a:cubicBezTo>
                  <a:cubicBezTo>
                    <a:pt x="49" y="140"/>
                    <a:pt x="50" y="141"/>
                    <a:pt x="50" y="141"/>
                  </a:cubicBezTo>
                  <a:cubicBezTo>
                    <a:pt x="51" y="143"/>
                    <a:pt x="51" y="143"/>
                    <a:pt x="52" y="144"/>
                  </a:cubicBezTo>
                  <a:cubicBezTo>
                    <a:pt x="52" y="145"/>
                    <a:pt x="53" y="145"/>
                    <a:pt x="53" y="147"/>
                  </a:cubicBezTo>
                  <a:cubicBezTo>
                    <a:pt x="53" y="147"/>
                    <a:pt x="53" y="149"/>
                    <a:pt x="53" y="150"/>
                  </a:cubicBezTo>
                  <a:cubicBezTo>
                    <a:pt x="53" y="151"/>
                    <a:pt x="51" y="152"/>
                    <a:pt x="51" y="153"/>
                  </a:cubicBezTo>
                  <a:cubicBezTo>
                    <a:pt x="53" y="154"/>
                    <a:pt x="55" y="153"/>
                    <a:pt x="57" y="153"/>
                  </a:cubicBezTo>
                  <a:cubicBezTo>
                    <a:pt x="58" y="153"/>
                    <a:pt x="59" y="154"/>
                    <a:pt x="60" y="154"/>
                  </a:cubicBezTo>
                  <a:cubicBezTo>
                    <a:pt x="61" y="154"/>
                    <a:pt x="62" y="154"/>
                    <a:pt x="63" y="153"/>
                  </a:cubicBezTo>
                  <a:cubicBezTo>
                    <a:pt x="63" y="153"/>
                    <a:pt x="65" y="153"/>
                    <a:pt x="66" y="153"/>
                  </a:cubicBezTo>
                  <a:cubicBezTo>
                    <a:pt x="67" y="152"/>
                    <a:pt x="67" y="151"/>
                    <a:pt x="68" y="151"/>
                  </a:cubicBezTo>
                  <a:cubicBezTo>
                    <a:pt x="71" y="150"/>
                    <a:pt x="74" y="150"/>
                    <a:pt x="77" y="149"/>
                  </a:cubicBezTo>
                  <a:cubicBezTo>
                    <a:pt x="79" y="149"/>
                    <a:pt x="80" y="148"/>
                    <a:pt x="81" y="147"/>
                  </a:cubicBezTo>
                  <a:cubicBezTo>
                    <a:pt x="82" y="145"/>
                    <a:pt x="82" y="144"/>
                    <a:pt x="84" y="143"/>
                  </a:cubicBezTo>
                  <a:cubicBezTo>
                    <a:pt x="85" y="143"/>
                    <a:pt x="86" y="144"/>
                    <a:pt x="88" y="145"/>
                  </a:cubicBezTo>
                  <a:cubicBezTo>
                    <a:pt x="91" y="146"/>
                    <a:pt x="95" y="149"/>
                    <a:pt x="99" y="147"/>
                  </a:cubicBezTo>
                  <a:cubicBezTo>
                    <a:pt x="100" y="146"/>
                    <a:pt x="100" y="145"/>
                    <a:pt x="102" y="144"/>
                  </a:cubicBezTo>
                  <a:cubicBezTo>
                    <a:pt x="103" y="143"/>
                    <a:pt x="105" y="142"/>
                    <a:pt x="105" y="140"/>
                  </a:cubicBezTo>
                  <a:cubicBezTo>
                    <a:pt x="106" y="139"/>
                    <a:pt x="106" y="136"/>
                    <a:pt x="108" y="135"/>
                  </a:cubicBezTo>
                  <a:cubicBezTo>
                    <a:pt x="109" y="135"/>
                    <a:pt x="110" y="135"/>
                    <a:pt x="110" y="135"/>
                  </a:cubicBezTo>
                  <a:cubicBezTo>
                    <a:pt x="110" y="135"/>
                    <a:pt x="111" y="134"/>
                    <a:pt x="111" y="134"/>
                  </a:cubicBezTo>
                  <a:cubicBezTo>
                    <a:pt x="113" y="133"/>
                    <a:pt x="113" y="133"/>
                    <a:pt x="113" y="132"/>
                  </a:cubicBezTo>
                  <a:cubicBezTo>
                    <a:pt x="113" y="131"/>
                    <a:pt x="113" y="130"/>
                    <a:pt x="113" y="129"/>
                  </a:cubicBezTo>
                  <a:cubicBezTo>
                    <a:pt x="112" y="127"/>
                    <a:pt x="111" y="128"/>
                    <a:pt x="110" y="127"/>
                  </a:cubicBezTo>
                  <a:cubicBezTo>
                    <a:pt x="109" y="125"/>
                    <a:pt x="109" y="123"/>
                    <a:pt x="111" y="122"/>
                  </a:cubicBezTo>
                  <a:cubicBezTo>
                    <a:pt x="113" y="120"/>
                    <a:pt x="115" y="120"/>
                    <a:pt x="117" y="119"/>
                  </a:cubicBezTo>
                  <a:cubicBezTo>
                    <a:pt x="118" y="118"/>
                    <a:pt x="119" y="116"/>
                    <a:pt x="119" y="114"/>
                  </a:cubicBezTo>
                  <a:cubicBezTo>
                    <a:pt x="120" y="112"/>
                    <a:pt x="120" y="109"/>
                    <a:pt x="123" y="110"/>
                  </a:cubicBezTo>
                  <a:cubicBezTo>
                    <a:pt x="125" y="111"/>
                    <a:pt x="127" y="113"/>
                    <a:pt x="127" y="115"/>
                  </a:cubicBezTo>
                  <a:cubicBezTo>
                    <a:pt x="127" y="116"/>
                    <a:pt x="127" y="117"/>
                    <a:pt x="127" y="118"/>
                  </a:cubicBezTo>
                  <a:cubicBezTo>
                    <a:pt x="127" y="118"/>
                    <a:pt x="127" y="120"/>
                    <a:pt x="127" y="120"/>
                  </a:cubicBezTo>
                  <a:cubicBezTo>
                    <a:pt x="127" y="121"/>
                    <a:pt x="128" y="121"/>
                    <a:pt x="128" y="122"/>
                  </a:cubicBezTo>
                  <a:cubicBezTo>
                    <a:pt x="129" y="123"/>
                    <a:pt x="130" y="124"/>
                    <a:pt x="131" y="125"/>
                  </a:cubicBezTo>
                  <a:cubicBezTo>
                    <a:pt x="132" y="126"/>
                    <a:pt x="133" y="128"/>
                    <a:pt x="134" y="130"/>
                  </a:cubicBezTo>
                  <a:cubicBezTo>
                    <a:pt x="135" y="132"/>
                    <a:pt x="136" y="133"/>
                    <a:pt x="138" y="133"/>
                  </a:cubicBezTo>
                  <a:cubicBezTo>
                    <a:pt x="139" y="134"/>
                    <a:pt x="140" y="134"/>
                    <a:pt x="141" y="134"/>
                  </a:cubicBezTo>
                  <a:cubicBezTo>
                    <a:pt x="142" y="134"/>
                    <a:pt x="142" y="135"/>
                    <a:pt x="142" y="135"/>
                  </a:cubicBezTo>
                  <a:cubicBezTo>
                    <a:pt x="143" y="135"/>
                    <a:pt x="144" y="135"/>
                    <a:pt x="144" y="135"/>
                  </a:cubicBezTo>
                  <a:cubicBezTo>
                    <a:pt x="146" y="135"/>
                    <a:pt x="147" y="136"/>
                    <a:pt x="148" y="137"/>
                  </a:cubicBezTo>
                  <a:cubicBezTo>
                    <a:pt x="149" y="137"/>
                    <a:pt x="149" y="137"/>
                    <a:pt x="150" y="138"/>
                  </a:cubicBezTo>
                  <a:cubicBezTo>
                    <a:pt x="150" y="139"/>
                    <a:pt x="148" y="140"/>
                    <a:pt x="148" y="141"/>
                  </a:cubicBezTo>
                  <a:cubicBezTo>
                    <a:pt x="148" y="141"/>
                    <a:pt x="148" y="142"/>
                    <a:pt x="148" y="142"/>
                  </a:cubicBezTo>
                  <a:cubicBezTo>
                    <a:pt x="148" y="142"/>
                    <a:pt x="147" y="143"/>
                    <a:pt x="147" y="143"/>
                  </a:cubicBezTo>
                  <a:cubicBezTo>
                    <a:pt x="147" y="143"/>
                    <a:pt x="147" y="144"/>
                    <a:pt x="147" y="145"/>
                  </a:cubicBezTo>
                  <a:cubicBezTo>
                    <a:pt x="149" y="145"/>
                    <a:pt x="151" y="145"/>
                    <a:pt x="152" y="147"/>
                  </a:cubicBezTo>
                  <a:cubicBezTo>
                    <a:pt x="153" y="149"/>
                    <a:pt x="153" y="152"/>
                    <a:pt x="153" y="154"/>
                  </a:cubicBezTo>
                  <a:cubicBezTo>
                    <a:pt x="154" y="156"/>
                    <a:pt x="157" y="156"/>
                    <a:pt x="158" y="156"/>
                  </a:cubicBezTo>
                  <a:cubicBezTo>
                    <a:pt x="161" y="157"/>
                    <a:pt x="162" y="156"/>
                    <a:pt x="163" y="153"/>
                  </a:cubicBezTo>
                  <a:cubicBezTo>
                    <a:pt x="163" y="152"/>
                    <a:pt x="164" y="151"/>
                    <a:pt x="162" y="150"/>
                  </a:cubicBezTo>
                  <a:cubicBezTo>
                    <a:pt x="162" y="149"/>
                    <a:pt x="161" y="149"/>
                    <a:pt x="160" y="148"/>
                  </a:cubicBezTo>
                  <a:cubicBezTo>
                    <a:pt x="160" y="148"/>
                    <a:pt x="158" y="148"/>
                    <a:pt x="157" y="147"/>
                  </a:cubicBezTo>
                  <a:cubicBezTo>
                    <a:pt x="157" y="147"/>
                    <a:pt x="157" y="144"/>
                    <a:pt x="157" y="143"/>
                  </a:cubicBezTo>
                  <a:cubicBezTo>
                    <a:pt x="158" y="143"/>
                    <a:pt x="159" y="142"/>
                    <a:pt x="159" y="141"/>
                  </a:cubicBezTo>
                  <a:cubicBezTo>
                    <a:pt x="160" y="140"/>
                    <a:pt x="160" y="140"/>
                    <a:pt x="160" y="139"/>
                  </a:cubicBezTo>
                  <a:cubicBezTo>
                    <a:pt x="161" y="137"/>
                    <a:pt x="163" y="136"/>
                    <a:pt x="163" y="134"/>
                  </a:cubicBezTo>
                  <a:cubicBezTo>
                    <a:pt x="164" y="132"/>
                    <a:pt x="164" y="130"/>
                    <a:pt x="166" y="129"/>
                  </a:cubicBezTo>
                  <a:cubicBezTo>
                    <a:pt x="168" y="128"/>
                    <a:pt x="169" y="127"/>
                    <a:pt x="171" y="126"/>
                  </a:cubicBezTo>
                  <a:cubicBezTo>
                    <a:pt x="171" y="125"/>
                    <a:pt x="171" y="125"/>
                    <a:pt x="172" y="124"/>
                  </a:cubicBezTo>
                  <a:cubicBezTo>
                    <a:pt x="173" y="123"/>
                    <a:pt x="174" y="122"/>
                    <a:pt x="174" y="121"/>
                  </a:cubicBezTo>
                  <a:cubicBezTo>
                    <a:pt x="175" y="120"/>
                    <a:pt x="175" y="118"/>
                    <a:pt x="175" y="117"/>
                  </a:cubicBezTo>
                  <a:cubicBezTo>
                    <a:pt x="174" y="116"/>
                    <a:pt x="174" y="115"/>
                    <a:pt x="173" y="114"/>
                  </a:cubicBezTo>
                  <a:cubicBezTo>
                    <a:pt x="172" y="113"/>
                    <a:pt x="171" y="110"/>
                    <a:pt x="172" y="108"/>
                  </a:cubicBezTo>
                  <a:cubicBezTo>
                    <a:pt x="172" y="108"/>
                    <a:pt x="173" y="107"/>
                    <a:pt x="173" y="106"/>
                  </a:cubicBezTo>
                  <a:cubicBezTo>
                    <a:pt x="174" y="106"/>
                    <a:pt x="175" y="105"/>
                    <a:pt x="175" y="105"/>
                  </a:cubicBezTo>
                  <a:cubicBezTo>
                    <a:pt x="176" y="104"/>
                    <a:pt x="180" y="104"/>
                    <a:pt x="181" y="105"/>
                  </a:cubicBezTo>
                  <a:cubicBezTo>
                    <a:pt x="181" y="105"/>
                    <a:pt x="183" y="107"/>
                    <a:pt x="183" y="107"/>
                  </a:cubicBezTo>
                  <a:cubicBezTo>
                    <a:pt x="184" y="109"/>
                    <a:pt x="184" y="110"/>
                    <a:pt x="185" y="111"/>
                  </a:cubicBezTo>
                  <a:cubicBezTo>
                    <a:pt x="185" y="112"/>
                    <a:pt x="185" y="114"/>
                    <a:pt x="185" y="115"/>
                  </a:cubicBezTo>
                  <a:cubicBezTo>
                    <a:pt x="186" y="117"/>
                    <a:pt x="187" y="117"/>
                    <a:pt x="189" y="117"/>
                  </a:cubicBezTo>
                  <a:cubicBezTo>
                    <a:pt x="190" y="118"/>
                    <a:pt x="192" y="119"/>
                    <a:pt x="194" y="119"/>
                  </a:cubicBezTo>
                  <a:cubicBezTo>
                    <a:pt x="195" y="118"/>
                    <a:pt x="195" y="118"/>
                    <a:pt x="196" y="118"/>
                  </a:cubicBezTo>
                  <a:cubicBezTo>
                    <a:pt x="197" y="118"/>
                    <a:pt x="198" y="118"/>
                    <a:pt x="198" y="118"/>
                  </a:cubicBezTo>
                  <a:cubicBezTo>
                    <a:pt x="199" y="117"/>
                    <a:pt x="199" y="116"/>
                    <a:pt x="200" y="116"/>
                  </a:cubicBezTo>
                  <a:cubicBezTo>
                    <a:pt x="201" y="115"/>
                    <a:pt x="202" y="115"/>
                    <a:pt x="203" y="115"/>
                  </a:cubicBezTo>
                  <a:cubicBezTo>
                    <a:pt x="205" y="115"/>
                    <a:pt x="207" y="115"/>
                    <a:pt x="209" y="115"/>
                  </a:cubicBezTo>
                  <a:cubicBezTo>
                    <a:pt x="210" y="115"/>
                    <a:pt x="212" y="114"/>
                    <a:pt x="213" y="115"/>
                  </a:cubicBezTo>
                  <a:cubicBezTo>
                    <a:pt x="214" y="115"/>
                    <a:pt x="214" y="118"/>
                    <a:pt x="214" y="118"/>
                  </a:cubicBezTo>
                  <a:cubicBezTo>
                    <a:pt x="215" y="119"/>
                    <a:pt x="215" y="120"/>
                    <a:pt x="216" y="121"/>
                  </a:cubicBezTo>
                  <a:cubicBezTo>
                    <a:pt x="218" y="122"/>
                    <a:pt x="220" y="123"/>
                    <a:pt x="223" y="123"/>
                  </a:cubicBezTo>
                  <a:cubicBezTo>
                    <a:pt x="223" y="121"/>
                    <a:pt x="222" y="120"/>
                    <a:pt x="221" y="118"/>
                  </a:cubicBezTo>
                  <a:cubicBezTo>
                    <a:pt x="221" y="117"/>
                    <a:pt x="220" y="117"/>
                    <a:pt x="220" y="116"/>
                  </a:cubicBezTo>
                  <a:cubicBezTo>
                    <a:pt x="221" y="115"/>
                    <a:pt x="221" y="115"/>
                    <a:pt x="222" y="114"/>
                  </a:cubicBezTo>
                  <a:cubicBezTo>
                    <a:pt x="222" y="113"/>
                    <a:pt x="224" y="110"/>
                    <a:pt x="222" y="109"/>
                  </a:cubicBezTo>
                  <a:cubicBezTo>
                    <a:pt x="221" y="108"/>
                    <a:pt x="219" y="109"/>
                    <a:pt x="217" y="109"/>
                  </a:cubicBezTo>
                  <a:cubicBezTo>
                    <a:pt x="217" y="107"/>
                    <a:pt x="217" y="105"/>
                    <a:pt x="217" y="104"/>
                  </a:cubicBezTo>
                  <a:cubicBezTo>
                    <a:pt x="217" y="102"/>
                    <a:pt x="217" y="101"/>
                    <a:pt x="218" y="99"/>
                  </a:cubicBezTo>
                  <a:cubicBezTo>
                    <a:pt x="218" y="98"/>
                    <a:pt x="219" y="97"/>
                    <a:pt x="220" y="97"/>
                  </a:cubicBezTo>
                  <a:cubicBezTo>
                    <a:pt x="222" y="96"/>
                    <a:pt x="223" y="96"/>
                    <a:pt x="224" y="95"/>
                  </a:cubicBezTo>
                  <a:cubicBezTo>
                    <a:pt x="225" y="95"/>
                    <a:pt x="225" y="94"/>
                    <a:pt x="226" y="94"/>
                  </a:cubicBezTo>
                  <a:cubicBezTo>
                    <a:pt x="229" y="94"/>
                    <a:pt x="229" y="97"/>
                    <a:pt x="231" y="98"/>
                  </a:cubicBezTo>
                  <a:cubicBezTo>
                    <a:pt x="232" y="99"/>
                    <a:pt x="234" y="99"/>
                    <a:pt x="236" y="98"/>
                  </a:cubicBezTo>
                  <a:cubicBezTo>
                    <a:pt x="237" y="98"/>
                    <a:pt x="239" y="97"/>
                    <a:pt x="240" y="97"/>
                  </a:cubicBezTo>
                  <a:cubicBezTo>
                    <a:pt x="240" y="96"/>
                    <a:pt x="241" y="93"/>
                    <a:pt x="241" y="93"/>
                  </a:cubicBezTo>
                  <a:cubicBezTo>
                    <a:pt x="240" y="92"/>
                    <a:pt x="239" y="92"/>
                    <a:pt x="239" y="92"/>
                  </a:cubicBezTo>
                  <a:cubicBezTo>
                    <a:pt x="238" y="92"/>
                    <a:pt x="238" y="91"/>
                    <a:pt x="238" y="91"/>
                  </a:cubicBezTo>
                  <a:cubicBezTo>
                    <a:pt x="237" y="90"/>
                    <a:pt x="236" y="90"/>
                    <a:pt x="236" y="89"/>
                  </a:cubicBezTo>
                  <a:cubicBezTo>
                    <a:pt x="235" y="85"/>
                    <a:pt x="237" y="84"/>
                    <a:pt x="239" y="82"/>
                  </a:cubicBezTo>
                  <a:cubicBezTo>
                    <a:pt x="240" y="80"/>
                    <a:pt x="240" y="78"/>
                    <a:pt x="241" y="77"/>
                  </a:cubicBezTo>
                  <a:cubicBezTo>
                    <a:pt x="242" y="74"/>
                    <a:pt x="241" y="73"/>
                    <a:pt x="240" y="7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Line 12">
              <a:extLst>
                <a:ext uri="{FF2B5EF4-FFF2-40B4-BE49-F238E27FC236}">
                  <a16:creationId xmlns:a16="http://schemas.microsoft.com/office/drawing/2014/main" id="{F71F1BB5-D97F-18DB-6625-88919C751848}"/>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Line 13">
              <a:extLst>
                <a:ext uri="{FF2B5EF4-FFF2-40B4-BE49-F238E27FC236}">
                  <a16:creationId xmlns:a16="http://schemas.microsoft.com/office/drawing/2014/main" id="{B9DF2DD4-CB72-7B36-C6EF-F732F302E86E}"/>
                </a:ext>
              </a:extLst>
            </p:cNvPr>
            <p:cNvSpPr>
              <a:spLocks noChangeShapeType="1"/>
            </p:cNvSpPr>
            <p:nvPr/>
          </p:nvSpPr>
          <p:spPr bwMode="auto">
            <a:xfrm>
              <a:off x="4122738" y="482282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4">
              <a:extLst>
                <a:ext uri="{FF2B5EF4-FFF2-40B4-BE49-F238E27FC236}">
                  <a16:creationId xmlns:a16="http://schemas.microsoft.com/office/drawing/2014/main" id="{6ABC308F-B993-D68C-8FA0-7FBF488E695C}"/>
                </a:ext>
              </a:extLst>
            </p:cNvPr>
            <p:cNvSpPr>
              <a:spLocks/>
            </p:cNvSpPr>
            <p:nvPr/>
          </p:nvSpPr>
          <p:spPr bwMode="auto">
            <a:xfrm>
              <a:off x="4403725" y="4695825"/>
              <a:ext cx="779463" cy="398463"/>
            </a:xfrm>
            <a:custGeom>
              <a:avLst/>
              <a:gdLst/>
              <a:ahLst/>
              <a:cxnLst>
                <a:cxn ang="0">
                  <a:pos x="412" y="70"/>
                </a:cxn>
                <a:cxn ang="0">
                  <a:pos x="405" y="46"/>
                </a:cxn>
                <a:cxn ang="0">
                  <a:pos x="411" y="26"/>
                </a:cxn>
                <a:cxn ang="0">
                  <a:pos x="395" y="20"/>
                </a:cxn>
                <a:cxn ang="0">
                  <a:pos x="370" y="21"/>
                </a:cxn>
                <a:cxn ang="0">
                  <a:pos x="347" y="12"/>
                </a:cxn>
                <a:cxn ang="0">
                  <a:pos x="321" y="1"/>
                </a:cxn>
                <a:cxn ang="0">
                  <a:pos x="305" y="8"/>
                </a:cxn>
                <a:cxn ang="0">
                  <a:pos x="294" y="24"/>
                </a:cxn>
                <a:cxn ang="0">
                  <a:pos x="282" y="33"/>
                </a:cxn>
                <a:cxn ang="0">
                  <a:pos x="266" y="35"/>
                </a:cxn>
                <a:cxn ang="0">
                  <a:pos x="254" y="26"/>
                </a:cxn>
                <a:cxn ang="0">
                  <a:pos x="245" y="21"/>
                </a:cxn>
                <a:cxn ang="0">
                  <a:pos x="241" y="37"/>
                </a:cxn>
                <a:cxn ang="0">
                  <a:pos x="224" y="43"/>
                </a:cxn>
                <a:cxn ang="0">
                  <a:pos x="222" y="53"/>
                </a:cxn>
                <a:cxn ang="0">
                  <a:pos x="191" y="65"/>
                </a:cxn>
                <a:cxn ang="0">
                  <a:pos x="187" y="83"/>
                </a:cxn>
                <a:cxn ang="0">
                  <a:pos x="196" y="93"/>
                </a:cxn>
                <a:cxn ang="0">
                  <a:pos x="193" y="108"/>
                </a:cxn>
                <a:cxn ang="0">
                  <a:pos x="192" y="124"/>
                </a:cxn>
                <a:cxn ang="0">
                  <a:pos x="179" y="112"/>
                </a:cxn>
                <a:cxn ang="0">
                  <a:pos x="151" y="111"/>
                </a:cxn>
                <a:cxn ang="0">
                  <a:pos x="129" y="118"/>
                </a:cxn>
                <a:cxn ang="0">
                  <a:pos x="108" y="132"/>
                </a:cxn>
                <a:cxn ang="0">
                  <a:pos x="79" y="128"/>
                </a:cxn>
                <a:cxn ang="0">
                  <a:pos x="56" y="138"/>
                </a:cxn>
                <a:cxn ang="0">
                  <a:pos x="38" y="130"/>
                </a:cxn>
                <a:cxn ang="0">
                  <a:pos x="14" y="124"/>
                </a:cxn>
                <a:cxn ang="0">
                  <a:pos x="12" y="141"/>
                </a:cxn>
                <a:cxn ang="0">
                  <a:pos x="5" y="154"/>
                </a:cxn>
                <a:cxn ang="0">
                  <a:pos x="16" y="164"/>
                </a:cxn>
                <a:cxn ang="0">
                  <a:pos x="30" y="173"/>
                </a:cxn>
                <a:cxn ang="0">
                  <a:pos x="51" y="166"/>
                </a:cxn>
                <a:cxn ang="0">
                  <a:pos x="70" y="178"/>
                </a:cxn>
                <a:cxn ang="0">
                  <a:pos x="82" y="185"/>
                </a:cxn>
                <a:cxn ang="0">
                  <a:pos x="95" y="168"/>
                </a:cxn>
                <a:cxn ang="0">
                  <a:pos x="127" y="167"/>
                </a:cxn>
                <a:cxn ang="0">
                  <a:pos x="147" y="165"/>
                </a:cxn>
                <a:cxn ang="0">
                  <a:pos x="160" y="186"/>
                </a:cxn>
                <a:cxn ang="0">
                  <a:pos x="197" y="198"/>
                </a:cxn>
                <a:cxn ang="0">
                  <a:pos x="236" y="203"/>
                </a:cxn>
                <a:cxn ang="0">
                  <a:pos x="254" y="208"/>
                </a:cxn>
                <a:cxn ang="0">
                  <a:pos x="276" y="213"/>
                </a:cxn>
                <a:cxn ang="0">
                  <a:pos x="289" y="200"/>
                </a:cxn>
                <a:cxn ang="0">
                  <a:pos x="312" y="193"/>
                </a:cxn>
                <a:cxn ang="0">
                  <a:pos x="330" y="187"/>
                </a:cxn>
                <a:cxn ang="0">
                  <a:pos x="352" y="187"/>
                </a:cxn>
                <a:cxn ang="0">
                  <a:pos x="368" y="166"/>
                </a:cxn>
                <a:cxn ang="0">
                  <a:pos x="380" y="154"/>
                </a:cxn>
                <a:cxn ang="0">
                  <a:pos x="381" y="141"/>
                </a:cxn>
                <a:cxn ang="0">
                  <a:pos x="388" y="124"/>
                </a:cxn>
                <a:cxn ang="0">
                  <a:pos x="383" y="112"/>
                </a:cxn>
                <a:cxn ang="0">
                  <a:pos x="395" y="108"/>
                </a:cxn>
                <a:cxn ang="0">
                  <a:pos x="410" y="96"/>
                </a:cxn>
              </a:cxnLst>
              <a:rect l="0" t="0" r="r" b="b"/>
              <a:pathLst>
                <a:path w="417" h="213">
                  <a:moveTo>
                    <a:pt x="416" y="79"/>
                  </a:moveTo>
                  <a:cubicBezTo>
                    <a:pt x="415" y="77"/>
                    <a:pt x="415" y="76"/>
                    <a:pt x="415" y="75"/>
                  </a:cubicBezTo>
                  <a:cubicBezTo>
                    <a:pt x="415" y="75"/>
                    <a:pt x="414" y="75"/>
                    <a:pt x="414" y="74"/>
                  </a:cubicBezTo>
                  <a:cubicBezTo>
                    <a:pt x="414" y="74"/>
                    <a:pt x="414" y="74"/>
                    <a:pt x="414" y="73"/>
                  </a:cubicBezTo>
                  <a:cubicBezTo>
                    <a:pt x="414" y="73"/>
                    <a:pt x="414" y="72"/>
                    <a:pt x="413" y="71"/>
                  </a:cubicBezTo>
                  <a:cubicBezTo>
                    <a:pt x="413" y="71"/>
                    <a:pt x="412" y="71"/>
                    <a:pt x="412" y="70"/>
                  </a:cubicBezTo>
                  <a:cubicBezTo>
                    <a:pt x="411" y="69"/>
                    <a:pt x="410" y="67"/>
                    <a:pt x="410" y="66"/>
                  </a:cubicBezTo>
                  <a:cubicBezTo>
                    <a:pt x="409" y="63"/>
                    <a:pt x="410" y="60"/>
                    <a:pt x="409" y="57"/>
                  </a:cubicBezTo>
                  <a:cubicBezTo>
                    <a:pt x="409" y="56"/>
                    <a:pt x="409" y="55"/>
                    <a:pt x="408" y="54"/>
                  </a:cubicBezTo>
                  <a:cubicBezTo>
                    <a:pt x="408" y="54"/>
                    <a:pt x="407" y="53"/>
                    <a:pt x="406" y="53"/>
                  </a:cubicBezTo>
                  <a:cubicBezTo>
                    <a:pt x="406" y="52"/>
                    <a:pt x="405" y="50"/>
                    <a:pt x="405" y="49"/>
                  </a:cubicBezTo>
                  <a:cubicBezTo>
                    <a:pt x="404" y="48"/>
                    <a:pt x="405" y="47"/>
                    <a:pt x="405" y="46"/>
                  </a:cubicBezTo>
                  <a:cubicBezTo>
                    <a:pt x="406" y="44"/>
                    <a:pt x="407" y="42"/>
                    <a:pt x="408" y="41"/>
                  </a:cubicBezTo>
                  <a:cubicBezTo>
                    <a:pt x="409" y="40"/>
                    <a:pt x="410" y="39"/>
                    <a:pt x="410" y="38"/>
                  </a:cubicBezTo>
                  <a:cubicBezTo>
                    <a:pt x="411" y="37"/>
                    <a:pt x="412" y="35"/>
                    <a:pt x="412" y="33"/>
                  </a:cubicBezTo>
                  <a:cubicBezTo>
                    <a:pt x="412" y="32"/>
                    <a:pt x="412" y="30"/>
                    <a:pt x="412" y="29"/>
                  </a:cubicBezTo>
                  <a:cubicBezTo>
                    <a:pt x="412" y="28"/>
                    <a:pt x="411" y="27"/>
                    <a:pt x="411" y="26"/>
                  </a:cubicBezTo>
                  <a:cubicBezTo>
                    <a:pt x="411" y="26"/>
                    <a:pt x="411" y="26"/>
                    <a:pt x="411" y="26"/>
                  </a:cubicBezTo>
                  <a:cubicBezTo>
                    <a:pt x="411" y="26"/>
                    <a:pt x="411" y="26"/>
                    <a:pt x="410" y="26"/>
                  </a:cubicBezTo>
                  <a:cubicBezTo>
                    <a:pt x="410" y="26"/>
                    <a:pt x="410" y="25"/>
                    <a:pt x="409" y="25"/>
                  </a:cubicBezTo>
                  <a:cubicBezTo>
                    <a:pt x="409" y="25"/>
                    <a:pt x="409" y="24"/>
                    <a:pt x="408" y="24"/>
                  </a:cubicBezTo>
                  <a:cubicBezTo>
                    <a:pt x="407" y="23"/>
                    <a:pt x="405" y="23"/>
                    <a:pt x="404" y="23"/>
                  </a:cubicBezTo>
                  <a:cubicBezTo>
                    <a:pt x="402" y="23"/>
                    <a:pt x="396" y="25"/>
                    <a:pt x="395" y="22"/>
                  </a:cubicBezTo>
                  <a:cubicBezTo>
                    <a:pt x="395" y="22"/>
                    <a:pt x="395" y="21"/>
                    <a:pt x="395" y="20"/>
                  </a:cubicBezTo>
                  <a:cubicBezTo>
                    <a:pt x="394" y="19"/>
                    <a:pt x="394" y="19"/>
                    <a:pt x="393" y="18"/>
                  </a:cubicBezTo>
                  <a:cubicBezTo>
                    <a:pt x="392" y="17"/>
                    <a:pt x="390" y="18"/>
                    <a:pt x="389" y="16"/>
                  </a:cubicBezTo>
                  <a:cubicBezTo>
                    <a:pt x="388" y="15"/>
                    <a:pt x="387" y="14"/>
                    <a:pt x="385" y="15"/>
                  </a:cubicBezTo>
                  <a:cubicBezTo>
                    <a:pt x="383" y="15"/>
                    <a:pt x="384" y="17"/>
                    <a:pt x="383" y="19"/>
                  </a:cubicBezTo>
                  <a:cubicBezTo>
                    <a:pt x="382" y="20"/>
                    <a:pt x="380" y="21"/>
                    <a:pt x="379" y="21"/>
                  </a:cubicBezTo>
                  <a:cubicBezTo>
                    <a:pt x="376" y="22"/>
                    <a:pt x="373" y="21"/>
                    <a:pt x="370" y="21"/>
                  </a:cubicBezTo>
                  <a:cubicBezTo>
                    <a:pt x="368" y="21"/>
                    <a:pt x="367" y="21"/>
                    <a:pt x="365" y="20"/>
                  </a:cubicBezTo>
                  <a:cubicBezTo>
                    <a:pt x="362" y="19"/>
                    <a:pt x="359" y="18"/>
                    <a:pt x="357" y="17"/>
                  </a:cubicBezTo>
                  <a:cubicBezTo>
                    <a:pt x="355" y="16"/>
                    <a:pt x="356" y="14"/>
                    <a:pt x="355" y="13"/>
                  </a:cubicBezTo>
                  <a:cubicBezTo>
                    <a:pt x="354" y="11"/>
                    <a:pt x="353" y="10"/>
                    <a:pt x="351" y="11"/>
                  </a:cubicBezTo>
                  <a:cubicBezTo>
                    <a:pt x="350" y="11"/>
                    <a:pt x="350" y="11"/>
                    <a:pt x="349" y="12"/>
                  </a:cubicBezTo>
                  <a:cubicBezTo>
                    <a:pt x="348" y="12"/>
                    <a:pt x="347" y="12"/>
                    <a:pt x="347" y="12"/>
                  </a:cubicBezTo>
                  <a:cubicBezTo>
                    <a:pt x="345" y="12"/>
                    <a:pt x="343" y="12"/>
                    <a:pt x="342" y="12"/>
                  </a:cubicBezTo>
                  <a:cubicBezTo>
                    <a:pt x="341" y="11"/>
                    <a:pt x="341" y="10"/>
                    <a:pt x="340" y="9"/>
                  </a:cubicBezTo>
                  <a:cubicBezTo>
                    <a:pt x="338" y="7"/>
                    <a:pt x="334" y="6"/>
                    <a:pt x="332" y="5"/>
                  </a:cubicBezTo>
                  <a:cubicBezTo>
                    <a:pt x="330" y="4"/>
                    <a:pt x="329" y="4"/>
                    <a:pt x="327" y="3"/>
                  </a:cubicBezTo>
                  <a:cubicBezTo>
                    <a:pt x="327" y="3"/>
                    <a:pt x="326" y="2"/>
                    <a:pt x="326" y="2"/>
                  </a:cubicBezTo>
                  <a:cubicBezTo>
                    <a:pt x="326" y="0"/>
                    <a:pt x="322" y="0"/>
                    <a:pt x="321" y="1"/>
                  </a:cubicBezTo>
                  <a:cubicBezTo>
                    <a:pt x="321" y="2"/>
                    <a:pt x="322" y="4"/>
                    <a:pt x="320" y="4"/>
                  </a:cubicBezTo>
                  <a:cubicBezTo>
                    <a:pt x="318" y="5"/>
                    <a:pt x="316" y="5"/>
                    <a:pt x="314" y="3"/>
                  </a:cubicBezTo>
                  <a:cubicBezTo>
                    <a:pt x="313" y="2"/>
                    <a:pt x="314" y="0"/>
                    <a:pt x="312" y="0"/>
                  </a:cubicBezTo>
                  <a:cubicBezTo>
                    <a:pt x="311" y="0"/>
                    <a:pt x="310" y="0"/>
                    <a:pt x="309" y="0"/>
                  </a:cubicBezTo>
                  <a:cubicBezTo>
                    <a:pt x="308" y="0"/>
                    <a:pt x="308" y="0"/>
                    <a:pt x="308" y="1"/>
                  </a:cubicBezTo>
                  <a:cubicBezTo>
                    <a:pt x="307" y="3"/>
                    <a:pt x="305" y="5"/>
                    <a:pt x="305" y="8"/>
                  </a:cubicBezTo>
                  <a:cubicBezTo>
                    <a:pt x="305" y="9"/>
                    <a:pt x="304" y="11"/>
                    <a:pt x="305" y="13"/>
                  </a:cubicBezTo>
                  <a:cubicBezTo>
                    <a:pt x="305" y="15"/>
                    <a:pt x="306" y="16"/>
                    <a:pt x="306" y="17"/>
                  </a:cubicBezTo>
                  <a:cubicBezTo>
                    <a:pt x="305" y="19"/>
                    <a:pt x="303" y="19"/>
                    <a:pt x="302" y="18"/>
                  </a:cubicBezTo>
                  <a:cubicBezTo>
                    <a:pt x="300" y="17"/>
                    <a:pt x="298" y="17"/>
                    <a:pt x="297" y="18"/>
                  </a:cubicBezTo>
                  <a:cubicBezTo>
                    <a:pt x="297" y="18"/>
                    <a:pt x="297" y="20"/>
                    <a:pt x="296" y="20"/>
                  </a:cubicBezTo>
                  <a:cubicBezTo>
                    <a:pt x="296" y="22"/>
                    <a:pt x="294" y="22"/>
                    <a:pt x="294" y="24"/>
                  </a:cubicBezTo>
                  <a:cubicBezTo>
                    <a:pt x="293" y="27"/>
                    <a:pt x="293" y="30"/>
                    <a:pt x="291" y="32"/>
                  </a:cubicBezTo>
                  <a:cubicBezTo>
                    <a:pt x="290" y="33"/>
                    <a:pt x="289" y="34"/>
                    <a:pt x="288" y="34"/>
                  </a:cubicBezTo>
                  <a:cubicBezTo>
                    <a:pt x="287" y="34"/>
                    <a:pt x="286" y="34"/>
                    <a:pt x="286" y="34"/>
                  </a:cubicBezTo>
                  <a:cubicBezTo>
                    <a:pt x="285" y="34"/>
                    <a:pt x="284" y="35"/>
                    <a:pt x="284" y="34"/>
                  </a:cubicBezTo>
                  <a:cubicBezTo>
                    <a:pt x="283" y="34"/>
                    <a:pt x="283" y="34"/>
                    <a:pt x="283" y="34"/>
                  </a:cubicBezTo>
                  <a:cubicBezTo>
                    <a:pt x="283" y="33"/>
                    <a:pt x="282" y="33"/>
                    <a:pt x="282" y="33"/>
                  </a:cubicBezTo>
                  <a:cubicBezTo>
                    <a:pt x="281" y="32"/>
                    <a:pt x="281" y="32"/>
                    <a:pt x="281" y="31"/>
                  </a:cubicBezTo>
                  <a:cubicBezTo>
                    <a:pt x="280" y="30"/>
                    <a:pt x="279" y="29"/>
                    <a:pt x="278" y="29"/>
                  </a:cubicBezTo>
                  <a:cubicBezTo>
                    <a:pt x="275" y="29"/>
                    <a:pt x="275" y="33"/>
                    <a:pt x="274" y="34"/>
                  </a:cubicBezTo>
                  <a:cubicBezTo>
                    <a:pt x="274" y="34"/>
                    <a:pt x="273" y="34"/>
                    <a:pt x="272" y="34"/>
                  </a:cubicBezTo>
                  <a:cubicBezTo>
                    <a:pt x="271" y="34"/>
                    <a:pt x="270" y="35"/>
                    <a:pt x="269" y="35"/>
                  </a:cubicBezTo>
                  <a:cubicBezTo>
                    <a:pt x="268" y="35"/>
                    <a:pt x="267" y="35"/>
                    <a:pt x="266" y="35"/>
                  </a:cubicBezTo>
                  <a:cubicBezTo>
                    <a:pt x="265" y="35"/>
                    <a:pt x="264" y="35"/>
                    <a:pt x="263" y="35"/>
                  </a:cubicBezTo>
                  <a:cubicBezTo>
                    <a:pt x="263" y="35"/>
                    <a:pt x="263" y="35"/>
                    <a:pt x="262" y="35"/>
                  </a:cubicBezTo>
                  <a:cubicBezTo>
                    <a:pt x="261" y="34"/>
                    <a:pt x="260" y="35"/>
                    <a:pt x="259" y="34"/>
                  </a:cubicBezTo>
                  <a:cubicBezTo>
                    <a:pt x="259" y="34"/>
                    <a:pt x="257" y="33"/>
                    <a:pt x="257" y="32"/>
                  </a:cubicBezTo>
                  <a:cubicBezTo>
                    <a:pt x="256" y="31"/>
                    <a:pt x="256" y="30"/>
                    <a:pt x="256" y="29"/>
                  </a:cubicBezTo>
                  <a:cubicBezTo>
                    <a:pt x="256" y="28"/>
                    <a:pt x="256" y="26"/>
                    <a:pt x="254" y="26"/>
                  </a:cubicBezTo>
                  <a:cubicBezTo>
                    <a:pt x="254" y="25"/>
                    <a:pt x="253" y="24"/>
                    <a:pt x="252" y="23"/>
                  </a:cubicBezTo>
                  <a:cubicBezTo>
                    <a:pt x="252" y="23"/>
                    <a:pt x="251" y="22"/>
                    <a:pt x="250" y="21"/>
                  </a:cubicBezTo>
                  <a:cubicBezTo>
                    <a:pt x="249" y="20"/>
                    <a:pt x="247" y="20"/>
                    <a:pt x="246" y="19"/>
                  </a:cubicBezTo>
                  <a:cubicBezTo>
                    <a:pt x="245" y="19"/>
                    <a:pt x="245" y="18"/>
                    <a:pt x="244" y="18"/>
                  </a:cubicBezTo>
                  <a:cubicBezTo>
                    <a:pt x="244" y="19"/>
                    <a:pt x="244" y="19"/>
                    <a:pt x="244" y="19"/>
                  </a:cubicBezTo>
                  <a:cubicBezTo>
                    <a:pt x="244" y="20"/>
                    <a:pt x="245" y="21"/>
                    <a:pt x="245" y="21"/>
                  </a:cubicBezTo>
                  <a:cubicBezTo>
                    <a:pt x="245" y="21"/>
                    <a:pt x="244" y="21"/>
                    <a:pt x="244" y="22"/>
                  </a:cubicBezTo>
                  <a:cubicBezTo>
                    <a:pt x="244" y="22"/>
                    <a:pt x="244" y="23"/>
                    <a:pt x="244" y="24"/>
                  </a:cubicBezTo>
                  <a:cubicBezTo>
                    <a:pt x="244" y="25"/>
                    <a:pt x="243" y="25"/>
                    <a:pt x="243" y="26"/>
                  </a:cubicBezTo>
                  <a:cubicBezTo>
                    <a:pt x="243" y="27"/>
                    <a:pt x="243" y="29"/>
                    <a:pt x="243" y="30"/>
                  </a:cubicBezTo>
                  <a:cubicBezTo>
                    <a:pt x="243" y="32"/>
                    <a:pt x="242" y="33"/>
                    <a:pt x="242" y="34"/>
                  </a:cubicBezTo>
                  <a:cubicBezTo>
                    <a:pt x="242" y="35"/>
                    <a:pt x="242" y="36"/>
                    <a:pt x="241" y="37"/>
                  </a:cubicBezTo>
                  <a:cubicBezTo>
                    <a:pt x="241" y="38"/>
                    <a:pt x="240" y="40"/>
                    <a:pt x="239" y="41"/>
                  </a:cubicBezTo>
                  <a:cubicBezTo>
                    <a:pt x="238" y="42"/>
                    <a:pt x="232" y="41"/>
                    <a:pt x="231" y="40"/>
                  </a:cubicBezTo>
                  <a:cubicBezTo>
                    <a:pt x="230" y="39"/>
                    <a:pt x="230" y="38"/>
                    <a:pt x="229" y="38"/>
                  </a:cubicBezTo>
                  <a:cubicBezTo>
                    <a:pt x="228" y="38"/>
                    <a:pt x="227" y="38"/>
                    <a:pt x="226" y="38"/>
                  </a:cubicBezTo>
                  <a:cubicBezTo>
                    <a:pt x="226" y="38"/>
                    <a:pt x="225" y="40"/>
                    <a:pt x="225" y="41"/>
                  </a:cubicBezTo>
                  <a:cubicBezTo>
                    <a:pt x="224" y="41"/>
                    <a:pt x="224" y="42"/>
                    <a:pt x="224" y="43"/>
                  </a:cubicBezTo>
                  <a:cubicBezTo>
                    <a:pt x="223" y="44"/>
                    <a:pt x="224" y="45"/>
                    <a:pt x="224" y="46"/>
                  </a:cubicBezTo>
                  <a:cubicBezTo>
                    <a:pt x="223" y="46"/>
                    <a:pt x="223" y="47"/>
                    <a:pt x="223" y="48"/>
                  </a:cubicBezTo>
                  <a:cubicBezTo>
                    <a:pt x="223" y="48"/>
                    <a:pt x="223" y="48"/>
                    <a:pt x="223" y="47"/>
                  </a:cubicBezTo>
                  <a:cubicBezTo>
                    <a:pt x="223" y="48"/>
                    <a:pt x="223" y="49"/>
                    <a:pt x="223" y="50"/>
                  </a:cubicBezTo>
                  <a:cubicBezTo>
                    <a:pt x="222" y="50"/>
                    <a:pt x="222" y="51"/>
                    <a:pt x="222" y="52"/>
                  </a:cubicBezTo>
                  <a:cubicBezTo>
                    <a:pt x="222" y="52"/>
                    <a:pt x="222" y="53"/>
                    <a:pt x="222" y="53"/>
                  </a:cubicBezTo>
                  <a:cubicBezTo>
                    <a:pt x="222" y="54"/>
                    <a:pt x="222" y="54"/>
                    <a:pt x="221" y="55"/>
                  </a:cubicBezTo>
                  <a:cubicBezTo>
                    <a:pt x="221" y="56"/>
                    <a:pt x="220" y="56"/>
                    <a:pt x="219" y="57"/>
                  </a:cubicBezTo>
                  <a:cubicBezTo>
                    <a:pt x="216" y="59"/>
                    <a:pt x="212" y="59"/>
                    <a:pt x="208" y="59"/>
                  </a:cubicBezTo>
                  <a:cubicBezTo>
                    <a:pt x="206" y="59"/>
                    <a:pt x="204" y="60"/>
                    <a:pt x="202" y="61"/>
                  </a:cubicBezTo>
                  <a:cubicBezTo>
                    <a:pt x="200" y="62"/>
                    <a:pt x="198" y="63"/>
                    <a:pt x="196" y="63"/>
                  </a:cubicBezTo>
                  <a:cubicBezTo>
                    <a:pt x="194" y="63"/>
                    <a:pt x="192" y="64"/>
                    <a:pt x="191" y="65"/>
                  </a:cubicBezTo>
                  <a:cubicBezTo>
                    <a:pt x="190" y="66"/>
                    <a:pt x="189" y="67"/>
                    <a:pt x="189" y="67"/>
                  </a:cubicBezTo>
                  <a:cubicBezTo>
                    <a:pt x="188" y="68"/>
                    <a:pt x="187" y="68"/>
                    <a:pt x="186" y="68"/>
                  </a:cubicBezTo>
                  <a:cubicBezTo>
                    <a:pt x="185" y="69"/>
                    <a:pt x="186" y="70"/>
                    <a:pt x="186" y="71"/>
                  </a:cubicBezTo>
                  <a:cubicBezTo>
                    <a:pt x="186" y="72"/>
                    <a:pt x="186" y="73"/>
                    <a:pt x="186" y="74"/>
                  </a:cubicBezTo>
                  <a:cubicBezTo>
                    <a:pt x="186" y="74"/>
                    <a:pt x="186" y="74"/>
                    <a:pt x="187" y="75"/>
                  </a:cubicBezTo>
                  <a:cubicBezTo>
                    <a:pt x="187" y="77"/>
                    <a:pt x="187" y="80"/>
                    <a:pt x="187" y="83"/>
                  </a:cubicBezTo>
                  <a:cubicBezTo>
                    <a:pt x="187" y="84"/>
                    <a:pt x="188" y="85"/>
                    <a:pt x="188" y="85"/>
                  </a:cubicBezTo>
                  <a:cubicBezTo>
                    <a:pt x="189" y="86"/>
                    <a:pt x="189" y="86"/>
                    <a:pt x="189" y="86"/>
                  </a:cubicBezTo>
                  <a:cubicBezTo>
                    <a:pt x="190" y="87"/>
                    <a:pt x="190" y="88"/>
                    <a:pt x="190" y="88"/>
                  </a:cubicBezTo>
                  <a:cubicBezTo>
                    <a:pt x="190" y="88"/>
                    <a:pt x="191" y="88"/>
                    <a:pt x="192" y="89"/>
                  </a:cubicBezTo>
                  <a:cubicBezTo>
                    <a:pt x="192" y="89"/>
                    <a:pt x="193" y="90"/>
                    <a:pt x="193" y="90"/>
                  </a:cubicBezTo>
                  <a:cubicBezTo>
                    <a:pt x="194" y="91"/>
                    <a:pt x="195" y="92"/>
                    <a:pt x="196" y="93"/>
                  </a:cubicBezTo>
                  <a:cubicBezTo>
                    <a:pt x="197" y="94"/>
                    <a:pt x="196" y="96"/>
                    <a:pt x="196" y="98"/>
                  </a:cubicBezTo>
                  <a:cubicBezTo>
                    <a:pt x="195" y="99"/>
                    <a:pt x="195" y="100"/>
                    <a:pt x="194" y="100"/>
                  </a:cubicBezTo>
                  <a:cubicBezTo>
                    <a:pt x="193" y="101"/>
                    <a:pt x="192" y="101"/>
                    <a:pt x="192" y="102"/>
                  </a:cubicBezTo>
                  <a:cubicBezTo>
                    <a:pt x="192" y="103"/>
                    <a:pt x="191" y="104"/>
                    <a:pt x="191" y="105"/>
                  </a:cubicBezTo>
                  <a:cubicBezTo>
                    <a:pt x="191" y="105"/>
                    <a:pt x="192" y="105"/>
                    <a:pt x="192" y="106"/>
                  </a:cubicBezTo>
                  <a:cubicBezTo>
                    <a:pt x="192" y="107"/>
                    <a:pt x="192" y="107"/>
                    <a:pt x="193" y="108"/>
                  </a:cubicBezTo>
                  <a:cubicBezTo>
                    <a:pt x="195" y="110"/>
                    <a:pt x="197" y="110"/>
                    <a:pt x="199" y="111"/>
                  </a:cubicBezTo>
                  <a:cubicBezTo>
                    <a:pt x="202" y="112"/>
                    <a:pt x="200" y="115"/>
                    <a:pt x="199" y="116"/>
                  </a:cubicBezTo>
                  <a:cubicBezTo>
                    <a:pt x="199" y="117"/>
                    <a:pt x="199" y="118"/>
                    <a:pt x="199" y="119"/>
                  </a:cubicBezTo>
                  <a:cubicBezTo>
                    <a:pt x="199" y="120"/>
                    <a:pt x="199" y="121"/>
                    <a:pt x="198" y="122"/>
                  </a:cubicBezTo>
                  <a:cubicBezTo>
                    <a:pt x="197" y="123"/>
                    <a:pt x="197" y="123"/>
                    <a:pt x="196" y="124"/>
                  </a:cubicBezTo>
                  <a:cubicBezTo>
                    <a:pt x="195" y="124"/>
                    <a:pt x="193" y="124"/>
                    <a:pt x="192" y="124"/>
                  </a:cubicBezTo>
                  <a:cubicBezTo>
                    <a:pt x="191" y="124"/>
                    <a:pt x="191" y="123"/>
                    <a:pt x="190" y="123"/>
                  </a:cubicBezTo>
                  <a:cubicBezTo>
                    <a:pt x="189" y="123"/>
                    <a:pt x="187" y="124"/>
                    <a:pt x="186" y="122"/>
                  </a:cubicBezTo>
                  <a:cubicBezTo>
                    <a:pt x="186" y="122"/>
                    <a:pt x="186" y="121"/>
                    <a:pt x="186" y="121"/>
                  </a:cubicBezTo>
                  <a:cubicBezTo>
                    <a:pt x="186" y="120"/>
                    <a:pt x="185" y="118"/>
                    <a:pt x="184" y="117"/>
                  </a:cubicBezTo>
                  <a:cubicBezTo>
                    <a:pt x="183" y="116"/>
                    <a:pt x="182" y="114"/>
                    <a:pt x="181" y="113"/>
                  </a:cubicBezTo>
                  <a:cubicBezTo>
                    <a:pt x="180" y="113"/>
                    <a:pt x="181" y="113"/>
                    <a:pt x="179" y="112"/>
                  </a:cubicBezTo>
                  <a:cubicBezTo>
                    <a:pt x="177" y="112"/>
                    <a:pt x="175" y="114"/>
                    <a:pt x="172" y="114"/>
                  </a:cubicBezTo>
                  <a:cubicBezTo>
                    <a:pt x="171" y="114"/>
                    <a:pt x="168" y="115"/>
                    <a:pt x="167" y="114"/>
                  </a:cubicBezTo>
                  <a:cubicBezTo>
                    <a:pt x="166" y="113"/>
                    <a:pt x="166" y="112"/>
                    <a:pt x="165" y="111"/>
                  </a:cubicBezTo>
                  <a:cubicBezTo>
                    <a:pt x="164" y="111"/>
                    <a:pt x="161" y="110"/>
                    <a:pt x="160" y="110"/>
                  </a:cubicBezTo>
                  <a:cubicBezTo>
                    <a:pt x="158" y="110"/>
                    <a:pt x="156" y="110"/>
                    <a:pt x="154" y="110"/>
                  </a:cubicBezTo>
                  <a:cubicBezTo>
                    <a:pt x="153" y="110"/>
                    <a:pt x="151" y="110"/>
                    <a:pt x="151" y="111"/>
                  </a:cubicBezTo>
                  <a:cubicBezTo>
                    <a:pt x="150" y="114"/>
                    <a:pt x="156" y="116"/>
                    <a:pt x="153" y="118"/>
                  </a:cubicBezTo>
                  <a:cubicBezTo>
                    <a:pt x="152" y="118"/>
                    <a:pt x="152" y="118"/>
                    <a:pt x="151" y="118"/>
                  </a:cubicBezTo>
                  <a:cubicBezTo>
                    <a:pt x="150" y="118"/>
                    <a:pt x="149" y="118"/>
                    <a:pt x="149" y="119"/>
                  </a:cubicBezTo>
                  <a:cubicBezTo>
                    <a:pt x="148" y="119"/>
                    <a:pt x="148" y="119"/>
                    <a:pt x="147" y="119"/>
                  </a:cubicBezTo>
                  <a:cubicBezTo>
                    <a:pt x="144" y="119"/>
                    <a:pt x="142" y="119"/>
                    <a:pt x="140" y="119"/>
                  </a:cubicBezTo>
                  <a:cubicBezTo>
                    <a:pt x="136" y="118"/>
                    <a:pt x="132" y="118"/>
                    <a:pt x="129" y="118"/>
                  </a:cubicBezTo>
                  <a:cubicBezTo>
                    <a:pt x="127" y="118"/>
                    <a:pt x="126" y="118"/>
                    <a:pt x="126" y="119"/>
                  </a:cubicBezTo>
                  <a:cubicBezTo>
                    <a:pt x="125" y="121"/>
                    <a:pt x="126" y="122"/>
                    <a:pt x="126" y="123"/>
                  </a:cubicBezTo>
                  <a:cubicBezTo>
                    <a:pt x="125" y="125"/>
                    <a:pt x="123" y="124"/>
                    <a:pt x="122" y="124"/>
                  </a:cubicBezTo>
                  <a:cubicBezTo>
                    <a:pt x="119" y="124"/>
                    <a:pt x="115" y="123"/>
                    <a:pt x="113" y="125"/>
                  </a:cubicBezTo>
                  <a:cubicBezTo>
                    <a:pt x="112" y="126"/>
                    <a:pt x="112" y="127"/>
                    <a:pt x="111" y="128"/>
                  </a:cubicBezTo>
                  <a:cubicBezTo>
                    <a:pt x="110" y="129"/>
                    <a:pt x="109" y="131"/>
                    <a:pt x="108" y="132"/>
                  </a:cubicBezTo>
                  <a:cubicBezTo>
                    <a:pt x="106" y="132"/>
                    <a:pt x="105" y="130"/>
                    <a:pt x="103" y="131"/>
                  </a:cubicBezTo>
                  <a:cubicBezTo>
                    <a:pt x="102" y="131"/>
                    <a:pt x="101" y="132"/>
                    <a:pt x="99" y="133"/>
                  </a:cubicBezTo>
                  <a:cubicBezTo>
                    <a:pt x="97" y="133"/>
                    <a:pt x="94" y="133"/>
                    <a:pt x="91" y="133"/>
                  </a:cubicBezTo>
                  <a:cubicBezTo>
                    <a:pt x="92" y="133"/>
                    <a:pt x="88" y="133"/>
                    <a:pt x="87" y="132"/>
                  </a:cubicBezTo>
                  <a:cubicBezTo>
                    <a:pt x="87" y="130"/>
                    <a:pt x="81" y="128"/>
                    <a:pt x="79" y="128"/>
                  </a:cubicBezTo>
                  <a:cubicBezTo>
                    <a:pt x="79" y="128"/>
                    <a:pt x="79" y="128"/>
                    <a:pt x="79" y="128"/>
                  </a:cubicBezTo>
                  <a:cubicBezTo>
                    <a:pt x="77" y="128"/>
                    <a:pt x="77" y="126"/>
                    <a:pt x="76" y="125"/>
                  </a:cubicBezTo>
                  <a:cubicBezTo>
                    <a:pt x="74" y="122"/>
                    <a:pt x="71" y="123"/>
                    <a:pt x="68" y="123"/>
                  </a:cubicBezTo>
                  <a:cubicBezTo>
                    <a:pt x="64" y="124"/>
                    <a:pt x="60" y="122"/>
                    <a:pt x="56" y="123"/>
                  </a:cubicBezTo>
                  <a:cubicBezTo>
                    <a:pt x="53" y="124"/>
                    <a:pt x="53" y="125"/>
                    <a:pt x="53" y="128"/>
                  </a:cubicBezTo>
                  <a:cubicBezTo>
                    <a:pt x="54" y="131"/>
                    <a:pt x="58" y="133"/>
                    <a:pt x="57" y="137"/>
                  </a:cubicBezTo>
                  <a:cubicBezTo>
                    <a:pt x="57" y="137"/>
                    <a:pt x="57" y="138"/>
                    <a:pt x="56" y="138"/>
                  </a:cubicBezTo>
                  <a:cubicBezTo>
                    <a:pt x="56" y="139"/>
                    <a:pt x="55" y="141"/>
                    <a:pt x="54" y="141"/>
                  </a:cubicBezTo>
                  <a:cubicBezTo>
                    <a:pt x="50" y="143"/>
                    <a:pt x="49" y="141"/>
                    <a:pt x="46" y="139"/>
                  </a:cubicBezTo>
                  <a:cubicBezTo>
                    <a:pt x="44" y="138"/>
                    <a:pt x="41" y="137"/>
                    <a:pt x="40" y="135"/>
                  </a:cubicBezTo>
                  <a:cubicBezTo>
                    <a:pt x="39" y="134"/>
                    <a:pt x="39" y="135"/>
                    <a:pt x="39" y="134"/>
                  </a:cubicBezTo>
                  <a:cubicBezTo>
                    <a:pt x="39" y="133"/>
                    <a:pt x="39" y="132"/>
                    <a:pt x="39" y="131"/>
                  </a:cubicBezTo>
                  <a:cubicBezTo>
                    <a:pt x="38" y="131"/>
                    <a:pt x="38" y="131"/>
                    <a:pt x="38" y="130"/>
                  </a:cubicBezTo>
                  <a:cubicBezTo>
                    <a:pt x="37" y="129"/>
                    <a:pt x="35" y="130"/>
                    <a:pt x="34" y="130"/>
                  </a:cubicBezTo>
                  <a:cubicBezTo>
                    <a:pt x="32" y="129"/>
                    <a:pt x="32" y="129"/>
                    <a:pt x="31" y="128"/>
                  </a:cubicBezTo>
                  <a:cubicBezTo>
                    <a:pt x="30" y="126"/>
                    <a:pt x="30" y="124"/>
                    <a:pt x="28" y="122"/>
                  </a:cubicBezTo>
                  <a:cubicBezTo>
                    <a:pt x="27" y="121"/>
                    <a:pt x="25" y="122"/>
                    <a:pt x="24" y="122"/>
                  </a:cubicBezTo>
                  <a:cubicBezTo>
                    <a:pt x="21" y="122"/>
                    <a:pt x="19" y="122"/>
                    <a:pt x="16" y="122"/>
                  </a:cubicBezTo>
                  <a:cubicBezTo>
                    <a:pt x="16" y="123"/>
                    <a:pt x="15" y="123"/>
                    <a:pt x="14" y="124"/>
                  </a:cubicBezTo>
                  <a:cubicBezTo>
                    <a:pt x="14" y="126"/>
                    <a:pt x="13" y="127"/>
                    <a:pt x="13" y="128"/>
                  </a:cubicBezTo>
                  <a:cubicBezTo>
                    <a:pt x="13" y="130"/>
                    <a:pt x="13" y="132"/>
                    <a:pt x="13" y="134"/>
                  </a:cubicBezTo>
                  <a:cubicBezTo>
                    <a:pt x="13" y="135"/>
                    <a:pt x="13" y="136"/>
                    <a:pt x="14" y="137"/>
                  </a:cubicBezTo>
                  <a:cubicBezTo>
                    <a:pt x="14" y="137"/>
                    <a:pt x="15" y="138"/>
                    <a:pt x="14" y="139"/>
                  </a:cubicBezTo>
                  <a:cubicBezTo>
                    <a:pt x="14" y="140"/>
                    <a:pt x="12" y="140"/>
                    <a:pt x="10" y="141"/>
                  </a:cubicBezTo>
                  <a:cubicBezTo>
                    <a:pt x="12" y="141"/>
                    <a:pt x="12" y="141"/>
                    <a:pt x="12" y="141"/>
                  </a:cubicBezTo>
                  <a:cubicBezTo>
                    <a:pt x="12" y="142"/>
                    <a:pt x="12" y="143"/>
                    <a:pt x="13" y="143"/>
                  </a:cubicBezTo>
                  <a:cubicBezTo>
                    <a:pt x="13" y="144"/>
                    <a:pt x="13" y="144"/>
                    <a:pt x="13" y="145"/>
                  </a:cubicBezTo>
                  <a:cubicBezTo>
                    <a:pt x="14" y="146"/>
                    <a:pt x="13" y="148"/>
                    <a:pt x="13" y="150"/>
                  </a:cubicBezTo>
                  <a:cubicBezTo>
                    <a:pt x="12" y="151"/>
                    <a:pt x="12" y="153"/>
                    <a:pt x="10" y="154"/>
                  </a:cubicBezTo>
                  <a:cubicBezTo>
                    <a:pt x="10" y="155"/>
                    <a:pt x="9" y="155"/>
                    <a:pt x="8" y="155"/>
                  </a:cubicBezTo>
                  <a:cubicBezTo>
                    <a:pt x="7" y="155"/>
                    <a:pt x="6" y="155"/>
                    <a:pt x="5" y="154"/>
                  </a:cubicBezTo>
                  <a:cubicBezTo>
                    <a:pt x="5" y="155"/>
                    <a:pt x="4" y="155"/>
                    <a:pt x="4" y="155"/>
                  </a:cubicBezTo>
                  <a:cubicBezTo>
                    <a:pt x="2" y="157"/>
                    <a:pt x="0" y="157"/>
                    <a:pt x="1" y="161"/>
                  </a:cubicBezTo>
                  <a:cubicBezTo>
                    <a:pt x="1" y="164"/>
                    <a:pt x="3" y="163"/>
                    <a:pt x="6" y="164"/>
                  </a:cubicBezTo>
                  <a:cubicBezTo>
                    <a:pt x="7" y="164"/>
                    <a:pt x="8" y="164"/>
                    <a:pt x="9" y="164"/>
                  </a:cubicBezTo>
                  <a:cubicBezTo>
                    <a:pt x="10" y="164"/>
                    <a:pt x="11" y="164"/>
                    <a:pt x="12" y="164"/>
                  </a:cubicBezTo>
                  <a:cubicBezTo>
                    <a:pt x="13" y="164"/>
                    <a:pt x="15" y="164"/>
                    <a:pt x="16" y="164"/>
                  </a:cubicBezTo>
                  <a:cubicBezTo>
                    <a:pt x="18" y="164"/>
                    <a:pt x="18" y="164"/>
                    <a:pt x="19" y="163"/>
                  </a:cubicBezTo>
                  <a:cubicBezTo>
                    <a:pt x="20" y="163"/>
                    <a:pt x="21" y="163"/>
                    <a:pt x="21" y="163"/>
                  </a:cubicBezTo>
                  <a:cubicBezTo>
                    <a:pt x="22" y="164"/>
                    <a:pt x="22" y="164"/>
                    <a:pt x="22" y="164"/>
                  </a:cubicBezTo>
                  <a:cubicBezTo>
                    <a:pt x="24" y="165"/>
                    <a:pt x="26" y="165"/>
                    <a:pt x="26" y="168"/>
                  </a:cubicBezTo>
                  <a:cubicBezTo>
                    <a:pt x="26" y="170"/>
                    <a:pt x="26" y="171"/>
                    <a:pt x="28" y="172"/>
                  </a:cubicBezTo>
                  <a:cubicBezTo>
                    <a:pt x="28" y="173"/>
                    <a:pt x="29" y="173"/>
                    <a:pt x="30" y="173"/>
                  </a:cubicBezTo>
                  <a:cubicBezTo>
                    <a:pt x="30" y="174"/>
                    <a:pt x="31" y="175"/>
                    <a:pt x="32" y="175"/>
                  </a:cubicBezTo>
                  <a:cubicBezTo>
                    <a:pt x="35" y="176"/>
                    <a:pt x="37" y="177"/>
                    <a:pt x="40" y="177"/>
                  </a:cubicBezTo>
                  <a:cubicBezTo>
                    <a:pt x="43" y="177"/>
                    <a:pt x="43" y="176"/>
                    <a:pt x="44" y="174"/>
                  </a:cubicBezTo>
                  <a:cubicBezTo>
                    <a:pt x="45" y="173"/>
                    <a:pt x="44" y="171"/>
                    <a:pt x="46" y="170"/>
                  </a:cubicBezTo>
                  <a:cubicBezTo>
                    <a:pt x="47" y="169"/>
                    <a:pt x="48" y="169"/>
                    <a:pt x="49" y="169"/>
                  </a:cubicBezTo>
                  <a:cubicBezTo>
                    <a:pt x="50" y="168"/>
                    <a:pt x="50" y="167"/>
                    <a:pt x="51" y="166"/>
                  </a:cubicBezTo>
                  <a:cubicBezTo>
                    <a:pt x="52" y="166"/>
                    <a:pt x="55" y="168"/>
                    <a:pt x="56" y="169"/>
                  </a:cubicBezTo>
                  <a:cubicBezTo>
                    <a:pt x="58" y="171"/>
                    <a:pt x="58" y="173"/>
                    <a:pt x="58" y="175"/>
                  </a:cubicBezTo>
                  <a:cubicBezTo>
                    <a:pt x="59" y="176"/>
                    <a:pt x="59" y="176"/>
                    <a:pt x="59" y="177"/>
                  </a:cubicBezTo>
                  <a:cubicBezTo>
                    <a:pt x="61" y="177"/>
                    <a:pt x="62" y="177"/>
                    <a:pt x="63" y="177"/>
                  </a:cubicBezTo>
                  <a:cubicBezTo>
                    <a:pt x="64" y="177"/>
                    <a:pt x="65" y="177"/>
                    <a:pt x="66" y="177"/>
                  </a:cubicBezTo>
                  <a:cubicBezTo>
                    <a:pt x="67" y="177"/>
                    <a:pt x="69" y="178"/>
                    <a:pt x="70" y="178"/>
                  </a:cubicBezTo>
                  <a:cubicBezTo>
                    <a:pt x="71" y="178"/>
                    <a:pt x="72" y="178"/>
                    <a:pt x="72" y="179"/>
                  </a:cubicBezTo>
                  <a:cubicBezTo>
                    <a:pt x="73" y="180"/>
                    <a:pt x="72" y="181"/>
                    <a:pt x="73" y="182"/>
                  </a:cubicBezTo>
                  <a:cubicBezTo>
                    <a:pt x="73" y="183"/>
                    <a:pt x="75" y="183"/>
                    <a:pt x="76" y="183"/>
                  </a:cubicBezTo>
                  <a:cubicBezTo>
                    <a:pt x="76" y="183"/>
                    <a:pt x="78" y="183"/>
                    <a:pt x="78" y="183"/>
                  </a:cubicBezTo>
                  <a:cubicBezTo>
                    <a:pt x="79" y="184"/>
                    <a:pt x="79" y="184"/>
                    <a:pt x="80" y="184"/>
                  </a:cubicBezTo>
                  <a:cubicBezTo>
                    <a:pt x="80" y="185"/>
                    <a:pt x="81" y="185"/>
                    <a:pt x="82" y="185"/>
                  </a:cubicBezTo>
                  <a:cubicBezTo>
                    <a:pt x="83" y="185"/>
                    <a:pt x="85" y="185"/>
                    <a:pt x="87" y="185"/>
                  </a:cubicBezTo>
                  <a:cubicBezTo>
                    <a:pt x="89" y="184"/>
                    <a:pt x="89" y="182"/>
                    <a:pt x="89" y="180"/>
                  </a:cubicBezTo>
                  <a:cubicBezTo>
                    <a:pt x="90" y="179"/>
                    <a:pt x="91" y="178"/>
                    <a:pt x="92" y="176"/>
                  </a:cubicBezTo>
                  <a:cubicBezTo>
                    <a:pt x="92" y="175"/>
                    <a:pt x="92" y="174"/>
                    <a:pt x="92" y="173"/>
                  </a:cubicBezTo>
                  <a:cubicBezTo>
                    <a:pt x="92" y="171"/>
                    <a:pt x="92" y="171"/>
                    <a:pt x="93" y="170"/>
                  </a:cubicBezTo>
                  <a:cubicBezTo>
                    <a:pt x="93" y="169"/>
                    <a:pt x="93" y="169"/>
                    <a:pt x="95" y="168"/>
                  </a:cubicBezTo>
                  <a:cubicBezTo>
                    <a:pt x="96" y="168"/>
                    <a:pt x="97" y="167"/>
                    <a:pt x="99" y="167"/>
                  </a:cubicBezTo>
                  <a:cubicBezTo>
                    <a:pt x="100" y="167"/>
                    <a:pt x="101" y="167"/>
                    <a:pt x="102" y="167"/>
                  </a:cubicBezTo>
                  <a:cubicBezTo>
                    <a:pt x="107" y="167"/>
                    <a:pt x="112" y="168"/>
                    <a:pt x="117" y="168"/>
                  </a:cubicBezTo>
                  <a:cubicBezTo>
                    <a:pt x="118" y="168"/>
                    <a:pt x="119" y="168"/>
                    <a:pt x="120" y="168"/>
                  </a:cubicBezTo>
                  <a:cubicBezTo>
                    <a:pt x="121" y="167"/>
                    <a:pt x="122" y="166"/>
                    <a:pt x="123" y="166"/>
                  </a:cubicBezTo>
                  <a:cubicBezTo>
                    <a:pt x="125" y="165"/>
                    <a:pt x="126" y="166"/>
                    <a:pt x="127" y="167"/>
                  </a:cubicBezTo>
                  <a:cubicBezTo>
                    <a:pt x="129" y="169"/>
                    <a:pt x="132" y="166"/>
                    <a:pt x="134" y="165"/>
                  </a:cubicBezTo>
                  <a:cubicBezTo>
                    <a:pt x="136" y="163"/>
                    <a:pt x="139" y="162"/>
                    <a:pt x="142" y="161"/>
                  </a:cubicBezTo>
                  <a:cubicBezTo>
                    <a:pt x="143" y="160"/>
                    <a:pt x="145" y="159"/>
                    <a:pt x="147" y="159"/>
                  </a:cubicBezTo>
                  <a:cubicBezTo>
                    <a:pt x="149" y="159"/>
                    <a:pt x="152" y="159"/>
                    <a:pt x="152" y="162"/>
                  </a:cubicBezTo>
                  <a:cubicBezTo>
                    <a:pt x="152" y="163"/>
                    <a:pt x="150" y="164"/>
                    <a:pt x="149" y="165"/>
                  </a:cubicBezTo>
                  <a:cubicBezTo>
                    <a:pt x="149" y="165"/>
                    <a:pt x="147" y="165"/>
                    <a:pt x="147" y="165"/>
                  </a:cubicBezTo>
                  <a:cubicBezTo>
                    <a:pt x="146" y="166"/>
                    <a:pt x="146" y="167"/>
                    <a:pt x="146" y="168"/>
                  </a:cubicBezTo>
                  <a:cubicBezTo>
                    <a:pt x="146" y="169"/>
                    <a:pt x="145" y="169"/>
                    <a:pt x="147" y="171"/>
                  </a:cubicBezTo>
                  <a:cubicBezTo>
                    <a:pt x="147" y="171"/>
                    <a:pt x="148" y="172"/>
                    <a:pt x="149" y="173"/>
                  </a:cubicBezTo>
                  <a:cubicBezTo>
                    <a:pt x="150" y="174"/>
                    <a:pt x="151" y="175"/>
                    <a:pt x="152" y="176"/>
                  </a:cubicBezTo>
                  <a:cubicBezTo>
                    <a:pt x="154" y="177"/>
                    <a:pt x="154" y="179"/>
                    <a:pt x="155" y="181"/>
                  </a:cubicBezTo>
                  <a:cubicBezTo>
                    <a:pt x="156" y="183"/>
                    <a:pt x="158" y="185"/>
                    <a:pt x="160" y="186"/>
                  </a:cubicBezTo>
                  <a:cubicBezTo>
                    <a:pt x="163" y="189"/>
                    <a:pt x="168" y="192"/>
                    <a:pt x="172" y="194"/>
                  </a:cubicBezTo>
                  <a:cubicBezTo>
                    <a:pt x="173" y="194"/>
                    <a:pt x="174" y="194"/>
                    <a:pt x="175" y="194"/>
                  </a:cubicBezTo>
                  <a:cubicBezTo>
                    <a:pt x="178" y="194"/>
                    <a:pt x="180" y="194"/>
                    <a:pt x="183" y="195"/>
                  </a:cubicBezTo>
                  <a:cubicBezTo>
                    <a:pt x="185" y="195"/>
                    <a:pt x="187" y="195"/>
                    <a:pt x="189" y="196"/>
                  </a:cubicBezTo>
                  <a:cubicBezTo>
                    <a:pt x="190" y="196"/>
                    <a:pt x="192" y="196"/>
                    <a:pt x="193" y="196"/>
                  </a:cubicBezTo>
                  <a:cubicBezTo>
                    <a:pt x="195" y="197"/>
                    <a:pt x="196" y="198"/>
                    <a:pt x="197" y="198"/>
                  </a:cubicBezTo>
                  <a:cubicBezTo>
                    <a:pt x="201" y="200"/>
                    <a:pt x="205" y="200"/>
                    <a:pt x="209" y="201"/>
                  </a:cubicBezTo>
                  <a:cubicBezTo>
                    <a:pt x="212" y="201"/>
                    <a:pt x="214" y="201"/>
                    <a:pt x="217" y="201"/>
                  </a:cubicBezTo>
                  <a:cubicBezTo>
                    <a:pt x="220" y="201"/>
                    <a:pt x="224" y="201"/>
                    <a:pt x="227" y="201"/>
                  </a:cubicBezTo>
                  <a:cubicBezTo>
                    <a:pt x="229" y="201"/>
                    <a:pt x="230" y="202"/>
                    <a:pt x="232" y="202"/>
                  </a:cubicBezTo>
                  <a:cubicBezTo>
                    <a:pt x="233" y="202"/>
                    <a:pt x="234" y="202"/>
                    <a:pt x="235" y="203"/>
                  </a:cubicBezTo>
                  <a:cubicBezTo>
                    <a:pt x="235" y="203"/>
                    <a:pt x="236" y="202"/>
                    <a:pt x="236" y="203"/>
                  </a:cubicBezTo>
                  <a:cubicBezTo>
                    <a:pt x="238" y="203"/>
                    <a:pt x="239" y="204"/>
                    <a:pt x="240" y="204"/>
                  </a:cubicBezTo>
                  <a:cubicBezTo>
                    <a:pt x="245" y="206"/>
                    <a:pt x="250" y="205"/>
                    <a:pt x="255" y="206"/>
                  </a:cubicBezTo>
                  <a:cubicBezTo>
                    <a:pt x="255" y="206"/>
                    <a:pt x="255" y="206"/>
                    <a:pt x="255" y="206"/>
                  </a:cubicBezTo>
                  <a:cubicBezTo>
                    <a:pt x="256" y="207"/>
                    <a:pt x="256" y="207"/>
                    <a:pt x="256" y="207"/>
                  </a:cubicBezTo>
                  <a:cubicBezTo>
                    <a:pt x="256" y="207"/>
                    <a:pt x="256" y="207"/>
                    <a:pt x="256" y="207"/>
                  </a:cubicBezTo>
                  <a:cubicBezTo>
                    <a:pt x="255" y="207"/>
                    <a:pt x="255" y="208"/>
                    <a:pt x="254" y="208"/>
                  </a:cubicBezTo>
                  <a:cubicBezTo>
                    <a:pt x="255" y="208"/>
                    <a:pt x="256" y="208"/>
                    <a:pt x="257" y="208"/>
                  </a:cubicBezTo>
                  <a:cubicBezTo>
                    <a:pt x="259" y="209"/>
                    <a:pt x="262" y="209"/>
                    <a:pt x="264" y="209"/>
                  </a:cubicBezTo>
                  <a:cubicBezTo>
                    <a:pt x="264" y="210"/>
                    <a:pt x="266" y="209"/>
                    <a:pt x="267" y="210"/>
                  </a:cubicBezTo>
                  <a:cubicBezTo>
                    <a:pt x="267" y="210"/>
                    <a:pt x="267" y="210"/>
                    <a:pt x="267" y="210"/>
                  </a:cubicBezTo>
                  <a:cubicBezTo>
                    <a:pt x="268" y="211"/>
                    <a:pt x="269" y="211"/>
                    <a:pt x="270" y="211"/>
                  </a:cubicBezTo>
                  <a:cubicBezTo>
                    <a:pt x="272" y="212"/>
                    <a:pt x="274" y="213"/>
                    <a:pt x="276" y="213"/>
                  </a:cubicBezTo>
                  <a:cubicBezTo>
                    <a:pt x="279" y="212"/>
                    <a:pt x="278" y="209"/>
                    <a:pt x="279" y="207"/>
                  </a:cubicBezTo>
                  <a:cubicBezTo>
                    <a:pt x="280" y="207"/>
                    <a:pt x="280" y="206"/>
                    <a:pt x="281" y="205"/>
                  </a:cubicBezTo>
                  <a:cubicBezTo>
                    <a:pt x="281" y="205"/>
                    <a:pt x="282" y="204"/>
                    <a:pt x="283" y="204"/>
                  </a:cubicBezTo>
                  <a:cubicBezTo>
                    <a:pt x="283" y="203"/>
                    <a:pt x="284" y="204"/>
                    <a:pt x="285" y="204"/>
                  </a:cubicBezTo>
                  <a:cubicBezTo>
                    <a:pt x="286" y="204"/>
                    <a:pt x="287" y="203"/>
                    <a:pt x="288" y="202"/>
                  </a:cubicBezTo>
                  <a:cubicBezTo>
                    <a:pt x="288" y="201"/>
                    <a:pt x="288" y="201"/>
                    <a:pt x="289" y="200"/>
                  </a:cubicBezTo>
                  <a:cubicBezTo>
                    <a:pt x="289" y="200"/>
                    <a:pt x="290" y="200"/>
                    <a:pt x="290" y="199"/>
                  </a:cubicBezTo>
                  <a:cubicBezTo>
                    <a:pt x="290" y="199"/>
                    <a:pt x="291" y="198"/>
                    <a:pt x="291" y="197"/>
                  </a:cubicBezTo>
                  <a:cubicBezTo>
                    <a:pt x="292" y="195"/>
                    <a:pt x="295" y="195"/>
                    <a:pt x="297" y="195"/>
                  </a:cubicBezTo>
                  <a:cubicBezTo>
                    <a:pt x="300" y="194"/>
                    <a:pt x="302" y="194"/>
                    <a:pt x="304" y="193"/>
                  </a:cubicBezTo>
                  <a:cubicBezTo>
                    <a:pt x="306" y="192"/>
                    <a:pt x="307" y="191"/>
                    <a:pt x="309" y="192"/>
                  </a:cubicBezTo>
                  <a:cubicBezTo>
                    <a:pt x="310" y="192"/>
                    <a:pt x="311" y="193"/>
                    <a:pt x="312" y="193"/>
                  </a:cubicBezTo>
                  <a:cubicBezTo>
                    <a:pt x="314" y="193"/>
                    <a:pt x="316" y="193"/>
                    <a:pt x="318" y="193"/>
                  </a:cubicBezTo>
                  <a:cubicBezTo>
                    <a:pt x="318" y="194"/>
                    <a:pt x="318" y="194"/>
                    <a:pt x="319" y="194"/>
                  </a:cubicBezTo>
                  <a:cubicBezTo>
                    <a:pt x="320" y="194"/>
                    <a:pt x="322" y="193"/>
                    <a:pt x="323" y="194"/>
                  </a:cubicBezTo>
                  <a:cubicBezTo>
                    <a:pt x="325" y="194"/>
                    <a:pt x="325" y="195"/>
                    <a:pt x="326" y="195"/>
                  </a:cubicBezTo>
                  <a:cubicBezTo>
                    <a:pt x="326" y="192"/>
                    <a:pt x="328" y="190"/>
                    <a:pt x="329" y="188"/>
                  </a:cubicBezTo>
                  <a:cubicBezTo>
                    <a:pt x="329" y="187"/>
                    <a:pt x="329" y="187"/>
                    <a:pt x="330" y="187"/>
                  </a:cubicBezTo>
                  <a:cubicBezTo>
                    <a:pt x="330" y="187"/>
                    <a:pt x="331" y="187"/>
                    <a:pt x="331" y="187"/>
                  </a:cubicBezTo>
                  <a:cubicBezTo>
                    <a:pt x="332" y="186"/>
                    <a:pt x="331" y="187"/>
                    <a:pt x="332" y="186"/>
                  </a:cubicBezTo>
                  <a:cubicBezTo>
                    <a:pt x="333" y="185"/>
                    <a:pt x="335" y="182"/>
                    <a:pt x="336" y="183"/>
                  </a:cubicBezTo>
                  <a:cubicBezTo>
                    <a:pt x="338" y="184"/>
                    <a:pt x="336" y="187"/>
                    <a:pt x="338" y="189"/>
                  </a:cubicBezTo>
                  <a:cubicBezTo>
                    <a:pt x="340" y="190"/>
                    <a:pt x="343" y="189"/>
                    <a:pt x="345" y="190"/>
                  </a:cubicBezTo>
                  <a:cubicBezTo>
                    <a:pt x="348" y="190"/>
                    <a:pt x="351" y="190"/>
                    <a:pt x="352" y="187"/>
                  </a:cubicBezTo>
                  <a:cubicBezTo>
                    <a:pt x="353" y="185"/>
                    <a:pt x="353" y="183"/>
                    <a:pt x="353" y="181"/>
                  </a:cubicBezTo>
                  <a:cubicBezTo>
                    <a:pt x="353" y="178"/>
                    <a:pt x="354" y="176"/>
                    <a:pt x="356" y="175"/>
                  </a:cubicBezTo>
                  <a:cubicBezTo>
                    <a:pt x="357" y="174"/>
                    <a:pt x="359" y="175"/>
                    <a:pt x="360" y="173"/>
                  </a:cubicBezTo>
                  <a:cubicBezTo>
                    <a:pt x="361" y="173"/>
                    <a:pt x="361" y="172"/>
                    <a:pt x="362" y="172"/>
                  </a:cubicBezTo>
                  <a:cubicBezTo>
                    <a:pt x="363" y="171"/>
                    <a:pt x="363" y="171"/>
                    <a:pt x="364" y="170"/>
                  </a:cubicBezTo>
                  <a:cubicBezTo>
                    <a:pt x="365" y="167"/>
                    <a:pt x="366" y="167"/>
                    <a:pt x="368" y="166"/>
                  </a:cubicBezTo>
                  <a:cubicBezTo>
                    <a:pt x="370" y="165"/>
                    <a:pt x="370" y="164"/>
                    <a:pt x="372" y="164"/>
                  </a:cubicBezTo>
                  <a:cubicBezTo>
                    <a:pt x="374" y="164"/>
                    <a:pt x="375" y="163"/>
                    <a:pt x="376" y="163"/>
                  </a:cubicBezTo>
                  <a:cubicBezTo>
                    <a:pt x="378" y="163"/>
                    <a:pt x="379" y="163"/>
                    <a:pt x="379" y="161"/>
                  </a:cubicBezTo>
                  <a:cubicBezTo>
                    <a:pt x="379" y="160"/>
                    <a:pt x="379" y="160"/>
                    <a:pt x="379" y="159"/>
                  </a:cubicBezTo>
                  <a:cubicBezTo>
                    <a:pt x="379" y="158"/>
                    <a:pt x="380" y="157"/>
                    <a:pt x="380" y="156"/>
                  </a:cubicBezTo>
                  <a:cubicBezTo>
                    <a:pt x="380" y="156"/>
                    <a:pt x="380" y="155"/>
                    <a:pt x="380" y="154"/>
                  </a:cubicBezTo>
                  <a:cubicBezTo>
                    <a:pt x="380" y="152"/>
                    <a:pt x="380" y="152"/>
                    <a:pt x="379" y="152"/>
                  </a:cubicBezTo>
                  <a:cubicBezTo>
                    <a:pt x="377" y="151"/>
                    <a:pt x="377" y="151"/>
                    <a:pt x="376" y="149"/>
                  </a:cubicBezTo>
                  <a:cubicBezTo>
                    <a:pt x="376" y="149"/>
                    <a:pt x="376" y="148"/>
                    <a:pt x="376" y="147"/>
                  </a:cubicBezTo>
                  <a:cubicBezTo>
                    <a:pt x="376" y="147"/>
                    <a:pt x="375" y="146"/>
                    <a:pt x="376" y="145"/>
                  </a:cubicBezTo>
                  <a:cubicBezTo>
                    <a:pt x="376" y="144"/>
                    <a:pt x="378" y="142"/>
                    <a:pt x="379" y="142"/>
                  </a:cubicBezTo>
                  <a:cubicBezTo>
                    <a:pt x="379" y="142"/>
                    <a:pt x="381" y="141"/>
                    <a:pt x="381" y="141"/>
                  </a:cubicBezTo>
                  <a:cubicBezTo>
                    <a:pt x="382" y="138"/>
                    <a:pt x="378" y="139"/>
                    <a:pt x="378" y="138"/>
                  </a:cubicBezTo>
                  <a:cubicBezTo>
                    <a:pt x="376" y="136"/>
                    <a:pt x="377" y="131"/>
                    <a:pt x="379" y="130"/>
                  </a:cubicBezTo>
                  <a:cubicBezTo>
                    <a:pt x="379" y="130"/>
                    <a:pt x="380" y="129"/>
                    <a:pt x="381" y="129"/>
                  </a:cubicBezTo>
                  <a:cubicBezTo>
                    <a:pt x="382" y="129"/>
                    <a:pt x="383" y="130"/>
                    <a:pt x="384" y="130"/>
                  </a:cubicBezTo>
                  <a:cubicBezTo>
                    <a:pt x="385" y="129"/>
                    <a:pt x="385" y="129"/>
                    <a:pt x="386" y="128"/>
                  </a:cubicBezTo>
                  <a:cubicBezTo>
                    <a:pt x="386" y="127"/>
                    <a:pt x="387" y="125"/>
                    <a:pt x="388" y="124"/>
                  </a:cubicBezTo>
                  <a:cubicBezTo>
                    <a:pt x="389" y="123"/>
                    <a:pt x="390" y="122"/>
                    <a:pt x="390" y="121"/>
                  </a:cubicBezTo>
                  <a:cubicBezTo>
                    <a:pt x="390" y="121"/>
                    <a:pt x="390" y="119"/>
                    <a:pt x="390" y="118"/>
                  </a:cubicBezTo>
                  <a:cubicBezTo>
                    <a:pt x="390" y="117"/>
                    <a:pt x="390" y="117"/>
                    <a:pt x="389" y="116"/>
                  </a:cubicBezTo>
                  <a:cubicBezTo>
                    <a:pt x="389" y="115"/>
                    <a:pt x="389" y="115"/>
                    <a:pt x="389" y="114"/>
                  </a:cubicBezTo>
                  <a:cubicBezTo>
                    <a:pt x="388" y="114"/>
                    <a:pt x="388" y="113"/>
                    <a:pt x="388" y="113"/>
                  </a:cubicBezTo>
                  <a:cubicBezTo>
                    <a:pt x="386" y="112"/>
                    <a:pt x="384" y="113"/>
                    <a:pt x="383" y="112"/>
                  </a:cubicBezTo>
                  <a:cubicBezTo>
                    <a:pt x="381" y="111"/>
                    <a:pt x="380" y="110"/>
                    <a:pt x="379" y="109"/>
                  </a:cubicBezTo>
                  <a:cubicBezTo>
                    <a:pt x="379" y="109"/>
                    <a:pt x="378" y="108"/>
                    <a:pt x="379" y="107"/>
                  </a:cubicBezTo>
                  <a:cubicBezTo>
                    <a:pt x="379" y="106"/>
                    <a:pt x="382" y="107"/>
                    <a:pt x="383" y="107"/>
                  </a:cubicBezTo>
                  <a:cubicBezTo>
                    <a:pt x="386" y="107"/>
                    <a:pt x="385" y="105"/>
                    <a:pt x="387" y="103"/>
                  </a:cubicBezTo>
                  <a:cubicBezTo>
                    <a:pt x="388" y="102"/>
                    <a:pt x="392" y="103"/>
                    <a:pt x="393" y="105"/>
                  </a:cubicBezTo>
                  <a:cubicBezTo>
                    <a:pt x="394" y="106"/>
                    <a:pt x="394" y="108"/>
                    <a:pt x="395" y="108"/>
                  </a:cubicBezTo>
                  <a:cubicBezTo>
                    <a:pt x="396" y="109"/>
                    <a:pt x="397" y="108"/>
                    <a:pt x="398" y="108"/>
                  </a:cubicBezTo>
                  <a:cubicBezTo>
                    <a:pt x="400" y="108"/>
                    <a:pt x="401" y="106"/>
                    <a:pt x="404" y="106"/>
                  </a:cubicBezTo>
                  <a:cubicBezTo>
                    <a:pt x="405" y="106"/>
                    <a:pt x="405" y="106"/>
                    <a:pt x="406" y="105"/>
                  </a:cubicBezTo>
                  <a:cubicBezTo>
                    <a:pt x="407" y="105"/>
                    <a:pt x="408" y="105"/>
                    <a:pt x="409" y="104"/>
                  </a:cubicBezTo>
                  <a:cubicBezTo>
                    <a:pt x="410" y="103"/>
                    <a:pt x="413" y="102"/>
                    <a:pt x="414" y="100"/>
                  </a:cubicBezTo>
                  <a:cubicBezTo>
                    <a:pt x="415" y="97"/>
                    <a:pt x="412" y="98"/>
                    <a:pt x="410" y="96"/>
                  </a:cubicBezTo>
                  <a:cubicBezTo>
                    <a:pt x="408" y="94"/>
                    <a:pt x="411" y="91"/>
                    <a:pt x="413" y="88"/>
                  </a:cubicBezTo>
                  <a:cubicBezTo>
                    <a:pt x="414" y="87"/>
                    <a:pt x="415" y="86"/>
                    <a:pt x="416" y="85"/>
                  </a:cubicBezTo>
                  <a:cubicBezTo>
                    <a:pt x="416" y="85"/>
                    <a:pt x="416" y="85"/>
                    <a:pt x="416" y="84"/>
                  </a:cubicBezTo>
                  <a:cubicBezTo>
                    <a:pt x="416" y="84"/>
                    <a:pt x="417" y="83"/>
                    <a:pt x="417" y="83"/>
                  </a:cubicBezTo>
                  <a:cubicBezTo>
                    <a:pt x="417" y="82"/>
                    <a:pt x="417" y="80"/>
                    <a:pt x="416" y="7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5">
              <a:extLst>
                <a:ext uri="{FF2B5EF4-FFF2-40B4-BE49-F238E27FC236}">
                  <a16:creationId xmlns:a16="http://schemas.microsoft.com/office/drawing/2014/main" id="{1759F2E3-1F2C-2B80-BE39-4661B50A9C1A}"/>
                </a:ext>
              </a:extLst>
            </p:cNvPr>
            <p:cNvSpPr>
              <a:spLocks/>
            </p:cNvSpPr>
            <p:nvPr/>
          </p:nvSpPr>
          <p:spPr bwMode="auto">
            <a:xfrm>
              <a:off x="4405313" y="4954588"/>
              <a:ext cx="25400" cy="30163"/>
            </a:xfrm>
            <a:custGeom>
              <a:avLst/>
              <a:gdLst/>
              <a:ahLst/>
              <a:cxnLst>
                <a:cxn ang="0">
                  <a:pos x="11" y="2"/>
                </a:cxn>
                <a:cxn ang="0">
                  <a:pos x="9" y="1"/>
                </a:cxn>
                <a:cxn ang="0">
                  <a:pos x="9" y="0"/>
                </a:cxn>
                <a:cxn ang="0">
                  <a:pos x="6" y="1"/>
                </a:cxn>
                <a:cxn ang="0">
                  <a:pos x="5" y="3"/>
                </a:cxn>
                <a:cxn ang="0">
                  <a:pos x="3" y="4"/>
                </a:cxn>
                <a:cxn ang="0">
                  <a:pos x="2" y="6"/>
                </a:cxn>
                <a:cxn ang="0">
                  <a:pos x="1" y="8"/>
                </a:cxn>
                <a:cxn ang="0">
                  <a:pos x="0" y="10"/>
                </a:cxn>
                <a:cxn ang="0">
                  <a:pos x="0" y="12"/>
                </a:cxn>
                <a:cxn ang="0">
                  <a:pos x="1" y="14"/>
                </a:cxn>
                <a:cxn ang="0">
                  <a:pos x="3" y="15"/>
                </a:cxn>
                <a:cxn ang="0">
                  <a:pos x="7" y="16"/>
                </a:cxn>
                <a:cxn ang="0">
                  <a:pos x="9" y="15"/>
                </a:cxn>
                <a:cxn ang="0">
                  <a:pos x="12" y="11"/>
                </a:cxn>
                <a:cxn ang="0">
                  <a:pos x="12" y="6"/>
                </a:cxn>
                <a:cxn ang="0">
                  <a:pos x="12" y="4"/>
                </a:cxn>
                <a:cxn ang="0">
                  <a:pos x="11" y="2"/>
                </a:cxn>
              </a:cxnLst>
              <a:rect l="0" t="0" r="r" b="b"/>
              <a:pathLst>
                <a:path w="13" h="16">
                  <a:moveTo>
                    <a:pt x="11" y="2"/>
                  </a:moveTo>
                  <a:cubicBezTo>
                    <a:pt x="9" y="1"/>
                    <a:pt x="9" y="1"/>
                    <a:pt x="9" y="1"/>
                  </a:cubicBezTo>
                  <a:cubicBezTo>
                    <a:pt x="9" y="1"/>
                    <a:pt x="9" y="1"/>
                    <a:pt x="9" y="0"/>
                  </a:cubicBezTo>
                  <a:cubicBezTo>
                    <a:pt x="9" y="0"/>
                    <a:pt x="6" y="1"/>
                    <a:pt x="6" y="1"/>
                  </a:cubicBezTo>
                  <a:cubicBezTo>
                    <a:pt x="6" y="2"/>
                    <a:pt x="5" y="2"/>
                    <a:pt x="5" y="3"/>
                  </a:cubicBezTo>
                  <a:cubicBezTo>
                    <a:pt x="4" y="3"/>
                    <a:pt x="4" y="3"/>
                    <a:pt x="3" y="4"/>
                  </a:cubicBezTo>
                  <a:cubicBezTo>
                    <a:pt x="3" y="5"/>
                    <a:pt x="3" y="5"/>
                    <a:pt x="2" y="6"/>
                  </a:cubicBezTo>
                  <a:cubicBezTo>
                    <a:pt x="2" y="7"/>
                    <a:pt x="1" y="7"/>
                    <a:pt x="1" y="8"/>
                  </a:cubicBezTo>
                  <a:cubicBezTo>
                    <a:pt x="1" y="9"/>
                    <a:pt x="0" y="9"/>
                    <a:pt x="0" y="10"/>
                  </a:cubicBezTo>
                  <a:cubicBezTo>
                    <a:pt x="0" y="11"/>
                    <a:pt x="0" y="12"/>
                    <a:pt x="0" y="12"/>
                  </a:cubicBezTo>
                  <a:cubicBezTo>
                    <a:pt x="0" y="13"/>
                    <a:pt x="0" y="14"/>
                    <a:pt x="1" y="14"/>
                  </a:cubicBezTo>
                  <a:cubicBezTo>
                    <a:pt x="2" y="15"/>
                    <a:pt x="2" y="15"/>
                    <a:pt x="3" y="15"/>
                  </a:cubicBezTo>
                  <a:cubicBezTo>
                    <a:pt x="5" y="15"/>
                    <a:pt x="6" y="16"/>
                    <a:pt x="7" y="16"/>
                  </a:cubicBezTo>
                  <a:cubicBezTo>
                    <a:pt x="8" y="16"/>
                    <a:pt x="9" y="16"/>
                    <a:pt x="9" y="15"/>
                  </a:cubicBezTo>
                  <a:cubicBezTo>
                    <a:pt x="11" y="14"/>
                    <a:pt x="11" y="12"/>
                    <a:pt x="12" y="11"/>
                  </a:cubicBezTo>
                  <a:cubicBezTo>
                    <a:pt x="12" y="9"/>
                    <a:pt x="13" y="7"/>
                    <a:pt x="12" y="6"/>
                  </a:cubicBezTo>
                  <a:cubicBezTo>
                    <a:pt x="12" y="5"/>
                    <a:pt x="12" y="5"/>
                    <a:pt x="12" y="4"/>
                  </a:cubicBezTo>
                  <a:cubicBezTo>
                    <a:pt x="11" y="4"/>
                    <a:pt x="11" y="3"/>
                    <a:pt x="11"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6">
              <a:extLst>
                <a:ext uri="{FF2B5EF4-FFF2-40B4-BE49-F238E27FC236}">
                  <a16:creationId xmlns:a16="http://schemas.microsoft.com/office/drawing/2014/main" id="{DAB49B6F-B491-84AC-6725-E33D700D448B}"/>
                </a:ext>
              </a:extLst>
            </p:cNvPr>
            <p:cNvSpPr>
              <a:spLocks noEditPoints="1"/>
            </p:cNvSpPr>
            <p:nvPr/>
          </p:nvSpPr>
          <p:spPr bwMode="auto">
            <a:xfrm>
              <a:off x="2919414" y="4360863"/>
              <a:ext cx="1379538" cy="1341438"/>
            </a:xfrm>
            <a:custGeom>
              <a:avLst/>
              <a:gdLst/>
              <a:ahLst/>
              <a:cxnLst>
                <a:cxn ang="0">
                  <a:pos x="737" y="191"/>
                </a:cxn>
                <a:cxn ang="0">
                  <a:pos x="702" y="174"/>
                </a:cxn>
                <a:cxn ang="0">
                  <a:pos x="633" y="143"/>
                </a:cxn>
                <a:cxn ang="0">
                  <a:pos x="577" y="126"/>
                </a:cxn>
                <a:cxn ang="0">
                  <a:pos x="539" y="101"/>
                </a:cxn>
                <a:cxn ang="0">
                  <a:pos x="509" y="70"/>
                </a:cxn>
                <a:cxn ang="0">
                  <a:pos x="472" y="38"/>
                </a:cxn>
                <a:cxn ang="0">
                  <a:pos x="432" y="4"/>
                </a:cxn>
                <a:cxn ang="0">
                  <a:pos x="374" y="39"/>
                </a:cxn>
                <a:cxn ang="0">
                  <a:pos x="323" y="113"/>
                </a:cxn>
                <a:cxn ang="0">
                  <a:pos x="290" y="145"/>
                </a:cxn>
                <a:cxn ang="0">
                  <a:pos x="210" y="138"/>
                </a:cxn>
                <a:cxn ang="0">
                  <a:pos x="190" y="179"/>
                </a:cxn>
                <a:cxn ang="0">
                  <a:pos x="171" y="211"/>
                </a:cxn>
                <a:cxn ang="0">
                  <a:pos x="129" y="219"/>
                </a:cxn>
                <a:cxn ang="0">
                  <a:pos x="81" y="208"/>
                </a:cxn>
                <a:cxn ang="0">
                  <a:pos x="38" y="213"/>
                </a:cxn>
                <a:cxn ang="0">
                  <a:pos x="10" y="238"/>
                </a:cxn>
                <a:cxn ang="0">
                  <a:pos x="32" y="250"/>
                </a:cxn>
                <a:cxn ang="0">
                  <a:pos x="17" y="266"/>
                </a:cxn>
                <a:cxn ang="0">
                  <a:pos x="52" y="283"/>
                </a:cxn>
                <a:cxn ang="0">
                  <a:pos x="90" y="299"/>
                </a:cxn>
                <a:cxn ang="0">
                  <a:pos x="133" y="320"/>
                </a:cxn>
                <a:cxn ang="0">
                  <a:pos x="153" y="355"/>
                </a:cxn>
                <a:cxn ang="0">
                  <a:pos x="172" y="389"/>
                </a:cxn>
                <a:cxn ang="0">
                  <a:pos x="214" y="405"/>
                </a:cxn>
                <a:cxn ang="0">
                  <a:pos x="211" y="434"/>
                </a:cxn>
                <a:cxn ang="0">
                  <a:pos x="198" y="438"/>
                </a:cxn>
                <a:cxn ang="0">
                  <a:pos x="233" y="507"/>
                </a:cxn>
                <a:cxn ang="0">
                  <a:pos x="203" y="491"/>
                </a:cxn>
                <a:cxn ang="0">
                  <a:pos x="189" y="565"/>
                </a:cxn>
                <a:cxn ang="0">
                  <a:pos x="166" y="637"/>
                </a:cxn>
                <a:cxn ang="0">
                  <a:pos x="197" y="661"/>
                </a:cxn>
                <a:cxn ang="0">
                  <a:pos x="265" y="684"/>
                </a:cxn>
                <a:cxn ang="0">
                  <a:pos x="324" y="681"/>
                </a:cxn>
                <a:cxn ang="0">
                  <a:pos x="346" y="687"/>
                </a:cxn>
                <a:cxn ang="0">
                  <a:pos x="372" y="700"/>
                </a:cxn>
                <a:cxn ang="0">
                  <a:pos x="382" y="707"/>
                </a:cxn>
                <a:cxn ang="0">
                  <a:pos x="431" y="685"/>
                </a:cxn>
                <a:cxn ang="0">
                  <a:pos x="464" y="634"/>
                </a:cxn>
                <a:cxn ang="0">
                  <a:pos x="511" y="626"/>
                </a:cxn>
                <a:cxn ang="0">
                  <a:pos x="536" y="632"/>
                </a:cxn>
                <a:cxn ang="0">
                  <a:pos x="566" y="642"/>
                </a:cxn>
                <a:cxn ang="0">
                  <a:pos x="621" y="658"/>
                </a:cxn>
                <a:cxn ang="0">
                  <a:pos x="650" y="627"/>
                </a:cxn>
                <a:cxn ang="0">
                  <a:pos x="687" y="597"/>
                </a:cxn>
                <a:cxn ang="0">
                  <a:pos x="660" y="562"/>
                </a:cxn>
                <a:cxn ang="0">
                  <a:pos x="652" y="515"/>
                </a:cxn>
                <a:cxn ang="0">
                  <a:pos x="667" y="480"/>
                </a:cxn>
                <a:cxn ang="0">
                  <a:pos x="663" y="436"/>
                </a:cxn>
                <a:cxn ang="0">
                  <a:pos x="658" y="409"/>
                </a:cxn>
                <a:cxn ang="0">
                  <a:pos x="614" y="391"/>
                </a:cxn>
                <a:cxn ang="0">
                  <a:pos x="658" y="330"/>
                </a:cxn>
                <a:cxn ang="0">
                  <a:pos x="703" y="303"/>
                </a:cxn>
                <a:cxn ang="0">
                  <a:pos x="704" y="300"/>
                </a:cxn>
                <a:cxn ang="0">
                  <a:pos x="716" y="221"/>
                </a:cxn>
              </a:cxnLst>
              <a:rect l="0" t="0" r="r" b="b"/>
              <a:pathLst>
                <a:path w="738" h="718">
                  <a:moveTo>
                    <a:pt x="437" y="718"/>
                  </a:moveTo>
                  <a:cubicBezTo>
                    <a:pt x="439" y="716"/>
                    <a:pt x="441" y="714"/>
                    <a:pt x="442" y="710"/>
                  </a:cubicBezTo>
                  <a:cubicBezTo>
                    <a:pt x="442" y="710"/>
                    <a:pt x="442" y="710"/>
                    <a:pt x="442" y="710"/>
                  </a:cubicBezTo>
                  <a:cubicBezTo>
                    <a:pt x="440" y="711"/>
                    <a:pt x="438" y="715"/>
                    <a:pt x="437" y="718"/>
                  </a:cubicBezTo>
                  <a:moveTo>
                    <a:pt x="350" y="705"/>
                  </a:moveTo>
                  <a:cubicBezTo>
                    <a:pt x="350" y="705"/>
                    <a:pt x="349" y="705"/>
                    <a:pt x="349" y="705"/>
                  </a:cubicBezTo>
                  <a:cubicBezTo>
                    <a:pt x="349" y="705"/>
                    <a:pt x="350" y="705"/>
                    <a:pt x="350" y="705"/>
                  </a:cubicBezTo>
                  <a:moveTo>
                    <a:pt x="737" y="191"/>
                  </a:moveTo>
                  <a:cubicBezTo>
                    <a:pt x="738" y="189"/>
                    <a:pt x="738" y="186"/>
                    <a:pt x="737" y="184"/>
                  </a:cubicBezTo>
                  <a:cubicBezTo>
                    <a:pt x="735" y="181"/>
                    <a:pt x="733" y="182"/>
                    <a:pt x="731" y="181"/>
                  </a:cubicBezTo>
                  <a:cubicBezTo>
                    <a:pt x="730" y="181"/>
                    <a:pt x="729" y="180"/>
                    <a:pt x="728" y="179"/>
                  </a:cubicBezTo>
                  <a:cubicBezTo>
                    <a:pt x="729" y="179"/>
                    <a:pt x="725" y="177"/>
                    <a:pt x="726" y="177"/>
                  </a:cubicBezTo>
                  <a:cubicBezTo>
                    <a:pt x="723" y="176"/>
                    <a:pt x="720" y="176"/>
                    <a:pt x="717" y="176"/>
                  </a:cubicBezTo>
                  <a:cubicBezTo>
                    <a:pt x="714" y="176"/>
                    <a:pt x="708" y="177"/>
                    <a:pt x="705" y="176"/>
                  </a:cubicBezTo>
                  <a:cubicBezTo>
                    <a:pt x="704" y="176"/>
                    <a:pt x="705" y="175"/>
                    <a:pt x="704" y="175"/>
                  </a:cubicBezTo>
                  <a:cubicBezTo>
                    <a:pt x="703" y="174"/>
                    <a:pt x="702" y="174"/>
                    <a:pt x="702" y="174"/>
                  </a:cubicBezTo>
                  <a:cubicBezTo>
                    <a:pt x="699" y="171"/>
                    <a:pt x="699" y="168"/>
                    <a:pt x="697" y="166"/>
                  </a:cubicBezTo>
                  <a:cubicBezTo>
                    <a:pt x="691" y="162"/>
                    <a:pt x="685" y="162"/>
                    <a:pt x="678" y="162"/>
                  </a:cubicBezTo>
                  <a:cubicBezTo>
                    <a:pt x="674" y="162"/>
                    <a:pt x="671" y="162"/>
                    <a:pt x="668" y="163"/>
                  </a:cubicBezTo>
                  <a:cubicBezTo>
                    <a:pt x="664" y="164"/>
                    <a:pt x="662" y="167"/>
                    <a:pt x="658" y="167"/>
                  </a:cubicBezTo>
                  <a:cubicBezTo>
                    <a:pt x="654" y="166"/>
                    <a:pt x="654" y="164"/>
                    <a:pt x="652" y="161"/>
                  </a:cubicBezTo>
                  <a:cubicBezTo>
                    <a:pt x="652" y="159"/>
                    <a:pt x="652" y="159"/>
                    <a:pt x="651" y="157"/>
                  </a:cubicBezTo>
                  <a:cubicBezTo>
                    <a:pt x="651" y="156"/>
                    <a:pt x="649" y="155"/>
                    <a:pt x="648" y="154"/>
                  </a:cubicBezTo>
                  <a:cubicBezTo>
                    <a:pt x="643" y="148"/>
                    <a:pt x="639" y="146"/>
                    <a:pt x="633" y="143"/>
                  </a:cubicBezTo>
                  <a:cubicBezTo>
                    <a:pt x="629" y="141"/>
                    <a:pt x="628" y="139"/>
                    <a:pt x="624" y="142"/>
                  </a:cubicBezTo>
                  <a:cubicBezTo>
                    <a:pt x="618" y="145"/>
                    <a:pt x="617" y="142"/>
                    <a:pt x="612" y="139"/>
                  </a:cubicBezTo>
                  <a:cubicBezTo>
                    <a:pt x="609" y="137"/>
                    <a:pt x="606" y="136"/>
                    <a:pt x="601" y="136"/>
                  </a:cubicBezTo>
                  <a:cubicBezTo>
                    <a:pt x="600" y="136"/>
                    <a:pt x="598" y="136"/>
                    <a:pt x="597" y="137"/>
                  </a:cubicBezTo>
                  <a:cubicBezTo>
                    <a:pt x="595" y="137"/>
                    <a:pt x="594" y="139"/>
                    <a:pt x="593" y="140"/>
                  </a:cubicBezTo>
                  <a:cubicBezTo>
                    <a:pt x="589" y="142"/>
                    <a:pt x="584" y="134"/>
                    <a:pt x="583" y="132"/>
                  </a:cubicBezTo>
                  <a:cubicBezTo>
                    <a:pt x="583" y="131"/>
                    <a:pt x="583" y="129"/>
                    <a:pt x="582" y="128"/>
                  </a:cubicBezTo>
                  <a:cubicBezTo>
                    <a:pt x="581" y="126"/>
                    <a:pt x="579" y="127"/>
                    <a:pt x="577" y="126"/>
                  </a:cubicBezTo>
                  <a:cubicBezTo>
                    <a:pt x="569" y="123"/>
                    <a:pt x="564" y="116"/>
                    <a:pt x="555" y="116"/>
                  </a:cubicBezTo>
                  <a:cubicBezTo>
                    <a:pt x="554" y="111"/>
                    <a:pt x="553" y="107"/>
                    <a:pt x="553" y="102"/>
                  </a:cubicBezTo>
                  <a:cubicBezTo>
                    <a:pt x="553" y="101"/>
                    <a:pt x="552" y="99"/>
                    <a:pt x="553" y="97"/>
                  </a:cubicBezTo>
                  <a:cubicBezTo>
                    <a:pt x="554" y="94"/>
                    <a:pt x="557" y="92"/>
                    <a:pt x="554" y="89"/>
                  </a:cubicBezTo>
                  <a:cubicBezTo>
                    <a:pt x="552" y="88"/>
                    <a:pt x="551" y="87"/>
                    <a:pt x="549" y="87"/>
                  </a:cubicBezTo>
                  <a:cubicBezTo>
                    <a:pt x="547" y="88"/>
                    <a:pt x="545" y="90"/>
                    <a:pt x="544" y="91"/>
                  </a:cubicBezTo>
                  <a:cubicBezTo>
                    <a:pt x="544" y="93"/>
                    <a:pt x="545" y="96"/>
                    <a:pt x="544" y="98"/>
                  </a:cubicBezTo>
                  <a:cubicBezTo>
                    <a:pt x="543" y="99"/>
                    <a:pt x="540" y="100"/>
                    <a:pt x="539" y="101"/>
                  </a:cubicBezTo>
                  <a:cubicBezTo>
                    <a:pt x="536" y="103"/>
                    <a:pt x="532" y="106"/>
                    <a:pt x="529" y="105"/>
                  </a:cubicBezTo>
                  <a:cubicBezTo>
                    <a:pt x="526" y="104"/>
                    <a:pt x="527" y="104"/>
                    <a:pt x="525" y="102"/>
                  </a:cubicBezTo>
                  <a:cubicBezTo>
                    <a:pt x="522" y="100"/>
                    <a:pt x="522" y="101"/>
                    <a:pt x="521" y="97"/>
                  </a:cubicBezTo>
                  <a:cubicBezTo>
                    <a:pt x="520" y="95"/>
                    <a:pt x="520" y="88"/>
                    <a:pt x="518" y="86"/>
                  </a:cubicBezTo>
                  <a:cubicBezTo>
                    <a:pt x="516" y="85"/>
                    <a:pt x="514" y="87"/>
                    <a:pt x="513" y="85"/>
                  </a:cubicBezTo>
                  <a:cubicBezTo>
                    <a:pt x="512" y="85"/>
                    <a:pt x="512" y="80"/>
                    <a:pt x="513" y="80"/>
                  </a:cubicBezTo>
                  <a:cubicBezTo>
                    <a:pt x="514" y="77"/>
                    <a:pt x="517" y="80"/>
                    <a:pt x="517" y="76"/>
                  </a:cubicBezTo>
                  <a:cubicBezTo>
                    <a:pt x="518" y="72"/>
                    <a:pt x="512" y="71"/>
                    <a:pt x="509" y="70"/>
                  </a:cubicBezTo>
                  <a:cubicBezTo>
                    <a:pt x="508" y="69"/>
                    <a:pt x="506" y="68"/>
                    <a:pt x="505" y="67"/>
                  </a:cubicBezTo>
                  <a:cubicBezTo>
                    <a:pt x="502" y="67"/>
                    <a:pt x="500" y="69"/>
                    <a:pt x="498" y="69"/>
                  </a:cubicBezTo>
                  <a:cubicBezTo>
                    <a:pt x="494" y="69"/>
                    <a:pt x="491" y="67"/>
                    <a:pt x="491" y="64"/>
                  </a:cubicBezTo>
                  <a:cubicBezTo>
                    <a:pt x="490" y="62"/>
                    <a:pt x="491" y="60"/>
                    <a:pt x="490" y="59"/>
                  </a:cubicBezTo>
                  <a:cubicBezTo>
                    <a:pt x="488" y="55"/>
                    <a:pt x="483" y="57"/>
                    <a:pt x="480" y="56"/>
                  </a:cubicBezTo>
                  <a:cubicBezTo>
                    <a:pt x="476" y="56"/>
                    <a:pt x="469" y="50"/>
                    <a:pt x="469" y="46"/>
                  </a:cubicBezTo>
                  <a:cubicBezTo>
                    <a:pt x="470" y="44"/>
                    <a:pt x="473" y="43"/>
                    <a:pt x="473" y="41"/>
                  </a:cubicBezTo>
                  <a:cubicBezTo>
                    <a:pt x="473" y="40"/>
                    <a:pt x="472" y="39"/>
                    <a:pt x="472" y="38"/>
                  </a:cubicBezTo>
                  <a:cubicBezTo>
                    <a:pt x="470" y="34"/>
                    <a:pt x="466" y="30"/>
                    <a:pt x="461" y="31"/>
                  </a:cubicBezTo>
                  <a:cubicBezTo>
                    <a:pt x="457" y="31"/>
                    <a:pt x="453" y="35"/>
                    <a:pt x="449" y="35"/>
                  </a:cubicBezTo>
                  <a:cubicBezTo>
                    <a:pt x="444" y="36"/>
                    <a:pt x="442" y="32"/>
                    <a:pt x="438" y="29"/>
                  </a:cubicBezTo>
                  <a:cubicBezTo>
                    <a:pt x="435" y="26"/>
                    <a:pt x="434" y="24"/>
                    <a:pt x="433" y="20"/>
                  </a:cubicBezTo>
                  <a:cubicBezTo>
                    <a:pt x="433" y="17"/>
                    <a:pt x="433" y="13"/>
                    <a:pt x="433" y="10"/>
                  </a:cubicBezTo>
                  <a:cubicBezTo>
                    <a:pt x="434" y="8"/>
                    <a:pt x="434" y="8"/>
                    <a:pt x="434" y="8"/>
                  </a:cubicBezTo>
                  <a:cubicBezTo>
                    <a:pt x="434" y="7"/>
                    <a:pt x="434" y="8"/>
                    <a:pt x="433" y="7"/>
                  </a:cubicBezTo>
                  <a:cubicBezTo>
                    <a:pt x="433" y="7"/>
                    <a:pt x="432" y="4"/>
                    <a:pt x="432" y="4"/>
                  </a:cubicBezTo>
                  <a:cubicBezTo>
                    <a:pt x="431" y="3"/>
                    <a:pt x="429" y="2"/>
                    <a:pt x="427" y="1"/>
                  </a:cubicBezTo>
                  <a:cubicBezTo>
                    <a:pt x="422" y="0"/>
                    <a:pt x="418" y="1"/>
                    <a:pt x="416" y="5"/>
                  </a:cubicBezTo>
                  <a:cubicBezTo>
                    <a:pt x="415" y="6"/>
                    <a:pt x="415" y="7"/>
                    <a:pt x="415" y="8"/>
                  </a:cubicBezTo>
                  <a:cubicBezTo>
                    <a:pt x="414" y="8"/>
                    <a:pt x="412" y="9"/>
                    <a:pt x="411" y="10"/>
                  </a:cubicBezTo>
                  <a:cubicBezTo>
                    <a:pt x="410" y="11"/>
                    <a:pt x="410" y="14"/>
                    <a:pt x="408" y="15"/>
                  </a:cubicBezTo>
                  <a:cubicBezTo>
                    <a:pt x="406" y="18"/>
                    <a:pt x="403" y="20"/>
                    <a:pt x="401" y="23"/>
                  </a:cubicBezTo>
                  <a:cubicBezTo>
                    <a:pt x="396" y="31"/>
                    <a:pt x="387" y="29"/>
                    <a:pt x="380" y="33"/>
                  </a:cubicBezTo>
                  <a:cubicBezTo>
                    <a:pt x="378" y="35"/>
                    <a:pt x="375" y="37"/>
                    <a:pt x="374" y="39"/>
                  </a:cubicBezTo>
                  <a:cubicBezTo>
                    <a:pt x="372" y="41"/>
                    <a:pt x="373" y="43"/>
                    <a:pt x="373" y="45"/>
                  </a:cubicBezTo>
                  <a:cubicBezTo>
                    <a:pt x="372" y="51"/>
                    <a:pt x="370" y="55"/>
                    <a:pt x="368" y="61"/>
                  </a:cubicBezTo>
                  <a:cubicBezTo>
                    <a:pt x="367" y="65"/>
                    <a:pt x="369" y="70"/>
                    <a:pt x="368" y="74"/>
                  </a:cubicBezTo>
                  <a:cubicBezTo>
                    <a:pt x="367" y="79"/>
                    <a:pt x="365" y="86"/>
                    <a:pt x="361" y="90"/>
                  </a:cubicBezTo>
                  <a:cubicBezTo>
                    <a:pt x="358" y="94"/>
                    <a:pt x="352" y="95"/>
                    <a:pt x="348" y="97"/>
                  </a:cubicBezTo>
                  <a:cubicBezTo>
                    <a:pt x="345" y="99"/>
                    <a:pt x="341" y="102"/>
                    <a:pt x="338" y="105"/>
                  </a:cubicBezTo>
                  <a:cubicBezTo>
                    <a:pt x="335" y="106"/>
                    <a:pt x="334" y="107"/>
                    <a:pt x="331" y="108"/>
                  </a:cubicBezTo>
                  <a:cubicBezTo>
                    <a:pt x="328" y="109"/>
                    <a:pt x="326" y="112"/>
                    <a:pt x="323" y="113"/>
                  </a:cubicBezTo>
                  <a:cubicBezTo>
                    <a:pt x="321" y="115"/>
                    <a:pt x="317" y="114"/>
                    <a:pt x="314" y="115"/>
                  </a:cubicBezTo>
                  <a:cubicBezTo>
                    <a:pt x="311" y="116"/>
                    <a:pt x="310" y="118"/>
                    <a:pt x="307" y="119"/>
                  </a:cubicBezTo>
                  <a:cubicBezTo>
                    <a:pt x="304" y="122"/>
                    <a:pt x="298" y="120"/>
                    <a:pt x="295" y="122"/>
                  </a:cubicBezTo>
                  <a:cubicBezTo>
                    <a:pt x="293" y="123"/>
                    <a:pt x="293" y="125"/>
                    <a:pt x="292" y="126"/>
                  </a:cubicBezTo>
                  <a:cubicBezTo>
                    <a:pt x="290" y="128"/>
                    <a:pt x="287" y="128"/>
                    <a:pt x="284" y="128"/>
                  </a:cubicBezTo>
                  <a:cubicBezTo>
                    <a:pt x="282" y="128"/>
                    <a:pt x="280" y="127"/>
                    <a:pt x="279" y="129"/>
                  </a:cubicBezTo>
                  <a:cubicBezTo>
                    <a:pt x="278" y="131"/>
                    <a:pt x="280" y="134"/>
                    <a:pt x="280" y="136"/>
                  </a:cubicBezTo>
                  <a:cubicBezTo>
                    <a:pt x="282" y="141"/>
                    <a:pt x="285" y="144"/>
                    <a:pt x="290" y="145"/>
                  </a:cubicBezTo>
                  <a:cubicBezTo>
                    <a:pt x="292" y="151"/>
                    <a:pt x="286" y="152"/>
                    <a:pt x="282" y="154"/>
                  </a:cubicBezTo>
                  <a:cubicBezTo>
                    <a:pt x="278" y="156"/>
                    <a:pt x="275" y="158"/>
                    <a:pt x="271" y="157"/>
                  </a:cubicBezTo>
                  <a:cubicBezTo>
                    <a:pt x="269" y="156"/>
                    <a:pt x="268" y="155"/>
                    <a:pt x="266" y="155"/>
                  </a:cubicBezTo>
                  <a:cubicBezTo>
                    <a:pt x="263" y="155"/>
                    <a:pt x="262" y="156"/>
                    <a:pt x="259" y="157"/>
                  </a:cubicBezTo>
                  <a:cubicBezTo>
                    <a:pt x="255" y="159"/>
                    <a:pt x="249" y="159"/>
                    <a:pt x="245" y="157"/>
                  </a:cubicBezTo>
                  <a:cubicBezTo>
                    <a:pt x="237" y="152"/>
                    <a:pt x="224" y="155"/>
                    <a:pt x="219" y="148"/>
                  </a:cubicBezTo>
                  <a:cubicBezTo>
                    <a:pt x="218" y="147"/>
                    <a:pt x="217" y="145"/>
                    <a:pt x="216" y="143"/>
                  </a:cubicBezTo>
                  <a:cubicBezTo>
                    <a:pt x="214" y="142"/>
                    <a:pt x="211" y="141"/>
                    <a:pt x="210" y="138"/>
                  </a:cubicBezTo>
                  <a:cubicBezTo>
                    <a:pt x="210" y="136"/>
                    <a:pt x="210" y="133"/>
                    <a:pt x="210" y="131"/>
                  </a:cubicBezTo>
                  <a:cubicBezTo>
                    <a:pt x="210" y="129"/>
                    <a:pt x="209" y="127"/>
                    <a:pt x="209" y="124"/>
                  </a:cubicBezTo>
                  <a:cubicBezTo>
                    <a:pt x="205" y="122"/>
                    <a:pt x="192" y="122"/>
                    <a:pt x="188" y="126"/>
                  </a:cubicBezTo>
                  <a:cubicBezTo>
                    <a:pt x="185" y="128"/>
                    <a:pt x="182" y="130"/>
                    <a:pt x="179" y="132"/>
                  </a:cubicBezTo>
                  <a:cubicBezTo>
                    <a:pt x="177" y="136"/>
                    <a:pt x="177" y="142"/>
                    <a:pt x="179" y="146"/>
                  </a:cubicBezTo>
                  <a:cubicBezTo>
                    <a:pt x="181" y="150"/>
                    <a:pt x="180" y="154"/>
                    <a:pt x="182" y="158"/>
                  </a:cubicBezTo>
                  <a:cubicBezTo>
                    <a:pt x="183" y="160"/>
                    <a:pt x="184" y="161"/>
                    <a:pt x="185" y="163"/>
                  </a:cubicBezTo>
                  <a:cubicBezTo>
                    <a:pt x="188" y="168"/>
                    <a:pt x="190" y="174"/>
                    <a:pt x="190" y="179"/>
                  </a:cubicBezTo>
                  <a:cubicBezTo>
                    <a:pt x="191" y="186"/>
                    <a:pt x="192" y="194"/>
                    <a:pt x="193" y="202"/>
                  </a:cubicBezTo>
                  <a:cubicBezTo>
                    <a:pt x="193" y="205"/>
                    <a:pt x="193" y="207"/>
                    <a:pt x="192" y="208"/>
                  </a:cubicBezTo>
                  <a:cubicBezTo>
                    <a:pt x="192" y="207"/>
                    <a:pt x="188" y="210"/>
                    <a:pt x="189" y="210"/>
                  </a:cubicBezTo>
                  <a:cubicBezTo>
                    <a:pt x="188" y="210"/>
                    <a:pt x="187" y="211"/>
                    <a:pt x="186" y="211"/>
                  </a:cubicBezTo>
                  <a:cubicBezTo>
                    <a:pt x="184" y="211"/>
                    <a:pt x="183" y="211"/>
                    <a:pt x="182" y="211"/>
                  </a:cubicBezTo>
                  <a:cubicBezTo>
                    <a:pt x="182" y="211"/>
                    <a:pt x="179" y="213"/>
                    <a:pt x="180" y="213"/>
                  </a:cubicBezTo>
                  <a:cubicBezTo>
                    <a:pt x="177" y="213"/>
                    <a:pt x="179" y="212"/>
                    <a:pt x="176" y="211"/>
                  </a:cubicBezTo>
                  <a:cubicBezTo>
                    <a:pt x="175" y="211"/>
                    <a:pt x="171" y="211"/>
                    <a:pt x="171" y="211"/>
                  </a:cubicBezTo>
                  <a:cubicBezTo>
                    <a:pt x="169" y="211"/>
                    <a:pt x="169" y="213"/>
                    <a:pt x="168" y="213"/>
                  </a:cubicBezTo>
                  <a:cubicBezTo>
                    <a:pt x="167" y="214"/>
                    <a:pt x="166" y="213"/>
                    <a:pt x="165" y="214"/>
                  </a:cubicBezTo>
                  <a:cubicBezTo>
                    <a:pt x="164" y="214"/>
                    <a:pt x="164" y="215"/>
                    <a:pt x="164" y="215"/>
                  </a:cubicBezTo>
                  <a:cubicBezTo>
                    <a:pt x="162" y="216"/>
                    <a:pt x="161" y="216"/>
                    <a:pt x="160" y="216"/>
                  </a:cubicBezTo>
                  <a:cubicBezTo>
                    <a:pt x="158" y="216"/>
                    <a:pt x="155" y="216"/>
                    <a:pt x="153" y="216"/>
                  </a:cubicBezTo>
                  <a:cubicBezTo>
                    <a:pt x="149" y="215"/>
                    <a:pt x="144" y="210"/>
                    <a:pt x="141" y="214"/>
                  </a:cubicBezTo>
                  <a:cubicBezTo>
                    <a:pt x="138" y="217"/>
                    <a:pt x="140" y="218"/>
                    <a:pt x="137" y="219"/>
                  </a:cubicBezTo>
                  <a:cubicBezTo>
                    <a:pt x="135" y="220"/>
                    <a:pt x="131" y="219"/>
                    <a:pt x="129" y="219"/>
                  </a:cubicBezTo>
                  <a:cubicBezTo>
                    <a:pt x="122" y="219"/>
                    <a:pt x="120" y="217"/>
                    <a:pt x="118" y="210"/>
                  </a:cubicBezTo>
                  <a:cubicBezTo>
                    <a:pt x="117" y="205"/>
                    <a:pt x="115" y="203"/>
                    <a:pt x="110" y="201"/>
                  </a:cubicBezTo>
                  <a:cubicBezTo>
                    <a:pt x="107" y="199"/>
                    <a:pt x="101" y="201"/>
                    <a:pt x="100" y="198"/>
                  </a:cubicBezTo>
                  <a:cubicBezTo>
                    <a:pt x="98" y="200"/>
                    <a:pt x="98" y="202"/>
                    <a:pt x="95" y="203"/>
                  </a:cubicBezTo>
                  <a:cubicBezTo>
                    <a:pt x="94" y="203"/>
                    <a:pt x="92" y="202"/>
                    <a:pt x="91" y="203"/>
                  </a:cubicBezTo>
                  <a:cubicBezTo>
                    <a:pt x="89" y="203"/>
                    <a:pt x="88" y="205"/>
                    <a:pt x="86" y="206"/>
                  </a:cubicBezTo>
                  <a:cubicBezTo>
                    <a:pt x="85" y="206"/>
                    <a:pt x="84" y="206"/>
                    <a:pt x="83" y="206"/>
                  </a:cubicBezTo>
                  <a:cubicBezTo>
                    <a:pt x="82" y="206"/>
                    <a:pt x="82" y="207"/>
                    <a:pt x="81" y="208"/>
                  </a:cubicBezTo>
                  <a:cubicBezTo>
                    <a:pt x="80" y="209"/>
                    <a:pt x="80" y="210"/>
                    <a:pt x="78" y="210"/>
                  </a:cubicBezTo>
                  <a:cubicBezTo>
                    <a:pt x="76" y="212"/>
                    <a:pt x="74" y="211"/>
                    <a:pt x="71" y="210"/>
                  </a:cubicBezTo>
                  <a:cubicBezTo>
                    <a:pt x="69" y="210"/>
                    <a:pt x="64" y="209"/>
                    <a:pt x="62" y="210"/>
                  </a:cubicBezTo>
                  <a:cubicBezTo>
                    <a:pt x="59" y="211"/>
                    <a:pt x="60" y="215"/>
                    <a:pt x="56" y="213"/>
                  </a:cubicBezTo>
                  <a:cubicBezTo>
                    <a:pt x="53" y="212"/>
                    <a:pt x="54" y="209"/>
                    <a:pt x="50" y="208"/>
                  </a:cubicBezTo>
                  <a:cubicBezTo>
                    <a:pt x="46" y="208"/>
                    <a:pt x="44" y="209"/>
                    <a:pt x="41" y="211"/>
                  </a:cubicBezTo>
                  <a:cubicBezTo>
                    <a:pt x="41" y="211"/>
                    <a:pt x="40" y="211"/>
                    <a:pt x="39" y="211"/>
                  </a:cubicBezTo>
                  <a:cubicBezTo>
                    <a:pt x="39" y="211"/>
                    <a:pt x="38" y="212"/>
                    <a:pt x="38" y="213"/>
                  </a:cubicBezTo>
                  <a:cubicBezTo>
                    <a:pt x="36" y="213"/>
                    <a:pt x="35" y="213"/>
                    <a:pt x="33" y="213"/>
                  </a:cubicBezTo>
                  <a:cubicBezTo>
                    <a:pt x="31" y="213"/>
                    <a:pt x="27" y="213"/>
                    <a:pt x="26" y="214"/>
                  </a:cubicBezTo>
                  <a:cubicBezTo>
                    <a:pt x="23" y="215"/>
                    <a:pt x="21" y="218"/>
                    <a:pt x="20" y="220"/>
                  </a:cubicBezTo>
                  <a:cubicBezTo>
                    <a:pt x="20" y="221"/>
                    <a:pt x="19" y="221"/>
                    <a:pt x="18" y="222"/>
                  </a:cubicBezTo>
                  <a:cubicBezTo>
                    <a:pt x="18" y="222"/>
                    <a:pt x="17" y="222"/>
                    <a:pt x="17" y="222"/>
                  </a:cubicBezTo>
                  <a:cubicBezTo>
                    <a:pt x="16" y="223"/>
                    <a:pt x="14" y="224"/>
                    <a:pt x="13" y="224"/>
                  </a:cubicBezTo>
                  <a:cubicBezTo>
                    <a:pt x="11" y="225"/>
                    <a:pt x="9" y="232"/>
                    <a:pt x="8" y="234"/>
                  </a:cubicBezTo>
                  <a:cubicBezTo>
                    <a:pt x="8" y="237"/>
                    <a:pt x="8" y="237"/>
                    <a:pt x="10" y="238"/>
                  </a:cubicBezTo>
                  <a:cubicBezTo>
                    <a:pt x="10" y="238"/>
                    <a:pt x="11" y="237"/>
                    <a:pt x="12" y="237"/>
                  </a:cubicBezTo>
                  <a:cubicBezTo>
                    <a:pt x="14" y="238"/>
                    <a:pt x="14" y="240"/>
                    <a:pt x="16" y="240"/>
                  </a:cubicBezTo>
                  <a:cubicBezTo>
                    <a:pt x="17" y="240"/>
                    <a:pt x="18" y="240"/>
                    <a:pt x="19" y="240"/>
                  </a:cubicBezTo>
                  <a:cubicBezTo>
                    <a:pt x="21" y="241"/>
                    <a:pt x="23" y="241"/>
                    <a:pt x="24" y="242"/>
                  </a:cubicBezTo>
                  <a:cubicBezTo>
                    <a:pt x="28" y="243"/>
                    <a:pt x="27" y="241"/>
                    <a:pt x="31" y="240"/>
                  </a:cubicBezTo>
                  <a:cubicBezTo>
                    <a:pt x="34" y="239"/>
                    <a:pt x="38" y="242"/>
                    <a:pt x="36" y="246"/>
                  </a:cubicBezTo>
                  <a:cubicBezTo>
                    <a:pt x="32" y="247"/>
                    <a:pt x="28" y="244"/>
                    <a:pt x="23" y="245"/>
                  </a:cubicBezTo>
                  <a:cubicBezTo>
                    <a:pt x="21" y="249"/>
                    <a:pt x="30" y="249"/>
                    <a:pt x="32" y="250"/>
                  </a:cubicBezTo>
                  <a:cubicBezTo>
                    <a:pt x="34" y="251"/>
                    <a:pt x="35" y="252"/>
                    <a:pt x="35" y="254"/>
                  </a:cubicBezTo>
                  <a:cubicBezTo>
                    <a:pt x="34" y="256"/>
                    <a:pt x="33" y="255"/>
                    <a:pt x="31" y="255"/>
                  </a:cubicBezTo>
                  <a:cubicBezTo>
                    <a:pt x="28" y="256"/>
                    <a:pt x="26" y="255"/>
                    <a:pt x="23" y="255"/>
                  </a:cubicBezTo>
                  <a:cubicBezTo>
                    <a:pt x="19" y="256"/>
                    <a:pt x="16" y="254"/>
                    <a:pt x="11" y="254"/>
                  </a:cubicBezTo>
                  <a:cubicBezTo>
                    <a:pt x="9" y="254"/>
                    <a:pt x="4" y="253"/>
                    <a:pt x="2" y="254"/>
                  </a:cubicBezTo>
                  <a:cubicBezTo>
                    <a:pt x="1" y="254"/>
                    <a:pt x="0" y="254"/>
                    <a:pt x="0" y="257"/>
                  </a:cubicBezTo>
                  <a:cubicBezTo>
                    <a:pt x="1" y="260"/>
                    <a:pt x="7" y="260"/>
                    <a:pt x="10" y="262"/>
                  </a:cubicBezTo>
                  <a:cubicBezTo>
                    <a:pt x="12" y="264"/>
                    <a:pt x="14" y="266"/>
                    <a:pt x="17" y="266"/>
                  </a:cubicBezTo>
                  <a:cubicBezTo>
                    <a:pt x="22" y="268"/>
                    <a:pt x="27" y="271"/>
                    <a:pt x="33" y="272"/>
                  </a:cubicBezTo>
                  <a:cubicBezTo>
                    <a:pt x="33" y="273"/>
                    <a:pt x="33" y="276"/>
                    <a:pt x="33" y="277"/>
                  </a:cubicBezTo>
                  <a:cubicBezTo>
                    <a:pt x="32" y="279"/>
                    <a:pt x="31" y="279"/>
                    <a:pt x="30" y="281"/>
                  </a:cubicBezTo>
                  <a:cubicBezTo>
                    <a:pt x="28" y="286"/>
                    <a:pt x="33" y="287"/>
                    <a:pt x="36" y="288"/>
                  </a:cubicBezTo>
                  <a:cubicBezTo>
                    <a:pt x="37" y="288"/>
                    <a:pt x="39" y="288"/>
                    <a:pt x="40" y="288"/>
                  </a:cubicBezTo>
                  <a:cubicBezTo>
                    <a:pt x="43" y="287"/>
                    <a:pt x="41" y="285"/>
                    <a:pt x="43" y="283"/>
                  </a:cubicBezTo>
                  <a:cubicBezTo>
                    <a:pt x="45" y="281"/>
                    <a:pt x="47" y="283"/>
                    <a:pt x="49" y="285"/>
                  </a:cubicBezTo>
                  <a:cubicBezTo>
                    <a:pt x="49" y="284"/>
                    <a:pt x="51" y="283"/>
                    <a:pt x="52" y="283"/>
                  </a:cubicBezTo>
                  <a:cubicBezTo>
                    <a:pt x="52" y="280"/>
                    <a:pt x="57" y="279"/>
                    <a:pt x="58" y="281"/>
                  </a:cubicBezTo>
                  <a:cubicBezTo>
                    <a:pt x="60" y="282"/>
                    <a:pt x="58" y="284"/>
                    <a:pt x="60" y="286"/>
                  </a:cubicBezTo>
                  <a:cubicBezTo>
                    <a:pt x="62" y="286"/>
                    <a:pt x="63" y="286"/>
                    <a:pt x="65" y="286"/>
                  </a:cubicBezTo>
                  <a:cubicBezTo>
                    <a:pt x="67" y="287"/>
                    <a:pt x="68" y="288"/>
                    <a:pt x="71" y="289"/>
                  </a:cubicBezTo>
                  <a:cubicBezTo>
                    <a:pt x="73" y="289"/>
                    <a:pt x="75" y="289"/>
                    <a:pt x="77" y="289"/>
                  </a:cubicBezTo>
                  <a:cubicBezTo>
                    <a:pt x="83" y="288"/>
                    <a:pt x="81" y="290"/>
                    <a:pt x="84" y="294"/>
                  </a:cubicBezTo>
                  <a:cubicBezTo>
                    <a:pt x="85" y="297"/>
                    <a:pt x="84" y="295"/>
                    <a:pt x="87" y="296"/>
                  </a:cubicBezTo>
                  <a:cubicBezTo>
                    <a:pt x="89" y="297"/>
                    <a:pt x="88" y="297"/>
                    <a:pt x="90" y="299"/>
                  </a:cubicBezTo>
                  <a:cubicBezTo>
                    <a:pt x="93" y="301"/>
                    <a:pt x="93" y="301"/>
                    <a:pt x="96" y="302"/>
                  </a:cubicBezTo>
                  <a:cubicBezTo>
                    <a:pt x="100" y="302"/>
                    <a:pt x="98" y="302"/>
                    <a:pt x="101" y="305"/>
                  </a:cubicBezTo>
                  <a:cubicBezTo>
                    <a:pt x="104" y="308"/>
                    <a:pt x="108" y="306"/>
                    <a:pt x="112" y="305"/>
                  </a:cubicBezTo>
                  <a:cubicBezTo>
                    <a:pt x="114" y="303"/>
                    <a:pt x="118" y="303"/>
                    <a:pt x="120" y="304"/>
                  </a:cubicBezTo>
                  <a:cubicBezTo>
                    <a:pt x="123" y="309"/>
                    <a:pt x="113" y="305"/>
                    <a:pt x="114" y="310"/>
                  </a:cubicBezTo>
                  <a:cubicBezTo>
                    <a:pt x="114" y="313"/>
                    <a:pt x="126" y="312"/>
                    <a:pt x="129" y="312"/>
                  </a:cubicBezTo>
                  <a:cubicBezTo>
                    <a:pt x="132" y="312"/>
                    <a:pt x="136" y="311"/>
                    <a:pt x="136" y="315"/>
                  </a:cubicBezTo>
                  <a:cubicBezTo>
                    <a:pt x="136" y="317"/>
                    <a:pt x="134" y="319"/>
                    <a:pt x="133" y="320"/>
                  </a:cubicBezTo>
                  <a:cubicBezTo>
                    <a:pt x="132" y="321"/>
                    <a:pt x="131" y="325"/>
                    <a:pt x="132" y="326"/>
                  </a:cubicBezTo>
                  <a:cubicBezTo>
                    <a:pt x="132" y="331"/>
                    <a:pt x="139" y="327"/>
                    <a:pt x="142" y="328"/>
                  </a:cubicBezTo>
                  <a:cubicBezTo>
                    <a:pt x="145" y="329"/>
                    <a:pt x="147" y="333"/>
                    <a:pt x="148" y="335"/>
                  </a:cubicBezTo>
                  <a:cubicBezTo>
                    <a:pt x="148" y="337"/>
                    <a:pt x="147" y="340"/>
                    <a:pt x="147" y="341"/>
                  </a:cubicBezTo>
                  <a:cubicBezTo>
                    <a:pt x="148" y="343"/>
                    <a:pt x="151" y="343"/>
                    <a:pt x="153" y="344"/>
                  </a:cubicBezTo>
                  <a:cubicBezTo>
                    <a:pt x="155" y="346"/>
                    <a:pt x="155" y="346"/>
                    <a:pt x="156" y="349"/>
                  </a:cubicBezTo>
                  <a:cubicBezTo>
                    <a:pt x="157" y="350"/>
                    <a:pt x="158" y="354"/>
                    <a:pt x="157" y="355"/>
                  </a:cubicBezTo>
                  <a:cubicBezTo>
                    <a:pt x="156" y="355"/>
                    <a:pt x="154" y="356"/>
                    <a:pt x="153" y="355"/>
                  </a:cubicBezTo>
                  <a:cubicBezTo>
                    <a:pt x="152" y="355"/>
                    <a:pt x="150" y="351"/>
                    <a:pt x="149" y="350"/>
                  </a:cubicBezTo>
                  <a:cubicBezTo>
                    <a:pt x="148" y="349"/>
                    <a:pt x="148" y="347"/>
                    <a:pt x="145" y="347"/>
                  </a:cubicBezTo>
                  <a:cubicBezTo>
                    <a:pt x="142" y="347"/>
                    <a:pt x="141" y="351"/>
                    <a:pt x="142" y="353"/>
                  </a:cubicBezTo>
                  <a:cubicBezTo>
                    <a:pt x="143" y="355"/>
                    <a:pt x="146" y="356"/>
                    <a:pt x="147" y="358"/>
                  </a:cubicBezTo>
                  <a:cubicBezTo>
                    <a:pt x="149" y="360"/>
                    <a:pt x="150" y="362"/>
                    <a:pt x="152" y="364"/>
                  </a:cubicBezTo>
                  <a:cubicBezTo>
                    <a:pt x="156" y="368"/>
                    <a:pt x="161" y="373"/>
                    <a:pt x="161" y="379"/>
                  </a:cubicBezTo>
                  <a:cubicBezTo>
                    <a:pt x="165" y="379"/>
                    <a:pt x="165" y="385"/>
                    <a:pt x="167" y="387"/>
                  </a:cubicBezTo>
                  <a:cubicBezTo>
                    <a:pt x="169" y="388"/>
                    <a:pt x="171" y="388"/>
                    <a:pt x="172" y="389"/>
                  </a:cubicBezTo>
                  <a:cubicBezTo>
                    <a:pt x="174" y="390"/>
                    <a:pt x="174" y="393"/>
                    <a:pt x="175" y="395"/>
                  </a:cubicBezTo>
                  <a:cubicBezTo>
                    <a:pt x="176" y="396"/>
                    <a:pt x="179" y="400"/>
                    <a:pt x="180" y="400"/>
                  </a:cubicBezTo>
                  <a:cubicBezTo>
                    <a:pt x="182" y="401"/>
                    <a:pt x="184" y="401"/>
                    <a:pt x="187" y="401"/>
                  </a:cubicBezTo>
                  <a:cubicBezTo>
                    <a:pt x="191" y="401"/>
                    <a:pt x="192" y="403"/>
                    <a:pt x="196" y="403"/>
                  </a:cubicBezTo>
                  <a:cubicBezTo>
                    <a:pt x="199" y="403"/>
                    <a:pt x="199" y="403"/>
                    <a:pt x="201" y="404"/>
                  </a:cubicBezTo>
                  <a:cubicBezTo>
                    <a:pt x="202" y="405"/>
                    <a:pt x="203" y="407"/>
                    <a:pt x="205" y="408"/>
                  </a:cubicBezTo>
                  <a:cubicBezTo>
                    <a:pt x="207" y="408"/>
                    <a:pt x="207" y="407"/>
                    <a:pt x="208" y="406"/>
                  </a:cubicBezTo>
                  <a:cubicBezTo>
                    <a:pt x="210" y="406"/>
                    <a:pt x="212" y="405"/>
                    <a:pt x="214" y="405"/>
                  </a:cubicBezTo>
                  <a:cubicBezTo>
                    <a:pt x="218" y="405"/>
                    <a:pt x="222" y="405"/>
                    <a:pt x="226" y="405"/>
                  </a:cubicBezTo>
                  <a:cubicBezTo>
                    <a:pt x="228" y="405"/>
                    <a:pt x="231" y="404"/>
                    <a:pt x="231" y="406"/>
                  </a:cubicBezTo>
                  <a:cubicBezTo>
                    <a:pt x="232" y="409"/>
                    <a:pt x="226" y="409"/>
                    <a:pt x="224" y="409"/>
                  </a:cubicBezTo>
                  <a:cubicBezTo>
                    <a:pt x="221" y="409"/>
                    <a:pt x="218" y="409"/>
                    <a:pt x="215" y="409"/>
                  </a:cubicBezTo>
                  <a:cubicBezTo>
                    <a:pt x="211" y="409"/>
                    <a:pt x="208" y="407"/>
                    <a:pt x="208" y="412"/>
                  </a:cubicBezTo>
                  <a:cubicBezTo>
                    <a:pt x="208" y="414"/>
                    <a:pt x="208" y="417"/>
                    <a:pt x="209" y="419"/>
                  </a:cubicBezTo>
                  <a:cubicBezTo>
                    <a:pt x="210" y="420"/>
                    <a:pt x="211" y="421"/>
                    <a:pt x="212" y="422"/>
                  </a:cubicBezTo>
                  <a:cubicBezTo>
                    <a:pt x="214" y="426"/>
                    <a:pt x="212" y="431"/>
                    <a:pt x="211" y="434"/>
                  </a:cubicBezTo>
                  <a:cubicBezTo>
                    <a:pt x="211" y="436"/>
                    <a:pt x="211" y="443"/>
                    <a:pt x="208" y="443"/>
                  </a:cubicBezTo>
                  <a:cubicBezTo>
                    <a:pt x="208" y="442"/>
                    <a:pt x="204" y="438"/>
                    <a:pt x="204" y="438"/>
                  </a:cubicBezTo>
                  <a:cubicBezTo>
                    <a:pt x="203" y="437"/>
                    <a:pt x="202" y="436"/>
                    <a:pt x="202" y="434"/>
                  </a:cubicBezTo>
                  <a:cubicBezTo>
                    <a:pt x="199" y="430"/>
                    <a:pt x="198" y="432"/>
                    <a:pt x="194" y="430"/>
                  </a:cubicBezTo>
                  <a:cubicBezTo>
                    <a:pt x="189" y="428"/>
                    <a:pt x="193" y="424"/>
                    <a:pt x="189" y="422"/>
                  </a:cubicBezTo>
                  <a:cubicBezTo>
                    <a:pt x="186" y="424"/>
                    <a:pt x="190" y="429"/>
                    <a:pt x="192" y="431"/>
                  </a:cubicBezTo>
                  <a:cubicBezTo>
                    <a:pt x="193" y="433"/>
                    <a:pt x="193" y="434"/>
                    <a:pt x="194" y="435"/>
                  </a:cubicBezTo>
                  <a:cubicBezTo>
                    <a:pt x="196" y="437"/>
                    <a:pt x="196" y="437"/>
                    <a:pt x="198" y="438"/>
                  </a:cubicBezTo>
                  <a:cubicBezTo>
                    <a:pt x="202" y="441"/>
                    <a:pt x="201" y="446"/>
                    <a:pt x="203" y="450"/>
                  </a:cubicBezTo>
                  <a:cubicBezTo>
                    <a:pt x="205" y="454"/>
                    <a:pt x="206" y="458"/>
                    <a:pt x="210" y="460"/>
                  </a:cubicBezTo>
                  <a:cubicBezTo>
                    <a:pt x="212" y="461"/>
                    <a:pt x="214" y="463"/>
                    <a:pt x="216" y="464"/>
                  </a:cubicBezTo>
                  <a:cubicBezTo>
                    <a:pt x="217" y="465"/>
                    <a:pt x="220" y="467"/>
                    <a:pt x="221" y="468"/>
                  </a:cubicBezTo>
                  <a:cubicBezTo>
                    <a:pt x="223" y="470"/>
                    <a:pt x="222" y="473"/>
                    <a:pt x="223" y="475"/>
                  </a:cubicBezTo>
                  <a:cubicBezTo>
                    <a:pt x="225" y="480"/>
                    <a:pt x="227" y="485"/>
                    <a:pt x="229" y="490"/>
                  </a:cubicBezTo>
                  <a:cubicBezTo>
                    <a:pt x="231" y="494"/>
                    <a:pt x="230" y="499"/>
                    <a:pt x="231" y="503"/>
                  </a:cubicBezTo>
                  <a:cubicBezTo>
                    <a:pt x="232" y="505"/>
                    <a:pt x="233" y="506"/>
                    <a:pt x="233" y="507"/>
                  </a:cubicBezTo>
                  <a:cubicBezTo>
                    <a:pt x="234" y="509"/>
                    <a:pt x="234" y="511"/>
                    <a:pt x="234" y="514"/>
                  </a:cubicBezTo>
                  <a:cubicBezTo>
                    <a:pt x="234" y="510"/>
                    <a:pt x="232" y="505"/>
                    <a:pt x="229" y="502"/>
                  </a:cubicBezTo>
                  <a:cubicBezTo>
                    <a:pt x="227" y="498"/>
                    <a:pt x="225" y="494"/>
                    <a:pt x="223" y="491"/>
                  </a:cubicBezTo>
                  <a:cubicBezTo>
                    <a:pt x="221" y="487"/>
                    <a:pt x="221" y="482"/>
                    <a:pt x="219" y="479"/>
                  </a:cubicBezTo>
                  <a:cubicBezTo>
                    <a:pt x="216" y="476"/>
                    <a:pt x="213" y="472"/>
                    <a:pt x="210" y="470"/>
                  </a:cubicBezTo>
                  <a:cubicBezTo>
                    <a:pt x="210" y="470"/>
                    <a:pt x="206" y="467"/>
                    <a:pt x="206" y="467"/>
                  </a:cubicBezTo>
                  <a:cubicBezTo>
                    <a:pt x="204" y="467"/>
                    <a:pt x="203" y="472"/>
                    <a:pt x="203" y="474"/>
                  </a:cubicBezTo>
                  <a:cubicBezTo>
                    <a:pt x="202" y="479"/>
                    <a:pt x="203" y="485"/>
                    <a:pt x="203" y="491"/>
                  </a:cubicBezTo>
                  <a:cubicBezTo>
                    <a:pt x="203" y="494"/>
                    <a:pt x="203" y="497"/>
                    <a:pt x="203" y="500"/>
                  </a:cubicBezTo>
                  <a:cubicBezTo>
                    <a:pt x="202" y="502"/>
                    <a:pt x="201" y="503"/>
                    <a:pt x="200" y="505"/>
                  </a:cubicBezTo>
                  <a:cubicBezTo>
                    <a:pt x="199" y="508"/>
                    <a:pt x="200" y="512"/>
                    <a:pt x="199" y="516"/>
                  </a:cubicBezTo>
                  <a:cubicBezTo>
                    <a:pt x="198" y="519"/>
                    <a:pt x="197" y="521"/>
                    <a:pt x="196" y="524"/>
                  </a:cubicBezTo>
                  <a:cubicBezTo>
                    <a:pt x="196" y="528"/>
                    <a:pt x="195" y="532"/>
                    <a:pt x="194" y="535"/>
                  </a:cubicBezTo>
                  <a:cubicBezTo>
                    <a:pt x="194" y="538"/>
                    <a:pt x="194" y="541"/>
                    <a:pt x="194" y="543"/>
                  </a:cubicBezTo>
                  <a:cubicBezTo>
                    <a:pt x="193" y="546"/>
                    <a:pt x="192" y="548"/>
                    <a:pt x="191" y="551"/>
                  </a:cubicBezTo>
                  <a:cubicBezTo>
                    <a:pt x="191" y="556"/>
                    <a:pt x="190" y="560"/>
                    <a:pt x="189" y="565"/>
                  </a:cubicBezTo>
                  <a:cubicBezTo>
                    <a:pt x="189" y="567"/>
                    <a:pt x="188" y="570"/>
                    <a:pt x="188" y="573"/>
                  </a:cubicBezTo>
                  <a:cubicBezTo>
                    <a:pt x="187" y="577"/>
                    <a:pt x="186" y="576"/>
                    <a:pt x="184" y="579"/>
                  </a:cubicBezTo>
                  <a:cubicBezTo>
                    <a:pt x="181" y="583"/>
                    <a:pt x="182" y="589"/>
                    <a:pt x="182" y="594"/>
                  </a:cubicBezTo>
                  <a:cubicBezTo>
                    <a:pt x="182" y="600"/>
                    <a:pt x="182" y="606"/>
                    <a:pt x="181" y="610"/>
                  </a:cubicBezTo>
                  <a:cubicBezTo>
                    <a:pt x="179" y="617"/>
                    <a:pt x="176" y="619"/>
                    <a:pt x="170" y="623"/>
                  </a:cubicBezTo>
                  <a:cubicBezTo>
                    <a:pt x="168" y="624"/>
                    <a:pt x="166" y="626"/>
                    <a:pt x="165" y="627"/>
                  </a:cubicBezTo>
                  <a:cubicBezTo>
                    <a:pt x="164" y="629"/>
                    <a:pt x="164" y="633"/>
                    <a:pt x="164" y="635"/>
                  </a:cubicBezTo>
                  <a:cubicBezTo>
                    <a:pt x="165" y="636"/>
                    <a:pt x="166" y="637"/>
                    <a:pt x="166" y="637"/>
                  </a:cubicBezTo>
                  <a:cubicBezTo>
                    <a:pt x="168" y="637"/>
                    <a:pt x="169" y="638"/>
                    <a:pt x="169" y="638"/>
                  </a:cubicBezTo>
                  <a:cubicBezTo>
                    <a:pt x="170" y="639"/>
                    <a:pt x="171" y="639"/>
                    <a:pt x="172" y="640"/>
                  </a:cubicBezTo>
                  <a:cubicBezTo>
                    <a:pt x="173" y="640"/>
                    <a:pt x="174" y="640"/>
                    <a:pt x="175" y="640"/>
                  </a:cubicBezTo>
                  <a:cubicBezTo>
                    <a:pt x="176" y="641"/>
                    <a:pt x="178" y="640"/>
                    <a:pt x="179" y="642"/>
                  </a:cubicBezTo>
                  <a:cubicBezTo>
                    <a:pt x="182" y="646"/>
                    <a:pt x="176" y="649"/>
                    <a:pt x="177" y="653"/>
                  </a:cubicBezTo>
                  <a:cubicBezTo>
                    <a:pt x="178" y="657"/>
                    <a:pt x="180" y="658"/>
                    <a:pt x="182" y="656"/>
                  </a:cubicBezTo>
                  <a:cubicBezTo>
                    <a:pt x="184" y="655"/>
                    <a:pt x="185" y="652"/>
                    <a:pt x="188" y="653"/>
                  </a:cubicBezTo>
                  <a:cubicBezTo>
                    <a:pt x="188" y="657"/>
                    <a:pt x="194" y="659"/>
                    <a:pt x="197" y="661"/>
                  </a:cubicBezTo>
                  <a:cubicBezTo>
                    <a:pt x="199" y="663"/>
                    <a:pt x="201" y="664"/>
                    <a:pt x="203" y="665"/>
                  </a:cubicBezTo>
                  <a:cubicBezTo>
                    <a:pt x="210" y="668"/>
                    <a:pt x="217" y="665"/>
                    <a:pt x="219" y="674"/>
                  </a:cubicBezTo>
                  <a:cubicBezTo>
                    <a:pt x="225" y="675"/>
                    <a:pt x="230" y="677"/>
                    <a:pt x="235" y="677"/>
                  </a:cubicBezTo>
                  <a:cubicBezTo>
                    <a:pt x="238" y="678"/>
                    <a:pt x="242" y="676"/>
                    <a:pt x="244" y="677"/>
                  </a:cubicBezTo>
                  <a:cubicBezTo>
                    <a:pt x="245" y="677"/>
                    <a:pt x="247" y="679"/>
                    <a:pt x="247" y="680"/>
                  </a:cubicBezTo>
                  <a:cubicBezTo>
                    <a:pt x="249" y="681"/>
                    <a:pt x="251" y="682"/>
                    <a:pt x="253" y="683"/>
                  </a:cubicBezTo>
                  <a:cubicBezTo>
                    <a:pt x="254" y="684"/>
                    <a:pt x="256" y="685"/>
                    <a:pt x="258" y="685"/>
                  </a:cubicBezTo>
                  <a:cubicBezTo>
                    <a:pt x="260" y="685"/>
                    <a:pt x="262" y="684"/>
                    <a:pt x="265" y="684"/>
                  </a:cubicBezTo>
                  <a:cubicBezTo>
                    <a:pt x="273" y="684"/>
                    <a:pt x="282" y="685"/>
                    <a:pt x="290" y="684"/>
                  </a:cubicBezTo>
                  <a:cubicBezTo>
                    <a:pt x="292" y="684"/>
                    <a:pt x="293" y="685"/>
                    <a:pt x="294" y="683"/>
                  </a:cubicBezTo>
                  <a:cubicBezTo>
                    <a:pt x="295" y="682"/>
                    <a:pt x="294" y="681"/>
                    <a:pt x="295" y="680"/>
                  </a:cubicBezTo>
                  <a:cubicBezTo>
                    <a:pt x="295" y="678"/>
                    <a:pt x="296" y="678"/>
                    <a:pt x="296" y="677"/>
                  </a:cubicBezTo>
                  <a:cubicBezTo>
                    <a:pt x="297" y="676"/>
                    <a:pt x="297" y="674"/>
                    <a:pt x="297" y="672"/>
                  </a:cubicBezTo>
                  <a:cubicBezTo>
                    <a:pt x="300" y="673"/>
                    <a:pt x="302" y="675"/>
                    <a:pt x="305" y="675"/>
                  </a:cubicBezTo>
                  <a:cubicBezTo>
                    <a:pt x="309" y="676"/>
                    <a:pt x="313" y="679"/>
                    <a:pt x="318" y="680"/>
                  </a:cubicBezTo>
                  <a:cubicBezTo>
                    <a:pt x="320" y="680"/>
                    <a:pt x="322" y="680"/>
                    <a:pt x="324" y="681"/>
                  </a:cubicBezTo>
                  <a:cubicBezTo>
                    <a:pt x="327" y="682"/>
                    <a:pt x="328" y="683"/>
                    <a:pt x="330" y="684"/>
                  </a:cubicBezTo>
                  <a:cubicBezTo>
                    <a:pt x="333" y="685"/>
                    <a:pt x="336" y="687"/>
                    <a:pt x="337" y="690"/>
                  </a:cubicBezTo>
                  <a:cubicBezTo>
                    <a:pt x="337" y="690"/>
                    <a:pt x="337" y="690"/>
                    <a:pt x="337" y="690"/>
                  </a:cubicBezTo>
                  <a:cubicBezTo>
                    <a:pt x="338" y="690"/>
                    <a:pt x="338" y="689"/>
                    <a:pt x="338" y="689"/>
                  </a:cubicBezTo>
                  <a:cubicBezTo>
                    <a:pt x="339" y="689"/>
                    <a:pt x="339" y="688"/>
                    <a:pt x="339" y="688"/>
                  </a:cubicBezTo>
                  <a:cubicBezTo>
                    <a:pt x="340" y="686"/>
                    <a:pt x="340" y="685"/>
                    <a:pt x="342" y="684"/>
                  </a:cubicBezTo>
                  <a:cubicBezTo>
                    <a:pt x="342" y="684"/>
                    <a:pt x="343" y="685"/>
                    <a:pt x="344" y="685"/>
                  </a:cubicBezTo>
                  <a:cubicBezTo>
                    <a:pt x="345" y="686"/>
                    <a:pt x="346" y="686"/>
                    <a:pt x="346" y="687"/>
                  </a:cubicBezTo>
                  <a:cubicBezTo>
                    <a:pt x="348" y="688"/>
                    <a:pt x="349" y="687"/>
                    <a:pt x="349" y="687"/>
                  </a:cubicBezTo>
                  <a:cubicBezTo>
                    <a:pt x="350" y="688"/>
                    <a:pt x="351" y="688"/>
                    <a:pt x="352" y="688"/>
                  </a:cubicBezTo>
                  <a:cubicBezTo>
                    <a:pt x="353" y="689"/>
                    <a:pt x="355" y="689"/>
                    <a:pt x="356" y="689"/>
                  </a:cubicBezTo>
                  <a:cubicBezTo>
                    <a:pt x="358" y="690"/>
                    <a:pt x="360" y="692"/>
                    <a:pt x="362" y="693"/>
                  </a:cubicBezTo>
                  <a:cubicBezTo>
                    <a:pt x="363" y="693"/>
                    <a:pt x="363" y="693"/>
                    <a:pt x="364" y="693"/>
                  </a:cubicBezTo>
                  <a:cubicBezTo>
                    <a:pt x="365" y="693"/>
                    <a:pt x="366" y="694"/>
                    <a:pt x="367" y="694"/>
                  </a:cubicBezTo>
                  <a:cubicBezTo>
                    <a:pt x="368" y="695"/>
                    <a:pt x="370" y="695"/>
                    <a:pt x="371" y="697"/>
                  </a:cubicBezTo>
                  <a:cubicBezTo>
                    <a:pt x="372" y="698"/>
                    <a:pt x="372" y="699"/>
                    <a:pt x="372" y="700"/>
                  </a:cubicBezTo>
                  <a:cubicBezTo>
                    <a:pt x="372" y="701"/>
                    <a:pt x="372" y="702"/>
                    <a:pt x="373" y="703"/>
                  </a:cubicBezTo>
                  <a:cubicBezTo>
                    <a:pt x="373" y="705"/>
                    <a:pt x="374" y="707"/>
                    <a:pt x="373" y="709"/>
                  </a:cubicBezTo>
                  <a:cubicBezTo>
                    <a:pt x="373" y="710"/>
                    <a:pt x="373" y="710"/>
                    <a:pt x="372" y="710"/>
                  </a:cubicBezTo>
                  <a:cubicBezTo>
                    <a:pt x="372" y="710"/>
                    <a:pt x="372" y="710"/>
                    <a:pt x="372" y="710"/>
                  </a:cubicBezTo>
                  <a:cubicBezTo>
                    <a:pt x="374" y="711"/>
                    <a:pt x="374" y="712"/>
                    <a:pt x="376" y="711"/>
                  </a:cubicBezTo>
                  <a:cubicBezTo>
                    <a:pt x="378" y="711"/>
                    <a:pt x="378" y="710"/>
                    <a:pt x="380" y="709"/>
                  </a:cubicBezTo>
                  <a:cubicBezTo>
                    <a:pt x="380" y="709"/>
                    <a:pt x="381" y="709"/>
                    <a:pt x="381" y="709"/>
                  </a:cubicBezTo>
                  <a:cubicBezTo>
                    <a:pt x="382" y="708"/>
                    <a:pt x="382" y="708"/>
                    <a:pt x="382" y="707"/>
                  </a:cubicBezTo>
                  <a:cubicBezTo>
                    <a:pt x="383" y="707"/>
                    <a:pt x="384" y="706"/>
                    <a:pt x="385" y="706"/>
                  </a:cubicBezTo>
                  <a:cubicBezTo>
                    <a:pt x="390" y="705"/>
                    <a:pt x="397" y="708"/>
                    <a:pt x="402" y="709"/>
                  </a:cubicBezTo>
                  <a:cubicBezTo>
                    <a:pt x="407" y="710"/>
                    <a:pt x="408" y="707"/>
                    <a:pt x="412" y="705"/>
                  </a:cubicBezTo>
                  <a:cubicBezTo>
                    <a:pt x="416" y="704"/>
                    <a:pt x="418" y="703"/>
                    <a:pt x="422" y="703"/>
                  </a:cubicBezTo>
                  <a:cubicBezTo>
                    <a:pt x="427" y="703"/>
                    <a:pt x="432" y="703"/>
                    <a:pt x="437" y="704"/>
                  </a:cubicBezTo>
                  <a:cubicBezTo>
                    <a:pt x="439" y="704"/>
                    <a:pt x="440" y="705"/>
                    <a:pt x="442" y="706"/>
                  </a:cubicBezTo>
                  <a:cubicBezTo>
                    <a:pt x="441" y="703"/>
                    <a:pt x="439" y="702"/>
                    <a:pt x="436" y="699"/>
                  </a:cubicBezTo>
                  <a:cubicBezTo>
                    <a:pt x="431" y="695"/>
                    <a:pt x="431" y="690"/>
                    <a:pt x="431" y="685"/>
                  </a:cubicBezTo>
                  <a:cubicBezTo>
                    <a:pt x="431" y="682"/>
                    <a:pt x="431" y="679"/>
                    <a:pt x="432" y="677"/>
                  </a:cubicBezTo>
                  <a:cubicBezTo>
                    <a:pt x="432" y="675"/>
                    <a:pt x="432" y="675"/>
                    <a:pt x="433" y="674"/>
                  </a:cubicBezTo>
                  <a:cubicBezTo>
                    <a:pt x="434" y="672"/>
                    <a:pt x="434" y="672"/>
                    <a:pt x="435" y="671"/>
                  </a:cubicBezTo>
                  <a:cubicBezTo>
                    <a:pt x="438" y="667"/>
                    <a:pt x="438" y="664"/>
                    <a:pt x="440" y="659"/>
                  </a:cubicBezTo>
                  <a:cubicBezTo>
                    <a:pt x="442" y="655"/>
                    <a:pt x="445" y="654"/>
                    <a:pt x="448" y="651"/>
                  </a:cubicBezTo>
                  <a:cubicBezTo>
                    <a:pt x="450" y="649"/>
                    <a:pt x="451" y="648"/>
                    <a:pt x="452" y="646"/>
                  </a:cubicBezTo>
                  <a:cubicBezTo>
                    <a:pt x="453" y="644"/>
                    <a:pt x="453" y="641"/>
                    <a:pt x="455" y="639"/>
                  </a:cubicBezTo>
                  <a:cubicBezTo>
                    <a:pt x="458" y="636"/>
                    <a:pt x="460" y="635"/>
                    <a:pt x="464" y="634"/>
                  </a:cubicBezTo>
                  <a:cubicBezTo>
                    <a:pt x="469" y="634"/>
                    <a:pt x="471" y="630"/>
                    <a:pt x="474" y="627"/>
                  </a:cubicBezTo>
                  <a:cubicBezTo>
                    <a:pt x="478" y="623"/>
                    <a:pt x="481" y="621"/>
                    <a:pt x="487" y="621"/>
                  </a:cubicBezTo>
                  <a:cubicBezTo>
                    <a:pt x="489" y="621"/>
                    <a:pt x="489" y="622"/>
                    <a:pt x="491" y="622"/>
                  </a:cubicBezTo>
                  <a:cubicBezTo>
                    <a:pt x="492" y="623"/>
                    <a:pt x="493" y="624"/>
                    <a:pt x="494" y="624"/>
                  </a:cubicBezTo>
                  <a:cubicBezTo>
                    <a:pt x="495" y="624"/>
                    <a:pt x="496" y="624"/>
                    <a:pt x="497" y="624"/>
                  </a:cubicBezTo>
                  <a:cubicBezTo>
                    <a:pt x="500" y="624"/>
                    <a:pt x="503" y="624"/>
                    <a:pt x="505" y="624"/>
                  </a:cubicBezTo>
                  <a:cubicBezTo>
                    <a:pt x="506" y="625"/>
                    <a:pt x="506" y="626"/>
                    <a:pt x="507" y="626"/>
                  </a:cubicBezTo>
                  <a:cubicBezTo>
                    <a:pt x="508" y="626"/>
                    <a:pt x="510" y="626"/>
                    <a:pt x="511" y="626"/>
                  </a:cubicBezTo>
                  <a:cubicBezTo>
                    <a:pt x="513" y="626"/>
                    <a:pt x="515" y="626"/>
                    <a:pt x="517" y="626"/>
                  </a:cubicBezTo>
                  <a:cubicBezTo>
                    <a:pt x="518" y="626"/>
                    <a:pt x="519" y="626"/>
                    <a:pt x="520" y="626"/>
                  </a:cubicBezTo>
                  <a:cubicBezTo>
                    <a:pt x="521" y="626"/>
                    <a:pt x="522" y="625"/>
                    <a:pt x="523" y="625"/>
                  </a:cubicBezTo>
                  <a:cubicBezTo>
                    <a:pt x="524" y="625"/>
                    <a:pt x="524" y="624"/>
                    <a:pt x="526" y="624"/>
                  </a:cubicBezTo>
                  <a:cubicBezTo>
                    <a:pt x="526" y="626"/>
                    <a:pt x="525" y="631"/>
                    <a:pt x="526" y="633"/>
                  </a:cubicBezTo>
                  <a:cubicBezTo>
                    <a:pt x="527" y="635"/>
                    <a:pt x="529" y="634"/>
                    <a:pt x="532" y="634"/>
                  </a:cubicBezTo>
                  <a:cubicBezTo>
                    <a:pt x="532" y="634"/>
                    <a:pt x="534" y="635"/>
                    <a:pt x="534" y="634"/>
                  </a:cubicBezTo>
                  <a:cubicBezTo>
                    <a:pt x="536" y="634"/>
                    <a:pt x="535" y="634"/>
                    <a:pt x="536" y="632"/>
                  </a:cubicBezTo>
                  <a:cubicBezTo>
                    <a:pt x="537" y="631"/>
                    <a:pt x="537" y="630"/>
                    <a:pt x="538" y="629"/>
                  </a:cubicBezTo>
                  <a:cubicBezTo>
                    <a:pt x="539" y="628"/>
                    <a:pt x="541" y="630"/>
                    <a:pt x="541" y="627"/>
                  </a:cubicBezTo>
                  <a:cubicBezTo>
                    <a:pt x="546" y="630"/>
                    <a:pt x="542" y="632"/>
                    <a:pt x="543" y="635"/>
                  </a:cubicBezTo>
                  <a:cubicBezTo>
                    <a:pt x="545" y="635"/>
                    <a:pt x="545" y="637"/>
                    <a:pt x="547" y="637"/>
                  </a:cubicBezTo>
                  <a:cubicBezTo>
                    <a:pt x="549" y="638"/>
                    <a:pt x="549" y="636"/>
                    <a:pt x="551" y="635"/>
                  </a:cubicBezTo>
                  <a:cubicBezTo>
                    <a:pt x="552" y="635"/>
                    <a:pt x="557" y="635"/>
                    <a:pt x="558" y="635"/>
                  </a:cubicBezTo>
                  <a:cubicBezTo>
                    <a:pt x="560" y="636"/>
                    <a:pt x="560" y="636"/>
                    <a:pt x="560" y="639"/>
                  </a:cubicBezTo>
                  <a:cubicBezTo>
                    <a:pt x="562" y="640"/>
                    <a:pt x="565" y="640"/>
                    <a:pt x="566" y="642"/>
                  </a:cubicBezTo>
                  <a:cubicBezTo>
                    <a:pt x="567" y="644"/>
                    <a:pt x="566" y="647"/>
                    <a:pt x="568" y="648"/>
                  </a:cubicBezTo>
                  <a:cubicBezTo>
                    <a:pt x="569" y="650"/>
                    <a:pt x="572" y="651"/>
                    <a:pt x="574" y="652"/>
                  </a:cubicBezTo>
                  <a:cubicBezTo>
                    <a:pt x="576" y="653"/>
                    <a:pt x="577" y="653"/>
                    <a:pt x="580" y="653"/>
                  </a:cubicBezTo>
                  <a:cubicBezTo>
                    <a:pt x="582" y="653"/>
                    <a:pt x="584" y="654"/>
                    <a:pt x="585" y="654"/>
                  </a:cubicBezTo>
                  <a:cubicBezTo>
                    <a:pt x="588" y="654"/>
                    <a:pt x="592" y="653"/>
                    <a:pt x="594" y="654"/>
                  </a:cubicBezTo>
                  <a:cubicBezTo>
                    <a:pt x="596" y="656"/>
                    <a:pt x="596" y="657"/>
                    <a:pt x="599" y="658"/>
                  </a:cubicBezTo>
                  <a:cubicBezTo>
                    <a:pt x="602" y="659"/>
                    <a:pt x="605" y="658"/>
                    <a:pt x="608" y="658"/>
                  </a:cubicBezTo>
                  <a:cubicBezTo>
                    <a:pt x="612" y="658"/>
                    <a:pt x="616" y="658"/>
                    <a:pt x="621" y="658"/>
                  </a:cubicBezTo>
                  <a:cubicBezTo>
                    <a:pt x="628" y="658"/>
                    <a:pt x="634" y="656"/>
                    <a:pt x="639" y="650"/>
                  </a:cubicBezTo>
                  <a:cubicBezTo>
                    <a:pt x="640" y="651"/>
                    <a:pt x="641" y="651"/>
                    <a:pt x="641" y="650"/>
                  </a:cubicBezTo>
                  <a:cubicBezTo>
                    <a:pt x="642" y="649"/>
                    <a:pt x="641" y="646"/>
                    <a:pt x="641" y="645"/>
                  </a:cubicBezTo>
                  <a:cubicBezTo>
                    <a:pt x="640" y="643"/>
                    <a:pt x="636" y="641"/>
                    <a:pt x="638" y="638"/>
                  </a:cubicBezTo>
                  <a:cubicBezTo>
                    <a:pt x="639" y="638"/>
                    <a:pt x="643" y="637"/>
                    <a:pt x="644" y="637"/>
                  </a:cubicBezTo>
                  <a:cubicBezTo>
                    <a:pt x="645" y="637"/>
                    <a:pt x="646" y="637"/>
                    <a:pt x="647" y="637"/>
                  </a:cubicBezTo>
                  <a:cubicBezTo>
                    <a:pt x="648" y="636"/>
                    <a:pt x="648" y="635"/>
                    <a:pt x="650" y="635"/>
                  </a:cubicBezTo>
                  <a:cubicBezTo>
                    <a:pt x="650" y="633"/>
                    <a:pt x="649" y="630"/>
                    <a:pt x="650" y="627"/>
                  </a:cubicBezTo>
                  <a:cubicBezTo>
                    <a:pt x="651" y="624"/>
                    <a:pt x="654" y="624"/>
                    <a:pt x="657" y="622"/>
                  </a:cubicBezTo>
                  <a:cubicBezTo>
                    <a:pt x="658" y="620"/>
                    <a:pt x="659" y="618"/>
                    <a:pt x="659" y="616"/>
                  </a:cubicBezTo>
                  <a:cubicBezTo>
                    <a:pt x="661" y="612"/>
                    <a:pt x="659" y="613"/>
                    <a:pt x="664" y="612"/>
                  </a:cubicBezTo>
                  <a:cubicBezTo>
                    <a:pt x="667" y="612"/>
                    <a:pt x="670" y="611"/>
                    <a:pt x="673" y="610"/>
                  </a:cubicBezTo>
                  <a:cubicBezTo>
                    <a:pt x="676" y="610"/>
                    <a:pt x="678" y="610"/>
                    <a:pt x="681" y="608"/>
                  </a:cubicBezTo>
                  <a:cubicBezTo>
                    <a:pt x="683" y="606"/>
                    <a:pt x="684" y="605"/>
                    <a:pt x="685" y="602"/>
                  </a:cubicBezTo>
                  <a:cubicBezTo>
                    <a:pt x="685" y="602"/>
                    <a:pt x="686" y="602"/>
                    <a:pt x="687" y="601"/>
                  </a:cubicBezTo>
                  <a:cubicBezTo>
                    <a:pt x="687" y="600"/>
                    <a:pt x="687" y="598"/>
                    <a:pt x="687" y="597"/>
                  </a:cubicBezTo>
                  <a:cubicBezTo>
                    <a:pt x="687" y="595"/>
                    <a:pt x="687" y="592"/>
                    <a:pt x="688" y="589"/>
                  </a:cubicBezTo>
                  <a:cubicBezTo>
                    <a:pt x="690" y="589"/>
                    <a:pt x="691" y="585"/>
                    <a:pt x="693" y="583"/>
                  </a:cubicBezTo>
                  <a:cubicBezTo>
                    <a:pt x="694" y="582"/>
                    <a:pt x="697" y="581"/>
                    <a:pt x="698" y="578"/>
                  </a:cubicBezTo>
                  <a:cubicBezTo>
                    <a:pt x="699" y="577"/>
                    <a:pt x="699" y="568"/>
                    <a:pt x="697" y="567"/>
                  </a:cubicBezTo>
                  <a:cubicBezTo>
                    <a:pt x="695" y="566"/>
                    <a:pt x="690" y="568"/>
                    <a:pt x="688" y="569"/>
                  </a:cubicBezTo>
                  <a:cubicBezTo>
                    <a:pt x="685" y="570"/>
                    <a:pt x="679" y="573"/>
                    <a:pt x="675" y="571"/>
                  </a:cubicBezTo>
                  <a:cubicBezTo>
                    <a:pt x="673" y="570"/>
                    <a:pt x="673" y="567"/>
                    <a:pt x="671" y="566"/>
                  </a:cubicBezTo>
                  <a:cubicBezTo>
                    <a:pt x="668" y="563"/>
                    <a:pt x="663" y="564"/>
                    <a:pt x="660" y="562"/>
                  </a:cubicBezTo>
                  <a:cubicBezTo>
                    <a:pt x="658" y="561"/>
                    <a:pt x="651" y="554"/>
                    <a:pt x="652" y="552"/>
                  </a:cubicBezTo>
                  <a:cubicBezTo>
                    <a:pt x="653" y="550"/>
                    <a:pt x="655" y="553"/>
                    <a:pt x="656" y="550"/>
                  </a:cubicBezTo>
                  <a:cubicBezTo>
                    <a:pt x="657" y="548"/>
                    <a:pt x="653" y="545"/>
                    <a:pt x="652" y="543"/>
                  </a:cubicBezTo>
                  <a:cubicBezTo>
                    <a:pt x="649" y="538"/>
                    <a:pt x="653" y="536"/>
                    <a:pt x="658" y="534"/>
                  </a:cubicBezTo>
                  <a:cubicBezTo>
                    <a:pt x="663" y="532"/>
                    <a:pt x="663" y="527"/>
                    <a:pt x="662" y="522"/>
                  </a:cubicBezTo>
                  <a:cubicBezTo>
                    <a:pt x="659" y="522"/>
                    <a:pt x="659" y="519"/>
                    <a:pt x="658" y="517"/>
                  </a:cubicBezTo>
                  <a:cubicBezTo>
                    <a:pt x="658" y="517"/>
                    <a:pt x="655" y="516"/>
                    <a:pt x="655" y="516"/>
                  </a:cubicBezTo>
                  <a:cubicBezTo>
                    <a:pt x="654" y="515"/>
                    <a:pt x="652" y="515"/>
                    <a:pt x="652" y="515"/>
                  </a:cubicBezTo>
                  <a:cubicBezTo>
                    <a:pt x="647" y="511"/>
                    <a:pt x="648" y="504"/>
                    <a:pt x="641" y="502"/>
                  </a:cubicBezTo>
                  <a:cubicBezTo>
                    <a:pt x="640" y="499"/>
                    <a:pt x="642" y="500"/>
                    <a:pt x="644" y="499"/>
                  </a:cubicBezTo>
                  <a:cubicBezTo>
                    <a:pt x="645" y="499"/>
                    <a:pt x="647" y="500"/>
                    <a:pt x="649" y="499"/>
                  </a:cubicBezTo>
                  <a:cubicBezTo>
                    <a:pt x="651" y="498"/>
                    <a:pt x="649" y="499"/>
                    <a:pt x="651" y="497"/>
                  </a:cubicBezTo>
                  <a:cubicBezTo>
                    <a:pt x="654" y="495"/>
                    <a:pt x="657" y="494"/>
                    <a:pt x="660" y="491"/>
                  </a:cubicBezTo>
                  <a:cubicBezTo>
                    <a:pt x="660" y="491"/>
                    <a:pt x="661" y="490"/>
                    <a:pt x="662" y="490"/>
                  </a:cubicBezTo>
                  <a:cubicBezTo>
                    <a:pt x="663" y="489"/>
                    <a:pt x="665" y="489"/>
                    <a:pt x="666" y="488"/>
                  </a:cubicBezTo>
                  <a:cubicBezTo>
                    <a:pt x="668" y="486"/>
                    <a:pt x="666" y="482"/>
                    <a:pt x="667" y="480"/>
                  </a:cubicBezTo>
                  <a:cubicBezTo>
                    <a:pt x="668" y="477"/>
                    <a:pt x="671" y="476"/>
                    <a:pt x="669" y="473"/>
                  </a:cubicBezTo>
                  <a:cubicBezTo>
                    <a:pt x="668" y="471"/>
                    <a:pt x="666" y="471"/>
                    <a:pt x="665" y="470"/>
                  </a:cubicBezTo>
                  <a:cubicBezTo>
                    <a:pt x="663" y="468"/>
                    <a:pt x="662" y="465"/>
                    <a:pt x="662" y="463"/>
                  </a:cubicBezTo>
                  <a:cubicBezTo>
                    <a:pt x="661" y="461"/>
                    <a:pt x="661" y="459"/>
                    <a:pt x="661" y="457"/>
                  </a:cubicBezTo>
                  <a:cubicBezTo>
                    <a:pt x="660" y="455"/>
                    <a:pt x="657" y="454"/>
                    <a:pt x="656" y="453"/>
                  </a:cubicBezTo>
                  <a:cubicBezTo>
                    <a:pt x="653" y="450"/>
                    <a:pt x="657" y="450"/>
                    <a:pt x="655" y="446"/>
                  </a:cubicBezTo>
                  <a:cubicBezTo>
                    <a:pt x="654" y="444"/>
                    <a:pt x="657" y="443"/>
                    <a:pt x="659" y="438"/>
                  </a:cubicBezTo>
                  <a:cubicBezTo>
                    <a:pt x="661" y="437"/>
                    <a:pt x="662" y="436"/>
                    <a:pt x="663" y="436"/>
                  </a:cubicBezTo>
                  <a:cubicBezTo>
                    <a:pt x="663" y="435"/>
                    <a:pt x="665" y="434"/>
                    <a:pt x="665" y="433"/>
                  </a:cubicBezTo>
                  <a:cubicBezTo>
                    <a:pt x="665" y="432"/>
                    <a:pt x="665" y="430"/>
                    <a:pt x="665" y="430"/>
                  </a:cubicBezTo>
                  <a:cubicBezTo>
                    <a:pt x="665" y="428"/>
                    <a:pt x="664" y="428"/>
                    <a:pt x="664" y="427"/>
                  </a:cubicBezTo>
                  <a:cubicBezTo>
                    <a:pt x="663" y="426"/>
                    <a:pt x="663" y="426"/>
                    <a:pt x="662" y="424"/>
                  </a:cubicBezTo>
                  <a:cubicBezTo>
                    <a:pt x="662" y="424"/>
                    <a:pt x="661" y="423"/>
                    <a:pt x="661" y="422"/>
                  </a:cubicBezTo>
                  <a:cubicBezTo>
                    <a:pt x="660" y="421"/>
                    <a:pt x="659" y="420"/>
                    <a:pt x="659" y="419"/>
                  </a:cubicBezTo>
                  <a:cubicBezTo>
                    <a:pt x="658" y="417"/>
                    <a:pt x="658" y="415"/>
                    <a:pt x="658" y="413"/>
                  </a:cubicBezTo>
                  <a:cubicBezTo>
                    <a:pt x="658" y="412"/>
                    <a:pt x="658" y="410"/>
                    <a:pt x="658" y="409"/>
                  </a:cubicBezTo>
                  <a:cubicBezTo>
                    <a:pt x="658" y="409"/>
                    <a:pt x="657" y="408"/>
                    <a:pt x="657" y="408"/>
                  </a:cubicBezTo>
                  <a:cubicBezTo>
                    <a:pt x="656" y="406"/>
                    <a:pt x="657" y="404"/>
                    <a:pt x="656" y="402"/>
                  </a:cubicBezTo>
                  <a:cubicBezTo>
                    <a:pt x="655" y="402"/>
                    <a:pt x="654" y="401"/>
                    <a:pt x="653" y="401"/>
                  </a:cubicBezTo>
                  <a:cubicBezTo>
                    <a:pt x="652" y="401"/>
                    <a:pt x="650" y="400"/>
                    <a:pt x="650" y="400"/>
                  </a:cubicBezTo>
                  <a:cubicBezTo>
                    <a:pt x="647" y="398"/>
                    <a:pt x="643" y="395"/>
                    <a:pt x="639" y="395"/>
                  </a:cubicBezTo>
                  <a:cubicBezTo>
                    <a:pt x="634" y="395"/>
                    <a:pt x="630" y="398"/>
                    <a:pt x="625" y="400"/>
                  </a:cubicBezTo>
                  <a:cubicBezTo>
                    <a:pt x="623" y="401"/>
                    <a:pt x="620" y="402"/>
                    <a:pt x="617" y="401"/>
                  </a:cubicBezTo>
                  <a:cubicBezTo>
                    <a:pt x="615" y="400"/>
                    <a:pt x="612" y="394"/>
                    <a:pt x="614" y="391"/>
                  </a:cubicBezTo>
                  <a:cubicBezTo>
                    <a:pt x="615" y="389"/>
                    <a:pt x="617" y="390"/>
                    <a:pt x="618" y="388"/>
                  </a:cubicBezTo>
                  <a:cubicBezTo>
                    <a:pt x="619" y="387"/>
                    <a:pt x="618" y="383"/>
                    <a:pt x="618" y="381"/>
                  </a:cubicBezTo>
                  <a:cubicBezTo>
                    <a:pt x="618" y="378"/>
                    <a:pt x="618" y="376"/>
                    <a:pt x="620" y="373"/>
                  </a:cubicBezTo>
                  <a:cubicBezTo>
                    <a:pt x="623" y="371"/>
                    <a:pt x="625" y="369"/>
                    <a:pt x="627" y="366"/>
                  </a:cubicBezTo>
                  <a:cubicBezTo>
                    <a:pt x="629" y="365"/>
                    <a:pt x="629" y="363"/>
                    <a:pt x="631" y="361"/>
                  </a:cubicBezTo>
                  <a:cubicBezTo>
                    <a:pt x="632" y="359"/>
                    <a:pt x="634" y="358"/>
                    <a:pt x="635" y="357"/>
                  </a:cubicBezTo>
                  <a:cubicBezTo>
                    <a:pt x="642" y="352"/>
                    <a:pt x="646" y="345"/>
                    <a:pt x="651" y="339"/>
                  </a:cubicBezTo>
                  <a:cubicBezTo>
                    <a:pt x="654" y="336"/>
                    <a:pt x="656" y="334"/>
                    <a:pt x="658" y="330"/>
                  </a:cubicBezTo>
                  <a:cubicBezTo>
                    <a:pt x="658" y="330"/>
                    <a:pt x="659" y="328"/>
                    <a:pt x="659" y="327"/>
                  </a:cubicBezTo>
                  <a:cubicBezTo>
                    <a:pt x="661" y="326"/>
                    <a:pt x="662" y="327"/>
                    <a:pt x="664" y="325"/>
                  </a:cubicBezTo>
                  <a:cubicBezTo>
                    <a:pt x="670" y="320"/>
                    <a:pt x="652" y="311"/>
                    <a:pt x="663" y="310"/>
                  </a:cubicBezTo>
                  <a:cubicBezTo>
                    <a:pt x="666" y="310"/>
                    <a:pt x="668" y="311"/>
                    <a:pt x="670" y="312"/>
                  </a:cubicBezTo>
                  <a:cubicBezTo>
                    <a:pt x="676" y="313"/>
                    <a:pt x="681" y="310"/>
                    <a:pt x="687" y="310"/>
                  </a:cubicBezTo>
                  <a:cubicBezTo>
                    <a:pt x="689" y="310"/>
                    <a:pt x="690" y="310"/>
                    <a:pt x="692" y="309"/>
                  </a:cubicBezTo>
                  <a:cubicBezTo>
                    <a:pt x="695" y="308"/>
                    <a:pt x="699" y="306"/>
                    <a:pt x="702" y="304"/>
                  </a:cubicBezTo>
                  <a:cubicBezTo>
                    <a:pt x="702" y="304"/>
                    <a:pt x="703" y="303"/>
                    <a:pt x="703" y="303"/>
                  </a:cubicBezTo>
                  <a:cubicBezTo>
                    <a:pt x="703" y="303"/>
                    <a:pt x="703" y="303"/>
                    <a:pt x="703" y="303"/>
                  </a:cubicBezTo>
                  <a:cubicBezTo>
                    <a:pt x="703" y="303"/>
                    <a:pt x="703" y="303"/>
                    <a:pt x="703" y="303"/>
                  </a:cubicBezTo>
                  <a:cubicBezTo>
                    <a:pt x="703" y="302"/>
                    <a:pt x="704" y="302"/>
                    <a:pt x="704" y="302"/>
                  </a:cubicBezTo>
                  <a:cubicBezTo>
                    <a:pt x="704" y="302"/>
                    <a:pt x="704" y="302"/>
                    <a:pt x="704" y="302"/>
                  </a:cubicBezTo>
                  <a:cubicBezTo>
                    <a:pt x="704" y="302"/>
                    <a:pt x="704" y="302"/>
                    <a:pt x="704" y="302"/>
                  </a:cubicBezTo>
                  <a:cubicBezTo>
                    <a:pt x="704" y="301"/>
                    <a:pt x="704" y="301"/>
                    <a:pt x="704" y="301"/>
                  </a:cubicBezTo>
                  <a:cubicBezTo>
                    <a:pt x="704" y="301"/>
                    <a:pt x="704" y="301"/>
                    <a:pt x="704" y="301"/>
                  </a:cubicBezTo>
                  <a:cubicBezTo>
                    <a:pt x="704" y="301"/>
                    <a:pt x="704" y="301"/>
                    <a:pt x="704" y="300"/>
                  </a:cubicBezTo>
                  <a:cubicBezTo>
                    <a:pt x="704" y="300"/>
                    <a:pt x="704" y="300"/>
                    <a:pt x="704" y="300"/>
                  </a:cubicBezTo>
                  <a:cubicBezTo>
                    <a:pt x="704" y="300"/>
                    <a:pt x="704" y="299"/>
                    <a:pt x="704" y="298"/>
                  </a:cubicBezTo>
                  <a:cubicBezTo>
                    <a:pt x="703" y="297"/>
                    <a:pt x="702" y="295"/>
                    <a:pt x="702" y="293"/>
                  </a:cubicBezTo>
                  <a:cubicBezTo>
                    <a:pt x="702" y="285"/>
                    <a:pt x="702" y="278"/>
                    <a:pt x="702" y="270"/>
                  </a:cubicBezTo>
                  <a:cubicBezTo>
                    <a:pt x="702" y="264"/>
                    <a:pt x="701" y="259"/>
                    <a:pt x="705" y="254"/>
                  </a:cubicBezTo>
                  <a:cubicBezTo>
                    <a:pt x="710" y="249"/>
                    <a:pt x="708" y="244"/>
                    <a:pt x="710" y="238"/>
                  </a:cubicBezTo>
                  <a:cubicBezTo>
                    <a:pt x="711" y="233"/>
                    <a:pt x="710" y="228"/>
                    <a:pt x="713" y="224"/>
                  </a:cubicBezTo>
                  <a:cubicBezTo>
                    <a:pt x="714" y="222"/>
                    <a:pt x="715" y="222"/>
                    <a:pt x="716" y="221"/>
                  </a:cubicBezTo>
                  <a:cubicBezTo>
                    <a:pt x="719" y="219"/>
                    <a:pt x="719" y="218"/>
                    <a:pt x="720" y="216"/>
                  </a:cubicBezTo>
                  <a:cubicBezTo>
                    <a:pt x="722" y="210"/>
                    <a:pt x="724" y="207"/>
                    <a:pt x="729" y="203"/>
                  </a:cubicBezTo>
                  <a:cubicBezTo>
                    <a:pt x="733" y="200"/>
                    <a:pt x="736" y="196"/>
                    <a:pt x="737" y="191"/>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7">
              <a:extLst>
                <a:ext uri="{FF2B5EF4-FFF2-40B4-BE49-F238E27FC236}">
                  <a16:creationId xmlns:a16="http://schemas.microsoft.com/office/drawing/2014/main" id="{8ACB35DF-B001-BBDB-A5FA-522B1A01A10C}"/>
                </a:ext>
              </a:extLst>
            </p:cNvPr>
            <p:cNvSpPr>
              <a:spLocks/>
            </p:cNvSpPr>
            <p:nvPr/>
          </p:nvSpPr>
          <p:spPr bwMode="auto">
            <a:xfrm>
              <a:off x="4270375" y="5575300"/>
              <a:ext cx="120650" cy="241300"/>
            </a:xfrm>
            <a:custGeom>
              <a:avLst/>
              <a:gdLst/>
              <a:ahLst/>
              <a:cxnLst>
                <a:cxn ang="0">
                  <a:pos x="61" y="5"/>
                </a:cxn>
                <a:cxn ang="0">
                  <a:pos x="60" y="2"/>
                </a:cxn>
                <a:cxn ang="0">
                  <a:pos x="53" y="3"/>
                </a:cxn>
                <a:cxn ang="0">
                  <a:pos x="51" y="18"/>
                </a:cxn>
                <a:cxn ang="0">
                  <a:pos x="51" y="23"/>
                </a:cxn>
                <a:cxn ang="0">
                  <a:pos x="49" y="27"/>
                </a:cxn>
                <a:cxn ang="0">
                  <a:pos x="41" y="25"/>
                </a:cxn>
                <a:cxn ang="0">
                  <a:pos x="35" y="30"/>
                </a:cxn>
                <a:cxn ang="0">
                  <a:pos x="29" y="32"/>
                </a:cxn>
                <a:cxn ang="0">
                  <a:pos x="22" y="34"/>
                </a:cxn>
                <a:cxn ang="0">
                  <a:pos x="15" y="39"/>
                </a:cxn>
                <a:cxn ang="0">
                  <a:pos x="13" y="47"/>
                </a:cxn>
                <a:cxn ang="0">
                  <a:pos x="12" y="51"/>
                </a:cxn>
                <a:cxn ang="0">
                  <a:pos x="17" y="58"/>
                </a:cxn>
                <a:cxn ang="0">
                  <a:pos x="10" y="62"/>
                </a:cxn>
                <a:cxn ang="0">
                  <a:pos x="5" y="64"/>
                </a:cxn>
                <a:cxn ang="0">
                  <a:pos x="0" y="74"/>
                </a:cxn>
                <a:cxn ang="0">
                  <a:pos x="4" y="77"/>
                </a:cxn>
                <a:cxn ang="0">
                  <a:pos x="8" y="80"/>
                </a:cxn>
                <a:cxn ang="0">
                  <a:pos x="13" y="82"/>
                </a:cxn>
                <a:cxn ang="0">
                  <a:pos x="17" y="83"/>
                </a:cxn>
                <a:cxn ang="0">
                  <a:pos x="16" y="95"/>
                </a:cxn>
                <a:cxn ang="0">
                  <a:pos x="14" y="100"/>
                </a:cxn>
                <a:cxn ang="0">
                  <a:pos x="18" y="101"/>
                </a:cxn>
                <a:cxn ang="0">
                  <a:pos x="21" y="102"/>
                </a:cxn>
                <a:cxn ang="0">
                  <a:pos x="22" y="106"/>
                </a:cxn>
                <a:cxn ang="0">
                  <a:pos x="19" y="108"/>
                </a:cxn>
                <a:cxn ang="0">
                  <a:pos x="21" y="115"/>
                </a:cxn>
                <a:cxn ang="0">
                  <a:pos x="29" y="122"/>
                </a:cxn>
                <a:cxn ang="0">
                  <a:pos x="33" y="126"/>
                </a:cxn>
                <a:cxn ang="0">
                  <a:pos x="39" y="129"/>
                </a:cxn>
                <a:cxn ang="0">
                  <a:pos x="41" y="121"/>
                </a:cxn>
                <a:cxn ang="0">
                  <a:pos x="44" y="116"/>
                </a:cxn>
                <a:cxn ang="0">
                  <a:pos x="45" y="113"/>
                </a:cxn>
                <a:cxn ang="0">
                  <a:pos x="49" y="109"/>
                </a:cxn>
                <a:cxn ang="0">
                  <a:pos x="52" y="99"/>
                </a:cxn>
                <a:cxn ang="0">
                  <a:pos x="53" y="87"/>
                </a:cxn>
                <a:cxn ang="0">
                  <a:pos x="54" y="82"/>
                </a:cxn>
                <a:cxn ang="0">
                  <a:pos x="59" y="76"/>
                </a:cxn>
                <a:cxn ang="0">
                  <a:pos x="60" y="74"/>
                </a:cxn>
                <a:cxn ang="0">
                  <a:pos x="63" y="52"/>
                </a:cxn>
                <a:cxn ang="0">
                  <a:pos x="63" y="40"/>
                </a:cxn>
                <a:cxn ang="0">
                  <a:pos x="60" y="32"/>
                </a:cxn>
                <a:cxn ang="0">
                  <a:pos x="59" y="23"/>
                </a:cxn>
                <a:cxn ang="0">
                  <a:pos x="60" y="22"/>
                </a:cxn>
                <a:cxn ang="0">
                  <a:pos x="63" y="18"/>
                </a:cxn>
                <a:cxn ang="0">
                  <a:pos x="63" y="13"/>
                </a:cxn>
                <a:cxn ang="0">
                  <a:pos x="61" y="20"/>
                </a:cxn>
              </a:cxnLst>
              <a:rect l="0" t="0" r="r" b="b"/>
              <a:pathLst>
                <a:path w="64" h="129">
                  <a:moveTo>
                    <a:pt x="61" y="20"/>
                  </a:moveTo>
                  <a:cubicBezTo>
                    <a:pt x="61" y="15"/>
                    <a:pt x="61" y="10"/>
                    <a:pt x="61" y="5"/>
                  </a:cubicBezTo>
                  <a:cubicBezTo>
                    <a:pt x="61" y="4"/>
                    <a:pt x="62" y="3"/>
                    <a:pt x="61" y="2"/>
                  </a:cubicBezTo>
                  <a:cubicBezTo>
                    <a:pt x="61" y="2"/>
                    <a:pt x="60" y="2"/>
                    <a:pt x="60" y="2"/>
                  </a:cubicBezTo>
                  <a:cubicBezTo>
                    <a:pt x="60" y="2"/>
                    <a:pt x="59" y="1"/>
                    <a:pt x="59" y="1"/>
                  </a:cubicBezTo>
                  <a:cubicBezTo>
                    <a:pt x="57" y="0"/>
                    <a:pt x="54" y="1"/>
                    <a:pt x="53" y="3"/>
                  </a:cubicBezTo>
                  <a:cubicBezTo>
                    <a:pt x="51" y="6"/>
                    <a:pt x="52" y="10"/>
                    <a:pt x="51" y="13"/>
                  </a:cubicBezTo>
                  <a:cubicBezTo>
                    <a:pt x="51" y="15"/>
                    <a:pt x="51" y="16"/>
                    <a:pt x="51" y="18"/>
                  </a:cubicBezTo>
                  <a:cubicBezTo>
                    <a:pt x="51" y="19"/>
                    <a:pt x="51" y="20"/>
                    <a:pt x="51" y="20"/>
                  </a:cubicBezTo>
                  <a:cubicBezTo>
                    <a:pt x="51" y="21"/>
                    <a:pt x="51" y="22"/>
                    <a:pt x="51" y="23"/>
                  </a:cubicBezTo>
                  <a:cubicBezTo>
                    <a:pt x="52" y="25"/>
                    <a:pt x="52" y="26"/>
                    <a:pt x="51" y="27"/>
                  </a:cubicBezTo>
                  <a:cubicBezTo>
                    <a:pt x="50" y="28"/>
                    <a:pt x="50" y="28"/>
                    <a:pt x="49" y="27"/>
                  </a:cubicBezTo>
                  <a:cubicBezTo>
                    <a:pt x="47" y="26"/>
                    <a:pt x="47" y="25"/>
                    <a:pt x="46" y="25"/>
                  </a:cubicBezTo>
                  <a:cubicBezTo>
                    <a:pt x="45" y="24"/>
                    <a:pt x="42" y="24"/>
                    <a:pt x="41" y="25"/>
                  </a:cubicBezTo>
                  <a:cubicBezTo>
                    <a:pt x="40" y="25"/>
                    <a:pt x="39" y="27"/>
                    <a:pt x="38" y="28"/>
                  </a:cubicBezTo>
                  <a:cubicBezTo>
                    <a:pt x="37" y="29"/>
                    <a:pt x="36" y="30"/>
                    <a:pt x="35" y="30"/>
                  </a:cubicBezTo>
                  <a:cubicBezTo>
                    <a:pt x="34" y="31"/>
                    <a:pt x="32" y="30"/>
                    <a:pt x="31" y="30"/>
                  </a:cubicBezTo>
                  <a:cubicBezTo>
                    <a:pt x="30" y="31"/>
                    <a:pt x="30" y="31"/>
                    <a:pt x="29" y="32"/>
                  </a:cubicBezTo>
                  <a:cubicBezTo>
                    <a:pt x="28" y="32"/>
                    <a:pt x="27" y="33"/>
                    <a:pt x="26" y="33"/>
                  </a:cubicBezTo>
                  <a:cubicBezTo>
                    <a:pt x="24" y="34"/>
                    <a:pt x="23" y="33"/>
                    <a:pt x="22" y="34"/>
                  </a:cubicBezTo>
                  <a:cubicBezTo>
                    <a:pt x="20" y="35"/>
                    <a:pt x="20" y="36"/>
                    <a:pt x="19" y="37"/>
                  </a:cubicBezTo>
                  <a:cubicBezTo>
                    <a:pt x="18" y="38"/>
                    <a:pt x="17" y="39"/>
                    <a:pt x="15" y="39"/>
                  </a:cubicBezTo>
                  <a:cubicBezTo>
                    <a:pt x="12" y="41"/>
                    <a:pt x="16" y="41"/>
                    <a:pt x="16" y="43"/>
                  </a:cubicBezTo>
                  <a:cubicBezTo>
                    <a:pt x="13" y="43"/>
                    <a:pt x="13" y="45"/>
                    <a:pt x="13" y="47"/>
                  </a:cubicBezTo>
                  <a:cubicBezTo>
                    <a:pt x="13" y="47"/>
                    <a:pt x="13" y="48"/>
                    <a:pt x="13" y="49"/>
                  </a:cubicBezTo>
                  <a:cubicBezTo>
                    <a:pt x="13" y="49"/>
                    <a:pt x="12" y="49"/>
                    <a:pt x="12" y="51"/>
                  </a:cubicBezTo>
                  <a:cubicBezTo>
                    <a:pt x="12" y="52"/>
                    <a:pt x="13" y="54"/>
                    <a:pt x="14" y="54"/>
                  </a:cubicBezTo>
                  <a:cubicBezTo>
                    <a:pt x="15" y="55"/>
                    <a:pt x="17" y="57"/>
                    <a:pt x="17" y="58"/>
                  </a:cubicBezTo>
                  <a:cubicBezTo>
                    <a:pt x="15" y="59"/>
                    <a:pt x="13" y="58"/>
                    <a:pt x="11" y="58"/>
                  </a:cubicBezTo>
                  <a:cubicBezTo>
                    <a:pt x="10" y="59"/>
                    <a:pt x="10" y="61"/>
                    <a:pt x="10" y="62"/>
                  </a:cubicBezTo>
                  <a:cubicBezTo>
                    <a:pt x="10" y="64"/>
                    <a:pt x="10" y="64"/>
                    <a:pt x="8" y="65"/>
                  </a:cubicBezTo>
                  <a:cubicBezTo>
                    <a:pt x="7" y="65"/>
                    <a:pt x="6" y="64"/>
                    <a:pt x="5" y="64"/>
                  </a:cubicBezTo>
                  <a:cubicBezTo>
                    <a:pt x="4" y="65"/>
                    <a:pt x="4" y="67"/>
                    <a:pt x="3" y="68"/>
                  </a:cubicBezTo>
                  <a:cubicBezTo>
                    <a:pt x="3" y="69"/>
                    <a:pt x="0" y="73"/>
                    <a:pt x="0" y="74"/>
                  </a:cubicBezTo>
                  <a:cubicBezTo>
                    <a:pt x="1" y="75"/>
                    <a:pt x="2" y="74"/>
                    <a:pt x="3" y="75"/>
                  </a:cubicBezTo>
                  <a:cubicBezTo>
                    <a:pt x="3" y="76"/>
                    <a:pt x="3" y="76"/>
                    <a:pt x="4" y="77"/>
                  </a:cubicBezTo>
                  <a:cubicBezTo>
                    <a:pt x="4" y="77"/>
                    <a:pt x="5" y="76"/>
                    <a:pt x="6" y="77"/>
                  </a:cubicBezTo>
                  <a:cubicBezTo>
                    <a:pt x="7" y="77"/>
                    <a:pt x="7" y="79"/>
                    <a:pt x="8" y="80"/>
                  </a:cubicBezTo>
                  <a:cubicBezTo>
                    <a:pt x="9" y="80"/>
                    <a:pt x="10" y="81"/>
                    <a:pt x="10" y="81"/>
                  </a:cubicBezTo>
                  <a:cubicBezTo>
                    <a:pt x="11" y="81"/>
                    <a:pt x="12" y="82"/>
                    <a:pt x="13" y="82"/>
                  </a:cubicBezTo>
                  <a:cubicBezTo>
                    <a:pt x="13" y="82"/>
                    <a:pt x="13" y="82"/>
                    <a:pt x="13" y="83"/>
                  </a:cubicBezTo>
                  <a:cubicBezTo>
                    <a:pt x="14" y="83"/>
                    <a:pt x="16" y="83"/>
                    <a:pt x="17" y="83"/>
                  </a:cubicBezTo>
                  <a:cubicBezTo>
                    <a:pt x="18" y="84"/>
                    <a:pt x="17" y="87"/>
                    <a:pt x="17" y="88"/>
                  </a:cubicBezTo>
                  <a:cubicBezTo>
                    <a:pt x="17" y="90"/>
                    <a:pt x="18" y="93"/>
                    <a:pt x="16" y="95"/>
                  </a:cubicBezTo>
                  <a:cubicBezTo>
                    <a:pt x="15" y="95"/>
                    <a:pt x="15" y="95"/>
                    <a:pt x="14" y="97"/>
                  </a:cubicBezTo>
                  <a:cubicBezTo>
                    <a:pt x="14" y="98"/>
                    <a:pt x="14" y="99"/>
                    <a:pt x="14" y="100"/>
                  </a:cubicBezTo>
                  <a:cubicBezTo>
                    <a:pt x="14" y="100"/>
                    <a:pt x="15" y="101"/>
                    <a:pt x="15" y="101"/>
                  </a:cubicBezTo>
                  <a:cubicBezTo>
                    <a:pt x="16" y="101"/>
                    <a:pt x="17" y="101"/>
                    <a:pt x="18" y="101"/>
                  </a:cubicBezTo>
                  <a:cubicBezTo>
                    <a:pt x="18" y="101"/>
                    <a:pt x="18" y="102"/>
                    <a:pt x="19" y="102"/>
                  </a:cubicBezTo>
                  <a:cubicBezTo>
                    <a:pt x="20" y="102"/>
                    <a:pt x="21" y="102"/>
                    <a:pt x="21" y="102"/>
                  </a:cubicBezTo>
                  <a:cubicBezTo>
                    <a:pt x="22" y="102"/>
                    <a:pt x="23" y="102"/>
                    <a:pt x="24" y="102"/>
                  </a:cubicBezTo>
                  <a:cubicBezTo>
                    <a:pt x="25" y="104"/>
                    <a:pt x="23" y="105"/>
                    <a:pt x="22" y="106"/>
                  </a:cubicBezTo>
                  <a:cubicBezTo>
                    <a:pt x="22" y="107"/>
                    <a:pt x="21" y="107"/>
                    <a:pt x="21" y="107"/>
                  </a:cubicBezTo>
                  <a:cubicBezTo>
                    <a:pt x="20" y="107"/>
                    <a:pt x="20" y="107"/>
                    <a:pt x="19" y="108"/>
                  </a:cubicBezTo>
                  <a:cubicBezTo>
                    <a:pt x="19" y="108"/>
                    <a:pt x="19" y="109"/>
                    <a:pt x="19" y="110"/>
                  </a:cubicBezTo>
                  <a:cubicBezTo>
                    <a:pt x="18" y="113"/>
                    <a:pt x="19" y="113"/>
                    <a:pt x="21" y="115"/>
                  </a:cubicBezTo>
                  <a:cubicBezTo>
                    <a:pt x="22" y="116"/>
                    <a:pt x="22" y="118"/>
                    <a:pt x="24" y="120"/>
                  </a:cubicBezTo>
                  <a:cubicBezTo>
                    <a:pt x="25" y="121"/>
                    <a:pt x="27" y="122"/>
                    <a:pt x="29" y="122"/>
                  </a:cubicBezTo>
                  <a:cubicBezTo>
                    <a:pt x="30" y="122"/>
                    <a:pt x="34" y="121"/>
                    <a:pt x="34" y="123"/>
                  </a:cubicBezTo>
                  <a:cubicBezTo>
                    <a:pt x="34" y="124"/>
                    <a:pt x="33" y="125"/>
                    <a:pt x="33" y="126"/>
                  </a:cubicBezTo>
                  <a:cubicBezTo>
                    <a:pt x="33" y="127"/>
                    <a:pt x="35" y="128"/>
                    <a:pt x="36" y="128"/>
                  </a:cubicBezTo>
                  <a:cubicBezTo>
                    <a:pt x="37" y="129"/>
                    <a:pt x="38" y="129"/>
                    <a:pt x="39" y="129"/>
                  </a:cubicBezTo>
                  <a:cubicBezTo>
                    <a:pt x="40" y="129"/>
                    <a:pt x="41" y="129"/>
                    <a:pt x="41" y="127"/>
                  </a:cubicBezTo>
                  <a:cubicBezTo>
                    <a:pt x="41" y="125"/>
                    <a:pt x="40" y="122"/>
                    <a:pt x="41" y="121"/>
                  </a:cubicBezTo>
                  <a:cubicBezTo>
                    <a:pt x="42" y="120"/>
                    <a:pt x="42" y="120"/>
                    <a:pt x="43" y="119"/>
                  </a:cubicBezTo>
                  <a:cubicBezTo>
                    <a:pt x="43" y="118"/>
                    <a:pt x="43" y="117"/>
                    <a:pt x="44" y="116"/>
                  </a:cubicBezTo>
                  <a:cubicBezTo>
                    <a:pt x="44" y="115"/>
                    <a:pt x="44" y="114"/>
                    <a:pt x="45" y="114"/>
                  </a:cubicBezTo>
                  <a:cubicBezTo>
                    <a:pt x="45" y="113"/>
                    <a:pt x="45" y="113"/>
                    <a:pt x="45" y="113"/>
                  </a:cubicBezTo>
                  <a:cubicBezTo>
                    <a:pt x="45" y="112"/>
                    <a:pt x="46" y="112"/>
                    <a:pt x="47" y="112"/>
                  </a:cubicBezTo>
                  <a:cubicBezTo>
                    <a:pt x="49" y="111"/>
                    <a:pt x="48" y="110"/>
                    <a:pt x="49" y="109"/>
                  </a:cubicBezTo>
                  <a:cubicBezTo>
                    <a:pt x="49" y="107"/>
                    <a:pt x="50" y="106"/>
                    <a:pt x="51" y="104"/>
                  </a:cubicBezTo>
                  <a:cubicBezTo>
                    <a:pt x="51" y="102"/>
                    <a:pt x="52" y="101"/>
                    <a:pt x="52" y="99"/>
                  </a:cubicBezTo>
                  <a:cubicBezTo>
                    <a:pt x="52" y="98"/>
                    <a:pt x="52" y="97"/>
                    <a:pt x="52" y="96"/>
                  </a:cubicBezTo>
                  <a:cubicBezTo>
                    <a:pt x="52" y="93"/>
                    <a:pt x="53" y="90"/>
                    <a:pt x="53" y="87"/>
                  </a:cubicBezTo>
                  <a:cubicBezTo>
                    <a:pt x="53" y="86"/>
                    <a:pt x="52" y="85"/>
                    <a:pt x="53" y="84"/>
                  </a:cubicBezTo>
                  <a:cubicBezTo>
                    <a:pt x="53" y="83"/>
                    <a:pt x="54" y="83"/>
                    <a:pt x="54" y="82"/>
                  </a:cubicBezTo>
                  <a:cubicBezTo>
                    <a:pt x="54" y="82"/>
                    <a:pt x="54" y="81"/>
                    <a:pt x="54" y="81"/>
                  </a:cubicBezTo>
                  <a:cubicBezTo>
                    <a:pt x="54" y="78"/>
                    <a:pt x="58" y="78"/>
                    <a:pt x="59" y="76"/>
                  </a:cubicBezTo>
                  <a:cubicBezTo>
                    <a:pt x="59" y="76"/>
                    <a:pt x="59" y="75"/>
                    <a:pt x="59" y="75"/>
                  </a:cubicBezTo>
                  <a:cubicBezTo>
                    <a:pt x="60" y="74"/>
                    <a:pt x="60" y="74"/>
                    <a:pt x="60" y="74"/>
                  </a:cubicBezTo>
                  <a:cubicBezTo>
                    <a:pt x="61" y="73"/>
                    <a:pt x="61" y="72"/>
                    <a:pt x="61" y="71"/>
                  </a:cubicBezTo>
                  <a:cubicBezTo>
                    <a:pt x="61" y="64"/>
                    <a:pt x="63" y="58"/>
                    <a:pt x="63" y="52"/>
                  </a:cubicBezTo>
                  <a:cubicBezTo>
                    <a:pt x="63" y="49"/>
                    <a:pt x="63" y="47"/>
                    <a:pt x="63" y="44"/>
                  </a:cubicBezTo>
                  <a:cubicBezTo>
                    <a:pt x="63" y="40"/>
                    <a:pt x="63" y="40"/>
                    <a:pt x="63" y="40"/>
                  </a:cubicBezTo>
                  <a:cubicBezTo>
                    <a:pt x="63" y="39"/>
                    <a:pt x="64" y="37"/>
                    <a:pt x="63" y="36"/>
                  </a:cubicBezTo>
                  <a:cubicBezTo>
                    <a:pt x="62" y="34"/>
                    <a:pt x="60" y="34"/>
                    <a:pt x="60" y="32"/>
                  </a:cubicBezTo>
                  <a:cubicBezTo>
                    <a:pt x="59" y="30"/>
                    <a:pt x="59" y="29"/>
                    <a:pt x="59" y="27"/>
                  </a:cubicBezTo>
                  <a:cubicBezTo>
                    <a:pt x="59" y="26"/>
                    <a:pt x="59" y="24"/>
                    <a:pt x="59" y="23"/>
                  </a:cubicBezTo>
                  <a:cubicBezTo>
                    <a:pt x="59" y="23"/>
                    <a:pt x="59" y="23"/>
                    <a:pt x="59" y="23"/>
                  </a:cubicBezTo>
                  <a:cubicBezTo>
                    <a:pt x="59" y="22"/>
                    <a:pt x="60" y="22"/>
                    <a:pt x="60" y="22"/>
                  </a:cubicBezTo>
                  <a:cubicBezTo>
                    <a:pt x="60" y="21"/>
                    <a:pt x="61" y="20"/>
                    <a:pt x="61" y="20"/>
                  </a:cubicBezTo>
                  <a:cubicBezTo>
                    <a:pt x="62" y="19"/>
                    <a:pt x="63" y="19"/>
                    <a:pt x="63" y="18"/>
                  </a:cubicBezTo>
                  <a:cubicBezTo>
                    <a:pt x="63" y="17"/>
                    <a:pt x="63" y="16"/>
                    <a:pt x="63" y="15"/>
                  </a:cubicBezTo>
                  <a:cubicBezTo>
                    <a:pt x="63" y="14"/>
                    <a:pt x="62" y="14"/>
                    <a:pt x="63" y="13"/>
                  </a:cubicBezTo>
                  <a:cubicBezTo>
                    <a:pt x="61" y="12"/>
                    <a:pt x="61" y="11"/>
                    <a:pt x="61" y="9"/>
                  </a:cubicBezTo>
                  <a:lnTo>
                    <a:pt x="61" y="2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8">
              <a:extLst>
                <a:ext uri="{FF2B5EF4-FFF2-40B4-BE49-F238E27FC236}">
                  <a16:creationId xmlns:a16="http://schemas.microsoft.com/office/drawing/2014/main" id="{B036AF45-6E59-D60E-F970-9B682C46540D}"/>
                </a:ext>
              </a:extLst>
            </p:cNvPr>
            <p:cNvSpPr>
              <a:spLocks noEditPoints="1"/>
            </p:cNvSpPr>
            <p:nvPr/>
          </p:nvSpPr>
          <p:spPr bwMode="auto">
            <a:xfrm>
              <a:off x="4116388" y="4992688"/>
              <a:ext cx="1143000" cy="1347788"/>
            </a:xfrm>
            <a:custGeom>
              <a:avLst/>
              <a:gdLst/>
              <a:ahLst/>
              <a:cxnLst>
                <a:cxn ang="0">
                  <a:pos x="600" y="532"/>
                </a:cxn>
                <a:cxn ang="0">
                  <a:pos x="571" y="505"/>
                </a:cxn>
                <a:cxn ang="0">
                  <a:pos x="530" y="474"/>
                </a:cxn>
                <a:cxn ang="0">
                  <a:pos x="479" y="433"/>
                </a:cxn>
                <a:cxn ang="0">
                  <a:pos x="489" y="411"/>
                </a:cxn>
                <a:cxn ang="0">
                  <a:pos x="432" y="405"/>
                </a:cxn>
                <a:cxn ang="0">
                  <a:pos x="398" y="374"/>
                </a:cxn>
                <a:cxn ang="0">
                  <a:pos x="378" y="341"/>
                </a:cxn>
                <a:cxn ang="0">
                  <a:pos x="358" y="280"/>
                </a:cxn>
                <a:cxn ang="0">
                  <a:pos x="319" y="243"/>
                </a:cxn>
                <a:cxn ang="0">
                  <a:pos x="296" y="196"/>
                </a:cxn>
                <a:cxn ang="0">
                  <a:pos x="314" y="171"/>
                </a:cxn>
                <a:cxn ang="0">
                  <a:pos x="320" y="143"/>
                </a:cxn>
                <a:cxn ang="0">
                  <a:pos x="329" y="129"/>
                </a:cxn>
                <a:cxn ang="0">
                  <a:pos x="354" y="109"/>
                </a:cxn>
                <a:cxn ang="0">
                  <a:pos x="375" y="120"/>
                </a:cxn>
                <a:cxn ang="0">
                  <a:pos x="373" y="95"/>
                </a:cxn>
                <a:cxn ang="0">
                  <a:pos x="361" y="68"/>
                </a:cxn>
                <a:cxn ang="0">
                  <a:pos x="347" y="37"/>
                </a:cxn>
                <a:cxn ang="0">
                  <a:pos x="303" y="6"/>
                </a:cxn>
                <a:cxn ang="0">
                  <a:pos x="247" y="11"/>
                </a:cxn>
                <a:cxn ang="0">
                  <a:pos x="220" y="18"/>
                </a:cxn>
                <a:cxn ang="0">
                  <a:pos x="198" y="39"/>
                </a:cxn>
                <a:cxn ang="0">
                  <a:pos x="186" y="63"/>
                </a:cxn>
                <a:cxn ang="0">
                  <a:pos x="153" y="50"/>
                </a:cxn>
                <a:cxn ang="0">
                  <a:pos x="131" y="86"/>
                </a:cxn>
                <a:cxn ang="0">
                  <a:pos x="120" y="86"/>
                </a:cxn>
                <a:cxn ang="0">
                  <a:pos x="99" y="60"/>
                </a:cxn>
                <a:cxn ang="0">
                  <a:pos x="74" y="89"/>
                </a:cxn>
                <a:cxn ang="0">
                  <a:pos x="23" y="98"/>
                </a:cxn>
                <a:cxn ang="0">
                  <a:pos x="11" y="159"/>
                </a:cxn>
                <a:cxn ang="0">
                  <a:pos x="20" y="224"/>
                </a:cxn>
                <a:cxn ang="0">
                  <a:pos x="55" y="262"/>
                </a:cxn>
                <a:cxn ang="0">
                  <a:pos x="85" y="238"/>
                </a:cxn>
                <a:cxn ang="0">
                  <a:pos x="140" y="218"/>
                </a:cxn>
                <a:cxn ang="0">
                  <a:pos x="168" y="236"/>
                </a:cxn>
                <a:cxn ang="0">
                  <a:pos x="190" y="257"/>
                </a:cxn>
                <a:cxn ang="0">
                  <a:pos x="199" y="303"/>
                </a:cxn>
                <a:cxn ang="0">
                  <a:pos x="213" y="336"/>
                </a:cxn>
                <a:cxn ang="0">
                  <a:pos x="237" y="363"/>
                </a:cxn>
                <a:cxn ang="0">
                  <a:pos x="264" y="398"/>
                </a:cxn>
                <a:cxn ang="0">
                  <a:pos x="292" y="428"/>
                </a:cxn>
                <a:cxn ang="0">
                  <a:pos x="319" y="461"/>
                </a:cxn>
                <a:cxn ang="0">
                  <a:pos x="365" y="477"/>
                </a:cxn>
                <a:cxn ang="0">
                  <a:pos x="391" y="505"/>
                </a:cxn>
                <a:cxn ang="0">
                  <a:pos x="408" y="513"/>
                </a:cxn>
                <a:cxn ang="0">
                  <a:pos x="427" y="547"/>
                </a:cxn>
                <a:cxn ang="0">
                  <a:pos x="462" y="570"/>
                </a:cxn>
                <a:cxn ang="0">
                  <a:pos x="475" y="628"/>
                </a:cxn>
                <a:cxn ang="0">
                  <a:pos x="458" y="691"/>
                </a:cxn>
                <a:cxn ang="0">
                  <a:pos x="445" y="719"/>
                </a:cxn>
                <a:cxn ang="0">
                  <a:pos x="478" y="708"/>
                </a:cxn>
                <a:cxn ang="0">
                  <a:pos x="510" y="649"/>
                </a:cxn>
                <a:cxn ang="0">
                  <a:pos x="533" y="631"/>
                </a:cxn>
                <a:cxn ang="0">
                  <a:pos x="511" y="590"/>
                </a:cxn>
                <a:cxn ang="0">
                  <a:pos x="518" y="543"/>
                </a:cxn>
                <a:cxn ang="0">
                  <a:pos x="548" y="534"/>
                </a:cxn>
                <a:cxn ang="0">
                  <a:pos x="581" y="549"/>
                </a:cxn>
                <a:cxn ang="0">
                  <a:pos x="612" y="557"/>
                </a:cxn>
              </a:cxnLst>
              <a:rect l="0" t="0" r="r" b="b"/>
              <a:pathLst>
                <a:path w="612" h="721">
                  <a:moveTo>
                    <a:pt x="532" y="476"/>
                  </a:moveTo>
                  <a:cubicBezTo>
                    <a:pt x="533" y="475"/>
                    <a:pt x="533" y="475"/>
                    <a:pt x="533" y="475"/>
                  </a:cubicBezTo>
                  <a:cubicBezTo>
                    <a:pt x="533" y="475"/>
                    <a:pt x="532" y="475"/>
                    <a:pt x="532" y="476"/>
                  </a:cubicBezTo>
                  <a:moveTo>
                    <a:pt x="612" y="551"/>
                  </a:moveTo>
                  <a:cubicBezTo>
                    <a:pt x="612" y="550"/>
                    <a:pt x="611" y="550"/>
                    <a:pt x="611" y="550"/>
                  </a:cubicBezTo>
                  <a:cubicBezTo>
                    <a:pt x="611" y="549"/>
                    <a:pt x="611" y="548"/>
                    <a:pt x="611" y="548"/>
                  </a:cubicBezTo>
                  <a:cubicBezTo>
                    <a:pt x="610" y="547"/>
                    <a:pt x="610" y="547"/>
                    <a:pt x="609" y="546"/>
                  </a:cubicBezTo>
                  <a:cubicBezTo>
                    <a:pt x="609" y="545"/>
                    <a:pt x="609" y="544"/>
                    <a:pt x="609" y="543"/>
                  </a:cubicBezTo>
                  <a:cubicBezTo>
                    <a:pt x="608" y="542"/>
                    <a:pt x="608" y="542"/>
                    <a:pt x="607" y="541"/>
                  </a:cubicBezTo>
                  <a:cubicBezTo>
                    <a:pt x="606" y="540"/>
                    <a:pt x="606" y="538"/>
                    <a:pt x="605" y="537"/>
                  </a:cubicBezTo>
                  <a:cubicBezTo>
                    <a:pt x="604" y="536"/>
                    <a:pt x="603" y="535"/>
                    <a:pt x="602" y="534"/>
                  </a:cubicBezTo>
                  <a:cubicBezTo>
                    <a:pt x="601" y="533"/>
                    <a:pt x="601" y="533"/>
                    <a:pt x="600" y="532"/>
                  </a:cubicBezTo>
                  <a:cubicBezTo>
                    <a:pt x="600" y="532"/>
                    <a:pt x="599" y="531"/>
                    <a:pt x="599" y="531"/>
                  </a:cubicBezTo>
                  <a:cubicBezTo>
                    <a:pt x="598" y="530"/>
                    <a:pt x="598" y="529"/>
                    <a:pt x="597" y="528"/>
                  </a:cubicBezTo>
                  <a:cubicBezTo>
                    <a:pt x="596" y="527"/>
                    <a:pt x="596" y="527"/>
                    <a:pt x="595" y="526"/>
                  </a:cubicBezTo>
                  <a:cubicBezTo>
                    <a:pt x="594" y="525"/>
                    <a:pt x="594" y="524"/>
                    <a:pt x="593" y="523"/>
                  </a:cubicBezTo>
                  <a:cubicBezTo>
                    <a:pt x="592" y="522"/>
                    <a:pt x="591" y="522"/>
                    <a:pt x="591" y="522"/>
                  </a:cubicBezTo>
                  <a:cubicBezTo>
                    <a:pt x="589" y="520"/>
                    <a:pt x="588" y="518"/>
                    <a:pt x="587" y="517"/>
                  </a:cubicBezTo>
                  <a:cubicBezTo>
                    <a:pt x="587" y="516"/>
                    <a:pt x="585" y="515"/>
                    <a:pt x="584" y="514"/>
                  </a:cubicBezTo>
                  <a:cubicBezTo>
                    <a:pt x="582" y="512"/>
                    <a:pt x="580" y="510"/>
                    <a:pt x="578" y="509"/>
                  </a:cubicBezTo>
                  <a:cubicBezTo>
                    <a:pt x="577" y="509"/>
                    <a:pt x="576" y="508"/>
                    <a:pt x="575" y="507"/>
                  </a:cubicBezTo>
                  <a:cubicBezTo>
                    <a:pt x="575" y="507"/>
                    <a:pt x="575" y="507"/>
                    <a:pt x="575" y="507"/>
                  </a:cubicBezTo>
                  <a:cubicBezTo>
                    <a:pt x="575" y="507"/>
                    <a:pt x="574" y="507"/>
                    <a:pt x="574" y="507"/>
                  </a:cubicBezTo>
                  <a:cubicBezTo>
                    <a:pt x="573" y="506"/>
                    <a:pt x="572" y="505"/>
                    <a:pt x="571" y="505"/>
                  </a:cubicBezTo>
                  <a:cubicBezTo>
                    <a:pt x="570" y="504"/>
                    <a:pt x="569" y="504"/>
                    <a:pt x="568" y="503"/>
                  </a:cubicBezTo>
                  <a:cubicBezTo>
                    <a:pt x="566" y="502"/>
                    <a:pt x="565" y="501"/>
                    <a:pt x="563" y="500"/>
                  </a:cubicBezTo>
                  <a:cubicBezTo>
                    <a:pt x="562" y="499"/>
                    <a:pt x="560" y="499"/>
                    <a:pt x="559" y="498"/>
                  </a:cubicBezTo>
                  <a:cubicBezTo>
                    <a:pt x="558" y="497"/>
                    <a:pt x="557" y="497"/>
                    <a:pt x="556" y="496"/>
                  </a:cubicBezTo>
                  <a:cubicBezTo>
                    <a:pt x="555" y="495"/>
                    <a:pt x="554" y="494"/>
                    <a:pt x="552" y="494"/>
                  </a:cubicBezTo>
                  <a:cubicBezTo>
                    <a:pt x="552" y="493"/>
                    <a:pt x="551" y="493"/>
                    <a:pt x="550" y="492"/>
                  </a:cubicBezTo>
                  <a:cubicBezTo>
                    <a:pt x="549" y="491"/>
                    <a:pt x="548" y="490"/>
                    <a:pt x="547" y="489"/>
                  </a:cubicBezTo>
                  <a:cubicBezTo>
                    <a:pt x="546" y="488"/>
                    <a:pt x="545" y="487"/>
                    <a:pt x="544" y="486"/>
                  </a:cubicBezTo>
                  <a:cubicBezTo>
                    <a:pt x="544" y="485"/>
                    <a:pt x="543" y="484"/>
                    <a:pt x="543" y="483"/>
                  </a:cubicBezTo>
                  <a:cubicBezTo>
                    <a:pt x="542" y="481"/>
                    <a:pt x="540" y="481"/>
                    <a:pt x="538" y="479"/>
                  </a:cubicBezTo>
                  <a:cubicBezTo>
                    <a:pt x="537" y="479"/>
                    <a:pt x="532" y="477"/>
                    <a:pt x="532" y="476"/>
                  </a:cubicBezTo>
                  <a:cubicBezTo>
                    <a:pt x="532" y="476"/>
                    <a:pt x="530" y="475"/>
                    <a:pt x="530" y="474"/>
                  </a:cubicBezTo>
                  <a:cubicBezTo>
                    <a:pt x="528" y="473"/>
                    <a:pt x="526" y="471"/>
                    <a:pt x="523" y="471"/>
                  </a:cubicBezTo>
                  <a:cubicBezTo>
                    <a:pt x="521" y="470"/>
                    <a:pt x="519" y="470"/>
                    <a:pt x="517" y="469"/>
                  </a:cubicBezTo>
                  <a:cubicBezTo>
                    <a:pt x="512" y="469"/>
                    <a:pt x="509" y="466"/>
                    <a:pt x="506" y="463"/>
                  </a:cubicBezTo>
                  <a:cubicBezTo>
                    <a:pt x="504" y="462"/>
                    <a:pt x="503" y="460"/>
                    <a:pt x="501" y="460"/>
                  </a:cubicBezTo>
                  <a:cubicBezTo>
                    <a:pt x="499" y="459"/>
                    <a:pt x="497" y="459"/>
                    <a:pt x="495" y="459"/>
                  </a:cubicBezTo>
                  <a:cubicBezTo>
                    <a:pt x="493" y="458"/>
                    <a:pt x="491" y="457"/>
                    <a:pt x="490" y="457"/>
                  </a:cubicBezTo>
                  <a:cubicBezTo>
                    <a:pt x="489" y="455"/>
                    <a:pt x="488" y="454"/>
                    <a:pt x="487" y="452"/>
                  </a:cubicBezTo>
                  <a:cubicBezTo>
                    <a:pt x="486" y="450"/>
                    <a:pt x="485" y="449"/>
                    <a:pt x="483" y="448"/>
                  </a:cubicBezTo>
                  <a:cubicBezTo>
                    <a:pt x="482" y="447"/>
                    <a:pt x="481" y="447"/>
                    <a:pt x="480" y="446"/>
                  </a:cubicBezTo>
                  <a:cubicBezTo>
                    <a:pt x="478" y="445"/>
                    <a:pt x="477" y="444"/>
                    <a:pt x="477" y="443"/>
                  </a:cubicBezTo>
                  <a:cubicBezTo>
                    <a:pt x="476" y="442"/>
                    <a:pt x="477" y="440"/>
                    <a:pt x="477" y="439"/>
                  </a:cubicBezTo>
                  <a:cubicBezTo>
                    <a:pt x="477" y="437"/>
                    <a:pt x="478" y="435"/>
                    <a:pt x="479" y="433"/>
                  </a:cubicBezTo>
                  <a:cubicBezTo>
                    <a:pt x="480" y="432"/>
                    <a:pt x="481" y="431"/>
                    <a:pt x="482" y="430"/>
                  </a:cubicBezTo>
                  <a:cubicBezTo>
                    <a:pt x="482" y="429"/>
                    <a:pt x="483" y="428"/>
                    <a:pt x="484" y="427"/>
                  </a:cubicBezTo>
                  <a:cubicBezTo>
                    <a:pt x="485" y="427"/>
                    <a:pt x="486" y="426"/>
                    <a:pt x="486" y="426"/>
                  </a:cubicBezTo>
                  <a:cubicBezTo>
                    <a:pt x="487" y="426"/>
                    <a:pt x="487" y="426"/>
                    <a:pt x="488" y="426"/>
                  </a:cubicBezTo>
                  <a:cubicBezTo>
                    <a:pt x="488" y="426"/>
                    <a:pt x="488" y="425"/>
                    <a:pt x="489" y="425"/>
                  </a:cubicBezTo>
                  <a:cubicBezTo>
                    <a:pt x="489" y="424"/>
                    <a:pt x="490" y="425"/>
                    <a:pt x="490" y="424"/>
                  </a:cubicBezTo>
                  <a:cubicBezTo>
                    <a:pt x="491" y="424"/>
                    <a:pt x="491" y="424"/>
                    <a:pt x="491" y="423"/>
                  </a:cubicBezTo>
                  <a:cubicBezTo>
                    <a:pt x="492" y="422"/>
                    <a:pt x="493" y="422"/>
                    <a:pt x="494" y="421"/>
                  </a:cubicBezTo>
                  <a:cubicBezTo>
                    <a:pt x="495" y="420"/>
                    <a:pt x="495" y="418"/>
                    <a:pt x="495" y="417"/>
                  </a:cubicBezTo>
                  <a:cubicBezTo>
                    <a:pt x="495" y="417"/>
                    <a:pt x="494" y="416"/>
                    <a:pt x="494" y="416"/>
                  </a:cubicBezTo>
                  <a:cubicBezTo>
                    <a:pt x="494" y="415"/>
                    <a:pt x="493" y="415"/>
                    <a:pt x="493" y="414"/>
                  </a:cubicBezTo>
                  <a:cubicBezTo>
                    <a:pt x="492" y="412"/>
                    <a:pt x="490" y="412"/>
                    <a:pt x="489" y="411"/>
                  </a:cubicBezTo>
                  <a:cubicBezTo>
                    <a:pt x="487" y="409"/>
                    <a:pt x="486" y="408"/>
                    <a:pt x="483" y="408"/>
                  </a:cubicBezTo>
                  <a:cubicBezTo>
                    <a:pt x="482" y="408"/>
                    <a:pt x="481" y="409"/>
                    <a:pt x="479" y="409"/>
                  </a:cubicBezTo>
                  <a:cubicBezTo>
                    <a:pt x="477" y="410"/>
                    <a:pt x="474" y="410"/>
                    <a:pt x="473" y="409"/>
                  </a:cubicBezTo>
                  <a:cubicBezTo>
                    <a:pt x="471" y="408"/>
                    <a:pt x="470" y="408"/>
                    <a:pt x="467" y="409"/>
                  </a:cubicBezTo>
                  <a:cubicBezTo>
                    <a:pt x="466" y="409"/>
                    <a:pt x="464" y="409"/>
                    <a:pt x="463" y="409"/>
                  </a:cubicBezTo>
                  <a:cubicBezTo>
                    <a:pt x="462" y="409"/>
                    <a:pt x="461" y="410"/>
                    <a:pt x="460" y="410"/>
                  </a:cubicBezTo>
                  <a:cubicBezTo>
                    <a:pt x="459" y="410"/>
                    <a:pt x="458" y="410"/>
                    <a:pt x="458" y="410"/>
                  </a:cubicBezTo>
                  <a:cubicBezTo>
                    <a:pt x="456" y="410"/>
                    <a:pt x="454" y="411"/>
                    <a:pt x="452" y="411"/>
                  </a:cubicBezTo>
                  <a:cubicBezTo>
                    <a:pt x="451" y="411"/>
                    <a:pt x="449" y="411"/>
                    <a:pt x="448" y="411"/>
                  </a:cubicBezTo>
                  <a:cubicBezTo>
                    <a:pt x="444" y="411"/>
                    <a:pt x="439" y="411"/>
                    <a:pt x="436" y="408"/>
                  </a:cubicBezTo>
                  <a:cubicBezTo>
                    <a:pt x="435" y="407"/>
                    <a:pt x="435" y="406"/>
                    <a:pt x="434" y="406"/>
                  </a:cubicBezTo>
                  <a:cubicBezTo>
                    <a:pt x="433" y="405"/>
                    <a:pt x="433" y="405"/>
                    <a:pt x="432" y="405"/>
                  </a:cubicBezTo>
                  <a:cubicBezTo>
                    <a:pt x="431" y="403"/>
                    <a:pt x="430" y="403"/>
                    <a:pt x="428" y="402"/>
                  </a:cubicBezTo>
                  <a:cubicBezTo>
                    <a:pt x="427" y="401"/>
                    <a:pt x="426" y="401"/>
                    <a:pt x="425" y="400"/>
                  </a:cubicBezTo>
                  <a:cubicBezTo>
                    <a:pt x="424" y="399"/>
                    <a:pt x="424" y="398"/>
                    <a:pt x="423" y="398"/>
                  </a:cubicBezTo>
                  <a:cubicBezTo>
                    <a:pt x="422" y="397"/>
                    <a:pt x="420" y="398"/>
                    <a:pt x="419" y="398"/>
                  </a:cubicBezTo>
                  <a:cubicBezTo>
                    <a:pt x="418" y="397"/>
                    <a:pt x="418" y="396"/>
                    <a:pt x="416" y="396"/>
                  </a:cubicBezTo>
                  <a:cubicBezTo>
                    <a:pt x="416" y="395"/>
                    <a:pt x="415" y="393"/>
                    <a:pt x="414" y="391"/>
                  </a:cubicBezTo>
                  <a:cubicBezTo>
                    <a:pt x="414" y="390"/>
                    <a:pt x="414" y="388"/>
                    <a:pt x="413" y="387"/>
                  </a:cubicBezTo>
                  <a:cubicBezTo>
                    <a:pt x="413" y="386"/>
                    <a:pt x="412" y="386"/>
                    <a:pt x="411" y="385"/>
                  </a:cubicBezTo>
                  <a:cubicBezTo>
                    <a:pt x="410" y="385"/>
                    <a:pt x="411" y="385"/>
                    <a:pt x="410" y="384"/>
                  </a:cubicBezTo>
                  <a:cubicBezTo>
                    <a:pt x="408" y="383"/>
                    <a:pt x="407" y="382"/>
                    <a:pt x="405" y="381"/>
                  </a:cubicBezTo>
                  <a:cubicBezTo>
                    <a:pt x="403" y="379"/>
                    <a:pt x="401" y="378"/>
                    <a:pt x="399" y="375"/>
                  </a:cubicBezTo>
                  <a:cubicBezTo>
                    <a:pt x="399" y="375"/>
                    <a:pt x="398" y="374"/>
                    <a:pt x="398" y="374"/>
                  </a:cubicBezTo>
                  <a:cubicBezTo>
                    <a:pt x="397" y="372"/>
                    <a:pt x="397" y="371"/>
                    <a:pt x="395" y="370"/>
                  </a:cubicBezTo>
                  <a:cubicBezTo>
                    <a:pt x="395" y="370"/>
                    <a:pt x="391" y="367"/>
                    <a:pt x="391" y="366"/>
                  </a:cubicBezTo>
                  <a:cubicBezTo>
                    <a:pt x="391" y="366"/>
                    <a:pt x="391" y="366"/>
                    <a:pt x="391" y="366"/>
                  </a:cubicBezTo>
                  <a:cubicBezTo>
                    <a:pt x="391" y="366"/>
                    <a:pt x="390" y="366"/>
                    <a:pt x="390" y="366"/>
                  </a:cubicBezTo>
                  <a:cubicBezTo>
                    <a:pt x="390" y="366"/>
                    <a:pt x="390" y="365"/>
                    <a:pt x="390" y="365"/>
                  </a:cubicBezTo>
                  <a:cubicBezTo>
                    <a:pt x="389" y="365"/>
                    <a:pt x="389" y="364"/>
                    <a:pt x="389" y="364"/>
                  </a:cubicBezTo>
                  <a:cubicBezTo>
                    <a:pt x="388" y="363"/>
                    <a:pt x="388" y="363"/>
                    <a:pt x="387" y="363"/>
                  </a:cubicBezTo>
                  <a:cubicBezTo>
                    <a:pt x="387" y="362"/>
                    <a:pt x="387" y="361"/>
                    <a:pt x="386" y="361"/>
                  </a:cubicBezTo>
                  <a:cubicBezTo>
                    <a:pt x="386" y="360"/>
                    <a:pt x="385" y="359"/>
                    <a:pt x="385" y="358"/>
                  </a:cubicBezTo>
                  <a:cubicBezTo>
                    <a:pt x="384" y="357"/>
                    <a:pt x="383" y="356"/>
                    <a:pt x="383" y="355"/>
                  </a:cubicBezTo>
                  <a:cubicBezTo>
                    <a:pt x="382" y="354"/>
                    <a:pt x="382" y="352"/>
                    <a:pt x="381" y="352"/>
                  </a:cubicBezTo>
                  <a:cubicBezTo>
                    <a:pt x="381" y="348"/>
                    <a:pt x="379" y="345"/>
                    <a:pt x="378" y="341"/>
                  </a:cubicBezTo>
                  <a:cubicBezTo>
                    <a:pt x="377" y="338"/>
                    <a:pt x="376" y="335"/>
                    <a:pt x="376" y="332"/>
                  </a:cubicBezTo>
                  <a:cubicBezTo>
                    <a:pt x="375" y="329"/>
                    <a:pt x="375" y="325"/>
                    <a:pt x="374" y="323"/>
                  </a:cubicBezTo>
                  <a:cubicBezTo>
                    <a:pt x="373" y="321"/>
                    <a:pt x="373" y="320"/>
                    <a:pt x="372" y="319"/>
                  </a:cubicBezTo>
                  <a:cubicBezTo>
                    <a:pt x="372" y="318"/>
                    <a:pt x="372" y="317"/>
                    <a:pt x="372" y="316"/>
                  </a:cubicBezTo>
                  <a:cubicBezTo>
                    <a:pt x="372" y="316"/>
                    <a:pt x="371" y="315"/>
                    <a:pt x="371" y="315"/>
                  </a:cubicBezTo>
                  <a:cubicBezTo>
                    <a:pt x="370" y="311"/>
                    <a:pt x="370" y="307"/>
                    <a:pt x="369" y="303"/>
                  </a:cubicBezTo>
                  <a:cubicBezTo>
                    <a:pt x="368" y="301"/>
                    <a:pt x="366" y="299"/>
                    <a:pt x="365" y="297"/>
                  </a:cubicBezTo>
                  <a:cubicBezTo>
                    <a:pt x="364" y="296"/>
                    <a:pt x="364" y="295"/>
                    <a:pt x="364" y="294"/>
                  </a:cubicBezTo>
                  <a:cubicBezTo>
                    <a:pt x="364" y="293"/>
                    <a:pt x="363" y="291"/>
                    <a:pt x="362" y="290"/>
                  </a:cubicBezTo>
                  <a:cubicBezTo>
                    <a:pt x="361" y="288"/>
                    <a:pt x="360" y="287"/>
                    <a:pt x="360" y="285"/>
                  </a:cubicBezTo>
                  <a:cubicBezTo>
                    <a:pt x="360" y="285"/>
                    <a:pt x="359" y="284"/>
                    <a:pt x="359" y="283"/>
                  </a:cubicBezTo>
                  <a:cubicBezTo>
                    <a:pt x="358" y="282"/>
                    <a:pt x="358" y="282"/>
                    <a:pt x="358" y="280"/>
                  </a:cubicBezTo>
                  <a:cubicBezTo>
                    <a:pt x="358" y="279"/>
                    <a:pt x="358" y="279"/>
                    <a:pt x="357" y="279"/>
                  </a:cubicBezTo>
                  <a:cubicBezTo>
                    <a:pt x="355" y="278"/>
                    <a:pt x="354" y="280"/>
                    <a:pt x="352" y="277"/>
                  </a:cubicBezTo>
                  <a:cubicBezTo>
                    <a:pt x="350" y="275"/>
                    <a:pt x="351" y="271"/>
                    <a:pt x="349" y="269"/>
                  </a:cubicBezTo>
                  <a:cubicBezTo>
                    <a:pt x="347" y="268"/>
                    <a:pt x="346" y="267"/>
                    <a:pt x="345" y="266"/>
                  </a:cubicBezTo>
                  <a:cubicBezTo>
                    <a:pt x="344" y="265"/>
                    <a:pt x="343" y="265"/>
                    <a:pt x="342" y="265"/>
                  </a:cubicBezTo>
                  <a:cubicBezTo>
                    <a:pt x="342" y="264"/>
                    <a:pt x="342" y="264"/>
                    <a:pt x="341" y="264"/>
                  </a:cubicBezTo>
                  <a:cubicBezTo>
                    <a:pt x="341" y="264"/>
                    <a:pt x="340" y="263"/>
                    <a:pt x="340" y="263"/>
                  </a:cubicBezTo>
                  <a:cubicBezTo>
                    <a:pt x="338" y="262"/>
                    <a:pt x="337" y="260"/>
                    <a:pt x="336" y="259"/>
                  </a:cubicBezTo>
                  <a:cubicBezTo>
                    <a:pt x="335" y="257"/>
                    <a:pt x="333" y="256"/>
                    <a:pt x="331" y="254"/>
                  </a:cubicBezTo>
                  <a:cubicBezTo>
                    <a:pt x="330" y="253"/>
                    <a:pt x="328" y="251"/>
                    <a:pt x="327" y="250"/>
                  </a:cubicBezTo>
                  <a:cubicBezTo>
                    <a:pt x="326" y="248"/>
                    <a:pt x="324" y="248"/>
                    <a:pt x="323" y="247"/>
                  </a:cubicBezTo>
                  <a:cubicBezTo>
                    <a:pt x="321" y="246"/>
                    <a:pt x="320" y="244"/>
                    <a:pt x="319" y="243"/>
                  </a:cubicBezTo>
                  <a:cubicBezTo>
                    <a:pt x="318" y="242"/>
                    <a:pt x="317" y="241"/>
                    <a:pt x="316" y="241"/>
                  </a:cubicBezTo>
                  <a:cubicBezTo>
                    <a:pt x="315" y="241"/>
                    <a:pt x="315" y="241"/>
                    <a:pt x="314" y="241"/>
                  </a:cubicBezTo>
                  <a:cubicBezTo>
                    <a:pt x="314" y="240"/>
                    <a:pt x="314" y="240"/>
                    <a:pt x="313" y="240"/>
                  </a:cubicBezTo>
                  <a:cubicBezTo>
                    <a:pt x="313" y="239"/>
                    <a:pt x="312" y="239"/>
                    <a:pt x="311" y="238"/>
                  </a:cubicBezTo>
                  <a:cubicBezTo>
                    <a:pt x="309" y="237"/>
                    <a:pt x="308" y="236"/>
                    <a:pt x="307" y="234"/>
                  </a:cubicBezTo>
                  <a:cubicBezTo>
                    <a:pt x="305" y="231"/>
                    <a:pt x="304" y="228"/>
                    <a:pt x="302" y="225"/>
                  </a:cubicBezTo>
                  <a:cubicBezTo>
                    <a:pt x="302" y="224"/>
                    <a:pt x="302" y="224"/>
                    <a:pt x="302" y="224"/>
                  </a:cubicBezTo>
                  <a:cubicBezTo>
                    <a:pt x="302" y="223"/>
                    <a:pt x="301" y="223"/>
                    <a:pt x="301" y="223"/>
                  </a:cubicBezTo>
                  <a:cubicBezTo>
                    <a:pt x="300" y="221"/>
                    <a:pt x="299" y="219"/>
                    <a:pt x="299" y="218"/>
                  </a:cubicBezTo>
                  <a:cubicBezTo>
                    <a:pt x="299" y="214"/>
                    <a:pt x="300" y="210"/>
                    <a:pt x="299" y="206"/>
                  </a:cubicBezTo>
                  <a:cubicBezTo>
                    <a:pt x="298" y="203"/>
                    <a:pt x="296" y="201"/>
                    <a:pt x="296" y="198"/>
                  </a:cubicBezTo>
                  <a:cubicBezTo>
                    <a:pt x="296" y="198"/>
                    <a:pt x="296" y="197"/>
                    <a:pt x="296" y="196"/>
                  </a:cubicBezTo>
                  <a:cubicBezTo>
                    <a:pt x="296" y="196"/>
                    <a:pt x="297" y="196"/>
                    <a:pt x="297" y="195"/>
                  </a:cubicBezTo>
                  <a:cubicBezTo>
                    <a:pt x="297" y="194"/>
                    <a:pt x="297" y="192"/>
                    <a:pt x="297" y="191"/>
                  </a:cubicBezTo>
                  <a:cubicBezTo>
                    <a:pt x="297" y="190"/>
                    <a:pt x="296" y="190"/>
                    <a:pt x="296" y="189"/>
                  </a:cubicBezTo>
                  <a:cubicBezTo>
                    <a:pt x="296" y="189"/>
                    <a:pt x="296" y="188"/>
                    <a:pt x="296" y="187"/>
                  </a:cubicBezTo>
                  <a:cubicBezTo>
                    <a:pt x="296" y="186"/>
                    <a:pt x="296" y="186"/>
                    <a:pt x="297" y="185"/>
                  </a:cubicBezTo>
                  <a:cubicBezTo>
                    <a:pt x="297" y="184"/>
                    <a:pt x="297" y="183"/>
                    <a:pt x="298" y="182"/>
                  </a:cubicBezTo>
                  <a:cubicBezTo>
                    <a:pt x="298" y="181"/>
                    <a:pt x="298" y="181"/>
                    <a:pt x="299" y="181"/>
                  </a:cubicBezTo>
                  <a:cubicBezTo>
                    <a:pt x="299" y="181"/>
                    <a:pt x="299" y="181"/>
                    <a:pt x="300" y="181"/>
                  </a:cubicBezTo>
                  <a:cubicBezTo>
                    <a:pt x="300" y="180"/>
                    <a:pt x="301" y="180"/>
                    <a:pt x="302" y="180"/>
                  </a:cubicBezTo>
                  <a:cubicBezTo>
                    <a:pt x="305" y="179"/>
                    <a:pt x="305" y="176"/>
                    <a:pt x="306" y="173"/>
                  </a:cubicBezTo>
                  <a:cubicBezTo>
                    <a:pt x="307" y="172"/>
                    <a:pt x="307" y="172"/>
                    <a:pt x="308" y="171"/>
                  </a:cubicBezTo>
                  <a:cubicBezTo>
                    <a:pt x="310" y="171"/>
                    <a:pt x="312" y="171"/>
                    <a:pt x="314" y="171"/>
                  </a:cubicBezTo>
                  <a:cubicBezTo>
                    <a:pt x="316" y="171"/>
                    <a:pt x="318" y="170"/>
                    <a:pt x="321" y="171"/>
                  </a:cubicBezTo>
                  <a:cubicBezTo>
                    <a:pt x="321" y="171"/>
                    <a:pt x="322" y="171"/>
                    <a:pt x="323" y="170"/>
                  </a:cubicBezTo>
                  <a:cubicBezTo>
                    <a:pt x="324" y="170"/>
                    <a:pt x="324" y="169"/>
                    <a:pt x="324" y="168"/>
                  </a:cubicBezTo>
                  <a:cubicBezTo>
                    <a:pt x="324" y="166"/>
                    <a:pt x="322" y="165"/>
                    <a:pt x="320" y="164"/>
                  </a:cubicBezTo>
                  <a:cubicBezTo>
                    <a:pt x="318" y="163"/>
                    <a:pt x="317" y="163"/>
                    <a:pt x="316" y="161"/>
                  </a:cubicBezTo>
                  <a:cubicBezTo>
                    <a:pt x="316" y="159"/>
                    <a:pt x="315" y="158"/>
                    <a:pt x="315" y="156"/>
                  </a:cubicBezTo>
                  <a:cubicBezTo>
                    <a:pt x="315" y="154"/>
                    <a:pt x="315" y="155"/>
                    <a:pt x="317" y="154"/>
                  </a:cubicBezTo>
                  <a:cubicBezTo>
                    <a:pt x="318" y="154"/>
                    <a:pt x="319" y="153"/>
                    <a:pt x="319" y="152"/>
                  </a:cubicBezTo>
                  <a:cubicBezTo>
                    <a:pt x="321" y="151"/>
                    <a:pt x="322" y="149"/>
                    <a:pt x="323" y="148"/>
                  </a:cubicBezTo>
                  <a:cubicBezTo>
                    <a:pt x="324" y="147"/>
                    <a:pt x="326" y="147"/>
                    <a:pt x="327" y="146"/>
                  </a:cubicBezTo>
                  <a:cubicBezTo>
                    <a:pt x="328" y="145"/>
                    <a:pt x="328" y="145"/>
                    <a:pt x="328" y="144"/>
                  </a:cubicBezTo>
                  <a:cubicBezTo>
                    <a:pt x="325" y="143"/>
                    <a:pt x="323" y="144"/>
                    <a:pt x="320" y="143"/>
                  </a:cubicBezTo>
                  <a:cubicBezTo>
                    <a:pt x="317" y="141"/>
                    <a:pt x="312" y="142"/>
                    <a:pt x="308" y="142"/>
                  </a:cubicBezTo>
                  <a:cubicBezTo>
                    <a:pt x="308" y="140"/>
                    <a:pt x="310" y="138"/>
                    <a:pt x="310" y="137"/>
                  </a:cubicBezTo>
                  <a:cubicBezTo>
                    <a:pt x="311" y="136"/>
                    <a:pt x="311" y="136"/>
                    <a:pt x="311" y="135"/>
                  </a:cubicBezTo>
                  <a:cubicBezTo>
                    <a:pt x="312" y="135"/>
                    <a:pt x="312" y="135"/>
                    <a:pt x="313" y="134"/>
                  </a:cubicBezTo>
                  <a:cubicBezTo>
                    <a:pt x="315" y="133"/>
                    <a:pt x="314" y="132"/>
                    <a:pt x="314" y="130"/>
                  </a:cubicBezTo>
                  <a:cubicBezTo>
                    <a:pt x="315" y="128"/>
                    <a:pt x="316" y="128"/>
                    <a:pt x="317" y="130"/>
                  </a:cubicBezTo>
                  <a:cubicBezTo>
                    <a:pt x="318" y="131"/>
                    <a:pt x="316" y="133"/>
                    <a:pt x="318" y="134"/>
                  </a:cubicBezTo>
                  <a:cubicBezTo>
                    <a:pt x="319" y="134"/>
                    <a:pt x="320" y="134"/>
                    <a:pt x="321" y="134"/>
                  </a:cubicBezTo>
                  <a:cubicBezTo>
                    <a:pt x="321" y="134"/>
                    <a:pt x="321" y="134"/>
                    <a:pt x="322" y="134"/>
                  </a:cubicBezTo>
                  <a:cubicBezTo>
                    <a:pt x="322" y="134"/>
                    <a:pt x="322" y="134"/>
                    <a:pt x="322" y="133"/>
                  </a:cubicBezTo>
                  <a:cubicBezTo>
                    <a:pt x="324" y="133"/>
                    <a:pt x="325" y="132"/>
                    <a:pt x="326" y="131"/>
                  </a:cubicBezTo>
                  <a:cubicBezTo>
                    <a:pt x="327" y="130"/>
                    <a:pt x="329" y="130"/>
                    <a:pt x="329" y="129"/>
                  </a:cubicBezTo>
                  <a:cubicBezTo>
                    <a:pt x="330" y="128"/>
                    <a:pt x="330" y="128"/>
                    <a:pt x="331" y="127"/>
                  </a:cubicBezTo>
                  <a:cubicBezTo>
                    <a:pt x="331" y="127"/>
                    <a:pt x="332" y="127"/>
                    <a:pt x="333" y="127"/>
                  </a:cubicBezTo>
                  <a:cubicBezTo>
                    <a:pt x="334" y="126"/>
                    <a:pt x="336" y="127"/>
                    <a:pt x="338" y="126"/>
                  </a:cubicBezTo>
                  <a:cubicBezTo>
                    <a:pt x="339" y="126"/>
                    <a:pt x="340" y="124"/>
                    <a:pt x="341" y="124"/>
                  </a:cubicBezTo>
                  <a:cubicBezTo>
                    <a:pt x="342" y="123"/>
                    <a:pt x="343" y="123"/>
                    <a:pt x="345" y="123"/>
                  </a:cubicBezTo>
                  <a:cubicBezTo>
                    <a:pt x="346" y="122"/>
                    <a:pt x="347" y="121"/>
                    <a:pt x="347" y="120"/>
                  </a:cubicBezTo>
                  <a:cubicBezTo>
                    <a:pt x="348" y="119"/>
                    <a:pt x="348" y="118"/>
                    <a:pt x="349" y="118"/>
                  </a:cubicBezTo>
                  <a:cubicBezTo>
                    <a:pt x="350" y="118"/>
                    <a:pt x="351" y="118"/>
                    <a:pt x="351" y="118"/>
                  </a:cubicBezTo>
                  <a:cubicBezTo>
                    <a:pt x="352" y="118"/>
                    <a:pt x="355" y="118"/>
                    <a:pt x="355" y="117"/>
                  </a:cubicBezTo>
                  <a:cubicBezTo>
                    <a:pt x="357" y="115"/>
                    <a:pt x="354" y="114"/>
                    <a:pt x="354" y="112"/>
                  </a:cubicBezTo>
                  <a:cubicBezTo>
                    <a:pt x="353" y="112"/>
                    <a:pt x="353" y="112"/>
                    <a:pt x="353" y="112"/>
                  </a:cubicBezTo>
                  <a:cubicBezTo>
                    <a:pt x="352" y="110"/>
                    <a:pt x="353" y="111"/>
                    <a:pt x="354" y="109"/>
                  </a:cubicBezTo>
                  <a:cubicBezTo>
                    <a:pt x="354" y="108"/>
                    <a:pt x="354" y="107"/>
                    <a:pt x="355" y="106"/>
                  </a:cubicBezTo>
                  <a:cubicBezTo>
                    <a:pt x="355" y="105"/>
                    <a:pt x="356" y="104"/>
                    <a:pt x="358" y="104"/>
                  </a:cubicBezTo>
                  <a:cubicBezTo>
                    <a:pt x="359" y="105"/>
                    <a:pt x="359" y="106"/>
                    <a:pt x="359" y="107"/>
                  </a:cubicBezTo>
                  <a:cubicBezTo>
                    <a:pt x="360" y="108"/>
                    <a:pt x="361" y="108"/>
                    <a:pt x="362" y="109"/>
                  </a:cubicBezTo>
                  <a:cubicBezTo>
                    <a:pt x="363" y="109"/>
                    <a:pt x="364" y="109"/>
                    <a:pt x="365" y="109"/>
                  </a:cubicBezTo>
                  <a:cubicBezTo>
                    <a:pt x="366" y="108"/>
                    <a:pt x="366" y="108"/>
                    <a:pt x="367" y="108"/>
                  </a:cubicBezTo>
                  <a:cubicBezTo>
                    <a:pt x="368" y="107"/>
                    <a:pt x="370" y="104"/>
                    <a:pt x="371" y="105"/>
                  </a:cubicBezTo>
                  <a:cubicBezTo>
                    <a:pt x="372" y="105"/>
                    <a:pt x="372" y="107"/>
                    <a:pt x="372" y="108"/>
                  </a:cubicBezTo>
                  <a:cubicBezTo>
                    <a:pt x="373" y="108"/>
                    <a:pt x="373" y="110"/>
                    <a:pt x="373" y="110"/>
                  </a:cubicBezTo>
                  <a:cubicBezTo>
                    <a:pt x="375" y="111"/>
                    <a:pt x="378" y="111"/>
                    <a:pt x="377" y="114"/>
                  </a:cubicBezTo>
                  <a:cubicBezTo>
                    <a:pt x="376" y="115"/>
                    <a:pt x="375" y="115"/>
                    <a:pt x="375" y="116"/>
                  </a:cubicBezTo>
                  <a:cubicBezTo>
                    <a:pt x="374" y="117"/>
                    <a:pt x="374" y="119"/>
                    <a:pt x="375" y="120"/>
                  </a:cubicBezTo>
                  <a:cubicBezTo>
                    <a:pt x="375" y="120"/>
                    <a:pt x="380" y="120"/>
                    <a:pt x="381" y="120"/>
                  </a:cubicBezTo>
                  <a:cubicBezTo>
                    <a:pt x="383" y="119"/>
                    <a:pt x="384" y="118"/>
                    <a:pt x="385" y="117"/>
                  </a:cubicBezTo>
                  <a:cubicBezTo>
                    <a:pt x="386" y="116"/>
                    <a:pt x="386" y="116"/>
                    <a:pt x="387" y="115"/>
                  </a:cubicBezTo>
                  <a:cubicBezTo>
                    <a:pt x="387" y="115"/>
                    <a:pt x="387" y="115"/>
                    <a:pt x="388" y="114"/>
                  </a:cubicBezTo>
                  <a:cubicBezTo>
                    <a:pt x="389" y="112"/>
                    <a:pt x="389" y="111"/>
                    <a:pt x="389" y="108"/>
                  </a:cubicBezTo>
                  <a:cubicBezTo>
                    <a:pt x="389" y="107"/>
                    <a:pt x="389" y="107"/>
                    <a:pt x="389" y="105"/>
                  </a:cubicBezTo>
                  <a:cubicBezTo>
                    <a:pt x="388" y="105"/>
                    <a:pt x="389" y="105"/>
                    <a:pt x="388" y="104"/>
                  </a:cubicBezTo>
                  <a:cubicBezTo>
                    <a:pt x="388" y="103"/>
                    <a:pt x="386" y="103"/>
                    <a:pt x="385" y="102"/>
                  </a:cubicBezTo>
                  <a:cubicBezTo>
                    <a:pt x="384" y="101"/>
                    <a:pt x="384" y="100"/>
                    <a:pt x="383" y="100"/>
                  </a:cubicBezTo>
                  <a:cubicBezTo>
                    <a:pt x="382" y="100"/>
                    <a:pt x="381" y="100"/>
                    <a:pt x="380" y="100"/>
                  </a:cubicBezTo>
                  <a:cubicBezTo>
                    <a:pt x="379" y="100"/>
                    <a:pt x="377" y="100"/>
                    <a:pt x="376" y="99"/>
                  </a:cubicBezTo>
                  <a:cubicBezTo>
                    <a:pt x="374" y="98"/>
                    <a:pt x="374" y="97"/>
                    <a:pt x="373" y="95"/>
                  </a:cubicBezTo>
                  <a:cubicBezTo>
                    <a:pt x="372" y="94"/>
                    <a:pt x="371" y="92"/>
                    <a:pt x="370" y="91"/>
                  </a:cubicBezTo>
                  <a:cubicBezTo>
                    <a:pt x="370" y="91"/>
                    <a:pt x="370" y="91"/>
                    <a:pt x="370" y="90"/>
                  </a:cubicBezTo>
                  <a:cubicBezTo>
                    <a:pt x="370" y="89"/>
                    <a:pt x="371" y="89"/>
                    <a:pt x="371" y="89"/>
                  </a:cubicBezTo>
                  <a:cubicBezTo>
                    <a:pt x="372" y="88"/>
                    <a:pt x="372" y="89"/>
                    <a:pt x="372" y="87"/>
                  </a:cubicBezTo>
                  <a:cubicBezTo>
                    <a:pt x="372" y="87"/>
                    <a:pt x="372" y="86"/>
                    <a:pt x="372" y="86"/>
                  </a:cubicBezTo>
                  <a:cubicBezTo>
                    <a:pt x="369" y="85"/>
                    <a:pt x="364" y="86"/>
                    <a:pt x="367" y="82"/>
                  </a:cubicBezTo>
                  <a:cubicBezTo>
                    <a:pt x="368" y="81"/>
                    <a:pt x="368" y="80"/>
                    <a:pt x="370" y="79"/>
                  </a:cubicBezTo>
                  <a:cubicBezTo>
                    <a:pt x="371" y="78"/>
                    <a:pt x="372" y="76"/>
                    <a:pt x="374" y="75"/>
                  </a:cubicBezTo>
                  <a:cubicBezTo>
                    <a:pt x="375" y="75"/>
                    <a:pt x="378" y="75"/>
                    <a:pt x="377" y="73"/>
                  </a:cubicBezTo>
                  <a:cubicBezTo>
                    <a:pt x="376" y="72"/>
                    <a:pt x="373" y="71"/>
                    <a:pt x="372" y="70"/>
                  </a:cubicBezTo>
                  <a:cubicBezTo>
                    <a:pt x="370" y="70"/>
                    <a:pt x="369" y="69"/>
                    <a:pt x="368" y="69"/>
                  </a:cubicBezTo>
                  <a:cubicBezTo>
                    <a:pt x="365" y="69"/>
                    <a:pt x="363" y="68"/>
                    <a:pt x="361" y="68"/>
                  </a:cubicBezTo>
                  <a:cubicBezTo>
                    <a:pt x="361" y="67"/>
                    <a:pt x="361" y="66"/>
                    <a:pt x="362" y="65"/>
                  </a:cubicBezTo>
                  <a:cubicBezTo>
                    <a:pt x="362" y="64"/>
                    <a:pt x="363" y="64"/>
                    <a:pt x="364" y="63"/>
                  </a:cubicBezTo>
                  <a:cubicBezTo>
                    <a:pt x="366" y="62"/>
                    <a:pt x="366" y="62"/>
                    <a:pt x="366" y="61"/>
                  </a:cubicBezTo>
                  <a:cubicBezTo>
                    <a:pt x="366" y="59"/>
                    <a:pt x="366" y="58"/>
                    <a:pt x="367" y="57"/>
                  </a:cubicBezTo>
                  <a:cubicBezTo>
                    <a:pt x="369" y="55"/>
                    <a:pt x="371" y="54"/>
                    <a:pt x="374" y="54"/>
                  </a:cubicBezTo>
                  <a:cubicBezTo>
                    <a:pt x="376" y="54"/>
                    <a:pt x="378" y="54"/>
                    <a:pt x="380" y="53"/>
                  </a:cubicBezTo>
                  <a:cubicBezTo>
                    <a:pt x="382" y="42"/>
                    <a:pt x="382" y="42"/>
                    <a:pt x="382" y="42"/>
                  </a:cubicBezTo>
                  <a:cubicBezTo>
                    <a:pt x="382" y="42"/>
                    <a:pt x="382" y="42"/>
                    <a:pt x="381" y="42"/>
                  </a:cubicBezTo>
                  <a:cubicBezTo>
                    <a:pt x="378" y="42"/>
                    <a:pt x="374" y="42"/>
                    <a:pt x="371" y="42"/>
                  </a:cubicBezTo>
                  <a:cubicBezTo>
                    <a:pt x="368" y="42"/>
                    <a:pt x="366" y="42"/>
                    <a:pt x="363" y="42"/>
                  </a:cubicBezTo>
                  <a:cubicBezTo>
                    <a:pt x="359" y="41"/>
                    <a:pt x="355" y="41"/>
                    <a:pt x="351" y="39"/>
                  </a:cubicBezTo>
                  <a:cubicBezTo>
                    <a:pt x="350" y="39"/>
                    <a:pt x="349" y="38"/>
                    <a:pt x="347" y="37"/>
                  </a:cubicBezTo>
                  <a:cubicBezTo>
                    <a:pt x="346" y="37"/>
                    <a:pt x="344" y="37"/>
                    <a:pt x="343" y="37"/>
                  </a:cubicBezTo>
                  <a:cubicBezTo>
                    <a:pt x="341" y="36"/>
                    <a:pt x="339" y="36"/>
                    <a:pt x="337" y="36"/>
                  </a:cubicBezTo>
                  <a:cubicBezTo>
                    <a:pt x="334" y="35"/>
                    <a:pt x="332" y="35"/>
                    <a:pt x="329" y="35"/>
                  </a:cubicBezTo>
                  <a:cubicBezTo>
                    <a:pt x="328" y="35"/>
                    <a:pt x="327" y="35"/>
                    <a:pt x="326" y="35"/>
                  </a:cubicBezTo>
                  <a:cubicBezTo>
                    <a:pt x="322" y="33"/>
                    <a:pt x="317" y="30"/>
                    <a:pt x="314" y="27"/>
                  </a:cubicBezTo>
                  <a:cubicBezTo>
                    <a:pt x="312" y="26"/>
                    <a:pt x="310" y="24"/>
                    <a:pt x="309" y="22"/>
                  </a:cubicBezTo>
                  <a:cubicBezTo>
                    <a:pt x="308" y="20"/>
                    <a:pt x="308" y="18"/>
                    <a:pt x="306" y="17"/>
                  </a:cubicBezTo>
                  <a:cubicBezTo>
                    <a:pt x="305" y="16"/>
                    <a:pt x="304" y="15"/>
                    <a:pt x="303" y="14"/>
                  </a:cubicBezTo>
                  <a:cubicBezTo>
                    <a:pt x="302" y="13"/>
                    <a:pt x="301" y="12"/>
                    <a:pt x="301" y="12"/>
                  </a:cubicBezTo>
                  <a:cubicBezTo>
                    <a:pt x="299" y="10"/>
                    <a:pt x="300" y="10"/>
                    <a:pt x="300" y="9"/>
                  </a:cubicBezTo>
                  <a:cubicBezTo>
                    <a:pt x="300" y="8"/>
                    <a:pt x="300" y="7"/>
                    <a:pt x="301" y="6"/>
                  </a:cubicBezTo>
                  <a:cubicBezTo>
                    <a:pt x="301" y="6"/>
                    <a:pt x="303" y="6"/>
                    <a:pt x="303" y="6"/>
                  </a:cubicBezTo>
                  <a:cubicBezTo>
                    <a:pt x="304" y="5"/>
                    <a:pt x="306" y="4"/>
                    <a:pt x="306" y="3"/>
                  </a:cubicBezTo>
                  <a:cubicBezTo>
                    <a:pt x="306" y="0"/>
                    <a:pt x="303" y="0"/>
                    <a:pt x="301" y="0"/>
                  </a:cubicBezTo>
                  <a:cubicBezTo>
                    <a:pt x="299" y="0"/>
                    <a:pt x="297" y="1"/>
                    <a:pt x="296" y="2"/>
                  </a:cubicBezTo>
                  <a:cubicBezTo>
                    <a:pt x="293" y="3"/>
                    <a:pt x="290" y="4"/>
                    <a:pt x="288" y="6"/>
                  </a:cubicBezTo>
                  <a:cubicBezTo>
                    <a:pt x="286" y="7"/>
                    <a:pt x="283" y="10"/>
                    <a:pt x="281" y="8"/>
                  </a:cubicBezTo>
                  <a:cubicBezTo>
                    <a:pt x="280" y="7"/>
                    <a:pt x="279" y="6"/>
                    <a:pt x="277" y="7"/>
                  </a:cubicBezTo>
                  <a:cubicBezTo>
                    <a:pt x="276" y="7"/>
                    <a:pt x="275" y="8"/>
                    <a:pt x="274" y="9"/>
                  </a:cubicBezTo>
                  <a:cubicBezTo>
                    <a:pt x="273" y="9"/>
                    <a:pt x="272" y="9"/>
                    <a:pt x="271" y="9"/>
                  </a:cubicBezTo>
                  <a:cubicBezTo>
                    <a:pt x="266" y="9"/>
                    <a:pt x="261" y="8"/>
                    <a:pt x="256" y="8"/>
                  </a:cubicBezTo>
                  <a:cubicBezTo>
                    <a:pt x="255" y="8"/>
                    <a:pt x="254" y="8"/>
                    <a:pt x="253" y="8"/>
                  </a:cubicBezTo>
                  <a:cubicBezTo>
                    <a:pt x="251" y="8"/>
                    <a:pt x="250" y="9"/>
                    <a:pt x="249" y="9"/>
                  </a:cubicBezTo>
                  <a:cubicBezTo>
                    <a:pt x="247" y="10"/>
                    <a:pt x="247" y="10"/>
                    <a:pt x="247" y="11"/>
                  </a:cubicBezTo>
                  <a:cubicBezTo>
                    <a:pt x="246" y="12"/>
                    <a:pt x="246" y="12"/>
                    <a:pt x="246" y="14"/>
                  </a:cubicBezTo>
                  <a:cubicBezTo>
                    <a:pt x="246" y="15"/>
                    <a:pt x="246" y="16"/>
                    <a:pt x="246" y="17"/>
                  </a:cubicBezTo>
                  <a:cubicBezTo>
                    <a:pt x="245" y="19"/>
                    <a:pt x="244" y="20"/>
                    <a:pt x="243" y="21"/>
                  </a:cubicBezTo>
                  <a:cubicBezTo>
                    <a:pt x="243" y="23"/>
                    <a:pt x="243" y="25"/>
                    <a:pt x="241" y="26"/>
                  </a:cubicBezTo>
                  <a:cubicBezTo>
                    <a:pt x="239" y="26"/>
                    <a:pt x="237" y="26"/>
                    <a:pt x="236" y="26"/>
                  </a:cubicBezTo>
                  <a:cubicBezTo>
                    <a:pt x="235" y="26"/>
                    <a:pt x="234" y="26"/>
                    <a:pt x="234" y="25"/>
                  </a:cubicBezTo>
                  <a:cubicBezTo>
                    <a:pt x="233" y="25"/>
                    <a:pt x="233" y="25"/>
                    <a:pt x="232" y="24"/>
                  </a:cubicBezTo>
                  <a:cubicBezTo>
                    <a:pt x="232" y="24"/>
                    <a:pt x="230" y="24"/>
                    <a:pt x="230" y="24"/>
                  </a:cubicBezTo>
                  <a:cubicBezTo>
                    <a:pt x="229" y="24"/>
                    <a:pt x="227" y="24"/>
                    <a:pt x="227" y="23"/>
                  </a:cubicBezTo>
                  <a:cubicBezTo>
                    <a:pt x="226" y="22"/>
                    <a:pt x="227" y="21"/>
                    <a:pt x="226" y="20"/>
                  </a:cubicBezTo>
                  <a:cubicBezTo>
                    <a:pt x="226" y="19"/>
                    <a:pt x="225" y="19"/>
                    <a:pt x="224" y="19"/>
                  </a:cubicBezTo>
                  <a:cubicBezTo>
                    <a:pt x="223" y="19"/>
                    <a:pt x="221" y="18"/>
                    <a:pt x="220" y="18"/>
                  </a:cubicBezTo>
                  <a:cubicBezTo>
                    <a:pt x="219" y="18"/>
                    <a:pt x="218" y="18"/>
                    <a:pt x="217" y="18"/>
                  </a:cubicBezTo>
                  <a:cubicBezTo>
                    <a:pt x="216" y="18"/>
                    <a:pt x="215" y="18"/>
                    <a:pt x="213" y="18"/>
                  </a:cubicBezTo>
                  <a:cubicBezTo>
                    <a:pt x="213" y="19"/>
                    <a:pt x="213" y="20"/>
                    <a:pt x="213" y="22"/>
                  </a:cubicBezTo>
                  <a:cubicBezTo>
                    <a:pt x="212" y="23"/>
                    <a:pt x="212" y="25"/>
                    <a:pt x="211" y="27"/>
                  </a:cubicBezTo>
                  <a:cubicBezTo>
                    <a:pt x="209" y="29"/>
                    <a:pt x="207" y="30"/>
                    <a:pt x="208" y="34"/>
                  </a:cubicBezTo>
                  <a:cubicBezTo>
                    <a:pt x="208" y="35"/>
                    <a:pt x="209" y="35"/>
                    <a:pt x="210" y="36"/>
                  </a:cubicBezTo>
                  <a:cubicBezTo>
                    <a:pt x="210" y="36"/>
                    <a:pt x="210" y="37"/>
                    <a:pt x="211" y="37"/>
                  </a:cubicBezTo>
                  <a:cubicBezTo>
                    <a:pt x="211" y="37"/>
                    <a:pt x="212" y="37"/>
                    <a:pt x="213" y="38"/>
                  </a:cubicBezTo>
                  <a:cubicBezTo>
                    <a:pt x="213" y="38"/>
                    <a:pt x="212" y="41"/>
                    <a:pt x="212" y="42"/>
                  </a:cubicBezTo>
                  <a:cubicBezTo>
                    <a:pt x="211" y="42"/>
                    <a:pt x="209" y="43"/>
                    <a:pt x="208" y="43"/>
                  </a:cubicBezTo>
                  <a:cubicBezTo>
                    <a:pt x="206" y="44"/>
                    <a:pt x="204" y="44"/>
                    <a:pt x="203" y="43"/>
                  </a:cubicBezTo>
                  <a:cubicBezTo>
                    <a:pt x="201" y="42"/>
                    <a:pt x="201" y="39"/>
                    <a:pt x="198" y="39"/>
                  </a:cubicBezTo>
                  <a:cubicBezTo>
                    <a:pt x="197" y="39"/>
                    <a:pt x="197" y="40"/>
                    <a:pt x="196" y="40"/>
                  </a:cubicBezTo>
                  <a:cubicBezTo>
                    <a:pt x="195" y="41"/>
                    <a:pt x="194" y="41"/>
                    <a:pt x="192" y="42"/>
                  </a:cubicBezTo>
                  <a:cubicBezTo>
                    <a:pt x="191" y="42"/>
                    <a:pt x="190" y="43"/>
                    <a:pt x="190" y="44"/>
                  </a:cubicBezTo>
                  <a:cubicBezTo>
                    <a:pt x="189" y="46"/>
                    <a:pt x="189" y="47"/>
                    <a:pt x="189" y="49"/>
                  </a:cubicBezTo>
                  <a:cubicBezTo>
                    <a:pt x="189" y="50"/>
                    <a:pt x="189" y="52"/>
                    <a:pt x="189" y="54"/>
                  </a:cubicBezTo>
                  <a:cubicBezTo>
                    <a:pt x="191" y="54"/>
                    <a:pt x="193" y="53"/>
                    <a:pt x="194" y="54"/>
                  </a:cubicBezTo>
                  <a:cubicBezTo>
                    <a:pt x="196" y="55"/>
                    <a:pt x="194" y="58"/>
                    <a:pt x="194" y="59"/>
                  </a:cubicBezTo>
                  <a:cubicBezTo>
                    <a:pt x="193" y="60"/>
                    <a:pt x="193" y="60"/>
                    <a:pt x="192" y="61"/>
                  </a:cubicBezTo>
                  <a:cubicBezTo>
                    <a:pt x="192" y="62"/>
                    <a:pt x="193" y="62"/>
                    <a:pt x="193" y="63"/>
                  </a:cubicBezTo>
                  <a:cubicBezTo>
                    <a:pt x="194" y="65"/>
                    <a:pt x="195" y="66"/>
                    <a:pt x="195" y="68"/>
                  </a:cubicBezTo>
                  <a:cubicBezTo>
                    <a:pt x="192" y="68"/>
                    <a:pt x="190" y="67"/>
                    <a:pt x="188" y="66"/>
                  </a:cubicBezTo>
                  <a:cubicBezTo>
                    <a:pt x="187" y="65"/>
                    <a:pt x="187" y="64"/>
                    <a:pt x="186" y="63"/>
                  </a:cubicBezTo>
                  <a:cubicBezTo>
                    <a:pt x="186" y="63"/>
                    <a:pt x="186" y="60"/>
                    <a:pt x="185" y="60"/>
                  </a:cubicBezTo>
                  <a:cubicBezTo>
                    <a:pt x="184" y="59"/>
                    <a:pt x="182" y="60"/>
                    <a:pt x="181" y="60"/>
                  </a:cubicBezTo>
                  <a:cubicBezTo>
                    <a:pt x="179" y="60"/>
                    <a:pt x="177" y="60"/>
                    <a:pt x="175" y="60"/>
                  </a:cubicBezTo>
                  <a:cubicBezTo>
                    <a:pt x="174" y="60"/>
                    <a:pt x="173" y="60"/>
                    <a:pt x="172" y="61"/>
                  </a:cubicBezTo>
                  <a:cubicBezTo>
                    <a:pt x="171" y="61"/>
                    <a:pt x="171" y="62"/>
                    <a:pt x="170" y="63"/>
                  </a:cubicBezTo>
                  <a:cubicBezTo>
                    <a:pt x="170" y="63"/>
                    <a:pt x="169" y="63"/>
                    <a:pt x="168" y="63"/>
                  </a:cubicBezTo>
                  <a:cubicBezTo>
                    <a:pt x="167" y="63"/>
                    <a:pt x="167" y="63"/>
                    <a:pt x="166" y="64"/>
                  </a:cubicBezTo>
                  <a:cubicBezTo>
                    <a:pt x="164" y="64"/>
                    <a:pt x="162" y="63"/>
                    <a:pt x="161" y="62"/>
                  </a:cubicBezTo>
                  <a:cubicBezTo>
                    <a:pt x="159" y="62"/>
                    <a:pt x="158" y="62"/>
                    <a:pt x="157" y="60"/>
                  </a:cubicBezTo>
                  <a:cubicBezTo>
                    <a:pt x="157" y="59"/>
                    <a:pt x="157" y="57"/>
                    <a:pt x="157" y="56"/>
                  </a:cubicBezTo>
                  <a:cubicBezTo>
                    <a:pt x="156" y="55"/>
                    <a:pt x="156" y="54"/>
                    <a:pt x="155" y="52"/>
                  </a:cubicBezTo>
                  <a:cubicBezTo>
                    <a:pt x="155" y="52"/>
                    <a:pt x="153" y="50"/>
                    <a:pt x="153" y="50"/>
                  </a:cubicBezTo>
                  <a:cubicBezTo>
                    <a:pt x="152" y="49"/>
                    <a:pt x="148" y="49"/>
                    <a:pt x="147" y="50"/>
                  </a:cubicBezTo>
                  <a:cubicBezTo>
                    <a:pt x="147" y="50"/>
                    <a:pt x="146" y="51"/>
                    <a:pt x="145" y="51"/>
                  </a:cubicBezTo>
                  <a:cubicBezTo>
                    <a:pt x="145" y="52"/>
                    <a:pt x="144" y="53"/>
                    <a:pt x="144" y="53"/>
                  </a:cubicBezTo>
                  <a:cubicBezTo>
                    <a:pt x="143" y="55"/>
                    <a:pt x="144" y="58"/>
                    <a:pt x="145" y="59"/>
                  </a:cubicBezTo>
                  <a:cubicBezTo>
                    <a:pt x="146" y="60"/>
                    <a:pt x="146" y="61"/>
                    <a:pt x="147" y="62"/>
                  </a:cubicBezTo>
                  <a:cubicBezTo>
                    <a:pt x="147" y="63"/>
                    <a:pt x="147" y="65"/>
                    <a:pt x="146" y="66"/>
                  </a:cubicBezTo>
                  <a:cubicBezTo>
                    <a:pt x="146" y="67"/>
                    <a:pt x="145" y="68"/>
                    <a:pt x="144" y="69"/>
                  </a:cubicBezTo>
                  <a:cubicBezTo>
                    <a:pt x="143" y="70"/>
                    <a:pt x="143" y="70"/>
                    <a:pt x="143" y="71"/>
                  </a:cubicBezTo>
                  <a:cubicBezTo>
                    <a:pt x="141" y="72"/>
                    <a:pt x="140" y="73"/>
                    <a:pt x="138" y="74"/>
                  </a:cubicBezTo>
                  <a:cubicBezTo>
                    <a:pt x="136" y="75"/>
                    <a:pt x="136" y="77"/>
                    <a:pt x="135" y="79"/>
                  </a:cubicBezTo>
                  <a:cubicBezTo>
                    <a:pt x="135" y="81"/>
                    <a:pt x="133" y="82"/>
                    <a:pt x="132" y="84"/>
                  </a:cubicBezTo>
                  <a:cubicBezTo>
                    <a:pt x="132" y="85"/>
                    <a:pt x="132" y="85"/>
                    <a:pt x="131" y="86"/>
                  </a:cubicBezTo>
                  <a:cubicBezTo>
                    <a:pt x="131" y="87"/>
                    <a:pt x="130" y="88"/>
                    <a:pt x="129" y="88"/>
                  </a:cubicBezTo>
                  <a:cubicBezTo>
                    <a:pt x="129" y="89"/>
                    <a:pt x="129" y="92"/>
                    <a:pt x="129" y="92"/>
                  </a:cubicBezTo>
                  <a:cubicBezTo>
                    <a:pt x="130" y="93"/>
                    <a:pt x="132" y="93"/>
                    <a:pt x="132" y="93"/>
                  </a:cubicBezTo>
                  <a:cubicBezTo>
                    <a:pt x="133" y="94"/>
                    <a:pt x="134" y="94"/>
                    <a:pt x="134" y="95"/>
                  </a:cubicBezTo>
                  <a:cubicBezTo>
                    <a:pt x="136" y="96"/>
                    <a:pt x="135" y="97"/>
                    <a:pt x="135" y="98"/>
                  </a:cubicBezTo>
                  <a:cubicBezTo>
                    <a:pt x="134" y="101"/>
                    <a:pt x="133" y="102"/>
                    <a:pt x="130" y="101"/>
                  </a:cubicBezTo>
                  <a:cubicBezTo>
                    <a:pt x="129" y="101"/>
                    <a:pt x="126" y="101"/>
                    <a:pt x="125" y="99"/>
                  </a:cubicBezTo>
                  <a:cubicBezTo>
                    <a:pt x="124" y="97"/>
                    <a:pt x="125" y="94"/>
                    <a:pt x="124" y="92"/>
                  </a:cubicBezTo>
                  <a:cubicBezTo>
                    <a:pt x="123" y="90"/>
                    <a:pt x="121" y="90"/>
                    <a:pt x="119" y="90"/>
                  </a:cubicBezTo>
                  <a:cubicBezTo>
                    <a:pt x="119" y="89"/>
                    <a:pt x="119" y="88"/>
                    <a:pt x="119" y="88"/>
                  </a:cubicBezTo>
                  <a:cubicBezTo>
                    <a:pt x="119" y="88"/>
                    <a:pt x="120" y="87"/>
                    <a:pt x="120" y="87"/>
                  </a:cubicBezTo>
                  <a:cubicBezTo>
                    <a:pt x="120" y="87"/>
                    <a:pt x="120" y="86"/>
                    <a:pt x="120" y="86"/>
                  </a:cubicBezTo>
                  <a:cubicBezTo>
                    <a:pt x="120" y="85"/>
                    <a:pt x="122" y="84"/>
                    <a:pt x="122" y="83"/>
                  </a:cubicBezTo>
                  <a:cubicBezTo>
                    <a:pt x="121" y="82"/>
                    <a:pt x="121" y="82"/>
                    <a:pt x="120" y="82"/>
                  </a:cubicBezTo>
                  <a:cubicBezTo>
                    <a:pt x="119" y="81"/>
                    <a:pt x="118" y="80"/>
                    <a:pt x="116" y="80"/>
                  </a:cubicBezTo>
                  <a:cubicBezTo>
                    <a:pt x="116" y="80"/>
                    <a:pt x="115" y="80"/>
                    <a:pt x="114" y="80"/>
                  </a:cubicBezTo>
                  <a:cubicBezTo>
                    <a:pt x="114" y="80"/>
                    <a:pt x="114" y="79"/>
                    <a:pt x="113" y="79"/>
                  </a:cubicBezTo>
                  <a:cubicBezTo>
                    <a:pt x="112" y="79"/>
                    <a:pt x="111" y="79"/>
                    <a:pt x="110" y="78"/>
                  </a:cubicBezTo>
                  <a:cubicBezTo>
                    <a:pt x="108" y="78"/>
                    <a:pt x="107" y="77"/>
                    <a:pt x="106" y="75"/>
                  </a:cubicBezTo>
                  <a:cubicBezTo>
                    <a:pt x="105" y="73"/>
                    <a:pt x="104" y="71"/>
                    <a:pt x="103" y="70"/>
                  </a:cubicBezTo>
                  <a:cubicBezTo>
                    <a:pt x="102" y="69"/>
                    <a:pt x="101" y="68"/>
                    <a:pt x="100" y="67"/>
                  </a:cubicBezTo>
                  <a:cubicBezTo>
                    <a:pt x="100" y="66"/>
                    <a:pt x="99" y="66"/>
                    <a:pt x="99" y="65"/>
                  </a:cubicBezTo>
                  <a:cubicBezTo>
                    <a:pt x="99" y="65"/>
                    <a:pt x="99" y="63"/>
                    <a:pt x="99" y="63"/>
                  </a:cubicBezTo>
                  <a:cubicBezTo>
                    <a:pt x="99" y="62"/>
                    <a:pt x="99" y="61"/>
                    <a:pt x="99" y="60"/>
                  </a:cubicBezTo>
                  <a:cubicBezTo>
                    <a:pt x="99" y="58"/>
                    <a:pt x="97" y="56"/>
                    <a:pt x="95" y="55"/>
                  </a:cubicBezTo>
                  <a:cubicBezTo>
                    <a:pt x="92" y="54"/>
                    <a:pt x="92" y="57"/>
                    <a:pt x="91" y="59"/>
                  </a:cubicBezTo>
                  <a:cubicBezTo>
                    <a:pt x="91" y="61"/>
                    <a:pt x="90" y="63"/>
                    <a:pt x="89" y="64"/>
                  </a:cubicBezTo>
                  <a:cubicBezTo>
                    <a:pt x="87" y="65"/>
                    <a:pt x="85" y="65"/>
                    <a:pt x="83" y="67"/>
                  </a:cubicBezTo>
                  <a:cubicBezTo>
                    <a:pt x="81" y="68"/>
                    <a:pt x="81" y="70"/>
                    <a:pt x="82" y="72"/>
                  </a:cubicBezTo>
                  <a:cubicBezTo>
                    <a:pt x="83" y="73"/>
                    <a:pt x="84" y="72"/>
                    <a:pt x="85" y="74"/>
                  </a:cubicBezTo>
                  <a:cubicBezTo>
                    <a:pt x="85" y="75"/>
                    <a:pt x="85" y="76"/>
                    <a:pt x="85" y="77"/>
                  </a:cubicBezTo>
                  <a:cubicBezTo>
                    <a:pt x="85" y="78"/>
                    <a:pt x="85" y="78"/>
                    <a:pt x="83" y="79"/>
                  </a:cubicBezTo>
                  <a:cubicBezTo>
                    <a:pt x="83" y="79"/>
                    <a:pt x="82" y="80"/>
                    <a:pt x="82" y="80"/>
                  </a:cubicBezTo>
                  <a:cubicBezTo>
                    <a:pt x="82" y="80"/>
                    <a:pt x="81" y="80"/>
                    <a:pt x="80" y="80"/>
                  </a:cubicBezTo>
                  <a:cubicBezTo>
                    <a:pt x="78" y="81"/>
                    <a:pt x="78" y="84"/>
                    <a:pt x="77" y="85"/>
                  </a:cubicBezTo>
                  <a:cubicBezTo>
                    <a:pt x="77" y="87"/>
                    <a:pt x="75" y="88"/>
                    <a:pt x="74" y="89"/>
                  </a:cubicBezTo>
                  <a:cubicBezTo>
                    <a:pt x="72" y="90"/>
                    <a:pt x="72" y="91"/>
                    <a:pt x="71" y="92"/>
                  </a:cubicBezTo>
                  <a:cubicBezTo>
                    <a:pt x="67" y="94"/>
                    <a:pt x="63" y="91"/>
                    <a:pt x="60" y="90"/>
                  </a:cubicBezTo>
                  <a:cubicBezTo>
                    <a:pt x="58" y="89"/>
                    <a:pt x="57" y="88"/>
                    <a:pt x="56" y="88"/>
                  </a:cubicBezTo>
                  <a:cubicBezTo>
                    <a:pt x="54" y="89"/>
                    <a:pt x="54" y="90"/>
                    <a:pt x="53" y="92"/>
                  </a:cubicBezTo>
                  <a:cubicBezTo>
                    <a:pt x="52" y="93"/>
                    <a:pt x="51" y="94"/>
                    <a:pt x="49" y="94"/>
                  </a:cubicBezTo>
                  <a:cubicBezTo>
                    <a:pt x="46" y="95"/>
                    <a:pt x="43" y="95"/>
                    <a:pt x="40" y="96"/>
                  </a:cubicBezTo>
                  <a:cubicBezTo>
                    <a:pt x="39" y="96"/>
                    <a:pt x="39" y="97"/>
                    <a:pt x="38" y="98"/>
                  </a:cubicBezTo>
                  <a:cubicBezTo>
                    <a:pt x="37" y="98"/>
                    <a:pt x="35" y="98"/>
                    <a:pt x="35" y="98"/>
                  </a:cubicBezTo>
                  <a:cubicBezTo>
                    <a:pt x="34" y="99"/>
                    <a:pt x="33" y="99"/>
                    <a:pt x="32" y="99"/>
                  </a:cubicBezTo>
                  <a:cubicBezTo>
                    <a:pt x="31" y="99"/>
                    <a:pt x="30" y="98"/>
                    <a:pt x="29" y="98"/>
                  </a:cubicBezTo>
                  <a:cubicBezTo>
                    <a:pt x="27" y="98"/>
                    <a:pt x="25" y="99"/>
                    <a:pt x="23" y="98"/>
                  </a:cubicBezTo>
                  <a:cubicBezTo>
                    <a:pt x="23" y="98"/>
                    <a:pt x="23" y="98"/>
                    <a:pt x="23" y="98"/>
                  </a:cubicBezTo>
                  <a:cubicBezTo>
                    <a:pt x="22" y="98"/>
                    <a:pt x="21" y="99"/>
                    <a:pt x="19" y="100"/>
                  </a:cubicBezTo>
                  <a:cubicBezTo>
                    <a:pt x="17" y="105"/>
                    <a:pt x="14" y="106"/>
                    <a:pt x="15" y="108"/>
                  </a:cubicBezTo>
                  <a:cubicBezTo>
                    <a:pt x="17" y="112"/>
                    <a:pt x="13" y="112"/>
                    <a:pt x="16" y="115"/>
                  </a:cubicBezTo>
                  <a:cubicBezTo>
                    <a:pt x="17" y="116"/>
                    <a:pt x="20" y="117"/>
                    <a:pt x="21" y="119"/>
                  </a:cubicBezTo>
                  <a:cubicBezTo>
                    <a:pt x="21" y="121"/>
                    <a:pt x="21" y="123"/>
                    <a:pt x="22" y="125"/>
                  </a:cubicBezTo>
                  <a:cubicBezTo>
                    <a:pt x="22" y="127"/>
                    <a:pt x="23" y="130"/>
                    <a:pt x="25" y="132"/>
                  </a:cubicBezTo>
                  <a:cubicBezTo>
                    <a:pt x="26" y="133"/>
                    <a:pt x="28" y="133"/>
                    <a:pt x="29" y="135"/>
                  </a:cubicBezTo>
                  <a:cubicBezTo>
                    <a:pt x="31" y="138"/>
                    <a:pt x="28" y="139"/>
                    <a:pt x="27" y="142"/>
                  </a:cubicBezTo>
                  <a:cubicBezTo>
                    <a:pt x="26" y="144"/>
                    <a:pt x="28" y="148"/>
                    <a:pt x="26" y="150"/>
                  </a:cubicBezTo>
                  <a:cubicBezTo>
                    <a:pt x="25" y="151"/>
                    <a:pt x="23" y="151"/>
                    <a:pt x="22" y="152"/>
                  </a:cubicBezTo>
                  <a:cubicBezTo>
                    <a:pt x="21" y="152"/>
                    <a:pt x="20" y="153"/>
                    <a:pt x="20" y="153"/>
                  </a:cubicBezTo>
                  <a:cubicBezTo>
                    <a:pt x="17" y="156"/>
                    <a:pt x="14" y="157"/>
                    <a:pt x="11" y="159"/>
                  </a:cubicBezTo>
                  <a:cubicBezTo>
                    <a:pt x="9" y="161"/>
                    <a:pt x="11" y="160"/>
                    <a:pt x="9" y="161"/>
                  </a:cubicBezTo>
                  <a:cubicBezTo>
                    <a:pt x="7" y="162"/>
                    <a:pt x="5" y="161"/>
                    <a:pt x="4" y="161"/>
                  </a:cubicBezTo>
                  <a:cubicBezTo>
                    <a:pt x="2" y="162"/>
                    <a:pt x="0" y="161"/>
                    <a:pt x="1" y="164"/>
                  </a:cubicBezTo>
                  <a:cubicBezTo>
                    <a:pt x="8" y="166"/>
                    <a:pt x="7" y="173"/>
                    <a:pt x="12" y="177"/>
                  </a:cubicBezTo>
                  <a:cubicBezTo>
                    <a:pt x="12" y="177"/>
                    <a:pt x="14" y="177"/>
                    <a:pt x="15" y="178"/>
                  </a:cubicBezTo>
                  <a:cubicBezTo>
                    <a:pt x="15" y="178"/>
                    <a:pt x="18" y="179"/>
                    <a:pt x="18" y="179"/>
                  </a:cubicBezTo>
                  <a:cubicBezTo>
                    <a:pt x="19" y="181"/>
                    <a:pt x="19" y="184"/>
                    <a:pt x="22" y="184"/>
                  </a:cubicBezTo>
                  <a:cubicBezTo>
                    <a:pt x="23" y="189"/>
                    <a:pt x="23" y="194"/>
                    <a:pt x="18" y="196"/>
                  </a:cubicBezTo>
                  <a:cubicBezTo>
                    <a:pt x="13" y="198"/>
                    <a:pt x="9" y="200"/>
                    <a:pt x="12" y="205"/>
                  </a:cubicBezTo>
                  <a:cubicBezTo>
                    <a:pt x="13" y="207"/>
                    <a:pt x="17" y="210"/>
                    <a:pt x="16" y="212"/>
                  </a:cubicBezTo>
                  <a:cubicBezTo>
                    <a:pt x="15" y="215"/>
                    <a:pt x="13" y="212"/>
                    <a:pt x="12" y="214"/>
                  </a:cubicBezTo>
                  <a:cubicBezTo>
                    <a:pt x="11" y="216"/>
                    <a:pt x="18" y="223"/>
                    <a:pt x="20" y="224"/>
                  </a:cubicBezTo>
                  <a:cubicBezTo>
                    <a:pt x="23" y="226"/>
                    <a:pt x="28" y="225"/>
                    <a:pt x="31" y="228"/>
                  </a:cubicBezTo>
                  <a:cubicBezTo>
                    <a:pt x="33" y="229"/>
                    <a:pt x="33" y="232"/>
                    <a:pt x="35" y="233"/>
                  </a:cubicBezTo>
                  <a:cubicBezTo>
                    <a:pt x="39" y="235"/>
                    <a:pt x="45" y="232"/>
                    <a:pt x="48" y="231"/>
                  </a:cubicBezTo>
                  <a:cubicBezTo>
                    <a:pt x="50" y="230"/>
                    <a:pt x="55" y="228"/>
                    <a:pt x="57" y="229"/>
                  </a:cubicBezTo>
                  <a:cubicBezTo>
                    <a:pt x="59" y="230"/>
                    <a:pt x="59" y="239"/>
                    <a:pt x="58" y="240"/>
                  </a:cubicBezTo>
                  <a:cubicBezTo>
                    <a:pt x="57" y="243"/>
                    <a:pt x="54" y="244"/>
                    <a:pt x="53" y="245"/>
                  </a:cubicBezTo>
                  <a:cubicBezTo>
                    <a:pt x="51" y="247"/>
                    <a:pt x="50" y="251"/>
                    <a:pt x="48" y="251"/>
                  </a:cubicBezTo>
                  <a:cubicBezTo>
                    <a:pt x="47" y="254"/>
                    <a:pt x="47" y="257"/>
                    <a:pt x="47" y="259"/>
                  </a:cubicBezTo>
                  <a:cubicBezTo>
                    <a:pt x="47" y="260"/>
                    <a:pt x="47" y="262"/>
                    <a:pt x="47" y="263"/>
                  </a:cubicBezTo>
                  <a:cubicBezTo>
                    <a:pt x="47" y="263"/>
                    <a:pt x="47" y="263"/>
                    <a:pt x="46" y="263"/>
                  </a:cubicBezTo>
                  <a:cubicBezTo>
                    <a:pt x="48" y="263"/>
                    <a:pt x="50" y="263"/>
                    <a:pt x="52" y="263"/>
                  </a:cubicBezTo>
                  <a:cubicBezTo>
                    <a:pt x="54" y="263"/>
                    <a:pt x="54" y="262"/>
                    <a:pt x="55" y="262"/>
                  </a:cubicBezTo>
                  <a:cubicBezTo>
                    <a:pt x="56" y="261"/>
                    <a:pt x="56" y="261"/>
                    <a:pt x="57" y="260"/>
                  </a:cubicBezTo>
                  <a:cubicBezTo>
                    <a:pt x="58" y="259"/>
                    <a:pt x="57" y="259"/>
                    <a:pt x="59" y="259"/>
                  </a:cubicBezTo>
                  <a:cubicBezTo>
                    <a:pt x="62" y="258"/>
                    <a:pt x="65" y="259"/>
                    <a:pt x="68" y="259"/>
                  </a:cubicBezTo>
                  <a:cubicBezTo>
                    <a:pt x="69" y="258"/>
                    <a:pt x="71" y="258"/>
                    <a:pt x="72" y="257"/>
                  </a:cubicBezTo>
                  <a:cubicBezTo>
                    <a:pt x="74" y="257"/>
                    <a:pt x="74" y="256"/>
                    <a:pt x="75" y="255"/>
                  </a:cubicBezTo>
                  <a:cubicBezTo>
                    <a:pt x="76" y="254"/>
                    <a:pt x="78" y="254"/>
                    <a:pt x="79" y="253"/>
                  </a:cubicBezTo>
                  <a:cubicBezTo>
                    <a:pt x="79" y="253"/>
                    <a:pt x="79" y="252"/>
                    <a:pt x="80" y="252"/>
                  </a:cubicBezTo>
                  <a:cubicBezTo>
                    <a:pt x="80" y="251"/>
                    <a:pt x="81" y="251"/>
                    <a:pt x="81" y="251"/>
                  </a:cubicBezTo>
                  <a:cubicBezTo>
                    <a:pt x="82" y="250"/>
                    <a:pt x="83" y="248"/>
                    <a:pt x="84" y="246"/>
                  </a:cubicBezTo>
                  <a:cubicBezTo>
                    <a:pt x="84" y="245"/>
                    <a:pt x="84" y="244"/>
                    <a:pt x="84" y="243"/>
                  </a:cubicBezTo>
                  <a:cubicBezTo>
                    <a:pt x="84" y="243"/>
                    <a:pt x="85" y="242"/>
                    <a:pt x="85" y="242"/>
                  </a:cubicBezTo>
                  <a:cubicBezTo>
                    <a:pt x="85" y="240"/>
                    <a:pt x="85" y="239"/>
                    <a:pt x="85" y="238"/>
                  </a:cubicBezTo>
                  <a:cubicBezTo>
                    <a:pt x="86" y="237"/>
                    <a:pt x="86" y="237"/>
                    <a:pt x="87" y="236"/>
                  </a:cubicBezTo>
                  <a:cubicBezTo>
                    <a:pt x="88" y="235"/>
                    <a:pt x="89" y="233"/>
                    <a:pt x="91" y="232"/>
                  </a:cubicBezTo>
                  <a:cubicBezTo>
                    <a:pt x="92" y="231"/>
                    <a:pt x="94" y="231"/>
                    <a:pt x="95" y="230"/>
                  </a:cubicBezTo>
                  <a:cubicBezTo>
                    <a:pt x="97" y="229"/>
                    <a:pt x="97" y="226"/>
                    <a:pt x="97" y="225"/>
                  </a:cubicBezTo>
                  <a:cubicBezTo>
                    <a:pt x="98" y="223"/>
                    <a:pt x="97" y="222"/>
                    <a:pt x="99" y="221"/>
                  </a:cubicBezTo>
                  <a:cubicBezTo>
                    <a:pt x="100" y="219"/>
                    <a:pt x="103" y="218"/>
                    <a:pt x="105" y="217"/>
                  </a:cubicBezTo>
                  <a:cubicBezTo>
                    <a:pt x="106" y="216"/>
                    <a:pt x="108" y="214"/>
                    <a:pt x="109" y="213"/>
                  </a:cubicBezTo>
                  <a:cubicBezTo>
                    <a:pt x="110" y="212"/>
                    <a:pt x="111" y="212"/>
                    <a:pt x="112" y="212"/>
                  </a:cubicBezTo>
                  <a:cubicBezTo>
                    <a:pt x="113" y="212"/>
                    <a:pt x="113" y="212"/>
                    <a:pt x="114" y="211"/>
                  </a:cubicBezTo>
                  <a:cubicBezTo>
                    <a:pt x="116" y="210"/>
                    <a:pt x="117" y="210"/>
                    <a:pt x="119" y="209"/>
                  </a:cubicBezTo>
                  <a:cubicBezTo>
                    <a:pt x="119" y="206"/>
                    <a:pt x="126" y="209"/>
                    <a:pt x="128" y="210"/>
                  </a:cubicBezTo>
                  <a:cubicBezTo>
                    <a:pt x="132" y="213"/>
                    <a:pt x="136" y="215"/>
                    <a:pt x="140" y="218"/>
                  </a:cubicBezTo>
                  <a:cubicBezTo>
                    <a:pt x="141" y="218"/>
                    <a:pt x="143" y="218"/>
                    <a:pt x="142" y="220"/>
                  </a:cubicBezTo>
                  <a:cubicBezTo>
                    <a:pt x="143" y="220"/>
                    <a:pt x="143" y="221"/>
                    <a:pt x="143" y="221"/>
                  </a:cubicBezTo>
                  <a:cubicBezTo>
                    <a:pt x="145" y="221"/>
                    <a:pt x="146" y="221"/>
                    <a:pt x="148" y="222"/>
                  </a:cubicBezTo>
                  <a:cubicBezTo>
                    <a:pt x="148" y="222"/>
                    <a:pt x="149" y="222"/>
                    <a:pt x="149" y="223"/>
                  </a:cubicBezTo>
                  <a:cubicBezTo>
                    <a:pt x="150" y="223"/>
                    <a:pt x="151" y="222"/>
                    <a:pt x="152" y="223"/>
                  </a:cubicBezTo>
                  <a:cubicBezTo>
                    <a:pt x="152" y="223"/>
                    <a:pt x="153" y="224"/>
                    <a:pt x="154" y="224"/>
                  </a:cubicBezTo>
                  <a:cubicBezTo>
                    <a:pt x="154" y="225"/>
                    <a:pt x="154" y="225"/>
                    <a:pt x="156" y="225"/>
                  </a:cubicBezTo>
                  <a:cubicBezTo>
                    <a:pt x="157" y="226"/>
                    <a:pt x="158" y="226"/>
                    <a:pt x="159" y="227"/>
                  </a:cubicBezTo>
                  <a:cubicBezTo>
                    <a:pt x="160" y="228"/>
                    <a:pt x="160" y="228"/>
                    <a:pt x="161" y="229"/>
                  </a:cubicBezTo>
                  <a:cubicBezTo>
                    <a:pt x="161" y="229"/>
                    <a:pt x="161" y="229"/>
                    <a:pt x="162" y="229"/>
                  </a:cubicBezTo>
                  <a:cubicBezTo>
                    <a:pt x="162" y="229"/>
                    <a:pt x="163" y="230"/>
                    <a:pt x="163" y="230"/>
                  </a:cubicBezTo>
                  <a:cubicBezTo>
                    <a:pt x="165" y="231"/>
                    <a:pt x="166" y="234"/>
                    <a:pt x="168" y="236"/>
                  </a:cubicBezTo>
                  <a:cubicBezTo>
                    <a:pt x="168" y="236"/>
                    <a:pt x="168" y="236"/>
                    <a:pt x="168" y="236"/>
                  </a:cubicBezTo>
                  <a:cubicBezTo>
                    <a:pt x="169" y="237"/>
                    <a:pt x="169" y="237"/>
                    <a:pt x="169" y="237"/>
                  </a:cubicBezTo>
                  <a:cubicBezTo>
                    <a:pt x="170" y="238"/>
                    <a:pt x="171" y="238"/>
                    <a:pt x="171" y="238"/>
                  </a:cubicBezTo>
                  <a:cubicBezTo>
                    <a:pt x="172" y="239"/>
                    <a:pt x="172" y="239"/>
                    <a:pt x="173" y="240"/>
                  </a:cubicBezTo>
                  <a:cubicBezTo>
                    <a:pt x="174" y="240"/>
                    <a:pt x="175" y="240"/>
                    <a:pt x="176" y="240"/>
                  </a:cubicBezTo>
                  <a:cubicBezTo>
                    <a:pt x="177" y="240"/>
                    <a:pt x="178" y="240"/>
                    <a:pt x="179" y="240"/>
                  </a:cubicBezTo>
                  <a:cubicBezTo>
                    <a:pt x="180" y="240"/>
                    <a:pt x="181" y="240"/>
                    <a:pt x="181" y="240"/>
                  </a:cubicBezTo>
                  <a:cubicBezTo>
                    <a:pt x="183" y="241"/>
                    <a:pt x="184" y="242"/>
                    <a:pt x="185" y="243"/>
                  </a:cubicBezTo>
                  <a:cubicBezTo>
                    <a:pt x="186" y="243"/>
                    <a:pt x="187" y="244"/>
                    <a:pt x="188" y="245"/>
                  </a:cubicBezTo>
                  <a:cubicBezTo>
                    <a:pt x="188" y="245"/>
                    <a:pt x="188" y="247"/>
                    <a:pt x="188" y="248"/>
                  </a:cubicBezTo>
                  <a:cubicBezTo>
                    <a:pt x="188" y="250"/>
                    <a:pt x="188" y="251"/>
                    <a:pt x="189" y="253"/>
                  </a:cubicBezTo>
                  <a:cubicBezTo>
                    <a:pt x="189" y="254"/>
                    <a:pt x="189" y="256"/>
                    <a:pt x="190" y="257"/>
                  </a:cubicBezTo>
                  <a:cubicBezTo>
                    <a:pt x="190" y="258"/>
                    <a:pt x="191" y="258"/>
                    <a:pt x="191" y="259"/>
                  </a:cubicBezTo>
                  <a:cubicBezTo>
                    <a:pt x="191" y="260"/>
                    <a:pt x="191" y="262"/>
                    <a:pt x="191" y="263"/>
                  </a:cubicBezTo>
                  <a:cubicBezTo>
                    <a:pt x="191" y="263"/>
                    <a:pt x="191" y="264"/>
                    <a:pt x="191" y="265"/>
                  </a:cubicBezTo>
                  <a:cubicBezTo>
                    <a:pt x="191" y="265"/>
                    <a:pt x="190" y="266"/>
                    <a:pt x="190" y="266"/>
                  </a:cubicBezTo>
                  <a:cubicBezTo>
                    <a:pt x="190" y="268"/>
                    <a:pt x="190" y="270"/>
                    <a:pt x="190" y="272"/>
                  </a:cubicBezTo>
                  <a:cubicBezTo>
                    <a:pt x="190" y="274"/>
                    <a:pt x="190" y="277"/>
                    <a:pt x="191" y="278"/>
                  </a:cubicBezTo>
                  <a:cubicBezTo>
                    <a:pt x="192" y="280"/>
                    <a:pt x="193" y="281"/>
                    <a:pt x="193" y="282"/>
                  </a:cubicBezTo>
                  <a:cubicBezTo>
                    <a:pt x="194" y="283"/>
                    <a:pt x="194" y="284"/>
                    <a:pt x="194" y="285"/>
                  </a:cubicBezTo>
                  <a:cubicBezTo>
                    <a:pt x="195" y="287"/>
                    <a:pt x="195" y="289"/>
                    <a:pt x="197" y="290"/>
                  </a:cubicBezTo>
                  <a:cubicBezTo>
                    <a:pt x="197" y="292"/>
                    <a:pt x="199" y="293"/>
                    <a:pt x="199" y="294"/>
                  </a:cubicBezTo>
                  <a:cubicBezTo>
                    <a:pt x="200" y="295"/>
                    <a:pt x="200" y="296"/>
                    <a:pt x="200" y="298"/>
                  </a:cubicBezTo>
                  <a:cubicBezTo>
                    <a:pt x="200" y="299"/>
                    <a:pt x="199" y="301"/>
                    <a:pt x="199" y="303"/>
                  </a:cubicBezTo>
                  <a:cubicBezTo>
                    <a:pt x="199" y="304"/>
                    <a:pt x="199" y="304"/>
                    <a:pt x="199" y="305"/>
                  </a:cubicBezTo>
                  <a:cubicBezTo>
                    <a:pt x="199" y="308"/>
                    <a:pt x="199" y="312"/>
                    <a:pt x="199" y="314"/>
                  </a:cubicBezTo>
                  <a:cubicBezTo>
                    <a:pt x="198" y="315"/>
                    <a:pt x="198" y="316"/>
                    <a:pt x="197" y="316"/>
                  </a:cubicBezTo>
                  <a:cubicBezTo>
                    <a:pt x="196" y="317"/>
                    <a:pt x="196" y="317"/>
                    <a:pt x="196" y="319"/>
                  </a:cubicBezTo>
                  <a:cubicBezTo>
                    <a:pt x="196" y="320"/>
                    <a:pt x="197" y="322"/>
                    <a:pt x="197" y="323"/>
                  </a:cubicBezTo>
                  <a:cubicBezTo>
                    <a:pt x="198" y="326"/>
                    <a:pt x="199" y="324"/>
                    <a:pt x="200" y="323"/>
                  </a:cubicBezTo>
                  <a:cubicBezTo>
                    <a:pt x="201" y="322"/>
                    <a:pt x="203" y="322"/>
                    <a:pt x="205" y="323"/>
                  </a:cubicBezTo>
                  <a:cubicBezTo>
                    <a:pt x="207" y="323"/>
                    <a:pt x="209" y="322"/>
                    <a:pt x="209" y="324"/>
                  </a:cubicBezTo>
                  <a:cubicBezTo>
                    <a:pt x="210" y="325"/>
                    <a:pt x="209" y="325"/>
                    <a:pt x="210" y="326"/>
                  </a:cubicBezTo>
                  <a:cubicBezTo>
                    <a:pt x="210" y="327"/>
                    <a:pt x="211" y="327"/>
                    <a:pt x="211" y="327"/>
                  </a:cubicBezTo>
                  <a:cubicBezTo>
                    <a:pt x="212" y="328"/>
                    <a:pt x="211" y="330"/>
                    <a:pt x="211" y="331"/>
                  </a:cubicBezTo>
                  <a:cubicBezTo>
                    <a:pt x="211" y="333"/>
                    <a:pt x="211" y="335"/>
                    <a:pt x="213" y="336"/>
                  </a:cubicBezTo>
                  <a:cubicBezTo>
                    <a:pt x="215" y="337"/>
                    <a:pt x="220" y="336"/>
                    <a:pt x="221" y="338"/>
                  </a:cubicBezTo>
                  <a:cubicBezTo>
                    <a:pt x="221" y="338"/>
                    <a:pt x="222" y="340"/>
                    <a:pt x="222" y="341"/>
                  </a:cubicBezTo>
                  <a:cubicBezTo>
                    <a:pt x="222" y="342"/>
                    <a:pt x="221" y="343"/>
                    <a:pt x="221" y="344"/>
                  </a:cubicBezTo>
                  <a:cubicBezTo>
                    <a:pt x="222" y="346"/>
                    <a:pt x="223" y="345"/>
                    <a:pt x="224" y="346"/>
                  </a:cubicBezTo>
                  <a:cubicBezTo>
                    <a:pt x="226" y="346"/>
                    <a:pt x="227" y="346"/>
                    <a:pt x="228" y="347"/>
                  </a:cubicBezTo>
                  <a:cubicBezTo>
                    <a:pt x="228" y="348"/>
                    <a:pt x="229" y="349"/>
                    <a:pt x="229" y="350"/>
                  </a:cubicBezTo>
                  <a:cubicBezTo>
                    <a:pt x="230" y="351"/>
                    <a:pt x="229" y="353"/>
                    <a:pt x="230" y="354"/>
                  </a:cubicBezTo>
                  <a:cubicBezTo>
                    <a:pt x="230" y="354"/>
                    <a:pt x="231" y="354"/>
                    <a:pt x="231" y="355"/>
                  </a:cubicBezTo>
                  <a:cubicBezTo>
                    <a:pt x="231" y="355"/>
                    <a:pt x="231" y="356"/>
                    <a:pt x="232" y="356"/>
                  </a:cubicBezTo>
                  <a:cubicBezTo>
                    <a:pt x="232" y="357"/>
                    <a:pt x="233" y="357"/>
                    <a:pt x="233" y="358"/>
                  </a:cubicBezTo>
                  <a:cubicBezTo>
                    <a:pt x="233" y="360"/>
                    <a:pt x="233" y="360"/>
                    <a:pt x="234" y="361"/>
                  </a:cubicBezTo>
                  <a:cubicBezTo>
                    <a:pt x="235" y="362"/>
                    <a:pt x="236" y="363"/>
                    <a:pt x="237" y="363"/>
                  </a:cubicBezTo>
                  <a:cubicBezTo>
                    <a:pt x="239" y="364"/>
                    <a:pt x="240" y="367"/>
                    <a:pt x="243" y="367"/>
                  </a:cubicBezTo>
                  <a:cubicBezTo>
                    <a:pt x="244" y="367"/>
                    <a:pt x="246" y="367"/>
                    <a:pt x="247" y="368"/>
                  </a:cubicBezTo>
                  <a:cubicBezTo>
                    <a:pt x="247" y="369"/>
                    <a:pt x="247" y="370"/>
                    <a:pt x="248" y="371"/>
                  </a:cubicBezTo>
                  <a:cubicBezTo>
                    <a:pt x="249" y="371"/>
                    <a:pt x="250" y="372"/>
                    <a:pt x="251" y="372"/>
                  </a:cubicBezTo>
                  <a:cubicBezTo>
                    <a:pt x="251" y="373"/>
                    <a:pt x="251" y="373"/>
                    <a:pt x="252" y="373"/>
                  </a:cubicBezTo>
                  <a:cubicBezTo>
                    <a:pt x="252" y="373"/>
                    <a:pt x="252" y="373"/>
                    <a:pt x="252" y="373"/>
                  </a:cubicBezTo>
                  <a:cubicBezTo>
                    <a:pt x="252" y="374"/>
                    <a:pt x="252" y="374"/>
                    <a:pt x="253" y="375"/>
                  </a:cubicBezTo>
                  <a:cubicBezTo>
                    <a:pt x="253" y="375"/>
                    <a:pt x="253" y="375"/>
                    <a:pt x="253" y="376"/>
                  </a:cubicBezTo>
                  <a:cubicBezTo>
                    <a:pt x="254" y="378"/>
                    <a:pt x="255" y="381"/>
                    <a:pt x="255" y="384"/>
                  </a:cubicBezTo>
                  <a:cubicBezTo>
                    <a:pt x="255" y="386"/>
                    <a:pt x="256" y="386"/>
                    <a:pt x="257" y="387"/>
                  </a:cubicBezTo>
                  <a:cubicBezTo>
                    <a:pt x="258" y="389"/>
                    <a:pt x="260" y="392"/>
                    <a:pt x="260" y="394"/>
                  </a:cubicBezTo>
                  <a:cubicBezTo>
                    <a:pt x="262" y="395"/>
                    <a:pt x="263" y="397"/>
                    <a:pt x="264" y="398"/>
                  </a:cubicBezTo>
                  <a:cubicBezTo>
                    <a:pt x="265" y="398"/>
                    <a:pt x="267" y="398"/>
                    <a:pt x="268" y="399"/>
                  </a:cubicBezTo>
                  <a:cubicBezTo>
                    <a:pt x="269" y="400"/>
                    <a:pt x="270" y="401"/>
                    <a:pt x="271" y="402"/>
                  </a:cubicBezTo>
                  <a:cubicBezTo>
                    <a:pt x="272" y="403"/>
                    <a:pt x="274" y="404"/>
                    <a:pt x="276" y="405"/>
                  </a:cubicBezTo>
                  <a:cubicBezTo>
                    <a:pt x="276" y="406"/>
                    <a:pt x="277" y="407"/>
                    <a:pt x="277" y="408"/>
                  </a:cubicBezTo>
                  <a:cubicBezTo>
                    <a:pt x="278" y="408"/>
                    <a:pt x="279" y="409"/>
                    <a:pt x="280" y="410"/>
                  </a:cubicBezTo>
                  <a:cubicBezTo>
                    <a:pt x="281" y="413"/>
                    <a:pt x="280" y="416"/>
                    <a:pt x="281" y="419"/>
                  </a:cubicBezTo>
                  <a:cubicBezTo>
                    <a:pt x="282" y="419"/>
                    <a:pt x="282" y="419"/>
                    <a:pt x="283" y="420"/>
                  </a:cubicBezTo>
                  <a:cubicBezTo>
                    <a:pt x="283" y="420"/>
                    <a:pt x="284" y="420"/>
                    <a:pt x="284" y="420"/>
                  </a:cubicBezTo>
                  <a:cubicBezTo>
                    <a:pt x="285" y="421"/>
                    <a:pt x="286" y="422"/>
                    <a:pt x="287" y="423"/>
                  </a:cubicBezTo>
                  <a:cubicBezTo>
                    <a:pt x="287" y="424"/>
                    <a:pt x="287" y="424"/>
                    <a:pt x="288" y="424"/>
                  </a:cubicBezTo>
                  <a:cubicBezTo>
                    <a:pt x="288" y="425"/>
                    <a:pt x="289" y="426"/>
                    <a:pt x="289" y="426"/>
                  </a:cubicBezTo>
                  <a:cubicBezTo>
                    <a:pt x="290" y="427"/>
                    <a:pt x="291" y="427"/>
                    <a:pt x="292" y="428"/>
                  </a:cubicBezTo>
                  <a:cubicBezTo>
                    <a:pt x="293" y="430"/>
                    <a:pt x="294" y="432"/>
                    <a:pt x="295" y="433"/>
                  </a:cubicBezTo>
                  <a:cubicBezTo>
                    <a:pt x="296" y="434"/>
                    <a:pt x="297" y="434"/>
                    <a:pt x="297" y="435"/>
                  </a:cubicBezTo>
                  <a:cubicBezTo>
                    <a:pt x="297" y="436"/>
                    <a:pt x="297" y="437"/>
                    <a:pt x="297" y="438"/>
                  </a:cubicBezTo>
                  <a:cubicBezTo>
                    <a:pt x="298" y="440"/>
                    <a:pt x="298" y="439"/>
                    <a:pt x="301" y="440"/>
                  </a:cubicBezTo>
                  <a:cubicBezTo>
                    <a:pt x="302" y="440"/>
                    <a:pt x="303" y="441"/>
                    <a:pt x="304" y="442"/>
                  </a:cubicBezTo>
                  <a:cubicBezTo>
                    <a:pt x="304" y="442"/>
                    <a:pt x="305" y="445"/>
                    <a:pt x="306" y="443"/>
                  </a:cubicBezTo>
                  <a:cubicBezTo>
                    <a:pt x="306" y="443"/>
                    <a:pt x="306" y="444"/>
                    <a:pt x="306" y="444"/>
                  </a:cubicBezTo>
                  <a:cubicBezTo>
                    <a:pt x="308" y="444"/>
                    <a:pt x="310" y="444"/>
                    <a:pt x="311" y="444"/>
                  </a:cubicBezTo>
                  <a:cubicBezTo>
                    <a:pt x="313" y="445"/>
                    <a:pt x="312" y="447"/>
                    <a:pt x="313" y="448"/>
                  </a:cubicBezTo>
                  <a:cubicBezTo>
                    <a:pt x="313" y="449"/>
                    <a:pt x="314" y="450"/>
                    <a:pt x="315" y="450"/>
                  </a:cubicBezTo>
                  <a:cubicBezTo>
                    <a:pt x="316" y="451"/>
                    <a:pt x="317" y="451"/>
                    <a:pt x="318" y="452"/>
                  </a:cubicBezTo>
                  <a:cubicBezTo>
                    <a:pt x="319" y="454"/>
                    <a:pt x="317" y="460"/>
                    <a:pt x="319" y="461"/>
                  </a:cubicBezTo>
                  <a:cubicBezTo>
                    <a:pt x="322" y="457"/>
                    <a:pt x="327" y="457"/>
                    <a:pt x="332" y="457"/>
                  </a:cubicBezTo>
                  <a:cubicBezTo>
                    <a:pt x="333" y="457"/>
                    <a:pt x="334" y="456"/>
                    <a:pt x="336" y="456"/>
                  </a:cubicBezTo>
                  <a:cubicBezTo>
                    <a:pt x="337" y="456"/>
                    <a:pt x="338" y="456"/>
                    <a:pt x="339" y="456"/>
                  </a:cubicBezTo>
                  <a:cubicBezTo>
                    <a:pt x="341" y="456"/>
                    <a:pt x="343" y="458"/>
                    <a:pt x="345" y="460"/>
                  </a:cubicBezTo>
                  <a:cubicBezTo>
                    <a:pt x="347" y="462"/>
                    <a:pt x="348" y="463"/>
                    <a:pt x="350" y="462"/>
                  </a:cubicBezTo>
                  <a:cubicBezTo>
                    <a:pt x="351" y="462"/>
                    <a:pt x="352" y="462"/>
                    <a:pt x="353" y="462"/>
                  </a:cubicBezTo>
                  <a:cubicBezTo>
                    <a:pt x="353" y="461"/>
                    <a:pt x="354" y="460"/>
                    <a:pt x="354" y="460"/>
                  </a:cubicBezTo>
                  <a:cubicBezTo>
                    <a:pt x="355" y="460"/>
                    <a:pt x="357" y="460"/>
                    <a:pt x="358" y="460"/>
                  </a:cubicBezTo>
                  <a:cubicBezTo>
                    <a:pt x="359" y="461"/>
                    <a:pt x="359" y="463"/>
                    <a:pt x="360" y="464"/>
                  </a:cubicBezTo>
                  <a:cubicBezTo>
                    <a:pt x="360" y="465"/>
                    <a:pt x="361" y="466"/>
                    <a:pt x="361" y="467"/>
                  </a:cubicBezTo>
                  <a:cubicBezTo>
                    <a:pt x="362" y="469"/>
                    <a:pt x="363" y="470"/>
                    <a:pt x="363" y="473"/>
                  </a:cubicBezTo>
                  <a:cubicBezTo>
                    <a:pt x="364" y="474"/>
                    <a:pt x="364" y="475"/>
                    <a:pt x="365" y="477"/>
                  </a:cubicBezTo>
                  <a:cubicBezTo>
                    <a:pt x="365" y="477"/>
                    <a:pt x="366" y="478"/>
                    <a:pt x="366" y="479"/>
                  </a:cubicBezTo>
                  <a:cubicBezTo>
                    <a:pt x="366" y="480"/>
                    <a:pt x="365" y="481"/>
                    <a:pt x="365" y="482"/>
                  </a:cubicBezTo>
                  <a:cubicBezTo>
                    <a:pt x="365" y="483"/>
                    <a:pt x="365" y="484"/>
                    <a:pt x="365" y="484"/>
                  </a:cubicBezTo>
                  <a:cubicBezTo>
                    <a:pt x="367" y="485"/>
                    <a:pt x="368" y="485"/>
                    <a:pt x="370" y="486"/>
                  </a:cubicBezTo>
                  <a:cubicBezTo>
                    <a:pt x="370" y="486"/>
                    <a:pt x="371" y="486"/>
                    <a:pt x="371" y="487"/>
                  </a:cubicBezTo>
                  <a:cubicBezTo>
                    <a:pt x="373" y="489"/>
                    <a:pt x="372" y="491"/>
                    <a:pt x="373" y="493"/>
                  </a:cubicBezTo>
                  <a:cubicBezTo>
                    <a:pt x="374" y="494"/>
                    <a:pt x="375" y="495"/>
                    <a:pt x="377" y="494"/>
                  </a:cubicBezTo>
                  <a:cubicBezTo>
                    <a:pt x="378" y="494"/>
                    <a:pt x="378" y="493"/>
                    <a:pt x="379" y="492"/>
                  </a:cubicBezTo>
                  <a:cubicBezTo>
                    <a:pt x="380" y="491"/>
                    <a:pt x="382" y="492"/>
                    <a:pt x="384" y="492"/>
                  </a:cubicBezTo>
                  <a:cubicBezTo>
                    <a:pt x="385" y="493"/>
                    <a:pt x="386" y="492"/>
                    <a:pt x="387" y="492"/>
                  </a:cubicBezTo>
                  <a:cubicBezTo>
                    <a:pt x="393" y="490"/>
                    <a:pt x="394" y="495"/>
                    <a:pt x="394" y="499"/>
                  </a:cubicBezTo>
                  <a:cubicBezTo>
                    <a:pt x="394" y="502"/>
                    <a:pt x="394" y="504"/>
                    <a:pt x="391" y="505"/>
                  </a:cubicBezTo>
                  <a:cubicBezTo>
                    <a:pt x="391" y="505"/>
                    <a:pt x="391" y="505"/>
                    <a:pt x="390" y="505"/>
                  </a:cubicBezTo>
                  <a:cubicBezTo>
                    <a:pt x="389" y="505"/>
                    <a:pt x="389" y="506"/>
                    <a:pt x="388" y="507"/>
                  </a:cubicBezTo>
                  <a:cubicBezTo>
                    <a:pt x="388" y="507"/>
                    <a:pt x="386" y="508"/>
                    <a:pt x="386" y="509"/>
                  </a:cubicBezTo>
                  <a:cubicBezTo>
                    <a:pt x="386" y="509"/>
                    <a:pt x="387" y="509"/>
                    <a:pt x="388" y="509"/>
                  </a:cubicBezTo>
                  <a:cubicBezTo>
                    <a:pt x="388" y="510"/>
                    <a:pt x="388" y="510"/>
                    <a:pt x="388" y="510"/>
                  </a:cubicBezTo>
                  <a:cubicBezTo>
                    <a:pt x="389" y="510"/>
                    <a:pt x="389" y="512"/>
                    <a:pt x="389" y="512"/>
                  </a:cubicBezTo>
                  <a:cubicBezTo>
                    <a:pt x="390" y="513"/>
                    <a:pt x="392" y="513"/>
                    <a:pt x="393" y="514"/>
                  </a:cubicBezTo>
                  <a:cubicBezTo>
                    <a:pt x="394" y="514"/>
                    <a:pt x="396" y="515"/>
                    <a:pt x="398" y="515"/>
                  </a:cubicBezTo>
                  <a:cubicBezTo>
                    <a:pt x="399" y="515"/>
                    <a:pt x="400" y="512"/>
                    <a:pt x="401" y="512"/>
                  </a:cubicBezTo>
                  <a:cubicBezTo>
                    <a:pt x="402" y="511"/>
                    <a:pt x="402" y="511"/>
                    <a:pt x="403" y="511"/>
                  </a:cubicBezTo>
                  <a:cubicBezTo>
                    <a:pt x="404" y="511"/>
                    <a:pt x="406" y="511"/>
                    <a:pt x="407" y="512"/>
                  </a:cubicBezTo>
                  <a:cubicBezTo>
                    <a:pt x="408" y="512"/>
                    <a:pt x="408" y="512"/>
                    <a:pt x="408" y="513"/>
                  </a:cubicBezTo>
                  <a:cubicBezTo>
                    <a:pt x="409" y="513"/>
                    <a:pt x="409" y="513"/>
                    <a:pt x="409" y="513"/>
                  </a:cubicBezTo>
                  <a:cubicBezTo>
                    <a:pt x="410" y="513"/>
                    <a:pt x="411" y="514"/>
                    <a:pt x="412" y="514"/>
                  </a:cubicBezTo>
                  <a:cubicBezTo>
                    <a:pt x="414" y="514"/>
                    <a:pt x="415" y="514"/>
                    <a:pt x="417" y="516"/>
                  </a:cubicBezTo>
                  <a:cubicBezTo>
                    <a:pt x="418" y="517"/>
                    <a:pt x="418" y="518"/>
                    <a:pt x="418" y="520"/>
                  </a:cubicBezTo>
                  <a:cubicBezTo>
                    <a:pt x="418" y="521"/>
                    <a:pt x="418" y="522"/>
                    <a:pt x="419" y="522"/>
                  </a:cubicBezTo>
                  <a:cubicBezTo>
                    <a:pt x="419" y="523"/>
                    <a:pt x="419" y="524"/>
                    <a:pt x="420" y="525"/>
                  </a:cubicBezTo>
                  <a:cubicBezTo>
                    <a:pt x="420" y="525"/>
                    <a:pt x="421" y="525"/>
                    <a:pt x="422" y="526"/>
                  </a:cubicBezTo>
                  <a:cubicBezTo>
                    <a:pt x="423" y="526"/>
                    <a:pt x="422" y="528"/>
                    <a:pt x="422" y="529"/>
                  </a:cubicBezTo>
                  <a:cubicBezTo>
                    <a:pt x="422" y="531"/>
                    <a:pt x="422" y="532"/>
                    <a:pt x="422" y="534"/>
                  </a:cubicBezTo>
                  <a:cubicBezTo>
                    <a:pt x="421" y="537"/>
                    <a:pt x="419" y="538"/>
                    <a:pt x="416" y="538"/>
                  </a:cubicBezTo>
                  <a:cubicBezTo>
                    <a:pt x="416" y="540"/>
                    <a:pt x="418" y="541"/>
                    <a:pt x="419" y="542"/>
                  </a:cubicBezTo>
                  <a:cubicBezTo>
                    <a:pt x="422" y="543"/>
                    <a:pt x="425" y="545"/>
                    <a:pt x="427" y="547"/>
                  </a:cubicBezTo>
                  <a:cubicBezTo>
                    <a:pt x="428" y="547"/>
                    <a:pt x="429" y="547"/>
                    <a:pt x="430" y="548"/>
                  </a:cubicBezTo>
                  <a:cubicBezTo>
                    <a:pt x="431" y="548"/>
                    <a:pt x="432" y="549"/>
                    <a:pt x="432" y="550"/>
                  </a:cubicBezTo>
                  <a:cubicBezTo>
                    <a:pt x="433" y="550"/>
                    <a:pt x="434" y="551"/>
                    <a:pt x="435" y="551"/>
                  </a:cubicBezTo>
                  <a:cubicBezTo>
                    <a:pt x="436" y="552"/>
                    <a:pt x="436" y="554"/>
                    <a:pt x="437" y="555"/>
                  </a:cubicBezTo>
                  <a:cubicBezTo>
                    <a:pt x="438" y="556"/>
                    <a:pt x="439" y="557"/>
                    <a:pt x="441" y="557"/>
                  </a:cubicBezTo>
                  <a:cubicBezTo>
                    <a:pt x="441" y="557"/>
                    <a:pt x="444" y="557"/>
                    <a:pt x="444" y="556"/>
                  </a:cubicBezTo>
                  <a:cubicBezTo>
                    <a:pt x="445" y="556"/>
                    <a:pt x="445" y="556"/>
                    <a:pt x="445" y="555"/>
                  </a:cubicBezTo>
                  <a:cubicBezTo>
                    <a:pt x="446" y="555"/>
                    <a:pt x="446" y="554"/>
                    <a:pt x="447" y="553"/>
                  </a:cubicBezTo>
                  <a:cubicBezTo>
                    <a:pt x="447" y="553"/>
                    <a:pt x="447" y="552"/>
                    <a:pt x="447" y="551"/>
                  </a:cubicBezTo>
                  <a:cubicBezTo>
                    <a:pt x="447" y="550"/>
                    <a:pt x="448" y="548"/>
                    <a:pt x="449" y="548"/>
                  </a:cubicBezTo>
                  <a:cubicBezTo>
                    <a:pt x="453" y="553"/>
                    <a:pt x="457" y="558"/>
                    <a:pt x="460" y="564"/>
                  </a:cubicBezTo>
                  <a:cubicBezTo>
                    <a:pt x="461" y="566"/>
                    <a:pt x="462" y="568"/>
                    <a:pt x="462" y="570"/>
                  </a:cubicBezTo>
                  <a:cubicBezTo>
                    <a:pt x="462" y="573"/>
                    <a:pt x="463" y="577"/>
                    <a:pt x="464" y="580"/>
                  </a:cubicBezTo>
                  <a:cubicBezTo>
                    <a:pt x="464" y="583"/>
                    <a:pt x="464" y="587"/>
                    <a:pt x="466" y="589"/>
                  </a:cubicBezTo>
                  <a:cubicBezTo>
                    <a:pt x="467" y="590"/>
                    <a:pt x="468" y="591"/>
                    <a:pt x="469" y="593"/>
                  </a:cubicBezTo>
                  <a:cubicBezTo>
                    <a:pt x="469" y="594"/>
                    <a:pt x="469" y="595"/>
                    <a:pt x="469" y="596"/>
                  </a:cubicBezTo>
                  <a:cubicBezTo>
                    <a:pt x="470" y="597"/>
                    <a:pt x="470" y="599"/>
                    <a:pt x="471" y="600"/>
                  </a:cubicBezTo>
                  <a:cubicBezTo>
                    <a:pt x="471" y="602"/>
                    <a:pt x="471" y="603"/>
                    <a:pt x="472" y="605"/>
                  </a:cubicBezTo>
                  <a:cubicBezTo>
                    <a:pt x="472" y="606"/>
                    <a:pt x="473" y="607"/>
                    <a:pt x="473" y="608"/>
                  </a:cubicBezTo>
                  <a:cubicBezTo>
                    <a:pt x="473" y="611"/>
                    <a:pt x="473" y="614"/>
                    <a:pt x="474" y="616"/>
                  </a:cubicBezTo>
                  <a:cubicBezTo>
                    <a:pt x="474" y="617"/>
                    <a:pt x="474" y="617"/>
                    <a:pt x="474" y="617"/>
                  </a:cubicBezTo>
                  <a:cubicBezTo>
                    <a:pt x="474" y="618"/>
                    <a:pt x="474" y="619"/>
                    <a:pt x="474" y="619"/>
                  </a:cubicBezTo>
                  <a:cubicBezTo>
                    <a:pt x="474" y="620"/>
                    <a:pt x="474" y="621"/>
                    <a:pt x="474" y="622"/>
                  </a:cubicBezTo>
                  <a:cubicBezTo>
                    <a:pt x="475" y="624"/>
                    <a:pt x="475" y="625"/>
                    <a:pt x="475" y="628"/>
                  </a:cubicBezTo>
                  <a:cubicBezTo>
                    <a:pt x="475" y="630"/>
                    <a:pt x="475" y="634"/>
                    <a:pt x="475" y="637"/>
                  </a:cubicBezTo>
                  <a:cubicBezTo>
                    <a:pt x="476" y="641"/>
                    <a:pt x="481" y="643"/>
                    <a:pt x="482" y="647"/>
                  </a:cubicBezTo>
                  <a:cubicBezTo>
                    <a:pt x="482" y="648"/>
                    <a:pt x="482" y="650"/>
                    <a:pt x="481" y="652"/>
                  </a:cubicBezTo>
                  <a:cubicBezTo>
                    <a:pt x="481" y="653"/>
                    <a:pt x="481" y="655"/>
                    <a:pt x="480" y="657"/>
                  </a:cubicBezTo>
                  <a:cubicBezTo>
                    <a:pt x="479" y="658"/>
                    <a:pt x="479" y="659"/>
                    <a:pt x="477" y="659"/>
                  </a:cubicBezTo>
                  <a:cubicBezTo>
                    <a:pt x="474" y="659"/>
                    <a:pt x="472" y="659"/>
                    <a:pt x="470" y="660"/>
                  </a:cubicBezTo>
                  <a:cubicBezTo>
                    <a:pt x="468" y="660"/>
                    <a:pt x="466" y="661"/>
                    <a:pt x="464" y="662"/>
                  </a:cubicBezTo>
                  <a:cubicBezTo>
                    <a:pt x="462" y="662"/>
                    <a:pt x="461" y="663"/>
                    <a:pt x="460" y="663"/>
                  </a:cubicBezTo>
                  <a:cubicBezTo>
                    <a:pt x="459" y="668"/>
                    <a:pt x="464" y="670"/>
                    <a:pt x="464" y="675"/>
                  </a:cubicBezTo>
                  <a:cubicBezTo>
                    <a:pt x="465" y="677"/>
                    <a:pt x="463" y="678"/>
                    <a:pt x="463" y="680"/>
                  </a:cubicBezTo>
                  <a:cubicBezTo>
                    <a:pt x="461" y="682"/>
                    <a:pt x="461" y="685"/>
                    <a:pt x="460" y="688"/>
                  </a:cubicBezTo>
                  <a:cubicBezTo>
                    <a:pt x="459" y="689"/>
                    <a:pt x="459" y="690"/>
                    <a:pt x="458" y="691"/>
                  </a:cubicBezTo>
                  <a:cubicBezTo>
                    <a:pt x="456" y="692"/>
                    <a:pt x="455" y="692"/>
                    <a:pt x="454" y="693"/>
                  </a:cubicBezTo>
                  <a:cubicBezTo>
                    <a:pt x="454" y="693"/>
                    <a:pt x="453" y="693"/>
                    <a:pt x="453" y="694"/>
                  </a:cubicBezTo>
                  <a:cubicBezTo>
                    <a:pt x="452" y="694"/>
                    <a:pt x="452" y="694"/>
                    <a:pt x="452" y="694"/>
                  </a:cubicBezTo>
                  <a:cubicBezTo>
                    <a:pt x="451" y="694"/>
                    <a:pt x="451" y="695"/>
                    <a:pt x="451" y="695"/>
                  </a:cubicBezTo>
                  <a:cubicBezTo>
                    <a:pt x="450" y="696"/>
                    <a:pt x="449" y="697"/>
                    <a:pt x="447" y="698"/>
                  </a:cubicBezTo>
                  <a:cubicBezTo>
                    <a:pt x="446" y="699"/>
                    <a:pt x="446" y="699"/>
                    <a:pt x="445" y="700"/>
                  </a:cubicBezTo>
                  <a:cubicBezTo>
                    <a:pt x="445" y="701"/>
                    <a:pt x="445" y="702"/>
                    <a:pt x="445" y="703"/>
                  </a:cubicBezTo>
                  <a:cubicBezTo>
                    <a:pt x="445" y="704"/>
                    <a:pt x="446" y="707"/>
                    <a:pt x="445" y="708"/>
                  </a:cubicBezTo>
                  <a:cubicBezTo>
                    <a:pt x="444" y="709"/>
                    <a:pt x="443" y="709"/>
                    <a:pt x="443" y="710"/>
                  </a:cubicBezTo>
                  <a:cubicBezTo>
                    <a:pt x="442" y="711"/>
                    <a:pt x="441" y="713"/>
                    <a:pt x="441" y="714"/>
                  </a:cubicBezTo>
                  <a:cubicBezTo>
                    <a:pt x="442" y="716"/>
                    <a:pt x="443" y="717"/>
                    <a:pt x="444" y="718"/>
                  </a:cubicBezTo>
                  <a:cubicBezTo>
                    <a:pt x="445" y="718"/>
                    <a:pt x="444" y="718"/>
                    <a:pt x="445" y="719"/>
                  </a:cubicBezTo>
                  <a:cubicBezTo>
                    <a:pt x="446" y="719"/>
                    <a:pt x="447" y="720"/>
                    <a:pt x="447" y="720"/>
                  </a:cubicBezTo>
                  <a:cubicBezTo>
                    <a:pt x="448" y="720"/>
                    <a:pt x="448" y="721"/>
                    <a:pt x="449" y="721"/>
                  </a:cubicBezTo>
                  <a:cubicBezTo>
                    <a:pt x="451" y="721"/>
                    <a:pt x="453" y="721"/>
                    <a:pt x="455" y="721"/>
                  </a:cubicBezTo>
                  <a:cubicBezTo>
                    <a:pt x="458" y="721"/>
                    <a:pt x="460" y="720"/>
                    <a:pt x="463" y="720"/>
                  </a:cubicBezTo>
                  <a:cubicBezTo>
                    <a:pt x="464" y="720"/>
                    <a:pt x="465" y="720"/>
                    <a:pt x="466" y="720"/>
                  </a:cubicBezTo>
                  <a:cubicBezTo>
                    <a:pt x="468" y="720"/>
                    <a:pt x="469" y="719"/>
                    <a:pt x="470" y="719"/>
                  </a:cubicBezTo>
                  <a:cubicBezTo>
                    <a:pt x="471" y="719"/>
                    <a:pt x="471" y="719"/>
                    <a:pt x="472" y="719"/>
                  </a:cubicBezTo>
                  <a:cubicBezTo>
                    <a:pt x="473" y="718"/>
                    <a:pt x="474" y="717"/>
                    <a:pt x="474" y="717"/>
                  </a:cubicBezTo>
                  <a:cubicBezTo>
                    <a:pt x="475" y="716"/>
                    <a:pt x="475" y="715"/>
                    <a:pt x="475" y="714"/>
                  </a:cubicBezTo>
                  <a:cubicBezTo>
                    <a:pt x="476" y="714"/>
                    <a:pt x="476" y="713"/>
                    <a:pt x="477" y="712"/>
                  </a:cubicBezTo>
                  <a:cubicBezTo>
                    <a:pt x="477" y="712"/>
                    <a:pt x="477" y="711"/>
                    <a:pt x="477" y="710"/>
                  </a:cubicBezTo>
                  <a:cubicBezTo>
                    <a:pt x="478" y="709"/>
                    <a:pt x="478" y="709"/>
                    <a:pt x="478" y="708"/>
                  </a:cubicBezTo>
                  <a:cubicBezTo>
                    <a:pt x="479" y="705"/>
                    <a:pt x="478" y="704"/>
                    <a:pt x="480" y="702"/>
                  </a:cubicBezTo>
                  <a:cubicBezTo>
                    <a:pt x="481" y="700"/>
                    <a:pt x="483" y="698"/>
                    <a:pt x="485" y="697"/>
                  </a:cubicBezTo>
                  <a:cubicBezTo>
                    <a:pt x="485" y="695"/>
                    <a:pt x="489" y="692"/>
                    <a:pt x="491" y="691"/>
                  </a:cubicBezTo>
                  <a:cubicBezTo>
                    <a:pt x="493" y="690"/>
                    <a:pt x="495" y="688"/>
                    <a:pt x="498" y="686"/>
                  </a:cubicBezTo>
                  <a:cubicBezTo>
                    <a:pt x="502" y="683"/>
                    <a:pt x="500" y="678"/>
                    <a:pt x="500" y="674"/>
                  </a:cubicBezTo>
                  <a:cubicBezTo>
                    <a:pt x="501" y="671"/>
                    <a:pt x="500" y="668"/>
                    <a:pt x="500" y="665"/>
                  </a:cubicBezTo>
                  <a:cubicBezTo>
                    <a:pt x="500" y="663"/>
                    <a:pt x="500" y="661"/>
                    <a:pt x="500" y="660"/>
                  </a:cubicBezTo>
                  <a:cubicBezTo>
                    <a:pt x="500" y="659"/>
                    <a:pt x="500" y="657"/>
                    <a:pt x="501" y="656"/>
                  </a:cubicBezTo>
                  <a:cubicBezTo>
                    <a:pt x="501" y="656"/>
                    <a:pt x="502" y="655"/>
                    <a:pt x="503" y="655"/>
                  </a:cubicBezTo>
                  <a:cubicBezTo>
                    <a:pt x="503" y="654"/>
                    <a:pt x="504" y="653"/>
                    <a:pt x="505" y="652"/>
                  </a:cubicBezTo>
                  <a:cubicBezTo>
                    <a:pt x="505" y="651"/>
                    <a:pt x="505" y="651"/>
                    <a:pt x="506" y="651"/>
                  </a:cubicBezTo>
                  <a:cubicBezTo>
                    <a:pt x="507" y="650"/>
                    <a:pt x="508" y="649"/>
                    <a:pt x="510" y="649"/>
                  </a:cubicBezTo>
                  <a:cubicBezTo>
                    <a:pt x="512" y="648"/>
                    <a:pt x="515" y="648"/>
                    <a:pt x="517" y="647"/>
                  </a:cubicBezTo>
                  <a:cubicBezTo>
                    <a:pt x="517" y="647"/>
                    <a:pt x="517" y="646"/>
                    <a:pt x="517" y="646"/>
                  </a:cubicBezTo>
                  <a:cubicBezTo>
                    <a:pt x="517" y="646"/>
                    <a:pt x="519" y="646"/>
                    <a:pt x="518" y="646"/>
                  </a:cubicBezTo>
                  <a:cubicBezTo>
                    <a:pt x="520" y="646"/>
                    <a:pt x="520" y="646"/>
                    <a:pt x="521" y="646"/>
                  </a:cubicBezTo>
                  <a:cubicBezTo>
                    <a:pt x="523" y="646"/>
                    <a:pt x="525" y="646"/>
                    <a:pt x="526" y="645"/>
                  </a:cubicBezTo>
                  <a:cubicBezTo>
                    <a:pt x="527" y="645"/>
                    <a:pt x="528" y="644"/>
                    <a:pt x="529" y="644"/>
                  </a:cubicBezTo>
                  <a:cubicBezTo>
                    <a:pt x="530" y="644"/>
                    <a:pt x="530" y="644"/>
                    <a:pt x="531" y="643"/>
                  </a:cubicBezTo>
                  <a:cubicBezTo>
                    <a:pt x="531" y="643"/>
                    <a:pt x="532" y="643"/>
                    <a:pt x="532" y="642"/>
                  </a:cubicBezTo>
                  <a:cubicBezTo>
                    <a:pt x="532" y="641"/>
                    <a:pt x="532" y="640"/>
                    <a:pt x="532" y="639"/>
                  </a:cubicBezTo>
                  <a:cubicBezTo>
                    <a:pt x="532" y="638"/>
                    <a:pt x="531" y="636"/>
                    <a:pt x="531" y="635"/>
                  </a:cubicBezTo>
                  <a:cubicBezTo>
                    <a:pt x="531" y="634"/>
                    <a:pt x="531" y="633"/>
                    <a:pt x="532" y="632"/>
                  </a:cubicBezTo>
                  <a:cubicBezTo>
                    <a:pt x="532" y="632"/>
                    <a:pt x="533" y="631"/>
                    <a:pt x="533" y="631"/>
                  </a:cubicBezTo>
                  <a:cubicBezTo>
                    <a:pt x="534" y="629"/>
                    <a:pt x="534" y="626"/>
                    <a:pt x="534" y="624"/>
                  </a:cubicBezTo>
                  <a:cubicBezTo>
                    <a:pt x="534" y="622"/>
                    <a:pt x="534" y="620"/>
                    <a:pt x="534" y="617"/>
                  </a:cubicBezTo>
                  <a:cubicBezTo>
                    <a:pt x="534" y="616"/>
                    <a:pt x="534" y="614"/>
                    <a:pt x="534" y="613"/>
                  </a:cubicBezTo>
                  <a:cubicBezTo>
                    <a:pt x="534" y="611"/>
                    <a:pt x="533" y="609"/>
                    <a:pt x="533" y="607"/>
                  </a:cubicBezTo>
                  <a:cubicBezTo>
                    <a:pt x="532" y="605"/>
                    <a:pt x="531" y="604"/>
                    <a:pt x="529" y="604"/>
                  </a:cubicBezTo>
                  <a:cubicBezTo>
                    <a:pt x="529" y="603"/>
                    <a:pt x="528" y="601"/>
                    <a:pt x="527" y="600"/>
                  </a:cubicBezTo>
                  <a:cubicBezTo>
                    <a:pt x="526" y="598"/>
                    <a:pt x="526" y="597"/>
                    <a:pt x="524" y="597"/>
                  </a:cubicBezTo>
                  <a:cubicBezTo>
                    <a:pt x="523" y="597"/>
                    <a:pt x="522" y="597"/>
                    <a:pt x="521" y="597"/>
                  </a:cubicBezTo>
                  <a:cubicBezTo>
                    <a:pt x="520" y="596"/>
                    <a:pt x="520" y="596"/>
                    <a:pt x="520" y="595"/>
                  </a:cubicBezTo>
                  <a:cubicBezTo>
                    <a:pt x="519" y="594"/>
                    <a:pt x="518" y="594"/>
                    <a:pt x="517" y="593"/>
                  </a:cubicBezTo>
                  <a:cubicBezTo>
                    <a:pt x="516" y="592"/>
                    <a:pt x="516" y="591"/>
                    <a:pt x="515" y="590"/>
                  </a:cubicBezTo>
                  <a:cubicBezTo>
                    <a:pt x="514" y="590"/>
                    <a:pt x="512" y="591"/>
                    <a:pt x="511" y="590"/>
                  </a:cubicBezTo>
                  <a:cubicBezTo>
                    <a:pt x="510" y="590"/>
                    <a:pt x="509" y="590"/>
                    <a:pt x="508" y="590"/>
                  </a:cubicBezTo>
                  <a:cubicBezTo>
                    <a:pt x="506" y="590"/>
                    <a:pt x="506" y="589"/>
                    <a:pt x="504" y="589"/>
                  </a:cubicBezTo>
                  <a:cubicBezTo>
                    <a:pt x="503" y="585"/>
                    <a:pt x="503" y="581"/>
                    <a:pt x="503" y="577"/>
                  </a:cubicBezTo>
                  <a:cubicBezTo>
                    <a:pt x="503" y="575"/>
                    <a:pt x="503" y="574"/>
                    <a:pt x="503" y="572"/>
                  </a:cubicBezTo>
                  <a:cubicBezTo>
                    <a:pt x="504" y="571"/>
                    <a:pt x="504" y="568"/>
                    <a:pt x="505" y="567"/>
                  </a:cubicBezTo>
                  <a:cubicBezTo>
                    <a:pt x="506" y="566"/>
                    <a:pt x="507" y="566"/>
                    <a:pt x="508" y="565"/>
                  </a:cubicBezTo>
                  <a:cubicBezTo>
                    <a:pt x="509" y="564"/>
                    <a:pt x="509" y="562"/>
                    <a:pt x="509" y="561"/>
                  </a:cubicBezTo>
                  <a:cubicBezTo>
                    <a:pt x="509" y="558"/>
                    <a:pt x="510" y="555"/>
                    <a:pt x="511" y="553"/>
                  </a:cubicBezTo>
                  <a:cubicBezTo>
                    <a:pt x="512" y="552"/>
                    <a:pt x="513" y="551"/>
                    <a:pt x="514" y="550"/>
                  </a:cubicBezTo>
                  <a:cubicBezTo>
                    <a:pt x="515" y="550"/>
                    <a:pt x="515" y="550"/>
                    <a:pt x="515" y="549"/>
                  </a:cubicBezTo>
                  <a:cubicBezTo>
                    <a:pt x="516" y="549"/>
                    <a:pt x="516" y="548"/>
                    <a:pt x="516" y="548"/>
                  </a:cubicBezTo>
                  <a:cubicBezTo>
                    <a:pt x="517" y="546"/>
                    <a:pt x="518" y="544"/>
                    <a:pt x="518" y="543"/>
                  </a:cubicBezTo>
                  <a:cubicBezTo>
                    <a:pt x="519" y="541"/>
                    <a:pt x="519" y="540"/>
                    <a:pt x="520" y="538"/>
                  </a:cubicBezTo>
                  <a:cubicBezTo>
                    <a:pt x="521" y="537"/>
                    <a:pt x="521" y="536"/>
                    <a:pt x="522" y="535"/>
                  </a:cubicBezTo>
                  <a:cubicBezTo>
                    <a:pt x="523" y="534"/>
                    <a:pt x="523" y="534"/>
                    <a:pt x="523" y="533"/>
                  </a:cubicBezTo>
                  <a:cubicBezTo>
                    <a:pt x="524" y="532"/>
                    <a:pt x="524" y="532"/>
                    <a:pt x="525" y="531"/>
                  </a:cubicBezTo>
                  <a:cubicBezTo>
                    <a:pt x="526" y="530"/>
                    <a:pt x="526" y="529"/>
                    <a:pt x="527" y="528"/>
                  </a:cubicBezTo>
                  <a:cubicBezTo>
                    <a:pt x="528" y="527"/>
                    <a:pt x="530" y="526"/>
                    <a:pt x="531" y="525"/>
                  </a:cubicBezTo>
                  <a:cubicBezTo>
                    <a:pt x="533" y="524"/>
                    <a:pt x="535" y="521"/>
                    <a:pt x="537" y="522"/>
                  </a:cubicBezTo>
                  <a:cubicBezTo>
                    <a:pt x="538" y="523"/>
                    <a:pt x="539" y="524"/>
                    <a:pt x="539" y="525"/>
                  </a:cubicBezTo>
                  <a:cubicBezTo>
                    <a:pt x="540" y="525"/>
                    <a:pt x="540" y="526"/>
                    <a:pt x="541" y="527"/>
                  </a:cubicBezTo>
                  <a:cubicBezTo>
                    <a:pt x="542" y="528"/>
                    <a:pt x="542" y="528"/>
                    <a:pt x="543" y="530"/>
                  </a:cubicBezTo>
                  <a:cubicBezTo>
                    <a:pt x="543" y="531"/>
                    <a:pt x="545" y="533"/>
                    <a:pt x="546" y="534"/>
                  </a:cubicBezTo>
                  <a:cubicBezTo>
                    <a:pt x="547" y="534"/>
                    <a:pt x="547" y="534"/>
                    <a:pt x="548" y="534"/>
                  </a:cubicBezTo>
                  <a:cubicBezTo>
                    <a:pt x="548" y="535"/>
                    <a:pt x="548" y="536"/>
                    <a:pt x="549" y="536"/>
                  </a:cubicBezTo>
                  <a:cubicBezTo>
                    <a:pt x="551" y="537"/>
                    <a:pt x="552" y="538"/>
                    <a:pt x="554" y="539"/>
                  </a:cubicBezTo>
                  <a:cubicBezTo>
                    <a:pt x="555" y="540"/>
                    <a:pt x="557" y="540"/>
                    <a:pt x="558" y="540"/>
                  </a:cubicBezTo>
                  <a:cubicBezTo>
                    <a:pt x="559" y="541"/>
                    <a:pt x="559" y="541"/>
                    <a:pt x="561" y="542"/>
                  </a:cubicBezTo>
                  <a:cubicBezTo>
                    <a:pt x="561" y="542"/>
                    <a:pt x="562" y="542"/>
                    <a:pt x="562" y="542"/>
                  </a:cubicBezTo>
                  <a:cubicBezTo>
                    <a:pt x="563" y="543"/>
                    <a:pt x="564" y="542"/>
                    <a:pt x="565" y="542"/>
                  </a:cubicBezTo>
                  <a:cubicBezTo>
                    <a:pt x="567" y="542"/>
                    <a:pt x="568" y="542"/>
                    <a:pt x="570" y="542"/>
                  </a:cubicBezTo>
                  <a:cubicBezTo>
                    <a:pt x="571" y="542"/>
                    <a:pt x="571" y="542"/>
                    <a:pt x="572" y="542"/>
                  </a:cubicBezTo>
                  <a:cubicBezTo>
                    <a:pt x="572" y="542"/>
                    <a:pt x="572" y="541"/>
                    <a:pt x="573" y="541"/>
                  </a:cubicBezTo>
                  <a:cubicBezTo>
                    <a:pt x="574" y="541"/>
                    <a:pt x="575" y="543"/>
                    <a:pt x="575" y="544"/>
                  </a:cubicBezTo>
                  <a:cubicBezTo>
                    <a:pt x="576" y="545"/>
                    <a:pt x="576" y="546"/>
                    <a:pt x="578" y="547"/>
                  </a:cubicBezTo>
                  <a:cubicBezTo>
                    <a:pt x="579" y="547"/>
                    <a:pt x="580" y="548"/>
                    <a:pt x="581" y="549"/>
                  </a:cubicBezTo>
                  <a:cubicBezTo>
                    <a:pt x="581" y="551"/>
                    <a:pt x="582" y="553"/>
                    <a:pt x="582" y="555"/>
                  </a:cubicBezTo>
                  <a:cubicBezTo>
                    <a:pt x="582" y="559"/>
                    <a:pt x="583" y="562"/>
                    <a:pt x="583" y="566"/>
                  </a:cubicBezTo>
                  <a:cubicBezTo>
                    <a:pt x="583" y="568"/>
                    <a:pt x="582" y="572"/>
                    <a:pt x="584" y="574"/>
                  </a:cubicBezTo>
                  <a:cubicBezTo>
                    <a:pt x="585" y="575"/>
                    <a:pt x="588" y="576"/>
                    <a:pt x="589" y="577"/>
                  </a:cubicBezTo>
                  <a:cubicBezTo>
                    <a:pt x="591" y="578"/>
                    <a:pt x="593" y="579"/>
                    <a:pt x="595" y="580"/>
                  </a:cubicBezTo>
                  <a:cubicBezTo>
                    <a:pt x="597" y="580"/>
                    <a:pt x="598" y="581"/>
                    <a:pt x="600" y="582"/>
                  </a:cubicBezTo>
                  <a:cubicBezTo>
                    <a:pt x="601" y="582"/>
                    <a:pt x="604" y="582"/>
                    <a:pt x="605" y="582"/>
                  </a:cubicBezTo>
                  <a:cubicBezTo>
                    <a:pt x="606" y="581"/>
                    <a:pt x="605" y="579"/>
                    <a:pt x="605" y="578"/>
                  </a:cubicBezTo>
                  <a:cubicBezTo>
                    <a:pt x="605" y="577"/>
                    <a:pt x="606" y="576"/>
                    <a:pt x="606" y="574"/>
                  </a:cubicBezTo>
                  <a:cubicBezTo>
                    <a:pt x="606" y="572"/>
                    <a:pt x="606" y="570"/>
                    <a:pt x="606" y="568"/>
                  </a:cubicBezTo>
                  <a:cubicBezTo>
                    <a:pt x="607" y="565"/>
                    <a:pt x="608" y="562"/>
                    <a:pt x="610" y="560"/>
                  </a:cubicBezTo>
                  <a:cubicBezTo>
                    <a:pt x="611" y="559"/>
                    <a:pt x="612" y="559"/>
                    <a:pt x="612" y="557"/>
                  </a:cubicBezTo>
                  <a:cubicBezTo>
                    <a:pt x="612" y="556"/>
                    <a:pt x="612" y="555"/>
                    <a:pt x="612" y="555"/>
                  </a:cubicBezTo>
                  <a:cubicBezTo>
                    <a:pt x="612" y="554"/>
                    <a:pt x="612" y="552"/>
                    <a:pt x="612" y="5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9">
              <a:extLst>
                <a:ext uri="{FF2B5EF4-FFF2-40B4-BE49-F238E27FC236}">
                  <a16:creationId xmlns:a16="http://schemas.microsoft.com/office/drawing/2014/main" id="{281A7B2D-9C36-4832-B985-BD67216DC215}"/>
                </a:ext>
              </a:extLst>
            </p:cNvPr>
            <p:cNvSpPr>
              <a:spLocks/>
            </p:cNvSpPr>
            <p:nvPr/>
          </p:nvSpPr>
          <p:spPr bwMode="auto">
            <a:xfrm>
              <a:off x="4627563" y="6280150"/>
              <a:ext cx="320675" cy="239713"/>
            </a:xfrm>
            <a:custGeom>
              <a:avLst/>
              <a:gdLst/>
              <a:ahLst/>
              <a:cxnLst>
                <a:cxn ang="0">
                  <a:pos x="135" y="7"/>
                </a:cxn>
                <a:cxn ang="0">
                  <a:pos x="121" y="12"/>
                </a:cxn>
                <a:cxn ang="0">
                  <a:pos x="110" y="16"/>
                </a:cxn>
                <a:cxn ang="0">
                  <a:pos x="103" y="19"/>
                </a:cxn>
                <a:cxn ang="0">
                  <a:pos x="86" y="19"/>
                </a:cxn>
                <a:cxn ang="0">
                  <a:pos x="77" y="17"/>
                </a:cxn>
                <a:cxn ang="0">
                  <a:pos x="67" y="19"/>
                </a:cxn>
                <a:cxn ang="0">
                  <a:pos x="58" y="14"/>
                </a:cxn>
                <a:cxn ang="0">
                  <a:pos x="53" y="6"/>
                </a:cxn>
                <a:cxn ang="0">
                  <a:pos x="37" y="1"/>
                </a:cxn>
                <a:cxn ang="0">
                  <a:pos x="32" y="14"/>
                </a:cxn>
                <a:cxn ang="0">
                  <a:pos x="22" y="9"/>
                </a:cxn>
                <a:cxn ang="0">
                  <a:pos x="15" y="3"/>
                </a:cxn>
                <a:cxn ang="0">
                  <a:pos x="6" y="14"/>
                </a:cxn>
                <a:cxn ang="0">
                  <a:pos x="7" y="28"/>
                </a:cxn>
                <a:cxn ang="0">
                  <a:pos x="1" y="34"/>
                </a:cxn>
                <a:cxn ang="0">
                  <a:pos x="6" y="47"/>
                </a:cxn>
                <a:cxn ang="0">
                  <a:pos x="13" y="51"/>
                </a:cxn>
                <a:cxn ang="0">
                  <a:pos x="35" y="57"/>
                </a:cxn>
                <a:cxn ang="0">
                  <a:pos x="52" y="69"/>
                </a:cxn>
                <a:cxn ang="0">
                  <a:pos x="69" y="88"/>
                </a:cxn>
                <a:cxn ang="0">
                  <a:pos x="77" y="88"/>
                </a:cxn>
                <a:cxn ang="0">
                  <a:pos x="83" y="90"/>
                </a:cxn>
                <a:cxn ang="0">
                  <a:pos x="92" y="94"/>
                </a:cxn>
                <a:cxn ang="0">
                  <a:pos x="103" y="109"/>
                </a:cxn>
                <a:cxn ang="0">
                  <a:pos x="109" y="125"/>
                </a:cxn>
                <a:cxn ang="0">
                  <a:pos x="122" y="126"/>
                </a:cxn>
                <a:cxn ang="0">
                  <a:pos x="144" y="121"/>
                </a:cxn>
                <a:cxn ang="0">
                  <a:pos x="142" y="106"/>
                </a:cxn>
                <a:cxn ang="0">
                  <a:pos x="150" y="98"/>
                </a:cxn>
                <a:cxn ang="0">
                  <a:pos x="147" y="87"/>
                </a:cxn>
                <a:cxn ang="0">
                  <a:pos x="148" y="79"/>
                </a:cxn>
                <a:cxn ang="0">
                  <a:pos x="141" y="61"/>
                </a:cxn>
                <a:cxn ang="0">
                  <a:pos x="156" y="52"/>
                </a:cxn>
                <a:cxn ang="0">
                  <a:pos x="163" y="45"/>
                </a:cxn>
                <a:cxn ang="0">
                  <a:pos x="154" y="42"/>
                </a:cxn>
                <a:cxn ang="0">
                  <a:pos x="159" y="31"/>
                </a:cxn>
                <a:cxn ang="0">
                  <a:pos x="164" y="19"/>
                </a:cxn>
                <a:cxn ang="0">
                  <a:pos x="167" y="10"/>
                </a:cxn>
                <a:cxn ang="0">
                  <a:pos x="168" y="1"/>
                </a:cxn>
                <a:cxn ang="0">
                  <a:pos x="144" y="12"/>
                </a:cxn>
              </a:cxnLst>
              <a:rect l="0" t="0" r="r" b="b"/>
              <a:pathLst>
                <a:path w="171" h="128">
                  <a:moveTo>
                    <a:pt x="144" y="12"/>
                  </a:moveTo>
                  <a:cubicBezTo>
                    <a:pt x="141" y="11"/>
                    <a:pt x="138" y="8"/>
                    <a:pt x="135" y="7"/>
                  </a:cubicBezTo>
                  <a:cubicBezTo>
                    <a:pt x="133" y="7"/>
                    <a:pt x="132" y="8"/>
                    <a:pt x="130" y="8"/>
                  </a:cubicBezTo>
                  <a:cubicBezTo>
                    <a:pt x="126" y="8"/>
                    <a:pt x="123" y="10"/>
                    <a:pt x="121" y="12"/>
                  </a:cubicBezTo>
                  <a:cubicBezTo>
                    <a:pt x="120" y="13"/>
                    <a:pt x="118" y="14"/>
                    <a:pt x="117" y="15"/>
                  </a:cubicBezTo>
                  <a:cubicBezTo>
                    <a:pt x="115" y="16"/>
                    <a:pt x="113" y="15"/>
                    <a:pt x="110" y="16"/>
                  </a:cubicBezTo>
                  <a:cubicBezTo>
                    <a:pt x="109" y="17"/>
                    <a:pt x="108" y="17"/>
                    <a:pt x="106" y="17"/>
                  </a:cubicBezTo>
                  <a:cubicBezTo>
                    <a:pt x="105" y="18"/>
                    <a:pt x="105" y="19"/>
                    <a:pt x="103" y="19"/>
                  </a:cubicBezTo>
                  <a:cubicBezTo>
                    <a:pt x="100" y="21"/>
                    <a:pt x="95" y="19"/>
                    <a:pt x="91" y="19"/>
                  </a:cubicBezTo>
                  <a:cubicBezTo>
                    <a:pt x="90" y="19"/>
                    <a:pt x="87" y="20"/>
                    <a:pt x="86" y="19"/>
                  </a:cubicBezTo>
                  <a:cubicBezTo>
                    <a:pt x="85" y="19"/>
                    <a:pt x="86" y="18"/>
                    <a:pt x="85" y="18"/>
                  </a:cubicBezTo>
                  <a:cubicBezTo>
                    <a:pt x="82" y="17"/>
                    <a:pt x="80" y="17"/>
                    <a:pt x="77" y="17"/>
                  </a:cubicBezTo>
                  <a:cubicBezTo>
                    <a:pt x="74" y="17"/>
                    <a:pt x="71" y="17"/>
                    <a:pt x="68" y="18"/>
                  </a:cubicBezTo>
                  <a:cubicBezTo>
                    <a:pt x="67" y="19"/>
                    <a:pt x="68" y="19"/>
                    <a:pt x="67" y="19"/>
                  </a:cubicBezTo>
                  <a:cubicBezTo>
                    <a:pt x="65" y="20"/>
                    <a:pt x="64" y="19"/>
                    <a:pt x="63" y="18"/>
                  </a:cubicBezTo>
                  <a:cubicBezTo>
                    <a:pt x="61" y="17"/>
                    <a:pt x="59" y="15"/>
                    <a:pt x="58" y="14"/>
                  </a:cubicBezTo>
                  <a:cubicBezTo>
                    <a:pt x="57" y="13"/>
                    <a:pt x="57" y="11"/>
                    <a:pt x="56" y="10"/>
                  </a:cubicBezTo>
                  <a:cubicBezTo>
                    <a:pt x="55" y="9"/>
                    <a:pt x="54" y="8"/>
                    <a:pt x="53" y="6"/>
                  </a:cubicBezTo>
                  <a:cubicBezTo>
                    <a:pt x="51" y="3"/>
                    <a:pt x="49" y="1"/>
                    <a:pt x="44" y="0"/>
                  </a:cubicBezTo>
                  <a:cubicBezTo>
                    <a:pt x="42" y="0"/>
                    <a:pt x="39" y="0"/>
                    <a:pt x="37" y="1"/>
                  </a:cubicBezTo>
                  <a:cubicBezTo>
                    <a:pt x="36" y="2"/>
                    <a:pt x="37" y="6"/>
                    <a:pt x="36" y="7"/>
                  </a:cubicBezTo>
                  <a:cubicBezTo>
                    <a:pt x="36" y="11"/>
                    <a:pt x="34" y="12"/>
                    <a:pt x="32" y="14"/>
                  </a:cubicBezTo>
                  <a:cubicBezTo>
                    <a:pt x="31" y="14"/>
                    <a:pt x="28" y="16"/>
                    <a:pt x="27" y="16"/>
                  </a:cubicBezTo>
                  <a:cubicBezTo>
                    <a:pt x="26" y="16"/>
                    <a:pt x="23" y="10"/>
                    <a:pt x="22" y="9"/>
                  </a:cubicBezTo>
                  <a:cubicBezTo>
                    <a:pt x="21" y="7"/>
                    <a:pt x="20" y="3"/>
                    <a:pt x="19" y="2"/>
                  </a:cubicBezTo>
                  <a:cubicBezTo>
                    <a:pt x="18" y="1"/>
                    <a:pt x="16" y="2"/>
                    <a:pt x="15" y="3"/>
                  </a:cubicBezTo>
                  <a:cubicBezTo>
                    <a:pt x="14" y="5"/>
                    <a:pt x="15" y="6"/>
                    <a:pt x="13" y="8"/>
                  </a:cubicBezTo>
                  <a:cubicBezTo>
                    <a:pt x="10" y="10"/>
                    <a:pt x="7" y="11"/>
                    <a:pt x="6" y="14"/>
                  </a:cubicBezTo>
                  <a:cubicBezTo>
                    <a:pt x="5" y="15"/>
                    <a:pt x="4" y="17"/>
                    <a:pt x="4" y="18"/>
                  </a:cubicBezTo>
                  <a:cubicBezTo>
                    <a:pt x="4" y="21"/>
                    <a:pt x="8" y="25"/>
                    <a:pt x="7" y="28"/>
                  </a:cubicBezTo>
                  <a:cubicBezTo>
                    <a:pt x="7" y="30"/>
                    <a:pt x="5" y="30"/>
                    <a:pt x="4" y="31"/>
                  </a:cubicBezTo>
                  <a:cubicBezTo>
                    <a:pt x="3" y="31"/>
                    <a:pt x="2" y="33"/>
                    <a:pt x="1" y="34"/>
                  </a:cubicBezTo>
                  <a:cubicBezTo>
                    <a:pt x="0" y="37"/>
                    <a:pt x="2" y="41"/>
                    <a:pt x="3" y="43"/>
                  </a:cubicBezTo>
                  <a:cubicBezTo>
                    <a:pt x="4" y="46"/>
                    <a:pt x="4" y="46"/>
                    <a:pt x="6" y="47"/>
                  </a:cubicBezTo>
                  <a:cubicBezTo>
                    <a:pt x="8" y="47"/>
                    <a:pt x="9" y="47"/>
                    <a:pt x="11" y="48"/>
                  </a:cubicBezTo>
                  <a:cubicBezTo>
                    <a:pt x="11" y="49"/>
                    <a:pt x="12" y="50"/>
                    <a:pt x="13" y="51"/>
                  </a:cubicBezTo>
                  <a:cubicBezTo>
                    <a:pt x="16" y="54"/>
                    <a:pt x="19" y="52"/>
                    <a:pt x="23" y="52"/>
                  </a:cubicBezTo>
                  <a:cubicBezTo>
                    <a:pt x="28" y="52"/>
                    <a:pt x="32" y="52"/>
                    <a:pt x="35" y="57"/>
                  </a:cubicBezTo>
                  <a:cubicBezTo>
                    <a:pt x="37" y="60"/>
                    <a:pt x="40" y="60"/>
                    <a:pt x="43" y="62"/>
                  </a:cubicBezTo>
                  <a:cubicBezTo>
                    <a:pt x="46" y="63"/>
                    <a:pt x="50" y="66"/>
                    <a:pt x="52" y="69"/>
                  </a:cubicBezTo>
                  <a:cubicBezTo>
                    <a:pt x="54" y="74"/>
                    <a:pt x="58" y="81"/>
                    <a:pt x="62" y="84"/>
                  </a:cubicBezTo>
                  <a:cubicBezTo>
                    <a:pt x="64" y="85"/>
                    <a:pt x="67" y="86"/>
                    <a:pt x="69" y="88"/>
                  </a:cubicBezTo>
                  <a:cubicBezTo>
                    <a:pt x="71" y="88"/>
                    <a:pt x="72" y="89"/>
                    <a:pt x="74" y="89"/>
                  </a:cubicBezTo>
                  <a:cubicBezTo>
                    <a:pt x="75" y="89"/>
                    <a:pt x="75" y="88"/>
                    <a:pt x="77" y="88"/>
                  </a:cubicBezTo>
                  <a:cubicBezTo>
                    <a:pt x="78" y="88"/>
                    <a:pt x="79" y="89"/>
                    <a:pt x="80" y="90"/>
                  </a:cubicBezTo>
                  <a:cubicBezTo>
                    <a:pt x="81" y="90"/>
                    <a:pt x="82" y="90"/>
                    <a:pt x="83" y="90"/>
                  </a:cubicBezTo>
                  <a:cubicBezTo>
                    <a:pt x="85" y="90"/>
                    <a:pt x="86" y="90"/>
                    <a:pt x="88" y="90"/>
                  </a:cubicBezTo>
                  <a:cubicBezTo>
                    <a:pt x="91" y="90"/>
                    <a:pt x="91" y="92"/>
                    <a:pt x="92" y="94"/>
                  </a:cubicBezTo>
                  <a:cubicBezTo>
                    <a:pt x="94" y="97"/>
                    <a:pt x="97" y="98"/>
                    <a:pt x="100" y="101"/>
                  </a:cubicBezTo>
                  <a:cubicBezTo>
                    <a:pt x="103" y="103"/>
                    <a:pt x="103" y="106"/>
                    <a:pt x="103" y="109"/>
                  </a:cubicBezTo>
                  <a:cubicBezTo>
                    <a:pt x="103" y="113"/>
                    <a:pt x="103" y="117"/>
                    <a:pt x="105" y="121"/>
                  </a:cubicBezTo>
                  <a:cubicBezTo>
                    <a:pt x="106" y="124"/>
                    <a:pt x="106" y="125"/>
                    <a:pt x="109" y="125"/>
                  </a:cubicBezTo>
                  <a:cubicBezTo>
                    <a:pt x="111" y="125"/>
                    <a:pt x="114" y="124"/>
                    <a:pt x="116" y="124"/>
                  </a:cubicBezTo>
                  <a:cubicBezTo>
                    <a:pt x="118" y="124"/>
                    <a:pt x="120" y="125"/>
                    <a:pt x="122" y="126"/>
                  </a:cubicBezTo>
                  <a:cubicBezTo>
                    <a:pt x="127" y="128"/>
                    <a:pt x="132" y="127"/>
                    <a:pt x="136" y="128"/>
                  </a:cubicBezTo>
                  <a:cubicBezTo>
                    <a:pt x="140" y="128"/>
                    <a:pt x="146" y="125"/>
                    <a:pt x="144" y="121"/>
                  </a:cubicBezTo>
                  <a:cubicBezTo>
                    <a:pt x="143" y="117"/>
                    <a:pt x="138" y="114"/>
                    <a:pt x="140" y="110"/>
                  </a:cubicBezTo>
                  <a:cubicBezTo>
                    <a:pt x="140" y="108"/>
                    <a:pt x="141" y="107"/>
                    <a:pt x="142" y="106"/>
                  </a:cubicBezTo>
                  <a:cubicBezTo>
                    <a:pt x="144" y="103"/>
                    <a:pt x="146" y="103"/>
                    <a:pt x="148" y="101"/>
                  </a:cubicBezTo>
                  <a:cubicBezTo>
                    <a:pt x="149" y="100"/>
                    <a:pt x="149" y="99"/>
                    <a:pt x="150" y="98"/>
                  </a:cubicBezTo>
                  <a:cubicBezTo>
                    <a:pt x="152" y="97"/>
                    <a:pt x="153" y="97"/>
                    <a:pt x="153" y="94"/>
                  </a:cubicBezTo>
                  <a:cubicBezTo>
                    <a:pt x="153" y="89"/>
                    <a:pt x="149" y="91"/>
                    <a:pt x="147" y="87"/>
                  </a:cubicBezTo>
                  <a:cubicBezTo>
                    <a:pt x="146" y="86"/>
                    <a:pt x="146" y="84"/>
                    <a:pt x="146" y="83"/>
                  </a:cubicBezTo>
                  <a:cubicBezTo>
                    <a:pt x="146" y="81"/>
                    <a:pt x="147" y="81"/>
                    <a:pt x="148" y="79"/>
                  </a:cubicBezTo>
                  <a:cubicBezTo>
                    <a:pt x="149" y="76"/>
                    <a:pt x="143" y="72"/>
                    <a:pt x="142" y="70"/>
                  </a:cubicBezTo>
                  <a:cubicBezTo>
                    <a:pt x="139" y="66"/>
                    <a:pt x="140" y="65"/>
                    <a:pt x="141" y="61"/>
                  </a:cubicBezTo>
                  <a:cubicBezTo>
                    <a:pt x="142" y="57"/>
                    <a:pt x="147" y="52"/>
                    <a:pt x="151" y="52"/>
                  </a:cubicBezTo>
                  <a:cubicBezTo>
                    <a:pt x="153" y="52"/>
                    <a:pt x="154" y="52"/>
                    <a:pt x="156" y="52"/>
                  </a:cubicBezTo>
                  <a:cubicBezTo>
                    <a:pt x="157" y="53"/>
                    <a:pt x="158" y="55"/>
                    <a:pt x="160" y="54"/>
                  </a:cubicBezTo>
                  <a:cubicBezTo>
                    <a:pt x="165" y="53"/>
                    <a:pt x="167" y="48"/>
                    <a:pt x="163" y="45"/>
                  </a:cubicBezTo>
                  <a:cubicBezTo>
                    <a:pt x="162" y="44"/>
                    <a:pt x="160" y="43"/>
                    <a:pt x="158" y="43"/>
                  </a:cubicBezTo>
                  <a:cubicBezTo>
                    <a:pt x="157" y="42"/>
                    <a:pt x="155" y="43"/>
                    <a:pt x="154" y="42"/>
                  </a:cubicBezTo>
                  <a:cubicBezTo>
                    <a:pt x="152" y="41"/>
                    <a:pt x="152" y="37"/>
                    <a:pt x="152" y="35"/>
                  </a:cubicBezTo>
                  <a:cubicBezTo>
                    <a:pt x="153" y="31"/>
                    <a:pt x="156" y="31"/>
                    <a:pt x="159" y="31"/>
                  </a:cubicBezTo>
                  <a:cubicBezTo>
                    <a:pt x="165" y="29"/>
                    <a:pt x="162" y="27"/>
                    <a:pt x="163" y="22"/>
                  </a:cubicBezTo>
                  <a:cubicBezTo>
                    <a:pt x="163" y="21"/>
                    <a:pt x="164" y="20"/>
                    <a:pt x="164" y="19"/>
                  </a:cubicBezTo>
                  <a:cubicBezTo>
                    <a:pt x="164" y="17"/>
                    <a:pt x="163" y="15"/>
                    <a:pt x="164" y="14"/>
                  </a:cubicBezTo>
                  <a:cubicBezTo>
                    <a:pt x="164" y="12"/>
                    <a:pt x="166" y="11"/>
                    <a:pt x="167" y="10"/>
                  </a:cubicBezTo>
                  <a:cubicBezTo>
                    <a:pt x="169" y="9"/>
                    <a:pt x="170" y="6"/>
                    <a:pt x="171" y="5"/>
                  </a:cubicBezTo>
                  <a:cubicBezTo>
                    <a:pt x="171" y="3"/>
                    <a:pt x="170" y="1"/>
                    <a:pt x="168" y="1"/>
                  </a:cubicBezTo>
                  <a:cubicBezTo>
                    <a:pt x="166" y="1"/>
                    <a:pt x="165" y="4"/>
                    <a:pt x="164" y="5"/>
                  </a:cubicBezTo>
                  <a:lnTo>
                    <a:pt x="144"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20">
              <a:extLst>
                <a:ext uri="{FF2B5EF4-FFF2-40B4-BE49-F238E27FC236}">
                  <a16:creationId xmlns:a16="http://schemas.microsoft.com/office/drawing/2014/main" id="{1FD2E76D-462F-3BE7-5277-D1DFB8B0C0A7}"/>
                </a:ext>
              </a:extLst>
            </p:cNvPr>
            <p:cNvSpPr>
              <a:spLocks/>
            </p:cNvSpPr>
            <p:nvPr/>
          </p:nvSpPr>
          <p:spPr bwMode="auto">
            <a:xfrm>
              <a:off x="4230688" y="5835650"/>
              <a:ext cx="161925" cy="334963"/>
            </a:xfrm>
            <a:custGeom>
              <a:avLst/>
              <a:gdLst/>
              <a:ahLst/>
              <a:cxnLst>
                <a:cxn ang="0">
                  <a:pos x="69" y="8"/>
                </a:cxn>
                <a:cxn ang="0">
                  <a:pos x="74" y="14"/>
                </a:cxn>
                <a:cxn ang="0">
                  <a:pos x="77" y="21"/>
                </a:cxn>
                <a:cxn ang="0">
                  <a:pos x="77" y="28"/>
                </a:cxn>
                <a:cxn ang="0">
                  <a:pos x="85" y="34"/>
                </a:cxn>
                <a:cxn ang="0">
                  <a:pos x="87" y="46"/>
                </a:cxn>
                <a:cxn ang="0">
                  <a:pos x="86" y="56"/>
                </a:cxn>
                <a:cxn ang="0">
                  <a:pos x="85" y="65"/>
                </a:cxn>
                <a:cxn ang="0">
                  <a:pos x="83" y="72"/>
                </a:cxn>
                <a:cxn ang="0">
                  <a:pos x="77" y="76"/>
                </a:cxn>
                <a:cxn ang="0">
                  <a:pos x="75" y="80"/>
                </a:cxn>
                <a:cxn ang="0">
                  <a:pos x="79" y="90"/>
                </a:cxn>
                <a:cxn ang="0">
                  <a:pos x="76" y="114"/>
                </a:cxn>
                <a:cxn ang="0">
                  <a:pos x="75" y="126"/>
                </a:cxn>
                <a:cxn ang="0">
                  <a:pos x="74" y="132"/>
                </a:cxn>
                <a:cxn ang="0">
                  <a:pos x="73" y="138"/>
                </a:cxn>
                <a:cxn ang="0">
                  <a:pos x="72" y="145"/>
                </a:cxn>
                <a:cxn ang="0">
                  <a:pos x="70" y="152"/>
                </a:cxn>
                <a:cxn ang="0">
                  <a:pos x="69" y="153"/>
                </a:cxn>
                <a:cxn ang="0">
                  <a:pos x="68" y="162"/>
                </a:cxn>
                <a:cxn ang="0">
                  <a:pos x="64" y="162"/>
                </a:cxn>
                <a:cxn ang="0">
                  <a:pos x="57" y="156"/>
                </a:cxn>
                <a:cxn ang="0">
                  <a:pos x="53" y="155"/>
                </a:cxn>
                <a:cxn ang="0">
                  <a:pos x="40" y="150"/>
                </a:cxn>
                <a:cxn ang="0">
                  <a:pos x="41" y="157"/>
                </a:cxn>
                <a:cxn ang="0">
                  <a:pos x="34" y="175"/>
                </a:cxn>
                <a:cxn ang="0">
                  <a:pos x="21" y="178"/>
                </a:cxn>
                <a:cxn ang="0">
                  <a:pos x="17" y="179"/>
                </a:cxn>
                <a:cxn ang="0">
                  <a:pos x="14" y="165"/>
                </a:cxn>
                <a:cxn ang="0">
                  <a:pos x="8" y="155"/>
                </a:cxn>
                <a:cxn ang="0">
                  <a:pos x="6" y="151"/>
                </a:cxn>
                <a:cxn ang="0">
                  <a:pos x="9" y="138"/>
                </a:cxn>
                <a:cxn ang="0">
                  <a:pos x="14" y="131"/>
                </a:cxn>
                <a:cxn ang="0">
                  <a:pos x="12" y="120"/>
                </a:cxn>
                <a:cxn ang="0">
                  <a:pos x="17" y="116"/>
                </a:cxn>
                <a:cxn ang="0">
                  <a:pos x="19" y="110"/>
                </a:cxn>
                <a:cxn ang="0">
                  <a:pos x="18" y="104"/>
                </a:cxn>
                <a:cxn ang="0">
                  <a:pos x="13" y="102"/>
                </a:cxn>
                <a:cxn ang="0">
                  <a:pos x="10" y="105"/>
                </a:cxn>
                <a:cxn ang="0">
                  <a:pos x="11" y="98"/>
                </a:cxn>
                <a:cxn ang="0">
                  <a:pos x="13" y="88"/>
                </a:cxn>
                <a:cxn ang="0">
                  <a:pos x="17" y="85"/>
                </a:cxn>
                <a:cxn ang="0">
                  <a:pos x="17" y="68"/>
                </a:cxn>
                <a:cxn ang="0">
                  <a:pos x="12" y="58"/>
                </a:cxn>
                <a:cxn ang="0">
                  <a:pos x="11" y="52"/>
                </a:cxn>
                <a:cxn ang="0">
                  <a:pos x="8" y="48"/>
                </a:cxn>
                <a:cxn ang="0">
                  <a:pos x="3" y="43"/>
                </a:cxn>
                <a:cxn ang="0">
                  <a:pos x="6" y="32"/>
                </a:cxn>
                <a:cxn ang="0">
                  <a:pos x="7" y="24"/>
                </a:cxn>
                <a:cxn ang="0">
                  <a:pos x="9" y="16"/>
                </a:cxn>
                <a:cxn ang="0">
                  <a:pos x="13" y="12"/>
                </a:cxn>
                <a:cxn ang="0">
                  <a:pos x="10" y="19"/>
                </a:cxn>
                <a:cxn ang="0">
                  <a:pos x="17" y="22"/>
                </a:cxn>
                <a:cxn ang="0">
                  <a:pos x="27" y="23"/>
                </a:cxn>
                <a:cxn ang="0">
                  <a:pos x="32" y="25"/>
                </a:cxn>
                <a:cxn ang="0">
                  <a:pos x="38" y="22"/>
                </a:cxn>
                <a:cxn ang="0">
                  <a:pos x="47" y="14"/>
                </a:cxn>
                <a:cxn ang="0">
                  <a:pos x="52" y="10"/>
                </a:cxn>
                <a:cxn ang="0">
                  <a:pos x="56" y="2"/>
                </a:cxn>
              </a:cxnLst>
              <a:rect l="0" t="0" r="r" b="b"/>
              <a:pathLst>
                <a:path w="87" h="179">
                  <a:moveTo>
                    <a:pt x="67" y="5"/>
                  </a:moveTo>
                  <a:cubicBezTo>
                    <a:pt x="67" y="6"/>
                    <a:pt x="68" y="8"/>
                    <a:pt x="69" y="8"/>
                  </a:cubicBezTo>
                  <a:cubicBezTo>
                    <a:pt x="71" y="9"/>
                    <a:pt x="73" y="9"/>
                    <a:pt x="73" y="11"/>
                  </a:cubicBezTo>
                  <a:cubicBezTo>
                    <a:pt x="74" y="12"/>
                    <a:pt x="73" y="13"/>
                    <a:pt x="74" y="14"/>
                  </a:cubicBezTo>
                  <a:cubicBezTo>
                    <a:pt x="74" y="15"/>
                    <a:pt x="75" y="14"/>
                    <a:pt x="76" y="15"/>
                  </a:cubicBezTo>
                  <a:cubicBezTo>
                    <a:pt x="77" y="16"/>
                    <a:pt x="77" y="19"/>
                    <a:pt x="77" y="21"/>
                  </a:cubicBezTo>
                  <a:cubicBezTo>
                    <a:pt x="77" y="22"/>
                    <a:pt x="77" y="23"/>
                    <a:pt x="76" y="25"/>
                  </a:cubicBezTo>
                  <a:cubicBezTo>
                    <a:pt x="76" y="26"/>
                    <a:pt x="76" y="27"/>
                    <a:pt x="77" y="28"/>
                  </a:cubicBezTo>
                  <a:cubicBezTo>
                    <a:pt x="79" y="30"/>
                    <a:pt x="81" y="29"/>
                    <a:pt x="83" y="30"/>
                  </a:cubicBezTo>
                  <a:cubicBezTo>
                    <a:pt x="85" y="31"/>
                    <a:pt x="85" y="32"/>
                    <a:pt x="85" y="34"/>
                  </a:cubicBezTo>
                  <a:cubicBezTo>
                    <a:pt x="85" y="37"/>
                    <a:pt x="87" y="40"/>
                    <a:pt x="87" y="43"/>
                  </a:cubicBezTo>
                  <a:cubicBezTo>
                    <a:pt x="87" y="44"/>
                    <a:pt x="87" y="45"/>
                    <a:pt x="87" y="46"/>
                  </a:cubicBezTo>
                  <a:cubicBezTo>
                    <a:pt x="87" y="48"/>
                    <a:pt x="86" y="49"/>
                    <a:pt x="86" y="50"/>
                  </a:cubicBezTo>
                  <a:cubicBezTo>
                    <a:pt x="86" y="52"/>
                    <a:pt x="86" y="54"/>
                    <a:pt x="86" y="56"/>
                  </a:cubicBezTo>
                  <a:cubicBezTo>
                    <a:pt x="86" y="58"/>
                    <a:pt x="86" y="60"/>
                    <a:pt x="86" y="62"/>
                  </a:cubicBezTo>
                  <a:cubicBezTo>
                    <a:pt x="85" y="63"/>
                    <a:pt x="85" y="64"/>
                    <a:pt x="85" y="65"/>
                  </a:cubicBezTo>
                  <a:cubicBezTo>
                    <a:pt x="85" y="66"/>
                    <a:pt x="85" y="67"/>
                    <a:pt x="85" y="68"/>
                  </a:cubicBezTo>
                  <a:cubicBezTo>
                    <a:pt x="84" y="69"/>
                    <a:pt x="83" y="71"/>
                    <a:pt x="83" y="72"/>
                  </a:cubicBezTo>
                  <a:cubicBezTo>
                    <a:pt x="82" y="73"/>
                    <a:pt x="81" y="74"/>
                    <a:pt x="81" y="74"/>
                  </a:cubicBezTo>
                  <a:cubicBezTo>
                    <a:pt x="79" y="75"/>
                    <a:pt x="77" y="74"/>
                    <a:pt x="77" y="76"/>
                  </a:cubicBezTo>
                  <a:cubicBezTo>
                    <a:pt x="76" y="76"/>
                    <a:pt x="77" y="77"/>
                    <a:pt x="76" y="78"/>
                  </a:cubicBezTo>
                  <a:cubicBezTo>
                    <a:pt x="76" y="79"/>
                    <a:pt x="76" y="79"/>
                    <a:pt x="75" y="80"/>
                  </a:cubicBezTo>
                  <a:cubicBezTo>
                    <a:pt x="75" y="81"/>
                    <a:pt x="75" y="84"/>
                    <a:pt x="76" y="86"/>
                  </a:cubicBezTo>
                  <a:cubicBezTo>
                    <a:pt x="77" y="87"/>
                    <a:pt x="78" y="88"/>
                    <a:pt x="79" y="90"/>
                  </a:cubicBezTo>
                  <a:cubicBezTo>
                    <a:pt x="79" y="91"/>
                    <a:pt x="80" y="92"/>
                    <a:pt x="80" y="94"/>
                  </a:cubicBezTo>
                  <a:cubicBezTo>
                    <a:pt x="79" y="101"/>
                    <a:pt x="77" y="107"/>
                    <a:pt x="76" y="114"/>
                  </a:cubicBezTo>
                  <a:cubicBezTo>
                    <a:pt x="76" y="117"/>
                    <a:pt x="76" y="119"/>
                    <a:pt x="76" y="122"/>
                  </a:cubicBezTo>
                  <a:cubicBezTo>
                    <a:pt x="76" y="123"/>
                    <a:pt x="76" y="125"/>
                    <a:pt x="75" y="126"/>
                  </a:cubicBezTo>
                  <a:cubicBezTo>
                    <a:pt x="75" y="128"/>
                    <a:pt x="75" y="129"/>
                    <a:pt x="75" y="130"/>
                  </a:cubicBezTo>
                  <a:cubicBezTo>
                    <a:pt x="75" y="131"/>
                    <a:pt x="74" y="131"/>
                    <a:pt x="74" y="132"/>
                  </a:cubicBezTo>
                  <a:cubicBezTo>
                    <a:pt x="74" y="133"/>
                    <a:pt x="74" y="134"/>
                    <a:pt x="73" y="135"/>
                  </a:cubicBezTo>
                  <a:cubicBezTo>
                    <a:pt x="73" y="136"/>
                    <a:pt x="73" y="137"/>
                    <a:pt x="73" y="138"/>
                  </a:cubicBezTo>
                  <a:cubicBezTo>
                    <a:pt x="72" y="140"/>
                    <a:pt x="73" y="142"/>
                    <a:pt x="72" y="143"/>
                  </a:cubicBezTo>
                  <a:cubicBezTo>
                    <a:pt x="72" y="144"/>
                    <a:pt x="72" y="145"/>
                    <a:pt x="72" y="145"/>
                  </a:cubicBezTo>
                  <a:cubicBezTo>
                    <a:pt x="71" y="147"/>
                    <a:pt x="71" y="148"/>
                    <a:pt x="71" y="150"/>
                  </a:cubicBezTo>
                  <a:cubicBezTo>
                    <a:pt x="71" y="151"/>
                    <a:pt x="70" y="151"/>
                    <a:pt x="70" y="152"/>
                  </a:cubicBezTo>
                  <a:cubicBezTo>
                    <a:pt x="70" y="152"/>
                    <a:pt x="69" y="152"/>
                    <a:pt x="69" y="153"/>
                  </a:cubicBezTo>
                  <a:cubicBezTo>
                    <a:pt x="69" y="153"/>
                    <a:pt x="69" y="153"/>
                    <a:pt x="69" y="153"/>
                  </a:cubicBezTo>
                  <a:cubicBezTo>
                    <a:pt x="68" y="155"/>
                    <a:pt x="68" y="156"/>
                    <a:pt x="68" y="158"/>
                  </a:cubicBezTo>
                  <a:cubicBezTo>
                    <a:pt x="68" y="158"/>
                    <a:pt x="68" y="161"/>
                    <a:pt x="68" y="162"/>
                  </a:cubicBezTo>
                  <a:cubicBezTo>
                    <a:pt x="67" y="162"/>
                    <a:pt x="67" y="161"/>
                    <a:pt x="66" y="161"/>
                  </a:cubicBezTo>
                  <a:cubicBezTo>
                    <a:pt x="65" y="161"/>
                    <a:pt x="65" y="162"/>
                    <a:pt x="64" y="162"/>
                  </a:cubicBezTo>
                  <a:cubicBezTo>
                    <a:pt x="63" y="163"/>
                    <a:pt x="61" y="163"/>
                    <a:pt x="60" y="161"/>
                  </a:cubicBezTo>
                  <a:cubicBezTo>
                    <a:pt x="59" y="159"/>
                    <a:pt x="59" y="158"/>
                    <a:pt x="57" y="156"/>
                  </a:cubicBezTo>
                  <a:cubicBezTo>
                    <a:pt x="57" y="155"/>
                    <a:pt x="57" y="155"/>
                    <a:pt x="55" y="155"/>
                  </a:cubicBezTo>
                  <a:cubicBezTo>
                    <a:pt x="55" y="154"/>
                    <a:pt x="54" y="155"/>
                    <a:pt x="53" y="155"/>
                  </a:cubicBezTo>
                  <a:cubicBezTo>
                    <a:pt x="49" y="154"/>
                    <a:pt x="47" y="152"/>
                    <a:pt x="44" y="150"/>
                  </a:cubicBezTo>
                  <a:cubicBezTo>
                    <a:pt x="44" y="150"/>
                    <a:pt x="41" y="149"/>
                    <a:pt x="40" y="150"/>
                  </a:cubicBezTo>
                  <a:cubicBezTo>
                    <a:pt x="39" y="152"/>
                    <a:pt x="42" y="153"/>
                    <a:pt x="42" y="154"/>
                  </a:cubicBezTo>
                  <a:cubicBezTo>
                    <a:pt x="43" y="155"/>
                    <a:pt x="42" y="156"/>
                    <a:pt x="41" y="157"/>
                  </a:cubicBezTo>
                  <a:cubicBezTo>
                    <a:pt x="39" y="160"/>
                    <a:pt x="41" y="162"/>
                    <a:pt x="41" y="166"/>
                  </a:cubicBezTo>
                  <a:cubicBezTo>
                    <a:pt x="41" y="170"/>
                    <a:pt x="38" y="173"/>
                    <a:pt x="34" y="175"/>
                  </a:cubicBezTo>
                  <a:cubicBezTo>
                    <a:pt x="31" y="176"/>
                    <a:pt x="28" y="176"/>
                    <a:pt x="25" y="177"/>
                  </a:cubicBezTo>
                  <a:cubicBezTo>
                    <a:pt x="24" y="177"/>
                    <a:pt x="23" y="178"/>
                    <a:pt x="21" y="178"/>
                  </a:cubicBezTo>
                  <a:cubicBezTo>
                    <a:pt x="21" y="178"/>
                    <a:pt x="20" y="177"/>
                    <a:pt x="19" y="178"/>
                  </a:cubicBezTo>
                  <a:cubicBezTo>
                    <a:pt x="18" y="178"/>
                    <a:pt x="18" y="179"/>
                    <a:pt x="17" y="179"/>
                  </a:cubicBezTo>
                  <a:cubicBezTo>
                    <a:pt x="16" y="176"/>
                    <a:pt x="16" y="173"/>
                    <a:pt x="15" y="170"/>
                  </a:cubicBezTo>
                  <a:cubicBezTo>
                    <a:pt x="15" y="168"/>
                    <a:pt x="15" y="167"/>
                    <a:pt x="14" y="165"/>
                  </a:cubicBezTo>
                  <a:cubicBezTo>
                    <a:pt x="13" y="163"/>
                    <a:pt x="11" y="161"/>
                    <a:pt x="10" y="158"/>
                  </a:cubicBezTo>
                  <a:cubicBezTo>
                    <a:pt x="10" y="157"/>
                    <a:pt x="9" y="157"/>
                    <a:pt x="8" y="155"/>
                  </a:cubicBezTo>
                  <a:cubicBezTo>
                    <a:pt x="7" y="154"/>
                    <a:pt x="6" y="154"/>
                    <a:pt x="5" y="153"/>
                  </a:cubicBezTo>
                  <a:cubicBezTo>
                    <a:pt x="4" y="152"/>
                    <a:pt x="5" y="152"/>
                    <a:pt x="6" y="151"/>
                  </a:cubicBezTo>
                  <a:cubicBezTo>
                    <a:pt x="8" y="149"/>
                    <a:pt x="9" y="144"/>
                    <a:pt x="9" y="141"/>
                  </a:cubicBezTo>
                  <a:cubicBezTo>
                    <a:pt x="9" y="140"/>
                    <a:pt x="8" y="139"/>
                    <a:pt x="9" y="138"/>
                  </a:cubicBezTo>
                  <a:cubicBezTo>
                    <a:pt x="9" y="137"/>
                    <a:pt x="9" y="137"/>
                    <a:pt x="10" y="137"/>
                  </a:cubicBezTo>
                  <a:cubicBezTo>
                    <a:pt x="12" y="135"/>
                    <a:pt x="13" y="133"/>
                    <a:pt x="14" y="131"/>
                  </a:cubicBezTo>
                  <a:cubicBezTo>
                    <a:pt x="14" y="129"/>
                    <a:pt x="15" y="126"/>
                    <a:pt x="14" y="124"/>
                  </a:cubicBezTo>
                  <a:cubicBezTo>
                    <a:pt x="14" y="123"/>
                    <a:pt x="13" y="122"/>
                    <a:pt x="12" y="120"/>
                  </a:cubicBezTo>
                  <a:cubicBezTo>
                    <a:pt x="12" y="117"/>
                    <a:pt x="15" y="116"/>
                    <a:pt x="15" y="113"/>
                  </a:cubicBezTo>
                  <a:cubicBezTo>
                    <a:pt x="15" y="114"/>
                    <a:pt x="16" y="116"/>
                    <a:pt x="17" y="116"/>
                  </a:cubicBezTo>
                  <a:cubicBezTo>
                    <a:pt x="17" y="115"/>
                    <a:pt x="17" y="115"/>
                    <a:pt x="18" y="114"/>
                  </a:cubicBezTo>
                  <a:cubicBezTo>
                    <a:pt x="19" y="112"/>
                    <a:pt x="19" y="111"/>
                    <a:pt x="19" y="110"/>
                  </a:cubicBezTo>
                  <a:cubicBezTo>
                    <a:pt x="20" y="108"/>
                    <a:pt x="24" y="106"/>
                    <a:pt x="22" y="104"/>
                  </a:cubicBezTo>
                  <a:cubicBezTo>
                    <a:pt x="21" y="104"/>
                    <a:pt x="19" y="104"/>
                    <a:pt x="18" y="104"/>
                  </a:cubicBezTo>
                  <a:cubicBezTo>
                    <a:pt x="16" y="104"/>
                    <a:pt x="17" y="103"/>
                    <a:pt x="16" y="102"/>
                  </a:cubicBezTo>
                  <a:cubicBezTo>
                    <a:pt x="15" y="100"/>
                    <a:pt x="15" y="101"/>
                    <a:pt x="13" y="102"/>
                  </a:cubicBezTo>
                  <a:cubicBezTo>
                    <a:pt x="13" y="102"/>
                    <a:pt x="12" y="102"/>
                    <a:pt x="12" y="103"/>
                  </a:cubicBezTo>
                  <a:cubicBezTo>
                    <a:pt x="11" y="103"/>
                    <a:pt x="11" y="104"/>
                    <a:pt x="10" y="105"/>
                  </a:cubicBezTo>
                  <a:cubicBezTo>
                    <a:pt x="9" y="105"/>
                    <a:pt x="9" y="104"/>
                    <a:pt x="9" y="103"/>
                  </a:cubicBezTo>
                  <a:cubicBezTo>
                    <a:pt x="10" y="101"/>
                    <a:pt x="11" y="100"/>
                    <a:pt x="11" y="98"/>
                  </a:cubicBezTo>
                  <a:cubicBezTo>
                    <a:pt x="11" y="97"/>
                    <a:pt x="11" y="94"/>
                    <a:pt x="12" y="93"/>
                  </a:cubicBezTo>
                  <a:cubicBezTo>
                    <a:pt x="13" y="91"/>
                    <a:pt x="13" y="90"/>
                    <a:pt x="13" y="88"/>
                  </a:cubicBezTo>
                  <a:cubicBezTo>
                    <a:pt x="15" y="87"/>
                    <a:pt x="20" y="89"/>
                    <a:pt x="21" y="87"/>
                  </a:cubicBezTo>
                  <a:cubicBezTo>
                    <a:pt x="22" y="85"/>
                    <a:pt x="18" y="85"/>
                    <a:pt x="17" y="85"/>
                  </a:cubicBezTo>
                  <a:cubicBezTo>
                    <a:pt x="16" y="82"/>
                    <a:pt x="17" y="78"/>
                    <a:pt x="17" y="74"/>
                  </a:cubicBezTo>
                  <a:cubicBezTo>
                    <a:pt x="17" y="73"/>
                    <a:pt x="17" y="69"/>
                    <a:pt x="17" y="68"/>
                  </a:cubicBezTo>
                  <a:cubicBezTo>
                    <a:pt x="16" y="67"/>
                    <a:pt x="14" y="66"/>
                    <a:pt x="13" y="66"/>
                  </a:cubicBezTo>
                  <a:cubicBezTo>
                    <a:pt x="12" y="63"/>
                    <a:pt x="13" y="61"/>
                    <a:pt x="12" y="58"/>
                  </a:cubicBezTo>
                  <a:cubicBezTo>
                    <a:pt x="12" y="56"/>
                    <a:pt x="12" y="55"/>
                    <a:pt x="11" y="53"/>
                  </a:cubicBezTo>
                  <a:cubicBezTo>
                    <a:pt x="11" y="52"/>
                    <a:pt x="11" y="52"/>
                    <a:pt x="11" y="52"/>
                  </a:cubicBezTo>
                  <a:cubicBezTo>
                    <a:pt x="10" y="51"/>
                    <a:pt x="9" y="51"/>
                    <a:pt x="9" y="50"/>
                  </a:cubicBezTo>
                  <a:cubicBezTo>
                    <a:pt x="8" y="49"/>
                    <a:pt x="8" y="48"/>
                    <a:pt x="8" y="48"/>
                  </a:cubicBezTo>
                  <a:cubicBezTo>
                    <a:pt x="7" y="46"/>
                    <a:pt x="7" y="47"/>
                    <a:pt x="5" y="47"/>
                  </a:cubicBezTo>
                  <a:cubicBezTo>
                    <a:pt x="3" y="46"/>
                    <a:pt x="0" y="45"/>
                    <a:pt x="3" y="43"/>
                  </a:cubicBezTo>
                  <a:cubicBezTo>
                    <a:pt x="4" y="41"/>
                    <a:pt x="5" y="41"/>
                    <a:pt x="5" y="39"/>
                  </a:cubicBezTo>
                  <a:cubicBezTo>
                    <a:pt x="5" y="36"/>
                    <a:pt x="5" y="34"/>
                    <a:pt x="6" y="32"/>
                  </a:cubicBezTo>
                  <a:cubicBezTo>
                    <a:pt x="6" y="30"/>
                    <a:pt x="5" y="28"/>
                    <a:pt x="6" y="27"/>
                  </a:cubicBezTo>
                  <a:cubicBezTo>
                    <a:pt x="6" y="26"/>
                    <a:pt x="7" y="25"/>
                    <a:pt x="7" y="24"/>
                  </a:cubicBezTo>
                  <a:cubicBezTo>
                    <a:pt x="8" y="23"/>
                    <a:pt x="8" y="21"/>
                    <a:pt x="8" y="20"/>
                  </a:cubicBezTo>
                  <a:cubicBezTo>
                    <a:pt x="9" y="19"/>
                    <a:pt x="9" y="17"/>
                    <a:pt x="9" y="16"/>
                  </a:cubicBezTo>
                  <a:cubicBezTo>
                    <a:pt x="9" y="14"/>
                    <a:pt x="9" y="13"/>
                    <a:pt x="11" y="12"/>
                  </a:cubicBezTo>
                  <a:cubicBezTo>
                    <a:pt x="11" y="12"/>
                    <a:pt x="12" y="11"/>
                    <a:pt x="13" y="12"/>
                  </a:cubicBezTo>
                  <a:cubicBezTo>
                    <a:pt x="13" y="13"/>
                    <a:pt x="11" y="15"/>
                    <a:pt x="11" y="15"/>
                  </a:cubicBezTo>
                  <a:cubicBezTo>
                    <a:pt x="9" y="17"/>
                    <a:pt x="10" y="17"/>
                    <a:pt x="10" y="19"/>
                  </a:cubicBezTo>
                  <a:cubicBezTo>
                    <a:pt x="10" y="21"/>
                    <a:pt x="10" y="20"/>
                    <a:pt x="11" y="21"/>
                  </a:cubicBezTo>
                  <a:cubicBezTo>
                    <a:pt x="13" y="22"/>
                    <a:pt x="15" y="22"/>
                    <a:pt x="17" y="22"/>
                  </a:cubicBezTo>
                  <a:cubicBezTo>
                    <a:pt x="19" y="22"/>
                    <a:pt x="21" y="21"/>
                    <a:pt x="24" y="21"/>
                  </a:cubicBezTo>
                  <a:cubicBezTo>
                    <a:pt x="25" y="22"/>
                    <a:pt x="26" y="23"/>
                    <a:pt x="27" y="23"/>
                  </a:cubicBezTo>
                  <a:cubicBezTo>
                    <a:pt x="27" y="23"/>
                    <a:pt x="28" y="23"/>
                    <a:pt x="29" y="23"/>
                  </a:cubicBezTo>
                  <a:cubicBezTo>
                    <a:pt x="29" y="24"/>
                    <a:pt x="31" y="25"/>
                    <a:pt x="32" y="25"/>
                  </a:cubicBezTo>
                  <a:cubicBezTo>
                    <a:pt x="32" y="25"/>
                    <a:pt x="33" y="24"/>
                    <a:pt x="34" y="23"/>
                  </a:cubicBezTo>
                  <a:cubicBezTo>
                    <a:pt x="35" y="22"/>
                    <a:pt x="36" y="22"/>
                    <a:pt x="38" y="22"/>
                  </a:cubicBezTo>
                  <a:cubicBezTo>
                    <a:pt x="41" y="21"/>
                    <a:pt x="40" y="18"/>
                    <a:pt x="42" y="16"/>
                  </a:cubicBezTo>
                  <a:cubicBezTo>
                    <a:pt x="44" y="14"/>
                    <a:pt x="45" y="14"/>
                    <a:pt x="47" y="14"/>
                  </a:cubicBezTo>
                  <a:cubicBezTo>
                    <a:pt x="48" y="13"/>
                    <a:pt x="49" y="12"/>
                    <a:pt x="50" y="11"/>
                  </a:cubicBezTo>
                  <a:cubicBezTo>
                    <a:pt x="51" y="11"/>
                    <a:pt x="52" y="10"/>
                    <a:pt x="52" y="10"/>
                  </a:cubicBezTo>
                  <a:cubicBezTo>
                    <a:pt x="53" y="9"/>
                    <a:pt x="53" y="8"/>
                    <a:pt x="53" y="7"/>
                  </a:cubicBezTo>
                  <a:cubicBezTo>
                    <a:pt x="53" y="4"/>
                    <a:pt x="54" y="3"/>
                    <a:pt x="56" y="2"/>
                  </a:cubicBezTo>
                  <a:cubicBezTo>
                    <a:pt x="59" y="0"/>
                    <a:pt x="65" y="1"/>
                    <a:pt x="67"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1">
              <a:extLst>
                <a:ext uri="{FF2B5EF4-FFF2-40B4-BE49-F238E27FC236}">
                  <a16:creationId xmlns:a16="http://schemas.microsoft.com/office/drawing/2014/main" id="{4F36B1EB-2760-ADC1-77C3-346521D61090}"/>
                </a:ext>
              </a:extLst>
            </p:cNvPr>
            <p:cNvSpPr>
              <a:spLocks noEditPoints="1"/>
            </p:cNvSpPr>
            <p:nvPr/>
          </p:nvSpPr>
          <p:spPr bwMode="auto">
            <a:xfrm>
              <a:off x="4889500" y="3751263"/>
              <a:ext cx="1041400" cy="944563"/>
            </a:xfrm>
            <a:custGeom>
              <a:avLst/>
              <a:gdLst/>
              <a:ahLst/>
              <a:cxnLst>
                <a:cxn ang="0">
                  <a:pos x="549" y="385"/>
                </a:cxn>
                <a:cxn ang="0">
                  <a:pos x="543" y="329"/>
                </a:cxn>
                <a:cxn ang="0">
                  <a:pos x="531" y="290"/>
                </a:cxn>
                <a:cxn ang="0">
                  <a:pos x="533" y="257"/>
                </a:cxn>
                <a:cxn ang="0">
                  <a:pos x="522" y="235"/>
                </a:cxn>
                <a:cxn ang="0">
                  <a:pos x="532" y="203"/>
                </a:cxn>
                <a:cxn ang="0">
                  <a:pos x="552" y="184"/>
                </a:cxn>
                <a:cxn ang="0">
                  <a:pos x="546" y="161"/>
                </a:cxn>
                <a:cxn ang="0">
                  <a:pos x="524" y="97"/>
                </a:cxn>
                <a:cxn ang="0">
                  <a:pos x="518" y="61"/>
                </a:cxn>
                <a:cxn ang="0">
                  <a:pos x="473" y="42"/>
                </a:cxn>
                <a:cxn ang="0">
                  <a:pos x="315" y="39"/>
                </a:cxn>
                <a:cxn ang="0">
                  <a:pos x="293" y="41"/>
                </a:cxn>
                <a:cxn ang="0">
                  <a:pos x="243" y="1"/>
                </a:cxn>
                <a:cxn ang="0">
                  <a:pos x="187" y="10"/>
                </a:cxn>
                <a:cxn ang="0">
                  <a:pos x="156" y="17"/>
                </a:cxn>
                <a:cxn ang="0">
                  <a:pos x="114" y="50"/>
                </a:cxn>
                <a:cxn ang="0">
                  <a:pos x="77" y="63"/>
                </a:cxn>
                <a:cxn ang="0">
                  <a:pos x="36" y="71"/>
                </a:cxn>
                <a:cxn ang="0">
                  <a:pos x="14" y="81"/>
                </a:cxn>
                <a:cxn ang="0">
                  <a:pos x="16" y="93"/>
                </a:cxn>
                <a:cxn ang="0">
                  <a:pos x="33" y="138"/>
                </a:cxn>
                <a:cxn ang="0">
                  <a:pos x="16" y="170"/>
                </a:cxn>
                <a:cxn ang="0">
                  <a:pos x="31" y="187"/>
                </a:cxn>
                <a:cxn ang="0">
                  <a:pos x="37" y="212"/>
                </a:cxn>
                <a:cxn ang="0">
                  <a:pos x="43" y="231"/>
                </a:cxn>
                <a:cxn ang="0">
                  <a:pos x="38" y="260"/>
                </a:cxn>
                <a:cxn ang="0">
                  <a:pos x="44" y="276"/>
                </a:cxn>
                <a:cxn ang="0">
                  <a:pos x="47" y="292"/>
                </a:cxn>
                <a:cxn ang="0">
                  <a:pos x="60" y="310"/>
                </a:cxn>
                <a:cxn ang="0">
                  <a:pos x="61" y="338"/>
                </a:cxn>
                <a:cxn ang="0">
                  <a:pos x="88" y="356"/>
                </a:cxn>
                <a:cxn ang="0">
                  <a:pos x="118" y="367"/>
                </a:cxn>
                <a:cxn ang="0">
                  <a:pos x="138" y="375"/>
                </a:cxn>
                <a:cxn ang="0">
                  <a:pos x="140" y="398"/>
                </a:cxn>
                <a:cxn ang="0">
                  <a:pos x="157" y="412"/>
                </a:cxn>
                <a:cxn ang="0">
                  <a:pos x="167" y="393"/>
                </a:cxn>
                <a:cxn ang="0">
                  <a:pos x="191" y="400"/>
                </a:cxn>
                <a:cxn ang="0">
                  <a:pos x="208" y="414"/>
                </a:cxn>
                <a:cxn ang="0">
                  <a:pos x="231" y="426"/>
                </a:cxn>
                <a:cxn ang="0">
                  <a:pos x="269" y="455"/>
                </a:cxn>
                <a:cxn ang="0">
                  <a:pos x="286" y="475"/>
                </a:cxn>
                <a:cxn ang="0">
                  <a:pos x="308" y="466"/>
                </a:cxn>
                <a:cxn ang="0">
                  <a:pos x="321" y="487"/>
                </a:cxn>
                <a:cxn ang="0">
                  <a:pos x="338" y="483"/>
                </a:cxn>
                <a:cxn ang="0">
                  <a:pos x="376" y="480"/>
                </a:cxn>
                <a:cxn ang="0">
                  <a:pos x="393" y="473"/>
                </a:cxn>
                <a:cxn ang="0">
                  <a:pos x="427" y="479"/>
                </a:cxn>
                <a:cxn ang="0">
                  <a:pos x="445" y="490"/>
                </a:cxn>
                <a:cxn ang="0">
                  <a:pos x="477" y="503"/>
                </a:cxn>
                <a:cxn ang="0">
                  <a:pos x="477" y="486"/>
                </a:cxn>
                <a:cxn ang="0">
                  <a:pos x="474" y="462"/>
                </a:cxn>
                <a:cxn ang="0">
                  <a:pos x="500" y="424"/>
                </a:cxn>
                <a:cxn ang="0">
                  <a:pos x="551" y="390"/>
                </a:cxn>
                <a:cxn ang="0">
                  <a:pos x="545" y="359"/>
                </a:cxn>
              </a:cxnLst>
              <a:rect l="0" t="0" r="r" b="b"/>
              <a:pathLst>
                <a:path w="557" h="505">
                  <a:moveTo>
                    <a:pt x="552" y="381"/>
                  </a:moveTo>
                  <a:cubicBezTo>
                    <a:pt x="552" y="381"/>
                    <a:pt x="552" y="382"/>
                    <a:pt x="552" y="382"/>
                  </a:cubicBezTo>
                  <a:cubicBezTo>
                    <a:pt x="552" y="382"/>
                    <a:pt x="552" y="381"/>
                    <a:pt x="552" y="381"/>
                  </a:cubicBezTo>
                  <a:moveTo>
                    <a:pt x="549" y="385"/>
                  </a:moveTo>
                  <a:cubicBezTo>
                    <a:pt x="550" y="385"/>
                    <a:pt x="550" y="385"/>
                    <a:pt x="550" y="385"/>
                  </a:cubicBezTo>
                  <a:cubicBezTo>
                    <a:pt x="550" y="385"/>
                    <a:pt x="550" y="385"/>
                    <a:pt x="550" y="385"/>
                  </a:cubicBezTo>
                  <a:lnTo>
                    <a:pt x="549" y="385"/>
                  </a:lnTo>
                  <a:close/>
                  <a:moveTo>
                    <a:pt x="557" y="352"/>
                  </a:moveTo>
                  <a:cubicBezTo>
                    <a:pt x="556" y="350"/>
                    <a:pt x="556" y="351"/>
                    <a:pt x="555" y="350"/>
                  </a:cubicBezTo>
                  <a:cubicBezTo>
                    <a:pt x="554" y="348"/>
                    <a:pt x="554" y="346"/>
                    <a:pt x="554" y="344"/>
                  </a:cubicBezTo>
                  <a:cubicBezTo>
                    <a:pt x="552" y="342"/>
                    <a:pt x="550" y="339"/>
                    <a:pt x="548" y="336"/>
                  </a:cubicBezTo>
                  <a:cubicBezTo>
                    <a:pt x="548" y="335"/>
                    <a:pt x="547" y="332"/>
                    <a:pt x="546" y="331"/>
                  </a:cubicBezTo>
                  <a:cubicBezTo>
                    <a:pt x="546" y="331"/>
                    <a:pt x="545" y="331"/>
                    <a:pt x="544" y="331"/>
                  </a:cubicBezTo>
                  <a:cubicBezTo>
                    <a:pt x="543" y="331"/>
                    <a:pt x="543" y="330"/>
                    <a:pt x="543" y="329"/>
                  </a:cubicBezTo>
                  <a:cubicBezTo>
                    <a:pt x="543" y="329"/>
                    <a:pt x="543" y="328"/>
                    <a:pt x="543" y="328"/>
                  </a:cubicBezTo>
                  <a:cubicBezTo>
                    <a:pt x="542" y="327"/>
                    <a:pt x="542" y="327"/>
                    <a:pt x="542" y="326"/>
                  </a:cubicBezTo>
                  <a:cubicBezTo>
                    <a:pt x="541" y="324"/>
                    <a:pt x="540" y="323"/>
                    <a:pt x="540" y="321"/>
                  </a:cubicBezTo>
                  <a:cubicBezTo>
                    <a:pt x="538" y="317"/>
                    <a:pt x="536" y="314"/>
                    <a:pt x="535" y="310"/>
                  </a:cubicBezTo>
                  <a:cubicBezTo>
                    <a:pt x="534" y="307"/>
                    <a:pt x="533" y="304"/>
                    <a:pt x="533" y="301"/>
                  </a:cubicBezTo>
                  <a:cubicBezTo>
                    <a:pt x="533" y="299"/>
                    <a:pt x="533" y="298"/>
                    <a:pt x="533" y="296"/>
                  </a:cubicBezTo>
                  <a:cubicBezTo>
                    <a:pt x="532" y="294"/>
                    <a:pt x="532" y="291"/>
                    <a:pt x="531" y="290"/>
                  </a:cubicBezTo>
                  <a:cubicBezTo>
                    <a:pt x="530" y="288"/>
                    <a:pt x="529" y="290"/>
                    <a:pt x="527" y="289"/>
                  </a:cubicBezTo>
                  <a:cubicBezTo>
                    <a:pt x="524" y="288"/>
                    <a:pt x="525" y="285"/>
                    <a:pt x="525" y="282"/>
                  </a:cubicBezTo>
                  <a:cubicBezTo>
                    <a:pt x="525" y="280"/>
                    <a:pt x="525" y="278"/>
                    <a:pt x="525" y="276"/>
                  </a:cubicBezTo>
                  <a:cubicBezTo>
                    <a:pt x="526" y="274"/>
                    <a:pt x="527" y="274"/>
                    <a:pt x="528" y="272"/>
                  </a:cubicBezTo>
                  <a:cubicBezTo>
                    <a:pt x="528" y="271"/>
                    <a:pt x="528" y="269"/>
                    <a:pt x="528" y="268"/>
                  </a:cubicBezTo>
                  <a:cubicBezTo>
                    <a:pt x="529" y="266"/>
                    <a:pt x="529" y="266"/>
                    <a:pt x="530" y="264"/>
                  </a:cubicBezTo>
                  <a:cubicBezTo>
                    <a:pt x="531" y="262"/>
                    <a:pt x="532" y="260"/>
                    <a:pt x="533" y="257"/>
                  </a:cubicBezTo>
                  <a:cubicBezTo>
                    <a:pt x="533" y="255"/>
                    <a:pt x="532" y="254"/>
                    <a:pt x="534" y="253"/>
                  </a:cubicBezTo>
                  <a:cubicBezTo>
                    <a:pt x="534" y="252"/>
                    <a:pt x="535" y="253"/>
                    <a:pt x="535" y="252"/>
                  </a:cubicBezTo>
                  <a:cubicBezTo>
                    <a:pt x="535" y="251"/>
                    <a:pt x="535" y="249"/>
                    <a:pt x="535" y="249"/>
                  </a:cubicBezTo>
                  <a:cubicBezTo>
                    <a:pt x="535" y="247"/>
                    <a:pt x="534" y="247"/>
                    <a:pt x="533" y="245"/>
                  </a:cubicBezTo>
                  <a:cubicBezTo>
                    <a:pt x="532" y="244"/>
                    <a:pt x="531" y="243"/>
                    <a:pt x="530" y="242"/>
                  </a:cubicBezTo>
                  <a:cubicBezTo>
                    <a:pt x="528" y="240"/>
                    <a:pt x="528" y="240"/>
                    <a:pt x="526" y="240"/>
                  </a:cubicBezTo>
                  <a:cubicBezTo>
                    <a:pt x="524" y="239"/>
                    <a:pt x="523" y="237"/>
                    <a:pt x="522" y="235"/>
                  </a:cubicBezTo>
                  <a:cubicBezTo>
                    <a:pt x="520" y="232"/>
                    <a:pt x="520" y="231"/>
                    <a:pt x="516" y="232"/>
                  </a:cubicBezTo>
                  <a:cubicBezTo>
                    <a:pt x="512" y="232"/>
                    <a:pt x="513" y="227"/>
                    <a:pt x="514" y="224"/>
                  </a:cubicBezTo>
                  <a:cubicBezTo>
                    <a:pt x="515" y="223"/>
                    <a:pt x="515" y="221"/>
                    <a:pt x="515" y="219"/>
                  </a:cubicBezTo>
                  <a:cubicBezTo>
                    <a:pt x="516" y="218"/>
                    <a:pt x="518" y="217"/>
                    <a:pt x="520" y="216"/>
                  </a:cubicBezTo>
                  <a:cubicBezTo>
                    <a:pt x="523" y="214"/>
                    <a:pt x="526" y="213"/>
                    <a:pt x="528" y="210"/>
                  </a:cubicBezTo>
                  <a:cubicBezTo>
                    <a:pt x="530" y="209"/>
                    <a:pt x="529" y="210"/>
                    <a:pt x="530" y="208"/>
                  </a:cubicBezTo>
                  <a:cubicBezTo>
                    <a:pt x="531" y="206"/>
                    <a:pt x="531" y="205"/>
                    <a:pt x="532" y="203"/>
                  </a:cubicBezTo>
                  <a:cubicBezTo>
                    <a:pt x="532" y="203"/>
                    <a:pt x="532" y="201"/>
                    <a:pt x="533" y="201"/>
                  </a:cubicBezTo>
                  <a:cubicBezTo>
                    <a:pt x="533" y="200"/>
                    <a:pt x="534" y="200"/>
                    <a:pt x="535" y="199"/>
                  </a:cubicBezTo>
                  <a:cubicBezTo>
                    <a:pt x="536" y="198"/>
                    <a:pt x="537" y="197"/>
                    <a:pt x="539" y="196"/>
                  </a:cubicBezTo>
                  <a:cubicBezTo>
                    <a:pt x="542" y="195"/>
                    <a:pt x="544" y="196"/>
                    <a:pt x="547" y="196"/>
                  </a:cubicBezTo>
                  <a:cubicBezTo>
                    <a:pt x="550" y="195"/>
                    <a:pt x="549" y="195"/>
                    <a:pt x="550" y="193"/>
                  </a:cubicBezTo>
                  <a:cubicBezTo>
                    <a:pt x="551" y="192"/>
                    <a:pt x="552" y="190"/>
                    <a:pt x="552" y="188"/>
                  </a:cubicBezTo>
                  <a:cubicBezTo>
                    <a:pt x="552" y="187"/>
                    <a:pt x="552" y="185"/>
                    <a:pt x="552" y="184"/>
                  </a:cubicBezTo>
                  <a:cubicBezTo>
                    <a:pt x="553" y="183"/>
                    <a:pt x="554" y="182"/>
                    <a:pt x="554" y="181"/>
                  </a:cubicBezTo>
                  <a:cubicBezTo>
                    <a:pt x="555" y="179"/>
                    <a:pt x="555" y="178"/>
                    <a:pt x="555" y="176"/>
                  </a:cubicBezTo>
                  <a:cubicBezTo>
                    <a:pt x="555" y="174"/>
                    <a:pt x="555" y="172"/>
                    <a:pt x="555" y="170"/>
                  </a:cubicBezTo>
                  <a:cubicBezTo>
                    <a:pt x="555" y="168"/>
                    <a:pt x="556" y="164"/>
                    <a:pt x="552" y="165"/>
                  </a:cubicBezTo>
                  <a:cubicBezTo>
                    <a:pt x="551" y="165"/>
                    <a:pt x="551" y="167"/>
                    <a:pt x="550" y="166"/>
                  </a:cubicBezTo>
                  <a:cubicBezTo>
                    <a:pt x="549" y="166"/>
                    <a:pt x="549" y="165"/>
                    <a:pt x="548" y="165"/>
                  </a:cubicBezTo>
                  <a:cubicBezTo>
                    <a:pt x="547" y="163"/>
                    <a:pt x="547" y="163"/>
                    <a:pt x="546" y="161"/>
                  </a:cubicBezTo>
                  <a:cubicBezTo>
                    <a:pt x="546" y="159"/>
                    <a:pt x="547" y="156"/>
                    <a:pt x="547" y="154"/>
                  </a:cubicBezTo>
                  <a:cubicBezTo>
                    <a:pt x="546" y="153"/>
                    <a:pt x="545" y="153"/>
                    <a:pt x="545" y="151"/>
                  </a:cubicBezTo>
                  <a:cubicBezTo>
                    <a:pt x="543" y="149"/>
                    <a:pt x="542" y="145"/>
                    <a:pt x="540" y="142"/>
                  </a:cubicBezTo>
                  <a:cubicBezTo>
                    <a:pt x="538" y="136"/>
                    <a:pt x="537" y="131"/>
                    <a:pt x="534" y="125"/>
                  </a:cubicBezTo>
                  <a:cubicBezTo>
                    <a:pt x="532" y="120"/>
                    <a:pt x="529" y="116"/>
                    <a:pt x="527" y="111"/>
                  </a:cubicBezTo>
                  <a:cubicBezTo>
                    <a:pt x="526" y="108"/>
                    <a:pt x="523" y="106"/>
                    <a:pt x="523" y="102"/>
                  </a:cubicBezTo>
                  <a:cubicBezTo>
                    <a:pt x="523" y="99"/>
                    <a:pt x="523" y="99"/>
                    <a:pt x="524" y="97"/>
                  </a:cubicBezTo>
                  <a:cubicBezTo>
                    <a:pt x="525" y="95"/>
                    <a:pt x="526" y="94"/>
                    <a:pt x="526" y="92"/>
                  </a:cubicBezTo>
                  <a:cubicBezTo>
                    <a:pt x="525" y="88"/>
                    <a:pt x="521" y="85"/>
                    <a:pt x="521" y="81"/>
                  </a:cubicBezTo>
                  <a:cubicBezTo>
                    <a:pt x="520" y="80"/>
                    <a:pt x="521" y="78"/>
                    <a:pt x="521" y="77"/>
                  </a:cubicBezTo>
                  <a:cubicBezTo>
                    <a:pt x="521" y="77"/>
                    <a:pt x="520" y="76"/>
                    <a:pt x="521" y="75"/>
                  </a:cubicBezTo>
                  <a:cubicBezTo>
                    <a:pt x="521" y="74"/>
                    <a:pt x="522" y="75"/>
                    <a:pt x="522" y="74"/>
                  </a:cubicBezTo>
                  <a:cubicBezTo>
                    <a:pt x="523" y="72"/>
                    <a:pt x="523" y="67"/>
                    <a:pt x="522" y="65"/>
                  </a:cubicBezTo>
                  <a:cubicBezTo>
                    <a:pt x="521" y="63"/>
                    <a:pt x="519" y="62"/>
                    <a:pt x="518" y="61"/>
                  </a:cubicBezTo>
                  <a:cubicBezTo>
                    <a:pt x="518" y="60"/>
                    <a:pt x="516" y="59"/>
                    <a:pt x="516" y="57"/>
                  </a:cubicBezTo>
                  <a:cubicBezTo>
                    <a:pt x="516" y="56"/>
                    <a:pt x="516" y="55"/>
                    <a:pt x="516" y="54"/>
                  </a:cubicBezTo>
                  <a:cubicBezTo>
                    <a:pt x="515" y="54"/>
                    <a:pt x="513" y="52"/>
                    <a:pt x="512" y="51"/>
                  </a:cubicBezTo>
                  <a:cubicBezTo>
                    <a:pt x="508" y="49"/>
                    <a:pt x="504" y="50"/>
                    <a:pt x="500" y="49"/>
                  </a:cubicBezTo>
                  <a:cubicBezTo>
                    <a:pt x="495" y="48"/>
                    <a:pt x="491" y="45"/>
                    <a:pt x="486" y="43"/>
                  </a:cubicBezTo>
                  <a:cubicBezTo>
                    <a:pt x="484" y="43"/>
                    <a:pt x="482" y="42"/>
                    <a:pt x="480" y="42"/>
                  </a:cubicBezTo>
                  <a:cubicBezTo>
                    <a:pt x="478" y="42"/>
                    <a:pt x="475" y="42"/>
                    <a:pt x="473" y="42"/>
                  </a:cubicBezTo>
                  <a:cubicBezTo>
                    <a:pt x="466" y="42"/>
                    <a:pt x="460" y="42"/>
                    <a:pt x="453" y="42"/>
                  </a:cubicBezTo>
                  <a:cubicBezTo>
                    <a:pt x="445" y="42"/>
                    <a:pt x="436" y="41"/>
                    <a:pt x="428" y="41"/>
                  </a:cubicBezTo>
                  <a:cubicBezTo>
                    <a:pt x="416" y="41"/>
                    <a:pt x="404" y="42"/>
                    <a:pt x="392" y="41"/>
                  </a:cubicBezTo>
                  <a:cubicBezTo>
                    <a:pt x="375" y="41"/>
                    <a:pt x="359" y="40"/>
                    <a:pt x="343" y="39"/>
                  </a:cubicBezTo>
                  <a:cubicBezTo>
                    <a:pt x="336" y="38"/>
                    <a:pt x="329" y="37"/>
                    <a:pt x="322" y="36"/>
                  </a:cubicBezTo>
                  <a:cubicBezTo>
                    <a:pt x="321" y="35"/>
                    <a:pt x="320" y="35"/>
                    <a:pt x="319" y="35"/>
                  </a:cubicBezTo>
                  <a:cubicBezTo>
                    <a:pt x="319" y="37"/>
                    <a:pt x="317" y="38"/>
                    <a:pt x="315" y="39"/>
                  </a:cubicBezTo>
                  <a:cubicBezTo>
                    <a:pt x="314" y="41"/>
                    <a:pt x="310" y="41"/>
                    <a:pt x="309" y="43"/>
                  </a:cubicBezTo>
                  <a:cubicBezTo>
                    <a:pt x="308" y="45"/>
                    <a:pt x="309" y="46"/>
                    <a:pt x="307" y="48"/>
                  </a:cubicBezTo>
                  <a:cubicBezTo>
                    <a:pt x="306" y="49"/>
                    <a:pt x="303" y="48"/>
                    <a:pt x="301" y="48"/>
                  </a:cubicBezTo>
                  <a:cubicBezTo>
                    <a:pt x="298" y="49"/>
                    <a:pt x="295" y="51"/>
                    <a:pt x="292" y="50"/>
                  </a:cubicBezTo>
                  <a:cubicBezTo>
                    <a:pt x="292" y="49"/>
                    <a:pt x="292" y="48"/>
                    <a:pt x="292" y="47"/>
                  </a:cubicBezTo>
                  <a:cubicBezTo>
                    <a:pt x="293" y="45"/>
                    <a:pt x="296" y="43"/>
                    <a:pt x="296" y="42"/>
                  </a:cubicBezTo>
                  <a:cubicBezTo>
                    <a:pt x="296" y="40"/>
                    <a:pt x="295" y="39"/>
                    <a:pt x="293" y="41"/>
                  </a:cubicBezTo>
                  <a:cubicBezTo>
                    <a:pt x="292" y="41"/>
                    <a:pt x="292" y="44"/>
                    <a:pt x="291" y="44"/>
                  </a:cubicBezTo>
                  <a:cubicBezTo>
                    <a:pt x="290" y="45"/>
                    <a:pt x="289" y="43"/>
                    <a:pt x="287" y="43"/>
                  </a:cubicBezTo>
                  <a:cubicBezTo>
                    <a:pt x="286" y="43"/>
                    <a:pt x="283" y="44"/>
                    <a:pt x="282" y="44"/>
                  </a:cubicBezTo>
                  <a:cubicBezTo>
                    <a:pt x="280" y="44"/>
                    <a:pt x="269" y="46"/>
                    <a:pt x="253" y="35"/>
                  </a:cubicBezTo>
                  <a:cubicBezTo>
                    <a:pt x="252" y="27"/>
                    <a:pt x="252" y="27"/>
                    <a:pt x="252" y="27"/>
                  </a:cubicBezTo>
                  <a:cubicBezTo>
                    <a:pt x="253" y="20"/>
                    <a:pt x="246" y="10"/>
                    <a:pt x="245" y="7"/>
                  </a:cubicBezTo>
                  <a:cubicBezTo>
                    <a:pt x="245" y="5"/>
                    <a:pt x="243" y="3"/>
                    <a:pt x="243" y="1"/>
                  </a:cubicBezTo>
                  <a:cubicBezTo>
                    <a:pt x="237" y="0"/>
                    <a:pt x="230" y="1"/>
                    <a:pt x="225" y="1"/>
                  </a:cubicBezTo>
                  <a:cubicBezTo>
                    <a:pt x="220" y="1"/>
                    <a:pt x="214" y="1"/>
                    <a:pt x="210" y="1"/>
                  </a:cubicBezTo>
                  <a:cubicBezTo>
                    <a:pt x="208" y="1"/>
                    <a:pt x="206" y="1"/>
                    <a:pt x="205" y="2"/>
                  </a:cubicBezTo>
                  <a:cubicBezTo>
                    <a:pt x="202" y="2"/>
                    <a:pt x="201" y="4"/>
                    <a:pt x="199" y="5"/>
                  </a:cubicBezTo>
                  <a:cubicBezTo>
                    <a:pt x="196" y="8"/>
                    <a:pt x="193" y="9"/>
                    <a:pt x="192" y="13"/>
                  </a:cubicBezTo>
                  <a:cubicBezTo>
                    <a:pt x="191" y="13"/>
                    <a:pt x="190" y="13"/>
                    <a:pt x="189" y="13"/>
                  </a:cubicBezTo>
                  <a:cubicBezTo>
                    <a:pt x="188" y="12"/>
                    <a:pt x="187" y="10"/>
                    <a:pt x="187" y="10"/>
                  </a:cubicBezTo>
                  <a:cubicBezTo>
                    <a:pt x="184" y="8"/>
                    <a:pt x="181" y="11"/>
                    <a:pt x="178" y="12"/>
                  </a:cubicBezTo>
                  <a:cubicBezTo>
                    <a:pt x="178" y="12"/>
                    <a:pt x="176" y="12"/>
                    <a:pt x="176" y="12"/>
                  </a:cubicBezTo>
                  <a:cubicBezTo>
                    <a:pt x="174" y="13"/>
                    <a:pt x="174" y="16"/>
                    <a:pt x="172" y="16"/>
                  </a:cubicBezTo>
                  <a:cubicBezTo>
                    <a:pt x="171" y="17"/>
                    <a:pt x="168" y="18"/>
                    <a:pt x="166" y="17"/>
                  </a:cubicBezTo>
                  <a:cubicBezTo>
                    <a:pt x="164" y="17"/>
                    <a:pt x="164" y="16"/>
                    <a:pt x="163" y="15"/>
                  </a:cubicBezTo>
                  <a:cubicBezTo>
                    <a:pt x="162" y="14"/>
                    <a:pt x="157" y="14"/>
                    <a:pt x="156" y="15"/>
                  </a:cubicBezTo>
                  <a:cubicBezTo>
                    <a:pt x="155" y="15"/>
                    <a:pt x="156" y="17"/>
                    <a:pt x="156" y="17"/>
                  </a:cubicBezTo>
                  <a:cubicBezTo>
                    <a:pt x="156" y="18"/>
                    <a:pt x="155" y="18"/>
                    <a:pt x="155" y="19"/>
                  </a:cubicBezTo>
                  <a:cubicBezTo>
                    <a:pt x="152" y="21"/>
                    <a:pt x="148" y="21"/>
                    <a:pt x="145" y="24"/>
                  </a:cubicBezTo>
                  <a:cubicBezTo>
                    <a:pt x="144" y="24"/>
                    <a:pt x="143" y="26"/>
                    <a:pt x="143" y="27"/>
                  </a:cubicBezTo>
                  <a:cubicBezTo>
                    <a:pt x="141" y="28"/>
                    <a:pt x="139" y="30"/>
                    <a:pt x="137" y="32"/>
                  </a:cubicBezTo>
                  <a:cubicBezTo>
                    <a:pt x="135" y="34"/>
                    <a:pt x="135" y="37"/>
                    <a:pt x="133" y="40"/>
                  </a:cubicBezTo>
                  <a:cubicBezTo>
                    <a:pt x="131" y="43"/>
                    <a:pt x="129" y="47"/>
                    <a:pt x="125" y="47"/>
                  </a:cubicBezTo>
                  <a:cubicBezTo>
                    <a:pt x="121" y="47"/>
                    <a:pt x="117" y="47"/>
                    <a:pt x="114" y="50"/>
                  </a:cubicBezTo>
                  <a:cubicBezTo>
                    <a:pt x="113" y="50"/>
                    <a:pt x="113" y="51"/>
                    <a:pt x="112" y="51"/>
                  </a:cubicBezTo>
                  <a:cubicBezTo>
                    <a:pt x="109" y="53"/>
                    <a:pt x="105" y="53"/>
                    <a:pt x="102" y="54"/>
                  </a:cubicBezTo>
                  <a:cubicBezTo>
                    <a:pt x="101" y="54"/>
                    <a:pt x="101" y="54"/>
                    <a:pt x="100" y="55"/>
                  </a:cubicBezTo>
                  <a:cubicBezTo>
                    <a:pt x="100" y="56"/>
                    <a:pt x="100" y="57"/>
                    <a:pt x="100" y="57"/>
                  </a:cubicBezTo>
                  <a:cubicBezTo>
                    <a:pt x="99" y="58"/>
                    <a:pt x="98" y="57"/>
                    <a:pt x="97" y="58"/>
                  </a:cubicBezTo>
                  <a:cubicBezTo>
                    <a:pt x="95" y="58"/>
                    <a:pt x="95" y="59"/>
                    <a:pt x="93" y="59"/>
                  </a:cubicBezTo>
                  <a:cubicBezTo>
                    <a:pt x="88" y="62"/>
                    <a:pt x="83" y="63"/>
                    <a:pt x="77" y="63"/>
                  </a:cubicBezTo>
                  <a:cubicBezTo>
                    <a:pt x="72" y="63"/>
                    <a:pt x="69" y="63"/>
                    <a:pt x="65" y="65"/>
                  </a:cubicBezTo>
                  <a:cubicBezTo>
                    <a:pt x="61" y="67"/>
                    <a:pt x="57" y="69"/>
                    <a:pt x="54" y="71"/>
                  </a:cubicBezTo>
                  <a:cubicBezTo>
                    <a:pt x="50" y="73"/>
                    <a:pt x="46" y="74"/>
                    <a:pt x="43" y="76"/>
                  </a:cubicBezTo>
                  <a:cubicBezTo>
                    <a:pt x="46" y="75"/>
                    <a:pt x="46" y="70"/>
                    <a:pt x="48" y="69"/>
                  </a:cubicBezTo>
                  <a:cubicBezTo>
                    <a:pt x="45" y="68"/>
                    <a:pt x="43" y="68"/>
                    <a:pt x="40" y="70"/>
                  </a:cubicBezTo>
                  <a:cubicBezTo>
                    <a:pt x="39" y="70"/>
                    <a:pt x="38" y="71"/>
                    <a:pt x="38" y="71"/>
                  </a:cubicBezTo>
                  <a:cubicBezTo>
                    <a:pt x="37" y="72"/>
                    <a:pt x="36" y="71"/>
                    <a:pt x="36" y="71"/>
                  </a:cubicBezTo>
                  <a:cubicBezTo>
                    <a:pt x="34" y="72"/>
                    <a:pt x="31" y="72"/>
                    <a:pt x="29" y="73"/>
                  </a:cubicBezTo>
                  <a:cubicBezTo>
                    <a:pt x="29" y="73"/>
                    <a:pt x="28" y="74"/>
                    <a:pt x="27" y="74"/>
                  </a:cubicBezTo>
                  <a:cubicBezTo>
                    <a:pt x="25" y="75"/>
                    <a:pt x="21" y="76"/>
                    <a:pt x="18" y="77"/>
                  </a:cubicBezTo>
                  <a:cubicBezTo>
                    <a:pt x="18" y="77"/>
                    <a:pt x="18" y="78"/>
                    <a:pt x="19" y="78"/>
                  </a:cubicBezTo>
                  <a:cubicBezTo>
                    <a:pt x="19" y="79"/>
                    <a:pt x="20" y="79"/>
                    <a:pt x="20" y="80"/>
                  </a:cubicBezTo>
                  <a:cubicBezTo>
                    <a:pt x="19" y="80"/>
                    <a:pt x="18" y="80"/>
                    <a:pt x="17" y="80"/>
                  </a:cubicBezTo>
                  <a:cubicBezTo>
                    <a:pt x="16" y="80"/>
                    <a:pt x="15" y="80"/>
                    <a:pt x="14" y="81"/>
                  </a:cubicBezTo>
                  <a:cubicBezTo>
                    <a:pt x="12" y="81"/>
                    <a:pt x="11" y="82"/>
                    <a:pt x="9" y="82"/>
                  </a:cubicBezTo>
                  <a:cubicBezTo>
                    <a:pt x="6" y="82"/>
                    <a:pt x="3" y="81"/>
                    <a:pt x="0" y="83"/>
                  </a:cubicBezTo>
                  <a:cubicBezTo>
                    <a:pt x="0" y="84"/>
                    <a:pt x="1" y="85"/>
                    <a:pt x="1" y="85"/>
                  </a:cubicBezTo>
                  <a:cubicBezTo>
                    <a:pt x="1" y="86"/>
                    <a:pt x="1" y="87"/>
                    <a:pt x="1" y="87"/>
                  </a:cubicBezTo>
                  <a:cubicBezTo>
                    <a:pt x="2" y="88"/>
                    <a:pt x="5" y="89"/>
                    <a:pt x="7" y="90"/>
                  </a:cubicBezTo>
                  <a:cubicBezTo>
                    <a:pt x="8" y="91"/>
                    <a:pt x="9" y="92"/>
                    <a:pt x="10" y="93"/>
                  </a:cubicBezTo>
                  <a:cubicBezTo>
                    <a:pt x="11" y="93"/>
                    <a:pt x="14" y="94"/>
                    <a:pt x="16" y="93"/>
                  </a:cubicBezTo>
                  <a:cubicBezTo>
                    <a:pt x="18" y="93"/>
                    <a:pt x="20" y="90"/>
                    <a:pt x="21" y="89"/>
                  </a:cubicBezTo>
                  <a:cubicBezTo>
                    <a:pt x="22" y="88"/>
                    <a:pt x="23" y="93"/>
                    <a:pt x="23" y="94"/>
                  </a:cubicBezTo>
                  <a:cubicBezTo>
                    <a:pt x="23" y="96"/>
                    <a:pt x="22" y="99"/>
                    <a:pt x="23" y="101"/>
                  </a:cubicBezTo>
                  <a:cubicBezTo>
                    <a:pt x="23" y="103"/>
                    <a:pt x="24" y="106"/>
                    <a:pt x="24" y="108"/>
                  </a:cubicBezTo>
                  <a:cubicBezTo>
                    <a:pt x="26" y="113"/>
                    <a:pt x="27" y="117"/>
                    <a:pt x="29" y="122"/>
                  </a:cubicBezTo>
                  <a:cubicBezTo>
                    <a:pt x="30" y="124"/>
                    <a:pt x="32" y="127"/>
                    <a:pt x="33" y="130"/>
                  </a:cubicBezTo>
                  <a:cubicBezTo>
                    <a:pt x="34" y="132"/>
                    <a:pt x="33" y="136"/>
                    <a:pt x="33" y="138"/>
                  </a:cubicBezTo>
                  <a:cubicBezTo>
                    <a:pt x="33" y="141"/>
                    <a:pt x="33" y="143"/>
                    <a:pt x="32" y="145"/>
                  </a:cubicBezTo>
                  <a:cubicBezTo>
                    <a:pt x="31" y="148"/>
                    <a:pt x="30" y="149"/>
                    <a:pt x="28" y="151"/>
                  </a:cubicBezTo>
                  <a:cubicBezTo>
                    <a:pt x="27" y="152"/>
                    <a:pt x="26" y="155"/>
                    <a:pt x="25" y="156"/>
                  </a:cubicBezTo>
                  <a:cubicBezTo>
                    <a:pt x="25" y="156"/>
                    <a:pt x="24" y="156"/>
                    <a:pt x="23" y="157"/>
                  </a:cubicBezTo>
                  <a:cubicBezTo>
                    <a:pt x="23" y="158"/>
                    <a:pt x="22" y="159"/>
                    <a:pt x="22" y="160"/>
                  </a:cubicBezTo>
                  <a:cubicBezTo>
                    <a:pt x="21" y="162"/>
                    <a:pt x="20" y="163"/>
                    <a:pt x="19" y="164"/>
                  </a:cubicBezTo>
                  <a:cubicBezTo>
                    <a:pt x="18" y="166"/>
                    <a:pt x="17" y="168"/>
                    <a:pt x="16" y="170"/>
                  </a:cubicBezTo>
                  <a:cubicBezTo>
                    <a:pt x="16" y="170"/>
                    <a:pt x="16" y="171"/>
                    <a:pt x="16" y="171"/>
                  </a:cubicBezTo>
                  <a:cubicBezTo>
                    <a:pt x="16" y="171"/>
                    <a:pt x="15" y="172"/>
                    <a:pt x="15" y="172"/>
                  </a:cubicBezTo>
                  <a:cubicBezTo>
                    <a:pt x="15" y="174"/>
                    <a:pt x="17" y="174"/>
                    <a:pt x="17" y="175"/>
                  </a:cubicBezTo>
                  <a:cubicBezTo>
                    <a:pt x="19" y="176"/>
                    <a:pt x="20" y="177"/>
                    <a:pt x="21" y="178"/>
                  </a:cubicBezTo>
                  <a:cubicBezTo>
                    <a:pt x="22" y="180"/>
                    <a:pt x="23" y="181"/>
                    <a:pt x="25" y="182"/>
                  </a:cubicBezTo>
                  <a:cubicBezTo>
                    <a:pt x="26" y="183"/>
                    <a:pt x="27" y="183"/>
                    <a:pt x="28" y="184"/>
                  </a:cubicBezTo>
                  <a:cubicBezTo>
                    <a:pt x="29" y="185"/>
                    <a:pt x="30" y="185"/>
                    <a:pt x="31" y="187"/>
                  </a:cubicBezTo>
                  <a:cubicBezTo>
                    <a:pt x="33" y="188"/>
                    <a:pt x="33" y="190"/>
                    <a:pt x="34" y="192"/>
                  </a:cubicBezTo>
                  <a:cubicBezTo>
                    <a:pt x="34" y="192"/>
                    <a:pt x="34" y="193"/>
                    <a:pt x="34" y="193"/>
                  </a:cubicBezTo>
                  <a:cubicBezTo>
                    <a:pt x="36" y="196"/>
                    <a:pt x="40" y="196"/>
                    <a:pt x="41" y="199"/>
                  </a:cubicBezTo>
                  <a:cubicBezTo>
                    <a:pt x="41" y="200"/>
                    <a:pt x="40" y="202"/>
                    <a:pt x="40" y="203"/>
                  </a:cubicBezTo>
                  <a:cubicBezTo>
                    <a:pt x="40" y="204"/>
                    <a:pt x="40" y="205"/>
                    <a:pt x="39" y="206"/>
                  </a:cubicBezTo>
                  <a:cubicBezTo>
                    <a:pt x="39" y="208"/>
                    <a:pt x="38" y="208"/>
                    <a:pt x="37" y="210"/>
                  </a:cubicBezTo>
                  <a:cubicBezTo>
                    <a:pt x="36" y="211"/>
                    <a:pt x="36" y="210"/>
                    <a:pt x="37" y="212"/>
                  </a:cubicBezTo>
                  <a:cubicBezTo>
                    <a:pt x="37" y="214"/>
                    <a:pt x="37" y="215"/>
                    <a:pt x="37" y="217"/>
                  </a:cubicBezTo>
                  <a:cubicBezTo>
                    <a:pt x="37" y="218"/>
                    <a:pt x="38" y="221"/>
                    <a:pt x="38" y="222"/>
                  </a:cubicBezTo>
                  <a:cubicBezTo>
                    <a:pt x="39" y="223"/>
                    <a:pt x="39" y="223"/>
                    <a:pt x="39" y="223"/>
                  </a:cubicBezTo>
                  <a:cubicBezTo>
                    <a:pt x="40" y="223"/>
                    <a:pt x="40" y="224"/>
                    <a:pt x="40" y="224"/>
                  </a:cubicBezTo>
                  <a:cubicBezTo>
                    <a:pt x="40" y="224"/>
                    <a:pt x="41" y="224"/>
                    <a:pt x="42" y="225"/>
                  </a:cubicBezTo>
                  <a:cubicBezTo>
                    <a:pt x="42" y="225"/>
                    <a:pt x="42" y="227"/>
                    <a:pt x="42" y="227"/>
                  </a:cubicBezTo>
                  <a:cubicBezTo>
                    <a:pt x="42" y="229"/>
                    <a:pt x="43" y="230"/>
                    <a:pt x="43" y="231"/>
                  </a:cubicBezTo>
                  <a:cubicBezTo>
                    <a:pt x="43" y="232"/>
                    <a:pt x="42" y="232"/>
                    <a:pt x="43" y="233"/>
                  </a:cubicBezTo>
                  <a:cubicBezTo>
                    <a:pt x="43" y="234"/>
                    <a:pt x="46" y="235"/>
                    <a:pt x="46" y="236"/>
                  </a:cubicBezTo>
                  <a:cubicBezTo>
                    <a:pt x="49" y="238"/>
                    <a:pt x="47" y="241"/>
                    <a:pt x="47" y="244"/>
                  </a:cubicBezTo>
                  <a:cubicBezTo>
                    <a:pt x="46" y="247"/>
                    <a:pt x="46" y="249"/>
                    <a:pt x="46" y="252"/>
                  </a:cubicBezTo>
                  <a:cubicBezTo>
                    <a:pt x="46" y="252"/>
                    <a:pt x="46" y="252"/>
                    <a:pt x="46" y="253"/>
                  </a:cubicBezTo>
                  <a:cubicBezTo>
                    <a:pt x="45" y="255"/>
                    <a:pt x="43" y="255"/>
                    <a:pt x="41" y="255"/>
                  </a:cubicBezTo>
                  <a:cubicBezTo>
                    <a:pt x="37" y="256"/>
                    <a:pt x="38" y="257"/>
                    <a:pt x="38" y="260"/>
                  </a:cubicBezTo>
                  <a:cubicBezTo>
                    <a:pt x="38" y="261"/>
                    <a:pt x="38" y="264"/>
                    <a:pt x="38" y="265"/>
                  </a:cubicBezTo>
                  <a:cubicBezTo>
                    <a:pt x="39" y="266"/>
                    <a:pt x="40" y="265"/>
                    <a:pt x="41" y="265"/>
                  </a:cubicBezTo>
                  <a:cubicBezTo>
                    <a:pt x="40" y="265"/>
                    <a:pt x="39" y="266"/>
                    <a:pt x="38" y="267"/>
                  </a:cubicBezTo>
                  <a:cubicBezTo>
                    <a:pt x="39" y="269"/>
                    <a:pt x="41" y="271"/>
                    <a:pt x="42" y="273"/>
                  </a:cubicBezTo>
                  <a:cubicBezTo>
                    <a:pt x="42" y="273"/>
                    <a:pt x="42" y="274"/>
                    <a:pt x="42" y="274"/>
                  </a:cubicBezTo>
                  <a:cubicBezTo>
                    <a:pt x="42" y="275"/>
                    <a:pt x="43" y="275"/>
                    <a:pt x="43" y="275"/>
                  </a:cubicBezTo>
                  <a:cubicBezTo>
                    <a:pt x="43" y="275"/>
                    <a:pt x="44" y="277"/>
                    <a:pt x="44" y="276"/>
                  </a:cubicBezTo>
                  <a:cubicBezTo>
                    <a:pt x="44" y="278"/>
                    <a:pt x="45" y="280"/>
                    <a:pt x="45" y="282"/>
                  </a:cubicBezTo>
                  <a:cubicBezTo>
                    <a:pt x="45" y="283"/>
                    <a:pt x="44" y="283"/>
                    <a:pt x="44" y="284"/>
                  </a:cubicBezTo>
                  <a:cubicBezTo>
                    <a:pt x="44" y="284"/>
                    <a:pt x="43" y="284"/>
                    <a:pt x="43" y="284"/>
                  </a:cubicBezTo>
                  <a:cubicBezTo>
                    <a:pt x="43" y="285"/>
                    <a:pt x="42" y="285"/>
                    <a:pt x="41" y="285"/>
                  </a:cubicBezTo>
                  <a:cubicBezTo>
                    <a:pt x="40" y="286"/>
                    <a:pt x="41" y="287"/>
                    <a:pt x="42" y="288"/>
                  </a:cubicBezTo>
                  <a:cubicBezTo>
                    <a:pt x="42" y="288"/>
                    <a:pt x="42" y="288"/>
                    <a:pt x="43" y="289"/>
                  </a:cubicBezTo>
                  <a:cubicBezTo>
                    <a:pt x="45" y="290"/>
                    <a:pt x="46" y="291"/>
                    <a:pt x="47" y="292"/>
                  </a:cubicBezTo>
                  <a:cubicBezTo>
                    <a:pt x="48" y="293"/>
                    <a:pt x="50" y="293"/>
                    <a:pt x="51" y="294"/>
                  </a:cubicBezTo>
                  <a:cubicBezTo>
                    <a:pt x="52" y="295"/>
                    <a:pt x="52" y="295"/>
                    <a:pt x="53" y="296"/>
                  </a:cubicBezTo>
                  <a:cubicBezTo>
                    <a:pt x="54" y="298"/>
                    <a:pt x="54" y="299"/>
                    <a:pt x="54" y="301"/>
                  </a:cubicBezTo>
                  <a:cubicBezTo>
                    <a:pt x="55" y="302"/>
                    <a:pt x="55" y="303"/>
                    <a:pt x="55" y="303"/>
                  </a:cubicBezTo>
                  <a:cubicBezTo>
                    <a:pt x="55" y="304"/>
                    <a:pt x="56" y="304"/>
                    <a:pt x="56" y="304"/>
                  </a:cubicBezTo>
                  <a:cubicBezTo>
                    <a:pt x="57" y="305"/>
                    <a:pt x="58" y="306"/>
                    <a:pt x="58" y="307"/>
                  </a:cubicBezTo>
                  <a:cubicBezTo>
                    <a:pt x="59" y="308"/>
                    <a:pt x="59" y="309"/>
                    <a:pt x="60" y="310"/>
                  </a:cubicBezTo>
                  <a:cubicBezTo>
                    <a:pt x="60" y="312"/>
                    <a:pt x="60" y="311"/>
                    <a:pt x="60" y="313"/>
                  </a:cubicBezTo>
                  <a:cubicBezTo>
                    <a:pt x="59" y="315"/>
                    <a:pt x="59" y="317"/>
                    <a:pt x="58" y="319"/>
                  </a:cubicBezTo>
                  <a:cubicBezTo>
                    <a:pt x="57" y="321"/>
                    <a:pt x="57" y="322"/>
                    <a:pt x="57" y="324"/>
                  </a:cubicBezTo>
                  <a:cubicBezTo>
                    <a:pt x="56" y="326"/>
                    <a:pt x="57" y="328"/>
                    <a:pt x="56" y="330"/>
                  </a:cubicBezTo>
                  <a:cubicBezTo>
                    <a:pt x="56" y="332"/>
                    <a:pt x="54" y="333"/>
                    <a:pt x="54" y="336"/>
                  </a:cubicBezTo>
                  <a:cubicBezTo>
                    <a:pt x="54" y="337"/>
                    <a:pt x="54" y="337"/>
                    <a:pt x="54" y="338"/>
                  </a:cubicBezTo>
                  <a:cubicBezTo>
                    <a:pt x="56" y="338"/>
                    <a:pt x="59" y="338"/>
                    <a:pt x="61" y="338"/>
                  </a:cubicBezTo>
                  <a:cubicBezTo>
                    <a:pt x="65" y="338"/>
                    <a:pt x="68" y="338"/>
                    <a:pt x="72" y="338"/>
                  </a:cubicBezTo>
                  <a:cubicBezTo>
                    <a:pt x="75" y="338"/>
                    <a:pt x="75" y="338"/>
                    <a:pt x="76" y="340"/>
                  </a:cubicBezTo>
                  <a:cubicBezTo>
                    <a:pt x="76" y="340"/>
                    <a:pt x="77" y="340"/>
                    <a:pt x="77" y="341"/>
                  </a:cubicBezTo>
                  <a:cubicBezTo>
                    <a:pt x="78" y="341"/>
                    <a:pt x="78" y="341"/>
                    <a:pt x="78" y="342"/>
                  </a:cubicBezTo>
                  <a:cubicBezTo>
                    <a:pt x="78" y="342"/>
                    <a:pt x="79" y="343"/>
                    <a:pt x="79" y="343"/>
                  </a:cubicBezTo>
                  <a:cubicBezTo>
                    <a:pt x="81" y="346"/>
                    <a:pt x="82" y="348"/>
                    <a:pt x="84" y="350"/>
                  </a:cubicBezTo>
                  <a:cubicBezTo>
                    <a:pt x="85" y="352"/>
                    <a:pt x="86" y="355"/>
                    <a:pt x="88" y="356"/>
                  </a:cubicBezTo>
                  <a:cubicBezTo>
                    <a:pt x="89" y="356"/>
                    <a:pt x="90" y="356"/>
                    <a:pt x="91" y="356"/>
                  </a:cubicBezTo>
                  <a:cubicBezTo>
                    <a:pt x="93" y="356"/>
                    <a:pt x="95" y="358"/>
                    <a:pt x="97" y="358"/>
                  </a:cubicBezTo>
                  <a:cubicBezTo>
                    <a:pt x="99" y="359"/>
                    <a:pt x="102" y="361"/>
                    <a:pt x="104" y="362"/>
                  </a:cubicBezTo>
                  <a:cubicBezTo>
                    <a:pt x="106" y="362"/>
                    <a:pt x="107" y="363"/>
                    <a:pt x="108" y="363"/>
                  </a:cubicBezTo>
                  <a:cubicBezTo>
                    <a:pt x="110" y="364"/>
                    <a:pt x="111" y="364"/>
                    <a:pt x="113" y="365"/>
                  </a:cubicBezTo>
                  <a:cubicBezTo>
                    <a:pt x="114" y="365"/>
                    <a:pt x="114" y="366"/>
                    <a:pt x="115" y="366"/>
                  </a:cubicBezTo>
                  <a:cubicBezTo>
                    <a:pt x="116" y="367"/>
                    <a:pt x="117" y="366"/>
                    <a:pt x="118" y="367"/>
                  </a:cubicBezTo>
                  <a:cubicBezTo>
                    <a:pt x="118" y="367"/>
                    <a:pt x="119" y="368"/>
                    <a:pt x="120" y="369"/>
                  </a:cubicBezTo>
                  <a:cubicBezTo>
                    <a:pt x="120" y="369"/>
                    <a:pt x="122" y="369"/>
                    <a:pt x="122" y="369"/>
                  </a:cubicBezTo>
                  <a:cubicBezTo>
                    <a:pt x="124" y="370"/>
                    <a:pt x="125" y="370"/>
                    <a:pt x="127" y="370"/>
                  </a:cubicBezTo>
                  <a:cubicBezTo>
                    <a:pt x="129" y="370"/>
                    <a:pt x="131" y="369"/>
                    <a:pt x="133" y="370"/>
                  </a:cubicBezTo>
                  <a:cubicBezTo>
                    <a:pt x="135" y="370"/>
                    <a:pt x="135" y="370"/>
                    <a:pt x="136" y="371"/>
                  </a:cubicBezTo>
                  <a:cubicBezTo>
                    <a:pt x="138" y="372"/>
                    <a:pt x="137" y="370"/>
                    <a:pt x="138" y="372"/>
                  </a:cubicBezTo>
                  <a:cubicBezTo>
                    <a:pt x="138" y="372"/>
                    <a:pt x="138" y="374"/>
                    <a:pt x="138" y="375"/>
                  </a:cubicBezTo>
                  <a:cubicBezTo>
                    <a:pt x="137" y="376"/>
                    <a:pt x="136" y="377"/>
                    <a:pt x="136" y="378"/>
                  </a:cubicBezTo>
                  <a:cubicBezTo>
                    <a:pt x="135" y="379"/>
                    <a:pt x="134" y="380"/>
                    <a:pt x="133" y="381"/>
                  </a:cubicBezTo>
                  <a:cubicBezTo>
                    <a:pt x="132" y="382"/>
                    <a:pt x="130" y="383"/>
                    <a:pt x="129" y="385"/>
                  </a:cubicBezTo>
                  <a:cubicBezTo>
                    <a:pt x="128" y="386"/>
                    <a:pt x="128" y="388"/>
                    <a:pt x="128" y="389"/>
                  </a:cubicBezTo>
                  <a:cubicBezTo>
                    <a:pt x="129" y="392"/>
                    <a:pt x="131" y="392"/>
                    <a:pt x="133" y="393"/>
                  </a:cubicBezTo>
                  <a:cubicBezTo>
                    <a:pt x="135" y="394"/>
                    <a:pt x="136" y="395"/>
                    <a:pt x="137" y="396"/>
                  </a:cubicBezTo>
                  <a:cubicBezTo>
                    <a:pt x="138" y="397"/>
                    <a:pt x="139" y="397"/>
                    <a:pt x="140" y="398"/>
                  </a:cubicBezTo>
                  <a:cubicBezTo>
                    <a:pt x="140" y="398"/>
                    <a:pt x="141" y="400"/>
                    <a:pt x="141" y="400"/>
                  </a:cubicBezTo>
                  <a:cubicBezTo>
                    <a:pt x="142" y="401"/>
                    <a:pt x="142" y="401"/>
                    <a:pt x="143" y="402"/>
                  </a:cubicBezTo>
                  <a:cubicBezTo>
                    <a:pt x="144" y="404"/>
                    <a:pt x="145" y="405"/>
                    <a:pt x="145" y="407"/>
                  </a:cubicBezTo>
                  <a:cubicBezTo>
                    <a:pt x="145" y="409"/>
                    <a:pt x="146" y="410"/>
                    <a:pt x="147" y="412"/>
                  </a:cubicBezTo>
                  <a:cubicBezTo>
                    <a:pt x="148" y="413"/>
                    <a:pt x="148" y="414"/>
                    <a:pt x="149" y="415"/>
                  </a:cubicBezTo>
                  <a:cubicBezTo>
                    <a:pt x="152" y="417"/>
                    <a:pt x="154" y="415"/>
                    <a:pt x="156" y="413"/>
                  </a:cubicBezTo>
                  <a:cubicBezTo>
                    <a:pt x="156" y="412"/>
                    <a:pt x="157" y="412"/>
                    <a:pt x="157" y="412"/>
                  </a:cubicBezTo>
                  <a:cubicBezTo>
                    <a:pt x="158" y="410"/>
                    <a:pt x="158" y="411"/>
                    <a:pt x="160" y="410"/>
                  </a:cubicBezTo>
                  <a:cubicBezTo>
                    <a:pt x="162" y="408"/>
                    <a:pt x="161" y="407"/>
                    <a:pt x="163" y="406"/>
                  </a:cubicBezTo>
                  <a:cubicBezTo>
                    <a:pt x="164" y="405"/>
                    <a:pt x="165" y="405"/>
                    <a:pt x="166" y="405"/>
                  </a:cubicBezTo>
                  <a:cubicBezTo>
                    <a:pt x="167" y="404"/>
                    <a:pt x="169" y="403"/>
                    <a:pt x="171" y="403"/>
                  </a:cubicBezTo>
                  <a:cubicBezTo>
                    <a:pt x="173" y="402"/>
                    <a:pt x="174" y="402"/>
                    <a:pt x="174" y="400"/>
                  </a:cubicBezTo>
                  <a:cubicBezTo>
                    <a:pt x="173" y="397"/>
                    <a:pt x="171" y="397"/>
                    <a:pt x="169" y="395"/>
                  </a:cubicBezTo>
                  <a:cubicBezTo>
                    <a:pt x="168" y="394"/>
                    <a:pt x="168" y="394"/>
                    <a:pt x="167" y="393"/>
                  </a:cubicBezTo>
                  <a:cubicBezTo>
                    <a:pt x="166" y="391"/>
                    <a:pt x="165" y="390"/>
                    <a:pt x="165" y="388"/>
                  </a:cubicBezTo>
                  <a:cubicBezTo>
                    <a:pt x="169" y="388"/>
                    <a:pt x="174" y="388"/>
                    <a:pt x="177" y="390"/>
                  </a:cubicBezTo>
                  <a:cubicBezTo>
                    <a:pt x="177" y="390"/>
                    <a:pt x="178" y="391"/>
                    <a:pt x="177" y="392"/>
                  </a:cubicBezTo>
                  <a:cubicBezTo>
                    <a:pt x="179" y="393"/>
                    <a:pt x="179" y="392"/>
                    <a:pt x="180" y="393"/>
                  </a:cubicBezTo>
                  <a:cubicBezTo>
                    <a:pt x="181" y="394"/>
                    <a:pt x="183" y="395"/>
                    <a:pt x="184" y="395"/>
                  </a:cubicBezTo>
                  <a:cubicBezTo>
                    <a:pt x="184" y="397"/>
                    <a:pt x="185" y="397"/>
                    <a:pt x="187" y="398"/>
                  </a:cubicBezTo>
                  <a:cubicBezTo>
                    <a:pt x="189" y="398"/>
                    <a:pt x="190" y="400"/>
                    <a:pt x="191" y="400"/>
                  </a:cubicBezTo>
                  <a:cubicBezTo>
                    <a:pt x="192" y="401"/>
                    <a:pt x="192" y="400"/>
                    <a:pt x="193" y="401"/>
                  </a:cubicBezTo>
                  <a:cubicBezTo>
                    <a:pt x="194" y="401"/>
                    <a:pt x="193" y="402"/>
                    <a:pt x="194" y="402"/>
                  </a:cubicBezTo>
                  <a:cubicBezTo>
                    <a:pt x="196" y="403"/>
                    <a:pt x="200" y="402"/>
                    <a:pt x="201" y="402"/>
                  </a:cubicBezTo>
                  <a:cubicBezTo>
                    <a:pt x="204" y="402"/>
                    <a:pt x="208" y="399"/>
                    <a:pt x="210" y="402"/>
                  </a:cubicBezTo>
                  <a:cubicBezTo>
                    <a:pt x="210" y="403"/>
                    <a:pt x="210" y="406"/>
                    <a:pt x="210" y="407"/>
                  </a:cubicBezTo>
                  <a:cubicBezTo>
                    <a:pt x="209" y="409"/>
                    <a:pt x="207" y="409"/>
                    <a:pt x="206" y="411"/>
                  </a:cubicBezTo>
                  <a:cubicBezTo>
                    <a:pt x="206" y="412"/>
                    <a:pt x="207" y="413"/>
                    <a:pt x="208" y="414"/>
                  </a:cubicBezTo>
                  <a:cubicBezTo>
                    <a:pt x="209" y="415"/>
                    <a:pt x="210" y="417"/>
                    <a:pt x="212" y="417"/>
                  </a:cubicBezTo>
                  <a:cubicBezTo>
                    <a:pt x="213" y="418"/>
                    <a:pt x="214" y="420"/>
                    <a:pt x="215" y="421"/>
                  </a:cubicBezTo>
                  <a:cubicBezTo>
                    <a:pt x="217" y="422"/>
                    <a:pt x="219" y="421"/>
                    <a:pt x="220" y="421"/>
                  </a:cubicBezTo>
                  <a:cubicBezTo>
                    <a:pt x="221" y="422"/>
                    <a:pt x="221" y="422"/>
                    <a:pt x="222" y="423"/>
                  </a:cubicBezTo>
                  <a:cubicBezTo>
                    <a:pt x="222" y="423"/>
                    <a:pt x="222" y="423"/>
                    <a:pt x="223" y="423"/>
                  </a:cubicBezTo>
                  <a:cubicBezTo>
                    <a:pt x="225" y="424"/>
                    <a:pt x="226" y="423"/>
                    <a:pt x="227" y="424"/>
                  </a:cubicBezTo>
                  <a:cubicBezTo>
                    <a:pt x="229" y="424"/>
                    <a:pt x="229" y="425"/>
                    <a:pt x="231" y="426"/>
                  </a:cubicBezTo>
                  <a:cubicBezTo>
                    <a:pt x="233" y="426"/>
                    <a:pt x="235" y="426"/>
                    <a:pt x="237" y="427"/>
                  </a:cubicBezTo>
                  <a:cubicBezTo>
                    <a:pt x="239" y="427"/>
                    <a:pt x="240" y="428"/>
                    <a:pt x="243" y="428"/>
                  </a:cubicBezTo>
                  <a:cubicBezTo>
                    <a:pt x="243" y="429"/>
                    <a:pt x="243" y="429"/>
                    <a:pt x="243" y="429"/>
                  </a:cubicBezTo>
                  <a:cubicBezTo>
                    <a:pt x="245" y="429"/>
                    <a:pt x="247" y="430"/>
                    <a:pt x="249" y="431"/>
                  </a:cubicBezTo>
                  <a:cubicBezTo>
                    <a:pt x="253" y="433"/>
                    <a:pt x="256" y="433"/>
                    <a:pt x="260" y="434"/>
                  </a:cubicBezTo>
                  <a:cubicBezTo>
                    <a:pt x="257" y="440"/>
                    <a:pt x="259" y="446"/>
                    <a:pt x="264" y="449"/>
                  </a:cubicBezTo>
                  <a:cubicBezTo>
                    <a:pt x="267" y="451"/>
                    <a:pt x="269" y="452"/>
                    <a:pt x="269" y="455"/>
                  </a:cubicBezTo>
                  <a:cubicBezTo>
                    <a:pt x="269" y="457"/>
                    <a:pt x="269" y="459"/>
                    <a:pt x="269" y="460"/>
                  </a:cubicBezTo>
                  <a:cubicBezTo>
                    <a:pt x="268" y="462"/>
                    <a:pt x="267" y="463"/>
                    <a:pt x="268" y="465"/>
                  </a:cubicBezTo>
                  <a:cubicBezTo>
                    <a:pt x="268" y="465"/>
                    <a:pt x="269" y="465"/>
                    <a:pt x="270" y="465"/>
                  </a:cubicBezTo>
                  <a:cubicBezTo>
                    <a:pt x="271" y="465"/>
                    <a:pt x="271" y="465"/>
                    <a:pt x="271" y="466"/>
                  </a:cubicBezTo>
                  <a:cubicBezTo>
                    <a:pt x="272" y="467"/>
                    <a:pt x="272" y="469"/>
                    <a:pt x="272" y="470"/>
                  </a:cubicBezTo>
                  <a:cubicBezTo>
                    <a:pt x="273" y="473"/>
                    <a:pt x="272" y="475"/>
                    <a:pt x="276" y="475"/>
                  </a:cubicBezTo>
                  <a:cubicBezTo>
                    <a:pt x="279" y="476"/>
                    <a:pt x="283" y="476"/>
                    <a:pt x="286" y="475"/>
                  </a:cubicBezTo>
                  <a:cubicBezTo>
                    <a:pt x="290" y="475"/>
                    <a:pt x="289" y="473"/>
                    <a:pt x="289" y="469"/>
                  </a:cubicBezTo>
                  <a:cubicBezTo>
                    <a:pt x="290" y="466"/>
                    <a:pt x="291" y="465"/>
                    <a:pt x="294" y="464"/>
                  </a:cubicBezTo>
                  <a:cubicBezTo>
                    <a:pt x="296" y="464"/>
                    <a:pt x="296" y="463"/>
                    <a:pt x="298" y="463"/>
                  </a:cubicBezTo>
                  <a:cubicBezTo>
                    <a:pt x="298" y="463"/>
                    <a:pt x="299" y="463"/>
                    <a:pt x="299" y="462"/>
                  </a:cubicBezTo>
                  <a:cubicBezTo>
                    <a:pt x="301" y="462"/>
                    <a:pt x="301" y="461"/>
                    <a:pt x="302" y="460"/>
                  </a:cubicBezTo>
                  <a:cubicBezTo>
                    <a:pt x="304" y="458"/>
                    <a:pt x="307" y="460"/>
                    <a:pt x="307" y="463"/>
                  </a:cubicBezTo>
                  <a:cubicBezTo>
                    <a:pt x="307" y="464"/>
                    <a:pt x="307" y="465"/>
                    <a:pt x="308" y="466"/>
                  </a:cubicBezTo>
                  <a:cubicBezTo>
                    <a:pt x="309" y="467"/>
                    <a:pt x="311" y="466"/>
                    <a:pt x="311" y="468"/>
                  </a:cubicBezTo>
                  <a:cubicBezTo>
                    <a:pt x="312" y="468"/>
                    <a:pt x="315" y="470"/>
                    <a:pt x="315" y="471"/>
                  </a:cubicBezTo>
                  <a:cubicBezTo>
                    <a:pt x="316" y="472"/>
                    <a:pt x="316" y="473"/>
                    <a:pt x="316" y="473"/>
                  </a:cubicBezTo>
                  <a:cubicBezTo>
                    <a:pt x="317" y="474"/>
                    <a:pt x="318" y="475"/>
                    <a:pt x="318" y="476"/>
                  </a:cubicBezTo>
                  <a:cubicBezTo>
                    <a:pt x="319" y="477"/>
                    <a:pt x="319" y="477"/>
                    <a:pt x="319" y="479"/>
                  </a:cubicBezTo>
                  <a:cubicBezTo>
                    <a:pt x="319" y="481"/>
                    <a:pt x="319" y="483"/>
                    <a:pt x="319" y="485"/>
                  </a:cubicBezTo>
                  <a:cubicBezTo>
                    <a:pt x="319" y="487"/>
                    <a:pt x="319" y="486"/>
                    <a:pt x="321" y="487"/>
                  </a:cubicBezTo>
                  <a:cubicBezTo>
                    <a:pt x="321" y="488"/>
                    <a:pt x="322" y="488"/>
                    <a:pt x="323" y="488"/>
                  </a:cubicBezTo>
                  <a:cubicBezTo>
                    <a:pt x="323" y="489"/>
                    <a:pt x="324" y="490"/>
                    <a:pt x="325" y="490"/>
                  </a:cubicBezTo>
                  <a:cubicBezTo>
                    <a:pt x="326" y="491"/>
                    <a:pt x="326" y="491"/>
                    <a:pt x="327" y="491"/>
                  </a:cubicBezTo>
                  <a:cubicBezTo>
                    <a:pt x="328" y="491"/>
                    <a:pt x="329" y="492"/>
                    <a:pt x="329" y="493"/>
                  </a:cubicBezTo>
                  <a:cubicBezTo>
                    <a:pt x="331" y="493"/>
                    <a:pt x="333" y="493"/>
                    <a:pt x="334" y="493"/>
                  </a:cubicBezTo>
                  <a:cubicBezTo>
                    <a:pt x="334" y="491"/>
                    <a:pt x="334" y="490"/>
                    <a:pt x="334" y="488"/>
                  </a:cubicBezTo>
                  <a:cubicBezTo>
                    <a:pt x="334" y="485"/>
                    <a:pt x="335" y="484"/>
                    <a:pt x="338" y="483"/>
                  </a:cubicBezTo>
                  <a:cubicBezTo>
                    <a:pt x="341" y="480"/>
                    <a:pt x="345" y="482"/>
                    <a:pt x="349" y="481"/>
                  </a:cubicBezTo>
                  <a:cubicBezTo>
                    <a:pt x="350" y="479"/>
                    <a:pt x="349" y="478"/>
                    <a:pt x="349" y="476"/>
                  </a:cubicBezTo>
                  <a:cubicBezTo>
                    <a:pt x="351" y="476"/>
                    <a:pt x="354" y="476"/>
                    <a:pt x="356" y="476"/>
                  </a:cubicBezTo>
                  <a:cubicBezTo>
                    <a:pt x="359" y="476"/>
                    <a:pt x="361" y="473"/>
                    <a:pt x="365" y="473"/>
                  </a:cubicBezTo>
                  <a:cubicBezTo>
                    <a:pt x="366" y="474"/>
                    <a:pt x="366" y="475"/>
                    <a:pt x="368" y="475"/>
                  </a:cubicBezTo>
                  <a:cubicBezTo>
                    <a:pt x="369" y="476"/>
                    <a:pt x="370" y="475"/>
                    <a:pt x="371" y="475"/>
                  </a:cubicBezTo>
                  <a:cubicBezTo>
                    <a:pt x="373" y="476"/>
                    <a:pt x="374" y="479"/>
                    <a:pt x="376" y="480"/>
                  </a:cubicBezTo>
                  <a:cubicBezTo>
                    <a:pt x="376" y="480"/>
                    <a:pt x="378" y="480"/>
                    <a:pt x="378" y="480"/>
                  </a:cubicBezTo>
                  <a:cubicBezTo>
                    <a:pt x="379" y="481"/>
                    <a:pt x="380" y="481"/>
                    <a:pt x="381" y="481"/>
                  </a:cubicBezTo>
                  <a:cubicBezTo>
                    <a:pt x="381" y="482"/>
                    <a:pt x="381" y="483"/>
                    <a:pt x="382" y="483"/>
                  </a:cubicBezTo>
                  <a:cubicBezTo>
                    <a:pt x="382" y="483"/>
                    <a:pt x="385" y="483"/>
                    <a:pt x="385" y="483"/>
                  </a:cubicBezTo>
                  <a:cubicBezTo>
                    <a:pt x="386" y="483"/>
                    <a:pt x="389" y="481"/>
                    <a:pt x="389" y="480"/>
                  </a:cubicBezTo>
                  <a:cubicBezTo>
                    <a:pt x="390" y="478"/>
                    <a:pt x="389" y="477"/>
                    <a:pt x="390" y="475"/>
                  </a:cubicBezTo>
                  <a:cubicBezTo>
                    <a:pt x="391" y="474"/>
                    <a:pt x="392" y="473"/>
                    <a:pt x="393" y="473"/>
                  </a:cubicBezTo>
                  <a:cubicBezTo>
                    <a:pt x="395" y="473"/>
                    <a:pt x="398" y="475"/>
                    <a:pt x="399" y="471"/>
                  </a:cubicBezTo>
                  <a:cubicBezTo>
                    <a:pt x="399" y="471"/>
                    <a:pt x="400" y="470"/>
                    <a:pt x="401" y="470"/>
                  </a:cubicBezTo>
                  <a:cubicBezTo>
                    <a:pt x="402" y="470"/>
                    <a:pt x="402" y="471"/>
                    <a:pt x="403" y="471"/>
                  </a:cubicBezTo>
                  <a:cubicBezTo>
                    <a:pt x="405" y="471"/>
                    <a:pt x="408" y="471"/>
                    <a:pt x="410" y="471"/>
                  </a:cubicBezTo>
                  <a:cubicBezTo>
                    <a:pt x="413" y="472"/>
                    <a:pt x="417" y="473"/>
                    <a:pt x="420" y="474"/>
                  </a:cubicBezTo>
                  <a:cubicBezTo>
                    <a:pt x="422" y="475"/>
                    <a:pt x="423" y="476"/>
                    <a:pt x="425" y="477"/>
                  </a:cubicBezTo>
                  <a:cubicBezTo>
                    <a:pt x="426" y="478"/>
                    <a:pt x="425" y="478"/>
                    <a:pt x="427" y="479"/>
                  </a:cubicBezTo>
                  <a:cubicBezTo>
                    <a:pt x="428" y="479"/>
                    <a:pt x="429" y="478"/>
                    <a:pt x="430" y="478"/>
                  </a:cubicBezTo>
                  <a:cubicBezTo>
                    <a:pt x="431" y="479"/>
                    <a:pt x="432" y="480"/>
                    <a:pt x="433" y="481"/>
                  </a:cubicBezTo>
                  <a:cubicBezTo>
                    <a:pt x="433" y="482"/>
                    <a:pt x="433" y="482"/>
                    <a:pt x="434" y="483"/>
                  </a:cubicBezTo>
                  <a:cubicBezTo>
                    <a:pt x="434" y="483"/>
                    <a:pt x="435" y="485"/>
                    <a:pt x="435" y="485"/>
                  </a:cubicBezTo>
                  <a:cubicBezTo>
                    <a:pt x="436" y="485"/>
                    <a:pt x="436" y="485"/>
                    <a:pt x="437" y="485"/>
                  </a:cubicBezTo>
                  <a:cubicBezTo>
                    <a:pt x="439" y="486"/>
                    <a:pt x="441" y="487"/>
                    <a:pt x="442" y="488"/>
                  </a:cubicBezTo>
                  <a:cubicBezTo>
                    <a:pt x="444" y="489"/>
                    <a:pt x="444" y="489"/>
                    <a:pt x="445" y="490"/>
                  </a:cubicBezTo>
                  <a:cubicBezTo>
                    <a:pt x="446" y="492"/>
                    <a:pt x="447" y="492"/>
                    <a:pt x="448" y="493"/>
                  </a:cubicBezTo>
                  <a:cubicBezTo>
                    <a:pt x="452" y="494"/>
                    <a:pt x="455" y="494"/>
                    <a:pt x="459" y="496"/>
                  </a:cubicBezTo>
                  <a:cubicBezTo>
                    <a:pt x="460" y="496"/>
                    <a:pt x="462" y="497"/>
                    <a:pt x="464" y="498"/>
                  </a:cubicBezTo>
                  <a:cubicBezTo>
                    <a:pt x="464" y="498"/>
                    <a:pt x="465" y="499"/>
                    <a:pt x="466" y="499"/>
                  </a:cubicBezTo>
                  <a:cubicBezTo>
                    <a:pt x="466" y="500"/>
                    <a:pt x="467" y="500"/>
                    <a:pt x="468" y="500"/>
                  </a:cubicBezTo>
                  <a:cubicBezTo>
                    <a:pt x="470" y="501"/>
                    <a:pt x="471" y="503"/>
                    <a:pt x="474" y="503"/>
                  </a:cubicBezTo>
                  <a:cubicBezTo>
                    <a:pt x="475" y="503"/>
                    <a:pt x="476" y="503"/>
                    <a:pt x="477" y="503"/>
                  </a:cubicBezTo>
                  <a:cubicBezTo>
                    <a:pt x="478" y="503"/>
                    <a:pt x="478" y="504"/>
                    <a:pt x="479" y="505"/>
                  </a:cubicBezTo>
                  <a:cubicBezTo>
                    <a:pt x="481" y="505"/>
                    <a:pt x="485" y="505"/>
                    <a:pt x="487" y="505"/>
                  </a:cubicBezTo>
                  <a:cubicBezTo>
                    <a:pt x="488" y="502"/>
                    <a:pt x="485" y="500"/>
                    <a:pt x="485" y="497"/>
                  </a:cubicBezTo>
                  <a:cubicBezTo>
                    <a:pt x="484" y="497"/>
                    <a:pt x="484" y="497"/>
                    <a:pt x="483" y="496"/>
                  </a:cubicBezTo>
                  <a:cubicBezTo>
                    <a:pt x="483" y="496"/>
                    <a:pt x="483" y="495"/>
                    <a:pt x="482" y="495"/>
                  </a:cubicBezTo>
                  <a:cubicBezTo>
                    <a:pt x="482" y="495"/>
                    <a:pt x="481" y="495"/>
                    <a:pt x="480" y="495"/>
                  </a:cubicBezTo>
                  <a:cubicBezTo>
                    <a:pt x="476" y="494"/>
                    <a:pt x="477" y="489"/>
                    <a:pt x="477" y="486"/>
                  </a:cubicBezTo>
                  <a:cubicBezTo>
                    <a:pt x="477" y="484"/>
                    <a:pt x="478" y="481"/>
                    <a:pt x="477" y="479"/>
                  </a:cubicBezTo>
                  <a:cubicBezTo>
                    <a:pt x="476" y="479"/>
                    <a:pt x="476" y="478"/>
                    <a:pt x="475" y="478"/>
                  </a:cubicBezTo>
                  <a:cubicBezTo>
                    <a:pt x="475" y="477"/>
                    <a:pt x="475" y="475"/>
                    <a:pt x="475" y="474"/>
                  </a:cubicBezTo>
                  <a:cubicBezTo>
                    <a:pt x="475" y="472"/>
                    <a:pt x="474" y="471"/>
                    <a:pt x="473" y="468"/>
                  </a:cubicBezTo>
                  <a:cubicBezTo>
                    <a:pt x="473" y="467"/>
                    <a:pt x="473" y="467"/>
                    <a:pt x="473" y="466"/>
                  </a:cubicBezTo>
                  <a:cubicBezTo>
                    <a:pt x="473" y="465"/>
                    <a:pt x="473" y="464"/>
                    <a:pt x="473" y="464"/>
                  </a:cubicBezTo>
                  <a:cubicBezTo>
                    <a:pt x="473" y="462"/>
                    <a:pt x="473" y="464"/>
                    <a:pt x="474" y="462"/>
                  </a:cubicBezTo>
                  <a:cubicBezTo>
                    <a:pt x="476" y="461"/>
                    <a:pt x="477" y="459"/>
                    <a:pt x="478" y="458"/>
                  </a:cubicBezTo>
                  <a:cubicBezTo>
                    <a:pt x="480" y="457"/>
                    <a:pt x="481" y="457"/>
                    <a:pt x="482" y="455"/>
                  </a:cubicBezTo>
                  <a:cubicBezTo>
                    <a:pt x="483" y="455"/>
                    <a:pt x="484" y="454"/>
                    <a:pt x="484" y="453"/>
                  </a:cubicBezTo>
                  <a:cubicBezTo>
                    <a:pt x="485" y="451"/>
                    <a:pt x="487" y="448"/>
                    <a:pt x="488" y="445"/>
                  </a:cubicBezTo>
                  <a:cubicBezTo>
                    <a:pt x="491" y="440"/>
                    <a:pt x="494" y="436"/>
                    <a:pt x="497" y="431"/>
                  </a:cubicBezTo>
                  <a:cubicBezTo>
                    <a:pt x="498" y="429"/>
                    <a:pt x="499" y="427"/>
                    <a:pt x="500" y="426"/>
                  </a:cubicBezTo>
                  <a:cubicBezTo>
                    <a:pt x="500" y="426"/>
                    <a:pt x="500" y="425"/>
                    <a:pt x="500" y="424"/>
                  </a:cubicBezTo>
                  <a:cubicBezTo>
                    <a:pt x="500" y="424"/>
                    <a:pt x="500" y="423"/>
                    <a:pt x="501" y="423"/>
                  </a:cubicBezTo>
                  <a:cubicBezTo>
                    <a:pt x="501" y="421"/>
                    <a:pt x="501" y="419"/>
                    <a:pt x="502" y="419"/>
                  </a:cubicBezTo>
                  <a:cubicBezTo>
                    <a:pt x="503" y="417"/>
                    <a:pt x="505" y="417"/>
                    <a:pt x="506" y="416"/>
                  </a:cubicBezTo>
                  <a:cubicBezTo>
                    <a:pt x="508" y="412"/>
                    <a:pt x="512" y="410"/>
                    <a:pt x="514" y="406"/>
                  </a:cubicBezTo>
                  <a:cubicBezTo>
                    <a:pt x="517" y="403"/>
                    <a:pt x="521" y="398"/>
                    <a:pt x="525" y="396"/>
                  </a:cubicBezTo>
                  <a:cubicBezTo>
                    <a:pt x="530" y="392"/>
                    <a:pt x="536" y="390"/>
                    <a:pt x="542" y="390"/>
                  </a:cubicBezTo>
                  <a:cubicBezTo>
                    <a:pt x="544" y="390"/>
                    <a:pt x="550" y="391"/>
                    <a:pt x="551" y="390"/>
                  </a:cubicBezTo>
                  <a:cubicBezTo>
                    <a:pt x="553" y="389"/>
                    <a:pt x="552" y="385"/>
                    <a:pt x="552" y="382"/>
                  </a:cubicBezTo>
                  <a:cubicBezTo>
                    <a:pt x="552" y="383"/>
                    <a:pt x="552" y="383"/>
                    <a:pt x="551" y="384"/>
                  </a:cubicBezTo>
                  <a:cubicBezTo>
                    <a:pt x="551" y="383"/>
                    <a:pt x="552" y="382"/>
                    <a:pt x="552" y="382"/>
                  </a:cubicBezTo>
                  <a:cubicBezTo>
                    <a:pt x="552" y="377"/>
                    <a:pt x="552" y="372"/>
                    <a:pt x="552" y="367"/>
                  </a:cubicBezTo>
                  <a:cubicBezTo>
                    <a:pt x="552" y="365"/>
                    <a:pt x="552" y="364"/>
                    <a:pt x="551" y="362"/>
                  </a:cubicBezTo>
                  <a:cubicBezTo>
                    <a:pt x="550" y="361"/>
                    <a:pt x="548" y="360"/>
                    <a:pt x="548" y="360"/>
                  </a:cubicBezTo>
                  <a:cubicBezTo>
                    <a:pt x="547" y="360"/>
                    <a:pt x="545" y="359"/>
                    <a:pt x="545" y="359"/>
                  </a:cubicBezTo>
                  <a:cubicBezTo>
                    <a:pt x="541" y="354"/>
                    <a:pt x="556" y="355"/>
                    <a:pt x="556" y="355"/>
                  </a:cubicBezTo>
                  <a:cubicBezTo>
                    <a:pt x="557" y="354"/>
                    <a:pt x="557" y="353"/>
                    <a:pt x="557" y="35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2">
              <a:extLst>
                <a:ext uri="{FF2B5EF4-FFF2-40B4-BE49-F238E27FC236}">
                  <a16:creationId xmlns:a16="http://schemas.microsoft.com/office/drawing/2014/main" id="{48404748-7718-922D-1834-775CDBF7C109}"/>
                </a:ext>
              </a:extLst>
            </p:cNvPr>
            <p:cNvSpPr>
              <a:spLocks noEditPoints="1"/>
            </p:cNvSpPr>
            <p:nvPr/>
          </p:nvSpPr>
          <p:spPr bwMode="auto">
            <a:xfrm>
              <a:off x="4694238" y="4368800"/>
              <a:ext cx="700088" cy="392113"/>
            </a:xfrm>
            <a:custGeom>
              <a:avLst/>
              <a:gdLst/>
              <a:ahLst/>
              <a:cxnLst>
                <a:cxn ang="0">
                  <a:pos x="261" y="202"/>
                </a:cxn>
                <a:cxn ang="0">
                  <a:pos x="275" y="194"/>
                </a:cxn>
                <a:cxn ang="0">
                  <a:pos x="288" y="192"/>
                </a:cxn>
                <a:cxn ang="0">
                  <a:pos x="306" y="190"/>
                </a:cxn>
                <a:cxn ang="0">
                  <a:pos x="322" y="178"/>
                </a:cxn>
                <a:cxn ang="0">
                  <a:pos x="334" y="162"/>
                </a:cxn>
                <a:cxn ang="0">
                  <a:pos x="344" y="152"/>
                </a:cxn>
                <a:cxn ang="0">
                  <a:pos x="354" y="140"/>
                </a:cxn>
                <a:cxn ang="0">
                  <a:pos x="368" y="137"/>
                </a:cxn>
                <a:cxn ang="0">
                  <a:pos x="373" y="135"/>
                </a:cxn>
                <a:cxn ang="0">
                  <a:pos x="354" y="101"/>
                </a:cxn>
                <a:cxn ang="0">
                  <a:pos x="332" y="94"/>
                </a:cxn>
                <a:cxn ang="0">
                  <a:pos x="317" y="87"/>
                </a:cxn>
                <a:cxn ang="0">
                  <a:pos x="306" y="72"/>
                </a:cxn>
                <a:cxn ang="0">
                  <a:pos x="289" y="65"/>
                </a:cxn>
                <a:cxn ang="0">
                  <a:pos x="272" y="63"/>
                </a:cxn>
                <a:cxn ang="0">
                  <a:pos x="268" y="76"/>
                </a:cxn>
                <a:cxn ang="0">
                  <a:pos x="252" y="82"/>
                </a:cxn>
                <a:cxn ang="0">
                  <a:pos x="242" y="66"/>
                </a:cxn>
                <a:cxn ang="0">
                  <a:pos x="241" y="48"/>
                </a:cxn>
                <a:cxn ang="0">
                  <a:pos x="232" y="40"/>
                </a:cxn>
                <a:cxn ang="0">
                  <a:pos x="218" y="35"/>
                </a:cxn>
                <a:cxn ang="0">
                  <a:pos x="193" y="26"/>
                </a:cxn>
                <a:cxn ang="0">
                  <a:pos x="181" y="10"/>
                </a:cxn>
                <a:cxn ang="0">
                  <a:pos x="157" y="13"/>
                </a:cxn>
                <a:cxn ang="0">
                  <a:pos x="145" y="19"/>
                </a:cxn>
                <a:cxn ang="0">
                  <a:pos x="137" y="4"/>
                </a:cxn>
                <a:cxn ang="0">
                  <a:pos x="126" y="9"/>
                </a:cxn>
                <a:cxn ang="0">
                  <a:pos x="115" y="20"/>
                </a:cxn>
                <a:cxn ang="0">
                  <a:pos x="102" y="26"/>
                </a:cxn>
                <a:cxn ang="0">
                  <a:pos x="86" y="30"/>
                </a:cxn>
                <a:cxn ang="0">
                  <a:pos x="78" y="41"/>
                </a:cxn>
                <a:cxn ang="0">
                  <a:pos x="71" y="41"/>
                </a:cxn>
                <a:cxn ang="0">
                  <a:pos x="61" y="48"/>
                </a:cxn>
                <a:cxn ang="0">
                  <a:pos x="51" y="56"/>
                </a:cxn>
                <a:cxn ang="0">
                  <a:pos x="39" y="55"/>
                </a:cxn>
                <a:cxn ang="0">
                  <a:pos x="28" y="59"/>
                </a:cxn>
                <a:cxn ang="0">
                  <a:pos x="15" y="73"/>
                </a:cxn>
                <a:cxn ang="0">
                  <a:pos x="11" y="75"/>
                </a:cxn>
                <a:cxn ang="0">
                  <a:pos x="2" y="68"/>
                </a:cxn>
                <a:cxn ang="0">
                  <a:pos x="11" y="88"/>
                </a:cxn>
                <a:cxn ang="0">
                  <a:pos x="23" y="102"/>
                </a:cxn>
                <a:cxn ang="0">
                  <a:pos x="18" y="117"/>
                </a:cxn>
                <a:cxn ang="0">
                  <a:pos x="29" y="137"/>
                </a:cxn>
                <a:cxn ang="0">
                  <a:pos x="40" y="148"/>
                </a:cxn>
                <a:cxn ang="0">
                  <a:pos x="54" y="164"/>
                </a:cxn>
                <a:cxn ang="0">
                  <a:pos x="66" y="171"/>
                </a:cxn>
                <a:cxn ang="0">
                  <a:pos x="83" y="186"/>
                </a:cxn>
                <a:cxn ang="0">
                  <a:pos x="91" y="194"/>
                </a:cxn>
                <a:cxn ang="0">
                  <a:pos x="102" y="207"/>
                </a:cxn>
                <a:cxn ang="0">
                  <a:pos x="114" y="210"/>
                </a:cxn>
                <a:cxn ang="0">
                  <a:pos x="127" y="208"/>
                </a:cxn>
                <a:cxn ang="0">
                  <a:pos x="136" y="207"/>
                </a:cxn>
                <a:cxn ang="0">
                  <a:pos x="151" y="192"/>
                </a:cxn>
                <a:cxn ang="0">
                  <a:pos x="157" y="175"/>
                </a:cxn>
                <a:cxn ang="0">
                  <a:pos x="172" y="178"/>
                </a:cxn>
                <a:cxn ang="0">
                  <a:pos x="194" y="187"/>
                </a:cxn>
                <a:cxn ang="0">
                  <a:pos x="215" y="196"/>
                </a:cxn>
                <a:cxn ang="0">
                  <a:pos x="238" y="193"/>
                </a:cxn>
                <a:cxn ang="0">
                  <a:pos x="254" y="200"/>
                </a:cxn>
                <a:cxn ang="0">
                  <a:pos x="261" y="202"/>
                </a:cxn>
              </a:cxnLst>
              <a:rect l="0" t="0" r="r" b="b"/>
              <a:pathLst>
                <a:path w="375" h="210">
                  <a:moveTo>
                    <a:pt x="159" y="8"/>
                  </a:moveTo>
                  <a:cubicBezTo>
                    <a:pt x="159" y="8"/>
                    <a:pt x="159" y="8"/>
                    <a:pt x="159" y="8"/>
                  </a:cubicBezTo>
                  <a:cubicBezTo>
                    <a:pt x="159" y="8"/>
                    <a:pt x="159" y="7"/>
                    <a:pt x="159" y="7"/>
                  </a:cubicBezTo>
                  <a:cubicBezTo>
                    <a:pt x="159" y="7"/>
                    <a:pt x="159" y="8"/>
                    <a:pt x="159" y="8"/>
                  </a:cubicBezTo>
                  <a:moveTo>
                    <a:pt x="261" y="202"/>
                  </a:moveTo>
                  <a:cubicBezTo>
                    <a:pt x="262" y="202"/>
                    <a:pt x="263" y="203"/>
                    <a:pt x="264" y="202"/>
                  </a:cubicBezTo>
                  <a:cubicBezTo>
                    <a:pt x="267" y="202"/>
                    <a:pt x="268" y="201"/>
                    <a:pt x="270" y="200"/>
                  </a:cubicBezTo>
                  <a:cubicBezTo>
                    <a:pt x="271" y="199"/>
                    <a:pt x="271" y="198"/>
                    <a:pt x="272" y="197"/>
                  </a:cubicBezTo>
                  <a:cubicBezTo>
                    <a:pt x="272" y="196"/>
                    <a:pt x="273" y="196"/>
                    <a:pt x="273" y="196"/>
                  </a:cubicBezTo>
                  <a:cubicBezTo>
                    <a:pt x="274" y="195"/>
                    <a:pt x="274" y="194"/>
                    <a:pt x="275" y="194"/>
                  </a:cubicBezTo>
                  <a:cubicBezTo>
                    <a:pt x="276" y="193"/>
                    <a:pt x="277" y="192"/>
                    <a:pt x="278" y="191"/>
                  </a:cubicBezTo>
                  <a:cubicBezTo>
                    <a:pt x="279" y="191"/>
                    <a:pt x="279" y="189"/>
                    <a:pt x="280" y="188"/>
                  </a:cubicBezTo>
                  <a:cubicBezTo>
                    <a:pt x="282" y="188"/>
                    <a:pt x="282" y="189"/>
                    <a:pt x="282" y="190"/>
                  </a:cubicBezTo>
                  <a:cubicBezTo>
                    <a:pt x="283" y="190"/>
                    <a:pt x="284" y="190"/>
                    <a:pt x="285" y="191"/>
                  </a:cubicBezTo>
                  <a:cubicBezTo>
                    <a:pt x="286" y="191"/>
                    <a:pt x="287" y="192"/>
                    <a:pt x="288" y="192"/>
                  </a:cubicBezTo>
                  <a:cubicBezTo>
                    <a:pt x="292" y="194"/>
                    <a:pt x="296" y="193"/>
                    <a:pt x="300" y="192"/>
                  </a:cubicBezTo>
                  <a:cubicBezTo>
                    <a:pt x="301" y="192"/>
                    <a:pt x="302" y="193"/>
                    <a:pt x="303" y="192"/>
                  </a:cubicBezTo>
                  <a:cubicBezTo>
                    <a:pt x="303" y="192"/>
                    <a:pt x="303" y="192"/>
                    <a:pt x="303" y="191"/>
                  </a:cubicBezTo>
                  <a:cubicBezTo>
                    <a:pt x="303" y="191"/>
                    <a:pt x="304" y="191"/>
                    <a:pt x="304" y="191"/>
                  </a:cubicBezTo>
                  <a:cubicBezTo>
                    <a:pt x="305" y="190"/>
                    <a:pt x="305" y="190"/>
                    <a:pt x="306" y="190"/>
                  </a:cubicBezTo>
                  <a:cubicBezTo>
                    <a:pt x="308" y="189"/>
                    <a:pt x="310" y="188"/>
                    <a:pt x="311" y="187"/>
                  </a:cubicBezTo>
                  <a:cubicBezTo>
                    <a:pt x="312" y="186"/>
                    <a:pt x="314" y="185"/>
                    <a:pt x="315" y="184"/>
                  </a:cubicBezTo>
                  <a:cubicBezTo>
                    <a:pt x="316" y="184"/>
                    <a:pt x="317" y="183"/>
                    <a:pt x="318" y="182"/>
                  </a:cubicBezTo>
                  <a:cubicBezTo>
                    <a:pt x="319" y="181"/>
                    <a:pt x="319" y="181"/>
                    <a:pt x="319" y="180"/>
                  </a:cubicBezTo>
                  <a:cubicBezTo>
                    <a:pt x="320" y="179"/>
                    <a:pt x="320" y="179"/>
                    <a:pt x="322" y="178"/>
                  </a:cubicBezTo>
                  <a:cubicBezTo>
                    <a:pt x="323" y="178"/>
                    <a:pt x="323" y="178"/>
                    <a:pt x="324" y="178"/>
                  </a:cubicBezTo>
                  <a:cubicBezTo>
                    <a:pt x="325" y="177"/>
                    <a:pt x="326" y="178"/>
                    <a:pt x="326" y="178"/>
                  </a:cubicBezTo>
                  <a:cubicBezTo>
                    <a:pt x="327" y="177"/>
                    <a:pt x="327" y="176"/>
                    <a:pt x="327" y="175"/>
                  </a:cubicBezTo>
                  <a:cubicBezTo>
                    <a:pt x="329" y="173"/>
                    <a:pt x="331" y="171"/>
                    <a:pt x="331" y="168"/>
                  </a:cubicBezTo>
                  <a:cubicBezTo>
                    <a:pt x="331" y="165"/>
                    <a:pt x="333" y="164"/>
                    <a:pt x="334" y="162"/>
                  </a:cubicBezTo>
                  <a:cubicBezTo>
                    <a:pt x="334" y="161"/>
                    <a:pt x="334" y="159"/>
                    <a:pt x="334" y="159"/>
                  </a:cubicBezTo>
                  <a:cubicBezTo>
                    <a:pt x="335" y="158"/>
                    <a:pt x="335" y="157"/>
                    <a:pt x="336" y="156"/>
                  </a:cubicBezTo>
                  <a:cubicBezTo>
                    <a:pt x="336" y="155"/>
                    <a:pt x="336" y="153"/>
                    <a:pt x="337" y="153"/>
                  </a:cubicBezTo>
                  <a:cubicBezTo>
                    <a:pt x="338" y="153"/>
                    <a:pt x="340" y="153"/>
                    <a:pt x="341" y="153"/>
                  </a:cubicBezTo>
                  <a:cubicBezTo>
                    <a:pt x="342" y="153"/>
                    <a:pt x="343" y="152"/>
                    <a:pt x="344" y="152"/>
                  </a:cubicBezTo>
                  <a:cubicBezTo>
                    <a:pt x="344" y="151"/>
                    <a:pt x="345" y="150"/>
                    <a:pt x="345" y="150"/>
                  </a:cubicBezTo>
                  <a:cubicBezTo>
                    <a:pt x="345" y="149"/>
                    <a:pt x="345" y="149"/>
                    <a:pt x="346" y="149"/>
                  </a:cubicBezTo>
                  <a:cubicBezTo>
                    <a:pt x="347" y="147"/>
                    <a:pt x="347" y="145"/>
                    <a:pt x="350" y="143"/>
                  </a:cubicBezTo>
                  <a:cubicBezTo>
                    <a:pt x="351" y="143"/>
                    <a:pt x="352" y="143"/>
                    <a:pt x="352" y="142"/>
                  </a:cubicBezTo>
                  <a:cubicBezTo>
                    <a:pt x="353" y="141"/>
                    <a:pt x="353" y="141"/>
                    <a:pt x="354" y="140"/>
                  </a:cubicBezTo>
                  <a:cubicBezTo>
                    <a:pt x="355" y="140"/>
                    <a:pt x="356" y="139"/>
                    <a:pt x="357" y="138"/>
                  </a:cubicBezTo>
                  <a:cubicBezTo>
                    <a:pt x="358" y="137"/>
                    <a:pt x="357" y="136"/>
                    <a:pt x="359" y="136"/>
                  </a:cubicBezTo>
                  <a:cubicBezTo>
                    <a:pt x="360" y="136"/>
                    <a:pt x="361" y="137"/>
                    <a:pt x="363" y="138"/>
                  </a:cubicBezTo>
                  <a:cubicBezTo>
                    <a:pt x="364" y="138"/>
                    <a:pt x="365" y="138"/>
                    <a:pt x="366" y="137"/>
                  </a:cubicBezTo>
                  <a:cubicBezTo>
                    <a:pt x="368" y="137"/>
                    <a:pt x="367" y="137"/>
                    <a:pt x="368" y="137"/>
                  </a:cubicBezTo>
                  <a:cubicBezTo>
                    <a:pt x="369" y="136"/>
                    <a:pt x="369" y="136"/>
                    <a:pt x="370" y="136"/>
                  </a:cubicBezTo>
                  <a:cubicBezTo>
                    <a:pt x="371" y="135"/>
                    <a:pt x="373" y="135"/>
                    <a:pt x="375" y="135"/>
                  </a:cubicBezTo>
                  <a:cubicBezTo>
                    <a:pt x="375" y="135"/>
                    <a:pt x="375" y="135"/>
                    <a:pt x="375" y="135"/>
                  </a:cubicBezTo>
                  <a:cubicBezTo>
                    <a:pt x="375" y="135"/>
                    <a:pt x="375" y="135"/>
                    <a:pt x="375" y="135"/>
                  </a:cubicBezTo>
                  <a:cubicBezTo>
                    <a:pt x="374" y="135"/>
                    <a:pt x="373" y="135"/>
                    <a:pt x="373" y="135"/>
                  </a:cubicBezTo>
                  <a:cubicBezTo>
                    <a:pt x="372" y="133"/>
                    <a:pt x="373" y="132"/>
                    <a:pt x="374" y="130"/>
                  </a:cubicBezTo>
                  <a:cubicBezTo>
                    <a:pt x="374" y="129"/>
                    <a:pt x="374" y="127"/>
                    <a:pt x="374" y="125"/>
                  </a:cubicBezTo>
                  <a:cubicBezTo>
                    <a:pt x="374" y="122"/>
                    <a:pt x="372" y="121"/>
                    <a:pt x="369" y="119"/>
                  </a:cubicBezTo>
                  <a:cubicBezTo>
                    <a:pt x="364" y="116"/>
                    <a:pt x="362" y="110"/>
                    <a:pt x="365" y="104"/>
                  </a:cubicBezTo>
                  <a:cubicBezTo>
                    <a:pt x="361" y="103"/>
                    <a:pt x="358" y="103"/>
                    <a:pt x="354" y="101"/>
                  </a:cubicBezTo>
                  <a:cubicBezTo>
                    <a:pt x="352" y="100"/>
                    <a:pt x="350" y="99"/>
                    <a:pt x="348" y="99"/>
                  </a:cubicBezTo>
                  <a:cubicBezTo>
                    <a:pt x="348" y="99"/>
                    <a:pt x="348" y="99"/>
                    <a:pt x="348" y="98"/>
                  </a:cubicBezTo>
                  <a:cubicBezTo>
                    <a:pt x="345" y="98"/>
                    <a:pt x="344" y="97"/>
                    <a:pt x="342" y="97"/>
                  </a:cubicBezTo>
                  <a:cubicBezTo>
                    <a:pt x="340" y="96"/>
                    <a:pt x="338" y="96"/>
                    <a:pt x="336" y="96"/>
                  </a:cubicBezTo>
                  <a:cubicBezTo>
                    <a:pt x="334" y="95"/>
                    <a:pt x="334" y="94"/>
                    <a:pt x="332" y="94"/>
                  </a:cubicBezTo>
                  <a:cubicBezTo>
                    <a:pt x="331" y="93"/>
                    <a:pt x="330" y="94"/>
                    <a:pt x="328" y="93"/>
                  </a:cubicBezTo>
                  <a:cubicBezTo>
                    <a:pt x="327" y="93"/>
                    <a:pt x="327" y="93"/>
                    <a:pt x="327" y="93"/>
                  </a:cubicBezTo>
                  <a:cubicBezTo>
                    <a:pt x="326" y="92"/>
                    <a:pt x="326" y="92"/>
                    <a:pt x="325" y="91"/>
                  </a:cubicBezTo>
                  <a:cubicBezTo>
                    <a:pt x="324" y="91"/>
                    <a:pt x="322" y="92"/>
                    <a:pt x="320" y="91"/>
                  </a:cubicBezTo>
                  <a:cubicBezTo>
                    <a:pt x="319" y="90"/>
                    <a:pt x="318" y="88"/>
                    <a:pt x="317" y="87"/>
                  </a:cubicBezTo>
                  <a:cubicBezTo>
                    <a:pt x="315" y="87"/>
                    <a:pt x="314" y="85"/>
                    <a:pt x="313" y="84"/>
                  </a:cubicBezTo>
                  <a:cubicBezTo>
                    <a:pt x="312" y="83"/>
                    <a:pt x="311" y="82"/>
                    <a:pt x="311" y="81"/>
                  </a:cubicBezTo>
                  <a:cubicBezTo>
                    <a:pt x="312" y="79"/>
                    <a:pt x="314" y="79"/>
                    <a:pt x="315" y="77"/>
                  </a:cubicBezTo>
                  <a:cubicBezTo>
                    <a:pt x="315" y="76"/>
                    <a:pt x="315" y="73"/>
                    <a:pt x="315" y="72"/>
                  </a:cubicBezTo>
                  <a:cubicBezTo>
                    <a:pt x="313" y="69"/>
                    <a:pt x="309" y="72"/>
                    <a:pt x="306" y="72"/>
                  </a:cubicBezTo>
                  <a:cubicBezTo>
                    <a:pt x="305" y="72"/>
                    <a:pt x="301" y="73"/>
                    <a:pt x="299" y="72"/>
                  </a:cubicBezTo>
                  <a:cubicBezTo>
                    <a:pt x="298" y="72"/>
                    <a:pt x="299" y="71"/>
                    <a:pt x="298" y="71"/>
                  </a:cubicBezTo>
                  <a:cubicBezTo>
                    <a:pt x="297" y="70"/>
                    <a:pt x="297" y="71"/>
                    <a:pt x="296" y="70"/>
                  </a:cubicBezTo>
                  <a:cubicBezTo>
                    <a:pt x="295" y="70"/>
                    <a:pt x="294" y="68"/>
                    <a:pt x="292" y="68"/>
                  </a:cubicBezTo>
                  <a:cubicBezTo>
                    <a:pt x="290" y="67"/>
                    <a:pt x="289" y="67"/>
                    <a:pt x="289" y="65"/>
                  </a:cubicBezTo>
                  <a:cubicBezTo>
                    <a:pt x="288" y="65"/>
                    <a:pt x="286" y="64"/>
                    <a:pt x="285" y="63"/>
                  </a:cubicBezTo>
                  <a:cubicBezTo>
                    <a:pt x="284" y="62"/>
                    <a:pt x="284" y="63"/>
                    <a:pt x="282" y="62"/>
                  </a:cubicBezTo>
                  <a:cubicBezTo>
                    <a:pt x="283" y="61"/>
                    <a:pt x="282" y="60"/>
                    <a:pt x="282" y="60"/>
                  </a:cubicBezTo>
                  <a:cubicBezTo>
                    <a:pt x="279" y="58"/>
                    <a:pt x="274" y="58"/>
                    <a:pt x="270" y="58"/>
                  </a:cubicBezTo>
                  <a:cubicBezTo>
                    <a:pt x="270" y="60"/>
                    <a:pt x="271" y="61"/>
                    <a:pt x="272" y="63"/>
                  </a:cubicBezTo>
                  <a:cubicBezTo>
                    <a:pt x="273" y="64"/>
                    <a:pt x="273" y="64"/>
                    <a:pt x="274" y="65"/>
                  </a:cubicBezTo>
                  <a:cubicBezTo>
                    <a:pt x="276" y="67"/>
                    <a:pt x="278" y="67"/>
                    <a:pt x="279" y="70"/>
                  </a:cubicBezTo>
                  <a:cubicBezTo>
                    <a:pt x="279" y="72"/>
                    <a:pt x="278" y="72"/>
                    <a:pt x="276" y="73"/>
                  </a:cubicBezTo>
                  <a:cubicBezTo>
                    <a:pt x="274" y="73"/>
                    <a:pt x="272" y="74"/>
                    <a:pt x="271" y="75"/>
                  </a:cubicBezTo>
                  <a:cubicBezTo>
                    <a:pt x="270" y="75"/>
                    <a:pt x="269" y="75"/>
                    <a:pt x="268" y="76"/>
                  </a:cubicBezTo>
                  <a:cubicBezTo>
                    <a:pt x="266" y="77"/>
                    <a:pt x="267" y="78"/>
                    <a:pt x="265" y="80"/>
                  </a:cubicBezTo>
                  <a:cubicBezTo>
                    <a:pt x="263" y="81"/>
                    <a:pt x="263" y="80"/>
                    <a:pt x="262" y="82"/>
                  </a:cubicBezTo>
                  <a:cubicBezTo>
                    <a:pt x="262" y="82"/>
                    <a:pt x="261" y="82"/>
                    <a:pt x="261" y="83"/>
                  </a:cubicBezTo>
                  <a:cubicBezTo>
                    <a:pt x="259" y="85"/>
                    <a:pt x="257" y="87"/>
                    <a:pt x="254" y="85"/>
                  </a:cubicBezTo>
                  <a:cubicBezTo>
                    <a:pt x="253" y="84"/>
                    <a:pt x="253" y="83"/>
                    <a:pt x="252" y="82"/>
                  </a:cubicBezTo>
                  <a:cubicBezTo>
                    <a:pt x="251" y="80"/>
                    <a:pt x="250" y="79"/>
                    <a:pt x="250" y="77"/>
                  </a:cubicBezTo>
                  <a:cubicBezTo>
                    <a:pt x="250" y="75"/>
                    <a:pt x="249" y="74"/>
                    <a:pt x="248" y="72"/>
                  </a:cubicBezTo>
                  <a:cubicBezTo>
                    <a:pt x="247" y="71"/>
                    <a:pt x="247" y="71"/>
                    <a:pt x="246" y="70"/>
                  </a:cubicBezTo>
                  <a:cubicBezTo>
                    <a:pt x="246" y="70"/>
                    <a:pt x="245" y="68"/>
                    <a:pt x="245" y="68"/>
                  </a:cubicBezTo>
                  <a:cubicBezTo>
                    <a:pt x="244" y="67"/>
                    <a:pt x="243" y="67"/>
                    <a:pt x="242" y="66"/>
                  </a:cubicBezTo>
                  <a:cubicBezTo>
                    <a:pt x="241" y="65"/>
                    <a:pt x="240" y="64"/>
                    <a:pt x="238" y="63"/>
                  </a:cubicBezTo>
                  <a:cubicBezTo>
                    <a:pt x="236" y="62"/>
                    <a:pt x="234" y="62"/>
                    <a:pt x="233" y="59"/>
                  </a:cubicBezTo>
                  <a:cubicBezTo>
                    <a:pt x="233" y="58"/>
                    <a:pt x="233" y="56"/>
                    <a:pt x="234" y="55"/>
                  </a:cubicBezTo>
                  <a:cubicBezTo>
                    <a:pt x="235" y="53"/>
                    <a:pt x="237" y="52"/>
                    <a:pt x="238" y="51"/>
                  </a:cubicBezTo>
                  <a:cubicBezTo>
                    <a:pt x="239" y="50"/>
                    <a:pt x="240" y="49"/>
                    <a:pt x="241" y="48"/>
                  </a:cubicBezTo>
                  <a:cubicBezTo>
                    <a:pt x="241" y="47"/>
                    <a:pt x="242" y="46"/>
                    <a:pt x="243" y="45"/>
                  </a:cubicBezTo>
                  <a:cubicBezTo>
                    <a:pt x="243" y="44"/>
                    <a:pt x="243" y="42"/>
                    <a:pt x="243" y="42"/>
                  </a:cubicBezTo>
                  <a:cubicBezTo>
                    <a:pt x="242" y="40"/>
                    <a:pt x="243" y="42"/>
                    <a:pt x="241" y="41"/>
                  </a:cubicBezTo>
                  <a:cubicBezTo>
                    <a:pt x="240" y="40"/>
                    <a:pt x="240" y="40"/>
                    <a:pt x="238" y="40"/>
                  </a:cubicBezTo>
                  <a:cubicBezTo>
                    <a:pt x="236" y="39"/>
                    <a:pt x="234" y="40"/>
                    <a:pt x="232" y="40"/>
                  </a:cubicBezTo>
                  <a:cubicBezTo>
                    <a:pt x="230" y="40"/>
                    <a:pt x="229" y="40"/>
                    <a:pt x="227" y="39"/>
                  </a:cubicBezTo>
                  <a:cubicBezTo>
                    <a:pt x="227" y="39"/>
                    <a:pt x="225" y="39"/>
                    <a:pt x="225" y="39"/>
                  </a:cubicBezTo>
                  <a:cubicBezTo>
                    <a:pt x="224" y="38"/>
                    <a:pt x="223" y="37"/>
                    <a:pt x="223" y="37"/>
                  </a:cubicBezTo>
                  <a:cubicBezTo>
                    <a:pt x="222" y="36"/>
                    <a:pt x="221" y="37"/>
                    <a:pt x="220" y="36"/>
                  </a:cubicBezTo>
                  <a:cubicBezTo>
                    <a:pt x="219" y="36"/>
                    <a:pt x="219" y="35"/>
                    <a:pt x="218" y="35"/>
                  </a:cubicBezTo>
                  <a:cubicBezTo>
                    <a:pt x="216" y="34"/>
                    <a:pt x="215" y="34"/>
                    <a:pt x="213" y="33"/>
                  </a:cubicBezTo>
                  <a:cubicBezTo>
                    <a:pt x="212" y="33"/>
                    <a:pt x="211" y="32"/>
                    <a:pt x="209" y="32"/>
                  </a:cubicBezTo>
                  <a:cubicBezTo>
                    <a:pt x="207" y="31"/>
                    <a:pt x="204" y="29"/>
                    <a:pt x="202" y="28"/>
                  </a:cubicBezTo>
                  <a:cubicBezTo>
                    <a:pt x="200" y="28"/>
                    <a:pt x="198" y="26"/>
                    <a:pt x="196" y="26"/>
                  </a:cubicBezTo>
                  <a:cubicBezTo>
                    <a:pt x="195" y="26"/>
                    <a:pt x="194" y="26"/>
                    <a:pt x="193" y="26"/>
                  </a:cubicBezTo>
                  <a:cubicBezTo>
                    <a:pt x="191" y="25"/>
                    <a:pt x="190" y="22"/>
                    <a:pt x="189" y="20"/>
                  </a:cubicBezTo>
                  <a:cubicBezTo>
                    <a:pt x="187" y="18"/>
                    <a:pt x="186" y="16"/>
                    <a:pt x="184" y="13"/>
                  </a:cubicBezTo>
                  <a:cubicBezTo>
                    <a:pt x="184" y="13"/>
                    <a:pt x="183" y="12"/>
                    <a:pt x="183" y="12"/>
                  </a:cubicBezTo>
                  <a:cubicBezTo>
                    <a:pt x="183" y="11"/>
                    <a:pt x="183" y="11"/>
                    <a:pt x="182" y="11"/>
                  </a:cubicBezTo>
                  <a:cubicBezTo>
                    <a:pt x="182" y="10"/>
                    <a:pt x="181" y="10"/>
                    <a:pt x="181" y="10"/>
                  </a:cubicBezTo>
                  <a:cubicBezTo>
                    <a:pt x="180" y="8"/>
                    <a:pt x="180" y="8"/>
                    <a:pt x="177" y="8"/>
                  </a:cubicBezTo>
                  <a:cubicBezTo>
                    <a:pt x="173" y="8"/>
                    <a:pt x="170" y="8"/>
                    <a:pt x="166" y="8"/>
                  </a:cubicBezTo>
                  <a:cubicBezTo>
                    <a:pt x="164" y="8"/>
                    <a:pt x="161" y="8"/>
                    <a:pt x="159" y="8"/>
                  </a:cubicBezTo>
                  <a:cubicBezTo>
                    <a:pt x="160" y="8"/>
                    <a:pt x="160" y="8"/>
                    <a:pt x="160" y="9"/>
                  </a:cubicBezTo>
                  <a:cubicBezTo>
                    <a:pt x="161" y="11"/>
                    <a:pt x="158" y="12"/>
                    <a:pt x="157" y="13"/>
                  </a:cubicBezTo>
                  <a:cubicBezTo>
                    <a:pt x="157" y="14"/>
                    <a:pt x="157" y="17"/>
                    <a:pt x="158" y="18"/>
                  </a:cubicBezTo>
                  <a:cubicBezTo>
                    <a:pt x="156" y="16"/>
                    <a:pt x="154" y="19"/>
                    <a:pt x="153" y="20"/>
                  </a:cubicBezTo>
                  <a:cubicBezTo>
                    <a:pt x="152" y="21"/>
                    <a:pt x="151" y="22"/>
                    <a:pt x="150" y="22"/>
                  </a:cubicBezTo>
                  <a:cubicBezTo>
                    <a:pt x="149" y="22"/>
                    <a:pt x="146" y="22"/>
                    <a:pt x="146" y="22"/>
                  </a:cubicBezTo>
                  <a:cubicBezTo>
                    <a:pt x="145" y="21"/>
                    <a:pt x="145" y="20"/>
                    <a:pt x="145" y="19"/>
                  </a:cubicBezTo>
                  <a:cubicBezTo>
                    <a:pt x="145" y="18"/>
                    <a:pt x="145" y="18"/>
                    <a:pt x="145" y="18"/>
                  </a:cubicBezTo>
                  <a:cubicBezTo>
                    <a:pt x="144" y="17"/>
                    <a:pt x="142" y="16"/>
                    <a:pt x="141" y="16"/>
                  </a:cubicBezTo>
                  <a:cubicBezTo>
                    <a:pt x="139" y="15"/>
                    <a:pt x="139" y="15"/>
                    <a:pt x="140" y="13"/>
                  </a:cubicBezTo>
                  <a:cubicBezTo>
                    <a:pt x="141" y="12"/>
                    <a:pt x="141" y="11"/>
                    <a:pt x="142" y="10"/>
                  </a:cubicBezTo>
                  <a:cubicBezTo>
                    <a:pt x="142" y="8"/>
                    <a:pt x="139" y="4"/>
                    <a:pt x="137" y="4"/>
                  </a:cubicBezTo>
                  <a:cubicBezTo>
                    <a:pt x="136" y="3"/>
                    <a:pt x="135" y="2"/>
                    <a:pt x="134" y="1"/>
                  </a:cubicBezTo>
                  <a:cubicBezTo>
                    <a:pt x="133" y="0"/>
                    <a:pt x="133" y="0"/>
                    <a:pt x="131" y="1"/>
                  </a:cubicBezTo>
                  <a:cubicBezTo>
                    <a:pt x="130" y="1"/>
                    <a:pt x="129" y="3"/>
                    <a:pt x="128" y="4"/>
                  </a:cubicBezTo>
                  <a:cubicBezTo>
                    <a:pt x="126" y="5"/>
                    <a:pt x="123" y="6"/>
                    <a:pt x="121" y="6"/>
                  </a:cubicBezTo>
                  <a:cubicBezTo>
                    <a:pt x="122" y="7"/>
                    <a:pt x="124" y="8"/>
                    <a:pt x="126" y="9"/>
                  </a:cubicBezTo>
                  <a:cubicBezTo>
                    <a:pt x="126" y="10"/>
                    <a:pt x="130" y="12"/>
                    <a:pt x="129" y="13"/>
                  </a:cubicBezTo>
                  <a:cubicBezTo>
                    <a:pt x="129" y="14"/>
                    <a:pt x="128" y="14"/>
                    <a:pt x="127" y="15"/>
                  </a:cubicBezTo>
                  <a:cubicBezTo>
                    <a:pt x="125" y="16"/>
                    <a:pt x="123" y="17"/>
                    <a:pt x="121" y="17"/>
                  </a:cubicBezTo>
                  <a:cubicBezTo>
                    <a:pt x="120" y="18"/>
                    <a:pt x="118" y="19"/>
                    <a:pt x="117" y="20"/>
                  </a:cubicBezTo>
                  <a:cubicBezTo>
                    <a:pt x="116" y="20"/>
                    <a:pt x="116" y="21"/>
                    <a:pt x="115" y="20"/>
                  </a:cubicBezTo>
                  <a:cubicBezTo>
                    <a:pt x="114" y="19"/>
                    <a:pt x="113" y="21"/>
                    <a:pt x="112" y="21"/>
                  </a:cubicBezTo>
                  <a:cubicBezTo>
                    <a:pt x="111" y="22"/>
                    <a:pt x="110" y="21"/>
                    <a:pt x="109" y="21"/>
                  </a:cubicBezTo>
                  <a:cubicBezTo>
                    <a:pt x="108" y="21"/>
                    <a:pt x="105" y="22"/>
                    <a:pt x="105" y="23"/>
                  </a:cubicBezTo>
                  <a:cubicBezTo>
                    <a:pt x="105" y="23"/>
                    <a:pt x="105" y="24"/>
                    <a:pt x="105" y="24"/>
                  </a:cubicBezTo>
                  <a:cubicBezTo>
                    <a:pt x="104" y="25"/>
                    <a:pt x="103" y="26"/>
                    <a:pt x="102" y="26"/>
                  </a:cubicBezTo>
                  <a:cubicBezTo>
                    <a:pt x="101" y="27"/>
                    <a:pt x="101" y="28"/>
                    <a:pt x="100" y="28"/>
                  </a:cubicBezTo>
                  <a:cubicBezTo>
                    <a:pt x="99" y="28"/>
                    <a:pt x="98" y="28"/>
                    <a:pt x="97" y="28"/>
                  </a:cubicBezTo>
                  <a:cubicBezTo>
                    <a:pt x="96" y="28"/>
                    <a:pt x="94" y="29"/>
                    <a:pt x="93" y="29"/>
                  </a:cubicBezTo>
                  <a:cubicBezTo>
                    <a:pt x="91" y="29"/>
                    <a:pt x="90" y="30"/>
                    <a:pt x="88" y="30"/>
                  </a:cubicBezTo>
                  <a:cubicBezTo>
                    <a:pt x="87" y="30"/>
                    <a:pt x="87" y="30"/>
                    <a:pt x="86" y="30"/>
                  </a:cubicBezTo>
                  <a:cubicBezTo>
                    <a:pt x="85" y="30"/>
                    <a:pt x="84" y="31"/>
                    <a:pt x="83" y="32"/>
                  </a:cubicBezTo>
                  <a:cubicBezTo>
                    <a:pt x="83" y="32"/>
                    <a:pt x="82" y="32"/>
                    <a:pt x="82" y="33"/>
                  </a:cubicBezTo>
                  <a:cubicBezTo>
                    <a:pt x="81" y="34"/>
                    <a:pt x="81" y="36"/>
                    <a:pt x="81" y="37"/>
                  </a:cubicBezTo>
                  <a:cubicBezTo>
                    <a:pt x="81" y="38"/>
                    <a:pt x="82" y="40"/>
                    <a:pt x="81" y="40"/>
                  </a:cubicBezTo>
                  <a:cubicBezTo>
                    <a:pt x="80" y="41"/>
                    <a:pt x="79" y="41"/>
                    <a:pt x="78" y="41"/>
                  </a:cubicBezTo>
                  <a:cubicBezTo>
                    <a:pt x="78" y="41"/>
                    <a:pt x="76" y="41"/>
                    <a:pt x="75" y="41"/>
                  </a:cubicBezTo>
                  <a:cubicBezTo>
                    <a:pt x="75" y="40"/>
                    <a:pt x="75" y="38"/>
                    <a:pt x="74" y="38"/>
                  </a:cubicBezTo>
                  <a:cubicBezTo>
                    <a:pt x="74" y="37"/>
                    <a:pt x="72" y="36"/>
                    <a:pt x="71" y="38"/>
                  </a:cubicBezTo>
                  <a:cubicBezTo>
                    <a:pt x="71" y="38"/>
                    <a:pt x="71" y="39"/>
                    <a:pt x="71" y="40"/>
                  </a:cubicBezTo>
                  <a:cubicBezTo>
                    <a:pt x="71" y="40"/>
                    <a:pt x="71" y="40"/>
                    <a:pt x="71" y="41"/>
                  </a:cubicBezTo>
                  <a:cubicBezTo>
                    <a:pt x="70" y="42"/>
                    <a:pt x="70" y="43"/>
                    <a:pt x="70" y="44"/>
                  </a:cubicBezTo>
                  <a:cubicBezTo>
                    <a:pt x="68" y="44"/>
                    <a:pt x="66" y="41"/>
                    <a:pt x="65" y="43"/>
                  </a:cubicBezTo>
                  <a:cubicBezTo>
                    <a:pt x="64" y="43"/>
                    <a:pt x="64" y="44"/>
                    <a:pt x="64" y="45"/>
                  </a:cubicBezTo>
                  <a:cubicBezTo>
                    <a:pt x="64" y="46"/>
                    <a:pt x="63" y="46"/>
                    <a:pt x="63" y="47"/>
                  </a:cubicBezTo>
                  <a:cubicBezTo>
                    <a:pt x="63" y="47"/>
                    <a:pt x="62" y="48"/>
                    <a:pt x="61" y="48"/>
                  </a:cubicBezTo>
                  <a:cubicBezTo>
                    <a:pt x="61" y="48"/>
                    <a:pt x="61" y="49"/>
                    <a:pt x="61" y="49"/>
                  </a:cubicBezTo>
                  <a:cubicBezTo>
                    <a:pt x="61" y="49"/>
                    <a:pt x="60" y="49"/>
                    <a:pt x="60" y="49"/>
                  </a:cubicBezTo>
                  <a:cubicBezTo>
                    <a:pt x="57" y="49"/>
                    <a:pt x="57" y="49"/>
                    <a:pt x="55" y="51"/>
                  </a:cubicBezTo>
                  <a:cubicBezTo>
                    <a:pt x="55" y="52"/>
                    <a:pt x="54" y="53"/>
                    <a:pt x="53" y="54"/>
                  </a:cubicBezTo>
                  <a:cubicBezTo>
                    <a:pt x="52" y="55"/>
                    <a:pt x="51" y="55"/>
                    <a:pt x="51" y="56"/>
                  </a:cubicBezTo>
                  <a:cubicBezTo>
                    <a:pt x="50" y="57"/>
                    <a:pt x="50" y="58"/>
                    <a:pt x="49" y="57"/>
                  </a:cubicBezTo>
                  <a:cubicBezTo>
                    <a:pt x="49" y="57"/>
                    <a:pt x="48" y="56"/>
                    <a:pt x="48" y="56"/>
                  </a:cubicBezTo>
                  <a:cubicBezTo>
                    <a:pt x="46" y="55"/>
                    <a:pt x="45" y="56"/>
                    <a:pt x="44" y="56"/>
                  </a:cubicBezTo>
                  <a:cubicBezTo>
                    <a:pt x="43" y="56"/>
                    <a:pt x="43" y="55"/>
                    <a:pt x="42" y="55"/>
                  </a:cubicBezTo>
                  <a:cubicBezTo>
                    <a:pt x="42" y="55"/>
                    <a:pt x="40" y="55"/>
                    <a:pt x="39" y="55"/>
                  </a:cubicBezTo>
                  <a:cubicBezTo>
                    <a:pt x="39" y="55"/>
                    <a:pt x="39" y="57"/>
                    <a:pt x="38" y="57"/>
                  </a:cubicBezTo>
                  <a:cubicBezTo>
                    <a:pt x="37" y="59"/>
                    <a:pt x="36" y="59"/>
                    <a:pt x="34" y="59"/>
                  </a:cubicBezTo>
                  <a:cubicBezTo>
                    <a:pt x="33" y="59"/>
                    <a:pt x="33" y="60"/>
                    <a:pt x="32" y="59"/>
                  </a:cubicBezTo>
                  <a:cubicBezTo>
                    <a:pt x="31" y="59"/>
                    <a:pt x="31" y="58"/>
                    <a:pt x="30" y="58"/>
                  </a:cubicBezTo>
                  <a:cubicBezTo>
                    <a:pt x="29" y="57"/>
                    <a:pt x="29" y="59"/>
                    <a:pt x="28" y="59"/>
                  </a:cubicBezTo>
                  <a:cubicBezTo>
                    <a:pt x="27" y="60"/>
                    <a:pt x="26" y="60"/>
                    <a:pt x="26" y="61"/>
                  </a:cubicBezTo>
                  <a:cubicBezTo>
                    <a:pt x="24" y="61"/>
                    <a:pt x="23" y="63"/>
                    <a:pt x="22" y="64"/>
                  </a:cubicBezTo>
                  <a:cubicBezTo>
                    <a:pt x="20" y="65"/>
                    <a:pt x="18" y="66"/>
                    <a:pt x="17" y="68"/>
                  </a:cubicBezTo>
                  <a:cubicBezTo>
                    <a:pt x="16" y="69"/>
                    <a:pt x="15" y="70"/>
                    <a:pt x="15" y="70"/>
                  </a:cubicBezTo>
                  <a:cubicBezTo>
                    <a:pt x="15" y="71"/>
                    <a:pt x="15" y="72"/>
                    <a:pt x="15" y="73"/>
                  </a:cubicBezTo>
                  <a:cubicBezTo>
                    <a:pt x="15" y="74"/>
                    <a:pt x="14" y="74"/>
                    <a:pt x="13" y="76"/>
                  </a:cubicBezTo>
                  <a:cubicBezTo>
                    <a:pt x="13" y="77"/>
                    <a:pt x="13" y="78"/>
                    <a:pt x="12" y="79"/>
                  </a:cubicBezTo>
                  <a:cubicBezTo>
                    <a:pt x="12" y="78"/>
                    <a:pt x="12" y="78"/>
                    <a:pt x="12" y="77"/>
                  </a:cubicBezTo>
                  <a:cubicBezTo>
                    <a:pt x="11" y="76"/>
                    <a:pt x="11" y="77"/>
                    <a:pt x="11" y="76"/>
                  </a:cubicBezTo>
                  <a:cubicBezTo>
                    <a:pt x="11" y="76"/>
                    <a:pt x="11" y="75"/>
                    <a:pt x="11" y="75"/>
                  </a:cubicBezTo>
                  <a:cubicBezTo>
                    <a:pt x="10" y="74"/>
                    <a:pt x="9" y="74"/>
                    <a:pt x="9" y="73"/>
                  </a:cubicBezTo>
                  <a:cubicBezTo>
                    <a:pt x="8" y="72"/>
                    <a:pt x="8" y="71"/>
                    <a:pt x="8" y="70"/>
                  </a:cubicBezTo>
                  <a:cubicBezTo>
                    <a:pt x="8" y="68"/>
                    <a:pt x="7" y="64"/>
                    <a:pt x="5" y="65"/>
                  </a:cubicBezTo>
                  <a:cubicBezTo>
                    <a:pt x="3" y="66"/>
                    <a:pt x="3" y="66"/>
                    <a:pt x="2" y="67"/>
                  </a:cubicBezTo>
                  <a:cubicBezTo>
                    <a:pt x="2" y="68"/>
                    <a:pt x="2" y="68"/>
                    <a:pt x="2" y="68"/>
                  </a:cubicBezTo>
                  <a:cubicBezTo>
                    <a:pt x="2" y="69"/>
                    <a:pt x="2" y="69"/>
                    <a:pt x="1" y="69"/>
                  </a:cubicBezTo>
                  <a:cubicBezTo>
                    <a:pt x="0" y="73"/>
                    <a:pt x="6" y="73"/>
                    <a:pt x="6" y="76"/>
                  </a:cubicBezTo>
                  <a:cubicBezTo>
                    <a:pt x="7" y="78"/>
                    <a:pt x="7" y="80"/>
                    <a:pt x="7" y="81"/>
                  </a:cubicBezTo>
                  <a:cubicBezTo>
                    <a:pt x="7" y="83"/>
                    <a:pt x="7" y="84"/>
                    <a:pt x="8" y="86"/>
                  </a:cubicBezTo>
                  <a:cubicBezTo>
                    <a:pt x="8" y="88"/>
                    <a:pt x="9" y="87"/>
                    <a:pt x="11" y="88"/>
                  </a:cubicBezTo>
                  <a:cubicBezTo>
                    <a:pt x="13" y="89"/>
                    <a:pt x="12" y="91"/>
                    <a:pt x="14" y="92"/>
                  </a:cubicBezTo>
                  <a:cubicBezTo>
                    <a:pt x="14" y="93"/>
                    <a:pt x="16" y="93"/>
                    <a:pt x="17" y="94"/>
                  </a:cubicBezTo>
                  <a:cubicBezTo>
                    <a:pt x="18" y="95"/>
                    <a:pt x="18" y="96"/>
                    <a:pt x="20" y="96"/>
                  </a:cubicBezTo>
                  <a:cubicBezTo>
                    <a:pt x="21" y="97"/>
                    <a:pt x="23" y="97"/>
                    <a:pt x="24" y="99"/>
                  </a:cubicBezTo>
                  <a:cubicBezTo>
                    <a:pt x="24" y="100"/>
                    <a:pt x="23" y="101"/>
                    <a:pt x="23" y="102"/>
                  </a:cubicBezTo>
                  <a:cubicBezTo>
                    <a:pt x="23" y="103"/>
                    <a:pt x="23" y="104"/>
                    <a:pt x="23" y="105"/>
                  </a:cubicBezTo>
                  <a:cubicBezTo>
                    <a:pt x="23" y="106"/>
                    <a:pt x="22" y="107"/>
                    <a:pt x="21" y="108"/>
                  </a:cubicBezTo>
                  <a:cubicBezTo>
                    <a:pt x="21" y="108"/>
                    <a:pt x="20" y="109"/>
                    <a:pt x="20" y="110"/>
                  </a:cubicBezTo>
                  <a:cubicBezTo>
                    <a:pt x="19" y="111"/>
                    <a:pt x="18" y="112"/>
                    <a:pt x="18" y="113"/>
                  </a:cubicBezTo>
                  <a:cubicBezTo>
                    <a:pt x="17" y="114"/>
                    <a:pt x="17" y="116"/>
                    <a:pt x="18" y="117"/>
                  </a:cubicBezTo>
                  <a:cubicBezTo>
                    <a:pt x="20" y="118"/>
                    <a:pt x="21" y="119"/>
                    <a:pt x="22" y="120"/>
                  </a:cubicBezTo>
                  <a:cubicBezTo>
                    <a:pt x="23" y="121"/>
                    <a:pt x="24" y="123"/>
                    <a:pt x="24" y="124"/>
                  </a:cubicBezTo>
                  <a:cubicBezTo>
                    <a:pt x="25" y="126"/>
                    <a:pt x="26" y="128"/>
                    <a:pt x="27" y="130"/>
                  </a:cubicBezTo>
                  <a:cubicBezTo>
                    <a:pt x="27" y="131"/>
                    <a:pt x="27" y="131"/>
                    <a:pt x="28" y="132"/>
                  </a:cubicBezTo>
                  <a:cubicBezTo>
                    <a:pt x="28" y="133"/>
                    <a:pt x="28" y="136"/>
                    <a:pt x="29" y="137"/>
                  </a:cubicBezTo>
                  <a:cubicBezTo>
                    <a:pt x="29" y="139"/>
                    <a:pt x="29" y="139"/>
                    <a:pt x="30" y="140"/>
                  </a:cubicBezTo>
                  <a:cubicBezTo>
                    <a:pt x="31" y="141"/>
                    <a:pt x="32" y="142"/>
                    <a:pt x="33" y="144"/>
                  </a:cubicBezTo>
                  <a:cubicBezTo>
                    <a:pt x="33" y="145"/>
                    <a:pt x="33" y="145"/>
                    <a:pt x="34" y="145"/>
                  </a:cubicBezTo>
                  <a:cubicBezTo>
                    <a:pt x="34" y="146"/>
                    <a:pt x="36" y="146"/>
                    <a:pt x="37" y="147"/>
                  </a:cubicBezTo>
                  <a:cubicBezTo>
                    <a:pt x="38" y="147"/>
                    <a:pt x="38" y="148"/>
                    <a:pt x="40" y="148"/>
                  </a:cubicBezTo>
                  <a:cubicBezTo>
                    <a:pt x="40" y="148"/>
                    <a:pt x="42" y="147"/>
                    <a:pt x="42" y="147"/>
                  </a:cubicBezTo>
                  <a:cubicBezTo>
                    <a:pt x="43" y="148"/>
                    <a:pt x="43" y="148"/>
                    <a:pt x="44" y="148"/>
                  </a:cubicBezTo>
                  <a:cubicBezTo>
                    <a:pt x="45" y="150"/>
                    <a:pt x="47" y="151"/>
                    <a:pt x="48" y="152"/>
                  </a:cubicBezTo>
                  <a:cubicBezTo>
                    <a:pt x="49" y="153"/>
                    <a:pt x="50" y="155"/>
                    <a:pt x="51" y="156"/>
                  </a:cubicBezTo>
                  <a:cubicBezTo>
                    <a:pt x="53" y="159"/>
                    <a:pt x="54" y="161"/>
                    <a:pt x="54" y="164"/>
                  </a:cubicBezTo>
                  <a:cubicBezTo>
                    <a:pt x="54" y="164"/>
                    <a:pt x="54" y="164"/>
                    <a:pt x="54" y="165"/>
                  </a:cubicBezTo>
                  <a:cubicBezTo>
                    <a:pt x="55" y="166"/>
                    <a:pt x="58" y="166"/>
                    <a:pt x="59" y="167"/>
                  </a:cubicBezTo>
                  <a:cubicBezTo>
                    <a:pt x="60" y="167"/>
                    <a:pt x="62" y="168"/>
                    <a:pt x="63" y="169"/>
                  </a:cubicBezTo>
                  <a:cubicBezTo>
                    <a:pt x="63" y="169"/>
                    <a:pt x="63" y="169"/>
                    <a:pt x="63" y="170"/>
                  </a:cubicBezTo>
                  <a:cubicBezTo>
                    <a:pt x="64" y="170"/>
                    <a:pt x="65" y="171"/>
                    <a:pt x="66" y="171"/>
                  </a:cubicBezTo>
                  <a:cubicBezTo>
                    <a:pt x="66" y="172"/>
                    <a:pt x="67" y="173"/>
                    <a:pt x="67" y="174"/>
                  </a:cubicBezTo>
                  <a:cubicBezTo>
                    <a:pt x="68" y="175"/>
                    <a:pt x="69" y="176"/>
                    <a:pt x="69" y="177"/>
                  </a:cubicBezTo>
                  <a:cubicBezTo>
                    <a:pt x="71" y="183"/>
                    <a:pt x="77" y="176"/>
                    <a:pt x="79" y="181"/>
                  </a:cubicBezTo>
                  <a:cubicBezTo>
                    <a:pt x="79" y="182"/>
                    <a:pt x="79" y="183"/>
                    <a:pt x="80" y="184"/>
                  </a:cubicBezTo>
                  <a:cubicBezTo>
                    <a:pt x="81" y="184"/>
                    <a:pt x="82" y="185"/>
                    <a:pt x="83" y="186"/>
                  </a:cubicBezTo>
                  <a:cubicBezTo>
                    <a:pt x="84" y="187"/>
                    <a:pt x="85" y="188"/>
                    <a:pt x="86" y="188"/>
                  </a:cubicBezTo>
                  <a:cubicBezTo>
                    <a:pt x="86" y="189"/>
                    <a:pt x="87" y="189"/>
                    <a:pt x="88" y="190"/>
                  </a:cubicBezTo>
                  <a:cubicBezTo>
                    <a:pt x="88" y="190"/>
                    <a:pt x="89" y="192"/>
                    <a:pt x="89" y="193"/>
                  </a:cubicBezTo>
                  <a:cubicBezTo>
                    <a:pt x="89" y="193"/>
                    <a:pt x="89" y="193"/>
                    <a:pt x="89" y="193"/>
                  </a:cubicBezTo>
                  <a:cubicBezTo>
                    <a:pt x="90" y="193"/>
                    <a:pt x="90" y="194"/>
                    <a:pt x="91" y="194"/>
                  </a:cubicBezTo>
                  <a:cubicBezTo>
                    <a:pt x="92" y="195"/>
                    <a:pt x="94" y="195"/>
                    <a:pt x="95" y="196"/>
                  </a:cubicBezTo>
                  <a:cubicBezTo>
                    <a:pt x="96" y="197"/>
                    <a:pt x="97" y="198"/>
                    <a:pt x="97" y="198"/>
                  </a:cubicBezTo>
                  <a:cubicBezTo>
                    <a:pt x="98" y="199"/>
                    <a:pt x="99" y="200"/>
                    <a:pt x="99" y="201"/>
                  </a:cubicBezTo>
                  <a:cubicBezTo>
                    <a:pt x="101" y="201"/>
                    <a:pt x="101" y="203"/>
                    <a:pt x="101" y="204"/>
                  </a:cubicBezTo>
                  <a:cubicBezTo>
                    <a:pt x="101" y="205"/>
                    <a:pt x="101" y="206"/>
                    <a:pt x="102" y="207"/>
                  </a:cubicBezTo>
                  <a:cubicBezTo>
                    <a:pt x="102" y="208"/>
                    <a:pt x="104" y="209"/>
                    <a:pt x="104" y="209"/>
                  </a:cubicBezTo>
                  <a:cubicBezTo>
                    <a:pt x="105" y="210"/>
                    <a:pt x="106" y="209"/>
                    <a:pt x="107" y="210"/>
                  </a:cubicBezTo>
                  <a:cubicBezTo>
                    <a:pt x="108" y="210"/>
                    <a:pt x="108" y="210"/>
                    <a:pt x="108" y="210"/>
                  </a:cubicBezTo>
                  <a:cubicBezTo>
                    <a:pt x="109" y="210"/>
                    <a:pt x="110" y="210"/>
                    <a:pt x="111" y="210"/>
                  </a:cubicBezTo>
                  <a:cubicBezTo>
                    <a:pt x="112" y="210"/>
                    <a:pt x="113" y="210"/>
                    <a:pt x="114" y="210"/>
                  </a:cubicBezTo>
                  <a:cubicBezTo>
                    <a:pt x="115" y="210"/>
                    <a:pt x="116" y="209"/>
                    <a:pt x="117" y="209"/>
                  </a:cubicBezTo>
                  <a:cubicBezTo>
                    <a:pt x="118" y="209"/>
                    <a:pt x="119" y="209"/>
                    <a:pt x="119" y="209"/>
                  </a:cubicBezTo>
                  <a:cubicBezTo>
                    <a:pt x="120" y="208"/>
                    <a:pt x="120" y="204"/>
                    <a:pt x="123" y="204"/>
                  </a:cubicBezTo>
                  <a:cubicBezTo>
                    <a:pt x="124" y="204"/>
                    <a:pt x="125" y="205"/>
                    <a:pt x="126" y="206"/>
                  </a:cubicBezTo>
                  <a:cubicBezTo>
                    <a:pt x="126" y="207"/>
                    <a:pt x="126" y="207"/>
                    <a:pt x="127" y="208"/>
                  </a:cubicBezTo>
                  <a:cubicBezTo>
                    <a:pt x="127" y="208"/>
                    <a:pt x="128" y="208"/>
                    <a:pt x="128" y="209"/>
                  </a:cubicBezTo>
                  <a:cubicBezTo>
                    <a:pt x="128" y="209"/>
                    <a:pt x="128" y="209"/>
                    <a:pt x="129" y="209"/>
                  </a:cubicBezTo>
                  <a:cubicBezTo>
                    <a:pt x="129" y="210"/>
                    <a:pt x="130" y="209"/>
                    <a:pt x="131" y="209"/>
                  </a:cubicBezTo>
                  <a:cubicBezTo>
                    <a:pt x="131" y="209"/>
                    <a:pt x="132" y="209"/>
                    <a:pt x="133" y="209"/>
                  </a:cubicBezTo>
                  <a:cubicBezTo>
                    <a:pt x="134" y="209"/>
                    <a:pt x="135" y="208"/>
                    <a:pt x="136" y="207"/>
                  </a:cubicBezTo>
                  <a:cubicBezTo>
                    <a:pt x="138" y="205"/>
                    <a:pt x="138" y="202"/>
                    <a:pt x="139" y="199"/>
                  </a:cubicBezTo>
                  <a:cubicBezTo>
                    <a:pt x="139" y="197"/>
                    <a:pt x="141" y="197"/>
                    <a:pt x="141" y="195"/>
                  </a:cubicBezTo>
                  <a:cubicBezTo>
                    <a:pt x="142" y="195"/>
                    <a:pt x="142" y="193"/>
                    <a:pt x="142" y="193"/>
                  </a:cubicBezTo>
                  <a:cubicBezTo>
                    <a:pt x="143" y="192"/>
                    <a:pt x="145" y="192"/>
                    <a:pt x="147" y="193"/>
                  </a:cubicBezTo>
                  <a:cubicBezTo>
                    <a:pt x="148" y="194"/>
                    <a:pt x="150" y="194"/>
                    <a:pt x="151" y="192"/>
                  </a:cubicBezTo>
                  <a:cubicBezTo>
                    <a:pt x="151" y="191"/>
                    <a:pt x="150" y="190"/>
                    <a:pt x="150" y="188"/>
                  </a:cubicBezTo>
                  <a:cubicBezTo>
                    <a:pt x="149" y="186"/>
                    <a:pt x="150" y="184"/>
                    <a:pt x="150" y="183"/>
                  </a:cubicBezTo>
                  <a:cubicBezTo>
                    <a:pt x="150" y="180"/>
                    <a:pt x="152" y="178"/>
                    <a:pt x="153" y="176"/>
                  </a:cubicBezTo>
                  <a:cubicBezTo>
                    <a:pt x="153" y="175"/>
                    <a:pt x="153" y="175"/>
                    <a:pt x="154" y="175"/>
                  </a:cubicBezTo>
                  <a:cubicBezTo>
                    <a:pt x="155" y="175"/>
                    <a:pt x="156" y="175"/>
                    <a:pt x="157" y="175"/>
                  </a:cubicBezTo>
                  <a:cubicBezTo>
                    <a:pt x="159" y="175"/>
                    <a:pt x="158" y="177"/>
                    <a:pt x="159" y="178"/>
                  </a:cubicBezTo>
                  <a:cubicBezTo>
                    <a:pt x="161" y="180"/>
                    <a:pt x="163" y="180"/>
                    <a:pt x="165" y="179"/>
                  </a:cubicBezTo>
                  <a:cubicBezTo>
                    <a:pt x="167" y="179"/>
                    <a:pt x="166" y="177"/>
                    <a:pt x="166" y="176"/>
                  </a:cubicBezTo>
                  <a:cubicBezTo>
                    <a:pt x="167" y="175"/>
                    <a:pt x="171" y="175"/>
                    <a:pt x="171" y="177"/>
                  </a:cubicBezTo>
                  <a:cubicBezTo>
                    <a:pt x="171" y="177"/>
                    <a:pt x="172" y="178"/>
                    <a:pt x="172" y="178"/>
                  </a:cubicBezTo>
                  <a:cubicBezTo>
                    <a:pt x="174" y="179"/>
                    <a:pt x="175" y="179"/>
                    <a:pt x="177" y="180"/>
                  </a:cubicBezTo>
                  <a:cubicBezTo>
                    <a:pt x="179" y="181"/>
                    <a:pt x="183" y="182"/>
                    <a:pt x="185" y="184"/>
                  </a:cubicBezTo>
                  <a:cubicBezTo>
                    <a:pt x="186" y="185"/>
                    <a:pt x="186" y="186"/>
                    <a:pt x="187" y="187"/>
                  </a:cubicBezTo>
                  <a:cubicBezTo>
                    <a:pt x="188" y="187"/>
                    <a:pt x="190" y="187"/>
                    <a:pt x="192" y="187"/>
                  </a:cubicBezTo>
                  <a:cubicBezTo>
                    <a:pt x="192" y="187"/>
                    <a:pt x="193" y="187"/>
                    <a:pt x="194" y="187"/>
                  </a:cubicBezTo>
                  <a:cubicBezTo>
                    <a:pt x="195" y="186"/>
                    <a:pt x="195" y="186"/>
                    <a:pt x="196" y="186"/>
                  </a:cubicBezTo>
                  <a:cubicBezTo>
                    <a:pt x="198" y="185"/>
                    <a:pt x="199" y="186"/>
                    <a:pt x="200" y="188"/>
                  </a:cubicBezTo>
                  <a:cubicBezTo>
                    <a:pt x="201" y="189"/>
                    <a:pt x="200" y="191"/>
                    <a:pt x="202" y="192"/>
                  </a:cubicBezTo>
                  <a:cubicBezTo>
                    <a:pt x="204" y="193"/>
                    <a:pt x="207" y="194"/>
                    <a:pt x="210" y="195"/>
                  </a:cubicBezTo>
                  <a:cubicBezTo>
                    <a:pt x="212" y="196"/>
                    <a:pt x="213" y="196"/>
                    <a:pt x="215" y="196"/>
                  </a:cubicBezTo>
                  <a:cubicBezTo>
                    <a:pt x="218" y="196"/>
                    <a:pt x="221" y="197"/>
                    <a:pt x="224" y="196"/>
                  </a:cubicBezTo>
                  <a:cubicBezTo>
                    <a:pt x="225" y="196"/>
                    <a:pt x="227" y="195"/>
                    <a:pt x="228" y="194"/>
                  </a:cubicBezTo>
                  <a:cubicBezTo>
                    <a:pt x="229" y="192"/>
                    <a:pt x="228" y="190"/>
                    <a:pt x="230" y="190"/>
                  </a:cubicBezTo>
                  <a:cubicBezTo>
                    <a:pt x="232" y="189"/>
                    <a:pt x="233" y="190"/>
                    <a:pt x="234" y="191"/>
                  </a:cubicBezTo>
                  <a:cubicBezTo>
                    <a:pt x="235" y="193"/>
                    <a:pt x="237" y="192"/>
                    <a:pt x="238" y="193"/>
                  </a:cubicBezTo>
                  <a:cubicBezTo>
                    <a:pt x="239" y="194"/>
                    <a:pt x="239" y="194"/>
                    <a:pt x="240" y="195"/>
                  </a:cubicBezTo>
                  <a:cubicBezTo>
                    <a:pt x="240" y="196"/>
                    <a:pt x="240" y="197"/>
                    <a:pt x="240" y="197"/>
                  </a:cubicBezTo>
                  <a:cubicBezTo>
                    <a:pt x="241" y="200"/>
                    <a:pt x="247" y="198"/>
                    <a:pt x="249" y="198"/>
                  </a:cubicBezTo>
                  <a:cubicBezTo>
                    <a:pt x="250" y="198"/>
                    <a:pt x="252" y="198"/>
                    <a:pt x="253" y="199"/>
                  </a:cubicBezTo>
                  <a:cubicBezTo>
                    <a:pt x="254" y="199"/>
                    <a:pt x="254" y="200"/>
                    <a:pt x="254" y="200"/>
                  </a:cubicBezTo>
                  <a:cubicBezTo>
                    <a:pt x="255" y="200"/>
                    <a:pt x="255" y="201"/>
                    <a:pt x="255" y="201"/>
                  </a:cubicBezTo>
                  <a:cubicBezTo>
                    <a:pt x="256" y="201"/>
                    <a:pt x="256" y="201"/>
                    <a:pt x="256" y="201"/>
                  </a:cubicBezTo>
                  <a:cubicBezTo>
                    <a:pt x="256" y="201"/>
                    <a:pt x="256" y="201"/>
                    <a:pt x="256" y="201"/>
                  </a:cubicBezTo>
                  <a:cubicBezTo>
                    <a:pt x="256" y="202"/>
                    <a:pt x="256" y="202"/>
                    <a:pt x="257" y="203"/>
                  </a:cubicBezTo>
                  <a:cubicBezTo>
                    <a:pt x="258" y="203"/>
                    <a:pt x="259" y="202"/>
                    <a:pt x="261" y="20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3">
              <a:extLst>
                <a:ext uri="{FF2B5EF4-FFF2-40B4-BE49-F238E27FC236}">
                  <a16:creationId xmlns:a16="http://schemas.microsoft.com/office/drawing/2014/main" id="{FDA5BB78-B576-9D8B-194C-5F26D567CD03}"/>
                </a:ext>
              </a:extLst>
            </p:cNvPr>
            <p:cNvSpPr>
              <a:spLocks/>
            </p:cNvSpPr>
            <p:nvPr/>
          </p:nvSpPr>
          <p:spPr bwMode="auto">
            <a:xfrm>
              <a:off x="5159375" y="4606925"/>
              <a:ext cx="604838" cy="287338"/>
            </a:xfrm>
            <a:custGeom>
              <a:avLst/>
              <a:gdLst/>
              <a:ahLst/>
              <a:cxnLst>
                <a:cxn ang="0">
                  <a:pos x="23" y="143"/>
                </a:cxn>
                <a:cxn ang="0">
                  <a:pos x="37" y="152"/>
                </a:cxn>
                <a:cxn ang="0">
                  <a:pos x="76" y="151"/>
                </a:cxn>
                <a:cxn ang="0">
                  <a:pos x="90" y="147"/>
                </a:cxn>
                <a:cxn ang="0">
                  <a:pos x="93" y="130"/>
                </a:cxn>
                <a:cxn ang="0">
                  <a:pos x="118" y="125"/>
                </a:cxn>
                <a:cxn ang="0">
                  <a:pos x="133" y="115"/>
                </a:cxn>
                <a:cxn ang="0">
                  <a:pos x="144" y="116"/>
                </a:cxn>
                <a:cxn ang="0">
                  <a:pos x="161" y="116"/>
                </a:cxn>
                <a:cxn ang="0">
                  <a:pos x="173" y="111"/>
                </a:cxn>
                <a:cxn ang="0">
                  <a:pos x="182" y="94"/>
                </a:cxn>
                <a:cxn ang="0">
                  <a:pos x="207" y="89"/>
                </a:cxn>
                <a:cxn ang="0">
                  <a:pos x="221" y="91"/>
                </a:cxn>
                <a:cxn ang="0">
                  <a:pos x="236" y="88"/>
                </a:cxn>
                <a:cxn ang="0">
                  <a:pos x="248" y="102"/>
                </a:cxn>
                <a:cxn ang="0">
                  <a:pos x="262" y="102"/>
                </a:cxn>
                <a:cxn ang="0">
                  <a:pos x="275" y="90"/>
                </a:cxn>
                <a:cxn ang="0">
                  <a:pos x="281" y="76"/>
                </a:cxn>
                <a:cxn ang="0">
                  <a:pos x="289" y="57"/>
                </a:cxn>
                <a:cxn ang="0">
                  <a:pos x="301" y="52"/>
                </a:cxn>
                <a:cxn ang="0">
                  <a:pos x="323" y="43"/>
                </a:cxn>
                <a:cxn ang="0">
                  <a:pos x="320" y="40"/>
                </a:cxn>
                <a:cxn ang="0">
                  <a:pos x="298" y="30"/>
                </a:cxn>
                <a:cxn ang="0">
                  <a:pos x="289" y="23"/>
                </a:cxn>
                <a:cxn ang="0">
                  <a:pos x="276" y="16"/>
                </a:cxn>
                <a:cxn ang="0">
                  <a:pos x="255" y="13"/>
                </a:cxn>
                <a:cxn ang="0">
                  <a:pos x="241" y="25"/>
                </a:cxn>
                <a:cxn ang="0">
                  <a:pos x="232" y="22"/>
                </a:cxn>
                <a:cxn ang="0">
                  <a:pos x="212" y="18"/>
                </a:cxn>
                <a:cxn ang="0">
                  <a:pos x="190" y="30"/>
                </a:cxn>
                <a:cxn ang="0">
                  <a:pos x="181" y="32"/>
                </a:cxn>
                <a:cxn ang="0">
                  <a:pos x="175" y="21"/>
                </a:cxn>
                <a:cxn ang="0">
                  <a:pos x="167" y="10"/>
                </a:cxn>
                <a:cxn ang="0">
                  <a:pos x="155" y="4"/>
                </a:cxn>
                <a:cxn ang="0">
                  <a:pos x="142" y="17"/>
                </a:cxn>
                <a:cxn ang="0">
                  <a:pos x="126" y="7"/>
                </a:cxn>
                <a:cxn ang="0">
                  <a:pos x="117" y="9"/>
                </a:cxn>
                <a:cxn ang="0">
                  <a:pos x="105" y="12"/>
                </a:cxn>
                <a:cxn ang="0">
                  <a:pos x="96" y="22"/>
                </a:cxn>
                <a:cxn ang="0">
                  <a:pos x="87" y="28"/>
                </a:cxn>
                <a:cxn ang="0">
                  <a:pos x="78" y="47"/>
                </a:cxn>
                <a:cxn ang="0">
                  <a:pos x="70" y="52"/>
                </a:cxn>
                <a:cxn ang="0">
                  <a:pos x="57" y="62"/>
                </a:cxn>
                <a:cxn ang="0">
                  <a:pos x="51" y="64"/>
                </a:cxn>
                <a:cxn ang="0">
                  <a:pos x="31" y="60"/>
                </a:cxn>
                <a:cxn ang="0">
                  <a:pos x="23" y="69"/>
                </a:cxn>
                <a:cxn ang="0">
                  <a:pos x="8" y="75"/>
                </a:cxn>
                <a:cxn ang="0">
                  <a:pos x="4" y="88"/>
                </a:cxn>
                <a:cxn ang="0">
                  <a:pos x="4" y="101"/>
                </a:cxn>
                <a:cxn ang="0">
                  <a:pos x="9" y="118"/>
                </a:cxn>
                <a:cxn ang="0">
                  <a:pos x="12" y="126"/>
                </a:cxn>
                <a:cxn ang="0">
                  <a:pos x="9" y="135"/>
                </a:cxn>
              </a:cxnLst>
              <a:rect l="0" t="0" r="r" b="b"/>
              <a:pathLst>
                <a:path w="324" h="153">
                  <a:moveTo>
                    <a:pt x="9" y="135"/>
                  </a:moveTo>
                  <a:cubicBezTo>
                    <a:pt x="10" y="135"/>
                    <a:pt x="11" y="135"/>
                    <a:pt x="12" y="136"/>
                  </a:cubicBezTo>
                  <a:cubicBezTo>
                    <a:pt x="14" y="136"/>
                    <a:pt x="16" y="137"/>
                    <a:pt x="17" y="138"/>
                  </a:cubicBezTo>
                  <a:cubicBezTo>
                    <a:pt x="19" y="139"/>
                    <a:pt x="20" y="142"/>
                    <a:pt x="23" y="143"/>
                  </a:cubicBezTo>
                  <a:cubicBezTo>
                    <a:pt x="24" y="143"/>
                    <a:pt x="25" y="143"/>
                    <a:pt x="26" y="143"/>
                  </a:cubicBezTo>
                  <a:cubicBezTo>
                    <a:pt x="28" y="144"/>
                    <a:pt x="29" y="146"/>
                    <a:pt x="30" y="147"/>
                  </a:cubicBezTo>
                  <a:cubicBezTo>
                    <a:pt x="30" y="149"/>
                    <a:pt x="31" y="151"/>
                    <a:pt x="32" y="152"/>
                  </a:cubicBezTo>
                  <a:cubicBezTo>
                    <a:pt x="33" y="153"/>
                    <a:pt x="35" y="152"/>
                    <a:pt x="37" y="152"/>
                  </a:cubicBezTo>
                  <a:cubicBezTo>
                    <a:pt x="44" y="152"/>
                    <a:pt x="51" y="152"/>
                    <a:pt x="59" y="152"/>
                  </a:cubicBezTo>
                  <a:cubicBezTo>
                    <a:pt x="63" y="152"/>
                    <a:pt x="69" y="153"/>
                    <a:pt x="73" y="152"/>
                  </a:cubicBezTo>
                  <a:cubicBezTo>
                    <a:pt x="73" y="152"/>
                    <a:pt x="75" y="151"/>
                    <a:pt x="75" y="151"/>
                  </a:cubicBezTo>
                  <a:cubicBezTo>
                    <a:pt x="75" y="152"/>
                    <a:pt x="76" y="151"/>
                    <a:pt x="76" y="151"/>
                  </a:cubicBezTo>
                  <a:cubicBezTo>
                    <a:pt x="76" y="151"/>
                    <a:pt x="76" y="150"/>
                    <a:pt x="76" y="150"/>
                  </a:cubicBezTo>
                  <a:cubicBezTo>
                    <a:pt x="78" y="149"/>
                    <a:pt x="79" y="149"/>
                    <a:pt x="80" y="149"/>
                  </a:cubicBezTo>
                  <a:cubicBezTo>
                    <a:pt x="82" y="148"/>
                    <a:pt x="83" y="148"/>
                    <a:pt x="85" y="148"/>
                  </a:cubicBezTo>
                  <a:cubicBezTo>
                    <a:pt x="86" y="148"/>
                    <a:pt x="89" y="148"/>
                    <a:pt x="90" y="147"/>
                  </a:cubicBezTo>
                  <a:cubicBezTo>
                    <a:pt x="92" y="147"/>
                    <a:pt x="93" y="145"/>
                    <a:pt x="93" y="144"/>
                  </a:cubicBezTo>
                  <a:cubicBezTo>
                    <a:pt x="92" y="141"/>
                    <a:pt x="89" y="142"/>
                    <a:pt x="89" y="139"/>
                  </a:cubicBezTo>
                  <a:cubicBezTo>
                    <a:pt x="90" y="138"/>
                    <a:pt x="91" y="137"/>
                    <a:pt x="92" y="136"/>
                  </a:cubicBezTo>
                  <a:cubicBezTo>
                    <a:pt x="92" y="134"/>
                    <a:pt x="92" y="132"/>
                    <a:pt x="93" y="130"/>
                  </a:cubicBezTo>
                  <a:cubicBezTo>
                    <a:pt x="93" y="130"/>
                    <a:pt x="95" y="128"/>
                    <a:pt x="96" y="128"/>
                  </a:cubicBezTo>
                  <a:cubicBezTo>
                    <a:pt x="97" y="127"/>
                    <a:pt x="100" y="128"/>
                    <a:pt x="101" y="128"/>
                  </a:cubicBezTo>
                  <a:cubicBezTo>
                    <a:pt x="105" y="127"/>
                    <a:pt x="109" y="126"/>
                    <a:pt x="113" y="126"/>
                  </a:cubicBezTo>
                  <a:cubicBezTo>
                    <a:pt x="114" y="125"/>
                    <a:pt x="116" y="126"/>
                    <a:pt x="118" y="125"/>
                  </a:cubicBezTo>
                  <a:cubicBezTo>
                    <a:pt x="119" y="125"/>
                    <a:pt x="121" y="125"/>
                    <a:pt x="122" y="124"/>
                  </a:cubicBezTo>
                  <a:cubicBezTo>
                    <a:pt x="123" y="124"/>
                    <a:pt x="126" y="125"/>
                    <a:pt x="127" y="124"/>
                  </a:cubicBezTo>
                  <a:cubicBezTo>
                    <a:pt x="128" y="124"/>
                    <a:pt x="130" y="122"/>
                    <a:pt x="130" y="121"/>
                  </a:cubicBezTo>
                  <a:cubicBezTo>
                    <a:pt x="131" y="119"/>
                    <a:pt x="132" y="116"/>
                    <a:pt x="133" y="115"/>
                  </a:cubicBezTo>
                  <a:cubicBezTo>
                    <a:pt x="134" y="114"/>
                    <a:pt x="136" y="114"/>
                    <a:pt x="137" y="114"/>
                  </a:cubicBezTo>
                  <a:cubicBezTo>
                    <a:pt x="138" y="114"/>
                    <a:pt x="141" y="114"/>
                    <a:pt x="141" y="115"/>
                  </a:cubicBezTo>
                  <a:cubicBezTo>
                    <a:pt x="142" y="115"/>
                    <a:pt x="141" y="116"/>
                    <a:pt x="142" y="116"/>
                  </a:cubicBezTo>
                  <a:cubicBezTo>
                    <a:pt x="142" y="117"/>
                    <a:pt x="143" y="116"/>
                    <a:pt x="144" y="116"/>
                  </a:cubicBezTo>
                  <a:cubicBezTo>
                    <a:pt x="146" y="116"/>
                    <a:pt x="149" y="116"/>
                    <a:pt x="150" y="117"/>
                  </a:cubicBezTo>
                  <a:cubicBezTo>
                    <a:pt x="152" y="118"/>
                    <a:pt x="152" y="121"/>
                    <a:pt x="153" y="122"/>
                  </a:cubicBezTo>
                  <a:cubicBezTo>
                    <a:pt x="155" y="121"/>
                    <a:pt x="155" y="119"/>
                    <a:pt x="157" y="117"/>
                  </a:cubicBezTo>
                  <a:cubicBezTo>
                    <a:pt x="158" y="117"/>
                    <a:pt x="159" y="117"/>
                    <a:pt x="161" y="116"/>
                  </a:cubicBezTo>
                  <a:cubicBezTo>
                    <a:pt x="161" y="115"/>
                    <a:pt x="162" y="115"/>
                    <a:pt x="163" y="114"/>
                  </a:cubicBezTo>
                  <a:cubicBezTo>
                    <a:pt x="163" y="114"/>
                    <a:pt x="164" y="114"/>
                    <a:pt x="165" y="114"/>
                  </a:cubicBezTo>
                  <a:cubicBezTo>
                    <a:pt x="167" y="114"/>
                    <a:pt x="168" y="112"/>
                    <a:pt x="170" y="111"/>
                  </a:cubicBezTo>
                  <a:cubicBezTo>
                    <a:pt x="171" y="111"/>
                    <a:pt x="172" y="111"/>
                    <a:pt x="173" y="111"/>
                  </a:cubicBezTo>
                  <a:cubicBezTo>
                    <a:pt x="174" y="111"/>
                    <a:pt x="175" y="110"/>
                    <a:pt x="175" y="109"/>
                  </a:cubicBezTo>
                  <a:cubicBezTo>
                    <a:pt x="177" y="108"/>
                    <a:pt x="178" y="106"/>
                    <a:pt x="179" y="104"/>
                  </a:cubicBezTo>
                  <a:cubicBezTo>
                    <a:pt x="180" y="102"/>
                    <a:pt x="180" y="101"/>
                    <a:pt x="180" y="99"/>
                  </a:cubicBezTo>
                  <a:cubicBezTo>
                    <a:pt x="181" y="97"/>
                    <a:pt x="182" y="96"/>
                    <a:pt x="182" y="94"/>
                  </a:cubicBezTo>
                  <a:cubicBezTo>
                    <a:pt x="183" y="92"/>
                    <a:pt x="182" y="90"/>
                    <a:pt x="183" y="89"/>
                  </a:cubicBezTo>
                  <a:cubicBezTo>
                    <a:pt x="184" y="86"/>
                    <a:pt x="190" y="88"/>
                    <a:pt x="192" y="88"/>
                  </a:cubicBezTo>
                  <a:cubicBezTo>
                    <a:pt x="196" y="88"/>
                    <a:pt x="199" y="88"/>
                    <a:pt x="203" y="88"/>
                  </a:cubicBezTo>
                  <a:cubicBezTo>
                    <a:pt x="205" y="88"/>
                    <a:pt x="206" y="88"/>
                    <a:pt x="207" y="89"/>
                  </a:cubicBezTo>
                  <a:cubicBezTo>
                    <a:pt x="208" y="89"/>
                    <a:pt x="208" y="90"/>
                    <a:pt x="209" y="91"/>
                  </a:cubicBezTo>
                  <a:cubicBezTo>
                    <a:pt x="209" y="91"/>
                    <a:pt x="210" y="91"/>
                    <a:pt x="211" y="91"/>
                  </a:cubicBezTo>
                  <a:cubicBezTo>
                    <a:pt x="213" y="91"/>
                    <a:pt x="215" y="91"/>
                    <a:pt x="216" y="91"/>
                  </a:cubicBezTo>
                  <a:cubicBezTo>
                    <a:pt x="218" y="91"/>
                    <a:pt x="219" y="92"/>
                    <a:pt x="221" y="91"/>
                  </a:cubicBezTo>
                  <a:cubicBezTo>
                    <a:pt x="222" y="91"/>
                    <a:pt x="223" y="89"/>
                    <a:pt x="225" y="89"/>
                  </a:cubicBezTo>
                  <a:cubicBezTo>
                    <a:pt x="226" y="89"/>
                    <a:pt x="227" y="89"/>
                    <a:pt x="228" y="88"/>
                  </a:cubicBezTo>
                  <a:cubicBezTo>
                    <a:pt x="229" y="88"/>
                    <a:pt x="230" y="88"/>
                    <a:pt x="232" y="88"/>
                  </a:cubicBezTo>
                  <a:cubicBezTo>
                    <a:pt x="233" y="88"/>
                    <a:pt x="235" y="87"/>
                    <a:pt x="236" y="88"/>
                  </a:cubicBezTo>
                  <a:cubicBezTo>
                    <a:pt x="237" y="88"/>
                    <a:pt x="237" y="89"/>
                    <a:pt x="237" y="89"/>
                  </a:cubicBezTo>
                  <a:cubicBezTo>
                    <a:pt x="238" y="89"/>
                    <a:pt x="239" y="89"/>
                    <a:pt x="240" y="90"/>
                  </a:cubicBezTo>
                  <a:cubicBezTo>
                    <a:pt x="243" y="92"/>
                    <a:pt x="243" y="96"/>
                    <a:pt x="244" y="99"/>
                  </a:cubicBezTo>
                  <a:cubicBezTo>
                    <a:pt x="245" y="100"/>
                    <a:pt x="247" y="101"/>
                    <a:pt x="248" y="102"/>
                  </a:cubicBezTo>
                  <a:cubicBezTo>
                    <a:pt x="250" y="103"/>
                    <a:pt x="250" y="103"/>
                    <a:pt x="252" y="104"/>
                  </a:cubicBezTo>
                  <a:cubicBezTo>
                    <a:pt x="252" y="105"/>
                    <a:pt x="253" y="106"/>
                    <a:pt x="254" y="107"/>
                  </a:cubicBezTo>
                  <a:cubicBezTo>
                    <a:pt x="256" y="107"/>
                    <a:pt x="257" y="105"/>
                    <a:pt x="258" y="103"/>
                  </a:cubicBezTo>
                  <a:cubicBezTo>
                    <a:pt x="260" y="102"/>
                    <a:pt x="260" y="102"/>
                    <a:pt x="262" y="102"/>
                  </a:cubicBezTo>
                  <a:cubicBezTo>
                    <a:pt x="264" y="102"/>
                    <a:pt x="266" y="103"/>
                    <a:pt x="268" y="102"/>
                  </a:cubicBezTo>
                  <a:cubicBezTo>
                    <a:pt x="269" y="101"/>
                    <a:pt x="270" y="99"/>
                    <a:pt x="270" y="98"/>
                  </a:cubicBezTo>
                  <a:cubicBezTo>
                    <a:pt x="271" y="97"/>
                    <a:pt x="271" y="95"/>
                    <a:pt x="272" y="94"/>
                  </a:cubicBezTo>
                  <a:cubicBezTo>
                    <a:pt x="273" y="92"/>
                    <a:pt x="274" y="91"/>
                    <a:pt x="275" y="90"/>
                  </a:cubicBezTo>
                  <a:cubicBezTo>
                    <a:pt x="276" y="89"/>
                    <a:pt x="276" y="90"/>
                    <a:pt x="276" y="88"/>
                  </a:cubicBezTo>
                  <a:cubicBezTo>
                    <a:pt x="276" y="86"/>
                    <a:pt x="277" y="86"/>
                    <a:pt x="277" y="84"/>
                  </a:cubicBezTo>
                  <a:cubicBezTo>
                    <a:pt x="278" y="83"/>
                    <a:pt x="278" y="82"/>
                    <a:pt x="279" y="80"/>
                  </a:cubicBezTo>
                  <a:cubicBezTo>
                    <a:pt x="279" y="79"/>
                    <a:pt x="280" y="77"/>
                    <a:pt x="281" y="76"/>
                  </a:cubicBezTo>
                  <a:cubicBezTo>
                    <a:pt x="281" y="75"/>
                    <a:pt x="283" y="73"/>
                    <a:pt x="283" y="72"/>
                  </a:cubicBezTo>
                  <a:cubicBezTo>
                    <a:pt x="283" y="70"/>
                    <a:pt x="283" y="69"/>
                    <a:pt x="284" y="67"/>
                  </a:cubicBezTo>
                  <a:cubicBezTo>
                    <a:pt x="284" y="65"/>
                    <a:pt x="285" y="64"/>
                    <a:pt x="286" y="62"/>
                  </a:cubicBezTo>
                  <a:cubicBezTo>
                    <a:pt x="287" y="61"/>
                    <a:pt x="289" y="59"/>
                    <a:pt x="289" y="57"/>
                  </a:cubicBezTo>
                  <a:cubicBezTo>
                    <a:pt x="290" y="56"/>
                    <a:pt x="289" y="56"/>
                    <a:pt x="290" y="55"/>
                  </a:cubicBezTo>
                  <a:cubicBezTo>
                    <a:pt x="290" y="55"/>
                    <a:pt x="291" y="54"/>
                    <a:pt x="292" y="54"/>
                  </a:cubicBezTo>
                  <a:cubicBezTo>
                    <a:pt x="293" y="53"/>
                    <a:pt x="296" y="54"/>
                    <a:pt x="297" y="53"/>
                  </a:cubicBezTo>
                  <a:cubicBezTo>
                    <a:pt x="299" y="53"/>
                    <a:pt x="300" y="52"/>
                    <a:pt x="301" y="52"/>
                  </a:cubicBezTo>
                  <a:cubicBezTo>
                    <a:pt x="303" y="52"/>
                    <a:pt x="305" y="53"/>
                    <a:pt x="307" y="53"/>
                  </a:cubicBezTo>
                  <a:cubicBezTo>
                    <a:pt x="309" y="53"/>
                    <a:pt x="311" y="53"/>
                    <a:pt x="312" y="53"/>
                  </a:cubicBezTo>
                  <a:cubicBezTo>
                    <a:pt x="316" y="52"/>
                    <a:pt x="319" y="51"/>
                    <a:pt x="322" y="47"/>
                  </a:cubicBezTo>
                  <a:cubicBezTo>
                    <a:pt x="322" y="46"/>
                    <a:pt x="323" y="45"/>
                    <a:pt x="323" y="43"/>
                  </a:cubicBezTo>
                  <a:cubicBezTo>
                    <a:pt x="324" y="43"/>
                    <a:pt x="324" y="43"/>
                    <a:pt x="324" y="42"/>
                  </a:cubicBezTo>
                  <a:cubicBezTo>
                    <a:pt x="324" y="42"/>
                    <a:pt x="324" y="42"/>
                    <a:pt x="324" y="42"/>
                  </a:cubicBezTo>
                  <a:cubicBezTo>
                    <a:pt x="323" y="42"/>
                    <a:pt x="322" y="42"/>
                    <a:pt x="322" y="41"/>
                  </a:cubicBezTo>
                  <a:cubicBezTo>
                    <a:pt x="321" y="41"/>
                    <a:pt x="320" y="40"/>
                    <a:pt x="320" y="40"/>
                  </a:cubicBezTo>
                  <a:cubicBezTo>
                    <a:pt x="318" y="39"/>
                    <a:pt x="316" y="38"/>
                    <a:pt x="315" y="38"/>
                  </a:cubicBezTo>
                  <a:cubicBezTo>
                    <a:pt x="311" y="36"/>
                    <a:pt x="308" y="36"/>
                    <a:pt x="304" y="35"/>
                  </a:cubicBezTo>
                  <a:cubicBezTo>
                    <a:pt x="303" y="34"/>
                    <a:pt x="302" y="34"/>
                    <a:pt x="301" y="32"/>
                  </a:cubicBezTo>
                  <a:cubicBezTo>
                    <a:pt x="300" y="31"/>
                    <a:pt x="300" y="31"/>
                    <a:pt x="298" y="30"/>
                  </a:cubicBezTo>
                  <a:cubicBezTo>
                    <a:pt x="297" y="29"/>
                    <a:pt x="295" y="28"/>
                    <a:pt x="293" y="27"/>
                  </a:cubicBezTo>
                  <a:cubicBezTo>
                    <a:pt x="292" y="27"/>
                    <a:pt x="292" y="27"/>
                    <a:pt x="291" y="27"/>
                  </a:cubicBezTo>
                  <a:cubicBezTo>
                    <a:pt x="291" y="27"/>
                    <a:pt x="290" y="25"/>
                    <a:pt x="290" y="25"/>
                  </a:cubicBezTo>
                  <a:cubicBezTo>
                    <a:pt x="289" y="24"/>
                    <a:pt x="289" y="24"/>
                    <a:pt x="289" y="23"/>
                  </a:cubicBezTo>
                  <a:cubicBezTo>
                    <a:pt x="288" y="22"/>
                    <a:pt x="287" y="21"/>
                    <a:pt x="286" y="20"/>
                  </a:cubicBezTo>
                  <a:cubicBezTo>
                    <a:pt x="285" y="20"/>
                    <a:pt x="284" y="21"/>
                    <a:pt x="283" y="21"/>
                  </a:cubicBezTo>
                  <a:cubicBezTo>
                    <a:pt x="281" y="20"/>
                    <a:pt x="282" y="20"/>
                    <a:pt x="281" y="19"/>
                  </a:cubicBezTo>
                  <a:cubicBezTo>
                    <a:pt x="279" y="18"/>
                    <a:pt x="278" y="17"/>
                    <a:pt x="276" y="16"/>
                  </a:cubicBezTo>
                  <a:cubicBezTo>
                    <a:pt x="273" y="15"/>
                    <a:pt x="269" y="14"/>
                    <a:pt x="266" y="13"/>
                  </a:cubicBezTo>
                  <a:cubicBezTo>
                    <a:pt x="264" y="13"/>
                    <a:pt x="261" y="13"/>
                    <a:pt x="259" y="13"/>
                  </a:cubicBezTo>
                  <a:cubicBezTo>
                    <a:pt x="258" y="13"/>
                    <a:pt x="258" y="12"/>
                    <a:pt x="257" y="12"/>
                  </a:cubicBezTo>
                  <a:cubicBezTo>
                    <a:pt x="256" y="12"/>
                    <a:pt x="255" y="13"/>
                    <a:pt x="255" y="13"/>
                  </a:cubicBezTo>
                  <a:cubicBezTo>
                    <a:pt x="254" y="17"/>
                    <a:pt x="251" y="15"/>
                    <a:pt x="249" y="15"/>
                  </a:cubicBezTo>
                  <a:cubicBezTo>
                    <a:pt x="248" y="15"/>
                    <a:pt x="247" y="16"/>
                    <a:pt x="246" y="17"/>
                  </a:cubicBezTo>
                  <a:cubicBezTo>
                    <a:pt x="245" y="19"/>
                    <a:pt x="246" y="20"/>
                    <a:pt x="245" y="22"/>
                  </a:cubicBezTo>
                  <a:cubicBezTo>
                    <a:pt x="245" y="23"/>
                    <a:pt x="242" y="25"/>
                    <a:pt x="241" y="25"/>
                  </a:cubicBezTo>
                  <a:cubicBezTo>
                    <a:pt x="241" y="25"/>
                    <a:pt x="238" y="25"/>
                    <a:pt x="238" y="25"/>
                  </a:cubicBezTo>
                  <a:cubicBezTo>
                    <a:pt x="237" y="25"/>
                    <a:pt x="237" y="24"/>
                    <a:pt x="237" y="23"/>
                  </a:cubicBezTo>
                  <a:cubicBezTo>
                    <a:pt x="236" y="23"/>
                    <a:pt x="235" y="23"/>
                    <a:pt x="234" y="22"/>
                  </a:cubicBezTo>
                  <a:cubicBezTo>
                    <a:pt x="234" y="22"/>
                    <a:pt x="232" y="22"/>
                    <a:pt x="232" y="22"/>
                  </a:cubicBezTo>
                  <a:cubicBezTo>
                    <a:pt x="230" y="21"/>
                    <a:pt x="229" y="18"/>
                    <a:pt x="227" y="17"/>
                  </a:cubicBezTo>
                  <a:cubicBezTo>
                    <a:pt x="226" y="17"/>
                    <a:pt x="225" y="18"/>
                    <a:pt x="224" y="17"/>
                  </a:cubicBezTo>
                  <a:cubicBezTo>
                    <a:pt x="222" y="17"/>
                    <a:pt x="222" y="16"/>
                    <a:pt x="221" y="15"/>
                  </a:cubicBezTo>
                  <a:cubicBezTo>
                    <a:pt x="217" y="15"/>
                    <a:pt x="215" y="18"/>
                    <a:pt x="212" y="18"/>
                  </a:cubicBezTo>
                  <a:cubicBezTo>
                    <a:pt x="210" y="18"/>
                    <a:pt x="207" y="18"/>
                    <a:pt x="205" y="18"/>
                  </a:cubicBezTo>
                  <a:cubicBezTo>
                    <a:pt x="205" y="20"/>
                    <a:pt x="206" y="21"/>
                    <a:pt x="205" y="23"/>
                  </a:cubicBezTo>
                  <a:cubicBezTo>
                    <a:pt x="201" y="24"/>
                    <a:pt x="197" y="22"/>
                    <a:pt x="194" y="25"/>
                  </a:cubicBezTo>
                  <a:cubicBezTo>
                    <a:pt x="191" y="26"/>
                    <a:pt x="190" y="27"/>
                    <a:pt x="190" y="30"/>
                  </a:cubicBezTo>
                  <a:cubicBezTo>
                    <a:pt x="190" y="32"/>
                    <a:pt x="190" y="33"/>
                    <a:pt x="190" y="35"/>
                  </a:cubicBezTo>
                  <a:cubicBezTo>
                    <a:pt x="189" y="35"/>
                    <a:pt x="187" y="35"/>
                    <a:pt x="185" y="35"/>
                  </a:cubicBezTo>
                  <a:cubicBezTo>
                    <a:pt x="185" y="34"/>
                    <a:pt x="184" y="33"/>
                    <a:pt x="183" y="33"/>
                  </a:cubicBezTo>
                  <a:cubicBezTo>
                    <a:pt x="182" y="33"/>
                    <a:pt x="182" y="33"/>
                    <a:pt x="181" y="32"/>
                  </a:cubicBezTo>
                  <a:cubicBezTo>
                    <a:pt x="180" y="32"/>
                    <a:pt x="179" y="31"/>
                    <a:pt x="179" y="30"/>
                  </a:cubicBezTo>
                  <a:cubicBezTo>
                    <a:pt x="178" y="30"/>
                    <a:pt x="177" y="30"/>
                    <a:pt x="177" y="29"/>
                  </a:cubicBezTo>
                  <a:cubicBezTo>
                    <a:pt x="175" y="28"/>
                    <a:pt x="175" y="29"/>
                    <a:pt x="175" y="27"/>
                  </a:cubicBezTo>
                  <a:cubicBezTo>
                    <a:pt x="175" y="25"/>
                    <a:pt x="175" y="23"/>
                    <a:pt x="175" y="21"/>
                  </a:cubicBezTo>
                  <a:cubicBezTo>
                    <a:pt x="175" y="19"/>
                    <a:pt x="175" y="19"/>
                    <a:pt x="174" y="18"/>
                  </a:cubicBezTo>
                  <a:cubicBezTo>
                    <a:pt x="174" y="17"/>
                    <a:pt x="173" y="16"/>
                    <a:pt x="172" y="15"/>
                  </a:cubicBezTo>
                  <a:cubicBezTo>
                    <a:pt x="172" y="15"/>
                    <a:pt x="172" y="14"/>
                    <a:pt x="171" y="13"/>
                  </a:cubicBezTo>
                  <a:cubicBezTo>
                    <a:pt x="171" y="12"/>
                    <a:pt x="168" y="10"/>
                    <a:pt x="167" y="10"/>
                  </a:cubicBezTo>
                  <a:cubicBezTo>
                    <a:pt x="167" y="8"/>
                    <a:pt x="165" y="9"/>
                    <a:pt x="164" y="8"/>
                  </a:cubicBezTo>
                  <a:cubicBezTo>
                    <a:pt x="163" y="7"/>
                    <a:pt x="163" y="6"/>
                    <a:pt x="163" y="5"/>
                  </a:cubicBezTo>
                  <a:cubicBezTo>
                    <a:pt x="163" y="2"/>
                    <a:pt x="160" y="0"/>
                    <a:pt x="158" y="2"/>
                  </a:cubicBezTo>
                  <a:cubicBezTo>
                    <a:pt x="157" y="3"/>
                    <a:pt x="157" y="4"/>
                    <a:pt x="155" y="4"/>
                  </a:cubicBezTo>
                  <a:cubicBezTo>
                    <a:pt x="155" y="5"/>
                    <a:pt x="154" y="5"/>
                    <a:pt x="154" y="5"/>
                  </a:cubicBezTo>
                  <a:cubicBezTo>
                    <a:pt x="152" y="5"/>
                    <a:pt x="152" y="6"/>
                    <a:pt x="150" y="6"/>
                  </a:cubicBezTo>
                  <a:cubicBezTo>
                    <a:pt x="147" y="7"/>
                    <a:pt x="146" y="8"/>
                    <a:pt x="145" y="11"/>
                  </a:cubicBezTo>
                  <a:cubicBezTo>
                    <a:pt x="145" y="15"/>
                    <a:pt x="146" y="17"/>
                    <a:pt x="142" y="17"/>
                  </a:cubicBezTo>
                  <a:cubicBezTo>
                    <a:pt x="139" y="18"/>
                    <a:pt x="135" y="18"/>
                    <a:pt x="132" y="17"/>
                  </a:cubicBezTo>
                  <a:cubicBezTo>
                    <a:pt x="128" y="17"/>
                    <a:pt x="129" y="15"/>
                    <a:pt x="128" y="12"/>
                  </a:cubicBezTo>
                  <a:cubicBezTo>
                    <a:pt x="128" y="11"/>
                    <a:pt x="128" y="9"/>
                    <a:pt x="127" y="8"/>
                  </a:cubicBezTo>
                  <a:cubicBezTo>
                    <a:pt x="127" y="7"/>
                    <a:pt x="127" y="7"/>
                    <a:pt x="126" y="7"/>
                  </a:cubicBezTo>
                  <a:cubicBezTo>
                    <a:pt x="126" y="7"/>
                    <a:pt x="126" y="7"/>
                    <a:pt x="126" y="7"/>
                  </a:cubicBezTo>
                  <a:cubicBezTo>
                    <a:pt x="124" y="7"/>
                    <a:pt x="122" y="7"/>
                    <a:pt x="121" y="8"/>
                  </a:cubicBezTo>
                  <a:cubicBezTo>
                    <a:pt x="120" y="8"/>
                    <a:pt x="120" y="8"/>
                    <a:pt x="119" y="9"/>
                  </a:cubicBezTo>
                  <a:cubicBezTo>
                    <a:pt x="118" y="9"/>
                    <a:pt x="119" y="9"/>
                    <a:pt x="117" y="9"/>
                  </a:cubicBezTo>
                  <a:cubicBezTo>
                    <a:pt x="116" y="10"/>
                    <a:pt x="115" y="10"/>
                    <a:pt x="114" y="10"/>
                  </a:cubicBezTo>
                  <a:cubicBezTo>
                    <a:pt x="112" y="9"/>
                    <a:pt x="111" y="8"/>
                    <a:pt x="110" y="8"/>
                  </a:cubicBezTo>
                  <a:cubicBezTo>
                    <a:pt x="108" y="8"/>
                    <a:pt x="109" y="9"/>
                    <a:pt x="108" y="10"/>
                  </a:cubicBezTo>
                  <a:cubicBezTo>
                    <a:pt x="107" y="11"/>
                    <a:pt x="106" y="12"/>
                    <a:pt x="105" y="12"/>
                  </a:cubicBezTo>
                  <a:cubicBezTo>
                    <a:pt x="104" y="13"/>
                    <a:pt x="104" y="13"/>
                    <a:pt x="103" y="14"/>
                  </a:cubicBezTo>
                  <a:cubicBezTo>
                    <a:pt x="103" y="15"/>
                    <a:pt x="102" y="15"/>
                    <a:pt x="101" y="15"/>
                  </a:cubicBezTo>
                  <a:cubicBezTo>
                    <a:pt x="98" y="17"/>
                    <a:pt x="98" y="19"/>
                    <a:pt x="97" y="21"/>
                  </a:cubicBezTo>
                  <a:cubicBezTo>
                    <a:pt x="96" y="21"/>
                    <a:pt x="96" y="21"/>
                    <a:pt x="96" y="22"/>
                  </a:cubicBezTo>
                  <a:cubicBezTo>
                    <a:pt x="96" y="22"/>
                    <a:pt x="95" y="23"/>
                    <a:pt x="95" y="24"/>
                  </a:cubicBezTo>
                  <a:cubicBezTo>
                    <a:pt x="94" y="24"/>
                    <a:pt x="93" y="25"/>
                    <a:pt x="92" y="25"/>
                  </a:cubicBezTo>
                  <a:cubicBezTo>
                    <a:pt x="91" y="25"/>
                    <a:pt x="89" y="25"/>
                    <a:pt x="88" y="25"/>
                  </a:cubicBezTo>
                  <a:cubicBezTo>
                    <a:pt x="87" y="25"/>
                    <a:pt x="87" y="27"/>
                    <a:pt x="87" y="28"/>
                  </a:cubicBezTo>
                  <a:cubicBezTo>
                    <a:pt x="86" y="29"/>
                    <a:pt x="86" y="30"/>
                    <a:pt x="85" y="31"/>
                  </a:cubicBezTo>
                  <a:cubicBezTo>
                    <a:pt x="85" y="31"/>
                    <a:pt x="85" y="33"/>
                    <a:pt x="85" y="34"/>
                  </a:cubicBezTo>
                  <a:cubicBezTo>
                    <a:pt x="84" y="36"/>
                    <a:pt x="82" y="37"/>
                    <a:pt x="82" y="40"/>
                  </a:cubicBezTo>
                  <a:cubicBezTo>
                    <a:pt x="82" y="43"/>
                    <a:pt x="80" y="45"/>
                    <a:pt x="78" y="47"/>
                  </a:cubicBezTo>
                  <a:cubicBezTo>
                    <a:pt x="78" y="48"/>
                    <a:pt x="78" y="49"/>
                    <a:pt x="77" y="50"/>
                  </a:cubicBezTo>
                  <a:cubicBezTo>
                    <a:pt x="77" y="50"/>
                    <a:pt x="76" y="49"/>
                    <a:pt x="75" y="50"/>
                  </a:cubicBezTo>
                  <a:cubicBezTo>
                    <a:pt x="74" y="50"/>
                    <a:pt x="74" y="50"/>
                    <a:pt x="73" y="50"/>
                  </a:cubicBezTo>
                  <a:cubicBezTo>
                    <a:pt x="71" y="51"/>
                    <a:pt x="71" y="51"/>
                    <a:pt x="70" y="52"/>
                  </a:cubicBezTo>
                  <a:cubicBezTo>
                    <a:pt x="70" y="53"/>
                    <a:pt x="70" y="53"/>
                    <a:pt x="69" y="54"/>
                  </a:cubicBezTo>
                  <a:cubicBezTo>
                    <a:pt x="68" y="55"/>
                    <a:pt x="67" y="56"/>
                    <a:pt x="66" y="56"/>
                  </a:cubicBezTo>
                  <a:cubicBezTo>
                    <a:pt x="65" y="57"/>
                    <a:pt x="63" y="58"/>
                    <a:pt x="62" y="59"/>
                  </a:cubicBezTo>
                  <a:cubicBezTo>
                    <a:pt x="61" y="60"/>
                    <a:pt x="59" y="61"/>
                    <a:pt x="57" y="62"/>
                  </a:cubicBezTo>
                  <a:cubicBezTo>
                    <a:pt x="56" y="62"/>
                    <a:pt x="56" y="62"/>
                    <a:pt x="55" y="63"/>
                  </a:cubicBezTo>
                  <a:cubicBezTo>
                    <a:pt x="55" y="63"/>
                    <a:pt x="54" y="63"/>
                    <a:pt x="54" y="63"/>
                  </a:cubicBezTo>
                  <a:cubicBezTo>
                    <a:pt x="54" y="64"/>
                    <a:pt x="54" y="64"/>
                    <a:pt x="54" y="64"/>
                  </a:cubicBezTo>
                  <a:cubicBezTo>
                    <a:pt x="53" y="65"/>
                    <a:pt x="52" y="64"/>
                    <a:pt x="51" y="64"/>
                  </a:cubicBezTo>
                  <a:cubicBezTo>
                    <a:pt x="47" y="65"/>
                    <a:pt x="43" y="66"/>
                    <a:pt x="39" y="64"/>
                  </a:cubicBezTo>
                  <a:cubicBezTo>
                    <a:pt x="38" y="64"/>
                    <a:pt x="37" y="63"/>
                    <a:pt x="36" y="63"/>
                  </a:cubicBezTo>
                  <a:cubicBezTo>
                    <a:pt x="35" y="62"/>
                    <a:pt x="34" y="62"/>
                    <a:pt x="33" y="62"/>
                  </a:cubicBezTo>
                  <a:cubicBezTo>
                    <a:pt x="33" y="61"/>
                    <a:pt x="33" y="60"/>
                    <a:pt x="31" y="60"/>
                  </a:cubicBezTo>
                  <a:cubicBezTo>
                    <a:pt x="30" y="61"/>
                    <a:pt x="30" y="63"/>
                    <a:pt x="29" y="63"/>
                  </a:cubicBezTo>
                  <a:cubicBezTo>
                    <a:pt x="28" y="64"/>
                    <a:pt x="27" y="65"/>
                    <a:pt x="26" y="66"/>
                  </a:cubicBezTo>
                  <a:cubicBezTo>
                    <a:pt x="25" y="66"/>
                    <a:pt x="25" y="67"/>
                    <a:pt x="24" y="68"/>
                  </a:cubicBezTo>
                  <a:cubicBezTo>
                    <a:pt x="24" y="68"/>
                    <a:pt x="23" y="68"/>
                    <a:pt x="23" y="69"/>
                  </a:cubicBezTo>
                  <a:cubicBezTo>
                    <a:pt x="22" y="70"/>
                    <a:pt x="22" y="71"/>
                    <a:pt x="21" y="72"/>
                  </a:cubicBezTo>
                  <a:cubicBezTo>
                    <a:pt x="19" y="73"/>
                    <a:pt x="18" y="74"/>
                    <a:pt x="15" y="74"/>
                  </a:cubicBezTo>
                  <a:cubicBezTo>
                    <a:pt x="14" y="75"/>
                    <a:pt x="13" y="74"/>
                    <a:pt x="12" y="74"/>
                  </a:cubicBezTo>
                  <a:cubicBezTo>
                    <a:pt x="10" y="74"/>
                    <a:pt x="9" y="75"/>
                    <a:pt x="8" y="75"/>
                  </a:cubicBezTo>
                  <a:cubicBezTo>
                    <a:pt x="8" y="75"/>
                    <a:pt x="8" y="75"/>
                    <a:pt x="8" y="76"/>
                  </a:cubicBezTo>
                  <a:cubicBezTo>
                    <a:pt x="8" y="77"/>
                    <a:pt x="8" y="79"/>
                    <a:pt x="8" y="80"/>
                  </a:cubicBezTo>
                  <a:cubicBezTo>
                    <a:pt x="8" y="82"/>
                    <a:pt x="7" y="84"/>
                    <a:pt x="6" y="85"/>
                  </a:cubicBezTo>
                  <a:cubicBezTo>
                    <a:pt x="6" y="86"/>
                    <a:pt x="5" y="87"/>
                    <a:pt x="4" y="88"/>
                  </a:cubicBezTo>
                  <a:cubicBezTo>
                    <a:pt x="3" y="89"/>
                    <a:pt x="2" y="91"/>
                    <a:pt x="1" y="93"/>
                  </a:cubicBezTo>
                  <a:cubicBezTo>
                    <a:pt x="1" y="94"/>
                    <a:pt x="0" y="95"/>
                    <a:pt x="1" y="96"/>
                  </a:cubicBezTo>
                  <a:cubicBezTo>
                    <a:pt x="1" y="97"/>
                    <a:pt x="2" y="99"/>
                    <a:pt x="2" y="100"/>
                  </a:cubicBezTo>
                  <a:cubicBezTo>
                    <a:pt x="3" y="100"/>
                    <a:pt x="4" y="101"/>
                    <a:pt x="4" y="101"/>
                  </a:cubicBezTo>
                  <a:cubicBezTo>
                    <a:pt x="5" y="102"/>
                    <a:pt x="5" y="103"/>
                    <a:pt x="5" y="104"/>
                  </a:cubicBezTo>
                  <a:cubicBezTo>
                    <a:pt x="6" y="107"/>
                    <a:pt x="5" y="110"/>
                    <a:pt x="6" y="113"/>
                  </a:cubicBezTo>
                  <a:cubicBezTo>
                    <a:pt x="6" y="114"/>
                    <a:pt x="7" y="116"/>
                    <a:pt x="8" y="117"/>
                  </a:cubicBezTo>
                  <a:cubicBezTo>
                    <a:pt x="8" y="118"/>
                    <a:pt x="9" y="118"/>
                    <a:pt x="9" y="118"/>
                  </a:cubicBezTo>
                  <a:cubicBezTo>
                    <a:pt x="10" y="119"/>
                    <a:pt x="10" y="120"/>
                    <a:pt x="10" y="120"/>
                  </a:cubicBezTo>
                  <a:cubicBezTo>
                    <a:pt x="10" y="121"/>
                    <a:pt x="10" y="121"/>
                    <a:pt x="10" y="121"/>
                  </a:cubicBezTo>
                  <a:cubicBezTo>
                    <a:pt x="10" y="122"/>
                    <a:pt x="11" y="122"/>
                    <a:pt x="11" y="122"/>
                  </a:cubicBezTo>
                  <a:cubicBezTo>
                    <a:pt x="11" y="123"/>
                    <a:pt x="11" y="124"/>
                    <a:pt x="12" y="126"/>
                  </a:cubicBezTo>
                  <a:cubicBezTo>
                    <a:pt x="13" y="127"/>
                    <a:pt x="13" y="129"/>
                    <a:pt x="13" y="130"/>
                  </a:cubicBezTo>
                  <a:cubicBezTo>
                    <a:pt x="13" y="130"/>
                    <a:pt x="12" y="131"/>
                    <a:pt x="12" y="131"/>
                  </a:cubicBezTo>
                  <a:cubicBezTo>
                    <a:pt x="12" y="132"/>
                    <a:pt x="12" y="132"/>
                    <a:pt x="12" y="132"/>
                  </a:cubicBezTo>
                  <a:cubicBezTo>
                    <a:pt x="11" y="133"/>
                    <a:pt x="10" y="134"/>
                    <a:pt x="9" y="13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4">
              <a:extLst>
                <a:ext uri="{FF2B5EF4-FFF2-40B4-BE49-F238E27FC236}">
                  <a16:creationId xmlns:a16="http://schemas.microsoft.com/office/drawing/2014/main" id="{F49A15CE-0ABC-27B0-8DC2-C9E5614C7CE4}"/>
                </a:ext>
              </a:extLst>
            </p:cNvPr>
            <p:cNvSpPr>
              <a:spLocks noEditPoints="1"/>
            </p:cNvSpPr>
            <p:nvPr/>
          </p:nvSpPr>
          <p:spPr bwMode="auto">
            <a:xfrm>
              <a:off x="5080000" y="4768850"/>
              <a:ext cx="660400" cy="425450"/>
            </a:xfrm>
            <a:custGeom>
              <a:avLst/>
              <a:gdLst/>
              <a:ahLst/>
              <a:cxnLst>
                <a:cxn ang="0">
                  <a:pos x="3" y="150"/>
                </a:cxn>
                <a:cxn ang="0">
                  <a:pos x="12" y="165"/>
                </a:cxn>
                <a:cxn ang="0">
                  <a:pos x="27" y="181"/>
                </a:cxn>
                <a:cxn ang="0">
                  <a:pos x="42" y="192"/>
                </a:cxn>
                <a:cxn ang="0">
                  <a:pos x="44" y="198"/>
                </a:cxn>
                <a:cxn ang="0">
                  <a:pos x="58" y="213"/>
                </a:cxn>
                <a:cxn ang="0">
                  <a:pos x="71" y="221"/>
                </a:cxn>
                <a:cxn ang="0">
                  <a:pos x="88" y="225"/>
                </a:cxn>
                <a:cxn ang="0">
                  <a:pos x="104" y="226"/>
                </a:cxn>
                <a:cxn ang="0">
                  <a:pos x="123" y="219"/>
                </a:cxn>
                <a:cxn ang="0">
                  <a:pos x="132" y="214"/>
                </a:cxn>
                <a:cxn ang="0">
                  <a:pos x="150" y="211"/>
                </a:cxn>
                <a:cxn ang="0">
                  <a:pos x="165" y="200"/>
                </a:cxn>
                <a:cxn ang="0">
                  <a:pos x="172" y="196"/>
                </a:cxn>
                <a:cxn ang="0">
                  <a:pos x="197" y="196"/>
                </a:cxn>
                <a:cxn ang="0">
                  <a:pos x="234" y="193"/>
                </a:cxn>
                <a:cxn ang="0">
                  <a:pos x="251" y="191"/>
                </a:cxn>
                <a:cxn ang="0">
                  <a:pos x="255" y="185"/>
                </a:cxn>
                <a:cxn ang="0">
                  <a:pos x="259" y="180"/>
                </a:cxn>
                <a:cxn ang="0">
                  <a:pos x="262" y="174"/>
                </a:cxn>
                <a:cxn ang="0">
                  <a:pos x="267" y="162"/>
                </a:cxn>
                <a:cxn ang="0">
                  <a:pos x="275" y="154"/>
                </a:cxn>
                <a:cxn ang="0">
                  <a:pos x="281" y="148"/>
                </a:cxn>
                <a:cxn ang="0">
                  <a:pos x="285" y="133"/>
                </a:cxn>
                <a:cxn ang="0">
                  <a:pos x="292" y="121"/>
                </a:cxn>
                <a:cxn ang="0">
                  <a:pos x="302" y="101"/>
                </a:cxn>
                <a:cxn ang="0">
                  <a:pos x="307" y="91"/>
                </a:cxn>
                <a:cxn ang="0">
                  <a:pos x="311" y="85"/>
                </a:cxn>
                <a:cxn ang="0">
                  <a:pos x="315" y="78"/>
                </a:cxn>
                <a:cxn ang="0">
                  <a:pos x="327" y="70"/>
                </a:cxn>
                <a:cxn ang="0">
                  <a:pos x="341" y="64"/>
                </a:cxn>
                <a:cxn ang="0">
                  <a:pos x="353" y="52"/>
                </a:cxn>
                <a:cxn ang="0">
                  <a:pos x="348" y="38"/>
                </a:cxn>
                <a:cxn ang="0">
                  <a:pos x="337" y="30"/>
                </a:cxn>
                <a:cxn ang="0">
                  <a:pos x="312" y="12"/>
                </a:cxn>
                <a:cxn ang="0">
                  <a:pos x="296" y="21"/>
                </a:cxn>
                <a:cxn ang="0">
                  <a:pos x="282" y="4"/>
                </a:cxn>
                <a:cxn ang="0">
                  <a:pos x="270" y="2"/>
                </a:cxn>
                <a:cxn ang="0">
                  <a:pos x="253" y="5"/>
                </a:cxn>
                <a:cxn ang="0">
                  <a:pos x="234" y="2"/>
                </a:cxn>
                <a:cxn ang="0">
                  <a:pos x="221" y="18"/>
                </a:cxn>
                <a:cxn ang="0">
                  <a:pos x="207" y="28"/>
                </a:cxn>
                <a:cxn ang="0">
                  <a:pos x="195" y="36"/>
                </a:cxn>
                <a:cxn ang="0">
                  <a:pos x="183" y="29"/>
                </a:cxn>
                <a:cxn ang="0">
                  <a:pos x="169" y="38"/>
                </a:cxn>
                <a:cxn ang="0">
                  <a:pos x="143" y="42"/>
                </a:cxn>
                <a:cxn ang="0">
                  <a:pos x="131" y="53"/>
                </a:cxn>
                <a:cxn ang="0">
                  <a:pos x="122" y="63"/>
                </a:cxn>
                <a:cxn ang="0">
                  <a:pos x="115" y="66"/>
                </a:cxn>
                <a:cxn ang="0">
                  <a:pos x="72" y="61"/>
                </a:cxn>
                <a:cxn ang="0">
                  <a:pos x="54" y="50"/>
                </a:cxn>
                <a:cxn ang="0">
                  <a:pos x="52" y="61"/>
                </a:cxn>
                <a:cxn ang="0">
                  <a:pos x="36" y="69"/>
                </a:cxn>
                <a:cxn ang="0">
                  <a:pos x="21" y="68"/>
                </a:cxn>
                <a:cxn ang="0">
                  <a:pos x="26" y="74"/>
                </a:cxn>
                <a:cxn ang="0">
                  <a:pos x="28" y="82"/>
                </a:cxn>
                <a:cxn ang="0">
                  <a:pos x="19" y="90"/>
                </a:cxn>
                <a:cxn ang="0">
                  <a:pos x="17" y="103"/>
                </a:cxn>
                <a:cxn ang="0">
                  <a:pos x="17" y="113"/>
                </a:cxn>
                <a:cxn ang="0">
                  <a:pos x="17" y="122"/>
                </a:cxn>
                <a:cxn ang="0">
                  <a:pos x="2" y="131"/>
                </a:cxn>
                <a:cxn ang="0">
                  <a:pos x="53" y="47"/>
                </a:cxn>
              </a:cxnLst>
              <a:rect l="0" t="0" r="r" b="b"/>
              <a:pathLst>
                <a:path w="353" h="228">
                  <a:moveTo>
                    <a:pt x="2" y="136"/>
                  </a:moveTo>
                  <a:cubicBezTo>
                    <a:pt x="4" y="138"/>
                    <a:pt x="5" y="139"/>
                    <a:pt x="5" y="141"/>
                  </a:cubicBezTo>
                  <a:cubicBezTo>
                    <a:pt x="5" y="143"/>
                    <a:pt x="4" y="144"/>
                    <a:pt x="4" y="146"/>
                  </a:cubicBezTo>
                  <a:cubicBezTo>
                    <a:pt x="3" y="147"/>
                    <a:pt x="3" y="148"/>
                    <a:pt x="3" y="150"/>
                  </a:cubicBezTo>
                  <a:cubicBezTo>
                    <a:pt x="3" y="152"/>
                    <a:pt x="3" y="152"/>
                    <a:pt x="5" y="153"/>
                  </a:cubicBezTo>
                  <a:cubicBezTo>
                    <a:pt x="6" y="154"/>
                    <a:pt x="7" y="154"/>
                    <a:pt x="8" y="155"/>
                  </a:cubicBezTo>
                  <a:cubicBezTo>
                    <a:pt x="9" y="159"/>
                    <a:pt x="6" y="162"/>
                    <a:pt x="10" y="165"/>
                  </a:cubicBezTo>
                  <a:cubicBezTo>
                    <a:pt x="10" y="165"/>
                    <a:pt x="11" y="165"/>
                    <a:pt x="12" y="165"/>
                  </a:cubicBezTo>
                  <a:cubicBezTo>
                    <a:pt x="12" y="165"/>
                    <a:pt x="13" y="167"/>
                    <a:pt x="13" y="167"/>
                  </a:cubicBezTo>
                  <a:cubicBezTo>
                    <a:pt x="14" y="168"/>
                    <a:pt x="15" y="169"/>
                    <a:pt x="17" y="170"/>
                  </a:cubicBezTo>
                  <a:cubicBezTo>
                    <a:pt x="20" y="172"/>
                    <a:pt x="23" y="174"/>
                    <a:pt x="25" y="177"/>
                  </a:cubicBezTo>
                  <a:cubicBezTo>
                    <a:pt x="26" y="178"/>
                    <a:pt x="26" y="180"/>
                    <a:pt x="27" y="181"/>
                  </a:cubicBezTo>
                  <a:cubicBezTo>
                    <a:pt x="28" y="182"/>
                    <a:pt x="30" y="183"/>
                    <a:pt x="32" y="183"/>
                  </a:cubicBezTo>
                  <a:cubicBezTo>
                    <a:pt x="31" y="186"/>
                    <a:pt x="31" y="187"/>
                    <a:pt x="34" y="189"/>
                  </a:cubicBezTo>
                  <a:cubicBezTo>
                    <a:pt x="35" y="190"/>
                    <a:pt x="37" y="190"/>
                    <a:pt x="38" y="191"/>
                  </a:cubicBezTo>
                  <a:cubicBezTo>
                    <a:pt x="39" y="191"/>
                    <a:pt x="40" y="193"/>
                    <a:pt x="42" y="192"/>
                  </a:cubicBezTo>
                  <a:cubicBezTo>
                    <a:pt x="41" y="192"/>
                    <a:pt x="41" y="193"/>
                    <a:pt x="41" y="193"/>
                  </a:cubicBezTo>
                  <a:cubicBezTo>
                    <a:pt x="42" y="194"/>
                    <a:pt x="43" y="195"/>
                    <a:pt x="43" y="196"/>
                  </a:cubicBezTo>
                  <a:cubicBezTo>
                    <a:pt x="44" y="196"/>
                    <a:pt x="44" y="196"/>
                    <a:pt x="43" y="197"/>
                  </a:cubicBezTo>
                  <a:cubicBezTo>
                    <a:pt x="44" y="197"/>
                    <a:pt x="44" y="197"/>
                    <a:pt x="44" y="198"/>
                  </a:cubicBezTo>
                  <a:cubicBezTo>
                    <a:pt x="45" y="198"/>
                    <a:pt x="45" y="199"/>
                    <a:pt x="46" y="199"/>
                  </a:cubicBezTo>
                  <a:cubicBezTo>
                    <a:pt x="47" y="201"/>
                    <a:pt x="48" y="201"/>
                    <a:pt x="49" y="203"/>
                  </a:cubicBezTo>
                  <a:cubicBezTo>
                    <a:pt x="50" y="205"/>
                    <a:pt x="50" y="208"/>
                    <a:pt x="51" y="210"/>
                  </a:cubicBezTo>
                  <a:cubicBezTo>
                    <a:pt x="53" y="212"/>
                    <a:pt x="56" y="212"/>
                    <a:pt x="58" y="213"/>
                  </a:cubicBezTo>
                  <a:cubicBezTo>
                    <a:pt x="60" y="214"/>
                    <a:pt x="60" y="215"/>
                    <a:pt x="63" y="215"/>
                  </a:cubicBezTo>
                  <a:cubicBezTo>
                    <a:pt x="64" y="215"/>
                    <a:pt x="64" y="215"/>
                    <a:pt x="65" y="215"/>
                  </a:cubicBezTo>
                  <a:cubicBezTo>
                    <a:pt x="66" y="216"/>
                    <a:pt x="66" y="216"/>
                    <a:pt x="66" y="217"/>
                  </a:cubicBezTo>
                  <a:cubicBezTo>
                    <a:pt x="68" y="218"/>
                    <a:pt x="70" y="219"/>
                    <a:pt x="71" y="221"/>
                  </a:cubicBezTo>
                  <a:cubicBezTo>
                    <a:pt x="72" y="222"/>
                    <a:pt x="72" y="222"/>
                    <a:pt x="73" y="223"/>
                  </a:cubicBezTo>
                  <a:cubicBezTo>
                    <a:pt x="75" y="223"/>
                    <a:pt x="77" y="223"/>
                    <a:pt x="78" y="223"/>
                  </a:cubicBezTo>
                  <a:cubicBezTo>
                    <a:pt x="80" y="223"/>
                    <a:pt x="82" y="224"/>
                    <a:pt x="84" y="224"/>
                  </a:cubicBezTo>
                  <a:cubicBezTo>
                    <a:pt x="85" y="225"/>
                    <a:pt x="87" y="224"/>
                    <a:pt x="88" y="225"/>
                  </a:cubicBezTo>
                  <a:cubicBezTo>
                    <a:pt x="89" y="225"/>
                    <a:pt x="89" y="225"/>
                    <a:pt x="90" y="226"/>
                  </a:cubicBezTo>
                  <a:cubicBezTo>
                    <a:pt x="91" y="226"/>
                    <a:pt x="92" y="226"/>
                    <a:pt x="92" y="226"/>
                  </a:cubicBezTo>
                  <a:cubicBezTo>
                    <a:pt x="94" y="226"/>
                    <a:pt x="95" y="226"/>
                    <a:pt x="97" y="226"/>
                  </a:cubicBezTo>
                  <a:cubicBezTo>
                    <a:pt x="99" y="226"/>
                    <a:pt x="101" y="226"/>
                    <a:pt x="104" y="226"/>
                  </a:cubicBezTo>
                  <a:cubicBezTo>
                    <a:pt x="107" y="225"/>
                    <a:pt x="113" y="228"/>
                    <a:pt x="116" y="226"/>
                  </a:cubicBezTo>
                  <a:cubicBezTo>
                    <a:pt x="116" y="225"/>
                    <a:pt x="116" y="223"/>
                    <a:pt x="117" y="222"/>
                  </a:cubicBezTo>
                  <a:cubicBezTo>
                    <a:pt x="117" y="221"/>
                    <a:pt x="118" y="221"/>
                    <a:pt x="119" y="220"/>
                  </a:cubicBezTo>
                  <a:cubicBezTo>
                    <a:pt x="120" y="220"/>
                    <a:pt x="122" y="219"/>
                    <a:pt x="123" y="219"/>
                  </a:cubicBezTo>
                  <a:cubicBezTo>
                    <a:pt x="123" y="219"/>
                    <a:pt x="125" y="218"/>
                    <a:pt x="125" y="218"/>
                  </a:cubicBezTo>
                  <a:cubicBezTo>
                    <a:pt x="126" y="217"/>
                    <a:pt x="127" y="213"/>
                    <a:pt x="129" y="214"/>
                  </a:cubicBezTo>
                  <a:cubicBezTo>
                    <a:pt x="129" y="215"/>
                    <a:pt x="130" y="215"/>
                    <a:pt x="130" y="215"/>
                  </a:cubicBezTo>
                  <a:cubicBezTo>
                    <a:pt x="131" y="215"/>
                    <a:pt x="131" y="214"/>
                    <a:pt x="132" y="214"/>
                  </a:cubicBezTo>
                  <a:cubicBezTo>
                    <a:pt x="133" y="213"/>
                    <a:pt x="136" y="214"/>
                    <a:pt x="138" y="213"/>
                  </a:cubicBezTo>
                  <a:cubicBezTo>
                    <a:pt x="139" y="210"/>
                    <a:pt x="141" y="206"/>
                    <a:pt x="144" y="204"/>
                  </a:cubicBezTo>
                  <a:cubicBezTo>
                    <a:pt x="144" y="205"/>
                    <a:pt x="145" y="206"/>
                    <a:pt x="146" y="206"/>
                  </a:cubicBezTo>
                  <a:cubicBezTo>
                    <a:pt x="147" y="208"/>
                    <a:pt x="148" y="210"/>
                    <a:pt x="150" y="211"/>
                  </a:cubicBezTo>
                  <a:cubicBezTo>
                    <a:pt x="152" y="212"/>
                    <a:pt x="154" y="211"/>
                    <a:pt x="155" y="209"/>
                  </a:cubicBezTo>
                  <a:cubicBezTo>
                    <a:pt x="155" y="208"/>
                    <a:pt x="155" y="208"/>
                    <a:pt x="155" y="206"/>
                  </a:cubicBezTo>
                  <a:cubicBezTo>
                    <a:pt x="156" y="205"/>
                    <a:pt x="157" y="204"/>
                    <a:pt x="158" y="203"/>
                  </a:cubicBezTo>
                  <a:cubicBezTo>
                    <a:pt x="160" y="202"/>
                    <a:pt x="163" y="202"/>
                    <a:pt x="165" y="200"/>
                  </a:cubicBezTo>
                  <a:cubicBezTo>
                    <a:pt x="165" y="200"/>
                    <a:pt x="165" y="199"/>
                    <a:pt x="165" y="199"/>
                  </a:cubicBezTo>
                  <a:cubicBezTo>
                    <a:pt x="166" y="199"/>
                    <a:pt x="166" y="199"/>
                    <a:pt x="166" y="198"/>
                  </a:cubicBezTo>
                  <a:cubicBezTo>
                    <a:pt x="167" y="198"/>
                    <a:pt x="167" y="197"/>
                    <a:pt x="168" y="197"/>
                  </a:cubicBezTo>
                  <a:cubicBezTo>
                    <a:pt x="169" y="196"/>
                    <a:pt x="170" y="196"/>
                    <a:pt x="172" y="196"/>
                  </a:cubicBezTo>
                  <a:cubicBezTo>
                    <a:pt x="173" y="196"/>
                    <a:pt x="175" y="195"/>
                    <a:pt x="176" y="195"/>
                  </a:cubicBezTo>
                  <a:cubicBezTo>
                    <a:pt x="177" y="196"/>
                    <a:pt x="177" y="197"/>
                    <a:pt x="178" y="197"/>
                  </a:cubicBezTo>
                  <a:cubicBezTo>
                    <a:pt x="182" y="198"/>
                    <a:pt x="185" y="198"/>
                    <a:pt x="188" y="198"/>
                  </a:cubicBezTo>
                  <a:cubicBezTo>
                    <a:pt x="191" y="197"/>
                    <a:pt x="193" y="196"/>
                    <a:pt x="197" y="196"/>
                  </a:cubicBezTo>
                  <a:cubicBezTo>
                    <a:pt x="200" y="196"/>
                    <a:pt x="203" y="198"/>
                    <a:pt x="206" y="198"/>
                  </a:cubicBezTo>
                  <a:cubicBezTo>
                    <a:pt x="208" y="198"/>
                    <a:pt x="209" y="198"/>
                    <a:pt x="210" y="198"/>
                  </a:cubicBezTo>
                  <a:cubicBezTo>
                    <a:pt x="212" y="198"/>
                    <a:pt x="212" y="197"/>
                    <a:pt x="213" y="197"/>
                  </a:cubicBezTo>
                  <a:cubicBezTo>
                    <a:pt x="220" y="196"/>
                    <a:pt x="230" y="202"/>
                    <a:pt x="234" y="193"/>
                  </a:cubicBezTo>
                  <a:cubicBezTo>
                    <a:pt x="235" y="192"/>
                    <a:pt x="236" y="189"/>
                    <a:pt x="239" y="189"/>
                  </a:cubicBezTo>
                  <a:cubicBezTo>
                    <a:pt x="240" y="189"/>
                    <a:pt x="241" y="189"/>
                    <a:pt x="242" y="190"/>
                  </a:cubicBezTo>
                  <a:cubicBezTo>
                    <a:pt x="244" y="191"/>
                    <a:pt x="245" y="191"/>
                    <a:pt x="246" y="191"/>
                  </a:cubicBezTo>
                  <a:cubicBezTo>
                    <a:pt x="248" y="191"/>
                    <a:pt x="250" y="191"/>
                    <a:pt x="251" y="191"/>
                  </a:cubicBezTo>
                  <a:cubicBezTo>
                    <a:pt x="253" y="190"/>
                    <a:pt x="253" y="189"/>
                    <a:pt x="254" y="188"/>
                  </a:cubicBezTo>
                  <a:cubicBezTo>
                    <a:pt x="253" y="188"/>
                    <a:pt x="254" y="187"/>
                    <a:pt x="254" y="187"/>
                  </a:cubicBezTo>
                  <a:cubicBezTo>
                    <a:pt x="254" y="187"/>
                    <a:pt x="254" y="186"/>
                    <a:pt x="255" y="186"/>
                  </a:cubicBezTo>
                  <a:cubicBezTo>
                    <a:pt x="254" y="186"/>
                    <a:pt x="255" y="186"/>
                    <a:pt x="255" y="185"/>
                  </a:cubicBezTo>
                  <a:cubicBezTo>
                    <a:pt x="255" y="185"/>
                    <a:pt x="255" y="186"/>
                    <a:pt x="255" y="186"/>
                  </a:cubicBezTo>
                  <a:cubicBezTo>
                    <a:pt x="255" y="186"/>
                    <a:pt x="256" y="183"/>
                    <a:pt x="256" y="184"/>
                  </a:cubicBezTo>
                  <a:cubicBezTo>
                    <a:pt x="256" y="184"/>
                    <a:pt x="257" y="184"/>
                    <a:pt x="257" y="183"/>
                  </a:cubicBezTo>
                  <a:cubicBezTo>
                    <a:pt x="258" y="182"/>
                    <a:pt x="258" y="181"/>
                    <a:pt x="259" y="180"/>
                  </a:cubicBezTo>
                  <a:cubicBezTo>
                    <a:pt x="259" y="180"/>
                    <a:pt x="260" y="179"/>
                    <a:pt x="260" y="179"/>
                  </a:cubicBezTo>
                  <a:cubicBezTo>
                    <a:pt x="261" y="178"/>
                    <a:pt x="261" y="177"/>
                    <a:pt x="261" y="177"/>
                  </a:cubicBezTo>
                  <a:cubicBezTo>
                    <a:pt x="261" y="176"/>
                    <a:pt x="262" y="176"/>
                    <a:pt x="262" y="176"/>
                  </a:cubicBezTo>
                  <a:cubicBezTo>
                    <a:pt x="263" y="175"/>
                    <a:pt x="262" y="174"/>
                    <a:pt x="262" y="174"/>
                  </a:cubicBezTo>
                  <a:cubicBezTo>
                    <a:pt x="262" y="173"/>
                    <a:pt x="263" y="171"/>
                    <a:pt x="263" y="170"/>
                  </a:cubicBezTo>
                  <a:cubicBezTo>
                    <a:pt x="264" y="168"/>
                    <a:pt x="265" y="167"/>
                    <a:pt x="266" y="166"/>
                  </a:cubicBezTo>
                  <a:cubicBezTo>
                    <a:pt x="266" y="165"/>
                    <a:pt x="267" y="165"/>
                    <a:pt x="267" y="164"/>
                  </a:cubicBezTo>
                  <a:cubicBezTo>
                    <a:pt x="267" y="164"/>
                    <a:pt x="267" y="163"/>
                    <a:pt x="267" y="162"/>
                  </a:cubicBezTo>
                  <a:cubicBezTo>
                    <a:pt x="268" y="161"/>
                    <a:pt x="269" y="161"/>
                    <a:pt x="270" y="160"/>
                  </a:cubicBezTo>
                  <a:cubicBezTo>
                    <a:pt x="271" y="159"/>
                    <a:pt x="270" y="158"/>
                    <a:pt x="272" y="158"/>
                  </a:cubicBezTo>
                  <a:cubicBezTo>
                    <a:pt x="272" y="157"/>
                    <a:pt x="272" y="157"/>
                    <a:pt x="272" y="157"/>
                  </a:cubicBezTo>
                  <a:cubicBezTo>
                    <a:pt x="274" y="157"/>
                    <a:pt x="274" y="154"/>
                    <a:pt x="275" y="154"/>
                  </a:cubicBezTo>
                  <a:cubicBezTo>
                    <a:pt x="275" y="153"/>
                    <a:pt x="275" y="153"/>
                    <a:pt x="276" y="153"/>
                  </a:cubicBezTo>
                  <a:cubicBezTo>
                    <a:pt x="276" y="153"/>
                    <a:pt x="276" y="153"/>
                    <a:pt x="277" y="153"/>
                  </a:cubicBezTo>
                  <a:cubicBezTo>
                    <a:pt x="278" y="152"/>
                    <a:pt x="278" y="152"/>
                    <a:pt x="278" y="151"/>
                  </a:cubicBezTo>
                  <a:cubicBezTo>
                    <a:pt x="279" y="151"/>
                    <a:pt x="280" y="150"/>
                    <a:pt x="281" y="148"/>
                  </a:cubicBezTo>
                  <a:cubicBezTo>
                    <a:pt x="282" y="147"/>
                    <a:pt x="282" y="145"/>
                    <a:pt x="282" y="143"/>
                  </a:cubicBezTo>
                  <a:cubicBezTo>
                    <a:pt x="282" y="142"/>
                    <a:pt x="283" y="140"/>
                    <a:pt x="283" y="138"/>
                  </a:cubicBezTo>
                  <a:cubicBezTo>
                    <a:pt x="283" y="137"/>
                    <a:pt x="283" y="135"/>
                    <a:pt x="283" y="134"/>
                  </a:cubicBezTo>
                  <a:cubicBezTo>
                    <a:pt x="284" y="134"/>
                    <a:pt x="284" y="134"/>
                    <a:pt x="285" y="133"/>
                  </a:cubicBezTo>
                  <a:cubicBezTo>
                    <a:pt x="285" y="132"/>
                    <a:pt x="285" y="131"/>
                    <a:pt x="286" y="130"/>
                  </a:cubicBezTo>
                  <a:cubicBezTo>
                    <a:pt x="287" y="129"/>
                    <a:pt x="287" y="128"/>
                    <a:pt x="288" y="127"/>
                  </a:cubicBezTo>
                  <a:cubicBezTo>
                    <a:pt x="288" y="126"/>
                    <a:pt x="288" y="124"/>
                    <a:pt x="289" y="123"/>
                  </a:cubicBezTo>
                  <a:cubicBezTo>
                    <a:pt x="289" y="122"/>
                    <a:pt x="291" y="121"/>
                    <a:pt x="292" y="121"/>
                  </a:cubicBezTo>
                  <a:cubicBezTo>
                    <a:pt x="294" y="119"/>
                    <a:pt x="296" y="116"/>
                    <a:pt x="296" y="114"/>
                  </a:cubicBezTo>
                  <a:cubicBezTo>
                    <a:pt x="297" y="112"/>
                    <a:pt x="296" y="111"/>
                    <a:pt x="297" y="109"/>
                  </a:cubicBezTo>
                  <a:cubicBezTo>
                    <a:pt x="297" y="108"/>
                    <a:pt x="297" y="107"/>
                    <a:pt x="298" y="106"/>
                  </a:cubicBezTo>
                  <a:cubicBezTo>
                    <a:pt x="299" y="104"/>
                    <a:pt x="300" y="102"/>
                    <a:pt x="302" y="101"/>
                  </a:cubicBezTo>
                  <a:cubicBezTo>
                    <a:pt x="303" y="101"/>
                    <a:pt x="305" y="101"/>
                    <a:pt x="306" y="100"/>
                  </a:cubicBezTo>
                  <a:cubicBezTo>
                    <a:pt x="306" y="99"/>
                    <a:pt x="306" y="98"/>
                    <a:pt x="306" y="96"/>
                  </a:cubicBezTo>
                  <a:cubicBezTo>
                    <a:pt x="307" y="95"/>
                    <a:pt x="307" y="94"/>
                    <a:pt x="307" y="92"/>
                  </a:cubicBezTo>
                  <a:cubicBezTo>
                    <a:pt x="307" y="92"/>
                    <a:pt x="307" y="91"/>
                    <a:pt x="307" y="91"/>
                  </a:cubicBezTo>
                  <a:cubicBezTo>
                    <a:pt x="308" y="90"/>
                    <a:pt x="308" y="89"/>
                    <a:pt x="309" y="88"/>
                  </a:cubicBezTo>
                  <a:cubicBezTo>
                    <a:pt x="309" y="88"/>
                    <a:pt x="310" y="87"/>
                    <a:pt x="310" y="87"/>
                  </a:cubicBezTo>
                  <a:cubicBezTo>
                    <a:pt x="310" y="86"/>
                    <a:pt x="310" y="86"/>
                    <a:pt x="310" y="86"/>
                  </a:cubicBezTo>
                  <a:cubicBezTo>
                    <a:pt x="310" y="86"/>
                    <a:pt x="311" y="85"/>
                    <a:pt x="311" y="85"/>
                  </a:cubicBezTo>
                  <a:cubicBezTo>
                    <a:pt x="311" y="85"/>
                    <a:pt x="312" y="84"/>
                    <a:pt x="312" y="84"/>
                  </a:cubicBezTo>
                  <a:cubicBezTo>
                    <a:pt x="313" y="83"/>
                    <a:pt x="312" y="82"/>
                    <a:pt x="312" y="81"/>
                  </a:cubicBezTo>
                  <a:cubicBezTo>
                    <a:pt x="313" y="80"/>
                    <a:pt x="313" y="80"/>
                    <a:pt x="314" y="80"/>
                  </a:cubicBezTo>
                  <a:cubicBezTo>
                    <a:pt x="314" y="79"/>
                    <a:pt x="314" y="78"/>
                    <a:pt x="315" y="78"/>
                  </a:cubicBezTo>
                  <a:cubicBezTo>
                    <a:pt x="316" y="77"/>
                    <a:pt x="316" y="76"/>
                    <a:pt x="317" y="75"/>
                  </a:cubicBezTo>
                  <a:cubicBezTo>
                    <a:pt x="318" y="73"/>
                    <a:pt x="318" y="73"/>
                    <a:pt x="320" y="73"/>
                  </a:cubicBezTo>
                  <a:cubicBezTo>
                    <a:pt x="321" y="73"/>
                    <a:pt x="323" y="73"/>
                    <a:pt x="324" y="73"/>
                  </a:cubicBezTo>
                  <a:cubicBezTo>
                    <a:pt x="326" y="72"/>
                    <a:pt x="326" y="71"/>
                    <a:pt x="327" y="70"/>
                  </a:cubicBezTo>
                  <a:cubicBezTo>
                    <a:pt x="328" y="68"/>
                    <a:pt x="329" y="68"/>
                    <a:pt x="330" y="68"/>
                  </a:cubicBezTo>
                  <a:cubicBezTo>
                    <a:pt x="332" y="68"/>
                    <a:pt x="332" y="67"/>
                    <a:pt x="333" y="67"/>
                  </a:cubicBezTo>
                  <a:cubicBezTo>
                    <a:pt x="335" y="67"/>
                    <a:pt x="338" y="68"/>
                    <a:pt x="340" y="67"/>
                  </a:cubicBezTo>
                  <a:cubicBezTo>
                    <a:pt x="341" y="66"/>
                    <a:pt x="341" y="65"/>
                    <a:pt x="341" y="64"/>
                  </a:cubicBezTo>
                  <a:cubicBezTo>
                    <a:pt x="343" y="62"/>
                    <a:pt x="346" y="60"/>
                    <a:pt x="348" y="60"/>
                  </a:cubicBezTo>
                  <a:cubicBezTo>
                    <a:pt x="348" y="59"/>
                    <a:pt x="349" y="58"/>
                    <a:pt x="349" y="58"/>
                  </a:cubicBezTo>
                  <a:cubicBezTo>
                    <a:pt x="350" y="57"/>
                    <a:pt x="349" y="56"/>
                    <a:pt x="350" y="55"/>
                  </a:cubicBezTo>
                  <a:cubicBezTo>
                    <a:pt x="350" y="53"/>
                    <a:pt x="351" y="52"/>
                    <a:pt x="353" y="52"/>
                  </a:cubicBezTo>
                  <a:cubicBezTo>
                    <a:pt x="353" y="50"/>
                    <a:pt x="353" y="47"/>
                    <a:pt x="353" y="45"/>
                  </a:cubicBezTo>
                  <a:cubicBezTo>
                    <a:pt x="353" y="44"/>
                    <a:pt x="353" y="42"/>
                    <a:pt x="353" y="41"/>
                  </a:cubicBezTo>
                  <a:cubicBezTo>
                    <a:pt x="352" y="40"/>
                    <a:pt x="351" y="40"/>
                    <a:pt x="351" y="39"/>
                  </a:cubicBezTo>
                  <a:cubicBezTo>
                    <a:pt x="350" y="39"/>
                    <a:pt x="349" y="39"/>
                    <a:pt x="348" y="38"/>
                  </a:cubicBezTo>
                  <a:cubicBezTo>
                    <a:pt x="347" y="38"/>
                    <a:pt x="346" y="38"/>
                    <a:pt x="345" y="38"/>
                  </a:cubicBezTo>
                  <a:cubicBezTo>
                    <a:pt x="342" y="38"/>
                    <a:pt x="339" y="36"/>
                    <a:pt x="338" y="38"/>
                  </a:cubicBezTo>
                  <a:cubicBezTo>
                    <a:pt x="336" y="38"/>
                    <a:pt x="337" y="35"/>
                    <a:pt x="337" y="33"/>
                  </a:cubicBezTo>
                  <a:cubicBezTo>
                    <a:pt x="337" y="32"/>
                    <a:pt x="337" y="31"/>
                    <a:pt x="337" y="30"/>
                  </a:cubicBezTo>
                  <a:cubicBezTo>
                    <a:pt x="336" y="29"/>
                    <a:pt x="336" y="29"/>
                    <a:pt x="334" y="29"/>
                  </a:cubicBezTo>
                  <a:cubicBezTo>
                    <a:pt x="314" y="7"/>
                    <a:pt x="314" y="7"/>
                    <a:pt x="314" y="7"/>
                  </a:cubicBezTo>
                  <a:cubicBezTo>
                    <a:pt x="314" y="7"/>
                    <a:pt x="314" y="7"/>
                    <a:pt x="314" y="8"/>
                  </a:cubicBezTo>
                  <a:cubicBezTo>
                    <a:pt x="313" y="9"/>
                    <a:pt x="313" y="11"/>
                    <a:pt x="312" y="12"/>
                  </a:cubicBezTo>
                  <a:cubicBezTo>
                    <a:pt x="312" y="13"/>
                    <a:pt x="311" y="15"/>
                    <a:pt x="310" y="16"/>
                  </a:cubicBezTo>
                  <a:cubicBezTo>
                    <a:pt x="308" y="17"/>
                    <a:pt x="306" y="16"/>
                    <a:pt x="304" y="16"/>
                  </a:cubicBezTo>
                  <a:cubicBezTo>
                    <a:pt x="302" y="16"/>
                    <a:pt x="302" y="16"/>
                    <a:pt x="300" y="17"/>
                  </a:cubicBezTo>
                  <a:cubicBezTo>
                    <a:pt x="299" y="19"/>
                    <a:pt x="298" y="21"/>
                    <a:pt x="296" y="21"/>
                  </a:cubicBezTo>
                  <a:cubicBezTo>
                    <a:pt x="295" y="20"/>
                    <a:pt x="294" y="19"/>
                    <a:pt x="294" y="18"/>
                  </a:cubicBezTo>
                  <a:cubicBezTo>
                    <a:pt x="292" y="17"/>
                    <a:pt x="292" y="17"/>
                    <a:pt x="290" y="16"/>
                  </a:cubicBezTo>
                  <a:cubicBezTo>
                    <a:pt x="289" y="15"/>
                    <a:pt x="287" y="14"/>
                    <a:pt x="286" y="13"/>
                  </a:cubicBezTo>
                  <a:cubicBezTo>
                    <a:pt x="285" y="10"/>
                    <a:pt x="285" y="6"/>
                    <a:pt x="282" y="4"/>
                  </a:cubicBezTo>
                  <a:cubicBezTo>
                    <a:pt x="281" y="3"/>
                    <a:pt x="280" y="3"/>
                    <a:pt x="279" y="3"/>
                  </a:cubicBezTo>
                  <a:cubicBezTo>
                    <a:pt x="279" y="3"/>
                    <a:pt x="279" y="2"/>
                    <a:pt x="278" y="2"/>
                  </a:cubicBezTo>
                  <a:cubicBezTo>
                    <a:pt x="277" y="1"/>
                    <a:pt x="275" y="2"/>
                    <a:pt x="274" y="2"/>
                  </a:cubicBezTo>
                  <a:cubicBezTo>
                    <a:pt x="272" y="2"/>
                    <a:pt x="271" y="2"/>
                    <a:pt x="270" y="2"/>
                  </a:cubicBezTo>
                  <a:cubicBezTo>
                    <a:pt x="269" y="3"/>
                    <a:pt x="268" y="3"/>
                    <a:pt x="267" y="3"/>
                  </a:cubicBezTo>
                  <a:cubicBezTo>
                    <a:pt x="265" y="3"/>
                    <a:pt x="264" y="5"/>
                    <a:pt x="263" y="5"/>
                  </a:cubicBezTo>
                  <a:cubicBezTo>
                    <a:pt x="261" y="6"/>
                    <a:pt x="260" y="5"/>
                    <a:pt x="258" y="5"/>
                  </a:cubicBezTo>
                  <a:cubicBezTo>
                    <a:pt x="257" y="5"/>
                    <a:pt x="255" y="5"/>
                    <a:pt x="253" y="5"/>
                  </a:cubicBezTo>
                  <a:cubicBezTo>
                    <a:pt x="252" y="5"/>
                    <a:pt x="251" y="5"/>
                    <a:pt x="251" y="5"/>
                  </a:cubicBezTo>
                  <a:cubicBezTo>
                    <a:pt x="250" y="4"/>
                    <a:pt x="250" y="3"/>
                    <a:pt x="249" y="3"/>
                  </a:cubicBezTo>
                  <a:cubicBezTo>
                    <a:pt x="248" y="2"/>
                    <a:pt x="247" y="2"/>
                    <a:pt x="245" y="2"/>
                  </a:cubicBezTo>
                  <a:cubicBezTo>
                    <a:pt x="241" y="2"/>
                    <a:pt x="238" y="2"/>
                    <a:pt x="234" y="2"/>
                  </a:cubicBezTo>
                  <a:cubicBezTo>
                    <a:pt x="232" y="2"/>
                    <a:pt x="226" y="0"/>
                    <a:pt x="225" y="3"/>
                  </a:cubicBezTo>
                  <a:cubicBezTo>
                    <a:pt x="224" y="4"/>
                    <a:pt x="225" y="6"/>
                    <a:pt x="224" y="8"/>
                  </a:cubicBezTo>
                  <a:cubicBezTo>
                    <a:pt x="224" y="10"/>
                    <a:pt x="223" y="11"/>
                    <a:pt x="222" y="13"/>
                  </a:cubicBezTo>
                  <a:cubicBezTo>
                    <a:pt x="222" y="15"/>
                    <a:pt x="222" y="16"/>
                    <a:pt x="221" y="18"/>
                  </a:cubicBezTo>
                  <a:cubicBezTo>
                    <a:pt x="220" y="20"/>
                    <a:pt x="219" y="22"/>
                    <a:pt x="217" y="23"/>
                  </a:cubicBezTo>
                  <a:cubicBezTo>
                    <a:pt x="217" y="24"/>
                    <a:pt x="216" y="25"/>
                    <a:pt x="215" y="25"/>
                  </a:cubicBezTo>
                  <a:cubicBezTo>
                    <a:pt x="214" y="25"/>
                    <a:pt x="213" y="25"/>
                    <a:pt x="212" y="25"/>
                  </a:cubicBezTo>
                  <a:cubicBezTo>
                    <a:pt x="210" y="26"/>
                    <a:pt x="209" y="28"/>
                    <a:pt x="207" y="28"/>
                  </a:cubicBezTo>
                  <a:cubicBezTo>
                    <a:pt x="206" y="28"/>
                    <a:pt x="205" y="28"/>
                    <a:pt x="205" y="28"/>
                  </a:cubicBezTo>
                  <a:cubicBezTo>
                    <a:pt x="204" y="29"/>
                    <a:pt x="203" y="29"/>
                    <a:pt x="203" y="30"/>
                  </a:cubicBezTo>
                  <a:cubicBezTo>
                    <a:pt x="201" y="31"/>
                    <a:pt x="200" y="31"/>
                    <a:pt x="199" y="31"/>
                  </a:cubicBezTo>
                  <a:cubicBezTo>
                    <a:pt x="197" y="33"/>
                    <a:pt x="197" y="35"/>
                    <a:pt x="195" y="36"/>
                  </a:cubicBezTo>
                  <a:cubicBezTo>
                    <a:pt x="194" y="35"/>
                    <a:pt x="194" y="32"/>
                    <a:pt x="192" y="31"/>
                  </a:cubicBezTo>
                  <a:cubicBezTo>
                    <a:pt x="191" y="30"/>
                    <a:pt x="188" y="30"/>
                    <a:pt x="186" y="30"/>
                  </a:cubicBezTo>
                  <a:cubicBezTo>
                    <a:pt x="185" y="30"/>
                    <a:pt x="184" y="31"/>
                    <a:pt x="184" y="30"/>
                  </a:cubicBezTo>
                  <a:cubicBezTo>
                    <a:pt x="183" y="30"/>
                    <a:pt x="184" y="29"/>
                    <a:pt x="183" y="29"/>
                  </a:cubicBezTo>
                  <a:cubicBezTo>
                    <a:pt x="183" y="28"/>
                    <a:pt x="180" y="28"/>
                    <a:pt x="179" y="28"/>
                  </a:cubicBezTo>
                  <a:cubicBezTo>
                    <a:pt x="178" y="28"/>
                    <a:pt x="176" y="28"/>
                    <a:pt x="175" y="29"/>
                  </a:cubicBezTo>
                  <a:cubicBezTo>
                    <a:pt x="174" y="30"/>
                    <a:pt x="173" y="33"/>
                    <a:pt x="172" y="35"/>
                  </a:cubicBezTo>
                  <a:cubicBezTo>
                    <a:pt x="172" y="36"/>
                    <a:pt x="170" y="38"/>
                    <a:pt x="169" y="38"/>
                  </a:cubicBezTo>
                  <a:cubicBezTo>
                    <a:pt x="168" y="39"/>
                    <a:pt x="165" y="38"/>
                    <a:pt x="164" y="38"/>
                  </a:cubicBezTo>
                  <a:cubicBezTo>
                    <a:pt x="163" y="39"/>
                    <a:pt x="161" y="39"/>
                    <a:pt x="160" y="39"/>
                  </a:cubicBezTo>
                  <a:cubicBezTo>
                    <a:pt x="158" y="40"/>
                    <a:pt x="156" y="39"/>
                    <a:pt x="155" y="40"/>
                  </a:cubicBezTo>
                  <a:cubicBezTo>
                    <a:pt x="151" y="40"/>
                    <a:pt x="147" y="41"/>
                    <a:pt x="143" y="42"/>
                  </a:cubicBezTo>
                  <a:cubicBezTo>
                    <a:pt x="142" y="42"/>
                    <a:pt x="139" y="41"/>
                    <a:pt x="138" y="42"/>
                  </a:cubicBezTo>
                  <a:cubicBezTo>
                    <a:pt x="137" y="42"/>
                    <a:pt x="135" y="44"/>
                    <a:pt x="135" y="44"/>
                  </a:cubicBezTo>
                  <a:cubicBezTo>
                    <a:pt x="134" y="46"/>
                    <a:pt x="134" y="48"/>
                    <a:pt x="134" y="50"/>
                  </a:cubicBezTo>
                  <a:cubicBezTo>
                    <a:pt x="133" y="51"/>
                    <a:pt x="132" y="52"/>
                    <a:pt x="131" y="53"/>
                  </a:cubicBezTo>
                  <a:cubicBezTo>
                    <a:pt x="131" y="56"/>
                    <a:pt x="134" y="55"/>
                    <a:pt x="135" y="58"/>
                  </a:cubicBezTo>
                  <a:cubicBezTo>
                    <a:pt x="135" y="59"/>
                    <a:pt x="134" y="61"/>
                    <a:pt x="132" y="61"/>
                  </a:cubicBezTo>
                  <a:cubicBezTo>
                    <a:pt x="131" y="62"/>
                    <a:pt x="128" y="62"/>
                    <a:pt x="127" y="62"/>
                  </a:cubicBezTo>
                  <a:cubicBezTo>
                    <a:pt x="125" y="62"/>
                    <a:pt x="124" y="62"/>
                    <a:pt x="122" y="63"/>
                  </a:cubicBezTo>
                  <a:cubicBezTo>
                    <a:pt x="121" y="63"/>
                    <a:pt x="120" y="63"/>
                    <a:pt x="118" y="64"/>
                  </a:cubicBezTo>
                  <a:cubicBezTo>
                    <a:pt x="118" y="64"/>
                    <a:pt x="118" y="65"/>
                    <a:pt x="118" y="65"/>
                  </a:cubicBezTo>
                  <a:cubicBezTo>
                    <a:pt x="118" y="65"/>
                    <a:pt x="117" y="66"/>
                    <a:pt x="117" y="65"/>
                  </a:cubicBezTo>
                  <a:cubicBezTo>
                    <a:pt x="117" y="65"/>
                    <a:pt x="115" y="66"/>
                    <a:pt x="115" y="66"/>
                  </a:cubicBezTo>
                  <a:cubicBezTo>
                    <a:pt x="111" y="67"/>
                    <a:pt x="105" y="66"/>
                    <a:pt x="101" y="66"/>
                  </a:cubicBezTo>
                  <a:cubicBezTo>
                    <a:pt x="93" y="66"/>
                    <a:pt x="86" y="66"/>
                    <a:pt x="79" y="66"/>
                  </a:cubicBezTo>
                  <a:cubicBezTo>
                    <a:pt x="77" y="66"/>
                    <a:pt x="75" y="67"/>
                    <a:pt x="74" y="66"/>
                  </a:cubicBezTo>
                  <a:cubicBezTo>
                    <a:pt x="73" y="65"/>
                    <a:pt x="72" y="63"/>
                    <a:pt x="72" y="61"/>
                  </a:cubicBezTo>
                  <a:cubicBezTo>
                    <a:pt x="71" y="60"/>
                    <a:pt x="70" y="58"/>
                    <a:pt x="68" y="57"/>
                  </a:cubicBezTo>
                  <a:cubicBezTo>
                    <a:pt x="67" y="57"/>
                    <a:pt x="66" y="57"/>
                    <a:pt x="65" y="57"/>
                  </a:cubicBezTo>
                  <a:cubicBezTo>
                    <a:pt x="62" y="56"/>
                    <a:pt x="61" y="53"/>
                    <a:pt x="59" y="52"/>
                  </a:cubicBezTo>
                  <a:cubicBezTo>
                    <a:pt x="58" y="51"/>
                    <a:pt x="56" y="50"/>
                    <a:pt x="54" y="50"/>
                  </a:cubicBezTo>
                  <a:cubicBezTo>
                    <a:pt x="53" y="49"/>
                    <a:pt x="52" y="49"/>
                    <a:pt x="51" y="49"/>
                  </a:cubicBezTo>
                  <a:cubicBezTo>
                    <a:pt x="51" y="49"/>
                    <a:pt x="51" y="49"/>
                    <a:pt x="51" y="49"/>
                  </a:cubicBezTo>
                  <a:cubicBezTo>
                    <a:pt x="49" y="52"/>
                    <a:pt x="46" y="55"/>
                    <a:pt x="48" y="57"/>
                  </a:cubicBezTo>
                  <a:cubicBezTo>
                    <a:pt x="50" y="59"/>
                    <a:pt x="53" y="58"/>
                    <a:pt x="52" y="61"/>
                  </a:cubicBezTo>
                  <a:cubicBezTo>
                    <a:pt x="51" y="63"/>
                    <a:pt x="48" y="64"/>
                    <a:pt x="47" y="65"/>
                  </a:cubicBezTo>
                  <a:cubicBezTo>
                    <a:pt x="46" y="66"/>
                    <a:pt x="45" y="66"/>
                    <a:pt x="44" y="66"/>
                  </a:cubicBezTo>
                  <a:cubicBezTo>
                    <a:pt x="43" y="67"/>
                    <a:pt x="43" y="67"/>
                    <a:pt x="42" y="67"/>
                  </a:cubicBezTo>
                  <a:cubicBezTo>
                    <a:pt x="39" y="67"/>
                    <a:pt x="38" y="69"/>
                    <a:pt x="36" y="69"/>
                  </a:cubicBezTo>
                  <a:cubicBezTo>
                    <a:pt x="35" y="69"/>
                    <a:pt x="34" y="70"/>
                    <a:pt x="33" y="69"/>
                  </a:cubicBezTo>
                  <a:cubicBezTo>
                    <a:pt x="32" y="69"/>
                    <a:pt x="32" y="67"/>
                    <a:pt x="31" y="66"/>
                  </a:cubicBezTo>
                  <a:cubicBezTo>
                    <a:pt x="30" y="64"/>
                    <a:pt x="26" y="63"/>
                    <a:pt x="25" y="64"/>
                  </a:cubicBezTo>
                  <a:cubicBezTo>
                    <a:pt x="23" y="66"/>
                    <a:pt x="24" y="68"/>
                    <a:pt x="21" y="68"/>
                  </a:cubicBezTo>
                  <a:cubicBezTo>
                    <a:pt x="20" y="68"/>
                    <a:pt x="17" y="67"/>
                    <a:pt x="17" y="68"/>
                  </a:cubicBezTo>
                  <a:cubicBezTo>
                    <a:pt x="16" y="69"/>
                    <a:pt x="17" y="70"/>
                    <a:pt x="17" y="70"/>
                  </a:cubicBezTo>
                  <a:cubicBezTo>
                    <a:pt x="18" y="71"/>
                    <a:pt x="19" y="72"/>
                    <a:pt x="21" y="73"/>
                  </a:cubicBezTo>
                  <a:cubicBezTo>
                    <a:pt x="22" y="74"/>
                    <a:pt x="24" y="73"/>
                    <a:pt x="26" y="74"/>
                  </a:cubicBezTo>
                  <a:cubicBezTo>
                    <a:pt x="26" y="74"/>
                    <a:pt x="26" y="75"/>
                    <a:pt x="27" y="75"/>
                  </a:cubicBezTo>
                  <a:cubicBezTo>
                    <a:pt x="27" y="76"/>
                    <a:pt x="27" y="76"/>
                    <a:pt x="27" y="77"/>
                  </a:cubicBezTo>
                  <a:cubicBezTo>
                    <a:pt x="28" y="78"/>
                    <a:pt x="28" y="78"/>
                    <a:pt x="28" y="79"/>
                  </a:cubicBezTo>
                  <a:cubicBezTo>
                    <a:pt x="28" y="80"/>
                    <a:pt x="28" y="82"/>
                    <a:pt x="28" y="82"/>
                  </a:cubicBezTo>
                  <a:cubicBezTo>
                    <a:pt x="28" y="83"/>
                    <a:pt x="27" y="84"/>
                    <a:pt x="26" y="85"/>
                  </a:cubicBezTo>
                  <a:cubicBezTo>
                    <a:pt x="25" y="86"/>
                    <a:pt x="24" y="88"/>
                    <a:pt x="24" y="89"/>
                  </a:cubicBezTo>
                  <a:cubicBezTo>
                    <a:pt x="23" y="90"/>
                    <a:pt x="23" y="90"/>
                    <a:pt x="22" y="91"/>
                  </a:cubicBezTo>
                  <a:cubicBezTo>
                    <a:pt x="21" y="91"/>
                    <a:pt x="20" y="90"/>
                    <a:pt x="19" y="90"/>
                  </a:cubicBezTo>
                  <a:cubicBezTo>
                    <a:pt x="18" y="90"/>
                    <a:pt x="17" y="91"/>
                    <a:pt x="17" y="91"/>
                  </a:cubicBezTo>
                  <a:cubicBezTo>
                    <a:pt x="15" y="92"/>
                    <a:pt x="14" y="97"/>
                    <a:pt x="16" y="99"/>
                  </a:cubicBezTo>
                  <a:cubicBezTo>
                    <a:pt x="16" y="100"/>
                    <a:pt x="20" y="99"/>
                    <a:pt x="19" y="102"/>
                  </a:cubicBezTo>
                  <a:cubicBezTo>
                    <a:pt x="19" y="102"/>
                    <a:pt x="17" y="103"/>
                    <a:pt x="17" y="103"/>
                  </a:cubicBezTo>
                  <a:cubicBezTo>
                    <a:pt x="16" y="103"/>
                    <a:pt x="14" y="105"/>
                    <a:pt x="14" y="106"/>
                  </a:cubicBezTo>
                  <a:cubicBezTo>
                    <a:pt x="13" y="107"/>
                    <a:pt x="14" y="108"/>
                    <a:pt x="14" y="108"/>
                  </a:cubicBezTo>
                  <a:cubicBezTo>
                    <a:pt x="14" y="109"/>
                    <a:pt x="14" y="110"/>
                    <a:pt x="15" y="110"/>
                  </a:cubicBezTo>
                  <a:cubicBezTo>
                    <a:pt x="15" y="112"/>
                    <a:pt x="15" y="112"/>
                    <a:pt x="17" y="113"/>
                  </a:cubicBezTo>
                  <a:cubicBezTo>
                    <a:pt x="18" y="113"/>
                    <a:pt x="18" y="113"/>
                    <a:pt x="18" y="115"/>
                  </a:cubicBezTo>
                  <a:cubicBezTo>
                    <a:pt x="18" y="116"/>
                    <a:pt x="18" y="117"/>
                    <a:pt x="18" y="117"/>
                  </a:cubicBezTo>
                  <a:cubicBezTo>
                    <a:pt x="18" y="118"/>
                    <a:pt x="17" y="119"/>
                    <a:pt x="17" y="120"/>
                  </a:cubicBezTo>
                  <a:cubicBezTo>
                    <a:pt x="17" y="121"/>
                    <a:pt x="17" y="121"/>
                    <a:pt x="17" y="122"/>
                  </a:cubicBezTo>
                  <a:cubicBezTo>
                    <a:pt x="17" y="124"/>
                    <a:pt x="16" y="124"/>
                    <a:pt x="14" y="124"/>
                  </a:cubicBezTo>
                  <a:cubicBezTo>
                    <a:pt x="13" y="124"/>
                    <a:pt x="12" y="125"/>
                    <a:pt x="10" y="125"/>
                  </a:cubicBezTo>
                  <a:cubicBezTo>
                    <a:pt x="8" y="125"/>
                    <a:pt x="8" y="126"/>
                    <a:pt x="6" y="127"/>
                  </a:cubicBezTo>
                  <a:cubicBezTo>
                    <a:pt x="4" y="128"/>
                    <a:pt x="3" y="128"/>
                    <a:pt x="2" y="131"/>
                  </a:cubicBezTo>
                  <a:cubicBezTo>
                    <a:pt x="1" y="132"/>
                    <a:pt x="1" y="132"/>
                    <a:pt x="0" y="133"/>
                  </a:cubicBezTo>
                  <a:cubicBezTo>
                    <a:pt x="1" y="134"/>
                    <a:pt x="2" y="135"/>
                    <a:pt x="2" y="136"/>
                  </a:cubicBezTo>
                  <a:moveTo>
                    <a:pt x="51" y="49"/>
                  </a:moveTo>
                  <a:cubicBezTo>
                    <a:pt x="52" y="49"/>
                    <a:pt x="53" y="48"/>
                    <a:pt x="53" y="47"/>
                  </a:cubicBezTo>
                  <a:cubicBezTo>
                    <a:pt x="53" y="48"/>
                    <a:pt x="52" y="49"/>
                    <a:pt x="51" y="49"/>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5">
              <a:extLst>
                <a:ext uri="{FF2B5EF4-FFF2-40B4-BE49-F238E27FC236}">
                  <a16:creationId xmlns:a16="http://schemas.microsoft.com/office/drawing/2014/main" id="{83FDA789-5B3D-82BD-DDB9-0F84D426F47F}"/>
                </a:ext>
              </a:extLst>
            </p:cNvPr>
            <p:cNvSpPr>
              <a:spLocks/>
            </p:cNvSpPr>
            <p:nvPr/>
          </p:nvSpPr>
          <p:spPr bwMode="auto">
            <a:xfrm>
              <a:off x="4791075" y="5016500"/>
              <a:ext cx="311150" cy="225425"/>
            </a:xfrm>
            <a:custGeom>
              <a:avLst/>
              <a:gdLst/>
              <a:ahLst/>
              <a:cxnLst>
                <a:cxn ang="0">
                  <a:pos x="159" y="13"/>
                </a:cxn>
                <a:cxn ang="0">
                  <a:pos x="155" y="0"/>
                </a:cxn>
                <a:cxn ang="0">
                  <a:pos x="145" y="15"/>
                </a:cxn>
                <a:cxn ang="0">
                  <a:pos x="125" y="14"/>
                </a:cxn>
                <a:cxn ang="0">
                  <a:pos x="119" y="23"/>
                </a:cxn>
                <a:cxn ang="0">
                  <a:pos x="105" y="21"/>
                </a:cxn>
                <a:cxn ang="0">
                  <a:pos x="84" y="25"/>
                </a:cxn>
                <a:cxn ang="0">
                  <a:pos x="78" y="32"/>
                </a:cxn>
                <a:cxn ang="0">
                  <a:pos x="69" y="41"/>
                </a:cxn>
                <a:cxn ang="0">
                  <a:pos x="57" y="37"/>
                </a:cxn>
                <a:cxn ang="0">
                  <a:pos x="49" y="35"/>
                </a:cxn>
                <a:cxn ang="0">
                  <a:pos x="29" y="31"/>
                </a:cxn>
                <a:cxn ang="0">
                  <a:pos x="19" y="40"/>
                </a:cxn>
                <a:cxn ang="0">
                  <a:pos x="3" y="50"/>
                </a:cxn>
                <a:cxn ang="0">
                  <a:pos x="11" y="57"/>
                </a:cxn>
                <a:cxn ang="0">
                  <a:pos x="6" y="69"/>
                </a:cxn>
                <a:cxn ang="0">
                  <a:pos x="9" y="77"/>
                </a:cxn>
                <a:cxn ang="0">
                  <a:pos x="19" y="87"/>
                </a:cxn>
                <a:cxn ang="0">
                  <a:pos x="28" y="92"/>
                </a:cxn>
                <a:cxn ang="0">
                  <a:pos x="24" y="104"/>
                </a:cxn>
                <a:cxn ang="0">
                  <a:pos x="10" y="109"/>
                </a:cxn>
                <a:cxn ang="0">
                  <a:pos x="10" y="113"/>
                </a:cxn>
                <a:cxn ang="0">
                  <a:pos x="18" y="117"/>
                </a:cxn>
                <a:cxn ang="0">
                  <a:pos x="26" y="116"/>
                </a:cxn>
                <a:cxn ang="0">
                  <a:pos x="33" y="113"/>
                </a:cxn>
                <a:cxn ang="0">
                  <a:pos x="43" y="116"/>
                </a:cxn>
                <a:cxn ang="0">
                  <a:pos x="51" y="120"/>
                </a:cxn>
                <a:cxn ang="0">
                  <a:pos x="61" y="116"/>
                </a:cxn>
                <a:cxn ang="0">
                  <a:pos x="56" y="108"/>
                </a:cxn>
                <a:cxn ang="0">
                  <a:pos x="58" y="101"/>
                </a:cxn>
                <a:cxn ang="0">
                  <a:pos x="66" y="108"/>
                </a:cxn>
                <a:cxn ang="0">
                  <a:pos x="74" y="114"/>
                </a:cxn>
                <a:cxn ang="0">
                  <a:pos x="80" y="112"/>
                </a:cxn>
                <a:cxn ang="0">
                  <a:pos x="90" y="119"/>
                </a:cxn>
                <a:cxn ang="0">
                  <a:pos x="95" y="117"/>
                </a:cxn>
                <a:cxn ang="0">
                  <a:pos x="99" y="109"/>
                </a:cxn>
                <a:cxn ang="0">
                  <a:pos x="102" y="99"/>
                </a:cxn>
                <a:cxn ang="0">
                  <a:pos x="104" y="90"/>
                </a:cxn>
                <a:cxn ang="0">
                  <a:pos x="113" y="88"/>
                </a:cxn>
                <a:cxn ang="0">
                  <a:pos x="120" y="87"/>
                </a:cxn>
                <a:cxn ang="0">
                  <a:pos x="133" y="91"/>
                </a:cxn>
                <a:cxn ang="0">
                  <a:pos x="132" y="82"/>
                </a:cxn>
                <a:cxn ang="0">
                  <a:pos x="126" y="75"/>
                </a:cxn>
                <a:cxn ang="0">
                  <a:pos x="121" y="70"/>
                </a:cxn>
                <a:cxn ang="0">
                  <a:pos x="116" y="65"/>
                </a:cxn>
                <a:cxn ang="0">
                  <a:pos x="121" y="58"/>
                </a:cxn>
                <a:cxn ang="0">
                  <a:pos x="128" y="53"/>
                </a:cxn>
                <a:cxn ang="0">
                  <a:pos x="137" y="47"/>
                </a:cxn>
                <a:cxn ang="0">
                  <a:pos x="144" y="43"/>
                </a:cxn>
                <a:cxn ang="0">
                  <a:pos x="152" y="40"/>
                </a:cxn>
                <a:cxn ang="0">
                  <a:pos x="151" y="33"/>
                </a:cxn>
                <a:cxn ang="0">
                  <a:pos x="165" y="33"/>
                </a:cxn>
                <a:cxn ang="0">
                  <a:pos x="163" y="22"/>
                </a:cxn>
              </a:cxnLst>
              <a:rect l="0" t="0" r="r" b="b"/>
              <a:pathLst>
                <a:path w="167" h="120">
                  <a:moveTo>
                    <a:pt x="163" y="22"/>
                  </a:moveTo>
                  <a:cubicBezTo>
                    <a:pt x="162" y="21"/>
                    <a:pt x="161" y="21"/>
                    <a:pt x="160" y="20"/>
                  </a:cubicBezTo>
                  <a:cubicBezTo>
                    <a:pt x="158" y="19"/>
                    <a:pt x="158" y="19"/>
                    <a:pt x="158" y="17"/>
                  </a:cubicBezTo>
                  <a:cubicBezTo>
                    <a:pt x="158" y="15"/>
                    <a:pt x="158" y="14"/>
                    <a:pt x="159" y="13"/>
                  </a:cubicBezTo>
                  <a:cubicBezTo>
                    <a:pt x="159" y="11"/>
                    <a:pt x="160" y="10"/>
                    <a:pt x="160" y="8"/>
                  </a:cubicBezTo>
                  <a:cubicBezTo>
                    <a:pt x="160" y="6"/>
                    <a:pt x="159" y="5"/>
                    <a:pt x="157" y="3"/>
                  </a:cubicBezTo>
                  <a:cubicBezTo>
                    <a:pt x="157" y="2"/>
                    <a:pt x="156" y="1"/>
                    <a:pt x="155" y="0"/>
                  </a:cubicBezTo>
                  <a:cubicBezTo>
                    <a:pt x="155" y="0"/>
                    <a:pt x="155" y="0"/>
                    <a:pt x="155" y="0"/>
                  </a:cubicBezTo>
                  <a:cubicBezTo>
                    <a:pt x="154" y="0"/>
                    <a:pt x="154" y="1"/>
                    <a:pt x="153" y="1"/>
                  </a:cubicBezTo>
                  <a:cubicBezTo>
                    <a:pt x="152" y="3"/>
                    <a:pt x="150" y="2"/>
                    <a:pt x="149" y="3"/>
                  </a:cubicBezTo>
                  <a:cubicBezTo>
                    <a:pt x="147" y="4"/>
                    <a:pt x="146" y="6"/>
                    <a:pt x="146" y="9"/>
                  </a:cubicBezTo>
                  <a:cubicBezTo>
                    <a:pt x="146" y="11"/>
                    <a:pt x="146" y="13"/>
                    <a:pt x="145" y="15"/>
                  </a:cubicBezTo>
                  <a:cubicBezTo>
                    <a:pt x="144" y="18"/>
                    <a:pt x="141" y="18"/>
                    <a:pt x="138" y="18"/>
                  </a:cubicBezTo>
                  <a:cubicBezTo>
                    <a:pt x="136" y="17"/>
                    <a:pt x="133" y="18"/>
                    <a:pt x="131" y="17"/>
                  </a:cubicBezTo>
                  <a:cubicBezTo>
                    <a:pt x="129" y="15"/>
                    <a:pt x="131" y="12"/>
                    <a:pt x="129" y="11"/>
                  </a:cubicBezTo>
                  <a:cubicBezTo>
                    <a:pt x="128" y="10"/>
                    <a:pt x="126" y="13"/>
                    <a:pt x="125" y="14"/>
                  </a:cubicBezTo>
                  <a:cubicBezTo>
                    <a:pt x="124" y="15"/>
                    <a:pt x="125" y="14"/>
                    <a:pt x="124" y="15"/>
                  </a:cubicBezTo>
                  <a:cubicBezTo>
                    <a:pt x="124" y="15"/>
                    <a:pt x="123" y="15"/>
                    <a:pt x="123" y="15"/>
                  </a:cubicBezTo>
                  <a:cubicBezTo>
                    <a:pt x="122" y="15"/>
                    <a:pt x="122" y="15"/>
                    <a:pt x="122" y="16"/>
                  </a:cubicBezTo>
                  <a:cubicBezTo>
                    <a:pt x="121" y="18"/>
                    <a:pt x="119" y="20"/>
                    <a:pt x="119" y="23"/>
                  </a:cubicBezTo>
                  <a:cubicBezTo>
                    <a:pt x="118" y="23"/>
                    <a:pt x="118" y="22"/>
                    <a:pt x="116" y="22"/>
                  </a:cubicBezTo>
                  <a:cubicBezTo>
                    <a:pt x="115" y="21"/>
                    <a:pt x="113" y="22"/>
                    <a:pt x="112" y="22"/>
                  </a:cubicBezTo>
                  <a:cubicBezTo>
                    <a:pt x="111" y="22"/>
                    <a:pt x="111" y="22"/>
                    <a:pt x="111" y="21"/>
                  </a:cubicBezTo>
                  <a:cubicBezTo>
                    <a:pt x="109" y="21"/>
                    <a:pt x="107" y="21"/>
                    <a:pt x="105" y="21"/>
                  </a:cubicBezTo>
                  <a:cubicBezTo>
                    <a:pt x="104" y="21"/>
                    <a:pt x="103" y="20"/>
                    <a:pt x="102" y="20"/>
                  </a:cubicBezTo>
                  <a:cubicBezTo>
                    <a:pt x="100" y="19"/>
                    <a:pt x="99" y="20"/>
                    <a:pt x="97" y="21"/>
                  </a:cubicBezTo>
                  <a:cubicBezTo>
                    <a:pt x="95" y="22"/>
                    <a:pt x="93" y="22"/>
                    <a:pt x="90" y="23"/>
                  </a:cubicBezTo>
                  <a:cubicBezTo>
                    <a:pt x="88" y="23"/>
                    <a:pt x="85" y="23"/>
                    <a:pt x="84" y="25"/>
                  </a:cubicBezTo>
                  <a:cubicBezTo>
                    <a:pt x="84" y="26"/>
                    <a:pt x="83" y="27"/>
                    <a:pt x="83" y="27"/>
                  </a:cubicBezTo>
                  <a:cubicBezTo>
                    <a:pt x="83" y="28"/>
                    <a:pt x="82" y="28"/>
                    <a:pt x="82" y="28"/>
                  </a:cubicBezTo>
                  <a:cubicBezTo>
                    <a:pt x="81" y="29"/>
                    <a:pt x="81" y="29"/>
                    <a:pt x="81" y="30"/>
                  </a:cubicBezTo>
                  <a:cubicBezTo>
                    <a:pt x="80" y="31"/>
                    <a:pt x="79" y="32"/>
                    <a:pt x="78" y="32"/>
                  </a:cubicBezTo>
                  <a:cubicBezTo>
                    <a:pt x="77" y="32"/>
                    <a:pt x="76" y="31"/>
                    <a:pt x="76" y="32"/>
                  </a:cubicBezTo>
                  <a:cubicBezTo>
                    <a:pt x="75" y="32"/>
                    <a:pt x="74" y="33"/>
                    <a:pt x="74" y="33"/>
                  </a:cubicBezTo>
                  <a:cubicBezTo>
                    <a:pt x="73" y="34"/>
                    <a:pt x="73" y="35"/>
                    <a:pt x="72" y="35"/>
                  </a:cubicBezTo>
                  <a:cubicBezTo>
                    <a:pt x="71" y="37"/>
                    <a:pt x="72" y="40"/>
                    <a:pt x="69" y="41"/>
                  </a:cubicBezTo>
                  <a:cubicBezTo>
                    <a:pt x="67" y="41"/>
                    <a:pt x="65" y="40"/>
                    <a:pt x="63" y="39"/>
                  </a:cubicBezTo>
                  <a:cubicBezTo>
                    <a:pt x="62" y="39"/>
                    <a:pt x="61" y="39"/>
                    <a:pt x="60" y="38"/>
                  </a:cubicBezTo>
                  <a:cubicBezTo>
                    <a:pt x="60" y="38"/>
                    <a:pt x="60" y="38"/>
                    <a:pt x="60" y="38"/>
                  </a:cubicBezTo>
                  <a:cubicBezTo>
                    <a:pt x="59" y="37"/>
                    <a:pt x="57" y="38"/>
                    <a:pt x="57" y="37"/>
                  </a:cubicBezTo>
                  <a:cubicBezTo>
                    <a:pt x="55" y="37"/>
                    <a:pt x="52" y="37"/>
                    <a:pt x="50" y="36"/>
                  </a:cubicBezTo>
                  <a:cubicBezTo>
                    <a:pt x="49" y="36"/>
                    <a:pt x="48" y="36"/>
                    <a:pt x="47" y="36"/>
                  </a:cubicBezTo>
                  <a:cubicBezTo>
                    <a:pt x="48" y="36"/>
                    <a:pt x="48" y="35"/>
                    <a:pt x="49" y="35"/>
                  </a:cubicBezTo>
                  <a:cubicBezTo>
                    <a:pt x="49" y="35"/>
                    <a:pt x="49" y="35"/>
                    <a:pt x="49" y="35"/>
                  </a:cubicBezTo>
                  <a:cubicBezTo>
                    <a:pt x="49" y="35"/>
                    <a:pt x="49" y="35"/>
                    <a:pt x="48" y="34"/>
                  </a:cubicBezTo>
                  <a:cubicBezTo>
                    <a:pt x="48" y="34"/>
                    <a:pt x="48" y="34"/>
                    <a:pt x="48" y="34"/>
                  </a:cubicBezTo>
                  <a:cubicBezTo>
                    <a:pt x="43" y="33"/>
                    <a:pt x="38" y="34"/>
                    <a:pt x="33" y="32"/>
                  </a:cubicBezTo>
                  <a:cubicBezTo>
                    <a:pt x="32" y="32"/>
                    <a:pt x="31" y="31"/>
                    <a:pt x="29" y="31"/>
                  </a:cubicBezTo>
                  <a:cubicBezTo>
                    <a:pt x="29" y="30"/>
                    <a:pt x="28" y="31"/>
                    <a:pt x="28" y="31"/>
                  </a:cubicBezTo>
                  <a:cubicBezTo>
                    <a:pt x="27" y="30"/>
                    <a:pt x="26" y="30"/>
                    <a:pt x="25" y="30"/>
                  </a:cubicBezTo>
                  <a:cubicBezTo>
                    <a:pt x="24" y="30"/>
                    <a:pt x="22" y="29"/>
                    <a:pt x="21" y="29"/>
                  </a:cubicBezTo>
                  <a:cubicBezTo>
                    <a:pt x="19" y="40"/>
                    <a:pt x="19" y="40"/>
                    <a:pt x="19" y="40"/>
                  </a:cubicBezTo>
                  <a:cubicBezTo>
                    <a:pt x="17" y="41"/>
                    <a:pt x="15" y="41"/>
                    <a:pt x="13" y="41"/>
                  </a:cubicBezTo>
                  <a:cubicBezTo>
                    <a:pt x="10" y="41"/>
                    <a:pt x="8" y="42"/>
                    <a:pt x="6" y="44"/>
                  </a:cubicBezTo>
                  <a:cubicBezTo>
                    <a:pt x="5" y="45"/>
                    <a:pt x="5" y="46"/>
                    <a:pt x="5" y="48"/>
                  </a:cubicBezTo>
                  <a:cubicBezTo>
                    <a:pt x="5" y="49"/>
                    <a:pt x="5" y="49"/>
                    <a:pt x="3" y="50"/>
                  </a:cubicBezTo>
                  <a:cubicBezTo>
                    <a:pt x="2" y="51"/>
                    <a:pt x="1" y="51"/>
                    <a:pt x="1" y="52"/>
                  </a:cubicBezTo>
                  <a:cubicBezTo>
                    <a:pt x="0" y="53"/>
                    <a:pt x="0" y="54"/>
                    <a:pt x="0" y="55"/>
                  </a:cubicBezTo>
                  <a:cubicBezTo>
                    <a:pt x="2" y="55"/>
                    <a:pt x="4" y="56"/>
                    <a:pt x="7" y="56"/>
                  </a:cubicBezTo>
                  <a:cubicBezTo>
                    <a:pt x="8" y="56"/>
                    <a:pt x="9" y="57"/>
                    <a:pt x="11" y="57"/>
                  </a:cubicBezTo>
                  <a:cubicBezTo>
                    <a:pt x="12" y="58"/>
                    <a:pt x="15" y="59"/>
                    <a:pt x="16" y="60"/>
                  </a:cubicBezTo>
                  <a:cubicBezTo>
                    <a:pt x="17" y="62"/>
                    <a:pt x="14" y="62"/>
                    <a:pt x="13" y="62"/>
                  </a:cubicBezTo>
                  <a:cubicBezTo>
                    <a:pt x="11" y="63"/>
                    <a:pt x="10" y="65"/>
                    <a:pt x="9" y="66"/>
                  </a:cubicBezTo>
                  <a:cubicBezTo>
                    <a:pt x="7" y="67"/>
                    <a:pt x="7" y="68"/>
                    <a:pt x="6" y="69"/>
                  </a:cubicBezTo>
                  <a:cubicBezTo>
                    <a:pt x="3" y="73"/>
                    <a:pt x="8" y="72"/>
                    <a:pt x="11" y="73"/>
                  </a:cubicBezTo>
                  <a:cubicBezTo>
                    <a:pt x="11" y="73"/>
                    <a:pt x="11" y="74"/>
                    <a:pt x="11" y="74"/>
                  </a:cubicBezTo>
                  <a:cubicBezTo>
                    <a:pt x="11" y="76"/>
                    <a:pt x="11" y="75"/>
                    <a:pt x="10" y="76"/>
                  </a:cubicBezTo>
                  <a:cubicBezTo>
                    <a:pt x="10" y="76"/>
                    <a:pt x="9" y="76"/>
                    <a:pt x="9" y="77"/>
                  </a:cubicBezTo>
                  <a:cubicBezTo>
                    <a:pt x="9" y="78"/>
                    <a:pt x="9" y="78"/>
                    <a:pt x="9" y="78"/>
                  </a:cubicBezTo>
                  <a:cubicBezTo>
                    <a:pt x="10" y="79"/>
                    <a:pt x="11" y="81"/>
                    <a:pt x="12" y="82"/>
                  </a:cubicBezTo>
                  <a:cubicBezTo>
                    <a:pt x="13" y="84"/>
                    <a:pt x="13" y="85"/>
                    <a:pt x="15" y="86"/>
                  </a:cubicBezTo>
                  <a:cubicBezTo>
                    <a:pt x="16" y="87"/>
                    <a:pt x="18" y="87"/>
                    <a:pt x="19" y="87"/>
                  </a:cubicBezTo>
                  <a:cubicBezTo>
                    <a:pt x="20" y="87"/>
                    <a:pt x="21" y="87"/>
                    <a:pt x="22" y="87"/>
                  </a:cubicBezTo>
                  <a:cubicBezTo>
                    <a:pt x="23" y="87"/>
                    <a:pt x="23" y="88"/>
                    <a:pt x="24" y="89"/>
                  </a:cubicBezTo>
                  <a:cubicBezTo>
                    <a:pt x="25" y="90"/>
                    <a:pt x="27" y="90"/>
                    <a:pt x="27" y="91"/>
                  </a:cubicBezTo>
                  <a:cubicBezTo>
                    <a:pt x="28" y="92"/>
                    <a:pt x="27" y="92"/>
                    <a:pt x="28" y="92"/>
                  </a:cubicBezTo>
                  <a:cubicBezTo>
                    <a:pt x="28" y="94"/>
                    <a:pt x="28" y="94"/>
                    <a:pt x="28" y="95"/>
                  </a:cubicBezTo>
                  <a:cubicBezTo>
                    <a:pt x="28" y="98"/>
                    <a:pt x="28" y="99"/>
                    <a:pt x="27" y="101"/>
                  </a:cubicBezTo>
                  <a:cubicBezTo>
                    <a:pt x="26" y="102"/>
                    <a:pt x="26" y="102"/>
                    <a:pt x="26" y="102"/>
                  </a:cubicBezTo>
                  <a:cubicBezTo>
                    <a:pt x="25" y="103"/>
                    <a:pt x="25" y="103"/>
                    <a:pt x="24" y="104"/>
                  </a:cubicBezTo>
                  <a:cubicBezTo>
                    <a:pt x="23" y="105"/>
                    <a:pt x="22" y="106"/>
                    <a:pt x="20" y="107"/>
                  </a:cubicBezTo>
                  <a:cubicBezTo>
                    <a:pt x="19" y="107"/>
                    <a:pt x="16" y="107"/>
                    <a:pt x="14" y="107"/>
                  </a:cubicBezTo>
                  <a:cubicBezTo>
                    <a:pt x="14" y="108"/>
                    <a:pt x="13" y="108"/>
                    <a:pt x="12" y="108"/>
                  </a:cubicBezTo>
                  <a:cubicBezTo>
                    <a:pt x="12" y="109"/>
                    <a:pt x="11" y="108"/>
                    <a:pt x="10" y="109"/>
                  </a:cubicBezTo>
                  <a:cubicBezTo>
                    <a:pt x="9" y="109"/>
                    <a:pt x="8" y="110"/>
                    <a:pt x="7" y="110"/>
                  </a:cubicBezTo>
                  <a:cubicBezTo>
                    <a:pt x="8" y="110"/>
                    <a:pt x="8" y="111"/>
                    <a:pt x="8" y="112"/>
                  </a:cubicBezTo>
                  <a:cubicBezTo>
                    <a:pt x="9" y="112"/>
                    <a:pt x="9" y="112"/>
                    <a:pt x="9" y="112"/>
                  </a:cubicBezTo>
                  <a:cubicBezTo>
                    <a:pt x="10" y="113"/>
                    <a:pt x="9" y="113"/>
                    <a:pt x="10" y="113"/>
                  </a:cubicBezTo>
                  <a:cubicBezTo>
                    <a:pt x="10" y="114"/>
                    <a:pt x="11" y="115"/>
                    <a:pt x="11" y="116"/>
                  </a:cubicBezTo>
                  <a:cubicBezTo>
                    <a:pt x="12" y="116"/>
                    <a:pt x="13" y="116"/>
                    <a:pt x="13" y="116"/>
                  </a:cubicBezTo>
                  <a:cubicBezTo>
                    <a:pt x="14" y="117"/>
                    <a:pt x="15" y="117"/>
                    <a:pt x="15" y="117"/>
                  </a:cubicBezTo>
                  <a:cubicBezTo>
                    <a:pt x="16" y="117"/>
                    <a:pt x="17" y="117"/>
                    <a:pt x="18" y="117"/>
                  </a:cubicBezTo>
                  <a:cubicBezTo>
                    <a:pt x="19" y="117"/>
                    <a:pt x="20" y="117"/>
                    <a:pt x="21" y="118"/>
                  </a:cubicBezTo>
                  <a:cubicBezTo>
                    <a:pt x="21" y="118"/>
                    <a:pt x="22" y="119"/>
                    <a:pt x="22" y="119"/>
                  </a:cubicBezTo>
                  <a:cubicBezTo>
                    <a:pt x="24" y="119"/>
                    <a:pt x="25" y="117"/>
                    <a:pt x="26" y="116"/>
                  </a:cubicBezTo>
                  <a:cubicBezTo>
                    <a:pt x="26" y="116"/>
                    <a:pt x="26" y="116"/>
                    <a:pt x="26" y="116"/>
                  </a:cubicBezTo>
                  <a:cubicBezTo>
                    <a:pt x="26" y="115"/>
                    <a:pt x="26" y="115"/>
                    <a:pt x="27" y="115"/>
                  </a:cubicBezTo>
                  <a:cubicBezTo>
                    <a:pt x="27" y="114"/>
                    <a:pt x="29" y="112"/>
                    <a:pt x="30" y="112"/>
                  </a:cubicBezTo>
                  <a:cubicBezTo>
                    <a:pt x="30" y="112"/>
                    <a:pt x="31" y="111"/>
                    <a:pt x="31" y="112"/>
                  </a:cubicBezTo>
                  <a:cubicBezTo>
                    <a:pt x="32" y="112"/>
                    <a:pt x="32" y="112"/>
                    <a:pt x="33" y="113"/>
                  </a:cubicBezTo>
                  <a:cubicBezTo>
                    <a:pt x="34" y="113"/>
                    <a:pt x="34" y="113"/>
                    <a:pt x="35" y="113"/>
                  </a:cubicBezTo>
                  <a:cubicBezTo>
                    <a:pt x="35" y="113"/>
                    <a:pt x="35" y="113"/>
                    <a:pt x="35" y="113"/>
                  </a:cubicBezTo>
                  <a:cubicBezTo>
                    <a:pt x="37" y="114"/>
                    <a:pt x="39" y="113"/>
                    <a:pt x="41" y="114"/>
                  </a:cubicBezTo>
                  <a:cubicBezTo>
                    <a:pt x="42" y="115"/>
                    <a:pt x="42" y="116"/>
                    <a:pt x="43" y="116"/>
                  </a:cubicBezTo>
                  <a:cubicBezTo>
                    <a:pt x="44" y="117"/>
                    <a:pt x="45" y="117"/>
                    <a:pt x="46" y="118"/>
                  </a:cubicBezTo>
                  <a:cubicBezTo>
                    <a:pt x="47" y="118"/>
                    <a:pt x="48" y="119"/>
                    <a:pt x="49" y="119"/>
                  </a:cubicBezTo>
                  <a:cubicBezTo>
                    <a:pt x="49" y="120"/>
                    <a:pt x="50" y="120"/>
                    <a:pt x="50" y="120"/>
                  </a:cubicBezTo>
                  <a:cubicBezTo>
                    <a:pt x="50" y="120"/>
                    <a:pt x="51" y="120"/>
                    <a:pt x="51" y="120"/>
                  </a:cubicBezTo>
                  <a:cubicBezTo>
                    <a:pt x="52" y="120"/>
                    <a:pt x="52" y="120"/>
                    <a:pt x="52" y="120"/>
                  </a:cubicBezTo>
                  <a:cubicBezTo>
                    <a:pt x="53" y="119"/>
                    <a:pt x="53" y="119"/>
                    <a:pt x="53" y="118"/>
                  </a:cubicBezTo>
                  <a:cubicBezTo>
                    <a:pt x="54" y="118"/>
                    <a:pt x="55" y="119"/>
                    <a:pt x="56" y="119"/>
                  </a:cubicBezTo>
                  <a:cubicBezTo>
                    <a:pt x="57" y="119"/>
                    <a:pt x="60" y="117"/>
                    <a:pt x="61" y="116"/>
                  </a:cubicBezTo>
                  <a:cubicBezTo>
                    <a:pt x="61" y="115"/>
                    <a:pt x="61" y="114"/>
                    <a:pt x="60" y="114"/>
                  </a:cubicBezTo>
                  <a:cubicBezTo>
                    <a:pt x="59" y="113"/>
                    <a:pt x="59" y="112"/>
                    <a:pt x="58" y="112"/>
                  </a:cubicBezTo>
                  <a:cubicBezTo>
                    <a:pt x="58" y="111"/>
                    <a:pt x="57" y="110"/>
                    <a:pt x="57" y="109"/>
                  </a:cubicBezTo>
                  <a:cubicBezTo>
                    <a:pt x="57" y="108"/>
                    <a:pt x="57" y="108"/>
                    <a:pt x="56" y="108"/>
                  </a:cubicBezTo>
                  <a:cubicBezTo>
                    <a:pt x="56" y="108"/>
                    <a:pt x="56" y="107"/>
                    <a:pt x="56" y="107"/>
                  </a:cubicBezTo>
                  <a:cubicBezTo>
                    <a:pt x="55" y="106"/>
                    <a:pt x="56" y="105"/>
                    <a:pt x="56" y="104"/>
                  </a:cubicBezTo>
                  <a:cubicBezTo>
                    <a:pt x="57" y="103"/>
                    <a:pt x="57" y="103"/>
                    <a:pt x="58" y="102"/>
                  </a:cubicBezTo>
                  <a:cubicBezTo>
                    <a:pt x="58" y="102"/>
                    <a:pt x="58" y="101"/>
                    <a:pt x="58" y="101"/>
                  </a:cubicBezTo>
                  <a:cubicBezTo>
                    <a:pt x="59" y="101"/>
                    <a:pt x="58" y="102"/>
                    <a:pt x="59" y="103"/>
                  </a:cubicBezTo>
                  <a:cubicBezTo>
                    <a:pt x="60" y="104"/>
                    <a:pt x="61" y="104"/>
                    <a:pt x="62" y="105"/>
                  </a:cubicBezTo>
                  <a:cubicBezTo>
                    <a:pt x="63" y="105"/>
                    <a:pt x="64" y="106"/>
                    <a:pt x="64" y="107"/>
                  </a:cubicBezTo>
                  <a:cubicBezTo>
                    <a:pt x="65" y="107"/>
                    <a:pt x="66" y="108"/>
                    <a:pt x="66" y="108"/>
                  </a:cubicBezTo>
                  <a:cubicBezTo>
                    <a:pt x="67" y="108"/>
                    <a:pt x="67" y="108"/>
                    <a:pt x="68" y="109"/>
                  </a:cubicBezTo>
                  <a:cubicBezTo>
                    <a:pt x="68" y="110"/>
                    <a:pt x="69" y="111"/>
                    <a:pt x="69" y="112"/>
                  </a:cubicBezTo>
                  <a:cubicBezTo>
                    <a:pt x="69" y="112"/>
                    <a:pt x="70" y="113"/>
                    <a:pt x="70" y="114"/>
                  </a:cubicBezTo>
                  <a:cubicBezTo>
                    <a:pt x="71" y="114"/>
                    <a:pt x="73" y="114"/>
                    <a:pt x="74" y="114"/>
                  </a:cubicBezTo>
                  <a:cubicBezTo>
                    <a:pt x="75" y="114"/>
                    <a:pt x="75" y="114"/>
                    <a:pt x="75" y="113"/>
                  </a:cubicBezTo>
                  <a:cubicBezTo>
                    <a:pt x="76" y="112"/>
                    <a:pt x="77" y="112"/>
                    <a:pt x="77" y="111"/>
                  </a:cubicBezTo>
                  <a:cubicBezTo>
                    <a:pt x="77" y="110"/>
                    <a:pt x="77" y="109"/>
                    <a:pt x="78" y="110"/>
                  </a:cubicBezTo>
                  <a:cubicBezTo>
                    <a:pt x="79" y="111"/>
                    <a:pt x="79" y="112"/>
                    <a:pt x="80" y="112"/>
                  </a:cubicBezTo>
                  <a:cubicBezTo>
                    <a:pt x="80" y="113"/>
                    <a:pt x="80" y="113"/>
                    <a:pt x="81" y="113"/>
                  </a:cubicBezTo>
                  <a:cubicBezTo>
                    <a:pt x="81" y="113"/>
                    <a:pt x="81" y="113"/>
                    <a:pt x="82" y="113"/>
                  </a:cubicBezTo>
                  <a:cubicBezTo>
                    <a:pt x="82" y="114"/>
                    <a:pt x="83" y="115"/>
                    <a:pt x="83" y="115"/>
                  </a:cubicBezTo>
                  <a:cubicBezTo>
                    <a:pt x="85" y="117"/>
                    <a:pt x="87" y="119"/>
                    <a:pt x="90" y="119"/>
                  </a:cubicBezTo>
                  <a:cubicBezTo>
                    <a:pt x="91" y="119"/>
                    <a:pt x="91" y="119"/>
                    <a:pt x="92" y="119"/>
                  </a:cubicBezTo>
                  <a:cubicBezTo>
                    <a:pt x="92" y="119"/>
                    <a:pt x="92" y="118"/>
                    <a:pt x="93" y="118"/>
                  </a:cubicBezTo>
                  <a:cubicBezTo>
                    <a:pt x="93" y="118"/>
                    <a:pt x="93" y="117"/>
                    <a:pt x="93" y="117"/>
                  </a:cubicBezTo>
                  <a:cubicBezTo>
                    <a:pt x="94" y="116"/>
                    <a:pt x="94" y="117"/>
                    <a:pt x="95" y="117"/>
                  </a:cubicBezTo>
                  <a:cubicBezTo>
                    <a:pt x="97" y="117"/>
                    <a:pt x="99" y="115"/>
                    <a:pt x="100" y="114"/>
                  </a:cubicBezTo>
                  <a:cubicBezTo>
                    <a:pt x="101" y="113"/>
                    <a:pt x="101" y="113"/>
                    <a:pt x="100" y="112"/>
                  </a:cubicBezTo>
                  <a:cubicBezTo>
                    <a:pt x="99" y="111"/>
                    <a:pt x="99" y="111"/>
                    <a:pt x="99" y="111"/>
                  </a:cubicBezTo>
                  <a:cubicBezTo>
                    <a:pt x="99" y="110"/>
                    <a:pt x="99" y="110"/>
                    <a:pt x="99" y="109"/>
                  </a:cubicBezTo>
                  <a:cubicBezTo>
                    <a:pt x="99" y="108"/>
                    <a:pt x="99" y="107"/>
                    <a:pt x="99" y="106"/>
                  </a:cubicBezTo>
                  <a:cubicBezTo>
                    <a:pt x="99" y="105"/>
                    <a:pt x="99" y="104"/>
                    <a:pt x="99" y="103"/>
                  </a:cubicBezTo>
                  <a:cubicBezTo>
                    <a:pt x="99" y="103"/>
                    <a:pt x="99" y="103"/>
                    <a:pt x="99" y="102"/>
                  </a:cubicBezTo>
                  <a:cubicBezTo>
                    <a:pt x="99" y="100"/>
                    <a:pt x="100" y="100"/>
                    <a:pt x="102" y="99"/>
                  </a:cubicBezTo>
                  <a:cubicBezTo>
                    <a:pt x="102" y="98"/>
                    <a:pt x="102" y="98"/>
                    <a:pt x="102" y="98"/>
                  </a:cubicBezTo>
                  <a:cubicBezTo>
                    <a:pt x="102" y="96"/>
                    <a:pt x="100" y="96"/>
                    <a:pt x="100" y="94"/>
                  </a:cubicBezTo>
                  <a:cubicBezTo>
                    <a:pt x="100" y="94"/>
                    <a:pt x="101" y="93"/>
                    <a:pt x="102" y="93"/>
                  </a:cubicBezTo>
                  <a:cubicBezTo>
                    <a:pt x="102" y="92"/>
                    <a:pt x="103" y="91"/>
                    <a:pt x="104" y="90"/>
                  </a:cubicBezTo>
                  <a:cubicBezTo>
                    <a:pt x="105" y="90"/>
                    <a:pt x="105" y="89"/>
                    <a:pt x="106" y="89"/>
                  </a:cubicBezTo>
                  <a:cubicBezTo>
                    <a:pt x="107" y="88"/>
                    <a:pt x="108" y="88"/>
                    <a:pt x="109" y="88"/>
                  </a:cubicBezTo>
                  <a:cubicBezTo>
                    <a:pt x="110" y="87"/>
                    <a:pt x="110" y="87"/>
                    <a:pt x="111" y="87"/>
                  </a:cubicBezTo>
                  <a:cubicBezTo>
                    <a:pt x="112" y="87"/>
                    <a:pt x="112" y="87"/>
                    <a:pt x="113" y="88"/>
                  </a:cubicBezTo>
                  <a:cubicBezTo>
                    <a:pt x="114" y="88"/>
                    <a:pt x="113" y="88"/>
                    <a:pt x="114" y="88"/>
                  </a:cubicBezTo>
                  <a:cubicBezTo>
                    <a:pt x="116" y="87"/>
                    <a:pt x="117" y="89"/>
                    <a:pt x="119" y="89"/>
                  </a:cubicBezTo>
                  <a:cubicBezTo>
                    <a:pt x="119" y="88"/>
                    <a:pt x="119" y="87"/>
                    <a:pt x="119" y="87"/>
                  </a:cubicBezTo>
                  <a:cubicBezTo>
                    <a:pt x="119" y="87"/>
                    <a:pt x="120" y="87"/>
                    <a:pt x="120" y="87"/>
                  </a:cubicBezTo>
                  <a:cubicBezTo>
                    <a:pt x="120" y="86"/>
                    <a:pt x="123" y="87"/>
                    <a:pt x="123" y="88"/>
                  </a:cubicBezTo>
                  <a:cubicBezTo>
                    <a:pt x="124" y="88"/>
                    <a:pt x="125" y="89"/>
                    <a:pt x="126" y="89"/>
                  </a:cubicBezTo>
                  <a:cubicBezTo>
                    <a:pt x="127" y="90"/>
                    <a:pt x="129" y="91"/>
                    <a:pt x="131" y="91"/>
                  </a:cubicBezTo>
                  <a:cubicBezTo>
                    <a:pt x="132" y="91"/>
                    <a:pt x="133" y="91"/>
                    <a:pt x="133" y="91"/>
                  </a:cubicBezTo>
                  <a:cubicBezTo>
                    <a:pt x="135" y="91"/>
                    <a:pt x="137" y="91"/>
                    <a:pt x="137" y="89"/>
                  </a:cubicBezTo>
                  <a:cubicBezTo>
                    <a:pt x="138" y="88"/>
                    <a:pt x="136" y="86"/>
                    <a:pt x="135" y="84"/>
                  </a:cubicBezTo>
                  <a:cubicBezTo>
                    <a:pt x="135" y="84"/>
                    <a:pt x="135" y="82"/>
                    <a:pt x="135" y="82"/>
                  </a:cubicBezTo>
                  <a:cubicBezTo>
                    <a:pt x="134" y="82"/>
                    <a:pt x="133" y="82"/>
                    <a:pt x="132" y="82"/>
                  </a:cubicBezTo>
                  <a:cubicBezTo>
                    <a:pt x="132" y="81"/>
                    <a:pt x="132" y="82"/>
                    <a:pt x="132" y="81"/>
                  </a:cubicBezTo>
                  <a:cubicBezTo>
                    <a:pt x="131" y="81"/>
                    <a:pt x="131" y="80"/>
                    <a:pt x="131" y="79"/>
                  </a:cubicBezTo>
                  <a:cubicBezTo>
                    <a:pt x="130" y="78"/>
                    <a:pt x="130" y="76"/>
                    <a:pt x="128" y="75"/>
                  </a:cubicBezTo>
                  <a:cubicBezTo>
                    <a:pt x="128" y="75"/>
                    <a:pt x="127" y="76"/>
                    <a:pt x="126" y="75"/>
                  </a:cubicBezTo>
                  <a:cubicBezTo>
                    <a:pt x="125" y="75"/>
                    <a:pt x="125" y="73"/>
                    <a:pt x="124" y="73"/>
                  </a:cubicBezTo>
                  <a:cubicBezTo>
                    <a:pt x="123" y="72"/>
                    <a:pt x="123" y="71"/>
                    <a:pt x="122" y="71"/>
                  </a:cubicBezTo>
                  <a:cubicBezTo>
                    <a:pt x="122" y="71"/>
                    <a:pt x="122" y="71"/>
                    <a:pt x="121" y="70"/>
                  </a:cubicBezTo>
                  <a:cubicBezTo>
                    <a:pt x="121" y="70"/>
                    <a:pt x="121" y="70"/>
                    <a:pt x="121" y="70"/>
                  </a:cubicBezTo>
                  <a:cubicBezTo>
                    <a:pt x="120" y="70"/>
                    <a:pt x="119" y="70"/>
                    <a:pt x="119" y="69"/>
                  </a:cubicBezTo>
                  <a:cubicBezTo>
                    <a:pt x="119" y="69"/>
                    <a:pt x="118" y="68"/>
                    <a:pt x="118" y="68"/>
                  </a:cubicBezTo>
                  <a:cubicBezTo>
                    <a:pt x="118" y="68"/>
                    <a:pt x="118" y="68"/>
                    <a:pt x="118" y="68"/>
                  </a:cubicBezTo>
                  <a:cubicBezTo>
                    <a:pt x="117" y="67"/>
                    <a:pt x="117" y="66"/>
                    <a:pt x="116" y="65"/>
                  </a:cubicBezTo>
                  <a:cubicBezTo>
                    <a:pt x="116" y="65"/>
                    <a:pt x="115" y="64"/>
                    <a:pt x="115" y="64"/>
                  </a:cubicBezTo>
                  <a:cubicBezTo>
                    <a:pt x="115" y="62"/>
                    <a:pt x="116" y="61"/>
                    <a:pt x="117" y="60"/>
                  </a:cubicBezTo>
                  <a:cubicBezTo>
                    <a:pt x="118" y="59"/>
                    <a:pt x="118" y="58"/>
                    <a:pt x="119" y="58"/>
                  </a:cubicBezTo>
                  <a:cubicBezTo>
                    <a:pt x="120" y="57"/>
                    <a:pt x="121" y="58"/>
                    <a:pt x="121" y="58"/>
                  </a:cubicBezTo>
                  <a:cubicBezTo>
                    <a:pt x="122" y="58"/>
                    <a:pt x="123" y="58"/>
                    <a:pt x="123" y="58"/>
                  </a:cubicBezTo>
                  <a:cubicBezTo>
                    <a:pt x="124" y="57"/>
                    <a:pt x="124" y="55"/>
                    <a:pt x="125" y="55"/>
                  </a:cubicBezTo>
                  <a:cubicBezTo>
                    <a:pt x="126" y="54"/>
                    <a:pt x="125" y="54"/>
                    <a:pt x="126" y="54"/>
                  </a:cubicBezTo>
                  <a:cubicBezTo>
                    <a:pt x="127" y="54"/>
                    <a:pt x="128" y="54"/>
                    <a:pt x="128" y="53"/>
                  </a:cubicBezTo>
                  <a:cubicBezTo>
                    <a:pt x="129" y="53"/>
                    <a:pt x="129" y="53"/>
                    <a:pt x="130" y="52"/>
                  </a:cubicBezTo>
                  <a:cubicBezTo>
                    <a:pt x="130" y="51"/>
                    <a:pt x="132" y="50"/>
                    <a:pt x="133" y="50"/>
                  </a:cubicBezTo>
                  <a:cubicBezTo>
                    <a:pt x="134" y="50"/>
                    <a:pt x="135" y="50"/>
                    <a:pt x="136" y="50"/>
                  </a:cubicBezTo>
                  <a:cubicBezTo>
                    <a:pt x="137" y="49"/>
                    <a:pt x="136" y="47"/>
                    <a:pt x="137" y="47"/>
                  </a:cubicBezTo>
                  <a:cubicBezTo>
                    <a:pt x="138" y="46"/>
                    <a:pt x="140" y="47"/>
                    <a:pt x="141" y="47"/>
                  </a:cubicBezTo>
                  <a:cubicBezTo>
                    <a:pt x="142" y="47"/>
                    <a:pt x="142" y="47"/>
                    <a:pt x="142" y="46"/>
                  </a:cubicBezTo>
                  <a:cubicBezTo>
                    <a:pt x="142" y="46"/>
                    <a:pt x="142" y="45"/>
                    <a:pt x="142" y="45"/>
                  </a:cubicBezTo>
                  <a:cubicBezTo>
                    <a:pt x="142" y="44"/>
                    <a:pt x="143" y="44"/>
                    <a:pt x="144" y="43"/>
                  </a:cubicBezTo>
                  <a:cubicBezTo>
                    <a:pt x="146" y="43"/>
                    <a:pt x="148" y="42"/>
                    <a:pt x="150" y="43"/>
                  </a:cubicBezTo>
                  <a:cubicBezTo>
                    <a:pt x="151" y="43"/>
                    <a:pt x="152" y="43"/>
                    <a:pt x="152" y="43"/>
                  </a:cubicBezTo>
                  <a:cubicBezTo>
                    <a:pt x="153" y="43"/>
                    <a:pt x="153" y="42"/>
                    <a:pt x="153" y="42"/>
                  </a:cubicBezTo>
                  <a:cubicBezTo>
                    <a:pt x="153" y="41"/>
                    <a:pt x="152" y="41"/>
                    <a:pt x="152" y="40"/>
                  </a:cubicBezTo>
                  <a:cubicBezTo>
                    <a:pt x="151" y="39"/>
                    <a:pt x="151" y="38"/>
                    <a:pt x="150" y="37"/>
                  </a:cubicBezTo>
                  <a:cubicBezTo>
                    <a:pt x="150" y="37"/>
                    <a:pt x="149" y="36"/>
                    <a:pt x="148" y="35"/>
                  </a:cubicBezTo>
                  <a:cubicBezTo>
                    <a:pt x="148" y="35"/>
                    <a:pt x="148" y="34"/>
                    <a:pt x="149" y="34"/>
                  </a:cubicBezTo>
                  <a:cubicBezTo>
                    <a:pt x="149" y="33"/>
                    <a:pt x="150" y="33"/>
                    <a:pt x="151" y="33"/>
                  </a:cubicBezTo>
                  <a:cubicBezTo>
                    <a:pt x="152" y="33"/>
                    <a:pt x="152" y="33"/>
                    <a:pt x="153" y="33"/>
                  </a:cubicBezTo>
                  <a:cubicBezTo>
                    <a:pt x="153" y="32"/>
                    <a:pt x="154" y="31"/>
                    <a:pt x="155" y="31"/>
                  </a:cubicBezTo>
                  <a:cubicBezTo>
                    <a:pt x="156" y="30"/>
                    <a:pt x="159" y="32"/>
                    <a:pt x="160" y="33"/>
                  </a:cubicBezTo>
                  <a:cubicBezTo>
                    <a:pt x="162" y="33"/>
                    <a:pt x="163" y="33"/>
                    <a:pt x="165" y="33"/>
                  </a:cubicBezTo>
                  <a:cubicBezTo>
                    <a:pt x="165" y="33"/>
                    <a:pt x="166" y="33"/>
                    <a:pt x="167" y="33"/>
                  </a:cubicBezTo>
                  <a:cubicBezTo>
                    <a:pt x="167" y="32"/>
                    <a:pt x="167" y="32"/>
                    <a:pt x="167" y="32"/>
                  </a:cubicBezTo>
                  <a:cubicBezTo>
                    <a:pt x="166" y="32"/>
                    <a:pt x="165" y="32"/>
                    <a:pt x="165" y="32"/>
                  </a:cubicBezTo>
                  <a:cubicBezTo>
                    <a:pt x="161" y="29"/>
                    <a:pt x="164" y="26"/>
                    <a:pt x="163" y="2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6">
              <a:extLst>
                <a:ext uri="{FF2B5EF4-FFF2-40B4-BE49-F238E27FC236}">
                  <a16:creationId xmlns:a16="http://schemas.microsoft.com/office/drawing/2014/main" id="{4FAB1077-0D17-2481-735D-97A0A3C5FAC2}"/>
                </a:ext>
              </a:extLst>
            </p:cNvPr>
            <p:cNvSpPr>
              <a:spLocks noEditPoints="1"/>
            </p:cNvSpPr>
            <p:nvPr/>
          </p:nvSpPr>
          <p:spPr bwMode="auto">
            <a:xfrm>
              <a:off x="4795838" y="5073650"/>
              <a:ext cx="584200" cy="542925"/>
            </a:xfrm>
            <a:custGeom>
              <a:avLst/>
              <a:gdLst/>
              <a:ahLst/>
              <a:cxnLst>
                <a:cxn ang="0">
                  <a:pos x="261" y="120"/>
                </a:cxn>
                <a:cxn ang="0">
                  <a:pos x="275" y="132"/>
                </a:cxn>
                <a:cxn ang="0">
                  <a:pos x="294" y="124"/>
                </a:cxn>
                <a:cxn ang="0">
                  <a:pos x="305" y="104"/>
                </a:cxn>
                <a:cxn ang="0">
                  <a:pos x="291" y="87"/>
                </a:cxn>
                <a:cxn ang="0">
                  <a:pos x="288" y="72"/>
                </a:cxn>
                <a:cxn ang="0">
                  <a:pos x="284" y="56"/>
                </a:cxn>
                <a:cxn ang="0">
                  <a:pos x="275" y="56"/>
                </a:cxn>
                <a:cxn ang="0">
                  <a:pos x="244" y="63"/>
                </a:cxn>
                <a:cxn ang="0">
                  <a:pos x="223" y="58"/>
                </a:cxn>
                <a:cxn ang="0">
                  <a:pos x="201" y="40"/>
                </a:cxn>
                <a:cxn ang="0">
                  <a:pos x="194" y="29"/>
                </a:cxn>
                <a:cxn ang="0">
                  <a:pos x="169" y="7"/>
                </a:cxn>
                <a:cxn ang="0">
                  <a:pos x="152" y="1"/>
                </a:cxn>
                <a:cxn ang="0">
                  <a:pos x="149" y="10"/>
                </a:cxn>
                <a:cxn ang="0">
                  <a:pos x="139" y="16"/>
                </a:cxn>
                <a:cxn ang="0">
                  <a:pos x="125" y="23"/>
                </a:cxn>
                <a:cxn ang="0">
                  <a:pos x="114" y="30"/>
                </a:cxn>
                <a:cxn ang="0">
                  <a:pos x="118" y="40"/>
                </a:cxn>
                <a:cxn ang="0">
                  <a:pos x="128" y="49"/>
                </a:cxn>
                <a:cxn ang="0">
                  <a:pos x="130" y="61"/>
                </a:cxn>
                <a:cxn ang="0">
                  <a:pos x="116" y="59"/>
                </a:cxn>
                <a:cxn ang="0">
                  <a:pos x="101" y="60"/>
                </a:cxn>
                <a:cxn ang="0">
                  <a:pos x="96" y="73"/>
                </a:cxn>
                <a:cxn ang="0">
                  <a:pos x="92" y="87"/>
                </a:cxn>
                <a:cxn ang="0">
                  <a:pos x="79" y="83"/>
                </a:cxn>
                <a:cxn ang="0">
                  <a:pos x="71" y="84"/>
                </a:cxn>
                <a:cxn ang="0">
                  <a:pos x="59" y="75"/>
                </a:cxn>
                <a:cxn ang="0">
                  <a:pos x="53" y="78"/>
                </a:cxn>
                <a:cxn ang="0">
                  <a:pos x="50" y="88"/>
                </a:cxn>
                <a:cxn ang="0">
                  <a:pos x="40" y="86"/>
                </a:cxn>
                <a:cxn ang="0">
                  <a:pos x="27" y="82"/>
                </a:cxn>
                <a:cxn ang="0">
                  <a:pos x="15" y="87"/>
                </a:cxn>
                <a:cxn ang="0">
                  <a:pos x="5" y="82"/>
                </a:cxn>
                <a:cxn ang="0">
                  <a:pos x="1" y="87"/>
                </a:cxn>
                <a:cxn ang="0">
                  <a:pos x="16" y="127"/>
                </a:cxn>
                <a:cxn ang="0">
                  <a:pos x="25" y="131"/>
                </a:cxn>
                <a:cxn ang="0">
                  <a:pos x="37" y="109"/>
                </a:cxn>
                <a:cxn ang="0">
                  <a:pos x="54" y="109"/>
                </a:cxn>
                <a:cxn ang="0">
                  <a:pos x="64" y="125"/>
                </a:cxn>
                <a:cxn ang="0">
                  <a:pos x="70" y="130"/>
                </a:cxn>
                <a:cxn ang="0">
                  <a:pos x="75" y="151"/>
                </a:cxn>
                <a:cxn ang="0">
                  <a:pos x="93" y="179"/>
                </a:cxn>
                <a:cxn ang="0">
                  <a:pos x="95" y="203"/>
                </a:cxn>
                <a:cxn ang="0">
                  <a:pos x="106" y="217"/>
                </a:cxn>
                <a:cxn ang="0">
                  <a:pos x="119" y="235"/>
                </a:cxn>
                <a:cxn ang="0">
                  <a:pos x="134" y="242"/>
                </a:cxn>
                <a:cxn ang="0">
                  <a:pos x="157" y="246"/>
                </a:cxn>
                <a:cxn ang="0">
                  <a:pos x="200" y="287"/>
                </a:cxn>
                <a:cxn ang="0">
                  <a:pos x="202" y="278"/>
                </a:cxn>
                <a:cxn ang="0">
                  <a:pos x="195" y="264"/>
                </a:cxn>
                <a:cxn ang="0">
                  <a:pos x="192" y="250"/>
                </a:cxn>
                <a:cxn ang="0">
                  <a:pos x="169" y="224"/>
                </a:cxn>
                <a:cxn ang="0">
                  <a:pos x="142" y="196"/>
                </a:cxn>
                <a:cxn ang="0">
                  <a:pos x="135" y="175"/>
                </a:cxn>
                <a:cxn ang="0">
                  <a:pos x="131" y="151"/>
                </a:cxn>
                <a:cxn ang="0">
                  <a:pos x="118" y="134"/>
                </a:cxn>
                <a:cxn ang="0">
                  <a:pos x="133" y="107"/>
                </a:cxn>
                <a:cxn ang="0">
                  <a:pos x="150" y="118"/>
                </a:cxn>
                <a:cxn ang="0">
                  <a:pos x="174" y="105"/>
                </a:cxn>
                <a:cxn ang="0">
                  <a:pos x="192" y="114"/>
                </a:cxn>
                <a:cxn ang="0">
                  <a:pos x="221" y="116"/>
                </a:cxn>
                <a:cxn ang="0">
                  <a:pos x="237" y="114"/>
                </a:cxn>
              </a:cxnLst>
              <a:rect l="0" t="0" r="r" b="b"/>
              <a:pathLst>
                <a:path w="312" h="291">
                  <a:moveTo>
                    <a:pt x="9" y="78"/>
                  </a:moveTo>
                  <a:cubicBezTo>
                    <a:pt x="9" y="78"/>
                    <a:pt x="9" y="78"/>
                    <a:pt x="9" y="78"/>
                  </a:cubicBezTo>
                  <a:cubicBezTo>
                    <a:pt x="9" y="78"/>
                    <a:pt x="9" y="78"/>
                    <a:pt x="9" y="78"/>
                  </a:cubicBezTo>
                  <a:moveTo>
                    <a:pt x="255" y="117"/>
                  </a:moveTo>
                  <a:cubicBezTo>
                    <a:pt x="256" y="117"/>
                    <a:pt x="257" y="118"/>
                    <a:pt x="259" y="118"/>
                  </a:cubicBezTo>
                  <a:cubicBezTo>
                    <a:pt x="259" y="119"/>
                    <a:pt x="260" y="120"/>
                    <a:pt x="261" y="120"/>
                  </a:cubicBezTo>
                  <a:cubicBezTo>
                    <a:pt x="263" y="121"/>
                    <a:pt x="266" y="121"/>
                    <a:pt x="267" y="121"/>
                  </a:cubicBezTo>
                  <a:cubicBezTo>
                    <a:pt x="268" y="118"/>
                    <a:pt x="272" y="120"/>
                    <a:pt x="273" y="122"/>
                  </a:cubicBezTo>
                  <a:cubicBezTo>
                    <a:pt x="273" y="122"/>
                    <a:pt x="273" y="123"/>
                    <a:pt x="273" y="124"/>
                  </a:cubicBezTo>
                  <a:cubicBezTo>
                    <a:pt x="273" y="124"/>
                    <a:pt x="274" y="125"/>
                    <a:pt x="274" y="125"/>
                  </a:cubicBezTo>
                  <a:cubicBezTo>
                    <a:pt x="275" y="126"/>
                    <a:pt x="277" y="127"/>
                    <a:pt x="277" y="128"/>
                  </a:cubicBezTo>
                  <a:cubicBezTo>
                    <a:pt x="276" y="130"/>
                    <a:pt x="275" y="130"/>
                    <a:pt x="275" y="132"/>
                  </a:cubicBezTo>
                  <a:cubicBezTo>
                    <a:pt x="275" y="134"/>
                    <a:pt x="276" y="136"/>
                    <a:pt x="278" y="137"/>
                  </a:cubicBezTo>
                  <a:cubicBezTo>
                    <a:pt x="279" y="137"/>
                    <a:pt x="278" y="137"/>
                    <a:pt x="280" y="138"/>
                  </a:cubicBezTo>
                  <a:cubicBezTo>
                    <a:pt x="281" y="138"/>
                    <a:pt x="282" y="138"/>
                    <a:pt x="282" y="138"/>
                  </a:cubicBezTo>
                  <a:cubicBezTo>
                    <a:pt x="284" y="137"/>
                    <a:pt x="286" y="137"/>
                    <a:pt x="288" y="136"/>
                  </a:cubicBezTo>
                  <a:cubicBezTo>
                    <a:pt x="290" y="135"/>
                    <a:pt x="297" y="134"/>
                    <a:pt x="295" y="131"/>
                  </a:cubicBezTo>
                  <a:cubicBezTo>
                    <a:pt x="294" y="128"/>
                    <a:pt x="291" y="126"/>
                    <a:pt x="294" y="124"/>
                  </a:cubicBezTo>
                  <a:cubicBezTo>
                    <a:pt x="294" y="123"/>
                    <a:pt x="296" y="122"/>
                    <a:pt x="296" y="121"/>
                  </a:cubicBezTo>
                  <a:cubicBezTo>
                    <a:pt x="296" y="120"/>
                    <a:pt x="295" y="119"/>
                    <a:pt x="296" y="118"/>
                  </a:cubicBezTo>
                  <a:cubicBezTo>
                    <a:pt x="297" y="116"/>
                    <a:pt x="301" y="115"/>
                    <a:pt x="303" y="114"/>
                  </a:cubicBezTo>
                  <a:cubicBezTo>
                    <a:pt x="305" y="114"/>
                    <a:pt x="312" y="114"/>
                    <a:pt x="310" y="110"/>
                  </a:cubicBezTo>
                  <a:cubicBezTo>
                    <a:pt x="310" y="109"/>
                    <a:pt x="309" y="109"/>
                    <a:pt x="308" y="108"/>
                  </a:cubicBezTo>
                  <a:cubicBezTo>
                    <a:pt x="307" y="107"/>
                    <a:pt x="306" y="105"/>
                    <a:pt x="305" y="104"/>
                  </a:cubicBezTo>
                  <a:cubicBezTo>
                    <a:pt x="303" y="102"/>
                    <a:pt x="303" y="102"/>
                    <a:pt x="301" y="102"/>
                  </a:cubicBezTo>
                  <a:cubicBezTo>
                    <a:pt x="297" y="101"/>
                    <a:pt x="294" y="99"/>
                    <a:pt x="292" y="98"/>
                  </a:cubicBezTo>
                  <a:cubicBezTo>
                    <a:pt x="291" y="98"/>
                    <a:pt x="290" y="97"/>
                    <a:pt x="290" y="96"/>
                  </a:cubicBezTo>
                  <a:cubicBezTo>
                    <a:pt x="288" y="94"/>
                    <a:pt x="292" y="93"/>
                    <a:pt x="292" y="90"/>
                  </a:cubicBezTo>
                  <a:cubicBezTo>
                    <a:pt x="291" y="89"/>
                    <a:pt x="290" y="89"/>
                    <a:pt x="290" y="88"/>
                  </a:cubicBezTo>
                  <a:cubicBezTo>
                    <a:pt x="290" y="87"/>
                    <a:pt x="291" y="87"/>
                    <a:pt x="291" y="87"/>
                  </a:cubicBezTo>
                  <a:cubicBezTo>
                    <a:pt x="292" y="85"/>
                    <a:pt x="291" y="84"/>
                    <a:pt x="290" y="83"/>
                  </a:cubicBezTo>
                  <a:cubicBezTo>
                    <a:pt x="290" y="82"/>
                    <a:pt x="290" y="82"/>
                    <a:pt x="289" y="82"/>
                  </a:cubicBezTo>
                  <a:cubicBezTo>
                    <a:pt x="288" y="80"/>
                    <a:pt x="288" y="81"/>
                    <a:pt x="286" y="80"/>
                  </a:cubicBezTo>
                  <a:cubicBezTo>
                    <a:pt x="286" y="79"/>
                    <a:pt x="286" y="78"/>
                    <a:pt x="286" y="76"/>
                  </a:cubicBezTo>
                  <a:cubicBezTo>
                    <a:pt x="286" y="75"/>
                    <a:pt x="287" y="75"/>
                    <a:pt x="287" y="74"/>
                  </a:cubicBezTo>
                  <a:cubicBezTo>
                    <a:pt x="287" y="73"/>
                    <a:pt x="288" y="73"/>
                    <a:pt x="288" y="72"/>
                  </a:cubicBezTo>
                  <a:cubicBezTo>
                    <a:pt x="288" y="70"/>
                    <a:pt x="286" y="70"/>
                    <a:pt x="286" y="68"/>
                  </a:cubicBezTo>
                  <a:cubicBezTo>
                    <a:pt x="286" y="67"/>
                    <a:pt x="286" y="65"/>
                    <a:pt x="286" y="64"/>
                  </a:cubicBezTo>
                  <a:cubicBezTo>
                    <a:pt x="286" y="64"/>
                    <a:pt x="286" y="63"/>
                    <a:pt x="286" y="63"/>
                  </a:cubicBezTo>
                  <a:cubicBezTo>
                    <a:pt x="286" y="62"/>
                    <a:pt x="285" y="62"/>
                    <a:pt x="285" y="62"/>
                  </a:cubicBezTo>
                  <a:cubicBezTo>
                    <a:pt x="285" y="62"/>
                    <a:pt x="285" y="61"/>
                    <a:pt x="284" y="60"/>
                  </a:cubicBezTo>
                  <a:cubicBezTo>
                    <a:pt x="284" y="59"/>
                    <a:pt x="284" y="58"/>
                    <a:pt x="284" y="56"/>
                  </a:cubicBezTo>
                  <a:cubicBezTo>
                    <a:pt x="284" y="54"/>
                    <a:pt x="284" y="52"/>
                    <a:pt x="284" y="50"/>
                  </a:cubicBezTo>
                  <a:cubicBezTo>
                    <a:pt x="284" y="50"/>
                    <a:pt x="284" y="50"/>
                    <a:pt x="284" y="51"/>
                  </a:cubicBezTo>
                  <a:cubicBezTo>
                    <a:pt x="283" y="51"/>
                    <a:pt x="283" y="52"/>
                    <a:pt x="282" y="52"/>
                  </a:cubicBezTo>
                  <a:cubicBezTo>
                    <a:pt x="282" y="52"/>
                    <a:pt x="281" y="52"/>
                    <a:pt x="281" y="51"/>
                  </a:cubicBezTo>
                  <a:cubicBezTo>
                    <a:pt x="279" y="50"/>
                    <a:pt x="278" y="54"/>
                    <a:pt x="277" y="55"/>
                  </a:cubicBezTo>
                  <a:cubicBezTo>
                    <a:pt x="277" y="55"/>
                    <a:pt x="275" y="56"/>
                    <a:pt x="275" y="56"/>
                  </a:cubicBezTo>
                  <a:cubicBezTo>
                    <a:pt x="274" y="56"/>
                    <a:pt x="272" y="57"/>
                    <a:pt x="271" y="57"/>
                  </a:cubicBezTo>
                  <a:cubicBezTo>
                    <a:pt x="270" y="58"/>
                    <a:pt x="269" y="58"/>
                    <a:pt x="269" y="59"/>
                  </a:cubicBezTo>
                  <a:cubicBezTo>
                    <a:pt x="268" y="60"/>
                    <a:pt x="268" y="62"/>
                    <a:pt x="268" y="63"/>
                  </a:cubicBezTo>
                  <a:cubicBezTo>
                    <a:pt x="265" y="65"/>
                    <a:pt x="259" y="62"/>
                    <a:pt x="256" y="63"/>
                  </a:cubicBezTo>
                  <a:cubicBezTo>
                    <a:pt x="253" y="63"/>
                    <a:pt x="251" y="63"/>
                    <a:pt x="249" y="63"/>
                  </a:cubicBezTo>
                  <a:cubicBezTo>
                    <a:pt x="247" y="63"/>
                    <a:pt x="246" y="63"/>
                    <a:pt x="244" y="63"/>
                  </a:cubicBezTo>
                  <a:cubicBezTo>
                    <a:pt x="244" y="63"/>
                    <a:pt x="243" y="63"/>
                    <a:pt x="242" y="63"/>
                  </a:cubicBezTo>
                  <a:cubicBezTo>
                    <a:pt x="241" y="62"/>
                    <a:pt x="241" y="62"/>
                    <a:pt x="240" y="62"/>
                  </a:cubicBezTo>
                  <a:cubicBezTo>
                    <a:pt x="239" y="61"/>
                    <a:pt x="237" y="62"/>
                    <a:pt x="236" y="61"/>
                  </a:cubicBezTo>
                  <a:cubicBezTo>
                    <a:pt x="234" y="61"/>
                    <a:pt x="232" y="60"/>
                    <a:pt x="230" y="60"/>
                  </a:cubicBezTo>
                  <a:cubicBezTo>
                    <a:pt x="229" y="60"/>
                    <a:pt x="227" y="60"/>
                    <a:pt x="225" y="60"/>
                  </a:cubicBezTo>
                  <a:cubicBezTo>
                    <a:pt x="224" y="59"/>
                    <a:pt x="224" y="59"/>
                    <a:pt x="223" y="58"/>
                  </a:cubicBezTo>
                  <a:cubicBezTo>
                    <a:pt x="222" y="56"/>
                    <a:pt x="220" y="55"/>
                    <a:pt x="218" y="54"/>
                  </a:cubicBezTo>
                  <a:cubicBezTo>
                    <a:pt x="218" y="53"/>
                    <a:pt x="218" y="53"/>
                    <a:pt x="217" y="52"/>
                  </a:cubicBezTo>
                  <a:cubicBezTo>
                    <a:pt x="216" y="52"/>
                    <a:pt x="216" y="52"/>
                    <a:pt x="215" y="52"/>
                  </a:cubicBezTo>
                  <a:cubicBezTo>
                    <a:pt x="212" y="52"/>
                    <a:pt x="212" y="51"/>
                    <a:pt x="210" y="50"/>
                  </a:cubicBezTo>
                  <a:cubicBezTo>
                    <a:pt x="208" y="49"/>
                    <a:pt x="205" y="49"/>
                    <a:pt x="203" y="47"/>
                  </a:cubicBezTo>
                  <a:cubicBezTo>
                    <a:pt x="202" y="45"/>
                    <a:pt x="202" y="42"/>
                    <a:pt x="201" y="40"/>
                  </a:cubicBezTo>
                  <a:cubicBezTo>
                    <a:pt x="200" y="38"/>
                    <a:pt x="199" y="38"/>
                    <a:pt x="198" y="36"/>
                  </a:cubicBezTo>
                  <a:cubicBezTo>
                    <a:pt x="197" y="36"/>
                    <a:pt x="197" y="35"/>
                    <a:pt x="196" y="35"/>
                  </a:cubicBezTo>
                  <a:cubicBezTo>
                    <a:pt x="196" y="34"/>
                    <a:pt x="196" y="34"/>
                    <a:pt x="195" y="34"/>
                  </a:cubicBezTo>
                  <a:cubicBezTo>
                    <a:pt x="196" y="33"/>
                    <a:pt x="196" y="33"/>
                    <a:pt x="195" y="33"/>
                  </a:cubicBezTo>
                  <a:cubicBezTo>
                    <a:pt x="195" y="32"/>
                    <a:pt x="194" y="31"/>
                    <a:pt x="193" y="30"/>
                  </a:cubicBezTo>
                  <a:cubicBezTo>
                    <a:pt x="193" y="30"/>
                    <a:pt x="193" y="29"/>
                    <a:pt x="194" y="29"/>
                  </a:cubicBezTo>
                  <a:cubicBezTo>
                    <a:pt x="192" y="30"/>
                    <a:pt x="191" y="28"/>
                    <a:pt x="190" y="28"/>
                  </a:cubicBezTo>
                  <a:cubicBezTo>
                    <a:pt x="189" y="27"/>
                    <a:pt x="187" y="27"/>
                    <a:pt x="186" y="26"/>
                  </a:cubicBezTo>
                  <a:cubicBezTo>
                    <a:pt x="183" y="24"/>
                    <a:pt x="183" y="23"/>
                    <a:pt x="184" y="20"/>
                  </a:cubicBezTo>
                  <a:cubicBezTo>
                    <a:pt x="182" y="20"/>
                    <a:pt x="180" y="19"/>
                    <a:pt x="179" y="18"/>
                  </a:cubicBezTo>
                  <a:cubicBezTo>
                    <a:pt x="178" y="17"/>
                    <a:pt x="178" y="15"/>
                    <a:pt x="177" y="14"/>
                  </a:cubicBezTo>
                  <a:cubicBezTo>
                    <a:pt x="175" y="11"/>
                    <a:pt x="172" y="9"/>
                    <a:pt x="169" y="7"/>
                  </a:cubicBezTo>
                  <a:cubicBezTo>
                    <a:pt x="167" y="6"/>
                    <a:pt x="166" y="5"/>
                    <a:pt x="165" y="4"/>
                  </a:cubicBezTo>
                  <a:cubicBezTo>
                    <a:pt x="165" y="4"/>
                    <a:pt x="164" y="2"/>
                    <a:pt x="164" y="2"/>
                  </a:cubicBezTo>
                  <a:cubicBezTo>
                    <a:pt x="164" y="2"/>
                    <a:pt x="164" y="2"/>
                    <a:pt x="164" y="3"/>
                  </a:cubicBezTo>
                  <a:cubicBezTo>
                    <a:pt x="163" y="3"/>
                    <a:pt x="162" y="3"/>
                    <a:pt x="162" y="3"/>
                  </a:cubicBezTo>
                  <a:cubicBezTo>
                    <a:pt x="160" y="3"/>
                    <a:pt x="159" y="3"/>
                    <a:pt x="157" y="3"/>
                  </a:cubicBezTo>
                  <a:cubicBezTo>
                    <a:pt x="156" y="2"/>
                    <a:pt x="153" y="0"/>
                    <a:pt x="152" y="1"/>
                  </a:cubicBezTo>
                  <a:cubicBezTo>
                    <a:pt x="151" y="1"/>
                    <a:pt x="150" y="2"/>
                    <a:pt x="150" y="3"/>
                  </a:cubicBezTo>
                  <a:cubicBezTo>
                    <a:pt x="149" y="3"/>
                    <a:pt x="149" y="3"/>
                    <a:pt x="148" y="3"/>
                  </a:cubicBezTo>
                  <a:cubicBezTo>
                    <a:pt x="147" y="3"/>
                    <a:pt x="146" y="3"/>
                    <a:pt x="146" y="4"/>
                  </a:cubicBezTo>
                  <a:cubicBezTo>
                    <a:pt x="145" y="4"/>
                    <a:pt x="145" y="5"/>
                    <a:pt x="145" y="5"/>
                  </a:cubicBezTo>
                  <a:cubicBezTo>
                    <a:pt x="146" y="6"/>
                    <a:pt x="147" y="7"/>
                    <a:pt x="147" y="7"/>
                  </a:cubicBezTo>
                  <a:cubicBezTo>
                    <a:pt x="148" y="8"/>
                    <a:pt x="148" y="9"/>
                    <a:pt x="149" y="10"/>
                  </a:cubicBezTo>
                  <a:cubicBezTo>
                    <a:pt x="149" y="11"/>
                    <a:pt x="150" y="11"/>
                    <a:pt x="150" y="12"/>
                  </a:cubicBezTo>
                  <a:cubicBezTo>
                    <a:pt x="150" y="12"/>
                    <a:pt x="150" y="13"/>
                    <a:pt x="149" y="13"/>
                  </a:cubicBezTo>
                  <a:cubicBezTo>
                    <a:pt x="149" y="13"/>
                    <a:pt x="148" y="13"/>
                    <a:pt x="147" y="13"/>
                  </a:cubicBezTo>
                  <a:cubicBezTo>
                    <a:pt x="145" y="12"/>
                    <a:pt x="143" y="13"/>
                    <a:pt x="141" y="13"/>
                  </a:cubicBezTo>
                  <a:cubicBezTo>
                    <a:pt x="140" y="14"/>
                    <a:pt x="139" y="14"/>
                    <a:pt x="139" y="15"/>
                  </a:cubicBezTo>
                  <a:cubicBezTo>
                    <a:pt x="139" y="15"/>
                    <a:pt x="139" y="16"/>
                    <a:pt x="139" y="16"/>
                  </a:cubicBezTo>
                  <a:cubicBezTo>
                    <a:pt x="139" y="17"/>
                    <a:pt x="139" y="17"/>
                    <a:pt x="138" y="17"/>
                  </a:cubicBezTo>
                  <a:cubicBezTo>
                    <a:pt x="137" y="17"/>
                    <a:pt x="135" y="16"/>
                    <a:pt x="134" y="17"/>
                  </a:cubicBezTo>
                  <a:cubicBezTo>
                    <a:pt x="133" y="17"/>
                    <a:pt x="134" y="19"/>
                    <a:pt x="133" y="20"/>
                  </a:cubicBezTo>
                  <a:cubicBezTo>
                    <a:pt x="132" y="20"/>
                    <a:pt x="131" y="20"/>
                    <a:pt x="130" y="20"/>
                  </a:cubicBezTo>
                  <a:cubicBezTo>
                    <a:pt x="129" y="20"/>
                    <a:pt x="127" y="21"/>
                    <a:pt x="127" y="22"/>
                  </a:cubicBezTo>
                  <a:cubicBezTo>
                    <a:pt x="126" y="23"/>
                    <a:pt x="126" y="23"/>
                    <a:pt x="125" y="23"/>
                  </a:cubicBezTo>
                  <a:cubicBezTo>
                    <a:pt x="125" y="24"/>
                    <a:pt x="124" y="24"/>
                    <a:pt x="123" y="24"/>
                  </a:cubicBezTo>
                  <a:cubicBezTo>
                    <a:pt x="122" y="24"/>
                    <a:pt x="123" y="24"/>
                    <a:pt x="122" y="25"/>
                  </a:cubicBezTo>
                  <a:cubicBezTo>
                    <a:pt x="121" y="25"/>
                    <a:pt x="121" y="27"/>
                    <a:pt x="120" y="28"/>
                  </a:cubicBezTo>
                  <a:cubicBezTo>
                    <a:pt x="120" y="28"/>
                    <a:pt x="119" y="28"/>
                    <a:pt x="118" y="28"/>
                  </a:cubicBezTo>
                  <a:cubicBezTo>
                    <a:pt x="118" y="28"/>
                    <a:pt x="117" y="27"/>
                    <a:pt x="116" y="28"/>
                  </a:cubicBezTo>
                  <a:cubicBezTo>
                    <a:pt x="115" y="28"/>
                    <a:pt x="115" y="29"/>
                    <a:pt x="114" y="30"/>
                  </a:cubicBezTo>
                  <a:cubicBezTo>
                    <a:pt x="113" y="31"/>
                    <a:pt x="112" y="32"/>
                    <a:pt x="112" y="34"/>
                  </a:cubicBezTo>
                  <a:cubicBezTo>
                    <a:pt x="112" y="34"/>
                    <a:pt x="113" y="35"/>
                    <a:pt x="113" y="35"/>
                  </a:cubicBezTo>
                  <a:cubicBezTo>
                    <a:pt x="114" y="36"/>
                    <a:pt x="114" y="37"/>
                    <a:pt x="115" y="38"/>
                  </a:cubicBezTo>
                  <a:cubicBezTo>
                    <a:pt x="115" y="38"/>
                    <a:pt x="115" y="38"/>
                    <a:pt x="115" y="38"/>
                  </a:cubicBezTo>
                  <a:cubicBezTo>
                    <a:pt x="115" y="38"/>
                    <a:pt x="116" y="39"/>
                    <a:pt x="116" y="39"/>
                  </a:cubicBezTo>
                  <a:cubicBezTo>
                    <a:pt x="116" y="40"/>
                    <a:pt x="117" y="40"/>
                    <a:pt x="118" y="40"/>
                  </a:cubicBezTo>
                  <a:cubicBezTo>
                    <a:pt x="118" y="40"/>
                    <a:pt x="118" y="40"/>
                    <a:pt x="118" y="40"/>
                  </a:cubicBezTo>
                  <a:cubicBezTo>
                    <a:pt x="119" y="41"/>
                    <a:pt x="119" y="41"/>
                    <a:pt x="119" y="41"/>
                  </a:cubicBezTo>
                  <a:cubicBezTo>
                    <a:pt x="120" y="41"/>
                    <a:pt x="120" y="42"/>
                    <a:pt x="121" y="43"/>
                  </a:cubicBezTo>
                  <a:cubicBezTo>
                    <a:pt x="122" y="43"/>
                    <a:pt x="122" y="45"/>
                    <a:pt x="123" y="45"/>
                  </a:cubicBezTo>
                  <a:cubicBezTo>
                    <a:pt x="124" y="46"/>
                    <a:pt x="125" y="45"/>
                    <a:pt x="125" y="45"/>
                  </a:cubicBezTo>
                  <a:cubicBezTo>
                    <a:pt x="127" y="46"/>
                    <a:pt x="127" y="48"/>
                    <a:pt x="128" y="49"/>
                  </a:cubicBezTo>
                  <a:cubicBezTo>
                    <a:pt x="128" y="50"/>
                    <a:pt x="128" y="51"/>
                    <a:pt x="129" y="51"/>
                  </a:cubicBezTo>
                  <a:cubicBezTo>
                    <a:pt x="129" y="52"/>
                    <a:pt x="129" y="51"/>
                    <a:pt x="129" y="52"/>
                  </a:cubicBezTo>
                  <a:cubicBezTo>
                    <a:pt x="130" y="52"/>
                    <a:pt x="131" y="52"/>
                    <a:pt x="132" y="52"/>
                  </a:cubicBezTo>
                  <a:cubicBezTo>
                    <a:pt x="132" y="52"/>
                    <a:pt x="132" y="54"/>
                    <a:pt x="132" y="54"/>
                  </a:cubicBezTo>
                  <a:cubicBezTo>
                    <a:pt x="133" y="56"/>
                    <a:pt x="135" y="58"/>
                    <a:pt x="134" y="59"/>
                  </a:cubicBezTo>
                  <a:cubicBezTo>
                    <a:pt x="134" y="61"/>
                    <a:pt x="132" y="61"/>
                    <a:pt x="130" y="61"/>
                  </a:cubicBezTo>
                  <a:cubicBezTo>
                    <a:pt x="130" y="61"/>
                    <a:pt x="129" y="61"/>
                    <a:pt x="128" y="61"/>
                  </a:cubicBezTo>
                  <a:cubicBezTo>
                    <a:pt x="126" y="61"/>
                    <a:pt x="124" y="60"/>
                    <a:pt x="123" y="59"/>
                  </a:cubicBezTo>
                  <a:cubicBezTo>
                    <a:pt x="122" y="59"/>
                    <a:pt x="121" y="58"/>
                    <a:pt x="120" y="58"/>
                  </a:cubicBezTo>
                  <a:cubicBezTo>
                    <a:pt x="120" y="57"/>
                    <a:pt x="117" y="56"/>
                    <a:pt x="117" y="57"/>
                  </a:cubicBezTo>
                  <a:cubicBezTo>
                    <a:pt x="117" y="57"/>
                    <a:pt x="116" y="57"/>
                    <a:pt x="116" y="57"/>
                  </a:cubicBezTo>
                  <a:cubicBezTo>
                    <a:pt x="116" y="57"/>
                    <a:pt x="116" y="58"/>
                    <a:pt x="116" y="59"/>
                  </a:cubicBezTo>
                  <a:cubicBezTo>
                    <a:pt x="114" y="59"/>
                    <a:pt x="113" y="57"/>
                    <a:pt x="111" y="58"/>
                  </a:cubicBezTo>
                  <a:cubicBezTo>
                    <a:pt x="110" y="58"/>
                    <a:pt x="111" y="58"/>
                    <a:pt x="110" y="58"/>
                  </a:cubicBezTo>
                  <a:cubicBezTo>
                    <a:pt x="109" y="57"/>
                    <a:pt x="109" y="57"/>
                    <a:pt x="108" y="57"/>
                  </a:cubicBezTo>
                  <a:cubicBezTo>
                    <a:pt x="107" y="57"/>
                    <a:pt x="107" y="57"/>
                    <a:pt x="106" y="58"/>
                  </a:cubicBezTo>
                  <a:cubicBezTo>
                    <a:pt x="105" y="58"/>
                    <a:pt x="104" y="58"/>
                    <a:pt x="103" y="59"/>
                  </a:cubicBezTo>
                  <a:cubicBezTo>
                    <a:pt x="102" y="59"/>
                    <a:pt x="102" y="60"/>
                    <a:pt x="101" y="60"/>
                  </a:cubicBezTo>
                  <a:cubicBezTo>
                    <a:pt x="100" y="61"/>
                    <a:pt x="99" y="62"/>
                    <a:pt x="99" y="63"/>
                  </a:cubicBezTo>
                  <a:cubicBezTo>
                    <a:pt x="98" y="63"/>
                    <a:pt x="97" y="64"/>
                    <a:pt x="97" y="64"/>
                  </a:cubicBezTo>
                  <a:cubicBezTo>
                    <a:pt x="97" y="66"/>
                    <a:pt x="99" y="66"/>
                    <a:pt x="99" y="68"/>
                  </a:cubicBezTo>
                  <a:cubicBezTo>
                    <a:pt x="99" y="68"/>
                    <a:pt x="99" y="68"/>
                    <a:pt x="99" y="69"/>
                  </a:cubicBezTo>
                  <a:cubicBezTo>
                    <a:pt x="97" y="70"/>
                    <a:pt x="96" y="70"/>
                    <a:pt x="96" y="72"/>
                  </a:cubicBezTo>
                  <a:cubicBezTo>
                    <a:pt x="96" y="73"/>
                    <a:pt x="96" y="73"/>
                    <a:pt x="96" y="73"/>
                  </a:cubicBezTo>
                  <a:cubicBezTo>
                    <a:pt x="96" y="74"/>
                    <a:pt x="96" y="75"/>
                    <a:pt x="96" y="76"/>
                  </a:cubicBezTo>
                  <a:cubicBezTo>
                    <a:pt x="96" y="77"/>
                    <a:pt x="96" y="78"/>
                    <a:pt x="96" y="79"/>
                  </a:cubicBezTo>
                  <a:cubicBezTo>
                    <a:pt x="96" y="80"/>
                    <a:pt x="96" y="80"/>
                    <a:pt x="96" y="81"/>
                  </a:cubicBezTo>
                  <a:cubicBezTo>
                    <a:pt x="96" y="81"/>
                    <a:pt x="96" y="81"/>
                    <a:pt x="97" y="82"/>
                  </a:cubicBezTo>
                  <a:cubicBezTo>
                    <a:pt x="98" y="83"/>
                    <a:pt x="98" y="83"/>
                    <a:pt x="97" y="84"/>
                  </a:cubicBezTo>
                  <a:cubicBezTo>
                    <a:pt x="96" y="85"/>
                    <a:pt x="94" y="87"/>
                    <a:pt x="92" y="87"/>
                  </a:cubicBezTo>
                  <a:cubicBezTo>
                    <a:pt x="91" y="87"/>
                    <a:pt x="91" y="86"/>
                    <a:pt x="90" y="87"/>
                  </a:cubicBezTo>
                  <a:cubicBezTo>
                    <a:pt x="90" y="87"/>
                    <a:pt x="90" y="88"/>
                    <a:pt x="90" y="88"/>
                  </a:cubicBezTo>
                  <a:cubicBezTo>
                    <a:pt x="89" y="88"/>
                    <a:pt x="89" y="89"/>
                    <a:pt x="89" y="89"/>
                  </a:cubicBezTo>
                  <a:cubicBezTo>
                    <a:pt x="88" y="89"/>
                    <a:pt x="88" y="89"/>
                    <a:pt x="87" y="89"/>
                  </a:cubicBezTo>
                  <a:cubicBezTo>
                    <a:pt x="84" y="89"/>
                    <a:pt x="82" y="87"/>
                    <a:pt x="80" y="85"/>
                  </a:cubicBezTo>
                  <a:cubicBezTo>
                    <a:pt x="80" y="85"/>
                    <a:pt x="79" y="84"/>
                    <a:pt x="79" y="83"/>
                  </a:cubicBezTo>
                  <a:cubicBezTo>
                    <a:pt x="78" y="83"/>
                    <a:pt x="78" y="83"/>
                    <a:pt x="78" y="83"/>
                  </a:cubicBezTo>
                  <a:cubicBezTo>
                    <a:pt x="77" y="83"/>
                    <a:pt x="77" y="83"/>
                    <a:pt x="77" y="82"/>
                  </a:cubicBezTo>
                  <a:cubicBezTo>
                    <a:pt x="76" y="82"/>
                    <a:pt x="76" y="81"/>
                    <a:pt x="75" y="80"/>
                  </a:cubicBezTo>
                  <a:cubicBezTo>
                    <a:pt x="74" y="79"/>
                    <a:pt x="74" y="80"/>
                    <a:pt x="74" y="81"/>
                  </a:cubicBezTo>
                  <a:cubicBezTo>
                    <a:pt x="74" y="82"/>
                    <a:pt x="73" y="82"/>
                    <a:pt x="72" y="83"/>
                  </a:cubicBezTo>
                  <a:cubicBezTo>
                    <a:pt x="72" y="84"/>
                    <a:pt x="72" y="84"/>
                    <a:pt x="71" y="84"/>
                  </a:cubicBezTo>
                  <a:cubicBezTo>
                    <a:pt x="70" y="84"/>
                    <a:pt x="68" y="84"/>
                    <a:pt x="67" y="84"/>
                  </a:cubicBezTo>
                  <a:cubicBezTo>
                    <a:pt x="67" y="83"/>
                    <a:pt x="66" y="82"/>
                    <a:pt x="66" y="82"/>
                  </a:cubicBezTo>
                  <a:cubicBezTo>
                    <a:pt x="66" y="81"/>
                    <a:pt x="65" y="80"/>
                    <a:pt x="65" y="79"/>
                  </a:cubicBezTo>
                  <a:cubicBezTo>
                    <a:pt x="64" y="78"/>
                    <a:pt x="64" y="78"/>
                    <a:pt x="63" y="78"/>
                  </a:cubicBezTo>
                  <a:cubicBezTo>
                    <a:pt x="63" y="78"/>
                    <a:pt x="62" y="77"/>
                    <a:pt x="61" y="77"/>
                  </a:cubicBezTo>
                  <a:cubicBezTo>
                    <a:pt x="61" y="76"/>
                    <a:pt x="60" y="75"/>
                    <a:pt x="59" y="75"/>
                  </a:cubicBezTo>
                  <a:cubicBezTo>
                    <a:pt x="58" y="74"/>
                    <a:pt x="57" y="74"/>
                    <a:pt x="56" y="73"/>
                  </a:cubicBezTo>
                  <a:cubicBezTo>
                    <a:pt x="55" y="72"/>
                    <a:pt x="56" y="71"/>
                    <a:pt x="55" y="71"/>
                  </a:cubicBezTo>
                  <a:cubicBezTo>
                    <a:pt x="55" y="71"/>
                    <a:pt x="55" y="72"/>
                    <a:pt x="55" y="72"/>
                  </a:cubicBezTo>
                  <a:cubicBezTo>
                    <a:pt x="54" y="73"/>
                    <a:pt x="54" y="73"/>
                    <a:pt x="53" y="74"/>
                  </a:cubicBezTo>
                  <a:cubicBezTo>
                    <a:pt x="53" y="75"/>
                    <a:pt x="52" y="76"/>
                    <a:pt x="53" y="77"/>
                  </a:cubicBezTo>
                  <a:cubicBezTo>
                    <a:pt x="53" y="77"/>
                    <a:pt x="53" y="78"/>
                    <a:pt x="53" y="78"/>
                  </a:cubicBezTo>
                  <a:cubicBezTo>
                    <a:pt x="54" y="78"/>
                    <a:pt x="54" y="78"/>
                    <a:pt x="54" y="79"/>
                  </a:cubicBezTo>
                  <a:cubicBezTo>
                    <a:pt x="54" y="80"/>
                    <a:pt x="55" y="81"/>
                    <a:pt x="55" y="82"/>
                  </a:cubicBezTo>
                  <a:cubicBezTo>
                    <a:pt x="56" y="82"/>
                    <a:pt x="56" y="83"/>
                    <a:pt x="57" y="84"/>
                  </a:cubicBezTo>
                  <a:cubicBezTo>
                    <a:pt x="58" y="84"/>
                    <a:pt x="58" y="85"/>
                    <a:pt x="58" y="86"/>
                  </a:cubicBezTo>
                  <a:cubicBezTo>
                    <a:pt x="57" y="87"/>
                    <a:pt x="54" y="89"/>
                    <a:pt x="53" y="89"/>
                  </a:cubicBezTo>
                  <a:cubicBezTo>
                    <a:pt x="52" y="89"/>
                    <a:pt x="51" y="88"/>
                    <a:pt x="50" y="88"/>
                  </a:cubicBezTo>
                  <a:cubicBezTo>
                    <a:pt x="50" y="89"/>
                    <a:pt x="50" y="89"/>
                    <a:pt x="49" y="90"/>
                  </a:cubicBezTo>
                  <a:cubicBezTo>
                    <a:pt x="49" y="90"/>
                    <a:pt x="49" y="90"/>
                    <a:pt x="48" y="90"/>
                  </a:cubicBezTo>
                  <a:cubicBezTo>
                    <a:pt x="48" y="90"/>
                    <a:pt x="47" y="90"/>
                    <a:pt x="47" y="90"/>
                  </a:cubicBezTo>
                  <a:cubicBezTo>
                    <a:pt x="47" y="90"/>
                    <a:pt x="46" y="90"/>
                    <a:pt x="46" y="89"/>
                  </a:cubicBezTo>
                  <a:cubicBezTo>
                    <a:pt x="45" y="89"/>
                    <a:pt x="44" y="88"/>
                    <a:pt x="43" y="88"/>
                  </a:cubicBezTo>
                  <a:cubicBezTo>
                    <a:pt x="42" y="87"/>
                    <a:pt x="41" y="87"/>
                    <a:pt x="40" y="86"/>
                  </a:cubicBezTo>
                  <a:cubicBezTo>
                    <a:pt x="39" y="86"/>
                    <a:pt x="39" y="85"/>
                    <a:pt x="38" y="84"/>
                  </a:cubicBezTo>
                  <a:cubicBezTo>
                    <a:pt x="36" y="83"/>
                    <a:pt x="34" y="84"/>
                    <a:pt x="32" y="83"/>
                  </a:cubicBezTo>
                  <a:cubicBezTo>
                    <a:pt x="32" y="83"/>
                    <a:pt x="32" y="83"/>
                    <a:pt x="32" y="83"/>
                  </a:cubicBezTo>
                  <a:cubicBezTo>
                    <a:pt x="31" y="83"/>
                    <a:pt x="31" y="83"/>
                    <a:pt x="30" y="83"/>
                  </a:cubicBezTo>
                  <a:cubicBezTo>
                    <a:pt x="29" y="82"/>
                    <a:pt x="29" y="82"/>
                    <a:pt x="28" y="82"/>
                  </a:cubicBezTo>
                  <a:cubicBezTo>
                    <a:pt x="28" y="81"/>
                    <a:pt x="27" y="82"/>
                    <a:pt x="27" y="82"/>
                  </a:cubicBezTo>
                  <a:cubicBezTo>
                    <a:pt x="26" y="82"/>
                    <a:pt x="24" y="84"/>
                    <a:pt x="24" y="85"/>
                  </a:cubicBezTo>
                  <a:cubicBezTo>
                    <a:pt x="23" y="85"/>
                    <a:pt x="23" y="85"/>
                    <a:pt x="23" y="86"/>
                  </a:cubicBezTo>
                  <a:cubicBezTo>
                    <a:pt x="23" y="86"/>
                    <a:pt x="23" y="86"/>
                    <a:pt x="23" y="86"/>
                  </a:cubicBezTo>
                  <a:cubicBezTo>
                    <a:pt x="22" y="87"/>
                    <a:pt x="21" y="89"/>
                    <a:pt x="19" y="89"/>
                  </a:cubicBezTo>
                  <a:cubicBezTo>
                    <a:pt x="19" y="89"/>
                    <a:pt x="18" y="88"/>
                    <a:pt x="18" y="88"/>
                  </a:cubicBezTo>
                  <a:cubicBezTo>
                    <a:pt x="17" y="87"/>
                    <a:pt x="16" y="87"/>
                    <a:pt x="15" y="87"/>
                  </a:cubicBezTo>
                  <a:cubicBezTo>
                    <a:pt x="14" y="87"/>
                    <a:pt x="13" y="87"/>
                    <a:pt x="12" y="87"/>
                  </a:cubicBezTo>
                  <a:cubicBezTo>
                    <a:pt x="12" y="87"/>
                    <a:pt x="11" y="87"/>
                    <a:pt x="10" y="86"/>
                  </a:cubicBezTo>
                  <a:cubicBezTo>
                    <a:pt x="10" y="86"/>
                    <a:pt x="9" y="86"/>
                    <a:pt x="8" y="86"/>
                  </a:cubicBezTo>
                  <a:cubicBezTo>
                    <a:pt x="8" y="85"/>
                    <a:pt x="7" y="84"/>
                    <a:pt x="7" y="83"/>
                  </a:cubicBezTo>
                  <a:cubicBezTo>
                    <a:pt x="6" y="83"/>
                    <a:pt x="7" y="83"/>
                    <a:pt x="6" y="82"/>
                  </a:cubicBezTo>
                  <a:cubicBezTo>
                    <a:pt x="6" y="82"/>
                    <a:pt x="6" y="82"/>
                    <a:pt x="5" y="82"/>
                  </a:cubicBezTo>
                  <a:cubicBezTo>
                    <a:pt x="5" y="81"/>
                    <a:pt x="5" y="80"/>
                    <a:pt x="4" y="80"/>
                  </a:cubicBezTo>
                  <a:cubicBezTo>
                    <a:pt x="5" y="80"/>
                    <a:pt x="6" y="79"/>
                    <a:pt x="6" y="79"/>
                  </a:cubicBezTo>
                  <a:cubicBezTo>
                    <a:pt x="5" y="79"/>
                    <a:pt x="4" y="79"/>
                    <a:pt x="4" y="80"/>
                  </a:cubicBezTo>
                  <a:cubicBezTo>
                    <a:pt x="3" y="80"/>
                    <a:pt x="3" y="81"/>
                    <a:pt x="2" y="81"/>
                  </a:cubicBezTo>
                  <a:cubicBezTo>
                    <a:pt x="2" y="82"/>
                    <a:pt x="2" y="82"/>
                    <a:pt x="2" y="83"/>
                  </a:cubicBezTo>
                  <a:cubicBezTo>
                    <a:pt x="2" y="85"/>
                    <a:pt x="1" y="85"/>
                    <a:pt x="1" y="87"/>
                  </a:cubicBezTo>
                  <a:cubicBezTo>
                    <a:pt x="0" y="89"/>
                    <a:pt x="0" y="93"/>
                    <a:pt x="2" y="93"/>
                  </a:cubicBezTo>
                  <a:cubicBezTo>
                    <a:pt x="3" y="94"/>
                    <a:pt x="2" y="96"/>
                    <a:pt x="3" y="98"/>
                  </a:cubicBezTo>
                  <a:cubicBezTo>
                    <a:pt x="3" y="99"/>
                    <a:pt x="4" y="100"/>
                    <a:pt x="4" y="101"/>
                  </a:cubicBezTo>
                  <a:cubicBezTo>
                    <a:pt x="4" y="105"/>
                    <a:pt x="3" y="107"/>
                    <a:pt x="1" y="110"/>
                  </a:cubicBezTo>
                  <a:cubicBezTo>
                    <a:pt x="0" y="112"/>
                    <a:pt x="2" y="113"/>
                    <a:pt x="4" y="114"/>
                  </a:cubicBezTo>
                  <a:cubicBezTo>
                    <a:pt x="8" y="119"/>
                    <a:pt x="13" y="121"/>
                    <a:pt x="16" y="127"/>
                  </a:cubicBezTo>
                  <a:cubicBezTo>
                    <a:pt x="18" y="129"/>
                    <a:pt x="19" y="131"/>
                    <a:pt x="19" y="133"/>
                  </a:cubicBezTo>
                  <a:cubicBezTo>
                    <a:pt x="20" y="134"/>
                    <a:pt x="20" y="137"/>
                    <a:pt x="20" y="137"/>
                  </a:cubicBezTo>
                  <a:cubicBezTo>
                    <a:pt x="21" y="137"/>
                    <a:pt x="23" y="137"/>
                    <a:pt x="24" y="137"/>
                  </a:cubicBezTo>
                  <a:cubicBezTo>
                    <a:pt x="24" y="136"/>
                    <a:pt x="23" y="136"/>
                    <a:pt x="23" y="136"/>
                  </a:cubicBezTo>
                  <a:cubicBezTo>
                    <a:pt x="23" y="135"/>
                    <a:pt x="23" y="135"/>
                    <a:pt x="23" y="134"/>
                  </a:cubicBezTo>
                  <a:cubicBezTo>
                    <a:pt x="22" y="132"/>
                    <a:pt x="23" y="132"/>
                    <a:pt x="25" y="131"/>
                  </a:cubicBezTo>
                  <a:cubicBezTo>
                    <a:pt x="26" y="129"/>
                    <a:pt x="27" y="128"/>
                    <a:pt x="27" y="126"/>
                  </a:cubicBezTo>
                  <a:cubicBezTo>
                    <a:pt x="28" y="125"/>
                    <a:pt x="28" y="123"/>
                    <a:pt x="30" y="124"/>
                  </a:cubicBezTo>
                  <a:cubicBezTo>
                    <a:pt x="30" y="125"/>
                    <a:pt x="30" y="128"/>
                    <a:pt x="32" y="128"/>
                  </a:cubicBezTo>
                  <a:cubicBezTo>
                    <a:pt x="33" y="127"/>
                    <a:pt x="32" y="126"/>
                    <a:pt x="32" y="125"/>
                  </a:cubicBezTo>
                  <a:cubicBezTo>
                    <a:pt x="31" y="122"/>
                    <a:pt x="33" y="118"/>
                    <a:pt x="34" y="115"/>
                  </a:cubicBezTo>
                  <a:cubicBezTo>
                    <a:pt x="35" y="113"/>
                    <a:pt x="36" y="111"/>
                    <a:pt x="37" y="109"/>
                  </a:cubicBezTo>
                  <a:cubicBezTo>
                    <a:pt x="39" y="106"/>
                    <a:pt x="41" y="104"/>
                    <a:pt x="42" y="101"/>
                  </a:cubicBezTo>
                  <a:cubicBezTo>
                    <a:pt x="44" y="98"/>
                    <a:pt x="45" y="96"/>
                    <a:pt x="48" y="96"/>
                  </a:cubicBezTo>
                  <a:cubicBezTo>
                    <a:pt x="48" y="97"/>
                    <a:pt x="47" y="98"/>
                    <a:pt x="47" y="99"/>
                  </a:cubicBezTo>
                  <a:cubicBezTo>
                    <a:pt x="47" y="101"/>
                    <a:pt x="49" y="101"/>
                    <a:pt x="50" y="102"/>
                  </a:cubicBezTo>
                  <a:cubicBezTo>
                    <a:pt x="52" y="103"/>
                    <a:pt x="54" y="104"/>
                    <a:pt x="54" y="106"/>
                  </a:cubicBezTo>
                  <a:cubicBezTo>
                    <a:pt x="54" y="107"/>
                    <a:pt x="54" y="108"/>
                    <a:pt x="54" y="109"/>
                  </a:cubicBezTo>
                  <a:cubicBezTo>
                    <a:pt x="54" y="109"/>
                    <a:pt x="52" y="111"/>
                    <a:pt x="52" y="112"/>
                  </a:cubicBezTo>
                  <a:cubicBezTo>
                    <a:pt x="52" y="112"/>
                    <a:pt x="51" y="113"/>
                    <a:pt x="51" y="114"/>
                  </a:cubicBezTo>
                  <a:cubicBezTo>
                    <a:pt x="50" y="115"/>
                    <a:pt x="50" y="115"/>
                    <a:pt x="49" y="116"/>
                  </a:cubicBezTo>
                  <a:cubicBezTo>
                    <a:pt x="48" y="119"/>
                    <a:pt x="50" y="119"/>
                    <a:pt x="53" y="121"/>
                  </a:cubicBezTo>
                  <a:cubicBezTo>
                    <a:pt x="55" y="122"/>
                    <a:pt x="57" y="123"/>
                    <a:pt x="59" y="123"/>
                  </a:cubicBezTo>
                  <a:cubicBezTo>
                    <a:pt x="61" y="124"/>
                    <a:pt x="63" y="125"/>
                    <a:pt x="64" y="125"/>
                  </a:cubicBezTo>
                  <a:cubicBezTo>
                    <a:pt x="65" y="124"/>
                    <a:pt x="65" y="123"/>
                    <a:pt x="67" y="122"/>
                  </a:cubicBezTo>
                  <a:cubicBezTo>
                    <a:pt x="68" y="122"/>
                    <a:pt x="70" y="122"/>
                    <a:pt x="71" y="123"/>
                  </a:cubicBezTo>
                  <a:cubicBezTo>
                    <a:pt x="72" y="123"/>
                    <a:pt x="72" y="123"/>
                    <a:pt x="72" y="124"/>
                  </a:cubicBezTo>
                  <a:cubicBezTo>
                    <a:pt x="72" y="124"/>
                    <a:pt x="72" y="124"/>
                    <a:pt x="73" y="124"/>
                  </a:cubicBezTo>
                  <a:cubicBezTo>
                    <a:pt x="73" y="125"/>
                    <a:pt x="73" y="124"/>
                    <a:pt x="73" y="125"/>
                  </a:cubicBezTo>
                  <a:cubicBezTo>
                    <a:pt x="74" y="128"/>
                    <a:pt x="70" y="129"/>
                    <a:pt x="70" y="130"/>
                  </a:cubicBezTo>
                  <a:cubicBezTo>
                    <a:pt x="70" y="131"/>
                    <a:pt x="71" y="132"/>
                    <a:pt x="71" y="133"/>
                  </a:cubicBezTo>
                  <a:cubicBezTo>
                    <a:pt x="71" y="134"/>
                    <a:pt x="71" y="136"/>
                    <a:pt x="71" y="137"/>
                  </a:cubicBezTo>
                  <a:cubicBezTo>
                    <a:pt x="71" y="138"/>
                    <a:pt x="70" y="139"/>
                    <a:pt x="70" y="140"/>
                  </a:cubicBezTo>
                  <a:cubicBezTo>
                    <a:pt x="70" y="141"/>
                    <a:pt x="71" y="143"/>
                    <a:pt x="72" y="144"/>
                  </a:cubicBezTo>
                  <a:cubicBezTo>
                    <a:pt x="72" y="146"/>
                    <a:pt x="73" y="148"/>
                    <a:pt x="74" y="150"/>
                  </a:cubicBezTo>
                  <a:cubicBezTo>
                    <a:pt x="74" y="150"/>
                    <a:pt x="75" y="150"/>
                    <a:pt x="75" y="151"/>
                  </a:cubicBezTo>
                  <a:cubicBezTo>
                    <a:pt x="75" y="151"/>
                    <a:pt x="75" y="152"/>
                    <a:pt x="76" y="153"/>
                  </a:cubicBezTo>
                  <a:cubicBezTo>
                    <a:pt x="77" y="157"/>
                    <a:pt x="80" y="160"/>
                    <a:pt x="82" y="163"/>
                  </a:cubicBezTo>
                  <a:cubicBezTo>
                    <a:pt x="83" y="165"/>
                    <a:pt x="84" y="166"/>
                    <a:pt x="85" y="167"/>
                  </a:cubicBezTo>
                  <a:cubicBezTo>
                    <a:pt x="86" y="168"/>
                    <a:pt x="89" y="169"/>
                    <a:pt x="90" y="172"/>
                  </a:cubicBezTo>
                  <a:cubicBezTo>
                    <a:pt x="90" y="173"/>
                    <a:pt x="89" y="174"/>
                    <a:pt x="90" y="175"/>
                  </a:cubicBezTo>
                  <a:cubicBezTo>
                    <a:pt x="90" y="176"/>
                    <a:pt x="94" y="177"/>
                    <a:pt x="93" y="179"/>
                  </a:cubicBezTo>
                  <a:cubicBezTo>
                    <a:pt x="93" y="180"/>
                    <a:pt x="92" y="180"/>
                    <a:pt x="92" y="181"/>
                  </a:cubicBezTo>
                  <a:cubicBezTo>
                    <a:pt x="91" y="181"/>
                    <a:pt x="92" y="182"/>
                    <a:pt x="91" y="182"/>
                  </a:cubicBezTo>
                  <a:cubicBezTo>
                    <a:pt x="90" y="184"/>
                    <a:pt x="87" y="183"/>
                    <a:pt x="85" y="184"/>
                  </a:cubicBezTo>
                  <a:cubicBezTo>
                    <a:pt x="82" y="186"/>
                    <a:pt x="85" y="189"/>
                    <a:pt x="86" y="190"/>
                  </a:cubicBezTo>
                  <a:cubicBezTo>
                    <a:pt x="88" y="193"/>
                    <a:pt x="90" y="197"/>
                    <a:pt x="92" y="200"/>
                  </a:cubicBezTo>
                  <a:cubicBezTo>
                    <a:pt x="93" y="201"/>
                    <a:pt x="94" y="202"/>
                    <a:pt x="95" y="203"/>
                  </a:cubicBezTo>
                  <a:cubicBezTo>
                    <a:pt x="96" y="203"/>
                    <a:pt x="96" y="204"/>
                    <a:pt x="97" y="205"/>
                  </a:cubicBezTo>
                  <a:cubicBezTo>
                    <a:pt x="98" y="206"/>
                    <a:pt x="98" y="207"/>
                    <a:pt x="99" y="208"/>
                  </a:cubicBezTo>
                  <a:cubicBezTo>
                    <a:pt x="99" y="209"/>
                    <a:pt x="99" y="211"/>
                    <a:pt x="100" y="212"/>
                  </a:cubicBezTo>
                  <a:cubicBezTo>
                    <a:pt x="101" y="212"/>
                    <a:pt x="103" y="212"/>
                    <a:pt x="103" y="212"/>
                  </a:cubicBezTo>
                  <a:cubicBezTo>
                    <a:pt x="104" y="213"/>
                    <a:pt x="103" y="214"/>
                    <a:pt x="104" y="215"/>
                  </a:cubicBezTo>
                  <a:cubicBezTo>
                    <a:pt x="104" y="215"/>
                    <a:pt x="105" y="216"/>
                    <a:pt x="106" y="217"/>
                  </a:cubicBezTo>
                  <a:cubicBezTo>
                    <a:pt x="107" y="219"/>
                    <a:pt x="111" y="220"/>
                    <a:pt x="111" y="222"/>
                  </a:cubicBezTo>
                  <a:cubicBezTo>
                    <a:pt x="112" y="223"/>
                    <a:pt x="111" y="224"/>
                    <a:pt x="112" y="225"/>
                  </a:cubicBezTo>
                  <a:cubicBezTo>
                    <a:pt x="113" y="226"/>
                    <a:pt x="114" y="226"/>
                    <a:pt x="115" y="227"/>
                  </a:cubicBezTo>
                  <a:cubicBezTo>
                    <a:pt x="116" y="228"/>
                    <a:pt x="116" y="228"/>
                    <a:pt x="117" y="228"/>
                  </a:cubicBezTo>
                  <a:cubicBezTo>
                    <a:pt x="117" y="229"/>
                    <a:pt x="118" y="229"/>
                    <a:pt x="118" y="230"/>
                  </a:cubicBezTo>
                  <a:cubicBezTo>
                    <a:pt x="119" y="232"/>
                    <a:pt x="119" y="233"/>
                    <a:pt x="119" y="235"/>
                  </a:cubicBezTo>
                  <a:cubicBezTo>
                    <a:pt x="119" y="236"/>
                    <a:pt x="119" y="237"/>
                    <a:pt x="120" y="238"/>
                  </a:cubicBezTo>
                  <a:cubicBezTo>
                    <a:pt x="120" y="240"/>
                    <a:pt x="122" y="240"/>
                    <a:pt x="123" y="240"/>
                  </a:cubicBezTo>
                  <a:cubicBezTo>
                    <a:pt x="125" y="240"/>
                    <a:pt x="126" y="240"/>
                    <a:pt x="127" y="241"/>
                  </a:cubicBezTo>
                  <a:cubicBezTo>
                    <a:pt x="128" y="241"/>
                    <a:pt x="128" y="242"/>
                    <a:pt x="128" y="242"/>
                  </a:cubicBezTo>
                  <a:cubicBezTo>
                    <a:pt x="129" y="242"/>
                    <a:pt x="131" y="242"/>
                    <a:pt x="133" y="242"/>
                  </a:cubicBezTo>
                  <a:cubicBezTo>
                    <a:pt x="133" y="242"/>
                    <a:pt x="134" y="242"/>
                    <a:pt x="134" y="242"/>
                  </a:cubicBezTo>
                  <a:cubicBezTo>
                    <a:pt x="135" y="242"/>
                    <a:pt x="135" y="241"/>
                    <a:pt x="136" y="241"/>
                  </a:cubicBezTo>
                  <a:cubicBezTo>
                    <a:pt x="137" y="241"/>
                    <a:pt x="138" y="241"/>
                    <a:pt x="139" y="241"/>
                  </a:cubicBezTo>
                  <a:cubicBezTo>
                    <a:pt x="142" y="241"/>
                    <a:pt x="144" y="239"/>
                    <a:pt x="146" y="240"/>
                  </a:cubicBezTo>
                  <a:cubicBezTo>
                    <a:pt x="148" y="241"/>
                    <a:pt x="149" y="241"/>
                    <a:pt x="150" y="242"/>
                  </a:cubicBezTo>
                  <a:cubicBezTo>
                    <a:pt x="152" y="243"/>
                    <a:pt x="153" y="243"/>
                    <a:pt x="155" y="244"/>
                  </a:cubicBezTo>
                  <a:cubicBezTo>
                    <a:pt x="156" y="245"/>
                    <a:pt x="156" y="245"/>
                    <a:pt x="157" y="246"/>
                  </a:cubicBezTo>
                  <a:cubicBezTo>
                    <a:pt x="159" y="248"/>
                    <a:pt x="160" y="249"/>
                    <a:pt x="163" y="251"/>
                  </a:cubicBezTo>
                  <a:cubicBezTo>
                    <a:pt x="166" y="253"/>
                    <a:pt x="169" y="253"/>
                    <a:pt x="171" y="254"/>
                  </a:cubicBezTo>
                  <a:cubicBezTo>
                    <a:pt x="173" y="255"/>
                    <a:pt x="174" y="257"/>
                    <a:pt x="176" y="259"/>
                  </a:cubicBezTo>
                  <a:cubicBezTo>
                    <a:pt x="178" y="263"/>
                    <a:pt x="182" y="265"/>
                    <a:pt x="185" y="269"/>
                  </a:cubicBezTo>
                  <a:cubicBezTo>
                    <a:pt x="187" y="271"/>
                    <a:pt x="188" y="273"/>
                    <a:pt x="190" y="275"/>
                  </a:cubicBezTo>
                  <a:cubicBezTo>
                    <a:pt x="194" y="278"/>
                    <a:pt x="198" y="282"/>
                    <a:pt x="200" y="287"/>
                  </a:cubicBezTo>
                  <a:cubicBezTo>
                    <a:pt x="201" y="288"/>
                    <a:pt x="202" y="291"/>
                    <a:pt x="204" y="291"/>
                  </a:cubicBezTo>
                  <a:cubicBezTo>
                    <a:pt x="205" y="291"/>
                    <a:pt x="209" y="291"/>
                    <a:pt x="210" y="290"/>
                  </a:cubicBezTo>
                  <a:cubicBezTo>
                    <a:pt x="209" y="290"/>
                    <a:pt x="209" y="289"/>
                    <a:pt x="209" y="289"/>
                  </a:cubicBezTo>
                  <a:cubicBezTo>
                    <a:pt x="209" y="289"/>
                    <a:pt x="208" y="288"/>
                    <a:pt x="208" y="288"/>
                  </a:cubicBezTo>
                  <a:cubicBezTo>
                    <a:pt x="207" y="287"/>
                    <a:pt x="208" y="286"/>
                    <a:pt x="207" y="285"/>
                  </a:cubicBezTo>
                  <a:cubicBezTo>
                    <a:pt x="207" y="283"/>
                    <a:pt x="204" y="281"/>
                    <a:pt x="202" y="278"/>
                  </a:cubicBezTo>
                  <a:cubicBezTo>
                    <a:pt x="202" y="277"/>
                    <a:pt x="202" y="276"/>
                    <a:pt x="201" y="276"/>
                  </a:cubicBezTo>
                  <a:cubicBezTo>
                    <a:pt x="200" y="275"/>
                    <a:pt x="196" y="275"/>
                    <a:pt x="195" y="274"/>
                  </a:cubicBezTo>
                  <a:cubicBezTo>
                    <a:pt x="195" y="273"/>
                    <a:pt x="196" y="272"/>
                    <a:pt x="197" y="271"/>
                  </a:cubicBezTo>
                  <a:cubicBezTo>
                    <a:pt x="197" y="270"/>
                    <a:pt x="197" y="269"/>
                    <a:pt x="197" y="268"/>
                  </a:cubicBezTo>
                  <a:cubicBezTo>
                    <a:pt x="197" y="267"/>
                    <a:pt x="197" y="266"/>
                    <a:pt x="197" y="265"/>
                  </a:cubicBezTo>
                  <a:cubicBezTo>
                    <a:pt x="197" y="265"/>
                    <a:pt x="196" y="265"/>
                    <a:pt x="195" y="264"/>
                  </a:cubicBezTo>
                  <a:cubicBezTo>
                    <a:pt x="195" y="264"/>
                    <a:pt x="195" y="264"/>
                    <a:pt x="195" y="263"/>
                  </a:cubicBezTo>
                  <a:cubicBezTo>
                    <a:pt x="195" y="263"/>
                    <a:pt x="195" y="262"/>
                    <a:pt x="194" y="261"/>
                  </a:cubicBezTo>
                  <a:cubicBezTo>
                    <a:pt x="194" y="261"/>
                    <a:pt x="193" y="260"/>
                    <a:pt x="193" y="260"/>
                  </a:cubicBezTo>
                  <a:cubicBezTo>
                    <a:pt x="193" y="259"/>
                    <a:pt x="193" y="258"/>
                    <a:pt x="193" y="258"/>
                  </a:cubicBezTo>
                  <a:cubicBezTo>
                    <a:pt x="192" y="256"/>
                    <a:pt x="192" y="255"/>
                    <a:pt x="192" y="253"/>
                  </a:cubicBezTo>
                  <a:cubicBezTo>
                    <a:pt x="192" y="252"/>
                    <a:pt x="192" y="251"/>
                    <a:pt x="192" y="250"/>
                  </a:cubicBezTo>
                  <a:cubicBezTo>
                    <a:pt x="192" y="249"/>
                    <a:pt x="192" y="248"/>
                    <a:pt x="191" y="247"/>
                  </a:cubicBezTo>
                  <a:cubicBezTo>
                    <a:pt x="191" y="246"/>
                    <a:pt x="189" y="246"/>
                    <a:pt x="188" y="245"/>
                  </a:cubicBezTo>
                  <a:cubicBezTo>
                    <a:pt x="185" y="242"/>
                    <a:pt x="182" y="239"/>
                    <a:pt x="179" y="237"/>
                  </a:cubicBezTo>
                  <a:cubicBezTo>
                    <a:pt x="179" y="236"/>
                    <a:pt x="178" y="235"/>
                    <a:pt x="178" y="234"/>
                  </a:cubicBezTo>
                  <a:cubicBezTo>
                    <a:pt x="177" y="233"/>
                    <a:pt x="176" y="232"/>
                    <a:pt x="174" y="231"/>
                  </a:cubicBezTo>
                  <a:cubicBezTo>
                    <a:pt x="172" y="229"/>
                    <a:pt x="171" y="226"/>
                    <a:pt x="169" y="224"/>
                  </a:cubicBezTo>
                  <a:cubicBezTo>
                    <a:pt x="169" y="223"/>
                    <a:pt x="168" y="222"/>
                    <a:pt x="167" y="221"/>
                  </a:cubicBezTo>
                  <a:cubicBezTo>
                    <a:pt x="166" y="220"/>
                    <a:pt x="165" y="219"/>
                    <a:pt x="165" y="219"/>
                  </a:cubicBezTo>
                  <a:cubicBezTo>
                    <a:pt x="164" y="218"/>
                    <a:pt x="163" y="215"/>
                    <a:pt x="163" y="214"/>
                  </a:cubicBezTo>
                  <a:cubicBezTo>
                    <a:pt x="161" y="210"/>
                    <a:pt x="159" y="207"/>
                    <a:pt x="155" y="206"/>
                  </a:cubicBezTo>
                  <a:cubicBezTo>
                    <a:pt x="151" y="205"/>
                    <a:pt x="147" y="202"/>
                    <a:pt x="144" y="199"/>
                  </a:cubicBezTo>
                  <a:cubicBezTo>
                    <a:pt x="143" y="198"/>
                    <a:pt x="142" y="197"/>
                    <a:pt x="142" y="196"/>
                  </a:cubicBezTo>
                  <a:cubicBezTo>
                    <a:pt x="142" y="195"/>
                    <a:pt x="142" y="194"/>
                    <a:pt x="142" y="193"/>
                  </a:cubicBezTo>
                  <a:cubicBezTo>
                    <a:pt x="141" y="191"/>
                    <a:pt x="141" y="189"/>
                    <a:pt x="140" y="188"/>
                  </a:cubicBezTo>
                  <a:cubicBezTo>
                    <a:pt x="139" y="186"/>
                    <a:pt x="137" y="184"/>
                    <a:pt x="137" y="182"/>
                  </a:cubicBezTo>
                  <a:cubicBezTo>
                    <a:pt x="137" y="181"/>
                    <a:pt x="137" y="180"/>
                    <a:pt x="137" y="179"/>
                  </a:cubicBezTo>
                  <a:cubicBezTo>
                    <a:pt x="136" y="178"/>
                    <a:pt x="135" y="178"/>
                    <a:pt x="135" y="177"/>
                  </a:cubicBezTo>
                  <a:cubicBezTo>
                    <a:pt x="135" y="177"/>
                    <a:pt x="135" y="176"/>
                    <a:pt x="135" y="175"/>
                  </a:cubicBezTo>
                  <a:cubicBezTo>
                    <a:pt x="135" y="172"/>
                    <a:pt x="135" y="169"/>
                    <a:pt x="135" y="165"/>
                  </a:cubicBezTo>
                  <a:cubicBezTo>
                    <a:pt x="135" y="165"/>
                    <a:pt x="135" y="164"/>
                    <a:pt x="135" y="163"/>
                  </a:cubicBezTo>
                  <a:cubicBezTo>
                    <a:pt x="135" y="163"/>
                    <a:pt x="134" y="162"/>
                    <a:pt x="134" y="162"/>
                  </a:cubicBezTo>
                  <a:cubicBezTo>
                    <a:pt x="134" y="161"/>
                    <a:pt x="134" y="160"/>
                    <a:pt x="134" y="160"/>
                  </a:cubicBezTo>
                  <a:cubicBezTo>
                    <a:pt x="134" y="157"/>
                    <a:pt x="134" y="155"/>
                    <a:pt x="133" y="153"/>
                  </a:cubicBezTo>
                  <a:cubicBezTo>
                    <a:pt x="132" y="152"/>
                    <a:pt x="132" y="151"/>
                    <a:pt x="131" y="151"/>
                  </a:cubicBezTo>
                  <a:cubicBezTo>
                    <a:pt x="131" y="151"/>
                    <a:pt x="130" y="151"/>
                    <a:pt x="130" y="151"/>
                  </a:cubicBezTo>
                  <a:cubicBezTo>
                    <a:pt x="127" y="151"/>
                    <a:pt x="125" y="147"/>
                    <a:pt x="123" y="145"/>
                  </a:cubicBezTo>
                  <a:cubicBezTo>
                    <a:pt x="123" y="145"/>
                    <a:pt x="122" y="144"/>
                    <a:pt x="122" y="144"/>
                  </a:cubicBezTo>
                  <a:cubicBezTo>
                    <a:pt x="122" y="143"/>
                    <a:pt x="121" y="143"/>
                    <a:pt x="121" y="142"/>
                  </a:cubicBezTo>
                  <a:cubicBezTo>
                    <a:pt x="120" y="141"/>
                    <a:pt x="119" y="140"/>
                    <a:pt x="119" y="139"/>
                  </a:cubicBezTo>
                  <a:cubicBezTo>
                    <a:pt x="118" y="137"/>
                    <a:pt x="118" y="136"/>
                    <a:pt x="118" y="134"/>
                  </a:cubicBezTo>
                  <a:cubicBezTo>
                    <a:pt x="118" y="133"/>
                    <a:pt x="117" y="133"/>
                    <a:pt x="117" y="132"/>
                  </a:cubicBezTo>
                  <a:cubicBezTo>
                    <a:pt x="116" y="129"/>
                    <a:pt x="117" y="126"/>
                    <a:pt x="118" y="124"/>
                  </a:cubicBezTo>
                  <a:cubicBezTo>
                    <a:pt x="119" y="120"/>
                    <a:pt x="118" y="116"/>
                    <a:pt x="118" y="112"/>
                  </a:cubicBezTo>
                  <a:cubicBezTo>
                    <a:pt x="118" y="109"/>
                    <a:pt x="121" y="106"/>
                    <a:pt x="125" y="105"/>
                  </a:cubicBezTo>
                  <a:cubicBezTo>
                    <a:pt x="126" y="105"/>
                    <a:pt x="128" y="106"/>
                    <a:pt x="129" y="106"/>
                  </a:cubicBezTo>
                  <a:cubicBezTo>
                    <a:pt x="131" y="106"/>
                    <a:pt x="132" y="106"/>
                    <a:pt x="133" y="107"/>
                  </a:cubicBezTo>
                  <a:cubicBezTo>
                    <a:pt x="134" y="108"/>
                    <a:pt x="134" y="109"/>
                    <a:pt x="135" y="110"/>
                  </a:cubicBezTo>
                  <a:cubicBezTo>
                    <a:pt x="136" y="112"/>
                    <a:pt x="136" y="113"/>
                    <a:pt x="137" y="114"/>
                  </a:cubicBezTo>
                  <a:cubicBezTo>
                    <a:pt x="138" y="116"/>
                    <a:pt x="140" y="117"/>
                    <a:pt x="141" y="119"/>
                  </a:cubicBezTo>
                  <a:cubicBezTo>
                    <a:pt x="142" y="122"/>
                    <a:pt x="143" y="124"/>
                    <a:pt x="146" y="124"/>
                  </a:cubicBezTo>
                  <a:cubicBezTo>
                    <a:pt x="147" y="123"/>
                    <a:pt x="148" y="122"/>
                    <a:pt x="149" y="121"/>
                  </a:cubicBezTo>
                  <a:cubicBezTo>
                    <a:pt x="150" y="120"/>
                    <a:pt x="150" y="119"/>
                    <a:pt x="150" y="118"/>
                  </a:cubicBezTo>
                  <a:cubicBezTo>
                    <a:pt x="151" y="116"/>
                    <a:pt x="152" y="115"/>
                    <a:pt x="152" y="114"/>
                  </a:cubicBezTo>
                  <a:cubicBezTo>
                    <a:pt x="153" y="112"/>
                    <a:pt x="154" y="111"/>
                    <a:pt x="154" y="110"/>
                  </a:cubicBezTo>
                  <a:cubicBezTo>
                    <a:pt x="155" y="109"/>
                    <a:pt x="156" y="108"/>
                    <a:pt x="158" y="107"/>
                  </a:cubicBezTo>
                  <a:cubicBezTo>
                    <a:pt x="160" y="107"/>
                    <a:pt x="162" y="107"/>
                    <a:pt x="164" y="107"/>
                  </a:cubicBezTo>
                  <a:cubicBezTo>
                    <a:pt x="167" y="107"/>
                    <a:pt x="171" y="109"/>
                    <a:pt x="174" y="109"/>
                  </a:cubicBezTo>
                  <a:cubicBezTo>
                    <a:pt x="174" y="108"/>
                    <a:pt x="174" y="106"/>
                    <a:pt x="174" y="105"/>
                  </a:cubicBezTo>
                  <a:cubicBezTo>
                    <a:pt x="175" y="103"/>
                    <a:pt x="178" y="105"/>
                    <a:pt x="179" y="106"/>
                  </a:cubicBezTo>
                  <a:cubicBezTo>
                    <a:pt x="180" y="107"/>
                    <a:pt x="180" y="107"/>
                    <a:pt x="182" y="107"/>
                  </a:cubicBezTo>
                  <a:cubicBezTo>
                    <a:pt x="183" y="107"/>
                    <a:pt x="185" y="107"/>
                    <a:pt x="186" y="107"/>
                  </a:cubicBezTo>
                  <a:cubicBezTo>
                    <a:pt x="186" y="108"/>
                    <a:pt x="186" y="108"/>
                    <a:pt x="186" y="109"/>
                  </a:cubicBezTo>
                  <a:cubicBezTo>
                    <a:pt x="187" y="110"/>
                    <a:pt x="188" y="110"/>
                    <a:pt x="189" y="112"/>
                  </a:cubicBezTo>
                  <a:cubicBezTo>
                    <a:pt x="191" y="113"/>
                    <a:pt x="190" y="114"/>
                    <a:pt x="192" y="114"/>
                  </a:cubicBezTo>
                  <a:cubicBezTo>
                    <a:pt x="196" y="115"/>
                    <a:pt x="195" y="111"/>
                    <a:pt x="197" y="109"/>
                  </a:cubicBezTo>
                  <a:cubicBezTo>
                    <a:pt x="199" y="109"/>
                    <a:pt x="198" y="111"/>
                    <a:pt x="199" y="112"/>
                  </a:cubicBezTo>
                  <a:cubicBezTo>
                    <a:pt x="200" y="113"/>
                    <a:pt x="200" y="113"/>
                    <a:pt x="201" y="113"/>
                  </a:cubicBezTo>
                  <a:cubicBezTo>
                    <a:pt x="203" y="113"/>
                    <a:pt x="204" y="113"/>
                    <a:pt x="205" y="115"/>
                  </a:cubicBezTo>
                  <a:cubicBezTo>
                    <a:pt x="205" y="115"/>
                    <a:pt x="205" y="116"/>
                    <a:pt x="205" y="117"/>
                  </a:cubicBezTo>
                  <a:cubicBezTo>
                    <a:pt x="210" y="117"/>
                    <a:pt x="215" y="115"/>
                    <a:pt x="221" y="116"/>
                  </a:cubicBezTo>
                  <a:cubicBezTo>
                    <a:pt x="223" y="116"/>
                    <a:pt x="224" y="118"/>
                    <a:pt x="225" y="120"/>
                  </a:cubicBezTo>
                  <a:cubicBezTo>
                    <a:pt x="227" y="120"/>
                    <a:pt x="228" y="119"/>
                    <a:pt x="229" y="119"/>
                  </a:cubicBezTo>
                  <a:cubicBezTo>
                    <a:pt x="231" y="119"/>
                    <a:pt x="232" y="119"/>
                    <a:pt x="233" y="118"/>
                  </a:cubicBezTo>
                  <a:cubicBezTo>
                    <a:pt x="233" y="118"/>
                    <a:pt x="233" y="117"/>
                    <a:pt x="233" y="116"/>
                  </a:cubicBezTo>
                  <a:cubicBezTo>
                    <a:pt x="233" y="116"/>
                    <a:pt x="234" y="116"/>
                    <a:pt x="234" y="115"/>
                  </a:cubicBezTo>
                  <a:cubicBezTo>
                    <a:pt x="235" y="114"/>
                    <a:pt x="236" y="113"/>
                    <a:pt x="237" y="114"/>
                  </a:cubicBezTo>
                  <a:cubicBezTo>
                    <a:pt x="239" y="114"/>
                    <a:pt x="239" y="116"/>
                    <a:pt x="240" y="117"/>
                  </a:cubicBezTo>
                  <a:cubicBezTo>
                    <a:pt x="241" y="119"/>
                    <a:pt x="244" y="120"/>
                    <a:pt x="246" y="120"/>
                  </a:cubicBezTo>
                  <a:cubicBezTo>
                    <a:pt x="246" y="118"/>
                    <a:pt x="245" y="116"/>
                    <a:pt x="246" y="115"/>
                  </a:cubicBezTo>
                  <a:cubicBezTo>
                    <a:pt x="249" y="114"/>
                    <a:pt x="252" y="116"/>
                    <a:pt x="255" y="11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7">
              <a:extLst>
                <a:ext uri="{FF2B5EF4-FFF2-40B4-BE49-F238E27FC236}">
                  <a16:creationId xmlns:a16="http://schemas.microsoft.com/office/drawing/2014/main" id="{AD48AC3B-F7E9-5B83-40C5-ACE2073974F5}"/>
                </a:ext>
              </a:extLst>
            </p:cNvPr>
            <p:cNvSpPr>
              <a:spLocks/>
            </p:cNvSpPr>
            <p:nvPr/>
          </p:nvSpPr>
          <p:spPr bwMode="auto">
            <a:xfrm>
              <a:off x="5013325" y="5265738"/>
              <a:ext cx="381000" cy="420688"/>
            </a:xfrm>
            <a:custGeom>
              <a:avLst/>
              <a:gdLst/>
              <a:ahLst/>
              <a:cxnLst>
                <a:cxn ang="0">
                  <a:pos x="193" y="94"/>
                </a:cxn>
                <a:cxn ang="0">
                  <a:pos x="188" y="87"/>
                </a:cxn>
                <a:cxn ang="0">
                  <a:pos x="192" y="80"/>
                </a:cxn>
                <a:cxn ang="0">
                  <a:pos x="181" y="74"/>
                </a:cxn>
                <a:cxn ang="0">
                  <a:pos x="179" y="68"/>
                </a:cxn>
                <a:cxn ang="0">
                  <a:pos x="191" y="41"/>
                </a:cxn>
                <a:cxn ang="0">
                  <a:pos x="164" y="35"/>
                </a:cxn>
                <a:cxn ang="0">
                  <a:pos x="158" y="22"/>
                </a:cxn>
                <a:cxn ang="0">
                  <a:pos x="145" y="17"/>
                </a:cxn>
                <a:cxn ang="0">
                  <a:pos x="130" y="17"/>
                </a:cxn>
                <a:cxn ang="0">
                  <a:pos x="117" y="13"/>
                </a:cxn>
                <a:cxn ang="0">
                  <a:pos x="105" y="13"/>
                </a:cxn>
                <a:cxn ang="0">
                  <a:pos x="83" y="9"/>
                </a:cxn>
                <a:cxn ang="0">
                  <a:pos x="70" y="6"/>
                </a:cxn>
                <a:cxn ang="0">
                  <a:pos x="58" y="2"/>
                </a:cxn>
                <a:cxn ang="0">
                  <a:pos x="38" y="7"/>
                </a:cxn>
                <a:cxn ang="0">
                  <a:pos x="30" y="21"/>
                </a:cxn>
                <a:cxn ang="0">
                  <a:pos x="17" y="4"/>
                </a:cxn>
                <a:cxn ang="0">
                  <a:pos x="2" y="21"/>
                </a:cxn>
                <a:cxn ang="0">
                  <a:pos x="5" y="39"/>
                </a:cxn>
                <a:cxn ang="0">
                  <a:pos x="15" y="48"/>
                </a:cxn>
                <a:cxn ang="0">
                  <a:pos x="19" y="60"/>
                </a:cxn>
                <a:cxn ang="0">
                  <a:pos x="21" y="76"/>
                </a:cxn>
                <a:cxn ang="0">
                  <a:pos x="26" y="93"/>
                </a:cxn>
                <a:cxn ang="0">
                  <a:pos x="49" y="116"/>
                </a:cxn>
                <a:cxn ang="0">
                  <a:pos x="62" y="131"/>
                </a:cxn>
                <a:cxn ang="0">
                  <a:pos x="76" y="147"/>
                </a:cxn>
                <a:cxn ang="0">
                  <a:pos x="78" y="158"/>
                </a:cxn>
                <a:cxn ang="0">
                  <a:pos x="81" y="165"/>
                </a:cxn>
                <a:cxn ang="0">
                  <a:pos x="86" y="175"/>
                </a:cxn>
                <a:cxn ang="0">
                  <a:pos x="94" y="187"/>
                </a:cxn>
                <a:cxn ang="0">
                  <a:pos x="98" y="191"/>
                </a:cxn>
                <a:cxn ang="0">
                  <a:pos x="104" y="192"/>
                </a:cxn>
                <a:cxn ang="0">
                  <a:pos x="112" y="203"/>
                </a:cxn>
                <a:cxn ang="0">
                  <a:pos x="131" y="214"/>
                </a:cxn>
                <a:cxn ang="0">
                  <a:pos x="140" y="223"/>
                </a:cxn>
                <a:cxn ang="0">
                  <a:pos x="143" y="209"/>
                </a:cxn>
                <a:cxn ang="0">
                  <a:pos x="140" y="200"/>
                </a:cxn>
                <a:cxn ang="0">
                  <a:pos x="143" y="189"/>
                </a:cxn>
                <a:cxn ang="0">
                  <a:pos x="147" y="180"/>
                </a:cxn>
                <a:cxn ang="0">
                  <a:pos x="150" y="167"/>
                </a:cxn>
                <a:cxn ang="0">
                  <a:pos x="163" y="158"/>
                </a:cxn>
                <a:cxn ang="0">
                  <a:pos x="171" y="164"/>
                </a:cxn>
                <a:cxn ang="0">
                  <a:pos x="168" y="151"/>
                </a:cxn>
                <a:cxn ang="0">
                  <a:pos x="166" y="142"/>
                </a:cxn>
                <a:cxn ang="0">
                  <a:pos x="178" y="144"/>
                </a:cxn>
                <a:cxn ang="0">
                  <a:pos x="184" y="138"/>
                </a:cxn>
                <a:cxn ang="0">
                  <a:pos x="193" y="143"/>
                </a:cxn>
                <a:cxn ang="0">
                  <a:pos x="197" y="133"/>
                </a:cxn>
                <a:cxn ang="0">
                  <a:pos x="189" y="117"/>
                </a:cxn>
                <a:cxn ang="0">
                  <a:pos x="183" y="105"/>
                </a:cxn>
                <a:cxn ang="0">
                  <a:pos x="203" y="106"/>
                </a:cxn>
              </a:cxnLst>
              <a:rect l="0" t="0" r="r" b="b"/>
              <a:pathLst>
                <a:path w="204" h="225">
                  <a:moveTo>
                    <a:pt x="204" y="100"/>
                  </a:moveTo>
                  <a:cubicBezTo>
                    <a:pt x="204" y="99"/>
                    <a:pt x="201" y="98"/>
                    <a:pt x="200" y="98"/>
                  </a:cubicBezTo>
                  <a:cubicBezTo>
                    <a:pt x="199" y="98"/>
                    <a:pt x="197" y="97"/>
                    <a:pt x="196" y="96"/>
                  </a:cubicBezTo>
                  <a:cubicBezTo>
                    <a:pt x="195" y="96"/>
                    <a:pt x="194" y="95"/>
                    <a:pt x="193" y="94"/>
                  </a:cubicBezTo>
                  <a:cubicBezTo>
                    <a:pt x="193" y="94"/>
                    <a:pt x="192" y="93"/>
                    <a:pt x="192" y="94"/>
                  </a:cubicBezTo>
                  <a:cubicBezTo>
                    <a:pt x="192" y="93"/>
                    <a:pt x="192" y="93"/>
                    <a:pt x="192" y="93"/>
                  </a:cubicBezTo>
                  <a:cubicBezTo>
                    <a:pt x="191" y="92"/>
                    <a:pt x="191" y="91"/>
                    <a:pt x="190" y="90"/>
                  </a:cubicBezTo>
                  <a:cubicBezTo>
                    <a:pt x="189" y="89"/>
                    <a:pt x="188" y="88"/>
                    <a:pt x="188" y="87"/>
                  </a:cubicBezTo>
                  <a:cubicBezTo>
                    <a:pt x="188" y="86"/>
                    <a:pt x="188" y="84"/>
                    <a:pt x="189" y="83"/>
                  </a:cubicBezTo>
                  <a:cubicBezTo>
                    <a:pt x="190" y="83"/>
                    <a:pt x="191" y="83"/>
                    <a:pt x="191" y="83"/>
                  </a:cubicBezTo>
                  <a:cubicBezTo>
                    <a:pt x="191" y="82"/>
                    <a:pt x="191" y="82"/>
                    <a:pt x="192" y="82"/>
                  </a:cubicBezTo>
                  <a:cubicBezTo>
                    <a:pt x="192" y="81"/>
                    <a:pt x="192" y="81"/>
                    <a:pt x="192" y="80"/>
                  </a:cubicBezTo>
                  <a:cubicBezTo>
                    <a:pt x="192" y="79"/>
                    <a:pt x="193" y="78"/>
                    <a:pt x="193" y="77"/>
                  </a:cubicBezTo>
                  <a:cubicBezTo>
                    <a:pt x="192" y="75"/>
                    <a:pt x="189" y="76"/>
                    <a:pt x="187" y="76"/>
                  </a:cubicBezTo>
                  <a:cubicBezTo>
                    <a:pt x="186" y="76"/>
                    <a:pt x="184" y="75"/>
                    <a:pt x="183" y="75"/>
                  </a:cubicBezTo>
                  <a:cubicBezTo>
                    <a:pt x="182" y="75"/>
                    <a:pt x="182" y="74"/>
                    <a:pt x="181" y="74"/>
                  </a:cubicBezTo>
                  <a:cubicBezTo>
                    <a:pt x="180" y="74"/>
                    <a:pt x="181" y="73"/>
                    <a:pt x="181" y="73"/>
                  </a:cubicBezTo>
                  <a:cubicBezTo>
                    <a:pt x="180" y="72"/>
                    <a:pt x="179" y="72"/>
                    <a:pt x="179" y="71"/>
                  </a:cubicBezTo>
                  <a:cubicBezTo>
                    <a:pt x="179" y="71"/>
                    <a:pt x="179" y="70"/>
                    <a:pt x="179" y="70"/>
                  </a:cubicBezTo>
                  <a:cubicBezTo>
                    <a:pt x="179" y="69"/>
                    <a:pt x="179" y="68"/>
                    <a:pt x="179" y="68"/>
                  </a:cubicBezTo>
                  <a:cubicBezTo>
                    <a:pt x="179" y="67"/>
                    <a:pt x="179" y="67"/>
                    <a:pt x="180" y="66"/>
                  </a:cubicBezTo>
                  <a:cubicBezTo>
                    <a:pt x="180" y="65"/>
                    <a:pt x="180" y="65"/>
                    <a:pt x="181" y="64"/>
                  </a:cubicBezTo>
                  <a:cubicBezTo>
                    <a:pt x="182" y="58"/>
                    <a:pt x="185" y="53"/>
                    <a:pt x="189" y="49"/>
                  </a:cubicBezTo>
                  <a:cubicBezTo>
                    <a:pt x="191" y="41"/>
                    <a:pt x="191" y="41"/>
                    <a:pt x="191" y="41"/>
                  </a:cubicBezTo>
                  <a:cubicBezTo>
                    <a:pt x="190" y="38"/>
                    <a:pt x="186" y="33"/>
                    <a:pt x="179" y="28"/>
                  </a:cubicBezTo>
                  <a:cubicBezTo>
                    <a:pt x="180" y="31"/>
                    <a:pt x="174" y="32"/>
                    <a:pt x="172" y="33"/>
                  </a:cubicBezTo>
                  <a:cubicBezTo>
                    <a:pt x="170" y="34"/>
                    <a:pt x="168" y="34"/>
                    <a:pt x="166" y="35"/>
                  </a:cubicBezTo>
                  <a:cubicBezTo>
                    <a:pt x="166" y="35"/>
                    <a:pt x="165" y="35"/>
                    <a:pt x="164" y="35"/>
                  </a:cubicBezTo>
                  <a:cubicBezTo>
                    <a:pt x="162" y="34"/>
                    <a:pt x="163" y="34"/>
                    <a:pt x="162" y="34"/>
                  </a:cubicBezTo>
                  <a:cubicBezTo>
                    <a:pt x="160" y="33"/>
                    <a:pt x="159" y="31"/>
                    <a:pt x="159" y="29"/>
                  </a:cubicBezTo>
                  <a:cubicBezTo>
                    <a:pt x="159" y="27"/>
                    <a:pt x="160" y="27"/>
                    <a:pt x="161" y="25"/>
                  </a:cubicBezTo>
                  <a:cubicBezTo>
                    <a:pt x="161" y="24"/>
                    <a:pt x="159" y="23"/>
                    <a:pt x="158" y="22"/>
                  </a:cubicBezTo>
                  <a:cubicBezTo>
                    <a:pt x="158" y="22"/>
                    <a:pt x="157" y="21"/>
                    <a:pt x="157" y="21"/>
                  </a:cubicBezTo>
                  <a:cubicBezTo>
                    <a:pt x="157" y="20"/>
                    <a:pt x="157" y="19"/>
                    <a:pt x="157" y="19"/>
                  </a:cubicBezTo>
                  <a:cubicBezTo>
                    <a:pt x="156" y="17"/>
                    <a:pt x="152" y="15"/>
                    <a:pt x="151" y="18"/>
                  </a:cubicBezTo>
                  <a:cubicBezTo>
                    <a:pt x="150" y="18"/>
                    <a:pt x="147" y="18"/>
                    <a:pt x="145" y="17"/>
                  </a:cubicBezTo>
                  <a:cubicBezTo>
                    <a:pt x="144" y="17"/>
                    <a:pt x="143" y="16"/>
                    <a:pt x="143" y="15"/>
                  </a:cubicBezTo>
                  <a:cubicBezTo>
                    <a:pt x="141" y="15"/>
                    <a:pt x="140" y="14"/>
                    <a:pt x="139" y="14"/>
                  </a:cubicBezTo>
                  <a:cubicBezTo>
                    <a:pt x="136" y="13"/>
                    <a:pt x="133" y="11"/>
                    <a:pt x="130" y="12"/>
                  </a:cubicBezTo>
                  <a:cubicBezTo>
                    <a:pt x="129" y="13"/>
                    <a:pt x="130" y="15"/>
                    <a:pt x="130" y="17"/>
                  </a:cubicBezTo>
                  <a:cubicBezTo>
                    <a:pt x="128" y="17"/>
                    <a:pt x="125" y="16"/>
                    <a:pt x="124" y="14"/>
                  </a:cubicBezTo>
                  <a:cubicBezTo>
                    <a:pt x="123" y="13"/>
                    <a:pt x="123" y="11"/>
                    <a:pt x="121" y="11"/>
                  </a:cubicBezTo>
                  <a:cubicBezTo>
                    <a:pt x="120" y="10"/>
                    <a:pt x="119" y="11"/>
                    <a:pt x="118" y="12"/>
                  </a:cubicBezTo>
                  <a:cubicBezTo>
                    <a:pt x="118" y="13"/>
                    <a:pt x="117" y="13"/>
                    <a:pt x="117" y="13"/>
                  </a:cubicBezTo>
                  <a:cubicBezTo>
                    <a:pt x="117" y="14"/>
                    <a:pt x="117" y="15"/>
                    <a:pt x="117" y="15"/>
                  </a:cubicBezTo>
                  <a:cubicBezTo>
                    <a:pt x="116" y="16"/>
                    <a:pt x="115" y="16"/>
                    <a:pt x="113" y="16"/>
                  </a:cubicBezTo>
                  <a:cubicBezTo>
                    <a:pt x="112" y="16"/>
                    <a:pt x="111" y="17"/>
                    <a:pt x="109" y="17"/>
                  </a:cubicBezTo>
                  <a:cubicBezTo>
                    <a:pt x="108" y="15"/>
                    <a:pt x="107" y="13"/>
                    <a:pt x="105" y="13"/>
                  </a:cubicBezTo>
                  <a:cubicBezTo>
                    <a:pt x="99" y="12"/>
                    <a:pt x="94" y="14"/>
                    <a:pt x="89" y="14"/>
                  </a:cubicBezTo>
                  <a:cubicBezTo>
                    <a:pt x="89" y="13"/>
                    <a:pt x="89" y="12"/>
                    <a:pt x="89" y="12"/>
                  </a:cubicBezTo>
                  <a:cubicBezTo>
                    <a:pt x="88" y="10"/>
                    <a:pt x="87" y="10"/>
                    <a:pt x="85" y="10"/>
                  </a:cubicBezTo>
                  <a:cubicBezTo>
                    <a:pt x="84" y="10"/>
                    <a:pt x="84" y="10"/>
                    <a:pt x="83" y="9"/>
                  </a:cubicBezTo>
                  <a:cubicBezTo>
                    <a:pt x="82" y="8"/>
                    <a:pt x="83" y="6"/>
                    <a:pt x="81" y="6"/>
                  </a:cubicBezTo>
                  <a:cubicBezTo>
                    <a:pt x="79" y="8"/>
                    <a:pt x="80" y="12"/>
                    <a:pt x="76" y="11"/>
                  </a:cubicBezTo>
                  <a:cubicBezTo>
                    <a:pt x="74" y="11"/>
                    <a:pt x="75" y="10"/>
                    <a:pt x="73" y="9"/>
                  </a:cubicBezTo>
                  <a:cubicBezTo>
                    <a:pt x="72" y="7"/>
                    <a:pt x="71" y="7"/>
                    <a:pt x="70" y="6"/>
                  </a:cubicBezTo>
                  <a:cubicBezTo>
                    <a:pt x="70" y="5"/>
                    <a:pt x="70" y="5"/>
                    <a:pt x="70" y="4"/>
                  </a:cubicBezTo>
                  <a:cubicBezTo>
                    <a:pt x="69" y="4"/>
                    <a:pt x="67" y="4"/>
                    <a:pt x="66" y="4"/>
                  </a:cubicBezTo>
                  <a:cubicBezTo>
                    <a:pt x="64" y="4"/>
                    <a:pt x="64" y="4"/>
                    <a:pt x="63" y="3"/>
                  </a:cubicBezTo>
                  <a:cubicBezTo>
                    <a:pt x="62" y="2"/>
                    <a:pt x="59" y="0"/>
                    <a:pt x="58" y="2"/>
                  </a:cubicBezTo>
                  <a:cubicBezTo>
                    <a:pt x="58" y="3"/>
                    <a:pt x="58" y="5"/>
                    <a:pt x="58" y="6"/>
                  </a:cubicBezTo>
                  <a:cubicBezTo>
                    <a:pt x="55" y="6"/>
                    <a:pt x="51" y="4"/>
                    <a:pt x="48" y="4"/>
                  </a:cubicBezTo>
                  <a:cubicBezTo>
                    <a:pt x="46" y="4"/>
                    <a:pt x="44" y="4"/>
                    <a:pt x="42" y="4"/>
                  </a:cubicBezTo>
                  <a:cubicBezTo>
                    <a:pt x="40" y="5"/>
                    <a:pt x="39" y="6"/>
                    <a:pt x="38" y="7"/>
                  </a:cubicBezTo>
                  <a:cubicBezTo>
                    <a:pt x="38" y="8"/>
                    <a:pt x="37" y="9"/>
                    <a:pt x="36" y="11"/>
                  </a:cubicBezTo>
                  <a:cubicBezTo>
                    <a:pt x="36" y="12"/>
                    <a:pt x="35" y="13"/>
                    <a:pt x="34" y="15"/>
                  </a:cubicBezTo>
                  <a:cubicBezTo>
                    <a:pt x="34" y="16"/>
                    <a:pt x="34" y="17"/>
                    <a:pt x="33" y="18"/>
                  </a:cubicBezTo>
                  <a:cubicBezTo>
                    <a:pt x="32" y="19"/>
                    <a:pt x="31" y="20"/>
                    <a:pt x="30" y="21"/>
                  </a:cubicBezTo>
                  <a:cubicBezTo>
                    <a:pt x="27" y="21"/>
                    <a:pt x="26" y="19"/>
                    <a:pt x="25" y="16"/>
                  </a:cubicBezTo>
                  <a:cubicBezTo>
                    <a:pt x="24" y="14"/>
                    <a:pt x="22" y="13"/>
                    <a:pt x="21" y="11"/>
                  </a:cubicBezTo>
                  <a:cubicBezTo>
                    <a:pt x="20" y="10"/>
                    <a:pt x="20" y="9"/>
                    <a:pt x="19" y="7"/>
                  </a:cubicBezTo>
                  <a:cubicBezTo>
                    <a:pt x="18" y="6"/>
                    <a:pt x="18" y="5"/>
                    <a:pt x="17" y="4"/>
                  </a:cubicBezTo>
                  <a:cubicBezTo>
                    <a:pt x="16" y="3"/>
                    <a:pt x="15" y="3"/>
                    <a:pt x="13" y="3"/>
                  </a:cubicBezTo>
                  <a:cubicBezTo>
                    <a:pt x="12" y="3"/>
                    <a:pt x="10" y="2"/>
                    <a:pt x="9" y="2"/>
                  </a:cubicBezTo>
                  <a:cubicBezTo>
                    <a:pt x="5" y="3"/>
                    <a:pt x="2" y="6"/>
                    <a:pt x="2" y="9"/>
                  </a:cubicBezTo>
                  <a:cubicBezTo>
                    <a:pt x="2" y="13"/>
                    <a:pt x="3" y="17"/>
                    <a:pt x="2" y="21"/>
                  </a:cubicBezTo>
                  <a:cubicBezTo>
                    <a:pt x="1" y="23"/>
                    <a:pt x="0" y="26"/>
                    <a:pt x="1" y="29"/>
                  </a:cubicBezTo>
                  <a:cubicBezTo>
                    <a:pt x="1" y="30"/>
                    <a:pt x="2" y="30"/>
                    <a:pt x="2" y="31"/>
                  </a:cubicBezTo>
                  <a:cubicBezTo>
                    <a:pt x="2" y="33"/>
                    <a:pt x="2" y="34"/>
                    <a:pt x="3" y="36"/>
                  </a:cubicBezTo>
                  <a:cubicBezTo>
                    <a:pt x="3" y="37"/>
                    <a:pt x="4" y="38"/>
                    <a:pt x="5" y="39"/>
                  </a:cubicBezTo>
                  <a:cubicBezTo>
                    <a:pt x="5" y="40"/>
                    <a:pt x="6" y="40"/>
                    <a:pt x="6" y="41"/>
                  </a:cubicBezTo>
                  <a:cubicBezTo>
                    <a:pt x="6" y="41"/>
                    <a:pt x="7" y="42"/>
                    <a:pt x="7" y="42"/>
                  </a:cubicBezTo>
                  <a:cubicBezTo>
                    <a:pt x="9" y="44"/>
                    <a:pt x="11" y="48"/>
                    <a:pt x="14" y="48"/>
                  </a:cubicBezTo>
                  <a:cubicBezTo>
                    <a:pt x="14" y="48"/>
                    <a:pt x="14" y="48"/>
                    <a:pt x="15" y="48"/>
                  </a:cubicBezTo>
                  <a:cubicBezTo>
                    <a:pt x="16" y="48"/>
                    <a:pt x="16" y="49"/>
                    <a:pt x="17" y="50"/>
                  </a:cubicBezTo>
                  <a:cubicBezTo>
                    <a:pt x="18" y="52"/>
                    <a:pt x="18" y="54"/>
                    <a:pt x="18" y="57"/>
                  </a:cubicBezTo>
                  <a:cubicBezTo>
                    <a:pt x="18" y="57"/>
                    <a:pt x="18" y="58"/>
                    <a:pt x="18" y="59"/>
                  </a:cubicBezTo>
                  <a:cubicBezTo>
                    <a:pt x="18" y="59"/>
                    <a:pt x="19" y="60"/>
                    <a:pt x="19" y="60"/>
                  </a:cubicBezTo>
                  <a:cubicBezTo>
                    <a:pt x="19" y="61"/>
                    <a:pt x="19" y="62"/>
                    <a:pt x="19" y="62"/>
                  </a:cubicBezTo>
                  <a:cubicBezTo>
                    <a:pt x="19" y="66"/>
                    <a:pt x="19" y="69"/>
                    <a:pt x="19" y="72"/>
                  </a:cubicBezTo>
                  <a:cubicBezTo>
                    <a:pt x="19" y="73"/>
                    <a:pt x="19" y="74"/>
                    <a:pt x="19" y="74"/>
                  </a:cubicBezTo>
                  <a:cubicBezTo>
                    <a:pt x="19" y="75"/>
                    <a:pt x="20" y="75"/>
                    <a:pt x="21" y="76"/>
                  </a:cubicBezTo>
                  <a:cubicBezTo>
                    <a:pt x="21" y="77"/>
                    <a:pt x="21" y="78"/>
                    <a:pt x="21" y="79"/>
                  </a:cubicBezTo>
                  <a:cubicBezTo>
                    <a:pt x="21" y="81"/>
                    <a:pt x="23" y="83"/>
                    <a:pt x="24" y="85"/>
                  </a:cubicBezTo>
                  <a:cubicBezTo>
                    <a:pt x="25" y="86"/>
                    <a:pt x="25" y="88"/>
                    <a:pt x="26" y="90"/>
                  </a:cubicBezTo>
                  <a:cubicBezTo>
                    <a:pt x="26" y="91"/>
                    <a:pt x="26" y="92"/>
                    <a:pt x="26" y="93"/>
                  </a:cubicBezTo>
                  <a:cubicBezTo>
                    <a:pt x="26" y="94"/>
                    <a:pt x="27" y="95"/>
                    <a:pt x="28" y="96"/>
                  </a:cubicBezTo>
                  <a:cubicBezTo>
                    <a:pt x="31" y="99"/>
                    <a:pt x="35" y="102"/>
                    <a:pt x="39" y="103"/>
                  </a:cubicBezTo>
                  <a:cubicBezTo>
                    <a:pt x="43" y="104"/>
                    <a:pt x="45" y="107"/>
                    <a:pt x="47" y="111"/>
                  </a:cubicBezTo>
                  <a:cubicBezTo>
                    <a:pt x="47" y="112"/>
                    <a:pt x="48" y="115"/>
                    <a:pt x="49" y="116"/>
                  </a:cubicBezTo>
                  <a:cubicBezTo>
                    <a:pt x="49" y="116"/>
                    <a:pt x="50" y="117"/>
                    <a:pt x="51" y="118"/>
                  </a:cubicBezTo>
                  <a:cubicBezTo>
                    <a:pt x="52" y="119"/>
                    <a:pt x="53" y="120"/>
                    <a:pt x="53" y="121"/>
                  </a:cubicBezTo>
                  <a:cubicBezTo>
                    <a:pt x="55" y="123"/>
                    <a:pt x="56" y="126"/>
                    <a:pt x="58" y="128"/>
                  </a:cubicBezTo>
                  <a:cubicBezTo>
                    <a:pt x="60" y="129"/>
                    <a:pt x="61" y="130"/>
                    <a:pt x="62" y="131"/>
                  </a:cubicBezTo>
                  <a:cubicBezTo>
                    <a:pt x="62" y="132"/>
                    <a:pt x="63" y="133"/>
                    <a:pt x="63" y="134"/>
                  </a:cubicBezTo>
                  <a:cubicBezTo>
                    <a:pt x="66" y="136"/>
                    <a:pt x="69" y="139"/>
                    <a:pt x="72" y="142"/>
                  </a:cubicBezTo>
                  <a:cubicBezTo>
                    <a:pt x="73" y="143"/>
                    <a:pt x="75" y="143"/>
                    <a:pt x="75" y="144"/>
                  </a:cubicBezTo>
                  <a:cubicBezTo>
                    <a:pt x="76" y="145"/>
                    <a:pt x="76" y="146"/>
                    <a:pt x="76" y="147"/>
                  </a:cubicBezTo>
                  <a:cubicBezTo>
                    <a:pt x="76" y="148"/>
                    <a:pt x="76" y="149"/>
                    <a:pt x="76" y="150"/>
                  </a:cubicBezTo>
                  <a:cubicBezTo>
                    <a:pt x="76" y="152"/>
                    <a:pt x="76" y="153"/>
                    <a:pt x="77" y="155"/>
                  </a:cubicBezTo>
                  <a:cubicBezTo>
                    <a:pt x="77" y="155"/>
                    <a:pt x="77" y="156"/>
                    <a:pt x="77" y="157"/>
                  </a:cubicBezTo>
                  <a:cubicBezTo>
                    <a:pt x="77" y="157"/>
                    <a:pt x="78" y="158"/>
                    <a:pt x="78" y="158"/>
                  </a:cubicBezTo>
                  <a:cubicBezTo>
                    <a:pt x="79" y="159"/>
                    <a:pt x="79" y="160"/>
                    <a:pt x="79" y="160"/>
                  </a:cubicBezTo>
                  <a:cubicBezTo>
                    <a:pt x="79" y="161"/>
                    <a:pt x="79" y="161"/>
                    <a:pt x="79" y="161"/>
                  </a:cubicBezTo>
                  <a:cubicBezTo>
                    <a:pt x="80" y="162"/>
                    <a:pt x="81" y="162"/>
                    <a:pt x="81" y="162"/>
                  </a:cubicBezTo>
                  <a:cubicBezTo>
                    <a:pt x="81" y="163"/>
                    <a:pt x="81" y="164"/>
                    <a:pt x="81" y="165"/>
                  </a:cubicBezTo>
                  <a:cubicBezTo>
                    <a:pt x="81" y="166"/>
                    <a:pt x="81" y="167"/>
                    <a:pt x="81" y="168"/>
                  </a:cubicBezTo>
                  <a:cubicBezTo>
                    <a:pt x="80" y="169"/>
                    <a:pt x="79" y="170"/>
                    <a:pt x="79" y="171"/>
                  </a:cubicBezTo>
                  <a:cubicBezTo>
                    <a:pt x="80" y="172"/>
                    <a:pt x="84" y="172"/>
                    <a:pt x="85" y="173"/>
                  </a:cubicBezTo>
                  <a:cubicBezTo>
                    <a:pt x="86" y="173"/>
                    <a:pt x="86" y="174"/>
                    <a:pt x="86" y="175"/>
                  </a:cubicBezTo>
                  <a:cubicBezTo>
                    <a:pt x="88" y="178"/>
                    <a:pt x="91" y="180"/>
                    <a:pt x="91" y="182"/>
                  </a:cubicBezTo>
                  <a:cubicBezTo>
                    <a:pt x="92" y="183"/>
                    <a:pt x="91" y="184"/>
                    <a:pt x="92" y="185"/>
                  </a:cubicBezTo>
                  <a:cubicBezTo>
                    <a:pt x="92" y="185"/>
                    <a:pt x="93" y="186"/>
                    <a:pt x="93" y="186"/>
                  </a:cubicBezTo>
                  <a:cubicBezTo>
                    <a:pt x="93" y="186"/>
                    <a:pt x="93" y="187"/>
                    <a:pt x="94" y="187"/>
                  </a:cubicBezTo>
                  <a:cubicBezTo>
                    <a:pt x="93" y="188"/>
                    <a:pt x="89" y="188"/>
                    <a:pt x="88" y="188"/>
                  </a:cubicBezTo>
                  <a:cubicBezTo>
                    <a:pt x="88" y="189"/>
                    <a:pt x="89" y="190"/>
                    <a:pt x="90" y="191"/>
                  </a:cubicBezTo>
                  <a:cubicBezTo>
                    <a:pt x="90" y="192"/>
                    <a:pt x="91" y="194"/>
                    <a:pt x="92" y="194"/>
                  </a:cubicBezTo>
                  <a:cubicBezTo>
                    <a:pt x="93" y="192"/>
                    <a:pt x="97" y="191"/>
                    <a:pt x="98" y="191"/>
                  </a:cubicBezTo>
                  <a:cubicBezTo>
                    <a:pt x="99" y="191"/>
                    <a:pt x="100" y="190"/>
                    <a:pt x="100" y="190"/>
                  </a:cubicBezTo>
                  <a:cubicBezTo>
                    <a:pt x="101" y="190"/>
                    <a:pt x="102" y="189"/>
                    <a:pt x="103" y="190"/>
                  </a:cubicBezTo>
                  <a:cubicBezTo>
                    <a:pt x="103" y="190"/>
                    <a:pt x="103" y="191"/>
                    <a:pt x="103" y="191"/>
                  </a:cubicBezTo>
                  <a:cubicBezTo>
                    <a:pt x="103" y="191"/>
                    <a:pt x="104" y="191"/>
                    <a:pt x="104" y="192"/>
                  </a:cubicBezTo>
                  <a:cubicBezTo>
                    <a:pt x="104" y="192"/>
                    <a:pt x="104" y="192"/>
                    <a:pt x="104" y="193"/>
                  </a:cubicBezTo>
                  <a:cubicBezTo>
                    <a:pt x="105" y="194"/>
                    <a:pt x="106" y="195"/>
                    <a:pt x="107" y="196"/>
                  </a:cubicBezTo>
                  <a:cubicBezTo>
                    <a:pt x="108" y="197"/>
                    <a:pt x="108" y="198"/>
                    <a:pt x="108" y="199"/>
                  </a:cubicBezTo>
                  <a:cubicBezTo>
                    <a:pt x="109" y="200"/>
                    <a:pt x="110" y="202"/>
                    <a:pt x="112" y="203"/>
                  </a:cubicBezTo>
                  <a:cubicBezTo>
                    <a:pt x="113" y="204"/>
                    <a:pt x="115" y="206"/>
                    <a:pt x="117" y="207"/>
                  </a:cubicBezTo>
                  <a:cubicBezTo>
                    <a:pt x="119" y="209"/>
                    <a:pt x="121" y="210"/>
                    <a:pt x="122" y="211"/>
                  </a:cubicBezTo>
                  <a:cubicBezTo>
                    <a:pt x="123" y="211"/>
                    <a:pt x="124" y="212"/>
                    <a:pt x="125" y="213"/>
                  </a:cubicBezTo>
                  <a:cubicBezTo>
                    <a:pt x="125" y="215"/>
                    <a:pt x="130" y="214"/>
                    <a:pt x="131" y="214"/>
                  </a:cubicBezTo>
                  <a:cubicBezTo>
                    <a:pt x="132" y="214"/>
                    <a:pt x="133" y="216"/>
                    <a:pt x="134" y="217"/>
                  </a:cubicBezTo>
                  <a:cubicBezTo>
                    <a:pt x="135" y="218"/>
                    <a:pt x="135" y="219"/>
                    <a:pt x="135" y="220"/>
                  </a:cubicBezTo>
                  <a:cubicBezTo>
                    <a:pt x="136" y="221"/>
                    <a:pt x="137" y="223"/>
                    <a:pt x="138" y="224"/>
                  </a:cubicBezTo>
                  <a:cubicBezTo>
                    <a:pt x="139" y="225"/>
                    <a:pt x="139" y="224"/>
                    <a:pt x="140" y="223"/>
                  </a:cubicBezTo>
                  <a:cubicBezTo>
                    <a:pt x="140" y="223"/>
                    <a:pt x="140" y="222"/>
                    <a:pt x="140" y="222"/>
                  </a:cubicBezTo>
                  <a:cubicBezTo>
                    <a:pt x="141" y="222"/>
                    <a:pt x="141" y="221"/>
                    <a:pt x="141" y="221"/>
                  </a:cubicBezTo>
                  <a:cubicBezTo>
                    <a:pt x="143" y="219"/>
                    <a:pt x="143" y="214"/>
                    <a:pt x="143" y="211"/>
                  </a:cubicBezTo>
                  <a:cubicBezTo>
                    <a:pt x="143" y="210"/>
                    <a:pt x="143" y="209"/>
                    <a:pt x="143" y="209"/>
                  </a:cubicBezTo>
                  <a:cubicBezTo>
                    <a:pt x="143" y="208"/>
                    <a:pt x="142" y="207"/>
                    <a:pt x="142" y="207"/>
                  </a:cubicBezTo>
                  <a:cubicBezTo>
                    <a:pt x="142" y="206"/>
                    <a:pt x="142" y="206"/>
                    <a:pt x="141" y="206"/>
                  </a:cubicBezTo>
                  <a:cubicBezTo>
                    <a:pt x="141" y="206"/>
                    <a:pt x="141" y="204"/>
                    <a:pt x="140" y="204"/>
                  </a:cubicBezTo>
                  <a:cubicBezTo>
                    <a:pt x="140" y="202"/>
                    <a:pt x="140" y="201"/>
                    <a:pt x="140" y="200"/>
                  </a:cubicBezTo>
                  <a:cubicBezTo>
                    <a:pt x="140" y="198"/>
                    <a:pt x="139" y="198"/>
                    <a:pt x="139" y="197"/>
                  </a:cubicBezTo>
                  <a:cubicBezTo>
                    <a:pt x="139" y="196"/>
                    <a:pt x="140" y="195"/>
                    <a:pt x="140" y="195"/>
                  </a:cubicBezTo>
                  <a:cubicBezTo>
                    <a:pt x="141" y="193"/>
                    <a:pt x="142" y="192"/>
                    <a:pt x="143" y="190"/>
                  </a:cubicBezTo>
                  <a:cubicBezTo>
                    <a:pt x="143" y="190"/>
                    <a:pt x="143" y="189"/>
                    <a:pt x="143" y="189"/>
                  </a:cubicBezTo>
                  <a:cubicBezTo>
                    <a:pt x="143" y="188"/>
                    <a:pt x="143" y="188"/>
                    <a:pt x="143" y="188"/>
                  </a:cubicBezTo>
                  <a:cubicBezTo>
                    <a:pt x="144" y="187"/>
                    <a:pt x="144" y="185"/>
                    <a:pt x="144" y="184"/>
                  </a:cubicBezTo>
                  <a:cubicBezTo>
                    <a:pt x="145" y="183"/>
                    <a:pt x="147" y="183"/>
                    <a:pt x="147" y="182"/>
                  </a:cubicBezTo>
                  <a:cubicBezTo>
                    <a:pt x="148" y="181"/>
                    <a:pt x="147" y="181"/>
                    <a:pt x="147" y="180"/>
                  </a:cubicBezTo>
                  <a:cubicBezTo>
                    <a:pt x="148" y="179"/>
                    <a:pt x="148" y="178"/>
                    <a:pt x="148" y="177"/>
                  </a:cubicBezTo>
                  <a:cubicBezTo>
                    <a:pt x="149" y="176"/>
                    <a:pt x="149" y="175"/>
                    <a:pt x="149" y="173"/>
                  </a:cubicBezTo>
                  <a:cubicBezTo>
                    <a:pt x="149" y="172"/>
                    <a:pt x="148" y="171"/>
                    <a:pt x="148" y="170"/>
                  </a:cubicBezTo>
                  <a:cubicBezTo>
                    <a:pt x="148" y="169"/>
                    <a:pt x="149" y="168"/>
                    <a:pt x="150" y="167"/>
                  </a:cubicBezTo>
                  <a:cubicBezTo>
                    <a:pt x="152" y="166"/>
                    <a:pt x="154" y="164"/>
                    <a:pt x="155" y="163"/>
                  </a:cubicBezTo>
                  <a:cubicBezTo>
                    <a:pt x="155" y="162"/>
                    <a:pt x="155" y="162"/>
                    <a:pt x="156" y="162"/>
                  </a:cubicBezTo>
                  <a:cubicBezTo>
                    <a:pt x="156" y="161"/>
                    <a:pt x="157" y="161"/>
                    <a:pt x="157" y="161"/>
                  </a:cubicBezTo>
                  <a:cubicBezTo>
                    <a:pt x="159" y="160"/>
                    <a:pt x="161" y="158"/>
                    <a:pt x="163" y="158"/>
                  </a:cubicBezTo>
                  <a:cubicBezTo>
                    <a:pt x="165" y="158"/>
                    <a:pt x="166" y="159"/>
                    <a:pt x="167" y="161"/>
                  </a:cubicBezTo>
                  <a:cubicBezTo>
                    <a:pt x="167" y="162"/>
                    <a:pt x="167" y="163"/>
                    <a:pt x="168" y="164"/>
                  </a:cubicBezTo>
                  <a:cubicBezTo>
                    <a:pt x="168" y="164"/>
                    <a:pt x="169" y="165"/>
                    <a:pt x="170" y="165"/>
                  </a:cubicBezTo>
                  <a:cubicBezTo>
                    <a:pt x="170" y="164"/>
                    <a:pt x="171" y="165"/>
                    <a:pt x="171" y="164"/>
                  </a:cubicBezTo>
                  <a:cubicBezTo>
                    <a:pt x="172" y="164"/>
                    <a:pt x="172" y="163"/>
                    <a:pt x="172" y="163"/>
                  </a:cubicBezTo>
                  <a:cubicBezTo>
                    <a:pt x="174" y="161"/>
                    <a:pt x="173" y="160"/>
                    <a:pt x="172" y="158"/>
                  </a:cubicBezTo>
                  <a:cubicBezTo>
                    <a:pt x="172" y="157"/>
                    <a:pt x="172" y="156"/>
                    <a:pt x="171" y="155"/>
                  </a:cubicBezTo>
                  <a:cubicBezTo>
                    <a:pt x="170" y="154"/>
                    <a:pt x="169" y="152"/>
                    <a:pt x="168" y="151"/>
                  </a:cubicBezTo>
                  <a:cubicBezTo>
                    <a:pt x="167" y="150"/>
                    <a:pt x="166" y="150"/>
                    <a:pt x="166" y="148"/>
                  </a:cubicBezTo>
                  <a:cubicBezTo>
                    <a:pt x="166" y="147"/>
                    <a:pt x="165" y="145"/>
                    <a:pt x="166" y="144"/>
                  </a:cubicBezTo>
                  <a:cubicBezTo>
                    <a:pt x="166" y="144"/>
                    <a:pt x="166" y="144"/>
                    <a:pt x="167" y="143"/>
                  </a:cubicBezTo>
                  <a:cubicBezTo>
                    <a:pt x="167" y="143"/>
                    <a:pt x="166" y="142"/>
                    <a:pt x="166" y="142"/>
                  </a:cubicBezTo>
                  <a:cubicBezTo>
                    <a:pt x="167" y="141"/>
                    <a:pt x="167" y="141"/>
                    <a:pt x="168" y="141"/>
                  </a:cubicBezTo>
                  <a:cubicBezTo>
                    <a:pt x="170" y="140"/>
                    <a:pt x="172" y="143"/>
                    <a:pt x="173" y="144"/>
                  </a:cubicBezTo>
                  <a:cubicBezTo>
                    <a:pt x="174" y="145"/>
                    <a:pt x="175" y="145"/>
                    <a:pt x="176" y="145"/>
                  </a:cubicBezTo>
                  <a:cubicBezTo>
                    <a:pt x="177" y="144"/>
                    <a:pt x="178" y="144"/>
                    <a:pt x="178" y="144"/>
                  </a:cubicBezTo>
                  <a:cubicBezTo>
                    <a:pt x="179" y="144"/>
                    <a:pt x="180" y="144"/>
                    <a:pt x="180" y="143"/>
                  </a:cubicBezTo>
                  <a:cubicBezTo>
                    <a:pt x="181" y="143"/>
                    <a:pt x="181" y="142"/>
                    <a:pt x="181" y="141"/>
                  </a:cubicBezTo>
                  <a:cubicBezTo>
                    <a:pt x="181" y="140"/>
                    <a:pt x="182" y="140"/>
                    <a:pt x="183" y="139"/>
                  </a:cubicBezTo>
                  <a:cubicBezTo>
                    <a:pt x="184" y="139"/>
                    <a:pt x="184" y="138"/>
                    <a:pt x="184" y="138"/>
                  </a:cubicBezTo>
                  <a:cubicBezTo>
                    <a:pt x="185" y="137"/>
                    <a:pt x="187" y="135"/>
                    <a:pt x="188" y="136"/>
                  </a:cubicBezTo>
                  <a:cubicBezTo>
                    <a:pt x="188" y="136"/>
                    <a:pt x="188" y="138"/>
                    <a:pt x="189" y="139"/>
                  </a:cubicBezTo>
                  <a:cubicBezTo>
                    <a:pt x="190" y="140"/>
                    <a:pt x="191" y="141"/>
                    <a:pt x="191" y="143"/>
                  </a:cubicBezTo>
                  <a:cubicBezTo>
                    <a:pt x="192" y="143"/>
                    <a:pt x="192" y="144"/>
                    <a:pt x="193" y="143"/>
                  </a:cubicBezTo>
                  <a:cubicBezTo>
                    <a:pt x="194" y="143"/>
                    <a:pt x="193" y="143"/>
                    <a:pt x="194" y="142"/>
                  </a:cubicBezTo>
                  <a:cubicBezTo>
                    <a:pt x="194" y="141"/>
                    <a:pt x="195" y="141"/>
                    <a:pt x="196" y="140"/>
                  </a:cubicBezTo>
                  <a:cubicBezTo>
                    <a:pt x="196" y="139"/>
                    <a:pt x="196" y="138"/>
                    <a:pt x="196" y="137"/>
                  </a:cubicBezTo>
                  <a:cubicBezTo>
                    <a:pt x="196" y="135"/>
                    <a:pt x="197" y="134"/>
                    <a:pt x="197" y="133"/>
                  </a:cubicBezTo>
                  <a:cubicBezTo>
                    <a:pt x="197" y="132"/>
                    <a:pt x="196" y="132"/>
                    <a:pt x="196" y="131"/>
                  </a:cubicBezTo>
                  <a:cubicBezTo>
                    <a:pt x="196" y="131"/>
                    <a:pt x="196" y="130"/>
                    <a:pt x="196" y="130"/>
                  </a:cubicBezTo>
                  <a:cubicBezTo>
                    <a:pt x="196" y="128"/>
                    <a:pt x="195" y="127"/>
                    <a:pt x="194" y="125"/>
                  </a:cubicBezTo>
                  <a:cubicBezTo>
                    <a:pt x="192" y="122"/>
                    <a:pt x="190" y="120"/>
                    <a:pt x="189" y="117"/>
                  </a:cubicBezTo>
                  <a:cubicBezTo>
                    <a:pt x="188" y="116"/>
                    <a:pt x="188" y="115"/>
                    <a:pt x="187" y="114"/>
                  </a:cubicBezTo>
                  <a:cubicBezTo>
                    <a:pt x="186" y="112"/>
                    <a:pt x="186" y="113"/>
                    <a:pt x="184" y="112"/>
                  </a:cubicBezTo>
                  <a:cubicBezTo>
                    <a:pt x="183" y="112"/>
                    <a:pt x="182" y="111"/>
                    <a:pt x="182" y="110"/>
                  </a:cubicBezTo>
                  <a:cubicBezTo>
                    <a:pt x="181" y="109"/>
                    <a:pt x="182" y="106"/>
                    <a:pt x="183" y="105"/>
                  </a:cubicBezTo>
                  <a:cubicBezTo>
                    <a:pt x="184" y="106"/>
                    <a:pt x="185" y="107"/>
                    <a:pt x="186" y="107"/>
                  </a:cubicBezTo>
                  <a:cubicBezTo>
                    <a:pt x="188" y="109"/>
                    <a:pt x="192" y="109"/>
                    <a:pt x="195" y="109"/>
                  </a:cubicBezTo>
                  <a:cubicBezTo>
                    <a:pt x="197" y="109"/>
                    <a:pt x="200" y="109"/>
                    <a:pt x="201" y="108"/>
                  </a:cubicBezTo>
                  <a:cubicBezTo>
                    <a:pt x="202" y="107"/>
                    <a:pt x="202" y="107"/>
                    <a:pt x="203" y="106"/>
                  </a:cubicBezTo>
                  <a:cubicBezTo>
                    <a:pt x="204" y="105"/>
                    <a:pt x="204" y="105"/>
                    <a:pt x="204" y="104"/>
                  </a:cubicBezTo>
                  <a:cubicBezTo>
                    <a:pt x="204" y="104"/>
                    <a:pt x="204" y="103"/>
                    <a:pt x="204" y="102"/>
                  </a:cubicBezTo>
                  <a:cubicBezTo>
                    <a:pt x="204" y="102"/>
                    <a:pt x="204" y="100"/>
                    <a:pt x="204" y="10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8">
              <a:extLst>
                <a:ext uri="{FF2B5EF4-FFF2-40B4-BE49-F238E27FC236}">
                  <a16:creationId xmlns:a16="http://schemas.microsoft.com/office/drawing/2014/main" id="{D8BA2579-9291-A7AC-5761-E5E46C18B211}"/>
                </a:ext>
              </a:extLst>
            </p:cNvPr>
            <p:cNvSpPr>
              <a:spLocks/>
            </p:cNvSpPr>
            <p:nvPr/>
          </p:nvSpPr>
          <p:spPr bwMode="auto">
            <a:xfrm>
              <a:off x="5184775" y="5527675"/>
              <a:ext cx="280988" cy="252413"/>
            </a:xfrm>
            <a:custGeom>
              <a:avLst/>
              <a:gdLst/>
              <a:ahLst/>
              <a:cxnLst>
                <a:cxn ang="0">
                  <a:pos x="145" y="47"/>
                </a:cxn>
                <a:cxn ang="0">
                  <a:pos x="135" y="45"/>
                </a:cxn>
                <a:cxn ang="0">
                  <a:pos x="132" y="40"/>
                </a:cxn>
                <a:cxn ang="0">
                  <a:pos x="121" y="36"/>
                </a:cxn>
                <a:cxn ang="0">
                  <a:pos x="116" y="31"/>
                </a:cxn>
                <a:cxn ang="0">
                  <a:pos x="110" y="28"/>
                </a:cxn>
                <a:cxn ang="0">
                  <a:pos x="105" y="20"/>
                </a:cxn>
                <a:cxn ang="0">
                  <a:pos x="94" y="10"/>
                </a:cxn>
                <a:cxn ang="0">
                  <a:pos x="88" y="3"/>
                </a:cxn>
                <a:cxn ang="0">
                  <a:pos x="84" y="5"/>
                </a:cxn>
                <a:cxn ang="0">
                  <a:pos x="74" y="2"/>
                </a:cxn>
                <a:cxn ang="0">
                  <a:pos x="74" y="8"/>
                </a:cxn>
                <a:cxn ang="0">
                  <a:pos x="80" y="18"/>
                </a:cxn>
                <a:cxn ang="0">
                  <a:pos x="78" y="25"/>
                </a:cxn>
                <a:cxn ang="0">
                  <a:pos x="71" y="18"/>
                </a:cxn>
                <a:cxn ang="0">
                  <a:pos x="63" y="23"/>
                </a:cxn>
                <a:cxn ang="0">
                  <a:pos x="57" y="33"/>
                </a:cxn>
                <a:cxn ang="0">
                  <a:pos x="55" y="42"/>
                </a:cxn>
                <a:cxn ang="0">
                  <a:pos x="51" y="49"/>
                </a:cxn>
                <a:cxn ang="0">
                  <a:pos x="47" y="57"/>
                </a:cxn>
                <a:cxn ang="0">
                  <a:pos x="49" y="66"/>
                </a:cxn>
                <a:cxn ang="0">
                  <a:pos x="51" y="71"/>
                </a:cxn>
                <a:cxn ang="0">
                  <a:pos x="48" y="83"/>
                </a:cxn>
                <a:cxn ang="0">
                  <a:pos x="42" y="77"/>
                </a:cxn>
                <a:cxn ang="0">
                  <a:pos x="30" y="71"/>
                </a:cxn>
                <a:cxn ang="0">
                  <a:pos x="16" y="59"/>
                </a:cxn>
                <a:cxn ang="0">
                  <a:pos x="12" y="52"/>
                </a:cxn>
                <a:cxn ang="0">
                  <a:pos x="8" y="50"/>
                </a:cxn>
                <a:cxn ang="0">
                  <a:pos x="0" y="54"/>
                </a:cxn>
                <a:cxn ang="0">
                  <a:pos x="5" y="59"/>
                </a:cxn>
                <a:cxn ang="0">
                  <a:pos x="12" y="62"/>
                </a:cxn>
                <a:cxn ang="0">
                  <a:pos x="17" y="66"/>
                </a:cxn>
                <a:cxn ang="0">
                  <a:pos x="26" y="75"/>
                </a:cxn>
                <a:cxn ang="0">
                  <a:pos x="34" y="82"/>
                </a:cxn>
                <a:cxn ang="0">
                  <a:pos x="53" y="94"/>
                </a:cxn>
                <a:cxn ang="0">
                  <a:pos x="62" y="104"/>
                </a:cxn>
                <a:cxn ang="0">
                  <a:pos x="68" y="106"/>
                </a:cxn>
                <a:cxn ang="0">
                  <a:pos x="76" y="116"/>
                </a:cxn>
                <a:cxn ang="0">
                  <a:pos x="82" y="131"/>
                </a:cxn>
                <a:cxn ang="0">
                  <a:pos x="91" y="133"/>
                </a:cxn>
                <a:cxn ang="0">
                  <a:pos x="90" y="111"/>
                </a:cxn>
                <a:cxn ang="0">
                  <a:pos x="95" y="98"/>
                </a:cxn>
                <a:cxn ang="0">
                  <a:pos x="101" y="88"/>
                </a:cxn>
                <a:cxn ang="0">
                  <a:pos x="109" y="76"/>
                </a:cxn>
                <a:cxn ang="0">
                  <a:pos x="113" y="81"/>
                </a:cxn>
                <a:cxn ang="0">
                  <a:pos x="126" y="88"/>
                </a:cxn>
                <a:cxn ang="0">
                  <a:pos x="132" y="81"/>
                </a:cxn>
                <a:cxn ang="0">
                  <a:pos x="132" y="70"/>
                </a:cxn>
                <a:cxn ang="0">
                  <a:pos x="133" y="64"/>
                </a:cxn>
                <a:cxn ang="0">
                  <a:pos x="142" y="62"/>
                </a:cxn>
                <a:cxn ang="0">
                  <a:pos x="148" y="59"/>
                </a:cxn>
              </a:cxnLst>
              <a:rect l="0" t="0" r="r" b="b"/>
              <a:pathLst>
                <a:path w="150" h="135">
                  <a:moveTo>
                    <a:pt x="147" y="51"/>
                  </a:moveTo>
                  <a:cubicBezTo>
                    <a:pt x="146" y="51"/>
                    <a:pt x="146" y="50"/>
                    <a:pt x="146" y="49"/>
                  </a:cubicBezTo>
                  <a:cubicBezTo>
                    <a:pt x="145" y="49"/>
                    <a:pt x="146" y="47"/>
                    <a:pt x="145" y="47"/>
                  </a:cubicBezTo>
                  <a:cubicBezTo>
                    <a:pt x="144" y="46"/>
                    <a:pt x="142" y="47"/>
                    <a:pt x="141" y="47"/>
                  </a:cubicBezTo>
                  <a:cubicBezTo>
                    <a:pt x="140" y="47"/>
                    <a:pt x="136" y="48"/>
                    <a:pt x="136" y="47"/>
                  </a:cubicBezTo>
                  <a:cubicBezTo>
                    <a:pt x="135" y="46"/>
                    <a:pt x="135" y="46"/>
                    <a:pt x="135" y="45"/>
                  </a:cubicBezTo>
                  <a:cubicBezTo>
                    <a:pt x="135" y="44"/>
                    <a:pt x="135" y="44"/>
                    <a:pt x="135" y="43"/>
                  </a:cubicBezTo>
                  <a:cubicBezTo>
                    <a:pt x="134" y="43"/>
                    <a:pt x="134" y="42"/>
                    <a:pt x="133" y="42"/>
                  </a:cubicBezTo>
                  <a:cubicBezTo>
                    <a:pt x="133" y="41"/>
                    <a:pt x="132" y="41"/>
                    <a:pt x="132" y="40"/>
                  </a:cubicBezTo>
                  <a:cubicBezTo>
                    <a:pt x="130" y="40"/>
                    <a:pt x="130" y="39"/>
                    <a:pt x="130" y="38"/>
                  </a:cubicBezTo>
                  <a:cubicBezTo>
                    <a:pt x="129" y="36"/>
                    <a:pt x="128" y="36"/>
                    <a:pt x="127" y="36"/>
                  </a:cubicBezTo>
                  <a:cubicBezTo>
                    <a:pt x="125" y="36"/>
                    <a:pt x="123" y="37"/>
                    <a:pt x="121" y="36"/>
                  </a:cubicBezTo>
                  <a:cubicBezTo>
                    <a:pt x="120" y="36"/>
                    <a:pt x="119" y="35"/>
                    <a:pt x="118" y="34"/>
                  </a:cubicBezTo>
                  <a:cubicBezTo>
                    <a:pt x="117" y="34"/>
                    <a:pt x="117" y="33"/>
                    <a:pt x="116" y="33"/>
                  </a:cubicBezTo>
                  <a:cubicBezTo>
                    <a:pt x="116" y="32"/>
                    <a:pt x="116" y="32"/>
                    <a:pt x="116" y="31"/>
                  </a:cubicBezTo>
                  <a:cubicBezTo>
                    <a:pt x="115" y="31"/>
                    <a:pt x="115" y="31"/>
                    <a:pt x="114" y="31"/>
                  </a:cubicBezTo>
                  <a:cubicBezTo>
                    <a:pt x="113" y="31"/>
                    <a:pt x="113" y="30"/>
                    <a:pt x="112" y="30"/>
                  </a:cubicBezTo>
                  <a:cubicBezTo>
                    <a:pt x="112" y="29"/>
                    <a:pt x="111" y="29"/>
                    <a:pt x="110" y="28"/>
                  </a:cubicBezTo>
                  <a:cubicBezTo>
                    <a:pt x="108" y="27"/>
                    <a:pt x="106" y="25"/>
                    <a:pt x="106" y="23"/>
                  </a:cubicBezTo>
                  <a:cubicBezTo>
                    <a:pt x="108" y="23"/>
                    <a:pt x="108" y="23"/>
                    <a:pt x="108" y="23"/>
                  </a:cubicBezTo>
                  <a:cubicBezTo>
                    <a:pt x="107" y="22"/>
                    <a:pt x="106" y="21"/>
                    <a:pt x="105" y="20"/>
                  </a:cubicBezTo>
                  <a:cubicBezTo>
                    <a:pt x="103" y="18"/>
                    <a:pt x="101" y="17"/>
                    <a:pt x="100" y="14"/>
                  </a:cubicBezTo>
                  <a:cubicBezTo>
                    <a:pt x="99" y="13"/>
                    <a:pt x="99" y="12"/>
                    <a:pt x="98" y="12"/>
                  </a:cubicBezTo>
                  <a:cubicBezTo>
                    <a:pt x="96" y="11"/>
                    <a:pt x="95" y="11"/>
                    <a:pt x="94" y="10"/>
                  </a:cubicBezTo>
                  <a:cubicBezTo>
                    <a:pt x="93" y="9"/>
                    <a:pt x="93" y="9"/>
                    <a:pt x="92" y="8"/>
                  </a:cubicBezTo>
                  <a:cubicBezTo>
                    <a:pt x="90" y="8"/>
                    <a:pt x="90" y="7"/>
                    <a:pt x="90" y="6"/>
                  </a:cubicBezTo>
                  <a:cubicBezTo>
                    <a:pt x="89" y="5"/>
                    <a:pt x="88" y="4"/>
                    <a:pt x="88" y="3"/>
                  </a:cubicBezTo>
                  <a:cubicBezTo>
                    <a:pt x="88" y="3"/>
                    <a:pt x="88" y="3"/>
                    <a:pt x="88" y="3"/>
                  </a:cubicBezTo>
                  <a:cubicBezTo>
                    <a:pt x="88" y="4"/>
                    <a:pt x="87" y="4"/>
                    <a:pt x="86" y="4"/>
                  </a:cubicBezTo>
                  <a:cubicBezTo>
                    <a:pt x="86" y="4"/>
                    <a:pt x="85" y="4"/>
                    <a:pt x="84" y="5"/>
                  </a:cubicBezTo>
                  <a:cubicBezTo>
                    <a:pt x="83" y="5"/>
                    <a:pt x="82" y="5"/>
                    <a:pt x="81" y="4"/>
                  </a:cubicBezTo>
                  <a:cubicBezTo>
                    <a:pt x="80" y="3"/>
                    <a:pt x="78" y="0"/>
                    <a:pt x="76" y="1"/>
                  </a:cubicBezTo>
                  <a:cubicBezTo>
                    <a:pt x="75" y="1"/>
                    <a:pt x="75" y="1"/>
                    <a:pt x="74" y="2"/>
                  </a:cubicBezTo>
                  <a:cubicBezTo>
                    <a:pt x="74" y="2"/>
                    <a:pt x="75" y="3"/>
                    <a:pt x="75" y="3"/>
                  </a:cubicBezTo>
                  <a:cubicBezTo>
                    <a:pt x="74" y="4"/>
                    <a:pt x="74" y="4"/>
                    <a:pt x="74" y="4"/>
                  </a:cubicBezTo>
                  <a:cubicBezTo>
                    <a:pt x="73" y="5"/>
                    <a:pt x="74" y="7"/>
                    <a:pt x="74" y="8"/>
                  </a:cubicBezTo>
                  <a:cubicBezTo>
                    <a:pt x="74" y="10"/>
                    <a:pt x="75" y="10"/>
                    <a:pt x="76" y="11"/>
                  </a:cubicBezTo>
                  <a:cubicBezTo>
                    <a:pt x="77" y="12"/>
                    <a:pt x="78" y="14"/>
                    <a:pt x="79" y="15"/>
                  </a:cubicBezTo>
                  <a:cubicBezTo>
                    <a:pt x="80" y="16"/>
                    <a:pt x="80" y="17"/>
                    <a:pt x="80" y="18"/>
                  </a:cubicBezTo>
                  <a:cubicBezTo>
                    <a:pt x="81" y="20"/>
                    <a:pt x="82" y="21"/>
                    <a:pt x="80" y="23"/>
                  </a:cubicBezTo>
                  <a:cubicBezTo>
                    <a:pt x="80" y="23"/>
                    <a:pt x="80" y="24"/>
                    <a:pt x="79" y="24"/>
                  </a:cubicBezTo>
                  <a:cubicBezTo>
                    <a:pt x="79" y="25"/>
                    <a:pt x="78" y="24"/>
                    <a:pt x="78" y="25"/>
                  </a:cubicBezTo>
                  <a:cubicBezTo>
                    <a:pt x="77" y="25"/>
                    <a:pt x="76" y="24"/>
                    <a:pt x="76" y="24"/>
                  </a:cubicBezTo>
                  <a:cubicBezTo>
                    <a:pt x="75" y="23"/>
                    <a:pt x="75" y="22"/>
                    <a:pt x="75" y="21"/>
                  </a:cubicBezTo>
                  <a:cubicBezTo>
                    <a:pt x="74" y="19"/>
                    <a:pt x="73" y="18"/>
                    <a:pt x="71" y="18"/>
                  </a:cubicBezTo>
                  <a:cubicBezTo>
                    <a:pt x="69" y="18"/>
                    <a:pt x="67" y="20"/>
                    <a:pt x="65" y="21"/>
                  </a:cubicBezTo>
                  <a:cubicBezTo>
                    <a:pt x="65" y="21"/>
                    <a:pt x="64" y="21"/>
                    <a:pt x="64" y="22"/>
                  </a:cubicBezTo>
                  <a:cubicBezTo>
                    <a:pt x="63" y="22"/>
                    <a:pt x="63" y="22"/>
                    <a:pt x="63" y="23"/>
                  </a:cubicBezTo>
                  <a:cubicBezTo>
                    <a:pt x="62" y="24"/>
                    <a:pt x="60" y="26"/>
                    <a:pt x="58" y="27"/>
                  </a:cubicBezTo>
                  <a:cubicBezTo>
                    <a:pt x="57" y="28"/>
                    <a:pt x="56" y="29"/>
                    <a:pt x="56" y="30"/>
                  </a:cubicBezTo>
                  <a:cubicBezTo>
                    <a:pt x="56" y="31"/>
                    <a:pt x="57" y="32"/>
                    <a:pt x="57" y="33"/>
                  </a:cubicBezTo>
                  <a:cubicBezTo>
                    <a:pt x="57" y="35"/>
                    <a:pt x="57" y="36"/>
                    <a:pt x="56" y="37"/>
                  </a:cubicBezTo>
                  <a:cubicBezTo>
                    <a:pt x="56" y="38"/>
                    <a:pt x="56" y="39"/>
                    <a:pt x="55" y="40"/>
                  </a:cubicBezTo>
                  <a:cubicBezTo>
                    <a:pt x="55" y="41"/>
                    <a:pt x="56" y="41"/>
                    <a:pt x="55" y="42"/>
                  </a:cubicBezTo>
                  <a:cubicBezTo>
                    <a:pt x="55" y="43"/>
                    <a:pt x="53" y="43"/>
                    <a:pt x="52" y="44"/>
                  </a:cubicBezTo>
                  <a:cubicBezTo>
                    <a:pt x="52" y="45"/>
                    <a:pt x="52" y="47"/>
                    <a:pt x="51" y="48"/>
                  </a:cubicBezTo>
                  <a:cubicBezTo>
                    <a:pt x="51" y="48"/>
                    <a:pt x="51" y="48"/>
                    <a:pt x="51" y="49"/>
                  </a:cubicBezTo>
                  <a:cubicBezTo>
                    <a:pt x="51" y="49"/>
                    <a:pt x="51" y="50"/>
                    <a:pt x="51" y="50"/>
                  </a:cubicBezTo>
                  <a:cubicBezTo>
                    <a:pt x="50" y="52"/>
                    <a:pt x="49" y="53"/>
                    <a:pt x="48" y="55"/>
                  </a:cubicBezTo>
                  <a:cubicBezTo>
                    <a:pt x="48" y="55"/>
                    <a:pt x="47" y="56"/>
                    <a:pt x="47" y="57"/>
                  </a:cubicBezTo>
                  <a:cubicBezTo>
                    <a:pt x="47" y="58"/>
                    <a:pt x="48" y="58"/>
                    <a:pt x="48" y="60"/>
                  </a:cubicBezTo>
                  <a:cubicBezTo>
                    <a:pt x="48" y="61"/>
                    <a:pt x="48" y="62"/>
                    <a:pt x="48" y="64"/>
                  </a:cubicBezTo>
                  <a:cubicBezTo>
                    <a:pt x="49" y="64"/>
                    <a:pt x="49" y="66"/>
                    <a:pt x="49" y="66"/>
                  </a:cubicBezTo>
                  <a:cubicBezTo>
                    <a:pt x="50" y="66"/>
                    <a:pt x="50" y="66"/>
                    <a:pt x="50" y="67"/>
                  </a:cubicBezTo>
                  <a:cubicBezTo>
                    <a:pt x="50" y="67"/>
                    <a:pt x="51" y="68"/>
                    <a:pt x="51" y="69"/>
                  </a:cubicBezTo>
                  <a:cubicBezTo>
                    <a:pt x="51" y="69"/>
                    <a:pt x="51" y="70"/>
                    <a:pt x="51" y="71"/>
                  </a:cubicBezTo>
                  <a:cubicBezTo>
                    <a:pt x="51" y="74"/>
                    <a:pt x="51" y="79"/>
                    <a:pt x="49" y="81"/>
                  </a:cubicBezTo>
                  <a:cubicBezTo>
                    <a:pt x="49" y="81"/>
                    <a:pt x="49" y="82"/>
                    <a:pt x="48" y="82"/>
                  </a:cubicBezTo>
                  <a:cubicBezTo>
                    <a:pt x="48" y="82"/>
                    <a:pt x="48" y="83"/>
                    <a:pt x="48" y="83"/>
                  </a:cubicBezTo>
                  <a:cubicBezTo>
                    <a:pt x="47" y="84"/>
                    <a:pt x="47" y="85"/>
                    <a:pt x="46" y="84"/>
                  </a:cubicBezTo>
                  <a:cubicBezTo>
                    <a:pt x="45" y="83"/>
                    <a:pt x="44" y="81"/>
                    <a:pt x="43" y="80"/>
                  </a:cubicBezTo>
                  <a:cubicBezTo>
                    <a:pt x="43" y="79"/>
                    <a:pt x="43" y="78"/>
                    <a:pt x="42" y="77"/>
                  </a:cubicBezTo>
                  <a:cubicBezTo>
                    <a:pt x="41" y="76"/>
                    <a:pt x="40" y="74"/>
                    <a:pt x="39" y="74"/>
                  </a:cubicBezTo>
                  <a:cubicBezTo>
                    <a:pt x="38" y="74"/>
                    <a:pt x="33" y="75"/>
                    <a:pt x="33" y="73"/>
                  </a:cubicBezTo>
                  <a:cubicBezTo>
                    <a:pt x="32" y="72"/>
                    <a:pt x="31" y="71"/>
                    <a:pt x="30" y="71"/>
                  </a:cubicBezTo>
                  <a:cubicBezTo>
                    <a:pt x="29" y="70"/>
                    <a:pt x="27" y="69"/>
                    <a:pt x="25" y="67"/>
                  </a:cubicBezTo>
                  <a:cubicBezTo>
                    <a:pt x="23" y="66"/>
                    <a:pt x="21" y="64"/>
                    <a:pt x="20" y="63"/>
                  </a:cubicBezTo>
                  <a:cubicBezTo>
                    <a:pt x="18" y="62"/>
                    <a:pt x="17" y="60"/>
                    <a:pt x="16" y="59"/>
                  </a:cubicBezTo>
                  <a:cubicBezTo>
                    <a:pt x="16" y="58"/>
                    <a:pt x="16" y="57"/>
                    <a:pt x="15" y="56"/>
                  </a:cubicBezTo>
                  <a:cubicBezTo>
                    <a:pt x="14" y="55"/>
                    <a:pt x="13" y="54"/>
                    <a:pt x="12" y="53"/>
                  </a:cubicBezTo>
                  <a:cubicBezTo>
                    <a:pt x="12" y="52"/>
                    <a:pt x="12" y="52"/>
                    <a:pt x="12" y="52"/>
                  </a:cubicBezTo>
                  <a:cubicBezTo>
                    <a:pt x="12" y="51"/>
                    <a:pt x="11" y="51"/>
                    <a:pt x="11" y="51"/>
                  </a:cubicBezTo>
                  <a:cubicBezTo>
                    <a:pt x="11" y="51"/>
                    <a:pt x="11" y="50"/>
                    <a:pt x="11" y="50"/>
                  </a:cubicBezTo>
                  <a:cubicBezTo>
                    <a:pt x="10" y="49"/>
                    <a:pt x="9" y="50"/>
                    <a:pt x="8" y="50"/>
                  </a:cubicBezTo>
                  <a:cubicBezTo>
                    <a:pt x="8" y="50"/>
                    <a:pt x="7" y="51"/>
                    <a:pt x="6" y="51"/>
                  </a:cubicBezTo>
                  <a:cubicBezTo>
                    <a:pt x="5" y="51"/>
                    <a:pt x="1" y="52"/>
                    <a:pt x="0" y="54"/>
                  </a:cubicBezTo>
                  <a:cubicBezTo>
                    <a:pt x="0" y="54"/>
                    <a:pt x="0" y="54"/>
                    <a:pt x="0" y="54"/>
                  </a:cubicBezTo>
                  <a:cubicBezTo>
                    <a:pt x="0" y="55"/>
                    <a:pt x="0" y="56"/>
                    <a:pt x="0" y="57"/>
                  </a:cubicBezTo>
                  <a:cubicBezTo>
                    <a:pt x="1" y="57"/>
                    <a:pt x="2" y="57"/>
                    <a:pt x="3" y="58"/>
                  </a:cubicBezTo>
                  <a:cubicBezTo>
                    <a:pt x="4" y="58"/>
                    <a:pt x="5" y="58"/>
                    <a:pt x="5" y="59"/>
                  </a:cubicBezTo>
                  <a:cubicBezTo>
                    <a:pt x="5" y="59"/>
                    <a:pt x="6" y="59"/>
                    <a:pt x="6" y="59"/>
                  </a:cubicBezTo>
                  <a:cubicBezTo>
                    <a:pt x="7" y="59"/>
                    <a:pt x="9" y="60"/>
                    <a:pt x="10" y="61"/>
                  </a:cubicBezTo>
                  <a:cubicBezTo>
                    <a:pt x="11" y="62"/>
                    <a:pt x="12" y="62"/>
                    <a:pt x="12" y="62"/>
                  </a:cubicBezTo>
                  <a:cubicBezTo>
                    <a:pt x="13" y="62"/>
                    <a:pt x="13" y="63"/>
                    <a:pt x="14" y="63"/>
                  </a:cubicBezTo>
                  <a:cubicBezTo>
                    <a:pt x="14" y="64"/>
                    <a:pt x="15" y="64"/>
                    <a:pt x="15" y="65"/>
                  </a:cubicBezTo>
                  <a:cubicBezTo>
                    <a:pt x="16" y="65"/>
                    <a:pt x="17" y="65"/>
                    <a:pt x="17" y="66"/>
                  </a:cubicBezTo>
                  <a:cubicBezTo>
                    <a:pt x="19" y="67"/>
                    <a:pt x="20" y="69"/>
                    <a:pt x="22" y="71"/>
                  </a:cubicBezTo>
                  <a:cubicBezTo>
                    <a:pt x="23" y="71"/>
                    <a:pt x="24" y="72"/>
                    <a:pt x="24" y="73"/>
                  </a:cubicBezTo>
                  <a:cubicBezTo>
                    <a:pt x="25" y="73"/>
                    <a:pt x="25" y="74"/>
                    <a:pt x="26" y="75"/>
                  </a:cubicBezTo>
                  <a:cubicBezTo>
                    <a:pt x="27" y="76"/>
                    <a:pt x="29" y="77"/>
                    <a:pt x="30" y="78"/>
                  </a:cubicBezTo>
                  <a:cubicBezTo>
                    <a:pt x="31" y="79"/>
                    <a:pt x="32" y="80"/>
                    <a:pt x="33" y="81"/>
                  </a:cubicBezTo>
                  <a:cubicBezTo>
                    <a:pt x="34" y="81"/>
                    <a:pt x="34" y="82"/>
                    <a:pt x="34" y="82"/>
                  </a:cubicBezTo>
                  <a:cubicBezTo>
                    <a:pt x="35" y="83"/>
                    <a:pt x="35" y="83"/>
                    <a:pt x="36" y="83"/>
                  </a:cubicBezTo>
                  <a:cubicBezTo>
                    <a:pt x="40" y="85"/>
                    <a:pt x="43" y="88"/>
                    <a:pt x="47" y="90"/>
                  </a:cubicBezTo>
                  <a:cubicBezTo>
                    <a:pt x="49" y="91"/>
                    <a:pt x="51" y="93"/>
                    <a:pt x="53" y="94"/>
                  </a:cubicBezTo>
                  <a:cubicBezTo>
                    <a:pt x="55" y="95"/>
                    <a:pt x="57" y="97"/>
                    <a:pt x="58" y="99"/>
                  </a:cubicBezTo>
                  <a:cubicBezTo>
                    <a:pt x="59" y="100"/>
                    <a:pt x="59" y="102"/>
                    <a:pt x="60" y="102"/>
                  </a:cubicBezTo>
                  <a:cubicBezTo>
                    <a:pt x="61" y="103"/>
                    <a:pt x="62" y="103"/>
                    <a:pt x="62" y="104"/>
                  </a:cubicBezTo>
                  <a:cubicBezTo>
                    <a:pt x="63" y="104"/>
                    <a:pt x="64" y="105"/>
                    <a:pt x="65" y="105"/>
                  </a:cubicBezTo>
                  <a:cubicBezTo>
                    <a:pt x="67" y="105"/>
                    <a:pt x="66" y="105"/>
                    <a:pt x="67" y="106"/>
                  </a:cubicBezTo>
                  <a:cubicBezTo>
                    <a:pt x="68" y="106"/>
                    <a:pt x="68" y="106"/>
                    <a:pt x="68" y="106"/>
                  </a:cubicBezTo>
                  <a:cubicBezTo>
                    <a:pt x="68" y="106"/>
                    <a:pt x="69" y="107"/>
                    <a:pt x="69" y="107"/>
                  </a:cubicBezTo>
                  <a:cubicBezTo>
                    <a:pt x="71" y="109"/>
                    <a:pt x="72" y="113"/>
                    <a:pt x="74" y="115"/>
                  </a:cubicBezTo>
                  <a:cubicBezTo>
                    <a:pt x="75" y="116"/>
                    <a:pt x="75" y="116"/>
                    <a:pt x="76" y="116"/>
                  </a:cubicBezTo>
                  <a:cubicBezTo>
                    <a:pt x="77" y="117"/>
                    <a:pt x="77" y="118"/>
                    <a:pt x="78" y="119"/>
                  </a:cubicBezTo>
                  <a:cubicBezTo>
                    <a:pt x="79" y="121"/>
                    <a:pt x="79" y="124"/>
                    <a:pt x="80" y="126"/>
                  </a:cubicBezTo>
                  <a:cubicBezTo>
                    <a:pt x="81" y="128"/>
                    <a:pt x="81" y="129"/>
                    <a:pt x="82" y="131"/>
                  </a:cubicBezTo>
                  <a:cubicBezTo>
                    <a:pt x="83" y="132"/>
                    <a:pt x="85" y="132"/>
                    <a:pt x="86" y="133"/>
                  </a:cubicBezTo>
                  <a:cubicBezTo>
                    <a:pt x="87" y="133"/>
                    <a:pt x="88" y="135"/>
                    <a:pt x="90" y="135"/>
                  </a:cubicBezTo>
                  <a:cubicBezTo>
                    <a:pt x="91" y="134"/>
                    <a:pt x="90" y="134"/>
                    <a:pt x="91" y="133"/>
                  </a:cubicBezTo>
                  <a:cubicBezTo>
                    <a:pt x="91" y="132"/>
                    <a:pt x="91" y="132"/>
                    <a:pt x="91" y="131"/>
                  </a:cubicBezTo>
                  <a:cubicBezTo>
                    <a:pt x="93" y="129"/>
                    <a:pt x="96" y="127"/>
                    <a:pt x="95" y="124"/>
                  </a:cubicBezTo>
                  <a:cubicBezTo>
                    <a:pt x="95" y="120"/>
                    <a:pt x="92" y="115"/>
                    <a:pt x="90" y="111"/>
                  </a:cubicBezTo>
                  <a:cubicBezTo>
                    <a:pt x="88" y="110"/>
                    <a:pt x="86" y="108"/>
                    <a:pt x="86" y="105"/>
                  </a:cubicBezTo>
                  <a:cubicBezTo>
                    <a:pt x="87" y="103"/>
                    <a:pt x="91" y="103"/>
                    <a:pt x="93" y="102"/>
                  </a:cubicBezTo>
                  <a:cubicBezTo>
                    <a:pt x="94" y="101"/>
                    <a:pt x="95" y="100"/>
                    <a:pt x="95" y="98"/>
                  </a:cubicBezTo>
                  <a:cubicBezTo>
                    <a:pt x="96" y="97"/>
                    <a:pt x="97" y="95"/>
                    <a:pt x="97" y="94"/>
                  </a:cubicBezTo>
                  <a:cubicBezTo>
                    <a:pt x="98" y="93"/>
                    <a:pt x="98" y="92"/>
                    <a:pt x="99" y="91"/>
                  </a:cubicBezTo>
                  <a:cubicBezTo>
                    <a:pt x="100" y="90"/>
                    <a:pt x="100" y="89"/>
                    <a:pt x="101" y="88"/>
                  </a:cubicBezTo>
                  <a:cubicBezTo>
                    <a:pt x="103" y="87"/>
                    <a:pt x="104" y="85"/>
                    <a:pt x="105" y="83"/>
                  </a:cubicBezTo>
                  <a:cubicBezTo>
                    <a:pt x="107" y="81"/>
                    <a:pt x="108" y="80"/>
                    <a:pt x="109" y="78"/>
                  </a:cubicBezTo>
                  <a:cubicBezTo>
                    <a:pt x="109" y="77"/>
                    <a:pt x="109" y="77"/>
                    <a:pt x="109" y="76"/>
                  </a:cubicBezTo>
                  <a:cubicBezTo>
                    <a:pt x="109" y="76"/>
                    <a:pt x="111" y="74"/>
                    <a:pt x="111" y="74"/>
                  </a:cubicBezTo>
                  <a:cubicBezTo>
                    <a:pt x="112" y="74"/>
                    <a:pt x="112" y="74"/>
                    <a:pt x="112" y="75"/>
                  </a:cubicBezTo>
                  <a:cubicBezTo>
                    <a:pt x="113" y="77"/>
                    <a:pt x="113" y="79"/>
                    <a:pt x="113" y="81"/>
                  </a:cubicBezTo>
                  <a:cubicBezTo>
                    <a:pt x="113" y="83"/>
                    <a:pt x="113" y="86"/>
                    <a:pt x="113" y="87"/>
                  </a:cubicBezTo>
                  <a:cubicBezTo>
                    <a:pt x="114" y="90"/>
                    <a:pt x="116" y="89"/>
                    <a:pt x="118" y="89"/>
                  </a:cubicBezTo>
                  <a:cubicBezTo>
                    <a:pt x="121" y="89"/>
                    <a:pt x="123" y="89"/>
                    <a:pt x="126" y="88"/>
                  </a:cubicBezTo>
                  <a:cubicBezTo>
                    <a:pt x="127" y="87"/>
                    <a:pt x="129" y="87"/>
                    <a:pt x="130" y="85"/>
                  </a:cubicBezTo>
                  <a:cubicBezTo>
                    <a:pt x="131" y="85"/>
                    <a:pt x="131" y="84"/>
                    <a:pt x="131" y="83"/>
                  </a:cubicBezTo>
                  <a:cubicBezTo>
                    <a:pt x="131" y="82"/>
                    <a:pt x="132" y="82"/>
                    <a:pt x="132" y="81"/>
                  </a:cubicBezTo>
                  <a:cubicBezTo>
                    <a:pt x="133" y="80"/>
                    <a:pt x="133" y="79"/>
                    <a:pt x="133" y="78"/>
                  </a:cubicBezTo>
                  <a:cubicBezTo>
                    <a:pt x="134" y="76"/>
                    <a:pt x="135" y="73"/>
                    <a:pt x="134" y="71"/>
                  </a:cubicBezTo>
                  <a:cubicBezTo>
                    <a:pt x="134" y="71"/>
                    <a:pt x="133" y="70"/>
                    <a:pt x="132" y="70"/>
                  </a:cubicBezTo>
                  <a:cubicBezTo>
                    <a:pt x="132" y="69"/>
                    <a:pt x="131" y="69"/>
                    <a:pt x="130" y="69"/>
                  </a:cubicBezTo>
                  <a:cubicBezTo>
                    <a:pt x="129" y="69"/>
                    <a:pt x="129" y="68"/>
                    <a:pt x="129" y="68"/>
                  </a:cubicBezTo>
                  <a:cubicBezTo>
                    <a:pt x="128" y="66"/>
                    <a:pt x="131" y="64"/>
                    <a:pt x="133" y="64"/>
                  </a:cubicBezTo>
                  <a:cubicBezTo>
                    <a:pt x="134" y="65"/>
                    <a:pt x="135" y="65"/>
                    <a:pt x="136" y="66"/>
                  </a:cubicBezTo>
                  <a:cubicBezTo>
                    <a:pt x="138" y="67"/>
                    <a:pt x="139" y="67"/>
                    <a:pt x="141" y="67"/>
                  </a:cubicBezTo>
                  <a:cubicBezTo>
                    <a:pt x="141" y="65"/>
                    <a:pt x="140" y="62"/>
                    <a:pt x="142" y="62"/>
                  </a:cubicBezTo>
                  <a:cubicBezTo>
                    <a:pt x="143" y="62"/>
                    <a:pt x="145" y="63"/>
                    <a:pt x="146" y="62"/>
                  </a:cubicBezTo>
                  <a:cubicBezTo>
                    <a:pt x="146" y="61"/>
                    <a:pt x="145" y="60"/>
                    <a:pt x="146" y="60"/>
                  </a:cubicBezTo>
                  <a:cubicBezTo>
                    <a:pt x="147" y="59"/>
                    <a:pt x="148" y="59"/>
                    <a:pt x="148" y="59"/>
                  </a:cubicBezTo>
                  <a:cubicBezTo>
                    <a:pt x="149" y="58"/>
                    <a:pt x="149" y="58"/>
                    <a:pt x="149" y="57"/>
                  </a:cubicBezTo>
                  <a:cubicBezTo>
                    <a:pt x="150" y="55"/>
                    <a:pt x="148" y="52"/>
                    <a:pt x="147" y="5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9">
              <a:extLst>
                <a:ext uri="{FF2B5EF4-FFF2-40B4-BE49-F238E27FC236}">
                  <a16:creationId xmlns:a16="http://schemas.microsoft.com/office/drawing/2014/main" id="{C495AA40-FDDC-A63A-5BEB-9AF0AF4A9B8C}"/>
                </a:ext>
              </a:extLst>
            </p:cNvPr>
            <p:cNvSpPr>
              <a:spLocks noEditPoints="1"/>
            </p:cNvSpPr>
            <p:nvPr/>
          </p:nvSpPr>
          <p:spPr bwMode="auto">
            <a:xfrm>
              <a:off x="5327650" y="5132388"/>
              <a:ext cx="406400" cy="601663"/>
            </a:xfrm>
            <a:custGeom>
              <a:avLst/>
              <a:gdLst/>
              <a:ahLst/>
              <a:cxnLst>
                <a:cxn ang="0">
                  <a:pos x="53" y="277"/>
                </a:cxn>
                <a:cxn ang="0">
                  <a:pos x="53" y="278"/>
                </a:cxn>
                <a:cxn ang="0">
                  <a:pos x="54" y="276"/>
                </a:cxn>
                <a:cxn ang="0">
                  <a:pos x="58" y="282"/>
                </a:cxn>
                <a:cxn ang="0">
                  <a:pos x="54" y="280"/>
                </a:cxn>
                <a:cxn ang="0">
                  <a:pos x="208" y="236"/>
                </a:cxn>
                <a:cxn ang="0">
                  <a:pos x="200" y="227"/>
                </a:cxn>
                <a:cxn ang="0">
                  <a:pos x="192" y="213"/>
                </a:cxn>
                <a:cxn ang="0">
                  <a:pos x="188" y="190"/>
                </a:cxn>
                <a:cxn ang="0">
                  <a:pos x="201" y="176"/>
                </a:cxn>
                <a:cxn ang="0">
                  <a:pos x="195" y="148"/>
                </a:cxn>
                <a:cxn ang="0">
                  <a:pos x="198" y="139"/>
                </a:cxn>
                <a:cxn ang="0">
                  <a:pos x="183" y="129"/>
                </a:cxn>
                <a:cxn ang="0">
                  <a:pos x="170" y="135"/>
                </a:cxn>
                <a:cxn ang="0">
                  <a:pos x="147" y="122"/>
                </a:cxn>
                <a:cxn ang="0">
                  <a:pos x="137" y="115"/>
                </a:cxn>
                <a:cxn ang="0">
                  <a:pos x="141" y="103"/>
                </a:cxn>
                <a:cxn ang="0">
                  <a:pos x="137" y="90"/>
                </a:cxn>
                <a:cxn ang="0">
                  <a:pos x="137" y="76"/>
                </a:cxn>
                <a:cxn ang="0">
                  <a:pos x="107" y="61"/>
                </a:cxn>
                <a:cxn ang="0">
                  <a:pos x="105" y="40"/>
                </a:cxn>
                <a:cxn ang="0">
                  <a:pos x="95" y="29"/>
                </a:cxn>
                <a:cxn ang="0">
                  <a:pos x="81" y="12"/>
                </a:cxn>
                <a:cxn ang="0">
                  <a:pos x="44" y="0"/>
                </a:cxn>
                <a:cxn ang="0">
                  <a:pos x="26" y="8"/>
                </a:cxn>
                <a:cxn ang="0">
                  <a:pos x="6" y="18"/>
                </a:cxn>
                <a:cxn ang="0">
                  <a:pos x="2" y="31"/>
                </a:cxn>
                <a:cxn ang="0">
                  <a:pos x="2" y="48"/>
                </a:cxn>
                <a:cxn ang="0">
                  <a:pos x="6" y="64"/>
                </a:cxn>
                <a:cxn ang="0">
                  <a:pos x="19" y="82"/>
                </a:cxn>
                <a:cxn ang="0">
                  <a:pos x="23" y="112"/>
                </a:cxn>
                <a:cxn ang="0">
                  <a:pos x="11" y="142"/>
                </a:cxn>
                <a:cxn ang="0">
                  <a:pos x="24" y="151"/>
                </a:cxn>
                <a:cxn ang="0">
                  <a:pos x="24" y="164"/>
                </a:cxn>
                <a:cxn ang="0">
                  <a:pos x="36" y="173"/>
                </a:cxn>
                <a:cxn ang="0">
                  <a:pos x="15" y="176"/>
                </a:cxn>
                <a:cxn ang="0">
                  <a:pos x="28" y="201"/>
                </a:cxn>
                <a:cxn ang="0">
                  <a:pos x="25" y="214"/>
                </a:cxn>
                <a:cxn ang="0">
                  <a:pos x="13" y="212"/>
                </a:cxn>
                <a:cxn ang="0">
                  <a:pos x="22" y="223"/>
                </a:cxn>
                <a:cxn ang="0">
                  <a:pos x="36" y="241"/>
                </a:cxn>
                <a:cxn ang="0">
                  <a:pos x="51" y="247"/>
                </a:cxn>
                <a:cxn ang="0">
                  <a:pos x="60" y="258"/>
                </a:cxn>
                <a:cxn ang="0">
                  <a:pos x="72" y="270"/>
                </a:cxn>
                <a:cxn ang="0">
                  <a:pos x="82" y="262"/>
                </a:cxn>
                <a:cxn ang="0">
                  <a:pos x="93" y="244"/>
                </a:cxn>
                <a:cxn ang="0">
                  <a:pos x="105" y="245"/>
                </a:cxn>
                <a:cxn ang="0">
                  <a:pos x="117" y="255"/>
                </a:cxn>
                <a:cxn ang="0">
                  <a:pos x="131" y="272"/>
                </a:cxn>
                <a:cxn ang="0">
                  <a:pos x="151" y="289"/>
                </a:cxn>
                <a:cxn ang="0">
                  <a:pos x="143" y="305"/>
                </a:cxn>
                <a:cxn ang="0">
                  <a:pos x="138" y="321"/>
                </a:cxn>
                <a:cxn ang="0">
                  <a:pos x="159" y="316"/>
                </a:cxn>
                <a:cxn ang="0">
                  <a:pos x="174" y="312"/>
                </a:cxn>
                <a:cxn ang="0">
                  <a:pos x="190" y="299"/>
                </a:cxn>
                <a:cxn ang="0">
                  <a:pos x="187" y="276"/>
                </a:cxn>
                <a:cxn ang="0">
                  <a:pos x="202" y="269"/>
                </a:cxn>
              </a:cxnLst>
              <a:rect l="0" t="0" r="r" b="b"/>
              <a:pathLst>
                <a:path w="218" h="322">
                  <a:moveTo>
                    <a:pt x="53" y="277"/>
                  </a:moveTo>
                  <a:cubicBezTo>
                    <a:pt x="53" y="276"/>
                    <a:pt x="53" y="276"/>
                    <a:pt x="53" y="276"/>
                  </a:cubicBezTo>
                  <a:cubicBezTo>
                    <a:pt x="53" y="276"/>
                    <a:pt x="53" y="276"/>
                    <a:pt x="53" y="276"/>
                  </a:cubicBezTo>
                  <a:cubicBezTo>
                    <a:pt x="53" y="276"/>
                    <a:pt x="53" y="276"/>
                    <a:pt x="53" y="277"/>
                  </a:cubicBezTo>
                  <a:moveTo>
                    <a:pt x="53" y="277"/>
                  </a:moveTo>
                  <a:cubicBezTo>
                    <a:pt x="53" y="277"/>
                    <a:pt x="53" y="277"/>
                    <a:pt x="53" y="277"/>
                  </a:cubicBezTo>
                  <a:cubicBezTo>
                    <a:pt x="53" y="277"/>
                    <a:pt x="53" y="277"/>
                    <a:pt x="53" y="277"/>
                  </a:cubicBezTo>
                  <a:cubicBezTo>
                    <a:pt x="53" y="277"/>
                    <a:pt x="53" y="277"/>
                    <a:pt x="53" y="276"/>
                  </a:cubicBezTo>
                  <a:cubicBezTo>
                    <a:pt x="53" y="277"/>
                    <a:pt x="53" y="277"/>
                    <a:pt x="53" y="277"/>
                  </a:cubicBezTo>
                  <a:moveTo>
                    <a:pt x="53" y="277"/>
                  </a:moveTo>
                  <a:cubicBezTo>
                    <a:pt x="53" y="277"/>
                    <a:pt x="53" y="277"/>
                    <a:pt x="53" y="277"/>
                  </a:cubicBezTo>
                  <a:cubicBezTo>
                    <a:pt x="53" y="277"/>
                    <a:pt x="53" y="278"/>
                    <a:pt x="53" y="278"/>
                  </a:cubicBezTo>
                  <a:cubicBezTo>
                    <a:pt x="53" y="278"/>
                    <a:pt x="53" y="278"/>
                    <a:pt x="53" y="278"/>
                  </a:cubicBezTo>
                  <a:cubicBezTo>
                    <a:pt x="53" y="278"/>
                    <a:pt x="53" y="277"/>
                    <a:pt x="53" y="277"/>
                  </a:cubicBezTo>
                  <a:moveTo>
                    <a:pt x="53" y="278"/>
                  </a:moveTo>
                  <a:cubicBezTo>
                    <a:pt x="53" y="278"/>
                    <a:pt x="53" y="277"/>
                    <a:pt x="53" y="277"/>
                  </a:cubicBezTo>
                  <a:cubicBezTo>
                    <a:pt x="53" y="277"/>
                    <a:pt x="53" y="278"/>
                    <a:pt x="53" y="278"/>
                  </a:cubicBezTo>
                  <a:moveTo>
                    <a:pt x="54" y="276"/>
                  </a:moveTo>
                  <a:cubicBezTo>
                    <a:pt x="54" y="276"/>
                    <a:pt x="54" y="276"/>
                    <a:pt x="54" y="276"/>
                  </a:cubicBezTo>
                  <a:cubicBezTo>
                    <a:pt x="55" y="275"/>
                    <a:pt x="56" y="275"/>
                    <a:pt x="56" y="275"/>
                  </a:cubicBezTo>
                  <a:cubicBezTo>
                    <a:pt x="55" y="275"/>
                    <a:pt x="54" y="276"/>
                    <a:pt x="54" y="276"/>
                  </a:cubicBezTo>
                  <a:moveTo>
                    <a:pt x="58" y="282"/>
                  </a:moveTo>
                  <a:cubicBezTo>
                    <a:pt x="58" y="283"/>
                    <a:pt x="59" y="284"/>
                    <a:pt x="59" y="285"/>
                  </a:cubicBezTo>
                  <a:cubicBezTo>
                    <a:pt x="59" y="284"/>
                    <a:pt x="58" y="283"/>
                    <a:pt x="58" y="282"/>
                  </a:cubicBezTo>
                  <a:moveTo>
                    <a:pt x="56" y="275"/>
                  </a:moveTo>
                  <a:cubicBezTo>
                    <a:pt x="57" y="275"/>
                    <a:pt x="57" y="275"/>
                    <a:pt x="57" y="275"/>
                  </a:cubicBezTo>
                  <a:cubicBezTo>
                    <a:pt x="57" y="275"/>
                    <a:pt x="57" y="275"/>
                    <a:pt x="56" y="275"/>
                  </a:cubicBezTo>
                  <a:moveTo>
                    <a:pt x="54" y="280"/>
                  </a:moveTo>
                  <a:cubicBezTo>
                    <a:pt x="54" y="280"/>
                    <a:pt x="54" y="280"/>
                    <a:pt x="54" y="280"/>
                  </a:cubicBezTo>
                  <a:cubicBezTo>
                    <a:pt x="54" y="280"/>
                    <a:pt x="54" y="280"/>
                    <a:pt x="54" y="280"/>
                  </a:cubicBezTo>
                  <a:moveTo>
                    <a:pt x="217" y="248"/>
                  </a:moveTo>
                  <a:cubicBezTo>
                    <a:pt x="217" y="248"/>
                    <a:pt x="216" y="248"/>
                    <a:pt x="216" y="247"/>
                  </a:cubicBezTo>
                  <a:cubicBezTo>
                    <a:pt x="216" y="247"/>
                    <a:pt x="215" y="246"/>
                    <a:pt x="215" y="246"/>
                  </a:cubicBezTo>
                  <a:cubicBezTo>
                    <a:pt x="215" y="245"/>
                    <a:pt x="214" y="244"/>
                    <a:pt x="213" y="243"/>
                  </a:cubicBezTo>
                  <a:cubicBezTo>
                    <a:pt x="212" y="242"/>
                    <a:pt x="210" y="240"/>
                    <a:pt x="210" y="238"/>
                  </a:cubicBezTo>
                  <a:cubicBezTo>
                    <a:pt x="210" y="237"/>
                    <a:pt x="209" y="237"/>
                    <a:pt x="208" y="236"/>
                  </a:cubicBezTo>
                  <a:cubicBezTo>
                    <a:pt x="207" y="235"/>
                    <a:pt x="207" y="234"/>
                    <a:pt x="206" y="233"/>
                  </a:cubicBezTo>
                  <a:cubicBezTo>
                    <a:pt x="205" y="232"/>
                    <a:pt x="205" y="231"/>
                    <a:pt x="203" y="231"/>
                  </a:cubicBezTo>
                  <a:cubicBezTo>
                    <a:pt x="202" y="230"/>
                    <a:pt x="200" y="231"/>
                    <a:pt x="198" y="230"/>
                  </a:cubicBezTo>
                  <a:cubicBezTo>
                    <a:pt x="197" y="230"/>
                    <a:pt x="195" y="230"/>
                    <a:pt x="194" y="230"/>
                  </a:cubicBezTo>
                  <a:cubicBezTo>
                    <a:pt x="193" y="229"/>
                    <a:pt x="193" y="226"/>
                    <a:pt x="194" y="226"/>
                  </a:cubicBezTo>
                  <a:cubicBezTo>
                    <a:pt x="196" y="226"/>
                    <a:pt x="198" y="228"/>
                    <a:pt x="200" y="227"/>
                  </a:cubicBezTo>
                  <a:cubicBezTo>
                    <a:pt x="199" y="225"/>
                    <a:pt x="198" y="224"/>
                    <a:pt x="197" y="222"/>
                  </a:cubicBezTo>
                  <a:cubicBezTo>
                    <a:pt x="196" y="221"/>
                    <a:pt x="196" y="221"/>
                    <a:pt x="195" y="220"/>
                  </a:cubicBezTo>
                  <a:cubicBezTo>
                    <a:pt x="195" y="220"/>
                    <a:pt x="194" y="219"/>
                    <a:pt x="194" y="218"/>
                  </a:cubicBezTo>
                  <a:cubicBezTo>
                    <a:pt x="194" y="218"/>
                    <a:pt x="193" y="217"/>
                    <a:pt x="193" y="216"/>
                  </a:cubicBezTo>
                  <a:cubicBezTo>
                    <a:pt x="193" y="215"/>
                    <a:pt x="193" y="214"/>
                    <a:pt x="193" y="214"/>
                  </a:cubicBezTo>
                  <a:cubicBezTo>
                    <a:pt x="192" y="213"/>
                    <a:pt x="192" y="214"/>
                    <a:pt x="192" y="213"/>
                  </a:cubicBezTo>
                  <a:cubicBezTo>
                    <a:pt x="191" y="212"/>
                    <a:pt x="192" y="210"/>
                    <a:pt x="191" y="210"/>
                  </a:cubicBezTo>
                  <a:cubicBezTo>
                    <a:pt x="191" y="209"/>
                    <a:pt x="191" y="209"/>
                    <a:pt x="190" y="209"/>
                  </a:cubicBezTo>
                  <a:cubicBezTo>
                    <a:pt x="190" y="209"/>
                    <a:pt x="190" y="208"/>
                    <a:pt x="190" y="208"/>
                  </a:cubicBezTo>
                  <a:cubicBezTo>
                    <a:pt x="189" y="207"/>
                    <a:pt x="188" y="205"/>
                    <a:pt x="187" y="203"/>
                  </a:cubicBezTo>
                  <a:cubicBezTo>
                    <a:pt x="187" y="201"/>
                    <a:pt x="187" y="196"/>
                    <a:pt x="187" y="194"/>
                  </a:cubicBezTo>
                  <a:cubicBezTo>
                    <a:pt x="187" y="192"/>
                    <a:pt x="188" y="191"/>
                    <a:pt x="188" y="190"/>
                  </a:cubicBezTo>
                  <a:cubicBezTo>
                    <a:pt x="189" y="189"/>
                    <a:pt x="190" y="189"/>
                    <a:pt x="191" y="187"/>
                  </a:cubicBezTo>
                  <a:cubicBezTo>
                    <a:pt x="191" y="186"/>
                    <a:pt x="191" y="186"/>
                    <a:pt x="191" y="185"/>
                  </a:cubicBezTo>
                  <a:cubicBezTo>
                    <a:pt x="191" y="184"/>
                    <a:pt x="192" y="184"/>
                    <a:pt x="192" y="183"/>
                  </a:cubicBezTo>
                  <a:cubicBezTo>
                    <a:pt x="194" y="181"/>
                    <a:pt x="194" y="178"/>
                    <a:pt x="196" y="177"/>
                  </a:cubicBezTo>
                  <a:cubicBezTo>
                    <a:pt x="196" y="176"/>
                    <a:pt x="198" y="176"/>
                    <a:pt x="198" y="176"/>
                  </a:cubicBezTo>
                  <a:cubicBezTo>
                    <a:pt x="199" y="176"/>
                    <a:pt x="201" y="176"/>
                    <a:pt x="201" y="176"/>
                  </a:cubicBezTo>
                  <a:cubicBezTo>
                    <a:pt x="202" y="175"/>
                    <a:pt x="202" y="174"/>
                    <a:pt x="202" y="173"/>
                  </a:cubicBezTo>
                  <a:cubicBezTo>
                    <a:pt x="202" y="169"/>
                    <a:pt x="202" y="165"/>
                    <a:pt x="202" y="161"/>
                  </a:cubicBezTo>
                  <a:cubicBezTo>
                    <a:pt x="202" y="159"/>
                    <a:pt x="201" y="157"/>
                    <a:pt x="199" y="156"/>
                  </a:cubicBezTo>
                  <a:cubicBezTo>
                    <a:pt x="199" y="155"/>
                    <a:pt x="198" y="154"/>
                    <a:pt x="198" y="154"/>
                  </a:cubicBezTo>
                  <a:cubicBezTo>
                    <a:pt x="197" y="153"/>
                    <a:pt x="196" y="153"/>
                    <a:pt x="195" y="152"/>
                  </a:cubicBezTo>
                  <a:cubicBezTo>
                    <a:pt x="194" y="151"/>
                    <a:pt x="195" y="149"/>
                    <a:pt x="195" y="148"/>
                  </a:cubicBezTo>
                  <a:cubicBezTo>
                    <a:pt x="194" y="148"/>
                    <a:pt x="193" y="147"/>
                    <a:pt x="193" y="146"/>
                  </a:cubicBezTo>
                  <a:cubicBezTo>
                    <a:pt x="193" y="145"/>
                    <a:pt x="192" y="145"/>
                    <a:pt x="192" y="144"/>
                  </a:cubicBezTo>
                  <a:cubicBezTo>
                    <a:pt x="193" y="143"/>
                    <a:pt x="193" y="143"/>
                    <a:pt x="194" y="143"/>
                  </a:cubicBezTo>
                  <a:cubicBezTo>
                    <a:pt x="194" y="142"/>
                    <a:pt x="194" y="142"/>
                    <a:pt x="194" y="141"/>
                  </a:cubicBezTo>
                  <a:cubicBezTo>
                    <a:pt x="194" y="140"/>
                    <a:pt x="196" y="140"/>
                    <a:pt x="196" y="140"/>
                  </a:cubicBezTo>
                  <a:cubicBezTo>
                    <a:pt x="197" y="139"/>
                    <a:pt x="197" y="139"/>
                    <a:pt x="198" y="139"/>
                  </a:cubicBezTo>
                  <a:cubicBezTo>
                    <a:pt x="199" y="138"/>
                    <a:pt x="200" y="138"/>
                    <a:pt x="201" y="137"/>
                  </a:cubicBezTo>
                  <a:cubicBezTo>
                    <a:pt x="204" y="137"/>
                    <a:pt x="207" y="137"/>
                    <a:pt x="208" y="135"/>
                  </a:cubicBezTo>
                  <a:cubicBezTo>
                    <a:pt x="209" y="132"/>
                    <a:pt x="206" y="131"/>
                    <a:pt x="204" y="130"/>
                  </a:cubicBezTo>
                  <a:cubicBezTo>
                    <a:pt x="201" y="128"/>
                    <a:pt x="199" y="128"/>
                    <a:pt x="196" y="126"/>
                  </a:cubicBezTo>
                  <a:cubicBezTo>
                    <a:pt x="193" y="125"/>
                    <a:pt x="191" y="122"/>
                    <a:pt x="188" y="123"/>
                  </a:cubicBezTo>
                  <a:cubicBezTo>
                    <a:pt x="185" y="124"/>
                    <a:pt x="185" y="127"/>
                    <a:pt x="183" y="129"/>
                  </a:cubicBezTo>
                  <a:cubicBezTo>
                    <a:pt x="182" y="129"/>
                    <a:pt x="182" y="130"/>
                    <a:pt x="181" y="131"/>
                  </a:cubicBezTo>
                  <a:cubicBezTo>
                    <a:pt x="181" y="131"/>
                    <a:pt x="181" y="132"/>
                    <a:pt x="180" y="133"/>
                  </a:cubicBezTo>
                  <a:cubicBezTo>
                    <a:pt x="180" y="133"/>
                    <a:pt x="180" y="134"/>
                    <a:pt x="180" y="134"/>
                  </a:cubicBezTo>
                  <a:cubicBezTo>
                    <a:pt x="179" y="136"/>
                    <a:pt x="179" y="135"/>
                    <a:pt x="178" y="136"/>
                  </a:cubicBezTo>
                  <a:cubicBezTo>
                    <a:pt x="176" y="138"/>
                    <a:pt x="175" y="138"/>
                    <a:pt x="172" y="137"/>
                  </a:cubicBezTo>
                  <a:cubicBezTo>
                    <a:pt x="170" y="137"/>
                    <a:pt x="170" y="137"/>
                    <a:pt x="170" y="135"/>
                  </a:cubicBezTo>
                  <a:cubicBezTo>
                    <a:pt x="169" y="135"/>
                    <a:pt x="169" y="133"/>
                    <a:pt x="169" y="133"/>
                  </a:cubicBezTo>
                  <a:cubicBezTo>
                    <a:pt x="168" y="132"/>
                    <a:pt x="167" y="132"/>
                    <a:pt x="166" y="131"/>
                  </a:cubicBezTo>
                  <a:cubicBezTo>
                    <a:pt x="165" y="131"/>
                    <a:pt x="164" y="130"/>
                    <a:pt x="163" y="130"/>
                  </a:cubicBezTo>
                  <a:cubicBezTo>
                    <a:pt x="161" y="128"/>
                    <a:pt x="159" y="126"/>
                    <a:pt x="156" y="125"/>
                  </a:cubicBezTo>
                  <a:cubicBezTo>
                    <a:pt x="153" y="124"/>
                    <a:pt x="150" y="123"/>
                    <a:pt x="147" y="122"/>
                  </a:cubicBezTo>
                  <a:cubicBezTo>
                    <a:pt x="147" y="122"/>
                    <a:pt x="147" y="122"/>
                    <a:pt x="147" y="122"/>
                  </a:cubicBezTo>
                  <a:cubicBezTo>
                    <a:pt x="147" y="122"/>
                    <a:pt x="146" y="122"/>
                    <a:pt x="146" y="122"/>
                  </a:cubicBezTo>
                  <a:cubicBezTo>
                    <a:pt x="145" y="121"/>
                    <a:pt x="144" y="121"/>
                    <a:pt x="143" y="120"/>
                  </a:cubicBezTo>
                  <a:cubicBezTo>
                    <a:pt x="143" y="119"/>
                    <a:pt x="143" y="119"/>
                    <a:pt x="143" y="118"/>
                  </a:cubicBezTo>
                  <a:cubicBezTo>
                    <a:pt x="143" y="118"/>
                    <a:pt x="142" y="117"/>
                    <a:pt x="142" y="117"/>
                  </a:cubicBezTo>
                  <a:cubicBezTo>
                    <a:pt x="142" y="116"/>
                    <a:pt x="142" y="116"/>
                    <a:pt x="141" y="115"/>
                  </a:cubicBezTo>
                  <a:cubicBezTo>
                    <a:pt x="141" y="115"/>
                    <a:pt x="138" y="115"/>
                    <a:pt x="137" y="115"/>
                  </a:cubicBezTo>
                  <a:cubicBezTo>
                    <a:pt x="136" y="115"/>
                    <a:pt x="135" y="115"/>
                    <a:pt x="134" y="115"/>
                  </a:cubicBezTo>
                  <a:cubicBezTo>
                    <a:pt x="133" y="114"/>
                    <a:pt x="133" y="113"/>
                    <a:pt x="133" y="112"/>
                  </a:cubicBezTo>
                  <a:cubicBezTo>
                    <a:pt x="132" y="111"/>
                    <a:pt x="133" y="111"/>
                    <a:pt x="134" y="110"/>
                  </a:cubicBezTo>
                  <a:cubicBezTo>
                    <a:pt x="135" y="109"/>
                    <a:pt x="135" y="108"/>
                    <a:pt x="136" y="108"/>
                  </a:cubicBezTo>
                  <a:cubicBezTo>
                    <a:pt x="138" y="107"/>
                    <a:pt x="140" y="108"/>
                    <a:pt x="141" y="108"/>
                  </a:cubicBezTo>
                  <a:cubicBezTo>
                    <a:pt x="143" y="107"/>
                    <a:pt x="142" y="104"/>
                    <a:pt x="141" y="103"/>
                  </a:cubicBezTo>
                  <a:cubicBezTo>
                    <a:pt x="140" y="102"/>
                    <a:pt x="139" y="101"/>
                    <a:pt x="139" y="101"/>
                  </a:cubicBezTo>
                  <a:cubicBezTo>
                    <a:pt x="138" y="100"/>
                    <a:pt x="136" y="100"/>
                    <a:pt x="135" y="99"/>
                  </a:cubicBezTo>
                  <a:cubicBezTo>
                    <a:pt x="134" y="98"/>
                    <a:pt x="133" y="95"/>
                    <a:pt x="134" y="94"/>
                  </a:cubicBezTo>
                  <a:cubicBezTo>
                    <a:pt x="134" y="93"/>
                    <a:pt x="135" y="93"/>
                    <a:pt x="136" y="92"/>
                  </a:cubicBezTo>
                  <a:cubicBezTo>
                    <a:pt x="136" y="92"/>
                    <a:pt x="136" y="92"/>
                    <a:pt x="136" y="91"/>
                  </a:cubicBezTo>
                  <a:cubicBezTo>
                    <a:pt x="137" y="91"/>
                    <a:pt x="137" y="90"/>
                    <a:pt x="137" y="90"/>
                  </a:cubicBezTo>
                  <a:cubicBezTo>
                    <a:pt x="137" y="88"/>
                    <a:pt x="138" y="88"/>
                    <a:pt x="139" y="87"/>
                  </a:cubicBezTo>
                  <a:cubicBezTo>
                    <a:pt x="140" y="86"/>
                    <a:pt x="141" y="85"/>
                    <a:pt x="141" y="84"/>
                  </a:cubicBezTo>
                  <a:cubicBezTo>
                    <a:pt x="141" y="83"/>
                    <a:pt x="140" y="83"/>
                    <a:pt x="139" y="82"/>
                  </a:cubicBezTo>
                  <a:cubicBezTo>
                    <a:pt x="138" y="81"/>
                    <a:pt x="138" y="80"/>
                    <a:pt x="138" y="79"/>
                  </a:cubicBezTo>
                  <a:cubicBezTo>
                    <a:pt x="139" y="78"/>
                    <a:pt x="140" y="78"/>
                    <a:pt x="139" y="77"/>
                  </a:cubicBezTo>
                  <a:cubicBezTo>
                    <a:pt x="139" y="76"/>
                    <a:pt x="138" y="76"/>
                    <a:pt x="137" y="76"/>
                  </a:cubicBezTo>
                  <a:cubicBezTo>
                    <a:pt x="137" y="75"/>
                    <a:pt x="137" y="75"/>
                    <a:pt x="136" y="74"/>
                  </a:cubicBezTo>
                  <a:cubicBezTo>
                    <a:pt x="135" y="73"/>
                    <a:pt x="134" y="73"/>
                    <a:pt x="133" y="73"/>
                  </a:cubicBezTo>
                  <a:cubicBezTo>
                    <a:pt x="126" y="73"/>
                    <a:pt x="120" y="73"/>
                    <a:pt x="114" y="71"/>
                  </a:cubicBezTo>
                  <a:cubicBezTo>
                    <a:pt x="112" y="70"/>
                    <a:pt x="111" y="69"/>
                    <a:pt x="110" y="68"/>
                  </a:cubicBezTo>
                  <a:cubicBezTo>
                    <a:pt x="110" y="67"/>
                    <a:pt x="110" y="66"/>
                    <a:pt x="110" y="65"/>
                  </a:cubicBezTo>
                  <a:cubicBezTo>
                    <a:pt x="110" y="62"/>
                    <a:pt x="110" y="62"/>
                    <a:pt x="107" y="61"/>
                  </a:cubicBezTo>
                  <a:cubicBezTo>
                    <a:pt x="105" y="61"/>
                    <a:pt x="104" y="61"/>
                    <a:pt x="104" y="59"/>
                  </a:cubicBezTo>
                  <a:cubicBezTo>
                    <a:pt x="103" y="58"/>
                    <a:pt x="103" y="57"/>
                    <a:pt x="103" y="56"/>
                  </a:cubicBezTo>
                  <a:cubicBezTo>
                    <a:pt x="104" y="55"/>
                    <a:pt x="107" y="53"/>
                    <a:pt x="106" y="52"/>
                  </a:cubicBezTo>
                  <a:cubicBezTo>
                    <a:pt x="104" y="52"/>
                    <a:pt x="103" y="48"/>
                    <a:pt x="104" y="46"/>
                  </a:cubicBezTo>
                  <a:cubicBezTo>
                    <a:pt x="104" y="45"/>
                    <a:pt x="105" y="45"/>
                    <a:pt x="105" y="44"/>
                  </a:cubicBezTo>
                  <a:cubicBezTo>
                    <a:pt x="105" y="43"/>
                    <a:pt x="105" y="41"/>
                    <a:pt x="105" y="40"/>
                  </a:cubicBezTo>
                  <a:cubicBezTo>
                    <a:pt x="105" y="38"/>
                    <a:pt x="106" y="35"/>
                    <a:pt x="105" y="33"/>
                  </a:cubicBezTo>
                  <a:cubicBezTo>
                    <a:pt x="104" y="32"/>
                    <a:pt x="103" y="32"/>
                    <a:pt x="102" y="32"/>
                  </a:cubicBezTo>
                  <a:cubicBezTo>
                    <a:pt x="101" y="32"/>
                    <a:pt x="100" y="31"/>
                    <a:pt x="100" y="32"/>
                  </a:cubicBezTo>
                  <a:cubicBezTo>
                    <a:pt x="99" y="32"/>
                    <a:pt x="99" y="33"/>
                    <a:pt x="98" y="33"/>
                  </a:cubicBezTo>
                  <a:cubicBezTo>
                    <a:pt x="97" y="33"/>
                    <a:pt x="96" y="31"/>
                    <a:pt x="96" y="30"/>
                  </a:cubicBezTo>
                  <a:cubicBezTo>
                    <a:pt x="96" y="30"/>
                    <a:pt x="95" y="29"/>
                    <a:pt x="95" y="29"/>
                  </a:cubicBezTo>
                  <a:cubicBezTo>
                    <a:pt x="94" y="28"/>
                    <a:pt x="95" y="28"/>
                    <a:pt x="94" y="27"/>
                  </a:cubicBezTo>
                  <a:cubicBezTo>
                    <a:pt x="94" y="26"/>
                    <a:pt x="93" y="25"/>
                    <a:pt x="92" y="25"/>
                  </a:cubicBezTo>
                  <a:cubicBezTo>
                    <a:pt x="90" y="24"/>
                    <a:pt x="90" y="25"/>
                    <a:pt x="90" y="23"/>
                  </a:cubicBezTo>
                  <a:cubicBezTo>
                    <a:pt x="89" y="20"/>
                    <a:pt x="86" y="20"/>
                    <a:pt x="84" y="19"/>
                  </a:cubicBezTo>
                  <a:cubicBezTo>
                    <a:pt x="83" y="19"/>
                    <a:pt x="82" y="19"/>
                    <a:pt x="82" y="18"/>
                  </a:cubicBezTo>
                  <a:cubicBezTo>
                    <a:pt x="80" y="16"/>
                    <a:pt x="81" y="14"/>
                    <a:pt x="81" y="12"/>
                  </a:cubicBezTo>
                  <a:cubicBezTo>
                    <a:pt x="76" y="3"/>
                    <a:pt x="76" y="3"/>
                    <a:pt x="76" y="3"/>
                  </a:cubicBezTo>
                  <a:cubicBezTo>
                    <a:pt x="75" y="3"/>
                    <a:pt x="75" y="3"/>
                    <a:pt x="74" y="3"/>
                  </a:cubicBezTo>
                  <a:cubicBezTo>
                    <a:pt x="71" y="3"/>
                    <a:pt x="68" y="1"/>
                    <a:pt x="65" y="1"/>
                  </a:cubicBezTo>
                  <a:cubicBezTo>
                    <a:pt x="61" y="1"/>
                    <a:pt x="59" y="2"/>
                    <a:pt x="56" y="3"/>
                  </a:cubicBezTo>
                  <a:cubicBezTo>
                    <a:pt x="53" y="3"/>
                    <a:pt x="50" y="3"/>
                    <a:pt x="46" y="2"/>
                  </a:cubicBezTo>
                  <a:cubicBezTo>
                    <a:pt x="45" y="2"/>
                    <a:pt x="45" y="1"/>
                    <a:pt x="44" y="0"/>
                  </a:cubicBezTo>
                  <a:cubicBezTo>
                    <a:pt x="43" y="0"/>
                    <a:pt x="41" y="1"/>
                    <a:pt x="40" y="1"/>
                  </a:cubicBezTo>
                  <a:cubicBezTo>
                    <a:pt x="38" y="1"/>
                    <a:pt x="37" y="1"/>
                    <a:pt x="36" y="2"/>
                  </a:cubicBezTo>
                  <a:cubicBezTo>
                    <a:pt x="35" y="2"/>
                    <a:pt x="35" y="3"/>
                    <a:pt x="34" y="3"/>
                  </a:cubicBezTo>
                  <a:cubicBezTo>
                    <a:pt x="34" y="4"/>
                    <a:pt x="34" y="4"/>
                    <a:pt x="33" y="4"/>
                  </a:cubicBezTo>
                  <a:cubicBezTo>
                    <a:pt x="33" y="4"/>
                    <a:pt x="33" y="5"/>
                    <a:pt x="33" y="5"/>
                  </a:cubicBezTo>
                  <a:cubicBezTo>
                    <a:pt x="31" y="7"/>
                    <a:pt x="28" y="7"/>
                    <a:pt x="26" y="8"/>
                  </a:cubicBezTo>
                  <a:cubicBezTo>
                    <a:pt x="25" y="9"/>
                    <a:pt x="24" y="10"/>
                    <a:pt x="23" y="11"/>
                  </a:cubicBezTo>
                  <a:cubicBezTo>
                    <a:pt x="23" y="13"/>
                    <a:pt x="23" y="13"/>
                    <a:pt x="23" y="14"/>
                  </a:cubicBezTo>
                  <a:cubicBezTo>
                    <a:pt x="22" y="16"/>
                    <a:pt x="20" y="17"/>
                    <a:pt x="18" y="16"/>
                  </a:cubicBezTo>
                  <a:cubicBezTo>
                    <a:pt x="16" y="15"/>
                    <a:pt x="15" y="13"/>
                    <a:pt x="14" y="11"/>
                  </a:cubicBezTo>
                  <a:cubicBezTo>
                    <a:pt x="13" y="11"/>
                    <a:pt x="12" y="10"/>
                    <a:pt x="12" y="9"/>
                  </a:cubicBezTo>
                  <a:cubicBezTo>
                    <a:pt x="9" y="11"/>
                    <a:pt x="7" y="15"/>
                    <a:pt x="6" y="18"/>
                  </a:cubicBezTo>
                  <a:cubicBezTo>
                    <a:pt x="4" y="19"/>
                    <a:pt x="1" y="18"/>
                    <a:pt x="0" y="19"/>
                  </a:cubicBezTo>
                  <a:cubicBezTo>
                    <a:pt x="0" y="18"/>
                    <a:pt x="0" y="18"/>
                    <a:pt x="0" y="18"/>
                  </a:cubicBezTo>
                  <a:cubicBezTo>
                    <a:pt x="0" y="20"/>
                    <a:pt x="0" y="22"/>
                    <a:pt x="0" y="24"/>
                  </a:cubicBezTo>
                  <a:cubicBezTo>
                    <a:pt x="0" y="26"/>
                    <a:pt x="0" y="27"/>
                    <a:pt x="0" y="28"/>
                  </a:cubicBezTo>
                  <a:cubicBezTo>
                    <a:pt x="1" y="29"/>
                    <a:pt x="1" y="30"/>
                    <a:pt x="1" y="30"/>
                  </a:cubicBezTo>
                  <a:cubicBezTo>
                    <a:pt x="1" y="30"/>
                    <a:pt x="2" y="30"/>
                    <a:pt x="2" y="31"/>
                  </a:cubicBezTo>
                  <a:cubicBezTo>
                    <a:pt x="2" y="31"/>
                    <a:pt x="2" y="32"/>
                    <a:pt x="2" y="32"/>
                  </a:cubicBezTo>
                  <a:cubicBezTo>
                    <a:pt x="2" y="33"/>
                    <a:pt x="2" y="35"/>
                    <a:pt x="2" y="36"/>
                  </a:cubicBezTo>
                  <a:cubicBezTo>
                    <a:pt x="2" y="38"/>
                    <a:pt x="4" y="38"/>
                    <a:pt x="4" y="40"/>
                  </a:cubicBezTo>
                  <a:cubicBezTo>
                    <a:pt x="4" y="41"/>
                    <a:pt x="3" y="41"/>
                    <a:pt x="3" y="42"/>
                  </a:cubicBezTo>
                  <a:cubicBezTo>
                    <a:pt x="3" y="43"/>
                    <a:pt x="2" y="43"/>
                    <a:pt x="2" y="44"/>
                  </a:cubicBezTo>
                  <a:cubicBezTo>
                    <a:pt x="2" y="46"/>
                    <a:pt x="2" y="47"/>
                    <a:pt x="2" y="48"/>
                  </a:cubicBezTo>
                  <a:cubicBezTo>
                    <a:pt x="4" y="49"/>
                    <a:pt x="4" y="48"/>
                    <a:pt x="5" y="50"/>
                  </a:cubicBezTo>
                  <a:cubicBezTo>
                    <a:pt x="6" y="50"/>
                    <a:pt x="6" y="50"/>
                    <a:pt x="6" y="51"/>
                  </a:cubicBezTo>
                  <a:cubicBezTo>
                    <a:pt x="7" y="52"/>
                    <a:pt x="8" y="53"/>
                    <a:pt x="7" y="55"/>
                  </a:cubicBezTo>
                  <a:cubicBezTo>
                    <a:pt x="7" y="55"/>
                    <a:pt x="6" y="55"/>
                    <a:pt x="6" y="56"/>
                  </a:cubicBezTo>
                  <a:cubicBezTo>
                    <a:pt x="6" y="57"/>
                    <a:pt x="7" y="57"/>
                    <a:pt x="8" y="58"/>
                  </a:cubicBezTo>
                  <a:cubicBezTo>
                    <a:pt x="8" y="61"/>
                    <a:pt x="4" y="62"/>
                    <a:pt x="6" y="64"/>
                  </a:cubicBezTo>
                  <a:cubicBezTo>
                    <a:pt x="6" y="65"/>
                    <a:pt x="7" y="66"/>
                    <a:pt x="8" y="66"/>
                  </a:cubicBezTo>
                  <a:cubicBezTo>
                    <a:pt x="10" y="67"/>
                    <a:pt x="13" y="69"/>
                    <a:pt x="17" y="70"/>
                  </a:cubicBezTo>
                  <a:cubicBezTo>
                    <a:pt x="19" y="70"/>
                    <a:pt x="19" y="70"/>
                    <a:pt x="21" y="72"/>
                  </a:cubicBezTo>
                  <a:cubicBezTo>
                    <a:pt x="22" y="73"/>
                    <a:pt x="23" y="75"/>
                    <a:pt x="24" y="76"/>
                  </a:cubicBezTo>
                  <a:cubicBezTo>
                    <a:pt x="25" y="77"/>
                    <a:pt x="26" y="77"/>
                    <a:pt x="26" y="78"/>
                  </a:cubicBezTo>
                  <a:cubicBezTo>
                    <a:pt x="28" y="82"/>
                    <a:pt x="21" y="82"/>
                    <a:pt x="19" y="82"/>
                  </a:cubicBezTo>
                  <a:cubicBezTo>
                    <a:pt x="17" y="83"/>
                    <a:pt x="13" y="84"/>
                    <a:pt x="12" y="86"/>
                  </a:cubicBezTo>
                  <a:cubicBezTo>
                    <a:pt x="11" y="87"/>
                    <a:pt x="12" y="88"/>
                    <a:pt x="12" y="89"/>
                  </a:cubicBezTo>
                  <a:cubicBezTo>
                    <a:pt x="12" y="90"/>
                    <a:pt x="10" y="91"/>
                    <a:pt x="10" y="92"/>
                  </a:cubicBezTo>
                  <a:cubicBezTo>
                    <a:pt x="7" y="94"/>
                    <a:pt x="10" y="96"/>
                    <a:pt x="11" y="99"/>
                  </a:cubicBezTo>
                  <a:cubicBezTo>
                    <a:pt x="11" y="99"/>
                    <a:pt x="11" y="99"/>
                    <a:pt x="11" y="99"/>
                  </a:cubicBezTo>
                  <a:cubicBezTo>
                    <a:pt x="18" y="104"/>
                    <a:pt x="22" y="109"/>
                    <a:pt x="23" y="112"/>
                  </a:cubicBezTo>
                  <a:cubicBezTo>
                    <a:pt x="21" y="120"/>
                    <a:pt x="21" y="120"/>
                    <a:pt x="21" y="120"/>
                  </a:cubicBezTo>
                  <a:cubicBezTo>
                    <a:pt x="17" y="124"/>
                    <a:pt x="14" y="129"/>
                    <a:pt x="13" y="135"/>
                  </a:cubicBezTo>
                  <a:cubicBezTo>
                    <a:pt x="12" y="136"/>
                    <a:pt x="12" y="136"/>
                    <a:pt x="12" y="137"/>
                  </a:cubicBezTo>
                  <a:cubicBezTo>
                    <a:pt x="11" y="138"/>
                    <a:pt x="11" y="138"/>
                    <a:pt x="11" y="139"/>
                  </a:cubicBezTo>
                  <a:cubicBezTo>
                    <a:pt x="11" y="139"/>
                    <a:pt x="11" y="140"/>
                    <a:pt x="11" y="141"/>
                  </a:cubicBezTo>
                  <a:cubicBezTo>
                    <a:pt x="11" y="141"/>
                    <a:pt x="11" y="142"/>
                    <a:pt x="11" y="142"/>
                  </a:cubicBezTo>
                  <a:cubicBezTo>
                    <a:pt x="11" y="143"/>
                    <a:pt x="12" y="143"/>
                    <a:pt x="13" y="144"/>
                  </a:cubicBezTo>
                  <a:cubicBezTo>
                    <a:pt x="13" y="144"/>
                    <a:pt x="12" y="145"/>
                    <a:pt x="13" y="145"/>
                  </a:cubicBezTo>
                  <a:cubicBezTo>
                    <a:pt x="14" y="145"/>
                    <a:pt x="14" y="146"/>
                    <a:pt x="15" y="146"/>
                  </a:cubicBezTo>
                  <a:cubicBezTo>
                    <a:pt x="16" y="146"/>
                    <a:pt x="18" y="147"/>
                    <a:pt x="19" y="147"/>
                  </a:cubicBezTo>
                  <a:cubicBezTo>
                    <a:pt x="21" y="147"/>
                    <a:pt x="24" y="146"/>
                    <a:pt x="25" y="148"/>
                  </a:cubicBezTo>
                  <a:cubicBezTo>
                    <a:pt x="25" y="149"/>
                    <a:pt x="24" y="150"/>
                    <a:pt x="24" y="151"/>
                  </a:cubicBezTo>
                  <a:cubicBezTo>
                    <a:pt x="24" y="152"/>
                    <a:pt x="24" y="152"/>
                    <a:pt x="24" y="153"/>
                  </a:cubicBezTo>
                  <a:cubicBezTo>
                    <a:pt x="23" y="153"/>
                    <a:pt x="23" y="153"/>
                    <a:pt x="23" y="154"/>
                  </a:cubicBezTo>
                  <a:cubicBezTo>
                    <a:pt x="23" y="154"/>
                    <a:pt x="22" y="154"/>
                    <a:pt x="21" y="154"/>
                  </a:cubicBezTo>
                  <a:cubicBezTo>
                    <a:pt x="20" y="155"/>
                    <a:pt x="20" y="157"/>
                    <a:pt x="20" y="158"/>
                  </a:cubicBezTo>
                  <a:cubicBezTo>
                    <a:pt x="20" y="159"/>
                    <a:pt x="21" y="160"/>
                    <a:pt x="22" y="161"/>
                  </a:cubicBezTo>
                  <a:cubicBezTo>
                    <a:pt x="23" y="162"/>
                    <a:pt x="23" y="163"/>
                    <a:pt x="24" y="164"/>
                  </a:cubicBezTo>
                  <a:cubicBezTo>
                    <a:pt x="24" y="164"/>
                    <a:pt x="24" y="164"/>
                    <a:pt x="24" y="165"/>
                  </a:cubicBezTo>
                  <a:cubicBezTo>
                    <a:pt x="24" y="164"/>
                    <a:pt x="25" y="165"/>
                    <a:pt x="25" y="165"/>
                  </a:cubicBezTo>
                  <a:cubicBezTo>
                    <a:pt x="26" y="166"/>
                    <a:pt x="27" y="167"/>
                    <a:pt x="28" y="167"/>
                  </a:cubicBezTo>
                  <a:cubicBezTo>
                    <a:pt x="29" y="168"/>
                    <a:pt x="31" y="169"/>
                    <a:pt x="32" y="169"/>
                  </a:cubicBezTo>
                  <a:cubicBezTo>
                    <a:pt x="33" y="169"/>
                    <a:pt x="36" y="170"/>
                    <a:pt x="36" y="171"/>
                  </a:cubicBezTo>
                  <a:cubicBezTo>
                    <a:pt x="36" y="171"/>
                    <a:pt x="36" y="173"/>
                    <a:pt x="36" y="173"/>
                  </a:cubicBezTo>
                  <a:cubicBezTo>
                    <a:pt x="36" y="174"/>
                    <a:pt x="36" y="175"/>
                    <a:pt x="36" y="175"/>
                  </a:cubicBezTo>
                  <a:cubicBezTo>
                    <a:pt x="36" y="176"/>
                    <a:pt x="36" y="176"/>
                    <a:pt x="35" y="177"/>
                  </a:cubicBezTo>
                  <a:cubicBezTo>
                    <a:pt x="34" y="178"/>
                    <a:pt x="34" y="178"/>
                    <a:pt x="33" y="179"/>
                  </a:cubicBezTo>
                  <a:cubicBezTo>
                    <a:pt x="32" y="180"/>
                    <a:pt x="29" y="180"/>
                    <a:pt x="27" y="180"/>
                  </a:cubicBezTo>
                  <a:cubicBezTo>
                    <a:pt x="24" y="180"/>
                    <a:pt x="20" y="180"/>
                    <a:pt x="18" y="178"/>
                  </a:cubicBezTo>
                  <a:cubicBezTo>
                    <a:pt x="17" y="178"/>
                    <a:pt x="16" y="177"/>
                    <a:pt x="15" y="176"/>
                  </a:cubicBezTo>
                  <a:cubicBezTo>
                    <a:pt x="14" y="177"/>
                    <a:pt x="13" y="180"/>
                    <a:pt x="14" y="181"/>
                  </a:cubicBezTo>
                  <a:cubicBezTo>
                    <a:pt x="14" y="182"/>
                    <a:pt x="15" y="183"/>
                    <a:pt x="16" y="183"/>
                  </a:cubicBezTo>
                  <a:cubicBezTo>
                    <a:pt x="18" y="184"/>
                    <a:pt x="18" y="183"/>
                    <a:pt x="19" y="185"/>
                  </a:cubicBezTo>
                  <a:cubicBezTo>
                    <a:pt x="20" y="186"/>
                    <a:pt x="20" y="187"/>
                    <a:pt x="21" y="188"/>
                  </a:cubicBezTo>
                  <a:cubicBezTo>
                    <a:pt x="22" y="191"/>
                    <a:pt x="24" y="193"/>
                    <a:pt x="26" y="196"/>
                  </a:cubicBezTo>
                  <a:cubicBezTo>
                    <a:pt x="27" y="198"/>
                    <a:pt x="28" y="199"/>
                    <a:pt x="28" y="201"/>
                  </a:cubicBezTo>
                  <a:cubicBezTo>
                    <a:pt x="28" y="201"/>
                    <a:pt x="28" y="202"/>
                    <a:pt x="28" y="202"/>
                  </a:cubicBezTo>
                  <a:cubicBezTo>
                    <a:pt x="28" y="203"/>
                    <a:pt x="29" y="203"/>
                    <a:pt x="29" y="204"/>
                  </a:cubicBezTo>
                  <a:cubicBezTo>
                    <a:pt x="29" y="205"/>
                    <a:pt x="28" y="206"/>
                    <a:pt x="28" y="208"/>
                  </a:cubicBezTo>
                  <a:cubicBezTo>
                    <a:pt x="28" y="209"/>
                    <a:pt x="28" y="210"/>
                    <a:pt x="28" y="211"/>
                  </a:cubicBezTo>
                  <a:cubicBezTo>
                    <a:pt x="27" y="212"/>
                    <a:pt x="26" y="212"/>
                    <a:pt x="26" y="213"/>
                  </a:cubicBezTo>
                  <a:cubicBezTo>
                    <a:pt x="25" y="214"/>
                    <a:pt x="26" y="214"/>
                    <a:pt x="25" y="214"/>
                  </a:cubicBezTo>
                  <a:cubicBezTo>
                    <a:pt x="24" y="215"/>
                    <a:pt x="24" y="214"/>
                    <a:pt x="23" y="214"/>
                  </a:cubicBezTo>
                  <a:cubicBezTo>
                    <a:pt x="23" y="212"/>
                    <a:pt x="22" y="211"/>
                    <a:pt x="21" y="210"/>
                  </a:cubicBezTo>
                  <a:cubicBezTo>
                    <a:pt x="20" y="209"/>
                    <a:pt x="20" y="207"/>
                    <a:pt x="20" y="207"/>
                  </a:cubicBezTo>
                  <a:cubicBezTo>
                    <a:pt x="19" y="206"/>
                    <a:pt x="17" y="208"/>
                    <a:pt x="16" y="209"/>
                  </a:cubicBezTo>
                  <a:cubicBezTo>
                    <a:pt x="16" y="209"/>
                    <a:pt x="16" y="210"/>
                    <a:pt x="15" y="210"/>
                  </a:cubicBezTo>
                  <a:cubicBezTo>
                    <a:pt x="14" y="211"/>
                    <a:pt x="13" y="211"/>
                    <a:pt x="13" y="212"/>
                  </a:cubicBezTo>
                  <a:cubicBezTo>
                    <a:pt x="13" y="213"/>
                    <a:pt x="13" y="214"/>
                    <a:pt x="12" y="214"/>
                  </a:cubicBezTo>
                  <a:cubicBezTo>
                    <a:pt x="12" y="214"/>
                    <a:pt x="12" y="214"/>
                    <a:pt x="12" y="214"/>
                  </a:cubicBezTo>
                  <a:cubicBezTo>
                    <a:pt x="12" y="215"/>
                    <a:pt x="13" y="216"/>
                    <a:pt x="14" y="217"/>
                  </a:cubicBezTo>
                  <a:cubicBezTo>
                    <a:pt x="14" y="218"/>
                    <a:pt x="14" y="219"/>
                    <a:pt x="16" y="219"/>
                  </a:cubicBezTo>
                  <a:cubicBezTo>
                    <a:pt x="17" y="220"/>
                    <a:pt x="17" y="220"/>
                    <a:pt x="18" y="221"/>
                  </a:cubicBezTo>
                  <a:cubicBezTo>
                    <a:pt x="19" y="222"/>
                    <a:pt x="20" y="222"/>
                    <a:pt x="22" y="223"/>
                  </a:cubicBezTo>
                  <a:cubicBezTo>
                    <a:pt x="23" y="223"/>
                    <a:pt x="23" y="224"/>
                    <a:pt x="24" y="225"/>
                  </a:cubicBezTo>
                  <a:cubicBezTo>
                    <a:pt x="25" y="228"/>
                    <a:pt x="27" y="229"/>
                    <a:pt x="29" y="231"/>
                  </a:cubicBezTo>
                  <a:cubicBezTo>
                    <a:pt x="30" y="232"/>
                    <a:pt x="31" y="233"/>
                    <a:pt x="32" y="234"/>
                  </a:cubicBezTo>
                  <a:cubicBezTo>
                    <a:pt x="30" y="234"/>
                    <a:pt x="30" y="234"/>
                    <a:pt x="30" y="234"/>
                  </a:cubicBezTo>
                  <a:cubicBezTo>
                    <a:pt x="30" y="236"/>
                    <a:pt x="32" y="238"/>
                    <a:pt x="34" y="239"/>
                  </a:cubicBezTo>
                  <a:cubicBezTo>
                    <a:pt x="35" y="240"/>
                    <a:pt x="36" y="240"/>
                    <a:pt x="36" y="241"/>
                  </a:cubicBezTo>
                  <a:cubicBezTo>
                    <a:pt x="37" y="241"/>
                    <a:pt x="37" y="242"/>
                    <a:pt x="38" y="242"/>
                  </a:cubicBezTo>
                  <a:cubicBezTo>
                    <a:pt x="39" y="242"/>
                    <a:pt x="39" y="242"/>
                    <a:pt x="40" y="242"/>
                  </a:cubicBezTo>
                  <a:cubicBezTo>
                    <a:pt x="40" y="243"/>
                    <a:pt x="40" y="243"/>
                    <a:pt x="40" y="244"/>
                  </a:cubicBezTo>
                  <a:cubicBezTo>
                    <a:pt x="41" y="244"/>
                    <a:pt x="41" y="245"/>
                    <a:pt x="42" y="245"/>
                  </a:cubicBezTo>
                  <a:cubicBezTo>
                    <a:pt x="43" y="246"/>
                    <a:pt x="44" y="247"/>
                    <a:pt x="45" y="247"/>
                  </a:cubicBezTo>
                  <a:cubicBezTo>
                    <a:pt x="47" y="248"/>
                    <a:pt x="49" y="247"/>
                    <a:pt x="51" y="247"/>
                  </a:cubicBezTo>
                  <a:cubicBezTo>
                    <a:pt x="52" y="247"/>
                    <a:pt x="53" y="247"/>
                    <a:pt x="54" y="249"/>
                  </a:cubicBezTo>
                  <a:cubicBezTo>
                    <a:pt x="54" y="250"/>
                    <a:pt x="54" y="251"/>
                    <a:pt x="56" y="251"/>
                  </a:cubicBezTo>
                  <a:cubicBezTo>
                    <a:pt x="56" y="252"/>
                    <a:pt x="57" y="252"/>
                    <a:pt x="57" y="253"/>
                  </a:cubicBezTo>
                  <a:cubicBezTo>
                    <a:pt x="58" y="253"/>
                    <a:pt x="58" y="254"/>
                    <a:pt x="59" y="254"/>
                  </a:cubicBezTo>
                  <a:cubicBezTo>
                    <a:pt x="59" y="255"/>
                    <a:pt x="59" y="255"/>
                    <a:pt x="59" y="256"/>
                  </a:cubicBezTo>
                  <a:cubicBezTo>
                    <a:pt x="59" y="257"/>
                    <a:pt x="59" y="257"/>
                    <a:pt x="60" y="258"/>
                  </a:cubicBezTo>
                  <a:cubicBezTo>
                    <a:pt x="60" y="259"/>
                    <a:pt x="64" y="258"/>
                    <a:pt x="65" y="258"/>
                  </a:cubicBezTo>
                  <a:cubicBezTo>
                    <a:pt x="66" y="258"/>
                    <a:pt x="68" y="257"/>
                    <a:pt x="69" y="258"/>
                  </a:cubicBezTo>
                  <a:cubicBezTo>
                    <a:pt x="70" y="258"/>
                    <a:pt x="69" y="260"/>
                    <a:pt x="70" y="260"/>
                  </a:cubicBezTo>
                  <a:cubicBezTo>
                    <a:pt x="70" y="261"/>
                    <a:pt x="70" y="262"/>
                    <a:pt x="71" y="262"/>
                  </a:cubicBezTo>
                  <a:cubicBezTo>
                    <a:pt x="72" y="263"/>
                    <a:pt x="74" y="266"/>
                    <a:pt x="73" y="268"/>
                  </a:cubicBezTo>
                  <a:cubicBezTo>
                    <a:pt x="73" y="269"/>
                    <a:pt x="73" y="269"/>
                    <a:pt x="72" y="270"/>
                  </a:cubicBezTo>
                  <a:cubicBezTo>
                    <a:pt x="72" y="270"/>
                    <a:pt x="72" y="270"/>
                    <a:pt x="72" y="270"/>
                  </a:cubicBezTo>
                  <a:cubicBezTo>
                    <a:pt x="73" y="270"/>
                    <a:pt x="75" y="271"/>
                    <a:pt x="75" y="270"/>
                  </a:cubicBezTo>
                  <a:cubicBezTo>
                    <a:pt x="76" y="270"/>
                    <a:pt x="77" y="269"/>
                    <a:pt x="77" y="268"/>
                  </a:cubicBezTo>
                  <a:cubicBezTo>
                    <a:pt x="78" y="268"/>
                    <a:pt x="78" y="267"/>
                    <a:pt x="79" y="266"/>
                  </a:cubicBezTo>
                  <a:cubicBezTo>
                    <a:pt x="80" y="265"/>
                    <a:pt x="81" y="266"/>
                    <a:pt x="82" y="264"/>
                  </a:cubicBezTo>
                  <a:cubicBezTo>
                    <a:pt x="82" y="263"/>
                    <a:pt x="82" y="262"/>
                    <a:pt x="82" y="262"/>
                  </a:cubicBezTo>
                  <a:cubicBezTo>
                    <a:pt x="82" y="259"/>
                    <a:pt x="84" y="258"/>
                    <a:pt x="86" y="257"/>
                  </a:cubicBezTo>
                  <a:cubicBezTo>
                    <a:pt x="86" y="256"/>
                    <a:pt x="87" y="256"/>
                    <a:pt x="88" y="256"/>
                  </a:cubicBezTo>
                  <a:cubicBezTo>
                    <a:pt x="88" y="256"/>
                    <a:pt x="88" y="255"/>
                    <a:pt x="88" y="255"/>
                  </a:cubicBezTo>
                  <a:cubicBezTo>
                    <a:pt x="88" y="254"/>
                    <a:pt x="89" y="253"/>
                    <a:pt x="90" y="252"/>
                  </a:cubicBezTo>
                  <a:cubicBezTo>
                    <a:pt x="91" y="251"/>
                    <a:pt x="92" y="251"/>
                    <a:pt x="93" y="249"/>
                  </a:cubicBezTo>
                  <a:cubicBezTo>
                    <a:pt x="93" y="248"/>
                    <a:pt x="93" y="246"/>
                    <a:pt x="93" y="244"/>
                  </a:cubicBezTo>
                  <a:cubicBezTo>
                    <a:pt x="93" y="241"/>
                    <a:pt x="93" y="239"/>
                    <a:pt x="95" y="236"/>
                  </a:cubicBezTo>
                  <a:cubicBezTo>
                    <a:pt x="96" y="235"/>
                    <a:pt x="97" y="232"/>
                    <a:pt x="98" y="234"/>
                  </a:cubicBezTo>
                  <a:cubicBezTo>
                    <a:pt x="99" y="236"/>
                    <a:pt x="98" y="236"/>
                    <a:pt x="97" y="236"/>
                  </a:cubicBezTo>
                  <a:cubicBezTo>
                    <a:pt x="96" y="237"/>
                    <a:pt x="96" y="236"/>
                    <a:pt x="96" y="238"/>
                  </a:cubicBezTo>
                  <a:cubicBezTo>
                    <a:pt x="96" y="241"/>
                    <a:pt x="99" y="244"/>
                    <a:pt x="100" y="247"/>
                  </a:cubicBezTo>
                  <a:cubicBezTo>
                    <a:pt x="102" y="247"/>
                    <a:pt x="103" y="245"/>
                    <a:pt x="105" y="245"/>
                  </a:cubicBezTo>
                  <a:cubicBezTo>
                    <a:pt x="106" y="244"/>
                    <a:pt x="107" y="244"/>
                    <a:pt x="107" y="243"/>
                  </a:cubicBezTo>
                  <a:cubicBezTo>
                    <a:pt x="108" y="242"/>
                    <a:pt x="107" y="241"/>
                    <a:pt x="108" y="241"/>
                  </a:cubicBezTo>
                  <a:cubicBezTo>
                    <a:pt x="108" y="240"/>
                    <a:pt x="110" y="240"/>
                    <a:pt x="111" y="240"/>
                  </a:cubicBezTo>
                  <a:cubicBezTo>
                    <a:pt x="113" y="242"/>
                    <a:pt x="112" y="243"/>
                    <a:pt x="112" y="245"/>
                  </a:cubicBezTo>
                  <a:cubicBezTo>
                    <a:pt x="115" y="250"/>
                    <a:pt x="115" y="250"/>
                    <a:pt x="115" y="250"/>
                  </a:cubicBezTo>
                  <a:cubicBezTo>
                    <a:pt x="115" y="252"/>
                    <a:pt x="116" y="253"/>
                    <a:pt x="117" y="255"/>
                  </a:cubicBezTo>
                  <a:cubicBezTo>
                    <a:pt x="117" y="257"/>
                    <a:pt x="116" y="258"/>
                    <a:pt x="118" y="260"/>
                  </a:cubicBezTo>
                  <a:cubicBezTo>
                    <a:pt x="119" y="261"/>
                    <a:pt x="122" y="261"/>
                    <a:pt x="124" y="263"/>
                  </a:cubicBezTo>
                  <a:cubicBezTo>
                    <a:pt x="124" y="265"/>
                    <a:pt x="124" y="265"/>
                    <a:pt x="125" y="266"/>
                  </a:cubicBezTo>
                  <a:cubicBezTo>
                    <a:pt x="126" y="267"/>
                    <a:pt x="126" y="267"/>
                    <a:pt x="127" y="268"/>
                  </a:cubicBezTo>
                  <a:cubicBezTo>
                    <a:pt x="128" y="267"/>
                    <a:pt x="130" y="267"/>
                    <a:pt x="132" y="267"/>
                  </a:cubicBezTo>
                  <a:cubicBezTo>
                    <a:pt x="132" y="269"/>
                    <a:pt x="131" y="271"/>
                    <a:pt x="131" y="272"/>
                  </a:cubicBezTo>
                  <a:cubicBezTo>
                    <a:pt x="131" y="274"/>
                    <a:pt x="131" y="276"/>
                    <a:pt x="131" y="278"/>
                  </a:cubicBezTo>
                  <a:cubicBezTo>
                    <a:pt x="134" y="278"/>
                    <a:pt x="134" y="282"/>
                    <a:pt x="136" y="282"/>
                  </a:cubicBezTo>
                  <a:cubicBezTo>
                    <a:pt x="140" y="274"/>
                    <a:pt x="143" y="288"/>
                    <a:pt x="147" y="287"/>
                  </a:cubicBezTo>
                  <a:cubicBezTo>
                    <a:pt x="148" y="287"/>
                    <a:pt x="149" y="285"/>
                    <a:pt x="150" y="286"/>
                  </a:cubicBezTo>
                  <a:cubicBezTo>
                    <a:pt x="151" y="286"/>
                    <a:pt x="152" y="287"/>
                    <a:pt x="152" y="287"/>
                  </a:cubicBezTo>
                  <a:cubicBezTo>
                    <a:pt x="153" y="288"/>
                    <a:pt x="152" y="288"/>
                    <a:pt x="151" y="289"/>
                  </a:cubicBezTo>
                  <a:cubicBezTo>
                    <a:pt x="150" y="290"/>
                    <a:pt x="150" y="291"/>
                    <a:pt x="149" y="292"/>
                  </a:cubicBezTo>
                  <a:cubicBezTo>
                    <a:pt x="148" y="293"/>
                    <a:pt x="146" y="294"/>
                    <a:pt x="146" y="296"/>
                  </a:cubicBezTo>
                  <a:cubicBezTo>
                    <a:pt x="146" y="297"/>
                    <a:pt x="147" y="300"/>
                    <a:pt x="146" y="302"/>
                  </a:cubicBezTo>
                  <a:cubicBezTo>
                    <a:pt x="146" y="302"/>
                    <a:pt x="146" y="302"/>
                    <a:pt x="146" y="302"/>
                  </a:cubicBezTo>
                  <a:cubicBezTo>
                    <a:pt x="146" y="302"/>
                    <a:pt x="145" y="304"/>
                    <a:pt x="145" y="304"/>
                  </a:cubicBezTo>
                  <a:cubicBezTo>
                    <a:pt x="144" y="304"/>
                    <a:pt x="143" y="304"/>
                    <a:pt x="143" y="305"/>
                  </a:cubicBezTo>
                  <a:cubicBezTo>
                    <a:pt x="142" y="306"/>
                    <a:pt x="142" y="307"/>
                    <a:pt x="142" y="308"/>
                  </a:cubicBezTo>
                  <a:cubicBezTo>
                    <a:pt x="142" y="308"/>
                    <a:pt x="141" y="309"/>
                    <a:pt x="140" y="309"/>
                  </a:cubicBezTo>
                  <a:cubicBezTo>
                    <a:pt x="139" y="311"/>
                    <a:pt x="135" y="313"/>
                    <a:pt x="135" y="316"/>
                  </a:cubicBezTo>
                  <a:cubicBezTo>
                    <a:pt x="136" y="317"/>
                    <a:pt x="137" y="318"/>
                    <a:pt x="137" y="319"/>
                  </a:cubicBezTo>
                  <a:cubicBezTo>
                    <a:pt x="138" y="319"/>
                    <a:pt x="138" y="319"/>
                    <a:pt x="138" y="320"/>
                  </a:cubicBezTo>
                  <a:cubicBezTo>
                    <a:pt x="138" y="320"/>
                    <a:pt x="138" y="321"/>
                    <a:pt x="138" y="321"/>
                  </a:cubicBezTo>
                  <a:cubicBezTo>
                    <a:pt x="138" y="321"/>
                    <a:pt x="138" y="321"/>
                    <a:pt x="138" y="321"/>
                  </a:cubicBezTo>
                  <a:cubicBezTo>
                    <a:pt x="140" y="322"/>
                    <a:pt x="144" y="322"/>
                    <a:pt x="146" y="321"/>
                  </a:cubicBezTo>
                  <a:cubicBezTo>
                    <a:pt x="148" y="320"/>
                    <a:pt x="148" y="320"/>
                    <a:pt x="149" y="318"/>
                  </a:cubicBezTo>
                  <a:cubicBezTo>
                    <a:pt x="149" y="318"/>
                    <a:pt x="149" y="317"/>
                    <a:pt x="150" y="316"/>
                  </a:cubicBezTo>
                  <a:cubicBezTo>
                    <a:pt x="151" y="315"/>
                    <a:pt x="153" y="315"/>
                    <a:pt x="155" y="314"/>
                  </a:cubicBezTo>
                  <a:cubicBezTo>
                    <a:pt x="157" y="313"/>
                    <a:pt x="158" y="314"/>
                    <a:pt x="159" y="316"/>
                  </a:cubicBezTo>
                  <a:cubicBezTo>
                    <a:pt x="160" y="317"/>
                    <a:pt x="159" y="317"/>
                    <a:pt x="160" y="317"/>
                  </a:cubicBezTo>
                  <a:cubicBezTo>
                    <a:pt x="161" y="318"/>
                    <a:pt x="162" y="318"/>
                    <a:pt x="163" y="319"/>
                  </a:cubicBezTo>
                  <a:cubicBezTo>
                    <a:pt x="164" y="319"/>
                    <a:pt x="163" y="320"/>
                    <a:pt x="165" y="319"/>
                  </a:cubicBezTo>
                  <a:cubicBezTo>
                    <a:pt x="165" y="319"/>
                    <a:pt x="166" y="319"/>
                    <a:pt x="167" y="318"/>
                  </a:cubicBezTo>
                  <a:cubicBezTo>
                    <a:pt x="168" y="317"/>
                    <a:pt x="168" y="315"/>
                    <a:pt x="170" y="314"/>
                  </a:cubicBezTo>
                  <a:cubicBezTo>
                    <a:pt x="171" y="313"/>
                    <a:pt x="172" y="313"/>
                    <a:pt x="174" y="312"/>
                  </a:cubicBezTo>
                  <a:cubicBezTo>
                    <a:pt x="178" y="310"/>
                    <a:pt x="181" y="314"/>
                    <a:pt x="184" y="316"/>
                  </a:cubicBezTo>
                  <a:cubicBezTo>
                    <a:pt x="186" y="317"/>
                    <a:pt x="190" y="317"/>
                    <a:pt x="193" y="315"/>
                  </a:cubicBezTo>
                  <a:cubicBezTo>
                    <a:pt x="194" y="314"/>
                    <a:pt x="195" y="312"/>
                    <a:pt x="195" y="311"/>
                  </a:cubicBezTo>
                  <a:cubicBezTo>
                    <a:pt x="195" y="309"/>
                    <a:pt x="195" y="309"/>
                    <a:pt x="194" y="307"/>
                  </a:cubicBezTo>
                  <a:cubicBezTo>
                    <a:pt x="193" y="306"/>
                    <a:pt x="193" y="304"/>
                    <a:pt x="193" y="303"/>
                  </a:cubicBezTo>
                  <a:cubicBezTo>
                    <a:pt x="192" y="301"/>
                    <a:pt x="191" y="301"/>
                    <a:pt x="190" y="299"/>
                  </a:cubicBezTo>
                  <a:cubicBezTo>
                    <a:pt x="190" y="297"/>
                    <a:pt x="190" y="298"/>
                    <a:pt x="189" y="297"/>
                  </a:cubicBezTo>
                  <a:cubicBezTo>
                    <a:pt x="188" y="296"/>
                    <a:pt x="188" y="296"/>
                    <a:pt x="187" y="295"/>
                  </a:cubicBezTo>
                  <a:cubicBezTo>
                    <a:pt x="186" y="293"/>
                    <a:pt x="186" y="293"/>
                    <a:pt x="186" y="290"/>
                  </a:cubicBezTo>
                  <a:cubicBezTo>
                    <a:pt x="186" y="288"/>
                    <a:pt x="187" y="287"/>
                    <a:pt x="187" y="285"/>
                  </a:cubicBezTo>
                  <a:cubicBezTo>
                    <a:pt x="188" y="283"/>
                    <a:pt x="189" y="281"/>
                    <a:pt x="188" y="279"/>
                  </a:cubicBezTo>
                  <a:cubicBezTo>
                    <a:pt x="188" y="278"/>
                    <a:pt x="187" y="277"/>
                    <a:pt x="187" y="276"/>
                  </a:cubicBezTo>
                  <a:cubicBezTo>
                    <a:pt x="187" y="275"/>
                    <a:pt x="187" y="273"/>
                    <a:pt x="187" y="272"/>
                  </a:cubicBezTo>
                  <a:cubicBezTo>
                    <a:pt x="188" y="271"/>
                    <a:pt x="192" y="270"/>
                    <a:pt x="193" y="270"/>
                  </a:cubicBezTo>
                  <a:cubicBezTo>
                    <a:pt x="194" y="270"/>
                    <a:pt x="195" y="270"/>
                    <a:pt x="196" y="270"/>
                  </a:cubicBezTo>
                  <a:cubicBezTo>
                    <a:pt x="197" y="270"/>
                    <a:pt x="197" y="271"/>
                    <a:pt x="198" y="271"/>
                  </a:cubicBezTo>
                  <a:cubicBezTo>
                    <a:pt x="199" y="270"/>
                    <a:pt x="199" y="270"/>
                    <a:pt x="200" y="270"/>
                  </a:cubicBezTo>
                  <a:cubicBezTo>
                    <a:pt x="201" y="269"/>
                    <a:pt x="201" y="270"/>
                    <a:pt x="202" y="269"/>
                  </a:cubicBezTo>
                  <a:cubicBezTo>
                    <a:pt x="202" y="269"/>
                    <a:pt x="204" y="268"/>
                    <a:pt x="205" y="267"/>
                  </a:cubicBezTo>
                  <a:cubicBezTo>
                    <a:pt x="205" y="267"/>
                    <a:pt x="205" y="265"/>
                    <a:pt x="205" y="264"/>
                  </a:cubicBezTo>
                  <a:cubicBezTo>
                    <a:pt x="206" y="262"/>
                    <a:pt x="206" y="260"/>
                    <a:pt x="208" y="258"/>
                  </a:cubicBezTo>
                  <a:cubicBezTo>
                    <a:pt x="210" y="256"/>
                    <a:pt x="213" y="256"/>
                    <a:pt x="214" y="254"/>
                  </a:cubicBezTo>
                  <a:cubicBezTo>
                    <a:pt x="215" y="253"/>
                    <a:pt x="218" y="251"/>
                    <a:pt x="217" y="248"/>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30">
              <a:extLst>
                <a:ext uri="{FF2B5EF4-FFF2-40B4-BE49-F238E27FC236}">
                  <a16:creationId xmlns:a16="http://schemas.microsoft.com/office/drawing/2014/main" id="{A685E9F4-FED5-9A09-A693-078072A9E000}"/>
                </a:ext>
              </a:extLst>
            </p:cNvPr>
            <p:cNvSpPr>
              <a:spLocks noEditPoints="1"/>
            </p:cNvSpPr>
            <p:nvPr/>
          </p:nvSpPr>
          <p:spPr bwMode="auto">
            <a:xfrm>
              <a:off x="5426075" y="5565775"/>
              <a:ext cx="187325" cy="219075"/>
            </a:xfrm>
            <a:custGeom>
              <a:avLst/>
              <a:gdLst/>
              <a:ahLst/>
              <a:cxnLst>
                <a:cxn ang="0">
                  <a:pos x="1" y="48"/>
                </a:cxn>
                <a:cxn ang="0">
                  <a:pos x="1" y="48"/>
                </a:cxn>
                <a:cxn ang="0">
                  <a:pos x="1" y="48"/>
                </a:cxn>
                <a:cxn ang="0">
                  <a:pos x="78" y="46"/>
                </a:cxn>
                <a:cxn ang="0">
                  <a:pos x="79" y="35"/>
                </a:cxn>
                <a:cxn ang="0">
                  <a:pos x="72" y="34"/>
                </a:cxn>
                <a:cxn ang="0">
                  <a:pos x="65" y="28"/>
                </a:cxn>
                <a:cxn ang="0">
                  <a:pos x="62" y="18"/>
                </a:cxn>
                <a:cxn ang="0">
                  <a:pos x="58" y="8"/>
                </a:cxn>
                <a:cxn ang="0">
                  <a:pos x="54" y="11"/>
                </a:cxn>
                <a:cxn ang="0">
                  <a:pos x="47" y="15"/>
                </a:cxn>
                <a:cxn ang="0">
                  <a:pos x="44" y="4"/>
                </a:cxn>
                <a:cxn ang="0">
                  <a:pos x="42" y="4"/>
                </a:cxn>
                <a:cxn ang="0">
                  <a:pos x="40" y="17"/>
                </a:cxn>
                <a:cxn ang="0">
                  <a:pos x="35" y="23"/>
                </a:cxn>
                <a:cxn ang="0">
                  <a:pos x="33" y="25"/>
                </a:cxn>
                <a:cxn ang="0">
                  <a:pos x="29" y="32"/>
                </a:cxn>
                <a:cxn ang="0">
                  <a:pos x="24" y="36"/>
                </a:cxn>
                <a:cxn ang="0">
                  <a:pos x="19" y="38"/>
                </a:cxn>
                <a:cxn ang="0">
                  <a:pos x="17" y="39"/>
                </a:cxn>
                <a:cxn ang="0">
                  <a:pos x="13" y="41"/>
                </a:cxn>
                <a:cxn ang="0">
                  <a:pos x="7" y="45"/>
                </a:cxn>
                <a:cxn ang="0">
                  <a:pos x="1" y="44"/>
                </a:cxn>
                <a:cxn ang="0">
                  <a:pos x="0" y="44"/>
                </a:cxn>
                <a:cxn ang="0">
                  <a:pos x="0" y="46"/>
                </a:cxn>
                <a:cxn ang="0">
                  <a:pos x="0" y="45"/>
                </a:cxn>
                <a:cxn ang="0">
                  <a:pos x="0" y="47"/>
                </a:cxn>
                <a:cxn ang="0">
                  <a:pos x="1" y="48"/>
                </a:cxn>
                <a:cxn ang="0">
                  <a:pos x="2" y="48"/>
                </a:cxn>
                <a:cxn ang="0">
                  <a:pos x="3" y="49"/>
                </a:cxn>
                <a:cxn ang="0">
                  <a:pos x="5" y="55"/>
                </a:cxn>
                <a:cxn ang="0">
                  <a:pos x="8" y="62"/>
                </a:cxn>
                <a:cxn ang="0">
                  <a:pos x="17" y="67"/>
                </a:cxn>
                <a:cxn ang="0">
                  <a:pos x="22" y="74"/>
                </a:cxn>
                <a:cxn ang="0">
                  <a:pos x="25" y="82"/>
                </a:cxn>
                <a:cxn ang="0">
                  <a:pos x="27" y="88"/>
                </a:cxn>
                <a:cxn ang="0">
                  <a:pos x="30" y="99"/>
                </a:cxn>
                <a:cxn ang="0">
                  <a:pos x="30" y="114"/>
                </a:cxn>
                <a:cxn ang="0">
                  <a:pos x="34" y="115"/>
                </a:cxn>
                <a:cxn ang="0">
                  <a:pos x="40" y="111"/>
                </a:cxn>
                <a:cxn ang="0">
                  <a:pos x="40" y="106"/>
                </a:cxn>
                <a:cxn ang="0">
                  <a:pos x="45" y="98"/>
                </a:cxn>
                <a:cxn ang="0">
                  <a:pos x="61" y="93"/>
                </a:cxn>
                <a:cxn ang="0">
                  <a:pos x="64" y="98"/>
                </a:cxn>
                <a:cxn ang="0">
                  <a:pos x="69" y="96"/>
                </a:cxn>
                <a:cxn ang="0">
                  <a:pos x="75" y="87"/>
                </a:cxn>
                <a:cxn ang="0">
                  <a:pos x="85" y="89"/>
                </a:cxn>
                <a:cxn ang="0">
                  <a:pos x="84" y="87"/>
                </a:cxn>
                <a:cxn ang="0">
                  <a:pos x="87" y="77"/>
                </a:cxn>
                <a:cxn ang="0">
                  <a:pos x="90" y="73"/>
                </a:cxn>
                <a:cxn ang="0">
                  <a:pos x="93" y="70"/>
                </a:cxn>
                <a:cxn ang="0">
                  <a:pos x="93" y="64"/>
                </a:cxn>
                <a:cxn ang="0">
                  <a:pos x="98" y="57"/>
                </a:cxn>
                <a:cxn ang="0">
                  <a:pos x="97" y="54"/>
                </a:cxn>
                <a:cxn ang="0">
                  <a:pos x="83" y="50"/>
                </a:cxn>
                <a:cxn ang="0">
                  <a:pos x="0" y="47"/>
                </a:cxn>
                <a:cxn ang="0">
                  <a:pos x="1" y="44"/>
                </a:cxn>
                <a:cxn ang="0">
                  <a:pos x="1" y="44"/>
                </a:cxn>
                <a:cxn ang="0">
                  <a:pos x="2" y="62"/>
                </a:cxn>
              </a:cxnLst>
              <a:rect l="0" t="0" r="r" b="b"/>
              <a:pathLst>
                <a:path w="100" h="117">
                  <a:moveTo>
                    <a:pt x="1" y="48"/>
                  </a:moveTo>
                  <a:cubicBezTo>
                    <a:pt x="1" y="48"/>
                    <a:pt x="1" y="48"/>
                    <a:pt x="1" y="48"/>
                  </a:cubicBezTo>
                  <a:cubicBezTo>
                    <a:pt x="1" y="48"/>
                    <a:pt x="1" y="48"/>
                    <a:pt x="1" y="48"/>
                  </a:cubicBezTo>
                  <a:cubicBezTo>
                    <a:pt x="1" y="48"/>
                    <a:pt x="1" y="48"/>
                    <a:pt x="1" y="48"/>
                  </a:cubicBezTo>
                  <a:cubicBezTo>
                    <a:pt x="1" y="48"/>
                    <a:pt x="1" y="48"/>
                    <a:pt x="1" y="48"/>
                  </a:cubicBezTo>
                  <a:cubicBezTo>
                    <a:pt x="1" y="48"/>
                    <a:pt x="1" y="48"/>
                    <a:pt x="1" y="48"/>
                  </a:cubicBezTo>
                  <a:moveTo>
                    <a:pt x="83" y="50"/>
                  </a:moveTo>
                  <a:cubicBezTo>
                    <a:pt x="81" y="50"/>
                    <a:pt x="81" y="46"/>
                    <a:pt x="78" y="46"/>
                  </a:cubicBezTo>
                  <a:cubicBezTo>
                    <a:pt x="78" y="44"/>
                    <a:pt x="78" y="42"/>
                    <a:pt x="78" y="40"/>
                  </a:cubicBezTo>
                  <a:cubicBezTo>
                    <a:pt x="78" y="39"/>
                    <a:pt x="79" y="37"/>
                    <a:pt x="79" y="35"/>
                  </a:cubicBezTo>
                  <a:cubicBezTo>
                    <a:pt x="77" y="35"/>
                    <a:pt x="75" y="35"/>
                    <a:pt x="74" y="36"/>
                  </a:cubicBezTo>
                  <a:cubicBezTo>
                    <a:pt x="73" y="35"/>
                    <a:pt x="73" y="35"/>
                    <a:pt x="72" y="34"/>
                  </a:cubicBezTo>
                  <a:cubicBezTo>
                    <a:pt x="71" y="33"/>
                    <a:pt x="71" y="33"/>
                    <a:pt x="71" y="31"/>
                  </a:cubicBezTo>
                  <a:cubicBezTo>
                    <a:pt x="69" y="29"/>
                    <a:pt x="66" y="29"/>
                    <a:pt x="65" y="28"/>
                  </a:cubicBezTo>
                  <a:cubicBezTo>
                    <a:pt x="63" y="26"/>
                    <a:pt x="64" y="25"/>
                    <a:pt x="64" y="23"/>
                  </a:cubicBezTo>
                  <a:cubicBezTo>
                    <a:pt x="63" y="21"/>
                    <a:pt x="62" y="20"/>
                    <a:pt x="62" y="18"/>
                  </a:cubicBezTo>
                  <a:cubicBezTo>
                    <a:pt x="59" y="13"/>
                    <a:pt x="59" y="13"/>
                    <a:pt x="59" y="13"/>
                  </a:cubicBezTo>
                  <a:cubicBezTo>
                    <a:pt x="59" y="11"/>
                    <a:pt x="60" y="10"/>
                    <a:pt x="58" y="8"/>
                  </a:cubicBezTo>
                  <a:cubicBezTo>
                    <a:pt x="57" y="8"/>
                    <a:pt x="55" y="8"/>
                    <a:pt x="55" y="9"/>
                  </a:cubicBezTo>
                  <a:cubicBezTo>
                    <a:pt x="54" y="9"/>
                    <a:pt x="55" y="10"/>
                    <a:pt x="54" y="11"/>
                  </a:cubicBezTo>
                  <a:cubicBezTo>
                    <a:pt x="54" y="12"/>
                    <a:pt x="53" y="12"/>
                    <a:pt x="52" y="13"/>
                  </a:cubicBezTo>
                  <a:cubicBezTo>
                    <a:pt x="50" y="13"/>
                    <a:pt x="49" y="15"/>
                    <a:pt x="47" y="15"/>
                  </a:cubicBezTo>
                  <a:cubicBezTo>
                    <a:pt x="46" y="12"/>
                    <a:pt x="43" y="9"/>
                    <a:pt x="43" y="6"/>
                  </a:cubicBezTo>
                  <a:cubicBezTo>
                    <a:pt x="43" y="4"/>
                    <a:pt x="43" y="5"/>
                    <a:pt x="44" y="4"/>
                  </a:cubicBezTo>
                  <a:cubicBezTo>
                    <a:pt x="45" y="4"/>
                    <a:pt x="46" y="4"/>
                    <a:pt x="45" y="2"/>
                  </a:cubicBezTo>
                  <a:cubicBezTo>
                    <a:pt x="44" y="0"/>
                    <a:pt x="43" y="3"/>
                    <a:pt x="42" y="4"/>
                  </a:cubicBezTo>
                  <a:cubicBezTo>
                    <a:pt x="40" y="7"/>
                    <a:pt x="40" y="9"/>
                    <a:pt x="40" y="12"/>
                  </a:cubicBezTo>
                  <a:cubicBezTo>
                    <a:pt x="40" y="14"/>
                    <a:pt x="40" y="16"/>
                    <a:pt x="40" y="17"/>
                  </a:cubicBezTo>
                  <a:cubicBezTo>
                    <a:pt x="39" y="19"/>
                    <a:pt x="38" y="19"/>
                    <a:pt x="37" y="20"/>
                  </a:cubicBezTo>
                  <a:cubicBezTo>
                    <a:pt x="36" y="21"/>
                    <a:pt x="35" y="22"/>
                    <a:pt x="35" y="23"/>
                  </a:cubicBezTo>
                  <a:cubicBezTo>
                    <a:pt x="35" y="23"/>
                    <a:pt x="35" y="24"/>
                    <a:pt x="35" y="24"/>
                  </a:cubicBezTo>
                  <a:cubicBezTo>
                    <a:pt x="34" y="24"/>
                    <a:pt x="33" y="24"/>
                    <a:pt x="33" y="25"/>
                  </a:cubicBezTo>
                  <a:cubicBezTo>
                    <a:pt x="31" y="26"/>
                    <a:pt x="29" y="27"/>
                    <a:pt x="29" y="30"/>
                  </a:cubicBezTo>
                  <a:cubicBezTo>
                    <a:pt x="29" y="30"/>
                    <a:pt x="29" y="31"/>
                    <a:pt x="29" y="32"/>
                  </a:cubicBezTo>
                  <a:cubicBezTo>
                    <a:pt x="28" y="34"/>
                    <a:pt x="27" y="33"/>
                    <a:pt x="26" y="34"/>
                  </a:cubicBezTo>
                  <a:cubicBezTo>
                    <a:pt x="25" y="35"/>
                    <a:pt x="25" y="36"/>
                    <a:pt x="24" y="36"/>
                  </a:cubicBezTo>
                  <a:cubicBezTo>
                    <a:pt x="24" y="37"/>
                    <a:pt x="23" y="38"/>
                    <a:pt x="22" y="38"/>
                  </a:cubicBezTo>
                  <a:cubicBezTo>
                    <a:pt x="22" y="39"/>
                    <a:pt x="20" y="38"/>
                    <a:pt x="19" y="38"/>
                  </a:cubicBezTo>
                  <a:cubicBezTo>
                    <a:pt x="19" y="38"/>
                    <a:pt x="19" y="38"/>
                    <a:pt x="19" y="38"/>
                  </a:cubicBezTo>
                  <a:cubicBezTo>
                    <a:pt x="19" y="38"/>
                    <a:pt x="18" y="38"/>
                    <a:pt x="17" y="39"/>
                  </a:cubicBezTo>
                  <a:cubicBezTo>
                    <a:pt x="16" y="39"/>
                    <a:pt x="17" y="40"/>
                    <a:pt x="17" y="41"/>
                  </a:cubicBezTo>
                  <a:cubicBezTo>
                    <a:pt x="16" y="42"/>
                    <a:pt x="14" y="41"/>
                    <a:pt x="13" y="41"/>
                  </a:cubicBezTo>
                  <a:cubicBezTo>
                    <a:pt x="11" y="41"/>
                    <a:pt x="12" y="44"/>
                    <a:pt x="12" y="46"/>
                  </a:cubicBezTo>
                  <a:cubicBezTo>
                    <a:pt x="10" y="46"/>
                    <a:pt x="9" y="46"/>
                    <a:pt x="7" y="45"/>
                  </a:cubicBezTo>
                  <a:cubicBezTo>
                    <a:pt x="6" y="44"/>
                    <a:pt x="5" y="44"/>
                    <a:pt x="4" y="43"/>
                  </a:cubicBezTo>
                  <a:cubicBezTo>
                    <a:pt x="3" y="43"/>
                    <a:pt x="2" y="43"/>
                    <a:pt x="1" y="44"/>
                  </a:cubicBezTo>
                  <a:cubicBezTo>
                    <a:pt x="1" y="44"/>
                    <a:pt x="0" y="45"/>
                    <a:pt x="0" y="45"/>
                  </a:cubicBezTo>
                  <a:cubicBezTo>
                    <a:pt x="0" y="45"/>
                    <a:pt x="0" y="45"/>
                    <a:pt x="0" y="44"/>
                  </a:cubicBezTo>
                  <a:cubicBezTo>
                    <a:pt x="0" y="45"/>
                    <a:pt x="0" y="45"/>
                    <a:pt x="0" y="46"/>
                  </a:cubicBezTo>
                  <a:cubicBezTo>
                    <a:pt x="0" y="46"/>
                    <a:pt x="0" y="46"/>
                    <a:pt x="0" y="46"/>
                  </a:cubicBezTo>
                  <a:cubicBezTo>
                    <a:pt x="0" y="46"/>
                    <a:pt x="0" y="46"/>
                    <a:pt x="0" y="46"/>
                  </a:cubicBezTo>
                  <a:cubicBezTo>
                    <a:pt x="0" y="46"/>
                    <a:pt x="0" y="45"/>
                    <a:pt x="0" y="45"/>
                  </a:cubicBezTo>
                  <a:cubicBezTo>
                    <a:pt x="0" y="45"/>
                    <a:pt x="0" y="46"/>
                    <a:pt x="0" y="46"/>
                  </a:cubicBezTo>
                  <a:cubicBezTo>
                    <a:pt x="0" y="46"/>
                    <a:pt x="0" y="46"/>
                    <a:pt x="0" y="47"/>
                  </a:cubicBezTo>
                  <a:cubicBezTo>
                    <a:pt x="0" y="47"/>
                    <a:pt x="1" y="47"/>
                    <a:pt x="1" y="48"/>
                  </a:cubicBezTo>
                  <a:cubicBezTo>
                    <a:pt x="1" y="48"/>
                    <a:pt x="1" y="48"/>
                    <a:pt x="1" y="48"/>
                  </a:cubicBezTo>
                  <a:cubicBezTo>
                    <a:pt x="1" y="48"/>
                    <a:pt x="2" y="48"/>
                    <a:pt x="2" y="48"/>
                  </a:cubicBezTo>
                  <a:cubicBezTo>
                    <a:pt x="2" y="48"/>
                    <a:pt x="2" y="48"/>
                    <a:pt x="2" y="48"/>
                  </a:cubicBezTo>
                  <a:cubicBezTo>
                    <a:pt x="2" y="48"/>
                    <a:pt x="2" y="48"/>
                    <a:pt x="2" y="48"/>
                  </a:cubicBezTo>
                  <a:cubicBezTo>
                    <a:pt x="2" y="49"/>
                    <a:pt x="3" y="49"/>
                    <a:pt x="3" y="49"/>
                  </a:cubicBezTo>
                  <a:cubicBezTo>
                    <a:pt x="4" y="49"/>
                    <a:pt x="5" y="50"/>
                    <a:pt x="5" y="50"/>
                  </a:cubicBezTo>
                  <a:cubicBezTo>
                    <a:pt x="6" y="52"/>
                    <a:pt x="6" y="54"/>
                    <a:pt x="5" y="55"/>
                  </a:cubicBezTo>
                  <a:cubicBezTo>
                    <a:pt x="6" y="56"/>
                    <a:pt x="6" y="57"/>
                    <a:pt x="6" y="58"/>
                  </a:cubicBezTo>
                  <a:cubicBezTo>
                    <a:pt x="7" y="59"/>
                    <a:pt x="7" y="61"/>
                    <a:pt x="8" y="62"/>
                  </a:cubicBezTo>
                  <a:cubicBezTo>
                    <a:pt x="10" y="64"/>
                    <a:pt x="13" y="62"/>
                    <a:pt x="15" y="64"/>
                  </a:cubicBezTo>
                  <a:cubicBezTo>
                    <a:pt x="16" y="65"/>
                    <a:pt x="16" y="66"/>
                    <a:pt x="17" y="67"/>
                  </a:cubicBezTo>
                  <a:cubicBezTo>
                    <a:pt x="18" y="68"/>
                    <a:pt x="19" y="69"/>
                    <a:pt x="20" y="70"/>
                  </a:cubicBezTo>
                  <a:cubicBezTo>
                    <a:pt x="21" y="71"/>
                    <a:pt x="21" y="72"/>
                    <a:pt x="22" y="74"/>
                  </a:cubicBezTo>
                  <a:cubicBezTo>
                    <a:pt x="22" y="75"/>
                    <a:pt x="24" y="77"/>
                    <a:pt x="25" y="79"/>
                  </a:cubicBezTo>
                  <a:cubicBezTo>
                    <a:pt x="26" y="80"/>
                    <a:pt x="25" y="81"/>
                    <a:pt x="25" y="82"/>
                  </a:cubicBezTo>
                  <a:cubicBezTo>
                    <a:pt x="25" y="83"/>
                    <a:pt x="26" y="83"/>
                    <a:pt x="26" y="84"/>
                  </a:cubicBezTo>
                  <a:cubicBezTo>
                    <a:pt x="27" y="86"/>
                    <a:pt x="27" y="87"/>
                    <a:pt x="27" y="88"/>
                  </a:cubicBezTo>
                  <a:cubicBezTo>
                    <a:pt x="27" y="90"/>
                    <a:pt x="28" y="92"/>
                    <a:pt x="28" y="94"/>
                  </a:cubicBezTo>
                  <a:cubicBezTo>
                    <a:pt x="28" y="96"/>
                    <a:pt x="29" y="97"/>
                    <a:pt x="30" y="99"/>
                  </a:cubicBezTo>
                  <a:cubicBezTo>
                    <a:pt x="31" y="101"/>
                    <a:pt x="31" y="104"/>
                    <a:pt x="31" y="106"/>
                  </a:cubicBezTo>
                  <a:cubicBezTo>
                    <a:pt x="31" y="109"/>
                    <a:pt x="31" y="112"/>
                    <a:pt x="30" y="114"/>
                  </a:cubicBezTo>
                  <a:cubicBezTo>
                    <a:pt x="30" y="115"/>
                    <a:pt x="30" y="117"/>
                    <a:pt x="31" y="117"/>
                  </a:cubicBezTo>
                  <a:cubicBezTo>
                    <a:pt x="32" y="117"/>
                    <a:pt x="33" y="116"/>
                    <a:pt x="34" y="115"/>
                  </a:cubicBezTo>
                  <a:cubicBezTo>
                    <a:pt x="35" y="114"/>
                    <a:pt x="36" y="114"/>
                    <a:pt x="37" y="113"/>
                  </a:cubicBezTo>
                  <a:cubicBezTo>
                    <a:pt x="38" y="112"/>
                    <a:pt x="39" y="112"/>
                    <a:pt x="40" y="111"/>
                  </a:cubicBezTo>
                  <a:cubicBezTo>
                    <a:pt x="40" y="110"/>
                    <a:pt x="40" y="109"/>
                    <a:pt x="40" y="108"/>
                  </a:cubicBezTo>
                  <a:cubicBezTo>
                    <a:pt x="40" y="107"/>
                    <a:pt x="40" y="106"/>
                    <a:pt x="40" y="106"/>
                  </a:cubicBezTo>
                  <a:cubicBezTo>
                    <a:pt x="40" y="105"/>
                    <a:pt x="41" y="104"/>
                    <a:pt x="41" y="103"/>
                  </a:cubicBezTo>
                  <a:cubicBezTo>
                    <a:pt x="43" y="101"/>
                    <a:pt x="44" y="99"/>
                    <a:pt x="45" y="98"/>
                  </a:cubicBezTo>
                  <a:cubicBezTo>
                    <a:pt x="47" y="96"/>
                    <a:pt x="49" y="96"/>
                    <a:pt x="51" y="95"/>
                  </a:cubicBezTo>
                  <a:cubicBezTo>
                    <a:pt x="54" y="94"/>
                    <a:pt x="58" y="91"/>
                    <a:pt x="61" y="93"/>
                  </a:cubicBezTo>
                  <a:cubicBezTo>
                    <a:pt x="63" y="94"/>
                    <a:pt x="62" y="94"/>
                    <a:pt x="63" y="95"/>
                  </a:cubicBezTo>
                  <a:cubicBezTo>
                    <a:pt x="63" y="96"/>
                    <a:pt x="64" y="97"/>
                    <a:pt x="64" y="98"/>
                  </a:cubicBezTo>
                  <a:cubicBezTo>
                    <a:pt x="65" y="98"/>
                    <a:pt x="67" y="101"/>
                    <a:pt x="68" y="100"/>
                  </a:cubicBezTo>
                  <a:cubicBezTo>
                    <a:pt x="68" y="99"/>
                    <a:pt x="69" y="97"/>
                    <a:pt x="69" y="96"/>
                  </a:cubicBezTo>
                  <a:cubicBezTo>
                    <a:pt x="70" y="94"/>
                    <a:pt x="70" y="93"/>
                    <a:pt x="72" y="92"/>
                  </a:cubicBezTo>
                  <a:cubicBezTo>
                    <a:pt x="71" y="90"/>
                    <a:pt x="75" y="89"/>
                    <a:pt x="75" y="87"/>
                  </a:cubicBezTo>
                  <a:cubicBezTo>
                    <a:pt x="77" y="86"/>
                    <a:pt x="86" y="86"/>
                    <a:pt x="85" y="89"/>
                  </a:cubicBezTo>
                  <a:cubicBezTo>
                    <a:pt x="85" y="89"/>
                    <a:pt x="85" y="89"/>
                    <a:pt x="85" y="89"/>
                  </a:cubicBezTo>
                  <a:cubicBezTo>
                    <a:pt x="85" y="89"/>
                    <a:pt x="85" y="88"/>
                    <a:pt x="85" y="88"/>
                  </a:cubicBezTo>
                  <a:cubicBezTo>
                    <a:pt x="85" y="87"/>
                    <a:pt x="85" y="87"/>
                    <a:pt x="84" y="87"/>
                  </a:cubicBezTo>
                  <a:cubicBezTo>
                    <a:pt x="84" y="86"/>
                    <a:pt x="83" y="85"/>
                    <a:pt x="82" y="84"/>
                  </a:cubicBezTo>
                  <a:cubicBezTo>
                    <a:pt x="82" y="81"/>
                    <a:pt x="86" y="79"/>
                    <a:pt x="87" y="77"/>
                  </a:cubicBezTo>
                  <a:cubicBezTo>
                    <a:pt x="88" y="77"/>
                    <a:pt x="89" y="76"/>
                    <a:pt x="89" y="76"/>
                  </a:cubicBezTo>
                  <a:cubicBezTo>
                    <a:pt x="89" y="75"/>
                    <a:pt x="89" y="74"/>
                    <a:pt x="90" y="73"/>
                  </a:cubicBezTo>
                  <a:cubicBezTo>
                    <a:pt x="90" y="72"/>
                    <a:pt x="91" y="72"/>
                    <a:pt x="92" y="72"/>
                  </a:cubicBezTo>
                  <a:cubicBezTo>
                    <a:pt x="92" y="72"/>
                    <a:pt x="93" y="70"/>
                    <a:pt x="93" y="70"/>
                  </a:cubicBezTo>
                  <a:cubicBezTo>
                    <a:pt x="93" y="70"/>
                    <a:pt x="93" y="70"/>
                    <a:pt x="93" y="70"/>
                  </a:cubicBezTo>
                  <a:cubicBezTo>
                    <a:pt x="94" y="68"/>
                    <a:pt x="93" y="65"/>
                    <a:pt x="93" y="64"/>
                  </a:cubicBezTo>
                  <a:cubicBezTo>
                    <a:pt x="93" y="62"/>
                    <a:pt x="95" y="61"/>
                    <a:pt x="96" y="60"/>
                  </a:cubicBezTo>
                  <a:cubicBezTo>
                    <a:pt x="97" y="59"/>
                    <a:pt x="97" y="58"/>
                    <a:pt x="98" y="57"/>
                  </a:cubicBezTo>
                  <a:cubicBezTo>
                    <a:pt x="99" y="56"/>
                    <a:pt x="100" y="56"/>
                    <a:pt x="99" y="55"/>
                  </a:cubicBezTo>
                  <a:cubicBezTo>
                    <a:pt x="99" y="55"/>
                    <a:pt x="98" y="54"/>
                    <a:pt x="97" y="54"/>
                  </a:cubicBezTo>
                  <a:cubicBezTo>
                    <a:pt x="96" y="53"/>
                    <a:pt x="95" y="55"/>
                    <a:pt x="94" y="55"/>
                  </a:cubicBezTo>
                  <a:cubicBezTo>
                    <a:pt x="90" y="56"/>
                    <a:pt x="87" y="42"/>
                    <a:pt x="83" y="50"/>
                  </a:cubicBezTo>
                  <a:moveTo>
                    <a:pt x="0" y="46"/>
                  </a:moveTo>
                  <a:cubicBezTo>
                    <a:pt x="0" y="47"/>
                    <a:pt x="0" y="47"/>
                    <a:pt x="0" y="47"/>
                  </a:cubicBezTo>
                  <a:cubicBezTo>
                    <a:pt x="0" y="47"/>
                    <a:pt x="0" y="47"/>
                    <a:pt x="0" y="46"/>
                  </a:cubicBezTo>
                  <a:moveTo>
                    <a:pt x="1" y="44"/>
                  </a:moveTo>
                  <a:cubicBezTo>
                    <a:pt x="1" y="44"/>
                    <a:pt x="1" y="44"/>
                    <a:pt x="0" y="44"/>
                  </a:cubicBezTo>
                  <a:cubicBezTo>
                    <a:pt x="1" y="44"/>
                    <a:pt x="1" y="44"/>
                    <a:pt x="1" y="44"/>
                  </a:cubicBezTo>
                  <a:moveTo>
                    <a:pt x="2" y="62"/>
                  </a:moveTo>
                  <a:cubicBezTo>
                    <a:pt x="2" y="62"/>
                    <a:pt x="2" y="62"/>
                    <a:pt x="2" y="62"/>
                  </a:cubicBezTo>
                  <a:cubicBezTo>
                    <a:pt x="2" y="62"/>
                    <a:pt x="2" y="62"/>
                    <a:pt x="2"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31">
              <a:extLst>
                <a:ext uri="{FF2B5EF4-FFF2-40B4-BE49-F238E27FC236}">
                  <a16:creationId xmlns:a16="http://schemas.microsoft.com/office/drawing/2014/main" id="{E15C1810-7383-C49A-A92B-F550F40A0A40}"/>
                </a:ext>
              </a:extLst>
            </p:cNvPr>
            <p:cNvSpPr>
              <a:spLocks noEditPoints="1"/>
            </p:cNvSpPr>
            <p:nvPr/>
          </p:nvSpPr>
          <p:spPr bwMode="auto">
            <a:xfrm>
              <a:off x="5343525" y="5646738"/>
              <a:ext cx="185738" cy="463550"/>
            </a:xfrm>
            <a:custGeom>
              <a:avLst/>
              <a:gdLst/>
              <a:ahLst/>
              <a:cxnLst>
                <a:cxn ang="0">
                  <a:pos x="44" y="3"/>
                </a:cxn>
                <a:cxn ang="0">
                  <a:pos x="44" y="3"/>
                </a:cxn>
                <a:cxn ang="0">
                  <a:pos x="44" y="3"/>
                </a:cxn>
                <a:cxn ang="0">
                  <a:pos x="44" y="4"/>
                </a:cxn>
                <a:cxn ang="0">
                  <a:pos x="44" y="4"/>
                </a:cxn>
                <a:cxn ang="0">
                  <a:pos x="46" y="5"/>
                </a:cxn>
                <a:cxn ang="0">
                  <a:pos x="45" y="5"/>
                </a:cxn>
                <a:cxn ang="0">
                  <a:pos x="45" y="5"/>
                </a:cxn>
                <a:cxn ang="0">
                  <a:pos x="46" y="0"/>
                </a:cxn>
                <a:cxn ang="0">
                  <a:pos x="46" y="0"/>
                </a:cxn>
                <a:cxn ang="0">
                  <a:pos x="46" y="5"/>
                </a:cxn>
                <a:cxn ang="0">
                  <a:pos x="44" y="2"/>
                </a:cxn>
                <a:cxn ang="0">
                  <a:pos x="45" y="1"/>
                </a:cxn>
                <a:cxn ang="0">
                  <a:pos x="45" y="1"/>
                </a:cxn>
                <a:cxn ang="0">
                  <a:pos x="44" y="1"/>
                </a:cxn>
                <a:cxn ang="0">
                  <a:pos x="44" y="2"/>
                </a:cxn>
                <a:cxn ang="0">
                  <a:pos x="44" y="2"/>
                </a:cxn>
                <a:cxn ang="0">
                  <a:pos x="44" y="2"/>
                </a:cxn>
                <a:cxn ang="0">
                  <a:pos x="44" y="2"/>
                </a:cxn>
                <a:cxn ang="0">
                  <a:pos x="11" y="187"/>
                </a:cxn>
                <a:cxn ang="0">
                  <a:pos x="9" y="201"/>
                </a:cxn>
                <a:cxn ang="0">
                  <a:pos x="15" y="208"/>
                </a:cxn>
                <a:cxn ang="0">
                  <a:pos x="20" y="215"/>
                </a:cxn>
                <a:cxn ang="0">
                  <a:pos x="28" y="221"/>
                </a:cxn>
                <a:cxn ang="0">
                  <a:pos x="34" y="229"/>
                </a:cxn>
                <a:cxn ang="0">
                  <a:pos x="37" y="242"/>
                </a:cxn>
                <a:cxn ang="0">
                  <a:pos x="50" y="244"/>
                </a:cxn>
                <a:cxn ang="0">
                  <a:pos x="56" y="236"/>
                </a:cxn>
                <a:cxn ang="0">
                  <a:pos x="56" y="228"/>
                </a:cxn>
                <a:cxn ang="0">
                  <a:pos x="59" y="219"/>
                </a:cxn>
                <a:cxn ang="0">
                  <a:pos x="73" y="213"/>
                </a:cxn>
                <a:cxn ang="0">
                  <a:pos x="77" y="202"/>
                </a:cxn>
                <a:cxn ang="0">
                  <a:pos x="83" y="185"/>
                </a:cxn>
                <a:cxn ang="0">
                  <a:pos x="92" y="184"/>
                </a:cxn>
                <a:cxn ang="0">
                  <a:pos x="96" y="167"/>
                </a:cxn>
                <a:cxn ang="0">
                  <a:pos x="94" y="155"/>
                </a:cxn>
                <a:cxn ang="0">
                  <a:pos x="81" y="147"/>
                </a:cxn>
                <a:cxn ang="0">
                  <a:pos x="75" y="134"/>
                </a:cxn>
                <a:cxn ang="0">
                  <a:pos x="69" y="125"/>
                </a:cxn>
                <a:cxn ang="0">
                  <a:pos x="68" y="112"/>
                </a:cxn>
                <a:cxn ang="0">
                  <a:pos x="67" y="104"/>
                </a:cxn>
                <a:cxn ang="0">
                  <a:pos x="71" y="95"/>
                </a:cxn>
                <a:cxn ang="0">
                  <a:pos x="72" y="79"/>
                </a:cxn>
                <a:cxn ang="0">
                  <a:pos x="74" y="56"/>
                </a:cxn>
                <a:cxn ang="0">
                  <a:pos x="69" y="39"/>
                </a:cxn>
                <a:cxn ang="0">
                  <a:pos x="61" y="24"/>
                </a:cxn>
                <a:cxn ang="0">
                  <a:pos x="49" y="12"/>
                </a:cxn>
                <a:cxn ang="0">
                  <a:pos x="45" y="21"/>
                </a:cxn>
                <a:cxn ang="0">
                  <a:pos x="28" y="17"/>
                </a:cxn>
                <a:cxn ang="0">
                  <a:pos x="24" y="14"/>
                </a:cxn>
                <a:cxn ang="0">
                  <a:pos x="12" y="30"/>
                </a:cxn>
                <a:cxn ang="0">
                  <a:pos x="5" y="47"/>
                </a:cxn>
                <a:cxn ang="0">
                  <a:pos x="10" y="69"/>
                </a:cxn>
                <a:cxn ang="0">
                  <a:pos x="18" y="82"/>
                </a:cxn>
                <a:cxn ang="0">
                  <a:pos x="19" y="103"/>
                </a:cxn>
                <a:cxn ang="0">
                  <a:pos x="7" y="112"/>
                </a:cxn>
                <a:cxn ang="0">
                  <a:pos x="12" y="121"/>
                </a:cxn>
                <a:cxn ang="0">
                  <a:pos x="11" y="135"/>
                </a:cxn>
                <a:cxn ang="0">
                  <a:pos x="13" y="146"/>
                </a:cxn>
                <a:cxn ang="0">
                  <a:pos x="8" y="143"/>
                </a:cxn>
                <a:cxn ang="0">
                  <a:pos x="2" y="167"/>
                </a:cxn>
              </a:cxnLst>
              <a:rect l="0" t="0" r="r" b="b"/>
              <a:pathLst>
                <a:path w="99" h="248">
                  <a:moveTo>
                    <a:pt x="46" y="5"/>
                  </a:moveTo>
                  <a:cubicBezTo>
                    <a:pt x="46" y="5"/>
                    <a:pt x="46" y="5"/>
                    <a:pt x="46" y="5"/>
                  </a:cubicBezTo>
                  <a:cubicBezTo>
                    <a:pt x="46" y="5"/>
                    <a:pt x="46" y="5"/>
                    <a:pt x="46" y="5"/>
                  </a:cubicBezTo>
                  <a:close/>
                  <a:moveTo>
                    <a:pt x="44" y="3"/>
                  </a:moveTo>
                  <a:cubicBezTo>
                    <a:pt x="44" y="3"/>
                    <a:pt x="44" y="3"/>
                    <a:pt x="44" y="3"/>
                  </a:cubicBezTo>
                  <a:cubicBezTo>
                    <a:pt x="44" y="3"/>
                    <a:pt x="44" y="2"/>
                    <a:pt x="44" y="2"/>
                  </a:cubicBezTo>
                  <a:cubicBezTo>
                    <a:pt x="44" y="2"/>
                    <a:pt x="44" y="2"/>
                    <a:pt x="44" y="2"/>
                  </a:cubicBezTo>
                  <a:cubicBezTo>
                    <a:pt x="44" y="2"/>
                    <a:pt x="44" y="3"/>
                    <a:pt x="44" y="3"/>
                  </a:cubicBezTo>
                  <a:cubicBezTo>
                    <a:pt x="44" y="3"/>
                    <a:pt x="44" y="3"/>
                    <a:pt x="44" y="3"/>
                  </a:cubicBezTo>
                  <a:cubicBezTo>
                    <a:pt x="44" y="3"/>
                    <a:pt x="44" y="2"/>
                    <a:pt x="44" y="2"/>
                  </a:cubicBezTo>
                  <a:cubicBezTo>
                    <a:pt x="44" y="2"/>
                    <a:pt x="44" y="3"/>
                    <a:pt x="44" y="3"/>
                  </a:cubicBezTo>
                  <a:cubicBezTo>
                    <a:pt x="44" y="3"/>
                    <a:pt x="44" y="3"/>
                    <a:pt x="44" y="3"/>
                  </a:cubicBezTo>
                  <a:cubicBezTo>
                    <a:pt x="44" y="3"/>
                    <a:pt x="44" y="3"/>
                    <a:pt x="44" y="3"/>
                  </a:cubicBezTo>
                  <a:moveTo>
                    <a:pt x="45" y="5"/>
                  </a:moveTo>
                  <a:cubicBezTo>
                    <a:pt x="45" y="5"/>
                    <a:pt x="45" y="5"/>
                    <a:pt x="45" y="5"/>
                  </a:cubicBezTo>
                  <a:cubicBezTo>
                    <a:pt x="45" y="4"/>
                    <a:pt x="44" y="4"/>
                    <a:pt x="44" y="4"/>
                  </a:cubicBezTo>
                  <a:cubicBezTo>
                    <a:pt x="44" y="3"/>
                    <a:pt x="44" y="3"/>
                    <a:pt x="44" y="3"/>
                  </a:cubicBezTo>
                  <a:cubicBezTo>
                    <a:pt x="44" y="3"/>
                    <a:pt x="44" y="3"/>
                    <a:pt x="44" y="3"/>
                  </a:cubicBezTo>
                  <a:cubicBezTo>
                    <a:pt x="44" y="3"/>
                    <a:pt x="44" y="3"/>
                    <a:pt x="44" y="3"/>
                  </a:cubicBezTo>
                  <a:cubicBezTo>
                    <a:pt x="44" y="4"/>
                    <a:pt x="44" y="4"/>
                    <a:pt x="44" y="4"/>
                  </a:cubicBezTo>
                  <a:cubicBezTo>
                    <a:pt x="44" y="4"/>
                    <a:pt x="44" y="5"/>
                    <a:pt x="45" y="5"/>
                  </a:cubicBezTo>
                  <a:moveTo>
                    <a:pt x="45" y="5"/>
                  </a:moveTo>
                  <a:cubicBezTo>
                    <a:pt x="45" y="5"/>
                    <a:pt x="45" y="5"/>
                    <a:pt x="45" y="5"/>
                  </a:cubicBezTo>
                  <a:cubicBezTo>
                    <a:pt x="45" y="5"/>
                    <a:pt x="46" y="5"/>
                    <a:pt x="46" y="5"/>
                  </a:cubicBezTo>
                  <a:cubicBezTo>
                    <a:pt x="46"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5" y="5"/>
                  </a:moveTo>
                  <a:cubicBezTo>
                    <a:pt x="45" y="5"/>
                    <a:pt x="45" y="5"/>
                    <a:pt x="45" y="5"/>
                  </a:cubicBezTo>
                  <a:cubicBezTo>
                    <a:pt x="45" y="5"/>
                    <a:pt x="45" y="5"/>
                    <a:pt x="45" y="5"/>
                  </a:cubicBezTo>
                  <a:cubicBezTo>
                    <a:pt x="45" y="5"/>
                    <a:pt x="45" y="5"/>
                    <a:pt x="45" y="5"/>
                  </a:cubicBezTo>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moveTo>
                    <a:pt x="46" y="5"/>
                  </a:moveTo>
                  <a:cubicBezTo>
                    <a:pt x="46" y="5"/>
                    <a:pt x="46" y="5"/>
                    <a:pt x="46" y="5"/>
                  </a:cubicBezTo>
                  <a:cubicBezTo>
                    <a:pt x="46" y="5"/>
                    <a:pt x="46" y="5"/>
                    <a:pt x="46" y="5"/>
                  </a:cubicBezTo>
                  <a:cubicBezTo>
                    <a:pt x="46" y="5"/>
                    <a:pt x="46" y="5"/>
                    <a:pt x="46" y="5"/>
                  </a:cubicBezTo>
                  <a:moveTo>
                    <a:pt x="44" y="2"/>
                  </a:moveTo>
                  <a:cubicBezTo>
                    <a:pt x="44" y="2"/>
                    <a:pt x="44" y="2"/>
                    <a:pt x="44" y="2"/>
                  </a:cubicBezTo>
                  <a:cubicBezTo>
                    <a:pt x="44" y="2"/>
                    <a:pt x="44" y="2"/>
                    <a:pt x="44" y="2"/>
                  </a:cubicBezTo>
                  <a:cubicBezTo>
                    <a:pt x="44" y="2"/>
                    <a:pt x="44" y="2"/>
                    <a:pt x="44" y="2"/>
                  </a:cubicBezTo>
                  <a:moveTo>
                    <a:pt x="45" y="1"/>
                  </a:moveTo>
                  <a:cubicBezTo>
                    <a:pt x="45" y="1"/>
                    <a:pt x="45" y="1"/>
                    <a:pt x="45" y="1"/>
                  </a:cubicBezTo>
                  <a:cubicBezTo>
                    <a:pt x="45" y="1"/>
                    <a:pt x="46" y="1"/>
                    <a:pt x="46" y="0"/>
                  </a:cubicBezTo>
                  <a:cubicBezTo>
                    <a:pt x="46" y="1"/>
                    <a:pt x="46" y="1"/>
                    <a:pt x="46" y="1"/>
                  </a:cubicBezTo>
                  <a:cubicBezTo>
                    <a:pt x="45" y="1"/>
                    <a:pt x="45" y="1"/>
                    <a:pt x="45" y="1"/>
                  </a:cubicBezTo>
                  <a:cubicBezTo>
                    <a:pt x="45" y="1"/>
                    <a:pt x="45" y="1"/>
                    <a:pt x="45" y="1"/>
                  </a:cubicBezTo>
                  <a:moveTo>
                    <a:pt x="44" y="2"/>
                  </a:moveTo>
                  <a:cubicBezTo>
                    <a:pt x="44" y="2"/>
                    <a:pt x="44" y="2"/>
                    <a:pt x="44" y="2"/>
                  </a:cubicBezTo>
                  <a:cubicBezTo>
                    <a:pt x="45" y="1"/>
                    <a:pt x="45" y="1"/>
                    <a:pt x="45" y="1"/>
                  </a:cubicBezTo>
                  <a:cubicBezTo>
                    <a:pt x="45" y="1"/>
                    <a:pt x="45" y="1"/>
                    <a:pt x="44" y="1"/>
                  </a:cubicBezTo>
                  <a:cubicBezTo>
                    <a:pt x="44" y="1"/>
                    <a:pt x="44" y="1"/>
                    <a:pt x="44" y="1"/>
                  </a:cubicBezTo>
                  <a:cubicBezTo>
                    <a:pt x="44" y="1"/>
                    <a:pt x="44" y="1"/>
                    <a:pt x="44" y="1"/>
                  </a:cubicBezTo>
                  <a:cubicBezTo>
                    <a:pt x="44" y="1"/>
                    <a:pt x="44" y="1"/>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moveTo>
                    <a:pt x="44" y="2"/>
                  </a:moveTo>
                  <a:cubicBezTo>
                    <a:pt x="44" y="2"/>
                    <a:pt x="44" y="2"/>
                    <a:pt x="44" y="2"/>
                  </a:cubicBezTo>
                  <a:cubicBezTo>
                    <a:pt x="44" y="2"/>
                    <a:pt x="44" y="2"/>
                    <a:pt x="44" y="2"/>
                  </a:cubicBezTo>
                  <a:cubicBezTo>
                    <a:pt x="44" y="2"/>
                    <a:pt x="44" y="2"/>
                    <a:pt x="44" y="2"/>
                  </a:cubicBezTo>
                  <a:cubicBezTo>
                    <a:pt x="44" y="2"/>
                    <a:pt x="44" y="2"/>
                    <a:pt x="44" y="2"/>
                  </a:cubicBezTo>
                  <a:cubicBezTo>
                    <a:pt x="44" y="1"/>
                    <a:pt x="44" y="1"/>
                    <a:pt x="44" y="1"/>
                  </a:cubicBezTo>
                  <a:cubicBezTo>
                    <a:pt x="44" y="1"/>
                    <a:pt x="44" y="1"/>
                    <a:pt x="44" y="1"/>
                  </a:cubicBezTo>
                  <a:cubicBezTo>
                    <a:pt x="44" y="2"/>
                    <a:pt x="44" y="2"/>
                    <a:pt x="44" y="2"/>
                  </a:cubicBezTo>
                  <a:moveTo>
                    <a:pt x="2" y="174"/>
                  </a:moveTo>
                  <a:cubicBezTo>
                    <a:pt x="3" y="176"/>
                    <a:pt x="8" y="176"/>
                    <a:pt x="9" y="178"/>
                  </a:cubicBezTo>
                  <a:cubicBezTo>
                    <a:pt x="9" y="179"/>
                    <a:pt x="8" y="181"/>
                    <a:pt x="9" y="182"/>
                  </a:cubicBezTo>
                  <a:cubicBezTo>
                    <a:pt x="9" y="184"/>
                    <a:pt x="11" y="185"/>
                    <a:pt x="11" y="187"/>
                  </a:cubicBezTo>
                  <a:cubicBezTo>
                    <a:pt x="12" y="188"/>
                    <a:pt x="11" y="189"/>
                    <a:pt x="10" y="190"/>
                  </a:cubicBezTo>
                  <a:cubicBezTo>
                    <a:pt x="9" y="191"/>
                    <a:pt x="8" y="191"/>
                    <a:pt x="7" y="193"/>
                  </a:cubicBezTo>
                  <a:cubicBezTo>
                    <a:pt x="7" y="194"/>
                    <a:pt x="7" y="196"/>
                    <a:pt x="8" y="197"/>
                  </a:cubicBezTo>
                  <a:cubicBezTo>
                    <a:pt x="8" y="199"/>
                    <a:pt x="8" y="200"/>
                    <a:pt x="9" y="201"/>
                  </a:cubicBezTo>
                  <a:cubicBezTo>
                    <a:pt x="10" y="202"/>
                    <a:pt x="10" y="202"/>
                    <a:pt x="11" y="203"/>
                  </a:cubicBezTo>
                  <a:cubicBezTo>
                    <a:pt x="11" y="204"/>
                    <a:pt x="11" y="204"/>
                    <a:pt x="11" y="205"/>
                  </a:cubicBezTo>
                  <a:cubicBezTo>
                    <a:pt x="11" y="205"/>
                    <a:pt x="12" y="206"/>
                    <a:pt x="13" y="206"/>
                  </a:cubicBezTo>
                  <a:cubicBezTo>
                    <a:pt x="13" y="207"/>
                    <a:pt x="14" y="207"/>
                    <a:pt x="15" y="208"/>
                  </a:cubicBezTo>
                  <a:cubicBezTo>
                    <a:pt x="15" y="209"/>
                    <a:pt x="15" y="209"/>
                    <a:pt x="16" y="209"/>
                  </a:cubicBezTo>
                  <a:cubicBezTo>
                    <a:pt x="16" y="210"/>
                    <a:pt x="18" y="210"/>
                    <a:pt x="19" y="211"/>
                  </a:cubicBezTo>
                  <a:cubicBezTo>
                    <a:pt x="20" y="211"/>
                    <a:pt x="20" y="212"/>
                    <a:pt x="20" y="213"/>
                  </a:cubicBezTo>
                  <a:cubicBezTo>
                    <a:pt x="20" y="213"/>
                    <a:pt x="20" y="214"/>
                    <a:pt x="20" y="215"/>
                  </a:cubicBezTo>
                  <a:cubicBezTo>
                    <a:pt x="21" y="215"/>
                    <a:pt x="21" y="215"/>
                    <a:pt x="21" y="216"/>
                  </a:cubicBezTo>
                  <a:cubicBezTo>
                    <a:pt x="22" y="217"/>
                    <a:pt x="22" y="218"/>
                    <a:pt x="24" y="218"/>
                  </a:cubicBezTo>
                  <a:cubicBezTo>
                    <a:pt x="24" y="219"/>
                    <a:pt x="25" y="219"/>
                    <a:pt x="26" y="220"/>
                  </a:cubicBezTo>
                  <a:cubicBezTo>
                    <a:pt x="27" y="220"/>
                    <a:pt x="27" y="221"/>
                    <a:pt x="28" y="221"/>
                  </a:cubicBezTo>
                  <a:cubicBezTo>
                    <a:pt x="29" y="222"/>
                    <a:pt x="30" y="222"/>
                    <a:pt x="31" y="222"/>
                  </a:cubicBezTo>
                  <a:cubicBezTo>
                    <a:pt x="33" y="222"/>
                    <a:pt x="32" y="225"/>
                    <a:pt x="32" y="226"/>
                  </a:cubicBezTo>
                  <a:cubicBezTo>
                    <a:pt x="32" y="228"/>
                    <a:pt x="32" y="228"/>
                    <a:pt x="33" y="229"/>
                  </a:cubicBezTo>
                  <a:cubicBezTo>
                    <a:pt x="34" y="229"/>
                    <a:pt x="34" y="229"/>
                    <a:pt x="34" y="229"/>
                  </a:cubicBezTo>
                  <a:cubicBezTo>
                    <a:pt x="35" y="229"/>
                    <a:pt x="36" y="230"/>
                    <a:pt x="37" y="231"/>
                  </a:cubicBezTo>
                  <a:cubicBezTo>
                    <a:pt x="38" y="232"/>
                    <a:pt x="39" y="233"/>
                    <a:pt x="37" y="234"/>
                  </a:cubicBezTo>
                  <a:cubicBezTo>
                    <a:pt x="36" y="235"/>
                    <a:pt x="36" y="235"/>
                    <a:pt x="36" y="236"/>
                  </a:cubicBezTo>
                  <a:cubicBezTo>
                    <a:pt x="35" y="238"/>
                    <a:pt x="36" y="240"/>
                    <a:pt x="37" y="242"/>
                  </a:cubicBezTo>
                  <a:cubicBezTo>
                    <a:pt x="38" y="245"/>
                    <a:pt x="40" y="244"/>
                    <a:pt x="42" y="245"/>
                  </a:cubicBezTo>
                  <a:cubicBezTo>
                    <a:pt x="43" y="245"/>
                    <a:pt x="46" y="248"/>
                    <a:pt x="48" y="247"/>
                  </a:cubicBezTo>
                  <a:cubicBezTo>
                    <a:pt x="48" y="246"/>
                    <a:pt x="48" y="246"/>
                    <a:pt x="49" y="245"/>
                  </a:cubicBezTo>
                  <a:cubicBezTo>
                    <a:pt x="49" y="245"/>
                    <a:pt x="50" y="245"/>
                    <a:pt x="50" y="244"/>
                  </a:cubicBezTo>
                  <a:cubicBezTo>
                    <a:pt x="51" y="244"/>
                    <a:pt x="52" y="242"/>
                    <a:pt x="53" y="241"/>
                  </a:cubicBezTo>
                  <a:cubicBezTo>
                    <a:pt x="53" y="239"/>
                    <a:pt x="53" y="238"/>
                    <a:pt x="54" y="237"/>
                  </a:cubicBezTo>
                  <a:cubicBezTo>
                    <a:pt x="54" y="237"/>
                    <a:pt x="54" y="237"/>
                    <a:pt x="55" y="237"/>
                  </a:cubicBezTo>
                  <a:cubicBezTo>
                    <a:pt x="55" y="237"/>
                    <a:pt x="55" y="237"/>
                    <a:pt x="56" y="236"/>
                  </a:cubicBezTo>
                  <a:cubicBezTo>
                    <a:pt x="56" y="236"/>
                    <a:pt x="56" y="236"/>
                    <a:pt x="57" y="236"/>
                  </a:cubicBezTo>
                  <a:cubicBezTo>
                    <a:pt x="57" y="235"/>
                    <a:pt x="58" y="235"/>
                    <a:pt x="58" y="234"/>
                  </a:cubicBezTo>
                  <a:cubicBezTo>
                    <a:pt x="59" y="233"/>
                    <a:pt x="58" y="232"/>
                    <a:pt x="57" y="231"/>
                  </a:cubicBezTo>
                  <a:cubicBezTo>
                    <a:pt x="57" y="230"/>
                    <a:pt x="57" y="229"/>
                    <a:pt x="56" y="228"/>
                  </a:cubicBezTo>
                  <a:cubicBezTo>
                    <a:pt x="56" y="227"/>
                    <a:pt x="55" y="227"/>
                    <a:pt x="55" y="226"/>
                  </a:cubicBezTo>
                  <a:cubicBezTo>
                    <a:pt x="55" y="225"/>
                    <a:pt x="56" y="223"/>
                    <a:pt x="56" y="223"/>
                  </a:cubicBezTo>
                  <a:cubicBezTo>
                    <a:pt x="57" y="222"/>
                    <a:pt x="57" y="222"/>
                    <a:pt x="57" y="221"/>
                  </a:cubicBezTo>
                  <a:cubicBezTo>
                    <a:pt x="58" y="220"/>
                    <a:pt x="58" y="220"/>
                    <a:pt x="59" y="219"/>
                  </a:cubicBezTo>
                  <a:cubicBezTo>
                    <a:pt x="60" y="217"/>
                    <a:pt x="62" y="216"/>
                    <a:pt x="64" y="215"/>
                  </a:cubicBezTo>
                  <a:cubicBezTo>
                    <a:pt x="65" y="214"/>
                    <a:pt x="66" y="214"/>
                    <a:pt x="68" y="214"/>
                  </a:cubicBezTo>
                  <a:cubicBezTo>
                    <a:pt x="69" y="214"/>
                    <a:pt x="71" y="215"/>
                    <a:pt x="72" y="215"/>
                  </a:cubicBezTo>
                  <a:cubicBezTo>
                    <a:pt x="72" y="215"/>
                    <a:pt x="73" y="213"/>
                    <a:pt x="73" y="213"/>
                  </a:cubicBezTo>
                  <a:cubicBezTo>
                    <a:pt x="73" y="212"/>
                    <a:pt x="73" y="211"/>
                    <a:pt x="74" y="210"/>
                  </a:cubicBezTo>
                  <a:cubicBezTo>
                    <a:pt x="74" y="209"/>
                    <a:pt x="75" y="209"/>
                    <a:pt x="75" y="207"/>
                  </a:cubicBezTo>
                  <a:cubicBezTo>
                    <a:pt x="75" y="207"/>
                    <a:pt x="74" y="206"/>
                    <a:pt x="75" y="206"/>
                  </a:cubicBezTo>
                  <a:cubicBezTo>
                    <a:pt x="75" y="204"/>
                    <a:pt x="76" y="203"/>
                    <a:pt x="77" y="202"/>
                  </a:cubicBezTo>
                  <a:cubicBezTo>
                    <a:pt x="77" y="201"/>
                    <a:pt x="77" y="200"/>
                    <a:pt x="78" y="199"/>
                  </a:cubicBezTo>
                  <a:cubicBezTo>
                    <a:pt x="79" y="197"/>
                    <a:pt x="79" y="196"/>
                    <a:pt x="79" y="194"/>
                  </a:cubicBezTo>
                  <a:cubicBezTo>
                    <a:pt x="79" y="192"/>
                    <a:pt x="80" y="190"/>
                    <a:pt x="81" y="188"/>
                  </a:cubicBezTo>
                  <a:cubicBezTo>
                    <a:pt x="82" y="187"/>
                    <a:pt x="82" y="186"/>
                    <a:pt x="83" y="185"/>
                  </a:cubicBezTo>
                  <a:cubicBezTo>
                    <a:pt x="84" y="185"/>
                    <a:pt x="85" y="186"/>
                    <a:pt x="86" y="185"/>
                  </a:cubicBezTo>
                  <a:cubicBezTo>
                    <a:pt x="86" y="185"/>
                    <a:pt x="87" y="185"/>
                    <a:pt x="87" y="184"/>
                  </a:cubicBezTo>
                  <a:cubicBezTo>
                    <a:pt x="87" y="184"/>
                    <a:pt x="88" y="184"/>
                    <a:pt x="88" y="184"/>
                  </a:cubicBezTo>
                  <a:cubicBezTo>
                    <a:pt x="89" y="184"/>
                    <a:pt x="91" y="184"/>
                    <a:pt x="92" y="184"/>
                  </a:cubicBezTo>
                  <a:cubicBezTo>
                    <a:pt x="94" y="183"/>
                    <a:pt x="93" y="181"/>
                    <a:pt x="94" y="179"/>
                  </a:cubicBezTo>
                  <a:cubicBezTo>
                    <a:pt x="94" y="177"/>
                    <a:pt x="94" y="177"/>
                    <a:pt x="96" y="176"/>
                  </a:cubicBezTo>
                  <a:cubicBezTo>
                    <a:pt x="96" y="176"/>
                    <a:pt x="97" y="175"/>
                    <a:pt x="98" y="175"/>
                  </a:cubicBezTo>
                  <a:cubicBezTo>
                    <a:pt x="99" y="173"/>
                    <a:pt x="97" y="168"/>
                    <a:pt x="96" y="167"/>
                  </a:cubicBezTo>
                  <a:cubicBezTo>
                    <a:pt x="95" y="165"/>
                    <a:pt x="90" y="162"/>
                    <a:pt x="92" y="160"/>
                  </a:cubicBezTo>
                  <a:cubicBezTo>
                    <a:pt x="92" y="159"/>
                    <a:pt x="93" y="159"/>
                    <a:pt x="93" y="158"/>
                  </a:cubicBezTo>
                  <a:cubicBezTo>
                    <a:pt x="93" y="158"/>
                    <a:pt x="93" y="157"/>
                    <a:pt x="93" y="157"/>
                  </a:cubicBezTo>
                  <a:cubicBezTo>
                    <a:pt x="93" y="156"/>
                    <a:pt x="93" y="156"/>
                    <a:pt x="94" y="155"/>
                  </a:cubicBezTo>
                  <a:cubicBezTo>
                    <a:pt x="94" y="153"/>
                    <a:pt x="93" y="151"/>
                    <a:pt x="92" y="150"/>
                  </a:cubicBezTo>
                  <a:cubicBezTo>
                    <a:pt x="91" y="149"/>
                    <a:pt x="89" y="147"/>
                    <a:pt x="87" y="148"/>
                  </a:cubicBezTo>
                  <a:cubicBezTo>
                    <a:pt x="86" y="148"/>
                    <a:pt x="85" y="150"/>
                    <a:pt x="84" y="149"/>
                  </a:cubicBezTo>
                  <a:cubicBezTo>
                    <a:pt x="82" y="149"/>
                    <a:pt x="82" y="147"/>
                    <a:pt x="81" y="147"/>
                  </a:cubicBezTo>
                  <a:cubicBezTo>
                    <a:pt x="80" y="147"/>
                    <a:pt x="79" y="147"/>
                    <a:pt x="79" y="147"/>
                  </a:cubicBezTo>
                  <a:cubicBezTo>
                    <a:pt x="78" y="147"/>
                    <a:pt x="78" y="146"/>
                    <a:pt x="78" y="146"/>
                  </a:cubicBezTo>
                  <a:cubicBezTo>
                    <a:pt x="77" y="143"/>
                    <a:pt x="78" y="140"/>
                    <a:pt x="78" y="137"/>
                  </a:cubicBezTo>
                  <a:cubicBezTo>
                    <a:pt x="77" y="136"/>
                    <a:pt x="76" y="135"/>
                    <a:pt x="75" y="134"/>
                  </a:cubicBezTo>
                  <a:cubicBezTo>
                    <a:pt x="74" y="133"/>
                    <a:pt x="74" y="131"/>
                    <a:pt x="72" y="131"/>
                  </a:cubicBezTo>
                  <a:cubicBezTo>
                    <a:pt x="71" y="131"/>
                    <a:pt x="70" y="132"/>
                    <a:pt x="69" y="131"/>
                  </a:cubicBezTo>
                  <a:cubicBezTo>
                    <a:pt x="69" y="130"/>
                    <a:pt x="69" y="129"/>
                    <a:pt x="69" y="129"/>
                  </a:cubicBezTo>
                  <a:cubicBezTo>
                    <a:pt x="69" y="127"/>
                    <a:pt x="69" y="126"/>
                    <a:pt x="69" y="125"/>
                  </a:cubicBezTo>
                  <a:cubicBezTo>
                    <a:pt x="68" y="123"/>
                    <a:pt x="68" y="122"/>
                    <a:pt x="67" y="120"/>
                  </a:cubicBezTo>
                  <a:cubicBezTo>
                    <a:pt x="67" y="119"/>
                    <a:pt x="66" y="118"/>
                    <a:pt x="67" y="116"/>
                  </a:cubicBezTo>
                  <a:cubicBezTo>
                    <a:pt x="67" y="116"/>
                    <a:pt x="67" y="115"/>
                    <a:pt x="68" y="114"/>
                  </a:cubicBezTo>
                  <a:cubicBezTo>
                    <a:pt x="68" y="113"/>
                    <a:pt x="68" y="113"/>
                    <a:pt x="68" y="112"/>
                  </a:cubicBezTo>
                  <a:cubicBezTo>
                    <a:pt x="69" y="111"/>
                    <a:pt x="70" y="111"/>
                    <a:pt x="70" y="110"/>
                  </a:cubicBezTo>
                  <a:cubicBezTo>
                    <a:pt x="70" y="109"/>
                    <a:pt x="69" y="108"/>
                    <a:pt x="69" y="108"/>
                  </a:cubicBezTo>
                  <a:cubicBezTo>
                    <a:pt x="69" y="107"/>
                    <a:pt x="69" y="107"/>
                    <a:pt x="68" y="106"/>
                  </a:cubicBezTo>
                  <a:cubicBezTo>
                    <a:pt x="68" y="105"/>
                    <a:pt x="67" y="105"/>
                    <a:pt x="67" y="104"/>
                  </a:cubicBezTo>
                  <a:cubicBezTo>
                    <a:pt x="67" y="103"/>
                    <a:pt x="66" y="102"/>
                    <a:pt x="66" y="101"/>
                  </a:cubicBezTo>
                  <a:cubicBezTo>
                    <a:pt x="66" y="101"/>
                    <a:pt x="66" y="100"/>
                    <a:pt x="66" y="100"/>
                  </a:cubicBezTo>
                  <a:cubicBezTo>
                    <a:pt x="67" y="99"/>
                    <a:pt x="66" y="97"/>
                    <a:pt x="68" y="97"/>
                  </a:cubicBezTo>
                  <a:cubicBezTo>
                    <a:pt x="69" y="96"/>
                    <a:pt x="70" y="96"/>
                    <a:pt x="71" y="95"/>
                  </a:cubicBezTo>
                  <a:cubicBezTo>
                    <a:pt x="71" y="95"/>
                    <a:pt x="71" y="94"/>
                    <a:pt x="71" y="94"/>
                  </a:cubicBezTo>
                  <a:cubicBezTo>
                    <a:pt x="71" y="92"/>
                    <a:pt x="71" y="91"/>
                    <a:pt x="71" y="89"/>
                  </a:cubicBezTo>
                  <a:cubicBezTo>
                    <a:pt x="71" y="88"/>
                    <a:pt x="71" y="86"/>
                    <a:pt x="71" y="85"/>
                  </a:cubicBezTo>
                  <a:cubicBezTo>
                    <a:pt x="71" y="83"/>
                    <a:pt x="72" y="81"/>
                    <a:pt x="72" y="79"/>
                  </a:cubicBezTo>
                  <a:cubicBezTo>
                    <a:pt x="74" y="73"/>
                    <a:pt x="74" y="73"/>
                    <a:pt x="74" y="73"/>
                  </a:cubicBezTo>
                  <a:cubicBezTo>
                    <a:pt x="74" y="72"/>
                    <a:pt x="74" y="72"/>
                    <a:pt x="74" y="71"/>
                  </a:cubicBezTo>
                  <a:cubicBezTo>
                    <a:pt x="75" y="69"/>
                    <a:pt x="75" y="66"/>
                    <a:pt x="75" y="63"/>
                  </a:cubicBezTo>
                  <a:cubicBezTo>
                    <a:pt x="75" y="61"/>
                    <a:pt x="75" y="58"/>
                    <a:pt x="74" y="56"/>
                  </a:cubicBezTo>
                  <a:cubicBezTo>
                    <a:pt x="73" y="54"/>
                    <a:pt x="72" y="53"/>
                    <a:pt x="72" y="51"/>
                  </a:cubicBezTo>
                  <a:cubicBezTo>
                    <a:pt x="72" y="49"/>
                    <a:pt x="71" y="47"/>
                    <a:pt x="71" y="45"/>
                  </a:cubicBezTo>
                  <a:cubicBezTo>
                    <a:pt x="71" y="44"/>
                    <a:pt x="71" y="43"/>
                    <a:pt x="70" y="41"/>
                  </a:cubicBezTo>
                  <a:cubicBezTo>
                    <a:pt x="70" y="40"/>
                    <a:pt x="69" y="40"/>
                    <a:pt x="69" y="39"/>
                  </a:cubicBezTo>
                  <a:cubicBezTo>
                    <a:pt x="69" y="38"/>
                    <a:pt x="70" y="37"/>
                    <a:pt x="69" y="36"/>
                  </a:cubicBezTo>
                  <a:cubicBezTo>
                    <a:pt x="68" y="34"/>
                    <a:pt x="66" y="32"/>
                    <a:pt x="66" y="31"/>
                  </a:cubicBezTo>
                  <a:cubicBezTo>
                    <a:pt x="65" y="29"/>
                    <a:pt x="65" y="28"/>
                    <a:pt x="64" y="27"/>
                  </a:cubicBezTo>
                  <a:cubicBezTo>
                    <a:pt x="63" y="26"/>
                    <a:pt x="62" y="25"/>
                    <a:pt x="61" y="24"/>
                  </a:cubicBezTo>
                  <a:cubicBezTo>
                    <a:pt x="60" y="23"/>
                    <a:pt x="60" y="22"/>
                    <a:pt x="59" y="21"/>
                  </a:cubicBezTo>
                  <a:cubicBezTo>
                    <a:pt x="57" y="19"/>
                    <a:pt x="54" y="21"/>
                    <a:pt x="52" y="19"/>
                  </a:cubicBezTo>
                  <a:cubicBezTo>
                    <a:pt x="51" y="18"/>
                    <a:pt x="51" y="16"/>
                    <a:pt x="50" y="15"/>
                  </a:cubicBezTo>
                  <a:cubicBezTo>
                    <a:pt x="50" y="14"/>
                    <a:pt x="50" y="13"/>
                    <a:pt x="49" y="12"/>
                  </a:cubicBezTo>
                  <a:cubicBezTo>
                    <a:pt x="49" y="13"/>
                    <a:pt x="49" y="13"/>
                    <a:pt x="48" y="14"/>
                  </a:cubicBezTo>
                  <a:cubicBezTo>
                    <a:pt x="48" y="15"/>
                    <a:pt x="48" y="16"/>
                    <a:pt x="47" y="17"/>
                  </a:cubicBezTo>
                  <a:cubicBezTo>
                    <a:pt x="47" y="18"/>
                    <a:pt x="46" y="18"/>
                    <a:pt x="46" y="19"/>
                  </a:cubicBezTo>
                  <a:cubicBezTo>
                    <a:pt x="46" y="20"/>
                    <a:pt x="46" y="21"/>
                    <a:pt x="45" y="21"/>
                  </a:cubicBezTo>
                  <a:cubicBezTo>
                    <a:pt x="44" y="23"/>
                    <a:pt x="42" y="23"/>
                    <a:pt x="41" y="24"/>
                  </a:cubicBezTo>
                  <a:cubicBezTo>
                    <a:pt x="38" y="25"/>
                    <a:pt x="36" y="25"/>
                    <a:pt x="33" y="25"/>
                  </a:cubicBezTo>
                  <a:cubicBezTo>
                    <a:pt x="31" y="25"/>
                    <a:pt x="29" y="26"/>
                    <a:pt x="28" y="23"/>
                  </a:cubicBezTo>
                  <a:cubicBezTo>
                    <a:pt x="28" y="22"/>
                    <a:pt x="28" y="19"/>
                    <a:pt x="28" y="17"/>
                  </a:cubicBezTo>
                  <a:cubicBezTo>
                    <a:pt x="28" y="15"/>
                    <a:pt x="28" y="13"/>
                    <a:pt x="27" y="11"/>
                  </a:cubicBezTo>
                  <a:cubicBezTo>
                    <a:pt x="27" y="10"/>
                    <a:pt x="27" y="10"/>
                    <a:pt x="26" y="10"/>
                  </a:cubicBezTo>
                  <a:cubicBezTo>
                    <a:pt x="26" y="10"/>
                    <a:pt x="24" y="12"/>
                    <a:pt x="24" y="12"/>
                  </a:cubicBezTo>
                  <a:cubicBezTo>
                    <a:pt x="24" y="13"/>
                    <a:pt x="24" y="13"/>
                    <a:pt x="24" y="14"/>
                  </a:cubicBezTo>
                  <a:cubicBezTo>
                    <a:pt x="23" y="16"/>
                    <a:pt x="22" y="17"/>
                    <a:pt x="20" y="19"/>
                  </a:cubicBezTo>
                  <a:cubicBezTo>
                    <a:pt x="19" y="21"/>
                    <a:pt x="18" y="23"/>
                    <a:pt x="16" y="24"/>
                  </a:cubicBezTo>
                  <a:cubicBezTo>
                    <a:pt x="15" y="25"/>
                    <a:pt x="15" y="26"/>
                    <a:pt x="14" y="27"/>
                  </a:cubicBezTo>
                  <a:cubicBezTo>
                    <a:pt x="13" y="28"/>
                    <a:pt x="13" y="29"/>
                    <a:pt x="12" y="30"/>
                  </a:cubicBezTo>
                  <a:cubicBezTo>
                    <a:pt x="12" y="31"/>
                    <a:pt x="11" y="33"/>
                    <a:pt x="10" y="34"/>
                  </a:cubicBezTo>
                  <a:cubicBezTo>
                    <a:pt x="10" y="36"/>
                    <a:pt x="9" y="37"/>
                    <a:pt x="8" y="38"/>
                  </a:cubicBezTo>
                  <a:cubicBezTo>
                    <a:pt x="6" y="39"/>
                    <a:pt x="2" y="39"/>
                    <a:pt x="1" y="41"/>
                  </a:cubicBezTo>
                  <a:cubicBezTo>
                    <a:pt x="1" y="44"/>
                    <a:pt x="3" y="46"/>
                    <a:pt x="5" y="47"/>
                  </a:cubicBezTo>
                  <a:cubicBezTo>
                    <a:pt x="7" y="51"/>
                    <a:pt x="10" y="56"/>
                    <a:pt x="10" y="60"/>
                  </a:cubicBezTo>
                  <a:cubicBezTo>
                    <a:pt x="11" y="63"/>
                    <a:pt x="8" y="65"/>
                    <a:pt x="7" y="67"/>
                  </a:cubicBezTo>
                  <a:cubicBezTo>
                    <a:pt x="7" y="67"/>
                    <a:pt x="7" y="67"/>
                    <a:pt x="7" y="67"/>
                  </a:cubicBezTo>
                  <a:cubicBezTo>
                    <a:pt x="8" y="68"/>
                    <a:pt x="9" y="68"/>
                    <a:pt x="10" y="69"/>
                  </a:cubicBezTo>
                  <a:cubicBezTo>
                    <a:pt x="13" y="70"/>
                    <a:pt x="16" y="68"/>
                    <a:pt x="19" y="70"/>
                  </a:cubicBezTo>
                  <a:cubicBezTo>
                    <a:pt x="20" y="72"/>
                    <a:pt x="20" y="76"/>
                    <a:pt x="19" y="77"/>
                  </a:cubicBezTo>
                  <a:cubicBezTo>
                    <a:pt x="18" y="78"/>
                    <a:pt x="18" y="78"/>
                    <a:pt x="18" y="79"/>
                  </a:cubicBezTo>
                  <a:cubicBezTo>
                    <a:pt x="18" y="80"/>
                    <a:pt x="18" y="81"/>
                    <a:pt x="18" y="82"/>
                  </a:cubicBezTo>
                  <a:cubicBezTo>
                    <a:pt x="18" y="86"/>
                    <a:pt x="19" y="90"/>
                    <a:pt x="18" y="93"/>
                  </a:cubicBezTo>
                  <a:cubicBezTo>
                    <a:pt x="18" y="95"/>
                    <a:pt x="18" y="97"/>
                    <a:pt x="18" y="99"/>
                  </a:cubicBezTo>
                  <a:cubicBezTo>
                    <a:pt x="18" y="100"/>
                    <a:pt x="18" y="100"/>
                    <a:pt x="18" y="101"/>
                  </a:cubicBezTo>
                  <a:cubicBezTo>
                    <a:pt x="18" y="101"/>
                    <a:pt x="19" y="102"/>
                    <a:pt x="19" y="103"/>
                  </a:cubicBezTo>
                  <a:cubicBezTo>
                    <a:pt x="19" y="104"/>
                    <a:pt x="19" y="105"/>
                    <a:pt x="18" y="103"/>
                  </a:cubicBezTo>
                  <a:cubicBezTo>
                    <a:pt x="16" y="104"/>
                    <a:pt x="13" y="103"/>
                    <a:pt x="10" y="104"/>
                  </a:cubicBezTo>
                  <a:cubicBezTo>
                    <a:pt x="8" y="104"/>
                    <a:pt x="8" y="107"/>
                    <a:pt x="8" y="108"/>
                  </a:cubicBezTo>
                  <a:cubicBezTo>
                    <a:pt x="8" y="110"/>
                    <a:pt x="7" y="111"/>
                    <a:pt x="7" y="112"/>
                  </a:cubicBezTo>
                  <a:cubicBezTo>
                    <a:pt x="8" y="113"/>
                    <a:pt x="9" y="114"/>
                    <a:pt x="10" y="115"/>
                  </a:cubicBezTo>
                  <a:cubicBezTo>
                    <a:pt x="11" y="116"/>
                    <a:pt x="11" y="117"/>
                    <a:pt x="12" y="119"/>
                  </a:cubicBezTo>
                  <a:cubicBezTo>
                    <a:pt x="12" y="119"/>
                    <a:pt x="12" y="119"/>
                    <a:pt x="12" y="119"/>
                  </a:cubicBezTo>
                  <a:cubicBezTo>
                    <a:pt x="12" y="120"/>
                    <a:pt x="12" y="120"/>
                    <a:pt x="12" y="121"/>
                  </a:cubicBezTo>
                  <a:cubicBezTo>
                    <a:pt x="12" y="121"/>
                    <a:pt x="12" y="123"/>
                    <a:pt x="13" y="123"/>
                  </a:cubicBezTo>
                  <a:cubicBezTo>
                    <a:pt x="13" y="124"/>
                    <a:pt x="15" y="124"/>
                    <a:pt x="15" y="125"/>
                  </a:cubicBezTo>
                  <a:cubicBezTo>
                    <a:pt x="15" y="126"/>
                    <a:pt x="15" y="127"/>
                    <a:pt x="14" y="128"/>
                  </a:cubicBezTo>
                  <a:cubicBezTo>
                    <a:pt x="13" y="131"/>
                    <a:pt x="11" y="133"/>
                    <a:pt x="11" y="135"/>
                  </a:cubicBezTo>
                  <a:cubicBezTo>
                    <a:pt x="11" y="136"/>
                    <a:pt x="11" y="138"/>
                    <a:pt x="12" y="139"/>
                  </a:cubicBezTo>
                  <a:cubicBezTo>
                    <a:pt x="12" y="139"/>
                    <a:pt x="13" y="140"/>
                    <a:pt x="13" y="140"/>
                  </a:cubicBezTo>
                  <a:cubicBezTo>
                    <a:pt x="14" y="141"/>
                    <a:pt x="13" y="142"/>
                    <a:pt x="13" y="143"/>
                  </a:cubicBezTo>
                  <a:cubicBezTo>
                    <a:pt x="13" y="144"/>
                    <a:pt x="13" y="145"/>
                    <a:pt x="13" y="146"/>
                  </a:cubicBezTo>
                  <a:cubicBezTo>
                    <a:pt x="13" y="146"/>
                    <a:pt x="12" y="148"/>
                    <a:pt x="12" y="148"/>
                  </a:cubicBezTo>
                  <a:cubicBezTo>
                    <a:pt x="11" y="147"/>
                    <a:pt x="11" y="146"/>
                    <a:pt x="11" y="145"/>
                  </a:cubicBezTo>
                  <a:cubicBezTo>
                    <a:pt x="11" y="144"/>
                    <a:pt x="11" y="143"/>
                    <a:pt x="11" y="142"/>
                  </a:cubicBezTo>
                  <a:cubicBezTo>
                    <a:pt x="10" y="142"/>
                    <a:pt x="8" y="142"/>
                    <a:pt x="8" y="143"/>
                  </a:cubicBezTo>
                  <a:cubicBezTo>
                    <a:pt x="7" y="143"/>
                    <a:pt x="6" y="144"/>
                    <a:pt x="5" y="144"/>
                  </a:cubicBezTo>
                  <a:cubicBezTo>
                    <a:pt x="2" y="148"/>
                    <a:pt x="3" y="152"/>
                    <a:pt x="3" y="156"/>
                  </a:cubicBezTo>
                  <a:cubicBezTo>
                    <a:pt x="3" y="159"/>
                    <a:pt x="2" y="162"/>
                    <a:pt x="1" y="165"/>
                  </a:cubicBezTo>
                  <a:cubicBezTo>
                    <a:pt x="1" y="166"/>
                    <a:pt x="2" y="167"/>
                    <a:pt x="2" y="167"/>
                  </a:cubicBezTo>
                  <a:cubicBezTo>
                    <a:pt x="2" y="169"/>
                    <a:pt x="0" y="173"/>
                    <a:pt x="2" y="17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32">
              <a:extLst>
                <a:ext uri="{FF2B5EF4-FFF2-40B4-BE49-F238E27FC236}">
                  <a16:creationId xmlns:a16="http://schemas.microsoft.com/office/drawing/2014/main" id="{12C913E0-7D85-2561-B659-476026321C24}"/>
                </a:ext>
              </a:extLst>
            </p:cNvPr>
            <p:cNvSpPr>
              <a:spLocks/>
            </p:cNvSpPr>
            <p:nvPr/>
          </p:nvSpPr>
          <p:spPr bwMode="auto">
            <a:xfrm>
              <a:off x="5467350" y="5711825"/>
              <a:ext cx="266700" cy="236538"/>
            </a:xfrm>
            <a:custGeom>
              <a:avLst/>
              <a:gdLst/>
              <a:ahLst/>
              <a:cxnLst>
                <a:cxn ang="0">
                  <a:pos x="137" y="46"/>
                </a:cxn>
                <a:cxn ang="0">
                  <a:pos x="136" y="39"/>
                </a:cxn>
                <a:cxn ang="0">
                  <a:pos x="135" y="32"/>
                </a:cxn>
                <a:cxn ang="0">
                  <a:pos x="132" y="28"/>
                </a:cxn>
                <a:cxn ang="0">
                  <a:pos x="122" y="25"/>
                </a:cxn>
                <a:cxn ang="0">
                  <a:pos x="117" y="20"/>
                </a:cxn>
                <a:cxn ang="0">
                  <a:pos x="115" y="18"/>
                </a:cxn>
                <a:cxn ang="0">
                  <a:pos x="113" y="12"/>
                </a:cxn>
                <a:cxn ang="0">
                  <a:pos x="99" y="2"/>
                </a:cxn>
                <a:cxn ang="0">
                  <a:pos x="90" y="9"/>
                </a:cxn>
                <a:cxn ang="0">
                  <a:pos x="84" y="6"/>
                </a:cxn>
                <a:cxn ang="0">
                  <a:pos x="74" y="8"/>
                </a:cxn>
                <a:cxn ang="0">
                  <a:pos x="53" y="9"/>
                </a:cxn>
                <a:cxn ang="0">
                  <a:pos x="46" y="22"/>
                </a:cxn>
                <a:cxn ang="0">
                  <a:pos x="39" y="15"/>
                </a:cxn>
                <a:cxn ang="0">
                  <a:pos x="19" y="25"/>
                </a:cxn>
                <a:cxn ang="0">
                  <a:pos x="18" y="33"/>
                </a:cxn>
                <a:cxn ang="0">
                  <a:pos x="9" y="39"/>
                </a:cxn>
                <a:cxn ang="0">
                  <a:pos x="5" y="50"/>
                </a:cxn>
                <a:cxn ang="0">
                  <a:pos x="5" y="60"/>
                </a:cxn>
                <a:cxn ang="0">
                  <a:pos x="0" y="66"/>
                </a:cxn>
                <a:cxn ang="0">
                  <a:pos x="3" y="73"/>
                </a:cxn>
                <a:cxn ang="0">
                  <a:pos x="2" y="79"/>
                </a:cxn>
                <a:cxn ang="0">
                  <a:pos x="3" y="90"/>
                </a:cxn>
                <a:cxn ang="0">
                  <a:pos x="6" y="96"/>
                </a:cxn>
                <a:cxn ang="0">
                  <a:pos x="12" y="111"/>
                </a:cxn>
                <a:cxn ang="0">
                  <a:pos x="18" y="114"/>
                </a:cxn>
                <a:cxn ang="0">
                  <a:pos x="28" y="120"/>
                </a:cxn>
                <a:cxn ang="0">
                  <a:pos x="26" y="125"/>
                </a:cxn>
                <a:cxn ang="0">
                  <a:pos x="36" y="119"/>
                </a:cxn>
                <a:cxn ang="0">
                  <a:pos x="50" y="116"/>
                </a:cxn>
                <a:cxn ang="0">
                  <a:pos x="58" y="115"/>
                </a:cxn>
                <a:cxn ang="0">
                  <a:pos x="66" y="115"/>
                </a:cxn>
                <a:cxn ang="0">
                  <a:pos x="74" y="108"/>
                </a:cxn>
                <a:cxn ang="0">
                  <a:pos x="87" y="96"/>
                </a:cxn>
                <a:cxn ang="0">
                  <a:pos x="95" y="97"/>
                </a:cxn>
                <a:cxn ang="0">
                  <a:pos x="104" y="98"/>
                </a:cxn>
                <a:cxn ang="0">
                  <a:pos x="115" y="99"/>
                </a:cxn>
                <a:cxn ang="0">
                  <a:pos x="124" y="99"/>
                </a:cxn>
                <a:cxn ang="0">
                  <a:pos x="126" y="89"/>
                </a:cxn>
                <a:cxn ang="0">
                  <a:pos x="130" y="85"/>
                </a:cxn>
                <a:cxn ang="0">
                  <a:pos x="137" y="80"/>
                </a:cxn>
                <a:cxn ang="0">
                  <a:pos x="139" y="65"/>
                </a:cxn>
                <a:cxn ang="0">
                  <a:pos x="142" y="54"/>
                </a:cxn>
              </a:cxnLst>
              <a:rect l="0" t="0" r="r" b="b"/>
              <a:pathLst>
                <a:path w="143" h="126">
                  <a:moveTo>
                    <a:pt x="143" y="52"/>
                  </a:moveTo>
                  <a:cubicBezTo>
                    <a:pt x="143" y="50"/>
                    <a:pt x="140" y="50"/>
                    <a:pt x="139" y="49"/>
                  </a:cubicBezTo>
                  <a:cubicBezTo>
                    <a:pt x="138" y="48"/>
                    <a:pt x="138" y="47"/>
                    <a:pt x="137" y="46"/>
                  </a:cubicBezTo>
                  <a:cubicBezTo>
                    <a:pt x="137" y="45"/>
                    <a:pt x="137" y="44"/>
                    <a:pt x="137" y="44"/>
                  </a:cubicBezTo>
                  <a:cubicBezTo>
                    <a:pt x="137" y="43"/>
                    <a:pt x="137" y="42"/>
                    <a:pt x="137" y="41"/>
                  </a:cubicBezTo>
                  <a:cubicBezTo>
                    <a:pt x="137" y="40"/>
                    <a:pt x="136" y="40"/>
                    <a:pt x="136" y="39"/>
                  </a:cubicBezTo>
                  <a:cubicBezTo>
                    <a:pt x="136" y="38"/>
                    <a:pt x="136" y="37"/>
                    <a:pt x="136" y="37"/>
                  </a:cubicBezTo>
                  <a:cubicBezTo>
                    <a:pt x="136" y="36"/>
                    <a:pt x="135" y="36"/>
                    <a:pt x="135" y="35"/>
                  </a:cubicBezTo>
                  <a:cubicBezTo>
                    <a:pt x="135" y="34"/>
                    <a:pt x="135" y="33"/>
                    <a:pt x="135" y="32"/>
                  </a:cubicBezTo>
                  <a:cubicBezTo>
                    <a:pt x="135" y="31"/>
                    <a:pt x="134" y="30"/>
                    <a:pt x="134" y="30"/>
                  </a:cubicBezTo>
                  <a:cubicBezTo>
                    <a:pt x="134" y="29"/>
                    <a:pt x="134" y="29"/>
                    <a:pt x="134" y="29"/>
                  </a:cubicBezTo>
                  <a:cubicBezTo>
                    <a:pt x="133" y="28"/>
                    <a:pt x="133" y="28"/>
                    <a:pt x="132" y="28"/>
                  </a:cubicBezTo>
                  <a:cubicBezTo>
                    <a:pt x="131" y="28"/>
                    <a:pt x="130" y="27"/>
                    <a:pt x="129" y="27"/>
                  </a:cubicBezTo>
                  <a:cubicBezTo>
                    <a:pt x="128" y="26"/>
                    <a:pt x="127" y="25"/>
                    <a:pt x="126" y="25"/>
                  </a:cubicBezTo>
                  <a:cubicBezTo>
                    <a:pt x="124" y="24"/>
                    <a:pt x="123" y="25"/>
                    <a:pt x="122" y="25"/>
                  </a:cubicBezTo>
                  <a:cubicBezTo>
                    <a:pt x="121" y="24"/>
                    <a:pt x="120" y="24"/>
                    <a:pt x="119" y="24"/>
                  </a:cubicBezTo>
                  <a:cubicBezTo>
                    <a:pt x="118" y="23"/>
                    <a:pt x="118" y="22"/>
                    <a:pt x="118" y="21"/>
                  </a:cubicBezTo>
                  <a:cubicBezTo>
                    <a:pt x="117" y="21"/>
                    <a:pt x="117" y="20"/>
                    <a:pt x="117" y="20"/>
                  </a:cubicBezTo>
                  <a:cubicBezTo>
                    <a:pt x="116" y="20"/>
                    <a:pt x="115" y="20"/>
                    <a:pt x="115" y="20"/>
                  </a:cubicBezTo>
                  <a:cubicBezTo>
                    <a:pt x="115" y="19"/>
                    <a:pt x="115" y="19"/>
                    <a:pt x="115" y="19"/>
                  </a:cubicBezTo>
                  <a:cubicBezTo>
                    <a:pt x="115" y="18"/>
                    <a:pt x="115" y="18"/>
                    <a:pt x="115" y="18"/>
                  </a:cubicBezTo>
                  <a:cubicBezTo>
                    <a:pt x="115" y="18"/>
                    <a:pt x="115" y="17"/>
                    <a:pt x="115" y="17"/>
                  </a:cubicBezTo>
                  <a:cubicBezTo>
                    <a:pt x="114" y="16"/>
                    <a:pt x="114" y="16"/>
                    <a:pt x="114" y="15"/>
                  </a:cubicBezTo>
                  <a:cubicBezTo>
                    <a:pt x="113" y="14"/>
                    <a:pt x="113" y="13"/>
                    <a:pt x="113" y="12"/>
                  </a:cubicBezTo>
                  <a:cubicBezTo>
                    <a:pt x="112" y="7"/>
                    <a:pt x="112" y="7"/>
                    <a:pt x="112" y="7"/>
                  </a:cubicBezTo>
                  <a:cubicBezTo>
                    <a:pt x="111" y="7"/>
                    <a:pt x="110" y="6"/>
                    <a:pt x="109" y="6"/>
                  </a:cubicBezTo>
                  <a:cubicBezTo>
                    <a:pt x="106" y="4"/>
                    <a:pt x="103" y="0"/>
                    <a:pt x="99" y="2"/>
                  </a:cubicBezTo>
                  <a:cubicBezTo>
                    <a:pt x="97" y="3"/>
                    <a:pt x="96" y="3"/>
                    <a:pt x="95" y="4"/>
                  </a:cubicBezTo>
                  <a:cubicBezTo>
                    <a:pt x="93" y="5"/>
                    <a:pt x="93" y="7"/>
                    <a:pt x="92" y="8"/>
                  </a:cubicBezTo>
                  <a:cubicBezTo>
                    <a:pt x="91" y="9"/>
                    <a:pt x="90" y="9"/>
                    <a:pt x="90" y="9"/>
                  </a:cubicBezTo>
                  <a:cubicBezTo>
                    <a:pt x="88" y="10"/>
                    <a:pt x="89" y="9"/>
                    <a:pt x="88" y="9"/>
                  </a:cubicBezTo>
                  <a:cubicBezTo>
                    <a:pt x="87" y="8"/>
                    <a:pt x="86" y="8"/>
                    <a:pt x="85" y="7"/>
                  </a:cubicBezTo>
                  <a:cubicBezTo>
                    <a:pt x="84" y="7"/>
                    <a:pt x="85" y="7"/>
                    <a:pt x="84" y="6"/>
                  </a:cubicBezTo>
                  <a:cubicBezTo>
                    <a:pt x="83" y="4"/>
                    <a:pt x="82" y="3"/>
                    <a:pt x="80" y="4"/>
                  </a:cubicBezTo>
                  <a:cubicBezTo>
                    <a:pt x="78" y="5"/>
                    <a:pt x="76" y="5"/>
                    <a:pt x="75" y="6"/>
                  </a:cubicBezTo>
                  <a:cubicBezTo>
                    <a:pt x="74" y="7"/>
                    <a:pt x="74" y="8"/>
                    <a:pt x="74" y="8"/>
                  </a:cubicBezTo>
                  <a:cubicBezTo>
                    <a:pt x="73" y="10"/>
                    <a:pt x="73" y="10"/>
                    <a:pt x="71" y="11"/>
                  </a:cubicBezTo>
                  <a:cubicBezTo>
                    <a:pt x="69" y="12"/>
                    <a:pt x="65" y="12"/>
                    <a:pt x="63" y="11"/>
                  </a:cubicBezTo>
                  <a:cubicBezTo>
                    <a:pt x="64" y="8"/>
                    <a:pt x="55" y="8"/>
                    <a:pt x="53" y="9"/>
                  </a:cubicBezTo>
                  <a:cubicBezTo>
                    <a:pt x="53" y="11"/>
                    <a:pt x="49" y="12"/>
                    <a:pt x="50" y="14"/>
                  </a:cubicBezTo>
                  <a:cubicBezTo>
                    <a:pt x="48" y="15"/>
                    <a:pt x="48" y="16"/>
                    <a:pt x="47" y="18"/>
                  </a:cubicBezTo>
                  <a:cubicBezTo>
                    <a:pt x="47" y="19"/>
                    <a:pt x="46" y="21"/>
                    <a:pt x="46" y="22"/>
                  </a:cubicBezTo>
                  <a:cubicBezTo>
                    <a:pt x="45" y="23"/>
                    <a:pt x="43" y="20"/>
                    <a:pt x="42" y="20"/>
                  </a:cubicBezTo>
                  <a:cubicBezTo>
                    <a:pt x="42" y="19"/>
                    <a:pt x="41" y="18"/>
                    <a:pt x="41" y="17"/>
                  </a:cubicBezTo>
                  <a:cubicBezTo>
                    <a:pt x="40" y="16"/>
                    <a:pt x="41" y="16"/>
                    <a:pt x="39" y="15"/>
                  </a:cubicBezTo>
                  <a:cubicBezTo>
                    <a:pt x="36" y="13"/>
                    <a:pt x="32" y="16"/>
                    <a:pt x="29" y="17"/>
                  </a:cubicBezTo>
                  <a:cubicBezTo>
                    <a:pt x="27" y="18"/>
                    <a:pt x="25" y="18"/>
                    <a:pt x="23" y="20"/>
                  </a:cubicBezTo>
                  <a:cubicBezTo>
                    <a:pt x="22" y="21"/>
                    <a:pt x="21" y="23"/>
                    <a:pt x="19" y="25"/>
                  </a:cubicBezTo>
                  <a:cubicBezTo>
                    <a:pt x="19" y="26"/>
                    <a:pt x="18" y="27"/>
                    <a:pt x="18" y="28"/>
                  </a:cubicBezTo>
                  <a:cubicBezTo>
                    <a:pt x="18" y="28"/>
                    <a:pt x="18" y="29"/>
                    <a:pt x="18" y="30"/>
                  </a:cubicBezTo>
                  <a:cubicBezTo>
                    <a:pt x="18" y="31"/>
                    <a:pt x="18" y="32"/>
                    <a:pt x="18" y="33"/>
                  </a:cubicBezTo>
                  <a:cubicBezTo>
                    <a:pt x="17" y="34"/>
                    <a:pt x="16" y="34"/>
                    <a:pt x="15" y="35"/>
                  </a:cubicBezTo>
                  <a:cubicBezTo>
                    <a:pt x="14" y="36"/>
                    <a:pt x="13" y="36"/>
                    <a:pt x="12" y="37"/>
                  </a:cubicBezTo>
                  <a:cubicBezTo>
                    <a:pt x="11" y="38"/>
                    <a:pt x="10" y="39"/>
                    <a:pt x="9" y="39"/>
                  </a:cubicBezTo>
                  <a:cubicBezTo>
                    <a:pt x="9" y="39"/>
                    <a:pt x="8" y="38"/>
                    <a:pt x="8" y="38"/>
                  </a:cubicBezTo>
                  <a:cubicBezTo>
                    <a:pt x="6" y="44"/>
                    <a:pt x="6" y="44"/>
                    <a:pt x="6" y="44"/>
                  </a:cubicBezTo>
                  <a:cubicBezTo>
                    <a:pt x="6" y="46"/>
                    <a:pt x="5" y="48"/>
                    <a:pt x="5" y="50"/>
                  </a:cubicBezTo>
                  <a:cubicBezTo>
                    <a:pt x="5" y="51"/>
                    <a:pt x="5" y="53"/>
                    <a:pt x="5" y="54"/>
                  </a:cubicBezTo>
                  <a:cubicBezTo>
                    <a:pt x="5" y="56"/>
                    <a:pt x="5" y="57"/>
                    <a:pt x="5" y="59"/>
                  </a:cubicBezTo>
                  <a:cubicBezTo>
                    <a:pt x="5" y="59"/>
                    <a:pt x="5" y="60"/>
                    <a:pt x="5" y="60"/>
                  </a:cubicBezTo>
                  <a:cubicBezTo>
                    <a:pt x="4" y="61"/>
                    <a:pt x="3" y="61"/>
                    <a:pt x="2" y="62"/>
                  </a:cubicBezTo>
                  <a:cubicBezTo>
                    <a:pt x="0" y="62"/>
                    <a:pt x="1" y="64"/>
                    <a:pt x="0" y="65"/>
                  </a:cubicBezTo>
                  <a:cubicBezTo>
                    <a:pt x="0" y="65"/>
                    <a:pt x="0" y="66"/>
                    <a:pt x="0" y="66"/>
                  </a:cubicBezTo>
                  <a:cubicBezTo>
                    <a:pt x="0" y="67"/>
                    <a:pt x="1" y="68"/>
                    <a:pt x="1" y="69"/>
                  </a:cubicBezTo>
                  <a:cubicBezTo>
                    <a:pt x="1" y="70"/>
                    <a:pt x="2" y="70"/>
                    <a:pt x="2" y="71"/>
                  </a:cubicBezTo>
                  <a:cubicBezTo>
                    <a:pt x="3" y="72"/>
                    <a:pt x="3" y="72"/>
                    <a:pt x="3" y="73"/>
                  </a:cubicBezTo>
                  <a:cubicBezTo>
                    <a:pt x="3" y="73"/>
                    <a:pt x="4" y="74"/>
                    <a:pt x="4" y="75"/>
                  </a:cubicBezTo>
                  <a:cubicBezTo>
                    <a:pt x="4" y="76"/>
                    <a:pt x="3" y="76"/>
                    <a:pt x="2" y="77"/>
                  </a:cubicBezTo>
                  <a:cubicBezTo>
                    <a:pt x="2" y="78"/>
                    <a:pt x="2" y="78"/>
                    <a:pt x="2" y="79"/>
                  </a:cubicBezTo>
                  <a:cubicBezTo>
                    <a:pt x="1" y="80"/>
                    <a:pt x="1" y="81"/>
                    <a:pt x="1" y="81"/>
                  </a:cubicBezTo>
                  <a:cubicBezTo>
                    <a:pt x="0" y="83"/>
                    <a:pt x="1" y="84"/>
                    <a:pt x="1" y="85"/>
                  </a:cubicBezTo>
                  <a:cubicBezTo>
                    <a:pt x="2" y="87"/>
                    <a:pt x="2" y="88"/>
                    <a:pt x="3" y="90"/>
                  </a:cubicBezTo>
                  <a:cubicBezTo>
                    <a:pt x="3" y="91"/>
                    <a:pt x="3" y="92"/>
                    <a:pt x="3" y="94"/>
                  </a:cubicBezTo>
                  <a:cubicBezTo>
                    <a:pt x="3" y="94"/>
                    <a:pt x="3" y="95"/>
                    <a:pt x="3" y="96"/>
                  </a:cubicBezTo>
                  <a:cubicBezTo>
                    <a:pt x="4" y="97"/>
                    <a:pt x="5" y="96"/>
                    <a:pt x="6" y="96"/>
                  </a:cubicBezTo>
                  <a:cubicBezTo>
                    <a:pt x="8" y="96"/>
                    <a:pt x="8" y="98"/>
                    <a:pt x="9" y="99"/>
                  </a:cubicBezTo>
                  <a:cubicBezTo>
                    <a:pt x="10" y="100"/>
                    <a:pt x="11" y="101"/>
                    <a:pt x="12" y="102"/>
                  </a:cubicBezTo>
                  <a:cubicBezTo>
                    <a:pt x="12" y="105"/>
                    <a:pt x="11" y="108"/>
                    <a:pt x="12" y="111"/>
                  </a:cubicBezTo>
                  <a:cubicBezTo>
                    <a:pt x="12" y="111"/>
                    <a:pt x="12" y="112"/>
                    <a:pt x="13" y="112"/>
                  </a:cubicBezTo>
                  <a:cubicBezTo>
                    <a:pt x="13" y="112"/>
                    <a:pt x="14" y="112"/>
                    <a:pt x="15" y="112"/>
                  </a:cubicBezTo>
                  <a:cubicBezTo>
                    <a:pt x="16" y="112"/>
                    <a:pt x="16" y="114"/>
                    <a:pt x="18" y="114"/>
                  </a:cubicBezTo>
                  <a:cubicBezTo>
                    <a:pt x="19" y="115"/>
                    <a:pt x="20" y="113"/>
                    <a:pt x="21" y="113"/>
                  </a:cubicBezTo>
                  <a:cubicBezTo>
                    <a:pt x="23" y="112"/>
                    <a:pt x="25" y="114"/>
                    <a:pt x="26" y="115"/>
                  </a:cubicBezTo>
                  <a:cubicBezTo>
                    <a:pt x="27" y="116"/>
                    <a:pt x="28" y="118"/>
                    <a:pt x="28" y="120"/>
                  </a:cubicBezTo>
                  <a:cubicBezTo>
                    <a:pt x="27" y="121"/>
                    <a:pt x="27" y="121"/>
                    <a:pt x="27" y="122"/>
                  </a:cubicBezTo>
                  <a:cubicBezTo>
                    <a:pt x="27" y="122"/>
                    <a:pt x="27" y="123"/>
                    <a:pt x="27" y="123"/>
                  </a:cubicBezTo>
                  <a:cubicBezTo>
                    <a:pt x="27" y="124"/>
                    <a:pt x="26" y="124"/>
                    <a:pt x="26" y="125"/>
                  </a:cubicBezTo>
                  <a:cubicBezTo>
                    <a:pt x="25" y="125"/>
                    <a:pt x="25" y="126"/>
                    <a:pt x="25" y="126"/>
                  </a:cubicBezTo>
                  <a:cubicBezTo>
                    <a:pt x="27" y="125"/>
                    <a:pt x="29" y="123"/>
                    <a:pt x="31" y="121"/>
                  </a:cubicBezTo>
                  <a:cubicBezTo>
                    <a:pt x="32" y="120"/>
                    <a:pt x="34" y="119"/>
                    <a:pt x="36" y="119"/>
                  </a:cubicBezTo>
                  <a:cubicBezTo>
                    <a:pt x="37" y="118"/>
                    <a:pt x="39" y="117"/>
                    <a:pt x="40" y="116"/>
                  </a:cubicBezTo>
                  <a:cubicBezTo>
                    <a:pt x="42" y="116"/>
                    <a:pt x="44" y="116"/>
                    <a:pt x="45" y="116"/>
                  </a:cubicBezTo>
                  <a:cubicBezTo>
                    <a:pt x="47" y="116"/>
                    <a:pt x="48" y="116"/>
                    <a:pt x="50" y="116"/>
                  </a:cubicBezTo>
                  <a:cubicBezTo>
                    <a:pt x="52" y="116"/>
                    <a:pt x="53" y="117"/>
                    <a:pt x="55" y="117"/>
                  </a:cubicBezTo>
                  <a:cubicBezTo>
                    <a:pt x="56" y="117"/>
                    <a:pt x="57" y="117"/>
                    <a:pt x="57" y="117"/>
                  </a:cubicBezTo>
                  <a:cubicBezTo>
                    <a:pt x="58" y="116"/>
                    <a:pt x="57" y="116"/>
                    <a:pt x="58" y="115"/>
                  </a:cubicBezTo>
                  <a:cubicBezTo>
                    <a:pt x="58" y="115"/>
                    <a:pt x="59" y="115"/>
                    <a:pt x="59" y="115"/>
                  </a:cubicBezTo>
                  <a:cubicBezTo>
                    <a:pt x="60" y="115"/>
                    <a:pt x="61" y="116"/>
                    <a:pt x="62" y="115"/>
                  </a:cubicBezTo>
                  <a:cubicBezTo>
                    <a:pt x="63" y="115"/>
                    <a:pt x="65" y="115"/>
                    <a:pt x="66" y="115"/>
                  </a:cubicBezTo>
                  <a:cubicBezTo>
                    <a:pt x="67" y="115"/>
                    <a:pt x="69" y="114"/>
                    <a:pt x="70" y="113"/>
                  </a:cubicBezTo>
                  <a:cubicBezTo>
                    <a:pt x="71" y="113"/>
                    <a:pt x="72" y="111"/>
                    <a:pt x="73" y="111"/>
                  </a:cubicBezTo>
                  <a:cubicBezTo>
                    <a:pt x="73" y="110"/>
                    <a:pt x="73" y="109"/>
                    <a:pt x="74" y="108"/>
                  </a:cubicBezTo>
                  <a:cubicBezTo>
                    <a:pt x="75" y="106"/>
                    <a:pt x="78" y="105"/>
                    <a:pt x="79" y="103"/>
                  </a:cubicBezTo>
                  <a:cubicBezTo>
                    <a:pt x="80" y="102"/>
                    <a:pt x="81" y="101"/>
                    <a:pt x="82" y="100"/>
                  </a:cubicBezTo>
                  <a:cubicBezTo>
                    <a:pt x="83" y="98"/>
                    <a:pt x="85" y="96"/>
                    <a:pt x="87" y="96"/>
                  </a:cubicBezTo>
                  <a:cubicBezTo>
                    <a:pt x="87" y="96"/>
                    <a:pt x="88" y="96"/>
                    <a:pt x="89" y="97"/>
                  </a:cubicBezTo>
                  <a:cubicBezTo>
                    <a:pt x="90" y="97"/>
                    <a:pt x="92" y="98"/>
                    <a:pt x="93" y="98"/>
                  </a:cubicBezTo>
                  <a:cubicBezTo>
                    <a:pt x="94" y="98"/>
                    <a:pt x="95" y="97"/>
                    <a:pt x="95" y="97"/>
                  </a:cubicBezTo>
                  <a:cubicBezTo>
                    <a:pt x="96" y="96"/>
                    <a:pt x="97" y="96"/>
                    <a:pt x="98" y="96"/>
                  </a:cubicBezTo>
                  <a:cubicBezTo>
                    <a:pt x="99" y="97"/>
                    <a:pt x="101" y="97"/>
                    <a:pt x="102" y="98"/>
                  </a:cubicBezTo>
                  <a:cubicBezTo>
                    <a:pt x="103" y="98"/>
                    <a:pt x="103" y="98"/>
                    <a:pt x="104" y="98"/>
                  </a:cubicBezTo>
                  <a:cubicBezTo>
                    <a:pt x="104" y="98"/>
                    <a:pt x="105" y="98"/>
                    <a:pt x="105" y="98"/>
                  </a:cubicBezTo>
                  <a:cubicBezTo>
                    <a:pt x="107" y="98"/>
                    <a:pt x="109" y="98"/>
                    <a:pt x="111" y="98"/>
                  </a:cubicBezTo>
                  <a:cubicBezTo>
                    <a:pt x="112" y="98"/>
                    <a:pt x="113" y="99"/>
                    <a:pt x="115" y="99"/>
                  </a:cubicBezTo>
                  <a:cubicBezTo>
                    <a:pt x="116" y="99"/>
                    <a:pt x="117" y="99"/>
                    <a:pt x="118" y="99"/>
                  </a:cubicBezTo>
                  <a:cubicBezTo>
                    <a:pt x="118" y="98"/>
                    <a:pt x="121" y="96"/>
                    <a:pt x="122" y="96"/>
                  </a:cubicBezTo>
                  <a:cubicBezTo>
                    <a:pt x="123" y="97"/>
                    <a:pt x="123" y="99"/>
                    <a:pt x="124" y="99"/>
                  </a:cubicBezTo>
                  <a:cubicBezTo>
                    <a:pt x="125" y="98"/>
                    <a:pt x="125" y="97"/>
                    <a:pt x="125" y="96"/>
                  </a:cubicBezTo>
                  <a:cubicBezTo>
                    <a:pt x="125" y="94"/>
                    <a:pt x="125" y="93"/>
                    <a:pt x="126" y="91"/>
                  </a:cubicBezTo>
                  <a:cubicBezTo>
                    <a:pt x="126" y="90"/>
                    <a:pt x="126" y="90"/>
                    <a:pt x="126" y="89"/>
                  </a:cubicBezTo>
                  <a:cubicBezTo>
                    <a:pt x="126" y="89"/>
                    <a:pt x="126" y="89"/>
                    <a:pt x="127" y="88"/>
                  </a:cubicBezTo>
                  <a:cubicBezTo>
                    <a:pt x="127" y="88"/>
                    <a:pt x="126" y="86"/>
                    <a:pt x="127" y="86"/>
                  </a:cubicBezTo>
                  <a:cubicBezTo>
                    <a:pt x="127" y="84"/>
                    <a:pt x="129" y="85"/>
                    <a:pt x="130" y="85"/>
                  </a:cubicBezTo>
                  <a:cubicBezTo>
                    <a:pt x="131" y="85"/>
                    <a:pt x="132" y="83"/>
                    <a:pt x="133" y="83"/>
                  </a:cubicBezTo>
                  <a:cubicBezTo>
                    <a:pt x="134" y="82"/>
                    <a:pt x="134" y="82"/>
                    <a:pt x="135" y="81"/>
                  </a:cubicBezTo>
                  <a:cubicBezTo>
                    <a:pt x="136" y="81"/>
                    <a:pt x="137" y="81"/>
                    <a:pt x="137" y="80"/>
                  </a:cubicBezTo>
                  <a:cubicBezTo>
                    <a:pt x="138" y="80"/>
                    <a:pt x="138" y="79"/>
                    <a:pt x="138" y="78"/>
                  </a:cubicBezTo>
                  <a:cubicBezTo>
                    <a:pt x="138" y="74"/>
                    <a:pt x="139" y="71"/>
                    <a:pt x="139" y="67"/>
                  </a:cubicBezTo>
                  <a:cubicBezTo>
                    <a:pt x="139" y="66"/>
                    <a:pt x="139" y="65"/>
                    <a:pt x="139" y="65"/>
                  </a:cubicBezTo>
                  <a:cubicBezTo>
                    <a:pt x="138" y="63"/>
                    <a:pt x="137" y="61"/>
                    <a:pt x="137" y="60"/>
                  </a:cubicBezTo>
                  <a:cubicBezTo>
                    <a:pt x="137" y="58"/>
                    <a:pt x="139" y="57"/>
                    <a:pt x="140" y="56"/>
                  </a:cubicBezTo>
                  <a:cubicBezTo>
                    <a:pt x="141" y="55"/>
                    <a:pt x="142" y="55"/>
                    <a:pt x="142" y="54"/>
                  </a:cubicBezTo>
                  <a:cubicBezTo>
                    <a:pt x="142" y="54"/>
                    <a:pt x="142" y="54"/>
                    <a:pt x="142" y="54"/>
                  </a:cubicBezTo>
                  <a:cubicBezTo>
                    <a:pt x="142" y="53"/>
                    <a:pt x="143" y="53"/>
                    <a:pt x="143" y="5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33">
              <a:extLst>
                <a:ext uri="{FF2B5EF4-FFF2-40B4-BE49-F238E27FC236}">
                  <a16:creationId xmlns:a16="http://schemas.microsoft.com/office/drawing/2014/main" id="{69E3960B-D84F-9824-DC53-22385E04F0E8}"/>
                </a:ext>
              </a:extLst>
            </p:cNvPr>
            <p:cNvSpPr>
              <a:spLocks noEditPoints="1"/>
            </p:cNvSpPr>
            <p:nvPr/>
          </p:nvSpPr>
          <p:spPr bwMode="auto">
            <a:xfrm>
              <a:off x="5675313" y="5438775"/>
              <a:ext cx="666750" cy="452438"/>
            </a:xfrm>
            <a:custGeom>
              <a:avLst/>
              <a:gdLst/>
              <a:ahLst/>
              <a:cxnLst>
                <a:cxn ang="0">
                  <a:pos x="357" y="62"/>
                </a:cxn>
                <a:cxn ang="0">
                  <a:pos x="346" y="45"/>
                </a:cxn>
                <a:cxn ang="0">
                  <a:pos x="318" y="38"/>
                </a:cxn>
                <a:cxn ang="0">
                  <a:pos x="312" y="26"/>
                </a:cxn>
                <a:cxn ang="0">
                  <a:pos x="298" y="24"/>
                </a:cxn>
                <a:cxn ang="0">
                  <a:pos x="287" y="21"/>
                </a:cxn>
                <a:cxn ang="0">
                  <a:pos x="272" y="13"/>
                </a:cxn>
                <a:cxn ang="0">
                  <a:pos x="241" y="16"/>
                </a:cxn>
                <a:cxn ang="0">
                  <a:pos x="206" y="25"/>
                </a:cxn>
                <a:cxn ang="0">
                  <a:pos x="190" y="41"/>
                </a:cxn>
                <a:cxn ang="0">
                  <a:pos x="173" y="50"/>
                </a:cxn>
                <a:cxn ang="0">
                  <a:pos x="147" y="44"/>
                </a:cxn>
                <a:cxn ang="0">
                  <a:pos x="111" y="44"/>
                </a:cxn>
                <a:cxn ang="0">
                  <a:pos x="79" y="36"/>
                </a:cxn>
                <a:cxn ang="0">
                  <a:pos x="38" y="33"/>
                </a:cxn>
                <a:cxn ang="0">
                  <a:pos x="31" y="15"/>
                </a:cxn>
                <a:cxn ang="0">
                  <a:pos x="16" y="9"/>
                </a:cxn>
                <a:cxn ang="0">
                  <a:pos x="5" y="21"/>
                </a:cxn>
                <a:cxn ang="0">
                  <a:pos x="4" y="44"/>
                </a:cxn>
                <a:cxn ang="0">
                  <a:pos x="7" y="52"/>
                </a:cxn>
                <a:cxn ang="0">
                  <a:pos x="8" y="62"/>
                </a:cxn>
                <a:cxn ang="0">
                  <a:pos x="22" y="72"/>
                </a:cxn>
                <a:cxn ang="0">
                  <a:pos x="31" y="84"/>
                </a:cxn>
                <a:cxn ang="0">
                  <a:pos x="16" y="105"/>
                </a:cxn>
                <a:cxn ang="0">
                  <a:pos x="1" y="108"/>
                </a:cxn>
                <a:cxn ang="0">
                  <a:pos x="1" y="131"/>
                </a:cxn>
                <a:cxn ang="0">
                  <a:pos x="9" y="147"/>
                </a:cxn>
                <a:cxn ang="0">
                  <a:pos x="4" y="163"/>
                </a:cxn>
                <a:cxn ang="0">
                  <a:pos x="7" y="167"/>
                </a:cxn>
                <a:cxn ang="0">
                  <a:pos x="21" y="174"/>
                </a:cxn>
                <a:cxn ang="0">
                  <a:pos x="25" y="183"/>
                </a:cxn>
                <a:cxn ang="0">
                  <a:pos x="28" y="195"/>
                </a:cxn>
                <a:cxn ang="0">
                  <a:pos x="26" y="206"/>
                </a:cxn>
                <a:cxn ang="0">
                  <a:pos x="27" y="226"/>
                </a:cxn>
                <a:cxn ang="0">
                  <a:pos x="49" y="230"/>
                </a:cxn>
                <a:cxn ang="0">
                  <a:pos x="76" y="226"/>
                </a:cxn>
                <a:cxn ang="0">
                  <a:pos x="91" y="216"/>
                </a:cxn>
                <a:cxn ang="0">
                  <a:pos x="105" y="216"/>
                </a:cxn>
                <a:cxn ang="0">
                  <a:pos x="116" y="223"/>
                </a:cxn>
                <a:cxn ang="0">
                  <a:pos x="129" y="235"/>
                </a:cxn>
                <a:cxn ang="0">
                  <a:pos x="146" y="237"/>
                </a:cxn>
                <a:cxn ang="0">
                  <a:pos x="162" y="242"/>
                </a:cxn>
                <a:cxn ang="0">
                  <a:pos x="189" y="238"/>
                </a:cxn>
                <a:cxn ang="0">
                  <a:pos x="206" y="227"/>
                </a:cxn>
                <a:cxn ang="0">
                  <a:pos x="209" y="205"/>
                </a:cxn>
                <a:cxn ang="0">
                  <a:pos x="230" y="198"/>
                </a:cxn>
                <a:cxn ang="0">
                  <a:pos x="238" y="189"/>
                </a:cxn>
                <a:cxn ang="0">
                  <a:pos x="266" y="179"/>
                </a:cxn>
                <a:cxn ang="0">
                  <a:pos x="286" y="191"/>
                </a:cxn>
                <a:cxn ang="0">
                  <a:pos x="310" y="189"/>
                </a:cxn>
                <a:cxn ang="0">
                  <a:pos x="302" y="169"/>
                </a:cxn>
                <a:cxn ang="0">
                  <a:pos x="301" y="156"/>
                </a:cxn>
                <a:cxn ang="0">
                  <a:pos x="284" y="148"/>
                </a:cxn>
                <a:cxn ang="0">
                  <a:pos x="292" y="140"/>
                </a:cxn>
                <a:cxn ang="0">
                  <a:pos x="299" y="132"/>
                </a:cxn>
                <a:cxn ang="0">
                  <a:pos x="313" y="121"/>
                </a:cxn>
                <a:cxn ang="0">
                  <a:pos x="310" y="108"/>
                </a:cxn>
                <a:cxn ang="0">
                  <a:pos x="314" y="90"/>
                </a:cxn>
                <a:cxn ang="0">
                  <a:pos x="320" y="76"/>
                </a:cxn>
                <a:cxn ang="0">
                  <a:pos x="339" y="74"/>
                </a:cxn>
                <a:cxn ang="0">
                  <a:pos x="356" y="69"/>
                </a:cxn>
              </a:cxnLst>
              <a:rect l="0" t="0" r="r" b="b"/>
              <a:pathLst>
                <a:path w="357" h="242">
                  <a:moveTo>
                    <a:pt x="345" y="45"/>
                  </a:moveTo>
                  <a:cubicBezTo>
                    <a:pt x="345" y="45"/>
                    <a:pt x="346" y="45"/>
                    <a:pt x="346" y="45"/>
                  </a:cubicBezTo>
                  <a:cubicBezTo>
                    <a:pt x="346" y="45"/>
                    <a:pt x="347" y="45"/>
                    <a:pt x="347" y="45"/>
                  </a:cubicBezTo>
                  <a:lnTo>
                    <a:pt x="345" y="45"/>
                  </a:lnTo>
                  <a:close/>
                  <a:moveTo>
                    <a:pt x="357" y="62"/>
                  </a:moveTo>
                  <a:cubicBezTo>
                    <a:pt x="357" y="62"/>
                    <a:pt x="357" y="61"/>
                    <a:pt x="356" y="60"/>
                  </a:cubicBezTo>
                  <a:cubicBezTo>
                    <a:pt x="356" y="59"/>
                    <a:pt x="354" y="59"/>
                    <a:pt x="354" y="58"/>
                  </a:cubicBezTo>
                  <a:cubicBezTo>
                    <a:pt x="353" y="57"/>
                    <a:pt x="353" y="54"/>
                    <a:pt x="352" y="53"/>
                  </a:cubicBezTo>
                  <a:cubicBezTo>
                    <a:pt x="351" y="51"/>
                    <a:pt x="350" y="50"/>
                    <a:pt x="350" y="48"/>
                  </a:cubicBezTo>
                  <a:cubicBezTo>
                    <a:pt x="349" y="48"/>
                    <a:pt x="347" y="46"/>
                    <a:pt x="346" y="45"/>
                  </a:cubicBezTo>
                  <a:cubicBezTo>
                    <a:pt x="343" y="45"/>
                    <a:pt x="339" y="45"/>
                    <a:pt x="336" y="45"/>
                  </a:cubicBezTo>
                  <a:cubicBezTo>
                    <a:pt x="333" y="44"/>
                    <a:pt x="331" y="43"/>
                    <a:pt x="329" y="43"/>
                  </a:cubicBezTo>
                  <a:cubicBezTo>
                    <a:pt x="326" y="42"/>
                    <a:pt x="323" y="42"/>
                    <a:pt x="321" y="41"/>
                  </a:cubicBezTo>
                  <a:cubicBezTo>
                    <a:pt x="320" y="41"/>
                    <a:pt x="319" y="40"/>
                    <a:pt x="319" y="39"/>
                  </a:cubicBezTo>
                  <a:cubicBezTo>
                    <a:pt x="318" y="39"/>
                    <a:pt x="319" y="38"/>
                    <a:pt x="318" y="38"/>
                  </a:cubicBezTo>
                  <a:cubicBezTo>
                    <a:pt x="318" y="36"/>
                    <a:pt x="317" y="36"/>
                    <a:pt x="316" y="35"/>
                  </a:cubicBezTo>
                  <a:cubicBezTo>
                    <a:pt x="316" y="35"/>
                    <a:pt x="316" y="34"/>
                    <a:pt x="316" y="34"/>
                  </a:cubicBezTo>
                  <a:cubicBezTo>
                    <a:pt x="315" y="34"/>
                    <a:pt x="315" y="34"/>
                    <a:pt x="314" y="33"/>
                  </a:cubicBezTo>
                  <a:cubicBezTo>
                    <a:pt x="313" y="32"/>
                    <a:pt x="314" y="31"/>
                    <a:pt x="313" y="30"/>
                  </a:cubicBezTo>
                  <a:cubicBezTo>
                    <a:pt x="313" y="28"/>
                    <a:pt x="313" y="28"/>
                    <a:pt x="312" y="26"/>
                  </a:cubicBezTo>
                  <a:cubicBezTo>
                    <a:pt x="311" y="26"/>
                    <a:pt x="311" y="25"/>
                    <a:pt x="311" y="25"/>
                  </a:cubicBezTo>
                  <a:cubicBezTo>
                    <a:pt x="311" y="24"/>
                    <a:pt x="311" y="24"/>
                    <a:pt x="311" y="23"/>
                  </a:cubicBezTo>
                  <a:cubicBezTo>
                    <a:pt x="310" y="21"/>
                    <a:pt x="305" y="25"/>
                    <a:pt x="304" y="26"/>
                  </a:cubicBezTo>
                  <a:cubicBezTo>
                    <a:pt x="303" y="26"/>
                    <a:pt x="301" y="26"/>
                    <a:pt x="300" y="26"/>
                  </a:cubicBezTo>
                  <a:cubicBezTo>
                    <a:pt x="300" y="26"/>
                    <a:pt x="299" y="24"/>
                    <a:pt x="298" y="24"/>
                  </a:cubicBezTo>
                  <a:cubicBezTo>
                    <a:pt x="298" y="23"/>
                    <a:pt x="297" y="23"/>
                    <a:pt x="297" y="22"/>
                  </a:cubicBezTo>
                  <a:cubicBezTo>
                    <a:pt x="296" y="20"/>
                    <a:pt x="297" y="20"/>
                    <a:pt x="294" y="20"/>
                  </a:cubicBezTo>
                  <a:cubicBezTo>
                    <a:pt x="293" y="20"/>
                    <a:pt x="292" y="20"/>
                    <a:pt x="291" y="20"/>
                  </a:cubicBezTo>
                  <a:cubicBezTo>
                    <a:pt x="291" y="20"/>
                    <a:pt x="289" y="21"/>
                    <a:pt x="289" y="21"/>
                  </a:cubicBezTo>
                  <a:cubicBezTo>
                    <a:pt x="288" y="21"/>
                    <a:pt x="288" y="21"/>
                    <a:pt x="287" y="21"/>
                  </a:cubicBezTo>
                  <a:cubicBezTo>
                    <a:pt x="286" y="20"/>
                    <a:pt x="284" y="19"/>
                    <a:pt x="283" y="19"/>
                  </a:cubicBezTo>
                  <a:cubicBezTo>
                    <a:pt x="282" y="19"/>
                    <a:pt x="280" y="19"/>
                    <a:pt x="280" y="19"/>
                  </a:cubicBezTo>
                  <a:cubicBezTo>
                    <a:pt x="279" y="19"/>
                    <a:pt x="278" y="18"/>
                    <a:pt x="277" y="18"/>
                  </a:cubicBezTo>
                  <a:cubicBezTo>
                    <a:pt x="276" y="17"/>
                    <a:pt x="275" y="17"/>
                    <a:pt x="274" y="16"/>
                  </a:cubicBezTo>
                  <a:cubicBezTo>
                    <a:pt x="273" y="15"/>
                    <a:pt x="273" y="14"/>
                    <a:pt x="272" y="13"/>
                  </a:cubicBezTo>
                  <a:cubicBezTo>
                    <a:pt x="270" y="12"/>
                    <a:pt x="268" y="11"/>
                    <a:pt x="267" y="11"/>
                  </a:cubicBezTo>
                  <a:cubicBezTo>
                    <a:pt x="266" y="10"/>
                    <a:pt x="264" y="9"/>
                    <a:pt x="263" y="9"/>
                  </a:cubicBezTo>
                  <a:cubicBezTo>
                    <a:pt x="260" y="8"/>
                    <a:pt x="258" y="10"/>
                    <a:pt x="256" y="11"/>
                  </a:cubicBezTo>
                  <a:cubicBezTo>
                    <a:pt x="253" y="13"/>
                    <a:pt x="251" y="14"/>
                    <a:pt x="248" y="15"/>
                  </a:cubicBezTo>
                  <a:cubicBezTo>
                    <a:pt x="246" y="16"/>
                    <a:pt x="244" y="16"/>
                    <a:pt x="241" y="16"/>
                  </a:cubicBezTo>
                  <a:cubicBezTo>
                    <a:pt x="239" y="16"/>
                    <a:pt x="236" y="16"/>
                    <a:pt x="234" y="16"/>
                  </a:cubicBezTo>
                  <a:cubicBezTo>
                    <a:pt x="231" y="16"/>
                    <a:pt x="228" y="18"/>
                    <a:pt x="225" y="19"/>
                  </a:cubicBezTo>
                  <a:cubicBezTo>
                    <a:pt x="224" y="20"/>
                    <a:pt x="223" y="20"/>
                    <a:pt x="221" y="21"/>
                  </a:cubicBezTo>
                  <a:cubicBezTo>
                    <a:pt x="218" y="21"/>
                    <a:pt x="216" y="21"/>
                    <a:pt x="214" y="22"/>
                  </a:cubicBezTo>
                  <a:cubicBezTo>
                    <a:pt x="211" y="23"/>
                    <a:pt x="208" y="23"/>
                    <a:pt x="206" y="25"/>
                  </a:cubicBezTo>
                  <a:cubicBezTo>
                    <a:pt x="205" y="25"/>
                    <a:pt x="204" y="26"/>
                    <a:pt x="203" y="27"/>
                  </a:cubicBezTo>
                  <a:cubicBezTo>
                    <a:pt x="201" y="28"/>
                    <a:pt x="199" y="29"/>
                    <a:pt x="198" y="30"/>
                  </a:cubicBezTo>
                  <a:cubicBezTo>
                    <a:pt x="198" y="31"/>
                    <a:pt x="198" y="32"/>
                    <a:pt x="198" y="33"/>
                  </a:cubicBezTo>
                  <a:cubicBezTo>
                    <a:pt x="198" y="35"/>
                    <a:pt x="197" y="36"/>
                    <a:pt x="195" y="37"/>
                  </a:cubicBezTo>
                  <a:cubicBezTo>
                    <a:pt x="194" y="38"/>
                    <a:pt x="191" y="39"/>
                    <a:pt x="190" y="41"/>
                  </a:cubicBezTo>
                  <a:cubicBezTo>
                    <a:pt x="190" y="42"/>
                    <a:pt x="191" y="43"/>
                    <a:pt x="190" y="44"/>
                  </a:cubicBezTo>
                  <a:cubicBezTo>
                    <a:pt x="189" y="46"/>
                    <a:pt x="187" y="45"/>
                    <a:pt x="185" y="45"/>
                  </a:cubicBezTo>
                  <a:cubicBezTo>
                    <a:pt x="183" y="45"/>
                    <a:pt x="182" y="45"/>
                    <a:pt x="180" y="47"/>
                  </a:cubicBezTo>
                  <a:cubicBezTo>
                    <a:pt x="179" y="48"/>
                    <a:pt x="178" y="48"/>
                    <a:pt x="176" y="49"/>
                  </a:cubicBezTo>
                  <a:cubicBezTo>
                    <a:pt x="175" y="50"/>
                    <a:pt x="175" y="50"/>
                    <a:pt x="173" y="50"/>
                  </a:cubicBezTo>
                  <a:cubicBezTo>
                    <a:pt x="171" y="50"/>
                    <a:pt x="168" y="48"/>
                    <a:pt x="165" y="48"/>
                  </a:cubicBezTo>
                  <a:cubicBezTo>
                    <a:pt x="165" y="48"/>
                    <a:pt x="165" y="48"/>
                    <a:pt x="164" y="48"/>
                  </a:cubicBezTo>
                  <a:cubicBezTo>
                    <a:pt x="163" y="48"/>
                    <a:pt x="162" y="47"/>
                    <a:pt x="161" y="47"/>
                  </a:cubicBezTo>
                  <a:cubicBezTo>
                    <a:pt x="159" y="46"/>
                    <a:pt x="156" y="45"/>
                    <a:pt x="153" y="44"/>
                  </a:cubicBezTo>
                  <a:cubicBezTo>
                    <a:pt x="151" y="44"/>
                    <a:pt x="149" y="44"/>
                    <a:pt x="147" y="44"/>
                  </a:cubicBezTo>
                  <a:cubicBezTo>
                    <a:pt x="145" y="44"/>
                    <a:pt x="143" y="41"/>
                    <a:pt x="141" y="40"/>
                  </a:cubicBezTo>
                  <a:cubicBezTo>
                    <a:pt x="138" y="39"/>
                    <a:pt x="138" y="40"/>
                    <a:pt x="136" y="41"/>
                  </a:cubicBezTo>
                  <a:cubicBezTo>
                    <a:pt x="134" y="42"/>
                    <a:pt x="132" y="42"/>
                    <a:pt x="130" y="42"/>
                  </a:cubicBezTo>
                  <a:cubicBezTo>
                    <a:pt x="126" y="41"/>
                    <a:pt x="122" y="40"/>
                    <a:pt x="118" y="41"/>
                  </a:cubicBezTo>
                  <a:cubicBezTo>
                    <a:pt x="115" y="41"/>
                    <a:pt x="113" y="43"/>
                    <a:pt x="111" y="44"/>
                  </a:cubicBezTo>
                  <a:cubicBezTo>
                    <a:pt x="109" y="45"/>
                    <a:pt x="105" y="45"/>
                    <a:pt x="103" y="45"/>
                  </a:cubicBezTo>
                  <a:cubicBezTo>
                    <a:pt x="99" y="44"/>
                    <a:pt x="97" y="40"/>
                    <a:pt x="93" y="40"/>
                  </a:cubicBezTo>
                  <a:cubicBezTo>
                    <a:pt x="92" y="40"/>
                    <a:pt x="92" y="41"/>
                    <a:pt x="91" y="41"/>
                  </a:cubicBezTo>
                  <a:cubicBezTo>
                    <a:pt x="90" y="41"/>
                    <a:pt x="88" y="40"/>
                    <a:pt x="87" y="39"/>
                  </a:cubicBezTo>
                  <a:cubicBezTo>
                    <a:pt x="84" y="38"/>
                    <a:pt x="82" y="37"/>
                    <a:pt x="79" y="36"/>
                  </a:cubicBezTo>
                  <a:cubicBezTo>
                    <a:pt x="78" y="35"/>
                    <a:pt x="76" y="35"/>
                    <a:pt x="75" y="35"/>
                  </a:cubicBezTo>
                  <a:cubicBezTo>
                    <a:pt x="73" y="34"/>
                    <a:pt x="72" y="33"/>
                    <a:pt x="70" y="33"/>
                  </a:cubicBezTo>
                  <a:cubicBezTo>
                    <a:pt x="67" y="31"/>
                    <a:pt x="64" y="31"/>
                    <a:pt x="61" y="31"/>
                  </a:cubicBezTo>
                  <a:cubicBezTo>
                    <a:pt x="56" y="31"/>
                    <a:pt x="52" y="30"/>
                    <a:pt x="47" y="30"/>
                  </a:cubicBezTo>
                  <a:cubicBezTo>
                    <a:pt x="43" y="30"/>
                    <a:pt x="41" y="34"/>
                    <a:pt x="38" y="33"/>
                  </a:cubicBezTo>
                  <a:cubicBezTo>
                    <a:pt x="36" y="33"/>
                    <a:pt x="35" y="32"/>
                    <a:pt x="33" y="32"/>
                  </a:cubicBezTo>
                  <a:cubicBezTo>
                    <a:pt x="31" y="32"/>
                    <a:pt x="30" y="32"/>
                    <a:pt x="28" y="31"/>
                  </a:cubicBezTo>
                  <a:cubicBezTo>
                    <a:pt x="26" y="29"/>
                    <a:pt x="26" y="24"/>
                    <a:pt x="26" y="22"/>
                  </a:cubicBezTo>
                  <a:cubicBezTo>
                    <a:pt x="26" y="21"/>
                    <a:pt x="26" y="18"/>
                    <a:pt x="27" y="18"/>
                  </a:cubicBezTo>
                  <a:cubicBezTo>
                    <a:pt x="28" y="17"/>
                    <a:pt x="30" y="16"/>
                    <a:pt x="31" y="15"/>
                  </a:cubicBezTo>
                  <a:cubicBezTo>
                    <a:pt x="33" y="14"/>
                    <a:pt x="36" y="13"/>
                    <a:pt x="35" y="10"/>
                  </a:cubicBezTo>
                  <a:cubicBezTo>
                    <a:pt x="34" y="7"/>
                    <a:pt x="29" y="6"/>
                    <a:pt x="26" y="4"/>
                  </a:cubicBezTo>
                  <a:cubicBezTo>
                    <a:pt x="25" y="3"/>
                    <a:pt x="24" y="2"/>
                    <a:pt x="22" y="1"/>
                  </a:cubicBezTo>
                  <a:cubicBezTo>
                    <a:pt x="20" y="1"/>
                    <a:pt x="18" y="0"/>
                    <a:pt x="16" y="0"/>
                  </a:cubicBezTo>
                  <a:cubicBezTo>
                    <a:pt x="16" y="3"/>
                    <a:pt x="16" y="6"/>
                    <a:pt x="16" y="9"/>
                  </a:cubicBezTo>
                  <a:cubicBezTo>
                    <a:pt x="16" y="10"/>
                    <a:pt x="16" y="11"/>
                    <a:pt x="15" y="12"/>
                  </a:cubicBezTo>
                  <a:cubicBezTo>
                    <a:pt x="15" y="12"/>
                    <a:pt x="13" y="12"/>
                    <a:pt x="12" y="12"/>
                  </a:cubicBezTo>
                  <a:cubicBezTo>
                    <a:pt x="12" y="12"/>
                    <a:pt x="10" y="12"/>
                    <a:pt x="10" y="13"/>
                  </a:cubicBezTo>
                  <a:cubicBezTo>
                    <a:pt x="8" y="14"/>
                    <a:pt x="8" y="17"/>
                    <a:pt x="6" y="19"/>
                  </a:cubicBezTo>
                  <a:cubicBezTo>
                    <a:pt x="6" y="20"/>
                    <a:pt x="5" y="20"/>
                    <a:pt x="5" y="21"/>
                  </a:cubicBezTo>
                  <a:cubicBezTo>
                    <a:pt x="5" y="22"/>
                    <a:pt x="5" y="22"/>
                    <a:pt x="5" y="23"/>
                  </a:cubicBezTo>
                  <a:cubicBezTo>
                    <a:pt x="4" y="25"/>
                    <a:pt x="3" y="25"/>
                    <a:pt x="2" y="26"/>
                  </a:cubicBezTo>
                  <a:cubicBezTo>
                    <a:pt x="2" y="27"/>
                    <a:pt x="1" y="28"/>
                    <a:pt x="1" y="30"/>
                  </a:cubicBezTo>
                  <a:cubicBezTo>
                    <a:pt x="1" y="32"/>
                    <a:pt x="1" y="37"/>
                    <a:pt x="1" y="39"/>
                  </a:cubicBezTo>
                  <a:cubicBezTo>
                    <a:pt x="2" y="41"/>
                    <a:pt x="3" y="43"/>
                    <a:pt x="4" y="44"/>
                  </a:cubicBezTo>
                  <a:cubicBezTo>
                    <a:pt x="4" y="44"/>
                    <a:pt x="4" y="45"/>
                    <a:pt x="4" y="45"/>
                  </a:cubicBezTo>
                  <a:cubicBezTo>
                    <a:pt x="5" y="45"/>
                    <a:pt x="5" y="45"/>
                    <a:pt x="5" y="46"/>
                  </a:cubicBezTo>
                  <a:cubicBezTo>
                    <a:pt x="6" y="46"/>
                    <a:pt x="5" y="48"/>
                    <a:pt x="6" y="49"/>
                  </a:cubicBezTo>
                  <a:cubicBezTo>
                    <a:pt x="6" y="50"/>
                    <a:pt x="6" y="49"/>
                    <a:pt x="7" y="50"/>
                  </a:cubicBezTo>
                  <a:cubicBezTo>
                    <a:pt x="7" y="50"/>
                    <a:pt x="7" y="51"/>
                    <a:pt x="7" y="52"/>
                  </a:cubicBezTo>
                  <a:cubicBezTo>
                    <a:pt x="7" y="53"/>
                    <a:pt x="8" y="54"/>
                    <a:pt x="8" y="54"/>
                  </a:cubicBezTo>
                  <a:cubicBezTo>
                    <a:pt x="8" y="55"/>
                    <a:pt x="9" y="56"/>
                    <a:pt x="9" y="56"/>
                  </a:cubicBezTo>
                  <a:cubicBezTo>
                    <a:pt x="10" y="57"/>
                    <a:pt x="10" y="57"/>
                    <a:pt x="11" y="58"/>
                  </a:cubicBezTo>
                  <a:cubicBezTo>
                    <a:pt x="12" y="60"/>
                    <a:pt x="13" y="61"/>
                    <a:pt x="14" y="63"/>
                  </a:cubicBezTo>
                  <a:cubicBezTo>
                    <a:pt x="12" y="64"/>
                    <a:pt x="10" y="62"/>
                    <a:pt x="8" y="62"/>
                  </a:cubicBezTo>
                  <a:cubicBezTo>
                    <a:pt x="7" y="62"/>
                    <a:pt x="7" y="65"/>
                    <a:pt x="8" y="66"/>
                  </a:cubicBezTo>
                  <a:cubicBezTo>
                    <a:pt x="9" y="66"/>
                    <a:pt x="11" y="66"/>
                    <a:pt x="12" y="66"/>
                  </a:cubicBezTo>
                  <a:cubicBezTo>
                    <a:pt x="14" y="67"/>
                    <a:pt x="16" y="66"/>
                    <a:pt x="17" y="67"/>
                  </a:cubicBezTo>
                  <a:cubicBezTo>
                    <a:pt x="19" y="67"/>
                    <a:pt x="19" y="68"/>
                    <a:pt x="20" y="69"/>
                  </a:cubicBezTo>
                  <a:cubicBezTo>
                    <a:pt x="21" y="70"/>
                    <a:pt x="21" y="71"/>
                    <a:pt x="22" y="72"/>
                  </a:cubicBezTo>
                  <a:cubicBezTo>
                    <a:pt x="23" y="73"/>
                    <a:pt x="24" y="73"/>
                    <a:pt x="24" y="74"/>
                  </a:cubicBezTo>
                  <a:cubicBezTo>
                    <a:pt x="24" y="76"/>
                    <a:pt x="26" y="78"/>
                    <a:pt x="27" y="79"/>
                  </a:cubicBezTo>
                  <a:cubicBezTo>
                    <a:pt x="28" y="80"/>
                    <a:pt x="29" y="81"/>
                    <a:pt x="29" y="82"/>
                  </a:cubicBezTo>
                  <a:cubicBezTo>
                    <a:pt x="29" y="82"/>
                    <a:pt x="30" y="83"/>
                    <a:pt x="30" y="83"/>
                  </a:cubicBezTo>
                  <a:cubicBezTo>
                    <a:pt x="30" y="84"/>
                    <a:pt x="31" y="84"/>
                    <a:pt x="31" y="84"/>
                  </a:cubicBezTo>
                  <a:cubicBezTo>
                    <a:pt x="32" y="87"/>
                    <a:pt x="29" y="89"/>
                    <a:pt x="28" y="90"/>
                  </a:cubicBezTo>
                  <a:cubicBezTo>
                    <a:pt x="27" y="92"/>
                    <a:pt x="24" y="92"/>
                    <a:pt x="22" y="94"/>
                  </a:cubicBezTo>
                  <a:cubicBezTo>
                    <a:pt x="20" y="96"/>
                    <a:pt x="20" y="98"/>
                    <a:pt x="19" y="100"/>
                  </a:cubicBezTo>
                  <a:cubicBezTo>
                    <a:pt x="19" y="101"/>
                    <a:pt x="19" y="103"/>
                    <a:pt x="19" y="103"/>
                  </a:cubicBezTo>
                  <a:cubicBezTo>
                    <a:pt x="18" y="104"/>
                    <a:pt x="16" y="105"/>
                    <a:pt x="16" y="105"/>
                  </a:cubicBezTo>
                  <a:cubicBezTo>
                    <a:pt x="15" y="106"/>
                    <a:pt x="15" y="105"/>
                    <a:pt x="14" y="106"/>
                  </a:cubicBezTo>
                  <a:cubicBezTo>
                    <a:pt x="13" y="106"/>
                    <a:pt x="13" y="106"/>
                    <a:pt x="12" y="107"/>
                  </a:cubicBezTo>
                  <a:cubicBezTo>
                    <a:pt x="11" y="107"/>
                    <a:pt x="11" y="106"/>
                    <a:pt x="10" y="106"/>
                  </a:cubicBezTo>
                  <a:cubicBezTo>
                    <a:pt x="9" y="106"/>
                    <a:pt x="8" y="106"/>
                    <a:pt x="7" y="106"/>
                  </a:cubicBezTo>
                  <a:cubicBezTo>
                    <a:pt x="6" y="106"/>
                    <a:pt x="2" y="107"/>
                    <a:pt x="1" y="108"/>
                  </a:cubicBezTo>
                  <a:cubicBezTo>
                    <a:pt x="1" y="109"/>
                    <a:pt x="1" y="111"/>
                    <a:pt x="1" y="112"/>
                  </a:cubicBezTo>
                  <a:cubicBezTo>
                    <a:pt x="1" y="113"/>
                    <a:pt x="2" y="114"/>
                    <a:pt x="2" y="115"/>
                  </a:cubicBezTo>
                  <a:cubicBezTo>
                    <a:pt x="3" y="117"/>
                    <a:pt x="2" y="119"/>
                    <a:pt x="1" y="121"/>
                  </a:cubicBezTo>
                  <a:cubicBezTo>
                    <a:pt x="1" y="123"/>
                    <a:pt x="0" y="124"/>
                    <a:pt x="0" y="126"/>
                  </a:cubicBezTo>
                  <a:cubicBezTo>
                    <a:pt x="0" y="129"/>
                    <a:pt x="0" y="129"/>
                    <a:pt x="1" y="131"/>
                  </a:cubicBezTo>
                  <a:cubicBezTo>
                    <a:pt x="2" y="132"/>
                    <a:pt x="2" y="132"/>
                    <a:pt x="3" y="133"/>
                  </a:cubicBezTo>
                  <a:cubicBezTo>
                    <a:pt x="4" y="134"/>
                    <a:pt x="4" y="133"/>
                    <a:pt x="4" y="135"/>
                  </a:cubicBezTo>
                  <a:cubicBezTo>
                    <a:pt x="5" y="137"/>
                    <a:pt x="6" y="137"/>
                    <a:pt x="7" y="139"/>
                  </a:cubicBezTo>
                  <a:cubicBezTo>
                    <a:pt x="7" y="140"/>
                    <a:pt x="7" y="142"/>
                    <a:pt x="8" y="143"/>
                  </a:cubicBezTo>
                  <a:cubicBezTo>
                    <a:pt x="9" y="145"/>
                    <a:pt x="9" y="145"/>
                    <a:pt x="9" y="147"/>
                  </a:cubicBezTo>
                  <a:cubicBezTo>
                    <a:pt x="9" y="148"/>
                    <a:pt x="8" y="150"/>
                    <a:pt x="7" y="151"/>
                  </a:cubicBezTo>
                  <a:cubicBezTo>
                    <a:pt x="5" y="152"/>
                    <a:pt x="3" y="153"/>
                    <a:pt x="1" y="153"/>
                  </a:cubicBezTo>
                  <a:cubicBezTo>
                    <a:pt x="2" y="158"/>
                    <a:pt x="2" y="158"/>
                    <a:pt x="2" y="158"/>
                  </a:cubicBezTo>
                  <a:cubicBezTo>
                    <a:pt x="2" y="159"/>
                    <a:pt x="2" y="160"/>
                    <a:pt x="3" y="161"/>
                  </a:cubicBezTo>
                  <a:cubicBezTo>
                    <a:pt x="3" y="162"/>
                    <a:pt x="3" y="162"/>
                    <a:pt x="4" y="163"/>
                  </a:cubicBezTo>
                  <a:cubicBezTo>
                    <a:pt x="4" y="163"/>
                    <a:pt x="4" y="164"/>
                    <a:pt x="4" y="164"/>
                  </a:cubicBezTo>
                  <a:cubicBezTo>
                    <a:pt x="4" y="164"/>
                    <a:pt x="4" y="164"/>
                    <a:pt x="4" y="165"/>
                  </a:cubicBezTo>
                  <a:cubicBezTo>
                    <a:pt x="4" y="165"/>
                    <a:pt x="4" y="165"/>
                    <a:pt x="4" y="166"/>
                  </a:cubicBezTo>
                  <a:cubicBezTo>
                    <a:pt x="4" y="166"/>
                    <a:pt x="5" y="166"/>
                    <a:pt x="6" y="166"/>
                  </a:cubicBezTo>
                  <a:cubicBezTo>
                    <a:pt x="6" y="166"/>
                    <a:pt x="6" y="167"/>
                    <a:pt x="7" y="167"/>
                  </a:cubicBezTo>
                  <a:cubicBezTo>
                    <a:pt x="7" y="168"/>
                    <a:pt x="7" y="169"/>
                    <a:pt x="8" y="170"/>
                  </a:cubicBezTo>
                  <a:cubicBezTo>
                    <a:pt x="9" y="170"/>
                    <a:pt x="10" y="170"/>
                    <a:pt x="11" y="171"/>
                  </a:cubicBezTo>
                  <a:cubicBezTo>
                    <a:pt x="12" y="171"/>
                    <a:pt x="13" y="170"/>
                    <a:pt x="15" y="171"/>
                  </a:cubicBezTo>
                  <a:cubicBezTo>
                    <a:pt x="16" y="171"/>
                    <a:pt x="17" y="172"/>
                    <a:pt x="18" y="173"/>
                  </a:cubicBezTo>
                  <a:cubicBezTo>
                    <a:pt x="19" y="173"/>
                    <a:pt x="20" y="174"/>
                    <a:pt x="21" y="174"/>
                  </a:cubicBezTo>
                  <a:cubicBezTo>
                    <a:pt x="22" y="174"/>
                    <a:pt x="22" y="174"/>
                    <a:pt x="23" y="175"/>
                  </a:cubicBezTo>
                  <a:cubicBezTo>
                    <a:pt x="23" y="175"/>
                    <a:pt x="23" y="175"/>
                    <a:pt x="23" y="176"/>
                  </a:cubicBezTo>
                  <a:cubicBezTo>
                    <a:pt x="23" y="176"/>
                    <a:pt x="24" y="177"/>
                    <a:pt x="24" y="178"/>
                  </a:cubicBezTo>
                  <a:cubicBezTo>
                    <a:pt x="24" y="179"/>
                    <a:pt x="24" y="180"/>
                    <a:pt x="24" y="181"/>
                  </a:cubicBezTo>
                  <a:cubicBezTo>
                    <a:pt x="24" y="182"/>
                    <a:pt x="25" y="182"/>
                    <a:pt x="25" y="183"/>
                  </a:cubicBezTo>
                  <a:cubicBezTo>
                    <a:pt x="25" y="183"/>
                    <a:pt x="25" y="184"/>
                    <a:pt x="25" y="185"/>
                  </a:cubicBezTo>
                  <a:cubicBezTo>
                    <a:pt x="25" y="186"/>
                    <a:pt x="26" y="186"/>
                    <a:pt x="26" y="187"/>
                  </a:cubicBezTo>
                  <a:cubicBezTo>
                    <a:pt x="26" y="188"/>
                    <a:pt x="26" y="189"/>
                    <a:pt x="26" y="190"/>
                  </a:cubicBezTo>
                  <a:cubicBezTo>
                    <a:pt x="26" y="190"/>
                    <a:pt x="26" y="191"/>
                    <a:pt x="26" y="192"/>
                  </a:cubicBezTo>
                  <a:cubicBezTo>
                    <a:pt x="27" y="193"/>
                    <a:pt x="27" y="194"/>
                    <a:pt x="28" y="195"/>
                  </a:cubicBezTo>
                  <a:cubicBezTo>
                    <a:pt x="29" y="196"/>
                    <a:pt x="32" y="196"/>
                    <a:pt x="32" y="198"/>
                  </a:cubicBezTo>
                  <a:cubicBezTo>
                    <a:pt x="32" y="199"/>
                    <a:pt x="31" y="199"/>
                    <a:pt x="31" y="200"/>
                  </a:cubicBezTo>
                  <a:cubicBezTo>
                    <a:pt x="31" y="200"/>
                    <a:pt x="31" y="200"/>
                    <a:pt x="31" y="200"/>
                  </a:cubicBezTo>
                  <a:cubicBezTo>
                    <a:pt x="31" y="201"/>
                    <a:pt x="30" y="201"/>
                    <a:pt x="29" y="202"/>
                  </a:cubicBezTo>
                  <a:cubicBezTo>
                    <a:pt x="28" y="203"/>
                    <a:pt x="26" y="204"/>
                    <a:pt x="26" y="206"/>
                  </a:cubicBezTo>
                  <a:cubicBezTo>
                    <a:pt x="26" y="207"/>
                    <a:pt x="27" y="209"/>
                    <a:pt x="28" y="211"/>
                  </a:cubicBezTo>
                  <a:cubicBezTo>
                    <a:pt x="28" y="211"/>
                    <a:pt x="28" y="212"/>
                    <a:pt x="28" y="213"/>
                  </a:cubicBezTo>
                  <a:cubicBezTo>
                    <a:pt x="28" y="217"/>
                    <a:pt x="27" y="220"/>
                    <a:pt x="27" y="224"/>
                  </a:cubicBezTo>
                  <a:cubicBezTo>
                    <a:pt x="27" y="225"/>
                    <a:pt x="27" y="225"/>
                    <a:pt x="27" y="226"/>
                  </a:cubicBezTo>
                  <a:cubicBezTo>
                    <a:pt x="27" y="226"/>
                    <a:pt x="27" y="226"/>
                    <a:pt x="27" y="226"/>
                  </a:cubicBezTo>
                  <a:cubicBezTo>
                    <a:pt x="28" y="227"/>
                    <a:pt x="29" y="228"/>
                    <a:pt x="30" y="229"/>
                  </a:cubicBezTo>
                  <a:cubicBezTo>
                    <a:pt x="31" y="229"/>
                    <a:pt x="31" y="230"/>
                    <a:pt x="32" y="231"/>
                  </a:cubicBezTo>
                  <a:cubicBezTo>
                    <a:pt x="33" y="232"/>
                    <a:pt x="34" y="231"/>
                    <a:pt x="36" y="231"/>
                  </a:cubicBezTo>
                  <a:cubicBezTo>
                    <a:pt x="37" y="231"/>
                    <a:pt x="39" y="231"/>
                    <a:pt x="41" y="231"/>
                  </a:cubicBezTo>
                  <a:cubicBezTo>
                    <a:pt x="44" y="231"/>
                    <a:pt x="46" y="231"/>
                    <a:pt x="49" y="230"/>
                  </a:cubicBezTo>
                  <a:cubicBezTo>
                    <a:pt x="51" y="229"/>
                    <a:pt x="55" y="227"/>
                    <a:pt x="57" y="228"/>
                  </a:cubicBezTo>
                  <a:cubicBezTo>
                    <a:pt x="58" y="228"/>
                    <a:pt x="59" y="229"/>
                    <a:pt x="60" y="229"/>
                  </a:cubicBezTo>
                  <a:cubicBezTo>
                    <a:pt x="62" y="229"/>
                    <a:pt x="63" y="229"/>
                    <a:pt x="64" y="229"/>
                  </a:cubicBezTo>
                  <a:cubicBezTo>
                    <a:pt x="66" y="228"/>
                    <a:pt x="68" y="229"/>
                    <a:pt x="70" y="228"/>
                  </a:cubicBezTo>
                  <a:cubicBezTo>
                    <a:pt x="72" y="228"/>
                    <a:pt x="75" y="227"/>
                    <a:pt x="76" y="226"/>
                  </a:cubicBezTo>
                  <a:cubicBezTo>
                    <a:pt x="77" y="225"/>
                    <a:pt x="77" y="224"/>
                    <a:pt x="78" y="224"/>
                  </a:cubicBezTo>
                  <a:cubicBezTo>
                    <a:pt x="79" y="224"/>
                    <a:pt x="80" y="224"/>
                    <a:pt x="80" y="224"/>
                  </a:cubicBezTo>
                  <a:cubicBezTo>
                    <a:pt x="81" y="224"/>
                    <a:pt x="82" y="223"/>
                    <a:pt x="83" y="222"/>
                  </a:cubicBezTo>
                  <a:cubicBezTo>
                    <a:pt x="85" y="224"/>
                    <a:pt x="88" y="223"/>
                    <a:pt x="89" y="220"/>
                  </a:cubicBezTo>
                  <a:cubicBezTo>
                    <a:pt x="89" y="219"/>
                    <a:pt x="88" y="215"/>
                    <a:pt x="91" y="216"/>
                  </a:cubicBezTo>
                  <a:cubicBezTo>
                    <a:pt x="92" y="217"/>
                    <a:pt x="93" y="218"/>
                    <a:pt x="94" y="218"/>
                  </a:cubicBezTo>
                  <a:cubicBezTo>
                    <a:pt x="95" y="218"/>
                    <a:pt x="97" y="218"/>
                    <a:pt x="98" y="218"/>
                  </a:cubicBezTo>
                  <a:cubicBezTo>
                    <a:pt x="100" y="218"/>
                    <a:pt x="101" y="219"/>
                    <a:pt x="103" y="218"/>
                  </a:cubicBezTo>
                  <a:cubicBezTo>
                    <a:pt x="103" y="218"/>
                    <a:pt x="103" y="217"/>
                    <a:pt x="104" y="217"/>
                  </a:cubicBezTo>
                  <a:cubicBezTo>
                    <a:pt x="104" y="216"/>
                    <a:pt x="105" y="217"/>
                    <a:pt x="105" y="216"/>
                  </a:cubicBezTo>
                  <a:cubicBezTo>
                    <a:pt x="107" y="216"/>
                    <a:pt x="106" y="218"/>
                    <a:pt x="108" y="218"/>
                  </a:cubicBezTo>
                  <a:cubicBezTo>
                    <a:pt x="109" y="218"/>
                    <a:pt x="110" y="216"/>
                    <a:pt x="110" y="218"/>
                  </a:cubicBezTo>
                  <a:cubicBezTo>
                    <a:pt x="111" y="217"/>
                    <a:pt x="113" y="216"/>
                    <a:pt x="114" y="217"/>
                  </a:cubicBezTo>
                  <a:cubicBezTo>
                    <a:pt x="115" y="218"/>
                    <a:pt x="114" y="221"/>
                    <a:pt x="115" y="222"/>
                  </a:cubicBezTo>
                  <a:cubicBezTo>
                    <a:pt x="115" y="222"/>
                    <a:pt x="116" y="223"/>
                    <a:pt x="116" y="223"/>
                  </a:cubicBezTo>
                  <a:cubicBezTo>
                    <a:pt x="116" y="224"/>
                    <a:pt x="117" y="225"/>
                    <a:pt x="118" y="225"/>
                  </a:cubicBezTo>
                  <a:cubicBezTo>
                    <a:pt x="120" y="226"/>
                    <a:pt x="122" y="226"/>
                    <a:pt x="124" y="228"/>
                  </a:cubicBezTo>
                  <a:cubicBezTo>
                    <a:pt x="124" y="229"/>
                    <a:pt x="125" y="230"/>
                    <a:pt x="126" y="231"/>
                  </a:cubicBezTo>
                  <a:cubicBezTo>
                    <a:pt x="126" y="231"/>
                    <a:pt x="126" y="231"/>
                    <a:pt x="127" y="232"/>
                  </a:cubicBezTo>
                  <a:cubicBezTo>
                    <a:pt x="128" y="232"/>
                    <a:pt x="128" y="234"/>
                    <a:pt x="129" y="235"/>
                  </a:cubicBezTo>
                  <a:cubicBezTo>
                    <a:pt x="130" y="236"/>
                    <a:pt x="130" y="235"/>
                    <a:pt x="131" y="234"/>
                  </a:cubicBezTo>
                  <a:cubicBezTo>
                    <a:pt x="133" y="234"/>
                    <a:pt x="135" y="233"/>
                    <a:pt x="137" y="233"/>
                  </a:cubicBezTo>
                  <a:cubicBezTo>
                    <a:pt x="138" y="234"/>
                    <a:pt x="138" y="235"/>
                    <a:pt x="139" y="235"/>
                  </a:cubicBezTo>
                  <a:cubicBezTo>
                    <a:pt x="140" y="236"/>
                    <a:pt x="141" y="236"/>
                    <a:pt x="142" y="236"/>
                  </a:cubicBezTo>
                  <a:cubicBezTo>
                    <a:pt x="143" y="238"/>
                    <a:pt x="144" y="237"/>
                    <a:pt x="146" y="237"/>
                  </a:cubicBezTo>
                  <a:cubicBezTo>
                    <a:pt x="147" y="237"/>
                    <a:pt x="148" y="238"/>
                    <a:pt x="148" y="238"/>
                  </a:cubicBezTo>
                  <a:cubicBezTo>
                    <a:pt x="150" y="239"/>
                    <a:pt x="151" y="241"/>
                    <a:pt x="152" y="241"/>
                  </a:cubicBezTo>
                  <a:cubicBezTo>
                    <a:pt x="153" y="242"/>
                    <a:pt x="154" y="241"/>
                    <a:pt x="155" y="241"/>
                  </a:cubicBezTo>
                  <a:cubicBezTo>
                    <a:pt x="155" y="242"/>
                    <a:pt x="156" y="242"/>
                    <a:pt x="156" y="242"/>
                  </a:cubicBezTo>
                  <a:cubicBezTo>
                    <a:pt x="158" y="242"/>
                    <a:pt x="160" y="242"/>
                    <a:pt x="162" y="242"/>
                  </a:cubicBezTo>
                  <a:cubicBezTo>
                    <a:pt x="167" y="242"/>
                    <a:pt x="173" y="241"/>
                    <a:pt x="178" y="241"/>
                  </a:cubicBezTo>
                  <a:cubicBezTo>
                    <a:pt x="178" y="239"/>
                    <a:pt x="178" y="237"/>
                    <a:pt x="176" y="236"/>
                  </a:cubicBezTo>
                  <a:cubicBezTo>
                    <a:pt x="179" y="235"/>
                    <a:pt x="181" y="239"/>
                    <a:pt x="184" y="238"/>
                  </a:cubicBezTo>
                  <a:cubicBezTo>
                    <a:pt x="185" y="237"/>
                    <a:pt x="185" y="237"/>
                    <a:pt x="186" y="237"/>
                  </a:cubicBezTo>
                  <a:cubicBezTo>
                    <a:pt x="187" y="237"/>
                    <a:pt x="188" y="238"/>
                    <a:pt x="189" y="238"/>
                  </a:cubicBezTo>
                  <a:cubicBezTo>
                    <a:pt x="191" y="239"/>
                    <a:pt x="192" y="240"/>
                    <a:pt x="195" y="239"/>
                  </a:cubicBezTo>
                  <a:cubicBezTo>
                    <a:pt x="196" y="239"/>
                    <a:pt x="198" y="238"/>
                    <a:pt x="199" y="238"/>
                  </a:cubicBezTo>
                  <a:cubicBezTo>
                    <a:pt x="200" y="237"/>
                    <a:pt x="201" y="236"/>
                    <a:pt x="202" y="236"/>
                  </a:cubicBezTo>
                  <a:cubicBezTo>
                    <a:pt x="203" y="235"/>
                    <a:pt x="204" y="235"/>
                    <a:pt x="205" y="235"/>
                  </a:cubicBezTo>
                  <a:cubicBezTo>
                    <a:pt x="207" y="233"/>
                    <a:pt x="206" y="230"/>
                    <a:pt x="206" y="227"/>
                  </a:cubicBezTo>
                  <a:cubicBezTo>
                    <a:pt x="206" y="227"/>
                    <a:pt x="206" y="226"/>
                    <a:pt x="206" y="226"/>
                  </a:cubicBezTo>
                  <a:cubicBezTo>
                    <a:pt x="206" y="224"/>
                    <a:pt x="207" y="224"/>
                    <a:pt x="207" y="223"/>
                  </a:cubicBezTo>
                  <a:cubicBezTo>
                    <a:pt x="208" y="221"/>
                    <a:pt x="207" y="220"/>
                    <a:pt x="207" y="218"/>
                  </a:cubicBezTo>
                  <a:cubicBezTo>
                    <a:pt x="207" y="215"/>
                    <a:pt x="204" y="214"/>
                    <a:pt x="203" y="211"/>
                  </a:cubicBezTo>
                  <a:cubicBezTo>
                    <a:pt x="202" y="207"/>
                    <a:pt x="205" y="205"/>
                    <a:pt x="209" y="205"/>
                  </a:cubicBezTo>
                  <a:cubicBezTo>
                    <a:pt x="211" y="205"/>
                    <a:pt x="213" y="207"/>
                    <a:pt x="215" y="208"/>
                  </a:cubicBezTo>
                  <a:cubicBezTo>
                    <a:pt x="217" y="208"/>
                    <a:pt x="220" y="210"/>
                    <a:pt x="223" y="210"/>
                  </a:cubicBezTo>
                  <a:cubicBezTo>
                    <a:pt x="223" y="208"/>
                    <a:pt x="223" y="206"/>
                    <a:pt x="223" y="204"/>
                  </a:cubicBezTo>
                  <a:cubicBezTo>
                    <a:pt x="224" y="202"/>
                    <a:pt x="224" y="201"/>
                    <a:pt x="225" y="200"/>
                  </a:cubicBezTo>
                  <a:cubicBezTo>
                    <a:pt x="227" y="198"/>
                    <a:pt x="227" y="198"/>
                    <a:pt x="230" y="198"/>
                  </a:cubicBezTo>
                  <a:cubicBezTo>
                    <a:pt x="229" y="197"/>
                    <a:pt x="230" y="197"/>
                    <a:pt x="230" y="197"/>
                  </a:cubicBezTo>
                  <a:cubicBezTo>
                    <a:pt x="230" y="196"/>
                    <a:pt x="231" y="196"/>
                    <a:pt x="231" y="196"/>
                  </a:cubicBezTo>
                  <a:cubicBezTo>
                    <a:pt x="232" y="195"/>
                    <a:pt x="232" y="195"/>
                    <a:pt x="233" y="194"/>
                  </a:cubicBezTo>
                  <a:cubicBezTo>
                    <a:pt x="233" y="194"/>
                    <a:pt x="233" y="193"/>
                    <a:pt x="233" y="193"/>
                  </a:cubicBezTo>
                  <a:cubicBezTo>
                    <a:pt x="235" y="191"/>
                    <a:pt x="237" y="190"/>
                    <a:pt x="238" y="189"/>
                  </a:cubicBezTo>
                  <a:cubicBezTo>
                    <a:pt x="240" y="189"/>
                    <a:pt x="242" y="189"/>
                    <a:pt x="244" y="188"/>
                  </a:cubicBezTo>
                  <a:cubicBezTo>
                    <a:pt x="245" y="188"/>
                    <a:pt x="246" y="187"/>
                    <a:pt x="247" y="187"/>
                  </a:cubicBezTo>
                  <a:cubicBezTo>
                    <a:pt x="249" y="188"/>
                    <a:pt x="249" y="188"/>
                    <a:pt x="251" y="187"/>
                  </a:cubicBezTo>
                  <a:cubicBezTo>
                    <a:pt x="254" y="185"/>
                    <a:pt x="256" y="183"/>
                    <a:pt x="260" y="181"/>
                  </a:cubicBezTo>
                  <a:cubicBezTo>
                    <a:pt x="262" y="180"/>
                    <a:pt x="263" y="177"/>
                    <a:pt x="266" y="179"/>
                  </a:cubicBezTo>
                  <a:cubicBezTo>
                    <a:pt x="268" y="180"/>
                    <a:pt x="270" y="183"/>
                    <a:pt x="273" y="183"/>
                  </a:cubicBezTo>
                  <a:cubicBezTo>
                    <a:pt x="275" y="183"/>
                    <a:pt x="276" y="182"/>
                    <a:pt x="277" y="183"/>
                  </a:cubicBezTo>
                  <a:cubicBezTo>
                    <a:pt x="278" y="183"/>
                    <a:pt x="278" y="184"/>
                    <a:pt x="279" y="185"/>
                  </a:cubicBezTo>
                  <a:cubicBezTo>
                    <a:pt x="281" y="185"/>
                    <a:pt x="281" y="185"/>
                    <a:pt x="282" y="187"/>
                  </a:cubicBezTo>
                  <a:cubicBezTo>
                    <a:pt x="283" y="188"/>
                    <a:pt x="285" y="190"/>
                    <a:pt x="286" y="191"/>
                  </a:cubicBezTo>
                  <a:cubicBezTo>
                    <a:pt x="287" y="193"/>
                    <a:pt x="286" y="193"/>
                    <a:pt x="288" y="193"/>
                  </a:cubicBezTo>
                  <a:cubicBezTo>
                    <a:pt x="290" y="193"/>
                    <a:pt x="291" y="192"/>
                    <a:pt x="292" y="192"/>
                  </a:cubicBezTo>
                  <a:cubicBezTo>
                    <a:pt x="294" y="191"/>
                    <a:pt x="296" y="190"/>
                    <a:pt x="298" y="190"/>
                  </a:cubicBezTo>
                  <a:cubicBezTo>
                    <a:pt x="301" y="190"/>
                    <a:pt x="303" y="189"/>
                    <a:pt x="306" y="188"/>
                  </a:cubicBezTo>
                  <a:cubicBezTo>
                    <a:pt x="308" y="188"/>
                    <a:pt x="309" y="189"/>
                    <a:pt x="310" y="189"/>
                  </a:cubicBezTo>
                  <a:cubicBezTo>
                    <a:pt x="311" y="189"/>
                    <a:pt x="314" y="189"/>
                    <a:pt x="315" y="188"/>
                  </a:cubicBezTo>
                  <a:cubicBezTo>
                    <a:pt x="316" y="187"/>
                    <a:pt x="315" y="182"/>
                    <a:pt x="314" y="181"/>
                  </a:cubicBezTo>
                  <a:cubicBezTo>
                    <a:pt x="313" y="181"/>
                    <a:pt x="312" y="181"/>
                    <a:pt x="311" y="180"/>
                  </a:cubicBezTo>
                  <a:cubicBezTo>
                    <a:pt x="309" y="179"/>
                    <a:pt x="308" y="177"/>
                    <a:pt x="307" y="175"/>
                  </a:cubicBezTo>
                  <a:cubicBezTo>
                    <a:pt x="305" y="173"/>
                    <a:pt x="303" y="171"/>
                    <a:pt x="302" y="169"/>
                  </a:cubicBezTo>
                  <a:cubicBezTo>
                    <a:pt x="301" y="168"/>
                    <a:pt x="300" y="167"/>
                    <a:pt x="301" y="166"/>
                  </a:cubicBezTo>
                  <a:cubicBezTo>
                    <a:pt x="301" y="167"/>
                    <a:pt x="302" y="165"/>
                    <a:pt x="302" y="165"/>
                  </a:cubicBezTo>
                  <a:cubicBezTo>
                    <a:pt x="303" y="165"/>
                    <a:pt x="304" y="164"/>
                    <a:pt x="304" y="164"/>
                  </a:cubicBezTo>
                  <a:cubicBezTo>
                    <a:pt x="305" y="163"/>
                    <a:pt x="305" y="162"/>
                    <a:pt x="304" y="161"/>
                  </a:cubicBezTo>
                  <a:cubicBezTo>
                    <a:pt x="304" y="159"/>
                    <a:pt x="302" y="158"/>
                    <a:pt x="301" y="156"/>
                  </a:cubicBezTo>
                  <a:cubicBezTo>
                    <a:pt x="301" y="155"/>
                    <a:pt x="302" y="154"/>
                    <a:pt x="300" y="154"/>
                  </a:cubicBezTo>
                  <a:cubicBezTo>
                    <a:pt x="298" y="153"/>
                    <a:pt x="297" y="154"/>
                    <a:pt x="295" y="153"/>
                  </a:cubicBezTo>
                  <a:cubicBezTo>
                    <a:pt x="294" y="152"/>
                    <a:pt x="293" y="151"/>
                    <a:pt x="292" y="150"/>
                  </a:cubicBezTo>
                  <a:cubicBezTo>
                    <a:pt x="291" y="149"/>
                    <a:pt x="286" y="146"/>
                    <a:pt x="285" y="147"/>
                  </a:cubicBezTo>
                  <a:cubicBezTo>
                    <a:pt x="284" y="147"/>
                    <a:pt x="284" y="148"/>
                    <a:pt x="284" y="148"/>
                  </a:cubicBezTo>
                  <a:cubicBezTo>
                    <a:pt x="283" y="148"/>
                    <a:pt x="282" y="148"/>
                    <a:pt x="282" y="148"/>
                  </a:cubicBezTo>
                  <a:cubicBezTo>
                    <a:pt x="281" y="146"/>
                    <a:pt x="281" y="145"/>
                    <a:pt x="283" y="144"/>
                  </a:cubicBezTo>
                  <a:cubicBezTo>
                    <a:pt x="284" y="144"/>
                    <a:pt x="285" y="143"/>
                    <a:pt x="286" y="143"/>
                  </a:cubicBezTo>
                  <a:cubicBezTo>
                    <a:pt x="287" y="142"/>
                    <a:pt x="289" y="143"/>
                    <a:pt x="290" y="143"/>
                  </a:cubicBezTo>
                  <a:cubicBezTo>
                    <a:pt x="292" y="142"/>
                    <a:pt x="291" y="142"/>
                    <a:pt x="292" y="140"/>
                  </a:cubicBezTo>
                  <a:cubicBezTo>
                    <a:pt x="292" y="139"/>
                    <a:pt x="292" y="138"/>
                    <a:pt x="293" y="137"/>
                  </a:cubicBezTo>
                  <a:cubicBezTo>
                    <a:pt x="293" y="136"/>
                    <a:pt x="293" y="134"/>
                    <a:pt x="294" y="135"/>
                  </a:cubicBezTo>
                  <a:cubicBezTo>
                    <a:pt x="295" y="136"/>
                    <a:pt x="297" y="138"/>
                    <a:pt x="298" y="138"/>
                  </a:cubicBezTo>
                  <a:cubicBezTo>
                    <a:pt x="300" y="138"/>
                    <a:pt x="299" y="136"/>
                    <a:pt x="299" y="135"/>
                  </a:cubicBezTo>
                  <a:cubicBezTo>
                    <a:pt x="299" y="134"/>
                    <a:pt x="299" y="133"/>
                    <a:pt x="299" y="132"/>
                  </a:cubicBezTo>
                  <a:cubicBezTo>
                    <a:pt x="299" y="130"/>
                    <a:pt x="300" y="131"/>
                    <a:pt x="301" y="131"/>
                  </a:cubicBezTo>
                  <a:cubicBezTo>
                    <a:pt x="303" y="131"/>
                    <a:pt x="305" y="130"/>
                    <a:pt x="306" y="128"/>
                  </a:cubicBezTo>
                  <a:cubicBezTo>
                    <a:pt x="306" y="126"/>
                    <a:pt x="304" y="125"/>
                    <a:pt x="304" y="123"/>
                  </a:cubicBezTo>
                  <a:cubicBezTo>
                    <a:pt x="307" y="123"/>
                    <a:pt x="310" y="123"/>
                    <a:pt x="312" y="122"/>
                  </a:cubicBezTo>
                  <a:cubicBezTo>
                    <a:pt x="313" y="121"/>
                    <a:pt x="313" y="121"/>
                    <a:pt x="313" y="121"/>
                  </a:cubicBezTo>
                  <a:cubicBezTo>
                    <a:pt x="313" y="120"/>
                    <a:pt x="313" y="120"/>
                    <a:pt x="312" y="120"/>
                  </a:cubicBezTo>
                  <a:cubicBezTo>
                    <a:pt x="312" y="119"/>
                    <a:pt x="312" y="119"/>
                    <a:pt x="312" y="118"/>
                  </a:cubicBezTo>
                  <a:cubicBezTo>
                    <a:pt x="311" y="117"/>
                    <a:pt x="311" y="117"/>
                    <a:pt x="310" y="116"/>
                  </a:cubicBezTo>
                  <a:cubicBezTo>
                    <a:pt x="310" y="116"/>
                    <a:pt x="310" y="114"/>
                    <a:pt x="310" y="114"/>
                  </a:cubicBezTo>
                  <a:cubicBezTo>
                    <a:pt x="310" y="112"/>
                    <a:pt x="310" y="110"/>
                    <a:pt x="310" y="108"/>
                  </a:cubicBezTo>
                  <a:cubicBezTo>
                    <a:pt x="310" y="107"/>
                    <a:pt x="311" y="107"/>
                    <a:pt x="310" y="106"/>
                  </a:cubicBezTo>
                  <a:cubicBezTo>
                    <a:pt x="310" y="105"/>
                    <a:pt x="310" y="105"/>
                    <a:pt x="310" y="104"/>
                  </a:cubicBezTo>
                  <a:cubicBezTo>
                    <a:pt x="310" y="103"/>
                    <a:pt x="310" y="102"/>
                    <a:pt x="311" y="101"/>
                  </a:cubicBezTo>
                  <a:cubicBezTo>
                    <a:pt x="312" y="100"/>
                    <a:pt x="313" y="98"/>
                    <a:pt x="314" y="96"/>
                  </a:cubicBezTo>
                  <a:cubicBezTo>
                    <a:pt x="315" y="94"/>
                    <a:pt x="315" y="92"/>
                    <a:pt x="314" y="90"/>
                  </a:cubicBezTo>
                  <a:cubicBezTo>
                    <a:pt x="313" y="88"/>
                    <a:pt x="314" y="87"/>
                    <a:pt x="315" y="85"/>
                  </a:cubicBezTo>
                  <a:cubicBezTo>
                    <a:pt x="316" y="84"/>
                    <a:pt x="316" y="82"/>
                    <a:pt x="318" y="80"/>
                  </a:cubicBezTo>
                  <a:cubicBezTo>
                    <a:pt x="318" y="80"/>
                    <a:pt x="318" y="79"/>
                    <a:pt x="318" y="79"/>
                  </a:cubicBezTo>
                  <a:cubicBezTo>
                    <a:pt x="319" y="79"/>
                    <a:pt x="319" y="79"/>
                    <a:pt x="319" y="78"/>
                  </a:cubicBezTo>
                  <a:cubicBezTo>
                    <a:pt x="319" y="78"/>
                    <a:pt x="320" y="76"/>
                    <a:pt x="320" y="76"/>
                  </a:cubicBezTo>
                  <a:cubicBezTo>
                    <a:pt x="322" y="75"/>
                    <a:pt x="325" y="76"/>
                    <a:pt x="327" y="76"/>
                  </a:cubicBezTo>
                  <a:cubicBezTo>
                    <a:pt x="329" y="76"/>
                    <a:pt x="330" y="77"/>
                    <a:pt x="332" y="77"/>
                  </a:cubicBezTo>
                  <a:cubicBezTo>
                    <a:pt x="333" y="77"/>
                    <a:pt x="334" y="77"/>
                    <a:pt x="335" y="77"/>
                  </a:cubicBezTo>
                  <a:cubicBezTo>
                    <a:pt x="336" y="77"/>
                    <a:pt x="336" y="77"/>
                    <a:pt x="337" y="75"/>
                  </a:cubicBezTo>
                  <a:cubicBezTo>
                    <a:pt x="338" y="75"/>
                    <a:pt x="338" y="74"/>
                    <a:pt x="339" y="74"/>
                  </a:cubicBezTo>
                  <a:cubicBezTo>
                    <a:pt x="341" y="74"/>
                    <a:pt x="343" y="76"/>
                    <a:pt x="345" y="76"/>
                  </a:cubicBezTo>
                  <a:cubicBezTo>
                    <a:pt x="347" y="76"/>
                    <a:pt x="348" y="74"/>
                    <a:pt x="348" y="72"/>
                  </a:cubicBezTo>
                  <a:cubicBezTo>
                    <a:pt x="349" y="72"/>
                    <a:pt x="351" y="73"/>
                    <a:pt x="352" y="73"/>
                  </a:cubicBezTo>
                  <a:cubicBezTo>
                    <a:pt x="352" y="74"/>
                    <a:pt x="353" y="75"/>
                    <a:pt x="354" y="74"/>
                  </a:cubicBezTo>
                  <a:cubicBezTo>
                    <a:pt x="355" y="74"/>
                    <a:pt x="356" y="69"/>
                    <a:pt x="356" y="69"/>
                  </a:cubicBezTo>
                  <a:cubicBezTo>
                    <a:pt x="357" y="67"/>
                    <a:pt x="357" y="64"/>
                    <a:pt x="357" y="6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34">
              <a:extLst>
                <a:ext uri="{FF2B5EF4-FFF2-40B4-BE49-F238E27FC236}">
                  <a16:creationId xmlns:a16="http://schemas.microsoft.com/office/drawing/2014/main" id="{64E259BB-4254-032F-8C78-A8F488BB3EE4}"/>
                </a:ext>
              </a:extLst>
            </p:cNvPr>
            <p:cNvSpPr>
              <a:spLocks/>
            </p:cNvSpPr>
            <p:nvPr/>
          </p:nvSpPr>
          <p:spPr bwMode="auto">
            <a:xfrm>
              <a:off x="5468938" y="4814888"/>
              <a:ext cx="981075" cy="717550"/>
            </a:xfrm>
            <a:custGeom>
              <a:avLst/>
              <a:gdLst/>
              <a:ahLst/>
              <a:cxnLst>
                <a:cxn ang="0">
                  <a:pos x="474" y="252"/>
                </a:cxn>
                <a:cxn ang="0">
                  <a:pos x="437" y="239"/>
                </a:cxn>
                <a:cxn ang="0">
                  <a:pos x="438" y="138"/>
                </a:cxn>
                <a:cxn ang="0">
                  <a:pos x="412" y="87"/>
                </a:cxn>
                <a:cxn ang="0">
                  <a:pos x="392" y="65"/>
                </a:cxn>
                <a:cxn ang="0">
                  <a:pos x="379" y="32"/>
                </a:cxn>
                <a:cxn ang="0">
                  <a:pos x="336" y="10"/>
                </a:cxn>
                <a:cxn ang="0">
                  <a:pos x="295" y="30"/>
                </a:cxn>
                <a:cxn ang="0">
                  <a:pos x="245" y="34"/>
                </a:cxn>
                <a:cxn ang="0">
                  <a:pos x="212" y="27"/>
                </a:cxn>
                <a:cxn ang="0">
                  <a:pos x="175" y="24"/>
                </a:cxn>
                <a:cxn ang="0">
                  <a:pos x="145" y="27"/>
                </a:cxn>
                <a:cxn ang="0">
                  <a:pos x="125" y="42"/>
                </a:cxn>
                <a:cxn ang="0">
                  <a:pos x="107" y="53"/>
                </a:cxn>
                <a:cxn ang="0">
                  <a:pos x="102" y="62"/>
                </a:cxn>
                <a:cxn ang="0">
                  <a:pos x="94" y="76"/>
                </a:cxn>
                <a:cxn ang="0">
                  <a:pos x="80" y="102"/>
                </a:cxn>
                <a:cxn ang="0">
                  <a:pos x="73" y="123"/>
                </a:cxn>
                <a:cxn ang="0">
                  <a:pos x="64" y="133"/>
                </a:cxn>
                <a:cxn ang="0">
                  <a:pos x="54" y="149"/>
                </a:cxn>
                <a:cxn ang="0">
                  <a:pos x="48" y="159"/>
                </a:cxn>
                <a:cxn ang="0">
                  <a:pos x="34" y="165"/>
                </a:cxn>
                <a:cxn ang="0">
                  <a:pos x="5" y="182"/>
                </a:cxn>
                <a:cxn ang="0">
                  <a:pos x="19" y="199"/>
                </a:cxn>
                <a:cxn ang="0">
                  <a:pos x="29" y="210"/>
                </a:cxn>
                <a:cxn ang="0">
                  <a:pos x="31" y="231"/>
                </a:cxn>
                <a:cxn ang="0">
                  <a:pos x="61" y="246"/>
                </a:cxn>
                <a:cxn ang="0">
                  <a:pos x="61" y="260"/>
                </a:cxn>
                <a:cxn ang="0">
                  <a:pos x="65" y="273"/>
                </a:cxn>
                <a:cxn ang="0">
                  <a:pos x="61" y="285"/>
                </a:cxn>
                <a:cxn ang="0">
                  <a:pos x="71" y="292"/>
                </a:cxn>
                <a:cxn ang="0">
                  <a:pos x="94" y="305"/>
                </a:cxn>
                <a:cxn ang="0">
                  <a:pos x="107" y="299"/>
                </a:cxn>
                <a:cxn ang="0">
                  <a:pos x="122" y="309"/>
                </a:cxn>
                <a:cxn ang="0">
                  <a:pos x="119" y="318"/>
                </a:cxn>
                <a:cxn ang="0">
                  <a:pos x="132" y="335"/>
                </a:cxn>
                <a:cxn ang="0">
                  <a:pos x="138" y="365"/>
                </a:cxn>
                <a:cxn ang="0">
                  <a:pos x="185" y="369"/>
                </a:cxn>
                <a:cxn ang="0">
                  <a:pos x="221" y="378"/>
                </a:cxn>
                <a:cxn ang="0">
                  <a:pos x="263" y="378"/>
                </a:cxn>
                <a:cxn ang="0">
                  <a:pos x="290" y="381"/>
                </a:cxn>
                <a:cxn ang="0">
                  <a:pos x="308" y="364"/>
                </a:cxn>
                <a:cxn ang="0">
                  <a:pos x="344" y="350"/>
                </a:cxn>
                <a:cxn ang="0">
                  <a:pos x="382" y="347"/>
                </a:cxn>
                <a:cxn ang="0">
                  <a:pos x="399" y="355"/>
                </a:cxn>
                <a:cxn ang="0">
                  <a:pos x="414" y="360"/>
                </a:cxn>
                <a:cxn ang="0">
                  <a:pos x="426" y="368"/>
                </a:cxn>
                <a:cxn ang="0">
                  <a:pos x="446" y="379"/>
                </a:cxn>
                <a:cxn ang="0">
                  <a:pos x="458" y="366"/>
                </a:cxn>
                <a:cxn ang="0">
                  <a:pos x="468" y="316"/>
                </a:cxn>
                <a:cxn ang="0">
                  <a:pos x="476" y="294"/>
                </a:cxn>
                <a:cxn ang="0">
                  <a:pos x="491" y="289"/>
                </a:cxn>
                <a:cxn ang="0">
                  <a:pos x="518" y="280"/>
                </a:cxn>
              </a:cxnLst>
              <a:rect l="0" t="0" r="r" b="b"/>
              <a:pathLst>
                <a:path w="525" h="384">
                  <a:moveTo>
                    <a:pt x="525" y="255"/>
                  </a:moveTo>
                  <a:cubicBezTo>
                    <a:pt x="525" y="252"/>
                    <a:pt x="515" y="249"/>
                    <a:pt x="512" y="247"/>
                  </a:cubicBezTo>
                  <a:cubicBezTo>
                    <a:pt x="507" y="244"/>
                    <a:pt x="503" y="241"/>
                    <a:pt x="496" y="243"/>
                  </a:cubicBezTo>
                  <a:cubicBezTo>
                    <a:pt x="493" y="243"/>
                    <a:pt x="493" y="244"/>
                    <a:pt x="491" y="246"/>
                  </a:cubicBezTo>
                  <a:cubicBezTo>
                    <a:pt x="490" y="247"/>
                    <a:pt x="487" y="249"/>
                    <a:pt x="483" y="250"/>
                  </a:cubicBezTo>
                  <a:cubicBezTo>
                    <a:pt x="478" y="252"/>
                    <a:pt x="476" y="252"/>
                    <a:pt x="474" y="252"/>
                  </a:cubicBezTo>
                  <a:cubicBezTo>
                    <a:pt x="472" y="252"/>
                    <a:pt x="470" y="251"/>
                    <a:pt x="468" y="252"/>
                  </a:cubicBezTo>
                  <a:cubicBezTo>
                    <a:pt x="467" y="252"/>
                    <a:pt x="467" y="255"/>
                    <a:pt x="466" y="256"/>
                  </a:cubicBezTo>
                  <a:cubicBezTo>
                    <a:pt x="463" y="259"/>
                    <a:pt x="462" y="257"/>
                    <a:pt x="459" y="256"/>
                  </a:cubicBezTo>
                  <a:cubicBezTo>
                    <a:pt x="457" y="254"/>
                    <a:pt x="455" y="253"/>
                    <a:pt x="453" y="252"/>
                  </a:cubicBezTo>
                  <a:cubicBezTo>
                    <a:pt x="451" y="252"/>
                    <a:pt x="445" y="249"/>
                    <a:pt x="443" y="248"/>
                  </a:cubicBezTo>
                  <a:cubicBezTo>
                    <a:pt x="443" y="247"/>
                    <a:pt x="438" y="239"/>
                    <a:pt x="437" y="239"/>
                  </a:cubicBezTo>
                  <a:cubicBezTo>
                    <a:pt x="433" y="234"/>
                    <a:pt x="428" y="230"/>
                    <a:pt x="432" y="223"/>
                  </a:cubicBezTo>
                  <a:cubicBezTo>
                    <a:pt x="433" y="219"/>
                    <a:pt x="433" y="211"/>
                    <a:pt x="431" y="208"/>
                  </a:cubicBezTo>
                  <a:cubicBezTo>
                    <a:pt x="429" y="204"/>
                    <a:pt x="430" y="191"/>
                    <a:pt x="430" y="185"/>
                  </a:cubicBezTo>
                  <a:cubicBezTo>
                    <a:pt x="431" y="175"/>
                    <a:pt x="433" y="171"/>
                    <a:pt x="437" y="161"/>
                  </a:cubicBezTo>
                  <a:cubicBezTo>
                    <a:pt x="438" y="159"/>
                    <a:pt x="439" y="151"/>
                    <a:pt x="437" y="148"/>
                  </a:cubicBezTo>
                  <a:cubicBezTo>
                    <a:pt x="436" y="146"/>
                    <a:pt x="438" y="141"/>
                    <a:pt x="438" y="138"/>
                  </a:cubicBezTo>
                  <a:cubicBezTo>
                    <a:pt x="438" y="136"/>
                    <a:pt x="434" y="130"/>
                    <a:pt x="434" y="128"/>
                  </a:cubicBezTo>
                  <a:cubicBezTo>
                    <a:pt x="432" y="125"/>
                    <a:pt x="434" y="121"/>
                    <a:pt x="431" y="121"/>
                  </a:cubicBezTo>
                  <a:cubicBezTo>
                    <a:pt x="427" y="121"/>
                    <a:pt x="424" y="119"/>
                    <a:pt x="422" y="115"/>
                  </a:cubicBezTo>
                  <a:cubicBezTo>
                    <a:pt x="420" y="112"/>
                    <a:pt x="421" y="109"/>
                    <a:pt x="421" y="106"/>
                  </a:cubicBezTo>
                  <a:cubicBezTo>
                    <a:pt x="420" y="101"/>
                    <a:pt x="419" y="96"/>
                    <a:pt x="416" y="92"/>
                  </a:cubicBezTo>
                  <a:cubicBezTo>
                    <a:pt x="414" y="91"/>
                    <a:pt x="414" y="90"/>
                    <a:pt x="412" y="87"/>
                  </a:cubicBezTo>
                  <a:cubicBezTo>
                    <a:pt x="411" y="86"/>
                    <a:pt x="409" y="85"/>
                    <a:pt x="408" y="84"/>
                  </a:cubicBezTo>
                  <a:cubicBezTo>
                    <a:pt x="407" y="83"/>
                    <a:pt x="406" y="81"/>
                    <a:pt x="405" y="79"/>
                  </a:cubicBezTo>
                  <a:cubicBezTo>
                    <a:pt x="403" y="77"/>
                    <a:pt x="403" y="73"/>
                    <a:pt x="401" y="72"/>
                  </a:cubicBezTo>
                  <a:cubicBezTo>
                    <a:pt x="399" y="70"/>
                    <a:pt x="396" y="70"/>
                    <a:pt x="394" y="68"/>
                  </a:cubicBezTo>
                  <a:cubicBezTo>
                    <a:pt x="394" y="68"/>
                    <a:pt x="395" y="67"/>
                    <a:pt x="394" y="67"/>
                  </a:cubicBezTo>
                  <a:cubicBezTo>
                    <a:pt x="394" y="66"/>
                    <a:pt x="393" y="66"/>
                    <a:pt x="392" y="65"/>
                  </a:cubicBezTo>
                  <a:cubicBezTo>
                    <a:pt x="391" y="65"/>
                    <a:pt x="392" y="64"/>
                    <a:pt x="391" y="63"/>
                  </a:cubicBezTo>
                  <a:cubicBezTo>
                    <a:pt x="391" y="62"/>
                    <a:pt x="390" y="62"/>
                    <a:pt x="390" y="60"/>
                  </a:cubicBezTo>
                  <a:cubicBezTo>
                    <a:pt x="389" y="59"/>
                    <a:pt x="390" y="58"/>
                    <a:pt x="390" y="57"/>
                  </a:cubicBezTo>
                  <a:cubicBezTo>
                    <a:pt x="390" y="53"/>
                    <a:pt x="390" y="49"/>
                    <a:pt x="388" y="46"/>
                  </a:cubicBezTo>
                  <a:cubicBezTo>
                    <a:pt x="386" y="42"/>
                    <a:pt x="383" y="40"/>
                    <a:pt x="381" y="37"/>
                  </a:cubicBezTo>
                  <a:cubicBezTo>
                    <a:pt x="380" y="36"/>
                    <a:pt x="380" y="34"/>
                    <a:pt x="379" y="32"/>
                  </a:cubicBezTo>
                  <a:cubicBezTo>
                    <a:pt x="378" y="27"/>
                    <a:pt x="374" y="26"/>
                    <a:pt x="372" y="22"/>
                  </a:cubicBezTo>
                  <a:cubicBezTo>
                    <a:pt x="369" y="19"/>
                    <a:pt x="367" y="17"/>
                    <a:pt x="365" y="14"/>
                  </a:cubicBezTo>
                  <a:cubicBezTo>
                    <a:pt x="362" y="10"/>
                    <a:pt x="361" y="4"/>
                    <a:pt x="357" y="2"/>
                  </a:cubicBezTo>
                  <a:cubicBezTo>
                    <a:pt x="353" y="0"/>
                    <a:pt x="348" y="5"/>
                    <a:pt x="344" y="6"/>
                  </a:cubicBezTo>
                  <a:cubicBezTo>
                    <a:pt x="344" y="6"/>
                    <a:pt x="344" y="6"/>
                    <a:pt x="344" y="6"/>
                  </a:cubicBezTo>
                  <a:cubicBezTo>
                    <a:pt x="341" y="7"/>
                    <a:pt x="339" y="8"/>
                    <a:pt x="336" y="10"/>
                  </a:cubicBezTo>
                  <a:cubicBezTo>
                    <a:pt x="333" y="11"/>
                    <a:pt x="329" y="13"/>
                    <a:pt x="328" y="16"/>
                  </a:cubicBezTo>
                  <a:cubicBezTo>
                    <a:pt x="326" y="18"/>
                    <a:pt x="326" y="21"/>
                    <a:pt x="324" y="23"/>
                  </a:cubicBezTo>
                  <a:cubicBezTo>
                    <a:pt x="322" y="26"/>
                    <a:pt x="321" y="25"/>
                    <a:pt x="317" y="25"/>
                  </a:cubicBezTo>
                  <a:cubicBezTo>
                    <a:pt x="313" y="25"/>
                    <a:pt x="308" y="27"/>
                    <a:pt x="303" y="27"/>
                  </a:cubicBezTo>
                  <a:cubicBezTo>
                    <a:pt x="301" y="27"/>
                    <a:pt x="298" y="28"/>
                    <a:pt x="296" y="29"/>
                  </a:cubicBezTo>
                  <a:cubicBezTo>
                    <a:pt x="296" y="29"/>
                    <a:pt x="296" y="30"/>
                    <a:pt x="295" y="30"/>
                  </a:cubicBezTo>
                  <a:cubicBezTo>
                    <a:pt x="295" y="30"/>
                    <a:pt x="293" y="30"/>
                    <a:pt x="293" y="30"/>
                  </a:cubicBezTo>
                  <a:cubicBezTo>
                    <a:pt x="287" y="30"/>
                    <a:pt x="281" y="30"/>
                    <a:pt x="276" y="30"/>
                  </a:cubicBezTo>
                  <a:cubicBezTo>
                    <a:pt x="272" y="30"/>
                    <a:pt x="271" y="32"/>
                    <a:pt x="269" y="35"/>
                  </a:cubicBezTo>
                  <a:cubicBezTo>
                    <a:pt x="268" y="37"/>
                    <a:pt x="267" y="41"/>
                    <a:pt x="264" y="42"/>
                  </a:cubicBezTo>
                  <a:cubicBezTo>
                    <a:pt x="259" y="44"/>
                    <a:pt x="253" y="42"/>
                    <a:pt x="249" y="39"/>
                  </a:cubicBezTo>
                  <a:cubicBezTo>
                    <a:pt x="247" y="37"/>
                    <a:pt x="246" y="35"/>
                    <a:pt x="245" y="34"/>
                  </a:cubicBezTo>
                  <a:cubicBezTo>
                    <a:pt x="244" y="33"/>
                    <a:pt x="242" y="32"/>
                    <a:pt x="241" y="31"/>
                  </a:cubicBezTo>
                  <a:cubicBezTo>
                    <a:pt x="240" y="30"/>
                    <a:pt x="241" y="29"/>
                    <a:pt x="238" y="29"/>
                  </a:cubicBezTo>
                  <a:cubicBezTo>
                    <a:pt x="239" y="25"/>
                    <a:pt x="229" y="29"/>
                    <a:pt x="228" y="29"/>
                  </a:cubicBezTo>
                  <a:cubicBezTo>
                    <a:pt x="223" y="31"/>
                    <a:pt x="220" y="31"/>
                    <a:pt x="216" y="29"/>
                  </a:cubicBezTo>
                  <a:cubicBezTo>
                    <a:pt x="215" y="29"/>
                    <a:pt x="214" y="29"/>
                    <a:pt x="214" y="29"/>
                  </a:cubicBezTo>
                  <a:cubicBezTo>
                    <a:pt x="213" y="29"/>
                    <a:pt x="213" y="28"/>
                    <a:pt x="212" y="27"/>
                  </a:cubicBezTo>
                  <a:cubicBezTo>
                    <a:pt x="210" y="26"/>
                    <a:pt x="205" y="26"/>
                    <a:pt x="203" y="26"/>
                  </a:cubicBezTo>
                  <a:cubicBezTo>
                    <a:pt x="201" y="26"/>
                    <a:pt x="199" y="26"/>
                    <a:pt x="197" y="26"/>
                  </a:cubicBezTo>
                  <a:cubicBezTo>
                    <a:pt x="195" y="26"/>
                    <a:pt x="195" y="27"/>
                    <a:pt x="194" y="29"/>
                  </a:cubicBezTo>
                  <a:cubicBezTo>
                    <a:pt x="194" y="28"/>
                    <a:pt x="192" y="24"/>
                    <a:pt x="191" y="24"/>
                  </a:cubicBezTo>
                  <a:cubicBezTo>
                    <a:pt x="189" y="22"/>
                    <a:pt x="187" y="23"/>
                    <a:pt x="186" y="23"/>
                  </a:cubicBezTo>
                  <a:cubicBezTo>
                    <a:pt x="182" y="23"/>
                    <a:pt x="179" y="24"/>
                    <a:pt x="175" y="24"/>
                  </a:cubicBezTo>
                  <a:cubicBezTo>
                    <a:pt x="171" y="23"/>
                    <a:pt x="172" y="21"/>
                    <a:pt x="170" y="18"/>
                  </a:cubicBezTo>
                  <a:cubicBezTo>
                    <a:pt x="168" y="16"/>
                    <a:pt x="165" y="15"/>
                    <a:pt x="162" y="17"/>
                  </a:cubicBezTo>
                  <a:cubicBezTo>
                    <a:pt x="160" y="18"/>
                    <a:pt x="159" y="19"/>
                    <a:pt x="158" y="20"/>
                  </a:cubicBezTo>
                  <a:cubicBezTo>
                    <a:pt x="157" y="21"/>
                    <a:pt x="156" y="22"/>
                    <a:pt x="155" y="23"/>
                  </a:cubicBezTo>
                  <a:cubicBezTo>
                    <a:pt x="152" y="24"/>
                    <a:pt x="148" y="22"/>
                    <a:pt x="145" y="23"/>
                  </a:cubicBezTo>
                  <a:cubicBezTo>
                    <a:pt x="145" y="24"/>
                    <a:pt x="145" y="25"/>
                    <a:pt x="145" y="27"/>
                  </a:cubicBezTo>
                  <a:cubicBezTo>
                    <a:pt x="143" y="27"/>
                    <a:pt x="142" y="28"/>
                    <a:pt x="142" y="30"/>
                  </a:cubicBezTo>
                  <a:cubicBezTo>
                    <a:pt x="141" y="31"/>
                    <a:pt x="142" y="32"/>
                    <a:pt x="141" y="33"/>
                  </a:cubicBezTo>
                  <a:cubicBezTo>
                    <a:pt x="141" y="33"/>
                    <a:pt x="140" y="34"/>
                    <a:pt x="140" y="35"/>
                  </a:cubicBezTo>
                  <a:cubicBezTo>
                    <a:pt x="138" y="35"/>
                    <a:pt x="135" y="37"/>
                    <a:pt x="133" y="39"/>
                  </a:cubicBezTo>
                  <a:cubicBezTo>
                    <a:pt x="133" y="40"/>
                    <a:pt x="133" y="41"/>
                    <a:pt x="132" y="42"/>
                  </a:cubicBezTo>
                  <a:cubicBezTo>
                    <a:pt x="130" y="43"/>
                    <a:pt x="127" y="42"/>
                    <a:pt x="125" y="42"/>
                  </a:cubicBezTo>
                  <a:cubicBezTo>
                    <a:pt x="124" y="42"/>
                    <a:pt x="124" y="43"/>
                    <a:pt x="122" y="43"/>
                  </a:cubicBezTo>
                  <a:cubicBezTo>
                    <a:pt x="121" y="43"/>
                    <a:pt x="120" y="43"/>
                    <a:pt x="119" y="45"/>
                  </a:cubicBezTo>
                  <a:cubicBezTo>
                    <a:pt x="118" y="46"/>
                    <a:pt x="118" y="47"/>
                    <a:pt x="116" y="48"/>
                  </a:cubicBezTo>
                  <a:cubicBezTo>
                    <a:pt x="115" y="48"/>
                    <a:pt x="113" y="48"/>
                    <a:pt x="112" y="48"/>
                  </a:cubicBezTo>
                  <a:cubicBezTo>
                    <a:pt x="110" y="48"/>
                    <a:pt x="110" y="48"/>
                    <a:pt x="109" y="50"/>
                  </a:cubicBezTo>
                  <a:cubicBezTo>
                    <a:pt x="108" y="51"/>
                    <a:pt x="108" y="52"/>
                    <a:pt x="107" y="53"/>
                  </a:cubicBezTo>
                  <a:cubicBezTo>
                    <a:pt x="106" y="53"/>
                    <a:pt x="106" y="54"/>
                    <a:pt x="106" y="55"/>
                  </a:cubicBezTo>
                  <a:cubicBezTo>
                    <a:pt x="105" y="55"/>
                    <a:pt x="105" y="55"/>
                    <a:pt x="104" y="56"/>
                  </a:cubicBezTo>
                  <a:cubicBezTo>
                    <a:pt x="104" y="57"/>
                    <a:pt x="105" y="58"/>
                    <a:pt x="104" y="59"/>
                  </a:cubicBezTo>
                  <a:cubicBezTo>
                    <a:pt x="104" y="59"/>
                    <a:pt x="103" y="60"/>
                    <a:pt x="103" y="60"/>
                  </a:cubicBezTo>
                  <a:cubicBezTo>
                    <a:pt x="103" y="60"/>
                    <a:pt x="102" y="61"/>
                    <a:pt x="102" y="61"/>
                  </a:cubicBezTo>
                  <a:cubicBezTo>
                    <a:pt x="102" y="62"/>
                    <a:pt x="102" y="62"/>
                    <a:pt x="102" y="62"/>
                  </a:cubicBezTo>
                  <a:cubicBezTo>
                    <a:pt x="102" y="62"/>
                    <a:pt x="101" y="63"/>
                    <a:pt x="101" y="63"/>
                  </a:cubicBezTo>
                  <a:cubicBezTo>
                    <a:pt x="100" y="64"/>
                    <a:pt x="100" y="65"/>
                    <a:pt x="99" y="66"/>
                  </a:cubicBezTo>
                  <a:cubicBezTo>
                    <a:pt x="99" y="66"/>
                    <a:pt x="99" y="67"/>
                    <a:pt x="99" y="67"/>
                  </a:cubicBezTo>
                  <a:cubicBezTo>
                    <a:pt x="99" y="69"/>
                    <a:pt x="99" y="70"/>
                    <a:pt x="98" y="71"/>
                  </a:cubicBezTo>
                  <a:cubicBezTo>
                    <a:pt x="98" y="73"/>
                    <a:pt x="98" y="74"/>
                    <a:pt x="98" y="75"/>
                  </a:cubicBezTo>
                  <a:cubicBezTo>
                    <a:pt x="97" y="76"/>
                    <a:pt x="95" y="76"/>
                    <a:pt x="94" y="76"/>
                  </a:cubicBezTo>
                  <a:cubicBezTo>
                    <a:pt x="92" y="77"/>
                    <a:pt x="91" y="79"/>
                    <a:pt x="90" y="81"/>
                  </a:cubicBezTo>
                  <a:cubicBezTo>
                    <a:pt x="89" y="82"/>
                    <a:pt x="89" y="83"/>
                    <a:pt x="89" y="84"/>
                  </a:cubicBezTo>
                  <a:cubicBezTo>
                    <a:pt x="88" y="86"/>
                    <a:pt x="89" y="87"/>
                    <a:pt x="88" y="89"/>
                  </a:cubicBezTo>
                  <a:cubicBezTo>
                    <a:pt x="88" y="91"/>
                    <a:pt x="86" y="94"/>
                    <a:pt x="84" y="96"/>
                  </a:cubicBezTo>
                  <a:cubicBezTo>
                    <a:pt x="83" y="96"/>
                    <a:pt x="81" y="97"/>
                    <a:pt x="81" y="98"/>
                  </a:cubicBezTo>
                  <a:cubicBezTo>
                    <a:pt x="80" y="99"/>
                    <a:pt x="80" y="101"/>
                    <a:pt x="80" y="102"/>
                  </a:cubicBezTo>
                  <a:cubicBezTo>
                    <a:pt x="79" y="103"/>
                    <a:pt x="79" y="104"/>
                    <a:pt x="78" y="105"/>
                  </a:cubicBezTo>
                  <a:cubicBezTo>
                    <a:pt x="77" y="106"/>
                    <a:pt x="77" y="107"/>
                    <a:pt x="77" y="108"/>
                  </a:cubicBezTo>
                  <a:cubicBezTo>
                    <a:pt x="76" y="109"/>
                    <a:pt x="76" y="109"/>
                    <a:pt x="75" y="109"/>
                  </a:cubicBezTo>
                  <a:cubicBezTo>
                    <a:pt x="75" y="110"/>
                    <a:pt x="75" y="112"/>
                    <a:pt x="75" y="113"/>
                  </a:cubicBezTo>
                  <a:cubicBezTo>
                    <a:pt x="75" y="115"/>
                    <a:pt x="74" y="117"/>
                    <a:pt x="74" y="118"/>
                  </a:cubicBezTo>
                  <a:cubicBezTo>
                    <a:pt x="74" y="120"/>
                    <a:pt x="74" y="122"/>
                    <a:pt x="73" y="123"/>
                  </a:cubicBezTo>
                  <a:cubicBezTo>
                    <a:pt x="72" y="125"/>
                    <a:pt x="71" y="126"/>
                    <a:pt x="70" y="126"/>
                  </a:cubicBezTo>
                  <a:cubicBezTo>
                    <a:pt x="70" y="127"/>
                    <a:pt x="70" y="127"/>
                    <a:pt x="69" y="128"/>
                  </a:cubicBezTo>
                  <a:cubicBezTo>
                    <a:pt x="68" y="128"/>
                    <a:pt x="68" y="128"/>
                    <a:pt x="68" y="128"/>
                  </a:cubicBezTo>
                  <a:cubicBezTo>
                    <a:pt x="67" y="128"/>
                    <a:pt x="67" y="128"/>
                    <a:pt x="67" y="129"/>
                  </a:cubicBezTo>
                  <a:cubicBezTo>
                    <a:pt x="66" y="129"/>
                    <a:pt x="66" y="132"/>
                    <a:pt x="64" y="132"/>
                  </a:cubicBezTo>
                  <a:cubicBezTo>
                    <a:pt x="64" y="132"/>
                    <a:pt x="64" y="132"/>
                    <a:pt x="64" y="133"/>
                  </a:cubicBezTo>
                  <a:cubicBezTo>
                    <a:pt x="62" y="133"/>
                    <a:pt x="63" y="134"/>
                    <a:pt x="62" y="135"/>
                  </a:cubicBezTo>
                  <a:cubicBezTo>
                    <a:pt x="61" y="136"/>
                    <a:pt x="60" y="136"/>
                    <a:pt x="59" y="137"/>
                  </a:cubicBezTo>
                  <a:cubicBezTo>
                    <a:pt x="59" y="138"/>
                    <a:pt x="59" y="139"/>
                    <a:pt x="59" y="139"/>
                  </a:cubicBezTo>
                  <a:cubicBezTo>
                    <a:pt x="59" y="140"/>
                    <a:pt x="58" y="140"/>
                    <a:pt x="58" y="141"/>
                  </a:cubicBezTo>
                  <a:cubicBezTo>
                    <a:pt x="57" y="142"/>
                    <a:pt x="56" y="143"/>
                    <a:pt x="55" y="145"/>
                  </a:cubicBezTo>
                  <a:cubicBezTo>
                    <a:pt x="55" y="146"/>
                    <a:pt x="54" y="148"/>
                    <a:pt x="54" y="149"/>
                  </a:cubicBezTo>
                  <a:cubicBezTo>
                    <a:pt x="54" y="149"/>
                    <a:pt x="55" y="150"/>
                    <a:pt x="54" y="151"/>
                  </a:cubicBezTo>
                  <a:cubicBezTo>
                    <a:pt x="54" y="151"/>
                    <a:pt x="53" y="151"/>
                    <a:pt x="53" y="152"/>
                  </a:cubicBezTo>
                  <a:cubicBezTo>
                    <a:pt x="53" y="152"/>
                    <a:pt x="53" y="153"/>
                    <a:pt x="52" y="154"/>
                  </a:cubicBezTo>
                  <a:cubicBezTo>
                    <a:pt x="52" y="154"/>
                    <a:pt x="51" y="155"/>
                    <a:pt x="51" y="155"/>
                  </a:cubicBezTo>
                  <a:cubicBezTo>
                    <a:pt x="50" y="156"/>
                    <a:pt x="50" y="157"/>
                    <a:pt x="49" y="158"/>
                  </a:cubicBezTo>
                  <a:cubicBezTo>
                    <a:pt x="49" y="159"/>
                    <a:pt x="48" y="159"/>
                    <a:pt x="48" y="159"/>
                  </a:cubicBezTo>
                  <a:cubicBezTo>
                    <a:pt x="48" y="158"/>
                    <a:pt x="47" y="161"/>
                    <a:pt x="47" y="161"/>
                  </a:cubicBezTo>
                  <a:cubicBezTo>
                    <a:pt x="46" y="161"/>
                    <a:pt x="46" y="162"/>
                    <a:pt x="46" y="162"/>
                  </a:cubicBezTo>
                  <a:cubicBezTo>
                    <a:pt x="46" y="162"/>
                    <a:pt x="45" y="163"/>
                    <a:pt x="46" y="163"/>
                  </a:cubicBezTo>
                  <a:cubicBezTo>
                    <a:pt x="45" y="164"/>
                    <a:pt x="45" y="165"/>
                    <a:pt x="43" y="166"/>
                  </a:cubicBezTo>
                  <a:cubicBezTo>
                    <a:pt x="42" y="166"/>
                    <a:pt x="40" y="166"/>
                    <a:pt x="38" y="166"/>
                  </a:cubicBezTo>
                  <a:cubicBezTo>
                    <a:pt x="37" y="166"/>
                    <a:pt x="36" y="166"/>
                    <a:pt x="34" y="165"/>
                  </a:cubicBezTo>
                  <a:cubicBezTo>
                    <a:pt x="33" y="164"/>
                    <a:pt x="32" y="164"/>
                    <a:pt x="31" y="164"/>
                  </a:cubicBezTo>
                  <a:cubicBezTo>
                    <a:pt x="28" y="164"/>
                    <a:pt x="27" y="167"/>
                    <a:pt x="26" y="168"/>
                  </a:cubicBezTo>
                  <a:cubicBezTo>
                    <a:pt x="22" y="177"/>
                    <a:pt x="12" y="171"/>
                    <a:pt x="5" y="172"/>
                  </a:cubicBezTo>
                  <a:cubicBezTo>
                    <a:pt x="4" y="172"/>
                    <a:pt x="4" y="173"/>
                    <a:pt x="2" y="173"/>
                  </a:cubicBezTo>
                  <a:cubicBezTo>
                    <a:pt x="2" y="173"/>
                    <a:pt x="1" y="173"/>
                    <a:pt x="0" y="173"/>
                  </a:cubicBezTo>
                  <a:cubicBezTo>
                    <a:pt x="5" y="182"/>
                    <a:pt x="5" y="182"/>
                    <a:pt x="5" y="182"/>
                  </a:cubicBezTo>
                  <a:cubicBezTo>
                    <a:pt x="5" y="184"/>
                    <a:pt x="4" y="186"/>
                    <a:pt x="6" y="188"/>
                  </a:cubicBezTo>
                  <a:cubicBezTo>
                    <a:pt x="6" y="189"/>
                    <a:pt x="7" y="189"/>
                    <a:pt x="8" y="189"/>
                  </a:cubicBezTo>
                  <a:cubicBezTo>
                    <a:pt x="10" y="190"/>
                    <a:pt x="13" y="190"/>
                    <a:pt x="14" y="193"/>
                  </a:cubicBezTo>
                  <a:cubicBezTo>
                    <a:pt x="14" y="195"/>
                    <a:pt x="14" y="194"/>
                    <a:pt x="16" y="195"/>
                  </a:cubicBezTo>
                  <a:cubicBezTo>
                    <a:pt x="17" y="195"/>
                    <a:pt x="18" y="196"/>
                    <a:pt x="18" y="197"/>
                  </a:cubicBezTo>
                  <a:cubicBezTo>
                    <a:pt x="19" y="198"/>
                    <a:pt x="18" y="198"/>
                    <a:pt x="19" y="199"/>
                  </a:cubicBezTo>
                  <a:cubicBezTo>
                    <a:pt x="19" y="199"/>
                    <a:pt x="20" y="200"/>
                    <a:pt x="20" y="200"/>
                  </a:cubicBezTo>
                  <a:cubicBezTo>
                    <a:pt x="20" y="201"/>
                    <a:pt x="21" y="203"/>
                    <a:pt x="22" y="203"/>
                  </a:cubicBezTo>
                  <a:cubicBezTo>
                    <a:pt x="23" y="203"/>
                    <a:pt x="23" y="202"/>
                    <a:pt x="24" y="202"/>
                  </a:cubicBezTo>
                  <a:cubicBezTo>
                    <a:pt x="24" y="201"/>
                    <a:pt x="25" y="202"/>
                    <a:pt x="26" y="202"/>
                  </a:cubicBezTo>
                  <a:cubicBezTo>
                    <a:pt x="27" y="202"/>
                    <a:pt x="28" y="202"/>
                    <a:pt x="29" y="203"/>
                  </a:cubicBezTo>
                  <a:cubicBezTo>
                    <a:pt x="30" y="205"/>
                    <a:pt x="29" y="208"/>
                    <a:pt x="29" y="210"/>
                  </a:cubicBezTo>
                  <a:cubicBezTo>
                    <a:pt x="29" y="211"/>
                    <a:pt x="29" y="213"/>
                    <a:pt x="29" y="214"/>
                  </a:cubicBezTo>
                  <a:cubicBezTo>
                    <a:pt x="29" y="215"/>
                    <a:pt x="28" y="215"/>
                    <a:pt x="28" y="216"/>
                  </a:cubicBezTo>
                  <a:cubicBezTo>
                    <a:pt x="27" y="218"/>
                    <a:pt x="28" y="222"/>
                    <a:pt x="30" y="222"/>
                  </a:cubicBezTo>
                  <a:cubicBezTo>
                    <a:pt x="31" y="223"/>
                    <a:pt x="28" y="225"/>
                    <a:pt x="27" y="226"/>
                  </a:cubicBezTo>
                  <a:cubicBezTo>
                    <a:pt x="27" y="227"/>
                    <a:pt x="27" y="228"/>
                    <a:pt x="28" y="229"/>
                  </a:cubicBezTo>
                  <a:cubicBezTo>
                    <a:pt x="28" y="231"/>
                    <a:pt x="29" y="231"/>
                    <a:pt x="31" y="231"/>
                  </a:cubicBezTo>
                  <a:cubicBezTo>
                    <a:pt x="34" y="232"/>
                    <a:pt x="34" y="232"/>
                    <a:pt x="34" y="235"/>
                  </a:cubicBezTo>
                  <a:cubicBezTo>
                    <a:pt x="34" y="236"/>
                    <a:pt x="34" y="237"/>
                    <a:pt x="34" y="238"/>
                  </a:cubicBezTo>
                  <a:cubicBezTo>
                    <a:pt x="35" y="239"/>
                    <a:pt x="36" y="240"/>
                    <a:pt x="38" y="241"/>
                  </a:cubicBezTo>
                  <a:cubicBezTo>
                    <a:pt x="44" y="243"/>
                    <a:pt x="50" y="243"/>
                    <a:pt x="57" y="243"/>
                  </a:cubicBezTo>
                  <a:cubicBezTo>
                    <a:pt x="58" y="243"/>
                    <a:pt x="59" y="243"/>
                    <a:pt x="60" y="244"/>
                  </a:cubicBezTo>
                  <a:cubicBezTo>
                    <a:pt x="61" y="245"/>
                    <a:pt x="61" y="245"/>
                    <a:pt x="61" y="246"/>
                  </a:cubicBezTo>
                  <a:cubicBezTo>
                    <a:pt x="62" y="246"/>
                    <a:pt x="63" y="246"/>
                    <a:pt x="63" y="247"/>
                  </a:cubicBezTo>
                  <a:cubicBezTo>
                    <a:pt x="64" y="248"/>
                    <a:pt x="63" y="248"/>
                    <a:pt x="62" y="249"/>
                  </a:cubicBezTo>
                  <a:cubicBezTo>
                    <a:pt x="62" y="250"/>
                    <a:pt x="62" y="251"/>
                    <a:pt x="63" y="252"/>
                  </a:cubicBezTo>
                  <a:cubicBezTo>
                    <a:pt x="64" y="253"/>
                    <a:pt x="65" y="253"/>
                    <a:pt x="65" y="254"/>
                  </a:cubicBezTo>
                  <a:cubicBezTo>
                    <a:pt x="65" y="255"/>
                    <a:pt x="64" y="256"/>
                    <a:pt x="63" y="257"/>
                  </a:cubicBezTo>
                  <a:cubicBezTo>
                    <a:pt x="62" y="258"/>
                    <a:pt x="61" y="258"/>
                    <a:pt x="61" y="260"/>
                  </a:cubicBezTo>
                  <a:cubicBezTo>
                    <a:pt x="61" y="260"/>
                    <a:pt x="61" y="261"/>
                    <a:pt x="60" y="261"/>
                  </a:cubicBezTo>
                  <a:cubicBezTo>
                    <a:pt x="60" y="262"/>
                    <a:pt x="60" y="262"/>
                    <a:pt x="60" y="262"/>
                  </a:cubicBezTo>
                  <a:cubicBezTo>
                    <a:pt x="59" y="263"/>
                    <a:pt x="58" y="263"/>
                    <a:pt x="58" y="264"/>
                  </a:cubicBezTo>
                  <a:cubicBezTo>
                    <a:pt x="57" y="265"/>
                    <a:pt x="58" y="268"/>
                    <a:pt x="59" y="269"/>
                  </a:cubicBezTo>
                  <a:cubicBezTo>
                    <a:pt x="60" y="270"/>
                    <a:pt x="62" y="270"/>
                    <a:pt x="63" y="271"/>
                  </a:cubicBezTo>
                  <a:cubicBezTo>
                    <a:pt x="63" y="271"/>
                    <a:pt x="64" y="272"/>
                    <a:pt x="65" y="273"/>
                  </a:cubicBezTo>
                  <a:cubicBezTo>
                    <a:pt x="66" y="274"/>
                    <a:pt x="67" y="277"/>
                    <a:pt x="65" y="278"/>
                  </a:cubicBezTo>
                  <a:cubicBezTo>
                    <a:pt x="64" y="278"/>
                    <a:pt x="62" y="277"/>
                    <a:pt x="60" y="278"/>
                  </a:cubicBezTo>
                  <a:cubicBezTo>
                    <a:pt x="59" y="278"/>
                    <a:pt x="59" y="279"/>
                    <a:pt x="58" y="280"/>
                  </a:cubicBezTo>
                  <a:cubicBezTo>
                    <a:pt x="57" y="281"/>
                    <a:pt x="56" y="281"/>
                    <a:pt x="57" y="282"/>
                  </a:cubicBezTo>
                  <a:cubicBezTo>
                    <a:pt x="57" y="283"/>
                    <a:pt x="57" y="284"/>
                    <a:pt x="58" y="285"/>
                  </a:cubicBezTo>
                  <a:cubicBezTo>
                    <a:pt x="59" y="285"/>
                    <a:pt x="60" y="285"/>
                    <a:pt x="61" y="285"/>
                  </a:cubicBezTo>
                  <a:cubicBezTo>
                    <a:pt x="62" y="285"/>
                    <a:pt x="65" y="285"/>
                    <a:pt x="65" y="285"/>
                  </a:cubicBezTo>
                  <a:cubicBezTo>
                    <a:pt x="66" y="286"/>
                    <a:pt x="66" y="286"/>
                    <a:pt x="66" y="287"/>
                  </a:cubicBezTo>
                  <a:cubicBezTo>
                    <a:pt x="66" y="287"/>
                    <a:pt x="67" y="288"/>
                    <a:pt x="67" y="288"/>
                  </a:cubicBezTo>
                  <a:cubicBezTo>
                    <a:pt x="67" y="289"/>
                    <a:pt x="67" y="289"/>
                    <a:pt x="67" y="290"/>
                  </a:cubicBezTo>
                  <a:cubicBezTo>
                    <a:pt x="68" y="291"/>
                    <a:pt x="69" y="291"/>
                    <a:pt x="70" y="292"/>
                  </a:cubicBezTo>
                  <a:cubicBezTo>
                    <a:pt x="70" y="292"/>
                    <a:pt x="71" y="292"/>
                    <a:pt x="71" y="292"/>
                  </a:cubicBezTo>
                  <a:cubicBezTo>
                    <a:pt x="71" y="292"/>
                    <a:pt x="71" y="292"/>
                    <a:pt x="71" y="292"/>
                  </a:cubicBezTo>
                  <a:cubicBezTo>
                    <a:pt x="74" y="293"/>
                    <a:pt x="77" y="294"/>
                    <a:pt x="80" y="295"/>
                  </a:cubicBezTo>
                  <a:cubicBezTo>
                    <a:pt x="83" y="296"/>
                    <a:pt x="85" y="298"/>
                    <a:pt x="87" y="300"/>
                  </a:cubicBezTo>
                  <a:cubicBezTo>
                    <a:pt x="88" y="300"/>
                    <a:pt x="89" y="301"/>
                    <a:pt x="90" y="301"/>
                  </a:cubicBezTo>
                  <a:cubicBezTo>
                    <a:pt x="91" y="302"/>
                    <a:pt x="92" y="302"/>
                    <a:pt x="93" y="303"/>
                  </a:cubicBezTo>
                  <a:cubicBezTo>
                    <a:pt x="93" y="303"/>
                    <a:pt x="93" y="305"/>
                    <a:pt x="94" y="305"/>
                  </a:cubicBezTo>
                  <a:cubicBezTo>
                    <a:pt x="94" y="307"/>
                    <a:pt x="94" y="307"/>
                    <a:pt x="96" y="307"/>
                  </a:cubicBezTo>
                  <a:cubicBezTo>
                    <a:pt x="99" y="308"/>
                    <a:pt x="100" y="308"/>
                    <a:pt x="102" y="306"/>
                  </a:cubicBezTo>
                  <a:cubicBezTo>
                    <a:pt x="103" y="305"/>
                    <a:pt x="103" y="306"/>
                    <a:pt x="104" y="304"/>
                  </a:cubicBezTo>
                  <a:cubicBezTo>
                    <a:pt x="104" y="304"/>
                    <a:pt x="104" y="303"/>
                    <a:pt x="104" y="303"/>
                  </a:cubicBezTo>
                  <a:cubicBezTo>
                    <a:pt x="105" y="302"/>
                    <a:pt x="105" y="301"/>
                    <a:pt x="105" y="301"/>
                  </a:cubicBezTo>
                  <a:cubicBezTo>
                    <a:pt x="106" y="300"/>
                    <a:pt x="106" y="299"/>
                    <a:pt x="107" y="299"/>
                  </a:cubicBezTo>
                  <a:cubicBezTo>
                    <a:pt x="109" y="297"/>
                    <a:pt x="109" y="294"/>
                    <a:pt x="112" y="293"/>
                  </a:cubicBezTo>
                  <a:cubicBezTo>
                    <a:pt x="115" y="292"/>
                    <a:pt x="117" y="295"/>
                    <a:pt x="120" y="296"/>
                  </a:cubicBezTo>
                  <a:cubicBezTo>
                    <a:pt x="123" y="298"/>
                    <a:pt x="125" y="298"/>
                    <a:pt x="128" y="300"/>
                  </a:cubicBezTo>
                  <a:cubicBezTo>
                    <a:pt x="130" y="301"/>
                    <a:pt x="133" y="302"/>
                    <a:pt x="132" y="305"/>
                  </a:cubicBezTo>
                  <a:cubicBezTo>
                    <a:pt x="131" y="307"/>
                    <a:pt x="128" y="307"/>
                    <a:pt x="125" y="307"/>
                  </a:cubicBezTo>
                  <a:cubicBezTo>
                    <a:pt x="124" y="308"/>
                    <a:pt x="123" y="308"/>
                    <a:pt x="122" y="309"/>
                  </a:cubicBezTo>
                  <a:cubicBezTo>
                    <a:pt x="121" y="309"/>
                    <a:pt x="121" y="309"/>
                    <a:pt x="120" y="310"/>
                  </a:cubicBezTo>
                  <a:cubicBezTo>
                    <a:pt x="120" y="310"/>
                    <a:pt x="118" y="310"/>
                    <a:pt x="118" y="311"/>
                  </a:cubicBezTo>
                  <a:cubicBezTo>
                    <a:pt x="118" y="312"/>
                    <a:pt x="118" y="312"/>
                    <a:pt x="118" y="313"/>
                  </a:cubicBezTo>
                  <a:cubicBezTo>
                    <a:pt x="117" y="313"/>
                    <a:pt x="117" y="313"/>
                    <a:pt x="116" y="314"/>
                  </a:cubicBezTo>
                  <a:cubicBezTo>
                    <a:pt x="116" y="315"/>
                    <a:pt x="117" y="315"/>
                    <a:pt x="117" y="316"/>
                  </a:cubicBezTo>
                  <a:cubicBezTo>
                    <a:pt x="117" y="317"/>
                    <a:pt x="118" y="318"/>
                    <a:pt x="119" y="318"/>
                  </a:cubicBezTo>
                  <a:cubicBezTo>
                    <a:pt x="119" y="319"/>
                    <a:pt x="118" y="321"/>
                    <a:pt x="119" y="322"/>
                  </a:cubicBezTo>
                  <a:cubicBezTo>
                    <a:pt x="120" y="323"/>
                    <a:pt x="121" y="323"/>
                    <a:pt x="122" y="324"/>
                  </a:cubicBezTo>
                  <a:cubicBezTo>
                    <a:pt x="122" y="324"/>
                    <a:pt x="123" y="325"/>
                    <a:pt x="123" y="326"/>
                  </a:cubicBezTo>
                  <a:cubicBezTo>
                    <a:pt x="125" y="327"/>
                    <a:pt x="126" y="329"/>
                    <a:pt x="126" y="331"/>
                  </a:cubicBezTo>
                  <a:cubicBezTo>
                    <a:pt x="126" y="332"/>
                    <a:pt x="126" y="333"/>
                    <a:pt x="126" y="334"/>
                  </a:cubicBezTo>
                  <a:cubicBezTo>
                    <a:pt x="128" y="334"/>
                    <a:pt x="130" y="335"/>
                    <a:pt x="132" y="335"/>
                  </a:cubicBezTo>
                  <a:cubicBezTo>
                    <a:pt x="134" y="336"/>
                    <a:pt x="135" y="337"/>
                    <a:pt x="136" y="338"/>
                  </a:cubicBezTo>
                  <a:cubicBezTo>
                    <a:pt x="139" y="340"/>
                    <a:pt x="144" y="341"/>
                    <a:pt x="145" y="344"/>
                  </a:cubicBezTo>
                  <a:cubicBezTo>
                    <a:pt x="146" y="347"/>
                    <a:pt x="143" y="348"/>
                    <a:pt x="141" y="349"/>
                  </a:cubicBezTo>
                  <a:cubicBezTo>
                    <a:pt x="140" y="350"/>
                    <a:pt x="138" y="351"/>
                    <a:pt x="137" y="352"/>
                  </a:cubicBezTo>
                  <a:cubicBezTo>
                    <a:pt x="136" y="352"/>
                    <a:pt x="136" y="355"/>
                    <a:pt x="136" y="356"/>
                  </a:cubicBezTo>
                  <a:cubicBezTo>
                    <a:pt x="136" y="358"/>
                    <a:pt x="136" y="363"/>
                    <a:pt x="138" y="365"/>
                  </a:cubicBezTo>
                  <a:cubicBezTo>
                    <a:pt x="140" y="366"/>
                    <a:pt x="141" y="366"/>
                    <a:pt x="143" y="366"/>
                  </a:cubicBezTo>
                  <a:cubicBezTo>
                    <a:pt x="145" y="366"/>
                    <a:pt x="146" y="367"/>
                    <a:pt x="148" y="367"/>
                  </a:cubicBezTo>
                  <a:cubicBezTo>
                    <a:pt x="151" y="368"/>
                    <a:pt x="153" y="364"/>
                    <a:pt x="157" y="364"/>
                  </a:cubicBezTo>
                  <a:cubicBezTo>
                    <a:pt x="162" y="364"/>
                    <a:pt x="166" y="365"/>
                    <a:pt x="171" y="365"/>
                  </a:cubicBezTo>
                  <a:cubicBezTo>
                    <a:pt x="174" y="365"/>
                    <a:pt x="177" y="365"/>
                    <a:pt x="180" y="367"/>
                  </a:cubicBezTo>
                  <a:cubicBezTo>
                    <a:pt x="182" y="367"/>
                    <a:pt x="183" y="368"/>
                    <a:pt x="185" y="369"/>
                  </a:cubicBezTo>
                  <a:cubicBezTo>
                    <a:pt x="186" y="369"/>
                    <a:pt x="188" y="369"/>
                    <a:pt x="189" y="370"/>
                  </a:cubicBezTo>
                  <a:cubicBezTo>
                    <a:pt x="192" y="371"/>
                    <a:pt x="194" y="372"/>
                    <a:pt x="197" y="373"/>
                  </a:cubicBezTo>
                  <a:cubicBezTo>
                    <a:pt x="198" y="374"/>
                    <a:pt x="200" y="375"/>
                    <a:pt x="201" y="375"/>
                  </a:cubicBezTo>
                  <a:cubicBezTo>
                    <a:pt x="202" y="375"/>
                    <a:pt x="202" y="374"/>
                    <a:pt x="203" y="374"/>
                  </a:cubicBezTo>
                  <a:cubicBezTo>
                    <a:pt x="207" y="374"/>
                    <a:pt x="209" y="378"/>
                    <a:pt x="213" y="379"/>
                  </a:cubicBezTo>
                  <a:cubicBezTo>
                    <a:pt x="215" y="379"/>
                    <a:pt x="219" y="379"/>
                    <a:pt x="221" y="378"/>
                  </a:cubicBezTo>
                  <a:cubicBezTo>
                    <a:pt x="223" y="377"/>
                    <a:pt x="225" y="375"/>
                    <a:pt x="228" y="375"/>
                  </a:cubicBezTo>
                  <a:cubicBezTo>
                    <a:pt x="232" y="374"/>
                    <a:pt x="236" y="375"/>
                    <a:pt x="240" y="376"/>
                  </a:cubicBezTo>
                  <a:cubicBezTo>
                    <a:pt x="242" y="376"/>
                    <a:pt x="244" y="376"/>
                    <a:pt x="246" y="375"/>
                  </a:cubicBezTo>
                  <a:cubicBezTo>
                    <a:pt x="248" y="374"/>
                    <a:pt x="248" y="373"/>
                    <a:pt x="251" y="374"/>
                  </a:cubicBezTo>
                  <a:cubicBezTo>
                    <a:pt x="253" y="375"/>
                    <a:pt x="255" y="378"/>
                    <a:pt x="257" y="378"/>
                  </a:cubicBezTo>
                  <a:cubicBezTo>
                    <a:pt x="259" y="378"/>
                    <a:pt x="261" y="378"/>
                    <a:pt x="263" y="378"/>
                  </a:cubicBezTo>
                  <a:cubicBezTo>
                    <a:pt x="266" y="379"/>
                    <a:pt x="269" y="380"/>
                    <a:pt x="271" y="381"/>
                  </a:cubicBezTo>
                  <a:cubicBezTo>
                    <a:pt x="272" y="381"/>
                    <a:pt x="273" y="382"/>
                    <a:pt x="274" y="382"/>
                  </a:cubicBezTo>
                  <a:cubicBezTo>
                    <a:pt x="275" y="382"/>
                    <a:pt x="275" y="382"/>
                    <a:pt x="275" y="382"/>
                  </a:cubicBezTo>
                  <a:cubicBezTo>
                    <a:pt x="278" y="382"/>
                    <a:pt x="281" y="384"/>
                    <a:pt x="283" y="384"/>
                  </a:cubicBezTo>
                  <a:cubicBezTo>
                    <a:pt x="285" y="384"/>
                    <a:pt x="285" y="384"/>
                    <a:pt x="286" y="383"/>
                  </a:cubicBezTo>
                  <a:cubicBezTo>
                    <a:pt x="288" y="382"/>
                    <a:pt x="289" y="382"/>
                    <a:pt x="290" y="381"/>
                  </a:cubicBezTo>
                  <a:cubicBezTo>
                    <a:pt x="292" y="379"/>
                    <a:pt x="293" y="379"/>
                    <a:pt x="295" y="379"/>
                  </a:cubicBezTo>
                  <a:cubicBezTo>
                    <a:pt x="297" y="379"/>
                    <a:pt x="299" y="380"/>
                    <a:pt x="300" y="378"/>
                  </a:cubicBezTo>
                  <a:cubicBezTo>
                    <a:pt x="301" y="377"/>
                    <a:pt x="300" y="376"/>
                    <a:pt x="300" y="375"/>
                  </a:cubicBezTo>
                  <a:cubicBezTo>
                    <a:pt x="301" y="373"/>
                    <a:pt x="304" y="372"/>
                    <a:pt x="305" y="371"/>
                  </a:cubicBezTo>
                  <a:cubicBezTo>
                    <a:pt x="307" y="370"/>
                    <a:pt x="308" y="369"/>
                    <a:pt x="308" y="367"/>
                  </a:cubicBezTo>
                  <a:cubicBezTo>
                    <a:pt x="308" y="366"/>
                    <a:pt x="308" y="365"/>
                    <a:pt x="308" y="364"/>
                  </a:cubicBezTo>
                  <a:cubicBezTo>
                    <a:pt x="309" y="363"/>
                    <a:pt x="311" y="362"/>
                    <a:pt x="313" y="361"/>
                  </a:cubicBezTo>
                  <a:cubicBezTo>
                    <a:pt x="314" y="360"/>
                    <a:pt x="315" y="359"/>
                    <a:pt x="316" y="359"/>
                  </a:cubicBezTo>
                  <a:cubicBezTo>
                    <a:pt x="318" y="357"/>
                    <a:pt x="321" y="357"/>
                    <a:pt x="324" y="356"/>
                  </a:cubicBezTo>
                  <a:cubicBezTo>
                    <a:pt x="326" y="355"/>
                    <a:pt x="328" y="355"/>
                    <a:pt x="331" y="355"/>
                  </a:cubicBezTo>
                  <a:cubicBezTo>
                    <a:pt x="333" y="354"/>
                    <a:pt x="334" y="354"/>
                    <a:pt x="335" y="353"/>
                  </a:cubicBezTo>
                  <a:cubicBezTo>
                    <a:pt x="338" y="352"/>
                    <a:pt x="341" y="350"/>
                    <a:pt x="344" y="350"/>
                  </a:cubicBezTo>
                  <a:cubicBezTo>
                    <a:pt x="346" y="350"/>
                    <a:pt x="349" y="350"/>
                    <a:pt x="351" y="350"/>
                  </a:cubicBezTo>
                  <a:cubicBezTo>
                    <a:pt x="354" y="350"/>
                    <a:pt x="356" y="350"/>
                    <a:pt x="358" y="349"/>
                  </a:cubicBezTo>
                  <a:cubicBezTo>
                    <a:pt x="361" y="348"/>
                    <a:pt x="363" y="347"/>
                    <a:pt x="366" y="345"/>
                  </a:cubicBezTo>
                  <a:cubicBezTo>
                    <a:pt x="368" y="344"/>
                    <a:pt x="370" y="342"/>
                    <a:pt x="373" y="343"/>
                  </a:cubicBezTo>
                  <a:cubicBezTo>
                    <a:pt x="374" y="343"/>
                    <a:pt x="376" y="344"/>
                    <a:pt x="377" y="345"/>
                  </a:cubicBezTo>
                  <a:cubicBezTo>
                    <a:pt x="378" y="345"/>
                    <a:pt x="380" y="346"/>
                    <a:pt x="382" y="347"/>
                  </a:cubicBezTo>
                  <a:cubicBezTo>
                    <a:pt x="383" y="348"/>
                    <a:pt x="383" y="349"/>
                    <a:pt x="384" y="350"/>
                  </a:cubicBezTo>
                  <a:cubicBezTo>
                    <a:pt x="385" y="351"/>
                    <a:pt x="386" y="351"/>
                    <a:pt x="387" y="352"/>
                  </a:cubicBezTo>
                  <a:cubicBezTo>
                    <a:pt x="388" y="352"/>
                    <a:pt x="389" y="353"/>
                    <a:pt x="390" y="353"/>
                  </a:cubicBezTo>
                  <a:cubicBezTo>
                    <a:pt x="390" y="353"/>
                    <a:pt x="392" y="353"/>
                    <a:pt x="393" y="353"/>
                  </a:cubicBezTo>
                  <a:cubicBezTo>
                    <a:pt x="394" y="353"/>
                    <a:pt x="396" y="354"/>
                    <a:pt x="397" y="355"/>
                  </a:cubicBezTo>
                  <a:cubicBezTo>
                    <a:pt x="398" y="355"/>
                    <a:pt x="398" y="355"/>
                    <a:pt x="399" y="355"/>
                  </a:cubicBezTo>
                  <a:cubicBezTo>
                    <a:pt x="399" y="355"/>
                    <a:pt x="401" y="354"/>
                    <a:pt x="401" y="354"/>
                  </a:cubicBezTo>
                  <a:cubicBezTo>
                    <a:pt x="402" y="354"/>
                    <a:pt x="403" y="354"/>
                    <a:pt x="404" y="354"/>
                  </a:cubicBezTo>
                  <a:cubicBezTo>
                    <a:pt x="407" y="354"/>
                    <a:pt x="406" y="354"/>
                    <a:pt x="407" y="356"/>
                  </a:cubicBezTo>
                  <a:cubicBezTo>
                    <a:pt x="407" y="357"/>
                    <a:pt x="408" y="357"/>
                    <a:pt x="408" y="358"/>
                  </a:cubicBezTo>
                  <a:cubicBezTo>
                    <a:pt x="409" y="358"/>
                    <a:pt x="410" y="360"/>
                    <a:pt x="410" y="360"/>
                  </a:cubicBezTo>
                  <a:cubicBezTo>
                    <a:pt x="411" y="360"/>
                    <a:pt x="413" y="360"/>
                    <a:pt x="414" y="360"/>
                  </a:cubicBezTo>
                  <a:cubicBezTo>
                    <a:pt x="415" y="359"/>
                    <a:pt x="420" y="355"/>
                    <a:pt x="421" y="357"/>
                  </a:cubicBezTo>
                  <a:cubicBezTo>
                    <a:pt x="421" y="358"/>
                    <a:pt x="421" y="358"/>
                    <a:pt x="421" y="359"/>
                  </a:cubicBezTo>
                  <a:cubicBezTo>
                    <a:pt x="421" y="359"/>
                    <a:pt x="421" y="360"/>
                    <a:pt x="422" y="360"/>
                  </a:cubicBezTo>
                  <a:cubicBezTo>
                    <a:pt x="423" y="362"/>
                    <a:pt x="423" y="362"/>
                    <a:pt x="423" y="364"/>
                  </a:cubicBezTo>
                  <a:cubicBezTo>
                    <a:pt x="424" y="365"/>
                    <a:pt x="423" y="366"/>
                    <a:pt x="424" y="367"/>
                  </a:cubicBezTo>
                  <a:cubicBezTo>
                    <a:pt x="425" y="368"/>
                    <a:pt x="425" y="368"/>
                    <a:pt x="426" y="368"/>
                  </a:cubicBezTo>
                  <a:cubicBezTo>
                    <a:pt x="426" y="368"/>
                    <a:pt x="426" y="369"/>
                    <a:pt x="426" y="369"/>
                  </a:cubicBezTo>
                  <a:cubicBezTo>
                    <a:pt x="427" y="370"/>
                    <a:pt x="428" y="370"/>
                    <a:pt x="428" y="372"/>
                  </a:cubicBezTo>
                  <a:cubicBezTo>
                    <a:pt x="429" y="372"/>
                    <a:pt x="428" y="373"/>
                    <a:pt x="429" y="373"/>
                  </a:cubicBezTo>
                  <a:cubicBezTo>
                    <a:pt x="429" y="374"/>
                    <a:pt x="430" y="375"/>
                    <a:pt x="431" y="375"/>
                  </a:cubicBezTo>
                  <a:cubicBezTo>
                    <a:pt x="433" y="376"/>
                    <a:pt x="436" y="376"/>
                    <a:pt x="439" y="377"/>
                  </a:cubicBezTo>
                  <a:cubicBezTo>
                    <a:pt x="441" y="377"/>
                    <a:pt x="443" y="378"/>
                    <a:pt x="446" y="379"/>
                  </a:cubicBezTo>
                  <a:cubicBezTo>
                    <a:pt x="449" y="379"/>
                    <a:pt x="452" y="379"/>
                    <a:pt x="456" y="379"/>
                  </a:cubicBezTo>
                  <a:cubicBezTo>
                    <a:pt x="456" y="379"/>
                    <a:pt x="456" y="379"/>
                    <a:pt x="456" y="379"/>
                  </a:cubicBezTo>
                  <a:cubicBezTo>
                    <a:pt x="456" y="379"/>
                    <a:pt x="455" y="379"/>
                    <a:pt x="455" y="379"/>
                  </a:cubicBezTo>
                  <a:cubicBezTo>
                    <a:pt x="456" y="379"/>
                    <a:pt x="456" y="379"/>
                    <a:pt x="456" y="379"/>
                  </a:cubicBezTo>
                  <a:cubicBezTo>
                    <a:pt x="456" y="378"/>
                    <a:pt x="456" y="377"/>
                    <a:pt x="456" y="376"/>
                  </a:cubicBezTo>
                  <a:cubicBezTo>
                    <a:pt x="457" y="372"/>
                    <a:pt x="458" y="369"/>
                    <a:pt x="458" y="366"/>
                  </a:cubicBezTo>
                  <a:cubicBezTo>
                    <a:pt x="458" y="362"/>
                    <a:pt x="458" y="359"/>
                    <a:pt x="458" y="356"/>
                  </a:cubicBezTo>
                  <a:cubicBezTo>
                    <a:pt x="458" y="347"/>
                    <a:pt x="457" y="340"/>
                    <a:pt x="462" y="332"/>
                  </a:cubicBezTo>
                  <a:cubicBezTo>
                    <a:pt x="465" y="330"/>
                    <a:pt x="466" y="328"/>
                    <a:pt x="466" y="325"/>
                  </a:cubicBezTo>
                  <a:cubicBezTo>
                    <a:pt x="466" y="323"/>
                    <a:pt x="466" y="322"/>
                    <a:pt x="466" y="321"/>
                  </a:cubicBezTo>
                  <a:cubicBezTo>
                    <a:pt x="466" y="321"/>
                    <a:pt x="467" y="319"/>
                    <a:pt x="467" y="319"/>
                  </a:cubicBezTo>
                  <a:cubicBezTo>
                    <a:pt x="467" y="318"/>
                    <a:pt x="467" y="317"/>
                    <a:pt x="468" y="316"/>
                  </a:cubicBezTo>
                  <a:cubicBezTo>
                    <a:pt x="469" y="314"/>
                    <a:pt x="469" y="312"/>
                    <a:pt x="469" y="309"/>
                  </a:cubicBezTo>
                  <a:cubicBezTo>
                    <a:pt x="469" y="308"/>
                    <a:pt x="468" y="306"/>
                    <a:pt x="467" y="305"/>
                  </a:cubicBezTo>
                  <a:cubicBezTo>
                    <a:pt x="466" y="304"/>
                    <a:pt x="465" y="304"/>
                    <a:pt x="464" y="302"/>
                  </a:cubicBezTo>
                  <a:cubicBezTo>
                    <a:pt x="466" y="302"/>
                    <a:pt x="468" y="302"/>
                    <a:pt x="470" y="302"/>
                  </a:cubicBezTo>
                  <a:cubicBezTo>
                    <a:pt x="472" y="302"/>
                    <a:pt x="472" y="301"/>
                    <a:pt x="474" y="299"/>
                  </a:cubicBezTo>
                  <a:cubicBezTo>
                    <a:pt x="475" y="297"/>
                    <a:pt x="476" y="296"/>
                    <a:pt x="476" y="294"/>
                  </a:cubicBezTo>
                  <a:cubicBezTo>
                    <a:pt x="476" y="291"/>
                    <a:pt x="473" y="290"/>
                    <a:pt x="472" y="288"/>
                  </a:cubicBezTo>
                  <a:cubicBezTo>
                    <a:pt x="471" y="284"/>
                    <a:pt x="472" y="279"/>
                    <a:pt x="475" y="278"/>
                  </a:cubicBezTo>
                  <a:cubicBezTo>
                    <a:pt x="477" y="277"/>
                    <a:pt x="479" y="278"/>
                    <a:pt x="481" y="277"/>
                  </a:cubicBezTo>
                  <a:cubicBezTo>
                    <a:pt x="483" y="277"/>
                    <a:pt x="482" y="274"/>
                    <a:pt x="484" y="274"/>
                  </a:cubicBezTo>
                  <a:cubicBezTo>
                    <a:pt x="485" y="279"/>
                    <a:pt x="479" y="280"/>
                    <a:pt x="478" y="285"/>
                  </a:cubicBezTo>
                  <a:cubicBezTo>
                    <a:pt x="477" y="290"/>
                    <a:pt x="488" y="288"/>
                    <a:pt x="491" y="289"/>
                  </a:cubicBezTo>
                  <a:cubicBezTo>
                    <a:pt x="492" y="289"/>
                    <a:pt x="493" y="288"/>
                    <a:pt x="494" y="289"/>
                  </a:cubicBezTo>
                  <a:cubicBezTo>
                    <a:pt x="494" y="290"/>
                    <a:pt x="494" y="291"/>
                    <a:pt x="494" y="292"/>
                  </a:cubicBezTo>
                  <a:cubicBezTo>
                    <a:pt x="496" y="293"/>
                    <a:pt x="500" y="292"/>
                    <a:pt x="502" y="292"/>
                  </a:cubicBezTo>
                  <a:cubicBezTo>
                    <a:pt x="507" y="292"/>
                    <a:pt x="512" y="292"/>
                    <a:pt x="515" y="288"/>
                  </a:cubicBezTo>
                  <a:cubicBezTo>
                    <a:pt x="516" y="287"/>
                    <a:pt x="516" y="286"/>
                    <a:pt x="517" y="285"/>
                  </a:cubicBezTo>
                  <a:cubicBezTo>
                    <a:pt x="517" y="284"/>
                    <a:pt x="517" y="281"/>
                    <a:pt x="518" y="280"/>
                  </a:cubicBezTo>
                  <a:cubicBezTo>
                    <a:pt x="518" y="278"/>
                    <a:pt x="518" y="276"/>
                    <a:pt x="518" y="274"/>
                  </a:cubicBezTo>
                  <a:cubicBezTo>
                    <a:pt x="518" y="271"/>
                    <a:pt x="520" y="268"/>
                    <a:pt x="521" y="265"/>
                  </a:cubicBezTo>
                  <a:cubicBezTo>
                    <a:pt x="521" y="262"/>
                    <a:pt x="522" y="259"/>
                    <a:pt x="523" y="257"/>
                  </a:cubicBezTo>
                  <a:cubicBezTo>
                    <a:pt x="523" y="257"/>
                    <a:pt x="525" y="255"/>
                    <a:pt x="525" y="25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35">
              <a:extLst>
                <a:ext uri="{FF2B5EF4-FFF2-40B4-BE49-F238E27FC236}">
                  <a16:creationId xmlns:a16="http://schemas.microsoft.com/office/drawing/2014/main" id="{AA9FC8F9-823C-D470-564D-38369DE4F14C}"/>
                </a:ext>
              </a:extLst>
            </p:cNvPr>
            <p:cNvSpPr>
              <a:spLocks/>
            </p:cNvSpPr>
            <p:nvPr/>
          </p:nvSpPr>
          <p:spPr bwMode="auto">
            <a:xfrm>
              <a:off x="6130925" y="4779963"/>
              <a:ext cx="336550" cy="477838"/>
            </a:xfrm>
            <a:custGeom>
              <a:avLst/>
              <a:gdLst/>
              <a:ahLst/>
              <a:cxnLst>
                <a:cxn ang="0">
                  <a:pos x="169" y="144"/>
                </a:cxn>
                <a:cxn ang="0">
                  <a:pos x="163" y="133"/>
                </a:cxn>
                <a:cxn ang="0">
                  <a:pos x="158" y="123"/>
                </a:cxn>
                <a:cxn ang="0">
                  <a:pos x="159" y="115"/>
                </a:cxn>
                <a:cxn ang="0">
                  <a:pos x="160" y="101"/>
                </a:cxn>
                <a:cxn ang="0">
                  <a:pos x="150" y="101"/>
                </a:cxn>
                <a:cxn ang="0">
                  <a:pos x="144" y="96"/>
                </a:cxn>
                <a:cxn ang="0">
                  <a:pos x="136" y="85"/>
                </a:cxn>
                <a:cxn ang="0">
                  <a:pos x="139" y="74"/>
                </a:cxn>
                <a:cxn ang="0">
                  <a:pos x="141" y="63"/>
                </a:cxn>
                <a:cxn ang="0">
                  <a:pos x="141" y="56"/>
                </a:cxn>
                <a:cxn ang="0">
                  <a:pos x="141" y="48"/>
                </a:cxn>
                <a:cxn ang="0">
                  <a:pos x="130" y="48"/>
                </a:cxn>
                <a:cxn ang="0">
                  <a:pos x="121" y="45"/>
                </a:cxn>
                <a:cxn ang="0">
                  <a:pos x="115" y="35"/>
                </a:cxn>
                <a:cxn ang="0">
                  <a:pos x="107" y="31"/>
                </a:cxn>
                <a:cxn ang="0">
                  <a:pos x="97" y="37"/>
                </a:cxn>
                <a:cxn ang="0">
                  <a:pos x="95" y="29"/>
                </a:cxn>
                <a:cxn ang="0">
                  <a:pos x="92" y="24"/>
                </a:cxn>
                <a:cxn ang="0">
                  <a:pos x="80" y="23"/>
                </a:cxn>
                <a:cxn ang="0">
                  <a:pos x="75" y="18"/>
                </a:cxn>
                <a:cxn ang="0">
                  <a:pos x="60" y="7"/>
                </a:cxn>
                <a:cxn ang="0">
                  <a:pos x="48" y="4"/>
                </a:cxn>
                <a:cxn ang="0">
                  <a:pos x="36" y="6"/>
                </a:cxn>
                <a:cxn ang="0">
                  <a:pos x="25" y="11"/>
                </a:cxn>
                <a:cxn ang="0">
                  <a:pos x="12" y="13"/>
                </a:cxn>
                <a:cxn ang="0">
                  <a:pos x="4" y="7"/>
                </a:cxn>
                <a:cxn ang="0">
                  <a:pos x="2" y="18"/>
                </a:cxn>
                <a:cxn ang="0">
                  <a:pos x="11" y="33"/>
                </a:cxn>
                <a:cxn ang="0">
                  <a:pos x="34" y="65"/>
                </a:cxn>
                <a:cxn ang="0">
                  <a:pos x="38" y="84"/>
                </a:cxn>
                <a:cxn ang="0">
                  <a:pos x="51" y="98"/>
                </a:cxn>
                <a:cxn ang="0">
                  <a:pos x="67" y="125"/>
                </a:cxn>
                <a:cxn ang="0">
                  <a:pos x="84" y="157"/>
                </a:cxn>
                <a:cxn ang="0">
                  <a:pos x="77" y="227"/>
                </a:cxn>
                <a:cxn ang="0">
                  <a:pos x="88" y="252"/>
                </a:cxn>
                <a:cxn ang="0">
                  <a:pos x="98" y="253"/>
                </a:cxn>
                <a:cxn ang="0">
                  <a:pos x="99" y="244"/>
                </a:cxn>
                <a:cxn ang="0">
                  <a:pos x="101" y="234"/>
                </a:cxn>
                <a:cxn ang="0">
                  <a:pos x="108" y="228"/>
                </a:cxn>
                <a:cxn ang="0">
                  <a:pos x="126" y="211"/>
                </a:cxn>
                <a:cxn ang="0">
                  <a:pos x="128" y="195"/>
                </a:cxn>
                <a:cxn ang="0">
                  <a:pos x="126" y="182"/>
                </a:cxn>
                <a:cxn ang="0">
                  <a:pos x="127" y="172"/>
                </a:cxn>
                <a:cxn ang="0">
                  <a:pos x="143" y="169"/>
                </a:cxn>
                <a:cxn ang="0">
                  <a:pos x="142" y="180"/>
                </a:cxn>
                <a:cxn ang="0">
                  <a:pos x="146" y="171"/>
                </a:cxn>
                <a:cxn ang="0">
                  <a:pos x="155" y="176"/>
                </a:cxn>
                <a:cxn ang="0">
                  <a:pos x="163" y="185"/>
                </a:cxn>
                <a:cxn ang="0">
                  <a:pos x="171" y="172"/>
                </a:cxn>
                <a:cxn ang="0">
                  <a:pos x="178" y="165"/>
                </a:cxn>
              </a:cxnLst>
              <a:rect l="0" t="0" r="r" b="b"/>
              <a:pathLst>
                <a:path w="180" h="256">
                  <a:moveTo>
                    <a:pt x="180" y="147"/>
                  </a:moveTo>
                  <a:cubicBezTo>
                    <a:pt x="180" y="144"/>
                    <a:pt x="178" y="144"/>
                    <a:pt x="176" y="143"/>
                  </a:cubicBezTo>
                  <a:cubicBezTo>
                    <a:pt x="175" y="142"/>
                    <a:pt x="174" y="141"/>
                    <a:pt x="173" y="142"/>
                  </a:cubicBezTo>
                  <a:cubicBezTo>
                    <a:pt x="171" y="143"/>
                    <a:pt x="170" y="143"/>
                    <a:pt x="169" y="144"/>
                  </a:cubicBezTo>
                  <a:cubicBezTo>
                    <a:pt x="168" y="144"/>
                    <a:pt x="168" y="144"/>
                    <a:pt x="167" y="143"/>
                  </a:cubicBezTo>
                  <a:cubicBezTo>
                    <a:pt x="167" y="141"/>
                    <a:pt x="165" y="138"/>
                    <a:pt x="165" y="136"/>
                  </a:cubicBezTo>
                  <a:cubicBezTo>
                    <a:pt x="165" y="135"/>
                    <a:pt x="165" y="135"/>
                    <a:pt x="164" y="134"/>
                  </a:cubicBezTo>
                  <a:cubicBezTo>
                    <a:pt x="164" y="134"/>
                    <a:pt x="163" y="133"/>
                    <a:pt x="163" y="133"/>
                  </a:cubicBezTo>
                  <a:cubicBezTo>
                    <a:pt x="163" y="132"/>
                    <a:pt x="163" y="130"/>
                    <a:pt x="164" y="128"/>
                  </a:cubicBezTo>
                  <a:cubicBezTo>
                    <a:pt x="164" y="128"/>
                    <a:pt x="164" y="127"/>
                    <a:pt x="164" y="126"/>
                  </a:cubicBezTo>
                  <a:cubicBezTo>
                    <a:pt x="164" y="126"/>
                    <a:pt x="164" y="124"/>
                    <a:pt x="163" y="123"/>
                  </a:cubicBezTo>
                  <a:cubicBezTo>
                    <a:pt x="162" y="123"/>
                    <a:pt x="159" y="123"/>
                    <a:pt x="158" y="123"/>
                  </a:cubicBezTo>
                  <a:cubicBezTo>
                    <a:pt x="156" y="123"/>
                    <a:pt x="152" y="122"/>
                    <a:pt x="154" y="120"/>
                  </a:cubicBezTo>
                  <a:cubicBezTo>
                    <a:pt x="155" y="118"/>
                    <a:pt x="156" y="119"/>
                    <a:pt x="158" y="120"/>
                  </a:cubicBezTo>
                  <a:cubicBezTo>
                    <a:pt x="157" y="119"/>
                    <a:pt x="157" y="118"/>
                    <a:pt x="157" y="117"/>
                  </a:cubicBezTo>
                  <a:cubicBezTo>
                    <a:pt x="158" y="115"/>
                    <a:pt x="158" y="116"/>
                    <a:pt x="159" y="115"/>
                  </a:cubicBezTo>
                  <a:cubicBezTo>
                    <a:pt x="159" y="114"/>
                    <a:pt x="159" y="114"/>
                    <a:pt x="159" y="113"/>
                  </a:cubicBezTo>
                  <a:cubicBezTo>
                    <a:pt x="159" y="113"/>
                    <a:pt x="159" y="112"/>
                    <a:pt x="159" y="112"/>
                  </a:cubicBezTo>
                  <a:cubicBezTo>
                    <a:pt x="158" y="109"/>
                    <a:pt x="160" y="109"/>
                    <a:pt x="161" y="107"/>
                  </a:cubicBezTo>
                  <a:cubicBezTo>
                    <a:pt x="162" y="105"/>
                    <a:pt x="160" y="103"/>
                    <a:pt x="160" y="101"/>
                  </a:cubicBezTo>
                  <a:cubicBezTo>
                    <a:pt x="160" y="99"/>
                    <a:pt x="160" y="98"/>
                    <a:pt x="160" y="97"/>
                  </a:cubicBezTo>
                  <a:cubicBezTo>
                    <a:pt x="159" y="97"/>
                    <a:pt x="158" y="97"/>
                    <a:pt x="157" y="98"/>
                  </a:cubicBezTo>
                  <a:cubicBezTo>
                    <a:pt x="157" y="98"/>
                    <a:pt x="156" y="98"/>
                    <a:pt x="156" y="98"/>
                  </a:cubicBezTo>
                  <a:cubicBezTo>
                    <a:pt x="154" y="100"/>
                    <a:pt x="153" y="103"/>
                    <a:pt x="150" y="101"/>
                  </a:cubicBezTo>
                  <a:cubicBezTo>
                    <a:pt x="149" y="101"/>
                    <a:pt x="148" y="100"/>
                    <a:pt x="147" y="100"/>
                  </a:cubicBezTo>
                  <a:cubicBezTo>
                    <a:pt x="146" y="99"/>
                    <a:pt x="146" y="97"/>
                    <a:pt x="146" y="96"/>
                  </a:cubicBezTo>
                  <a:cubicBezTo>
                    <a:pt x="146" y="96"/>
                    <a:pt x="145" y="95"/>
                    <a:pt x="145" y="94"/>
                  </a:cubicBezTo>
                  <a:cubicBezTo>
                    <a:pt x="145" y="95"/>
                    <a:pt x="144" y="96"/>
                    <a:pt x="144" y="96"/>
                  </a:cubicBezTo>
                  <a:cubicBezTo>
                    <a:pt x="143" y="96"/>
                    <a:pt x="141" y="95"/>
                    <a:pt x="141" y="94"/>
                  </a:cubicBezTo>
                  <a:cubicBezTo>
                    <a:pt x="141" y="93"/>
                    <a:pt x="141" y="92"/>
                    <a:pt x="140" y="91"/>
                  </a:cubicBezTo>
                  <a:cubicBezTo>
                    <a:pt x="139" y="90"/>
                    <a:pt x="139" y="89"/>
                    <a:pt x="138" y="89"/>
                  </a:cubicBezTo>
                  <a:cubicBezTo>
                    <a:pt x="137" y="88"/>
                    <a:pt x="137" y="86"/>
                    <a:pt x="136" y="85"/>
                  </a:cubicBezTo>
                  <a:cubicBezTo>
                    <a:pt x="135" y="84"/>
                    <a:pt x="135" y="84"/>
                    <a:pt x="135" y="84"/>
                  </a:cubicBezTo>
                  <a:cubicBezTo>
                    <a:pt x="135" y="83"/>
                    <a:pt x="135" y="82"/>
                    <a:pt x="135" y="81"/>
                  </a:cubicBezTo>
                  <a:cubicBezTo>
                    <a:pt x="134" y="80"/>
                    <a:pt x="134" y="79"/>
                    <a:pt x="135" y="78"/>
                  </a:cubicBezTo>
                  <a:cubicBezTo>
                    <a:pt x="136" y="76"/>
                    <a:pt x="139" y="76"/>
                    <a:pt x="139" y="74"/>
                  </a:cubicBezTo>
                  <a:cubicBezTo>
                    <a:pt x="139" y="74"/>
                    <a:pt x="139" y="73"/>
                    <a:pt x="139" y="72"/>
                  </a:cubicBezTo>
                  <a:cubicBezTo>
                    <a:pt x="139" y="71"/>
                    <a:pt x="139" y="70"/>
                    <a:pt x="139" y="70"/>
                  </a:cubicBezTo>
                  <a:cubicBezTo>
                    <a:pt x="140" y="68"/>
                    <a:pt x="140" y="67"/>
                    <a:pt x="140" y="66"/>
                  </a:cubicBezTo>
                  <a:cubicBezTo>
                    <a:pt x="140" y="65"/>
                    <a:pt x="141" y="64"/>
                    <a:pt x="141" y="63"/>
                  </a:cubicBezTo>
                  <a:cubicBezTo>
                    <a:pt x="142" y="63"/>
                    <a:pt x="143" y="63"/>
                    <a:pt x="142" y="62"/>
                  </a:cubicBezTo>
                  <a:cubicBezTo>
                    <a:pt x="141" y="61"/>
                    <a:pt x="140" y="61"/>
                    <a:pt x="140" y="60"/>
                  </a:cubicBezTo>
                  <a:cubicBezTo>
                    <a:pt x="140" y="60"/>
                    <a:pt x="140" y="59"/>
                    <a:pt x="140" y="59"/>
                  </a:cubicBezTo>
                  <a:cubicBezTo>
                    <a:pt x="141" y="58"/>
                    <a:pt x="141" y="58"/>
                    <a:pt x="141" y="56"/>
                  </a:cubicBezTo>
                  <a:cubicBezTo>
                    <a:pt x="141" y="56"/>
                    <a:pt x="141" y="55"/>
                    <a:pt x="141" y="55"/>
                  </a:cubicBezTo>
                  <a:cubicBezTo>
                    <a:pt x="141" y="54"/>
                    <a:pt x="141" y="54"/>
                    <a:pt x="142" y="53"/>
                  </a:cubicBezTo>
                  <a:cubicBezTo>
                    <a:pt x="142" y="53"/>
                    <a:pt x="142" y="53"/>
                    <a:pt x="142" y="52"/>
                  </a:cubicBezTo>
                  <a:cubicBezTo>
                    <a:pt x="143" y="51"/>
                    <a:pt x="143" y="49"/>
                    <a:pt x="141" y="48"/>
                  </a:cubicBezTo>
                  <a:cubicBezTo>
                    <a:pt x="141" y="48"/>
                    <a:pt x="140" y="48"/>
                    <a:pt x="139" y="48"/>
                  </a:cubicBezTo>
                  <a:cubicBezTo>
                    <a:pt x="138" y="47"/>
                    <a:pt x="137" y="47"/>
                    <a:pt x="136" y="46"/>
                  </a:cubicBezTo>
                  <a:cubicBezTo>
                    <a:pt x="135" y="46"/>
                    <a:pt x="133" y="45"/>
                    <a:pt x="132" y="46"/>
                  </a:cubicBezTo>
                  <a:cubicBezTo>
                    <a:pt x="131" y="47"/>
                    <a:pt x="131" y="48"/>
                    <a:pt x="130" y="48"/>
                  </a:cubicBezTo>
                  <a:cubicBezTo>
                    <a:pt x="130" y="48"/>
                    <a:pt x="129" y="48"/>
                    <a:pt x="129" y="48"/>
                  </a:cubicBezTo>
                  <a:cubicBezTo>
                    <a:pt x="128" y="48"/>
                    <a:pt x="126" y="48"/>
                    <a:pt x="125" y="48"/>
                  </a:cubicBezTo>
                  <a:cubicBezTo>
                    <a:pt x="124" y="47"/>
                    <a:pt x="125" y="47"/>
                    <a:pt x="124" y="46"/>
                  </a:cubicBezTo>
                  <a:cubicBezTo>
                    <a:pt x="123" y="45"/>
                    <a:pt x="123" y="45"/>
                    <a:pt x="121" y="45"/>
                  </a:cubicBezTo>
                  <a:cubicBezTo>
                    <a:pt x="120" y="45"/>
                    <a:pt x="120" y="43"/>
                    <a:pt x="119" y="42"/>
                  </a:cubicBezTo>
                  <a:cubicBezTo>
                    <a:pt x="117" y="40"/>
                    <a:pt x="117" y="40"/>
                    <a:pt x="117" y="38"/>
                  </a:cubicBezTo>
                  <a:cubicBezTo>
                    <a:pt x="117" y="37"/>
                    <a:pt x="118" y="35"/>
                    <a:pt x="117" y="35"/>
                  </a:cubicBezTo>
                  <a:cubicBezTo>
                    <a:pt x="116" y="34"/>
                    <a:pt x="116" y="35"/>
                    <a:pt x="115" y="35"/>
                  </a:cubicBezTo>
                  <a:cubicBezTo>
                    <a:pt x="114" y="34"/>
                    <a:pt x="114" y="33"/>
                    <a:pt x="113" y="33"/>
                  </a:cubicBezTo>
                  <a:cubicBezTo>
                    <a:pt x="112" y="32"/>
                    <a:pt x="113" y="32"/>
                    <a:pt x="111" y="32"/>
                  </a:cubicBezTo>
                  <a:cubicBezTo>
                    <a:pt x="111" y="32"/>
                    <a:pt x="110" y="32"/>
                    <a:pt x="109" y="32"/>
                  </a:cubicBezTo>
                  <a:cubicBezTo>
                    <a:pt x="109" y="32"/>
                    <a:pt x="108" y="31"/>
                    <a:pt x="107" y="31"/>
                  </a:cubicBezTo>
                  <a:cubicBezTo>
                    <a:pt x="106" y="30"/>
                    <a:pt x="105" y="30"/>
                    <a:pt x="104" y="30"/>
                  </a:cubicBezTo>
                  <a:cubicBezTo>
                    <a:pt x="103" y="30"/>
                    <a:pt x="100" y="29"/>
                    <a:pt x="99" y="30"/>
                  </a:cubicBezTo>
                  <a:cubicBezTo>
                    <a:pt x="99" y="31"/>
                    <a:pt x="99" y="33"/>
                    <a:pt x="99" y="34"/>
                  </a:cubicBezTo>
                  <a:cubicBezTo>
                    <a:pt x="99" y="35"/>
                    <a:pt x="98" y="37"/>
                    <a:pt x="97" y="37"/>
                  </a:cubicBezTo>
                  <a:cubicBezTo>
                    <a:pt x="97" y="37"/>
                    <a:pt x="97" y="36"/>
                    <a:pt x="97" y="35"/>
                  </a:cubicBezTo>
                  <a:cubicBezTo>
                    <a:pt x="96" y="35"/>
                    <a:pt x="96" y="35"/>
                    <a:pt x="95" y="35"/>
                  </a:cubicBezTo>
                  <a:cubicBezTo>
                    <a:pt x="95" y="35"/>
                    <a:pt x="95" y="33"/>
                    <a:pt x="95" y="32"/>
                  </a:cubicBezTo>
                  <a:cubicBezTo>
                    <a:pt x="95" y="32"/>
                    <a:pt x="95" y="30"/>
                    <a:pt x="95" y="29"/>
                  </a:cubicBezTo>
                  <a:cubicBezTo>
                    <a:pt x="94" y="29"/>
                    <a:pt x="93" y="31"/>
                    <a:pt x="92" y="31"/>
                  </a:cubicBezTo>
                  <a:cubicBezTo>
                    <a:pt x="91" y="31"/>
                    <a:pt x="90" y="32"/>
                    <a:pt x="89" y="31"/>
                  </a:cubicBezTo>
                  <a:cubicBezTo>
                    <a:pt x="89" y="30"/>
                    <a:pt x="90" y="30"/>
                    <a:pt x="91" y="29"/>
                  </a:cubicBezTo>
                  <a:cubicBezTo>
                    <a:pt x="92" y="28"/>
                    <a:pt x="93" y="26"/>
                    <a:pt x="92" y="24"/>
                  </a:cubicBezTo>
                  <a:cubicBezTo>
                    <a:pt x="91" y="22"/>
                    <a:pt x="90" y="23"/>
                    <a:pt x="88" y="23"/>
                  </a:cubicBezTo>
                  <a:cubicBezTo>
                    <a:pt x="87" y="24"/>
                    <a:pt x="86" y="23"/>
                    <a:pt x="84" y="23"/>
                  </a:cubicBezTo>
                  <a:cubicBezTo>
                    <a:pt x="84" y="24"/>
                    <a:pt x="83" y="24"/>
                    <a:pt x="83" y="25"/>
                  </a:cubicBezTo>
                  <a:cubicBezTo>
                    <a:pt x="82" y="25"/>
                    <a:pt x="80" y="24"/>
                    <a:pt x="80" y="23"/>
                  </a:cubicBezTo>
                  <a:cubicBezTo>
                    <a:pt x="79" y="22"/>
                    <a:pt x="80" y="22"/>
                    <a:pt x="79" y="21"/>
                  </a:cubicBezTo>
                  <a:cubicBezTo>
                    <a:pt x="77" y="21"/>
                    <a:pt x="77" y="22"/>
                    <a:pt x="77" y="20"/>
                  </a:cubicBezTo>
                  <a:cubicBezTo>
                    <a:pt x="77" y="20"/>
                    <a:pt x="77" y="19"/>
                    <a:pt x="77" y="19"/>
                  </a:cubicBezTo>
                  <a:cubicBezTo>
                    <a:pt x="77" y="18"/>
                    <a:pt x="76" y="18"/>
                    <a:pt x="75" y="18"/>
                  </a:cubicBezTo>
                  <a:cubicBezTo>
                    <a:pt x="73" y="17"/>
                    <a:pt x="71" y="14"/>
                    <a:pt x="69" y="13"/>
                  </a:cubicBezTo>
                  <a:cubicBezTo>
                    <a:pt x="68" y="12"/>
                    <a:pt x="66" y="12"/>
                    <a:pt x="64" y="11"/>
                  </a:cubicBezTo>
                  <a:cubicBezTo>
                    <a:pt x="63" y="10"/>
                    <a:pt x="62" y="9"/>
                    <a:pt x="61" y="8"/>
                  </a:cubicBezTo>
                  <a:cubicBezTo>
                    <a:pt x="61" y="8"/>
                    <a:pt x="60" y="8"/>
                    <a:pt x="60" y="7"/>
                  </a:cubicBezTo>
                  <a:cubicBezTo>
                    <a:pt x="58" y="6"/>
                    <a:pt x="59" y="6"/>
                    <a:pt x="57" y="6"/>
                  </a:cubicBezTo>
                  <a:cubicBezTo>
                    <a:pt x="56" y="6"/>
                    <a:pt x="54" y="6"/>
                    <a:pt x="54" y="5"/>
                  </a:cubicBezTo>
                  <a:cubicBezTo>
                    <a:pt x="53" y="5"/>
                    <a:pt x="51" y="0"/>
                    <a:pt x="49" y="2"/>
                  </a:cubicBezTo>
                  <a:cubicBezTo>
                    <a:pt x="48" y="2"/>
                    <a:pt x="48" y="4"/>
                    <a:pt x="48" y="4"/>
                  </a:cubicBezTo>
                  <a:cubicBezTo>
                    <a:pt x="48" y="7"/>
                    <a:pt x="45" y="9"/>
                    <a:pt x="42" y="10"/>
                  </a:cubicBezTo>
                  <a:cubicBezTo>
                    <a:pt x="41" y="10"/>
                    <a:pt x="40" y="10"/>
                    <a:pt x="39" y="9"/>
                  </a:cubicBezTo>
                  <a:cubicBezTo>
                    <a:pt x="38" y="8"/>
                    <a:pt x="38" y="7"/>
                    <a:pt x="37" y="7"/>
                  </a:cubicBezTo>
                  <a:cubicBezTo>
                    <a:pt x="37" y="6"/>
                    <a:pt x="36" y="5"/>
                    <a:pt x="36" y="6"/>
                  </a:cubicBezTo>
                  <a:cubicBezTo>
                    <a:pt x="35" y="6"/>
                    <a:pt x="35" y="7"/>
                    <a:pt x="35" y="8"/>
                  </a:cubicBezTo>
                  <a:cubicBezTo>
                    <a:pt x="34" y="9"/>
                    <a:pt x="33" y="9"/>
                    <a:pt x="32" y="10"/>
                  </a:cubicBezTo>
                  <a:cubicBezTo>
                    <a:pt x="31" y="11"/>
                    <a:pt x="28" y="12"/>
                    <a:pt x="26" y="12"/>
                  </a:cubicBezTo>
                  <a:cubicBezTo>
                    <a:pt x="25" y="12"/>
                    <a:pt x="25" y="12"/>
                    <a:pt x="25" y="11"/>
                  </a:cubicBezTo>
                  <a:cubicBezTo>
                    <a:pt x="24" y="9"/>
                    <a:pt x="23" y="8"/>
                    <a:pt x="21" y="8"/>
                  </a:cubicBezTo>
                  <a:cubicBezTo>
                    <a:pt x="19" y="7"/>
                    <a:pt x="19" y="7"/>
                    <a:pt x="19" y="9"/>
                  </a:cubicBezTo>
                  <a:cubicBezTo>
                    <a:pt x="18" y="11"/>
                    <a:pt x="18" y="12"/>
                    <a:pt x="15" y="13"/>
                  </a:cubicBezTo>
                  <a:cubicBezTo>
                    <a:pt x="14" y="14"/>
                    <a:pt x="13" y="14"/>
                    <a:pt x="12" y="13"/>
                  </a:cubicBezTo>
                  <a:cubicBezTo>
                    <a:pt x="12" y="12"/>
                    <a:pt x="12" y="11"/>
                    <a:pt x="11" y="11"/>
                  </a:cubicBezTo>
                  <a:cubicBezTo>
                    <a:pt x="10" y="10"/>
                    <a:pt x="9" y="11"/>
                    <a:pt x="8" y="10"/>
                  </a:cubicBezTo>
                  <a:cubicBezTo>
                    <a:pt x="6" y="10"/>
                    <a:pt x="7" y="7"/>
                    <a:pt x="6" y="7"/>
                  </a:cubicBezTo>
                  <a:cubicBezTo>
                    <a:pt x="5" y="7"/>
                    <a:pt x="4" y="7"/>
                    <a:pt x="4" y="7"/>
                  </a:cubicBezTo>
                  <a:cubicBezTo>
                    <a:pt x="2" y="8"/>
                    <a:pt x="1" y="8"/>
                    <a:pt x="1" y="10"/>
                  </a:cubicBezTo>
                  <a:cubicBezTo>
                    <a:pt x="1" y="11"/>
                    <a:pt x="1" y="12"/>
                    <a:pt x="1" y="13"/>
                  </a:cubicBezTo>
                  <a:cubicBezTo>
                    <a:pt x="1" y="14"/>
                    <a:pt x="2" y="14"/>
                    <a:pt x="2" y="15"/>
                  </a:cubicBezTo>
                  <a:cubicBezTo>
                    <a:pt x="2" y="16"/>
                    <a:pt x="2" y="17"/>
                    <a:pt x="2" y="18"/>
                  </a:cubicBezTo>
                  <a:cubicBezTo>
                    <a:pt x="1" y="19"/>
                    <a:pt x="1" y="19"/>
                    <a:pt x="0" y="20"/>
                  </a:cubicBezTo>
                  <a:cubicBezTo>
                    <a:pt x="0" y="20"/>
                    <a:pt x="0" y="20"/>
                    <a:pt x="0" y="21"/>
                  </a:cubicBezTo>
                  <a:cubicBezTo>
                    <a:pt x="1" y="21"/>
                    <a:pt x="2" y="21"/>
                    <a:pt x="3" y="21"/>
                  </a:cubicBezTo>
                  <a:cubicBezTo>
                    <a:pt x="7" y="23"/>
                    <a:pt x="8" y="29"/>
                    <a:pt x="11" y="33"/>
                  </a:cubicBezTo>
                  <a:cubicBezTo>
                    <a:pt x="13" y="36"/>
                    <a:pt x="15" y="38"/>
                    <a:pt x="18" y="41"/>
                  </a:cubicBezTo>
                  <a:cubicBezTo>
                    <a:pt x="20" y="45"/>
                    <a:pt x="24" y="46"/>
                    <a:pt x="25" y="51"/>
                  </a:cubicBezTo>
                  <a:cubicBezTo>
                    <a:pt x="26" y="53"/>
                    <a:pt x="26" y="55"/>
                    <a:pt x="27" y="56"/>
                  </a:cubicBezTo>
                  <a:cubicBezTo>
                    <a:pt x="29" y="59"/>
                    <a:pt x="32" y="61"/>
                    <a:pt x="34" y="65"/>
                  </a:cubicBezTo>
                  <a:cubicBezTo>
                    <a:pt x="36" y="68"/>
                    <a:pt x="36" y="72"/>
                    <a:pt x="36" y="76"/>
                  </a:cubicBezTo>
                  <a:cubicBezTo>
                    <a:pt x="36" y="77"/>
                    <a:pt x="35" y="78"/>
                    <a:pt x="36" y="79"/>
                  </a:cubicBezTo>
                  <a:cubicBezTo>
                    <a:pt x="36" y="81"/>
                    <a:pt x="37" y="81"/>
                    <a:pt x="37" y="82"/>
                  </a:cubicBezTo>
                  <a:cubicBezTo>
                    <a:pt x="38" y="83"/>
                    <a:pt x="37" y="84"/>
                    <a:pt x="38" y="84"/>
                  </a:cubicBezTo>
                  <a:cubicBezTo>
                    <a:pt x="39" y="85"/>
                    <a:pt x="40" y="85"/>
                    <a:pt x="40" y="86"/>
                  </a:cubicBezTo>
                  <a:cubicBezTo>
                    <a:pt x="41" y="86"/>
                    <a:pt x="40" y="87"/>
                    <a:pt x="40" y="87"/>
                  </a:cubicBezTo>
                  <a:cubicBezTo>
                    <a:pt x="42" y="89"/>
                    <a:pt x="45" y="89"/>
                    <a:pt x="47" y="91"/>
                  </a:cubicBezTo>
                  <a:cubicBezTo>
                    <a:pt x="49" y="92"/>
                    <a:pt x="49" y="96"/>
                    <a:pt x="51" y="98"/>
                  </a:cubicBezTo>
                  <a:cubicBezTo>
                    <a:pt x="52" y="100"/>
                    <a:pt x="53" y="102"/>
                    <a:pt x="54" y="103"/>
                  </a:cubicBezTo>
                  <a:cubicBezTo>
                    <a:pt x="55" y="104"/>
                    <a:pt x="57" y="105"/>
                    <a:pt x="58" y="106"/>
                  </a:cubicBezTo>
                  <a:cubicBezTo>
                    <a:pt x="60" y="109"/>
                    <a:pt x="60" y="110"/>
                    <a:pt x="62" y="111"/>
                  </a:cubicBezTo>
                  <a:cubicBezTo>
                    <a:pt x="65" y="115"/>
                    <a:pt x="66" y="120"/>
                    <a:pt x="67" y="125"/>
                  </a:cubicBezTo>
                  <a:cubicBezTo>
                    <a:pt x="67" y="128"/>
                    <a:pt x="66" y="131"/>
                    <a:pt x="68" y="134"/>
                  </a:cubicBezTo>
                  <a:cubicBezTo>
                    <a:pt x="70" y="138"/>
                    <a:pt x="73" y="140"/>
                    <a:pt x="77" y="140"/>
                  </a:cubicBezTo>
                  <a:cubicBezTo>
                    <a:pt x="80" y="140"/>
                    <a:pt x="78" y="144"/>
                    <a:pt x="80" y="147"/>
                  </a:cubicBezTo>
                  <a:cubicBezTo>
                    <a:pt x="80" y="149"/>
                    <a:pt x="84" y="155"/>
                    <a:pt x="84" y="157"/>
                  </a:cubicBezTo>
                  <a:cubicBezTo>
                    <a:pt x="84" y="160"/>
                    <a:pt x="82" y="165"/>
                    <a:pt x="83" y="167"/>
                  </a:cubicBezTo>
                  <a:cubicBezTo>
                    <a:pt x="85" y="170"/>
                    <a:pt x="84" y="178"/>
                    <a:pt x="83" y="180"/>
                  </a:cubicBezTo>
                  <a:cubicBezTo>
                    <a:pt x="79" y="190"/>
                    <a:pt x="77" y="194"/>
                    <a:pt x="76" y="204"/>
                  </a:cubicBezTo>
                  <a:cubicBezTo>
                    <a:pt x="76" y="210"/>
                    <a:pt x="75" y="223"/>
                    <a:pt x="77" y="227"/>
                  </a:cubicBezTo>
                  <a:cubicBezTo>
                    <a:pt x="79" y="230"/>
                    <a:pt x="79" y="238"/>
                    <a:pt x="78" y="242"/>
                  </a:cubicBezTo>
                  <a:cubicBezTo>
                    <a:pt x="75" y="249"/>
                    <a:pt x="78" y="252"/>
                    <a:pt x="82" y="256"/>
                  </a:cubicBezTo>
                  <a:cubicBezTo>
                    <a:pt x="83" y="256"/>
                    <a:pt x="84" y="255"/>
                    <a:pt x="85" y="254"/>
                  </a:cubicBezTo>
                  <a:cubicBezTo>
                    <a:pt x="86" y="253"/>
                    <a:pt x="87" y="252"/>
                    <a:pt x="88" y="252"/>
                  </a:cubicBezTo>
                  <a:cubicBezTo>
                    <a:pt x="91" y="249"/>
                    <a:pt x="91" y="256"/>
                    <a:pt x="94" y="256"/>
                  </a:cubicBezTo>
                  <a:cubicBezTo>
                    <a:pt x="95" y="256"/>
                    <a:pt x="95" y="256"/>
                    <a:pt x="96" y="255"/>
                  </a:cubicBezTo>
                  <a:cubicBezTo>
                    <a:pt x="96" y="255"/>
                    <a:pt x="96" y="254"/>
                    <a:pt x="97" y="254"/>
                  </a:cubicBezTo>
                  <a:cubicBezTo>
                    <a:pt x="97" y="253"/>
                    <a:pt x="98" y="253"/>
                    <a:pt x="98" y="253"/>
                  </a:cubicBezTo>
                  <a:cubicBezTo>
                    <a:pt x="98" y="252"/>
                    <a:pt x="98" y="251"/>
                    <a:pt x="98" y="250"/>
                  </a:cubicBezTo>
                  <a:cubicBezTo>
                    <a:pt x="98" y="250"/>
                    <a:pt x="98" y="249"/>
                    <a:pt x="99" y="248"/>
                  </a:cubicBezTo>
                  <a:cubicBezTo>
                    <a:pt x="99" y="247"/>
                    <a:pt x="99" y="246"/>
                    <a:pt x="99" y="245"/>
                  </a:cubicBezTo>
                  <a:cubicBezTo>
                    <a:pt x="99" y="245"/>
                    <a:pt x="99" y="244"/>
                    <a:pt x="99" y="244"/>
                  </a:cubicBezTo>
                  <a:cubicBezTo>
                    <a:pt x="99" y="244"/>
                    <a:pt x="100" y="243"/>
                    <a:pt x="100" y="243"/>
                  </a:cubicBezTo>
                  <a:cubicBezTo>
                    <a:pt x="101" y="241"/>
                    <a:pt x="99" y="240"/>
                    <a:pt x="99" y="238"/>
                  </a:cubicBezTo>
                  <a:cubicBezTo>
                    <a:pt x="99" y="237"/>
                    <a:pt x="99" y="236"/>
                    <a:pt x="99" y="235"/>
                  </a:cubicBezTo>
                  <a:cubicBezTo>
                    <a:pt x="99" y="234"/>
                    <a:pt x="100" y="234"/>
                    <a:pt x="101" y="234"/>
                  </a:cubicBezTo>
                  <a:cubicBezTo>
                    <a:pt x="102" y="233"/>
                    <a:pt x="102" y="233"/>
                    <a:pt x="102" y="232"/>
                  </a:cubicBezTo>
                  <a:cubicBezTo>
                    <a:pt x="102" y="231"/>
                    <a:pt x="103" y="230"/>
                    <a:pt x="104" y="230"/>
                  </a:cubicBezTo>
                  <a:cubicBezTo>
                    <a:pt x="104" y="229"/>
                    <a:pt x="105" y="229"/>
                    <a:pt x="106" y="228"/>
                  </a:cubicBezTo>
                  <a:cubicBezTo>
                    <a:pt x="107" y="228"/>
                    <a:pt x="107" y="228"/>
                    <a:pt x="108" y="228"/>
                  </a:cubicBezTo>
                  <a:cubicBezTo>
                    <a:pt x="109" y="228"/>
                    <a:pt x="110" y="227"/>
                    <a:pt x="111" y="227"/>
                  </a:cubicBezTo>
                  <a:cubicBezTo>
                    <a:pt x="113" y="225"/>
                    <a:pt x="112" y="223"/>
                    <a:pt x="111" y="221"/>
                  </a:cubicBezTo>
                  <a:cubicBezTo>
                    <a:pt x="110" y="219"/>
                    <a:pt x="113" y="217"/>
                    <a:pt x="115" y="216"/>
                  </a:cubicBezTo>
                  <a:cubicBezTo>
                    <a:pt x="118" y="214"/>
                    <a:pt x="122" y="213"/>
                    <a:pt x="126" y="211"/>
                  </a:cubicBezTo>
                  <a:cubicBezTo>
                    <a:pt x="127" y="210"/>
                    <a:pt x="128" y="210"/>
                    <a:pt x="128" y="209"/>
                  </a:cubicBezTo>
                  <a:cubicBezTo>
                    <a:pt x="128" y="208"/>
                    <a:pt x="127" y="207"/>
                    <a:pt x="126" y="206"/>
                  </a:cubicBezTo>
                  <a:cubicBezTo>
                    <a:pt x="125" y="204"/>
                    <a:pt x="127" y="202"/>
                    <a:pt x="128" y="200"/>
                  </a:cubicBezTo>
                  <a:cubicBezTo>
                    <a:pt x="129" y="198"/>
                    <a:pt x="129" y="197"/>
                    <a:pt x="128" y="195"/>
                  </a:cubicBezTo>
                  <a:cubicBezTo>
                    <a:pt x="128" y="194"/>
                    <a:pt x="128" y="194"/>
                    <a:pt x="127" y="193"/>
                  </a:cubicBezTo>
                  <a:cubicBezTo>
                    <a:pt x="126" y="193"/>
                    <a:pt x="124" y="194"/>
                    <a:pt x="124" y="193"/>
                  </a:cubicBezTo>
                  <a:cubicBezTo>
                    <a:pt x="123" y="192"/>
                    <a:pt x="125" y="189"/>
                    <a:pt x="125" y="188"/>
                  </a:cubicBezTo>
                  <a:cubicBezTo>
                    <a:pt x="126" y="186"/>
                    <a:pt x="126" y="184"/>
                    <a:pt x="126" y="182"/>
                  </a:cubicBezTo>
                  <a:cubicBezTo>
                    <a:pt x="126" y="181"/>
                    <a:pt x="127" y="180"/>
                    <a:pt x="127" y="179"/>
                  </a:cubicBezTo>
                  <a:cubicBezTo>
                    <a:pt x="126" y="177"/>
                    <a:pt x="125" y="178"/>
                    <a:pt x="124" y="177"/>
                  </a:cubicBezTo>
                  <a:cubicBezTo>
                    <a:pt x="124" y="176"/>
                    <a:pt x="125" y="174"/>
                    <a:pt x="125" y="174"/>
                  </a:cubicBezTo>
                  <a:cubicBezTo>
                    <a:pt x="126" y="172"/>
                    <a:pt x="126" y="172"/>
                    <a:pt x="127" y="172"/>
                  </a:cubicBezTo>
                  <a:cubicBezTo>
                    <a:pt x="129" y="171"/>
                    <a:pt x="130" y="170"/>
                    <a:pt x="131" y="170"/>
                  </a:cubicBezTo>
                  <a:cubicBezTo>
                    <a:pt x="132" y="170"/>
                    <a:pt x="133" y="170"/>
                    <a:pt x="134" y="169"/>
                  </a:cubicBezTo>
                  <a:cubicBezTo>
                    <a:pt x="135" y="169"/>
                    <a:pt x="134" y="169"/>
                    <a:pt x="135" y="168"/>
                  </a:cubicBezTo>
                  <a:cubicBezTo>
                    <a:pt x="137" y="166"/>
                    <a:pt x="143" y="164"/>
                    <a:pt x="143" y="169"/>
                  </a:cubicBezTo>
                  <a:cubicBezTo>
                    <a:pt x="143" y="171"/>
                    <a:pt x="142" y="172"/>
                    <a:pt x="141" y="174"/>
                  </a:cubicBezTo>
                  <a:cubicBezTo>
                    <a:pt x="139" y="176"/>
                    <a:pt x="139" y="177"/>
                    <a:pt x="139" y="179"/>
                  </a:cubicBezTo>
                  <a:cubicBezTo>
                    <a:pt x="140" y="180"/>
                    <a:pt x="140" y="183"/>
                    <a:pt x="141" y="182"/>
                  </a:cubicBezTo>
                  <a:cubicBezTo>
                    <a:pt x="142" y="181"/>
                    <a:pt x="142" y="180"/>
                    <a:pt x="142" y="180"/>
                  </a:cubicBezTo>
                  <a:cubicBezTo>
                    <a:pt x="142" y="179"/>
                    <a:pt x="143" y="179"/>
                    <a:pt x="143" y="178"/>
                  </a:cubicBezTo>
                  <a:cubicBezTo>
                    <a:pt x="144" y="177"/>
                    <a:pt x="144" y="176"/>
                    <a:pt x="144" y="175"/>
                  </a:cubicBezTo>
                  <a:cubicBezTo>
                    <a:pt x="144" y="172"/>
                    <a:pt x="145" y="169"/>
                    <a:pt x="146" y="168"/>
                  </a:cubicBezTo>
                  <a:cubicBezTo>
                    <a:pt x="147" y="169"/>
                    <a:pt x="146" y="170"/>
                    <a:pt x="146" y="171"/>
                  </a:cubicBezTo>
                  <a:cubicBezTo>
                    <a:pt x="146" y="172"/>
                    <a:pt x="147" y="176"/>
                    <a:pt x="148" y="177"/>
                  </a:cubicBezTo>
                  <a:cubicBezTo>
                    <a:pt x="149" y="176"/>
                    <a:pt x="151" y="171"/>
                    <a:pt x="154" y="172"/>
                  </a:cubicBezTo>
                  <a:cubicBezTo>
                    <a:pt x="155" y="172"/>
                    <a:pt x="155" y="173"/>
                    <a:pt x="155" y="174"/>
                  </a:cubicBezTo>
                  <a:cubicBezTo>
                    <a:pt x="155" y="175"/>
                    <a:pt x="155" y="175"/>
                    <a:pt x="155" y="176"/>
                  </a:cubicBezTo>
                  <a:cubicBezTo>
                    <a:pt x="156" y="176"/>
                    <a:pt x="157" y="177"/>
                    <a:pt x="158" y="177"/>
                  </a:cubicBezTo>
                  <a:cubicBezTo>
                    <a:pt x="158" y="178"/>
                    <a:pt x="159" y="179"/>
                    <a:pt x="159" y="180"/>
                  </a:cubicBezTo>
                  <a:cubicBezTo>
                    <a:pt x="159" y="180"/>
                    <a:pt x="160" y="181"/>
                    <a:pt x="160" y="182"/>
                  </a:cubicBezTo>
                  <a:cubicBezTo>
                    <a:pt x="161" y="183"/>
                    <a:pt x="162" y="184"/>
                    <a:pt x="163" y="185"/>
                  </a:cubicBezTo>
                  <a:cubicBezTo>
                    <a:pt x="163" y="185"/>
                    <a:pt x="165" y="185"/>
                    <a:pt x="166" y="185"/>
                  </a:cubicBezTo>
                  <a:cubicBezTo>
                    <a:pt x="166" y="182"/>
                    <a:pt x="166" y="180"/>
                    <a:pt x="168" y="178"/>
                  </a:cubicBezTo>
                  <a:cubicBezTo>
                    <a:pt x="169" y="177"/>
                    <a:pt x="170" y="176"/>
                    <a:pt x="170" y="175"/>
                  </a:cubicBezTo>
                  <a:cubicBezTo>
                    <a:pt x="171" y="174"/>
                    <a:pt x="170" y="173"/>
                    <a:pt x="171" y="172"/>
                  </a:cubicBezTo>
                  <a:cubicBezTo>
                    <a:pt x="172" y="171"/>
                    <a:pt x="172" y="171"/>
                    <a:pt x="173" y="170"/>
                  </a:cubicBezTo>
                  <a:cubicBezTo>
                    <a:pt x="173" y="170"/>
                    <a:pt x="173" y="169"/>
                    <a:pt x="173" y="168"/>
                  </a:cubicBezTo>
                  <a:cubicBezTo>
                    <a:pt x="175" y="167"/>
                    <a:pt x="176" y="169"/>
                    <a:pt x="178" y="168"/>
                  </a:cubicBezTo>
                  <a:cubicBezTo>
                    <a:pt x="179" y="167"/>
                    <a:pt x="178" y="166"/>
                    <a:pt x="178" y="165"/>
                  </a:cubicBezTo>
                  <a:cubicBezTo>
                    <a:pt x="178" y="163"/>
                    <a:pt x="179" y="161"/>
                    <a:pt x="179" y="160"/>
                  </a:cubicBezTo>
                  <a:cubicBezTo>
                    <a:pt x="180" y="156"/>
                    <a:pt x="180" y="151"/>
                    <a:pt x="180" y="14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36">
              <a:extLst>
                <a:ext uri="{FF2B5EF4-FFF2-40B4-BE49-F238E27FC236}">
                  <a16:creationId xmlns:a16="http://schemas.microsoft.com/office/drawing/2014/main" id="{A78E1A4C-3E8A-C245-A5B1-6328F5C93D88}"/>
                </a:ext>
              </a:extLst>
            </p:cNvPr>
            <p:cNvSpPr>
              <a:spLocks/>
            </p:cNvSpPr>
            <p:nvPr/>
          </p:nvSpPr>
          <p:spPr bwMode="auto">
            <a:xfrm>
              <a:off x="5480050" y="3663950"/>
              <a:ext cx="346075" cy="179388"/>
            </a:xfrm>
            <a:custGeom>
              <a:avLst/>
              <a:gdLst/>
              <a:ahLst/>
              <a:cxnLst>
                <a:cxn ang="0">
                  <a:pos x="184" y="94"/>
                </a:cxn>
                <a:cxn ang="0">
                  <a:pos x="182" y="91"/>
                </a:cxn>
                <a:cxn ang="0">
                  <a:pos x="175" y="87"/>
                </a:cxn>
                <a:cxn ang="0">
                  <a:pos x="163" y="83"/>
                </a:cxn>
                <a:cxn ang="0">
                  <a:pos x="161" y="81"/>
                </a:cxn>
                <a:cxn ang="0">
                  <a:pos x="160" y="75"/>
                </a:cxn>
                <a:cxn ang="0">
                  <a:pos x="163" y="61"/>
                </a:cxn>
                <a:cxn ang="0">
                  <a:pos x="171" y="47"/>
                </a:cxn>
                <a:cxn ang="0">
                  <a:pos x="169" y="38"/>
                </a:cxn>
                <a:cxn ang="0">
                  <a:pos x="163" y="31"/>
                </a:cxn>
                <a:cxn ang="0">
                  <a:pos x="158" y="23"/>
                </a:cxn>
                <a:cxn ang="0">
                  <a:pos x="151" y="22"/>
                </a:cxn>
                <a:cxn ang="0">
                  <a:pos x="139" y="20"/>
                </a:cxn>
                <a:cxn ang="0">
                  <a:pos x="132" y="22"/>
                </a:cxn>
                <a:cxn ang="0">
                  <a:pos x="127" y="22"/>
                </a:cxn>
                <a:cxn ang="0">
                  <a:pos x="122" y="20"/>
                </a:cxn>
                <a:cxn ang="0">
                  <a:pos x="115" y="17"/>
                </a:cxn>
                <a:cxn ang="0">
                  <a:pos x="110" y="15"/>
                </a:cxn>
                <a:cxn ang="0">
                  <a:pos x="101" y="12"/>
                </a:cxn>
                <a:cxn ang="0">
                  <a:pos x="90" y="1"/>
                </a:cxn>
                <a:cxn ang="0">
                  <a:pos x="82" y="3"/>
                </a:cxn>
                <a:cxn ang="0">
                  <a:pos x="83" y="9"/>
                </a:cxn>
                <a:cxn ang="0">
                  <a:pos x="76" y="12"/>
                </a:cxn>
                <a:cxn ang="0">
                  <a:pos x="76" y="20"/>
                </a:cxn>
                <a:cxn ang="0">
                  <a:pos x="76" y="36"/>
                </a:cxn>
                <a:cxn ang="0">
                  <a:pos x="74" y="40"/>
                </a:cxn>
                <a:cxn ang="0">
                  <a:pos x="62" y="33"/>
                </a:cxn>
                <a:cxn ang="0">
                  <a:pos x="48" y="39"/>
                </a:cxn>
                <a:cxn ang="0">
                  <a:pos x="33" y="45"/>
                </a:cxn>
                <a:cxn ang="0">
                  <a:pos x="14" y="52"/>
                </a:cxn>
                <a:cxn ang="0">
                  <a:pos x="28" y="56"/>
                </a:cxn>
                <a:cxn ang="0">
                  <a:pos x="28" y="62"/>
                </a:cxn>
                <a:cxn ang="0">
                  <a:pos x="22" y="65"/>
                </a:cxn>
                <a:cxn ang="0">
                  <a:pos x="15" y="66"/>
                </a:cxn>
                <a:cxn ang="0">
                  <a:pos x="11" y="71"/>
                </a:cxn>
                <a:cxn ang="0">
                  <a:pos x="0" y="78"/>
                </a:cxn>
                <a:cxn ang="0">
                  <a:pos x="2" y="84"/>
                </a:cxn>
                <a:cxn ang="0">
                  <a:pos x="6" y="83"/>
                </a:cxn>
                <a:cxn ang="0">
                  <a:pos x="76" y="88"/>
                </a:cxn>
                <a:cxn ang="0">
                  <a:pos x="137" y="89"/>
                </a:cxn>
                <a:cxn ang="0">
                  <a:pos x="164" y="89"/>
                </a:cxn>
                <a:cxn ang="0">
                  <a:pos x="184" y="96"/>
                </a:cxn>
              </a:cxnLst>
              <a:rect l="0" t="0" r="r" b="b"/>
              <a:pathLst>
                <a:path w="185" h="96">
                  <a:moveTo>
                    <a:pt x="185" y="96"/>
                  </a:moveTo>
                  <a:cubicBezTo>
                    <a:pt x="185" y="96"/>
                    <a:pt x="184" y="95"/>
                    <a:pt x="184" y="94"/>
                  </a:cubicBezTo>
                  <a:cubicBezTo>
                    <a:pt x="183" y="94"/>
                    <a:pt x="184" y="93"/>
                    <a:pt x="183" y="92"/>
                  </a:cubicBezTo>
                  <a:cubicBezTo>
                    <a:pt x="183" y="92"/>
                    <a:pt x="182" y="91"/>
                    <a:pt x="182" y="91"/>
                  </a:cubicBezTo>
                  <a:cubicBezTo>
                    <a:pt x="181" y="90"/>
                    <a:pt x="180" y="89"/>
                    <a:pt x="179" y="88"/>
                  </a:cubicBezTo>
                  <a:cubicBezTo>
                    <a:pt x="178" y="87"/>
                    <a:pt x="177" y="87"/>
                    <a:pt x="175" y="87"/>
                  </a:cubicBezTo>
                  <a:cubicBezTo>
                    <a:pt x="173" y="87"/>
                    <a:pt x="171" y="86"/>
                    <a:pt x="169" y="85"/>
                  </a:cubicBezTo>
                  <a:cubicBezTo>
                    <a:pt x="167" y="85"/>
                    <a:pt x="165" y="84"/>
                    <a:pt x="163" y="83"/>
                  </a:cubicBezTo>
                  <a:cubicBezTo>
                    <a:pt x="163" y="82"/>
                    <a:pt x="163" y="82"/>
                    <a:pt x="162" y="82"/>
                  </a:cubicBezTo>
                  <a:cubicBezTo>
                    <a:pt x="162" y="81"/>
                    <a:pt x="161" y="81"/>
                    <a:pt x="161" y="81"/>
                  </a:cubicBezTo>
                  <a:cubicBezTo>
                    <a:pt x="160" y="81"/>
                    <a:pt x="160" y="81"/>
                    <a:pt x="160" y="80"/>
                  </a:cubicBezTo>
                  <a:cubicBezTo>
                    <a:pt x="160" y="78"/>
                    <a:pt x="160" y="76"/>
                    <a:pt x="160" y="75"/>
                  </a:cubicBezTo>
                  <a:cubicBezTo>
                    <a:pt x="160" y="73"/>
                    <a:pt x="161" y="72"/>
                    <a:pt x="161" y="71"/>
                  </a:cubicBezTo>
                  <a:cubicBezTo>
                    <a:pt x="161" y="67"/>
                    <a:pt x="162" y="64"/>
                    <a:pt x="163" y="61"/>
                  </a:cubicBezTo>
                  <a:cubicBezTo>
                    <a:pt x="163" y="58"/>
                    <a:pt x="163" y="57"/>
                    <a:pt x="165" y="55"/>
                  </a:cubicBezTo>
                  <a:cubicBezTo>
                    <a:pt x="167" y="53"/>
                    <a:pt x="169" y="50"/>
                    <a:pt x="171" y="47"/>
                  </a:cubicBezTo>
                  <a:cubicBezTo>
                    <a:pt x="172" y="47"/>
                    <a:pt x="172" y="46"/>
                    <a:pt x="172" y="45"/>
                  </a:cubicBezTo>
                  <a:cubicBezTo>
                    <a:pt x="172" y="42"/>
                    <a:pt x="169" y="40"/>
                    <a:pt x="169" y="38"/>
                  </a:cubicBezTo>
                  <a:cubicBezTo>
                    <a:pt x="168" y="37"/>
                    <a:pt x="168" y="35"/>
                    <a:pt x="167" y="33"/>
                  </a:cubicBezTo>
                  <a:cubicBezTo>
                    <a:pt x="166" y="32"/>
                    <a:pt x="164" y="32"/>
                    <a:pt x="163" y="31"/>
                  </a:cubicBezTo>
                  <a:cubicBezTo>
                    <a:pt x="162" y="30"/>
                    <a:pt x="159" y="28"/>
                    <a:pt x="159" y="27"/>
                  </a:cubicBezTo>
                  <a:cubicBezTo>
                    <a:pt x="158" y="26"/>
                    <a:pt x="159" y="25"/>
                    <a:pt x="158" y="23"/>
                  </a:cubicBezTo>
                  <a:cubicBezTo>
                    <a:pt x="157" y="22"/>
                    <a:pt x="155" y="20"/>
                    <a:pt x="154" y="20"/>
                  </a:cubicBezTo>
                  <a:cubicBezTo>
                    <a:pt x="152" y="20"/>
                    <a:pt x="152" y="21"/>
                    <a:pt x="151" y="22"/>
                  </a:cubicBezTo>
                  <a:cubicBezTo>
                    <a:pt x="150" y="22"/>
                    <a:pt x="149" y="22"/>
                    <a:pt x="148" y="22"/>
                  </a:cubicBezTo>
                  <a:cubicBezTo>
                    <a:pt x="144" y="22"/>
                    <a:pt x="142" y="21"/>
                    <a:pt x="139" y="20"/>
                  </a:cubicBezTo>
                  <a:cubicBezTo>
                    <a:pt x="137" y="19"/>
                    <a:pt x="136" y="19"/>
                    <a:pt x="134" y="20"/>
                  </a:cubicBezTo>
                  <a:cubicBezTo>
                    <a:pt x="133" y="21"/>
                    <a:pt x="132" y="22"/>
                    <a:pt x="132" y="22"/>
                  </a:cubicBezTo>
                  <a:cubicBezTo>
                    <a:pt x="131" y="23"/>
                    <a:pt x="132" y="24"/>
                    <a:pt x="130" y="24"/>
                  </a:cubicBezTo>
                  <a:cubicBezTo>
                    <a:pt x="129" y="24"/>
                    <a:pt x="128" y="22"/>
                    <a:pt x="127" y="22"/>
                  </a:cubicBezTo>
                  <a:cubicBezTo>
                    <a:pt x="126" y="21"/>
                    <a:pt x="125" y="18"/>
                    <a:pt x="124" y="19"/>
                  </a:cubicBezTo>
                  <a:cubicBezTo>
                    <a:pt x="123" y="19"/>
                    <a:pt x="123" y="20"/>
                    <a:pt x="122" y="20"/>
                  </a:cubicBezTo>
                  <a:cubicBezTo>
                    <a:pt x="121" y="20"/>
                    <a:pt x="121" y="19"/>
                    <a:pt x="120" y="18"/>
                  </a:cubicBezTo>
                  <a:cubicBezTo>
                    <a:pt x="119" y="17"/>
                    <a:pt x="116" y="18"/>
                    <a:pt x="115" y="17"/>
                  </a:cubicBezTo>
                  <a:cubicBezTo>
                    <a:pt x="114" y="17"/>
                    <a:pt x="113" y="16"/>
                    <a:pt x="112" y="15"/>
                  </a:cubicBezTo>
                  <a:cubicBezTo>
                    <a:pt x="111" y="15"/>
                    <a:pt x="110" y="15"/>
                    <a:pt x="110" y="15"/>
                  </a:cubicBezTo>
                  <a:cubicBezTo>
                    <a:pt x="109" y="14"/>
                    <a:pt x="108" y="14"/>
                    <a:pt x="107" y="13"/>
                  </a:cubicBezTo>
                  <a:cubicBezTo>
                    <a:pt x="105" y="13"/>
                    <a:pt x="103" y="12"/>
                    <a:pt x="101" y="12"/>
                  </a:cubicBezTo>
                  <a:cubicBezTo>
                    <a:pt x="99" y="12"/>
                    <a:pt x="98" y="10"/>
                    <a:pt x="97" y="9"/>
                  </a:cubicBezTo>
                  <a:cubicBezTo>
                    <a:pt x="95" y="6"/>
                    <a:pt x="93" y="2"/>
                    <a:pt x="90" y="1"/>
                  </a:cubicBezTo>
                  <a:cubicBezTo>
                    <a:pt x="88" y="0"/>
                    <a:pt x="87" y="1"/>
                    <a:pt x="85" y="2"/>
                  </a:cubicBezTo>
                  <a:cubicBezTo>
                    <a:pt x="85" y="2"/>
                    <a:pt x="83" y="3"/>
                    <a:pt x="82" y="3"/>
                  </a:cubicBezTo>
                  <a:cubicBezTo>
                    <a:pt x="82" y="4"/>
                    <a:pt x="82" y="4"/>
                    <a:pt x="83" y="5"/>
                  </a:cubicBezTo>
                  <a:cubicBezTo>
                    <a:pt x="83" y="7"/>
                    <a:pt x="84" y="8"/>
                    <a:pt x="83" y="9"/>
                  </a:cubicBezTo>
                  <a:cubicBezTo>
                    <a:pt x="82" y="10"/>
                    <a:pt x="80" y="10"/>
                    <a:pt x="79" y="10"/>
                  </a:cubicBezTo>
                  <a:cubicBezTo>
                    <a:pt x="77" y="10"/>
                    <a:pt x="76" y="10"/>
                    <a:pt x="76" y="12"/>
                  </a:cubicBezTo>
                  <a:cubicBezTo>
                    <a:pt x="76" y="13"/>
                    <a:pt x="76" y="14"/>
                    <a:pt x="76" y="15"/>
                  </a:cubicBezTo>
                  <a:cubicBezTo>
                    <a:pt x="76" y="16"/>
                    <a:pt x="76" y="18"/>
                    <a:pt x="76" y="20"/>
                  </a:cubicBezTo>
                  <a:cubicBezTo>
                    <a:pt x="76" y="22"/>
                    <a:pt x="76" y="25"/>
                    <a:pt x="76" y="27"/>
                  </a:cubicBezTo>
                  <a:cubicBezTo>
                    <a:pt x="76" y="30"/>
                    <a:pt x="76" y="33"/>
                    <a:pt x="76" y="36"/>
                  </a:cubicBezTo>
                  <a:cubicBezTo>
                    <a:pt x="76" y="37"/>
                    <a:pt x="77" y="38"/>
                    <a:pt x="76" y="39"/>
                  </a:cubicBezTo>
                  <a:cubicBezTo>
                    <a:pt x="75" y="39"/>
                    <a:pt x="75" y="40"/>
                    <a:pt x="74" y="40"/>
                  </a:cubicBezTo>
                  <a:cubicBezTo>
                    <a:pt x="73" y="40"/>
                    <a:pt x="72" y="40"/>
                    <a:pt x="71" y="39"/>
                  </a:cubicBezTo>
                  <a:cubicBezTo>
                    <a:pt x="68" y="37"/>
                    <a:pt x="66" y="34"/>
                    <a:pt x="62" y="33"/>
                  </a:cubicBezTo>
                  <a:cubicBezTo>
                    <a:pt x="58" y="33"/>
                    <a:pt x="54" y="30"/>
                    <a:pt x="50" y="31"/>
                  </a:cubicBezTo>
                  <a:cubicBezTo>
                    <a:pt x="47" y="32"/>
                    <a:pt x="48" y="36"/>
                    <a:pt x="48" y="39"/>
                  </a:cubicBezTo>
                  <a:cubicBezTo>
                    <a:pt x="45" y="39"/>
                    <a:pt x="40" y="36"/>
                    <a:pt x="37" y="39"/>
                  </a:cubicBezTo>
                  <a:cubicBezTo>
                    <a:pt x="35" y="40"/>
                    <a:pt x="35" y="44"/>
                    <a:pt x="33" y="45"/>
                  </a:cubicBezTo>
                  <a:cubicBezTo>
                    <a:pt x="28" y="48"/>
                    <a:pt x="23" y="49"/>
                    <a:pt x="18" y="50"/>
                  </a:cubicBezTo>
                  <a:cubicBezTo>
                    <a:pt x="17" y="50"/>
                    <a:pt x="15" y="51"/>
                    <a:pt x="14" y="52"/>
                  </a:cubicBezTo>
                  <a:cubicBezTo>
                    <a:pt x="14" y="54"/>
                    <a:pt x="17" y="55"/>
                    <a:pt x="19" y="56"/>
                  </a:cubicBezTo>
                  <a:cubicBezTo>
                    <a:pt x="22" y="56"/>
                    <a:pt x="25" y="56"/>
                    <a:pt x="28" y="56"/>
                  </a:cubicBezTo>
                  <a:cubicBezTo>
                    <a:pt x="30" y="56"/>
                    <a:pt x="33" y="56"/>
                    <a:pt x="34" y="57"/>
                  </a:cubicBezTo>
                  <a:cubicBezTo>
                    <a:pt x="37" y="60"/>
                    <a:pt x="30" y="61"/>
                    <a:pt x="28" y="62"/>
                  </a:cubicBezTo>
                  <a:cubicBezTo>
                    <a:pt x="26" y="62"/>
                    <a:pt x="25" y="63"/>
                    <a:pt x="24" y="64"/>
                  </a:cubicBezTo>
                  <a:cubicBezTo>
                    <a:pt x="23" y="64"/>
                    <a:pt x="22" y="64"/>
                    <a:pt x="22" y="65"/>
                  </a:cubicBezTo>
                  <a:cubicBezTo>
                    <a:pt x="21" y="66"/>
                    <a:pt x="21" y="67"/>
                    <a:pt x="20" y="67"/>
                  </a:cubicBezTo>
                  <a:cubicBezTo>
                    <a:pt x="17" y="68"/>
                    <a:pt x="17" y="67"/>
                    <a:pt x="15" y="66"/>
                  </a:cubicBezTo>
                  <a:cubicBezTo>
                    <a:pt x="14" y="65"/>
                    <a:pt x="13" y="65"/>
                    <a:pt x="12" y="66"/>
                  </a:cubicBezTo>
                  <a:cubicBezTo>
                    <a:pt x="10" y="67"/>
                    <a:pt x="11" y="68"/>
                    <a:pt x="11" y="71"/>
                  </a:cubicBezTo>
                  <a:cubicBezTo>
                    <a:pt x="10" y="75"/>
                    <a:pt x="6" y="72"/>
                    <a:pt x="4" y="73"/>
                  </a:cubicBezTo>
                  <a:cubicBezTo>
                    <a:pt x="2" y="73"/>
                    <a:pt x="1" y="76"/>
                    <a:pt x="0" y="78"/>
                  </a:cubicBezTo>
                  <a:cubicBezTo>
                    <a:pt x="0" y="80"/>
                    <a:pt x="1" y="80"/>
                    <a:pt x="2" y="82"/>
                  </a:cubicBezTo>
                  <a:cubicBezTo>
                    <a:pt x="2" y="83"/>
                    <a:pt x="2" y="83"/>
                    <a:pt x="2" y="84"/>
                  </a:cubicBezTo>
                  <a:cubicBezTo>
                    <a:pt x="2" y="83"/>
                    <a:pt x="3" y="83"/>
                    <a:pt x="3" y="82"/>
                  </a:cubicBezTo>
                  <a:cubicBezTo>
                    <a:pt x="4" y="82"/>
                    <a:pt x="5" y="82"/>
                    <a:pt x="6" y="83"/>
                  </a:cubicBezTo>
                  <a:cubicBezTo>
                    <a:pt x="13" y="84"/>
                    <a:pt x="20" y="85"/>
                    <a:pt x="27" y="86"/>
                  </a:cubicBezTo>
                  <a:cubicBezTo>
                    <a:pt x="43" y="87"/>
                    <a:pt x="59" y="88"/>
                    <a:pt x="76" y="88"/>
                  </a:cubicBezTo>
                  <a:cubicBezTo>
                    <a:pt x="88" y="89"/>
                    <a:pt x="100" y="88"/>
                    <a:pt x="112" y="88"/>
                  </a:cubicBezTo>
                  <a:cubicBezTo>
                    <a:pt x="120" y="88"/>
                    <a:pt x="129" y="89"/>
                    <a:pt x="137" y="89"/>
                  </a:cubicBezTo>
                  <a:cubicBezTo>
                    <a:pt x="144" y="89"/>
                    <a:pt x="150" y="89"/>
                    <a:pt x="157" y="89"/>
                  </a:cubicBezTo>
                  <a:cubicBezTo>
                    <a:pt x="159" y="89"/>
                    <a:pt x="162" y="89"/>
                    <a:pt x="164" y="89"/>
                  </a:cubicBezTo>
                  <a:cubicBezTo>
                    <a:pt x="166" y="89"/>
                    <a:pt x="168" y="90"/>
                    <a:pt x="170" y="90"/>
                  </a:cubicBezTo>
                  <a:cubicBezTo>
                    <a:pt x="175" y="92"/>
                    <a:pt x="179" y="95"/>
                    <a:pt x="184" y="96"/>
                  </a:cubicBezTo>
                  <a:cubicBezTo>
                    <a:pt x="184" y="96"/>
                    <a:pt x="185" y="96"/>
                    <a:pt x="185" y="9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37">
              <a:extLst>
                <a:ext uri="{FF2B5EF4-FFF2-40B4-BE49-F238E27FC236}">
                  <a16:creationId xmlns:a16="http://schemas.microsoft.com/office/drawing/2014/main" id="{303DFF80-CA15-34DB-3970-5CD084B7EE48}"/>
                </a:ext>
              </a:extLst>
            </p:cNvPr>
            <p:cNvSpPr>
              <a:spLocks/>
            </p:cNvSpPr>
            <p:nvPr/>
          </p:nvSpPr>
          <p:spPr bwMode="auto">
            <a:xfrm>
              <a:off x="5607050" y="3459163"/>
              <a:ext cx="592138" cy="452438"/>
            </a:xfrm>
            <a:custGeom>
              <a:avLst/>
              <a:gdLst/>
              <a:ahLst/>
              <a:cxnLst>
                <a:cxn ang="0">
                  <a:pos x="305" y="111"/>
                </a:cxn>
                <a:cxn ang="0">
                  <a:pos x="303" y="97"/>
                </a:cxn>
                <a:cxn ang="0">
                  <a:pos x="309" y="76"/>
                </a:cxn>
                <a:cxn ang="0">
                  <a:pos x="291" y="69"/>
                </a:cxn>
                <a:cxn ang="0">
                  <a:pos x="278" y="50"/>
                </a:cxn>
                <a:cxn ang="0">
                  <a:pos x="252" y="32"/>
                </a:cxn>
                <a:cxn ang="0">
                  <a:pos x="229" y="29"/>
                </a:cxn>
                <a:cxn ang="0">
                  <a:pos x="213" y="9"/>
                </a:cxn>
                <a:cxn ang="0">
                  <a:pos x="208" y="2"/>
                </a:cxn>
                <a:cxn ang="0">
                  <a:pos x="200" y="11"/>
                </a:cxn>
                <a:cxn ang="0">
                  <a:pos x="189" y="18"/>
                </a:cxn>
                <a:cxn ang="0">
                  <a:pos x="168" y="16"/>
                </a:cxn>
                <a:cxn ang="0">
                  <a:pos x="154" y="13"/>
                </a:cxn>
                <a:cxn ang="0">
                  <a:pos x="137" y="10"/>
                </a:cxn>
                <a:cxn ang="0">
                  <a:pos x="121" y="10"/>
                </a:cxn>
                <a:cxn ang="0">
                  <a:pos x="112" y="6"/>
                </a:cxn>
                <a:cxn ang="0">
                  <a:pos x="101" y="7"/>
                </a:cxn>
                <a:cxn ang="0">
                  <a:pos x="78" y="5"/>
                </a:cxn>
                <a:cxn ang="0">
                  <a:pos x="53" y="3"/>
                </a:cxn>
                <a:cxn ang="0">
                  <a:pos x="36" y="13"/>
                </a:cxn>
                <a:cxn ang="0">
                  <a:pos x="20" y="23"/>
                </a:cxn>
                <a:cxn ang="0">
                  <a:pos x="12" y="27"/>
                </a:cxn>
                <a:cxn ang="0">
                  <a:pos x="8" y="34"/>
                </a:cxn>
                <a:cxn ang="0">
                  <a:pos x="1" y="51"/>
                </a:cxn>
                <a:cxn ang="0">
                  <a:pos x="3" y="65"/>
                </a:cxn>
                <a:cxn ang="0">
                  <a:pos x="8" y="74"/>
                </a:cxn>
                <a:cxn ang="0">
                  <a:pos x="9" y="90"/>
                </a:cxn>
                <a:cxn ang="0">
                  <a:pos x="15" y="106"/>
                </a:cxn>
                <a:cxn ang="0">
                  <a:pos x="22" y="110"/>
                </a:cxn>
                <a:cxn ang="0">
                  <a:pos x="42" y="124"/>
                </a:cxn>
                <a:cxn ang="0">
                  <a:pos x="54" y="129"/>
                </a:cxn>
                <a:cxn ang="0">
                  <a:pos x="64" y="131"/>
                </a:cxn>
                <a:cxn ang="0">
                  <a:pos x="83" y="131"/>
                </a:cxn>
                <a:cxn ang="0">
                  <a:pos x="95" y="140"/>
                </a:cxn>
                <a:cxn ang="0">
                  <a:pos x="103" y="156"/>
                </a:cxn>
                <a:cxn ang="0">
                  <a:pos x="92" y="184"/>
                </a:cxn>
                <a:cxn ang="0">
                  <a:pos x="95" y="192"/>
                </a:cxn>
                <a:cxn ang="0">
                  <a:pos x="114" y="200"/>
                </a:cxn>
                <a:cxn ang="0">
                  <a:pos x="128" y="207"/>
                </a:cxn>
                <a:cxn ang="0">
                  <a:pos x="138" y="221"/>
                </a:cxn>
                <a:cxn ang="0">
                  <a:pos x="137" y="237"/>
                </a:cxn>
                <a:cxn ang="0">
                  <a:pos x="144" y="235"/>
                </a:cxn>
                <a:cxn ang="0">
                  <a:pos x="159" y="236"/>
                </a:cxn>
                <a:cxn ang="0">
                  <a:pos x="185" y="240"/>
                </a:cxn>
                <a:cxn ang="0">
                  <a:pos x="195" y="232"/>
                </a:cxn>
                <a:cxn ang="0">
                  <a:pos x="203" y="234"/>
                </a:cxn>
                <a:cxn ang="0">
                  <a:pos x="207" y="222"/>
                </a:cxn>
                <a:cxn ang="0">
                  <a:pos x="223" y="220"/>
                </a:cxn>
                <a:cxn ang="0">
                  <a:pos x="237" y="204"/>
                </a:cxn>
                <a:cxn ang="0">
                  <a:pos x="247" y="212"/>
                </a:cxn>
                <a:cxn ang="0">
                  <a:pos x="259" y="217"/>
                </a:cxn>
                <a:cxn ang="0">
                  <a:pos x="251" y="202"/>
                </a:cxn>
                <a:cxn ang="0">
                  <a:pos x="251" y="191"/>
                </a:cxn>
                <a:cxn ang="0">
                  <a:pos x="258" y="164"/>
                </a:cxn>
                <a:cxn ang="0">
                  <a:pos x="261" y="149"/>
                </a:cxn>
                <a:cxn ang="0">
                  <a:pos x="274" y="142"/>
                </a:cxn>
                <a:cxn ang="0">
                  <a:pos x="283" y="135"/>
                </a:cxn>
                <a:cxn ang="0">
                  <a:pos x="289" y="129"/>
                </a:cxn>
                <a:cxn ang="0">
                  <a:pos x="304" y="123"/>
                </a:cxn>
                <a:cxn ang="0">
                  <a:pos x="312" y="116"/>
                </a:cxn>
              </a:cxnLst>
              <a:rect l="0" t="0" r="r" b="b"/>
              <a:pathLst>
                <a:path w="317" h="242">
                  <a:moveTo>
                    <a:pt x="316" y="111"/>
                  </a:moveTo>
                  <a:cubicBezTo>
                    <a:pt x="314" y="110"/>
                    <a:pt x="310" y="110"/>
                    <a:pt x="308" y="110"/>
                  </a:cubicBezTo>
                  <a:cubicBezTo>
                    <a:pt x="308" y="110"/>
                    <a:pt x="307" y="110"/>
                    <a:pt x="306" y="110"/>
                  </a:cubicBezTo>
                  <a:cubicBezTo>
                    <a:pt x="306" y="110"/>
                    <a:pt x="305" y="111"/>
                    <a:pt x="305" y="111"/>
                  </a:cubicBezTo>
                  <a:cubicBezTo>
                    <a:pt x="303" y="111"/>
                    <a:pt x="302" y="109"/>
                    <a:pt x="301" y="108"/>
                  </a:cubicBezTo>
                  <a:cubicBezTo>
                    <a:pt x="300" y="106"/>
                    <a:pt x="300" y="106"/>
                    <a:pt x="301" y="105"/>
                  </a:cubicBezTo>
                  <a:cubicBezTo>
                    <a:pt x="302" y="103"/>
                    <a:pt x="304" y="102"/>
                    <a:pt x="304" y="100"/>
                  </a:cubicBezTo>
                  <a:cubicBezTo>
                    <a:pt x="304" y="98"/>
                    <a:pt x="304" y="98"/>
                    <a:pt x="303" y="97"/>
                  </a:cubicBezTo>
                  <a:cubicBezTo>
                    <a:pt x="302" y="96"/>
                    <a:pt x="300" y="97"/>
                    <a:pt x="301" y="94"/>
                  </a:cubicBezTo>
                  <a:cubicBezTo>
                    <a:pt x="301" y="94"/>
                    <a:pt x="301" y="93"/>
                    <a:pt x="302" y="92"/>
                  </a:cubicBezTo>
                  <a:cubicBezTo>
                    <a:pt x="304" y="91"/>
                    <a:pt x="305" y="89"/>
                    <a:pt x="306" y="87"/>
                  </a:cubicBezTo>
                  <a:cubicBezTo>
                    <a:pt x="307" y="85"/>
                    <a:pt x="312" y="78"/>
                    <a:pt x="309" y="76"/>
                  </a:cubicBezTo>
                  <a:cubicBezTo>
                    <a:pt x="308" y="75"/>
                    <a:pt x="306" y="75"/>
                    <a:pt x="305" y="75"/>
                  </a:cubicBezTo>
                  <a:cubicBezTo>
                    <a:pt x="303" y="75"/>
                    <a:pt x="301" y="74"/>
                    <a:pt x="299" y="74"/>
                  </a:cubicBezTo>
                  <a:cubicBezTo>
                    <a:pt x="297" y="73"/>
                    <a:pt x="293" y="73"/>
                    <a:pt x="292" y="72"/>
                  </a:cubicBezTo>
                  <a:cubicBezTo>
                    <a:pt x="291" y="71"/>
                    <a:pt x="291" y="70"/>
                    <a:pt x="291" y="69"/>
                  </a:cubicBezTo>
                  <a:cubicBezTo>
                    <a:pt x="290" y="67"/>
                    <a:pt x="288" y="65"/>
                    <a:pt x="287" y="63"/>
                  </a:cubicBezTo>
                  <a:cubicBezTo>
                    <a:pt x="286" y="62"/>
                    <a:pt x="285" y="61"/>
                    <a:pt x="285" y="60"/>
                  </a:cubicBezTo>
                  <a:cubicBezTo>
                    <a:pt x="284" y="60"/>
                    <a:pt x="284" y="59"/>
                    <a:pt x="284" y="58"/>
                  </a:cubicBezTo>
                  <a:cubicBezTo>
                    <a:pt x="283" y="55"/>
                    <a:pt x="280" y="52"/>
                    <a:pt x="278" y="50"/>
                  </a:cubicBezTo>
                  <a:cubicBezTo>
                    <a:pt x="275" y="48"/>
                    <a:pt x="273" y="46"/>
                    <a:pt x="270" y="44"/>
                  </a:cubicBezTo>
                  <a:cubicBezTo>
                    <a:pt x="267" y="42"/>
                    <a:pt x="265" y="40"/>
                    <a:pt x="262" y="39"/>
                  </a:cubicBezTo>
                  <a:cubicBezTo>
                    <a:pt x="260" y="37"/>
                    <a:pt x="258" y="36"/>
                    <a:pt x="255" y="35"/>
                  </a:cubicBezTo>
                  <a:cubicBezTo>
                    <a:pt x="254" y="34"/>
                    <a:pt x="253" y="32"/>
                    <a:pt x="252" y="32"/>
                  </a:cubicBezTo>
                  <a:cubicBezTo>
                    <a:pt x="250" y="30"/>
                    <a:pt x="248" y="30"/>
                    <a:pt x="246" y="30"/>
                  </a:cubicBezTo>
                  <a:cubicBezTo>
                    <a:pt x="243" y="30"/>
                    <a:pt x="239" y="31"/>
                    <a:pt x="236" y="29"/>
                  </a:cubicBezTo>
                  <a:cubicBezTo>
                    <a:pt x="235" y="29"/>
                    <a:pt x="234" y="27"/>
                    <a:pt x="233" y="27"/>
                  </a:cubicBezTo>
                  <a:cubicBezTo>
                    <a:pt x="232" y="26"/>
                    <a:pt x="229" y="27"/>
                    <a:pt x="229" y="29"/>
                  </a:cubicBezTo>
                  <a:cubicBezTo>
                    <a:pt x="227" y="29"/>
                    <a:pt x="226" y="26"/>
                    <a:pt x="226" y="25"/>
                  </a:cubicBezTo>
                  <a:cubicBezTo>
                    <a:pt x="223" y="24"/>
                    <a:pt x="222" y="22"/>
                    <a:pt x="221" y="19"/>
                  </a:cubicBezTo>
                  <a:cubicBezTo>
                    <a:pt x="219" y="16"/>
                    <a:pt x="217" y="14"/>
                    <a:pt x="216" y="11"/>
                  </a:cubicBezTo>
                  <a:cubicBezTo>
                    <a:pt x="215" y="10"/>
                    <a:pt x="214" y="9"/>
                    <a:pt x="213" y="9"/>
                  </a:cubicBezTo>
                  <a:cubicBezTo>
                    <a:pt x="213" y="8"/>
                    <a:pt x="213" y="8"/>
                    <a:pt x="213" y="7"/>
                  </a:cubicBezTo>
                  <a:cubicBezTo>
                    <a:pt x="214" y="6"/>
                    <a:pt x="213" y="6"/>
                    <a:pt x="214" y="5"/>
                  </a:cubicBezTo>
                  <a:cubicBezTo>
                    <a:pt x="217" y="3"/>
                    <a:pt x="217" y="3"/>
                    <a:pt x="217" y="3"/>
                  </a:cubicBezTo>
                  <a:cubicBezTo>
                    <a:pt x="217" y="0"/>
                    <a:pt x="210" y="0"/>
                    <a:pt x="208" y="2"/>
                  </a:cubicBezTo>
                  <a:cubicBezTo>
                    <a:pt x="208" y="2"/>
                    <a:pt x="208" y="3"/>
                    <a:pt x="207" y="3"/>
                  </a:cubicBezTo>
                  <a:cubicBezTo>
                    <a:pt x="207" y="4"/>
                    <a:pt x="206" y="4"/>
                    <a:pt x="205" y="4"/>
                  </a:cubicBezTo>
                  <a:cubicBezTo>
                    <a:pt x="204" y="5"/>
                    <a:pt x="202" y="6"/>
                    <a:pt x="201" y="7"/>
                  </a:cubicBezTo>
                  <a:cubicBezTo>
                    <a:pt x="200" y="8"/>
                    <a:pt x="200" y="10"/>
                    <a:pt x="200" y="11"/>
                  </a:cubicBezTo>
                  <a:cubicBezTo>
                    <a:pt x="200" y="12"/>
                    <a:pt x="200" y="13"/>
                    <a:pt x="200" y="14"/>
                  </a:cubicBezTo>
                  <a:cubicBezTo>
                    <a:pt x="199" y="14"/>
                    <a:pt x="198" y="14"/>
                    <a:pt x="197" y="14"/>
                  </a:cubicBezTo>
                  <a:cubicBezTo>
                    <a:pt x="196" y="15"/>
                    <a:pt x="196" y="16"/>
                    <a:pt x="195" y="17"/>
                  </a:cubicBezTo>
                  <a:cubicBezTo>
                    <a:pt x="193" y="18"/>
                    <a:pt x="190" y="18"/>
                    <a:pt x="189" y="18"/>
                  </a:cubicBezTo>
                  <a:cubicBezTo>
                    <a:pt x="184" y="17"/>
                    <a:pt x="179" y="15"/>
                    <a:pt x="175" y="18"/>
                  </a:cubicBezTo>
                  <a:cubicBezTo>
                    <a:pt x="174" y="18"/>
                    <a:pt x="173" y="20"/>
                    <a:pt x="171" y="20"/>
                  </a:cubicBezTo>
                  <a:cubicBezTo>
                    <a:pt x="170" y="20"/>
                    <a:pt x="169" y="20"/>
                    <a:pt x="169" y="19"/>
                  </a:cubicBezTo>
                  <a:cubicBezTo>
                    <a:pt x="168" y="18"/>
                    <a:pt x="169" y="17"/>
                    <a:pt x="168" y="16"/>
                  </a:cubicBezTo>
                  <a:cubicBezTo>
                    <a:pt x="168" y="15"/>
                    <a:pt x="166" y="15"/>
                    <a:pt x="165" y="15"/>
                  </a:cubicBezTo>
                  <a:cubicBezTo>
                    <a:pt x="163" y="14"/>
                    <a:pt x="161" y="13"/>
                    <a:pt x="159" y="12"/>
                  </a:cubicBezTo>
                  <a:cubicBezTo>
                    <a:pt x="158" y="11"/>
                    <a:pt x="157" y="10"/>
                    <a:pt x="156" y="10"/>
                  </a:cubicBezTo>
                  <a:cubicBezTo>
                    <a:pt x="154" y="10"/>
                    <a:pt x="155" y="13"/>
                    <a:pt x="154" y="13"/>
                  </a:cubicBezTo>
                  <a:cubicBezTo>
                    <a:pt x="153" y="12"/>
                    <a:pt x="153" y="10"/>
                    <a:pt x="153" y="9"/>
                  </a:cubicBezTo>
                  <a:cubicBezTo>
                    <a:pt x="150" y="8"/>
                    <a:pt x="148" y="8"/>
                    <a:pt x="145" y="9"/>
                  </a:cubicBezTo>
                  <a:cubicBezTo>
                    <a:pt x="144" y="9"/>
                    <a:pt x="143" y="10"/>
                    <a:pt x="142" y="10"/>
                  </a:cubicBezTo>
                  <a:cubicBezTo>
                    <a:pt x="140" y="10"/>
                    <a:pt x="138" y="10"/>
                    <a:pt x="137" y="10"/>
                  </a:cubicBezTo>
                  <a:cubicBezTo>
                    <a:pt x="135" y="9"/>
                    <a:pt x="134" y="8"/>
                    <a:pt x="132" y="8"/>
                  </a:cubicBezTo>
                  <a:cubicBezTo>
                    <a:pt x="131" y="8"/>
                    <a:pt x="129" y="7"/>
                    <a:pt x="128" y="7"/>
                  </a:cubicBezTo>
                  <a:cubicBezTo>
                    <a:pt x="127" y="8"/>
                    <a:pt x="127" y="10"/>
                    <a:pt x="125" y="10"/>
                  </a:cubicBezTo>
                  <a:cubicBezTo>
                    <a:pt x="124" y="10"/>
                    <a:pt x="122" y="9"/>
                    <a:pt x="121" y="10"/>
                  </a:cubicBezTo>
                  <a:cubicBezTo>
                    <a:pt x="121" y="12"/>
                    <a:pt x="117" y="14"/>
                    <a:pt x="115" y="14"/>
                  </a:cubicBezTo>
                  <a:cubicBezTo>
                    <a:pt x="113" y="13"/>
                    <a:pt x="113" y="10"/>
                    <a:pt x="113" y="9"/>
                  </a:cubicBezTo>
                  <a:cubicBezTo>
                    <a:pt x="113" y="8"/>
                    <a:pt x="112" y="8"/>
                    <a:pt x="112" y="8"/>
                  </a:cubicBezTo>
                  <a:cubicBezTo>
                    <a:pt x="112" y="7"/>
                    <a:pt x="112" y="6"/>
                    <a:pt x="112" y="6"/>
                  </a:cubicBezTo>
                  <a:cubicBezTo>
                    <a:pt x="112" y="5"/>
                    <a:pt x="110" y="6"/>
                    <a:pt x="110" y="6"/>
                  </a:cubicBezTo>
                  <a:cubicBezTo>
                    <a:pt x="109" y="5"/>
                    <a:pt x="107" y="5"/>
                    <a:pt x="106" y="5"/>
                  </a:cubicBezTo>
                  <a:cubicBezTo>
                    <a:pt x="105" y="5"/>
                    <a:pt x="104" y="5"/>
                    <a:pt x="103" y="5"/>
                  </a:cubicBezTo>
                  <a:cubicBezTo>
                    <a:pt x="102" y="6"/>
                    <a:pt x="102" y="7"/>
                    <a:pt x="101" y="7"/>
                  </a:cubicBezTo>
                  <a:cubicBezTo>
                    <a:pt x="100" y="7"/>
                    <a:pt x="99" y="7"/>
                    <a:pt x="99" y="7"/>
                  </a:cubicBezTo>
                  <a:cubicBezTo>
                    <a:pt x="97" y="7"/>
                    <a:pt x="96" y="7"/>
                    <a:pt x="94" y="7"/>
                  </a:cubicBezTo>
                  <a:cubicBezTo>
                    <a:pt x="91" y="7"/>
                    <a:pt x="89" y="7"/>
                    <a:pt x="86" y="6"/>
                  </a:cubicBezTo>
                  <a:cubicBezTo>
                    <a:pt x="83" y="5"/>
                    <a:pt x="81" y="5"/>
                    <a:pt x="78" y="5"/>
                  </a:cubicBezTo>
                  <a:cubicBezTo>
                    <a:pt x="75" y="5"/>
                    <a:pt x="71" y="5"/>
                    <a:pt x="67" y="4"/>
                  </a:cubicBezTo>
                  <a:cubicBezTo>
                    <a:pt x="66" y="4"/>
                    <a:pt x="65" y="3"/>
                    <a:pt x="64" y="3"/>
                  </a:cubicBezTo>
                  <a:cubicBezTo>
                    <a:pt x="63" y="3"/>
                    <a:pt x="62" y="2"/>
                    <a:pt x="61" y="2"/>
                  </a:cubicBezTo>
                  <a:cubicBezTo>
                    <a:pt x="60" y="1"/>
                    <a:pt x="54" y="1"/>
                    <a:pt x="53" y="3"/>
                  </a:cubicBezTo>
                  <a:cubicBezTo>
                    <a:pt x="52" y="5"/>
                    <a:pt x="54" y="7"/>
                    <a:pt x="50" y="7"/>
                  </a:cubicBezTo>
                  <a:cubicBezTo>
                    <a:pt x="49" y="7"/>
                    <a:pt x="48" y="7"/>
                    <a:pt x="47" y="8"/>
                  </a:cubicBezTo>
                  <a:cubicBezTo>
                    <a:pt x="45" y="8"/>
                    <a:pt x="42" y="9"/>
                    <a:pt x="41" y="10"/>
                  </a:cubicBezTo>
                  <a:cubicBezTo>
                    <a:pt x="39" y="12"/>
                    <a:pt x="39" y="13"/>
                    <a:pt x="36" y="13"/>
                  </a:cubicBezTo>
                  <a:cubicBezTo>
                    <a:pt x="33" y="13"/>
                    <a:pt x="31" y="12"/>
                    <a:pt x="29" y="14"/>
                  </a:cubicBezTo>
                  <a:cubicBezTo>
                    <a:pt x="28" y="14"/>
                    <a:pt x="26" y="16"/>
                    <a:pt x="25" y="17"/>
                  </a:cubicBezTo>
                  <a:cubicBezTo>
                    <a:pt x="23" y="17"/>
                    <a:pt x="22" y="17"/>
                    <a:pt x="21" y="19"/>
                  </a:cubicBezTo>
                  <a:cubicBezTo>
                    <a:pt x="21" y="20"/>
                    <a:pt x="21" y="22"/>
                    <a:pt x="20" y="23"/>
                  </a:cubicBezTo>
                  <a:cubicBezTo>
                    <a:pt x="19" y="23"/>
                    <a:pt x="18" y="24"/>
                    <a:pt x="17" y="24"/>
                  </a:cubicBezTo>
                  <a:cubicBezTo>
                    <a:pt x="16" y="24"/>
                    <a:pt x="15" y="25"/>
                    <a:pt x="15" y="25"/>
                  </a:cubicBezTo>
                  <a:cubicBezTo>
                    <a:pt x="15" y="25"/>
                    <a:pt x="14" y="26"/>
                    <a:pt x="14" y="26"/>
                  </a:cubicBezTo>
                  <a:cubicBezTo>
                    <a:pt x="14" y="26"/>
                    <a:pt x="12" y="26"/>
                    <a:pt x="12" y="27"/>
                  </a:cubicBezTo>
                  <a:cubicBezTo>
                    <a:pt x="11" y="27"/>
                    <a:pt x="12" y="28"/>
                    <a:pt x="12" y="28"/>
                  </a:cubicBezTo>
                  <a:cubicBezTo>
                    <a:pt x="12" y="29"/>
                    <a:pt x="11" y="29"/>
                    <a:pt x="11" y="29"/>
                  </a:cubicBezTo>
                  <a:cubicBezTo>
                    <a:pt x="11" y="30"/>
                    <a:pt x="10" y="31"/>
                    <a:pt x="10" y="31"/>
                  </a:cubicBezTo>
                  <a:cubicBezTo>
                    <a:pt x="9" y="32"/>
                    <a:pt x="9" y="33"/>
                    <a:pt x="8" y="34"/>
                  </a:cubicBezTo>
                  <a:cubicBezTo>
                    <a:pt x="7" y="34"/>
                    <a:pt x="6" y="33"/>
                    <a:pt x="5" y="34"/>
                  </a:cubicBezTo>
                  <a:cubicBezTo>
                    <a:pt x="3" y="35"/>
                    <a:pt x="3" y="38"/>
                    <a:pt x="3" y="40"/>
                  </a:cubicBezTo>
                  <a:cubicBezTo>
                    <a:pt x="2" y="43"/>
                    <a:pt x="2" y="46"/>
                    <a:pt x="2" y="49"/>
                  </a:cubicBezTo>
                  <a:cubicBezTo>
                    <a:pt x="2" y="50"/>
                    <a:pt x="2" y="50"/>
                    <a:pt x="1" y="51"/>
                  </a:cubicBezTo>
                  <a:cubicBezTo>
                    <a:pt x="0" y="52"/>
                    <a:pt x="0" y="53"/>
                    <a:pt x="0" y="55"/>
                  </a:cubicBezTo>
                  <a:cubicBezTo>
                    <a:pt x="0" y="57"/>
                    <a:pt x="0" y="61"/>
                    <a:pt x="1" y="63"/>
                  </a:cubicBezTo>
                  <a:cubicBezTo>
                    <a:pt x="1" y="63"/>
                    <a:pt x="2" y="63"/>
                    <a:pt x="2" y="64"/>
                  </a:cubicBezTo>
                  <a:cubicBezTo>
                    <a:pt x="2" y="64"/>
                    <a:pt x="3" y="65"/>
                    <a:pt x="3" y="65"/>
                  </a:cubicBezTo>
                  <a:cubicBezTo>
                    <a:pt x="4" y="67"/>
                    <a:pt x="5" y="67"/>
                    <a:pt x="5" y="69"/>
                  </a:cubicBezTo>
                  <a:cubicBezTo>
                    <a:pt x="5" y="68"/>
                    <a:pt x="6" y="70"/>
                    <a:pt x="6" y="70"/>
                  </a:cubicBezTo>
                  <a:cubicBezTo>
                    <a:pt x="6" y="70"/>
                    <a:pt x="7" y="70"/>
                    <a:pt x="7" y="71"/>
                  </a:cubicBezTo>
                  <a:cubicBezTo>
                    <a:pt x="8" y="72"/>
                    <a:pt x="7" y="73"/>
                    <a:pt x="8" y="74"/>
                  </a:cubicBezTo>
                  <a:cubicBezTo>
                    <a:pt x="8" y="76"/>
                    <a:pt x="8" y="76"/>
                    <a:pt x="8" y="78"/>
                  </a:cubicBezTo>
                  <a:cubicBezTo>
                    <a:pt x="9" y="81"/>
                    <a:pt x="8" y="84"/>
                    <a:pt x="8" y="88"/>
                  </a:cubicBezTo>
                  <a:cubicBezTo>
                    <a:pt x="8" y="88"/>
                    <a:pt x="8" y="89"/>
                    <a:pt x="8" y="89"/>
                  </a:cubicBezTo>
                  <a:cubicBezTo>
                    <a:pt x="9" y="90"/>
                    <a:pt x="9" y="90"/>
                    <a:pt x="9" y="90"/>
                  </a:cubicBezTo>
                  <a:cubicBezTo>
                    <a:pt x="10" y="92"/>
                    <a:pt x="12" y="95"/>
                    <a:pt x="12" y="97"/>
                  </a:cubicBezTo>
                  <a:cubicBezTo>
                    <a:pt x="12" y="99"/>
                    <a:pt x="12" y="101"/>
                    <a:pt x="12" y="102"/>
                  </a:cubicBezTo>
                  <a:cubicBezTo>
                    <a:pt x="12" y="103"/>
                    <a:pt x="12" y="104"/>
                    <a:pt x="13" y="105"/>
                  </a:cubicBezTo>
                  <a:cubicBezTo>
                    <a:pt x="13" y="105"/>
                    <a:pt x="14" y="105"/>
                    <a:pt x="15" y="106"/>
                  </a:cubicBezTo>
                  <a:cubicBezTo>
                    <a:pt x="15" y="107"/>
                    <a:pt x="15" y="107"/>
                    <a:pt x="15" y="108"/>
                  </a:cubicBezTo>
                  <a:cubicBezTo>
                    <a:pt x="16" y="109"/>
                    <a:pt x="18" y="109"/>
                    <a:pt x="19" y="110"/>
                  </a:cubicBezTo>
                  <a:cubicBezTo>
                    <a:pt x="19" y="111"/>
                    <a:pt x="19" y="111"/>
                    <a:pt x="19" y="111"/>
                  </a:cubicBezTo>
                  <a:cubicBezTo>
                    <a:pt x="20" y="110"/>
                    <a:pt x="20" y="109"/>
                    <a:pt x="22" y="110"/>
                  </a:cubicBezTo>
                  <a:cubicBezTo>
                    <a:pt x="25" y="111"/>
                    <a:pt x="27" y="115"/>
                    <a:pt x="29" y="118"/>
                  </a:cubicBezTo>
                  <a:cubicBezTo>
                    <a:pt x="30" y="119"/>
                    <a:pt x="31" y="121"/>
                    <a:pt x="33" y="121"/>
                  </a:cubicBezTo>
                  <a:cubicBezTo>
                    <a:pt x="35" y="121"/>
                    <a:pt x="37" y="122"/>
                    <a:pt x="39" y="122"/>
                  </a:cubicBezTo>
                  <a:cubicBezTo>
                    <a:pt x="40" y="123"/>
                    <a:pt x="41" y="123"/>
                    <a:pt x="42" y="124"/>
                  </a:cubicBezTo>
                  <a:cubicBezTo>
                    <a:pt x="42" y="124"/>
                    <a:pt x="43" y="124"/>
                    <a:pt x="44" y="124"/>
                  </a:cubicBezTo>
                  <a:cubicBezTo>
                    <a:pt x="45" y="125"/>
                    <a:pt x="46" y="126"/>
                    <a:pt x="47" y="126"/>
                  </a:cubicBezTo>
                  <a:cubicBezTo>
                    <a:pt x="48" y="127"/>
                    <a:pt x="51" y="126"/>
                    <a:pt x="52" y="127"/>
                  </a:cubicBezTo>
                  <a:cubicBezTo>
                    <a:pt x="53" y="128"/>
                    <a:pt x="53" y="129"/>
                    <a:pt x="54" y="129"/>
                  </a:cubicBezTo>
                  <a:cubicBezTo>
                    <a:pt x="55" y="129"/>
                    <a:pt x="55" y="128"/>
                    <a:pt x="56" y="128"/>
                  </a:cubicBezTo>
                  <a:cubicBezTo>
                    <a:pt x="57" y="127"/>
                    <a:pt x="58" y="130"/>
                    <a:pt x="59" y="131"/>
                  </a:cubicBezTo>
                  <a:cubicBezTo>
                    <a:pt x="60" y="131"/>
                    <a:pt x="61" y="133"/>
                    <a:pt x="62" y="133"/>
                  </a:cubicBezTo>
                  <a:cubicBezTo>
                    <a:pt x="64" y="133"/>
                    <a:pt x="63" y="132"/>
                    <a:pt x="64" y="131"/>
                  </a:cubicBezTo>
                  <a:cubicBezTo>
                    <a:pt x="64" y="131"/>
                    <a:pt x="65" y="130"/>
                    <a:pt x="66" y="129"/>
                  </a:cubicBezTo>
                  <a:cubicBezTo>
                    <a:pt x="68" y="128"/>
                    <a:pt x="69" y="128"/>
                    <a:pt x="71" y="129"/>
                  </a:cubicBezTo>
                  <a:cubicBezTo>
                    <a:pt x="74" y="130"/>
                    <a:pt x="76" y="131"/>
                    <a:pt x="80" y="131"/>
                  </a:cubicBezTo>
                  <a:cubicBezTo>
                    <a:pt x="81" y="131"/>
                    <a:pt x="82" y="131"/>
                    <a:pt x="83" y="131"/>
                  </a:cubicBezTo>
                  <a:cubicBezTo>
                    <a:pt x="84" y="130"/>
                    <a:pt x="84" y="129"/>
                    <a:pt x="86" y="129"/>
                  </a:cubicBezTo>
                  <a:cubicBezTo>
                    <a:pt x="87" y="129"/>
                    <a:pt x="89" y="131"/>
                    <a:pt x="90" y="132"/>
                  </a:cubicBezTo>
                  <a:cubicBezTo>
                    <a:pt x="91" y="134"/>
                    <a:pt x="90" y="135"/>
                    <a:pt x="91" y="136"/>
                  </a:cubicBezTo>
                  <a:cubicBezTo>
                    <a:pt x="91" y="137"/>
                    <a:pt x="94" y="139"/>
                    <a:pt x="95" y="140"/>
                  </a:cubicBezTo>
                  <a:cubicBezTo>
                    <a:pt x="96" y="141"/>
                    <a:pt x="98" y="141"/>
                    <a:pt x="99" y="142"/>
                  </a:cubicBezTo>
                  <a:cubicBezTo>
                    <a:pt x="100" y="144"/>
                    <a:pt x="100" y="146"/>
                    <a:pt x="101" y="147"/>
                  </a:cubicBezTo>
                  <a:cubicBezTo>
                    <a:pt x="101" y="149"/>
                    <a:pt x="104" y="151"/>
                    <a:pt x="104" y="154"/>
                  </a:cubicBezTo>
                  <a:cubicBezTo>
                    <a:pt x="104" y="155"/>
                    <a:pt x="104" y="156"/>
                    <a:pt x="103" y="156"/>
                  </a:cubicBezTo>
                  <a:cubicBezTo>
                    <a:pt x="101" y="159"/>
                    <a:pt x="99" y="162"/>
                    <a:pt x="97" y="164"/>
                  </a:cubicBezTo>
                  <a:cubicBezTo>
                    <a:pt x="95" y="166"/>
                    <a:pt x="95" y="167"/>
                    <a:pt x="95" y="170"/>
                  </a:cubicBezTo>
                  <a:cubicBezTo>
                    <a:pt x="94" y="173"/>
                    <a:pt x="93" y="176"/>
                    <a:pt x="93" y="180"/>
                  </a:cubicBezTo>
                  <a:cubicBezTo>
                    <a:pt x="93" y="181"/>
                    <a:pt x="92" y="182"/>
                    <a:pt x="92" y="184"/>
                  </a:cubicBezTo>
                  <a:cubicBezTo>
                    <a:pt x="92" y="185"/>
                    <a:pt x="92" y="187"/>
                    <a:pt x="92" y="189"/>
                  </a:cubicBezTo>
                  <a:cubicBezTo>
                    <a:pt x="92" y="190"/>
                    <a:pt x="92" y="190"/>
                    <a:pt x="93" y="190"/>
                  </a:cubicBezTo>
                  <a:cubicBezTo>
                    <a:pt x="93" y="190"/>
                    <a:pt x="94" y="190"/>
                    <a:pt x="94" y="191"/>
                  </a:cubicBezTo>
                  <a:cubicBezTo>
                    <a:pt x="95" y="191"/>
                    <a:pt x="95" y="191"/>
                    <a:pt x="95" y="192"/>
                  </a:cubicBezTo>
                  <a:cubicBezTo>
                    <a:pt x="97" y="193"/>
                    <a:pt x="99" y="194"/>
                    <a:pt x="101" y="194"/>
                  </a:cubicBezTo>
                  <a:cubicBezTo>
                    <a:pt x="103" y="195"/>
                    <a:pt x="105" y="196"/>
                    <a:pt x="107" y="196"/>
                  </a:cubicBezTo>
                  <a:cubicBezTo>
                    <a:pt x="109" y="196"/>
                    <a:pt x="110" y="196"/>
                    <a:pt x="111" y="197"/>
                  </a:cubicBezTo>
                  <a:cubicBezTo>
                    <a:pt x="112" y="198"/>
                    <a:pt x="113" y="199"/>
                    <a:pt x="114" y="200"/>
                  </a:cubicBezTo>
                  <a:cubicBezTo>
                    <a:pt x="114" y="200"/>
                    <a:pt x="115" y="201"/>
                    <a:pt x="115" y="201"/>
                  </a:cubicBezTo>
                  <a:cubicBezTo>
                    <a:pt x="116" y="202"/>
                    <a:pt x="115" y="203"/>
                    <a:pt x="116" y="203"/>
                  </a:cubicBezTo>
                  <a:cubicBezTo>
                    <a:pt x="116" y="204"/>
                    <a:pt x="117" y="205"/>
                    <a:pt x="117" y="205"/>
                  </a:cubicBezTo>
                  <a:cubicBezTo>
                    <a:pt x="121" y="206"/>
                    <a:pt x="125" y="205"/>
                    <a:pt x="128" y="207"/>
                  </a:cubicBezTo>
                  <a:cubicBezTo>
                    <a:pt x="129" y="208"/>
                    <a:pt x="131" y="210"/>
                    <a:pt x="132" y="210"/>
                  </a:cubicBezTo>
                  <a:cubicBezTo>
                    <a:pt x="132" y="211"/>
                    <a:pt x="132" y="212"/>
                    <a:pt x="132" y="213"/>
                  </a:cubicBezTo>
                  <a:cubicBezTo>
                    <a:pt x="132" y="215"/>
                    <a:pt x="134" y="216"/>
                    <a:pt x="134" y="217"/>
                  </a:cubicBezTo>
                  <a:cubicBezTo>
                    <a:pt x="135" y="218"/>
                    <a:pt x="137" y="219"/>
                    <a:pt x="138" y="221"/>
                  </a:cubicBezTo>
                  <a:cubicBezTo>
                    <a:pt x="139" y="223"/>
                    <a:pt x="139" y="228"/>
                    <a:pt x="138" y="230"/>
                  </a:cubicBezTo>
                  <a:cubicBezTo>
                    <a:pt x="138" y="231"/>
                    <a:pt x="137" y="230"/>
                    <a:pt x="137" y="231"/>
                  </a:cubicBezTo>
                  <a:cubicBezTo>
                    <a:pt x="136" y="232"/>
                    <a:pt x="137" y="233"/>
                    <a:pt x="137" y="233"/>
                  </a:cubicBezTo>
                  <a:cubicBezTo>
                    <a:pt x="137" y="234"/>
                    <a:pt x="136" y="236"/>
                    <a:pt x="137" y="237"/>
                  </a:cubicBezTo>
                  <a:cubicBezTo>
                    <a:pt x="137" y="238"/>
                    <a:pt x="137" y="239"/>
                    <a:pt x="138" y="240"/>
                  </a:cubicBezTo>
                  <a:cubicBezTo>
                    <a:pt x="138" y="240"/>
                    <a:pt x="138" y="240"/>
                    <a:pt x="139" y="239"/>
                  </a:cubicBezTo>
                  <a:cubicBezTo>
                    <a:pt x="139" y="238"/>
                    <a:pt x="140" y="237"/>
                    <a:pt x="141" y="237"/>
                  </a:cubicBezTo>
                  <a:cubicBezTo>
                    <a:pt x="142" y="235"/>
                    <a:pt x="142" y="235"/>
                    <a:pt x="144" y="235"/>
                  </a:cubicBezTo>
                  <a:cubicBezTo>
                    <a:pt x="147" y="234"/>
                    <a:pt x="149" y="234"/>
                    <a:pt x="152" y="234"/>
                  </a:cubicBezTo>
                  <a:cubicBezTo>
                    <a:pt x="153" y="234"/>
                    <a:pt x="154" y="234"/>
                    <a:pt x="155" y="234"/>
                  </a:cubicBezTo>
                  <a:cubicBezTo>
                    <a:pt x="156" y="235"/>
                    <a:pt x="156" y="235"/>
                    <a:pt x="157" y="235"/>
                  </a:cubicBezTo>
                  <a:cubicBezTo>
                    <a:pt x="158" y="236"/>
                    <a:pt x="159" y="236"/>
                    <a:pt x="159" y="236"/>
                  </a:cubicBezTo>
                  <a:cubicBezTo>
                    <a:pt x="161" y="236"/>
                    <a:pt x="166" y="238"/>
                    <a:pt x="167" y="236"/>
                  </a:cubicBezTo>
                  <a:cubicBezTo>
                    <a:pt x="167" y="236"/>
                    <a:pt x="167" y="237"/>
                    <a:pt x="167" y="237"/>
                  </a:cubicBezTo>
                  <a:cubicBezTo>
                    <a:pt x="170" y="238"/>
                    <a:pt x="174" y="237"/>
                    <a:pt x="176" y="238"/>
                  </a:cubicBezTo>
                  <a:cubicBezTo>
                    <a:pt x="179" y="239"/>
                    <a:pt x="182" y="242"/>
                    <a:pt x="185" y="240"/>
                  </a:cubicBezTo>
                  <a:cubicBezTo>
                    <a:pt x="187" y="240"/>
                    <a:pt x="187" y="239"/>
                    <a:pt x="188" y="237"/>
                  </a:cubicBezTo>
                  <a:cubicBezTo>
                    <a:pt x="189" y="236"/>
                    <a:pt x="190" y="236"/>
                    <a:pt x="192" y="235"/>
                  </a:cubicBezTo>
                  <a:cubicBezTo>
                    <a:pt x="192" y="235"/>
                    <a:pt x="193" y="234"/>
                    <a:pt x="194" y="234"/>
                  </a:cubicBezTo>
                  <a:cubicBezTo>
                    <a:pt x="194" y="233"/>
                    <a:pt x="195" y="233"/>
                    <a:pt x="195" y="232"/>
                  </a:cubicBezTo>
                  <a:cubicBezTo>
                    <a:pt x="196" y="232"/>
                    <a:pt x="197" y="232"/>
                    <a:pt x="197" y="232"/>
                  </a:cubicBezTo>
                  <a:cubicBezTo>
                    <a:pt x="198" y="231"/>
                    <a:pt x="199" y="230"/>
                    <a:pt x="200" y="230"/>
                  </a:cubicBezTo>
                  <a:cubicBezTo>
                    <a:pt x="201" y="232"/>
                    <a:pt x="198" y="236"/>
                    <a:pt x="202" y="234"/>
                  </a:cubicBezTo>
                  <a:cubicBezTo>
                    <a:pt x="202" y="234"/>
                    <a:pt x="203" y="234"/>
                    <a:pt x="203" y="234"/>
                  </a:cubicBezTo>
                  <a:cubicBezTo>
                    <a:pt x="204" y="233"/>
                    <a:pt x="204" y="233"/>
                    <a:pt x="205" y="232"/>
                  </a:cubicBezTo>
                  <a:cubicBezTo>
                    <a:pt x="206" y="231"/>
                    <a:pt x="207" y="232"/>
                    <a:pt x="208" y="231"/>
                  </a:cubicBezTo>
                  <a:cubicBezTo>
                    <a:pt x="209" y="229"/>
                    <a:pt x="207" y="228"/>
                    <a:pt x="207" y="226"/>
                  </a:cubicBezTo>
                  <a:cubicBezTo>
                    <a:pt x="207" y="225"/>
                    <a:pt x="207" y="223"/>
                    <a:pt x="207" y="222"/>
                  </a:cubicBezTo>
                  <a:cubicBezTo>
                    <a:pt x="207" y="221"/>
                    <a:pt x="208" y="218"/>
                    <a:pt x="210" y="218"/>
                  </a:cubicBezTo>
                  <a:cubicBezTo>
                    <a:pt x="211" y="217"/>
                    <a:pt x="214" y="216"/>
                    <a:pt x="216" y="216"/>
                  </a:cubicBezTo>
                  <a:cubicBezTo>
                    <a:pt x="217" y="217"/>
                    <a:pt x="217" y="219"/>
                    <a:pt x="219" y="219"/>
                  </a:cubicBezTo>
                  <a:cubicBezTo>
                    <a:pt x="220" y="220"/>
                    <a:pt x="222" y="220"/>
                    <a:pt x="223" y="220"/>
                  </a:cubicBezTo>
                  <a:cubicBezTo>
                    <a:pt x="228" y="220"/>
                    <a:pt x="227" y="215"/>
                    <a:pt x="227" y="212"/>
                  </a:cubicBezTo>
                  <a:cubicBezTo>
                    <a:pt x="227" y="208"/>
                    <a:pt x="231" y="204"/>
                    <a:pt x="235" y="205"/>
                  </a:cubicBezTo>
                  <a:cubicBezTo>
                    <a:pt x="236" y="205"/>
                    <a:pt x="236" y="205"/>
                    <a:pt x="236" y="205"/>
                  </a:cubicBezTo>
                  <a:cubicBezTo>
                    <a:pt x="237" y="205"/>
                    <a:pt x="237" y="205"/>
                    <a:pt x="237" y="204"/>
                  </a:cubicBezTo>
                  <a:cubicBezTo>
                    <a:pt x="238" y="204"/>
                    <a:pt x="238" y="204"/>
                    <a:pt x="238" y="204"/>
                  </a:cubicBezTo>
                  <a:cubicBezTo>
                    <a:pt x="241" y="204"/>
                    <a:pt x="244" y="204"/>
                    <a:pt x="246" y="204"/>
                  </a:cubicBezTo>
                  <a:cubicBezTo>
                    <a:pt x="246" y="206"/>
                    <a:pt x="248" y="206"/>
                    <a:pt x="248" y="208"/>
                  </a:cubicBezTo>
                  <a:cubicBezTo>
                    <a:pt x="248" y="210"/>
                    <a:pt x="247" y="210"/>
                    <a:pt x="247" y="212"/>
                  </a:cubicBezTo>
                  <a:cubicBezTo>
                    <a:pt x="246" y="213"/>
                    <a:pt x="246" y="215"/>
                    <a:pt x="246" y="216"/>
                  </a:cubicBezTo>
                  <a:cubicBezTo>
                    <a:pt x="246" y="218"/>
                    <a:pt x="246" y="218"/>
                    <a:pt x="248" y="219"/>
                  </a:cubicBezTo>
                  <a:cubicBezTo>
                    <a:pt x="250" y="219"/>
                    <a:pt x="254" y="219"/>
                    <a:pt x="256" y="219"/>
                  </a:cubicBezTo>
                  <a:cubicBezTo>
                    <a:pt x="257" y="219"/>
                    <a:pt x="259" y="218"/>
                    <a:pt x="259" y="217"/>
                  </a:cubicBezTo>
                  <a:cubicBezTo>
                    <a:pt x="261" y="214"/>
                    <a:pt x="259" y="211"/>
                    <a:pt x="257" y="209"/>
                  </a:cubicBezTo>
                  <a:cubicBezTo>
                    <a:pt x="257" y="208"/>
                    <a:pt x="256" y="207"/>
                    <a:pt x="255" y="207"/>
                  </a:cubicBezTo>
                  <a:cubicBezTo>
                    <a:pt x="254" y="206"/>
                    <a:pt x="253" y="205"/>
                    <a:pt x="252" y="204"/>
                  </a:cubicBezTo>
                  <a:cubicBezTo>
                    <a:pt x="252" y="204"/>
                    <a:pt x="252" y="202"/>
                    <a:pt x="251" y="202"/>
                  </a:cubicBezTo>
                  <a:cubicBezTo>
                    <a:pt x="250" y="200"/>
                    <a:pt x="249" y="201"/>
                    <a:pt x="249" y="199"/>
                  </a:cubicBezTo>
                  <a:cubicBezTo>
                    <a:pt x="249" y="198"/>
                    <a:pt x="249" y="197"/>
                    <a:pt x="249" y="196"/>
                  </a:cubicBezTo>
                  <a:cubicBezTo>
                    <a:pt x="249" y="195"/>
                    <a:pt x="249" y="194"/>
                    <a:pt x="250" y="193"/>
                  </a:cubicBezTo>
                  <a:cubicBezTo>
                    <a:pt x="250" y="192"/>
                    <a:pt x="251" y="191"/>
                    <a:pt x="251" y="191"/>
                  </a:cubicBezTo>
                  <a:cubicBezTo>
                    <a:pt x="252" y="189"/>
                    <a:pt x="253" y="188"/>
                    <a:pt x="254" y="186"/>
                  </a:cubicBezTo>
                  <a:cubicBezTo>
                    <a:pt x="255" y="184"/>
                    <a:pt x="256" y="183"/>
                    <a:pt x="257" y="180"/>
                  </a:cubicBezTo>
                  <a:cubicBezTo>
                    <a:pt x="257" y="179"/>
                    <a:pt x="258" y="177"/>
                    <a:pt x="258" y="176"/>
                  </a:cubicBezTo>
                  <a:cubicBezTo>
                    <a:pt x="259" y="172"/>
                    <a:pt x="258" y="168"/>
                    <a:pt x="258" y="164"/>
                  </a:cubicBezTo>
                  <a:cubicBezTo>
                    <a:pt x="258" y="161"/>
                    <a:pt x="258" y="158"/>
                    <a:pt x="258" y="155"/>
                  </a:cubicBezTo>
                  <a:cubicBezTo>
                    <a:pt x="258" y="155"/>
                    <a:pt x="258" y="154"/>
                    <a:pt x="258" y="154"/>
                  </a:cubicBezTo>
                  <a:cubicBezTo>
                    <a:pt x="259" y="153"/>
                    <a:pt x="259" y="153"/>
                    <a:pt x="259" y="152"/>
                  </a:cubicBezTo>
                  <a:cubicBezTo>
                    <a:pt x="260" y="150"/>
                    <a:pt x="260" y="150"/>
                    <a:pt x="261" y="149"/>
                  </a:cubicBezTo>
                  <a:cubicBezTo>
                    <a:pt x="263" y="148"/>
                    <a:pt x="264" y="148"/>
                    <a:pt x="265" y="148"/>
                  </a:cubicBezTo>
                  <a:cubicBezTo>
                    <a:pt x="266" y="147"/>
                    <a:pt x="268" y="146"/>
                    <a:pt x="269" y="145"/>
                  </a:cubicBezTo>
                  <a:cubicBezTo>
                    <a:pt x="269" y="145"/>
                    <a:pt x="269" y="144"/>
                    <a:pt x="270" y="144"/>
                  </a:cubicBezTo>
                  <a:cubicBezTo>
                    <a:pt x="271" y="143"/>
                    <a:pt x="273" y="143"/>
                    <a:pt x="274" y="142"/>
                  </a:cubicBezTo>
                  <a:cubicBezTo>
                    <a:pt x="276" y="142"/>
                    <a:pt x="277" y="142"/>
                    <a:pt x="279" y="142"/>
                  </a:cubicBezTo>
                  <a:cubicBezTo>
                    <a:pt x="281" y="142"/>
                    <a:pt x="281" y="142"/>
                    <a:pt x="282" y="141"/>
                  </a:cubicBezTo>
                  <a:cubicBezTo>
                    <a:pt x="282" y="140"/>
                    <a:pt x="283" y="139"/>
                    <a:pt x="283" y="138"/>
                  </a:cubicBezTo>
                  <a:cubicBezTo>
                    <a:pt x="283" y="137"/>
                    <a:pt x="283" y="136"/>
                    <a:pt x="283" y="135"/>
                  </a:cubicBezTo>
                  <a:cubicBezTo>
                    <a:pt x="283" y="135"/>
                    <a:pt x="284" y="135"/>
                    <a:pt x="284" y="134"/>
                  </a:cubicBezTo>
                  <a:cubicBezTo>
                    <a:pt x="284" y="134"/>
                    <a:pt x="284" y="134"/>
                    <a:pt x="284" y="133"/>
                  </a:cubicBezTo>
                  <a:cubicBezTo>
                    <a:pt x="285" y="133"/>
                    <a:pt x="285" y="132"/>
                    <a:pt x="285" y="132"/>
                  </a:cubicBezTo>
                  <a:cubicBezTo>
                    <a:pt x="287" y="131"/>
                    <a:pt x="288" y="130"/>
                    <a:pt x="289" y="129"/>
                  </a:cubicBezTo>
                  <a:cubicBezTo>
                    <a:pt x="291" y="129"/>
                    <a:pt x="293" y="128"/>
                    <a:pt x="294" y="127"/>
                  </a:cubicBezTo>
                  <a:cubicBezTo>
                    <a:pt x="295" y="126"/>
                    <a:pt x="295" y="126"/>
                    <a:pt x="296" y="125"/>
                  </a:cubicBezTo>
                  <a:cubicBezTo>
                    <a:pt x="298" y="125"/>
                    <a:pt x="299" y="124"/>
                    <a:pt x="301" y="124"/>
                  </a:cubicBezTo>
                  <a:cubicBezTo>
                    <a:pt x="302" y="123"/>
                    <a:pt x="303" y="124"/>
                    <a:pt x="304" y="123"/>
                  </a:cubicBezTo>
                  <a:cubicBezTo>
                    <a:pt x="305" y="123"/>
                    <a:pt x="305" y="122"/>
                    <a:pt x="306" y="122"/>
                  </a:cubicBezTo>
                  <a:cubicBezTo>
                    <a:pt x="307" y="121"/>
                    <a:pt x="308" y="121"/>
                    <a:pt x="309" y="120"/>
                  </a:cubicBezTo>
                  <a:cubicBezTo>
                    <a:pt x="310" y="118"/>
                    <a:pt x="309" y="118"/>
                    <a:pt x="311" y="117"/>
                  </a:cubicBezTo>
                  <a:cubicBezTo>
                    <a:pt x="311" y="117"/>
                    <a:pt x="312" y="117"/>
                    <a:pt x="312" y="116"/>
                  </a:cubicBezTo>
                  <a:cubicBezTo>
                    <a:pt x="313" y="116"/>
                    <a:pt x="313" y="116"/>
                    <a:pt x="314" y="116"/>
                  </a:cubicBezTo>
                  <a:cubicBezTo>
                    <a:pt x="316" y="115"/>
                    <a:pt x="317" y="113"/>
                    <a:pt x="316" y="11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38">
              <a:extLst>
                <a:ext uri="{FF2B5EF4-FFF2-40B4-BE49-F238E27FC236}">
                  <a16:creationId xmlns:a16="http://schemas.microsoft.com/office/drawing/2014/main" id="{76FD0D59-5D17-3B45-79EF-4E3D06CF3E9E}"/>
                </a:ext>
              </a:extLst>
            </p:cNvPr>
            <p:cNvSpPr>
              <a:spLocks noEditPoints="1"/>
            </p:cNvSpPr>
            <p:nvPr/>
          </p:nvSpPr>
          <p:spPr bwMode="auto">
            <a:xfrm>
              <a:off x="5846763" y="3511550"/>
              <a:ext cx="947738" cy="849313"/>
            </a:xfrm>
            <a:custGeom>
              <a:avLst/>
              <a:gdLst/>
              <a:ahLst/>
              <a:cxnLst>
                <a:cxn ang="0">
                  <a:pos x="493" y="252"/>
                </a:cxn>
                <a:cxn ang="0">
                  <a:pos x="479" y="230"/>
                </a:cxn>
                <a:cxn ang="0">
                  <a:pos x="455" y="220"/>
                </a:cxn>
                <a:cxn ang="0">
                  <a:pos x="426" y="174"/>
                </a:cxn>
                <a:cxn ang="0">
                  <a:pos x="418" y="142"/>
                </a:cxn>
                <a:cxn ang="0">
                  <a:pos x="406" y="117"/>
                </a:cxn>
                <a:cxn ang="0">
                  <a:pos x="412" y="91"/>
                </a:cxn>
                <a:cxn ang="0">
                  <a:pos x="408" y="69"/>
                </a:cxn>
                <a:cxn ang="0">
                  <a:pos x="383" y="37"/>
                </a:cxn>
                <a:cxn ang="0">
                  <a:pos x="354" y="34"/>
                </a:cxn>
                <a:cxn ang="0">
                  <a:pos x="329" y="44"/>
                </a:cxn>
                <a:cxn ang="0">
                  <a:pos x="294" y="18"/>
                </a:cxn>
                <a:cxn ang="0">
                  <a:pos x="256" y="8"/>
                </a:cxn>
                <a:cxn ang="0">
                  <a:pos x="210" y="33"/>
                </a:cxn>
                <a:cxn ang="0">
                  <a:pos x="185" y="47"/>
                </a:cxn>
                <a:cxn ang="0">
                  <a:pos x="173" y="66"/>
                </a:cxn>
                <a:cxn ang="0">
                  <a:pos x="178" y="82"/>
                </a:cxn>
                <a:cxn ang="0">
                  <a:pos x="181" y="92"/>
                </a:cxn>
                <a:cxn ang="0">
                  <a:pos x="161" y="101"/>
                </a:cxn>
                <a:cxn ang="0">
                  <a:pos x="154" y="113"/>
                </a:cxn>
                <a:cxn ang="0">
                  <a:pos x="133" y="121"/>
                </a:cxn>
                <a:cxn ang="0">
                  <a:pos x="129" y="152"/>
                </a:cxn>
                <a:cxn ang="0">
                  <a:pos x="123" y="174"/>
                </a:cxn>
                <a:cxn ang="0">
                  <a:pos x="120" y="191"/>
                </a:cxn>
                <a:cxn ang="0">
                  <a:pos x="109" y="176"/>
                </a:cxn>
                <a:cxn ang="0">
                  <a:pos x="88" y="188"/>
                </a:cxn>
                <a:cxn ang="0">
                  <a:pos x="75" y="206"/>
                </a:cxn>
                <a:cxn ang="0">
                  <a:pos x="64" y="207"/>
                </a:cxn>
                <a:cxn ang="0">
                  <a:pos x="31" y="208"/>
                </a:cxn>
                <a:cxn ang="0">
                  <a:pos x="11" y="211"/>
                </a:cxn>
                <a:cxn ang="0">
                  <a:pos x="22" y="253"/>
                </a:cxn>
                <a:cxn ang="0">
                  <a:pos x="38" y="294"/>
                </a:cxn>
                <a:cxn ang="0">
                  <a:pos x="40" y="316"/>
                </a:cxn>
                <a:cxn ang="0">
                  <a:pos x="20" y="331"/>
                </a:cxn>
                <a:cxn ang="0">
                  <a:pos x="4" y="360"/>
                </a:cxn>
                <a:cxn ang="0">
                  <a:pos x="23" y="380"/>
                </a:cxn>
                <a:cxn ang="0">
                  <a:pos x="13" y="404"/>
                </a:cxn>
                <a:cxn ang="0">
                  <a:pos x="43" y="408"/>
                </a:cxn>
                <a:cxn ang="0">
                  <a:pos x="69" y="393"/>
                </a:cxn>
                <a:cxn ang="0">
                  <a:pos x="118" y="394"/>
                </a:cxn>
                <a:cxn ang="0">
                  <a:pos x="148" y="398"/>
                </a:cxn>
                <a:cxn ang="0">
                  <a:pos x="200" y="407"/>
                </a:cxn>
                <a:cxn ang="0">
                  <a:pos x="215" y="420"/>
                </a:cxn>
                <a:cxn ang="0">
                  <a:pos x="242" y="423"/>
                </a:cxn>
                <a:cxn ang="0">
                  <a:pos x="272" y="425"/>
                </a:cxn>
                <a:cxn ang="0">
                  <a:pos x="296" y="425"/>
                </a:cxn>
                <a:cxn ang="0">
                  <a:pos x="322" y="435"/>
                </a:cxn>
                <a:cxn ang="0">
                  <a:pos x="370" y="445"/>
                </a:cxn>
                <a:cxn ang="0">
                  <a:pos x="391" y="406"/>
                </a:cxn>
                <a:cxn ang="0">
                  <a:pos x="406" y="384"/>
                </a:cxn>
                <a:cxn ang="0">
                  <a:pos x="427" y="375"/>
                </a:cxn>
                <a:cxn ang="0">
                  <a:pos x="443" y="363"/>
                </a:cxn>
                <a:cxn ang="0">
                  <a:pos x="436" y="319"/>
                </a:cxn>
                <a:cxn ang="0">
                  <a:pos x="444" y="280"/>
                </a:cxn>
                <a:cxn ang="0">
                  <a:pos x="483" y="284"/>
                </a:cxn>
                <a:cxn ang="0">
                  <a:pos x="500" y="270"/>
                </a:cxn>
              </a:cxnLst>
              <a:rect l="0" t="0" r="r" b="b"/>
              <a:pathLst>
                <a:path w="507" h="454">
                  <a:moveTo>
                    <a:pt x="9" y="209"/>
                  </a:moveTo>
                  <a:cubicBezTo>
                    <a:pt x="9" y="210"/>
                    <a:pt x="9" y="210"/>
                    <a:pt x="9" y="211"/>
                  </a:cubicBezTo>
                  <a:cubicBezTo>
                    <a:pt x="9" y="210"/>
                    <a:pt x="9" y="210"/>
                    <a:pt x="9" y="209"/>
                  </a:cubicBezTo>
                  <a:moveTo>
                    <a:pt x="505" y="257"/>
                  </a:moveTo>
                  <a:cubicBezTo>
                    <a:pt x="503" y="254"/>
                    <a:pt x="502" y="255"/>
                    <a:pt x="498" y="255"/>
                  </a:cubicBezTo>
                  <a:cubicBezTo>
                    <a:pt x="496" y="255"/>
                    <a:pt x="495" y="255"/>
                    <a:pt x="493" y="252"/>
                  </a:cubicBezTo>
                  <a:cubicBezTo>
                    <a:pt x="491" y="249"/>
                    <a:pt x="491" y="246"/>
                    <a:pt x="491" y="242"/>
                  </a:cubicBezTo>
                  <a:cubicBezTo>
                    <a:pt x="491" y="241"/>
                    <a:pt x="490" y="239"/>
                    <a:pt x="490" y="238"/>
                  </a:cubicBezTo>
                  <a:cubicBezTo>
                    <a:pt x="490" y="236"/>
                    <a:pt x="492" y="232"/>
                    <a:pt x="491" y="230"/>
                  </a:cubicBezTo>
                  <a:cubicBezTo>
                    <a:pt x="489" y="229"/>
                    <a:pt x="487" y="232"/>
                    <a:pt x="484" y="232"/>
                  </a:cubicBezTo>
                  <a:cubicBezTo>
                    <a:pt x="483" y="232"/>
                    <a:pt x="483" y="231"/>
                    <a:pt x="482" y="231"/>
                  </a:cubicBezTo>
                  <a:cubicBezTo>
                    <a:pt x="481" y="230"/>
                    <a:pt x="480" y="231"/>
                    <a:pt x="479" y="230"/>
                  </a:cubicBezTo>
                  <a:cubicBezTo>
                    <a:pt x="478" y="230"/>
                    <a:pt x="478" y="231"/>
                    <a:pt x="476" y="229"/>
                  </a:cubicBezTo>
                  <a:cubicBezTo>
                    <a:pt x="475" y="228"/>
                    <a:pt x="475" y="227"/>
                    <a:pt x="474" y="226"/>
                  </a:cubicBezTo>
                  <a:cubicBezTo>
                    <a:pt x="472" y="225"/>
                    <a:pt x="468" y="226"/>
                    <a:pt x="466" y="225"/>
                  </a:cubicBezTo>
                  <a:cubicBezTo>
                    <a:pt x="462" y="225"/>
                    <a:pt x="457" y="227"/>
                    <a:pt x="453" y="227"/>
                  </a:cubicBezTo>
                  <a:cubicBezTo>
                    <a:pt x="452" y="225"/>
                    <a:pt x="453" y="225"/>
                    <a:pt x="454" y="224"/>
                  </a:cubicBezTo>
                  <a:cubicBezTo>
                    <a:pt x="454" y="223"/>
                    <a:pt x="454" y="221"/>
                    <a:pt x="455" y="220"/>
                  </a:cubicBezTo>
                  <a:cubicBezTo>
                    <a:pt x="457" y="215"/>
                    <a:pt x="458" y="211"/>
                    <a:pt x="458" y="206"/>
                  </a:cubicBezTo>
                  <a:cubicBezTo>
                    <a:pt x="457" y="204"/>
                    <a:pt x="456" y="203"/>
                    <a:pt x="456" y="201"/>
                  </a:cubicBezTo>
                  <a:cubicBezTo>
                    <a:pt x="455" y="199"/>
                    <a:pt x="454" y="198"/>
                    <a:pt x="453" y="197"/>
                  </a:cubicBezTo>
                  <a:cubicBezTo>
                    <a:pt x="446" y="193"/>
                    <a:pt x="438" y="200"/>
                    <a:pt x="435" y="190"/>
                  </a:cubicBezTo>
                  <a:cubicBezTo>
                    <a:pt x="434" y="188"/>
                    <a:pt x="434" y="185"/>
                    <a:pt x="432" y="182"/>
                  </a:cubicBezTo>
                  <a:cubicBezTo>
                    <a:pt x="431" y="179"/>
                    <a:pt x="428" y="177"/>
                    <a:pt x="426" y="174"/>
                  </a:cubicBezTo>
                  <a:cubicBezTo>
                    <a:pt x="425" y="171"/>
                    <a:pt x="425" y="167"/>
                    <a:pt x="422" y="165"/>
                  </a:cubicBezTo>
                  <a:cubicBezTo>
                    <a:pt x="421" y="164"/>
                    <a:pt x="417" y="165"/>
                    <a:pt x="416" y="163"/>
                  </a:cubicBezTo>
                  <a:cubicBezTo>
                    <a:pt x="415" y="161"/>
                    <a:pt x="416" y="160"/>
                    <a:pt x="417" y="159"/>
                  </a:cubicBezTo>
                  <a:cubicBezTo>
                    <a:pt x="419" y="156"/>
                    <a:pt x="421" y="154"/>
                    <a:pt x="422" y="150"/>
                  </a:cubicBezTo>
                  <a:cubicBezTo>
                    <a:pt x="423" y="149"/>
                    <a:pt x="422" y="147"/>
                    <a:pt x="422" y="145"/>
                  </a:cubicBezTo>
                  <a:cubicBezTo>
                    <a:pt x="421" y="142"/>
                    <a:pt x="420" y="142"/>
                    <a:pt x="418" y="142"/>
                  </a:cubicBezTo>
                  <a:cubicBezTo>
                    <a:pt x="415" y="142"/>
                    <a:pt x="414" y="143"/>
                    <a:pt x="413" y="141"/>
                  </a:cubicBezTo>
                  <a:cubicBezTo>
                    <a:pt x="411" y="140"/>
                    <a:pt x="411" y="139"/>
                    <a:pt x="409" y="138"/>
                  </a:cubicBezTo>
                  <a:cubicBezTo>
                    <a:pt x="406" y="136"/>
                    <a:pt x="402" y="137"/>
                    <a:pt x="401" y="132"/>
                  </a:cubicBezTo>
                  <a:cubicBezTo>
                    <a:pt x="399" y="129"/>
                    <a:pt x="403" y="126"/>
                    <a:pt x="402" y="123"/>
                  </a:cubicBezTo>
                  <a:cubicBezTo>
                    <a:pt x="402" y="121"/>
                    <a:pt x="400" y="120"/>
                    <a:pt x="402" y="118"/>
                  </a:cubicBezTo>
                  <a:cubicBezTo>
                    <a:pt x="403" y="117"/>
                    <a:pt x="405" y="117"/>
                    <a:pt x="406" y="117"/>
                  </a:cubicBezTo>
                  <a:cubicBezTo>
                    <a:pt x="406" y="116"/>
                    <a:pt x="407" y="115"/>
                    <a:pt x="408" y="115"/>
                  </a:cubicBezTo>
                  <a:cubicBezTo>
                    <a:pt x="408" y="114"/>
                    <a:pt x="408" y="112"/>
                    <a:pt x="408" y="111"/>
                  </a:cubicBezTo>
                  <a:cubicBezTo>
                    <a:pt x="410" y="111"/>
                    <a:pt x="411" y="110"/>
                    <a:pt x="412" y="109"/>
                  </a:cubicBezTo>
                  <a:cubicBezTo>
                    <a:pt x="412" y="108"/>
                    <a:pt x="412" y="106"/>
                    <a:pt x="412" y="105"/>
                  </a:cubicBezTo>
                  <a:cubicBezTo>
                    <a:pt x="411" y="102"/>
                    <a:pt x="411" y="102"/>
                    <a:pt x="412" y="100"/>
                  </a:cubicBezTo>
                  <a:cubicBezTo>
                    <a:pt x="413" y="97"/>
                    <a:pt x="412" y="94"/>
                    <a:pt x="412" y="91"/>
                  </a:cubicBezTo>
                  <a:cubicBezTo>
                    <a:pt x="410" y="91"/>
                    <a:pt x="406" y="89"/>
                    <a:pt x="405" y="88"/>
                  </a:cubicBezTo>
                  <a:cubicBezTo>
                    <a:pt x="404" y="86"/>
                    <a:pt x="405" y="87"/>
                    <a:pt x="405" y="85"/>
                  </a:cubicBezTo>
                  <a:cubicBezTo>
                    <a:pt x="405" y="83"/>
                    <a:pt x="405" y="81"/>
                    <a:pt x="406" y="80"/>
                  </a:cubicBezTo>
                  <a:cubicBezTo>
                    <a:pt x="407" y="79"/>
                    <a:pt x="408" y="79"/>
                    <a:pt x="408" y="78"/>
                  </a:cubicBezTo>
                  <a:cubicBezTo>
                    <a:pt x="408" y="77"/>
                    <a:pt x="408" y="76"/>
                    <a:pt x="408" y="76"/>
                  </a:cubicBezTo>
                  <a:cubicBezTo>
                    <a:pt x="408" y="73"/>
                    <a:pt x="408" y="71"/>
                    <a:pt x="408" y="69"/>
                  </a:cubicBezTo>
                  <a:cubicBezTo>
                    <a:pt x="408" y="64"/>
                    <a:pt x="410" y="63"/>
                    <a:pt x="411" y="58"/>
                  </a:cubicBezTo>
                  <a:cubicBezTo>
                    <a:pt x="411" y="57"/>
                    <a:pt x="411" y="54"/>
                    <a:pt x="409" y="54"/>
                  </a:cubicBezTo>
                  <a:cubicBezTo>
                    <a:pt x="407" y="53"/>
                    <a:pt x="404" y="54"/>
                    <a:pt x="402" y="54"/>
                  </a:cubicBezTo>
                  <a:cubicBezTo>
                    <a:pt x="396" y="54"/>
                    <a:pt x="399" y="49"/>
                    <a:pt x="397" y="45"/>
                  </a:cubicBezTo>
                  <a:cubicBezTo>
                    <a:pt x="396" y="43"/>
                    <a:pt x="393" y="42"/>
                    <a:pt x="391" y="41"/>
                  </a:cubicBezTo>
                  <a:cubicBezTo>
                    <a:pt x="388" y="39"/>
                    <a:pt x="386" y="38"/>
                    <a:pt x="383" y="37"/>
                  </a:cubicBezTo>
                  <a:cubicBezTo>
                    <a:pt x="381" y="37"/>
                    <a:pt x="379" y="36"/>
                    <a:pt x="377" y="34"/>
                  </a:cubicBezTo>
                  <a:cubicBezTo>
                    <a:pt x="376" y="33"/>
                    <a:pt x="375" y="31"/>
                    <a:pt x="374" y="29"/>
                  </a:cubicBezTo>
                  <a:cubicBezTo>
                    <a:pt x="371" y="26"/>
                    <a:pt x="365" y="30"/>
                    <a:pt x="362" y="32"/>
                  </a:cubicBezTo>
                  <a:cubicBezTo>
                    <a:pt x="362" y="32"/>
                    <a:pt x="362" y="33"/>
                    <a:pt x="362" y="33"/>
                  </a:cubicBezTo>
                  <a:cubicBezTo>
                    <a:pt x="360" y="33"/>
                    <a:pt x="359" y="32"/>
                    <a:pt x="357" y="32"/>
                  </a:cubicBezTo>
                  <a:cubicBezTo>
                    <a:pt x="355" y="32"/>
                    <a:pt x="355" y="32"/>
                    <a:pt x="354" y="34"/>
                  </a:cubicBezTo>
                  <a:cubicBezTo>
                    <a:pt x="351" y="36"/>
                    <a:pt x="352" y="39"/>
                    <a:pt x="350" y="42"/>
                  </a:cubicBezTo>
                  <a:cubicBezTo>
                    <a:pt x="348" y="41"/>
                    <a:pt x="346" y="39"/>
                    <a:pt x="343" y="39"/>
                  </a:cubicBezTo>
                  <a:cubicBezTo>
                    <a:pt x="342" y="39"/>
                    <a:pt x="341" y="40"/>
                    <a:pt x="340" y="41"/>
                  </a:cubicBezTo>
                  <a:cubicBezTo>
                    <a:pt x="338" y="43"/>
                    <a:pt x="339" y="43"/>
                    <a:pt x="337" y="44"/>
                  </a:cubicBezTo>
                  <a:cubicBezTo>
                    <a:pt x="337" y="44"/>
                    <a:pt x="336" y="44"/>
                    <a:pt x="335" y="45"/>
                  </a:cubicBezTo>
                  <a:cubicBezTo>
                    <a:pt x="334" y="45"/>
                    <a:pt x="330" y="45"/>
                    <a:pt x="329" y="44"/>
                  </a:cubicBezTo>
                  <a:cubicBezTo>
                    <a:pt x="327" y="43"/>
                    <a:pt x="328" y="36"/>
                    <a:pt x="328" y="35"/>
                  </a:cubicBezTo>
                  <a:cubicBezTo>
                    <a:pt x="328" y="33"/>
                    <a:pt x="328" y="31"/>
                    <a:pt x="328" y="29"/>
                  </a:cubicBezTo>
                  <a:cubicBezTo>
                    <a:pt x="329" y="28"/>
                    <a:pt x="330" y="27"/>
                    <a:pt x="330" y="25"/>
                  </a:cubicBezTo>
                  <a:cubicBezTo>
                    <a:pt x="329" y="18"/>
                    <a:pt x="321" y="16"/>
                    <a:pt x="315" y="16"/>
                  </a:cubicBezTo>
                  <a:cubicBezTo>
                    <a:pt x="311" y="16"/>
                    <a:pt x="306" y="16"/>
                    <a:pt x="302" y="18"/>
                  </a:cubicBezTo>
                  <a:cubicBezTo>
                    <a:pt x="299" y="19"/>
                    <a:pt x="297" y="21"/>
                    <a:pt x="294" y="18"/>
                  </a:cubicBezTo>
                  <a:cubicBezTo>
                    <a:pt x="291" y="17"/>
                    <a:pt x="290" y="13"/>
                    <a:pt x="289" y="10"/>
                  </a:cubicBezTo>
                  <a:cubicBezTo>
                    <a:pt x="287" y="6"/>
                    <a:pt x="286" y="4"/>
                    <a:pt x="282" y="6"/>
                  </a:cubicBezTo>
                  <a:cubicBezTo>
                    <a:pt x="278" y="7"/>
                    <a:pt x="274" y="9"/>
                    <a:pt x="270" y="8"/>
                  </a:cubicBezTo>
                  <a:cubicBezTo>
                    <a:pt x="269" y="8"/>
                    <a:pt x="265" y="7"/>
                    <a:pt x="264" y="6"/>
                  </a:cubicBezTo>
                  <a:cubicBezTo>
                    <a:pt x="264" y="6"/>
                    <a:pt x="264" y="2"/>
                    <a:pt x="263" y="1"/>
                  </a:cubicBezTo>
                  <a:cubicBezTo>
                    <a:pt x="262" y="0"/>
                    <a:pt x="257" y="6"/>
                    <a:pt x="256" y="8"/>
                  </a:cubicBezTo>
                  <a:cubicBezTo>
                    <a:pt x="253" y="11"/>
                    <a:pt x="249" y="16"/>
                    <a:pt x="245" y="16"/>
                  </a:cubicBezTo>
                  <a:cubicBezTo>
                    <a:pt x="240" y="17"/>
                    <a:pt x="237" y="19"/>
                    <a:pt x="236" y="24"/>
                  </a:cubicBezTo>
                  <a:cubicBezTo>
                    <a:pt x="235" y="28"/>
                    <a:pt x="238" y="33"/>
                    <a:pt x="234" y="36"/>
                  </a:cubicBezTo>
                  <a:cubicBezTo>
                    <a:pt x="230" y="39"/>
                    <a:pt x="227" y="34"/>
                    <a:pt x="223" y="35"/>
                  </a:cubicBezTo>
                  <a:cubicBezTo>
                    <a:pt x="220" y="35"/>
                    <a:pt x="217" y="35"/>
                    <a:pt x="215" y="35"/>
                  </a:cubicBezTo>
                  <a:cubicBezTo>
                    <a:pt x="212" y="34"/>
                    <a:pt x="212" y="34"/>
                    <a:pt x="210" y="33"/>
                  </a:cubicBezTo>
                  <a:cubicBezTo>
                    <a:pt x="207" y="31"/>
                    <a:pt x="203" y="33"/>
                    <a:pt x="201" y="35"/>
                  </a:cubicBezTo>
                  <a:cubicBezTo>
                    <a:pt x="200" y="35"/>
                    <a:pt x="200" y="37"/>
                    <a:pt x="199" y="37"/>
                  </a:cubicBezTo>
                  <a:cubicBezTo>
                    <a:pt x="198" y="37"/>
                    <a:pt x="197" y="37"/>
                    <a:pt x="196" y="38"/>
                  </a:cubicBezTo>
                  <a:cubicBezTo>
                    <a:pt x="195" y="38"/>
                    <a:pt x="193" y="39"/>
                    <a:pt x="193" y="40"/>
                  </a:cubicBezTo>
                  <a:cubicBezTo>
                    <a:pt x="191" y="41"/>
                    <a:pt x="190" y="44"/>
                    <a:pt x="189" y="45"/>
                  </a:cubicBezTo>
                  <a:cubicBezTo>
                    <a:pt x="188" y="47"/>
                    <a:pt x="187" y="47"/>
                    <a:pt x="185" y="47"/>
                  </a:cubicBezTo>
                  <a:cubicBezTo>
                    <a:pt x="183" y="47"/>
                    <a:pt x="181" y="46"/>
                    <a:pt x="180" y="46"/>
                  </a:cubicBezTo>
                  <a:cubicBezTo>
                    <a:pt x="179" y="47"/>
                    <a:pt x="179" y="47"/>
                    <a:pt x="178" y="47"/>
                  </a:cubicBezTo>
                  <a:cubicBezTo>
                    <a:pt x="179" y="47"/>
                    <a:pt x="181" y="47"/>
                    <a:pt x="181" y="48"/>
                  </a:cubicBezTo>
                  <a:cubicBezTo>
                    <a:pt x="184" y="50"/>
                    <a:pt x="179" y="57"/>
                    <a:pt x="178" y="59"/>
                  </a:cubicBezTo>
                  <a:cubicBezTo>
                    <a:pt x="177" y="61"/>
                    <a:pt x="176" y="63"/>
                    <a:pt x="174" y="64"/>
                  </a:cubicBezTo>
                  <a:cubicBezTo>
                    <a:pt x="173" y="65"/>
                    <a:pt x="173" y="66"/>
                    <a:pt x="173" y="66"/>
                  </a:cubicBezTo>
                  <a:cubicBezTo>
                    <a:pt x="172" y="69"/>
                    <a:pt x="174" y="68"/>
                    <a:pt x="175" y="69"/>
                  </a:cubicBezTo>
                  <a:cubicBezTo>
                    <a:pt x="176" y="70"/>
                    <a:pt x="176" y="70"/>
                    <a:pt x="176" y="72"/>
                  </a:cubicBezTo>
                  <a:cubicBezTo>
                    <a:pt x="176" y="74"/>
                    <a:pt x="174" y="75"/>
                    <a:pt x="173" y="77"/>
                  </a:cubicBezTo>
                  <a:cubicBezTo>
                    <a:pt x="172" y="78"/>
                    <a:pt x="172" y="78"/>
                    <a:pt x="173" y="80"/>
                  </a:cubicBezTo>
                  <a:cubicBezTo>
                    <a:pt x="174" y="81"/>
                    <a:pt x="175" y="83"/>
                    <a:pt x="177" y="83"/>
                  </a:cubicBezTo>
                  <a:cubicBezTo>
                    <a:pt x="177" y="83"/>
                    <a:pt x="178" y="82"/>
                    <a:pt x="178" y="82"/>
                  </a:cubicBezTo>
                  <a:cubicBezTo>
                    <a:pt x="179" y="82"/>
                    <a:pt x="180" y="82"/>
                    <a:pt x="180" y="82"/>
                  </a:cubicBezTo>
                  <a:cubicBezTo>
                    <a:pt x="182" y="82"/>
                    <a:pt x="186" y="82"/>
                    <a:pt x="188" y="83"/>
                  </a:cubicBezTo>
                  <a:cubicBezTo>
                    <a:pt x="189" y="85"/>
                    <a:pt x="188" y="87"/>
                    <a:pt x="186" y="88"/>
                  </a:cubicBezTo>
                  <a:cubicBezTo>
                    <a:pt x="185" y="88"/>
                    <a:pt x="185" y="88"/>
                    <a:pt x="184" y="88"/>
                  </a:cubicBezTo>
                  <a:cubicBezTo>
                    <a:pt x="184" y="89"/>
                    <a:pt x="183" y="89"/>
                    <a:pt x="183" y="89"/>
                  </a:cubicBezTo>
                  <a:cubicBezTo>
                    <a:pt x="181" y="90"/>
                    <a:pt x="182" y="90"/>
                    <a:pt x="181" y="92"/>
                  </a:cubicBezTo>
                  <a:cubicBezTo>
                    <a:pt x="180" y="93"/>
                    <a:pt x="179" y="93"/>
                    <a:pt x="178" y="94"/>
                  </a:cubicBezTo>
                  <a:cubicBezTo>
                    <a:pt x="177" y="94"/>
                    <a:pt x="177" y="95"/>
                    <a:pt x="176" y="95"/>
                  </a:cubicBezTo>
                  <a:cubicBezTo>
                    <a:pt x="175" y="96"/>
                    <a:pt x="174" y="95"/>
                    <a:pt x="173" y="96"/>
                  </a:cubicBezTo>
                  <a:cubicBezTo>
                    <a:pt x="171" y="96"/>
                    <a:pt x="170" y="97"/>
                    <a:pt x="168" y="97"/>
                  </a:cubicBezTo>
                  <a:cubicBezTo>
                    <a:pt x="167" y="98"/>
                    <a:pt x="167" y="98"/>
                    <a:pt x="166" y="99"/>
                  </a:cubicBezTo>
                  <a:cubicBezTo>
                    <a:pt x="165" y="100"/>
                    <a:pt x="163" y="101"/>
                    <a:pt x="161" y="101"/>
                  </a:cubicBezTo>
                  <a:cubicBezTo>
                    <a:pt x="160" y="102"/>
                    <a:pt x="159" y="103"/>
                    <a:pt x="157" y="104"/>
                  </a:cubicBezTo>
                  <a:cubicBezTo>
                    <a:pt x="157" y="104"/>
                    <a:pt x="157" y="105"/>
                    <a:pt x="156" y="105"/>
                  </a:cubicBezTo>
                  <a:cubicBezTo>
                    <a:pt x="156" y="106"/>
                    <a:pt x="156" y="106"/>
                    <a:pt x="156" y="106"/>
                  </a:cubicBezTo>
                  <a:cubicBezTo>
                    <a:pt x="156" y="107"/>
                    <a:pt x="155" y="107"/>
                    <a:pt x="155" y="107"/>
                  </a:cubicBezTo>
                  <a:cubicBezTo>
                    <a:pt x="155" y="108"/>
                    <a:pt x="155" y="109"/>
                    <a:pt x="155" y="110"/>
                  </a:cubicBezTo>
                  <a:cubicBezTo>
                    <a:pt x="155" y="111"/>
                    <a:pt x="154" y="112"/>
                    <a:pt x="154" y="113"/>
                  </a:cubicBezTo>
                  <a:cubicBezTo>
                    <a:pt x="153" y="114"/>
                    <a:pt x="153" y="114"/>
                    <a:pt x="151" y="114"/>
                  </a:cubicBezTo>
                  <a:cubicBezTo>
                    <a:pt x="149" y="114"/>
                    <a:pt x="148" y="114"/>
                    <a:pt x="146" y="114"/>
                  </a:cubicBezTo>
                  <a:cubicBezTo>
                    <a:pt x="145" y="115"/>
                    <a:pt x="143" y="115"/>
                    <a:pt x="142" y="116"/>
                  </a:cubicBezTo>
                  <a:cubicBezTo>
                    <a:pt x="141" y="116"/>
                    <a:pt x="141" y="117"/>
                    <a:pt x="141" y="117"/>
                  </a:cubicBezTo>
                  <a:cubicBezTo>
                    <a:pt x="140" y="118"/>
                    <a:pt x="138" y="119"/>
                    <a:pt x="137" y="120"/>
                  </a:cubicBezTo>
                  <a:cubicBezTo>
                    <a:pt x="136" y="120"/>
                    <a:pt x="135" y="120"/>
                    <a:pt x="133" y="121"/>
                  </a:cubicBezTo>
                  <a:cubicBezTo>
                    <a:pt x="132" y="122"/>
                    <a:pt x="132" y="122"/>
                    <a:pt x="131" y="124"/>
                  </a:cubicBezTo>
                  <a:cubicBezTo>
                    <a:pt x="131" y="125"/>
                    <a:pt x="131" y="125"/>
                    <a:pt x="130" y="126"/>
                  </a:cubicBezTo>
                  <a:cubicBezTo>
                    <a:pt x="130" y="126"/>
                    <a:pt x="130" y="127"/>
                    <a:pt x="130" y="127"/>
                  </a:cubicBezTo>
                  <a:cubicBezTo>
                    <a:pt x="130" y="130"/>
                    <a:pt x="130" y="133"/>
                    <a:pt x="130" y="136"/>
                  </a:cubicBezTo>
                  <a:cubicBezTo>
                    <a:pt x="130" y="140"/>
                    <a:pt x="131" y="144"/>
                    <a:pt x="130" y="148"/>
                  </a:cubicBezTo>
                  <a:cubicBezTo>
                    <a:pt x="130" y="149"/>
                    <a:pt x="129" y="151"/>
                    <a:pt x="129" y="152"/>
                  </a:cubicBezTo>
                  <a:cubicBezTo>
                    <a:pt x="128" y="155"/>
                    <a:pt x="127" y="156"/>
                    <a:pt x="126" y="158"/>
                  </a:cubicBezTo>
                  <a:cubicBezTo>
                    <a:pt x="125" y="160"/>
                    <a:pt x="124" y="161"/>
                    <a:pt x="123" y="163"/>
                  </a:cubicBezTo>
                  <a:cubicBezTo>
                    <a:pt x="123" y="163"/>
                    <a:pt x="122" y="164"/>
                    <a:pt x="122" y="165"/>
                  </a:cubicBezTo>
                  <a:cubicBezTo>
                    <a:pt x="121" y="166"/>
                    <a:pt x="121" y="167"/>
                    <a:pt x="121" y="168"/>
                  </a:cubicBezTo>
                  <a:cubicBezTo>
                    <a:pt x="121" y="169"/>
                    <a:pt x="121" y="170"/>
                    <a:pt x="121" y="171"/>
                  </a:cubicBezTo>
                  <a:cubicBezTo>
                    <a:pt x="121" y="173"/>
                    <a:pt x="122" y="172"/>
                    <a:pt x="123" y="174"/>
                  </a:cubicBezTo>
                  <a:cubicBezTo>
                    <a:pt x="124" y="174"/>
                    <a:pt x="124" y="176"/>
                    <a:pt x="124" y="176"/>
                  </a:cubicBezTo>
                  <a:cubicBezTo>
                    <a:pt x="125" y="177"/>
                    <a:pt x="126" y="178"/>
                    <a:pt x="127" y="179"/>
                  </a:cubicBezTo>
                  <a:cubicBezTo>
                    <a:pt x="128" y="179"/>
                    <a:pt x="129" y="180"/>
                    <a:pt x="129" y="181"/>
                  </a:cubicBezTo>
                  <a:cubicBezTo>
                    <a:pt x="131" y="183"/>
                    <a:pt x="133" y="186"/>
                    <a:pt x="131" y="189"/>
                  </a:cubicBezTo>
                  <a:cubicBezTo>
                    <a:pt x="131" y="190"/>
                    <a:pt x="129" y="191"/>
                    <a:pt x="128" y="191"/>
                  </a:cubicBezTo>
                  <a:cubicBezTo>
                    <a:pt x="126" y="191"/>
                    <a:pt x="122" y="191"/>
                    <a:pt x="120" y="191"/>
                  </a:cubicBezTo>
                  <a:cubicBezTo>
                    <a:pt x="118" y="190"/>
                    <a:pt x="118" y="190"/>
                    <a:pt x="118" y="188"/>
                  </a:cubicBezTo>
                  <a:cubicBezTo>
                    <a:pt x="118" y="187"/>
                    <a:pt x="118" y="185"/>
                    <a:pt x="119" y="184"/>
                  </a:cubicBezTo>
                  <a:cubicBezTo>
                    <a:pt x="119" y="182"/>
                    <a:pt x="120" y="182"/>
                    <a:pt x="120" y="180"/>
                  </a:cubicBezTo>
                  <a:cubicBezTo>
                    <a:pt x="120" y="178"/>
                    <a:pt x="118" y="178"/>
                    <a:pt x="118" y="176"/>
                  </a:cubicBezTo>
                  <a:cubicBezTo>
                    <a:pt x="116" y="176"/>
                    <a:pt x="113" y="176"/>
                    <a:pt x="110" y="176"/>
                  </a:cubicBezTo>
                  <a:cubicBezTo>
                    <a:pt x="110" y="176"/>
                    <a:pt x="110" y="176"/>
                    <a:pt x="109" y="176"/>
                  </a:cubicBezTo>
                  <a:cubicBezTo>
                    <a:pt x="109" y="177"/>
                    <a:pt x="109" y="177"/>
                    <a:pt x="108" y="177"/>
                  </a:cubicBezTo>
                  <a:cubicBezTo>
                    <a:pt x="108" y="177"/>
                    <a:pt x="108" y="177"/>
                    <a:pt x="107" y="177"/>
                  </a:cubicBezTo>
                  <a:cubicBezTo>
                    <a:pt x="103" y="176"/>
                    <a:pt x="99" y="180"/>
                    <a:pt x="99" y="184"/>
                  </a:cubicBezTo>
                  <a:cubicBezTo>
                    <a:pt x="99" y="187"/>
                    <a:pt x="100" y="192"/>
                    <a:pt x="95" y="192"/>
                  </a:cubicBezTo>
                  <a:cubicBezTo>
                    <a:pt x="94" y="192"/>
                    <a:pt x="92" y="192"/>
                    <a:pt x="91" y="191"/>
                  </a:cubicBezTo>
                  <a:cubicBezTo>
                    <a:pt x="89" y="191"/>
                    <a:pt x="89" y="189"/>
                    <a:pt x="88" y="188"/>
                  </a:cubicBezTo>
                  <a:cubicBezTo>
                    <a:pt x="86" y="188"/>
                    <a:pt x="83" y="189"/>
                    <a:pt x="82" y="190"/>
                  </a:cubicBezTo>
                  <a:cubicBezTo>
                    <a:pt x="80" y="190"/>
                    <a:pt x="79" y="193"/>
                    <a:pt x="79" y="194"/>
                  </a:cubicBezTo>
                  <a:cubicBezTo>
                    <a:pt x="79" y="195"/>
                    <a:pt x="79" y="197"/>
                    <a:pt x="79" y="198"/>
                  </a:cubicBezTo>
                  <a:cubicBezTo>
                    <a:pt x="79" y="200"/>
                    <a:pt x="81" y="201"/>
                    <a:pt x="80" y="203"/>
                  </a:cubicBezTo>
                  <a:cubicBezTo>
                    <a:pt x="79" y="204"/>
                    <a:pt x="78" y="203"/>
                    <a:pt x="77" y="204"/>
                  </a:cubicBezTo>
                  <a:cubicBezTo>
                    <a:pt x="76" y="205"/>
                    <a:pt x="76" y="205"/>
                    <a:pt x="75" y="206"/>
                  </a:cubicBezTo>
                  <a:cubicBezTo>
                    <a:pt x="75" y="206"/>
                    <a:pt x="74" y="206"/>
                    <a:pt x="74" y="206"/>
                  </a:cubicBezTo>
                  <a:cubicBezTo>
                    <a:pt x="70" y="208"/>
                    <a:pt x="73" y="204"/>
                    <a:pt x="72" y="202"/>
                  </a:cubicBezTo>
                  <a:cubicBezTo>
                    <a:pt x="71" y="202"/>
                    <a:pt x="70" y="203"/>
                    <a:pt x="69" y="204"/>
                  </a:cubicBezTo>
                  <a:cubicBezTo>
                    <a:pt x="69" y="204"/>
                    <a:pt x="68" y="204"/>
                    <a:pt x="67" y="204"/>
                  </a:cubicBezTo>
                  <a:cubicBezTo>
                    <a:pt x="67" y="205"/>
                    <a:pt x="66" y="205"/>
                    <a:pt x="66" y="206"/>
                  </a:cubicBezTo>
                  <a:cubicBezTo>
                    <a:pt x="65" y="206"/>
                    <a:pt x="64" y="207"/>
                    <a:pt x="64" y="207"/>
                  </a:cubicBezTo>
                  <a:cubicBezTo>
                    <a:pt x="62" y="208"/>
                    <a:pt x="61" y="208"/>
                    <a:pt x="60" y="209"/>
                  </a:cubicBezTo>
                  <a:cubicBezTo>
                    <a:pt x="59" y="211"/>
                    <a:pt x="59" y="212"/>
                    <a:pt x="57" y="212"/>
                  </a:cubicBezTo>
                  <a:cubicBezTo>
                    <a:pt x="54" y="214"/>
                    <a:pt x="51" y="211"/>
                    <a:pt x="48" y="210"/>
                  </a:cubicBezTo>
                  <a:cubicBezTo>
                    <a:pt x="46" y="209"/>
                    <a:pt x="42" y="210"/>
                    <a:pt x="39" y="209"/>
                  </a:cubicBezTo>
                  <a:cubicBezTo>
                    <a:pt x="39" y="209"/>
                    <a:pt x="39" y="208"/>
                    <a:pt x="39" y="208"/>
                  </a:cubicBezTo>
                  <a:cubicBezTo>
                    <a:pt x="38" y="210"/>
                    <a:pt x="33" y="208"/>
                    <a:pt x="31" y="208"/>
                  </a:cubicBezTo>
                  <a:cubicBezTo>
                    <a:pt x="31" y="208"/>
                    <a:pt x="30" y="208"/>
                    <a:pt x="29" y="207"/>
                  </a:cubicBezTo>
                  <a:cubicBezTo>
                    <a:pt x="28" y="207"/>
                    <a:pt x="28" y="207"/>
                    <a:pt x="27" y="206"/>
                  </a:cubicBezTo>
                  <a:cubicBezTo>
                    <a:pt x="26" y="206"/>
                    <a:pt x="25" y="206"/>
                    <a:pt x="24" y="206"/>
                  </a:cubicBezTo>
                  <a:cubicBezTo>
                    <a:pt x="21" y="206"/>
                    <a:pt x="19" y="206"/>
                    <a:pt x="16" y="207"/>
                  </a:cubicBezTo>
                  <a:cubicBezTo>
                    <a:pt x="14" y="207"/>
                    <a:pt x="14" y="207"/>
                    <a:pt x="13" y="209"/>
                  </a:cubicBezTo>
                  <a:cubicBezTo>
                    <a:pt x="12" y="209"/>
                    <a:pt x="11" y="210"/>
                    <a:pt x="11" y="211"/>
                  </a:cubicBezTo>
                  <a:cubicBezTo>
                    <a:pt x="10" y="212"/>
                    <a:pt x="10" y="212"/>
                    <a:pt x="10" y="212"/>
                  </a:cubicBezTo>
                  <a:cubicBezTo>
                    <a:pt x="11" y="215"/>
                    <a:pt x="13" y="217"/>
                    <a:pt x="14" y="220"/>
                  </a:cubicBezTo>
                  <a:cubicBezTo>
                    <a:pt x="14" y="222"/>
                    <a:pt x="13" y="223"/>
                    <a:pt x="12" y="225"/>
                  </a:cubicBezTo>
                  <a:cubicBezTo>
                    <a:pt x="11" y="227"/>
                    <a:pt x="11" y="227"/>
                    <a:pt x="11" y="230"/>
                  </a:cubicBezTo>
                  <a:cubicBezTo>
                    <a:pt x="11" y="234"/>
                    <a:pt x="14" y="236"/>
                    <a:pt x="15" y="239"/>
                  </a:cubicBezTo>
                  <a:cubicBezTo>
                    <a:pt x="17" y="244"/>
                    <a:pt x="20" y="248"/>
                    <a:pt x="22" y="253"/>
                  </a:cubicBezTo>
                  <a:cubicBezTo>
                    <a:pt x="25" y="259"/>
                    <a:pt x="26" y="264"/>
                    <a:pt x="28" y="270"/>
                  </a:cubicBezTo>
                  <a:cubicBezTo>
                    <a:pt x="30" y="273"/>
                    <a:pt x="31" y="277"/>
                    <a:pt x="33" y="279"/>
                  </a:cubicBezTo>
                  <a:cubicBezTo>
                    <a:pt x="33" y="281"/>
                    <a:pt x="34" y="281"/>
                    <a:pt x="35" y="282"/>
                  </a:cubicBezTo>
                  <a:cubicBezTo>
                    <a:pt x="35" y="284"/>
                    <a:pt x="34" y="287"/>
                    <a:pt x="34" y="289"/>
                  </a:cubicBezTo>
                  <a:cubicBezTo>
                    <a:pt x="35" y="291"/>
                    <a:pt x="35" y="291"/>
                    <a:pt x="36" y="293"/>
                  </a:cubicBezTo>
                  <a:cubicBezTo>
                    <a:pt x="37" y="293"/>
                    <a:pt x="37" y="294"/>
                    <a:pt x="38" y="294"/>
                  </a:cubicBezTo>
                  <a:cubicBezTo>
                    <a:pt x="39" y="295"/>
                    <a:pt x="39" y="293"/>
                    <a:pt x="40" y="293"/>
                  </a:cubicBezTo>
                  <a:cubicBezTo>
                    <a:pt x="44" y="292"/>
                    <a:pt x="43" y="296"/>
                    <a:pt x="43" y="298"/>
                  </a:cubicBezTo>
                  <a:cubicBezTo>
                    <a:pt x="43" y="300"/>
                    <a:pt x="43" y="302"/>
                    <a:pt x="43" y="304"/>
                  </a:cubicBezTo>
                  <a:cubicBezTo>
                    <a:pt x="43" y="306"/>
                    <a:pt x="43" y="307"/>
                    <a:pt x="42" y="309"/>
                  </a:cubicBezTo>
                  <a:cubicBezTo>
                    <a:pt x="42" y="310"/>
                    <a:pt x="41" y="311"/>
                    <a:pt x="40" y="312"/>
                  </a:cubicBezTo>
                  <a:cubicBezTo>
                    <a:pt x="40" y="313"/>
                    <a:pt x="40" y="315"/>
                    <a:pt x="40" y="316"/>
                  </a:cubicBezTo>
                  <a:cubicBezTo>
                    <a:pt x="40" y="318"/>
                    <a:pt x="39" y="320"/>
                    <a:pt x="38" y="321"/>
                  </a:cubicBezTo>
                  <a:cubicBezTo>
                    <a:pt x="37" y="323"/>
                    <a:pt x="38" y="323"/>
                    <a:pt x="35" y="324"/>
                  </a:cubicBezTo>
                  <a:cubicBezTo>
                    <a:pt x="32" y="324"/>
                    <a:pt x="30" y="323"/>
                    <a:pt x="27" y="324"/>
                  </a:cubicBezTo>
                  <a:cubicBezTo>
                    <a:pt x="25" y="325"/>
                    <a:pt x="24" y="326"/>
                    <a:pt x="23" y="327"/>
                  </a:cubicBezTo>
                  <a:cubicBezTo>
                    <a:pt x="22" y="328"/>
                    <a:pt x="21" y="328"/>
                    <a:pt x="21" y="329"/>
                  </a:cubicBezTo>
                  <a:cubicBezTo>
                    <a:pt x="20" y="329"/>
                    <a:pt x="20" y="331"/>
                    <a:pt x="20" y="331"/>
                  </a:cubicBezTo>
                  <a:cubicBezTo>
                    <a:pt x="19" y="333"/>
                    <a:pt x="19" y="334"/>
                    <a:pt x="18" y="336"/>
                  </a:cubicBezTo>
                  <a:cubicBezTo>
                    <a:pt x="17" y="338"/>
                    <a:pt x="18" y="337"/>
                    <a:pt x="16" y="338"/>
                  </a:cubicBezTo>
                  <a:cubicBezTo>
                    <a:pt x="14" y="341"/>
                    <a:pt x="11" y="342"/>
                    <a:pt x="8" y="344"/>
                  </a:cubicBezTo>
                  <a:cubicBezTo>
                    <a:pt x="6" y="345"/>
                    <a:pt x="4" y="346"/>
                    <a:pt x="3" y="347"/>
                  </a:cubicBezTo>
                  <a:cubicBezTo>
                    <a:pt x="3" y="349"/>
                    <a:pt x="3" y="351"/>
                    <a:pt x="2" y="352"/>
                  </a:cubicBezTo>
                  <a:cubicBezTo>
                    <a:pt x="1" y="355"/>
                    <a:pt x="0" y="360"/>
                    <a:pt x="4" y="360"/>
                  </a:cubicBezTo>
                  <a:cubicBezTo>
                    <a:pt x="8" y="359"/>
                    <a:pt x="8" y="360"/>
                    <a:pt x="10" y="363"/>
                  </a:cubicBezTo>
                  <a:cubicBezTo>
                    <a:pt x="11" y="365"/>
                    <a:pt x="12" y="367"/>
                    <a:pt x="14" y="368"/>
                  </a:cubicBezTo>
                  <a:cubicBezTo>
                    <a:pt x="16" y="368"/>
                    <a:pt x="16" y="368"/>
                    <a:pt x="18" y="370"/>
                  </a:cubicBezTo>
                  <a:cubicBezTo>
                    <a:pt x="19" y="371"/>
                    <a:pt x="20" y="372"/>
                    <a:pt x="21" y="373"/>
                  </a:cubicBezTo>
                  <a:cubicBezTo>
                    <a:pt x="22" y="375"/>
                    <a:pt x="23" y="375"/>
                    <a:pt x="23" y="377"/>
                  </a:cubicBezTo>
                  <a:cubicBezTo>
                    <a:pt x="23" y="377"/>
                    <a:pt x="23" y="379"/>
                    <a:pt x="23" y="380"/>
                  </a:cubicBezTo>
                  <a:cubicBezTo>
                    <a:pt x="23" y="381"/>
                    <a:pt x="22" y="380"/>
                    <a:pt x="22" y="381"/>
                  </a:cubicBezTo>
                  <a:cubicBezTo>
                    <a:pt x="20" y="382"/>
                    <a:pt x="21" y="383"/>
                    <a:pt x="21" y="385"/>
                  </a:cubicBezTo>
                  <a:cubicBezTo>
                    <a:pt x="20" y="388"/>
                    <a:pt x="19" y="390"/>
                    <a:pt x="18" y="392"/>
                  </a:cubicBezTo>
                  <a:cubicBezTo>
                    <a:pt x="17" y="394"/>
                    <a:pt x="17" y="394"/>
                    <a:pt x="16" y="396"/>
                  </a:cubicBezTo>
                  <a:cubicBezTo>
                    <a:pt x="16" y="397"/>
                    <a:pt x="16" y="399"/>
                    <a:pt x="16" y="400"/>
                  </a:cubicBezTo>
                  <a:cubicBezTo>
                    <a:pt x="15" y="402"/>
                    <a:pt x="14" y="402"/>
                    <a:pt x="13" y="404"/>
                  </a:cubicBezTo>
                  <a:cubicBezTo>
                    <a:pt x="13" y="406"/>
                    <a:pt x="13" y="408"/>
                    <a:pt x="13" y="410"/>
                  </a:cubicBezTo>
                  <a:cubicBezTo>
                    <a:pt x="13" y="413"/>
                    <a:pt x="12" y="416"/>
                    <a:pt x="15" y="417"/>
                  </a:cubicBezTo>
                  <a:cubicBezTo>
                    <a:pt x="17" y="418"/>
                    <a:pt x="17" y="416"/>
                    <a:pt x="19" y="418"/>
                  </a:cubicBezTo>
                  <a:cubicBezTo>
                    <a:pt x="22" y="418"/>
                    <a:pt x="25" y="417"/>
                    <a:pt x="28" y="416"/>
                  </a:cubicBezTo>
                  <a:cubicBezTo>
                    <a:pt x="31" y="416"/>
                    <a:pt x="32" y="416"/>
                    <a:pt x="35" y="414"/>
                  </a:cubicBezTo>
                  <a:cubicBezTo>
                    <a:pt x="37" y="412"/>
                    <a:pt x="42" y="412"/>
                    <a:pt x="43" y="408"/>
                  </a:cubicBezTo>
                  <a:cubicBezTo>
                    <a:pt x="45" y="405"/>
                    <a:pt x="43" y="402"/>
                    <a:pt x="46" y="399"/>
                  </a:cubicBezTo>
                  <a:cubicBezTo>
                    <a:pt x="47" y="397"/>
                    <a:pt x="49" y="396"/>
                    <a:pt x="50" y="396"/>
                  </a:cubicBezTo>
                  <a:cubicBezTo>
                    <a:pt x="51" y="396"/>
                    <a:pt x="52" y="396"/>
                    <a:pt x="53" y="396"/>
                  </a:cubicBezTo>
                  <a:cubicBezTo>
                    <a:pt x="53" y="396"/>
                    <a:pt x="55" y="394"/>
                    <a:pt x="55" y="394"/>
                  </a:cubicBezTo>
                  <a:cubicBezTo>
                    <a:pt x="57" y="392"/>
                    <a:pt x="60" y="391"/>
                    <a:pt x="63" y="392"/>
                  </a:cubicBezTo>
                  <a:cubicBezTo>
                    <a:pt x="65" y="392"/>
                    <a:pt x="67" y="392"/>
                    <a:pt x="69" y="393"/>
                  </a:cubicBezTo>
                  <a:cubicBezTo>
                    <a:pt x="71" y="393"/>
                    <a:pt x="73" y="395"/>
                    <a:pt x="75" y="395"/>
                  </a:cubicBezTo>
                  <a:cubicBezTo>
                    <a:pt x="76" y="395"/>
                    <a:pt x="78" y="395"/>
                    <a:pt x="80" y="394"/>
                  </a:cubicBezTo>
                  <a:cubicBezTo>
                    <a:pt x="83" y="394"/>
                    <a:pt x="86" y="391"/>
                    <a:pt x="89" y="392"/>
                  </a:cubicBezTo>
                  <a:cubicBezTo>
                    <a:pt x="91" y="392"/>
                    <a:pt x="92" y="392"/>
                    <a:pt x="94" y="392"/>
                  </a:cubicBezTo>
                  <a:cubicBezTo>
                    <a:pt x="98" y="392"/>
                    <a:pt x="102" y="393"/>
                    <a:pt x="106" y="393"/>
                  </a:cubicBezTo>
                  <a:cubicBezTo>
                    <a:pt x="110" y="393"/>
                    <a:pt x="114" y="394"/>
                    <a:pt x="118" y="394"/>
                  </a:cubicBezTo>
                  <a:cubicBezTo>
                    <a:pt x="120" y="394"/>
                    <a:pt x="123" y="393"/>
                    <a:pt x="124" y="394"/>
                  </a:cubicBezTo>
                  <a:cubicBezTo>
                    <a:pt x="125" y="394"/>
                    <a:pt x="126" y="395"/>
                    <a:pt x="127" y="395"/>
                  </a:cubicBezTo>
                  <a:cubicBezTo>
                    <a:pt x="128" y="396"/>
                    <a:pt x="130" y="396"/>
                    <a:pt x="131" y="396"/>
                  </a:cubicBezTo>
                  <a:cubicBezTo>
                    <a:pt x="133" y="396"/>
                    <a:pt x="135" y="396"/>
                    <a:pt x="138" y="397"/>
                  </a:cubicBezTo>
                  <a:cubicBezTo>
                    <a:pt x="139" y="397"/>
                    <a:pt x="141" y="398"/>
                    <a:pt x="143" y="398"/>
                  </a:cubicBezTo>
                  <a:cubicBezTo>
                    <a:pt x="144" y="398"/>
                    <a:pt x="147" y="397"/>
                    <a:pt x="148" y="398"/>
                  </a:cubicBezTo>
                  <a:cubicBezTo>
                    <a:pt x="151" y="399"/>
                    <a:pt x="150" y="402"/>
                    <a:pt x="152" y="403"/>
                  </a:cubicBezTo>
                  <a:cubicBezTo>
                    <a:pt x="154" y="404"/>
                    <a:pt x="157" y="403"/>
                    <a:pt x="159" y="402"/>
                  </a:cubicBezTo>
                  <a:cubicBezTo>
                    <a:pt x="163" y="402"/>
                    <a:pt x="166" y="402"/>
                    <a:pt x="169" y="402"/>
                  </a:cubicBezTo>
                  <a:cubicBezTo>
                    <a:pt x="171" y="403"/>
                    <a:pt x="174" y="404"/>
                    <a:pt x="176" y="405"/>
                  </a:cubicBezTo>
                  <a:cubicBezTo>
                    <a:pt x="178" y="406"/>
                    <a:pt x="180" y="408"/>
                    <a:pt x="183" y="409"/>
                  </a:cubicBezTo>
                  <a:cubicBezTo>
                    <a:pt x="188" y="410"/>
                    <a:pt x="195" y="401"/>
                    <a:pt x="200" y="407"/>
                  </a:cubicBezTo>
                  <a:cubicBezTo>
                    <a:pt x="201" y="408"/>
                    <a:pt x="201" y="410"/>
                    <a:pt x="202" y="412"/>
                  </a:cubicBezTo>
                  <a:cubicBezTo>
                    <a:pt x="202" y="412"/>
                    <a:pt x="203" y="413"/>
                    <a:pt x="203" y="414"/>
                  </a:cubicBezTo>
                  <a:cubicBezTo>
                    <a:pt x="204" y="415"/>
                    <a:pt x="204" y="415"/>
                    <a:pt x="204" y="416"/>
                  </a:cubicBezTo>
                  <a:cubicBezTo>
                    <a:pt x="205" y="418"/>
                    <a:pt x="205" y="418"/>
                    <a:pt x="206" y="419"/>
                  </a:cubicBezTo>
                  <a:cubicBezTo>
                    <a:pt x="206" y="420"/>
                    <a:pt x="206" y="421"/>
                    <a:pt x="207" y="422"/>
                  </a:cubicBezTo>
                  <a:cubicBezTo>
                    <a:pt x="209" y="423"/>
                    <a:pt x="212" y="420"/>
                    <a:pt x="215" y="420"/>
                  </a:cubicBezTo>
                  <a:cubicBezTo>
                    <a:pt x="218" y="420"/>
                    <a:pt x="221" y="420"/>
                    <a:pt x="222" y="423"/>
                  </a:cubicBezTo>
                  <a:cubicBezTo>
                    <a:pt x="223" y="426"/>
                    <a:pt x="224" y="429"/>
                    <a:pt x="225" y="431"/>
                  </a:cubicBezTo>
                  <a:cubicBezTo>
                    <a:pt x="227" y="434"/>
                    <a:pt x="228" y="434"/>
                    <a:pt x="231" y="432"/>
                  </a:cubicBezTo>
                  <a:cubicBezTo>
                    <a:pt x="233" y="430"/>
                    <a:pt x="234" y="429"/>
                    <a:pt x="235" y="427"/>
                  </a:cubicBezTo>
                  <a:cubicBezTo>
                    <a:pt x="235" y="425"/>
                    <a:pt x="234" y="422"/>
                    <a:pt x="236" y="421"/>
                  </a:cubicBezTo>
                  <a:cubicBezTo>
                    <a:pt x="237" y="420"/>
                    <a:pt x="240" y="423"/>
                    <a:pt x="242" y="423"/>
                  </a:cubicBezTo>
                  <a:cubicBezTo>
                    <a:pt x="245" y="423"/>
                    <a:pt x="246" y="422"/>
                    <a:pt x="247" y="420"/>
                  </a:cubicBezTo>
                  <a:cubicBezTo>
                    <a:pt x="247" y="418"/>
                    <a:pt x="248" y="413"/>
                    <a:pt x="251" y="414"/>
                  </a:cubicBezTo>
                  <a:cubicBezTo>
                    <a:pt x="255" y="414"/>
                    <a:pt x="257" y="423"/>
                    <a:pt x="258" y="426"/>
                  </a:cubicBezTo>
                  <a:cubicBezTo>
                    <a:pt x="260" y="429"/>
                    <a:pt x="261" y="430"/>
                    <a:pt x="263" y="429"/>
                  </a:cubicBezTo>
                  <a:cubicBezTo>
                    <a:pt x="264" y="428"/>
                    <a:pt x="265" y="426"/>
                    <a:pt x="267" y="425"/>
                  </a:cubicBezTo>
                  <a:cubicBezTo>
                    <a:pt x="268" y="425"/>
                    <a:pt x="271" y="425"/>
                    <a:pt x="272" y="425"/>
                  </a:cubicBezTo>
                  <a:cubicBezTo>
                    <a:pt x="278" y="427"/>
                    <a:pt x="276" y="436"/>
                    <a:pt x="276" y="441"/>
                  </a:cubicBezTo>
                  <a:cubicBezTo>
                    <a:pt x="278" y="441"/>
                    <a:pt x="281" y="441"/>
                    <a:pt x="282" y="440"/>
                  </a:cubicBezTo>
                  <a:cubicBezTo>
                    <a:pt x="284" y="439"/>
                    <a:pt x="282" y="434"/>
                    <a:pt x="282" y="432"/>
                  </a:cubicBezTo>
                  <a:cubicBezTo>
                    <a:pt x="283" y="430"/>
                    <a:pt x="283" y="431"/>
                    <a:pt x="286" y="430"/>
                  </a:cubicBezTo>
                  <a:cubicBezTo>
                    <a:pt x="288" y="429"/>
                    <a:pt x="289" y="429"/>
                    <a:pt x="291" y="428"/>
                  </a:cubicBezTo>
                  <a:cubicBezTo>
                    <a:pt x="293" y="428"/>
                    <a:pt x="295" y="427"/>
                    <a:pt x="296" y="425"/>
                  </a:cubicBezTo>
                  <a:cubicBezTo>
                    <a:pt x="297" y="424"/>
                    <a:pt x="297" y="422"/>
                    <a:pt x="299" y="421"/>
                  </a:cubicBezTo>
                  <a:cubicBezTo>
                    <a:pt x="304" y="419"/>
                    <a:pt x="306" y="424"/>
                    <a:pt x="307" y="427"/>
                  </a:cubicBezTo>
                  <a:cubicBezTo>
                    <a:pt x="307" y="431"/>
                    <a:pt x="309" y="438"/>
                    <a:pt x="312" y="441"/>
                  </a:cubicBezTo>
                  <a:cubicBezTo>
                    <a:pt x="313" y="442"/>
                    <a:pt x="316" y="443"/>
                    <a:pt x="318" y="443"/>
                  </a:cubicBezTo>
                  <a:cubicBezTo>
                    <a:pt x="320" y="442"/>
                    <a:pt x="320" y="441"/>
                    <a:pt x="321" y="440"/>
                  </a:cubicBezTo>
                  <a:cubicBezTo>
                    <a:pt x="322" y="438"/>
                    <a:pt x="322" y="437"/>
                    <a:pt x="322" y="435"/>
                  </a:cubicBezTo>
                  <a:cubicBezTo>
                    <a:pt x="323" y="430"/>
                    <a:pt x="328" y="427"/>
                    <a:pt x="332" y="429"/>
                  </a:cubicBezTo>
                  <a:cubicBezTo>
                    <a:pt x="335" y="430"/>
                    <a:pt x="336" y="433"/>
                    <a:pt x="336" y="436"/>
                  </a:cubicBezTo>
                  <a:cubicBezTo>
                    <a:pt x="339" y="436"/>
                    <a:pt x="343" y="436"/>
                    <a:pt x="346" y="436"/>
                  </a:cubicBezTo>
                  <a:cubicBezTo>
                    <a:pt x="350" y="435"/>
                    <a:pt x="354" y="431"/>
                    <a:pt x="357" y="433"/>
                  </a:cubicBezTo>
                  <a:cubicBezTo>
                    <a:pt x="360" y="434"/>
                    <a:pt x="361" y="439"/>
                    <a:pt x="363" y="440"/>
                  </a:cubicBezTo>
                  <a:cubicBezTo>
                    <a:pt x="365" y="442"/>
                    <a:pt x="368" y="442"/>
                    <a:pt x="370" y="445"/>
                  </a:cubicBezTo>
                  <a:cubicBezTo>
                    <a:pt x="372" y="447"/>
                    <a:pt x="374" y="449"/>
                    <a:pt x="376" y="451"/>
                  </a:cubicBezTo>
                  <a:cubicBezTo>
                    <a:pt x="377" y="452"/>
                    <a:pt x="378" y="453"/>
                    <a:pt x="380" y="453"/>
                  </a:cubicBezTo>
                  <a:cubicBezTo>
                    <a:pt x="383" y="454"/>
                    <a:pt x="385" y="451"/>
                    <a:pt x="386" y="449"/>
                  </a:cubicBezTo>
                  <a:cubicBezTo>
                    <a:pt x="387" y="446"/>
                    <a:pt x="385" y="443"/>
                    <a:pt x="384" y="440"/>
                  </a:cubicBezTo>
                  <a:cubicBezTo>
                    <a:pt x="382" y="432"/>
                    <a:pt x="380" y="423"/>
                    <a:pt x="385" y="415"/>
                  </a:cubicBezTo>
                  <a:cubicBezTo>
                    <a:pt x="387" y="412"/>
                    <a:pt x="389" y="409"/>
                    <a:pt x="391" y="406"/>
                  </a:cubicBezTo>
                  <a:cubicBezTo>
                    <a:pt x="392" y="404"/>
                    <a:pt x="392" y="403"/>
                    <a:pt x="394" y="402"/>
                  </a:cubicBezTo>
                  <a:cubicBezTo>
                    <a:pt x="394" y="401"/>
                    <a:pt x="395" y="401"/>
                    <a:pt x="396" y="400"/>
                  </a:cubicBezTo>
                  <a:cubicBezTo>
                    <a:pt x="397" y="399"/>
                    <a:pt x="399" y="396"/>
                    <a:pt x="400" y="394"/>
                  </a:cubicBezTo>
                  <a:cubicBezTo>
                    <a:pt x="401" y="393"/>
                    <a:pt x="401" y="392"/>
                    <a:pt x="402" y="391"/>
                  </a:cubicBezTo>
                  <a:cubicBezTo>
                    <a:pt x="403" y="390"/>
                    <a:pt x="403" y="390"/>
                    <a:pt x="404" y="390"/>
                  </a:cubicBezTo>
                  <a:cubicBezTo>
                    <a:pt x="405" y="388"/>
                    <a:pt x="406" y="386"/>
                    <a:pt x="406" y="384"/>
                  </a:cubicBezTo>
                  <a:cubicBezTo>
                    <a:pt x="406" y="383"/>
                    <a:pt x="405" y="380"/>
                    <a:pt x="406" y="379"/>
                  </a:cubicBezTo>
                  <a:cubicBezTo>
                    <a:pt x="408" y="377"/>
                    <a:pt x="409" y="380"/>
                    <a:pt x="410" y="381"/>
                  </a:cubicBezTo>
                  <a:cubicBezTo>
                    <a:pt x="411" y="382"/>
                    <a:pt x="410" y="382"/>
                    <a:pt x="412" y="383"/>
                  </a:cubicBezTo>
                  <a:cubicBezTo>
                    <a:pt x="414" y="384"/>
                    <a:pt x="418" y="383"/>
                    <a:pt x="420" y="383"/>
                  </a:cubicBezTo>
                  <a:cubicBezTo>
                    <a:pt x="421" y="382"/>
                    <a:pt x="423" y="379"/>
                    <a:pt x="424" y="377"/>
                  </a:cubicBezTo>
                  <a:cubicBezTo>
                    <a:pt x="425" y="375"/>
                    <a:pt x="425" y="375"/>
                    <a:pt x="427" y="375"/>
                  </a:cubicBezTo>
                  <a:cubicBezTo>
                    <a:pt x="434" y="375"/>
                    <a:pt x="441" y="377"/>
                    <a:pt x="447" y="378"/>
                  </a:cubicBezTo>
                  <a:cubicBezTo>
                    <a:pt x="449" y="379"/>
                    <a:pt x="452" y="381"/>
                    <a:pt x="453" y="379"/>
                  </a:cubicBezTo>
                  <a:cubicBezTo>
                    <a:pt x="454" y="377"/>
                    <a:pt x="452" y="376"/>
                    <a:pt x="452" y="375"/>
                  </a:cubicBezTo>
                  <a:cubicBezTo>
                    <a:pt x="450" y="372"/>
                    <a:pt x="450" y="371"/>
                    <a:pt x="449" y="368"/>
                  </a:cubicBezTo>
                  <a:cubicBezTo>
                    <a:pt x="448" y="366"/>
                    <a:pt x="448" y="366"/>
                    <a:pt x="446" y="365"/>
                  </a:cubicBezTo>
                  <a:cubicBezTo>
                    <a:pt x="445" y="365"/>
                    <a:pt x="444" y="364"/>
                    <a:pt x="443" y="363"/>
                  </a:cubicBezTo>
                  <a:cubicBezTo>
                    <a:pt x="440" y="361"/>
                    <a:pt x="442" y="360"/>
                    <a:pt x="442" y="357"/>
                  </a:cubicBezTo>
                  <a:cubicBezTo>
                    <a:pt x="442" y="354"/>
                    <a:pt x="439" y="351"/>
                    <a:pt x="439" y="347"/>
                  </a:cubicBezTo>
                  <a:cubicBezTo>
                    <a:pt x="439" y="346"/>
                    <a:pt x="439" y="345"/>
                    <a:pt x="439" y="344"/>
                  </a:cubicBezTo>
                  <a:cubicBezTo>
                    <a:pt x="440" y="342"/>
                    <a:pt x="441" y="343"/>
                    <a:pt x="442" y="341"/>
                  </a:cubicBezTo>
                  <a:cubicBezTo>
                    <a:pt x="445" y="337"/>
                    <a:pt x="439" y="334"/>
                    <a:pt x="437" y="331"/>
                  </a:cubicBezTo>
                  <a:cubicBezTo>
                    <a:pt x="436" y="328"/>
                    <a:pt x="436" y="323"/>
                    <a:pt x="436" y="319"/>
                  </a:cubicBezTo>
                  <a:cubicBezTo>
                    <a:pt x="436" y="313"/>
                    <a:pt x="434" y="309"/>
                    <a:pt x="430" y="304"/>
                  </a:cubicBezTo>
                  <a:cubicBezTo>
                    <a:pt x="427" y="300"/>
                    <a:pt x="423" y="296"/>
                    <a:pt x="428" y="293"/>
                  </a:cubicBezTo>
                  <a:cubicBezTo>
                    <a:pt x="431" y="291"/>
                    <a:pt x="430" y="291"/>
                    <a:pt x="430" y="288"/>
                  </a:cubicBezTo>
                  <a:cubicBezTo>
                    <a:pt x="430" y="286"/>
                    <a:pt x="429" y="281"/>
                    <a:pt x="430" y="280"/>
                  </a:cubicBezTo>
                  <a:cubicBezTo>
                    <a:pt x="432" y="278"/>
                    <a:pt x="436" y="280"/>
                    <a:pt x="438" y="280"/>
                  </a:cubicBezTo>
                  <a:cubicBezTo>
                    <a:pt x="440" y="280"/>
                    <a:pt x="442" y="279"/>
                    <a:pt x="444" y="280"/>
                  </a:cubicBezTo>
                  <a:cubicBezTo>
                    <a:pt x="447" y="281"/>
                    <a:pt x="448" y="283"/>
                    <a:pt x="450" y="285"/>
                  </a:cubicBezTo>
                  <a:cubicBezTo>
                    <a:pt x="451" y="285"/>
                    <a:pt x="453" y="285"/>
                    <a:pt x="453" y="286"/>
                  </a:cubicBezTo>
                  <a:cubicBezTo>
                    <a:pt x="454" y="286"/>
                    <a:pt x="454" y="286"/>
                    <a:pt x="454" y="287"/>
                  </a:cubicBezTo>
                  <a:cubicBezTo>
                    <a:pt x="455" y="287"/>
                    <a:pt x="456" y="288"/>
                    <a:pt x="457" y="288"/>
                  </a:cubicBezTo>
                  <a:cubicBezTo>
                    <a:pt x="463" y="289"/>
                    <a:pt x="471" y="289"/>
                    <a:pt x="477" y="288"/>
                  </a:cubicBezTo>
                  <a:cubicBezTo>
                    <a:pt x="479" y="287"/>
                    <a:pt x="481" y="286"/>
                    <a:pt x="483" y="284"/>
                  </a:cubicBezTo>
                  <a:cubicBezTo>
                    <a:pt x="483" y="283"/>
                    <a:pt x="483" y="282"/>
                    <a:pt x="484" y="281"/>
                  </a:cubicBezTo>
                  <a:cubicBezTo>
                    <a:pt x="485" y="280"/>
                    <a:pt x="486" y="280"/>
                    <a:pt x="487" y="279"/>
                  </a:cubicBezTo>
                  <a:cubicBezTo>
                    <a:pt x="488" y="278"/>
                    <a:pt x="489" y="277"/>
                    <a:pt x="490" y="276"/>
                  </a:cubicBezTo>
                  <a:cubicBezTo>
                    <a:pt x="492" y="275"/>
                    <a:pt x="493" y="275"/>
                    <a:pt x="494" y="274"/>
                  </a:cubicBezTo>
                  <a:cubicBezTo>
                    <a:pt x="496" y="273"/>
                    <a:pt x="496" y="271"/>
                    <a:pt x="497" y="270"/>
                  </a:cubicBezTo>
                  <a:cubicBezTo>
                    <a:pt x="498" y="269"/>
                    <a:pt x="499" y="270"/>
                    <a:pt x="500" y="270"/>
                  </a:cubicBezTo>
                  <a:cubicBezTo>
                    <a:pt x="502" y="269"/>
                    <a:pt x="501" y="269"/>
                    <a:pt x="502" y="268"/>
                  </a:cubicBezTo>
                  <a:cubicBezTo>
                    <a:pt x="504" y="266"/>
                    <a:pt x="504" y="266"/>
                    <a:pt x="505" y="263"/>
                  </a:cubicBezTo>
                  <a:cubicBezTo>
                    <a:pt x="505" y="262"/>
                    <a:pt x="506" y="261"/>
                    <a:pt x="506" y="260"/>
                  </a:cubicBezTo>
                  <a:cubicBezTo>
                    <a:pt x="507" y="258"/>
                    <a:pt x="506" y="258"/>
                    <a:pt x="505" y="25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39">
              <a:extLst>
                <a:ext uri="{FF2B5EF4-FFF2-40B4-BE49-F238E27FC236}">
                  <a16:creationId xmlns:a16="http://schemas.microsoft.com/office/drawing/2014/main" id="{4E4A3705-E4AE-B909-1FDA-0A9B2B4E3A47}"/>
                </a:ext>
              </a:extLst>
            </p:cNvPr>
            <p:cNvSpPr>
              <a:spLocks/>
            </p:cNvSpPr>
            <p:nvPr/>
          </p:nvSpPr>
          <p:spPr bwMode="auto">
            <a:xfrm>
              <a:off x="5592763" y="3159125"/>
              <a:ext cx="746125" cy="441325"/>
            </a:xfrm>
            <a:custGeom>
              <a:avLst/>
              <a:gdLst/>
              <a:ahLst/>
              <a:cxnLst>
                <a:cxn ang="0">
                  <a:pos x="394" y="150"/>
                </a:cxn>
                <a:cxn ang="0">
                  <a:pos x="386" y="137"/>
                </a:cxn>
                <a:cxn ang="0">
                  <a:pos x="375" y="124"/>
                </a:cxn>
                <a:cxn ang="0">
                  <a:pos x="376" y="94"/>
                </a:cxn>
                <a:cxn ang="0">
                  <a:pos x="378" y="77"/>
                </a:cxn>
                <a:cxn ang="0">
                  <a:pos x="359" y="56"/>
                </a:cxn>
                <a:cxn ang="0">
                  <a:pos x="349" y="50"/>
                </a:cxn>
                <a:cxn ang="0">
                  <a:pos x="332" y="49"/>
                </a:cxn>
                <a:cxn ang="0">
                  <a:pos x="311" y="53"/>
                </a:cxn>
                <a:cxn ang="0">
                  <a:pos x="294" y="48"/>
                </a:cxn>
                <a:cxn ang="0">
                  <a:pos x="279" y="32"/>
                </a:cxn>
                <a:cxn ang="0">
                  <a:pos x="255" y="15"/>
                </a:cxn>
                <a:cxn ang="0">
                  <a:pos x="237" y="7"/>
                </a:cxn>
                <a:cxn ang="0">
                  <a:pos x="219" y="10"/>
                </a:cxn>
                <a:cxn ang="0">
                  <a:pos x="192" y="22"/>
                </a:cxn>
                <a:cxn ang="0">
                  <a:pos x="189" y="60"/>
                </a:cxn>
                <a:cxn ang="0">
                  <a:pos x="174" y="94"/>
                </a:cxn>
                <a:cxn ang="0">
                  <a:pos x="146" y="109"/>
                </a:cxn>
                <a:cxn ang="0">
                  <a:pos x="127" y="96"/>
                </a:cxn>
                <a:cxn ang="0">
                  <a:pos x="124" y="77"/>
                </a:cxn>
                <a:cxn ang="0">
                  <a:pos x="110" y="64"/>
                </a:cxn>
                <a:cxn ang="0">
                  <a:pos x="96" y="50"/>
                </a:cxn>
                <a:cxn ang="0">
                  <a:pos x="93" y="33"/>
                </a:cxn>
                <a:cxn ang="0">
                  <a:pos x="75" y="38"/>
                </a:cxn>
                <a:cxn ang="0">
                  <a:pos x="57" y="51"/>
                </a:cxn>
                <a:cxn ang="0">
                  <a:pos x="39" y="58"/>
                </a:cxn>
                <a:cxn ang="0">
                  <a:pos x="28" y="75"/>
                </a:cxn>
                <a:cxn ang="0">
                  <a:pos x="17" y="117"/>
                </a:cxn>
                <a:cxn ang="0">
                  <a:pos x="8" y="131"/>
                </a:cxn>
                <a:cxn ang="0">
                  <a:pos x="1" y="189"/>
                </a:cxn>
                <a:cxn ang="0">
                  <a:pos x="10" y="204"/>
                </a:cxn>
                <a:cxn ang="0">
                  <a:pos x="18" y="192"/>
                </a:cxn>
                <a:cxn ang="0">
                  <a:pos x="22" y="187"/>
                </a:cxn>
                <a:cxn ang="0">
                  <a:pos x="29" y="180"/>
                </a:cxn>
                <a:cxn ang="0">
                  <a:pos x="49" y="171"/>
                </a:cxn>
                <a:cxn ang="0">
                  <a:pos x="69" y="163"/>
                </a:cxn>
                <a:cxn ang="0">
                  <a:pos x="94" y="167"/>
                </a:cxn>
                <a:cxn ang="0">
                  <a:pos x="111" y="166"/>
                </a:cxn>
                <a:cxn ang="0">
                  <a:pos x="120" y="169"/>
                </a:cxn>
                <a:cxn ang="0">
                  <a:pos x="133" y="171"/>
                </a:cxn>
                <a:cxn ang="0">
                  <a:pos x="150" y="171"/>
                </a:cxn>
                <a:cxn ang="0">
                  <a:pos x="164" y="171"/>
                </a:cxn>
                <a:cxn ang="0">
                  <a:pos x="177" y="180"/>
                </a:cxn>
                <a:cxn ang="0">
                  <a:pos x="203" y="178"/>
                </a:cxn>
                <a:cxn ang="0">
                  <a:pos x="209" y="168"/>
                </a:cxn>
                <a:cxn ang="0">
                  <a:pos x="225" y="164"/>
                </a:cxn>
                <a:cxn ang="0">
                  <a:pos x="224" y="172"/>
                </a:cxn>
                <a:cxn ang="0">
                  <a:pos x="241" y="188"/>
                </a:cxn>
                <a:cxn ang="0">
                  <a:pos x="263" y="196"/>
                </a:cxn>
                <a:cxn ang="0">
                  <a:pos x="292" y="219"/>
                </a:cxn>
                <a:cxn ang="0">
                  <a:pos x="300" y="233"/>
                </a:cxn>
                <a:cxn ang="0">
                  <a:pos x="316" y="235"/>
                </a:cxn>
                <a:cxn ang="0">
                  <a:pos x="332" y="227"/>
                </a:cxn>
                <a:cxn ang="0">
                  <a:pos x="351" y="224"/>
                </a:cxn>
                <a:cxn ang="0">
                  <a:pos x="381" y="205"/>
                </a:cxn>
                <a:cxn ang="0">
                  <a:pos x="399" y="173"/>
                </a:cxn>
              </a:cxnLst>
              <a:rect l="0" t="0" r="r" b="b"/>
              <a:pathLst>
                <a:path w="399" h="236">
                  <a:moveTo>
                    <a:pt x="399" y="162"/>
                  </a:moveTo>
                  <a:cubicBezTo>
                    <a:pt x="399" y="161"/>
                    <a:pt x="398" y="161"/>
                    <a:pt x="397" y="159"/>
                  </a:cubicBezTo>
                  <a:cubicBezTo>
                    <a:pt x="396" y="157"/>
                    <a:pt x="398" y="153"/>
                    <a:pt x="397" y="151"/>
                  </a:cubicBezTo>
                  <a:cubicBezTo>
                    <a:pt x="396" y="149"/>
                    <a:pt x="396" y="150"/>
                    <a:pt x="394" y="150"/>
                  </a:cubicBezTo>
                  <a:cubicBezTo>
                    <a:pt x="392" y="149"/>
                    <a:pt x="392" y="148"/>
                    <a:pt x="391" y="146"/>
                  </a:cubicBezTo>
                  <a:cubicBezTo>
                    <a:pt x="391" y="143"/>
                    <a:pt x="392" y="143"/>
                    <a:pt x="390" y="142"/>
                  </a:cubicBezTo>
                  <a:cubicBezTo>
                    <a:pt x="389" y="141"/>
                    <a:pt x="387" y="141"/>
                    <a:pt x="387" y="140"/>
                  </a:cubicBezTo>
                  <a:cubicBezTo>
                    <a:pt x="386" y="139"/>
                    <a:pt x="386" y="138"/>
                    <a:pt x="386" y="137"/>
                  </a:cubicBezTo>
                  <a:cubicBezTo>
                    <a:pt x="385" y="135"/>
                    <a:pt x="384" y="135"/>
                    <a:pt x="384" y="133"/>
                  </a:cubicBezTo>
                  <a:cubicBezTo>
                    <a:pt x="385" y="130"/>
                    <a:pt x="387" y="129"/>
                    <a:pt x="387" y="126"/>
                  </a:cubicBezTo>
                  <a:cubicBezTo>
                    <a:pt x="382" y="126"/>
                    <a:pt x="383" y="124"/>
                    <a:pt x="383" y="121"/>
                  </a:cubicBezTo>
                  <a:cubicBezTo>
                    <a:pt x="380" y="120"/>
                    <a:pt x="378" y="123"/>
                    <a:pt x="375" y="124"/>
                  </a:cubicBezTo>
                  <a:cubicBezTo>
                    <a:pt x="373" y="124"/>
                    <a:pt x="371" y="124"/>
                    <a:pt x="369" y="125"/>
                  </a:cubicBezTo>
                  <a:cubicBezTo>
                    <a:pt x="367" y="121"/>
                    <a:pt x="373" y="118"/>
                    <a:pt x="373" y="114"/>
                  </a:cubicBezTo>
                  <a:cubicBezTo>
                    <a:pt x="374" y="110"/>
                    <a:pt x="372" y="110"/>
                    <a:pt x="371" y="107"/>
                  </a:cubicBezTo>
                  <a:cubicBezTo>
                    <a:pt x="369" y="101"/>
                    <a:pt x="374" y="98"/>
                    <a:pt x="376" y="94"/>
                  </a:cubicBezTo>
                  <a:cubicBezTo>
                    <a:pt x="377" y="94"/>
                    <a:pt x="377" y="93"/>
                    <a:pt x="377" y="93"/>
                  </a:cubicBezTo>
                  <a:cubicBezTo>
                    <a:pt x="378" y="92"/>
                    <a:pt x="380" y="91"/>
                    <a:pt x="380" y="91"/>
                  </a:cubicBezTo>
                  <a:cubicBezTo>
                    <a:pt x="381" y="90"/>
                    <a:pt x="381" y="87"/>
                    <a:pt x="381" y="86"/>
                  </a:cubicBezTo>
                  <a:cubicBezTo>
                    <a:pt x="382" y="83"/>
                    <a:pt x="381" y="79"/>
                    <a:pt x="378" y="77"/>
                  </a:cubicBezTo>
                  <a:cubicBezTo>
                    <a:pt x="376" y="75"/>
                    <a:pt x="373" y="75"/>
                    <a:pt x="370" y="73"/>
                  </a:cubicBezTo>
                  <a:cubicBezTo>
                    <a:pt x="369" y="72"/>
                    <a:pt x="368" y="70"/>
                    <a:pt x="367" y="69"/>
                  </a:cubicBezTo>
                  <a:cubicBezTo>
                    <a:pt x="364" y="66"/>
                    <a:pt x="361" y="65"/>
                    <a:pt x="358" y="63"/>
                  </a:cubicBezTo>
                  <a:cubicBezTo>
                    <a:pt x="359" y="61"/>
                    <a:pt x="359" y="58"/>
                    <a:pt x="359" y="56"/>
                  </a:cubicBezTo>
                  <a:cubicBezTo>
                    <a:pt x="357" y="56"/>
                    <a:pt x="355" y="56"/>
                    <a:pt x="354" y="56"/>
                  </a:cubicBezTo>
                  <a:cubicBezTo>
                    <a:pt x="353" y="55"/>
                    <a:pt x="353" y="55"/>
                    <a:pt x="353" y="54"/>
                  </a:cubicBezTo>
                  <a:cubicBezTo>
                    <a:pt x="351" y="52"/>
                    <a:pt x="350" y="50"/>
                    <a:pt x="349" y="47"/>
                  </a:cubicBezTo>
                  <a:cubicBezTo>
                    <a:pt x="349" y="48"/>
                    <a:pt x="349" y="49"/>
                    <a:pt x="349" y="50"/>
                  </a:cubicBezTo>
                  <a:cubicBezTo>
                    <a:pt x="349" y="53"/>
                    <a:pt x="350" y="54"/>
                    <a:pt x="350" y="56"/>
                  </a:cubicBezTo>
                  <a:cubicBezTo>
                    <a:pt x="346" y="57"/>
                    <a:pt x="343" y="56"/>
                    <a:pt x="340" y="54"/>
                  </a:cubicBezTo>
                  <a:cubicBezTo>
                    <a:pt x="338" y="53"/>
                    <a:pt x="336" y="53"/>
                    <a:pt x="334" y="52"/>
                  </a:cubicBezTo>
                  <a:cubicBezTo>
                    <a:pt x="333" y="51"/>
                    <a:pt x="333" y="50"/>
                    <a:pt x="332" y="49"/>
                  </a:cubicBezTo>
                  <a:cubicBezTo>
                    <a:pt x="331" y="48"/>
                    <a:pt x="329" y="48"/>
                    <a:pt x="327" y="48"/>
                  </a:cubicBezTo>
                  <a:cubicBezTo>
                    <a:pt x="326" y="47"/>
                    <a:pt x="327" y="47"/>
                    <a:pt x="325" y="47"/>
                  </a:cubicBezTo>
                  <a:cubicBezTo>
                    <a:pt x="324" y="46"/>
                    <a:pt x="320" y="46"/>
                    <a:pt x="319" y="47"/>
                  </a:cubicBezTo>
                  <a:cubicBezTo>
                    <a:pt x="314" y="48"/>
                    <a:pt x="315" y="52"/>
                    <a:pt x="311" y="53"/>
                  </a:cubicBezTo>
                  <a:cubicBezTo>
                    <a:pt x="310" y="53"/>
                    <a:pt x="309" y="53"/>
                    <a:pt x="308" y="53"/>
                  </a:cubicBezTo>
                  <a:cubicBezTo>
                    <a:pt x="306" y="52"/>
                    <a:pt x="303" y="52"/>
                    <a:pt x="301" y="51"/>
                  </a:cubicBezTo>
                  <a:cubicBezTo>
                    <a:pt x="300" y="51"/>
                    <a:pt x="300" y="50"/>
                    <a:pt x="299" y="50"/>
                  </a:cubicBezTo>
                  <a:cubicBezTo>
                    <a:pt x="297" y="49"/>
                    <a:pt x="296" y="48"/>
                    <a:pt x="294" y="48"/>
                  </a:cubicBezTo>
                  <a:cubicBezTo>
                    <a:pt x="294" y="48"/>
                    <a:pt x="292" y="49"/>
                    <a:pt x="291" y="48"/>
                  </a:cubicBezTo>
                  <a:cubicBezTo>
                    <a:pt x="289" y="48"/>
                    <a:pt x="288" y="45"/>
                    <a:pt x="287" y="43"/>
                  </a:cubicBezTo>
                  <a:cubicBezTo>
                    <a:pt x="285" y="41"/>
                    <a:pt x="284" y="39"/>
                    <a:pt x="282" y="36"/>
                  </a:cubicBezTo>
                  <a:cubicBezTo>
                    <a:pt x="281" y="34"/>
                    <a:pt x="281" y="33"/>
                    <a:pt x="279" y="32"/>
                  </a:cubicBezTo>
                  <a:cubicBezTo>
                    <a:pt x="276" y="31"/>
                    <a:pt x="276" y="31"/>
                    <a:pt x="276" y="28"/>
                  </a:cubicBezTo>
                  <a:cubicBezTo>
                    <a:pt x="275" y="25"/>
                    <a:pt x="277" y="24"/>
                    <a:pt x="274" y="22"/>
                  </a:cubicBezTo>
                  <a:cubicBezTo>
                    <a:pt x="271" y="21"/>
                    <a:pt x="268" y="22"/>
                    <a:pt x="266" y="20"/>
                  </a:cubicBezTo>
                  <a:cubicBezTo>
                    <a:pt x="262" y="17"/>
                    <a:pt x="262" y="13"/>
                    <a:pt x="255" y="15"/>
                  </a:cubicBezTo>
                  <a:cubicBezTo>
                    <a:pt x="256" y="10"/>
                    <a:pt x="251" y="7"/>
                    <a:pt x="247" y="5"/>
                  </a:cubicBezTo>
                  <a:cubicBezTo>
                    <a:pt x="245" y="5"/>
                    <a:pt x="244" y="4"/>
                    <a:pt x="243" y="4"/>
                  </a:cubicBezTo>
                  <a:cubicBezTo>
                    <a:pt x="241" y="2"/>
                    <a:pt x="240" y="0"/>
                    <a:pt x="237" y="0"/>
                  </a:cubicBezTo>
                  <a:cubicBezTo>
                    <a:pt x="237" y="2"/>
                    <a:pt x="237" y="5"/>
                    <a:pt x="237" y="7"/>
                  </a:cubicBezTo>
                  <a:cubicBezTo>
                    <a:pt x="232" y="8"/>
                    <a:pt x="235" y="2"/>
                    <a:pt x="233" y="1"/>
                  </a:cubicBezTo>
                  <a:cubicBezTo>
                    <a:pt x="231" y="0"/>
                    <a:pt x="226" y="4"/>
                    <a:pt x="224" y="5"/>
                  </a:cubicBezTo>
                  <a:cubicBezTo>
                    <a:pt x="223" y="6"/>
                    <a:pt x="222" y="6"/>
                    <a:pt x="221" y="7"/>
                  </a:cubicBezTo>
                  <a:cubicBezTo>
                    <a:pt x="220" y="8"/>
                    <a:pt x="219" y="9"/>
                    <a:pt x="219" y="10"/>
                  </a:cubicBezTo>
                  <a:cubicBezTo>
                    <a:pt x="215" y="13"/>
                    <a:pt x="209" y="12"/>
                    <a:pt x="204" y="13"/>
                  </a:cubicBezTo>
                  <a:cubicBezTo>
                    <a:pt x="201" y="13"/>
                    <a:pt x="202" y="13"/>
                    <a:pt x="201" y="15"/>
                  </a:cubicBezTo>
                  <a:cubicBezTo>
                    <a:pt x="199" y="17"/>
                    <a:pt x="198" y="18"/>
                    <a:pt x="196" y="20"/>
                  </a:cubicBezTo>
                  <a:cubicBezTo>
                    <a:pt x="195" y="20"/>
                    <a:pt x="193" y="22"/>
                    <a:pt x="192" y="22"/>
                  </a:cubicBezTo>
                  <a:cubicBezTo>
                    <a:pt x="189" y="23"/>
                    <a:pt x="188" y="22"/>
                    <a:pt x="188" y="21"/>
                  </a:cubicBezTo>
                  <a:cubicBezTo>
                    <a:pt x="188" y="23"/>
                    <a:pt x="188" y="25"/>
                    <a:pt x="188" y="27"/>
                  </a:cubicBezTo>
                  <a:cubicBezTo>
                    <a:pt x="188" y="30"/>
                    <a:pt x="189" y="34"/>
                    <a:pt x="189" y="37"/>
                  </a:cubicBezTo>
                  <a:cubicBezTo>
                    <a:pt x="189" y="45"/>
                    <a:pt x="189" y="52"/>
                    <a:pt x="189" y="60"/>
                  </a:cubicBezTo>
                  <a:cubicBezTo>
                    <a:pt x="189" y="68"/>
                    <a:pt x="190" y="77"/>
                    <a:pt x="189" y="85"/>
                  </a:cubicBezTo>
                  <a:cubicBezTo>
                    <a:pt x="188" y="90"/>
                    <a:pt x="185" y="91"/>
                    <a:pt x="181" y="92"/>
                  </a:cubicBezTo>
                  <a:cubicBezTo>
                    <a:pt x="179" y="93"/>
                    <a:pt x="178" y="94"/>
                    <a:pt x="176" y="94"/>
                  </a:cubicBezTo>
                  <a:cubicBezTo>
                    <a:pt x="175" y="94"/>
                    <a:pt x="174" y="94"/>
                    <a:pt x="174" y="94"/>
                  </a:cubicBezTo>
                  <a:cubicBezTo>
                    <a:pt x="173" y="93"/>
                    <a:pt x="173" y="92"/>
                    <a:pt x="172" y="92"/>
                  </a:cubicBezTo>
                  <a:cubicBezTo>
                    <a:pt x="165" y="90"/>
                    <a:pt x="163" y="102"/>
                    <a:pt x="159" y="105"/>
                  </a:cubicBezTo>
                  <a:cubicBezTo>
                    <a:pt x="158" y="106"/>
                    <a:pt x="156" y="106"/>
                    <a:pt x="154" y="107"/>
                  </a:cubicBezTo>
                  <a:cubicBezTo>
                    <a:pt x="151" y="108"/>
                    <a:pt x="148" y="109"/>
                    <a:pt x="146" y="109"/>
                  </a:cubicBezTo>
                  <a:cubicBezTo>
                    <a:pt x="142" y="110"/>
                    <a:pt x="140" y="108"/>
                    <a:pt x="140" y="104"/>
                  </a:cubicBezTo>
                  <a:cubicBezTo>
                    <a:pt x="138" y="104"/>
                    <a:pt x="135" y="105"/>
                    <a:pt x="133" y="104"/>
                  </a:cubicBezTo>
                  <a:cubicBezTo>
                    <a:pt x="131" y="103"/>
                    <a:pt x="131" y="103"/>
                    <a:pt x="131" y="101"/>
                  </a:cubicBezTo>
                  <a:cubicBezTo>
                    <a:pt x="129" y="99"/>
                    <a:pt x="128" y="98"/>
                    <a:pt x="127" y="96"/>
                  </a:cubicBezTo>
                  <a:cubicBezTo>
                    <a:pt x="127" y="96"/>
                    <a:pt x="127" y="95"/>
                    <a:pt x="127" y="95"/>
                  </a:cubicBezTo>
                  <a:cubicBezTo>
                    <a:pt x="126" y="94"/>
                    <a:pt x="125" y="93"/>
                    <a:pt x="125" y="92"/>
                  </a:cubicBezTo>
                  <a:cubicBezTo>
                    <a:pt x="124" y="91"/>
                    <a:pt x="124" y="90"/>
                    <a:pt x="124" y="88"/>
                  </a:cubicBezTo>
                  <a:cubicBezTo>
                    <a:pt x="124" y="85"/>
                    <a:pt x="124" y="81"/>
                    <a:pt x="124" y="77"/>
                  </a:cubicBezTo>
                  <a:cubicBezTo>
                    <a:pt x="124" y="73"/>
                    <a:pt x="125" y="72"/>
                    <a:pt x="121" y="71"/>
                  </a:cubicBezTo>
                  <a:cubicBezTo>
                    <a:pt x="118" y="70"/>
                    <a:pt x="114" y="70"/>
                    <a:pt x="112" y="68"/>
                  </a:cubicBezTo>
                  <a:cubicBezTo>
                    <a:pt x="111" y="67"/>
                    <a:pt x="110" y="67"/>
                    <a:pt x="110" y="66"/>
                  </a:cubicBezTo>
                  <a:cubicBezTo>
                    <a:pt x="110" y="65"/>
                    <a:pt x="110" y="64"/>
                    <a:pt x="110" y="64"/>
                  </a:cubicBezTo>
                  <a:cubicBezTo>
                    <a:pt x="110" y="63"/>
                    <a:pt x="109" y="62"/>
                    <a:pt x="108" y="62"/>
                  </a:cubicBezTo>
                  <a:cubicBezTo>
                    <a:pt x="107" y="61"/>
                    <a:pt x="105" y="59"/>
                    <a:pt x="105" y="57"/>
                  </a:cubicBezTo>
                  <a:cubicBezTo>
                    <a:pt x="103" y="57"/>
                    <a:pt x="101" y="58"/>
                    <a:pt x="99" y="56"/>
                  </a:cubicBezTo>
                  <a:cubicBezTo>
                    <a:pt x="98" y="54"/>
                    <a:pt x="98" y="52"/>
                    <a:pt x="96" y="50"/>
                  </a:cubicBezTo>
                  <a:cubicBezTo>
                    <a:pt x="96" y="49"/>
                    <a:pt x="95" y="49"/>
                    <a:pt x="94" y="48"/>
                  </a:cubicBezTo>
                  <a:cubicBezTo>
                    <a:pt x="92" y="47"/>
                    <a:pt x="92" y="48"/>
                    <a:pt x="92" y="45"/>
                  </a:cubicBezTo>
                  <a:cubicBezTo>
                    <a:pt x="92" y="43"/>
                    <a:pt x="92" y="41"/>
                    <a:pt x="92" y="39"/>
                  </a:cubicBezTo>
                  <a:cubicBezTo>
                    <a:pt x="92" y="38"/>
                    <a:pt x="93" y="35"/>
                    <a:pt x="93" y="33"/>
                  </a:cubicBezTo>
                  <a:cubicBezTo>
                    <a:pt x="92" y="32"/>
                    <a:pt x="91" y="32"/>
                    <a:pt x="91" y="30"/>
                  </a:cubicBezTo>
                  <a:cubicBezTo>
                    <a:pt x="90" y="30"/>
                    <a:pt x="88" y="32"/>
                    <a:pt x="87" y="33"/>
                  </a:cubicBezTo>
                  <a:cubicBezTo>
                    <a:pt x="85" y="35"/>
                    <a:pt x="86" y="35"/>
                    <a:pt x="84" y="35"/>
                  </a:cubicBezTo>
                  <a:cubicBezTo>
                    <a:pt x="81" y="36"/>
                    <a:pt x="78" y="37"/>
                    <a:pt x="75" y="38"/>
                  </a:cubicBezTo>
                  <a:cubicBezTo>
                    <a:pt x="73" y="39"/>
                    <a:pt x="72" y="40"/>
                    <a:pt x="70" y="41"/>
                  </a:cubicBezTo>
                  <a:cubicBezTo>
                    <a:pt x="68" y="43"/>
                    <a:pt x="67" y="42"/>
                    <a:pt x="65" y="43"/>
                  </a:cubicBezTo>
                  <a:cubicBezTo>
                    <a:pt x="61" y="45"/>
                    <a:pt x="61" y="48"/>
                    <a:pt x="61" y="51"/>
                  </a:cubicBezTo>
                  <a:cubicBezTo>
                    <a:pt x="59" y="51"/>
                    <a:pt x="58" y="51"/>
                    <a:pt x="57" y="51"/>
                  </a:cubicBezTo>
                  <a:cubicBezTo>
                    <a:pt x="57" y="51"/>
                    <a:pt x="55" y="50"/>
                    <a:pt x="55" y="50"/>
                  </a:cubicBezTo>
                  <a:cubicBezTo>
                    <a:pt x="54" y="49"/>
                    <a:pt x="52" y="49"/>
                    <a:pt x="50" y="49"/>
                  </a:cubicBezTo>
                  <a:cubicBezTo>
                    <a:pt x="47" y="49"/>
                    <a:pt x="44" y="51"/>
                    <a:pt x="42" y="53"/>
                  </a:cubicBezTo>
                  <a:cubicBezTo>
                    <a:pt x="41" y="55"/>
                    <a:pt x="40" y="56"/>
                    <a:pt x="39" y="58"/>
                  </a:cubicBezTo>
                  <a:cubicBezTo>
                    <a:pt x="37" y="59"/>
                    <a:pt x="37" y="62"/>
                    <a:pt x="36" y="64"/>
                  </a:cubicBezTo>
                  <a:cubicBezTo>
                    <a:pt x="34" y="66"/>
                    <a:pt x="33" y="67"/>
                    <a:pt x="32" y="69"/>
                  </a:cubicBezTo>
                  <a:cubicBezTo>
                    <a:pt x="31" y="70"/>
                    <a:pt x="31" y="71"/>
                    <a:pt x="30" y="72"/>
                  </a:cubicBezTo>
                  <a:cubicBezTo>
                    <a:pt x="30" y="73"/>
                    <a:pt x="28" y="74"/>
                    <a:pt x="28" y="75"/>
                  </a:cubicBezTo>
                  <a:cubicBezTo>
                    <a:pt x="27" y="77"/>
                    <a:pt x="26" y="80"/>
                    <a:pt x="25" y="83"/>
                  </a:cubicBezTo>
                  <a:cubicBezTo>
                    <a:pt x="24" y="88"/>
                    <a:pt x="26" y="94"/>
                    <a:pt x="25" y="99"/>
                  </a:cubicBezTo>
                  <a:cubicBezTo>
                    <a:pt x="24" y="103"/>
                    <a:pt x="23" y="107"/>
                    <a:pt x="22" y="110"/>
                  </a:cubicBezTo>
                  <a:cubicBezTo>
                    <a:pt x="21" y="113"/>
                    <a:pt x="19" y="115"/>
                    <a:pt x="17" y="117"/>
                  </a:cubicBezTo>
                  <a:cubicBezTo>
                    <a:pt x="17" y="117"/>
                    <a:pt x="15" y="118"/>
                    <a:pt x="15" y="119"/>
                  </a:cubicBezTo>
                  <a:cubicBezTo>
                    <a:pt x="14" y="120"/>
                    <a:pt x="14" y="120"/>
                    <a:pt x="14" y="122"/>
                  </a:cubicBezTo>
                  <a:cubicBezTo>
                    <a:pt x="13" y="123"/>
                    <a:pt x="12" y="125"/>
                    <a:pt x="11" y="126"/>
                  </a:cubicBezTo>
                  <a:cubicBezTo>
                    <a:pt x="10" y="128"/>
                    <a:pt x="9" y="130"/>
                    <a:pt x="8" y="131"/>
                  </a:cubicBezTo>
                  <a:cubicBezTo>
                    <a:pt x="7" y="135"/>
                    <a:pt x="8" y="141"/>
                    <a:pt x="6" y="146"/>
                  </a:cubicBezTo>
                  <a:cubicBezTo>
                    <a:pt x="5" y="149"/>
                    <a:pt x="2" y="152"/>
                    <a:pt x="1" y="156"/>
                  </a:cubicBezTo>
                  <a:cubicBezTo>
                    <a:pt x="0" y="160"/>
                    <a:pt x="0" y="164"/>
                    <a:pt x="0" y="168"/>
                  </a:cubicBezTo>
                  <a:cubicBezTo>
                    <a:pt x="0" y="175"/>
                    <a:pt x="0" y="182"/>
                    <a:pt x="1" y="189"/>
                  </a:cubicBezTo>
                  <a:cubicBezTo>
                    <a:pt x="1" y="191"/>
                    <a:pt x="0" y="191"/>
                    <a:pt x="2" y="193"/>
                  </a:cubicBezTo>
                  <a:cubicBezTo>
                    <a:pt x="2" y="194"/>
                    <a:pt x="3" y="194"/>
                    <a:pt x="4" y="195"/>
                  </a:cubicBezTo>
                  <a:cubicBezTo>
                    <a:pt x="5" y="196"/>
                    <a:pt x="6" y="198"/>
                    <a:pt x="6" y="199"/>
                  </a:cubicBezTo>
                  <a:cubicBezTo>
                    <a:pt x="7" y="201"/>
                    <a:pt x="9" y="202"/>
                    <a:pt x="10" y="204"/>
                  </a:cubicBezTo>
                  <a:cubicBezTo>
                    <a:pt x="11" y="203"/>
                    <a:pt x="11" y="202"/>
                    <a:pt x="11" y="201"/>
                  </a:cubicBezTo>
                  <a:cubicBezTo>
                    <a:pt x="11" y="199"/>
                    <a:pt x="11" y="196"/>
                    <a:pt x="13" y="195"/>
                  </a:cubicBezTo>
                  <a:cubicBezTo>
                    <a:pt x="14" y="194"/>
                    <a:pt x="15" y="195"/>
                    <a:pt x="16" y="195"/>
                  </a:cubicBezTo>
                  <a:cubicBezTo>
                    <a:pt x="17" y="194"/>
                    <a:pt x="17" y="193"/>
                    <a:pt x="18" y="192"/>
                  </a:cubicBezTo>
                  <a:cubicBezTo>
                    <a:pt x="18" y="192"/>
                    <a:pt x="19" y="191"/>
                    <a:pt x="19" y="190"/>
                  </a:cubicBezTo>
                  <a:cubicBezTo>
                    <a:pt x="19" y="190"/>
                    <a:pt x="20" y="190"/>
                    <a:pt x="20" y="189"/>
                  </a:cubicBezTo>
                  <a:cubicBezTo>
                    <a:pt x="20" y="189"/>
                    <a:pt x="19" y="188"/>
                    <a:pt x="20" y="188"/>
                  </a:cubicBezTo>
                  <a:cubicBezTo>
                    <a:pt x="20" y="187"/>
                    <a:pt x="22" y="187"/>
                    <a:pt x="22" y="187"/>
                  </a:cubicBezTo>
                  <a:cubicBezTo>
                    <a:pt x="22" y="187"/>
                    <a:pt x="23" y="186"/>
                    <a:pt x="23" y="186"/>
                  </a:cubicBezTo>
                  <a:cubicBezTo>
                    <a:pt x="23" y="186"/>
                    <a:pt x="24" y="185"/>
                    <a:pt x="25" y="185"/>
                  </a:cubicBezTo>
                  <a:cubicBezTo>
                    <a:pt x="26" y="185"/>
                    <a:pt x="27" y="184"/>
                    <a:pt x="28" y="184"/>
                  </a:cubicBezTo>
                  <a:cubicBezTo>
                    <a:pt x="29" y="183"/>
                    <a:pt x="29" y="181"/>
                    <a:pt x="29" y="180"/>
                  </a:cubicBezTo>
                  <a:cubicBezTo>
                    <a:pt x="30" y="178"/>
                    <a:pt x="31" y="178"/>
                    <a:pt x="33" y="178"/>
                  </a:cubicBezTo>
                  <a:cubicBezTo>
                    <a:pt x="34" y="177"/>
                    <a:pt x="36" y="175"/>
                    <a:pt x="37" y="175"/>
                  </a:cubicBezTo>
                  <a:cubicBezTo>
                    <a:pt x="39" y="173"/>
                    <a:pt x="41" y="174"/>
                    <a:pt x="44" y="174"/>
                  </a:cubicBezTo>
                  <a:cubicBezTo>
                    <a:pt x="47" y="174"/>
                    <a:pt x="47" y="173"/>
                    <a:pt x="49" y="171"/>
                  </a:cubicBezTo>
                  <a:cubicBezTo>
                    <a:pt x="50" y="170"/>
                    <a:pt x="53" y="169"/>
                    <a:pt x="55" y="169"/>
                  </a:cubicBezTo>
                  <a:cubicBezTo>
                    <a:pt x="56" y="168"/>
                    <a:pt x="57" y="168"/>
                    <a:pt x="58" y="168"/>
                  </a:cubicBezTo>
                  <a:cubicBezTo>
                    <a:pt x="62" y="168"/>
                    <a:pt x="60" y="166"/>
                    <a:pt x="61" y="164"/>
                  </a:cubicBezTo>
                  <a:cubicBezTo>
                    <a:pt x="62" y="162"/>
                    <a:pt x="68" y="162"/>
                    <a:pt x="69" y="163"/>
                  </a:cubicBezTo>
                  <a:cubicBezTo>
                    <a:pt x="70" y="163"/>
                    <a:pt x="71" y="164"/>
                    <a:pt x="72" y="164"/>
                  </a:cubicBezTo>
                  <a:cubicBezTo>
                    <a:pt x="73" y="164"/>
                    <a:pt x="74" y="165"/>
                    <a:pt x="75" y="165"/>
                  </a:cubicBezTo>
                  <a:cubicBezTo>
                    <a:pt x="79" y="166"/>
                    <a:pt x="83" y="166"/>
                    <a:pt x="86" y="166"/>
                  </a:cubicBezTo>
                  <a:cubicBezTo>
                    <a:pt x="89" y="166"/>
                    <a:pt x="91" y="166"/>
                    <a:pt x="94" y="167"/>
                  </a:cubicBezTo>
                  <a:cubicBezTo>
                    <a:pt x="97" y="168"/>
                    <a:pt x="99" y="168"/>
                    <a:pt x="102" y="168"/>
                  </a:cubicBezTo>
                  <a:cubicBezTo>
                    <a:pt x="104" y="168"/>
                    <a:pt x="105" y="168"/>
                    <a:pt x="107" y="168"/>
                  </a:cubicBezTo>
                  <a:cubicBezTo>
                    <a:pt x="107" y="168"/>
                    <a:pt x="108" y="168"/>
                    <a:pt x="109" y="168"/>
                  </a:cubicBezTo>
                  <a:cubicBezTo>
                    <a:pt x="110" y="168"/>
                    <a:pt x="110" y="167"/>
                    <a:pt x="111" y="166"/>
                  </a:cubicBezTo>
                  <a:cubicBezTo>
                    <a:pt x="112" y="166"/>
                    <a:pt x="113" y="166"/>
                    <a:pt x="114" y="166"/>
                  </a:cubicBezTo>
                  <a:cubicBezTo>
                    <a:pt x="115" y="166"/>
                    <a:pt x="117" y="166"/>
                    <a:pt x="118" y="167"/>
                  </a:cubicBezTo>
                  <a:cubicBezTo>
                    <a:pt x="118" y="167"/>
                    <a:pt x="120" y="166"/>
                    <a:pt x="120" y="167"/>
                  </a:cubicBezTo>
                  <a:cubicBezTo>
                    <a:pt x="120" y="167"/>
                    <a:pt x="120" y="168"/>
                    <a:pt x="120" y="169"/>
                  </a:cubicBezTo>
                  <a:cubicBezTo>
                    <a:pt x="120" y="169"/>
                    <a:pt x="121" y="169"/>
                    <a:pt x="121" y="170"/>
                  </a:cubicBezTo>
                  <a:cubicBezTo>
                    <a:pt x="121" y="171"/>
                    <a:pt x="121" y="174"/>
                    <a:pt x="123" y="175"/>
                  </a:cubicBezTo>
                  <a:cubicBezTo>
                    <a:pt x="125" y="175"/>
                    <a:pt x="129" y="173"/>
                    <a:pt x="129" y="171"/>
                  </a:cubicBezTo>
                  <a:cubicBezTo>
                    <a:pt x="130" y="170"/>
                    <a:pt x="132" y="171"/>
                    <a:pt x="133" y="171"/>
                  </a:cubicBezTo>
                  <a:cubicBezTo>
                    <a:pt x="135" y="171"/>
                    <a:pt x="135" y="169"/>
                    <a:pt x="136" y="168"/>
                  </a:cubicBezTo>
                  <a:cubicBezTo>
                    <a:pt x="137" y="168"/>
                    <a:pt x="139" y="169"/>
                    <a:pt x="140" y="169"/>
                  </a:cubicBezTo>
                  <a:cubicBezTo>
                    <a:pt x="142" y="169"/>
                    <a:pt x="143" y="170"/>
                    <a:pt x="145" y="171"/>
                  </a:cubicBezTo>
                  <a:cubicBezTo>
                    <a:pt x="146" y="171"/>
                    <a:pt x="148" y="171"/>
                    <a:pt x="150" y="171"/>
                  </a:cubicBezTo>
                  <a:cubicBezTo>
                    <a:pt x="151" y="171"/>
                    <a:pt x="152" y="170"/>
                    <a:pt x="153" y="170"/>
                  </a:cubicBezTo>
                  <a:cubicBezTo>
                    <a:pt x="156" y="169"/>
                    <a:pt x="158" y="169"/>
                    <a:pt x="161" y="170"/>
                  </a:cubicBezTo>
                  <a:cubicBezTo>
                    <a:pt x="161" y="171"/>
                    <a:pt x="161" y="173"/>
                    <a:pt x="162" y="174"/>
                  </a:cubicBezTo>
                  <a:cubicBezTo>
                    <a:pt x="163" y="174"/>
                    <a:pt x="162" y="171"/>
                    <a:pt x="164" y="171"/>
                  </a:cubicBezTo>
                  <a:cubicBezTo>
                    <a:pt x="165" y="171"/>
                    <a:pt x="166" y="172"/>
                    <a:pt x="167" y="173"/>
                  </a:cubicBezTo>
                  <a:cubicBezTo>
                    <a:pt x="169" y="174"/>
                    <a:pt x="171" y="175"/>
                    <a:pt x="173" y="176"/>
                  </a:cubicBezTo>
                  <a:cubicBezTo>
                    <a:pt x="174" y="176"/>
                    <a:pt x="176" y="176"/>
                    <a:pt x="176" y="177"/>
                  </a:cubicBezTo>
                  <a:cubicBezTo>
                    <a:pt x="177" y="178"/>
                    <a:pt x="176" y="179"/>
                    <a:pt x="177" y="180"/>
                  </a:cubicBezTo>
                  <a:cubicBezTo>
                    <a:pt x="177" y="181"/>
                    <a:pt x="178" y="181"/>
                    <a:pt x="179" y="181"/>
                  </a:cubicBezTo>
                  <a:cubicBezTo>
                    <a:pt x="181" y="181"/>
                    <a:pt x="182" y="179"/>
                    <a:pt x="183" y="179"/>
                  </a:cubicBezTo>
                  <a:cubicBezTo>
                    <a:pt x="187" y="176"/>
                    <a:pt x="192" y="178"/>
                    <a:pt x="197" y="179"/>
                  </a:cubicBezTo>
                  <a:cubicBezTo>
                    <a:pt x="198" y="179"/>
                    <a:pt x="201" y="179"/>
                    <a:pt x="203" y="178"/>
                  </a:cubicBezTo>
                  <a:cubicBezTo>
                    <a:pt x="204" y="177"/>
                    <a:pt x="204" y="176"/>
                    <a:pt x="205" y="175"/>
                  </a:cubicBezTo>
                  <a:cubicBezTo>
                    <a:pt x="206" y="175"/>
                    <a:pt x="207" y="175"/>
                    <a:pt x="208" y="175"/>
                  </a:cubicBezTo>
                  <a:cubicBezTo>
                    <a:pt x="208" y="174"/>
                    <a:pt x="208" y="173"/>
                    <a:pt x="208" y="172"/>
                  </a:cubicBezTo>
                  <a:cubicBezTo>
                    <a:pt x="208" y="171"/>
                    <a:pt x="208" y="169"/>
                    <a:pt x="209" y="168"/>
                  </a:cubicBezTo>
                  <a:cubicBezTo>
                    <a:pt x="210" y="167"/>
                    <a:pt x="212" y="166"/>
                    <a:pt x="213" y="165"/>
                  </a:cubicBezTo>
                  <a:cubicBezTo>
                    <a:pt x="214" y="165"/>
                    <a:pt x="215" y="165"/>
                    <a:pt x="215" y="164"/>
                  </a:cubicBezTo>
                  <a:cubicBezTo>
                    <a:pt x="216" y="164"/>
                    <a:pt x="216" y="163"/>
                    <a:pt x="216" y="163"/>
                  </a:cubicBezTo>
                  <a:cubicBezTo>
                    <a:pt x="218" y="161"/>
                    <a:pt x="225" y="161"/>
                    <a:pt x="225" y="164"/>
                  </a:cubicBezTo>
                  <a:cubicBezTo>
                    <a:pt x="222" y="166"/>
                    <a:pt x="222" y="166"/>
                    <a:pt x="222" y="166"/>
                  </a:cubicBezTo>
                  <a:cubicBezTo>
                    <a:pt x="221" y="167"/>
                    <a:pt x="222" y="167"/>
                    <a:pt x="221" y="168"/>
                  </a:cubicBezTo>
                  <a:cubicBezTo>
                    <a:pt x="221" y="169"/>
                    <a:pt x="221" y="169"/>
                    <a:pt x="221" y="170"/>
                  </a:cubicBezTo>
                  <a:cubicBezTo>
                    <a:pt x="222" y="170"/>
                    <a:pt x="223" y="171"/>
                    <a:pt x="224" y="172"/>
                  </a:cubicBezTo>
                  <a:cubicBezTo>
                    <a:pt x="225" y="175"/>
                    <a:pt x="227" y="177"/>
                    <a:pt x="229" y="180"/>
                  </a:cubicBezTo>
                  <a:cubicBezTo>
                    <a:pt x="230" y="183"/>
                    <a:pt x="231" y="185"/>
                    <a:pt x="234" y="186"/>
                  </a:cubicBezTo>
                  <a:cubicBezTo>
                    <a:pt x="234" y="187"/>
                    <a:pt x="235" y="190"/>
                    <a:pt x="237" y="190"/>
                  </a:cubicBezTo>
                  <a:cubicBezTo>
                    <a:pt x="237" y="188"/>
                    <a:pt x="240" y="187"/>
                    <a:pt x="241" y="188"/>
                  </a:cubicBezTo>
                  <a:cubicBezTo>
                    <a:pt x="242" y="188"/>
                    <a:pt x="243" y="190"/>
                    <a:pt x="244" y="190"/>
                  </a:cubicBezTo>
                  <a:cubicBezTo>
                    <a:pt x="247" y="192"/>
                    <a:pt x="251" y="191"/>
                    <a:pt x="254" y="191"/>
                  </a:cubicBezTo>
                  <a:cubicBezTo>
                    <a:pt x="256" y="191"/>
                    <a:pt x="258" y="191"/>
                    <a:pt x="260" y="193"/>
                  </a:cubicBezTo>
                  <a:cubicBezTo>
                    <a:pt x="261" y="193"/>
                    <a:pt x="262" y="195"/>
                    <a:pt x="263" y="196"/>
                  </a:cubicBezTo>
                  <a:cubicBezTo>
                    <a:pt x="266" y="197"/>
                    <a:pt x="268" y="198"/>
                    <a:pt x="270" y="200"/>
                  </a:cubicBezTo>
                  <a:cubicBezTo>
                    <a:pt x="273" y="201"/>
                    <a:pt x="275" y="203"/>
                    <a:pt x="278" y="205"/>
                  </a:cubicBezTo>
                  <a:cubicBezTo>
                    <a:pt x="281" y="207"/>
                    <a:pt x="283" y="209"/>
                    <a:pt x="286" y="211"/>
                  </a:cubicBezTo>
                  <a:cubicBezTo>
                    <a:pt x="288" y="213"/>
                    <a:pt x="291" y="216"/>
                    <a:pt x="292" y="219"/>
                  </a:cubicBezTo>
                  <a:cubicBezTo>
                    <a:pt x="292" y="220"/>
                    <a:pt x="292" y="221"/>
                    <a:pt x="293" y="221"/>
                  </a:cubicBezTo>
                  <a:cubicBezTo>
                    <a:pt x="293" y="222"/>
                    <a:pt x="294" y="223"/>
                    <a:pt x="295" y="224"/>
                  </a:cubicBezTo>
                  <a:cubicBezTo>
                    <a:pt x="296" y="226"/>
                    <a:pt x="298" y="228"/>
                    <a:pt x="299" y="230"/>
                  </a:cubicBezTo>
                  <a:cubicBezTo>
                    <a:pt x="299" y="231"/>
                    <a:pt x="299" y="232"/>
                    <a:pt x="300" y="233"/>
                  </a:cubicBezTo>
                  <a:cubicBezTo>
                    <a:pt x="301" y="234"/>
                    <a:pt x="305" y="234"/>
                    <a:pt x="307" y="235"/>
                  </a:cubicBezTo>
                  <a:cubicBezTo>
                    <a:pt x="309" y="235"/>
                    <a:pt x="311" y="236"/>
                    <a:pt x="313" y="236"/>
                  </a:cubicBezTo>
                  <a:cubicBezTo>
                    <a:pt x="313" y="236"/>
                    <a:pt x="313" y="236"/>
                    <a:pt x="314" y="236"/>
                  </a:cubicBezTo>
                  <a:cubicBezTo>
                    <a:pt x="315" y="236"/>
                    <a:pt x="315" y="236"/>
                    <a:pt x="316" y="235"/>
                  </a:cubicBezTo>
                  <a:cubicBezTo>
                    <a:pt x="317" y="235"/>
                    <a:pt x="319" y="236"/>
                    <a:pt x="321" y="236"/>
                  </a:cubicBezTo>
                  <a:cubicBezTo>
                    <a:pt x="323" y="236"/>
                    <a:pt x="324" y="236"/>
                    <a:pt x="325" y="234"/>
                  </a:cubicBezTo>
                  <a:cubicBezTo>
                    <a:pt x="326" y="233"/>
                    <a:pt x="327" y="230"/>
                    <a:pt x="329" y="229"/>
                  </a:cubicBezTo>
                  <a:cubicBezTo>
                    <a:pt x="329" y="228"/>
                    <a:pt x="331" y="227"/>
                    <a:pt x="332" y="227"/>
                  </a:cubicBezTo>
                  <a:cubicBezTo>
                    <a:pt x="333" y="226"/>
                    <a:pt x="334" y="226"/>
                    <a:pt x="335" y="226"/>
                  </a:cubicBezTo>
                  <a:cubicBezTo>
                    <a:pt x="336" y="226"/>
                    <a:pt x="336" y="224"/>
                    <a:pt x="337" y="224"/>
                  </a:cubicBezTo>
                  <a:cubicBezTo>
                    <a:pt x="339" y="222"/>
                    <a:pt x="343" y="220"/>
                    <a:pt x="346" y="222"/>
                  </a:cubicBezTo>
                  <a:cubicBezTo>
                    <a:pt x="348" y="223"/>
                    <a:pt x="348" y="223"/>
                    <a:pt x="351" y="224"/>
                  </a:cubicBezTo>
                  <a:cubicBezTo>
                    <a:pt x="353" y="224"/>
                    <a:pt x="356" y="224"/>
                    <a:pt x="359" y="224"/>
                  </a:cubicBezTo>
                  <a:cubicBezTo>
                    <a:pt x="363" y="223"/>
                    <a:pt x="366" y="228"/>
                    <a:pt x="370" y="225"/>
                  </a:cubicBezTo>
                  <a:cubicBezTo>
                    <a:pt x="374" y="222"/>
                    <a:pt x="371" y="217"/>
                    <a:pt x="372" y="213"/>
                  </a:cubicBezTo>
                  <a:cubicBezTo>
                    <a:pt x="373" y="208"/>
                    <a:pt x="376" y="206"/>
                    <a:pt x="381" y="205"/>
                  </a:cubicBezTo>
                  <a:cubicBezTo>
                    <a:pt x="385" y="205"/>
                    <a:pt x="389" y="200"/>
                    <a:pt x="392" y="197"/>
                  </a:cubicBezTo>
                  <a:cubicBezTo>
                    <a:pt x="392" y="196"/>
                    <a:pt x="393" y="195"/>
                    <a:pt x="394" y="194"/>
                  </a:cubicBezTo>
                  <a:cubicBezTo>
                    <a:pt x="394" y="191"/>
                    <a:pt x="395" y="188"/>
                    <a:pt x="395" y="187"/>
                  </a:cubicBezTo>
                  <a:cubicBezTo>
                    <a:pt x="396" y="182"/>
                    <a:pt x="398" y="177"/>
                    <a:pt x="399" y="173"/>
                  </a:cubicBezTo>
                  <a:cubicBezTo>
                    <a:pt x="399" y="170"/>
                    <a:pt x="399" y="167"/>
                    <a:pt x="399" y="165"/>
                  </a:cubicBezTo>
                  <a:cubicBezTo>
                    <a:pt x="399" y="164"/>
                    <a:pt x="399" y="162"/>
                    <a:pt x="399" y="162"/>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40">
              <a:extLst>
                <a:ext uri="{FF2B5EF4-FFF2-40B4-BE49-F238E27FC236}">
                  <a16:creationId xmlns:a16="http://schemas.microsoft.com/office/drawing/2014/main" id="{2617BABB-180D-832B-D5F5-FBCA11EA6334}"/>
                </a:ext>
              </a:extLst>
            </p:cNvPr>
            <p:cNvSpPr>
              <a:spLocks/>
            </p:cNvSpPr>
            <p:nvPr/>
          </p:nvSpPr>
          <p:spPr bwMode="auto">
            <a:xfrm>
              <a:off x="5822950" y="2852738"/>
              <a:ext cx="508000" cy="412750"/>
            </a:xfrm>
            <a:custGeom>
              <a:avLst/>
              <a:gdLst/>
              <a:ahLst/>
              <a:cxnLst>
                <a:cxn ang="0">
                  <a:pos x="269" y="22"/>
                </a:cxn>
                <a:cxn ang="0">
                  <a:pos x="268" y="32"/>
                </a:cxn>
                <a:cxn ang="0">
                  <a:pos x="255" y="49"/>
                </a:cxn>
                <a:cxn ang="0">
                  <a:pos x="252" y="66"/>
                </a:cxn>
                <a:cxn ang="0">
                  <a:pos x="234" y="69"/>
                </a:cxn>
                <a:cxn ang="0">
                  <a:pos x="209" y="77"/>
                </a:cxn>
                <a:cxn ang="0">
                  <a:pos x="212" y="94"/>
                </a:cxn>
                <a:cxn ang="0">
                  <a:pos x="219" y="119"/>
                </a:cxn>
                <a:cxn ang="0">
                  <a:pos x="240" y="136"/>
                </a:cxn>
                <a:cxn ang="0">
                  <a:pos x="237" y="157"/>
                </a:cxn>
                <a:cxn ang="0">
                  <a:pos x="242" y="171"/>
                </a:cxn>
                <a:cxn ang="0">
                  <a:pos x="248" y="184"/>
                </a:cxn>
                <a:cxn ang="0">
                  <a:pos x="236" y="187"/>
                </a:cxn>
                <a:cxn ang="0">
                  <a:pos x="232" y="195"/>
                </a:cxn>
                <a:cxn ang="0">
                  <a:pos x="228" y="209"/>
                </a:cxn>
                <a:cxn ang="0">
                  <a:pos x="217" y="218"/>
                </a:cxn>
                <a:cxn ang="0">
                  <a:pos x="204" y="212"/>
                </a:cxn>
                <a:cxn ang="0">
                  <a:pos x="188" y="217"/>
                </a:cxn>
                <a:cxn ang="0">
                  <a:pos x="176" y="214"/>
                </a:cxn>
                <a:cxn ang="0">
                  <a:pos x="164" y="207"/>
                </a:cxn>
                <a:cxn ang="0">
                  <a:pos x="153" y="192"/>
                </a:cxn>
                <a:cxn ang="0">
                  <a:pos x="132" y="179"/>
                </a:cxn>
                <a:cxn ang="0">
                  <a:pos x="114" y="164"/>
                </a:cxn>
                <a:cxn ang="0">
                  <a:pos x="101" y="169"/>
                </a:cxn>
                <a:cxn ang="0">
                  <a:pos x="81" y="177"/>
                </a:cxn>
                <a:cxn ang="0">
                  <a:pos x="69" y="186"/>
                </a:cxn>
                <a:cxn ang="0">
                  <a:pos x="70" y="159"/>
                </a:cxn>
                <a:cxn ang="0">
                  <a:pos x="78" y="138"/>
                </a:cxn>
                <a:cxn ang="0">
                  <a:pos x="44" y="143"/>
                </a:cxn>
                <a:cxn ang="0">
                  <a:pos x="23" y="119"/>
                </a:cxn>
                <a:cxn ang="0">
                  <a:pos x="21" y="107"/>
                </a:cxn>
                <a:cxn ang="0">
                  <a:pos x="28" y="96"/>
                </a:cxn>
                <a:cxn ang="0">
                  <a:pos x="22" y="87"/>
                </a:cxn>
                <a:cxn ang="0">
                  <a:pos x="20" y="68"/>
                </a:cxn>
                <a:cxn ang="0">
                  <a:pos x="3" y="63"/>
                </a:cxn>
                <a:cxn ang="0">
                  <a:pos x="13" y="59"/>
                </a:cxn>
                <a:cxn ang="0">
                  <a:pos x="17" y="44"/>
                </a:cxn>
                <a:cxn ang="0">
                  <a:pos x="29" y="39"/>
                </a:cxn>
                <a:cxn ang="0">
                  <a:pos x="46" y="32"/>
                </a:cxn>
                <a:cxn ang="0">
                  <a:pos x="58" y="25"/>
                </a:cxn>
                <a:cxn ang="0">
                  <a:pos x="81" y="18"/>
                </a:cxn>
                <a:cxn ang="0">
                  <a:pos x="97" y="8"/>
                </a:cxn>
                <a:cxn ang="0">
                  <a:pos x="109" y="14"/>
                </a:cxn>
                <a:cxn ang="0">
                  <a:pos x="128" y="5"/>
                </a:cxn>
                <a:cxn ang="0">
                  <a:pos x="136" y="4"/>
                </a:cxn>
                <a:cxn ang="0">
                  <a:pos x="153" y="6"/>
                </a:cxn>
                <a:cxn ang="0">
                  <a:pos x="167" y="6"/>
                </a:cxn>
                <a:cxn ang="0">
                  <a:pos x="183" y="12"/>
                </a:cxn>
                <a:cxn ang="0">
                  <a:pos x="195" y="14"/>
                </a:cxn>
                <a:cxn ang="0">
                  <a:pos x="227" y="23"/>
                </a:cxn>
                <a:cxn ang="0">
                  <a:pos x="247" y="19"/>
                </a:cxn>
              </a:cxnLst>
              <a:rect l="0" t="0" r="r" b="b"/>
              <a:pathLst>
                <a:path w="272" h="221">
                  <a:moveTo>
                    <a:pt x="264" y="14"/>
                  </a:moveTo>
                  <a:cubicBezTo>
                    <a:pt x="264" y="14"/>
                    <a:pt x="264" y="15"/>
                    <a:pt x="264" y="15"/>
                  </a:cubicBezTo>
                  <a:cubicBezTo>
                    <a:pt x="265" y="18"/>
                    <a:pt x="267" y="20"/>
                    <a:pt x="269" y="22"/>
                  </a:cubicBezTo>
                  <a:cubicBezTo>
                    <a:pt x="270" y="23"/>
                    <a:pt x="271" y="24"/>
                    <a:pt x="271" y="26"/>
                  </a:cubicBezTo>
                  <a:cubicBezTo>
                    <a:pt x="272" y="28"/>
                    <a:pt x="271" y="27"/>
                    <a:pt x="270" y="29"/>
                  </a:cubicBezTo>
                  <a:cubicBezTo>
                    <a:pt x="269" y="30"/>
                    <a:pt x="269" y="31"/>
                    <a:pt x="268" y="32"/>
                  </a:cubicBezTo>
                  <a:cubicBezTo>
                    <a:pt x="267" y="35"/>
                    <a:pt x="265" y="34"/>
                    <a:pt x="264" y="35"/>
                  </a:cubicBezTo>
                  <a:cubicBezTo>
                    <a:pt x="260" y="37"/>
                    <a:pt x="257" y="41"/>
                    <a:pt x="256" y="45"/>
                  </a:cubicBezTo>
                  <a:cubicBezTo>
                    <a:pt x="255" y="46"/>
                    <a:pt x="255" y="48"/>
                    <a:pt x="255" y="49"/>
                  </a:cubicBezTo>
                  <a:cubicBezTo>
                    <a:pt x="254" y="51"/>
                    <a:pt x="254" y="53"/>
                    <a:pt x="254" y="54"/>
                  </a:cubicBezTo>
                  <a:cubicBezTo>
                    <a:pt x="254" y="57"/>
                    <a:pt x="253" y="58"/>
                    <a:pt x="253" y="60"/>
                  </a:cubicBezTo>
                  <a:cubicBezTo>
                    <a:pt x="252" y="62"/>
                    <a:pt x="253" y="64"/>
                    <a:pt x="252" y="66"/>
                  </a:cubicBezTo>
                  <a:cubicBezTo>
                    <a:pt x="251" y="69"/>
                    <a:pt x="248" y="71"/>
                    <a:pt x="245" y="71"/>
                  </a:cubicBezTo>
                  <a:cubicBezTo>
                    <a:pt x="242" y="71"/>
                    <a:pt x="242" y="70"/>
                    <a:pt x="240" y="69"/>
                  </a:cubicBezTo>
                  <a:cubicBezTo>
                    <a:pt x="238" y="68"/>
                    <a:pt x="236" y="69"/>
                    <a:pt x="234" y="69"/>
                  </a:cubicBezTo>
                  <a:cubicBezTo>
                    <a:pt x="230" y="69"/>
                    <a:pt x="227" y="71"/>
                    <a:pt x="223" y="72"/>
                  </a:cubicBezTo>
                  <a:cubicBezTo>
                    <a:pt x="220" y="73"/>
                    <a:pt x="218" y="73"/>
                    <a:pt x="215" y="74"/>
                  </a:cubicBezTo>
                  <a:cubicBezTo>
                    <a:pt x="213" y="75"/>
                    <a:pt x="211" y="76"/>
                    <a:pt x="209" y="77"/>
                  </a:cubicBezTo>
                  <a:cubicBezTo>
                    <a:pt x="206" y="79"/>
                    <a:pt x="202" y="80"/>
                    <a:pt x="203" y="84"/>
                  </a:cubicBezTo>
                  <a:cubicBezTo>
                    <a:pt x="204" y="86"/>
                    <a:pt x="207" y="89"/>
                    <a:pt x="209" y="91"/>
                  </a:cubicBezTo>
                  <a:cubicBezTo>
                    <a:pt x="210" y="92"/>
                    <a:pt x="211" y="93"/>
                    <a:pt x="212" y="94"/>
                  </a:cubicBezTo>
                  <a:cubicBezTo>
                    <a:pt x="215" y="97"/>
                    <a:pt x="215" y="101"/>
                    <a:pt x="216" y="105"/>
                  </a:cubicBezTo>
                  <a:cubicBezTo>
                    <a:pt x="216" y="108"/>
                    <a:pt x="216" y="111"/>
                    <a:pt x="216" y="114"/>
                  </a:cubicBezTo>
                  <a:cubicBezTo>
                    <a:pt x="217" y="116"/>
                    <a:pt x="218" y="117"/>
                    <a:pt x="219" y="119"/>
                  </a:cubicBezTo>
                  <a:cubicBezTo>
                    <a:pt x="220" y="123"/>
                    <a:pt x="219" y="126"/>
                    <a:pt x="222" y="129"/>
                  </a:cubicBezTo>
                  <a:cubicBezTo>
                    <a:pt x="224" y="130"/>
                    <a:pt x="229" y="131"/>
                    <a:pt x="229" y="135"/>
                  </a:cubicBezTo>
                  <a:cubicBezTo>
                    <a:pt x="232" y="136"/>
                    <a:pt x="237" y="134"/>
                    <a:pt x="240" y="136"/>
                  </a:cubicBezTo>
                  <a:cubicBezTo>
                    <a:pt x="243" y="140"/>
                    <a:pt x="237" y="140"/>
                    <a:pt x="236" y="141"/>
                  </a:cubicBezTo>
                  <a:cubicBezTo>
                    <a:pt x="235" y="142"/>
                    <a:pt x="235" y="144"/>
                    <a:pt x="235" y="146"/>
                  </a:cubicBezTo>
                  <a:cubicBezTo>
                    <a:pt x="235" y="151"/>
                    <a:pt x="234" y="154"/>
                    <a:pt x="237" y="157"/>
                  </a:cubicBezTo>
                  <a:cubicBezTo>
                    <a:pt x="238" y="159"/>
                    <a:pt x="239" y="161"/>
                    <a:pt x="240" y="163"/>
                  </a:cubicBezTo>
                  <a:cubicBezTo>
                    <a:pt x="241" y="165"/>
                    <a:pt x="242" y="166"/>
                    <a:pt x="242" y="168"/>
                  </a:cubicBezTo>
                  <a:cubicBezTo>
                    <a:pt x="242" y="169"/>
                    <a:pt x="242" y="170"/>
                    <a:pt x="242" y="171"/>
                  </a:cubicBezTo>
                  <a:cubicBezTo>
                    <a:pt x="242" y="172"/>
                    <a:pt x="244" y="173"/>
                    <a:pt x="244" y="174"/>
                  </a:cubicBezTo>
                  <a:cubicBezTo>
                    <a:pt x="245" y="174"/>
                    <a:pt x="245" y="177"/>
                    <a:pt x="245" y="178"/>
                  </a:cubicBezTo>
                  <a:cubicBezTo>
                    <a:pt x="245" y="180"/>
                    <a:pt x="246" y="182"/>
                    <a:pt x="248" y="184"/>
                  </a:cubicBezTo>
                  <a:cubicBezTo>
                    <a:pt x="248" y="185"/>
                    <a:pt x="250" y="184"/>
                    <a:pt x="250" y="186"/>
                  </a:cubicBezTo>
                  <a:cubicBezTo>
                    <a:pt x="249" y="188"/>
                    <a:pt x="248" y="187"/>
                    <a:pt x="247" y="187"/>
                  </a:cubicBezTo>
                  <a:cubicBezTo>
                    <a:pt x="244" y="188"/>
                    <a:pt x="239" y="186"/>
                    <a:pt x="236" y="187"/>
                  </a:cubicBezTo>
                  <a:cubicBezTo>
                    <a:pt x="234" y="188"/>
                    <a:pt x="235" y="189"/>
                    <a:pt x="234" y="191"/>
                  </a:cubicBezTo>
                  <a:cubicBezTo>
                    <a:pt x="233" y="192"/>
                    <a:pt x="232" y="191"/>
                    <a:pt x="232" y="193"/>
                  </a:cubicBezTo>
                  <a:cubicBezTo>
                    <a:pt x="232" y="194"/>
                    <a:pt x="232" y="195"/>
                    <a:pt x="232" y="195"/>
                  </a:cubicBezTo>
                  <a:cubicBezTo>
                    <a:pt x="234" y="198"/>
                    <a:pt x="234" y="197"/>
                    <a:pt x="234" y="200"/>
                  </a:cubicBezTo>
                  <a:cubicBezTo>
                    <a:pt x="234" y="200"/>
                    <a:pt x="235" y="203"/>
                    <a:pt x="234" y="204"/>
                  </a:cubicBezTo>
                  <a:cubicBezTo>
                    <a:pt x="233" y="207"/>
                    <a:pt x="230" y="207"/>
                    <a:pt x="228" y="209"/>
                  </a:cubicBezTo>
                  <a:cubicBezTo>
                    <a:pt x="226" y="210"/>
                    <a:pt x="226" y="211"/>
                    <a:pt x="226" y="214"/>
                  </a:cubicBezTo>
                  <a:cubicBezTo>
                    <a:pt x="226" y="217"/>
                    <a:pt x="227" y="218"/>
                    <a:pt x="227" y="220"/>
                  </a:cubicBezTo>
                  <a:cubicBezTo>
                    <a:pt x="223" y="221"/>
                    <a:pt x="220" y="220"/>
                    <a:pt x="217" y="218"/>
                  </a:cubicBezTo>
                  <a:cubicBezTo>
                    <a:pt x="215" y="217"/>
                    <a:pt x="213" y="217"/>
                    <a:pt x="211" y="216"/>
                  </a:cubicBezTo>
                  <a:cubicBezTo>
                    <a:pt x="210" y="215"/>
                    <a:pt x="210" y="214"/>
                    <a:pt x="209" y="213"/>
                  </a:cubicBezTo>
                  <a:cubicBezTo>
                    <a:pt x="208" y="212"/>
                    <a:pt x="206" y="212"/>
                    <a:pt x="204" y="212"/>
                  </a:cubicBezTo>
                  <a:cubicBezTo>
                    <a:pt x="203" y="211"/>
                    <a:pt x="204" y="211"/>
                    <a:pt x="202" y="211"/>
                  </a:cubicBezTo>
                  <a:cubicBezTo>
                    <a:pt x="201" y="210"/>
                    <a:pt x="197" y="210"/>
                    <a:pt x="196" y="211"/>
                  </a:cubicBezTo>
                  <a:cubicBezTo>
                    <a:pt x="191" y="212"/>
                    <a:pt x="192" y="216"/>
                    <a:pt x="188" y="217"/>
                  </a:cubicBezTo>
                  <a:cubicBezTo>
                    <a:pt x="187" y="217"/>
                    <a:pt x="186" y="217"/>
                    <a:pt x="185" y="217"/>
                  </a:cubicBezTo>
                  <a:cubicBezTo>
                    <a:pt x="183" y="216"/>
                    <a:pt x="180" y="216"/>
                    <a:pt x="178" y="215"/>
                  </a:cubicBezTo>
                  <a:cubicBezTo>
                    <a:pt x="177" y="215"/>
                    <a:pt x="177" y="214"/>
                    <a:pt x="176" y="214"/>
                  </a:cubicBezTo>
                  <a:cubicBezTo>
                    <a:pt x="174" y="213"/>
                    <a:pt x="173" y="212"/>
                    <a:pt x="171" y="212"/>
                  </a:cubicBezTo>
                  <a:cubicBezTo>
                    <a:pt x="171" y="212"/>
                    <a:pt x="169" y="213"/>
                    <a:pt x="168" y="212"/>
                  </a:cubicBezTo>
                  <a:cubicBezTo>
                    <a:pt x="166" y="212"/>
                    <a:pt x="165" y="209"/>
                    <a:pt x="164" y="207"/>
                  </a:cubicBezTo>
                  <a:cubicBezTo>
                    <a:pt x="162" y="205"/>
                    <a:pt x="161" y="203"/>
                    <a:pt x="159" y="200"/>
                  </a:cubicBezTo>
                  <a:cubicBezTo>
                    <a:pt x="158" y="198"/>
                    <a:pt x="158" y="197"/>
                    <a:pt x="156" y="196"/>
                  </a:cubicBezTo>
                  <a:cubicBezTo>
                    <a:pt x="153" y="195"/>
                    <a:pt x="153" y="195"/>
                    <a:pt x="153" y="192"/>
                  </a:cubicBezTo>
                  <a:cubicBezTo>
                    <a:pt x="152" y="189"/>
                    <a:pt x="154" y="188"/>
                    <a:pt x="151" y="186"/>
                  </a:cubicBezTo>
                  <a:cubicBezTo>
                    <a:pt x="148" y="185"/>
                    <a:pt x="145" y="186"/>
                    <a:pt x="143" y="184"/>
                  </a:cubicBezTo>
                  <a:cubicBezTo>
                    <a:pt x="139" y="181"/>
                    <a:pt x="139" y="177"/>
                    <a:pt x="132" y="179"/>
                  </a:cubicBezTo>
                  <a:cubicBezTo>
                    <a:pt x="133" y="174"/>
                    <a:pt x="128" y="171"/>
                    <a:pt x="124" y="169"/>
                  </a:cubicBezTo>
                  <a:cubicBezTo>
                    <a:pt x="122" y="169"/>
                    <a:pt x="121" y="168"/>
                    <a:pt x="120" y="168"/>
                  </a:cubicBezTo>
                  <a:cubicBezTo>
                    <a:pt x="118" y="166"/>
                    <a:pt x="117" y="164"/>
                    <a:pt x="114" y="164"/>
                  </a:cubicBezTo>
                  <a:cubicBezTo>
                    <a:pt x="114" y="166"/>
                    <a:pt x="114" y="169"/>
                    <a:pt x="114" y="171"/>
                  </a:cubicBezTo>
                  <a:cubicBezTo>
                    <a:pt x="109" y="172"/>
                    <a:pt x="112" y="166"/>
                    <a:pt x="110" y="165"/>
                  </a:cubicBezTo>
                  <a:cubicBezTo>
                    <a:pt x="108" y="164"/>
                    <a:pt x="103" y="168"/>
                    <a:pt x="101" y="169"/>
                  </a:cubicBezTo>
                  <a:cubicBezTo>
                    <a:pt x="100" y="170"/>
                    <a:pt x="99" y="170"/>
                    <a:pt x="98" y="171"/>
                  </a:cubicBezTo>
                  <a:cubicBezTo>
                    <a:pt x="97" y="172"/>
                    <a:pt x="96" y="173"/>
                    <a:pt x="96" y="174"/>
                  </a:cubicBezTo>
                  <a:cubicBezTo>
                    <a:pt x="92" y="177"/>
                    <a:pt x="86" y="176"/>
                    <a:pt x="81" y="177"/>
                  </a:cubicBezTo>
                  <a:cubicBezTo>
                    <a:pt x="78" y="177"/>
                    <a:pt x="79" y="177"/>
                    <a:pt x="78" y="179"/>
                  </a:cubicBezTo>
                  <a:cubicBezTo>
                    <a:pt x="76" y="181"/>
                    <a:pt x="75" y="182"/>
                    <a:pt x="73" y="184"/>
                  </a:cubicBezTo>
                  <a:cubicBezTo>
                    <a:pt x="72" y="184"/>
                    <a:pt x="70" y="186"/>
                    <a:pt x="69" y="186"/>
                  </a:cubicBezTo>
                  <a:cubicBezTo>
                    <a:pt x="65" y="188"/>
                    <a:pt x="65" y="185"/>
                    <a:pt x="64" y="182"/>
                  </a:cubicBezTo>
                  <a:cubicBezTo>
                    <a:pt x="63" y="176"/>
                    <a:pt x="67" y="174"/>
                    <a:pt x="68" y="169"/>
                  </a:cubicBezTo>
                  <a:cubicBezTo>
                    <a:pt x="70" y="165"/>
                    <a:pt x="71" y="163"/>
                    <a:pt x="70" y="159"/>
                  </a:cubicBezTo>
                  <a:cubicBezTo>
                    <a:pt x="70" y="157"/>
                    <a:pt x="70" y="156"/>
                    <a:pt x="69" y="154"/>
                  </a:cubicBezTo>
                  <a:cubicBezTo>
                    <a:pt x="69" y="150"/>
                    <a:pt x="70" y="145"/>
                    <a:pt x="73" y="142"/>
                  </a:cubicBezTo>
                  <a:cubicBezTo>
                    <a:pt x="74" y="140"/>
                    <a:pt x="77" y="140"/>
                    <a:pt x="78" y="138"/>
                  </a:cubicBezTo>
                  <a:cubicBezTo>
                    <a:pt x="76" y="135"/>
                    <a:pt x="64" y="134"/>
                    <a:pt x="62" y="137"/>
                  </a:cubicBezTo>
                  <a:cubicBezTo>
                    <a:pt x="59" y="140"/>
                    <a:pt x="59" y="144"/>
                    <a:pt x="55" y="147"/>
                  </a:cubicBezTo>
                  <a:cubicBezTo>
                    <a:pt x="51" y="150"/>
                    <a:pt x="47" y="147"/>
                    <a:pt x="44" y="143"/>
                  </a:cubicBezTo>
                  <a:cubicBezTo>
                    <a:pt x="43" y="140"/>
                    <a:pt x="37" y="130"/>
                    <a:pt x="33" y="134"/>
                  </a:cubicBezTo>
                  <a:cubicBezTo>
                    <a:pt x="31" y="131"/>
                    <a:pt x="30" y="127"/>
                    <a:pt x="27" y="124"/>
                  </a:cubicBezTo>
                  <a:cubicBezTo>
                    <a:pt x="26" y="122"/>
                    <a:pt x="24" y="121"/>
                    <a:pt x="23" y="119"/>
                  </a:cubicBezTo>
                  <a:cubicBezTo>
                    <a:pt x="22" y="118"/>
                    <a:pt x="23" y="114"/>
                    <a:pt x="23" y="112"/>
                  </a:cubicBezTo>
                  <a:cubicBezTo>
                    <a:pt x="22" y="111"/>
                    <a:pt x="22" y="110"/>
                    <a:pt x="21" y="109"/>
                  </a:cubicBezTo>
                  <a:cubicBezTo>
                    <a:pt x="21" y="108"/>
                    <a:pt x="21" y="108"/>
                    <a:pt x="21" y="107"/>
                  </a:cubicBezTo>
                  <a:cubicBezTo>
                    <a:pt x="21" y="107"/>
                    <a:pt x="21" y="106"/>
                    <a:pt x="20" y="106"/>
                  </a:cubicBezTo>
                  <a:cubicBezTo>
                    <a:pt x="19" y="104"/>
                    <a:pt x="16" y="97"/>
                    <a:pt x="20" y="96"/>
                  </a:cubicBezTo>
                  <a:cubicBezTo>
                    <a:pt x="22" y="95"/>
                    <a:pt x="26" y="97"/>
                    <a:pt x="28" y="96"/>
                  </a:cubicBezTo>
                  <a:cubicBezTo>
                    <a:pt x="28" y="96"/>
                    <a:pt x="30" y="93"/>
                    <a:pt x="30" y="93"/>
                  </a:cubicBezTo>
                  <a:cubicBezTo>
                    <a:pt x="31" y="91"/>
                    <a:pt x="32" y="90"/>
                    <a:pt x="32" y="88"/>
                  </a:cubicBezTo>
                  <a:cubicBezTo>
                    <a:pt x="28" y="87"/>
                    <a:pt x="25" y="88"/>
                    <a:pt x="22" y="87"/>
                  </a:cubicBezTo>
                  <a:cubicBezTo>
                    <a:pt x="22" y="86"/>
                    <a:pt x="22" y="84"/>
                    <a:pt x="22" y="82"/>
                  </a:cubicBezTo>
                  <a:cubicBezTo>
                    <a:pt x="21" y="80"/>
                    <a:pt x="18" y="79"/>
                    <a:pt x="17" y="76"/>
                  </a:cubicBezTo>
                  <a:cubicBezTo>
                    <a:pt x="16" y="72"/>
                    <a:pt x="18" y="70"/>
                    <a:pt x="20" y="68"/>
                  </a:cubicBezTo>
                  <a:cubicBezTo>
                    <a:pt x="19" y="66"/>
                    <a:pt x="14" y="67"/>
                    <a:pt x="12" y="67"/>
                  </a:cubicBezTo>
                  <a:cubicBezTo>
                    <a:pt x="9" y="67"/>
                    <a:pt x="6" y="70"/>
                    <a:pt x="4" y="69"/>
                  </a:cubicBezTo>
                  <a:cubicBezTo>
                    <a:pt x="0" y="68"/>
                    <a:pt x="1" y="64"/>
                    <a:pt x="3" y="63"/>
                  </a:cubicBezTo>
                  <a:cubicBezTo>
                    <a:pt x="6" y="62"/>
                    <a:pt x="6" y="62"/>
                    <a:pt x="8" y="63"/>
                  </a:cubicBezTo>
                  <a:cubicBezTo>
                    <a:pt x="10" y="63"/>
                    <a:pt x="11" y="62"/>
                    <a:pt x="12" y="61"/>
                  </a:cubicBezTo>
                  <a:cubicBezTo>
                    <a:pt x="12" y="60"/>
                    <a:pt x="12" y="59"/>
                    <a:pt x="13" y="59"/>
                  </a:cubicBezTo>
                  <a:cubicBezTo>
                    <a:pt x="13" y="58"/>
                    <a:pt x="14" y="59"/>
                    <a:pt x="14" y="58"/>
                  </a:cubicBezTo>
                  <a:cubicBezTo>
                    <a:pt x="16" y="57"/>
                    <a:pt x="16" y="57"/>
                    <a:pt x="17" y="55"/>
                  </a:cubicBezTo>
                  <a:cubicBezTo>
                    <a:pt x="18" y="51"/>
                    <a:pt x="17" y="48"/>
                    <a:pt x="17" y="44"/>
                  </a:cubicBezTo>
                  <a:cubicBezTo>
                    <a:pt x="16" y="40"/>
                    <a:pt x="17" y="37"/>
                    <a:pt x="21" y="39"/>
                  </a:cubicBezTo>
                  <a:cubicBezTo>
                    <a:pt x="22" y="39"/>
                    <a:pt x="23" y="41"/>
                    <a:pt x="25" y="41"/>
                  </a:cubicBezTo>
                  <a:cubicBezTo>
                    <a:pt x="27" y="42"/>
                    <a:pt x="28" y="40"/>
                    <a:pt x="29" y="39"/>
                  </a:cubicBezTo>
                  <a:cubicBezTo>
                    <a:pt x="31" y="37"/>
                    <a:pt x="41" y="36"/>
                    <a:pt x="41" y="40"/>
                  </a:cubicBezTo>
                  <a:cubicBezTo>
                    <a:pt x="43" y="40"/>
                    <a:pt x="52" y="40"/>
                    <a:pt x="50" y="36"/>
                  </a:cubicBezTo>
                  <a:cubicBezTo>
                    <a:pt x="50" y="34"/>
                    <a:pt x="47" y="34"/>
                    <a:pt x="46" y="32"/>
                  </a:cubicBezTo>
                  <a:cubicBezTo>
                    <a:pt x="45" y="30"/>
                    <a:pt x="47" y="29"/>
                    <a:pt x="48" y="29"/>
                  </a:cubicBezTo>
                  <a:cubicBezTo>
                    <a:pt x="50" y="29"/>
                    <a:pt x="52" y="30"/>
                    <a:pt x="53" y="29"/>
                  </a:cubicBezTo>
                  <a:cubicBezTo>
                    <a:pt x="56" y="29"/>
                    <a:pt x="56" y="27"/>
                    <a:pt x="58" y="25"/>
                  </a:cubicBezTo>
                  <a:cubicBezTo>
                    <a:pt x="61" y="22"/>
                    <a:pt x="66" y="20"/>
                    <a:pt x="69" y="20"/>
                  </a:cubicBezTo>
                  <a:cubicBezTo>
                    <a:pt x="72" y="20"/>
                    <a:pt x="73" y="20"/>
                    <a:pt x="75" y="19"/>
                  </a:cubicBezTo>
                  <a:cubicBezTo>
                    <a:pt x="77" y="19"/>
                    <a:pt x="79" y="18"/>
                    <a:pt x="81" y="18"/>
                  </a:cubicBezTo>
                  <a:cubicBezTo>
                    <a:pt x="83" y="17"/>
                    <a:pt x="83" y="17"/>
                    <a:pt x="84" y="16"/>
                  </a:cubicBezTo>
                  <a:cubicBezTo>
                    <a:pt x="85" y="15"/>
                    <a:pt x="87" y="15"/>
                    <a:pt x="89" y="14"/>
                  </a:cubicBezTo>
                  <a:cubicBezTo>
                    <a:pt x="92" y="11"/>
                    <a:pt x="93" y="9"/>
                    <a:pt x="97" y="8"/>
                  </a:cubicBezTo>
                  <a:cubicBezTo>
                    <a:pt x="100" y="7"/>
                    <a:pt x="102" y="8"/>
                    <a:pt x="105" y="10"/>
                  </a:cubicBezTo>
                  <a:cubicBezTo>
                    <a:pt x="106" y="11"/>
                    <a:pt x="108" y="11"/>
                    <a:pt x="109" y="12"/>
                  </a:cubicBezTo>
                  <a:cubicBezTo>
                    <a:pt x="109" y="13"/>
                    <a:pt x="109" y="14"/>
                    <a:pt x="109" y="14"/>
                  </a:cubicBezTo>
                  <a:cubicBezTo>
                    <a:pt x="110" y="14"/>
                    <a:pt x="111" y="14"/>
                    <a:pt x="111" y="14"/>
                  </a:cubicBezTo>
                  <a:cubicBezTo>
                    <a:pt x="116" y="16"/>
                    <a:pt x="123" y="16"/>
                    <a:pt x="128" y="15"/>
                  </a:cubicBezTo>
                  <a:cubicBezTo>
                    <a:pt x="128" y="12"/>
                    <a:pt x="127" y="8"/>
                    <a:pt x="128" y="5"/>
                  </a:cubicBezTo>
                  <a:cubicBezTo>
                    <a:pt x="128" y="4"/>
                    <a:pt x="128" y="2"/>
                    <a:pt x="130" y="3"/>
                  </a:cubicBezTo>
                  <a:cubicBezTo>
                    <a:pt x="133" y="3"/>
                    <a:pt x="132" y="7"/>
                    <a:pt x="132" y="9"/>
                  </a:cubicBezTo>
                  <a:cubicBezTo>
                    <a:pt x="136" y="10"/>
                    <a:pt x="135" y="5"/>
                    <a:pt x="136" y="4"/>
                  </a:cubicBezTo>
                  <a:cubicBezTo>
                    <a:pt x="139" y="0"/>
                    <a:pt x="140" y="6"/>
                    <a:pt x="141" y="8"/>
                  </a:cubicBezTo>
                  <a:cubicBezTo>
                    <a:pt x="143" y="8"/>
                    <a:pt x="145" y="9"/>
                    <a:pt x="147" y="8"/>
                  </a:cubicBezTo>
                  <a:cubicBezTo>
                    <a:pt x="150" y="8"/>
                    <a:pt x="151" y="7"/>
                    <a:pt x="153" y="6"/>
                  </a:cubicBezTo>
                  <a:cubicBezTo>
                    <a:pt x="156" y="5"/>
                    <a:pt x="158" y="5"/>
                    <a:pt x="161" y="5"/>
                  </a:cubicBezTo>
                  <a:cubicBezTo>
                    <a:pt x="163" y="4"/>
                    <a:pt x="163" y="3"/>
                    <a:pt x="166" y="4"/>
                  </a:cubicBezTo>
                  <a:cubicBezTo>
                    <a:pt x="166" y="5"/>
                    <a:pt x="167" y="6"/>
                    <a:pt x="167" y="6"/>
                  </a:cubicBezTo>
                  <a:cubicBezTo>
                    <a:pt x="168" y="7"/>
                    <a:pt x="169" y="7"/>
                    <a:pt x="170" y="7"/>
                  </a:cubicBezTo>
                  <a:cubicBezTo>
                    <a:pt x="172" y="8"/>
                    <a:pt x="173" y="9"/>
                    <a:pt x="175" y="9"/>
                  </a:cubicBezTo>
                  <a:cubicBezTo>
                    <a:pt x="177" y="10"/>
                    <a:pt x="180" y="12"/>
                    <a:pt x="183" y="12"/>
                  </a:cubicBezTo>
                  <a:cubicBezTo>
                    <a:pt x="183" y="11"/>
                    <a:pt x="183" y="9"/>
                    <a:pt x="183" y="8"/>
                  </a:cubicBezTo>
                  <a:cubicBezTo>
                    <a:pt x="185" y="8"/>
                    <a:pt x="187" y="10"/>
                    <a:pt x="188" y="11"/>
                  </a:cubicBezTo>
                  <a:cubicBezTo>
                    <a:pt x="191" y="13"/>
                    <a:pt x="192" y="14"/>
                    <a:pt x="195" y="14"/>
                  </a:cubicBezTo>
                  <a:cubicBezTo>
                    <a:pt x="198" y="15"/>
                    <a:pt x="202" y="14"/>
                    <a:pt x="205" y="16"/>
                  </a:cubicBezTo>
                  <a:cubicBezTo>
                    <a:pt x="209" y="17"/>
                    <a:pt x="211" y="20"/>
                    <a:pt x="214" y="21"/>
                  </a:cubicBezTo>
                  <a:cubicBezTo>
                    <a:pt x="218" y="23"/>
                    <a:pt x="223" y="23"/>
                    <a:pt x="227" y="23"/>
                  </a:cubicBezTo>
                  <a:cubicBezTo>
                    <a:pt x="231" y="22"/>
                    <a:pt x="233" y="20"/>
                    <a:pt x="237" y="19"/>
                  </a:cubicBezTo>
                  <a:cubicBezTo>
                    <a:pt x="238" y="19"/>
                    <a:pt x="243" y="17"/>
                    <a:pt x="244" y="17"/>
                  </a:cubicBezTo>
                  <a:cubicBezTo>
                    <a:pt x="246" y="18"/>
                    <a:pt x="245" y="18"/>
                    <a:pt x="247" y="19"/>
                  </a:cubicBezTo>
                  <a:cubicBezTo>
                    <a:pt x="251" y="22"/>
                    <a:pt x="259" y="21"/>
                    <a:pt x="264" y="21"/>
                  </a:cubicBezTo>
                  <a:lnTo>
                    <a:pt x="264" y="1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41">
              <a:extLst>
                <a:ext uri="{FF2B5EF4-FFF2-40B4-BE49-F238E27FC236}">
                  <a16:creationId xmlns:a16="http://schemas.microsoft.com/office/drawing/2014/main" id="{A5EC5399-7FB7-29A6-E014-C6019096DD94}"/>
                </a:ext>
              </a:extLst>
            </p:cNvPr>
            <p:cNvSpPr>
              <a:spLocks/>
            </p:cNvSpPr>
            <p:nvPr/>
          </p:nvSpPr>
          <p:spPr bwMode="auto">
            <a:xfrm>
              <a:off x="5683250" y="3044825"/>
              <a:ext cx="171450" cy="144463"/>
            </a:xfrm>
            <a:custGeom>
              <a:avLst/>
              <a:gdLst/>
              <a:ahLst/>
              <a:cxnLst>
                <a:cxn ang="0">
                  <a:pos x="83" y="0"/>
                </a:cxn>
                <a:cxn ang="0">
                  <a:pos x="76" y="1"/>
                </a:cxn>
                <a:cxn ang="0">
                  <a:pos x="75" y="8"/>
                </a:cxn>
                <a:cxn ang="0">
                  <a:pos x="75" y="11"/>
                </a:cxn>
                <a:cxn ang="0">
                  <a:pos x="72" y="9"/>
                </a:cxn>
                <a:cxn ang="0">
                  <a:pos x="69" y="8"/>
                </a:cxn>
                <a:cxn ang="0">
                  <a:pos x="66" y="6"/>
                </a:cxn>
                <a:cxn ang="0">
                  <a:pos x="62" y="6"/>
                </a:cxn>
                <a:cxn ang="0">
                  <a:pos x="59" y="4"/>
                </a:cxn>
                <a:cxn ang="0">
                  <a:pos x="55" y="9"/>
                </a:cxn>
                <a:cxn ang="0">
                  <a:pos x="49" y="9"/>
                </a:cxn>
                <a:cxn ang="0">
                  <a:pos x="46" y="7"/>
                </a:cxn>
                <a:cxn ang="0">
                  <a:pos x="42" y="7"/>
                </a:cxn>
                <a:cxn ang="0">
                  <a:pos x="38" y="3"/>
                </a:cxn>
                <a:cxn ang="0">
                  <a:pos x="36" y="7"/>
                </a:cxn>
                <a:cxn ang="0">
                  <a:pos x="32" y="9"/>
                </a:cxn>
                <a:cxn ang="0">
                  <a:pos x="28" y="20"/>
                </a:cxn>
                <a:cxn ang="0">
                  <a:pos x="22" y="18"/>
                </a:cxn>
                <a:cxn ang="0">
                  <a:pos x="22" y="13"/>
                </a:cxn>
                <a:cxn ang="0">
                  <a:pos x="16" y="25"/>
                </a:cxn>
                <a:cxn ang="0">
                  <a:pos x="7" y="17"/>
                </a:cxn>
                <a:cxn ang="0">
                  <a:pos x="1" y="20"/>
                </a:cxn>
                <a:cxn ang="0">
                  <a:pos x="7" y="27"/>
                </a:cxn>
                <a:cxn ang="0">
                  <a:pos x="5" y="31"/>
                </a:cxn>
                <a:cxn ang="0">
                  <a:pos x="9" y="36"/>
                </a:cxn>
                <a:cxn ang="0">
                  <a:pos x="3" y="39"/>
                </a:cxn>
                <a:cxn ang="0">
                  <a:pos x="10" y="42"/>
                </a:cxn>
                <a:cxn ang="0">
                  <a:pos x="19" y="51"/>
                </a:cxn>
                <a:cxn ang="0">
                  <a:pos x="20" y="59"/>
                </a:cxn>
                <a:cxn ang="0">
                  <a:pos x="14" y="63"/>
                </a:cxn>
                <a:cxn ang="0">
                  <a:pos x="18" y="77"/>
                </a:cxn>
                <a:cxn ang="0">
                  <a:pos x="22" y="75"/>
                </a:cxn>
                <a:cxn ang="0">
                  <a:pos x="23" y="69"/>
                </a:cxn>
                <a:cxn ang="0">
                  <a:pos x="22" y="64"/>
                </a:cxn>
                <a:cxn ang="0">
                  <a:pos x="21" y="59"/>
                </a:cxn>
                <a:cxn ang="0">
                  <a:pos x="24" y="53"/>
                </a:cxn>
                <a:cxn ang="0">
                  <a:pos x="27" y="49"/>
                </a:cxn>
                <a:cxn ang="0">
                  <a:pos x="28" y="48"/>
                </a:cxn>
                <a:cxn ang="0">
                  <a:pos x="31" y="50"/>
                </a:cxn>
                <a:cxn ang="0">
                  <a:pos x="34" y="48"/>
                </a:cxn>
                <a:cxn ang="0">
                  <a:pos x="39" y="50"/>
                </a:cxn>
                <a:cxn ang="0">
                  <a:pos x="48" y="45"/>
                </a:cxn>
                <a:cxn ang="0">
                  <a:pos x="56" y="44"/>
                </a:cxn>
                <a:cxn ang="0">
                  <a:pos x="57" y="38"/>
                </a:cxn>
                <a:cxn ang="0">
                  <a:pos x="62" y="37"/>
                </a:cxn>
                <a:cxn ang="0">
                  <a:pos x="68" y="31"/>
                </a:cxn>
                <a:cxn ang="0">
                  <a:pos x="72" y="27"/>
                </a:cxn>
                <a:cxn ang="0">
                  <a:pos x="80" y="20"/>
                </a:cxn>
                <a:cxn ang="0">
                  <a:pos x="75" y="17"/>
                </a:cxn>
                <a:cxn ang="0">
                  <a:pos x="72" y="13"/>
                </a:cxn>
                <a:cxn ang="0">
                  <a:pos x="90" y="12"/>
                </a:cxn>
                <a:cxn ang="0">
                  <a:pos x="82" y="1"/>
                </a:cxn>
                <a:cxn ang="0">
                  <a:pos x="83" y="0"/>
                </a:cxn>
              </a:cxnLst>
              <a:rect l="0" t="0" r="r" b="b"/>
              <a:pathLst>
                <a:path w="91" h="77">
                  <a:moveTo>
                    <a:pt x="83" y="0"/>
                  </a:moveTo>
                  <a:cubicBezTo>
                    <a:pt x="81" y="0"/>
                    <a:pt x="77" y="0"/>
                    <a:pt x="76" y="1"/>
                  </a:cubicBezTo>
                  <a:cubicBezTo>
                    <a:pt x="72" y="2"/>
                    <a:pt x="74" y="5"/>
                    <a:pt x="75" y="8"/>
                  </a:cubicBezTo>
                  <a:cubicBezTo>
                    <a:pt x="75" y="9"/>
                    <a:pt x="76" y="10"/>
                    <a:pt x="75" y="11"/>
                  </a:cubicBezTo>
                  <a:cubicBezTo>
                    <a:pt x="73" y="12"/>
                    <a:pt x="73" y="10"/>
                    <a:pt x="72" y="9"/>
                  </a:cubicBezTo>
                  <a:cubicBezTo>
                    <a:pt x="70" y="8"/>
                    <a:pt x="70" y="9"/>
                    <a:pt x="69" y="8"/>
                  </a:cubicBezTo>
                  <a:cubicBezTo>
                    <a:pt x="68" y="7"/>
                    <a:pt x="68" y="7"/>
                    <a:pt x="66" y="6"/>
                  </a:cubicBezTo>
                  <a:cubicBezTo>
                    <a:pt x="65" y="6"/>
                    <a:pt x="63" y="6"/>
                    <a:pt x="62" y="6"/>
                  </a:cubicBezTo>
                  <a:cubicBezTo>
                    <a:pt x="61" y="6"/>
                    <a:pt x="60" y="4"/>
                    <a:pt x="59" y="4"/>
                  </a:cubicBezTo>
                  <a:cubicBezTo>
                    <a:pt x="56" y="4"/>
                    <a:pt x="57" y="8"/>
                    <a:pt x="55" y="9"/>
                  </a:cubicBezTo>
                  <a:cubicBezTo>
                    <a:pt x="54" y="9"/>
                    <a:pt x="50" y="9"/>
                    <a:pt x="49" y="9"/>
                  </a:cubicBezTo>
                  <a:cubicBezTo>
                    <a:pt x="48" y="8"/>
                    <a:pt x="47" y="7"/>
                    <a:pt x="46" y="7"/>
                  </a:cubicBezTo>
                  <a:cubicBezTo>
                    <a:pt x="44" y="7"/>
                    <a:pt x="43" y="7"/>
                    <a:pt x="42" y="7"/>
                  </a:cubicBezTo>
                  <a:cubicBezTo>
                    <a:pt x="41" y="5"/>
                    <a:pt x="41" y="1"/>
                    <a:pt x="38" y="3"/>
                  </a:cubicBezTo>
                  <a:cubicBezTo>
                    <a:pt x="36" y="4"/>
                    <a:pt x="37" y="6"/>
                    <a:pt x="36" y="7"/>
                  </a:cubicBezTo>
                  <a:cubicBezTo>
                    <a:pt x="34" y="9"/>
                    <a:pt x="33" y="8"/>
                    <a:pt x="32" y="9"/>
                  </a:cubicBezTo>
                  <a:cubicBezTo>
                    <a:pt x="28" y="11"/>
                    <a:pt x="31" y="17"/>
                    <a:pt x="28" y="20"/>
                  </a:cubicBezTo>
                  <a:cubicBezTo>
                    <a:pt x="27" y="21"/>
                    <a:pt x="23" y="19"/>
                    <a:pt x="22" y="18"/>
                  </a:cubicBezTo>
                  <a:cubicBezTo>
                    <a:pt x="22" y="17"/>
                    <a:pt x="23" y="15"/>
                    <a:pt x="22" y="13"/>
                  </a:cubicBezTo>
                  <a:cubicBezTo>
                    <a:pt x="16" y="12"/>
                    <a:pt x="16" y="21"/>
                    <a:pt x="16" y="25"/>
                  </a:cubicBezTo>
                  <a:cubicBezTo>
                    <a:pt x="12" y="27"/>
                    <a:pt x="9" y="18"/>
                    <a:pt x="7" y="17"/>
                  </a:cubicBezTo>
                  <a:cubicBezTo>
                    <a:pt x="5" y="15"/>
                    <a:pt x="0" y="16"/>
                    <a:pt x="1" y="20"/>
                  </a:cubicBezTo>
                  <a:cubicBezTo>
                    <a:pt x="5" y="20"/>
                    <a:pt x="7" y="24"/>
                    <a:pt x="7" y="27"/>
                  </a:cubicBezTo>
                  <a:cubicBezTo>
                    <a:pt x="6" y="28"/>
                    <a:pt x="5" y="29"/>
                    <a:pt x="5" y="31"/>
                  </a:cubicBezTo>
                  <a:cubicBezTo>
                    <a:pt x="4" y="34"/>
                    <a:pt x="7" y="34"/>
                    <a:pt x="9" y="36"/>
                  </a:cubicBezTo>
                  <a:cubicBezTo>
                    <a:pt x="8" y="38"/>
                    <a:pt x="4" y="37"/>
                    <a:pt x="3" y="39"/>
                  </a:cubicBezTo>
                  <a:cubicBezTo>
                    <a:pt x="1" y="42"/>
                    <a:pt x="8" y="42"/>
                    <a:pt x="10" y="42"/>
                  </a:cubicBezTo>
                  <a:cubicBezTo>
                    <a:pt x="10" y="48"/>
                    <a:pt x="18" y="45"/>
                    <a:pt x="19" y="51"/>
                  </a:cubicBezTo>
                  <a:cubicBezTo>
                    <a:pt x="19" y="53"/>
                    <a:pt x="21" y="57"/>
                    <a:pt x="20" y="59"/>
                  </a:cubicBezTo>
                  <a:cubicBezTo>
                    <a:pt x="19" y="60"/>
                    <a:pt x="16" y="62"/>
                    <a:pt x="14" y="63"/>
                  </a:cubicBezTo>
                  <a:cubicBezTo>
                    <a:pt x="9" y="67"/>
                    <a:pt x="10" y="77"/>
                    <a:pt x="18" y="77"/>
                  </a:cubicBezTo>
                  <a:cubicBezTo>
                    <a:pt x="21" y="77"/>
                    <a:pt x="21" y="77"/>
                    <a:pt x="22" y="75"/>
                  </a:cubicBezTo>
                  <a:cubicBezTo>
                    <a:pt x="23" y="74"/>
                    <a:pt x="24" y="70"/>
                    <a:pt x="23" y="69"/>
                  </a:cubicBezTo>
                  <a:cubicBezTo>
                    <a:pt x="23" y="67"/>
                    <a:pt x="22" y="66"/>
                    <a:pt x="22" y="64"/>
                  </a:cubicBezTo>
                  <a:cubicBezTo>
                    <a:pt x="21" y="62"/>
                    <a:pt x="22" y="61"/>
                    <a:pt x="21" y="59"/>
                  </a:cubicBezTo>
                  <a:cubicBezTo>
                    <a:pt x="23" y="59"/>
                    <a:pt x="23" y="55"/>
                    <a:pt x="24" y="53"/>
                  </a:cubicBezTo>
                  <a:cubicBezTo>
                    <a:pt x="25" y="52"/>
                    <a:pt x="25" y="50"/>
                    <a:pt x="27" y="49"/>
                  </a:cubicBezTo>
                  <a:cubicBezTo>
                    <a:pt x="28" y="48"/>
                    <a:pt x="27" y="48"/>
                    <a:pt x="28" y="48"/>
                  </a:cubicBezTo>
                  <a:cubicBezTo>
                    <a:pt x="30" y="48"/>
                    <a:pt x="30" y="50"/>
                    <a:pt x="31" y="50"/>
                  </a:cubicBezTo>
                  <a:cubicBezTo>
                    <a:pt x="33" y="51"/>
                    <a:pt x="32" y="49"/>
                    <a:pt x="34" y="48"/>
                  </a:cubicBezTo>
                  <a:cubicBezTo>
                    <a:pt x="37" y="46"/>
                    <a:pt x="38" y="49"/>
                    <a:pt x="39" y="50"/>
                  </a:cubicBezTo>
                  <a:cubicBezTo>
                    <a:pt x="44" y="53"/>
                    <a:pt x="46" y="47"/>
                    <a:pt x="48" y="45"/>
                  </a:cubicBezTo>
                  <a:cubicBezTo>
                    <a:pt x="51" y="42"/>
                    <a:pt x="53" y="45"/>
                    <a:pt x="56" y="44"/>
                  </a:cubicBezTo>
                  <a:cubicBezTo>
                    <a:pt x="56" y="42"/>
                    <a:pt x="55" y="40"/>
                    <a:pt x="57" y="38"/>
                  </a:cubicBezTo>
                  <a:cubicBezTo>
                    <a:pt x="59" y="36"/>
                    <a:pt x="60" y="37"/>
                    <a:pt x="62" y="37"/>
                  </a:cubicBezTo>
                  <a:cubicBezTo>
                    <a:pt x="66" y="36"/>
                    <a:pt x="66" y="34"/>
                    <a:pt x="68" y="31"/>
                  </a:cubicBezTo>
                  <a:cubicBezTo>
                    <a:pt x="69" y="28"/>
                    <a:pt x="69" y="28"/>
                    <a:pt x="72" y="27"/>
                  </a:cubicBezTo>
                  <a:cubicBezTo>
                    <a:pt x="76" y="25"/>
                    <a:pt x="84" y="25"/>
                    <a:pt x="80" y="20"/>
                  </a:cubicBezTo>
                  <a:cubicBezTo>
                    <a:pt x="79" y="17"/>
                    <a:pt x="77" y="17"/>
                    <a:pt x="75" y="17"/>
                  </a:cubicBezTo>
                  <a:cubicBezTo>
                    <a:pt x="72" y="16"/>
                    <a:pt x="73" y="15"/>
                    <a:pt x="72" y="13"/>
                  </a:cubicBezTo>
                  <a:cubicBezTo>
                    <a:pt x="76" y="15"/>
                    <a:pt x="87" y="17"/>
                    <a:pt x="90" y="12"/>
                  </a:cubicBezTo>
                  <a:cubicBezTo>
                    <a:pt x="91" y="8"/>
                    <a:pt x="85" y="2"/>
                    <a:pt x="82" y="1"/>
                  </a:cubicBezTo>
                  <a:lnTo>
                    <a:pt x="8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42">
              <a:extLst>
                <a:ext uri="{FF2B5EF4-FFF2-40B4-BE49-F238E27FC236}">
                  <a16:creationId xmlns:a16="http://schemas.microsoft.com/office/drawing/2014/main" id="{5BE069F6-9248-74B3-0B04-7AD4474B50A5}"/>
                </a:ext>
              </a:extLst>
            </p:cNvPr>
            <p:cNvSpPr>
              <a:spLocks/>
            </p:cNvSpPr>
            <p:nvPr/>
          </p:nvSpPr>
          <p:spPr bwMode="auto">
            <a:xfrm>
              <a:off x="5713413" y="2960688"/>
              <a:ext cx="101600" cy="79375"/>
            </a:xfrm>
            <a:custGeom>
              <a:avLst/>
              <a:gdLst/>
              <a:ahLst/>
              <a:cxnLst>
                <a:cxn ang="0">
                  <a:pos x="50" y="21"/>
                </a:cxn>
                <a:cxn ang="0">
                  <a:pos x="53" y="27"/>
                </a:cxn>
                <a:cxn ang="0">
                  <a:pos x="44" y="26"/>
                </a:cxn>
                <a:cxn ang="0">
                  <a:pos x="36" y="25"/>
                </a:cxn>
                <a:cxn ang="0">
                  <a:pos x="37" y="34"/>
                </a:cxn>
                <a:cxn ang="0">
                  <a:pos x="38" y="39"/>
                </a:cxn>
                <a:cxn ang="0">
                  <a:pos x="31" y="38"/>
                </a:cxn>
                <a:cxn ang="0">
                  <a:pos x="29" y="36"/>
                </a:cxn>
                <a:cxn ang="0">
                  <a:pos x="28" y="40"/>
                </a:cxn>
                <a:cxn ang="0">
                  <a:pos x="23" y="41"/>
                </a:cxn>
                <a:cxn ang="0">
                  <a:pos x="20" y="36"/>
                </a:cxn>
                <a:cxn ang="0">
                  <a:pos x="14" y="25"/>
                </a:cxn>
                <a:cxn ang="0">
                  <a:pos x="3" y="24"/>
                </a:cxn>
                <a:cxn ang="0">
                  <a:pos x="1" y="19"/>
                </a:cxn>
                <a:cxn ang="0">
                  <a:pos x="1" y="16"/>
                </a:cxn>
                <a:cxn ang="0">
                  <a:pos x="10" y="17"/>
                </a:cxn>
                <a:cxn ang="0">
                  <a:pos x="12" y="16"/>
                </a:cxn>
                <a:cxn ang="0">
                  <a:pos x="16" y="17"/>
                </a:cxn>
                <a:cxn ang="0">
                  <a:pos x="20" y="6"/>
                </a:cxn>
                <a:cxn ang="0">
                  <a:pos x="28" y="4"/>
                </a:cxn>
                <a:cxn ang="0">
                  <a:pos x="34" y="0"/>
                </a:cxn>
                <a:cxn ang="0">
                  <a:pos x="35" y="9"/>
                </a:cxn>
                <a:cxn ang="0">
                  <a:pos x="41" y="10"/>
                </a:cxn>
                <a:cxn ang="0">
                  <a:pos x="43" y="15"/>
                </a:cxn>
                <a:cxn ang="0">
                  <a:pos x="53" y="17"/>
                </a:cxn>
                <a:cxn ang="0">
                  <a:pos x="53" y="23"/>
                </a:cxn>
                <a:cxn ang="0">
                  <a:pos x="50" y="21"/>
                </a:cxn>
              </a:cxnLst>
              <a:rect l="0" t="0" r="r" b="b"/>
              <a:pathLst>
                <a:path w="54" h="42">
                  <a:moveTo>
                    <a:pt x="50" y="21"/>
                  </a:moveTo>
                  <a:cubicBezTo>
                    <a:pt x="50" y="24"/>
                    <a:pt x="54" y="24"/>
                    <a:pt x="53" y="27"/>
                  </a:cubicBezTo>
                  <a:cubicBezTo>
                    <a:pt x="50" y="28"/>
                    <a:pt x="47" y="27"/>
                    <a:pt x="44" y="26"/>
                  </a:cubicBezTo>
                  <a:cubicBezTo>
                    <a:pt x="41" y="24"/>
                    <a:pt x="39" y="21"/>
                    <a:pt x="36" y="25"/>
                  </a:cubicBezTo>
                  <a:cubicBezTo>
                    <a:pt x="34" y="29"/>
                    <a:pt x="34" y="31"/>
                    <a:pt x="37" y="34"/>
                  </a:cubicBezTo>
                  <a:cubicBezTo>
                    <a:pt x="38" y="36"/>
                    <a:pt x="39" y="37"/>
                    <a:pt x="38" y="39"/>
                  </a:cubicBezTo>
                  <a:cubicBezTo>
                    <a:pt x="36" y="39"/>
                    <a:pt x="33" y="39"/>
                    <a:pt x="31" y="38"/>
                  </a:cubicBezTo>
                  <a:cubicBezTo>
                    <a:pt x="30" y="38"/>
                    <a:pt x="31" y="36"/>
                    <a:pt x="29" y="36"/>
                  </a:cubicBezTo>
                  <a:cubicBezTo>
                    <a:pt x="28" y="37"/>
                    <a:pt x="29" y="39"/>
                    <a:pt x="28" y="40"/>
                  </a:cubicBezTo>
                  <a:cubicBezTo>
                    <a:pt x="28" y="42"/>
                    <a:pt x="25" y="42"/>
                    <a:pt x="23" y="41"/>
                  </a:cubicBezTo>
                  <a:cubicBezTo>
                    <a:pt x="20" y="40"/>
                    <a:pt x="20" y="39"/>
                    <a:pt x="20" y="36"/>
                  </a:cubicBezTo>
                  <a:cubicBezTo>
                    <a:pt x="20" y="31"/>
                    <a:pt x="20" y="26"/>
                    <a:pt x="14" y="25"/>
                  </a:cubicBezTo>
                  <a:cubicBezTo>
                    <a:pt x="11" y="25"/>
                    <a:pt x="5" y="27"/>
                    <a:pt x="3" y="24"/>
                  </a:cubicBezTo>
                  <a:cubicBezTo>
                    <a:pt x="2" y="23"/>
                    <a:pt x="1" y="20"/>
                    <a:pt x="1" y="19"/>
                  </a:cubicBezTo>
                  <a:cubicBezTo>
                    <a:pt x="1" y="18"/>
                    <a:pt x="0" y="17"/>
                    <a:pt x="1" y="16"/>
                  </a:cubicBezTo>
                  <a:cubicBezTo>
                    <a:pt x="4" y="15"/>
                    <a:pt x="6" y="18"/>
                    <a:pt x="10" y="17"/>
                  </a:cubicBezTo>
                  <a:cubicBezTo>
                    <a:pt x="10" y="17"/>
                    <a:pt x="11" y="16"/>
                    <a:pt x="12" y="16"/>
                  </a:cubicBezTo>
                  <a:cubicBezTo>
                    <a:pt x="14" y="16"/>
                    <a:pt x="15" y="17"/>
                    <a:pt x="16" y="17"/>
                  </a:cubicBezTo>
                  <a:cubicBezTo>
                    <a:pt x="17" y="12"/>
                    <a:pt x="14" y="9"/>
                    <a:pt x="20" y="6"/>
                  </a:cubicBezTo>
                  <a:cubicBezTo>
                    <a:pt x="22" y="5"/>
                    <a:pt x="25" y="5"/>
                    <a:pt x="28" y="4"/>
                  </a:cubicBezTo>
                  <a:cubicBezTo>
                    <a:pt x="30" y="3"/>
                    <a:pt x="31" y="1"/>
                    <a:pt x="34" y="0"/>
                  </a:cubicBezTo>
                  <a:cubicBezTo>
                    <a:pt x="34" y="3"/>
                    <a:pt x="34" y="6"/>
                    <a:pt x="35" y="9"/>
                  </a:cubicBezTo>
                  <a:cubicBezTo>
                    <a:pt x="37" y="9"/>
                    <a:pt x="39" y="9"/>
                    <a:pt x="41" y="10"/>
                  </a:cubicBezTo>
                  <a:cubicBezTo>
                    <a:pt x="42" y="12"/>
                    <a:pt x="41" y="14"/>
                    <a:pt x="43" y="15"/>
                  </a:cubicBezTo>
                  <a:cubicBezTo>
                    <a:pt x="45" y="17"/>
                    <a:pt x="50" y="14"/>
                    <a:pt x="53" y="17"/>
                  </a:cubicBezTo>
                  <a:cubicBezTo>
                    <a:pt x="53" y="18"/>
                    <a:pt x="54" y="21"/>
                    <a:pt x="53" y="23"/>
                  </a:cubicBezTo>
                  <a:lnTo>
                    <a:pt x="50" y="2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43">
              <a:extLst>
                <a:ext uri="{FF2B5EF4-FFF2-40B4-BE49-F238E27FC236}">
                  <a16:creationId xmlns:a16="http://schemas.microsoft.com/office/drawing/2014/main" id="{6D4F73DB-6067-4C0E-BECC-58CFF07BD5DA}"/>
                </a:ext>
              </a:extLst>
            </p:cNvPr>
            <p:cNvSpPr>
              <a:spLocks noEditPoints="1"/>
            </p:cNvSpPr>
            <p:nvPr/>
          </p:nvSpPr>
          <p:spPr bwMode="auto">
            <a:xfrm>
              <a:off x="5429250" y="5822950"/>
              <a:ext cx="688975" cy="779463"/>
            </a:xfrm>
            <a:custGeom>
              <a:avLst/>
              <a:gdLst/>
              <a:ahLst/>
              <a:cxnLst>
                <a:cxn ang="0">
                  <a:pos x="116" y="274"/>
                </a:cxn>
                <a:cxn ang="0">
                  <a:pos x="84" y="265"/>
                </a:cxn>
                <a:cxn ang="0">
                  <a:pos x="52" y="293"/>
                </a:cxn>
                <a:cxn ang="0">
                  <a:pos x="79" y="343"/>
                </a:cxn>
                <a:cxn ang="0">
                  <a:pos x="77" y="372"/>
                </a:cxn>
                <a:cxn ang="0">
                  <a:pos x="109" y="379"/>
                </a:cxn>
                <a:cxn ang="0">
                  <a:pos x="139" y="385"/>
                </a:cxn>
                <a:cxn ang="0">
                  <a:pos x="154" y="408"/>
                </a:cxn>
                <a:cxn ang="0">
                  <a:pos x="155" y="380"/>
                </a:cxn>
                <a:cxn ang="0">
                  <a:pos x="142" y="334"/>
                </a:cxn>
                <a:cxn ang="0">
                  <a:pos x="160" y="334"/>
                </a:cxn>
                <a:cxn ang="0">
                  <a:pos x="171" y="346"/>
                </a:cxn>
                <a:cxn ang="0">
                  <a:pos x="183" y="335"/>
                </a:cxn>
                <a:cxn ang="0">
                  <a:pos x="160" y="315"/>
                </a:cxn>
                <a:cxn ang="0">
                  <a:pos x="158" y="293"/>
                </a:cxn>
                <a:cxn ang="0">
                  <a:pos x="18" y="191"/>
                </a:cxn>
                <a:cxn ang="0">
                  <a:pos x="48" y="216"/>
                </a:cxn>
                <a:cxn ang="0">
                  <a:pos x="24" y="239"/>
                </a:cxn>
                <a:cxn ang="0">
                  <a:pos x="40" y="236"/>
                </a:cxn>
                <a:cxn ang="0">
                  <a:pos x="69" y="257"/>
                </a:cxn>
                <a:cxn ang="0">
                  <a:pos x="120" y="261"/>
                </a:cxn>
                <a:cxn ang="0">
                  <a:pos x="155" y="271"/>
                </a:cxn>
                <a:cxn ang="0">
                  <a:pos x="152" y="289"/>
                </a:cxn>
                <a:cxn ang="0">
                  <a:pos x="180" y="295"/>
                </a:cxn>
                <a:cxn ang="0">
                  <a:pos x="211" y="312"/>
                </a:cxn>
                <a:cxn ang="0">
                  <a:pos x="216" y="287"/>
                </a:cxn>
                <a:cxn ang="0">
                  <a:pos x="247" y="294"/>
                </a:cxn>
                <a:cxn ang="0">
                  <a:pos x="224" y="248"/>
                </a:cxn>
                <a:cxn ang="0">
                  <a:pos x="168" y="210"/>
                </a:cxn>
                <a:cxn ang="0">
                  <a:pos x="162" y="230"/>
                </a:cxn>
                <a:cxn ang="0">
                  <a:pos x="176" y="249"/>
                </a:cxn>
                <a:cxn ang="0">
                  <a:pos x="149" y="219"/>
                </a:cxn>
                <a:cxn ang="0">
                  <a:pos x="166" y="201"/>
                </a:cxn>
                <a:cxn ang="0">
                  <a:pos x="155" y="166"/>
                </a:cxn>
                <a:cxn ang="0">
                  <a:pos x="132" y="116"/>
                </a:cxn>
                <a:cxn ang="0">
                  <a:pos x="156" y="96"/>
                </a:cxn>
                <a:cxn ang="0">
                  <a:pos x="178" y="138"/>
                </a:cxn>
                <a:cxn ang="0">
                  <a:pos x="196" y="124"/>
                </a:cxn>
                <a:cxn ang="0">
                  <a:pos x="208" y="110"/>
                </a:cxn>
                <a:cxn ang="0">
                  <a:pos x="238" y="121"/>
                </a:cxn>
                <a:cxn ang="0">
                  <a:pos x="210" y="92"/>
                </a:cxn>
                <a:cxn ang="0">
                  <a:pos x="228" y="72"/>
                </a:cxn>
                <a:cxn ang="0">
                  <a:pos x="275" y="53"/>
                </a:cxn>
                <a:cxn ang="0">
                  <a:pos x="333" y="79"/>
                </a:cxn>
                <a:cxn ang="0">
                  <a:pos x="366" y="22"/>
                </a:cxn>
                <a:cxn ang="0">
                  <a:pos x="338" y="13"/>
                </a:cxn>
                <a:cxn ang="0">
                  <a:pos x="320" y="33"/>
                </a:cxn>
                <a:cxn ang="0">
                  <a:pos x="283" y="36"/>
                </a:cxn>
                <a:cxn ang="0">
                  <a:pos x="258" y="27"/>
                </a:cxn>
                <a:cxn ang="0">
                  <a:pos x="239" y="13"/>
                </a:cxn>
                <a:cxn ang="0">
                  <a:pos x="214" y="17"/>
                </a:cxn>
                <a:cxn ang="0">
                  <a:pos x="180" y="25"/>
                </a:cxn>
                <a:cxn ang="0">
                  <a:pos x="155" y="22"/>
                </a:cxn>
                <a:cxn ang="0">
                  <a:pos x="144" y="40"/>
                </a:cxn>
                <a:cxn ang="0">
                  <a:pos x="118" y="37"/>
                </a:cxn>
                <a:cxn ang="0">
                  <a:pos x="93" y="52"/>
                </a:cxn>
                <a:cxn ang="0">
                  <a:pos x="70" y="57"/>
                </a:cxn>
                <a:cxn ang="0">
                  <a:pos x="50" y="82"/>
                </a:cxn>
                <a:cxn ang="0">
                  <a:pos x="33" y="100"/>
                </a:cxn>
                <a:cxn ang="0">
                  <a:pos x="22" y="120"/>
                </a:cxn>
                <a:cxn ang="0">
                  <a:pos x="12" y="140"/>
                </a:cxn>
                <a:cxn ang="0">
                  <a:pos x="2" y="153"/>
                </a:cxn>
              </a:cxnLst>
              <a:rect l="0" t="0" r="r" b="b"/>
              <a:pathLst>
                <a:path w="368" h="417">
                  <a:moveTo>
                    <a:pt x="155" y="296"/>
                  </a:moveTo>
                  <a:cubicBezTo>
                    <a:pt x="155" y="296"/>
                    <a:pt x="155" y="296"/>
                    <a:pt x="155" y="296"/>
                  </a:cubicBezTo>
                  <a:cubicBezTo>
                    <a:pt x="151" y="295"/>
                    <a:pt x="146" y="291"/>
                    <a:pt x="145" y="290"/>
                  </a:cubicBezTo>
                  <a:cubicBezTo>
                    <a:pt x="144" y="289"/>
                    <a:pt x="142" y="288"/>
                    <a:pt x="141" y="287"/>
                  </a:cubicBezTo>
                  <a:cubicBezTo>
                    <a:pt x="141" y="285"/>
                    <a:pt x="140" y="283"/>
                    <a:pt x="139" y="282"/>
                  </a:cubicBezTo>
                  <a:cubicBezTo>
                    <a:pt x="137" y="281"/>
                    <a:pt x="135" y="282"/>
                    <a:pt x="134" y="281"/>
                  </a:cubicBezTo>
                  <a:cubicBezTo>
                    <a:pt x="132" y="281"/>
                    <a:pt x="131" y="280"/>
                    <a:pt x="129" y="279"/>
                  </a:cubicBezTo>
                  <a:cubicBezTo>
                    <a:pt x="125" y="277"/>
                    <a:pt x="120" y="275"/>
                    <a:pt x="116" y="274"/>
                  </a:cubicBezTo>
                  <a:cubicBezTo>
                    <a:pt x="114" y="273"/>
                    <a:pt x="112" y="272"/>
                    <a:pt x="110" y="271"/>
                  </a:cubicBezTo>
                  <a:cubicBezTo>
                    <a:pt x="109" y="271"/>
                    <a:pt x="108" y="271"/>
                    <a:pt x="107" y="270"/>
                  </a:cubicBezTo>
                  <a:cubicBezTo>
                    <a:pt x="106" y="269"/>
                    <a:pt x="107" y="268"/>
                    <a:pt x="106" y="267"/>
                  </a:cubicBezTo>
                  <a:cubicBezTo>
                    <a:pt x="104" y="265"/>
                    <a:pt x="100" y="267"/>
                    <a:pt x="98" y="264"/>
                  </a:cubicBezTo>
                  <a:cubicBezTo>
                    <a:pt x="97" y="262"/>
                    <a:pt x="97" y="261"/>
                    <a:pt x="94" y="261"/>
                  </a:cubicBezTo>
                  <a:cubicBezTo>
                    <a:pt x="92" y="261"/>
                    <a:pt x="91" y="260"/>
                    <a:pt x="89" y="261"/>
                  </a:cubicBezTo>
                  <a:cubicBezTo>
                    <a:pt x="87" y="261"/>
                    <a:pt x="87" y="262"/>
                    <a:pt x="86" y="263"/>
                  </a:cubicBezTo>
                  <a:cubicBezTo>
                    <a:pt x="85" y="264"/>
                    <a:pt x="85" y="265"/>
                    <a:pt x="84" y="265"/>
                  </a:cubicBezTo>
                  <a:cubicBezTo>
                    <a:pt x="82" y="266"/>
                    <a:pt x="81" y="267"/>
                    <a:pt x="79" y="268"/>
                  </a:cubicBezTo>
                  <a:cubicBezTo>
                    <a:pt x="78" y="268"/>
                    <a:pt x="77" y="270"/>
                    <a:pt x="77" y="270"/>
                  </a:cubicBezTo>
                  <a:cubicBezTo>
                    <a:pt x="75" y="271"/>
                    <a:pt x="73" y="270"/>
                    <a:pt x="71" y="269"/>
                  </a:cubicBezTo>
                  <a:cubicBezTo>
                    <a:pt x="70" y="269"/>
                    <a:pt x="67" y="266"/>
                    <a:pt x="65" y="266"/>
                  </a:cubicBezTo>
                  <a:cubicBezTo>
                    <a:pt x="65" y="269"/>
                    <a:pt x="66" y="274"/>
                    <a:pt x="64" y="276"/>
                  </a:cubicBezTo>
                  <a:cubicBezTo>
                    <a:pt x="63" y="277"/>
                    <a:pt x="61" y="277"/>
                    <a:pt x="60" y="278"/>
                  </a:cubicBezTo>
                  <a:cubicBezTo>
                    <a:pt x="57" y="281"/>
                    <a:pt x="55" y="288"/>
                    <a:pt x="55" y="292"/>
                  </a:cubicBezTo>
                  <a:cubicBezTo>
                    <a:pt x="54" y="292"/>
                    <a:pt x="53" y="293"/>
                    <a:pt x="52" y="293"/>
                  </a:cubicBezTo>
                  <a:cubicBezTo>
                    <a:pt x="51" y="293"/>
                    <a:pt x="49" y="292"/>
                    <a:pt x="48" y="293"/>
                  </a:cubicBezTo>
                  <a:cubicBezTo>
                    <a:pt x="45" y="294"/>
                    <a:pt x="44" y="297"/>
                    <a:pt x="46" y="299"/>
                  </a:cubicBezTo>
                  <a:cubicBezTo>
                    <a:pt x="49" y="302"/>
                    <a:pt x="54" y="301"/>
                    <a:pt x="57" y="304"/>
                  </a:cubicBezTo>
                  <a:cubicBezTo>
                    <a:pt x="60" y="307"/>
                    <a:pt x="56" y="309"/>
                    <a:pt x="57" y="312"/>
                  </a:cubicBezTo>
                  <a:cubicBezTo>
                    <a:pt x="61" y="313"/>
                    <a:pt x="65" y="314"/>
                    <a:pt x="69" y="315"/>
                  </a:cubicBezTo>
                  <a:cubicBezTo>
                    <a:pt x="74" y="316"/>
                    <a:pt x="75" y="319"/>
                    <a:pt x="75" y="325"/>
                  </a:cubicBezTo>
                  <a:cubicBezTo>
                    <a:pt x="75" y="328"/>
                    <a:pt x="74" y="331"/>
                    <a:pt x="75" y="334"/>
                  </a:cubicBezTo>
                  <a:cubicBezTo>
                    <a:pt x="76" y="337"/>
                    <a:pt x="80" y="340"/>
                    <a:pt x="79" y="343"/>
                  </a:cubicBezTo>
                  <a:cubicBezTo>
                    <a:pt x="79" y="345"/>
                    <a:pt x="76" y="345"/>
                    <a:pt x="74" y="345"/>
                  </a:cubicBezTo>
                  <a:cubicBezTo>
                    <a:pt x="70" y="346"/>
                    <a:pt x="70" y="346"/>
                    <a:pt x="71" y="349"/>
                  </a:cubicBezTo>
                  <a:cubicBezTo>
                    <a:pt x="71" y="352"/>
                    <a:pt x="71" y="355"/>
                    <a:pt x="71" y="358"/>
                  </a:cubicBezTo>
                  <a:cubicBezTo>
                    <a:pt x="72" y="359"/>
                    <a:pt x="72" y="361"/>
                    <a:pt x="72" y="361"/>
                  </a:cubicBezTo>
                  <a:cubicBezTo>
                    <a:pt x="73" y="362"/>
                    <a:pt x="74" y="362"/>
                    <a:pt x="74" y="362"/>
                  </a:cubicBezTo>
                  <a:cubicBezTo>
                    <a:pt x="75" y="363"/>
                    <a:pt x="75" y="364"/>
                    <a:pt x="76" y="364"/>
                  </a:cubicBezTo>
                  <a:cubicBezTo>
                    <a:pt x="77" y="366"/>
                    <a:pt x="77" y="368"/>
                    <a:pt x="78" y="370"/>
                  </a:cubicBezTo>
                  <a:cubicBezTo>
                    <a:pt x="78" y="371"/>
                    <a:pt x="77" y="371"/>
                    <a:pt x="77" y="372"/>
                  </a:cubicBezTo>
                  <a:cubicBezTo>
                    <a:pt x="75" y="376"/>
                    <a:pt x="76" y="380"/>
                    <a:pt x="77" y="384"/>
                  </a:cubicBezTo>
                  <a:cubicBezTo>
                    <a:pt x="80" y="384"/>
                    <a:pt x="82" y="384"/>
                    <a:pt x="84" y="386"/>
                  </a:cubicBezTo>
                  <a:cubicBezTo>
                    <a:pt x="85" y="387"/>
                    <a:pt x="86" y="388"/>
                    <a:pt x="87" y="389"/>
                  </a:cubicBezTo>
                  <a:cubicBezTo>
                    <a:pt x="88" y="390"/>
                    <a:pt x="90" y="390"/>
                    <a:pt x="90" y="390"/>
                  </a:cubicBezTo>
                  <a:cubicBezTo>
                    <a:pt x="94" y="385"/>
                    <a:pt x="90" y="377"/>
                    <a:pt x="91" y="371"/>
                  </a:cubicBezTo>
                  <a:cubicBezTo>
                    <a:pt x="92" y="364"/>
                    <a:pt x="98" y="366"/>
                    <a:pt x="103" y="367"/>
                  </a:cubicBezTo>
                  <a:cubicBezTo>
                    <a:pt x="103" y="369"/>
                    <a:pt x="103" y="372"/>
                    <a:pt x="104" y="373"/>
                  </a:cubicBezTo>
                  <a:cubicBezTo>
                    <a:pt x="105" y="375"/>
                    <a:pt x="107" y="377"/>
                    <a:pt x="109" y="379"/>
                  </a:cubicBezTo>
                  <a:cubicBezTo>
                    <a:pt x="111" y="381"/>
                    <a:pt x="112" y="383"/>
                    <a:pt x="113" y="386"/>
                  </a:cubicBezTo>
                  <a:cubicBezTo>
                    <a:pt x="114" y="389"/>
                    <a:pt x="116" y="391"/>
                    <a:pt x="117" y="394"/>
                  </a:cubicBezTo>
                  <a:cubicBezTo>
                    <a:pt x="119" y="400"/>
                    <a:pt x="113" y="411"/>
                    <a:pt x="120" y="414"/>
                  </a:cubicBezTo>
                  <a:cubicBezTo>
                    <a:pt x="126" y="417"/>
                    <a:pt x="124" y="408"/>
                    <a:pt x="124" y="405"/>
                  </a:cubicBezTo>
                  <a:cubicBezTo>
                    <a:pt x="124" y="401"/>
                    <a:pt x="123" y="399"/>
                    <a:pt x="125" y="396"/>
                  </a:cubicBezTo>
                  <a:cubicBezTo>
                    <a:pt x="126" y="393"/>
                    <a:pt x="127" y="392"/>
                    <a:pt x="129" y="390"/>
                  </a:cubicBezTo>
                  <a:cubicBezTo>
                    <a:pt x="132" y="388"/>
                    <a:pt x="131" y="385"/>
                    <a:pt x="135" y="385"/>
                  </a:cubicBezTo>
                  <a:cubicBezTo>
                    <a:pt x="136" y="385"/>
                    <a:pt x="138" y="384"/>
                    <a:pt x="139" y="385"/>
                  </a:cubicBezTo>
                  <a:cubicBezTo>
                    <a:pt x="141" y="385"/>
                    <a:pt x="140" y="386"/>
                    <a:pt x="140" y="387"/>
                  </a:cubicBezTo>
                  <a:cubicBezTo>
                    <a:pt x="141" y="389"/>
                    <a:pt x="140" y="389"/>
                    <a:pt x="141" y="391"/>
                  </a:cubicBezTo>
                  <a:cubicBezTo>
                    <a:pt x="142" y="391"/>
                    <a:pt x="143" y="391"/>
                    <a:pt x="144" y="392"/>
                  </a:cubicBezTo>
                  <a:cubicBezTo>
                    <a:pt x="145" y="393"/>
                    <a:pt x="145" y="393"/>
                    <a:pt x="145" y="394"/>
                  </a:cubicBezTo>
                  <a:cubicBezTo>
                    <a:pt x="146" y="396"/>
                    <a:pt x="145" y="398"/>
                    <a:pt x="146" y="400"/>
                  </a:cubicBezTo>
                  <a:cubicBezTo>
                    <a:pt x="146" y="402"/>
                    <a:pt x="146" y="402"/>
                    <a:pt x="147" y="403"/>
                  </a:cubicBezTo>
                  <a:cubicBezTo>
                    <a:pt x="148" y="405"/>
                    <a:pt x="148" y="406"/>
                    <a:pt x="150" y="407"/>
                  </a:cubicBezTo>
                  <a:cubicBezTo>
                    <a:pt x="151" y="407"/>
                    <a:pt x="153" y="407"/>
                    <a:pt x="154" y="408"/>
                  </a:cubicBezTo>
                  <a:cubicBezTo>
                    <a:pt x="155" y="409"/>
                    <a:pt x="155" y="410"/>
                    <a:pt x="155" y="411"/>
                  </a:cubicBezTo>
                  <a:cubicBezTo>
                    <a:pt x="156" y="412"/>
                    <a:pt x="160" y="415"/>
                    <a:pt x="162" y="415"/>
                  </a:cubicBezTo>
                  <a:cubicBezTo>
                    <a:pt x="162" y="413"/>
                    <a:pt x="160" y="412"/>
                    <a:pt x="160" y="410"/>
                  </a:cubicBezTo>
                  <a:cubicBezTo>
                    <a:pt x="159" y="408"/>
                    <a:pt x="159" y="405"/>
                    <a:pt x="157" y="404"/>
                  </a:cubicBezTo>
                  <a:cubicBezTo>
                    <a:pt x="156" y="401"/>
                    <a:pt x="155" y="402"/>
                    <a:pt x="155" y="399"/>
                  </a:cubicBezTo>
                  <a:cubicBezTo>
                    <a:pt x="155" y="397"/>
                    <a:pt x="154" y="395"/>
                    <a:pt x="155" y="393"/>
                  </a:cubicBezTo>
                  <a:cubicBezTo>
                    <a:pt x="155" y="390"/>
                    <a:pt x="157" y="389"/>
                    <a:pt x="156" y="386"/>
                  </a:cubicBezTo>
                  <a:cubicBezTo>
                    <a:pt x="156" y="384"/>
                    <a:pt x="155" y="382"/>
                    <a:pt x="155" y="380"/>
                  </a:cubicBezTo>
                  <a:cubicBezTo>
                    <a:pt x="154" y="378"/>
                    <a:pt x="155" y="375"/>
                    <a:pt x="155" y="373"/>
                  </a:cubicBezTo>
                  <a:cubicBezTo>
                    <a:pt x="155" y="371"/>
                    <a:pt x="155" y="368"/>
                    <a:pt x="155" y="367"/>
                  </a:cubicBezTo>
                  <a:cubicBezTo>
                    <a:pt x="154" y="366"/>
                    <a:pt x="152" y="365"/>
                    <a:pt x="150" y="363"/>
                  </a:cubicBezTo>
                  <a:cubicBezTo>
                    <a:pt x="149" y="362"/>
                    <a:pt x="149" y="361"/>
                    <a:pt x="149" y="359"/>
                  </a:cubicBezTo>
                  <a:cubicBezTo>
                    <a:pt x="149" y="356"/>
                    <a:pt x="150" y="352"/>
                    <a:pt x="149" y="350"/>
                  </a:cubicBezTo>
                  <a:cubicBezTo>
                    <a:pt x="148" y="349"/>
                    <a:pt x="147" y="348"/>
                    <a:pt x="146" y="347"/>
                  </a:cubicBezTo>
                  <a:cubicBezTo>
                    <a:pt x="145" y="345"/>
                    <a:pt x="144" y="342"/>
                    <a:pt x="144" y="340"/>
                  </a:cubicBezTo>
                  <a:cubicBezTo>
                    <a:pt x="143" y="338"/>
                    <a:pt x="143" y="337"/>
                    <a:pt x="142" y="334"/>
                  </a:cubicBezTo>
                  <a:cubicBezTo>
                    <a:pt x="141" y="333"/>
                    <a:pt x="141" y="332"/>
                    <a:pt x="141" y="331"/>
                  </a:cubicBezTo>
                  <a:cubicBezTo>
                    <a:pt x="140" y="330"/>
                    <a:pt x="139" y="329"/>
                    <a:pt x="139" y="329"/>
                  </a:cubicBezTo>
                  <a:cubicBezTo>
                    <a:pt x="138" y="327"/>
                    <a:pt x="138" y="323"/>
                    <a:pt x="140" y="322"/>
                  </a:cubicBezTo>
                  <a:cubicBezTo>
                    <a:pt x="141" y="322"/>
                    <a:pt x="142" y="324"/>
                    <a:pt x="143" y="325"/>
                  </a:cubicBezTo>
                  <a:cubicBezTo>
                    <a:pt x="145" y="325"/>
                    <a:pt x="147" y="324"/>
                    <a:pt x="149" y="326"/>
                  </a:cubicBezTo>
                  <a:cubicBezTo>
                    <a:pt x="149" y="326"/>
                    <a:pt x="150" y="328"/>
                    <a:pt x="150" y="328"/>
                  </a:cubicBezTo>
                  <a:cubicBezTo>
                    <a:pt x="150" y="329"/>
                    <a:pt x="152" y="330"/>
                    <a:pt x="152" y="330"/>
                  </a:cubicBezTo>
                  <a:cubicBezTo>
                    <a:pt x="154" y="332"/>
                    <a:pt x="158" y="332"/>
                    <a:pt x="160" y="334"/>
                  </a:cubicBezTo>
                  <a:cubicBezTo>
                    <a:pt x="160" y="335"/>
                    <a:pt x="159" y="337"/>
                    <a:pt x="159" y="339"/>
                  </a:cubicBezTo>
                  <a:cubicBezTo>
                    <a:pt x="159" y="341"/>
                    <a:pt x="160" y="343"/>
                    <a:pt x="158" y="345"/>
                  </a:cubicBezTo>
                  <a:cubicBezTo>
                    <a:pt x="157" y="347"/>
                    <a:pt x="155" y="347"/>
                    <a:pt x="156" y="350"/>
                  </a:cubicBezTo>
                  <a:cubicBezTo>
                    <a:pt x="156" y="352"/>
                    <a:pt x="156" y="352"/>
                    <a:pt x="158" y="352"/>
                  </a:cubicBezTo>
                  <a:cubicBezTo>
                    <a:pt x="158" y="352"/>
                    <a:pt x="160" y="352"/>
                    <a:pt x="161" y="352"/>
                  </a:cubicBezTo>
                  <a:cubicBezTo>
                    <a:pt x="163" y="351"/>
                    <a:pt x="163" y="349"/>
                    <a:pt x="165" y="349"/>
                  </a:cubicBezTo>
                  <a:cubicBezTo>
                    <a:pt x="165" y="347"/>
                    <a:pt x="165" y="346"/>
                    <a:pt x="165" y="345"/>
                  </a:cubicBezTo>
                  <a:cubicBezTo>
                    <a:pt x="167" y="345"/>
                    <a:pt x="169" y="346"/>
                    <a:pt x="171" y="346"/>
                  </a:cubicBezTo>
                  <a:cubicBezTo>
                    <a:pt x="173" y="346"/>
                    <a:pt x="180" y="347"/>
                    <a:pt x="180" y="344"/>
                  </a:cubicBezTo>
                  <a:cubicBezTo>
                    <a:pt x="179" y="344"/>
                    <a:pt x="178" y="344"/>
                    <a:pt x="177" y="344"/>
                  </a:cubicBezTo>
                  <a:cubicBezTo>
                    <a:pt x="175" y="343"/>
                    <a:pt x="174" y="343"/>
                    <a:pt x="172" y="343"/>
                  </a:cubicBezTo>
                  <a:cubicBezTo>
                    <a:pt x="170" y="343"/>
                    <a:pt x="168" y="342"/>
                    <a:pt x="170" y="339"/>
                  </a:cubicBezTo>
                  <a:cubicBezTo>
                    <a:pt x="171" y="339"/>
                    <a:pt x="172" y="340"/>
                    <a:pt x="172" y="339"/>
                  </a:cubicBezTo>
                  <a:cubicBezTo>
                    <a:pt x="172" y="339"/>
                    <a:pt x="173" y="338"/>
                    <a:pt x="173" y="338"/>
                  </a:cubicBezTo>
                  <a:cubicBezTo>
                    <a:pt x="173" y="337"/>
                    <a:pt x="174" y="336"/>
                    <a:pt x="175" y="336"/>
                  </a:cubicBezTo>
                  <a:cubicBezTo>
                    <a:pt x="177" y="334"/>
                    <a:pt x="180" y="336"/>
                    <a:pt x="183" y="335"/>
                  </a:cubicBezTo>
                  <a:cubicBezTo>
                    <a:pt x="184" y="333"/>
                    <a:pt x="184" y="331"/>
                    <a:pt x="183" y="330"/>
                  </a:cubicBezTo>
                  <a:cubicBezTo>
                    <a:pt x="182" y="329"/>
                    <a:pt x="177" y="327"/>
                    <a:pt x="176" y="327"/>
                  </a:cubicBezTo>
                  <a:cubicBezTo>
                    <a:pt x="174" y="327"/>
                    <a:pt x="172" y="329"/>
                    <a:pt x="170" y="329"/>
                  </a:cubicBezTo>
                  <a:cubicBezTo>
                    <a:pt x="169" y="328"/>
                    <a:pt x="169" y="326"/>
                    <a:pt x="167" y="325"/>
                  </a:cubicBezTo>
                  <a:cubicBezTo>
                    <a:pt x="166" y="325"/>
                    <a:pt x="166" y="326"/>
                    <a:pt x="165" y="326"/>
                  </a:cubicBezTo>
                  <a:cubicBezTo>
                    <a:pt x="164" y="326"/>
                    <a:pt x="161" y="324"/>
                    <a:pt x="161" y="323"/>
                  </a:cubicBezTo>
                  <a:cubicBezTo>
                    <a:pt x="160" y="321"/>
                    <a:pt x="161" y="319"/>
                    <a:pt x="161" y="318"/>
                  </a:cubicBezTo>
                  <a:cubicBezTo>
                    <a:pt x="161" y="317"/>
                    <a:pt x="160" y="316"/>
                    <a:pt x="160" y="315"/>
                  </a:cubicBezTo>
                  <a:cubicBezTo>
                    <a:pt x="159" y="313"/>
                    <a:pt x="160" y="313"/>
                    <a:pt x="161" y="312"/>
                  </a:cubicBezTo>
                  <a:cubicBezTo>
                    <a:pt x="162" y="310"/>
                    <a:pt x="162" y="311"/>
                    <a:pt x="162" y="309"/>
                  </a:cubicBezTo>
                  <a:cubicBezTo>
                    <a:pt x="162" y="305"/>
                    <a:pt x="162" y="304"/>
                    <a:pt x="159" y="301"/>
                  </a:cubicBezTo>
                  <a:cubicBezTo>
                    <a:pt x="157" y="300"/>
                    <a:pt x="154" y="299"/>
                    <a:pt x="155" y="296"/>
                  </a:cubicBezTo>
                  <a:moveTo>
                    <a:pt x="158" y="293"/>
                  </a:moveTo>
                  <a:cubicBezTo>
                    <a:pt x="156" y="293"/>
                    <a:pt x="155" y="294"/>
                    <a:pt x="155" y="296"/>
                  </a:cubicBezTo>
                  <a:cubicBezTo>
                    <a:pt x="156" y="296"/>
                    <a:pt x="157" y="295"/>
                    <a:pt x="158" y="294"/>
                  </a:cubicBezTo>
                  <a:cubicBezTo>
                    <a:pt x="158" y="293"/>
                    <a:pt x="158" y="293"/>
                    <a:pt x="158" y="293"/>
                  </a:cubicBezTo>
                  <a:moveTo>
                    <a:pt x="0" y="153"/>
                  </a:moveTo>
                  <a:cubicBezTo>
                    <a:pt x="0" y="154"/>
                    <a:pt x="0" y="155"/>
                    <a:pt x="0" y="156"/>
                  </a:cubicBezTo>
                  <a:cubicBezTo>
                    <a:pt x="0" y="158"/>
                    <a:pt x="1" y="159"/>
                    <a:pt x="1" y="161"/>
                  </a:cubicBezTo>
                  <a:cubicBezTo>
                    <a:pt x="2" y="163"/>
                    <a:pt x="2" y="164"/>
                    <a:pt x="2" y="165"/>
                  </a:cubicBezTo>
                  <a:cubicBezTo>
                    <a:pt x="2" y="169"/>
                    <a:pt x="2" y="171"/>
                    <a:pt x="4" y="174"/>
                  </a:cubicBezTo>
                  <a:cubicBezTo>
                    <a:pt x="6" y="176"/>
                    <a:pt x="7" y="179"/>
                    <a:pt x="8" y="181"/>
                  </a:cubicBezTo>
                  <a:cubicBezTo>
                    <a:pt x="10" y="183"/>
                    <a:pt x="13" y="182"/>
                    <a:pt x="15" y="182"/>
                  </a:cubicBezTo>
                  <a:cubicBezTo>
                    <a:pt x="18" y="184"/>
                    <a:pt x="18" y="188"/>
                    <a:pt x="18" y="191"/>
                  </a:cubicBezTo>
                  <a:cubicBezTo>
                    <a:pt x="19" y="196"/>
                    <a:pt x="23" y="197"/>
                    <a:pt x="26" y="200"/>
                  </a:cubicBezTo>
                  <a:cubicBezTo>
                    <a:pt x="28" y="202"/>
                    <a:pt x="29" y="204"/>
                    <a:pt x="30" y="207"/>
                  </a:cubicBezTo>
                  <a:cubicBezTo>
                    <a:pt x="33" y="208"/>
                    <a:pt x="33" y="202"/>
                    <a:pt x="34" y="200"/>
                  </a:cubicBezTo>
                  <a:cubicBezTo>
                    <a:pt x="35" y="199"/>
                    <a:pt x="39" y="198"/>
                    <a:pt x="41" y="199"/>
                  </a:cubicBezTo>
                  <a:cubicBezTo>
                    <a:pt x="43" y="200"/>
                    <a:pt x="42" y="204"/>
                    <a:pt x="43" y="205"/>
                  </a:cubicBezTo>
                  <a:cubicBezTo>
                    <a:pt x="45" y="207"/>
                    <a:pt x="48" y="205"/>
                    <a:pt x="51" y="206"/>
                  </a:cubicBezTo>
                  <a:cubicBezTo>
                    <a:pt x="53" y="206"/>
                    <a:pt x="53" y="207"/>
                    <a:pt x="54" y="209"/>
                  </a:cubicBezTo>
                  <a:cubicBezTo>
                    <a:pt x="57" y="214"/>
                    <a:pt x="54" y="217"/>
                    <a:pt x="48" y="216"/>
                  </a:cubicBezTo>
                  <a:cubicBezTo>
                    <a:pt x="48" y="214"/>
                    <a:pt x="49" y="211"/>
                    <a:pt x="48" y="210"/>
                  </a:cubicBezTo>
                  <a:cubicBezTo>
                    <a:pt x="47" y="208"/>
                    <a:pt x="38" y="209"/>
                    <a:pt x="36" y="210"/>
                  </a:cubicBezTo>
                  <a:cubicBezTo>
                    <a:pt x="30" y="211"/>
                    <a:pt x="32" y="215"/>
                    <a:pt x="32" y="220"/>
                  </a:cubicBezTo>
                  <a:cubicBezTo>
                    <a:pt x="30" y="219"/>
                    <a:pt x="30" y="216"/>
                    <a:pt x="28" y="215"/>
                  </a:cubicBezTo>
                  <a:cubicBezTo>
                    <a:pt x="25" y="215"/>
                    <a:pt x="23" y="218"/>
                    <a:pt x="22" y="220"/>
                  </a:cubicBezTo>
                  <a:cubicBezTo>
                    <a:pt x="21" y="222"/>
                    <a:pt x="22" y="223"/>
                    <a:pt x="20" y="224"/>
                  </a:cubicBezTo>
                  <a:cubicBezTo>
                    <a:pt x="18" y="227"/>
                    <a:pt x="14" y="230"/>
                    <a:pt x="15" y="233"/>
                  </a:cubicBezTo>
                  <a:cubicBezTo>
                    <a:pt x="19" y="234"/>
                    <a:pt x="20" y="238"/>
                    <a:pt x="24" y="239"/>
                  </a:cubicBezTo>
                  <a:cubicBezTo>
                    <a:pt x="25" y="239"/>
                    <a:pt x="28" y="238"/>
                    <a:pt x="29" y="236"/>
                  </a:cubicBezTo>
                  <a:cubicBezTo>
                    <a:pt x="31" y="233"/>
                    <a:pt x="29" y="233"/>
                    <a:pt x="28" y="231"/>
                  </a:cubicBezTo>
                  <a:cubicBezTo>
                    <a:pt x="27" y="230"/>
                    <a:pt x="28" y="227"/>
                    <a:pt x="28" y="226"/>
                  </a:cubicBezTo>
                  <a:cubicBezTo>
                    <a:pt x="29" y="226"/>
                    <a:pt x="30" y="227"/>
                    <a:pt x="32" y="226"/>
                  </a:cubicBezTo>
                  <a:cubicBezTo>
                    <a:pt x="32" y="224"/>
                    <a:pt x="32" y="223"/>
                    <a:pt x="34" y="224"/>
                  </a:cubicBezTo>
                  <a:cubicBezTo>
                    <a:pt x="34" y="225"/>
                    <a:pt x="34" y="226"/>
                    <a:pt x="34" y="227"/>
                  </a:cubicBezTo>
                  <a:cubicBezTo>
                    <a:pt x="35" y="227"/>
                    <a:pt x="36" y="227"/>
                    <a:pt x="37" y="227"/>
                  </a:cubicBezTo>
                  <a:cubicBezTo>
                    <a:pt x="40" y="230"/>
                    <a:pt x="40" y="232"/>
                    <a:pt x="40" y="236"/>
                  </a:cubicBezTo>
                  <a:cubicBezTo>
                    <a:pt x="40" y="238"/>
                    <a:pt x="39" y="240"/>
                    <a:pt x="40" y="242"/>
                  </a:cubicBezTo>
                  <a:cubicBezTo>
                    <a:pt x="41" y="243"/>
                    <a:pt x="44" y="245"/>
                    <a:pt x="46" y="246"/>
                  </a:cubicBezTo>
                  <a:cubicBezTo>
                    <a:pt x="48" y="247"/>
                    <a:pt x="49" y="247"/>
                    <a:pt x="48" y="250"/>
                  </a:cubicBezTo>
                  <a:cubicBezTo>
                    <a:pt x="47" y="252"/>
                    <a:pt x="46" y="252"/>
                    <a:pt x="46" y="254"/>
                  </a:cubicBezTo>
                  <a:cubicBezTo>
                    <a:pt x="45" y="258"/>
                    <a:pt x="46" y="261"/>
                    <a:pt x="51" y="261"/>
                  </a:cubicBezTo>
                  <a:cubicBezTo>
                    <a:pt x="54" y="262"/>
                    <a:pt x="57" y="260"/>
                    <a:pt x="59" y="258"/>
                  </a:cubicBezTo>
                  <a:cubicBezTo>
                    <a:pt x="61" y="257"/>
                    <a:pt x="63" y="256"/>
                    <a:pt x="65" y="256"/>
                  </a:cubicBezTo>
                  <a:cubicBezTo>
                    <a:pt x="67" y="256"/>
                    <a:pt x="68" y="256"/>
                    <a:pt x="69" y="257"/>
                  </a:cubicBezTo>
                  <a:cubicBezTo>
                    <a:pt x="70" y="258"/>
                    <a:pt x="69" y="260"/>
                    <a:pt x="71" y="260"/>
                  </a:cubicBezTo>
                  <a:cubicBezTo>
                    <a:pt x="71" y="255"/>
                    <a:pt x="77" y="260"/>
                    <a:pt x="79" y="260"/>
                  </a:cubicBezTo>
                  <a:cubicBezTo>
                    <a:pt x="81" y="260"/>
                    <a:pt x="83" y="258"/>
                    <a:pt x="86" y="258"/>
                  </a:cubicBezTo>
                  <a:cubicBezTo>
                    <a:pt x="88" y="258"/>
                    <a:pt x="91" y="259"/>
                    <a:pt x="91" y="256"/>
                  </a:cubicBezTo>
                  <a:cubicBezTo>
                    <a:pt x="95" y="256"/>
                    <a:pt x="100" y="256"/>
                    <a:pt x="103" y="258"/>
                  </a:cubicBezTo>
                  <a:cubicBezTo>
                    <a:pt x="107" y="259"/>
                    <a:pt x="110" y="262"/>
                    <a:pt x="115" y="262"/>
                  </a:cubicBezTo>
                  <a:cubicBezTo>
                    <a:pt x="116" y="262"/>
                    <a:pt x="117" y="262"/>
                    <a:pt x="118" y="262"/>
                  </a:cubicBezTo>
                  <a:cubicBezTo>
                    <a:pt x="119" y="262"/>
                    <a:pt x="119" y="261"/>
                    <a:pt x="120" y="261"/>
                  </a:cubicBezTo>
                  <a:cubicBezTo>
                    <a:pt x="121" y="260"/>
                    <a:pt x="123" y="259"/>
                    <a:pt x="124" y="259"/>
                  </a:cubicBezTo>
                  <a:cubicBezTo>
                    <a:pt x="126" y="259"/>
                    <a:pt x="125" y="261"/>
                    <a:pt x="126" y="263"/>
                  </a:cubicBezTo>
                  <a:cubicBezTo>
                    <a:pt x="127" y="265"/>
                    <a:pt x="129" y="267"/>
                    <a:pt x="132" y="266"/>
                  </a:cubicBezTo>
                  <a:cubicBezTo>
                    <a:pt x="133" y="264"/>
                    <a:pt x="131" y="260"/>
                    <a:pt x="134" y="259"/>
                  </a:cubicBezTo>
                  <a:cubicBezTo>
                    <a:pt x="138" y="259"/>
                    <a:pt x="137" y="267"/>
                    <a:pt x="139" y="269"/>
                  </a:cubicBezTo>
                  <a:cubicBezTo>
                    <a:pt x="139" y="266"/>
                    <a:pt x="139" y="266"/>
                    <a:pt x="141" y="266"/>
                  </a:cubicBezTo>
                  <a:cubicBezTo>
                    <a:pt x="144" y="265"/>
                    <a:pt x="146" y="267"/>
                    <a:pt x="148" y="268"/>
                  </a:cubicBezTo>
                  <a:cubicBezTo>
                    <a:pt x="150" y="270"/>
                    <a:pt x="152" y="270"/>
                    <a:pt x="155" y="271"/>
                  </a:cubicBezTo>
                  <a:cubicBezTo>
                    <a:pt x="157" y="272"/>
                    <a:pt x="159" y="274"/>
                    <a:pt x="161" y="275"/>
                  </a:cubicBezTo>
                  <a:cubicBezTo>
                    <a:pt x="164" y="276"/>
                    <a:pt x="167" y="275"/>
                    <a:pt x="170" y="275"/>
                  </a:cubicBezTo>
                  <a:cubicBezTo>
                    <a:pt x="172" y="275"/>
                    <a:pt x="173" y="275"/>
                    <a:pt x="171" y="278"/>
                  </a:cubicBezTo>
                  <a:cubicBezTo>
                    <a:pt x="171" y="279"/>
                    <a:pt x="169" y="280"/>
                    <a:pt x="168" y="281"/>
                  </a:cubicBezTo>
                  <a:cubicBezTo>
                    <a:pt x="168" y="282"/>
                    <a:pt x="166" y="283"/>
                    <a:pt x="165" y="283"/>
                  </a:cubicBezTo>
                  <a:cubicBezTo>
                    <a:pt x="163" y="284"/>
                    <a:pt x="161" y="282"/>
                    <a:pt x="158" y="282"/>
                  </a:cubicBezTo>
                  <a:cubicBezTo>
                    <a:pt x="155" y="282"/>
                    <a:pt x="149" y="282"/>
                    <a:pt x="150" y="286"/>
                  </a:cubicBezTo>
                  <a:cubicBezTo>
                    <a:pt x="151" y="288"/>
                    <a:pt x="151" y="288"/>
                    <a:pt x="152" y="289"/>
                  </a:cubicBezTo>
                  <a:cubicBezTo>
                    <a:pt x="153" y="290"/>
                    <a:pt x="152" y="290"/>
                    <a:pt x="153" y="291"/>
                  </a:cubicBezTo>
                  <a:cubicBezTo>
                    <a:pt x="154" y="292"/>
                    <a:pt x="155" y="291"/>
                    <a:pt x="155" y="291"/>
                  </a:cubicBezTo>
                  <a:cubicBezTo>
                    <a:pt x="156" y="292"/>
                    <a:pt x="157" y="292"/>
                    <a:pt x="158" y="293"/>
                  </a:cubicBezTo>
                  <a:cubicBezTo>
                    <a:pt x="159" y="292"/>
                    <a:pt x="160" y="292"/>
                    <a:pt x="161" y="292"/>
                  </a:cubicBezTo>
                  <a:cubicBezTo>
                    <a:pt x="160" y="289"/>
                    <a:pt x="162" y="290"/>
                    <a:pt x="163" y="291"/>
                  </a:cubicBezTo>
                  <a:cubicBezTo>
                    <a:pt x="165" y="291"/>
                    <a:pt x="164" y="292"/>
                    <a:pt x="166" y="292"/>
                  </a:cubicBezTo>
                  <a:cubicBezTo>
                    <a:pt x="169" y="292"/>
                    <a:pt x="171" y="288"/>
                    <a:pt x="175" y="287"/>
                  </a:cubicBezTo>
                  <a:cubicBezTo>
                    <a:pt x="179" y="287"/>
                    <a:pt x="181" y="291"/>
                    <a:pt x="180" y="295"/>
                  </a:cubicBezTo>
                  <a:cubicBezTo>
                    <a:pt x="180" y="297"/>
                    <a:pt x="178" y="299"/>
                    <a:pt x="179" y="302"/>
                  </a:cubicBezTo>
                  <a:cubicBezTo>
                    <a:pt x="181" y="303"/>
                    <a:pt x="184" y="302"/>
                    <a:pt x="187" y="301"/>
                  </a:cubicBezTo>
                  <a:cubicBezTo>
                    <a:pt x="187" y="297"/>
                    <a:pt x="186" y="292"/>
                    <a:pt x="186" y="288"/>
                  </a:cubicBezTo>
                  <a:cubicBezTo>
                    <a:pt x="188" y="287"/>
                    <a:pt x="188" y="288"/>
                    <a:pt x="190" y="289"/>
                  </a:cubicBezTo>
                  <a:cubicBezTo>
                    <a:pt x="191" y="289"/>
                    <a:pt x="194" y="289"/>
                    <a:pt x="195" y="290"/>
                  </a:cubicBezTo>
                  <a:cubicBezTo>
                    <a:pt x="199" y="293"/>
                    <a:pt x="197" y="298"/>
                    <a:pt x="198" y="302"/>
                  </a:cubicBezTo>
                  <a:cubicBezTo>
                    <a:pt x="198" y="305"/>
                    <a:pt x="201" y="309"/>
                    <a:pt x="203" y="311"/>
                  </a:cubicBezTo>
                  <a:cubicBezTo>
                    <a:pt x="206" y="313"/>
                    <a:pt x="208" y="312"/>
                    <a:pt x="211" y="312"/>
                  </a:cubicBezTo>
                  <a:cubicBezTo>
                    <a:pt x="211" y="314"/>
                    <a:pt x="211" y="315"/>
                    <a:pt x="211" y="316"/>
                  </a:cubicBezTo>
                  <a:cubicBezTo>
                    <a:pt x="212" y="317"/>
                    <a:pt x="211" y="318"/>
                    <a:pt x="211" y="320"/>
                  </a:cubicBezTo>
                  <a:cubicBezTo>
                    <a:pt x="212" y="323"/>
                    <a:pt x="213" y="323"/>
                    <a:pt x="216" y="322"/>
                  </a:cubicBezTo>
                  <a:cubicBezTo>
                    <a:pt x="217" y="319"/>
                    <a:pt x="216" y="316"/>
                    <a:pt x="216" y="312"/>
                  </a:cubicBezTo>
                  <a:cubicBezTo>
                    <a:pt x="216" y="309"/>
                    <a:pt x="216" y="306"/>
                    <a:pt x="215" y="303"/>
                  </a:cubicBezTo>
                  <a:cubicBezTo>
                    <a:pt x="215" y="301"/>
                    <a:pt x="214" y="299"/>
                    <a:pt x="214" y="297"/>
                  </a:cubicBezTo>
                  <a:cubicBezTo>
                    <a:pt x="215" y="295"/>
                    <a:pt x="216" y="294"/>
                    <a:pt x="216" y="293"/>
                  </a:cubicBezTo>
                  <a:cubicBezTo>
                    <a:pt x="216" y="291"/>
                    <a:pt x="216" y="288"/>
                    <a:pt x="216" y="287"/>
                  </a:cubicBezTo>
                  <a:cubicBezTo>
                    <a:pt x="215" y="285"/>
                    <a:pt x="214" y="285"/>
                    <a:pt x="214" y="283"/>
                  </a:cubicBezTo>
                  <a:cubicBezTo>
                    <a:pt x="213" y="281"/>
                    <a:pt x="215" y="280"/>
                    <a:pt x="216" y="278"/>
                  </a:cubicBezTo>
                  <a:cubicBezTo>
                    <a:pt x="216" y="277"/>
                    <a:pt x="220" y="272"/>
                    <a:pt x="221" y="272"/>
                  </a:cubicBezTo>
                  <a:cubicBezTo>
                    <a:pt x="223" y="272"/>
                    <a:pt x="226" y="280"/>
                    <a:pt x="227" y="282"/>
                  </a:cubicBezTo>
                  <a:cubicBezTo>
                    <a:pt x="229" y="284"/>
                    <a:pt x="230" y="286"/>
                    <a:pt x="231" y="288"/>
                  </a:cubicBezTo>
                  <a:cubicBezTo>
                    <a:pt x="232" y="291"/>
                    <a:pt x="233" y="291"/>
                    <a:pt x="235" y="293"/>
                  </a:cubicBezTo>
                  <a:cubicBezTo>
                    <a:pt x="237" y="296"/>
                    <a:pt x="238" y="298"/>
                    <a:pt x="241" y="297"/>
                  </a:cubicBezTo>
                  <a:cubicBezTo>
                    <a:pt x="244" y="297"/>
                    <a:pt x="246" y="296"/>
                    <a:pt x="247" y="294"/>
                  </a:cubicBezTo>
                  <a:cubicBezTo>
                    <a:pt x="250" y="292"/>
                    <a:pt x="250" y="286"/>
                    <a:pt x="249" y="283"/>
                  </a:cubicBezTo>
                  <a:cubicBezTo>
                    <a:pt x="247" y="279"/>
                    <a:pt x="241" y="281"/>
                    <a:pt x="238" y="280"/>
                  </a:cubicBezTo>
                  <a:cubicBezTo>
                    <a:pt x="235" y="279"/>
                    <a:pt x="233" y="279"/>
                    <a:pt x="231" y="277"/>
                  </a:cubicBezTo>
                  <a:cubicBezTo>
                    <a:pt x="230" y="276"/>
                    <a:pt x="230" y="274"/>
                    <a:pt x="229" y="273"/>
                  </a:cubicBezTo>
                  <a:cubicBezTo>
                    <a:pt x="228" y="273"/>
                    <a:pt x="226" y="272"/>
                    <a:pt x="225" y="271"/>
                  </a:cubicBezTo>
                  <a:cubicBezTo>
                    <a:pt x="223" y="270"/>
                    <a:pt x="221" y="268"/>
                    <a:pt x="220" y="265"/>
                  </a:cubicBezTo>
                  <a:cubicBezTo>
                    <a:pt x="217" y="261"/>
                    <a:pt x="216" y="258"/>
                    <a:pt x="220" y="254"/>
                  </a:cubicBezTo>
                  <a:cubicBezTo>
                    <a:pt x="222" y="252"/>
                    <a:pt x="224" y="252"/>
                    <a:pt x="224" y="248"/>
                  </a:cubicBezTo>
                  <a:cubicBezTo>
                    <a:pt x="224" y="247"/>
                    <a:pt x="224" y="246"/>
                    <a:pt x="222" y="245"/>
                  </a:cubicBezTo>
                  <a:cubicBezTo>
                    <a:pt x="217" y="242"/>
                    <a:pt x="209" y="241"/>
                    <a:pt x="204" y="238"/>
                  </a:cubicBezTo>
                  <a:cubicBezTo>
                    <a:pt x="203" y="237"/>
                    <a:pt x="203" y="236"/>
                    <a:pt x="202" y="236"/>
                  </a:cubicBezTo>
                  <a:cubicBezTo>
                    <a:pt x="201" y="235"/>
                    <a:pt x="199" y="234"/>
                    <a:pt x="198" y="234"/>
                  </a:cubicBezTo>
                  <a:cubicBezTo>
                    <a:pt x="196" y="233"/>
                    <a:pt x="195" y="232"/>
                    <a:pt x="193" y="231"/>
                  </a:cubicBezTo>
                  <a:cubicBezTo>
                    <a:pt x="190" y="228"/>
                    <a:pt x="183" y="229"/>
                    <a:pt x="182" y="224"/>
                  </a:cubicBezTo>
                  <a:cubicBezTo>
                    <a:pt x="180" y="219"/>
                    <a:pt x="182" y="214"/>
                    <a:pt x="181" y="209"/>
                  </a:cubicBezTo>
                  <a:cubicBezTo>
                    <a:pt x="177" y="210"/>
                    <a:pt x="172" y="209"/>
                    <a:pt x="168" y="210"/>
                  </a:cubicBezTo>
                  <a:cubicBezTo>
                    <a:pt x="167" y="211"/>
                    <a:pt x="165" y="211"/>
                    <a:pt x="164" y="213"/>
                  </a:cubicBezTo>
                  <a:cubicBezTo>
                    <a:pt x="163" y="214"/>
                    <a:pt x="164" y="215"/>
                    <a:pt x="163" y="216"/>
                  </a:cubicBezTo>
                  <a:cubicBezTo>
                    <a:pt x="161" y="218"/>
                    <a:pt x="157" y="218"/>
                    <a:pt x="155" y="218"/>
                  </a:cubicBezTo>
                  <a:cubicBezTo>
                    <a:pt x="151" y="218"/>
                    <a:pt x="145" y="220"/>
                    <a:pt x="145" y="224"/>
                  </a:cubicBezTo>
                  <a:cubicBezTo>
                    <a:pt x="148" y="225"/>
                    <a:pt x="148" y="225"/>
                    <a:pt x="150" y="226"/>
                  </a:cubicBezTo>
                  <a:cubicBezTo>
                    <a:pt x="152" y="228"/>
                    <a:pt x="155" y="229"/>
                    <a:pt x="157" y="229"/>
                  </a:cubicBezTo>
                  <a:cubicBezTo>
                    <a:pt x="158" y="229"/>
                    <a:pt x="159" y="229"/>
                    <a:pt x="160" y="229"/>
                  </a:cubicBezTo>
                  <a:cubicBezTo>
                    <a:pt x="161" y="229"/>
                    <a:pt x="161" y="230"/>
                    <a:pt x="162" y="230"/>
                  </a:cubicBezTo>
                  <a:cubicBezTo>
                    <a:pt x="165" y="231"/>
                    <a:pt x="167" y="230"/>
                    <a:pt x="169" y="231"/>
                  </a:cubicBezTo>
                  <a:cubicBezTo>
                    <a:pt x="170" y="232"/>
                    <a:pt x="172" y="233"/>
                    <a:pt x="172" y="234"/>
                  </a:cubicBezTo>
                  <a:cubicBezTo>
                    <a:pt x="173" y="235"/>
                    <a:pt x="172" y="237"/>
                    <a:pt x="172" y="239"/>
                  </a:cubicBezTo>
                  <a:cubicBezTo>
                    <a:pt x="173" y="241"/>
                    <a:pt x="177" y="241"/>
                    <a:pt x="180" y="242"/>
                  </a:cubicBezTo>
                  <a:cubicBezTo>
                    <a:pt x="182" y="243"/>
                    <a:pt x="189" y="246"/>
                    <a:pt x="189" y="249"/>
                  </a:cubicBezTo>
                  <a:cubicBezTo>
                    <a:pt x="189" y="250"/>
                    <a:pt x="188" y="252"/>
                    <a:pt x="186" y="253"/>
                  </a:cubicBezTo>
                  <a:cubicBezTo>
                    <a:pt x="184" y="254"/>
                    <a:pt x="178" y="254"/>
                    <a:pt x="177" y="252"/>
                  </a:cubicBezTo>
                  <a:cubicBezTo>
                    <a:pt x="176" y="252"/>
                    <a:pt x="177" y="250"/>
                    <a:pt x="176" y="249"/>
                  </a:cubicBezTo>
                  <a:cubicBezTo>
                    <a:pt x="175" y="248"/>
                    <a:pt x="175" y="247"/>
                    <a:pt x="174" y="246"/>
                  </a:cubicBezTo>
                  <a:cubicBezTo>
                    <a:pt x="170" y="244"/>
                    <a:pt x="167" y="241"/>
                    <a:pt x="164" y="239"/>
                  </a:cubicBezTo>
                  <a:cubicBezTo>
                    <a:pt x="163" y="238"/>
                    <a:pt x="161" y="237"/>
                    <a:pt x="160" y="236"/>
                  </a:cubicBezTo>
                  <a:cubicBezTo>
                    <a:pt x="158" y="234"/>
                    <a:pt x="157" y="234"/>
                    <a:pt x="154" y="233"/>
                  </a:cubicBezTo>
                  <a:cubicBezTo>
                    <a:pt x="151" y="232"/>
                    <a:pt x="148" y="229"/>
                    <a:pt x="145" y="228"/>
                  </a:cubicBezTo>
                  <a:cubicBezTo>
                    <a:pt x="142" y="228"/>
                    <a:pt x="132" y="227"/>
                    <a:pt x="133" y="223"/>
                  </a:cubicBezTo>
                  <a:cubicBezTo>
                    <a:pt x="133" y="219"/>
                    <a:pt x="139" y="221"/>
                    <a:pt x="141" y="221"/>
                  </a:cubicBezTo>
                  <a:cubicBezTo>
                    <a:pt x="145" y="222"/>
                    <a:pt x="146" y="221"/>
                    <a:pt x="149" y="219"/>
                  </a:cubicBezTo>
                  <a:cubicBezTo>
                    <a:pt x="152" y="217"/>
                    <a:pt x="157" y="217"/>
                    <a:pt x="161" y="215"/>
                  </a:cubicBezTo>
                  <a:cubicBezTo>
                    <a:pt x="157" y="216"/>
                    <a:pt x="157" y="209"/>
                    <a:pt x="157" y="207"/>
                  </a:cubicBezTo>
                  <a:cubicBezTo>
                    <a:pt x="157" y="205"/>
                    <a:pt x="156" y="205"/>
                    <a:pt x="156" y="204"/>
                  </a:cubicBezTo>
                  <a:cubicBezTo>
                    <a:pt x="155" y="202"/>
                    <a:pt x="156" y="202"/>
                    <a:pt x="155" y="200"/>
                  </a:cubicBezTo>
                  <a:cubicBezTo>
                    <a:pt x="153" y="198"/>
                    <a:pt x="150" y="196"/>
                    <a:pt x="150" y="193"/>
                  </a:cubicBezTo>
                  <a:cubicBezTo>
                    <a:pt x="151" y="191"/>
                    <a:pt x="153" y="189"/>
                    <a:pt x="154" y="188"/>
                  </a:cubicBezTo>
                  <a:cubicBezTo>
                    <a:pt x="157" y="185"/>
                    <a:pt x="161" y="186"/>
                    <a:pt x="163" y="189"/>
                  </a:cubicBezTo>
                  <a:cubicBezTo>
                    <a:pt x="165" y="192"/>
                    <a:pt x="163" y="199"/>
                    <a:pt x="166" y="201"/>
                  </a:cubicBezTo>
                  <a:cubicBezTo>
                    <a:pt x="168" y="202"/>
                    <a:pt x="174" y="199"/>
                    <a:pt x="175" y="198"/>
                  </a:cubicBezTo>
                  <a:cubicBezTo>
                    <a:pt x="178" y="197"/>
                    <a:pt x="177" y="193"/>
                    <a:pt x="175" y="192"/>
                  </a:cubicBezTo>
                  <a:cubicBezTo>
                    <a:pt x="173" y="190"/>
                    <a:pt x="171" y="189"/>
                    <a:pt x="170" y="187"/>
                  </a:cubicBezTo>
                  <a:cubicBezTo>
                    <a:pt x="169" y="185"/>
                    <a:pt x="169" y="184"/>
                    <a:pt x="168" y="182"/>
                  </a:cubicBezTo>
                  <a:cubicBezTo>
                    <a:pt x="166" y="181"/>
                    <a:pt x="164" y="179"/>
                    <a:pt x="163" y="177"/>
                  </a:cubicBezTo>
                  <a:cubicBezTo>
                    <a:pt x="161" y="175"/>
                    <a:pt x="160" y="172"/>
                    <a:pt x="158" y="170"/>
                  </a:cubicBezTo>
                  <a:cubicBezTo>
                    <a:pt x="158" y="169"/>
                    <a:pt x="157" y="169"/>
                    <a:pt x="156" y="168"/>
                  </a:cubicBezTo>
                  <a:cubicBezTo>
                    <a:pt x="156" y="167"/>
                    <a:pt x="156" y="167"/>
                    <a:pt x="155" y="166"/>
                  </a:cubicBezTo>
                  <a:cubicBezTo>
                    <a:pt x="154" y="165"/>
                    <a:pt x="151" y="166"/>
                    <a:pt x="150" y="165"/>
                  </a:cubicBezTo>
                  <a:cubicBezTo>
                    <a:pt x="149" y="165"/>
                    <a:pt x="147" y="163"/>
                    <a:pt x="146" y="162"/>
                  </a:cubicBezTo>
                  <a:cubicBezTo>
                    <a:pt x="144" y="160"/>
                    <a:pt x="143" y="158"/>
                    <a:pt x="143" y="155"/>
                  </a:cubicBezTo>
                  <a:cubicBezTo>
                    <a:pt x="142" y="152"/>
                    <a:pt x="143" y="150"/>
                    <a:pt x="143" y="148"/>
                  </a:cubicBezTo>
                  <a:cubicBezTo>
                    <a:pt x="143" y="144"/>
                    <a:pt x="143" y="143"/>
                    <a:pt x="141" y="140"/>
                  </a:cubicBezTo>
                  <a:cubicBezTo>
                    <a:pt x="139" y="138"/>
                    <a:pt x="138" y="136"/>
                    <a:pt x="137" y="133"/>
                  </a:cubicBezTo>
                  <a:cubicBezTo>
                    <a:pt x="136" y="132"/>
                    <a:pt x="135" y="131"/>
                    <a:pt x="134" y="129"/>
                  </a:cubicBezTo>
                  <a:cubicBezTo>
                    <a:pt x="131" y="126"/>
                    <a:pt x="131" y="120"/>
                    <a:pt x="132" y="116"/>
                  </a:cubicBezTo>
                  <a:cubicBezTo>
                    <a:pt x="132" y="113"/>
                    <a:pt x="135" y="111"/>
                    <a:pt x="135" y="109"/>
                  </a:cubicBezTo>
                  <a:cubicBezTo>
                    <a:pt x="135" y="107"/>
                    <a:pt x="135" y="105"/>
                    <a:pt x="135" y="104"/>
                  </a:cubicBezTo>
                  <a:cubicBezTo>
                    <a:pt x="135" y="102"/>
                    <a:pt x="136" y="97"/>
                    <a:pt x="133" y="97"/>
                  </a:cubicBezTo>
                  <a:cubicBezTo>
                    <a:pt x="135" y="91"/>
                    <a:pt x="138" y="86"/>
                    <a:pt x="144" y="83"/>
                  </a:cubicBezTo>
                  <a:cubicBezTo>
                    <a:pt x="147" y="82"/>
                    <a:pt x="155" y="79"/>
                    <a:pt x="157" y="84"/>
                  </a:cubicBezTo>
                  <a:cubicBezTo>
                    <a:pt x="157" y="86"/>
                    <a:pt x="157" y="88"/>
                    <a:pt x="157" y="90"/>
                  </a:cubicBezTo>
                  <a:cubicBezTo>
                    <a:pt x="157" y="92"/>
                    <a:pt x="158" y="93"/>
                    <a:pt x="157" y="95"/>
                  </a:cubicBezTo>
                  <a:cubicBezTo>
                    <a:pt x="157" y="95"/>
                    <a:pt x="157" y="95"/>
                    <a:pt x="156" y="96"/>
                  </a:cubicBezTo>
                  <a:cubicBezTo>
                    <a:pt x="156" y="96"/>
                    <a:pt x="155" y="96"/>
                    <a:pt x="155" y="96"/>
                  </a:cubicBezTo>
                  <a:cubicBezTo>
                    <a:pt x="153" y="101"/>
                    <a:pt x="158" y="105"/>
                    <a:pt x="162" y="106"/>
                  </a:cubicBezTo>
                  <a:cubicBezTo>
                    <a:pt x="164" y="108"/>
                    <a:pt x="166" y="108"/>
                    <a:pt x="168" y="110"/>
                  </a:cubicBezTo>
                  <a:cubicBezTo>
                    <a:pt x="170" y="112"/>
                    <a:pt x="172" y="113"/>
                    <a:pt x="173" y="115"/>
                  </a:cubicBezTo>
                  <a:cubicBezTo>
                    <a:pt x="176" y="116"/>
                    <a:pt x="177" y="116"/>
                    <a:pt x="177" y="119"/>
                  </a:cubicBezTo>
                  <a:cubicBezTo>
                    <a:pt x="177" y="123"/>
                    <a:pt x="176" y="127"/>
                    <a:pt x="175" y="131"/>
                  </a:cubicBezTo>
                  <a:cubicBezTo>
                    <a:pt x="175" y="132"/>
                    <a:pt x="175" y="135"/>
                    <a:pt x="175" y="137"/>
                  </a:cubicBezTo>
                  <a:cubicBezTo>
                    <a:pt x="176" y="138"/>
                    <a:pt x="177" y="138"/>
                    <a:pt x="178" y="138"/>
                  </a:cubicBezTo>
                  <a:cubicBezTo>
                    <a:pt x="183" y="139"/>
                    <a:pt x="189" y="140"/>
                    <a:pt x="194" y="140"/>
                  </a:cubicBezTo>
                  <a:cubicBezTo>
                    <a:pt x="194" y="136"/>
                    <a:pt x="194" y="134"/>
                    <a:pt x="190" y="133"/>
                  </a:cubicBezTo>
                  <a:cubicBezTo>
                    <a:pt x="187" y="132"/>
                    <a:pt x="186" y="132"/>
                    <a:pt x="184" y="128"/>
                  </a:cubicBezTo>
                  <a:cubicBezTo>
                    <a:pt x="183" y="125"/>
                    <a:pt x="180" y="121"/>
                    <a:pt x="180" y="118"/>
                  </a:cubicBezTo>
                  <a:cubicBezTo>
                    <a:pt x="181" y="114"/>
                    <a:pt x="183" y="116"/>
                    <a:pt x="186" y="116"/>
                  </a:cubicBezTo>
                  <a:cubicBezTo>
                    <a:pt x="187" y="117"/>
                    <a:pt x="188" y="116"/>
                    <a:pt x="190" y="117"/>
                  </a:cubicBezTo>
                  <a:cubicBezTo>
                    <a:pt x="191" y="117"/>
                    <a:pt x="192" y="119"/>
                    <a:pt x="193" y="119"/>
                  </a:cubicBezTo>
                  <a:cubicBezTo>
                    <a:pt x="195" y="121"/>
                    <a:pt x="195" y="123"/>
                    <a:pt x="196" y="124"/>
                  </a:cubicBezTo>
                  <a:cubicBezTo>
                    <a:pt x="196" y="125"/>
                    <a:pt x="197" y="126"/>
                    <a:pt x="198" y="127"/>
                  </a:cubicBezTo>
                  <a:cubicBezTo>
                    <a:pt x="200" y="130"/>
                    <a:pt x="201" y="136"/>
                    <a:pt x="204" y="137"/>
                  </a:cubicBezTo>
                  <a:cubicBezTo>
                    <a:pt x="206" y="138"/>
                    <a:pt x="212" y="137"/>
                    <a:pt x="214" y="137"/>
                  </a:cubicBezTo>
                  <a:cubicBezTo>
                    <a:pt x="215" y="136"/>
                    <a:pt x="215" y="135"/>
                    <a:pt x="214" y="134"/>
                  </a:cubicBezTo>
                  <a:cubicBezTo>
                    <a:pt x="214" y="131"/>
                    <a:pt x="214" y="132"/>
                    <a:pt x="212" y="130"/>
                  </a:cubicBezTo>
                  <a:cubicBezTo>
                    <a:pt x="210" y="128"/>
                    <a:pt x="208" y="126"/>
                    <a:pt x="205" y="123"/>
                  </a:cubicBezTo>
                  <a:cubicBezTo>
                    <a:pt x="202" y="121"/>
                    <a:pt x="194" y="118"/>
                    <a:pt x="196" y="113"/>
                  </a:cubicBezTo>
                  <a:cubicBezTo>
                    <a:pt x="199" y="107"/>
                    <a:pt x="203" y="108"/>
                    <a:pt x="208" y="110"/>
                  </a:cubicBezTo>
                  <a:cubicBezTo>
                    <a:pt x="211" y="111"/>
                    <a:pt x="214" y="111"/>
                    <a:pt x="217" y="112"/>
                  </a:cubicBezTo>
                  <a:cubicBezTo>
                    <a:pt x="219" y="112"/>
                    <a:pt x="220" y="113"/>
                    <a:pt x="221" y="114"/>
                  </a:cubicBezTo>
                  <a:cubicBezTo>
                    <a:pt x="222" y="114"/>
                    <a:pt x="222" y="115"/>
                    <a:pt x="223" y="116"/>
                  </a:cubicBezTo>
                  <a:cubicBezTo>
                    <a:pt x="225" y="117"/>
                    <a:pt x="227" y="119"/>
                    <a:pt x="228" y="121"/>
                  </a:cubicBezTo>
                  <a:cubicBezTo>
                    <a:pt x="229" y="122"/>
                    <a:pt x="230" y="125"/>
                    <a:pt x="232" y="125"/>
                  </a:cubicBezTo>
                  <a:cubicBezTo>
                    <a:pt x="232" y="126"/>
                    <a:pt x="238" y="126"/>
                    <a:pt x="238" y="125"/>
                  </a:cubicBezTo>
                  <a:cubicBezTo>
                    <a:pt x="239" y="124"/>
                    <a:pt x="239" y="123"/>
                    <a:pt x="239" y="122"/>
                  </a:cubicBezTo>
                  <a:cubicBezTo>
                    <a:pt x="238" y="122"/>
                    <a:pt x="238" y="121"/>
                    <a:pt x="238" y="121"/>
                  </a:cubicBezTo>
                  <a:cubicBezTo>
                    <a:pt x="237" y="120"/>
                    <a:pt x="237" y="119"/>
                    <a:pt x="237" y="119"/>
                  </a:cubicBezTo>
                  <a:cubicBezTo>
                    <a:pt x="235" y="116"/>
                    <a:pt x="231" y="115"/>
                    <a:pt x="229" y="113"/>
                  </a:cubicBezTo>
                  <a:cubicBezTo>
                    <a:pt x="226" y="109"/>
                    <a:pt x="223" y="107"/>
                    <a:pt x="218" y="106"/>
                  </a:cubicBezTo>
                  <a:cubicBezTo>
                    <a:pt x="215" y="105"/>
                    <a:pt x="212" y="105"/>
                    <a:pt x="210" y="104"/>
                  </a:cubicBezTo>
                  <a:cubicBezTo>
                    <a:pt x="208" y="104"/>
                    <a:pt x="208" y="103"/>
                    <a:pt x="206" y="103"/>
                  </a:cubicBezTo>
                  <a:cubicBezTo>
                    <a:pt x="205" y="101"/>
                    <a:pt x="206" y="100"/>
                    <a:pt x="207" y="98"/>
                  </a:cubicBezTo>
                  <a:cubicBezTo>
                    <a:pt x="207" y="97"/>
                    <a:pt x="207" y="96"/>
                    <a:pt x="207" y="96"/>
                  </a:cubicBezTo>
                  <a:cubicBezTo>
                    <a:pt x="207" y="94"/>
                    <a:pt x="208" y="93"/>
                    <a:pt x="210" y="92"/>
                  </a:cubicBezTo>
                  <a:cubicBezTo>
                    <a:pt x="207" y="91"/>
                    <a:pt x="208" y="88"/>
                    <a:pt x="207" y="86"/>
                  </a:cubicBezTo>
                  <a:cubicBezTo>
                    <a:pt x="205" y="84"/>
                    <a:pt x="204" y="84"/>
                    <a:pt x="202" y="83"/>
                  </a:cubicBezTo>
                  <a:cubicBezTo>
                    <a:pt x="198" y="80"/>
                    <a:pt x="203" y="75"/>
                    <a:pt x="204" y="72"/>
                  </a:cubicBezTo>
                  <a:cubicBezTo>
                    <a:pt x="205" y="70"/>
                    <a:pt x="207" y="67"/>
                    <a:pt x="209" y="68"/>
                  </a:cubicBezTo>
                  <a:cubicBezTo>
                    <a:pt x="212" y="68"/>
                    <a:pt x="212" y="70"/>
                    <a:pt x="212" y="72"/>
                  </a:cubicBezTo>
                  <a:cubicBezTo>
                    <a:pt x="213" y="75"/>
                    <a:pt x="213" y="75"/>
                    <a:pt x="217" y="76"/>
                  </a:cubicBezTo>
                  <a:cubicBezTo>
                    <a:pt x="219" y="76"/>
                    <a:pt x="220" y="76"/>
                    <a:pt x="223" y="76"/>
                  </a:cubicBezTo>
                  <a:cubicBezTo>
                    <a:pt x="225" y="75"/>
                    <a:pt x="226" y="73"/>
                    <a:pt x="228" y="72"/>
                  </a:cubicBezTo>
                  <a:cubicBezTo>
                    <a:pt x="230" y="71"/>
                    <a:pt x="232" y="70"/>
                    <a:pt x="234" y="70"/>
                  </a:cubicBezTo>
                  <a:cubicBezTo>
                    <a:pt x="237" y="68"/>
                    <a:pt x="237" y="65"/>
                    <a:pt x="239" y="62"/>
                  </a:cubicBezTo>
                  <a:cubicBezTo>
                    <a:pt x="240" y="60"/>
                    <a:pt x="241" y="59"/>
                    <a:pt x="243" y="59"/>
                  </a:cubicBezTo>
                  <a:cubicBezTo>
                    <a:pt x="245" y="59"/>
                    <a:pt x="247" y="60"/>
                    <a:pt x="249" y="61"/>
                  </a:cubicBezTo>
                  <a:cubicBezTo>
                    <a:pt x="250" y="61"/>
                    <a:pt x="251" y="61"/>
                    <a:pt x="252" y="61"/>
                  </a:cubicBezTo>
                  <a:cubicBezTo>
                    <a:pt x="255" y="61"/>
                    <a:pt x="257" y="63"/>
                    <a:pt x="259" y="63"/>
                  </a:cubicBezTo>
                  <a:cubicBezTo>
                    <a:pt x="262" y="64"/>
                    <a:pt x="267" y="63"/>
                    <a:pt x="269" y="61"/>
                  </a:cubicBezTo>
                  <a:cubicBezTo>
                    <a:pt x="271" y="59"/>
                    <a:pt x="272" y="54"/>
                    <a:pt x="275" y="53"/>
                  </a:cubicBezTo>
                  <a:cubicBezTo>
                    <a:pt x="280" y="52"/>
                    <a:pt x="279" y="56"/>
                    <a:pt x="279" y="59"/>
                  </a:cubicBezTo>
                  <a:cubicBezTo>
                    <a:pt x="278" y="62"/>
                    <a:pt x="279" y="62"/>
                    <a:pt x="282" y="63"/>
                  </a:cubicBezTo>
                  <a:cubicBezTo>
                    <a:pt x="283" y="63"/>
                    <a:pt x="284" y="65"/>
                    <a:pt x="285" y="66"/>
                  </a:cubicBezTo>
                  <a:cubicBezTo>
                    <a:pt x="288" y="68"/>
                    <a:pt x="293" y="70"/>
                    <a:pt x="297" y="70"/>
                  </a:cubicBezTo>
                  <a:cubicBezTo>
                    <a:pt x="303" y="70"/>
                    <a:pt x="309" y="70"/>
                    <a:pt x="315" y="70"/>
                  </a:cubicBezTo>
                  <a:cubicBezTo>
                    <a:pt x="317" y="70"/>
                    <a:pt x="318" y="70"/>
                    <a:pt x="320" y="71"/>
                  </a:cubicBezTo>
                  <a:cubicBezTo>
                    <a:pt x="323" y="72"/>
                    <a:pt x="326" y="73"/>
                    <a:pt x="328" y="74"/>
                  </a:cubicBezTo>
                  <a:cubicBezTo>
                    <a:pt x="329" y="75"/>
                    <a:pt x="333" y="79"/>
                    <a:pt x="333" y="79"/>
                  </a:cubicBezTo>
                  <a:cubicBezTo>
                    <a:pt x="335" y="79"/>
                    <a:pt x="335" y="77"/>
                    <a:pt x="336" y="75"/>
                  </a:cubicBezTo>
                  <a:cubicBezTo>
                    <a:pt x="338" y="72"/>
                    <a:pt x="339" y="69"/>
                    <a:pt x="342" y="67"/>
                  </a:cubicBezTo>
                  <a:cubicBezTo>
                    <a:pt x="344" y="65"/>
                    <a:pt x="348" y="63"/>
                    <a:pt x="349" y="61"/>
                  </a:cubicBezTo>
                  <a:cubicBezTo>
                    <a:pt x="350" y="59"/>
                    <a:pt x="350" y="59"/>
                    <a:pt x="350" y="57"/>
                  </a:cubicBezTo>
                  <a:cubicBezTo>
                    <a:pt x="350" y="53"/>
                    <a:pt x="351" y="50"/>
                    <a:pt x="351" y="46"/>
                  </a:cubicBezTo>
                  <a:cubicBezTo>
                    <a:pt x="351" y="42"/>
                    <a:pt x="351" y="37"/>
                    <a:pt x="355" y="35"/>
                  </a:cubicBezTo>
                  <a:cubicBezTo>
                    <a:pt x="357" y="33"/>
                    <a:pt x="362" y="35"/>
                    <a:pt x="364" y="33"/>
                  </a:cubicBezTo>
                  <a:cubicBezTo>
                    <a:pt x="368" y="31"/>
                    <a:pt x="366" y="26"/>
                    <a:pt x="366" y="22"/>
                  </a:cubicBezTo>
                  <a:cubicBezTo>
                    <a:pt x="365" y="18"/>
                    <a:pt x="365" y="15"/>
                    <a:pt x="365" y="10"/>
                  </a:cubicBezTo>
                  <a:cubicBezTo>
                    <a:pt x="365" y="6"/>
                    <a:pt x="362" y="7"/>
                    <a:pt x="359" y="6"/>
                  </a:cubicBezTo>
                  <a:cubicBezTo>
                    <a:pt x="357" y="5"/>
                    <a:pt x="356" y="3"/>
                    <a:pt x="354" y="2"/>
                  </a:cubicBezTo>
                  <a:cubicBezTo>
                    <a:pt x="354" y="3"/>
                    <a:pt x="354" y="4"/>
                    <a:pt x="354" y="5"/>
                  </a:cubicBezTo>
                  <a:cubicBezTo>
                    <a:pt x="351" y="5"/>
                    <a:pt x="348" y="3"/>
                    <a:pt x="346" y="3"/>
                  </a:cubicBezTo>
                  <a:cubicBezTo>
                    <a:pt x="344" y="2"/>
                    <a:pt x="342" y="0"/>
                    <a:pt x="340" y="0"/>
                  </a:cubicBezTo>
                  <a:cubicBezTo>
                    <a:pt x="336" y="0"/>
                    <a:pt x="333" y="2"/>
                    <a:pt x="334" y="6"/>
                  </a:cubicBezTo>
                  <a:cubicBezTo>
                    <a:pt x="335" y="9"/>
                    <a:pt x="338" y="10"/>
                    <a:pt x="338" y="13"/>
                  </a:cubicBezTo>
                  <a:cubicBezTo>
                    <a:pt x="338" y="15"/>
                    <a:pt x="339" y="16"/>
                    <a:pt x="338" y="18"/>
                  </a:cubicBezTo>
                  <a:cubicBezTo>
                    <a:pt x="338" y="19"/>
                    <a:pt x="337" y="19"/>
                    <a:pt x="337" y="21"/>
                  </a:cubicBezTo>
                  <a:cubicBezTo>
                    <a:pt x="337" y="21"/>
                    <a:pt x="337" y="22"/>
                    <a:pt x="337" y="22"/>
                  </a:cubicBezTo>
                  <a:cubicBezTo>
                    <a:pt x="337" y="25"/>
                    <a:pt x="338" y="28"/>
                    <a:pt x="336" y="30"/>
                  </a:cubicBezTo>
                  <a:cubicBezTo>
                    <a:pt x="335" y="30"/>
                    <a:pt x="334" y="30"/>
                    <a:pt x="333" y="31"/>
                  </a:cubicBezTo>
                  <a:cubicBezTo>
                    <a:pt x="332" y="31"/>
                    <a:pt x="331" y="32"/>
                    <a:pt x="330" y="33"/>
                  </a:cubicBezTo>
                  <a:cubicBezTo>
                    <a:pt x="329" y="33"/>
                    <a:pt x="327" y="34"/>
                    <a:pt x="326" y="34"/>
                  </a:cubicBezTo>
                  <a:cubicBezTo>
                    <a:pt x="323" y="35"/>
                    <a:pt x="322" y="34"/>
                    <a:pt x="320" y="33"/>
                  </a:cubicBezTo>
                  <a:cubicBezTo>
                    <a:pt x="319" y="33"/>
                    <a:pt x="318" y="32"/>
                    <a:pt x="317" y="32"/>
                  </a:cubicBezTo>
                  <a:cubicBezTo>
                    <a:pt x="316" y="32"/>
                    <a:pt x="316" y="32"/>
                    <a:pt x="315" y="33"/>
                  </a:cubicBezTo>
                  <a:cubicBezTo>
                    <a:pt x="312" y="34"/>
                    <a:pt x="310" y="30"/>
                    <a:pt x="307" y="31"/>
                  </a:cubicBezTo>
                  <a:cubicBezTo>
                    <a:pt x="309" y="32"/>
                    <a:pt x="309" y="34"/>
                    <a:pt x="309" y="36"/>
                  </a:cubicBezTo>
                  <a:cubicBezTo>
                    <a:pt x="304" y="36"/>
                    <a:pt x="298" y="37"/>
                    <a:pt x="293" y="37"/>
                  </a:cubicBezTo>
                  <a:cubicBezTo>
                    <a:pt x="291" y="37"/>
                    <a:pt x="289" y="37"/>
                    <a:pt x="287" y="37"/>
                  </a:cubicBezTo>
                  <a:cubicBezTo>
                    <a:pt x="287" y="37"/>
                    <a:pt x="286" y="37"/>
                    <a:pt x="286" y="36"/>
                  </a:cubicBezTo>
                  <a:cubicBezTo>
                    <a:pt x="285" y="36"/>
                    <a:pt x="284" y="37"/>
                    <a:pt x="283" y="36"/>
                  </a:cubicBezTo>
                  <a:cubicBezTo>
                    <a:pt x="282" y="36"/>
                    <a:pt x="281" y="34"/>
                    <a:pt x="279" y="33"/>
                  </a:cubicBezTo>
                  <a:cubicBezTo>
                    <a:pt x="279" y="33"/>
                    <a:pt x="278" y="32"/>
                    <a:pt x="277" y="32"/>
                  </a:cubicBezTo>
                  <a:cubicBezTo>
                    <a:pt x="275" y="32"/>
                    <a:pt x="274" y="33"/>
                    <a:pt x="273" y="31"/>
                  </a:cubicBezTo>
                  <a:cubicBezTo>
                    <a:pt x="272" y="31"/>
                    <a:pt x="271" y="31"/>
                    <a:pt x="270" y="30"/>
                  </a:cubicBezTo>
                  <a:cubicBezTo>
                    <a:pt x="269" y="30"/>
                    <a:pt x="269" y="29"/>
                    <a:pt x="268" y="28"/>
                  </a:cubicBezTo>
                  <a:cubicBezTo>
                    <a:pt x="266" y="28"/>
                    <a:pt x="264" y="29"/>
                    <a:pt x="262" y="29"/>
                  </a:cubicBezTo>
                  <a:cubicBezTo>
                    <a:pt x="261" y="30"/>
                    <a:pt x="261" y="31"/>
                    <a:pt x="260" y="30"/>
                  </a:cubicBezTo>
                  <a:cubicBezTo>
                    <a:pt x="259" y="29"/>
                    <a:pt x="259" y="27"/>
                    <a:pt x="258" y="27"/>
                  </a:cubicBezTo>
                  <a:cubicBezTo>
                    <a:pt x="257" y="26"/>
                    <a:pt x="257" y="26"/>
                    <a:pt x="257" y="26"/>
                  </a:cubicBezTo>
                  <a:cubicBezTo>
                    <a:pt x="256" y="25"/>
                    <a:pt x="255" y="24"/>
                    <a:pt x="255" y="23"/>
                  </a:cubicBezTo>
                  <a:cubicBezTo>
                    <a:pt x="253" y="21"/>
                    <a:pt x="251" y="21"/>
                    <a:pt x="249" y="20"/>
                  </a:cubicBezTo>
                  <a:cubicBezTo>
                    <a:pt x="248" y="20"/>
                    <a:pt x="247" y="19"/>
                    <a:pt x="247" y="18"/>
                  </a:cubicBezTo>
                  <a:cubicBezTo>
                    <a:pt x="247" y="18"/>
                    <a:pt x="246" y="17"/>
                    <a:pt x="246" y="17"/>
                  </a:cubicBezTo>
                  <a:cubicBezTo>
                    <a:pt x="245" y="16"/>
                    <a:pt x="246" y="13"/>
                    <a:pt x="245" y="12"/>
                  </a:cubicBezTo>
                  <a:cubicBezTo>
                    <a:pt x="244" y="11"/>
                    <a:pt x="242" y="12"/>
                    <a:pt x="241" y="13"/>
                  </a:cubicBezTo>
                  <a:cubicBezTo>
                    <a:pt x="241" y="11"/>
                    <a:pt x="240" y="13"/>
                    <a:pt x="239" y="13"/>
                  </a:cubicBezTo>
                  <a:cubicBezTo>
                    <a:pt x="237" y="13"/>
                    <a:pt x="238" y="11"/>
                    <a:pt x="236" y="11"/>
                  </a:cubicBezTo>
                  <a:cubicBezTo>
                    <a:pt x="236" y="12"/>
                    <a:pt x="235" y="11"/>
                    <a:pt x="235" y="12"/>
                  </a:cubicBezTo>
                  <a:cubicBezTo>
                    <a:pt x="234" y="12"/>
                    <a:pt x="234" y="13"/>
                    <a:pt x="234" y="13"/>
                  </a:cubicBezTo>
                  <a:cubicBezTo>
                    <a:pt x="232" y="14"/>
                    <a:pt x="231" y="13"/>
                    <a:pt x="229" y="13"/>
                  </a:cubicBezTo>
                  <a:cubicBezTo>
                    <a:pt x="228" y="13"/>
                    <a:pt x="226" y="13"/>
                    <a:pt x="225" y="13"/>
                  </a:cubicBezTo>
                  <a:cubicBezTo>
                    <a:pt x="224" y="13"/>
                    <a:pt x="223" y="12"/>
                    <a:pt x="222" y="11"/>
                  </a:cubicBezTo>
                  <a:cubicBezTo>
                    <a:pt x="219" y="10"/>
                    <a:pt x="220" y="14"/>
                    <a:pt x="220" y="15"/>
                  </a:cubicBezTo>
                  <a:cubicBezTo>
                    <a:pt x="219" y="18"/>
                    <a:pt x="216" y="19"/>
                    <a:pt x="214" y="17"/>
                  </a:cubicBezTo>
                  <a:cubicBezTo>
                    <a:pt x="213" y="18"/>
                    <a:pt x="212" y="19"/>
                    <a:pt x="211" y="19"/>
                  </a:cubicBezTo>
                  <a:cubicBezTo>
                    <a:pt x="211" y="19"/>
                    <a:pt x="210" y="19"/>
                    <a:pt x="209" y="19"/>
                  </a:cubicBezTo>
                  <a:cubicBezTo>
                    <a:pt x="208" y="19"/>
                    <a:pt x="208" y="20"/>
                    <a:pt x="207" y="21"/>
                  </a:cubicBezTo>
                  <a:cubicBezTo>
                    <a:pt x="206" y="22"/>
                    <a:pt x="203" y="23"/>
                    <a:pt x="201" y="23"/>
                  </a:cubicBezTo>
                  <a:cubicBezTo>
                    <a:pt x="199" y="24"/>
                    <a:pt x="197" y="23"/>
                    <a:pt x="195" y="24"/>
                  </a:cubicBezTo>
                  <a:cubicBezTo>
                    <a:pt x="194" y="24"/>
                    <a:pt x="193" y="24"/>
                    <a:pt x="191" y="24"/>
                  </a:cubicBezTo>
                  <a:cubicBezTo>
                    <a:pt x="190" y="24"/>
                    <a:pt x="189" y="23"/>
                    <a:pt x="188" y="23"/>
                  </a:cubicBezTo>
                  <a:cubicBezTo>
                    <a:pt x="186" y="22"/>
                    <a:pt x="182" y="24"/>
                    <a:pt x="180" y="25"/>
                  </a:cubicBezTo>
                  <a:cubicBezTo>
                    <a:pt x="177" y="26"/>
                    <a:pt x="175" y="26"/>
                    <a:pt x="172" y="26"/>
                  </a:cubicBezTo>
                  <a:cubicBezTo>
                    <a:pt x="170" y="26"/>
                    <a:pt x="168" y="26"/>
                    <a:pt x="167" y="26"/>
                  </a:cubicBezTo>
                  <a:cubicBezTo>
                    <a:pt x="165" y="26"/>
                    <a:pt x="164" y="27"/>
                    <a:pt x="163" y="26"/>
                  </a:cubicBezTo>
                  <a:cubicBezTo>
                    <a:pt x="162" y="25"/>
                    <a:pt x="162" y="24"/>
                    <a:pt x="161" y="24"/>
                  </a:cubicBezTo>
                  <a:cubicBezTo>
                    <a:pt x="160" y="23"/>
                    <a:pt x="159" y="22"/>
                    <a:pt x="158" y="21"/>
                  </a:cubicBezTo>
                  <a:cubicBezTo>
                    <a:pt x="158" y="21"/>
                    <a:pt x="158" y="21"/>
                    <a:pt x="158" y="21"/>
                  </a:cubicBezTo>
                  <a:cubicBezTo>
                    <a:pt x="158" y="21"/>
                    <a:pt x="157" y="21"/>
                    <a:pt x="157" y="21"/>
                  </a:cubicBezTo>
                  <a:cubicBezTo>
                    <a:pt x="157" y="22"/>
                    <a:pt x="156" y="22"/>
                    <a:pt x="155" y="22"/>
                  </a:cubicBezTo>
                  <a:cubicBezTo>
                    <a:pt x="154" y="23"/>
                    <a:pt x="154" y="23"/>
                    <a:pt x="153" y="24"/>
                  </a:cubicBezTo>
                  <a:cubicBezTo>
                    <a:pt x="152" y="24"/>
                    <a:pt x="151" y="26"/>
                    <a:pt x="150" y="26"/>
                  </a:cubicBezTo>
                  <a:cubicBezTo>
                    <a:pt x="149" y="26"/>
                    <a:pt x="147" y="25"/>
                    <a:pt x="147" y="27"/>
                  </a:cubicBezTo>
                  <a:cubicBezTo>
                    <a:pt x="146" y="27"/>
                    <a:pt x="147" y="29"/>
                    <a:pt x="147" y="29"/>
                  </a:cubicBezTo>
                  <a:cubicBezTo>
                    <a:pt x="146" y="30"/>
                    <a:pt x="146" y="30"/>
                    <a:pt x="146" y="30"/>
                  </a:cubicBezTo>
                  <a:cubicBezTo>
                    <a:pt x="146" y="31"/>
                    <a:pt x="146" y="31"/>
                    <a:pt x="146" y="32"/>
                  </a:cubicBezTo>
                  <a:cubicBezTo>
                    <a:pt x="145" y="34"/>
                    <a:pt x="145" y="35"/>
                    <a:pt x="145" y="37"/>
                  </a:cubicBezTo>
                  <a:cubicBezTo>
                    <a:pt x="145" y="38"/>
                    <a:pt x="145" y="39"/>
                    <a:pt x="144" y="40"/>
                  </a:cubicBezTo>
                  <a:cubicBezTo>
                    <a:pt x="143" y="40"/>
                    <a:pt x="143" y="38"/>
                    <a:pt x="142" y="37"/>
                  </a:cubicBezTo>
                  <a:cubicBezTo>
                    <a:pt x="141" y="37"/>
                    <a:pt x="138" y="39"/>
                    <a:pt x="138" y="40"/>
                  </a:cubicBezTo>
                  <a:cubicBezTo>
                    <a:pt x="137" y="40"/>
                    <a:pt x="136" y="40"/>
                    <a:pt x="135" y="40"/>
                  </a:cubicBezTo>
                  <a:cubicBezTo>
                    <a:pt x="133" y="40"/>
                    <a:pt x="132" y="39"/>
                    <a:pt x="131" y="39"/>
                  </a:cubicBezTo>
                  <a:cubicBezTo>
                    <a:pt x="129" y="39"/>
                    <a:pt x="127" y="39"/>
                    <a:pt x="125" y="39"/>
                  </a:cubicBezTo>
                  <a:cubicBezTo>
                    <a:pt x="125" y="39"/>
                    <a:pt x="124" y="39"/>
                    <a:pt x="124" y="39"/>
                  </a:cubicBezTo>
                  <a:cubicBezTo>
                    <a:pt x="123" y="39"/>
                    <a:pt x="123" y="39"/>
                    <a:pt x="122" y="39"/>
                  </a:cubicBezTo>
                  <a:cubicBezTo>
                    <a:pt x="121" y="38"/>
                    <a:pt x="119" y="38"/>
                    <a:pt x="118" y="37"/>
                  </a:cubicBezTo>
                  <a:cubicBezTo>
                    <a:pt x="117" y="37"/>
                    <a:pt x="116" y="37"/>
                    <a:pt x="115" y="38"/>
                  </a:cubicBezTo>
                  <a:cubicBezTo>
                    <a:pt x="115" y="38"/>
                    <a:pt x="114" y="39"/>
                    <a:pt x="113" y="39"/>
                  </a:cubicBezTo>
                  <a:cubicBezTo>
                    <a:pt x="112" y="39"/>
                    <a:pt x="110" y="38"/>
                    <a:pt x="109" y="38"/>
                  </a:cubicBezTo>
                  <a:cubicBezTo>
                    <a:pt x="108" y="37"/>
                    <a:pt x="107" y="37"/>
                    <a:pt x="107" y="37"/>
                  </a:cubicBezTo>
                  <a:cubicBezTo>
                    <a:pt x="105" y="37"/>
                    <a:pt x="103" y="39"/>
                    <a:pt x="102" y="41"/>
                  </a:cubicBezTo>
                  <a:cubicBezTo>
                    <a:pt x="101" y="42"/>
                    <a:pt x="100" y="43"/>
                    <a:pt x="99" y="44"/>
                  </a:cubicBezTo>
                  <a:cubicBezTo>
                    <a:pt x="98" y="46"/>
                    <a:pt x="95" y="47"/>
                    <a:pt x="94" y="49"/>
                  </a:cubicBezTo>
                  <a:cubicBezTo>
                    <a:pt x="93" y="50"/>
                    <a:pt x="93" y="51"/>
                    <a:pt x="93" y="52"/>
                  </a:cubicBezTo>
                  <a:cubicBezTo>
                    <a:pt x="92" y="52"/>
                    <a:pt x="91" y="54"/>
                    <a:pt x="90" y="54"/>
                  </a:cubicBezTo>
                  <a:cubicBezTo>
                    <a:pt x="89" y="55"/>
                    <a:pt x="87" y="56"/>
                    <a:pt x="86" y="56"/>
                  </a:cubicBezTo>
                  <a:cubicBezTo>
                    <a:pt x="85" y="56"/>
                    <a:pt x="83" y="56"/>
                    <a:pt x="82" y="56"/>
                  </a:cubicBezTo>
                  <a:cubicBezTo>
                    <a:pt x="81" y="57"/>
                    <a:pt x="80" y="56"/>
                    <a:pt x="79" y="56"/>
                  </a:cubicBezTo>
                  <a:cubicBezTo>
                    <a:pt x="79" y="56"/>
                    <a:pt x="78" y="56"/>
                    <a:pt x="78" y="56"/>
                  </a:cubicBezTo>
                  <a:cubicBezTo>
                    <a:pt x="77" y="57"/>
                    <a:pt x="78" y="57"/>
                    <a:pt x="77" y="58"/>
                  </a:cubicBezTo>
                  <a:cubicBezTo>
                    <a:pt x="77" y="58"/>
                    <a:pt x="76" y="58"/>
                    <a:pt x="75" y="58"/>
                  </a:cubicBezTo>
                  <a:cubicBezTo>
                    <a:pt x="73" y="58"/>
                    <a:pt x="72" y="57"/>
                    <a:pt x="70" y="57"/>
                  </a:cubicBezTo>
                  <a:cubicBezTo>
                    <a:pt x="68" y="57"/>
                    <a:pt x="67" y="57"/>
                    <a:pt x="65" y="57"/>
                  </a:cubicBezTo>
                  <a:cubicBezTo>
                    <a:pt x="64" y="57"/>
                    <a:pt x="62" y="57"/>
                    <a:pt x="60" y="57"/>
                  </a:cubicBezTo>
                  <a:cubicBezTo>
                    <a:pt x="59" y="58"/>
                    <a:pt x="57" y="59"/>
                    <a:pt x="56" y="60"/>
                  </a:cubicBezTo>
                  <a:cubicBezTo>
                    <a:pt x="54" y="60"/>
                    <a:pt x="52" y="61"/>
                    <a:pt x="51" y="62"/>
                  </a:cubicBezTo>
                  <a:cubicBezTo>
                    <a:pt x="49" y="64"/>
                    <a:pt x="47" y="66"/>
                    <a:pt x="45" y="67"/>
                  </a:cubicBezTo>
                  <a:cubicBezTo>
                    <a:pt x="46" y="69"/>
                    <a:pt x="49" y="71"/>
                    <a:pt x="50" y="73"/>
                  </a:cubicBezTo>
                  <a:cubicBezTo>
                    <a:pt x="51" y="74"/>
                    <a:pt x="53" y="79"/>
                    <a:pt x="52" y="81"/>
                  </a:cubicBezTo>
                  <a:cubicBezTo>
                    <a:pt x="51" y="81"/>
                    <a:pt x="50" y="82"/>
                    <a:pt x="50" y="82"/>
                  </a:cubicBezTo>
                  <a:cubicBezTo>
                    <a:pt x="48" y="83"/>
                    <a:pt x="48" y="83"/>
                    <a:pt x="48" y="85"/>
                  </a:cubicBezTo>
                  <a:cubicBezTo>
                    <a:pt x="47" y="87"/>
                    <a:pt x="48" y="89"/>
                    <a:pt x="46" y="90"/>
                  </a:cubicBezTo>
                  <a:cubicBezTo>
                    <a:pt x="45" y="90"/>
                    <a:pt x="43" y="90"/>
                    <a:pt x="42" y="90"/>
                  </a:cubicBezTo>
                  <a:cubicBezTo>
                    <a:pt x="42" y="90"/>
                    <a:pt x="41" y="90"/>
                    <a:pt x="41" y="90"/>
                  </a:cubicBezTo>
                  <a:cubicBezTo>
                    <a:pt x="41" y="91"/>
                    <a:pt x="40" y="91"/>
                    <a:pt x="40" y="91"/>
                  </a:cubicBezTo>
                  <a:cubicBezTo>
                    <a:pt x="39" y="92"/>
                    <a:pt x="38" y="91"/>
                    <a:pt x="37" y="91"/>
                  </a:cubicBezTo>
                  <a:cubicBezTo>
                    <a:pt x="36" y="92"/>
                    <a:pt x="36" y="93"/>
                    <a:pt x="35" y="94"/>
                  </a:cubicBezTo>
                  <a:cubicBezTo>
                    <a:pt x="34" y="96"/>
                    <a:pt x="33" y="98"/>
                    <a:pt x="33" y="100"/>
                  </a:cubicBezTo>
                  <a:cubicBezTo>
                    <a:pt x="33" y="102"/>
                    <a:pt x="33" y="103"/>
                    <a:pt x="32" y="105"/>
                  </a:cubicBezTo>
                  <a:cubicBezTo>
                    <a:pt x="31" y="106"/>
                    <a:pt x="31" y="107"/>
                    <a:pt x="31" y="108"/>
                  </a:cubicBezTo>
                  <a:cubicBezTo>
                    <a:pt x="30" y="109"/>
                    <a:pt x="29" y="110"/>
                    <a:pt x="29" y="112"/>
                  </a:cubicBezTo>
                  <a:cubicBezTo>
                    <a:pt x="28" y="112"/>
                    <a:pt x="29" y="113"/>
                    <a:pt x="29" y="113"/>
                  </a:cubicBezTo>
                  <a:cubicBezTo>
                    <a:pt x="29" y="115"/>
                    <a:pt x="28" y="115"/>
                    <a:pt x="28" y="116"/>
                  </a:cubicBezTo>
                  <a:cubicBezTo>
                    <a:pt x="27" y="117"/>
                    <a:pt x="27" y="118"/>
                    <a:pt x="27" y="119"/>
                  </a:cubicBezTo>
                  <a:cubicBezTo>
                    <a:pt x="27" y="119"/>
                    <a:pt x="26" y="121"/>
                    <a:pt x="26" y="121"/>
                  </a:cubicBezTo>
                  <a:cubicBezTo>
                    <a:pt x="25" y="121"/>
                    <a:pt x="23" y="120"/>
                    <a:pt x="22" y="120"/>
                  </a:cubicBezTo>
                  <a:cubicBezTo>
                    <a:pt x="20" y="120"/>
                    <a:pt x="19" y="120"/>
                    <a:pt x="18" y="121"/>
                  </a:cubicBezTo>
                  <a:cubicBezTo>
                    <a:pt x="16" y="122"/>
                    <a:pt x="14" y="123"/>
                    <a:pt x="13" y="125"/>
                  </a:cubicBezTo>
                  <a:cubicBezTo>
                    <a:pt x="12" y="126"/>
                    <a:pt x="12" y="126"/>
                    <a:pt x="11" y="127"/>
                  </a:cubicBezTo>
                  <a:cubicBezTo>
                    <a:pt x="11" y="128"/>
                    <a:pt x="11" y="128"/>
                    <a:pt x="10" y="129"/>
                  </a:cubicBezTo>
                  <a:cubicBezTo>
                    <a:pt x="10" y="129"/>
                    <a:pt x="9" y="131"/>
                    <a:pt x="9" y="132"/>
                  </a:cubicBezTo>
                  <a:cubicBezTo>
                    <a:pt x="9" y="133"/>
                    <a:pt x="10" y="133"/>
                    <a:pt x="10" y="134"/>
                  </a:cubicBezTo>
                  <a:cubicBezTo>
                    <a:pt x="11" y="135"/>
                    <a:pt x="11" y="136"/>
                    <a:pt x="11" y="137"/>
                  </a:cubicBezTo>
                  <a:cubicBezTo>
                    <a:pt x="12" y="138"/>
                    <a:pt x="13" y="139"/>
                    <a:pt x="12" y="140"/>
                  </a:cubicBezTo>
                  <a:cubicBezTo>
                    <a:pt x="12" y="141"/>
                    <a:pt x="11" y="141"/>
                    <a:pt x="11" y="142"/>
                  </a:cubicBezTo>
                  <a:cubicBezTo>
                    <a:pt x="10" y="142"/>
                    <a:pt x="10" y="142"/>
                    <a:pt x="10" y="142"/>
                  </a:cubicBezTo>
                  <a:cubicBezTo>
                    <a:pt x="9" y="143"/>
                    <a:pt x="9" y="143"/>
                    <a:pt x="9" y="143"/>
                  </a:cubicBezTo>
                  <a:cubicBezTo>
                    <a:pt x="8" y="143"/>
                    <a:pt x="8" y="143"/>
                    <a:pt x="8" y="143"/>
                  </a:cubicBezTo>
                  <a:cubicBezTo>
                    <a:pt x="7" y="144"/>
                    <a:pt x="7" y="145"/>
                    <a:pt x="7" y="147"/>
                  </a:cubicBezTo>
                  <a:cubicBezTo>
                    <a:pt x="6" y="148"/>
                    <a:pt x="5" y="150"/>
                    <a:pt x="4" y="150"/>
                  </a:cubicBezTo>
                  <a:cubicBezTo>
                    <a:pt x="4" y="151"/>
                    <a:pt x="3" y="151"/>
                    <a:pt x="3" y="151"/>
                  </a:cubicBezTo>
                  <a:cubicBezTo>
                    <a:pt x="2" y="152"/>
                    <a:pt x="2" y="152"/>
                    <a:pt x="2" y="153"/>
                  </a:cubicBezTo>
                  <a:cubicBezTo>
                    <a:pt x="1" y="153"/>
                    <a:pt x="0" y="153"/>
                    <a:pt x="0" y="153"/>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44">
              <a:extLst>
                <a:ext uri="{FF2B5EF4-FFF2-40B4-BE49-F238E27FC236}">
                  <a16:creationId xmlns:a16="http://schemas.microsoft.com/office/drawing/2014/main" id="{FE03C8B0-B986-D568-C5E4-A72DEC866D91}"/>
                </a:ext>
              </a:extLst>
            </p:cNvPr>
            <p:cNvSpPr>
              <a:spLocks/>
            </p:cNvSpPr>
            <p:nvPr/>
          </p:nvSpPr>
          <p:spPr bwMode="auto">
            <a:xfrm>
              <a:off x="5437188" y="6280150"/>
              <a:ext cx="52388" cy="61913"/>
            </a:xfrm>
            <a:custGeom>
              <a:avLst/>
              <a:gdLst/>
              <a:ahLst/>
              <a:cxnLst>
                <a:cxn ang="0">
                  <a:pos x="23" y="23"/>
                </a:cxn>
                <a:cxn ang="0">
                  <a:pos x="17" y="16"/>
                </a:cxn>
                <a:cxn ang="0">
                  <a:pos x="17" y="8"/>
                </a:cxn>
                <a:cxn ang="0">
                  <a:pos x="12" y="3"/>
                </a:cxn>
                <a:cxn ang="0">
                  <a:pos x="12" y="12"/>
                </a:cxn>
                <a:cxn ang="0">
                  <a:pos x="7" y="14"/>
                </a:cxn>
                <a:cxn ang="0">
                  <a:pos x="2" y="20"/>
                </a:cxn>
                <a:cxn ang="0">
                  <a:pos x="2" y="27"/>
                </a:cxn>
                <a:cxn ang="0">
                  <a:pos x="6" y="22"/>
                </a:cxn>
                <a:cxn ang="0">
                  <a:pos x="8" y="28"/>
                </a:cxn>
                <a:cxn ang="0">
                  <a:pos x="13" y="31"/>
                </a:cxn>
                <a:cxn ang="0">
                  <a:pos x="26" y="32"/>
                </a:cxn>
                <a:cxn ang="0">
                  <a:pos x="25" y="23"/>
                </a:cxn>
                <a:cxn ang="0">
                  <a:pos x="23" y="23"/>
                </a:cxn>
              </a:cxnLst>
              <a:rect l="0" t="0" r="r" b="b"/>
              <a:pathLst>
                <a:path w="28" h="33">
                  <a:moveTo>
                    <a:pt x="23" y="23"/>
                  </a:moveTo>
                  <a:cubicBezTo>
                    <a:pt x="20" y="23"/>
                    <a:pt x="18" y="18"/>
                    <a:pt x="17" y="16"/>
                  </a:cubicBezTo>
                  <a:cubicBezTo>
                    <a:pt x="17" y="13"/>
                    <a:pt x="17" y="10"/>
                    <a:pt x="17" y="8"/>
                  </a:cubicBezTo>
                  <a:cubicBezTo>
                    <a:pt x="17" y="6"/>
                    <a:pt x="15" y="0"/>
                    <a:pt x="12" y="3"/>
                  </a:cubicBezTo>
                  <a:cubicBezTo>
                    <a:pt x="10" y="5"/>
                    <a:pt x="13" y="9"/>
                    <a:pt x="12" y="12"/>
                  </a:cubicBezTo>
                  <a:cubicBezTo>
                    <a:pt x="11" y="13"/>
                    <a:pt x="9" y="14"/>
                    <a:pt x="7" y="14"/>
                  </a:cubicBezTo>
                  <a:cubicBezTo>
                    <a:pt x="4" y="15"/>
                    <a:pt x="3" y="16"/>
                    <a:pt x="2" y="20"/>
                  </a:cubicBezTo>
                  <a:cubicBezTo>
                    <a:pt x="1" y="22"/>
                    <a:pt x="0" y="27"/>
                    <a:pt x="2" y="27"/>
                  </a:cubicBezTo>
                  <a:cubicBezTo>
                    <a:pt x="5" y="27"/>
                    <a:pt x="6" y="24"/>
                    <a:pt x="6" y="22"/>
                  </a:cubicBezTo>
                  <a:cubicBezTo>
                    <a:pt x="7" y="24"/>
                    <a:pt x="7" y="27"/>
                    <a:pt x="8" y="28"/>
                  </a:cubicBezTo>
                  <a:cubicBezTo>
                    <a:pt x="9" y="30"/>
                    <a:pt x="11" y="30"/>
                    <a:pt x="13" y="31"/>
                  </a:cubicBezTo>
                  <a:cubicBezTo>
                    <a:pt x="17" y="32"/>
                    <a:pt x="22" y="33"/>
                    <a:pt x="26" y="32"/>
                  </a:cubicBezTo>
                  <a:cubicBezTo>
                    <a:pt x="27" y="30"/>
                    <a:pt x="28" y="24"/>
                    <a:pt x="25" y="23"/>
                  </a:cubicBezTo>
                  <a:lnTo>
                    <a:pt x="23" y="2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45">
              <a:extLst>
                <a:ext uri="{FF2B5EF4-FFF2-40B4-BE49-F238E27FC236}">
                  <a16:creationId xmlns:a16="http://schemas.microsoft.com/office/drawing/2014/main" id="{5D694BD3-BF18-963E-1DDC-52AA6CC83B67}"/>
                </a:ext>
              </a:extLst>
            </p:cNvPr>
            <p:cNvSpPr>
              <a:spLocks/>
            </p:cNvSpPr>
            <p:nvPr/>
          </p:nvSpPr>
          <p:spPr bwMode="auto">
            <a:xfrm>
              <a:off x="5465763" y="6359525"/>
              <a:ext cx="38100" cy="42863"/>
            </a:xfrm>
            <a:custGeom>
              <a:avLst/>
              <a:gdLst/>
              <a:ahLst/>
              <a:cxnLst>
                <a:cxn ang="0">
                  <a:pos x="10" y="7"/>
                </a:cxn>
                <a:cxn ang="0">
                  <a:pos x="3" y="2"/>
                </a:cxn>
                <a:cxn ang="0">
                  <a:pos x="1" y="11"/>
                </a:cxn>
                <a:cxn ang="0">
                  <a:pos x="4" y="18"/>
                </a:cxn>
                <a:cxn ang="0">
                  <a:pos x="8" y="22"/>
                </a:cxn>
                <a:cxn ang="0">
                  <a:pos x="13" y="23"/>
                </a:cxn>
                <a:cxn ang="0">
                  <a:pos x="14" y="20"/>
                </a:cxn>
                <a:cxn ang="0">
                  <a:pos x="19" y="20"/>
                </a:cxn>
                <a:cxn ang="0">
                  <a:pos x="12" y="8"/>
                </a:cxn>
                <a:cxn ang="0">
                  <a:pos x="10" y="7"/>
                </a:cxn>
              </a:cxnLst>
              <a:rect l="0" t="0" r="r" b="b"/>
              <a:pathLst>
                <a:path w="21" h="23">
                  <a:moveTo>
                    <a:pt x="10" y="7"/>
                  </a:moveTo>
                  <a:cubicBezTo>
                    <a:pt x="8" y="5"/>
                    <a:pt x="6" y="0"/>
                    <a:pt x="3" y="2"/>
                  </a:cubicBezTo>
                  <a:cubicBezTo>
                    <a:pt x="0" y="3"/>
                    <a:pt x="1" y="9"/>
                    <a:pt x="1" y="11"/>
                  </a:cubicBezTo>
                  <a:cubicBezTo>
                    <a:pt x="2" y="13"/>
                    <a:pt x="3" y="16"/>
                    <a:pt x="4" y="18"/>
                  </a:cubicBezTo>
                  <a:cubicBezTo>
                    <a:pt x="5" y="21"/>
                    <a:pt x="5" y="21"/>
                    <a:pt x="8" y="22"/>
                  </a:cubicBezTo>
                  <a:cubicBezTo>
                    <a:pt x="9" y="22"/>
                    <a:pt x="12" y="23"/>
                    <a:pt x="13" y="23"/>
                  </a:cubicBezTo>
                  <a:cubicBezTo>
                    <a:pt x="13" y="22"/>
                    <a:pt x="13" y="21"/>
                    <a:pt x="14" y="20"/>
                  </a:cubicBezTo>
                  <a:cubicBezTo>
                    <a:pt x="16" y="20"/>
                    <a:pt x="17" y="23"/>
                    <a:pt x="19" y="20"/>
                  </a:cubicBezTo>
                  <a:cubicBezTo>
                    <a:pt x="21" y="16"/>
                    <a:pt x="15" y="10"/>
                    <a:pt x="12" y="8"/>
                  </a:cubicBezTo>
                  <a:lnTo>
                    <a:pt x="1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46">
              <a:extLst>
                <a:ext uri="{FF2B5EF4-FFF2-40B4-BE49-F238E27FC236}">
                  <a16:creationId xmlns:a16="http://schemas.microsoft.com/office/drawing/2014/main" id="{8765BBC8-A57D-E60E-BBA4-2593184EE3FB}"/>
                </a:ext>
              </a:extLst>
            </p:cNvPr>
            <p:cNvSpPr>
              <a:spLocks/>
            </p:cNvSpPr>
            <p:nvPr/>
          </p:nvSpPr>
          <p:spPr bwMode="auto">
            <a:xfrm>
              <a:off x="5902325" y="6384925"/>
              <a:ext cx="31750" cy="39688"/>
            </a:xfrm>
            <a:custGeom>
              <a:avLst/>
              <a:gdLst/>
              <a:ahLst/>
              <a:cxnLst>
                <a:cxn ang="0">
                  <a:pos x="10" y="6"/>
                </a:cxn>
                <a:cxn ang="0">
                  <a:pos x="1" y="1"/>
                </a:cxn>
                <a:cxn ang="0">
                  <a:pos x="7" y="12"/>
                </a:cxn>
                <a:cxn ang="0">
                  <a:pos x="16" y="21"/>
                </a:cxn>
                <a:cxn ang="0">
                  <a:pos x="15" y="14"/>
                </a:cxn>
                <a:cxn ang="0">
                  <a:pos x="10" y="7"/>
                </a:cxn>
                <a:cxn ang="0">
                  <a:pos x="10" y="6"/>
                </a:cxn>
              </a:cxnLst>
              <a:rect l="0" t="0" r="r" b="b"/>
              <a:pathLst>
                <a:path w="17" h="21">
                  <a:moveTo>
                    <a:pt x="10" y="6"/>
                  </a:moveTo>
                  <a:cubicBezTo>
                    <a:pt x="11" y="3"/>
                    <a:pt x="5" y="0"/>
                    <a:pt x="1" y="1"/>
                  </a:cubicBezTo>
                  <a:cubicBezTo>
                    <a:pt x="0" y="5"/>
                    <a:pt x="4" y="9"/>
                    <a:pt x="7" y="12"/>
                  </a:cubicBezTo>
                  <a:cubicBezTo>
                    <a:pt x="9" y="15"/>
                    <a:pt x="13" y="20"/>
                    <a:pt x="16" y="21"/>
                  </a:cubicBezTo>
                  <a:cubicBezTo>
                    <a:pt x="17" y="19"/>
                    <a:pt x="16" y="16"/>
                    <a:pt x="15" y="14"/>
                  </a:cubicBezTo>
                  <a:cubicBezTo>
                    <a:pt x="14" y="13"/>
                    <a:pt x="12" y="8"/>
                    <a:pt x="10" y="7"/>
                  </a:cubicBezTo>
                  <a:lnTo>
                    <a:pt x="10"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47">
              <a:extLst>
                <a:ext uri="{FF2B5EF4-FFF2-40B4-BE49-F238E27FC236}">
                  <a16:creationId xmlns:a16="http://schemas.microsoft.com/office/drawing/2014/main" id="{0FB39E30-9870-0E0E-1CA5-457BF4532C49}"/>
                </a:ext>
              </a:extLst>
            </p:cNvPr>
            <p:cNvSpPr>
              <a:spLocks/>
            </p:cNvSpPr>
            <p:nvPr/>
          </p:nvSpPr>
          <p:spPr bwMode="auto">
            <a:xfrm>
              <a:off x="5940425" y="6432550"/>
              <a:ext cx="31750" cy="15875"/>
            </a:xfrm>
            <a:custGeom>
              <a:avLst/>
              <a:gdLst/>
              <a:ahLst/>
              <a:cxnLst>
                <a:cxn ang="0">
                  <a:pos x="10" y="3"/>
                </a:cxn>
                <a:cxn ang="0">
                  <a:pos x="1" y="1"/>
                </a:cxn>
                <a:cxn ang="0">
                  <a:pos x="11" y="8"/>
                </a:cxn>
                <a:cxn ang="0">
                  <a:pos x="7" y="1"/>
                </a:cxn>
                <a:cxn ang="0">
                  <a:pos x="10" y="3"/>
                </a:cxn>
              </a:cxnLst>
              <a:rect l="0" t="0" r="r" b="b"/>
              <a:pathLst>
                <a:path w="17" h="9">
                  <a:moveTo>
                    <a:pt x="10" y="3"/>
                  </a:moveTo>
                  <a:cubicBezTo>
                    <a:pt x="7" y="2"/>
                    <a:pt x="4" y="0"/>
                    <a:pt x="1" y="1"/>
                  </a:cubicBezTo>
                  <a:cubicBezTo>
                    <a:pt x="0" y="6"/>
                    <a:pt x="6" y="9"/>
                    <a:pt x="11" y="8"/>
                  </a:cubicBezTo>
                  <a:cubicBezTo>
                    <a:pt x="17" y="8"/>
                    <a:pt x="11" y="1"/>
                    <a:pt x="7" y="1"/>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48">
              <a:extLst>
                <a:ext uri="{FF2B5EF4-FFF2-40B4-BE49-F238E27FC236}">
                  <a16:creationId xmlns:a16="http://schemas.microsoft.com/office/drawing/2014/main" id="{E82A0EDE-343C-6134-A35A-F9E7EEA2CDB1}"/>
                </a:ext>
              </a:extLst>
            </p:cNvPr>
            <p:cNvSpPr>
              <a:spLocks/>
            </p:cNvSpPr>
            <p:nvPr/>
          </p:nvSpPr>
          <p:spPr bwMode="auto">
            <a:xfrm>
              <a:off x="5964238" y="6497638"/>
              <a:ext cx="22225" cy="36513"/>
            </a:xfrm>
            <a:custGeom>
              <a:avLst/>
              <a:gdLst/>
              <a:ahLst/>
              <a:cxnLst>
                <a:cxn ang="0">
                  <a:pos x="12" y="1"/>
                </a:cxn>
                <a:cxn ang="0">
                  <a:pos x="1" y="3"/>
                </a:cxn>
                <a:cxn ang="0">
                  <a:pos x="1" y="10"/>
                </a:cxn>
                <a:cxn ang="0">
                  <a:pos x="11" y="19"/>
                </a:cxn>
                <a:cxn ang="0">
                  <a:pos x="12" y="5"/>
                </a:cxn>
                <a:cxn ang="0">
                  <a:pos x="12" y="1"/>
                </a:cxn>
              </a:cxnLst>
              <a:rect l="0" t="0" r="r" b="b"/>
              <a:pathLst>
                <a:path w="12" h="20">
                  <a:moveTo>
                    <a:pt x="12" y="1"/>
                  </a:moveTo>
                  <a:cubicBezTo>
                    <a:pt x="8" y="1"/>
                    <a:pt x="3" y="0"/>
                    <a:pt x="1" y="3"/>
                  </a:cubicBezTo>
                  <a:cubicBezTo>
                    <a:pt x="0" y="5"/>
                    <a:pt x="0" y="8"/>
                    <a:pt x="1" y="10"/>
                  </a:cubicBezTo>
                  <a:cubicBezTo>
                    <a:pt x="2" y="13"/>
                    <a:pt x="7" y="20"/>
                    <a:pt x="11" y="19"/>
                  </a:cubicBezTo>
                  <a:cubicBezTo>
                    <a:pt x="12" y="14"/>
                    <a:pt x="12" y="10"/>
                    <a:pt x="12" y="5"/>
                  </a:cubicBezTo>
                  <a:lnTo>
                    <a:pt x="12"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49">
              <a:extLst>
                <a:ext uri="{FF2B5EF4-FFF2-40B4-BE49-F238E27FC236}">
                  <a16:creationId xmlns:a16="http://schemas.microsoft.com/office/drawing/2014/main" id="{77F29221-80BC-0285-A5F3-47B7D9DA6AC4}"/>
                </a:ext>
              </a:extLst>
            </p:cNvPr>
            <p:cNvSpPr>
              <a:spLocks/>
            </p:cNvSpPr>
            <p:nvPr/>
          </p:nvSpPr>
          <p:spPr bwMode="auto">
            <a:xfrm>
              <a:off x="5929313" y="6503988"/>
              <a:ext cx="17463" cy="28575"/>
            </a:xfrm>
            <a:custGeom>
              <a:avLst/>
              <a:gdLst/>
              <a:ahLst/>
              <a:cxnLst>
                <a:cxn ang="0">
                  <a:pos x="10" y="0"/>
                </a:cxn>
                <a:cxn ang="0">
                  <a:pos x="0" y="11"/>
                </a:cxn>
                <a:cxn ang="0">
                  <a:pos x="8" y="14"/>
                </a:cxn>
                <a:cxn ang="0">
                  <a:pos x="9" y="4"/>
                </a:cxn>
                <a:cxn ang="0">
                  <a:pos x="10" y="0"/>
                </a:cxn>
              </a:cxnLst>
              <a:rect l="0" t="0" r="r" b="b"/>
              <a:pathLst>
                <a:path w="10" h="15">
                  <a:moveTo>
                    <a:pt x="10" y="0"/>
                  </a:moveTo>
                  <a:cubicBezTo>
                    <a:pt x="7" y="0"/>
                    <a:pt x="0" y="8"/>
                    <a:pt x="0" y="11"/>
                  </a:cubicBezTo>
                  <a:cubicBezTo>
                    <a:pt x="0" y="15"/>
                    <a:pt x="5" y="14"/>
                    <a:pt x="8" y="14"/>
                  </a:cubicBezTo>
                  <a:cubicBezTo>
                    <a:pt x="8" y="11"/>
                    <a:pt x="9" y="7"/>
                    <a:pt x="9" y="4"/>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50">
              <a:extLst>
                <a:ext uri="{FF2B5EF4-FFF2-40B4-BE49-F238E27FC236}">
                  <a16:creationId xmlns:a16="http://schemas.microsoft.com/office/drawing/2014/main" id="{DF7889D8-3235-3B46-C69E-251BB82C52BE}"/>
                </a:ext>
              </a:extLst>
            </p:cNvPr>
            <p:cNvSpPr>
              <a:spLocks/>
            </p:cNvSpPr>
            <p:nvPr/>
          </p:nvSpPr>
          <p:spPr bwMode="auto">
            <a:xfrm>
              <a:off x="5730875" y="6650038"/>
              <a:ext cx="273050" cy="58738"/>
            </a:xfrm>
            <a:custGeom>
              <a:avLst/>
              <a:gdLst/>
              <a:ahLst/>
              <a:cxnLst>
                <a:cxn ang="0">
                  <a:pos x="116" y="7"/>
                </a:cxn>
                <a:cxn ang="0">
                  <a:pos x="95" y="5"/>
                </a:cxn>
                <a:cxn ang="0">
                  <a:pos x="67" y="4"/>
                </a:cxn>
                <a:cxn ang="0">
                  <a:pos x="57" y="3"/>
                </a:cxn>
                <a:cxn ang="0">
                  <a:pos x="37" y="1"/>
                </a:cxn>
                <a:cxn ang="0">
                  <a:pos x="22" y="0"/>
                </a:cxn>
                <a:cxn ang="0">
                  <a:pos x="5" y="3"/>
                </a:cxn>
                <a:cxn ang="0">
                  <a:pos x="1" y="8"/>
                </a:cxn>
                <a:cxn ang="0">
                  <a:pos x="13" y="13"/>
                </a:cxn>
                <a:cxn ang="0">
                  <a:pos x="41" y="15"/>
                </a:cxn>
                <a:cxn ang="0">
                  <a:pos x="57" y="16"/>
                </a:cxn>
                <a:cxn ang="0">
                  <a:pos x="65" y="19"/>
                </a:cxn>
                <a:cxn ang="0">
                  <a:pos x="68" y="25"/>
                </a:cxn>
                <a:cxn ang="0">
                  <a:pos x="71" y="30"/>
                </a:cxn>
                <a:cxn ang="0">
                  <a:pos x="76" y="31"/>
                </a:cxn>
                <a:cxn ang="0">
                  <a:pos x="93" y="28"/>
                </a:cxn>
                <a:cxn ang="0">
                  <a:pos x="127" y="27"/>
                </a:cxn>
                <a:cxn ang="0">
                  <a:pos x="142" y="25"/>
                </a:cxn>
                <a:cxn ang="0">
                  <a:pos x="146" y="22"/>
                </a:cxn>
                <a:cxn ang="0">
                  <a:pos x="139" y="15"/>
                </a:cxn>
                <a:cxn ang="0">
                  <a:pos x="123" y="8"/>
                </a:cxn>
                <a:cxn ang="0">
                  <a:pos x="116" y="7"/>
                </a:cxn>
              </a:cxnLst>
              <a:rect l="0" t="0" r="r" b="b"/>
              <a:pathLst>
                <a:path w="146" h="31">
                  <a:moveTo>
                    <a:pt x="116" y="7"/>
                  </a:moveTo>
                  <a:cubicBezTo>
                    <a:pt x="109" y="5"/>
                    <a:pt x="102" y="5"/>
                    <a:pt x="95" y="5"/>
                  </a:cubicBezTo>
                  <a:cubicBezTo>
                    <a:pt x="86" y="5"/>
                    <a:pt x="77" y="4"/>
                    <a:pt x="67" y="4"/>
                  </a:cubicBezTo>
                  <a:cubicBezTo>
                    <a:pt x="64" y="3"/>
                    <a:pt x="60" y="3"/>
                    <a:pt x="57" y="3"/>
                  </a:cubicBezTo>
                  <a:cubicBezTo>
                    <a:pt x="50" y="3"/>
                    <a:pt x="44" y="1"/>
                    <a:pt x="37" y="1"/>
                  </a:cubicBezTo>
                  <a:cubicBezTo>
                    <a:pt x="32" y="0"/>
                    <a:pt x="27" y="1"/>
                    <a:pt x="22" y="0"/>
                  </a:cubicBezTo>
                  <a:cubicBezTo>
                    <a:pt x="16" y="0"/>
                    <a:pt x="10" y="0"/>
                    <a:pt x="5" y="3"/>
                  </a:cubicBezTo>
                  <a:cubicBezTo>
                    <a:pt x="3" y="4"/>
                    <a:pt x="0" y="5"/>
                    <a:pt x="1" y="8"/>
                  </a:cubicBezTo>
                  <a:cubicBezTo>
                    <a:pt x="3" y="11"/>
                    <a:pt x="11" y="12"/>
                    <a:pt x="13" y="13"/>
                  </a:cubicBezTo>
                  <a:cubicBezTo>
                    <a:pt x="22" y="14"/>
                    <a:pt x="31" y="14"/>
                    <a:pt x="41" y="15"/>
                  </a:cubicBezTo>
                  <a:cubicBezTo>
                    <a:pt x="46" y="15"/>
                    <a:pt x="52" y="15"/>
                    <a:pt x="57" y="16"/>
                  </a:cubicBezTo>
                  <a:cubicBezTo>
                    <a:pt x="59" y="17"/>
                    <a:pt x="64" y="18"/>
                    <a:pt x="65" y="19"/>
                  </a:cubicBezTo>
                  <a:cubicBezTo>
                    <a:pt x="67" y="21"/>
                    <a:pt x="67" y="23"/>
                    <a:pt x="68" y="25"/>
                  </a:cubicBezTo>
                  <a:cubicBezTo>
                    <a:pt x="68" y="27"/>
                    <a:pt x="69" y="30"/>
                    <a:pt x="71" y="30"/>
                  </a:cubicBezTo>
                  <a:cubicBezTo>
                    <a:pt x="72" y="31"/>
                    <a:pt x="75" y="31"/>
                    <a:pt x="76" y="31"/>
                  </a:cubicBezTo>
                  <a:cubicBezTo>
                    <a:pt x="82" y="30"/>
                    <a:pt x="88" y="28"/>
                    <a:pt x="93" y="28"/>
                  </a:cubicBezTo>
                  <a:cubicBezTo>
                    <a:pt x="104" y="27"/>
                    <a:pt x="116" y="27"/>
                    <a:pt x="127" y="27"/>
                  </a:cubicBezTo>
                  <a:cubicBezTo>
                    <a:pt x="132" y="27"/>
                    <a:pt x="137" y="27"/>
                    <a:pt x="142" y="25"/>
                  </a:cubicBezTo>
                  <a:cubicBezTo>
                    <a:pt x="143" y="25"/>
                    <a:pt x="145" y="23"/>
                    <a:pt x="146" y="22"/>
                  </a:cubicBezTo>
                  <a:cubicBezTo>
                    <a:pt x="146" y="19"/>
                    <a:pt x="140" y="16"/>
                    <a:pt x="139" y="15"/>
                  </a:cubicBezTo>
                  <a:cubicBezTo>
                    <a:pt x="134" y="12"/>
                    <a:pt x="129" y="10"/>
                    <a:pt x="123" y="8"/>
                  </a:cubicBezTo>
                  <a:lnTo>
                    <a:pt x="116"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51">
              <a:extLst>
                <a:ext uri="{FF2B5EF4-FFF2-40B4-BE49-F238E27FC236}">
                  <a16:creationId xmlns:a16="http://schemas.microsoft.com/office/drawing/2014/main" id="{19A7E498-E053-856F-3825-671973D8DE4E}"/>
                </a:ext>
              </a:extLst>
            </p:cNvPr>
            <p:cNvSpPr>
              <a:spLocks/>
            </p:cNvSpPr>
            <p:nvPr/>
          </p:nvSpPr>
          <p:spPr bwMode="auto">
            <a:xfrm>
              <a:off x="6022975" y="6275388"/>
              <a:ext cx="39688" cy="76200"/>
            </a:xfrm>
            <a:custGeom>
              <a:avLst/>
              <a:gdLst/>
              <a:ahLst/>
              <a:cxnLst>
                <a:cxn ang="0">
                  <a:pos x="17" y="12"/>
                </a:cxn>
                <a:cxn ang="0">
                  <a:pos x="1" y="5"/>
                </a:cxn>
                <a:cxn ang="0">
                  <a:pos x="0" y="10"/>
                </a:cxn>
                <a:cxn ang="0">
                  <a:pos x="2" y="17"/>
                </a:cxn>
                <a:cxn ang="0">
                  <a:pos x="7" y="22"/>
                </a:cxn>
                <a:cxn ang="0">
                  <a:pos x="4" y="25"/>
                </a:cxn>
                <a:cxn ang="0">
                  <a:pos x="1" y="31"/>
                </a:cxn>
                <a:cxn ang="0">
                  <a:pos x="8" y="36"/>
                </a:cxn>
                <a:cxn ang="0">
                  <a:pos x="13" y="41"/>
                </a:cxn>
                <a:cxn ang="0">
                  <a:pos x="15" y="34"/>
                </a:cxn>
                <a:cxn ang="0">
                  <a:pos x="19" y="25"/>
                </a:cxn>
                <a:cxn ang="0">
                  <a:pos x="16" y="13"/>
                </a:cxn>
                <a:cxn ang="0">
                  <a:pos x="17" y="12"/>
                </a:cxn>
              </a:cxnLst>
              <a:rect l="0" t="0" r="r" b="b"/>
              <a:pathLst>
                <a:path w="22" h="41">
                  <a:moveTo>
                    <a:pt x="17" y="12"/>
                  </a:moveTo>
                  <a:cubicBezTo>
                    <a:pt x="14" y="9"/>
                    <a:pt x="6" y="0"/>
                    <a:pt x="1" y="5"/>
                  </a:cubicBezTo>
                  <a:cubicBezTo>
                    <a:pt x="0" y="7"/>
                    <a:pt x="0" y="9"/>
                    <a:pt x="0" y="10"/>
                  </a:cubicBezTo>
                  <a:cubicBezTo>
                    <a:pt x="0" y="13"/>
                    <a:pt x="1" y="15"/>
                    <a:pt x="2" y="17"/>
                  </a:cubicBezTo>
                  <a:cubicBezTo>
                    <a:pt x="3" y="18"/>
                    <a:pt x="6" y="20"/>
                    <a:pt x="7" y="22"/>
                  </a:cubicBezTo>
                  <a:cubicBezTo>
                    <a:pt x="8" y="25"/>
                    <a:pt x="6" y="24"/>
                    <a:pt x="4" y="25"/>
                  </a:cubicBezTo>
                  <a:cubicBezTo>
                    <a:pt x="1" y="26"/>
                    <a:pt x="1" y="28"/>
                    <a:pt x="1" y="31"/>
                  </a:cubicBezTo>
                  <a:cubicBezTo>
                    <a:pt x="2" y="35"/>
                    <a:pt x="5" y="34"/>
                    <a:pt x="8" y="36"/>
                  </a:cubicBezTo>
                  <a:cubicBezTo>
                    <a:pt x="10" y="38"/>
                    <a:pt x="10" y="41"/>
                    <a:pt x="13" y="41"/>
                  </a:cubicBezTo>
                  <a:cubicBezTo>
                    <a:pt x="15" y="40"/>
                    <a:pt x="15" y="36"/>
                    <a:pt x="15" y="34"/>
                  </a:cubicBezTo>
                  <a:cubicBezTo>
                    <a:pt x="15" y="29"/>
                    <a:pt x="17" y="28"/>
                    <a:pt x="19" y="25"/>
                  </a:cubicBezTo>
                  <a:cubicBezTo>
                    <a:pt x="22" y="21"/>
                    <a:pt x="22" y="14"/>
                    <a:pt x="16" y="13"/>
                  </a:cubicBezTo>
                  <a:lnTo>
                    <a:pt x="17" y="1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52">
              <a:extLst>
                <a:ext uri="{FF2B5EF4-FFF2-40B4-BE49-F238E27FC236}">
                  <a16:creationId xmlns:a16="http://schemas.microsoft.com/office/drawing/2014/main" id="{109C807D-72BE-9F6E-48BC-9D714748F91B}"/>
                </a:ext>
              </a:extLst>
            </p:cNvPr>
            <p:cNvSpPr>
              <a:spLocks/>
            </p:cNvSpPr>
            <p:nvPr/>
          </p:nvSpPr>
          <p:spPr bwMode="auto">
            <a:xfrm>
              <a:off x="6022975" y="6175375"/>
              <a:ext cx="87313" cy="68263"/>
            </a:xfrm>
            <a:custGeom>
              <a:avLst/>
              <a:gdLst/>
              <a:ahLst/>
              <a:cxnLst>
                <a:cxn ang="0">
                  <a:pos x="39" y="6"/>
                </a:cxn>
                <a:cxn ang="0">
                  <a:pos x="35" y="5"/>
                </a:cxn>
                <a:cxn ang="0">
                  <a:pos x="25" y="0"/>
                </a:cxn>
                <a:cxn ang="0">
                  <a:pos x="19" y="3"/>
                </a:cxn>
                <a:cxn ang="0">
                  <a:pos x="16" y="5"/>
                </a:cxn>
                <a:cxn ang="0">
                  <a:pos x="5" y="9"/>
                </a:cxn>
                <a:cxn ang="0">
                  <a:pos x="0" y="14"/>
                </a:cxn>
                <a:cxn ang="0">
                  <a:pos x="6" y="20"/>
                </a:cxn>
                <a:cxn ang="0">
                  <a:pos x="10" y="23"/>
                </a:cxn>
                <a:cxn ang="0">
                  <a:pos x="12" y="22"/>
                </a:cxn>
                <a:cxn ang="0">
                  <a:pos x="31" y="22"/>
                </a:cxn>
                <a:cxn ang="0">
                  <a:pos x="20" y="30"/>
                </a:cxn>
                <a:cxn ang="0">
                  <a:pos x="33" y="33"/>
                </a:cxn>
                <a:cxn ang="0">
                  <a:pos x="39" y="34"/>
                </a:cxn>
                <a:cxn ang="0">
                  <a:pos x="43" y="35"/>
                </a:cxn>
                <a:cxn ang="0">
                  <a:pos x="45" y="27"/>
                </a:cxn>
                <a:cxn ang="0">
                  <a:pos x="40" y="25"/>
                </a:cxn>
                <a:cxn ang="0">
                  <a:pos x="39" y="21"/>
                </a:cxn>
                <a:cxn ang="0">
                  <a:pos x="37" y="16"/>
                </a:cxn>
                <a:cxn ang="0">
                  <a:pos x="34" y="11"/>
                </a:cxn>
                <a:cxn ang="0">
                  <a:pos x="34" y="5"/>
                </a:cxn>
                <a:cxn ang="0">
                  <a:pos x="39" y="6"/>
                </a:cxn>
              </a:cxnLst>
              <a:rect l="0" t="0" r="r" b="b"/>
              <a:pathLst>
                <a:path w="47" h="36">
                  <a:moveTo>
                    <a:pt x="39" y="6"/>
                  </a:moveTo>
                  <a:cubicBezTo>
                    <a:pt x="38" y="6"/>
                    <a:pt x="37" y="6"/>
                    <a:pt x="35" y="5"/>
                  </a:cubicBezTo>
                  <a:cubicBezTo>
                    <a:pt x="32" y="2"/>
                    <a:pt x="29" y="1"/>
                    <a:pt x="25" y="0"/>
                  </a:cubicBezTo>
                  <a:cubicBezTo>
                    <a:pt x="22" y="0"/>
                    <a:pt x="21" y="1"/>
                    <a:pt x="19" y="3"/>
                  </a:cubicBezTo>
                  <a:cubicBezTo>
                    <a:pt x="18" y="4"/>
                    <a:pt x="17" y="5"/>
                    <a:pt x="16" y="5"/>
                  </a:cubicBezTo>
                  <a:cubicBezTo>
                    <a:pt x="13" y="8"/>
                    <a:pt x="8" y="9"/>
                    <a:pt x="5" y="9"/>
                  </a:cubicBezTo>
                  <a:cubicBezTo>
                    <a:pt x="1" y="10"/>
                    <a:pt x="0" y="10"/>
                    <a:pt x="0" y="14"/>
                  </a:cubicBezTo>
                  <a:cubicBezTo>
                    <a:pt x="0" y="18"/>
                    <a:pt x="2" y="19"/>
                    <a:pt x="6" y="20"/>
                  </a:cubicBezTo>
                  <a:cubicBezTo>
                    <a:pt x="7" y="21"/>
                    <a:pt x="8" y="23"/>
                    <a:pt x="10" y="23"/>
                  </a:cubicBezTo>
                  <a:cubicBezTo>
                    <a:pt x="11" y="23"/>
                    <a:pt x="11" y="23"/>
                    <a:pt x="12" y="22"/>
                  </a:cubicBezTo>
                  <a:cubicBezTo>
                    <a:pt x="17" y="19"/>
                    <a:pt x="27" y="16"/>
                    <a:pt x="31" y="22"/>
                  </a:cubicBezTo>
                  <a:cubicBezTo>
                    <a:pt x="26" y="24"/>
                    <a:pt x="20" y="23"/>
                    <a:pt x="20" y="30"/>
                  </a:cubicBezTo>
                  <a:cubicBezTo>
                    <a:pt x="25" y="32"/>
                    <a:pt x="28" y="33"/>
                    <a:pt x="33" y="33"/>
                  </a:cubicBezTo>
                  <a:cubicBezTo>
                    <a:pt x="35" y="33"/>
                    <a:pt x="37" y="33"/>
                    <a:pt x="39" y="34"/>
                  </a:cubicBezTo>
                  <a:cubicBezTo>
                    <a:pt x="40" y="35"/>
                    <a:pt x="40" y="36"/>
                    <a:pt x="43" y="35"/>
                  </a:cubicBezTo>
                  <a:cubicBezTo>
                    <a:pt x="46" y="34"/>
                    <a:pt x="47" y="29"/>
                    <a:pt x="45" y="27"/>
                  </a:cubicBezTo>
                  <a:cubicBezTo>
                    <a:pt x="43" y="25"/>
                    <a:pt x="41" y="26"/>
                    <a:pt x="40" y="25"/>
                  </a:cubicBezTo>
                  <a:cubicBezTo>
                    <a:pt x="39" y="24"/>
                    <a:pt x="39" y="22"/>
                    <a:pt x="39" y="21"/>
                  </a:cubicBezTo>
                  <a:cubicBezTo>
                    <a:pt x="39" y="19"/>
                    <a:pt x="37" y="18"/>
                    <a:pt x="37" y="16"/>
                  </a:cubicBezTo>
                  <a:cubicBezTo>
                    <a:pt x="36" y="14"/>
                    <a:pt x="35" y="13"/>
                    <a:pt x="34" y="11"/>
                  </a:cubicBezTo>
                  <a:cubicBezTo>
                    <a:pt x="33" y="9"/>
                    <a:pt x="34" y="7"/>
                    <a:pt x="34" y="5"/>
                  </a:cubicBezTo>
                  <a:lnTo>
                    <a:pt x="39"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53">
              <a:extLst>
                <a:ext uri="{FF2B5EF4-FFF2-40B4-BE49-F238E27FC236}">
                  <a16:creationId xmlns:a16="http://schemas.microsoft.com/office/drawing/2014/main" id="{12009576-9C3A-A49C-6C83-B414ACD36847}"/>
                </a:ext>
              </a:extLst>
            </p:cNvPr>
            <p:cNvSpPr>
              <a:spLocks/>
            </p:cNvSpPr>
            <p:nvPr/>
          </p:nvSpPr>
          <p:spPr bwMode="auto">
            <a:xfrm>
              <a:off x="6213475" y="6632575"/>
              <a:ext cx="69850" cy="68263"/>
            </a:xfrm>
            <a:custGeom>
              <a:avLst/>
              <a:gdLst/>
              <a:ahLst/>
              <a:cxnLst>
                <a:cxn ang="0">
                  <a:pos x="27" y="0"/>
                </a:cxn>
                <a:cxn ang="0">
                  <a:pos x="15" y="7"/>
                </a:cxn>
                <a:cxn ang="0">
                  <a:pos x="12" y="11"/>
                </a:cxn>
                <a:cxn ang="0">
                  <a:pos x="12" y="13"/>
                </a:cxn>
                <a:cxn ang="0">
                  <a:pos x="3" y="21"/>
                </a:cxn>
                <a:cxn ang="0">
                  <a:pos x="7" y="24"/>
                </a:cxn>
                <a:cxn ang="0">
                  <a:pos x="11" y="28"/>
                </a:cxn>
                <a:cxn ang="0">
                  <a:pos x="12" y="31"/>
                </a:cxn>
                <a:cxn ang="0">
                  <a:pos x="14" y="31"/>
                </a:cxn>
                <a:cxn ang="0">
                  <a:pos x="17" y="35"/>
                </a:cxn>
                <a:cxn ang="0">
                  <a:pos x="22" y="23"/>
                </a:cxn>
                <a:cxn ang="0">
                  <a:pos x="33" y="11"/>
                </a:cxn>
                <a:cxn ang="0">
                  <a:pos x="33" y="3"/>
                </a:cxn>
                <a:cxn ang="0">
                  <a:pos x="23" y="6"/>
                </a:cxn>
                <a:cxn ang="0">
                  <a:pos x="27" y="0"/>
                </a:cxn>
              </a:cxnLst>
              <a:rect l="0" t="0" r="r" b="b"/>
              <a:pathLst>
                <a:path w="38" h="37">
                  <a:moveTo>
                    <a:pt x="27" y="0"/>
                  </a:moveTo>
                  <a:cubicBezTo>
                    <a:pt x="23" y="2"/>
                    <a:pt x="18" y="4"/>
                    <a:pt x="15" y="7"/>
                  </a:cubicBezTo>
                  <a:cubicBezTo>
                    <a:pt x="14" y="8"/>
                    <a:pt x="13" y="9"/>
                    <a:pt x="12" y="11"/>
                  </a:cubicBezTo>
                  <a:cubicBezTo>
                    <a:pt x="12" y="12"/>
                    <a:pt x="13" y="12"/>
                    <a:pt x="12" y="13"/>
                  </a:cubicBezTo>
                  <a:cubicBezTo>
                    <a:pt x="11" y="16"/>
                    <a:pt x="0" y="17"/>
                    <a:pt x="3" y="21"/>
                  </a:cubicBezTo>
                  <a:cubicBezTo>
                    <a:pt x="4" y="22"/>
                    <a:pt x="6" y="23"/>
                    <a:pt x="7" y="24"/>
                  </a:cubicBezTo>
                  <a:cubicBezTo>
                    <a:pt x="9" y="25"/>
                    <a:pt x="9" y="25"/>
                    <a:pt x="11" y="28"/>
                  </a:cubicBezTo>
                  <a:cubicBezTo>
                    <a:pt x="11" y="29"/>
                    <a:pt x="12" y="30"/>
                    <a:pt x="12" y="31"/>
                  </a:cubicBezTo>
                  <a:cubicBezTo>
                    <a:pt x="13" y="31"/>
                    <a:pt x="14" y="31"/>
                    <a:pt x="14" y="31"/>
                  </a:cubicBezTo>
                  <a:cubicBezTo>
                    <a:pt x="15" y="33"/>
                    <a:pt x="15" y="35"/>
                    <a:pt x="17" y="35"/>
                  </a:cubicBezTo>
                  <a:cubicBezTo>
                    <a:pt x="20" y="37"/>
                    <a:pt x="22" y="25"/>
                    <a:pt x="22" y="23"/>
                  </a:cubicBezTo>
                  <a:cubicBezTo>
                    <a:pt x="24" y="18"/>
                    <a:pt x="30" y="15"/>
                    <a:pt x="33" y="11"/>
                  </a:cubicBezTo>
                  <a:cubicBezTo>
                    <a:pt x="35" y="8"/>
                    <a:pt x="38" y="4"/>
                    <a:pt x="33" y="3"/>
                  </a:cubicBezTo>
                  <a:cubicBezTo>
                    <a:pt x="31" y="2"/>
                    <a:pt x="22" y="1"/>
                    <a:pt x="23" y="6"/>
                  </a:cubicBezTo>
                  <a:lnTo>
                    <a:pt x="2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54">
              <a:extLst>
                <a:ext uri="{FF2B5EF4-FFF2-40B4-BE49-F238E27FC236}">
                  <a16:creationId xmlns:a16="http://schemas.microsoft.com/office/drawing/2014/main" id="{B14F7311-D2B1-A8F4-7CBD-06B20A8390FC}"/>
                </a:ext>
              </a:extLst>
            </p:cNvPr>
            <p:cNvSpPr>
              <a:spLocks/>
            </p:cNvSpPr>
            <p:nvPr/>
          </p:nvSpPr>
          <p:spPr bwMode="auto">
            <a:xfrm>
              <a:off x="6135688" y="6553200"/>
              <a:ext cx="42863" cy="31750"/>
            </a:xfrm>
            <a:custGeom>
              <a:avLst/>
              <a:gdLst/>
              <a:ahLst/>
              <a:cxnLst>
                <a:cxn ang="0">
                  <a:pos x="21" y="2"/>
                </a:cxn>
                <a:cxn ang="0">
                  <a:pos x="5" y="7"/>
                </a:cxn>
                <a:cxn ang="0">
                  <a:pos x="3" y="15"/>
                </a:cxn>
                <a:cxn ang="0">
                  <a:pos x="18" y="5"/>
                </a:cxn>
                <a:cxn ang="0">
                  <a:pos x="22" y="3"/>
                </a:cxn>
                <a:cxn ang="0">
                  <a:pos x="23" y="0"/>
                </a:cxn>
                <a:cxn ang="0">
                  <a:pos x="21" y="2"/>
                </a:cxn>
              </a:cxnLst>
              <a:rect l="0" t="0" r="r" b="b"/>
              <a:pathLst>
                <a:path w="23" h="17">
                  <a:moveTo>
                    <a:pt x="21" y="2"/>
                  </a:moveTo>
                  <a:cubicBezTo>
                    <a:pt x="16" y="1"/>
                    <a:pt x="8" y="4"/>
                    <a:pt x="5" y="7"/>
                  </a:cubicBezTo>
                  <a:cubicBezTo>
                    <a:pt x="3" y="9"/>
                    <a:pt x="0" y="13"/>
                    <a:pt x="3" y="15"/>
                  </a:cubicBezTo>
                  <a:cubicBezTo>
                    <a:pt x="8" y="17"/>
                    <a:pt x="16" y="8"/>
                    <a:pt x="18" y="5"/>
                  </a:cubicBezTo>
                  <a:cubicBezTo>
                    <a:pt x="19" y="4"/>
                    <a:pt x="22" y="4"/>
                    <a:pt x="22" y="3"/>
                  </a:cubicBezTo>
                  <a:cubicBezTo>
                    <a:pt x="23" y="2"/>
                    <a:pt x="23" y="1"/>
                    <a:pt x="23" y="0"/>
                  </a:cubicBezTo>
                  <a:lnTo>
                    <a:pt x="21"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55">
              <a:extLst>
                <a:ext uri="{FF2B5EF4-FFF2-40B4-BE49-F238E27FC236}">
                  <a16:creationId xmlns:a16="http://schemas.microsoft.com/office/drawing/2014/main" id="{17742108-D99F-A504-823D-C925105F3212}"/>
                </a:ext>
              </a:extLst>
            </p:cNvPr>
            <p:cNvSpPr>
              <a:spLocks/>
            </p:cNvSpPr>
            <p:nvPr/>
          </p:nvSpPr>
          <p:spPr bwMode="auto">
            <a:xfrm>
              <a:off x="6037263" y="6432550"/>
              <a:ext cx="42863" cy="22225"/>
            </a:xfrm>
            <a:custGeom>
              <a:avLst/>
              <a:gdLst/>
              <a:ahLst/>
              <a:cxnLst>
                <a:cxn ang="0">
                  <a:pos x="17" y="0"/>
                </a:cxn>
                <a:cxn ang="0">
                  <a:pos x="4" y="7"/>
                </a:cxn>
                <a:cxn ang="0">
                  <a:pos x="2" y="11"/>
                </a:cxn>
                <a:cxn ang="0">
                  <a:pos x="9" y="11"/>
                </a:cxn>
                <a:cxn ang="0">
                  <a:pos x="19" y="9"/>
                </a:cxn>
                <a:cxn ang="0">
                  <a:pos x="23" y="0"/>
                </a:cxn>
                <a:cxn ang="0">
                  <a:pos x="17" y="0"/>
                </a:cxn>
              </a:cxnLst>
              <a:rect l="0" t="0" r="r" b="b"/>
              <a:pathLst>
                <a:path w="23" h="12">
                  <a:moveTo>
                    <a:pt x="17" y="0"/>
                  </a:moveTo>
                  <a:cubicBezTo>
                    <a:pt x="11" y="0"/>
                    <a:pt x="8" y="4"/>
                    <a:pt x="4" y="7"/>
                  </a:cubicBezTo>
                  <a:cubicBezTo>
                    <a:pt x="3" y="8"/>
                    <a:pt x="0" y="9"/>
                    <a:pt x="2" y="11"/>
                  </a:cubicBezTo>
                  <a:cubicBezTo>
                    <a:pt x="3" y="12"/>
                    <a:pt x="7" y="11"/>
                    <a:pt x="9" y="11"/>
                  </a:cubicBezTo>
                  <a:cubicBezTo>
                    <a:pt x="13" y="11"/>
                    <a:pt x="16" y="12"/>
                    <a:pt x="19" y="9"/>
                  </a:cubicBezTo>
                  <a:cubicBezTo>
                    <a:pt x="23" y="7"/>
                    <a:pt x="23" y="4"/>
                    <a:pt x="23" y="0"/>
                  </a:cubicBezTo>
                  <a:lnTo>
                    <a:pt x="1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56">
              <a:extLst>
                <a:ext uri="{FF2B5EF4-FFF2-40B4-BE49-F238E27FC236}">
                  <a16:creationId xmlns:a16="http://schemas.microsoft.com/office/drawing/2014/main" id="{717AD9DD-3D66-5DE9-375D-4BD7F5C59D91}"/>
                </a:ext>
              </a:extLst>
            </p:cNvPr>
            <p:cNvSpPr>
              <a:spLocks/>
            </p:cNvSpPr>
            <p:nvPr/>
          </p:nvSpPr>
          <p:spPr bwMode="auto">
            <a:xfrm>
              <a:off x="5934075" y="6078538"/>
              <a:ext cx="42863" cy="39688"/>
            </a:xfrm>
            <a:custGeom>
              <a:avLst/>
              <a:gdLst/>
              <a:ahLst/>
              <a:cxnLst>
                <a:cxn ang="0">
                  <a:pos x="19" y="5"/>
                </a:cxn>
                <a:cxn ang="0">
                  <a:pos x="20" y="3"/>
                </a:cxn>
                <a:cxn ang="0">
                  <a:pos x="17" y="1"/>
                </a:cxn>
                <a:cxn ang="0">
                  <a:pos x="14" y="1"/>
                </a:cxn>
                <a:cxn ang="0">
                  <a:pos x="13" y="3"/>
                </a:cxn>
                <a:cxn ang="0">
                  <a:pos x="6" y="1"/>
                </a:cxn>
                <a:cxn ang="0">
                  <a:pos x="3" y="3"/>
                </a:cxn>
                <a:cxn ang="0">
                  <a:pos x="2" y="13"/>
                </a:cxn>
                <a:cxn ang="0">
                  <a:pos x="14" y="11"/>
                </a:cxn>
                <a:cxn ang="0">
                  <a:pos x="21" y="17"/>
                </a:cxn>
                <a:cxn ang="0">
                  <a:pos x="22" y="9"/>
                </a:cxn>
                <a:cxn ang="0">
                  <a:pos x="18" y="5"/>
                </a:cxn>
                <a:cxn ang="0">
                  <a:pos x="19" y="5"/>
                </a:cxn>
              </a:cxnLst>
              <a:rect l="0" t="0" r="r" b="b"/>
              <a:pathLst>
                <a:path w="23" h="21">
                  <a:moveTo>
                    <a:pt x="19" y="5"/>
                  </a:moveTo>
                  <a:cubicBezTo>
                    <a:pt x="20" y="5"/>
                    <a:pt x="20" y="4"/>
                    <a:pt x="20" y="3"/>
                  </a:cubicBezTo>
                  <a:cubicBezTo>
                    <a:pt x="20" y="1"/>
                    <a:pt x="19" y="1"/>
                    <a:pt x="17" y="1"/>
                  </a:cubicBezTo>
                  <a:cubicBezTo>
                    <a:pt x="16" y="1"/>
                    <a:pt x="15" y="1"/>
                    <a:pt x="14" y="1"/>
                  </a:cubicBezTo>
                  <a:cubicBezTo>
                    <a:pt x="13" y="1"/>
                    <a:pt x="14" y="2"/>
                    <a:pt x="13" y="3"/>
                  </a:cubicBezTo>
                  <a:cubicBezTo>
                    <a:pt x="10" y="4"/>
                    <a:pt x="8" y="0"/>
                    <a:pt x="6" y="1"/>
                  </a:cubicBezTo>
                  <a:cubicBezTo>
                    <a:pt x="4" y="1"/>
                    <a:pt x="4" y="1"/>
                    <a:pt x="3" y="3"/>
                  </a:cubicBezTo>
                  <a:cubicBezTo>
                    <a:pt x="2" y="6"/>
                    <a:pt x="0" y="11"/>
                    <a:pt x="2" y="13"/>
                  </a:cubicBezTo>
                  <a:cubicBezTo>
                    <a:pt x="5" y="16"/>
                    <a:pt x="11" y="13"/>
                    <a:pt x="14" y="11"/>
                  </a:cubicBezTo>
                  <a:cubicBezTo>
                    <a:pt x="15" y="15"/>
                    <a:pt x="16" y="21"/>
                    <a:pt x="21" y="17"/>
                  </a:cubicBezTo>
                  <a:cubicBezTo>
                    <a:pt x="23" y="15"/>
                    <a:pt x="22" y="12"/>
                    <a:pt x="22" y="9"/>
                  </a:cubicBezTo>
                  <a:cubicBezTo>
                    <a:pt x="22" y="5"/>
                    <a:pt x="21" y="4"/>
                    <a:pt x="18" y="5"/>
                  </a:cubicBezTo>
                  <a:lnTo>
                    <a:pt x="19"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57">
              <a:extLst>
                <a:ext uri="{FF2B5EF4-FFF2-40B4-BE49-F238E27FC236}">
                  <a16:creationId xmlns:a16="http://schemas.microsoft.com/office/drawing/2014/main" id="{A790906B-BAF6-DB13-F48D-528D55BB256E}"/>
                </a:ext>
              </a:extLst>
            </p:cNvPr>
            <p:cNvSpPr>
              <a:spLocks/>
            </p:cNvSpPr>
            <p:nvPr/>
          </p:nvSpPr>
          <p:spPr bwMode="auto">
            <a:xfrm>
              <a:off x="5883275" y="5954713"/>
              <a:ext cx="38100" cy="39688"/>
            </a:xfrm>
            <a:custGeom>
              <a:avLst/>
              <a:gdLst/>
              <a:ahLst/>
              <a:cxnLst>
                <a:cxn ang="0">
                  <a:pos x="16" y="2"/>
                </a:cxn>
                <a:cxn ang="0">
                  <a:pos x="5" y="1"/>
                </a:cxn>
                <a:cxn ang="0">
                  <a:pos x="1" y="12"/>
                </a:cxn>
                <a:cxn ang="0">
                  <a:pos x="15" y="17"/>
                </a:cxn>
                <a:cxn ang="0">
                  <a:pos x="14" y="4"/>
                </a:cxn>
                <a:cxn ang="0">
                  <a:pos x="16" y="2"/>
                </a:cxn>
              </a:cxnLst>
              <a:rect l="0" t="0" r="r" b="b"/>
              <a:pathLst>
                <a:path w="20" h="21">
                  <a:moveTo>
                    <a:pt x="16" y="2"/>
                  </a:moveTo>
                  <a:cubicBezTo>
                    <a:pt x="12" y="3"/>
                    <a:pt x="9" y="0"/>
                    <a:pt x="5" y="1"/>
                  </a:cubicBezTo>
                  <a:cubicBezTo>
                    <a:pt x="1" y="2"/>
                    <a:pt x="0" y="8"/>
                    <a:pt x="1" y="12"/>
                  </a:cubicBezTo>
                  <a:cubicBezTo>
                    <a:pt x="4" y="17"/>
                    <a:pt x="10" y="21"/>
                    <a:pt x="15" y="17"/>
                  </a:cubicBezTo>
                  <a:cubicBezTo>
                    <a:pt x="20" y="14"/>
                    <a:pt x="16" y="8"/>
                    <a:pt x="14" y="4"/>
                  </a:cubicBezTo>
                  <a:lnTo>
                    <a:pt x="16"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58">
              <a:extLst>
                <a:ext uri="{FF2B5EF4-FFF2-40B4-BE49-F238E27FC236}">
                  <a16:creationId xmlns:a16="http://schemas.microsoft.com/office/drawing/2014/main" id="{4859CD56-00F1-9D6D-81B6-A5F2B5094D76}"/>
                </a:ext>
              </a:extLst>
            </p:cNvPr>
            <p:cNvSpPr>
              <a:spLocks/>
            </p:cNvSpPr>
            <p:nvPr/>
          </p:nvSpPr>
          <p:spPr bwMode="auto">
            <a:xfrm>
              <a:off x="5981700" y="5995988"/>
              <a:ext cx="34925" cy="20638"/>
            </a:xfrm>
            <a:custGeom>
              <a:avLst/>
              <a:gdLst/>
              <a:ahLst/>
              <a:cxnLst>
                <a:cxn ang="0">
                  <a:pos x="17" y="7"/>
                </a:cxn>
                <a:cxn ang="0">
                  <a:pos x="5" y="2"/>
                </a:cxn>
                <a:cxn ang="0">
                  <a:pos x="0" y="8"/>
                </a:cxn>
                <a:cxn ang="0">
                  <a:pos x="8" y="11"/>
                </a:cxn>
                <a:cxn ang="0">
                  <a:pos x="19" y="11"/>
                </a:cxn>
                <a:cxn ang="0">
                  <a:pos x="16" y="9"/>
                </a:cxn>
                <a:cxn ang="0">
                  <a:pos x="17" y="7"/>
                </a:cxn>
              </a:cxnLst>
              <a:rect l="0" t="0" r="r" b="b"/>
              <a:pathLst>
                <a:path w="19" h="11">
                  <a:moveTo>
                    <a:pt x="17" y="7"/>
                  </a:moveTo>
                  <a:cubicBezTo>
                    <a:pt x="14" y="4"/>
                    <a:pt x="9" y="0"/>
                    <a:pt x="5" y="2"/>
                  </a:cubicBezTo>
                  <a:cubicBezTo>
                    <a:pt x="3" y="2"/>
                    <a:pt x="0" y="5"/>
                    <a:pt x="0" y="8"/>
                  </a:cubicBezTo>
                  <a:cubicBezTo>
                    <a:pt x="1" y="11"/>
                    <a:pt x="6" y="11"/>
                    <a:pt x="8" y="11"/>
                  </a:cubicBezTo>
                  <a:cubicBezTo>
                    <a:pt x="12" y="11"/>
                    <a:pt x="15" y="11"/>
                    <a:pt x="19" y="11"/>
                  </a:cubicBezTo>
                  <a:cubicBezTo>
                    <a:pt x="18" y="10"/>
                    <a:pt x="18" y="9"/>
                    <a:pt x="16" y="9"/>
                  </a:cubicBezTo>
                  <a:lnTo>
                    <a:pt x="17"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59">
              <a:extLst>
                <a:ext uri="{FF2B5EF4-FFF2-40B4-BE49-F238E27FC236}">
                  <a16:creationId xmlns:a16="http://schemas.microsoft.com/office/drawing/2014/main" id="{E0AE51FC-ABD5-144D-4921-3334502A9DA2}"/>
                </a:ext>
              </a:extLst>
            </p:cNvPr>
            <p:cNvSpPr>
              <a:spLocks noEditPoints="1"/>
            </p:cNvSpPr>
            <p:nvPr/>
          </p:nvSpPr>
          <p:spPr bwMode="auto">
            <a:xfrm>
              <a:off x="6011863" y="5770563"/>
              <a:ext cx="2187575" cy="968375"/>
            </a:xfrm>
            <a:custGeom>
              <a:avLst/>
              <a:gdLst/>
              <a:ahLst/>
              <a:cxnLst>
                <a:cxn ang="0">
                  <a:pos x="135" y="37"/>
                </a:cxn>
                <a:cxn ang="0">
                  <a:pos x="102" y="10"/>
                </a:cxn>
                <a:cxn ang="0">
                  <a:pos x="53" y="16"/>
                </a:cxn>
                <a:cxn ang="0">
                  <a:pos x="54" y="38"/>
                </a:cxn>
                <a:cxn ang="0">
                  <a:pos x="19" y="104"/>
                </a:cxn>
                <a:cxn ang="0">
                  <a:pos x="59" y="122"/>
                </a:cxn>
                <a:cxn ang="0">
                  <a:pos x="74" y="124"/>
                </a:cxn>
                <a:cxn ang="0">
                  <a:pos x="113" y="111"/>
                </a:cxn>
                <a:cxn ang="0">
                  <a:pos x="104" y="96"/>
                </a:cxn>
                <a:cxn ang="0">
                  <a:pos x="141" y="88"/>
                </a:cxn>
                <a:cxn ang="0">
                  <a:pos x="187" y="95"/>
                </a:cxn>
                <a:cxn ang="0">
                  <a:pos x="311" y="435"/>
                </a:cxn>
                <a:cxn ang="0">
                  <a:pos x="1149" y="410"/>
                </a:cxn>
                <a:cxn ang="0">
                  <a:pos x="1131" y="343"/>
                </a:cxn>
                <a:cxn ang="0">
                  <a:pos x="1139" y="238"/>
                </a:cxn>
                <a:cxn ang="0">
                  <a:pos x="1079" y="167"/>
                </a:cxn>
                <a:cxn ang="0">
                  <a:pos x="1047" y="94"/>
                </a:cxn>
                <a:cxn ang="0">
                  <a:pos x="986" y="83"/>
                </a:cxn>
                <a:cxn ang="0">
                  <a:pos x="925" y="97"/>
                </a:cxn>
                <a:cxn ang="0">
                  <a:pos x="812" y="112"/>
                </a:cxn>
                <a:cxn ang="0">
                  <a:pos x="739" y="118"/>
                </a:cxn>
                <a:cxn ang="0">
                  <a:pos x="663" y="97"/>
                </a:cxn>
                <a:cxn ang="0">
                  <a:pos x="612" y="65"/>
                </a:cxn>
                <a:cxn ang="0">
                  <a:pos x="550" y="27"/>
                </a:cxn>
                <a:cxn ang="0">
                  <a:pos x="477" y="22"/>
                </a:cxn>
                <a:cxn ang="0">
                  <a:pos x="367" y="43"/>
                </a:cxn>
                <a:cxn ang="0">
                  <a:pos x="321" y="86"/>
                </a:cxn>
                <a:cxn ang="0">
                  <a:pos x="208" y="75"/>
                </a:cxn>
                <a:cxn ang="0">
                  <a:pos x="194" y="88"/>
                </a:cxn>
                <a:cxn ang="0">
                  <a:pos x="199" y="100"/>
                </a:cxn>
                <a:cxn ang="0">
                  <a:pos x="242" y="115"/>
                </a:cxn>
                <a:cxn ang="0">
                  <a:pos x="208" y="119"/>
                </a:cxn>
                <a:cxn ang="0">
                  <a:pos x="178" y="135"/>
                </a:cxn>
                <a:cxn ang="0">
                  <a:pos x="141" y="140"/>
                </a:cxn>
                <a:cxn ang="0">
                  <a:pos x="119" y="137"/>
                </a:cxn>
                <a:cxn ang="0">
                  <a:pos x="86" y="135"/>
                </a:cxn>
                <a:cxn ang="0">
                  <a:pos x="59" y="130"/>
                </a:cxn>
                <a:cxn ang="0">
                  <a:pos x="1" y="158"/>
                </a:cxn>
                <a:cxn ang="0">
                  <a:pos x="29" y="171"/>
                </a:cxn>
                <a:cxn ang="0">
                  <a:pos x="60" y="208"/>
                </a:cxn>
                <a:cxn ang="0">
                  <a:pos x="67" y="265"/>
                </a:cxn>
                <a:cxn ang="0">
                  <a:pos x="41" y="277"/>
                </a:cxn>
                <a:cxn ang="0">
                  <a:pos x="86" y="340"/>
                </a:cxn>
                <a:cxn ang="0">
                  <a:pos x="65" y="361"/>
                </a:cxn>
                <a:cxn ang="0">
                  <a:pos x="98" y="400"/>
                </a:cxn>
                <a:cxn ang="0">
                  <a:pos x="146" y="416"/>
                </a:cxn>
                <a:cxn ang="0">
                  <a:pos x="125" y="439"/>
                </a:cxn>
                <a:cxn ang="0">
                  <a:pos x="187" y="443"/>
                </a:cxn>
                <a:cxn ang="0">
                  <a:pos x="272" y="477"/>
                </a:cxn>
                <a:cxn ang="0">
                  <a:pos x="345" y="445"/>
                </a:cxn>
                <a:cxn ang="0">
                  <a:pos x="381" y="481"/>
                </a:cxn>
                <a:cxn ang="0">
                  <a:pos x="492" y="491"/>
                </a:cxn>
                <a:cxn ang="0">
                  <a:pos x="542" y="456"/>
                </a:cxn>
                <a:cxn ang="0">
                  <a:pos x="595" y="462"/>
                </a:cxn>
                <a:cxn ang="0">
                  <a:pos x="617" y="517"/>
                </a:cxn>
                <a:cxn ang="0">
                  <a:pos x="669" y="462"/>
                </a:cxn>
                <a:cxn ang="0">
                  <a:pos x="764" y="454"/>
                </a:cxn>
                <a:cxn ang="0">
                  <a:pos x="882" y="455"/>
                </a:cxn>
                <a:cxn ang="0">
                  <a:pos x="983" y="447"/>
                </a:cxn>
                <a:cxn ang="0">
                  <a:pos x="1079" y="436"/>
                </a:cxn>
              </a:cxnLst>
              <a:rect l="0" t="0" r="r" b="b"/>
              <a:pathLst>
                <a:path w="1171" h="518">
                  <a:moveTo>
                    <a:pt x="197" y="70"/>
                  </a:moveTo>
                  <a:cubicBezTo>
                    <a:pt x="193" y="69"/>
                    <a:pt x="188" y="67"/>
                    <a:pt x="184" y="66"/>
                  </a:cubicBezTo>
                  <a:cubicBezTo>
                    <a:pt x="181" y="65"/>
                    <a:pt x="178" y="66"/>
                    <a:pt x="175" y="65"/>
                  </a:cubicBezTo>
                  <a:cubicBezTo>
                    <a:pt x="172" y="65"/>
                    <a:pt x="171" y="64"/>
                    <a:pt x="168" y="63"/>
                  </a:cubicBezTo>
                  <a:cubicBezTo>
                    <a:pt x="165" y="61"/>
                    <a:pt x="164" y="62"/>
                    <a:pt x="162" y="59"/>
                  </a:cubicBezTo>
                  <a:cubicBezTo>
                    <a:pt x="161" y="58"/>
                    <a:pt x="160" y="56"/>
                    <a:pt x="159" y="55"/>
                  </a:cubicBezTo>
                  <a:cubicBezTo>
                    <a:pt x="158" y="53"/>
                    <a:pt x="156" y="54"/>
                    <a:pt x="154" y="54"/>
                  </a:cubicBezTo>
                  <a:cubicBezTo>
                    <a:pt x="152" y="53"/>
                    <a:pt x="150" y="51"/>
                    <a:pt x="148" y="49"/>
                  </a:cubicBezTo>
                  <a:cubicBezTo>
                    <a:pt x="145" y="47"/>
                    <a:pt x="142" y="48"/>
                    <a:pt x="140" y="47"/>
                  </a:cubicBezTo>
                  <a:cubicBezTo>
                    <a:pt x="135" y="45"/>
                    <a:pt x="137" y="41"/>
                    <a:pt x="135" y="37"/>
                  </a:cubicBezTo>
                  <a:cubicBezTo>
                    <a:pt x="135" y="36"/>
                    <a:pt x="134" y="35"/>
                    <a:pt x="134" y="34"/>
                  </a:cubicBezTo>
                  <a:cubicBezTo>
                    <a:pt x="134" y="32"/>
                    <a:pt x="134" y="30"/>
                    <a:pt x="134" y="28"/>
                  </a:cubicBezTo>
                  <a:cubicBezTo>
                    <a:pt x="133" y="24"/>
                    <a:pt x="131" y="23"/>
                    <a:pt x="131" y="19"/>
                  </a:cubicBezTo>
                  <a:cubicBezTo>
                    <a:pt x="131" y="16"/>
                    <a:pt x="130" y="14"/>
                    <a:pt x="128" y="11"/>
                  </a:cubicBezTo>
                  <a:cubicBezTo>
                    <a:pt x="128" y="11"/>
                    <a:pt x="127" y="11"/>
                    <a:pt x="126" y="11"/>
                  </a:cubicBezTo>
                  <a:cubicBezTo>
                    <a:pt x="123" y="12"/>
                    <a:pt x="121" y="13"/>
                    <a:pt x="118" y="13"/>
                  </a:cubicBezTo>
                  <a:cubicBezTo>
                    <a:pt x="116" y="13"/>
                    <a:pt x="114" y="14"/>
                    <a:pt x="112" y="15"/>
                  </a:cubicBezTo>
                  <a:cubicBezTo>
                    <a:pt x="111" y="15"/>
                    <a:pt x="110" y="16"/>
                    <a:pt x="108" y="16"/>
                  </a:cubicBezTo>
                  <a:cubicBezTo>
                    <a:pt x="106" y="16"/>
                    <a:pt x="107" y="16"/>
                    <a:pt x="106" y="14"/>
                  </a:cubicBezTo>
                  <a:cubicBezTo>
                    <a:pt x="105" y="13"/>
                    <a:pt x="103" y="11"/>
                    <a:pt x="102" y="10"/>
                  </a:cubicBezTo>
                  <a:cubicBezTo>
                    <a:pt x="101" y="8"/>
                    <a:pt x="101" y="8"/>
                    <a:pt x="99" y="8"/>
                  </a:cubicBezTo>
                  <a:cubicBezTo>
                    <a:pt x="98" y="7"/>
                    <a:pt x="98" y="6"/>
                    <a:pt x="97" y="6"/>
                  </a:cubicBezTo>
                  <a:cubicBezTo>
                    <a:pt x="96" y="5"/>
                    <a:pt x="95" y="6"/>
                    <a:pt x="93" y="6"/>
                  </a:cubicBezTo>
                  <a:cubicBezTo>
                    <a:pt x="90" y="6"/>
                    <a:pt x="88" y="3"/>
                    <a:pt x="86" y="2"/>
                  </a:cubicBezTo>
                  <a:cubicBezTo>
                    <a:pt x="83" y="0"/>
                    <a:pt x="82" y="3"/>
                    <a:pt x="80" y="4"/>
                  </a:cubicBezTo>
                  <a:cubicBezTo>
                    <a:pt x="76" y="6"/>
                    <a:pt x="74" y="8"/>
                    <a:pt x="71" y="10"/>
                  </a:cubicBezTo>
                  <a:cubicBezTo>
                    <a:pt x="69" y="11"/>
                    <a:pt x="69" y="11"/>
                    <a:pt x="67" y="10"/>
                  </a:cubicBezTo>
                  <a:cubicBezTo>
                    <a:pt x="66" y="10"/>
                    <a:pt x="65" y="11"/>
                    <a:pt x="64" y="11"/>
                  </a:cubicBezTo>
                  <a:cubicBezTo>
                    <a:pt x="62" y="12"/>
                    <a:pt x="60" y="12"/>
                    <a:pt x="58" y="12"/>
                  </a:cubicBezTo>
                  <a:cubicBezTo>
                    <a:pt x="57" y="13"/>
                    <a:pt x="55" y="14"/>
                    <a:pt x="53" y="16"/>
                  </a:cubicBezTo>
                  <a:cubicBezTo>
                    <a:pt x="53" y="16"/>
                    <a:pt x="53" y="17"/>
                    <a:pt x="53" y="17"/>
                  </a:cubicBezTo>
                  <a:cubicBezTo>
                    <a:pt x="52" y="18"/>
                    <a:pt x="52" y="18"/>
                    <a:pt x="51" y="19"/>
                  </a:cubicBezTo>
                  <a:cubicBezTo>
                    <a:pt x="51" y="19"/>
                    <a:pt x="50" y="19"/>
                    <a:pt x="50" y="20"/>
                  </a:cubicBezTo>
                  <a:cubicBezTo>
                    <a:pt x="50" y="20"/>
                    <a:pt x="49" y="20"/>
                    <a:pt x="50" y="21"/>
                  </a:cubicBezTo>
                  <a:cubicBezTo>
                    <a:pt x="47" y="21"/>
                    <a:pt x="47" y="21"/>
                    <a:pt x="45" y="23"/>
                  </a:cubicBezTo>
                  <a:cubicBezTo>
                    <a:pt x="44" y="24"/>
                    <a:pt x="44" y="25"/>
                    <a:pt x="43" y="27"/>
                  </a:cubicBezTo>
                  <a:cubicBezTo>
                    <a:pt x="43" y="29"/>
                    <a:pt x="43" y="31"/>
                    <a:pt x="43" y="33"/>
                  </a:cubicBezTo>
                  <a:cubicBezTo>
                    <a:pt x="43" y="32"/>
                    <a:pt x="43" y="31"/>
                    <a:pt x="43" y="30"/>
                  </a:cubicBezTo>
                  <a:cubicBezTo>
                    <a:pt x="45" y="31"/>
                    <a:pt x="46" y="33"/>
                    <a:pt x="48" y="34"/>
                  </a:cubicBezTo>
                  <a:cubicBezTo>
                    <a:pt x="51" y="35"/>
                    <a:pt x="54" y="34"/>
                    <a:pt x="54" y="38"/>
                  </a:cubicBezTo>
                  <a:cubicBezTo>
                    <a:pt x="54" y="43"/>
                    <a:pt x="54" y="46"/>
                    <a:pt x="55" y="50"/>
                  </a:cubicBezTo>
                  <a:cubicBezTo>
                    <a:pt x="55" y="54"/>
                    <a:pt x="57" y="59"/>
                    <a:pt x="53" y="61"/>
                  </a:cubicBezTo>
                  <a:cubicBezTo>
                    <a:pt x="51" y="63"/>
                    <a:pt x="46" y="61"/>
                    <a:pt x="44" y="63"/>
                  </a:cubicBezTo>
                  <a:cubicBezTo>
                    <a:pt x="40" y="65"/>
                    <a:pt x="40" y="70"/>
                    <a:pt x="40" y="74"/>
                  </a:cubicBezTo>
                  <a:cubicBezTo>
                    <a:pt x="40" y="78"/>
                    <a:pt x="39" y="81"/>
                    <a:pt x="39" y="85"/>
                  </a:cubicBezTo>
                  <a:cubicBezTo>
                    <a:pt x="39" y="87"/>
                    <a:pt x="39" y="87"/>
                    <a:pt x="38" y="89"/>
                  </a:cubicBezTo>
                  <a:cubicBezTo>
                    <a:pt x="37" y="91"/>
                    <a:pt x="33" y="93"/>
                    <a:pt x="31" y="95"/>
                  </a:cubicBezTo>
                  <a:cubicBezTo>
                    <a:pt x="28" y="97"/>
                    <a:pt x="27" y="100"/>
                    <a:pt x="25" y="103"/>
                  </a:cubicBezTo>
                  <a:cubicBezTo>
                    <a:pt x="24" y="105"/>
                    <a:pt x="24" y="107"/>
                    <a:pt x="22" y="107"/>
                  </a:cubicBezTo>
                  <a:cubicBezTo>
                    <a:pt x="22" y="107"/>
                    <a:pt x="21" y="106"/>
                    <a:pt x="19" y="104"/>
                  </a:cubicBezTo>
                  <a:cubicBezTo>
                    <a:pt x="19" y="105"/>
                    <a:pt x="19" y="106"/>
                    <a:pt x="19" y="107"/>
                  </a:cubicBezTo>
                  <a:cubicBezTo>
                    <a:pt x="20" y="108"/>
                    <a:pt x="21" y="109"/>
                    <a:pt x="21" y="111"/>
                  </a:cubicBezTo>
                  <a:cubicBezTo>
                    <a:pt x="22" y="116"/>
                    <a:pt x="22" y="120"/>
                    <a:pt x="29" y="121"/>
                  </a:cubicBezTo>
                  <a:cubicBezTo>
                    <a:pt x="35" y="122"/>
                    <a:pt x="42" y="121"/>
                    <a:pt x="48" y="121"/>
                  </a:cubicBezTo>
                  <a:cubicBezTo>
                    <a:pt x="50" y="121"/>
                    <a:pt x="51" y="121"/>
                    <a:pt x="52" y="122"/>
                  </a:cubicBezTo>
                  <a:cubicBezTo>
                    <a:pt x="51" y="121"/>
                    <a:pt x="56" y="124"/>
                    <a:pt x="56" y="123"/>
                  </a:cubicBezTo>
                  <a:cubicBezTo>
                    <a:pt x="57" y="124"/>
                    <a:pt x="57" y="126"/>
                    <a:pt x="58" y="126"/>
                  </a:cubicBezTo>
                  <a:cubicBezTo>
                    <a:pt x="58" y="126"/>
                    <a:pt x="59" y="126"/>
                    <a:pt x="59" y="126"/>
                  </a:cubicBezTo>
                  <a:cubicBezTo>
                    <a:pt x="59" y="126"/>
                    <a:pt x="59" y="126"/>
                    <a:pt x="59" y="125"/>
                  </a:cubicBezTo>
                  <a:cubicBezTo>
                    <a:pt x="59" y="124"/>
                    <a:pt x="58" y="123"/>
                    <a:pt x="59" y="122"/>
                  </a:cubicBezTo>
                  <a:cubicBezTo>
                    <a:pt x="59" y="121"/>
                    <a:pt x="59" y="121"/>
                    <a:pt x="59" y="121"/>
                  </a:cubicBezTo>
                  <a:cubicBezTo>
                    <a:pt x="60" y="122"/>
                    <a:pt x="60" y="123"/>
                    <a:pt x="61" y="123"/>
                  </a:cubicBezTo>
                  <a:cubicBezTo>
                    <a:pt x="61" y="124"/>
                    <a:pt x="61" y="125"/>
                    <a:pt x="61" y="126"/>
                  </a:cubicBezTo>
                  <a:cubicBezTo>
                    <a:pt x="62" y="126"/>
                    <a:pt x="62" y="126"/>
                    <a:pt x="62" y="126"/>
                  </a:cubicBezTo>
                  <a:cubicBezTo>
                    <a:pt x="62" y="127"/>
                    <a:pt x="62" y="127"/>
                    <a:pt x="62" y="128"/>
                  </a:cubicBezTo>
                  <a:cubicBezTo>
                    <a:pt x="62" y="128"/>
                    <a:pt x="63" y="128"/>
                    <a:pt x="63" y="128"/>
                  </a:cubicBezTo>
                  <a:cubicBezTo>
                    <a:pt x="64" y="128"/>
                    <a:pt x="64" y="128"/>
                    <a:pt x="65" y="128"/>
                  </a:cubicBezTo>
                  <a:cubicBezTo>
                    <a:pt x="66" y="128"/>
                    <a:pt x="67" y="128"/>
                    <a:pt x="68" y="128"/>
                  </a:cubicBezTo>
                  <a:cubicBezTo>
                    <a:pt x="69" y="127"/>
                    <a:pt x="70" y="126"/>
                    <a:pt x="71" y="126"/>
                  </a:cubicBezTo>
                  <a:cubicBezTo>
                    <a:pt x="72" y="125"/>
                    <a:pt x="73" y="124"/>
                    <a:pt x="74" y="124"/>
                  </a:cubicBezTo>
                  <a:cubicBezTo>
                    <a:pt x="75" y="124"/>
                    <a:pt x="76" y="124"/>
                    <a:pt x="76" y="124"/>
                  </a:cubicBezTo>
                  <a:cubicBezTo>
                    <a:pt x="77" y="123"/>
                    <a:pt x="78" y="122"/>
                    <a:pt x="79" y="121"/>
                  </a:cubicBezTo>
                  <a:cubicBezTo>
                    <a:pt x="81" y="120"/>
                    <a:pt x="84" y="119"/>
                    <a:pt x="85" y="117"/>
                  </a:cubicBezTo>
                  <a:cubicBezTo>
                    <a:pt x="85" y="116"/>
                    <a:pt x="85" y="115"/>
                    <a:pt x="86" y="114"/>
                  </a:cubicBezTo>
                  <a:cubicBezTo>
                    <a:pt x="87" y="113"/>
                    <a:pt x="90" y="112"/>
                    <a:pt x="92" y="112"/>
                  </a:cubicBezTo>
                  <a:cubicBezTo>
                    <a:pt x="93" y="112"/>
                    <a:pt x="94" y="112"/>
                    <a:pt x="95" y="112"/>
                  </a:cubicBezTo>
                  <a:cubicBezTo>
                    <a:pt x="97" y="112"/>
                    <a:pt x="100" y="112"/>
                    <a:pt x="103" y="112"/>
                  </a:cubicBezTo>
                  <a:cubicBezTo>
                    <a:pt x="104" y="112"/>
                    <a:pt x="105" y="112"/>
                    <a:pt x="106" y="112"/>
                  </a:cubicBezTo>
                  <a:cubicBezTo>
                    <a:pt x="107" y="111"/>
                    <a:pt x="107" y="111"/>
                    <a:pt x="108" y="111"/>
                  </a:cubicBezTo>
                  <a:cubicBezTo>
                    <a:pt x="109" y="110"/>
                    <a:pt x="111" y="111"/>
                    <a:pt x="113" y="111"/>
                  </a:cubicBezTo>
                  <a:cubicBezTo>
                    <a:pt x="113" y="111"/>
                    <a:pt x="114" y="111"/>
                    <a:pt x="115" y="111"/>
                  </a:cubicBezTo>
                  <a:cubicBezTo>
                    <a:pt x="117" y="113"/>
                    <a:pt x="119" y="114"/>
                    <a:pt x="121" y="115"/>
                  </a:cubicBezTo>
                  <a:cubicBezTo>
                    <a:pt x="124" y="116"/>
                    <a:pt x="127" y="117"/>
                    <a:pt x="129" y="114"/>
                  </a:cubicBezTo>
                  <a:cubicBezTo>
                    <a:pt x="130" y="112"/>
                    <a:pt x="132" y="109"/>
                    <a:pt x="132" y="107"/>
                  </a:cubicBezTo>
                  <a:cubicBezTo>
                    <a:pt x="131" y="106"/>
                    <a:pt x="130" y="105"/>
                    <a:pt x="129" y="104"/>
                  </a:cubicBezTo>
                  <a:cubicBezTo>
                    <a:pt x="128" y="104"/>
                    <a:pt x="128" y="103"/>
                    <a:pt x="127" y="102"/>
                  </a:cubicBezTo>
                  <a:cubicBezTo>
                    <a:pt x="126" y="101"/>
                    <a:pt x="125" y="101"/>
                    <a:pt x="124" y="101"/>
                  </a:cubicBezTo>
                  <a:cubicBezTo>
                    <a:pt x="121" y="101"/>
                    <a:pt x="119" y="101"/>
                    <a:pt x="117" y="100"/>
                  </a:cubicBezTo>
                  <a:cubicBezTo>
                    <a:pt x="115" y="100"/>
                    <a:pt x="113" y="99"/>
                    <a:pt x="111" y="98"/>
                  </a:cubicBezTo>
                  <a:cubicBezTo>
                    <a:pt x="109" y="98"/>
                    <a:pt x="105" y="98"/>
                    <a:pt x="104" y="96"/>
                  </a:cubicBezTo>
                  <a:cubicBezTo>
                    <a:pt x="103" y="95"/>
                    <a:pt x="104" y="94"/>
                    <a:pt x="104" y="93"/>
                  </a:cubicBezTo>
                  <a:cubicBezTo>
                    <a:pt x="105" y="92"/>
                    <a:pt x="107" y="92"/>
                    <a:pt x="108" y="92"/>
                  </a:cubicBezTo>
                  <a:cubicBezTo>
                    <a:pt x="110" y="91"/>
                    <a:pt x="112" y="91"/>
                    <a:pt x="114" y="91"/>
                  </a:cubicBezTo>
                  <a:cubicBezTo>
                    <a:pt x="116" y="91"/>
                    <a:pt x="118" y="91"/>
                    <a:pt x="120" y="91"/>
                  </a:cubicBezTo>
                  <a:cubicBezTo>
                    <a:pt x="123" y="91"/>
                    <a:pt x="125" y="92"/>
                    <a:pt x="128" y="92"/>
                  </a:cubicBezTo>
                  <a:cubicBezTo>
                    <a:pt x="129" y="92"/>
                    <a:pt x="129" y="92"/>
                    <a:pt x="130" y="91"/>
                  </a:cubicBezTo>
                  <a:cubicBezTo>
                    <a:pt x="131" y="91"/>
                    <a:pt x="132" y="90"/>
                    <a:pt x="132" y="89"/>
                  </a:cubicBezTo>
                  <a:cubicBezTo>
                    <a:pt x="132" y="88"/>
                    <a:pt x="131" y="87"/>
                    <a:pt x="132" y="87"/>
                  </a:cubicBezTo>
                  <a:cubicBezTo>
                    <a:pt x="133" y="86"/>
                    <a:pt x="135" y="87"/>
                    <a:pt x="136" y="87"/>
                  </a:cubicBezTo>
                  <a:cubicBezTo>
                    <a:pt x="138" y="87"/>
                    <a:pt x="140" y="87"/>
                    <a:pt x="141" y="88"/>
                  </a:cubicBezTo>
                  <a:cubicBezTo>
                    <a:pt x="143" y="88"/>
                    <a:pt x="145" y="88"/>
                    <a:pt x="146" y="88"/>
                  </a:cubicBezTo>
                  <a:cubicBezTo>
                    <a:pt x="150" y="87"/>
                    <a:pt x="153" y="87"/>
                    <a:pt x="156" y="88"/>
                  </a:cubicBezTo>
                  <a:cubicBezTo>
                    <a:pt x="157" y="89"/>
                    <a:pt x="158" y="90"/>
                    <a:pt x="159" y="90"/>
                  </a:cubicBezTo>
                  <a:cubicBezTo>
                    <a:pt x="160" y="91"/>
                    <a:pt x="161" y="91"/>
                    <a:pt x="162" y="92"/>
                  </a:cubicBezTo>
                  <a:cubicBezTo>
                    <a:pt x="164" y="92"/>
                    <a:pt x="166" y="93"/>
                    <a:pt x="168" y="94"/>
                  </a:cubicBezTo>
                  <a:cubicBezTo>
                    <a:pt x="171" y="95"/>
                    <a:pt x="173" y="95"/>
                    <a:pt x="175" y="96"/>
                  </a:cubicBezTo>
                  <a:cubicBezTo>
                    <a:pt x="177" y="97"/>
                    <a:pt x="178" y="96"/>
                    <a:pt x="179" y="95"/>
                  </a:cubicBezTo>
                  <a:cubicBezTo>
                    <a:pt x="180" y="95"/>
                    <a:pt x="181" y="94"/>
                    <a:pt x="183" y="94"/>
                  </a:cubicBezTo>
                  <a:cubicBezTo>
                    <a:pt x="183" y="94"/>
                    <a:pt x="184" y="95"/>
                    <a:pt x="185" y="95"/>
                  </a:cubicBezTo>
                  <a:cubicBezTo>
                    <a:pt x="185" y="95"/>
                    <a:pt x="187" y="95"/>
                    <a:pt x="187" y="95"/>
                  </a:cubicBezTo>
                  <a:cubicBezTo>
                    <a:pt x="188" y="95"/>
                    <a:pt x="188" y="94"/>
                    <a:pt x="189" y="94"/>
                  </a:cubicBezTo>
                  <a:cubicBezTo>
                    <a:pt x="189" y="93"/>
                    <a:pt x="190" y="92"/>
                    <a:pt x="191" y="92"/>
                  </a:cubicBezTo>
                  <a:cubicBezTo>
                    <a:pt x="191" y="91"/>
                    <a:pt x="191" y="91"/>
                    <a:pt x="191" y="91"/>
                  </a:cubicBezTo>
                  <a:cubicBezTo>
                    <a:pt x="192" y="90"/>
                    <a:pt x="191" y="88"/>
                    <a:pt x="191" y="87"/>
                  </a:cubicBezTo>
                  <a:cubicBezTo>
                    <a:pt x="191" y="85"/>
                    <a:pt x="192" y="84"/>
                    <a:pt x="193" y="82"/>
                  </a:cubicBezTo>
                  <a:cubicBezTo>
                    <a:pt x="194" y="80"/>
                    <a:pt x="195" y="77"/>
                    <a:pt x="195" y="75"/>
                  </a:cubicBezTo>
                  <a:cubicBezTo>
                    <a:pt x="195" y="74"/>
                    <a:pt x="196" y="72"/>
                    <a:pt x="197" y="71"/>
                  </a:cubicBezTo>
                  <a:cubicBezTo>
                    <a:pt x="197" y="71"/>
                    <a:pt x="197" y="70"/>
                    <a:pt x="197" y="70"/>
                  </a:cubicBezTo>
                  <a:moveTo>
                    <a:pt x="312" y="435"/>
                  </a:moveTo>
                  <a:cubicBezTo>
                    <a:pt x="312" y="435"/>
                    <a:pt x="311" y="435"/>
                    <a:pt x="311" y="435"/>
                  </a:cubicBezTo>
                  <a:cubicBezTo>
                    <a:pt x="311" y="435"/>
                    <a:pt x="312" y="435"/>
                    <a:pt x="312" y="435"/>
                  </a:cubicBezTo>
                  <a:moveTo>
                    <a:pt x="668" y="97"/>
                  </a:moveTo>
                  <a:cubicBezTo>
                    <a:pt x="669" y="97"/>
                    <a:pt x="670" y="97"/>
                    <a:pt x="671" y="97"/>
                  </a:cubicBezTo>
                  <a:cubicBezTo>
                    <a:pt x="670" y="97"/>
                    <a:pt x="669" y="97"/>
                    <a:pt x="668" y="97"/>
                  </a:cubicBezTo>
                  <a:cubicBezTo>
                    <a:pt x="668" y="97"/>
                    <a:pt x="668" y="97"/>
                    <a:pt x="668" y="97"/>
                  </a:cubicBezTo>
                  <a:moveTo>
                    <a:pt x="1170" y="445"/>
                  </a:moveTo>
                  <a:cubicBezTo>
                    <a:pt x="1169" y="442"/>
                    <a:pt x="1168" y="441"/>
                    <a:pt x="1165" y="439"/>
                  </a:cubicBezTo>
                  <a:cubicBezTo>
                    <a:pt x="1161" y="437"/>
                    <a:pt x="1159" y="436"/>
                    <a:pt x="1156" y="432"/>
                  </a:cubicBezTo>
                  <a:cubicBezTo>
                    <a:pt x="1151" y="428"/>
                    <a:pt x="1148" y="425"/>
                    <a:pt x="1149" y="419"/>
                  </a:cubicBezTo>
                  <a:cubicBezTo>
                    <a:pt x="1149" y="416"/>
                    <a:pt x="1149" y="413"/>
                    <a:pt x="1149" y="410"/>
                  </a:cubicBezTo>
                  <a:cubicBezTo>
                    <a:pt x="1149" y="407"/>
                    <a:pt x="1151" y="399"/>
                    <a:pt x="1149" y="396"/>
                  </a:cubicBezTo>
                  <a:cubicBezTo>
                    <a:pt x="1149" y="396"/>
                    <a:pt x="1145" y="394"/>
                    <a:pt x="1144" y="394"/>
                  </a:cubicBezTo>
                  <a:cubicBezTo>
                    <a:pt x="1142" y="393"/>
                    <a:pt x="1139" y="391"/>
                    <a:pt x="1137" y="390"/>
                  </a:cubicBezTo>
                  <a:cubicBezTo>
                    <a:pt x="1133" y="389"/>
                    <a:pt x="1131" y="391"/>
                    <a:pt x="1130" y="387"/>
                  </a:cubicBezTo>
                  <a:cubicBezTo>
                    <a:pt x="1129" y="384"/>
                    <a:pt x="1130" y="382"/>
                    <a:pt x="1132" y="380"/>
                  </a:cubicBezTo>
                  <a:cubicBezTo>
                    <a:pt x="1134" y="378"/>
                    <a:pt x="1134" y="380"/>
                    <a:pt x="1136" y="376"/>
                  </a:cubicBezTo>
                  <a:cubicBezTo>
                    <a:pt x="1138" y="372"/>
                    <a:pt x="1141" y="368"/>
                    <a:pt x="1142" y="363"/>
                  </a:cubicBezTo>
                  <a:cubicBezTo>
                    <a:pt x="1142" y="361"/>
                    <a:pt x="1143" y="354"/>
                    <a:pt x="1141" y="352"/>
                  </a:cubicBezTo>
                  <a:cubicBezTo>
                    <a:pt x="1140" y="350"/>
                    <a:pt x="1136" y="351"/>
                    <a:pt x="1134" y="351"/>
                  </a:cubicBezTo>
                  <a:cubicBezTo>
                    <a:pt x="1130" y="350"/>
                    <a:pt x="1131" y="347"/>
                    <a:pt x="1131" y="343"/>
                  </a:cubicBezTo>
                  <a:cubicBezTo>
                    <a:pt x="1131" y="339"/>
                    <a:pt x="1131" y="335"/>
                    <a:pt x="1131" y="331"/>
                  </a:cubicBezTo>
                  <a:cubicBezTo>
                    <a:pt x="1131" y="322"/>
                    <a:pt x="1128" y="312"/>
                    <a:pt x="1124" y="302"/>
                  </a:cubicBezTo>
                  <a:cubicBezTo>
                    <a:pt x="1123" y="299"/>
                    <a:pt x="1120" y="295"/>
                    <a:pt x="1119" y="291"/>
                  </a:cubicBezTo>
                  <a:cubicBezTo>
                    <a:pt x="1116" y="283"/>
                    <a:pt x="1122" y="275"/>
                    <a:pt x="1120" y="268"/>
                  </a:cubicBezTo>
                  <a:cubicBezTo>
                    <a:pt x="1118" y="267"/>
                    <a:pt x="1114" y="268"/>
                    <a:pt x="1111" y="266"/>
                  </a:cubicBezTo>
                  <a:cubicBezTo>
                    <a:pt x="1106" y="263"/>
                    <a:pt x="1111" y="262"/>
                    <a:pt x="1115" y="261"/>
                  </a:cubicBezTo>
                  <a:cubicBezTo>
                    <a:pt x="1119" y="261"/>
                    <a:pt x="1126" y="261"/>
                    <a:pt x="1128" y="257"/>
                  </a:cubicBezTo>
                  <a:cubicBezTo>
                    <a:pt x="1129" y="256"/>
                    <a:pt x="1129" y="255"/>
                    <a:pt x="1129" y="253"/>
                  </a:cubicBezTo>
                  <a:cubicBezTo>
                    <a:pt x="1130" y="252"/>
                    <a:pt x="1132" y="250"/>
                    <a:pt x="1133" y="248"/>
                  </a:cubicBezTo>
                  <a:cubicBezTo>
                    <a:pt x="1135" y="245"/>
                    <a:pt x="1136" y="241"/>
                    <a:pt x="1139" y="238"/>
                  </a:cubicBezTo>
                  <a:cubicBezTo>
                    <a:pt x="1140" y="237"/>
                    <a:pt x="1142" y="236"/>
                    <a:pt x="1144" y="235"/>
                  </a:cubicBezTo>
                  <a:cubicBezTo>
                    <a:pt x="1146" y="234"/>
                    <a:pt x="1149" y="232"/>
                    <a:pt x="1151" y="230"/>
                  </a:cubicBezTo>
                  <a:cubicBezTo>
                    <a:pt x="1147" y="228"/>
                    <a:pt x="1144" y="226"/>
                    <a:pt x="1140" y="224"/>
                  </a:cubicBezTo>
                  <a:cubicBezTo>
                    <a:pt x="1140" y="224"/>
                    <a:pt x="1133" y="222"/>
                    <a:pt x="1133" y="221"/>
                  </a:cubicBezTo>
                  <a:cubicBezTo>
                    <a:pt x="1131" y="220"/>
                    <a:pt x="1131" y="218"/>
                    <a:pt x="1130" y="216"/>
                  </a:cubicBezTo>
                  <a:cubicBezTo>
                    <a:pt x="1125" y="213"/>
                    <a:pt x="1119" y="214"/>
                    <a:pt x="1113" y="214"/>
                  </a:cubicBezTo>
                  <a:cubicBezTo>
                    <a:pt x="1104" y="213"/>
                    <a:pt x="1096" y="206"/>
                    <a:pt x="1090" y="201"/>
                  </a:cubicBezTo>
                  <a:cubicBezTo>
                    <a:pt x="1084" y="195"/>
                    <a:pt x="1083" y="190"/>
                    <a:pt x="1081" y="181"/>
                  </a:cubicBezTo>
                  <a:cubicBezTo>
                    <a:pt x="1080" y="178"/>
                    <a:pt x="1079" y="177"/>
                    <a:pt x="1078" y="175"/>
                  </a:cubicBezTo>
                  <a:cubicBezTo>
                    <a:pt x="1077" y="172"/>
                    <a:pt x="1078" y="169"/>
                    <a:pt x="1079" y="167"/>
                  </a:cubicBezTo>
                  <a:cubicBezTo>
                    <a:pt x="1081" y="161"/>
                    <a:pt x="1085" y="154"/>
                    <a:pt x="1084" y="148"/>
                  </a:cubicBezTo>
                  <a:cubicBezTo>
                    <a:pt x="1084" y="146"/>
                    <a:pt x="1083" y="144"/>
                    <a:pt x="1082" y="142"/>
                  </a:cubicBezTo>
                  <a:cubicBezTo>
                    <a:pt x="1082" y="141"/>
                    <a:pt x="1079" y="138"/>
                    <a:pt x="1078" y="136"/>
                  </a:cubicBezTo>
                  <a:cubicBezTo>
                    <a:pt x="1077" y="134"/>
                    <a:pt x="1072" y="133"/>
                    <a:pt x="1072" y="131"/>
                  </a:cubicBezTo>
                  <a:cubicBezTo>
                    <a:pt x="1068" y="125"/>
                    <a:pt x="1082" y="122"/>
                    <a:pt x="1080" y="116"/>
                  </a:cubicBezTo>
                  <a:cubicBezTo>
                    <a:pt x="1072" y="114"/>
                    <a:pt x="1065" y="111"/>
                    <a:pt x="1057" y="108"/>
                  </a:cubicBezTo>
                  <a:cubicBezTo>
                    <a:pt x="1056" y="107"/>
                    <a:pt x="1054" y="107"/>
                    <a:pt x="1052" y="107"/>
                  </a:cubicBezTo>
                  <a:cubicBezTo>
                    <a:pt x="1051" y="106"/>
                    <a:pt x="1051" y="106"/>
                    <a:pt x="1049" y="105"/>
                  </a:cubicBezTo>
                  <a:cubicBezTo>
                    <a:pt x="1047" y="104"/>
                    <a:pt x="1045" y="104"/>
                    <a:pt x="1045" y="101"/>
                  </a:cubicBezTo>
                  <a:cubicBezTo>
                    <a:pt x="1045" y="98"/>
                    <a:pt x="1047" y="96"/>
                    <a:pt x="1047" y="94"/>
                  </a:cubicBezTo>
                  <a:cubicBezTo>
                    <a:pt x="1044" y="93"/>
                    <a:pt x="1039" y="96"/>
                    <a:pt x="1037" y="94"/>
                  </a:cubicBezTo>
                  <a:cubicBezTo>
                    <a:pt x="1036" y="93"/>
                    <a:pt x="1035" y="90"/>
                    <a:pt x="1034" y="89"/>
                  </a:cubicBezTo>
                  <a:cubicBezTo>
                    <a:pt x="1032" y="87"/>
                    <a:pt x="1028" y="87"/>
                    <a:pt x="1027" y="85"/>
                  </a:cubicBezTo>
                  <a:cubicBezTo>
                    <a:pt x="1025" y="84"/>
                    <a:pt x="1026" y="82"/>
                    <a:pt x="1025" y="80"/>
                  </a:cubicBezTo>
                  <a:cubicBezTo>
                    <a:pt x="1023" y="77"/>
                    <a:pt x="1017" y="76"/>
                    <a:pt x="1014" y="75"/>
                  </a:cubicBezTo>
                  <a:cubicBezTo>
                    <a:pt x="1012" y="74"/>
                    <a:pt x="1008" y="72"/>
                    <a:pt x="1006" y="73"/>
                  </a:cubicBezTo>
                  <a:cubicBezTo>
                    <a:pt x="1005" y="75"/>
                    <a:pt x="1006" y="80"/>
                    <a:pt x="1006" y="81"/>
                  </a:cubicBezTo>
                  <a:cubicBezTo>
                    <a:pt x="1003" y="82"/>
                    <a:pt x="1000" y="81"/>
                    <a:pt x="996" y="81"/>
                  </a:cubicBezTo>
                  <a:cubicBezTo>
                    <a:pt x="995" y="81"/>
                    <a:pt x="992" y="81"/>
                    <a:pt x="990" y="81"/>
                  </a:cubicBezTo>
                  <a:cubicBezTo>
                    <a:pt x="988" y="82"/>
                    <a:pt x="988" y="83"/>
                    <a:pt x="986" y="83"/>
                  </a:cubicBezTo>
                  <a:cubicBezTo>
                    <a:pt x="985" y="82"/>
                    <a:pt x="983" y="82"/>
                    <a:pt x="982" y="81"/>
                  </a:cubicBezTo>
                  <a:cubicBezTo>
                    <a:pt x="981" y="81"/>
                    <a:pt x="979" y="79"/>
                    <a:pt x="978" y="79"/>
                  </a:cubicBezTo>
                  <a:cubicBezTo>
                    <a:pt x="976" y="78"/>
                    <a:pt x="973" y="79"/>
                    <a:pt x="970" y="79"/>
                  </a:cubicBezTo>
                  <a:cubicBezTo>
                    <a:pt x="969" y="79"/>
                    <a:pt x="968" y="79"/>
                    <a:pt x="967" y="79"/>
                  </a:cubicBezTo>
                  <a:cubicBezTo>
                    <a:pt x="965" y="79"/>
                    <a:pt x="966" y="80"/>
                    <a:pt x="964" y="80"/>
                  </a:cubicBezTo>
                  <a:cubicBezTo>
                    <a:pt x="962" y="82"/>
                    <a:pt x="959" y="83"/>
                    <a:pt x="955" y="83"/>
                  </a:cubicBezTo>
                  <a:cubicBezTo>
                    <a:pt x="953" y="82"/>
                    <a:pt x="951" y="81"/>
                    <a:pt x="949" y="81"/>
                  </a:cubicBezTo>
                  <a:cubicBezTo>
                    <a:pt x="945" y="80"/>
                    <a:pt x="942" y="81"/>
                    <a:pt x="938" y="81"/>
                  </a:cubicBezTo>
                  <a:cubicBezTo>
                    <a:pt x="939" y="86"/>
                    <a:pt x="930" y="93"/>
                    <a:pt x="926" y="96"/>
                  </a:cubicBezTo>
                  <a:cubicBezTo>
                    <a:pt x="926" y="97"/>
                    <a:pt x="926" y="97"/>
                    <a:pt x="925" y="97"/>
                  </a:cubicBezTo>
                  <a:cubicBezTo>
                    <a:pt x="923" y="98"/>
                    <a:pt x="921" y="98"/>
                    <a:pt x="920" y="99"/>
                  </a:cubicBezTo>
                  <a:cubicBezTo>
                    <a:pt x="919" y="99"/>
                    <a:pt x="918" y="101"/>
                    <a:pt x="917" y="102"/>
                  </a:cubicBezTo>
                  <a:cubicBezTo>
                    <a:pt x="916" y="102"/>
                    <a:pt x="914" y="103"/>
                    <a:pt x="913" y="104"/>
                  </a:cubicBezTo>
                  <a:cubicBezTo>
                    <a:pt x="910" y="105"/>
                    <a:pt x="907" y="106"/>
                    <a:pt x="904" y="107"/>
                  </a:cubicBezTo>
                  <a:cubicBezTo>
                    <a:pt x="901" y="109"/>
                    <a:pt x="897" y="110"/>
                    <a:pt x="893" y="110"/>
                  </a:cubicBezTo>
                  <a:cubicBezTo>
                    <a:pt x="886" y="110"/>
                    <a:pt x="879" y="110"/>
                    <a:pt x="874" y="115"/>
                  </a:cubicBezTo>
                  <a:cubicBezTo>
                    <a:pt x="870" y="119"/>
                    <a:pt x="866" y="120"/>
                    <a:pt x="862" y="122"/>
                  </a:cubicBezTo>
                  <a:cubicBezTo>
                    <a:pt x="854" y="125"/>
                    <a:pt x="848" y="121"/>
                    <a:pt x="841" y="118"/>
                  </a:cubicBezTo>
                  <a:cubicBezTo>
                    <a:pt x="833" y="115"/>
                    <a:pt x="824" y="117"/>
                    <a:pt x="816" y="115"/>
                  </a:cubicBezTo>
                  <a:cubicBezTo>
                    <a:pt x="814" y="114"/>
                    <a:pt x="813" y="113"/>
                    <a:pt x="812" y="112"/>
                  </a:cubicBezTo>
                  <a:cubicBezTo>
                    <a:pt x="810" y="112"/>
                    <a:pt x="809" y="113"/>
                    <a:pt x="808" y="113"/>
                  </a:cubicBezTo>
                  <a:cubicBezTo>
                    <a:pt x="806" y="112"/>
                    <a:pt x="804" y="111"/>
                    <a:pt x="802" y="111"/>
                  </a:cubicBezTo>
                  <a:cubicBezTo>
                    <a:pt x="801" y="111"/>
                    <a:pt x="800" y="111"/>
                    <a:pt x="799" y="111"/>
                  </a:cubicBezTo>
                  <a:cubicBezTo>
                    <a:pt x="798" y="111"/>
                    <a:pt x="798" y="113"/>
                    <a:pt x="796" y="113"/>
                  </a:cubicBezTo>
                  <a:cubicBezTo>
                    <a:pt x="794" y="114"/>
                    <a:pt x="789" y="113"/>
                    <a:pt x="786" y="113"/>
                  </a:cubicBezTo>
                  <a:cubicBezTo>
                    <a:pt x="780" y="113"/>
                    <a:pt x="777" y="114"/>
                    <a:pt x="771" y="116"/>
                  </a:cubicBezTo>
                  <a:cubicBezTo>
                    <a:pt x="768" y="118"/>
                    <a:pt x="765" y="117"/>
                    <a:pt x="762" y="118"/>
                  </a:cubicBezTo>
                  <a:cubicBezTo>
                    <a:pt x="759" y="118"/>
                    <a:pt x="757" y="121"/>
                    <a:pt x="754" y="121"/>
                  </a:cubicBezTo>
                  <a:cubicBezTo>
                    <a:pt x="753" y="121"/>
                    <a:pt x="752" y="121"/>
                    <a:pt x="752" y="121"/>
                  </a:cubicBezTo>
                  <a:cubicBezTo>
                    <a:pt x="748" y="120"/>
                    <a:pt x="743" y="119"/>
                    <a:pt x="739" y="118"/>
                  </a:cubicBezTo>
                  <a:cubicBezTo>
                    <a:pt x="736" y="116"/>
                    <a:pt x="735" y="114"/>
                    <a:pt x="731" y="113"/>
                  </a:cubicBezTo>
                  <a:cubicBezTo>
                    <a:pt x="729" y="112"/>
                    <a:pt x="726" y="113"/>
                    <a:pt x="723" y="112"/>
                  </a:cubicBezTo>
                  <a:cubicBezTo>
                    <a:pt x="720" y="112"/>
                    <a:pt x="719" y="111"/>
                    <a:pt x="717" y="108"/>
                  </a:cubicBezTo>
                  <a:cubicBezTo>
                    <a:pt x="714" y="105"/>
                    <a:pt x="710" y="100"/>
                    <a:pt x="706" y="99"/>
                  </a:cubicBezTo>
                  <a:cubicBezTo>
                    <a:pt x="704" y="98"/>
                    <a:pt x="701" y="99"/>
                    <a:pt x="698" y="99"/>
                  </a:cubicBezTo>
                  <a:cubicBezTo>
                    <a:pt x="695" y="98"/>
                    <a:pt x="692" y="97"/>
                    <a:pt x="689" y="97"/>
                  </a:cubicBezTo>
                  <a:cubicBezTo>
                    <a:pt x="683" y="97"/>
                    <a:pt x="677" y="97"/>
                    <a:pt x="671" y="97"/>
                  </a:cubicBezTo>
                  <a:cubicBezTo>
                    <a:pt x="672" y="98"/>
                    <a:pt x="673" y="98"/>
                    <a:pt x="674" y="99"/>
                  </a:cubicBezTo>
                  <a:cubicBezTo>
                    <a:pt x="672" y="99"/>
                    <a:pt x="670" y="98"/>
                    <a:pt x="668" y="97"/>
                  </a:cubicBezTo>
                  <a:cubicBezTo>
                    <a:pt x="666" y="97"/>
                    <a:pt x="665" y="97"/>
                    <a:pt x="663" y="97"/>
                  </a:cubicBezTo>
                  <a:cubicBezTo>
                    <a:pt x="665" y="97"/>
                    <a:pt x="666" y="97"/>
                    <a:pt x="668" y="97"/>
                  </a:cubicBezTo>
                  <a:cubicBezTo>
                    <a:pt x="665" y="96"/>
                    <a:pt x="662" y="94"/>
                    <a:pt x="659" y="92"/>
                  </a:cubicBezTo>
                  <a:cubicBezTo>
                    <a:pt x="655" y="90"/>
                    <a:pt x="653" y="89"/>
                    <a:pt x="653" y="84"/>
                  </a:cubicBezTo>
                  <a:cubicBezTo>
                    <a:pt x="652" y="80"/>
                    <a:pt x="652" y="80"/>
                    <a:pt x="648" y="81"/>
                  </a:cubicBezTo>
                  <a:cubicBezTo>
                    <a:pt x="646" y="81"/>
                    <a:pt x="640" y="81"/>
                    <a:pt x="640" y="84"/>
                  </a:cubicBezTo>
                  <a:cubicBezTo>
                    <a:pt x="638" y="84"/>
                    <a:pt x="634" y="84"/>
                    <a:pt x="632" y="84"/>
                  </a:cubicBezTo>
                  <a:cubicBezTo>
                    <a:pt x="629" y="83"/>
                    <a:pt x="625" y="81"/>
                    <a:pt x="623" y="80"/>
                  </a:cubicBezTo>
                  <a:cubicBezTo>
                    <a:pt x="618" y="79"/>
                    <a:pt x="620" y="80"/>
                    <a:pt x="619" y="78"/>
                  </a:cubicBezTo>
                  <a:cubicBezTo>
                    <a:pt x="617" y="76"/>
                    <a:pt x="618" y="71"/>
                    <a:pt x="616" y="69"/>
                  </a:cubicBezTo>
                  <a:cubicBezTo>
                    <a:pt x="615" y="67"/>
                    <a:pt x="613" y="68"/>
                    <a:pt x="612" y="65"/>
                  </a:cubicBezTo>
                  <a:cubicBezTo>
                    <a:pt x="611" y="64"/>
                    <a:pt x="610" y="62"/>
                    <a:pt x="610" y="60"/>
                  </a:cubicBezTo>
                  <a:cubicBezTo>
                    <a:pt x="610" y="55"/>
                    <a:pt x="612" y="46"/>
                    <a:pt x="609" y="41"/>
                  </a:cubicBezTo>
                  <a:cubicBezTo>
                    <a:pt x="606" y="38"/>
                    <a:pt x="602" y="38"/>
                    <a:pt x="598" y="38"/>
                  </a:cubicBezTo>
                  <a:cubicBezTo>
                    <a:pt x="596" y="39"/>
                    <a:pt x="596" y="39"/>
                    <a:pt x="594" y="40"/>
                  </a:cubicBezTo>
                  <a:cubicBezTo>
                    <a:pt x="592" y="41"/>
                    <a:pt x="591" y="42"/>
                    <a:pt x="589" y="43"/>
                  </a:cubicBezTo>
                  <a:cubicBezTo>
                    <a:pt x="588" y="44"/>
                    <a:pt x="587" y="45"/>
                    <a:pt x="586" y="46"/>
                  </a:cubicBezTo>
                  <a:cubicBezTo>
                    <a:pt x="582" y="49"/>
                    <a:pt x="571" y="46"/>
                    <a:pt x="566" y="46"/>
                  </a:cubicBezTo>
                  <a:cubicBezTo>
                    <a:pt x="564" y="46"/>
                    <a:pt x="563" y="46"/>
                    <a:pt x="561" y="46"/>
                  </a:cubicBezTo>
                  <a:cubicBezTo>
                    <a:pt x="559" y="44"/>
                    <a:pt x="557" y="38"/>
                    <a:pt x="555" y="36"/>
                  </a:cubicBezTo>
                  <a:cubicBezTo>
                    <a:pt x="552" y="33"/>
                    <a:pt x="549" y="32"/>
                    <a:pt x="550" y="27"/>
                  </a:cubicBezTo>
                  <a:cubicBezTo>
                    <a:pt x="550" y="24"/>
                    <a:pt x="552" y="22"/>
                    <a:pt x="550" y="20"/>
                  </a:cubicBezTo>
                  <a:cubicBezTo>
                    <a:pt x="548" y="19"/>
                    <a:pt x="543" y="19"/>
                    <a:pt x="541" y="19"/>
                  </a:cubicBezTo>
                  <a:cubicBezTo>
                    <a:pt x="539" y="20"/>
                    <a:pt x="538" y="23"/>
                    <a:pt x="536" y="24"/>
                  </a:cubicBezTo>
                  <a:cubicBezTo>
                    <a:pt x="533" y="25"/>
                    <a:pt x="527" y="27"/>
                    <a:pt x="523" y="27"/>
                  </a:cubicBezTo>
                  <a:cubicBezTo>
                    <a:pt x="520" y="27"/>
                    <a:pt x="519" y="26"/>
                    <a:pt x="516" y="25"/>
                  </a:cubicBezTo>
                  <a:cubicBezTo>
                    <a:pt x="513" y="25"/>
                    <a:pt x="510" y="25"/>
                    <a:pt x="508" y="24"/>
                  </a:cubicBezTo>
                  <a:cubicBezTo>
                    <a:pt x="505" y="24"/>
                    <a:pt x="502" y="22"/>
                    <a:pt x="499" y="23"/>
                  </a:cubicBezTo>
                  <a:cubicBezTo>
                    <a:pt x="496" y="23"/>
                    <a:pt x="495" y="24"/>
                    <a:pt x="491" y="25"/>
                  </a:cubicBezTo>
                  <a:cubicBezTo>
                    <a:pt x="490" y="25"/>
                    <a:pt x="487" y="25"/>
                    <a:pt x="486" y="25"/>
                  </a:cubicBezTo>
                  <a:cubicBezTo>
                    <a:pt x="482" y="25"/>
                    <a:pt x="480" y="23"/>
                    <a:pt x="477" y="22"/>
                  </a:cubicBezTo>
                  <a:cubicBezTo>
                    <a:pt x="469" y="21"/>
                    <a:pt x="462" y="20"/>
                    <a:pt x="454" y="20"/>
                  </a:cubicBezTo>
                  <a:cubicBezTo>
                    <a:pt x="447" y="20"/>
                    <a:pt x="437" y="19"/>
                    <a:pt x="430" y="21"/>
                  </a:cubicBezTo>
                  <a:cubicBezTo>
                    <a:pt x="426" y="22"/>
                    <a:pt x="422" y="23"/>
                    <a:pt x="418" y="25"/>
                  </a:cubicBezTo>
                  <a:cubicBezTo>
                    <a:pt x="416" y="27"/>
                    <a:pt x="413" y="27"/>
                    <a:pt x="411" y="28"/>
                  </a:cubicBezTo>
                  <a:cubicBezTo>
                    <a:pt x="411" y="28"/>
                    <a:pt x="408" y="29"/>
                    <a:pt x="408" y="29"/>
                  </a:cubicBezTo>
                  <a:cubicBezTo>
                    <a:pt x="406" y="30"/>
                    <a:pt x="403" y="30"/>
                    <a:pt x="400" y="30"/>
                  </a:cubicBezTo>
                  <a:cubicBezTo>
                    <a:pt x="398" y="31"/>
                    <a:pt x="395" y="30"/>
                    <a:pt x="393" y="31"/>
                  </a:cubicBezTo>
                  <a:cubicBezTo>
                    <a:pt x="389" y="32"/>
                    <a:pt x="386" y="34"/>
                    <a:pt x="383" y="35"/>
                  </a:cubicBezTo>
                  <a:cubicBezTo>
                    <a:pt x="380" y="36"/>
                    <a:pt x="378" y="37"/>
                    <a:pt x="375" y="39"/>
                  </a:cubicBezTo>
                  <a:cubicBezTo>
                    <a:pt x="373" y="41"/>
                    <a:pt x="370" y="41"/>
                    <a:pt x="367" y="43"/>
                  </a:cubicBezTo>
                  <a:cubicBezTo>
                    <a:pt x="365" y="45"/>
                    <a:pt x="365" y="45"/>
                    <a:pt x="362" y="46"/>
                  </a:cubicBezTo>
                  <a:cubicBezTo>
                    <a:pt x="361" y="46"/>
                    <a:pt x="360" y="46"/>
                    <a:pt x="358" y="46"/>
                  </a:cubicBezTo>
                  <a:cubicBezTo>
                    <a:pt x="355" y="47"/>
                    <a:pt x="356" y="47"/>
                    <a:pt x="354" y="49"/>
                  </a:cubicBezTo>
                  <a:cubicBezTo>
                    <a:pt x="353" y="51"/>
                    <a:pt x="351" y="52"/>
                    <a:pt x="350" y="55"/>
                  </a:cubicBezTo>
                  <a:cubicBezTo>
                    <a:pt x="348" y="59"/>
                    <a:pt x="351" y="63"/>
                    <a:pt x="347" y="66"/>
                  </a:cubicBezTo>
                  <a:cubicBezTo>
                    <a:pt x="346" y="67"/>
                    <a:pt x="343" y="67"/>
                    <a:pt x="341" y="68"/>
                  </a:cubicBezTo>
                  <a:cubicBezTo>
                    <a:pt x="340" y="69"/>
                    <a:pt x="340" y="71"/>
                    <a:pt x="339" y="72"/>
                  </a:cubicBezTo>
                  <a:cubicBezTo>
                    <a:pt x="338" y="74"/>
                    <a:pt x="336" y="74"/>
                    <a:pt x="335" y="76"/>
                  </a:cubicBezTo>
                  <a:cubicBezTo>
                    <a:pt x="333" y="78"/>
                    <a:pt x="335" y="81"/>
                    <a:pt x="334" y="84"/>
                  </a:cubicBezTo>
                  <a:cubicBezTo>
                    <a:pt x="332" y="88"/>
                    <a:pt x="324" y="86"/>
                    <a:pt x="321" y="86"/>
                  </a:cubicBezTo>
                  <a:cubicBezTo>
                    <a:pt x="319" y="86"/>
                    <a:pt x="314" y="85"/>
                    <a:pt x="312" y="86"/>
                  </a:cubicBezTo>
                  <a:cubicBezTo>
                    <a:pt x="310" y="87"/>
                    <a:pt x="309" y="89"/>
                    <a:pt x="307" y="89"/>
                  </a:cubicBezTo>
                  <a:cubicBezTo>
                    <a:pt x="304" y="91"/>
                    <a:pt x="302" y="91"/>
                    <a:pt x="299" y="90"/>
                  </a:cubicBezTo>
                  <a:cubicBezTo>
                    <a:pt x="295" y="88"/>
                    <a:pt x="292" y="86"/>
                    <a:pt x="288" y="85"/>
                  </a:cubicBezTo>
                  <a:cubicBezTo>
                    <a:pt x="282" y="83"/>
                    <a:pt x="274" y="85"/>
                    <a:pt x="269" y="81"/>
                  </a:cubicBezTo>
                  <a:cubicBezTo>
                    <a:pt x="266" y="79"/>
                    <a:pt x="266" y="78"/>
                    <a:pt x="262" y="80"/>
                  </a:cubicBezTo>
                  <a:cubicBezTo>
                    <a:pt x="259" y="82"/>
                    <a:pt x="255" y="81"/>
                    <a:pt x="251" y="81"/>
                  </a:cubicBezTo>
                  <a:cubicBezTo>
                    <a:pt x="243" y="81"/>
                    <a:pt x="234" y="83"/>
                    <a:pt x="226" y="81"/>
                  </a:cubicBezTo>
                  <a:cubicBezTo>
                    <a:pt x="223" y="81"/>
                    <a:pt x="221" y="79"/>
                    <a:pt x="218" y="77"/>
                  </a:cubicBezTo>
                  <a:cubicBezTo>
                    <a:pt x="214" y="76"/>
                    <a:pt x="211" y="76"/>
                    <a:pt x="208" y="75"/>
                  </a:cubicBezTo>
                  <a:cubicBezTo>
                    <a:pt x="205" y="74"/>
                    <a:pt x="202" y="72"/>
                    <a:pt x="200" y="71"/>
                  </a:cubicBezTo>
                  <a:cubicBezTo>
                    <a:pt x="200" y="71"/>
                    <a:pt x="200" y="71"/>
                    <a:pt x="200" y="72"/>
                  </a:cubicBezTo>
                  <a:cubicBezTo>
                    <a:pt x="200" y="72"/>
                    <a:pt x="199" y="73"/>
                    <a:pt x="199" y="74"/>
                  </a:cubicBezTo>
                  <a:cubicBezTo>
                    <a:pt x="198" y="74"/>
                    <a:pt x="198" y="75"/>
                    <a:pt x="198" y="76"/>
                  </a:cubicBezTo>
                  <a:cubicBezTo>
                    <a:pt x="197" y="78"/>
                    <a:pt x="197" y="80"/>
                    <a:pt x="195" y="82"/>
                  </a:cubicBezTo>
                  <a:cubicBezTo>
                    <a:pt x="195" y="82"/>
                    <a:pt x="195" y="82"/>
                    <a:pt x="194" y="83"/>
                  </a:cubicBezTo>
                  <a:cubicBezTo>
                    <a:pt x="194" y="83"/>
                    <a:pt x="195" y="83"/>
                    <a:pt x="195" y="83"/>
                  </a:cubicBezTo>
                  <a:cubicBezTo>
                    <a:pt x="194" y="84"/>
                    <a:pt x="194" y="84"/>
                    <a:pt x="194" y="84"/>
                  </a:cubicBezTo>
                  <a:cubicBezTo>
                    <a:pt x="194" y="85"/>
                    <a:pt x="194" y="85"/>
                    <a:pt x="194" y="86"/>
                  </a:cubicBezTo>
                  <a:cubicBezTo>
                    <a:pt x="194" y="87"/>
                    <a:pt x="194" y="87"/>
                    <a:pt x="194" y="88"/>
                  </a:cubicBezTo>
                  <a:cubicBezTo>
                    <a:pt x="194" y="90"/>
                    <a:pt x="194" y="92"/>
                    <a:pt x="194" y="94"/>
                  </a:cubicBezTo>
                  <a:cubicBezTo>
                    <a:pt x="194" y="95"/>
                    <a:pt x="194" y="96"/>
                    <a:pt x="194" y="96"/>
                  </a:cubicBezTo>
                  <a:cubicBezTo>
                    <a:pt x="195" y="98"/>
                    <a:pt x="198" y="99"/>
                    <a:pt x="199" y="100"/>
                  </a:cubicBezTo>
                  <a:cubicBezTo>
                    <a:pt x="199" y="100"/>
                    <a:pt x="200" y="100"/>
                    <a:pt x="201" y="101"/>
                  </a:cubicBezTo>
                  <a:cubicBezTo>
                    <a:pt x="199" y="100"/>
                    <a:pt x="199" y="100"/>
                    <a:pt x="199" y="100"/>
                  </a:cubicBezTo>
                  <a:cubicBezTo>
                    <a:pt x="199" y="99"/>
                    <a:pt x="199" y="99"/>
                    <a:pt x="198" y="99"/>
                  </a:cubicBezTo>
                  <a:cubicBezTo>
                    <a:pt x="198" y="99"/>
                    <a:pt x="198" y="99"/>
                    <a:pt x="197" y="98"/>
                  </a:cubicBezTo>
                  <a:cubicBezTo>
                    <a:pt x="197" y="98"/>
                    <a:pt x="196" y="98"/>
                    <a:pt x="196" y="97"/>
                  </a:cubicBezTo>
                  <a:cubicBezTo>
                    <a:pt x="196" y="97"/>
                    <a:pt x="196" y="97"/>
                    <a:pt x="195" y="97"/>
                  </a:cubicBezTo>
                  <a:cubicBezTo>
                    <a:pt x="199" y="100"/>
                    <a:pt x="199" y="100"/>
                    <a:pt x="199" y="100"/>
                  </a:cubicBezTo>
                  <a:cubicBezTo>
                    <a:pt x="200" y="100"/>
                    <a:pt x="200" y="100"/>
                    <a:pt x="201" y="100"/>
                  </a:cubicBezTo>
                  <a:cubicBezTo>
                    <a:pt x="204" y="100"/>
                    <a:pt x="206" y="103"/>
                    <a:pt x="209" y="105"/>
                  </a:cubicBezTo>
                  <a:cubicBezTo>
                    <a:pt x="209" y="106"/>
                    <a:pt x="210" y="106"/>
                    <a:pt x="211" y="106"/>
                  </a:cubicBezTo>
                  <a:cubicBezTo>
                    <a:pt x="212" y="106"/>
                    <a:pt x="213" y="106"/>
                    <a:pt x="215" y="107"/>
                  </a:cubicBezTo>
                  <a:cubicBezTo>
                    <a:pt x="216" y="107"/>
                    <a:pt x="218" y="108"/>
                    <a:pt x="219" y="108"/>
                  </a:cubicBezTo>
                  <a:cubicBezTo>
                    <a:pt x="222" y="110"/>
                    <a:pt x="225" y="112"/>
                    <a:pt x="228" y="113"/>
                  </a:cubicBezTo>
                  <a:cubicBezTo>
                    <a:pt x="230" y="114"/>
                    <a:pt x="231" y="114"/>
                    <a:pt x="233" y="114"/>
                  </a:cubicBezTo>
                  <a:cubicBezTo>
                    <a:pt x="237" y="114"/>
                    <a:pt x="241" y="113"/>
                    <a:pt x="245" y="113"/>
                  </a:cubicBezTo>
                  <a:cubicBezTo>
                    <a:pt x="246" y="114"/>
                    <a:pt x="247" y="114"/>
                    <a:pt x="248" y="115"/>
                  </a:cubicBezTo>
                  <a:cubicBezTo>
                    <a:pt x="246" y="115"/>
                    <a:pt x="244" y="115"/>
                    <a:pt x="242" y="115"/>
                  </a:cubicBezTo>
                  <a:cubicBezTo>
                    <a:pt x="241" y="115"/>
                    <a:pt x="240" y="115"/>
                    <a:pt x="239" y="115"/>
                  </a:cubicBezTo>
                  <a:cubicBezTo>
                    <a:pt x="237" y="115"/>
                    <a:pt x="235" y="115"/>
                    <a:pt x="233" y="116"/>
                  </a:cubicBezTo>
                  <a:cubicBezTo>
                    <a:pt x="232" y="117"/>
                    <a:pt x="232" y="118"/>
                    <a:pt x="232" y="119"/>
                  </a:cubicBezTo>
                  <a:cubicBezTo>
                    <a:pt x="231" y="122"/>
                    <a:pt x="227" y="119"/>
                    <a:pt x="225" y="118"/>
                  </a:cubicBezTo>
                  <a:cubicBezTo>
                    <a:pt x="225" y="118"/>
                    <a:pt x="224" y="117"/>
                    <a:pt x="224" y="117"/>
                  </a:cubicBezTo>
                  <a:cubicBezTo>
                    <a:pt x="223" y="118"/>
                    <a:pt x="222" y="118"/>
                    <a:pt x="222" y="118"/>
                  </a:cubicBezTo>
                  <a:cubicBezTo>
                    <a:pt x="221" y="118"/>
                    <a:pt x="220" y="119"/>
                    <a:pt x="219" y="118"/>
                  </a:cubicBezTo>
                  <a:cubicBezTo>
                    <a:pt x="217" y="118"/>
                    <a:pt x="216" y="118"/>
                    <a:pt x="214" y="118"/>
                  </a:cubicBezTo>
                  <a:cubicBezTo>
                    <a:pt x="212" y="117"/>
                    <a:pt x="212" y="116"/>
                    <a:pt x="210" y="117"/>
                  </a:cubicBezTo>
                  <a:cubicBezTo>
                    <a:pt x="210" y="117"/>
                    <a:pt x="208" y="118"/>
                    <a:pt x="208" y="119"/>
                  </a:cubicBezTo>
                  <a:cubicBezTo>
                    <a:pt x="208" y="119"/>
                    <a:pt x="208" y="120"/>
                    <a:pt x="208" y="120"/>
                  </a:cubicBezTo>
                  <a:cubicBezTo>
                    <a:pt x="207" y="121"/>
                    <a:pt x="208" y="121"/>
                    <a:pt x="207" y="121"/>
                  </a:cubicBezTo>
                  <a:cubicBezTo>
                    <a:pt x="206" y="121"/>
                    <a:pt x="206" y="121"/>
                    <a:pt x="205" y="121"/>
                  </a:cubicBezTo>
                  <a:cubicBezTo>
                    <a:pt x="201" y="120"/>
                    <a:pt x="195" y="119"/>
                    <a:pt x="191" y="122"/>
                  </a:cubicBezTo>
                  <a:cubicBezTo>
                    <a:pt x="191" y="122"/>
                    <a:pt x="191" y="122"/>
                    <a:pt x="191" y="122"/>
                  </a:cubicBezTo>
                  <a:cubicBezTo>
                    <a:pt x="192" y="123"/>
                    <a:pt x="191" y="124"/>
                    <a:pt x="191" y="125"/>
                  </a:cubicBezTo>
                  <a:cubicBezTo>
                    <a:pt x="191" y="126"/>
                    <a:pt x="189" y="126"/>
                    <a:pt x="188" y="126"/>
                  </a:cubicBezTo>
                  <a:cubicBezTo>
                    <a:pt x="186" y="127"/>
                    <a:pt x="183" y="126"/>
                    <a:pt x="181" y="127"/>
                  </a:cubicBezTo>
                  <a:cubicBezTo>
                    <a:pt x="178" y="128"/>
                    <a:pt x="182" y="131"/>
                    <a:pt x="183" y="132"/>
                  </a:cubicBezTo>
                  <a:cubicBezTo>
                    <a:pt x="183" y="134"/>
                    <a:pt x="179" y="135"/>
                    <a:pt x="178" y="135"/>
                  </a:cubicBezTo>
                  <a:cubicBezTo>
                    <a:pt x="176" y="135"/>
                    <a:pt x="176" y="134"/>
                    <a:pt x="175" y="134"/>
                  </a:cubicBezTo>
                  <a:cubicBezTo>
                    <a:pt x="173" y="133"/>
                    <a:pt x="170" y="134"/>
                    <a:pt x="168" y="133"/>
                  </a:cubicBezTo>
                  <a:cubicBezTo>
                    <a:pt x="167" y="132"/>
                    <a:pt x="166" y="131"/>
                    <a:pt x="166" y="130"/>
                  </a:cubicBezTo>
                  <a:cubicBezTo>
                    <a:pt x="166" y="130"/>
                    <a:pt x="164" y="127"/>
                    <a:pt x="163" y="127"/>
                  </a:cubicBezTo>
                  <a:cubicBezTo>
                    <a:pt x="163" y="127"/>
                    <a:pt x="161" y="128"/>
                    <a:pt x="161" y="129"/>
                  </a:cubicBezTo>
                  <a:cubicBezTo>
                    <a:pt x="159" y="130"/>
                    <a:pt x="157" y="131"/>
                    <a:pt x="156" y="133"/>
                  </a:cubicBezTo>
                  <a:cubicBezTo>
                    <a:pt x="153" y="134"/>
                    <a:pt x="152" y="136"/>
                    <a:pt x="150" y="137"/>
                  </a:cubicBezTo>
                  <a:cubicBezTo>
                    <a:pt x="149" y="138"/>
                    <a:pt x="148" y="138"/>
                    <a:pt x="148" y="138"/>
                  </a:cubicBezTo>
                  <a:cubicBezTo>
                    <a:pt x="147" y="139"/>
                    <a:pt x="146" y="139"/>
                    <a:pt x="145" y="140"/>
                  </a:cubicBezTo>
                  <a:cubicBezTo>
                    <a:pt x="143" y="140"/>
                    <a:pt x="143" y="140"/>
                    <a:pt x="141" y="140"/>
                  </a:cubicBezTo>
                  <a:cubicBezTo>
                    <a:pt x="140" y="139"/>
                    <a:pt x="140" y="139"/>
                    <a:pt x="138" y="140"/>
                  </a:cubicBezTo>
                  <a:cubicBezTo>
                    <a:pt x="137" y="140"/>
                    <a:pt x="136" y="140"/>
                    <a:pt x="134" y="140"/>
                  </a:cubicBezTo>
                  <a:cubicBezTo>
                    <a:pt x="134" y="140"/>
                    <a:pt x="133" y="140"/>
                    <a:pt x="133" y="140"/>
                  </a:cubicBezTo>
                  <a:cubicBezTo>
                    <a:pt x="132" y="140"/>
                    <a:pt x="132" y="138"/>
                    <a:pt x="132" y="138"/>
                  </a:cubicBezTo>
                  <a:cubicBezTo>
                    <a:pt x="133" y="136"/>
                    <a:pt x="134" y="134"/>
                    <a:pt x="133" y="132"/>
                  </a:cubicBezTo>
                  <a:cubicBezTo>
                    <a:pt x="133" y="130"/>
                    <a:pt x="131" y="129"/>
                    <a:pt x="129" y="129"/>
                  </a:cubicBezTo>
                  <a:cubicBezTo>
                    <a:pt x="127" y="129"/>
                    <a:pt x="126" y="129"/>
                    <a:pt x="125" y="129"/>
                  </a:cubicBezTo>
                  <a:cubicBezTo>
                    <a:pt x="122" y="129"/>
                    <a:pt x="118" y="127"/>
                    <a:pt x="115" y="128"/>
                  </a:cubicBezTo>
                  <a:cubicBezTo>
                    <a:pt x="113" y="129"/>
                    <a:pt x="113" y="132"/>
                    <a:pt x="114" y="134"/>
                  </a:cubicBezTo>
                  <a:cubicBezTo>
                    <a:pt x="115" y="136"/>
                    <a:pt x="116" y="136"/>
                    <a:pt x="119" y="137"/>
                  </a:cubicBezTo>
                  <a:cubicBezTo>
                    <a:pt x="121" y="137"/>
                    <a:pt x="125" y="140"/>
                    <a:pt x="126" y="143"/>
                  </a:cubicBezTo>
                  <a:cubicBezTo>
                    <a:pt x="126" y="145"/>
                    <a:pt x="123" y="146"/>
                    <a:pt x="121" y="147"/>
                  </a:cubicBezTo>
                  <a:cubicBezTo>
                    <a:pt x="118" y="147"/>
                    <a:pt x="114" y="145"/>
                    <a:pt x="111" y="144"/>
                  </a:cubicBezTo>
                  <a:cubicBezTo>
                    <a:pt x="110" y="144"/>
                    <a:pt x="109" y="143"/>
                    <a:pt x="107" y="143"/>
                  </a:cubicBezTo>
                  <a:cubicBezTo>
                    <a:pt x="105" y="143"/>
                    <a:pt x="102" y="144"/>
                    <a:pt x="100" y="143"/>
                  </a:cubicBezTo>
                  <a:cubicBezTo>
                    <a:pt x="98" y="143"/>
                    <a:pt x="95" y="141"/>
                    <a:pt x="93" y="140"/>
                  </a:cubicBezTo>
                  <a:cubicBezTo>
                    <a:pt x="93" y="139"/>
                    <a:pt x="92" y="138"/>
                    <a:pt x="92" y="137"/>
                  </a:cubicBezTo>
                  <a:cubicBezTo>
                    <a:pt x="91" y="136"/>
                    <a:pt x="92" y="136"/>
                    <a:pt x="91" y="135"/>
                  </a:cubicBezTo>
                  <a:cubicBezTo>
                    <a:pt x="91" y="135"/>
                    <a:pt x="90" y="133"/>
                    <a:pt x="89" y="132"/>
                  </a:cubicBezTo>
                  <a:cubicBezTo>
                    <a:pt x="88" y="132"/>
                    <a:pt x="87" y="134"/>
                    <a:pt x="86" y="135"/>
                  </a:cubicBezTo>
                  <a:cubicBezTo>
                    <a:pt x="86" y="135"/>
                    <a:pt x="85" y="135"/>
                    <a:pt x="85" y="135"/>
                  </a:cubicBezTo>
                  <a:cubicBezTo>
                    <a:pt x="84" y="135"/>
                    <a:pt x="84" y="135"/>
                    <a:pt x="83" y="135"/>
                  </a:cubicBezTo>
                  <a:cubicBezTo>
                    <a:pt x="81" y="136"/>
                    <a:pt x="78" y="136"/>
                    <a:pt x="76" y="136"/>
                  </a:cubicBezTo>
                  <a:cubicBezTo>
                    <a:pt x="74" y="135"/>
                    <a:pt x="72" y="135"/>
                    <a:pt x="71" y="135"/>
                  </a:cubicBezTo>
                  <a:cubicBezTo>
                    <a:pt x="69" y="135"/>
                    <a:pt x="68" y="136"/>
                    <a:pt x="66" y="136"/>
                  </a:cubicBezTo>
                  <a:cubicBezTo>
                    <a:pt x="64" y="137"/>
                    <a:pt x="63" y="138"/>
                    <a:pt x="60" y="137"/>
                  </a:cubicBezTo>
                  <a:cubicBezTo>
                    <a:pt x="59" y="137"/>
                    <a:pt x="58" y="138"/>
                    <a:pt x="58" y="136"/>
                  </a:cubicBezTo>
                  <a:cubicBezTo>
                    <a:pt x="58" y="136"/>
                    <a:pt x="58" y="135"/>
                    <a:pt x="58" y="134"/>
                  </a:cubicBezTo>
                  <a:cubicBezTo>
                    <a:pt x="58" y="134"/>
                    <a:pt x="59" y="133"/>
                    <a:pt x="59" y="132"/>
                  </a:cubicBezTo>
                  <a:cubicBezTo>
                    <a:pt x="59" y="132"/>
                    <a:pt x="59" y="131"/>
                    <a:pt x="59" y="130"/>
                  </a:cubicBezTo>
                  <a:cubicBezTo>
                    <a:pt x="59" y="130"/>
                    <a:pt x="59" y="130"/>
                    <a:pt x="59" y="129"/>
                  </a:cubicBezTo>
                  <a:cubicBezTo>
                    <a:pt x="57" y="130"/>
                    <a:pt x="55" y="130"/>
                    <a:pt x="54" y="131"/>
                  </a:cubicBezTo>
                  <a:cubicBezTo>
                    <a:pt x="52" y="132"/>
                    <a:pt x="51" y="132"/>
                    <a:pt x="49" y="133"/>
                  </a:cubicBezTo>
                  <a:cubicBezTo>
                    <a:pt x="48" y="134"/>
                    <a:pt x="47" y="136"/>
                    <a:pt x="46" y="136"/>
                  </a:cubicBezTo>
                  <a:cubicBezTo>
                    <a:pt x="42" y="138"/>
                    <a:pt x="34" y="136"/>
                    <a:pt x="30" y="136"/>
                  </a:cubicBezTo>
                  <a:cubicBezTo>
                    <a:pt x="27" y="136"/>
                    <a:pt x="20" y="135"/>
                    <a:pt x="17" y="137"/>
                  </a:cubicBezTo>
                  <a:cubicBezTo>
                    <a:pt x="15" y="138"/>
                    <a:pt x="16" y="139"/>
                    <a:pt x="16" y="140"/>
                  </a:cubicBezTo>
                  <a:cubicBezTo>
                    <a:pt x="15" y="142"/>
                    <a:pt x="15" y="145"/>
                    <a:pt x="14" y="147"/>
                  </a:cubicBezTo>
                  <a:cubicBezTo>
                    <a:pt x="11" y="150"/>
                    <a:pt x="8" y="150"/>
                    <a:pt x="5" y="151"/>
                  </a:cubicBezTo>
                  <a:cubicBezTo>
                    <a:pt x="2" y="152"/>
                    <a:pt x="0" y="155"/>
                    <a:pt x="1" y="158"/>
                  </a:cubicBezTo>
                  <a:cubicBezTo>
                    <a:pt x="4" y="164"/>
                    <a:pt x="6" y="158"/>
                    <a:pt x="8" y="156"/>
                  </a:cubicBezTo>
                  <a:cubicBezTo>
                    <a:pt x="9" y="155"/>
                    <a:pt x="11" y="154"/>
                    <a:pt x="12" y="154"/>
                  </a:cubicBezTo>
                  <a:cubicBezTo>
                    <a:pt x="14" y="153"/>
                    <a:pt x="19" y="150"/>
                    <a:pt x="21" y="150"/>
                  </a:cubicBezTo>
                  <a:cubicBezTo>
                    <a:pt x="21" y="151"/>
                    <a:pt x="23" y="152"/>
                    <a:pt x="25" y="153"/>
                  </a:cubicBezTo>
                  <a:cubicBezTo>
                    <a:pt x="26" y="153"/>
                    <a:pt x="29" y="153"/>
                    <a:pt x="30" y="154"/>
                  </a:cubicBezTo>
                  <a:cubicBezTo>
                    <a:pt x="32" y="156"/>
                    <a:pt x="28" y="161"/>
                    <a:pt x="29" y="163"/>
                  </a:cubicBezTo>
                  <a:cubicBezTo>
                    <a:pt x="32" y="165"/>
                    <a:pt x="39" y="157"/>
                    <a:pt x="38" y="166"/>
                  </a:cubicBezTo>
                  <a:cubicBezTo>
                    <a:pt x="37" y="169"/>
                    <a:pt x="37" y="167"/>
                    <a:pt x="34" y="168"/>
                  </a:cubicBezTo>
                  <a:cubicBezTo>
                    <a:pt x="33" y="169"/>
                    <a:pt x="32" y="169"/>
                    <a:pt x="32" y="170"/>
                  </a:cubicBezTo>
                  <a:cubicBezTo>
                    <a:pt x="31" y="171"/>
                    <a:pt x="30" y="171"/>
                    <a:pt x="29" y="171"/>
                  </a:cubicBezTo>
                  <a:cubicBezTo>
                    <a:pt x="27" y="172"/>
                    <a:pt x="27" y="170"/>
                    <a:pt x="26" y="173"/>
                  </a:cubicBezTo>
                  <a:cubicBezTo>
                    <a:pt x="26" y="175"/>
                    <a:pt x="26" y="180"/>
                    <a:pt x="27" y="182"/>
                  </a:cubicBezTo>
                  <a:cubicBezTo>
                    <a:pt x="27" y="187"/>
                    <a:pt x="29" y="194"/>
                    <a:pt x="26" y="198"/>
                  </a:cubicBezTo>
                  <a:cubicBezTo>
                    <a:pt x="25" y="201"/>
                    <a:pt x="25" y="201"/>
                    <a:pt x="24" y="204"/>
                  </a:cubicBezTo>
                  <a:cubicBezTo>
                    <a:pt x="24" y="205"/>
                    <a:pt x="25" y="207"/>
                    <a:pt x="24" y="208"/>
                  </a:cubicBezTo>
                  <a:cubicBezTo>
                    <a:pt x="26" y="209"/>
                    <a:pt x="29" y="209"/>
                    <a:pt x="31" y="209"/>
                  </a:cubicBezTo>
                  <a:cubicBezTo>
                    <a:pt x="34" y="210"/>
                    <a:pt x="35" y="211"/>
                    <a:pt x="38" y="211"/>
                  </a:cubicBezTo>
                  <a:cubicBezTo>
                    <a:pt x="41" y="211"/>
                    <a:pt x="46" y="212"/>
                    <a:pt x="48" y="211"/>
                  </a:cubicBezTo>
                  <a:cubicBezTo>
                    <a:pt x="51" y="210"/>
                    <a:pt x="51" y="209"/>
                    <a:pt x="53" y="208"/>
                  </a:cubicBezTo>
                  <a:cubicBezTo>
                    <a:pt x="55" y="208"/>
                    <a:pt x="58" y="208"/>
                    <a:pt x="60" y="208"/>
                  </a:cubicBezTo>
                  <a:cubicBezTo>
                    <a:pt x="64" y="208"/>
                    <a:pt x="68" y="208"/>
                    <a:pt x="73" y="208"/>
                  </a:cubicBezTo>
                  <a:cubicBezTo>
                    <a:pt x="74" y="213"/>
                    <a:pt x="61" y="217"/>
                    <a:pt x="58" y="220"/>
                  </a:cubicBezTo>
                  <a:cubicBezTo>
                    <a:pt x="55" y="222"/>
                    <a:pt x="52" y="226"/>
                    <a:pt x="54" y="229"/>
                  </a:cubicBezTo>
                  <a:cubicBezTo>
                    <a:pt x="55" y="232"/>
                    <a:pt x="60" y="233"/>
                    <a:pt x="61" y="235"/>
                  </a:cubicBezTo>
                  <a:cubicBezTo>
                    <a:pt x="62" y="237"/>
                    <a:pt x="63" y="239"/>
                    <a:pt x="63" y="241"/>
                  </a:cubicBezTo>
                  <a:cubicBezTo>
                    <a:pt x="65" y="244"/>
                    <a:pt x="63" y="248"/>
                    <a:pt x="64" y="252"/>
                  </a:cubicBezTo>
                  <a:cubicBezTo>
                    <a:pt x="65" y="253"/>
                    <a:pt x="66" y="256"/>
                    <a:pt x="66" y="256"/>
                  </a:cubicBezTo>
                  <a:cubicBezTo>
                    <a:pt x="68" y="257"/>
                    <a:pt x="69" y="256"/>
                    <a:pt x="70" y="257"/>
                  </a:cubicBezTo>
                  <a:cubicBezTo>
                    <a:pt x="71" y="258"/>
                    <a:pt x="72" y="259"/>
                    <a:pt x="72" y="261"/>
                  </a:cubicBezTo>
                  <a:cubicBezTo>
                    <a:pt x="72" y="265"/>
                    <a:pt x="70" y="264"/>
                    <a:pt x="67" y="265"/>
                  </a:cubicBezTo>
                  <a:cubicBezTo>
                    <a:pt x="66" y="266"/>
                    <a:pt x="65" y="268"/>
                    <a:pt x="64" y="269"/>
                  </a:cubicBezTo>
                  <a:cubicBezTo>
                    <a:pt x="62" y="270"/>
                    <a:pt x="60" y="270"/>
                    <a:pt x="59" y="273"/>
                  </a:cubicBezTo>
                  <a:cubicBezTo>
                    <a:pt x="58" y="277"/>
                    <a:pt x="64" y="286"/>
                    <a:pt x="66" y="288"/>
                  </a:cubicBezTo>
                  <a:cubicBezTo>
                    <a:pt x="68" y="290"/>
                    <a:pt x="69" y="290"/>
                    <a:pt x="70" y="291"/>
                  </a:cubicBezTo>
                  <a:cubicBezTo>
                    <a:pt x="70" y="292"/>
                    <a:pt x="72" y="296"/>
                    <a:pt x="72" y="297"/>
                  </a:cubicBezTo>
                  <a:cubicBezTo>
                    <a:pt x="72" y="303"/>
                    <a:pt x="60" y="299"/>
                    <a:pt x="57" y="299"/>
                  </a:cubicBezTo>
                  <a:cubicBezTo>
                    <a:pt x="52" y="299"/>
                    <a:pt x="50" y="298"/>
                    <a:pt x="49" y="293"/>
                  </a:cubicBezTo>
                  <a:cubicBezTo>
                    <a:pt x="48" y="291"/>
                    <a:pt x="49" y="289"/>
                    <a:pt x="49" y="287"/>
                  </a:cubicBezTo>
                  <a:cubicBezTo>
                    <a:pt x="48" y="285"/>
                    <a:pt x="47" y="284"/>
                    <a:pt x="46" y="283"/>
                  </a:cubicBezTo>
                  <a:cubicBezTo>
                    <a:pt x="45" y="280"/>
                    <a:pt x="46" y="275"/>
                    <a:pt x="41" y="277"/>
                  </a:cubicBezTo>
                  <a:cubicBezTo>
                    <a:pt x="35" y="280"/>
                    <a:pt x="37" y="289"/>
                    <a:pt x="39" y="293"/>
                  </a:cubicBezTo>
                  <a:cubicBezTo>
                    <a:pt x="40" y="295"/>
                    <a:pt x="41" y="297"/>
                    <a:pt x="40" y="299"/>
                  </a:cubicBezTo>
                  <a:cubicBezTo>
                    <a:pt x="40" y="302"/>
                    <a:pt x="36" y="301"/>
                    <a:pt x="35" y="302"/>
                  </a:cubicBezTo>
                  <a:cubicBezTo>
                    <a:pt x="34" y="305"/>
                    <a:pt x="37" y="310"/>
                    <a:pt x="40" y="310"/>
                  </a:cubicBezTo>
                  <a:cubicBezTo>
                    <a:pt x="40" y="314"/>
                    <a:pt x="48" y="315"/>
                    <a:pt x="51" y="315"/>
                  </a:cubicBezTo>
                  <a:cubicBezTo>
                    <a:pt x="54" y="315"/>
                    <a:pt x="56" y="315"/>
                    <a:pt x="58" y="316"/>
                  </a:cubicBezTo>
                  <a:cubicBezTo>
                    <a:pt x="60" y="317"/>
                    <a:pt x="60" y="320"/>
                    <a:pt x="62" y="320"/>
                  </a:cubicBezTo>
                  <a:cubicBezTo>
                    <a:pt x="67" y="322"/>
                    <a:pt x="71" y="321"/>
                    <a:pt x="75" y="326"/>
                  </a:cubicBezTo>
                  <a:cubicBezTo>
                    <a:pt x="78" y="329"/>
                    <a:pt x="81" y="332"/>
                    <a:pt x="82" y="336"/>
                  </a:cubicBezTo>
                  <a:cubicBezTo>
                    <a:pt x="85" y="336"/>
                    <a:pt x="85" y="337"/>
                    <a:pt x="86" y="340"/>
                  </a:cubicBezTo>
                  <a:cubicBezTo>
                    <a:pt x="87" y="343"/>
                    <a:pt x="90" y="347"/>
                    <a:pt x="89" y="350"/>
                  </a:cubicBezTo>
                  <a:cubicBezTo>
                    <a:pt x="86" y="357"/>
                    <a:pt x="73" y="350"/>
                    <a:pt x="70" y="348"/>
                  </a:cubicBezTo>
                  <a:cubicBezTo>
                    <a:pt x="67" y="346"/>
                    <a:pt x="68" y="344"/>
                    <a:pt x="63" y="344"/>
                  </a:cubicBezTo>
                  <a:cubicBezTo>
                    <a:pt x="62" y="344"/>
                    <a:pt x="59" y="344"/>
                    <a:pt x="57" y="344"/>
                  </a:cubicBezTo>
                  <a:cubicBezTo>
                    <a:pt x="57" y="345"/>
                    <a:pt x="56" y="346"/>
                    <a:pt x="55" y="347"/>
                  </a:cubicBezTo>
                  <a:cubicBezTo>
                    <a:pt x="55" y="347"/>
                    <a:pt x="53" y="348"/>
                    <a:pt x="52" y="348"/>
                  </a:cubicBezTo>
                  <a:cubicBezTo>
                    <a:pt x="51" y="349"/>
                    <a:pt x="47" y="351"/>
                    <a:pt x="48" y="353"/>
                  </a:cubicBezTo>
                  <a:cubicBezTo>
                    <a:pt x="50" y="356"/>
                    <a:pt x="52" y="354"/>
                    <a:pt x="54" y="355"/>
                  </a:cubicBezTo>
                  <a:cubicBezTo>
                    <a:pt x="56" y="355"/>
                    <a:pt x="57" y="358"/>
                    <a:pt x="59" y="359"/>
                  </a:cubicBezTo>
                  <a:cubicBezTo>
                    <a:pt x="61" y="360"/>
                    <a:pt x="62" y="361"/>
                    <a:pt x="65" y="361"/>
                  </a:cubicBezTo>
                  <a:cubicBezTo>
                    <a:pt x="68" y="362"/>
                    <a:pt x="69" y="362"/>
                    <a:pt x="71" y="364"/>
                  </a:cubicBezTo>
                  <a:cubicBezTo>
                    <a:pt x="73" y="365"/>
                    <a:pt x="74" y="366"/>
                    <a:pt x="75" y="367"/>
                  </a:cubicBezTo>
                  <a:cubicBezTo>
                    <a:pt x="77" y="368"/>
                    <a:pt x="78" y="370"/>
                    <a:pt x="79" y="371"/>
                  </a:cubicBezTo>
                  <a:cubicBezTo>
                    <a:pt x="80" y="371"/>
                    <a:pt x="81" y="371"/>
                    <a:pt x="82" y="371"/>
                  </a:cubicBezTo>
                  <a:cubicBezTo>
                    <a:pt x="83" y="371"/>
                    <a:pt x="84" y="374"/>
                    <a:pt x="84" y="375"/>
                  </a:cubicBezTo>
                  <a:cubicBezTo>
                    <a:pt x="86" y="380"/>
                    <a:pt x="82" y="386"/>
                    <a:pt x="89" y="387"/>
                  </a:cubicBezTo>
                  <a:cubicBezTo>
                    <a:pt x="94" y="388"/>
                    <a:pt x="96" y="382"/>
                    <a:pt x="101" y="384"/>
                  </a:cubicBezTo>
                  <a:cubicBezTo>
                    <a:pt x="104" y="385"/>
                    <a:pt x="108" y="392"/>
                    <a:pt x="108" y="396"/>
                  </a:cubicBezTo>
                  <a:cubicBezTo>
                    <a:pt x="107" y="400"/>
                    <a:pt x="102" y="405"/>
                    <a:pt x="98" y="402"/>
                  </a:cubicBezTo>
                  <a:cubicBezTo>
                    <a:pt x="98" y="402"/>
                    <a:pt x="98" y="401"/>
                    <a:pt x="98" y="400"/>
                  </a:cubicBezTo>
                  <a:cubicBezTo>
                    <a:pt x="97" y="399"/>
                    <a:pt x="95" y="401"/>
                    <a:pt x="94" y="400"/>
                  </a:cubicBezTo>
                  <a:cubicBezTo>
                    <a:pt x="93" y="400"/>
                    <a:pt x="93" y="399"/>
                    <a:pt x="93" y="398"/>
                  </a:cubicBezTo>
                  <a:cubicBezTo>
                    <a:pt x="91" y="397"/>
                    <a:pt x="90" y="397"/>
                    <a:pt x="88" y="398"/>
                  </a:cubicBezTo>
                  <a:cubicBezTo>
                    <a:pt x="85" y="399"/>
                    <a:pt x="86" y="401"/>
                    <a:pt x="85" y="403"/>
                  </a:cubicBezTo>
                  <a:cubicBezTo>
                    <a:pt x="84" y="406"/>
                    <a:pt x="82" y="404"/>
                    <a:pt x="85" y="407"/>
                  </a:cubicBezTo>
                  <a:cubicBezTo>
                    <a:pt x="88" y="410"/>
                    <a:pt x="92" y="412"/>
                    <a:pt x="96" y="412"/>
                  </a:cubicBezTo>
                  <a:cubicBezTo>
                    <a:pt x="105" y="412"/>
                    <a:pt x="114" y="411"/>
                    <a:pt x="123" y="412"/>
                  </a:cubicBezTo>
                  <a:cubicBezTo>
                    <a:pt x="125" y="412"/>
                    <a:pt x="128" y="412"/>
                    <a:pt x="130" y="413"/>
                  </a:cubicBezTo>
                  <a:cubicBezTo>
                    <a:pt x="133" y="413"/>
                    <a:pt x="137" y="412"/>
                    <a:pt x="140" y="413"/>
                  </a:cubicBezTo>
                  <a:cubicBezTo>
                    <a:pt x="142" y="414"/>
                    <a:pt x="144" y="416"/>
                    <a:pt x="146" y="416"/>
                  </a:cubicBezTo>
                  <a:cubicBezTo>
                    <a:pt x="147" y="417"/>
                    <a:pt x="149" y="416"/>
                    <a:pt x="150" y="416"/>
                  </a:cubicBezTo>
                  <a:cubicBezTo>
                    <a:pt x="149" y="422"/>
                    <a:pt x="139" y="415"/>
                    <a:pt x="139" y="423"/>
                  </a:cubicBezTo>
                  <a:cubicBezTo>
                    <a:pt x="138" y="423"/>
                    <a:pt x="138" y="424"/>
                    <a:pt x="137" y="424"/>
                  </a:cubicBezTo>
                  <a:cubicBezTo>
                    <a:pt x="135" y="425"/>
                    <a:pt x="134" y="425"/>
                    <a:pt x="132" y="425"/>
                  </a:cubicBezTo>
                  <a:cubicBezTo>
                    <a:pt x="129" y="426"/>
                    <a:pt x="126" y="425"/>
                    <a:pt x="124" y="425"/>
                  </a:cubicBezTo>
                  <a:cubicBezTo>
                    <a:pt x="121" y="426"/>
                    <a:pt x="121" y="428"/>
                    <a:pt x="118" y="429"/>
                  </a:cubicBezTo>
                  <a:cubicBezTo>
                    <a:pt x="112" y="432"/>
                    <a:pt x="106" y="425"/>
                    <a:pt x="101" y="427"/>
                  </a:cubicBezTo>
                  <a:cubicBezTo>
                    <a:pt x="98" y="428"/>
                    <a:pt x="96" y="431"/>
                    <a:pt x="96" y="433"/>
                  </a:cubicBezTo>
                  <a:cubicBezTo>
                    <a:pt x="97" y="439"/>
                    <a:pt x="102" y="438"/>
                    <a:pt x="106" y="438"/>
                  </a:cubicBezTo>
                  <a:cubicBezTo>
                    <a:pt x="113" y="438"/>
                    <a:pt x="119" y="440"/>
                    <a:pt x="125" y="439"/>
                  </a:cubicBezTo>
                  <a:cubicBezTo>
                    <a:pt x="127" y="438"/>
                    <a:pt x="134" y="436"/>
                    <a:pt x="134" y="440"/>
                  </a:cubicBezTo>
                  <a:cubicBezTo>
                    <a:pt x="133" y="442"/>
                    <a:pt x="130" y="442"/>
                    <a:pt x="128" y="444"/>
                  </a:cubicBezTo>
                  <a:cubicBezTo>
                    <a:pt x="130" y="448"/>
                    <a:pt x="143" y="452"/>
                    <a:pt x="147" y="448"/>
                  </a:cubicBezTo>
                  <a:cubicBezTo>
                    <a:pt x="150" y="444"/>
                    <a:pt x="144" y="435"/>
                    <a:pt x="149" y="433"/>
                  </a:cubicBezTo>
                  <a:cubicBezTo>
                    <a:pt x="150" y="432"/>
                    <a:pt x="156" y="433"/>
                    <a:pt x="157" y="434"/>
                  </a:cubicBezTo>
                  <a:cubicBezTo>
                    <a:pt x="159" y="434"/>
                    <a:pt x="160" y="436"/>
                    <a:pt x="162" y="436"/>
                  </a:cubicBezTo>
                  <a:cubicBezTo>
                    <a:pt x="164" y="436"/>
                    <a:pt x="165" y="435"/>
                    <a:pt x="166" y="436"/>
                  </a:cubicBezTo>
                  <a:cubicBezTo>
                    <a:pt x="170" y="438"/>
                    <a:pt x="169" y="443"/>
                    <a:pt x="174" y="443"/>
                  </a:cubicBezTo>
                  <a:cubicBezTo>
                    <a:pt x="176" y="443"/>
                    <a:pt x="180" y="441"/>
                    <a:pt x="181" y="439"/>
                  </a:cubicBezTo>
                  <a:cubicBezTo>
                    <a:pt x="183" y="439"/>
                    <a:pt x="186" y="441"/>
                    <a:pt x="187" y="443"/>
                  </a:cubicBezTo>
                  <a:cubicBezTo>
                    <a:pt x="190" y="445"/>
                    <a:pt x="189" y="446"/>
                    <a:pt x="190" y="449"/>
                  </a:cubicBezTo>
                  <a:cubicBezTo>
                    <a:pt x="191" y="456"/>
                    <a:pt x="195" y="458"/>
                    <a:pt x="200" y="462"/>
                  </a:cubicBezTo>
                  <a:cubicBezTo>
                    <a:pt x="202" y="463"/>
                    <a:pt x="204" y="464"/>
                    <a:pt x="206" y="466"/>
                  </a:cubicBezTo>
                  <a:cubicBezTo>
                    <a:pt x="207" y="467"/>
                    <a:pt x="207" y="468"/>
                    <a:pt x="208" y="470"/>
                  </a:cubicBezTo>
                  <a:cubicBezTo>
                    <a:pt x="211" y="475"/>
                    <a:pt x="213" y="481"/>
                    <a:pt x="217" y="486"/>
                  </a:cubicBezTo>
                  <a:cubicBezTo>
                    <a:pt x="221" y="492"/>
                    <a:pt x="225" y="494"/>
                    <a:pt x="232" y="495"/>
                  </a:cubicBezTo>
                  <a:cubicBezTo>
                    <a:pt x="236" y="495"/>
                    <a:pt x="240" y="495"/>
                    <a:pt x="243" y="495"/>
                  </a:cubicBezTo>
                  <a:cubicBezTo>
                    <a:pt x="248" y="494"/>
                    <a:pt x="250" y="491"/>
                    <a:pt x="254" y="489"/>
                  </a:cubicBezTo>
                  <a:cubicBezTo>
                    <a:pt x="257" y="487"/>
                    <a:pt x="259" y="485"/>
                    <a:pt x="262" y="483"/>
                  </a:cubicBezTo>
                  <a:cubicBezTo>
                    <a:pt x="265" y="481"/>
                    <a:pt x="269" y="479"/>
                    <a:pt x="272" y="477"/>
                  </a:cubicBezTo>
                  <a:cubicBezTo>
                    <a:pt x="274" y="476"/>
                    <a:pt x="272" y="474"/>
                    <a:pt x="275" y="475"/>
                  </a:cubicBezTo>
                  <a:cubicBezTo>
                    <a:pt x="277" y="475"/>
                    <a:pt x="279" y="480"/>
                    <a:pt x="282" y="477"/>
                  </a:cubicBezTo>
                  <a:cubicBezTo>
                    <a:pt x="286" y="475"/>
                    <a:pt x="283" y="463"/>
                    <a:pt x="283" y="459"/>
                  </a:cubicBezTo>
                  <a:cubicBezTo>
                    <a:pt x="284" y="452"/>
                    <a:pt x="288" y="444"/>
                    <a:pt x="291" y="438"/>
                  </a:cubicBezTo>
                  <a:cubicBezTo>
                    <a:pt x="293" y="433"/>
                    <a:pt x="295" y="431"/>
                    <a:pt x="300" y="433"/>
                  </a:cubicBezTo>
                  <a:cubicBezTo>
                    <a:pt x="304" y="435"/>
                    <a:pt x="307" y="435"/>
                    <a:pt x="311" y="435"/>
                  </a:cubicBezTo>
                  <a:cubicBezTo>
                    <a:pt x="309" y="435"/>
                    <a:pt x="307" y="434"/>
                    <a:pt x="307" y="432"/>
                  </a:cubicBezTo>
                  <a:cubicBezTo>
                    <a:pt x="312" y="431"/>
                    <a:pt x="313" y="433"/>
                    <a:pt x="316" y="436"/>
                  </a:cubicBezTo>
                  <a:cubicBezTo>
                    <a:pt x="319" y="438"/>
                    <a:pt x="323" y="439"/>
                    <a:pt x="327" y="440"/>
                  </a:cubicBezTo>
                  <a:cubicBezTo>
                    <a:pt x="333" y="441"/>
                    <a:pt x="339" y="444"/>
                    <a:pt x="345" y="445"/>
                  </a:cubicBezTo>
                  <a:cubicBezTo>
                    <a:pt x="349" y="447"/>
                    <a:pt x="351" y="449"/>
                    <a:pt x="355" y="451"/>
                  </a:cubicBezTo>
                  <a:cubicBezTo>
                    <a:pt x="359" y="453"/>
                    <a:pt x="362" y="454"/>
                    <a:pt x="365" y="457"/>
                  </a:cubicBezTo>
                  <a:cubicBezTo>
                    <a:pt x="368" y="459"/>
                    <a:pt x="368" y="461"/>
                    <a:pt x="369" y="464"/>
                  </a:cubicBezTo>
                  <a:cubicBezTo>
                    <a:pt x="369" y="464"/>
                    <a:pt x="371" y="466"/>
                    <a:pt x="371" y="467"/>
                  </a:cubicBezTo>
                  <a:cubicBezTo>
                    <a:pt x="371" y="467"/>
                    <a:pt x="371" y="468"/>
                    <a:pt x="371" y="468"/>
                  </a:cubicBezTo>
                  <a:cubicBezTo>
                    <a:pt x="371" y="470"/>
                    <a:pt x="372" y="470"/>
                    <a:pt x="373" y="471"/>
                  </a:cubicBezTo>
                  <a:cubicBezTo>
                    <a:pt x="372" y="470"/>
                    <a:pt x="375" y="474"/>
                    <a:pt x="374" y="473"/>
                  </a:cubicBezTo>
                  <a:cubicBezTo>
                    <a:pt x="375" y="475"/>
                    <a:pt x="377" y="474"/>
                    <a:pt x="378" y="476"/>
                  </a:cubicBezTo>
                  <a:cubicBezTo>
                    <a:pt x="378" y="476"/>
                    <a:pt x="378" y="477"/>
                    <a:pt x="379" y="478"/>
                  </a:cubicBezTo>
                  <a:cubicBezTo>
                    <a:pt x="379" y="479"/>
                    <a:pt x="380" y="480"/>
                    <a:pt x="381" y="481"/>
                  </a:cubicBezTo>
                  <a:cubicBezTo>
                    <a:pt x="383" y="483"/>
                    <a:pt x="384" y="484"/>
                    <a:pt x="385" y="486"/>
                  </a:cubicBezTo>
                  <a:cubicBezTo>
                    <a:pt x="387" y="487"/>
                    <a:pt x="390" y="489"/>
                    <a:pt x="392" y="491"/>
                  </a:cubicBezTo>
                  <a:cubicBezTo>
                    <a:pt x="394" y="493"/>
                    <a:pt x="394" y="496"/>
                    <a:pt x="398" y="497"/>
                  </a:cubicBezTo>
                  <a:cubicBezTo>
                    <a:pt x="403" y="499"/>
                    <a:pt x="408" y="501"/>
                    <a:pt x="413" y="502"/>
                  </a:cubicBezTo>
                  <a:cubicBezTo>
                    <a:pt x="417" y="504"/>
                    <a:pt x="419" y="504"/>
                    <a:pt x="424" y="503"/>
                  </a:cubicBezTo>
                  <a:cubicBezTo>
                    <a:pt x="429" y="502"/>
                    <a:pt x="433" y="500"/>
                    <a:pt x="438" y="500"/>
                  </a:cubicBezTo>
                  <a:cubicBezTo>
                    <a:pt x="447" y="500"/>
                    <a:pt x="456" y="500"/>
                    <a:pt x="465" y="500"/>
                  </a:cubicBezTo>
                  <a:cubicBezTo>
                    <a:pt x="472" y="500"/>
                    <a:pt x="479" y="501"/>
                    <a:pt x="486" y="500"/>
                  </a:cubicBezTo>
                  <a:cubicBezTo>
                    <a:pt x="490" y="500"/>
                    <a:pt x="490" y="498"/>
                    <a:pt x="491" y="495"/>
                  </a:cubicBezTo>
                  <a:cubicBezTo>
                    <a:pt x="492" y="493"/>
                    <a:pt x="491" y="493"/>
                    <a:pt x="492" y="491"/>
                  </a:cubicBezTo>
                  <a:cubicBezTo>
                    <a:pt x="492" y="490"/>
                    <a:pt x="495" y="489"/>
                    <a:pt x="496" y="488"/>
                  </a:cubicBezTo>
                  <a:cubicBezTo>
                    <a:pt x="498" y="485"/>
                    <a:pt x="500" y="483"/>
                    <a:pt x="501" y="480"/>
                  </a:cubicBezTo>
                  <a:cubicBezTo>
                    <a:pt x="503" y="478"/>
                    <a:pt x="502" y="479"/>
                    <a:pt x="504" y="477"/>
                  </a:cubicBezTo>
                  <a:cubicBezTo>
                    <a:pt x="505" y="476"/>
                    <a:pt x="507" y="474"/>
                    <a:pt x="508" y="473"/>
                  </a:cubicBezTo>
                  <a:cubicBezTo>
                    <a:pt x="512" y="470"/>
                    <a:pt x="519" y="473"/>
                    <a:pt x="520" y="465"/>
                  </a:cubicBezTo>
                  <a:cubicBezTo>
                    <a:pt x="520" y="463"/>
                    <a:pt x="519" y="459"/>
                    <a:pt x="521" y="457"/>
                  </a:cubicBezTo>
                  <a:cubicBezTo>
                    <a:pt x="522" y="455"/>
                    <a:pt x="523" y="455"/>
                    <a:pt x="525" y="454"/>
                  </a:cubicBezTo>
                  <a:cubicBezTo>
                    <a:pt x="527" y="453"/>
                    <a:pt x="526" y="452"/>
                    <a:pt x="528" y="451"/>
                  </a:cubicBezTo>
                  <a:cubicBezTo>
                    <a:pt x="531" y="450"/>
                    <a:pt x="535" y="452"/>
                    <a:pt x="537" y="454"/>
                  </a:cubicBezTo>
                  <a:cubicBezTo>
                    <a:pt x="539" y="455"/>
                    <a:pt x="540" y="456"/>
                    <a:pt x="542" y="456"/>
                  </a:cubicBezTo>
                  <a:cubicBezTo>
                    <a:pt x="544" y="457"/>
                    <a:pt x="546" y="456"/>
                    <a:pt x="547" y="456"/>
                  </a:cubicBezTo>
                  <a:cubicBezTo>
                    <a:pt x="550" y="457"/>
                    <a:pt x="551" y="459"/>
                    <a:pt x="554" y="461"/>
                  </a:cubicBezTo>
                  <a:cubicBezTo>
                    <a:pt x="558" y="464"/>
                    <a:pt x="561" y="464"/>
                    <a:pt x="565" y="466"/>
                  </a:cubicBezTo>
                  <a:cubicBezTo>
                    <a:pt x="565" y="466"/>
                    <a:pt x="568" y="467"/>
                    <a:pt x="568" y="467"/>
                  </a:cubicBezTo>
                  <a:cubicBezTo>
                    <a:pt x="570" y="468"/>
                    <a:pt x="571" y="468"/>
                    <a:pt x="573" y="469"/>
                  </a:cubicBezTo>
                  <a:cubicBezTo>
                    <a:pt x="574" y="469"/>
                    <a:pt x="575" y="470"/>
                    <a:pt x="576" y="470"/>
                  </a:cubicBezTo>
                  <a:cubicBezTo>
                    <a:pt x="579" y="471"/>
                    <a:pt x="582" y="470"/>
                    <a:pt x="585" y="470"/>
                  </a:cubicBezTo>
                  <a:cubicBezTo>
                    <a:pt x="588" y="470"/>
                    <a:pt x="589" y="470"/>
                    <a:pt x="591" y="468"/>
                  </a:cubicBezTo>
                  <a:cubicBezTo>
                    <a:pt x="592" y="467"/>
                    <a:pt x="591" y="465"/>
                    <a:pt x="592" y="464"/>
                  </a:cubicBezTo>
                  <a:cubicBezTo>
                    <a:pt x="593" y="462"/>
                    <a:pt x="594" y="463"/>
                    <a:pt x="595" y="462"/>
                  </a:cubicBezTo>
                  <a:cubicBezTo>
                    <a:pt x="598" y="462"/>
                    <a:pt x="600" y="461"/>
                    <a:pt x="602" y="459"/>
                  </a:cubicBezTo>
                  <a:cubicBezTo>
                    <a:pt x="605" y="458"/>
                    <a:pt x="607" y="457"/>
                    <a:pt x="610" y="456"/>
                  </a:cubicBezTo>
                  <a:cubicBezTo>
                    <a:pt x="614" y="455"/>
                    <a:pt x="621" y="451"/>
                    <a:pt x="624" y="457"/>
                  </a:cubicBezTo>
                  <a:cubicBezTo>
                    <a:pt x="625" y="460"/>
                    <a:pt x="623" y="462"/>
                    <a:pt x="621" y="464"/>
                  </a:cubicBezTo>
                  <a:cubicBezTo>
                    <a:pt x="619" y="467"/>
                    <a:pt x="619" y="470"/>
                    <a:pt x="616" y="472"/>
                  </a:cubicBezTo>
                  <a:cubicBezTo>
                    <a:pt x="612" y="474"/>
                    <a:pt x="608" y="475"/>
                    <a:pt x="605" y="477"/>
                  </a:cubicBezTo>
                  <a:cubicBezTo>
                    <a:pt x="601" y="479"/>
                    <a:pt x="601" y="480"/>
                    <a:pt x="601" y="484"/>
                  </a:cubicBezTo>
                  <a:cubicBezTo>
                    <a:pt x="601" y="491"/>
                    <a:pt x="605" y="495"/>
                    <a:pt x="608" y="500"/>
                  </a:cubicBezTo>
                  <a:cubicBezTo>
                    <a:pt x="609" y="503"/>
                    <a:pt x="611" y="507"/>
                    <a:pt x="613" y="510"/>
                  </a:cubicBezTo>
                  <a:cubicBezTo>
                    <a:pt x="614" y="512"/>
                    <a:pt x="614" y="515"/>
                    <a:pt x="617" y="517"/>
                  </a:cubicBezTo>
                  <a:cubicBezTo>
                    <a:pt x="619" y="518"/>
                    <a:pt x="624" y="518"/>
                    <a:pt x="627" y="518"/>
                  </a:cubicBezTo>
                  <a:cubicBezTo>
                    <a:pt x="631" y="518"/>
                    <a:pt x="632" y="514"/>
                    <a:pt x="634" y="511"/>
                  </a:cubicBezTo>
                  <a:cubicBezTo>
                    <a:pt x="636" y="508"/>
                    <a:pt x="637" y="504"/>
                    <a:pt x="640" y="503"/>
                  </a:cubicBezTo>
                  <a:cubicBezTo>
                    <a:pt x="643" y="502"/>
                    <a:pt x="646" y="503"/>
                    <a:pt x="648" y="503"/>
                  </a:cubicBezTo>
                  <a:cubicBezTo>
                    <a:pt x="650" y="502"/>
                    <a:pt x="654" y="502"/>
                    <a:pt x="655" y="500"/>
                  </a:cubicBezTo>
                  <a:cubicBezTo>
                    <a:pt x="657" y="497"/>
                    <a:pt x="652" y="493"/>
                    <a:pt x="651" y="490"/>
                  </a:cubicBezTo>
                  <a:cubicBezTo>
                    <a:pt x="650" y="488"/>
                    <a:pt x="650" y="483"/>
                    <a:pt x="651" y="481"/>
                  </a:cubicBezTo>
                  <a:cubicBezTo>
                    <a:pt x="651" y="477"/>
                    <a:pt x="654" y="475"/>
                    <a:pt x="655" y="472"/>
                  </a:cubicBezTo>
                  <a:cubicBezTo>
                    <a:pt x="657" y="469"/>
                    <a:pt x="657" y="466"/>
                    <a:pt x="661" y="464"/>
                  </a:cubicBezTo>
                  <a:cubicBezTo>
                    <a:pt x="663" y="463"/>
                    <a:pt x="666" y="462"/>
                    <a:pt x="669" y="462"/>
                  </a:cubicBezTo>
                  <a:cubicBezTo>
                    <a:pt x="672" y="462"/>
                    <a:pt x="675" y="462"/>
                    <a:pt x="678" y="462"/>
                  </a:cubicBezTo>
                  <a:cubicBezTo>
                    <a:pt x="679" y="463"/>
                    <a:pt x="680" y="464"/>
                    <a:pt x="682" y="464"/>
                  </a:cubicBezTo>
                  <a:cubicBezTo>
                    <a:pt x="683" y="465"/>
                    <a:pt x="685" y="464"/>
                    <a:pt x="686" y="464"/>
                  </a:cubicBezTo>
                  <a:cubicBezTo>
                    <a:pt x="689" y="465"/>
                    <a:pt x="691" y="465"/>
                    <a:pt x="694" y="466"/>
                  </a:cubicBezTo>
                  <a:cubicBezTo>
                    <a:pt x="696" y="466"/>
                    <a:pt x="698" y="467"/>
                    <a:pt x="701" y="467"/>
                  </a:cubicBezTo>
                  <a:cubicBezTo>
                    <a:pt x="703" y="467"/>
                    <a:pt x="706" y="467"/>
                    <a:pt x="708" y="467"/>
                  </a:cubicBezTo>
                  <a:cubicBezTo>
                    <a:pt x="714" y="467"/>
                    <a:pt x="719" y="465"/>
                    <a:pt x="724" y="464"/>
                  </a:cubicBezTo>
                  <a:cubicBezTo>
                    <a:pt x="730" y="464"/>
                    <a:pt x="735" y="460"/>
                    <a:pt x="741" y="459"/>
                  </a:cubicBezTo>
                  <a:cubicBezTo>
                    <a:pt x="744" y="457"/>
                    <a:pt x="749" y="457"/>
                    <a:pt x="752" y="456"/>
                  </a:cubicBezTo>
                  <a:cubicBezTo>
                    <a:pt x="756" y="455"/>
                    <a:pt x="759" y="453"/>
                    <a:pt x="764" y="454"/>
                  </a:cubicBezTo>
                  <a:cubicBezTo>
                    <a:pt x="767" y="454"/>
                    <a:pt x="771" y="457"/>
                    <a:pt x="774" y="459"/>
                  </a:cubicBezTo>
                  <a:cubicBezTo>
                    <a:pt x="780" y="462"/>
                    <a:pt x="786" y="466"/>
                    <a:pt x="793" y="467"/>
                  </a:cubicBezTo>
                  <a:cubicBezTo>
                    <a:pt x="799" y="468"/>
                    <a:pt x="806" y="468"/>
                    <a:pt x="813" y="468"/>
                  </a:cubicBezTo>
                  <a:cubicBezTo>
                    <a:pt x="824" y="468"/>
                    <a:pt x="834" y="467"/>
                    <a:pt x="845" y="467"/>
                  </a:cubicBezTo>
                  <a:cubicBezTo>
                    <a:pt x="850" y="467"/>
                    <a:pt x="852" y="466"/>
                    <a:pt x="857" y="465"/>
                  </a:cubicBezTo>
                  <a:cubicBezTo>
                    <a:pt x="859" y="464"/>
                    <a:pt x="861" y="463"/>
                    <a:pt x="863" y="462"/>
                  </a:cubicBezTo>
                  <a:cubicBezTo>
                    <a:pt x="865" y="462"/>
                    <a:pt x="866" y="462"/>
                    <a:pt x="868" y="462"/>
                  </a:cubicBezTo>
                  <a:cubicBezTo>
                    <a:pt x="869" y="462"/>
                    <a:pt x="871" y="461"/>
                    <a:pt x="872" y="460"/>
                  </a:cubicBezTo>
                  <a:cubicBezTo>
                    <a:pt x="873" y="459"/>
                    <a:pt x="874" y="459"/>
                    <a:pt x="875" y="459"/>
                  </a:cubicBezTo>
                  <a:cubicBezTo>
                    <a:pt x="878" y="458"/>
                    <a:pt x="880" y="456"/>
                    <a:pt x="882" y="455"/>
                  </a:cubicBezTo>
                  <a:cubicBezTo>
                    <a:pt x="886" y="452"/>
                    <a:pt x="888" y="449"/>
                    <a:pt x="893" y="449"/>
                  </a:cubicBezTo>
                  <a:cubicBezTo>
                    <a:pt x="901" y="449"/>
                    <a:pt x="909" y="449"/>
                    <a:pt x="917" y="448"/>
                  </a:cubicBezTo>
                  <a:cubicBezTo>
                    <a:pt x="925" y="448"/>
                    <a:pt x="937" y="447"/>
                    <a:pt x="945" y="448"/>
                  </a:cubicBezTo>
                  <a:cubicBezTo>
                    <a:pt x="947" y="449"/>
                    <a:pt x="948" y="450"/>
                    <a:pt x="950" y="451"/>
                  </a:cubicBezTo>
                  <a:cubicBezTo>
                    <a:pt x="952" y="452"/>
                    <a:pt x="954" y="451"/>
                    <a:pt x="957" y="451"/>
                  </a:cubicBezTo>
                  <a:cubicBezTo>
                    <a:pt x="959" y="451"/>
                    <a:pt x="961" y="451"/>
                    <a:pt x="962" y="451"/>
                  </a:cubicBezTo>
                  <a:cubicBezTo>
                    <a:pt x="963" y="449"/>
                    <a:pt x="964" y="449"/>
                    <a:pt x="965" y="449"/>
                  </a:cubicBezTo>
                  <a:cubicBezTo>
                    <a:pt x="964" y="450"/>
                    <a:pt x="963" y="450"/>
                    <a:pt x="962" y="451"/>
                  </a:cubicBezTo>
                  <a:cubicBezTo>
                    <a:pt x="962" y="452"/>
                    <a:pt x="962" y="455"/>
                    <a:pt x="963" y="456"/>
                  </a:cubicBezTo>
                  <a:cubicBezTo>
                    <a:pt x="970" y="455"/>
                    <a:pt x="976" y="450"/>
                    <a:pt x="983" y="447"/>
                  </a:cubicBezTo>
                  <a:cubicBezTo>
                    <a:pt x="985" y="446"/>
                    <a:pt x="988" y="445"/>
                    <a:pt x="990" y="444"/>
                  </a:cubicBezTo>
                  <a:cubicBezTo>
                    <a:pt x="992" y="443"/>
                    <a:pt x="994" y="441"/>
                    <a:pt x="996" y="441"/>
                  </a:cubicBezTo>
                  <a:cubicBezTo>
                    <a:pt x="1001" y="440"/>
                    <a:pt x="999" y="442"/>
                    <a:pt x="1001" y="445"/>
                  </a:cubicBezTo>
                  <a:cubicBezTo>
                    <a:pt x="1003" y="448"/>
                    <a:pt x="1008" y="448"/>
                    <a:pt x="1011" y="449"/>
                  </a:cubicBezTo>
                  <a:cubicBezTo>
                    <a:pt x="1013" y="449"/>
                    <a:pt x="1016" y="450"/>
                    <a:pt x="1018" y="449"/>
                  </a:cubicBezTo>
                  <a:cubicBezTo>
                    <a:pt x="1021" y="448"/>
                    <a:pt x="1026" y="444"/>
                    <a:pt x="1026" y="441"/>
                  </a:cubicBezTo>
                  <a:cubicBezTo>
                    <a:pt x="1029" y="441"/>
                    <a:pt x="1032" y="439"/>
                    <a:pt x="1035" y="437"/>
                  </a:cubicBezTo>
                  <a:cubicBezTo>
                    <a:pt x="1038" y="436"/>
                    <a:pt x="1039" y="435"/>
                    <a:pt x="1043" y="435"/>
                  </a:cubicBezTo>
                  <a:cubicBezTo>
                    <a:pt x="1050" y="435"/>
                    <a:pt x="1057" y="435"/>
                    <a:pt x="1064" y="435"/>
                  </a:cubicBezTo>
                  <a:cubicBezTo>
                    <a:pt x="1068" y="435"/>
                    <a:pt x="1074" y="435"/>
                    <a:pt x="1079" y="436"/>
                  </a:cubicBezTo>
                  <a:cubicBezTo>
                    <a:pt x="1081" y="436"/>
                    <a:pt x="1082" y="438"/>
                    <a:pt x="1084" y="439"/>
                  </a:cubicBezTo>
                  <a:cubicBezTo>
                    <a:pt x="1087" y="441"/>
                    <a:pt x="1089" y="441"/>
                    <a:pt x="1092" y="441"/>
                  </a:cubicBezTo>
                  <a:cubicBezTo>
                    <a:pt x="1098" y="440"/>
                    <a:pt x="1103" y="441"/>
                    <a:pt x="1109" y="441"/>
                  </a:cubicBezTo>
                  <a:cubicBezTo>
                    <a:pt x="1113" y="441"/>
                    <a:pt x="1118" y="440"/>
                    <a:pt x="1122" y="441"/>
                  </a:cubicBezTo>
                  <a:cubicBezTo>
                    <a:pt x="1128" y="442"/>
                    <a:pt x="1130" y="447"/>
                    <a:pt x="1132" y="452"/>
                  </a:cubicBezTo>
                  <a:cubicBezTo>
                    <a:pt x="1135" y="457"/>
                    <a:pt x="1137" y="469"/>
                    <a:pt x="1144" y="468"/>
                  </a:cubicBezTo>
                  <a:cubicBezTo>
                    <a:pt x="1149" y="467"/>
                    <a:pt x="1151" y="462"/>
                    <a:pt x="1154" y="459"/>
                  </a:cubicBezTo>
                  <a:cubicBezTo>
                    <a:pt x="1157" y="457"/>
                    <a:pt x="1159" y="455"/>
                    <a:pt x="1162" y="453"/>
                  </a:cubicBezTo>
                  <a:cubicBezTo>
                    <a:pt x="1167" y="451"/>
                    <a:pt x="1171" y="453"/>
                    <a:pt x="1170" y="44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60">
              <a:extLst>
                <a:ext uri="{FF2B5EF4-FFF2-40B4-BE49-F238E27FC236}">
                  <a16:creationId xmlns:a16="http://schemas.microsoft.com/office/drawing/2014/main" id="{051994F8-B961-AAD3-D008-20F97090F3EA}"/>
                </a:ext>
              </a:extLst>
            </p:cNvPr>
            <p:cNvSpPr>
              <a:spLocks/>
            </p:cNvSpPr>
            <p:nvPr/>
          </p:nvSpPr>
          <p:spPr bwMode="auto">
            <a:xfrm>
              <a:off x="4605338" y="623888"/>
              <a:ext cx="1301750" cy="3043238"/>
            </a:xfrm>
            <a:custGeom>
              <a:avLst/>
              <a:gdLst/>
              <a:ahLst/>
              <a:cxnLst>
                <a:cxn ang="0">
                  <a:pos x="16" y="1348"/>
                </a:cxn>
                <a:cxn ang="0">
                  <a:pos x="39" y="1406"/>
                </a:cxn>
                <a:cxn ang="0">
                  <a:pos x="65" y="1460"/>
                </a:cxn>
                <a:cxn ang="0">
                  <a:pos x="92" y="1509"/>
                </a:cxn>
                <a:cxn ang="0">
                  <a:pos x="77" y="1543"/>
                </a:cxn>
                <a:cxn ang="0">
                  <a:pos x="98" y="1574"/>
                </a:cxn>
                <a:cxn ang="0">
                  <a:pos x="94" y="1619"/>
                </a:cxn>
                <a:cxn ang="0">
                  <a:pos x="174" y="1598"/>
                </a:cxn>
                <a:cxn ang="0">
                  <a:pos x="197" y="1550"/>
                </a:cxn>
                <a:cxn ang="0">
                  <a:pos x="256" y="1552"/>
                </a:cxn>
                <a:cxn ang="0">
                  <a:pos x="290" y="1530"/>
                </a:cxn>
                <a:cxn ang="0">
                  <a:pos x="323" y="1440"/>
                </a:cxn>
                <a:cxn ang="0">
                  <a:pos x="291" y="1465"/>
                </a:cxn>
                <a:cxn ang="0">
                  <a:pos x="306" y="1384"/>
                </a:cxn>
                <a:cxn ang="0">
                  <a:pos x="313" y="1309"/>
                </a:cxn>
                <a:cxn ang="0">
                  <a:pos x="368" y="1274"/>
                </a:cxn>
                <a:cxn ang="0">
                  <a:pos x="405" y="1223"/>
                </a:cxn>
                <a:cxn ang="0">
                  <a:pos x="423" y="1177"/>
                </a:cxn>
                <a:cxn ang="0">
                  <a:pos x="411" y="1135"/>
                </a:cxn>
                <a:cxn ang="0">
                  <a:pos x="374" y="1103"/>
                </a:cxn>
                <a:cxn ang="0">
                  <a:pos x="335" y="1060"/>
                </a:cxn>
                <a:cxn ang="0">
                  <a:pos x="330" y="993"/>
                </a:cxn>
                <a:cxn ang="0">
                  <a:pos x="343" y="889"/>
                </a:cxn>
                <a:cxn ang="0">
                  <a:pos x="385" y="832"/>
                </a:cxn>
                <a:cxn ang="0">
                  <a:pos x="390" y="802"/>
                </a:cxn>
                <a:cxn ang="0">
                  <a:pos x="466" y="744"/>
                </a:cxn>
                <a:cxn ang="0">
                  <a:pos x="529" y="678"/>
                </a:cxn>
                <a:cxn ang="0">
                  <a:pos x="535" y="588"/>
                </a:cxn>
                <a:cxn ang="0">
                  <a:pos x="570" y="518"/>
                </a:cxn>
                <a:cxn ang="0">
                  <a:pos x="603" y="480"/>
                </a:cxn>
                <a:cxn ang="0">
                  <a:pos x="665" y="465"/>
                </a:cxn>
                <a:cxn ang="0">
                  <a:pos x="684" y="410"/>
                </a:cxn>
                <a:cxn ang="0">
                  <a:pos x="669" y="276"/>
                </a:cxn>
                <a:cxn ang="0">
                  <a:pos x="664" y="221"/>
                </a:cxn>
                <a:cxn ang="0">
                  <a:pos x="642" y="140"/>
                </a:cxn>
                <a:cxn ang="0">
                  <a:pos x="591" y="84"/>
                </a:cxn>
                <a:cxn ang="0">
                  <a:pos x="525" y="28"/>
                </a:cxn>
                <a:cxn ang="0">
                  <a:pos x="485" y="12"/>
                </a:cxn>
                <a:cxn ang="0">
                  <a:pos x="478" y="95"/>
                </a:cxn>
                <a:cxn ang="0">
                  <a:pos x="379" y="78"/>
                </a:cxn>
                <a:cxn ang="0">
                  <a:pos x="349" y="151"/>
                </a:cxn>
                <a:cxn ang="0">
                  <a:pos x="288" y="188"/>
                </a:cxn>
                <a:cxn ang="0">
                  <a:pos x="267" y="249"/>
                </a:cxn>
                <a:cxn ang="0">
                  <a:pos x="250" y="327"/>
                </a:cxn>
                <a:cxn ang="0">
                  <a:pos x="178" y="415"/>
                </a:cxn>
                <a:cxn ang="0">
                  <a:pos x="174" y="490"/>
                </a:cxn>
                <a:cxn ang="0">
                  <a:pos x="151" y="582"/>
                </a:cxn>
                <a:cxn ang="0">
                  <a:pos x="155" y="665"/>
                </a:cxn>
                <a:cxn ang="0">
                  <a:pos x="76" y="696"/>
                </a:cxn>
                <a:cxn ang="0">
                  <a:pos x="46" y="775"/>
                </a:cxn>
                <a:cxn ang="0">
                  <a:pos x="45" y="822"/>
                </a:cxn>
                <a:cxn ang="0">
                  <a:pos x="54" y="944"/>
                </a:cxn>
                <a:cxn ang="0">
                  <a:pos x="90" y="1011"/>
                </a:cxn>
                <a:cxn ang="0">
                  <a:pos x="61" y="1039"/>
                </a:cxn>
                <a:cxn ang="0">
                  <a:pos x="70" y="1128"/>
                </a:cxn>
                <a:cxn ang="0">
                  <a:pos x="36" y="1187"/>
                </a:cxn>
                <a:cxn ang="0">
                  <a:pos x="16" y="1270"/>
                </a:cxn>
              </a:cxnLst>
              <a:rect l="0" t="0" r="r" b="b"/>
              <a:pathLst>
                <a:path w="696" h="1628">
                  <a:moveTo>
                    <a:pt x="2" y="1255"/>
                  </a:moveTo>
                  <a:cubicBezTo>
                    <a:pt x="1" y="1264"/>
                    <a:pt x="0" y="1275"/>
                    <a:pt x="2" y="1284"/>
                  </a:cubicBezTo>
                  <a:cubicBezTo>
                    <a:pt x="3" y="1292"/>
                    <a:pt x="5" y="1298"/>
                    <a:pt x="4" y="1306"/>
                  </a:cubicBezTo>
                  <a:cubicBezTo>
                    <a:pt x="4" y="1308"/>
                    <a:pt x="4" y="1310"/>
                    <a:pt x="5" y="1312"/>
                  </a:cubicBezTo>
                  <a:cubicBezTo>
                    <a:pt x="6" y="1314"/>
                    <a:pt x="8" y="1315"/>
                    <a:pt x="9" y="1317"/>
                  </a:cubicBezTo>
                  <a:cubicBezTo>
                    <a:pt x="10" y="1319"/>
                    <a:pt x="9" y="1321"/>
                    <a:pt x="8" y="1324"/>
                  </a:cubicBezTo>
                  <a:cubicBezTo>
                    <a:pt x="8" y="1327"/>
                    <a:pt x="8" y="1330"/>
                    <a:pt x="8" y="1333"/>
                  </a:cubicBezTo>
                  <a:cubicBezTo>
                    <a:pt x="9" y="1339"/>
                    <a:pt x="14" y="1342"/>
                    <a:pt x="16" y="1348"/>
                  </a:cubicBezTo>
                  <a:cubicBezTo>
                    <a:pt x="18" y="1350"/>
                    <a:pt x="19" y="1357"/>
                    <a:pt x="20" y="1359"/>
                  </a:cubicBezTo>
                  <a:cubicBezTo>
                    <a:pt x="20" y="1357"/>
                    <a:pt x="20" y="1356"/>
                    <a:pt x="21" y="1354"/>
                  </a:cubicBezTo>
                  <a:cubicBezTo>
                    <a:pt x="23" y="1353"/>
                    <a:pt x="30" y="1355"/>
                    <a:pt x="32" y="1356"/>
                  </a:cubicBezTo>
                  <a:cubicBezTo>
                    <a:pt x="36" y="1358"/>
                    <a:pt x="33" y="1360"/>
                    <a:pt x="30" y="1361"/>
                  </a:cubicBezTo>
                  <a:cubicBezTo>
                    <a:pt x="28" y="1362"/>
                    <a:pt x="27" y="1362"/>
                    <a:pt x="27" y="1365"/>
                  </a:cubicBezTo>
                  <a:cubicBezTo>
                    <a:pt x="25" y="1372"/>
                    <a:pt x="27" y="1379"/>
                    <a:pt x="31" y="1384"/>
                  </a:cubicBezTo>
                  <a:cubicBezTo>
                    <a:pt x="34" y="1388"/>
                    <a:pt x="34" y="1394"/>
                    <a:pt x="35" y="1398"/>
                  </a:cubicBezTo>
                  <a:cubicBezTo>
                    <a:pt x="36" y="1401"/>
                    <a:pt x="37" y="1404"/>
                    <a:pt x="39" y="1406"/>
                  </a:cubicBezTo>
                  <a:cubicBezTo>
                    <a:pt x="40" y="1407"/>
                    <a:pt x="40" y="1407"/>
                    <a:pt x="41" y="1407"/>
                  </a:cubicBezTo>
                  <a:cubicBezTo>
                    <a:pt x="43" y="1408"/>
                    <a:pt x="44" y="1410"/>
                    <a:pt x="47" y="1410"/>
                  </a:cubicBezTo>
                  <a:cubicBezTo>
                    <a:pt x="48" y="1415"/>
                    <a:pt x="49" y="1420"/>
                    <a:pt x="49" y="1425"/>
                  </a:cubicBezTo>
                  <a:cubicBezTo>
                    <a:pt x="51" y="1426"/>
                    <a:pt x="54" y="1426"/>
                    <a:pt x="55" y="1427"/>
                  </a:cubicBezTo>
                  <a:cubicBezTo>
                    <a:pt x="57" y="1429"/>
                    <a:pt x="56" y="1432"/>
                    <a:pt x="57" y="1434"/>
                  </a:cubicBezTo>
                  <a:cubicBezTo>
                    <a:pt x="57" y="1438"/>
                    <a:pt x="59" y="1441"/>
                    <a:pt x="60" y="1445"/>
                  </a:cubicBezTo>
                  <a:cubicBezTo>
                    <a:pt x="61" y="1448"/>
                    <a:pt x="60" y="1452"/>
                    <a:pt x="62" y="1455"/>
                  </a:cubicBezTo>
                  <a:cubicBezTo>
                    <a:pt x="63" y="1457"/>
                    <a:pt x="64" y="1459"/>
                    <a:pt x="65" y="1460"/>
                  </a:cubicBezTo>
                  <a:cubicBezTo>
                    <a:pt x="67" y="1462"/>
                    <a:pt x="67" y="1464"/>
                    <a:pt x="68" y="1466"/>
                  </a:cubicBezTo>
                  <a:cubicBezTo>
                    <a:pt x="70" y="1470"/>
                    <a:pt x="73" y="1474"/>
                    <a:pt x="75" y="1479"/>
                  </a:cubicBezTo>
                  <a:cubicBezTo>
                    <a:pt x="75" y="1474"/>
                    <a:pt x="79" y="1474"/>
                    <a:pt x="81" y="1478"/>
                  </a:cubicBezTo>
                  <a:cubicBezTo>
                    <a:pt x="82" y="1479"/>
                    <a:pt x="82" y="1483"/>
                    <a:pt x="83" y="1484"/>
                  </a:cubicBezTo>
                  <a:cubicBezTo>
                    <a:pt x="83" y="1487"/>
                    <a:pt x="83" y="1490"/>
                    <a:pt x="85" y="1493"/>
                  </a:cubicBezTo>
                  <a:cubicBezTo>
                    <a:pt x="86" y="1495"/>
                    <a:pt x="88" y="1497"/>
                    <a:pt x="89" y="1498"/>
                  </a:cubicBezTo>
                  <a:cubicBezTo>
                    <a:pt x="91" y="1501"/>
                    <a:pt x="89" y="1500"/>
                    <a:pt x="91" y="1500"/>
                  </a:cubicBezTo>
                  <a:cubicBezTo>
                    <a:pt x="91" y="1503"/>
                    <a:pt x="90" y="1507"/>
                    <a:pt x="92" y="1509"/>
                  </a:cubicBezTo>
                  <a:cubicBezTo>
                    <a:pt x="93" y="1510"/>
                    <a:pt x="101" y="1514"/>
                    <a:pt x="97" y="1517"/>
                  </a:cubicBezTo>
                  <a:cubicBezTo>
                    <a:pt x="93" y="1512"/>
                    <a:pt x="87" y="1515"/>
                    <a:pt x="85" y="1521"/>
                  </a:cubicBezTo>
                  <a:cubicBezTo>
                    <a:pt x="84" y="1523"/>
                    <a:pt x="84" y="1525"/>
                    <a:pt x="85" y="1527"/>
                  </a:cubicBezTo>
                  <a:cubicBezTo>
                    <a:pt x="86" y="1531"/>
                    <a:pt x="95" y="1535"/>
                    <a:pt x="92" y="1540"/>
                  </a:cubicBezTo>
                  <a:cubicBezTo>
                    <a:pt x="90" y="1540"/>
                    <a:pt x="87" y="1541"/>
                    <a:pt x="85" y="1540"/>
                  </a:cubicBezTo>
                  <a:cubicBezTo>
                    <a:pt x="82" y="1539"/>
                    <a:pt x="83" y="1537"/>
                    <a:pt x="82" y="1534"/>
                  </a:cubicBezTo>
                  <a:cubicBezTo>
                    <a:pt x="81" y="1533"/>
                    <a:pt x="76" y="1535"/>
                    <a:pt x="75" y="1537"/>
                  </a:cubicBezTo>
                  <a:cubicBezTo>
                    <a:pt x="74" y="1539"/>
                    <a:pt x="76" y="1541"/>
                    <a:pt x="77" y="1543"/>
                  </a:cubicBezTo>
                  <a:cubicBezTo>
                    <a:pt x="78" y="1545"/>
                    <a:pt x="79" y="1547"/>
                    <a:pt x="81" y="1549"/>
                  </a:cubicBezTo>
                  <a:cubicBezTo>
                    <a:pt x="82" y="1550"/>
                    <a:pt x="83" y="1551"/>
                    <a:pt x="83" y="1551"/>
                  </a:cubicBezTo>
                  <a:cubicBezTo>
                    <a:pt x="84" y="1553"/>
                    <a:pt x="85" y="1554"/>
                    <a:pt x="86" y="1555"/>
                  </a:cubicBezTo>
                  <a:cubicBezTo>
                    <a:pt x="88" y="1556"/>
                    <a:pt x="92" y="1554"/>
                    <a:pt x="91" y="1558"/>
                  </a:cubicBezTo>
                  <a:cubicBezTo>
                    <a:pt x="90" y="1560"/>
                    <a:pt x="88" y="1559"/>
                    <a:pt x="88" y="1562"/>
                  </a:cubicBezTo>
                  <a:cubicBezTo>
                    <a:pt x="87" y="1563"/>
                    <a:pt x="88" y="1566"/>
                    <a:pt x="89" y="1568"/>
                  </a:cubicBezTo>
                  <a:cubicBezTo>
                    <a:pt x="90" y="1570"/>
                    <a:pt x="88" y="1569"/>
                    <a:pt x="91" y="1571"/>
                  </a:cubicBezTo>
                  <a:cubicBezTo>
                    <a:pt x="93" y="1572"/>
                    <a:pt x="96" y="1573"/>
                    <a:pt x="98" y="1574"/>
                  </a:cubicBezTo>
                  <a:cubicBezTo>
                    <a:pt x="104" y="1578"/>
                    <a:pt x="99" y="1583"/>
                    <a:pt x="98" y="1589"/>
                  </a:cubicBezTo>
                  <a:cubicBezTo>
                    <a:pt x="98" y="1591"/>
                    <a:pt x="98" y="1594"/>
                    <a:pt x="99" y="1596"/>
                  </a:cubicBezTo>
                  <a:cubicBezTo>
                    <a:pt x="100" y="1598"/>
                    <a:pt x="101" y="1598"/>
                    <a:pt x="102" y="1601"/>
                  </a:cubicBezTo>
                  <a:cubicBezTo>
                    <a:pt x="103" y="1606"/>
                    <a:pt x="98" y="1606"/>
                    <a:pt x="94" y="1606"/>
                  </a:cubicBezTo>
                  <a:cubicBezTo>
                    <a:pt x="91" y="1606"/>
                    <a:pt x="89" y="1605"/>
                    <a:pt x="88" y="1609"/>
                  </a:cubicBezTo>
                  <a:cubicBezTo>
                    <a:pt x="87" y="1611"/>
                    <a:pt x="87" y="1615"/>
                    <a:pt x="89" y="1617"/>
                  </a:cubicBezTo>
                  <a:cubicBezTo>
                    <a:pt x="90" y="1617"/>
                    <a:pt x="91" y="1617"/>
                    <a:pt x="92" y="1617"/>
                  </a:cubicBezTo>
                  <a:cubicBezTo>
                    <a:pt x="93" y="1617"/>
                    <a:pt x="93" y="1618"/>
                    <a:pt x="94" y="1619"/>
                  </a:cubicBezTo>
                  <a:cubicBezTo>
                    <a:pt x="95" y="1620"/>
                    <a:pt x="99" y="1620"/>
                    <a:pt x="100" y="1621"/>
                  </a:cubicBezTo>
                  <a:cubicBezTo>
                    <a:pt x="107" y="1623"/>
                    <a:pt x="114" y="1624"/>
                    <a:pt x="121" y="1626"/>
                  </a:cubicBezTo>
                  <a:cubicBezTo>
                    <a:pt x="123" y="1627"/>
                    <a:pt x="125" y="1628"/>
                    <a:pt x="127" y="1627"/>
                  </a:cubicBezTo>
                  <a:cubicBezTo>
                    <a:pt x="131" y="1626"/>
                    <a:pt x="133" y="1624"/>
                    <a:pt x="138" y="1624"/>
                  </a:cubicBezTo>
                  <a:cubicBezTo>
                    <a:pt x="143" y="1624"/>
                    <a:pt x="148" y="1625"/>
                    <a:pt x="153" y="1624"/>
                  </a:cubicBezTo>
                  <a:cubicBezTo>
                    <a:pt x="157" y="1624"/>
                    <a:pt x="160" y="1622"/>
                    <a:pt x="163" y="1619"/>
                  </a:cubicBezTo>
                  <a:cubicBezTo>
                    <a:pt x="167" y="1616"/>
                    <a:pt x="172" y="1611"/>
                    <a:pt x="173" y="1606"/>
                  </a:cubicBezTo>
                  <a:cubicBezTo>
                    <a:pt x="174" y="1605"/>
                    <a:pt x="174" y="1599"/>
                    <a:pt x="174" y="1598"/>
                  </a:cubicBezTo>
                  <a:cubicBezTo>
                    <a:pt x="173" y="1595"/>
                    <a:pt x="172" y="1595"/>
                    <a:pt x="170" y="1594"/>
                  </a:cubicBezTo>
                  <a:cubicBezTo>
                    <a:pt x="166" y="1592"/>
                    <a:pt x="162" y="1591"/>
                    <a:pt x="164" y="1585"/>
                  </a:cubicBezTo>
                  <a:cubicBezTo>
                    <a:pt x="165" y="1581"/>
                    <a:pt x="168" y="1577"/>
                    <a:pt x="171" y="1575"/>
                  </a:cubicBezTo>
                  <a:cubicBezTo>
                    <a:pt x="174" y="1572"/>
                    <a:pt x="179" y="1572"/>
                    <a:pt x="180" y="1568"/>
                  </a:cubicBezTo>
                  <a:cubicBezTo>
                    <a:pt x="181" y="1566"/>
                    <a:pt x="180" y="1564"/>
                    <a:pt x="180" y="1562"/>
                  </a:cubicBezTo>
                  <a:cubicBezTo>
                    <a:pt x="180" y="1560"/>
                    <a:pt x="183" y="1553"/>
                    <a:pt x="185" y="1553"/>
                  </a:cubicBezTo>
                  <a:cubicBezTo>
                    <a:pt x="185" y="1556"/>
                    <a:pt x="196" y="1562"/>
                    <a:pt x="198" y="1559"/>
                  </a:cubicBezTo>
                  <a:cubicBezTo>
                    <a:pt x="200" y="1556"/>
                    <a:pt x="195" y="1553"/>
                    <a:pt x="197" y="1550"/>
                  </a:cubicBezTo>
                  <a:cubicBezTo>
                    <a:pt x="199" y="1547"/>
                    <a:pt x="203" y="1547"/>
                    <a:pt x="206" y="1546"/>
                  </a:cubicBezTo>
                  <a:cubicBezTo>
                    <a:pt x="206" y="1545"/>
                    <a:pt x="206" y="1545"/>
                    <a:pt x="207" y="1545"/>
                  </a:cubicBezTo>
                  <a:cubicBezTo>
                    <a:pt x="208" y="1545"/>
                    <a:pt x="209" y="1545"/>
                    <a:pt x="209" y="1545"/>
                  </a:cubicBezTo>
                  <a:cubicBezTo>
                    <a:pt x="212" y="1545"/>
                    <a:pt x="213" y="1545"/>
                    <a:pt x="216" y="1544"/>
                  </a:cubicBezTo>
                  <a:cubicBezTo>
                    <a:pt x="220" y="1543"/>
                    <a:pt x="224" y="1543"/>
                    <a:pt x="228" y="1542"/>
                  </a:cubicBezTo>
                  <a:cubicBezTo>
                    <a:pt x="233" y="1540"/>
                    <a:pt x="236" y="1539"/>
                    <a:pt x="240" y="1544"/>
                  </a:cubicBezTo>
                  <a:cubicBezTo>
                    <a:pt x="243" y="1549"/>
                    <a:pt x="243" y="1556"/>
                    <a:pt x="250" y="1554"/>
                  </a:cubicBezTo>
                  <a:cubicBezTo>
                    <a:pt x="252" y="1554"/>
                    <a:pt x="254" y="1553"/>
                    <a:pt x="256" y="1552"/>
                  </a:cubicBezTo>
                  <a:cubicBezTo>
                    <a:pt x="257" y="1552"/>
                    <a:pt x="259" y="1553"/>
                    <a:pt x="261" y="1552"/>
                  </a:cubicBezTo>
                  <a:cubicBezTo>
                    <a:pt x="261" y="1550"/>
                    <a:pt x="263" y="1548"/>
                    <a:pt x="264" y="1546"/>
                  </a:cubicBezTo>
                  <a:cubicBezTo>
                    <a:pt x="265" y="1545"/>
                    <a:pt x="267" y="1543"/>
                    <a:pt x="268" y="1540"/>
                  </a:cubicBezTo>
                  <a:cubicBezTo>
                    <a:pt x="270" y="1536"/>
                    <a:pt x="272" y="1533"/>
                    <a:pt x="274" y="1529"/>
                  </a:cubicBezTo>
                  <a:cubicBezTo>
                    <a:pt x="276" y="1524"/>
                    <a:pt x="277" y="1519"/>
                    <a:pt x="278" y="1515"/>
                  </a:cubicBezTo>
                  <a:cubicBezTo>
                    <a:pt x="279" y="1512"/>
                    <a:pt x="282" y="1502"/>
                    <a:pt x="286" y="1502"/>
                  </a:cubicBezTo>
                  <a:cubicBezTo>
                    <a:pt x="289" y="1503"/>
                    <a:pt x="289" y="1512"/>
                    <a:pt x="290" y="1515"/>
                  </a:cubicBezTo>
                  <a:cubicBezTo>
                    <a:pt x="291" y="1520"/>
                    <a:pt x="291" y="1524"/>
                    <a:pt x="290" y="1530"/>
                  </a:cubicBezTo>
                  <a:cubicBezTo>
                    <a:pt x="290" y="1533"/>
                    <a:pt x="288" y="1543"/>
                    <a:pt x="290" y="1545"/>
                  </a:cubicBezTo>
                  <a:cubicBezTo>
                    <a:pt x="292" y="1543"/>
                    <a:pt x="294" y="1541"/>
                    <a:pt x="295" y="1539"/>
                  </a:cubicBezTo>
                  <a:cubicBezTo>
                    <a:pt x="296" y="1536"/>
                    <a:pt x="296" y="1533"/>
                    <a:pt x="297" y="1530"/>
                  </a:cubicBezTo>
                  <a:cubicBezTo>
                    <a:pt x="298" y="1524"/>
                    <a:pt x="300" y="1520"/>
                    <a:pt x="301" y="1514"/>
                  </a:cubicBezTo>
                  <a:cubicBezTo>
                    <a:pt x="303" y="1507"/>
                    <a:pt x="306" y="1500"/>
                    <a:pt x="309" y="1493"/>
                  </a:cubicBezTo>
                  <a:cubicBezTo>
                    <a:pt x="313" y="1485"/>
                    <a:pt x="317" y="1476"/>
                    <a:pt x="320" y="1467"/>
                  </a:cubicBezTo>
                  <a:cubicBezTo>
                    <a:pt x="321" y="1462"/>
                    <a:pt x="322" y="1456"/>
                    <a:pt x="323" y="1451"/>
                  </a:cubicBezTo>
                  <a:cubicBezTo>
                    <a:pt x="323" y="1448"/>
                    <a:pt x="323" y="1444"/>
                    <a:pt x="323" y="1440"/>
                  </a:cubicBezTo>
                  <a:cubicBezTo>
                    <a:pt x="323" y="1438"/>
                    <a:pt x="324" y="1430"/>
                    <a:pt x="320" y="1433"/>
                  </a:cubicBezTo>
                  <a:cubicBezTo>
                    <a:pt x="318" y="1434"/>
                    <a:pt x="317" y="1439"/>
                    <a:pt x="316" y="1441"/>
                  </a:cubicBezTo>
                  <a:cubicBezTo>
                    <a:pt x="315" y="1444"/>
                    <a:pt x="314" y="1446"/>
                    <a:pt x="312" y="1449"/>
                  </a:cubicBezTo>
                  <a:cubicBezTo>
                    <a:pt x="310" y="1454"/>
                    <a:pt x="308" y="1458"/>
                    <a:pt x="306" y="1462"/>
                  </a:cubicBezTo>
                  <a:cubicBezTo>
                    <a:pt x="304" y="1465"/>
                    <a:pt x="303" y="1469"/>
                    <a:pt x="303" y="1473"/>
                  </a:cubicBezTo>
                  <a:cubicBezTo>
                    <a:pt x="302" y="1475"/>
                    <a:pt x="302" y="1480"/>
                    <a:pt x="300" y="1482"/>
                  </a:cubicBezTo>
                  <a:cubicBezTo>
                    <a:pt x="299" y="1483"/>
                    <a:pt x="294" y="1486"/>
                    <a:pt x="293" y="1485"/>
                  </a:cubicBezTo>
                  <a:cubicBezTo>
                    <a:pt x="289" y="1484"/>
                    <a:pt x="290" y="1469"/>
                    <a:pt x="291" y="1465"/>
                  </a:cubicBezTo>
                  <a:cubicBezTo>
                    <a:pt x="292" y="1460"/>
                    <a:pt x="293" y="1456"/>
                    <a:pt x="293" y="1451"/>
                  </a:cubicBezTo>
                  <a:cubicBezTo>
                    <a:pt x="292" y="1450"/>
                    <a:pt x="292" y="1449"/>
                    <a:pt x="292" y="1447"/>
                  </a:cubicBezTo>
                  <a:cubicBezTo>
                    <a:pt x="292" y="1444"/>
                    <a:pt x="293" y="1440"/>
                    <a:pt x="295" y="1437"/>
                  </a:cubicBezTo>
                  <a:cubicBezTo>
                    <a:pt x="297" y="1435"/>
                    <a:pt x="299" y="1436"/>
                    <a:pt x="300" y="1433"/>
                  </a:cubicBezTo>
                  <a:cubicBezTo>
                    <a:pt x="301" y="1430"/>
                    <a:pt x="301" y="1426"/>
                    <a:pt x="302" y="1423"/>
                  </a:cubicBezTo>
                  <a:cubicBezTo>
                    <a:pt x="302" y="1414"/>
                    <a:pt x="301" y="1406"/>
                    <a:pt x="302" y="1397"/>
                  </a:cubicBezTo>
                  <a:cubicBezTo>
                    <a:pt x="303" y="1394"/>
                    <a:pt x="303" y="1391"/>
                    <a:pt x="304" y="1388"/>
                  </a:cubicBezTo>
                  <a:cubicBezTo>
                    <a:pt x="304" y="1387"/>
                    <a:pt x="305" y="1386"/>
                    <a:pt x="306" y="1384"/>
                  </a:cubicBezTo>
                  <a:cubicBezTo>
                    <a:pt x="306" y="1382"/>
                    <a:pt x="306" y="1379"/>
                    <a:pt x="307" y="1376"/>
                  </a:cubicBezTo>
                  <a:cubicBezTo>
                    <a:pt x="308" y="1369"/>
                    <a:pt x="310" y="1363"/>
                    <a:pt x="309" y="1356"/>
                  </a:cubicBezTo>
                  <a:cubicBezTo>
                    <a:pt x="309" y="1353"/>
                    <a:pt x="308" y="1349"/>
                    <a:pt x="309" y="1345"/>
                  </a:cubicBezTo>
                  <a:cubicBezTo>
                    <a:pt x="310" y="1341"/>
                    <a:pt x="317" y="1337"/>
                    <a:pt x="312" y="1332"/>
                  </a:cubicBezTo>
                  <a:cubicBezTo>
                    <a:pt x="310" y="1329"/>
                    <a:pt x="308" y="1330"/>
                    <a:pt x="309" y="1326"/>
                  </a:cubicBezTo>
                  <a:cubicBezTo>
                    <a:pt x="309" y="1325"/>
                    <a:pt x="310" y="1322"/>
                    <a:pt x="311" y="1321"/>
                  </a:cubicBezTo>
                  <a:cubicBezTo>
                    <a:pt x="313" y="1318"/>
                    <a:pt x="318" y="1317"/>
                    <a:pt x="316" y="1313"/>
                  </a:cubicBezTo>
                  <a:cubicBezTo>
                    <a:pt x="315" y="1311"/>
                    <a:pt x="313" y="1310"/>
                    <a:pt x="313" y="1309"/>
                  </a:cubicBezTo>
                  <a:cubicBezTo>
                    <a:pt x="312" y="1307"/>
                    <a:pt x="314" y="1306"/>
                    <a:pt x="314" y="1304"/>
                  </a:cubicBezTo>
                  <a:cubicBezTo>
                    <a:pt x="316" y="1300"/>
                    <a:pt x="315" y="1298"/>
                    <a:pt x="319" y="1298"/>
                  </a:cubicBezTo>
                  <a:cubicBezTo>
                    <a:pt x="322" y="1297"/>
                    <a:pt x="323" y="1297"/>
                    <a:pt x="325" y="1296"/>
                  </a:cubicBezTo>
                  <a:cubicBezTo>
                    <a:pt x="328" y="1294"/>
                    <a:pt x="330" y="1290"/>
                    <a:pt x="333" y="1288"/>
                  </a:cubicBezTo>
                  <a:cubicBezTo>
                    <a:pt x="336" y="1285"/>
                    <a:pt x="342" y="1286"/>
                    <a:pt x="346" y="1283"/>
                  </a:cubicBezTo>
                  <a:cubicBezTo>
                    <a:pt x="351" y="1280"/>
                    <a:pt x="352" y="1271"/>
                    <a:pt x="357" y="1268"/>
                  </a:cubicBezTo>
                  <a:cubicBezTo>
                    <a:pt x="357" y="1271"/>
                    <a:pt x="357" y="1277"/>
                    <a:pt x="361" y="1278"/>
                  </a:cubicBezTo>
                  <a:cubicBezTo>
                    <a:pt x="363" y="1278"/>
                    <a:pt x="367" y="1275"/>
                    <a:pt x="368" y="1274"/>
                  </a:cubicBezTo>
                  <a:cubicBezTo>
                    <a:pt x="369" y="1271"/>
                    <a:pt x="367" y="1267"/>
                    <a:pt x="368" y="1264"/>
                  </a:cubicBezTo>
                  <a:cubicBezTo>
                    <a:pt x="376" y="1264"/>
                    <a:pt x="387" y="1267"/>
                    <a:pt x="393" y="1262"/>
                  </a:cubicBezTo>
                  <a:cubicBezTo>
                    <a:pt x="394" y="1262"/>
                    <a:pt x="394" y="1260"/>
                    <a:pt x="395" y="1260"/>
                  </a:cubicBezTo>
                  <a:cubicBezTo>
                    <a:pt x="397" y="1259"/>
                    <a:pt x="399" y="1258"/>
                    <a:pt x="401" y="1257"/>
                  </a:cubicBezTo>
                  <a:cubicBezTo>
                    <a:pt x="403" y="1256"/>
                    <a:pt x="409" y="1254"/>
                    <a:pt x="407" y="1250"/>
                  </a:cubicBezTo>
                  <a:cubicBezTo>
                    <a:pt x="403" y="1249"/>
                    <a:pt x="399" y="1250"/>
                    <a:pt x="395" y="1248"/>
                  </a:cubicBezTo>
                  <a:cubicBezTo>
                    <a:pt x="395" y="1240"/>
                    <a:pt x="386" y="1235"/>
                    <a:pt x="388" y="1226"/>
                  </a:cubicBezTo>
                  <a:cubicBezTo>
                    <a:pt x="392" y="1225"/>
                    <a:pt x="407" y="1233"/>
                    <a:pt x="405" y="1223"/>
                  </a:cubicBezTo>
                  <a:cubicBezTo>
                    <a:pt x="398" y="1220"/>
                    <a:pt x="389" y="1218"/>
                    <a:pt x="392" y="1208"/>
                  </a:cubicBezTo>
                  <a:cubicBezTo>
                    <a:pt x="393" y="1204"/>
                    <a:pt x="401" y="1205"/>
                    <a:pt x="405" y="1206"/>
                  </a:cubicBezTo>
                  <a:cubicBezTo>
                    <a:pt x="412" y="1207"/>
                    <a:pt x="408" y="1204"/>
                    <a:pt x="410" y="1199"/>
                  </a:cubicBezTo>
                  <a:cubicBezTo>
                    <a:pt x="411" y="1196"/>
                    <a:pt x="411" y="1196"/>
                    <a:pt x="414" y="1195"/>
                  </a:cubicBezTo>
                  <a:cubicBezTo>
                    <a:pt x="416" y="1194"/>
                    <a:pt x="420" y="1194"/>
                    <a:pt x="423" y="1192"/>
                  </a:cubicBezTo>
                  <a:cubicBezTo>
                    <a:pt x="425" y="1190"/>
                    <a:pt x="426" y="1190"/>
                    <a:pt x="424" y="1187"/>
                  </a:cubicBezTo>
                  <a:cubicBezTo>
                    <a:pt x="424" y="1186"/>
                    <a:pt x="422" y="1185"/>
                    <a:pt x="421" y="1185"/>
                  </a:cubicBezTo>
                  <a:cubicBezTo>
                    <a:pt x="421" y="1183"/>
                    <a:pt x="422" y="1178"/>
                    <a:pt x="423" y="1177"/>
                  </a:cubicBezTo>
                  <a:cubicBezTo>
                    <a:pt x="425" y="1176"/>
                    <a:pt x="428" y="1178"/>
                    <a:pt x="430" y="1176"/>
                  </a:cubicBezTo>
                  <a:cubicBezTo>
                    <a:pt x="434" y="1174"/>
                    <a:pt x="433" y="1169"/>
                    <a:pt x="432" y="1166"/>
                  </a:cubicBezTo>
                  <a:cubicBezTo>
                    <a:pt x="431" y="1163"/>
                    <a:pt x="430" y="1161"/>
                    <a:pt x="428" y="1159"/>
                  </a:cubicBezTo>
                  <a:cubicBezTo>
                    <a:pt x="427" y="1159"/>
                    <a:pt x="426" y="1158"/>
                    <a:pt x="426" y="1157"/>
                  </a:cubicBezTo>
                  <a:cubicBezTo>
                    <a:pt x="422" y="1155"/>
                    <a:pt x="419" y="1155"/>
                    <a:pt x="417" y="1151"/>
                  </a:cubicBezTo>
                  <a:cubicBezTo>
                    <a:pt x="416" y="1148"/>
                    <a:pt x="417" y="1145"/>
                    <a:pt x="416" y="1143"/>
                  </a:cubicBezTo>
                  <a:cubicBezTo>
                    <a:pt x="416" y="1142"/>
                    <a:pt x="414" y="1141"/>
                    <a:pt x="413" y="1140"/>
                  </a:cubicBezTo>
                  <a:cubicBezTo>
                    <a:pt x="412" y="1139"/>
                    <a:pt x="412" y="1137"/>
                    <a:pt x="411" y="1135"/>
                  </a:cubicBezTo>
                  <a:cubicBezTo>
                    <a:pt x="410" y="1134"/>
                    <a:pt x="408" y="1134"/>
                    <a:pt x="408" y="1133"/>
                  </a:cubicBezTo>
                  <a:cubicBezTo>
                    <a:pt x="407" y="1131"/>
                    <a:pt x="408" y="1127"/>
                    <a:pt x="407" y="1125"/>
                  </a:cubicBezTo>
                  <a:cubicBezTo>
                    <a:pt x="407" y="1122"/>
                    <a:pt x="406" y="1122"/>
                    <a:pt x="404" y="1120"/>
                  </a:cubicBezTo>
                  <a:cubicBezTo>
                    <a:pt x="403" y="1119"/>
                    <a:pt x="400" y="1118"/>
                    <a:pt x="399" y="1117"/>
                  </a:cubicBezTo>
                  <a:cubicBezTo>
                    <a:pt x="399" y="1116"/>
                    <a:pt x="399" y="1114"/>
                    <a:pt x="399" y="1113"/>
                  </a:cubicBezTo>
                  <a:cubicBezTo>
                    <a:pt x="398" y="1108"/>
                    <a:pt x="394" y="1099"/>
                    <a:pt x="389" y="1098"/>
                  </a:cubicBezTo>
                  <a:cubicBezTo>
                    <a:pt x="389" y="1102"/>
                    <a:pt x="390" y="1109"/>
                    <a:pt x="385" y="1110"/>
                  </a:cubicBezTo>
                  <a:cubicBezTo>
                    <a:pt x="381" y="1111"/>
                    <a:pt x="377" y="1106"/>
                    <a:pt x="374" y="1103"/>
                  </a:cubicBezTo>
                  <a:cubicBezTo>
                    <a:pt x="371" y="1099"/>
                    <a:pt x="368" y="1096"/>
                    <a:pt x="366" y="1091"/>
                  </a:cubicBezTo>
                  <a:cubicBezTo>
                    <a:pt x="365" y="1089"/>
                    <a:pt x="364" y="1087"/>
                    <a:pt x="361" y="1088"/>
                  </a:cubicBezTo>
                  <a:cubicBezTo>
                    <a:pt x="361" y="1089"/>
                    <a:pt x="361" y="1093"/>
                    <a:pt x="360" y="1094"/>
                  </a:cubicBezTo>
                  <a:cubicBezTo>
                    <a:pt x="357" y="1095"/>
                    <a:pt x="354" y="1089"/>
                    <a:pt x="353" y="1088"/>
                  </a:cubicBezTo>
                  <a:cubicBezTo>
                    <a:pt x="351" y="1084"/>
                    <a:pt x="353" y="1083"/>
                    <a:pt x="348" y="1083"/>
                  </a:cubicBezTo>
                  <a:cubicBezTo>
                    <a:pt x="344" y="1083"/>
                    <a:pt x="338" y="1081"/>
                    <a:pt x="336" y="1076"/>
                  </a:cubicBezTo>
                  <a:cubicBezTo>
                    <a:pt x="334" y="1070"/>
                    <a:pt x="341" y="1072"/>
                    <a:pt x="341" y="1068"/>
                  </a:cubicBezTo>
                  <a:cubicBezTo>
                    <a:pt x="341" y="1064"/>
                    <a:pt x="336" y="1063"/>
                    <a:pt x="335" y="1060"/>
                  </a:cubicBezTo>
                  <a:cubicBezTo>
                    <a:pt x="334" y="1057"/>
                    <a:pt x="334" y="1054"/>
                    <a:pt x="334" y="1051"/>
                  </a:cubicBezTo>
                  <a:cubicBezTo>
                    <a:pt x="334" y="1047"/>
                    <a:pt x="333" y="1044"/>
                    <a:pt x="332" y="1041"/>
                  </a:cubicBezTo>
                  <a:cubicBezTo>
                    <a:pt x="331" y="1040"/>
                    <a:pt x="331" y="1040"/>
                    <a:pt x="330" y="1039"/>
                  </a:cubicBezTo>
                  <a:cubicBezTo>
                    <a:pt x="330" y="1038"/>
                    <a:pt x="330" y="1037"/>
                    <a:pt x="330" y="1036"/>
                  </a:cubicBezTo>
                  <a:cubicBezTo>
                    <a:pt x="330" y="1034"/>
                    <a:pt x="330" y="1032"/>
                    <a:pt x="330" y="1029"/>
                  </a:cubicBezTo>
                  <a:cubicBezTo>
                    <a:pt x="330" y="1024"/>
                    <a:pt x="330" y="1018"/>
                    <a:pt x="330" y="1013"/>
                  </a:cubicBezTo>
                  <a:cubicBezTo>
                    <a:pt x="330" y="1009"/>
                    <a:pt x="330" y="1006"/>
                    <a:pt x="329" y="1003"/>
                  </a:cubicBezTo>
                  <a:cubicBezTo>
                    <a:pt x="329" y="1000"/>
                    <a:pt x="330" y="996"/>
                    <a:pt x="330" y="993"/>
                  </a:cubicBezTo>
                  <a:cubicBezTo>
                    <a:pt x="331" y="988"/>
                    <a:pt x="330" y="983"/>
                    <a:pt x="330" y="979"/>
                  </a:cubicBezTo>
                  <a:cubicBezTo>
                    <a:pt x="330" y="977"/>
                    <a:pt x="330" y="974"/>
                    <a:pt x="330" y="973"/>
                  </a:cubicBezTo>
                  <a:cubicBezTo>
                    <a:pt x="331" y="969"/>
                    <a:pt x="336" y="969"/>
                    <a:pt x="338" y="966"/>
                  </a:cubicBezTo>
                  <a:cubicBezTo>
                    <a:pt x="343" y="960"/>
                    <a:pt x="342" y="946"/>
                    <a:pt x="342" y="938"/>
                  </a:cubicBezTo>
                  <a:cubicBezTo>
                    <a:pt x="342" y="930"/>
                    <a:pt x="340" y="920"/>
                    <a:pt x="342" y="912"/>
                  </a:cubicBezTo>
                  <a:cubicBezTo>
                    <a:pt x="343" y="909"/>
                    <a:pt x="344" y="907"/>
                    <a:pt x="344" y="903"/>
                  </a:cubicBezTo>
                  <a:cubicBezTo>
                    <a:pt x="344" y="901"/>
                    <a:pt x="343" y="899"/>
                    <a:pt x="342" y="897"/>
                  </a:cubicBezTo>
                  <a:cubicBezTo>
                    <a:pt x="342" y="895"/>
                    <a:pt x="342" y="890"/>
                    <a:pt x="343" y="889"/>
                  </a:cubicBezTo>
                  <a:cubicBezTo>
                    <a:pt x="345" y="887"/>
                    <a:pt x="350" y="888"/>
                    <a:pt x="352" y="888"/>
                  </a:cubicBezTo>
                  <a:cubicBezTo>
                    <a:pt x="356" y="887"/>
                    <a:pt x="356" y="886"/>
                    <a:pt x="358" y="882"/>
                  </a:cubicBezTo>
                  <a:cubicBezTo>
                    <a:pt x="360" y="877"/>
                    <a:pt x="362" y="872"/>
                    <a:pt x="365" y="867"/>
                  </a:cubicBezTo>
                  <a:cubicBezTo>
                    <a:pt x="365" y="865"/>
                    <a:pt x="366" y="861"/>
                    <a:pt x="368" y="860"/>
                  </a:cubicBezTo>
                  <a:cubicBezTo>
                    <a:pt x="368" y="859"/>
                    <a:pt x="369" y="859"/>
                    <a:pt x="370" y="858"/>
                  </a:cubicBezTo>
                  <a:cubicBezTo>
                    <a:pt x="372" y="857"/>
                    <a:pt x="374" y="853"/>
                    <a:pt x="374" y="851"/>
                  </a:cubicBezTo>
                  <a:cubicBezTo>
                    <a:pt x="375" y="848"/>
                    <a:pt x="375" y="845"/>
                    <a:pt x="377" y="841"/>
                  </a:cubicBezTo>
                  <a:cubicBezTo>
                    <a:pt x="378" y="839"/>
                    <a:pt x="382" y="834"/>
                    <a:pt x="385" y="832"/>
                  </a:cubicBezTo>
                  <a:cubicBezTo>
                    <a:pt x="387" y="832"/>
                    <a:pt x="388" y="833"/>
                    <a:pt x="389" y="832"/>
                  </a:cubicBezTo>
                  <a:cubicBezTo>
                    <a:pt x="389" y="831"/>
                    <a:pt x="391" y="828"/>
                    <a:pt x="391" y="827"/>
                  </a:cubicBezTo>
                  <a:cubicBezTo>
                    <a:pt x="392" y="825"/>
                    <a:pt x="393" y="822"/>
                    <a:pt x="393" y="819"/>
                  </a:cubicBezTo>
                  <a:cubicBezTo>
                    <a:pt x="393" y="817"/>
                    <a:pt x="391" y="815"/>
                    <a:pt x="392" y="812"/>
                  </a:cubicBezTo>
                  <a:cubicBezTo>
                    <a:pt x="392" y="811"/>
                    <a:pt x="393" y="812"/>
                    <a:pt x="393" y="811"/>
                  </a:cubicBezTo>
                  <a:cubicBezTo>
                    <a:pt x="393" y="809"/>
                    <a:pt x="393" y="809"/>
                    <a:pt x="393" y="808"/>
                  </a:cubicBezTo>
                  <a:cubicBezTo>
                    <a:pt x="392" y="806"/>
                    <a:pt x="392" y="804"/>
                    <a:pt x="391" y="803"/>
                  </a:cubicBezTo>
                  <a:cubicBezTo>
                    <a:pt x="391" y="802"/>
                    <a:pt x="390" y="802"/>
                    <a:pt x="390" y="802"/>
                  </a:cubicBezTo>
                  <a:cubicBezTo>
                    <a:pt x="395" y="801"/>
                    <a:pt x="400" y="800"/>
                    <a:pt x="404" y="798"/>
                  </a:cubicBezTo>
                  <a:cubicBezTo>
                    <a:pt x="407" y="796"/>
                    <a:pt x="407" y="795"/>
                    <a:pt x="409" y="793"/>
                  </a:cubicBezTo>
                  <a:cubicBezTo>
                    <a:pt x="415" y="783"/>
                    <a:pt x="422" y="775"/>
                    <a:pt x="431" y="768"/>
                  </a:cubicBezTo>
                  <a:cubicBezTo>
                    <a:pt x="434" y="766"/>
                    <a:pt x="437" y="764"/>
                    <a:pt x="440" y="761"/>
                  </a:cubicBezTo>
                  <a:cubicBezTo>
                    <a:pt x="443" y="759"/>
                    <a:pt x="445" y="756"/>
                    <a:pt x="448" y="753"/>
                  </a:cubicBezTo>
                  <a:cubicBezTo>
                    <a:pt x="451" y="750"/>
                    <a:pt x="452" y="750"/>
                    <a:pt x="456" y="752"/>
                  </a:cubicBezTo>
                  <a:cubicBezTo>
                    <a:pt x="458" y="752"/>
                    <a:pt x="459" y="753"/>
                    <a:pt x="461" y="753"/>
                  </a:cubicBezTo>
                  <a:cubicBezTo>
                    <a:pt x="464" y="752"/>
                    <a:pt x="464" y="746"/>
                    <a:pt x="466" y="744"/>
                  </a:cubicBezTo>
                  <a:cubicBezTo>
                    <a:pt x="471" y="740"/>
                    <a:pt x="476" y="739"/>
                    <a:pt x="481" y="736"/>
                  </a:cubicBezTo>
                  <a:cubicBezTo>
                    <a:pt x="484" y="735"/>
                    <a:pt x="487" y="731"/>
                    <a:pt x="490" y="730"/>
                  </a:cubicBezTo>
                  <a:cubicBezTo>
                    <a:pt x="493" y="729"/>
                    <a:pt x="497" y="731"/>
                    <a:pt x="500" y="732"/>
                  </a:cubicBezTo>
                  <a:cubicBezTo>
                    <a:pt x="503" y="732"/>
                    <a:pt x="507" y="732"/>
                    <a:pt x="510" y="732"/>
                  </a:cubicBezTo>
                  <a:cubicBezTo>
                    <a:pt x="513" y="732"/>
                    <a:pt x="514" y="733"/>
                    <a:pt x="515" y="729"/>
                  </a:cubicBezTo>
                  <a:cubicBezTo>
                    <a:pt x="517" y="725"/>
                    <a:pt x="518" y="719"/>
                    <a:pt x="518" y="715"/>
                  </a:cubicBezTo>
                  <a:cubicBezTo>
                    <a:pt x="519" y="706"/>
                    <a:pt x="520" y="697"/>
                    <a:pt x="523" y="689"/>
                  </a:cubicBezTo>
                  <a:cubicBezTo>
                    <a:pt x="525" y="685"/>
                    <a:pt x="527" y="681"/>
                    <a:pt x="529" y="678"/>
                  </a:cubicBezTo>
                  <a:cubicBezTo>
                    <a:pt x="530" y="675"/>
                    <a:pt x="530" y="672"/>
                    <a:pt x="532" y="670"/>
                  </a:cubicBezTo>
                  <a:cubicBezTo>
                    <a:pt x="533" y="668"/>
                    <a:pt x="535" y="667"/>
                    <a:pt x="536" y="665"/>
                  </a:cubicBezTo>
                  <a:cubicBezTo>
                    <a:pt x="538" y="663"/>
                    <a:pt x="538" y="661"/>
                    <a:pt x="540" y="659"/>
                  </a:cubicBezTo>
                  <a:cubicBezTo>
                    <a:pt x="544" y="655"/>
                    <a:pt x="548" y="651"/>
                    <a:pt x="552" y="647"/>
                  </a:cubicBezTo>
                  <a:cubicBezTo>
                    <a:pt x="557" y="641"/>
                    <a:pt x="556" y="634"/>
                    <a:pt x="554" y="627"/>
                  </a:cubicBezTo>
                  <a:cubicBezTo>
                    <a:pt x="553" y="624"/>
                    <a:pt x="551" y="618"/>
                    <a:pt x="547" y="619"/>
                  </a:cubicBezTo>
                  <a:cubicBezTo>
                    <a:pt x="546" y="612"/>
                    <a:pt x="540" y="605"/>
                    <a:pt x="537" y="599"/>
                  </a:cubicBezTo>
                  <a:cubicBezTo>
                    <a:pt x="536" y="595"/>
                    <a:pt x="535" y="592"/>
                    <a:pt x="535" y="588"/>
                  </a:cubicBezTo>
                  <a:cubicBezTo>
                    <a:pt x="536" y="581"/>
                    <a:pt x="541" y="575"/>
                    <a:pt x="544" y="569"/>
                  </a:cubicBezTo>
                  <a:cubicBezTo>
                    <a:pt x="546" y="566"/>
                    <a:pt x="551" y="563"/>
                    <a:pt x="551" y="559"/>
                  </a:cubicBezTo>
                  <a:cubicBezTo>
                    <a:pt x="552" y="558"/>
                    <a:pt x="551" y="556"/>
                    <a:pt x="552" y="555"/>
                  </a:cubicBezTo>
                  <a:cubicBezTo>
                    <a:pt x="552" y="551"/>
                    <a:pt x="553" y="547"/>
                    <a:pt x="554" y="543"/>
                  </a:cubicBezTo>
                  <a:cubicBezTo>
                    <a:pt x="556" y="540"/>
                    <a:pt x="558" y="537"/>
                    <a:pt x="558" y="533"/>
                  </a:cubicBezTo>
                  <a:cubicBezTo>
                    <a:pt x="558" y="531"/>
                    <a:pt x="558" y="529"/>
                    <a:pt x="559" y="527"/>
                  </a:cubicBezTo>
                  <a:cubicBezTo>
                    <a:pt x="559" y="526"/>
                    <a:pt x="562" y="524"/>
                    <a:pt x="563" y="523"/>
                  </a:cubicBezTo>
                  <a:cubicBezTo>
                    <a:pt x="565" y="521"/>
                    <a:pt x="566" y="518"/>
                    <a:pt x="570" y="518"/>
                  </a:cubicBezTo>
                  <a:cubicBezTo>
                    <a:pt x="571" y="518"/>
                    <a:pt x="572" y="518"/>
                    <a:pt x="573" y="518"/>
                  </a:cubicBezTo>
                  <a:cubicBezTo>
                    <a:pt x="576" y="517"/>
                    <a:pt x="582" y="517"/>
                    <a:pt x="584" y="516"/>
                  </a:cubicBezTo>
                  <a:cubicBezTo>
                    <a:pt x="586" y="514"/>
                    <a:pt x="584" y="509"/>
                    <a:pt x="587" y="507"/>
                  </a:cubicBezTo>
                  <a:cubicBezTo>
                    <a:pt x="588" y="506"/>
                    <a:pt x="589" y="507"/>
                    <a:pt x="590" y="507"/>
                  </a:cubicBezTo>
                  <a:cubicBezTo>
                    <a:pt x="592" y="507"/>
                    <a:pt x="592" y="506"/>
                    <a:pt x="593" y="505"/>
                  </a:cubicBezTo>
                  <a:cubicBezTo>
                    <a:pt x="596" y="503"/>
                    <a:pt x="598" y="502"/>
                    <a:pt x="599" y="499"/>
                  </a:cubicBezTo>
                  <a:cubicBezTo>
                    <a:pt x="599" y="498"/>
                    <a:pt x="599" y="495"/>
                    <a:pt x="600" y="494"/>
                  </a:cubicBezTo>
                  <a:cubicBezTo>
                    <a:pt x="601" y="489"/>
                    <a:pt x="603" y="485"/>
                    <a:pt x="603" y="480"/>
                  </a:cubicBezTo>
                  <a:cubicBezTo>
                    <a:pt x="604" y="474"/>
                    <a:pt x="602" y="468"/>
                    <a:pt x="603" y="462"/>
                  </a:cubicBezTo>
                  <a:cubicBezTo>
                    <a:pt x="606" y="461"/>
                    <a:pt x="607" y="465"/>
                    <a:pt x="610" y="465"/>
                  </a:cubicBezTo>
                  <a:cubicBezTo>
                    <a:pt x="615" y="465"/>
                    <a:pt x="612" y="460"/>
                    <a:pt x="615" y="460"/>
                  </a:cubicBezTo>
                  <a:cubicBezTo>
                    <a:pt x="621" y="469"/>
                    <a:pt x="632" y="472"/>
                    <a:pt x="642" y="467"/>
                  </a:cubicBezTo>
                  <a:cubicBezTo>
                    <a:pt x="643" y="467"/>
                    <a:pt x="643" y="467"/>
                    <a:pt x="644" y="467"/>
                  </a:cubicBezTo>
                  <a:cubicBezTo>
                    <a:pt x="645" y="466"/>
                    <a:pt x="645" y="465"/>
                    <a:pt x="646" y="464"/>
                  </a:cubicBezTo>
                  <a:cubicBezTo>
                    <a:pt x="648" y="462"/>
                    <a:pt x="651" y="463"/>
                    <a:pt x="653" y="463"/>
                  </a:cubicBezTo>
                  <a:cubicBezTo>
                    <a:pt x="657" y="463"/>
                    <a:pt x="661" y="464"/>
                    <a:pt x="665" y="465"/>
                  </a:cubicBezTo>
                  <a:cubicBezTo>
                    <a:pt x="668" y="466"/>
                    <a:pt x="670" y="467"/>
                    <a:pt x="672" y="468"/>
                  </a:cubicBezTo>
                  <a:cubicBezTo>
                    <a:pt x="676" y="468"/>
                    <a:pt x="675" y="467"/>
                    <a:pt x="677" y="465"/>
                  </a:cubicBezTo>
                  <a:cubicBezTo>
                    <a:pt x="676" y="465"/>
                    <a:pt x="680" y="463"/>
                    <a:pt x="680" y="463"/>
                  </a:cubicBezTo>
                  <a:cubicBezTo>
                    <a:pt x="682" y="462"/>
                    <a:pt x="685" y="460"/>
                    <a:pt x="687" y="460"/>
                  </a:cubicBezTo>
                  <a:cubicBezTo>
                    <a:pt x="690" y="459"/>
                    <a:pt x="692" y="460"/>
                    <a:pt x="694" y="459"/>
                  </a:cubicBezTo>
                  <a:cubicBezTo>
                    <a:pt x="694" y="458"/>
                    <a:pt x="695" y="456"/>
                    <a:pt x="695" y="455"/>
                  </a:cubicBezTo>
                  <a:cubicBezTo>
                    <a:pt x="696" y="450"/>
                    <a:pt x="695" y="444"/>
                    <a:pt x="694" y="439"/>
                  </a:cubicBezTo>
                  <a:cubicBezTo>
                    <a:pt x="691" y="429"/>
                    <a:pt x="690" y="419"/>
                    <a:pt x="684" y="410"/>
                  </a:cubicBezTo>
                  <a:cubicBezTo>
                    <a:pt x="682" y="406"/>
                    <a:pt x="679" y="405"/>
                    <a:pt x="677" y="401"/>
                  </a:cubicBezTo>
                  <a:cubicBezTo>
                    <a:pt x="676" y="398"/>
                    <a:pt x="677" y="394"/>
                    <a:pt x="677" y="391"/>
                  </a:cubicBezTo>
                  <a:cubicBezTo>
                    <a:pt x="677" y="387"/>
                    <a:pt x="676" y="384"/>
                    <a:pt x="677" y="380"/>
                  </a:cubicBezTo>
                  <a:cubicBezTo>
                    <a:pt x="677" y="376"/>
                    <a:pt x="679" y="374"/>
                    <a:pt x="681" y="371"/>
                  </a:cubicBezTo>
                  <a:cubicBezTo>
                    <a:pt x="684" y="365"/>
                    <a:pt x="683" y="359"/>
                    <a:pt x="684" y="353"/>
                  </a:cubicBezTo>
                  <a:cubicBezTo>
                    <a:pt x="686" y="345"/>
                    <a:pt x="689" y="337"/>
                    <a:pt x="687" y="328"/>
                  </a:cubicBezTo>
                  <a:cubicBezTo>
                    <a:pt x="686" y="320"/>
                    <a:pt x="682" y="312"/>
                    <a:pt x="677" y="305"/>
                  </a:cubicBezTo>
                  <a:cubicBezTo>
                    <a:pt x="672" y="296"/>
                    <a:pt x="669" y="286"/>
                    <a:pt x="669" y="276"/>
                  </a:cubicBezTo>
                  <a:cubicBezTo>
                    <a:pt x="669" y="273"/>
                    <a:pt x="668" y="267"/>
                    <a:pt x="670" y="265"/>
                  </a:cubicBezTo>
                  <a:cubicBezTo>
                    <a:pt x="671" y="263"/>
                    <a:pt x="673" y="264"/>
                    <a:pt x="673" y="262"/>
                  </a:cubicBezTo>
                  <a:cubicBezTo>
                    <a:pt x="674" y="259"/>
                    <a:pt x="673" y="255"/>
                    <a:pt x="672" y="253"/>
                  </a:cubicBezTo>
                  <a:cubicBezTo>
                    <a:pt x="672" y="249"/>
                    <a:pt x="671" y="246"/>
                    <a:pt x="670" y="243"/>
                  </a:cubicBezTo>
                  <a:cubicBezTo>
                    <a:pt x="670" y="241"/>
                    <a:pt x="670" y="240"/>
                    <a:pt x="669" y="239"/>
                  </a:cubicBezTo>
                  <a:cubicBezTo>
                    <a:pt x="667" y="238"/>
                    <a:pt x="663" y="239"/>
                    <a:pt x="661" y="237"/>
                  </a:cubicBezTo>
                  <a:cubicBezTo>
                    <a:pt x="659" y="236"/>
                    <a:pt x="658" y="233"/>
                    <a:pt x="657" y="230"/>
                  </a:cubicBezTo>
                  <a:cubicBezTo>
                    <a:pt x="656" y="225"/>
                    <a:pt x="661" y="224"/>
                    <a:pt x="664" y="221"/>
                  </a:cubicBezTo>
                  <a:cubicBezTo>
                    <a:pt x="666" y="218"/>
                    <a:pt x="666" y="214"/>
                    <a:pt x="666" y="211"/>
                  </a:cubicBezTo>
                  <a:cubicBezTo>
                    <a:pt x="665" y="204"/>
                    <a:pt x="662" y="199"/>
                    <a:pt x="662" y="192"/>
                  </a:cubicBezTo>
                  <a:cubicBezTo>
                    <a:pt x="662" y="188"/>
                    <a:pt x="662" y="184"/>
                    <a:pt x="662" y="180"/>
                  </a:cubicBezTo>
                  <a:cubicBezTo>
                    <a:pt x="662" y="178"/>
                    <a:pt x="663" y="176"/>
                    <a:pt x="663" y="174"/>
                  </a:cubicBezTo>
                  <a:cubicBezTo>
                    <a:pt x="665" y="169"/>
                    <a:pt x="668" y="167"/>
                    <a:pt x="667" y="162"/>
                  </a:cubicBezTo>
                  <a:cubicBezTo>
                    <a:pt x="660" y="161"/>
                    <a:pt x="659" y="153"/>
                    <a:pt x="656" y="148"/>
                  </a:cubicBezTo>
                  <a:cubicBezTo>
                    <a:pt x="654" y="145"/>
                    <a:pt x="653" y="143"/>
                    <a:pt x="649" y="142"/>
                  </a:cubicBezTo>
                  <a:cubicBezTo>
                    <a:pt x="647" y="141"/>
                    <a:pt x="645" y="140"/>
                    <a:pt x="642" y="140"/>
                  </a:cubicBezTo>
                  <a:cubicBezTo>
                    <a:pt x="641" y="137"/>
                    <a:pt x="642" y="133"/>
                    <a:pt x="641" y="129"/>
                  </a:cubicBezTo>
                  <a:cubicBezTo>
                    <a:pt x="641" y="128"/>
                    <a:pt x="642" y="125"/>
                    <a:pt x="641" y="123"/>
                  </a:cubicBezTo>
                  <a:cubicBezTo>
                    <a:pt x="639" y="122"/>
                    <a:pt x="634" y="121"/>
                    <a:pt x="632" y="120"/>
                  </a:cubicBezTo>
                  <a:cubicBezTo>
                    <a:pt x="629" y="119"/>
                    <a:pt x="628" y="120"/>
                    <a:pt x="627" y="117"/>
                  </a:cubicBezTo>
                  <a:cubicBezTo>
                    <a:pt x="626" y="115"/>
                    <a:pt x="625" y="114"/>
                    <a:pt x="624" y="112"/>
                  </a:cubicBezTo>
                  <a:cubicBezTo>
                    <a:pt x="621" y="106"/>
                    <a:pt x="616" y="100"/>
                    <a:pt x="613" y="95"/>
                  </a:cubicBezTo>
                  <a:cubicBezTo>
                    <a:pt x="609" y="90"/>
                    <a:pt x="607" y="89"/>
                    <a:pt x="602" y="86"/>
                  </a:cubicBezTo>
                  <a:cubicBezTo>
                    <a:pt x="598" y="85"/>
                    <a:pt x="595" y="84"/>
                    <a:pt x="591" y="84"/>
                  </a:cubicBezTo>
                  <a:cubicBezTo>
                    <a:pt x="589" y="84"/>
                    <a:pt x="588" y="84"/>
                    <a:pt x="587" y="83"/>
                  </a:cubicBezTo>
                  <a:cubicBezTo>
                    <a:pt x="585" y="82"/>
                    <a:pt x="583" y="80"/>
                    <a:pt x="582" y="78"/>
                  </a:cubicBezTo>
                  <a:cubicBezTo>
                    <a:pt x="579" y="76"/>
                    <a:pt x="577" y="74"/>
                    <a:pt x="574" y="72"/>
                  </a:cubicBezTo>
                  <a:cubicBezTo>
                    <a:pt x="570" y="69"/>
                    <a:pt x="568" y="69"/>
                    <a:pt x="563" y="68"/>
                  </a:cubicBezTo>
                  <a:cubicBezTo>
                    <a:pt x="559" y="67"/>
                    <a:pt x="555" y="62"/>
                    <a:pt x="552" y="59"/>
                  </a:cubicBezTo>
                  <a:cubicBezTo>
                    <a:pt x="549" y="54"/>
                    <a:pt x="547" y="50"/>
                    <a:pt x="542" y="47"/>
                  </a:cubicBezTo>
                  <a:cubicBezTo>
                    <a:pt x="538" y="44"/>
                    <a:pt x="537" y="39"/>
                    <a:pt x="534" y="35"/>
                  </a:cubicBezTo>
                  <a:cubicBezTo>
                    <a:pt x="531" y="32"/>
                    <a:pt x="528" y="30"/>
                    <a:pt x="525" y="28"/>
                  </a:cubicBezTo>
                  <a:cubicBezTo>
                    <a:pt x="523" y="26"/>
                    <a:pt x="522" y="24"/>
                    <a:pt x="519" y="22"/>
                  </a:cubicBezTo>
                  <a:cubicBezTo>
                    <a:pt x="516" y="19"/>
                    <a:pt x="513" y="17"/>
                    <a:pt x="510" y="14"/>
                  </a:cubicBezTo>
                  <a:cubicBezTo>
                    <a:pt x="508" y="11"/>
                    <a:pt x="505" y="8"/>
                    <a:pt x="504" y="5"/>
                  </a:cubicBezTo>
                  <a:cubicBezTo>
                    <a:pt x="503" y="4"/>
                    <a:pt x="503" y="2"/>
                    <a:pt x="502" y="1"/>
                  </a:cubicBezTo>
                  <a:cubicBezTo>
                    <a:pt x="502" y="1"/>
                    <a:pt x="502" y="0"/>
                    <a:pt x="502" y="0"/>
                  </a:cubicBezTo>
                  <a:cubicBezTo>
                    <a:pt x="500" y="0"/>
                    <a:pt x="498" y="0"/>
                    <a:pt x="497" y="1"/>
                  </a:cubicBezTo>
                  <a:cubicBezTo>
                    <a:pt x="494" y="1"/>
                    <a:pt x="481" y="1"/>
                    <a:pt x="480" y="4"/>
                  </a:cubicBezTo>
                  <a:cubicBezTo>
                    <a:pt x="482" y="6"/>
                    <a:pt x="483" y="10"/>
                    <a:pt x="485" y="12"/>
                  </a:cubicBezTo>
                  <a:cubicBezTo>
                    <a:pt x="487" y="17"/>
                    <a:pt x="490" y="22"/>
                    <a:pt x="493" y="26"/>
                  </a:cubicBezTo>
                  <a:cubicBezTo>
                    <a:pt x="498" y="33"/>
                    <a:pt x="500" y="39"/>
                    <a:pt x="500" y="47"/>
                  </a:cubicBezTo>
                  <a:cubicBezTo>
                    <a:pt x="500" y="54"/>
                    <a:pt x="497" y="56"/>
                    <a:pt x="492" y="60"/>
                  </a:cubicBezTo>
                  <a:cubicBezTo>
                    <a:pt x="487" y="64"/>
                    <a:pt x="483" y="67"/>
                    <a:pt x="478" y="70"/>
                  </a:cubicBezTo>
                  <a:cubicBezTo>
                    <a:pt x="475" y="72"/>
                    <a:pt x="470" y="73"/>
                    <a:pt x="468" y="76"/>
                  </a:cubicBezTo>
                  <a:cubicBezTo>
                    <a:pt x="471" y="78"/>
                    <a:pt x="484" y="81"/>
                    <a:pt x="484" y="85"/>
                  </a:cubicBezTo>
                  <a:cubicBezTo>
                    <a:pt x="484" y="86"/>
                    <a:pt x="481" y="88"/>
                    <a:pt x="481" y="89"/>
                  </a:cubicBezTo>
                  <a:cubicBezTo>
                    <a:pt x="480" y="91"/>
                    <a:pt x="480" y="92"/>
                    <a:pt x="478" y="95"/>
                  </a:cubicBezTo>
                  <a:cubicBezTo>
                    <a:pt x="478" y="96"/>
                    <a:pt x="475" y="100"/>
                    <a:pt x="474" y="101"/>
                  </a:cubicBezTo>
                  <a:cubicBezTo>
                    <a:pt x="472" y="102"/>
                    <a:pt x="471" y="101"/>
                    <a:pt x="469" y="101"/>
                  </a:cubicBezTo>
                  <a:cubicBezTo>
                    <a:pt x="462" y="100"/>
                    <a:pt x="456" y="98"/>
                    <a:pt x="449" y="94"/>
                  </a:cubicBezTo>
                  <a:cubicBezTo>
                    <a:pt x="444" y="91"/>
                    <a:pt x="438" y="92"/>
                    <a:pt x="432" y="91"/>
                  </a:cubicBezTo>
                  <a:cubicBezTo>
                    <a:pt x="423" y="89"/>
                    <a:pt x="414" y="87"/>
                    <a:pt x="405" y="84"/>
                  </a:cubicBezTo>
                  <a:cubicBezTo>
                    <a:pt x="403" y="83"/>
                    <a:pt x="399" y="83"/>
                    <a:pt x="397" y="82"/>
                  </a:cubicBezTo>
                  <a:cubicBezTo>
                    <a:pt x="394" y="81"/>
                    <a:pt x="393" y="80"/>
                    <a:pt x="391" y="80"/>
                  </a:cubicBezTo>
                  <a:cubicBezTo>
                    <a:pt x="387" y="80"/>
                    <a:pt x="382" y="81"/>
                    <a:pt x="379" y="78"/>
                  </a:cubicBezTo>
                  <a:cubicBezTo>
                    <a:pt x="380" y="83"/>
                    <a:pt x="380" y="89"/>
                    <a:pt x="380" y="94"/>
                  </a:cubicBezTo>
                  <a:cubicBezTo>
                    <a:pt x="380" y="117"/>
                    <a:pt x="380" y="117"/>
                    <a:pt x="380" y="117"/>
                  </a:cubicBezTo>
                  <a:cubicBezTo>
                    <a:pt x="380" y="119"/>
                    <a:pt x="380" y="123"/>
                    <a:pt x="380" y="124"/>
                  </a:cubicBezTo>
                  <a:cubicBezTo>
                    <a:pt x="379" y="126"/>
                    <a:pt x="378" y="128"/>
                    <a:pt x="378" y="129"/>
                  </a:cubicBezTo>
                  <a:cubicBezTo>
                    <a:pt x="377" y="132"/>
                    <a:pt x="375" y="134"/>
                    <a:pt x="373" y="137"/>
                  </a:cubicBezTo>
                  <a:cubicBezTo>
                    <a:pt x="371" y="142"/>
                    <a:pt x="368" y="147"/>
                    <a:pt x="366" y="151"/>
                  </a:cubicBezTo>
                  <a:cubicBezTo>
                    <a:pt x="365" y="153"/>
                    <a:pt x="365" y="155"/>
                    <a:pt x="364" y="157"/>
                  </a:cubicBezTo>
                  <a:cubicBezTo>
                    <a:pt x="359" y="155"/>
                    <a:pt x="354" y="152"/>
                    <a:pt x="349" y="151"/>
                  </a:cubicBezTo>
                  <a:cubicBezTo>
                    <a:pt x="345" y="149"/>
                    <a:pt x="343" y="147"/>
                    <a:pt x="340" y="146"/>
                  </a:cubicBezTo>
                  <a:cubicBezTo>
                    <a:pt x="336" y="144"/>
                    <a:pt x="329" y="144"/>
                    <a:pt x="325" y="145"/>
                  </a:cubicBezTo>
                  <a:cubicBezTo>
                    <a:pt x="322" y="146"/>
                    <a:pt x="319" y="149"/>
                    <a:pt x="317" y="151"/>
                  </a:cubicBezTo>
                  <a:cubicBezTo>
                    <a:pt x="313" y="153"/>
                    <a:pt x="311" y="155"/>
                    <a:pt x="308" y="159"/>
                  </a:cubicBezTo>
                  <a:cubicBezTo>
                    <a:pt x="305" y="163"/>
                    <a:pt x="302" y="168"/>
                    <a:pt x="299" y="172"/>
                  </a:cubicBezTo>
                  <a:cubicBezTo>
                    <a:pt x="298" y="173"/>
                    <a:pt x="295" y="175"/>
                    <a:pt x="295" y="177"/>
                  </a:cubicBezTo>
                  <a:cubicBezTo>
                    <a:pt x="292" y="178"/>
                    <a:pt x="292" y="181"/>
                    <a:pt x="291" y="183"/>
                  </a:cubicBezTo>
                  <a:cubicBezTo>
                    <a:pt x="290" y="185"/>
                    <a:pt x="289" y="186"/>
                    <a:pt x="288" y="188"/>
                  </a:cubicBezTo>
                  <a:cubicBezTo>
                    <a:pt x="289" y="187"/>
                    <a:pt x="290" y="187"/>
                    <a:pt x="290" y="187"/>
                  </a:cubicBezTo>
                  <a:cubicBezTo>
                    <a:pt x="289" y="188"/>
                    <a:pt x="289" y="190"/>
                    <a:pt x="288" y="192"/>
                  </a:cubicBezTo>
                  <a:cubicBezTo>
                    <a:pt x="287" y="195"/>
                    <a:pt x="285" y="199"/>
                    <a:pt x="284" y="202"/>
                  </a:cubicBezTo>
                  <a:cubicBezTo>
                    <a:pt x="282" y="207"/>
                    <a:pt x="280" y="211"/>
                    <a:pt x="279" y="216"/>
                  </a:cubicBezTo>
                  <a:cubicBezTo>
                    <a:pt x="279" y="220"/>
                    <a:pt x="278" y="223"/>
                    <a:pt x="274" y="224"/>
                  </a:cubicBezTo>
                  <a:cubicBezTo>
                    <a:pt x="269" y="227"/>
                    <a:pt x="268" y="229"/>
                    <a:pt x="267" y="234"/>
                  </a:cubicBezTo>
                  <a:cubicBezTo>
                    <a:pt x="266" y="237"/>
                    <a:pt x="266" y="239"/>
                    <a:pt x="266" y="243"/>
                  </a:cubicBezTo>
                  <a:cubicBezTo>
                    <a:pt x="266" y="245"/>
                    <a:pt x="266" y="247"/>
                    <a:pt x="267" y="249"/>
                  </a:cubicBezTo>
                  <a:cubicBezTo>
                    <a:pt x="268" y="253"/>
                    <a:pt x="268" y="256"/>
                    <a:pt x="269" y="259"/>
                  </a:cubicBezTo>
                  <a:cubicBezTo>
                    <a:pt x="269" y="261"/>
                    <a:pt x="271" y="263"/>
                    <a:pt x="272" y="265"/>
                  </a:cubicBezTo>
                  <a:cubicBezTo>
                    <a:pt x="272" y="266"/>
                    <a:pt x="272" y="268"/>
                    <a:pt x="272" y="270"/>
                  </a:cubicBezTo>
                  <a:cubicBezTo>
                    <a:pt x="272" y="272"/>
                    <a:pt x="274" y="275"/>
                    <a:pt x="275" y="278"/>
                  </a:cubicBezTo>
                  <a:cubicBezTo>
                    <a:pt x="276" y="282"/>
                    <a:pt x="277" y="294"/>
                    <a:pt x="273" y="297"/>
                  </a:cubicBezTo>
                  <a:cubicBezTo>
                    <a:pt x="269" y="299"/>
                    <a:pt x="265" y="300"/>
                    <a:pt x="261" y="303"/>
                  </a:cubicBezTo>
                  <a:cubicBezTo>
                    <a:pt x="258" y="306"/>
                    <a:pt x="256" y="310"/>
                    <a:pt x="256" y="314"/>
                  </a:cubicBezTo>
                  <a:cubicBezTo>
                    <a:pt x="255" y="319"/>
                    <a:pt x="252" y="323"/>
                    <a:pt x="250" y="327"/>
                  </a:cubicBezTo>
                  <a:cubicBezTo>
                    <a:pt x="247" y="335"/>
                    <a:pt x="243" y="344"/>
                    <a:pt x="239" y="352"/>
                  </a:cubicBezTo>
                  <a:cubicBezTo>
                    <a:pt x="237" y="357"/>
                    <a:pt x="236" y="360"/>
                    <a:pt x="231" y="363"/>
                  </a:cubicBezTo>
                  <a:cubicBezTo>
                    <a:pt x="227" y="366"/>
                    <a:pt x="224" y="368"/>
                    <a:pt x="225" y="374"/>
                  </a:cubicBezTo>
                  <a:cubicBezTo>
                    <a:pt x="225" y="379"/>
                    <a:pt x="233" y="388"/>
                    <a:pt x="230" y="394"/>
                  </a:cubicBezTo>
                  <a:cubicBezTo>
                    <a:pt x="228" y="397"/>
                    <a:pt x="223" y="396"/>
                    <a:pt x="220" y="398"/>
                  </a:cubicBezTo>
                  <a:cubicBezTo>
                    <a:pt x="215" y="401"/>
                    <a:pt x="215" y="408"/>
                    <a:pt x="209" y="410"/>
                  </a:cubicBezTo>
                  <a:cubicBezTo>
                    <a:pt x="206" y="412"/>
                    <a:pt x="201" y="413"/>
                    <a:pt x="197" y="414"/>
                  </a:cubicBezTo>
                  <a:cubicBezTo>
                    <a:pt x="193" y="415"/>
                    <a:pt x="181" y="412"/>
                    <a:pt x="178" y="415"/>
                  </a:cubicBezTo>
                  <a:cubicBezTo>
                    <a:pt x="178" y="415"/>
                    <a:pt x="178" y="416"/>
                    <a:pt x="178" y="416"/>
                  </a:cubicBezTo>
                  <a:cubicBezTo>
                    <a:pt x="178" y="418"/>
                    <a:pt x="178" y="422"/>
                    <a:pt x="178" y="422"/>
                  </a:cubicBezTo>
                  <a:cubicBezTo>
                    <a:pt x="179" y="428"/>
                    <a:pt x="180" y="435"/>
                    <a:pt x="181" y="441"/>
                  </a:cubicBezTo>
                  <a:cubicBezTo>
                    <a:pt x="182" y="449"/>
                    <a:pt x="186" y="456"/>
                    <a:pt x="184" y="463"/>
                  </a:cubicBezTo>
                  <a:cubicBezTo>
                    <a:pt x="184" y="466"/>
                    <a:pt x="184" y="467"/>
                    <a:pt x="183" y="469"/>
                  </a:cubicBezTo>
                  <a:cubicBezTo>
                    <a:pt x="182" y="470"/>
                    <a:pt x="181" y="471"/>
                    <a:pt x="180" y="471"/>
                  </a:cubicBezTo>
                  <a:cubicBezTo>
                    <a:pt x="179" y="473"/>
                    <a:pt x="179" y="475"/>
                    <a:pt x="178" y="477"/>
                  </a:cubicBezTo>
                  <a:cubicBezTo>
                    <a:pt x="177" y="481"/>
                    <a:pt x="174" y="485"/>
                    <a:pt x="174" y="490"/>
                  </a:cubicBezTo>
                  <a:cubicBezTo>
                    <a:pt x="173" y="496"/>
                    <a:pt x="174" y="502"/>
                    <a:pt x="175" y="508"/>
                  </a:cubicBezTo>
                  <a:cubicBezTo>
                    <a:pt x="175" y="513"/>
                    <a:pt x="175" y="518"/>
                    <a:pt x="175" y="524"/>
                  </a:cubicBezTo>
                  <a:cubicBezTo>
                    <a:pt x="175" y="530"/>
                    <a:pt x="175" y="531"/>
                    <a:pt x="171" y="534"/>
                  </a:cubicBezTo>
                  <a:cubicBezTo>
                    <a:pt x="168" y="536"/>
                    <a:pt x="166" y="540"/>
                    <a:pt x="165" y="543"/>
                  </a:cubicBezTo>
                  <a:cubicBezTo>
                    <a:pt x="163" y="547"/>
                    <a:pt x="162" y="552"/>
                    <a:pt x="160" y="556"/>
                  </a:cubicBezTo>
                  <a:cubicBezTo>
                    <a:pt x="157" y="561"/>
                    <a:pt x="157" y="567"/>
                    <a:pt x="154" y="570"/>
                  </a:cubicBezTo>
                  <a:cubicBezTo>
                    <a:pt x="153" y="572"/>
                    <a:pt x="153" y="574"/>
                    <a:pt x="152" y="576"/>
                  </a:cubicBezTo>
                  <a:cubicBezTo>
                    <a:pt x="151" y="578"/>
                    <a:pt x="151" y="580"/>
                    <a:pt x="151" y="582"/>
                  </a:cubicBezTo>
                  <a:cubicBezTo>
                    <a:pt x="150" y="586"/>
                    <a:pt x="149" y="590"/>
                    <a:pt x="147" y="593"/>
                  </a:cubicBezTo>
                  <a:cubicBezTo>
                    <a:pt x="145" y="598"/>
                    <a:pt x="142" y="602"/>
                    <a:pt x="139" y="606"/>
                  </a:cubicBezTo>
                  <a:cubicBezTo>
                    <a:pt x="137" y="609"/>
                    <a:pt x="135" y="612"/>
                    <a:pt x="134" y="615"/>
                  </a:cubicBezTo>
                  <a:cubicBezTo>
                    <a:pt x="137" y="616"/>
                    <a:pt x="138" y="618"/>
                    <a:pt x="140" y="620"/>
                  </a:cubicBezTo>
                  <a:cubicBezTo>
                    <a:pt x="143" y="621"/>
                    <a:pt x="145" y="622"/>
                    <a:pt x="148" y="624"/>
                  </a:cubicBezTo>
                  <a:cubicBezTo>
                    <a:pt x="153" y="628"/>
                    <a:pt x="151" y="636"/>
                    <a:pt x="151" y="642"/>
                  </a:cubicBezTo>
                  <a:cubicBezTo>
                    <a:pt x="151" y="646"/>
                    <a:pt x="151" y="650"/>
                    <a:pt x="151" y="653"/>
                  </a:cubicBezTo>
                  <a:cubicBezTo>
                    <a:pt x="152" y="657"/>
                    <a:pt x="154" y="661"/>
                    <a:pt x="155" y="665"/>
                  </a:cubicBezTo>
                  <a:cubicBezTo>
                    <a:pt x="155" y="669"/>
                    <a:pt x="154" y="672"/>
                    <a:pt x="152" y="676"/>
                  </a:cubicBezTo>
                  <a:cubicBezTo>
                    <a:pt x="151" y="679"/>
                    <a:pt x="150" y="684"/>
                    <a:pt x="148" y="687"/>
                  </a:cubicBezTo>
                  <a:cubicBezTo>
                    <a:pt x="144" y="685"/>
                    <a:pt x="138" y="685"/>
                    <a:pt x="134" y="684"/>
                  </a:cubicBezTo>
                  <a:cubicBezTo>
                    <a:pt x="128" y="684"/>
                    <a:pt x="123" y="683"/>
                    <a:pt x="117" y="682"/>
                  </a:cubicBezTo>
                  <a:cubicBezTo>
                    <a:pt x="112" y="682"/>
                    <a:pt x="108" y="683"/>
                    <a:pt x="103" y="683"/>
                  </a:cubicBezTo>
                  <a:cubicBezTo>
                    <a:pt x="98" y="683"/>
                    <a:pt x="94" y="684"/>
                    <a:pt x="89" y="686"/>
                  </a:cubicBezTo>
                  <a:cubicBezTo>
                    <a:pt x="85" y="688"/>
                    <a:pt x="84" y="692"/>
                    <a:pt x="81" y="694"/>
                  </a:cubicBezTo>
                  <a:cubicBezTo>
                    <a:pt x="80" y="695"/>
                    <a:pt x="78" y="695"/>
                    <a:pt x="76" y="696"/>
                  </a:cubicBezTo>
                  <a:cubicBezTo>
                    <a:pt x="74" y="697"/>
                    <a:pt x="73" y="699"/>
                    <a:pt x="71" y="700"/>
                  </a:cubicBezTo>
                  <a:cubicBezTo>
                    <a:pt x="70" y="702"/>
                    <a:pt x="70" y="703"/>
                    <a:pt x="68" y="705"/>
                  </a:cubicBezTo>
                  <a:cubicBezTo>
                    <a:pt x="67" y="706"/>
                    <a:pt x="67" y="708"/>
                    <a:pt x="67" y="710"/>
                  </a:cubicBezTo>
                  <a:cubicBezTo>
                    <a:pt x="66" y="712"/>
                    <a:pt x="65" y="715"/>
                    <a:pt x="64" y="718"/>
                  </a:cubicBezTo>
                  <a:cubicBezTo>
                    <a:pt x="63" y="722"/>
                    <a:pt x="60" y="727"/>
                    <a:pt x="57" y="731"/>
                  </a:cubicBezTo>
                  <a:cubicBezTo>
                    <a:pt x="54" y="736"/>
                    <a:pt x="49" y="738"/>
                    <a:pt x="48" y="745"/>
                  </a:cubicBezTo>
                  <a:cubicBezTo>
                    <a:pt x="48" y="749"/>
                    <a:pt x="48" y="753"/>
                    <a:pt x="48" y="757"/>
                  </a:cubicBezTo>
                  <a:cubicBezTo>
                    <a:pt x="48" y="762"/>
                    <a:pt x="49" y="770"/>
                    <a:pt x="46" y="775"/>
                  </a:cubicBezTo>
                  <a:cubicBezTo>
                    <a:pt x="45" y="777"/>
                    <a:pt x="44" y="778"/>
                    <a:pt x="44" y="780"/>
                  </a:cubicBezTo>
                  <a:cubicBezTo>
                    <a:pt x="44" y="782"/>
                    <a:pt x="45" y="784"/>
                    <a:pt x="45" y="786"/>
                  </a:cubicBezTo>
                  <a:cubicBezTo>
                    <a:pt x="47" y="789"/>
                    <a:pt x="48" y="792"/>
                    <a:pt x="49" y="795"/>
                  </a:cubicBezTo>
                  <a:cubicBezTo>
                    <a:pt x="50" y="799"/>
                    <a:pt x="50" y="803"/>
                    <a:pt x="52" y="807"/>
                  </a:cubicBezTo>
                  <a:cubicBezTo>
                    <a:pt x="53" y="809"/>
                    <a:pt x="54" y="810"/>
                    <a:pt x="53" y="812"/>
                  </a:cubicBezTo>
                  <a:cubicBezTo>
                    <a:pt x="53" y="814"/>
                    <a:pt x="50" y="816"/>
                    <a:pt x="49" y="817"/>
                  </a:cubicBezTo>
                  <a:cubicBezTo>
                    <a:pt x="48" y="818"/>
                    <a:pt x="48" y="820"/>
                    <a:pt x="47" y="821"/>
                  </a:cubicBezTo>
                  <a:cubicBezTo>
                    <a:pt x="47" y="822"/>
                    <a:pt x="45" y="821"/>
                    <a:pt x="45" y="822"/>
                  </a:cubicBezTo>
                  <a:cubicBezTo>
                    <a:pt x="44" y="824"/>
                    <a:pt x="45" y="828"/>
                    <a:pt x="45" y="830"/>
                  </a:cubicBezTo>
                  <a:cubicBezTo>
                    <a:pt x="45" y="836"/>
                    <a:pt x="45" y="841"/>
                    <a:pt x="45" y="847"/>
                  </a:cubicBezTo>
                  <a:cubicBezTo>
                    <a:pt x="45" y="851"/>
                    <a:pt x="44" y="855"/>
                    <a:pt x="43" y="860"/>
                  </a:cubicBezTo>
                  <a:cubicBezTo>
                    <a:pt x="43" y="863"/>
                    <a:pt x="44" y="863"/>
                    <a:pt x="45" y="866"/>
                  </a:cubicBezTo>
                  <a:cubicBezTo>
                    <a:pt x="49" y="872"/>
                    <a:pt x="52" y="879"/>
                    <a:pt x="55" y="886"/>
                  </a:cubicBezTo>
                  <a:cubicBezTo>
                    <a:pt x="56" y="888"/>
                    <a:pt x="57" y="890"/>
                    <a:pt x="57" y="892"/>
                  </a:cubicBezTo>
                  <a:cubicBezTo>
                    <a:pt x="58" y="896"/>
                    <a:pt x="57" y="900"/>
                    <a:pt x="57" y="904"/>
                  </a:cubicBezTo>
                  <a:cubicBezTo>
                    <a:pt x="57" y="918"/>
                    <a:pt x="57" y="931"/>
                    <a:pt x="54" y="944"/>
                  </a:cubicBezTo>
                  <a:cubicBezTo>
                    <a:pt x="53" y="950"/>
                    <a:pt x="48" y="958"/>
                    <a:pt x="51" y="964"/>
                  </a:cubicBezTo>
                  <a:cubicBezTo>
                    <a:pt x="53" y="968"/>
                    <a:pt x="58" y="969"/>
                    <a:pt x="61" y="971"/>
                  </a:cubicBezTo>
                  <a:cubicBezTo>
                    <a:pt x="64" y="973"/>
                    <a:pt x="65" y="976"/>
                    <a:pt x="68" y="979"/>
                  </a:cubicBezTo>
                  <a:cubicBezTo>
                    <a:pt x="72" y="983"/>
                    <a:pt x="80" y="979"/>
                    <a:pt x="84" y="985"/>
                  </a:cubicBezTo>
                  <a:cubicBezTo>
                    <a:pt x="85" y="985"/>
                    <a:pt x="84" y="987"/>
                    <a:pt x="85" y="987"/>
                  </a:cubicBezTo>
                  <a:cubicBezTo>
                    <a:pt x="86" y="989"/>
                    <a:pt x="87" y="989"/>
                    <a:pt x="88" y="990"/>
                  </a:cubicBezTo>
                  <a:cubicBezTo>
                    <a:pt x="90" y="992"/>
                    <a:pt x="93" y="998"/>
                    <a:pt x="96" y="999"/>
                  </a:cubicBezTo>
                  <a:cubicBezTo>
                    <a:pt x="97" y="1003"/>
                    <a:pt x="92" y="1008"/>
                    <a:pt x="90" y="1011"/>
                  </a:cubicBezTo>
                  <a:cubicBezTo>
                    <a:pt x="88" y="1016"/>
                    <a:pt x="86" y="1021"/>
                    <a:pt x="84" y="1026"/>
                  </a:cubicBezTo>
                  <a:cubicBezTo>
                    <a:pt x="82" y="1029"/>
                    <a:pt x="82" y="1028"/>
                    <a:pt x="82" y="1030"/>
                  </a:cubicBezTo>
                  <a:cubicBezTo>
                    <a:pt x="81" y="1032"/>
                    <a:pt x="82" y="1032"/>
                    <a:pt x="81" y="1034"/>
                  </a:cubicBezTo>
                  <a:cubicBezTo>
                    <a:pt x="80" y="1034"/>
                    <a:pt x="79" y="1035"/>
                    <a:pt x="77" y="1035"/>
                  </a:cubicBezTo>
                  <a:cubicBezTo>
                    <a:pt x="76" y="1035"/>
                    <a:pt x="76" y="1035"/>
                    <a:pt x="76" y="1036"/>
                  </a:cubicBezTo>
                  <a:cubicBezTo>
                    <a:pt x="75" y="1036"/>
                    <a:pt x="74" y="1036"/>
                    <a:pt x="73" y="1037"/>
                  </a:cubicBezTo>
                  <a:cubicBezTo>
                    <a:pt x="71" y="1038"/>
                    <a:pt x="69" y="1039"/>
                    <a:pt x="66" y="1039"/>
                  </a:cubicBezTo>
                  <a:cubicBezTo>
                    <a:pt x="64" y="1040"/>
                    <a:pt x="63" y="1039"/>
                    <a:pt x="61" y="1039"/>
                  </a:cubicBezTo>
                  <a:cubicBezTo>
                    <a:pt x="60" y="1042"/>
                    <a:pt x="62" y="1048"/>
                    <a:pt x="62" y="1051"/>
                  </a:cubicBezTo>
                  <a:cubicBezTo>
                    <a:pt x="63" y="1055"/>
                    <a:pt x="64" y="1059"/>
                    <a:pt x="65" y="1063"/>
                  </a:cubicBezTo>
                  <a:cubicBezTo>
                    <a:pt x="68" y="1075"/>
                    <a:pt x="76" y="1084"/>
                    <a:pt x="78" y="1096"/>
                  </a:cubicBezTo>
                  <a:cubicBezTo>
                    <a:pt x="78" y="1099"/>
                    <a:pt x="79" y="1102"/>
                    <a:pt x="78" y="1105"/>
                  </a:cubicBezTo>
                  <a:cubicBezTo>
                    <a:pt x="78" y="1107"/>
                    <a:pt x="77" y="1108"/>
                    <a:pt x="75" y="1111"/>
                  </a:cubicBezTo>
                  <a:cubicBezTo>
                    <a:pt x="72" y="1116"/>
                    <a:pt x="67" y="1122"/>
                    <a:pt x="65" y="1129"/>
                  </a:cubicBezTo>
                  <a:cubicBezTo>
                    <a:pt x="66" y="1128"/>
                    <a:pt x="67" y="1128"/>
                    <a:pt x="67" y="1128"/>
                  </a:cubicBezTo>
                  <a:cubicBezTo>
                    <a:pt x="68" y="1127"/>
                    <a:pt x="69" y="1126"/>
                    <a:pt x="70" y="1128"/>
                  </a:cubicBezTo>
                  <a:cubicBezTo>
                    <a:pt x="69" y="1128"/>
                    <a:pt x="68" y="1128"/>
                    <a:pt x="67" y="1128"/>
                  </a:cubicBezTo>
                  <a:cubicBezTo>
                    <a:pt x="67" y="1129"/>
                    <a:pt x="67" y="1131"/>
                    <a:pt x="67" y="1131"/>
                  </a:cubicBezTo>
                  <a:cubicBezTo>
                    <a:pt x="66" y="1134"/>
                    <a:pt x="64" y="1135"/>
                    <a:pt x="63" y="1138"/>
                  </a:cubicBezTo>
                  <a:cubicBezTo>
                    <a:pt x="61" y="1143"/>
                    <a:pt x="62" y="1150"/>
                    <a:pt x="60" y="1154"/>
                  </a:cubicBezTo>
                  <a:cubicBezTo>
                    <a:pt x="57" y="1158"/>
                    <a:pt x="52" y="1161"/>
                    <a:pt x="49" y="1162"/>
                  </a:cubicBezTo>
                  <a:cubicBezTo>
                    <a:pt x="44" y="1164"/>
                    <a:pt x="41" y="1169"/>
                    <a:pt x="35" y="1169"/>
                  </a:cubicBezTo>
                  <a:cubicBezTo>
                    <a:pt x="34" y="1173"/>
                    <a:pt x="39" y="1177"/>
                    <a:pt x="39" y="1181"/>
                  </a:cubicBezTo>
                  <a:cubicBezTo>
                    <a:pt x="38" y="1184"/>
                    <a:pt x="38" y="1185"/>
                    <a:pt x="36" y="1187"/>
                  </a:cubicBezTo>
                  <a:cubicBezTo>
                    <a:pt x="35" y="1189"/>
                    <a:pt x="31" y="1192"/>
                    <a:pt x="30" y="1195"/>
                  </a:cubicBezTo>
                  <a:cubicBezTo>
                    <a:pt x="30" y="1197"/>
                    <a:pt x="30" y="1200"/>
                    <a:pt x="30" y="1202"/>
                  </a:cubicBezTo>
                  <a:cubicBezTo>
                    <a:pt x="30" y="1210"/>
                    <a:pt x="33" y="1218"/>
                    <a:pt x="33" y="1226"/>
                  </a:cubicBezTo>
                  <a:cubicBezTo>
                    <a:pt x="33" y="1235"/>
                    <a:pt x="33" y="1244"/>
                    <a:pt x="30" y="1253"/>
                  </a:cubicBezTo>
                  <a:cubicBezTo>
                    <a:pt x="29" y="1258"/>
                    <a:pt x="30" y="1262"/>
                    <a:pt x="29" y="1266"/>
                  </a:cubicBezTo>
                  <a:cubicBezTo>
                    <a:pt x="28" y="1270"/>
                    <a:pt x="26" y="1274"/>
                    <a:pt x="21" y="1273"/>
                  </a:cubicBezTo>
                  <a:cubicBezTo>
                    <a:pt x="20" y="1273"/>
                    <a:pt x="21" y="1271"/>
                    <a:pt x="19" y="1271"/>
                  </a:cubicBezTo>
                  <a:cubicBezTo>
                    <a:pt x="18" y="1270"/>
                    <a:pt x="17" y="1270"/>
                    <a:pt x="16" y="1270"/>
                  </a:cubicBezTo>
                  <a:cubicBezTo>
                    <a:pt x="13" y="1268"/>
                    <a:pt x="13" y="1265"/>
                    <a:pt x="12" y="1262"/>
                  </a:cubicBezTo>
                  <a:cubicBezTo>
                    <a:pt x="11" y="1259"/>
                    <a:pt x="11" y="1253"/>
                    <a:pt x="8" y="1252"/>
                  </a:cubicBezTo>
                  <a:cubicBezTo>
                    <a:pt x="6" y="1251"/>
                    <a:pt x="3" y="1253"/>
                    <a:pt x="2" y="1254"/>
                  </a:cubicBezTo>
                  <a:cubicBezTo>
                    <a:pt x="2" y="1254"/>
                    <a:pt x="2" y="1255"/>
                    <a:pt x="2" y="1255"/>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1" name="Freeform 61">
              <a:extLst>
                <a:ext uri="{FF2B5EF4-FFF2-40B4-BE49-F238E27FC236}">
                  <a16:creationId xmlns:a16="http://schemas.microsoft.com/office/drawing/2014/main" id="{7D5E59AF-0E6F-DF40-5E3D-53DD38018121}"/>
                </a:ext>
              </a:extLst>
            </p:cNvPr>
            <p:cNvSpPr>
              <a:spLocks/>
            </p:cNvSpPr>
            <p:nvPr/>
          </p:nvSpPr>
          <p:spPr bwMode="auto">
            <a:xfrm>
              <a:off x="5310188" y="3175000"/>
              <a:ext cx="106363" cy="204788"/>
            </a:xfrm>
            <a:custGeom>
              <a:avLst/>
              <a:gdLst/>
              <a:ahLst/>
              <a:cxnLst>
                <a:cxn ang="0">
                  <a:pos x="55" y="10"/>
                </a:cxn>
                <a:cxn ang="0">
                  <a:pos x="55" y="23"/>
                </a:cxn>
                <a:cxn ang="0">
                  <a:pos x="49" y="25"/>
                </a:cxn>
                <a:cxn ang="0">
                  <a:pos x="46" y="27"/>
                </a:cxn>
                <a:cxn ang="0">
                  <a:pos x="43" y="28"/>
                </a:cxn>
                <a:cxn ang="0">
                  <a:pos x="42" y="39"/>
                </a:cxn>
                <a:cxn ang="0">
                  <a:pos x="42" y="51"/>
                </a:cxn>
                <a:cxn ang="0">
                  <a:pos x="46" y="54"/>
                </a:cxn>
                <a:cxn ang="0">
                  <a:pos x="44" y="61"/>
                </a:cxn>
                <a:cxn ang="0">
                  <a:pos x="39" y="64"/>
                </a:cxn>
                <a:cxn ang="0">
                  <a:pos x="39" y="68"/>
                </a:cxn>
                <a:cxn ang="0">
                  <a:pos x="38" y="72"/>
                </a:cxn>
                <a:cxn ang="0">
                  <a:pos x="35" y="79"/>
                </a:cxn>
                <a:cxn ang="0">
                  <a:pos x="29" y="84"/>
                </a:cxn>
                <a:cxn ang="0">
                  <a:pos x="24" y="87"/>
                </a:cxn>
                <a:cxn ang="0">
                  <a:pos x="18" y="92"/>
                </a:cxn>
                <a:cxn ang="0">
                  <a:pos x="15" y="98"/>
                </a:cxn>
                <a:cxn ang="0">
                  <a:pos x="6" y="107"/>
                </a:cxn>
                <a:cxn ang="0">
                  <a:pos x="4" y="105"/>
                </a:cxn>
                <a:cxn ang="0">
                  <a:pos x="5" y="101"/>
                </a:cxn>
                <a:cxn ang="0">
                  <a:pos x="7" y="94"/>
                </a:cxn>
                <a:cxn ang="0">
                  <a:pos x="4" y="86"/>
                </a:cxn>
                <a:cxn ang="0">
                  <a:pos x="1" y="77"/>
                </a:cxn>
                <a:cxn ang="0">
                  <a:pos x="1" y="67"/>
                </a:cxn>
                <a:cxn ang="0">
                  <a:pos x="3" y="59"/>
                </a:cxn>
                <a:cxn ang="0">
                  <a:pos x="2" y="45"/>
                </a:cxn>
                <a:cxn ang="0">
                  <a:pos x="7" y="41"/>
                </a:cxn>
                <a:cxn ang="0">
                  <a:pos x="13" y="35"/>
                </a:cxn>
                <a:cxn ang="0">
                  <a:pos x="13" y="22"/>
                </a:cxn>
                <a:cxn ang="0">
                  <a:pos x="37" y="5"/>
                </a:cxn>
                <a:cxn ang="0">
                  <a:pos x="42" y="6"/>
                </a:cxn>
                <a:cxn ang="0">
                  <a:pos x="47" y="3"/>
                </a:cxn>
                <a:cxn ang="0">
                  <a:pos x="55" y="6"/>
                </a:cxn>
                <a:cxn ang="0">
                  <a:pos x="55" y="10"/>
                </a:cxn>
              </a:cxnLst>
              <a:rect l="0" t="0" r="r" b="b"/>
              <a:pathLst>
                <a:path w="57" h="109">
                  <a:moveTo>
                    <a:pt x="55" y="10"/>
                  </a:moveTo>
                  <a:cubicBezTo>
                    <a:pt x="55" y="13"/>
                    <a:pt x="57" y="20"/>
                    <a:pt x="55" y="23"/>
                  </a:cubicBezTo>
                  <a:cubicBezTo>
                    <a:pt x="54" y="26"/>
                    <a:pt x="51" y="24"/>
                    <a:pt x="49" y="25"/>
                  </a:cubicBezTo>
                  <a:cubicBezTo>
                    <a:pt x="48" y="26"/>
                    <a:pt x="46" y="27"/>
                    <a:pt x="46" y="27"/>
                  </a:cubicBezTo>
                  <a:cubicBezTo>
                    <a:pt x="44" y="27"/>
                    <a:pt x="45" y="26"/>
                    <a:pt x="43" y="28"/>
                  </a:cubicBezTo>
                  <a:cubicBezTo>
                    <a:pt x="39" y="31"/>
                    <a:pt x="42" y="36"/>
                    <a:pt x="42" y="39"/>
                  </a:cubicBezTo>
                  <a:cubicBezTo>
                    <a:pt x="42" y="43"/>
                    <a:pt x="40" y="47"/>
                    <a:pt x="42" y="51"/>
                  </a:cubicBezTo>
                  <a:cubicBezTo>
                    <a:pt x="43" y="53"/>
                    <a:pt x="45" y="52"/>
                    <a:pt x="46" y="54"/>
                  </a:cubicBezTo>
                  <a:cubicBezTo>
                    <a:pt x="48" y="55"/>
                    <a:pt x="45" y="59"/>
                    <a:pt x="44" y="61"/>
                  </a:cubicBezTo>
                  <a:cubicBezTo>
                    <a:pt x="43" y="62"/>
                    <a:pt x="40" y="62"/>
                    <a:pt x="39" y="64"/>
                  </a:cubicBezTo>
                  <a:cubicBezTo>
                    <a:pt x="38" y="65"/>
                    <a:pt x="39" y="67"/>
                    <a:pt x="39" y="68"/>
                  </a:cubicBezTo>
                  <a:cubicBezTo>
                    <a:pt x="39" y="69"/>
                    <a:pt x="38" y="70"/>
                    <a:pt x="38" y="72"/>
                  </a:cubicBezTo>
                  <a:cubicBezTo>
                    <a:pt x="37" y="74"/>
                    <a:pt x="37" y="77"/>
                    <a:pt x="35" y="79"/>
                  </a:cubicBezTo>
                  <a:cubicBezTo>
                    <a:pt x="34" y="81"/>
                    <a:pt x="31" y="83"/>
                    <a:pt x="29" y="84"/>
                  </a:cubicBezTo>
                  <a:cubicBezTo>
                    <a:pt x="27" y="86"/>
                    <a:pt x="26" y="86"/>
                    <a:pt x="24" y="87"/>
                  </a:cubicBezTo>
                  <a:cubicBezTo>
                    <a:pt x="21" y="88"/>
                    <a:pt x="20" y="90"/>
                    <a:pt x="18" y="92"/>
                  </a:cubicBezTo>
                  <a:cubicBezTo>
                    <a:pt x="14" y="94"/>
                    <a:pt x="15" y="94"/>
                    <a:pt x="15" y="98"/>
                  </a:cubicBezTo>
                  <a:cubicBezTo>
                    <a:pt x="15" y="102"/>
                    <a:pt x="12" y="109"/>
                    <a:pt x="6" y="107"/>
                  </a:cubicBezTo>
                  <a:cubicBezTo>
                    <a:pt x="4" y="106"/>
                    <a:pt x="5" y="108"/>
                    <a:pt x="4" y="105"/>
                  </a:cubicBezTo>
                  <a:cubicBezTo>
                    <a:pt x="3" y="103"/>
                    <a:pt x="4" y="102"/>
                    <a:pt x="5" y="101"/>
                  </a:cubicBezTo>
                  <a:cubicBezTo>
                    <a:pt x="6" y="98"/>
                    <a:pt x="7" y="97"/>
                    <a:pt x="7" y="94"/>
                  </a:cubicBezTo>
                  <a:cubicBezTo>
                    <a:pt x="8" y="91"/>
                    <a:pt x="6" y="89"/>
                    <a:pt x="4" y="86"/>
                  </a:cubicBezTo>
                  <a:cubicBezTo>
                    <a:pt x="3" y="83"/>
                    <a:pt x="2" y="80"/>
                    <a:pt x="1" y="77"/>
                  </a:cubicBezTo>
                  <a:cubicBezTo>
                    <a:pt x="1" y="74"/>
                    <a:pt x="0" y="71"/>
                    <a:pt x="1" y="67"/>
                  </a:cubicBezTo>
                  <a:cubicBezTo>
                    <a:pt x="1" y="64"/>
                    <a:pt x="3" y="62"/>
                    <a:pt x="3" y="59"/>
                  </a:cubicBezTo>
                  <a:cubicBezTo>
                    <a:pt x="2" y="55"/>
                    <a:pt x="0" y="48"/>
                    <a:pt x="2" y="45"/>
                  </a:cubicBezTo>
                  <a:cubicBezTo>
                    <a:pt x="4" y="43"/>
                    <a:pt x="6" y="42"/>
                    <a:pt x="7" y="41"/>
                  </a:cubicBezTo>
                  <a:cubicBezTo>
                    <a:pt x="9" y="39"/>
                    <a:pt x="11" y="37"/>
                    <a:pt x="13" y="35"/>
                  </a:cubicBezTo>
                  <a:cubicBezTo>
                    <a:pt x="16" y="32"/>
                    <a:pt x="14" y="27"/>
                    <a:pt x="13" y="22"/>
                  </a:cubicBezTo>
                  <a:cubicBezTo>
                    <a:pt x="7" y="8"/>
                    <a:pt x="37" y="17"/>
                    <a:pt x="37" y="5"/>
                  </a:cubicBezTo>
                  <a:cubicBezTo>
                    <a:pt x="39" y="4"/>
                    <a:pt x="40" y="6"/>
                    <a:pt x="42" y="6"/>
                  </a:cubicBezTo>
                  <a:cubicBezTo>
                    <a:pt x="45" y="6"/>
                    <a:pt x="45" y="5"/>
                    <a:pt x="47" y="3"/>
                  </a:cubicBezTo>
                  <a:cubicBezTo>
                    <a:pt x="51" y="0"/>
                    <a:pt x="55" y="1"/>
                    <a:pt x="55" y="6"/>
                  </a:cubicBezTo>
                  <a:lnTo>
                    <a:pt x="55" y="10"/>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2" name="Freeform 62">
              <a:extLst>
                <a:ext uri="{FF2B5EF4-FFF2-40B4-BE49-F238E27FC236}">
                  <a16:creationId xmlns:a16="http://schemas.microsoft.com/office/drawing/2014/main" id="{B4DDD30D-BA97-749B-6B95-BFBE370ABBD6}"/>
                </a:ext>
              </a:extLst>
            </p:cNvPr>
            <p:cNvSpPr>
              <a:spLocks noEditPoints="1"/>
            </p:cNvSpPr>
            <p:nvPr/>
          </p:nvSpPr>
          <p:spPr bwMode="auto">
            <a:xfrm>
              <a:off x="5534025" y="330200"/>
              <a:ext cx="1131888" cy="2497138"/>
            </a:xfrm>
            <a:custGeom>
              <a:avLst/>
              <a:gdLst/>
              <a:ahLst/>
              <a:cxnLst>
                <a:cxn ang="0">
                  <a:pos x="479" y="128"/>
                </a:cxn>
                <a:cxn ang="0">
                  <a:pos x="589" y="963"/>
                </a:cxn>
                <a:cxn ang="0">
                  <a:pos x="528" y="880"/>
                </a:cxn>
                <a:cxn ang="0">
                  <a:pos x="530" y="815"/>
                </a:cxn>
                <a:cxn ang="0">
                  <a:pos x="520" y="761"/>
                </a:cxn>
                <a:cxn ang="0">
                  <a:pos x="501" y="712"/>
                </a:cxn>
                <a:cxn ang="0">
                  <a:pos x="502" y="654"/>
                </a:cxn>
                <a:cxn ang="0">
                  <a:pos x="513" y="378"/>
                </a:cxn>
                <a:cxn ang="0">
                  <a:pos x="491" y="323"/>
                </a:cxn>
                <a:cxn ang="0">
                  <a:pos x="441" y="261"/>
                </a:cxn>
                <a:cxn ang="0">
                  <a:pos x="437" y="185"/>
                </a:cxn>
                <a:cxn ang="0">
                  <a:pos x="458" y="162"/>
                </a:cxn>
                <a:cxn ang="0">
                  <a:pos x="452" y="133"/>
                </a:cxn>
                <a:cxn ang="0">
                  <a:pos x="471" y="84"/>
                </a:cxn>
                <a:cxn ang="0">
                  <a:pos x="434" y="45"/>
                </a:cxn>
                <a:cxn ang="0">
                  <a:pos x="414" y="17"/>
                </a:cxn>
                <a:cxn ang="0">
                  <a:pos x="393" y="3"/>
                </a:cxn>
                <a:cxn ang="0">
                  <a:pos x="374" y="14"/>
                </a:cxn>
                <a:cxn ang="0">
                  <a:pos x="339" y="26"/>
                </a:cxn>
                <a:cxn ang="0">
                  <a:pos x="306" y="64"/>
                </a:cxn>
                <a:cxn ang="0">
                  <a:pos x="292" y="86"/>
                </a:cxn>
                <a:cxn ang="0">
                  <a:pos x="287" y="167"/>
                </a:cxn>
                <a:cxn ang="0">
                  <a:pos x="271" y="186"/>
                </a:cxn>
                <a:cxn ang="0">
                  <a:pos x="256" y="203"/>
                </a:cxn>
                <a:cxn ang="0">
                  <a:pos x="248" y="210"/>
                </a:cxn>
                <a:cxn ang="0">
                  <a:pos x="232" y="220"/>
                </a:cxn>
                <a:cxn ang="0">
                  <a:pos x="200" y="203"/>
                </a:cxn>
                <a:cxn ang="0">
                  <a:pos x="172" y="215"/>
                </a:cxn>
                <a:cxn ang="0">
                  <a:pos x="142" y="217"/>
                </a:cxn>
                <a:cxn ang="0">
                  <a:pos x="105" y="211"/>
                </a:cxn>
                <a:cxn ang="0">
                  <a:pos x="93" y="174"/>
                </a:cxn>
                <a:cxn ang="0">
                  <a:pos x="67" y="135"/>
                </a:cxn>
                <a:cxn ang="0">
                  <a:pos x="34" y="151"/>
                </a:cxn>
                <a:cxn ang="0">
                  <a:pos x="0" y="158"/>
                </a:cxn>
                <a:cxn ang="0">
                  <a:pos x="22" y="179"/>
                </a:cxn>
                <a:cxn ang="0">
                  <a:pos x="66" y="225"/>
                </a:cxn>
                <a:cxn ang="0">
                  <a:pos x="105" y="243"/>
                </a:cxn>
                <a:cxn ang="0">
                  <a:pos x="144" y="280"/>
                </a:cxn>
                <a:cxn ang="0">
                  <a:pos x="170" y="319"/>
                </a:cxn>
                <a:cxn ang="0">
                  <a:pos x="167" y="378"/>
                </a:cxn>
                <a:cxn ang="0">
                  <a:pos x="175" y="410"/>
                </a:cxn>
                <a:cxn ang="0">
                  <a:pos x="190" y="485"/>
                </a:cxn>
                <a:cxn ang="0">
                  <a:pos x="180" y="558"/>
                </a:cxn>
                <a:cxn ang="0">
                  <a:pos x="196" y="616"/>
                </a:cxn>
                <a:cxn ang="0">
                  <a:pos x="262" y="666"/>
                </a:cxn>
                <a:cxn ang="0">
                  <a:pos x="261" y="726"/>
                </a:cxn>
                <a:cxn ang="0">
                  <a:pos x="222" y="758"/>
                </a:cxn>
                <a:cxn ang="0">
                  <a:pos x="164" y="841"/>
                </a:cxn>
                <a:cxn ang="0">
                  <a:pos x="124" y="871"/>
                </a:cxn>
                <a:cxn ang="0">
                  <a:pos x="96" y="932"/>
                </a:cxn>
                <a:cxn ang="0">
                  <a:pos x="50" y="969"/>
                </a:cxn>
                <a:cxn ang="0">
                  <a:pos x="43" y="1013"/>
                </a:cxn>
                <a:cxn ang="0">
                  <a:pos x="60" y="1098"/>
                </a:cxn>
                <a:cxn ang="0">
                  <a:pos x="61" y="1178"/>
                </a:cxn>
                <a:cxn ang="0">
                  <a:pos x="50" y="1251"/>
                </a:cxn>
                <a:cxn ang="0">
                  <a:pos x="87" y="1294"/>
                </a:cxn>
                <a:cxn ang="0">
                  <a:pos x="130" y="1311"/>
                </a:cxn>
                <a:cxn ang="0">
                  <a:pos x="167" y="1328"/>
                </a:cxn>
                <a:cxn ang="0">
                  <a:pos x="210" y="1302"/>
                </a:cxn>
                <a:cxn ang="0">
                  <a:pos x="282" y="1292"/>
                </a:cxn>
                <a:cxn ang="0">
                  <a:pos x="347" y="1265"/>
                </a:cxn>
                <a:cxn ang="0">
                  <a:pos x="401" y="1244"/>
                </a:cxn>
                <a:cxn ang="0">
                  <a:pos x="494" y="1162"/>
                </a:cxn>
              </a:cxnLst>
              <a:rect l="0" t="0" r="r" b="b"/>
              <a:pathLst>
                <a:path w="605" h="1336">
                  <a:moveTo>
                    <a:pt x="477" y="135"/>
                  </a:moveTo>
                  <a:cubicBezTo>
                    <a:pt x="480" y="130"/>
                    <a:pt x="483" y="125"/>
                    <a:pt x="486" y="120"/>
                  </a:cubicBezTo>
                  <a:cubicBezTo>
                    <a:pt x="484" y="120"/>
                    <a:pt x="483" y="120"/>
                    <a:pt x="481" y="121"/>
                  </a:cubicBezTo>
                  <a:cubicBezTo>
                    <a:pt x="480" y="122"/>
                    <a:pt x="479" y="123"/>
                    <a:pt x="478" y="124"/>
                  </a:cubicBezTo>
                  <a:cubicBezTo>
                    <a:pt x="478" y="125"/>
                    <a:pt x="479" y="127"/>
                    <a:pt x="479" y="128"/>
                  </a:cubicBezTo>
                  <a:cubicBezTo>
                    <a:pt x="478" y="130"/>
                    <a:pt x="478" y="133"/>
                    <a:pt x="477" y="135"/>
                  </a:cubicBezTo>
                  <a:moveTo>
                    <a:pt x="603" y="991"/>
                  </a:moveTo>
                  <a:cubicBezTo>
                    <a:pt x="603" y="988"/>
                    <a:pt x="602" y="986"/>
                    <a:pt x="600" y="983"/>
                  </a:cubicBezTo>
                  <a:cubicBezTo>
                    <a:pt x="598" y="979"/>
                    <a:pt x="595" y="976"/>
                    <a:pt x="594" y="972"/>
                  </a:cubicBezTo>
                  <a:cubicBezTo>
                    <a:pt x="592" y="968"/>
                    <a:pt x="592" y="967"/>
                    <a:pt x="589" y="963"/>
                  </a:cubicBezTo>
                  <a:cubicBezTo>
                    <a:pt x="586" y="959"/>
                    <a:pt x="584" y="953"/>
                    <a:pt x="583" y="949"/>
                  </a:cubicBezTo>
                  <a:cubicBezTo>
                    <a:pt x="580" y="942"/>
                    <a:pt x="576" y="936"/>
                    <a:pt x="573" y="929"/>
                  </a:cubicBezTo>
                  <a:cubicBezTo>
                    <a:pt x="566" y="917"/>
                    <a:pt x="553" y="908"/>
                    <a:pt x="544" y="898"/>
                  </a:cubicBezTo>
                  <a:cubicBezTo>
                    <a:pt x="541" y="893"/>
                    <a:pt x="537" y="891"/>
                    <a:pt x="533" y="887"/>
                  </a:cubicBezTo>
                  <a:cubicBezTo>
                    <a:pt x="530" y="885"/>
                    <a:pt x="528" y="884"/>
                    <a:pt x="528" y="880"/>
                  </a:cubicBezTo>
                  <a:cubicBezTo>
                    <a:pt x="527" y="878"/>
                    <a:pt x="529" y="874"/>
                    <a:pt x="529" y="872"/>
                  </a:cubicBezTo>
                  <a:cubicBezTo>
                    <a:pt x="529" y="868"/>
                    <a:pt x="529" y="865"/>
                    <a:pt x="530" y="862"/>
                  </a:cubicBezTo>
                  <a:cubicBezTo>
                    <a:pt x="533" y="852"/>
                    <a:pt x="530" y="841"/>
                    <a:pt x="535" y="832"/>
                  </a:cubicBezTo>
                  <a:cubicBezTo>
                    <a:pt x="540" y="821"/>
                    <a:pt x="535" y="834"/>
                    <a:pt x="532" y="823"/>
                  </a:cubicBezTo>
                  <a:cubicBezTo>
                    <a:pt x="531" y="821"/>
                    <a:pt x="531" y="818"/>
                    <a:pt x="530" y="815"/>
                  </a:cubicBezTo>
                  <a:cubicBezTo>
                    <a:pt x="526" y="806"/>
                    <a:pt x="519" y="800"/>
                    <a:pt x="514" y="792"/>
                  </a:cubicBezTo>
                  <a:cubicBezTo>
                    <a:pt x="513" y="791"/>
                    <a:pt x="513" y="789"/>
                    <a:pt x="512" y="788"/>
                  </a:cubicBezTo>
                  <a:cubicBezTo>
                    <a:pt x="511" y="786"/>
                    <a:pt x="510" y="789"/>
                    <a:pt x="510" y="786"/>
                  </a:cubicBezTo>
                  <a:cubicBezTo>
                    <a:pt x="509" y="783"/>
                    <a:pt x="513" y="780"/>
                    <a:pt x="514" y="778"/>
                  </a:cubicBezTo>
                  <a:cubicBezTo>
                    <a:pt x="517" y="772"/>
                    <a:pt x="518" y="766"/>
                    <a:pt x="520" y="761"/>
                  </a:cubicBezTo>
                  <a:cubicBezTo>
                    <a:pt x="521" y="759"/>
                    <a:pt x="524" y="758"/>
                    <a:pt x="522" y="755"/>
                  </a:cubicBezTo>
                  <a:cubicBezTo>
                    <a:pt x="519" y="750"/>
                    <a:pt x="509" y="749"/>
                    <a:pt x="504" y="746"/>
                  </a:cubicBezTo>
                  <a:cubicBezTo>
                    <a:pt x="500" y="742"/>
                    <a:pt x="497" y="738"/>
                    <a:pt x="495" y="733"/>
                  </a:cubicBezTo>
                  <a:cubicBezTo>
                    <a:pt x="493" y="729"/>
                    <a:pt x="492" y="719"/>
                    <a:pt x="494" y="714"/>
                  </a:cubicBezTo>
                  <a:cubicBezTo>
                    <a:pt x="495" y="710"/>
                    <a:pt x="497" y="713"/>
                    <a:pt x="501" y="712"/>
                  </a:cubicBezTo>
                  <a:cubicBezTo>
                    <a:pt x="505" y="711"/>
                    <a:pt x="503" y="710"/>
                    <a:pt x="505" y="708"/>
                  </a:cubicBezTo>
                  <a:cubicBezTo>
                    <a:pt x="509" y="703"/>
                    <a:pt x="510" y="699"/>
                    <a:pt x="505" y="693"/>
                  </a:cubicBezTo>
                  <a:cubicBezTo>
                    <a:pt x="502" y="691"/>
                    <a:pt x="500" y="691"/>
                    <a:pt x="499" y="688"/>
                  </a:cubicBezTo>
                  <a:cubicBezTo>
                    <a:pt x="497" y="685"/>
                    <a:pt x="499" y="679"/>
                    <a:pt x="499" y="676"/>
                  </a:cubicBezTo>
                  <a:cubicBezTo>
                    <a:pt x="499" y="668"/>
                    <a:pt x="498" y="661"/>
                    <a:pt x="502" y="654"/>
                  </a:cubicBezTo>
                  <a:cubicBezTo>
                    <a:pt x="504" y="651"/>
                    <a:pt x="504" y="652"/>
                    <a:pt x="505" y="649"/>
                  </a:cubicBezTo>
                  <a:cubicBezTo>
                    <a:pt x="505" y="646"/>
                    <a:pt x="504" y="643"/>
                    <a:pt x="506" y="640"/>
                  </a:cubicBezTo>
                  <a:cubicBezTo>
                    <a:pt x="512" y="633"/>
                    <a:pt x="530" y="647"/>
                    <a:pt x="516" y="607"/>
                  </a:cubicBezTo>
                  <a:cubicBezTo>
                    <a:pt x="514" y="599"/>
                    <a:pt x="460" y="469"/>
                    <a:pt x="462" y="461"/>
                  </a:cubicBezTo>
                  <a:cubicBezTo>
                    <a:pt x="464" y="455"/>
                    <a:pt x="508" y="393"/>
                    <a:pt x="513" y="378"/>
                  </a:cubicBezTo>
                  <a:cubicBezTo>
                    <a:pt x="515" y="372"/>
                    <a:pt x="519" y="366"/>
                    <a:pt x="515" y="359"/>
                  </a:cubicBezTo>
                  <a:cubicBezTo>
                    <a:pt x="514" y="357"/>
                    <a:pt x="511" y="355"/>
                    <a:pt x="509" y="353"/>
                  </a:cubicBezTo>
                  <a:cubicBezTo>
                    <a:pt x="507" y="351"/>
                    <a:pt x="506" y="349"/>
                    <a:pt x="504" y="346"/>
                  </a:cubicBezTo>
                  <a:cubicBezTo>
                    <a:pt x="503" y="343"/>
                    <a:pt x="500" y="340"/>
                    <a:pt x="498" y="337"/>
                  </a:cubicBezTo>
                  <a:cubicBezTo>
                    <a:pt x="496" y="332"/>
                    <a:pt x="493" y="327"/>
                    <a:pt x="491" y="323"/>
                  </a:cubicBezTo>
                  <a:cubicBezTo>
                    <a:pt x="488" y="316"/>
                    <a:pt x="484" y="312"/>
                    <a:pt x="479" y="307"/>
                  </a:cubicBezTo>
                  <a:cubicBezTo>
                    <a:pt x="476" y="304"/>
                    <a:pt x="477" y="304"/>
                    <a:pt x="472" y="302"/>
                  </a:cubicBezTo>
                  <a:cubicBezTo>
                    <a:pt x="470" y="301"/>
                    <a:pt x="468" y="299"/>
                    <a:pt x="466" y="297"/>
                  </a:cubicBezTo>
                  <a:cubicBezTo>
                    <a:pt x="458" y="292"/>
                    <a:pt x="449" y="293"/>
                    <a:pt x="444" y="284"/>
                  </a:cubicBezTo>
                  <a:cubicBezTo>
                    <a:pt x="440" y="277"/>
                    <a:pt x="441" y="269"/>
                    <a:pt x="441" y="261"/>
                  </a:cubicBezTo>
                  <a:cubicBezTo>
                    <a:pt x="441" y="252"/>
                    <a:pt x="441" y="243"/>
                    <a:pt x="441" y="235"/>
                  </a:cubicBezTo>
                  <a:cubicBezTo>
                    <a:pt x="441" y="226"/>
                    <a:pt x="443" y="219"/>
                    <a:pt x="444" y="211"/>
                  </a:cubicBezTo>
                  <a:cubicBezTo>
                    <a:pt x="446" y="203"/>
                    <a:pt x="445" y="194"/>
                    <a:pt x="449" y="188"/>
                  </a:cubicBezTo>
                  <a:cubicBezTo>
                    <a:pt x="447" y="188"/>
                    <a:pt x="447" y="188"/>
                    <a:pt x="447" y="188"/>
                  </a:cubicBezTo>
                  <a:cubicBezTo>
                    <a:pt x="443" y="188"/>
                    <a:pt x="434" y="189"/>
                    <a:pt x="437" y="185"/>
                  </a:cubicBezTo>
                  <a:cubicBezTo>
                    <a:pt x="436" y="185"/>
                    <a:pt x="442" y="181"/>
                    <a:pt x="442" y="181"/>
                  </a:cubicBezTo>
                  <a:cubicBezTo>
                    <a:pt x="446" y="180"/>
                    <a:pt x="445" y="182"/>
                    <a:pt x="448" y="178"/>
                  </a:cubicBezTo>
                  <a:cubicBezTo>
                    <a:pt x="452" y="174"/>
                    <a:pt x="457" y="171"/>
                    <a:pt x="460" y="166"/>
                  </a:cubicBezTo>
                  <a:cubicBezTo>
                    <a:pt x="461" y="165"/>
                    <a:pt x="462" y="164"/>
                    <a:pt x="462" y="163"/>
                  </a:cubicBezTo>
                  <a:cubicBezTo>
                    <a:pt x="461" y="163"/>
                    <a:pt x="459" y="164"/>
                    <a:pt x="458" y="162"/>
                  </a:cubicBezTo>
                  <a:cubicBezTo>
                    <a:pt x="456" y="161"/>
                    <a:pt x="455" y="159"/>
                    <a:pt x="454" y="158"/>
                  </a:cubicBezTo>
                  <a:cubicBezTo>
                    <a:pt x="453" y="156"/>
                    <a:pt x="452" y="154"/>
                    <a:pt x="451" y="152"/>
                  </a:cubicBezTo>
                  <a:cubicBezTo>
                    <a:pt x="450" y="150"/>
                    <a:pt x="450" y="148"/>
                    <a:pt x="449" y="147"/>
                  </a:cubicBezTo>
                  <a:cubicBezTo>
                    <a:pt x="447" y="143"/>
                    <a:pt x="448" y="140"/>
                    <a:pt x="450" y="136"/>
                  </a:cubicBezTo>
                  <a:cubicBezTo>
                    <a:pt x="450" y="135"/>
                    <a:pt x="451" y="134"/>
                    <a:pt x="452" y="133"/>
                  </a:cubicBezTo>
                  <a:cubicBezTo>
                    <a:pt x="454" y="130"/>
                    <a:pt x="455" y="127"/>
                    <a:pt x="456" y="125"/>
                  </a:cubicBezTo>
                  <a:cubicBezTo>
                    <a:pt x="460" y="118"/>
                    <a:pt x="463" y="112"/>
                    <a:pt x="467" y="107"/>
                  </a:cubicBezTo>
                  <a:cubicBezTo>
                    <a:pt x="469" y="104"/>
                    <a:pt x="470" y="102"/>
                    <a:pt x="472" y="100"/>
                  </a:cubicBezTo>
                  <a:cubicBezTo>
                    <a:pt x="473" y="98"/>
                    <a:pt x="474" y="96"/>
                    <a:pt x="474" y="94"/>
                  </a:cubicBezTo>
                  <a:cubicBezTo>
                    <a:pt x="474" y="91"/>
                    <a:pt x="472" y="87"/>
                    <a:pt x="471" y="84"/>
                  </a:cubicBezTo>
                  <a:cubicBezTo>
                    <a:pt x="469" y="80"/>
                    <a:pt x="468" y="77"/>
                    <a:pt x="467" y="73"/>
                  </a:cubicBezTo>
                  <a:cubicBezTo>
                    <a:pt x="466" y="72"/>
                    <a:pt x="466" y="70"/>
                    <a:pt x="466" y="69"/>
                  </a:cubicBezTo>
                  <a:cubicBezTo>
                    <a:pt x="465" y="67"/>
                    <a:pt x="464" y="66"/>
                    <a:pt x="462" y="65"/>
                  </a:cubicBezTo>
                  <a:cubicBezTo>
                    <a:pt x="458" y="63"/>
                    <a:pt x="456" y="59"/>
                    <a:pt x="452" y="56"/>
                  </a:cubicBezTo>
                  <a:cubicBezTo>
                    <a:pt x="447" y="51"/>
                    <a:pt x="441" y="48"/>
                    <a:pt x="434" y="45"/>
                  </a:cubicBezTo>
                  <a:cubicBezTo>
                    <a:pt x="432" y="43"/>
                    <a:pt x="431" y="42"/>
                    <a:pt x="430" y="40"/>
                  </a:cubicBezTo>
                  <a:cubicBezTo>
                    <a:pt x="429" y="39"/>
                    <a:pt x="428" y="37"/>
                    <a:pt x="428" y="36"/>
                  </a:cubicBezTo>
                  <a:cubicBezTo>
                    <a:pt x="426" y="34"/>
                    <a:pt x="425" y="32"/>
                    <a:pt x="423" y="29"/>
                  </a:cubicBezTo>
                  <a:cubicBezTo>
                    <a:pt x="422" y="26"/>
                    <a:pt x="419" y="24"/>
                    <a:pt x="417" y="21"/>
                  </a:cubicBezTo>
                  <a:cubicBezTo>
                    <a:pt x="417" y="21"/>
                    <a:pt x="415" y="18"/>
                    <a:pt x="414" y="17"/>
                  </a:cubicBezTo>
                  <a:cubicBezTo>
                    <a:pt x="412" y="16"/>
                    <a:pt x="410" y="17"/>
                    <a:pt x="409" y="14"/>
                  </a:cubicBezTo>
                  <a:cubicBezTo>
                    <a:pt x="408" y="13"/>
                    <a:pt x="409" y="10"/>
                    <a:pt x="409" y="9"/>
                  </a:cubicBezTo>
                  <a:cubicBezTo>
                    <a:pt x="409" y="8"/>
                    <a:pt x="408" y="5"/>
                    <a:pt x="407" y="5"/>
                  </a:cubicBezTo>
                  <a:cubicBezTo>
                    <a:pt x="405" y="2"/>
                    <a:pt x="408" y="4"/>
                    <a:pt x="404" y="3"/>
                  </a:cubicBezTo>
                  <a:cubicBezTo>
                    <a:pt x="401" y="3"/>
                    <a:pt x="397" y="5"/>
                    <a:pt x="393" y="3"/>
                  </a:cubicBezTo>
                  <a:cubicBezTo>
                    <a:pt x="392" y="2"/>
                    <a:pt x="392" y="1"/>
                    <a:pt x="390" y="0"/>
                  </a:cubicBezTo>
                  <a:cubicBezTo>
                    <a:pt x="389" y="1"/>
                    <a:pt x="388" y="1"/>
                    <a:pt x="387" y="1"/>
                  </a:cubicBezTo>
                  <a:cubicBezTo>
                    <a:pt x="386" y="1"/>
                    <a:pt x="385" y="2"/>
                    <a:pt x="385" y="2"/>
                  </a:cubicBezTo>
                  <a:cubicBezTo>
                    <a:pt x="382" y="4"/>
                    <a:pt x="381" y="7"/>
                    <a:pt x="379" y="9"/>
                  </a:cubicBezTo>
                  <a:cubicBezTo>
                    <a:pt x="377" y="11"/>
                    <a:pt x="375" y="12"/>
                    <a:pt x="374" y="14"/>
                  </a:cubicBezTo>
                  <a:cubicBezTo>
                    <a:pt x="371" y="17"/>
                    <a:pt x="372" y="21"/>
                    <a:pt x="371" y="25"/>
                  </a:cubicBezTo>
                  <a:cubicBezTo>
                    <a:pt x="368" y="26"/>
                    <a:pt x="365" y="26"/>
                    <a:pt x="362" y="27"/>
                  </a:cubicBezTo>
                  <a:cubicBezTo>
                    <a:pt x="359" y="27"/>
                    <a:pt x="355" y="29"/>
                    <a:pt x="352" y="28"/>
                  </a:cubicBezTo>
                  <a:cubicBezTo>
                    <a:pt x="352" y="28"/>
                    <a:pt x="352" y="26"/>
                    <a:pt x="352" y="26"/>
                  </a:cubicBezTo>
                  <a:cubicBezTo>
                    <a:pt x="348" y="25"/>
                    <a:pt x="343" y="26"/>
                    <a:pt x="339" y="26"/>
                  </a:cubicBezTo>
                  <a:cubicBezTo>
                    <a:pt x="335" y="26"/>
                    <a:pt x="330" y="25"/>
                    <a:pt x="326" y="27"/>
                  </a:cubicBezTo>
                  <a:cubicBezTo>
                    <a:pt x="321" y="30"/>
                    <a:pt x="315" y="36"/>
                    <a:pt x="312" y="41"/>
                  </a:cubicBezTo>
                  <a:cubicBezTo>
                    <a:pt x="311" y="43"/>
                    <a:pt x="311" y="46"/>
                    <a:pt x="309" y="48"/>
                  </a:cubicBezTo>
                  <a:cubicBezTo>
                    <a:pt x="308" y="49"/>
                    <a:pt x="307" y="50"/>
                    <a:pt x="307" y="52"/>
                  </a:cubicBezTo>
                  <a:cubicBezTo>
                    <a:pt x="306" y="56"/>
                    <a:pt x="309" y="61"/>
                    <a:pt x="306" y="64"/>
                  </a:cubicBezTo>
                  <a:cubicBezTo>
                    <a:pt x="303" y="67"/>
                    <a:pt x="297" y="65"/>
                    <a:pt x="295" y="69"/>
                  </a:cubicBezTo>
                  <a:cubicBezTo>
                    <a:pt x="294" y="70"/>
                    <a:pt x="294" y="71"/>
                    <a:pt x="294" y="72"/>
                  </a:cubicBezTo>
                  <a:cubicBezTo>
                    <a:pt x="293" y="73"/>
                    <a:pt x="293" y="73"/>
                    <a:pt x="293" y="74"/>
                  </a:cubicBezTo>
                  <a:cubicBezTo>
                    <a:pt x="292" y="75"/>
                    <a:pt x="293" y="77"/>
                    <a:pt x="293" y="78"/>
                  </a:cubicBezTo>
                  <a:cubicBezTo>
                    <a:pt x="293" y="80"/>
                    <a:pt x="292" y="83"/>
                    <a:pt x="292" y="86"/>
                  </a:cubicBezTo>
                  <a:cubicBezTo>
                    <a:pt x="291" y="91"/>
                    <a:pt x="292" y="97"/>
                    <a:pt x="290" y="102"/>
                  </a:cubicBezTo>
                  <a:cubicBezTo>
                    <a:pt x="289" y="107"/>
                    <a:pt x="288" y="110"/>
                    <a:pt x="288" y="115"/>
                  </a:cubicBezTo>
                  <a:cubicBezTo>
                    <a:pt x="288" y="121"/>
                    <a:pt x="288" y="128"/>
                    <a:pt x="288" y="135"/>
                  </a:cubicBezTo>
                  <a:cubicBezTo>
                    <a:pt x="288" y="143"/>
                    <a:pt x="288" y="152"/>
                    <a:pt x="288" y="160"/>
                  </a:cubicBezTo>
                  <a:cubicBezTo>
                    <a:pt x="288" y="164"/>
                    <a:pt x="288" y="165"/>
                    <a:pt x="287" y="167"/>
                  </a:cubicBezTo>
                  <a:cubicBezTo>
                    <a:pt x="286" y="169"/>
                    <a:pt x="285" y="169"/>
                    <a:pt x="284" y="170"/>
                  </a:cubicBezTo>
                  <a:cubicBezTo>
                    <a:pt x="283" y="172"/>
                    <a:pt x="282" y="175"/>
                    <a:pt x="281" y="177"/>
                  </a:cubicBezTo>
                  <a:cubicBezTo>
                    <a:pt x="280" y="178"/>
                    <a:pt x="279" y="180"/>
                    <a:pt x="278" y="183"/>
                  </a:cubicBezTo>
                  <a:cubicBezTo>
                    <a:pt x="278" y="184"/>
                    <a:pt x="279" y="185"/>
                    <a:pt x="278" y="187"/>
                  </a:cubicBezTo>
                  <a:cubicBezTo>
                    <a:pt x="275" y="187"/>
                    <a:pt x="274" y="186"/>
                    <a:pt x="271" y="186"/>
                  </a:cubicBezTo>
                  <a:cubicBezTo>
                    <a:pt x="268" y="185"/>
                    <a:pt x="268" y="185"/>
                    <a:pt x="266" y="189"/>
                  </a:cubicBezTo>
                  <a:cubicBezTo>
                    <a:pt x="265" y="192"/>
                    <a:pt x="265" y="194"/>
                    <a:pt x="263" y="196"/>
                  </a:cubicBezTo>
                  <a:cubicBezTo>
                    <a:pt x="263" y="196"/>
                    <a:pt x="260" y="198"/>
                    <a:pt x="260" y="198"/>
                  </a:cubicBezTo>
                  <a:cubicBezTo>
                    <a:pt x="260" y="199"/>
                    <a:pt x="259" y="200"/>
                    <a:pt x="258" y="201"/>
                  </a:cubicBezTo>
                  <a:cubicBezTo>
                    <a:pt x="257" y="202"/>
                    <a:pt x="256" y="201"/>
                    <a:pt x="256" y="203"/>
                  </a:cubicBezTo>
                  <a:cubicBezTo>
                    <a:pt x="255" y="203"/>
                    <a:pt x="255" y="202"/>
                    <a:pt x="255" y="201"/>
                  </a:cubicBezTo>
                  <a:cubicBezTo>
                    <a:pt x="254" y="201"/>
                    <a:pt x="254" y="199"/>
                    <a:pt x="252" y="198"/>
                  </a:cubicBezTo>
                  <a:cubicBezTo>
                    <a:pt x="249" y="195"/>
                    <a:pt x="244" y="196"/>
                    <a:pt x="241" y="195"/>
                  </a:cubicBezTo>
                  <a:cubicBezTo>
                    <a:pt x="243" y="198"/>
                    <a:pt x="250" y="201"/>
                    <a:pt x="254" y="201"/>
                  </a:cubicBezTo>
                  <a:cubicBezTo>
                    <a:pt x="252" y="203"/>
                    <a:pt x="249" y="207"/>
                    <a:pt x="248" y="210"/>
                  </a:cubicBezTo>
                  <a:cubicBezTo>
                    <a:pt x="247" y="214"/>
                    <a:pt x="255" y="224"/>
                    <a:pt x="249" y="227"/>
                  </a:cubicBezTo>
                  <a:cubicBezTo>
                    <a:pt x="247" y="228"/>
                    <a:pt x="245" y="226"/>
                    <a:pt x="243" y="228"/>
                  </a:cubicBezTo>
                  <a:cubicBezTo>
                    <a:pt x="241" y="229"/>
                    <a:pt x="241" y="231"/>
                    <a:pt x="239" y="232"/>
                  </a:cubicBezTo>
                  <a:cubicBezTo>
                    <a:pt x="236" y="232"/>
                    <a:pt x="237" y="226"/>
                    <a:pt x="235" y="224"/>
                  </a:cubicBezTo>
                  <a:cubicBezTo>
                    <a:pt x="234" y="223"/>
                    <a:pt x="234" y="221"/>
                    <a:pt x="232" y="220"/>
                  </a:cubicBezTo>
                  <a:cubicBezTo>
                    <a:pt x="229" y="219"/>
                    <a:pt x="225" y="217"/>
                    <a:pt x="222" y="216"/>
                  </a:cubicBezTo>
                  <a:cubicBezTo>
                    <a:pt x="220" y="215"/>
                    <a:pt x="218" y="215"/>
                    <a:pt x="217" y="214"/>
                  </a:cubicBezTo>
                  <a:cubicBezTo>
                    <a:pt x="216" y="213"/>
                    <a:pt x="215" y="213"/>
                    <a:pt x="214" y="213"/>
                  </a:cubicBezTo>
                  <a:cubicBezTo>
                    <a:pt x="214" y="212"/>
                    <a:pt x="213" y="212"/>
                    <a:pt x="213" y="211"/>
                  </a:cubicBezTo>
                  <a:cubicBezTo>
                    <a:pt x="209" y="208"/>
                    <a:pt x="204" y="206"/>
                    <a:pt x="200" y="203"/>
                  </a:cubicBezTo>
                  <a:cubicBezTo>
                    <a:pt x="195" y="200"/>
                    <a:pt x="190" y="196"/>
                    <a:pt x="184" y="196"/>
                  </a:cubicBezTo>
                  <a:cubicBezTo>
                    <a:pt x="183" y="198"/>
                    <a:pt x="183" y="200"/>
                    <a:pt x="182" y="202"/>
                  </a:cubicBezTo>
                  <a:cubicBezTo>
                    <a:pt x="181" y="203"/>
                    <a:pt x="179" y="205"/>
                    <a:pt x="178" y="206"/>
                  </a:cubicBezTo>
                  <a:cubicBezTo>
                    <a:pt x="176" y="209"/>
                    <a:pt x="176" y="212"/>
                    <a:pt x="175" y="214"/>
                  </a:cubicBezTo>
                  <a:cubicBezTo>
                    <a:pt x="174" y="215"/>
                    <a:pt x="172" y="214"/>
                    <a:pt x="172" y="215"/>
                  </a:cubicBezTo>
                  <a:cubicBezTo>
                    <a:pt x="172" y="216"/>
                    <a:pt x="172" y="217"/>
                    <a:pt x="172" y="217"/>
                  </a:cubicBezTo>
                  <a:cubicBezTo>
                    <a:pt x="170" y="220"/>
                    <a:pt x="172" y="220"/>
                    <a:pt x="169" y="220"/>
                  </a:cubicBezTo>
                  <a:cubicBezTo>
                    <a:pt x="167" y="220"/>
                    <a:pt x="165" y="220"/>
                    <a:pt x="163" y="220"/>
                  </a:cubicBezTo>
                  <a:cubicBezTo>
                    <a:pt x="159" y="220"/>
                    <a:pt x="154" y="224"/>
                    <a:pt x="150" y="223"/>
                  </a:cubicBezTo>
                  <a:cubicBezTo>
                    <a:pt x="146" y="222"/>
                    <a:pt x="146" y="219"/>
                    <a:pt x="142" y="217"/>
                  </a:cubicBezTo>
                  <a:cubicBezTo>
                    <a:pt x="140" y="217"/>
                    <a:pt x="137" y="217"/>
                    <a:pt x="135" y="217"/>
                  </a:cubicBezTo>
                  <a:cubicBezTo>
                    <a:pt x="133" y="217"/>
                    <a:pt x="132" y="216"/>
                    <a:pt x="130" y="215"/>
                  </a:cubicBezTo>
                  <a:cubicBezTo>
                    <a:pt x="125" y="213"/>
                    <a:pt x="121" y="212"/>
                    <a:pt x="115" y="211"/>
                  </a:cubicBezTo>
                  <a:cubicBezTo>
                    <a:pt x="114" y="210"/>
                    <a:pt x="112" y="210"/>
                    <a:pt x="110" y="210"/>
                  </a:cubicBezTo>
                  <a:cubicBezTo>
                    <a:pt x="108" y="210"/>
                    <a:pt x="107" y="211"/>
                    <a:pt x="105" y="211"/>
                  </a:cubicBezTo>
                  <a:cubicBezTo>
                    <a:pt x="104" y="204"/>
                    <a:pt x="105" y="196"/>
                    <a:pt x="104" y="189"/>
                  </a:cubicBezTo>
                  <a:cubicBezTo>
                    <a:pt x="103" y="186"/>
                    <a:pt x="103" y="188"/>
                    <a:pt x="101" y="186"/>
                  </a:cubicBezTo>
                  <a:cubicBezTo>
                    <a:pt x="100" y="185"/>
                    <a:pt x="100" y="184"/>
                    <a:pt x="99" y="183"/>
                  </a:cubicBezTo>
                  <a:cubicBezTo>
                    <a:pt x="99" y="181"/>
                    <a:pt x="97" y="180"/>
                    <a:pt x="96" y="178"/>
                  </a:cubicBezTo>
                  <a:cubicBezTo>
                    <a:pt x="95" y="177"/>
                    <a:pt x="94" y="175"/>
                    <a:pt x="93" y="174"/>
                  </a:cubicBezTo>
                  <a:cubicBezTo>
                    <a:pt x="91" y="171"/>
                    <a:pt x="88" y="167"/>
                    <a:pt x="85" y="164"/>
                  </a:cubicBezTo>
                  <a:cubicBezTo>
                    <a:pt x="83" y="162"/>
                    <a:pt x="81" y="160"/>
                    <a:pt x="79" y="157"/>
                  </a:cubicBezTo>
                  <a:cubicBezTo>
                    <a:pt x="76" y="153"/>
                    <a:pt x="74" y="148"/>
                    <a:pt x="73" y="144"/>
                  </a:cubicBezTo>
                  <a:cubicBezTo>
                    <a:pt x="72" y="142"/>
                    <a:pt x="72" y="141"/>
                    <a:pt x="71" y="139"/>
                  </a:cubicBezTo>
                  <a:cubicBezTo>
                    <a:pt x="70" y="138"/>
                    <a:pt x="68" y="137"/>
                    <a:pt x="67" y="135"/>
                  </a:cubicBezTo>
                  <a:cubicBezTo>
                    <a:pt x="66" y="133"/>
                    <a:pt x="66" y="129"/>
                    <a:pt x="64" y="127"/>
                  </a:cubicBezTo>
                  <a:cubicBezTo>
                    <a:pt x="62" y="125"/>
                    <a:pt x="57" y="126"/>
                    <a:pt x="55" y="126"/>
                  </a:cubicBezTo>
                  <a:cubicBezTo>
                    <a:pt x="49" y="126"/>
                    <a:pt x="44" y="129"/>
                    <a:pt x="39" y="130"/>
                  </a:cubicBezTo>
                  <a:cubicBezTo>
                    <a:pt x="34" y="132"/>
                    <a:pt x="27" y="134"/>
                    <a:pt x="30" y="141"/>
                  </a:cubicBezTo>
                  <a:cubicBezTo>
                    <a:pt x="31" y="144"/>
                    <a:pt x="33" y="146"/>
                    <a:pt x="34" y="151"/>
                  </a:cubicBezTo>
                  <a:cubicBezTo>
                    <a:pt x="34" y="154"/>
                    <a:pt x="34" y="158"/>
                    <a:pt x="34" y="161"/>
                  </a:cubicBezTo>
                  <a:cubicBezTo>
                    <a:pt x="31" y="160"/>
                    <a:pt x="28" y="158"/>
                    <a:pt x="25" y="157"/>
                  </a:cubicBezTo>
                  <a:cubicBezTo>
                    <a:pt x="23" y="156"/>
                    <a:pt x="19" y="153"/>
                    <a:pt x="17" y="154"/>
                  </a:cubicBezTo>
                  <a:cubicBezTo>
                    <a:pt x="17" y="154"/>
                    <a:pt x="17" y="155"/>
                    <a:pt x="17" y="156"/>
                  </a:cubicBezTo>
                  <a:cubicBezTo>
                    <a:pt x="11" y="157"/>
                    <a:pt x="5" y="157"/>
                    <a:pt x="0" y="158"/>
                  </a:cubicBezTo>
                  <a:cubicBezTo>
                    <a:pt x="1" y="157"/>
                    <a:pt x="3" y="157"/>
                    <a:pt x="5" y="157"/>
                  </a:cubicBezTo>
                  <a:cubicBezTo>
                    <a:pt x="5" y="157"/>
                    <a:pt x="5" y="158"/>
                    <a:pt x="5" y="158"/>
                  </a:cubicBezTo>
                  <a:cubicBezTo>
                    <a:pt x="6" y="159"/>
                    <a:pt x="6" y="161"/>
                    <a:pt x="7" y="162"/>
                  </a:cubicBezTo>
                  <a:cubicBezTo>
                    <a:pt x="8" y="165"/>
                    <a:pt x="11" y="168"/>
                    <a:pt x="13" y="171"/>
                  </a:cubicBezTo>
                  <a:cubicBezTo>
                    <a:pt x="16" y="174"/>
                    <a:pt x="19" y="176"/>
                    <a:pt x="22" y="179"/>
                  </a:cubicBezTo>
                  <a:cubicBezTo>
                    <a:pt x="25" y="181"/>
                    <a:pt x="26" y="183"/>
                    <a:pt x="28" y="185"/>
                  </a:cubicBezTo>
                  <a:cubicBezTo>
                    <a:pt x="31" y="187"/>
                    <a:pt x="34" y="189"/>
                    <a:pt x="37" y="192"/>
                  </a:cubicBezTo>
                  <a:cubicBezTo>
                    <a:pt x="40" y="196"/>
                    <a:pt x="41" y="201"/>
                    <a:pt x="45" y="204"/>
                  </a:cubicBezTo>
                  <a:cubicBezTo>
                    <a:pt x="50" y="207"/>
                    <a:pt x="52" y="211"/>
                    <a:pt x="55" y="216"/>
                  </a:cubicBezTo>
                  <a:cubicBezTo>
                    <a:pt x="58" y="219"/>
                    <a:pt x="62" y="224"/>
                    <a:pt x="66" y="225"/>
                  </a:cubicBezTo>
                  <a:cubicBezTo>
                    <a:pt x="71" y="226"/>
                    <a:pt x="73" y="226"/>
                    <a:pt x="77" y="229"/>
                  </a:cubicBezTo>
                  <a:cubicBezTo>
                    <a:pt x="80" y="231"/>
                    <a:pt x="82" y="233"/>
                    <a:pt x="85" y="235"/>
                  </a:cubicBezTo>
                  <a:cubicBezTo>
                    <a:pt x="86" y="237"/>
                    <a:pt x="88" y="239"/>
                    <a:pt x="90" y="240"/>
                  </a:cubicBezTo>
                  <a:cubicBezTo>
                    <a:pt x="91" y="241"/>
                    <a:pt x="92" y="241"/>
                    <a:pt x="94" y="241"/>
                  </a:cubicBezTo>
                  <a:cubicBezTo>
                    <a:pt x="98" y="241"/>
                    <a:pt x="101" y="242"/>
                    <a:pt x="105" y="243"/>
                  </a:cubicBezTo>
                  <a:cubicBezTo>
                    <a:pt x="110" y="246"/>
                    <a:pt x="112" y="247"/>
                    <a:pt x="116" y="252"/>
                  </a:cubicBezTo>
                  <a:cubicBezTo>
                    <a:pt x="119" y="257"/>
                    <a:pt x="124" y="263"/>
                    <a:pt x="127" y="269"/>
                  </a:cubicBezTo>
                  <a:cubicBezTo>
                    <a:pt x="128" y="271"/>
                    <a:pt x="129" y="272"/>
                    <a:pt x="130" y="274"/>
                  </a:cubicBezTo>
                  <a:cubicBezTo>
                    <a:pt x="131" y="277"/>
                    <a:pt x="132" y="276"/>
                    <a:pt x="135" y="277"/>
                  </a:cubicBezTo>
                  <a:cubicBezTo>
                    <a:pt x="137" y="278"/>
                    <a:pt x="142" y="279"/>
                    <a:pt x="144" y="280"/>
                  </a:cubicBezTo>
                  <a:cubicBezTo>
                    <a:pt x="145" y="282"/>
                    <a:pt x="144" y="285"/>
                    <a:pt x="144" y="286"/>
                  </a:cubicBezTo>
                  <a:cubicBezTo>
                    <a:pt x="145" y="290"/>
                    <a:pt x="144" y="294"/>
                    <a:pt x="145" y="297"/>
                  </a:cubicBezTo>
                  <a:cubicBezTo>
                    <a:pt x="148" y="297"/>
                    <a:pt x="150" y="298"/>
                    <a:pt x="152" y="299"/>
                  </a:cubicBezTo>
                  <a:cubicBezTo>
                    <a:pt x="156" y="300"/>
                    <a:pt x="157" y="302"/>
                    <a:pt x="159" y="305"/>
                  </a:cubicBezTo>
                  <a:cubicBezTo>
                    <a:pt x="162" y="310"/>
                    <a:pt x="163" y="318"/>
                    <a:pt x="170" y="319"/>
                  </a:cubicBezTo>
                  <a:cubicBezTo>
                    <a:pt x="171" y="324"/>
                    <a:pt x="168" y="326"/>
                    <a:pt x="166" y="331"/>
                  </a:cubicBezTo>
                  <a:cubicBezTo>
                    <a:pt x="166" y="333"/>
                    <a:pt x="165" y="335"/>
                    <a:pt x="165" y="337"/>
                  </a:cubicBezTo>
                  <a:cubicBezTo>
                    <a:pt x="165" y="341"/>
                    <a:pt x="165" y="345"/>
                    <a:pt x="165" y="349"/>
                  </a:cubicBezTo>
                  <a:cubicBezTo>
                    <a:pt x="165" y="356"/>
                    <a:pt x="168" y="361"/>
                    <a:pt x="169" y="368"/>
                  </a:cubicBezTo>
                  <a:cubicBezTo>
                    <a:pt x="169" y="371"/>
                    <a:pt x="169" y="375"/>
                    <a:pt x="167" y="378"/>
                  </a:cubicBezTo>
                  <a:cubicBezTo>
                    <a:pt x="164" y="381"/>
                    <a:pt x="159" y="382"/>
                    <a:pt x="160" y="387"/>
                  </a:cubicBezTo>
                  <a:cubicBezTo>
                    <a:pt x="161" y="390"/>
                    <a:pt x="162" y="393"/>
                    <a:pt x="164" y="394"/>
                  </a:cubicBezTo>
                  <a:cubicBezTo>
                    <a:pt x="166" y="396"/>
                    <a:pt x="170" y="395"/>
                    <a:pt x="172" y="396"/>
                  </a:cubicBezTo>
                  <a:cubicBezTo>
                    <a:pt x="173" y="397"/>
                    <a:pt x="173" y="398"/>
                    <a:pt x="173" y="400"/>
                  </a:cubicBezTo>
                  <a:cubicBezTo>
                    <a:pt x="174" y="403"/>
                    <a:pt x="175" y="406"/>
                    <a:pt x="175" y="410"/>
                  </a:cubicBezTo>
                  <a:cubicBezTo>
                    <a:pt x="176" y="412"/>
                    <a:pt x="177" y="416"/>
                    <a:pt x="176" y="419"/>
                  </a:cubicBezTo>
                  <a:cubicBezTo>
                    <a:pt x="176" y="421"/>
                    <a:pt x="174" y="420"/>
                    <a:pt x="173" y="422"/>
                  </a:cubicBezTo>
                  <a:cubicBezTo>
                    <a:pt x="171" y="424"/>
                    <a:pt x="172" y="430"/>
                    <a:pt x="172" y="433"/>
                  </a:cubicBezTo>
                  <a:cubicBezTo>
                    <a:pt x="172" y="443"/>
                    <a:pt x="175" y="453"/>
                    <a:pt x="180" y="462"/>
                  </a:cubicBezTo>
                  <a:cubicBezTo>
                    <a:pt x="185" y="469"/>
                    <a:pt x="189" y="477"/>
                    <a:pt x="190" y="485"/>
                  </a:cubicBezTo>
                  <a:cubicBezTo>
                    <a:pt x="192" y="494"/>
                    <a:pt x="189" y="502"/>
                    <a:pt x="187" y="510"/>
                  </a:cubicBezTo>
                  <a:cubicBezTo>
                    <a:pt x="186" y="516"/>
                    <a:pt x="187" y="522"/>
                    <a:pt x="184" y="528"/>
                  </a:cubicBezTo>
                  <a:cubicBezTo>
                    <a:pt x="182" y="531"/>
                    <a:pt x="180" y="533"/>
                    <a:pt x="180" y="537"/>
                  </a:cubicBezTo>
                  <a:cubicBezTo>
                    <a:pt x="179" y="541"/>
                    <a:pt x="180" y="544"/>
                    <a:pt x="180" y="548"/>
                  </a:cubicBezTo>
                  <a:cubicBezTo>
                    <a:pt x="180" y="551"/>
                    <a:pt x="179" y="555"/>
                    <a:pt x="180" y="558"/>
                  </a:cubicBezTo>
                  <a:cubicBezTo>
                    <a:pt x="182" y="562"/>
                    <a:pt x="185" y="563"/>
                    <a:pt x="187" y="567"/>
                  </a:cubicBezTo>
                  <a:cubicBezTo>
                    <a:pt x="193" y="576"/>
                    <a:pt x="194" y="586"/>
                    <a:pt x="197" y="596"/>
                  </a:cubicBezTo>
                  <a:cubicBezTo>
                    <a:pt x="198" y="601"/>
                    <a:pt x="199" y="607"/>
                    <a:pt x="198" y="612"/>
                  </a:cubicBezTo>
                  <a:cubicBezTo>
                    <a:pt x="198" y="613"/>
                    <a:pt x="197" y="615"/>
                    <a:pt x="197" y="616"/>
                  </a:cubicBezTo>
                  <a:cubicBezTo>
                    <a:pt x="197" y="616"/>
                    <a:pt x="197" y="616"/>
                    <a:pt x="196" y="616"/>
                  </a:cubicBezTo>
                  <a:cubicBezTo>
                    <a:pt x="199" y="619"/>
                    <a:pt x="202" y="620"/>
                    <a:pt x="205" y="620"/>
                  </a:cubicBezTo>
                  <a:cubicBezTo>
                    <a:pt x="205" y="630"/>
                    <a:pt x="221" y="632"/>
                    <a:pt x="228" y="634"/>
                  </a:cubicBezTo>
                  <a:cubicBezTo>
                    <a:pt x="234" y="636"/>
                    <a:pt x="242" y="639"/>
                    <a:pt x="247" y="644"/>
                  </a:cubicBezTo>
                  <a:cubicBezTo>
                    <a:pt x="252" y="648"/>
                    <a:pt x="255" y="654"/>
                    <a:pt x="258" y="659"/>
                  </a:cubicBezTo>
                  <a:cubicBezTo>
                    <a:pt x="259" y="661"/>
                    <a:pt x="260" y="664"/>
                    <a:pt x="262" y="666"/>
                  </a:cubicBezTo>
                  <a:cubicBezTo>
                    <a:pt x="263" y="667"/>
                    <a:pt x="265" y="667"/>
                    <a:pt x="266" y="667"/>
                  </a:cubicBezTo>
                  <a:cubicBezTo>
                    <a:pt x="270" y="674"/>
                    <a:pt x="265" y="686"/>
                    <a:pt x="264" y="693"/>
                  </a:cubicBezTo>
                  <a:cubicBezTo>
                    <a:pt x="264" y="698"/>
                    <a:pt x="264" y="702"/>
                    <a:pt x="267" y="706"/>
                  </a:cubicBezTo>
                  <a:cubicBezTo>
                    <a:pt x="269" y="711"/>
                    <a:pt x="276" y="716"/>
                    <a:pt x="274" y="723"/>
                  </a:cubicBezTo>
                  <a:cubicBezTo>
                    <a:pt x="271" y="723"/>
                    <a:pt x="263" y="723"/>
                    <a:pt x="261" y="726"/>
                  </a:cubicBezTo>
                  <a:cubicBezTo>
                    <a:pt x="264" y="728"/>
                    <a:pt x="271" y="735"/>
                    <a:pt x="267" y="738"/>
                  </a:cubicBezTo>
                  <a:cubicBezTo>
                    <a:pt x="263" y="735"/>
                    <a:pt x="261" y="733"/>
                    <a:pt x="256" y="735"/>
                  </a:cubicBezTo>
                  <a:cubicBezTo>
                    <a:pt x="251" y="737"/>
                    <a:pt x="250" y="741"/>
                    <a:pt x="246" y="743"/>
                  </a:cubicBezTo>
                  <a:cubicBezTo>
                    <a:pt x="239" y="746"/>
                    <a:pt x="228" y="739"/>
                    <a:pt x="224" y="749"/>
                  </a:cubicBezTo>
                  <a:cubicBezTo>
                    <a:pt x="223" y="752"/>
                    <a:pt x="224" y="755"/>
                    <a:pt x="222" y="758"/>
                  </a:cubicBezTo>
                  <a:cubicBezTo>
                    <a:pt x="221" y="763"/>
                    <a:pt x="217" y="763"/>
                    <a:pt x="214" y="767"/>
                  </a:cubicBezTo>
                  <a:cubicBezTo>
                    <a:pt x="208" y="774"/>
                    <a:pt x="201" y="783"/>
                    <a:pt x="195" y="791"/>
                  </a:cubicBezTo>
                  <a:cubicBezTo>
                    <a:pt x="187" y="802"/>
                    <a:pt x="180" y="816"/>
                    <a:pt x="171" y="826"/>
                  </a:cubicBezTo>
                  <a:cubicBezTo>
                    <a:pt x="169" y="828"/>
                    <a:pt x="167" y="830"/>
                    <a:pt x="166" y="833"/>
                  </a:cubicBezTo>
                  <a:cubicBezTo>
                    <a:pt x="165" y="836"/>
                    <a:pt x="168" y="840"/>
                    <a:pt x="164" y="841"/>
                  </a:cubicBezTo>
                  <a:cubicBezTo>
                    <a:pt x="160" y="843"/>
                    <a:pt x="158" y="839"/>
                    <a:pt x="155" y="841"/>
                  </a:cubicBezTo>
                  <a:cubicBezTo>
                    <a:pt x="151" y="844"/>
                    <a:pt x="146" y="853"/>
                    <a:pt x="145" y="857"/>
                  </a:cubicBezTo>
                  <a:cubicBezTo>
                    <a:pt x="144" y="862"/>
                    <a:pt x="147" y="868"/>
                    <a:pt x="140" y="869"/>
                  </a:cubicBezTo>
                  <a:cubicBezTo>
                    <a:pt x="134" y="870"/>
                    <a:pt x="133" y="864"/>
                    <a:pt x="128" y="863"/>
                  </a:cubicBezTo>
                  <a:cubicBezTo>
                    <a:pt x="127" y="866"/>
                    <a:pt x="125" y="868"/>
                    <a:pt x="124" y="871"/>
                  </a:cubicBezTo>
                  <a:cubicBezTo>
                    <a:pt x="124" y="874"/>
                    <a:pt x="125" y="877"/>
                    <a:pt x="124" y="881"/>
                  </a:cubicBezTo>
                  <a:cubicBezTo>
                    <a:pt x="124" y="884"/>
                    <a:pt x="124" y="885"/>
                    <a:pt x="122" y="887"/>
                  </a:cubicBezTo>
                  <a:cubicBezTo>
                    <a:pt x="119" y="890"/>
                    <a:pt x="112" y="890"/>
                    <a:pt x="109" y="893"/>
                  </a:cubicBezTo>
                  <a:cubicBezTo>
                    <a:pt x="105" y="898"/>
                    <a:pt x="109" y="905"/>
                    <a:pt x="111" y="910"/>
                  </a:cubicBezTo>
                  <a:cubicBezTo>
                    <a:pt x="116" y="919"/>
                    <a:pt x="105" y="929"/>
                    <a:pt x="96" y="932"/>
                  </a:cubicBezTo>
                  <a:cubicBezTo>
                    <a:pt x="93" y="930"/>
                    <a:pt x="89" y="931"/>
                    <a:pt x="86" y="931"/>
                  </a:cubicBezTo>
                  <a:cubicBezTo>
                    <a:pt x="82" y="931"/>
                    <a:pt x="78" y="929"/>
                    <a:pt x="75" y="929"/>
                  </a:cubicBezTo>
                  <a:cubicBezTo>
                    <a:pt x="65" y="928"/>
                    <a:pt x="66" y="935"/>
                    <a:pt x="66" y="943"/>
                  </a:cubicBezTo>
                  <a:cubicBezTo>
                    <a:pt x="66" y="949"/>
                    <a:pt x="67" y="964"/>
                    <a:pt x="62" y="967"/>
                  </a:cubicBezTo>
                  <a:cubicBezTo>
                    <a:pt x="58" y="970"/>
                    <a:pt x="54" y="967"/>
                    <a:pt x="50" y="969"/>
                  </a:cubicBezTo>
                  <a:cubicBezTo>
                    <a:pt x="43" y="972"/>
                    <a:pt x="42" y="986"/>
                    <a:pt x="43" y="994"/>
                  </a:cubicBezTo>
                  <a:cubicBezTo>
                    <a:pt x="43" y="994"/>
                    <a:pt x="43" y="994"/>
                    <a:pt x="43" y="995"/>
                  </a:cubicBezTo>
                  <a:cubicBezTo>
                    <a:pt x="43" y="994"/>
                    <a:pt x="43" y="994"/>
                    <a:pt x="43" y="994"/>
                  </a:cubicBezTo>
                  <a:cubicBezTo>
                    <a:pt x="43" y="993"/>
                    <a:pt x="42" y="993"/>
                    <a:pt x="42" y="993"/>
                  </a:cubicBezTo>
                  <a:cubicBezTo>
                    <a:pt x="39" y="997"/>
                    <a:pt x="41" y="1008"/>
                    <a:pt x="43" y="1013"/>
                  </a:cubicBezTo>
                  <a:cubicBezTo>
                    <a:pt x="46" y="1025"/>
                    <a:pt x="59" y="1035"/>
                    <a:pt x="55" y="1049"/>
                  </a:cubicBezTo>
                  <a:cubicBezTo>
                    <a:pt x="53" y="1054"/>
                    <a:pt x="51" y="1056"/>
                    <a:pt x="52" y="1061"/>
                  </a:cubicBezTo>
                  <a:cubicBezTo>
                    <a:pt x="53" y="1066"/>
                    <a:pt x="54" y="1070"/>
                    <a:pt x="54" y="1075"/>
                  </a:cubicBezTo>
                  <a:cubicBezTo>
                    <a:pt x="54" y="1082"/>
                    <a:pt x="52" y="1095"/>
                    <a:pt x="56" y="1101"/>
                  </a:cubicBezTo>
                  <a:cubicBezTo>
                    <a:pt x="58" y="1101"/>
                    <a:pt x="60" y="1099"/>
                    <a:pt x="60" y="1098"/>
                  </a:cubicBezTo>
                  <a:cubicBezTo>
                    <a:pt x="58" y="1105"/>
                    <a:pt x="54" y="1112"/>
                    <a:pt x="55" y="1120"/>
                  </a:cubicBezTo>
                  <a:cubicBezTo>
                    <a:pt x="56" y="1127"/>
                    <a:pt x="61" y="1131"/>
                    <a:pt x="64" y="1137"/>
                  </a:cubicBezTo>
                  <a:cubicBezTo>
                    <a:pt x="68" y="1142"/>
                    <a:pt x="70" y="1145"/>
                    <a:pt x="68" y="1152"/>
                  </a:cubicBezTo>
                  <a:cubicBezTo>
                    <a:pt x="67" y="1156"/>
                    <a:pt x="64" y="1158"/>
                    <a:pt x="62" y="1162"/>
                  </a:cubicBezTo>
                  <a:cubicBezTo>
                    <a:pt x="60" y="1166"/>
                    <a:pt x="61" y="1173"/>
                    <a:pt x="61" y="1178"/>
                  </a:cubicBezTo>
                  <a:cubicBezTo>
                    <a:pt x="61" y="1180"/>
                    <a:pt x="62" y="1183"/>
                    <a:pt x="61" y="1185"/>
                  </a:cubicBezTo>
                  <a:cubicBezTo>
                    <a:pt x="60" y="1192"/>
                    <a:pt x="55" y="1197"/>
                    <a:pt x="55" y="1204"/>
                  </a:cubicBezTo>
                  <a:cubicBezTo>
                    <a:pt x="55" y="1210"/>
                    <a:pt x="57" y="1216"/>
                    <a:pt x="56" y="1221"/>
                  </a:cubicBezTo>
                  <a:cubicBezTo>
                    <a:pt x="55" y="1228"/>
                    <a:pt x="49" y="1232"/>
                    <a:pt x="47" y="1238"/>
                  </a:cubicBezTo>
                  <a:cubicBezTo>
                    <a:pt x="46" y="1243"/>
                    <a:pt x="47" y="1247"/>
                    <a:pt x="50" y="1251"/>
                  </a:cubicBezTo>
                  <a:cubicBezTo>
                    <a:pt x="53" y="1257"/>
                    <a:pt x="54" y="1254"/>
                    <a:pt x="59" y="1251"/>
                  </a:cubicBezTo>
                  <a:cubicBezTo>
                    <a:pt x="64" y="1249"/>
                    <a:pt x="68" y="1248"/>
                    <a:pt x="70" y="1253"/>
                  </a:cubicBezTo>
                  <a:cubicBezTo>
                    <a:pt x="73" y="1260"/>
                    <a:pt x="66" y="1266"/>
                    <a:pt x="65" y="1272"/>
                  </a:cubicBezTo>
                  <a:cubicBezTo>
                    <a:pt x="71" y="1275"/>
                    <a:pt x="76" y="1277"/>
                    <a:pt x="80" y="1282"/>
                  </a:cubicBezTo>
                  <a:cubicBezTo>
                    <a:pt x="84" y="1285"/>
                    <a:pt x="84" y="1292"/>
                    <a:pt x="87" y="1294"/>
                  </a:cubicBezTo>
                  <a:cubicBezTo>
                    <a:pt x="92" y="1288"/>
                    <a:pt x="97" y="1281"/>
                    <a:pt x="106" y="1280"/>
                  </a:cubicBezTo>
                  <a:cubicBezTo>
                    <a:pt x="113" y="1279"/>
                    <a:pt x="112" y="1282"/>
                    <a:pt x="114" y="1288"/>
                  </a:cubicBezTo>
                  <a:cubicBezTo>
                    <a:pt x="114" y="1291"/>
                    <a:pt x="117" y="1310"/>
                    <a:pt x="122" y="1309"/>
                  </a:cubicBezTo>
                  <a:cubicBezTo>
                    <a:pt x="125" y="1308"/>
                    <a:pt x="126" y="1302"/>
                    <a:pt x="129" y="1303"/>
                  </a:cubicBezTo>
                  <a:cubicBezTo>
                    <a:pt x="130" y="1306"/>
                    <a:pt x="129" y="1309"/>
                    <a:pt x="130" y="1311"/>
                  </a:cubicBezTo>
                  <a:cubicBezTo>
                    <a:pt x="134" y="1308"/>
                    <a:pt x="141" y="1303"/>
                    <a:pt x="146" y="1303"/>
                  </a:cubicBezTo>
                  <a:cubicBezTo>
                    <a:pt x="144" y="1307"/>
                    <a:pt x="134" y="1311"/>
                    <a:pt x="134" y="1316"/>
                  </a:cubicBezTo>
                  <a:cubicBezTo>
                    <a:pt x="135" y="1318"/>
                    <a:pt x="139" y="1322"/>
                    <a:pt x="140" y="1325"/>
                  </a:cubicBezTo>
                  <a:cubicBezTo>
                    <a:pt x="145" y="1336"/>
                    <a:pt x="151" y="1324"/>
                    <a:pt x="157" y="1319"/>
                  </a:cubicBezTo>
                  <a:cubicBezTo>
                    <a:pt x="161" y="1323"/>
                    <a:pt x="162" y="1327"/>
                    <a:pt x="167" y="1328"/>
                  </a:cubicBezTo>
                  <a:cubicBezTo>
                    <a:pt x="173" y="1328"/>
                    <a:pt x="175" y="1322"/>
                    <a:pt x="180" y="1319"/>
                  </a:cubicBezTo>
                  <a:cubicBezTo>
                    <a:pt x="186" y="1314"/>
                    <a:pt x="191" y="1311"/>
                    <a:pt x="199" y="1310"/>
                  </a:cubicBezTo>
                  <a:cubicBezTo>
                    <a:pt x="203" y="1309"/>
                    <a:pt x="209" y="1306"/>
                    <a:pt x="210" y="1302"/>
                  </a:cubicBezTo>
                  <a:cubicBezTo>
                    <a:pt x="210" y="1301"/>
                    <a:pt x="210" y="1301"/>
                    <a:pt x="211" y="1301"/>
                  </a:cubicBezTo>
                  <a:cubicBezTo>
                    <a:pt x="211" y="1301"/>
                    <a:pt x="210" y="1301"/>
                    <a:pt x="210" y="1302"/>
                  </a:cubicBezTo>
                  <a:cubicBezTo>
                    <a:pt x="213" y="1303"/>
                    <a:pt x="233" y="1303"/>
                    <a:pt x="240" y="1295"/>
                  </a:cubicBezTo>
                  <a:cubicBezTo>
                    <a:pt x="244" y="1296"/>
                    <a:pt x="249" y="1299"/>
                    <a:pt x="253" y="1297"/>
                  </a:cubicBezTo>
                  <a:cubicBezTo>
                    <a:pt x="257" y="1296"/>
                    <a:pt x="259" y="1289"/>
                    <a:pt x="263" y="1288"/>
                  </a:cubicBezTo>
                  <a:cubicBezTo>
                    <a:pt x="265" y="1287"/>
                    <a:pt x="266" y="1289"/>
                    <a:pt x="268" y="1290"/>
                  </a:cubicBezTo>
                  <a:cubicBezTo>
                    <a:pt x="272" y="1291"/>
                    <a:pt x="277" y="1291"/>
                    <a:pt x="282" y="1292"/>
                  </a:cubicBezTo>
                  <a:cubicBezTo>
                    <a:pt x="284" y="1293"/>
                    <a:pt x="291" y="1294"/>
                    <a:pt x="293" y="1291"/>
                  </a:cubicBezTo>
                  <a:cubicBezTo>
                    <a:pt x="295" y="1288"/>
                    <a:pt x="293" y="1275"/>
                    <a:pt x="293" y="1272"/>
                  </a:cubicBezTo>
                  <a:cubicBezTo>
                    <a:pt x="293" y="1267"/>
                    <a:pt x="292" y="1265"/>
                    <a:pt x="297" y="1263"/>
                  </a:cubicBezTo>
                  <a:cubicBezTo>
                    <a:pt x="303" y="1261"/>
                    <a:pt x="309" y="1266"/>
                    <a:pt x="314" y="1268"/>
                  </a:cubicBezTo>
                  <a:cubicBezTo>
                    <a:pt x="323" y="1270"/>
                    <a:pt x="338" y="1269"/>
                    <a:pt x="347" y="1265"/>
                  </a:cubicBezTo>
                  <a:cubicBezTo>
                    <a:pt x="352" y="1264"/>
                    <a:pt x="355" y="1259"/>
                    <a:pt x="359" y="1257"/>
                  </a:cubicBezTo>
                  <a:cubicBezTo>
                    <a:pt x="363" y="1256"/>
                    <a:pt x="370" y="1257"/>
                    <a:pt x="374" y="1257"/>
                  </a:cubicBezTo>
                  <a:cubicBezTo>
                    <a:pt x="382" y="1256"/>
                    <a:pt x="390" y="1255"/>
                    <a:pt x="398" y="1253"/>
                  </a:cubicBezTo>
                  <a:cubicBezTo>
                    <a:pt x="397" y="1251"/>
                    <a:pt x="399" y="1250"/>
                    <a:pt x="400" y="1248"/>
                  </a:cubicBezTo>
                  <a:cubicBezTo>
                    <a:pt x="401" y="1247"/>
                    <a:pt x="400" y="1246"/>
                    <a:pt x="401" y="1244"/>
                  </a:cubicBezTo>
                  <a:cubicBezTo>
                    <a:pt x="404" y="1242"/>
                    <a:pt x="409" y="1240"/>
                    <a:pt x="412" y="1239"/>
                  </a:cubicBezTo>
                  <a:cubicBezTo>
                    <a:pt x="423" y="1233"/>
                    <a:pt x="430" y="1223"/>
                    <a:pt x="439" y="1216"/>
                  </a:cubicBezTo>
                  <a:cubicBezTo>
                    <a:pt x="445" y="1211"/>
                    <a:pt x="451" y="1207"/>
                    <a:pt x="456" y="1201"/>
                  </a:cubicBezTo>
                  <a:cubicBezTo>
                    <a:pt x="462" y="1196"/>
                    <a:pt x="467" y="1190"/>
                    <a:pt x="472" y="1184"/>
                  </a:cubicBezTo>
                  <a:cubicBezTo>
                    <a:pt x="480" y="1177"/>
                    <a:pt x="488" y="1170"/>
                    <a:pt x="494" y="1162"/>
                  </a:cubicBezTo>
                  <a:cubicBezTo>
                    <a:pt x="498" y="1156"/>
                    <a:pt x="501" y="1149"/>
                    <a:pt x="505" y="1143"/>
                  </a:cubicBezTo>
                  <a:cubicBezTo>
                    <a:pt x="520" y="1121"/>
                    <a:pt x="533" y="1097"/>
                    <a:pt x="546" y="1073"/>
                  </a:cubicBezTo>
                  <a:cubicBezTo>
                    <a:pt x="555" y="1054"/>
                    <a:pt x="569" y="1034"/>
                    <a:pt x="586" y="1019"/>
                  </a:cubicBezTo>
                  <a:cubicBezTo>
                    <a:pt x="594" y="1012"/>
                    <a:pt x="605" y="1004"/>
                    <a:pt x="603" y="99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3" name="Freeform 63">
              <a:extLst>
                <a:ext uri="{FF2B5EF4-FFF2-40B4-BE49-F238E27FC236}">
                  <a16:creationId xmlns:a16="http://schemas.microsoft.com/office/drawing/2014/main" id="{0EA40158-ABDE-DE33-68E0-AFBF5C370B57}"/>
                </a:ext>
              </a:extLst>
            </p:cNvPr>
            <p:cNvSpPr>
              <a:spLocks noEditPoints="1"/>
            </p:cNvSpPr>
            <p:nvPr/>
          </p:nvSpPr>
          <p:spPr bwMode="auto">
            <a:xfrm>
              <a:off x="2730500" y="3097213"/>
              <a:ext cx="850900" cy="1528763"/>
            </a:xfrm>
            <a:custGeom>
              <a:avLst/>
              <a:gdLst/>
              <a:ahLst/>
              <a:cxnLst>
                <a:cxn ang="0">
                  <a:pos x="416" y="555"/>
                </a:cxn>
                <a:cxn ang="0">
                  <a:pos x="363" y="502"/>
                </a:cxn>
                <a:cxn ang="0">
                  <a:pos x="302" y="396"/>
                </a:cxn>
                <a:cxn ang="0">
                  <a:pos x="260" y="298"/>
                </a:cxn>
                <a:cxn ang="0">
                  <a:pos x="170" y="270"/>
                </a:cxn>
                <a:cxn ang="0">
                  <a:pos x="230" y="236"/>
                </a:cxn>
                <a:cxn ang="0">
                  <a:pos x="246" y="155"/>
                </a:cxn>
                <a:cxn ang="0">
                  <a:pos x="184" y="99"/>
                </a:cxn>
                <a:cxn ang="0">
                  <a:pos x="139" y="117"/>
                </a:cxn>
                <a:cxn ang="0">
                  <a:pos x="157" y="88"/>
                </a:cxn>
                <a:cxn ang="0">
                  <a:pos x="158" y="69"/>
                </a:cxn>
                <a:cxn ang="0">
                  <a:pos x="198" y="27"/>
                </a:cxn>
                <a:cxn ang="0">
                  <a:pos x="183" y="3"/>
                </a:cxn>
                <a:cxn ang="0">
                  <a:pos x="136" y="16"/>
                </a:cxn>
                <a:cxn ang="0">
                  <a:pos x="109" y="24"/>
                </a:cxn>
                <a:cxn ang="0">
                  <a:pos x="89" y="25"/>
                </a:cxn>
                <a:cxn ang="0">
                  <a:pos x="78" y="63"/>
                </a:cxn>
                <a:cxn ang="0">
                  <a:pos x="72" y="84"/>
                </a:cxn>
                <a:cxn ang="0">
                  <a:pos x="50" y="91"/>
                </a:cxn>
                <a:cxn ang="0">
                  <a:pos x="59" y="121"/>
                </a:cxn>
                <a:cxn ang="0">
                  <a:pos x="66" y="137"/>
                </a:cxn>
                <a:cxn ang="0">
                  <a:pos x="46" y="148"/>
                </a:cxn>
                <a:cxn ang="0">
                  <a:pos x="33" y="129"/>
                </a:cxn>
                <a:cxn ang="0">
                  <a:pos x="9" y="116"/>
                </a:cxn>
                <a:cxn ang="0">
                  <a:pos x="12" y="136"/>
                </a:cxn>
                <a:cxn ang="0">
                  <a:pos x="42" y="159"/>
                </a:cxn>
                <a:cxn ang="0">
                  <a:pos x="64" y="164"/>
                </a:cxn>
                <a:cxn ang="0">
                  <a:pos x="48" y="183"/>
                </a:cxn>
                <a:cxn ang="0">
                  <a:pos x="32" y="205"/>
                </a:cxn>
                <a:cxn ang="0">
                  <a:pos x="50" y="220"/>
                </a:cxn>
                <a:cxn ang="0">
                  <a:pos x="26" y="221"/>
                </a:cxn>
                <a:cxn ang="0">
                  <a:pos x="18" y="239"/>
                </a:cxn>
                <a:cxn ang="0">
                  <a:pos x="67" y="218"/>
                </a:cxn>
                <a:cxn ang="0">
                  <a:pos x="79" y="206"/>
                </a:cxn>
                <a:cxn ang="0">
                  <a:pos x="64" y="258"/>
                </a:cxn>
                <a:cxn ang="0">
                  <a:pos x="73" y="277"/>
                </a:cxn>
                <a:cxn ang="0">
                  <a:pos x="98" y="290"/>
                </a:cxn>
                <a:cxn ang="0">
                  <a:pos x="84" y="377"/>
                </a:cxn>
                <a:cxn ang="0">
                  <a:pos x="156" y="388"/>
                </a:cxn>
                <a:cxn ang="0">
                  <a:pos x="180" y="380"/>
                </a:cxn>
                <a:cxn ang="0">
                  <a:pos x="195" y="451"/>
                </a:cxn>
                <a:cxn ang="0">
                  <a:pos x="194" y="504"/>
                </a:cxn>
                <a:cxn ang="0">
                  <a:pos x="136" y="525"/>
                </a:cxn>
                <a:cxn ang="0">
                  <a:pos x="107" y="574"/>
                </a:cxn>
                <a:cxn ang="0">
                  <a:pos x="137" y="614"/>
                </a:cxn>
                <a:cxn ang="0">
                  <a:pos x="85" y="655"/>
                </a:cxn>
                <a:cxn ang="0">
                  <a:pos x="134" y="682"/>
                </a:cxn>
                <a:cxn ang="0">
                  <a:pos x="205" y="682"/>
                </a:cxn>
                <a:cxn ang="0">
                  <a:pos x="165" y="708"/>
                </a:cxn>
                <a:cxn ang="0">
                  <a:pos x="91" y="770"/>
                </a:cxn>
                <a:cxn ang="0">
                  <a:pos x="67" y="795"/>
                </a:cxn>
                <a:cxn ang="0">
                  <a:pos x="57" y="810"/>
                </a:cxn>
                <a:cxn ang="0">
                  <a:pos x="86" y="815"/>
                </a:cxn>
                <a:cxn ang="0">
                  <a:pos x="107" y="784"/>
                </a:cxn>
                <a:cxn ang="0">
                  <a:pos x="141" y="787"/>
                </a:cxn>
                <a:cxn ang="0">
                  <a:pos x="172" y="789"/>
                </a:cxn>
                <a:cxn ang="0">
                  <a:pos x="187" y="755"/>
                </a:cxn>
                <a:cxn ang="0">
                  <a:pos x="259" y="751"/>
                </a:cxn>
                <a:cxn ang="0">
                  <a:pos x="341" y="743"/>
                </a:cxn>
                <a:cxn ang="0">
                  <a:pos x="415" y="731"/>
                </a:cxn>
                <a:cxn ang="0">
                  <a:pos x="370" y="685"/>
                </a:cxn>
                <a:cxn ang="0">
                  <a:pos x="444" y="635"/>
                </a:cxn>
              </a:cxnLst>
              <a:rect l="0" t="0" r="r" b="b"/>
              <a:pathLst>
                <a:path w="455" h="818">
                  <a:moveTo>
                    <a:pt x="126" y="139"/>
                  </a:moveTo>
                  <a:cubicBezTo>
                    <a:pt x="126" y="141"/>
                    <a:pt x="126" y="142"/>
                    <a:pt x="125" y="144"/>
                  </a:cubicBezTo>
                  <a:cubicBezTo>
                    <a:pt x="124" y="145"/>
                    <a:pt x="117" y="155"/>
                    <a:pt x="116" y="157"/>
                  </a:cubicBezTo>
                  <a:cubicBezTo>
                    <a:pt x="114" y="159"/>
                    <a:pt x="111" y="160"/>
                    <a:pt x="110" y="163"/>
                  </a:cubicBezTo>
                  <a:cubicBezTo>
                    <a:pt x="106" y="164"/>
                    <a:pt x="109" y="162"/>
                    <a:pt x="109" y="161"/>
                  </a:cubicBezTo>
                  <a:cubicBezTo>
                    <a:pt x="110" y="160"/>
                    <a:pt x="112" y="159"/>
                    <a:pt x="112" y="157"/>
                  </a:cubicBezTo>
                  <a:cubicBezTo>
                    <a:pt x="113" y="154"/>
                    <a:pt x="117" y="148"/>
                    <a:pt x="118" y="147"/>
                  </a:cubicBezTo>
                  <a:cubicBezTo>
                    <a:pt x="119" y="146"/>
                    <a:pt x="119" y="145"/>
                    <a:pt x="120" y="144"/>
                  </a:cubicBezTo>
                  <a:cubicBezTo>
                    <a:pt x="120" y="144"/>
                    <a:pt x="122" y="142"/>
                    <a:pt x="122" y="141"/>
                  </a:cubicBezTo>
                  <a:cubicBezTo>
                    <a:pt x="123" y="140"/>
                    <a:pt x="124" y="139"/>
                    <a:pt x="124" y="138"/>
                  </a:cubicBezTo>
                  <a:cubicBezTo>
                    <a:pt x="126" y="137"/>
                    <a:pt x="126" y="138"/>
                    <a:pt x="126" y="139"/>
                  </a:cubicBezTo>
                  <a:moveTo>
                    <a:pt x="452" y="569"/>
                  </a:moveTo>
                  <a:cubicBezTo>
                    <a:pt x="450" y="566"/>
                    <a:pt x="446" y="568"/>
                    <a:pt x="443" y="567"/>
                  </a:cubicBezTo>
                  <a:cubicBezTo>
                    <a:pt x="441" y="566"/>
                    <a:pt x="441" y="564"/>
                    <a:pt x="440" y="563"/>
                  </a:cubicBezTo>
                  <a:cubicBezTo>
                    <a:pt x="439" y="562"/>
                    <a:pt x="436" y="561"/>
                    <a:pt x="434" y="560"/>
                  </a:cubicBezTo>
                  <a:cubicBezTo>
                    <a:pt x="432" y="559"/>
                    <a:pt x="431" y="559"/>
                    <a:pt x="429" y="558"/>
                  </a:cubicBezTo>
                  <a:cubicBezTo>
                    <a:pt x="427" y="558"/>
                    <a:pt x="425" y="555"/>
                    <a:pt x="422" y="555"/>
                  </a:cubicBezTo>
                  <a:cubicBezTo>
                    <a:pt x="420" y="554"/>
                    <a:pt x="418" y="555"/>
                    <a:pt x="416" y="555"/>
                  </a:cubicBezTo>
                  <a:cubicBezTo>
                    <a:pt x="413" y="556"/>
                    <a:pt x="410" y="555"/>
                    <a:pt x="407" y="555"/>
                  </a:cubicBezTo>
                  <a:cubicBezTo>
                    <a:pt x="402" y="555"/>
                    <a:pt x="398" y="554"/>
                    <a:pt x="393" y="554"/>
                  </a:cubicBezTo>
                  <a:cubicBezTo>
                    <a:pt x="388" y="554"/>
                    <a:pt x="387" y="555"/>
                    <a:pt x="385" y="559"/>
                  </a:cubicBezTo>
                  <a:cubicBezTo>
                    <a:pt x="384" y="561"/>
                    <a:pt x="383" y="562"/>
                    <a:pt x="382" y="563"/>
                  </a:cubicBezTo>
                  <a:cubicBezTo>
                    <a:pt x="380" y="565"/>
                    <a:pt x="380" y="567"/>
                    <a:pt x="378" y="568"/>
                  </a:cubicBezTo>
                  <a:cubicBezTo>
                    <a:pt x="376" y="570"/>
                    <a:pt x="375" y="570"/>
                    <a:pt x="373" y="569"/>
                  </a:cubicBezTo>
                  <a:cubicBezTo>
                    <a:pt x="370" y="568"/>
                    <a:pt x="371" y="565"/>
                    <a:pt x="368" y="563"/>
                  </a:cubicBezTo>
                  <a:cubicBezTo>
                    <a:pt x="366" y="561"/>
                    <a:pt x="364" y="562"/>
                    <a:pt x="364" y="558"/>
                  </a:cubicBezTo>
                  <a:cubicBezTo>
                    <a:pt x="364" y="556"/>
                    <a:pt x="364" y="555"/>
                    <a:pt x="365" y="553"/>
                  </a:cubicBezTo>
                  <a:cubicBezTo>
                    <a:pt x="367" y="550"/>
                    <a:pt x="372" y="551"/>
                    <a:pt x="375" y="549"/>
                  </a:cubicBezTo>
                  <a:cubicBezTo>
                    <a:pt x="377" y="547"/>
                    <a:pt x="377" y="545"/>
                    <a:pt x="378" y="543"/>
                  </a:cubicBezTo>
                  <a:cubicBezTo>
                    <a:pt x="378" y="540"/>
                    <a:pt x="380" y="538"/>
                    <a:pt x="380" y="536"/>
                  </a:cubicBezTo>
                  <a:cubicBezTo>
                    <a:pt x="382" y="532"/>
                    <a:pt x="381" y="528"/>
                    <a:pt x="380" y="524"/>
                  </a:cubicBezTo>
                  <a:cubicBezTo>
                    <a:pt x="379" y="522"/>
                    <a:pt x="379" y="519"/>
                    <a:pt x="378" y="518"/>
                  </a:cubicBezTo>
                  <a:cubicBezTo>
                    <a:pt x="377" y="517"/>
                    <a:pt x="376" y="518"/>
                    <a:pt x="375" y="517"/>
                  </a:cubicBezTo>
                  <a:cubicBezTo>
                    <a:pt x="373" y="517"/>
                    <a:pt x="372" y="514"/>
                    <a:pt x="370" y="513"/>
                  </a:cubicBezTo>
                  <a:cubicBezTo>
                    <a:pt x="368" y="511"/>
                    <a:pt x="368" y="508"/>
                    <a:pt x="367" y="506"/>
                  </a:cubicBezTo>
                  <a:cubicBezTo>
                    <a:pt x="366" y="505"/>
                    <a:pt x="365" y="502"/>
                    <a:pt x="363" y="502"/>
                  </a:cubicBezTo>
                  <a:cubicBezTo>
                    <a:pt x="362" y="501"/>
                    <a:pt x="358" y="501"/>
                    <a:pt x="358" y="499"/>
                  </a:cubicBezTo>
                  <a:cubicBezTo>
                    <a:pt x="360" y="498"/>
                    <a:pt x="365" y="498"/>
                    <a:pt x="367" y="499"/>
                  </a:cubicBezTo>
                  <a:cubicBezTo>
                    <a:pt x="370" y="499"/>
                    <a:pt x="371" y="501"/>
                    <a:pt x="375" y="501"/>
                  </a:cubicBezTo>
                  <a:cubicBezTo>
                    <a:pt x="376" y="498"/>
                    <a:pt x="374" y="498"/>
                    <a:pt x="372" y="497"/>
                  </a:cubicBezTo>
                  <a:cubicBezTo>
                    <a:pt x="371" y="496"/>
                    <a:pt x="370" y="495"/>
                    <a:pt x="369" y="495"/>
                  </a:cubicBezTo>
                  <a:cubicBezTo>
                    <a:pt x="368" y="489"/>
                    <a:pt x="364" y="485"/>
                    <a:pt x="361" y="481"/>
                  </a:cubicBezTo>
                  <a:cubicBezTo>
                    <a:pt x="359" y="476"/>
                    <a:pt x="358" y="470"/>
                    <a:pt x="354" y="466"/>
                  </a:cubicBezTo>
                  <a:cubicBezTo>
                    <a:pt x="352" y="464"/>
                    <a:pt x="350" y="459"/>
                    <a:pt x="349" y="456"/>
                  </a:cubicBezTo>
                  <a:cubicBezTo>
                    <a:pt x="348" y="452"/>
                    <a:pt x="354" y="451"/>
                    <a:pt x="354" y="447"/>
                  </a:cubicBezTo>
                  <a:cubicBezTo>
                    <a:pt x="350" y="445"/>
                    <a:pt x="347" y="443"/>
                    <a:pt x="345" y="439"/>
                  </a:cubicBezTo>
                  <a:cubicBezTo>
                    <a:pt x="344" y="437"/>
                    <a:pt x="343" y="434"/>
                    <a:pt x="341" y="432"/>
                  </a:cubicBezTo>
                  <a:cubicBezTo>
                    <a:pt x="340" y="430"/>
                    <a:pt x="338" y="429"/>
                    <a:pt x="337" y="427"/>
                  </a:cubicBezTo>
                  <a:cubicBezTo>
                    <a:pt x="335" y="424"/>
                    <a:pt x="333" y="419"/>
                    <a:pt x="330" y="417"/>
                  </a:cubicBezTo>
                  <a:cubicBezTo>
                    <a:pt x="327" y="414"/>
                    <a:pt x="323" y="414"/>
                    <a:pt x="319" y="412"/>
                  </a:cubicBezTo>
                  <a:cubicBezTo>
                    <a:pt x="317" y="410"/>
                    <a:pt x="315" y="408"/>
                    <a:pt x="313" y="407"/>
                  </a:cubicBezTo>
                  <a:cubicBezTo>
                    <a:pt x="312" y="406"/>
                    <a:pt x="310" y="406"/>
                    <a:pt x="308" y="405"/>
                  </a:cubicBezTo>
                  <a:cubicBezTo>
                    <a:pt x="306" y="403"/>
                    <a:pt x="304" y="403"/>
                    <a:pt x="304" y="400"/>
                  </a:cubicBezTo>
                  <a:cubicBezTo>
                    <a:pt x="304" y="397"/>
                    <a:pt x="305" y="397"/>
                    <a:pt x="302" y="396"/>
                  </a:cubicBezTo>
                  <a:cubicBezTo>
                    <a:pt x="299" y="396"/>
                    <a:pt x="292" y="397"/>
                    <a:pt x="292" y="392"/>
                  </a:cubicBezTo>
                  <a:cubicBezTo>
                    <a:pt x="291" y="388"/>
                    <a:pt x="293" y="391"/>
                    <a:pt x="295" y="390"/>
                  </a:cubicBezTo>
                  <a:cubicBezTo>
                    <a:pt x="296" y="389"/>
                    <a:pt x="297" y="386"/>
                    <a:pt x="295" y="385"/>
                  </a:cubicBezTo>
                  <a:cubicBezTo>
                    <a:pt x="297" y="385"/>
                    <a:pt x="299" y="382"/>
                    <a:pt x="299" y="380"/>
                  </a:cubicBezTo>
                  <a:cubicBezTo>
                    <a:pt x="299" y="378"/>
                    <a:pt x="297" y="377"/>
                    <a:pt x="295" y="376"/>
                  </a:cubicBezTo>
                  <a:cubicBezTo>
                    <a:pt x="292" y="374"/>
                    <a:pt x="290" y="373"/>
                    <a:pt x="290" y="368"/>
                  </a:cubicBezTo>
                  <a:cubicBezTo>
                    <a:pt x="290" y="364"/>
                    <a:pt x="292" y="360"/>
                    <a:pt x="288" y="357"/>
                  </a:cubicBezTo>
                  <a:cubicBezTo>
                    <a:pt x="286" y="356"/>
                    <a:pt x="284" y="356"/>
                    <a:pt x="282" y="358"/>
                  </a:cubicBezTo>
                  <a:cubicBezTo>
                    <a:pt x="282" y="359"/>
                    <a:pt x="282" y="359"/>
                    <a:pt x="280" y="360"/>
                  </a:cubicBezTo>
                  <a:cubicBezTo>
                    <a:pt x="281" y="359"/>
                    <a:pt x="282" y="358"/>
                    <a:pt x="282" y="358"/>
                  </a:cubicBezTo>
                  <a:cubicBezTo>
                    <a:pt x="284" y="353"/>
                    <a:pt x="279" y="343"/>
                    <a:pt x="278" y="341"/>
                  </a:cubicBezTo>
                  <a:cubicBezTo>
                    <a:pt x="277" y="338"/>
                    <a:pt x="276" y="336"/>
                    <a:pt x="276" y="332"/>
                  </a:cubicBezTo>
                  <a:cubicBezTo>
                    <a:pt x="276" y="327"/>
                    <a:pt x="277" y="324"/>
                    <a:pt x="283" y="328"/>
                  </a:cubicBezTo>
                  <a:cubicBezTo>
                    <a:pt x="279" y="323"/>
                    <a:pt x="277" y="318"/>
                    <a:pt x="274" y="312"/>
                  </a:cubicBezTo>
                  <a:cubicBezTo>
                    <a:pt x="272" y="310"/>
                    <a:pt x="272" y="310"/>
                    <a:pt x="270" y="309"/>
                  </a:cubicBezTo>
                  <a:cubicBezTo>
                    <a:pt x="268" y="308"/>
                    <a:pt x="267" y="308"/>
                    <a:pt x="267" y="306"/>
                  </a:cubicBezTo>
                  <a:cubicBezTo>
                    <a:pt x="266" y="303"/>
                    <a:pt x="269" y="302"/>
                    <a:pt x="266" y="300"/>
                  </a:cubicBezTo>
                  <a:cubicBezTo>
                    <a:pt x="265" y="299"/>
                    <a:pt x="262" y="298"/>
                    <a:pt x="260" y="298"/>
                  </a:cubicBezTo>
                  <a:cubicBezTo>
                    <a:pt x="256" y="297"/>
                    <a:pt x="251" y="294"/>
                    <a:pt x="250" y="290"/>
                  </a:cubicBezTo>
                  <a:cubicBezTo>
                    <a:pt x="249" y="286"/>
                    <a:pt x="252" y="283"/>
                    <a:pt x="252" y="279"/>
                  </a:cubicBezTo>
                  <a:cubicBezTo>
                    <a:pt x="251" y="277"/>
                    <a:pt x="250" y="275"/>
                    <a:pt x="249" y="273"/>
                  </a:cubicBezTo>
                  <a:cubicBezTo>
                    <a:pt x="248" y="273"/>
                    <a:pt x="245" y="271"/>
                    <a:pt x="243" y="271"/>
                  </a:cubicBezTo>
                  <a:cubicBezTo>
                    <a:pt x="239" y="271"/>
                    <a:pt x="239" y="277"/>
                    <a:pt x="233" y="273"/>
                  </a:cubicBezTo>
                  <a:cubicBezTo>
                    <a:pt x="233" y="273"/>
                    <a:pt x="233" y="272"/>
                    <a:pt x="232" y="272"/>
                  </a:cubicBezTo>
                  <a:cubicBezTo>
                    <a:pt x="231" y="271"/>
                    <a:pt x="229" y="271"/>
                    <a:pt x="229" y="271"/>
                  </a:cubicBezTo>
                  <a:cubicBezTo>
                    <a:pt x="227" y="270"/>
                    <a:pt x="227" y="267"/>
                    <a:pt x="224" y="268"/>
                  </a:cubicBezTo>
                  <a:cubicBezTo>
                    <a:pt x="225" y="272"/>
                    <a:pt x="222" y="269"/>
                    <a:pt x="221" y="268"/>
                  </a:cubicBezTo>
                  <a:cubicBezTo>
                    <a:pt x="220" y="266"/>
                    <a:pt x="220" y="266"/>
                    <a:pt x="217" y="266"/>
                  </a:cubicBezTo>
                  <a:cubicBezTo>
                    <a:pt x="214" y="266"/>
                    <a:pt x="209" y="265"/>
                    <a:pt x="207" y="268"/>
                  </a:cubicBezTo>
                  <a:cubicBezTo>
                    <a:pt x="207" y="269"/>
                    <a:pt x="208" y="271"/>
                    <a:pt x="206" y="272"/>
                  </a:cubicBezTo>
                  <a:cubicBezTo>
                    <a:pt x="204" y="273"/>
                    <a:pt x="203" y="271"/>
                    <a:pt x="202" y="270"/>
                  </a:cubicBezTo>
                  <a:cubicBezTo>
                    <a:pt x="198" y="270"/>
                    <a:pt x="195" y="274"/>
                    <a:pt x="192" y="275"/>
                  </a:cubicBezTo>
                  <a:cubicBezTo>
                    <a:pt x="190" y="276"/>
                    <a:pt x="187" y="275"/>
                    <a:pt x="185" y="274"/>
                  </a:cubicBezTo>
                  <a:cubicBezTo>
                    <a:pt x="184" y="274"/>
                    <a:pt x="183" y="274"/>
                    <a:pt x="183" y="274"/>
                  </a:cubicBezTo>
                  <a:cubicBezTo>
                    <a:pt x="182" y="274"/>
                    <a:pt x="181" y="273"/>
                    <a:pt x="180" y="272"/>
                  </a:cubicBezTo>
                  <a:cubicBezTo>
                    <a:pt x="177" y="270"/>
                    <a:pt x="174" y="271"/>
                    <a:pt x="170" y="270"/>
                  </a:cubicBezTo>
                  <a:cubicBezTo>
                    <a:pt x="167" y="270"/>
                    <a:pt x="163" y="270"/>
                    <a:pt x="160" y="269"/>
                  </a:cubicBezTo>
                  <a:cubicBezTo>
                    <a:pt x="158" y="269"/>
                    <a:pt x="156" y="268"/>
                    <a:pt x="154" y="268"/>
                  </a:cubicBezTo>
                  <a:cubicBezTo>
                    <a:pt x="152" y="268"/>
                    <a:pt x="152" y="269"/>
                    <a:pt x="150" y="269"/>
                  </a:cubicBezTo>
                  <a:cubicBezTo>
                    <a:pt x="149" y="268"/>
                    <a:pt x="149" y="268"/>
                    <a:pt x="150" y="267"/>
                  </a:cubicBezTo>
                  <a:cubicBezTo>
                    <a:pt x="156" y="266"/>
                    <a:pt x="163" y="267"/>
                    <a:pt x="170" y="267"/>
                  </a:cubicBezTo>
                  <a:cubicBezTo>
                    <a:pt x="173" y="267"/>
                    <a:pt x="176" y="267"/>
                    <a:pt x="179" y="267"/>
                  </a:cubicBezTo>
                  <a:cubicBezTo>
                    <a:pt x="182" y="267"/>
                    <a:pt x="185" y="268"/>
                    <a:pt x="188" y="268"/>
                  </a:cubicBezTo>
                  <a:cubicBezTo>
                    <a:pt x="188" y="264"/>
                    <a:pt x="191" y="266"/>
                    <a:pt x="193" y="265"/>
                  </a:cubicBezTo>
                  <a:cubicBezTo>
                    <a:pt x="196" y="264"/>
                    <a:pt x="194" y="261"/>
                    <a:pt x="195" y="258"/>
                  </a:cubicBezTo>
                  <a:cubicBezTo>
                    <a:pt x="196" y="256"/>
                    <a:pt x="200" y="256"/>
                    <a:pt x="202" y="255"/>
                  </a:cubicBezTo>
                  <a:cubicBezTo>
                    <a:pt x="204" y="254"/>
                    <a:pt x="205" y="254"/>
                    <a:pt x="206" y="253"/>
                  </a:cubicBezTo>
                  <a:cubicBezTo>
                    <a:pt x="207" y="252"/>
                    <a:pt x="208" y="251"/>
                    <a:pt x="210" y="251"/>
                  </a:cubicBezTo>
                  <a:cubicBezTo>
                    <a:pt x="210" y="252"/>
                    <a:pt x="210" y="253"/>
                    <a:pt x="210" y="254"/>
                  </a:cubicBezTo>
                  <a:cubicBezTo>
                    <a:pt x="212" y="255"/>
                    <a:pt x="214" y="254"/>
                    <a:pt x="216" y="254"/>
                  </a:cubicBezTo>
                  <a:cubicBezTo>
                    <a:pt x="216" y="252"/>
                    <a:pt x="216" y="249"/>
                    <a:pt x="217" y="247"/>
                  </a:cubicBezTo>
                  <a:cubicBezTo>
                    <a:pt x="218" y="243"/>
                    <a:pt x="222" y="243"/>
                    <a:pt x="225" y="243"/>
                  </a:cubicBezTo>
                  <a:cubicBezTo>
                    <a:pt x="228" y="243"/>
                    <a:pt x="230" y="243"/>
                    <a:pt x="232" y="241"/>
                  </a:cubicBezTo>
                  <a:cubicBezTo>
                    <a:pt x="234" y="239"/>
                    <a:pt x="233" y="237"/>
                    <a:pt x="230" y="236"/>
                  </a:cubicBezTo>
                  <a:cubicBezTo>
                    <a:pt x="227" y="236"/>
                    <a:pt x="226" y="237"/>
                    <a:pt x="224" y="237"/>
                  </a:cubicBezTo>
                  <a:cubicBezTo>
                    <a:pt x="221" y="237"/>
                    <a:pt x="219" y="234"/>
                    <a:pt x="217" y="233"/>
                  </a:cubicBezTo>
                  <a:cubicBezTo>
                    <a:pt x="215" y="232"/>
                    <a:pt x="213" y="231"/>
                    <a:pt x="212" y="230"/>
                  </a:cubicBezTo>
                  <a:cubicBezTo>
                    <a:pt x="210" y="228"/>
                    <a:pt x="212" y="225"/>
                    <a:pt x="209" y="224"/>
                  </a:cubicBezTo>
                  <a:cubicBezTo>
                    <a:pt x="213" y="223"/>
                    <a:pt x="215" y="219"/>
                    <a:pt x="220" y="219"/>
                  </a:cubicBezTo>
                  <a:cubicBezTo>
                    <a:pt x="221" y="219"/>
                    <a:pt x="222" y="219"/>
                    <a:pt x="223" y="219"/>
                  </a:cubicBezTo>
                  <a:cubicBezTo>
                    <a:pt x="224" y="219"/>
                    <a:pt x="224" y="217"/>
                    <a:pt x="225" y="217"/>
                  </a:cubicBezTo>
                  <a:cubicBezTo>
                    <a:pt x="225" y="216"/>
                    <a:pt x="226" y="216"/>
                    <a:pt x="227" y="216"/>
                  </a:cubicBezTo>
                  <a:cubicBezTo>
                    <a:pt x="228" y="215"/>
                    <a:pt x="230" y="210"/>
                    <a:pt x="230" y="209"/>
                  </a:cubicBezTo>
                  <a:cubicBezTo>
                    <a:pt x="231" y="205"/>
                    <a:pt x="230" y="202"/>
                    <a:pt x="227" y="201"/>
                  </a:cubicBezTo>
                  <a:cubicBezTo>
                    <a:pt x="227" y="198"/>
                    <a:pt x="228" y="196"/>
                    <a:pt x="230" y="195"/>
                  </a:cubicBezTo>
                  <a:cubicBezTo>
                    <a:pt x="231" y="194"/>
                    <a:pt x="232" y="194"/>
                    <a:pt x="233" y="194"/>
                  </a:cubicBezTo>
                  <a:cubicBezTo>
                    <a:pt x="235" y="193"/>
                    <a:pt x="235" y="192"/>
                    <a:pt x="237" y="191"/>
                  </a:cubicBezTo>
                  <a:cubicBezTo>
                    <a:pt x="239" y="190"/>
                    <a:pt x="240" y="188"/>
                    <a:pt x="242" y="186"/>
                  </a:cubicBezTo>
                  <a:cubicBezTo>
                    <a:pt x="245" y="183"/>
                    <a:pt x="247" y="183"/>
                    <a:pt x="246" y="179"/>
                  </a:cubicBezTo>
                  <a:cubicBezTo>
                    <a:pt x="246" y="177"/>
                    <a:pt x="245" y="174"/>
                    <a:pt x="245" y="172"/>
                  </a:cubicBezTo>
                  <a:cubicBezTo>
                    <a:pt x="246" y="169"/>
                    <a:pt x="248" y="169"/>
                    <a:pt x="250" y="167"/>
                  </a:cubicBezTo>
                  <a:cubicBezTo>
                    <a:pt x="251" y="164"/>
                    <a:pt x="250" y="151"/>
                    <a:pt x="246" y="155"/>
                  </a:cubicBezTo>
                  <a:cubicBezTo>
                    <a:pt x="249" y="154"/>
                    <a:pt x="251" y="151"/>
                    <a:pt x="252" y="149"/>
                  </a:cubicBezTo>
                  <a:cubicBezTo>
                    <a:pt x="253" y="145"/>
                    <a:pt x="255" y="145"/>
                    <a:pt x="258" y="142"/>
                  </a:cubicBezTo>
                  <a:cubicBezTo>
                    <a:pt x="261" y="140"/>
                    <a:pt x="265" y="138"/>
                    <a:pt x="266" y="134"/>
                  </a:cubicBezTo>
                  <a:cubicBezTo>
                    <a:pt x="266" y="130"/>
                    <a:pt x="266" y="126"/>
                    <a:pt x="266" y="123"/>
                  </a:cubicBezTo>
                  <a:cubicBezTo>
                    <a:pt x="266" y="120"/>
                    <a:pt x="267" y="115"/>
                    <a:pt x="266" y="112"/>
                  </a:cubicBezTo>
                  <a:cubicBezTo>
                    <a:pt x="264" y="109"/>
                    <a:pt x="261" y="107"/>
                    <a:pt x="258" y="106"/>
                  </a:cubicBezTo>
                  <a:cubicBezTo>
                    <a:pt x="257" y="106"/>
                    <a:pt x="254" y="104"/>
                    <a:pt x="253" y="104"/>
                  </a:cubicBezTo>
                  <a:cubicBezTo>
                    <a:pt x="252" y="102"/>
                    <a:pt x="252" y="100"/>
                    <a:pt x="250" y="100"/>
                  </a:cubicBezTo>
                  <a:cubicBezTo>
                    <a:pt x="247" y="99"/>
                    <a:pt x="243" y="103"/>
                    <a:pt x="242" y="105"/>
                  </a:cubicBezTo>
                  <a:cubicBezTo>
                    <a:pt x="238" y="106"/>
                    <a:pt x="236" y="104"/>
                    <a:pt x="232" y="106"/>
                  </a:cubicBezTo>
                  <a:cubicBezTo>
                    <a:pt x="231" y="107"/>
                    <a:pt x="230" y="108"/>
                    <a:pt x="228" y="108"/>
                  </a:cubicBezTo>
                  <a:cubicBezTo>
                    <a:pt x="228" y="107"/>
                    <a:pt x="227" y="106"/>
                    <a:pt x="226" y="105"/>
                  </a:cubicBezTo>
                  <a:cubicBezTo>
                    <a:pt x="225" y="105"/>
                    <a:pt x="225" y="105"/>
                    <a:pt x="224" y="105"/>
                  </a:cubicBezTo>
                  <a:cubicBezTo>
                    <a:pt x="222" y="104"/>
                    <a:pt x="222" y="102"/>
                    <a:pt x="220" y="102"/>
                  </a:cubicBezTo>
                  <a:cubicBezTo>
                    <a:pt x="219" y="101"/>
                    <a:pt x="215" y="102"/>
                    <a:pt x="213" y="102"/>
                  </a:cubicBezTo>
                  <a:cubicBezTo>
                    <a:pt x="210" y="102"/>
                    <a:pt x="206" y="101"/>
                    <a:pt x="203" y="102"/>
                  </a:cubicBezTo>
                  <a:cubicBezTo>
                    <a:pt x="202" y="107"/>
                    <a:pt x="197" y="105"/>
                    <a:pt x="194" y="104"/>
                  </a:cubicBezTo>
                  <a:cubicBezTo>
                    <a:pt x="191" y="101"/>
                    <a:pt x="188" y="99"/>
                    <a:pt x="184" y="99"/>
                  </a:cubicBezTo>
                  <a:cubicBezTo>
                    <a:pt x="182" y="99"/>
                    <a:pt x="177" y="99"/>
                    <a:pt x="176" y="101"/>
                  </a:cubicBezTo>
                  <a:cubicBezTo>
                    <a:pt x="174" y="103"/>
                    <a:pt x="175" y="105"/>
                    <a:pt x="174" y="106"/>
                  </a:cubicBezTo>
                  <a:cubicBezTo>
                    <a:pt x="173" y="107"/>
                    <a:pt x="171" y="106"/>
                    <a:pt x="169" y="106"/>
                  </a:cubicBezTo>
                  <a:cubicBezTo>
                    <a:pt x="167" y="107"/>
                    <a:pt x="165" y="108"/>
                    <a:pt x="162" y="109"/>
                  </a:cubicBezTo>
                  <a:cubicBezTo>
                    <a:pt x="161" y="110"/>
                    <a:pt x="159" y="111"/>
                    <a:pt x="157" y="112"/>
                  </a:cubicBezTo>
                  <a:cubicBezTo>
                    <a:pt x="157" y="113"/>
                    <a:pt x="157" y="113"/>
                    <a:pt x="157" y="114"/>
                  </a:cubicBezTo>
                  <a:cubicBezTo>
                    <a:pt x="157" y="114"/>
                    <a:pt x="157" y="115"/>
                    <a:pt x="156" y="115"/>
                  </a:cubicBezTo>
                  <a:cubicBezTo>
                    <a:pt x="156" y="115"/>
                    <a:pt x="153" y="117"/>
                    <a:pt x="153" y="117"/>
                  </a:cubicBezTo>
                  <a:cubicBezTo>
                    <a:pt x="150" y="117"/>
                    <a:pt x="147" y="116"/>
                    <a:pt x="144" y="117"/>
                  </a:cubicBezTo>
                  <a:cubicBezTo>
                    <a:pt x="142" y="118"/>
                    <a:pt x="143" y="118"/>
                    <a:pt x="141" y="120"/>
                  </a:cubicBezTo>
                  <a:cubicBezTo>
                    <a:pt x="140" y="122"/>
                    <a:pt x="139" y="122"/>
                    <a:pt x="136" y="123"/>
                  </a:cubicBezTo>
                  <a:cubicBezTo>
                    <a:pt x="134" y="125"/>
                    <a:pt x="134" y="126"/>
                    <a:pt x="132" y="128"/>
                  </a:cubicBezTo>
                  <a:cubicBezTo>
                    <a:pt x="130" y="129"/>
                    <a:pt x="129" y="132"/>
                    <a:pt x="130" y="128"/>
                  </a:cubicBezTo>
                  <a:cubicBezTo>
                    <a:pt x="131" y="127"/>
                    <a:pt x="132" y="125"/>
                    <a:pt x="131" y="126"/>
                  </a:cubicBezTo>
                  <a:cubicBezTo>
                    <a:pt x="132" y="125"/>
                    <a:pt x="132" y="125"/>
                    <a:pt x="132" y="124"/>
                  </a:cubicBezTo>
                  <a:cubicBezTo>
                    <a:pt x="133" y="123"/>
                    <a:pt x="134" y="122"/>
                    <a:pt x="135" y="121"/>
                  </a:cubicBezTo>
                  <a:cubicBezTo>
                    <a:pt x="136" y="120"/>
                    <a:pt x="136" y="120"/>
                    <a:pt x="137" y="119"/>
                  </a:cubicBezTo>
                  <a:cubicBezTo>
                    <a:pt x="137" y="118"/>
                    <a:pt x="138" y="118"/>
                    <a:pt x="139" y="117"/>
                  </a:cubicBezTo>
                  <a:cubicBezTo>
                    <a:pt x="141" y="115"/>
                    <a:pt x="143" y="111"/>
                    <a:pt x="145" y="109"/>
                  </a:cubicBezTo>
                  <a:cubicBezTo>
                    <a:pt x="145" y="108"/>
                    <a:pt x="146" y="108"/>
                    <a:pt x="146" y="107"/>
                  </a:cubicBezTo>
                  <a:cubicBezTo>
                    <a:pt x="146" y="106"/>
                    <a:pt x="143" y="105"/>
                    <a:pt x="142" y="105"/>
                  </a:cubicBezTo>
                  <a:cubicBezTo>
                    <a:pt x="139" y="104"/>
                    <a:pt x="136" y="107"/>
                    <a:pt x="134" y="108"/>
                  </a:cubicBezTo>
                  <a:cubicBezTo>
                    <a:pt x="132" y="109"/>
                    <a:pt x="130" y="111"/>
                    <a:pt x="128" y="112"/>
                  </a:cubicBezTo>
                  <a:cubicBezTo>
                    <a:pt x="128" y="113"/>
                    <a:pt x="127" y="113"/>
                    <a:pt x="127" y="114"/>
                  </a:cubicBezTo>
                  <a:cubicBezTo>
                    <a:pt x="125" y="114"/>
                    <a:pt x="124" y="114"/>
                    <a:pt x="125" y="112"/>
                  </a:cubicBezTo>
                  <a:cubicBezTo>
                    <a:pt x="126" y="111"/>
                    <a:pt x="127" y="110"/>
                    <a:pt x="128" y="108"/>
                  </a:cubicBezTo>
                  <a:cubicBezTo>
                    <a:pt x="129" y="107"/>
                    <a:pt x="130" y="106"/>
                    <a:pt x="132" y="105"/>
                  </a:cubicBezTo>
                  <a:cubicBezTo>
                    <a:pt x="135" y="103"/>
                    <a:pt x="138" y="102"/>
                    <a:pt x="141" y="101"/>
                  </a:cubicBezTo>
                  <a:cubicBezTo>
                    <a:pt x="142" y="100"/>
                    <a:pt x="143" y="100"/>
                    <a:pt x="144" y="100"/>
                  </a:cubicBezTo>
                  <a:cubicBezTo>
                    <a:pt x="146" y="100"/>
                    <a:pt x="145" y="102"/>
                    <a:pt x="146" y="102"/>
                  </a:cubicBezTo>
                  <a:cubicBezTo>
                    <a:pt x="147" y="103"/>
                    <a:pt x="147" y="103"/>
                    <a:pt x="148" y="103"/>
                  </a:cubicBezTo>
                  <a:cubicBezTo>
                    <a:pt x="149" y="102"/>
                    <a:pt x="150" y="102"/>
                    <a:pt x="150" y="101"/>
                  </a:cubicBezTo>
                  <a:cubicBezTo>
                    <a:pt x="151" y="98"/>
                    <a:pt x="152" y="96"/>
                    <a:pt x="154" y="94"/>
                  </a:cubicBezTo>
                  <a:cubicBezTo>
                    <a:pt x="155" y="92"/>
                    <a:pt x="157" y="90"/>
                    <a:pt x="159" y="88"/>
                  </a:cubicBezTo>
                  <a:cubicBezTo>
                    <a:pt x="160" y="87"/>
                    <a:pt x="161" y="86"/>
                    <a:pt x="161" y="85"/>
                  </a:cubicBezTo>
                  <a:cubicBezTo>
                    <a:pt x="159" y="85"/>
                    <a:pt x="158" y="87"/>
                    <a:pt x="157" y="88"/>
                  </a:cubicBezTo>
                  <a:cubicBezTo>
                    <a:pt x="157" y="89"/>
                    <a:pt x="156" y="89"/>
                    <a:pt x="155" y="89"/>
                  </a:cubicBezTo>
                  <a:cubicBezTo>
                    <a:pt x="154" y="90"/>
                    <a:pt x="153" y="89"/>
                    <a:pt x="152" y="89"/>
                  </a:cubicBezTo>
                  <a:cubicBezTo>
                    <a:pt x="150" y="89"/>
                    <a:pt x="148" y="87"/>
                    <a:pt x="147" y="88"/>
                  </a:cubicBezTo>
                  <a:cubicBezTo>
                    <a:pt x="145" y="88"/>
                    <a:pt x="143" y="90"/>
                    <a:pt x="141" y="89"/>
                  </a:cubicBezTo>
                  <a:cubicBezTo>
                    <a:pt x="139" y="89"/>
                    <a:pt x="138" y="88"/>
                    <a:pt x="136" y="87"/>
                  </a:cubicBezTo>
                  <a:cubicBezTo>
                    <a:pt x="134" y="85"/>
                    <a:pt x="131" y="85"/>
                    <a:pt x="129" y="85"/>
                  </a:cubicBezTo>
                  <a:cubicBezTo>
                    <a:pt x="128" y="85"/>
                    <a:pt x="123" y="86"/>
                    <a:pt x="123" y="84"/>
                  </a:cubicBezTo>
                  <a:cubicBezTo>
                    <a:pt x="124" y="83"/>
                    <a:pt x="128" y="83"/>
                    <a:pt x="130" y="83"/>
                  </a:cubicBezTo>
                  <a:cubicBezTo>
                    <a:pt x="131" y="83"/>
                    <a:pt x="132" y="84"/>
                    <a:pt x="133" y="84"/>
                  </a:cubicBezTo>
                  <a:cubicBezTo>
                    <a:pt x="135" y="84"/>
                    <a:pt x="139" y="83"/>
                    <a:pt x="141" y="84"/>
                  </a:cubicBezTo>
                  <a:cubicBezTo>
                    <a:pt x="143" y="84"/>
                    <a:pt x="144" y="85"/>
                    <a:pt x="146" y="84"/>
                  </a:cubicBezTo>
                  <a:cubicBezTo>
                    <a:pt x="147" y="84"/>
                    <a:pt x="147" y="83"/>
                    <a:pt x="147" y="81"/>
                  </a:cubicBezTo>
                  <a:cubicBezTo>
                    <a:pt x="147" y="80"/>
                    <a:pt x="147" y="79"/>
                    <a:pt x="148" y="78"/>
                  </a:cubicBezTo>
                  <a:cubicBezTo>
                    <a:pt x="148" y="77"/>
                    <a:pt x="149" y="76"/>
                    <a:pt x="150" y="76"/>
                  </a:cubicBezTo>
                  <a:cubicBezTo>
                    <a:pt x="152" y="75"/>
                    <a:pt x="154" y="74"/>
                    <a:pt x="155" y="73"/>
                  </a:cubicBezTo>
                  <a:cubicBezTo>
                    <a:pt x="156" y="72"/>
                    <a:pt x="156" y="73"/>
                    <a:pt x="156" y="72"/>
                  </a:cubicBezTo>
                  <a:cubicBezTo>
                    <a:pt x="157" y="72"/>
                    <a:pt x="157" y="71"/>
                    <a:pt x="157" y="71"/>
                  </a:cubicBezTo>
                  <a:cubicBezTo>
                    <a:pt x="157" y="70"/>
                    <a:pt x="157" y="70"/>
                    <a:pt x="158" y="69"/>
                  </a:cubicBezTo>
                  <a:cubicBezTo>
                    <a:pt x="158" y="68"/>
                    <a:pt x="159" y="68"/>
                    <a:pt x="159" y="68"/>
                  </a:cubicBezTo>
                  <a:cubicBezTo>
                    <a:pt x="160" y="67"/>
                    <a:pt x="161" y="66"/>
                    <a:pt x="161" y="65"/>
                  </a:cubicBezTo>
                  <a:cubicBezTo>
                    <a:pt x="162" y="64"/>
                    <a:pt x="164" y="63"/>
                    <a:pt x="164" y="62"/>
                  </a:cubicBezTo>
                  <a:cubicBezTo>
                    <a:pt x="166" y="61"/>
                    <a:pt x="166" y="59"/>
                    <a:pt x="168" y="58"/>
                  </a:cubicBezTo>
                  <a:cubicBezTo>
                    <a:pt x="168" y="58"/>
                    <a:pt x="169" y="58"/>
                    <a:pt x="169" y="58"/>
                  </a:cubicBezTo>
                  <a:cubicBezTo>
                    <a:pt x="170" y="57"/>
                    <a:pt x="169" y="57"/>
                    <a:pt x="170" y="57"/>
                  </a:cubicBezTo>
                  <a:cubicBezTo>
                    <a:pt x="170" y="56"/>
                    <a:pt x="171" y="56"/>
                    <a:pt x="172" y="56"/>
                  </a:cubicBezTo>
                  <a:cubicBezTo>
                    <a:pt x="175" y="54"/>
                    <a:pt x="177" y="53"/>
                    <a:pt x="179" y="50"/>
                  </a:cubicBezTo>
                  <a:cubicBezTo>
                    <a:pt x="180" y="48"/>
                    <a:pt x="180" y="47"/>
                    <a:pt x="181" y="45"/>
                  </a:cubicBezTo>
                  <a:cubicBezTo>
                    <a:pt x="182" y="45"/>
                    <a:pt x="182" y="44"/>
                    <a:pt x="182" y="43"/>
                  </a:cubicBezTo>
                  <a:cubicBezTo>
                    <a:pt x="183" y="43"/>
                    <a:pt x="186" y="44"/>
                    <a:pt x="187" y="43"/>
                  </a:cubicBezTo>
                  <a:cubicBezTo>
                    <a:pt x="187" y="42"/>
                    <a:pt x="187" y="42"/>
                    <a:pt x="188" y="41"/>
                  </a:cubicBezTo>
                  <a:cubicBezTo>
                    <a:pt x="188" y="40"/>
                    <a:pt x="190" y="40"/>
                    <a:pt x="190" y="39"/>
                  </a:cubicBezTo>
                  <a:cubicBezTo>
                    <a:pt x="191" y="38"/>
                    <a:pt x="191" y="37"/>
                    <a:pt x="192" y="36"/>
                  </a:cubicBezTo>
                  <a:cubicBezTo>
                    <a:pt x="192" y="35"/>
                    <a:pt x="193" y="35"/>
                    <a:pt x="194" y="34"/>
                  </a:cubicBezTo>
                  <a:cubicBezTo>
                    <a:pt x="194" y="33"/>
                    <a:pt x="195" y="32"/>
                    <a:pt x="195" y="31"/>
                  </a:cubicBezTo>
                  <a:cubicBezTo>
                    <a:pt x="196" y="30"/>
                    <a:pt x="197" y="30"/>
                    <a:pt x="197" y="29"/>
                  </a:cubicBezTo>
                  <a:cubicBezTo>
                    <a:pt x="197" y="28"/>
                    <a:pt x="197" y="28"/>
                    <a:pt x="198" y="27"/>
                  </a:cubicBezTo>
                  <a:cubicBezTo>
                    <a:pt x="198" y="26"/>
                    <a:pt x="198" y="26"/>
                    <a:pt x="199" y="25"/>
                  </a:cubicBezTo>
                  <a:cubicBezTo>
                    <a:pt x="199" y="24"/>
                    <a:pt x="199" y="24"/>
                    <a:pt x="199" y="24"/>
                  </a:cubicBezTo>
                  <a:cubicBezTo>
                    <a:pt x="198" y="23"/>
                    <a:pt x="195" y="23"/>
                    <a:pt x="194" y="22"/>
                  </a:cubicBezTo>
                  <a:cubicBezTo>
                    <a:pt x="194" y="22"/>
                    <a:pt x="194" y="21"/>
                    <a:pt x="193" y="21"/>
                  </a:cubicBezTo>
                  <a:cubicBezTo>
                    <a:pt x="193" y="20"/>
                    <a:pt x="193" y="20"/>
                    <a:pt x="192" y="19"/>
                  </a:cubicBezTo>
                  <a:cubicBezTo>
                    <a:pt x="192" y="18"/>
                    <a:pt x="193" y="17"/>
                    <a:pt x="194" y="15"/>
                  </a:cubicBezTo>
                  <a:cubicBezTo>
                    <a:pt x="195" y="15"/>
                    <a:pt x="195" y="14"/>
                    <a:pt x="196" y="13"/>
                  </a:cubicBezTo>
                  <a:cubicBezTo>
                    <a:pt x="196" y="13"/>
                    <a:pt x="197" y="13"/>
                    <a:pt x="198" y="12"/>
                  </a:cubicBezTo>
                  <a:cubicBezTo>
                    <a:pt x="198" y="12"/>
                    <a:pt x="198" y="11"/>
                    <a:pt x="199" y="11"/>
                  </a:cubicBezTo>
                  <a:cubicBezTo>
                    <a:pt x="200" y="9"/>
                    <a:pt x="202" y="8"/>
                    <a:pt x="201" y="6"/>
                  </a:cubicBezTo>
                  <a:cubicBezTo>
                    <a:pt x="201" y="6"/>
                    <a:pt x="199" y="5"/>
                    <a:pt x="199" y="4"/>
                  </a:cubicBezTo>
                  <a:cubicBezTo>
                    <a:pt x="198" y="4"/>
                    <a:pt x="197" y="4"/>
                    <a:pt x="196" y="4"/>
                  </a:cubicBezTo>
                  <a:cubicBezTo>
                    <a:pt x="195" y="4"/>
                    <a:pt x="194" y="3"/>
                    <a:pt x="193" y="4"/>
                  </a:cubicBezTo>
                  <a:cubicBezTo>
                    <a:pt x="193" y="4"/>
                    <a:pt x="192" y="5"/>
                    <a:pt x="191" y="5"/>
                  </a:cubicBezTo>
                  <a:cubicBezTo>
                    <a:pt x="191" y="5"/>
                    <a:pt x="190" y="4"/>
                    <a:pt x="189" y="4"/>
                  </a:cubicBezTo>
                  <a:cubicBezTo>
                    <a:pt x="188" y="4"/>
                    <a:pt x="188" y="4"/>
                    <a:pt x="187" y="4"/>
                  </a:cubicBezTo>
                  <a:cubicBezTo>
                    <a:pt x="186" y="4"/>
                    <a:pt x="186" y="4"/>
                    <a:pt x="185" y="4"/>
                  </a:cubicBezTo>
                  <a:cubicBezTo>
                    <a:pt x="184" y="4"/>
                    <a:pt x="184" y="3"/>
                    <a:pt x="183" y="3"/>
                  </a:cubicBezTo>
                  <a:cubicBezTo>
                    <a:pt x="183" y="3"/>
                    <a:pt x="182" y="3"/>
                    <a:pt x="182" y="3"/>
                  </a:cubicBezTo>
                  <a:cubicBezTo>
                    <a:pt x="182" y="2"/>
                    <a:pt x="181" y="2"/>
                    <a:pt x="181" y="2"/>
                  </a:cubicBezTo>
                  <a:cubicBezTo>
                    <a:pt x="181" y="1"/>
                    <a:pt x="181" y="0"/>
                    <a:pt x="180" y="1"/>
                  </a:cubicBezTo>
                  <a:cubicBezTo>
                    <a:pt x="179" y="1"/>
                    <a:pt x="179" y="4"/>
                    <a:pt x="179" y="5"/>
                  </a:cubicBezTo>
                  <a:cubicBezTo>
                    <a:pt x="180" y="7"/>
                    <a:pt x="182" y="5"/>
                    <a:pt x="183" y="7"/>
                  </a:cubicBezTo>
                  <a:cubicBezTo>
                    <a:pt x="184" y="8"/>
                    <a:pt x="180" y="10"/>
                    <a:pt x="179" y="11"/>
                  </a:cubicBezTo>
                  <a:cubicBezTo>
                    <a:pt x="178" y="11"/>
                    <a:pt x="176" y="11"/>
                    <a:pt x="175" y="11"/>
                  </a:cubicBezTo>
                  <a:cubicBezTo>
                    <a:pt x="173" y="10"/>
                    <a:pt x="169" y="6"/>
                    <a:pt x="167" y="9"/>
                  </a:cubicBezTo>
                  <a:cubicBezTo>
                    <a:pt x="166" y="9"/>
                    <a:pt x="164" y="9"/>
                    <a:pt x="163" y="10"/>
                  </a:cubicBezTo>
                  <a:cubicBezTo>
                    <a:pt x="162" y="11"/>
                    <a:pt x="162" y="12"/>
                    <a:pt x="162" y="12"/>
                  </a:cubicBezTo>
                  <a:cubicBezTo>
                    <a:pt x="160" y="13"/>
                    <a:pt x="157" y="12"/>
                    <a:pt x="156" y="12"/>
                  </a:cubicBezTo>
                  <a:cubicBezTo>
                    <a:pt x="154" y="13"/>
                    <a:pt x="152" y="13"/>
                    <a:pt x="151" y="13"/>
                  </a:cubicBezTo>
                  <a:cubicBezTo>
                    <a:pt x="149" y="13"/>
                    <a:pt x="149" y="11"/>
                    <a:pt x="147" y="11"/>
                  </a:cubicBezTo>
                  <a:cubicBezTo>
                    <a:pt x="146" y="11"/>
                    <a:pt x="146" y="11"/>
                    <a:pt x="145" y="12"/>
                  </a:cubicBezTo>
                  <a:cubicBezTo>
                    <a:pt x="143" y="13"/>
                    <a:pt x="142" y="12"/>
                    <a:pt x="141" y="13"/>
                  </a:cubicBezTo>
                  <a:cubicBezTo>
                    <a:pt x="140" y="13"/>
                    <a:pt x="139" y="13"/>
                    <a:pt x="139" y="13"/>
                  </a:cubicBezTo>
                  <a:cubicBezTo>
                    <a:pt x="139" y="14"/>
                    <a:pt x="139" y="14"/>
                    <a:pt x="139" y="15"/>
                  </a:cubicBezTo>
                  <a:cubicBezTo>
                    <a:pt x="138" y="15"/>
                    <a:pt x="137" y="16"/>
                    <a:pt x="136" y="16"/>
                  </a:cubicBezTo>
                  <a:cubicBezTo>
                    <a:pt x="136" y="17"/>
                    <a:pt x="135" y="17"/>
                    <a:pt x="134" y="17"/>
                  </a:cubicBezTo>
                  <a:cubicBezTo>
                    <a:pt x="134" y="17"/>
                    <a:pt x="133" y="17"/>
                    <a:pt x="132" y="17"/>
                  </a:cubicBezTo>
                  <a:cubicBezTo>
                    <a:pt x="131" y="17"/>
                    <a:pt x="131" y="18"/>
                    <a:pt x="131" y="18"/>
                  </a:cubicBezTo>
                  <a:cubicBezTo>
                    <a:pt x="130" y="19"/>
                    <a:pt x="129" y="18"/>
                    <a:pt x="129" y="18"/>
                  </a:cubicBezTo>
                  <a:cubicBezTo>
                    <a:pt x="129" y="20"/>
                    <a:pt x="127" y="22"/>
                    <a:pt x="126" y="23"/>
                  </a:cubicBezTo>
                  <a:cubicBezTo>
                    <a:pt x="125" y="25"/>
                    <a:pt x="124" y="27"/>
                    <a:pt x="122" y="28"/>
                  </a:cubicBezTo>
                  <a:cubicBezTo>
                    <a:pt x="121" y="27"/>
                    <a:pt x="122" y="25"/>
                    <a:pt x="122" y="24"/>
                  </a:cubicBezTo>
                  <a:cubicBezTo>
                    <a:pt x="122" y="24"/>
                    <a:pt x="122" y="23"/>
                    <a:pt x="122" y="22"/>
                  </a:cubicBezTo>
                  <a:cubicBezTo>
                    <a:pt x="122" y="21"/>
                    <a:pt x="122" y="20"/>
                    <a:pt x="123" y="19"/>
                  </a:cubicBezTo>
                  <a:cubicBezTo>
                    <a:pt x="123" y="18"/>
                    <a:pt x="123" y="17"/>
                    <a:pt x="123" y="16"/>
                  </a:cubicBezTo>
                  <a:cubicBezTo>
                    <a:pt x="123" y="15"/>
                    <a:pt x="123" y="15"/>
                    <a:pt x="123" y="14"/>
                  </a:cubicBezTo>
                  <a:cubicBezTo>
                    <a:pt x="122" y="14"/>
                    <a:pt x="123" y="14"/>
                    <a:pt x="122" y="13"/>
                  </a:cubicBezTo>
                  <a:cubicBezTo>
                    <a:pt x="121" y="12"/>
                    <a:pt x="117" y="13"/>
                    <a:pt x="116" y="14"/>
                  </a:cubicBezTo>
                  <a:cubicBezTo>
                    <a:pt x="115" y="15"/>
                    <a:pt x="115" y="17"/>
                    <a:pt x="115" y="18"/>
                  </a:cubicBezTo>
                  <a:cubicBezTo>
                    <a:pt x="114" y="19"/>
                    <a:pt x="114" y="20"/>
                    <a:pt x="113" y="20"/>
                  </a:cubicBezTo>
                  <a:cubicBezTo>
                    <a:pt x="112" y="21"/>
                    <a:pt x="112" y="21"/>
                    <a:pt x="112" y="21"/>
                  </a:cubicBezTo>
                  <a:cubicBezTo>
                    <a:pt x="111" y="21"/>
                    <a:pt x="111" y="22"/>
                    <a:pt x="111" y="23"/>
                  </a:cubicBezTo>
                  <a:cubicBezTo>
                    <a:pt x="110" y="23"/>
                    <a:pt x="110" y="23"/>
                    <a:pt x="109" y="24"/>
                  </a:cubicBezTo>
                  <a:cubicBezTo>
                    <a:pt x="109" y="24"/>
                    <a:pt x="108" y="25"/>
                    <a:pt x="107" y="25"/>
                  </a:cubicBezTo>
                  <a:cubicBezTo>
                    <a:pt x="105" y="25"/>
                    <a:pt x="107" y="23"/>
                    <a:pt x="108" y="22"/>
                  </a:cubicBezTo>
                  <a:cubicBezTo>
                    <a:pt x="109" y="20"/>
                    <a:pt x="111" y="20"/>
                    <a:pt x="111" y="18"/>
                  </a:cubicBezTo>
                  <a:cubicBezTo>
                    <a:pt x="111" y="16"/>
                    <a:pt x="109" y="14"/>
                    <a:pt x="107" y="13"/>
                  </a:cubicBezTo>
                  <a:cubicBezTo>
                    <a:pt x="106" y="13"/>
                    <a:pt x="106" y="14"/>
                    <a:pt x="106" y="15"/>
                  </a:cubicBezTo>
                  <a:cubicBezTo>
                    <a:pt x="106" y="15"/>
                    <a:pt x="105" y="15"/>
                    <a:pt x="105" y="15"/>
                  </a:cubicBezTo>
                  <a:cubicBezTo>
                    <a:pt x="105" y="15"/>
                    <a:pt x="105" y="16"/>
                    <a:pt x="105" y="16"/>
                  </a:cubicBezTo>
                  <a:cubicBezTo>
                    <a:pt x="105" y="16"/>
                    <a:pt x="105" y="17"/>
                    <a:pt x="105" y="17"/>
                  </a:cubicBezTo>
                  <a:cubicBezTo>
                    <a:pt x="104" y="17"/>
                    <a:pt x="103" y="14"/>
                    <a:pt x="103" y="13"/>
                  </a:cubicBezTo>
                  <a:cubicBezTo>
                    <a:pt x="103" y="11"/>
                    <a:pt x="104" y="10"/>
                    <a:pt x="102" y="9"/>
                  </a:cubicBezTo>
                  <a:cubicBezTo>
                    <a:pt x="101" y="8"/>
                    <a:pt x="100" y="7"/>
                    <a:pt x="98" y="8"/>
                  </a:cubicBezTo>
                  <a:cubicBezTo>
                    <a:pt x="98" y="8"/>
                    <a:pt x="96" y="8"/>
                    <a:pt x="96" y="9"/>
                  </a:cubicBezTo>
                  <a:cubicBezTo>
                    <a:pt x="95" y="10"/>
                    <a:pt x="95" y="12"/>
                    <a:pt x="94" y="13"/>
                  </a:cubicBezTo>
                  <a:cubicBezTo>
                    <a:pt x="94" y="14"/>
                    <a:pt x="93" y="15"/>
                    <a:pt x="92" y="16"/>
                  </a:cubicBezTo>
                  <a:cubicBezTo>
                    <a:pt x="90" y="18"/>
                    <a:pt x="88" y="20"/>
                    <a:pt x="88" y="22"/>
                  </a:cubicBezTo>
                  <a:cubicBezTo>
                    <a:pt x="89" y="22"/>
                    <a:pt x="89" y="23"/>
                    <a:pt x="89" y="23"/>
                  </a:cubicBezTo>
                  <a:cubicBezTo>
                    <a:pt x="90" y="23"/>
                    <a:pt x="90" y="24"/>
                    <a:pt x="90" y="24"/>
                  </a:cubicBezTo>
                  <a:cubicBezTo>
                    <a:pt x="89" y="25"/>
                    <a:pt x="89" y="25"/>
                    <a:pt x="89" y="25"/>
                  </a:cubicBezTo>
                  <a:cubicBezTo>
                    <a:pt x="87" y="28"/>
                    <a:pt x="92" y="28"/>
                    <a:pt x="89" y="30"/>
                  </a:cubicBezTo>
                  <a:cubicBezTo>
                    <a:pt x="87" y="31"/>
                    <a:pt x="85" y="34"/>
                    <a:pt x="84" y="37"/>
                  </a:cubicBezTo>
                  <a:cubicBezTo>
                    <a:pt x="84" y="38"/>
                    <a:pt x="85" y="38"/>
                    <a:pt x="86" y="39"/>
                  </a:cubicBezTo>
                  <a:cubicBezTo>
                    <a:pt x="87" y="40"/>
                    <a:pt x="87" y="40"/>
                    <a:pt x="87" y="42"/>
                  </a:cubicBezTo>
                  <a:cubicBezTo>
                    <a:pt x="87" y="43"/>
                    <a:pt x="87" y="43"/>
                    <a:pt x="89" y="43"/>
                  </a:cubicBezTo>
                  <a:cubicBezTo>
                    <a:pt x="89" y="43"/>
                    <a:pt x="90" y="43"/>
                    <a:pt x="90" y="44"/>
                  </a:cubicBezTo>
                  <a:cubicBezTo>
                    <a:pt x="91" y="45"/>
                    <a:pt x="89" y="45"/>
                    <a:pt x="89" y="45"/>
                  </a:cubicBezTo>
                  <a:cubicBezTo>
                    <a:pt x="86" y="46"/>
                    <a:pt x="84" y="45"/>
                    <a:pt x="81" y="45"/>
                  </a:cubicBezTo>
                  <a:cubicBezTo>
                    <a:pt x="80" y="45"/>
                    <a:pt x="79" y="45"/>
                    <a:pt x="77" y="46"/>
                  </a:cubicBezTo>
                  <a:cubicBezTo>
                    <a:pt x="76" y="46"/>
                    <a:pt x="75" y="45"/>
                    <a:pt x="74" y="46"/>
                  </a:cubicBezTo>
                  <a:cubicBezTo>
                    <a:pt x="74" y="47"/>
                    <a:pt x="73" y="50"/>
                    <a:pt x="74" y="50"/>
                  </a:cubicBezTo>
                  <a:cubicBezTo>
                    <a:pt x="74" y="51"/>
                    <a:pt x="75" y="52"/>
                    <a:pt x="76" y="52"/>
                  </a:cubicBezTo>
                  <a:cubicBezTo>
                    <a:pt x="76" y="53"/>
                    <a:pt x="76" y="54"/>
                    <a:pt x="76" y="55"/>
                  </a:cubicBezTo>
                  <a:cubicBezTo>
                    <a:pt x="76" y="56"/>
                    <a:pt x="76" y="57"/>
                    <a:pt x="76" y="58"/>
                  </a:cubicBezTo>
                  <a:cubicBezTo>
                    <a:pt x="76" y="60"/>
                    <a:pt x="77" y="61"/>
                    <a:pt x="77" y="62"/>
                  </a:cubicBezTo>
                  <a:cubicBezTo>
                    <a:pt x="78" y="62"/>
                    <a:pt x="77" y="59"/>
                    <a:pt x="78" y="59"/>
                  </a:cubicBezTo>
                  <a:cubicBezTo>
                    <a:pt x="79" y="59"/>
                    <a:pt x="79" y="61"/>
                    <a:pt x="79" y="61"/>
                  </a:cubicBezTo>
                  <a:cubicBezTo>
                    <a:pt x="78" y="62"/>
                    <a:pt x="78" y="62"/>
                    <a:pt x="78" y="63"/>
                  </a:cubicBezTo>
                  <a:cubicBezTo>
                    <a:pt x="77" y="64"/>
                    <a:pt x="77" y="67"/>
                    <a:pt x="78" y="67"/>
                  </a:cubicBezTo>
                  <a:cubicBezTo>
                    <a:pt x="76" y="68"/>
                    <a:pt x="75" y="66"/>
                    <a:pt x="73" y="65"/>
                  </a:cubicBezTo>
                  <a:cubicBezTo>
                    <a:pt x="73" y="65"/>
                    <a:pt x="70" y="63"/>
                    <a:pt x="69" y="64"/>
                  </a:cubicBezTo>
                  <a:cubicBezTo>
                    <a:pt x="67" y="67"/>
                    <a:pt x="72" y="70"/>
                    <a:pt x="73" y="71"/>
                  </a:cubicBezTo>
                  <a:cubicBezTo>
                    <a:pt x="74" y="72"/>
                    <a:pt x="75" y="73"/>
                    <a:pt x="76" y="74"/>
                  </a:cubicBezTo>
                  <a:cubicBezTo>
                    <a:pt x="77" y="74"/>
                    <a:pt x="78" y="74"/>
                    <a:pt x="78" y="75"/>
                  </a:cubicBezTo>
                  <a:cubicBezTo>
                    <a:pt x="79" y="75"/>
                    <a:pt x="79" y="76"/>
                    <a:pt x="80" y="76"/>
                  </a:cubicBezTo>
                  <a:cubicBezTo>
                    <a:pt x="81" y="78"/>
                    <a:pt x="83" y="77"/>
                    <a:pt x="84" y="79"/>
                  </a:cubicBezTo>
                  <a:cubicBezTo>
                    <a:pt x="86" y="80"/>
                    <a:pt x="84" y="82"/>
                    <a:pt x="84" y="84"/>
                  </a:cubicBezTo>
                  <a:cubicBezTo>
                    <a:pt x="84" y="86"/>
                    <a:pt x="86" y="86"/>
                    <a:pt x="87" y="88"/>
                  </a:cubicBezTo>
                  <a:cubicBezTo>
                    <a:pt x="86" y="86"/>
                    <a:pt x="84" y="85"/>
                    <a:pt x="82" y="84"/>
                  </a:cubicBezTo>
                  <a:cubicBezTo>
                    <a:pt x="81" y="84"/>
                    <a:pt x="79" y="83"/>
                    <a:pt x="77" y="82"/>
                  </a:cubicBezTo>
                  <a:cubicBezTo>
                    <a:pt x="76" y="81"/>
                    <a:pt x="75" y="81"/>
                    <a:pt x="75" y="81"/>
                  </a:cubicBezTo>
                  <a:cubicBezTo>
                    <a:pt x="74" y="83"/>
                    <a:pt x="76" y="84"/>
                    <a:pt x="77" y="85"/>
                  </a:cubicBezTo>
                  <a:cubicBezTo>
                    <a:pt x="78" y="86"/>
                    <a:pt x="79" y="87"/>
                    <a:pt x="80" y="89"/>
                  </a:cubicBezTo>
                  <a:cubicBezTo>
                    <a:pt x="78" y="88"/>
                    <a:pt x="77" y="87"/>
                    <a:pt x="75" y="86"/>
                  </a:cubicBezTo>
                  <a:cubicBezTo>
                    <a:pt x="75" y="85"/>
                    <a:pt x="74" y="85"/>
                    <a:pt x="74" y="84"/>
                  </a:cubicBezTo>
                  <a:cubicBezTo>
                    <a:pt x="73" y="84"/>
                    <a:pt x="73" y="84"/>
                    <a:pt x="72" y="84"/>
                  </a:cubicBezTo>
                  <a:cubicBezTo>
                    <a:pt x="72" y="83"/>
                    <a:pt x="71" y="82"/>
                    <a:pt x="70" y="83"/>
                  </a:cubicBezTo>
                  <a:cubicBezTo>
                    <a:pt x="70" y="83"/>
                    <a:pt x="69" y="85"/>
                    <a:pt x="69" y="86"/>
                  </a:cubicBezTo>
                  <a:cubicBezTo>
                    <a:pt x="69" y="86"/>
                    <a:pt x="68" y="88"/>
                    <a:pt x="67" y="87"/>
                  </a:cubicBezTo>
                  <a:cubicBezTo>
                    <a:pt x="66" y="87"/>
                    <a:pt x="66" y="86"/>
                    <a:pt x="66" y="85"/>
                  </a:cubicBezTo>
                  <a:cubicBezTo>
                    <a:pt x="65" y="84"/>
                    <a:pt x="66" y="84"/>
                    <a:pt x="65" y="83"/>
                  </a:cubicBezTo>
                  <a:cubicBezTo>
                    <a:pt x="65" y="83"/>
                    <a:pt x="64" y="83"/>
                    <a:pt x="64" y="82"/>
                  </a:cubicBezTo>
                  <a:cubicBezTo>
                    <a:pt x="63" y="82"/>
                    <a:pt x="63" y="82"/>
                    <a:pt x="63" y="82"/>
                  </a:cubicBezTo>
                  <a:cubicBezTo>
                    <a:pt x="63" y="82"/>
                    <a:pt x="62" y="82"/>
                    <a:pt x="62" y="82"/>
                  </a:cubicBezTo>
                  <a:cubicBezTo>
                    <a:pt x="61" y="82"/>
                    <a:pt x="60" y="82"/>
                    <a:pt x="60" y="83"/>
                  </a:cubicBezTo>
                  <a:cubicBezTo>
                    <a:pt x="60" y="84"/>
                    <a:pt x="60" y="86"/>
                    <a:pt x="60" y="86"/>
                  </a:cubicBezTo>
                  <a:cubicBezTo>
                    <a:pt x="60" y="89"/>
                    <a:pt x="60" y="91"/>
                    <a:pt x="60" y="93"/>
                  </a:cubicBezTo>
                  <a:cubicBezTo>
                    <a:pt x="60" y="94"/>
                    <a:pt x="60" y="96"/>
                    <a:pt x="59" y="96"/>
                  </a:cubicBezTo>
                  <a:cubicBezTo>
                    <a:pt x="58" y="96"/>
                    <a:pt x="57" y="92"/>
                    <a:pt x="57" y="91"/>
                  </a:cubicBezTo>
                  <a:cubicBezTo>
                    <a:pt x="57" y="90"/>
                    <a:pt x="57" y="88"/>
                    <a:pt x="56" y="87"/>
                  </a:cubicBezTo>
                  <a:cubicBezTo>
                    <a:pt x="54" y="85"/>
                    <a:pt x="52" y="87"/>
                    <a:pt x="51" y="88"/>
                  </a:cubicBezTo>
                  <a:cubicBezTo>
                    <a:pt x="50" y="88"/>
                    <a:pt x="49" y="89"/>
                    <a:pt x="49" y="90"/>
                  </a:cubicBezTo>
                  <a:cubicBezTo>
                    <a:pt x="49" y="90"/>
                    <a:pt x="50" y="90"/>
                    <a:pt x="50" y="90"/>
                  </a:cubicBezTo>
                  <a:cubicBezTo>
                    <a:pt x="50" y="90"/>
                    <a:pt x="50" y="91"/>
                    <a:pt x="50" y="91"/>
                  </a:cubicBezTo>
                  <a:cubicBezTo>
                    <a:pt x="50" y="92"/>
                    <a:pt x="50" y="92"/>
                    <a:pt x="50" y="93"/>
                  </a:cubicBezTo>
                  <a:cubicBezTo>
                    <a:pt x="50" y="95"/>
                    <a:pt x="50" y="97"/>
                    <a:pt x="51" y="100"/>
                  </a:cubicBezTo>
                  <a:cubicBezTo>
                    <a:pt x="51" y="101"/>
                    <a:pt x="52" y="101"/>
                    <a:pt x="52" y="101"/>
                  </a:cubicBezTo>
                  <a:cubicBezTo>
                    <a:pt x="53" y="102"/>
                    <a:pt x="53" y="102"/>
                    <a:pt x="53" y="102"/>
                  </a:cubicBezTo>
                  <a:cubicBezTo>
                    <a:pt x="54" y="102"/>
                    <a:pt x="56" y="103"/>
                    <a:pt x="55" y="104"/>
                  </a:cubicBezTo>
                  <a:cubicBezTo>
                    <a:pt x="54" y="104"/>
                    <a:pt x="52" y="104"/>
                    <a:pt x="51" y="105"/>
                  </a:cubicBezTo>
                  <a:cubicBezTo>
                    <a:pt x="52" y="105"/>
                    <a:pt x="53" y="106"/>
                    <a:pt x="53" y="106"/>
                  </a:cubicBezTo>
                  <a:cubicBezTo>
                    <a:pt x="53" y="106"/>
                    <a:pt x="53" y="107"/>
                    <a:pt x="52" y="107"/>
                  </a:cubicBezTo>
                  <a:cubicBezTo>
                    <a:pt x="52" y="108"/>
                    <a:pt x="51" y="107"/>
                    <a:pt x="51" y="108"/>
                  </a:cubicBezTo>
                  <a:cubicBezTo>
                    <a:pt x="51" y="109"/>
                    <a:pt x="50" y="109"/>
                    <a:pt x="50" y="110"/>
                  </a:cubicBezTo>
                  <a:cubicBezTo>
                    <a:pt x="51" y="111"/>
                    <a:pt x="51" y="110"/>
                    <a:pt x="52" y="111"/>
                  </a:cubicBezTo>
                  <a:cubicBezTo>
                    <a:pt x="52" y="111"/>
                    <a:pt x="53" y="112"/>
                    <a:pt x="54" y="112"/>
                  </a:cubicBezTo>
                  <a:cubicBezTo>
                    <a:pt x="54" y="113"/>
                    <a:pt x="54" y="114"/>
                    <a:pt x="55" y="114"/>
                  </a:cubicBezTo>
                  <a:cubicBezTo>
                    <a:pt x="55" y="115"/>
                    <a:pt x="56" y="116"/>
                    <a:pt x="57" y="117"/>
                  </a:cubicBezTo>
                  <a:cubicBezTo>
                    <a:pt x="57" y="117"/>
                    <a:pt x="57" y="118"/>
                    <a:pt x="57" y="119"/>
                  </a:cubicBezTo>
                  <a:cubicBezTo>
                    <a:pt x="59" y="120"/>
                    <a:pt x="61" y="117"/>
                    <a:pt x="62" y="118"/>
                  </a:cubicBezTo>
                  <a:cubicBezTo>
                    <a:pt x="63" y="118"/>
                    <a:pt x="64" y="119"/>
                    <a:pt x="64" y="120"/>
                  </a:cubicBezTo>
                  <a:cubicBezTo>
                    <a:pt x="63" y="121"/>
                    <a:pt x="60" y="121"/>
                    <a:pt x="59" y="121"/>
                  </a:cubicBezTo>
                  <a:cubicBezTo>
                    <a:pt x="58" y="121"/>
                    <a:pt x="58" y="121"/>
                    <a:pt x="58" y="122"/>
                  </a:cubicBezTo>
                  <a:cubicBezTo>
                    <a:pt x="55" y="121"/>
                    <a:pt x="53" y="118"/>
                    <a:pt x="50" y="117"/>
                  </a:cubicBezTo>
                  <a:cubicBezTo>
                    <a:pt x="50" y="117"/>
                    <a:pt x="48" y="117"/>
                    <a:pt x="48" y="117"/>
                  </a:cubicBezTo>
                  <a:cubicBezTo>
                    <a:pt x="47" y="118"/>
                    <a:pt x="47" y="121"/>
                    <a:pt x="47" y="122"/>
                  </a:cubicBezTo>
                  <a:cubicBezTo>
                    <a:pt x="47" y="123"/>
                    <a:pt x="47" y="124"/>
                    <a:pt x="47" y="125"/>
                  </a:cubicBezTo>
                  <a:cubicBezTo>
                    <a:pt x="48" y="126"/>
                    <a:pt x="48" y="127"/>
                    <a:pt x="49" y="129"/>
                  </a:cubicBezTo>
                  <a:cubicBezTo>
                    <a:pt x="49" y="130"/>
                    <a:pt x="49" y="131"/>
                    <a:pt x="49" y="132"/>
                  </a:cubicBezTo>
                  <a:cubicBezTo>
                    <a:pt x="49" y="133"/>
                    <a:pt x="49" y="133"/>
                    <a:pt x="49" y="134"/>
                  </a:cubicBezTo>
                  <a:cubicBezTo>
                    <a:pt x="49" y="135"/>
                    <a:pt x="49" y="136"/>
                    <a:pt x="49" y="137"/>
                  </a:cubicBezTo>
                  <a:cubicBezTo>
                    <a:pt x="49" y="139"/>
                    <a:pt x="50" y="140"/>
                    <a:pt x="51" y="140"/>
                  </a:cubicBezTo>
                  <a:cubicBezTo>
                    <a:pt x="51" y="140"/>
                    <a:pt x="52" y="140"/>
                    <a:pt x="52" y="140"/>
                  </a:cubicBezTo>
                  <a:cubicBezTo>
                    <a:pt x="53" y="139"/>
                    <a:pt x="53" y="139"/>
                    <a:pt x="53" y="138"/>
                  </a:cubicBezTo>
                  <a:cubicBezTo>
                    <a:pt x="54" y="137"/>
                    <a:pt x="55" y="137"/>
                    <a:pt x="56" y="136"/>
                  </a:cubicBezTo>
                  <a:cubicBezTo>
                    <a:pt x="57" y="136"/>
                    <a:pt x="59" y="135"/>
                    <a:pt x="60" y="135"/>
                  </a:cubicBezTo>
                  <a:cubicBezTo>
                    <a:pt x="61" y="135"/>
                    <a:pt x="61" y="135"/>
                    <a:pt x="61" y="136"/>
                  </a:cubicBezTo>
                  <a:cubicBezTo>
                    <a:pt x="61" y="137"/>
                    <a:pt x="61" y="137"/>
                    <a:pt x="61" y="137"/>
                  </a:cubicBezTo>
                  <a:cubicBezTo>
                    <a:pt x="61" y="138"/>
                    <a:pt x="63" y="138"/>
                    <a:pt x="63" y="138"/>
                  </a:cubicBezTo>
                  <a:cubicBezTo>
                    <a:pt x="65" y="138"/>
                    <a:pt x="65" y="138"/>
                    <a:pt x="66" y="137"/>
                  </a:cubicBezTo>
                  <a:cubicBezTo>
                    <a:pt x="67" y="136"/>
                    <a:pt x="66" y="135"/>
                    <a:pt x="67" y="134"/>
                  </a:cubicBezTo>
                  <a:cubicBezTo>
                    <a:pt x="68" y="134"/>
                    <a:pt x="70" y="134"/>
                    <a:pt x="71" y="134"/>
                  </a:cubicBezTo>
                  <a:cubicBezTo>
                    <a:pt x="72" y="136"/>
                    <a:pt x="70" y="137"/>
                    <a:pt x="69" y="138"/>
                  </a:cubicBezTo>
                  <a:cubicBezTo>
                    <a:pt x="68" y="139"/>
                    <a:pt x="67" y="140"/>
                    <a:pt x="66" y="140"/>
                  </a:cubicBezTo>
                  <a:cubicBezTo>
                    <a:pt x="64" y="141"/>
                    <a:pt x="62" y="141"/>
                    <a:pt x="61" y="142"/>
                  </a:cubicBezTo>
                  <a:cubicBezTo>
                    <a:pt x="60" y="142"/>
                    <a:pt x="58" y="141"/>
                    <a:pt x="57" y="142"/>
                  </a:cubicBezTo>
                  <a:cubicBezTo>
                    <a:pt x="56" y="142"/>
                    <a:pt x="56" y="144"/>
                    <a:pt x="55" y="144"/>
                  </a:cubicBezTo>
                  <a:cubicBezTo>
                    <a:pt x="56" y="144"/>
                    <a:pt x="58" y="145"/>
                    <a:pt x="59" y="145"/>
                  </a:cubicBezTo>
                  <a:cubicBezTo>
                    <a:pt x="59" y="146"/>
                    <a:pt x="61" y="146"/>
                    <a:pt x="62" y="146"/>
                  </a:cubicBezTo>
                  <a:cubicBezTo>
                    <a:pt x="63" y="146"/>
                    <a:pt x="65" y="146"/>
                    <a:pt x="64" y="147"/>
                  </a:cubicBezTo>
                  <a:cubicBezTo>
                    <a:pt x="64" y="148"/>
                    <a:pt x="62" y="148"/>
                    <a:pt x="61" y="149"/>
                  </a:cubicBezTo>
                  <a:cubicBezTo>
                    <a:pt x="60" y="149"/>
                    <a:pt x="60" y="150"/>
                    <a:pt x="60" y="151"/>
                  </a:cubicBezTo>
                  <a:cubicBezTo>
                    <a:pt x="59" y="152"/>
                    <a:pt x="59" y="151"/>
                    <a:pt x="59" y="150"/>
                  </a:cubicBezTo>
                  <a:cubicBezTo>
                    <a:pt x="58" y="150"/>
                    <a:pt x="58" y="149"/>
                    <a:pt x="58" y="148"/>
                  </a:cubicBezTo>
                  <a:cubicBezTo>
                    <a:pt x="58" y="147"/>
                    <a:pt x="55" y="147"/>
                    <a:pt x="55" y="148"/>
                  </a:cubicBezTo>
                  <a:cubicBezTo>
                    <a:pt x="54" y="148"/>
                    <a:pt x="54" y="149"/>
                    <a:pt x="54" y="149"/>
                  </a:cubicBezTo>
                  <a:cubicBezTo>
                    <a:pt x="53" y="149"/>
                    <a:pt x="52" y="149"/>
                    <a:pt x="51" y="149"/>
                  </a:cubicBezTo>
                  <a:cubicBezTo>
                    <a:pt x="49" y="149"/>
                    <a:pt x="48" y="149"/>
                    <a:pt x="46" y="148"/>
                  </a:cubicBezTo>
                  <a:cubicBezTo>
                    <a:pt x="46" y="148"/>
                    <a:pt x="46" y="147"/>
                    <a:pt x="45" y="146"/>
                  </a:cubicBezTo>
                  <a:cubicBezTo>
                    <a:pt x="45" y="146"/>
                    <a:pt x="45" y="144"/>
                    <a:pt x="45" y="143"/>
                  </a:cubicBezTo>
                  <a:cubicBezTo>
                    <a:pt x="44" y="142"/>
                    <a:pt x="42" y="141"/>
                    <a:pt x="41" y="141"/>
                  </a:cubicBezTo>
                  <a:cubicBezTo>
                    <a:pt x="41" y="141"/>
                    <a:pt x="40" y="141"/>
                    <a:pt x="40" y="141"/>
                  </a:cubicBezTo>
                  <a:cubicBezTo>
                    <a:pt x="39" y="140"/>
                    <a:pt x="39" y="139"/>
                    <a:pt x="39" y="138"/>
                  </a:cubicBezTo>
                  <a:cubicBezTo>
                    <a:pt x="39" y="137"/>
                    <a:pt x="39" y="136"/>
                    <a:pt x="39" y="134"/>
                  </a:cubicBezTo>
                  <a:cubicBezTo>
                    <a:pt x="40" y="133"/>
                    <a:pt x="40" y="131"/>
                    <a:pt x="41" y="130"/>
                  </a:cubicBezTo>
                  <a:cubicBezTo>
                    <a:pt x="41" y="129"/>
                    <a:pt x="41" y="128"/>
                    <a:pt x="42" y="126"/>
                  </a:cubicBezTo>
                  <a:cubicBezTo>
                    <a:pt x="43" y="124"/>
                    <a:pt x="43" y="122"/>
                    <a:pt x="43" y="119"/>
                  </a:cubicBezTo>
                  <a:cubicBezTo>
                    <a:pt x="43" y="119"/>
                    <a:pt x="43" y="118"/>
                    <a:pt x="43" y="117"/>
                  </a:cubicBezTo>
                  <a:cubicBezTo>
                    <a:pt x="42" y="115"/>
                    <a:pt x="40" y="116"/>
                    <a:pt x="40" y="117"/>
                  </a:cubicBezTo>
                  <a:cubicBezTo>
                    <a:pt x="39" y="119"/>
                    <a:pt x="39" y="121"/>
                    <a:pt x="39" y="122"/>
                  </a:cubicBezTo>
                  <a:cubicBezTo>
                    <a:pt x="40" y="124"/>
                    <a:pt x="39" y="124"/>
                    <a:pt x="38" y="125"/>
                  </a:cubicBezTo>
                  <a:cubicBezTo>
                    <a:pt x="37" y="127"/>
                    <a:pt x="37" y="130"/>
                    <a:pt x="36" y="132"/>
                  </a:cubicBezTo>
                  <a:cubicBezTo>
                    <a:pt x="36" y="134"/>
                    <a:pt x="36" y="134"/>
                    <a:pt x="36" y="136"/>
                  </a:cubicBezTo>
                  <a:cubicBezTo>
                    <a:pt x="36" y="136"/>
                    <a:pt x="37" y="138"/>
                    <a:pt x="36" y="139"/>
                  </a:cubicBezTo>
                  <a:cubicBezTo>
                    <a:pt x="35" y="138"/>
                    <a:pt x="34" y="135"/>
                    <a:pt x="33" y="133"/>
                  </a:cubicBezTo>
                  <a:cubicBezTo>
                    <a:pt x="33" y="132"/>
                    <a:pt x="33" y="130"/>
                    <a:pt x="33" y="129"/>
                  </a:cubicBezTo>
                  <a:cubicBezTo>
                    <a:pt x="33" y="126"/>
                    <a:pt x="33" y="124"/>
                    <a:pt x="33" y="121"/>
                  </a:cubicBezTo>
                  <a:cubicBezTo>
                    <a:pt x="33" y="118"/>
                    <a:pt x="31" y="114"/>
                    <a:pt x="30" y="112"/>
                  </a:cubicBezTo>
                  <a:cubicBezTo>
                    <a:pt x="29" y="111"/>
                    <a:pt x="28" y="110"/>
                    <a:pt x="28" y="109"/>
                  </a:cubicBezTo>
                  <a:cubicBezTo>
                    <a:pt x="27" y="108"/>
                    <a:pt x="26" y="107"/>
                    <a:pt x="26" y="106"/>
                  </a:cubicBezTo>
                  <a:cubicBezTo>
                    <a:pt x="24" y="104"/>
                    <a:pt x="22" y="103"/>
                    <a:pt x="20" y="105"/>
                  </a:cubicBezTo>
                  <a:cubicBezTo>
                    <a:pt x="19" y="107"/>
                    <a:pt x="18" y="109"/>
                    <a:pt x="17" y="110"/>
                  </a:cubicBezTo>
                  <a:cubicBezTo>
                    <a:pt x="17" y="112"/>
                    <a:pt x="18" y="114"/>
                    <a:pt x="18" y="115"/>
                  </a:cubicBezTo>
                  <a:cubicBezTo>
                    <a:pt x="18" y="117"/>
                    <a:pt x="18" y="118"/>
                    <a:pt x="20" y="119"/>
                  </a:cubicBezTo>
                  <a:cubicBezTo>
                    <a:pt x="20" y="119"/>
                    <a:pt x="21" y="120"/>
                    <a:pt x="21" y="121"/>
                  </a:cubicBezTo>
                  <a:cubicBezTo>
                    <a:pt x="21" y="121"/>
                    <a:pt x="21" y="122"/>
                    <a:pt x="21" y="123"/>
                  </a:cubicBezTo>
                  <a:cubicBezTo>
                    <a:pt x="21" y="123"/>
                    <a:pt x="23" y="124"/>
                    <a:pt x="22" y="125"/>
                  </a:cubicBezTo>
                  <a:cubicBezTo>
                    <a:pt x="22" y="125"/>
                    <a:pt x="21" y="124"/>
                    <a:pt x="20" y="123"/>
                  </a:cubicBezTo>
                  <a:cubicBezTo>
                    <a:pt x="20" y="123"/>
                    <a:pt x="20" y="123"/>
                    <a:pt x="19" y="123"/>
                  </a:cubicBezTo>
                  <a:cubicBezTo>
                    <a:pt x="18" y="123"/>
                    <a:pt x="17" y="124"/>
                    <a:pt x="16" y="123"/>
                  </a:cubicBezTo>
                  <a:cubicBezTo>
                    <a:pt x="15" y="123"/>
                    <a:pt x="14" y="122"/>
                    <a:pt x="14" y="121"/>
                  </a:cubicBezTo>
                  <a:cubicBezTo>
                    <a:pt x="13" y="120"/>
                    <a:pt x="12" y="120"/>
                    <a:pt x="11" y="119"/>
                  </a:cubicBezTo>
                  <a:cubicBezTo>
                    <a:pt x="11" y="119"/>
                    <a:pt x="10" y="118"/>
                    <a:pt x="10" y="118"/>
                  </a:cubicBezTo>
                  <a:cubicBezTo>
                    <a:pt x="9" y="117"/>
                    <a:pt x="9" y="117"/>
                    <a:pt x="9" y="116"/>
                  </a:cubicBezTo>
                  <a:cubicBezTo>
                    <a:pt x="8" y="115"/>
                    <a:pt x="8" y="113"/>
                    <a:pt x="7" y="113"/>
                  </a:cubicBezTo>
                  <a:cubicBezTo>
                    <a:pt x="6" y="114"/>
                    <a:pt x="6" y="116"/>
                    <a:pt x="6" y="117"/>
                  </a:cubicBezTo>
                  <a:cubicBezTo>
                    <a:pt x="7" y="118"/>
                    <a:pt x="7" y="119"/>
                    <a:pt x="8" y="120"/>
                  </a:cubicBezTo>
                  <a:cubicBezTo>
                    <a:pt x="8" y="121"/>
                    <a:pt x="7" y="123"/>
                    <a:pt x="8" y="123"/>
                  </a:cubicBezTo>
                  <a:cubicBezTo>
                    <a:pt x="8" y="123"/>
                    <a:pt x="8" y="123"/>
                    <a:pt x="8" y="123"/>
                  </a:cubicBezTo>
                  <a:cubicBezTo>
                    <a:pt x="7" y="124"/>
                    <a:pt x="8" y="126"/>
                    <a:pt x="8" y="127"/>
                  </a:cubicBezTo>
                  <a:cubicBezTo>
                    <a:pt x="8" y="127"/>
                    <a:pt x="8" y="128"/>
                    <a:pt x="8" y="129"/>
                  </a:cubicBezTo>
                  <a:cubicBezTo>
                    <a:pt x="8" y="129"/>
                    <a:pt x="9" y="130"/>
                    <a:pt x="8" y="131"/>
                  </a:cubicBezTo>
                  <a:cubicBezTo>
                    <a:pt x="7" y="132"/>
                    <a:pt x="5" y="128"/>
                    <a:pt x="4" y="127"/>
                  </a:cubicBezTo>
                  <a:cubicBezTo>
                    <a:pt x="4" y="126"/>
                    <a:pt x="3" y="123"/>
                    <a:pt x="1" y="123"/>
                  </a:cubicBezTo>
                  <a:cubicBezTo>
                    <a:pt x="1" y="124"/>
                    <a:pt x="1" y="124"/>
                    <a:pt x="1" y="125"/>
                  </a:cubicBezTo>
                  <a:cubicBezTo>
                    <a:pt x="1" y="125"/>
                    <a:pt x="0" y="126"/>
                    <a:pt x="0" y="126"/>
                  </a:cubicBezTo>
                  <a:cubicBezTo>
                    <a:pt x="0" y="129"/>
                    <a:pt x="0" y="131"/>
                    <a:pt x="0" y="133"/>
                  </a:cubicBezTo>
                  <a:cubicBezTo>
                    <a:pt x="0" y="135"/>
                    <a:pt x="0" y="136"/>
                    <a:pt x="2" y="137"/>
                  </a:cubicBezTo>
                  <a:cubicBezTo>
                    <a:pt x="2" y="138"/>
                    <a:pt x="3" y="139"/>
                    <a:pt x="4" y="139"/>
                  </a:cubicBezTo>
                  <a:cubicBezTo>
                    <a:pt x="5" y="140"/>
                    <a:pt x="6" y="140"/>
                    <a:pt x="7" y="140"/>
                  </a:cubicBezTo>
                  <a:cubicBezTo>
                    <a:pt x="8" y="140"/>
                    <a:pt x="8" y="140"/>
                    <a:pt x="9" y="139"/>
                  </a:cubicBezTo>
                  <a:cubicBezTo>
                    <a:pt x="9" y="138"/>
                    <a:pt x="10" y="136"/>
                    <a:pt x="12" y="136"/>
                  </a:cubicBezTo>
                  <a:cubicBezTo>
                    <a:pt x="13" y="136"/>
                    <a:pt x="15" y="137"/>
                    <a:pt x="16" y="138"/>
                  </a:cubicBezTo>
                  <a:cubicBezTo>
                    <a:pt x="16" y="138"/>
                    <a:pt x="16" y="139"/>
                    <a:pt x="16" y="139"/>
                  </a:cubicBezTo>
                  <a:cubicBezTo>
                    <a:pt x="17" y="139"/>
                    <a:pt x="17" y="139"/>
                    <a:pt x="18" y="140"/>
                  </a:cubicBezTo>
                  <a:cubicBezTo>
                    <a:pt x="19" y="141"/>
                    <a:pt x="21" y="142"/>
                    <a:pt x="22" y="144"/>
                  </a:cubicBezTo>
                  <a:cubicBezTo>
                    <a:pt x="20" y="144"/>
                    <a:pt x="19" y="143"/>
                    <a:pt x="17" y="143"/>
                  </a:cubicBezTo>
                  <a:cubicBezTo>
                    <a:pt x="17" y="143"/>
                    <a:pt x="14" y="141"/>
                    <a:pt x="13" y="141"/>
                  </a:cubicBezTo>
                  <a:cubicBezTo>
                    <a:pt x="12" y="141"/>
                    <a:pt x="12" y="143"/>
                    <a:pt x="12" y="144"/>
                  </a:cubicBezTo>
                  <a:cubicBezTo>
                    <a:pt x="11" y="148"/>
                    <a:pt x="14" y="150"/>
                    <a:pt x="17" y="153"/>
                  </a:cubicBezTo>
                  <a:cubicBezTo>
                    <a:pt x="18" y="154"/>
                    <a:pt x="19" y="155"/>
                    <a:pt x="20" y="156"/>
                  </a:cubicBezTo>
                  <a:cubicBezTo>
                    <a:pt x="20" y="157"/>
                    <a:pt x="21" y="157"/>
                    <a:pt x="21" y="158"/>
                  </a:cubicBezTo>
                  <a:cubicBezTo>
                    <a:pt x="22" y="159"/>
                    <a:pt x="23" y="160"/>
                    <a:pt x="26" y="160"/>
                  </a:cubicBezTo>
                  <a:cubicBezTo>
                    <a:pt x="27" y="160"/>
                    <a:pt x="27" y="160"/>
                    <a:pt x="28" y="159"/>
                  </a:cubicBezTo>
                  <a:cubicBezTo>
                    <a:pt x="28" y="159"/>
                    <a:pt x="29" y="159"/>
                    <a:pt x="30" y="159"/>
                  </a:cubicBezTo>
                  <a:cubicBezTo>
                    <a:pt x="30" y="159"/>
                    <a:pt x="30" y="158"/>
                    <a:pt x="31" y="158"/>
                  </a:cubicBezTo>
                  <a:cubicBezTo>
                    <a:pt x="32" y="158"/>
                    <a:pt x="32" y="158"/>
                    <a:pt x="33" y="159"/>
                  </a:cubicBezTo>
                  <a:cubicBezTo>
                    <a:pt x="33" y="159"/>
                    <a:pt x="33" y="160"/>
                    <a:pt x="33" y="160"/>
                  </a:cubicBezTo>
                  <a:cubicBezTo>
                    <a:pt x="34" y="160"/>
                    <a:pt x="35" y="160"/>
                    <a:pt x="36" y="160"/>
                  </a:cubicBezTo>
                  <a:cubicBezTo>
                    <a:pt x="37" y="159"/>
                    <a:pt x="40" y="158"/>
                    <a:pt x="42" y="159"/>
                  </a:cubicBezTo>
                  <a:cubicBezTo>
                    <a:pt x="44" y="160"/>
                    <a:pt x="38" y="165"/>
                    <a:pt x="38" y="167"/>
                  </a:cubicBezTo>
                  <a:cubicBezTo>
                    <a:pt x="38" y="168"/>
                    <a:pt x="38" y="169"/>
                    <a:pt x="39" y="170"/>
                  </a:cubicBezTo>
                  <a:cubicBezTo>
                    <a:pt x="40" y="170"/>
                    <a:pt x="40" y="171"/>
                    <a:pt x="41" y="171"/>
                  </a:cubicBezTo>
                  <a:cubicBezTo>
                    <a:pt x="42" y="172"/>
                    <a:pt x="43" y="171"/>
                    <a:pt x="44" y="171"/>
                  </a:cubicBezTo>
                  <a:cubicBezTo>
                    <a:pt x="46" y="170"/>
                    <a:pt x="47" y="169"/>
                    <a:pt x="48" y="168"/>
                  </a:cubicBezTo>
                  <a:cubicBezTo>
                    <a:pt x="50" y="167"/>
                    <a:pt x="49" y="166"/>
                    <a:pt x="50" y="164"/>
                  </a:cubicBezTo>
                  <a:cubicBezTo>
                    <a:pt x="50" y="163"/>
                    <a:pt x="51" y="161"/>
                    <a:pt x="52" y="160"/>
                  </a:cubicBezTo>
                  <a:cubicBezTo>
                    <a:pt x="53" y="159"/>
                    <a:pt x="53" y="159"/>
                    <a:pt x="54" y="158"/>
                  </a:cubicBezTo>
                  <a:cubicBezTo>
                    <a:pt x="54" y="158"/>
                    <a:pt x="55" y="157"/>
                    <a:pt x="55" y="156"/>
                  </a:cubicBezTo>
                  <a:cubicBezTo>
                    <a:pt x="56" y="155"/>
                    <a:pt x="58" y="154"/>
                    <a:pt x="59" y="154"/>
                  </a:cubicBezTo>
                  <a:cubicBezTo>
                    <a:pt x="59" y="154"/>
                    <a:pt x="59" y="154"/>
                    <a:pt x="59" y="154"/>
                  </a:cubicBezTo>
                  <a:cubicBezTo>
                    <a:pt x="60" y="156"/>
                    <a:pt x="56" y="157"/>
                    <a:pt x="58" y="159"/>
                  </a:cubicBezTo>
                  <a:cubicBezTo>
                    <a:pt x="59" y="159"/>
                    <a:pt x="60" y="159"/>
                    <a:pt x="60" y="160"/>
                  </a:cubicBezTo>
                  <a:cubicBezTo>
                    <a:pt x="61" y="160"/>
                    <a:pt x="61" y="161"/>
                    <a:pt x="62" y="162"/>
                  </a:cubicBezTo>
                  <a:cubicBezTo>
                    <a:pt x="63" y="163"/>
                    <a:pt x="64" y="163"/>
                    <a:pt x="66" y="163"/>
                  </a:cubicBezTo>
                  <a:cubicBezTo>
                    <a:pt x="67" y="163"/>
                    <a:pt x="67" y="163"/>
                    <a:pt x="68" y="164"/>
                  </a:cubicBezTo>
                  <a:cubicBezTo>
                    <a:pt x="69" y="166"/>
                    <a:pt x="66" y="165"/>
                    <a:pt x="65" y="165"/>
                  </a:cubicBezTo>
                  <a:cubicBezTo>
                    <a:pt x="64" y="165"/>
                    <a:pt x="64" y="165"/>
                    <a:pt x="64" y="164"/>
                  </a:cubicBezTo>
                  <a:cubicBezTo>
                    <a:pt x="62" y="164"/>
                    <a:pt x="62" y="163"/>
                    <a:pt x="60" y="163"/>
                  </a:cubicBezTo>
                  <a:cubicBezTo>
                    <a:pt x="60" y="163"/>
                    <a:pt x="59" y="163"/>
                    <a:pt x="59" y="163"/>
                  </a:cubicBezTo>
                  <a:cubicBezTo>
                    <a:pt x="58" y="163"/>
                    <a:pt x="57" y="162"/>
                    <a:pt x="56" y="162"/>
                  </a:cubicBezTo>
                  <a:cubicBezTo>
                    <a:pt x="56" y="163"/>
                    <a:pt x="55" y="164"/>
                    <a:pt x="55" y="165"/>
                  </a:cubicBezTo>
                  <a:cubicBezTo>
                    <a:pt x="54" y="166"/>
                    <a:pt x="54" y="167"/>
                    <a:pt x="54" y="168"/>
                  </a:cubicBezTo>
                  <a:cubicBezTo>
                    <a:pt x="54" y="171"/>
                    <a:pt x="57" y="171"/>
                    <a:pt x="59" y="172"/>
                  </a:cubicBezTo>
                  <a:cubicBezTo>
                    <a:pt x="59" y="173"/>
                    <a:pt x="60" y="173"/>
                    <a:pt x="60" y="174"/>
                  </a:cubicBezTo>
                  <a:cubicBezTo>
                    <a:pt x="61" y="174"/>
                    <a:pt x="61" y="175"/>
                    <a:pt x="61" y="175"/>
                  </a:cubicBezTo>
                  <a:cubicBezTo>
                    <a:pt x="60" y="175"/>
                    <a:pt x="59" y="175"/>
                    <a:pt x="58" y="175"/>
                  </a:cubicBezTo>
                  <a:cubicBezTo>
                    <a:pt x="57" y="174"/>
                    <a:pt x="57" y="173"/>
                    <a:pt x="55" y="173"/>
                  </a:cubicBezTo>
                  <a:cubicBezTo>
                    <a:pt x="53" y="173"/>
                    <a:pt x="51" y="174"/>
                    <a:pt x="49" y="174"/>
                  </a:cubicBezTo>
                  <a:cubicBezTo>
                    <a:pt x="49" y="175"/>
                    <a:pt x="48" y="175"/>
                    <a:pt x="48" y="176"/>
                  </a:cubicBezTo>
                  <a:cubicBezTo>
                    <a:pt x="47" y="177"/>
                    <a:pt x="48" y="177"/>
                    <a:pt x="49" y="178"/>
                  </a:cubicBezTo>
                  <a:cubicBezTo>
                    <a:pt x="50" y="178"/>
                    <a:pt x="52" y="179"/>
                    <a:pt x="50" y="180"/>
                  </a:cubicBezTo>
                  <a:cubicBezTo>
                    <a:pt x="50" y="180"/>
                    <a:pt x="49" y="179"/>
                    <a:pt x="49" y="180"/>
                  </a:cubicBezTo>
                  <a:cubicBezTo>
                    <a:pt x="49" y="180"/>
                    <a:pt x="49" y="180"/>
                    <a:pt x="49" y="181"/>
                  </a:cubicBezTo>
                  <a:cubicBezTo>
                    <a:pt x="48" y="181"/>
                    <a:pt x="48" y="181"/>
                    <a:pt x="48" y="182"/>
                  </a:cubicBezTo>
                  <a:cubicBezTo>
                    <a:pt x="48" y="182"/>
                    <a:pt x="48" y="182"/>
                    <a:pt x="48" y="183"/>
                  </a:cubicBezTo>
                  <a:cubicBezTo>
                    <a:pt x="48" y="184"/>
                    <a:pt x="47" y="183"/>
                    <a:pt x="46" y="183"/>
                  </a:cubicBezTo>
                  <a:cubicBezTo>
                    <a:pt x="45" y="184"/>
                    <a:pt x="43" y="186"/>
                    <a:pt x="44" y="187"/>
                  </a:cubicBezTo>
                  <a:cubicBezTo>
                    <a:pt x="45" y="188"/>
                    <a:pt x="47" y="186"/>
                    <a:pt x="47" y="186"/>
                  </a:cubicBezTo>
                  <a:cubicBezTo>
                    <a:pt x="48" y="186"/>
                    <a:pt x="50" y="185"/>
                    <a:pt x="51" y="185"/>
                  </a:cubicBezTo>
                  <a:cubicBezTo>
                    <a:pt x="53" y="186"/>
                    <a:pt x="54" y="188"/>
                    <a:pt x="54" y="189"/>
                  </a:cubicBezTo>
                  <a:cubicBezTo>
                    <a:pt x="52" y="190"/>
                    <a:pt x="49" y="189"/>
                    <a:pt x="48" y="190"/>
                  </a:cubicBezTo>
                  <a:cubicBezTo>
                    <a:pt x="47" y="191"/>
                    <a:pt x="47" y="192"/>
                    <a:pt x="47" y="192"/>
                  </a:cubicBezTo>
                  <a:cubicBezTo>
                    <a:pt x="46" y="194"/>
                    <a:pt x="47" y="195"/>
                    <a:pt x="46" y="196"/>
                  </a:cubicBezTo>
                  <a:cubicBezTo>
                    <a:pt x="45" y="196"/>
                    <a:pt x="44" y="197"/>
                    <a:pt x="44" y="198"/>
                  </a:cubicBezTo>
                  <a:cubicBezTo>
                    <a:pt x="44" y="198"/>
                    <a:pt x="44" y="196"/>
                    <a:pt x="43" y="196"/>
                  </a:cubicBezTo>
                  <a:cubicBezTo>
                    <a:pt x="42" y="196"/>
                    <a:pt x="42" y="197"/>
                    <a:pt x="41" y="197"/>
                  </a:cubicBezTo>
                  <a:cubicBezTo>
                    <a:pt x="40" y="197"/>
                    <a:pt x="39" y="197"/>
                    <a:pt x="39" y="197"/>
                  </a:cubicBezTo>
                  <a:cubicBezTo>
                    <a:pt x="38" y="198"/>
                    <a:pt x="38" y="198"/>
                    <a:pt x="38" y="198"/>
                  </a:cubicBezTo>
                  <a:cubicBezTo>
                    <a:pt x="37" y="198"/>
                    <a:pt x="35" y="198"/>
                    <a:pt x="34" y="198"/>
                  </a:cubicBezTo>
                  <a:cubicBezTo>
                    <a:pt x="33" y="198"/>
                    <a:pt x="33" y="198"/>
                    <a:pt x="32" y="198"/>
                  </a:cubicBezTo>
                  <a:cubicBezTo>
                    <a:pt x="30" y="197"/>
                    <a:pt x="28" y="200"/>
                    <a:pt x="26" y="201"/>
                  </a:cubicBezTo>
                  <a:cubicBezTo>
                    <a:pt x="24" y="203"/>
                    <a:pt x="24" y="203"/>
                    <a:pt x="26" y="204"/>
                  </a:cubicBezTo>
                  <a:cubicBezTo>
                    <a:pt x="28" y="204"/>
                    <a:pt x="30" y="204"/>
                    <a:pt x="32" y="205"/>
                  </a:cubicBezTo>
                  <a:cubicBezTo>
                    <a:pt x="32" y="207"/>
                    <a:pt x="35" y="205"/>
                    <a:pt x="36" y="205"/>
                  </a:cubicBezTo>
                  <a:cubicBezTo>
                    <a:pt x="36" y="207"/>
                    <a:pt x="39" y="207"/>
                    <a:pt x="40" y="207"/>
                  </a:cubicBezTo>
                  <a:cubicBezTo>
                    <a:pt x="42" y="207"/>
                    <a:pt x="44" y="207"/>
                    <a:pt x="45" y="207"/>
                  </a:cubicBezTo>
                  <a:cubicBezTo>
                    <a:pt x="46" y="206"/>
                    <a:pt x="46" y="206"/>
                    <a:pt x="47" y="206"/>
                  </a:cubicBezTo>
                  <a:cubicBezTo>
                    <a:pt x="49" y="207"/>
                    <a:pt x="51" y="206"/>
                    <a:pt x="52" y="206"/>
                  </a:cubicBezTo>
                  <a:cubicBezTo>
                    <a:pt x="55" y="206"/>
                    <a:pt x="57" y="207"/>
                    <a:pt x="59" y="207"/>
                  </a:cubicBezTo>
                  <a:cubicBezTo>
                    <a:pt x="58" y="209"/>
                    <a:pt x="52" y="208"/>
                    <a:pt x="50" y="208"/>
                  </a:cubicBezTo>
                  <a:cubicBezTo>
                    <a:pt x="49" y="208"/>
                    <a:pt x="48" y="207"/>
                    <a:pt x="46" y="207"/>
                  </a:cubicBezTo>
                  <a:cubicBezTo>
                    <a:pt x="45" y="208"/>
                    <a:pt x="44" y="209"/>
                    <a:pt x="43" y="209"/>
                  </a:cubicBezTo>
                  <a:cubicBezTo>
                    <a:pt x="43" y="210"/>
                    <a:pt x="42" y="210"/>
                    <a:pt x="42" y="210"/>
                  </a:cubicBezTo>
                  <a:cubicBezTo>
                    <a:pt x="41" y="211"/>
                    <a:pt x="40" y="210"/>
                    <a:pt x="39" y="210"/>
                  </a:cubicBezTo>
                  <a:cubicBezTo>
                    <a:pt x="38" y="211"/>
                    <a:pt x="38" y="213"/>
                    <a:pt x="39" y="213"/>
                  </a:cubicBezTo>
                  <a:cubicBezTo>
                    <a:pt x="40" y="214"/>
                    <a:pt x="40" y="214"/>
                    <a:pt x="41" y="214"/>
                  </a:cubicBezTo>
                  <a:cubicBezTo>
                    <a:pt x="42" y="215"/>
                    <a:pt x="42" y="214"/>
                    <a:pt x="42" y="216"/>
                  </a:cubicBezTo>
                  <a:cubicBezTo>
                    <a:pt x="42" y="216"/>
                    <a:pt x="42" y="217"/>
                    <a:pt x="43" y="217"/>
                  </a:cubicBezTo>
                  <a:cubicBezTo>
                    <a:pt x="44" y="218"/>
                    <a:pt x="44" y="218"/>
                    <a:pt x="45" y="218"/>
                  </a:cubicBezTo>
                  <a:cubicBezTo>
                    <a:pt x="46" y="218"/>
                    <a:pt x="47" y="219"/>
                    <a:pt x="48" y="219"/>
                  </a:cubicBezTo>
                  <a:cubicBezTo>
                    <a:pt x="49" y="220"/>
                    <a:pt x="50" y="220"/>
                    <a:pt x="50" y="220"/>
                  </a:cubicBezTo>
                  <a:cubicBezTo>
                    <a:pt x="51" y="220"/>
                    <a:pt x="52" y="221"/>
                    <a:pt x="52" y="220"/>
                  </a:cubicBezTo>
                  <a:cubicBezTo>
                    <a:pt x="54" y="221"/>
                    <a:pt x="54" y="222"/>
                    <a:pt x="56" y="222"/>
                  </a:cubicBezTo>
                  <a:cubicBezTo>
                    <a:pt x="57" y="222"/>
                    <a:pt x="58" y="222"/>
                    <a:pt x="58" y="223"/>
                  </a:cubicBezTo>
                  <a:cubicBezTo>
                    <a:pt x="59" y="224"/>
                    <a:pt x="59" y="225"/>
                    <a:pt x="57" y="225"/>
                  </a:cubicBezTo>
                  <a:cubicBezTo>
                    <a:pt x="57" y="225"/>
                    <a:pt x="56" y="225"/>
                    <a:pt x="55" y="224"/>
                  </a:cubicBezTo>
                  <a:cubicBezTo>
                    <a:pt x="54" y="224"/>
                    <a:pt x="54" y="224"/>
                    <a:pt x="53" y="223"/>
                  </a:cubicBezTo>
                  <a:cubicBezTo>
                    <a:pt x="52" y="222"/>
                    <a:pt x="50" y="222"/>
                    <a:pt x="49" y="221"/>
                  </a:cubicBezTo>
                  <a:cubicBezTo>
                    <a:pt x="47" y="220"/>
                    <a:pt x="46" y="220"/>
                    <a:pt x="44" y="219"/>
                  </a:cubicBezTo>
                  <a:cubicBezTo>
                    <a:pt x="43" y="218"/>
                    <a:pt x="43" y="218"/>
                    <a:pt x="42" y="218"/>
                  </a:cubicBezTo>
                  <a:cubicBezTo>
                    <a:pt x="41" y="217"/>
                    <a:pt x="41" y="217"/>
                    <a:pt x="41" y="217"/>
                  </a:cubicBezTo>
                  <a:cubicBezTo>
                    <a:pt x="41" y="217"/>
                    <a:pt x="41" y="216"/>
                    <a:pt x="40" y="215"/>
                  </a:cubicBezTo>
                  <a:cubicBezTo>
                    <a:pt x="39" y="214"/>
                    <a:pt x="38" y="214"/>
                    <a:pt x="38" y="213"/>
                  </a:cubicBezTo>
                  <a:cubicBezTo>
                    <a:pt x="37" y="212"/>
                    <a:pt x="37" y="211"/>
                    <a:pt x="36" y="211"/>
                  </a:cubicBezTo>
                  <a:cubicBezTo>
                    <a:pt x="35" y="210"/>
                    <a:pt x="34" y="210"/>
                    <a:pt x="33" y="210"/>
                  </a:cubicBezTo>
                  <a:cubicBezTo>
                    <a:pt x="30" y="209"/>
                    <a:pt x="28" y="212"/>
                    <a:pt x="26" y="213"/>
                  </a:cubicBezTo>
                  <a:cubicBezTo>
                    <a:pt x="25" y="214"/>
                    <a:pt x="24" y="215"/>
                    <a:pt x="23" y="216"/>
                  </a:cubicBezTo>
                  <a:cubicBezTo>
                    <a:pt x="23" y="216"/>
                    <a:pt x="22" y="218"/>
                    <a:pt x="23" y="219"/>
                  </a:cubicBezTo>
                  <a:cubicBezTo>
                    <a:pt x="23" y="220"/>
                    <a:pt x="25" y="221"/>
                    <a:pt x="26" y="221"/>
                  </a:cubicBezTo>
                  <a:cubicBezTo>
                    <a:pt x="27" y="222"/>
                    <a:pt x="29" y="221"/>
                    <a:pt x="30" y="222"/>
                  </a:cubicBezTo>
                  <a:cubicBezTo>
                    <a:pt x="31" y="222"/>
                    <a:pt x="30" y="223"/>
                    <a:pt x="31" y="222"/>
                  </a:cubicBezTo>
                  <a:cubicBezTo>
                    <a:pt x="31" y="223"/>
                    <a:pt x="31" y="225"/>
                    <a:pt x="30" y="225"/>
                  </a:cubicBezTo>
                  <a:cubicBezTo>
                    <a:pt x="30" y="225"/>
                    <a:pt x="28" y="225"/>
                    <a:pt x="27" y="225"/>
                  </a:cubicBezTo>
                  <a:cubicBezTo>
                    <a:pt x="25" y="225"/>
                    <a:pt x="22" y="225"/>
                    <a:pt x="22" y="228"/>
                  </a:cubicBezTo>
                  <a:cubicBezTo>
                    <a:pt x="23" y="228"/>
                    <a:pt x="25" y="228"/>
                    <a:pt x="26" y="228"/>
                  </a:cubicBezTo>
                  <a:cubicBezTo>
                    <a:pt x="26" y="228"/>
                    <a:pt x="26" y="228"/>
                    <a:pt x="27" y="229"/>
                  </a:cubicBezTo>
                  <a:cubicBezTo>
                    <a:pt x="27" y="229"/>
                    <a:pt x="28" y="229"/>
                    <a:pt x="28" y="229"/>
                  </a:cubicBezTo>
                  <a:cubicBezTo>
                    <a:pt x="29" y="229"/>
                    <a:pt x="30" y="229"/>
                    <a:pt x="31" y="229"/>
                  </a:cubicBezTo>
                  <a:cubicBezTo>
                    <a:pt x="33" y="228"/>
                    <a:pt x="34" y="227"/>
                    <a:pt x="35" y="226"/>
                  </a:cubicBezTo>
                  <a:cubicBezTo>
                    <a:pt x="36" y="226"/>
                    <a:pt x="39" y="225"/>
                    <a:pt x="39" y="226"/>
                  </a:cubicBezTo>
                  <a:cubicBezTo>
                    <a:pt x="40" y="229"/>
                    <a:pt x="35" y="231"/>
                    <a:pt x="33" y="232"/>
                  </a:cubicBezTo>
                  <a:cubicBezTo>
                    <a:pt x="32" y="233"/>
                    <a:pt x="26" y="237"/>
                    <a:pt x="30" y="238"/>
                  </a:cubicBezTo>
                  <a:cubicBezTo>
                    <a:pt x="31" y="238"/>
                    <a:pt x="34" y="238"/>
                    <a:pt x="36" y="238"/>
                  </a:cubicBezTo>
                  <a:cubicBezTo>
                    <a:pt x="38" y="238"/>
                    <a:pt x="39" y="236"/>
                    <a:pt x="41" y="236"/>
                  </a:cubicBezTo>
                  <a:cubicBezTo>
                    <a:pt x="42" y="240"/>
                    <a:pt x="35" y="240"/>
                    <a:pt x="33" y="240"/>
                  </a:cubicBezTo>
                  <a:cubicBezTo>
                    <a:pt x="30" y="240"/>
                    <a:pt x="26" y="240"/>
                    <a:pt x="23" y="239"/>
                  </a:cubicBezTo>
                  <a:cubicBezTo>
                    <a:pt x="22" y="239"/>
                    <a:pt x="20" y="239"/>
                    <a:pt x="18" y="239"/>
                  </a:cubicBezTo>
                  <a:cubicBezTo>
                    <a:pt x="17" y="240"/>
                    <a:pt x="17" y="242"/>
                    <a:pt x="18" y="243"/>
                  </a:cubicBezTo>
                  <a:cubicBezTo>
                    <a:pt x="22" y="245"/>
                    <a:pt x="25" y="247"/>
                    <a:pt x="29" y="247"/>
                  </a:cubicBezTo>
                  <a:cubicBezTo>
                    <a:pt x="30" y="247"/>
                    <a:pt x="32" y="247"/>
                    <a:pt x="34" y="247"/>
                  </a:cubicBezTo>
                  <a:cubicBezTo>
                    <a:pt x="34" y="247"/>
                    <a:pt x="35" y="246"/>
                    <a:pt x="35" y="246"/>
                  </a:cubicBezTo>
                  <a:cubicBezTo>
                    <a:pt x="37" y="245"/>
                    <a:pt x="39" y="245"/>
                    <a:pt x="40" y="244"/>
                  </a:cubicBezTo>
                  <a:cubicBezTo>
                    <a:pt x="43" y="243"/>
                    <a:pt x="47" y="244"/>
                    <a:pt x="50" y="243"/>
                  </a:cubicBezTo>
                  <a:cubicBezTo>
                    <a:pt x="51" y="242"/>
                    <a:pt x="53" y="241"/>
                    <a:pt x="54" y="241"/>
                  </a:cubicBezTo>
                  <a:cubicBezTo>
                    <a:pt x="56" y="240"/>
                    <a:pt x="58" y="239"/>
                    <a:pt x="59" y="236"/>
                  </a:cubicBezTo>
                  <a:cubicBezTo>
                    <a:pt x="59" y="234"/>
                    <a:pt x="58" y="233"/>
                    <a:pt x="58" y="231"/>
                  </a:cubicBezTo>
                  <a:cubicBezTo>
                    <a:pt x="58" y="230"/>
                    <a:pt x="58" y="228"/>
                    <a:pt x="57" y="228"/>
                  </a:cubicBezTo>
                  <a:cubicBezTo>
                    <a:pt x="57" y="228"/>
                    <a:pt x="56" y="227"/>
                    <a:pt x="56" y="227"/>
                  </a:cubicBezTo>
                  <a:cubicBezTo>
                    <a:pt x="57" y="227"/>
                    <a:pt x="57" y="227"/>
                    <a:pt x="58" y="226"/>
                  </a:cubicBezTo>
                  <a:cubicBezTo>
                    <a:pt x="58" y="226"/>
                    <a:pt x="60" y="226"/>
                    <a:pt x="60" y="226"/>
                  </a:cubicBezTo>
                  <a:cubicBezTo>
                    <a:pt x="60" y="226"/>
                    <a:pt x="61" y="225"/>
                    <a:pt x="61" y="225"/>
                  </a:cubicBezTo>
                  <a:cubicBezTo>
                    <a:pt x="62" y="224"/>
                    <a:pt x="62" y="223"/>
                    <a:pt x="62" y="223"/>
                  </a:cubicBezTo>
                  <a:cubicBezTo>
                    <a:pt x="62" y="222"/>
                    <a:pt x="62" y="222"/>
                    <a:pt x="63" y="221"/>
                  </a:cubicBezTo>
                  <a:cubicBezTo>
                    <a:pt x="64" y="221"/>
                    <a:pt x="64" y="220"/>
                    <a:pt x="64" y="220"/>
                  </a:cubicBezTo>
                  <a:cubicBezTo>
                    <a:pt x="65" y="219"/>
                    <a:pt x="66" y="219"/>
                    <a:pt x="67" y="218"/>
                  </a:cubicBezTo>
                  <a:cubicBezTo>
                    <a:pt x="67" y="217"/>
                    <a:pt x="67" y="215"/>
                    <a:pt x="68" y="214"/>
                  </a:cubicBezTo>
                  <a:cubicBezTo>
                    <a:pt x="69" y="213"/>
                    <a:pt x="70" y="213"/>
                    <a:pt x="71" y="212"/>
                  </a:cubicBezTo>
                  <a:cubicBezTo>
                    <a:pt x="71" y="211"/>
                    <a:pt x="72" y="211"/>
                    <a:pt x="72" y="210"/>
                  </a:cubicBezTo>
                  <a:cubicBezTo>
                    <a:pt x="72" y="210"/>
                    <a:pt x="73" y="209"/>
                    <a:pt x="73" y="209"/>
                  </a:cubicBezTo>
                  <a:cubicBezTo>
                    <a:pt x="73" y="209"/>
                    <a:pt x="73" y="209"/>
                    <a:pt x="74" y="208"/>
                  </a:cubicBezTo>
                  <a:cubicBezTo>
                    <a:pt x="74" y="208"/>
                    <a:pt x="74" y="208"/>
                    <a:pt x="74" y="208"/>
                  </a:cubicBezTo>
                  <a:cubicBezTo>
                    <a:pt x="75" y="207"/>
                    <a:pt x="76" y="207"/>
                    <a:pt x="76" y="206"/>
                  </a:cubicBezTo>
                  <a:cubicBezTo>
                    <a:pt x="78" y="204"/>
                    <a:pt x="84" y="196"/>
                    <a:pt x="85" y="195"/>
                  </a:cubicBezTo>
                  <a:cubicBezTo>
                    <a:pt x="85" y="194"/>
                    <a:pt x="86" y="193"/>
                    <a:pt x="86" y="193"/>
                  </a:cubicBezTo>
                  <a:cubicBezTo>
                    <a:pt x="86" y="193"/>
                    <a:pt x="87" y="193"/>
                    <a:pt x="87" y="192"/>
                  </a:cubicBezTo>
                  <a:cubicBezTo>
                    <a:pt x="87" y="192"/>
                    <a:pt x="87" y="191"/>
                    <a:pt x="87" y="191"/>
                  </a:cubicBezTo>
                  <a:cubicBezTo>
                    <a:pt x="88" y="189"/>
                    <a:pt x="98" y="179"/>
                    <a:pt x="99" y="177"/>
                  </a:cubicBezTo>
                  <a:cubicBezTo>
                    <a:pt x="99" y="176"/>
                    <a:pt x="100" y="176"/>
                    <a:pt x="100" y="175"/>
                  </a:cubicBezTo>
                  <a:cubicBezTo>
                    <a:pt x="101" y="174"/>
                    <a:pt x="102" y="172"/>
                    <a:pt x="101" y="175"/>
                  </a:cubicBezTo>
                  <a:cubicBezTo>
                    <a:pt x="100" y="177"/>
                    <a:pt x="92" y="189"/>
                    <a:pt x="92" y="189"/>
                  </a:cubicBezTo>
                  <a:cubicBezTo>
                    <a:pt x="90" y="190"/>
                    <a:pt x="90" y="191"/>
                    <a:pt x="89" y="192"/>
                  </a:cubicBezTo>
                  <a:cubicBezTo>
                    <a:pt x="86" y="195"/>
                    <a:pt x="85" y="198"/>
                    <a:pt x="82" y="202"/>
                  </a:cubicBezTo>
                  <a:cubicBezTo>
                    <a:pt x="81" y="203"/>
                    <a:pt x="81" y="204"/>
                    <a:pt x="79" y="206"/>
                  </a:cubicBezTo>
                  <a:cubicBezTo>
                    <a:pt x="78" y="208"/>
                    <a:pt x="76" y="209"/>
                    <a:pt x="75" y="211"/>
                  </a:cubicBezTo>
                  <a:cubicBezTo>
                    <a:pt x="72" y="214"/>
                    <a:pt x="72" y="218"/>
                    <a:pt x="70" y="222"/>
                  </a:cubicBezTo>
                  <a:cubicBezTo>
                    <a:pt x="70" y="223"/>
                    <a:pt x="69" y="222"/>
                    <a:pt x="69" y="223"/>
                  </a:cubicBezTo>
                  <a:cubicBezTo>
                    <a:pt x="68" y="224"/>
                    <a:pt x="69" y="226"/>
                    <a:pt x="68" y="226"/>
                  </a:cubicBezTo>
                  <a:cubicBezTo>
                    <a:pt x="68" y="227"/>
                    <a:pt x="68" y="229"/>
                    <a:pt x="68" y="230"/>
                  </a:cubicBezTo>
                  <a:cubicBezTo>
                    <a:pt x="70" y="229"/>
                    <a:pt x="73" y="229"/>
                    <a:pt x="75" y="229"/>
                  </a:cubicBezTo>
                  <a:cubicBezTo>
                    <a:pt x="68" y="231"/>
                    <a:pt x="68" y="231"/>
                    <a:pt x="68" y="231"/>
                  </a:cubicBezTo>
                  <a:cubicBezTo>
                    <a:pt x="68" y="231"/>
                    <a:pt x="68" y="232"/>
                    <a:pt x="68" y="232"/>
                  </a:cubicBezTo>
                  <a:cubicBezTo>
                    <a:pt x="67" y="232"/>
                    <a:pt x="67" y="232"/>
                    <a:pt x="66" y="232"/>
                  </a:cubicBezTo>
                  <a:cubicBezTo>
                    <a:pt x="68" y="231"/>
                    <a:pt x="68" y="231"/>
                    <a:pt x="68" y="231"/>
                  </a:cubicBezTo>
                  <a:cubicBezTo>
                    <a:pt x="68" y="231"/>
                    <a:pt x="68" y="230"/>
                    <a:pt x="68" y="230"/>
                  </a:cubicBezTo>
                  <a:cubicBezTo>
                    <a:pt x="68" y="230"/>
                    <a:pt x="67" y="230"/>
                    <a:pt x="67" y="231"/>
                  </a:cubicBezTo>
                  <a:cubicBezTo>
                    <a:pt x="65" y="232"/>
                    <a:pt x="66" y="233"/>
                    <a:pt x="66" y="236"/>
                  </a:cubicBezTo>
                  <a:cubicBezTo>
                    <a:pt x="62" y="237"/>
                    <a:pt x="63" y="239"/>
                    <a:pt x="61" y="243"/>
                  </a:cubicBezTo>
                  <a:cubicBezTo>
                    <a:pt x="60" y="245"/>
                    <a:pt x="59" y="245"/>
                    <a:pt x="59" y="248"/>
                  </a:cubicBezTo>
                  <a:cubicBezTo>
                    <a:pt x="59" y="250"/>
                    <a:pt x="59" y="252"/>
                    <a:pt x="59" y="254"/>
                  </a:cubicBezTo>
                  <a:cubicBezTo>
                    <a:pt x="60" y="254"/>
                    <a:pt x="64" y="244"/>
                    <a:pt x="67" y="250"/>
                  </a:cubicBezTo>
                  <a:cubicBezTo>
                    <a:pt x="63" y="252"/>
                    <a:pt x="65" y="255"/>
                    <a:pt x="64" y="258"/>
                  </a:cubicBezTo>
                  <a:cubicBezTo>
                    <a:pt x="64" y="258"/>
                    <a:pt x="63" y="258"/>
                    <a:pt x="63" y="258"/>
                  </a:cubicBezTo>
                  <a:cubicBezTo>
                    <a:pt x="62" y="259"/>
                    <a:pt x="62" y="260"/>
                    <a:pt x="63" y="261"/>
                  </a:cubicBezTo>
                  <a:cubicBezTo>
                    <a:pt x="63" y="262"/>
                    <a:pt x="64" y="262"/>
                    <a:pt x="64" y="262"/>
                  </a:cubicBezTo>
                  <a:cubicBezTo>
                    <a:pt x="64" y="262"/>
                    <a:pt x="64" y="263"/>
                    <a:pt x="64" y="264"/>
                  </a:cubicBezTo>
                  <a:cubicBezTo>
                    <a:pt x="61" y="263"/>
                    <a:pt x="62" y="270"/>
                    <a:pt x="62" y="272"/>
                  </a:cubicBezTo>
                  <a:cubicBezTo>
                    <a:pt x="62" y="275"/>
                    <a:pt x="60" y="277"/>
                    <a:pt x="60" y="280"/>
                  </a:cubicBezTo>
                  <a:cubicBezTo>
                    <a:pt x="60" y="283"/>
                    <a:pt x="60" y="286"/>
                    <a:pt x="60" y="288"/>
                  </a:cubicBezTo>
                  <a:cubicBezTo>
                    <a:pt x="59" y="289"/>
                    <a:pt x="60" y="291"/>
                    <a:pt x="60" y="291"/>
                  </a:cubicBezTo>
                  <a:cubicBezTo>
                    <a:pt x="59" y="292"/>
                    <a:pt x="58" y="292"/>
                    <a:pt x="58" y="293"/>
                  </a:cubicBezTo>
                  <a:cubicBezTo>
                    <a:pt x="57" y="294"/>
                    <a:pt x="57" y="294"/>
                    <a:pt x="57" y="296"/>
                  </a:cubicBezTo>
                  <a:cubicBezTo>
                    <a:pt x="62" y="297"/>
                    <a:pt x="63" y="295"/>
                    <a:pt x="65" y="291"/>
                  </a:cubicBezTo>
                  <a:cubicBezTo>
                    <a:pt x="68" y="287"/>
                    <a:pt x="71" y="285"/>
                    <a:pt x="71" y="280"/>
                  </a:cubicBezTo>
                  <a:cubicBezTo>
                    <a:pt x="71" y="277"/>
                    <a:pt x="70" y="271"/>
                    <a:pt x="71" y="268"/>
                  </a:cubicBezTo>
                  <a:cubicBezTo>
                    <a:pt x="73" y="267"/>
                    <a:pt x="75" y="268"/>
                    <a:pt x="77" y="267"/>
                  </a:cubicBezTo>
                  <a:cubicBezTo>
                    <a:pt x="78" y="267"/>
                    <a:pt x="80" y="266"/>
                    <a:pt x="81" y="265"/>
                  </a:cubicBezTo>
                  <a:cubicBezTo>
                    <a:pt x="83" y="269"/>
                    <a:pt x="78" y="270"/>
                    <a:pt x="76" y="273"/>
                  </a:cubicBezTo>
                  <a:cubicBezTo>
                    <a:pt x="75" y="274"/>
                    <a:pt x="76" y="275"/>
                    <a:pt x="75" y="275"/>
                  </a:cubicBezTo>
                  <a:cubicBezTo>
                    <a:pt x="75" y="276"/>
                    <a:pt x="73" y="276"/>
                    <a:pt x="73" y="277"/>
                  </a:cubicBezTo>
                  <a:cubicBezTo>
                    <a:pt x="72" y="278"/>
                    <a:pt x="72" y="281"/>
                    <a:pt x="72" y="282"/>
                  </a:cubicBezTo>
                  <a:cubicBezTo>
                    <a:pt x="73" y="286"/>
                    <a:pt x="75" y="291"/>
                    <a:pt x="79" y="290"/>
                  </a:cubicBezTo>
                  <a:cubicBezTo>
                    <a:pt x="82" y="289"/>
                    <a:pt x="81" y="290"/>
                    <a:pt x="81" y="286"/>
                  </a:cubicBezTo>
                  <a:cubicBezTo>
                    <a:pt x="82" y="284"/>
                    <a:pt x="83" y="283"/>
                    <a:pt x="86" y="284"/>
                  </a:cubicBezTo>
                  <a:cubicBezTo>
                    <a:pt x="86" y="287"/>
                    <a:pt x="86" y="288"/>
                    <a:pt x="88" y="290"/>
                  </a:cubicBezTo>
                  <a:cubicBezTo>
                    <a:pt x="90" y="292"/>
                    <a:pt x="91" y="294"/>
                    <a:pt x="92" y="296"/>
                  </a:cubicBezTo>
                  <a:cubicBezTo>
                    <a:pt x="93" y="298"/>
                    <a:pt x="94" y="301"/>
                    <a:pt x="95" y="298"/>
                  </a:cubicBezTo>
                  <a:cubicBezTo>
                    <a:pt x="95" y="297"/>
                    <a:pt x="95" y="294"/>
                    <a:pt x="95" y="293"/>
                  </a:cubicBezTo>
                  <a:cubicBezTo>
                    <a:pt x="95" y="291"/>
                    <a:pt x="93" y="290"/>
                    <a:pt x="94" y="288"/>
                  </a:cubicBezTo>
                  <a:cubicBezTo>
                    <a:pt x="95" y="288"/>
                    <a:pt x="96" y="288"/>
                    <a:pt x="98" y="288"/>
                  </a:cubicBezTo>
                  <a:cubicBezTo>
                    <a:pt x="98" y="287"/>
                    <a:pt x="98" y="285"/>
                    <a:pt x="98" y="283"/>
                  </a:cubicBezTo>
                  <a:cubicBezTo>
                    <a:pt x="98" y="280"/>
                    <a:pt x="98" y="279"/>
                    <a:pt x="99" y="277"/>
                  </a:cubicBezTo>
                  <a:cubicBezTo>
                    <a:pt x="100" y="276"/>
                    <a:pt x="100" y="273"/>
                    <a:pt x="101" y="272"/>
                  </a:cubicBezTo>
                  <a:cubicBezTo>
                    <a:pt x="104" y="272"/>
                    <a:pt x="103" y="275"/>
                    <a:pt x="103" y="277"/>
                  </a:cubicBezTo>
                  <a:cubicBezTo>
                    <a:pt x="106" y="277"/>
                    <a:pt x="112" y="275"/>
                    <a:pt x="110" y="279"/>
                  </a:cubicBezTo>
                  <a:cubicBezTo>
                    <a:pt x="108" y="280"/>
                    <a:pt x="105" y="279"/>
                    <a:pt x="103" y="280"/>
                  </a:cubicBezTo>
                  <a:cubicBezTo>
                    <a:pt x="101" y="281"/>
                    <a:pt x="102" y="283"/>
                    <a:pt x="102" y="285"/>
                  </a:cubicBezTo>
                  <a:cubicBezTo>
                    <a:pt x="101" y="288"/>
                    <a:pt x="99" y="288"/>
                    <a:pt x="98" y="290"/>
                  </a:cubicBezTo>
                  <a:cubicBezTo>
                    <a:pt x="97" y="292"/>
                    <a:pt x="97" y="294"/>
                    <a:pt x="97" y="296"/>
                  </a:cubicBezTo>
                  <a:cubicBezTo>
                    <a:pt x="98" y="297"/>
                    <a:pt x="98" y="298"/>
                    <a:pt x="99" y="299"/>
                  </a:cubicBezTo>
                  <a:cubicBezTo>
                    <a:pt x="99" y="300"/>
                    <a:pt x="98" y="301"/>
                    <a:pt x="99" y="301"/>
                  </a:cubicBezTo>
                  <a:cubicBezTo>
                    <a:pt x="99" y="302"/>
                    <a:pt x="100" y="302"/>
                    <a:pt x="100" y="302"/>
                  </a:cubicBezTo>
                  <a:cubicBezTo>
                    <a:pt x="101" y="303"/>
                    <a:pt x="102" y="305"/>
                    <a:pt x="103" y="306"/>
                  </a:cubicBezTo>
                  <a:cubicBezTo>
                    <a:pt x="103" y="307"/>
                    <a:pt x="105" y="307"/>
                    <a:pt x="106" y="308"/>
                  </a:cubicBezTo>
                  <a:cubicBezTo>
                    <a:pt x="107" y="308"/>
                    <a:pt x="108" y="310"/>
                    <a:pt x="110" y="310"/>
                  </a:cubicBezTo>
                  <a:cubicBezTo>
                    <a:pt x="111" y="310"/>
                    <a:pt x="112" y="310"/>
                    <a:pt x="113" y="311"/>
                  </a:cubicBezTo>
                  <a:cubicBezTo>
                    <a:pt x="114" y="312"/>
                    <a:pt x="114" y="319"/>
                    <a:pt x="113" y="320"/>
                  </a:cubicBezTo>
                  <a:cubicBezTo>
                    <a:pt x="110" y="320"/>
                    <a:pt x="109" y="324"/>
                    <a:pt x="108" y="327"/>
                  </a:cubicBezTo>
                  <a:cubicBezTo>
                    <a:pt x="107" y="330"/>
                    <a:pt x="107" y="332"/>
                    <a:pt x="106" y="336"/>
                  </a:cubicBezTo>
                  <a:cubicBezTo>
                    <a:pt x="105" y="341"/>
                    <a:pt x="102" y="347"/>
                    <a:pt x="98" y="351"/>
                  </a:cubicBezTo>
                  <a:cubicBezTo>
                    <a:pt x="97" y="353"/>
                    <a:pt x="95" y="355"/>
                    <a:pt x="93" y="356"/>
                  </a:cubicBezTo>
                  <a:cubicBezTo>
                    <a:pt x="91" y="359"/>
                    <a:pt x="91" y="362"/>
                    <a:pt x="91" y="365"/>
                  </a:cubicBezTo>
                  <a:cubicBezTo>
                    <a:pt x="91" y="369"/>
                    <a:pt x="92" y="377"/>
                    <a:pt x="96" y="379"/>
                  </a:cubicBezTo>
                  <a:cubicBezTo>
                    <a:pt x="93" y="380"/>
                    <a:pt x="92" y="373"/>
                    <a:pt x="91" y="372"/>
                  </a:cubicBezTo>
                  <a:cubicBezTo>
                    <a:pt x="90" y="368"/>
                    <a:pt x="88" y="367"/>
                    <a:pt x="84" y="368"/>
                  </a:cubicBezTo>
                  <a:cubicBezTo>
                    <a:pt x="83" y="371"/>
                    <a:pt x="83" y="374"/>
                    <a:pt x="84" y="377"/>
                  </a:cubicBezTo>
                  <a:cubicBezTo>
                    <a:pt x="85" y="380"/>
                    <a:pt x="87" y="383"/>
                    <a:pt x="89" y="385"/>
                  </a:cubicBezTo>
                  <a:cubicBezTo>
                    <a:pt x="90" y="386"/>
                    <a:pt x="92" y="387"/>
                    <a:pt x="93" y="388"/>
                  </a:cubicBezTo>
                  <a:cubicBezTo>
                    <a:pt x="94" y="390"/>
                    <a:pt x="97" y="405"/>
                    <a:pt x="101" y="403"/>
                  </a:cubicBezTo>
                  <a:cubicBezTo>
                    <a:pt x="102" y="398"/>
                    <a:pt x="99" y="392"/>
                    <a:pt x="99" y="387"/>
                  </a:cubicBezTo>
                  <a:cubicBezTo>
                    <a:pt x="99" y="383"/>
                    <a:pt x="98" y="380"/>
                    <a:pt x="102" y="378"/>
                  </a:cubicBezTo>
                  <a:cubicBezTo>
                    <a:pt x="105" y="377"/>
                    <a:pt x="105" y="378"/>
                    <a:pt x="107" y="381"/>
                  </a:cubicBezTo>
                  <a:cubicBezTo>
                    <a:pt x="107" y="382"/>
                    <a:pt x="109" y="382"/>
                    <a:pt x="109" y="382"/>
                  </a:cubicBezTo>
                  <a:cubicBezTo>
                    <a:pt x="110" y="384"/>
                    <a:pt x="111" y="385"/>
                    <a:pt x="112" y="386"/>
                  </a:cubicBezTo>
                  <a:cubicBezTo>
                    <a:pt x="113" y="388"/>
                    <a:pt x="115" y="389"/>
                    <a:pt x="117" y="390"/>
                  </a:cubicBezTo>
                  <a:cubicBezTo>
                    <a:pt x="121" y="394"/>
                    <a:pt x="123" y="399"/>
                    <a:pt x="130" y="399"/>
                  </a:cubicBezTo>
                  <a:cubicBezTo>
                    <a:pt x="131" y="395"/>
                    <a:pt x="130" y="395"/>
                    <a:pt x="128" y="391"/>
                  </a:cubicBezTo>
                  <a:cubicBezTo>
                    <a:pt x="127" y="388"/>
                    <a:pt x="127" y="385"/>
                    <a:pt x="127" y="381"/>
                  </a:cubicBezTo>
                  <a:cubicBezTo>
                    <a:pt x="127" y="376"/>
                    <a:pt x="130" y="380"/>
                    <a:pt x="133" y="382"/>
                  </a:cubicBezTo>
                  <a:cubicBezTo>
                    <a:pt x="137" y="384"/>
                    <a:pt x="136" y="385"/>
                    <a:pt x="137" y="390"/>
                  </a:cubicBezTo>
                  <a:cubicBezTo>
                    <a:pt x="139" y="390"/>
                    <a:pt x="142" y="391"/>
                    <a:pt x="145" y="391"/>
                  </a:cubicBezTo>
                  <a:cubicBezTo>
                    <a:pt x="145" y="391"/>
                    <a:pt x="147" y="392"/>
                    <a:pt x="147" y="392"/>
                  </a:cubicBezTo>
                  <a:cubicBezTo>
                    <a:pt x="148" y="392"/>
                    <a:pt x="149" y="390"/>
                    <a:pt x="150" y="390"/>
                  </a:cubicBezTo>
                  <a:cubicBezTo>
                    <a:pt x="153" y="389"/>
                    <a:pt x="154" y="390"/>
                    <a:pt x="156" y="388"/>
                  </a:cubicBezTo>
                  <a:cubicBezTo>
                    <a:pt x="158" y="386"/>
                    <a:pt x="158" y="385"/>
                    <a:pt x="160" y="383"/>
                  </a:cubicBezTo>
                  <a:cubicBezTo>
                    <a:pt x="162" y="381"/>
                    <a:pt x="162" y="380"/>
                    <a:pt x="165" y="381"/>
                  </a:cubicBezTo>
                  <a:cubicBezTo>
                    <a:pt x="166" y="381"/>
                    <a:pt x="166" y="382"/>
                    <a:pt x="166" y="383"/>
                  </a:cubicBezTo>
                  <a:cubicBezTo>
                    <a:pt x="167" y="383"/>
                    <a:pt x="168" y="382"/>
                    <a:pt x="168" y="383"/>
                  </a:cubicBezTo>
                  <a:cubicBezTo>
                    <a:pt x="169" y="383"/>
                    <a:pt x="170" y="383"/>
                    <a:pt x="171" y="383"/>
                  </a:cubicBezTo>
                  <a:cubicBezTo>
                    <a:pt x="174" y="382"/>
                    <a:pt x="175" y="381"/>
                    <a:pt x="174" y="378"/>
                  </a:cubicBezTo>
                  <a:cubicBezTo>
                    <a:pt x="174" y="377"/>
                    <a:pt x="172" y="376"/>
                    <a:pt x="171" y="375"/>
                  </a:cubicBezTo>
                  <a:cubicBezTo>
                    <a:pt x="171" y="374"/>
                    <a:pt x="171" y="373"/>
                    <a:pt x="172" y="372"/>
                  </a:cubicBezTo>
                  <a:cubicBezTo>
                    <a:pt x="175" y="371"/>
                    <a:pt x="177" y="372"/>
                    <a:pt x="180" y="372"/>
                  </a:cubicBezTo>
                  <a:cubicBezTo>
                    <a:pt x="183" y="372"/>
                    <a:pt x="185" y="372"/>
                    <a:pt x="187" y="372"/>
                  </a:cubicBezTo>
                  <a:cubicBezTo>
                    <a:pt x="189" y="371"/>
                    <a:pt x="191" y="370"/>
                    <a:pt x="193" y="369"/>
                  </a:cubicBezTo>
                  <a:cubicBezTo>
                    <a:pt x="196" y="368"/>
                    <a:pt x="197" y="366"/>
                    <a:pt x="201" y="367"/>
                  </a:cubicBezTo>
                  <a:cubicBezTo>
                    <a:pt x="201" y="368"/>
                    <a:pt x="201" y="369"/>
                    <a:pt x="201" y="371"/>
                  </a:cubicBezTo>
                  <a:cubicBezTo>
                    <a:pt x="197" y="370"/>
                    <a:pt x="195" y="375"/>
                    <a:pt x="192" y="375"/>
                  </a:cubicBezTo>
                  <a:cubicBezTo>
                    <a:pt x="190" y="376"/>
                    <a:pt x="189" y="373"/>
                    <a:pt x="187" y="374"/>
                  </a:cubicBezTo>
                  <a:cubicBezTo>
                    <a:pt x="186" y="375"/>
                    <a:pt x="186" y="377"/>
                    <a:pt x="186" y="378"/>
                  </a:cubicBezTo>
                  <a:cubicBezTo>
                    <a:pt x="185" y="378"/>
                    <a:pt x="183" y="378"/>
                    <a:pt x="182" y="378"/>
                  </a:cubicBezTo>
                  <a:cubicBezTo>
                    <a:pt x="180" y="379"/>
                    <a:pt x="182" y="378"/>
                    <a:pt x="180" y="380"/>
                  </a:cubicBezTo>
                  <a:cubicBezTo>
                    <a:pt x="179" y="382"/>
                    <a:pt x="178" y="385"/>
                    <a:pt x="176" y="388"/>
                  </a:cubicBezTo>
                  <a:cubicBezTo>
                    <a:pt x="175" y="389"/>
                    <a:pt x="175" y="390"/>
                    <a:pt x="174" y="391"/>
                  </a:cubicBezTo>
                  <a:cubicBezTo>
                    <a:pt x="174" y="391"/>
                    <a:pt x="174" y="392"/>
                    <a:pt x="173" y="392"/>
                  </a:cubicBezTo>
                  <a:cubicBezTo>
                    <a:pt x="173" y="392"/>
                    <a:pt x="172" y="392"/>
                    <a:pt x="171" y="392"/>
                  </a:cubicBezTo>
                  <a:cubicBezTo>
                    <a:pt x="170" y="393"/>
                    <a:pt x="170" y="394"/>
                    <a:pt x="169" y="395"/>
                  </a:cubicBezTo>
                  <a:cubicBezTo>
                    <a:pt x="169" y="396"/>
                    <a:pt x="169" y="397"/>
                    <a:pt x="169" y="397"/>
                  </a:cubicBezTo>
                  <a:cubicBezTo>
                    <a:pt x="169" y="398"/>
                    <a:pt x="168" y="398"/>
                    <a:pt x="168" y="399"/>
                  </a:cubicBezTo>
                  <a:cubicBezTo>
                    <a:pt x="165" y="402"/>
                    <a:pt x="164" y="409"/>
                    <a:pt x="165" y="414"/>
                  </a:cubicBezTo>
                  <a:cubicBezTo>
                    <a:pt x="166" y="418"/>
                    <a:pt x="171" y="422"/>
                    <a:pt x="172" y="425"/>
                  </a:cubicBezTo>
                  <a:cubicBezTo>
                    <a:pt x="173" y="427"/>
                    <a:pt x="173" y="429"/>
                    <a:pt x="174" y="430"/>
                  </a:cubicBezTo>
                  <a:cubicBezTo>
                    <a:pt x="174" y="431"/>
                    <a:pt x="175" y="432"/>
                    <a:pt x="176" y="433"/>
                  </a:cubicBezTo>
                  <a:cubicBezTo>
                    <a:pt x="176" y="434"/>
                    <a:pt x="177" y="434"/>
                    <a:pt x="177" y="435"/>
                  </a:cubicBezTo>
                  <a:cubicBezTo>
                    <a:pt x="178" y="435"/>
                    <a:pt x="177" y="436"/>
                    <a:pt x="177" y="437"/>
                  </a:cubicBezTo>
                  <a:cubicBezTo>
                    <a:pt x="180" y="441"/>
                    <a:pt x="186" y="442"/>
                    <a:pt x="185" y="448"/>
                  </a:cubicBezTo>
                  <a:cubicBezTo>
                    <a:pt x="184" y="450"/>
                    <a:pt x="182" y="452"/>
                    <a:pt x="185" y="454"/>
                  </a:cubicBezTo>
                  <a:cubicBezTo>
                    <a:pt x="185" y="455"/>
                    <a:pt x="187" y="456"/>
                    <a:pt x="188" y="456"/>
                  </a:cubicBezTo>
                  <a:cubicBezTo>
                    <a:pt x="190" y="455"/>
                    <a:pt x="189" y="454"/>
                    <a:pt x="190" y="453"/>
                  </a:cubicBezTo>
                  <a:cubicBezTo>
                    <a:pt x="192" y="452"/>
                    <a:pt x="193" y="453"/>
                    <a:pt x="195" y="451"/>
                  </a:cubicBezTo>
                  <a:cubicBezTo>
                    <a:pt x="196" y="449"/>
                    <a:pt x="196" y="447"/>
                    <a:pt x="199" y="448"/>
                  </a:cubicBezTo>
                  <a:cubicBezTo>
                    <a:pt x="202" y="449"/>
                    <a:pt x="203" y="452"/>
                    <a:pt x="205" y="448"/>
                  </a:cubicBezTo>
                  <a:cubicBezTo>
                    <a:pt x="206" y="446"/>
                    <a:pt x="206" y="442"/>
                    <a:pt x="209" y="443"/>
                  </a:cubicBezTo>
                  <a:cubicBezTo>
                    <a:pt x="212" y="443"/>
                    <a:pt x="213" y="447"/>
                    <a:pt x="212" y="449"/>
                  </a:cubicBezTo>
                  <a:cubicBezTo>
                    <a:pt x="212" y="452"/>
                    <a:pt x="209" y="452"/>
                    <a:pt x="208" y="455"/>
                  </a:cubicBezTo>
                  <a:cubicBezTo>
                    <a:pt x="206" y="455"/>
                    <a:pt x="205" y="459"/>
                    <a:pt x="205" y="461"/>
                  </a:cubicBezTo>
                  <a:cubicBezTo>
                    <a:pt x="205" y="461"/>
                    <a:pt x="206" y="462"/>
                    <a:pt x="206" y="462"/>
                  </a:cubicBezTo>
                  <a:cubicBezTo>
                    <a:pt x="206" y="463"/>
                    <a:pt x="206" y="464"/>
                    <a:pt x="206" y="465"/>
                  </a:cubicBezTo>
                  <a:cubicBezTo>
                    <a:pt x="205" y="466"/>
                    <a:pt x="205" y="466"/>
                    <a:pt x="204" y="468"/>
                  </a:cubicBezTo>
                  <a:cubicBezTo>
                    <a:pt x="204" y="468"/>
                    <a:pt x="203" y="467"/>
                    <a:pt x="203" y="467"/>
                  </a:cubicBezTo>
                  <a:cubicBezTo>
                    <a:pt x="202" y="468"/>
                    <a:pt x="202" y="468"/>
                    <a:pt x="202" y="469"/>
                  </a:cubicBezTo>
                  <a:cubicBezTo>
                    <a:pt x="201" y="469"/>
                    <a:pt x="200" y="470"/>
                    <a:pt x="200" y="471"/>
                  </a:cubicBezTo>
                  <a:cubicBezTo>
                    <a:pt x="198" y="473"/>
                    <a:pt x="197" y="474"/>
                    <a:pt x="199" y="476"/>
                  </a:cubicBezTo>
                  <a:cubicBezTo>
                    <a:pt x="198" y="478"/>
                    <a:pt x="196" y="478"/>
                    <a:pt x="195" y="480"/>
                  </a:cubicBezTo>
                  <a:cubicBezTo>
                    <a:pt x="193" y="483"/>
                    <a:pt x="195" y="483"/>
                    <a:pt x="196" y="485"/>
                  </a:cubicBezTo>
                  <a:cubicBezTo>
                    <a:pt x="197" y="487"/>
                    <a:pt x="198" y="490"/>
                    <a:pt x="197" y="492"/>
                  </a:cubicBezTo>
                  <a:cubicBezTo>
                    <a:pt x="196" y="494"/>
                    <a:pt x="194" y="494"/>
                    <a:pt x="194" y="498"/>
                  </a:cubicBezTo>
                  <a:cubicBezTo>
                    <a:pt x="194" y="500"/>
                    <a:pt x="195" y="502"/>
                    <a:pt x="194" y="504"/>
                  </a:cubicBezTo>
                  <a:cubicBezTo>
                    <a:pt x="194" y="506"/>
                    <a:pt x="195" y="510"/>
                    <a:pt x="194" y="511"/>
                  </a:cubicBezTo>
                  <a:cubicBezTo>
                    <a:pt x="193" y="515"/>
                    <a:pt x="187" y="512"/>
                    <a:pt x="188" y="516"/>
                  </a:cubicBezTo>
                  <a:cubicBezTo>
                    <a:pt x="188" y="517"/>
                    <a:pt x="190" y="518"/>
                    <a:pt x="190" y="519"/>
                  </a:cubicBezTo>
                  <a:cubicBezTo>
                    <a:pt x="190" y="520"/>
                    <a:pt x="189" y="521"/>
                    <a:pt x="189" y="522"/>
                  </a:cubicBezTo>
                  <a:cubicBezTo>
                    <a:pt x="187" y="523"/>
                    <a:pt x="186" y="521"/>
                    <a:pt x="185" y="519"/>
                  </a:cubicBezTo>
                  <a:cubicBezTo>
                    <a:pt x="184" y="518"/>
                    <a:pt x="182" y="518"/>
                    <a:pt x="181" y="517"/>
                  </a:cubicBezTo>
                  <a:cubicBezTo>
                    <a:pt x="180" y="516"/>
                    <a:pt x="179" y="514"/>
                    <a:pt x="178" y="514"/>
                  </a:cubicBezTo>
                  <a:cubicBezTo>
                    <a:pt x="176" y="513"/>
                    <a:pt x="173" y="515"/>
                    <a:pt x="174" y="517"/>
                  </a:cubicBezTo>
                  <a:cubicBezTo>
                    <a:pt x="169" y="518"/>
                    <a:pt x="161" y="511"/>
                    <a:pt x="157" y="514"/>
                  </a:cubicBezTo>
                  <a:cubicBezTo>
                    <a:pt x="163" y="515"/>
                    <a:pt x="160" y="523"/>
                    <a:pt x="163" y="525"/>
                  </a:cubicBezTo>
                  <a:cubicBezTo>
                    <a:pt x="160" y="525"/>
                    <a:pt x="155" y="524"/>
                    <a:pt x="152" y="525"/>
                  </a:cubicBezTo>
                  <a:cubicBezTo>
                    <a:pt x="150" y="526"/>
                    <a:pt x="151" y="530"/>
                    <a:pt x="148" y="531"/>
                  </a:cubicBezTo>
                  <a:cubicBezTo>
                    <a:pt x="148" y="531"/>
                    <a:pt x="146" y="532"/>
                    <a:pt x="146" y="532"/>
                  </a:cubicBezTo>
                  <a:cubicBezTo>
                    <a:pt x="144" y="533"/>
                    <a:pt x="143" y="533"/>
                    <a:pt x="142" y="531"/>
                  </a:cubicBezTo>
                  <a:cubicBezTo>
                    <a:pt x="141" y="529"/>
                    <a:pt x="143" y="529"/>
                    <a:pt x="143" y="528"/>
                  </a:cubicBezTo>
                  <a:cubicBezTo>
                    <a:pt x="144" y="526"/>
                    <a:pt x="144" y="526"/>
                    <a:pt x="144" y="523"/>
                  </a:cubicBezTo>
                  <a:cubicBezTo>
                    <a:pt x="142" y="522"/>
                    <a:pt x="142" y="524"/>
                    <a:pt x="141" y="525"/>
                  </a:cubicBezTo>
                  <a:cubicBezTo>
                    <a:pt x="139" y="525"/>
                    <a:pt x="138" y="525"/>
                    <a:pt x="136" y="525"/>
                  </a:cubicBezTo>
                  <a:cubicBezTo>
                    <a:pt x="136" y="523"/>
                    <a:pt x="136" y="522"/>
                    <a:pt x="135" y="520"/>
                  </a:cubicBezTo>
                  <a:cubicBezTo>
                    <a:pt x="134" y="518"/>
                    <a:pt x="132" y="515"/>
                    <a:pt x="130" y="514"/>
                  </a:cubicBezTo>
                  <a:cubicBezTo>
                    <a:pt x="128" y="512"/>
                    <a:pt x="123" y="513"/>
                    <a:pt x="120" y="513"/>
                  </a:cubicBezTo>
                  <a:cubicBezTo>
                    <a:pt x="116" y="513"/>
                    <a:pt x="112" y="516"/>
                    <a:pt x="114" y="521"/>
                  </a:cubicBezTo>
                  <a:cubicBezTo>
                    <a:pt x="115" y="523"/>
                    <a:pt x="119" y="525"/>
                    <a:pt x="118" y="526"/>
                  </a:cubicBezTo>
                  <a:cubicBezTo>
                    <a:pt x="116" y="529"/>
                    <a:pt x="109" y="520"/>
                    <a:pt x="107" y="521"/>
                  </a:cubicBezTo>
                  <a:cubicBezTo>
                    <a:pt x="109" y="525"/>
                    <a:pt x="112" y="529"/>
                    <a:pt x="115" y="531"/>
                  </a:cubicBezTo>
                  <a:cubicBezTo>
                    <a:pt x="118" y="534"/>
                    <a:pt x="121" y="532"/>
                    <a:pt x="122" y="537"/>
                  </a:cubicBezTo>
                  <a:cubicBezTo>
                    <a:pt x="125" y="537"/>
                    <a:pt x="124" y="539"/>
                    <a:pt x="126" y="541"/>
                  </a:cubicBezTo>
                  <a:cubicBezTo>
                    <a:pt x="127" y="543"/>
                    <a:pt x="129" y="543"/>
                    <a:pt x="130" y="545"/>
                  </a:cubicBezTo>
                  <a:cubicBezTo>
                    <a:pt x="129" y="545"/>
                    <a:pt x="128" y="548"/>
                    <a:pt x="127" y="549"/>
                  </a:cubicBezTo>
                  <a:cubicBezTo>
                    <a:pt x="125" y="552"/>
                    <a:pt x="124" y="556"/>
                    <a:pt x="123" y="560"/>
                  </a:cubicBezTo>
                  <a:cubicBezTo>
                    <a:pt x="123" y="559"/>
                    <a:pt x="123" y="559"/>
                    <a:pt x="123" y="558"/>
                  </a:cubicBezTo>
                  <a:cubicBezTo>
                    <a:pt x="122" y="560"/>
                    <a:pt x="120" y="562"/>
                    <a:pt x="118" y="563"/>
                  </a:cubicBezTo>
                  <a:cubicBezTo>
                    <a:pt x="117" y="564"/>
                    <a:pt x="114" y="563"/>
                    <a:pt x="112" y="564"/>
                  </a:cubicBezTo>
                  <a:cubicBezTo>
                    <a:pt x="112" y="564"/>
                    <a:pt x="111" y="565"/>
                    <a:pt x="110" y="566"/>
                  </a:cubicBezTo>
                  <a:cubicBezTo>
                    <a:pt x="109" y="567"/>
                    <a:pt x="109" y="566"/>
                    <a:pt x="108" y="568"/>
                  </a:cubicBezTo>
                  <a:cubicBezTo>
                    <a:pt x="106" y="570"/>
                    <a:pt x="106" y="572"/>
                    <a:pt x="107" y="574"/>
                  </a:cubicBezTo>
                  <a:cubicBezTo>
                    <a:pt x="108" y="574"/>
                    <a:pt x="110" y="574"/>
                    <a:pt x="112" y="574"/>
                  </a:cubicBezTo>
                  <a:cubicBezTo>
                    <a:pt x="113" y="574"/>
                    <a:pt x="112" y="575"/>
                    <a:pt x="113" y="576"/>
                  </a:cubicBezTo>
                  <a:cubicBezTo>
                    <a:pt x="114" y="576"/>
                    <a:pt x="116" y="576"/>
                    <a:pt x="117" y="576"/>
                  </a:cubicBezTo>
                  <a:cubicBezTo>
                    <a:pt x="122" y="577"/>
                    <a:pt x="121" y="570"/>
                    <a:pt x="124" y="567"/>
                  </a:cubicBezTo>
                  <a:cubicBezTo>
                    <a:pt x="126" y="564"/>
                    <a:pt x="129" y="563"/>
                    <a:pt x="132" y="561"/>
                  </a:cubicBezTo>
                  <a:cubicBezTo>
                    <a:pt x="135" y="559"/>
                    <a:pt x="141" y="558"/>
                    <a:pt x="144" y="559"/>
                  </a:cubicBezTo>
                  <a:cubicBezTo>
                    <a:pt x="144" y="561"/>
                    <a:pt x="143" y="562"/>
                    <a:pt x="143" y="563"/>
                  </a:cubicBezTo>
                  <a:cubicBezTo>
                    <a:pt x="142" y="565"/>
                    <a:pt x="142" y="565"/>
                    <a:pt x="142" y="567"/>
                  </a:cubicBezTo>
                  <a:cubicBezTo>
                    <a:pt x="142" y="570"/>
                    <a:pt x="146" y="574"/>
                    <a:pt x="142" y="574"/>
                  </a:cubicBezTo>
                  <a:cubicBezTo>
                    <a:pt x="142" y="576"/>
                    <a:pt x="141" y="577"/>
                    <a:pt x="141" y="578"/>
                  </a:cubicBezTo>
                  <a:cubicBezTo>
                    <a:pt x="141" y="580"/>
                    <a:pt x="143" y="582"/>
                    <a:pt x="143" y="584"/>
                  </a:cubicBezTo>
                  <a:cubicBezTo>
                    <a:pt x="143" y="585"/>
                    <a:pt x="139" y="589"/>
                    <a:pt x="143" y="590"/>
                  </a:cubicBezTo>
                  <a:cubicBezTo>
                    <a:pt x="143" y="592"/>
                    <a:pt x="145" y="595"/>
                    <a:pt x="144" y="597"/>
                  </a:cubicBezTo>
                  <a:cubicBezTo>
                    <a:pt x="144" y="598"/>
                    <a:pt x="143" y="598"/>
                    <a:pt x="142" y="600"/>
                  </a:cubicBezTo>
                  <a:cubicBezTo>
                    <a:pt x="141" y="601"/>
                    <a:pt x="141" y="602"/>
                    <a:pt x="141" y="603"/>
                  </a:cubicBezTo>
                  <a:cubicBezTo>
                    <a:pt x="141" y="605"/>
                    <a:pt x="140" y="606"/>
                    <a:pt x="139" y="608"/>
                  </a:cubicBezTo>
                  <a:cubicBezTo>
                    <a:pt x="139" y="609"/>
                    <a:pt x="140" y="611"/>
                    <a:pt x="139" y="612"/>
                  </a:cubicBezTo>
                  <a:cubicBezTo>
                    <a:pt x="139" y="613"/>
                    <a:pt x="137" y="613"/>
                    <a:pt x="137" y="614"/>
                  </a:cubicBezTo>
                  <a:cubicBezTo>
                    <a:pt x="136" y="615"/>
                    <a:pt x="136" y="616"/>
                    <a:pt x="136" y="617"/>
                  </a:cubicBezTo>
                  <a:cubicBezTo>
                    <a:pt x="134" y="621"/>
                    <a:pt x="134" y="619"/>
                    <a:pt x="132" y="620"/>
                  </a:cubicBezTo>
                  <a:cubicBezTo>
                    <a:pt x="130" y="621"/>
                    <a:pt x="129" y="623"/>
                    <a:pt x="128" y="624"/>
                  </a:cubicBezTo>
                  <a:cubicBezTo>
                    <a:pt x="127" y="624"/>
                    <a:pt x="126" y="625"/>
                    <a:pt x="125" y="625"/>
                  </a:cubicBezTo>
                  <a:cubicBezTo>
                    <a:pt x="125" y="626"/>
                    <a:pt x="124" y="625"/>
                    <a:pt x="123" y="626"/>
                  </a:cubicBezTo>
                  <a:cubicBezTo>
                    <a:pt x="122" y="626"/>
                    <a:pt x="121" y="629"/>
                    <a:pt x="120" y="630"/>
                  </a:cubicBezTo>
                  <a:cubicBezTo>
                    <a:pt x="118" y="631"/>
                    <a:pt x="115" y="629"/>
                    <a:pt x="113" y="630"/>
                  </a:cubicBezTo>
                  <a:cubicBezTo>
                    <a:pt x="113" y="630"/>
                    <a:pt x="112" y="631"/>
                    <a:pt x="112" y="631"/>
                  </a:cubicBezTo>
                  <a:cubicBezTo>
                    <a:pt x="111" y="631"/>
                    <a:pt x="109" y="631"/>
                    <a:pt x="109" y="631"/>
                  </a:cubicBezTo>
                  <a:cubicBezTo>
                    <a:pt x="108" y="632"/>
                    <a:pt x="106" y="633"/>
                    <a:pt x="105" y="634"/>
                  </a:cubicBezTo>
                  <a:cubicBezTo>
                    <a:pt x="104" y="635"/>
                    <a:pt x="104" y="637"/>
                    <a:pt x="103" y="638"/>
                  </a:cubicBezTo>
                  <a:cubicBezTo>
                    <a:pt x="101" y="640"/>
                    <a:pt x="95" y="639"/>
                    <a:pt x="93" y="637"/>
                  </a:cubicBezTo>
                  <a:cubicBezTo>
                    <a:pt x="91" y="636"/>
                    <a:pt x="92" y="635"/>
                    <a:pt x="89" y="636"/>
                  </a:cubicBezTo>
                  <a:cubicBezTo>
                    <a:pt x="87" y="638"/>
                    <a:pt x="88" y="639"/>
                    <a:pt x="87" y="642"/>
                  </a:cubicBezTo>
                  <a:cubicBezTo>
                    <a:pt x="86" y="643"/>
                    <a:pt x="82" y="642"/>
                    <a:pt x="82" y="643"/>
                  </a:cubicBezTo>
                  <a:cubicBezTo>
                    <a:pt x="81" y="644"/>
                    <a:pt x="82" y="648"/>
                    <a:pt x="81" y="650"/>
                  </a:cubicBezTo>
                  <a:cubicBezTo>
                    <a:pt x="79" y="653"/>
                    <a:pt x="76" y="651"/>
                    <a:pt x="75" y="655"/>
                  </a:cubicBezTo>
                  <a:cubicBezTo>
                    <a:pt x="77" y="655"/>
                    <a:pt x="82" y="654"/>
                    <a:pt x="85" y="655"/>
                  </a:cubicBezTo>
                  <a:cubicBezTo>
                    <a:pt x="88" y="656"/>
                    <a:pt x="86" y="658"/>
                    <a:pt x="85" y="660"/>
                  </a:cubicBezTo>
                  <a:cubicBezTo>
                    <a:pt x="83" y="662"/>
                    <a:pt x="82" y="663"/>
                    <a:pt x="79" y="664"/>
                  </a:cubicBezTo>
                  <a:cubicBezTo>
                    <a:pt x="78" y="665"/>
                    <a:pt x="77" y="664"/>
                    <a:pt x="76" y="666"/>
                  </a:cubicBezTo>
                  <a:cubicBezTo>
                    <a:pt x="76" y="669"/>
                    <a:pt x="77" y="669"/>
                    <a:pt x="79" y="670"/>
                  </a:cubicBezTo>
                  <a:cubicBezTo>
                    <a:pt x="82" y="672"/>
                    <a:pt x="84" y="672"/>
                    <a:pt x="87" y="672"/>
                  </a:cubicBezTo>
                  <a:cubicBezTo>
                    <a:pt x="88" y="672"/>
                    <a:pt x="89" y="672"/>
                    <a:pt x="89" y="672"/>
                  </a:cubicBezTo>
                  <a:cubicBezTo>
                    <a:pt x="90" y="673"/>
                    <a:pt x="90" y="674"/>
                    <a:pt x="90" y="674"/>
                  </a:cubicBezTo>
                  <a:cubicBezTo>
                    <a:pt x="92" y="675"/>
                    <a:pt x="93" y="675"/>
                    <a:pt x="95" y="675"/>
                  </a:cubicBezTo>
                  <a:cubicBezTo>
                    <a:pt x="97" y="675"/>
                    <a:pt x="100" y="675"/>
                    <a:pt x="102" y="675"/>
                  </a:cubicBezTo>
                  <a:cubicBezTo>
                    <a:pt x="104" y="676"/>
                    <a:pt x="103" y="676"/>
                    <a:pt x="105" y="677"/>
                  </a:cubicBezTo>
                  <a:cubicBezTo>
                    <a:pt x="105" y="678"/>
                    <a:pt x="105" y="679"/>
                    <a:pt x="107" y="678"/>
                  </a:cubicBezTo>
                  <a:cubicBezTo>
                    <a:pt x="110" y="677"/>
                    <a:pt x="107" y="674"/>
                    <a:pt x="108" y="672"/>
                  </a:cubicBezTo>
                  <a:cubicBezTo>
                    <a:pt x="111" y="671"/>
                    <a:pt x="113" y="671"/>
                    <a:pt x="116" y="671"/>
                  </a:cubicBezTo>
                  <a:cubicBezTo>
                    <a:pt x="119" y="671"/>
                    <a:pt x="119" y="669"/>
                    <a:pt x="122" y="669"/>
                  </a:cubicBezTo>
                  <a:cubicBezTo>
                    <a:pt x="125" y="668"/>
                    <a:pt x="127" y="668"/>
                    <a:pt x="128" y="671"/>
                  </a:cubicBezTo>
                  <a:cubicBezTo>
                    <a:pt x="128" y="673"/>
                    <a:pt x="127" y="677"/>
                    <a:pt x="128" y="678"/>
                  </a:cubicBezTo>
                  <a:cubicBezTo>
                    <a:pt x="129" y="679"/>
                    <a:pt x="131" y="679"/>
                    <a:pt x="131" y="679"/>
                  </a:cubicBezTo>
                  <a:cubicBezTo>
                    <a:pt x="133" y="680"/>
                    <a:pt x="133" y="682"/>
                    <a:pt x="134" y="682"/>
                  </a:cubicBezTo>
                  <a:cubicBezTo>
                    <a:pt x="135" y="683"/>
                    <a:pt x="139" y="682"/>
                    <a:pt x="140" y="682"/>
                  </a:cubicBezTo>
                  <a:cubicBezTo>
                    <a:pt x="143" y="682"/>
                    <a:pt x="143" y="682"/>
                    <a:pt x="145" y="680"/>
                  </a:cubicBezTo>
                  <a:cubicBezTo>
                    <a:pt x="148" y="678"/>
                    <a:pt x="147" y="678"/>
                    <a:pt x="147" y="675"/>
                  </a:cubicBezTo>
                  <a:cubicBezTo>
                    <a:pt x="148" y="672"/>
                    <a:pt x="148" y="671"/>
                    <a:pt x="151" y="672"/>
                  </a:cubicBezTo>
                  <a:cubicBezTo>
                    <a:pt x="153" y="672"/>
                    <a:pt x="154" y="672"/>
                    <a:pt x="155" y="675"/>
                  </a:cubicBezTo>
                  <a:cubicBezTo>
                    <a:pt x="155" y="676"/>
                    <a:pt x="154" y="678"/>
                    <a:pt x="155" y="678"/>
                  </a:cubicBezTo>
                  <a:cubicBezTo>
                    <a:pt x="156" y="680"/>
                    <a:pt x="158" y="680"/>
                    <a:pt x="160" y="681"/>
                  </a:cubicBezTo>
                  <a:cubicBezTo>
                    <a:pt x="162" y="682"/>
                    <a:pt x="163" y="684"/>
                    <a:pt x="165" y="686"/>
                  </a:cubicBezTo>
                  <a:cubicBezTo>
                    <a:pt x="166" y="689"/>
                    <a:pt x="167" y="691"/>
                    <a:pt x="169" y="691"/>
                  </a:cubicBezTo>
                  <a:cubicBezTo>
                    <a:pt x="171" y="692"/>
                    <a:pt x="172" y="691"/>
                    <a:pt x="173" y="692"/>
                  </a:cubicBezTo>
                  <a:cubicBezTo>
                    <a:pt x="176" y="693"/>
                    <a:pt x="176" y="694"/>
                    <a:pt x="179" y="695"/>
                  </a:cubicBezTo>
                  <a:cubicBezTo>
                    <a:pt x="182" y="696"/>
                    <a:pt x="185" y="697"/>
                    <a:pt x="189" y="697"/>
                  </a:cubicBezTo>
                  <a:cubicBezTo>
                    <a:pt x="191" y="697"/>
                    <a:pt x="193" y="696"/>
                    <a:pt x="194" y="694"/>
                  </a:cubicBezTo>
                  <a:cubicBezTo>
                    <a:pt x="195" y="691"/>
                    <a:pt x="192" y="689"/>
                    <a:pt x="194" y="687"/>
                  </a:cubicBezTo>
                  <a:cubicBezTo>
                    <a:pt x="196" y="685"/>
                    <a:pt x="196" y="685"/>
                    <a:pt x="198" y="685"/>
                  </a:cubicBezTo>
                  <a:cubicBezTo>
                    <a:pt x="198" y="685"/>
                    <a:pt x="199" y="685"/>
                    <a:pt x="200" y="685"/>
                  </a:cubicBezTo>
                  <a:cubicBezTo>
                    <a:pt x="201" y="685"/>
                    <a:pt x="201" y="684"/>
                    <a:pt x="202" y="683"/>
                  </a:cubicBezTo>
                  <a:cubicBezTo>
                    <a:pt x="203" y="683"/>
                    <a:pt x="204" y="683"/>
                    <a:pt x="205" y="682"/>
                  </a:cubicBezTo>
                  <a:cubicBezTo>
                    <a:pt x="206" y="682"/>
                    <a:pt x="208" y="680"/>
                    <a:pt x="209" y="679"/>
                  </a:cubicBezTo>
                  <a:cubicBezTo>
                    <a:pt x="211" y="678"/>
                    <a:pt x="214" y="680"/>
                    <a:pt x="216" y="678"/>
                  </a:cubicBezTo>
                  <a:cubicBezTo>
                    <a:pt x="218" y="677"/>
                    <a:pt x="218" y="676"/>
                    <a:pt x="219" y="675"/>
                  </a:cubicBezTo>
                  <a:cubicBezTo>
                    <a:pt x="220" y="674"/>
                    <a:pt x="221" y="675"/>
                    <a:pt x="222" y="675"/>
                  </a:cubicBezTo>
                  <a:cubicBezTo>
                    <a:pt x="223" y="674"/>
                    <a:pt x="223" y="673"/>
                    <a:pt x="224" y="673"/>
                  </a:cubicBezTo>
                  <a:cubicBezTo>
                    <a:pt x="225" y="674"/>
                    <a:pt x="218" y="677"/>
                    <a:pt x="217" y="679"/>
                  </a:cubicBezTo>
                  <a:cubicBezTo>
                    <a:pt x="215" y="680"/>
                    <a:pt x="216" y="682"/>
                    <a:pt x="215" y="683"/>
                  </a:cubicBezTo>
                  <a:cubicBezTo>
                    <a:pt x="214" y="686"/>
                    <a:pt x="212" y="686"/>
                    <a:pt x="210" y="687"/>
                  </a:cubicBezTo>
                  <a:cubicBezTo>
                    <a:pt x="208" y="689"/>
                    <a:pt x="206" y="690"/>
                    <a:pt x="204" y="692"/>
                  </a:cubicBezTo>
                  <a:cubicBezTo>
                    <a:pt x="204" y="693"/>
                    <a:pt x="203" y="695"/>
                    <a:pt x="202" y="696"/>
                  </a:cubicBezTo>
                  <a:cubicBezTo>
                    <a:pt x="202" y="696"/>
                    <a:pt x="202" y="697"/>
                    <a:pt x="202" y="698"/>
                  </a:cubicBezTo>
                  <a:cubicBezTo>
                    <a:pt x="201" y="698"/>
                    <a:pt x="200" y="700"/>
                    <a:pt x="200" y="700"/>
                  </a:cubicBezTo>
                  <a:cubicBezTo>
                    <a:pt x="199" y="704"/>
                    <a:pt x="200" y="708"/>
                    <a:pt x="195" y="709"/>
                  </a:cubicBezTo>
                  <a:cubicBezTo>
                    <a:pt x="193" y="709"/>
                    <a:pt x="192" y="709"/>
                    <a:pt x="190" y="709"/>
                  </a:cubicBezTo>
                  <a:cubicBezTo>
                    <a:pt x="190" y="709"/>
                    <a:pt x="188" y="708"/>
                    <a:pt x="187" y="709"/>
                  </a:cubicBezTo>
                  <a:cubicBezTo>
                    <a:pt x="186" y="709"/>
                    <a:pt x="186" y="710"/>
                    <a:pt x="185" y="711"/>
                  </a:cubicBezTo>
                  <a:cubicBezTo>
                    <a:pt x="182" y="713"/>
                    <a:pt x="179" y="711"/>
                    <a:pt x="177" y="709"/>
                  </a:cubicBezTo>
                  <a:cubicBezTo>
                    <a:pt x="174" y="707"/>
                    <a:pt x="169" y="708"/>
                    <a:pt x="165" y="708"/>
                  </a:cubicBezTo>
                  <a:cubicBezTo>
                    <a:pt x="161" y="708"/>
                    <a:pt x="157" y="707"/>
                    <a:pt x="152" y="707"/>
                  </a:cubicBezTo>
                  <a:cubicBezTo>
                    <a:pt x="149" y="707"/>
                    <a:pt x="145" y="708"/>
                    <a:pt x="141" y="708"/>
                  </a:cubicBezTo>
                  <a:cubicBezTo>
                    <a:pt x="137" y="708"/>
                    <a:pt x="134" y="707"/>
                    <a:pt x="134" y="712"/>
                  </a:cubicBezTo>
                  <a:cubicBezTo>
                    <a:pt x="134" y="714"/>
                    <a:pt x="134" y="715"/>
                    <a:pt x="133" y="717"/>
                  </a:cubicBezTo>
                  <a:cubicBezTo>
                    <a:pt x="133" y="717"/>
                    <a:pt x="132" y="718"/>
                    <a:pt x="132" y="719"/>
                  </a:cubicBezTo>
                  <a:cubicBezTo>
                    <a:pt x="132" y="720"/>
                    <a:pt x="132" y="722"/>
                    <a:pt x="132" y="724"/>
                  </a:cubicBezTo>
                  <a:cubicBezTo>
                    <a:pt x="132" y="726"/>
                    <a:pt x="132" y="727"/>
                    <a:pt x="130" y="728"/>
                  </a:cubicBezTo>
                  <a:cubicBezTo>
                    <a:pt x="129" y="729"/>
                    <a:pt x="125" y="729"/>
                    <a:pt x="124" y="728"/>
                  </a:cubicBezTo>
                  <a:cubicBezTo>
                    <a:pt x="123" y="727"/>
                    <a:pt x="122" y="721"/>
                    <a:pt x="118" y="724"/>
                  </a:cubicBezTo>
                  <a:cubicBezTo>
                    <a:pt x="116" y="727"/>
                    <a:pt x="117" y="733"/>
                    <a:pt x="117" y="736"/>
                  </a:cubicBezTo>
                  <a:cubicBezTo>
                    <a:pt x="117" y="738"/>
                    <a:pt x="117" y="740"/>
                    <a:pt x="116" y="742"/>
                  </a:cubicBezTo>
                  <a:cubicBezTo>
                    <a:pt x="115" y="744"/>
                    <a:pt x="114" y="746"/>
                    <a:pt x="114" y="748"/>
                  </a:cubicBezTo>
                  <a:cubicBezTo>
                    <a:pt x="113" y="749"/>
                    <a:pt x="110" y="750"/>
                    <a:pt x="109" y="751"/>
                  </a:cubicBezTo>
                  <a:cubicBezTo>
                    <a:pt x="108" y="753"/>
                    <a:pt x="107" y="755"/>
                    <a:pt x="106" y="756"/>
                  </a:cubicBezTo>
                  <a:cubicBezTo>
                    <a:pt x="105" y="758"/>
                    <a:pt x="105" y="760"/>
                    <a:pt x="104" y="761"/>
                  </a:cubicBezTo>
                  <a:cubicBezTo>
                    <a:pt x="103" y="763"/>
                    <a:pt x="101" y="762"/>
                    <a:pt x="100" y="762"/>
                  </a:cubicBezTo>
                  <a:cubicBezTo>
                    <a:pt x="96" y="763"/>
                    <a:pt x="96" y="763"/>
                    <a:pt x="94" y="766"/>
                  </a:cubicBezTo>
                  <a:cubicBezTo>
                    <a:pt x="94" y="767"/>
                    <a:pt x="92" y="769"/>
                    <a:pt x="91" y="770"/>
                  </a:cubicBezTo>
                  <a:cubicBezTo>
                    <a:pt x="91" y="771"/>
                    <a:pt x="91" y="771"/>
                    <a:pt x="92" y="772"/>
                  </a:cubicBezTo>
                  <a:cubicBezTo>
                    <a:pt x="91" y="773"/>
                    <a:pt x="91" y="774"/>
                    <a:pt x="90" y="775"/>
                  </a:cubicBezTo>
                  <a:cubicBezTo>
                    <a:pt x="83" y="781"/>
                    <a:pt x="83" y="781"/>
                    <a:pt x="83" y="781"/>
                  </a:cubicBezTo>
                  <a:cubicBezTo>
                    <a:pt x="83" y="782"/>
                    <a:pt x="82" y="782"/>
                    <a:pt x="82" y="783"/>
                  </a:cubicBezTo>
                  <a:cubicBezTo>
                    <a:pt x="82" y="783"/>
                    <a:pt x="82" y="783"/>
                    <a:pt x="81" y="784"/>
                  </a:cubicBezTo>
                  <a:cubicBezTo>
                    <a:pt x="81" y="784"/>
                    <a:pt x="81" y="784"/>
                    <a:pt x="81" y="784"/>
                  </a:cubicBezTo>
                  <a:cubicBezTo>
                    <a:pt x="80" y="784"/>
                    <a:pt x="81" y="785"/>
                    <a:pt x="81" y="785"/>
                  </a:cubicBezTo>
                  <a:cubicBezTo>
                    <a:pt x="81" y="786"/>
                    <a:pt x="81" y="786"/>
                    <a:pt x="81" y="787"/>
                  </a:cubicBezTo>
                  <a:cubicBezTo>
                    <a:pt x="81" y="787"/>
                    <a:pt x="81" y="787"/>
                    <a:pt x="80" y="787"/>
                  </a:cubicBezTo>
                  <a:cubicBezTo>
                    <a:pt x="80" y="787"/>
                    <a:pt x="80" y="788"/>
                    <a:pt x="79" y="788"/>
                  </a:cubicBezTo>
                  <a:cubicBezTo>
                    <a:pt x="79" y="788"/>
                    <a:pt x="78" y="788"/>
                    <a:pt x="78" y="788"/>
                  </a:cubicBezTo>
                  <a:cubicBezTo>
                    <a:pt x="77" y="789"/>
                    <a:pt x="77" y="790"/>
                    <a:pt x="76" y="791"/>
                  </a:cubicBezTo>
                  <a:cubicBezTo>
                    <a:pt x="75" y="792"/>
                    <a:pt x="74" y="793"/>
                    <a:pt x="73" y="793"/>
                  </a:cubicBezTo>
                  <a:cubicBezTo>
                    <a:pt x="73" y="793"/>
                    <a:pt x="73" y="793"/>
                    <a:pt x="73" y="793"/>
                  </a:cubicBezTo>
                  <a:cubicBezTo>
                    <a:pt x="72" y="794"/>
                    <a:pt x="72" y="794"/>
                    <a:pt x="72" y="794"/>
                  </a:cubicBezTo>
                  <a:cubicBezTo>
                    <a:pt x="71" y="795"/>
                    <a:pt x="71" y="795"/>
                    <a:pt x="70" y="796"/>
                  </a:cubicBezTo>
                  <a:cubicBezTo>
                    <a:pt x="70" y="796"/>
                    <a:pt x="70" y="796"/>
                    <a:pt x="70" y="796"/>
                  </a:cubicBezTo>
                  <a:cubicBezTo>
                    <a:pt x="69" y="796"/>
                    <a:pt x="67" y="795"/>
                    <a:pt x="67" y="795"/>
                  </a:cubicBezTo>
                  <a:cubicBezTo>
                    <a:pt x="67" y="795"/>
                    <a:pt x="66" y="794"/>
                    <a:pt x="66" y="794"/>
                  </a:cubicBezTo>
                  <a:cubicBezTo>
                    <a:pt x="66" y="794"/>
                    <a:pt x="66" y="793"/>
                    <a:pt x="65" y="793"/>
                  </a:cubicBezTo>
                  <a:cubicBezTo>
                    <a:pt x="65" y="793"/>
                    <a:pt x="64" y="794"/>
                    <a:pt x="64" y="794"/>
                  </a:cubicBezTo>
                  <a:cubicBezTo>
                    <a:pt x="63" y="794"/>
                    <a:pt x="63" y="794"/>
                    <a:pt x="63" y="795"/>
                  </a:cubicBezTo>
                  <a:cubicBezTo>
                    <a:pt x="62" y="795"/>
                    <a:pt x="62" y="795"/>
                    <a:pt x="62" y="796"/>
                  </a:cubicBezTo>
                  <a:cubicBezTo>
                    <a:pt x="62" y="796"/>
                    <a:pt x="62" y="796"/>
                    <a:pt x="62" y="796"/>
                  </a:cubicBezTo>
                  <a:cubicBezTo>
                    <a:pt x="62" y="796"/>
                    <a:pt x="61" y="796"/>
                    <a:pt x="61" y="796"/>
                  </a:cubicBezTo>
                  <a:cubicBezTo>
                    <a:pt x="60" y="796"/>
                    <a:pt x="59" y="796"/>
                    <a:pt x="59" y="796"/>
                  </a:cubicBezTo>
                  <a:cubicBezTo>
                    <a:pt x="58" y="797"/>
                    <a:pt x="57" y="797"/>
                    <a:pt x="57" y="798"/>
                  </a:cubicBezTo>
                  <a:cubicBezTo>
                    <a:pt x="56" y="799"/>
                    <a:pt x="56" y="800"/>
                    <a:pt x="55" y="801"/>
                  </a:cubicBezTo>
                  <a:cubicBezTo>
                    <a:pt x="55" y="802"/>
                    <a:pt x="54" y="802"/>
                    <a:pt x="54" y="803"/>
                  </a:cubicBezTo>
                  <a:cubicBezTo>
                    <a:pt x="54" y="804"/>
                    <a:pt x="54" y="804"/>
                    <a:pt x="54" y="805"/>
                  </a:cubicBezTo>
                  <a:cubicBezTo>
                    <a:pt x="54" y="805"/>
                    <a:pt x="53" y="806"/>
                    <a:pt x="54" y="806"/>
                  </a:cubicBezTo>
                  <a:cubicBezTo>
                    <a:pt x="54" y="807"/>
                    <a:pt x="54" y="808"/>
                    <a:pt x="55" y="808"/>
                  </a:cubicBezTo>
                  <a:cubicBezTo>
                    <a:pt x="55" y="808"/>
                    <a:pt x="55" y="809"/>
                    <a:pt x="55" y="809"/>
                  </a:cubicBezTo>
                  <a:cubicBezTo>
                    <a:pt x="56" y="809"/>
                    <a:pt x="56" y="809"/>
                    <a:pt x="56" y="809"/>
                  </a:cubicBezTo>
                  <a:cubicBezTo>
                    <a:pt x="56" y="809"/>
                    <a:pt x="56" y="809"/>
                    <a:pt x="57" y="810"/>
                  </a:cubicBezTo>
                  <a:cubicBezTo>
                    <a:pt x="57" y="810"/>
                    <a:pt x="57" y="810"/>
                    <a:pt x="57" y="810"/>
                  </a:cubicBezTo>
                  <a:cubicBezTo>
                    <a:pt x="58" y="810"/>
                    <a:pt x="58" y="810"/>
                    <a:pt x="59" y="811"/>
                  </a:cubicBezTo>
                  <a:cubicBezTo>
                    <a:pt x="60" y="811"/>
                    <a:pt x="60" y="811"/>
                    <a:pt x="61" y="810"/>
                  </a:cubicBezTo>
                  <a:cubicBezTo>
                    <a:pt x="62" y="810"/>
                    <a:pt x="62" y="810"/>
                    <a:pt x="63" y="809"/>
                  </a:cubicBezTo>
                  <a:cubicBezTo>
                    <a:pt x="63" y="809"/>
                    <a:pt x="64" y="809"/>
                    <a:pt x="64" y="808"/>
                  </a:cubicBezTo>
                  <a:cubicBezTo>
                    <a:pt x="65" y="808"/>
                    <a:pt x="65" y="807"/>
                    <a:pt x="65" y="806"/>
                  </a:cubicBezTo>
                  <a:cubicBezTo>
                    <a:pt x="65" y="806"/>
                    <a:pt x="66" y="805"/>
                    <a:pt x="66" y="804"/>
                  </a:cubicBezTo>
                  <a:cubicBezTo>
                    <a:pt x="67" y="804"/>
                    <a:pt x="67" y="804"/>
                    <a:pt x="68" y="804"/>
                  </a:cubicBezTo>
                  <a:cubicBezTo>
                    <a:pt x="69" y="804"/>
                    <a:pt x="70" y="805"/>
                    <a:pt x="70" y="805"/>
                  </a:cubicBezTo>
                  <a:cubicBezTo>
                    <a:pt x="71" y="805"/>
                    <a:pt x="72" y="806"/>
                    <a:pt x="73" y="806"/>
                  </a:cubicBezTo>
                  <a:cubicBezTo>
                    <a:pt x="73" y="806"/>
                    <a:pt x="74" y="807"/>
                    <a:pt x="74" y="807"/>
                  </a:cubicBezTo>
                  <a:cubicBezTo>
                    <a:pt x="74" y="807"/>
                    <a:pt x="74" y="808"/>
                    <a:pt x="74" y="808"/>
                  </a:cubicBezTo>
                  <a:cubicBezTo>
                    <a:pt x="74" y="808"/>
                    <a:pt x="75" y="809"/>
                    <a:pt x="75" y="810"/>
                  </a:cubicBezTo>
                  <a:cubicBezTo>
                    <a:pt x="76" y="811"/>
                    <a:pt x="77" y="811"/>
                    <a:pt x="77" y="812"/>
                  </a:cubicBezTo>
                  <a:cubicBezTo>
                    <a:pt x="78" y="813"/>
                    <a:pt x="78" y="814"/>
                    <a:pt x="78" y="815"/>
                  </a:cubicBezTo>
                  <a:cubicBezTo>
                    <a:pt x="79" y="817"/>
                    <a:pt x="81" y="818"/>
                    <a:pt x="83" y="818"/>
                  </a:cubicBezTo>
                  <a:cubicBezTo>
                    <a:pt x="83" y="818"/>
                    <a:pt x="84" y="818"/>
                    <a:pt x="85" y="817"/>
                  </a:cubicBezTo>
                  <a:cubicBezTo>
                    <a:pt x="85" y="817"/>
                    <a:pt x="85" y="817"/>
                    <a:pt x="85" y="817"/>
                  </a:cubicBezTo>
                  <a:cubicBezTo>
                    <a:pt x="85" y="816"/>
                    <a:pt x="85" y="816"/>
                    <a:pt x="86" y="815"/>
                  </a:cubicBezTo>
                  <a:cubicBezTo>
                    <a:pt x="87" y="814"/>
                    <a:pt x="88" y="813"/>
                    <a:pt x="88" y="811"/>
                  </a:cubicBezTo>
                  <a:cubicBezTo>
                    <a:pt x="89" y="811"/>
                    <a:pt x="89" y="811"/>
                    <a:pt x="89" y="810"/>
                  </a:cubicBezTo>
                  <a:cubicBezTo>
                    <a:pt x="90" y="810"/>
                    <a:pt x="90" y="809"/>
                    <a:pt x="90" y="809"/>
                  </a:cubicBezTo>
                  <a:cubicBezTo>
                    <a:pt x="91" y="807"/>
                    <a:pt x="90" y="806"/>
                    <a:pt x="89" y="805"/>
                  </a:cubicBezTo>
                  <a:cubicBezTo>
                    <a:pt x="89" y="804"/>
                    <a:pt x="89" y="804"/>
                    <a:pt x="89" y="803"/>
                  </a:cubicBezTo>
                  <a:cubicBezTo>
                    <a:pt x="89" y="802"/>
                    <a:pt x="89" y="802"/>
                    <a:pt x="90" y="802"/>
                  </a:cubicBezTo>
                  <a:cubicBezTo>
                    <a:pt x="91" y="802"/>
                    <a:pt x="91" y="802"/>
                    <a:pt x="91" y="802"/>
                  </a:cubicBezTo>
                  <a:cubicBezTo>
                    <a:pt x="91" y="801"/>
                    <a:pt x="92" y="801"/>
                    <a:pt x="92" y="801"/>
                  </a:cubicBezTo>
                  <a:cubicBezTo>
                    <a:pt x="93" y="800"/>
                    <a:pt x="93" y="800"/>
                    <a:pt x="94" y="800"/>
                  </a:cubicBezTo>
                  <a:cubicBezTo>
                    <a:pt x="94" y="799"/>
                    <a:pt x="95" y="799"/>
                    <a:pt x="96" y="799"/>
                  </a:cubicBezTo>
                  <a:cubicBezTo>
                    <a:pt x="97" y="798"/>
                    <a:pt x="98" y="798"/>
                    <a:pt x="99" y="797"/>
                  </a:cubicBezTo>
                  <a:cubicBezTo>
                    <a:pt x="100" y="797"/>
                    <a:pt x="101" y="796"/>
                    <a:pt x="103" y="795"/>
                  </a:cubicBezTo>
                  <a:cubicBezTo>
                    <a:pt x="104" y="794"/>
                    <a:pt x="105" y="793"/>
                    <a:pt x="105" y="792"/>
                  </a:cubicBezTo>
                  <a:cubicBezTo>
                    <a:pt x="105" y="791"/>
                    <a:pt x="105" y="791"/>
                    <a:pt x="105" y="791"/>
                  </a:cubicBezTo>
                  <a:cubicBezTo>
                    <a:pt x="105" y="790"/>
                    <a:pt x="106" y="789"/>
                    <a:pt x="106" y="788"/>
                  </a:cubicBezTo>
                  <a:cubicBezTo>
                    <a:pt x="106" y="788"/>
                    <a:pt x="106" y="787"/>
                    <a:pt x="106" y="786"/>
                  </a:cubicBezTo>
                  <a:cubicBezTo>
                    <a:pt x="106" y="786"/>
                    <a:pt x="106" y="786"/>
                    <a:pt x="106" y="785"/>
                  </a:cubicBezTo>
                  <a:cubicBezTo>
                    <a:pt x="107" y="785"/>
                    <a:pt x="106" y="784"/>
                    <a:pt x="107" y="784"/>
                  </a:cubicBezTo>
                  <a:cubicBezTo>
                    <a:pt x="107" y="783"/>
                    <a:pt x="107" y="783"/>
                    <a:pt x="108" y="783"/>
                  </a:cubicBezTo>
                  <a:cubicBezTo>
                    <a:pt x="108" y="783"/>
                    <a:pt x="108" y="783"/>
                    <a:pt x="109" y="783"/>
                  </a:cubicBezTo>
                  <a:cubicBezTo>
                    <a:pt x="109" y="784"/>
                    <a:pt x="109" y="785"/>
                    <a:pt x="109" y="785"/>
                  </a:cubicBezTo>
                  <a:cubicBezTo>
                    <a:pt x="111" y="787"/>
                    <a:pt x="112" y="787"/>
                    <a:pt x="114" y="786"/>
                  </a:cubicBezTo>
                  <a:cubicBezTo>
                    <a:pt x="115" y="786"/>
                    <a:pt x="116" y="786"/>
                    <a:pt x="117" y="786"/>
                  </a:cubicBezTo>
                  <a:cubicBezTo>
                    <a:pt x="118" y="785"/>
                    <a:pt x="119" y="786"/>
                    <a:pt x="120" y="786"/>
                  </a:cubicBezTo>
                  <a:cubicBezTo>
                    <a:pt x="121" y="785"/>
                    <a:pt x="122" y="785"/>
                    <a:pt x="124" y="784"/>
                  </a:cubicBezTo>
                  <a:cubicBezTo>
                    <a:pt x="124" y="783"/>
                    <a:pt x="124" y="783"/>
                    <a:pt x="125" y="783"/>
                  </a:cubicBezTo>
                  <a:cubicBezTo>
                    <a:pt x="125" y="783"/>
                    <a:pt x="126" y="783"/>
                    <a:pt x="127" y="783"/>
                  </a:cubicBezTo>
                  <a:cubicBezTo>
                    <a:pt x="128" y="782"/>
                    <a:pt x="128" y="782"/>
                    <a:pt x="129" y="781"/>
                  </a:cubicBezTo>
                  <a:cubicBezTo>
                    <a:pt x="129" y="781"/>
                    <a:pt x="130" y="780"/>
                    <a:pt x="130" y="780"/>
                  </a:cubicBezTo>
                  <a:cubicBezTo>
                    <a:pt x="131" y="779"/>
                    <a:pt x="131" y="780"/>
                    <a:pt x="132" y="780"/>
                  </a:cubicBezTo>
                  <a:cubicBezTo>
                    <a:pt x="133" y="780"/>
                    <a:pt x="133" y="780"/>
                    <a:pt x="134" y="781"/>
                  </a:cubicBezTo>
                  <a:cubicBezTo>
                    <a:pt x="134" y="781"/>
                    <a:pt x="134" y="781"/>
                    <a:pt x="134" y="781"/>
                  </a:cubicBezTo>
                  <a:cubicBezTo>
                    <a:pt x="134" y="782"/>
                    <a:pt x="134" y="782"/>
                    <a:pt x="135" y="783"/>
                  </a:cubicBezTo>
                  <a:cubicBezTo>
                    <a:pt x="135" y="784"/>
                    <a:pt x="135" y="785"/>
                    <a:pt x="136" y="786"/>
                  </a:cubicBezTo>
                  <a:cubicBezTo>
                    <a:pt x="136" y="786"/>
                    <a:pt x="138" y="786"/>
                    <a:pt x="138" y="786"/>
                  </a:cubicBezTo>
                  <a:cubicBezTo>
                    <a:pt x="139" y="786"/>
                    <a:pt x="140" y="787"/>
                    <a:pt x="141" y="787"/>
                  </a:cubicBezTo>
                  <a:cubicBezTo>
                    <a:pt x="141" y="788"/>
                    <a:pt x="141" y="787"/>
                    <a:pt x="142" y="788"/>
                  </a:cubicBezTo>
                  <a:cubicBezTo>
                    <a:pt x="142" y="788"/>
                    <a:pt x="143" y="788"/>
                    <a:pt x="144" y="788"/>
                  </a:cubicBezTo>
                  <a:cubicBezTo>
                    <a:pt x="145" y="788"/>
                    <a:pt x="146" y="789"/>
                    <a:pt x="147" y="788"/>
                  </a:cubicBezTo>
                  <a:cubicBezTo>
                    <a:pt x="147" y="787"/>
                    <a:pt x="147" y="787"/>
                    <a:pt x="148" y="787"/>
                  </a:cubicBezTo>
                  <a:cubicBezTo>
                    <a:pt x="148" y="788"/>
                    <a:pt x="149" y="788"/>
                    <a:pt x="149" y="788"/>
                  </a:cubicBezTo>
                  <a:cubicBezTo>
                    <a:pt x="150" y="788"/>
                    <a:pt x="151" y="789"/>
                    <a:pt x="151" y="790"/>
                  </a:cubicBezTo>
                  <a:cubicBezTo>
                    <a:pt x="151" y="791"/>
                    <a:pt x="151" y="791"/>
                    <a:pt x="151" y="792"/>
                  </a:cubicBezTo>
                  <a:cubicBezTo>
                    <a:pt x="152" y="793"/>
                    <a:pt x="152" y="793"/>
                    <a:pt x="153" y="793"/>
                  </a:cubicBezTo>
                  <a:cubicBezTo>
                    <a:pt x="153" y="794"/>
                    <a:pt x="154" y="794"/>
                    <a:pt x="154" y="795"/>
                  </a:cubicBezTo>
                  <a:cubicBezTo>
                    <a:pt x="156" y="795"/>
                    <a:pt x="157" y="796"/>
                    <a:pt x="158" y="796"/>
                  </a:cubicBezTo>
                  <a:cubicBezTo>
                    <a:pt x="159" y="796"/>
                    <a:pt x="160" y="796"/>
                    <a:pt x="160" y="796"/>
                  </a:cubicBezTo>
                  <a:cubicBezTo>
                    <a:pt x="161" y="796"/>
                    <a:pt x="163" y="797"/>
                    <a:pt x="163" y="796"/>
                  </a:cubicBezTo>
                  <a:cubicBezTo>
                    <a:pt x="165" y="796"/>
                    <a:pt x="164" y="795"/>
                    <a:pt x="165" y="794"/>
                  </a:cubicBezTo>
                  <a:cubicBezTo>
                    <a:pt x="165" y="793"/>
                    <a:pt x="165" y="793"/>
                    <a:pt x="165" y="792"/>
                  </a:cubicBezTo>
                  <a:cubicBezTo>
                    <a:pt x="165" y="791"/>
                    <a:pt x="165" y="790"/>
                    <a:pt x="165" y="789"/>
                  </a:cubicBezTo>
                  <a:cubicBezTo>
                    <a:pt x="166" y="789"/>
                    <a:pt x="166" y="789"/>
                    <a:pt x="166" y="789"/>
                  </a:cubicBezTo>
                  <a:cubicBezTo>
                    <a:pt x="167" y="789"/>
                    <a:pt x="168" y="789"/>
                    <a:pt x="169" y="789"/>
                  </a:cubicBezTo>
                  <a:cubicBezTo>
                    <a:pt x="170" y="789"/>
                    <a:pt x="171" y="789"/>
                    <a:pt x="172" y="789"/>
                  </a:cubicBezTo>
                  <a:cubicBezTo>
                    <a:pt x="173" y="789"/>
                    <a:pt x="174" y="789"/>
                    <a:pt x="176" y="789"/>
                  </a:cubicBezTo>
                  <a:cubicBezTo>
                    <a:pt x="176" y="789"/>
                    <a:pt x="177" y="789"/>
                    <a:pt x="178" y="789"/>
                  </a:cubicBezTo>
                  <a:cubicBezTo>
                    <a:pt x="180" y="789"/>
                    <a:pt x="181" y="788"/>
                    <a:pt x="183" y="788"/>
                  </a:cubicBezTo>
                  <a:cubicBezTo>
                    <a:pt x="187" y="787"/>
                    <a:pt x="193" y="788"/>
                    <a:pt x="193" y="786"/>
                  </a:cubicBezTo>
                  <a:cubicBezTo>
                    <a:pt x="195" y="780"/>
                    <a:pt x="191" y="779"/>
                    <a:pt x="191" y="778"/>
                  </a:cubicBezTo>
                  <a:cubicBezTo>
                    <a:pt x="189" y="777"/>
                    <a:pt x="182" y="777"/>
                    <a:pt x="180" y="777"/>
                  </a:cubicBezTo>
                  <a:cubicBezTo>
                    <a:pt x="177" y="777"/>
                    <a:pt x="174" y="777"/>
                    <a:pt x="172" y="777"/>
                  </a:cubicBezTo>
                  <a:cubicBezTo>
                    <a:pt x="171" y="777"/>
                    <a:pt x="169" y="777"/>
                    <a:pt x="169" y="776"/>
                  </a:cubicBezTo>
                  <a:cubicBezTo>
                    <a:pt x="169" y="775"/>
                    <a:pt x="170" y="773"/>
                    <a:pt x="171" y="773"/>
                  </a:cubicBezTo>
                  <a:cubicBezTo>
                    <a:pt x="172" y="771"/>
                    <a:pt x="174" y="769"/>
                    <a:pt x="175" y="767"/>
                  </a:cubicBezTo>
                  <a:cubicBezTo>
                    <a:pt x="176" y="766"/>
                    <a:pt x="176" y="764"/>
                    <a:pt x="177" y="763"/>
                  </a:cubicBezTo>
                  <a:cubicBezTo>
                    <a:pt x="178" y="762"/>
                    <a:pt x="178" y="761"/>
                    <a:pt x="178" y="760"/>
                  </a:cubicBezTo>
                  <a:cubicBezTo>
                    <a:pt x="179" y="760"/>
                    <a:pt x="179" y="760"/>
                    <a:pt x="180" y="759"/>
                  </a:cubicBezTo>
                  <a:cubicBezTo>
                    <a:pt x="181" y="759"/>
                    <a:pt x="181" y="759"/>
                    <a:pt x="181" y="759"/>
                  </a:cubicBezTo>
                  <a:cubicBezTo>
                    <a:pt x="182" y="759"/>
                    <a:pt x="182" y="759"/>
                    <a:pt x="183" y="759"/>
                  </a:cubicBezTo>
                  <a:cubicBezTo>
                    <a:pt x="183" y="759"/>
                    <a:pt x="183" y="759"/>
                    <a:pt x="183" y="759"/>
                  </a:cubicBezTo>
                  <a:cubicBezTo>
                    <a:pt x="184" y="758"/>
                    <a:pt x="184" y="758"/>
                    <a:pt x="185" y="757"/>
                  </a:cubicBezTo>
                  <a:cubicBezTo>
                    <a:pt x="185" y="756"/>
                    <a:pt x="186" y="755"/>
                    <a:pt x="187" y="755"/>
                  </a:cubicBezTo>
                  <a:cubicBezTo>
                    <a:pt x="188" y="755"/>
                    <a:pt x="189" y="754"/>
                    <a:pt x="190" y="754"/>
                  </a:cubicBezTo>
                  <a:cubicBezTo>
                    <a:pt x="191" y="754"/>
                    <a:pt x="192" y="754"/>
                    <a:pt x="192" y="754"/>
                  </a:cubicBezTo>
                  <a:cubicBezTo>
                    <a:pt x="194" y="754"/>
                    <a:pt x="195" y="755"/>
                    <a:pt x="196" y="755"/>
                  </a:cubicBezTo>
                  <a:cubicBezTo>
                    <a:pt x="196" y="755"/>
                    <a:pt x="196" y="755"/>
                    <a:pt x="196" y="755"/>
                  </a:cubicBezTo>
                  <a:cubicBezTo>
                    <a:pt x="198" y="754"/>
                    <a:pt x="199" y="755"/>
                    <a:pt x="200" y="754"/>
                  </a:cubicBezTo>
                  <a:cubicBezTo>
                    <a:pt x="201" y="754"/>
                    <a:pt x="200" y="753"/>
                    <a:pt x="201" y="752"/>
                  </a:cubicBezTo>
                  <a:cubicBezTo>
                    <a:pt x="201" y="752"/>
                    <a:pt x="202" y="751"/>
                    <a:pt x="202" y="751"/>
                  </a:cubicBezTo>
                  <a:cubicBezTo>
                    <a:pt x="203" y="749"/>
                    <a:pt x="202" y="748"/>
                    <a:pt x="204" y="747"/>
                  </a:cubicBezTo>
                  <a:cubicBezTo>
                    <a:pt x="205" y="747"/>
                    <a:pt x="209" y="748"/>
                    <a:pt x="210" y="749"/>
                  </a:cubicBezTo>
                  <a:cubicBezTo>
                    <a:pt x="211" y="750"/>
                    <a:pt x="211" y="752"/>
                    <a:pt x="211" y="754"/>
                  </a:cubicBezTo>
                  <a:cubicBezTo>
                    <a:pt x="213" y="755"/>
                    <a:pt x="216" y="754"/>
                    <a:pt x="218" y="755"/>
                  </a:cubicBezTo>
                  <a:cubicBezTo>
                    <a:pt x="220" y="756"/>
                    <a:pt x="222" y="757"/>
                    <a:pt x="225" y="759"/>
                  </a:cubicBezTo>
                  <a:cubicBezTo>
                    <a:pt x="228" y="760"/>
                    <a:pt x="231" y="763"/>
                    <a:pt x="235" y="763"/>
                  </a:cubicBezTo>
                  <a:cubicBezTo>
                    <a:pt x="238" y="763"/>
                    <a:pt x="240" y="762"/>
                    <a:pt x="243" y="762"/>
                  </a:cubicBezTo>
                  <a:cubicBezTo>
                    <a:pt x="246" y="762"/>
                    <a:pt x="250" y="762"/>
                    <a:pt x="254" y="762"/>
                  </a:cubicBezTo>
                  <a:cubicBezTo>
                    <a:pt x="256" y="762"/>
                    <a:pt x="257" y="763"/>
                    <a:pt x="258" y="760"/>
                  </a:cubicBezTo>
                  <a:cubicBezTo>
                    <a:pt x="258" y="759"/>
                    <a:pt x="255" y="755"/>
                    <a:pt x="253" y="755"/>
                  </a:cubicBezTo>
                  <a:cubicBezTo>
                    <a:pt x="252" y="750"/>
                    <a:pt x="257" y="751"/>
                    <a:pt x="259" y="751"/>
                  </a:cubicBezTo>
                  <a:cubicBezTo>
                    <a:pt x="261" y="752"/>
                    <a:pt x="264" y="752"/>
                    <a:pt x="266" y="753"/>
                  </a:cubicBezTo>
                  <a:cubicBezTo>
                    <a:pt x="268" y="753"/>
                    <a:pt x="268" y="753"/>
                    <a:pt x="269" y="754"/>
                  </a:cubicBezTo>
                  <a:cubicBezTo>
                    <a:pt x="269" y="754"/>
                    <a:pt x="270" y="754"/>
                    <a:pt x="270" y="754"/>
                  </a:cubicBezTo>
                  <a:cubicBezTo>
                    <a:pt x="271" y="753"/>
                    <a:pt x="272" y="752"/>
                    <a:pt x="273" y="752"/>
                  </a:cubicBezTo>
                  <a:cubicBezTo>
                    <a:pt x="274" y="751"/>
                    <a:pt x="274" y="751"/>
                    <a:pt x="275" y="751"/>
                  </a:cubicBezTo>
                  <a:cubicBezTo>
                    <a:pt x="276" y="750"/>
                    <a:pt x="276" y="750"/>
                    <a:pt x="277" y="750"/>
                  </a:cubicBezTo>
                  <a:cubicBezTo>
                    <a:pt x="279" y="750"/>
                    <a:pt x="280" y="750"/>
                    <a:pt x="281" y="749"/>
                  </a:cubicBezTo>
                  <a:cubicBezTo>
                    <a:pt x="282" y="749"/>
                    <a:pt x="282" y="749"/>
                    <a:pt x="282" y="749"/>
                  </a:cubicBezTo>
                  <a:cubicBezTo>
                    <a:pt x="282" y="748"/>
                    <a:pt x="282" y="746"/>
                    <a:pt x="283" y="746"/>
                  </a:cubicBezTo>
                  <a:cubicBezTo>
                    <a:pt x="285" y="742"/>
                    <a:pt x="287" y="744"/>
                    <a:pt x="289" y="745"/>
                  </a:cubicBezTo>
                  <a:cubicBezTo>
                    <a:pt x="290" y="746"/>
                    <a:pt x="292" y="745"/>
                    <a:pt x="293" y="745"/>
                  </a:cubicBezTo>
                  <a:cubicBezTo>
                    <a:pt x="296" y="745"/>
                    <a:pt x="297" y="746"/>
                    <a:pt x="299" y="747"/>
                  </a:cubicBezTo>
                  <a:cubicBezTo>
                    <a:pt x="303" y="749"/>
                    <a:pt x="307" y="746"/>
                    <a:pt x="310" y="748"/>
                  </a:cubicBezTo>
                  <a:cubicBezTo>
                    <a:pt x="312" y="749"/>
                    <a:pt x="312" y="750"/>
                    <a:pt x="314" y="751"/>
                  </a:cubicBezTo>
                  <a:cubicBezTo>
                    <a:pt x="316" y="751"/>
                    <a:pt x="318" y="751"/>
                    <a:pt x="319" y="751"/>
                  </a:cubicBezTo>
                  <a:cubicBezTo>
                    <a:pt x="324" y="751"/>
                    <a:pt x="325" y="748"/>
                    <a:pt x="329" y="748"/>
                  </a:cubicBezTo>
                  <a:cubicBezTo>
                    <a:pt x="332" y="748"/>
                    <a:pt x="334" y="748"/>
                    <a:pt x="336" y="747"/>
                  </a:cubicBezTo>
                  <a:cubicBezTo>
                    <a:pt x="338" y="746"/>
                    <a:pt x="340" y="745"/>
                    <a:pt x="341" y="743"/>
                  </a:cubicBezTo>
                  <a:cubicBezTo>
                    <a:pt x="342" y="743"/>
                    <a:pt x="343" y="743"/>
                    <a:pt x="344" y="743"/>
                  </a:cubicBezTo>
                  <a:cubicBezTo>
                    <a:pt x="344" y="742"/>
                    <a:pt x="344" y="742"/>
                    <a:pt x="345" y="741"/>
                  </a:cubicBezTo>
                  <a:cubicBezTo>
                    <a:pt x="346" y="740"/>
                    <a:pt x="347" y="739"/>
                    <a:pt x="349" y="740"/>
                  </a:cubicBezTo>
                  <a:cubicBezTo>
                    <a:pt x="350" y="740"/>
                    <a:pt x="352" y="742"/>
                    <a:pt x="353" y="743"/>
                  </a:cubicBezTo>
                  <a:cubicBezTo>
                    <a:pt x="355" y="744"/>
                    <a:pt x="356" y="745"/>
                    <a:pt x="358" y="745"/>
                  </a:cubicBezTo>
                  <a:cubicBezTo>
                    <a:pt x="360" y="746"/>
                    <a:pt x="361" y="745"/>
                    <a:pt x="364" y="748"/>
                  </a:cubicBezTo>
                  <a:cubicBezTo>
                    <a:pt x="366" y="750"/>
                    <a:pt x="366" y="751"/>
                    <a:pt x="369" y="750"/>
                  </a:cubicBezTo>
                  <a:cubicBezTo>
                    <a:pt x="371" y="750"/>
                    <a:pt x="372" y="749"/>
                    <a:pt x="374" y="748"/>
                  </a:cubicBezTo>
                  <a:cubicBezTo>
                    <a:pt x="374" y="748"/>
                    <a:pt x="377" y="747"/>
                    <a:pt x="377" y="747"/>
                  </a:cubicBezTo>
                  <a:cubicBezTo>
                    <a:pt x="378" y="746"/>
                    <a:pt x="378" y="744"/>
                    <a:pt x="378" y="743"/>
                  </a:cubicBezTo>
                  <a:cubicBezTo>
                    <a:pt x="380" y="743"/>
                    <a:pt x="383" y="743"/>
                    <a:pt x="385" y="743"/>
                  </a:cubicBezTo>
                  <a:cubicBezTo>
                    <a:pt x="386" y="742"/>
                    <a:pt x="387" y="741"/>
                    <a:pt x="388" y="740"/>
                  </a:cubicBezTo>
                  <a:cubicBezTo>
                    <a:pt x="390" y="738"/>
                    <a:pt x="394" y="738"/>
                    <a:pt x="397" y="737"/>
                  </a:cubicBezTo>
                  <a:cubicBezTo>
                    <a:pt x="400" y="737"/>
                    <a:pt x="403" y="738"/>
                    <a:pt x="406" y="737"/>
                  </a:cubicBezTo>
                  <a:cubicBezTo>
                    <a:pt x="407" y="737"/>
                    <a:pt x="408" y="736"/>
                    <a:pt x="410" y="736"/>
                  </a:cubicBezTo>
                  <a:cubicBezTo>
                    <a:pt x="411" y="736"/>
                    <a:pt x="413" y="736"/>
                    <a:pt x="414" y="736"/>
                  </a:cubicBezTo>
                  <a:cubicBezTo>
                    <a:pt x="415" y="736"/>
                    <a:pt x="417" y="735"/>
                    <a:pt x="417" y="735"/>
                  </a:cubicBezTo>
                  <a:cubicBezTo>
                    <a:pt x="419" y="732"/>
                    <a:pt x="417" y="733"/>
                    <a:pt x="415" y="731"/>
                  </a:cubicBezTo>
                  <a:cubicBezTo>
                    <a:pt x="413" y="728"/>
                    <a:pt x="416" y="726"/>
                    <a:pt x="418" y="724"/>
                  </a:cubicBezTo>
                  <a:cubicBezTo>
                    <a:pt x="420" y="722"/>
                    <a:pt x="423" y="722"/>
                    <a:pt x="426" y="722"/>
                  </a:cubicBezTo>
                  <a:cubicBezTo>
                    <a:pt x="430" y="722"/>
                    <a:pt x="431" y="722"/>
                    <a:pt x="432" y="718"/>
                  </a:cubicBezTo>
                  <a:cubicBezTo>
                    <a:pt x="435" y="717"/>
                    <a:pt x="440" y="719"/>
                    <a:pt x="443" y="717"/>
                  </a:cubicBezTo>
                  <a:cubicBezTo>
                    <a:pt x="445" y="716"/>
                    <a:pt x="446" y="713"/>
                    <a:pt x="447" y="712"/>
                  </a:cubicBezTo>
                  <a:cubicBezTo>
                    <a:pt x="448" y="711"/>
                    <a:pt x="451" y="709"/>
                    <a:pt x="451" y="708"/>
                  </a:cubicBezTo>
                  <a:cubicBezTo>
                    <a:pt x="450" y="707"/>
                    <a:pt x="448" y="707"/>
                    <a:pt x="448" y="706"/>
                  </a:cubicBezTo>
                  <a:cubicBezTo>
                    <a:pt x="446" y="705"/>
                    <a:pt x="444" y="704"/>
                    <a:pt x="442" y="703"/>
                  </a:cubicBezTo>
                  <a:cubicBezTo>
                    <a:pt x="439" y="702"/>
                    <a:pt x="433" y="703"/>
                    <a:pt x="433" y="700"/>
                  </a:cubicBezTo>
                  <a:cubicBezTo>
                    <a:pt x="433" y="698"/>
                    <a:pt x="437" y="697"/>
                    <a:pt x="436" y="694"/>
                  </a:cubicBezTo>
                  <a:cubicBezTo>
                    <a:pt x="434" y="692"/>
                    <a:pt x="424" y="694"/>
                    <a:pt x="422" y="694"/>
                  </a:cubicBezTo>
                  <a:cubicBezTo>
                    <a:pt x="418" y="695"/>
                    <a:pt x="417" y="695"/>
                    <a:pt x="413" y="694"/>
                  </a:cubicBezTo>
                  <a:cubicBezTo>
                    <a:pt x="412" y="693"/>
                    <a:pt x="410" y="692"/>
                    <a:pt x="408" y="691"/>
                  </a:cubicBezTo>
                  <a:cubicBezTo>
                    <a:pt x="405" y="690"/>
                    <a:pt x="403" y="693"/>
                    <a:pt x="401" y="693"/>
                  </a:cubicBezTo>
                  <a:cubicBezTo>
                    <a:pt x="399" y="693"/>
                    <a:pt x="397" y="690"/>
                    <a:pt x="395" y="690"/>
                  </a:cubicBezTo>
                  <a:cubicBezTo>
                    <a:pt x="391" y="689"/>
                    <a:pt x="387" y="690"/>
                    <a:pt x="383" y="690"/>
                  </a:cubicBezTo>
                  <a:cubicBezTo>
                    <a:pt x="381" y="689"/>
                    <a:pt x="378" y="689"/>
                    <a:pt x="375" y="688"/>
                  </a:cubicBezTo>
                  <a:cubicBezTo>
                    <a:pt x="373" y="688"/>
                    <a:pt x="371" y="687"/>
                    <a:pt x="370" y="685"/>
                  </a:cubicBezTo>
                  <a:cubicBezTo>
                    <a:pt x="375" y="684"/>
                    <a:pt x="381" y="685"/>
                    <a:pt x="385" y="685"/>
                  </a:cubicBezTo>
                  <a:cubicBezTo>
                    <a:pt x="391" y="685"/>
                    <a:pt x="399" y="687"/>
                    <a:pt x="403" y="682"/>
                  </a:cubicBezTo>
                  <a:cubicBezTo>
                    <a:pt x="404" y="681"/>
                    <a:pt x="405" y="679"/>
                    <a:pt x="406" y="677"/>
                  </a:cubicBezTo>
                  <a:cubicBezTo>
                    <a:pt x="406" y="676"/>
                    <a:pt x="406" y="675"/>
                    <a:pt x="407" y="674"/>
                  </a:cubicBezTo>
                  <a:cubicBezTo>
                    <a:pt x="409" y="672"/>
                    <a:pt x="412" y="674"/>
                    <a:pt x="413" y="672"/>
                  </a:cubicBezTo>
                  <a:cubicBezTo>
                    <a:pt x="414" y="669"/>
                    <a:pt x="412" y="665"/>
                    <a:pt x="410" y="664"/>
                  </a:cubicBezTo>
                  <a:cubicBezTo>
                    <a:pt x="408" y="663"/>
                    <a:pt x="405" y="663"/>
                    <a:pt x="403" y="664"/>
                  </a:cubicBezTo>
                  <a:cubicBezTo>
                    <a:pt x="403" y="660"/>
                    <a:pt x="407" y="661"/>
                    <a:pt x="410" y="661"/>
                  </a:cubicBezTo>
                  <a:cubicBezTo>
                    <a:pt x="411" y="660"/>
                    <a:pt x="413" y="660"/>
                    <a:pt x="414" y="660"/>
                  </a:cubicBezTo>
                  <a:cubicBezTo>
                    <a:pt x="417" y="660"/>
                    <a:pt x="415" y="661"/>
                    <a:pt x="417" y="661"/>
                  </a:cubicBezTo>
                  <a:cubicBezTo>
                    <a:pt x="419" y="662"/>
                    <a:pt x="420" y="662"/>
                    <a:pt x="422" y="661"/>
                  </a:cubicBezTo>
                  <a:cubicBezTo>
                    <a:pt x="423" y="661"/>
                    <a:pt x="424" y="659"/>
                    <a:pt x="425" y="658"/>
                  </a:cubicBezTo>
                  <a:cubicBezTo>
                    <a:pt x="426" y="657"/>
                    <a:pt x="426" y="657"/>
                    <a:pt x="427" y="656"/>
                  </a:cubicBezTo>
                  <a:cubicBezTo>
                    <a:pt x="427" y="655"/>
                    <a:pt x="429" y="655"/>
                    <a:pt x="429" y="655"/>
                  </a:cubicBezTo>
                  <a:cubicBezTo>
                    <a:pt x="431" y="654"/>
                    <a:pt x="433" y="651"/>
                    <a:pt x="434" y="649"/>
                  </a:cubicBezTo>
                  <a:cubicBezTo>
                    <a:pt x="434" y="648"/>
                    <a:pt x="433" y="644"/>
                    <a:pt x="432" y="644"/>
                  </a:cubicBezTo>
                  <a:cubicBezTo>
                    <a:pt x="433" y="640"/>
                    <a:pt x="435" y="640"/>
                    <a:pt x="439" y="639"/>
                  </a:cubicBezTo>
                  <a:cubicBezTo>
                    <a:pt x="442" y="639"/>
                    <a:pt x="443" y="638"/>
                    <a:pt x="444" y="635"/>
                  </a:cubicBezTo>
                  <a:cubicBezTo>
                    <a:pt x="445" y="631"/>
                    <a:pt x="447" y="627"/>
                    <a:pt x="447" y="622"/>
                  </a:cubicBezTo>
                  <a:cubicBezTo>
                    <a:pt x="448" y="620"/>
                    <a:pt x="448" y="619"/>
                    <a:pt x="449" y="617"/>
                  </a:cubicBezTo>
                  <a:cubicBezTo>
                    <a:pt x="450" y="614"/>
                    <a:pt x="451" y="613"/>
                    <a:pt x="451" y="611"/>
                  </a:cubicBezTo>
                  <a:cubicBezTo>
                    <a:pt x="451" y="609"/>
                    <a:pt x="452" y="607"/>
                    <a:pt x="452" y="604"/>
                  </a:cubicBezTo>
                  <a:cubicBezTo>
                    <a:pt x="452" y="601"/>
                    <a:pt x="453" y="599"/>
                    <a:pt x="453" y="596"/>
                  </a:cubicBezTo>
                  <a:cubicBezTo>
                    <a:pt x="454" y="592"/>
                    <a:pt x="453" y="587"/>
                    <a:pt x="453" y="583"/>
                  </a:cubicBezTo>
                  <a:cubicBezTo>
                    <a:pt x="453" y="579"/>
                    <a:pt x="455" y="572"/>
                    <a:pt x="452" y="569"/>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4" name="Freeform 64">
              <a:extLst>
                <a:ext uri="{FF2B5EF4-FFF2-40B4-BE49-F238E27FC236}">
                  <a16:creationId xmlns:a16="http://schemas.microsoft.com/office/drawing/2014/main" id="{AD6234DF-3F5D-F8FD-22D9-ED5A7F58638E}"/>
                </a:ext>
              </a:extLst>
            </p:cNvPr>
            <p:cNvSpPr>
              <a:spLocks/>
            </p:cNvSpPr>
            <p:nvPr/>
          </p:nvSpPr>
          <p:spPr bwMode="auto">
            <a:xfrm>
              <a:off x="2798763" y="3584575"/>
              <a:ext cx="41275" cy="63500"/>
            </a:xfrm>
            <a:custGeom>
              <a:avLst/>
              <a:gdLst/>
              <a:ahLst/>
              <a:cxnLst>
                <a:cxn ang="0">
                  <a:pos x="18" y="2"/>
                </a:cxn>
                <a:cxn ang="0">
                  <a:pos x="22" y="1"/>
                </a:cxn>
                <a:cxn ang="0">
                  <a:pos x="17" y="10"/>
                </a:cxn>
                <a:cxn ang="0">
                  <a:pos x="12" y="15"/>
                </a:cxn>
                <a:cxn ang="0">
                  <a:pos x="10" y="19"/>
                </a:cxn>
                <a:cxn ang="0">
                  <a:pos x="10" y="23"/>
                </a:cxn>
                <a:cxn ang="0">
                  <a:pos x="6" y="32"/>
                </a:cxn>
                <a:cxn ang="0">
                  <a:pos x="5" y="34"/>
                </a:cxn>
                <a:cxn ang="0">
                  <a:pos x="2" y="32"/>
                </a:cxn>
                <a:cxn ang="0">
                  <a:pos x="1" y="25"/>
                </a:cxn>
                <a:cxn ang="0">
                  <a:pos x="1" y="21"/>
                </a:cxn>
                <a:cxn ang="0">
                  <a:pos x="3" y="19"/>
                </a:cxn>
                <a:cxn ang="0">
                  <a:pos x="9" y="15"/>
                </a:cxn>
                <a:cxn ang="0">
                  <a:pos x="3" y="14"/>
                </a:cxn>
                <a:cxn ang="0">
                  <a:pos x="5" y="13"/>
                </a:cxn>
                <a:cxn ang="0">
                  <a:pos x="6" y="9"/>
                </a:cxn>
                <a:cxn ang="0">
                  <a:pos x="10" y="5"/>
                </a:cxn>
                <a:cxn ang="0">
                  <a:pos x="18" y="0"/>
                </a:cxn>
                <a:cxn ang="0">
                  <a:pos x="18" y="2"/>
                </a:cxn>
              </a:cxnLst>
              <a:rect l="0" t="0" r="r" b="b"/>
              <a:pathLst>
                <a:path w="22" h="34">
                  <a:moveTo>
                    <a:pt x="18" y="2"/>
                  </a:moveTo>
                  <a:cubicBezTo>
                    <a:pt x="19" y="1"/>
                    <a:pt x="21" y="1"/>
                    <a:pt x="22" y="1"/>
                  </a:cubicBezTo>
                  <a:cubicBezTo>
                    <a:pt x="22" y="4"/>
                    <a:pt x="19" y="7"/>
                    <a:pt x="17" y="10"/>
                  </a:cubicBezTo>
                  <a:cubicBezTo>
                    <a:pt x="16" y="11"/>
                    <a:pt x="14" y="13"/>
                    <a:pt x="12" y="15"/>
                  </a:cubicBezTo>
                  <a:cubicBezTo>
                    <a:pt x="12" y="16"/>
                    <a:pt x="11" y="17"/>
                    <a:pt x="10" y="19"/>
                  </a:cubicBezTo>
                  <a:cubicBezTo>
                    <a:pt x="10" y="20"/>
                    <a:pt x="10" y="21"/>
                    <a:pt x="10" y="23"/>
                  </a:cubicBezTo>
                  <a:cubicBezTo>
                    <a:pt x="10" y="26"/>
                    <a:pt x="8" y="29"/>
                    <a:pt x="6" y="32"/>
                  </a:cubicBezTo>
                  <a:cubicBezTo>
                    <a:pt x="6" y="32"/>
                    <a:pt x="6" y="33"/>
                    <a:pt x="5" y="34"/>
                  </a:cubicBezTo>
                  <a:cubicBezTo>
                    <a:pt x="4" y="34"/>
                    <a:pt x="3" y="32"/>
                    <a:pt x="2" y="32"/>
                  </a:cubicBezTo>
                  <a:cubicBezTo>
                    <a:pt x="1" y="29"/>
                    <a:pt x="2" y="27"/>
                    <a:pt x="1" y="25"/>
                  </a:cubicBezTo>
                  <a:cubicBezTo>
                    <a:pt x="1" y="23"/>
                    <a:pt x="0" y="23"/>
                    <a:pt x="1" y="21"/>
                  </a:cubicBezTo>
                  <a:cubicBezTo>
                    <a:pt x="1" y="20"/>
                    <a:pt x="2" y="19"/>
                    <a:pt x="3" y="19"/>
                  </a:cubicBezTo>
                  <a:cubicBezTo>
                    <a:pt x="5" y="17"/>
                    <a:pt x="8" y="17"/>
                    <a:pt x="9" y="15"/>
                  </a:cubicBezTo>
                  <a:cubicBezTo>
                    <a:pt x="8" y="13"/>
                    <a:pt x="2" y="18"/>
                    <a:pt x="3" y="14"/>
                  </a:cubicBezTo>
                  <a:cubicBezTo>
                    <a:pt x="3" y="14"/>
                    <a:pt x="4" y="13"/>
                    <a:pt x="5" y="13"/>
                  </a:cubicBezTo>
                  <a:cubicBezTo>
                    <a:pt x="5" y="12"/>
                    <a:pt x="5" y="10"/>
                    <a:pt x="6" y="9"/>
                  </a:cubicBezTo>
                  <a:cubicBezTo>
                    <a:pt x="7" y="7"/>
                    <a:pt x="8" y="7"/>
                    <a:pt x="10" y="5"/>
                  </a:cubicBezTo>
                  <a:cubicBezTo>
                    <a:pt x="13" y="4"/>
                    <a:pt x="15" y="0"/>
                    <a:pt x="18" y="0"/>
                  </a:cubicBezTo>
                  <a:lnTo>
                    <a:pt x="18"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5" name="Freeform 65">
              <a:extLst>
                <a:ext uri="{FF2B5EF4-FFF2-40B4-BE49-F238E27FC236}">
                  <a16:creationId xmlns:a16="http://schemas.microsoft.com/office/drawing/2014/main" id="{75FF835C-550B-58AA-7D33-2C908C935540}"/>
                </a:ext>
              </a:extLst>
            </p:cNvPr>
            <p:cNvSpPr>
              <a:spLocks/>
            </p:cNvSpPr>
            <p:nvPr/>
          </p:nvSpPr>
          <p:spPr bwMode="auto">
            <a:xfrm>
              <a:off x="2832100" y="3638550"/>
              <a:ext cx="44450" cy="92075"/>
            </a:xfrm>
            <a:custGeom>
              <a:avLst/>
              <a:gdLst/>
              <a:ahLst/>
              <a:cxnLst>
                <a:cxn ang="0">
                  <a:pos x="19" y="0"/>
                </a:cxn>
                <a:cxn ang="0">
                  <a:pos x="9" y="11"/>
                </a:cxn>
                <a:cxn ang="0">
                  <a:pos x="6" y="13"/>
                </a:cxn>
                <a:cxn ang="0">
                  <a:pos x="5" y="13"/>
                </a:cxn>
                <a:cxn ang="0">
                  <a:pos x="3" y="16"/>
                </a:cxn>
                <a:cxn ang="0">
                  <a:pos x="3" y="23"/>
                </a:cxn>
                <a:cxn ang="0">
                  <a:pos x="4" y="28"/>
                </a:cxn>
                <a:cxn ang="0">
                  <a:pos x="6" y="32"/>
                </a:cxn>
                <a:cxn ang="0">
                  <a:pos x="5" y="34"/>
                </a:cxn>
                <a:cxn ang="0">
                  <a:pos x="6" y="38"/>
                </a:cxn>
                <a:cxn ang="0">
                  <a:pos x="7" y="38"/>
                </a:cxn>
                <a:cxn ang="0">
                  <a:pos x="8" y="40"/>
                </a:cxn>
                <a:cxn ang="0">
                  <a:pos x="1" y="40"/>
                </a:cxn>
                <a:cxn ang="0">
                  <a:pos x="0" y="44"/>
                </a:cxn>
                <a:cxn ang="0">
                  <a:pos x="2" y="48"/>
                </a:cxn>
                <a:cxn ang="0">
                  <a:pos x="7" y="47"/>
                </a:cxn>
                <a:cxn ang="0">
                  <a:pos x="11" y="44"/>
                </a:cxn>
                <a:cxn ang="0">
                  <a:pos x="12" y="41"/>
                </a:cxn>
                <a:cxn ang="0">
                  <a:pos x="10" y="37"/>
                </a:cxn>
                <a:cxn ang="0">
                  <a:pos x="11" y="34"/>
                </a:cxn>
                <a:cxn ang="0">
                  <a:pos x="12" y="31"/>
                </a:cxn>
                <a:cxn ang="0">
                  <a:pos x="14" y="29"/>
                </a:cxn>
                <a:cxn ang="0">
                  <a:pos x="13" y="25"/>
                </a:cxn>
                <a:cxn ang="0">
                  <a:pos x="13" y="19"/>
                </a:cxn>
                <a:cxn ang="0">
                  <a:pos x="14" y="13"/>
                </a:cxn>
                <a:cxn ang="0">
                  <a:pos x="17" y="9"/>
                </a:cxn>
                <a:cxn ang="0">
                  <a:pos x="22" y="6"/>
                </a:cxn>
                <a:cxn ang="0">
                  <a:pos x="19" y="2"/>
                </a:cxn>
                <a:cxn ang="0">
                  <a:pos x="19" y="0"/>
                </a:cxn>
              </a:cxnLst>
              <a:rect l="0" t="0" r="r" b="b"/>
              <a:pathLst>
                <a:path w="24" h="49">
                  <a:moveTo>
                    <a:pt x="19" y="0"/>
                  </a:moveTo>
                  <a:cubicBezTo>
                    <a:pt x="15" y="3"/>
                    <a:pt x="12" y="7"/>
                    <a:pt x="9" y="11"/>
                  </a:cubicBezTo>
                  <a:cubicBezTo>
                    <a:pt x="8" y="12"/>
                    <a:pt x="7" y="12"/>
                    <a:pt x="6" y="13"/>
                  </a:cubicBezTo>
                  <a:cubicBezTo>
                    <a:pt x="6" y="13"/>
                    <a:pt x="5" y="13"/>
                    <a:pt x="5" y="13"/>
                  </a:cubicBezTo>
                  <a:cubicBezTo>
                    <a:pt x="4" y="13"/>
                    <a:pt x="3" y="15"/>
                    <a:pt x="3" y="16"/>
                  </a:cubicBezTo>
                  <a:cubicBezTo>
                    <a:pt x="3" y="18"/>
                    <a:pt x="3" y="20"/>
                    <a:pt x="3" y="23"/>
                  </a:cubicBezTo>
                  <a:cubicBezTo>
                    <a:pt x="3" y="25"/>
                    <a:pt x="3" y="26"/>
                    <a:pt x="4" y="28"/>
                  </a:cubicBezTo>
                  <a:cubicBezTo>
                    <a:pt x="4" y="29"/>
                    <a:pt x="6" y="30"/>
                    <a:pt x="6" y="32"/>
                  </a:cubicBezTo>
                  <a:cubicBezTo>
                    <a:pt x="6" y="32"/>
                    <a:pt x="5" y="33"/>
                    <a:pt x="5" y="34"/>
                  </a:cubicBezTo>
                  <a:cubicBezTo>
                    <a:pt x="4" y="35"/>
                    <a:pt x="4" y="36"/>
                    <a:pt x="6" y="38"/>
                  </a:cubicBezTo>
                  <a:cubicBezTo>
                    <a:pt x="6" y="38"/>
                    <a:pt x="7" y="38"/>
                    <a:pt x="7" y="38"/>
                  </a:cubicBezTo>
                  <a:cubicBezTo>
                    <a:pt x="8" y="39"/>
                    <a:pt x="8" y="40"/>
                    <a:pt x="8" y="40"/>
                  </a:cubicBezTo>
                  <a:cubicBezTo>
                    <a:pt x="6" y="40"/>
                    <a:pt x="3" y="39"/>
                    <a:pt x="1" y="40"/>
                  </a:cubicBezTo>
                  <a:cubicBezTo>
                    <a:pt x="1" y="41"/>
                    <a:pt x="0" y="42"/>
                    <a:pt x="0" y="44"/>
                  </a:cubicBezTo>
                  <a:cubicBezTo>
                    <a:pt x="0" y="45"/>
                    <a:pt x="1" y="47"/>
                    <a:pt x="2" y="48"/>
                  </a:cubicBezTo>
                  <a:cubicBezTo>
                    <a:pt x="4" y="49"/>
                    <a:pt x="5" y="48"/>
                    <a:pt x="7" y="47"/>
                  </a:cubicBezTo>
                  <a:cubicBezTo>
                    <a:pt x="8" y="46"/>
                    <a:pt x="9" y="45"/>
                    <a:pt x="11" y="44"/>
                  </a:cubicBezTo>
                  <a:cubicBezTo>
                    <a:pt x="11" y="43"/>
                    <a:pt x="12" y="42"/>
                    <a:pt x="12" y="41"/>
                  </a:cubicBezTo>
                  <a:cubicBezTo>
                    <a:pt x="10" y="41"/>
                    <a:pt x="10" y="38"/>
                    <a:pt x="10" y="37"/>
                  </a:cubicBezTo>
                  <a:cubicBezTo>
                    <a:pt x="10" y="35"/>
                    <a:pt x="11" y="35"/>
                    <a:pt x="11" y="34"/>
                  </a:cubicBezTo>
                  <a:cubicBezTo>
                    <a:pt x="12" y="33"/>
                    <a:pt x="12" y="32"/>
                    <a:pt x="12" y="31"/>
                  </a:cubicBezTo>
                  <a:cubicBezTo>
                    <a:pt x="12" y="30"/>
                    <a:pt x="13" y="29"/>
                    <a:pt x="14" y="29"/>
                  </a:cubicBezTo>
                  <a:cubicBezTo>
                    <a:pt x="14" y="28"/>
                    <a:pt x="13" y="26"/>
                    <a:pt x="13" y="25"/>
                  </a:cubicBezTo>
                  <a:cubicBezTo>
                    <a:pt x="13" y="23"/>
                    <a:pt x="13" y="21"/>
                    <a:pt x="13" y="19"/>
                  </a:cubicBezTo>
                  <a:cubicBezTo>
                    <a:pt x="14" y="17"/>
                    <a:pt x="14" y="15"/>
                    <a:pt x="14" y="13"/>
                  </a:cubicBezTo>
                  <a:cubicBezTo>
                    <a:pt x="14" y="10"/>
                    <a:pt x="14" y="10"/>
                    <a:pt x="17" y="9"/>
                  </a:cubicBezTo>
                  <a:cubicBezTo>
                    <a:pt x="19" y="8"/>
                    <a:pt x="21" y="8"/>
                    <a:pt x="22" y="6"/>
                  </a:cubicBezTo>
                  <a:cubicBezTo>
                    <a:pt x="24" y="2"/>
                    <a:pt x="20" y="4"/>
                    <a:pt x="19" y="2"/>
                  </a:cubicBezTo>
                  <a:lnTo>
                    <a:pt x="1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6" name="Freeform 66">
              <a:extLst>
                <a:ext uri="{FF2B5EF4-FFF2-40B4-BE49-F238E27FC236}">
                  <a16:creationId xmlns:a16="http://schemas.microsoft.com/office/drawing/2014/main" id="{6C9D5D4A-BDA0-580A-F592-EBB6A77EC25D}"/>
                </a:ext>
              </a:extLst>
            </p:cNvPr>
            <p:cNvSpPr>
              <a:spLocks/>
            </p:cNvSpPr>
            <p:nvPr/>
          </p:nvSpPr>
          <p:spPr bwMode="auto">
            <a:xfrm>
              <a:off x="2863850" y="3654425"/>
              <a:ext cx="36513" cy="60325"/>
            </a:xfrm>
            <a:custGeom>
              <a:avLst/>
              <a:gdLst/>
              <a:ahLst/>
              <a:cxnLst>
                <a:cxn ang="0">
                  <a:pos x="13" y="5"/>
                </a:cxn>
                <a:cxn ang="0">
                  <a:pos x="0" y="5"/>
                </a:cxn>
                <a:cxn ang="0">
                  <a:pos x="2" y="14"/>
                </a:cxn>
                <a:cxn ang="0">
                  <a:pos x="4" y="17"/>
                </a:cxn>
                <a:cxn ang="0">
                  <a:pos x="4" y="20"/>
                </a:cxn>
                <a:cxn ang="0">
                  <a:pos x="6" y="26"/>
                </a:cxn>
                <a:cxn ang="0">
                  <a:pos x="13" y="30"/>
                </a:cxn>
                <a:cxn ang="0">
                  <a:pos x="16" y="31"/>
                </a:cxn>
                <a:cxn ang="0">
                  <a:pos x="19" y="25"/>
                </a:cxn>
                <a:cxn ang="0">
                  <a:pos x="13" y="19"/>
                </a:cxn>
                <a:cxn ang="0">
                  <a:pos x="15" y="16"/>
                </a:cxn>
                <a:cxn ang="0">
                  <a:pos x="16" y="13"/>
                </a:cxn>
                <a:cxn ang="0">
                  <a:pos x="16" y="11"/>
                </a:cxn>
                <a:cxn ang="0">
                  <a:pos x="16" y="9"/>
                </a:cxn>
                <a:cxn ang="0">
                  <a:pos x="13" y="7"/>
                </a:cxn>
                <a:cxn ang="0">
                  <a:pos x="13" y="5"/>
                </a:cxn>
              </a:cxnLst>
              <a:rect l="0" t="0" r="r" b="b"/>
              <a:pathLst>
                <a:path w="20" h="32">
                  <a:moveTo>
                    <a:pt x="13" y="5"/>
                  </a:moveTo>
                  <a:cubicBezTo>
                    <a:pt x="11" y="1"/>
                    <a:pt x="2" y="0"/>
                    <a:pt x="0" y="5"/>
                  </a:cubicBezTo>
                  <a:cubicBezTo>
                    <a:pt x="0" y="8"/>
                    <a:pt x="1" y="11"/>
                    <a:pt x="2" y="14"/>
                  </a:cubicBezTo>
                  <a:cubicBezTo>
                    <a:pt x="3" y="15"/>
                    <a:pt x="4" y="16"/>
                    <a:pt x="4" y="17"/>
                  </a:cubicBezTo>
                  <a:cubicBezTo>
                    <a:pt x="4" y="18"/>
                    <a:pt x="4" y="19"/>
                    <a:pt x="4" y="20"/>
                  </a:cubicBezTo>
                  <a:cubicBezTo>
                    <a:pt x="4" y="22"/>
                    <a:pt x="4" y="24"/>
                    <a:pt x="6" y="26"/>
                  </a:cubicBezTo>
                  <a:cubicBezTo>
                    <a:pt x="8" y="28"/>
                    <a:pt x="10" y="29"/>
                    <a:pt x="13" y="30"/>
                  </a:cubicBezTo>
                  <a:cubicBezTo>
                    <a:pt x="14" y="30"/>
                    <a:pt x="15" y="31"/>
                    <a:pt x="16" y="31"/>
                  </a:cubicBezTo>
                  <a:cubicBezTo>
                    <a:pt x="20" y="32"/>
                    <a:pt x="19" y="27"/>
                    <a:pt x="19" y="25"/>
                  </a:cubicBezTo>
                  <a:cubicBezTo>
                    <a:pt x="19" y="21"/>
                    <a:pt x="16" y="19"/>
                    <a:pt x="13" y="19"/>
                  </a:cubicBezTo>
                  <a:cubicBezTo>
                    <a:pt x="15" y="20"/>
                    <a:pt x="15" y="18"/>
                    <a:pt x="15" y="16"/>
                  </a:cubicBezTo>
                  <a:cubicBezTo>
                    <a:pt x="16" y="15"/>
                    <a:pt x="16" y="14"/>
                    <a:pt x="16" y="13"/>
                  </a:cubicBezTo>
                  <a:cubicBezTo>
                    <a:pt x="16" y="13"/>
                    <a:pt x="16" y="12"/>
                    <a:pt x="16" y="11"/>
                  </a:cubicBezTo>
                  <a:cubicBezTo>
                    <a:pt x="16" y="11"/>
                    <a:pt x="16" y="10"/>
                    <a:pt x="16" y="9"/>
                  </a:cubicBezTo>
                  <a:cubicBezTo>
                    <a:pt x="15" y="7"/>
                    <a:pt x="14" y="8"/>
                    <a:pt x="13" y="7"/>
                  </a:cubicBezTo>
                  <a:lnTo>
                    <a:pt x="13"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7" name="Freeform 67">
              <a:extLst>
                <a:ext uri="{FF2B5EF4-FFF2-40B4-BE49-F238E27FC236}">
                  <a16:creationId xmlns:a16="http://schemas.microsoft.com/office/drawing/2014/main" id="{9629F12F-224E-7ABC-33E4-172D77D7F00C}"/>
                </a:ext>
              </a:extLst>
            </p:cNvPr>
            <p:cNvSpPr>
              <a:spLocks/>
            </p:cNvSpPr>
            <p:nvPr/>
          </p:nvSpPr>
          <p:spPr bwMode="auto">
            <a:xfrm>
              <a:off x="2757488" y="3619500"/>
              <a:ext cx="46038" cy="65088"/>
            </a:xfrm>
            <a:custGeom>
              <a:avLst/>
              <a:gdLst/>
              <a:ahLst/>
              <a:cxnLst>
                <a:cxn ang="0">
                  <a:pos x="18" y="0"/>
                </a:cxn>
                <a:cxn ang="0">
                  <a:pos x="17" y="1"/>
                </a:cxn>
                <a:cxn ang="0">
                  <a:pos x="12" y="4"/>
                </a:cxn>
                <a:cxn ang="0">
                  <a:pos x="12" y="6"/>
                </a:cxn>
                <a:cxn ang="0">
                  <a:pos x="11" y="7"/>
                </a:cxn>
                <a:cxn ang="0">
                  <a:pos x="10" y="10"/>
                </a:cxn>
                <a:cxn ang="0">
                  <a:pos x="6" y="6"/>
                </a:cxn>
                <a:cxn ang="0">
                  <a:pos x="4" y="11"/>
                </a:cxn>
                <a:cxn ang="0">
                  <a:pos x="3" y="12"/>
                </a:cxn>
                <a:cxn ang="0">
                  <a:pos x="1" y="13"/>
                </a:cxn>
                <a:cxn ang="0">
                  <a:pos x="1" y="19"/>
                </a:cxn>
                <a:cxn ang="0">
                  <a:pos x="0" y="22"/>
                </a:cxn>
                <a:cxn ang="0">
                  <a:pos x="3" y="24"/>
                </a:cxn>
                <a:cxn ang="0">
                  <a:pos x="4" y="21"/>
                </a:cxn>
                <a:cxn ang="0">
                  <a:pos x="6" y="19"/>
                </a:cxn>
                <a:cxn ang="0">
                  <a:pos x="7" y="18"/>
                </a:cxn>
                <a:cxn ang="0">
                  <a:pos x="10" y="17"/>
                </a:cxn>
                <a:cxn ang="0">
                  <a:pos x="15" y="14"/>
                </a:cxn>
                <a:cxn ang="0">
                  <a:pos x="11" y="19"/>
                </a:cxn>
                <a:cxn ang="0">
                  <a:pos x="8" y="21"/>
                </a:cxn>
                <a:cxn ang="0">
                  <a:pos x="11" y="24"/>
                </a:cxn>
                <a:cxn ang="0">
                  <a:pos x="9" y="27"/>
                </a:cxn>
                <a:cxn ang="0">
                  <a:pos x="11" y="31"/>
                </a:cxn>
                <a:cxn ang="0">
                  <a:pos x="10" y="34"/>
                </a:cxn>
                <a:cxn ang="0">
                  <a:pos x="15" y="30"/>
                </a:cxn>
                <a:cxn ang="0">
                  <a:pos x="22" y="30"/>
                </a:cxn>
                <a:cxn ang="0">
                  <a:pos x="24" y="26"/>
                </a:cxn>
                <a:cxn ang="0">
                  <a:pos x="21" y="16"/>
                </a:cxn>
                <a:cxn ang="0">
                  <a:pos x="19" y="16"/>
                </a:cxn>
                <a:cxn ang="0">
                  <a:pos x="19" y="14"/>
                </a:cxn>
                <a:cxn ang="0">
                  <a:pos x="19" y="9"/>
                </a:cxn>
                <a:cxn ang="0">
                  <a:pos x="18" y="2"/>
                </a:cxn>
                <a:cxn ang="0">
                  <a:pos x="18" y="0"/>
                </a:cxn>
              </a:cxnLst>
              <a:rect l="0" t="0" r="r" b="b"/>
              <a:pathLst>
                <a:path w="25" h="35">
                  <a:moveTo>
                    <a:pt x="18" y="0"/>
                  </a:moveTo>
                  <a:cubicBezTo>
                    <a:pt x="17" y="1"/>
                    <a:pt x="17" y="1"/>
                    <a:pt x="17" y="1"/>
                  </a:cubicBezTo>
                  <a:cubicBezTo>
                    <a:pt x="15" y="2"/>
                    <a:pt x="13" y="1"/>
                    <a:pt x="12" y="4"/>
                  </a:cubicBezTo>
                  <a:cubicBezTo>
                    <a:pt x="12" y="5"/>
                    <a:pt x="12" y="5"/>
                    <a:pt x="12" y="6"/>
                  </a:cubicBezTo>
                  <a:cubicBezTo>
                    <a:pt x="12" y="6"/>
                    <a:pt x="11" y="6"/>
                    <a:pt x="11" y="7"/>
                  </a:cubicBezTo>
                  <a:cubicBezTo>
                    <a:pt x="10" y="8"/>
                    <a:pt x="10" y="9"/>
                    <a:pt x="10" y="10"/>
                  </a:cubicBezTo>
                  <a:cubicBezTo>
                    <a:pt x="9" y="9"/>
                    <a:pt x="8" y="5"/>
                    <a:pt x="6" y="6"/>
                  </a:cubicBezTo>
                  <a:cubicBezTo>
                    <a:pt x="5" y="6"/>
                    <a:pt x="5" y="10"/>
                    <a:pt x="4" y="11"/>
                  </a:cubicBezTo>
                  <a:cubicBezTo>
                    <a:pt x="3" y="12"/>
                    <a:pt x="4" y="12"/>
                    <a:pt x="3" y="12"/>
                  </a:cubicBezTo>
                  <a:cubicBezTo>
                    <a:pt x="2" y="13"/>
                    <a:pt x="1" y="12"/>
                    <a:pt x="1" y="13"/>
                  </a:cubicBezTo>
                  <a:cubicBezTo>
                    <a:pt x="0" y="15"/>
                    <a:pt x="1" y="17"/>
                    <a:pt x="1" y="19"/>
                  </a:cubicBezTo>
                  <a:cubicBezTo>
                    <a:pt x="1" y="20"/>
                    <a:pt x="0" y="21"/>
                    <a:pt x="0" y="22"/>
                  </a:cubicBezTo>
                  <a:cubicBezTo>
                    <a:pt x="0" y="24"/>
                    <a:pt x="2" y="25"/>
                    <a:pt x="3" y="24"/>
                  </a:cubicBezTo>
                  <a:cubicBezTo>
                    <a:pt x="5" y="23"/>
                    <a:pt x="4" y="23"/>
                    <a:pt x="4" y="21"/>
                  </a:cubicBezTo>
                  <a:cubicBezTo>
                    <a:pt x="5" y="20"/>
                    <a:pt x="5" y="20"/>
                    <a:pt x="6" y="19"/>
                  </a:cubicBezTo>
                  <a:cubicBezTo>
                    <a:pt x="6" y="19"/>
                    <a:pt x="6" y="18"/>
                    <a:pt x="7" y="18"/>
                  </a:cubicBezTo>
                  <a:cubicBezTo>
                    <a:pt x="8" y="18"/>
                    <a:pt x="9" y="17"/>
                    <a:pt x="10" y="17"/>
                  </a:cubicBezTo>
                  <a:cubicBezTo>
                    <a:pt x="11" y="16"/>
                    <a:pt x="13" y="15"/>
                    <a:pt x="15" y="14"/>
                  </a:cubicBezTo>
                  <a:cubicBezTo>
                    <a:pt x="15" y="17"/>
                    <a:pt x="12" y="18"/>
                    <a:pt x="11" y="19"/>
                  </a:cubicBezTo>
                  <a:cubicBezTo>
                    <a:pt x="10" y="20"/>
                    <a:pt x="9" y="21"/>
                    <a:pt x="8" y="21"/>
                  </a:cubicBezTo>
                  <a:cubicBezTo>
                    <a:pt x="9" y="22"/>
                    <a:pt x="10" y="23"/>
                    <a:pt x="11" y="24"/>
                  </a:cubicBezTo>
                  <a:cubicBezTo>
                    <a:pt x="11" y="25"/>
                    <a:pt x="9" y="26"/>
                    <a:pt x="9" y="27"/>
                  </a:cubicBezTo>
                  <a:cubicBezTo>
                    <a:pt x="8" y="29"/>
                    <a:pt x="11" y="29"/>
                    <a:pt x="11" y="31"/>
                  </a:cubicBezTo>
                  <a:cubicBezTo>
                    <a:pt x="10" y="32"/>
                    <a:pt x="10" y="33"/>
                    <a:pt x="10" y="34"/>
                  </a:cubicBezTo>
                  <a:cubicBezTo>
                    <a:pt x="14" y="35"/>
                    <a:pt x="15" y="33"/>
                    <a:pt x="15" y="30"/>
                  </a:cubicBezTo>
                  <a:cubicBezTo>
                    <a:pt x="16" y="32"/>
                    <a:pt x="20" y="31"/>
                    <a:pt x="22" y="30"/>
                  </a:cubicBezTo>
                  <a:cubicBezTo>
                    <a:pt x="23" y="29"/>
                    <a:pt x="24" y="27"/>
                    <a:pt x="24" y="26"/>
                  </a:cubicBezTo>
                  <a:cubicBezTo>
                    <a:pt x="25" y="23"/>
                    <a:pt x="23" y="18"/>
                    <a:pt x="21" y="16"/>
                  </a:cubicBezTo>
                  <a:cubicBezTo>
                    <a:pt x="20" y="16"/>
                    <a:pt x="20" y="16"/>
                    <a:pt x="19" y="16"/>
                  </a:cubicBezTo>
                  <a:cubicBezTo>
                    <a:pt x="19" y="15"/>
                    <a:pt x="19" y="14"/>
                    <a:pt x="19" y="14"/>
                  </a:cubicBezTo>
                  <a:cubicBezTo>
                    <a:pt x="19" y="12"/>
                    <a:pt x="19" y="11"/>
                    <a:pt x="19" y="9"/>
                  </a:cubicBezTo>
                  <a:cubicBezTo>
                    <a:pt x="19" y="7"/>
                    <a:pt x="20" y="2"/>
                    <a:pt x="18" y="2"/>
                  </a:cubicBezTo>
                  <a:lnTo>
                    <a:pt x="1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8" name="Freeform 68">
              <a:extLst>
                <a:ext uri="{FF2B5EF4-FFF2-40B4-BE49-F238E27FC236}">
                  <a16:creationId xmlns:a16="http://schemas.microsoft.com/office/drawing/2014/main" id="{5A8F41AA-5FAE-5AC8-18C6-64B76CA48F3F}"/>
                </a:ext>
              </a:extLst>
            </p:cNvPr>
            <p:cNvSpPr>
              <a:spLocks/>
            </p:cNvSpPr>
            <p:nvPr/>
          </p:nvSpPr>
          <p:spPr bwMode="auto">
            <a:xfrm>
              <a:off x="2776538" y="3581400"/>
              <a:ext cx="14288" cy="23813"/>
            </a:xfrm>
            <a:custGeom>
              <a:avLst/>
              <a:gdLst/>
              <a:ahLst/>
              <a:cxnLst>
                <a:cxn ang="0">
                  <a:pos x="8" y="0"/>
                </a:cxn>
                <a:cxn ang="0">
                  <a:pos x="2" y="4"/>
                </a:cxn>
                <a:cxn ang="0">
                  <a:pos x="0" y="10"/>
                </a:cxn>
                <a:cxn ang="0">
                  <a:pos x="1" y="12"/>
                </a:cxn>
                <a:cxn ang="0">
                  <a:pos x="3" y="12"/>
                </a:cxn>
                <a:cxn ang="0">
                  <a:pos x="6" y="6"/>
                </a:cxn>
                <a:cxn ang="0">
                  <a:pos x="8" y="3"/>
                </a:cxn>
                <a:cxn ang="0">
                  <a:pos x="8" y="0"/>
                </a:cxn>
              </a:cxnLst>
              <a:rect l="0" t="0" r="r" b="b"/>
              <a:pathLst>
                <a:path w="8" h="13">
                  <a:moveTo>
                    <a:pt x="8" y="0"/>
                  </a:moveTo>
                  <a:cubicBezTo>
                    <a:pt x="5" y="0"/>
                    <a:pt x="3" y="3"/>
                    <a:pt x="2" y="4"/>
                  </a:cubicBezTo>
                  <a:cubicBezTo>
                    <a:pt x="0" y="6"/>
                    <a:pt x="0" y="8"/>
                    <a:pt x="0" y="10"/>
                  </a:cubicBezTo>
                  <a:cubicBezTo>
                    <a:pt x="1" y="11"/>
                    <a:pt x="0" y="12"/>
                    <a:pt x="1" y="12"/>
                  </a:cubicBezTo>
                  <a:cubicBezTo>
                    <a:pt x="1" y="13"/>
                    <a:pt x="3" y="12"/>
                    <a:pt x="3" y="12"/>
                  </a:cubicBezTo>
                  <a:cubicBezTo>
                    <a:pt x="5" y="11"/>
                    <a:pt x="5" y="8"/>
                    <a:pt x="6" y="6"/>
                  </a:cubicBezTo>
                  <a:cubicBezTo>
                    <a:pt x="7" y="5"/>
                    <a:pt x="8" y="4"/>
                    <a:pt x="8" y="3"/>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69" name="Freeform 69">
              <a:extLst>
                <a:ext uri="{FF2B5EF4-FFF2-40B4-BE49-F238E27FC236}">
                  <a16:creationId xmlns:a16="http://schemas.microsoft.com/office/drawing/2014/main" id="{BD242000-ACE7-00DE-EA11-546625119FF1}"/>
                </a:ext>
              </a:extLst>
            </p:cNvPr>
            <p:cNvSpPr>
              <a:spLocks/>
            </p:cNvSpPr>
            <p:nvPr/>
          </p:nvSpPr>
          <p:spPr bwMode="auto">
            <a:xfrm>
              <a:off x="2708275" y="3482975"/>
              <a:ext cx="58738" cy="39688"/>
            </a:xfrm>
            <a:custGeom>
              <a:avLst/>
              <a:gdLst/>
              <a:ahLst/>
              <a:cxnLst>
                <a:cxn ang="0">
                  <a:pos x="27" y="0"/>
                </a:cxn>
                <a:cxn ang="0">
                  <a:pos x="20" y="7"/>
                </a:cxn>
                <a:cxn ang="0">
                  <a:pos x="19" y="9"/>
                </a:cxn>
                <a:cxn ang="0">
                  <a:pos x="16" y="10"/>
                </a:cxn>
                <a:cxn ang="0">
                  <a:pos x="15" y="12"/>
                </a:cxn>
                <a:cxn ang="0">
                  <a:pos x="13" y="13"/>
                </a:cxn>
                <a:cxn ang="0">
                  <a:pos x="9" y="15"/>
                </a:cxn>
                <a:cxn ang="0">
                  <a:pos x="4" y="15"/>
                </a:cxn>
                <a:cxn ang="0">
                  <a:pos x="0" y="19"/>
                </a:cxn>
                <a:cxn ang="0">
                  <a:pos x="3" y="22"/>
                </a:cxn>
                <a:cxn ang="0">
                  <a:pos x="5" y="18"/>
                </a:cxn>
                <a:cxn ang="0">
                  <a:pos x="10" y="18"/>
                </a:cxn>
                <a:cxn ang="0">
                  <a:pos x="14" y="15"/>
                </a:cxn>
                <a:cxn ang="0">
                  <a:pos x="15" y="12"/>
                </a:cxn>
                <a:cxn ang="0">
                  <a:pos x="21" y="11"/>
                </a:cxn>
                <a:cxn ang="0">
                  <a:pos x="23" y="10"/>
                </a:cxn>
                <a:cxn ang="0">
                  <a:pos x="28" y="6"/>
                </a:cxn>
                <a:cxn ang="0">
                  <a:pos x="31" y="1"/>
                </a:cxn>
                <a:cxn ang="0">
                  <a:pos x="27" y="0"/>
                </a:cxn>
              </a:cxnLst>
              <a:rect l="0" t="0" r="r" b="b"/>
              <a:pathLst>
                <a:path w="31" h="22">
                  <a:moveTo>
                    <a:pt x="27" y="0"/>
                  </a:moveTo>
                  <a:cubicBezTo>
                    <a:pt x="24" y="2"/>
                    <a:pt x="21" y="4"/>
                    <a:pt x="20" y="7"/>
                  </a:cubicBezTo>
                  <a:cubicBezTo>
                    <a:pt x="19" y="8"/>
                    <a:pt x="19" y="9"/>
                    <a:pt x="19" y="9"/>
                  </a:cubicBezTo>
                  <a:cubicBezTo>
                    <a:pt x="18" y="11"/>
                    <a:pt x="17" y="9"/>
                    <a:pt x="16" y="10"/>
                  </a:cubicBezTo>
                  <a:cubicBezTo>
                    <a:pt x="14" y="11"/>
                    <a:pt x="15" y="11"/>
                    <a:pt x="15" y="12"/>
                  </a:cubicBezTo>
                  <a:cubicBezTo>
                    <a:pt x="14" y="13"/>
                    <a:pt x="14" y="13"/>
                    <a:pt x="13" y="13"/>
                  </a:cubicBezTo>
                  <a:cubicBezTo>
                    <a:pt x="12" y="13"/>
                    <a:pt x="8" y="14"/>
                    <a:pt x="9" y="15"/>
                  </a:cubicBezTo>
                  <a:cubicBezTo>
                    <a:pt x="7" y="16"/>
                    <a:pt x="6" y="15"/>
                    <a:pt x="4" y="15"/>
                  </a:cubicBezTo>
                  <a:cubicBezTo>
                    <a:pt x="2" y="15"/>
                    <a:pt x="1" y="16"/>
                    <a:pt x="0" y="19"/>
                  </a:cubicBezTo>
                  <a:cubicBezTo>
                    <a:pt x="0" y="21"/>
                    <a:pt x="1" y="21"/>
                    <a:pt x="3" y="22"/>
                  </a:cubicBezTo>
                  <a:cubicBezTo>
                    <a:pt x="6" y="22"/>
                    <a:pt x="4" y="20"/>
                    <a:pt x="5" y="18"/>
                  </a:cubicBezTo>
                  <a:cubicBezTo>
                    <a:pt x="8" y="20"/>
                    <a:pt x="7" y="19"/>
                    <a:pt x="10" y="18"/>
                  </a:cubicBezTo>
                  <a:cubicBezTo>
                    <a:pt x="12" y="18"/>
                    <a:pt x="14" y="18"/>
                    <a:pt x="14" y="15"/>
                  </a:cubicBezTo>
                  <a:cubicBezTo>
                    <a:pt x="14" y="13"/>
                    <a:pt x="15" y="13"/>
                    <a:pt x="15" y="12"/>
                  </a:cubicBezTo>
                  <a:cubicBezTo>
                    <a:pt x="17" y="11"/>
                    <a:pt x="19" y="11"/>
                    <a:pt x="21" y="11"/>
                  </a:cubicBezTo>
                  <a:cubicBezTo>
                    <a:pt x="22" y="11"/>
                    <a:pt x="22" y="11"/>
                    <a:pt x="23" y="10"/>
                  </a:cubicBezTo>
                  <a:cubicBezTo>
                    <a:pt x="25" y="9"/>
                    <a:pt x="27" y="8"/>
                    <a:pt x="28" y="6"/>
                  </a:cubicBezTo>
                  <a:cubicBezTo>
                    <a:pt x="29" y="5"/>
                    <a:pt x="30" y="2"/>
                    <a:pt x="31" y="1"/>
                  </a:cubicBezTo>
                  <a:cubicBezTo>
                    <a:pt x="30" y="0"/>
                    <a:pt x="28" y="0"/>
                    <a:pt x="27" y="0"/>
                  </a:cubicBez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0" name="Freeform 70">
              <a:extLst>
                <a:ext uri="{FF2B5EF4-FFF2-40B4-BE49-F238E27FC236}">
                  <a16:creationId xmlns:a16="http://schemas.microsoft.com/office/drawing/2014/main" id="{4A470848-8B52-938F-2CF1-1460E53D15F6}"/>
                </a:ext>
              </a:extLst>
            </p:cNvPr>
            <p:cNvSpPr>
              <a:spLocks/>
            </p:cNvSpPr>
            <p:nvPr/>
          </p:nvSpPr>
          <p:spPr bwMode="auto">
            <a:xfrm>
              <a:off x="2789238" y="3435350"/>
              <a:ext cx="7938" cy="9525"/>
            </a:xfrm>
            <a:custGeom>
              <a:avLst/>
              <a:gdLst/>
              <a:ahLst/>
              <a:cxnLst>
                <a:cxn ang="0">
                  <a:pos x="3" y="2"/>
                </a:cxn>
                <a:cxn ang="0">
                  <a:pos x="0" y="5"/>
                </a:cxn>
                <a:cxn ang="0">
                  <a:pos x="2" y="1"/>
                </a:cxn>
                <a:cxn ang="0">
                  <a:pos x="3" y="2"/>
                </a:cxn>
              </a:cxnLst>
              <a:rect l="0" t="0" r="r" b="b"/>
              <a:pathLst>
                <a:path w="4" h="5">
                  <a:moveTo>
                    <a:pt x="3" y="2"/>
                  </a:moveTo>
                  <a:cubicBezTo>
                    <a:pt x="4" y="4"/>
                    <a:pt x="2" y="5"/>
                    <a:pt x="0" y="5"/>
                  </a:cubicBezTo>
                  <a:cubicBezTo>
                    <a:pt x="0" y="4"/>
                    <a:pt x="0" y="0"/>
                    <a:pt x="2" y="1"/>
                  </a:cubicBezTo>
                  <a:cubicBezTo>
                    <a:pt x="2" y="1"/>
                    <a:pt x="2" y="2"/>
                    <a:pt x="3" y="2"/>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1" name="Freeform 71">
              <a:extLst>
                <a:ext uri="{FF2B5EF4-FFF2-40B4-BE49-F238E27FC236}">
                  <a16:creationId xmlns:a16="http://schemas.microsoft.com/office/drawing/2014/main" id="{E967D328-5592-2D36-6C9A-5BE7604257F0}"/>
                </a:ext>
              </a:extLst>
            </p:cNvPr>
            <p:cNvSpPr>
              <a:spLocks/>
            </p:cNvSpPr>
            <p:nvPr/>
          </p:nvSpPr>
          <p:spPr bwMode="auto">
            <a:xfrm>
              <a:off x="2649538" y="3416300"/>
              <a:ext cx="22225" cy="26988"/>
            </a:xfrm>
            <a:custGeom>
              <a:avLst/>
              <a:gdLst/>
              <a:ahLst/>
              <a:cxnLst>
                <a:cxn ang="0">
                  <a:pos x="12" y="5"/>
                </a:cxn>
                <a:cxn ang="0">
                  <a:pos x="10" y="0"/>
                </a:cxn>
                <a:cxn ang="0">
                  <a:pos x="7" y="3"/>
                </a:cxn>
                <a:cxn ang="0">
                  <a:pos x="1" y="9"/>
                </a:cxn>
                <a:cxn ang="0">
                  <a:pos x="0" y="12"/>
                </a:cxn>
                <a:cxn ang="0">
                  <a:pos x="4" y="12"/>
                </a:cxn>
                <a:cxn ang="0">
                  <a:pos x="4" y="9"/>
                </a:cxn>
                <a:cxn ang="0">
                  <a:pos x="8" y="7"/>
                </a:cxn>
                <a:cxn ang="0">
                  <a:pos x="11" y="4"/>
                </a:cxn>
                <a:cxn ang="0">
                  <a:pos x="12" y="5"/>
                </a:cxn>
              </a:cxnLst>
              <a:rect l="0" t="0" r="r" b="b"/>
              <a:pathLst>
                <a:path w="12" h="14">
                  <a:moveTo>
                    <a:pt x="12" y="5"/>
                  </a:moveTo>
                  <a:cubicBezTo>
                    <a:pt x="12" y="3"/>
                    <a:pt x="12" y="1"/>
                    <a:pt x="10" y="0"/>
                  </a:cubicBezTo>
                  <a:cubicBezTo>
                    <a:pt x="7" y="0"/>
                    <a:pt x="8" y="2"/>
                    <a:pt x="7" y="3"/>
                  </a:cubicBezTo>
                  <a:cubicBezTo>
                    <a:pt x="6" y="6"/>
                    <a:pt x="2" y="6"/>
                    <a:pt x="1" y="9"/>
                  </a:cubicBezTo>
                  <a:cubicBezTo>
                    <a:pt x="0" y="10"/>
                    <a:pt x="0" y="11"/>
                    <a:pt x="0" y="12"/>
                  </a:cubicBezTo>
                  <a:cubicBezTo>
                    <a:pt x="1" y="14"/>
                    <a:pt x="4" y="14"/>
                    <a:pt x="4" y="12"/>
                  </a:cubicBezTo>
                  <a:cubicBezTo>
                    <a:pt x="4" y="11"/>
                    <a:pt x="3" y="10"/>
                    <a:pt x="4" y="9"/>
                  </a:cubicBezTo>
                  <a:cubicBezTo>
                    <a:pt x="4" y="8"/>
                    <a:pt x="7" y="7"/>
                    <a:pt x="8" y="7"/>
                  </a:cubicBezTo>
                  <a:cubicBezTo>
                    <a:pt x="9" y="6"/>
                    <a:pt x="11" y="6"/>
                    <a:pt x="11" y="4"/>
                  </a:cubicBezTo>
                  <a:lnTo>
                    <a:pt x="12"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2" name="Freeform 72">
              <a:extLst>
                <a:ext uri="{FF2B5EF4-FFF2-40B4-BE49-F238E27FC236}">
                  <a16:creationId xmlns:a16="http://schemas.microsoft.com/office/drawing/2014/main" id="{63E370AF-18DB-84A1-974A-4B20A85F7C9E}"/>
                </a:ext>
              </a:extLst>
            </p:cNvPr>
            <p:cNvSpPr>
              <a:spLocks/>
            </p:cNvSpPr>
            <p:nvPr/>
          </p:nvSpPr>
          <p:spPr bwMode="auto">
            <a:xfrm>
              <a:off x="2643188" y="3455988"/>
              <a:ext cx="6350" cy="6350"/>
            </a:xfrm>
            <a:custGeom>
              <a:avLst/>
              <a:gdLst/>
              <a:ahLst/>
              <a:cxnLst>
                <a:cxn ang="0">
                  <a:pos x="2" y="0"/>
                </a:cxn>
                <a:cxn ang="0">
                  <a:pos x="0" y="2"/>
                </a:cxn>
                <a:cxn ang="0">
                  <a:pos x="2" y="1"/>
                </a:cxn>
                <a:cxn ang="0">
                  <a:pos x="2" y="0"/>
                </a:cxn>
              </a:cxnLst>
              <a:rect l="0" t="0" r="r" b="b"/>
              <a:pathLst>
                <a:path w="3" h="3">
                  <a:moveTo>
                    <a:pt x="2" y="0"/>
                  </a:moveTo>
                  <a:cubicBezTo>
                    <a:pt x="2" y="1"/>
                    <a:pt x="0" y="1"/>
                    <a:pt x="0" y="2"/>
                  </a:cubicBezTo>
                  <a:cubicBezTo>
                    <a:pt x="2" y="3"/>
                    <a:pt x="3" y="2"/>
                    <a:pt x="2" y="1"/>
                  </a:cubicBezTo>
                  <a:cubicBezTo>
                    <a:pt x="2" y="1"/>
                    <a:pt x="2" y="0"/>
                    <a:pt x="2"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3" name="Freeform 73">
              <a:extLst>
                <a:ext uri="{FF2B5EF4-FFF2-40B4-BE49-F238E27FC236}">
                  <a16:creationId xmlns:a16="http://schemas.microsoft.com/office/drawing/2014/main" id="{B63058EC-4895-BCAF-A80B-960C7552A111}"/>
                </a:ext>
              </a:extLst>
            </p:cNvPr>
            <p:cNvSpPr>
              <a:spLocks/>
            </p:cNvSpPr>
            <p:nvPr/>
          </p:nvSpPr>
          <p:spPr bwMode="auto">
            <a:xfrm>
              <a:off x="2654300" y="3294063"/>
              <a:ext cx="42863" cy="120650"/>
            </a:xfrm>
            <a:custGeom>
              <a:avLst/>
              <a:gdLst/>
              <a:ahLst/>
              <a:cxnLst>
                <a:cxn ang="0">
                  <a:pos x="7" y="61"/>
                </a:cxn>
                <a:cxn ang="0">
                  <a:pos x="12" y="62"/>
                </a:cxn>
                <a:cxn ang="0">
                  <a:pos x="12" y="65"/>
                </a:cxn>
                <a:cxn ang="0">
                  <a:pos x="14" y="61"/>
                </a:cxn>
                <a:cxn ang="0">
                  <a:pos x="15" y="58"/>
                </a:cxn>
                <a:cxn ang="0">
                  <a:pos x="17" y="58"/>
                </a:cxn>
                <a:cxn ang="0">
                  <a:pos x="14" y="57"/>
                </a:cxn>
                <a:cxn ang="0">
                  <a:pos x="14" y="55"/>
                </a:cxn>
                <a:cxn ang="0">
                  <a:pos x="13" y="50"/>
                </a:cxn>
                <a:cxn ang="0">
                  <a:pos x="16" y="47"/>
                </a:cxn>
                <a:cxn ang="0">
                  <a:pos x="13" y="41"/>
                </a:cxn>
                <a:cxn ang="0">
                  <a:pos x="14" y="38"/>
                </a:cxn>
                <a:cxn ang="0">
                  <a:pos x="12" y="37"/>
                </a:cxn>
                <a:cxn ang="0">
                  <a:pos x="13" y="33"/>
                </a:cxn>
                <a:cxn ang="0">
                  <a:pos x="12" y="31"/>
                </a:cxn>
                <a:cxn ang="0">
                  <a:pos x="16" y="30"/>
                </a:cxn>
                <a:cxn ang="0">
                  <a:pos x="13" y="25"/>
                </a:cxn>
                <a:cxn ang="0">
                  <a:pos x="20" y="22"/>
                </a:cxn>
                <a:cxn ang="0">
                  <a:pos x="20" y="18"/>
                </a:cxn>
                <a:cxn ang="0">
                  <a:pos x="20" y="17"/>
                </a:cxn>
                <a:cxn ang="0">
                  <a:pos x="19" y="13"/>
                </a:cxn>
                <a:cxn ang="0">
                  <a:pos x="22" y="12"/>
                </a:cxn>
                <a:cxn ang="0">
                  <a:pos x="23" y="6"/>
                </a:cxn>
                <a:cxn ang="0">
                  <a:pos x="20" y="4"/>
                </a:cxn>
                <a:cxn ang="0">
                  <a:pos x="20" y="5"/>
                </a:cxn>
                <a:cxn ang="0">
                  <a:pos x="16" y="2"/>
                </a:cxn>
                <a:cxn ang="0">
                  <a:pos x="13" y="2"/>
                </a:cxn>
                <a:cxn ang="0">
                  <a:pos x="7" y="5"/>
                </a:cxn>
                <a:cxn ang="0">
                  <a:pos x="2" y="2"/>
                </a:cxn>
                <a:cxn ang="0">
                  <a:pos x="0" y="12"/>
                </a:cxn>
                <a:cxn ang="0">
                  <a:pos x="1" y="14"/>
                </a:cxn>
                <a:cxn ang="0">
                  <a:pos x="6" y="14"/>
                </a:cxn>
                <a:cxn ang="0">
                  <a:pos x="6" y="17"/>
                </a:cxn>
                <a:cxn ang="0">
                  <a:pos x="8" y="17"/>
                </a:cxn>
                <a:cxn ang="0">
                  <a:pos x="8" y="20"/>
                </a:cxn>
                <a:cxn ang="0">
                  <a:pos x="9" y="20"/>
                </a:cxn>
                <a:cxn ang="0">
                  <a:pos x="4" y="23"/>
                </a:cxn>
                <a:cxn ang="0">
                  <a:pos x="8" y="27"/>
                </a:cxn>
                <a:cxn ang="0">
                  <a:pos x="2" y="32"/>
                </a:cxn>
                <a:cxn ang="0">
                  <a:pos x="3" y="33"/>
                </a:cxn>
                <a:cxn ang="0">
                  <a:pos x="4" y="34"/>
                </a:cxn>
                <a:cxn ang="0">
                  <a:pos x="5" y="39"/>
                </a:cxn>
                <a:cxn ang="0">
                  <a:pos x="6" y="41"/>
                </a:cxn>
                <a:cxn ang="0">
                  <a:pos x="5" y="41"/>
                </a:cxn>
                <a:cxn ang="0">
                  <a:pos x="4" y="44"/>
                </a:cxn>
                <a:cxn ang="0">
                  <a:pos x="6" y="55"/>
                </a:cxn>
                <a:cxn ang="0">
                  <a:pos x="6" y="58"/>
                </a:cxn>
                <a:cxn ang="0">
                  <a:pos x="9" y="61"/>
                </a:cxn>
                <a:cxn ang="0">
                  <a:pos x="10" y="61"/>
                </a:cxn>
                <a:cxn ang="0">
                  <a:pos x="7" y="61"/>
                </a:cxn>
              </a:cxnLst>
              <a:rect l="0" t="0" r="r" b="b"/>
              <a:pathLst>
                <a:path w="23" h="65">
                  <a:moveTo>
                    <a:pt x="7" y="61"/>
                  </a:moveTo>
                  <a:cubicBezTo>
                    <a:pt x="9" y="62"/>
                    <a:pt x="10" y="62"/>
                    <a:pt x="12" y="62"/>
                  </a:cubicBezTo>
                  <a:cubicBezTo>
                    <a:pt x="13" y="63"/>
                    <a:pt x="12" y="64"/>
                    <a:pt x="12" y="65"/>
                  </a:cubicBezTo>
                  <a:cubicBezTo>
                    <a:pt x="13" y="64"/>
                    <a:pt x="14" y="63"/>
                    <a:pt x="14" y="61"/>
                  </a:cubicBezTo>
                  <a:cubicBezTo>
                    <a:pt x="15" y="60"/>
                    <a:pt x="14" y="59"/>
                    <a:pt x="15" y="58"/>
                  </a:cubicBezTo>
                  <a:cubicBezTo>
                    <a:pt x="15" y="58"/>
                    <a:pt x="16" y="58"/>
                    <a:pt x="17" y="58"/>
                  </a:cubicBezTo>
                  <a:cubicBezTo>
                    <a:pt x="17" y="57"/>
                    <a:pt x="15" y="57"/>
                    <a:pt x="14" y="57"/>
                  </a:cubicBezTo>
                  <a:cubicBezTo>
                    <a:pt x="13" y="56"/>
                    <a:pt x="14" y="56"/>
                    <a:pt x="14" y="55"/>
                  </a:cubicBezTo>
                  <a:cubicBezTo>
                    <a:pt x="13" y="53"/>
                    <a:pt x="15" y="52"/>
                    <a:pt x="13" y="50"/>
                  </a:cubicBezTo>
                  <a:cubicBezTo>
                    <a:pt x="14" y="49"/>
                    <a:pt x="15" y="47"/>
                    <a:pt x="16" y="47"/>
                  </a:cubicBezTo>
                  <a:cubicBezTo>
                    <a:pt x="17" y="44"/>
                    <a:pt x="14" y="43"/>
                    <a:pt x="13" y="41"/>
                  </a:cubicBezTo>
                  <a:cubicBezTo>
                    <a:pt x="13" y="40"/>
                    <a:pt x="15" y="39"/>
                    <a:pt x="14" y="38"/>
                  </a:cubicBezTo>
                  <a:cubicBezTo>
                    <a:pt x="14" y="37"/>
                    <a:pt x="13" y="38"/>
                    <a:pt x="12" y="37"/>
                  </a:cubicBezTo>
                  <a:cubicBezTo>
                    <a:pt x="12" y="35"/>
                    <a:pt x="13" y="34"/>
                    <a:pt x="13" y="33"/>
                  </a:cubicBezTo>
                  <a:cubicBezTo>
                    <a:pt x="13" y="32"/>
                    <a:pt x="12" y="32"/>
                    <a:pt x="12" y="31"/>
                  </a:cubicBezTo>
                  <a:cubicBezTo>
                    <a:pt x="13" y="30"/>
                    <a:pt x="16" y="32"/>
                    <a:pt x="16" y="30"/>
                  </a:cubicBezTo>
                  <a:cubicBezTo>
                    <a:pt x="17" y="28"/>
                    <a:pt x="11" y="28"/>
                    <a:pt x="13" y="25"/>
                  </a:cubicBezTo>
                  <a:cubicBezTo>
                    <a:pt x="15" y="25"/>
                    <a:pt x="17" y="22"/>
                    <a:pt x="20" y="22"/>
                  </a:cubicBezTo>
                  <a:cubicBezTo>
                    <a:pt x="20" y="20"/>
                    <a:pt x="20" y="20"/>
                    <a:pt x="20" y="18"/>
                  </a:cubicBezTo>
                  <a:cubicBezTo>
                    <a:pt x="21" y="19"/>
                    <a:pt x="21" y="17"/>
                    <a:pt x="20" y="17"/>
                  </a:cubicBezTo>
                  <a:cubicBezTo>
                    <a:pt x="19" y="15"/>
                    <a:pt x="18" y="14"/>
                    <a:pt x="19" y="13"/>
                  </a:cubicBezTo>
                  <a:cubicBezTo>
                    <a:pt x="20" y="12"/>
                    <a:pt x="22" y="14"/>
                    <a:pt x="22" y="12"/>
                  </a:cubicBezTo>
                  <a:cubicBezTo>
                    <a:pt x="23" y="10"/>
                    <a:pt x="23" y="8"/>
                    <a:pt x="23" y="6"/>
                  </a:cubicBezTo>
                  <a:cubicBezTo>
                    <a:pt x="23" y="5"/>
                    <a:pt x="22" y="3"/>
                    <a:pt x="20" y="4"/>
                  </a:cubicBezTo>
                  <a:cubicBezTo>
                    <a:pt x="20" y="4"/>
                    <a:pt x="21" y="5"/>
                    <a:pt x="20" y="5"/>
                  </a:cubicBezTo>
                  <a:cubicBezTo>
                    <a:pt x="19" y="6"/>
                    <a:pt x="17" y="2"/>
                    <a:pt x="16" y="2"/>
                  </a:cubicBezTo>
                  <a:cubicBezTo>
                    <a:pt x="15" y="0"/>
                    <a:pt x="14" y="1"/>
                    <a:pt x="13" y="2"/>
                  </a:cubicBezTo>
                  <a:cubicBezTo>
                    <a:pt x="11" y="4"/>
                    <a:pt x="10" y="6"/>
                    <a:pt x="7" y="5"/>
                  </a:cubicBezTo>
                  <a:cubicBezTo>
                    <a:pt x="5" y="4"/>
                    <a:pt x="4" y="2"/>
                    <a:pt x="2" y="2"/>
                  </a:cubicBezTo>
                  <a:cubicBezTo>
                    <a:pt x="0" y="3"/>
                    <a:pt x="0" y="10"/>
                    <a:pt x="0" y="12"/>
                  </a:cubicBezTo>
                  <a:cubicBezTo>
                    <a:pt x="0" y="13"/>
                    <a:pt x="0" y="14"/>
                    <a:pt x="1" y="14"/>
                  </a:cubicBezTo>
                  <a:cubicBezTo>
                    <a:pt x="2" y="14"/>
                    <a:pt x="7" y="15"/>
                    <a:pt x="6" y="14"/>
                  </a:cubicBezTo>
                  <a:cubicBezTo>
                    <a:pt x="6" y="15"/>
                    <a:pt x="6" y="16"/>
                    <a:pt x="6" y="17"/>
                  </a:cubicBezTo>
                  <a:cubicBezTo>
                    <a:pt x="7" y="17"/>
                    <a:pt x="7" y="17"/>
                    <a:pt x="8" y="17"/>
                  </a:cubicBezTo>
                  <a:cubicBezTo>
                    <a:pt x="8" y="18"/>
                    <a:pt x="8" y="19"/>
                    <a:pt x="8" y="20"/>
                  </a:cubicBezTo>
                  <a:cubicBezTo>
                    <a:pt x="8" y="20"/>
                    <a:pt x="8" y="20"/>
                    <a:pt x="9" y="20"/>
                  </a:cubicBezTo>
                  <a:cubicBezTo>
                    <a:pt x="7" y="21"/>
                    <a:pt x="5" y="22"/>
                    <a:pt x="4" y="23"/>
                  </a:cubicBezTo>
                  <a:cubicBezTo>
                    <a:pt x="3" y="27"/>
                    <a:pt x="6" y="25"/>
                    <a:pt x="8" y="27"/>
                  </a:cubicBezTo>
                  <a:cubicBezTo>
                    <a:pt x="7" y="29"/>
                    <a:pt x="2" y="29"/>
                    <a:pt x="2" y="32"/>
                  </a:cubicBezTo>
                  <a:cubicBezTo>
                    <a:pt x="2" y="32"/>
                    <a:pt x="3" y="32"/>
                    <a:pt x="3" y="33"/>
                  </a:cubicBezTo>
                  <a:cubicBezTo>
                    <a:pt x="4" y="33"/>
                    <a:pt x="4" y="34"/>
                    <a:pt x="4" y="34"/>
                  </a:cubicBezTo>
                  <a:cubicBezTo>
                    <a:pt x="5" y="36"/>
                    <a:pt x="5" y="37"/>
                    <a:pt x="5" y="39"/>
                  </a:cubicBezTo>
                  <a:cubicBezTo>
                    <a:pt x="6" y="39"/>
                    <a:pt x="6" y="40"/>
                    <a:pt x="6" y="41"/>
                  </a:cubicBezTo>
                  <a:cubicBezTo>
                    <a:pt x="6" y="41"/>
                    <a:pt x="6" y="41"/>
                    <a:pt x="5" y="41"/>
                  </a:cubicBezTo>
                  <a:cubicBezTo>
                    <a:pt x="5" y="42"/>
                    <a:pt x="4" y="43"/>
                    <a:pt x="4" y="44"/>
                  </a:cubicBezTo>
                  <a:cubicBezTo>
                    <a:pt x="3" y="48"/>
                    <a:pt x="5" y="51"/>
                    <a:pt x="6" y="55"/>
                  </a:cubicBezTo>
                  <a:cubicBezTo>
                    <a:pt x="6" y="55"/>
                    <a:pt x="6" y="57"/>
                    <a:pt x="6" y="58"/>
                  </a:cubicBezTo>
                  <a:cubicBezTo>
                    <a:pt x="7" y="59"/>
                    <a:pt x="9" y="59"/>
                    <a:pt x="9" y="61"/>
                  </a:cubicBezTo>
                  <a:cubicBezTo>
                    <a:pt x="10" y="61"/>
                    <a:pt x="10" y="61"/>
                    <a:pt x="10" y="61"/>
                  </a:cubicBezTo>
                  <a:lnTo>
                    <a:pt x="7" y="6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74">
              <a:extLst>
                <a:ext uri="{FF2B5EF4-FFF2-40B4-BE49-F238E27FC236}">
                  <a16:creationId xmlns:a16="http://schemas.microsoft.com/office/drawing/2014/main" id="{ED7ED720-7D5C-9CD6-ABDF-672EA900BDCD}"/>
                </a:ext>
              </a:extLst>
            </p:cNvPr>
            <p:cNvSpPr>
              <a:spLocks/>
            </p:cNvSpPr>
            <p:nvPr/>
          </p:nvSpPr>
          <p:spPr bwMode="auto">
            <a:xfrm>
              <a:off x="2779713" y="3184525"/>
              <a:ext cx="17463" cy="17463"/>
            </a:xfrm>
            <a:custGeom>
              <a:avLst/>
              <a:gdLst/>
              <a:ahLst/>
              <a:cxnLst>
                <a:cxn ang="0">
                  <a:pos x="0" y="7"/>
                </a:cxn>
                <a:cxn ang="0">
                  <a:pos x="7" y="6"/>
                </a:cxn>
                <a:cxn ang="0">
                  <a:pos x="8" y="2"/>
                </a:cxn>
                <a:cxn ang="0">
                  <a:pos x="3" y="3"/>
                </a:cxn>
                <a:cxn ang="0">
                  <a:pos x="0" y="7"/>
                </a:cxn>
              </a:cxnLst>
              <a:rect l="0" t="0" r="r" b="b"/>
              <a:pathLst>
                <a:path w="9" h="9">
                  <a:moveTo>
                    <a:pt x="0" y="7"/>
                  </a:moveTo>
                  <a:cubicBezTo>
                    <a:pt x="0" y="9"/>
                    <a:pt x="6" y="7"/>
                    <a:pt x="7" y="6"/>
                  </a:cubicBezTo>
                  <a:cubicBezTo>
                    <a:pt x="8" y="5"/>
                    <a:pt x="9" y="3"/>
                    <a:pt x="8" y="2"/>
                  </a:cubicBezTo>
                  <a:cubicBezTo>
                    <a:pt x="7" y="0"/>
                    <a:pt x="4" y="2"/>
                    <a:pt x="3" y="3"/>
                  </a:cubicBezTo>
                  <a:cubicBezTo>
                    <a:pt x="1" y="5"/>
                    <a:pt x="0" y="7"/>
                    <a:pt x="0" y="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5">
              <a:extLst>
                <a:ext uri="{FF2B5EF4-FFF2-40B4-BE49-F238E27FC236}">
                  <a16:creationId xmlns:a16="http://schemas.microsoft.com/office/drawing/2014/main" id="{1D9E4D94-D679-5B75-A7F6-D63F04FB95B1}"/>
                </a:ext>
              </a:extLst>
            </p:cNvPr>
            <p:cNvSpPr>
              <a:spLocks/>
            </p:cNvSpPr>
            <p:nvPr/>
          </p:nvSpPr>
          <p:spPr bwMode="auto">
            <a:xfrm>
              <a:off x="2692400" y="3136900"/>
              <a:ext cx="100013" cy="147638"/>
            </a:xfrm>
            <a:custGeom>
              <a:avLst/>
              <a:gdLst/>
              <a:ahLst/>
              <a:cxnLst>
                <a:cxn ang="0">
                  <a:pos x="51" y="15"/>
                </a:cxn>
                <a:cxn ang="0">
                  <a:pos x="52" y="10"/>
                </a:cxn>
                <a:cxn ang="0">
                  <a:pos x="52" y="6"/>
                </a:cxn>
                <a:cxn ang="0">
                  <a:pos x="51" y="2"/>
                </a:cxn>
                <a:cxn ang="0">
                  <a:pos x="44" y="7"/>
                </a:cxn>
                <a:cxn ang="0">
                  <a:pos x="41" y="8"/>
                </a:cxn>
                <a:cxn ang="0">
                  <a:pos x="38" y="10"/>
                </a:cxn>
                <a:cxn ang="0">
                  <a:pos x="38" y="11"/>
                </a:cxn>
                <a:cxn ang="0">
                  <a:pos x="34" y="11"/>
                </a:cxn>
                <a:cxn ang="0">
                  <a:pos x="32" y="15"/>
                </a:cxn>
                <a:cxn ang="0">
                  <a:pos x="21" y="19"/>
                </a:cxn>
                <a:cxn ang="0">
                  <a:pos x="18" y="24"/>
                </a:cxn>
                <a:cxn ang="0">
                  <a:pos x="17" y="30"/>
                </a:cxn>
                <a:cxn ang="0">
                  <a:pos x="19" y="32"/>
                </a:cxn>
                <a:cxn ang="0">
                  <a:pos x="14" y="29"/>
                </a:cxn>
                <a:cxn ang="0">
                  <a:pos x="12" y="30"/>
                </a:cxn>
                <a:cxn ang="0">
                  <a:pos x="13" y="32"/>
                </a:cxn>
                <a:cxn ang="0">
                  <a:pos x="8" y="29"/>
                </a:cxn>
                <a:cxn ang="0">
                  <a:pos x="5" y="32"/>
                </a:cxn>
                <a:cxn ang="0">
                  <a:pos x="4" y="36"/>
                </a:cxn>
                <a:cxn ang="0">
                  <a:pos x="5" y="39"/>
                </a:cxn>
                <a:cxn ang="0">
                  <a:pos x="3" y="42"/>
                </a:cxn>
                <a:cxn ang="0">
                  <a:pos x="9" y="50"/>
                </a:cxn>
                <a:cxn ang="0">
                  <a:pos x="1" y="52"/>
                </a:cxn>
                <a:cxn ang="0">
                  <a:pos x="3" y="58"/>
                </a:cxn>
                <a:cxn ang="0">
                  <a:pos x="14" y="63"/>
                </a:cxn>
                <a:cxn ang="0">
                  <a:pos x="8" y="65"/>
                </a:cxn>
                <a:cxn ang="0">
                  <a:pos x="9" y="67"/>
                </a:cxn>
                <a:cxn ang="0">
                  <a:pos x="8" y="68"/>
                </a:cxn>
                <a:cxn ang="0">
                  <a:pos x="7" y="70"/>
                </a:cxn>
                <a:cxn ang="0">
                  <a:pos x="4" y="72"/>
                </a:cxn>
                <a:cxn ang="0">
                  <a:pos x="5" y="75"/>
                </a:cxn>
                <a:cxn ang="0">
                  <a:pos x="6" y="77"/>
                </a:cxn>
                <a:cxn ang="0">
                  <a:pos x="10" y="79"/>
                </a:cxn>
                <a:cxn ang="0">
                  <a:pos x="13" y="75"/>
                </a:cxn>
                <a:cxn ang="0">
                  <a:pos x="23" y="75"/>
                </a:cxn>
                <a:cxn ang="0">
                  <a:pos x="20" y="66"/>
                </a:cxn>
                <a:cxn ang="0">
                  <a:pos x="23" y="67"/>
                </a:cxn>
                <a:cxn ang="0">
                  <a:pos x="28" y="68"/>
                </a:cxn>
                <a:cxn ang="0">
                  <a:pos x="26" y="61"/>
                </a:cxn>
                <a:cxn ang="0">
                  <a:pos x="31" y="61"/>
                </a:cxn>
                <a:cxn ang="0">
                  <a:pos x="34" y="59"/>
                </a:cxn>
                <a:cxn ang="0">
                  <a:pos x="37" y="57"/>
                </a:cxn>
                <a:cxn ang="0">
                  <a:pos x="31" y="54"/>
                </a:cxn>
                <a:cxn ang="0">
                  <a:pos x="42" y="49"/>
                </a:cxn>
                <a:cxn ang="0">
                  <a:pos x="38" y="41"/>
                </a:cxn>
                <a:cxn ang="0">
                  <a:pos x="42" y="39"/>
                </a:cxn>
                <a:cxn ang="0">
                  <a:pos x="41" y="37"/>
                </a:cxn>
                <a:cxn ang="0">
                  <a:pos x="41" y="34"/>
                </a:cxn>
                <a:cxn ang="0">
                  <a:pos x="42" y="32"/>
                </a:cxn>
                <a:cxn ang="0">
                  <a:pos x="41" y="30"/>
                </a:cxn>
                <a:cxn ang="0">
                  <a:pos x="45" y="25"/>
                </a:cxn>
                <a:cxn ang="0">
                  <a:pos x="49" y="21"/>
                </a:cxn>
                <a:cxn ang="0">
                  <a:pos x="51" y="15"/>
                </a:cxn>
              </a:cxnLst>
              <a:rect l="0" t="0" r="r" b="b"/>
              <a:pathLst>
                <a:path w="54" h="79">
                  <a:moveTo>
                    <a:pt x="51" y="15"/>
                  </a:moveTo>
                  <a:cubicBezTo>
                    <a:pt x="54" y="11"/>
                    <a:pt x="53" y="15"/>
                    <a:pt x="52" y="10"/>
                  </a:cubicBezTo>
                  <a:cubicBezTo>
                    <a:pt x="52" y="8"/>
                    <a:pt x="52" y="7"/>
                    <a:pt x="52" y="6"/>
                  </a:cubicBezTo>
                  <a:cubicBezTo>
                    <a:pt x="52" y="4"/>
                    <a:pt x="52" y="3"/>
                    <a:pt x="51" y="2"/>
                  </a:cubicBezTo>
                  <a:cubicBezTo>
                    <a:pt x="47" y="0"/>
                    <a:pt x="46" y="4"/>
                    <a:pt x="44" y="7"/>
                  </a:cubicBezTo>
                  <a:cubicBezTo>
                    <a:pt x="43" y="7"/>
                    <a:pt x="42" y="8"/>
                    <a:pt x="41" y="8"/>
                  </a:cubicBezTo>
                  <a:cubicBezTo>
                    <a:pt x="40" y="9"/>
                    <a:pt x="39" y="9"/>
                    <a:pt x="38" y="10"/>
                  </a:cubicBezTo>
                  <a:cubicBezTo>
                    <a:pt x="38" y="10"/>
                    <a:pt x="38" y="10"/>
                    <a:pt x="38" y="11"/>
                  </a:cubicBezTo>
                  <a:cubicBezTo>
                    <a:pt x="37" y="11"/>
                    <a:pt x="35" y="10"/>
                    <a:pt x="34" y="11"/>
                  </a:cubicBezTo>
                  <a:cubicBezTo>
                    <a:pt x="33" y="11"/>
                    <a:pt x="32" y="14"/>
                    <a:pt x="32" y="15"/>
                  </a:cubicBezTo>
                  <a:cubicBezTo>
                    <a:pt x="29" y="19"/>
                    <a:pt x="25" y="19"/>
                    <a:pt x="21" y="19"/>
                  </a:cubicBezTo>
                  <a:cubicBezTo>
                    <a:pt x="19" y="19"/>
                    <a:pt x="19" y="22"/>
                    <a:pt x="18" y="24"/>
                  </a:cubicBezTo>
                  <a:cubicBezTo>
                    <a:pt x="18" y="26"/>
                    <a:pt x="17" y="29"/>
                    <a:pt x="17" y="30"/>
                  </a:cubicBezTo>
                  <a:cubicBezTo>
                    <a:pt x="17" y="32"/>
                    <a:pt x="19" y="31"/>
                    <a:pt x="19" y="32"/>
                  </a:cubicBezTo>
                  <a:cubicBezTo>
                    <a:pt x="18" y="31"/>
                    <a:pt x="16" y="30"/>
                    <a:pt x="14" y="29"/>
                  </a:cubicBezTo>
                  <a:cubicBezTo>
                    <a:pt x="13" y="29"/>
                    <a:pt x="13" y="28"/>
                    <a:pt x="12" y="30"/>
                  </a:cubicBezTo>
                  <a:cubicBezTo>
                    <a:pt x="12" y="30"/>
                    <a:pt x="12" y="31"/>
                    <a:pt x="13" y="32"/>
                  </a:cubicBezTo>
                  <a:cubicBezTo>
                    <a:pt x="10" y="32"/>
                    <a:pt x="8" y="31"/>
                    <a:pt x="8" y="29"/>
                  </a:cubicBezTo>
                  <a:cubicBezTo>
                    <a:pt x="7" y="29"/>
                    <a:pt x="6" y="31"/>
                    <a:pt x="5" y="32"/>
                  </a:cubicBezTo>
                  <a:cubicBezTo>
                    <a:pt x="4" y="33"/>
                    <a:pt x="4" y="35"/>
                    <a:pt x="4" y="36"/>
                  </a:cubicBezTo>
                  <a:cubicBezTo>
                    <a:pt x="5" y="37"/>
                    <a:pt x="5" y="38"/>
                    <a:pt x="5" y="39"/>
                  </a:cubicBezTo>
                  <a:cubicBezTo>
                    <a:pt x="5" y="40"/>
                    <a:pt x="3" y="41"/>
                    <a:pt x="3" y="42"/>
                  </a:cubicBezTo>
                  <a:cubicBezTo>
                    <a:pt x="3" y="45"/>
                    <a:pt x="9" y="46"/>
                    <a:pt x="9" y="50"/>
                  </a:cubicBezTo>
                  <a:cubicBezTo>
                    <a:pt x="7" y="50"/>
                    <a:pt x="2" y="50"/>
                    <a:pt x="1" y="52"/>
                  </a:cubicBezTo>
                  <a:cubicBezTo>
                    <a:pt x="0" y="53"/>
                    <a:pt x="2" y="57"/>
                    <a:pt x="3" y="58"/>
                  </a:cubicBezTo>
                  <a:cubicBezTo>
                    <a:pt x="5" y="59"/>
                    <a:pt x="15" y="60"/>
                    <a:pt x="14" y="63"/>
                  </a:cubicBezTo>
                  <a:cubicBezTo>
                    <a:pt x="13" y="63"/>
                    <a:pt x="9" y="62"/>
                    <a:pt x="8" y="65"/>
                  </a:cubicBezTo>
                  <a:cubicBezTo>
                    <a:pt x="8" y="65"/>
                    <a:pt x="9" y="66"/>
                    <a:pt x="9" y="67"/>
                  </a:cubicBezTo>
                  <a:cubicBezTo>
                    <a:pt x="9" y="67"/>
                    <a:pt x="8" y="67"/>
                    <a:pt x="8" y="68"/>
                  </a:cubicBezTo>
                  <a:cubicBezTo>
                    <a:pt x="7" y="69"/>
                    <a:pt x="7" y="69"/>
                    <a:pt x="7" y="70"/>
                  </a:cubicBezTo>
                  <a:cubicBezTo>
                    <a:pt x="5" y="71"/>
                    <a:pt x="5" y="71"/>
                    <a:pt x="4" y="72"/>
                  </a:cubicBezTo>
                  <a:cubicBezTo>
                    <a:pt x="4" y="73"/>
                    <a:pt x="4" y="74"/>
                    <a:pt x="5" y="75"/>
                  </a:cubicBezTo>
                  <a:cubicBezTo>
                    <a:pt x="5" y="76"/>
                    <a:pt x="6" y="76"/>
                    <a:pt x="6" y="77"/>
                  </a:cubicBezTo>
                  <a:cubicBezTo>
                    <a:pt x="7" y="77"/>
                    <a:pt x="8" y="79"/>
                    <a:pt x="10" y="79"/>
                  </a:cubicBezTo>
                  <a:cubicBezTo>
                    <a:pt x="12" y="79"/>
                    <a:pt x="13" y="77"/>
                    <a:pt x="13" y="75"/>
                  </a:cubicBezTo>
                  <a:cubicBezTo>
                    <a:pt x="16" y="74"/>
                    <a:pt x="20" y="75"/>
                    <a:pt x="23" y="75"/>
                  </a:cubicBezTo>
                  <a:cubicBezTo>
                    <a:pt x="24" y="71"/>
                    <a:pt x="22" y="69"/>
                    <a:pt x="20" y="66"/>
                  </a:cubicBezTo>
                  <a:cubicBezTo>
                    <a:pt x="21" y="65"/>
                    <a:pt x="22" y="66"/>
                    <a:pt x="23" y="67"/>
                  </a:cubicBezTo>
                  <a:cubicBezTo>
                    <a:pt x="25" y="69"/>
                    <a:pt x="26" y="69"/>
                    <a:pt x="28" y="68"/>
                  </a:cubicBezTo>
                  <a:cubicBezTo>
                    <a:pt x="31" y="65"/>
                    <a:pt x="29" y="63"/>
                    <a:pt x="26" y="61"/>
                  </a:cubicBezTo>
                  <a:cubicBezTo>
                    <a:pt x="27" y="60"/>
                    <a:pt x="29" y="61"/>
                    <a:pt x="31" y="61"/>
                  </a:cubicBezTo>
                  <a:cubicBezTo>
                    <a:pt x="33" y="61"/>
                    <a:pt x="33" y="60"/>
                    <a:pt x="34" y="59"/>
                  </a:cubicBezTo>
                  <a:cubicBezTo>
                    <a:pt x="35" y="59"/>
                    <a:pt x="37" y="58"/>
                    <a:pt x="37" y="57"/>
                  </a:cubicBezTo>
                  <a:cubicBezTo>
                    <a:pt x="37" y="56"/>
                    <a:pt x="33" y="54"/>
                    <a:pt x="31" y="54"/>
                  </a:cubicBezTo>
                  <a:cubicBezTo>
                    <a:pt x="34" y="54"/>
                    <a:pt x="42" y="52"/>
                    <a:pt x="42" y="49"/>
                  </a:cubicBezTo>
                  <a:cubicBezTo>
                    <a:pt x="42" y="46"/>
                    <a:pt x="35" y="43"/>
                    <a:pt x="38" y="41"/>
                  </a:cubicBezTo>
                  <a:cubicBezTo>
                    <a:pt x="39" y="40"/>
                    <a:pt x="41" y="41"/>
                    <a:pt x="42" y="39"/>
                  </a:cubicBezTo>
                  <a:cubicBezTo>
                    <a:pt x="44" y="38"/>
                    <a:pt x="42" y="38"/>
                    <a:pt x="41" y="37"/>
                  </a:cubicBezTo>
                  <a:cubicBezTo>
                    <a:pt x="41" y="36"/>
                    <a:pt x="41" y="35"/>
                    <a:pt x="41" y="34"/>
                  </a:cubicBezTo>
                  <a:cubicBezTo>
                    <a:pt x="41" y="33"/>
                    <a:pt x="42" y="33"/>
                    <a:pt x="42" y="32"/>
                  </a:cubicBezTo>
                  <a:cubicBezTo>
                    <a:pt x="42" y="32"/>
                    <a:pt x="41" y="31"/>
                    <a:pt x="41" y="30"/>
                  </a:cubicBezTo>
                  <a:cubicBezTo>
                    <a:pt x="41" y="28"/>
                    <a:pt x="43" y="26"/>
                    <a:pt x="45" y="25"/>
                  </a:cubicBezTo>
                  <a:cubicBezTo>
                    <a:pt x="47" y="24"/>
                    <a:pt x="49" y="24"/>
                    <a:pt x="49" y="21"/>
                  </a:cubicBezTo>
                  <a:lnTo>
                    <a:pt x="51"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76">
              <a:extLst>
                <a:ext uri="{FF2B5EF4-FFF2-40B4-BE49-F238E27FC236}">
                  <a16:creationId xmlns:a16="http://schemas.microsoft.com/office/drawing/2014/main" id="{99F5EA38-8D3A-FFEC-8F2F-7C4BE5E95F9E}"/>
                </a:ext>
              </a:extLst>
            </p:cNvPr>
            <p:cNvSpPr>
              <a:spLocks/>
            </p:cNvSpPr>
            <p:nvPr/>
          </p:nvSpPr>
          <p:spPr bwMode="auto">
            <a:xfrm>
              <a:off x="3065463" y="3005138"/>
              <a:ext cx="69850" cy="53975"/>
            </a:xfrm>
            <a:custGeom>
              <a:avLst/>
              <a:gdLst/>
              <a:ahLst/>
              <a:cxnLst>
                <a:cxn ang="0">
                  <a:pos x="20" y="7"/>
                </a:cxn>
                <a:cxn ang="0">
                  <a:pos x="13" y="2"/>
                </a:cxn>
                <a:cxn ang="0">
                  <a:pos x="9" y="1"/>
                </a:cxn>
                <a:cxn ang="0">
                  <a:pos x="5" y="11"/>
                </a:cxn>
                <a:cxn ang="0">
                  <a:pos x="3" y="21"/>
                </a:cxn>
                <a:cxn ang="0">
                  <a:pos x="8" y="20"/>
                </a:cxn>
                <a:cxn ang="0">
                  <a:pos x="8" y="16"/>
                </a:cxn>
                <a:cxn ang="0">
                  <a:pos x="10" y="13"/>
                </a:cxn>
                <a:cxn ang="0">
                  <a:pos x="12" y="19"/>
                </a:cxn>
                <a:cxn ang="0">
                  <a:pos x="11" y="24"/>
                </a:cxn>
                <a:cxn ang="0">
                  <a:pos x="19" y="22"/>
                </a:cxn>
                <a:cxn ang="0">
                  <a:pos x="23" y="25"/>
                </a:cxn>
                <a:cxn ang="0">
                  <a:pos x="26" y="26"/>
                </a:cxn>
                <a:cxn ang="0">
                  <a:pos x="28" y="27"/>
                </a:cxn>
                <a:cxn ang="0">
                  <a:pos x="33" y="28"/>
                </a:cxn>
                <a:cxn ang="0">
                  <a:pos x="37" y="23"/>
                </a:cxn>
                <a:cxn ang="0">
                  <a:pos x="31" y="22"/>
                </a:cxn>
                <a:cxn ang="0">
                  <a:pos x="31" y="19"/>
                </a:cxn>
                <a:cxn ang="0">
                  <a:pos x="23" y="15"/>
                </a:cxn>
                <a:cxn ang="0">
                  <a:pos x="20" y="15"/>
                </a:cxn>
                <a:cxn ang="0">
                  <a:pos x="19" y="7"/>
                </a:cxn>
                <a:cxn ang="0">
                  <a:pos x="20" y="7"/>
                </a:cxn>
              </a:cxnLst>
              <a:rect l="0" t="0" r="r" b="b"/>
              <a:pathLst>
                <a:path w="37" h="29">
                  <a:moveTo>
                    <a:pt x="20" y="7"/>
                  </a:moveTo>
                  <a:cubicBezTo>
                    <a:pt x="20" y="5"/>
                    <a:pt x="15" y="3"/>
                    <a:pt x="13" y="2"/>
                  </a:cubicBezTo>
                  <a:cubicBezTo>
                    <a:pt x="12" y="1"/>
                    <a:pt x="10" y="0"/>
                    <a:pt x="9" y="1"/>
                  </a:cubicBezTo>
                  <a:cubicBezTo>
                    <a:pt x="8" y="5"/>
                    <a:pt x="6" y="7"/>
                    <a:pt x="5" y="11"/>
                  </a:cubicBezTo>
                  <a:cubicBezTo>
                    <a:pt x="3" y="14"/>
                    <a:pt x="0" y="17"/>
                    <a:pt x="3" y="21"/>
                  </a:cubicBezTo>
                  <a:cubicBezTo>
                    <a:pt x="5" y="24"/>
                    <a:pt x="8" y="23"/>
                    <a:pt x="8" y="20"/>
                  </a:cubicBezTo>
                  <a:cubicBezTo>
                    <a:pt x="9" y="19"/>
                    <a:pt x="8" y="17"/>
                    <a:pt x="8" y="16"/>
                  </a:cubicBezTo>
                  <a:cubicBezTo>
                    <a:pt x="9" y="15"/>
                    <a:pt x="10" y="14"/>
                    <a:pt x="10" y="13"/>
                  </a:cubicBezTo>
                  <a:cubicBezTo>
                    <a:pt x="12" y="13"/>
                    <a:pt x="13" y="17"/>
                    <a:pt x="12" y="19"/>
                  </a:cubicBezTo>
                  <a:cubicBezTo>
                    <a:pt x="12" y="20"/>
                    <a:pt x="10" y="22"/>
                    <a:pt x="11" y="24"/>
                  </a:cubicBezTo>
                  <a:cubicBezTo>
                    <a:pt x="12" y="26"/>
                    <a:pt x="17" y="23"/>
                    <a:pt x="19" y="22"/>
                  </a:cubicBezTo>
                  <a:cubicBezTo>
                    <a:pt x="21" y="22"/>
                    <a:pt x="22" y="24"/>
                    <a:pt x="23" y="25"/>
                  </a:cubicBezTo>
                  <a:cubicBezTo>
                    <a:pt x="24" y="25"/>
                    <a:pt x="25" y="25"/>
                    <a:pt x="26" y="26"/>
                  </a:cubicBezTo>
                  <a:cubicBezTo>
                    <a:pt x="28" y="26"/>
                    <a:pt x="27" y="26"/>
                    <a:pt x="28" y="27"/>
                  </a:cubicBezTo>
                  <a:cubicBezTo>
                    <a:pt x="30" y="28"/>
                    <a:pt x="31" y="29"/>
                    <a:pt x="33" y="28"/>
                  </a:cubicBezTo>
                  <a:cubicBezTo>
                    <a:pt x="34" y="28"/>
                    <a:pt x="37" y="24"/>
                    <a:pt x="37" y="23"/>
                  </a:cubicBezTo>
                  <a:cubicBezTo>
                    <a:pt x="36" y="22"/>
                    <a:pt x="33" y="23"/>
                    <a:pt x="31" y="22"/>
                  </a:cubicBezTo>
                  <a:cubicBezTo>
                    <a:pt x="31" y="22"/>
                    <a:pt x="31" y="20"/>
                    <a:pt x="31" y="19"/>
                  </a:cubicBezTo>
                  <a:cubicBezTo>
                    <a:pt x="29" y="18"/>
                    <a:pt x="22" y="18"/>
                    <a:pt x="23" y="15"/>
                  </a:cubicBezTo>
                  <a:cubicBezTo>
                    <a:pt x="22" y="15"/>
                    <a:pt x="21" y="15"/>
                    <a:pt x="20" y="15"/>
                  </a:cubicBezTo>
                  <a:cubicBezTo>
                    <a:pt x="20" y="14"/>
                    <a:pt x="25" y="6"/>
                    <a:pt x="19" y="7"/>
                  </a:cubicBezTo>
                  <a:lnTo>
                    <a:pt x="20" y="7"/>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77">
              <a:extLst>
                <a:ext uri="{FF2B5EF4-FFF2-40B4-BE49-F238E27FC236}">
                  <a16:creationId xmlns:a16="http://schemas.microsoft.com/office/drawing/2014/main" id="{B12D2D85-2A38-F177-C334-E0256759EAA1}"/>
                </a:ext>
              </a:extLst>
            </p:cNvPr>
            <p:cNvSpPr>
              <a:spLocks/>
            </p:cNvSpPr>
            <p:nvPr/>
          </p:nvSpPr>
          <p:spPr bwMode="auto">
            <a:xfrm>
              <a:off x="3094038" y="2994025"/>
              <a:ext cx="25400" cy="26988"/>
            </a:xfrm>
            <a:custGeom>
              <a:avLst/>
              <a:gdLst/>
              <a:ahLst/>
              <a:cxnLst>
                <a:cxn ang="0">
                  <a:pos x="10" y="3"/>
                </a:cxn>
                <a:cxn ang="0">
                  <a:pos x="1" y="2"/>
                </a:cxn>
                <a:cxn ang="0">
                  <a:pos x="8" y="9"/>
                </a:cxn>
                <a:cxn ang="0">
                  <a:pos x="11" y="12"/>
                </a:cxn>
                <a:cxn ang="0">
                  <a:pos x="12" y="14"/>
                </a:cxn>
                <a:cxn ang="0">
                  <a:pos x="14" y="11"/>
                </a:cxn>
                <a:cxn ang="0">
                  <a:pos x="10" y="6"/>
                </a:cxn>
                <a:cxn ang="0">
                  <a:pos x="10" y="3"/>
                </a:cxn>
              </a:cxnLst>
              <a:rect l="0" t="0" r="r" b="b"/>
              <a:pathLst>
                <a:path w="14" h="14">
                  <a:moveTo>
                    <a:pt x="10" y="3"/>
                  </a:moveTo>
                  <a:cubicBezTo>
                    <a:pt x="8" y="3"/>
                    <a:pt x="3" y="0"/>
                    <a:pt x="1" y="2"/>
                  </a:cubicBezTo>
                  <a:cubicBezTo>
                    <a:pt x="0" y="5"/>
                    <a:pt x="6" y="7"/>
                    <a:pt x="8" y="9"/>
                  </a:cubicBezTo>
                  <a:cubicBezTo>
                    <a:pt x="9" y="10"/>
                    <a:pt x="10" y="11"/>
                    <a:pt x="11" y="12"/>
                  </a:cubicBezTo>
                  <a:cubicBezTo>
                    <a:pt x="11" y="13"/>
                    <a:pt x="11" y="14"/>
                    <a:pt x="12" y="14"/>
                  </a:cubicBezTo>
                  <a:cubicBezTo>
                    <a:pt x="14" y="14"/>
                    <a:pt x="14" y="12"/>
                    <a:pt x="14" y="11"/>
                  </a:cubicBezTo>
                  <a:cubicBezTo>
                    <a:pt x="14" y="8"/>
                    <a:pt x="13" y="7"/>
                    <a:pt x="10" y="6"/>
                  </a:cubicBezTo>
                  <a:lnTo>
                    <a:pt x="10"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78">
              <a:extLst>
                <a:ext uri="{FF2B5EF4-FFF2-40B4-BE49-F238E27FC236}">
                  <a16:creationId xmlns:a16="http://schemas.microsoft.com/office/drawing/2014/main" id="{F609DE4E-30E9-EFFB-25CC-29D32E9A4FFF}"/>
                </a:ext>
              </a:extLst>
            </p:cNvPr>
            <p:cNvSpPr>
              <a:spLocks/>
            </p:cNvSpPr>
            <p:nvPr/>
          </p:nvSpPr>
          <p:spPr bwMode="auto">
            <a:xfrm>
              <a:off x="3105150" y="2962275"/>
              <a:ext cx="23813" cy="28575"/>
            </a:xfrm>
            <a:custGeom>
              <a:avLst/>
              <a:gdLst/>
              <a:ahLst/>
              <a:cxnLst>
                <a:cxn ang="0">
                  <a:pos x="7" y="0"/>
                </a:cxn>
                <a:cxn ang="0">
                  <a:pos x="0" y="7"/>
                </a:cxn>
                <a:cxn ang="0">
                  <a:pos x="4" y="9"/>
                </a:cxn>
                <a:cxn ang="0">
                  <a:pos x="4" y="12"/>
                </a:cxn>
                <a:cxn ang="0">
                  <a:pos x="11" y="14"/>
                </a:cxn>
                <a:cxn ang="0">
                  <a:pos x="5" y="8"/>
                </a:cxn>
                <a:cxn ang="0">
                  <a:pos x="11" y="5"/>
                </a:cxn>
                <a:cxn ang="0">
                  <a:pos x="7" y="0"/>
                </a:cxn>
              </a:cxnLst>
              <a:rect l="0" t="0" r="r" b="b"/>
              <a:pathLst>
                <a:path w="13" h="15">
                  <a:moveTo>
                    <a:pt x="7" y="0"/>
                  </a:moveTo>
                  <a:cubicBezTo>
                    <a:pt x="4" y="0"/>
                    <a:pt x="0" y="3"/>
                    <a:pt x="0" y="7"/>
                  </a:cubicBezTo>
                  <a:cubicBezTo>
                    <a:pt x="0" y="9"/>
                    <a:pt x="2" y="8"/>
                    <a:pt x="4" y="9"/>
                  </a:cubicBezTo>
                  <a:cubicBezTo>
                    <a:pt x="4" y="10"/>
                    <a:pt x="4" y="11"/>
                    <a:pt x="4" y="12"/>
                  </a:cubicBezTo>
                  <a:cubicBezTo>
                    <a:pt x="5" y="14"/>
                    <a:pt x="9" y="15"/>
                    <a:pt x="11" y="14"/>
                  </a:cubicBezTo>
                  <a:cubicBezTo>
                    <a:pt x="11" y="11"/>
                    <a:pt x="8" y="8"/>
                    <a:pt x="5" y="8"/>
                  </a:cubicBezTo>
                  <a:cubicBezTo>
                    <a:pt x="6" y="6"/>
                    <a:pt x="10" y="6"/>
                    <a:pt x="11" y="5"/>
                  </a:cubicBezTo>
                  <a:cubicBezTo>
                    <a:pt x="13" y="2"/>
                    <a:pt x="9" y="0"/>
                    <a:pt x="7"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79">
              <a:extLst>
                <a:ext uri="{FF2B5EF4-FFF2-40B4-BE49-F238E27FC236}">
                  <a16:creationId xmlns:a16="http://schemas.microsoft.com/office/drawing/2014/main" id="{BDA09C9A-A6C1-3AC8-3E78-1AF44D029948}"/>
                </a:ext>
              </a:extLst>
            </p:cNvPr>
            <p:cNvSpPr>
              <a:spLocks/>
            </p:cNvSpPr>
            <p:nvPr/>
          </p:nvSpPr>
          <p:spPr bwMode="auto">
            <a:xfrm>
              <a:off x="3132138" y="2974975"/>
              <a:ext cx="36513" cy="26988"/>
            </a:xfrm>
            <a:custGeom>
              <a:avLst/>
              <a:gdLst/>
              <a:ahLst/>
              <a:cxnLst>
                <a:cxn ang="0">
                  <a:pos x="2" y="9"/>
                </a:cxn>
                <a:cxn ang="0">
                  <a:pos x="1" y="11"/>
                </a:cxn>
                <a:cxn ang="0">
                  <a:pos x="8" y="13"/>
                </a:cxn>
                <a:cxn ang="0">
                  <a:pos x="10" y="10"/>
                </a:cxn>
                <a:cxn ang="0">
                  <a:pos x="10" y="7"/>
                </a:cxn>
                <a:cxn ang="0">
                  <a:pos x="13" y="7"/>
                </a:cxn>
                <a:cxn ang="0">
                  <a:pos x="15" y="7"/>
                </a:cxn>
                <a:cxn ang="0">
                  <a:pos x="19" y="1"/>
                </a:cxn>
                <a:cxn ang="0">
                  <a:pos x="11" y="3"/>
                </a:cxn>
                <a:cxn ang="0">
                  <a:pos x="10" y="1"/>
                </a:cxn>
                <a:cxn ang="0">
                  <a:pos x="8" y="4"/>
                </a:cxn>
                <a:cxn ang="0">
                  <a:pos x="6" y="6"/>
                </a:cxn>
                <a:cxn ang="0">
                  <a:pos x="4" y="10"/>
                </a:cxn>
                <a:cxn ang="0">
                  <a:pos x="0" y="8"/>
                </a:cxn>
                <a:cxn ang="0">
                  <a:pos x="2" y="9"/>
                </a:cxn>
              </a:cxnLst>
              <a:rect l="0" t="0" r="r" b="b"/>
              <a:pathLst>
                <a:path w="19" h="14">
                  <a:moveTo>
                    <a:pt x="2" y="9"/>
                  </a:moveTo>
                  <a:cubicBezTo>
                    <a:pt x="1" y="8"/>
                    <a:pt x="0" y="10"/>
                    <a:pt x="1" y="11"/>
                  </a:cubicBezTo>
                  <a:cubicBezTo>
                    <a:pt x="2" y="13"/>
                    <a:pt x="6" y="14"/>
                    <a:pt x="8" y="13"/>
                  </a:cubicBezTo>
                  <a:cubicBezTo>
                    <a:pt x="9" y="12"/>
                    <a:pt x="10" y="11"/>
                    <a:pt x="10" y="10"/>
                  </a:cubicBezTo>
                  <a:cubicBezTo>
                    <a:pt x="10" y="9"/>
                    <a:pt x="9" y="7"/>
                    <a:pt x="10" y="7"/>
                  </a:cubicBezTo>
                  <a:cubicBezTo>
                    <a:pt x="11" y="6"/>
                    <a:pt x="13" y="7"/>
                    <a:pt x="13" y="7"/>
                  </a:cubicBezTo>
                  <a:cubicBezTo>
                    <a:pt x="15" y="7"/>
                    <a:pt x="14" y="8"/>
                    <a:pt x="15" y="7"/>
                  </a:cubicBezTo>
                  <a:cubicBezTo>
                    <a:pt x="17" y="5"/>
                    <a:pt x="17" y="3"/>
                    <a:pt x="19" y="1"/>
                  </a:cubicBezTo>
                  <a:cubicBezTo>
                    <a:pt x="17" y="1"/>
                    <a:pt x="10" y="0"/>
                    <a:pt x="11" y="3"/>
                  </a:cubicBezTo>
                  <a:cubicBezTo>
                    <a:pt x="11" y="3"/>
                    <a:pt x="11" y="1"/>
                    <a:pt x="10" y="1"/>
                  </a:cubicBezTo>
                  <a:cubicBezTo>
                    <a:pt x="8" y="0"/>
                    <a:pt x="8" y="3"/>
                    <a:pt x="8" y="4"/>
                  </a:cubicBezTo>
                  <a:cubicBezTo>
                    <a:pt x="8" y="6"/>
                    <a:pt x="7" y="5"/>
                    <a:pt x="6" y="6"/>
                  </a:cubicBezTo>
                  <a:cubicBezTo>
                    <a:pt x="5" y="7"/>
                    <a:pt x="5" y="9"/>
                    <a:pt x="4" y="10"/>
                  </a:cubicBezTo>
                  <a:cubicBezTo>
                    <a:pt x="3" y="9"/>
                    <a:pt x="2" y="8"/>
                    <a:pt x="0" y="8"/>
                  </a:cubicBezTo>
                  <a:lnTo>
                    <a:pt x="2"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80">
              <a:extLst>
                <a:ext uri="{FF2B5EF4-FFF2-40B4-BE49-F238E27FC236}">
                  <a16:creationId xmlns:a16="http://schemas.microsoft.com/office/drawing/2014/main" id="{B56B54CE-1064-C56C-5156-09ED797B11A1}"/>
                </a:ext>
              </a:extLst>
            </p:cNvPr>
            <p:cNvSpPr>
              <a:spLocks/>
            </p:cNvSpPr>
            <p:nvPr/>
          </p:nvSpPr>
          <p:spPr bwMode="auto">
            <a:xfrm>
              <a:off x="3141663" y="3013075"/>
              <a:ext cx="17463" cy="11113"/>
            </a:xfrm>
            <a:custGeom>
              <a:avLst/>
              <a:gdLst/>
              <a:ahLst/>
              <a:cxnLst>
                <a:cxn ang="0">
                  <a:pos x="3" y="1"/>
                </a:cxn>
                <a:cxn ang="0">
                  <a:pos x="0" y="0"/>
                </a:cxn>
                <a:cxn ang="0">
                  <a:pos x="0" y="3"/>
                </a:cxn>
                <a:cxn ang="0">
                  <a:pos x="5" y="6"/>
                </a:cxn>
                <a:cxn ang="0">
                  <a:pos x="1" y="1"/>
                </a:cxn>
                <a:cxn ang="0">
                  <a:pos x="3" y="1"/>
                </a:cxn>
              </a:cxnLst>
              <a:rect l="0" t="0" r="r" b="b"/>
              <a:pathLst>
                <a:path w="9" h="6">
                  <a:moveTo>
                    <a:pt x="3" y="1"/>
                  </a:moveTo>
                  <a:cubicBezTo>
                    <a:pt x="3" y="1"/>
                    <a:pt x="1" y="0"/>
                    <a:pt x="0" y="0"/>
                  </a:cubicBezTo>
                  <a:cubicBezTo>
                    <a:pt x="0" y="1"/>
                    <a:pt x="0" y="2"/>
                    <a:pt x="0" y="3"/>
                  </a:cubicBezTo>
                  <a:cubicBezTo>
                    <a:pt x="1" y="4"/>
                    <a:pt x="4" y="6"/>
                    <a:pt x="5" y="6"/>
                  </a:cubicBezTo>
                  <a:cubicBezTo>
                    <a:pt x="9" y="5"/>
                    <a:pt x="4" y="0"/>
                    <a:pt x="1" y="1"/>
                  </a:cubicBezTo>
                  <a:lnTo>
                    <a:pt x="3"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81">
              <a:extLst>
                <a:ext uri="{FF2B5EF4-FFF2-40B4-BE49-F238E27FC236}">
                  <a16:creationId xmlns:a16="http://schemas.microsoft.com/office/drawing/2014/main" id="{2F18EB0B-819B-4778-4AF2-FFBF7C73FE4E}"/>
                </a:ext>
              </a:extLst>
            </p:cNvPr>
            <p:cNvSpPr>
              <a:spLocks/>
            </p:cNvSpPr>
            <p:nvPr/>
          </p:nvSpPr>
          <p:spPr bwMode="auto">
            <a:xfrm>
              <a:off x="3065463" y="3054350"/>
              <a:ext cx="30163" cy="31750"/>
            </a:xfrm>
            <a:custGeom>
              <a:avLst/>
              <a:gdLst/>
              <a:ahLst/>
              <a:cxnLst>
                <a:cxn ang="0">
                  <a:pos x="11" y="6"/>
                </a:cxn>
                <a:cxn ang="0">
                  <a:pos x="5" y="0"/>
                </a:cxn>
                <a:cxn ang="0">
                  <a:pos x="2" y="0"/>
                </a:cxn>
                <a:cxn ang="0">
                  <a:pos x="0" y="3"/>
                </a:cxn>
                <a:cxn ang="0">
                  <a:pos x="9" y="15"/>
                </a:cxn>
                <a:cxn ang="0">
                  <a:pos x="13" y="16"/>
                </a:cxn>
                <a:cxn ang="0">
                  <a:pos x="13" y="11"/>
                </a:cxn>
                <a:cxn ang="0">
                  <a:pos x="15" y="11"/>
                </a:cxn>
                <a:cxn ang="0">
                  <a:pos x="8" y="5"/>
                </a:cxn>
                <a:cxn ang="0">
                  <a:pos x="11" y="6"/>
                </a:cxn>
              </a:cxnLst>
              <a:rect l="0" t="0" r="r" b="b"/>
              <a:pathLst>
                <a:path w="16" h="17">
                  <a:moveTo>
                    <a:pt x="11" y="6"/>
                  </a:moveTo>
                  <a:cubicBezTo>
                    <a:pt x="12" y="3"/>
                    <a:pt x="7" y="1"/>
                    <a:pt x="5" y="0"/>
                  </a:cubicBezTo>
                  <a:cubicBezTo>
                    <a:pt x="4" y="0"/>
                    <a:pt x="3" y="0"/>
                    <a:pt x="2" y="0"/>
                  </a:cubicBezTo>
                  <a:cubicBezTo>
                    <a:pt x="0" y="0"/>
                    <a:pt x="0" y="0"/>
                    <a:pt x="0" y="3"/>
                  </a:cubicBezTo>
                  <a:cubicBezTo>
                    <a:pt x="0" y="8"/>
                    <a:pt x="4" y="13"/>
                    <a:pt x="9" y="15"/>
                  </a:cubicBezTo>
                  <a:cubicBezTo>
                    <a:pt x="10" y="16"/>
                    <a:pt x="12" y="17"/>
                    <a:pt x="13" y="16"/>
                  </a:cubicBezTo>
                  <a:cubicBezTo>
                    <a:pt x="14" y="15"/>
                    <a:pt x="12" y="12"/>
                    <a:pt x="13" y="11"/>
                  </a:cubicBezTo>
                  <a:cubicBezTo>
                    <a:pt x="13" y="11"/>
                    <a:pt x="14" y="11"/>
                    <a:pt x="15" y="11"/>
                  </a:cubicBezTo>
                  <a:cubicBezTo>
                    <a:pt x="16" y="9"/>
                    <a:pt x="9" y="6"/>
                    <a:pt x="8" y="5"/>
                  </a:cubicBezTo>
                  <a:lnTo>
                    <a:pt x="11"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82">
              <a:extLst>
                <a:ext uri="{FF2B5EF4-FFF2-40B4-BE49-F238E27FC236}">
                  <a16:creationId xmlns:a16="http://schemas.microsoft.com/office/drawing/2014/main" id="{BA33FB14-A90A-F62B-18DD-80CAF8A1A666}"/>
                </a:ext>
              </a:extLst>
            </p:cNvPr>
            <p:cNvSpPr>
              <a:spLocks/>
            </p:cNvSpPr>
            <p:nvPr/>
          </p:nvSpPr>
          <p:spPr bwMode="auto">
            <a:xfrm>
              <a:off x="3106738" y="3063875"/>
              <a:ext cx="14288" cy="26988"/>
            </a:xfrm>
            <a:custGeom>
              <a:avLst/>
              <a:gdLst/>
              <a:ahLst/>
              <a:cxnLst>
                <a:cxn ang="0">
                  <a:pos x="6" y="3"/>
                </a:cxn>
                <a:cxn ang="0">
                  <a:pos x="3" y="2"/>
                </a:cxn>
                <a:cxn ang="0">
                  <a:pos x="1" y="6"/>
                </a:cxn>
                <a:cxn ang="0">
                  <a:pos x="0" y="11"/>
                </a:cxn>
                <a:cxn ang="0">
                  <a:pos x="5" y="12"/>
                </a:cxn>
                <a:cxn ang="0">
                  <a:pos x="4" y="5"/>
                </a:cxn>
                <a:cxn ang="0">
                  <a:pos x="5" y="0"/>
                </a:cxn>
                <a:cxn ang="0">
                  <a:pos x="6" y="3"/>
                </a:cxn>
              </a:cxnLst>
              <a:rect l="0" t="0" r="r" b="b"/>
              <a:pathLst>
                <a:path w="8" h="15">
                  <a:moveTo>
                    <a:pt x="6" y="3"/>
                  </a:moveTo>
                  <a:cubicBezTo>
                    <a:pt x="6" y="2"/>
                    <a:pt x="4" y="2"/>
                    <a:pt x="3" y="2"/>
                  </a:cubicBezTo>
                  <a:cubicBezTo>
                    <a:pt x="2" y="3"/>
                    <a:pt x="1" y="4"/>
                    <a:pt x="1" y="6"/>
                  </a:cubicBezTo>
                  <a:cubicBezTo>
                    <a:pt x="1" y="7"/>
                    <a:pt x="0" y="9"/>
                    <a:pt x="0" y="11"/>
                  </a:cubicBezTo>
                  <a:cubicBezTo>
                    <a:pt x="0" y="14"/>
                    <a:pt x="4" y="15"/>
                    <a:pt x="5" y="12"/>
                  </a:cubicBezTo>
                  <a:cubicBezTo>
                    <a:pt x="6" y="9"/>
                    <a:pt x="3" y="7"/>
                    <a:pt x="4" y="5"/>
                  </a:cubicBezTo>
                  <a:cubicBezTo>
                    <a:pt x="8" y="4"/>
                    <a:pt x="7" y="3"/>
                    <a:pt x="5" y="0"/>
                  </a:cubicBezTo>
                  <a:lnTo>
                    <a:pt x="6"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83">
              <a:extLst>
                <a:ext uri="{FF2B5EF4-FFF2-40B4-BE49-F238E27FC236}">
                  <a16:creationId xmlns:a16="http://schemas.microsoft.com/office/drawing/2014/main" id="{CCFB51A2-D9A4-2AF8-7550-97CC231DE43A}"/>
                </a:ext>
              </a:extLst>
            </p:cNvPr>
            <p:cNvSpPr>
              <a:spLocks/>
            </p:cNvSpPr>
            <p:nvPr/>
          </p:nvSpPr>
          <p:spPr bwMode="auto">
            <a:xfrm>
              <a:off x="3298825" y="2697163"/>
              <a:ext cx="28575" cy="60325"/>
            </a:xfrm>
            <a:custGeom>
              <a:avLst/>
              <a:gdLst/>
              <a:ahLst/>
              <a:cxnLst>
                <a:cxn ang="0">
                  <a:pos x="11" y="5"/>
                </a:cxn>
                <a:cxn ang="0">
                  <a:pos x="10" y="1"/>
                </a:cxn>
                <a:cxn ang="0">
                  <a:pos x="1" y="8"/>
                </a:cxn>
                <a:cxn ang="0">
                  <a:pos x="3" y="11"/>
                </a:cxn>
                <a:cxn ang="0">
                  <a:pos x="1" y="14"/>
                </a:cxn>
                <a:cxn ang="0">
                  <a:pos x="2" y="21"/>
                </a:cxn>
                <a:cxn ang="0">
                  <a:pos x="3" y="27"/>
                </a:cxn>
                <a:cxn ang="0">
                  <a:pos x="4" y="29"/>
                </a:cxn>
                <a:cxn ang="0">
                  <a:pos x="8" y="32"/>
                </a:cxn>
                <a:cxn ang="0">
                  <a:pos x="11" y="29"/>
                </a:cxn>
                <a:cxn ang="0">
                  <a:pos x="11" y="24"/>
                </a:cxn>
                <a:cxn ang="0">
                  <a:pos x="12" y="20"/>
                </a:cxn>
                <a:cxn ang="0">
                  <a:pos x="11" y="16"/>
                </a:cxn>
                <a:cxn ang="0">
                  <a:pos x="10" y="12"/>
                </a:cxn>
                <a:cxn ang="0">
                  <a:pos x="14" y="6"/>
                </a:cxn>
                <a:cxn ang="0">
                  <a:pos x="9" y="1"/>
                </a:cxn>
                <a:cxn ang="0">
                  <a:pos x="11" y="5"/>
                </a:cxn>
              </a:cxnLst>
              <a:rect l="0" t="0" r="r" b="b"/>
              <a:pathLst>
                <a:path w="15" h="32">
                  <a:moveTo>
                    <a:pt x="11" y="5"/>
                  </a:moveTo>
                  <a:cubicBezTo>
                    <a:pt x="13" y="4"/>
                    <a:pt x="12" y="2"/>
                    <a:pt x="10" y="1"/>
                  </a:cubicBezTo>
                  <a:cubicBezTo>
                    <a:pt x="6" y="0"/>
                    <a:pt x="1" y="4"/>
                    <a:pt x="1" y="8"/>
                  </a:cubicBezTo>
                  <a:cubicBezTo>
                    <a:pt x="0" y="10"/>
                    <a:pt x="2" y="9"/>
                    <a:pt x="3" y="11"/>
                  </a:cubicBezTo>
                  <a:cubicBezTo>
                    <a:pt x="3" y="12"/>
                    <a:pt x="2" y="14"/>
                    <a:pt x="1" y="14"/>
                  </a:cubicBezTo>
                  <a:cubicBezTo>
                    <a:pt x="0" y="16"/>
                    <a:pt x="1" y="19"/>
                    <a:pt x="2" y="21"/>
                  </a:cubicBezTo>
                  <a:cubicBezTo>
                    <a:pt x="2" y="23"/>
                    <a:pt x="3" y="25"/>
                    <a:pt x="3" y="27"/>
                  </a:cubicBezTo>
                  <a:cubicBezTo>
                    <a:pt x="4" y="29"/>
                    <a:pt x="3" y="28"/>
                    <a:pt x="4" y="29"/>
                  </a:cubicBezTo>
                  <a:cubicBezTo>
                    <a:pt x="5" y="30"/>
                    <a:pt x="7" y="31"/>
                    <a:pt x="8" y="32"/>
                  </a:cubicBezTo>
                  <a:cubicBezTo>
                    <a:pt x="10" y="32"/>
                    <a:pt x="10" y="31"/>
                    <a:pt x="11" y="29"/>
                  </a:cubicBezTo>
                  <a:cubicBezTo>
                    <a:pt x="11" y="27"/>
                    <a:pt x="11" y="25"/>
                    <a:pt x="11" y="24"/>
                  </a:cubicBezTo>
                  <a:cubicBezTo>
                    <a:pt x="11" y="23"/>
                    <a:pt x="12" y="22"/>
                    <a:pt x="12" y="20"/>
                  </a:cubicBezTo>
                  <a:cubicBezTo>
                    <a:pt x="12" y="18"/>
                    <a:pt x="12" y="17"/>
                    <a:pt x="11" y="16"/>
                  </a:cubicBezTo>
                  <a:cubicBezTo>
                    <a:pt x="11" y="15"/>
                    <a:pt x="10" y="13"/>
                    <a:pt x="10" y="12"/>
                  </a:cubicBezTo>
                  <a:cubicBezTo>
                    <a:pt x="10" y="10"/>
                    <a:pt x="13" y="8"/>
                    <a:pt x="14" y="6"/>
                  </a:cubicBezTo>
                  <a:cubicBezTo>
                    <a:pt x="15" y="3"/>
                    <a:pt x="10" y="3"/>
                    <a:pt x="9" y="1"/>
                  </a:cubicBezTo>
                  <a:lnTo>
                    <a:pt x="11"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84">
              <a:extLst>
                <a:ext uri="{FF2B5EF4-FFF2-40B4-BE49-F238E27FC236}">
                  <a16:creationId xmlns:a16="http://schemas.microsoft.com/office/drawing/2014/main" id="{9D6E0DA5-EAD6-7B92-0C14-71513E46FFF2}"/>
                </a:ext>
              </a:extLst>
            </p:cNvPr>
            <p:cNvSpPr>
              <a:spLocks/>
            </p:cNvSpPr>
            <p:nvPr/>
          </p:nvSpPr>
          <p:spPr bwMode="auto">
            <a:xfrm>
              <a:off x="3330575" y="2724150"/>
              <a:ext cx="11113" cy="12700"/>
            </a:xfrm>
            <a:custGeom>
              <a:avLst/>
              <a:gdLst/>
              <a:ahLst/>
              <a:cxnLst>
                <a:cxn ang="0">
                  <a:pos x="3" y="0"/>
                </a:cxn>
                <a:cxn ang="0">
                  <a:pos x="5" y="6"/>
                </a:cxn>
                <a:cxn ang="0">
                  <a:pos x="3" y="7"/>
                </a:cxn>
                <a:cxn ang="0">
                  <a:pos x="1" y="5"/>
                </a:cxn>
                <a:cxn ang="0">
                  <a:pos x="5" y="2"/>
                </a:cxn>
                <a:cxn ang="0">
                  <a:pos x="3" y="0"/>
                </a:cxn>
              </a:cxnLst>
              <a:rect l="0" t="0" r="r" b="b"/>
              <a:pathLst>
                <a:path w="6" h="7">
                  <a:moveTo>
                    <a:pt x="3" y="0"/>
                  </a:moveTo>
                  <a:cubicBezTo>
                    <a:pt x="6" y="0"/>
                    <a:pt x="6" y="4"/>
                    <a:pt x="5" y="6"/>
                  </a:cubicBezTo>
                  <a:cubicBezTo>
                    <a:pt x="4" y="7"/>
                    <a:pt x="4" y="7"/>
                    <a:pt x="3" y="7"/>
                  </a:cubicBezTo>
                  <a:cubicBezTo>
                    <a:pt x="2" y="7"/>
                    <a:pt x="1" y="6"/>
                    <a:pt x="1" y="5"/>
                  </a:cubicBezTo>
                  <a:cubicBezTo>
                    <a:pt x="0" y="3"/>
                    <a:pt x="2" y="0"/>
                    <a:pt x="5" y="2"/>
                  </a:cubicBezTo>
                  <a:lnTo>
                    <a:pt x="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85">
              <a:extLst>
                <a:ext uri="{FF2B5EF4-FFF2-40B4-BE49-F238E27FC236}">
                  <a16:creationId xmlns:a16="http://schemas.microsoft.com/office/drawing/2014/main" id="{C9D67F49-1145-4F10-37AD-80E486C30727}"/>
                </a:ext>
              </a:extLst>
            </p:cNvPr>
            <p:cNvSpPr>
              <a:spLocks/>
            </p:cNvSpPr>
            <p:nvPr/>
          </p:nvSpPr>
          <p:spPr bwMode="auto">
            <a:xfrm>
              <a:off x="3248025" y="2706688"/>
              <a:ext cx="82550" cy="173038"/>
            </a:xfrm>
            <a:custGeom>
              <a:avLst/>
              <a:gdLst/>
              <a:ahLst/>
              <a:cxnLst>
                <a:cxn ang="0">
                  <a:pos x="36" y="35"/>
                </a:cxn>
                <a:cxn ang="0">
                  <a:pos x="44" y="37"/>
                </a:cxn>
                <a:cxn ang="0">
                  <a:pos x="41" y="34"/>
                </a:cxn>
                <a:cxn ang="0">
                  <a:pos x="33" y="33"/>
                </a:cxn>
                <a:cxn ang="0">
                  <a:pos x="30" y="32"/>
                </a:cxn>
                <a:cxn ang="0">
                  <a:pos x="28" y="26"/>
                </a:cxn>
                <a:cxn ang="0">
                  <a:pos x="20" y="26"/>
                </a:cxn>
                <a:cxn ang="0">
                  <a:pos x="20" y="16"/>
                </a:cxn>
                <a:cxn ang="0">
                  <a:pos x="21" y="12"/>
                </a:cxn>
                <a:cxn ang="0">
                  <a:pos x="6" y="20"/>
                </a:cxn>
                <a:cxn ang="0">
                  <a:pos x="9" y="25"/>
                </a:cxn>
                <a:cxn ang="0">
                  <a:pos x="12" y="28"/>
                </a:cxn>
                <a:cxn ang="0">
                  <a:pos x="13" y="32"/>
                </a:cxn>
                <a:cxn ang="0">
                  <a:pos x="16" y="36"/>
                </a:cxn>
                <a:cxn ang="0">
                  <a:pos x="13" y="41"/>
                </a:cxn>
                <a:cxn ang="0">
                  <a:pos x="11" y="44"/>
                </a:cxn>
                <a:cxn ang="0">
                  <a:pos x="4" y="41"/>
                </a:cxn>
                <a:cxn ang="0">
                  <a:pos x="0" y="44"/>
                </a:cxn>
                <a:cxn ang="0">
                  <a:pos x="3" y="48"/>
                </a:cxn>
                <a:cxn ang="0">
                  <a:pos x="6" y="54"/>
                </a:cxn>
                <a:cxn ang="0">
                  <a:pos x="21" y="54"/>
                </a:cxn>
                <a:cxn ang="0">
                  <a:pos x="21" y="67"/>
                </a:cxn>
                <a:cxn ang="0">
                  <a:pos x="20" y="80"/>
                </a:cxn>
                <a:cxn ang="0">
                  <a:pos x="20" y="92"/>
                </a:cxn>
                <a:cxn ang="0">
                  <a:pos x="25" y="82"/>
                </a:cxn>
                <a:cxn ang="0">
                  <a:pos x="28" y="68"/>
                </a:cxn>
                <a:cxn ang="0">
                  <a:pos x="30" y="61"/>
                </a:cxn>
                <a:cxn ang="0">
                  <a:pos x="36" y="62"/>
                </a:cxn>
                <a:cxn ang="0">
                  <a:pos x="33" y="58"/>
                </a:cxn>
                <a:cxn ang="0">
                  <a:pos x="29" y="52"/>
                </a:cxn>
                <a:cxn ang="0">
                  <a:pos x="34" y="44"/>
                </a:cxn>
                <a:cxn ang="0">
                  <a:pos x="33" y="38"/>
                </a:cxn>
                <a:cxn ang="0">
                  <a:pos x="37" y="34"/>
                </a:cxn>
              </a:cxnLst>
              <a:rect l="0" t="0" r="r" b="b"/>
              <a:pathLst>
                <a:path w="44" h="93">
                  <a:moveTo>
                    <a:pt x="37" y="34"/>
                  </a:moveTo>
                  <a:cubicBezTo>
                    <a:pt x="37" y="35"/>
                    <a:pt x="37" y="35"/>
                    <a:pt x="36" y="35"/>
                  </a:cubicBezTo>
                  <a:cubicBezTo>
                    <a:pt x="36" y="35"/>
                    <a:pt x="36" y="37"/>
                    <a:pt x="36" y="38"/>
                  </a:cubicBezTo>
                  <a:cubicBezTo>
                    <a:pt x="38" y="38"/>
                    <a:pt x="43" y="39"/>
                    <a:pt x="44" y="37"/>
                  </a:cubicBezTo>
                  <a:cubicBezTo>
                    <a:pt x="43" y="37"/>
                    <a:pt x="42" y="37"/>
                    <a:pt x="42" y="36"/>
                  </a:cubicBezTo>
                  <a:cubicBezTo>
                    <a:pt x="41" y="36"/>
                    <a:pt x="41" y="35"/>
                    <a:pt x="41" y="34"/>
                  </a:cubicBezTo>
                  <a:cubicBezTo>
                    <a:pt x="40" y="33"/>
                    <a:pt x="35" y="32"/>
                    <a:pt x="35" y="35"/>
                  </a:cubicBezTo>
                  <a:cubicBezTo>
                    <a:pt x="34" y="35"/>
                    <a:pt x="33" y="34"/>
                    <a:pt x="33" y="33"/>
                  </a:cubicBezTo>
                  <a:cubicBezTo>
                    <a:pt x="32" y="32"/>
                    <a:pt x="33" y="32"/>
                    <a:pt x="33" y="31"/>
                  </a:cubicBezTo>
                  <a:cubicBezTo>
                    <a:pt x="32" y="31"/>
                    <a:pt x="29" y="30"/>
                    <a:pt x="30" y="32"/>
                  </a:cubicBezTo>
                  <a:cubicBezTo>
                    <a:pt x="30" y="31"/>
                    <a:pt x="30" y="30"/>
                    <a:pt x="30" y="29"/>
                  </a:cubicBezTo>
                  <a:cubicBezTo>
                    <a:pt x="30" y="27"/>
                    <a:pt x="30" y="27"/>
                    <a:pt x="28" y="26"/>
                  </a:cubicBezTo>
                  <a:cubicBezTo>
                    <a:pt x="24" y="25"/>
                    <a:pt x="22" y="25"/>
                    <a:pt x="22" y="30"/>
                  </a:cubicBezTo>
                  <a:cubicBezTo>
                    <a:pt x="22" y="28"/>
                    <a:pt x="20" y="27"/>
                    <a:pt x="20" y="26"/>
                  </a:cubicBezTo>
                  <a:cubicBezTo>
                    <a:pt x="19" y="25"/>
                    <a:pt x="20" y="22"/>
                    <a:pt x="20" y="21"/>
                  </a:cubicBezTo>
                  <a:cubicBezTo>
                    <a:pt x="20" y="19"/>
                    <a:pt x="19" y="18"/>
                    <a:pt x="20" y="16"/>
                  </a:cubicBezTo>
                  <a:cubicBezTo>
                    <a:pt x="20" y="16"/>
                    <a:pt x="20" y="16"/>
                    <a:pt x="21" y="15"/>
                  </a:cubicBezTo>
                  <a:cubicBezTo>
                    <a:pt x="21" y="14"/>
                    <a:pt x="21" y="13"/>
                    <a:pt x="21" y="12"/>
                  </a:cubicBezTo>
                  <a:cubicBezTo>
                    <a:pt x="21" y="0"/>
                    <a:pt x="8" y="20"/>
                    <a:pt x="10" y="21"/>
                  </a:cubicBezTo>
                  <a:cubicBezTo>
                    <a:pt x="9" y="21"/>
                    <a:pt x="7" y="20"/>
                    <a:pt x="6" y="20"/>
                  </a:cubicBezTo>
                  <a:cubicBezTo>
                    <a:pt x="6" y="21"/>
                    <a:pt x="6" y="22"/>
                    <a:pt x="6" y="22"/>
                  </a:cubicBezTo>
                  <a:cubicBezTo>
                    <a:pt x="6" y="24"/>
                    <a:pt x="8" y="24"/>
                    <a:pt x="9" y="25"/>
                  </a:cubicBezTo>
                  <a:cubicBezTo>
                    <a:pt x="9" y="25"/>
                    <a:pt x="8" y="26"/>
                    <a:pt x="9" y="26"/>
                  </a:cubicBezTo>
                  <a:cubicBezTo>
                    <a:pt x="10" y="28"/>
                    <a:pt x="10" y="27"/>
                    <a:pt x="12" y="28"/>
                  </a:cubicBezTo>
                  <a:cubicBezTo>
                    <a:pt x="14" y="28"/>
                    <a:pt x="13" y="28"/>
                    <a:pt x="14" y="29"/>
                  </a:cubicBezTo>
                  <a:cubicBezTo>
                    <a:pt x="14" y="30"/>
                    <a:pt x="13" y="31"/>
                    <a:pt x="13" y="32"/>
                  </a:cubicBezTo>
                  <a:cubicBezTo>
                    <a:pt x="14" y="33"/>
                    <a:pt x="14" y="33"/>
                    <a:pt x="15" y="35"/>
                  </a:cubicBezTo>
                  <a:cubicBezTo>
                    <a:pt x="16" y="35"/>
                    <a:pt x="16" y="35"/>
                    <a:pt x="16" y="36"/>
                  </a:cubicBezTo>
                  <a:cubicBezTo>
                    <a:pt x="15" y="36"/>
                    <a:pt x="12" y="35"/>
                    <a:pt x="11" y="36"/>
                  </a:cubicBezTo>
                  <a:cubicBezTo>
                    <a:pt x="11" y="37"/>
                    <a:pt x="12" y="40"/>
                    <a:pt x="13" y="41"/>
                  </a:cubicBezTo>
                  <a:cubicBezTo>
                    <a:pt x="12" y="42"/>
                    <a:pt x="11" y="41"/>
                    <a:pt x="11" y="42"/>
                  </a:cubicBezTo>
                  <a:cubicBezTo>
                    <a:pt x="10" y="42"/>
                    <a:pt x="11" y="43"/>
                    <a:pt x="11" y="44"/>
                  </a:cubicBezTo>
                  <a:cubicBezTo>
                    <a:pt x="9" y="44"/>
                    <a:pt x="6" y="45"/>
                    <a:pt x="5" y="44"/>
                  </a:cubicBezTo>
                  <a:cubicBezTo>
                    <a:pt x="3" y="44"/>
                    <a:pt x="4" y="43"/>
                    <a:pt x="4" y="41"/>
                  </a:cubicBezTo>
                  <a:cubicBezTo>
                    <a:pt x="4" y="40"/>
                    <a:pt x="2" y="38"/>
                    <a:pt x="0" y="40"/>
                  </a:cubicBezTo>
                  <a:cubicBezTo>
                    <a:pt x="0" y="40"/>
                    <a:pt x="0" y="43"/>
                    <a:pt x="0" y="44"/>
                  </a:cubicBezTo>
                  <a:cubicBezTo>
                    <a:pt x="0" y="45"/>
                    <a:pt x="0" y="47"/>
                    <a:pt x="0" y="47"/>
                  </a:cubicBezTo>
                  <a:cubicBezTo>
                    <a:pt x="1" y="48"/>
                    <a:pt x="2" y="47"/>
                    <a:pt x="3" y="48"/>
                  </a:cubicBezTo>
                  <a:cubicBezTo>
                    <a:pt x="5" y="49"/>
                    <a:pt x="4" y="50"/>
                    <a:pt x="4" y="51"/>
                  </a:cubicBezTo>
                  <a:cubicBezTo>
                    <a:pt x="4" y="52"/>
                    <a:pt x="5" y="53"/>
                    <a:pt x="6" y="54"/>
                  </a:cubicBezTo>
                  <a:cubicBezTo>
                    <a:pt x="9" y="56"/>
                    <a:pt x="11" y="54"/>
                    <a:pt x="14" y="55"/>
                  </a:cubicBezTo>
                  <a:cubicBezTo>
                    <a:pt x="14" y="60"/>
                    <a:pt x="20" y="57"/>
                    <a:pt x="21" y="54"/>
                  </a:cubicBezTo>
                  <a:cubicBezTo>
                    <a:pt x="21" y="57"/>
                    <a:pt x="20" y="60"/>
                    <a:pt x="20" y="63"/>
                  </a:cubicBezTo>
                  <a:cubicBezTo>
                    <a:pt x="20" y="64"/>
                    <a:pt x="21" y="66"/>
                    <a:pt x="21" y="67"/>
                  </a:cubicBezTo>
                  <a:cubicBezTo>
                    <a:pt x="20" y="69"/>
                    <a:pt x="18" y="70"/>
                    <a:pt x="17" y="72"/>
                  </a:cubicBezTo>
                  <a:cubicBezTo>
                    <a:pt x="17" y="76"/>
                    <a:pt x="20" y="77"/>
                    <a:pt x="20" y="80"/>
                  </a:cubicBezTo>
                  <a:cubicBezTo>
                    <a:pt x="19" y="83"/>
                    <a:pt x="19" y="86"/>
                    <a:pt x="19" y="89"/>
                  </a:cubicBezTo>
                  <a:cubicBezTo>
                    <a:pt x="19" y="90"/>
                    <a:pt x="19" y="91"/>
                    <a:pt x="20" y="92"/>
                  </a:cubicBezTo>
                  <a:cubicBezTo>
                    <a:pt x="21" y="93"/>
                    <a:pt x="22" y="92"/>
                    <a:pt x="23" y="91"/>
                  </a:cubicBezTo>
                  <a:cubicBezTo>
                    <a:pt x="25" y="88"/>
                    <a:pt x="26" y="86"/>
                    <a:pt x="25" y="82"/>
                  </a:cubicBezTo>
                  <a:cubicBezTo>
                    <a:pt x="24" y="80"/>
                    <a:pt x="25" y="78"/>
                    <a:pt x="25" y="76"/>
                  </a:cubicBezTo>
                  <a:cubicBezTo>
                    <a:pt x="25" y="73"/>
                    <a:pt x="25" y="70"/>
                    <a:pt x="28" y="68"/>
                  </a:cubicBezTo>
                  <a:cubicBezTo>
                    <a:pt x="29" y="68"/>
                    <a:pt x="31" y="67"/>
                    <a:pt x="31" y="65"/>
                  </a:cubicBezTo>
                  <a:cubicBezTo>
                    <a:pt x="30" y="64"/>
                    <a:pt x="29" y="63"/>
                    <a:pt x="30" y="61"/>
                  </a:cubicBezTo>
                  <a:cubicBezTo>
                    <a:pt x="32" y="61"/>
                    <a:pt x="31" y="63"/>
                    <a:pt x="32" y="64"/>
                  </a:cubicBezTo>
                  <a:cubicBezTo>
                    <a:pt x="33" y="65"/>
                    <a:pt x="35" y="63"/>
                    <a:pt x="36" y="62"/>
                  </a:cubicBezTo>
                  <a:cubicBezTo>
                    <a:pt x="37" y="60"/>
                    <a:pt x="39" y="58"/>
                    <a:pt x="37" y="57"/>
                  </a:cubicBezTo>
                  <a:cubicBezTo>
                    <a:pt x="36" y="56"/>
                    <a:pt x="33" y="56"/>
                    <a:pt x="33" y="58"/>
                  </a:cubicBezTo>
                  <a:cubicBezTo>
                    <a:pt x="32" y="58"/>
                    <a:pt x="32" y="57"/>
                    <a:pt x="31" y="56"/>
                  </a:cubicBezTo>
                  <a:cubicBezTo>
                    <a:pt x="31" y="55"/>
                    <a:pt x="28" y="53"/>
                    <a:pt x="29" y="52"/>
                  </a:cubicBezTo>
                  <a:cubicBezTo>
                    <a:pt x="31" y="51"/>
                    <a:pt x="34" y="52"/>
                    <a:pt x="36" y="50"/>
                  </a:cubicBezTo>
                  <a:cubicBezTo>
                    <a:pt x="37" y="48"/>
                    <a:pt x="33" y="46"/>
                    <a:pt x="34" y="44"/>
                  </a:cubicBezTo>
                  <a:cubicBezTo>
                    <a:pt x="34" y="43"/>
                    <a:pt x="34" y="43"/>
                    <a:pt x="34" y="42"/>
                  </a:cubicBezTo>
                  <a:cubicBezTo>
                    <a:pt x="35" y="40"/>
                    <a:pt x="34" y="39"/>
                    <a:pt x="33" y="38"/>
                  </a:cubicBezTo>
                  <a:cubicBezTo>
                    <a:pt x="33" y="38"/>
                    <a:pt x="34" y="37"/>
                    <a:pt x="35" y="37"/>
                  </a:cubicBezTo>
                  <a:lnTo>
                    <a:pt x="37" y="3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86">
              <a:extLst>
                <a:ext uri="{FF2B5EF4-FFF2-40B4-BE49-F238E27FC236}">
                  <a16:creationId xmlns:a16="http://schemas.microsoft.com/office/drawing/2014/main" id="{E3D01C66-6967-F3F2-BA94-245B16886C6C}"/>
                </a:ext>
              </a:extLst>
            </p:cNvPr>
            <p:cNvSpPr>
              <a:spLocks/>
            </p:cNvSpPr>
            <p:nvPr/>
          </p:nvSpPr>
          <p:spPr bwMode="auto">
            <a:xfrm>
              <a:off x="3325813" y="2676525"/>
              <a:ext cx="20638" cy="39688"/>
            </a:xfrm>
            <a:custGeom>
              <a:avLst/>
              <a:gdLst/>
              <a:ahLst/>
              <a:cxnLst>
                <a:cxn ang="0">
                  <a:pos x="9" y="2"/>
                </a:cxn>
                <a:cxn ang="0">
                  <a:pos x="1" y="11"/>
                </a:cxn>
                <a:cxn ang="0">
                  <a:pos x="1" y="18"/>
                </a:cxn>
                <a:cxn ang="0">
                  <a:pos x="8" y="15"/>
                </a:cxn>
                <a:cxn ang="0">
                  <a:pos x="9" y="0"/>
                </a:cxn>
                <a:cxn ang="0">
                  <a:pos x="9" y="2"/>
                </a:cxn>
              </a:cxnLst>
              <a:rect l="0" t="0" r="r" b="b"/>
              <a:pathLst>
                <a:path w="11" h="21">
                  <a:moveTo>
                    <a:pt x="9" y="2"/>
                  </a:moveTo>
                  <a:cubicBezTo>
                    <a:pt x="4" y="2"/>
                    <a:pt x="1" y="7"/>
                    <a:pt x="1" y="11"/>
                  </a:cubicBezTo>
                  <a:cubicBezTo>
                    <a:pt x="1" y="13"/>
                    <a:pt x="0" y="17"/>
                    <a:pt x="1" y="18"/>
                  </a:cubicBezTo>
                  <a:cubicBezTo>
                    <a:pt x="3" y="21"/>
                    <a:pt x="7" y="17"/>
                    <a:pt x="8" y="15"/>
                  </a:cubicBezTo>
                  <a:cubicBezTo>
                    <a:pt x="10" y="11"/>
                    <a:pt x="11" y="6"/>
                    <a:pt x="9" y="0"/>
                  </a:cubicBezTo>
                  <a:lnTo>
                    <a:pt x="9"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Line 87">
              <a:extLst>
                <a:ext uri="{FF2B5EF4-FFF2-40B4-BE49-F238E27FC236}">
                  <a16:creationId xmlns:a16="http://schemas.microsoft.com/office/drawing/2014/main" id="{90147C78-8D39-46AA-9750-932E83C0C0D4}"/>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Line 88">
              <a:extLst>
                <a:ext uri="{FF2B5EF4-FFF2-40B4-BE49-F238E27FC236}">
                  <a16:creationId xmlns:a16="http://schemas.microsoft.com/office/drawing/2014/main" id="{2699A4D0-0CBC-3634-BB78-06C981811DB7}"/>
                </a:ext>
              </a:extLst>
            </p:cNvPr>
            <p:cNvSpPr>
              <a:spLocks noChangeShapeType="1"/>
            </p:cNvSpPr>
            <p:nvPr/>
          </p:nvSpPr>
          <p:spPr bwMode="auto">
            <a:xfrm>
              <a:off x="2644775" y="3457575"/>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89">
              <a:extLst>
                <a:ext uri="{FF2B5EF4-FFF2-40B4-BE49-F238E27FC236}">
                  <a16:creationId xmlns:a16="http://schemas.microsoft.com/office/drawing/2014/main" id="{3E95F7FB-1B8B-C149-811F-BC252A8CB241}"/>
                </a:ext>
              </a:extLst>
            </p:cNvPr>
            <p:cNvSpPr>
              <a:spLocks/>
            </p:cNvSpPr>
            <p:nvPr/>
          </p:nvSpPr>
          <p:spPr bwMode="auto">
            <a:xfrm>
              <a:off x="2598738" y="3735388"/>
              <a:ext cx="263525" cy="222250"/>
            </a:xfrm>
            <a:custGeom>
              <a:avLst/>
              <a:gdLst/>
              <a:ahLst/>
              <a:cxnLst>
                <a:cxn ang="0">
                  <a:pos x="140" y="68"/>
                </a:cxn>
                <a:cxn ang="0">
                  <a:pos x="135" y="48"/>
                </a:cxn>
                <a:cxn ang="0">
                  <a:pos x="127" y="45"/>
                </a:cxn>
                <a:cxn ang="0">
                  <a:pos x="118" y="42"/>
                </a:cxn>
                <a:cxn ang="0">
                  <a:pos x="107" y="16"/>
                </a:cxn>
                <a:cxn ang="0">
                  <a:pos x="90" y="6"/>
                </a:cxn>
                <a:cxn ang="0">
                  <a:pos x="78" y="1"/>
                </a:cxn>
                <a:cxn ang="0">
                  <a:pos x="73" y="0"/>
                </a:cxn>
                <a:cxn ang="0">
                  <a:pos x="61" y="6"/>
                </a:cxn>
                <a:cxn ang="0">
                  <a:pos x="58" y="13"/>
                </a:cxn>
                <a:cxn ang="0">
                  <a:pos x="55" y="16"/>
                </a:cxn>
                <a:cxn ang="0">
                  <a:pos x="50" y="21"/>
                </a:cxn>
                <a:cxn ang="0">
                  <a:pos x="41" y="26"/>
                </a:cxn>
                <a:cxn ang="0">
                  <a:pos x="35" y="36"/>
                </a:cxn>
                <a:cxn ang="0">
                  <a:pos x="31" y="44"/>
                </a:cxn>
                <a:cxn ang="0">
                  <a:pos x="24" y="53"/>
                </a:cxn>
                <a:cxn ang="0">
                  <a:pos x="11" y="55"/>
                </a:cxn>
                <a:cxn ang="0">
                  <a:pos x="11" y="61"/>
                </a:cxn>
                <a:cxn ang="0">
                  <a:pos x="19" y="63"/>
                </a:cxn>
                <a:cxn ang="0">
                  <a:pos x="14" y="68"/>
                </a:cxn>
                <a:cxn ang="0">
                  <a:pos x="3" y="76"/>
                </a:cxn>
                <a:cxn ang="0">
                  <a:pos x="1" y="86"/>
                </a:cxn>
                <a:cxn ang="0">
                  <a:pos x="6" y="90"/>
                </a:cxn>
                <a:cxn ang="0">
                  <a:pos x="7" y="94"/>
                </a:cxn>
                <a:cxn ang="0">
                  <a:pos x="11" y="100"/>
                </a:cxn>
                <a:cxn ang="0">
                  <a:pos x="22" y="103"/>
                </a:cxn>
                <a:cxn ang="0">
                  <a:pos x="25" y="106"/>
                </a:cxn>
                <a:cxn ang="0">
                  <a:pos x="35" y="109"/>
                </a:cxn>
                <a:cxn ang="0">
                  <a:pos x="42" y="104"/>
                </a:cxn>
                <a:cxn ang="0">
                  <a:pos x="49" y="97"/>
                </a:cxn>
                <a:cxn ang="0">
                  <a:pos x="50" y="89"/>
                </a:cxn>
                <a:cxn ang="0">
                  <a:pos x="58" y="84"/>
                </a:cxn>
                <a:cxn ang="0">
                  <a:pos x="66" y="95"/>
                </a:cxn>
                <a:cxn ang="0">
                  <a:pos x="71" y="102"/>
                </a:cxn>
                <a:cxn ang="0">
                  <a:pos x="76" y="113"/>
                </a:cxn>
                <a:cxn ang="0">
                  <a:pos x="85" y="116"/>
                </a:cxn>
                <a:cxn ang="0">
                  <a:pos x="89" y="113"/>
                </a:cxn>
                <a:cxn ang="0">
                  <a:pos x="95" y="112"/>
                </a:cxn>
                <a:cxn ang="0">
                  <a:pos x="104" y="116"/>
                </a:cxn>
                <a:cxn ang="0">
                  <a:pos x="110" y="117"/>
                </a:cxn>
                <a:cxn ang="0">
                  <a:pos x="117" y="99"/>
                </a:cxn>
                <a:cxn ang="0">
                  <a:pos x="132" y="94"/>
                </a:cxn>
                <a:cxn ang="0">
                  <a:pos x="140" y="77"/>
                </a:cxn>
              </a:cxnLst>
              <a:rect l="0" t="0" r="r" b="b"/>
              <a:pathLst>
                <a:path w="141" h="119">
                  <a:moveTo>
                    <a:pt x="140" y="77"/>
                  </a:moveTo>
                  <a:cubicBezTo>
                    <a:pt x="140" y="74"/>
                    <a:pt x="141" y="71"/>
                    <a:pt x="140" y="68"/>
                  </a:cubicBezTo>
                  <a:cubicBezTo>
                    <a:pt x="139" y="65"/>
                    <a:pt x="135" y="62"/>
                    <a:pt x="133" y="62"/>
                  </a:cubicBezTo>
                  <a:cubicBezTo>
                    <a:pt x="132" y="57"/>
                    <a:pt x="137" y="53"/>
                    <a:pt x="135" y="48"/>
                  </a:cubicBezTo>
                  <a:cubicBezTo>
                    <a:pt x="134" y="48"/>
                    <a:pt x="132" y="48"/>
                    <a:pt x="131" y="47"/>
                  </a:cubicBezTo>
                  <a:cubicBezTo>
                    <a:pt x="128" y="46"/>
                    <a:pt x="129" y="47"/>
                    <a:pt x="127" y="45"/>
                  </a:cubicBezTo>
                  <a:cubicBezTo>
                    <a:pt x="126" y="43"/>
                    <a:pt x="125" y="41"/>
                    <a:pt x="122" y="41"/>
                  </a:cubicBezTo>
                  <a:cubicBezTo>
                    <a:pt x="120" y="41"/>
                    <a:pt x="120" y="43"/>
                    <a:pt x="118" y="42"/>
                  </a:cubicBezTo>
                  <a:cubicBezTo>
                    <a:pt x="118" y="38"/>
                    <a:pt x="114" y="34"/>
                    <a:pt x="112" y="30"/>
                  </a:cubicBezTo>
                  <a:cubicBezTo>
                    <a:pt x="109" y="25"/>
                    <a:pt x="107" y="22"/>
                    <a:pt x="107" y="16"/>
                  </a:cubicBezTo>
                  <a:cubicBezTo>
                    <a:pt x="109" y="14"/>
                    <a:pt x="109" y="14"/>
                    <a:pt x="109" y="14"/>
                  </a:cubicBezTo>
                  <a:cubicBezTo>
                    <a:pt x="106" y="6"/>
                    <a:pt x="97" y="5"/>
                    <a:pt x="90" y="6"/>
                  </a:cubicBezTo>
                  <a:cubicBezTo>
                    <a:pt x="86" y="6"/>
                    <a:pt x="85" y="8"/>
                    <a:pt x="82" y="8"/>
                  </a:cubicBezTo>
                  <a:cubicBezTo>
                    <a:pt x="77" y="9"/>
                    <a:pt x="78" y="4"/>
                    <a:pt x="78" y="1"/>
                  </a:cubicBezTo>
                  <a:cubicBezTo>
                    <a:pt x="76" y="0"/>
                    <a:pt x="75" y="0"/>
                    <a:pt x="73" y="0"/>
                  </a:cubicBezTo>
                  <a:cubicBezTo>
                    <a:pt x="73" y="0"/>
                    <a:pt x="73" y="0"/>
                    <a:pt x="73" y="0"/>
                  </a:cubicBezTo>
                  <a:cubicBezTo>
                    <a:pt x="71" y="2"/>
                    <a:pt x="68" y="2"/>
                    <a:pt x="66" y="3"/>
                  </a:cubicBezTo>
                  <a:cubicBezTo>
                    <a:pt x="64" y="3"/>
                    <a:pt x="63" y="5"/>
                    <a:pt x="61" y="6"/>
                  </a:cubicBezTo>
                  <a:cubicBezTo>
                    <a:pt x="60" y="7"/>
                    <a:pt x="58" y="9"/>
                    <a:pt x="58" y="10"/>
                  </a:cubicBezTo>
                  <a:cubicBezTo>
                    <a:pt x="58" y="11"/>
                    <a:pt x="58" y="12"/>
                    <a:pt x="58" y="13"/>
                  </a:cubicBezTo>
                  <a:cubicBezTo>
                    <a:pt x="57" y="13"/>
                    <a:pt x="57" y="13"/>
                    <a:pt x="56" y="13"/>
                  </a:cubicBezTo>
                  <a:cubicBezTo>
                    <a:pt x="56" y="14"/>
                    <a:pt x="56" y="15"/>
                    <a:pt x="55" y="16"/>
                  </a:cubicBezTo>
                  <a:cubicBezTo>
                    <a:pt x="55" y="16"/>
                    <a:pt x="54" y="18"/>
                    <a:pt x="54" y="18"/>
                  </a:cubicBezTo>
                  <a:cubicBezTo>
                    <a:pt x="53" y="19"/>
                    <a:pt x="51" y="20"/>
                    <a:pt x="50" y="21"/>
                  </a:cubicBezTo>
                  <a:cubicBezTo>
                    <a:pt x="48" y="22"/>
                    <a:pt x="48" y="23"/>
                    <a:pt x="46" y="23"/>
                  </a:cubicBezTo>
                  <a:cubicBezTo>
                    <a:pt x="43" y="24"/>
                    <a:pt x="42" y="22"/>
                    <a:pt x="41" y="26"/>
                  </a:cubicBezTo>
                  <a:cubicBezTo>
                    <a:pt x="41" y="29"/>
                    <a:pt x="40" y="29"/>
                    <a:pt x="38" y="31"/>
                  </a:cubicBezTo>
                  <a:cubicBezTo>
                    <a:pt x="37" y="33"/>
                    <a:pt x="36" y="34"/>
                    <a:pt x="35" y="36"/>
                  </a:cubicBezTo>
                  <a:cubicBezTo>
                    <a:pt x="34" y="38"/>
                    <a:pt x="34" y="40"/>
                    <a:pt x="33" y="41"/>
                  </a:cubicBezTo>
                  <a:cubicBezTo>
                    <a:pt x="33" y="43"/>
                    <a:pt x="32" y="43"/>
                    <a:pt x="31" y="44"/>
                  </a:cubicBezTo>
                  <a:cubicBezTo>
                    <a:pt x="29" y="46"/>
                    <a:pt x="28" y="49"/>
                    <a:pt x="28" y="51"/>
                  </a:cubicBezTo>
                  <a:cubicBezTo>
                    <a:pt x="27" y="53"/>
                    <a:pt x="27" y="53"/>
                    <a:pt x="24" y="53"/>
                  </a:cubicBezTo>
                  <a:cubicBezTo>
                    <a:pt x="22" y="53"/>
                    <a:pt x="20" y="53"/>
                    <a:pt x="17" y="53"/>
                  </a:cubicBezTo>
                  <a:cubicBezTo>
                    <a:pt x="15" y="53"/>
                    <a:pt x="12" y="53"/>
                    <a:pt x="11" y="55"/>
                  </a:cubicBezTo>
                  <a:cubicBezTo>
                    <a:pt x="11" y="56"/>
                    <a:pt x="10" y="58"/>
                    <a:pt x="10" y="59"/>
                  </a:cubicBezTo>
                  <a:cubicBezTo>
                    <a:pt x="10" y="60"/>
                    <a:pt x="10" y="60"/>
                    <a:pt x="11" y="61"/>
                  </a:cubicBezTo>
                  <a:cubicBezTo>
                    <a:pt x="13" y="62"/>
                    <a:pt x="14" y="62"/>
                    <a:pt x="16" y="62"/>
                  </a:cubicBezTo>
                  <a:cubicBezTo>
                    <a:pt x="17" y="62"/>
                    <a:pt x="18" y="63"/>
                    <a:pt x="19" y="63"/>
                  </a:cubicBezTo>
                  <a:cubicBezTo>
                    <a:pt x="18" y="63"/>
                    <a:pt x="17" y="64"/>
                    <a:pt x="16" y="65"/>
                  </a:cubicBezTo>
                  <a:cubicBezTo>
                    <a:pt x="16" y="66"/>
                    <a:pt x="15" y="67"/>
                    <a:pt x="14" y="68"/>
                  </a:cubicBezTo>
                  <a:cubicBezTo>
                    <a:pt x="13" y="69"/>
                    <a:pt x="10" y="71"/>
                    <a:pt x="8" y="72"/>
                  </a:cubicBezTo>
                  <a:cubicBezTo>
                    <a:pt x="6" y="73"/>
                    <a:pt x="5" y="74"/>
                    <a:pt x="3" y="76"/>
                  </a:cubicBezTo>
                  <a:cubicBezTo>
                    <a:pt x="2" y="78"/>
                    <a:pt x="0" y="78"/>
                    <a:pt x="0" y="80"/>
                  </a:cubicBezTo>
                  <a:cubicBezTo>
                    <a:pt x="0" y="82"/>
                    <a:pt x="0" y="84"/>
                    <a:pt x="1" y="86"/>
                  </a:cubicBezTo>
                  <a:cubicBezTo>
                    <a:pt x="2" y="87"/>
                    <a:pt x="3" y="88"/>
                    <a:pt x="5" y="89"/>
                  </a:cubicBezTo>
                  <a:cubicBezTo>
                    <a:pt x="5" y="89"/>
                    <a:pt x="6" y="90"/>
                    <a:pt x="6" y="90"/>
                  </a:cubicBezTo>
                  <a:cubicBezTo>
                    <a:pt x="7" y="91"/>
                    <a:pt x="6" y="91"/>
                    <a:pt x="6" y="92"/>
                  </a:cubicBezTo>
                  <a:cubicBezTo>
                    <a:pt x="7" y="92"/>
                    <a:pt x="7" y="93"/>
                    <a:pt x="7" y="94"/>
                  </a:cubicBezTo>
                  <a:cubicBezTo>
                    <a:pt x="8" y="95"/>
                    <a:pt x="9" y="95"/>
                    <a:pt x="10" y="97"/>
                  </a:cubicBezTo>
                  <a:cubicBezTo>
                    <a:pt x="10" y="98"/>
                    <a:pt x="10" y="99"/>
                    <a:pt x="11" y="100"/>
                  </a:cubicBezTo>
                  <a:cubicBezTo>
                    <a:pt x="12" y="101"/>
                    <a:pt x="15" y="102"/>
                    <a:pt x="17" y="102"/>
                  </a:cubicBezTo>
                  <a:cubicBezTo>
                    <a:pt x="18" y="102"/>
                    <a:pt x="21" y="102"/>
                    <a:pt x="22" y="103"/>
                  </a:cubicBezTo>
                  <a:cubicBezTo>
                    <a:pt x="23" y="104"/>
                    <a:pt x="22" y="104"/>
                    <a:pt x="23" y="104"/>
                  </a:cubicBezTo>
                  <a:cubicBezTo>
                    <a:pt x="24" y="105"/>
                    <a:pt x="24" y="105"/>
                    <a:pt x="25" y="106"/>
                  </a:cubicBezTo>
                  <a:cubicBezTo>
                    <a:pt x="26" y="106"/>
                    <a:pt x="27" y="107"/>
                    <a:pt x="28" y="108"/>
                  </a:cubicBezTo>
                  <a:cubicBezTo>
                    <a:pt x="30" y="109"/>
                    <a:pt x="33" y="108"/>
                    <a:pt x="35" y="109"/>
                  </a:cubicBezTo>
                  <a:cubicBezTo>
                    <a:pt x="36" y="109"/>
                    <a:pt x="39" y="110"/>
                    <a:pt x="41" y="110"/>
                  </a:cubicBezTo>
                  <a:cubicBezTo>
                    <a:pt x="43" y="109"/>
                    <a:pt x="41" y="106"/>
                    <a:pt x="42" y="104"/>
                  </a:cubicBezTo>
                  <a:cubicBezTo>
                    <a:pt x="43" y="102"/>
                    <a:pt x="47" y="104"/>
                    <a:pt x="48" y="103"/>
                  </a:cubicBezTo>
                  <a:cubicBezTo>
                    <a:pt x="50" y="102"/>
                    <a:pt x="50" y="99"/>
                    <a:pt x="49" y="97"/>
                  </a:cubicBezTo>
                  <a:cubicBezTo>
                    <a:pt x="48" y="96"/>
                    <a:pt x="48" y="95"/>
                    <a:pt x="48" y="94"/>
                  </a:cubicBezTo>
                  <a:cubicBezTo>
                    <a:pt x="48" y="92"/>
                    <a:pt x="49" y="91"/>
                    <a:pt x="50" y="89"/>
                  </a:cubicBezTo>
                  <a:cubicBezTo>
                    <a:pt x="51" y="88"/>
                    <a:pt x="52" y="85"/>
                    <a:pt x="54" y="85"/>
                  </a:cubicBezTo>
                  <a:cubicBezTo>
                    <a:pt x="55" y="84"/>
                    <a:pt x="57" y="85"/>
                    <a:pt x="58" y="84"/>
                  </a:cubicBezTo>
                  <a:cubicBezTo>
                    <a:pt x="60" y="86"/>
                    <a:pt x="61" y="88"/>
                    <a:pt x="62" y="90"/>
                  </a:cubicBezTo>
                  <a:cubicBezTo>
                    <a:pt x="64" y="92"/>
                    <a:pt x="65" y="93"/>
                    <a:pt x="66" y="95"/>
                  </a:cubicBezTo>
                  <a:cubicBezTo>
                    <a:pt x="67" y="97"/>
                    <a:pt x="66" y="98"/>
                    <a:pt x="66" y="100"/>
                  </a:cubicBezTo>
                  <a:cubicBezTo>
                    <a:pt x="66" y="102"/>
                    <a:pt x="69" y="102"/>
                    <a:pt x="71" y="102"/>
                  </a:cubicBezTo>
                  <a:cubicBezTo>
                    <a:pt x="73" y="103"/>
                    <a:pt x="74" y="104"/>
                    <a:pt x="74" y="105"/>
                  </a:cubicBezTo>
                  <a:cubicBezTo>
                    <a:pt x="75" y="108"/>
                    <a:pt x="76" y="110"/>
                    <a:pt x="76" y="113"/>
                  </a:cubicBezTo>
                  <a:cubicBezTo>
                    <a:pt x="76" y="115"/>
                    <a:pt x="76" y="117"/>
                    <a:pt x="79" y="117"/>
                  </a:cubicBezTo>
                  <a:cubicBezTo>
                    <a:pt x="81" y="117"/>
                    <a:pt x="83" y="117"/>
                    <a:pt x="85" y="116"/>
                  </a:cubicBezTo>
                  <a:cubicBezTo>
                    <a:pt x="86" y="115"/>
                    <a:pt x="87" y="115"/>
                    <a:pt x="88" y="113"/>
                  </a:cubicBezTo>
                  <a:cubicBezTo>
                    <a:pt x="88" y="113"/>
                    <a:pt x="88" y="113"/>
                    <a:pt x="89" y="113"/>
                  </a:cubicBezTo>
                  <a:cubicBezTo>
                    <a:pt x="89" y="112"/>
                    <a:pt x="89" y="111"/>
                    <a:pt x="90" y="110"/>
                  </a:cubicBezTo>
                  <a:cubicBezTo>
                    <a:pt x="92" y="111"/>
                    <a:pt x="93" y="111"/>
                    <a:pt x="95" y="112"/>
                  </a:cubicBezTo>
                  <a:cubicBezTo>
                    <a:pt x="97" y="113"/>
                    <a:pt x="98" y="115"/>
                    <a:pt x="100" y="115"/>
                  </a:cubicBezTo>
                  <a:cubicBezTo>
                    <a:pt x="102" y="115"/>
                    <a:pt x="102" y="115"/>
                    <a:pt x="104" y="116"/>
                  </a:cubicBezTo>
                  <a:cubicBezTo>
                    <a:pt x="106" y="117"/>
                    <a:pt x="108" y="118"/>
                    <a:pt x="109" y="119"/>
                  </a:cubicBezTo>
                  <a:cubicBezTo>
                    <a:pt x="110" y="118"/>
                    <a:pt x="110" y="118"/>
                    <a:pt x="110" y="117"/>
                  </a:cubicBezTo>
                  <a:cubicBezTo>
                    <a:pt x="113" y="114"/>
                    <a:pt x="114" y="111"/>
                    <a:pt x="114" y="107"/>
                  </a:cubicBezTo>
                  <a:cubicBezTo>
                    <a:pt x="114" y="103"/>
                    <a:pt x="113" y="100"/>
                    <a:pt x="117" y="99"/>
                  </a:cubicBezTo>
                  <a:cubicBezTo>
                    <a:pt x="120" y="99"/>
                    <a:pt x="123" y="99"/>
                    <a:pt x="125" y="99"/>
                  </a:cubicBezTo>
                  <a:cubicBezTo>
                    <a:pt x="130" y="99"/>
                    <a:pt x="130" y="98"/>
                    <a:pt x="132" y="94"/>
                  </a:cubicBezTo>
                  <a:cubicBezTo>
                    <a:pt x="134" y="92"/>
                    <a:pt x="136" y="90"/>
                    <a:pt x="138" y="87"/>
                  </a:cubicBezTo>
                  <a:cubicBezTo>
                    <a:pt x="139" y="84"/>
                    <a:pt x="139" y="80"/>
                    <a:pt x="140" y="77"/>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90">
              <a:extLst>
                <a:ext uri="{FF2B5EF4-FFF2-40B4-BE49-F238E27FC236}">
                  <a16:creationId xmlns:a16="http://schemas.microsoft.com/office/drawing/2014/main" id="{B9C331FF-4BA5-8BE9-4622-483DDF044C32}"/>
                </a:ext>
              </a:extLst>
            </p:cNvPr>
            <p:cNvSpPr>
              <a:spLocks/>
            </p:cNvSpPr>
            <p:nvPr/>
          </p:nvSpPr>
          <p:spPr bwMode="auto">
            <a:xfrm>
              <a:off x="2930525" y="3887788"/>
              <a:ext cx="46038" cy="53975"/>
            </a:xfrm>
            <a:custGeom>
              <a:avLst/>
              <a:gdLst/>
              <a:ahLst/>
              <a:cxnLst>
                <a:cxn ang="0">
                  <a:pos x="21" y="1"/>
                </a:cxn>
                <a:cxn ang="0">
                  <a:pos x="21" y="1"/>
                </a:cxn>
                <a:cxn ang="0">
                  <a:pos x="19" y="0"/>
                </a:cxn>
                <a:cxn ang="0">
                  <a:pos x="11" y="3"/>
                </a:cxn>
                <a:cxn ang="0">
                  <a:pos x="8" y="7"/>
                </a:cxn>
                <a:cxn ang="0">
                  <a:pos x="6" y="10"/>
                </a:cxn>
                <a:cxn ang="0">
                  <a:pos x="1" y="19"/>
                </a:cxn>
                <a:cxn ang="0">
                  <a:pos x="1" y="25"/>
                </a:cxn>
                <a:cxn ang="0">
                  <a:pos x="2" y="27"/>
                </a:cxn>
                <a:cxn ang="0">
                  <a:pos x="4" y="28"/>
                </a:cxn>
                <a:cxn ang="0">
                  <a:pos x="10" y="28"/>
                </a:cxn>
                <a:cxn ang="0">
                  <a:pos x="15" y="27"/>
                </a:cxn>
                <a:cxn ang="0">
                  <a:pos x="18" y="24"/>
                </a:cxn>
                <a:cxn ang="0">
                  <a:pos x="21" y="21"/>
                </a:cxn>
                <a:cxn ang="0">
                  <a:pos x="24" y="14"/>
                </a:cxn>
                <a:cxn ang="0">
                  <a:pos x="22" y="6"/>
                </a:cxn>
                <a:cxn ang="0">
                  <a:pos x="20" y="4"/>
                </a:cxn>
                <a:cxn ang="0">
                  <a:pos x="18" y="2"/>
                </a:cxn>
                <a:cxn ang="0">
                  <a:pos x="21" y="1"/>
                </a:cxn>
              </a:cxnLst>
              <a:rect l="0" t="0" r="r" b="b"/>
              <a:pathLst>
                <a:path w="24" h="29">
                  <a:moveTo>
                    <a:pt x="21" y="1"/>
                  </a:moveTo>
                  <a:cubicBezTo>
                    <a:pt x="21" y="1"/>
                    <a:pt x="21" y="1"/>
                    <a:pt x="21" y="1"/>
                  </a:cubicBezTo>
                  <a:cubicBezTo>
                    <a:pt x="21" y="0"/>
                    <a:pt x="19" y="0"/>
                    <a:pt x="19" y="0"/>
                  </a:cubicBezTo>
                  <a:cubicBezTo>
                    <a:pt x="16" y="0"/>
                    <a:pt x="13" y="0"/>
                    <a:pt x="11" y="3"/>
                  </a:cubicBezTo>
                  <a:cubicBezTo>
                    <a:pt x="10" y="4"/>
                    <a:pt x="9" y="6"/>
                    <a:pt x="8" y="7"/>
                  </a:cubicBezTo>
                  <a:cubicBezTo>
                    <a:pt x="8" y="8"/>
                    <a:pt x="7" y="9"/>
                    <a:pt x="6" y="10"/>
                  </a:cubicBezTo>
                  <a:cubicBezTo>
                    <a:pt x="4" y="13"/>
                    <a:pt x="2" y="16"/>
                    <a:pt x="1" y="19"/>
                  </a:cubicBezTo>
                  <a:cubicBezTo>
                    <a:pt x="0" y="21"/>
                    <a:pt x="0" y="23"/>
                    <a:pt x="1" y="25"/>
                  </a:cubicBezTo>
                  <a:cubicBezTo>
                    <a:pt x="1" y="26"/>
                    <a:pt x="1" y="27"/>
                    <a:pt x="2" y="27"/>
                  </a:cubicBezTo>
                  <a:cubicBezTo>
                    <a:pt x="2" y="28"/>
                    <a:pt x="3" y="28"/>
                    <a:pt x="4" y="28"/>
                  </a:cubicBezTo>
                  <a:cubicBezTo>
                    <a:pt x="6" y="28"/>
                    <a:pt x="8" y="29"/>
                    <a:pt x="10" y="28"/>
                  </a:cubicBezTo>
                  <a:cubicBezTo>
                    <a:pt x="12" y="28"/>
                    <a:pt x="13" y="28"/>
                    <a:pt x="15" y="27"/>
                  </a:cubicBezTo>
                  <a:cubicBezTo>
                    <a:pt x="16" y="26"/>
                    <a:pt x="17" y="25"/>
                    <a:pt x="18" y="24"/>
                  </a:cubicBezTo>
                  <a:cubicBezTo>
                    <a:pt x="19" y="23"/>
                    <a:pt x="20" y="22"/>
                    <a:pt x="21" y="21"/>
                  </a:cubicBezTo>
                  <a:cubicBezTo>
                    <a:pt x="23" y="19"/>
                    <a:pt x="23" y="16"/>
                    <a:pt x="24" y="14"/>
                  </a:cubicBezTo>
                  <a:cubicBezTo>
                    <a:pt x="24" y="11"/>
                    <a:pt x="24" y="9"/>
                    <a:pt x="22" y="6"/>
                  </a:cubicBezTo>
                  <a:cubicBezTo>
                    <a:pt x="21" y="6"/>
                    <a:pt x="20" y="5"/>
                    <a:pt x="20" y="4"/>
                  </a:cubicBezTo>
                  <a:cubicBezTo>
                    <a:pt x="19" y="4"/>
                    <a:pt x="18" y="3"/>
                    <a:pt x="18" y="2"/>
                  </a:cubicBezTo>
                  <a:lnTo>
                    <a:pt x="21"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91">
              <a:extLst>
                <a:ext uri="{FF2B5EF4-FFF2-40B4-BE49-F238E27FC236}">
                  <a16:creationId xmlns:a16="http://schemas.microsoft.com/office/drawing/2014/main" id="{327449BB-C0AB-BBBA-059D-1856E26FBDD3}"/>
                </a:ext>
              </a:extLst>
            </p:cNvPr>
            <p:cNvSpPr>
              <a:spLocks/>
            </p:cNvSpPr>
            <p:nvPr/>
          </p:nvSpPr>
          <p:spPr bwMode="auto">
            <a:xfrm>
              <a:off x="3243263" y="4511675"/>
              <a:ext cx="71438" cy="30163"/>
            </a:xfrm>
            <a:custGeom>
              <a:avLst/>
              <a:gdLst/>
              <a:ahLst/>
              <a:cxnLst>
                <a:cxn ang="0">
                  <a:pos x="29" y="3"/>
                </a:cxn>
                <a:cxn ang="0">
                  <a:pos x="29" y="3"/>
                </a:cxn>
                <a:cxn ang="0">
                  <a:pos x="24" y="1"/>
                </a:cxn>
                <a:cxn ang="0">
                  <a:pos x="13" y="1"/>
                </a:cxn>
                <a:cxn ang="0">
                  <a:pos x="9" y="3"/>
                </a:cxn>
                <a:cxn ang="0">
                  <a:pos x="4" y="4"/>
                </a:cxn>
                <a:cxn ang="0">
                  <a:pos x="1" y="6"/>
                </a:cxn>
                <a:cxn ang="0">
                  <a:pos x="0" y="9"/>
                </a:cxn>
                <a:cxn ang="0">
                  <a:pos x="2" y="12"/>
                </a:cxn>
                <a:cxn ang="0">
                  <a:pos x="6" y="14"/>
                </a:cxn>
                <a:cxn ang="0">
                  <a:pos x="13" y="16"/>
                </a:cxn>
                <a:cxn ang="0">
                  <a:pos x="21" y="16"/>
                </a:cxn>
                <a:cxn ang="0">
                  <a:pos x="29" y="15"/>
                </a:cxn>
                <a:cxn ang="0">
                  <a:pos x="34" y="13"/>
                </a:cxn>
                <a:cxn ang="0">
                  <a:pos x="38" y="10"/>
                </a:cxn>
                <a:cxn ang="0">
                  <a:pos x="36" y="5"/>
                </a:cxn>
                <a:cxn ang="0">
                  <a:pos x="29" y="3"/>
                </a:cxn>
              </a:cxnLst>
              <a:rect l="0" t="0" r="r" b="b"/>
              <a:pathLst>
                <a:path w="38" h="16">
                  <a:moveTo>
                    <a:pt x="29" y="3"/>
                  </a:moveTo>
                  <a:cubicBezTo>
                    <a:pt x="29" y="3"/>
                    <a:pt x="29" y="3"/>
                    <a:pt x="29" y="3"/>
                  </a:cubicBezTo>
                  <a:cubicBezTo>
                    <a:pt x="28" y="2"/>
                    <a:pt x="26" y="1"/>
                    <a:pt x="24" y="1"/>
                  </a:cubicBezTo>
                  <a:cubicBezTo>
                    <a:pt x="21" y="0"/>
                    <a:pt x="17" y="0"/>
                    <a:pt x="13" y="1"/>
                  </a:cubicBezTo>
                  <a:cubicBezTo>
                    <a:pt x="12" y="1"/>
                    <a:pt x="10" y="2"/>
                    <a:pt x="9" y="3"/>
                  </a:cubicBezTo>
                  <a:cubicBezTo>
                    <a:pt x="7" y="3"/>
                    <a:pt x="6" y="4"/>
                    <a:pt x="4" y="4"/>
                  </a:cubicBezTo>
                  <a:cubicBezTo>
                    <a:pt x="3" y="5"/>
                    <a:pt x="2" y="6"/>
                    <a:pt x="1" y="6"/>
                  </a:cubicBezTo>
                  <a:cubicBezTo>
                    <a:pt x="1" y="7"/>
                    <a:pt x="0" y="8"/>
                    <a:pt x="0" y="9"/>
                  </a:cubicBezTo>
                  <a:cubicBezTo>
                    <a:pt x="0" y="10"/>
                    <a:pt x="1" y="11"/>
                    <a:pt x="2" y="12"/>
                  </a:cubicBezTo>
                  <a:cubicBezTo>
                    <a:pt x="3" y="13"/>
                    <a:pt x="4" y="14"/>
                    <a:pt x="6" y="14"/>
                  </a:cubicBezTo>
                  <a:cubicBezTo>
                    <a:pt x="8" y="15"/>
                    <a:pt x="10" y="16"/>
                    <a:pt x="13" y="16"/>
                  </a:cubicBezTo>
                  <a:cubicBezTo>
                    <a:pt x="16" y="16"/>
                    <a:pt x="19" y="16"/>
                    <a:pt x="21" y="16"/>
                  </a:cubicBezTo>
                  <a:cubicBezTo>
                    <a:pt x="24" y="16"/>
                    <a:pt x="27" y="16"/>
                    <a:pt x="29" y="15"/>
                  </a:cubicBezTo>
                  <a:cubicBezTo>
                    <a:pt x="31" y="15"/>
                    <a:pt x="33" y="14"/>
                    <a:pt x="34" y="13"/>
                  </a:cubicBezTo>
                  <a:cubicBezTo>
                    <a:pt x="36" y="12"/>
                    <a:pt x="37" y="11"/>
                    <a:pt x="38" y="10"/>
                  </a:cubicBezTo>
                  <a:cubicBezTo>
                    <a:pt x="38" y="8"/>
                    <a:pt x="37" y="6"/>
                    <a:pt x="36" y="5"/>
                  </a:cubicBezTo>
                  <a:lnTo>
                    <a:pt x="29"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92">
              <a:extLst>
                <a:ext uri="{FF2B5EF4-FFF2-40B4-BE49-F238E27FC236}">
                  <a16:creationId xmlns:a16="http://schemas.microsoft.com/office/drawing/2014/main" id="{D3C0F118-14F5-5EAA-C45C-1764E5A8B31E}"/>
                </a:ext>
              </a:extLst>
            </p:cNvPr>
            <p:cNvSpPr>
              <a:spLocks/>
            </p:cNvSpPr>
            <p:nvPr/>
          </p:nvSpPr>
          <p:spPr bwMode="auto">
            <a:xfrm>
              <a:off x="2382838" y="5722938"/>
              <a:ext cx="365125" cy="711200"/>
            </a:xfrm>
            <a:custGeom>
              <a:avLst/>
              <a:gdLst/>
              <a:ahLst/>
              <a:cxnLst>
                <a:cxn ang="0">
                  <a:pos x="9" y="214"/>
                </a:cxn>
                <a:cxn ang="0">
                  <a:pos x="1" y="233"/>
                </a:cxn>
                <a:cxn ang="0">
                  <a:pos x="0" y="251"/>
                </a:cxn>
                <a:cxn ang="0">
                  <a:pos x="9" y="267"/>
                </a:cxn>
                <a:cxn ang="0">
                  <a:pos x="25" y="280"/>
                </a:cxn>
                <a:cxn ang="0">
                  <a:pos x="36" y="293"/>
                </a:cxn>
                <a:cxn ang="0">
                  <a:pos x="30" y="317"/>
                </a:cxn>
                <a:cxn ang="0">
                  <a:pos x="35" y="341"/>
                </a:cxn>
                <a:cxn ang="0">
                  <a:pos x="34" y="354"/>
                </a:cxn>
                <a:cxn ang="0">
                  <a:pos x="29" y="365"/>
                </a:cxn>
                <a:cxn ang="0">
                  <a:pos x="54" y="374"/>
                </a:cxn>
                <a:cxn ang="0">
                  <a:pos x="67" y="374"/>
                </a:cxn>
                <a:cxn ang="0">
                  <a:pos x="81" y="378"/>
                </a:cxn>
                <a:cxn ang="0">
                  <a:pos x="98" y="375"/>
                </a:cxn>
                <a:cxn ang="0">
                  <a:pos x="105" y="374"/>
                </a:cxn>
                <a:cxn ang="0">
                  <a:pos x="109" y="356"/>
                </a:cxn>
                <a:cxn ang="0">
                  <a:pos x="108" y="349"/>
                </a:cxn>
                <a:cxn ang="0">
                  <a:pos x="110" y="331"/>
                </a:cxn>
                <a:cxn ang="0">
                  <a:pos x="116" y="322"/>
                </a:cxn>
                <a:cxn ang="0">
                  <a:pos x="118" y="315"/>
                </a:cxn>
                <a:cxn ang="0">
                  <a:pos x="129" y="309"/>
                </a:cxn>
                <a:cxn ang="0">
                  <a:pos x="135" y="298"/>
                </a:cxn>
                <a:cxn ang="0">
                  <a:pos x="125" y="290"/>
                </a:cxn>
                <a:cxn ang="0">
                  <a:pos x="122" y="283"/>
                </a:cxn>
                <a:cxn ang="0">
                  <a:pos x="128" y="254"/>
                </a:cxn>
                <a:cxn ang="0">
                  <a:pos x="133" y="234"/>
                </a:cxn>
                <a:cxn ang="0">
                  <a:pos x="123" y="229"/>
                </a:cxn>
                <a:cxn ang="0">
                  <a:pos x="119" y="209"/>
                </a:cxn>
                <a:cxn ang="0">
                  <a:pos x="115" y="206"/>
                </a:cxn>
                <a:cxn ang="0">
                  <a:pos x="117" y="196"/>
                </a:cxn>
                <a:cxn ang="0">
                  <a:pos x="137" y="180"/>
                </a:cxn>
                <a:cxn ang="0">
                  <a:pos x="139" y="156"/>
                </a:cxn>
                <a:cxn ang="0">
                  <a:pos x="145" y="131"/>
                </a:cxn>
                <a:cxn ang="0">
                  <a:pos x="144" y="102"/>
                </a:cxn>
                <a:cxn ang="0">
                  <a:pos x="149" y="85"/>
                </a:cxn>
                <a:cxn ang="0">
                  <a:pos x="166" y="75"/>
                </a:cxn>
                <a:cxn ang="0">
                  <a:pos x="180" y="65"/>
                </a:cxn>
                <a:cxn ang="0">
                  <a:pos x="194" y="46"/>
                </a:cxn>
                <a:cxn ang="0">
                  <a:pos x="177" y="38"/>
                </a:cxn>
                <a:cxn ang="0">
                  <a:pos x="172" y="29"/>
                </a:cxn>
                <a:cxn ang="0">
                  <a:pos x="169" y="18"/>
                </a:cxn>
                <a:cxn ang="0">
                  <a:pos x="155" y="16"/>
                </a:cxn>
                <a:cxn ang="0">
                  <a:pos x="142" y="19"/>
                </a:cxn>
                <a:cxn ang="0">
                  <a:pos x="122" y="29"/>
                </a:cxn>
                <a:cxn ang="0">
                  <a:pos x="112" y="25"/>
                </a:cxn>
                <a:cxn ang="0">
                  <a:pos x="98" y="22"/>
                </a:cxn>
                <a:cxn ang="0">
                  <a:pos x="84" y="30"/>
                </a:cxn>
                <a:cxn ang="0">
                  <a:pos x="86" y="12"/>
                </a:cxn>
                <a:cxn ang="0">
                  <a:pos x="82" y="1"/>
                </a:cxn>
                <a:cxn ang="0">
                  <a:pos x="73" y="7"/>
                </a:cxn>
                <a:cxn ang="0">
                  <a:pos x="47" y="19"/>
                </a:cxn>
                <a:cxn ang="0">
                  <a:pos x="42" y="29"/>
                </a:cxn>
                <a:cxn ang="0">
                  <a:pos x="44" y="42"/>
                </a:cxn>
                <a:cxn ang="0">
                  <a:pos x="44" y="61"/>
                </a:cxn>
                <a:cxn ang="0">
                  <a:pos x="39" y="72"/>
                </a:cxn>
                <a:cxn ang="0">
                  <a:pos x="44" y="90"/>
                </a:cxn>
                <a:cxn ang="0">
                  <a:pos x="44" y="127"/>
                </a:cxn>
                <a:cxn ang="0">
                  <a:pos x="39" y="139"/>
                </a:cxn>
                <a:cxn ang="0">
                  <a:pos x="37" y="147"/>
                </a:cxn>
                <a:cxn ang="0">
                  <a:pos x="38" y="159"/>
                </a:cxn>
                <a:cxn ang="0">
                  <a:pos x="28" y="171"/>
                </a:cxn>
                <a:cxn ang="0">
                  <a:pos x="26" y="186"/>
                </a:cxn>
              </a:cxnLst>
              <a:rect l="0" t="0" r="r" b="b"/>
              <a:pathLst>
                <a:path w="195" h="380">
                  <a:moveTo>
                    <a:pt x="26" y="188"/>
                  </a:moveTo>
                  <a:cubicBezTo>
                    <a:pt x="25" y="192"/>
                    <a:pt x="23" y="197"/>
                    <a:pt x="20" y="200"/>
                  </a:cubicBezTo>
                  <a:cubicBezTo>
                    <a:pt x="17" y="205"/>
                    <a:pt x="13" y="210"/>
                    <a:pt x="9" y="214"/>
                  </a:cubicBezTo>
                  <a:cubicBezTo>
                    <a:pt x="7" y="216"/>
                    <a:pt x="6" y="218"/>
                    <a:pt x="5" y="220"/>
                  </a:cubicBezTo>
                  <a:cubicBezTo>
                    <a:pt x="4" y="222"/>
                    <a:pt x="5" y="224"/>
                    <a:pt x="4" y="226"/>
                  </a:cubicBezTo>
                  <a:cubicBezTo>
                    <a:pt x="4" y="228"/>
                    <a:pt x="2" y="231"/>
                    <a:pt x="1" y="233"/>
                  </a:cubicBezTo>
                  <a:cubicBezTo>
                    <a:pt x="1" y="237"/>
                    <a:pt x="0" y="241"/>
                    <a:pt x="0" y="245"/>
                  </a:cubicBezTo>
                  <a:cubicBezTo>
                    <a:pt x="0" y="246"/>
                    <a:pt x="0" y="247"/>
                    <a:pt x="0" y="249"/>
                  </a:cubicBezTo>
                  <a:cubicBezTo>
                    <a:pt x="0" y="249"/>
                    <a:pt x="0" y="250"/>
                    <a:pt x="0" y="251"/>
                  </a:cubicBezTo>
                  <a:cubicBezTo>
                    <a:pt x="0" y="252"/>
                    <a:pt x="0" y="253"/>
                    <a:pt x="1" y="254"/>
                  </a:cubicBezTo>
                  <a:cubicBezTo>
                    <a:pt x="3" y="255"/>
                    <a:pt x="7" y="253"/>
                    <a:pt x="9" y="256"/>
                  </a:cubicBezTo>
                  <a:cubicBezTo>
                    <a:pt x="10" y="259"/>
                    <a:pt x="8" y="264"/>
                    <a:pt x="9" y="267"/>
                  </a:cubicBezTo>
                  <a:cubicBezTo>
                    <a:pt x="11" y="272"/>
                    <a:pt x="17" y="271"/>
                    <a:pt x="16" y="277"/>
                  </a:cubicBezTo>
                  <a:cubicBezTo>
                    <a:pt x="16" y="280"/>
                    <a:pt x="15" y="278"/>
                    <a:pt x="14" y="281"/>
                  </a:cubicBezTo>
                  <a:cubicBezTo>
                    <a:pt x="12" y="285"/>
                    <a:pt x="22" y="282"/>
                    <a:pt x="25" y="280"/>
                  </a:cubicBezTo>
                  <a:cubicBezTo>
                    <a:pt x="26" y="279"/>
                    <a:pt x="30" y="277"/>
                    <a:pt x="32" y="279"/>
                  </a:cubicBezTo>
                  <a:cubicBezTo>
                    <a:pt x="33" y="279"/>
                    <a:pt x="37" y="284"/>
                    <a:pt x="37" y="285"/>
                  </a:cubicBezTo>
                  <a:cubicBezTo>
                    <a:pt x="38" y="287"/>
                    <a:pt x="36" y="290"/>
                    <a:pt x="36" y="293"/>
                  </a:cubicBezTo>
                  <a:cubicBezTo>
                    <a:pt x="35" y="296"/>
                    <a:pt x="35" y="300"/>
                    <a:pt x="35" y="303"/>
                  </a:cubicBezTo>
                  <a:cubicBezTo>
                    <a:pt x="35" y="306"/>
                    <a:pt x="35" y="307"/>
                    <a:pt x="34" y="310"/>
                  </a:cubicBezTo>
                  <a:cubicBezTo>
                    <a:pt x="33" y="312"/>
                    <a:pt x="30" y="315"/>
                    <a:pt x="30" y="317"/>
                  </a:cubicBezTo>
                  <a:cubicBezTo>
                    <a:pt x="30" y="321"/>
                    <a:pt x="36" y="322"/>
                    <a:pt x="38" y="325"/>
                  </a:cubicBezTo>
                  <a:cubicBezTo>
                    <a:pt x="39" y="327"/>
                    <a:pt x="40" y="330"/>
                    <a:pt x="39" y="332"/>
                  </a:cubicBezTo>
                  <a:cubicBezTo>
                    <a:pt x="38" y="335"/>
                    <a:pt x="36" y="338"/>
                    <a:pt x="35" y="341"/>
                  </a:cubicBezTo>
                  <a:cubicBezTo>
                    <a:pt x="34" y="343"/>
                    <a:pt x="34" y="345"/>
                    <a:pt x="34" y="347"/>
                  </a:cubicBezTo>
                  <a:cubicBezTo>
                    <a:pt x="34" y="348"/>
                    <a:pt x="34" y="348"/>
                    <a:pt x="34" y="349"/>
                  </a:cubicBezTo>
                  <a:cubicBezTo>
                    <a:pt x="34" y="351"/>
                    <a:pt x="34" y="353"/>
                    <a:pt x="34" y="354"/>
                  </a:cubicBezTo>
                  <a:cubicBezTo>
                    <a:pt x="34" y="355"/>
                    <a:pt x="33" y="356"/>
                    <a:pt x="33" y="357"/>
                  </a:cubicBezTo>
                  <a:cubicBezTo>
                    <a:pt x="33" y="358"/>
                    <a:pt x="32" y="360"/>
                    <a:pt x="31" y="361"/>
                  </a:cubicBezTo>
                  <a:cubicBezTo>
                    <a:pt x="30" y="362"/>
                    <a:pt x="30" y="364"/>
                    <a:pt x="29" y="365"/>
                  </a:cubicBezTo>
                  <a:cubicBezTo>
                    <a:pt x="28" y="370"/>
                    <a:pt x="29" y="375"/>
                    <a:pt x="26" y="379"/>
                  </a:cubicBezTo>
                  <a:cubicBezTo>
                    <a:pt x="31" y="380"/>
                    <a:pt x="37" y="375"/>
                    <a:pt x="41" y="374"/>
                  </a:cubicBezTo>
                  <a:cubicBezTo>
                    <a:pt x="45" y="373"/>
                    <a:pt x="50" y="373"/>
                    <a:pt x="54" y="374"/>
                  </a:cubicBezTo>
                  <a:cubicBezTo>
                    <a:pt x="56" y="374"/>
                    <a:pt x="57" y="374"/>
                    <a:pt x="59" y="374"/>
                  </a:cubicBezTo>
                  <a:cubicBezTo>
                    <a:pt x="60" y="374"/>
                    <a:pt x="62" y="374"/>
                    <a:pt x="63" y="374"/>
                  </a:cubicBezTo>
                  <a:cubicBezTo>
                    <a:pt x="65" y="374"/>
                    <a:pt x="66" y="374"/>
                    <a:pt x="67" y="374"/>
                  </a:cubicBezTo>
                  <a:cubicBezTo>
                    <a:pt x="69" y="375"/>
                    <a:pt x="70" y="376"/>
                    <a:pt x="72" y="376"/>
                  </a:cubicBezTo>
                  <a:cubicBezTo>
                    <a:pt x="74" y="377"/>
                    <a:pt x="76" y="378"/>
                    <a:pt x="78" y="379"/>
                  </a:cubicBezTo>
                  <a:cubicBezTo>
                    <a:pt x="80" y="379"/>
                    <a:pt x="80" y="379"/>
                    <a:pt x="81" y="378"/>
                  </a:cubicBezTo>
                  <a:cubicBezTo>
                    <a:pt x="84" y="378"/>
                    <a:pt x="84" y="377"/>
                    <a:pt x="85" y="377"/>
                  </a:cubicBezTo>
                  <a:cubicBezTo>
                    <a:pt x="89" y="375"/>
                    <a:pt x="92" y="375"/>
                    <a:pt x="95" y="375"/>
                  </a:cubicBezTo>
                  <a:cubicBezTo>
                    <a:pt x="96" y="375"/>
                    <a:pt x="97" y="375"/>
                    <a:pt x="98" y="375"/>
                  </a:cubicBezTo>
                  <a:cubicBezTo>
                    <a:pt x="98" y="375"/>
                    <a:pt x="99" y="375"/>
                    <a:pt x="99" y="375"/>
                  </a:cubicBezTo>
                  <a:cubicBezTo>
                    <a:pt x="101" y="375"/>
                    <a:pt x="103" y="374"/>
                    <a:pt x="105" y="374"/>
                  </a:cubicBezTo>
                  <a:cubicBezTo>
                    <a:pt x="105" y="374"/>
                    <a:pt x="105" y="374"/>
                    <a:pt x="105" y="374"/>
                  </a:cubicBezTo>
                  <a:cubicBezTo>
                    <a:pt x="106" y="374"/>
                    <a:pt x="107" y="373"/>
                    <a:pt x="108" y="373"/>
                  </a:cubicBezTo>
                  <a:cubicBezTo>
                    <a:pt x="108" y="371"/>
                    <a:pt x="108" y="369"/>
                    <a:pt x="108" y="367"/>
                  </a:cubicBezTo>
                  <a:cubicBezTo>
                    <a:pt x="109" y="363"/>
                    <a:pt x="109" y="360"/>
                    <a:pt x="109" y="356"/>
                  </a:cubicBezTo>
                  <a:cubicBezTo>
                    <a:pt x="109" y="355"/>
                    <a:pt x="109" y="353"/>
                    <a:pt x="109" y="351"/>
                  </a:cubicBezTo>
                  <a:cubicBezTo>
                    <a:pt x="109" y="351"/>
                    <a:pt x="109" y="351"/>
                    <a:pt x="108" y="351"/>
                  </a:cubicBezTo>
                  <a:cubicBezTo>
                    <a:pt x="108" y="350"/>
                    <a:pt x="108" y="350"/>
                    <a:pt x="108" y="349"/>
                  </a:cubicBezTo>
                  <a:cubicBezTo>
                    <a:pt x="107" y="348"/>
                    <a:pt x="107" y="346"/>
                    <a:pt x="107" y="345"/>
                  </a:cubicBezTo>
                  <a:cubicBezTo>
                    <a:pt x="107" y="344"/>
                    <a:pt x="106" y="343"/>
                    <a:pt x="106" y="341"/>
                  </a:cubicBezTo>
                  <a:cubicBezTo>
                    <a:pt x="106" y="338"/>
                    <a:pt x="108" y="334"/>
                    <a:pt x="110" y="331"/>
                  </a:cubicBezTo>
                  <a:cubicBezTo>
                    <a:pt x="110" y="331"/>
                    <a:pt x="111" y="330"/>
                    <a:pt x="111" y="329"/>
                  </a:cubicBezTo>
                  <a:cubicBezTo>
                    <a:pt x="112" y="328"/>
                    <a:pt x="113" y="326"/>
                    <a:pt x="114" y="325"/>
                  </a:cubicBezTo>
                  <a:cubicBezTo>
                    <a:pt x="115" y="324"/>
                    <a:pt x="116" y="323"/>
                    <a:pt x="116" y="322"/>
                  </a:cubicBezTo>
                  <a:cubicBezTo>
                    <a:pt x="117" y="321"/>
                    <a:pt x="117" y="321"/>
                    <a:pt x="117" y="321"/>
                  </a:cubicBezTo>
                  <a:cubicBezTo>
                    <a:pt x="117" y="320"/>
                    <a:pt x="118" y="319"/>
                    <a:pt x="118" y="318"/>
                  </a:cubicBezTo>
                  <a:cubicBezTo>
                    <a:pt x="119" y="317"/>
                    <a:pt x="118" y="316"/>
                    <a:pt x="118" y="315"/>
                  </a:cubicBezTo>
                  <a:cubicBezTo>
                    <a:pt x="118" y="311"/>
                    <a:pt x="121" y="313"/>
                    <a:pt x="124" y="312"/>
                  </a:cubicBezTo>
                  <a:cubicBezTo>
                    <a:pt x="125" y="312"/>
                    <a:pt x="127" y="312"/>
                    <a:pt x="128" y="311"/>
                  </a:cubicBezTo>
                  <a:cubicBezTo>
                    <a:pt x="128" y="311"/>
                    <a:pt x="129" y="310"/>
                    <a:pt x="129" y="309"/>
                  </a:cubicBezTo>
                  <a:cubicBezTo>
                    <a:pt x="130" y="309"/>
                    <a:pt x="130" y="309"/>
                    <a:pt x="131" y="309"/>
                  </a:cubicBezTo>
                  <a:cubicBezTo>
                    <a:pt x="134" y="308"/>
                    <a:pt x="136" y="307"/>
                    <a:pt x="136" y="304"/>
                  </a:cubicBezTo>
                  <a:cubicBezTo>
                    <a:pt x="136" y="302"/>
                    <a:pt x="137" y="299"/>
                    <a:pt x="135" y="298"/>
                  </a:cubicBezTo>
                  <a:cubicBezTo>
                    <a:pt x="134" y="299"/>
                    <a:pt x="132" y="300"/>
                    <a:pt x="130" y="299"/>
                  </a:cubicBezTo>
                  <a:cubicBezTo>
                    <a:pt x="128" y="298"/>
                    <a:pt x="129" y="297"/>
                    <a:pt x="128" y="295"/>
                  </a:cubicBezTo>
                  <a:cubicBezTo>
                    <a:pt x="128" y="293"/>
                    <a:pt x="126" y="291"/>
                    <a:pt x="125" y="290"/>
                  </a:cubicBezTo>
                  <a:cubicBezTo>
                    <a:pt x="125" y="289"/>
                    <a:pt x="124" y="288"/>
                    <a:pt x="124" y="287"/>
                  </a:cubicBezTo>
                  <a:cubicBezTo>
                    <a:pt x="123" y="286"/>
                    <a:pt x="123" y="285"/>
                    <a:pt x="123" y="284"/>
                  </a:cubicBezTo>
                  <a:cubicBezTo>
                    <a:pt x="123" y="284"/>
                    <a:pt x="122" y="283"/>
                    <a:pt x="122" y="283"/>
                  </a:cubicBezTo>
                  <a:cubicBezTo>
                    <a:pt x="120" y="279"/>
                    <a:pt x="118" y="275"/>
                    <a:pt x="118" y="271"/>
                  </a:cubicBezTo>
                  <a:cubicBezTo>
                    <a:pt x="119" y="267"/>
                    <a:pt x="122" y="264"/>
                    <a:pt x="123" y="261"/>
                  </a:cubicBezTo>
                  <a:cubicBezTo>
                    <a:pt x="124" y="257"/>
                    <a:pt x="125" y="256"/>
                    <a:pt x="128" y="254"/>
                  </a:cubicBezTo>
                  <a:cubicBezTo>
                    <a:pt x="130" y="253"/>
                    <a:pt x="132" y="253"/>
                    <a:pt x="134" y="252"/>
                  </a:cubicBezTo>
                  <a:cubicBezTo>
                    <a:pt x="138" y="248"/>
                    <a:pt x="136" y="241"/>
                    <a:pt x="134" y="237"/>
                  </a:cubicBezTo>
                  <a:cubicBezTo>
                    <a:pt x="134" y="236"/>
                    <a:pt x="134" y="235"/>
                    <a:pt x="133" y="234"/>
                  </a:cubicBezTo>
                  <a:cubicBezTo>
                    <a:pt x="133" y="234"/>
                    <a:pt x="132" y="233"/>
                    <a:pt x="131" y="233"/>
                  </a:cubicBezTo>
                  <a:cubicBezTo>
                    <a:pt x="130" y="232"/>
                    <a:pt x="129" y="232"/>
                    <a:pt x="127" y="231"/>
                  </a:cubicBezTo>
                  <a:cubicBezTo>
                    <a:pt x="126" y="231"/>
                    <a:pt x="124" y="231"/>
                    <a:pt x="123" y="229"/>
                  </a:cubicBezTo>
                  <a:cubicBezTo>
                    <a:pt x="123" y="227"/>
                    <a:pt x="124" y="226"/>
                    <a:pt x="123" y="224"/>
                  </a:cubicBezTo>
                  <a:cubicBezTo>
                    <a:pt x="122" y="223"/>
                    <a:pt x="120" y="222"/>
                    <a:pt x="119" y="223"/>
                  </a:cubicBezTo>
                  <a:cubicBezTo>
                    <a:pt x="119" y="219"/>
                    <a:pt x="120" y="213"/>
                    <a:pt x="119" y="209"/>
                  </a:cubicBezTo>
                  <a:cubicBezTo>
                    <a:pt x="119" y="209"/>
                    <a:pt x="118" y="208"/>
                    <a:pt x="118" y="207"/>
                  </a:cubicBezTo>
                  <a:cubicBezTo>
                    <a:pt x="118" y="207"/>
                    <a:pt x="117" y="207"/>
                    <a:pt x="117" y="207"/>
                  </a:cubicBezTo>
                  <a:cubicBezTo>
                    <a:pt x="116" y="208"/>
                    <a:pt x="115" y="207"/>
                    <a:pt x="115" y="206"/>
                  </a:cubicBezTo>
                  <a:cubicBezTo>
                    <a:pt x="114" y="206"/>
                    <a:pt x="113" y="203"/>
                    <a:pt x="112" y="202"/>
                  </a:cubicBezTo>
                  <a:cubicBezTo>
                    <a:pt x="111" y="201"/>
                    <a:pt x="109" y="199"/>
                    <a:pt x="110" y="197"/>
                  </a:cubicBezTo>
                  <a:cubicBezTo>
                    <a:pt x="110" y="195"/>
                    <a:pt x="115" y="196"/>
                    <a:pt x="117" y="196"/>
                  </a:cubicBezTo>
                  <a:cubicBezTo>
                    <a:pt x="122" y="196"/>
                    <a:pt x="132" y="197"/>
                    <a:pt x="133" y="191"/>
                  </a:cubicBezTo>
                  <a:cubicBezTo>
                    <a:pt x="133" y="189"/>
                    <a:pt x="132" y="186"/>
                    <a:pt x="133" y="184"/>
                  </a:cubicBezTo>
                  <a:cubicBezTo>
                    <a:pt x="133" y="183"/>
                    <a:pt x="136" y="180"/>
                    <a:pt x="137" y="180"/>
                  </a:cubicBezTo>
                  <a:cubicBezTo>
                    <a:pt x="139" y="177"/>
                    <a:pt x="141" y="174"/>
                    <a:pt x="141" y="171"/>
                  </a:cubicBezTo>
                  <a:cubicBezTo>
                    <a:pt x="140" y="166"/>
                    <a:pt x="135" y="164"/>
                    <a:pt x="134" y="159"/>
                  </a:cubicBezTo>
                  <a:cubicBezTo>
                    <a:pt x="136" y="159"/>
                    <a:pt x="137" y="157"/>
                    <a:pt x="139" y="156"/>
                  </a:cubicBezTo>
                  <a:cubicBezTo>
                    <a:pt x="141" y="155"/>
                    <a:pt x="143" y="154"/>
                    <a:pt x="144" y="152"/>
                  </a:cubicBezTo>
                  <a:cubicBezTo>
                    <a:pt x="145" y="149"/>
                    <a:pt x="144" y="143"/>
                    <a:pt x="144" y="140"/>
                  </a:cubicBezTo>
                  <a:cubicBezTo>
                    <a:pt x="144" y="137"/>
                    <a:pt x="145" y="134"/>
                    <a:pt x="145" y="131"/>
                  </a:cubicBezTo>
                  <a:cubicBezTo>
                    <a:pt x="146" y="125"/>
                    <a:pt x="144" y="119"/>
                    <a:pt x="144" y="113"/>
                  </a:cubicBezTo>
                  <a:cubicBezTo>
                    <a:pt x="144" y="110"/>
                    <a:pt x="144" y="107"/>
                    <a:pt x="144" y="105"/>
                  </a:cubicBezTo>
                  <a:cubicBezTo>
                    <a:pt x="144" y="104"/>
                    <a:pt x="144" y="103"/>
                    <a:pt x="144" y="102"/>
                  </a:cubicBezTo>
                  <a:cubicBezTo>
                    <a:pt x="143" y="102"/>
                    <a:pt x="141" y="101"/>
                    <a:pt x="141" y="101"/>
                  </a:cubicBezTo>
                  <a:cubicBezTo>
                    <a:pt x="139" y="98"/>
                    <a:pt x="141" y="97"/>
                    <a:pt x="144" y="96"/>
                  </a:cubicBezTo>
                  <a:cubicBezTo>
                    <a:pt x="144" y="92"/>
                    <a:pt x="147" y="88"/>
                    <a:pt x="149" y="85"/>
                  </a:cubicBezTo>
                  <a:cubicBezTo>
                    <a:pt x="151" y="82"/>
                    <a:pt x="152" y="83"/>
                    <a:pt x="155" y="82"/>
                  </a:cubicBezTo>
                  <a:cubicBezTo>
                    <a:pt x="158" y="82"/>
                    <a:pt x="161" y="81"/>
                    <a:pt x="163" y="79"/>
                  </a:cubicBezTo>
                  <a:cubicBezTo>
                    <a:pt x="164" y="78"/>
                    <a:pt x="165" y="76"/>
                    <a:pt x="166" y="75"/>
                  </a:cubicBezTo>
                  <a:cubicBezTo>
                    <a:pt x="168" y="74"/>
                    <a:pt x="169" y="72"/>
                    <a:pt x="170" y="72"/>
                  </a:cubicBezTo>
                  <a:cubicBezTo>
                    <a:pt x="172" y="70"/>
                    <a:pt x="174" y="69"/>
                    <a:pt x="176" y="67"/>
                  </a:cubicBezTo>
                  <a:cubicBezTo>
                    <a:pt x="177" y="66"/>
                    <a:pt x="178" y="66"/>
                    <a:pt x="180" y="65"/>
                  </a:cubicBezTo>
                  <a:cubicBezTo>
                    <a:pt x="182" y="64"/>
                    <a:pt x="183" y="64"/>
                    <a:pt x="184" y="62"/>
                  </a:cubicBezTo>
                  <a:cubicBezTo>
                    <a:pt x="186" y="60"/>
                    <a:pt x="186" y="58"/>
                    <a:pt x="188" y="56"/>
                  </a:cubicBezTo>
                  <a:cubicBezTo>
                    <a:pt x="191" y="53"/>
                    <a:pt x="194" y="50"/>
                    <a:pt x="194" y="46"/>
                  </a:cubicBezTo>
                  <a:cubicBezTo>
                    <a:pt x="195" y="44"/>
                    <a:pt x="194" y="44"/>
                    <a:pt x="192" y="43"/>
                  </a:cubicBezTo>
                  <a:cubicBezTo>
                    <a:pt x="189" y="42"/>
                    <a:pt x="186" y="40"/>
                    <a:pt x="183" y="39"/>
                  </a:cubicBezTo>
                  <a:cubicBezTo>
                    <a:pt x="181" y="38"/>
                    <a:pt x="179" y="38"/>
                    <a:pt x="177" y="38"/>
                  </a:cubicBezTo>
                  <a:cubicBezTo>
                    <a:pt x="176" y="38"/>
                    <a:pt x="177" y="39"/>
                    <a:pt x="175" y="38"/>
                  </a:cubicBezTo>
                  <a:cubicBezTo>
                    <a:pt x="174" y="38"/>
                    <a:pt x="173" y="35"/>
                    <a:pt x="172" y="34"/>
                  </a:cubicBezTo>
                  <a:cubicBezTo>
                    <a:pt x="171" y="32"/>
                    <a:pt x="171" y="30"/>
                    <a:pt x="172" y="29"/>
                  </a:cubicBezTo>
                  <a:cubicBezTo>
                    <a:pt x="173" y="27"/>
                    <a:pt x="176" y="25"/>
                    <a:pt x="175" y="23"/>
                  </a:cubicBezTo>
                  <a:cubicBezTo>
                    <a:pt x="177" y="17"/>
                    <a:pt x="177" y="17"/>
                    <a:pt x="177" y="17"/>
                  </a:cubicBezTo>
                  <a:cubicBezTo>
                    <a:pt x="174" y="17"/>
                    <a:pt x="172" y="18"/>
                    <a:pt x="169" y="18"/>
                  </a:cubicBezTo>
                  <a:cubicBezTo>
                    <a:pt x="167" y="18"/>
                    <a:pt x="163" y="19"/>
                    <a:pt x="161" y="17"/>
                  </a:cubicBezTo>
                  <a:cubicBezTo>
                    <a:pt x="160" y="15"/>
                    <a:pt x="162" y="14"/>
                    <a:pt x="160" y="14"/>
                  </a:cubicBezTo>
                  <a:cubicBezTo>
                    <a:pt x="159" y="14"/>
                    <a:pt x="157" y="16"/>
                    <a:pt x="155" y="16"/>
                  </a:cubicBezTo>
                  <a:cubicBezTo>
                    <a:pt x="153" y="16"/>
                    <a:pt x="145" y="15"/>
                    <a:pt x="145" y="17"/>
                  </a:cubicBezTo>
                  <a:cubicBezTo>
                    <a:pt x="145" y="17"/>
                    <a:pt x="144" y="16"/>
                    <a:pt x="143" y="16"/>
                  </a:cubicBezTo>
                  <a:cubicBezTo>
                    <a:pt x="142" y="17"/>
                    <a:pt x="143" y="18"/>
                    <a:pt x="142" y="19"/>
                  </a:cubicBezTo>
                  <a:cubicBezTo>
                    <a:pt x="141" y="20"/>
                    <a:pt x="140" y="21"/>
                    <a:pt x="139" y="22"/>
                  </a:cubicBezTo>
                  <a:cubicBezTo>
                    <a:pt x="137" y="24"/>
                    <a:pt x="137" y="25"/>
                    <a:pt x="134" y="26"/>
                  </a:cubicBezTo>
                  <a:cubicBezTo>
                    <a:pt x="130" y="28"/>
                    <a:pt x="122" y="23"/>
                    <a:pt x="122" y="29"/>
                  </a:cubicBezTo>
                  <a:cubicBezTo>
                    <a:pt x="119" y="30"/>
                    <a:pt x="117" y="28"/>
                    <a:pt x="115" y="27"/>
                  </a:cubicBezTo>
                  <a:cubicBezTo>
                    <a:pt x="114" y="27"/>
                    <a:pt x="114" y="29"/>
                    <a:pt x="112" y="28"/>
                  </a:cubicBezTo>
                  <a:cubicBezTo>
                    <a:pt x="112" y="27"/>
                    <a:pt x="112" y="25"/>
                    <a:pt x="112" y="25"/>
                  </a:cubicBezTo>
                  <a:cubicBezTo>
                    <a:pt x="110" y="24"/>
                    <a:pt x="107" y="23"/>
                    <a:pt x="105" y="24"/>
                  </a:cubicBezTo>
                  <a:cubicBezTo>
                    <a:pt x="104" y="25"/>
                    <a:pt x="103" y="27"/>
                    <a:pt x="101" y="26"/>
                  </a:cubicBezTo>
                  <a:cubicBezTo>
                    <a:pt x="99" y="25"/>
                    <a:pt x="99" y="23"/>
                    <a:pt x="98" y="22"/>
                  </a:cubicBezTo>
                  <a:cubicBezTo>
                    <a:pt x="94" y="18"/>
                    <a:pt x="94" y="24"/>
                    <a:pt x="93" y="26"/>
                  </a:cubicBezTo>
                  <a:cubicBezTo>
                    <a:pt x="91" y="28"/>
                    <a:pt x="90" y="27"/>
                    <a:pt x="88" y="28"/>
                  </a:cubicBezTo>
                  <a:cubicBezTo>
                    <a:pt x="87" y="28"/>
                    <a:pt x="85" y="30"/>
                    <a:pt x="84" y="30"/>
                  </a:cubicBezTo>
                  <a:cubicBezTo>
                    <a:pt x="82" y="30"/>
                    <a:pt x="81" y="22"/>
                    <a:pt x="81" y="21"/>
                  </a:cubicBezTo>
                  <a:cubicBezTo>
                    <a:pt x="82" y="19"/>
                    <a:pt x="84" y="19"/>
                    <a:pt x="85" y="17"/>
                  </a:cubicBezTo>
                  <a:cubicBezTo>
                    <a:pt x="86" y="16"/>
                    <a:pt x="86" y="14"/>
                    <a:pt x="86" y="12"/>
                  </a:cubicBezTo>
                  <a:cubicBezTo>
                    <a:pt x="85" y="11"/>
                    <a:pt x="83" y="12"/>
                    <a:pt x="82" y="11"/>
                  </a:cubicBezTo>
                  <a:cubicBezTo>
                    <a:pt x="81" y="10"/>
                    <a:pt x="81" y="7"/>
                    <a:pt x="81" y="6"/>
                  </a:cubicBezTo>
                  <a:cubicBezTo>
                    <a:pt x="82" y="4"/>
                    <a:pt x="84" y="2"/>
                    <a:pt x="82" y="1"/>
                  </a:cubicBezTo>
                  <a:cubicBezTo>
                    <a:pt x="80" y="0"/>
                    <a:pt x="79" y="2"/>
                    <a:pt x="78" y="3"/>
                  </a:cubicBezTo>
                  <a:cubicBezTo>
                    <a:pt x="78" y="4"/>
                    <a:pt x="77" y="6"/>
                    <a:pt x="77" y="6"/>
                  </a:cubicBezTo>
                  <a:cubicBezTo>
                    <a:pt x="76" y="7"/>
                    <a:pt x="74" y="7"/>
                    <a:pt x="73" y="7"/>
                  </a:cubicBezTo>
                  <a:cubicBezTo>
                    <a:pt x="69" y="8"/>
                    <a:pt x="66" y="10"/>
                    <a:pt x="63" y="11"/>
                  </a:cubicBezTo>
                  <a:cubicBezTo>
                    <a:pt x="60" y="13"/>
                    <a:pt x="56" y="15"/>
                    <a:pt x="53" y="16"/>
                  </a:cubicBezTo>
                  <a:cubicBezTo>
                    <a:pt x="51" y="17"/>
                    <a:pt x="48" y="18"/>
                    <a:pt x="47" y="19"/>
                  </a:cubicBezTo>
                  <a:cubicBezTo>
                    <a:pt x="46" y="20"/>
                    <a:pt x="46" y="23"/>
                    <a:pt x="45" y="24"/>
                  </a:cubicBezTo>
                  <a:cubicBezTo>
                    <a:pt x="45" y="24"/>
                    <a:pt x="43" y="26"/>
                    <a:pt x="42" y="26"/>
                  </a:cubicBezTo>
                  <a:cubicBezTo>
                    <a:pt x="42" y="27"/>
                    <a:pt x="42" y="28"/>
                    <a:pt x="42" y="29"/>
                  </a:cubicBezTo>
                  <a:cubicBezTo>
                    <a:pt x="42" y="30"/>
                    <a:pt x="42" y="31"/>
                    <a:pt x="41" y="31"/>
                  </a:cubicBezTo>
                  <a:cubicBezTo>
                    <a:pt x="41" y="33"/>
                    <a:pt x="41" y="35"/>
                    <a:pt x="41" y="36"/>
                  </a:cubicBezTo>
                  <a:cubicBezTo>
                    <a:pt x="42" y="39"/>
                    <a:pt x="43" y="40"/>
                    <a:pt x="44" y="42"/>
                  </a:cubicBezTo>
                  <a:cubicBezTo>
                    <a:pt x="46" y="45"/>
                    <a:pt x="46" y="51"/>
                    <a:pt x="45" y="54"/>
                  </a:cubicBezTo>
                  <a:cubicBezTo>
                    <a:pt x="44" y="55"/>
                    <a:pt x="43" y="56"/>
                    <a:pt x="43" y="57"/>
                  </a:cubicBezTo>
                  <a:cubicBezTo>
                    <a:pt x="42" y="59"/>
                    <a:pt x="44" y="60"/>
                    <a:pt x="44" y="61"/>
                  </a:cubicBezTo>
                  <a:cubicBezTo>
                    <a:pt x="45" y="62"/>
                    <a:pt x="46" y="65"/>
                    <a:pt x="46" y="66"/>
                  </a:cubicBezTo>
                  <a:cubicBezTo>
                    <a:pt x="46" y="69"/>
                    <a:pt x="45" y="68"/>
                    <a:pt x="43" y="69"/>
                  </a:cubicBezTo>
                  <a:cubicBezTo>
                    <a:pt x="42" y="70"/>
                    <a:pt x="39" y="71"/>
                    <a:pt x="39" y="72"/>
                  </a:cubicBezTo>
                  <a:cubicBezTo>
                    <a:pt x="38" y="73"/>
                    <a:pt x="38" y="75"/>
                    <a:pt x="38" y="76"/>
                  </a:cubicBezTo>
                  <a:cubicBezTo>
                    <a:pt x="38" y="81"/>
                    <a:pt x="40" y="83"/>
                    <a:pt x="42" y="87"/>
                  </a:cubicBezTo>
                  <a:cubicBezTo>
                    <a:pt x="43" y="88"/>
                    <a:pt x="44" y="88"/>
                    <a:pt x="44" y="90"/>
                  </a:cubicBezTo>
                  <a:cubicBezTo>
                    <a:pt x="44" y="95"/>
                    <a:pt x="46" y="99"/>
                    <a:pt x="47" y="103"/>
                  </a:cubicBezTo>
                  <a:cubicBezTo>
                    <a:pt x="47" y="108"/>
                    <a:pt x="47" y="113"/>
                    <a:pt x="47" y="118"/>
                  </a:cubicBezTo>
                  <a:cubicBezTo>
                    <a:pt x="47" y="121"/>
                    <a:pt x="46" y="124"/>
                    <a:pt x="44" y="127"/>
                  </a:cubicBezTo>
                  <a:cubicBezTo>
                    <a:pt x="43" y="129"/>
                    <a:pt x="42" y="132"/>
                    <a:pt x="41" y="134"/>
                  </a:cubicBezTo>
                  <a:cubicBezTo>
                    <a:pt x="41" y="134"/>
                    <a:pt x="40" y="135"/>
                    <a:pt x="40" y="136"/>
                  </a:cubicBezTo>
                  <a:cubicBezTo>
                    <a:pt x="40" y="137"/>
                    <a:pt x="39" y="138"/>
                    <a:pt x="39" y="139"/>
                  </a:cubicBezTo>
                  <a:cubicBezTo>
                    <a:pt x="38" y="140"/>
                    <a:pt x="38" y="140"/>
                    <a:pt x="38" y="141"/>
                  </a:cubicBezTo>
                  <a:cubicBezTo>
                    <a:pt x="38" y="142"/>
                    <a:pt x="37" y="143"/>
                    <a:pt x="37" y="145"/>
                  </a:cubicBezTo>
                  <a:cubicBezTo>
                    <a:pt x="37" y="145"/>
                    <a:pt x="37" y="146"/>
                    <a:pt x="37" y="147"/>
                  </a:cubicBezTo>
                  <a:cubicBezTo>
                    <a:pt x="37" y="149"/>
                    <a:pt x="37" y="151"/>
                    <a:pt x="38" y="153"/>
                  </a:cubicBezTo>
                  <a:cubicBezTo>
                    <a:pt x="38" y="154"/>
                    <a:pt x="39" y="156"/>
                    <a:pt x="38" y="157"/>
                  </a:cubicBezTo>
                  <a:cubicBezTo>
                    <a:pt x="38" y="158"/>
                    <a:pt x="38" y="158"/>
                    <a:pt x="38" y="159"/>
                  </a:cubicBezTo>
                  <a:cubicBezTo>
                    <a:pt x="38" y="159"/>
                    <a:pt x="37" y="160"/>
                    <a:pt x="37" y="161"/>
                  </a:cubicBezTo>
                  <a:cubicBezTo>
                    <a:pt x="36" y="162"/>
                    <a:pt x="34" y="163"/>
                    <a:pt x="33" y="164"/>
                  </a:cubicBezTo>
                  <a:cubicBezTo>
                    <a:pt x="32" y="166"/>
                    <a:pt x="30" y="168"/>
                    <a:pt x="28" y="171"/>
                  </a:cubicBezTo>
                  <a:cubicBezTo>
                    <a:pt x="26" y="174"/>
                    <a:pt x="26" y="177"/>
                    <a:pt x="26" y="181"/>
                  </a:cubicBezTo>
                  <a:cubicBezTo>
                    <a:pt x="26" y="182"/>
                    <a:pt x="26" y="183"/>
                    <a:pt x="26" y="184"/>
                  </a:cubicBezTo>
                  <a:cubicBezTo>
                    <a:pt x="26" y="185"/>
                    <a:pt x="26" y="186"/>
                    <a:pt x="26" y="186"/>
                  </a:cubicBezTo>
                  <a:cubicBezTo>
                    <a:pt x="26" y="187"/>
                    <a:pt x="26" y="188"/>
                    <a:pt x="26" y="188"/>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3" name="Freeform 93">
              <a:extLst>
                <a:ext uri="{FF2B5EF4-FFF2-40B4-BE49-F238E27FC236}">
                  <a16:creationId xmlns:a16="http://schemas.microsoft.com/office/drawing/2014/main" id="{613B9EFF-85E9-2539-F05C-10F2BB02EB30}"/>
                </a:ext>
              </a:extLst>
            </p:cNvPr>
            <p:cNvSpPr>
              <a:spLocks noEditPoints="1"/>
            </p:cNvSpPr>
            <p:nvPr/>
          </p:nvSpPr>
          <p:spPr bwMode="auto">
            <a:xfrm>
              <a:off x="2382838" y="5495925"/>
              <a:ext cx="1368425" cy="1063625"/>
            </a:xfrm>
            <a:custGeom>
              <a:avLst/>
              <a:gdLst/>
              <a:ahLst/>
              <a:cxnLst>
                <a:cxn ang="0">
                  <a:pos x="99" y="497"/>
                </a:cxn>
                <a:cxn ang="0">
                  <a:pos x="34" y="469"/>
                </a:cxn>
                <a:cxn ang="0">
                  <a:pos x="34" y="466"/>
                </a:cxn>
                <a:cxn ang="0">
                  <a:pos x="33" y="479"/>
                </a:cxn>
                <a:cxn ang="0">
                  <a:pos x="35" y="465"/>
                </a:cxn>
                <a:cxn ang="0">
                  <a:pos x="37" y="282"/>
                </a:cxn>
                <a:cxn ang="0">
                  <a:pos x="38" y="276"/>
                </a:cxn>
                <a:cxn ang="0">
                  <a:pos x="38" y="457"/>
                </a:cxn>
                <a:cxn ang="0">
                  <a:pos x="26" y="306"/>
                </a:cxn>
                <a:cxn ang="0">
                  <a:pos x="34" y="285"/>
                </a:cxn>
                <a:cxn ang="0">
                  <a:pos x="40" y="258"/>
                </a:cxn>
                <a:cxn ang="0">
                  <a:pos x="45" y="246"/>
                </a:cxn>
                <a:cxn ang="0">
                  <a:pos x="48" y="495"/>
                </a:cxn>
                <a:cxn ang="0">
                  <a:pos x="52" y="496"/>
                </a:cxn>
                <a:cxn ang="0">
                  <a:pos x="0" y="373"/>
                </a:cxn>
                <a:cxn ang="0">
                  <a:pos x="0" y="375"/>
                </a:cxn>
                <a:cxn ang="0">
                  <a:pos x="1" y="359"/>
                </a:cxn>
                <a:cxn ang="0">
                  <a:pos x="499" y="314"/>
                </a:cxn>
                <a:cxn ang="0">
                  <a:pos x="672" y="99"/>
                </a:cxn>
                <a:cxn ang="0">
                  <a:pos x="648" y="101"/>
                </a:cxn>
                <a:cxn ang="0">
                  <a:pos x="621" y="96"/>
                </a:cxn>
                <a:cxn ang="0">
                  <a:pos x="617" y="77"/>
                </a:cxn>
                <a:cxn ang="0">
                  <a:pos x="577" y="77"/>
                </a:cxn>
                <a:cxn ang="0">
                  <a:pos x="490" y="58"/>
                </a:cxn>
                <a:cxn ang="0">
                  <a:pos x="456" y="31"/>
                </a:cxn>
                <a:cxn ang="0">
                  <a:pos x="373" y="28"/>
                </a:cxn>
                <a:cxn ang="0">
                  <a:pos x="285" y="25"/>
                </a:cxn>
                <a:cxn ang="0">
                  <a:pos x="205" y="15"/>
                </a:cxn>
                <a:cxn ang="0">
                  <a:pos x="83" y="15"/>
                </a:cxn>
                <a:cxn ang="0">
                  <a:pos x="63" y="39"/>
                </a:cxn>
                <a:cxn ang="0">
                  <a:pos x="27" y="69"/>
                </a:cxn>
                <a:cxn ang="0">
                  <a:pos x="53" y="92"/>
                </a:cxn>
                <a:cxn ang="0">
                  <a:pos x="24" y="129"/>
                </a:cxn>
                <a:cxn ang="0">
                  <a:pos x="47" y="141"/>
                </a:cxn>
                <a:cxn ang="0">
                  <a:pos x="82" y="133"/>
                </a:cxn>
                <a:cxn ang="0">
                  <a:pos x="101" y="148"/>
                </a:cxn>
                <a:cxn ang="0">
                  <a:pos x="142" y="141"/>
                </a:cxn>
                <a:cxn ang="0">
                  <a:pos x="175" y="145"/>
                </a:cxn>
                <a:cxn ang="0">
                  <a:pos x="188" y="178"/>
                </a:cxn>
                <a:cxn ang="0">
                  <a:pos x="149" y="207"/>
                </a:cxn>
                <a:cxn ang="0">
                  <a:pos x="144" y="274"/>
                </a:cxn>
                <a:cxn ang="0">
                  <a:pos x="110" y="319"/>
                </a:cxn>
                <a:cxn ang="0">
                  <a:pos x="123" y="351"/>
                </a:cxn>
                <a:cxn ang="0">
                  <a:pos x="118" y="393"/>
                </a:cxn>
                <a:cxn ang="0">
                  <a:pos x="136" y="426"/>
                </a:cxn>
                <a:cxn ang="0">
                  <a:pos x="116" y="444"/>
                </a:cxn>
                <a:cxn ang="0">
                  <a:pos x="109" y="473"/>
                </a:cxn>
                <a:cxn ang="0">
                  <a:pos x="159" y="506"/>
                </a:cxn>
                <a:cxn ang="0">
                  <a:pos x="205" y="564"/>
                </a:cxn>
                <a:cxn ang="0">
                  <a:pos x="263" y="534"/>
                </a:cxn>
                <a:cxn ang="0">
                  <a:pos x="351" y="521"/>
                </a:cxn>
                <a:cxn ang="0">
                  <a:pos x="399" y="517"/>
                </a:cxn>
                <a:cxn ang="0">
                  <a:pos x="438" y="466"/>
                </a:cxn>
                <a:cxn ang="0">
                  <a:pos x="472" y="442"/>
                </a:cxn>
                <a:cxn ang="0">
                  <a:pos x="513" y="394"/>
                </a:cxn>
                <a:cxn ang="0">
                  <a:pos x="493" y="328"/>
                </a:cxn>
                <a:cxn ang="0">
                  <a:pos x="547" y="255"/>
                </a:cxn>
                <a:cxn ang="0">
                  <a:pos x="619" y="203"/>
                </a:cxn>
                <a:cxn ang="0">
                  <a:pos x="671" y="178"/>
                </a:cxn>
                <a:cxn ang="0">
                  <a:pos x="731" y="134"/>
                </a:cxn>
              </a:cxnLst>
              <a:rect l="0" t="0" r="r" b="b"/>
              <a:pathLst>
                <a:path w="732" h="569">
                  <a:moveTo>
                    <a:pt x="108" y="495"/>
                  </a:moveTo>
                  <a:cubicBezTo>
                    <a:pt x="107" y="495"/>
                    <a:pt x="106" y="496"/>
                    <a:pt x="105" y="496"/>
                  </a:cubicBezTo>
                  <a:cubicBezTo>
                    <a:pt x="106" y="496"/>
                    <a:pt x="107" y="495"/>
                    <a:pt x="108" y="495"/>
                  </a:cubicBezTo>
                  <a:moveTo>
                    <a:pt x="98" y="497"/>
                  </a:moveTo>
                  <a:cubicBezTo>
                    <a:pt x="97" y="497"/>
                    <a:pt x="96" y="497"/>
                    <a:pt x="95" y="497"/>
                  </a:cubicBezTo>
                  <a:cubicBezTo>
                    <a:pt x="99" y="497"/>
                    <a:pt x="102" y="497"/>
                    <a:pt x="105" y="496"/>
                  </a:cubicBezTo>
                  <a:cubicBezTo>
                    <a:pt x="105" y="496"/>
                    <a:pt x="105" y="496"/>
                    <a:pt x="105" y="496"/>
                  </a:cubicBezTo>
                  <a:cubicBezTo>
                    <a:pt x="103" y="496"/>
                    <a:pt x="101" y="497"/>
                    <a:pt x="99" y="497"/>
                  </a:cubicBezTo>
                  <a:cubicBezTo>
                    <a:pt x="99" y="497"/>
                    <a:pt x="98" y="497"/>
                    <a:pt x="98" y="497"/>
                  </a:cubicBezTo>
                  <a:moveTo>
                    <a:pt x="59" y="496"/>
                  </a:moveTo>
                  <a:cubicBezTo>
                    <a:pt x="57" y="496"/>
                    <a:pt x="56" y="496"/>
                    <a:pt x="54" y="496"/>
                  </a:cubicBezTo>
                  <a:cubicBezTo>
                    <a:pt x="56" y="496"/>
                    <a:pt x="57" y="496"/>
                    <a:pt x="59" y="496"/>
                  </a:cubicBezTo>
                  <a:cubicBezTo>
                    <a:pt x="60" y="496"/>
                    <a:pt x="60" y="496"/>
                    <a:pt x="61" y="496"/>
                  </a:cubicBezTo>
                  <a:cubicBezTo>
                    <a:pt x="60" y="496"/>
                    <a:pt x="60" y="496"/>
                    <a:pt x="59" y="496"/>
                  </a:cubicBezTo>
                  <a:moveTo>
                    <a:pt x="34" y="471"/>
                  </a:moveTo>
                  <a:cubicBezTo>
                    <a:pt x="34" y="470"/>
                    <a:pt x="34" y="470"/>
                    <a:pt x="34" y="469"/>
                  </a:cubicBezTo>
                  <a:cubicBezTo>
                    <a:pt x="34" y="470"/>
                    <a:pt x="34" y="470"/>
                    <a:pt x="34" y="471"/>
                  </a:cubicBezTo>
                  <a:moveTo>
                    <a:pt x="34" y="472"/>
                  </a:moveTo>
                  <a:cubicBezTo>
                    <a:pt x="34" y="472"/>
                    <a:pt x="34" y="471"/>
                    <a:pt x="34" y="471"/>
                  </a:cubicBezTo>
                  <a:cubicBezTo>
                    <a:pt x="34" y="471"/>
                    <a:pt x="34" y="472"/>
                    <a:pt x="34" y="472"/>
                  </a:cubicBezTo>
                  <a:moveTo>
                    <a:pt x="34" y="473"/>
                  </a:moveTo>
                  <a:cubicBezTo>
                    <a:pt x="34" y="473"/>
                    <a:pt x="34" y="474"/>
                    <a:pt x="34" y="474"/>
                  </a:cubicBezTo>
                  <a:cubicBezTo>
                    <a:pt x="34" y="474"/>
                    <a:pt x="34" y="473"/>
                    <a:pt x="34" y="473"/>
                  </a:cubicBezTo>
                  <a:moveTo>
                    <a:pt x="34" y="466"/>
                  </a:moveTo>
                  <a:cubicBezTo>
                    <a:pt x="34" y="467"/>
                    <a:pt x="34" y="467"/>
                    <a:pt x="34" y="467"/>
                  </a:cubicBezTo>
                  <a:cubicBezTo>
                    <a:pt x="34" y="467"/>
                    <a:pt x="34" y="467"/>
                    <a:pt x="34" y="466"/>
                  </a:cubicBezTo>
                  <a:moveTo>
                    <a:pt x="34" y="476"/>
                  </a:moveTo>
                  <a:cubicBezTo>
                    <a:pt x="34" y="476"/>
                    <a:pt x="34" y="475"/>
                    <a:pt x="34" y="475"/>
                  </a:cubicBezTo>
                  <a:cubicBezTo>
                    <a:pt x="34" y="475"/>
                    <a:pt x="34" y="476"/>
                    <a:pt x="34" y="476"/>
                  </a:cubicBezTo>
                  <a:moveTo>
                    <a:pt x="33" y="479"/>
                  </a:moveTo>
                  <a:cubicBezTo>
                    <a:pt x="33" y="478"/>
                    <a:pt x="34" y="477"/>
                    <a:pt x="34" y="476"/>
                  </a:cubicBezTo>
                  <a:cubicBezTo>
                    <a:pt x="34" y="477"/>
                    <a:pt x="33" y="478"/>
                    <a:pt x="33" y="479"/>
                  </a:cubicBezTo>
                  <a:moveTo>
                    <a:pt x="30" y="485"/>
                  </a:moveTo>
                  <a:cubicBezTo>
                    <a:pt x="31" y="484"/>
                    <a:pt x="31" y="484"/>
                    <a:pt x="31" y="483"/>
                  </a:cubicBezTo>
                  <a:cubicBezTo>
                    <a:pt x="31" y="484"/>
                    <a:pt x="31" y="484"/>
                    <a:pt x="30" y="485"/>
                  </a:cubicBezTo>
                  <a:moveTo>
                    <a:pt x="32" y="481"/>
                  </a:moveTo>
                  <a:cubicBezTo>
                    <a:pt x="32" y="481"/>
                    <a:pt x="32" y="481"/>
                    <a:pt x="32" y="481"/>
                  </a:cubicBezTo>
                  <a:cubicBezTo>
                    <a:pt x="32" y="481"/>
                    <a:pt x="32" y="481"/>
                    <a:pt x="32" y="481"/>
                  </a:cubicBezTo>
                  <a:moveTo>
                    <a:pt x="34" y="465"/>
                  </a:moveTo>
                  <a:cubicBezTo>
                    <a:pt x="34" y="465"/>
                    <a:pt x="35" y="465"/>
                    <a:pt x="35" y="465"/>
                  </a:cubicBezTo>
                  <a:cubicBezTo>
                    <a:pt x="35" y="465"/>
                    <a:pt x="34" y="465"/>
                    <a:pt x="34" y="465"/>
                  </a:cubicBezTo>
                  <a:moveTo>
                    <a:pt x="35" y="463"/>
                  </a:moveTo>
                  <a:cubicBezTo>
                    <a:pt x="35" y="462"/>
                    <a:pt x="36" y="461"/>
                    <a:pt x="36" y="461"/>
                  </a:cubicBezTo>
                  <a:cubicBezTo>
                    <a:pt x="36" y="461"/>
                    <a:pt x="35" y="462"/>
                    <a:pt x="35" y="463"/>
                  </a:cubicBezTo>
                  <a:moveTo>
                    <a:pt x="37" y="460"/>
                  </a:moveTo>
                  <a:cubicBezTo>
                    <a:pt x="37" y="459"/>
                    <a:pt x="37" y="459"/>
                    <a:pt x="37" y="458"/>
                  </a:cubicBezTo>
                  <a:cubicBezTo>
                    <a:pt x="37" y="459"/>
                    <a:pt x="37" y="459"/>
                    <a:pt x="37" y="460"/>
                  </a:cubicBezTo>
                  <a:moveTo>
                    <a:pt x="37" y="282"/>
                  </a:moveTo>
                  <a:cubicBezTo>
                    <a:pt x="38" y="282"/>
                    <a:pt x="38" y="282"/>
                    <a:pt x="38" y="282"/>
                  </a:cubicBezTo>
                  <a:cubicBezTo>
                    <a:pt x="38" y="282"/>
                    <a:pt x="38" y="282"/>
                    <a:pt x="37" y="282"/>
                  </a:cubicBezTo>
                  <a:moveTo>
                    <a:pt x="38" y="281"/>
                  </a:moveTo>
                  <a:cubicBezTo>
                    <a:pt x="38" y="281"/>
                    <a:pt x="38" y="281"/>
                    <a:pt x="38" y="281"/>
                  </a:cubicBezTo>
                  <a:cubicBezTo>
                    <a:pt x="38" y="281"/>
                    <a:pt x="38" y="281"/>
                    <a:pt x="38" y="281"/>
                  </a:cubicBezTo>
                  <a:moveTo>
                    <a:pt x="38" y="275"/>
                  </a:moveTo>
                  <a:cubicBezTo>
                    <a:pt x="38" y="274"/>
                    <a:pt x="38" y="274"/>
                    <a:pt x="37" y="273"/>
                  </a:cubicBezTo>
                  <a:cubicBezTo>
                    <a:pt x="38" y="274"/>
                    <a:pt x="38" y="275"/>
                    <a:pt x="38" y="276"/>
                  </a:cubicBezTo>
                  <a:cubicBezTo>
                    <a:pt x="38" y="276"/>
                    <a:pt x="38" y="275"/>
                    <a:pt x="38" y="275"/>
                  </a:cubicBezTo>
                  <a:moveTo>
                    <a:pt x="38" y="278"/>
                  </a:moveTo>
                  <a:cubicBezTo>
                    <a:pt x="39" y="278"/>
                    <a:pt x="39" y="279"/>
                    <a:pt x="38" y="279"/>
                  </a:cubicBezTo>
                  <a:cubicBezTo>
                    <a:pt x="39" y="279"/>
                    <a:pt x="39" y="278"/>
                    <a:pt x="38" y="278"/>
                  </a:cubicBezTo>
                  <a:moveTo>
                    <a:pt x="38" y="278"/>
                  </a:moveTo>
                  <a:cubicBezTo>
                    <a:pt x="38" y="277"/>
                    <a:pt x="38" y="277"/>
                    <a:pt x="38" y="277"/>
                  </a:cubicBezTo>
                  <a:cubicBezTo>
                    <a:pt x="38" y="277"/>
                    <a:pt x="38" y="277"/>
                    <a:pt x="38" y="278"/>
                  </a:cubicBezTo>
                  <a:moveTo>
                    <a:pt x="38" y="457"/>
                  </a:moveTo>
                  <a:cubicBezTo>
                    <a:pt x="38" y="456"/>
                    <a:pt x="38" y="456"/>
                    <a:pt x="38" y="456"/>
                  </a:cubicBezTo>
                  <a:cubicBezTo>
                    <a:pt x="38" y="456"/>
                    <a:pt x="38" y="456"/>
                    <a:pt x="38" y="457"/>
                  </a:cubicBezTo>
                  <a:moveTo>
                    <a:pt x="30" y="485"/>
                  </a:moveTo>
                  <a:cubicBezTo>
                    <a:pt x="30" y="486"/>
                    <a:pt x="29" y="486"/>
                    <a:pt x="29" y="487"/>
                  </a:cubicBezTo>
                  <a:cubicBezTo>
                    <a:pt x="29" y="486"/>
                    <a:pt x="30" y="486"/>
                    <a:pt x="30" y="485"/>
                  </a:cubicBezTo>
                  <a:moveTo>
                    <a:pt x="26" y="306"/>
                  </a:moveTo>
                  <a:cubicBezTo>
                    <a:pt x="26" y="307"/>
                    <a:pt x="26" y="308"/>
                    <a:pt x="26" y="308"/>
                  </a:cubicBezTo>
                  <a:cubicBezTo>
                    <a:pt x="26" y="308"/>
                    <a:pt x="26" y="307"/>
                    <a:pt x="26" y="306"/>
                  </a:cubicBezTo>
                  <a:moveTo>
                    <a:pt x="26" y="303"/>
                  </a:moveTo>
                  <a:cubicBezTo>
                    <a:pt x="26" y="304"/>
                    <a:pt x="26" y="305"/>
                    <a:pt x="26" y="306"/>
                  </a:cubicBezTo>
                  <a:cubicBezTo>
                    <a:pt x="26" y="305"/>
                    <a:pt x="26" y="304"/>
                    <a:pt x="26" y="303"/>
                  </a:cubicBezTo>
                  <a:moveTo>
                    <a:pt x="36" y="284"/>
                  </a:moveTo>
                  <a:cubicBezTo>
                    <a:pt x="36" y="284"/>
                    <a:pt x="36" y="284"/>
                    <a:pt x="35" y="284"/>
                  </a:cubicBezTo>
                  <a:cubicBezTo>
                    <a:pt x="36" y="284"/>
                    <a:pt x="36" y="284"/>
                    <a:pt x="36" y="284"/>
                  </a:cubicBezTo>
                  <a:moveTo>
                    <a:pt x="35" y="285"/>
                  </a:moveTo>
                  <a:cubicBezTo>
                    <a:pt x="35" y="285"/>
                    <a:pt x="34" y="285"/>
                    <a:pt x="34" y="285"/>
                  </a:cubicBezTo>
                  <a:cubicBezTo>
                    <a:pt x="34" y="285"/>
                    <a:pt x="35" y="285"/>
                    <a:pt x="35" y="285"/>
                  </a:cubicBezTo>
                  <a:moveTo>
                    <a:pt x="33" y="286"/>
                  </a:moveTo>
                  <a:cubicBezTo>
                    <a:pt x="33" y="286"/>
                    <a:pt x="34" y="286"/>
                    <a:pt x="34" y="286"/>
                  </a:cubicBezTo>
                  <a:cubicBezTo>
                    <a:pt x="34" y="286"/>
                    <a:pt x="33" y="286"/>
                    <a:pt x="33" y="286"/>
                  </a:cubicBezTo>
                  <a:moveTo>
                    <a:pt x="37" y="282"/>
                  </a:moveTo>
                  <a:cubicBezTo>
                    <a:pt x="37" y="282"/>
                    <a:pt x="37" y="283"/>
                    <a:pt x="37" y="283"/>
                  </a:cubicBezTo>
                  <a:cubicBezTo>
                    <a:pt x="37" y="283"/>
                    <a:pt x="37" y="282"/>
                    <a:pt x="37" y="282"/>
                  </a:cubicBezTo>
                  <a:moveTo>
                    <a:pt x="40" y="258"/>
                  </a:moveTo>
                  <a:cubicBezTo>
                    <a:pt x="40" y="259"/>
                    <a:pt x="39" y="260"/>
                    <a:pt x="39" y="261"/>
                  </a:cubicBezTo>
                  <a:cubicBezTo>
                    <a:pt x="39" y="260"/>
                    <a:pt x="40" y="259"/>
                    <a:pt x="40" y="258"/>
                  </a:cubicBezTo>
                  <a:moveTo>
                    <a:pt x="41" y="153"/>
                  </a:moveTo>
                  <a:cubicBezTo>
                    <a:pt x="42" y="153"/>
                    <a:pt x="42" y="152"/>
                    <a:pt x="42" y="151"/>
                  </a:cubicBezTo>
                  <a:cubicBezTo>
                    <a:pt x="42" y="151"/>
                    <a:pt x="42" y="151"/>
                    <a:pt x="42" y="151"/>
                  </a:cubicBezTo>
                  <a:cubicBezTo>
                    <a:pt x="42" y="152"/>
                    <a:pt x="42" y="153"/>
                    <a:pt x="41" y="153"/>
                  </a:cubicBezTo>
                  <a:moveTo>
                    <a:pt x="45" y="247"/>
                  </a:moveTo>
                  <a:cubicBezTo>
                    <a:pt x="45" y="247"/>
                    <a:pt x="45" y="247"/>
                    <a:pt x="45" y="246"/>
                  </a:cubicBezTo>
                  <a:cubicBezTo>
                    <a:pt x="45" y="247"/>
                    <a:pt x="45" y="247"/>
                    <a:pt x="45" y="247"/>
                  </a:cubicBezTo>
                  <a:moveTo>
                    <a:pt x="46" y="245"/>
                  </a:moveTo>
                  <a:cubicBezTo>
                    <a:pt x="46" y="245"/>
                    <a:pt x="46" y="244"/>
                    <a:pt x="46" y="244"/>
                  </a:cubicBezTo>
                  <a:cubicBezTo>
                    <a:pt x="46" y="244"/>
                    <a:pt x="46" y="245"/>
                    <a:pt x="46" y="245"/>
                  </a:cubicBezTo>
                  <a:moveTo>
                    <a:pt x="46" y="243"/>
                  </a:moveTo>
                  <a:cubicBezTo>
                    <a:pt x="46" y="243"/>
                    <a:pt x="46" y="242"/>
                    <a:pt x="46" y="242"/>
                  </a:cubicBezTo>
                  <a:cubicBezTo>
                    <a:pt x="46" y="242"/>
                    <a:pt x="46" y="243"/>
                    <a:pt x="46" y="243"/>
                  </a:cubicBezTo>
                  <a:moveTo>
                    <a:pt x="48" y="495"/>
                  </a:moveTo>
                  <a:cubicBezTo>
                    <a:pt x="47" y="495"/>
                    <a:pt x="46" y="495"/>
                    <a:pt x="45" y="495"/>
                  </a:cubicBezTo>
                  <a:cubicBezTo>
                    <a:pt x="46" y="495"/>
                    <a:pt x="47" y="495"/>
                    <a:pt x="48" y="495"/>
                  </a:cubicBezTo>
                  <a:moveTo>
                    <a:pt x="43" y="496"/>
                  </a:moveTo>
                  <a:cubicBezTo>
                    <a:pt x="42" y="496"/>
                    <a:pt x="41" y="496"/>
                    <a:pt x="41" y="496"/>
                  </a:cubicBezTo>
                  <a:cubicBezTo>
                    <a:pt x="41" y="496"/>
                    <a:pt x="42" y="496"/>
                    <a:pt x="43" y="496"/>
                  </a:cubicBezTo>
                  <a:moveTo>
                    <a:pt x="52" y="496"/>
                  </a:moveTo>
                  <a:cubicBezTo>
                    <a:pt x="51" y="496"/>
                    <a:pt x="51" y="496"/>
                    <a:pt x="50" y="495"/>
                  </a:cubicBezTo>
                  <a:cubicBezTo>
                    <a:pt x="51" y="496"/>
                    <a:pt x="51" y="496"/>
                    <a:pt x="52" y="496"/>
                  </a:cubicBezTo>
                  <a:moveTo>
                    <a:pt x="50" y="495"/>
                  </a:moveTo>
                  <a:cubicBezTo>
                    <a:pt x="49" y="495"/>
                    <a:pt x="48" y="495"/>
                    <a:pt x="48" y="495"/>
                  </a:cubicBezTo>
                  <a:cubicBezTo>
                    <a:pt x="48" y="495"/>
                    <a:pt x="49" y="495"/>
                    <a:pt x="50" y="495"/>
                  </a:cubicBezTo>
                  <a:moveTo>
                    <a:pt x="45" y="495"/>
                  </a:moveTo>
                  <a:cubicBezTo>
                    <a:pt x="44" y="495"/>
                    <a:pt x="44" y="495"/>
                    <a:pt x="43" y="495"/>
                  </a:cubicBezTo>
                  <a:cubicBezTo>
                    <a:pt x="44" y="495"/>
                    <a:pt x="44" y="495"/>
                    <a:pt x="45" y="495"/>
                  </a:cubicBezTo>
                  <a:moveTo>
                    <a:pt x="0" y="373"/>
                  </a:moveTo>
                  <a:cubicBezTo>
                    <a:pt x="0" y="373"/>
                    <a:pt x="0" y="373"/>
                    <a:pt x="0" y="373"/>
                  </a:cubicBezTo>
                  <a:cubicBezTo>
                    <a:pt x="0" y="373"/>
                    <a:pt x="0" y="373"/>
                    <a:pt x="0" y="373"/>
                  </a:cubicBezTo>
                  <a:moveTo>
                    <a:pt x="0" y="372"/>
                  </a:moveTo>
                  <a:cubicBezTo>
                    <a:pt x="0" y="372"/>
                    <a:pt x="0" y="372"/>
                    <a:pt x="0" y="373"/>
                  </a:cubicBezTo>
                  <a:cubicBezTo>
                    <a:pt x="0" y="372"/>
                    <a:pt x="0" y="372"/>
                    <a:pt x="0" y="372"/>
                  </a:cubicBezTo>
                  <a:moveTo>
                    <a:pt x="1" y="376"/>
                  </a:moveTo>
                  <a:cubicBezTo>
                    <a:pt x="1" y="375"/>
                    <a:pt x="0" y="375"/>
                    <a:pt x="0" y="375"/>
                  </a:cubicBezTo>
                  <a:cubicBezTo>
                    <a:pt x="0" y="375"/>
                    <a:pt x="1" y="375"/>
                    <a:pt x="1" y="376"/>
                  </a:cubicBezTo>
                  <a:moveTo>
                    <a:pt x="0" y="375"/>
                  </a:moveTo>
                  <a:cubicBezTo>
                    <a:pt x="0" y="375"/>
                    <a:pt x="0" y="375"/>
                    <a:pt x="0" y="374"/>
                  </a:cubicBezTo>
                  <a:cubicBezTo>
                    <a:pt x="0" y="375"/>
                    <a:pt x="0" y="375"/>
                    <a:pt x="0" y="375"/>
                  </a:cubicBezTo>
                  <a:moveTo>
                    <a:pt x="0" y="374"/>
                  </a:moveTo>
                  <a:cubicBezTo>
                    <a:pt x="0" y="374"/>
                    <a:pt x="0" y="374"/>
                    <a:pt x="0" y="374"/>
                  </a:cubicBezTo>
                  <a:cubicBezTo>
                    <a:pt x="0" y="374"/>
                    <a:pt x="0" y="374"/>
                    <a:pt x="0" y="374"/>
                  </a:cubicBezTo>
                  <a:moveTo>
                    <a:pt x="1" y="359"/>
                  </a:moveTo>
                  <a:cubicBezTo>
                    <a:pt x="1" y="359"/>
                    <a:pt x="1" y="360"/>
                    <a:pt x="1" y="360"/>
                  </a:cubicBezTo>
                  <a:cubicBezTo>
                    <a:pt x="1" y="360"/>
                    <a:pt x="1" y="359"/>
                    <a:pt x="1" y="359"/>
                  </a:cubicBezTo>
                  <a:moveTo>
                    <a:pt x="0" y="362"/>
                  </a:moveTo>
                  <a:cubicBezTo>
                    <a:pt x="0" y="363"/>
                    <a:pt x="0" y="363"/>
                    <a:pt x="0" y="363"/>
                  </a:cubicBezTo>
                  <a:cubicBezTo>
                    <a:pt x="0" y="363"/>
                    <a:pt x="0" y="363"/>
                    <a:pt x="0" y="362"/>
                  </a:cubicBezTo>
                  <a:moveTo>
                    <a:pt x="447" y="26"/>
                  </a:moveTo>
                  <a:cubicBezTo>
                    <a:pt x="447" y="26"/>
                    <a:pt x="448" y="26"/>
                    <a:pt x="448" y="26"/>
                  </a:cubicBezTo>
                  <a:cubicBezTo>
                    <a:pt x="448" y="26"/>
                    <a:pt x="448" y="26"/>
                    <a:pt x="448" y="26"/>
                  </a:cubicBezTo>
                  <a:cubicBezTo>
                    <a:pt x="451" y="24"/>
                    <a:pt x="447" y="26"/>
                    <a:pt x="447" y="26"/>
                  </a:cubicBezTo>
                  <a:moveTo>
                    <a:pt x="499" y="314"/>
                  </a:moveTo>
                  <a:cubicBezTo>
                    <a:pt x="499" y="313"/>
                    <a:pt x="500" y="313"/>
                    <a:pt x="500" y="313"/>
                  </a:cubicBezTo>
                  <a:cubicBezTo>
                    <a:pt x="500" y="313"/>
                    <a:pt x="499" y="313"/>
                    <a:pt x="499" y="314"/>
                  </a:cubicBezTo>
                  <a:moveTo>
                    <a:pt x="731" y="104"/>
                  </a:moveTo>
                  <a:cubicBezTo>
                    <a:pt x="732" y="100"/>
                    <a:pt x="727" y="98"/>
                    <a:pt x="724" y="97"/>
                  </a:cubicBezTo>
                  <a:cubicBezTo>
                    <a:pt x="719" y="96"/>
                    <a:pt x="714" y="96"/>
                    <a:pt x="709" y="96"/>
                  </a:cubicBezTo>
                  <a:cubicBezTo>
                    <a:pt x="705" y="96"/>
                    <a:pt x="703" y="97"/>
                    <a:pt x="699" y="98"/>
                  </a:cubicBezTo>
                  <a:cubicBezTo>
                    <a:pt x="695" y="100"/>
                    <a:pt x="694" y="103"/>
                    <a:pt x="689" y="102"/>
                  </a:cubicBezTo>
                  <a:cubicBezTo>
                    <a:pt x="684" y="101"/>
                    <a:pt x="677" y="98"/>
                    <a:pt x="672" y="99"/>
                  </a:cubicBezTo>
                  <a:cubicBezTo>
                    <a:pt x="671" y="99"/>
                    <a:pt x="670" y="100"/>
                    <a:pt x="669" y="100"/>
                  </a:cubicBezTo>
                  <a:cubicBezTo>
                    <a:pt x="669" y="101"/>
                    <a:pt x="669" y="101"/>
                    <a:pt x="668" y="102"/>
                  </a:cubicBezTo>
                  <a:cubicBezTo>
                    <a:pt x="668" y="102"/>
                    <a:pt x="667" y="102"/>
                    <a:pt x="667" y="102"/>
                  </a:cubicBezTo>
                  <a:cubicBezTo>
                    <a:pt x="665" y="103"/>
                    <a:pt x="665" y="104"/>
                    <a:pt x="663" y="104"/>
                  </a:cubicBezTo>
                  <a:cubicBezTo>
                    <a:pt x="661" y="105"/>
                    <a:pt x="661" y="104"/>
                    <a:pt x="659" y="103"/>
                  </a:cubicBezTo>
                  <a:cubicBezTo>
                    <a:pt x="659" y="103"/>
                    <a:pt x="659" y="103"/>
                    <a:pt x="659" y="103"/>
                  </a:cubicBezTo>
                  <a:cubicBezTo>
                    <a:pt x="658" y="104"/>
                    <a:pt x="656" y="104"/>
                    <a:pt x="655" y="103"/>
                  </a:cubicBezTo>
                  <a:cubicBezTo>
                    <a:pt x="652" y="103"/>
                    <a:pt x="650" y="102"/>
                    <a:pt x="648" y="101"/>
                  </a:cubicBezTo>
                  <a:cubicBezTo>
                    <a:pt x="647" y="100"/>
                    <a:pt x="646" y="99"/>
                    <a:pt x="645" y="99"/>
                  </a:cubicBezTo>
                  <a:cubicBezTo>
                    <a:pt x="644" y="99"/>
                    <a:pt x="643" y="98"/>
                    <a:pt x="641" y="98"/>
                  </a:cubicBezTo>
                  <a:cubicBezTo>
                    <a:pt x="640" y="98"/>
                    <a:pt x="639" y="98"/>
                    <a:pt x="638" y="98"/>
                  </a:cubicBezTo>
                  <a:cubicBezTo>
                    <a:pt x="637" y="98"/>
                    <a:pt x="636" y="98"/>
                    <a:pt x="636" y="98"/>
                  </a:cubicBezTo>
                  <a:cubicBezTo>
                    <a:pt x="635" y="99"/>
                    <a:pt x="635" y="99"/>
                    <a:pt x="634" y="99"/>
                  </a:cubicBezTo>
                  <a:cubicBezTo>
                    <a:pt x="633" y="100"/>
                    <a:pt x="632" y="100"/>
                    <a:pt x="631" y="99"/>
                  </a:cubicBezTo>
                  <a:cubicBezTo>
                    <a:pt x="629" y="99"/>
                    <a:pt x="627" y="99"/>
                    <a:pt x="625" y="99"/>
                  </a:cubicBezTo>
                  <a:cubicBezTo>
                    <a:pt x="623" y="98"/>
                    <a:pt x="622" y="97"/>
                    <a:pt x="621" y="96"/>
                  </a:cubicBezTo>
                  <a:cubicBezTo>
                    <a:pt x="619" y="94"/>
                    <a:pt x="617" y="93"/>
                    <a:pt x="617" y="91"/>
                  </a:cubicBezTo>
                  <a:cubicBezTo>
                    <a:pt x="616" y="90"/>
                    <a:pt x="616" y="88"/>
                    <a:pt x="617" y="87"/>
                  </a:cubicBezTo>
                  <a:cubicBezTo>
                    <a:pt x="618" y="85"/>
                    <a:pt x="621" y="85"/>
                    <a:pt x="623" y="84"/>
                  </a:cubicBezTo>
                  <a:cubicBezTo>
                    <a:pt x="623" y="83"/>
                    <a:pt x="623" y="83"/>
                    <a:pt x="623" y="83"/>
                  </a:cubicBezTo>
                  <a:cubicBezTo>
                    <a:pt x="624" y="83"/>
                    <a:pt x="624" y="83"/>
                    <a:pt x="624" y="83"/>
                  </a:cubicBezTo>
                  <a:cubicBezTo>
                    <a:pt x="624" y="83"/>
                    <a:pt x="624" y="83"/>
                    <a:pt x="624" y="83"/>
                  </a:cubicBezTo>
                  <a:cubicBezTo>
                    <a:pt x="624" y="83"/>
                    <a:pt x="624" y="83"/>
                    <a:pt x="624" y="83"/>
                  </a:cubicBezTo>
                  <a:cubicBezTo>
                    <a:pt x="623" y="80"/>
                    <a:pt x="620" y="78"/>
                    <a:pt x="617" y="77"/>
                  </a:cubicBezTo>
                  <a:cubicBezTo>
                    <a:pt x="615" y="76"/>
                    <a:pt x="614" y="75"/>
                    <a:pt x="611" y="74"/>
                  </a:cubicBezTo>
                  <a:cubicBezTo>
                    <a:pt x="609" y="73"/>
                    <a:pt x="607" y="73"/>
                    <a:pt x="605" y="73"/>
                  </a:cubicBezTo>
                  <a:cubicBezTo>
                    <a:pt x="600" y="72"/>
                    <a:pt x="596" y="69"/>
                    <a:pt x="592" y="68"/>
                  </a:cubicBezTo>
                  <a:cubicBezTo>
                    <a:pt x="589" y="68"/>
                    <a:pt x="587" y="66"/>
                    <a:pt x="584" y="65"/>
                  </a:cubicBezTo>
                  <a:cubicBezTo>
                    <a:pt x="584" y="67"/>
                    <a:pt x="584" y="69"/>
                    <a:pt x="583" y="70"/>
                  </a:cubicBezTo>
                  <a:cubicBezTo>
                    <a:pt x="583" y="71"/>
                    <a:pt x="582" y="71"/>
                    <a:pt x="582" y="73"/>
                  </a:cubicBezTo>
                  <a:cubicBezTo>
                    <a:pt x="581" y="74"/>
                    <a:pt x="582" y="75"/>
                    <a:pt x="581" y="76"/>
                  </a:cubicBezTo>
                  <a:cubicBezTo>
                    <a:pt x="580" y="78"/>
                    <a:pt x="579" y="77"/>
                    <a:pt x="577" y="77"/>
                  </a:cubicBezTo>
                  <a:cubicBezTo>
                    <a:pt x="569" y="78"/>
                    <a:pt x="560" y="77"/>
                    <a:pt x="552" y="77"/>
                  </a:cubicBezTo>
                  <a:cubicBezTo>
                    <a:pt x="549" y="77"/>
                    <a:pt x="547" y="78"/>
                    <a:pt x="545" y="78"/>
                  </a:cubicBezTo>
                  <a:cubicBezTo>
                    <a:pt x="543" y="78"/>
                    <a:pt x="541" y="77"/>
                    <a:pt x="540" y="76"/>
                  </a:cubicBezTo>
                  <a:cubicBezTo>
                    <a:pt x="538" y="75"/>
                    <a:pt x="536" y="74"/>
                    <a:pt x="534" y="73"/>
                  </a:cubicBezTo>
                  <a:cubicBezTo>
                    <a:pt x="534" y="72"/>
                    <a:pt x="532" y="70"/>
                    <a:pt x="531" y="70"/>
                  </a:cubicBezTo>
                  <a:cubicBezTo>
                    <a:pt x="529" y="69"/>
                    <a:pt x="525" y="71"/>
                    <a:pt x="522" y="70"/>
                  </a:cubicBezTo>
                  <a:cubicBezTo>
                    <a:pt x="517" y="70"/>
                    <a:pt x="512" y="68"/>
                    <a:pt x="506" y="67"/>
                  </a:cubicBezTo>
                  <a:cubicBezTo>
                    <a:pt x="504" y="58"/>
                    <a:pt x="497" y="61"/>
                    <a:pt x="490" y="58"/>
                  </a:cubicBezTo>
                  <a:cubicBezTo>
                    <a:pt x="488" y="57"/>
                    <a:pt x="486" y="56"/>
                    <a:pt x="484" y="54"/>
                  </a:cubicBezTo>
                  <a:cubicBezTo>
                    <a:pt x="481" y="52"/>
                    <a:pt x="475" y="50"/>
                    <a:pt x="475" y="46"/>
                  </a:cubicBezTo>
                  <a:cubicBezTo>
                    <a:pt x="472" y="45"/>
                    <a:pt x="471" y="48"/>
                    <a:pt x="469" y="49"/>
                  </a:cubicBezTo>
                  <a:cubicBezTo>
                    <a:pt x="467" y="51"/>
                    <a:pt x="465" y="50"/>
                    <a:pt x="464" y="46"/>
                  </a:cubicBezTo>
                  <a:cubicBezTo>
                    <a:pt x="463" y="42"/>
                    <a:pt x="469" y="39"/>
                    <a:pt x="466" y="35"/>
                  </a:cubicBezTo>
                  <a:cubicBezTo>
                    <a:pt x="465" y="33"/>
                    <a:pt x="463" y="34"/>
                    <a:pt x="462" y="33"/>
                  </a:cubicBezTo>
                  <a:cubicBezTo>
                    <a:pt x="461" y="33"/>
                    <a:pt x="460" y="33"/>
                    <a:pt x="459" y="33"/>
                  </a:cubicBezTo>
                  <a:cubicBezTo>
                    <a:pt x="458" y="32"/>
                    <a:pt x="457" y="32"/>
                    <a:pt x="456" y="31"/>
                  </a:cubicBezTo>
                  <a:cubicBezTo>
                    <a:pt x="456" y="31"/>
                    <a:pt x="455" y="30"/>
                    <a:pt x="453" y="30"/>
                  </a:cubicBezTo>
                  <a:cubicBezTo>
                    <a:pt x="453" y="30"/>
                    <a:pt x="452" y="29"/>
                    <a:pt x="451" y="28"/>
                  </a:cubicBezTo>
                  <a:cubicBezTo>
                    <a:pt x="450" y="27"/>
                    <a:pt x="449" y="27"/>
                    <a:pt x="448" y="26"/>
                  </a:cubicBezTo>
                  <a:cubicBezTo>
                    <a:pt x="444" y="29"/>
                    <a:pt x="439" y="31"/>
                    <a:pt x="434" y="31"/>
                  </a:cubicBezTo>
                  <a:cubicBezTo>
                    <a:pt x="429" y="31"/>
                    <a:pt x="424" y="32"/>
                    <a:pt x="419" y="31"/>
                  </a:cubicBezTo>
                  <a:cubicBezTo>
                    <a:pt x="413" y="31"/>
                    <a:pt x="406" y="29"/>
                    <a:pt x="400" y="28"/>
                  </a:cubicBezTo>
                  <a:cubicBezTo>
                    <a:pt x="393" y="28"/>
                    <a:pt x="386" y="27"/>
                    <a:pt x="379" y="27"/>
                  </a:cubicBezTo>
                  <a:cubicBezTo>
                    <a:pt x="377" y="27"/>
                    <a:pt x="375" y="27"/>
                    <a:pt x="373" y="28"/>
                  </a:cubicBezTo>
                  <a:cubicBezTo>
                    <a:pt x="372" y="29"/>
                    <a:pt x="372" y="31"/>
                    <a:pt x="371" y="31"/>
                  </a:cubicBezTo>
                  <a:cubicBezTo>
                    <a:pt x="369" y="32"/>
                    <a:pt x="367" y="29"/>
                    <a:pt x="365" y="28"/>
                  </a:cubicBezTo>
                  <a:cubicBezTo>
                    <a:pt x="363" y="27"/>
                    <a:pt x="362" y="27"/>
                    <a:pt x="360" y="26"/>
                  </a:cubicBezTo>
                  <a:cubicBezTo>
                    <a:pt x="355" y="24"/>
                    <a:pt x="350" y="24"/>
                    <a:pt x="346" y="24"/>
                  </a:cubicBezTo>
                  <a:cubicBezTo>
                    <a:pt x="340" y="23"/>
                    <a:pt x="334" y="24"/>
                    <a:pt x="328" y="24"/>
                  </a:cubicBezTo>
                  <a:cubicBezTo>
                    <a:pt x="319" y="24"/>
                    <a:pt x="311" y="23"/>
                    <a:pt x="303" y="26"/>
                  </a:cubicBezTo>
                  <a:cubicBezTo>
                    <a:pt x="299" y="28"/>
                    <a:pt x="296" y="27"/>
                    <a:pt x="292" y="27"/>
                  </a:cubicBezTo>
                  <a:cubicBezTo>
                    <a:pt x="288" y="27"/>
                    <a:pt x="288" y="27"/>
                    <a:pt x="285" y="25"/>
                  </a:cubicBezTo>
                  <a:cubicBezTo>
                    <a:pt x="279" y="23"/>
                    <a:pt x="272" y="23"/>
                    <a:pt x="266" y="22"/>
                  </a:cubicBezTo>
                  <a:cubicBezTo>
                    <a:pt x="263" y="22"/>
                    <a:pt x="259" y="21"/>
                    <a:pt x="256" y="21"/>
                  </a:cubicBezTo>
                  <a:cubicBezTo>
                    <a:pt x="252" y="20"/>
                    <a:pt x="249" y="20"/>
                    <a:pt x="246" y="20"/>
                  </a:cubicBezTo>
                  <a:cubicBezTo>
                    <a:pt x="244" y="19"/>
                    <a:pt x="242" y="18"/>
                    <a:pt x="240" y="18"/>
                  </a:cubicBezTo>
                  <a:cubicBezTo>
                    <a:pt x="236" y="16"/>
                    <a:pt x="231" y="17"/>
                    <a:pt x="227" y="16"/>
                  </a:cubicBezTo>
                  <a:cubicBezTo>
                    <a:pt x="226" y="11"/>
                    <a:pt x="220" y="12"/>
                    <a:pt x="216" y="12"/>
                  </a:cubicBezTo>
                  <a:cubicBezTo>
                    <a:pt x="214" y="13"/>
                    <a:pt x="212" y="14"/>
                    <a:pt x="209" y="15"/>
                  </a:cubicBezTo>
                  <a:cubicBezTo>
                    <a:pt x="208" y="15"/>
                    <a:pt x="207" y="15"/>
                    <a:pt x="205" y="15"/>
                  </a:cubicBezTo>
                  <a:cubicBezTo>
                    <a:pt x="204" y="16"/>
                    <a:pt x="203" y="16"/>
                    <a:pt x="201" y="16"/>
                  </a:cubicBezTo>
                  <a:cubicBezTo>
                    <a:pt x="194" y="18"/>
                    <a:pt x="185" y="17"/>
                    <a:pt x="178" y="17"/>
                  </a:cubicBezTo>
                  <a:cubicBezTo>
                    <a:pt x="157" y="17"/>
                    <a:pt x="157" y="17"/>
                    <a:pt x="157" y="17"/>
                  </a:cubicBezTo>
                  <a:cubicBezTo>
                    <a:pt x="153" y="17"/>
                    <a:pt x="148" y="18"/>
                    <a:pt x="144" y="15"/>
                  </a:cubicBezTo>
                  <a:cubicBezTo>
                    <a:pt x="139" y="13"/>
                    <a:pt x="135" y="10"/>
                    <a:pt x="130" y="8"/>
                  </a:cubicBezTo>
                  <a:cubicBezTo>
                    <a:pt x="125" y="5"/>
                    <a:pt x="121" y="4"/>
                    <a:pt x="116" y="3"/>
                  </a:cubicBezTo>
                  <a:cubicBezTo>
                    <a:pt x="109" y="2"/>
                    <a:pt x="101" y="0"/>
                    <a:pt x="95" y="2"/>
                  </a:cubicBezTo>
                  <a:cubicBezTo>
                    <a:pt x="88" y="4"/>
                    <a:pt x="87" y="10"/>
                    <a:pt x="83" y="15"/>
                  </a:cubicBezTo>
                  <a:cubicBezTo>
                    <a:pt x="82" y="17"/>
                    <a:pt x="80" y="17"/>
                    <a:pt x="80" y="19"/>
                  </a:cubicBezTo>
                  <a:cubicBezTo>
                    <a:pt x="80" y="20"/>
                    <a:pt x="81" y="22"/>
                    <a:pt x="81" y="23"/>
                  </a:cubicBezTo>
                  <a:cubicBezTo>
                    <a:pt x="82" y="25"/>
                    <a:pt x="83" y="31"/>
                    <a:pt x="81" y="33"/>
                  </a:cubicBezTo>
                  <a:cubicBezTo>
                    <a:pt x="80" y="33"/>
                    <a:pt x="77" y="33"/>
                    <a:pt x="76" y="33"/>
                  </a:cubicBezTo>
                  <a:cubicBezTo>
                    <a:pt x="73" y="33"/>
                    <a:pt x="73" y="33"/>
                    <a:pt x="72" y="35"/>
                  </a:cubicBezTo>
                  <a:cubicBezTo>
                    <a:pt x="71" y="36"/>
                    <a:pt x="70" y="37"/>
                    <a:pt x="68" y="38"/>
                  </a:cubicBezTo>
                  <a:cubicBezTo>
                    <a:pt x="67" y="38"/>
                    <a:pt x="66" y="38"/>
                    <a:pt x="65" y="38"/>
                  </a:cubicBezTo>
                  <a:cubicBezTo>
                    <a:pt x="64" y="38"/>
                    <a:pt x="64" y="39"/>
                    <a:pt x="63" y="39"/>
                  </a:cubicBezTo>
                  <a:cubicBezTo>
                    <a:pt x="59" y="41"/>
                    <a:pt x="54" y="39"/>
                    <a:pt x="49" y="39"/>
                  </a:cubicBezTo>
                  <a:cubicBezTo>
                    <a:pt x="47" y="39"/>
                    <a:pt x="45" y="39"/>
                    <a:pt x="43" y="40"/>
                  </a:cubicBezTo>
                  <a:cubicBezTo>
                    <a:pt x="41" y="40"/>
                    <a:pt x="39" y="42"/>
                    <a:pt x="37" y="43"/>
                  </a:cubicBezTo>
                  <a:cubicBezTo>
                    <a:pt x="33" y="45"/>
                    <a:pt x="30" y="48"/>
                    <a:pt x="27" y="51"/>
                  </a:cubicBezTo>
                  <a:cubicBezTo>
                    <a:pt x="26" y="52"/>
                    <a:pt x="24" y="54"/>
                    <a:pt x="24" y="55"/>
                  </a:cubicBezTo>
                  <a:cubicBezTo>
                    <a:pt x="23" y="56"/>
                    <a:pt x="23" y="58"/>
                    <a:pt x="23" y="60"/>
                  </a:cubicBezTo>
                  <a:cubicBezTo>
                    <a:pt x="23" y="62"/>
                    <a:pt x="23" y="64"/>
                    <a:pt x="23" y="66"/>
                  </a:cubicBezTo>
                  <a:cubicBezTo>
                    <a:pt x="24" y="69"/>
                    <a:pt x="24" y="68"/>
                    <a:pt x="27" y="69"/>
                  </a:cubicBezTo>
                  <a:cubicBezTo>
                    <a:pt x="29" y="70"/>
                    <a:pt x="29" y="70"/>
                    <a:pt x="29" y="73"/>
                  </a:cubicBezTo>
                  <a:cubicBezTo>
                    <a:pt x="29" y="74"/>
                    <a:pt x="29" y="75"/>
                    <a:pt x="30" y="77"/>
                  </a:cubicBezTo>
                  <a:cubicBezTo>
                    <a:pt x="30" y="78"/>
                    <a:pt x="31" y="82"/>
                    <a:pt x="32" y="82"/>
                  </a:cubicBezTo>
                  <a:cubicBezTo>
                    <a:pt x="34" y="84"/>
                    <a:pt x="34" y="81"/>
                    <a:pt x="35" y="80"/>
                  </a:cubicBezTo>
                  <a:cubicBezTo>
                    <a:pt x="40" y="86"/>
                    <a:pt x="32" y="89"/>
                    <a:pt x="34" y="96"/>
                  </a:cubicBezTo>
                  <a:cubicBezTo>
                    <a:pt x="35" y="101"/>
                    <a:pt x="42" y="98"/>
                    <a:pt x="45" y="96"/>
                  </a:cubicBezTo>
                  <a:cubicBezTo>
                    <a:pt x="46" y="94"/>
                    <a:pt x="46" y="90"/>
                    <a:pt x="48" y="89"/>
                  </a:cubicBezTo>
                  <a:cubicBezTo>
                    <a:pt x="49" y="89"/>
                    <a:pt x="52" y="90"/>
                    <a:pt x="53" y="92"/>
                  </a:cubicBezTo>
                  <a:cubicBezTo>
                    <a:pt x="53" y="93"/>
                    <a:pt x="52" y="93"/>
                    <a:pt x="51" y="95"/>
                  </a:cubicBezTo>
                  <a:cubicBezTo>
                    <a:pt x="51" y="96"/>
                    <a:pt x="51" y="99"/>
                    <a:pt x="51" y="101"/>
                  </a:cubicBezTo>
                  <a:cubicBezTo>
                    <a:pt x="51" y="105"/>
                    <a:pt x="49" y="108"/>
                    <a:pt x="48" y="112"/>
                  </a:cubicBezTo>
                  <a:cubicBezTo>
                    <a:pt x="48" y="114"/>
                    <a:pt x="48" y="114"/>
                    <a:pt x="47" y="116"/>
                  </a:cubicBezTo>
                  <a:cubicBezTo>
                    <a:pt x="47" y="117"/>
                    <a:pt x="45" y="118"/>
                    <a:pt x="44" y="119"/>
                  </a:cubicBezTo>
                  <a:cubicBezTo>
                    <a:pt x="43" y="121"/>
                    <a:pt x="45" y="124"/>
                    <a:pt x="44" y="126"/>
                  </a:cubicBezTo>
                  <a:cubicBezTo>
                    <a:pt x="40" y="127"/>
                    <a:pt x="36" y="127"/>
                    <a:pt x="32" y="127"/>
                  </a:cubicBezTo>
                  <a:cubicBezTo>
                    <a:pt x="30" y="127"/>
                    <a:pt x="26" y="128"/>
                    <a:pt x="24" y="129"/>
                  </a:cubicBezTo>
                  <a:cubicBezTo>
                    <a:pt x="23" y="129"/>
                    <a:pt x="23" y="129"/>
                    <a:pt x="22" y="130"/>
                  </a:cubicBezTo>
                  <a:cubicBezTo>
                    <a:pt x="22" y="132"/>
                    <a:pt x="25" y="135"/>
                    <a:pt x="26" y="136"/>
                  </a:cubicBezTo>
                  <a:cubicBezTo>
                    <a:pt x="27" y="138"/>
                    <a:pt x="28" y="139"/>
                    <a:pt x="31" y="139"/>
                  </a:cubicBezTo>
                  <a:cubicBezTo>
                    <a:pt x="34" y="140"/>
                    <a:pt x="36" y="140"/>
                    <a:pt x="38" y="141"/>
                  </a:cubicBezTo>
                  <a:cubicBezTo>
                    <a:pt x="41" y="142"/>
                    <a:pt x="42" y="142"/>
                    <a:pt x="42" y="145"/>
                  </a:cubicBezTo>
                  <a:cubicBezTo>
                    <a:pt x="42" y="146"/>
                    <a:pt x="42" y="147"/>
                    <a:pt x="42" y="148"/>
                  </a:cubicBezTo>
                  <a:cubicBezTo>
                    <a:pt x="43" y="148"/>
                    <a:pt x="45" y="146"/>
                    <a:pt x="45" y="146"/>
                  </a:cubicBezTo>
                  <a:cubicBezTo>
                    <a:pt x="46" y="145"/>
                    <a:pt x="46" y="142"/>
                    <a:pt x="47" y="141"/>
                  </a:cubicBezTo>
                  <a:cubicBezTo>
                    <a:pt x="48" y="140"/>
                    <a:pt x="51" y="139"/>
                    <a:pt x="53" y="138"/>
                  </a:cubicBezTo>
                  <a:cubicBezTo>
                    <a:pt x="56" y="137"/>
                    <a:pt x="60" y="135"/>
                    <a:pt x="63" y="133"/>
                  </a:cubicBezTo>
                  <a:cubicBezTo>
                    <a:pt x="66" y="132"/>
                    <a:pt x="69" y="130"/>
                    <a:pt x="73" y="129"/>
                  </a:cubicBezTo>
                  <a:cubicBezTo>
                    <a:pt x="74" y="129"/>
                    <a:pt x="76" y="129"/>
                    <a:pt x="77" y="128"/>
                  </a:cubicBezTo>
                  <a:cubicBezTo>
                    <a:pt x="77" y="128"/>
                    <a:pt x="78" y="126"/>
                    <a:pt x="78" y="125"/>
                  </a:cubicBezTo>
                  <a:cubicBezTo>
                    <a:pt x="79" y="124"/>
                    <a:pt x="80" y="122"/>
                    <a:pt x="82" y="123"/>
                  </a:cubicBezTo>
                  <a:cubicBezTo>
                    <a:pt x="84" y="124"/>
                    <a:pt x="82" y="126"/>
                    <a:pt x="81" y="128"/>
                  </a:cubicBezTo>
                  <a:cubicBezTo>
                    <a:pt x="81" y="129"/>
                    <a:pt x="81" y="132"/>
                    <a:pt x="82" y="133"/>
                  </a:cubicBezTo>
                  <a:cubicBezTo>
                    <a:pt x="83" y="134"/>
                    <a:pt x="85" y="133"/>
                    <a:pt x="86" y="134"/>
                  </a:cubicBezTo>
                  <a:cubicBezTo>
                    <a:pt x="86" y="136"/>
                    <a:pt x="86" y="138"/>
                    <a:pt x="85" y="139"/>
                  </a:cubicBezTo>
                  <a:cubicBezTo>
                    <a:pt x="84" y="141"/>
                    <a:pt x="82" y="141"/>
                    <a:pt x="81" y="143"/>
                  </a:cubicBezTo>
                  <a:cubicBezTo>
                    <a:pt x="81" y="144"/>
                    <a:pt x="82" y="152"/>
                    <a:pt x="84" y="152"/>
                  </a:cubicBezTo>
                  <a:cubicBezTo>
                    <a:pt x="85" y="152"/>
                    <a:pt x="87" y="150"/>
                    <a:pt x="88" y="150"/>
                  </a:cubicBezTo>
                  <a:cubicBezTo>
                    <a:pt x="90" y="149"/>
                    <a:pt x="91" y="150"/>
                    <a:pt x="93" y="148"/>
                  </a:cubicBezTo>
                  <a:cubicBezTo>
                    <a:pt x="94" y="146"/>
                    <a:pt x="94" y="140"/>
                    <a:pt x="98" y="144"/>
                  </a:cubicBezTo>
                  <a:cubicBezTo>
                    <a:pt x="99" y="145"/>
                    <a:pt x="99" y="147"/>
                    <a:pt x="101" y="148"/>
                  </a:cubicBezTo>
                  <a:cubicBezTo>
                    <a:pt x="103" y="149"/>
                    <a:pt x="104" y="147"/>
                    <a:pt x="105" y="146"/>
                  </a:cubicBezTo>
                  <a:cubicBezTo>
                    <a:pt x="107" y="145"/>
                    <a:pt x="110" y="146"/>
                    <a:pt x="112" y="147"/>
                  </a:cubicBezTo>
                  <a:cubicBezTo>
                    <a:pt x="112" y="147"/>
                    <a:pt x="112" y="149"/>
                    <a:pt x="112" y="150"/>
                  </a:cubicBezTo>
                  <a:cubicBezTo>
                    <a:pt x="114" y="151"/>
                    <a:pt x="114" y="149"/>
                    <a:pt x="115" y="149"/>
                  </a:cubicBezTo>
                  <a:cubicBezTo>
                    <a:pt x="117" y="150"/>
                    <a:pt x="119" y="152"/>
                    <a:pt x="122" y="151"/>
                  </a:cubicBezTo>
                  <a:cubicBezTo>
                    <a:pt x="122" y="145"/>
                    <a:pt x="130" y="150"/>
                    <a:pt x="134" y="148"/>
                  </a:cubicBezTo>
                  <a:cubicBezTo>
                    <a:pt x="137" y="147"/>
                    <a:pt x="137" y="146"/>
                    <a:pt x="139" y="144"/>
                  </a:cubicBezTo>
                  <a:cubicBezTo>
                    <a:pt x="140" y="143"/>
                    <a:pt x="141" y="142"/>
                    <a:pt x="142" y="141"/>
                  </a:cubicBezTo>
                  <a:cubicBezTo>
                    <a:pt x="143" y="140"/>
                    <a:pt x="142" y="139"/>
                    <a:pt x="143" y="138"/>
                  </a:cubicBezTo>
                  <a:cubicBezTo>
                    <a:pt x="144" y="138"/>
                    <a:pt x="144" y="139"/>
                    <a:pt x="145" y="139"/>
                  </a:cubicBezTo>
                  <a:cubicBezTo>
                    <a:pt x="145" y="137"/>
                    <a:pt x="153" y="138"/>
                    <a:pt x="155" y="138"/>
                  </a:cubicBezTo>
                  <a:cubicBezTo>
                    <a:pt x="157" y="138"/>
                    <a:pt x="159" y="136"/>
                    <a:pt x="160" y="136"/>
                  </a:cubicBezTo>
                  <a:cubicBezTo>
                    <a:pt x="162" y="136"/>
                    <a:pt x="160" y="137"/>
                    <a:pt x="161" y="139"/>
                  </a:cubicBezTo>
                  <a:cubicBezTo>
                    <a:pt x="163" y="141"/>
                    <a:pt x="167" y="140"/>
                    <a:pt x="169" y="140"/>
                  </a:cubicBezTo>
                  <a:cubicBezTo>
                    <a:pt x="172" y="140"/>
                    <a:pt x="174" y="139"/>
                    <a:pt x="177" y="139"/>
                  </a:cubicBezTo>
                  <a:cubicBezTo>
                    <a:pt x="175" y="145"/>
                    <a:pt x="175" y="145"/>
                    <a:pt x="175" y="145"/>
                  </a:cubicBezTo>
                  <a:cubicBezTo>
                    <a:pt x="176" y="147"/>
                    <a:pt x="173" y="149"/>
                    <a:pt x="172" y="151"/>
                  </a:cubicBezTo>
                  <a:cubicBezTo>
                    <a:pt x="171" y="152"/>
                    <a:pt x="171" y="154"/>
                    <a:pt x="172" y="156"/>
                  </a:cubicBezTo>
                  <a:cubicBezTo>
                    <a:pt x="173" y="157"/>
                    <a:pt x="174" y="160"/>
                    <a:pt x="175" y="160"/>
                  </a:cubicBezTo>
                  <a:cubicBezTo>
                    <a:pt x="177" y="161"/>
                    <a:pt x="176" y="160"/>
                    <a:pt x="177" y="160"/>
                  </a:cubicBezTo>
                  <a:cubicBezTo>
                    <a:pt x="179" y="160"/>
                    <a:pt x="181" y="160"/>
                    <a:pt x="183" y="161"/>
                  </a:cubicBezTo>
                  <a:cubicBezTo>
                    <a:pt x="186" y="162"/>
                    <a:pt x="189" y="164"/>
                    <a:pt x="192" y="165"/>
                  </a:cubicBezTo>
                  <a:cubicBezTo>
                    <a:pt x="194" y="166"/>
                    <a:pt x="195" y="166"/>
                    <a:pt x="194" y="168"/>
                  </a:cubicBezTo>
                  <a:cubicBezTo>
                    <a:pt x="194" y="172"/>
                    <a:pt x="191" y="175"/>
                    <a:pt x="188" y="178"/>
                  </a:cubicBezTo>
                  <a:cubicBezTo>
                    <a:pt x="186" y="180"/>
                    <a:pt x="186" y="182"/>
                    <a:pt x="184" y="184"/>
                  </a:cubicBezTo>
                  <a:cubicBezTo>
                    <a:pt x="183" y="186"/>
                    <a:pt x="182" y="186"/>
                    <a:pt x="180" y="187"/>
                  </a:cubicBezTo>
                  <a:cubicBezTo>
                    <a:pt x="178" y="188"/>
                    <a:pt x="177" y="188"/>
                    <a:pt x="176" y="189"/>
                  </a:cubicBezTo>
                  <a:cubicBezTo>
                    <a:pt x="174" y="191"/>
                    <a:pt x="172" y="192"/>
                    <a:pt x="170" y="194"/>
                  </a:cubicBezTo>
                  <a:cubicBezTo>
                    <a:pt x="169" y="194"/>
                    <a:pt x="168" y="196"/>
                    <a:pt x="166" y="197"/>
                  </a:cubicBezTo>
                  <a:cubicBezTo>
                    <a:pt x="165" y="198"/>
                    <a:pt x="164" y="200"/>
                    <a:pt x="163" y="201"/>
                  </a:cubicBezTo>
                  <a:cubicBezTo>
                    <a:pt x="161" y="203"/>
                    <a:pt x="158" y="204"/>
                    <a:pt x="155" y="204"/>
                  </a:cubicBezTo>
                  <a:cubicBezTo>
                    <a:pt x="152" y="205"/>
                    <a:pt x="151" y="204"/>
                    <a:pt x="149" y="207"/>
                  </a:cubicBezTo>
                  <a:cubicBezTo>
                    <a:pt x="147" y="210"/>
                    <a:pt x="144" y="214"/>
                    <a:pt x="144" y="218"/>
                  </a:cubicBezTo>
                  <a:cubicBezTo>
                    <a:pt x="141" y="219"/>
                    <a:pt x="139" y="220"/>
                    <a:pt x="141" y="223"/>
                  </a:cubicBezTo>
                  <a:cubicBezTo>
                    <a:pt x="141" y="223"/>
                    <a:pt x="143" y="224"/>
                    <a:pt x="144" y="224"/>
                  </a:cubicBezTo>
                  <a:cubicBezTo>
                    <a:pt x="144" y="225"/>
                    <a:pt x="144" y="226"/>
                    <a:pt x="144" y="227"/>
                  </a:cubicBezTo>
                  <a:cubicBezTo>
                    <a:pt x="144" y="229"/>
                    <a:pt x="144" y="232"/>
                    <a:pt x="144" y="235"/>
                  </a:cubicBezTo>
                  <a:cubicBezTo>
                    <a:pt x="144" y="241"/>
                    <a:pt x="146" y="247"/>
                    <a:pt x="145" y="253"/>
                  </a:cubicBezTo>
                  <a:cubicBezTo>
                    <a:pt x="145" y="256"/>
                    <a:pt x="144" y="259"/>
                    <a:pt x="144" y="262"/>
                  </a:cubicBezTo>
                  <a:cubicBezTo>
                    <a:pt x="144" y="265"/>
                    <a:pt x="145" y="271"/>
                    <a:pt x="144" y="274"/>
                  </a:cubicBezTo>
                  <a:cubicBezTo>
                    <a:pt x="143" y="276"/>
                    <a:pt x="141" y="277"/>
                    <a:pt x="139" y="278"/>
                  </a:cubicBezTo>
                  <a:cubicBezTo>
                    <a:pt x="137" y="279"/>
                    <a:pt x="136" y="281"/>
                    <a:pt x="134" y="281"/>
                  </a:cubicBezTo>
                  <a:cubicBezTo>
                    <a:pt x="135" y="286"/>
                    <a:pt x="140" y="288"/>
                    <a:pt x="141" y="293"/>
                  </a:cubicBezTo>
                  <a:cubicBezTo>
                    <a:pt x="141" y="296"/>
                    <a:pt x="139" y="299"/>
                    <a:pt x="137" y="302"/>
                  </a:cubicBezTo>
                  <a:cubicBezTo>
                    <a:pt x="136" y="302"/>
                    <a:pt x="133" y="305"/>
                    <a:pt x="133" y="306"/>
                  </a:cubicBezTo>
                  <a:cubicBezTo>
                    <a:pt x="132" y="308"/>
                    <a:pt x="133" y="311"/>
                    <a:pt x="133" y="313"/>
                  </a:cubicBezTo>
                  <a:cubicBezTo>
                    <a:pt x="132" y="319"/>
                    <a:pt x="122" y="318"/>
                    <a:pt x="117" y="318"/>
                  </a:cubicBezTo>
                  <a:cubicBezTo>
                    <a:pt x="115" y="318"/>
                    <a:pt x="110" y="317"/>
                    <a:pt x="110" y="319"/>
                  </a:cubicBezTo>
                  <a:cubicBezTo>
                    <a:pt x="109" y="321"/>
                    <a:pt x="111" y="323"/>
                    <a:pt x="112" y="324"/>
                  </a:cubicBezTo>
                  <a:cubicBezTo>
                    <a:pt x="113" y="325"/>
                    <a:pt x="114" y="328"/>
                    <a:pt x="115" y="328"/>
                  </a:cubicBezTo>
                  <a:cubicBezTo>
                    <a:pt x="115" y="329"/>
                    <a:pt x="116" y="330"/>
                    <a:pt x="117" y="329"/>
                  </a:cubicBezTo>
                  <a:cubicBezTo>
                    <a:pt x="117" y="329"/>
                    <a:pt x="118" y="329"/>
                    <a:pt x="118" y="329"/>
                  </a:cubicBezTo>
                  <a:cubicBezTo>
                    <a:pt x="118" y="330"/>
                    <a:pt x="119" y="331"/>
                    <a:pt x="119" y="331"/>
                  </a:cubicBezTo>
                  <a:cubicBezTo>
                    <a:pt x="120" y="335"/>
                    <a:pt x="119" y="341"/>
                    <a:pt x="119" y="345"/>
                  </a:cubicBezTo>
                  <a:cubicBezTo>
                    <a:pt x="120" y="344"/>
                    <a:pt x="122" y="345"/>
                    <a:pt x="123" y="346"/>
                  </a:cubicBezTo>
                  <a:cubicBezTo>
                    <a:pt x="124" y="348"/>
                    <a:pt x="123" y="349"/>
                    <a:pt x="123" y="351"/>
                  </a:cubicBezTo>
                  <a:cubicBezTo>
                    <a:pt x="124" y="353"/>
                    <a:pt x="126" y="353"/>
                    <a:pt x="127" y="353"/>
                  </a:cubicBezTo>
                  <a:cubicBezTo>
                    <a:pt x="129" y="354"/>
                    <a:pt x="130" y="354"/>
                    <a:pt x="131" y="355"/>
                  </a:cubicBezTo>
                  <a:cubicBezTo>
                    <a:pt x="132" y="355"/>
                    <a:pt x="133" y="356"/>
                    <a:pt x="133" y="356"/>
                  </a:cubicBezTo>
                  <a:cubicBezTo>
                    <a:pt x="134" y="357"/>
                    <a:pt x="134" y="358"/>
                    <a:pt x="134" y="359"/>
                  </a:cubicBezTo>
                  <a:cubicBezTo>
                    <a:pt x="136" y="363"/>
                    <a:pt x="138" y="370"/>
                    <a:pt x="134" y="374"/>
                  </a:cubicBezTo>
                  <a:cubicBezTo>
                    <a:pt x="132" y="375"/>
                    <a:pt x="130" y="375"/>
                    <a:pt x="128" y="376"/>
                  </a:cubicBezTo>
                  <a:cubicBezTo>
                    <a:pt x="125" y="378"/>
                    <a:pt x="124" y="379"/>
                    <a:pt x="123" y="383"/>
                  </a:cubicBezTo>
                  <a:cubicBezTo>
                    <a:pt x="122" y="386"/>
                    <a:pt x="119" y="389"/>
                    <a:pt x="118" y="393"/>
                  </a:cubicBezTo>
                  <a:cubicBezTo>
                    <a:pt x="118" y="397"/>
                    <a:pt x="120" y="401"/>
                    <a:pt x="122" y="405"/>
                  </a:cubicBezTo>
                  <a:cubicBezTo>
                    <a:pt x="122" y="405"/>
                    <a:pt x="123" y="406"/>
                    <a:pt x="123" y="406"/>
                  </a:cubicBezTo>
                  <a:cubicBezTo>
                    <a:pt x="123" y="407"/>
                    <a:pt x="123" y="408"/>
                    <a:pt x="124" y="409"/>
                  </a:cubicBezTo>
                  <a:cubicBezTo>
                    <a:pt x="124" y="410"/>
                    <a:pt x="125" y="411"/>
                    <a:pt x="125" y="412"/>
                  </a:cubicBezTo>
                  <a:cubicBezTo>
                    <a:pt x="126" y="413"/>
                    <a:pt x="128" y="415"/>
                    <a:pt x="128" y="417"/>
                  </a:cubicBezTo>
                  <a:cubicBezTo>
                    <a:pt x="129" y="419"/>
                    <a:pt x="128" y="420"/>
                    <a:pt x="130" y="421"/>
                  </a:cubicBezTo>
                  <a:cubicBezTo>
                    <a:pt x="132" y="422"/>
                    <a:pt x="134" y="421"/>
                    <a:pt x="135" y="420"/>
                  </a:cubicBezTo>
                  <a:cubicBezTo>
                    <a:pt x="137" y="421"/>
                    <a:pt x="136" y="424"/>
                    <a:pt x="136" y="426"/>
                  </a:cubicBezTo>
                  <a:cubicBezTo>
                    <a:pt x="136" y="429"/>
                    <a:pt x="134" y="430"/>
                    <a:pt x="131" y="431"/>
                  </a:cubicBezTo>
                  <a:cubicBezTo>
                    <a:pt x="130" y="431"/>
                    <a:pt x="130" y="431"/>
                    <a:pt x="129" y="431"/>
                  </a:cubicBezTo>
                  <a:cubicBezTo>
                    <a:pt x="129" y="432"/>
                    <a:pt x="128" y="433"/>
                    <a:pt x="128" y="433"/>
                  </a:cubicBezTo>
                  <a:cubicBezTo>
                    <a:pt x="127" y="434"/>
                    <a:pt x="125" y="434"/>
                    <a:pt x="124" y="434"/>
                  </a:cubicBezTo>
                  <a:cubicBezTo>
                    <a:pt x="121" y="435"/>
                    <a:pt x="118" y="433"/>
                    <a:pt x="118" y="437"/>
                  </a:cubicBezTo>
                  <a:cubicBezTo>
                    <a:pt x="118" y="438"/>
                    <a:pt x="119" y="439"/>
                    <a:pt x="118" y="440"/>
                  </a:cubicBezTo>
                  <a:cubicBezTo>
                    <a:pt x="118" y="441"/>
                    <a:pt x="117" y="442"/>
                    <a:pt x="117" y="443"/>
                  </a:cubicBezTo>
                  <a:cubicBezTo>
                    <a:pt x="117" y="443"/>
                    <a:pt x="117" y="443"/>
                    <a:pt x="116" y="444"/>
                  </a:cubicBezTo>
                  <a:cubicBezTo>
                    <a:pt x="116" y="445"/>
                    <a:pt x="115" y="446"/>
                    <a:pt x="114" y="447"/>
                  </a:cubicBezTo>
                  <a:cubicBezTo>
                    <a:pt x="113" y="448"/>
                    <a:pt x="112" y="450"/>
                    <a:pt x="111" y="451"/>
                  </a:cubicBezTo>
                  <a:cubicBezTo>
                    <a:pt x="111" y="452"/>
                    <a:pt x="110" y="453"/>
                    <a:pt x="110" y="453"/>
                  </a:cubicBezTo>
                  <a:cubicBezTo>
                    <a:pt x="108" y="456"/>
                    <a:pt x="106" y="460"/>
                    <a:pt x="106" y="463"/>
                  </a:cubicBezTo>
                  <a:cubicBezTo>
                    <a:pt x="106" y="465"/>
                    <a:pt x="107" y="466"/>
                    <a:pt x="107" y="467"/>
                  </a:cubicBezTo>
                  <a:cubicBezTo>
                    <a:pt x="107" y="468"/>
                    <a:pt x="107" y="470"/>
                    <a:pt x="108" y="471"/>
                  </a:cubicBezTo>
                  <a:cubicBezTo>
                    <a:pt x="108" y="472"/>
                    <a:pt x="108" y="472"/>
                    <a:pt x="108" y="473"/>
                  </a:cubicBezTo>
                  <a:cubicBezTo>
                    <a:pt x="109" y="473"/>
                    <a:pt x="109" y="473"/>
                    <a:pt x="109" y="473"/>
                  </a:cubicBezTo>
                  <a:cubicBezTo>
                    <a:pt x="109" y="475"/>
                    <a:pt x="109" y="477"/>
                    <a:pt x="109" y="478"/>
                  </a:cubicBezTo>
                  <a:cubicBezTo>
                    <a:pt x="109" y="482"/>
                    <a:pt x="109" y="485"/>
                    <a:pt x="108" y="489"/>
                  </a:cubicBezTo>
                  <a:cubicBezTo>
                    <a:pt x="108" y="491"/>
                    <a:pt x="108" y="493"/>
                    <a:pt x="108" y="495"/>
                  </a:cubicBezTo>
                  <a:cubicBezTo>
                    <a:pt x="109" y="495"/>
                    <a:pt x="111" y="494"/>
                    <a:pt x="113" y="493"/>
                  </a:cubicBezTo>
                  <a:cubicBezTo>
                    <a:pt x="118" y="490"/>
                    <a:pt x="124" y="492"/>
                    <a:pt x="130" y="492"/>
                  </a:cubicBezTo>
                  <a:cubicBezTo>
                    <a:pt x="137" y="491"/>
                    <a:pt x="145" y="493"/>
                    <a:pt x="150" y="497"/>
                  </a:cubicBezTo>
                  <a:cubicBezTo>
                    <a:pt x="153" y="499"/>
                    <a:pt x="154" y="501"/>
                    <a:pt x="157" y="503"/>
                  </a:cubicBezTo>
                  <a:cubicBezTo>
                    <a:pt x="158" y="504"/>
                    <a:pt x="159" y="504"/>
                    <a:pt x="159" y="506"/>
                  </a:cubicBezTo>
                  <a:cubicBezTo>
                    <a:pt x="161" y="510"/>
                    <a:pt x="162" y="512"/>
                    <a:pt x="163" y="516"/>
                  </a:cubicBezTo>
                  <a:cubicBezTo>
                    <a:pt x="164" y="519"/>
                    <a:pt x="165" y="523"/>
                    <a:pt x="165" y="526"/>
                  </a:cubicBezTo>
                  <a:cubicBezTo>
                    <a:pt x="165" y="530"/>
                    <a:pt x="165" y="531"/>
                    <a:pt x="169" y="533"/>
                  </a:cubicBezTo>
                  <a:cubicBezTo>
                    <a:pt x="173" y="535"/>
                    <a:pt x="175" y="534"/>
                    <a:pt x="176" y="538"/>
                  </a:cubicBezTo>
                  <a:cubicBezTo>
                    <a:pt x="177" y="541"/>
                    <a:pt x="176" y="540"/>
                    <a:pt x="178" y="542"/>
                  </a:cubicBezTo>
                  <a:cubicBezTo>
                    <a:pt x="179" y="544"/>
                    <a:pt x="181" y="546"/>
                    <a:pt x="182" y="548"/>
                  </a:cubicBezTo>
                  <a:cubicBezTo>
                    <a:pt x="184" y="552"/>
                    <a:pt x="186" y="555"/>
                    <a:pt x="190" y="557"/>
                  </a:cubicBezTo>
                  <a:cubicBezTo>
                    <a:pt x="196" y="560"/>
                    <a:pt x="202" y="559"/>
                    <a:pt x="205" y="564"/>
                  </a:cubicBezTo>
                  <a:cubicBezTo>
                    <a:pt x="208" y="567"/>
                    <a:pt x="208" y="568"/>
                    <a:pt x="212" y="568"/>
                  </a:cubicBezTo>
                  <a:cubicBezTo>
                    <a:pt x="216" y="568"/>
                    <a:pt x="219" y="569"/>
                    <a:pt x="221" y="566"/>
                  </a:cubicBezTo>
                  <a:cubicBezTo>
                    <a:pt x="222" y="564"/>
                    <a:pt x="222" y="563"/>
                    <a:pt x="224" y="562"/>
                  </a:cubicBezTo>
                  <a:cubicBezTo>
                    <a:pt x="225" y="561"/>
                    <a:pt x="226" y="560"/>
                    <a:pt x="227" y="559"/>
                  </a:cubicBezTo>
                  <a:cubicBezTo>
                    <a:pt x="229" y="557"/>
                    <a:pt x="230" y="554"/>
                    <a:pt x="232" y="552"/>
                  </a:cubicBezTo>
                  <a:cubicBezTo>
                    <a:pt x="236" y="548"/>
                    <a:pt x="242" y="546"/>
                    <a:pt x="247" y="543"/>
                  </a:cubicBezTo>
                  <a:cubicBezTo>
                    <a:pt x="249" y="542"/>
                    <a:pt x="250" y="541"/>
                    <a:pt x="252" y="540"/>
                  </a:cubicBezTo>
                  <a:cubicBezTo>
                    <a:pt x="256" y="538"/>
                    <a:pt x="260" y="536"/>
                    <a:pt x="263" y="534"/>
                  </a:cubicBezTo>
                  <a:cubicBezTo>
                    <a:pt x="265" y="532"/>
                    <a:pt x="266" y="531"/>
                    <a:pt x="268" y="530"/>
                  </a:cubicBezTo>
                  <a:cubicBezTo>
                    <a:pt x="272" y="529"/>
                    <a:pt x="275" y="527"/>
                    <a:pt x="279" y="526"/>
                  </a:cubicBezTo>
                  <a:cubicBezTo>
                    <a:pt x="282" y="525"/>
                    <a:pt x="285" y="525"/>
                    <a:pt x="288" y="524"/>
                  </a:cubicBezTo>
                  <a:cubicBezTo>
                    <a:pt x="290" y="523"/>
                    <a:pt x="292" y="522"/>
                    <a:pt x="295" y="522"/>
                  </a:cubicBezTo>
                  <a:cubicBezTo>
                    <a:pt x="298" y="521"/>
                    <a:pt x="302" y="522"/>
                    <a:pt x="305" y="522"/>
                  </a:cubicBezTo>
                  <a:cubicBezTo>
                    <a:pt x="313" y="522"/>
                    <a:pt x="322" y="523"/>
                    <a:pt x="330" y="522"/>
                  </a:cubicBezTo>
                  <a:cubicBezTo>
                    <a:pt x="333" y="521"/>
                    <a:pt x="336" y="521"/>
                    <a:pt x="339" y="521"/>
                  </a:cubicBezTo>
                  <a:cubicBezTo>
                    <a:pt x="341" y="521"/>
                    <a:pt x="348" y="522"/>
                    <a:pt x="351" y="521"/>
                  </a:cubicBezTo>
                  <a:cubicBezTo>
                    <a:pt x="352" y="523"/>
                    <a:pt x="356" y="522"/>
                    <a:pt x="359" y="522"/>
                  </a:cubicBezTo>
                  <a:cubicBezTo>
                    <a:pt x="362" y="522"/>
                    <a:pt x="363" y="523"/>
                    <a:pt x="366" y="524"/>
                  </a:cubicBezTo>
                  <a:cubicBezTo>
                    <a:pt x="367" y="524"/>
                    <a:pt x="368" y="524"/>
                    <a:pt x="369" y="524"/>
                  </a:cubicBezTo>
                  <a:cubicBezTo>
                    <a:pt x="369" y="524"/>
                    <a:pt x="369" y="525"/>
                    <a:pt x="370" y="526"/>
                  </a:cubicBezTo>
                  <a:cubicBezTo>
                    <a:pt x="372" y="526"/>
                    <a:pt x="373" y="525"/>
                    <a:pt x="374" y="523"/>
                  </a:cubicBezTo>
                  <a:cubicBezTo>
                    <a:pt x="376" y="520"/>
                    <a:pt x="373" y="518"/>
                    <a:pt x="378" y="517"/>
                  </a:cubicBezTo>
                  <a:cubicBezTo>
                    <a:pt x="381" y="516"/>
                    <a:pt x="385" y="516"/>
                    <a:pt x="389" y="517"/>
                  </a:cubicBezTo>
                  <a:cubicBezTo>
                    <a:pt x="392" y="517"/>
                    <a:pt x="396" y="518"/>
                    <a:pt x="399" y="517"/>
                  </a:cubicBezTo>
                  <a:cubicBezTo>
                    <a:pt x="401" y="517"/>
                    <a:pt x="405" y="517"/>
                    <a:pt x="406" y="516"/>
                  </a:cubicBezTo>
                  <a:cubicBezTo>
                    <a:pt x="409" y="513"/>
                    <a:pt x="410" y="508"/>
                    <a:pt x="411" y="505"/>
                  </a:cubicBezTo>
                  <a:cubicBezTo>
                    <a:pt x="413" y="499"/>
                    <a:pt x="415" y="494"/>
                    <a:pt x="416" y="488"/>
                  </a:cubicBezTo>
                  <a:cubicBezTo>
                    <a:pt x="416" y="484"/>
                    <a:pt x="418" y="481"/>
                    <a:pt x="421" y="479"/>
                  </a:cubicBezTo>
                  <a:cubicBezTo>
                    <a:pt x="423" y="477"/>
                    <a:pt x="424" y="477"/>
                    <a:pt x="426" y="477"/>
                  </a:cubicBezTo>
                  <a:cubicBezTo>
                    <a:pt x="428" y="477"/>
                    <a:pt x="432" y="477"/>
                    <a:pt x="433" y="476"/>
                  </a:cubicBezTo>
                  <a:cubicBezTo>
                    <a:pt x="434" y="476"/>
                    <a:pt x="437" y="473"/>
                    <a:pt x="437" y="473"/>
                  </a:cubicBezTo>
                  <a:cubicBezTo>
                    <a:pt x="438" y="471"/>
                    <a:pt x="436" y="467"/>
                    <a:pt x="438" y="466"/>
                  </a:cubicBezTo>
                  <a:cubicBezTo>
                    <a:pt x="440" y="463"/>
                    <a:pt x="447" y="463"/>
                    <a:pt x="451" y="463"/>
                  </a:cubicBezTo>
                  <a:cubicBezTo>
                    <a:pt x="453" y="462"/>
                    <a:pt x="455" y="462"/>
                    <a:pt x="458" y="462"/>
                  </a:cubicBezTo>
                  <a:cubicBezTo>
                    <a:pt x="461" y="462"/>
                    <a:pt x="464" y="461"/>
                    <a:pt x="467" y="460"/>
                  </a:cubicBezTo>
                  <a:cubicBezTo>
                    <a:pt x="470" y="458"/>
                    <a:pt x="474" y="457"/>
                    <a:pt x="476" y="455"/>
                  </a:cubicBezTo>
                  <a:cubicBezTo>
                    <a:pt x="479" y="453"/>
                    <a:pt x="477" y="453"/>
                    <a:pt x="475" y="452"/>
                  </a:cubicBezTo>
                  <a:cubicBezTo>
                    <a:pt x="474" y="451"/>
                    <a:pt x="472" y="449"/>
                    <a:pt x="472" y="448"/>
                  </a:cubicBezTo>
                  <a:cubicBezTo>
                    <a:pt x="471" y="446"/>
                    <a:pt x="471" y="446"/>
                    <a:pt x="471" y="445"/>
                  </a:cubicBezTo>
                  <a:cubicBezTo>
                    <a:pt x="471" y="444"/>
                    <a:pt x="471" y="443"/>
                    <a:pt x="472" y="442"/>
                  </a:cubicBezTo>
                  <a:cubicBezTo>
                    <a:pt x="472" y="439"/>
                    <a:pt x="472" y="439"/>
                    <a:pt x="475" y="437"/>
                  </a:cubicBezTo>
                  <a:cubicBezTo>
                    <a:pt x="477" y="435"/>
                    <a:pt x="478" y="432"/>
                    <a:pt x="480" y="429"/>
                  </a:cubicBezTo>
                  <a:cubicBezTo>
                    <a:pt x="481" y="427"/>
                    <a:pt x="483" y="426"/>
                    <a:pt x="484" y="424"/>
                  </a:cubicBezTo>
                  <a:cubicBezTo>
                    <a:pt x="486" y="421"/>
                    <a:pt x="487" y="420"/>
                    <a:pt x="487" y="417"/>
                  </a:cubicBezTo>
                  <a:cubicBezTo>
                    <a:pt x="487" y="414"/>
                    <a:pt x="486" y="412"/>
                    <a:pt x="489" y="409"/>
                  </a:cubicBezTo>
                  <a:cubicBezTo>
                    <a:pt x="493" y="407"/>
                    <a:pt x="497" y="404"/>
                    <a:pt x="502" y="403"/>
                  </a:cubicBezTo>
                  <a:cubicBezTo>
                    <a:pt x="506" y="402"/>
                    <a:pt x="511" y="404"/>
                    <a:pt x="515" y="403"/>
                  </a:cubicBezTo>
                  <a:cubicBezTo>
                    <a:pt x="516" y="400"/>
                    <a:pt x="513" y="397"/>
                    <a:pt x="513" y="394"/>
                  </a:cubicBezTo>
                  <a:cubicBezTo>
                    <a:pt x="513" y="389"/>
                    <a:pt x="518" y="390"/>
                    <a:pt x="521" y="387"/>
                  </a:cubicBezTo>
                  <a:cubicBezTo>
                    <a:pt x="525" y="385"/>
                    <a:pt x="524" y="381"/>
                    <a:pt x="522" y="378"/>
                  </a:cubicBezTo>
                  <a:cubicBezTo>
                    <a:pt x="519" y="373"/>
                    <a:pt x="511" y="373"/>
                    <a:pt x="507" y="369"/>
                  </a:cubicBezTo>
                  <a:cubicBezTo>
                    <a:pt x="506" y="368"/>
                    <a:pt x="506" y="367"/>
                    <a:pt x="505" y="366"/>
                  </a:cubicBezTo>
                  <a:cubicBezTo>
                    <a:pt x="503" y="364"/>
                    <a:pt x="500" y="363"/>
                    <a:pt x="499" y="360"/>
                  </a:cubicBezTo>
                  <a:cubicBezTo>
                    <a:pt x="496" y="356"/>
                    <a:pt x="496" y="351"/>
                    <a:pt x="496" y="346"/>
                  </a:cubicBezTo>
                  <a:cubicBezTo>
                    <a:pt x="497" y="344"/>
                    <a:pt x="496" y="342"/>
                    <a:pt x="496" y="341"/>
                  </a:cubicBezTo>
                  <a:cubicBezTo>
                    <a:pt x="494" y="337"/>
                    <a:pt x="494" y="333"/>
                    <a:pt x="493" y="328"/>
                  </a:cubicBezTo>
                  <a:cubicBezTo>
                    <a:pt x="493" y="326"/>
                    <a:pt x="494" y="323"/>
                    <a:pt x="494" y="321"/>
                  </a:cubicBezTo>
                  <a:cubicBezTo>
                    <a:pt x="495" y="318"/>
                    <a:pt x="498" y="311"/>
                    <a:pt x="500" y="309"/>
                  </a:cubicBezTo>
                  <a:cubicBezTo>
                    <a:pt x="500" y="311"/>
                    <a:pt x="501" y="312"/>
                    <a:pt x="500" y="313"/>
                  </a:cubicBezTo>
                  <a:cubicBezTo>
                    <a:pt x="504" y="310"/>
                    <a:pt x="507" y="306"/>
                    <a:pt x="509" y="301"/>
                  </a:cubicBezTo>
                  <a:cubicBezTo>
                    <a:pt x="510" y="298"/>
                    <a:pt x="512" y="293"/>
                    <a:pt x="514" y="290"/>
                  </a:cubicBezTo>
                  <a:cubicBezTo>
                    <a:pt x="518" y="285"/>
                    <a:pt x="524" y="279"/>
                    <a:pt x="529" y="275"/>
                  </a:cubicBezTo>
                  <a:cubicBezTo>
                    <a:pt x="533" y="272"/>
                    <a:pt x="535" y="269"/>
                    <a:pt x="538" y="265"/>
                  </a:cubicBezTo>
                  <a:cubicBezTo>
                    <a:pt x="541" y="262"/>
                    <a:pt x="545" y="259"/>
                    <a:pt x="547" y="255"/>
                  </a:cubicBezTo>
                  <a:cubicBezTo>
                    <a:pt x="551" y="251"/>
                    <a:pt x="555" y="246"/>
                    <a:pt x="557" y="241"/>
                  </a:cubicBezTo>
                  <a:cubicBezTo>
                    <a:pt x="557" y="240"/>
                    <a:pt x="558" y="240"/>
                    <a:pt x="558" y="238"/>
                  </a:cubicBezTo>
                  <a:cubicBezTo>
                    <a:pt x="558" y="236"/>
                    <a:pt x="556" y="237"/>
                    <a:pt x="555" y="235"/>
                  </a:cubicBezTo>
                  <a:cubicBezTo>
                    <a:pt x="555" y="232"/>
                    <a:pt x="561" y="230"/>
                    <a:pt x="563" y="228"/>
                  </a:cubicBezTo>
                  <a:cubicBezTo>
                    <a:pt x="568" y="226"/>
                    <a:pt x="573" y="223"/>
                    <a:pt x="578" y="221"/>
                  </a:cubicBezTo>
                  <a:cubicBezTo>
                    <a:pt x="583" y="218"/>
                    <a:pt x="588" y="215"/>
                    <a:pt x="593" y="213"/>
                  </a:cubicBezTo>
                  <a:cubicBezTo>
                    <a:pt x="598" y="211"/>
                    <a:pt x="602" y="209"/>
                    <a:pt x="606" y="206"/>
                  </a:cubicBezTo>
                  <a:cubicBezTo>
                    <a:pt x="610" y="204"/>
                    <a:pt x="615" y="204"/>
                    <a:pt x="619" y="203"/>
                  </a:cubicBezTo>
                  <a:cubicBezTo>
                    <a:pt x="623" y="202"/>
                    <a:pt x="627" y="200"/>
                    <a:pt x="631" y="200"/>
                  </a:cubicBezTo>
                  <a:cubicBezTo>
                    <a:pt x="635" y="199"/>
                    <a:pt x="638" y="196"/>
                    <a:pt x="639" y="192"/>
                  </a:cubicBezTo>
                  <a:cubicBezTo>
                    <a:pt x="639" y="191"/>
                    <a:pt x="639" y="187"/>
                    <a:pt x="637" y="187"/>
                  </a:cubicBezTo>
                  <a:cubicBezTo>
                    <a:pt x="640" y="187"/>
                    <a:pt x="643" y="187"/>
                    <a:pt x="646" y="187"/>
                  </a:cubicBezTo>
                  <a:cubicBezTo>
                    <a:pt x="647" y="187"/>
                    <a:pt x="649" y="187"/>
                    <a:pt x="650" y="187"/>
                  </a:cubicBezTo>
                  <a:cubicBezTo>
                    <a:pt x="652" y="187"/>
                    <a:pt x="652" y="186"/>
                    <a:pt x="654" y="186"/>
                  </a:cubicBezTo>
                  <a:cubicBezTo>
                    <a:pt x="657" y="185"/>
                    <a:pt x="661" y="184"/>
                    <a:pt x="664" y="183"/>
                  </a:cubicBezTo>
                  <a:cubicBezTo>
                    <a:pt x="666" y="181"/>
                    <a:pt x="670" y="180"/>
                    <a:pt x="671" y="178"/>
                  </a:cubicBezTo>
                  <a:cubicBezTo>
                    <a:pt x="673" y="175"/>
                    <a:pt x="670" y="172"/>
                    <a:pt x="674" y="171"/>
                  </a:cubicBezTo>
                  <a:cubicBezTo>
                    <a:pt x="677" y="170"/>
                    <a:pt x="681" y="172"/>
                    <a:pt x="684" y="172"/>
                  </a:cubicBezTo>
                  <a:cubicBezTo>
                    <a:pt x="688" y="172"/>
                    <a:pt x="692" y="170"/>
                    <a:pt x="696" y="169"/>
                  </a:cubicBezTo>
                  <a:cubicBezTo>
                    <a:pt x="698" y="169"/>
                    <a:pt x="701" y="169"/>
                    <a:pt x="703" y="169"/>
                  </a:cubicBezTo>
                  <a:cubicBezTo>
                    <a:pt x="704" y="166"/>
                    <a:pt x="703" y="164"/>
                    <a:pt x="703" y="161"/>
                  </a:cubicBezTo>
                  <a:cubicBezTo>
                    <a:pt x="703" y="156"/>
                    <a:pt x="710" y="154"/>
                    <a:pt x="715" y="152"/>
                  </a:cubicBezTo>
                  <a:cubicBezTo>
                    <a:pt x="720" y="149"/>
                    <a:pt x="728" y="146"/>
                    <a:pt x="731" y="142"/>
                  </a:cubicBezTo>
                  <a:cubicBezTo>
                    <a:pt x="732" y="139"/>
                    <a:pt x="731" y="136"/>
                    <a:pt x="731" y="134"/>
                  </a:cubicBezTo>
                  <a:cubicBezTo>
                    <a:pt x="730" y="132"/>
                    <a:pt x="730" y="129"/>
                    <a:pt x="729" y="126"/>
                  </a:cubicBezTo>
                  <a:cubicBezTo>
                    <a:pt x="729" y="125"/>
                    <a:pt x="728" y="123"/>
                    <a:pt x="728" y="122"/>
                  </a:cubicBezTo>
                  <a:cubicBezTo>
                    <a:pt x="727" y="120"/>
                    <a:pt x="726" y="120"/>
                    <a:pt x="725" y="119"/>
                  </a:cubicBezTo>
                  <a:cubicBezTo>
                    <a:pt x="722" y="116"/>
                    <a:pt x="727" y="100"/>
                    <a:pt x="731" y="10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4" name="Freeform 94">
              <a:extLst>
                <a:ext uri="{FF2B5EF4-FFF2-40B4-BE49-F238E27FC236}">
                  <a16:creationId xmlns:a16="http://schemas.microsoft.com/office/drawing/2014/main" id="{9279CD0C-A45F-B6E7-3A36-601254B45B25}"/>
                </a:ext>
              </a:extLst>
            </p:cNvPr>
            <p:cNvSpPr>
              <a:spLocks/>
            </p:cNvSpPr>
            <p:nvPr/>
          </p:nvSpPr>
          <p:spPr bwMode="auto">
            <a:xfrm>
              <a:off x="3575050" y="6048375"/>
              <a:ext cx="119063" cy="93663"/>
            </a:xfrm>
            <a:custGeom>
              <a:avLst/>
              <a:gdLst/>
              <a:ahLst/>
              <a:cxnLst>
                <a:cxn ang="0">
                  <a:pos x="45" y="13"/>
                </a:cxn>
                <a:cxn ang="0">
                  <a:pos x="41" y="6"/>
                </a:cxn>
                <a:cxn ang="0">
                  <a:pos x="40" y="5"/>
                </a:cxn>
                <a:cxn ang="0">
                  <a:pos x="43" y="2"/>
                </a:cxn>
                <a:cxn ang="0">
                  <a:pos x="43" y="1"/>
                </a:cxn>
                <a:cxn ang="0">
                  <a:pos x="32" y="5"/>
                </a:cxn>
                <a:cxn ang="0">
                  <a:pos x="27" y="8"/>
                </a:cxn>
                <a:cxn ang="0">
                  <a:pos x="22" y="10"/>
                </a:cxn>
                <a:cxn ang="0">
                  <a:pos x="17" y="14"/>
                </a:cxn>
                <a:cxn ang="0">
                  <a:pos x="8" y="19"/>
                </a:cxn>
                <a:cxn ang="0">
                  <a:pos x="4" y="22"/>
                </a:cxn>
                <a:cxn ang="0">
                  <a:pos x="1" y="25"/>
                </a:cxn>
                <a:cxn ang="0">
                  <a:pos x="0" y="27"/>
                </a:cxn>
                <a:cxn ang="0">
                  <a:pos x="1" y="30"/>
                </a:cxn>
                <a:cxn ang="0">
                  <a:pos x="5" y="32"/>
                </a:cxn>
                <a:cxn ang="0">
                  <a:pos x="9" y="33"/>
                </a:cxn>
                <a:cxn ang="0">
                  <a:pos x="12" y="29"/>
                </a:cxn>
                <a:cxn ang="0">
                  <a:pos x="13" y="27"/>
                </a:cxn>
                <a:cxn ang="0">
                  <a:pos x="17" y="30"/>
                </a:cxn>
                <a:cxn ang="0">
                  <a:pos x="19" y="32"/>
                </a:cxn>
                <a:cxn ang="0">
                  <a:pos x="20" y="34"/>
                </a:cxn>
                <a:cxn ang="0">
                  <a:pos x="21" y="35"/>
                </a:cxn>
                <a:cxn ang="0">
                  <a:pos x="21" y="38"/>
                </a:cxn>
                <a:cxn ang="0">
                  <a:pos x="23" y="40"/>
                </a:cxn>
                <a:cxn ang="0">
                  <a:pos x="24" y="41"/>
                </a:cxn>
                <a:cxn ang="0">
                  <a:pos x="24" y="41"/>
                </a:cxn>
                <a:cxn ang="0">
                  <a:pos x="27" y="44"/>
                </a:cxn>
                <a:cxn ang="0">
                  <a:pos x="31" y="43"/>
                </a:cxn>
                <a:cxn ang="0">
                  <a:pos x="34" y="44"/>
                </a:cxn>
                <a:cxn ang="0">
                  <a:pos x="35" y="45"/>
                </a:cxn>
                <a:cxn ang="0">
                  <a:pos x="37" y="47"/>
                </a:cxn>
                <a:cxn ang="0">
                  <a:pos x="38" y="49"/>
                </a:cxn>
                <a:cxn ang="0">
                  <a:pos x="39" y="50"/>
                </a:cxn>
                <a:cxn ang="0">
                  <a:pos x="40" y="50"/>
                </a:cxn>
                <a:cxn ang="0">
                  <a:pos x="41" y="47"/>
                </a:cxn>
                <a:cxn ang="0">
                  <a:pos x="45" y="44"/>
                </a:cxn>
                <a:cxn ang="0">
                  <a:pos x="48" y="44"/>
                </a:cxn>
                <a:cxn ang="0">
                  <a:pos x="51" y="42"/>
                </a:cxn>
                <a:cxn ang="0">
                  <a:pos x="51" y="37"/>
                </a:cxn>
                <a:cxn ang="0">
                  <a:pos x="52" y="34"/>
                </a:cxn>
                <a:cxn ang="0">
                  <a:pos x="54" y="30"/>
                </a:cxn>
                <a:cxn ang="0">
                  <a:pos x="58" y="28"/>
                </a:cxn>
                <a:cxn ang="0">
                  <a:pos x="60" y="24"/>
                </a:cxn>
                <a:cxn ang="0">
                  <a:pos x="62" y="18"/>
                </a:cxn>
                <a:cxn ang="0">
                  <a:pos x="53" y="14"/>
                </a:cxn>
                <a:cxn ang="0">
                  <a:pos x="52" y="15"/>
                </a:cxn>
                <a:cxn ang="0">
                  <a:pos x="50" y="16"/>
                </a:cxn>
                <a:cxn ang="0">
                  <a:pos x="49" y="17"/>
                </a:cxn>
                <a:cxn ang="0">
                  <a:pos x="47" y="15"/>
                </a:cxn>
                <a:cxn ang="0">
                  <a:pos x="46" y="13"/>
                </a:cxn>
                <a:cxn ang="0">
                  <a:pos x="45" y="13"/>
                </a:cxn>
              </a:cxnLst>
              <a:rect l="0" t="0" r="r" b="b"/>
              <a:pathLst>
                <a:path w="63" h="50">
                  <a:moveTo>
                    <a:pt x="45" y="13"/>
                  </a:moveTo>
                  <a:cubicBezTo>
                    <a:pt x="45" y="11"/>
                    <a:pt x="45" y="6"/>
                    <a:pt x="41" y="6"/>
                  </a:cubicBezTo>
                  <a:cubicBezTo>
                    <a:pt x="41" y="6"/>
                    <a:pt x="40" y="6"/>
                    <a:pt x="40" y="5"/>
                  </a:cubicBezTo>
                  <a:cubicBezTo>
                    <a:pt x="41" y="3"/>
                    <a:pt x="42" y="3"/>
                    <a:pt x="43" y="2"/>
                  </a:cubicBezTo>
                  <a:cubicBezTo>
                    <a:pt x="43" y="2"/>
                    <a:pt x="44" y="2"/>
                    <a:pt x="43" y="1"/>
                  </a:cubicBezTo>
                  <a:cubicBezTo>
                    <a:pt x="39" y="0"/>
                    <a:pt x="36" y="2"/>
                    <a:pt x="32" y="5"/>
                  </a:cubicBezTo>
                  <a:cubicBezTo>
                    <a:pt x="31" y="6"/>
                    <a:pt x="29" y="7"/>
                    <a:pt x="27" y="8"/>
                  </a:cubicBezTo>
                  <a:cubicBezTo>
                    <a:pt x="25" y="9"/>
                    <a:pt x="23" y="9"/>
                    <a:pt x="22" y="10"/>
                  </a:cubicBezTo>
                  <a:cubicBezTo>
                    <a:pt x="20" y="11"/>
                    <a:pt x="19" y="13"/>
                    <a:pt x="17" y="14"/>
                  </a:cubicBezTo>
                  <a:cubicBezTo>
                    <a:pt x="14" y="15"/>
                    <a:pt x="11" y="17"/>
                    <a:pt x="8" y="19"/>
                  </a:cubicBezTo>
                  <a:cubicBezTo>
                    <a:pt x="6" y="20"/>
                    <a:pt x="5" y="20"/>
                    <a:pt x="4" y="22"/>
                  </a:cubicBezTo>
                  <a:cubicBezTo>
                    <a:pt x="3" y="23"/>
                    <a:pt x="2" y="23"/>
                    <a:pt x="1" y="25"/>
                  </a:cubicBezTo>
                  <a:cubicBezTo>
                    <a:pt x="1" y="26"/>
                    <a:pt x="0" y="26"/>
                    <a:pt x="0" y="27"/>
                  </a:cubicBezTo>
                  <a:cubicBezTo>
                    <a:pt x="0" y="28"/>
                    <a:pt x="1" y="29"/>
                    <a:pt x="1" y="30"/>
                  </a:cubicBezTo>
                  <a:cubicBezTo>
                    <a:pt x="2" y="31"/>
                    <a:pt x="3" y="31"/>
                    <a:pt x="5" y="32"/>
                  </a:cubicBezTo>
                  <a:cubicBezTo>
                    <a:pt x="6" y="32"/>
                    <a:pt x="7" y="34"/>
                    <a:pt x="9" y="33"/>
                  </a:cubicBezTo>
                  <a:cubicBezTo>
                    <a:pt x="10" y="32"/>
                    <a:pt x="11" y="31"/>
                    <a:pt x="12" y="29"/>
                  </a:cubicBezTo>
                  <a:cubicBezTo>
                    <a:pt x="12" y="29"/>
                    <a:pt x="13" y="28"/>
                    <a:pt x="13" y="27"/>
                  </a:cubicBezTo>
                  <a:cubicBezTo>
                    <a:pt x="16" y="26"/>
                    <a:pt x="16" y="28"/>
                    <a:pt x="17" y="30"/>
                  </a:cubicBezTo>
                  <a:cubicBezTo>
                    <a:pt x="18" y="30"/>
                    <a:pt x="18" y="31"/>
                    <a:pt x="19" y="32"/>
                  </a:cubicBezTo>
                  <a:cubicBezTo>
                    <a:pt x="20" y="32"/>
                    <a:pt x="20" y="33"/>
                    <a:pt x="20" y="34"/>
                  </a:cubicBezTo>
                  <a:cubicBezTo>
                    <a:pt x="21" y="34"/>
                    <a:pt x="21" y="35"/>
                    <a:pt x="21" y="35"/>
                  </a:cubicBezTo>
                  <a:cubicBezTo>
                    <a:pt x="21" y="36"/>
                    <a:pt x="21" y="37"/>
                    <a:pt x="21" y="38"/>
                  </a:cubicBezTo>
                  <a:cubicBezTo>
                    <a:pt x="21" y="39"/>
                    <a:pt x="22" y="39"/>
                    <a:pt x="23" y="40"/>
                  </a:cubicBezTo>
                  <a:cubicBezTo>
                    <a:pt x="23" y="40"/>
                    <a:pt x="24" y="40"/>
                    <a:pt x="24" y="41"/>
                  </a:cubicBezTo>
                  <a:cubicBezTo>
                    <a:pt x="24" y="41"/>
                    <a:pt x="24" y="41"/>
                    <a:pt x="24" y="41"/>
                  </a:cubicBezTo>
                  <a:cubicBezTo>
                    <a:pt x="25" y="42"/>
                    <a:pt x="26" y="43"/>
                    <a:pt x="27" y="44"/>
                  </a:cubicBezTo>
                  <a:cubicBezTo>
                    <a:pt x="28" y="44"/>
                    <a:pt x="29" y="43"/>
                    <a:pt x="31" y="43"/>
                  </a:cubicBezTo>
                  <a:cubicBezTo>
                    <a:pt x="32" y="43"/>
                    <a:pt x="33" y="43"/>
                    <a:pt x="34" y="44"/>
                  </a:cubicBezTo>
                  <a:cubicBezTo>
                    <a:pt x="34" y="44"/>
                    <a:pt x="34" y="45"/>
                    <a:pt x="35" y="45"/>
                  </a:cubicBezTo>
                  <a:cubicBezTo>
                    <a:pt x="36" y="46"/>
                    <a:pt x="36" y="46"/>
                    <a:pt x="37" y="47"/>
                  </a:cubicBezTo>
                  <a:cubicBezTo>
                    <a:pt x="37" y="48"/>
                    <a:pt x="37" y="49"/>
                    <a:pt x="38" y="49"/>
                  </a:cubicBezTo>
                  <a:cubicBezTo>
                    <a:pt x="38" y="50"/>
                    <a:pt x="38" y="50"/>
                    <a:pt x="39" y="50"/>
                  </a:cubicBezTo>
                  <a:cubicBezTo>
                    <a:pt x="39" y="50"/>
                    <a:pt x="40" y="50"/>
                    <a:pt x="40" y="50"/>
                  </a:cubicBezTo>
                  <a:cubicBezTo>
                    <a:pt x="40" y="49"/>
                    <a:pt x="41" y="48"/>
                    <a:pt x="41" y="47"/>
                  </a:cubicBezTo>
                  <a:cubicBezTo>
                    <a:pt x="42" y="46"/>
                    <a:pt x="44" y="45"/>
                    <a:pt x="45" y="44"/>
                  </a:cubicBezTo>
                  <a:cubicBezTo>
                    <a:pt x="46" y="44"/>
                    <a:pt x="47" y="44"/>
                    <a:pt x="48" y="44"/>
                  </a:cubicBezTo>
                  <a:cubicBezTo>
                    <a:pt x="49" y="44"/>
                    <a:pt x="50" y="43"/>
                    <a:pt x="51" y="42"/>
                  </a:cubicBezTo>
                  <a:cubicBezTo>
                    <a:pt x="53" y="41"/>
                    <a:pt x="52" y="39"/>
                    <a:pt x="51" y="37"/>
                  </a:cubicBezTo>
                  <a:cubicBezTo>
                    <a:pt x="50" y="36"/>
                    <a:pt x="51" y="35"/>
                    <a:pt x="52" y="34"/>
                  </a:cubicBezTo>
                  <a:cubicBezTo>
                    <a:pt x="53" y="33"/>
                    <a:pt x="53" y="31"/>
                    <a:pt x="54" y="30"/>
                  </a:cubicBezTo>
                  <a:cubicBezTo>
                    <a:pt x="55" y="29"/>
                    <a:pt x="57" y="29"/>
                    <a:pt x="58" y="28"/>
                  </a:cubicBezTo>
                  <a:cubicBezTo>
                    <a:pt x="59" y="27"/>
                    <a:pt x="59" y="25"/>
                    <a:pt x="60" y="24"/>
                  </a:cubicBezTo>
                  <a:cubicBezTo>
                    <a:pt x="61" y="22"/>
                    <a:pt x="63" y="20"/>
                    <a:pt x="62" y="18"/>
                  </a:cubicBezTo>
                  <a:cubicBezTo>
                    <a:pt x="61" y="14"/>
                    <a:pt x="56" y="12"/>
                    <a:pt x="53" y="14"/>
                  </a:cubicBezTo>
                  <a:cubicBezTo>
                    <a:pt x="53" y="14"/>
                    <a:pt x="53" y="15"/>
                    <a:pt x="52" y="15"/>
                  </a:cubicBezTo>
                  <a:cubicBezTo>
                    <a:pt x="51" y="15"/>
                    <a:pt x="51" y="16"/>
                    <a:pt x="50" y="16"/>
                  </a:cubicBezTo>
                  <a:cubicBezTo>
                    <a:pt x="50" y="17"/>
                    <a:pt x="50" y="17"/>
                    <a:pt x="49" y="17"/>
                  </a:cubicBezTo>
                  <a:cubicBezTo>
                    <a:pt x="48" y="17"/>
                    <a:pt x="48" y="16"/>
                    <a:pt x="47" y="15"/>
                  </a:cubicBezTo>
                  <a:cubicBezTo>
                    <a:pt x="47" y="14"/>
                    <a:pt x="46" y="13"/>
                    <a:pt x="46" y="13"/>
                  </a:cubicBezTo>
                  <a:lnTo>
                    <a:pt x="45" y="1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5" name="Freeform 95">
              <a:extLst>
                <a:ext uri="{FF2B5EF4-FFF2-40B4-BE49-F238E27FC236}">
                  <a16:creationId xmlns:a16="http://schemas.microsoft.com/office/drawing/2014/main" id="{E35C4D67-CB23-E1C3-DC5E-F185EB098942}"/>
                </a:ext>
              </a:extLst>
            </p:cNvPr>
            <p:cNvSpPr>
              <a:spLocks/>
            </p:cNvSpPr>
            <p:nvPr/>
          </p:nvSpPr>
          <p:spPr bwMode="auto">
            <a:xfrm>
              <a:off x="3721100" y="6029325"/>
              <a:ext cx="57150" cy="41275"/>
            </a:xfrm>
            <a:custGeom>
              <a:avLst/>
              <a:gdLst/>
              <a:ahLst/>
              <a:cxnLst>
                <a:cxn ang="0">
                  <a:pos x="4" y="3"/>
                </a:cxn>
                <a:cxn ang="0">
                  <a:pos x="0" y="4"/>
                </a:cxn>
                <a:cxn ang="0">
                  <a:pos x="0" y="6"/>
                </a:cxn>
                <a:cxn ang="0">
                  <a:pos x="1" y="11"/>
                </a:cxn>
                <a:cxn ang="0">
                  <a:pos x="1" y="13"/>
                </a:cxn>
                <a:cxn ang="0">
                  <a:pos x="4" y="12"/>
                </a:cxn>
                <a:cxn ang="0">
                  <a:pos x="8" y="12"/>
                </a:cxn>
                <a:cxn ang="0">
                  <a:pos x="9" y="12"/>
                </a:cxn>
                <a:cxn ang="0">
                  <a:pos x="12" y="14"/>
                </a:cxn>
                <a:cxn ang="0">
                  <a:pos x="24" y="20"/>
                </a:cxn>
                <a:cxn ang="0">
                  <a:pos x="27" y="21"/>
                </a:cxn>
                <a:cxn ang="0">
                  <a:pos x="28" y="21"/>
                </a:cxn>
                <a:cxn ang="0">
                  <a:pos x="29" y="16"/>
                </a:cxn>
                <a:cxn ang="0">
                  <a:pos x="27" y="12"/>
                </a:cxn>
                <a:cxn ang="0">
                  <a:pos x="25" y="9"/>
                </a:cxn>
                <a:cxn ang="0">
                  <a:pos x="24" y="5"/>
                </a:cxn>
                <a:cxn ang="0">
                  <a:pos x="21" y="3"/>
                </a:cxn>
                <a:cxn ang="0">
                  <a:pos x="16" y="0"/>
                </a:cxn>
                <a:cxn ang="0">
                  <a:pos x="4" y="3"/>
                </a:cxn>
              </a:cxnLst>
              <a:rect l="0" t="0" r="r" b="b"/>
              <a:pathLst>
                <a:path w="30" h="22">
                  <a:moveTo>
                    <a:pt x="4" y="3"/>
                  </a:moveTo>
                  <a:cubicBezTo>
                    <a:pt x="3" y="3"/>
                    <a:pt x="0" y="3"/>
                    <a:pt x="0" y="4"/>
                  </a:cubicBezTo>
                  <a:cubicBezTo>
                    <a:pt x="0" y="5"/>
                    <a:pt x="0" y="5"/>
                    <a:pt x="0" y="6"/>
                  </a:cubicBezTo>
                  <a:cubicBezTo>
                    <a:pt x="1" y="7"/>
                    <a:pt x="1" y="9"/>
                    <a:pt x="1" y="11"/>
                  </a:cubicBezTo>
                  <a:cubicBezTo>
                    <a:pt x="1" y="12"/>
                    <a:pt x="1" y="12"/>
                    <a:pt x="1" y="13"/>
                  </a:cubicBezTo>
                  <a:cubicBezTo>
                    <a:pt x="2" y="14"/>
                    <a:pt x="3" y="13"/>
                    <a:pt x="4" y="12"/>
                  </a:cubicBezTo>
                  <a:cubicBezTo>
                    <a:pt x="6" y="12"/>
                    <a:pt x="7" y="12"/>
                    <a:pt x="8" y="12"/>
                  </a:cubicBezTo>
                  <a:cubicBezTo>
                    <a:pt x="9" y="12"/>
                    <a:pt x="9" y="12"/>
                    <a:pt x="9" y="12"/>
                  </a:cubicBezTo>
                  <a:cubicBezTo>
                    <a:pt x="10" y="13"/>
                    <a:pt x="11" y="13"/>
                    <a:pt x="12" y="14"/>
                  </a:cubicBezTo>
                  <a:cubicBezTo>
                    <a:pt x="15" y="18"/>
                    <a:pt x="20" y="18"/>
                    <a:pt x="24" y="20"/>
                  </a:cubicBezTo>
                  <a:cubicBezTo>
                    <a:pt x="25" y="20"/>
                    <a:pt x="26" y="21"/>
                    <a:pt x="27" y="21"/>
                  </a:cubicBezTo>
                  <a:cubicBezTo>
                    <a:pt x="27" y="21"/>
                    <a:pt x="28" y="22"/>
                    <a:pt x="28" y="21"/>
                  </a:cubicBezTo>
                  <a:cubicBezTo>
                    <a:pt x="30" y="21"/>
                    <a:pt x="30" y="17"/>
                    <a:pt x="29" y="16"/>
                  </a:cubicBezTo>
                  <a:cubicBezTo>
                    <a:pt x="29" y="14"/>
                    <a:pt x="28" y="13"/>
                    <a:pt x="27" y="12"/>
                  </a:cubicBezTo>
                  <a:cubicBezTo>
                    <a:pt x="26" y="11"/>
                    <a:pt x="26" y="10"/>
                    <a:pt x="25" y="9"/>
                  </a:cubicBezTo>
                  <a:cubicBezTo>
                    <a:pt x="25" y="8"/>
                    <a:pt x="24" y="7"/>
                    <a:pt x="24" y="5"/>
                  </a:cubicBezTo>
                  <a:cubicBezTo>
                    <a:pt x="23" y="4"/>
                    <a:pt x="22" y="4"/>
                    <a:pt x="21" y="3"/>
                  </a:cubicBezTo>
                  <a:cubicBezTo>
                    <a:pt x="19" y="1"/>
                    <a:pt x="18" y="0"/>
                    <a:pt x="16" y="0"/>
                  </a:cubicBezTo>
                  <a:lnTo>
                    <a:pt x="4" y="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6" name="Freeform 96">
              <a:extLst>
                <a:ext uri="{FF2B5EF4-FFF2-40B4-BE49-F238E27FC236}">
                  <a16:creationId xmlns:a16="http://schemas.microsoft.com/office/drawing/2014/main" id="{245D5D42-954B-0642-4A5C-0672092E9C22}"/>
                </a:ext>
              </a:extLst>
            </p:cNvPr>
            <p:cNvSpPr>
              <a:spLocks/>
            </p:cNvSpPr>
            <p:nvPr/>
          </p:nvSpPr>
          <p:spPr bwMode="auto">
            <a:xfrm>
              <a:off x="3455988" y="6162675"/>
              <a:ext cx="47625" cy="38100"/>
            </a:xfrm>
            <a:custGeom>
              <a:avLst/>
              <a:gdLst/>
              <a:ahLst/>
              <a:cxnLst>
                <a:cxn ang="0">
                  <a:pos x="25" y="2"/>
                </a:cxn>
                <a:cxn ang="0">
                  <a:pos x="24" y="1"/>
                </a:cxn>
                <a:cxn ang="0">
                  <a:pos x="18" y="1"/>
                </a:cxn>
                <a:cxn ang="0">
                  <a:pos x="16" y="2"/>
                </a:cxn>
                <a:cxn ang="0">
                  <a:pos x="13" y="4"/>
                </a:cxn>
                <a:cxn ang="0">
                  <a:pos x="8" y="7"/>
                </a:cxn>
                <a:cxn ang="0">
                  <a:pos x="4" y="10"/>
                </a:cxn>
                <a:cxn ang="0">
                  <a:pos x="1" y="17"/>
                </a:cxn>
                <a:cxn ang="0">
                  <a:pos x="12" y="18"/>
                </a:cxn>
                <a:cxn ang="0">
                  <a:pos x="21" y="13"/>
                </a:cxn>
                <a:cxn ang="0">
                  <a:pos x="24" y="8"/>
                </a:cxn>
                <a:cxn ang="0">
                  <a:pos x="23" y="5"/>
                </a:cxn>
                <a:cxn ang="0">
                  <a:pos x="22" y="2"/>
                </a:cxn>
                <a:cxn ang="0">
                  <a:pos x="25" y="2"/>
                </a:cxn>
              </a:cxnLst>
              <a:rect l="0" t="0" r="r" b="b"/>
              <a:pathLst>
                <a:path w="25" h="20">
                  <a:moveTo>
                    <a:pt x="25" y="2"/>
                  </a:moveTo>
                  <a:cubicBezTo>
                    <a:pt x="25" y="1"/>
                    <a:pt x="25" y="1"/>
                    <a:pt x="24" y="1"/>
                  </a:cubicBezTo>
                  <a:cubicBezTo>
                    <a:pt x="22" y="0"/>
                    <a:pt x="20" y="1"/>
                    <a:pt x="18" y="1"/>
                  </a:cubicBezTo>
                  <a:cubicBezTo>
                    <a:pt x="17" y="1"/>
                    <a:pt x="17" y="1"/>
                    <a:pt x="16" y="2"/>
                  </a:cubicBezTo>
                  <a:cubicBezTo>
                    <a:pt x="15" y="3"/>
                    <a:pt x="14" y="4"/>
                    <a:pt x="13" y="4"/>
                  </a:cubicBezTo>
                  <a:cubicBezTo>
                    <a:pt x="12" y="5"/>
                    <a:pt x="10" y="6"/>
                    <a:pt x="8" y="7"/>
                  </a:cubicBezTo>
                  <a:cubicBezTo>
                    <a:pt x="7" y="8"/>
                    <a:pt x="5" y="9"/>
                    <a:pt x="4" y="10"/>
                  </a:cubicBezTo>
                  <a:cubicBezTo>
                    <a:pt x="2" y="11"/>
                    <a:pt x="0" y="15"/>
                    <a:pt x="1" y="17"/>
                  </a:cubicBezTo>
                  <a:cubicBezTo>
                    <a:pt x="4" y="20"/>
                    <a:pt x="9" y="19"/>
                    <a:pt x="12" y="18"/>
                  </a:cubicBezTo>
                  <a:cubicBezTo>
                    <a:pt x="15" y="16"/>
                    <a:pt x="18" y="16"/>
                    <a:pt x="21" y="13"/>
                  </a:cubicBezTo>
                  <a:cubicBezTo>
                    <a:pt x="22" y="11"/>
                    <a:pt x="24" y="10"/>
                    <a:pt x="24" y="8"/>
                  </a:cubicBezTo>
                  <a:cubicBezTo>
                    <a:pt x="24" y="7"/>
                    <a:pt x="23" y="6"/>
                    <a:pt x="23" y="5"/>
                  </a:cubicBezTo>
                  <a:cubicBezTo>
                    <a:pt x="23" y="4"/>
                    <a:pt x="23" y="3"/>
                    <a:pt x="22" y="2"/>
                  </a:cubicBezTo>
                  <a:lnTo>
                    <a:pt x="25"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7" name="Freeform 97">
              <a:extLst>
                <a:ext uri="{FF2B5EF4-FFF2-40B4-BE49-F238E27FC236}">
                  <a16:creationId xmlns:a16="http://schemas.microsoft.com/office/drawing/2014/main" id="{89872BB9-06CD-8C38-C9F7-6A94FC5BDCA4}"/>
                </a:ext>
              </a:extLst>
            </p:cNvPr>
            <p:cNvSpPr>
              <a:spLocks/>
            </p:cNvSpPr>
            <p:nvPr/>
          </p:nvSpPr>
          <p:spPr bwMode="auto">
            <a:xfrm>
              <a:off x="3803650" y="3973513"/>
              <a:ext cx="403225" cy="454025"/>
            </a:xfrm>
            <a:custGeom>
              <a:avLst/>
              <a:gdLst/>
              <a:ahLst/>
              <a:cxnLst>
                <a:cxn ang="0">
                  <a:pos x="180" y="6"/>
                </a:cxn>
                <a:cxn ang="0">
                  <a:pos x="144" y="10"/>
                </a:cxn>
                <a:cxn ang="0">
                  <a:pos x="119" y="23"/>
                </a:cxn>
                <a:cxn ang="0">
                  <a:pos x="116" y="34"/>
                </a:cxn>
                <a:cxn ang="0">
                  <a:pos x="109" y="42"/>
                </a:cxn>
                <a:cxn ang="0">
                  <a:pos x="121" y="55"/>
                </a:cxn>
                <a:cxn ang="0">
                  <a:pos x="126" y="74"/>
                </a:cxn>
                <a:cxn ang="0">
                  <a:pos x="117" y="83"/>
                </a:cxn>
                <a:cxn ang="0">
                  <a:pos x="109" y="93"/>
                </a:cxn>
                <a:cxn ang="0">
                  <a:pos x="114" y="112"/>
                </a:cxn>
                <a:cxn ang="0">
                  <a:pos x="98" y="105"/>
                </a:cxn>
                <a:cxn ang="0">
                  <a:pos x="96" y="89"/>
                </a:cxn>
                <a:cxn ang="0">
                  <a:pos x="97" y="78"/>
                </a:cxn>
                <a:cxn ang="0">
                  <a:pos x="113" y="75"/>
                </a:cxn>
                <a:cxn ang="0">
                  <a:pos x="102" y="58"/>
                </a:cxn>
                <a:cxn ang="0">
                  <a:pos x="100" y="46"/>
                </a:cxn>
                <a:cxn ang="0">
                  <a:pos x="82" y="47"/>
                </a:cxn>
                <a:cxn ang="0">
                  <a:pos x="69" y="71"/>
                </a:cxn>
                <a:cxn ang="0">
                  <a:pos x="70" y="90"/>
                </a:cxn>
                <a:cxn ang="0">
                  <a:pos x="65" y="96"/>
                </a:cxn>
                <a:cxn ang="0">
                  <a:pos x="54" y="122"/>
                </a:cxn>
                <a:cxn ang="0">
                  <a:pos x="39" y="133"/>
                </a:cxn>
                <a:cxn ang="0">
                  <a:pos x="34" y="147"/>
                </a:cxn>
                <a:cxn ang="0">
                  <a:pos x="22" y="158"/>
                </a:cxn>
                <a:cxn ang="0">
                  <a:pos x="29" y="164"/>
                </a:cxn>
                <a:cxn ang="0">
                  <a:pos x="40" y="176"/>
                </a:cxn>
                <a:cxn ang="0">
                  <a:pos x="25" y="167"/>
                </a:cxn>
                <a:cxn ang="0">
                  <a:pos x="6" y="179"/>
                </a:cxn>
                <a:cxn ang="0">
                  <a:pos x="35" y="182"/>
                </a:cxn>
                <a:cxn ang="0">
                  <a:pos x="44" y="190"/>
                </a:cxn>
                <a:cxn ang="0">
                  <a:pos x="11" y="186"/>
                </a:cxn>
                <a:cxn ang="0">
                  <a:pos x="6" y="197"/>
                </a:cxn>
                <a:cxn ang="0">
                  <a:pos x="38" y="203"/>
                </a:cxn>
                <a:cxn ang="0">
                  <a:pos x="49" y="193"/>
                </a:cxn>
                <a:cxn ang="0">
                  <a:pos x="61" y="183"/>
                </a:cxn>
                <a:cxn ang="0">
                  <a:pos x="92" y="184"/>
                </a:cxn>
                <a:cxn ang="0">
                  <a:pos x="97" y="192"/>
                </a:cxn>
                <a:cxn ang="0">
                  <a:pos x="113" y="199"/>
                </a:cxn>
                <a:cxn ang="0">
                  <a:pos x="132" y="204"/>
                </a:cxn>
                <a:cxn ang="0">
                  <a:pos x="132" y="216"/>
                </a:cxn>
                <a:cxn ang="0">
                  <a:pos x="126" y="239"/>
                </a:cxn>
                <a:cxn ang="0">
                  <a:pos x="149" y="239"/>
                </a:cxn>
                <a:cxn ang="0">
                  <a:pos x="151" y="226"/>
                </a:cxn>
                <a:cxn ang="0">
                  <a:pos x="146" y="219"/>
                </a:cxn>
                <a:cxn ang="0">
                  <a:pos x="152" y="205"/>
                </a:cxn>
                <a:cxn ang="0">
                  <a:pos x="158" y="188"/>
                </a:cxn>
                <a:cxn ang="0">
                  <a:pos x="155" y="168"/>
                </a:cxn>
                <a:cxn ang="0">
                  <a:pos x="148" y="146"/>
                </a:cxn>
                <a:cxn ang="0">
                  <a:pos x="171" y="145"/>
                </a:cxn>
                <a:cxn ang="0">
                  <a:pos x="188" y="133"/>
                </a:cxn>
                <a:cxn ang="0">
                  <a:pos x="197" y="117"/>
                </a:cxn>
                <a:cxn ang="0">
                  <a:pos x="204" y="97"/>
                </a:cxn>
                <a:cxn ang="0">
                  <a:pos x="182" y="80"/>
                </a:cxn>
                <a:cxn ang="0">
                  <a:pos x="195" y="72"/>
                </a:cxn>
                <a:cxn ang="0">
                  <a:pos x="209" y="57"/>
                </a:cxn>
                <a:cxn ang="0">
                  <a:pos x="215" y="31"/>
                </a:cxn>
                <a:cxn ang="0">
                  <a:pos x="207" y="10"/>
                </a:cxn>
              </a:cxnLst>
              <a:rect l="0" t="0" r="r" b="b"/>
              <a:pathLst>
                <a:path w="216" h="243">
                  <a:moveTo>
                    <a:pt x="206" y="9"/>
                  </a:moveTo>
                  <a:cubicBezTo>
                    <a:pt x="204" y="9"/>
                    <a:pt x="202" y="9"/>
                    <a:pt x="201" y="9"/>
                  </a:cubicBezTo>
                  <a:cubicBezTo>
                    <a:pt x="199" y="9"/>
                    <a:pt x="199" y="9"/>
                    <a:pt x="198" y="8"/>
                  </a:cubicBezTo>
                  <a:cubicBezTo>
                    <a:pt x="198" y="5"/>
                    <a:pt x="200" y="2"/>
                    <a:pt x="197" y="1"/>
                  </a:cubicBezTo>
                  <a:cubicBezTo>
                    <a:pt x="194" y="0"/>
                    <a:pt x="192" y="2"/>
                    <a:pt x="190" y="2"/>
                  </a:cubicBezTo>
                  <a:cubicBezTo>
                    <a:pt x="187" y="4"/>
                    <a:pt x="183" y="4"/>
                    <a:pt x="180" y="6"/>
                  </a:cubicBezTo>
                  <a:cubicBezTo>
                    <a:pt x="180" y="6"/>
                    <a:pt x="179" y="6"/>
                    <a:pt x="179" y="6"/>
                  </a:cubicBezTo>
                  <a:cubicBezTo>
                    <a:pt x="179" y="7"/>
                    <a:pt x="179" y="7"/>
                    <a:pt x="179" y="7"/>
                  </a:cubicBezTo>
                  <a:cubicBezTo>
                    <a:pt x="177" y="9"/>
                    <a:pt x="173" y="8"/>
                    <a:pt x="170" y="8"/>
                  </a:cubicBezTo>
                  <a:cubicBezTo>
                    <a:pt x="166" y="8"/>
                    <a:pt x="162" y="5"/>
                    <a:pt x="158" y="5"/>
                  </a:cubicBezTo>
                  <a:cubicBezTo>
                    <a:pt x="154" y="5"/>
                    <a:pt x="153" y="6"/>
                    <a:pt x="150" y="8"/>
                  </a:cubicBezTo>
                  <a:cubicBezTo>
                    <a:pt x="148" y="8"/>
                    <a:pt x="146" y="9"/>
                    <a:pt x="144" y="10"/>
                  </a:cubicBezTo>
                  <a:cubicBezTo>
                    <a:pt x="140" y="10"/>
                    <a:pt x="137" y="10"/>
                    <a:pt x="135" y="12"/>
                  </a:cubicBezTo>
                  <a:cubicBezTo>
                    <a:pt x="134" y="13"/>
                    <a:pt x="134" y="13"/>
                    <a:pt x="134" y="13"/>
                  </a:cubicBezTo>
                  <a:cubicBezTo>
                    <a:pt x="133" y="14"/>
                    <a:pt x="132" y="14"/>
                    <a:pt x="131" y="15"/>
                  </a:cubicBezTo>
                  <a:cubicBezTo>
                    <a:pt x="129" y="16"/>
                    <a:pt x="127" y="16"/>
                    <a:pt x="125" y="18"/>
                  </a:cubicBezTo>
                  <a:cubicBezTo>
                    <a:pt x="124" y="18"/>
                    <a:pt x="123" y="20"/>
                    <a:pt x="122" y="21"/>
                  </a:cubicBezTo>
                  <a:cubicBezTo>
                    <a:pt x="121" y="21"/>
                    <a:pt x="119" y="22"/>
                    <a:pt x="119" y="23"/>
                  </a:cubicBezTo>
                  <a:cubicBezTo>
                    <a:pt x="119" y="24"/>
                    <a:pt x="119" y="25"/>
                    <a:pt x="119" y="25"/>
                  </a:cubicBezTo>
                  <a:cubicBezTo>
                    <a:pt x="119" y="26"/>
                    <a:pt x="118" y="27"/>
                    <a:pt x="118" y="27"/>
                  </a:cubicBezTo>
                  <a:cubicBezTo>
                    <a:pt x="118" y="27"/>
                    <a:pt x="117" y="28"/>
                    <a:pt x="117" y="29"/>
                  </a:cubicBezTo>
                  <a:cubicBezTo>
                    <a:pt x="117" y="30"/>
                    <a:pt x="117" y="31"/>
                    <a:pt x="117" y="31"/>
                  </a:cubicBezTo>
                  <a:cubicBezTo>
                    <a:pt x="117" y="32"/>
                    <a:pt x="116" y="32"/>
                    <a:pt x="116" y="32"/>
                  </a:cubicBezTo>
                  <a:cubicBezTo>
                    <a:pt x="116" y="33"/>
                    <a:pt x="117" y="33"/>
                    <a:pt x="116" y="34"/>
                  </a:cubicBezTo>
                  <a:cubicBezTo>
                    <a:pt x="116" y="34"/>
                    <a:pt x="114" y="35"/>
                    <a:pt x="113" y="35"/>
                  </a:cubicBezTo>
                  <a:cubicBezTo>
                    <a:pt x="111" y="36"/>
                    <a:pt x="109" y="36"/>
                    <a:pt x="109" y="33"/>
                  </a:cubicBezTo>
                  <a:cubicBezTo>
                    <a:pt x="108" y="32"/>
                    <a:pt x="108" y="31"/>
                    <a:pt x="107" y="30"/>
                  </a:cubicBezTo>
                  <a:cubicBezTo>
                    <a:pt x="105" y="29"/>
                    <a:pt x="103" y="36"/>
                    <a:pt x="103" y="38"/>
                  </a:cubicBezTo>
                  <a:cubicBezTo>
                    <a:pt x="104" y="39"/>
                    <a:pt x="104" y="40"/>
                    <a:pt x="104" y="41"/>
                  </a:cubicBezTo>
                  <a:cubicBezTo>
                    <a:pt x="105" y="43"/>
                    <a:pt x="107" y="43"/>
                    <a:pt x="109" y="42"/>
                  </a:cubicBezTo>
                  <a:cubicBezTo>
                    <a:pt x="110" y="41"/>
                    <a:pt x="110" y="39"/>
                    <a:pt x="112" y="41"/>
                  </a:cubicBezTo>
                  <a:cubicBezTo>
                    <a:pt x="112" y="41"/>
                    <a:pt x="113" y="42"/>
                    <a:pt x="113" y="42"/>
                  </a:cubicBezTo>
                  <a:cubicBezTo>
                    <a:pt x="113" y="43"/>
                    <a:pt x="114" y="43"/>
                    <a:pt x="114" y="43"/>
                  </a:cubicBezTo>
                  <a:cubicBezTo>
                    <a:pt x="116" y="46"/>
                    <a:pt x="115" y="51"/>
                    <a:pt x="115" y="54"/>
                  </a:cubicBezTo>
                  <a:cubicBezTo>
                    <a:pt x="115" y="56"/>
                    <a:pt x="115" y="56"/>
                    <a:pt x="118" y="56"/>
                  </a:cubicBezTo>
                  <a:cubicBezTo>
                    <a:pt x="119" y="56"/>
                    <a:pt x="120" y="55"/>
                    <a:pt x="121" y="55"/>
                  </a:cubicBezTo>
                  <a:cubicBezTo>
                    <a:pt x="123" y="56"/>
                    <a:pt x="124" y="57"/>
                    <a:pt x="125" y="57"/>
                  </a:cubicBezTo>
                  <a:cubicBezTo>
                    <a:pt x="126" y="60"/>
                    <a:pt x="130" y="56"/>
                    <a:pt x="131" y="57"/>
                  </a:cubicBezTo>
                  <a:cubicBezTo>
                    <a:pt x="132" y="58"/>
                    <a:pt x="132" y="59"/>
                    <a:pt x="131" y="60"/>
                  </a:cubicBezTo>
                  <a:cubicBezTo>
                    <a:pt x="129" y="62"/>
                    <a:pt x="126" y="61"/>
                    <a:pt x="125" y="63"/>
                  </a:cubicBezTo>
                  <a:cubicBezTo>
                    <a:pt x="124" y="65"/>
                    <a:pt x="125" y="68"/>
                    <a:pt x="125" y="70"/>
                  </a:cubicBezTo>
                  <a:cubicBezTo>
                    <a:pt x="125" y="72"/>
                    <a:pt x="125" y="72"/>
                    <a:pt x="126" y="74"/>
                  </a:cubicBezTo>
                  <a:cubicBezTo>
                    <a:pt x="126" y="74"/>
                    <a:pt x="127" y="75"/>
                    <a:pt x="127" y="75"/>
                  </a:cubicBezTo>
                  <a:cubicBezTo>
                    <a:pt x="127" y="76"/>
                    <a:pt x="127" y="77"/>
                    <a:pt x="127" y="78"/>
                  </a:cubicBezTo>
                  <a:cubicBezTo>
                    <a:pt x="129" y="78"/>
                    <a:pt x="130" y="77"/>
                    <a:pt x="129" y="80"/>
                  </a:cubicBezTo>
                  <a:cubicBezTo>
                    <a:pt x="129" y="81"/>
                    <a:pt x="129" y="81"/>
                    <a:pt x="127" y="81"/>
                  </a:cubicBezTo>
                  <a:cubicBezTo>
                    <a:pt x="124" y="82"/>
                    <a:pt x="122" y="81"/>
                    <a:pt x="119" y="82"/>
                  </a:cubicBezTo>
                  <a:cubicBezTo>
                    <a:pt x="118" y="82"/>
                    <a:pt x="118" y="83"/>
                    <a:pt x="117" y="83"/>
                  </a:cubicBezTo>
                  <a:cubicBezTo>
                    <a:pt x="116" y="83"/>
                    <a:pt x="116" y="83"/>
                    <a:pt x="115" y="83"/>
                  </a:cubicBezTo>
                  <a:cubicBezTo>
                    <a:pt x="113" y="83"/>
                    <a:pt x="113" y="83"/>
                    <a:pt x="112" y="84"/>
                  </a:cubicBezTo>
                  <a:cubicBezTo>
                    <a:pt x="110" y="85"/>
                    <a:pt x="110" y="85"/>
                    <a:pt x="110" y="87"/>
                  </a:cubicBezTo>
                  <a:cubicBezTo>
                    <a:pt x="110" y="87"/>
                    <a:pt x="109" y="88"/>
                    <a:pt x="109" y="88"/>
                  </a:cubicBezTo>
                  <a:cubicBezTo>
                    <a:pt x="109" y="89"/>
                    <a:pt x="109" y="90"/>
                    <a:pt x="109" y="91"/>
                  </a:cubicBezTo>
                  <a:cubicBezTo>
                    <a:pt x="109" y="92"/>
                    <a:pt x="109" y="92"/>
                    <a:pt x="109" y="93"/>
                  </a:cubicBezTo>
                  <a:cubicBezTo>
                    <a:pt x="110" y="94"/>
                    <a:pt x="110" y="94"/>
                    <a:pt x="110" y="95"/>
                  </a:cubicBezTo>
                  <a:cubicBezTo>
                    <a:pt x="110" y="96"/>
                    <a:pt x="109" y="97"/>
                    <a:pt x="108" y="98"/>
                  </a:cubicBezTo>
                  <a:cubicBezTo>
                    <a:pt x="107" y="101"/>
                    <a:pt x="109" y="101"/>
                    <a:pt x="110" y="104"/>
                  </a:cubicBezTo>
                  <a:cubicBezTo>
                    <a:pt x="110" y="105"/>
                    <a:pt x="110" y="106"/>
                    <a:pt x="111" y="107"/>
                  </a:cubicBezTo>
                  <a:cubicBezTo>
                    <a:pt x="111" y="108"/>
                    <a:pt x="112" y="109"/>
                    <a:pt x="113" y="109"/>
                  </a:cubicBezTo>
                  <a:cubicBezTo>
                    <a:pt x="114" y="110"/>
                    <a:pt x="115" y="111"/>
                    <a:pt x="114" y="112"/>
                  </a:cubicBezTo>
                  <a:cubicBezTo>
                    <a:pt x="114" y="112"/>
                    <a:pt x="114" y="112"/>
                    <a:pt x="113" y="112"/>
                  </a:cubicBezTo>
                  <a:cubicBezTo>
                    <a:pt x="113" y="112"/>
                    <a:pt x="112" y="111"/>
                    <a:pt x="112" y="111"/>
                  </a:cubicBezTo>
                  <a:cubicBezTo>
                    <a:pt x="111" y="110"/>
                    <a:pt x="110" y="109"/>
                    <a:pt x="109" y="108"/>
                  </a:cubicBezTo>
                  <a:cubicBezTo>
                    <a:pt x="108" y="107"/>
                    <a:pt x="108" y="107"/>
                    <a:pt x="107" y="106"/>
                  </a:cubicBezTo>
                  <a:cubicBezTo>
                    <a:pt x="105" y="105"/>
                    <a:pt x="104" y="106"/>
                    <a:pt x="103" y="106"/>
                  </a:cubicBezTo>
                  <a:cubicBezTo>
                    <a:pt x="101" y="106"/>
                    <a:pt x="99" y="105"/>
                    <a:pt x="98" y="105"/>
                  </a:cubicBezTo>
                  <a:cubicBezTo>
                    <a:pt x="96" y="104"/>
                    <a:pt x="95" y="104"/>
                    <a:pt x="94" y="104"/>
                  </a:cubicBezTo>
                  <a:cubicBezTo>
                    <a:pt x="92" y="103"/>
                    <a:pt x="91" y="100"/>
                    <a:pt x="93" y="99"/>
                  </a:cubicBezTo>
                  <a:cubicBezTo>
                    <a:pt x="94" y="98"/>
                    <a:pt x="100" y="100"/>
                    <a:pt x="99" y="97"/>
                  </a:cubicBezTo>
                  <a:cubicBezTo>
                    <a:pt x="98" y="95"/>
                    <a:pt x="97" y="96"/>
                    <a:pt x="97" y="95"/>
                  </a:cubicBezTo>
                  <a:cubicBezTo>
                    <a:pt x="97" y="94"/>
                    <a:pt x="97" y="92"/>
                    <a:pt x="97" y="91"/>
                  </a:cubicBezTo>
                  <a:cubicBezTo>
                    <a:pt x="97" y="90"/>
                    <a:pt x="96" y="90"/>
                    <a:pt x="96" y="89"/>
                  </a:cubicBezTo>
                  <a:cubicBezTo>
                    <a:pt x="96" y="89"/>
                    <a:pt x="97" y="88"/>
                    <a:pt x="97" y="88"/>
                  </a:cubicBezTo>
                  <a:cubicBezTo>
                    <a:pt x="97" y="88"/>
                    <a:pt x="97" y="87"/>
                    <a:pt x="97" y="86"/>
                  </a:cubicBezTo>
                  <a:cubicBezTo>
                    <a:pt x="96" y="84"/>
                    <a:pt x="95" y="83"/>
                    <a:pt x="94" y="82"/>
                  </a:cubicBezTo>
                  <a:cubicBezTo>
                    <a:pt x="94" y="81"/>
                    <a:pt x="94" y="81"/>
                    <a:pt x="94" y="80"/>
                  </a:cubicBezTo>
                  <a:cubicBezTo>
                    <a:pt x="93" y="80"/>
                    <a:pt x="93" y="80"/>
                    <a:pt x="93" y="79"/>
                  </a:cubicBezTo>
                  <a:cubicBezTo>
                    <a:pt x="93" y="77"/>
                    <a:pt x="95" y="78"/>
                    <a:pt x="97" y="78"/>
                  </a:cubicBezTo>
                  <a:cubicBezTo>
                    <a:pt x="98" y="78"/>
                    <a:pt x="98" y="78"/>
                    <a:pt x="100" y="78"/>
                  </a:cubicBezTo>
                  <a:cubicBezTo>
                    <a:pt x="101" y="78"/>
                    <a:pt x="102" y="77"/>
                    <a:pt x="102" y="77"/>
                  </a:cubicBezTo>
                  <a:cubicBezTo>
                    <a:pt x="103" y="77"/>
                    <a:pt x="104" y="77"/>
                    <a:pt x="105" y="77"/>
                  </a:cubicBezTo>
                  <a:cubicBezTo>
                    <a:pt x="107" y="76"/>
                    <a:pt x="106" y="76"/>
                    <a:pt x="107" y="75"/>
                  </a:cubicBezTo>
                  <a:cubicBezTo>
                    <a:pt x="108" y="72"/>
                    <a:pt x="109" y="75"/>
                    <a:pt x="111" y="75"/>
                  </a:cubicBezTo>
                  <a:cubicBezTo>
                    <a:pt x="111" y="75"/>
                    <a:pt x="112" y="75"/>
                    <a:pt x="113" y="75"/>
                  </a:cubicBezTo>
                  <a:cubicBezTo>
                    <a:pt x="113" y="74"/>
                    <a:pt x="113" y="72"/>
                    <a:pt x="112" y="72"/>
                  </a:cubicBezTo>
                  <a:cubicBezTo>
                    <a:pt x="112" y="71"/>
                    <a:pt x="111" y="71"/>
                    <a:pt x="110" y="71"/>
                  </a:cubicBezTo>
                  <a:cubicBezTo>
                    <a:pt x="110" y="70"/>
                    <a:pt x="108" y="69"/>
                    <a:pt x="108" y="68"/>
                  </a:cubicBezTo>
                  <a:cubicBezTo>
                    <a:pt x="107" y="68"/>
                    <a:pt x="108" y="67"/>
                    <a:pt x="108" y="66"/>
                  </a:cubicBezTo>
                  <a:cubicBezTo>
                    <a:pt x="108" y="64"/>
                    <a:pt x="107" y="64"/>
                    <a:pt x="105" y="63"/>
                  </a:cubicBezTo>
                  <a:cubicBezTo>
                    <a:pt x="103" y="62"/>
                    <a:pt x="103" y="60"/>
                    <a:pt x="102" y="58"/>
                  </a:cubicBezTo>
                  <a:cubicBezTo>
                    <a:pt x="101" y="57"/>
                    <a:pt x="99" y="56"/>
                    <a:pt x="98" y="55"/>
                  </a:cubicBezTo>
                  <a:cubicBezTo>
                    <a:pt x="97" y="54"/>
                    <a:pt x="97" y="55"/>
                    <a:pt x="97" y="53"/>
                  </a:cubicBezTo>
                  <a:cubicBezTo>
                    <a:pt x="97" y="52"/>
                    <a:pt x="98" y="51"/>
                    <a:pt x="99" y="50"/>
                  </a:cubicBezTo>
                  <a:cubicBezTo>
                    <a:pt x="100" y="49"/>
                    <a:pt x="101" y="48"/>
                    <a:pt x="102" y="47"/>
                  </a:cubicBezTo>
                  <a:cubicBezTo>
                    <a:pt x="104" y="47"/>
                    <a:pt x="105" y="46"/>
                    <a:pt x="106" y="45"/>
                  </a:cubicBezTo>
                  <a:cubicBezTo>
                    <a:pt x="104" y="45"/>
                    <a:pt x="102" y="45"/>
                    <a:pt x="100" y="46"/>
                  </a:cubicBezTo>
                  <a:cubicBezTo>
                    <a:pt x="99" y="47"/>
                    <a:pt x="98" y="48"/>
                    <a:pt x="97" y="49"/>
                  </a:cubicBezTo>
                  <a:cubicBezTo>
                    <a:pt x="95" y="51"/>
                    <a:pt x="93" y="53"/>
                    <a:pt x="92" y="53"/>
                  </a:cubicBezTo>
                  <a:cubicBezTo>
                    <a:pt x="90" y="53"/>
                    <a:pt x="86" y="53"/>
                    <a:pt x="85" y="51"/>
                  </a:cubicBezTo>
                  <a:cubicBezTo>
                    <a:pt x="85" y="51"/>
                    <a:pt x="85" y="51"/>
                    <a:pt x="85" y="51"/>
                  </a:cubicBezTo>
                  <a:cubicBezTo>
                    <a:pt x="85" y="50"/>
                    <a:pt x="84" y="50"/>
                    <a:pt x="84" y="49"/>
                  </a:cubicBezTo>
                  <a:cubicBezTo>
                    <a:pt x="84" y="48"/>
                    <a:pt x="83" y="47"/>
                    <a:pt x="82" y="47"/>
                  </a:cubicBezTo>
                  <a:cubicBezTo>
                    <a:pt x="78" y="47"/>
                    <a:pt x="77" y="50"/>
                    <a:pt x="77" y="53"/>
                  </a:cubicBezTo>
                  <a:cubicBezTo>
                    <a:pt x="77" y="56"/>
                    <a:pt x="77" y="57"/>
                    <a:pt x="75" y="60"/>
                  </a:cubicBezTo>
                  <a:cubicBezTo>
                    <a:pt x="75" y="60"/>
                    <a:pt x="74" y="62"/>
                    <a:pt x="73" y="62"/>
                  </a:cubicBezTo>
                  <a:cubicBezTo>
                    <a:pt x="72" y="63"/>
                    <a:pt x="69" y="61"/>
                    <a:pt x="67" y="60"/>
                  </a:cubicBezTo>
                  <a:cubicBezTo>
                    <a:pt x="67" y="61"/>
                    <a:pt x="67" y="62"/>
                    <a:pt x="67" y="63"/>
                  </a:cubicBezTo>
                  <a:cubicBezTo>
                    <a:pt x="66" y="66"/>
                    <a:pt x="68" y="68"/>
                    <a:pt x="69" y="71"/>
                  </a:cubicBezTo>
                  <a:cubicBezTo>
                    <a:pt x="69" y="72"/>
                    <a:pt x="68" y="73"/>
                    <a:pt x="69" y="74"/>
                  </a:cubicBezTo>
                  <a:cubicBezTo>
                    <a:pt x="69" y="75"/>
                    <a:pt x="72" y="75"/>
                    <a:pt x="73" y="77"/>
                  </a:cubicBezTo>
                  <a:cubicBezTo>
                    <a:pt x="73" y="79"/>
                    <a:pt x="72" y="80"/>
                    <a:pt x="72" y="81"/>
                  </a:cubicBezTo>
                  <a:cubicBezTo>
                    <a:pt x="72" y="83"/>
                    <a:pt x="72" y="84"/>
                    <a:pt x="72" y="85"/>
                  </a:cubicBezTo>
                  <a:cubicBezTo>
                    <a:pt x="72" y="86"/>
                    <a:pt x="71" y="87"/>
                    <a:pt x="71" y="88"/>
                  </a:cubicBezTo>
                  <a:cubicBezTo>
                    <a:pt x="71" y="89"/>
                    <a:pt x="70" y="90"/>
                    <a:pt x="70" y="90"/>
                  </a:cubicBezTo>
                  <a:cubicBezTo>
                    <a:pt x="70" y="91"/>
                    <a:pt x="70" y="91"/>
                    <a:pt x="70" y="91"/>
                  </a:cubicBezTo>
                  <a:cubicBezTo>
                    <a:pt x="70" y="92"/>
                    <a:pt x="70" y="92"/>
                    <a:pt x="70" y="92"/>
                  </a:cubicBezTo>
                  <a:cubicBezTo>
                    <a:pt x="70" y="92"/>
                    <a:pt x="69" y="93"/>
                    <a:pt x="69" y="93"/>
                  </a:cubicBezTo>
                  <a:cubicBezTo>
                    <a:pt x="69" y="94"/>
                    <a:pt x="68" y="93"/>
                    <a:pt x="68" y="94"/>
                  </a:cubicBezTo>
                  <a:cubicBezTo>
                    <a:pt x="67" y="94"/>
                    <a:pt x="66" y="95"/>
                    <a:pt x="66" y="95"/>
                  </a:cubicBezTo>
                  <a:cubicBezTo>
                    <a:pt x="65" y="95"/>
                    <a:pt x="65" y="95"/>
                    <a:pt x="65" y="96"/>
                  </a:cubicBezTo>
                  <a:cubicBezTo>
                    <a:pt x="64" y="97"/>
                    <a:pt x="65" y="97"/>
                    <a:pt x="65" y="98"/>
                  </a:cubicBezTo>
                  <a:cubicBezTo>
                    <a:pt x="65" y="98"/>
                    <a:pt x="64" y="99"/>
                    <a:pt x="64" y="99"/>
                  </a:cubicBezTo>
                  <a:cubicBezTo>
                    <a:pt x="63" y="100"/>
                    <a:pt x="63" y="102"/>
                    <a:pt x="63" y="103"/>
                  </a:cubicBezTo>
                  <a:cubicBezTo>
                    <a:pt x="63" y="104"/>
                    <a:pt x="63" y="106"/>
                    <a:pt x="62" y="107"/>
                  </a:cubicBezTo>
                  <a:cubicBezTo>
                    <a:pt x="62" y="109"/>
                    <a:pt x="60" y="110"/>
                    <a:pt x="60" y="111"/>
                  </a:cubicBezTo>
                  <a:cubicBezTo>
                    <a:pt x="58" y="114"/>
                    <a:pt x="55" y="117"/>
                    <a:pt x="54" y="122"/>
                  </a:cubicBezTo>
                  <a:cubicBezTo>
                    <a:pt x="53" y="121"/>
                    <a:pt x="51" y="123"/>
                    <a:pt x="50" y="124"/>
                  </a:cubicBezTo>
                  <a:cubicBezTo>
                    <a:pt x="49" y="125"/>
                    <a:pt x="49" y="126"/>
                    <a:pt x="49" y="127"/>
                  </a:cubicBezTo>
                  <a:cubicBezTo>
                    <a:pt x="49" y="127"/>
                    <a:pt x="49" y="128"/>
                    <a:pt x="48" y="128"/>
                  </a:cubicBezTo>
                  <a:cubicBezTo>
                    <a:pt x="48" y="126"/>
                    <a:pt x="43" y="126"/>
                    <a:pt x="42" y="127"/>
                  </a:cubicBezTo>
                  <a:cubicBezTo>
                    <a:pt x="41" y="128"/>
                    <a:pt x="41" y="128"/>
                    <a:pt x="41" y="129"/>
                  </a:cubicBezTo>
                  <a:cubicBezTo>
                    <a:pt x="40" y="130"/>
                    <a:pt x="40" y="131"/>
                    <a:pt x="39" y="133"/>
                  </a:cubicBezTo>
                  <a:cubicBezTo>
                    <a:pt x="39" y="134"/>
                    <a:pt x="38" y="134"/>
                    <a:pt x="38" y="135"/>
                  </a:cubicBezTo>
                  <a:cubicBezTo>
                    <a:pt x="38" y="136"/>
                    <a:pt x="38" y="137"/>
                    <a:pt x="38" y="138"/>
                  </a:cubicBezTo>
                  <a:cubicBezTo>
                    <a:pt x="38" y="140"/>
                    <a:pt x="39" y="140"/>
                    <a:pt x="39" y="141"/>
                  </a:cubicBezTo>
                  <a:cubicBezTo>
                    <a:pt x="40" y="143"/>
                    <a:pt x="39" y="144"/>
                    <a:pt x="40" y="145"/>
                  </a:cubicBezTo>
                  <a:cubicBezTo>
                    <a:pt x="39" y="145"/>
                    <a:pt x="39" y="145"/>
                    <a:pt x="38" y="146"/>
                  </a:cubicBezTo>
                  <a:cubicBezTo>
                    <a:pt x="36" y="146"/>
                    <a:pt x="36" y="146"/>
                    <a:pt x="34" y="147"/>
                  </a:cubicBezTo>
                  <a:cubicBezTo>
                    <a:pt x="34" y="147"/>
                    <a:pt x="33" y="147"/>
                    <a:pt x="32" y="147"/>
                  </a:cubicBezTo>
                  <a:cubicBezTo>
                    <a:pt x="32" y="148"/>
                    <a:pt x="32" y="148"/>
                    <a:pt x="32" y="149"/>
                  </a:cubicBezTo>
                  <a:cubicBezTo>
                    <a:pt x="30" y="150"/>
                    <a:pt x="30" y="149"/>
                    <a:pt x="29" y="151"/>
                  </a:cubicBezTo>
                  <a:cubicBezTo>
                    <a:pt x="29" y="152"/>
                    <a:pt x="29" y="154"/>
                    <a:pt x="29" y="156"/>
                  </a:cubicBezTo>
                  <a:cubicBezTo>
                    <a:pt x="29" y="158"/>
                    <a:pt x="28" y="157"/>
                    <a:pt x="26" y="157"/>
                  </a:cubicBezTo>
                  <a:cubicBezTo>
                    <a:pt x="25" y="157"/>
                    <a:pt x="23" y="158"/>
                    <a:pt x="22" y="158"/>
                  </a:cubicBezTo>
                  <a:cubicBezTo>
                    <a:pt x="20" y="159"/>
                    <a:pt x="15" y="162"/>
                    <a:pt x="16" y="164"/>
                  </a:cubicBezTo>
                  <a:cubicBezTo>
                    <a:pt x="17" y="165"/>
                    <a:pt x="19" y="165"/>
                    <a:pt x="20" y="164"/>
                  </a:cubicBezTo>
                  <a:cubicBezTo>
                    <a:pt x="20" y="164"/>
                    <a:pt x="21" y="163"/>
                    <a:pt x="21" y="163"/>
                  </a:cubicBezTo>
                  <a:cubicBezTo>
                    <a:pt x="22" y="162"/>
                    <a:pt x="24" y="162"/>
                    <a:pt x="24" y="162"/>
                  </a:cubicBezTo>
                  <a:cubicBezTo>
                    <a:pt x="26" y="161"/>
                    <a:pt x="26" y="161"/>
                    <a:pt x="28" y="162"/>
                  </a:cubicBezTo>
                  <a:cubicBezTo>
                    <a:pt x="28" y="162"/>
                    <a:pt x="29" y="163"/>
                    <a:pt x="29" y="164"/>
                  </a:cubicBezTo>
                  <a:cubicBezTo>
                    <a:pt x="30" y="164"/>
                    <a:pt x="32" y="164"/>
                    <a:pt x="33" y="164"/>
                  </a:cubicBezTo>
                  <a:cubicBezTo>
                    <a:pt x="34" y="164"/>
                    <a:pt x="40" y="161"/>
                    <a:pt x="40" y="163"/>
                  </a:cubicBezTo>
                  <a:cubicBezTo>
                    <a:pt x="41" y="164"/>
                    <a:pt x="37" y="167"/>
                    <a:pt x="36" y="167"/>
                  </a:cubicBezTo>
                  <a:cubicBezTo>
                    <a:pt x="35" y="168"/>
                    <a:pt x="35" y="169"/>
                    <a:pt x="35" y="170"/>
                  </a:cubicBezTo>
                  <a:cubicBezTo>
                    <a:pt x="37" y="170"/>
                    <a:pt x="39" y="171"/>
                    <a:pt x="40" y="172"/>
                  </a:cubicBezTo>
                  <a:cubicBezTo>
                    <a:pt x="40" y="173"/>
                    <a:pt x="40" y="175"/>
                    <a:pt x="40" y="176"/>
                  </a:cubicBezTo>
                  <a:cubicBezTo>
                    <a:pt x="41" y="177"/>
                    <a:pt x="44" y="177"/>
                    <a:pt x="44" y="178"/>
                  </a:cubicBezTo>
                  <a:cubicBezTo>
                    <a:pt x="45" y="179"/>
                    <a:pt x="44" y="180"/>
                    <a:pt x="44" y="181"/>
                  </a:cubicBezTo>
                  <a:cubicBezTo>
                    <a:pt x="39" y="181"/>
                    <a:pt x="36" y="176"/>
                    <a:pt x="34" y="172"/>
                  </a:cubicBezTo>
                  <a:cubicBezTo>
                    <a:pt x="33" y="171"/>
                    <a:pt x="31" y="170"/>
                    <a:pt x="30" y="169"/>
                  </a:cubicBezTo>
                  <a:cubicBezTo>
                    <a:pt x="29" y="169"/>
                    <a:pt x="28" y="169"/>
                    <a:pt x="28" y="168"/>
                  </a:cubicBezTo>
                  <a:cubicBezTo>
                    <a:pt x="27" y="167"/>
                    <a:pt x="27" y="167"/>
                    <a:pt x="25" y="167"/>
                  </a:cubicBezTo>
                  <a:cubicBezTo>
                    <a:pt x="23" y="167"/>
                    <a:pt x="23" y="168"/>
                    <a:pt x="22" y="169"/>
                  </a:cubicBezTo>
                  <a:cubicBezTo>
                    <a:pt x="20" y="170"/>
                    <a:pt x="17" y="169"/>
                    <a:pt x="15" y="169"/>
                  </a:cubicBezTo>
                  <a:cubicBezTo>
                    <a:pt x="13" y="169"/>
                    <a:pt x="13" y="169"/>
                    <a:pt x="12" y="169"/>
                  </a:cubicBezTo>
                  <a:cubicBezTo>
                    <a:pt x="12" y="170"/>
                    <a:pt x="11" y="170"/>
                    <a:pt x="11" y="171"/>
                  </a:cubicBezTo>
                  <a:cubicBezTo>
                    <a:pt x="10" y="171"/>
                    <a:pt x="10" y="171"/>
                    <a:pt x="9" y="172"/>
                  </a:cubicBezTo>
                  <a:cubicBezTo>
                    <a:pt x="8" y="173"/>
                    <a:pt x="5" y="177"/>
                    <a:pt x="6" y="179"/>
                  </a:cubicBezTo>
                  <a:cubicBezTo>
                    <a:pt x="8" y="179"/>
                    <a:pt x="12" y="178"/>
                    <a:pt x="13" y="180"/>
                  </a:cubicBezTo>
                  <a:cubicBezTo>
                    <a:pt x="14" y="180"/>
                    <a:pt x="14" y="181"/>
                    <a:pt x="14" y="182"/>
                  </a:cubicBezTo>
                  <a:cubicBezTo>
                    <a:pt x="15" y="183"/>
                    <a:pt x="16" y="183"/>
                    <a:pt x="18" y="184"/>
                  </a:cubicBezTo>
                  <a:cubicBezTo>
                    <a:pt x="22" y="184"/>
                    <a:pt x="23" y="187"/>
                    <a:pt x="27" y="185"/>
                  </a:cubicBezTo>
                  <a:cubicBezTo>
                    <a:pt x="29" y="184"/>
                    <a:pt x="31" y="183"/>
                    <a:pt x="33" y="182"/>
                  </a:cubicBezTo>
                  <a:cubicBezTo>
                    <a:pt x="34" y="182"/>
                    <a:pt x="34" y="182"/>
                    <a:pt x="35" y="182"/>
                  </a:cubicBezTo>
                  <a:cubicBezTo>
                    <a:pt x="36" y="182"/>
                    <a:pt x="37" y="181"/>
                    <a:pt x="37" y="181"/>
                  </a:cubicBezTo>
                  <a:cubicBezTo>
                    <a:pt x="38" y="181"/>
                    <a:pt x="39" y="182"/>
                    <a:pt x="40" y="183"/>
                  </a:cubicBezTo>
                  <a:cubicBezTo>
                    <a:pt x="40" y="185"/>
                    <a:pt x="39" y="186"/>
                    <a:pt x="41" y="186"/>
                  </a:cubicBezTo>
                  <a:cubicBezTo>
                    <a:pt x="42" y="187"/>
                    <a:pt x="46" y="184"/>
                    <a:pt x="47" y="186"/>
                  </a:cubicBezTo>
                  <a:cubicBezTo>
                    <a:pt x="48" y="186"/>
                    <a:pt x="48" y="190"/>
                    <a:pt x="48" y="190"/>
                  </a:cubicBezTo>
                  <a:cubicBezTo>
                    <a:pt x="47" y="191"/>
                    <a:pt x="45" y="190"/>
                    <a:pt x="44" y="190"/>
                  </a:cubicBezTo>
                  <a:cubicBezTo>
                    <a:pt x="41" y="189"/>
                    <a:pt x="39" y="189"/>
                    <a:pt x="36" y="188"/>
                  </a:cubicBezTo>
                  <a:cubicBezTo>
                    <a:pt x="35" y="188"/>
                    <a:pt x="34" y="187"/>
                    <a:pt x="33" y="188"/>
                  </a:cubicBezTo>
                  <a:cubicBezTo>
                    <a:pt x="32" y="188"/>
                    <a:pt x="31" y="188"/>
                    <a:pt x="30" y="188"/>
                  </a:cubicBezTo>
                  <a:cubicBezTo>
                    <a:pt x="27" y="189"/>
                    <a:pt x="24" y="188"/>
                    <a:pt x="21" y="188"/>
                  </a:cubicBezTo>
                  <a:cubicBezTo>
                    <a:pt x="18" y="188"/>
                    <a:pt x="16" y="188"/>
                    <a:pt x="13" y="187"/>
                  </a:cubicBezTo>
                  <a:cubicBezTo>
                    <a:pt x="12" y="187"/>
                    <a:pt x="11" y="186"/>
                    <a:pt x="11" y="186"/>
                  </a:cubicBezTo>
                  <a:cubicBezTo>
                    <a:pt x="9" y="185"/>
                    <a:pt x="8" y="183"/>
                    <a:pt x="6" y="183"/>
                  </a:cubicBezTo>
                  <a:cubicBezTo>
                    <a:pt x="3" y="182"/>
                    <a:pt x="1" y="184"/>
                    <a:pt x="1" y="187"/>
                  </a:cubicBezTo>
                  <a:cubicBezTo>
                    <a:pt x="1" y="188"/>
                    <a:pt x="1" y="189"/>
                    <a:pt x="0" y="190"/>
                  </a:cubicBezTo>
                  <a:cubicBezTo>
                    <a:pt x="0" y="192"/>
                    <a:pt x="1" y="192"/>
                    <a:pt x="1" y="193"/>
                  </a:cubicBezTo>
                  <a:cubicBezTo>
                    <a:pt x="2" y="194"/>
                    <a:pt x="2" y="195"/>
                    <a:pt x="3" y="196"/>
                  </a:cubicBezTo>
                  <a:cubicBezTo>
                    <a:pt x="4" y="197"/>
                    <a:pt x="5" y="197"/>
                    <a:pt x="6" y="197"/>
                  </a:cubicBezTo>
                  <a:cubicBezTo>
                    <a:pt x="7" y="198"/>
                    <a:pt x="9" y="199"/>
                    <a:pt x="11" y="198"/>
                  </a:cubicBezTo>
                  <a:cubicBezTo>
                    <a:pt x="12" y="197"/>
                    <a:pt x="12" y="196"/>
                    <a:pt x="12" y="196"/>
                  </a:cubicBezTo>
                  <a:cubicBezTo>
                    <a:pt x="13" y="195"/>
                    <a:pt x="17" y="194"/>
                    <a:pt x="18" y="194"/>
                  </a:cubicBezTo>
                  <a:cubicBezTo>
                    <a:pt x="21" y="194"/>
                    <a:pt x="22" y="196"/>
                    <a:pt x="23" y="198"/>
                  </a:cubicBezTo>
                  <a:cubicBezTo>
                    <a:pt x="25" y="200"/>
                    <a:pt x="30" y="201"/>
                    <a:pt x="33" y="202"/>
                  </a:cubicBezTo>
                  <a:cubicBezTo>
                    <a:pt x="35" y="203"/>
                    <a:pt x="36" y="204"/>
                    <a:pt x="38" y="203"/>
                  </a:cubicBezTo>
                  <a:cubicBezTo>
                    <a:pt x="39" y="203"/>
                    <a:pt x="40" y="202"/>
                    <a:pt x="41" y="201"/>
                  </a:cubicBezTo>
                  <a:cubicBezTo>
                    <a:pt x="41" y="200"/>
                    <a:pt x="42" y="199"/>
                    <a:pt x="42" y="199"/>
                  </a:cubicBezTo>
                  <a:cubicBezTo>
                    <a:pt x="42" y="198"/>
                    <a:pt x="43" y="197"/>
                    <a:pt x="44" y="196"/>
                  </a:cubicBezTo>
                  <a:cubicBezTo>
                    <a:pt x="44" y="195"/>
                    <a:pt x="44" y="195"/>
                    <a:pt x="46" y="194"/>
                  </a:cubicBezTo>
                  <a:cubicBezTo>
                    <a:pt x="47" y="194"/>
                    <a:pt x="48" y="194"/>
                    <a:pt x="49" y="193"/>
                  </a:cubicBezTo>
                  <a:cubicBezTo>
                    <a:pt x="49" y="193"/>
                    <a:pt x="49" y="193"/>
                    <a:pt x="49" y="193"/>
                  </a:cubicBezTo>
                  <a:cubicBezTo>
                    <a:pt x="49" y="192"/>
                    <a:pt x="49" y="192"/>
                    <a:pt x="50" y="192"/>
                  </a:cubicBezTo>
                  <a:cubicBezTo>
                    <a:pt x="51" y="191"/>
                    <a:pt x="51" y="191"/>
                    <a:pt x="51" y="190"/>
                  </a:cubicBezTo>
                  <a:cubicBezTo>
                    <a:pt x="52" y="189"/>
                    <a:pt x="53" y="188"/>
                    <a:pt x="54" y="188"/>
                  </a:cubicBezTo>
                  <a:cubicBezTo>
                    <a:pt x="55" y="187"/>
                    <a:pt x="55" y="187"/>
                    <a:pt x="56" y="187"/>
                  </a:cubicBezTo>
                  <a:cubicBezTo>
                    <a:pt x="57" y="186"/>
                    <a:pt x="58" y="186"/>
                    <a:pt x="59" y="185"/>
                  </a:cubicBezTo>
                  <a:cubicBezTo>
                    <a:pt x="60" y="185"/>
                    <a:pt x="60" y="184"/>
                    <a:pt x="61" y="183"/>
                  </a:cubicBezTo>
                  <a:cubicBezTo>
                    <a:pt x="62" y="183"/>
                    <a:pt x="63" y="183"/>
                    <a:pt x="64" y="183"/>
                  </a:cubicBezTo>
                  <a:cubicBezTo>
                    <a:pt x="65" y="183"/>
                    <a:pt x="66" y="182"/>
                    <a:pt x="67" y="182"/>
                  </a:cubicBezTo>
                  <a:cubicBezTo>
                    <a:pt x="70" y="182"/>
                    <a:pt x="73" y="182"/>
                    <a:pt x="76" y="182"/>
                  </a:cubicBezTo>
                  <a:cubicBezTo>
                    <a:pt x="79" y="182"/>
                    <a:pt x="80" y="184"/>
                    <a:pt x="82" y="184"/>
                  </a:cubicBezTo>
                  <a:cubicBezTo>
                    <a:pt x="84" y="185"/>
                    <a:pt x="86" y="184"/>
                    <a:pt x="88" y="184"/>
                  </a:cubicBezTo>
                  <a:cubicBezTo>
                    <a:pt x="89" y="184"/>
                    <a:pt x="91" y="184"/>
                    <a:pt x="92" y="184"/>
                  </a:cubicBezTo>
                  <a:cubicBezTo>
                    <a:pt x="93" y="184"/>
                    <a:pt x="94" y="183"/>
                    <a:pt x="96" y="182"/>
                  </a:cubicBezTo>
                  <a:cubicBezTo>
                    <a:pt x="96" y="182"/>
                    <a:pt x="97" y="182"/>
                    <a:pt x="98" y="182"/>
                  </a:cubicBezTo>
                  <a:cubicBezTo>
                    <a:pt x="99" y="182"/>
                    <a:pt x="100" y="182"/>
                    <a:pt x="100" y="182"/>
                  </a:cubicBezTo>
                  <a:cubicBezTo>
                    <a:pt x="103" y="182"/>
                    <a:pt x="104" y="185"/>
                    <a:pt x="103" y="187"/>
                  </a:cubicBezTo>
                  <a:cubicBezTo>
                    <a:pt x="103" y="188"/>
                    <a:pt x="100" y="190"/>
                    <a:pt x="98" y="191"/>
                  </a:cubicBezTo>
                  <a:cubicBezTo>
                    <a:pt x="98" y="191"/>
                    <a:pt x="97" y="191"/>
                    <a:pt x="97" y="192"/>
                  </a:cubicBezTo>
                  <a:cubicBezTo>
                    <a:pt x="97" y="193"/>
                    <a:pt x="98" y="193"/>
                    <a:pt x="99" y="193"/>
                  </a:cubicBezTo>
                  <a:cubicBezTo>
                    <a:pt x="101" y="194"/>
                    <a:pt x="102" y="194"/>
                    <a:pt x="104" y="195"/>
                  </a:cubicBezTo>
                  <a:cubicBezTo>
                    <a:pt x="106" y="196"/>
                    <a:pt x="106" y="196"/>
                    <a:pt x="107" y="197"/>
                  </a:cubicBezTo>
                  <a:cubicBezTo>
                    <a:pt x="107" y="197"/>
                    <a:pt x="108" y="198"/>
                    <a:pt x="108" y="198"/>
                  </a:cubicBezTo>
                  <a:cubicBezTo>
                    <a:pt x="109" y="198"/>
                    <a:pt x="109" y="199"/>
                    <a:pt x="109" y="199"/>
                  </a:cubicBezTo>
                  <a:cubicBezTo>
                    <a:pt x="111" y="200"/>
                    <a:pt x="112" y="200"/>
                    <a:pt x="113" y="199"/>
                  </a:cubicBezTo>
                  <a:cubicBezTo>
                    <a:pt x="116" y="198"/>
                    <a:pt x="118" y="197"/>
                    <a:pt x="121" y="197"/>
                  </a:cubicBezTo>
                  <a:cubicBezTo>
                    <a:pt x="123" y="197"/>
                    <a:pt x="123" y="197"/>
                    <a:pt x="124" y="199"/>
                  </a:cubicBezTo>
                  <a:cubicBezTo>
                    <a:pt x="124" y="199"/>
                    <a:pt x="125" y="200"/>
                    <a:pt x="125" y="200"/>
                  </a:cubicBezTo>
                  <a:cubicBezTo>
                    <a:pt x="126" y="201"/>
                    <a:pt x="126" y="201"/>
                    <a:pt x="127" y="202"/>
                  </a:cubicBezTo>
                  <a:cubicBezTo>
                    <a:pt x="127" y="202"/>
                    <a:pt x="128" y="203"/>
                    <a:pt x="129" y="203"/>
                  </a:cubicBezTo>
                  <a:cubicBezTo>
                    <a:pt x="130" y="204"/>
                    <a:pt x="131" y="204"/>
                    <a:pt x="132" y="204"/>
                  </a:cubicBezTo>
                  <a:cubicBezTo>
                    <a:pt x="133" y="205"/>
                    <a:pt x="135" y="205"/>
                    <a:pt x="136" y="205"/>
                  </a:cubicBezTo>
                  <a:cubicBezTo>
                    <a:pt x="136" y="206"/>
                    <a:pt x="137" y="207"/>
                    <a:pt x="137" y="208"/>
                  </a:cubicBezTo>
                  <a:cubicBezTo>
                    <a:pt x="136" y="209"/>
                    <a:pt x="136" y="209"/>
                    <a:pt x="135" y="210"/>
                  </a:cubicBezTo>
                  <a:cubicBezTo>
                    <a:pt x="135" y="211"/>
                    <a:pt x="134" y="212"/>
                    <a:pt x="134" y="213"/>
                  </a:cubicBezTo>
                  <a:cubicBezTo>
                    <a:pt x="133" y="214"/>
                    <a:pt x="133" y="214"/>
                    <a:pt x="132" y="214"/>
                  </a:cubicBezTo>
                  <a:cubicBezTo>
                    <a:pt x="132" y="215"/>
                    <a:pt x="132" y="215"/>
                    <a:pt x="132" y="216"/>
                  </a:cubicBezTo>
                  <a:cubicBezTo>
                    <a:pt x="131" y="218"/>
                    <a:pt x="130" y="219"/>
                    <a:pt x="129" y="221"/>
                  </a:cubicBezTo>
                  <a:cubicBezTo>
                    <a:pt x="129" y="222"/>
                    <a:pt x="129" y="223"/>
                    <a:pt x="128" y="224"/>
                  </a:cubicBezTo>
                  <a:cubicBezTo>
                    <a:pt x="128" y="226"/>
                    <a:pt x="128" y="227"/>
                    <a:pt x="127" y="228"/>
                  </a:cubicBezTo>
                  <a:cubicBezTo>
                    <a:pt x="126" y="229"/>
                    <a:pt x="126" y="229"/>
                    <a:pt x="126" y="231"/>
                  </a:cubicBezTo>
                  <a:cubicBezTo>
                    <a:pt x="126" y="231"/>
                    <a:pt x="126" y="232"/>
                    <a:pt x="126" y="233"/>
                  </a:cubicBezTo>
                  <a:cubicBezTo>
                    <a:pt x="126" y="234"/>
                    <a:pt x="125" y="238"/>
                    <a:pt x="126" y="239"/>
                  </a:cubicBezTo>
                  <a:cubicBezTo>
                    <a:pt x="127" y="241"/>
                    <a:pt x="131" y="240"/>
                    <a:pt x="133" y="240"/>
                  </a:cubicBezTo>
                  <a:cubicBezTo>
                    <a:pt x="134" y="240"/>
                    <a:pt x="135" y="241"/>
                    <a:pt x="137" y="241"/>
                  </a:cubicBezTo>
                  <a:cubicBezTo>
                    <a:pt x="139" y="243"/>
                    <a:pt x="142" y="243"/>
                    <a:pt x="145" y="243"/>
                  </a:cubicBezTo>
                  <a:cubicBezTo>
                    <a:pt x="145" y="243"/>
                    <a:pt x="145" y="243"/>
                    <a:pt x="145" y="243"/>
                  </a:cubicBezTo>
                  <a:cubicBezTo>
                    <a:pt x="146" y="242"/>
                    <a:pt x="146" y="241"/>
                    <a:pt x="146" y="241"/>
                  </a:cubicBezTo>
                  <a:cubicBezTo>
                    <a:pt x="147" y="240"/>
                    <a:pt x="148" y="240"/>
                    <a:pt x="149" y="239"/>
                  </a:cubicBezTo>
                  <a:cubicBezTo>
                    <a:pt x="149" y="239"/>
                    <a:pt x="148" y="239"/>
                    <a:pt x="148" y="238"/>
                  </a:cubicBezTo>
                  <a:cubicBezTo>
                    <a:pt x="148" y="238"/>
                    <a:pt x="148" y="237"/>
                    <a:pt x="149" y="236"/>
                  </a:cubicBezTo>
                  <a:cubicBezTo>
                    <a:pt x="149" y="235"/>
                    <a:pt x="149" y="235"/>
                    <a:pt x="149" y="233"/>
                  </a:cubicBezTo>
                  <a:cubicBezTo>
                    <a:pt x="149" y="233"/>
                    <a:pt x="149" y="233"/>
                    <a:pt x="149" y="232"/>
                  </a:cubicBezTo>
                  <a:cubicBezTo>
                    <a:pt x="149" y="232"/>
                    <a:pt x="149" y="231"/>
                    <a:pt x="149" y="230"/>
                  </a:cubicBezTo>
                  <a:cubicBezTo>
                    <a:pt x="150" y="229"/>
                    <a:pt x="150" y="227"/>
                    <a:pt x="151" y="226"/>
                  </a:cubicBezTo>
                  <a:cubicBezTo>
                    <a:pt x="151" y="224"/>
                    <a:pt x="151" y="222"/>
                    <a:pt x="151" y="221"/>
                  </a:cubicBezTo>
                  <a:cubicBezTo>
                    <a:pt x="151" y="220"/>
                    <a:pt x="150" y="219"/>
                    <a:pt x="150" y="219"/>
                  </a:cubicBezTo>
                  <a:cubicBezTo>
                    <a:pt x="149" y="219"/>
                    <a:pt x="149" y="219"/>
                    <a:pt x="149" y="219"/>
                  </a:cubicBezTo>
                  <a:cubicBezTo>
                    <a:pt x="149" y="219"/>
                    <a:pt x="149" y="219"/>
                    <a:pt x="149" y="219"/>
                  </a:cubicBezTo>
                  <a:cubicBezTo>
                    <a:pt x="149" y="219"/>
                    <a:pt x="148" y="219"/>
                    <a:pt x="147" y="219"/>
                  </a:cubicBezTo>
                  <a:cubicBezTo>
                    <a:pt x="146" y="219"/>
                    <a:pt x="146" y="219"/>
                    <a:pt x="146" y="219"/>
                  </a:cubicBezTo>
                  <a:cubicBezTo>
                    <a:pt x="145" y="217"/>
                    <a:pt x="146" y="215"/>
                    <a:pt x="146" y="213"/>
                  </a:cubicBezTo>
                  <a:cubicBezTo>
                    <a:pt x="147" y="212"/>
                    <a:pt x="146" y="212"/>
                    <a:pt x="148" y="212"/>
                  </a:cubicBezTo>
                  <a:cubicBezTo>
                    <a:pt x="149" y="211"/>
                    <a:pt x="149" y="211"/>
                    <a:pt x="150" y="210"/>
                  </a:cubicBezTo>
                  <a:cubicBezTo>
                    <a:pt x="150" y="209"/>
                    <a:pt x="152" y="209"/>
                    <a:pt x="153" y="208"/>
                  </a:cubicBezTo>
                  <a:cubicBezTo>
                    <a:pt x="152" y="207"/>
                    <a:pt x="152" y="207"/>
                    <a:pt x="152" y="206"/>
                  </a:cubicBezTo>
                  <a:cubicBezTo>
                    <a:pt x="152" y="206"/>
                    <a:pt x="152" y="205"/>
                    <a:pt x="152" y="205"/>
                  </a:cubicBezTo>
                  <a:cubicBezTo>
                    <a:pt x="152" y="204"/>
                    <a:pt x="152" y="204"/>
                    <a:pt x="151" y="204"/>
                  </a:cubicBezTo>
                  <a:cubicBezTo>
                    <a:pt x="151" y="203"/>
                    <a:pt x="152" y="203"/>
                    <a:pt x="153" y="202"/>
                  </a:cubicBezTo>
                  <a:cubicBezTo>
                    <a:pt x="154" y="199"/>
                    <a:pt x="152" y="196"/>
                    <a:pt x="154" y="194"/>
                  </a:cubicBezTo>
                  <a:cubicBezTo>
                    <a:pt x="154" y="193"/>
                    <a:pt x="155" y="193"/>
                    <a:pt x="155" y="192"/>
                  </a:cubicBezTo>
                  <a:cubicBezTo>
                    <a:pt x="156" y="191"/>
                    <a:pt x="157" y="191"/>
                    <a:pt x="157" y="190"/>
                  </a:cubicBezTo>
                  <a:cubicBezTo>
                    <a:pt x="158" y="189"/>
                    <a:pt x="158" y="190"/>
                    <a:pt x="158" y="188"/>
                  </a:cubicBezTo>
                  <a:cubicBezTo>
                    <a:pt x="158" y="187"/>
                    <a:pt x="158" y="185"/>
                    <a:pt x="158" y="184"/>
                  </a:cubicBezTo>
                  <a:cubicBezTo>
                    <a:pt x="157" y="182"/>
                    <a:pt x="157" y="179"/>
                    <a:pt x="157" y="177"/>
                  </a:cubicBezTo>
                  <a:cubicBezTo>
                    <a:pt x="156" y="176"/>
                    <a:pt x="156" y="176"/>
                    <a:pt x="156" y="175"/>
                  </a:cubicBezTo>
                  <a:cubicBezTo>
                    <a:pt x="156" y="174"/>
                    <a:pt x="156" y="173"/>
                    <a:pt x="156" y="172"/>
                  </a:cubicBezTo>
                  <a:cubicBezTo>
                    <a:pt x="156" y="171"/>
                    <a:pt x="155" y="170"/>
                    <a:pt x="155" y="169"/>
                  </a:cubicBezTo>
                  <a:cubicBezTo>
                    <a:pt x="155" y="169"/>
                    <a:pt x="155" y="169"/>
                    <a:pt x="155" y="168"/>
                  </a:cubicBezTo>
                  <a:cubicBezTo>
                    <a:pt x="154" y="167"/>
                    <a:pt x="152" y="167"/>
                    <a:pt x="151" y="165"/>
                  </a:cubicBezTo>
                  <a:cubicBezTo>
                    <a:pt x="150" y="164"/>
                    <a:pt x="151" y="162"/>
                    <a:pt x="150" y="160"/>
                  </a:cubicBezTo>
                  <a:cubicBezTo>
                    <a:pt x="150" y="158"/>
                    <a:pt x="147" y="157"/>
                    <a:pt x="146" y="156"/>
                  </a:cubicBezTo>
                  <a:cubicBezTo>
                    <a:pt x="145" y="155"/>
                    <a:pt x="145" y="155"/>
                    <a:pt x="145" y="153"/>
                  </a:cubicBezTo>
                  <a:cubicBezTo>
                    <a:pt x="145" y="153"/>
                    <a:pt x="145" y="152"/>
                    <a:pt x="145" y="151"/>
                  </a:cubicBezTo>
                  <a:cubicBezTo>
                    <a:pt x="145" y="149"/>
                    <a:pt x="146" y="146"/>
                    <a:pt x="148" y="146"/>
                  </a:cubicBezTo>
                  <a:cubicBezTo>
                    <a:pt x="150" y="146"/>
                    <a:pt x="151" y="146"/>
                    <a:pt x="153" y="146"/>
                  </a:cubicBezTo>
                  <a:cubicBezTo>
                    <a:pt x="153" y="146"/>
                    <a:pt x="153" y="145"/>
                    <a:pt x="153" y="144"/>
                  </a:cubicBezTo>
                  <a:cubicBezTo>
                    <a:pt x="153" y="141"/>
                    <a:pt x="156" y="141"/>
                    <a:pt x="158" y="141"/>
                  </a:cubicBezTo>
                  <a:cubicBezTo>
                    <a:pt x="160" y="142"/>
                    <a:pt x="162" y="143"/>
                    <a:pt x="164" y="144"/>
                  </a:cubicBezTo>
                  <a:cubicBezTo>
                    <a:pt x="165" y="145"/>
                    <a:pt x="166" y="145"/>
                    <a:pt x="167" y="145"/>
                  </a:cubicBezTo>
                  <a:cubicBezTo>
                    <a:pt x="168" y="145"/>
                    <a:pt x="170" y="145"/>
                    <a:pt x="171" y="145"/>
                  </a:cubicBezTo>
                  <a:cubicBezTo>
                    <a:pt x="172" y="145"/>
                    <a:pt x="173" y="144"/>
                    <a:pt x="174" y="144"/>
                  </a:cubicBezTo>
                  <a:cubicBezTo>
                    <a:pt x="176" y="144"/>
                    <a:pt x="175" y="144"/>
                    <a:pt x="176" y="143"/>
                  </a:cubicBezTo>
                  <a:cubicBezTo>
                    <a:pt x="177" y="142"/>
                    <a:pt x="179" y="142"/>
                    <a:pt x="180" y="142"/>
                  </a:cubicBezTo>
                  <a:cubicBezTo>
                    <a:pt x="182" y="141"/>
                    <a:pt x="185" y="139"/>
                    <a:pt x="187" y="138"/>
                  </a:cubicBezTo>
                  <a:cubicBezTo>
                    <a:pt x="188" y="138"/>
                    <a:pt x="189" y="137"/>
                    <a:pt x="189" y="136"/>
                  </a:cubicBezTo>
                  <a:cubicBezTo>
                    <a:pt x="190" y="134"/>
                    <a:pt x="189" y="134"/>
                    <a:pt x="188" y="133"/>
                  </a:cubicBezTo>
                  <a:cubicBezTo>
                    <a:pt x="188" y="132"/>
                    <a:pt x="188" y="130"/>
                    <a:pt x="188" y="129"/>
                  </a:cubicBezTo>
                  <a:cubicBezTo>
                    <a:pt x="188" y="128"/>
                    <a:pt x="188" y="127"/>
                    <a:pt x="188" y="126"/>
                  </a:cubicBezTo>
                  <a:cubicBezTo>
                    <a:pt x="188" y="126"/>
                    <a:pt x="188" y="125"/>
                    <a:pt x="189" y="124"/>
                  </a:cubicBezTo>
                  <a:cubicBezTo>
                    <a:pt x="189" y="124"/>
                    <a:pt x="189" y="124"/>
                    <a:pt x="190" y="124"/>
                  </a:cubicBezTo>
                  <a:cubicBezTo>
                    <a:pt x="190" y="123"/>
                    <a:pt x="191" y="123"/>
                    <a:pt x="191" y="122"/>
                  </a:cubicBezTo>
                  <a:cubicBezTo>
                    <a:pt x="193" y="120"/>
                    <a:pt x="195" y="119"/>
                    <a:pt x="197" y="117"/>
                  </a:cubicBezTo>
                  <a:cubicBezTo>
                    <a:pt x="198" y="116"/>
                    <a:pt x="198" y="115"/>
                    <a:pt x="199" y="114"/>
                  </a:cubicBezTo>
                  <a:cubicBezTo>
                    <a:pt x="201" y="114"/>
                    <a:pt x="202" y="113"/>
                    <a:pt x="203" y="112"/>
                  </a:cubicBezTo>
                  <a:cubicBezTo>
                    <a:pt x="205" y="110"/>
                    <a:pt x="203" y="107"/>
                    <a:pt x="204" y="105"/>
                  </a:cubicBezTo>
                  <a:cubicBezTo>
                    <a:pt x="204" y="104"/>
                    <a:pt x="205" y="104"/>
                    <a:pt x="205" y="103"/>
                  </a:cubicBezTo>
                  <a:cubicBezTo>
                    <a:pt x="206" y="102"/>
                    <a:pt x="206" y="100"/>
                    <a:pt x="206" y="99"/>
                  </a:cubicBezTo>
                  <a:cubicBezTo>
                    <a:pt x="205" y="98"/>
                    <a:pt x="205" y="98"/>
                    <a:pt x="204" y="97"/>
                  </a:cubicBezTo>
                  <a:cubicBezTo>
                    <a:pt x="204" y="97"/>
                    <a:pt x="204" y="96"/>
                    <a:pt x="204" y="96"/>
                  </a:cubicBezTo>
                  <a:cubicBezTo>
                    <a:pt x="204" y="96"/>
                    <a:pt x="204" y="95"/>
                    <a:pt x="203" y="95"/>
                  </a:cubicBezTo>
                  <a:cubicBezTo>
                    <a:pt x="203" y="95"/>
                    <a:pt x="203" y="95"/>
                    <a:pt x="203" y="95"/>
                  </a:cubicBezTo>
                  <a:cubicBezTo>
                    <a:pt x="199" y="93"/>
                    <a:pt x="182" y="94"/>
                    <a:pt x="185" y="85"/>
                  </a:cubicBezTo>
                  <a:cubicBezTo>
                    <a:pt x="186" y="83"/>
                    <a:pt x="185" y="83"/>
                    <a:pt x="183" y="81"/>
                  </a:cubicBezTo>
                  <a:cubicBezTo>
                    <a:pt x="183" y="81"/>
                    <a:pt x="182" y="80"/>
                    <a:pt x="182" y="80"/>
                  </a:cubicBezTo>
                  <a:cubicBezTo>
                    <a:pt x="181" y="80"/>
                    <a:pt x="180" y="78"/>
                    <a:pt x="180" y="78"/>
                  </a:cubicBezTo>
                  <a:cubicBezTo>
                    <a:pt x="179" y="77"/>
                    <a:pt x="179" y="76"/>
                    <a:pt x="180" y="76"/>
                  </a:cubicBezTo>
                  <a:cubicBezTo>
                    <a:pt x="181" y="76"/>
                    <a:pt x="182" y="74"/>
                    <a:pt x="183" y="74"/>
                  </a:cubicBezTo>
                  <a:cubicBezTo>
                    <a:pt x="184" y="74"/>
                    <a:pt x="186" y="74"/>
                    <a:pt x="187" y="74"/>
                  </a:cubicBezTo>
                  <a:cubicBezTo>
                    <a:pt x="189" y="74"/>
                    <a:pt x="191" y="74"/>
                    <a:pt x="193" y="74"/>
                  </a:cubicBezTo>
                  <a:cubicBezTo>
                    <a:pt x="194" y="73"/>
                    <a:pt x="194" y="73"/>
                    <a:pt x="195" y="72"/>
                  </a:cubicBezTo>
                  <a:cubicBezTo>
                    <a:pt x="195" y="71"/>
                    <a:pt x="195" y="71"/>
                    <a:pt x="197" y="71"/>
                  </a:cubicBezTo>
                  <a:cubicBezTo>
                    <a:pt x="198" y="71"/>
                    <a:pt x="200" y="72"/>
                    <a:pt x="201" y="71"/>
                  </a:cubicBezTo>
                  <a:cubicBezTo>
                    <a:pt x="202" y="71"/>
                    <a:pt x="203" y="69"/>
                    <a:pt x="204" y="68"/>
                  </a:cubicBezTo>
                  <a:cubicBezTo>
                    <a:pt x="205" y="67"/>
                    <a:pt x="208" y="67"/>
                    <a:pt x="209" y="65"/>
                  </a:cubicBezTo>
                  <a:cubicBezTo>
                    <a:pt x="209" y="64"/>
                    <a:pt x="208" y="64"/>
                    <a:pt x="208" y="63"/>
                  </a:cubicBezTo>
                  <a:cubicBezTo>
                    <a:pt x="206" y="60"/>
                    <a:pt x="207" y="59"/>
                    <a:pt x="209" y="57"/>
                  </a:cubicBezTo>
                  <a:cubicBezTo>
                    <a:pt x="209" y="56"/>
                    <a:pt x="210" y="56"/>
                    <a:pt x="210" y="55"/>
                  </a:cubicBezTo>
                  <a:cubicBezTo>
                    <a:pt x="212" y="54"/>
                    <a:pt x="212" y="53"/>
                    <a:pt x="213" y="51"/>
                  </a:cubicBezTo>
                  <a:cubicBezTo>
                    <a:pt x="214" y="49"/>
                    <a:pt x="214" y="47"/>
                    <a:pt x="214" y="44"/>
                  </a:cubicBezTo>
                  <a:cubicBezTo>
                    <a:pt x="214" y="42"/>
                    <a:pt x="213" y="39"/>
                    <a:pt x="214" y="37"/>
                  </a:cubicBezTo>
                  <a:cubicBezTo>
                    <a:pt x="214" y="36"/>
                    <a:pt x="214" y="36"/>
                    <a:pt x="214" y="35"/>
                  </a:cubicBezTo>
                  <a:cubicBezTo>
                    <a:pt x="215" y="33"/>
                    <a:pt x="215" y="32"/>
                    <a:pt x="215" y="31"/>
                  </a:cubicBezTo>
                  <a:cubicBezTo>
                    <a:pt x="215" y="28"/>
                    <a:pt x="215" y="25"/>
                    <a:pt x="215" y="22"/>
                  </a:cubicBezTo>
                  <a:cubicBezTo>
                    <a:pt x="215" y="20"/>
                    <a:pt x="216" y="18"/>
                    <a:pt x="216" y="16"/>
                  </a:cubicBezTo>
                  <a:cubicBezTo>
                    <a:pt x="213" y="14"/>
                    <a:pt x="213" y="14"/>
                    <a:pt x="213" y="14"/>
                  </a:cubicBezTo>
                  <a:cubicBezTo>
                    <a:pt x="212" y="14"/>
                    <a:pt x="212" y="14"/>
                    <a:pt x="211" y="14"/>
                  </a:cubicBezTo>
                  <a:cubicBezTo>
                    <a:pt x="210" y="14"/>
                    <a:pt x="209" y="14"/>
                    <a:pt x="209" y="14"/>
                  </a:cubicBezTo>
                  <a:cubicBezTo>
                    <a:pt x="208" y="13"/>
                    <a:pt x="208" y="11"/>
                    <a:pt x="207" y="10"/>
                  </a:cubicBezTo>
                  <a:lnTo>
                    <a:pt x="206" y="9"/>
                  </a:lnTo>
                  <a:close/>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8" name="Freeform 98">
              <a:extLst>
                <a:ext uri="{FF2B5EF4-FFF2-40B4-BE49-F238E27FC236}">
                  <a16:creationId xmlns:a16="http://schemas.microsoft.com/office/drawing/2014/main" id="{BEAE0BB2-0262-CF3D-94C2-DB89AD7971E3}"/>
                </a:ext>
              </a:extLst>
            </p:cNvPr>
            <p:cNvSpPr>
              <a:spLocks/>
            </p:cNvSpPr>
            <p:nvPr/>
          </p:nvSpPr>
          <p:spPr bwMode="auto">
            <a:xfrm>
              <a:off x="3946525" y="4025900"/>
              <a:ext cx="22225" cy="30163"/>
            </a:xfrm>
            <a:custGeom>
              <a:avLst/>
              <a:gdLst/>
              <a:ahLst/>
              <a:cxnLst>
                <a:cxn ang="0">
                  <a:pos x="4" y="5"/>
                </a:cxn>
                <a:cxn ang="0">
                  <a:pos x="1" y="10"/>
                </a:cxn>
                <a:cxn ang="0">
                  <a:pos x="1" y="14"/>
                </a:cxn>
                <a:cxn ang="0">
                  <a:pos x="5" y="16"/>
                </a:cxn>
                <a:cxn ang="0">
                  <a:pos x="12" y="6"/>
                </a:cxn>
                <a:cxn ang="0">
                  <a:pos x="10" y="1"/>
                </a:cxn>
                <a:cxn ang="0">
                  <a:pos x="7" y="0"/>
                </a:cxn>
                <a:cxn ang="0">
                  <a:pos x="6" y="0"/>
                </a:cxn>
                <a:cxn ang="0">
                  <a:pos x="4" y="5"/>
                </a:cxn>
              </a:cxnLst>
              <a:rect l="0" t="0" r="r" b="b"/>
              <a:pathLst>
                <a:path w="12" h="16">
                  <a:moveTo>
                    <a:pt x="4" y="5"/>
                  </a:moveTo>
                  <a:cubicBezTo>
                    <a:pt x="3" y="6"/>
                    <a:pt x="2" y="8"/>
                    <a:pt x="1" y="10"/>
                  </a:cubicBezTo>
                  <a:cubicBezTo>
                    <a:pt x="0" y="11"/>
                    <a:pt x="0" y="13"/>
                    <a:pt x="1" y="14"/>
                  </a:cubicBezTo>
                  <a:cubicBezTo>
                    <a:pt x="2" y="15"/>
                    <a:pt x="4" y="16"/>
                    <a:pt x="5" y="16"/>
                  </a:cubicBezTo>
                  <a:cubicBezTo>
                    <a:pt x="9" y="16"/>
                    <a:pt x="12" y="10"/>
                    <a:pt x="12" y="6"/>
                  </a:cubicBezTo>
                  <a:cubicBezTo>
                    <a:pt x="12" y="4"/>
                    <a:pt x="11" y="2"/>
                    <a:pt x="10" y="1"/>
                  </a:cubicBezTo>
                  <a:cubicBezTo>
                    <a:pt x="9" y="0"/>
                    <a:pt x="8" y="0"/>
                    <a:pt x="7" y="0"/>
                  </a:cubicBezTo>
                  <a:cubicBezTo>
                    <a:pt x="7" y="0"/>
                    <a:pt x="6" y="0"/>
                    <a:pt x="6" y="0"/>
                  </a:cubicBezTo>
                  <a:cubicBezTo>
                    <a:pt x="6" y="0"/>
                    <a:pt x="5" y="4"/>
                    <a:pt x="4" y="5"/>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99" name="Freeform 99">
              <a:extLst>
                <a:ext uri="{FF2B5EF4-FFF2-40B4-BE49-F238E27FC236}">
                  <a16:creationId xmlns:a16="http://schemas.microsoft.com/office/drawing/2014/main" id="{78551634-2C26-14F6-0478-849EC308632F}"/>
                </a:ext>
              </a:extLst>
            </p:cNvPr>
            <p:cNvSpPr>
              <a:spLocks/>
            </p:cNvSpPr>
            <p:nvPr/>
          </p:nvSpPr>
          <p:spPr bwMode="auto">
            <a:xfrm>
              <a:off x="3970338" y="4002088"/>
              <a:ext cx="14288" cy="12700"/>
            </a:xfrm>
            <a:custGeom>
              <a:avLst/>
              <a:gdLst/>
              <a:ahLst/>
              <a:cxnLst>
                <a:cxn ang="0">
                  <a:pos x="7" y="0"/>
                </a:cxn>
                <a:cxn ang="0">
                  <a:pos x="3" y="3"/>
                </a:cxn>
                <a:cxn ang="0">
                  <a:pos x="2" y="5"/>
                </a:cxn>
                <a:cxn ang="0">
                  <a:pos x="2" y="7"/>
                </a:cxn>
                <a:cxn ang="0">
                  <a:pos x="4" y="6"/>
                </a:cxn>
                <a:cxn ang="0">
                  <a:pos x="5" y="5"/>
                </a:cxn>
                <a:cxn ang="0">
                  <a:pos x="7" y="3"/>
                </a:cxn>
                <a:cxn ang="0">
                  <a:pos x="8" y="2"/>
                </a:cxn>
                <a:cxn ang="0">
                  <a:pos x="8" y="1"/>
                </a:cxn>
                <a:cxn ang="0">
                  <a:pos x="7" y="0"/>
                </a:cxn>
              </a:cxnLst>
              <a:rect l="0" t="0" r="r" b="b"/>
              <a:pathLst>
                <a:path w="8" h="7">
                  <a:moveTo>
                    <a:pt x="7" y="0"/>
                  </a:moveTo>
                  <a:cubicBezTo>
                    <a:pt x="6" y="1"/>
                    <a:pt x="4" y="1"/>
                    <a:pt x="3" y="3"/>
                  </a:cubicBezTo>
                  <a:cubicBezTo>
                    <a:pt x="3" y="3"/>
                    <a:pt x="2" y="4"/>
                    <a:pt x="2" y="5"/>
                  </a:cubicBezTo>
                  <a:cubicBezTo>
                    <a:pt x="1" y="5"/>
                    <a:pt x="0" y="7"/>
                    <a:pt x="2" y="7"/>
                  </a:cubicBezTo>
                  <a:cubicBezTo>
                    <a:pt x="2" y="7"/>
                    <a:pt x="3" y="6"/>
                    <a:pt x="4" y="6"/>
                  </a:cubicBezTo>
                  <a:cubicBezTo>
                    <a:pt x="4" y="5"/>
                    <a:pt x="5" y="5"/>
                    <a:pt x="5" y="5"/>
                  </a:cubicBezTo>
                  <a:cubicBezTo>
                    <a:pt x="6" y="4"/>
                    <a:pt x="7" y="4"/>
                    <a:pt x="7" y="3"/>
                  </a:cubicBezTo>
                  <a:cubicBezTo>
                    <a:pt x="7" y="3"/>
                    <a:pt x="7" y="3"/>
                    <a:pt x="8" y="2"/>
                  </a:cubicBezTo>
                  <a:cubicBezTo>
                    <a:pt x="8" y="2"/>
                    <a:pt x="8" y="2"/>
                    <a:pt x="8"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0" name="Freeform 100">
              <a:extLst>
                <a:ext uri="{FF2B5EF4-FFF2-40B4-BE49-F238E27FC236}">
                  <a16:creationId xmlns:a16="http://schemas.microsoft.com/office/drawing/2014/main" id="{12B88B8D-44B3-5123-8A69-193B0E2811C3}"/>
                </a:ext>
              </a:extLst>
            </p:cNvPr>
            <p:cNvSpPr>
              <a:spLocks/>
            </p:cNvSpPr>
            <p:nvPr/>
          </p:nvSpPr>
          <p:spPr bwMode="auto">
            <a:xfrm>
              <a:off x="3994150" y="3984625"/>
              <a:ext cx="26988" cy="14288"/>
            </a:xfrm>
            <a:custGeom>
              <a:avLst/>
              <a:gdLst/>
              <a:ahLst/>
              <a:cxnLst>
                <a:cxn ang="0">
                  <a:pos x="10" y="1"/>
                </a:cxn>
                <a:cxn ang="0">
                  <a:pos x="9" y="1"/>
                </a:cxn>
                <a:cxn ang="0">
                  <a:pos x="5" y="2"/>
                </a:cxn>
                <a:cxn ang="0">
                  <a:pos x="2" y="4"/>
                </a:cxn>
                <a:cxn ang="0">
                  <a:pos x="1" y="6"/>
                </a:cxn>
                <a:cxn ang="0">
                  <a:pos x="6" y="6"/>
                </a:cxn>
                <a:cxn ang="0">
                  <a:pos x="12" y="3"/>
                </a:cxn>
                <a:cxn ang="0">
                  <a:pos x="13" y="1"/>
                </a:cxn>
                <a:cxn ang="0">
                  <a:pos x="11" y="1"/>
                </a:cxn>
                <a:cxn ang="0">
                  <a:pos x="10" y="1"/>
                </a:cxn>
              </a:cxnLst>
              <a:rect l="0" t="0" r="r" b="b"/>
              <a:pathLst>
                <a:path w="14" h="7">
                  <a:moveTo>
                    <a:pt x="10" y="1"/>
                  </a:moveTo>
                  <a:cubicBezTo>
                    <a:pt x="10" y="1"/>
                    <a:pt x="9" y="1"/>
                    <a:pt x="9" y="1"/>
                  </a:cubicBezTo>
                  <a:cubicBezTo>
                    <a:pt x="8" y="2"/>
                    <a:pt x="6" y="2"/>
                    <a:pt x="5" y="2"/>
                  </a:cubicBezTo>
                  <a:cubicBezTo>
                    <a:pt x="4" y="3"/>
                    <a:pt x="3" y="3"/>
                    <a:pt x="2" y="4"/>
                  </a:cubicBezTo>
                  <a:cubicBezTo>
                    <a:pt x="1" y="5"/>
                    <a:pt x="0" y="6"/>
                    <a:pt x="1" y="6"/>
                  </a:cubicBezTo>
                  <a:cubicBezTo>
                    <a:pt x="3" y="7"/>
                    <a:pt x="4" y="7"/>
                    <a:pt x="6" y="6"/>
                  </a:cubicBezTo>
                  <a:cubicBezTo>
                    <a:pt x="8" y="6"/>
                    <a:pt x="10" y="5"/>
                    <a:pt x="12" y="3"/>
                  </a:cubicBezTo>
                  <a:cubicBezTo>
                    <a:pt x="12" y="3"/>
                    <a:pt x="14" y="2"/>
                    <a:pt x="13" y="1"/>
                  </a:cubicBezTo>
                  <a:cubicBezTo>
                    <a:pt x="13" y="0"/>
                    <a:pt x="12" y="1"/>
                    <a:pt x="11" y="1"/>
                  </a:cubicBezTo>
                  <a:lnTo>
                    <a:pt x="10"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1" name="Freeform 101">
              <a:extLst>
                <a:ext uri="{FF2B5EF4-FFF2-40B4-BE49-F238E27FC236}">
                  <a16:creationId xmlns:a16="http://schemas.microsoft.com/office/drawing/2014/main" id="{206FA831-F5C4-9783-8BE7-3D41704387F7}"/>
                </a:ext>
              </a:extLst>
            </p:cNvPr>
            <p:cNvSpPr>
              <a:spLocks/>
            </p:cNvSpPr>
            <p:nvPr/>
          </p:nvSpPr>
          <p:spPr bwMode="auto">
            <a:xfrm>
              <a:off x="4046538" y="3973513"/>
              <a:ext cx="28575" cy="7938"/>
            </a:xfrm>
            <a:custGeom>
              <a:avLst/>
              <a:gdLst/>
              <a:ahLst/>
              <a:cxnLst>
                <a:cxn ang="0">
                  <a:pos x="9" y="1"/>
                </a:cxn>
                <a:cxn ang="0">
                  <a:pos x="0" y="3"/>
                </a:cxn>
                <a:cxn ang="0">
                  <a:pos x="0" y="3"/>
                </a:cxn>
                <a:cxn ang="0">
                  <a:pos x="1" y="4"/>
                </a:cxn>
                <a:cxn ang="0">
                  <a:pos x="4" y="4"/>
                </a:cxn>
                <a:cxn ang="0">
                  <a:pos x="11" y="3"/>
                </a:cxn>
                <a:cxn ang="0">
                  <a:pos x="14" y="1"/>
                </a:cxn>
                <a:cxn ang="0">
                  <a:pos x="12" y="0"/>
                </a:cxn>
                <a:cxn ang="0">
                  <a:pos x="9" y="0"/>
                </a:cxn>
                <a:cxn ang="0">
                  <a:pos x="6" y="0"/>
                </a:cxn>
                <a:cxn ang="0">
                  <a:pos x="5" y="1"/>
                </a:cxn>
                <a:cxn ang="0">
                  <a:pos x="9" y="1"/>
                </a:cxn>
              </a:cxnLst>
              <a:rect l="0" t="0" r="r" b="b"/>
              <a:pathLst>
                <a:path w="15" h="4">
                  <a:moveTo>
                    <a:pt x="9" y="1"/>
                  </a:moveTo>
                  <a:cubicBezTo>
                    <a:pt x="6" y="1"/>
                    <a:pt x="3" y="1"/>
                    <a:pt x="0" y="3"/>
                  </a:cubicBezTo>
                  <a:cubicBezTo>
                    <a:pt x="0" y="3"/>
                    <a:pt x="0" y="3"/>
                    <a:pt x="0" y="3"/>
                  </a:cubicBezTo>
                  <a:cubicBezTo>
                    <a:pt x="0" y="4"/>
                    <a:pt x="0" y="4"/>
                    <a:pt x="1" y="4"/>
                  </a:cubicBezTo>
                  <a:cubicBezTo>
                    <a:pt x="2" y="4"/>
                    <a:pt x="3" y="4"/>
                    <a:pt x="4" y="4"/>
                  </a:cubicBezTo>
                  <a:cubicBezTo>
                    <a:pt x="7" y="4"/>
                    <a:pt x="9" y="4"/>
                    <a:pt x="11" y="3"/>
                  </a:cubicBezTo>
                  <a:cubicBezTo>
                    <a:pt x="12" y="3"/>
                    <a:pt x="15" y="2"/>
                    <a:pt x="14" y="1"/>
                  </a:cubicBezTo>
                  <a:cubicBezTo>
                    <a:pt x="14" y="1"/>
                    <a:pt x="13" y="0"/>
                    <a:pt x="12" y="0"/>
                  </a:cubicBezTo>
                  <a:cubicBezTo>
                    <a:pt x="11" y="0"/>
                    <a:pt x="10" y="0"/>
                    <a:pt x="9" y="0"/>
                  </a:cubicBezTo>
                  <a:cubicBezTo>
                    <a:pt x="8" y="0"/>
                    <a:pt x="7" y="0"/>
                    <a:pt x="6" y="0"/>
                  </a:cubicBezTo>
                  <a:cubicBezTo>
                    <a:pt x="6" y="1"/>
                    <a:pt x="6" y="1"/>
                    <a:pt x="5" y="1"/>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2" name="Freeform 102">
              <a:extLst>
                <a:ext uri="{FF2B5EF4-FFF2-40B4-BE49-F238E27FC236}">
                  <a16:creationId xmlns:a16="http://schemas.microsoft.com/office/drawing/2014/main" id="{1E0BF660-B866-B512-2E3C-513FDB97E2D3}"/>
                </a:ext>
              </a:extLst>
            </p:cNvPr>
            <p:cNvSpPr>
              <a:spLocks/>
            </p:cNvSpPr>
            <p:nvPr/>
          </p:nvSpPr>
          <p:spPr bwMode="auto">
            <a:xfrm>
              <a:off x="4095750" y="3968750"/>
              <a:ext cx="20638" cy="4763"/>
            </a:xfrm>
            <a:custGeom>
              <a:avLst/>
              <a:gdLst/>
              <a:ahLst/>
              <a:cxnLst>
                <a:cxn ang="0">
                  <a:pos x="9" y="1"/>
                </a:cxn>
                <a:cxn ang="0">
                  <a:pos x="9" y="0"/>
                </a:cxn>
                <a:cxn ang="0">
                  <a:pos x="5" y="1"/>
                </a:cxn>
                <a:cxn ang="0">
                  <a:pos x="1" y="1"/>
                </a:cxn>
                <a:cxn ang="0">
                  <a:pos x="2" y="2"/>
                </a:cxn>
                <a:cxn ang="0">
                  <a:pos x="5" y="3"/>
                </a:cxn>
                <a:cxn ang="0">
                  <a:pos x="9" y="3"/>
                </a:cxn>
                <a:cxn ang="0">
                  <a:pos x="11" y="2"/>
                </a:cxn>
                <a:cxn ang="0">
                  <a:pos x="11" y="2"/>
                </a:cxn>
                <a:cxn ang="0">
                  <a:pos x="9" y="1"/>
                </a:cxn>
              </a:cxnLst>
              <a:rect l="0" t="0" r="r" b="b"/>
              <a:pathLst>
                <a:path w="11" h="3">
                  <a:moveTo>
                    <a:pt x="9" y="1"/>
                  </a:moveTo>
                  <a:cubicBezTo>
                    <a:pt x="9" y="0"/>
                    <a:pt x="9" y="0"/>
                    <a:pt x="9" y="0"/>
                  </a:cubicBezTo>
                  <a:cubicBezTo>
                    <a:pt x="7" y="0"/>
                    <a:pt x="6" y="0"/>
                    <a:pt x="5" y="1"/>
                  </a:cubicBezTo>
                  <a:cubicBezTo>
                    <a:pt x="4" y="1"/>
                    <a:pt x="2" y="1"/>
                    <a:pt x="1" y="1"/>
                  </a:cubicBezTo>
                  <a:cubicBezTo>
                    <a:pt x="0" y="2"/>
                    <a:pt x="1" y="2"/>
                    <a:pt x="2" y="2"/>
                  </a:cubicBezTo>
                  <a:cubicBezTo>
                    <a:pt x="3" y="2"/>
                    <a:pt x="4" y="3"/>
                    <a:pt x="5" y="3"/>
                  </a:cubicBezTo>
                  <a:cubicBezTo>
                    <a:pt x="6" y="3"/>
                    <a:pt x="7" y="3"/>
                    <a:pt x="9" y="3"/>
                  </a:cubicBezTo>
                  <a:cubicBezTo>
                    <a:pt x="9" y="3"/>
                    <a:pt x="10" y="3"/>
                    <a:pt x="11" y="2"/>
                  </a:cubicBezTo>
                  <a:cubicBezTo>
                    <a:pt x="11" y="2"/>
                    <a:pt x="11" y="2"/>
                    <a:pt x="11" y="2"/>
                  </a:cubicBezTo>
                  <a:lnTo>
                    <a:pt x="9" y="1"/>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3" name="Freeform 103">
              <a:extLst>
                <a:ext uri="{FF2B5EF4-FFF2-40B4-BE49-F238E27FC236}">
                  <a16:creationId xmlns:a16="http://schemas.microsoft.com/office/drawing/2014/main" id="{278C7248-040C-7BC3-F89C-C63A80865ABA}"/>
                </a:ext>
              </a:extLst>
            </p:cNvPr>
            <p:cNvSpPr>
              <a:spLocks/>
            </p:cNvSpPr>
            <p:nvPr/>
          </p:nvSpPr>
          <p:spPr bwMode="auto">
            <a:xfrm>
              <a:off x="2676525" y="2338388"/>
              <a:ext cx="114300" cy="109538"/>
            </a:xfrm>
            <a:custGeom>
              <a:avLst/>
              <a:gdLst/>
              <a:ahLst/>
              <a:cxnLst>
                <a:cxn ang="0">
                  <a:pos x="50" y="10"/>
                </a:cxn>
                <a:cxn ang="0">
                  <a:pos x="48" y="3"/>
                </a:cxn>
                <a:cxn ang="0">
                  <a:pos x="43" y="2"/>
                </a:cxn>
                <a:cxn ang="0">
                  <a:pos x="42" y="6"/>
                </a:cxn>
                <a:cxn ang="0">
                  <a:pos x="39" y="13"/>
                </a:cxn>
                <a:cxn ang="0">
                  <a:pos x="38" y="17"/>
                </a:cxn>
                <a:cxn ang="0">
                  <a:pos x="35" y="14"/>
                </a:cxn>
                <a:cxn ang="0">
                  <a:pos x="31" y="8"/>
                </a:cxn>
                <a:cxn ang="0">
                  <a:pos x="32" y="19"/>
                </a:cxn>
                <a:cxn ang="0">
                  <a:pos x="24" y="14"/>
                </a:cxn>
                <a:cxn ang="0">
                  <a:pos x="20" y="18"/>
                </a:cxn>
                <a:cxn ang="0">
                  <a:pos x="13" y="18"/>
                </a:cxn>
                <a:cxn ang="0">
                  <a:pos x="10" y="24"/>
                </a:cxn>
                <a:cxn ang="0">
                  <a:pos x="6" y="19"/>
                </a:cxn>
                <a:cxn ang="0">
                  <a:pos x="7" y="31"/>
                </a:cxn>
                <a:cxn ang="0">
                  <a:pos x="4" y="33"/>
                </a:cxn>
                <a:cxn ang="0">
                  <a:pos x="0" y="38"/>
                </a:cxn>
                <a:cxn ang="0">
                  <a:pos x="2" y="43"/>
                </a:cxn>
                <a:cxn ang="0">
                  <a:pos x="4" y="47"/>
                </a:cxn>
                <a:cxn ang="0">
                  <a:pos x="7" y="47"/>
                </a:cxn>
                <a:cxn ang="0">
                  <a:pos x="12" y="50"/>
                </a:cxn>
                <a:cxn ang="0">
                  <a:pos x="21" y="50"/>
                </a:cxn>
                <a:cxn ang="0">
                  <a:pos x="23" y="52"/>
                </a:cxn>
                <a:cxn ang="0">
                  <a:pos x="31" y="54"/>
                </a:cxn>
                <a:cxn ang="0">
                  <a:pos x="33" y="58"/>
                </a:cxn>
                <a:cxn ang="0">
                  <a:pos x="42" y="54"/>
                </a:cxn>
                <a:cxn ang="0">
                  <a:pos x="34" y="50"/>
                </a:cxn>
                <a:cxn ang="0">
                  <a:pos x="40" y="45"/>
                </a:cxn>
                <a:cxn ang="0">
                  <a:pos x="39" y="37"/>
                </a:cxn>
                <a:cxn ang="0">
                  <a:pos x="40" y="34"/>
                </a:cxn>
                <a:cxn ang="0">
                  <a:pos x="44" y="34"/>
                </a:cxn>
                <a:cxn ang="0">
                  <a:pos x="45" y="33"/>
                </a:cxn>
                <a:cxn ang="0">
                  <a:pos x="49" y="33"/>
                </a:cxn>
                <a:cxn ang="0">
                  <a:pos x="61" y="30"/>
                </a:cxn>
                <a:cxn ang="0">
                  <a:pos x="55" y="18"/>
                </a:cxn>
                <a:cxn ang="0">
                  <a:pos x="57" y="11"/>
                </a:cxn>
                <a:cxn ang="0">
                  <a:pos x="52" y="10"/>
                </a:cxn>
                <a:cxn ang="0">
                  <a:pos x="52" y="9"/>
                </a:cxn>
                <a:cxn ang="0">
                  <a:pos x="50" y="10"/>
                </a:cxn>
              </a:cxnLst>
              <a:rect l="0" t="0" r="r" b="b"/>
              <a:pathLst>
                <a:path w="61" h="59">
                  <a:moveTo>
                    <a:pt x="50" y="10"/>
                  </a:moveTo>
                  <a:cubicBezTo>
                    <a:pt x="50" y="7"/>
                    <a:pt x="50" y="5"/>
                    <a:pt x="48" y="3"/>
                  </a:cubicBezTo>
                  <a:cubicBezTo>
                    <a:pt x="47" y="2"/>
                    <a:pt x="45" y="0"/>
                    <a:pt x="43" y="2"/>
                  </a:cubicBezTo>
                  <a:cubicBezTo>
                    <a:pt x="43" y="2"/>
                    <a:pt x="43" y="5"/>
                    <a:pt x="42" y="6"/>
                  </a:cubicBezTo>
                  <a:cubicBezTo>
                    <a:pt x="41" y="8"/>
                    <a:pt x="39" y="10"/>
                    <a:pt x="39" y="13"/>
                  </a:cubicBezTo>
                  <a:cubicBezTo>
                    <a:pt x="37" y="13"/>
                    <a:pt x="36" y="16"/>
                    <a:pt x="38" y="17"/>
                  </a:cubicBezTo>
                  <a:cubicBezTo>
                    <a:pt x="41" y="15"/>
                    <a:pt x="35" y="9"/>
                    <a:pt x="35" y="14"/>
                  </a:cubicBezTo>
                  <a:cubicBezTo>
                    <a:pt x="35" y="11"/>
                    <a:pt x="33" y="9"/>
                    <a:pt x="31" y="8"/>
                  </a:cubicBezTo>
                  <a:cubicBezTo>
                    <a:pt x="29" y="11"/>
                    <a:pt x="33" y="16"/>
                    <a:pt x="32" y="19"/>
                  </a:cubicBezTo>
                  <a:cubicBezTo>
                    <a:pt x="29" y="19"/>
                    <a:pt x="27" y="14"/>
                    <a:pt x="24" y="14"/>
                  </a:cubicBezTo>
                  <a:cubicBezTo>
                    <a:pt x="21" y="14"/>
                    <a:pt x="20" y="15"/>
                    <a:pt x="20" y="18"/>
                  </a:cubicBezTo>
                  <a:cubicBezTo>
                    <a:pt x="18" y="19"/>
                    <a:pt x="15" y="18"/>
                    <a:pt x="13" y="18"/>
                  </a:cubicBezTo>
                  <a:cubicBezTo>
                    <a:pt x="13" y="19"/>
                    <a:pt x="12" y="24"/>
                    <a:pt x="10" y="24"/>
                  </a:cubicBezTo>
                  <a:cubicBezTo>
                    <a:pt x="9" y="22"/>
                    <a:pt x="8" y="19"/>
                    <a:pt x="6" y="19"/>
                  </a:cubicBezTo>
                  <a:cubicBezTo>
                    <a:pt x="5" y="23"/>
                    <a:pt x="8" y="27"/>
                    <a:pt x="7" y="31"/>
                  </a:cubicBezTo>
                  <a:cubicBezTo>
                    <a:pt x="5" y="31"/>
                    <a:pt x="5" y="32"/>
                    <a:pt x="4" y="33"/>
                  </a:cubicBezTo>
                  <a:cubicBezTo>
                    <a:pt x="2" y="35"/>
                    <a:pt x="0" y="36"/>
                    <a:pt x="0" y="38"/>
                  </a:cubicBezTo>
                  <a:cubicBezTo>
                    <a:pt x="0" y="41"/>
                    <a:pt x="1" y="41"/>
                    <a:pt x="2" y="43"/>
                  </a:cubicBezTo>
                  <a:cubicBezTo>
                    <a:pt x="3" y="44"/>
                    <a:pt x="3" y="46"/>
                    <a:pt x="4" y="47"/>
                  </a:cubicBezTo>
                  <a:cubicBezTo>
                    <a:pt x="5" y="48"/>
                    <a:pt x="6" y="47"/>
                    <a:pt x="7" y="47"/>
                  </a:cubicBezTo>
                  <a:cubicBezTo>
                    <a:pt x="10" y="48"/>
                    <a:pt x="8" y="50"/>
                    <a:pt x="12" y="50"/>
                  </a:cubicBezTo>
                  <a:cubicBezTo>
                    <a:pt x="14" y="50"/>
                    <a:pt x="19" y="49"/>
                    <a:pt x="21" y="50"/>
                  </a:cubicBezTo>
                  <a:cubicBezTo>
                    <a:pt x="22" y="50"/>
                    <a:pt x="22" y="52"/>
                    <a:pt x="23" y="52"/>
                  </a:cubicBezTo>
                  <a:cubicBezTo>
                    <a:pt x="25" y="53"/>
                    <a:pt x="29" y="52"/>
                    <a:pt x="31" y="54"/>
                  </a:cubicBezTo>
                  <a:cubicBezTo>
                    <a:pt x="32" y="54"/>
                    <a:pt x="33" y="56"/>
                    <a:pt x="33" y="58"/>
                  </a:cubicBezTo>
                  <a:cubicBezTo>
                    <a:pt x="36" y="59"/>
                    <a:pt x="40" y="56"/>
                    <a:pt x="42" y="54"/>
                  </a:cubicBezTo>
                  <a:cubicBezTo>
                    <a:pt x="39" y="54"/>
                    <a:pt x="36" y="51"/>
                    <a:pt x="34" y="50"/>
                  </a:cubicBezTo>
                  <a:cubicBezTo>
                    <a:pt x="36" y="49"/>
                    <a:pt x="39" y="48"/>
                    <a:pt x="40" y="45"/>
                  </a:cubicBezTo>
                  <a:cubicBezTo>
                    <a:pt x="47" y="45"/>
                    <a:pt x="39" y="40"/>
                    <a:pt x="39" y="37"/>
                  </a:cubicBezTo>
                  <a:cubicBezTo>
                    <a:pt x="39" y="36"/>
                    <a:pt x="40" y="34"/>
                    <a:pt x="40" y="34"/>
                  </a:cubicBezTo>
                  <a:cubicBezTo>
                    <a:pt x="42" y="33"/>
                    <a:pt x="42" y="34"/>
                    <a:pt x="44" y="34"/>
                  </a:cubicBezTo>
                  <a:cubicBezTo>
                    <a:pt x="45" y="34"/>
                    <a:pt x="45" y="33"/>
                    <a:pt x="45" y="33"/>
                  </a:cubicBezTo>
                  <a:cubicBezTo>
                    <a:pt x="46" y="32"/>
                    <a:pt x="47" y="33"/>
                    <a:pt x="49" y="33"/>
                  </a:cubicBezTo>
                  <a:cubicBezTo>
                    <a:pt x="52" y="33"/>
                    <a:pt x="61" y="35"/>
                    <a:pt x="61" y="30"/>
                  </a:cubicBezTo>
                  <a:cubicBezTo>
                    <a:pt x="60" y="25"/>
                    <a:pt x="55" y="23"/>
                    <a:pt x="55" y="18"/>
                  </a:cubicBezTo>
                  <a:cubicBezTo>
                    <a:pt x="55" y="15"/>
                    <a:pt x="57" y="13"/>
                    <a:pt x="57" y="11"/>
                  </a:cubicBezTo>
                  <a:cubicBezTo>
                    <a:pt x="55" y="10"/>
                    <a:pt x="54" y="11"/>
                    <a:pt x="52" y="10"/>
                  </a:cubicBezTo>
                  <a:cubicBezTo>
                    <a:pt x="52" y="10"/>
                    <a:pt x="52" y="9"/>
                    <a:pt x="52" y="9"/>
                  </a:cubicBezTo>
                  <a:lnTo>
                    <a:pt x="50" y="1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4" name="Freeform 104">
              <a:extLst>
                <a:ext uri="{FF2B5EF4-FFF2-40B4-BE49-F238E27FC236}">
                  <a16:creationId xmlns:a16="http://schemas.microsoft.com/office/drawing/2014/main" id="{707FA50C-2DF9-7E1F-4649-0DD1B9F5B98D}"/>
                </a:ext>
              </a:extLst>
            </p:cNvPr>
            <p:cNvSpPr>
              <a:spLocks/>
            </p:cNvSpPr>
            <p:nvPr/>
          </p:nvSpPr>
          <p:spPr bwMode="auto">
            <a:xfrm>
              <a:off x="2719388" y="2454275"/>
              <a:ext cx="31750" cy="31750"/>
            </a:xfrm>
            <a:custGeom>
              <a:avLst/>
              <a:gdLst/>
              <a:ahLst/>
              <a:cxnLst>
                <a:cxn ang="0">
                  <a:pos x="13" y="6"/>
                </a:cxn>
                <a:cxn ang="0">
                  <a:pos x="6" y="2"/>
                </a:cxn>
                <a:cxn ang="0">
                  <a:pos x="1" y="5"/>
                </a:cxn>
                <a:cxn ang="0">
                  <a:pos x="4" y="10"/>
                </a:cxn>
                <a:cxn ang="0">
                  <a:pos x="6" y="13"/>
                </a:cxn>
                <a:cxn ang="0">
                  <a:pos x="16" y="17"/>
                </a:cxn>
                <a:cxn ang="0">
                  <a:pos x="16" y="10"/>
                </a:cxn>
                <a:cxn ang="0">
                  <a:pos x="13" y="6"/>
                </a:cxn>
              </a:cxnLst>
              <a:rect l="0" t="0" r="r" b="b"/>
              <a:pathLst>
                <a:path w="17" h="17">
                  <a:moveTo>
                    <a:pt x="13" y="6"/>
                  </a:moveTo>
                  <a:cubicBezTo>
                    <a:pt x="10" y="6"/>
                    <a:pt x="8" y="3"/>
                    <a:pt x="6" y="2"/>
                  </a:cubicBezTo>
                  <a:cubicBezTo>
                    <a:pt x="3" y="0"/>
                    <a:pt x="0" y="0"/>
                    <a:pt x="1" y="5"/>
                  </a:cubicBezTo>
                  <a:cubicBezTo>
                    <a:pt x="1" y="8"/>
                    <a:pt x="2" y="7"/>
                    <a:pt x="4" y="10"/>
                  </a:cubicBezTo>
                  <a:cubicBezTo>
                    <a:pt x="5" y="11"/>
                    <a:pt x="5" y="12"/>
                    <a:pt x="6" y="13"/>
                  </a:cubicBezTo>
                  <a:cubicBezTo>
                    <a:pt x="7" y="15"/>
                    <a:pt x="14" y="17"/>
                    <a:pt x="16" y="17"/>
                  </a:cubicBezTo>
                  <a:cubicBezTo>
                    <a:pt x="16" y="15"/>
                    <a:pt x="17" y="12"/>
                    <a:pt x="16" y="10"/>
                  </a:cubicBezTo>
                  <a:lnTo>
                    <a:pt x="13" y="6"/>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5" name="Freeform 105">
              <a:extLst>
                <a:ext uri="{FF2B5EF4-FFF2-40B4-BE49-F238E27FC236}">
                  <a16:creationId xmlns:a16="http://schemas.microsoft.com/office/drawing/2014/main" id="{2CBA8E10-D365-AC5D-D56B-0590FD293FC8}"/>
                </a:ext>
              </a:extLst>
            </p:cNvPr>
            <p:cNvSpPr>
              <a:spLocks/>
            </p:cNvSpPr>
            <p:nvPr/>
          </p:nvSpPr>
          <p:spPr bwMode="auto">
            <a:xfrm>
              <a:off x="2716213" y="2506663"/>
              <a:ext cx="28575" cy="50800"/>
            </a:xfrm>
            <a:custGeom>
              <a:avLst/>
              <a:gdLst/>
              <a:ahLst/>
              <a:cxnLst>
                <a:cxn ang="0">
                  <a:pos x="11" y="4"/>
                </a:cxn>
                <a:cxn ang="0">
                  <a:pos x="2" y="2"/>
                </a:cxn>
                <a:cxn ang="0">
                  <a:pos x="2" y="9"/>
                </a:cxn>
                <a:cxn ang="0">
                  <a:pos x="9" y="16"/>
                </a:cxn>
                <a:cxn ang="0">
                  <a:pos x="7" y="21"/>
                </a:cxn>
                <a:cxn ang="0">
                  <a:pos x="9" y="26"/>
                </a:cxn>
                <a:cxn ang="0">
                  <a:pos x="12" y="27"/>
                </a:cxn>
                <a:cxn ang="0">
                  <a:pos x="12" y="16"/>
                </a:cxn>
                <a:cxn ang="0">
                  <a:pos x="13" y="10"/>
                </a:cxn>
                <a:cxn ang="0">
                  <a:pos x="11" y="4"/>
                </a:cxn>
              </a:cxnLst>
              <a:rect l="0" t="0" r="r" b="b"/>
              <a:pathLst>
                <a:path w="15" h="27">
                  <a:moveTo>
                    <a:pt x="11" y="4"/>
                  </a:moveTo>
                  <a:cubicBezTo>
                    <a:pt x="9" y="3"/>
                    <a:pt x="3" y="0"/>
                    <a:pt x="2" y="2"/>
                  </a:cubicBezTo>
                  <a:cubicBezTo>
                    <a:pt x="0" y="3"/>
                    <a:pt x="1" y="7"/>
                    <a:pt x="2" y="9"/>
                  </a:cubicBezTo>
                  <a:cubicBezTo>
                    <a:pt x="3" y="12"/>
                    <a:pt x="8" y="13"/>
                    <a:pt x="9" y="16"/>
                  </a:cubicBezTo>
                  <a:cubicBezTo>
                    <a:pt x="9" y="18"/>
                    <a:pt x="8" y="19"/>
                    <a:pt x="7" y="21"/>
                  </a:cubicBezTo>
                  <a:cubicBezTo>
                    <a:pt x="7" y="22"/>
                    <a:pt x="7" y="25"/>
                    <a:pt x="9" y="26"/>
                  </a:cubicBezTo>
                  <a:cubicBezTo>
                    <a:pt x="9" y="26"/>
                    <a:pt x="12" y="27"/>
                    <a:pt x="12" y="27"/>
                  </a:cubicBezTo>
                  <a:cubicBezTo>
                    <a:pt x="15" y="26"/>
                    <a:pt x="13" y="18"/>
                    <a:pt x="12" y="16"/>
                  </a:cubicBezTo>
                  <a:cubicBezTo>
                    <a:pt x="12" y="15"/>
                    <a:pt x="12" y="12"/>
                    <a:pt x="13" y="10"/>
                  </a:cubicBezTo>
                  <a:lnTo>
                    <a:pt x="11" y="4"/>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6" name="Freeform 106">
              <a:extLst>
                <a:ext uri="{FF2B5EF4-FFF2-40B4-BE49-F238E27FC236}">
                  <a16:creationId xmlns:a16="http://schemas.microsoft.com/office/drawing/2014/main" id="{B3B27A40-BD10-8825-C7CF-4E0C18D6543F}"/>
                </a:ext>
              </a:extLst>
            </p:cNvPr>
            <p:cNvSpPr>
              <a:spLocks noEditPoints="1"/>
            </p:cNvSpPr>
            <p:nvPr/>
          </p:nvSpPr>
          <p:spPr bwMode="auto">
            <a:xfrm>
              <a:off x="4294188" y="3221038"/>
              <a:ext cx="300038" cy="554038"/>
            </a:xfrm>
            <a:custGeom>
              <a:avLst/>
              <a:gdLst/>
              <a:ahLst/>
              <a:cxnLst>
                <a:cxn ang="0">
                  <a:pos x="92" y="72"/>
                </a:cxn>
                <a:cxn ang="0">
                  <a:pos x="75" y="76"/>
                </a:cxn>
                <a:cxn ang="0">
                  <a:pos x="65" y="79"/>
                </a:cxn>
                <a:cxn ang="0">
                  <a:pos x="62" y="97"/>
                </a:cxn>
                <a:cxn ang="0">
                  <a:pos x="69" y="109"/>
                </a:cxn>
                <a:cxn ang="0">
                  <a:pos x="60" y="103"/>
                </a:cxn>
                <a:cxn ang="0">
                  <a:pos x="45" y="81"/>
                </a:cxn>
                <a:cxn ang="0">
                  <a:pos x="58" y="74"/>
                </a:cxn>
                <a:cxn ang="0">
                  <a:pos x="80" y="70"/>
                </a:cxn>
                <a:cxn ang="0">
                  <a:pos x="99" y="67"/>
                </a:cxn>
                <a:cxn ang="0">
                  <a:pos x="152" y="264"/>
                </a:cxn>
                <a:cxn ang="0">
                  <a:pos x="145" y="261"/>
                </a:cxn>
                <a:cxn ang="0">
                  <a:pos x="151" y="239"/>
                </a:cxn>
                <a:cxn ang="0">
                  <a:pos x="142" y="225"/>
                </a:cxn>
                <a:cxn ang="0">
                  <a:pos x="148" y="222"/>
                </a:cxn>
                <a:cxn ang="0">
                  <a:pos x="128" y="207"/>
                </a:cxn>
                <a:cxn ang="0">
                  <a:pos x="96" y="204"/>
                </a:cxn>
                <a:cxn ang="0">
                  <a:pos x="100" y="187"/>
                </a:cxn>
                <a:cxn ang="0">
                  <a:pos x="118" y="185"/>
                </a:cxn>
                <a:cxn ang="0">
                  <a:pos x="120" y="164"/>
                </a:cxn>
                <a:cxn ang="0">
                  <a:pos x="136" y="155"/>
                </a:cxn>
                <a:cxn ang="0">
                  <a:pos x="149" y="152"/>
                </a:cxn>
                <a:cxn ang="0">
                  <a:pos x="158" y="131"/>
                </a:cxn>
                <a:cxn ang="0">
                  <a:pos x="125" y="109"/>
                </a:cxn>
                <a:cxn ang="0">
                  <a:pos x="122" y="92"/>
                </a:cxn>
                <a:cxn ang="0">
                  <a:pos x="129" y="66"/>
                </a:cxn>
                <a:cxn ang="0">
                  <a:pos x="139" y="50"/>
                </a:cxn>
                <a:cxn ang="0">
                  <a:pos x="136" y="26"/>
                </a:cxn>
                <a:cxn ang="0">
                  <a:pos x="140" y="2"/>
                </a:cxn>
                <a:cxn ang="0">
                  <a:pos x="108" y="16"/>
                </a:cxn>
                <a:cxn ang="0">
                  <a:pos x="87" y="45"/>
                </a:cxn>
                <a:cxn ang="0">
                  <a:pos x="55" y="58"/>
                </a:cxn>
                <a:cxn ang="0">
                  <a:pos x="24" y="72"/>
                </a:cxn>
                <a:cxn ang="0">
                  <a:pos x="19" y="105"/>
                </a:cxn>
                <a:cxn ang="0">
                  <a:pos x="31" y="104"/>
                </a:cxn>
                <a:cxn ang="0">
                  <a:pos x="39" y="106"/>
                </a:cxn>
                <a:cxn ang="0">
                  <a:pos x="38" y="124"/>
                </a:cxn>
                <a:cxn ang="0">
                  <a:pos x="21" y="118"/>
                </a:cxn>
                <a:cxn ang="0">
                  <a:pos x="5" y="120"/>
                </a:cxn>
                <a:cxn ang="0">
                  <a:pos x="6" y="160"/>
                </a:cxn>
                <a:cxn ang="0">
                  <a:pos x="15" y="167"/>
                </a:cxn>
                <a:cxn ang="0">
                  <a:pos x="12" y="177"/>
                </a:cxn>
                <a:cxn ang="0">
                  <a:pos x="5" y="207"/>
                </a:cxn>
                <a:cxn ang="0">
                  <a:pos x="13" y="227"/>
                </a:cxn>
                <a:cxn ang="0">
                  <a:pos x="22" y="223"/>
                </a:cxn>
                <a:cxn ang="0">
                  <a:pos x="28" y="224"/>
                </a:cxn>
                <a:cxn ang="0">
                  <a:pos x="34" y="240"/>
                </a:cxn>
                <a:cxn ang="0">
                  <a:pos x="32" y="261"/>
                </a:cxn>
                <a:cxn ang="0">
                  <a:pos x="49" y="272"/>
                </a:cxn>
                <a:cxn ang="0">
                  <a:pos x="63" y="274"/>
                </a:cxn>
                <a:cxn ang="0">
                  <a:pos x="72" y="279"/>
                </a:cxn>
                <a:cxn ang="0">
                  <a:pos x="86" y="277"/>
                </a:cxn>
                <a:cxn ang="0">
                  <a:pos x="105" y="281"/>
                </a:cxn>
                <a:cxn ang="0">
                  <a:pos x="102" y="259"/>
                </a:cxn>
                <a:cxn ang="0">
                  <a:pos x="88" y="264"/>
                </a:cxn>
                <a:cxn ang="0">
                  <a:pos x="90" y="246"/>
                </a:cxn>
                <a:cxn ang="0">
                  <a:pos x="104" y="244"/>
                </a:cxn>
                <a:cxn ang="0">
                  <a:pos x="120" y="257"/>
                </a:cxn>
                <a:cxn ang="0">
                  <a:pos x="138" y="275"/>
                </a:cxn>
                <a:cxn ang="0">
                  <a:pos x="149" y="288"/>
                </a:cxn>
                <a:cxn ang="0">
                  <a:pos x="155" y="271"/>
                </a:cxn>
              </a:cxnLst>
              <a:rect l="0" t="0" r="r" b="b"/>
              <a:pathLst>
                <a:path w="161" h="297">
                  <a:moveTo>
                    <a:pt x="35" y="281"/>
                  </a:moveTo>
                  <a:cubicBezTo>
                    <a:pt x="35" y="281"/>
                    <a:pt x="35" y="281"/>
                    <a:pt x="36" y="281"/>
                  </a:cubicBezTo>
                  <a:cubicBezTo>
                    <a:pt x="36" y="281"/>
                    <a:pt x="36" y="281"/>
                    <a:pt x="36" y="280"/>
                  </a:cubicBezTo>
                  <a:cubicBezTo>
                    <a:pt x="35" y="280"/>
                    <a:pt x="35" y="280"/>
                    <a:pt x="35" y="280"/>
                  </a:cubicBezTo>
                  <a:cubicBezTo>
                    <a:pt x="35" y="280"/>
                    <a:pt x="35" y="281"/>
                    <a:pt x="35" y="281"/>
                  </a:cubicBezTo>
                  <a:moveTo>
                    <a:pt x="92" y="72"/>
                  </a:moveTo>
                  <a:cubicBezTo>
                    <a:pt x="90" y="72"/>
                    <a:pt x="90" y="72"/>
                    <a:pt x="89" y="74"/>
                  </a:cubicBezTo>
                  <a:cubicBezTo>
                    <a:pt x="88" y="75"/>
                    <a:pt x="88" y="76"/>
                    <a:pt x="87" y="77"/>
                  </a:cubicBezTo>
                  <a:cubicBezTo>
                    <a:pt x="86" y="77"/>
                    <a:pt x="85" y="77"/>
                    <a:pt x="85" y="77"/>
                  </a:cubicBezTo>
                  <a:cubicBezTo>
                    <a:pt x="84" y="77"/>
                    <a:pt x="84" y="78"/>
                    <a:pt x="83" y="78"/>
                  </a:cubicBezTo>
                  <a:cubicBezTo>
                    <a:pt x="81" y="78"/>
                    <a:pt x="80" y="78"/>
                    <a:pt x="79" y="77"/>
                  </a:cubicBezTo>
                  <a:cubicBezTo>
                    <a:pt x="77" y="76"/>
                    <a:pt x="77" y="76"/>
                    <a:pt x="75" y="76"/>
                  </a:cubicBezTo>
                  <a:cubicBezTo>
                    <a:pt x="73" y="76"/>
                    <a:pt x="72" y="78"/>
                    <a:pt x="71" y="78"/>
                  </a:cubicBezTo>
                  <a:cubicBezTo>
                    <a:pt x="69" y="78"/>
                    <a:pt x="69" y="78"/>
                    <a:pt x="68" y="79"/>
                  </a:cubicBezTo>
                  <a:cubicBezTo>
                    <a:pt x="67" y="79"/>
                    <a:pt x="67" y="79"/>
                    <a:pt x="66" y="79"/>
                  </a:cubicBezTo>
                  <a:cubicBezTo>
                    <a:pt x="66" y="80"/>
                    <a:pt x="67" y="81"/>
                    <a:pt x="65" y="80"/>
                  </a:cubicBezTo>
                  <a:cubicBezTo>
                    <a:pt x="68" y="76"/>
                    <a:pt x="68" y="76"/>
                    <a:pt x="68" y="76"/>
                  </a:cubicBezTo>
                  <a:cubicBezTo>
                    <a:pt x="66" y="77"/>
                    <a:pt x="66" y="78"/>
                    <a:pt x="65" y="79"/>
                  </a:cubicBezTo>
                  <a:cubicBezTo>
                    <a:pt x="64" y="80"/>
                    <a:pt x="62" y="81"/>
                    <a:pt x="61" y="82"/>
                  </a:cubicBezTo>
                  <a:cubicBezTo>
                    <a:pt x="61" y="83"/>
                    <a:pt x="61" y="84"/>
                    <a:pt x="61" y="84"/>
                  </a:cubicBezTo>
                  <a:cubicBezTo>
                    <a:pt x="61" y="85"/>
                    <a:pt x="60" y="85"/>
                    <a:pt x="60" y="85"/>
                  </a:cubicBezTo>
                  <a:cubicBezTo>
                    <a:pt x="60" y="88"/>
                    <a:pt x="64" y="88"/>
                    <a:pt x="63" y="91"/>
                  </a:cubicBezTo>
                  <a:cubicBezTo>
                    <a:pt x="62" y="92"/>
                    <a:pt x="62" y="93"/>
                    <a:pt x="62" y="94"/>
                  </a:cubicBezTo>
                  <a:cubicBezTo>
                    <a:pt x="61" y="95"/>
                    <a:pt x="62" y="96"/>
                    <a:pt x="62" y="97"/>
                  </a:cubicBezTo>
                  <a:cubicBezTo>
                    <a:pt x="62" y="98"/>
                    <a:pt x="62" y="99"/>
                    <a:pt x="62" y="100"/>
                  </a:cubicBezTo>
                  <a:cubicBezTo>
                    <a:pt x="62" y="101"/>
                    <a:pt x="63" y="101"/>
                    <a:pt x="63" y="102"/>
                  </a:cubicBezTo>
                  <a:cubicBezTo>
                    <a:pt x="63" y="102"/>
                    <a:pt x="63" y="103"/>
                    <a:pt x="63" y="104"/>
                  </a:cubicBezTo>
                  <a:cubicBezTo>
                    <a:pt x="64" y="104"/>
                    <a:pt x="65" y="104"/>
                    <a:pt x="66" y="104"/>
                  </a:cubicBezTo>
                  <a:cubicBezTo>
                    <a:pt x="67" y="104"/>
                    <a:pt x="67" y="104"/>
                    <a:pt x="68" y="104"/>
                  </a:cubicBezTo>
                  <a:cubicBezTo>
                    <a:pt x="69" y="105"/>
                    <a:pt x="70" y="108"/>
                    <a:pt x="69" y="109"/>
                  </a:cubicBezTo>
                  <a:cubicBezTo>
                    <a:pt x="69" y="110"/>
                    <a:pt x="66" y="111"/>
                    <a:pt x="65" y="111"/>
                  </a:cubicBezTo>
                  <a:cubicBezTo>
                    <a:pt x="62" y="111"/>
                    <a:pt x="60" y="110"/>
                    <a:pt x="57" y="110"/>
                  </a:cubicBezTo>
                  <a:cubicBezTo>
                    <a:pt x="54" y="109"/>
                    <a:pt x="55" y="112"/>
                    <a:pt x="54" y="115"/>
                  </a:cubicBezTo>
                  <a:cubicBezTo>
                    <a:pt x="53" y="113"/>
                    <a:pt x="54" y="110"/>
                    <a:pt x="55" y="108"/>
                  </a:cubicBezTo>
                  <a:cubicBezTo>
                    <a:pt x="55" y="107"/>
                    <a:pt x="58" y="107"/>
                    <a:pt x="58" y="107"/>
                  </a:cubicBezTo>
                  <a:cubicBezTo>
                    <a:pt x="58" y="106"/>
                    <a:pt x="60" y="103"/>
                    <a:pt x="60" y="103"/>
                  </a:cubicBezTo>
                  <a:cubicBezTo>
                    <a:pt x="60" y="99"/>
                    <a:pt x="56" y="98"/>
                    <a:pt x="56" y="94"/>
                  </a:cubicBezTo>
                  <a:cubicBezTo>
                    <a:pt x="55" y="92"/>
                    <a:pt x="51" y="91"/>
                    <a:pt x="51" y="88"/>
                  </a:cubicBezTo>
                  <a:cubicBezTo>
                    <a:pt x="50" y="88"/>
                    <a:pt x="49" y="89"/>
                    <a:pt x="48" y="90"/>
                  </a:cubicBezTo>
                  <a:cubicBezTo>
                    <a:pt x="47" y="92"/>
                    <a:pt x="47" y="92"/>
                    <a:pt x="46" y="91"/>
                  </a:cubicBezTo>
                  <a:cubicBezTo>
                    <a:pt x="43" y="90"/>
                    <a:pt x="41" y="85"/>
                    <a:pt x="45" y="84"/>
                  </a:cubicBezTo>
                  <a:cubicBezTo>
                    <a:pt x="45" y="83"/>
                    <a:pt x="45" y="82"/>
                    <a:pt x="45" y="81"/>
                  </a:cubicBezTo>
                  <a:cubicBezTo>
                    <a:pt x="44" y="81"/>
                    <a:pt x="44" y="82"/>
                    <a:pt x="43" y="82"/>
                  </a:cubicBezTo>
                  <a:cubicBezTo>
                    <a:pt x="42" y="83"/>
                    <a:pt x="41" y="84"/>
                    <a:pt x="40" y="84"/>
                  </a:cubicBezTo>
                  <a:cubicBezTo>
                    <a:pt x="36" y="85"/>
                    <a:pt x="37" y="81"/>
                    <a:pt x="36" y="79"/>
                  </a:cubicBezTo>
                  <a:cubicBezTo>
                    <a:pt x="39" y="77"/>
                    <a:pt x="43" y="79"/>
                    <a:pt x="46" y="78"/>
                  </a:cubicBezTo>
                  <a:cubicBezTo>
                    <a:pt x="49" y="78"/>
                    <a:pt x="50" y="76"/>
                    <a:pt x="52" y="75"/>
                  </a:cubicBezTo>
                  <a:cubicBezTo>
                    <a:pt x="53" y="74"/>
                    <a:pt x="56" y="74"/>
                    <a:pt x="58" y="74"/>
                  </a:cubicBezTo>
                  <a:cubicBezTo>
                    <a:pt x="59" y="74"/>
                    <a:pt x="61" y="74"/>
                    <a:pt x="62" y="73"/>
                  </a:cubicBezTo>
                  <a:cubicBezTo>
                    <a:pt x="63" y="73"/>
                    <a:pt x="64" y="74"/>
                    <a:pt x="64" y="76"/>
                  </a:cubicBezTo>
                  <a:cubicBezTo>
                    <a:pt x="66" y="76"/>
                    <a:pt x="67" y="75"/>
                    <a:pt x="68" y="74"/>
                  </a:cubicBezTo>
                  <a:cubicBezTo>
                    <a:pt x="69" y="74"/>
                    <a:pt x="70" y="73"/>
                    <a:pt x="71" y="73"/>
                  </a:cubicBezTo>
                  <a:cubicBezTo>
                    <a:pt x="73" y="73"/>
                    <a:pt x="74" y="73"/>
                    <a:pt x="75" y="72"/>
                  </a:cubicBezTo>
                  <a:cubicBezTo>
                    <a:pt x="77" y="71"/>
                    <a:pt x="78" y="70"/>
                    <a:pt x="80" y="70"/>
                  </a:cubicBezTo>
                  <a:cubicBezTo>
                    <a:pt x="81" y="70"/>
                    <a:pt x="82" y="71"/>
                    <a:pt x="83" y="70"/>
                  </a:cubicBezTo>
                  <a:cubicBezTo>
                    <a:pt x="83" y="69"/>
                    <a:pt x="83" y="67"/>
                    <a:pt x="83" y="67"/>
                  </a:cubicBezTo>
                  <a:cubicBezTo>
                    <a:pt x="84" y="64"/>
                    <a:pt x="85" y="63"/>
                    <a:pt x="88" y="63"/>
                  </a:cubicBezTo>
                  <a:cubicBezTo>
                    <a:pt x="88" y="65"/>
                    <a:pt x="88" y="66"/>
                    <a:pt x="89" y="66"/>
                  </a:cubicBezTo>
                  <a:cubicBezTo>
                    <a:pt x="90" y="67"/>
                    <a:pt x="93" y="66"/>
                    <a:pt x="94" y="66"/>
                  </a:cubicBezTo>
                  <a:cubicBezTo>
                    <a:pt x="97" y="65"/>
                    <a:pt x="98" y="64"/>
                    <a:pt x="99" y="67"/>
                  </a:cubicBezTo>
                  <a:cubicBezTo>
                    <a:pt x="99" y="68"/>
                    <a:pt x="100" y="70"/>
                    <a:pt x="99" y="71"/>
                  </a:cubicBezTo>
                  <a:cubicBezTo>
                    <a:pt x="99" y="72"/>
                    <a:pt x="94" y="72"/>
                    <a:pt x="92" y="72"/>
                  </a:cubicBezTo>
                  <a:moveTo>
                    <a:pt x="160" y="255"/>
                  </a:moveTo>
                  <a:cubicBezTo>
                    <a:pt x="160" y="254"/>
                    <a:pt x="161" y="254"/>
                    <a:pt x="160" y="253"/>
                  </a:cubicBezTo>
                  <a:cubicBezTo>
                    <a:pt x="159" y="251"/>
                    <a:pt x="156" y="254"/>
                    <a:pt x="155" y="255"/>
                  </a:cubicBezTo>
                  <a:cubicBezTo>
                    <a:pt x="153" y="258"/>
                    <a:pt x="153" y="261"/>
                    <a:pt x="152" y="264"/>
                  </a:cubicBezTo>
                  <a:cubicBezTo>
                    <a:pt x="151" y="266"/>
                    <a:pt x="150" y="268"/>
                    <a:pt x="148" y="269"/>
                  </a:cubicBezTo>
                  <a:cubicBezTo>
                    <a:pt x="147" y="270"/>
                    <a:pt x="146" y="271"/>
                    <a:pt x="145" y="271"/>
                  </a:cubicBezTo>
                  <a:cubicBezTo>
                    <a:pt x="144" y="271"/>
                    <a:pt x="145" y="270"/>
                    <a:pt x="144" y="270"/>
                  </a:cubicBezTo>
                  <a:cubicBezTo>
                    <a:pt x="144" y="269"/>
                    <a:pt x="143" y="270"/>
                    <a:pt x="143" y="270"/>
                  </a:cubicBezTo>
                  <a:cubicBezTo>
                    <a:pt x="141" y="269"/>
                    <a:pt x="142" y="265"/>
                    <a:pt x="142" y="263"/>
                  </a:cubicBezTo>
                  <a:cubicBezTo>
                    <a:pt x="143" y="262"/>
                    <a:pt x="144" y="262"/>
                    <a:pt x="145" y="261"/>
                  </a:cubicBezTo>
                  <a:cubicBezTo>
                    <a:pt x="146" y="260"/>
                    <a:pt x="146" y="259"/>
                    <a:pt x="146" y="259"/>
                  </a:cubicBezTo>
                  <a:cubicBezTo>
                    <a:pt x="148" y="257"/>
                    <a:pt x="149" y="256"/>
                    <a:pt x="150" y="254"/>
                  </a:cubicBezTo>
                  <a:cubicBezTo>
                    <a:pt x="150" y="253"/>
                    <a:pt x="151" y="251"/>
                    <a:pt x="152" y="249"/>
                  </a:cubicBezTo>
                  <a:cubicBezTo>
                    <a:pt x="152" y="248"/>
                    <a:pt x="152" y="248"/>
                    <a:pt x="152" y="247"/>
                  </a:cubicBezTo>
                  <a:cubicBezTo>
                    <a:pt x="152" y="245"/>
                    <a:pt x="153" y="242"/>
                    <a:pt x="152" y="241"/>
                  </a:cubicBezTo>
                  <a:cubicBezTo>
                    <a:pt x="152" y="240"/>
                    <a:pt x="151" y="240"/>
                    <a:pt x="151" y="239"/>
                  </a:cubicBezTo>
                  <a:cubicBezTo>
                    <a:pt x="151" y="239"/>
                    <a:pt x="150" y="238"/>
                    <a:pt x="150" y="238"/>
                  </a:cubicBezTo>
                  <a:cubicBezTo>
                    <a:pt x="150" y="237"/>
                    <a:pt x="150" y="236"/>
                    <a:pt x="150" y="235"/>
                  </a:cubicBezTo>
                  <a:cubicBezTo>
                    <a:pt x="150" y="234"/>
                    <a:pt x="150" y="234"/>
                    <a:pt x="150" y="233"/>
                  </a:cubicBezTo>
                  <a:cubicBezTo>
                    <a:pt x="149" y="232"/>
                    <a:pt x="149" y="231"/>
                    <a:pt x="148" y="230"/>
                  </a:cubicBezTo>
                  <a:cubicBezTo>
                    <a:pt x="147" y="229"/>
                    <a:pt x="145" y="228"/>
                    <a:pt x="144" y="227"/>
                  </a:cubicBezTo>
                  <a:cubicBezTo>
                    <a:pt x="144" y="226"/>
                    <a:pt x="144" y="226"/>
                    <a:pt x="142" y="225"/>
                  </a:cubicBezTo>
                  <a:cubicBezTo>
                    <a:pt x="141" y="225"/>
                    <a:pt x="139" y="225"/>
                    <a:pt x="137" y="224"/>
                  </a:cubicBezTo>
                  <a:cubicBezTo>
                    <a:pt x="136" y="224"/>
                    <a:pt x="136" y="223"/>
                    <a:pt x="135" y="223"/>
                  </a:cubicBezTo>
                  <a:cubicBezTo>
                    <a:pt x="136" y="222"/>
                    <a:pt x="136" y="221"/>
                    <a:pt x="138" y="220"/>
                  </a:cubicBezTo>
                  <a:cubicBezTo>
                    <a:pt x="140" y="219"/>
                    <a:pt x="139" y="220"/>
                    <a:pt x="140" y="221"/>
                  </a:cubicBezTo>
                  <a:cubicBezTo>
                    <a:pt x="142" y="224"/>
                    <a:pt x="145" y="225"/>
                    <a:pt x="148" y="225"/>
                  </a:cubicBezTo>
                  <a:cubicBezTo>
                    <a:pt x="148" y="224"/>
                    <a:pt x="149" y="223"/>
                    <a:pt x="148" y="222"/>
                  </a:cubicBezTo>
                  <a:cubicBezTo>
                    <a:pt x="148" y="220"/>
                    <a:pt x="147" y="220"/>
                    <a:pt x="147" y="218"/>
                  </a:cubicBezTo>
                  <a:cubicBezTo>
                    <a:pt x="146" y="218"/>
                    <a:pt x="147" y="216"/>
                    <a:pt x="147" y="215"/>
                  </a:cubicBezTo>
                  <a:cubicBezTo>
                    <a:pt x="146" y="214"/>
                    <a:pt x="146" y="212"/>
                    <a:pt x="145" y="211"/>
                  </a:cubicBezTo>
                  <a:cubicBezTo>
                    <a:pt x="145" y="208"/>
                    <a:pt x="144" y="207"/>
                    <a:pt x="141" y="207"/>
                  </a:cubicBezTo>
                  <a:cubicBezTo>
                    <a:pt x="139" y="207"/>
                    <a:pt x="137" y="208"/>
                    <a:pt x="136" y="208"/>
                  </a:cubicBezTo>
                  <a:cubicBezTo>
                    <a:pt x="133" y="208"/>
                    <a:pt x="130" y="208"/>
                    <a:pt x="128" y="207"/>
                  </a:cubicBezTo>
                  <a:cubicBezTo>
                    <a:pt x="127" y="206"/>
                    <a:pt x="125" y="205"/>
                    <a:pt x="124" y="205"/>
                  </a:cubicBezTo>
                  <a:cubicBezTo>
                    <a:pt x="122" y="205"/>
                    <a:pt x="119" y="205"/>
                    <a:pt x="117" y="205"/>
                  </a:cubicBezTo>
                  <a:cubicBezTo>
                    <a:pt x="114" y="205"/>
                    <a:pt x="111" y="207"/>
                    <a:pt x="108" y="207"/>
                  </a:cubicBezTo>
                  <a:cubicBezTo>
                    <a:pt x="106" y="207"/>
                    <a:pt x="103" y="207"/>
                    <a:pt x="101" y="207"/>
                  </a:cubicBezTo>
                  <a:cubicBezTo>
                    <a:pt x="99" y="206"/>
                    <a:pt x="95" y="207"/>
                    <a:pt x="94" y="206"/>
                  </a:cubicBezTo>
                  <a:cubicBezTo>
                    <a:pt x="95" y="206"/>
                    <a:pt x="95" y="204"/>
                    <a:pt x="96" y="204"/>
                  </a:cubicBezTo>
                  <a:cubicBezTo>
                    <a:pt x="96" y="204"/>
                    <a:pt x="98" y="204"/>
                    <a:pt x="98" y="204"/>
                  </a:cubicBezTo>
                  <a:cubicBezTo>
                    <a:pt x="100" y="203"/>
                    <a:pt x="101" y="201"/>
                    <a:pt x="102" y="200"/>
                  </a:cubicBezTo>
                  <a:cubicBezTo>
                    <a:pt x="104" y="199"/>
                    <a:pt x="107" y="200"/>
                    <a:pt x="108" y="198"/>
                  </a:cubicBezTo>
                  <a:cubicBezTo>
                    <a:pt x="108" y="197"/>
                    <a:pt x="108" y="195"/>
                    <a:pt x="108" y="193"/>
                  </a:cubicBezTo>
                  <a:cubicBezTo>
                    <a:pt x="108" y="192"/>
                    <a:pt x="108" y="191"/>
                    <a:pt x="107" y="191"/>
                  </a:cubicBezTo>
                  <a:cubicBezTo>
                    <a:pt x="105" y="189"/>
                    <a:pt x="101" y="191"/>
                    <a:pt x="100" y="187"/>
                  </a:cubicBezTo>
                  <a:cubicBezTo>
                    <a:pt x="99" y="183"/>
                    <a:pt x="102" y="185"/>
                    <a:pt x="105" y="185"/>
                  </a:cubicBezTo>
                  <a:cubicBezTo>
                    <a:pt x="106" y="185"/>
                    <a:pt x="107" y="185"/>
                    <a:pt x="108" y="185"/>
                  </a:cubicBezTo>
                  <a:cubicBezTo>
                    <a:pt x="109" y="185"/>
                    <a:pt x="110" y="184"/>
                    <a:pt x="111" y="184"/>
                  </a:cubicBezTo>
                  <a:cubicBezTo>
                    <a:pt x="112" y="184"/>
                    <a:pt x="112" y="184"/>
                    <a:pt x="114" y="186"/>
                  </a:cubicBezTo>
                  <a:cubicBezTo>
                    <a:pt x="114" y="186"/>
                    <a:pt x="115" y="189"/>
                    <a:pt x="117" y="189"/>
                  </a:cubicBezTo>
                  <a:cubicBezTo>
                    <a:pt x="117" y="187"/>
                    <a:pt x="116" y="186"/>
                    <a:pt x="118" y="185"/>
                  </a:cubicBezTo>
                  <a:cubicBezTo>
                    <a:pt x="119" y="184"/>
                    <a:pt x="119" y="185"/>
                    <a:pt x="120" y="184"/>
                  </a:cubicBezTo>
                  <a:cubicBezTo>
                    <a:pt x="120" y="184"/>
                    <a:pt x="120" y="182"/>
                    <a:pt x="120" y="182"/>
                  </a:cubicBezTo>
                  <a:cubicBezTo>
                    <a:pt x="121" y="178"/>
                    <a:pt x="122" y="175"/>
                    <a:pt x="121" y="172"/>
                  </a:cubicBezTo>
                  <a:cubicBezTo>
                    <a:pt x="121" y="171"/>
                    <a:pt x="121" y="169"/>
                    <a:pt x="121" y="168"/>
                  </a:cubicBezTo>
                  <a:cubicBezTo>
                    <a:pt x="121" y="168"/>
                    <a:pt x="121" y="167"/>
                    <a:pt x="120" y="167"/>
                  </a:cubicBezTo>
                  <a:cubicBezTo>
                    <a:pt x="120" y="166"/>
                    <a:pt x="120" y="165"/>
                    <a:pt x="120" y="164"/>
                  </a:cubicBezTo>
                  <a:cubicBezTo>
                    <a:pt x="120" y="162"/>
                    <a:pt x="119" y="162"/>
                    <a:pt x="119" y="160"/>
                  </a:cubicBezTo>
                  <a:cubicBezTo>
                    <a:pt x="119" y="159"/>
                    <a:pt x="119" y="158"/>
                    <a:pt x="120" y="157"/>
                  </a:cubicBezTo>
                  <a:cubicBezTo>
                    <a:pt x="121" y="154"/>
                    <a:pt x="121" y="152"/>
                    <a:pt x="124" y="151"/>
                  </a:cubicBezTo>
                  <a:cubicBezTo>
                    <a:pt x="127" y="151"/>
                    <a:pt x="129" y="152"/>
                    <a:pt x="130" y="154"/>
                  </a:cubicBezTo>
                  <a:cubicBezTo>
                    <a:pt x="131" y="156"/>
                    <a:pt x="130" y="156"/>
                    <a:pt x="132" y="156"/>
                  </a:cubicBezTo>
                  <a:cubicBezTo>
                    <a:pt x="134" y="156"/>
                    <a:pt x="135" y="156"/>
                    <a:pt x="136" y="155"/>
                  </a:cubicBezTo>
                  <a:cubicBezTo>
                    <a:pt x="138" y="153"/>
                    <a:pt x="138" y="151"/>
                    <a:pt x="141" y="151"/>
                  </a:cubicBezTo>
                  <a:cubicBezTo>
                    <a:pt x="141" y="153"/>
                    <a:pt x="139" y="156"/>
                    <a:pt x="140" y="158"/>
                  </a:cubicBezTo>
                  <a:cubicBezTo>
                    <a:pt x="141" y="159"/>
                    <a:pt x="143" y="158"/>
                    <a:pt x="145" y="158"/>
                  </a:cubicBezTo>
                  <a:cubicBezTo>
                    <a:pt x="146" y="158"/>
                    <a:pt x="147" y="159"/>
                    <a:pt x="147" y="157"/>
                  </a:cubicBezTo>
                  <a:cubicBezTo>
                    <a:pt x="147" y="157"/>
                    <a:pt x="147" y="156"/>
                    <a:pt x="148" y="155"/>
                  </a:cubicBezTo>
                  <a:cubicBezTo>
                    <a:pt x="148" y="154"/>
                    <a:pt x="148" y="153"/>
                    <a:pt x="149" y="152"/>
                  </a:cubicBezTo>
                  <a:cubicBezTo>
                    <a:pt x="149" y="151"/>
                    <a:pt x="151" y="151"/>
                    <a:pt x="151" y="150"/>
                  </a:cubicBezTo>
                  <a:cubicBezTo>
                    <a:pt x="152" y="149"/>
                    <a:pt x="152" y="147"/>
                    <a:pt x="152" y="146"/>
                  </a:cubicBezTo>
                  <a:cubicBezTo>
                    <a:pt x="152" y="146"/>
                    <a:pt x="152" y="145"/>
                    <a:pt x="152" y="144"/>
                  </a:cubicBezTo>
                  <a:cubicBezTo>
                    <a:pt x="152" y="143"/>
                    <a:pt x="153" y="142"/>
                    <a:pt x="154" y="141"/>
                  </a:cubicBezTo>
                  <a:cubicBezTo>
                    <a:pt x="155" y="139"/>
                    <a:pt x="155" y="137"/>
                    <a:pt x="157" y="135"/>
                  </a:cubicBezTo>
                  <a:cubicBezTo>
                    <a:pt x="157" y="133"/>
                    <a:pt x="158" y="132"/>
                    <a:pt x="158" y="131"/>
                  </a:cubicBezTo>
                  <a:cubicBezTo>
                    <a:pt x="158" y="128"/>
                    <a:pt x="158" y="126"/>
                    <a:pt x="156" y="124"/>
                  </a:cubicBezTo>
                  <a:cubicBezTo>
                    <a:pt x="154" y="122"/>
                    <a:pt x="150" y="123"/>
                    <a:pt x="147" y="123"/>
                  </a:cubicBezTo>
                  <a:cubicBezTo>
                    <a:pt x="143" y="124"/>
                    <a:pt x="139" y="125"/>
                    <a:pt x="135" y="124"/>
                  </a:cubicBezTo>
                  <a:cubicBezTo>
                    <a:pt x="133" y="123"/>
                    <a:pt x="131" y="121"/>
                    <a:pt x="129" y="119"/>
                  </a:cubicBezTo>
                  <a:cubicBezTo>
                    <a:pt x="127" y="118"/>
                    <a:pt x="127" y="118"/>
                    <a:pt x="126" y="117"/>
                  </a:cubicBezTo>
                  <a:cubicBezTo>
                    <a:pt x="126" y="114"/>
                    <a:pt x="125" y="111"/>
                    <a:pt x="125" y="109"/>
                  </a:cubicBezTo>
                  <a:cubicBezTo>
                    <a:pt x="125" y="107"/>
                    <a:pt x="125" y="106"/>
                    <a:pt x="125" y="104"/>
                  </a:cubicBezTo>
                  <a:cubicBezTo>
                    <a:pt x="124" y="103"/>
                    <a:pt x="124" y="101"/>
                    <a:pt x="123" y="100"/>
                  </a:cubicBezTo>
                  <a:cubicBezTo>
                    <a:pt x="123" y="99"/>
                    <a:pt x="123" y="98"/>
                    <a:pt x="123" y="97"/>
                  </a:cubicBezTo>
                  <a:cubicBezTo>
                    <a:pt x="123" y="96"/>
                    <a:pt x="123" y="95"/>
                    <a:pt x="123" y="94"/>
                  </a:cubicBezTo>
                  <a:cubicBezTo>
                    <a:pt x="123" y="94"/>
                    <a:pt x="122" y="94"/>
                    <a:pt x="122" y="93"/>
                  </a:cubicBezTo>
                  <a:cubicBezTo>
                    <a:pt x="122" y="93"/>
                    <a:pt x="122" y="92"/>
                    <a:pt x="122" y="92"/>
                  </a:cubicBezTo>
                  <a:cubicBezTo>
                    <a:pt x="122" y="90"/>
                    <a:pt x="122" y="87"/>
                    <a:pt x="122" y="85"/>
                  </a:cubicBezTo>
                  <a:cubicBezTo>
                    <a:pt x="122" y="83"/>
                    <a:pt x="122" y="82"/>
                    <a:pt x="122" y="80"/>
                  </a:cubicBezTo>
                  <a:cubicBezTo>
                    <a:pt x="122" y="79"/>
                    <a:pt x="121" y="78"/>
                    <a:pt x="122" y="77"/>
                  </a:cubicBezTo>
                  <a:cubicBezTo>
                    <a:pt x="123" y="76"/>
                    <a:pt x="124" y="76"/>
                    <a:pt x="125" y="75"/>
                  </a:cubicBezTo>
                  <a:cubicBezTo>
                    <a:pt x="126" y="74"/>
                    <a:pt x="128" y="72"/>
                    <a:pt x="128" y="71"/>
                  </a:cubicBezTo>
                  <a:cubicBezTo>
                    <a:pt x="129" y="70"/>
                    <a:pt x="129" y="67"/>
                    <a:pt x="129" y="66"/>
                  </a:cubicBezTo>
                  <a:cubicBezTo>
                    <a:pt x="129" y="63"/>
                    <a:pt x="129" y="63"/>
                    <a:pt x="130" y="62"/>
                  </a:cubicBezTo>
                  <a:cubicBezTo>
                    <a:pt x="130" y="61"/>
                    <a:pt x="130" y="60"/>
                    <a:pt x="131" y="59"/>
                  </a:cubicBezTo>
                  <a:cubicBezTo>
                    <a:pt x="132" y="58"/>
                    <a:pt x="133" y="58"/>
                    <a:pt x="134" y="57"/>
                  </a:cubicBezTo>
                  <a:cubicBezTo>
                    <a:pt x="135" y="56"/>
                    <a:pt x="135" y="55"/>
                    <a:pt x="136" y="55"/>
                  </a:cubicBezTo>
                  <a:cubicBezTo>
                    <a:pt x="136" y="54"/>
                    <a:pt x="138" y="54"/>
                    <a:pt x="138" y="53"/>
                  </a:cubicBezTo>
                  <a:cubicBezTo>
                    <a:pt x="139" y="52"/>
                    <a:pt x="139" y="51"/>
                    <a:pt x="139" y="50"/>
                  </a:cubicBezTo>
                  <a:cubicBezTo>
                    <a:pt x="139" y="48"/>
                    <a:pt x="138" y="47"/>
                    <a:pt x="138" y="45"/>
                  </a:cubicBezTo>
                  <a:cubicBezTo>
                    <a:pt x="138" y="43"/>
                    <a:pt x="138" y="42"/>
                    <a:pt x="138" y="40"/>
                  </a:cubicBezTo>
                  <a:cubicBezTo>
                    <a:pt x="138" y="38"/>
                    <a:pt x="138" y="35"/>
                    <a:pt x="138" y="33"/>
                  </a:cubicBezTo>
                  <a:cubicBezTo>
                    <a:pt x="138" y="32"/>
                    <a:pt x="137" y="30"/>
                    <a:pt x="137" y="29"/>
                  </a:cubicBezTo>
                  <a:cubicBezTo>
                    <a:pt x="137" y="28"/>
                    <a:pt x="136" y="28"/>
                    <a:pt x="136" y="28"/>
                  </a:cubicBezTo>
                  <a:cubicBezTo>
                    <a:pt x="136" y="27"/>
                    <a:pt x="136" y="26"/>
                    <a:pt x="136" y="26"/>
                  </a:cubicBezTo>
                  <a:cubicBezTo>
                    <a:pt x="136" y="24"/>
                    <a:pt x="134" y="22"/>
                    <a:pt x="133" y="21"/>
                  </a:cubicBezTo>
                  <a:cubicBezTo>
                    <a:pt x="131" y="20"/>
                    <a:pt x="131" y="19"/>
                    <a:pt x="130" y="16"/>
                  </a:cubicBezTo>
                  <a:cubicBezTo>
                    <a:pt x="130" y="15"/>
                    <a:pt x="130" y="13"/>
                    <a:pt x="130" y="11"/>
                  </a:cubicBezTo>
                  <a:cubicBezTo>
                    <a:pt x="131" y="9"/>
                    <a:pt x="133" y="8"/>
                    <a:pt x="134" y="6"/>
                  </a:cubicBezTo>
                  <a:cubicBezTo>
                    <a:pt x="136" y="5"/>
                    <a:pt x="141" y="3"/>
                    <a:pt x="142" y="0"/>
                  </a:cubicBezTo>
                  <a:cubicBezTo>
                    <a:pt x="140" y="2"/>
                    <a:pt x="140" y="2"/>
                    <a:pt x="140" y="2"/>
                  </a:cubicBezTo>
                  <a:cubicBezTo>
                    <a:pt x="139" y="2"/>
                    <a:pt x="138" y="2"/>
                    <a:pt x="137" y="2"/>
                  </a:cubicBezTo>
                  <a:cubicBezTo>
                    <a:pt x="135" y="3"/>
                    <a:pt x="135" y="3"/>
                    <a:pt x="134" y="5"/>
                  </a:cubicBezTo>
                  <a:cubicBezTo>
                    <a:pt x="133" y="5"/>
                    <a:pt x="131" y="6"/>
                    <a:pt x="130" y="7"/>
                  </a:cubicBezTo>
                  <a:cubicBezTo>
                    <a:pt x="128" y="7"/>
                    <a:pt x="127" y="9"/>
                    <a:pt x="125" y="10"/>
                  </a:cubicBezTo>
                  <a:cubicBezTo>
                    <a:pt x="123" y="10"/>
                    <a:pt x="122" y="11"/>
                    <a:pt x="120" y="11"/>
                  </a:cubicBezTo>
                  <a:cubicBezTo>
                    <a:pt x="116" y="12"/>
                    <a:pt x="112" y="16"/>
                    <a:pt x="108" y="16"/>
                  </a:cubicBezTo>
                  <a:cubicBezTo>
                    <a:pt x="105" y="16"/>
                    <a:pt x="102" y="16"/>
                    <a:pt x="99" y="16"/>
                  </a:cubicBezTo>
                  <a:cubicBezTo>
                    <a:pt x="99" y="17"/>
                    <a:pt x="99" y="18"/>
                    <a:pt x="98" y="20"/>
                  </a:cubicBezTo>
                  <a:cubicBezTo>
                    <a:pt x="98" y="22"/>
                    <a:pt x="96" y="23"/>
                    <a:pt x="95" y="25"/>
                  </a:cubicBezTo>
                  <a:cubicBezTo>
                    <a:pt x="93" y="28"/>
                    <a:pt x="91" y="30"/>
                    <a:pt x="90" y="33"/>
                  </a:cubicBezTo>
                  <a:cubicBezTo>
                    <a:pt x="90" y="35"/>
                    <a:pt x="89" y="37"/>
                    <a:pt x="89" y="39"/>
                  </a:cubicBezTo>
                  <a:cubicBezTo>
                    <a:pt x="89" y="42"/>
                    <a:pt x="89" y="44"/>
                    <a:pt x="87" y="45"/>
                  </a:cubicBezTo>
                  <a:cubicBezTo>
                    <a:pt x="85" y="47"/>
                    <a:pt x="84" y="48"/>
                    <a:pt x="83" y="49"/>
                  </a:cubicBezTo>
                  <a:cubicBezTo>
                    <a:pt x="81" y="50"/>
                    <a:pt x="80" y="51"/>
                    <a:pt x="79" y="52"/>
                  </a:cubicBezTo>
                  <a:cubicBezTo>
                    <a:pt x="77" y="54"/>
                    <a:pt x="76" y="54"/>
                    <a:pt x="73" y="55"/>
                  </a:cubicBezTo>
                  <a:cubicBezTo>
                    <a:pt x="70" y="55"/>
                    <a:pt x="68" y="56"/>
                    <a:pt x="66" y="58"/>
                  </a:cubicBezTo>
                  <a:cubicBezTo>
                    <a:pt x="65" y="58"/>
                    <a:pt x="65" y="58"/>
                    <a:pt x="64" y="58"/>
                  </a:cubicBezTo>
                  <a:cubicBezTo>
                    <a:pt x="61" y="58"/>
                    <a:pt x="58" y="58"/>
                    <a:pt x="55" y="58"/>
                  </a:cubicBezTo>
                  <a:cubicBezTo>
                    <a:pt x="52" y="58"/>
                    <a:pt x="50" y="59"/>
                    <a:pt x="47" y="60"/>
                  </a:cubicBezTo>
                  <a:cubicBezTo>
                    <a:pt x="46" y="60"/>
                    <a:pt x="44" y="60"/>
                    <a:pt x="43" y="61"/>
                  </a:cubicBezTo>
                  <a:cubicBezTo>
                    <a:pt x="42" y="61"/>
                    <a:pt x="41" y="62"/>
                    <a:pt x="41" y="63"/>
                  </a:cubicBezTo>
                  <a:cubicBezTo>
                    <a:pt x="39" y="65"/>
                    <a:pt x="36" y="66"/>
                    <a:pt x="33" y="66"/>
                  </a:cubicBezTo>
                  <a:cubicBezTo>
                    <a:pt x="32" y="66"/>
                    <a:pt x="31" y="66"/>
                    <a:pt x="30" y="66"/>
                  </a:cubicBezTo>
                  <a:cubicBezTo>
                    <a:pt x="27" y="68"/>
                    <a:pt x="24" y="72"/>
                    <a:pt x="24" y="72"/>
                  </a:cubicBezTo>
                  <a:cubicBezTo>
                    <a:pt x="24" y="73"/>
                    <a:pt x="20" y="77"/>
                    <a:pt x="20" y="78"/>
                  </a:cubicBezTo>
                  <a:cubicBezTo>
                    <a:pt x="18" y="80"/>
                    <a:pt x="17" y="80"/>
                    <a:pt x="14" y="85"/>
                  </a:cubicBezTo>
                  <a:cubicBezTo>
                    <a:pt x="12" y="86"/>
                    <a:pt x="12" y="88"/>
                    <a:pt x="12" y="90"/>
                  </a:cubicBezTo>
                  <a:cubicBezTo>
                    <a:pt x="12" y="93"/>
                    <a:pt x="12" y="96"/>
                    <a:pt x="14" y="98"/>
                  </a:cubicBezTo>
                  <a:cubicBezTo>
                    <a:pt x="15" y="99"/>
                    <a:pt x="16" y="100"/>
                    <a:pt x="17" y="101"/>
                  </a:cubicBezTo>
                  <a:cubicBezTo>
                    <a:pt x="18" y="101"/>
                    <a:pt x="19" y="105"/>
                    <a:pt x="19" y="105"/>
                  </a:cubicBezTo>
                  <a:cubicBezTo>
                    <a:pt x="21" y="107"/>
                    <a:pt x="24" y="107"/>
                    <a:pt x="25" y="109"/>
                  </a:cubicBezTo>
                  <a:cubicBezTo>
                    <a:pt x="26" y="110"/>
                    <a:pt x="26" y="114"/>
                    <a:pt x="28" y="115"/>
                  </a:cubicBezTo>
                  <a:cubicBezTo>
                    <a:pt x="31" y="116"/>
                    <a:pt x="31" y="113"/>
                    <a:pt x="31" y="112"/>
                  </a:cubicBezTo>
                  <a:cubicBezTo>
                    <a:pt x="31" y="111"/>
                    <a:pt x="31" y="110"/>
                    <a:pt x="31" y="109"/>
                  </a:cubicBezTo>
                  <a:cubicBezTo>
                    <a:pt x="31" y="108"/>
                    <a:pt x="32" y="108"/>
                    <a:pt x="32" y="107"/>
                  </a:cubicBezTo>
                  <a:cubicBezTo>
                    <a:pt x="32" y="106"/>
                    <a:pt x="32" y="105"/>
                    <a:pt x="31" y="104"/>
                  </a:cubicBezTo>
                  <a:cubicBezTo>
                    <a:pt x="31" y="103"/>
                    <a:pt x="29" y="103"/>
                    <a:pt x="29" y="103"/>
                  </a:cubicBezTo>
                  <a:cubicBezTo>
                    <a:pt x="28" y="100"/>
                    <a:pt x="29" y="98"/>
                    <a:pt x="31" y="98"/>
                  </a:cubicBezTo>
                  <a:cubicBezTo>
                    <a:pt x="33" y="98"/>
                    <a:pt x="33" y="98"/>
                    <a:pt x="34" y="99"/>
                  </a:cubicBezTo>
                  <a:cubicBezTo>
                    <a:pt x="34" y="100"/>
                    <a:pt x="34" y="100"/>
                    <a:pt x="34" y="101"/>
                  </a:cubicBezTo>
                  <a:cubicBezTo>
                    <a:pt x="34" y="102"/>
                    <a:pt x="35" y="103"/>
                    <a:pt x="36" y="103"/>
                  </a:cubicBezTo>
                  <a:cubicBezTo>
                    <a:pt x="36" y="104"/>
                    <a:pt x="37" y="106"/>
                    <a:pt x="39" y="106"/>
                  </a:cubicBezTo>
                  <a:cubicBezTo>
                    <a:pt x="40" y="106"/>
                    <a:pt x="41" y="105"/>
                    <a:pt x="43" y="106"/>
                  </a:cubicBezTo>
                  <a:cubicBezTo>
                    <a:pt x="42" y="107"/>
                    <a:pt x="40" y="108"/>
                    <a:pt x="39" y="109"/>
                  </a:cubicBezTo>
                  <a:cubicBezTo>
                    <a:pt x="38" y="110"/>
                    <a:pt x="38" y="111"/>
                    <a:pt x="38" y="113"/>
                  </a:cubicBezTo>
                  <a:cubicBezTo>
                    <a:pt x="39" y="114"/>
                    <a:pt x="39" y="115"/>
                    <a:pt x="40" y="116"/>
                  </a:cubicBezTo>
                  <a:cubicBezTo>
                    <a:pt x="41" y="117"/>
                    <a:pt x="42" y="116"/>
                    <a:pt x="43" y="116"/>
                  </a:cubicBezTo>
                  <a:cubicBezTo>
                    <a:pt x="46" y="117"/>
                    <a:pt x="41" y="125"/>
                    <a:pt x="38" y="124"/>
                  </a:cubicBezTo>
                  <a:cubicBezTo>
                    <a:pt x="37" y="124"/>
                    <a:pt x="36" y="124"/>
                    <a:pt x="35" y="123"/>
                  </a:cubicBezTo>
                  <a:cubicBezTo>
                    <a:pt x="34" y="123"/>
                    <a:pt x="32" y="124"/>
                    <a:pt x="31" y="123"/>
                  </a:cubicBezTo>
                  <a:cubicBezTo>
                    <a:pt x="30" y="123"/>
                    <a:pt x="31" y="123"/>
                    <a:pt x="30" y="122"/>
                  </a:cubicBezTo>
                  <a:cubicBezTo>
                    <a:pt x="30" y="122"/>
                    <a:pt x="30" y="121"/>
                    <a:pt x="30" y="121"/>
                  </a:cubicBezTo>
                  <a:cubicBezTo>
                    <a:pt x="29" y="121"/>
                    <a:pt x="27" y="121"/>
                    <a:pt x="27" y="121"/>
                  </a:cubicBezTo>
                  <a:cubicBezTo>
                    <a:pt x="25" y="121"/>
                    <a:pt x="22" y="120"/>
                    <a:pt x="21" y="118"/>
                  </a:cubicBezTo>
                  <a:cubicBezTo>
                    <a:pt x="19" y="117"/>
                    <a:pt x="20" y="116"/>
                    <a:pt x="18" y="116"/>
                  </a:cubicBezTo>
                  <a:cubicBezTo>
                    <a:pt x="16" y="116"/>
                    <a:pt x="14" y="118"/>
                    <a:pt x="11" y="117"/>
                  </a:cubicBezTo>
                  <a:cubicBezTo>
                    <a:pt x="9" y="117"/>
                    <a:pt x="12" y="116"/>
                    <a:pt x="12" y="114"/>
                  </a:cubicBezTo>
                  <a:cubicBezTo>
                    <a:pt x="11" y="113"/>
                    <a:pt x="8" y="111"/>
                    <a:pt x="7" y="112"/>
                  </a:cubicBezTo>
                  <a:cubicBezTo>
                    <a:pt x="6" y="112"/>
                    <a:pt x="5" y="116"/>
                    <a:pt x="5" y="118"/>
                  </a:cubicBezTo>
                  <a:cubicBezTo>
                    <a:pt x="5" y="118"/>
                    <a:pt x="5" y="119"/>
                    <a:pt x="5" y="120"/>
                  </a:cubicBezTo>
                  <a:cubicBezTo>
                    <a:pt x="5" y="121"/>
                    <a:pt x="4" y="121"/>
                    <a:pt x="4" y="122"/>
                  </a:cubicBezTo>
                  <a:cubicBezTo>
                    <a:pt x="4" y="123"/>
                    <a:pt x="4" y="125"/>
                    <a:pt x="4" y="126"/>
                  </a:cubicBezTo>
                  <a:cubicBezTo>
                    <a:pt x="4" y="128"/>
                    <a:pt x="4" y="129"/>
                    <a:pt x="4" y="131"/>
                  </a:cubicBezTo>
                  <a:cubicBezTo>
                    <a:pt x="4" y="135"/>
                    <a:pt x="4" y="139"/>
                    <a:pt x="5" y="143"/>
                  </a:cubicBezTo>
                  <a:cubicBezTo>
                    <a:pt x="6" y="146"/>
                    <a:pt x="5" y="150"/>
                    <a:pt x="5" y="153"/>
                  </a:cubicBezTo>
                  <a:cubicBezTo>
                    <a:pt x="6" y="155"/>
                    <a:pt x="6" y="158"/>
                    <a:pt x="6" y="160"/>
                  </a:cubicBezTo>
                  <a:cubicBezTo>
                    <a:pt x="6" y="164"/>
                    <a:pt x="6" y="167"/>
                    <a:pt x="6" y="171"/>
                  </a:cubicBezTo>
                  <a:cubicBezTo>
                    <a:pt x="7" y="170"/>
                    <a:pt x="8" y="170"/>
                    <a:pt x="9" y="170"/>
                  </a:cubicBezTo>
                  <a:cubicBezTo>
                    <a:pt x="10" y="169"/>
                    <a:pt x="10" y="169"/>
                    <a:pt x="9" y="167"/>
                  </a:cubicBezTo>
                  <a:cubicBezTo>
                    <a:pt x="9" y="165"/>
                    <a:pt x="9" y="163"/>
                    <a:pt x="11" y="163"/>
                  </a:cubicBezTo>
                  <a:cubicBezTo>
                    <a:pt x="13" y="162"/>
                    <a:pt x="15" y="164"/>
                    <a:pt x="14" y="165"/>
                  </a:cubicBezTo>
                  <a:cubicBezTo>
                    <a:pt x="15" y="167"/>
                    <a:pt x="15" y="167"/>
                    <a:pt x="15" y="167"/>
                  </a:cubicBezTo>
                  <a:cubicBezTo>
                    <a:pt x="15" y="169"/>
                    <a:pt x="13" y="169"/>
                    <a:pt x="13" y="171"/>
                  </a:cubicBezTo>
                  <a:cubicBezTo>
                    <a:pt x="13" y="173"/>
                    <a:pt x="13" y="174"/>
                    <a:pt x="14" y="175"/>
                  </a:cubicBezTo>
                  <a:cubicBezTo>
                    <a:pt x="17" y="177"/>
                    <a:pt x="23" y="180"/>
                    <a:pt x="19" y="183"/>
                  </a:cubicBezTo>
                  <a:cubicBezTo>
                    <a:pt x="17" y="184"/>
                    <a:pt x="14" y="186"/>
                    <a:pt x="13" y="184"/>
                  </a:cubicBezTo>
                  <a:cubicBezTo>
                    <a:pt x="13" y="183"/>
                    <a:pt x="13" y="181"/>
                    <a:pt x="13" y="180"/>
                  </a:cubicBezTo>
                  <a:cubicBezTo>
                    <a:pt x="13" y="179"/>
                    <a:pt x="13" y="177"/>
                    <a:pt x="12" y="177"/>
                  </a:cubicBezTo>
                  <a:cubicBezTo>
                    <a:pt x="11" y="176"/>
                    <a:pt x="7" y="178"/>
                    <a:pt x="7" y="178"/>
                  </a:cubicBezTo>
                  <a:cubicBezTo>
                    <a:pt x="7" y="178"/>
                    <a:pt x="6" y="178"/>
                    <a:pt x="6" y="178"/>
                  </a:cubicBezTo>
                  <a:cubicBezTo>
                    <a:pt x="7" y="181"/>
                    <a:pt x="7" y="185"/>
                    <a:pt x="8" y="188"/>
                  </a:cubicBezTo>
                  <a:cubicBezTo>
                    <a:pt x="8" y="190"/>
                    <a:pt x="8" y="192"/>
                    <a:pt x="8" y="195"/>
                  </a:cubicBezTo>
                  <a:cubicBezTo>
                    <a:pt x="8" y="196"/>
                    <a:pt x="8" y="198"/>
                    <a:pt x="8" y="199"/>
                  </a:cubicBezTo>
                  <a:cubicBezTo>
                    <a:pt x="8" y="202"/>
                    <a:pt x="7" y="205"/>
                    <a:pt x="5" y="207"/>
                  </a:cubicBezTo>
                  <a:cubicBezTo>
                    <a:pt x="5" y="208"/>
                    <a:pt x="4" y="209"/>
                    <a:pt x="3" y="209"/>
                  </a:cubicBezTo>
                  <a:cubicBezTo>
                    <a:pt x="2" y="211"/>
                    <a:pt x="2" y="212"/>
                    <a:pt x="0" y="213"/>
                  </a:cubicBezTo>
                  <a:cubicBezTo>
                    <a:pt x="1" y="214"/>
                    <a:pt x="2" y="214"/>
                    <a:pt x="3" y="215"/>
                  </a:cubicBezTo>
                  <a:cubicBezTo>
                    <a:pt x="5" y="216"/>
                    <a:pt x="6" y="218"/>
                    <a:pt x="8" y="220"/>
                  </a:cubicBezTo>
                  <a:cubicBezTo>
                    <a:pt x="9" y="222"/>
                    <a:pt x="11" y="223"/>
                    <a:pt x="12" y="224"/>
                  </a:cubicBezTo>
                  <a:cubicBezTo>
                    <a:pt x="12" y="225"/>
                    <a:pt x="12" y="226"/>
                    <a:pt x="13" y="227"/>
                  </a:cubicBezTo>
                  <a:cubicBezTo>
                    <a:pt x="15" y="230"/>
                    <a:pt x="17" y="231"/>
                    <a:pt x="20" y="233"/>
                  </a:cubicBezTo>
                  <a:cubicBezTo>
                    <a:pt x="21" y="234"/>
                    <a:pt x="22" y="235"/>
                    <a:pt x="23" y="235"/>
                  </a:cubicBezTo>
                  <a:cubicBezTo>
                    <a:pt x="26" y="234"/>
                    <a:pt x="26" y="231"/>
                    <a:pt x="26" y="229"/>
                  </a:cubicBezTo>
                  <a:cubicBezTo>
                    <a:pt x="25" y="228"/>
                    <a:pt x="25" y="228"/>
                    <a:pt x="24" y="227"/>
                  </a:cubicBezTo>
                  <a:cubicBezTo>
                    <a:pt x="24" y="226"/>
                    <a:pt x="24" y="226"/>
                    <a:pt x="24" y="226"/>
                  </a:cubicBezTo>
                  <a:cubicBezTo>
                    <a:pt x="23" y="225"/>
                    <a:pt x="23" y="224"/>
                    <a:pt x="22" y="223"/>
                  </a:cubicBezTo>
                  <a:cubicBezTo>
                    <a:pt x="21" y="222"/>
                    <a:pt x="19" y="221"/>
                    <a:pt x="18" y="220"/>
                  </a:cubicBezTo>
                  <a:cubicBezTo>
                    <a:pt x="17" y="218"/>
                    <a:pt x="14" y="218"/>
                    <a:pt x="16" y="215"/>
                  </a:cubicBezTo>
                  <a:cubicBezTo>
                    <a:pt x="17" y="212"/>
                    <a:pt x="19" y="214"/>
                    <a:pt x="21" y="215"/>
                  </a:cubicBezTo>
                  <a:cubicBezTo>
                    <a:pt x="22" y="216"/>
                    <a:pt x="23" y="220"/>
                    <a:pt x="24" y="220"/>
                  </a:cubicBezTo>
                  <a:cubicBezTo>
                    <a:pt x="24" y="221"/>
                    <a:pt x="26" y="221"/>
                    <a:pt x="26" y="222"/>
                  </a:cubicBezTo>
                  <a:cubicBezTo>
                    <a:pt x="27" y="223"/>
                    <a:pt x="27" y="223"/>
                    <a:pt x="28" y="224"/>
                  </a:cubicBezTo>
                  <a:cubicBezTo>
                    <a:pt x="29" y="225"/>
                    <a:pt x="31" y="226"/>
                    <a:pt x="32" y="227"/>
                  </a:cubicBezTo>
                  <a:cubicBezTo>
                    <a:pt x="32" y="227"/>
                    <a:pt x="34" y="228"/>
                    <a:pt x="34" y="228"/>
                  </a:cubicBezTo>
                  <a:cubicBezTo>
                    <a:pt x="34" y="228"/>
                    <a:pt x="34" y="228"/>
                    <a:pt x="34" y="229"/>
                  </a:cubicBezTo>
                  <a:cubicBezTo>
                    <a:pt x="35" y="231"/>
                    <a:pt x="36" y="232"/>
                    <a:pt x="35" y="234"/>
                  </a:cubicBezTo>
                  <a:cubicBezTo>
                    <a:pt x="35" y="236"/>
                    <a:pt x="34" y="235"/>
                    <a:pt x="34" y="237"/>
                  </a:cubicBezTo>
                  <a:cubicBezTo>
                    <a:pt x="33" y="238"/>
                    <a:pt x="34" y="239"/>
                    <a:pt x="34" y="240"/>
                  </a:cubicBezTo>
                  <a:cubicBezTo>
                    <a:pt x="34" y="241"/>
                    <a:pt x="33" y="244"/>
                    <a:pt x="34" y="245"/>
                  </a:cubicBezTo>
                  <a:cubicBezTo>
                    <a:pt x="34" y="246"/>
                    <a:pt x="35" y="246"/>
                    <a:pt x="35" y="247"/>
                  </a:cubicBezTo>
                  <a:cubicBezTo>
                    <a:pt x="37" y="250"/>
                    <a:pt x="35" y="252"/>
                    <a:pt x="34" y="254"/>
                  </a:cubicBezTo>
                  <a:cubicBezTo>
                    <a:pt x="34" y="255"/>
                    <a:pt x="34" y="255"/>
                    <a:pt x="33" y="256"/>
                  </a:cubicBezTo>
                  <a:cubicBezTo>
                    <a:pt x="33" y="257"/>
                    <a:pt x="32" y="257"/>
                    <a:pt x="32" y="258"/>
                  </a:cubicBezTo>
                  <a:cubicBezTo>
                    <a:pt x="32" y="259"/>
                    <a:pt x="32" y="260"/>
                    <a:pt x="32" y="261"/>
                  </a:cubicBezTo>
                  <a:cubicBezTo>
                    <a:pt x="32" y="263"/>
                    <a:pt x="32" y="266"/>
                    <a:pt x="32" y="268"/>
                  </a:cubicBezTo>
                  <a:cubicBezTo>
                    <a:pt x="32" y="269"/>
                    <a:pt x="32" y="270"/>
                    <a:pt x="32" y="272"/>
                  </a:cubicBezTo>
                  <a:cubicBezTo>
                    <a:pt x="32" y="271"/>
                    <a:pt x="32" y="271"/>
                    <a:pt x="32" y="271"/>
                  </a:cubicBezTo>
                  <a:cubicBezTo>
                    <a:pt x="35" y="271"/>
                    <a:pt x="37" y="272"/>
                    <a:pt x="40" y="272"/>
                  </a:cubicBezTo>
                  <a:cubicBezTo>
                    <a:pt x="41" y="272"/>
                    <a:pt x="43" y="272"/>
                    <a:pt x="45" y="272"/>
                  </a:cubicBezTo>
                  <a:cubicBezTo>
                    <a:pt x="46" y="272"/>
                    <a:pt x="48" y="272"/>
                    <a:pt x="49" y="272"/>
                  </a:cubicBezTo>
                  <a:cubicBezTo>
                    <a:pt x="50" y="273"/>
                    <a:pt x="51" y="274"/>
                    <a:pt x="52" y="274"/>
                  </a:cubicBezTo>
                  <a:cubicBezTo>
                    <a:pt x="53" y="274"/>
                    <a:pt x="55" y="274"/>
                    <a:pt x="56" y="274"/>
                  </a:cubicBezTo>
                  <a:cubicBezTo>
                    <a:pt x="56" y="274"/>
                    <a:pt x="57" y="274"/>
                    <a:pt x="58" y="274"/>
                  </a:cubicBezTo>
                  <a:cubicBezTo>
                    <a:pt x="58" y="273"/>
                    <a:pt x="58" y="273"/>
                    <a:pt x="59" y="272"/>
                  </a:cubicBezTo>
                  <a:cubicBezTo>
                    <a:pt x="59" y="272"/>
                    <a:pt x="61" y="272"/>
                    <a:pt x="62" y="272"/>
                  </a:cubicBezTo>
                  <a:cubicBezTo>
                    <a:pt x="62" y="273"/>
                    <a:pt x="62" y="274"/>
                    <a:pt x="63" y="274"/>
                  </a:cubicBezTo>
                  <a:cubicBezTo>
                    <a:pt x="62" y="275"/>
                    <a:pt x="63" y="275"/>
                    <a:pt x="63" y="275"/>
                  </a:cubicBezTo>
                  <a:cubicBezTo>
                    <a:pt x="63" y="276"/>
                    <a:pt x="63" y="276"/>
                    <a:pt x="63" y="276"/>
                  </a:cubicBezTo>
                  <a:cubicBezTo>
                    <a:pt x="64" y="277"/>
                    <a:pt x="64" y="278"/>
                    <a:pt x="64" y="280"/>
                  </a:cubicBezTo>
                  <a:cubicBezTo>
                    <a:pt x="64" y="282"/>
                    <a:pt x="65" y="282"/>
                    <a:pt x="67" y="282"/>
                  </a:cubicBezTo>
                  <a:cubicBezTo>
                    <a:pt x="68" y="282"/>
                    <a:pt x="69" y="282"/>
                    <a:pt x="70" y="282"/>
                  </a:cubicBezTo>
                  <a:cubicBezTo>
                    <a:pt x="71" y="281"/>
                    <a:pt x="71" y="280"/>
                    <a:pt x="72" y="279"/>
                  </a:cubicBezTo>
                  <a:cubicBezTo>
                    <a:pt x="74" y="279"/>
                    <a:pt x="74" y="279"/>
                    <a:pt x="75" y="278"/>
                  </a:cubicBezTo>
                  <a:cubicBezTo>
                    <a:pt x="76" y="277"/>
                    <a:pt x="76" y="276"/>
                    <a:pt x="77" y="276"/>
                  </a:cubicBezTo>
                  <a:cubicBezTo>
                    <a:pt x="78" y="275"/>
                    <a:pt x="79" y="276"/>
                    <a:pt x="79" y="276"/>
                  </a:cubicBezTo>
                  <a:cubicBezTo>
                    <a:pt x="80" y="276"/>
                    <a:pt x="81" y="276"/>
                    <a:pt x="81" y="276"/>
                  </a:cubicBezTo>
                  <a:cubicBezTo>
                    <a:pt x="82" y="276"/>
                    <a:pt x="82" y="276"/>
                    <a:pt x="83" y="276"/>
                  </a:cubicBezTo>
                  <a:cubicBezTo>
                    <a:pt x="84" y="276"/>
                    <a:pt x="85" y="277"/>
                    <a:pt x="86" y="277"/>
                  </a:cubicBezTo>
                  <a:cubicBezTo>
                    <a:pt x="87" y="279"/>
                    <a:pt x="87" y="280"/>
                    <a:pt x="89" y="280"/>
                  </a:cubicBezTo>
                  <a:cubicBezTo>
                    <a:pt x="91" y="280"/>
                    <a:pt x="92" y="280"/>
                    <a:pt x="94" y="281"/>
                  </a:cubicBezTo>
                  <a:cubicBezTo>
                    <a:pt x="95" y="282"/>
                    <a:pt x="95" y="282"/>
                    <a:pt x="96" y="283"/>
                  </a:cubicBezTo>
                  <a:cubicBezTo>
                    <a:pt x="97" y="283"/>
                    <a:pt x="98" y="284"/>
                    <a:pt x="99" y="284"/>
                  </a:cubicBezTo>
                  <a:cubicBezTo>
                    <a:pt x="100" y="284"/>
                    <a:pt x="100" y="283"/>
                    <a:pt x="101" y="282"/>
                  </a:cubicBezTo>
                  <a:cubicBezTo>
                    <a:pt x="102" y="282"/>
                    <a:pt x="104" y="280"/>
                    <a:pt x="105" y="281"/>
                  </a:cubicBezTo>
                  <a:cubicBezTo>
                    <a:pt x="106" y="281"/>
                    <a:pt x="106" y="282"/>
                    <a:pt x="106" y="282"/>
                  </a:cubicBezTo>
                  <a:cubicBezTo>
                    <a:pt x="107" y="282"/>
                    <a:pt x="107" y="281"/>
                    <a:pt x="108" y="280"/>
                  </a:cubicBezTo>
                  <a:cubicBezTo>
                    <a:pt x="109" y="279"/>
                    <a:pt x="111" y="277"/>
                    <a:pt x="112" y="275"/>
                  </a:cubicBezTo>
                  <a:cubicBezTo>
                    <a:pt x="113" y="272"/>
                    <a:pt x="114" y="267"/>
                    <a:pt x="111" y="264"/>
                  </a:cubicBezTo>
                  <a:cubicBezTo>
                    <a:pt x="108" y="262"/>
                    <a:pt x="105" y="264"/>
                    <a:pt x="103" y="261"/>
                  </a:cubicBezTo>
                  <a:cubicBezTo>
                    <a:pt x="103" y="260"/>
                    <a:pt x="103" y="259"/>
                    <a:pt x="102" y="259"/>
                  </a:cubicBezTo>
                  <a:cubicBezTo>
                    <a:pt x="102" y="258"/>
                    <a:pt x="101" y="258"/>
                    <a:pt x="100" y="258"/>
                  </a:cubicBezTo>
                  <a:cubicBezTo>
                    <a:pt x="99" y="257"/>
                    <a:pt x="99" y="257"/>
                    <a:pt x="98" y="256"/>
                  </a:cubicBezTo>
                  <a:cubicBezTo>
                    <a:pt x="96" y="255"/>
                    <a:pt x="91" y="254"/>
                    <a:pt x="89" y="256"/>
                  </a:cubicBezTo>
                  <a:cubicBezTo>
                    <a:pt x="86" y="258"/>
                    <a:pt x="95" y="263"/>
                    <a:pt x="94" y="267"/>
                  </a:cubicBezTo>
                  <a:cubicBezTo>
                    <a:pt x="92" y="267"/>
                    <a:pt x="93" y="266"/>
                    <a:pt x="92" y="266"/>
                  </a:cubicBezTo>
                  <a:cubicBezTo>
                    <a:pt x="91" y="265"/>
                    <a:pt x="89" y="265"/>
                    <a:pt x="88" y="264"/>
                  </a:cubicBezTo>
                  <a:cubicBezTo>
                    <a:pt x="87" y="263"/>
                    <a:pt x="86" y="262"/>
                    <a:pt x="84" y="261"/>
                  </a:cubicBezTo>
                  <a:cubicBezTo>
                    <a:pt x="82" y="260"/>
                    <a:pt x="81" y="261"/>
                    <a:pt x="81" y="258"/>
                  </a:cubicBezTo>
                  <a:cubicBezTo>
                    <a:pt x="81" y="256"/>
                    <a:pt x="81" y="254"/>
                    <a:pt x="82" y="253"/>
                  </a:cubicBezTo>
                  <a:cubicBezTo>
                    <a:pt x="83" y="252"/>
                    <a:pt x="84" y="251"/>
                    <a:pt x="84" y="250"/>
                  </a:cubicBezTo>
                  <a:cubicBezTo>
                    <a:pt x="85" y="250"/>
                    <a:pt x="88" y="250"/>
                    <a:pt x="89" y="250"/>
                  </a:cubicBezTo>
                  <a:cubicBezTo>
                    <a:pt x="92" y="249"/>
                    <a:pt x="89" y="248"/>
                    <a:pt x="90" y="246"/>
                  </a:cubicBezTo>
                  <a:cubicBezTo>
                    <a:pt x="91" y="244"/>
                    <a:pt x="94" y="244"/>
                    <a:pt x="92" y="242"/>
                  </a:cubicBezTo>
                  <a:cubicBezTo>
                    <a:pt x="92" y="241"/>
                    <a:pt x="91" y="242"/>
                    <a:pt x="90" y="241"/>
                  </a:cubicBezTo>
                  <a:cubicBezTo>
                    <a:pt x="90" y="240"/>
                    <a:pt x="90" y="239"/>
                    <a:pt x="90" y="239"/>
                  </a:cubicBezTo>
                  <a:cubicBezTo>
                    <a:pt x="91" y="233"/>
                    <a:pt x="99" y="237"/>
                    <a:pt x="101" y="239"/>
                  </a:cubicBezTo>
                  <a:cubicBezTo>
                    <a:pt x="102" y="239"/>
                    <a:pt x="103" y="240"/>
                    <a:pt x="103" y="241"/>
                  </a:cubicBezTo>
                  <a:cubicBezTo>
                    <a:pt x="104" y="242"/>
                    <a:pt x="104" y="243"/>
                    <a:pt x="104" y="244"/>
                  </a:cubicBezTo>
                  <a:cubicBezTo>
                    <a:pt x="104" y="245"/>
                    <a:pt x="104" y="244"/>
                    <a:pt x="105" y="245"/>
                  </a:cubicBezTo>
                  <a:cubicBezTo>
                    <a:pt x="107" y="247"/>
                    <a:pt x="109" y="248"/>
                    <a:pt x="111" y="250"/>
                  </a:cubicBezTo>
                  <a:cubicBezTo>
                    <a:pt x="112" y="252"/>
                    <a:pt x="111" y="253"/>
                    <a:pt x="111" y="255"/>
                  </a:cubicBezTo>
                  <a:cubicBezTo>
                    <a:pt x="111" y="257"/>
                    <a:pt x="112" y="257"/>
                    <a:pt x="114" y="257"/>
                  </a:cubicBezTo>
                  <a:cubicBezTo>
                    <a:pt x="115" y="257"/>
                    <a:pt x="117" y="256"/>
                    <a:pt x="117" y="255"/>
                  </a:cubicBezTo>
                  <a:cubicBezTo>
                    <a:pt x="118" y="255"/>
                    <a:pt x="120" y="255"/>
                    <a:pt x="120" y="257"/>
                  </a:cubicBezTo>
                  <a:cubicBezTo>
                    <a:pt x="121" y="258"/>
                    <a:pt x="120" y="259"/>
                    <a:pt x="121" y="259"/>
                  </a:cubicBezTo>
                  <a:cubicBezTo>
                    <a:pt x="122" y="260"/>
                    <a:pt x="125" y="260"/>
                    <a:pt x="126" y="261"/>
                  </a:cubicBezTo>
                  <a:cubicBezTo>
                    <a:pt x="127" y="261"/>
                    <a:pt x="129" y="262"/>
                    <a:pt x="130" y="263"/>
                  </a:cubicBezTo>
                  <a:cubicBezTo>
                    <a:pt x="131" y="263"/>
                    <a:pt x="132" y="264"/>
                    <a:pt x="133" y="264"/>
                  </a:cubicBezTo>
                  <a:cubicBezTo>
                    <a:pt x="136" y="266"/>
                    <a:pt x="137" y="268"/>
                    <a:pt x="137" y="272"/>
                  </a:cubicBezTo>
                  <a:cubicBezTo>
                    <a:pt x="137" y="273"/>
                    <a:pt x="137" y="274"/>
                    <a:pt x="138" y="275"/>
                  </a:cubicBezTo>
                  <a:cubicBezTo>
                    <a:pt x="139" y="276"/>
                    <a:pt x="140" y="277"/>
                    <a:pt x="141" y="278"/>
                  </a:cubicBezTo>
                  <a:cubicBezTo>
                    <a:pt x="142" y="279"/>
                    <a:pt x="142" y="278"/>
                    <a:pt x="143" y="280"/>
                  </a:cubicBezTo>
                  <a:cubicBezTo>
                    <a:pt x="143" y="281"/>
                    <a:pt x="143" y="283"/>
                    <a:pt x="143" y="284"/>
                  </a:cubicBezTo>
                  <a:cubicBezTo>
                    <a:pt x="143" y="286"/>
                    <a:pt x="143" y="297"/>
                    <a:pt x="146" y="296"/>
                  </a:cubicBezTo>
                  <a:cubicBezTo>
                    <a:pt x="147" y="296"/>
                    <a:pt x="147" y="294"/>
                    <a:pt x="148" y="293"/>
                  </a:cubicBezTo>
                  <a:cubicBezTo>
                    <a:pt x="148" y="292"/>
                    <a:pt x="149" y="290"/>
                    <a:pt x="149" y="288"/>
                  </a:cubicBezTo>
                  <a:cubicBezTo>
                    <a:pt x="150" y="286"/>
                    <a:pt x="150" y="284"/>
                    <a:pt x="151" y="282"/>
                  </a:cubicBezTo>
                  <a:cubicBezTo>
                    <a:pt x="152" y="281"/>
                    <a:pt x="152" y="280"/>
                    <a:pt x="152" y="279"/>
                  </a:cubicBezTo>
                  <a:cubicBezTo>
                    <a:pt x="153" y="279"/>
                    <a:pt x="154" y="278"/>
                    <a:pt x="154" y="278"/>
                  </a:cubicBezTo>
                  <a:cubicBezTo>
                    <a:pt x="154" y="277"/>
                    <a:pt x="154" y="276"/>
                    <a:pt x="154" y="275"/>
                  </a:cubicBezTo>
                  <a:cubicBezTo>
                    <a:pt x="154" y="274"/>
                    <a:pt x="155" y="275"/>
                    <a:pt x="155" y="274"/>
                  </a:cubicBezTo>
                  <a:cubicBezTo>
                    <a:pt x="155" y="273"/>
                    <a:pt x="155" y="272"/>
                    <a:pt x="155" y="271"/>
                  </a:cubicBezTo>
                  <a:cubicBezTo>
                    <a:pt x="155" y="268"/>
                    <a:pt x="156" y="265"/>
                    <a:pt x="157" y="261"/>
                  </a:cubicBezTo>
                  <a:cubicBezTo>
                    <a:pt x="157" y="259"/>
                    <a:pt x="159" y="257"/>
                    <a:pt x="160" y="255"/>
                  </a:cubicBezTo>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7" name="Freeform 107">
              <a:extLst>
                <a:ext uri="{FF2B5EF4-FFF2-40B4-BE49-F238E27FC236}">
                  <a16:creationId xmlns:a16="http://schemas.microsoft.com/office/drawing/2014/main" id="{BB64474E-0B39-AA89-2916-328A13AC73F1}"/>
                </a:ext>
              </a:extLst>
            </p:cNvPr>
            <p:cNvSpPr>
              <a:spLocks/>
            </p:cNvSpPr>
            <p:nvPr/>
          </p:nvSpPr>
          <p:spPr bwMode="auto">
            <a:xfrm>
              <a:off x="4589463" y="3495675"/>
              <a:ext cx="180975" cy="300038"/>
            </a:xfrm>
            <a:custGeom>
              <a:avLst/>
              <a:gdLst/>
              <a:ahLst/>
              <a:cxnLst>
                <a:cxn ang="0">
                  <a:pos x="44" y="49"/>
                </a:cxn>
                <a:cxn ang="0">
                  <a:pos x="52" y="51"/>
                </a:cxn>
                <a:cxn ang="0">
                  <a:pos x="63" y="54"/>
                </a:cxn>
                <a:cxn ang="0">
                  <a:pos x="57" y="52"/>
                </a:cxn>
                <a:cxn ang="0">
                  <a:pos x="53" y="43"/>
                </a:cxn>
                <a:cxn ang="0">
                  <a:pos x="54" y="32"/>
                </a:cxn>
                <a:cxn ang="0">
                  <a:pos x="60" y="34"/>
                </a:cxn>
                <a:cxn ang="0">
                  <a:pos x="51" y="33"/>
                </a:cxn>
                <a:cxn ang="0">
                  <a:pos x="59" y="19"/>
                </a:cxn>
                <a:cxn ang="0">
                  <a:pos x="68" y="14"/>
                </a:cxn>
                <a:cxn ang="0">
                  <a:pos x="73" y="3"/>
                </a:cxn>
                <a:cxn ang="0">
                  <a:pos x="80" y="11"/>
                </a:cxn>
                <a:cxn ang="0">
                  <a:pos x="89" y="19"/>
                </a:cxn>
                <a:cxn ang="0">
                  <a:pos x="86" y="29"/>
                </a:cxn>
                <a:cxn ang="0">
                  <a:pos x="93" y="34"/>
                </a:cxn>
                <a:cxn ang="0">
                  <a:pos x="96" y="43"/>
                </a:cxn>
                <a:cxn ang="0">
                  <a:pos x="93" y="48"/>
                </a:cxn>
                <a:cxn ang="0">
                  <a:pos x="95" y="59"/>
                </a:cxn>
                <a:cxn ang="0">
                  <a:pos x="94" y="65"/>
                </a:cxn>
                <a:cxn ang="0">
                  <a:pos x="78" y="67"/>
                </a:cxn>
                <a:cxn ang="0">
                  <a:pos x="75" y="79"/>
                </a:cxn>
                <a:cxn ang="0">
                  <a:pos x="82" y="91"/>
                </a:cxn>
                <a:cxn ang="0">
                  <a:pos x="71" y="99"/>
                </a:cxn>
                <a:cxn ang="0">
                  <a:pos x="60" y="108"/>
                </a:cxn>
                <a:cxn ang="0">
                  <a:pos x="66" y="125"/>
                </a:cxn>
                <a:cxn ang="0">
                  <a:pos x="75" y="117"/>
                </a:cxn>
                <a:cxn ang="0">
                  <a:pos x="81" y="124"/>
                </a:cxn>
                <a:cxn ang="0">
                  <a:pos x="72" y="130"/>
                </a:cxn>
                <a:cxn ang="0">
                  <a:pos x="67" y="131"/>
                </a:cxn>
                <a:cxn ang="0">
                  <a:pos x="62" y="141"/>
                </a:cxn>
                <a:cxn ang="0">
                  <a:pos x="50" y="153"/>
                </a:cxn>
                <a:cxn ang="0">
                  <a:pos x="50" y="158"/>
                </a:cxn>
                <a:cxn ang="0">
                  <a:pos x="42" y="154"/>
                </a:cxn>
                <a:cxn ang="0">
                  <a:pos x="34" y="155"/>
                </a:cxn>
                <a:cxn ang="0">
                  <a:pos x="25" y="151"/>
                </a:cxn>
                <a:cxn ang="0">
                  <a:pos x="7" y="139"/>
                </a:cxn>
                <a:cxn ang="0">
                  <a:pos x="10" y="135"/>
                </a:cxn>
                <a:cxn ang="0">
                  <a:pos x="9" y="129"/>
                </a:cxn>
                <a:cxn ang="0">
                  <a:pos x="16" y="126"/>
                </a:cxn>
                <a:cxn ang="0">
                  <a:pos x="23" y="128"/>
                </a:cxn>
                <a:cxn ang="0">
                  <a:pos x="33" y="133"/>
                </a:cxn>
                <a:cxn ang="0">
                  <a:pos x="42" y="132"/>
                </a:cxn>
                <a:cxn ang="0">
                  <a:pos x="49" y="127"/>
                </a:cxn>
                <a:cxn ang="0">
                  <a:pos x="56" y="124"/>
                </a:cxn>
                <a:cxn ang="0">
                  <a:pos x="51" y="119"/>
                </a:cxn>
                <a:cxn ang="0">
                  <a:pos x="41" y="104"/>
                </a:cxn>
                <a:cxn ang="0">
                  <a:pos x="29" y="102"/>
                </a:cxn>
                <a:cxn ang="0">
                  <a:pos x="18" y="98"/>
                </a:cxn>
                <a:cxn ang="0">
                  <a:pos x="13" y="84"/>
                </a:cxn>
                <a:cxn ang="0">
                  <a:pos x="10" y="68"/>
                </a:cxn>
                <a:cxn ang="0">
                  <a:pos x="3" y="56"/>
                </a:cxn>
                <a:cxn ang="0">
                  <a:pos x="4" y="50"/>
                </a:cxn>
                <a:cxn ang="0">
                  <a:pos x="18" y="50"/>
                </a:cxn>
                <a:cxn ang="0">
                  <a:pos x="34" y="37"/>
                </a:cxn>
                <a:cxn ang="0">
                  <a:pos x="21" y="30"/>
                </a:cxn>
                <a:cxn ang="0">
                  <a:pos x="34" y="31"/>
                </a:cxn>
                <a:cxn ang="0">
                  <a:pos x="49" y="35"/>
                </a:cxn>
                <a:cxn ang="0">
                  <a:pos x="45" y="42"/>
                </a:cxn>
              </a:cxnLst>
              <a:rect l="0" t="0" r="r" b="b"/>
              <a:pathLst>
                <a:path w="97" h="161">
                  <a:moveTo>
                    <a:pt x="45" y="42"/>
                  </a:moveTo>
                  <a:cubicBezTo>
                    <a:pt x="45" y="43"/>
                    <a:pt x="41" y="46"/>
                    <a:pt x="42" y="48"/>
                  </a:cubicBezTo>
                  <a:cubicBezTo>
                    <a:pt x="42" y="49"/>
                    <a:pt x="43" y="49"/>
                    <a:pt x="44" y="49"/>
                  </a:cubicBezTo>
                  <a:cubicBezTo>
                    <a:pt x="46" y="49"/>
                    <a:pt x="46" y="49"/>
                    <a:pt x="48" y="50"/>
                  </a:cubicBezTo>
                  <a:cubicBezTo>
                    <a:pt x="49" y="52"/>
                    <a:pt x="48" y="54"/>
                    <a:pt x="50" y="56"/>
                  </a:cubicBezTo>
                  <a:cubicBezTo>
                    <a:pt x="53" y="59"/>
                    <a:pt x="52" y="53"/>
                    <a:pt x="52" y="51"/>
                  </a:cubicBezTo>
                  <a:cubicBezTo>
                    <a:pt x="55" y="52"/>
                    <a:pt x="58" y="54"/>
                    <a:pt x="60" y="54"/>
                  </a:cubicBezTo>
                  <a:cubicBezTo>
                    <a:pt x="61" y="54"/>
                    <a:pt x="61" y="54"/>
                    <a:pt x="62" y="54"/>
                  </a:cubicBezTo>
                  <a:cubicBezTo>
                    <a:pt x="62" y="54"/>
                    <a:pt x="62" y="54"/>
                    <a:pt x="63" y="54"/>
                  </a:cubicBezTo>
                  <a:cubicBezTo>
                    <a:pt x="64" y="53"/>
                    <a:pt x="60" y="50"/>
                    <a:pt x="59" y="51"/>
                  </a:cubicBezTo>
                  <a:cubicBezTo>
                    <a:pt x="59" y="51"/>
                    <a:pt x="59" y="52"/>
                    <a:pt x="59" y="52"/>
                  </a:cubicBezTo>
                  <a:cubicBezTo>
                    <a:pt x="58" y="52"/>
                    <a:pt x="58" y="52"/>
                    <a:pt x="57" y="52"/>
                  </a:cubicBezTo>
                  <a:cubicBezTo>
                    <a:pt x="57" y="52"/>
                    <a:pt x="54" y="50"/>
                    <a:pt x="54" y="50"/>
                  </a:cubicBezTo>
                  <a:cubicBezTo>
                    <a:pt x="53" y="49"/>
                    <a:pt x="53" y="48"/>
                    <a:pt x="53" y="48"/>
                  </a:cubicBezTo>
                  <a:cubicBezTo>
                    <a:pt x="52" y="47"/>
                    <a:pt x="52" y="44"/>
                    <a:pt x="53" y="43"/>
                  </a:cubicBezTo>
                  <a:cubicBezTo>
                    <a:pt x="53" y="42"/>
                    <a:pt x="55" y="42"/>
                    <a:pt x="55" y="41"/>
                  </a:cubicBezTo>
                  <a:cubicBezTo>
                    <a:pt x="57" y="39"/>
                    <a:pt x="54" y="38"/>
                    <a:pt x="54" y="36"/>
                  </a:cubicBezTo>
                  <a:cubicBezTo>
                    <a:pt x="53" y="35"/>
                    <a:pt x="54" y="34"/>
                    <a:pt x="54" y="32"/>
                  </a:cubicBezTo>
                  <a:cubicBezTo>
                    <a:pt x="54" y="31"/>
                    <a:pt x="53" y="29"/>
                    <a:pt x="55" y="30"/>
                  </a:cubicBezTo>
                  <a:cubicBezTo>
                    <a:pt x="57" y="30"/>
                    <a:pt x="56" y="34"/>
                    <a:pt x="58" y="35"/>
                  </a:cubicBezTo>
                  <a:cubicBezTo>
                    <a:pt x="58" y="36"/>
                    <a:pt x="60" y="36"/>
                    <a:pt x="60" y="34"/>
                  </a:cubicBezTo>
                  <a:cubicBezTo>
                    <a:pt x="61" y="33"/>
                    <a:pt x="59" y="32"/>
                    <a:pt x="58" y="31"/>
                  </a:cubicBezTo>
                  <a:cubicBezTo>
                    <a:pt x="57" y="31"/>
                    <a:pt x="55" y="31"/>
                    <a:pt x="54" y="31"/>
                  </a:cubicBezTo>
                  <a:cubicBezTo>
                    <a:pt x="52" y="31"/>
                    <a:pt x="52" y="32"/>
                    <a:pt x="51" y="33"/>
                  </a:cubicBezTo>
                  <a:cubicBezTo>
                    <a:pt x="50" y="32"/>
                    <a:pt x="49" y="27"/>
                    <a:pt x="50" y="26"/>
                  </a:cubicBezTo>
                  <a:cubicBezTo>
                    <a:pt x="51" y="25"/>
                    <a:pt x="54" y="26"/>
                    <a:pt x="55" y="25"/>
                  </a:cubicBezTo>
                  <a:cubicBezTo>
                    <a:pt x="57" y="23"/>
                    <a:pt x="58" y="20"/>
                    <a:pt x="59" y="19"/>
                  </a:cubicBezTo>
                  <a:cubicBezTo>
                    <a:pt x="60" y="17"/>
                    <a:pt x="62" y="15"/>
                    <a:pt x="63" y="14"/>
                  </a:cubicBezTo>
                  <a:cubicBezTo>
                    <a:pt x="64" y="14"/>
                    <a:pt x="65" y="13"/>
                    <a:pt x="67" y="12"/>
                  </a:cubicBezTo>
                  <a:cubicBezTo>
                    <a:pt x="67" y="13"/>
                    <a:pt x="67" y="13"/>
                    <a:pt x="68" y="14"/>
                  </a:cubicBezTo>
                  <a:cubicBezTo>
                    <a:pt x="67" y="11"/>
                    <a:pt x="65" y="9"/>
                    <a:pt x="66" y="7"/>
                  </a:cubicBezTo>
                  <a:cubicBezTo>
                    <a:pt x="66" y="4"/>
                    <a:pt x="67" y="0"/>
                    <a:pt x="70" y="0"/>
                  </a:cubicBezTo>
                  <a:cubicBezTo>
                    <a:pt x="72" y="0"/>
                    <a:pt x="72" y="1"/>
                    <a:pt x="73" y="3"/>
                  </a:cubicBezTo>
                  <a:cubicBezTo>
                    <a:pt x="74" y="4"/>
                    <a:pt x="74" y="7"/>
                    <a:pt x="76" y="8"/>
                  </a:cubicBezTo>
                  <a:cubicBezTo>
                    <a:pt x="77" y="8"/>
                    <a:pt x="78" y="7"/>
                    <a:pt x="79" y="8"/>
                  </a:cubicBezTo>
                  <a:cubicBezTo>
                    <a:pt x="79" y="8"/>
                    <a:pt x="79" y="10"/>
                    <a:pt x="80" y="11"/>
                  </a:cubicBezTo>
                  <a:cubicBezTo>
                    <a:pt x="80" y="12"/>
                    <a:pt x="81" y="13"/>
                    <a:pt x="82" y="14"/>
                  </a:cubicBezTo>
                  <a:cubicBezTo>
                    <a:pt x="83" y="14"/>
                    <a:pt x="83" y="12"/>
                    <a:pt x="84" y="11"/>
                  </a:cubicBezTo>
                  <a:cubicBezTo>
                    <a:pt x="86" y="14"/>
                    <a:pt x="89" y="16"/>
                    <a:pt x="89" y="19"/>
                  </a:cubicBezTo>
                  <a:cubicBezTo>
                    <a:pt x="90" y="20"/>
                    <a:pt x="91" y="20"/>
                    <a:pt x="92" y="22"/>
                  </a:cubicBezTo>
                  <a:cubicBezTo>
                    <a:pt x="92" y="23"/>
                    <a:pt x="90" y="23"/>
                    <a:pt x="89" y="24"/>
                  </a:cubicBezTo>
                  <a:cubicBezTo>
                    <a:pt x="87" y="26"/>
                    <a:pt x="85" y="27"/>
                    <a:pt x="86" y="29"/>
                  </a:cubicBezTo>
                  <a:cubicBezTo>
                    <a:pt x="87" y="30"/>
                    <a:pt x="87" y="31"/>
                    <a:pt x="87" y="33"/>
                  </a:cubicBezTo>
                  <a:cubicBezTo>
                    <a:pt x="87" y="33"/>
                    <a:pt x="87" y="36"/>
                    <a:pt x="87" y="36"/>
                  </a:cubicBezTo>
                  <a:cubicBezTo>
                    <a:pt x="89" y="38"/>
                    <a:pt x="91" y="34"/>
                    <a:pt x="93" y="34"/>
                  </a:cubicBezTo>
                  <a:cubicBezTo>
                    <a:pt x="94" y="34"/>
                    <a:pt x="95" y="37"/>
                    <a:pt x="96" y="38"/>
                  </a:cubicBezTo>
                  <a:cubicBezTo>
                    <a:pt x="96" y="39"/>
                    <a:pt x="97" y="40"/>
                    <a:pt x="97" y="41"/>
                  </a:cubicBezTo>
                  <a:cubicBezTo>
                    <a:pt x="97" y="42"/>
                    <a:pt x="96" y="42"/>
                    <a:pt x="96" y="43"/>
                  </a:cubicBezTo>
                  <a:cubicBezTo>
                    <a:pt x="96" y="43"/>
                    <a:pt x="96" y="43"/>
                    <a:pt x="95" y="44"/>
                  </a:cubicBezTo>
                  <a:cubicBezTo>
                    <a:pt x="95" y="45"/>
                    <a:pt x="96" y="45"/>
                    <a:pt x="95" y="46"/>
                  </a:cubicBezTo>
                  <a:cubicBezTo>
                    <a:pt x="95" y="47"/>
                    <a:pt x="95" y="47"/>
                    <a:pt x="93" y="48"/>
                  </a:cubicBezTo>
                  <a:cubicBezTo>
                    <a:pt x="88" y="49"/>
                    <a:pt x="93" y="52"/>
                    <a:pt x="95" y="54"/>
                  </a:cubicBezTo>
                  <a:cubicBezTo>
                    <a:pt x="95" y="55"/>
                    <a:pt x="95" y="56"/>
                    <a:pt x="95" y="57"/>
                  </a:cubicBezTo>
                  <a:cubicBezTo>
                    <a:pt x="95" y="58"/>
                    <a:pt x="95" y="58"/>
                    <a:pt x="95" y="59"/>
                  </a:cubicBezTo>
                  <a:cubicBezTo>
                    <a:pt x="96" y="60"/>
                    <a:pt x="96" y="60"/>
                    <a:pt x="96" y="60"/>
                  </a:cubicBezTo>
                  <a:cubicBezTo>
                    <a:pt x="97" y="62"/>
                    <a:pt x="97" y="60"/>
                    <a:pt x="97" y="62"/>
                  </a:cubicBezTo>
                  <a:cubicBezTo>
                    <a:pt x="96" y="63"/>
                    <a:pt x="94" y="64"/>
                    <a:pt x="94" y="65"/>
                  </a:cubicBezTo>
                  <a:cubicBezTo>
                    <a:pt x="92" y="65"/>
                    <a:pt x="90" y="67"/>
                    <a:pt x="88" y="67"/>
                  </a:cubicBezTo>
                  <a:cubicBezTo>
                    <a:pt x="86" y="66"/>
                    <a:pt x="88" y="65"/>
                    <a:pt x="86" y="65"/>
                  </a:cubicBezTo>
                  <a:cubicBezTo>
                    <a:pt x="84" y="64"/>
                    <a:pt x="80" y="66"/>
                    <a:pt x="78" y="67"/>
                  </a:cubicBezTo>
                  <a:cubicBezTo>
                    <a:pt x="76" y="68"/>
                    <a:pt x="73" y="69"/>
                    <a:pt x="71" y="70"/>
                  </a:cubicBezTo>
                  <a:cubicBezTo>
                    <a:pt x="68" y="71"/>
                    <a:pt x="67" y="72"/>
                    <a:pt x="68" y="75"/>
                  </a:cubicBezTo>
                  <a:cubicBezTo>
                    <a:pt x="69" y="78"/>
                    <a:pt x="72" y="78"/>
                    <a:pt x="75" y="79"/>
                  </a:cubicBezTo>
                  <a:cubicBezTo>
                    <a:pt x="77" y="80"/>
                    <a:pt x="80" y="81"/>
                    <a:pt x="81" y="83"/>
                  </a:cubicBezTo>
                  <a:cubicBezTo>
                    <a:pt x="81" y="84"/>
                    <a:pt x="82" y="85"/>
                    <a:pt x="82" y="86"/>
                  </a:cubicBezTo>
                  <a:cubicBezTo>
                    <a:pt x="83" y="88"/>
                    <a:pt x="82" y="90"/>
                    <a:pt x="82" y="91"/>
                  </a:cubicBezTo>
                  <a:cubicBezTo>
                    <a:pt x="82" y="93"/>
                    <a:pt x="82" y="95"/>
                    <a:pt x="80" y="97"/>
                  </a:cubicBezTo>
                  <a:cubicBezTo>
                    <a:pt x="79" y="98"/>
                    <a:pt x="77" y="99"/>
                    <a:pt x="75" y="99"/>
                  </a:cubicBezTo>
                  <a:cubicBezTo>
                    <a:pt x="74" y="99"/>
                    <a:pt x="72" y="98"/>
                    <a:pt x="71" y="99"/>
                  </a:cubicBezTo>
                  <a:cubicBezTo>
                    <a:pt x="69" y="100"/>
                    <a:pt x="70" y="102"/>
                    <a:pt x="69" y="103"/>
                  </a:cubicBezTo>
                  <a:cubicBezTo>
                    <a:pt x="68" y="104"/>
                    <a:pt x="67" y="105"/>
                    <a:pt x="65" y="105"/>
                  </a:cubicBezTo>
                  <a:cubicBezTo>
                    <a:pt x="63" y="106"/>
                    <a:pt x="60" y="104"/>
                    <a:pt x="60" y="108"/>
                  </a:cubicBezTo>
                  <a:cubicBezTo>
                    <a:pt x="63" y="108"/>
                    <a:pt x="68" y="108"/>
                    <a:pt x="66" y="112"/>
                  </a:cubicBezTo>
                  <a:cubicBezTo>
                    <a:pt x="66" y="115"/>
                    <a:pt x="64" y="116"/>
                    <a:pt x="65" y="119"/>
                  </a:cubicBezTo>
                  <a:cubicBezTo>
                    <a:pt x="67" y="117"/>
                    <a:pt x="66" y="124"/>
                    <a:pt x="66" y="125"/>
                  </a:cubicBezTo>
                  <a:cubicBezTo>
                    <a:pt x="69" y="122"/>
                    <a:pt x="70" y="121"/>
                    <a:pt x="73" y="121"/>
                  </a:cubicBezTo>
                  <a:cubicBezTo>
                    <a:pt x="75" y="121"/>
                    <a:pt x="75" y="122"/>
                    <a:pt x="75" y="120"/>
                  </a:cubicBezTo>
                  <a:cubicBezTo>
                    <a:pt x="76" y="119"/>
                    <a:pt x="75" y="118"/>
                    <a:pt x="75" y="117"/>
                  </a:cubicBezTo>
                  <a:cubicBezTo>
                    <a:pt x="79" y="116"/>
                    <a:pt x="85" y="118"/>
                    <a:pt x="87" y="121"/>
                  </a:cubicBezTo>
                  <a:cubicBezTo>
                    <a:pt x="87" y="123"/>
                    <a:pt x="88" y="123"/>
                    <a:pt x="86" y="124"/>
                  </a:cubicBezTo>
                  <a:cubicBezTo>
                    <a:pt x="85" y="124"/>
                    <a:pt x="83" y="124"/>
                    <a:pt x="81" y="124"/>
                  </a:cubicBezTo>
                  <a:cubicBezTo>
                    <a:pt x="79" y="124"/>
                    <a:pt x="78" y="124"/>
                    <a:pt x="77" y="126"/>
                  </a:cubicBezTo>
                  <a:cubicBezTo>
                    <a:pt x="77" y="126"/>
                    <a:pt x="77" y="128"/>
                    <a:pt x="76" y="128"/>
                  </a:cubicBezTo>
                  <a:cubicBezTo>
                    <a:pt x="74" y="129"/>
                    <a:pt x="73" y="128"/>
                    <a:pt x="72" y="130"/>
                  </a:cubicBezTo>
                  <a:cubicBezTo>
                    <a:pt x="71" y="131"/>
                    <a:pt x="71" y="132"/>
                    <a:pt x="71" y="133"/>
                  </a:cubicBezTo>
                  <a:cubicBezTo>
                    <a:pt x="70" y="133"/>
                    <a:pt x="67" y="134"/>
                    <a:pt x="67" y="133"/>
                  </a:cubicBezTo>
                  <a:cubicBezTo>
                    <a:pt x="66" y="133"/>
                    <a:pt x="67" y="132"/>
                    <a:pt x="67" y="131"/>
                  </a:cubicBezTo>
                  <a:cubicBezTo>
                    <a:pt x="64" y="130"/>
                    <a:pt x="63" y="131"/>
                    <a:pt x="64" y="133"/>
                  </a:cubicBezTo>
                  <a:cubicBezTo>
                    <a:pt x="65" y="135"/>
                    <a:pt x="66" y="138"/>
                    <a:pt x="65" y="139"/>
                  </a:cubicBezTo>
                  <a:cubicBezTo>
                    <a:pt x="64" y="141"/>
                    <a:pt x="63" y="141"/>
                    <a:pt x="62" y="141"/>
                  </a:cubicBezTo>
                  <a:cubicBezTo>
                    <a:pt x="61" y="142"/>
                    <a:pt x="60" y="142"/>
                    <a:pt x="59" y="143"/>
                  </a:cubicBezTo>
                  <a:cubicBezTo>
                    <a:pt x="58" y="144"/>
                    <a:pt x="57" y="145"/>
                    <a:pt x="56" y="146"/>
                  </a:cubicBezTo>
                  <a:cubicBezTo>
                    <a:pt x="54" y="149"/>
                    <a:pt x="53" y="151"/>
                    <a:pt x="50" y="153"/>
                  </a:cubicBezTo>
                  <a:cubicBezTo>
                    <a:pt x="49" y="154"/>
                    <a:pt x="49" y="154"/>
                    <a:pt x="49" y="155"/>
                  </a:cubicBezTo>
                  <a:cubicBezTo>
                    <a:pt x="48" y="157"/>
                    <a:pt x="49" y="159"/>
                    <a:pt x="49" y="161"/>
                  </a:cubicBezTo>
                  <a:cubicBezTo>
                    <a:pt x="49" y="160"/>
                    <a:pt x="50" y="159"/>
                    <a:pt x="50" y="158"/>
                  </a:cubicBezTo>
                  <a:cubicBezTo>
                    <a:pt x="51" y="157"/>
                    <a:pt x="50" y="156"/>
                    <a:pt x="49" y="155"/>
                  </a:cubicBezTo>
                  <a:cubicBezTo>
                    <a:pt x="47" y="154"/>
                    <a:pt x="47" y="154"/>
                    <a:pt x="45" y="154"/>
                  </a:cubicBezTo>
                  <a:cubicBezTo>
                    <a:pt x="44" y="154"/>
                    <a:pt x="43" y="153"/>
                    <a:pt x="42" y="154"/>
                  </a:cubicBezTo>
                  <a:cubicBezTo>
                    <a:pt x="41" y="154"/>
                    <a:pt x="40" y="154"/>
                    <a:pt x="39" y="154"/>
                  </a:cubicBezTo>
                  <a:cubicBezTo>
                    <a:pt x="38" y="154"/>
                    <a:pt x="37" y="154"/>
                    <a:pt x="36" y="154"/>
                  </a:cubicBezTo>
                  <a:cubicBezTo>
                    <a:pt x="35" y="154"/>
                    <a:pt x="35" y="154"/>
                    <a:pt x="34" y="155"/>
                  </a:cubicBezTo>
                  <a:cubicBezTo>
                    <a:pt x="33" y="155"/>
                    <a:pt x="29" y="156"/>
                    <a:pt x="28" y="155"/>
                  </a:cubicBezTo>
                  <a:cubicBezTo>
                    <a:pt x="27" y="154"/>
                    <a:pt x="28" y="153"/>
                    <a:pt x="27" y="153"/>
                  </a:cubicBezTo>
                  <a:cubicBezTo>
                    <a:pt x="27" y="152"/>
                    <a:pt x="26" y="151"/>
                    <a:pt x="25" y="151"/>
                  </a:cubicBezTo>
                  <a:cubicBezTo>
                    <a:pt x="21" y="149"/>
                    <a:pt x="18" y="147"/>
                    <a:pt x="14" y="147"/>
                  </a:cubicBezTo>
                  <a:cubicBezTo>
                    <a:pt x="11" y="147"/>
                    <a:pt x="11" y="146"/>
                    <a:pt x="10" y="144"/>
                  </a:cubicBezTo>
                  <a:cubicBezTo>
                    <a:pt x="8" y="143"/>
                    <a:pt x="5" y="142"/>
                    <a:pt x="7" y="139"/>
                  </a:cubicBezTo>
                  <a:cubicBezTo>
                    <a:pt x="7" y="139"/>
                    <a:pt x="7" y="138"/>
                    <a:pt x="8" y="137"/>
                  </a:cubicBezTo>
                  <a:cubicBezTo>
                    <a:pt x="8" y="137"/>
                    <a:pt x="9" y="137"/>
                    <a:pt x="10" y="137"/>
                  </a:cubicBezTo>
                  <a:cubicBezTo>
                    <a:pt x="10" y="136"/>
                    <a:pt x="11" y="136"/>
                    <a:pt x="10" y="135"/>
                  </a:cubicBezTo>
                  <a:cubicBezTo>
                    <a:pt x="10" y="135"/>
                    <a:pt x="10" y="134"/>
                    <a:pt x="9" y="134"/>
                  </a:cubicBezTo>
                  <a:cubicBezTo>
                    <a:pt x="9" y="134"/>
                    <a:pt x="9" y="134"/>
                    <a:pt x="9" y="133"/>
                  </a:cubicBezTo>
                  <a:cubicBezTo>
                    <a:pt x="8" y="132"/>
                    <a:pt x="8" y="130"/>
                    <a:pt x="9" y="129"/>
                  </a:cubicBezTo>
                  <a:cubicBezTo>
                    <a:pt x="9" y="127"/>
                    <a:pt x="10" y="126"/>
                    <a:pt x="12" y="125"/>
                  </a:cubicBezTo>
                  <a:cubicBezTo>
                    <a:pt x="13" y="125"/>
                    <a:pt x="14" y="124"/>
                    <a:pt x="15" y="125"/>
                  </a:cubicBezTo>
                  <a:cubicBezTo>
                    <a:pt x="16" y="125"/>
                    <a:pt x="16" y="125"/>
                    <a:pt x="16" y="126"/>
                  </a:cubicBezTo>
                  <a:cubicBezTo>
                    <a:pt x="17" y="126"/>
                    <a:pt x="18" y="127"/>
                    <a:pt x="19" y="128"/>
                  </a:cubicBezTo>
                  <a:cubicBezTo>
                    <a:pt x="20" y="128"/>
                    <a:pt x="21" y="128"/>
                    <a:pt x="22" y="128"/>
                  </a:cubicBezTo>
                  <a:cubicBezTo>
                    <a:pt x="22" y="128"/>
                    <a:pt x="22" y="128"/>
                    <a:pt x="23" y="128"/>
                  </a:cubicBezTo>
                  <a:cubicBezTo>
                    <a:pt x="23" y="128"/>
                    <a:pt x="24" y="130"/>
                    <a:pt x="24" y="130"/>
                  </a:cubicBezTo>
                  <a:cubicBezTo>
                    <a:pt x="26" y="132"/>
                    <a:pt x="28" y="133"/>
                    <a:pt x="30" y="132"/>
                  </a:cubicBezTo>
                  <a:cubicBezTo>
                    <a:pt x="32" y="132"/>
                    <a:pt x="32" y="132"/>
                    <a:pt x="33" y="133"/>
                  </a:cubicBezTo>
                  <a:cubicBezTo>
                    <a:pt x="34" y="135"/>
                    <a:pt x="35" y="137"/>
                    <a:pt x="37" y="135"/>
                  </a:cubicBezTo>
                  <a:cubicBezTo>
                    <a:pt x="38" y="134"/>
                    <a:pt x="38" y="133"/>
                    <a:pt x="40" y="132"/>
                  </a:cubicBezTo>
                  <a:cubicBezTo>
                    <a:pt x="40" y="132"/>
                    <a:pt x="41" y="132"/>
                    <a:pt x="42" y="132"/>
                  </a:cubicBezTo>
                  <a:cubicBezTo>
                    <a:pt x="42" y="130"/>
                    <a:pt x="41" y="128"/>
                    <a:pt x="42" y="127"/>
                  </a:cubicBezTo>
                  <a:cubicBezTo>
                    <a:pt x="43" y="126"/>
                    <a:pt x="46" y="124"/>
                    <a:pt x="47" y="125"/>
                  </a:cubicBezTo>
                  <a:cubicBezTo>
                    <a:pt x="48" y="125"/>
                    <a:pt x="48" y="126"/>
                    <a:pt x="49" y="127"/>
                  </a:cubicBezTo>
                  <a:cubicBezTo>
                    <a:pt x="49" y="125"/>
                    <a:pt x="48" y="120"/>
                    <a:pt x="49" y="119"/>
                  </a:cubicBezTo>
                  <a:cubicBezTo>
                    <a:pt x="50" y="119"/>
                    <a:pt x="52" y="121"/>
                    <a:pt x="52" y="121"/>
                  </a:cubicBezTo>
                  <a:cubicBezTo>
                    <a:pt x="54" y="123"/>
                    <a:pt x="54" y="123"/>
                    <a:pt x="56" y="124"/>
                  </a:cubicBezTo>
                  <a:cubicBezTo>
                    <a:pt x="57" y="124"/>
                    <a:pt x="57" y="125"/>
                    <a:pt x="58" y="125"/>
                  </a:cubicBezTo>
                  <a:cubicBezTo>
                    <a:pt x="58" y="124"/>
                    <a:pt x="58" y="123"/>
                    <a:pt x="58" y="123"/>
                  </a:cubicBezTo>
                  <a:cubicBezTo>
                    <a:pt x="57" y="121"/>
                    <a:pt x="52" y="119"/>
                    <a:pt x="51" y="119"/>
                  </a:cubicBezTo>
                  <a:cubicBezTo>
                    <a:pt x="50" y="117"/>
                    <a:pt x="48" y="115"/>
                    <a:pt x="46" y="113"/>
                  </a:cubicBezTo>
                  <a:cubicBezTo>
                    <a:pt x="44" y="112"/>
                    <a:pt x="44" y="111"/>
                    <a:pt x="44" y="109"/>
                  </a:cubicBezTo>
                  <a:cubicBezTo>
                    <a:pt x="44" y="106"/>
                    <a:pt x="44" y="106"/>
                    <a:pt x="41" y="104"/>
                  </a:cubicBezTo>
                  <a:cubicBezTo>
                    <a:pt x="39" y="104"/>
                    <a:pt x="38" y="104"/>
                    <a:pt x="36" y="103"/>
                  </a:cubicBezTo>
                  <a:cubicBezTo>
                    <a:pt x="35" y="103"/>
                    <a:pt x="35" y="103"/>
                    <a:pt x="34" y="102"/>
                  </a:cubicBezTo>
                  <a:cubicBezTo>
                    <a:pt x="33" y="102"/>
                    <a:pt x="31" y="102"/>
                    <a:pt x="29" y="102"/>
                  </a:cubicBezTo>
                  <a:cubicBezTo>
                    <a:pt x="28" y="102"/>
                    <a:pt x="27" y="103"/>
                    <a:pt x="26" y="103"/>
                  </a:cubicBezTo>
                  <a:cubicBezTo>
                    <a:pt x="25" y="103"/>
                    <a:pt x="23" y="101"/>
                    <a:pt x="22" y="100"/>
                  </a:cubicBezTo>
                  <a:cubicBezTo>
                    <a:pt x="21" y="100"/>
                    <a:pt x="18" y="98"/>
                    <a:pt x="18" y="98"/>
                  </a:cubicBezTo>
                  <a:cubicBezTo>
                    <a:pt x="18" y="97"/>
                    <a:pt x="18" y="96"/>
                    <a:pt x="18" y="96"/>
                  </a:cubicBezTo>
                  <a:cubicBezTo>
                    <a:pt x="18" y="93"/>
                    <a:pt x="17" y="77"/>
                    <a:pt x="13" y="78"/>
                  </a:cubicBezTo>
                  <a:cubicBezTo>
                    <a:pt x="12" y="80"/>
                    <a:pt x="13" y="82"/>
                    <a:pt x="13" y="84"/>
                  </a:cubicBezTo>
                  <a:cubicBezTo>
                    <a:pt x="13" y="82"/>
                    <a:pt x="12" y="77"/>
                    <a:pt x="14" y="76"/>
                  </a:cubicBezTo>
                  <a:cubicBezTo>
                    <a:pt x="14" y="75"/>
                    <a:pt x="16" y="75"/>
                    <a:pt x="15" y="73"/>
                  </a:cubicBezTo>
                  <a:cubicBezTo>
                    <a:pt x="14" y="71"/>
                    <a:pt x="11" y="71"/>
                    <a:pt x="10" y="68"/>
                  </a:cubicBezTo>
                  <a:cubicBezTo>
                    <a:pt x="9" y="67"/>
                    <a:pt x="10" y="65"/>
                    <a:pt x="10" y="64"/>
                  </a:cubicBezTo>
                  <a:cubicBezTo>
                    <a:pt x="10" y="63"/>
                    <a:pt x="10" y="62"/>
                    <a:pt x="10" y="61"/>
                  </a:cubicBezTo>
                  <a:cubicBezTo>
                    <a:pt x="9" y="58"/>
                    <a:pt x="5" y="58"/>
                    <a:pt x="3" y="56"/>
                  </a:cubicBezTo>
                  <a:cubicBezTo>
                    <a:pt x="2" y="55"/>
                    <a:pt x="2" y="55"/>
                    <a:pt x="2" y="53"/>
                  </a:cubicBezTo>
                  <a:cubicBezTo>
                    <a:pt x="1" y="52"/>
                    <a:pt x="0" y="51"/>
                    <a:pt x="1" y="50"/>
                  </a:cubicBezTo>
                  <a:cubicBezTo>
                    <a:pt x="2" y="49"/>
                    <a:pt x="3" y="49"/>
                    <a:pt x="4" y="50"/>
                  </a:cubicBezTo>
                  <a:cubicBezTo>
                    <a:pt x="5" y="51"/>
                    <a:pt x="6" y="53"/>
                    <a:pt x="7" y="54"/>
                  </a:cubicBezTo>
                  <a:cubicBezTo>
                    <a:pt x="9" y="55"/>
                    <a:pt x="10" y="50"/>
                    <a:pt x="11" y="49"/>
                  </a:cubicBezTo>
                  <a:cubicBezTo>
                    <a:pt x="13" y="46"/>
                    <a:pt x="16" y="51"/>
                    <a:pt x="18" y="50"/>
                  </a:cubicBezTo>
                  <a:cubicBezTo>
                    <a:pt x="21" y="50"/>
                    <a:pt x="23" y="45"/>
                    <a:pt x="25" y="43"/>
                  </a:cubicBezTo>
                  <a:cubicBezTo>
                    <a:pt x="27" y="42"/>
                    <a:pt x="28" y="41"/>
                    <a:pt x="30" y="41"/>
                  </a:cubicBezTo>
                  <a:cubicBezTo>
                    <a:pt x="31" y="40"/>
                    <a:pt x="35" y="40"/>
                    <a:pt x="34" y="37"/>
                  </a:cubicBezTo>
                  <a:cubicBezTo>
                    <a:pt x="34" y="36"/>
                    <a:pt x="33" y="36"/>
                    <a:pt x="32" y="35"/>
                  </a:cubicBezTo>
                  <a:cubicBezTo>
                    <a:pt x="31" y="35"/>
                    <a:pt x="30" y="34"/>
                    <a:pt x="28" y="33"/>
                  </a:cubicBezTo>
                  <a:cubicBezTo>
                    <a:pt x="26" y="31"/>
                    <a:pt x="24" y="31"/>
                    <a:pt x="21" y="30"/>
                  </a:cubicBezTo>
                  <a:cubicBezTo>
                    <a:pt x="20" y="29"/>
                    <a:pt x="20" y="29"/>
                    <a:pt x="20" y="28"/>
                  </a:cubicBezTo>
                  <a:cubicBezTo>
                    <a:pt x="23" y="27"/>
                    <a:pt x="25" y="29"/>
                    <a:pt x="28" y="30"/>
                  </a:cubicBezTo>
                  <a:cubicBezTo>
                    <a:pt x="30" y="31"/>
                    <a:pt x="32" y="31"/>
                    <a:pt x="34" y="31"/>
                  </a:cubicBezTo>
                  <a:cubicBezTo>
                    <a:pt x="35" y="30"/>
                    <a:pt x="36" y="30"/>
                    <a:pt x="36" y="29"/>
                  </a:cubicBezTo>
                  <a:cubicBezTo>
                    <a:pt x="40" y="28"/>
                    <a:pt x="45" y="28"/>
                    <a:pt x="48" y="28"/>
                  </a:cubicBezTo>
                  <a:cubicBezTo>
                    <a:pt x="49" y="30"/>
                    <a:pt x="50" y="34"/>
                    <a:pt x="49" y="35"/>
                  </a:cubicBezTo>
                  <a:cubicBezTo>
                    <a:pt x="49" y="36"/>
                    <a:pt x="46" y="36"/>
                    <a:pt x="46" y="37"/>
                  </a:cubicBezTo>
                  <a:cubicBezTo>
                    <a:pt x="45" y="39"/>
                    <a:pt x="46" y="41"/>
                    <a:pt x="46" y="43"/>
                  </a:cubicBezTo>
                  <a:lnTo>
                    <a:pt x="45" y="42"/>
                  </a:lnTo>
                  <a:close/>
                </a:path>
              </a:pathLst>
            </a:custGeom>
            <a:solidFill>
              <a:srgbClr val="7ABB57"/>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8" name="Freeform 108">
              <a:extLst>
                <a:ext uri="{FF2B5EF4-FFF2-40B4-BE49-F238E27FC236}">
                  <a16:creationId xmlns:a16="http://schemas.microsoft.com/office/drawing/2014/main" id="{CB3DBF28-130C-9809-2A2D-89890660E205}"/>
                </a:ext>
              </a:extLst>
            </p:cNvPr>
            <p:cNvSpPr>
              <a:spLocks/>
            </p:cNvSpPr>
            <p:nvPr/>
          </p:nvSpPr>
          <p:spPr bwMode="auto">
            <a:xfrm>
              <a:off x="4960938" y="3663950"/>
              <a:ext cx="55563" cy="58738"/>
            </a:xfrm>
            <a:custGeom>
              <a:avLst/>
              <a:gdLst/>
              <a:ahLst/>
              <a:cxnLst>
                <a:cxn ang="0">
                  <a:pos x="26" y="15"/>
                </a:cxn>
                <a:cxn ang="0">
                  <a:pos x="20" y="8"/>
                </a:cxn>
                <a:cxn ang="0">
                  <a:pos x="9" y="0"/>
                </a:cxn>
                <a:cxn ang="0">
                  <a:pos x="2" y="5"/>
                </a:cxn>
                <a:cxn ang="0">
                  <a:pos x="3" y="18"/>
                </a:cxn>
                <a:cxn ang="0">
                  <a:pos x="10" y="29"/>
                </a:cxn>
                <a:cxn ang="0">
                  <a:pos x="19" y="31"/>
                </a:cxn>
                <a:cxn ang="0">
                  <a:pos x="28" y="28"/>
                </a:cxn>
                <a:cxn ang="0">
                  <a:pos x="28" y="16"/>
                </a:cxn>
              </a:cxnLst>
              <a:rect l="0" t="0" r="r" b="b"/>
              <a:pathLst>
                <a:path w="30" h="32">
                  <a:moveTo>
                    <a:pt x="26" y="15"/>
                  </a:moveTo>
                  <a:cubicBezTo>
                    <a:pt x="25" y="12"/>
                    <a:pt x="22" y="10"/>
                    <a:pt x="20" y="8"/>
                  </a:cubicBezTo>
                  <a:cubicBezTo>
                    <a:pt x="17" y="5"/>
                    <a:pt x="13" y="0"/>
                    <a:pt x="9" y="0"/>
                  </a:cubicBezTo>
                  <a:cubicBezTo>
                    <a:pt x="7" y="0"/>
                    <a:pt x="3" y="3"/>
                    <a:pt x="2" y="5"/>
                  </a:cubicBezTo>
                  <a:cubicBezTo>
                    <a:pt x="0" y="8"/>
                    <a:pt x="2" y="15"/>
                    <a:pt x="3" y="18"/>
                  </a:cubicBezTo>
                  <a:cubicBezTo>
                    <a:pt x="5" y="22"/>
                    <a:pt x="7" y="26"/>
                    <a:pt x="10" y="29"/>
                  </a:cubicBezTo>
                  <a:cubicBezTo>
                    <a:pt x="12" y="32"/>
                    <a:pt x="15" y="32"/>
                    <a:pt x="19" y="31"/>
                  </a:cubicBezTo>
                  <a:cubicBezTo>
                    <a:pt x="22" y="31"/>
                    <a:pt x="27" y="31"/>
                    <a:pt x="28" y="28"/>
                  </a:cubicBezTo>
                  <a:cubicBezTo>
                    <a:pt x="30" y="26"/>
                    <a:pt x="30" y="18"/>
                    <a:pt x="28" y="16"/>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09" name="Freeform 109">
              <a:extLst>
                <a:ext uri="{FF2B5EF4-FFF2-40B4-BE49-F238E27FC236}">
                  <a16:creationId xmlns:a16="http://schemas.microsoft.com/office/drawing/2014/main" id="{BAD7E067-84F8-3E6D-25D3-6528816539CC}"/>
                </a:ext>
              </a:extLst>
            </p:cNvPr>
            <p:cNvSpPr>
              <a:spLocks/>
            </p:cNvSpPr>
            <p:nvPr/>
          </p:nvSpPr>
          <p:spPr bwMode="auto">
            <a:xfrm>
              <a:off x="4075113" y="3727450"/>
              <a:ext cx="927100" cy="1235075"/>
            </a:xfrm>
            <a:custGeom>
              <a:avLst/>
              <a:gdLst/>
              <a:ahLst/>
              <a:cxnLst>
                <a:cxn ang="0">
                  <a:pos x="480" y="297"/>
                </a:cxn>
                <a:cxn ang="0">
                  <a:pos x="483" y="257"/>
                </a:cxn>
                <a:cxn ang="0">
                  <a:pos x="476" y="216"/>
                </a:cxn>
                <a:cxn ang="0">
                  <a:pos x="458" y="173"/>
                </a:cxn>
                <a:cxn ang="0">
                  <a:pos x="446" y="106"/>
                </a:cxn>
                <a:cxn ang="0">
                  <a:pos x="445" y="78"/>
                </a:cxn>
                <a:cxn ang="0">
                  <a:pos x="401" y="61"/>
                </a:cxn>
                <a:cxn ang="0">
                  <a:pos x="426" y="54"/>
                </a:cxn>
                <a:cxn ang="0">
                  <a:pos x="419" y="31"/>
                </a:cxn>
                <a:cxn ang="0">
                  <a:pos x="405" y="38"/>
                </a:cxn>
                <a:cxn ang="0">
                  <a:pos x="398" y="38"/>
                </a:cxn>
                <a:cxn ang="0">
                  <a:pos x="390" y="49"/>
                </a:cxn>
                <a:cxn ang="0">
                  <a:pos x="352" y="57"/>
                </a:cxn>
                <a:cxn ang="0">
                  <a:pos x="321" y="60"/>
                </a:cxn>
                <a:cxn ang="0">
                  <a:pos x="304" y="84"/>
                </a:cxn>
                <a:cxn ang="0">
                  <a:pos x="286" y="66"/>
                </a:cxn>
                <a:cxn ang="0">
                  <a:pos x="282" y="34"/>
                </a:cxn>
                <a:cxn ang="0">
                  <a:pos x="256" y="48"/>
                </a:cxn>
                <a:cxn ang="0">
                  <a:pos x="223" y="42"/>
                </a:cxn>
                <a:cxn ang="0">
                  <a:pos x="222" y="10"/>
                </a:cxn>
                <a:cxn ang="0">
                  <a:pos x="187" y="11"/>
                </a:cxn>
                <a:cxn ang="0">
                  <a:pos x="157" y="1"/>
                </a:cxn>
                <a:cxn ang="0">
                  <a:pos x="163" y="30"/>
                </a:cxn>
                <a:cxn ang="0">
                  <a:pos x="173" y="41"/>
                </a:cxn>
                <a:cxn ang="0">
                  <a:pos x="155" y="59"/>
                </a:cxn>
                <a:cxn ang="0">
                  <a:pos x="158" y="74"/>
                </a:cxn>
                <a:cxn ang="0">
                  <a:pos x="169" y="96"/>
                </a:cxn>
                <a:cxn ang="0">
                  <a:pos x="169" y="101"/>
                </a:cxn>
                <a:cxn ang="0">
                  <a:pos x="138" y="113"/>
                </a:cxn>
                <a:cxn ang="0">
                  <a:pos x="123" y="134"/>
                </a:cxn>
                <a:cxn ang="0">
                  <a:pos x="96" y="112"/>
                </a:cxn>
                <a:cxn ang="0">
                  <a:pos x="66" y="146"/>
                </a:cxn>
                <a:cxn ang="0">
                  <a:pos x="56" y="203"/>
                </a:cxn>
                <a:cxn ang="0">
                  <a:pos x="59" y="228"/>
                </a:cxn>
                <a:cxn ang="0">
                  <a:pos x="43" y="265"/>
                </a:cxn>
                <a:cxn ang="0">
                  <a:pos x="0" y="283"/>
                </a:cxn>
                <a:cxn ang="0">
                  <a:pos x="10" y="324"/>
                </a:cxn>
                <a:cxn ang="0">
                  <a:pos x="4" y="351"/>
                </a:cxn>
                <a:cxn ang="0">
                  <a:pos x="1" y="377"/>
                </a:cxn>
                <a:cxn ang="0">
                  <a:pos x="13" y="414"/>
                </a:cxn>
                <a:cxn ang="0">
                  <a:pos x="28" y="457"/>
                </a:cxn>
                <a:cxn ang="0">
                  <a:pos x="79" y="505"/>
                </a:cxn>
                <a:cxn ang="0">
                  <a:pos x="95" y="563"/>
                </a:cxn>
                <a:cxn ang="0">
                  <a:pos x="110" y="637"/>
                </a:cxn>
                <a:cxn ang="0">
                  <a:pos x="147" y="627"/>
                </a:cxn>
                <a:cxn ang="0">
                  <a:pos x="189" y="640"/>
                </a:cxn>
                <a:cxn ang="0">
                  <a:pos x="233" y="655"/>
                </a:cxn>
                <a:cxn ang="0">
                  <a:pos x="289" y="643"/>
                </a:cxn>
                <a:cxn ang="0">
                  <a:pos x="341" y="629"/>
                </a:cxn>
                <a:cxn ang="0">
                  <a:pos x="375" y="634"/>
                </a:cxn>
                <a:cxn ang="0">
                  <a:pos x="364" y="603"/>
                </a:cxn>
                <a:cxn ang="0">
                  <a:pos x="398" y="571"/>
                </a:cxn>
                <a:cxn ang="0">
                  <a:pos x="418" y="552"/>
                </a:cxn>
                <a:cxn ang="0">
                  <a:pos x="398" y="517"/>
                </a:cxn>
                <a:cxn ang="0">
                  <a:pos x="365" y="488"/>
                </a:cxn>
                <a:cxn ang="0">
                  <a:pos x="354" y="445"/>
                </a:cxn>
                <a:cxn ang="0">
                  <a:pos x="339" y="413"/>
                </a:cxn>
                <a:cxn ang="0">
                  <a:pos x="361" y="401"/>
                </a:cxn>
                <a:cxn ang="0">
                  <a:pos x="392" y="392"/>
                </a:cxn>
                <a:cxn ang="0">
                  <a:pos x="412" y="380"/>
                </a:cxn>
                <a:cxn ang="0">
                  <a:pos x="446" y="363"/>
                </a:cxn>
                <a:cxn ang="0">
                  <a:pos x="472" y="359"/>
                </a:cxn>
                <a:cxn ang="0">
                  <a:pos x="496" y="326"/>
                </a:cxn>
              </a:cxnLst>
              <a:rect l="0" t="0" r="r" b="b"/>
              <a:pathLst>
                <a:path w="496" h="661">
                  <a:moveTo>
                    <a:pt x="496" y="323"/>
                  </a:moveTo>
                  <a:cubicBezTo>
                    <a:pt x="495" y="322"/>
                    <a:pt x="495" y="321"/>
                    <a:pt x="494" y="320"/>
                  </a:cubicBezTo>
                  <a:cubicBezTo>
                    <a:pt x="494" y="319"/>
                    <a:pt x="493" y="318"/>
                    <a:pt x="492" y="317"/>
                  </a:cubicBezTo>
                  <a:cubicBezTo>
                    <a:pt x="492" y="317"/>
                    <a:pt x="491" y="317"/>
                    <a:pt x="491" y="316"/>
                  </a:cubicBezTo>
                  <a:cubicBezTo>
                    <a:pt x="491" y="316"/>
                    <a:pt x="491" y="315"/>
                    <a:pt x="490" y="314"/>
                  </a:cubicBezTo>
                  <a:cubicBezTo>
                    <a:pt x="490" y="312"/>
                    <a:pt x="490" y="311"/>
                    <a:pt x="489" y="309"/>
                  </a:cubicBezTo>
                  <a:cubicBezTo>
                    <a:pt x="488" y="308"/>
                    <a:pt x="488" y="308"/>
                    <a:pt x="487" y="307"/>
                  </a:cubicBezTo>
                  <a:cubicBezTo>
                    <a:pt x="486" y="306"/>
                    <a:pt x="484" y="306"/>
                    <a:pt x="483" y="305"/>
                  </a:cubicBezTo>
                  <a:cubicBezTo>
                    <a:pt x="482" y="304"/>
                    <a:pt x="481" y="303"/>
                    <a:pt x="479" y="302"/>
                  </a:cubicBezTo>
                  <a:cubicBezTo>
                    <a:pt x="478" y="301"/>
                    <a:pt x="478" y="301"/>
                    <a:pt x="478" y="301"/>
                  </a:cubicBezTo>
                  <a:cubicBezTo>
                    <a:pt x="477" y="300"/>
                    <a:pt x="476" y="299"/>
                    <a:pt x="477" y="298"/>
                  </a:cubicBezTo>
                  <a:cubicBezTo>
                    <a:pt x="478" y="298"/>
                    <a:pt x="479" y="298"/>
                    <a:pt x="479" y="297"/>
                  </a:cubicBezTo>
                  <a:cubicBezTo>
                    <a:pt x="479" y="297"/>
                    <a:pt x="480" y="297"/>
                    <a:pt x="480" y="297"/>
                  </a:cubicBezTo>
                  <a:cubicBezTo>
                    <a:pt x="480" y="296"/>
                    <a:pt x="481" y="296"/>
                    <a:pt x="481" y="295"/>
                  </a:cubicBezTo>
                  <a:cubicBezTo>
                    <a:pt x="481" y="293"/>
                    <a:pt x="480" y="291"/>
                    <a:pt x="480" y="289"/>
                  </a:cubicBezTo>
                  <a:cubicBezTo>
                    <a:pt x="480" y="290"/>
                    <a:pt x="479" y="288"/>
                    <a:pt x="479" y="288"/>
                  </a:cubicBezTo>
                  <a:cubicBezTo>
                    <a:pt x="479" y="288"/>
                    <a:pt x="478" y="288"/>
                    <a:pt x="478" y="287"/>
                  </a:cubicBezTo>
                  <a:cubicBezTo>
                    <a:pt x="478" y="287"/>
                    <a:pt x="478" y="286"/>
                    <a:pt x="478" y="286"/>
                  </a:cubicBezTo>
                  <a:cubicBezTo>
                    <a:pt x="477" y="284"/>
                    <a:pt x="475" y="282"/>
                    <a:pt x="474" y="280"/>
                  </a:cubicBezTo>
                  <a:cubicBezTo>
                    <a:pt x="475" y="279"/>
                    <a:pt x="476" y="278"/>
                    <a:pt x="477" y="278"/>
                  </a:cubicBezTo>
                  <a:cubicBezTo>
                    <a:pt x="476" y="278"/>
                    <a:pt x="475" y="279"/>
                    <a:pt x="474" y="278"/>
                  </a:cubicBezTo>
                  <a:cubicBezTo>
                    <a:pt x="474" y="277"/>
                    <a:pt x="474" y="274"/>
                    <a:pt x="474" y="273"/>
                  </a:cubicBezTo>
                  <a:cubicBezTo>
                    <a:pt x="474" y="270"/>
                    <a:pt x="473" y="269"/>
                    <a:pt x="477" y="268"/>
                  </a:cubicBezTo>
                  <a:cubicBezTo>
                    <a:pt x="479" y="268"/>
                    <a:pt x="481" y="268"/>
                    <a:pt x="482" y="266"/>
                  </a:cubicBezTo>
                  <a:cubicBezTo>
                    <a:pt x="482" y="265"/>
                    <a:pt x="482" y="265"/>
                    <a:pt x="482" y="265"/>
                  </a:cubicBezTo>
                  <a:cubicBezTo>
                    <a:pt x="482" y="262"/>
                    <a:pt x="482" y="260"/>
                    <a:pt x="483" y="257"/>
                  </a:cubicBezTo>
                  <a:cubicBezTo>
                    <a:pt x="483" y="254"/>
                    <a:pt x="485" y="251"/>
                    <a:pt x="482" y="249"/>
                  </a:cubicBezTo>
                  <a:cubicBezTo>
                    <a:pt x="482" y="248"/>
                    <a:pt x="479" y="247"/>
                    <a:pt x="479" y="246"/>
                  </a:cubicBezTo>
                  <a:cubicBezTo>
                    <a:pt x="478" y="245"/>
                    <a:pt x="479" y="245"/>
                    <a:pt x="479" y="244"/>
                  </a:cubicBezTo>
                  <a:cubicBezTo>
                    <a:pt x="479" y="243"/>
                    <a:pt x="478" y="242"/>
                    <a:pt x="478" y="240"/>
                  </a:cubicBezTo>
                  <a:cubicBezTo>
                    <a:pt x="478" y="240"/>
                    <a:pt x="478" y="238"/>
                    <a:pt x="478" y="238"/>
                  </a:cubicBezTo>
                  <a:cubicBezTo>
                    <a:pt x="477" y="237"/>
                    <a:pt x="476" y="237"/>
                    <a:pt x="476" y="237"/>
                  </a:cubicBezTo>
                  <a:cubicBezTo>
                    <a:pt x="476" y="237"/>
                    <a:pt x="476" y="236"/>
                    <a:pt x="475" y="236"/>
                  </a:cubicBezTo>
                  <a:cubicBezTo>
                    <a:pt x="475" y="236"/>
                    <a:pt x="475" y="236"/>
                    <a:pt x="474" y="235"/>
                  </a:cubicBezTo>
                  <a:cubicBezTo>
                    <a:pt x="474" y="234"/>
                    <a:pt x="473" y="231"/>
                    <a:pt x="473" y="230"/>
                  </a:cubicBezTo>
                  <a:cubicBezTo>
                    <a:pt x="473" y="228"/>
                    <a:pt x="473" y="227"/>
                    <a:pt x="473" y="225"/>
                  </a:cubicBezTo>
                  <a:cubicBezTo>
                    <a:pt x="472" y="223"/>
                    <a:pt x="472" y="224"/>
                    <a:pt x="473" y="223"/>
                  </a:cubicBezTo>
                  <a:cubicBezTo>
                    <a:pt x="474" y="221"/>
                    <a:pt x="475" y="221"/>
                    <a:pt x="475" y="219"/>
                  </a:cubicBezTo>
                  <a:cubicBezTo>
                    <a:pt x="476" y="218"/>
                    <a:pt x="476" y="217"/>
                    <a:pt x="476" y="216"/>
                  </a:cubicBezTo>
                  <a:cubicBezTo>
                    <a:pt x="476" y="215"/>
                    <a:pt x="477" y="213"/>
                    <a:pt x="477" y="212"/>
                  </a:cubicBezTo>
                  <a:cubicBezTo>
                    <a:pt x="476" y="209"/>
                    <a:pt x="472" y="209"/>
                    <a:pt x="470" y="206"/>
                  </a:cubicBezTo>
                  <a:cubicBezTo>
                    <a:pt x="470" y="206"/>
                    <a:pt x="470" y="205"/>
                    <a:pt x="470" y="205"/>
                  </a:cubicBezTo>
                  <a:cubicBezTo>
                    <a:pt x="469" y="203"/>
                    <a:pt x="469" y="201"/>
                    <a:pt x="467" y="200"/>
                  </a:cubicBezTo>
                  <a:cubicBezTo>
                    <a:pt x="466" y="198"/>
                    <a:pt x="465" y="198"/>
                    <a:pt x="464" y="197"/>
                  </a:cubicBezTo>
                  <a:cubicBezTo>
                    <a:pt x="463" y="196"/>
                    <a:pt x="462" y="196"/>
                    <a:pt x="461" y="195"/>
                  </a:cubicBezTo>
                  <a:cubicBezTo>
                    <a:pt x="459" y="194"/>
                    <a:pt x="458" y="193"/>
                    <a:pt x="457" y="191"/>
                  </a:cubicBezTo>
                  <a:cubicBezTo>
                    <a:pt x="456" y="190"/>
                    <a:pt x="455" y="189"/>
                    <a:pt x="453" y="188"/>
                  </a:cubicBezTo>
                  <a:cubicBezTo>
                    <a:pt x="453" y="187"/>
                    <a:pt x="451" y="187"/>
                    <a:pt x="451" y="185"/>
                  </a:cubicBezTo>
                  <a:cubicBezTo>
                    <a:pt x="451" y="185"/>
                    <a:pt x="452" y="184"/>
                    <a:pt x="452" y="184"/>
                  </a:cubicBezTo>
                  <a:cubicBezTo>
                    <a:pt x="452" y="184"/>
                    <a:pt x="452" y="183"/>
                    <a:pt x="452" y="183"/>
                  </a:cubicBezTo>
                  <a:cubicBezTo>
                    <a:pt x="453" y="181"/>
                    <a:pt x="454" y="179"/>
                    <a:pt x="455" y="177"/>
                  </a:cubicBezTo>
                  <a:cubicBezTo>
                    <a:pt x="456" y="176"/>
                    <a:pt x="457" y="175"/>
                    <a:pt x="458" y="173"/>
                  </a:cubicBezTo>
                  <a:cubicBezTo>
                    <a:pt x="458" y="172"/>
                    <a:pt x="459" y="171"/>
                    <a:pt x="459" y="170"/>
                  </a:cubicBezTo>
                  <a:cubicBezTo>
                    <a:pt x="460" y="169"/>
                    <a:pt x="461" y="169"/>
                    <a:pt x="461" y="169"/>
                  </a:cubicBezTo>
                  <a:cubicBezTo>
                    <a:pt x="462" y="168"/>
                    <a:pt x="463" y="165"/>
                    <a:pt x="464" y="164"/>
                  </a:cubicBezTo>
                  <a:cubicBezTo>
                    <a:pt x="466" y="162"/>
                    <a:pt x="467" y="161"/>
                    <a:pt x="468" y="158"/>
                  </a:cubicBezTo>
                  <a:cubicBezTo>
                    <a:pt x="469" y="156"/>
                    <a:pt x="469" y="154"/>
                    <a:pt x="469" y="151"/>
                  </a:cubicBezTo>
                  <a:cubicBezTo>
                    <a:pt x="469" y="149"/>
                    <a:pt x="470" y="145"/>
                    <a:pt x="469" y="143"/>
                  </a:cubicBezTo>
                  <a:cubicBezTo>
                    <a:pt x="468" y="140"/>
                    <a:pt x="466" y="137"/>
                    <a:pt x="465" y="135"/>
                  </a:cubicBezTo>
                  <a:cubicBezTo>
                    <a:pt x="463" y="130"/>
                    <a:pt x="462" y="126"/>
                    <a:pt x="460" y="121"/>
                  </a:cubicBezTo>
                  <a:cubicBezTo>
                    <a:pt x="460" y="119"/>
                    <a:pt x="459" y="116"/>
                    <a:pt x="459" y="114"/>
                  </a:cubicBezTo>
                  <a:cubicBezTo>
                    <a:pt x="458" y="112"/>
                    <a:pt x="459" y="109"/>
                    <a:pt x="459" y="107"/>
                  </a:cubicBezTo>
                  <a:cubicBezTo>
                    <a:pt x="459" y="106"/>
                    <a:pt x="458" y="101"/>
                    <a:pt x="457" y="102"/>
                  </a:cubicBezTo>
                  <a:cubicBezTo>
                    <a:pt x="456" y="103"/>
                    <a:pt x="454" y="106"/>
                    <a:pt x="452" y="106"/>
                  </a:cubicBezTo>
                  <a:cubicBezTo>
                    <a:pt x="450" y="107"/>
                    <a:pt x="447" y="106"/>
                    <a:pt x="446" y="106"/>
                  </a:cubicBezTo>
                  <a:cubicBezTo>
                    <a:pt x="445" y="105"/>
                    <a:pt x="444" y="104"/>
                    <a:pt x="443" y="103"/>
                  </a:cubicBezTo>
                  <a:cubicBezTo>
                    <a:pt x="441" y="102"/>
                    <a:pt x="438" y="101"/>
                    <a:pt x="437" y="100"/>
                  </a:cubicBezTo>
                  <a:cubicBezTo>
                    <a:pt x="437" y="100"/>
                    <a:pt x="437" y="99"/>
                    <a:pt x="437" y="98"/>
                  </a:cubicBezTo>
                  <a:cubicBezTo>
                    <a:pt x="437" y="98"/>
                    <a:pt x="436" y="97"/>
                    <a:pt x="436" y="96"/>
                  </a:cubicBezTo>
                  <a:cubicBezTo>
                    <a:pt x="439" y="94"/>
                    <a:pt x="442" y="95"/>
                    <a:pt x="445" y="95"/>
                  </a:cubicBezTo>
                  <a:cubicBezTo>
                    <a:pt x="447" y="95"/>
                    <a:pt x="448" y="94"/>
                    <a:pt x="450" y="94"/>
                  </a:cubicBezTo>
                  <a:cubicBezTo>
                    <a:pt x="451" y="93"/>
                    <a:pt x="452" y="93"/>
                    <a:pt x="453" y="93"/>
                  </a:cubicBezTo>
                  <a:cubicBezTo>
                    <a:pt x="454" y="93"/>
                    <a:pt x="455" y="93"/>
                    <a:pt x="456" y="93"/>
                  </a:cubicBezTo>
                  <a:cubicBezTo>
                    <a:pt x="456" y="92"/>
                    <a:pt x="455" y="92"/>
                    <a:pt x="455" y="91"/>
                  </a:cubicBezTo>
                  <a:cubicBezTo>
                    <a:pt x="454" y="90"/>
                    <a:pt x="454" y="90"/>
                    <a:pt x="454" y="89"/>
                  </a:cubicBezTo>
                  <a:cubicBezTo>
                    <a:pt x="453" y="88"/>
                    <a:pt x="452" y="87"/>
                    <a:pt x="451" y="86"/>
                  </a:cubicBezTo>
                  <a:cubicBezTo>
                    <a:pt x="450" y="84"/>
                    <a:pt x="449" y="83"/>
                    <a:pt x="448" y="81"/>
                  </a:cubicBezTo>
                  <a:cubicBezTo>
                    <a:pt x="447" y="80"/>
                    <a:pt x="446" y="80"/>
                    <a:pt x="445" y="78"/>
                  </a:cubicBezTo>
                  <a:cubicBezTo>
                    <a:pt x="443" y="76"/>
                    <a:pt x="440" y="74"/>
                    <a:pt x="438" y="72"/>
                  </a:cubicBezTo>
                  <a:cubicBezTo>
                    <a:pt x="437" y="72"/>
                    <a:pt x="436" y="71"/>
                    <a:pt x="434" y="71"/>
                  </a:cubicBezTo>
                  <a:cubicBezTo>
                    <a:pt x="434" y="69"/>
                    <a:pt x="426" y="67"/>
                    <a:pt x="426" y="70"/>
                  </a:cubicBezTo>
                  <a:cubicBezTo>
                    <a:pt x="427" y="72"/>
                    <a:pt x="431" y="73"/>
                    <a:pt x="431" y="75"/>
                  </a:cubicBezTo>
                  <a:cubicBezTo>
                    <a:pt x="431" y="77"/>
                    <a:pt x="428" y="75"/>
                    <a:pt x="427" y="74"/>
                  </a:cubicBezTo>
                  <a:cubicBezTo>
                    <a:pt x="425" y="73"/>
                    <a:pt x="424" y="73"/>
                    <a:pt x="422" y="73"/>
                  </a:cubicBezTo>
                  <a:cubicBezTo>
                    <a:pt x="421" y="72"/>
                    <a:pt x="421" y="72"/>
                    <a:pt x="420" y="72"/>
                  </a:cubicBezTo>
                  <a:cubicBezTo>
                    <a:pt x="418" y="71"/>
                    <a:pt x="418" y="72"/>
                    <a:pt x="416" y="72"/>
                  </a:cubicBezTo>
                  <a:cubicBezTo>
                    <a:pt x="415" y="72"/>
                    <a:pt x="413" y="72"/>
                    <a:pt x="412" y="71"/>
                  </a:cubicBezTo>
                  <a:cubicBezTo>
                    <a:pt x="410" y="70"/>
                    <a:pt x="410" y="69"/>
                    <a:pt x="409" y="67"/>
                  </a:cubicBezTo>
                  <a:cubicBezTo>
                    <a:pt x="408" y="66"/>
                    <a:pt x="405" y="65"/>
                    <a:pt x="404" y="63"/>
                  </a:cubicBezTo>
                  <a:cubicBezTo>
                    <a:pt x="403" y="63"/>
                    <a:pt x="403" y="61"/>
                    <a:pt x="402" y="61"/>
                  </a:cubicBezTo>
                  <a:cubicBezTo>
                    <a:pt x="402" y="61"/>
                    <a:pt x="401" y="61"/>
                    <a:pt x="401" y="61"/>
                  </a:cubicBezTo>
                  <a:cubicBezTo>
                    <a:pt x="399" y="61"/>
                    <a:pt x="398" y="60"/>
                    <a:pt x="397" y="60"/>
                  </a:cubicBezTo>
                  <a:cubicBezTo>
                    <a:pt x="396" y="59"/>
                    <a:pt x="396" y="59"/>
                    <a:pt x="395" y="59"/>
                  </a:cubicBezTo>
                  <a:cubicBezTo>
                    <a:pt x="394" y="58"/>
                    <a:pt x="394" y="58"/>
                    <a:pt x="396" y="56"/>
                  </a:cubicBezTo>
                  <a:cubicBezTo>
                    <a:pt x="397" y="55"/>
                    <a:pt x="397" y="55"/>
                    <a:pt x="399" y="55"/>
                  </a:cubicBezTo>
                  <a:cubicBezTo>
                    <a:pt x="399" y="58"/>
                    <a:pt x="403" y="57"/>
                    <a:pt x="405" y="57"/>
                  </a:cubicBezTo>
                  <a:cubicBezTo>
                    <a:pt x="406" y="59"/>
                    <a:pt x="405" y="61"/>
                    <a:pt x="407" y="62"/>
                  </a:cubicBezTo>
                  <a:cubicBezTo>
                    <a:pt x="409" y="63"/>
                    <a:pt x="410" y="61"/>
                    <a:pt x="410" y="59"/>
                  </a:cubicBezTo>
                  <a:cubicBezTo>
                    <a:pt x="410" y="59"/>
                    <a:pt x="410" y="58"/>
                    <a:pt x="410" y="57"/>
                  </a:cubicBezTo>
                  <a:cubicBezTo>
                    <a:pt x="410" y="56"/>
                    <a:pt x="410" y="56"/>
                    <a:pt x="410" y="55"/>
                  </a:cubicBezTo>
                  <a:cubicBezTo>
                    <a:pt x="410" y="53"/>
                    <a:pt x="409" y="51"/>
                    <a:pt x="411" y="50"/>
                  </a:cubicBezTo>
                  <a:cubicBezTo>
                    <a:pt x="413" y="50"/>
                    <a:pt x="413" y="52"/>
                    <a:pt x="415" y="52"/>
                  </a:cubicBezTo>
                  <a:cubicBezTo>
                    <a:pt x="416" y="52"/>
                    <a:pt x="416" y="50"/>
                    <a:pt x="418" y="50"/>
                  </a:cubicBezTo>
                  <a:cubicBezTo>
                    <a:pt x="421" y="50"/>
                    <a:pt x="423" y="53"/>
                    <a:pt x="426" y="54"/>
                  </a:cubicBezTo>
                  <a:cubicBezTo>
                    <a:pt x="429" y="55"/>
                    <a:pt x="429" y="53"/>
                    <a:pt x="429" y="50"/>
                  </a:cubicBezTo>
                  <a:cubicBezTo>
                    <a:pt x="428" y="50"/>
                    <a:pt x="427" y="50"/>
                    <a:pt x="425" y="49"/>
                  </a:cubicBezTo>
                  <a:cubicBezTo>
                    <a:pt x="424" y="49"/>
                    <a:pt x="424" y="48"/>
                    <a:pt x="424" y="47"/>
                  </a:cubicBezTo>
                  <a:cubicBezTo>
                    <a:pt x="422" y="46"/>
                    <a:pt x="420" y="46"/>
                    <a:pt x="419" y="46"/>
                  </a:cubicBezTo>
                  <a:cubicBezTo>
                    <a:pt x="418" y="45"/>
                    <a:pt x="417" y="45"/>
                    <a:pt x="416" y="44"/>
                  </a:cubicBezTo>
                  <a:cubicBezTo>
                    <a:pt x="415" y="44"/>
                    <a:pt x="413" y="43"/>
                    <a:pt x="414" y="42"/>
                  </a:cubicBezTo>
                  <a:cubicBezTo>
                    <a:pt x="415" y="41"/>
                    <a:pt x="418" y="40"/>
                    <a:pt x="419" y="40"/>
                  </a:cubicBezTo>
                  <a:cubicBezTo>
                    <a:pt x="419" y="39"/>
                    <a:pt x="419" y="39"/>
                    <a:pt x="420" y="39"/>
                  </a:cubicBezTo>
                  <a:cubicBezTo>
                    <a:pt x="420" y="38"/>
                    <a:pt x="420" y="38"/>
                    <a:pt x="420" y="37"/>
                  </a:cubicBezTo>
                  <a:cubicBezTo>
                    <a:pt x="420" y="36"/>
                    <a:pt x="421" y="36"/>
                    <a:pt x="422" y="36"/>
                  </a:cubicBezTo>
                  <a:cubicBezTo>
                    <a:pt x="424" y="35"/>
                    <a:pt x="425" y="36"/>
                    <a:pt x="425" y="34"/>
                  </a:cubicBezTo>
                  <a:cubicBezTo>
                    <a:pt x="425" y="33"/>
                    <a:pt x="425" y="32"/>
                    <a:pt x="424" y="31"/>
                  </a:cubicBezTo>
                  <a:cubicBezTo>
                    <a:pt x="422" y="31"/>
                    <a:pt x="421" y="31"/>
                    <a:pt x="419" y="31"/>
                  </a:cubicBezTo>
                  <a:cubicBezTo>
                    <a:pt x="418" y="32"/>
                    <a:pt x="417" y="32"/>
                    <a:pt x="416" y="32"/>
                  </a:cubicBezTo>
                  <a:cubicBezTo>
                    <a:pt x="415" y="32"/>
                    <a:pt x="415" y="31"/>
                    <a:pt x="414" y="31"/>
                  </a:cubicBezTo>
                  <a:cubicBezTo>
                    <a:pt x="414" y="31"/>
                    <a:pt x="414" y="31"/>
                    <a:pt x="413" y="31"/>
                  </a:cubicBezTo>
                  <a:cubicBezTo>
                    <a:pt x="413" y="31"/>
                    <a:pt x="413" y="30"/>
                    <a:pt x="413" y="30"/>
                  </a:cubicBezTo>
                  <a:cubicBezTo>
                    <a:pt x="412" y="30"/>
                    <a:pt x="411" y="30"/>
                    <a:pt x="410" y="30"/>
                  </a:cubicBezTo>
                  <a:cubicBezTo>
                    <a:pt x="410" y="31"/>
                    <a:pt x="410" y="32"/>
                    <a:pt x="410" y="33"/>
                  </a:cubicBezTo>
                  <a:cubicBezTo>
                    <a:pt x="412" y="33"/>
                    <a:pt x="413" y="34"/>
                    <a:pt x="414" y="35"/>
                  </a:cubicBezTo>
                  <a:cubicBezTo>
                    <a:pt x="416" y="35"/>
                    <a:pt x="419" y="35"/>
                    <a:pt x="419" y="36"/>
                  </a:cubicBezTo>
                  <a:cubicBezTo>
                    <a:pt x="418" y="37"/>
                    <a:pt x="417" y="38"/>
                    <a:pt x="416" y="38"/>
                  </a:cubicBezTo>
                  <a:cubicBezTo>
                    <a:pt x="416" y="38"/>
                    <a:pt x="415" y="38"/>
                    <a:pt x="414" y="38"/>
                  </a:cubicBezTo>
                  <a:cubicBezTo>
                    <a:pt x="413" y="38"/>
                    <a:pt x="411" y="40"/>
                    <a:pt x="410" y="39"/>
                  </a:cubicBezTo>
                  <a:cubicBezTo>
                    <a:pt x="409" y="39"/>
                    <a:pt x="409" y="37"/>
                    <a:pt x="408" y="37"/>
                  </a:cubicBezTo>
                  <a:cubicBezTo>
                    <a:pt x="406" y="36"/>
                    <a:pt x="406" y="37"/>
                    <a:pt x="405" y="38"/>
                  </a:cubicBezTo>
                  <a:cubicBezTo>
                    <a:pt x="404" y="36"/>
                    <a:pt x="402" y="33"/>
                    <a:pt x="404" y="31"/>
                  </a:cubicBezTo>
                  <a:cubicBezTo>
                    <a:pt x="404" y="31"/>
                    <a:pt x="404" y="30"/>
                    <a:pt x="405" y="30"/>
                  </a:cubicBezTo>
                  <a:cubicBezTo>
                    <a:pt x="405" y="30"/>
                    <a:pt x="406" y="30"/>
                    <a:pt x="406" y="30"/>
                  </a:cubicBezTo>
                  <a:cubicBezTo>
                    <a:pt x="407" y="30"/>
                    <a:pt x="408" y="29"/>
                    <a:pt x="408" y="29"/>
                  </a:cubicBezTo>
                  <a:cubicBezTo>
                    <a:pt x="409" y="28"/>
                    <a:pt x="408" y="28"/>
                    <a:pt x="407" y="27"/>
                  </a:cubicBezTo>
                  <a:cubicBezTo>
                    <a:pt x="407" y="27"/>
                    <a:pt x="408" y="27"/>
                    <a:pt x="408" y="26"/>
                  </a:cubicBezTo>
                  <a:cubicBezTo>
                    <a:pt x="408" y="25"/>
                    <a:pt x="409" y="24"/>
                    <a:pt x="408" y="23"/>
                  </a:cubicBezTo>
                  <a:cubicBezTo>
                    <a:pt x="406" y="22"/>
                    <a:pt x="403" y="23"/>
                    <a:pt x="402" y="24"/>
                  </a:cubicBezTo>
                  <a:cubicBezTo>
                    <a:pt x="401" y="26"/>
                    <a:pt x="401" y="27"/>
                    <a:pt x="401" y="28"/>
                  </a:cubicBezTo>
                  <a:cubicBezTo>
                    <a:pt x="401" y="29"/>
                    <a:pt x="401" y="29"/>
                    <a:pt x="401" y="30"/>
                  </a:cubicBezTo>
                  <a:cubicBezTo>
                    <a:pt x="401" y="30"/>
                    <a:pt x="401" y="30"/>
                    <a:pt x="400" y="30"/>
                  </a:cubicBezTo>
                  <a:cubicBezTo>
                    <a:pt x="400" y="30"/>
                    <a:pt x="400" y="31"/>
                    <a:pt x="399" y="31"/>
                  </a:cubicBezTo>
                  <a:cubicBezTo>
                    <a:pt x="398" y="33"/>
                    <a:pt x="397" y="36"/>
                    <a:pt x="398" y="38"/>
                  </a:cubicBezTo>
                  <a:cubicBezTo>
                    <a:pt x="400" y="37"/>
                    <a:pt x="401" y="38"/>
                    <a:pt x="403" y="38"/>
                  </a:cubicBezTo>
                  <a:cubicBezTo>
                    <a:pt x="403" y="39"/>
                    <a:pt x="403" y="40"/>
                    <a:pt x="403" y="40"/>
                  </a:cubicBezTo>
                  <a:cubicBezTo>
                    <a:pt x="404" y="41"/>
                    <a:pt x="404" y="41"/>
                    <a:pt x="403" y="42"/>
                  </a:cubicBezTo>
                  <a:cubicBezTo>
                    <a:pt x="402" y="42"/>
                    <a:pt x="401" y="41"/>
                    <a:pt x="401" y="43"/>
                  </a:cubicBezTo>
                  <a:cubicBezTo>
                    <a:pt x="401" y="43"/>
                    <a:pt x="401" y="45"/>
                    <a:pt x="401" y="45"/>
                  </a:cubicBezTo>
                  <a:cubicBezTo>
                    <a:pt x="401" y="46"/>
                    <a:pt x="402" y="46"/>
                    <a:pt x="402" y="46"/>
                  </a:cubicBezTo>
                  <a:cubicBezTo>
                    <a:pt x="403" y="47"/>
                    <a:pt x="404" y="47"/>
                    <a:pt x="404" y="48"/>
                  </a:cubicBezTo>
                  <a:cubicBezTo>
                    <a:pt x="405" y="49"/>
                    <a:pt x="405" y="48"/>
                    <a:pt x="405" y="49"/>
                  </a:cubicBezTo>
                  <a:cubicBezTo>
                    <a:pt x="405" y="51"/>
                    <a:pt x="401" y="51"/>
                    <a:pt x="401" y="49"/>
                  </a:cubicBezTo>
                  <a:cubicBezTo>
                    <a:pt x="399" y="49"/>
                    <a:pt x="399" y="50"/>
                    <a:pt x="398" y="51"/>
                  </a:cubicBezTo>
                  <a:cubicBezTo>
                    <a:pt x="398" y="51"/>
                    <a:pt x="397" y="54"/>
                    <a:pt x="397" y="54"/>
                  </a:cubicBezTo>
                  <a:cubicBezTo>
                    <a:pt x="395" y="55"/>
                    <a:pt x="391" y="54"/>
                    <a:pt x="390" y="53"/>
                  </a:cubicBezTo>
                  <a:cubicBezTo>
                    <a:pt x="389" y="52"/>
                    <a:pt x="390" y="50"/>
                    <a:pt x="390" y="49"/>
                  </a:cubicBezTo>
                  <a:cubicBezTo>
                    <a:pt x="389" y="48"/>
                    <a:pt x="389" y="46"/>
                    <a:pt x="388" y="45"/>
                  </a:cubicBezTo>
                  <a:cubicBezTo>
                    <a:pt x="387" y="44"/>
                    <a:pt x="387" y="44"/>
                    <a:pt x="386" y="45"/>
                  </a:cubicBezTo>
                  <a:cubicBezTo>
                    <a:pt x="385" y="45"/>
                    <a:pt x="385" y="46"/>
                    <a:pt x="384" y="47"/>
                  </a:cubicBezTo>
                  <a:cubicBezTo>
                    <a:pt x="382" y="50"/>
                    <a:pt x="377" y="49"/>
                    <a:pt x="373" y="49"/>
                  </a:cubicBezTo>
                  <a:cubicBezTo>
                    <a:pt x="372" y="49"/>
                    <a:pt x="372" y="49"/>
                    <a:pt x="371" y="48"/>
                  </a:cubicBezTo>
                  <a:cubicBezTo>
                    <a:pt x="371" y="48"/>
                    <a:pt x="371" y="48"/>
                    <a:pt x="370" y="48"/>
                  </a:cubicBezTo>
                  <a:cubicBezTo>
                    <a:pt x="369" y="47"/>
                    <a:pt x="370" y="48"/>
                    <a:pt x="369" y="48"/>
                  </a:cubicBezTo>
                  <a:cubicBezTo>
                    <a:pt x="368" y="48"/>
                    <a:pt x="366" y="49"/>
                    <a:pt x="366" y="49"/>
                  </a:cubicBezTo>
                  <a:cubicBezTo>
                    <a:pt x="365" y="49"/>
                    <a:pt x="364" y="49"/>
                    <a:pt x="363" y="49"/>
                  </a:cubicBezTo>
                  <a:cubicBezTo>
                    <a:pt x="362" y="50"/>
                    <a:pt x="363" y="50"/>
                    <a:pt x="362" y="50"/>
                  </a:cubicBezTo>
                  <a:cubicBezTo>
                    <a:pt x="360" y="51"/>
                    <a:pt x="360" y="51"/>
                    <a:pt x="360" y="53"/>
                  </a:cubicBezTo>
                  <a:cubicBezTo>
                    <a:pt x="359" y="54"/>
                    <a:pt x="360" y="57"/>
                    <a:pt x="358" y="56"/>
                  </a:cubicBezTo>
                  <a:cubicBezTo>
                    <a:pt x="358" y="58"/>
                    <a:pt x="353" y="57"/>
                    <a:pt x="352" y="57"/>
                  </a:cubicBezTo>
                  <a:cubicBezTo>
                    <a:pt x="350" y="58"/>
                    <a:pt x="350" y="59"/>
                    <a:pt x="348" y="59"/>
                  </a:cubicBezTo>
                  <a:cubicBezTo>
                    <a:pt x="347" y="59"/>
                    <a:pt x="346" y="59"/>
                    <a:pt x="345" y="58"/>
                  </a:cubicBezTo>
                  <a:cubicBezTo>
                    <a:pt x="344" y="58"/>
                    <a:pt x="344" y="57"/>
                    <a:pt x="343" y="57"/>
                  </a:cubicBezTo>
                  <a:cubicBezTo>
                    <a:pt x="342" y="59"/>
                    <a:pt x="341" y="61"/>
                    <a:pt x="340" y="60"/>
                  </a:cubicBezTo>
                  <a:cubicBezTo>
                    <a:pt x="339" y="60"/>
                    <a:pt x="338" y="58"/>
                    <a:pt x="337" y="59"/>
                  </a:cubicBezTo>
                  <a:cubicBezTo>
                    <a:pt x="337" y="59"/>
                    <a:pt x="336" y="60"/>
                    <a:pt x="335" y="60"/>
                  </a:cubicBezTo>
                  <a:cubicBezTo>
                    <a:pt x="335" y="61"/>
                    <a:pt x="335" y="61"/>
                    <a:pt x="334" y="62"/>
                  </a:cubicBezTo>
                  <a:cubicBezTo>
                    <a:pt x="332" y="63"/>
                    <a:pt x="331" y="65"/>
                    <a:pt x="329" y="64"/>
                  </a:cubicBezTo>
                  <a:cubicBezTo>
                    <a:pt x="328" y="64"/>
                    <a:pt x="328" y="64"/>
                    <a:pt x="328" y="63"/>
                  </a:cubicBezTo>
                  <a:cubicBezTo>
                    <a:pt x="328" y="62"/>
                    <a:pt x="327" y="62"/>
                    <a:pt x="327" y="61"/>
                  </a:cubicBezTo>
                  <a:cubicBezTo>
                    <a:pt x="325" y="61"/>
                    <a:pt x="325" y="60"/>
                    <a:pt x="323" y="60"/>
                  </a:cubicBezTo>
                  <a:cubicBezTo>
                    <a:pt x="323" y="60"/>
                    <a:pt x="322" y="60"/>
                    <a:pt x="322" y="60"/>
                  </a:cubicBezTo>
                  <a:cubicBezTo>
                    <a:pt x="322" y="60"/>
                    <a:pt x="321" y="60"/>
                    <a:pt x="321" y="60"/>
                  </a:cubicBezTo>
                  <a:cubicBezTo>
                    <a:pt x="320" y="61"/>
                    <a:pt x="319" y="61"/>
                    <a:pt x="318" y="62"/>
                  </a:cubicBezTo>
                  <a:cubicBezTo>
                    <a:pt x="317" y="63"/>
                    <a:pt x="316" y="65"/>
                    <a:pt x="317" y="67"/>
                  </a:cubicBezTo>
                  <a:cubicBezTo>
                    <a:pt x="317" y="68"/>
                    <a:pt x="319" y="69"/>
                    <a:pt x="318" y="70"/>
                  </a:cubicBezTo>
                  <a:cubicBezTo>
                    <a:pt x="318" y="70"/>
                    <a:pt x="317" y="71"/>
                    <a:pt x="316" y="71"/>
                  </a:cubicBezTo>
                  <a:cubicBezTo>
                    <a:pt x="316" y="72"/>
                    <a:pt x="315" y="73"/>
                    <a:pt x="315" y="73"/>
                  </a:cubicBezTo>
                  <a:cubicBezTo>
                    <a:pt x="314" y="74"/>
                    <a:pt x="314" y="74"/>
                    <a:pt x="312" y="74"/>
                  </a:cubicBezTo>
                  <a:cubicBezTo>
                    <a:pt x="310" y="75"/>
                    <a:pt x="309" y="76"/>
                    <a:pt x="308" y="77"/>
                  </a:cubicBezTo>
                  <a:cubicBezTo>
                    <a:pt x="308" y="78"/>
                    <a:pt x="307" y="78"/>
                    <a:pt x="308" y="79"/>
                  </a:cubicBezTo>
                  <a:cubicBezTo>
                    <a:pt x="308" y="80"/>
                    <a:pt x="311" y="80"/>
                    <a:pt x="311" y="80"/>
                  </a:cubicBezTo>
                  <a:cubicBezTo>
                    <a:pt x="311" y="81"/>
                    <a:pt x="311" y="82"/>
                    <a:pt x="310" y="83"/>
                  </a:cubicBezTo>
                  <a:cubicBezTo>
                    <a:pt x="309" y="83"/>
                    <a:pt x="308" y="83"/>
                    <a:pt x="307" y="83"/>
                  </a:cubicBezTo>
                  <a:cubicBezTo>
                    <a:pt x="306" y="83"/>
                    <a:pt x="305" y="82"/>
                    <a:pt x="304" y="83"/>
                  </a:cubicBezTo>
                  <a:cubicBezTo>
                    <a:pt x="304" y="83"/>
                    <a:pt x="304" y="84"/>
                    <a:pt x="304" y="84"/>
                  </a:cubicBezTo>
                  <a:cubicBezTo>
                    <a:pt x="303" y="84"/>
                    <a:pt x="303" y="84"/>
                    <a:pt x="303" y="84"/>
                  </a:cubicBezTo>
                  <a:cubicBezTo>
                    <a:pt x="302" y="84"/>
                    <a:pt x="302" y="84"/>
                    <a:pt x="301" y="85"/>
                  </a:cubicBezTo>
                  <a:cubicBezTo>
                    <a:pt x="301" y="85"/>
                    <a:pt x="300" y="86"/>
                    <a:pt x="299" y="87"/>
                  </a:cubicBezTo>
                  <a:cubicBezTo>
                    <a:pt x="298" y="87"/>
                    <a:pt x="296" y="87"/>
                    <a:pt x="295" y="85"/>
                  </a:cubicBezTo>
                  <a:cubicBezTo>
                    <a:pt x="292" y="83"/>
                    <a:pt x="289" y="80"/>
                    <a:pt x="285" y="80"/>
                  </a:cubicBezTo>
                  <a:cubicBezTo>
                    <a:pt x="283" y="79"/>
                    <a:pt x="283" y="80"/>
                    <a:pt x="281" y="80"/>
                  </a:cubicBezTo>
                  <a:cubicBezTo>
                    <a:pt x="278" y="81"/>
                    <a:pt x="275" y="78"/>
                    <a:pt x="272" y="78"/>
                  </a:cubicBezTo>
                  <a:cubicBezTo>
                    <a:pt x="272" y="77"/>
                    <a:pt x="273" y="76"/>
                    <a:pt x="273" y="76"/>
                  </a:cubicBezTo>
                  <a:cubicBezTo>
                    <a:pt x="274" y="75"/>
                    <a:pt x="275" y="75"/>
                    <a:pt x="275" y="75"/>
                  </a:cubicBezTo>
                  <a:cubicBezTo>
                    <a:pt x="275" y="75"/>
                    <a:pt x="276" y="73"/>
                    <a:pt x="276" y="73"/>
                  </a:cubicBezTo>
                  <a:cubicBezTo>
                    <a:pt x="278" y="71"/>
                    <a:pt x="280" y="70"/>
                    <a:pt x="281" y="69"/>
                  </a:cubicBezTo>
                  <a:cubicBezTo>
                    <a:pt x="282" y="68"/>
                    <a:pt x="282" y="68"/>
                    <a:pt x="283" y="67"/>
                  </a:cubicBezTo>
                  <a:cubicBezTo>
                    <a:pt x="284" y="66"/>
                    <a:pt x="285" y="67"/>
                    <a:pt x="286" y="66"/>
                  </a:cubicBezTo>
                  <a:cubicBezTo>
                    <a:pt x="288" y="65"/>
                    <a:pt x="286" y="63"/>
                    <a:pt x="285" y="61"/>
                  </a:cubicBezTo>
                  <a:cubicBezTo>
                    <a:pt x="284" y="61"/>
                    <a:pt x="284" y="61"/>
                    <a:pt x="284" y="59"/>
                  </a:cubicBezTo>
                  <a:cubicBezTo>
                    <a:pt x="284" y="59"/>
                    <a:pt x="284" y="57"/>
                    <a:pt x="284" y="57"/>
                  </a:cubicBezTo>
                  <a:cubicBezTo>
                    <a:pt x="285" y="54"/>
                    <a:pt x="284" y="50"/>
                    <a:pt x="285" y="48"/>
                  </a:cubicBezTo>
                  <a:cubicBezTo>
                    <a:pt x="286" y="47"/>
                    <a:pt x="289" y="48"/>
                    <a:pt x="290" y="48"/>
                  </a:cubicBezTo>
                  <a:cubicBezTo>
                    <a:pt x="292" y="48"/>
                    <a:pt x="294" y="48"/>
                    <a:pt x="295" y="48"/>
                  </a:cubicBezTo>
                  <a:cubicBezTo>
                    <a:pt x="298" y="47"/>
                    <a:pt x="298" y="46"/>
                    <a:pt x="297" y="43"/>
                  </a:cubicBezTo>
                  <a:cubicBezTo>
                    <a:pt x="296" y="43"/>
                    <a:pt x="296" y="42"/>
                    <a:pt x="295" y="42"/>
                  </a:cubicBezTo>
                  <a:cubicBezTo>
                    <a:pt x="295" y="40"/>
                    <a:pt x="294" y="40"/>
                    <a:pt x="293" y="38"/>
                  </a:cubicBezTo>
                  <a:cubicBezTo>
                    <a:pt x="293" y="37"/>
                    <a:pt x="292" y="35"/>
                    <a:pt x="291" y="35"/>
                  </a:cubicBezTo>
                  <a:cubicBezTo>
                    <a:pt x="291" y="34"/>
                    <a:pt x="289" y="35"/>
                    <a:pt x="288" y="34"/>
                  </a:cubicBezTo>
                  <a:cubicBezTo>
                    <a:pt x="288" y="34"/>
                    <a:pt x="287" y="34"/>
                    <a:pt x="286" y="34"/>
                  </a:cubicBezTo>
                  <a:cubicBezTo>
                    <a:pt x="285" y="34"/>
                    <a:pt x="283" y="34"/>
                    <a:pt x="282" y="34"/>
                  </a:cubicBezTo>
                  <a:cubicBezTo>
                    <a:pt x="281" y="35"/>
                    <a:pt x="280" y="35"/>
                    <a:pt x="280" y="36"/>
                  </a:cubicBezTo>
                  <a:cubicBezTo>
                    <a:pt x="279" y="38"/>
                    <a:pt x="278" y="39"/>
                    <a:pt x="278" y="41"/>
                  </a:cubicBezTo>
                  <a:cubicBezTo>
                    <a:pt x="278" y="42"/>
                    <a:pt x="279" y="43"/>
                    <a:pt x="280" y="43"/>
                  </a:cubicBezTo>
                  <a:cubicBezTo>
                    <a:pt x="281" y="44"/>
                    <a:pt x="284" y="46"/>
                    <a:pt x="285" y="46"/>
                  </a:cubicBezTo>
                  <a:cubicBezTo>
                    <a:pt x="285" y="48"/>
                    <a:pt x="285" y="46"/>
                    <a:pt x="284" y="48"/>
                  </a:cubicBezTo>
                  <a:cubicBezTo>
                    <a:pt x="284" y="48"/>
                    <a:pt x="284" y="50"/>
                    <a:pt x="283" y="50"/>
                  </a:cubicBezTo>
                  <a:cubicBezTo>
                    <a:pt x="283" y="52"/>
                    <a:pt x="280" y="50"/>
                    <a:pt x="279" y="50"/>
                  </a:cubicBezTo>
                  <a:cubicBezTo>
                    <a:pt x="277" y="50"/>
                    <a:pt x="275" y="50"/>
                    <a:pt x="273" y="51"/>
                  </a:cubicBezTo>
                  <a:cubicBezTo>
                    <a:pt x="272" y="52"/>
                    <a:pt x="271" y="52"/>
                    <a:pt x="270" y="53"/>
                  </a:cubicBezTo>
                  <a:cubicBezTo>
                    <a:pt x="268" y="54"/>
                    <a:pt x="268" y="55"/>
                    <a:pt x="266" y="55"/>
                  </a:cubicBezTo>
                  <a:cubicBezTo>
                    <a:pt x="264" y="55"/>
                    <a:pt x="262" y="55"/>
                    <a:pt x="262" y="53"/>
                  </a:cubicBezTo>
                  <a:cubicBezTo>
                    <a:pt x="262" y="51"/>
                    <a:pt x="262" y="49"/>
                    <a:pt x="260" y="48"/>
                  </a:cubicBezTo>
                  <a:cubicBezTo>
                    <a:pt x="259" y="48"/>
                    <a:pt x="257" y="48"/>
                    <a:pt x="256" y="48"/>
                  </a:cubicBezTo>
                  <a:cubicBezTo>
                    <a:pt x="254" y="48"/>
                    <a:pt x="253" y="49"/>
                    <a:pt x="252" y="48"/>
                  </a:cubicBezTo>
                  <a:cubicBezTo>
                    <a:pt x="251" y="47"/>
                    <a:pt x="251" y="46"/>
                    <a:pt x="249" y="46"/>
                  </a:cubicBezTo>
                  <a:cubicBezTo>
                    <a:pt x="248" y="46"/>
                    <a:pt x="247" y="46"/>
                    <a:pt x="245" y="46"/>
                  </a:cubicBezTo>
                  <a:cubicBezTo>
                    <a:pt x="245" y="46"/>
                    <a:pt x="244" y="46"/>
                    <a:pt x="244" y="45"/>
                  </a:cubicBezTo>
                  <a:cubicBezTo>
                    <a:pt x="243" y="45"/>
                    <a:pt x="242" y="45"/>
                    <a:pt x="242" y="46"/>
                  </a:cubicBezTo>
                  <a:cubicBezTo>
                    <a:pt x="241" y="46"/>
                    <a:pt x="242" y="47"/>
                    <a:pt x="241" y="47"/>
                  </a:cubicBezTo>
                  <a:cubicBezTo>
                    <a:pt x="240" y="48"/>
                    <a:pt x="240" y="48"/>
                    <a:pt x="239" y="48"/>
                  </a:cubicBezTo>
                  <a:cubicBezTo>
                    <a:pt x="238" y="49"/>
                    <a:pt x="236" y="50"/>
                    <a:pt x="235" y="48"/>
                  </a:cubicBezTo>
                  <a:cubicBezTo>
                    <a:pt x="235" y="48"/>
                    <a:pt x="236" y="46"/>
                    <a:pt x="236" y="46"/>
                  </a:cubicBezTo>
                  <a:cubicBezTo>
                    <a:pt x="236" y="44"/>
                    <a:pt x="236" y="42"/>
                    <a:pt x="234" y="41"/>
                  </a:cubicBezTo>
                  <a:cubicBezTo>
                    <a:pt x="232" y="41"/>
                    <a:pt x="232" y="42"/>
                    <a:pt x="230" y="42"/>
                  </a:cubicBezTo>
                  <a:cubicBezTo>
                    <a:pt x="229" y="42"/>
                    <a:pt x="229" y="42"/>
                    <a:pt x="228" y="42"/>
                  </a:cubicBezTo>
                  <a:cubicBezTo>
                    <a:pt x="226" y="42"/>
                    <a:pt x="224" y="41"/>
                    <a:pt x="223" y="42"/>
                  </a:cubicBezTo>
                  <a:cubicBezTo>
                    <a:pt x="222" y="42"/>
                    <a:pt x="222" y="43"/>
                    <a:pt x="220" y="43"/>
                  </a:cubicBezTo>
                  <a:cubicBezTo>
                    <a:pt x="219" y="44"/>
                    <a:pt x="218" y="44"/>
                    <a:pt x="217" y="43"/>
                  </a:cubicBezTo>
                  <a:cubicBezTo>
                    <a:pt x="218" y="42"/>
                    <a:pt x="218" y="40"/>
                    <a:pt x="220" y="38"/>
                  </a:cubicBezTo>
                  <a:cubicBezTo>
                    <a:pt x="221" y="38"/>
                    <a:pt x="222" y="37"/>
                    <a:pt x="223" y="37"/>
                  </a:cubicBezTo>
                  <a:cubicBezTo>
                    <a:pt x="223" y="37"/>
                    <a:pt x="225" y="36"/>
                    <a:pt x="225" y="36"/>
                  </a:cubicBezTo>
                  <a:cubicBezTo>
                    <a:pt x="225" y="36"/>
                    <a:pt x="225" y="34"/>
                    <a:pt x="225" y="34"/>
                  </a:cubicBezTo>
                  <a:cubicBezTo>
                    <a:pt x="225" y="32"/>
                    <a:pt x="225" y="31"/>
                    <a:pt x="225" y="30"/>
                  </a:cubicBezTo>
                  <a:cubicBezTo>
                    <a:pt x="225" y="29"/>
                    <a:pt x="226" y="27"/>
                    <a:pt x="226" y="26"/>
                  </a:cubicBezTo>
                  <a:cubicBezTo>
                    <a:pt x="225" y="25"/>
                    <a:pt x="224" y="25"/>
                    <a:pt x="224" y="24"/>
                  </a:cubicBezTo>
                  <a:cubicBezTo>
                    <a:pt x="224" y="23"/>
                    <a:pt x="224" y="23"/>
                    <a:pt x="225" y="22"/>
                  </a:cubicBezTo>
                  <a:cubicBezTo>
                    <a:pt x="225" y="21"/>
                    <a:pt x="224" y="20"/>
                    <a:pt x="222" y="20"/>
                  </a:cubicBezTo>
                  <a:cubicBezTo>
                    <a:pt x="222" y="18"/>
                    <a:pt x="224" y="16"/>
                    <a:pt x="224" y="14"/>
                  </a:cubicBezTo>
                  <a:cubicBezTo>
                    <a:pt x="224" y="13"/>
                    <a:pt x="223" y="10"/>
                    <a:pt x="222" y="10"/>
                  </a:cubicBezTo>
                  <a:cubicBezTo>
                    <a:pt x="221" y="9"/>
                    <a:pt x="219" y="11"/>
                    <a:pt x="218" y="11"/>
                  </a:cubicBezTo>
                  <a:cubicBezTo>
                    <a:pt x="217" y="12"/>
                    <a:pt x="217" y="13"/>
                    <a:pt x="216" y="13"/>
                  </a:cubicBezTo>
                  <a:cubicBezTo>
                    <a:pt x="215" y="13"/>
                    <a:pt x="214" y="12"/>
                    <a:pt x="213" y="12"/>
                  </a:cubicBezTo>
                  <a:cubicBezTo>
                    <a:pt x="212" y="11"/>
                    <a:pt x="212" y="11"/>
                    <a:pt x="211" y="10"/>
                  </a:cubicBezTo>
                  <a:cubicBezTo>
                    <a:pt x="209" y="9"/>
                    <a:pt x="208" y="9"/>
                    <a:pt x="206" y="9"/>
                  </a:cubicBezTo>
                  <a:cubicBezTo>
                    <a:pt x="204" y="9"/>
                    <a:pt x="204" y="8"/>
                    <a:pt x="203" y="6"/>
                  </a:cubicBezTo>
                  <a:cubicBezTo>
                    <a:pt x="202" y="6"/>
                    <a:pt x="201" y="5"/>
                    <a:pt x="200" y="5"/>
                  </a:cubicBezTo>
                  <a:cubicBezTo>
                    <a:pt x="199" y="5"/>
                    <a:pt x="199" y="5"/>
                    <a:pt x="198" y="5"/>
                  </a:cubicBezTo>
                  <a:cubicBezTo>
                    <a:pt x="198" y="5"/>
                    <a:pt x="197" y="5"/>
                    <a:pt x="196" y="5"/>
                  </a:cubicBezTo>
                  <a:cubicBezTo>
                    <a:pt x="196" y="5"/>
                    <a:pt x="195" y="4"/>
                    <a:pt x="194" y="5"/>
                  </a:cubicBezTo>
                  <a:cubicBezTo>
                    <a:pt x="193" y="5"/>
                    <a:pt x="193" y="6"/>
                    <a:pt x="192" y="7"/>
                  </a:cubicBezTo>
                  <a:cubicBezTo>
                    <a:pt x="191" y="8"/>
                    <a:pt x="191" y="8"/>
                    <a:pt x="189" y="8"/>
                  </a:cubicBezTo>
                  <a:cubicBezTo>
                    <a:pt x="188" y="9"/>
                    <a:pt x="188" y="10"/>
                    <a:pt x="187" y="11"/>
                  </a:cubicBezTo>
                  <a:cubicBezTo>
                    <a:pt x="186" y="11"/>
                    <a:pt x="185" y="11"/>
                    <a:pt x="184" y="11"/>
                  </a:cubicBezTo>
                  <a:cubicBezTo>
                    <a:pt x="182" y="11"/>
                    <a:pt x="181" y="11"/>
                    <a:pt x="181" y="9"/>
                  </a:cubicBezTo>
                  <a:cubicBezTo>
                    <a:pt x="181" y="7"/>
                    <a:pt x="181" y="6"/>
                    <a:pt x="180" y="5"/>
                  </a:cubicBezTo>
                  <a:cubicBezTo>
                    <a:pt x="180" y="5"/>
                    <a:pt x="180" y="5"/>
                    <a:pt x="180" y="4"/>
                  </a:cubicBezTo>
                  <a:cubicBezTo>
                    <a:pt x="180" y="4"/>
                    <a:pt x="179" y="4"/>
                    <a:pt x="180" y="3"/>
                  </a:cubicBezTo>
                  <a:cubicBezTo>
                    <a:pt x="179" y="3"/>
                    <a:pt x="179" y="2"/>
                    <a:pt x="179" y="1"/>
                  </a:cubicBezTo>
                  <a:cubicBezTo>
                    <a:pt x="178" y="1"/>
                    <a:pt x="176" y="1"/>
                    <a:pt x="176" y="1"/>
                  </a:cubicBezTo>
                  <a:cubicBezTo>
                    <a:pt x="175" y="2"/>
                    <a:pt x="175" y="2"/>
                    <a:pt x="175" y="3"/>
                  </a:cubicBezTo>
                  <a:cubicBezTo>
                    <a:pt x="174" y="3"/>
                    <a:pt x="173" y="3"/>
                    <a:pt x="173" y="3"/>
                  </a:cubicBezTo>
                  <a:cubicBezTo>
                    <a:pt x="172" y="3"/>
                    <a:pt x="170" y="3"/>
                    <a:pt x="169" y="3"/>
                  </a:cubicBezTo>
                  <a:cubicBezTo>
                    <a:pt x="168" y="3"/>
                    <a:pt x="167" y="2"/>
                    <a:pt x="166" y="1"/>
                  </a:cubicBezTo>
                  <a:cubicBezTo>
                    <a:pt x="165" y="1"/>
                    <a:pt x="163" y="1"/>
                    <a:pt x="162" y="1"/>
                  </a:cubicBezTo>
                  <a:cubicBezTo>
                    <a:pt x="160" y="1"/>
                    <a:pt x="158" y="1"/>
                    <a:pt x="157" y="1"/>
                  </a:cubicBezTo>
                  <a:cubicBezTo>
                    <a:pt x="154" y="1"/>
                    <a:pt x="152" y="0"/>
                    <a:pt x="149" y="0"/>
                  </a:cubicBezTo>
                  <a:cubicBezTo>
                    <a:pt x="149" y="2"/>
                    <a:pt x="148" y="4"/>
                    <a:pt x="148" y="7"/>
                  </a:cubicBezTo>
                  <a:cubicBezTo>
                    <a:pt x="148" y="8"/>
                    <a:pt x="149" y="9"/>
                    <a:pt x="149" y="10"/>
                  </a:cubicBezTo>
                  <a:cubicBezTo>
                    <a:pt x="150" y="11"/>
                    <a:pt x="151" y="9"/>
                    <a:pt x="153" y="9"/>
                  </a:cubicBezTo>
                  <a:cubicBezTo>
                    <a:pt x="153" y="11"/>
                    <a:pt x="152" y="12"/>
                    <a:pt x="152" y="13"/>
                  </a:cubicBezTo>
                  <a:cubicBezTo>
                    <a:pt x="152" y="14"/>
                    <a:pt x="153" y="14"/>
                    <a:pt x="153" y="14"/>
                  </a:cubicBezTo>
                  <a:cubicBezTo>
                    <a:pt x="153" y="14"/>
                    <a:pt x="153" y="16"/>
                    <a:pt x="154" y="17"/>
                  </a:cubicBezTo>
                  <a:cubicBezTo>
                    <a:pt x="154" y="17"/>
                    <a:pt x="153" y="18"/>
                    <a:pt x="154" y="18"/>
                  </a:cubicBezTo>
                  <a:cubicBezTo>
                    <a:pt x="154" y="19"/>
                    <a:pt x="156" y="20"/>
                    <a:pt x="156" y="21"/>
                  </a:cubicBezTo>
                  <a:cubicBezTo>
                    <a:pt x="157" y="22"/>
                    <a:pt x="158" y="25"/>
                    <a:pt x="160" y="25"/>
                  </a:cubicBezTo>
                  <a:cubicBezTo>
                    <a:pt x="160" y="25"/>
                    <a:pt x="161" y="25"/>
                    <a:pt x="161" y="24"/>
                  </a:cubicBezTo>
                  <a:cubicBezTo>
                    <a:pt x="161" y="25"/>
                    <a:pt x="161" y="26"/>
                    <a:pt x="161" y="27"/>
                  </a:cubicBezTo>
                  <a:cubicBezTo>
                    <a:pt x="163" y="27"/>
                    <a:pt x="163" y="29"/>
                    <a:pt x="163" y="30"/>
                  </a:cubicBezTo>
                  <a:cubicBezTo>
                    <a:pt x="163" y="30"/>
                    <a:pt x="163" y="31"/>
                    <a:pt x="163" y="32"/>
                  </a:cubicBezTo>
                  <a:cubicBezTo>
                    <a:pt x="164" y="32"/>
                    <a:pt x="165" y="32"/>
                    <a:pt x="165" y="32"/>
                  </a:cubicBezTo>
                  <a:cubicBezTo>
                    <a:pt x="165" y="32"/>
                    <a:pt x="166" y="34"/>
                    <a:pt x="166" y="34"/>
                  </a:cubicBezTo>
                  <a:cubicBezTo>
                    <a:pt x="166" y="34"/>
                    <a:pt x="166" y="35"/>
                    <a:pt x="166" y="36"/>
                  </a:cubicBezTo>
                  <a:cubicBezTo>
                    <a:pt x="165" y="37"/>
                    <a:pt x="163" y="36"/>
                    <a:pt x="162" y="38"/>
                  </a:cubicBezTo>
                  <a:cubicBezTo>
                    <a:pt x="162" y="38"/>
                    <a:pt x="162" y="39"/>
                    <a:pt x="161" y="39"/>
                  </a:cubicBezTo>
                  <a:cubicBezTo>
                    <a:pt x="161" y="40"/>
                    <a:pt x="160" y="40"/>
                    <a:pt x="160" y="40"/>
                  </a:cubicBezTo>
                  <a:cubicBezTo>
                    <a:pt x="159" y="42"/>
                    <a:pt x="159" y="42"/>
                    <a:pt x="161" y="42"/>
                  </a:cubicBezTo>
                  <a:cubicBezTo>
                    <a:pt x="162" y="42"/>
                    <a:pt x="162" y="43"/>
                    <a:pt x="163" y="42"/>
                  </a:cubicBezTo>
                  <a:cubicBezTo>
                    <a:pt x="164" y="42"/>
                    <a:pt x="165" y="42"/>
                    <a:pt x="166" y="41"/>
                  </a:cubicBezTo>
                  <a:cubicBezTo>
                    <a:pt x="167" y="41"/>
                    <a:pt x="167" y="41"/>
                    <a:pt x="168" y="41"/>
                  </a:cubicBezTo>
                  <a:cubicBezTo>
                    <a:pt x="169" y="40"/>
                    <a:pt x="171" y="40"/>
                    <a:pt x="172" y="41"/>
                  </a:cubicBezTo>
                  <a:cubicBezTo>
                    <a:pt x="173" y="41"/>
                    <a:pt x="173" y="40"/>
                    <a:pt x="173" y="41"/>
                  </a:cubicBezTo>
                  <a:cubicBezTo>
                    <a:pt x="174" y="43"/>
                    <a:pt x="172" y="44"/>
                    <a:pt x="171" y="45"/>
                  </a:cubicBezTo>
                  <a:cubicBezTo>
                    <a:pt x="168" y="48"/>
                    <a:pt x="165" y="48"/>
                    <a:pt x="161" y="48"/>
                  </a:cubicBezTo>
                  <a:cubicBezTo>
                    <a:pt x="159" y="48"/>
                    <a:pt x="157" y="48"/>
                    <a:pt x="155" y="48"/>
                  </a:cubicBezTo>
                  <a:cubicBezTo>
                    <a:pt x="153" y="48"/>
                    <a:pt x="153" y="49"/>
                    <a:pt x="152" y="50"/>
                  </a:cubicBezTo>
                  <a:cubicBezTo>
                    <a:pt x="151" y="51"/>
                    <a:pt x="152" y="51"/>
                    <a:pt x="153" y="53"/>
                  </a:cubicBezTo>
                  <a:cubicBezTo>
                    <a:pt x="152" y="53"/>
                    <a:pt x="152" y="53"/>
                    <a:pt x="151" y="53"/>
                  </a:cubicBezTo>
                  <a:cubicBezTo>
                    <a:pt x="150" y="53"/>
                    <a:pt x="150" y="54"/>
                    <a:pt x="149" y="54"/>
                  </a:cubicBezTo>
                  <a:cubicBezTo>
                    <a:pt x="149" y="54"/>
                    <a:pt x="149" y="54"/>
                    <a:pt x="148" y="55"/>
                  </a:cubicBezTo>
                  <a:cubicBezTo>
                    <a:pt x="148" y="55"/>
                    <a:pt x="148" y="56"/>
                    <a:pt x="148" y="57"/>
                  </a:cubicBezTo>
                  <a:cubicBezTo>
                    <a:pt x="149" y="58"/>
                    <a:pt x="149" y="60"/>
                    <a:pt x="150" y="61"/>
                  </a:cubicBezTo>
                  <a:cubicBezTo>
                    <a:pt x="150" y="61"/>
                    <a:pt x="150" y="61"/>
                    <a:pt x="151" y="61"/>
                  </a:cubicBezTo>
                  <a:cubicBezTo>
                    <a:pt x="152" y="61"/>
                    <a:pt x="152" y="60"/>
                    <a:pt x="154" y="60"/>
                  </a:cubicBezTo>
                  <a:cubicBezTo>
                    <a:pt x="154" y="59"/>
                    <a:pt x="155" y="60"/>
                    <a:pt x="155" y="59"/>
                  </a:cubicBezTo>
                  <a:cubicBezTo>
                    <a:pt x="156" y="59"/>
                    <a:pt x="156" y="57"/>
                    <a:pt x="157" y="57"/>
                  </a:cubicBezTo>
                  <a:cubicBezTo>
                    <a:pt x="158" y="57"/>
                    <a:pt x="158" y="59"/>
                    <a:pt x="160" y="59"/>
                  </a:cubicBezTo>
                  <a:cubicBezTo>
                    <a:pt x="161" y="59"/>
                    <a:pt x="162" y="58"/>
                    <a:pt x="163" y="58"/>
                  </a:cubicBezTo>
                  <a:cubicBezTo>
                    <a:pt x="165" y="58"/>
                    <a:pt x="166" y="59"/>
                    <a:pt x="167" y="60"/>
                  </a:cubicBezTo>
                  <a:cubicBezTo>
                    <a:pt x="168" y="62"/>
                    <a:pt x="161" y="61"/>
                    <a:pt x="160" y="61"/>
                  </a:cubicBezTo>
                  <a:cubicBezTo>
                    <a:pt x="159" y="61"/>
                    <a:pt x="158" y="60"/>
                    <a:pt x="158" y="61"/>
                  </a:cubicBezTo>
                  <a:cubicBezTo>
                    <a:pt x="157" y="61"/>
                    <a:pt x="157" y="61"/>
                    <a:pt x="157" y="62"/>
                  </a:cubicBezTo>
                  <a:cubicBezTo>
                    <a:pt x="156" y="63"/>
                    <a:pt x="156" y="64"/>
                    <a:pt x="156" y="65"/>
                  </a:cubicBezTo>
                  <a:cubicBezTo>
                    <a:pt x="155" y="66"/>
                    <a:pt x="154" y="66"/>
                    <a:pt x="154" y="67"/>
                  </a:cubicBezTo>
                  <a:cubicBezTo>
                    <a:pt x="154" y="68"/>
                    <a:pt x="153" y="69"/>
                    <a:pt x="154" y="70"/>
                  </a:cubicBezTo>
                  <a:cubicBezTo>
                    <a:pt x="154" y="70"/>
                    <a:pt x="154" y="70"/>
                    <a:pt x="155" y="70"/>
                  </a:cubicBezTo>
                  <a:cubicBezTo>
                    <a:pt x="155" y="71"/>
                    <a:pt x="155" y="71"/>
                    <a:pt x="155" y="71"/>
                  </a:cubicBezTo>
                  <a:cubicBezTo>
                    <a:pt x="156" y="72"/>
                    <a:pt x="156" y="73"/>
                    <a:pt x="158" y="74"/>
                  </a:cubicBezTo>
                  <a:cubicBezTo>
                    <a:pt x="158" y="74"/>
                    <a:pt x="161" y="74"/>
                    <a:pt x="161" y="74"/>
                  </a:cubicBezTo>
                  <a:cubicBezTo>
                    <a:pt x="163" y="73"/>
                    <a:pt x="165" y="72"/>
                    <a:pt x="167" y="73"/>
                  </a:cubicBezTo>
                  <a:cubicBezTo>
                    <a:pt x="167" y="74"/>
                    <a:pt x="167" y="74"/>
                    <a:pt x="167" y="75"/>
                  </a:cubicBezTo>
                  <a:cubicBezTo>
                    <a:pt x="167" y="75"/>
                    <a:pt x="168" y="76"/>
                    <a:pt x="168" y="75"/>
                  </a:cubicBezTo>
                  <a:cubicBezTo>
                    <a:pt x="168" y="76"/>
                    <a:pt x="168" y="78"/>
                    <a:pt x="168" y="78"/>
                  </a:cubicBezTo>
                  <a:cubicBezTo>
                    <a:pt x="168" y="79"/>
                    <a:pt x="167" y="80"/>
                    <a:pt x="167" y="81"/>
                  </a:cubicBezTo>
                  <a:cubicBezTo>
                    <a:pt x="166" y="82"/>
                    <a:pt x="165" y="82"/>
                    <a:pt x="164" y="82"/>
                  </a:cubicBezTo>
                  <a:cubicBezTo>
                    <a:pt x="162" y="83"/>
                    <a:pt x="162" y="82"/>
                    <a:pt x="161" y="84"/>
                  </a:cubicBezTo>
                  <a:cubicBezTo>
                    <a:pt x="161" y="84"/>
                    <a:pt x="162" y="85"/>
                    <a:pt x="162" y="86"/>
                  </a:cubicBezTo>
                  <a:cubicBezTo>
                    <a:pt x="163" y="89"/>
                    <a:pt x="162" y="92"/>
                    <a:pt x="165" y="94"/>
                  </a:cubicBezTo>
                  <a:cubicBezTo>
                    <a:pt x="165" y="94"/>
                    <a:pt x="165" y="94"/>
                    <a:pt x="166" y="94"/>
                  </a:cubicBezTo>
                  <a:cubicBezTo>
                    <a:pt x="166" y="95"/>
                    <a:pt x="166" y="95"/>
                    <a:pt x="166" y="95"/>
                  </a:cubicBezTo>
                  <a:cubicBezTo>
                    <a:pt x="167" y="96"/>
                    <a:pt x="168" y="96"/>
                    <a:pt x="169" y="96"/>
                  </a:cubicBezTo>
                  <a:cubicBezTo>
                    <a:pt x="170" y="96"/>
                    <a:pt x="171" y="96"/>
                    <a:pt x="173" y="96"/>
                  </a:cubicBezTo>
                  <a:cubicBezTo>
                    <a:pt x="175" y="96"/>
                    <a:pt x="177" y="96"/>
                    <a:pt x="179" y="97"/>
                  </a:cubicBezTo>
                  <a:cubicBezTo>
                    <a:pt x="181" y="97"/>
                    <a:pt x="182" y="97"/>
                    <a:pt x="184" y="98"/>
                  </a:cubicBezTo>
                  <a:cubicBezTo>
                    <a:pt x="185" y="99"/>
                    <a:pt x="186" y="99"/>
                    <a:pt x="187" y="100"/>
                  </a:cubicBezTo>
                  <a:cubicBezTo>
                    <a:pt x="188" y="101"/>
                    <a:pt x="190" y="101"/>
                    <a:pt x="191" y="102"/>
                  </a:cubicBezTo>
                  <a:cubicBezTo>
                    <a:pt x="192" y="104"/>
                    <a:pt x="192" y="106"/>
                    <a:pt x="192" y="108"/>
                  </a:cubicBezTo>
                  <a:cubicBezTo>
                    <a:pt x="191" y="107"/>
                    <a:pt x="189" y="106"/>
                    <a:pt x="188" y="104"/>
                  </a:cubicBezTo>
                  <a:cubicBezTo>
                    <a:pt x="188" y="104"/>
                    <a:pt x="188" y="103"/>
                    <a:pt x="188" y="103"/>
                  </a:cubicBezTo>
                  <a:cubicBezTo>
                    <a:pt x="187" y="102"/>
                    <a:pt x="186" y="102"/>
                    <a:pt x="186" y="101"/>
                  </a:cubicBezTo>
                  <a:cubicBezTo>
                    <a:pt x="185" y="101"/>
                    <a:pt x="184" y="100"/>
                    <a:pt x="183" y="99"/>
                  </a:cubicBezTo>
                  <a:cubicBezTo>
                    <a:pt x="182" y="98"/>
                    <a:pt x="180" y="99"/>
                    <a:pt x="179" y="99"/>
                  </a:cubicBezTo>
                  <a:cubicBezTo>
                    <a:pt x="176" y="99"/>
                    <a:pt x="173" y="98"/>
                    <a:pt x="171" y="99"/>
                  </a:cubicBezTo>
                  <a:cubicBezTo>
                    <a:pt x="170" y="99"/>
                    <a:pt x="169" y="100"/>
                    <a:pt x="169" y="101"/>
                  </a:cubicBezTo>
                  <a:cubicBezTo>
                    <a:pt x="168" y="101"/>
                    <a:pt x="167" y="101"/>
                    <a:pt x="167" y="101"/>
                  </a:cubicBezTo>
                  <a:cubicBezTo>
                    <a:pt x="165" y="101"/>
                    <a:pt x="164" y="101"/>
                    <a:pt x="162" y="101"/>
                  </a:cubicBezTo>
                  <a:cubicBezTo>
                    <a:pt x="161" y="100"/>
                    <a:pt x="160" y="100"/>
                    <a:pt x="158" y="100"/>
                  </a:cubicBezTo>
                  <a:cubicBezTo>
                    <a:pt x="158" y="100"/>
                    <a:pt x="157" y="100"/>
                    <a:pt x="157" y="100"/>
                  </a:cubicBezTo>
                  <a:cubicBezTo>
                    <a:pt x="156" y="99"/>
                    <a:pt x="156" y="97"/>
                    <a:pt x="155" y="96"/>
                  </a:cubicBezTo>
                  <a:cubicBezTo>
                    <a:pt x="155" y="96"/>
                    <a:pt x="152" y="96"/>
                    <a:pt x="151" y="96"/>
                  </a:cubicBezTo>
                  <a:cubicBezTo>
                    <a:pt x="150" y="96"/>
                    <a:pt x="150" y="96"/>
                    <a:pt x="149" y="97"/>
                  </a:cubicBezTo>
                  <a:cubicBezTo>
                    <a:pt x="149" y="97"/>
                    <a:pt x="149" y="98"/>
                    <a:pt x="149" y="98"/>
                  </a:cubicBezTo>
                  <a:cubicBezTo>
                    <a:pt x="148" y="98"/>
                    <a:pt x="148" y="98"/>
                    <a:pt x="147" y="98"/>
                  </a:cubicBezTo>
                  <a:cubicBezTo>
                    <a:pt x="146" y="99"/>
                    <a:pt x="147" y="100"/>
                    <a:pt x="146" y="101"/>
                  </a:cubicBezTo>
                  <a:cubicBezTo>
                    <a:pt x="145" y="103"/>
                    <a:pt x="142" y="105"/>
                    <a:pt x="141" y="106"/>
                  </a:cubicBezTo>
                  <a:cubicBezTo>
                    <a:pt x="140" y="106"/>
                    <a:pt x="137" y="107"/>
                    <a:pt x="137" y="108"/>
                  </a:cubicBezTo>
                  <a:cubicBezTo>
                    <a:pt x="137" y="109"/>
                    <a:pt x="138" y="112"/>
                    <a:pt x="138" y="113"/>
                  </a:cubicBezTo>
                  <a:cubicBezTo>
                    <a:pt x="138" y="114"/>
                    <a:pt x="141" y="118"/>
                    <a:pt x="142" y="119"/>
                  </a:cubicBezTo>
                  <a:cubicBezTo>
                    <a:pt x="142" y="120"/>
                    <a:pt x="147" y="123"/>
                    <a:pt x="146" y="124"/>
                  </a:cubicBezTo>
                  <a:cubicBezTo>
                    <a:pt x="145" y="123"/>
                    <a:pt x="140" y="121"/>
                    <a:pt x="140" y="121"/>
                  </a:cubicBezTo>
                  <a:cubicBezTo>
                    <a:pt x="138" y="121"/>
                    <a:pt x="137" y="120"/>
                    <a:pt x="136" y="120"/>
                  </a:cubicBezTo>
                  <a:cubicBezTo>
                    <a:pt x="135" y="120"/>
                    <a:pt x="134" y="121"/>
                    <a:pt x="133" y="120"/>
                  </a:cubicBezTo>
                  <a:cubicBezTo>
                    <a:pt x="133" y="120"/>
                    <a:pt x="133" y="120"/>
                    <a:pt x="133" y="120"/>
                  </a:cubicBezTo>
                  <a:cubicBezTo>
                    <a:pt x="131" y="120"/>
                    <a:pt x="128" y="116"/>
                    <a:pt x="127" y="120"/>
                  </a:cubicBezTo>
                  <a:cubicBezTo>
                    <a:pt x="127" y="122"/>
                    <a:pt x="127" y="121"/>
                    <a:pt x="127" y="123"/>
                  </a:cubicBezTo>
                  <a:cubicBezTo>
                    <a:pt x="130" y="123"/>
                    <a:pt x="130" y="126"/>
                    <a:pt x="130" y="129"/>
                  </a:cubicBezTo>
                  <a:cubicBezTo>
                    <a:pt x="131" y="131"/>
                    <a:pt x="131" y="132"/>
                    <a:pt x="130" y="134"/>
                  </a:cubicBezTo>
                  <a:cubicBezTo>
                    <a:pt x="129" y="134"/>
                    <a:pt x="128" y="136"/>
                    <a:pt x="128" y="136"/>
                  </a:cubicBezTo>
                  <a:cubicBezTo>
                    <a:pt x="127" y="136"/>
                    <a:pt x="126" y="135"/>
                    <a:pt x="125" y="135"/>
                  </a:cubicBezTo>
                  <a:cubicBezTo>
                    <a:pt x="124" y="135"/>
                    <a:pt x="123" y="135"/>
                    <a:pt x="123" y="134"/>
                  </a:cubicBezTo>
                  <a:cubicBezTo>
                    <a:pt x="122" y="134"/>
                    <a:pt x="119" y="130"/>
                    <a:pt x="119" y="129"/>
                  </a:cubicBezTo>
                  <a:cubicBezTo>
                    <a:pt x="120" y="127"/>
                    <a:pt x="121" y="126"/>
                    <a:pt x="122" y="124"/>
                  </a:cubicBezTo>
                  <a:cubicBezTo>
                    <a:pt x="122" y="124"/>
                    <a:pt x="124" y="124"/>
                    <a:pt x="124" y="123"/>
                  </a:cubicBezTo>
                  <a:cubicBezTo>
                    <a:pt x="125" y="122"/>
                    <a:pt x="126" y="118"/>
                    <a:pt x="126" y="117"/>
                  </a:cubicBezTo>
                  <a:cubicBezTo>
                    <a:pt x="126" y="114"/>
                    <a:pt x="127" y="113"/>
                    <a:pt x="123" y="112"/>
                  </a:cubicBezTo>
                  <a:cubicBezTo>
                    <a:pt x="122" y="111"/>
                    <a:pt x="120" y="111"/>
                    <a:pt x="119" y="111"/>
                  </a:cubicBezTo>
                  <a:cubicBezTo>
                    <a:pt x="118" y="110"/>
                    <a:pt x="117" y="109"/>
                    <a:pt x="116" y="109"/>
                  </a:cubicBezTo>
                  <a:cubicBezTo>
                    <a:pt x="114" y="109"/>
                    <a:pt x="112" y="109"/>
                    <a:pt x="111" y="109"/>
                  </a:cubicBezTo>
                  <a:cubicBezTo>
                    <a:pt x="109" y="110"/>
                    <a:pt x="107" y="111"/>
                    <a:pt x="105" y="113"/>
                  </a:cubicBezTo>
                  <a:cubicBezTo>
                    <a:pt x="105" y="114"/>
                    <a:pt x="105" y="114"/>
                    <a:pt x="104" y="114"/>
                  </a:cubicBezTo>
                  <a:cubicBezTo>
                    <a:pt x="103" y="114"/>
                    <a:pt x="101" y="113"/>
                    <a:pt x="100" y="113"/>
                  </a:cubicBezTo>
                  <a:cubicBezTo>
                    <a:pt x="99" y="112"/>
                    <a:pt x="99" y="112"/>
                    <a:pt x="98" y="112"/>
                  </a:cubicBezTo>
                  <a:cubicBezTo>
                    <a:pt x="97" y="112"/>
                    <a:pt x="97" y="112"/>
                    <a:pt x="96" y="112"/>
                  </a:cubicBezTo>
                  <a:cubicBezTo>
                    <a:pt x="95" y="113"/>
                    <a:pt x="95" y="113"/>
                    <a:pt x="94" y="114"/>
                  </a:cubicBezTo>
                  <a:cubicBezTo>
                    <a:pt x="93" y="114"/>
                    <a:pt x="91" y="114"/>
                    <a:pt x="90" y="114"/>
                  </a:cubicBezTo>
                  <a:cubicBezTo>
                    <a:pt x="88" y="114"/>
                    <a:pt x="87" y="114"/>
                    <a:pt x="86" y="115"/>
                  </a:cubicBezTo>
                  <a:cubicBezTo>
                    <a:pt x="84" y="115"/>
                    <a:pt x="81" y="115"/>
                    <a:pt x="79" y="115"/>
                  </a:cubicBezTo>
                  <a:cubicBezTo>
                    <a:pt x="76" y="115"/>
                    <a:pt x="73" y="115"/>
                    <a:pt x="71" y="117"/>
                  </a:cubicBezTo>
                  <a:cubicBezTo>
                    <a:pt x="70" y="118"/>
                    <a:pt x="69" y="119"/>
                    <a:pt x="68" y="120"/>
                  </a:cubicBezTo>
                  <a:cubicBezTo>
                    <a:pt x="68" y="122"/>
                    <a:pt x="66" y="122"/>
                    <a:pt x="67" y="124"/>
                  </a:cubicBezTo>
                  <a:cubicBezTo>
                    <a:pt x="66" y="124"/>
                    <a:pt x="66" y="128"/>
                    <a:pt x="65" y="129"/>
                  </a:cubicBezTo>
                  <a:cubicBezTo>
                    <a:pt x="65" y="129"/>
                    <a:pt x="65" y="130"/>
                    <a:pt x="64" y="131"/>
                  </a:cubicBezTo>
                  <a:cubicBezTo>
                    <a:pt x="63" y="131"/>
                    <a:pt x="62" y="131"/>
                    <a:pt x="61" y="132"/>
                  </a:cubicBezTo>
                  <a:cubicBezTo>
                    <a:pt x="59" y="133"/>
                    <a:pt x="61" y="138"/>
                    <a:pt x="62" y="140"/>
                  </a:cubicBezTo>
                  <a:cubicBezTo>
                    <a:pt x="62" y="142"/>
                    <a:pt x="63" y="145"/>
                    <a:pt x="64" y="146"/>
                  </a:cubicBezTo>
                  <a:cubicBezTo>
                    <a:pt x="64" y="146"/>
                    <a:pt x="65" y="146"/>
                    <a:pt x="66" y="146"/>
                  </a:cubicBezTo>
                  <a:cubicBezTo>
                    <a:pt x="68" y="146"/>
                    <a:pt x="70" y="145"/>
                    <a:pt x="71" y="147"/>
                  </a:cubicBezTo>
                  <a:cubicBezTo>
                    <a:pt x="71" y="149"/>
                    <a:pt x="70" y="152"/>
                    <a:pt x="70" y="154"/>
                  </a:cubicBezTo>
                  <a:cubicBezTo>
                    <a:pt x="70" y="157"/>
                    <a:pt x="70" y="160"/>
                    <a:pt x="70" y="163"/>
                  </a:cubicBezTo>
                  <a:cubicBezTo>
                    <a:pt x="70" y="164"/>
                    <a:pt x="70" y="165"/>
                    <a:pt x="69" y="167"/>
                  </a:cubicBezTo>
                  <a:cubicBezTo>
                    <a:pt x="69" y="168"/>
                    <a:pt x="69" y="168"/>
                    <a:pt x="69" y="169"/>
                  </a:cubicBezTo>
                  <a:cubicBezTo>
                    <a:pt x="68" y="171"/>
                    <a:pt x="69" y="174"/>
                    <a:pt x="69" y="176"/>
                  </a:cubicBezTo>
                  <a:cubicBezTo>
                    <a:pt x="69" y="179"/>
                    <a:pt x="69" y="181"/>
                    <a:pt x="68" y="183"/>
                  </a:cubicBezTo>
                  <a:cubicBezTo>
                    <a:pt x="67" y="185"/>
                    <a:pt x="67" y="186"/>
                    <a:pt x="65" y="187"/>
                  </a:cubicBezTo>
                  <a:cubicBezTo>
                    <a:pt x="65" y="188"/>
                    <a:pt x="64" y="188"/>
                    <a:pt x="64" y="189"/>
                  </a:cubicBezTo>
                  <a:cubicBezTo>
                    <a:pt x="62" y="191"/>
                    <a:pt x="61" y="192"/>
                    <a:pt x="63" y="195"/>
                  </a:cubicBezTo>
                  <a:cubicBezTo>
                    <a:pt x="63" y="196"/>
                    <a:pt x="64" y="196"/>
                    <a:pt x="64" y="197"/>
                  </a:cubicBezTo>
                  <a:cubicBezTo>
                    <a:pt x="63" y="199"/>
                    <a:pt x="60" y="199"/>
                    <a:pt x="59" y="200"/>
                  </a:cubicBezTo>
                  <a:cubicBezTo>
                    <a:pt x="58" y="201"/>
                    <a:pt x="57" y="203"/>
                    <a:pt x="56" y="203"/>
                  </a:cubicBezTo>
                  <a:cubicBezTo>
                    <a:pt x="55" y="204"/>
                    <a:pt x="53" y="203"/>
                    <a:pt x="52" y="203"/>
                  </a:cubicBezTo>
                  <a:cubicBezTo>
                    <a:pt x="50" y="203"/>
                    <a:pt x="50" y="203"/>
                    <a:pt x="50" y="204"/>
                  </a:cubicBezTo>
                  <a:cubicBezTo>
                    <a:pt x="49" y="205"/>
                    <a:pt x="49" y="205"/>
                    <a:pt x="48" y="206"/>
                  </a:cubicBezTo>
                  <a:cubicBezTo>
                    <a:pt x="46" y="206"/>
                    <a:pt x="44" y="206"/>
                    <a:pt x="42" y="206"/>
                  </a:cubicBezTo>
                  <a:cubicBezTo>
                    <a:pt x="41" y="206"/>
                    <a:pt x="39" y="206"/>
                    <a:pt x="38" y="206"/>
                  </a:cubicBezTo>
                  <a:cubicBezTo>
                    <a:pt x="37" y="206"/>
                    <a:pt x="36" y="208"/>
                    <a:pt x="35" y="208"/>
                  </a:cubicBezTo>
                  <a:cubicBezTo>
                    <a:pt x="34" y="208"/>
                    <a:pt x="34" y="209"/>
                    <a:pt x="35" y="210"/>
                  </a:cubicBezTo>
                  <a:cubicBezTo>
                    <a:pt x="35" y="210"/>
                    <a:pt x="36" y="212"/>
                    <a:pt x="37" y="212"/>
                  </a:cubicBezTo>
                  <a:cubicBezTo>
                    <a:pt x="37" y="212"/>
                    <a:pt x="38" y="213"/>
                    <a:pt x="38" y="213"/>
                  </a:cubicBezTo>
                  <a:cubicBezTo>
                    <a:pt x="40" y="215"/>
                    <a:pt x="41" y="215"/>
                    <a:pt x="40" y="217"/>
                  </a:cubicBezTo>
                  <a:cubicBezTo>
                    <a:pt x="37" y="226"/>
                    <a:pt x="54" y="225"/>
                    <a:pt x="58" y="227"/>
                  </a:cubicBezTo>
                  <a:cubicBezTo>
                    <a:pt x="58" y="227"/>
                    <a:pt x="58" y="227"/>
                    <a:pt x="58" y="227"/>
                  </a:cubicBezTo>
                  <a:cubicBezTo>
                    <a:pt x="59" y="227"/>
                    <a:pt x="59" y="228"/>
                    <a:pt x="59" y="228"/>
                  </a:cubicBezTo>
                  <a:cubicBezTo>
                    <a:pt x="59" y="228"/>
                    <a:pt x="59" y="229"/>
                    <a:pt x="59" y="229"/>
                  </a:cubicBezTo>
                  <a:cubicBezTo>
                    <a:pt x="60" y="230"/>
                    <a:pt x="60" y="230"/>
                    <a:pt x="61" y="231"/>
                  </a:cubicBezTo>
                  <a:cubicBezTo>
                    <a:pt x="61" y="232"/>
                    <a:pt x="61" y="234"/>
                    <a:pt x="60" y="235"/>
                  </a:cubicBezTo>
                  <a:cubicBezTo>
                    <a:pt x="60" y="236"/>
                    <a:pt x="59" y="236"/>
                    <a:pt x="59" y="237"/>
                  </a:cubicBezTo>
                  <a:cubicBezTo>
                    <a:pt x="58" y="239"/>
                    <a:pt x="60" y="242"/>
                    <a:pt x="58" y="244"/>
                  </a:cubicBezTo>
                  <a:cubicBezTo>
                    <a:pt x="57" y="245"/>
                    <a:pt x="56" y="246"/>
                    <a:pt x="54" y="246"/>
                  </a:cubicBezTo>
                  <a:cubicBezTo>
                    <a:pt x="53" y="247"/>
                    <a:pt x="53" y="248"/>
                    <a:pt x="52" y="249"/>
                  </a:cubicBezTo>
                  <a:cubicBezTo>
                    <a:pt x="50" y="251"/>
                    <a:pt x="48" y="252"/>
                    <a:pt x="46" y="254"/>
                  </a:cubicBezTo>
                  <a:cubicBezTo>
                    <a:pt x="46" y="255"/>
                    <a:pt x="45" y="255"/>
                    <a:pt x="45" y="256"/>
                  </a:cubicBezTo>
                  <a:cubicBezTo>
                    <a:pt x="44" y="256"/>
                    <a:pt x="44" y="256"/>
                    <a:pt x="44" y="256"/>
                  </a:cubicBezTo>
                  <a:cubicBezTo>
                    <a:pt x="43" y="257"/>
                    <a:pt x="43" y="258"/>
                    <a:pt x="43" y="258"/>
                  </a:cubicBezTo>
                  <a:cubicBezTo>
                    <a:pt x="43" y="259"/>
                    <a:pt x="43" y="260"/>
                    <a:pt x="43" y="261"/>
                  </a:cubicBezTo>
                  <a:cubicBezTo>
                    <a:pt x="43" y="262"/>
                    <a:pt x="43" y="264"/>
                    <a:pt x="43" y="265"/>
                  </a:cubicBezTo>
                  <a:cubicBezTo>
                    <a:pt x="44" y="266"/>
                    <a:pt x="45" y="266"/>
                    <a:pt x="44" y="268"/>
                  </a:cubicBezTo>
                  <a:cubicBezTo>
                    <a:pt x="44" y="269"/>
                    <a:pt x="43" y="270"/>
                    <a:pt x="42" y="270"/>
                  </a:cubicBezTo>
                  <a:cubicBezTo>
                    <a:pt x="40" y="271"/>
                    <a:pt x="37" y="273"/>
                    <a:pt x="35" y="274"/>
                  </a:cubicBezTo>
                  <a:cubicBezTo>
                    <a:pt x="34" y="274"/>
                    <a:pt x="32" y="274"/>
                    <a:pt x="31" y="275"/>
                  </a:cubicBezTo>
                  <a:cubicBezTo>
                    <a:pt x="30" y="276"/>
                    <a:pt x="31" y="276"/>
                    <a:pt x="29" y="276"/>
                  </a:cubicBezTo>
                  <a:cubicBezTo>
                    <a:pt x="28" y="276"/>
                    <a:pt x="27" y="277"/>
                    <a:pt x="26" y="277"/>
                  </a:cubicBezTo>
                  <a:cubicBezTo>
                    <a:pt x="25" y="277"/>
                    <a:pt x="23" y="277"/>
                    <a:pt x="22" y="277"/>
                  </a:cubicBezTo>
                  <a:cubicBezTo>
                    <a:pt x="21" y="277"/>
                    <a:pt x="20" y="277"/>
                    <a:pt x="19" y="276"/>
                  </a:cubicBezTo>
                  <a:cubicBezTo>
                    <a:pt x="17" y="275"/>
                    <a:pt x="15" y="274"/>
                    <a:pt x="13" y="273"/>
                  </a:cubicBezTo>
                  <a:cubicBezTo>
                    <a:pt x="11" y="273"/>
                    <a:pt x="8" y="273"/>
                    <a:pt x="8" y="276"/>
                  </a:cubicBezTo>
                  <a:cubicBezTo>
                    <a:pt x="8" y="277"/>
                    <a:pt x="8" y="278"/>
                    <a:pt x="8" y="278"/>
                  </a:cubicBezTo>
                  <a:cubicBezTo>
                    <a:pt x="6" y="278"/>
                    <a:pt x="5" y="278"/>
                    <a:pt x="3" y="278"/>
                  </a:cubicBezTo>
                  <a:cubicBezTo>
                    <a:pt x="1" y="278"/>
                    <a:pt x="0" y="281"/>
                    <a:pt x="0" y="283"/>
                  </a:cubicBezTo>
                  <a:cubicBezTo>
                    <a:pt x="0" y="284"/>
                    <a:pt x="0" y="285"/>
                    <a:pt x="0" y="285"/>
                  </a:cubicBezTo>
                  <a:cubicBezTo>
                    <a:pt x="0" y="287"/>
                    <a:pt x="0" y="287"/>
                    <a:pt x="1" y="288"/>
                  </a:cubicBezTo>
                  <a:cubicBezTo>
                    <a:pt x="2" y="289"/>
                    <a:pt x="5" y="290"/>
                    <a:pt x="5" y="292"/>
                  </a:cubicBezTo>
                  <a:cubicBezTo>
                    <a:pt x="6" y="294"/>
                    <a:pt x="5" y="296"/>
                    <a:pt x="6" y="297"/>
                  </a:cubicBezTo>
                  <a:cubicBezTo>
                    <a:pt x="7" y="299"/>
                    <a:pt x="9" y="299"/>
                    <a:pt x="10" y="300"/>
                  </a:cubicBezTo>
                  <a:cubicBezTo>
                    <a:pt x="10" y="301"/>
                    <a:pt x="10" y="301"/>
                    <a:pt x="10" y="301"/>
                  </a:cubicBezTo>
                  <a:cubicBezTo>
                    <a:pt x="10" y="302"/>
                    <a:pt x="11" y="303"/>
                    <a:pt x="11" y="304"/>
                  </a:cubicBezTo>
                  <a:cubicBezTo>
                    <a:pt x="11" y="305"/>
                    <a:pt x="11" y="306"/>
                    <a:pt x="11" y="307"/>
                  </a:cubicBezTo>
                  <a:cubicBezTo>
                    <a:pt x="11" y="308"/>
                    <a:pt x="11" y="308"/>
                    <a:pt x="12" y="309"/>
                  </a:cubicBezTo>
                  <a:cubicBezTo>
                    <a:pt x="12" y="311"/>
                    <a:pt x="12" y="314"/>
                    <a:pt x="13" y="316"/>
                  </a:cubicBezTo>
                  <a:cubicBezTo>
                    <a:pt x="13" y="317"/>
                    <a:pt x="13" y="319"/>
                    <a:pt x="13" y="320"/>
                  </a:cubicBezTo>
                  <a:cubicBezTo>
                    <a:pt x="13" y="322"/>
                    <a:pt x="13" y="321"/>
                    <a:pt x="12" y="322"/>
                  </a:cubicBezTo>
                  <a:cubicBezTo>
                    <a:pt x="12" y="323"/>
                    <a:pt x="11" y="323"/>
                    <a:pt x="10" y="324"/>
                  </a:cubicBezTo>
                  <a:cubicBezTo>
                    <a:pt x="10" y="325"/>
                    <a:pt x="9" y="325"/>
                    <a:pt x="9" y="326"/>
                  </a:cubicBezTo>
                  <a:cubicBezTo>
                    <a:pt x="7" y="328"/>
                    <a:pt x="9" y="331"/>
                    <a:pt x="8" y="334"/>
                  </a:cubicBezTo>
                  <a:cubicBezTo>
                    <a:pt x="7" y="335"/>
                    <a:pt x="6" y="335"/>
                    <a:pt x="6" y="336"/>
                  </a:cubicBezTo>
                  <a:cubicBezTo>
                    <a:pt x="7" y="336"/>
                    <a:pt x="7" y="336"/>
                    <a:pt x="7" y="337"/>
                  </a:cubicBezTo>
                  <a:cubicBezTo>
                    <a:pt x="7" y="337"/>
                    <a:pt x="7" y="338"/>
                    <a:pt x="7" y="338"/>
                  </a:cubicBezTo>
                  <a:cubicBezTo>
                    <a:pt x="7" y="339"/>
                    <a:pt x="7" y="339"/>
                    <a:pt x="8" y="340"/>
                  </a:cubicBezTo>
                  <a:cubicBezTo>
                    <a:pt x="7" y="341"/>
                    <a:pt x="5" y="341"/>
                    <a:pt x="5" y="342"/>
                  </a:cubicBezTo>
                  <a:cubicBezTo>
                    <a:pt x="4" y="343"/>
                    <a:pt x="4" y="343"/>
                    <a:pt x="3" y="344"/>
                  </a:cubicBezTo>
                  <a:cubicBezTo>
                    <a:pt x="1" y="344"/>
                    <a:pt x="2" y="344"/>
                    <a:pt x="1" y="345"/>
                  </a:cubicBezTo>
                  <a:cubicBezTo>
                    <a:pt x="1" y="347"/>
                    <a:pt x="0" y="349"/>
                    <a:pt x="1" y="351"/>
                  </a:cubicBezTo>
                  <a:cubicBezTo>
                    <a:pt x="1" y="351"/>
                    <a:pt x="1" y="351"/>
                    <a:pt x="2" y="351"/>
                  </a:cubicBezTo>
                  <a:cubicBezTo>
                    <a:pt x="3" y="351"/>
                    <a:pt x="4" y="351"/>
                    <a:pt x="4" y="351"/>
                  </a:cubicBezTo>
                  <a:cubicBezTo>
                    <a:pt x="4" y="351"/>
                    <a:pt x="4" y="351"/>
                    <a:pt x="4" y="351"/>
                  </a:cubicBezTo>
                  <a:cubicBezTo>
                    <a:pt x="4" y="351"/>
                    <a:pt x="4" y="351"/>
                    <a:pt x="5" y="351"/>
                  </a:cubicBezTo>
                  <a:cubicBezTo>
                    <a:pt x="5" y="351"/>
                    <a:pt x="6" y="352"/>
                    <a:pt x="6" y="353"/>
                  </a:cubicBezTo>
                  <a:cubicBezTo>
                    <a:pt x="6" y="354"/>
                    <a:pt x="6" y="356"/>
                    <a:pt x="6" y="358"/>
                  </a:cubicBezTo>
                  <a:cubicBezTo>
                    <a:pt x="5" y="359"/>
                    <a:pt x="5" y="361"/>
                    <a:pt x="4" y="362"/>
                  </a:cubicBezTo>
                  <a:cubicBezTo>
                    <a:pt x="4" y="363"/>
                    <a:pt x="4" y="364"/>
                    <a:pt x="4" y="364"/>
                  </a:cubicBezTo>
                  <a:cubicBezTo>
                    <a:pt x="4" y="365"/>
                    <a:pt x="4" y="365"/>
                    <a:pt x="4" y="365"/>
                  </a:cubicBezTo>
                  <a:cubicBezTo>
                    <a:pt x="4" y="367"/>
                    <a:pt x="4" y="367"/>
                    <a:pt x="4" y="368"/>
                  </a:cubicBezTo>
                  <a:cubicBezTo>
                    <a:pt x="3" y="369"/>
                    <a:pt x="3" y="370"/>
                    <a:pt x="3" y="370"/>
                  </a:cubicBezTo>
                  <a:cubicBezTo>
                    <a:pt x="3" y="371"/>
                    <a:pt x="4" y="371"/>
                    <a:pt x="4" y="371"/>
                  </a:cubicBezTo>
                  <a:cubicBezTo>
                    <a:pt x="3" y="372"/>
                    <a:pt x="2" y="372"/>
                    <a:pt x="1" y="373"/>
                  </a:cubicBezTo>
                  <a:cubicBezTo>
                    <a:pt x="1" y="373"/>
                    <a:pt x="1" y="374"/>
                    <a:pt x="0" y="375"/>
                  </a:cubicBezTo>
                  <a:cubicBezTo>
                    <a:pt x="0" y="375"/>
                    <a:pt x="0" y="375"/>
                    <a:pt x="0" y="376"/>
                  </a:cubicBezTo>
                  <a:cubicBezTo>
                    <a:pt x="0" y="376"/>
                    <a:pt x="1" y="377"/>
                    <a:pt x="1" y="377"/>
                  </a:cubicBezTo>
                  <a:cubicBezTo>
                    <a:pt x="2" y="377"/>
                    <a:pt x="3" y="378"/>
                    <a:pt x="3" y="379"/>
                  </a:cubicBezTo>
                  <a:cubicBezTo>
                    <a:pt x="3" y="379"/>
                    <a:pt x="3" y="380"/>
                    <a:pt x="3" y="380"/>
                  </a:cubicBezTo>
                  <a:cubicBezTo>
                    <a:pt x="3" y="381"/>
                    <a:pt x="3" y="382"/>
                    <a:pt x="3" y="383"/>
                  </a:cubicBezTo>
                  <a:cubicBezTo>
                    <a:pt x="2" y="385"/>
                    <a:pt x="2" y="388"/>
                    <a:pt x="3" y="390"/>
                  </a:cubicBezTo>
                  <a:cubicBezTo>
                    <a:pt x="5" y="391"/>
                    <a:pt x="6" y="392"/>
                    <a:pt x="8" y="393"/>
                  </a:cubicBezTo>
                  <a:cubicBezTo>
                    <a:pt x="9" y="393"/>
                    <a:pt x="9" y="393"/>
                    <a:pt x="10" y="394"/>
                  </a:cubicBezTo>
                  <a:cubicBezTo>
                    <a:pt x="11" y="395"/>
                    <a:pt x="12" y="395"/>
                    <a:pt x="14" y="396"/>
                  </a:cubicBezTo>
                  <a:cubicBezTo>
                    <a:pt x="14" y="396"/>
                    <a:pt x="15" y="397"/>
                    <a:pt x="15" y="397"/>
                  </a:cubicBezTo>
                  <a:cubicBezTo>
                    <a:pt x="17" y="397"/>
                    <a:pt x="18" y="397"/>
                    <a:pt x="19" y="399"/>
                  </a:cubicBezTo>
                  <a:cubicBezTo>
                    <a:pt x="20" y="401"/>
                    <a:pt x="19" y="403"/>
                    <a:pt x="19" y="405"/>
                  </a:cubicBezTo>
                  <a:cubicBezTo>
                    <a:pt x="18" y="406"/>
                    <a:pt x="18" y="407"/>
                    <a:pt x="17" y="409"/>
                  </a:cubicBezTo>
                  <a:cubicBezTo>
                    <a:pt x="16" y="411"/>
                    <a:pt x="14" y="412"/>
                    <a:pt x="13" y="414"/>
                  </a:cubicBezTo>
                  <a:cubicBezTo>
                    <a:pt x="13" y="414"/>
                    <a:pt x="13" y="414"/>
                    <a:pt x="13" y="414"/>
                  </a:cubicBezTo>
                  <a:cubicBezTo>
                    <a:pt x="13" y="414"/>
                    <a:pt x="13" y="414"/>
                    <a:pt x="13" y="414"/>
                  </a:cubicBezTo>
                  <a:cubicBezTo>
                    <a:pt x="12" y="416"/>
                    <a:pt x="10" y="417"/>
                    <a:pt x="10" y="419"/>
                  </a:cubicBezTo>
                  <a:cubicBezTo>
                    <a:pt x="10" y="420"/>
                    <a:pt x="10" y="420"/>
                    <a:pt x="10" y="420"/>
                  </a:cubicBezTo>
                  <a:cubicBezTo>
                    <a:pt x="10" y="422"/>
                    <a:pt x="9" y="423"/>
                    <a:pt x="8" y="424"/>
                  </a:cubicBezTo>
                  <a:cubicBezTo>
                    <a:pt x="7" y="426"/>
                    <a:pt x="7" y="428"/>
                    <a:pt x="7" y="430"/>
                  </a:cubicBezTo>
                  <a:cubicBezTo>
                    <a:pt x="7" y="432"/>
                    <a:pt x="8" y="433"/>
                    <a:pt x="8" y="435"/>
                  </a:cubicBezTo>
                  <a:cubicBezTo>
                    <a:pt x="9" y="436"/>
                    <a:pt x="8" y="438"/>
                    <a:pt x="9" y="439"/>
                  </a:cubicBezTo>
                  <a:cubicBezTo>
                    <a:pt x="10" y="441"/>
                    <a:pt x="11" y="442"/>
                    <a:pt x="12" y="444"/>
                  </a:cubicBezTo>
                  <a:cubicBezTo>
                    <a:pt x="12" y="445"/>
                    <a:pt x="12" y="447"/>
                    <a:pt x="14" y="448"/>
                  </a:cubicBezTo>
                  <a:cubicBezTo>
                    <a:pt x="15" y="448"/>
                    <a:pt x="16" y="448"/>
                    <a:pt x="17" y="449"/>
                  </a:cubicBezTo>
                  <a:cubicBezTo>
                    <a:pt x="17" y="450"/>
                    <a:pt x="18" y="451"/>
                    <a:pt x="19" y="452"/>
                  </a:cubicBezTo>
                  <a:cubicBezTo>
                    <a:pt x="20" y="454"/>
                    <a:pt x="22" y="455"/>
                    <a:pt x="23" y="456"/>
                  </a:cubicBezTo>
                  <a:cubicBezTo>
                    <a:pt x="25" y="457"/>
                    <a:pt x="26" y="457"/>
                    <a:pt x="28" y="457"/>
                  </a:cubicBezTo>
                  <a:cubicBezTo>
                    <a:pt x="29" y="457"/>
                    <a:pt x="31" y="457"/>
                    <a:pt x="31" y="459"/>
                  </a:cubicBezTo>
                  <a:cubicBezTo>
                    <a:pt x="29" y="459"/>
                    <a:pt x="26" y="461"/>
                    <a:pt x="24" y="462"/>
                  </a:cubicBezTo>
                  <a:cubicBezTo>
                    <a:pt x="23" y="463"/>
                    <a:pt x="22" y="464"/>
                    <a:pt x="22" y="466"/>
                  </a:cubicBezTo>
                  <a:cubicBezTo>
                    <a:pt x="21" y="467"/>
                    <a:pt x="20" y="468"/>
                    <a:pt x="19" y="470"/>
                  </a:cubicBezTo>
                  <a:cubicBezTo>
                    <a:pt x="17" y="473"/>
                    <a:pt x="16" y="477"/>
                    <a:pt x="15" y="482"/>
                  </a:cubicBezTo>
                  <a:cubicBezTo>
                    <a:pt x="15" y="482"/>
                    <a:pt x="15" y="482"/>
                    <a:pt x="15" y="482"/>
                  </a:cubicBezTo>
                  <a:cubicBezTo>
                    <a:pt x="21" y="485"/>
                    <a:pt x="26" y="487"/>
                    <a:pt x="30" y="493"/>
                  </a:cubicBezTo>
                  <a:cubicBezTo>
                    <a:pt x="31" y="494"/>
                    <a:pt x="33" y="495"/>
                    <a:pt x="33" y="496"/>
                  </a:cubicBezTo>
                  <a:cubicBezTo>
                    <a:pt x="34" y="498"/>
                    <a:pt x="34" y="498"/>
                    <a:pt x="34" y="500"/>
                  </a:cubicBezTo>
                  <a:cubicBezTo>
                    <a:pt x="36" y="503"/>
                    <a:pt x="36" y="505"/>
                    <a:pt x="40" y="506"/>
                  </a:cubicBezTo>
                  <a:cubicBezTo>
                    <a:pt x="44" y="506"/>
                    <a:pt x="46" y="503"/>
                    <a:pt x="50" y="502"/>
                  </a:cubicBezTo>
                  <a:cubicBezTo>
                    <a:pt x="53" y="501"/>
                    <a:pt x="56" y="501"/>
                    <a:pt x="60" y="501"/>
                  </a:cubicBezTo>
                  <a:cubicBezTo>
                    <a:pt x="67" y="501"/>
                    <a:pt x="73" y="501"/>
                    <a:pt x="79" y="505"/>
                  </a:cubicBezTo>
                  <a:cubicBezTo>
                    <a:pt x="81" y="507"/>
                    <a:pt x="81" y="510"/>
                    <a:pt x="84" y="513"/>
                  </a:cubicBezTo>
                  <a:cubicBezTo>
                    <a:pt x="84" y="513"/>
                    <a:pt x="85" y="513"/>
                    <a:pt x="86" y="514"/>
                  </a:cubicBezTo>
                  <a:cubicBezTo>
                    <a:pt x="87" y="514"/>
                    <a:pt x="86" y="515"/>
                    <a:pt x="87" y="515"/>
                  </a:cubicBezTo>
                  <a:cubicBezTo>
                    <a:pt x="90" y="516"/>
                    <a:pt x="96" y="515"/>
                    <a:pt x="99" y="515"/>
                  </a:cubicBezTo>
                  <a:cubicBezTo>
                    <a:pt x="102" y="515"/>
                    <a:pt x="105" y="515"/>
                    <a:pt x="108" y="516"/>
                  </a:cubicBezTo>
                  <a:cubicBezTo>
                    <a:pt x="107" y="516"/>
                    <a:pt x="111" y="518"/>
                    <a:pt x="110" y="518"/>
                  </a:cubicBezTo>
                  <a:cubicBezTo>
                    <a:pt x="111" y="519"/>
                    <a:pt x="112" y="520"/>
                    <a:pt x="113" y="520"/>
                  </a:cubicBezTo>
                  <a:cubicBezTo>
                    <a:pt x="115" y="521"/>
                    <a:pt x="117" y="520"/>
                    <a:pt x="119" y="523"/>
                  </a:cubicBezTo>
                  <a:cubicBezTo>
                    <a:pt x="120" y="525"/>
                    <a:pt x="120" y="528"/>
                    <a:pt x="119" y="530"/>
                  </a:cubicBezTo>
                  <a:cubicBezTo>
                    <a:pt x="118" y="535"/>
                    <a:pt x="115" y="539"/>
                    <a:pt x="111" y="542"/>
                  </a:cubicBezTo>
                  <a:cubicBezTo>
                    <a:pt x="106" y="546"/>
                    <a:pt x="104" y="549"/>
                    <a:pt x="102" y="555"/>
                  </a:cubicBezTo>
                  <a:cubicBezTo>
                    <a:pt x="101" y="557"/>
                    <a:pt x="101" y="558"/>
                    <a:pt x="98" y="560"/>
                  </a:cubicBezTo>
                  <a:cubicBezTo>
                    <a:pt x="97" y="561"/>
                    <a:pt x="96" y="561"/>
                    <a:pt x="95" y="563"/>
                  </a:cubicBezTo>
                  <a:cubicBezTo>
                    <a:pt x="92" y="567"/>
                    <a:pt x="93" y="572"/>
                    <a:pt x="92" y="577"/>
                  </a:cubicBezTo>
                  <a:cubicBezTo>
                    <a:pt x="90" y="583"/>
                    <a:pt x="92" y="588"/>
                    <a:pt x="87" y="593"/>
                  </a:cubicBezTo>
                  <a:cubicBezTo>
                    <a:pt x="83" y="598"/>
                    <a:pt x="84" y="603"/>
                    <a:pt x="84" y="609"/>
                  </a:cubicBezTo>
                  <a:cubicBezTo>
                    <a:pt x="84" y="617"/>
                    <a:pt x="84" y="624"/>
                    <a:pt x="84" y="632"/>
                  </a:cubicBezTo>
                  <a:cubicBezTo>
                    <a:pt x="84" y="634"/>
                    <a:pt x="85" y="636"/>
                    <a:pt x="86" y="637"/>
                  </a:cubicBezTo>
                  <a:cubicBezTo>
                    <a:pt x="86" y="637"/>
                    <a:pt x="86" y="637"/>
                    <a:pt x="86" y="637"/>
                  </a:cubicBezTo>
                  <a:cubicBezTo>
                    <a:pt x="87" y="638"/>
                    <a:pt x="87" y="638"/>
                    <a:pt x="87" y="639"/>
                  </a:cubicBezTo>
                  <a:cubicBezTo>
                    <a:pt x="88" y="639"/>
                    <a:pt x="88" y="639"/>
                    <a:pt x="88" y="639"/>
                  </a:cubicBezTo>
                  <a:cubicBezTo>
                    <a:pt x="89" y="640"/>
                    <a:pt x="90" y="640"/>
                    <a:pt x="91" y="640"/>
                  </a:cubicBezTo>
                  <a:cubicBezTo>
                    <a:pt x="94" y="641"/>
                    <a:pt x="96" y="641"/>
                    <a:pt x="98" y="640"/>
                  </a:cubicBezTo>
                  <a:cubicBezTo>
                    <a:pt x="99" y="639"/>
                    <a:pt x="101" y="639"/>
                    <a:pt x="102" y="639"/>
                  </a:cubicBezTo>
                  <a:cubicBezTo>
                    <a:pt x="103" y="639"/>
                    <a:pt x="104" y="640"/>
                    <a:pt x="104" y="640"/>
                  </a:cubicBezTo>
                  <a:cubicBezTo>
                    <a:pt x="107" y="640"/>
                    <a:pt x="108" y="638"/>
                    <a:pt x="110" y="637"/>
                  </a:cubicBezTo>
                  <a:cubicBezTo>
                    <a:pt x="111" y="637"/>
                    <a:pt x="112" y="637"/>
                    <a:pt x="112" y="635"/>
                  </a:cubicBezTo>
                  <a:cubicBezTo>
                    <a:pt x="112" y="634"/>
                    <a:pt x="112" y="634"/>
                    <a:pt x="112" y="633"/>
                  </a:cubicBezTo>
                  <a:cubicBezTo>
                    <a:pt x="113" y="632"/>
                    <a:pt x="114" y="630"/>
                    <a:pt x="115" y="630"/>
                  </a:cubicBezTo>
                  <a:cubicBezTo>
                    <a:pt x="117" y="631"/>
                    <a:pt x="116" y="633"/>
                    <a:pt x="117" y="634"/>
                  </a:cubicBezTo>
                  <a:cubicBezTo>
                    <a:pt x="118" y="635"/>
                    <a:pt x="118" y="636"/>
                    <a:pt x="120" y="636"/>
                  </a:cubicBezTo>
                  <a:cubicBezTo>
                    <a:pt x="123" y="636"/>
                    <a:pt x="123" y="633"/>
                    <a:pt x="123" y="630"/>
                  </a:cubicBezTo>
                  <a:cubicBezTo>
                    <a:pt x="123" y="628"/>
                    <a:pt x="125" y="625"/>
                    <a:pt x="127" y="623"/>
                  </a:cubicBezTo>
                  <a:cubicBezTo>
                    <a:pt x="128" y="622"/>
                    <a:pt x="131" y="622"/>
                    <a:pt x="133" y="622"/>
                  </a:cubicBezTo>
                  <a:cubicBezTo>
                    <a:pt x="134" y="622"/>
                    <a:pt x="135" y="622"/>
                    <a:pt x="135" y="622"/>
                  </a:cubicBezTo>
                  <a:cubicBezTo>
                    <a:pt x="136" y="622"/>
                    <a:pt x="137" y="623"/>
                    <a:pt x="137" y="623"/>
                  </a:cubicBezTo>
                  <a:cubicBezTo>
                    <a:pt x="138" y="623"/>
                    <a:pt x="139" y="623"/>
                    <a:pt x="139" y="623"/>
                  </a:cubicBezTo>
                  <a:cubicBezTo>
                    <a:pt x="140" y="623"/>
                    <a:pt x="141" y="623"/>
                    <a:pt x="141" y="624"/>
                  </a:cubicBezTo>
                  <a:cubicBezTo>
                    <a:pt x="143" y="625"/>
                    <a:pt x="146" y="626"/>
                    <a:pt x="147" y="627"/>
                  </a:cubicBezTo>
                  <a:cubicBezTo>
                    <a:pt x="148" y="627"/>
                    <a:pt x="148" y="628"/>
                    <a:pt x="149" y="629"/>
                  </a:cubicBezTo>
                  <a:cubicBezTo>
                    <a:pt x="151" y="630"/>
                    <a:pt x="153" y="631"/>
                    <a:pt x="155" y="631"/>
                  </a:cubicBezTo>
                  <a:cubicBezTo>
                    <a:pt x="157" y="631"/>
                    <a:pt x="158" y="630"/>
                    <a:pt x="160" y="630"/>
                  </a:cubicBezTo>
                  <a:cubicBezTo>
                    <a:pt x="161" y="629"/>
                    <a:pt x="162" y="629"/>
                    <a:pt x="163" y="629"/>
                  </a:cubicBezTo>
                  <a:cubicBezTo>
                    <a:pt x="165" y="629"/>
                    <a:pt x="164" y="629"/>
                    <a:pt x="165" y="630"/>
                  </a:cubicBezTo>
                  <a:cubicBezTo>
                    <a:pt x="166" y="631"/>
                    <a:pt x="167" y="632"/>
                    <a:pt x="168" y="632"/>
                  </a:cubicBezTo>
                  <a:cubicBezTo>
                    <a:pt x="169" y="633"/>
                    <a:pt x="171" y="634"/>
                    <a:pt x="172" y="634"/>
                  </a:cubicBezTo>
                  <a:cubicBezTo>
                    <a:pt x="172" y="635"/>
                    <a:pt x="172" y="635"/>
                    <a:pt x="173" y="635"/>
                  </a:cubicBezTo>
                  <a:cubicBezTo>
                    <a:pt x="174" y="637"/>
                    <a:pt x="175" y="637"/>
                    <a:pt x="176" y="637"/>
                  </a:cubicBezTo>
                  <a:cubicBezTo>
                    <a:pt x="178" y="638"/>
                    <a:pt x="180" y="638"/>
                    <a:pt x="182" y="639"/>
                  </a:cubicBezTo>
                  <a:cubicBezTo>
                    <a:pt x="183" y="639"/>
                    <a:pt x="183" y="639"/>
                    <a:pt x="184" y="639"/>
                  </a:cubicBezTo>
                  <a:cubicBezTo>
                    <a:pt x="185" y="639"/>
                    <a:pt x="187" y="639"/>
                    <a:pt x="188" y="639"/>
                  </a:cubicBezTo>
                  <a:cubicBezTo>
                    <a:pt x="189" y="639"/>
                    <a:pt x="189" y="640"/>
                    <a:pt x="189" y="640"/>
                  </a:cubicBezTo>
                  <a:cubicBezTo>
                    <a:pt x="189" y="640"/>
                    <a:pt x="190" y="640"/>
                    <a:pt x="191" y="640"/>
                  </a:cubicBezTo>
                  <a:cubicBezTo>
                    <a:pt x="194" y="640"/>
                    <a:pt x="197" y="640"/>
                    <a:pt x="200" y="640"/>
                  </a:cubicBezTo>
                  <a:cubicBezTo>
                    <a:pt x="201" y="640"/>
                    <a:pt x="203" y="639"/>
                    <a:pt x="204" y="640"/>
                  </a:cubicBezTo>
                  <a:cubicBezTo>
                    <a:pt x="206" y="642"/>
                    <a:pt x="206" y="644"/>
                    <a:pt x="207" y="646"/>
                  </a:cubicBezTo>
                  <a:cubicBezTo>
                    <a:pt x="208" y="647"/>
                    <a:pt x="208" y="647"/>
                    <a:pt x="210" y="648"/>
                  </a:cubicBezTo>
                  <a:cubicBezTo>
                    <a:pt x="211" y="648"/>
                    <a:pt x="213" y="647"/>
                    <a:pt x="214" y="648"/>
                  </a:cubicBezTo>
                  <a:cubicBezTo>
                    <a:pt x="214" y="649"/>
                    <a:pt x="214" y="649"/>
                    <a:pt x="215" y="649"/>
                  </a:cubicBezTo>
                  <a:cubicBezTo>
                    <a:pt x="215" y="650"/>
                    <a:pt x="215" y="651"/>
                    <a:pt x="215" y="652"/>
                  </a:cubicBezTo>
                  <a:cubicBezTo>
                    <a:pt x="215" y="653"/>
                    <a:pt x="215" y="652"/>
                    <a:pt x="216" y="653"/>
                  </a:cubicBezTo>
                  <a:cubicBezTo>
                    <a:pt x="217" y="655"/>
                    <a:pt x="220" y="656"/>
                    <a:pt x="222" y="657"/>
                  </a:cubicBezTo>
                  <a:cubicBezTo>
                    <a:pt x="225" y="659"/>
                    <a:pt x="226" y="661"/>
                    <a:pt x="230" y="659"/>
                  </a:cubicBezTo>
                  <a:cubicBezTo>
                    <a:pt x="231" y="659"/>
                    <a:pt x="232" y="657"/>
                    <a:pt x="232" y="656"/>
                  </a:cubicBezTo>
                  <a:cubicBezTo>
                    <a:pt x="233" y="656"/>
                    <a:pt x="233" y="655"/>
                    <a:pt x="233" y="655"/>
                  </a:cubicBezTo>
                  <a:cubicBezTo>
                    <a:pt x="234" y="651"/>
                    <a:pt x="230" y="649"/>
                    <a:pt x="229" y="646"/>
                  </a:cubicBezTo>
                  <a:cubicBezTo>
                    <a:pt x="229" y="643"/>
                    <a:pt x="229" y="642"/>
                    <a:pt x="232" y="641"/>
                  </a:cubicBezTo>
                  <a:cubicBezTo>
                    <a:pt x="236" y="640"/>
                    <a:pt x="240" y="642"/>
                    <a:pt x="244" y="641"/>
                  </a:cubicBezTo>
                  <a:cubicBezTo>
                    <a:pt x="247" y="641"/>
                    <a:pt x="250" y="640"/>
                    <a:pt x="252" y="643"/>
                  </a:cubicBezTo>
                  <a:cubicBezTo>
                    <a:pt x="253" y="644"/>
                    <a:pt x="253" y="646"/>
                    <a:pt x="255" y="646"/>
                  </a:cubicBezTo>
                  <a:cubicBezTo>
                    <a:pt x="255" y="646"/>
                    <a:pt x="255" y="646"/>
                    <a:pt x="255" y="646"/>
                  </a:cubicBezTo>
                  <a:cubicBezTo>
                    <a:pt x="257" y="646"/>
                    <a:pt x="263" y="648"/>
                    <a:pt x="263" y="650"/>
                  </a:cubicBezTo>
                  <a:cubicBezTo>
                    <a:pt x="264" y="651"/>
                    <a:pt x="268" y="651"/>
                    <a:pt x="267" y="651"/>
                  </a:cubicBezTo>
                  <a:cubicBezTo>
                    <a:pt x="270" y="651"/>
                    <a:pt x="273" y="651"/>
                    <a:pt x="275" y="651"/>
                  </a:cubicBezTo>
                  <a:cubicBezTo>
                    <a:pt x="277" y="650"/>
                    <a:pt x="278" y="649"/>
                    <a:pt x="279" y="649"/>
                  </a:cubicBezTo>
                  <a:cubicBezTo>
                    <a:pt x="281" y="648"/>
                    <a:pt x="282" y="650"/>
                    <a:pt x="284" y="650"/>
                  </a:cubicBezTo>
                  <a:cubicBezTo>
                    <a:pt x="285" y="649"/>
                    <a:pt x="286" y="647"/>
                    <a:pt x="287" y="646"/>
                  </a:cubicBezTo>
                  <a:cubicBezTo>
                    <a:pt x="288" y="645"/>
                    <a:pt x="288" y="644"/>
                    <a:pt x="289" y="643"/>
                  </a:cubicBezTo>
                  <a:cubicBezTo>
                    <a:pt x="291" y="641"/>
                    <a:pt x="295" y="642"/>
                    <a:pt x="298" y="642"/>
                  </a:cubicBezTo>
                  <a:cubicBezTo>
                    <a:pt x="299" y="642"/>
                    <a:pt x="301" y="643"/>
                    <a:pt x="302" y="641"/>
                  </a:cubicBezTo>
                  <a:cubicBezTo>
                    <a:pt x="302" y="640"/>
                    <a:pt x="301" y="639"/>
                    <a:pt x="302" y="637"/>
                  </a:cubicBezTo>
                  <a:cubicBezTo>
                    <a:pt x="302" y="636"/>
                    <a:pt x="303" y="636"/>
                    <a:pt x="305" y="636"/>
                  </a:cubicBezTo>
                  <a:cubicBezTo>
                    <a:pt x="308" y="636"/>
                    <a:pt x="312" y="636"/>
                    <a:pt x="316" y="637"/>
                  </a:cubicBezTo>
                  <a:cubicBezTo>
                    <a:pt x="318" y="637"/>
                    <a:pt x="320" y="637"/>
                    <a:pt x="323" y="637"/>
                  </a:cubicBezTo>
                  <a:cubicBezTo>
                    <a:pt x="324" y="637"/>
                    <a:pt x="324" y="637"/>
                    <a:pt x="325" y="637"/>
                  </a:cubicBezTo>
                  <a:cubicBezTo>
                    <a:pt x="325" y="636"/>
                    <a:pt x="326" y="636"/>
                    <a:pt x="327" y="636"/>
                  </a:cubicBezTo>
                  <a:cubicBezTo>
                    <a:pt x="328" y="636"/>
                    <a:pt x="328" y="636"/>
                    <a:pt x="329" y="636"/>
                  </a:cubicBezTo>
                  <a:cubicBezTo>
                    <a:pt x="332" y="634"/>
                    <a:pt x="326" y="632"/>
                    <a:pt x="327" y="629"/>
                  </a:cubicBezTo>
                  <a:cubicBezTo>
                    <a:pt x="327" y="628"/>
                    <a:pt x="329" y="628"/>
                    <a:pt x="330" y="628"/>
                  </a:cubicBezTo>
                  <a:cubicBezTo>
                    <a:pt x="332" y="628"/>
                    <a:pt x="334" y="628"/>
                    <a:pt x="336" y="628"/>
                  </a:cubicBezTo>
                  <a:cubicBezTo>
                    <a:pt x="337" y="628"/>
                    <a:pt x="340" y="629"/>
                    <a:pt x="341" y="629"/>
                  </a:cubicBezTo>
                  <a:cubicBezTo>
                    <a:pt x="342" y="630"/>
                    <a:pt x="342" y="631"/>
                    <a:pt x="343" y="632"/>
                  </a:cubicBezTo>
                  <a:cubicBezTo>
                    <a:pt x="344" y="633"/>
                    <a:pt x="347" y="632"/>
                    <a:pt x="348" y="632"/>
                  </a:cubicBezTo>
                  <a:cubicBezTo>
                    <a:pt x="351" y="632"/>
                    <a:pt x="353" y="630"/>
                    <a:pt x="355" y="630"/>
                  </a:cubicBezTo>
                  <a:cubicBezTo>
                    <a:pt x="357" y="631"/>
                    <a:pt x="356" y="631"/>
                    <a:pt x="357" y="631"/>
                  </a:cubicBezTo>
                  <a:cubicBezTo>
                    <a:pt x="358" y="632"/>
                    <a:pt x="359" y="634"/>
                    <a:pt x="360" y="635"/>
                  </a:cubicBezTo>
                  <a:cubicBezTo>
                    <a:pt x="361" y="636"/>
                    <a:pt x="362" y="638"/>
                    <a:pt x="362" y="639"/>
                  </a:cubicBezTo>
                  <a:cubicBezTo>
                    <a:pt x="362" y="639"/>
                    <a:pt x="362" y="640"/>
                    <a:pt x="362" y="640"/>
                  </a:cubicBezTo>
                  <a:cubicBezTo>
                    <a:pt x="363" y="642"/>
                    <a:pt x="365" y="641"/>
                    <a:pt x="366" y="641"/>
                  </a:cubicBezTo>
                  <a:cubicBezTo>
                    <a:pt x="367" y="641"/>
                    <a:pt x="367" y="642"/>
                    <a:pt x="368" y="642"/>
                  </a:cubicBezTo>
                  <a:cubicBezTo>
                    <a:pt x="369" y="642"/>
                    <a:pt x="371" y="642"/>
                    <a:pt x="372" y="642"/>
                  </a:cubicBezTo>
                  <a:cubicBezTo>
                    <a:pt x="373" y="641"/>
                    <a:pt x="373" y="641"/>
                    <a:pt x="374" y="640"/>
                  </a:cubicBezTo>
                  <a:cubicBezTo>
                    <a:pt x="375" y="639"/>
                    <a:pt x="375" y="638"/>
                    <a:pt x="375" y="637"/>
                  </a:cubicBezTo>
                  <a:cubicBezTo>
                    <a:pt x="375" y="636"/>
                    <a:pt x="375" y="635"/>
                    <a:pt x="375" y="634"/>
                  </a:cubicBezTo>
                  <a:cubicBezTo>
                    <a:pt x="376" y="633"/>
                    <a:pt x="378" y="630"/>
                    <a:pt x="375" y="629"/>
                  </a:cubicBezTo>
                  <a:cubicBezTo>
                    <a:pt x="373" y="628"/>
                    <a:pt x="371" y="628"/>
                    <a:pt x="369" y="626"/>
                  </a:cubicBezTo>
                  <a:cubicBezTo>
                    <a:pt x="368" y="625"/>
                    <a:pt x="368" y="625"/>
                    <a:pt x="368" y="624"/>
                  </a:cubicBezTo>
                  <a:cubicBezTo>
                    <a:pt x="368" y="623"/>
                    <a:pt x="367" y="623"/>
                    <a:pt x="367" y="623"/>
                  </a:cubicBezTo>
                  <a:cubicBezTo>
                    <a:pt x="367" y="622"/>
                    <a:pt x="368" y="621"/>
                    <a:pt x="368" y="620"/>
                  </a:cubicBezTo>
                  <a:cubicBezTo>
                    <a:pt x="368" y="619"/>
                    <a:pt x="369" y="619"/>
                    <a:pt x="370" y="618"/>
                  </a:cubicBezTo>
                  <a:cubicBezTo>
                    <a:pt x="371" y="618"/>
                    <a:pt x="371" y="617"/>
                    <a:pt x="372" y="616"/>
                  </a:cubicBezTo>
                  <a:cubicBezTo>
                    <a:pt x="372" y="614"/>
                    <a:pt x="373" y="612"/>
                    <a:pt x="372" y="611"/>
                  </a:cubicBezTo>
                  <a:cubicBezTo>
                    <a:pt x="371" y="610"/>
                    <a:pt x="370" y="609"/>
                    <a:pt x="369" y="608"/>
                  </a:cubicBezTo>
                  <a:cubicBezTo>
                    <a:pt x="369" y="608"/>
                    <a:pt x="368" y="607"/>
                    <a:pt x="368" y="607"/>
                  </a:cubicBezTo>
                  <a:cubicBezTo>
                    <a:pt x="367" y="606"/>
                    <a:pt x="366" y="606"/>
                    <a:pt x="366" y="606"/>
                  </a:cubicBezTo>
                  <a:cubicBezTo>
                    <a:pt x="366" y="606"/>
                    <a:pt x="366" y="605"/>
                    <a:pt x="365" y="604"/>
                  </a:cubicBezTo>
                  <a:cubicBezTo>
                    <a:pt x="365" y="604"/>
                    <a:pt x="365" y="604"/>
                    <a:pt x="364" y="603"/>
                  </a:cubicBezTo>
                  <a:cubicBezTo>
                    <a:pt x="364" y="603"/>
                    <a:pt x="363" y="602"/>
                    <a:pt x="363" y="601"/>
                  </a:cubicBezTo>
                  <a:cubicBezTo>
                    <a:pt x="363" y="598"/>
                    <a:pt x="363" y="595"/>
                    <a:pt x="363" y="593"/>
                  </a:cubicBezTo>
                  <a:cubicBezTo>
                    <a:pt x="362" y="592"/>
                    <a:pt x="362" y="592"/>
                    <a:pt x="362" y="592"/>
                  </a:cubicBezTo>
                  <a:cubicBezTo>
                    <a:pt x="362" y="591"/>
                    <a:pt x="362" y="590"/>
                    <a:pt x="362" y="589"/>
                  </a:cubicBezTo>
                  <a:cubicBezTo>
                    <a:pt x="362" y="588"/>
                    <a:pt x="361" y="587"/>
                    <a:pt x="362" y="586"/>
                  </a:cubicBezTo>
                  <a:cubicBezTo>
                    <a:pt x="363" y="586"/>
                    <a:pt x="364" y="586"/>
                    <a:pt x="365" y="585"/>
                  </a:cubicBezTo>
                  <a:cubicBezTo>
                    <a:pt x="365" y="585"/>
                    <a:pt x="366" y="584"/>
                    <a:pt x="367" y="583"/>
                  </a:cubicBezTo>
                  <a:cubicBezTo>
                    <a:pt x="368" y="582"/>
                    <a:pt x="370" y="581"/>
                    <a:pt x="372" y="581"/>
                  </a:cubicBezTo>
                  <a:cubicBezTo>
                    <a:pt x="374" y="581"/>
                    <a:pt x="376" y="580"/>
                    <a:pt x="378" y="579"/>
                  </a:cubicBezTo>
                  <a:cubicBezTo>
                    <a:pt x="380" y="578"/>
                    <a:pt x="382" y="577"/>
                    <a:pt x="384" y="577"/>
                  </a:cubicBezTo>
                  <a:cubicBezTo>
                    <a:pt x="388" y="577"/>
                    <a:pt x="392" y="577"/>
                    <a:pt x="395" y="575"/>
                  </a:cubicBezTo>
                  <a:cubicBezTo>
                    <a:pt x="396" y="574"/>
                    <a:pt x="397" y="574"/>
                    <a:pt x="397" y="573"/>
                  </a:cubicBezTo>
                  <a:cubicBezTo>
                    <a:pt x="398" y="572"/>
                    <a:pt x="398" y="572"/>
                    <a:pt x="398" y="571"/>
                  </a:cubicBezTo>
                  <a:cubicBezTo>
                    <a:pt x="398" y="571"/>
                    <a:pt x="398" y="570"/>
                    <a:pt x="398" y="570"/>
                  </a:cubicBezTo>
                  <a:cubicBezTo>
                    <a:pt x="398" y="569"/>
                    <a:pt x="398" y="568"/>
                    <a:pt x="399" y="568"/>
                  </a:cubicBezTo>
                  <a:cubicBezTo>
                    <a:pt x="399" y="567"/>
                    <a:pt x="399" y="566"/>
                    <a:pt x="399" y="565"/>
                  </a:cubicBezTo>
                  <a:cubicBezTo>
                    <a:pt x="399" y="566"/>
                    <a:pt x="399" y="566"/>
                    <a:pt x="399" y="566"/>
                  </a:cubicBezTo>
                  <a:cubicBezTo>
                    <a:pt x="399" y="565"/>
                    <a:pt x="399" y="564"/>
                    <a:pt x="400" y="564"/>
                  </a:cubicBezTo>
                  <a:cubicBezTo>
                    <a:pt x="400" y="563"/>
                    <a:pt x="399" y="562"/>
                    <a:pt x="400" y="561"/>
                  </a:cubicBezTo>
                  <a:cubicBezTo>
                    <a:pt x="400" y="560"/>
                    <a:pt x="400" y="559"/>
                    <a:pt x="401" y="559"/>
                  </a:cubicBezTo>
                  <a:cubicBezTo>
                    <a:pt x="401" y="558"/>
                    <a:pt x="402" y="556"/>
                    <a:pt x="402" y="556"/>
                  </a:cubicBezTo>
                  <a:cubicBezTo>
                    <a:pt x="403" y="556"/>
                    <a:pt x="404" y="556"/>
                    <a:pt x="405" y="556"/>
                  </a:cubicBezTo>
                  <a:cubicBezTo>
                    <a:pt x="406" y="556"/>
                    <a:pt x="406" y="557"/>
                    <a:pt x="407" y="558"/>
                  </a:cubicBezTo>
                  <a:cubicBezTo>
                    <a:pt x="408" y="559"/>
                    <a:pt x="414" y="560"/>
                    <a:pt x="415" y="559"/>
                  </a:cubicBezTo>
                  <a:cubicBezTo>
                    <a:pt x="416" y="558"/>
                    <a:pt x="417" y="556"/>
                    <a:pt x="417" y="555"/>
                  </a:cubicBezTo>
                  <a:cubicBezTo>
                    <a:pt x="418" y="554"/>
                    <a:pt x="418" y="553"/>
                    <a:pt x="418" y="552"/>
                  </a:cubicBezTo>
                  <a:cubicBezTo>
                    <a:pt x="418" y="551"/>
                    <a:pt x="419" y="550"/>
                    <a:pt x="419" y="548"/>
                  </a:cubicBezTo>
                  <a:cubicBezTo>
                    <a:pt x="419" y="547"/>
                    <a:pt x="419" y="545"/>
                    <a:pt x="419" y="544"/>
                  </a:cubicBezTo>
                  <a:cubicBezTo>
                    <a:pt x="419" y="543"/>
                    <a:pt x="420" y="543"/>
                    <a:pt x="420" y="542"/>
                  </a:cubicBezTo>
                  <a:cubicBezTo>
                    <a:pt x="420" y="541"/>
                    <a:pt x="420" y="540"/>
                    <a:pt x="420" y="540"/>
                  </a:cubicBezTo>
                  <a:cubicBezTo>
                    <a:pt x="420" y="539"/>
                    <a:pt x="421" y="539"/>
                    <a:pt x="421" y="539"/>
                  </a:cubicBezTo>
                  <a:cubicBezTo>
                    <a:pt x="421" y="539"/>
                    <a:pt x="420" y="538"/>
                    <a:pt x="420" y="537"/>
                  </a:cubicBezTo>
                  <a:cubicBezTo>
                    <a:pt x="420" y="536"/>
                    <a:pt x="420" y="534"/>
                    <a:pt x="419" y="533"/>
                  </a:cubicBezTo>
                  <a:cubicBezTo>
                    <a:pt x="418" y="532"/>
                    <a:pt x="417" y="532"/>
                    <a:pt x="417" y="531"/>
                  </a:cubicBezTo>
                  <a:cubicBezTo>
                    <a:pt x="416" y="531"/>
                    <a:pt x="415" y="530"/>
                    <a:pt x="414" y="529"/>
                  </a:cubicBezTo>
                  <a:cubicBezTo>
                    <a:pt x="413" y="528"/>
                    <a:pt x="412" y="527"/>
                    <a:pt x="411" y="527"/>
                  </a:cubicBezTo>
                  <a:cubicBezTo>
                    <a:pt x="410" y="526"/>
                    <a:pt x="410" y="525"/>
                    <a:pt x="410" y="524"/>
                  </a:cubicBezTo>
                  <a:cubicBezTo>
                    <a:pt x="408" y="519"/>
                    <a:pt x="402" y="526"/>
                    <a:pt x="400" y="520"/>
                  </a:cubicBezTo>
                  <a:cubicBezTo>
                    <a:pt x="400" y="519"/>
                    <a:pt x="399" y="518"/>
                    <a:pt x="398" y="517"/>
                  </a:cubicBezTo>
                  <a:cubicBezTo>
                    <a:pt x="398" y="516"/>
                    <a:pt x="397" y="515"/>
                    <a:pt x="397" y="514"/>
                  </a:cubicBezTo>
                  <a:cubicBezTo>
                    <a:pt x="396" y="514"/>
                    <a:pt x="395" y="513"/>
                    <a:pt x="394" y="513"/>
                  </a:cubicBezTo>
                  <a:cubicBezTo>
                    <a:pt x="394" y="512"/>
                    <a:pt x="394" y="512"/>
                    <a:pt x="394" y="512"/>
                  </a:cubicBezTo>
                  <a:cubicBezTo>
                    <a:pt x="393" y="511"/>
                    <a:pt x="391" y="510"/>
                    <a:pt x="390" y="510"/>
                  </a:cubicBezTo>
                  <a:cubicBezTo>
                    <a:pt x="389" y="509"/>
                    <a:pt x="386" y="509"/>
                    <a:pt x="385" y="508"/>
                  </a:cubicBezTo>
                  <a:cubicBezTo>
                    <a:pt x="385" y="507"/>
                    <a:pt x="385" y="507"/>
                    <a:pt x="385" y="507"/>
                  </a:cubicBezTo>
                  <a:cubicBezTo>
                    <a:pt x="385" y="504"/>
                    <a:pt x="384" y="502"/>
                    <a:pt x="382" y="499"/>
                  </a:cubicBezTo>
                  <a:cubicBezTo>
                    <a:pt x="381" y="498"/>
                    <a:pt x="380" y="496"/>
                    <a:pt x="379" y="495"/>
                  </a:cubicBezTo>
                  <a:cubicBezTo>
                    <a:pt x="378" y="494"/>
                    <a:pt x="376" y="493"/>
                    <a:pt x="375" y="491"/>
                  </a:cubicBezTo>
                  <a:cubicBezTo>
                    <a:pt x="374" y="491"/>
                    <a:pt x="374" y="491"/>
                    <a:pt x="373" y="490"/>
                  </a:cubicBezTo>
                  <a:cubicBezTo>
                    <a:pt x="373" y="490"/>
                    <a:pt x="371" y="491"/>
                    <a:pt x="371" y="491"/>
                  </a:cubicBezTo>
                  <a:cubicBezTo>
                    <a:pt x="369" y="491"/>
                    <a:pt x="369" y="490"/>
                    <a:pt x="368" y="490"/>
                  </a:cubicBezTo>
                  <a:cubicBezTo>
                    <a:pt x="367" y="489"/>
                    <a:pt x="365" y="489"/>
                    <a:pt x="365" y="488"/>
                  </a:cubicBezTo>
                  <a:cubicBezTo>
                    <a:pt x="364" y="488"/>
                    <a:pt x="364" y="488"/>
                    <a:pt x="364" y="487"/>
                  </a:cubicBezTo>
                  <a:cubicBezTo>
                    <a:pt x="363" y="485"/>
                    <a:pt x="362" y="484"/>
                    <a:pt x="361" y="483"/>
                  </a:cubicBezTo>
                  <a:cubicBezTo>
                    <a:pt x="360" y="482"/>
                    <a:pt x="360" y="482"/>
                    <a:pt x="360" y="480"/>
                  </a:cubicBezTo>
                  <a:cubicBezTo>
                    <a:pt x="359" y="479"/>
                    <a:pt x="359" y="476"/>
                    <a:pt x="359" y="475"/>
                  </a:cubicBezTo>
                  <a:cubicBezTo>
                    <a:pt x="358" y="474"/>
                    <a:pt x="358" y="474"/>
                    <a:pt x="358" y="473"/>
                  </a:cubicBezTo>
                  <a:cubicBezTo>
                    <a:pt x="357" y="471"/>
                    <a:pt x="356" y="469"/>
                    <a:pt x="355" y="467"/>
                  </a:cubicBezTo>
                  <a:cubicBezTo>
                    <a:pt x="355" y="466"/>
                    <a:pt x="354" y="464"/>
                    <a:pt x="353" y="463"/>
                  </a:cubicBezTo>
                  <a:cubicBezTo>
                    <a:pt x="352" y="462"/>
                    <a:pt x="351" y="461"/>
                    <a:pt x="349" y="460"/>
                  </a:cubicBezTo>
                  <a:cubicBezTo>
                    <a:pt x="348" y="459"/>
                    <a:pt x="348" y="457"/>
                    <a:pt x="349" y="456"/>
                  </a:cubicBezTo>
                  <a:cubicBezTo>
                    <a:pt x="349" y="455"/>
                    <a:pt x="350" y="454"/>
                    <a:pt x="351" y="453"/>
                  </a:cubicBezTo>
                  <a:cubicBezTo>
                    <a:pt x="351" y="452"/>
                    <a:pt x="352" y="451"/>
                    <a:pt x="352" y="451"/>
                  </a:cubicBezTo>
                  <a:cubicBezTo>
                    <a:pt x="353" y="450"/>
                    <a:pt x="354" y="449"/>
                    <a:pt x="354" y="448"/>
                  </a:cubicBezTo>
                  <a:cubicBezTo>
                    <a:pt x="354" y="447"/>
                    <a:pt x="354" y="446"/>
                    <a:pt x="354" y="445"/>
                  </a:cubicBezTo>
                  <a:cubicBezTo>
                    <a:pt x="354" y="444"/>
                    <a:pt x="355" y="443"/>
                    <a:pt x="355" y="442"/>
                  </a:cubicBezTo>
                  <a:cubicBezTo>
                    <a:pt x="354" y="440"/>
                    <a:pt x="352" y="440"/>
                    <a:pt x="351" y="439"/>
                  </a:cubicBezTo>
                  <a:cubicBezTo>
                    <a:pt x="349" y="439"/>
                    <a:pt x="349" y="438"/>
                    <a:pt x="348" y="437"/>
                  </a:cubicBezTo>
                  <a:cubicBezTo>
                    <a:pt x="347" y="436"/>
                    <a:pt x="345" y="436"/>
                    <a:pt x="345" y="435"/>
                  </a:cubicBezTo>
                  <a:cubicBezTo>
                    <a:pt x="343" y="434"/>
                    <a:pt x="344" y="432"/>
                    <a:pt x="342" y="431"/>
                  </a:cubicBezTo>
                  <a:cubicBezTo>
                    <a:pt x="340" y="430"/>
                    <a:pt x="339" y="431"/>
                    <a:pt x="339" y="429"/>
                  </a:cubicBezTo>
                  <a:cubicBezTo>
                    <a:pt x="338" y="427"/>
                    <a:pt x="338" y="426"/>
                    <a:pt x="338" y="424"/>
                  </a:cubicBezTo>
                  <a:cubicBezTo>
                    <a:pt x="338" y="423"/>
                    <a:pt x="338" y="421"/>
                    <a:pt x="337" y="419"/>
                  </a:cubicBezTo>
                  <a:cubicBezTo>
                    <a:pt x="337" y="416"/>
                    <a:pt x="331" y="416"/>
                    <a:pt x="332" y="412"/>
                  </a:cubicBezTo>
                  <a:cubicBezTo>
                    <a:pt x="333" y="412"/>
                    <a:pt x="333" y="412"/>
                    <a:pt x="333" y="411"/>
                  </a:cubicBezTo>
                  <a:cubicBezTo>
                    <a:pt x="333" y="411"/>
                    <a:pt x="333" y="411"/>
                    <a:pt x="333" y="410"/>
                  </a:cubicBezTo>
                  <a:cubicBezTo>
                    <a:pt x="334" y="409"/>
                    <a:pt x="334" y="409"/>
                    <a:pt x="336" y="408"/>
                  </a:cubicBezTo>
                  <a:cubicBezTo>
                    <a:pt x="338" y="407"/>
                    <a:pt x="339" y="411"/>
                    <a:pt x="339" y="413"/>
                  </a:cubicBezTo>
                  <a:cubicBezTo>
                    <a:pt x="339" y="414"/>
                    <a:pt x="339" y="415"/>
                    <a:pt x="340" y="416"/>
                  </a:cubicBezTo>
                  <a:cubicBezTo>
                    <a:pt x="340" y="417"/>
                    <a:pt x="341" y="417"/>
                    <a:pt x="342" y="418"/>
                  </a:cubicBezTo>
                  <a:cubicBezTo>
                    <a:pt x="342" y="418"/>
                    <a:pt x="342" y="419"/>
                    <a:pt x="342" y="419"/>
                  </a:cubicBezTo>
                  <a:cubicBezTo>
                    <a:pt x="342" y="420"/>
                    <a:pt x="342" y="419"/>
                    <a:pt x="343" y="420"/>
                  </a:cubicBezTo>
                  <a:cubicBezTo>
                    <a:pt x="343" y="421"/>
                    <a:pt x="343" y="421"/>
                    <a:pt x="343" y="422"/>
                  </a:cubicBezTo>
                  <a:cubicBezTo>
                    <a:pt x="344" y="421"/>
                    <a:pt x="344" y="420"/>
                    <a:pt x="344" y="419"/>
                  </a:cubicBezTo>
                  <a:cubicBezTo>
                    <a:pt x="345" y="417"/>
                    <a:pt x="346" y="417"/>
                    <a:pt x="346" y="416"/>
                  </a:cubicBezTo>
                  <a:cubicBezTo>
                    <a:pt x="346" y="415"/>
                    <a:pt x="346" y="414"/>
                    <a:pt x="346" y="413"/>
                  </a:cubicBezTo>
                  <a:cubicBezTo>
                    <a:pt x="346" y="413"/>
                    <a:pt x="347" y="412"/>
                    <a:pt x="348" y="411"/>
                  </a:cubicBezTo>
                  <a:cubicBezTo>
                    <a:pt x="349" y="409"/>
                    <a:pt x="351" y="408"/>
                    <a:pt x="353" y="407"/>
                  </a:cubicBezTo>
                  <a:cubicBezTo>
                    <a:pt x="354" y="406"/>
                    <a:pt x="355" y="404"/>
                    <a:pt x="357" y="404"/>
                  </a:cubicBezTo>
                  <a:cubicBezTo>
                    <a:pt x="357" y="403"/>
                    <a:pt x="358" y="403"/>
                    <a:pt x="359" y="402"/>
                  </a:cubicBezTo>
                  <a:cubicBezTo>
                    <a:pt x="360" y="402"/>
                    <a:pt x="360" y="400"/>
                    <a:pt x="361" y="401"/>
                  </a:cubicBezTo>
                  <a:cubicBezTo>
                    <a:pt x="362" y="401"/>
                    <a:pt x="362" y="402"/>
                    <a:pt x="363" y="402"/>
                  </a:cubicBezTo>
                  <a:cubicBezTo>
                    <a:pt x="364" y="403"/>
                    <a:pt x="364" y="402"/>
                    <a:pt x="365" y="402"/>
                  </a:cubicBezTo>
                  <a:cubicBezTo>
                    <a:pt x="367" y="402"/>
                    <a:pt x="368" y="402"/>
                    <a:pt x="369" y="400"/>
                  </a:cubicBezTo>
                  <a:cubicBezTo>
                    <a:pt x="370" y="400"/>
                    <a:pt x="370" y="398"/>
                    <a:pt x="370" y="398"/>
                  </a:cubicBezTo>
                  <a:cubicBezTo>
                    <a:pt x="371" y="398"/>
                    <a:pt x="373" y="398"/>
                    <a:pt x="373" y="398"/>
                  </a:cubicBezTo>
                  <a:cubicBezTo>
                    <a:pt x="374" y="398"/>
                    <a:pt x="374" y="399"/>
                    <a:pt x="375" y="399"/>
                  </a:cubicBezTo>
                  <a:cubicBezTo>
                    <a:pt x="376" y="399"/>
                    <a:pt x="377" y="398"/>
                    <a:pt x="379" y="399"/>
                  </a:cubicBezTo>
                  <a:cubicBezTo>
                    <a:pt x="379" y="399"/>
                    <a:pt x="380" y="400"/>
                    <a:pt x="380" y="400"/>
                  </a:cubicBezTo>
                  <a:cubicBezTo>
                    <a:pt x="381" y="401"/>
                    <a:pt x="381" y="400"/>
                    <a:pt x="382" y="399"/>
                  </a:cubicBezTo>
                  <a:cubicBezTo>
                    <a:pt x="382" y="398"/>
                    <a:pt x="383" y="398"/>
                    <a:pt x="384" y="397"/>
                  </a:cubicBezTo>
                  <a:cubicBezTo>
                    <a:pt x="385" y="396"/>
                    <a:pt x="386" y="395"/>
                    <a:pt x="386" y="394"/>
                  </a:cubicBezTo>
                  <a:cubicBezTo>
                    <a:pt x="388" y="392"/>
                    <a:pt x="388" y="392"/>
                    <a:pt x="391" y="392"/>
                  </a:cubicBezTo>
                  <a:cubicBezTo>
                    <a:pt x="391" y="392"/>
                    <a:pt x="392" y="392"/>
                    <a:pt x="392" y="392"/>
                  </a:cubicBezTo>
                  <a:cubicBezTo>
                    <a:pt x="392" y="392"/>
                    <a:pt x="392" y="391"/>
                    <a:pt x="392" y="391"/>
                  </a:cubicBezTo>
                  <a:cubicBezTo>
                    <a:pt x="393" y="391"/>
                    <a:pt x="394" y="390"/>
                    <a:pt x="394" y="390"/>
                  </a:cubicBezTo>
                  <a:cubicBezTo>
                    <a:pt x="394" y="389"/>
                    <a:pt x="395" y="389"/>
                    <a:pt x="395" y="388"/>
                  </a:cubicBezTo>
                  <a:cubicBezTo>
                    <a:pt x="395" y="387"/>
                    <a:pt x="395" y="386"/>
                    <a:pt x="396" y="386"/>
                  </a:cubicBezTo>
                  <a:cubicBezTo>
                    <a:pt x="397" y="384"/>
                    <a:pt x="399" y="387"/>
                    <a:pt x="401" y="387"/>
                  </a:cubicBezTo>
                  <a:cubicBezTo>
                    <a:pt x="401" y="386"/>
                    <a:pt x="401" y="385"/>
                    <a:pt x="402" y="384"/>
                  </a:cubicBezTo>
                  <a:cubicBezTo>
                    <a:pt x="402" y="383"/>
                    <a:pt x="402" y="383"/>
                    <a:pt x="402" y="383"/>
                  </a:cubicBezTo>
                  <a:cubicBezTo>
                    <a:pt x="402" y="382"/>
                    <a:pt x="402" y="381"/>
                    <a:pt x="402" y="381"/>
                  </a:cubicBezTo>
                  <a:cubicBezTo>
                    <a:pt x="403" y="379"/>
                    <a:pt x="405" y="380"/>
                    <a:pt x="405" y="381"/>
                  </a:cubicBezTo>
                  <a:cubicBezTo>
                    <a:pt x="406" y="381"/>
                    <a:pt x="406" y="383"/>
                    <a:pt x="406" y="384"/>
                  </a:cubicBezTo>
                  <a:cubicBezTo>
                    <a:pt x="407" y="384"/>
                    <a:pt x="409" y="384"/>
                    <a:pt x="409" y="384"/>
                  </a:cubicBezTo>
                  <a:cubicBezTo>
                    <a:pt x="410" y="384"/>
                    <a:pt x="411" y="384"/>
                    <a:pt x="412" y="383"/>
                  </a:cubicBezTo>
                  <a:cubicBezTo>
                    <a:pt x="413" y="383"/>
                    <a:pt x="412" y="381"/>
                    <a:pt x="412" y="380"/>
                  </a:cubicBezTo>
                  <a:cubicBezTo>
                    <a:pt x="412" y="379"/>
                    <a:pt x="412" y="377"/>
                    <a:pt x="413" y="376"/>
                  </a:cubicBezTo>
                  <a:cubicBezTo>
                    <a:pt x="413" y="375"/>
                    <a:pt x="414" y="375"/>
                    <a:pt x="414" y="375"/>
                  </a:cubicBezTo>
                  <a:cubicBezTo>
                    <a:pt x="415" y="374"/>
                    <a:pt x="416" y="373"/>
                    <a:pt x="417" y="373"/>
                  </a:cubicBezTo>
                  <a:cubicBezTo>
                    <a:pt x="418" y="373"/>
                    <a:pt x="418" y="373"/>
                    <a:pt x="419" y="373"/>
                  </a:cubicBezTo>
                  <a:cubicBezTo>
                    <a:pt x="421" y="373"/>
                    <a:pt x="422" y="372"/>
                    <a:pt x="424" y="372"/>
                  </a:cubicBezTo>
                  <a:cubicBezTo>
                    <a:pt x="425" y="372"/>
                    <a:pt x="427" y="371"/>
                    <a:pt x="428" y="371"/>
                  </a:cubicBezTo>
                  <a:cubicBezTo>
                    <a:pt x="429" y="371"/>
                    <a:pt x="430" y="371"/>
                    <a:pt x="431" y="371"/>
                  </a:cubicBezTo>
                  <a:cubicBezTo>
                    <a:pt x="432" y="371"/>
                    <a:pt x="432" y="370"/>
                    <a:pt x="433" y="369"/>
                  </a:cubicBezTo>
                  <a:cubicBezTo>
                    <a:pt x="434" y="369"/>
                    <a:pt x="435" y="368"/>
                    <a:pt x="436" y="367"/>
                  </a:cubicBezTo>
                  <a:cubicBezTo>
                    <a:pt x="436" y="367"/>
                    <a:pt x="436" y="366"/>
                    <a:pt x="436" y="366"/>
                  </a:cubicBezTo>
                  <a:cubicBezTo>
                    <a:pt x="436" y="365"/>
                    <a:pt x="439" y="364"/>
                    <a:pt x="440" y="364"/>
                  </a:cubicBezTo>
                  <a:cubicBezTo>
                    <a:pt x="441" y="364"/>
                    <a:pt x="442" y="365"/>
                    <a:pt x="443" y="364"/>
                  </a:cubicBezTo>
                  <a:cubicBezTo>
                    <a:pt x="444" y="364"/>
                    <a:pt x="445" y="362"/>
                    <a:pt x="446" y="363"/>
                  </a:cubicBezTo>
                  <a:cubicBezTo>
                    <a:pt x="447" y="364"/>
                    <a:pt x="447" y="363"/>
                    <a:pt x="448" y="363"/>
                  </a:cubicBezTo>
                  <a:cubicBezTo>
                    <a:pt x="449" y="362"/>
                    <a:pt x="451" y="361"/>
                    <a:pt x="452" y="360"/>
                  </a:cubicBezTo>
                  <a:cubicBezTo>
                    <a:pt x="454" y="360"/>
                    <a:pt x="456" y="359"/>
                    <a:pt x="458" y="358"/>
                  </a:cubicBezTo>
                  <a:cubicBezTo>
                    <a:pt x="459" y="357"/>
                    <a:pt x="460" y="357"/>
                    <a:pt x="460" y="356"/>
                  </a:cubicBezTo>
                  <a:cubicBezTo>
                    <a:pt x="461" y="355"/>
                    <a:pt x="457" y="353"/>
                    <a:pt x="457" y="352"/>
                  </a:cubicBezTo>
                  <a:cubicBezTo>
                    <a:pt x="455" y="351"/>
                    <a:pt x="453" y="350"/>
                    <a:pt x="452" y="349"/>
                  </a:cubicBezTo>
                  <a:cubicBezTo>
                    <a:pt x="454" y="349"/>
                    <a:pt x="457" y="348"/>
                    <a:pt x="459" y="347"/>
                  </a:cubicBezTo>
                  <a:cubicBezTo>
                    <a:pt x="460" y="346"/>
                    <a:pt x="461" y="344"/>
                    <a:pt x="462" y="344"/>
                  </a:cubicBezTo>
                  <a:cubicBezTo>
                    <a:pt x="464" y="343"/>
                    <a:pt x="464" y="343"/>
                    <a:pt x="465" y="344"/>
                  </a:cubicBezTo>
                  <a:cubicBezTo>
                    <a:pt x="466" y="345"/>
                    <a:pt x="467" y="346"/>
                    <a:pt x="468" y="347"/>
                  </a:cubicBezTo>
                  <a:cubicBezTo>
                    <a:pt x="470" y="347"/>
                    <a:pt x="473" y="351"/>
                    <a:pt x="473" y="353"/>
                  </a:cubicBezTo>
                  <a:cubicBezTo>
                    <a:pt x="472" y="354"/>
                    <a:pt x="472" y="355"/>
                    <a:pt x="471" y="356"/>
                  </a:cubicBezTo>
                  <a:cubicBezTo>
                    <a:pt x="470" y="358"/>
                    <a:pt x="470" y="358"/>
                    <a:pt x="472" y="359"/>
                  </a:cubicBezTo>
                  <a:cubicBezTo>
                    <a:pt x="473" y="359"/>
                    <a:pt x="475" y="360"/>
                    <a:pt x="476" y="361"/>
                  </a:cubicBezTo>
                  <a:cubicBezTo>
                    <a:pt x="476" y="361"/>
                    <a:pt x="476" y="361"/>
                    <a:pt x="476" y="362"/>
                  </a:cubicBezTo>
                  <a:cubicBezTo>
                    <a:pt x="476" y="363"/>
                    <a:pt x="476" y="364"/>
                    <a:pt x="477" y="365"/>
                  </a:cubicBezTo>
                  <a:cubicBezTo>
                    <a:pt x="477" y="365"/>
                    <a:pt x="480" y="365"/>
                    <a:pt x="481" y="365"/>
                  </a:cubicBezTo>
                  <a:cubicBezTo>
                    <a:pt x="482" y="365"/>
                    <a:pt x="483" y="364"/>
                    <a:pt x="484" y="363"/>
                  </a:cubicBezTo>
                  <a:cubicBezTo>
                    <a:pt x="485" y="362"/>
                    <a:pt x="487" y="359"/>
                    <a:pt x="489" y="361"/>
                  </a:cubicBezTo>
                  <a:cubicBezTo>
                    <a:pt x="488" y="360"/>
                    <a:pt x="488" y="357"/>
                    <a:pt x="488" y="356"/>
                  </a:cubicBezTo>
                  <a:cubicBezTo>
                    <a:pt x="489" y="355"/>
                    <a:pt x="492" y="354"/>
                    <a:pt x="491" y="352"/>
                  </a:cubicBezTo>
                  <a:cubicBezTo>
                    <a:pt x="491" y="351"/>
                    <a:pt x="490" y="351"/>
                    <a:pt x="490" y="349"/>
                  </a:cubicBezTo>
                  <a:cubicBezTo>
                    <a:pt x="490" y="346"/>
                    <a:pt x="492" y="345"/>
                    <a:pt x="492" y="343"/>
                  </a:cubicBezTo>
                  <a:cubicBezTo>
                    <a:pt x="493" y="341"/>
                    <a:pt x="492" y="339"/>
                    <a:pt x="493" y="337"/>
                  </a:cubicBezTo>
                  <a:cubicBezTo>
                    <a:pt x="493" y="335"/>
                    <a:pt x="493" y="334"/>
                    <a:pt x="494" y="332"/>
                  </a:cubicBezTo>
                  <a:cubicBezTo>
                    <a:pt x="495" y="330"/>
                    <a:pt x="495" y="328"/>
                    <a:pt x="496" y="326"/>
                  </a:cubicBezTo>
                  <a:cubicBezTo>
                    <a:pt x="496" y="324"/>
                    <a:pt x="496" y="325"/>
                    <a:pt x="496" y="323"/>
                  </a:cubicBezTo>
                </a:path>
              </a:pathLst>
            </a:custGeom>
            <a:solidFill>
              <a:srgbClr val="E97924"/>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0" name="Freeform 110">
              <a:extLst>
                <a:ext uri="{FF2B5EF4-FFF2-40B4-BE49-F238E27FC236}">
                  <a16:creationId xmlns:a16="http://schemas.microsoft.com/office/drawing/2014/main" id="{D2924C08-9BDE-2D74-9F36-EA064558507C}"/>
                </a:ext>
              </a:extLst>
            </p:cNvPr>
            <p:cNvSpPr>
              <a:spLocks/>
            </p:cNvSpPr>
            <p:nvPr/>
          </p:nvSpPr>
          <p:spPr bwMode="auto">
            <a:xfrm>
              <a:off x="4314825" y="3700463"/>
              <a:ext cx="23813" cy="61913"/>
            </a:xfrm>
            <a:custGeom>
              <a:avLst/>
              <a:gdLst/>
              <a:ahLst/>
              <a:cxnLst>
                <a:cxn ang="0">
                  <a:pos x="12" y="2"/>
                </a:cxn>
                <a:cxn ang="0">
                  <a:pos x="9" y="1"/>
                </a:cxn>
                <a:cxn ang="0">
                  <a:pos x="7" y="3"/>
                </a:cxn>
                <a:cxn ang="0">
                  <a:pos x="6" y="6"/>
                </a:cxn>
                <a:cxn ang="0">
                  <a:pos x="5" y="10"/>
                </a:cxn>
                <a:cxn ang="0">
                  <a:pos x="4" y="13"/>
                </a:cxn>
                <a:cxn ang="0">
                  <a:pos x="3" y="15"/>
                </a:cxn>
                <a:cxn ang="0">
                  <a:pos x="3" y="18"/>
                </a:cxn>
                <a:cxn ang="0">
                  <a:pos x="1" y="23"/>
                </a:cxn>
                <a:cxn ang="0">
                  <a:pos x="1" y="27"/>
                </a:cxn>
                <a:cxn ang="0">
                  <a:pos x="1" y="32"/>
                </a:cxn>
                <a:cxn ang="0">
                  <a:pos x="2" y="32"/>
                </a:cxn>
                <a:cxn ang="0">
                  <a:pos x="4" y="31"/>
                </a:cxn>
                <a:cxn ang="0">
                  <a:pos x="4" y="25"/>
                </a:cxn>
                <a:cxn ang="0">
                  <a:pos x="4" y="23"/>
                </a:cxn>
                <a:cxn ang="0">
                  <a:pos x="5" y="20"/>
                </a:cxn>
                <a:cxn ang="0">
                  <a:pos x="6" y="18"/>
                </a:cxn>
                <a:cxn ang="0">
                  <a:pos x="8" y="20"/>
                </a:cxn>
                <a:cxn ang="0">
                  <a:pos x="8" y="21"/>
                </a:cxn>
                <a:cxn ang="0">
                  <a:pos x="10" y="21"/>
                </a:cxn>
                <a:cxn ang="0">
                  <a:pos x="12" y="21"/>
                </a:cxn>
                <a:cxn ang="0">
                  <a:pos x="12" y="18"/>
                </a:cxn>
                <a:cxn ang="0">
                  <a:pos x="9" y="16"/>
                </a:cxn>
                <a:cxn ang="0">
                  <a:pos x="9" y="15"/>
                </a:cxn>
                <a:cxn ang="0">
                  <a:pos x="8" y="15"/>
                </a:cxn>
                <a:cxn ang="0">
                  <a:pos x="8" y="15"/>
                </a:cxn>
                <a:cxn ang="0">
                  <a:pos x="8" y="14"/>
                </a:cxn>
                <a:cxn ang="0">
                  <a:pos x="8" y="12"/>
                </a:cxn>
                <a:cxn ang="0">
                  <a:pos x="8" y="9"/>
                </a:cxn>
                <a:cxn ang="0">
                  <a:pos x="11" y="5"/>
                </a:cxn>
                <a:cxn ang="0">
                  <a:pos x="11" y="4"/>
                </a:cxn>
                <a:cxn ang="0">
                  <a:pos x="11" y="3"/>
                </a:cxn>
              </a:cxnLst>
              <a:rect l="0" t="0" r="r" b="b"/>
              <a:pathLst>
                <a:path w="13" h="33">
                  <a:moveTo>
                    <a:pt x="12" y="2"/>
                  </a:moveTo>
                  <a:cubicBezTo>
                    <a:pt x="12" y="1"/>
                    <a:pt x="10" y="0"/>
                    <a:pt x="9" y="1"/>
                  </a:cubicBezTo>
                  <a:cubicBezTo>
                    <a:pt x="8" y="2"/>
                    <a:pt x="8" y="2"/>
                    <a:pt x="7" y="3"/>
                  </a:cubicBezTo>
                  <a:cubicBezTo>
                    <a:pt x="7" y="4"/>
                    <a:pt x="7" y="5"/>
                    <a:pt x="6" y="6"/>
                  </a:cubicBezTo>
                  <a:cubicBezTo>
                    <a:pt x="6" y="7"/>
                    <a:pt x="5" y="8"/>
                    <a:pt x="5" y="10"/>
                  </a:cubicBezTo>
                  <a:cubicBezTo>
                    <a:pt x="4" y="11"/>
                    <a:pt x="4" y="12"/>
                    <a:pt x="4" y="13"/>
                  </a:cubicBezTo>
                  <a:cubicBezTo>
                    <a:pt x="4" y="14"/>
                    <a:pt x="3" y="15"/>
                    <a:pt x="3" y="15"/>
                  </a:cubicBezTo>
                  <a:cubicBezTo>
                    <a:pt x="3" y="16"/>
                    <a:pt x="3" y="17"/>
                    <a:pt x="3" y="18"/>
                  </a:cubicBezTo>
                  <a:cubicBezTo>
                    <a:pt x="2" y="19"/>
                    <a:pt x="2" y="21"/>
                    <a:pt x="1" y="23"/>
                  </a:cubicBezTo>
                  <a:cubicBezTo>
                    <a:pt x="1" y="24"/>
                    <a:pt x="1" y="26"/>
                    <a:pt x="1" y="27"/>
                  </a:cubicBezTo>
                  <a:cubicBezTo>
                    <a:pt x="1" y="29"/>
                    <a:pt x="0" y="31"/>
                    <a:pt x="1" y="32"/>
                  </a:cubicBezTo>
                  <a:cubicBezTo>
                    <a:pt x="1" y="33"/>
                    <a:pt x="2" y="32"/>
                    <a:pt x="2" y="32"/>
                  </a:cubicBezTo>
                  <a:cubicBezTo>
                    <a:pt x="3" y="32"/>
                    <a:pt x="3" y="32"/>
                    <a:pt x="4" y="31"/>
                  </a:cubicBezTo>
                  <a:cubicBezTo>
                    <a:pt x="4" y="29"/>
                    <a:pt x="3" y="27"/>
                    <a:pt x="4" y="25"/>
                  </a:cubicBezTo>
                  <a:cubicBezTo>
                    <a:pt x="4" y="24"/>
                    <a:pt x="4" y="24"/>
                    <a:pt x="4" y="23"/>
                  </a:cubicBezTo>
                  <a:cubicBezTo>
                    <a:pt x="5" y="22"/>
                    <a:pt x="5" y="21"/>
                    <a:pt x="5" y="20"/>
                  </a:cubicBezTo>
                  <a:cubicBezTo>
                    <a:pt x="5" y="19"/>
                    <a:pt x="5" y="18"/>
                    <a:pt x="6" y="18"/>
                  </a:cubicBezTo>
                  <a:cubicBezTo>
                    <a:pt x="7" y="19"/>
                    <a:pt x="8" y="20"/>
                    <a:pt x="8" y="20"/>
                  </a:cubicBezTo>
                  <a:cubicBezTo>
                    <a:pt x="8" y="21"/>
                    <a:pt x="8" y="21"/>
                    <a:pt x="8" y="21"/>
                  </a:cubicBezTo>
                  <a:cubicBezTo>
                    <a:pt x="9" y="21"/>
                    <a:pt x="9" y="21"/>
                    <a:pt x="10" y="21"/>
                  </a:cubicBezTo>
                  <a:cubicBezTo>
                    <a:pt x="11" y="21"/>
                    <a:pt x="11" y="21"/>
                    <a:pt x="12" y="21"/>
                  </a:cubicBezTo>
                  <a:cubicBezTo>
                    <a:pt x="12" y="20"/>
                    <a:pt x="13" y="19"/>
                    <a:pt x="12" y="18"/>
                  </a:cubicBezTo>
                  <a:cubicBezTo>
                    <a:pt x="12" y="17"/>
                    <a:pt x="10" y="17"/>
                    <a:pt x="9" y="16"/>
                  </a:cubicBezTo>
                  <a:cubicBezTo>
                    <a:pt x="9" y="16"/>
                    <a:pt x="9" y="16"/>
                    <a:pt x="9" y="15"/>
                  </a:cubicBezTo>
                  <a:cubicBezTo>
                    <a:pt x="8" y="15"/>
                    <a:pt x="9" y="15"/>
                    <a:pt x="8" y="15"/>
                  </a:cubicBezTo>
                  <a:cubicBezTo>
                    <a:pt x="8" y="15"/>
                    <a:pt x="8" y="15"/>
                    <a:pt x="8" y="15"/>
                  </a:cubicBezTo>
                  <a:cubicBezTo>
                    <a:pt x="8" y="14"/>
                    <a:pt x="8" y="14"/>
                    <a:pt x="8" y="14"/>
                  </a:cubicBezTo>
                  <a:cubicBezTo>
                    <a:pt x="8" y="13"/>
                    <a:pt x="8" y="12"/>
                    <a:pt x="8" y="12"/>
                  </a:cubicBezTo>
                  <a:cubicBezTo>
                    <a:pt x="8" y="11"/>
                    <a:pt x="8" y="10"/>
                    <a:pt x="8" y="9"/>
                  </a:cubicBezTo>
                  <a:cubicBezTo>
                    <a:pt x="8" y="8"/>
                    <a:pt x="10" y="6"/>
                    <a:pt x="11" y="5"/>
                  </a:cubicBezTo>
                  <a:cubicBezTo>
                    <a:pt x="11" y="4"/>
                    <a:pt x="11" y="4"/>
                    <a:pt x="11" y="4"/>
                  </a:cubicBezTo>
                  <a:cubicBezTo>
                    <a:pt x="11" y="4"/>
                    <a:pt x="11" y="3"/>
                    <a:pt x="11" y="3"/>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1" name="Freeform 111">
              <a:extLst>
                <a:ext uri="{FF2B5EF4-FFF2-40B4-BE49-F238E27FC236}">
                  <a16:creationId xmlns:a16="http://schemas.microsoft.com/office/drawing/2014/main" id="{FB2326C9-7F2D-5E90-B095-F850A9D2D572}"/>
                </a:ext>
              </a:extLst>
            </p:cNvPr>
            <p:cNvSpPr>
              <a:spLocks/>
            </p:cNvSpPr>
            <p:nvPr/>
          </p:nvSpPr>
          <p:spPr bwMode="auto">
            <a:xfrm>
              <a:off x="4332288" y="3754438"/>
              <a:ext cx="17463" cy="17463"/>
            </a:xfrm>
            <a:custGeom>
              <a:avLst/>
              <a:gdLst/>
              <a:ahLst/>
              <a:cxnLst>
                <a:cxn ang="0">
                  <a:pos x="6" y="1"/>
                </a:cxn>
                <a:cxn ang="0">
                  <a:pos x="5" y="0"/>
                </a:cxn>
                <a:cxn ang="0">
                  <a:pos x="1" y="0"/>
                </a:cxn>
                <a:cxn ang="0">
                  <a:pos x="1" y="1"/>
                </a:cxn>
                <a:cxn ang="0">
                  <a:pos x="0" y="2"/>
                </a:cxn>
                <a:cxn ang="0">
                  <a:pos x="0" y="3"/>
                </a:cxn>
                <a:cxn ang="0">
                  <a:pos x="1" y="5"/>
                </a:cxn>
                <a:cxn ang="0">
                  <a:pos x="4" y="8"/>
                </a:cxn>
                <a:cxn ang="0">
                  <a:pos x="9" y="8"/>
                </a:cxn>
                <a:cxn ang="0">
                  <a:pos x="9" y="4"/>
                </a:cxn>
                <a:cxn ang="0">
                  <a:pos x="8" y="2"/>
                </a:cxn>
                <a:cxn ang="0">
                  <a:pos x="7" y="1"/>
                </a:cxn>
              </a:cxnLst>
              <a:rect l="0" t="0" r="r" b="b"/>
              <a:pathLst>
                <a:path w="9" h="9">
                  <a:moveTo>
                    <a:pt x="6" y="1"/>
                  </a:moveTo>
                  <a:cubicBezTo>
                    <a:pt x="6" y="0"/>
                    <a:pt x="5" y="0"/>
                    <a:pt x="5" y="0"/>
                  </a:cubicBezTo>
                  <a:cubicBezTo>
                    <a:pt x="3" y="0"/>
                    <a:pt x="2" y="0"/>
                    <a:pt x="1" y="0"/>
                  </a:cubicBezTo>
                  <a:cubicBezTo>
                    <a:pt x="1" y="0"/>
                    <a:pt x="1" y="0"/>
                    <a:pt x="1" y="1"/>
                  </a:cubicBezTo>
                  <a:cubicBezTo>
                    <a:pt x="1" y="1"/>
                    <a:pt x="0" y="1"/>
                    <a:pt x="0" y="2"/>
                  </a:cubicBezTo>
                  <a:cubicBezTo>
                    <a:pt x="0" y="2"/>
                    <a:pt x="0" y="3"/>
                    <a:pt x="0" y="3"/>
                  </a:cubicBezTo>
                  <a:cubicBezTo>
                    <a:pt x="1" y="4"/>
                    <a:pt x="1" y="5"/>
                    <a:pt x="1" y="5"/>
                  </a:cubicBezTo>
                  <a:cubicBezTo>
                    <a:pt x="2" y="6"/>
                    <a:pt x="3" y="7"/>
                    <a:pt x="4" y="8"/>
                  </a:cubicBezTo>
                  <a:cubicBezTo>
                    <a:pt x="5" y="8"/>
                    <a:pt x="8" y="9"/>
                    <a:pt x="9" y="8"/>
                  </a:cubicBezTo>
                  <a:cubicBezTo>
                    <a:pt x="9" y="7"/>
                    <a:pt x="9" y="5"/>
                    <a:pt x="9" y="4"/>
                  </a:cubicBezTo>
                  <a:cubicBezTo>
                    <a:pt x="9" y="3"/>
                    <a:pt x="9" y="3"/>
                    <a:pt x="8" y="2"/>
                  </a:cubicBezTo>
                  <a:cubicBezTo>
                    <a:pt x="8" y="1"/>
                    <a:pt x="8" y="1"/>
                    <a:pt x="7"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2" name="Freeform 112">
              <a:extLst>
                <a:ext uri="{FF2B5EF4-FFF2-40B4-BE49-F238E27FC236}">
                  <a16:creationId xmlns:a16="http://schemas.microsoft.com/office/drawing/2014/main" id="{A651287A-A37D-3D8E-22C1-B58D8DB6F813}"/>
                </a:ext>
              </a:extLst>
            </p:cNvPr>
            <p:cNvSpPr>
              <a:spLocks/>
            </p:cNvSpPr>
            <p:nvPr/>
          </p:nvSpPr>
          <p:spPr bwMode="auto">
            <a:xfrm>
              <a:off x="4322763" y="3773488"/>
              <a:ext cx="7938" cy="7938"/>
            </a:xfrm>
            <a:custGeom>
              <a:avLst/>
              <a:gdLst/>
              <a:ahLst/>
              <a:cxnLst>
                <a:cxn ang="0">
                  <a:pos x="2" y="0"/>
                </a:cxn>
                <a:cxn ang="0">
                  <a:pos x="2" y="0"/>
                </a:cxn>
                <a:cxn ang="0">
                  <a:pos x="0" y="0"/>
                </a:cxn>
                <a:cxn ang="0">
                  <a:pos x="0" y="0"/>
                </a:cxn>
                <a:cxn ang="0">
                  <a:pos x="0" y="1"/>
                </a:cxn>
                <a:cxn ang="0">
                  <a:pos x="0" y="1"/>
                </a:cxn>
                <a:cxn ang="0">
                  <a:pos x="0" y="2"/>
                </a:cxn>
                <a:cxn ang="0">
                  <a:pos x="2" y="3"/>
                </a:cxn>
                <a:cxn ang="0">
                  <a:pos x="3" y="4"/>
                </a:cxn>
                <a:cxn ang="0">
                  <a:pos x="4" y="2"/>
                </a:cxn>
                <a:cxn ang="0">
                  <a:pos x="3" y="1"/>
                </a:cxn>
                <a:cxn ang="0">
                  <a:pos x="3" y="0"/>
                </a:cxn>
              </a:cxnLst>
              <a:rect l="0" t="0" r="r" b="b"/>
              <a:pathLst>
                <a:path w="4" h="4">
                  <a:moveTo>
                    <a:pt x="2" y="0"/>
                  </a:moveTo>
                  <a:cubicBezTo>
                    <a:pt x="3" y="0"/>
                    <a:pt x="2" y="0"/>
                    <a:pt x="2" y="0"/>
                  </a:cubicBezTo>
                  <a:cubicBezTo>
                    <a:pt x="1" y="0"/>
                    <a:pt x="1" y="0"/>
                    <a:pt x="0" y="0"/>
                  </a:cubicBezTo>
                  <a:cubicBezTo>
                    <a:pt x="0" y="0"/>
                    <a:pt x="0" y="0"/>
                    <a:pt x="0" y="0"/>
                  </a:cubicBezTo>
                  <a:cubicBezTo>
                    <a:pt x="0" y="0"/>
                    <a:pt x="0" y="0"/>
                    <a:pt x="0" y="1"/>
                  </a:cubicBezTo>
                  <a:cubicBezTo>
                    <a:pt x="0" y="1"/>
                    <a:pt x="0" y="1"/>
                    <a:pt x="0" y="1"/>
                  </a:cubicBezTo>
                  <a:cubicBezTo>
                    <a:pt x="0" y="2"/>
                    <a:pt x="0" y="2"/>
                    <a:pt x="0" y="2"/>
                  </a:cubicBezTo>
                  <a:cubicBezTo>
                    <a:pt x="1" y="3"/>
                    <a:pt x="1" y="3"/>
                    <a:pt x="2" y="3"/>
                  </a:cubicBezTo>
                  <a:cubicBezTo>
                    <a:pt x="2" y="4"/>
                    <a:pt x="3" y="4"/>
                    <a:pt x="3" y="4"/>
                  </a:cubicBezTo>
                  <a:cubicBezTo>
                    <a:pt x="4" y="3"/>
                    <a:pt x="4" y="2"/>
                    <a:pt x="4" y="2"/>
                  </a:cubicBezTo>
                  <a:cubicBezTo>
                    <a:pt x="4" y="1"/>
                    <a:pt x="4" y="1"/>
                    <a:pt x="3" y="1"/>
                  </a:cubicBezTo>
                  <a:cubicBezTo>
                    <a:pt x="3" y="0"/>
                    <a:pt x="3" y="0"/>
                    <a:pt x="3" y="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3" name="Freeform 113">
              <a:extLst>
                <a:ext uri="{FF2B5EF4-FFF2-40B4-BE49-F238E27FC236}">
                  <a16:creationId xmlns:a16="http://schemas.microsoft.com/office/drawing/2014/main" id="{49203A3C-D2ED-6897-910E-4415C116230D}"/>
                </a:ext>
              </a:extLst>
            </p:cNvPr>
            <p:cNvSpPr>
              <a:spLocks/>
            </p:cNvSpPr>
            <p:nvPr/>
          </p:nvSpPr>
          <p:spPr bwMode="auto">
            <a:xfrm>
              <a:off x="4352925" y="3792538"/>
              <a:ext cx="7938" cy="9525"/>
            </a:xfrm>
            <a:custGeom>
              <a:avLst/>
              <a:gdLst/>
              <a:ahLst/>
              <a:cxnLst>
                <a:cxn ang="0">
                  <a:pos x="3" y="1"/>
                </a:cxn>
                <a:cxn ang="0">
                  <a:pos x="0" y="2"/>
                </a:cxn>
                <a:cxn ang="0">
                  <a:pos x="0" y="5"/>
                </a:cxn>
                <a:cxn ang="0">
                  <a:pos x="1" y="5"/>
                </a:cxn>
                <a:cxn ang="0">
                  <a:pos x="3" y="4"/>
                </a:cxn>
                <a:cxn ang="0">
                  <a:pos x="4" y="2"/>
                </a:cxn>
                <a:cxn ang="0">
                  <a:pos x="2" y="1"/>
                </a:cxn>
              </a:cxnLst>
              <a:rect l="0" t="0" r="r" b="b"/>
              <a:pathLst>
                <a:path w="4" h="5">
                  <a:moveTo>
                    <a:pt x="3" y="1"/>
                  </a:moveTo>
                  <a:cubicBezTo>
                    <a:pt x="2" y="0"/>
                    <a:pt x="1" y="1"/>
                    <a:pt x="0" y="2"/>
                  </a:cubicBezTo>
                  <a:cubicBezTo>
                    <a:pt x="0" y="3"/>
                    <a:pt x="0" y="4"/>
                    <a:pt x="0" y="5"/>
                  </a:cubicBezTo>
                  <a:cubicBezTo>
                    <a:pt x="0" y="5"/>
                    <a:pt x="1" y="5"/>
                    <a:pt x="1" y="5"/>
                  </a:cubicBezTo>
                  <a:cubicBezTo>
                    <a:pt x="2" y="5"/>
                    <a:pt x="2" y="5"/>
                    <a:pt x="3" y="4"/>
                  </a:cubicBezTo>
                  <a:cubicBezTo>
                    <a:pt x="3" y="4"/>
                    <a:pt x="4" y="3"/>
                    <a:pt x="4" y="2"/>
                  </a:cubicBezTo>
                  <a:cubicBezTo>
                    <a:pt x="4" y="1"/>
                    <a:pt x="3" y="1"/>
                    <a:pt x="2" y="1"/>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4" name="Freeform 114">
              <a:extLst>
                <a:ext uri="{FF2B5EF4-FFF2-40B4-BE49-F238E27FC236}">
                  <a16:creationId xmlns:a16="http://schemas.microsoft.com/office/drawing/2014/main" id="{126F2C89-BDE1-2D36-9608-5B05CBBAC153}"/>
                </a:ext>
              </a:extLst>
            </p:cNvPr>
            <p:cNvSpPr>
              <a:spLocks/>
            </p:cNvSpPr>
            <p:nvPr/>
          </p:nvSpPr>
          <p:spPr bwMode="auto">
            <a:xfrm>
              <a:off x="4151313" y="3949700"/>
              <a:ext cx="17463" cy="9525"/>
            </a:xfrm>
            <a:custGeom>
              <a:avLst/>
              <a:gdLst/>
              <a:ahLst/>
              <a:cxnLst>
                <a:cxn ang="0">
                  <a:pos x="7" y="0"/>
                </a:cxn>
                <a:cxn ang="0">
                  <a:pos x="3" y="1"/>
                </a:cxn>
                <a:cxn ang="0">
                  <a:pos x="0" y="3"/>
                </a:cxn>
                <a:cxn ang="0">
                  <a:pos x="0" y="4"/>
                </a:cxn>
                <a:cxn ang="0">
                  <a:pos x="2" y="5"/>
                </a:cxn>
                <a:cxn ang="0">
                  <a:pos x="8" y="2"/>
                </a:cxn>
                <a:cxn ang="0">
                  <a:pos x="5" y="0"/>
                </a:cxn>
                <a:cxn ang="0">
                  <a:pos x="7" y="0"/>
                </a:cxn>
              </a:cxnLst>
              <a:rect l="0" t="0" r="r" b="b"/>
              <a:pathLst>
                <a:path w="9" h="5">
                  <a:moveTo>
                    <a:pt x="7" y="0"/>
                  </a:moveTo>
                  <a:cubicBezTo>
                    <a:pt x="5" y="0"/>
                    <a:pt x="4" y="0"/>
                    <a:pt x="3" y="1"/>
                  </a:cubicBezTo>
                  <a:cubicBezTo>
                    <a:pt x="2" y="1"/>
                    <a:pt x="0" y="2"/>
                    <a:pt x="0" y="3"/>
                  </a:cubicBezTo>
                  <a:cubicBezTo>
                    <a:pt x="0" y="3"/>
                    <a:pt x="0" y="4"/>
                    <a:pt x="0" y="4"/>
                  </a:cubicBezTo>
                  <a:cubicBezTo>
                    <a:pt x="0" y="5"/>
                    <a:pt x="1" y="5"/>
                    <a:pt x="2" y="5"/>
                  </a:cubicBezTo>
                  <a:cubicBezTo>
                    <a:pt x="4" y="5"/>
                    <a:pt x="7" y="4"/>
                    <a:pt x="8" y="2"/>
                  </a:cubicBezTo>
                  <a:cubicBezTo>
                    <a:pt x="9" y="1"/>
                    <a:pt x="7" y="0"/>
                    <a:pt x="5"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5" name="Freeform 115">
              <a:extLst>
                <a:ext uri="{FF2B5EF4-FFF2-40B4-BE49-F238E27FC236}">
                  <a16:creationId xmlns:a16="http://schemas.microsoft.com/office/drawing/2014/main" id="{3173FB91-E68D-F71C-2F9A-39A500207289}"/>
                </a:ext>
              </a:extLst>
            </p:cNvPr>
            <p:cNvSpPr>
              <a:spLocks/>
            </p:cNvSpPr>
            <p:nvPr/>
          </p:nvSpPr>
          <p:spPr bwMode="auto">
            <a:xfrm>
              <a:off x="4175125" y="3938588"/>
              <a:ext cx="26988" cy="4763"/>
            </a:xfrm>
            <a:custGeom>
              <a:avLst/>
              <a:gdLst/>
              <a:ahLst/>
              <a:cxnLst>
                <a:cxn ang="0">
                  <a:pos x="12" y="0"/>
                </a:cxn>
                <a:cxn ang="0">
                  <a:pos x="6" y="1"/>
                </a:cxn>
                <a:cxn ang="0">
                  <a:pos x="4" y="1"/>
                </a:cxn>
                <a:cxn ang="0">
                  <a:pos x="3" y="1"/>
                </a:cxn>
                <a:cxn ang="0">
                  <a:pos x="0" y="2"/>
                </a:cxn>
                <a:cxn ang="0">
                  <a:pos x="1" y="3"/>
                </a:cxn>
                <a:cxn ang="0">
                  <a:pos x="3" y="3"/>
                </a:cxn>
                <a:cxn ang="0">
                  <a:pos x="7" y="3"/>
                </a:cxn>
                <a:cxn ang="0">
                  <a:pos x="13" y="2"/>
                </a:cxn>
                <a:cxn ang="0">
                  <a:pos x="14" y="1"/>
                </a:cxn>
                <a:cxn ang="0">
                  <a:pos x="12" y="0"/>
                </a:cxn>
              </a:cxnLst>
              <a:rect l="0" t="0" r="r" b="b"/>
              <a:pathLst>
                <a:path w="14" h="3">
                  <a:moveTo>
                    <a:pt x="12" y="0"/>
                  </a:moveTo>
                  <a:cubicBezTo>
                    <a:pt x="10" y="1"/>
                    <a:pt x="8" y="1"/>
                    <a:pt x="6" y="1"/>
                  </a:cubicBezTo>
                  <a:cubicBezTo>
                    <a:pt x="6" y="1"/>
                    <a:pt x="5" y="1"/>
                    <a:pt x="4" y="1"/>
                  </a:cubicBezTo>
                  <a:cubicBezTo>
                    <a:pt x="4" y="1"/>
                    <a:pt x="3" y="1"/>
                    <a:pt x="3" y="1"/>
                  </a:cubicBezTo>
                  <a:cubicBezTo>
                    <a:pt x="2" y="2"/>
                    <a:pt x="1" y="2"/>
                    <a:pt x="0" y="2"/>
                  </a:cubicBezTo>
                  <a:cubicBezTo>
                    <a:pt x="0" y="2"/>
                    <a:pt x="1" y="3"/>
                    <a:pt x="1" y="3"/>
                  </a:cubicBezTo>
                  <a:cubicBezTo>
                    <a:pt x="2" y="3"/>
                    <a:pt x="3" y="3"/>
                    <a:pt x="3" y="3"/>
                  </a:cubicBezTo>
                  <a:cubicBezTo>
                    <a:pt x="5" y="3"/>
                    <a:pt x="6" y="3"/>
                    <a:pt x="7" y="3"/>
                  </a:cubicBezTo>
                  <a:cubicBezTo>
                    <a:pt x="9" y="2"/>
                    <a:pt x="11" y="2"/>
                    <a:pt x="13" y="2"/>
                  </a:cubicBezTo>
                  <a:cubicBezTo>
                    <a:pt x="13" y="1"/>
                    <a:pt x="14" y="1"/>
                    <a:pt x="14" y="1"/>
                  </a:cubicBezTo>
                  <a:lnTo>
                    <a:pt x="12"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6" name="Freeform 116">
              <a:extLst>
                <a:ext uri="{FF2B5EF4-FFF2-40B4-BE49-F238E27FC236}">
                  <a16:creationId xmlns:a16="http://schemas.microsoft.com/office/drawing/2014/main" id="{8164824E-27F1-5BC0-D71A-6FECE5F2AA12}"/>
                </a:ext>
              </a:extLst>
            </p:cNvPr>
            <p:cNvSpPr>
              <a:spLocks/>
            </p:cNvSpPr>
            <p:nvPr/>
          </p:nvSpPr>
          <p:spPr bwMode="auto">
            <a:xfrm>
              <a:off x="4227513" y="3927475"/>
              <a:ext cx="17463" cy="3175"/>
            </a:xfrm>
            <a:custGeom>
              <a:avLst/>
              <a:gdLst/>
              <a:ahLst/>
              <a:cxnLst>
                <a:cxn ang="0">
                  <a:pos x="7" y="0"/>
                </a:cxn>
                <a:cxn ang="0">
                  <a:pos x="5" y="0"/>
                </a:cxn>
                <a:cxn ang="0">
                  <a:pos x="1" y="1"/>
                </a:cxn>
                <a:cxn ang="0">
                  <a:pos x="1" y="2"/>
                </a:cxn>
                <a:cxn ang="0">
                  <a:pos x="3" y="2"/>
                </a:cxn>
                <a:cxn ang="0">
                  <a:pos x="7" y="1"/>
                </a:cxn>
                <a:cxn ang="0">
                  <a:pos x="9" y="1"/>
                </a:cxn>
                <a:cxn ang="0">
                  <a:pos x="7" y="0"/>
                </a:cxn>
              </a:cxnLst>
              <a:rect l="0" t="0" r="r" b="b"/>
              <a:pathLst>
                <a:path w="9" h="2">
                  <a:moveTo>
                    <a:pt x="7" y="0"/>
                  </a:moveTo>
                  <a:cubicBezTo>
                    <a:pt x="6" y="0"/>
                    <a:pt x="6" y="0"/>
                    <a:pt x="5" y="0"/>
                  </a:cubicBezTo>
                  <a:cubicBezTo>
                    <a:pt x="4" y="1"/>
                    <a:pt x="2" y="1"/>
                    <a:pt x="1" y="1"/>
                  </a:cubicBezTo>
                  <a:cubicBezTo>
                    <a:pt x="0" y="1"/>
                    <a:pt x="1" y="2"/>
                    <a:pt x="1" y="2"/>
                  </a:cubicBezTo>
                  <a:cubicBezTo>
                    <a:pt x="2" y="2"/>
                    <a:pt x="3" y="2"/>
                    <a:pt x="3" y="2"/>
                  </a:cubicBezTo>
                  <a:cubicBezTo>
                    <a:pt x="5" y="2"/>
                    <a:pt x="6" y="2"/>
                    <a:pt x="7" y="1"/>
                  </a:cubicBezTo>
                  <a:cubicBezTo>
                    <a:pt x="8" y="1"/>
                    <a:pt x="9" y="1"/>
                    <a:pt x="9" y="1"/>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7" name="Freeform 117">
              <a:extLst>
                <a:ext uri="{FF2B5EF4-FFF2-40B4-BE49-F238E27FC236}">
                  <a16:creationId xmlns:a16="http://schemas.microsoft.com/office/drawing/2014/main" id="{ECC94BEF-2515-6951-9B32-D6654FF8AD3E}"/>
                </a:ext>
              </a:extLst>
            </p:cNvPr>
            <p:cNvSpPr>
              <a:spLocks/>
            </p:cNvSpPr>
            <p:nvPr/>
          </p:nvSpPr>
          <p:spPr bwMode="auto">
            <a:xfrm>
              <a:off x="4206875" y="3932238"/>
              <a:ext cx="17463" cy="1588"/>
            </a:xfrm>
            <a:custGeom>
              <a:avLst/>
              <a:gdLst/>
              <a:ahLst/>
              <a:cxnLst>
                <a:cxn ang="0">
                  <a:pos x="7" y="0"/>
                </a:cxn>
                <a:cxn ang="0">
                  <a:pos x="5" y="0"/>
                </a:cxn>
                <a:cxn ang="0">
                  <a:pos x="1" y="0"/>
                </a:cxn>
                <a:cxn ang="0">
                  <a:pos x="1" y="1"/>
                </a:cxn>
                <a:cxn ang="0">
                  <a:pos x="3" y="1"/>
                </a:cxn>
                <a:cxn ang="0">
                  <a:pos x="7" y="0"/>
                </a:cxn>
                <a:cxn ang="0">
                  <a:pos x="9" y="0"/>
                </a:cxn>
                <a:cxn ang="0">
                  <a:pos x="7" y="0"/>
                </a:cxn>
              </a:cxnLst>
              <a:rect l="0" t="0" r="r" b="b"/>
              <a:pathLst>
                <a:path w="9" h="1">
                  <a:moveTo>
                    <a:pt x="7" y="0"/>
                  </a:moveTo>
                  <a:cubicBezTo>
                    <a:pt x="6" y="0"/>
                    <a:pt x="5" y="0"/>
                    <a:pt x="5" y="0"/>
                  </a:cubicBezTo>
                  <a:cubicBezTo>
                    <a:pt x="3" y="0"/>
                    <a:pt x="2" y="0"/>
                    <a:pt x="1" y="0"/>
                  </a:cubicBezTo>
                  <a:cubicBezTo>
                    <a:pt x="0" y="1"/>
                    <a:pt x="0" y="1"/>
                    <a:pt x="1" y="1"/>
                  </a:cubicBezTo>
                  <a:cubicBezTo>
                    <a:pt x="2" y="1"/>
                    <a:pt x="3" y="1"/>
                    <a:pt x="3" y="1"/>
                  </a:cubicBezTo>
                  <a:cubicBezTo>
                    <a:pt x="4" y="1"/>
                    <a:pt x="6" y="1"/>
                    <a:pt x="7" y="0"/>
                  </a:cubicBezTo>
                  <a:cubicBezTo>
                    <a:pt x="7" y="0"/>
                    <a:pt x="9" y="0"/>
                    <a:pt x="9" y="0"/>
                  </a:cubicBezTo>
                  <a:lnTo>
                    <a:pt x="7"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8" name="Freeform 118">
              <a:extLst>
                <a:ext uri="{FF2B5EF4-FFF2-40B4-BE49-F238E27FC236}">
                  <a16:creationId xmlns:a16="http://schemas.microsoft.com/office/drawing/2014/main" id="{47D8E289-A728-7DAA-F1C4-27A87A466032}"/>
                </a:ext>
              </a:extLst>
            </p:cNvPr>
            <p:cNvSpPr>
              <a:spLocks/>
            </p:cNvSpPr>
            <p:nvPr/>
          </p:nvSpPr>
          <p:spPr bwMode="auto">
            <a:xfrm>
              <a:off x="4252913" y="3919538"/>
              <a:ext cx="23813" cy="7938"/>
            </a:xfrm>
            <a:custGeom>
              <a:avLst/>
              <a:gdLst/>
              <a:ahLst/>
              <a:cxnLst>
                <a:cxn ang="0">
                  <a:pos x="10" y="0"/>
                </a:cxn>
                <a:cxn ang="0">
                  <a:pos x="7" y="0"/>
                </a:cxn>
                <a:cxn ang="0">
                  <a:pos x="1" y="2"/>
                </a:cxn>
                <a:cxn ang="0">
                  <a:pos x="2" y="4"/>
                </a:cxn>
                <a:cxn ang="0">
                  <a:pos x="5" y="4"/>
                </a:cxn>
                <a:cxn ang="0">
                  <a:pos x="10" y="2"/>
                </a:cxn>
                <a:cxn ang="0">
                  <a:pos x="13" y="0"/>
                </a:cxn>
                <a:cxn ang="0">
                  <a:pos x="10" y="0"/>
                </a:cxn>
              </a:cxnLst>
              <a:rect l="0" t="0" r="r" b="b"/>
              <a:pathLst>
                <a:path w="13" h="4">
                  <a:moveTo>
                    <a:pt x="10" y="0"/>
                  </a:moveTo>
                  <a:cubicBezTo>
                    <a:pt x="9" y="0"/>
                    <a:pt x="8" y="0"/>
                    <a:pt x="7" y="0"/>
                  </a:cubicBezTo>
                  <a:cubicBezTo>
                    <a:pt x="5" y="0"/>
                    <a:pt x="3" y="1"/>
                    <a:pt x="1" y="2"/>
                  </a:cubicBezTo>
                  <a:cubicBezTo>
                    <a:pt x="0" y="2"/>
                    <a:pt x="1" y="3"/>
                    <a:pt x="2" y="4"/>
                  </a:cubicBezTo>
                  <a:cubicBezTo>
                    <a:pt x="2" y="4"/>
                    <a:pt x="4" y="4"/>
                    <a:pt x="5" y="4"/>
                  </a:cubicBezTo>
                  <a:cubicBezTo>
                    <a:pt x="7" y="4"/>
                    <a:pt x="8" y="3"/>
                    <a:pt x="10" y="2"/>
                  </a:cubicBezTo>
                  <a:cubicBezTo>
                    <a:pt x="11" y="2"/>
                    <a:pt x="13" y="2"/>
                    <a:pt x="13" y="0"/>
                  </a:cubicBezTo>
                  <a:lnTo>
                    <a:pt x="10"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9" name="Freeform 119">
              <a:extLst>
                <a:ext uri="{FF2B5EF4-FFF2-40B4-BE49-F238E27FC236}">
                  <a16:creationId xmlns:a16="http://schemas.microsoft.com/office/drawing/2014/main" id="{0F3BEFE4-48B1-8D13-9236-C43754EAD4DF}"/>
                </a:ext>
              </a:extLst>
            </p:cNvPr>
            <p:cNvSpPr>
              <a:spLocks/>
            </p:cNvSpPr>
            <p:nvPr/>
          </p:nvSpPr>
          <p:spPr bwMode="auto">
            <a:xfrm>
              <a:off x="4283075" y="3919538"/>
              <a:ext cx="19050" cy="3175"/>
            </a:xfrm>
            <a:custGeom>
              <a:avLst/>
              <a:gdLst/>
              <a:ahLst/>
              <a:cxnLst>
                <a:cxn ang="0">
                  <a:pos x="8" y="0"/>
                </a:cxn>
                <a:cxn ang="0">
                  <a:pos x="5" y="0"/>
                </a:cxn>
                <a:cxn ang="0">
                  <a:pos x="0" y="1"/>
                </a:cxn>
                <a:cxn ang="0">
                  <a:pos x="1" y="2"/>
                </a:cxn>
                <a:cxn ang="0">
                  <a:pos x="3" y="2"/>
                </a:cxn>
                <a:cxn ang="0">
                  <a:pos x="8" y="1"/>
                </a:cxn>
                <a:cxn ang="0">
                  <a:pos x="10" y="0"/>
                </a:cxn>
                <a:cxn ang="0">
                  <a:pos x="8" y="0"/>
                </a:cxn>
              </a:cxnLst>
              <a:rect l="0" t="0" r="r" b="b"/>
              <a:pathLst>
                <a:path w="11" h="2">
                  <a:moveTo>
                    <a:pt x="8" y="0"/>
                  </a:moveTo>
                  <a:cubicBezTo>
                    <a:pt x="7" y="0"/>
                    <a:pt x="6" y="0"/>
                    <a:pt x="5" y="0"/>
                  </a:cubicBezTo>
                  <a:cubicBezTo>
                    <a:pt x="4" y="0"/>
                    <a:pt x="1" y="1"/>
                    <a:pt x="0" y="1"/>
                  </a:cubicBezTo>
                  <a:cubicBezTo>
                    <a:pt x="0" y="1"/>
                    <a:pt x="0" y="2"/>
                    <a:pt x="1" y="2"/>
                  </a:cubicBezTo>
                  <a:cubicBezTo>
                    <a:pt x="1" y="2"/>
                    <a:pt x="3" y="2"/>
                    <a:pt x="3" y="2"/>
                  </a:cubicBezTo>
                  <a:cubicBezTo>
                    <a:pt x="5" y="2"/>
                    <a:pt x="7" y="2"/>
                    <a:pt x="8" y="1"/>
                  </a:cubicBezTo>
                  <a:cubicBezTo>
                    <a:pt x="9" y="1"/>
                    <a:pt x="11" y="1"/>
                    <a:pt x="10" y="0"/>
                  </a:cubicBezTo>
                  <a:lnTo>
                    <a:pt x="8"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0" name="Line 120">
              <a:extLst>
                <a:ext uri="{FF2B5EF4-FFF2-40B4-BE49-F238E27FC236}">
                  <a16:creationId xmlns:a16="http://schemas.microsoft.com/office/drawing/2014/main" id="{C8743D9F-AE6E-3FCB-EABD-2C5A629D9FF2}"/>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1" name="Line 121">
              <a:extLst>
                <a:ext uri="{FF2B5EF4-FFF2-40B4-BE49-F238E27FC236}">
                  <a16:creationId xmlns:a16="http://schemas.microsoft.com/office/drawing/2014/main" id="{03361C2A-FD6D-9F5B-8E71-21AE86EC10C8}"/>
                </a:ext>
              </a:extLst>
            </p:cNvPr>
            <p:cNvSpPr>
              <a:spLocks noChangeShapeType="1"/>
            </p:cNvSpPr>
            <p:nvPr/>
          </p:nvSpPr>
          <p:spPr bwMode="auto">
            <a:xfrm>
              <a:off x="4346575" y="40005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2" name="Line 122">
              <a:extLst>
                <a:ext uri="{FF2B5EF4-FFF2-40B4-BE49-F238E27FC236}">
                  <a16:creationId xmlns:a16="http://schemas.microsoft.com/office/drawing/2014/main" id="{59F5805B-C1AE-F621-069C-108C4C0B4CD7}"/>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3" name="Line 123">
              <a:extLst>
                <a:ext uri="{FF2B5EF4-FFF2-40B4-BE49-F238E27FC236}">
                  <a16:creationId xmlns:a16="http://schemas.microsoft.com/office/drawing/2014/main" id="{AC5D4966-E4BE-FBA6-FB55-3729C8BC2911}"/>
                </a:ext>
              </a:extLst>
            </p:cNvPr>
            <p:cNvSpPr>
              <a:spLocks noChangeShapeType="1"/>
            </p:cNvSpPr>
            <p:nvPr/>
          </p:nvSpPr>
          <p:spPr bwMode="auto">
            <a:xfrm>
              <a:off x="4306888" y="3949700"/>
              <a:ext cx="1588" cy="1588"/>
            </a:xfrm>
            <a:prstGeom prst="line">
              <a:avLst/>
            </a:pr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4" name="Freeform 124">
              <a:extLst>
                <a:ext uri="{FF2B5EF4-FFF2-40B4-BE49-F238E27FC236}">
                  <a16:creationId xmlns:a16="http://schemas.microsoft.com/office/drawing/2014/main" id="{E7312FEE-D1DC-E1E1-2334-BA56EC2BB7E2}"/>
                </a:ext>
              </a:extLst>
            </p:cNvPr>
            <p:cNvSpPr>
              <a:spLocks/>
            </p:cNvSpPr>
            <p:nvPr/>
          </p:nvSpPr>
          <p:spPr bwMode="auto">
            <a:xfrm>
              <a:off x="4737100" y="3800475"/>
              <a:ext cx="57150" cy="25400"/>
            </a:xfrm>
            <a:custGeom>
              <a:avLst/>
              <a:gdLst/>
              <a:ahLst/>
              <a:cxnLst>
                <a:cxn ang="0">
                  <a:pos x="21" y="3"/>
                </a:cxn>
                <a:cxn ang="0">
                  <a:pos x="16" y="2"/>
                </a:cxn>
                <a:cxn ang="0">
                  <a:pos x="9" y="1"/>
                </a:cxn>
                <a:cxn ang="0">
                  <a:pos x="4" y="5"/>
                </a:cxn>
                <a:cxn ang="0">
                  <a:pos x="3" y="6"/>
                </a:cxn>
                <a:cxn ang="0">
                  <a:pos x="2" y="7"/>
                </a:cxn>
                <a:cxn ang="0">
                  <a:pos x="1" y="9"/>
                </a:cxn>
                <a:cxn ang="0">
                  <a:pos x="0" y="13"/>
                </a:cxn>
                <a:cxn ang="0">
                  <a:pos x="1" y="14"/>
                </a:cxn>
                <a:cxn ang="0">
                  <a:pos x="3" y="13"/>
                </a:cxn>
                <a:cxn ang="0">
                  <a:pos x="3" y="12"/>
                </a:cxn>
                <a:cxn ang="0">
                  <a:pos x="5" y="11"/>
                </a:cxn>
                <a:cxn ang="0">
                  <a:pos x="7" y="9"/>
                </a:cxn>
                <a:cxn ang="0">
                  <a:pos x="9" y="8"/>
                </a:cxn>
                <a:cxn ang="0">
                  <a:pos x="10" y="7"/>
                </a:cxn>
                <a:cxn ang="0">
                  <a:pos x="13" y="7"/>
                </a:cxn>
                <a:cxn ang="0">
                  <a:pos x="14" y="8"/>
                </a:cxn>
                <a:cxn ang="0">
                  <a:pos x="21" y="8"/>
                </a:cxn>
                <a:cxn ang="0">
                  <a:pos x="31" y="6"/>
                </a:cxn>
                <a:cxn ang="0">
                  <a:pos x="27" y="4"/>
                </a:cxn>
                <a:cxn ang="0">
                  <a:pos x="24" y="4"/>
                </a:cxn>
                <a:cxn ang="0">
                  <a:pos x="21" y="4"/>
                </a:cxn>
              </a:cxnLst>
              <a:rect l="0" t="0" r="r" b="b"/>
              <a:pathLst>
                <a:path w="31" h="14">
                  <a:moveTo>
                    <a:pt x="21" y="3"/>
                  </a:moveTo>
                  <a:cubicBezTo>
                    <a:pt x="20" y="3"/>
                    <a:pt x="18" y="2"/>
                    <a:pt x="16" y="2"/>
                  </a:cubicBezTo>
                  <a:cubicBezTo>
                    <a:pt x="14" y="1"/>
                    <a:pt x="11" y="0"/>
                    <a:pt x="9" y="1"/>
                  </a:cubicBezTo>
                  <a:cubicBezTo>
                    <a:pt x="7" y="2"/>
                    <a:pt x="5" y="4"/>
                    <a:pt x="4" y="5"/>
                  </a:cubicBezTo>
                  <a:cubicBezTo>
                    <a:pt x="4" y="6"/>
                    <a:pt x="4" y="6"/>
                    <a:pt x="3" y="6"/>
                  </a:cubicBezTo>
                  <a:cubicBezTo>
                    <a:pt x="3" y="7"/>
                    <a:pt x="3" y="7"/>
                    <a:pt x="2" y="7"/>
                  </a:cubicBezTo>
                  <a:cubicBezTo>
                    <a:pt x="2" y="8"/>
                    <a:pt x="1" y="9"/>
                    <a:pt x="1" y="9"/>
                  </a:cubicBezTo>
                  <a:cubicBezTo>
                    <a:pt x="1" y="10"/>
                    <a:pt x="0" y="12"/>
                    <a:pt x="0" y="13"/>
                  </a:cubicBezTo>
                  <a:cubicBezTo>
                    <a:pt x="0" y="14"/>
                    <a:pt x="0" y="14"/>
                    <a:pt x="1" y="14"/>
                  </a:cubicBezTo>
                  <a:cubicBezTo>
                    <a:pt x="2" y="14"/>
                    <a:pt x="2" y="14"/>
                    <a:pt x="3" y="13"/>
                  </a:cubicBezTo>
                  <a:cubicBezTo>
                    <a:pt x="3" y="13"/>
                    <a:pt x="3" y="12"/>
                    <a:pt x="3" y="12"/>
                  </a:cubicBezTo>
                  <a:cubicBezTo>
                    <a:pt x="4" y="12"/>
                    <a:pt x="4" y="11"/>
                    <a:pt x="5" y="11"/>
                  </a:cubicBezTo>
                  <a:cubicBezTo>
                    <a:pt x="6" y="11"/>
                    <a:pt x="6" y="10"/>
                    <a:pt x="7" y="9"/>
                  </a:cubicBezTo>
                  <a:cubicBezTo>
                    <a:pt x="8" y="9"/>
                    <a:pt x="9" y="9"/>
                    <a:pt x="9" y="8"/>
                  </a:cubicBezTo>
                  <a:cubicBezTo>
                    <a:pt x="10" y="8"/>
                    <a:pt x="10" y="8"/>
                    <a:pt x="10" y="7"/>
                  </a:cubicBezTo>
                  <a:cubicBezTo>
                    <a:pt x="11" y="7"/>
                    <a:pt x="12" y="7"/>
                    <a:pt x="13" y="7"/>
                  </a:cubicBezTo>
                  <a:cubicBezTo>
                    <a:pt x="14" y="8"/>
                    <a:pt x="13" y="8"/>
                    <a:pt x="14" y="8"/>
                  </a:cubicBezTo>
                  <a:cubicBezTo>
                    <a:pt x="17" y="9"/>
                    <a:pt x="19" y="8"/>
                    <a:pt x="21" y="8"/>
                  </a:cubicBezTo>
                  <a:cubicBezTo>
                    <a:pt x="23" y="8"/>
                    <a:pt x="31" y="9"/>
                    <a:pt x="31" y="6"/>
                  </a:cubicBezTo>
                  <a:cubicBezTo>
                    <a:pt x="30" y="4"/>
                    <a:pt x="29" y="4"/>
                    <a:pt x="27" y="4"/>
                  </a:cubicBezTo>
                  <a:cubicBezTo>
                    <a:pt x="26" y="4"/>
                    <a:pt x="25" y="4"/>
                    <a:pt x="24" y="4"/>
                  </a:cubicBezTo>
                  <a:cubicBezTo>
                    <a:pt x="23" y="4"/>
                    <a:pt x="22" y="4"/>
                    <a:pt x="21" y="4"/>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5" name="Freeform 125">
              <a:extLst>
                <a:ext uri="{FF2B5EF4-FFF2-40B4-BE49-F238E27FC236}">
                  <a16:creationId xmlns:a16="http://schemas.microsoft.com/office/drawing/2014/main" id="{A8507DC6-9BB6-F32A-E32C-DEAE3AB56A7F}"/>
                </a:ext>
              </a:extLst>
            </p:cNvPr>
            <p:cNvSpPr>
              <a:spLocks/>
            </p:cNvSpPr>
            <p:nvPr/>
          </p:nvSpPr>
          <p:spPr bwMode="auto">
            <a:xfrm>
              <a:off x="6697663" y="6724650"/>
              <a:ext cx="238125" cy="133350"/>
            </a:xfrm>
            <a:custGeom>
              <a:avLst/>
              <a:gdLst/>
              <a:ahLst/>
              <a:cxnLst>
                <a:cxn ang="0">
                  <a:pos x="123" y="0"/>
                </a:cxn>
                <a:cxn ang="0">
                  <a:pos x="115" y="3"/>
                </a:cxn>
                <a:cxn ang="0">
                  <a:pos x="106" y="6"/>
                </a:cxn>
                <a:cxn ang="0">
                  <a:pos x="94" y="11"/>
                </a:cxn>
                <a:cxn ang="0">
                  <a:pos x="85" y="16"/>
                </a:cxn>
                <a:cxn ang="0">
                  <a:pos x="81" y="18"/>
                </a:cxn>
                <a:cxn ang="0">
                  <a:pos x="74" y="20"/>
                </a:cxn>
                <a:cxn ang="0">
                  <a:pos x="68" y="21"/>
                </a:cxn>
                <a:cxn ang="0">
                  <a:pos x="64" y="22"/>
                </a:cxn>
                <a:cxn ang="0">
                  <a:pos x="58" y="21"/>
                </a:cxn>
                <a:cxn ang="0">
                  <a:pos x="53" y="21"/>
                </a:cxn>
                <a:cxn ang="0">
                  <a:pos x="38" y="20"/>
                </a:cxn>
                <a:cxn ang="0">
                  <a:pos x="35" y="34"/>
                </a:cxn>
                <a:cxn ang="0">
                  <a:pos x="33" y="34"/>
                </a:cxn>
                <a:cxn ang="0">
                  <a:pos x="28" y="36"/>
                </a:cxn>
                <a:cxn ang="0">
                  <a:pos x="21" y="36"/>
                </a:cxn>
                <a:cxn ang="0">
                  <a:pos x="15" y="36"/>
                </a:cxn>
                <a:cxn ang="0">
                  <a:pos x="9" y="39"/>
                </a:cxn>
                <a:cxn ang="0">
                  <a:pos x="2" y="40"/>
                </a:cxn>
                <a:cxn ang="0">
                  <a:pos x="2" y="45"/>
                </a:cxn>
                <a:cxn ang="0">
                  <a:pos x="1" y="53"/>
                </a:cxn>
                <a:cxn ang="0">
                  <a:pos x="8" y="60"/>
                </a:cxn>
                <a:cxn ang="0">
                  <a:pos x="11" y="62"/>
                </a:cxn>
                <a:cxn ang="0">
                  <a:pos x="12" y="64"/>
                </a:cxn>
                <a:cxn ang="0">
                  <a:pos x="20" y="71"/>
                </a:cxn>
                <a:cxn ang="0">
                  <a:pos x="22" y="70"/>
                </a:cxn>
                <a:cxn ang="0">
                  <a:pos x="29" y="67"/>
                </a:cxn>
                <a:cxn ang="0">
                  <a:pos x="37" y="68"/>
                </a:cxn>
                <a:cxn ang="0">
                  <a:pos x="52" y="67"/>
                </a:cxn>
                <a:cxn ang="0">
                  <a:pos x="58" y="66"/>
                </a:cxn>
                <a:cxn ang="0">
                  <a:pos x="66" y="66"/>
                </a:cxn>
                <a:cxn ang="0">
                  <a:pos x="69" y="58"/>
                </a:cxn>
                <a:cxn ang="0">
                  <a:pos x="76" y="52"/>
                </a:cxn>
                <a:cxn ang="0">
                  <a:pos x="91" y="52"/>
                </a:cxn>
                <a:cxn ang="0">
                  <a:pos x="97" y="51"/>
                </a:cxn>
                <a:cxn ang="0">
                  <a:pos x="99" y="50"/>
                </a:cxn>
                <a:cxn ang="0">
                  <a:pos x="101" y="48"/>
                </a:cxn>
                <a:cxn ang="0">
                  <a:pos x="94" y="39"/>
                </a:cxn>
                <a:cxn ang="0">
                  <a:pos x="93" y="38"/>
                </a:cxn>
                <a:cxn ang="0">
                  <a:pos x="93" y="37"/>
                </a:cxn>
                <a:cxn ang="0">
                  <a:pos x="93" y="34"/>
                </a:cxn>
                <a:cxn ang="0">
                  <a:pos x="94" y="29"/>
                </a:cxn>
                <a:cxn ang="0">
                  <a:pos x="97" y="27"/>
                </a:cxn>
                <a:cxn ang="0">
                  <a:pos x="100" y="25"/>
                </a:cxn>
                <a:cxn ang="0">
                  <a:pos x="104" y="24"/>
                </a:cxn>
                <a:cxn ang="0">
                  <a:pos x="111" y="19"/>
                </a:cxn>
                <a:cxn ang="0">
                  <a:pos x="120" y="10"/>
                </a:cxn>
                <a:cxn ang="0">
                  <a:pos x="125" y="4"/>
                </a:cxn>
                <a:cxn ang="0">
                  <a:pos x="126" y="2"/>
                </a:cxn>
                <a:cxn ang="0">
                  <a:pos x="128" y="0"/>
                </a:cxn>
                <a:cxn ang="0">
                  <a:pos x="123" y="0"/>
                </a:cxn>
              </a:cxnLst>
              <a:rect l="0" t="0" r="r" b="b"/>
              <a:pathLst>
                <a:path w="128" h="71">
                  <a:moveTo>
                    <a:pt x="123" y="0"/>
                  </a:moveTo>
                  <a:cubicBezTo>
                    <a:pt x="120" y="0"/>
                    <a:pt x="117" y="2"/>
                    <a:pt x="115" y="3"/>
                  </a:cubicBezTo>
                  <a:cubicBezTo>
                    <a:pt x="112" y="4"/>
                    <a:pt x="109" y="5"/>
                    <a:pt x="106" y="6"/>
                  </a:cubicBezTo>
                  <a:cubicBezTo>
                    <a:pt x="103" y="9"/>
                    <a:pt x="98" y="10"/>
                    <a:pt x="94" y="11"/>
                  </a:cubicBezTo>
                  <a:cubicBezTo>
                    <a:pt x="91" y="12"/>
                    <a:pt x="88" y="14"/>
                    <a:pt x="85" y="16"/>
                  </a:cubicBezTo>
                  <a:cubicBezTo>
                    <a:pt x="83" y="16"/>
                    <a:pt x="82" y="17"/>
                    <a:pt x="81" y="18"/>
                  </a:cubicBezTo>
                  <a:cubicBezTo>
                    <a:pt x="79" y="19"/>
                    <a:pt x="76" y="19"/>
                    <a:pt x="74" y="20"/>
                  </a:cubicBezTo>
                  <a:cubicBezTo>
                    <a:pt x="72" y="21"/>
                    <a:pt x="70" y="21"/>
                    <a:pt x="68" y="21"/>
                  </a:cubicBezTo>
                  <a:cubicBezTo>
                    <a:pt x="66" y="21"/>
                    <a:pt x="65" y="22"/>
                    <a:pt x="64" y="22"/>
                  </a:cubicBezTo>
                  <a:cubicBezTo>
                    <a:pt x="62" y="22"/>
                    <a:pt x="60" y="21"/>
                    <a:pt x="58" y="21"/>
                  </a:cubicBezTo>
                  <a:cubicBezTo>
                    <a:pt x="56" y="21"/>
                    <a:pt x="55" y="21"/>
                    <a:pt x="53" y="21"/>
                  </a:cubicBezTo>
                  <a:cubicBezTo>
                    <a:pt x="48" y="21"/>
                    <a:pt x="43" y="19"/>
                    <a:pt x="38" y="20"/>
                  </a:cubicBezTo>
                  <a:cubicBezTo>
                    <a:pt x="37" y="24"/>
                    <a:pt x="41" y="33"/>
                    <a:pt x="35" y="34"/>
                  </a:cubicBezTo>
                  <a:cubicBezTo>
                    <a:pt x="34" y="35"/>
                    <a:pt x="33" y="35"/>
                    <a:pt x="33" y="34"/>
                  </a:cubicBezTo>
                  <a:cubicBezTo>
                    <a:pt x="31" y="35"/>
                    <a:pt x="30" y="35"/>
                    <a:pt x="28" y="36"/>
                  </a:cubicBezTo>
                  <a:cubicBezTo>
                    <a:pt x="26" y="36"/>
                    <a:pt x="23" y="37"/>
                    <a:pt x="21" y="36"/>
                  </a:cubicBezTo>
                  <a:cubicBezTo>
                    <a:pt x="19" y="35"/>
                    <a:pt x="17" y="33"/>
                    <a:pt x="15" y="36"/>
                  </a:cubicBezTo>
                  <a:cubicBezTo>
                    <a:pt x="14" y="39"/>
                    <a:pt x="12" y="40"/>
                    <a:pt x="9" y="39"/>
                  </a:cubicBezTo>
                  <a:cubicBezTo>
                    <a:pt x="6" y="39"/>
                    <a:pt x="3" y="36"/>
                    <a:pt x="2" y="40"/>
                  </a:cubicBezTo>
                  <a:cubicBezTo>
                    <a:pt x="2" y="42"/>
                    <a:pt x="3" y="43"/>
                    <a:pt x="2" y="45"/>
                  </a:cubicBezTo>
                  <a:cubicBezTo>
                    <a:pt x="2" y="48"/>
                    <a:pt x="0" y="50"/>
                    <a:pt x="1" y="53"/>
                  </a:cubicBezTo>
                  <a:cubicBezTo>
                    <a:pt x="2" y="57"/>
                    <a:pt x="5" y="58"/>
                    <a:pt x="8" y="60"/>
                  </a:cubicBezTo>
                  <a:cubicBezTo>
                    <a:pt x="9" y="61"/>
                    <a:pt x="10" y="61"/>
                    <a:pt x="11" y="62"/>
                  </a:cubicBezTo>
                  <a:cubicBezTo>
                    <a:pt x="12" y="63"/>
                    <a:pt x="11" y="61"/>
                    <a:pt x="12" y="64"/>
                  </a:cubicBezTo>
                  <a:cubicBezTo>
                    <a:pt x="14" y="66"/>
                    <a:pt x="16" y="71"/>
                    <a:pt x="20" y="71"/>
                  </a:cubicBezTo>
                  <a:cubicBezTo>
                    <a:pt x="20" y="70"/>
                    <a:pt x="21" y="70"/>
                    <a:pt x="22" y="70"/>
                  </a:cubicBezTo>
                  <a:cubicBezTo>
                    <a:pt x="24" y="69"/>
                    <a:pt x="27" y="68"/>
                    <a:pt x="29" y="67"/>
                  </a:cubicBezTo>
                  <a:cubicBezTo>
                    <a:pt x="32" y="67"/>
                    <a:pt x="34" y="67"/>
                    <a:pt x="37" y="68"/>
                  </a:cubicBezTo>
                  <a:cubicBezTo>
                    <a:pt x="42" y="70"/>
                    <a:pt x="47" y="69"/>
                    <a:pt x="52" y="67"/>
                  </a:cubicBezTo>
                  <a:cubicBezTo>
                    <a:pt x="54" y="66"/>
                    <a:pt x="56" y="66"/>
                    <a:pt x="58" y="66"/>
                  </a:cubicBezTo>
                  <a:cubicBezTo>
                    <a:pt x="60" y="66"/>
                    <a:pt x="64" y="67"/>
                    <a:pt x="66" y="66"/>
                  </a:cubicBezTo>
                  <a:cubicBezTo>
                    <a:pt x="69" y="65"/>
                    <a:pt x="68" y="60"/>
                    <a:pt x="69" y="58"/>
                  </a:cubicBezTo>
                  <a:cubicBezTo>
                    <a:pt x="70" y="55"/>
                    <a:pt x="72" y="52"/>
                    <a:pt x="76" y="52"/>
                  </a:cubicBezTo>
                  <a:cubicBezTo>
                    <a:pt x="81" y="51"/>
                    <a:pt x="86" y="53"/>
                    <a:pt x="91" y="52"/>
                  </a:cubicBezTo>
                  <a:cubicBezTo>
                    <a:pt x="94" y="52"/>
                    <a:pt x="95" y="51"/>
                    <a:pt x="97" y="51"/>
                  </a:cubicBezTo>
                  <a:cubicBezTo>
                    <a:pt x="97" y="50"/>
                    <a:pt x="98" y="50"/>
                    <a:pt x="99" y="50"/>
                  </a:cubicBezTo>
                  <a:cubicBezTo>
                    <a:pt x="100" y="50"/>
                    <a:pt x="101" y="49"/>
                    <a:pt x="101" y="48"/>
                  </a:cubicBezTo>
                  <a:cubicBezTo>
                    <a:pt x="99" y="45"/>
                    <a:pt x="96" y="43"/>
                    <a:pt x="94" y="39"/>
                  </a:cubicBezTo>
                  <a:cubicBezTo>
                    <a:pt x="94" y="39"/>
                    <a:pt x="94" y="39"/>
                    <a:pt x="93" y="38"/>
                  </a:cubicBezTo>
                  <a:cubicBezTo>
                    <a:pt x="93" y="38"/>
                    <a:pt x="93" y="37"/>
                    <a:pt x="93" y="37"/>
                  </a:cubicBezTo>
                  <a:cubicBezTo>
                    <a:pt x="93" y="36"/>
                    <a:pt x="93" y="35"/>
                    <a:pt x="93" y="34"/>
                  </a:cubicBezTo>
                  <a:cubicBezTo>
                    <a:pt x="93" y="32"/>
                    <a:pt x="93" y="30"/>
                    <a:pt x="94" y="29"/>
                  </a:cubicBezTo>
                  <a:cubicBezTo>
                    <a:pt x="94" y="28"/>
                    <a:pt x="96" y="27"/>
                    <a:pt x="97" y="27"/>
                  </a:cubicBezTo>
                  <a:cubicBezTo>
                    <a:pt x="98" y="25"/>
                    <a:pt x="98" y="25"/>
                    <a:pt x="100" y="25"/>
                  </a:cubicBezTo>
                  <a:cubicBezTo>
                    <a:pt x="101" y="24"/>
                    <a:pt x="103" y="24"/>
                    <a:pt x="104" y="24"/>
                  </a:cubicBezTo>
                  <a:cubicBezTo>
                    <a:pt x="107" y="23"/>
                    <a:pt x="109" y="22"/>
                    <a:pt x="111" y="19"/>
                  </a:cubicBezTo>
                  <a:cubicBezTo>
                    <a:pt x="114" y="16"/>
                    <a:pt x="116" y="13"/>
                    <a:pt x="120" y="10"/>
                  </a:cubicBezTo>
                  <a:cubicBezTo>
                    <a:pt x="122" y="8"/>
                    <a:pt x="123" y="7"/>
                    <a:pt x="125" y="4"/>
                  </a:cubicBezTo>
                  <a:cubicBezTo>
                    <a:pt x="125" y="4"/>
                    <a:pt x="126" y="3"/>
                    <a:pt x="126" y="2"/>
                  </a:cubicBezTo>
                  <a:cubicBezTo>
                    <a:pt x="127" y="2"/>
                    <a:pt x="128" y="0"/>
                    <a:pt x="128" y="0"/>
                  </a:cubicBezTo>
                  <a:lnTo>
                    <a:pt x="12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6" name="Freeform 126">
              <a:extLst>
                <a:ext uri="{FF2B5EF4-FFF2-40B4-BE49-F238E27FC236}">
                  <a16:creationId xmlns:a16="http://schemas.microsoft.com/office/drawing/2014/main" id="{C4F6FFF5-0D4B-632A-F212-C9600CF9E50D}"/>
                </a:ext>
              </a:extLst>
            </p:cNvPr>
            <p:cNvSpPr>
              <a:spLocks/>
            </p:cNvSpPr>
            <p:nvPr/>
          </p:nvSpPr>
          <p:spPr bwMode="auto">
            <a:xfrm>
              <a:off x="5668963" y="109538"/>
              <a:ext cx="185738" cy="114300"/>
            </a:xfrm>
            <a:custGeom>
              <a:avLst/>
              <a:gdLst/>
              <a:ahLst/>
              <a:cxnLst>
                <a:cxn ang="0">
                  <a:pos x="30" y="33"/>
                </a:cxn>
                <a:cxn ang="0">
                  <a:pos x="25" y="40"/>
                </a:cxn>
                <a:cxn ang="0">
                  <a:pos x="8" y="58"/>
                </a:cxn>
                <a:cxn ang="0">
                  <a:pos x="21" y="56"/>
                </a:cxn>
                <a:cxn ang="0">
                  <a:pos x="48" y="48"/>
                </a:cxn>
                <a:cxn ang="0">
                  <a:pos x="53" y="49"/>
                </a:cxn>
                <a:cxn ang="0">
                  <a:pos x="62" y="46"/>
                </a:cxn>
                <a:cxn ang="0">
                  <a:pos x="66" y="38"/>
                </a:cxn>
                <a:cxn ang="0">
                  <a:pos x="78" y="26"/>
                </a:cxn>
                <a:cxn ang="0">
                  <a:pos x="95" y="2"/>
                </a:cxn>
                <a:cxn ang="0">
                  <a:pos x="83" y="1"/>
                </a:cxn>
                <a:cxn ang="0">
                  <a:pos x="80" y="8"/>
                </a:cxn>
                <a:cxn ang="0">
                  <a:pos x="72" y="5"/>
                </a:cxn>
                <a:cxn ang="0">
                  <a:pos x="65" y="19"/>
                </a:cxn>
                <a:cxn ang="0">
                  <a:pos x="50" y="11"/>
                </a:cxn>
                <a:cxn ang="0">
                  <a:pos x="49" y="24"/>
                </a:cxn>
                <a:cxn ang="0">
                  <a:pos x="42" y="27"/>
                </a:cxn>
                <a:cxn ang="0">
                  <a:pos x="39" y="19"/>
                </a:cxn>
                <a:cxn ang="0">
                  <a:pos x="30" y="30"/>
                </a:cxn>
                <a:cxn ang="0">
                  <a:pos x="13" y="29"/>
                </a:cxn>
                <a:cxn ang="0">
                  <a:pos x="6" y="26"/>
                </a:cxn>
                <a:cxn ang="0">
                  <a:pos x="13" y="33"/>
                </a:cxn>
                <a:cxn ang="0">
                  <a:pos x="30" y="33"/>
                </a:cxn>
              </a:cxnLst>
              <a:rect l="0" t="0" r="r" b="b"/>
              <a:pathLst>
                <a:path w="99" h="61">
                  <a:moveTo>
                    <a:pt x="30" y="33"/>
                  </a:moveTo>
                  <a:cubicBezTo>
                    <a:pt x="27" y="35"/>
                    <a:pt x="26" y="37"/>
                    <a:pt x="25" y="40"/>
                  </a:cubicBezTo>
                  <a:cubicBezTo>
                    <a:pt x="20" y="47"/>
                    <a:pt x="14" y="52"/>
                    <a:pt x="8" y="58"/>
                  </a:cubicBezTo>
                  <a:cubicBezTo>
                    <a:pt x="12" y="61"/>
                    <a:pt x="17" y="58"/>
                    <a:pt x="21" y="56"/>
                  </a:cubicBezTo>
                  <a:cubicBezTo>
                    <a:pt x="30" y="52"/>
                    <a:pt x="37" y="45"/>
                    <a:pt x="48" y="48"/>
                  </a:cubicBezTo>
                  <a:cubicBezTo>
                    <a:pt x="50" y="49"/>
                    <a:pt x="51" y="50"/>
                    <a:pt x="53" y="49"/>
                  </a:cubicBezTo>
                  <a:cubicBezTo>
                    <a:pt x="55" y="49"/>
                    <a:pt x="61" y="40"/>
                    <a:pt x="62" y="46"/>
                  </a:cubicBezTo>
                  <a:cubicBezTo>
                    <a:pt x="64" y="44"/>
                    <a:pt x="64" y="41"/>
                    <a:pt x="66" y="38"/>
                  </a:cubicBezTo>
                  <a:cubicBezTo>
                    <a:pt x="70" y="34"/>
                    <a:pt x="74" y="30"/>
                    <a:pt x="78" y="26"/>
                  </a:cubicBezTo>
                  <a:cubicBezTo>
                    <a:pt x="82" y="21"/>
                    <a:pt x="99" y="10"/>
                    <a:pt x="95" y="2"/>
                  </a:cubicBezTo>
                  <a:cubicBezTo>
                    <a:pt x="91" y="0"/>
                    <a:pt x="87" y="0"/>
                    <a:pt x="83" y="1"/>
                  </a:cubicBezTo>
                  <a:cubicBezTo>
                    <a:pt x="79" y="4"/>
                    <a:pt x="80" y="5"/>
                    <a:pt x="80" y="8"/>
                  </a:cubicBezTo>
                  <a:cubicBezTo>
                    <a:pt x="76" y="10"/>
                    <a:pt x="75" y="4"/>
                    <a:pt x="72" y="5"/>
                  </a:cubicBezTo>
                  <a:cubicBezTo>
                    <a:pt x="70" y="12"/>
                    <a:pt x="74" y="17"/>
                    <a:pt x="65" y="19"/>
                  </a:cubicBezTo>
                  <a:cubicBezTo>
                    <a:pt x="57" y="20"/>
                    <a:pt x="58" y="10"/>
                    <a:pt x="50" y="11"/>
                  </a:cubicBezTo>
                  <a:cubicBezTo>
                    <a:pt x="49" y="16"/>
                    <a:pt x="54" y="20"/>
                    <a:pt x="49" y="24"/>
                  </a:cubicBezTo>
                  <a:cubicBezTo>
                    <a:pt x="48" y="26"/>
                    <a:pt x="45" y="27"/>
                    <a:pt x="42" y="27"/>
                  </a:cubicBezTo>
                  <a:cubicBezTo>
                    <a:pt x="36" y="25"/>
                    <a:pt x="42" y="22"/>
                    <a:pt x="39" y="19"/>
                  </a:cubicBezTo>
                  <a:cubicBezTo>
                    <a:pt x="33" y="12"/>
                    <a:pt x="30" y="26"/>
                    <a:pt x="30" y="30"/>
                  </a:cubicBezTo>
                  <a:cubicBezTo>
                    <a:pt x="25" y="30"/>
                    <a:pt x="18" y="31"/>
                    <a:pt x="13" y="29"/>
                  </a:cubicBezTo>
                  <a:cubicBezTo>
                    <a:pt x="10" y="29"/>
                    <a:pt x="9" y="26"/>
                    <a:pt x="6" y="26"/>
                  </a:cubicBezTo>
                  <a:cubicBezTo>
                    <a:pt x="0" y="32"/>
                    <a:pt x="9" y="34"/>
                    <a:pt x="13" y="33"/>
                  </a:cubicBezTo>
                  <a:lnTo>
                    <a:pt x="30" y="33"/>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7" name="Freeform 127">
              <a:extLst>
                <a:ext uri="{FF2B5EF4-FFF2-40B4-BE49-F238E27FC236}">
                  <a16:creationId xmlns:a16="http://schemas.microsoft.com/office/drawing/2014/main" id="{22ECBFF9-0ED4-C756-3F33-127950E501A4}"/>
                </a:ext>
              </a:extLst>
            </p:cNvPr>
            <p:cNvSpPr>
              <a:spLocks/>
            </p:cNvSpPr>
            <p:nvPr/>
          </p:nvSpPr>
          <p:spPr bwMode="auto">
            <a:xfrm>
              <a:off x="5721350" y="230188"/>
              <a:ext cx="65088" cy="50800"/>
            </a:xfrm>
            <a:custGeom>
              <a:avLst/>
              <a:gdLst/>
              <a:ahLst/>
              <a:cxnLst>
                <a:cxn ang="0">
                  <a:pos x="31" y="9"/>
                </a:cxn>
                <a:cxn ang="0">
                  <a:pos x="30" y="8"/>
                </a:cxn>
                <a:cxn ang="0">
                  <a:pos x="15" y="6"/>
                </a:cxn>
                <a:cxn ang="0">
                  <a:pos x="1" y="16"/>
                </a:cxn>
                <a:cxn ang="0">
                  <a:pos x="19" y="23"/>
                </a:cxn>
                <a:cxn ang="0">
                  <a:pos x="22" y="27"/>
                </a:cxn>
                <a:cxn ang="0">
                  <a:pos x="31" y="25"/>
                </a:cxn>
                <a:cxn ang="0">
                  <a:pos x="24" y="8"/>
                </a:cxn>
                <a:cxn ang="0">
                  <a:pos x="31" y="9"/>
                </a:cxn>
              </a:cxnLst>
              <a:rect l="0" t="0" r="r" b="b"/>
              <a:pathLst>
                <a:path w="35" h="27">
                  <a:moveTo>
                    <a:pt x="31" y="9"/>
                  </a:moveTo>
                  <a:cubicBezTo>
                    <a:pt x="31" y="9"/>
                    <a:pt x="30" y="9"/>
                    <a:pt x="30" y="8"/>
                  </a:cubicBezTo>
                  <a:cubicBezTo>
                    <a:pt x="30" y="1"/>
                    <a:pt x="13" y="0"/>
                    <a:pt x="15" y="6"/>
                  </a:cubicBezTo>
                  <a:cubicBezTo>
                    <a:pt x="11" y="8"/>
                    <a:pt x="1" y="11"/>
                    <a:pt x="1" y="16"/>
                  </a:cubicBezTo>
                  <a:cubicBezTo>
                    <a:pt x="0" y="26"/>
                    <a:pt x="14" y="20"/>
                    <a:pt x="19" y="23"/>
                  </a:cubicBezTo>
                  <a:cubicBezTo>
                    <a:pt x="20" y="23"/>
                    <a:pt x="21" y="26"/>
                    <a:pt x="22" y="27"/>
                  </a:cubicBezTo>
                  <a:cubicBezTo>
                    <a:pt x="23" y="27"/>
                    <a:pt x="30" y="26"/>
                    <a:pt x="31" y="25"/>
                  </a:cubicBezTo>
                  <a:cubicBezTo>
                    <a:pt x="35" y="20"/>
                    <a:pt x="27" y="11"/>
                    <a:pt x="24" y="8"/>
                  </a:cubicBezTo>
                  <a:lnTo>
                    <a:pt x="31" y="9"/>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8" name="Freeform 128">
              <a:extLst>
                <a:ext uri="{FF2B5EF4-FFF2-40B4-BE49-F238E27FC236}">
                  <a16:creationId xmlns:a16="http://schemas.microsoft.com/office/drawing/2014/main" id="{36F1627D-5B1D-4093-DC27-3EA4F6C607F2}"/>
                </a:ext>
              </a:extLst>
            </p:cNvPr>
            <p:cNvSpPr>
              <a:spLocks/>
            </p:cNvSpPr>
            <p:nvPr/>
          </p:nvSpPr>
          <p:spPr bwMode="auto">
            <a:xfrm>
              <a:off x="5784850" y="171450"/>
              <a:ext cx="84138" cy="93663"/>
            </a:xfrm>
            <a:custGeom>
              <a:avLst/>
              <a:gdLst/>
              <a:ahLst/>
              <a:cxnLst>
                <a:cxn ang="0">
                  <a:pos x="5" y="18"/>
                </a:cxn>
                <a:cxn ang="0">
                  <a:pos x="3" y="19"/>
                </a:cxn>
                <a:cxn ang="0">
                  <a:pos x="0" y="27"/>
                </a:cxn>
                <a:cxn ang="0">
                  <a:pos x="6" y="32"/>
                </a:cxn>
                <a:cxn ang="0">
                  <a:pos x="5" y="44"/>
                </a:cxn>
                <a:cxn ang="0">
                  <a:pos x="11" y="48"/>
                </a:cxn>
                <a:cxn ang="0">
                  <a:pos x="13" y="50"/>
                </a:cxn>
                <a:cxn ang="0">
                  <a:pos x="16" y="48"/>
                </a:cxn>
                <a:cxn ang="0">
                  <a:pos x="27" y="39"/>
                </a:cxn>
                <a:cxn ang="0">
                  <a:pos x="44" y="31"/>
                </a:cxn>
                <a:cxn ang="0">
                  <a:pos x="42" y="22"/>
                </a:cxn>
                <a:cxn ang="0">
                  <a:pos x="42" y="13"/>
                </a:cxn>
                <a:cxn ang="0">
                  <a:pos x="39" y="5"/>
                </a:cxn>
                <a:cxn ang="0">
                  <a:pos x="34" y="4"/>
                </a:cxn>
                <a:cxn ang="0">
                  <a:pos x="32" y="4"/>
                </a:cxn>
                <a:cxn ang="0">
                  <a:pos x="29" y="1"/>
                </a:cxn>
                <a:cxn ang="0">
                  <a:pos x="20" y="18"/>
                </a:cxn>
                <a:cxn ang="0">
                  <a:pos x="5" y="17"/>
                </a:cxn>
                <a:cxn ang="0">
                  <a:pos x="5" y="18"/>
                </a:cxn>
              </a:cxnLst>
              <a:rect l="0" t="0" r="r" b="b"/>
              <a:pathLst>
                <a:path w="45" h="50">
                  <a:moveTo>
                    <a:pt x="5" y="18"/>
                  </a:moveTo>
                  <a:cubicBezTo>
                    <a:pt x="4" y="18"/>
                    <a:pt x="4" y="18"/>
                    <a:pt x="3" y="19"/>
                  </a:cubicBezTo>
                  <a:cubicBezTo>
                    <a:pt x="3" y="21"/>
                    <a:pt x="0" y="25"/>
                    <a:pt x="0" y="27"/>
                  </a:cubicBezTo>
                  <a:cubicBezTo>
                    <a:pt x="1" y="30"/>
                    <a:pt x="5" y="31"/>
                    <a:pt x="6" y="32"/>
                  </a:cubicBezTo>
                  <a:cubicBezTo>
                    <a:pt x="10" y="37"/>
                    <a:pt x="3" y="38"/>
                    <a:pt x="5" y="44"/>
                  </a:cubicBezTo>
                  <a:cubicBezTo>
                    <a:pt x="6" y="48"/>
                    <a:pt x="8" y="47"/>
                    <a:pt x="11" y="48"/>
                  </a:cubicBezTo>
                  <a:cubicBezTo>
                    <a:pt x="12" y="49"/>
                    <a:pt x="12" y="50"/>
                    <a:pt x="13" y="50"/>
                  </a:cubicBezTo>
                  <a:cubicBezTo>
                    <a:pt x="16" y="50"/>
                    <a:pt x="15" y="50"/>
                    <a:pt x="16" y="48"/>
                  </a:cubicBezTo>
                  <a:cubicBezTo>
                    <a:pt x="20" y="43"/>
                    <a:pt x="19" y="39"/>
                    <a:pt x="27" y="39"/>
                  </a:cubicBezTo>
                  <a:cubicBezTo>
                    <a:pt x="35" y="39"/>
                    <a:pt x="45" y="43"/>
                    <a:pt x="44" y="31"/>
                  </a:cubicBezTo>
                  <a:cubicBezTo>
                    <a:pt x="44" y="27"/>
                    <a:pt x="43" y="25"/>
                    <a:pt x="42" y="22"/>
                  </a:cubicBezTo>
                  <a:cubicBezTo>
                    <a:pt x="42" y="19"/>
                    <a:pt x="42" y="16"/>
                    <a:pt x="42" y="13"/>
                  </a:cubicBezTo>
                  <a:cubicBezTo>
                    <a:pt x="42" y="9"/>
                    <a:pt x="42" y="7"/>
                    <a:pt x="39" y="5"/>
                  </a:cubicBezTo>
                  <a:cubicBezTo>
                    <a:pt x="37" y="4"/>
                    <a:pt x="35" y="4"/>
                    <a:pt x="34" y="4"/>
                  </a:cubicBezTo>
                  <a:cubicBezTo>
                    <a:pt x="33" y="4"/>
                    <a:pt x="32" y="4"/>
                    <a:pt x="32" y="4"/>
                  </a:cubicBezTo>
                  <a:cubicBezTo>
                    <a:pt x="31" y="3"/>
                    <a:pt x="30" y="2"/>
                    <a:pt x="29" y="1"/>
                  </a:cubicBezTo>
                  <a:cubicBezTo>
                    <a:pt x="22" y="0"/>
                    <a:pt x="19" y="12"/>
                    <a:pt x="20" y="18"/>
                  </a:cubicBezTo>
                  <a:cubicBezTo>
                    <a:pt x="15" y="19"/>
                    <a:pt x="10" y="17"/>
                    <a:pt x="5" y="17"/>
                  </a:cubicBezTo>
                  <a:lnTo>
                    <a:pt x="5" y="18"/>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29" name="Freeform 129">
              <a:extLst>
                <a:ext uri="{FF2B5EF4-FFF2-40B4-BE49-F238E27FC236}">
                  <a16:creationId xmlns:a16="http://schemas.microsoft.com/office/drawing/2014/main" id="{29B201FA-1F08-2AAE-B067-3E77C011EA52}"/>
                </a:ext>
              </a:extLst>
            </p:cNvPr>
            <p:cNvSpPr>
              <a:spLocks/>
            </p:cNvSpPr>
            <p:nvPr/>
          </p:nvSpPr>
          <p:spPr bwMode="auto">
            <a:xfrm>
              <a:off x="5846763" y="123825"/>
              <a:ext cx="36513" cy="61913"/>
            </a:xfrm>
            <a:custGeom>
              <a:avLst/>
              <a:gdLst/>
              <a:ahLst/>
              <a:cxnLst>
                <a:cxn ang="0">
                  <a:pos x="9" y="0"/>
                </a:cxn>
                <a:cxn ang="0">
                  <a:pos x="2" y="11"/>
                </a:cxn>
                <a:cxn ang="0">
                  <a:pos x="7" y="19"/>
                </a:cxn>
                <a:cxn ang="0">
                  <a:pos x="6" y="27"/>
                </a:cxn>
                <a:cxn ang="0">
                  <a:pos x="9" y="30"/>
                </a:cxn>
                <a:cxn ang="0">
                  <a:pos x="13" y="33"/>
                </a:cxn>
                <a:cxn ang="0">
                  <a:pos x="16" y="29"/>
                </a:cxn>
                <a:cxn ang="0">
                  <a:pos x="18" y="20"/>
                </a:cxn>
                <a:cxn ang="0">
                  <a:pos x="13" y="3"/>
                </a:cxn>
                <a:cxn ang="0">
                  <a:pos x="9" y="0"/>
                </a:cxn>
              </a:cxnLst>
              <a:rect l="0" t="0" r="r" b="b"/>
              <a:pathLst>
                <a:path w="20" h="33">
                  <a:moveTo>
                    <a:pt x="9" y="0"/>
                  </a:moveTo>
                  <a:cubicBezTo>
                    <a:pt x="5" y="2"/>
                    <a:pt x="0" y="5"/>
                    <a:pt x="2" y="11"/>
                  </a:cubicBezTo>
                  <a:cubicBezTo>
                    <a:pt x="2" y="14"/>
                    <a:pt x="6" y="15"/>
                    <a:pt x="7" y="19"/>
                  </a:cubicBezTo>
                  <a:cubicBezTo>
                    <a:pt x="7" y="21"/>
                    <a:pt x="6" y="24"/>
                    <a:pt x="6" y="27"/>
                  </a:cubicBezTo>
                  <a:cubicBezTo>
                    <a:pt x="6" y="28"/>
                    <a:pt x="7" y="29"/>
                    <a:pt x="9" y="30"/>
                  </a:cubicBezTo>
                  <a:cubicBezTo>
                    <a:pt x="9" y="29"/>
                    <a:pt x="14" y="33"/>
                    <a:pt x="13" y="33"/>
                  </a:cubicBezTo>
                  <a:cubicBezTo>
                    <a:pt x="17" y="33"/>
                    <a:pt x="16" y="32"/>
                    <a:pt x="16" y="29"/>
                  </a:cubicBezTo>
                  <a:cubicBezTo>
                    <a:pt x="16" y="25"/>
                    <a:pt x="17" y="23"/>
                    <a:pt x="18" y="20"/>
                  </a:cubicBezTo>
                  <a:cubicBezTo>
                    <a:pt x="20" y="12"/>
                    <a:pt x="15" y="9"/>
                    <a:pt x="13" y="3"/>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0" name="Freeform 130">
              <a:extLst>
                <a:ext uri="{FF2B5EF4-FFF2-40B4-BE49-F238E27FC236}">
                  <a16:creationId xmlns:a16="http://schemas.microsoft.com/office/drawing/2014/main" id="{ECF5FE43-2981-B88A-34C6-729D842CF0E8}"/>
                </a:ext>
              </a:extLst>
            </p:cNvPr>
            <p:cNvSpPr>
              <a:spLocks/>
            </p:cNvSpPr>
            <p:nvPr/>
          </p:nvSpPr>
          <p:spPr bwMode="auto">
            <a:xfrm>
              <a:off x="5529263" y="269875"/>
              <a:ext cx="73025" cy="85725"/>
            </a:xfrm>
            <a:custGeom>
              <a:avLst/>
              <a:gdLst/>
              <a:ahLst/>
              <a:cxnLst>
                <a:cxn ang="0">
                  <a:pos x="35" y="15"/>
                </a:cxn>
                <a:cxn ang="0">
                  <a:pos x="25" y="3"/>
                </a:cxn>
                <a:cxn ang="0">
                  <a:pos x="8" y="12"/>
                </a:cxn>
                <a:cxn ang="0">
                  <a:pos x="3" y="26"/>
                </a:cxn>
                <a:cxn ang="0">
                  <a:pos x="1" y="35"/>
                </a:cxn>
                <a:cxn ang="0">
                  <a:pos x="15" y="35"/>
                </a:cxn>
                <a:cxn ang="0">
                  <a:pos x="23" y="45"/>
                </a:cxn>
                <a:cxn ang="0">
                  <a:pos x="37" y="25"/>
                </a:cxn>
                <a:cxn ang="0">
                  <a:pos x="35" y="8"/>
                </a:cxn>
                <a:cxn ang="0">
                  <a:pos x="35" y="15"/>
                </a:cxn>
              </a:cxnLst>
              <a:rect l="0" t="0" r="r" b="b"/>
              <a:pathLst>
                <a:path w="39" h="46">
                  <a:moveTo>
                    <a:pt x="35" y="15"/>
                  </a:moveTo>
                  <a:cubicBezTo>
                    <a:pt x="33" y="11"/>
                    <a:pt x="30" y="5"/>
                    <a:pt x="25" y="3"/>
                  </a:cubicBezTo>
                  <a:cubicBezTo>
                    <a:pt x="18" y="0"/>
                    <a:pt x="12" y="8"/>
                    <a:pt x="8" y="12"/>
                  </a:cubicBezTo>
                  <a:cubicBezTo>
                    <a:pt x="4" y="17"/>
                    <a:pt x="4" y="20"/>
                    <a:pt x="3" y="26"/>
                  </a:cubicBezTo>
                  <a:cubicBezTo>
                    <a:pt x="2" y="29"/>
                    <a:pt x="0" y="31"/>
                    <a:pt x="1" y="35"/>
                  </a:cubicBezTo>
                  <a:cubicBezTo>
                    <a:pt x="5" y="35"/>
                    <a:pt x="12" y="33"/>
                    <a:pt x="15" y="35"/>
                  </a:cubicBezTo>
                  <a:cubicBezTo>
                    <a:pt x="20" y="38"/>
                    <a:pt x="16" y="45"/>
                    <a:pt x="23" y="45"/>
                  </a:cubicBezTo>
                  <a:cubicBezTo>
                    <a:pt x="32" y="46"/>
                    <a:pt x="36" y="32"/>
                    <a:pt x="37" y="25"/>
                  </a:cubicBezTo>
                  <a:cubicBezTo>
                    <a:pt x="37" y="19"/>
                    <a:pt x="39" y="13"/>
                    <a:pt x="35" y="8"/>
                  </a:cubicBezTo>
                  <a:lnTo>
                    <a:pt x="35" y="1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1" name="Freeform 131">
              <a:extLst>
                <a:ext uri="{FF2B5EF4-FFF2-40B4-BE49-F238E27FC236}">
                  <a16:creationId xmlns:a16="http://schemas.microsoft.com/office/drawing/2014/main" id="{E1755360-1C64-F8BF-3570-CD12A015FFF4}"/>
                </a:ext>
              </a:extLst>
            </p:cNvPr>
            <p:cNvSpPr>
              <a:spLocks/>
            </p:cNvSpPr>
            <p:nvPr/>
          </p:nvSpPr>
          <p:spPr bwMode="auto">
            <a:xfrm>
              <a:off x="5624513" y="263525"/>
              <a:ext cx="92075" cy="85725"/>
            </a:xfrm>
            <a:custGeom>
              <a:avLst/>
              <a:gdLst/>
              <a:ahLst/>
              <a:cxnLst>
                <a:cxn ang="0">
                  <a:pos x="9" y="0"/>
                </a:cxn>
                <a:cxn ang="0">
                  <a:pos x="1" y="10"/>
                </a:cxn>
                <a:cxn ang="0">
                  <a:pos x="4" y="18"/>
                </a:cxn>
                <a:cxn ang="0">
                  <a:pos x="8" y="22"/>
                </a:cxn>
                <a:cxn ang="0">
                  <a:pos x="9" y="36"/>
                </a:cxn>
                <a:cxn ang="0">
                  <a:pos x="20" y="38"/>
                </a:cxn>
                <a:cxn ang="0">
                  <a:pos x="39" y="41"/>
                </a:cxn>
                <a:cxn ang="0">
                  <a:pos x="44" y="46"/>
                </a:cxn>
                <a:cxn ang="0">
                  <a:pos x="48" y="40"/>
                </a:cxn>
                <a:cxn ang="0">
                  <a:pos x="34" y="17"/>
                </a:cxn>
                <a:cxn ang="0">
                  <a:pos x="30" y="16"/>
                </a:cxn>
                <a:cxn ang="0">
                  <a:pos x="24" y="11"/>
                </a:cxn>
                <a:cxn ang="0">
                  <a:pos x="12" y="2"/>
                </a:cxn>
                <a:cxn ang="0">
                  <a:pos x="9" y="0"/>
                </a:cxn>
              </a:cxnLst>
              <a:rect l="0" t="0" r="r" b="b"/>
              <a:pathLst>
                <a:path w="49" h="46">
                  <a:moveTo>
                    <a:pt x="9" y="0"/>
                  </a:moveTo>
                  <a:cubicBezTo>
                    <a:pt x="3" y="0"/>
                    <a:pt x="0" y="3"/>
                    <a:pt x="1" y="10"/>
                  </a:cubicBezTo>
                  <a:cubicBezTo>
                    <a:pt x="1" y="12"/>
                    <a:pt x="3" y="17"/>
                    <a:pt x="4" y="18"/>
                  </a:cubicBezTo>
                  <a:cubicBezTo>
                    <a:pt x="6" y="20"/>
                    <a:pt x="7" y="20"/>
                    <a:pt x="8" y="22"/>
                  </a:cubicBezTo>
                  <a:cubicBezTo>
                    <a:pt x="10" y="27"/>
                    <a:pt x="8" y="31"/>
                    <a:pt x="9" y="36"/>
                  </a:cubicBezTo>
                  <a:cubicBezTo>
                    <a:pt x="11" y="40"/>
                    <a:pt x="16" y="38"/>
                    <a:pt x="20" y="38"/>
                  </a:cubicBezTo>
                  <a:cubicBezTo>
                    <a:pt x="25" y="38"/>
                    <a:pt x="35" y="38"/>
                    <a:pt x="39" y="41"/>
                  </a:cubicBezTo>
                  <a:cubicBezTo>
                    <a:pt x="41" y="43"/>
                    <a:pt x="40" y="46"/>
                    <a:pt x="44" y="46"/>
                  </a:cubicBezTo>
                  <a:cubicBezTo>
                    <a:pt x="48" y="46"/>
                    <a:pt x="48" y="43"/>
                    <a:pt x="48" y="40"/>
                  </a:cubicBezTo>
                  <a:cubicBezTo>
                    <a:pt x="49" y="30"/>
                    <a:pt x="44" y="20"/>
                    <a:pt x="34" y="17"/>
                  </a:cubicBezTo>
                  <a:cubicBezTo>
                    <a:pt x="32" y="17"/>
                    <a:pt x="32" y="17"/>
                    <a:pt x="30" y="16"/>
                  </a:cubicBezTo>
                  <a:cubicBezTo>
                    <a:pt x="28" y="15"/>
                    <a:pt x="26" y="12"/>
                    <a:pt x="24" y="11"/>
                  </a:cubicBezTo>
                  <a:cubicBezTo>
                    <a:pt x="21" y="8"/>
                    <a:pt x="12" y="6"/>
                    <a:pt x="12" y="2"/>
                  </a:cubicBezTo>
                  <a:lnTo>
                    <a:pt x="9"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2" name="Freeform 132">
              <a:extLst>
                <a:ext uri="{FF2B5EF4-FFF2-40B4-BE49-F238E27FC236}">
                  <a16:creationId xmlns:a16="http://schemas.microsoft.com/office/drawing/2014/main" id="{1C3B44EE-86CA-BBE0-2195-05798F4DE1BB}"/>
                </a:ext>
              </a:extLst>
            </p:cNvPr>
            <p:cNvSpPr>
              <a:spLocks/>
            </p:cNvSpPr>
            <p:nvPr/>
          </p:nvSpPr>
          <p:spPr bwMode="auto">
            <a:xfrm>
              <a:off x="5553075" y="357188"/>
              <a:ext cx="38100" cy="22225"/>
            </a:xfrm>
            <a:custGeom>
              <a:avLst/>
              <a:gdLst/>
              <a:ahLst/>
              <a:cxnLst>
                <a:cxn ang="0">
                  <a:pos x="14" y="0"/>
                </a:cxn>
                <a:cxn ang="0">
                  <a:pos x="6" y="9"/>
                </a:cxn>
                <a:cxn ang="0">
                  <a:pos x="18" y="11"/>
                </a:cxn>
                <a:cxn ang="0">
                  <a:pos x="18" y="0"/>
                </a:cxn>
                <a:cxn ang="0">
                  <a:pos x="14" y="0"/>
                </a:cxn>
              </a:cxnLst>
              <a:rect l="0" t="0" r="r" b="b"/>
              <a:pathLst>
                <a:path w="20" h="12">
                  <a:moveTo>
                    <a:pt x="14" y="0"/>
                  </a:moveTo>
                  <a:cubicBezTo>
                    <a:pt x="9" y="0"/>
                    <a:pt x="0" y="1"/>
                    <a:pt x="6" y="9"/>
                  </a:cubicBezTo>
                  <a:cubicBezTo>
                    <a:pt x="8" y="11"/>
                    <a:pt x="15" y="12"/>
                    <a:pt x="18" y="11"/>
                  </a:cubicBezTo>
                  <a:cubicBezTo>
                    <a:pt x="20" y="9"/>
                    <a:pt x="20" y="3"/>
                    <a:pt x="18" y="0"/>
                  </a:cubicBezTo>
                  <a:lnTo>
                    <a:pt x="14"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3" name="Freeform 133">
              <a:extLst>
                <a:ext uri="{FF2B5EF4-FFF2-40B4-BE49-F238E27FC236}">
                  <a16:creationId xmlns:a16="http://schemas.microsoft.com/office/drawing/2014/main" id="{C03F7A44-CA5B-C773-D03A-ACBDCC9B34A5}"/>
                </a:ext>
              </a:extLst>
            </p:cNvPr>
            <p:cNvSpPr>
              <a:spLocks/>
            </p:cNvSpPr>
            <p:nvPr/>
          </p:nvSpPr>
          <p:spPr bwMode="auto">
            <a:xfrm>
              <a:off x="5438775" y="271463"/>
              <a:ext cx="60325" cy="77788"/>
            </a:xfrm>
            <a:custGeom>
              <a:avLst/>
              <a:gdLst/>
              <a:ahLst/>
              <a:cxnLst>
                <a:cxn ang="0">
                  <a:pos x="32" y="22"/>
                </a:cxn>
                <a:cxn ang="0">
                  <a:pos x="29" y="9"/>
                </a:cxn>
                <a:cxn ang="0">
                  <a:pos x="15" y="11"/>
                </a:cxn>
                <a:cxn ang="0">
                  <a:pos x="13" y="7"/>
                </a:cxn>
                <a:cxn ang="0">
                  <a:pos x="8" y="3"/>
                </a:cxn>
                <a:cxn ang="0">
                  <a:pos x="2" y="4"/>
                </a:cxn>
                <a:cxn ang="0">
                  <a:pos x="2" y="17"/>
                </a:cxn>
                <a:cxn ang="0">
                  <a:pos x="6" y="23"/>
                </a:cxn>
                <a:cxn ang="0">
                  <a:pos x="12" y="25"/>
                </a:cxn>
                <a:cxn ang="0">
                  <a:pos x="9" y="41"/>
                </a:cxn>
                <a:cxn ang="0">
                  <a:pos x="22" y="33"/>
                </a:cxn>
                <a:cxn ang="0">
                  <a:pos x="26" y="22"/>
                </a:cxn>
                <a:cxn ang="0">
                  <a:pos x="32" y="22"/>
                </a:cxn>
              </a:cxnLst>
              <a:rect l="0" t="0" r="r" b="b"/>
              <a:pathLst>
                <a:path w="32" h="42">
                  <a:moveTo>
                    <a:pt x="32" y="22"/>
                  </a:moveTo>
                  <a:cubicBezTo>
                    <a:pt x="28" y="22"/>
                    <a:pt x="32" y="11"/>
                    <a:pt x="29" y="9"/>
                  </a:cubicBezTo>
                  <a:cubicBezTo>
                    <a:pt x="27" y="7"/>
                    <a:pt x="17" y="14"/>
                    <a:pt x="15" y="11"/>
                  </a:cubicBezTo>
                  <a:cubicBezTo>
                    <a:pt x="14" y="10"/>
                    <a:pt x="14" y="8"/>
                    <a:pt x="13" y="7"/>
                  </a:cubicBezTo>
                  <a:cubicBezTo>
                    <a:pt x="11" y="5"/>
                    <a:pt x="10" y="4"/>
                    <a:pt x="8" y="3"/>
                  </a:cubicBezTo>
                  <a:cubicBezTo>
                    <a:pt x="4" y="1"/>
                    <a:pt x="3" y="0"/>
                    <a:pt x="2" y="4"/>
                  </a:cubicBezTo>
                  <a:cubicBezTo>
                    <a:pt x="0" y="7"/>
                    <a:pt x="1" y="14"/>
                    <a:pt x="2" y="17"/>
                  </a:cubicBezTo>
                  <a:cubicBezTo>
                    <a:pt x="3" y="19"/>
                    <a:pt x="4" y="21"/>
                    <a:pt x="6" y="23"/>
                  </a:cubicBezTo>
                  <a:cubicBezTo>
                    <a:pt x="8" y="23"/>
                    <a:pt x="10" y="24"/>
                    <a:pt x="12" y="25"/>
                  </a:cubicBezTo>
                  <a:cubicBezTo>
                    <a:pt x="15" y="31"/>
                    <a:pt x="7" y="35"/>
                    <a:pt x="9" y="41"/>
                  </a:cubicBezTo>
                  <a:cubicBezTo>
                    <a:pt x="12" y="42"/>
                    <a:pt x="21" y="36"/>
                    <a:pt x="22" y="33"/>
                  </a:cubicBezTo>
                  <a:cubicBezTo>
                    <a:pt x="28" y="25"/>
                    <a:pt x="29" y="30"/>
                    <a:pt x="26" y="22"/>
                  </a:cubicBezTo>
                  <a:lnTo>
                    <a:pt x="32" y="2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4" name="Freeform 134">
              <a:extLst>
                <a:ext uri="{FF2B5EF4-FFF2-40B4-BE49-F238E27FC236}">
                  <a16:creationId xmlns:a16="http://schemas.microsoft.com/office/drawing/2014/main" id="{413DCC1F-FCAF-B3F0-189F-7310C76AE3E7}"/>
                </a:ext>
              </a:extLst>
            </p:cNvPr>
            <p:cNvSpPr>
              <a:spLocks/>
            </p:cNvSpPr>
            <p:nvPr/>
          </p:nvSpPr>
          <p:spPr bwMode="auto">
            <a:xfrm>
              <a:off x="4297363" y="1987550"/>
              <a:ext cx="100013" cy="57150"/>
            </a:xfrm>
            <a:custGeom>
              <a:avLst/>
              <a:gdLst/>
              <a:ahLst/>
              <a:cxnLst>
                <a:cxn ang="0">
                  <a:pos x="33" y="0"/>
                </a:cxn>
                <a:cxn ang="0">
                  <a:pos x="18" y="7"/>
                </a:cxn>
                <a:cxn ang="0">
                  <a:pos x="14" y="11"/>
                </a:cxn>
                <a:cxn ang="0">
                  <a:pos x="11" y="13"/>
                </a:cxn>
                <a:cxn ang="0">
                  <a:pos x="6" y="15"/>
                </a:cxn>
                <a:cxn ang="0">
                  <a:pos x="3" y="29"/>
                </a:cxn>
                <a:cxn ang="0">
                  <a:pos x="11" y="29"/>
                </a:cxn>
                <a:cxn ang="0">
                  <a:pos x="19" y="25"/>
                </a:cxn>
                <a:cxn ang="0">
                  <a:pos x="26" y="25"/>
                </a:cxn>
                <a:cxn ang="0">
                  <a:pos x="31" y="26"/>
                </a:cxn>
                <a:cxn ang="0">
                  <a:pos x="39" y="23"/>
                </a:cxn>
                <a:cxn ang="0">
                  <a:pos x="44" y="20"/>
                </a:cxn>
                <a:cxn ang="0">
                  <a:pos x="50" y="19"/>
                </a:cxn>
                <a:cxn ang="0">
                  <a:pos x="53" y="15"/>
                </a:cxn>
                <a:cxn ang="0">
                  <a:pos x="54" y="13"/>
                </a:cxn>
                <a:cxn ang="0">
                  <a:pos x="46" y="10"/>
                </a:cxn>
                <a:cxn ang="0">
                  <a:pos x="41" y="9"/>
                </a:cxn>
                <a:cxn ang="0">
                  <a:pos x="40" y="4"/>
                </a:cxn>
                <a:cxn ang="0">
                  <a:pos x="39" y="1"/>
                </a:cxn>
                <a:cxn ang="0">
                  <a:pos x="32" y="2"/>
                </a:cxn>
                <a:cxn ang="0">
                  <a:pos x="33" y="0"/>
                </a:cxn>
              </a:cxnLst>
              <a:rect l="0" t="0" r="r" b="b"/>
              <a:pathLst>
                <a:path w="54" h="31">
                  <a:moveTo>
                    <a:pt x="33" y="0"/>
                  </a:moveTo>
                  <a:cubicBezTo>
                    <a:pt x="28" y="0"/>
                    <a:pt x="21" y="4"/>
                    <a:pt x="18" y="7"/>
                  </a:cubicBezTo>
                  <a:cubicBezTo>
                    <a:pt x="16" y="9"/>
                    <a:pt x="16" y="10"/>
                    <a:pt x="14" y="11"/>
                  </a:cubicBezTo>
                  <a:cubicBezTo>
                    <a:pt x="13" y="12"/>
                    <a:pt x="12" y="12"/>
                    <a:pt x="11" y="13"/>
                  </a:cubicBezTo>
                  <a:cubicBezTo>
                    <a:pt x="9" y="14"/>
                    <a:pt x="8" y="15"/>
                    <a:pt x="6" y="15"/>
                  </a:cubicBezTo>
                  <a:cubicBezTo>
                    <a:pt x="3" y="18"/>
                    <a:pt x="0" y="25"/>
                    <a:pt x="3" y="29"/>
                  </a:cubicBezTo>
                  <a:cubicBezTo>
                    <a:pt x="5" y="31"/>
                    <a:pt x="8" y="30"/>
                    <a:pt x="11" y="29"/>
                  </a:cubicBezTo>
                  <a:cubicBezTo>
                    <a:pt x="14" y="27"/>
                    <a:pt x="15" y="25"/>
                    <a:pt x="19" y="25"/>
                  </a:cubicBezTo>
                  <a:cubicBezTo>
                    <a:pt x="21" y="24"/>
                    <a:pt x="24" y="24"/>
                    <a:pt x="26" y="25"/>
                  </a:cubicBezTo>
                  <a:cubicBezTo>
                    <a:pt x="28" y="25"/>
                    <a:pt x="29" y="26"/>
                    <a:pt x="31" y="26"/>
                  </a:cubicBezTo>
                  <a:cubicBezTo>
                    <a:pt x="34" y="26"/>
                    <a:pt x="37" y="25"/>
                    <a:pt x="39" y="23"/>
                  </a:cubicBezTo>
                  <a:cubicBezTo>
                    <a:pt x="41" y="22"/>
                    <a:pt x="42" y="21"/>
                    <a:pt x="44" y="20"/>
                  </a:cubicBezTo>
                  <a:cubicBezTo>
                    <a:pt x="46" y="20"/>
                    <a:pt x="48" y="20"/>
                    <a:pt x="50" y="19"/>
                  </a:cubicBezTo>
                  <a:cubicBezTo>
                    <a:pt x="52" y="18"/>
                    <a:pt x="52" y="17"/>
                    <a:pt x="53" y="15"/>
                  </a:cubicBezTo>
                  <a:cubicBezTo>
                    <a:pt x="54" y="14"/>
                    <a:pt x="54" y="14"/>
                    <a:pt x="54" y="13"/>
                  </a:cubicBezTo>
                  <a:cubicBezTo>
                    <a:pt x="51" y="11"/>
                    <a:pt x="49" y="10"/>
                    <a:pt x="46" y="10"/>
                  </a:cubicBezTo>
                  <a:cubicBezTo>
                    <a:pt x="44" y="9"/>
                    <a:pt x="43" y="9"/>
                    <a:pt x="41" y="9"/>
                  </a:cubicBezTo>
                  <a:cubicBezTo>
                    <a:pt x="41" y="8"/>
                    <a:pt x="40" y="6"/>
                    <a:pt x="40" y="4"/>
                  </a:cubicBezTo>
                  <a:cubicBezTo>
                    <a:pt x="40" y="3"/>
                    <a:pt x="40" y="2"/>
                    <a:pt x="39" y="1"/>
                  </a:cubicBezTo>
                  <a:cubicBezTo>
                    <a:pt x="38" y="1"/>
                    <a:pt x="34" y="2"/>
                    <a:pt x="32" y="2"/>
                  </a:cubicBezTo>
                  <a:lnTo>
                    <a:pt x="33" y="0"/>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5" name="Freeform 135">
              <a:extLst>
                <a:ext uri="{FF2B5EF4-FFF2-40B4-BE49-F238E27FC236}">
                  <a16:creationId xmlns:a16="http://schemas.microsoft.com/office/drawing/2014/main" id="{6D66EF6A-2DFA-F069-2105-24F9F472E12E}"/>
                </a:ext>
              </a:extLst>
            </p:cNvPr>
            <p:cNvSpPr>
              <a:spLocks/>
            </p:cNvSpPr>
            <p:nvPr/>
          </p:nvSpPr>
          <p:spPr bwMode="auto">
            <a:xfrm>
              <a:off x="4306888" y="1946275"/>
              <a:ext cx="58738" cy="33338"/>
            </a:xfrm>
            <a:custGeom>
              <a:avLst/>
              <a:gdLst/>
              <a:ahLst/>
              <a:cxnLst>
                <a:cxn ang="0">
                  <a:pos x="23" y="2"/>
                </a:cxn>
                <a:cxn ang="0">
                  <a:pos x="9" y="7"/>
                </a:cxn>
                <a:cxn ang="0">
                  <a:pos x="3" y="12"/>
                </a:cxn>
                <a:cxn ang="0">
                  <a:pos x="1" y="16"/>
                </a:cxn>
                <a:cxn ang="0">
                  <a:pos x="9" y="17"/>
                </a:cxn>
                <a:cxn ang="0">
                  <a:pos x="24" y="15"/>
                </a:cxn>
                <a:cxn ang="0">
                  <a:pos x="28" y="13"/>
                </a:cxn>
                <a:cxn ang="0">
                  <a:pos x="26" y="0"/>
                </a:cxn>
                <a:cxn ang="0">
                  <a:pos x="23" y="2"/>
                </a:cxn>
              </a:cxnLst>
              <a:rect l="0" t="0" r="r" b="b"/>
              <a:pathLst>
                <a:path w="32" h="18">
                  <a:moveTo>
                    <a:pt x="23" y="2"/>
                  </a:moveTo>
                  <a:cubicBezTo>
                    <a:pt x="19" y="2"/>
                    <a:pt x="13" y="5"/>
                    <a:pt x="9" y="7"/>
                  </a:cubicBezTo>
                  <a:cubicBezTo>
                    <a:pt x="5" y="8"/>
                    <a:pt x="5" y="10"/>
                    <a:pt x="3" y="12"/>
                  </a:cubicBezTo>
                  <a:cubicBezTo>
                    <a:pt x="2" y="13"/>
                    <a:pt x="0" y="14"/>
                    <a:pt x="1" y="16"/>
                  </a:cubicBezTo>
                  <a:cubicBezTo>
                    <a:pt x="2" y="18"/>
                    <a:pt x="6" y="17"/>
                    <a:pt x="9" y="17"/>
                  </a:cubicBezTo>
                  <a:cubicBezTo>
                    <a:pt x="14" y="17"/>
                    <a:pt x="19" y="17"/>
                    <a:pt x="24" y="15"/>
                  </a:cubicBezTo>
                  <a:cubicBezTo>
                    <a:pt x="25" y="14"/>
                    <a:pt x="27" y="14"/>
                    <a:pt x="28" y="13"/>
                  </a:cubicBezTo>
                  <a:cubicBezTo>
                    <a:pt x="32" y="9"/>
                    <a:pt x="29" y="3"/>
                    <a:pt x="26" y="0"/>
                  </a:cubicBezTo>
                  <a:lnTo>
                    <a:pt x="23" y="2"/>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6" name="Freeform 136">
              <a:extLst>
                <a:ext uri="{FF2B5EF4-FFF2-40B4-BE49-F238E27FC236}">
                  <a16:creationId xmlns:a16="http://schemas.microsoft.com/office/drawing/2014/main" id="{F920F34C-BC98-604A-B0F5-7439DAF5CEB9}"/>
                </a:ext>
              </a:extLst>
            </p:cNvPr>
            <p:cNvSpPr>
              <a:spLocks/>
            </p:cNvSpPr>
            <p:nvPr/>
          </p:nvSpPr>
          <p:spPr bwMode="auto">
            <a:xfrm>
              <a:off x="4256088" y="2024063"/>
              <a:ext cx="41275" cy="39688"/>
            </a:xfrm>
            <a:custGeom>
              <a:avLst/>
              <a:gdLst/>
              <a:ahLst/>
              <a:cxnLst>
                <a:cxn ang="0">
                  <a:pos x="16" y="5"/>
                </a:cxn>
                <a:cxn ang="0">
                  <a:pos x="7" y="4"/>
                </a:cxn>
                <a:cxn ang="0">
                  <a:pos x="0" y="12"/>
                </a:cxn>
                <a:cxn ang="0">
                  <a:pos x="7" y="19"/>
                </a:cxn>
                <a:cxn ang="0">
                  <a:pos x="10" y="20"/>
                </a:cxn>
                <a:cxn ang="0">
                  <a:pos x="17" y="18"/>
                </a:cxn>
                <a:cxn ang="0">
                  <a:pos x="21" y="13"/>
                </a:cxn>
                <a:cxn ang="0">
                  <a:pos x="14" y="0"/>
                </a:cxn>
                <a:cxn ang="0">
                  <a:pos x="16" y="5"/>
                </a:cxn>
              </a:cxnLst>
              <a:rect l="0" t="0" r="r" b="b"/>
              <a:pathLst>
                <a:path w="22" h="21">
                  <a:moveTo>
                    <a:pt x="16" y="5"/>
                  </a:moveTo>
                  <a:cubicBezTo>
                    <a:pt x="13" y="3"/>
                    <a:pt x="10" y="2"/>
                    <a:pt x="7" y="4"/>
                  </a:cubicBezTo>
                  <a:cubicBezTo>
                    <a:pt x="4" y="5"/>
                    <a:pt x="1" y="9"/>
                    <a:pt x="0" y="12"/>
                  </a:cubicBezTo>
                  <a:cubicBezTo>
                    <a:pt x="0" y="15"/>
                    <a:pt x="4" y="18"/>
                    <a:pt x="7" y="19"/>
                  </a:cubicBezTo>
                  <a:cubicBezTo>
                    <a:pt x="8" y="19"/>
                    <a:pt x="9" y="20"/>
                    <a:pt x="10" y="20"/>
                  </a:cubicBezTo>
                  <a:cubicBezTo>
                    <a:pt x="13" y="21"/>
                    <a:pt x="15" y="19"/>
                    <a:pt x="17" y="18"/>
                  </a:cubicBezTo>
                  <a:cubicBezTo>
                    <a:pt x="19" y="16"/>
                    <a:pt x="21" y="16"/>
                    <a:pt x="21" y="13"/>
                  </a:cubicBezTo>
                  <a:cubicBezTo>
                    <a:pt x="22" y="8"/>
                    <a:pt x="19" y="3"/>
                    <a:pt x="14" y="0"/>
                  </a:cubicBezTo>
                  <a:lnTo>
                    <a:pt x="16" y="5"/>
                  </a:lnTo>
                  <a:close/>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7" name="Freeform 137">
              <a:extLst>
                <a:ext uri="{FF2B5EF4-FFF2-40B4-BE49-F238E27FC236}">
                  <a16:creationId xmlns:a16="http://schemas.microsoft.com/office/drawing/2014/main" id="{502E5BB5-468F-485E-AE57-5150DB4A889B}"/>
                </a:ext>
              </a:extLst>
            </p:cNvPr>
            <p:cNvSpPr>
              <a:spLocks noEditPoints="1"/>
            </p:cNvSpPr>
            <p:nvPr/>
          </p:nvSpPr>
          <p:spPr bwMode="auto">
            <a:xfrm>
              <a:off x="5291138" y="285750"/>
              <a:ext cx="187325" cy="206375"/>
            </a:xfrm>
            <a:custGeom>
              <a:avLst/>
              <a:gdLst/>
              <a:ahLst/>
              <a:cxnLst>
                <a:cxn ang="0">
                  <a:pos x="39" y="61"/>
                </a:cxn>
                <a:cxn ang="0">
                  <a:pos x="38" y="59"/>
                </a:cxn>
                <a:cxn ang="0">
                  <a:pos x="29" y="68"/>
                </a:cxn>
                <a:cxn ang="0">
                  <a:pos x="15" y="70"/>
                </a:cxn>
                <a:cxn ang="0">
                  <a:pos x="18" y="80"/>
                </a:cxn>
                <a:cxn ang="0">
                  <a:pos x="3" y="82"/>
                </a:cxn>
                <a:cxn ang="0">
                  <a:pos x="0" y="93"/>
                </a:cxn>
                <a:cxn ang="0">
                  <a:pos x="5" y="102"/>
                </a:cxn>
                <a:cxn ang="0">
                  <a:pos x="22" y="104"/>
                </a:cxn>
                <a:cxn ang="0">
                  <a:pos x="26" y="109"/>
                </a:cxn>
                <a:cxn ang="0">
                  <a:pos x="27" y="105"/>
                </a:cxn>
                <a:cxn ang="0">
                  <a:pos x="31" y="96"/>
                </a:cxn>
                <a:cxn ang="0">
                  <a:pos x="40" y="92"/>
                </a:cxn>
                <a:cxn ang="0">
                  <a:pos x="39" y="61"/>
                </a:cxn>
                <a:cxn ang="0">
                  <a:pos x="96" y="40"/>
                </a:cxn>
                <a:cxn ang="0">
                  <a:pos x="87" y="36"/>
                </a:cxn>
                <a:cxn ang="0">
                  <a:pos x="82" y="35"/>
                </a:cxn>
                <a:cxn ang="0">
                  <a:pos x="78" y="32"/>
                </a:cxn>
                <a:cxn ang="0">
                  <a:pos x="72" y="30"/>
                </a:cxn>
                <a:cxn ang="0">
                  <a:pos x="69" y="30"/>
                </a:cxn>
                <a:cxn ang="0">
                  <a:pos x="67" y="29"/>
                </a:cxn>
                <a:cxn ang="0">
                  <a:pos x="68" y="29"/>
                </a:cxn>
                <a:cxn ang="0">
                  <a:pos x="67" y="29"/>
                </a:cxn>
                <a:cxn ang="0">
                  <a:pos x="64" y="25"/>
                </a:cxn>
                <a:cxn ang="0">
                  <a:pos x="56" y="15"/>
                </a:cxn>
                <a:cxn ang="0">
                  <a:pos x="57" y="2"/>
                </a:cxn>
                <a:cxn ang="0">
                  <a:pos x="49" y="1"/>
                </a:cxn>
                <a:cxn ang="0">
                  <a:pos x="45" y="7"/>
                </a:cxn>
                <a:cxn ang="0">
                  <a:pos x="46" y="11"/>
                </a:cxn>
                <a:cxn ang="0">
                  <a:pos x="46" y="18"/>
                </a:cxn>
                <a:cxn ang="0">
                  <a:pos x="41" y="23"/>
                </a:cxn>
                <a:cxn ang="0">
                  <a:pos x="37" y="24"/>
                </a:cxn>
                <a:cxn ang="0">
                  <a:pos x="38" y="37"/>
                </a:cxn>
                <a:cxn ang="0">
                  <a:pos x="38" y="59"/>
                </a:cxn>
                <a:cxn ang="0">
                  <a:pos x="39" y="58"/>
                </a:cxn>
                <a:cxn ang="0">
                  <a:pos x="43" y="62"/>
                </a:cxn>
                <a:cxn ang="0">
                  <a:pos x="47" y="65"/>
                </a:cxn>
                <a:cxn ang="0">
                  <a:pos x="50" y="67"/>
                </a:cxn>
                <a:cxn ang="0">
                  <a:pos x="53" y="71"/>
                </a:cxn>
                <a:cxn ang="0">
                  <a:pos x="56" y="71"/>
                </a:cxn>
                <a:cxn ang="0">
                  <a:pos x="58" y="71"/>
                </a:cxn>
                <a:cxn ang="0">
                  <a:pos x="59" y="72"/>
                </a:cxn>
                <a:cxn ang="0">
                  <a:pos x="73" y="68"/>
                </a:cxn>
                <a:cxn ang="0">
                  <a:pos x="81" y="57"/>
                </a:cxn>
                <a:cxn ang="0">
                  <a:pos x="82" y="51"/>
                </a:cxn>
                <a:cxn ang="0">
                  <a:pos x="94" y="46"/>
                </a:cxn>
                <a:cxn ang="0">
                  <a:pos x="99" y="43"/>
                </a:cxn>
                <a:cxn ang="0">
                  <a:pos x="96" y="40"/>
                </a:cxn>
              </a:cxnLst>
              <a:rect l="0" t="0" r="r" b="b"/>
              <a:pathLst>
                <a:path w="100" h="110">
                  <a:moveTo>
                    <a:pt x="39" y="61"/>
                  </a:moveTo>
                  <a:cubicBezTo>
                    <a:pt x="39" y="61"/>
                    <a:pt x="38" y="60"/>
                    <a:pt x="38" y="59"/>
                  </a:cubicBezTo>
                  <a:cubicBezTo>
                    <a:pt x="29" y="68"/>
                    <a:pt x="29" y="68"/>
                    <a:pt x="29" y="68"/>
                  </a:cubicBezTo>
                  <a:cubicBezTo>
                    <a:pt x="29" y="62"/>
                    <a:pt x="17" y="67"/>
                    <a:pt x="15" y="70"/>
                  </a:cubicBezTo>
                  <a:cubicBezTo>
                    <a:pt x="13" y="73"/>
                    <a:pt x="16" y="78"/>
                    <a:pt x="18" y="80"/>
                  </a:cubicBezTo>
                  <a:cubicBezTo>
                    <a:pt x="14" y="84"/>
                    <a:pt x="8" y="79"/>
                    <a:pt x="3" y="82"/>
                  </a:cubicBezTo>
                  <a:cubicBezTo>
                    <a:pt x="0" y="83"/>
                    <a:pt x="0" y="89"/>
                    <a:pt x="0" y="93"/>
                  </a:cubicBezTo>
                  <a:cubicBezTo>
                    <a:pt x="0" y="98"/>
                    <a:pt x="0" y="100"/>
                    <a:pt x="5" y="102"/>
                  </a:cubicBezTo>
                  <a:cubicBezTo>
                    <a:pt x="11" y="104"/>
                    <a:pt x="18" y="102"/>
                    <a:pt x="22" y="104"/>
                  </a:cubicBezTo>
                  <a:cubicBezTo>
                    <a:pt x="22" y="106"/>
                    <a:pt x="23" y="110"/>
                    <a:pt x="26" y="109"/>
                  </a:cubicBezTo>
                  <a:cubicBezTo>
                    <a:pt x="26" y="109"/>
                    <a:pt x="26" y="105"/>
                    <a:pt x="27" y="105"/>
                  </a:cubicBezTo>
                  <a:cubicBezTo>
                    <a:pt x="27" y="102"/>
                    <a:pt x="29" y="99"/>
                    <a:pt x="31" y="96"/>
                  </a:cubicBezTo>
                  <a:cubicBezTo>
                    <a:pt x="34" y="93"/>
                    <a:pt x="35" y="93"/>
                    <a:pt x="40" y="92"/>
                  </a:cubicBezTo>
                  <a:cubicBezTo>
                    <a:pt x="41" y="81"/>
                    <a:pt x="44" y="72"/>
                    <a:pt x="39" y="61"/>
                  </a:cubicBezTo>
                  <a:moveTo>
                    <a:pt x="96" y="40"/>
                  </a:moveTo>
                  <a:cubicBezTo>
                    <a:pt x="93" y="38"/>
                    <a:pt x="90" y="37"/>
                    <a:pt x="87" y="36"/>
                  </a:cubicBezTo>
                  <a:cubicBezTo>
                    <a:pt x="85" y="36"/>
                    <a:pt x="83" y="36"/>
                    <a:pt x="82" y="35"/>
                  </a:cubicBezTo>
                  <a:cubicBezTo>
                    <a:pt x="81" y="35"/>
                    <a:pt x="79" y="33"/>
                    <a:pt x="78" y="32"/>
                  </a:cubicBezTo>
                  <a:cubicBezTo>
                    <a:pt x="76" y="31"/>
                    <a:pt x="75" y="30"/>
                    <a:pt x="72" y="30"/>
                  </a:cubicBezTo>
                  <a:cubicBezTo>
                    <a:pt x="71" y="30"/>
                    <a:pt x="70" y="31"/>
                    <a:pt x="69" y="30"/>
                  </a:cubicBezTo>
                  <a:cubicBezTo>
                    <a:pt x="68" y="30"/>
                    <a:pt x="68" y="30"/>
                    <a:pt x="67" y="29"/>
                  </a:cubicBezTo>
                  <a:cubicBezTo>
                    <a:pt x="68" y="29"/>
                    <a:pt x="68" y="29"/>
                    <a:pt x="68" y="29"/>
                  </a:cubicBezTo>
                  <a:cubicBezTo>
                    <a:pt x="67" y="29"/>
                    <a:pt x="67" y="29"/>
                    <a:pt x="67" y="29"/>
                  </a:cubicBezTo>
                  <a:cubicBezTo>
                    <a:pt x="66" y="28"/>
                    <a:pt x="65" y="26"/>
                    <a:pt x="64" y="25"/>
                  </a:cubicBezTo>
                  <a:cubicBezTo>
                    <a:pt x="61" y="22"/>
                    <a:pt x="58" y="19"/>
                    <a:pt x="56" y="15"/>
                  </a:cubicBezTo>
                  <a:cubicBezTo>
                    <a:pt x="54" y="11"/>
                    <a:pt x="57" y="6"/>
                    <a:pt x="57" y="2"/>
                  </a:cubicBezTo>
                  <a:cubicBezTo>
                    <a:pt x="56" y="0"/>
                    <a:pt x="51" y="0"/>
                    <a:pt x="49" y="1"/>
                  </a:cubicBezTo>
                  <a:cubicBezTo>
                    <a:pt x="46" y="2"/>
                    <a:pt x="45" y="4"/>
                    <a:pt x="45" y="7"/>
                  </a:cubicBezTo>
                  <a:cubicBezTo>
                    <a:pt x="45" y="8"/>
                    <a:pt x="45" y="10"/>
                    <a:pt x="46" y="11"/>
                  </a:cubicBezTo>
                  <a:cubicBezTo>
                    <a:pt x="46" y="14"/>
                    <a:pt x="48" y="15"/>
                    <a:pt x="46" y="18"/>
                  </a:cubicBezTo>
                  <a:cubicBezTo>
                    <a:pt x="46" y="19"/>
                    <a:pt x="43" y="22"/>
                    <a:pt x="41" y="23"/>
                  </a:cubicBezTo>
                  <a:cubicBezTo>
                    <a:pt x="40" y="24"/>
                    <a:pt x="39" y="23"/>
                    <a:pt x="37" y="24"/>
                  </a:cubicBezTo>
                  <a:cubicBezTo>
                    <a:pt x="35" y="27"/>
                    <a:pt x="36" y="34"/>
                    <a:pt x="38" y="37"/>
                  </a:cubicBezTo>
                  <a:cubicBezTo>
                    <a:pt x="29" y="41"/>
                    <a:pt x="34" y="52"/>
                    <a:pt x="38" y="59"/>
                  </a:cubicBezTo>
                  <a:cubicBezTo>
                    <a:pt x="39" y="58"/>
                    <a:pt x="39" y="58"/>
                    <a:pt x="39" y="58"/>
                  </a:cubicBezTo>
                  <a:cubicBezTo>
                    <a:pt x="40" y="59"/>
                    <a:pt x="41" y="60"/>
                    <a:pt x="43" y="62"/>
                  </a:cubicBezTo>
                  <a:cubicBezTo>
                    <a:pt x="44" y="63"/>
                    <a:pt x="45" y="64"/>
                    <a:pt x="47" y="65"/>
                  </a:cubicBezTo>
                  <a:cubicBezTo>
                    <a:pt x="48" y="65"/>
                    <a:pt x="49" y="65"/>
                    <a:pt x="50" y="67"/>
                  </a:cubicBezTo>
                  <a:cubicBezTo>
                    <a:pt x="51" y="68"/>
                    <a:pt x="53" y="70"/>
                    <a:pt x="53" y="71"/>
                  </a:cubicBezTo>
                  <a:cubicBezTo>
                    <a:pt x="54" y="71"/>
                    <a:pt x="55" y="71"/>
                    <a:pt x="56" y="71"/>
                  </a:cubicBezTo>
                  <a:cubicBezTo>
                    <a:pt x="57" y="71"/>
                    <a:pt x="57" y="71"/>
                    <a:pt x="58" y="71"/>
                  </a:cubicBezTo>
                  <a:cubicBezTo>
                    <a:pt x="59" y="71"/>
                    <a:pt x="59" y="72"/>
                    <a:pt x="59" y="72"/>
                  </a:cubicBezTo>
                  <a:cubicBezTo>
                    <a:pt x="65" y="74"/>
                    <a:pt x="68" y="72"/>
                    <a:pt x="73" y="68"/>
                  </a:cubicBezTo>
                  <a:cubicBezTo>
                    <a:pt x="76" y="65"/>
                    <a:pt x="79" y="61"/>
                    <a:pt x="81" y="57"/>
                  </a:cubicBezTo>
                  <a:cubicBezTo>
                    <a:pt x="83" y="55"/>
                    <a:pt x="82" y="54"/>
                    <a:pt x="82" y="51"/>
                  </a:cubicBezTo>
                  <a:cubicBezTo>
                    <a:pt x="86" y="49"/>
                    <a:pt x="90" y="48"/>
                    <a:pt x="94" y="46"/>
                  </a:cubicBezTo>
                  <a:cubicBezTo>
                    <a:pt x="95" y="45"/>
                    <a:pt x="98" y="44"/>
                    <a:pt x="99" y="43"/>
                  </a:cubicBezTo>
                  <a:cubicBezTo>
                    <a:pt x="100" y="41"/>
                    <a:pt x="97" y="40"/>
                    <a:pt x="96" y="40"/>
                  </a:cubicBezTo>
                </a:path>
              </a:pathLst>
            </a:custGeom>
            <a:grp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8" name="Freeform 138">
              <a:extLst>
                <a:ext uri="{FF2B5EF4-FFF2-40B4-BE49-F238E27FC236}">
                  <a16:creationId xmlns:a16="http://schemas.microsoft.com/office/drawing/2014/main" id="{0CE07777-C463-2DC3-E3EF-4707272FA442}"/>
                </a:ext>
              </a:extLst>
            </p:cNvPr>
            <p:cNvSpPr>
              <a:spLocks noEditPoints="1"/>
            </p:cNvSpPr>
            <p:nvPr/>
          </p:nvSpPr>
          <p:spPr bwMode="auto">
            <a:xfrm>
              <a:off x="3985023" y="67323"/>
              <a:ext cx="2671764" cy="3179762"/>
            </a:xfrm>
            <a:custGeom>
              <a:avLst/>
              <a:gdLst/>
              <a:ahLst/>
              <a:cxnLst>
                <a:cxn ang="0">
                  <a:pos x="1352" y="75"/>
                </a:cxn>
                <a:cxn ang="0">
                  <a:pos x="1254" y="97"/>
                </a:cxn>
                <a:cxn ang="0">
                  <a:pos x="1215" y="46"/>
                </a:cxn>
                <a:cxn ang="0">
                  <a:pos x="1183" y="71"/>
                </a:cxn>
                <a:cxn ang="0">
                  <a:pos x="1101" y="166"/>
                </a:cxn>
                <a:cxn ang="0">
                  <a:pos x="1114" y="16"/>
                </a:cxn>
                <a:cxn ang="0">
                  <a:pos x="1066" y="82"/>
                </a:cxn>
                <a:cxn ang="0">
                  <a:pos x="988" y="172"/>
                </a:cxn>
                <a:cxn ang="0">
                  <a:pos x="855" y="247"/>
                </a:cxn>
                <a:cxn ang="0">
                  <a:pos x="779" y="240"/>
                </a:cxn>
                <a:cxn ang="0">
                  <a:pos x="723" y="294"/>
                </a:cxn>
                <a:cxn ang="0">
                  <a:pos x="676" y="334"/>
                </a:cxn>
                <a:cxn ang="0">
                  <a:pos x="682" y="368"/>
                </a:cxn>
                <a:cxn ang="0">
                  <a:pos x="594" y="355"/>
                </a:cxn>
                <a:cxn ang="0">
                  <a:pos x="571" y="378"/>
                </a:cxn>
                <a:cxn ang="0">
                  <a:pos x="539" y="409"/>
                </a:cxn>
                <a:cxn ang="0">
                  <a:pos x="476" y="472"/>
                </a:cxn>
                <a:cxn ang="0">
                  <a:pos x="535" y="461"/>
                </a:cxn>
                <a:cxn ang="0">
                  <a:pos x="652" y="435"/>
                </a:cxn>
                <a:cxn ang="0">
                  <a:pos x="591" y="478"/>
                </a:cxn>
                <a:cxn ang="0">
                  <a:pos x="568" y="557"/>
                </a:cxn>
                <a:cxn ang="0">
                  <a:pos x="499" y="629"/>
                </a:cxn>
                <a:cxn ang="0">
                  <a:pos x="447" y="712"/>
                </a:cxn>
                <a:cxn ang="0">
                  <a:pos x="429" y="788"/>
                </a:cxn>
                <a:cxn ang="0">
                  <a:pos x="368" y="906"/>
                </a:cxn>
                <a:cxn ang="0">
                  <a:pos x="355" y="948"/>
                </a:cxn>
                <a:cxn ang="0">
                  <a:pos x="285" y="1042"/>
                </a:cxn>
                <a:cxn ang="0">
                  <a:pos x="326" y="1063"/>
                </a:cxn>
                <a:cxn ang="0">
                  <a:pos x="324" y="1087"/>
                </a:cxn>
                <a:cxn ang="0">
                  <a:pos x="247" y="1099"/>
                </a:cxn>
                <a:cxn ang="0">
                  <a:pos x="193" y="1128"/>
                </a:cxn>
                <a:cxn ang="0">
                  <a:pos x="170" y="1142"/>
                </a:cxn>
                <a:cxn ang="0">
                  <a:pos x="177" y="1172"/>
                </a:cxn>
                <a:cxn ang="0">
                  <a:pos x="77" y="1210"/>
                </a:cxn>
                <a:cxn ang="0">
                  <a:pos x="98" y="1233"/>
                </a:cxn>
                <a:cxn ang="0">
                  <a:pos x="62" y="1256"/>
                </a:cxn>
                <a:cxn ang="0">
                  <a:pos x="66" y="1277"/>
                </a:cxn>
                <a:cxn ang="0">
                  <a:pos x="29" y="1343"/>
                </a:cxn>
                <a:cxn ang="0">
                  <a:pos x="40" y="1371"/>
                </a:cxn>
                <a:cxn ang="0">
                  <a:pos x="21" y="1424"/>
                </a:cxn>
                <a:cxn ang="0">
                  <a:pos x="37" y="1490"/>
                </a:cxn>
                <a:cxn ang="0">
                  <a:pos x="47" y="1580"/>
                </a:cxn>
                <a:cxn ang="0">
                  <a:pos x="69" y="1646"/>
                </a:cxn>
                <a:cxn ang="0">
                  <a:pos x="207" y="1675"/>
                </a:cxn>
                <a:cxn ang="0">
                  <a:pos x="315" y="1549"/>
                </a:cxn>
                <a:cxn ang="0">
                  <a:pos x="357" y="1589"/>
                </a:cxn>
                <a:cxn ang="0">
                  <a:pos x="433" y="1431"/>
                </a:cxn>
                <a:cxn ang="0">
                  <a:pos x="410" y="1221"/>
                </a:cxn>
                <a:cxn ang="0">
                  <a:pos x="444" y="1021"/>
                </a:cxn>
                <a:cxn ang="0">
                  <a:pos x="529" y="825"/>
                </a:cxn>
                <a:cxn ang="0">
                  <a:pos x="624" y="594"/>
                </a:cxn>
                <a:cxn ang="0">
                  <a:pos x="735" y="459"/>
                </a:cxn>
                <a:cxn ang="0">
                  <a:pos x="869" y="334"/>
                </a:cxn>
                <a:cxn ang="0">
                  <a:pos x="982" y="393"/>
                </a:cxn>
                <a:cxn ang="0">
                  <a:pos x="1100" y="388"/>
                </a:cxn>
                <a:cxn ang="0">
                  <a:pos x="1145" y="252"/>
                </a:cxn>
                <a:cxn ang="0">
                  <a:pos x="1261" y="192"/>
                </a:cxn>
                <a:cxn ang="0">
                  <a:pos x="1316" y="340"/>
                </a:cxn>
                <a:cxn ang="0">
                  <a:pos x="1375" y="252"/>
                </a:cxn>
                <a:cxn ang="0">
                  <a:pos x="1383" y="212"/>
                </a:cxn>
                <a:cxn ang="0">
                  <a:pos x="1340" y="204"/>
                </a:cxn>
              </a:cxnLst>
              <a:rect l="0" t="0" r="r" b="b"/>
              <a:pathLst>
                <a:path w="1429" h="1701">
                  <a:moveTo>
                    <a:pt x="1115" y="33"/>
                  </a:moveTo>
                  <a:cubicBezTo>
                    <a:pt x="1116" y="33"/>
                    <a:pt x="1117" y="33"/>
                    <a:pt x="1118" y="33"/>
                  </a:cubicBezTo>
                  <a:cubicBezTo>
                    <a:pt x="1117" y="32"/>
                    <a:pt x="1116" y="32"/>
                    <a:pt x="1115" y="33"/>
                  </a:cubicBezTo>
                  <a:moveTo>
                    <a:pt x="272" y="1065"/>
                  </a:moveTo>
                  <a:cubicBezTo>
                    <a:pt x="272" y="1065"/>
                    <a:pt x="272" y="1065"/>
                    <a:pt x="272" y="1065"/>
                  </a:cubicBezTo>
                  <a:cubicBezTo>
                    <a:pt x="271" y="1066"/>
                    <a:pt x="270" y="1066"/>
                    <a:pt x="270" y="1067"/>
                  </a:cubicBezTo>
                  <a:cubicBezTo>
                    <a:pt x="271" y="1067"/>
                    <a:pt x="272" y="1066"/>
                    <a:pt x="272" y="1065"/>
                  </a:cubicBezTo>
                  <a:moveTo>
                    <a:pt x="422" y="1463"/>
                  </a:moveTo>
                  <a:cubicBezTo>
                    <a:pt x="423" y="1463"/>
                    <a:pt x="424" y="1463"/>
                    <a:pt x="425" y="1463"/>
                  </a:cubicBezTo>
                  <a:cubicBezTo>
                    <a:pt x="424" y="1461"/>
                    <a:pt x="423" y="1462"/>
                    <a:pt x="422" y="1463"/>
                  </a:cubicBezTo>
                  <a:moveTo>
                    <a:pt x="1418" y="124"/>
                  </a:moveTo>
                  <a:cubicBezTo>
                    <a:pt x="1416" y="126"/>
                    <a:pt x="1415" y="124"/>
                    <a:pt x="1414" y="123"/>
                  </a:cubicBezTo>
                  <a:cubicBezTo>
                    <a:pt x="1411" y="121"/>
                    <a:pt x="1408" y="119"/>
                    <a:pt x="1405" y="118"/>
                  </a:cubicBezTo>
                  <a:cubicBezTo>
                    <a:pt x="1403" y="117"/>
                    <a:pt x="1401" y="115"/>
                    <a:pt x="1400" y="113"/>
                  </a:cubicBezTo>
                  <a:cubicBezTo>
                    <a:pt x="1399" y="111"/>
                    <a:pt x="1401" y="108"/>
                    <a:pt x="1398" y="106"/>
                  </a:cubicBezTo>
                  <a:cubicBezTo>
                    <a:pt x="1391" y="110"/>
                    <a:pt x="1379" y="109"/>
                    <a:pt x="1370" y="108"/>
                  </a:cubicBezTo>
                  <a:cubicBezTo>
                    <a:pt x="1370" y="104"/>
                    <a:pt x="1378" y="103"/>
                    <a:pt x="1380" y="101"/>
                  </a:cubicBezTo>
                  <a:cubicBezTo>
                    <a:pt x="1385" y="97"/>
                    <a:pt x="1382" y="94"/>
                    <a:pt x="1378" y="90"/>
                  </a:cubicBezTo>
                  <a:cubicBezTo>
                    <a:pt x="1376" y="87"/>
                    <a:pt x="1375" y="80"/>
                    <a:pt x="1371" y="79"/>
                  </a:cubicBezTo>
                  <a:cubicBezTo>
                    <a:pt x="1368" y="77"/>
                    <a:pt x="1366" y="80"/>
                    <a:pt x="1365" y="82"/>
                  </a:cubicBezTo>
                  <a:cubicBezTo>
                    <a:pt x="1361" y="85"/>
                    <a:pt x="1357" y="89"/>
                    <a:pt x="1353" y="91"/>
                  </a:cubicBezTo>
                  <a:cubicBezTo>
                    <a:pt x="1355" y="86"/>
                    <a:pt x="1358" y="77"/>
                    <a:pt x="1352" y="75"/>
                  </a:cubicBezTo>
                  <a:cubicBezTo>
                    <a:pt x="1348" y="74"/>
                    <a:pt x="1343" y="75"/>
                    <a:pt x="1341" y="77"/>
                  </a:cubicBezTo>
                  <a:cubicBezTo>
                    <a:pt x="1338" y="79"/>
                    <a:pt x="1337" y="83"/>
                    <a:pt x="1335" y="85"/>
                  </a:cubicBezTo>
                  <a:cubicBezTo>
                    <a:pt x="1332" y="87"/>
                    <a:pt x="1335" y="87"/>
                    <a:pt x="1332" y="85"/>
                  </a:cubicBezTo>
                  <a:cubicBezTo>
                    <a:pt x="1329" y="84"/>
                    <a:pt x="1328" y="80"/>
                    <a:pt x="1328" y="77"/>
                  </a:cubicBezTo>
                  <a:cubicBezTo>
                    <a:pt x="1328" y="74"/>
                    <a:pt x="1329" y="75"/>
                    <a:pt x="1330" y="72"/>
                  </a:cubicBezTo>
                  <a:cubicBezTo>
                    <a:pt x="1331" y="69"/>
                    <a:pt x="1331" y="65"/>
                    <a:pt x="1330" y="62"/>
                  </a:cubicBezTo>
                  <a:cubicBezTo>
                    <a:pt x="1328" y="58"/>
                    <a:pt x="1324" y="57"/>
                    <a:pt x="1320" y="56"/>
                  </a:cubicBezTo>
                  <a:cubicBezTo>
                    <a:pt x="1317" y="54"/>
                    <a:pt x="1312" y="49"/>
                    <a:pt x="1308" y="51"/>
                  </a:cubicBezTo>
                  <a:cubicBezTo>
                    <a:pt x="1308" y="53"/>
                    <a:pt x="1305" y="55"/>
                    <a:pt x="1304" y="56"/>
                  </a:cubicBezTo>
                  <a:cubicBezTo>
                    <a:pt x="1301" y="59"/>
                    <a:pt x="1299" y="62"/>
                    <a:pt x="1296" y="65"/>
                  </a:cubicBezTo>
                  <a:cubicBezTo>
                    <a:pt x="1291" y="70"/>
                    <a:pt x="1289" y="75"/>
                    <a:pt x="1289" y="82"/>
                  </a:cubicBezTo>
                  <a:cubicBezTo>
                    <a:pt x="1289" y="88"/>
                    <a:pt x="1289" y="94"/>
                    <a:pt x="1289" y="99"/>
                  </a:cubicBezTo>
                  <a:cubicBezTo>
                    <a:pt x="1289" y="106"/>
                    <a:pt x="1286" y="111"/>
                    <a:pt x="1285" y="118"/>
                  </a:cubicBezTo>
                  <a:cubicBezTo>
                    <a:pt x="1281" y="111"/>
                    <a:pt x="1276" y="115"/>
                    <a:pt x="1270" y="118"/>
                  </a:cubicBezTo>
                  <a:cubicBezTo>
                    <a:pt x="1268" y="119"/>
                    <a:pt x="1265" y="120"/>
                    <a:pt x="1263" y="121"/>
                  </a:cubicBezTo>
                  <a:cubicBezTo>
                    <a:pt x="1260" y="122"/>
                    <a:pt x="1247" y="123"/>
                    <a:pt x="1245" y="120"/>
                  </a:cubicBezTo>
                  <a:cubicBezTo>
                    <a:pt x="1248" y="117"/>
                    <a:pt x="1252" y="118"/>
                    <a:pt x="1255" y="115"/>
                  </a:cubicBezTo>
                  <a:cubicBezTo>
                    <a:pt x="1257" y="114"/>
                    <a:pt x="1257" y="112"/>
                    <a:pt x="1259" y="110"/>
                  </a:cubicBezTo>
                  <a:cubicBezTo>
                    <a:pt x="1261" y="107"/>
                    <a:pt x="1265" y="105"/>
                    <a:pt x="1268" y="103"/>
                  </a:cubicBezTo>
                  <a:cubicBezTo>
                    <a:pt x="1274" y="99"/>
                    <a:pt x="1279" y="95"/>
                    <a:pt x="1283" y="89"/>
                  </a:cubicBezTo>
                  <a:cubicBezTo>
                    <a:pt x="1278" y="93"/>
                    <a:pt x="1272" y="93"/>
                    <a:pt x="1267" y="94"/>
                  </a:cubicBezTo>
                  <a:cubicBezTo>
                    <a:pt x="1262" y="95"/>
                    <a:pt x="1259" y="96"/>
                    <a:pt x="1254" y="97"/>
                  </a:cubicBezTo>
                  <a:cubicBezTo>
                    <a:pt x="1247" y="97"/>
                    <a:pt x="1239" y="98"/>
                    <a:pt x="1232" y="97"/>
                  </a:cubicBezTo>
                  <a:cubicBezTo>
                    <a:pt x="1236" y="94"/>
                    <a:pt x="1239" y="90"/>
                    <a:pt x="1243" y="88"/>
                  </a:cubicBezTo>
                  <a:cubicBezTo>
                    <a:pt x="1248" y="85"/>
                    <a:pt x="1254" y="81"/>
                    <a:pt x="1257" y="76"/>
                  </a:cubicBezTo>
                  <a:cubicBezTo>
                    <a:pt x="1260" y="71"/>
                    <a:pt x="1259" y="69"/>
                    <a:pt x="1255" y="67"/>
                  </a:cubicBezTo>
                  <a:cubicBezTo>
                    <a:pt x="1253" y="66"/>
                    <a:pt x="1247" y="66"/>
                    <a:pt x="1249" y="62"/>
                  </a:cubicBezTo>
                  <a:cubicBezTo>
                    <a:pt x="1249" y="61"/>
                    <a:pt x="1252" y="60"/>
                    <a:pt x="1253" y="60"/>
                  </a:cubicBezTo>
                  <a:cubicBezTo>
                    <a:pt x="1258" y="60"/>
                    <a:pt x="1261" y="60"/>
                    <a:pt x="1265" y="62"/>
                  </a:cubicBezTo>
                  <a:cubicBezTo>
                    <a:pt x="1269" y="63"/>
                    <a:pt x="1277" y="63"/>
                    <a:pt x="1279" y="58"/>
                  </a:cubicBezTo>
                  <a:cubicBezTo>
                    <a:pt x="1279" y="57"/>
                    <a:pt x="1278" y="55"/>
                    <a:pt x="1279" y="54"/>
                  </a:cubicBezTo>
                  <a:cubicBezTo>
                    <a:pt x="1279" y="52"/>
                    <a:pt x="1282" y="50"/>
                    <a:pt x="1283" y="48"/>
                  </a:cubicBezTo>
                  <a:cubicBezTo>
                    <a:pt x="1287" y="44"/>
                    <a:pt x="1292" y="41"/>
                    <a:pt x="1290" y="36"/>
                  </a:cubicBezTo>
                  <a:cubicBezTo>
                    <a:pt x="1287" y="30"/>
                    <a:pt x="1276" y="33"/>
                    <a:pt x="1270" y="33"/>
                  </a:cubicBezTo>
                  <a:cubicBezTo>
                    <a:pt x="1270" y="29"/>
                    <a:pt x="1272" y="21"/>
                    <a:pt x="1268" y="18"/>
                  </a:cubicBezTo>
                  <a:cubicBezTo>
                    <a:pt x="1263" y="14"/>
                    <a:pt x="1254" y="21"/>
                    <a:pt x="1250" y="20"/>
                  </a:cubicBezTo>
                  <a:cubicBezTo>
                    <a:pt x="1249" y="16"/>
                    <a:pt x="1251" y="4"/>
                    <a:pt x="1244" y="6"/>
                  </a:cubicBezTo>
                  <a:cubicBezTo>
                    <a:pt x="1240" y="8"/>
                    <a:pt x="1239" y="16"/>
                    <a:pt x="1238" y="20"/>
                  </a:cubicBezTo>
                  <a:cubicBezTo>
                    <a:pt x="1237" y="22"/>
                    <a:pt x="1234" y="32"/>
                    <a:pt x="1231" y="33"/>
                  </a:cubicBezTo>
                  <a:cubicBezTo>
                    <a:pt x="1227" y="34"/>
                    <a:pt x="1225" y="25"/>
                    <a:pt x="1221" y="25"/>
                  </a:cubicBezTo>
                  <a:cubicBezTo>
                    <a:pt x="1215" y="24"/>
                    <a:pt x="1217" y="32"/>
                    <a:pt x="1217" y="36"/>
                  </a:cubicBezTo>
                  <a:cubicBezTo>
                    <a:pt x="1217" y="36"/>
                    <a:pt x="1217" y="36"/>
                    <a:pt x="1217" y="36"/>
                  </a:cubicBezTo>
                  <a:cubicBezTo>
                    <a:pt x="1216" y="38"/>
                    <a:pt x="1211" y="39"/>
                    <a:pt x="1210" y="42"/>
                  </a:cubicBezTo>
                  <a:cubicBezTo>
                    <a:pt x="1209" y="47"/>
                    <a:pt x="1213" y="43"/>
                    <a:pt x="1215" y="46"/>
                  </a:cubicBezTo>
                  <a:cubicBezTo>
                    <a:pt x="1216" y="47"/>
                    <a:pt x="1216" y="49"/>
                    <a:pt x="1217" y="50"/>
                  </a:cubicBezTo>
                  <a:cubicBezTo>
                    <a:pt x="1218" y="51"/>
                    <a:pt x="1222" y="53"/>
                    <a:pt x="1224" y="53"/>
                  </a:cubicBezTo>
                  <a:cubicBezTo>
                    <a:pt x="1219" y="52"/>
                    <a:pt x="1219" y="56"/>
                    <a:pt x="1219" y="60"/>
                  </a:cubicBezTo>
                  <a:cubicBezTo>
                    <a:pt x="1219" y="65"/>
                    <a:pt x="1219" y="67"/>
                    <a:pt x="1216" y="71"/>
                  </a:cubicBezTo>
                  <a:cubicBezTo>
                    <a:pt x="1211" y="77"/>
                    <a:pt x="1205" y="81"/>
                    <a:pt x="1204" y="90"/>
                  </a:cubicBezTo>
                  <a:cubicBezTo>
                    <a:pt x="1203" y="94"/>
                    <a:pt x="1204" y="99"/>
                    <a:pt x="1202" y="104"/>
                  </a:cubicBezTo>
                  <a:cubicBezTo>
                    <a:pt x="1201" y="107"/>
                    <a:pt x="1198" y="108"/>
                    <a:pt x="1197" y="111"/>
                  </a:cubicBezTo>
                  <a:cubicBezTo>
                    <a:pt x="1197" y="114"/>
                    <a:pt x="1198" y="117"/>
                    <a:pt x="1198" y="119"/>
                  </a:cubicBezTo>
                  <a:cubicBezTo>
                    <a:pt x="1197" y="121"/>
                    <a:pt x="1194" y="123"/>
                    <a:pt x="1193" y="124"/>
                  </a:cubicBezTo>
                  <a:cubicBezTo>
                    <a:pt x="1189" y="127"/>
                    <a:pt x="1189" y="128"/>
                    <a:pt x="1187" y="132"/>
                  </a:cubicBezTo>
                  <a:cubicBezTo>
                    <a:pt x="1185" y="135"/>
                    <a:pt x="1183" y="135"/>
                    <a:pt x="1183" y="139"/>
                  </a:cubicBezTo>
                  <a:cubicBezTo>
                    <a:pt x="1183" y="140"/>
                    <a:pt x="1183" y="141"/>
                    <a:pt x="1183" y="142"/>
                  </a:cubicBezTo>
                  <a:cubicBezTo>
                    <a:pt x="1181" y="142"/>
                    <a:pt x="1178" y="142"/>
                    <a:pt x="1176" y="142"/>
                  </a:cubicBezTo>
                  <a:cubicBezTo>
                    <a:pt x="1176" y="142"/>
                    <a:pt x="1176" y="142"/>
                    <a:pt x="1176" y="142"/>
                  </a:cubicBezTo>
                  <a:cubicBezTo>
                    <a:pt x="1177" y="138"/>
                    <a:pt x="1180" y="134"/>
                    <a:pt x="1182" y="129"/>
                  </a:cubicBezTo>
                  <a:cubicBezTo>
                    <a:pt x="1183" y="127"/>
                    <a:pt x="1182" y="125"/>
                    <a:pt x="1183" y="122"/>
                  </a:cubicBezTo>
                  <a:cubicBezTo>
                    <a:pt x="1184" y="119"/>
                    <a:pt x="1185" y="117"/>
                    <a:pt x="1185" y="113"/>
                  </a:cubicBezTo>
                  <a:cubicBezTo>
                    <a:pt x="1185" y="109"/>
                    <a:pt x="1185" y="105"/>
                    <a:pt x="1185" y="101"/>
                  </a:cubicBezTo>
                  <a:cubicBezTo>
                    <a:pt x="1186" y="97"/>
                    <a:pt x="1188" y="92"/>
                    <a:pt x="1187" y="88"/>
                  </a:cubicBezTo>
                  <a:cubicBezTo>
                    <a:pt x="1187" y="87"/>
                    <a:pt x="1186" y="83"/>
                    <a:pt x="1185" y="83"/>
                  </a:cubicBezTo>
                  <a:cubicBezTo>
                    <a:pt x="1182" y="81"/>
                    <a:pt x="1178" y="82"/>
                    <a:pt x="1179" y="77"/>
                  </a:cubicBezTo>
                  <a:cubicBezTo>
                    <a:pt x="1179" y="74"/>
                    <a:pt x="1181" y="73"/>
                    <a:pt x="1183" y="71"/>
                  </a:cubicBezTo>
                  <a:cubicBezTo>
                    <a:pt x="1187" y="69"/>
                    <a:pt x="1189" y="68"/>
                    <a:pt x="1189" y="63"/>
                  </a:cubicBezTo>
                  <a:cubicBezTo>
                    <a:pt x="1189" y="60"/>
                    <a:pt x="1189" y="58"/>
                    <a:pt x="1189" y="55"/>
                  </a:cubicBezTo>
                  <a:cubicBezTo>
                    <a:pt x="1189" y="47"/>
                    <a:pt x="1198" y="40"/>
                    <a:pt x="1193" y="32"/>
                  </a:cubicBezTo>
                  <a:cubicBezTo>
                    <a:pt x="1191" y="32"/>
                    <a:pt x="1185" y="32"/>
                    <a:pt x="1183" y="32"/>
                  </a:cubicBezTo>
                  <a:cubicBezTo>
                    <a:pt x="1182" y="33"/>
                    <a:pt x="1181" y="35"/>
                    <a:pt x="1180" y="37"/>
                  </a:cubicBezTo>
                  <a:cubicBezTo>
                    <a:pt x="1176" y="41"/>
                    <a:pt x="1171" y="45"/>
                    <a:pt x="1167" y="49"/>
                  </a:cubicBezTo>
                  <a:cubicBezTo>
                    <a:pt x="1161" y="53"/>
                    <a:pt x="1156" y="54"/>
                    <a:pt x="1156" y="61"/>
                  </a:cubicBezTo>
                  <a:cubicBezTo>
                    <a:pt x="1156" y="66"/>
                    <a:pt x="1156" y="70"/>
                    <a:pt x="1156" y="75"/>
                  </a:cubicBezTo>
                  <a:cubicBezTo>
                    <a:pt x="1156" y="80"/>
                    <a:pt x="1154" y="83"/>
                    <a:pt x="1151" y="87"/>
                  </a:cubicBezTo>
                  <a:cubicBezTo>
                    <a:pt x="1147" y="93"/>
                    <a:pt x="1141" y="99"/>
                    <a:pt x="1139" y="106"/>
                  </a:cubicBezTo>
                  <a:cubicBezTo>
                    <a:pt x="1138" y="113"/>
                    <a:pt x="1141" y="122"/>
                    <a:pt x="1134" y="128"/>
                  </a:cubicBezTo>
                  <a:cubicBezTo>
                    <a:pt x="1130" y="132"/>
                    <a:pt x="1121" y="131"/>
                    <a:pt x="1118" y="134"/>
                  </a:cubicBezTo>
                  <a:cubicBezTo>
                    <a:pt x="1117" y="135"/>
                    <a:pt x="1116" y="138"/>
                    <a:pt x="1116" y="139"/>
                  </a:cubicBezTo>
                  <a:cubicBezTo>
                    <a:pt x="1117" y="141"/>
                    <a:pt x="1119" y="141"/>
                    <a:pt x="1120" y="142"/>
                  </a:cubicBezTo>
                  <a:cubicBezTo>
                    <a:pt x="1123" y="145"/>
                    <a:pt x="1122" y="147"/>
                    <a:pt x="1119" y="148"/>
                  </a:cubicBezTo>
                  <a:cubicBezTo>
                    <a:pt x="1117" y="149"/>
                    <a:pt x="1116" y="147"/>
                    <a:pt x="1114" y="149"/>
                  </a:cubicBezTo>
                  <a:cubicBezTo>
                    <a:pt x="1115" y="148"/>
                    <a:pt x="1112" y="155"/>
                    <a:pt x="1113" y="153"/>
                  </a:cubicBezTo>
                  <a:cubicBezTo>
                    <a:pt x="1111" y="156"/>
                    <a:pt x="1109" y="160"/>
                    <a:pt x="1108" y="164"/>
                  </a:cubicBezTo>
                  <a:cubicBezTo>
                    <a:pt x="1107" y="168"/>
                    <a:pt x="1108" y="171"/>
                    <a:pt x="1108" y="175"/>
                  </a:cubicBezTo>
                  <a:cubicBezTo>
                    <a:pt x="1108" y="175"/>
                    <a:pt x="1107" y="175"/>
                    <a:pt x="1107" y="176"/>
                  </a:cubicBezTo>
                  <a:cubicBezTo>
                    <a:pt x="1106" y="177"/>
                    <a:pt x="1105" y="178"/>
                    <a:pt x="1103" y="175"/>
                  </a:cubicBezTo>
                  <a:cubicBezTo>
                    <a:pt x="1101" y="173"/>
                    <a:pt x="1102" y="169"/>
                    <a:pt x="1101" y="166"/>
                  </a:cubicBezTo>
                  <a:cubicBezTo>
                    <a:pt x="1101" y="165"/>
                    <a:pt x="1100" y="165"/>
                    <a:pt x="1100" y="164"/>
                  </a:cubicBezTo>
                  <a:cubicBezTo>
                    <a:pt x="1100" y="159"/>
                    <a:pt x="1101" y="159"/>
                    <a:pt x="1095" y="158"/>
                  </a:cubicBezTo>
                  <a:cubicBezTo>
                    <a:pt x="1094" y="158"/>
                    <a:pt x="1093" y="158"/>
                    <a:pt x="1093" y="158"/>
                  </a:cubicBezTo>
                  <a:cubicBezTo>
                    <a:pt x="1094" y="154"/>
                    <a:pt x="1096" y="154"/>
                    <a:pt x="1101" y="152"/>
                  </a:cubicBezTo>
                  <a:cubicBezTo>
                    <a:pt x="1110" y="148"/>
                    <a:pt x="1104" y="137"/>
                    <a:pt x="1106" y="129"/>
                  </a:cubicBezTo>
                  <a:cubicBezTo>
                    <a:pt x="1107" y="124"/>
                    <a:pt x="1112" y="119"/>
                    <a:pt x="1112" y="114"/>
                  </a:cubicBezTo>
                  <a:cubicBezTo>
                    <a:pt x="1111" y="111"/>
                    <a:pt x="1110" y="110"/>
                    <a:pt x="1110" y="108"/>
                  </a:cubicBezTo>
                  <a:cubicBezTo>
                    <a:pt x="1111" y="105"/>
                    <a:pt x="1114" y="101"/>
                    <a:pt x="1117" y="99"/>
                  </a:cubicBezTo>
                  <a:cubicBezTo>
                    <a:pt x="1119" y="96"/>
                    <a:pt x="1120" y="95"/>
                    <a:pt x="1122" y="92"/>
                  </a:cubicBezTo>
                  <a:cubicBezTo>
                    <a:pt x="1124" y="89"/>
                    <a:pt x="1126" y="85"/>
                    <a:pt x="1128" y="83"/>
                  </a:cubicBezTo>
                  <a:cubicBezTo>
                    <a:pt x="1130" y="80"/>
                    <a:pt x="1133" y="80"/>
                    <a:pt x="1134" y="77"/>
                  </a:cubicBezTo>
                  <a:cubicBezTo>
                    <a:pt x="1135" y="74"/>
                    <a:pt x="1132" y="70"/>
                    <a:pt x="1133" y="67"/>
                  </a:cubicBezTo>
                  <a:cubicBezTo>
                    <a:pt x="1133" y="62"/>
                    <a:pt x="1137" y="61"/>
                    <a:pt x="1141" y="58"/>
                  </a:cubicBezTo>
                  <a:cubicBezTo>
                    <a:pt x="1145" y="56"/>
                    <a:pt x="1149" y="47"/>
                    <a:pt x="1142" y="49"/>
                  </a:cubicBezTo>
                  <a:cubicBezTo>
                    <a:pt x="1141" y="45"/>
                    <a:pt x="1141" y="39"/>
                    <a:pt x="1143" y="36"/>
                  </a:cubicBezTo>
                  <a:cubicBezTo>
                    <a:pt x="1146" y="31"/>
                    <a:pt x="1155" y="35"/>
                    <a:pt x="1158" y="29"/>
                  </a:cubicBezTo>
                  <a:cubicBezTo>
                    <a:pt x="1156" y="26"/>
                    <a:pt x="1148" y="26"/>
                    <a:pt x="1145" y="24"/>
                  </a:cubicBezTo>
                  <a:cubicBezTo>
                    <a:pt x="1141" y="23"/>
                    <a:pt x="1139" y="21"/>
                    <a:pt x="1140" y="18"/>
                  </a:cubicBezTo>
                  <a:cubicBezTo>
                    <a:pt x="1141" y="16"/>
                    <a:pt x="1142" y="15"/>
                    <a:pt x="1144" y="15"/>
                  </a:cubicBezTo>
                  <a:cubicBezTo>
                    <a:pt x="1147" y="11"/>
                    <a:pt x="1141" y="0"/>
                    <a:pt x="1136" y="1"/>
                  </a:cubicBezTo>
                  <a:cubicBezTo>
                    <a:pt x="1135" y="5"/>
                    <a:pt x="1133" y="12"/>
                    <a:pt x="1130" y="15"/>
                  </a:cubicBezTo>
                  <a:cubicBezTo>
                    <a:pt x="1127" y="18"/>
                    <a:pt x="1118" y="15"/>
                    <a:pt x="1114" y="16"/>
                  </a:cubicBezTo>
                  <a:cubicBezTo>
                    <a:pt x="1112" y="17"/>
                    <a:pt x="1109" y="19"/>
                    <a:pt x="1111" y="22"/>
                  </a:cubicBezTo>
                  <a:cubicBezTo>
                    <a:pt x="1113" y="25"/>
                    <a:pt x="1115" y="24"/>
                    <a:pt x="1117" y="24"/>
                  </a:cubicBezTo>
                  <a:cubicBezTo>
                    <a:pt x="1121" y="25"/>
                    <a:pt x="1123" y="28"/>
                    <a:pt x="1124" y="32"/>
                  </a:cubicBezTo>
                  <a:cubicBezTo>
                    <a:pt x="1123" y="33"/>
                    <a:pt x="1120" y="33"/>
                    <a:pt x="1118" y="33"/>
                  </a:cubicBezTo>
                  <a:cubicBezTo>
                    <a:pt x="1121" y="34"/>
                    <a:pt x="1122" y="41"/>
                    <a:pt x="1124" y="44"/>
                  </a:cubicBezTo>
                  <a:cubicBezTo>
                    <a:pt x="1127" y="51"/>
                    <a:pt x="1125" y="57"/>
                    <a:pt x="1117" y="58"/>
                  </a:cubicBezTo>
                  <a:cubicBezTo>
                    <a:pt x="1114" y="58"/>
                    <a:pt x="1112" y="58"/>
                    <a:pt x="1111" y="56"/>
                  </a:cubicBezTo>
                  <a:cubicBezTo>
                    <a:pt x="1109" y="54"/>
                    <a:pt x="1108" y="51"/>
                    <a:pt x="1109" y="49"/>
                  </a:cubicBezTo>
                  <a:cubicBezTo>
                    <a:pt x="1106" y="47"/>
                    <a:pt x="1103" y="48"/>
                    <a:pt x="1100" y="48"/>
                  </a:cubicBezTo>
                  <a:cubicBezTo>
                    <a:pt x="1100" y="44"/>
                    <a:pt x="1099" y="38"/>
                    <a:pt x="1096" y="35"/>
                  </a:cubicBezTo>
                  <a:cubicBezTo>
                    <a:pt x="1092" y="37"/>
                    <a:pt x="1092" y="41"/>
                    <a:pt x="1087" y="39"/>
                  </a:cubicBezTo>
                  <a:cubicBezTo>
                    <a:pt x="1082" y="36"/>
                    <a:pt x="1083" y="29"/>
                    <a:pt x="1079" y="26"/>
                  </a:cubicBezTo>
                  <a:cubicBezTo>
                    <a:pt x="1069" y="16"/>
                    <a:pt x="1074" y="39"/>
                    <a:pt x="1075" y="43"/>
                  </a:cubicBezTo>
                  <a:cubicBezTo>
                    <a:pt x="1075" y="47"/>
                    <a:pt x="1077" y="48"/>
                    <a:pt x="1078" y="52"/>
                  </a:cubicBezTo>
                  <a:cubicBezTo>
                    <a:pt x="1078" y="57"/>
                    <a:pt x="1077" y="63"/>
                    <a:pt x="1070" y="60"/>
                  </a:cubicBezTo>
                  <a:cubicBezTo>
                    <a:pt x="1066" y="58"/>
                    <a:pt x="1063" y="50"/>
                    <a:pt x="1058" y="53"/>
                  </a:cubicBezTo>
                  <a:cubicBezTo>
                    <a:pt x="1053" y="56"/>
                    <a:pt x="1056" y="61"/>
                    <a:pt x="1059" y="64"/>
                  </a:cubicBezTo>
                  <a:cubicBezTo>
                    <a:pt x="1062" y="68"/>
                    <a:pt x="1068" y="68"/>
                    <a:pt x="1072" y="71"/>
                  </a:cubicBezTo>
                  <a:cubicBezTo>
                    <a:pt x="1075" y="74"/>
                    <a:pt x="1075" y="77"/>
                    <a:pt x="1076" y="80"/>
                  </a:cubicBezTo>
                  <a:cubicBezTo>
                    <a:pt x="1078" y="82"/>
                    <a:pt x="1081" y="89"/>
                    <a:pt x="1076" y="91"/>
                  </a:cubicBezTo>
                  <a:cubicBezTo>
                    <a:pt x="1072" y="92"/>
                    <a:pt x="1074" y="89"/>
                    <a:pt x="1072" y="87"/>
                  </a:cubicBezTo>
                  <a:cubicBezTo>
                    <a:pt x="1070" y="85"/>
                    <a:pt x="1067" y="86"/>
                    <a:pt x="1066" y="82"/>
                  </a:cubicBezTo>
                  <a:cubicBezTo>
                    <a:pt x="1063" y="83"/>
                    <a:pt x="1062" y="87"/>
                    <a:pt x="1060" y="90"/>
                  </a:cubicBezTo>
                  <a:cubicBezTo>
                    <a:pt x="1057" y="93"/>
                    <a:pt x="1050" y="96"/>
                    <a:pt x="1051" y="102"/>
                  </a:cubicBezTo>
                  <a:cubicBezTo>
                    <a:pt x="1051" y="106"/>
                    <a:pt x="1052" y="107"/>
                    <a:pt x="1055" y="109"/>
                  </a:cubicBezTo>
                  <a:cubicBezTo>
                    <a:pt x="1058" y="111"/>
                    <a:pt x="1058" y="108"/>
                    <a:pt x="1059" y="112"/>
                  </a:cubicBezTo>
                  <a:cubicBezTo>
                    <a:pt x="1060" y="115"/>
                    <a:pt x="1060" y="117"/>
                    <a:pt x="1059" y="119"/>
                  </a:cubicBezTo>
                  <a:cubicBezTo>
                    <a:pt x="1057" y="118"/>
                    <a:pt x="1053" y="117"/>
                    <a:pt x="1051" y="115"/>
                  </a:cubicBezTo>
                  <a:cubicBezTo>
                    <a:pt x="1047" y="113"/>
                    <a:pt x="1048" y="110"/>
                    <a:pt x="1042" y="110"/>
                  </a:cubicBezTo>
                  <a:cubicBezTo>
                    <a:pt x="1036" y="110"/>
                    <a:pt x="1034" y="117"/>
                    <a:pt x="1031" y="122"/>
                  </a:cubicBezTo>
                  <a:cubicBezTo>
                    <a:pt x="1028" y="125"/>
                    <a:pt x="1025" y="129"/>
                    <a:pt x="1022" y="132"/>
                  </a:cubicBezTo>
                  <a:cubicBezTo>
                    <a:pt x="1020" y="134"/>
                    <a:pt x="1015" y="136"/>
                    <a:pt x="1015" y="139"/>
                  </a:cubicBezTo>
                  <a:cubicBezTo>
                    <a:pt x="1016" y="139"/>
                    <a:pt x="1016" y="140"/>
                    <a:pt x="1016" y="141"/>
                  </a:cubicBezTo>
                  <a:cubicBezTo>
                    <a:pt x="1017" y="143"/>
                    <a:pt x="1017" y="144"/>
                    <a:pt x="1016" y="147"/>
                  </a:cubicBezTo>
                  <a:cubicBezTo>
                    <a:pt x="1013" y="158"/>
                    <a:pt x="1006" y="153"/>
                    <a:pt x="998" y="156"/>
                  </a:cubicBezTo>
                  <a:cubicBezTo>
                    <a:pt x="997" y="158"/>
                    <a:pt x="1011" y="165"/>
                    <a:pt x="1013" y="169"/>
                  </a:cubicBezTo>
                  <a:cubicBezTo>
                    <a:pt x="1008" y="171"/>
                    <a:pt x="1000" y="171"/>
                    <a:pt x="1002" y="178"/>
                  </a:cubicBezTo>
                  <a:cubicBezTo>
                    <a:pt x="1003" y="182"/>
                    <a:pt x="1006" y="188"/>
                    <a:pt x="1008" y="190"/>
                  </a:cubicBezTo>
                  <a:cubicBezTo>
                    <a:pt x="1010" y="193"/>
                    <a:pt x="1011" y="193"/>
                    <a:pt x="1012" y="194"/>
                  </a:cubicBezTo>
                  <a:cubicBezTo>
                    <a:pt x="1012" y="194"/>
                    <a:pt x="1011" y="194"/>
                    <a:pt x="1010" y="194"/>
                  </a:cubicBezTo>
                  <a:cubicBezTo>
                    <a:pt x="1006" y="193"/>
                    <a:pt x="1001" y="192"/>
                    <a:pt x="996" y="192"/>
                  </a:cubicBezTo>
                  <a:cubicBezTo>
                    <a:pt x="993" y="191"/>
                    <a:pt x="991" y="191"/>
                    <a:pt x="989" y="188"/>
                  </a:cubicBezTo>
                  <a:cubicBezTo>
                    <a:pt x="987" y="185"/>
                    <a:pt x="986" y="180"/>
                    <a:pt x="987" y="176"/>
                  </a:cubicBezTo>
                  <a:cubicBezTo>
                    <a:pt x="987" y="175"/>
                    <a:pt x="988" y="173"/>
                    <a:pt x="988" y="172"/>
                  </a:cubicBezTo>
                  <a:cubicBezTo>
                    <a:pt x="983" y="170"/>
                    <a:pt x="978" y="178"/>
                    <a:pt x="974" y="174"/>
                  </a:cubicBezTo>
                  <a:cubicBezTo>
                    <a:pt x="968" y="166"/>
                    <a:pt x="984" y="161"/>
                    <a:pt x="982" y="156"/>
                  </a:cubicBezTo>
                  <a:cubicBezTo>
                    <a:pt x="977" y="154"/>
                    <a:pt x="971" y="155"/>
                    <a:pt x="966" y="155"/>
                  </a:cubicBezTo>
                  <a:cubicBezTo>
                    <a:pt x="964" y="154"/>
                    <a:pt x="959" y="152"/>
                    <a:pt x="957" y="154"/>
                  </a:cubicBezTo>
                  <a:cubicBezTo>
                    <a:pt x="955" y="156"/>
                    <a:pt x="958" y="160"/>
                    <a:pt x="956" y="162"/>
                  </a:cubicBezTo>
                  <a:cubicBezTo>
                    <a:pt x="955" y="164"/>
                    <a:pt x="951" y="163"/>
                    <a:pt x="949" y="162"/>
                  </a:cubicBezTo>
                  <a:cubicBezTo>
                    <a:pt x="945" y="161"/>
                    <a:pt x="941" y="158"/>
                    <a:pt x="941" y="154"/>
                  </a:cubicBezTo>
                  <a:cubicBezTo>
                    <a:pt x="942" y="151"/>
                    <a:pt x="945" y="149"/>
                    <a:pt x="943" y="146"/>
                  </a:cubicBezTo>
                  <a:cubicBezTo>
                    <a:pt x="942" y="145"/>
                    <a:pt x="934" y="145"/>
                    <a:pt x="933" y="145"/>
                  </a:cubicBezTo>
                  <a:cubicBezTo>
                    <a:pt x="930" y="146"/>
                    <a:pt x="930" y="147"/>
                    <a:pt x="929" y="150"/>
                  </a:cubicBezTo>
                  <a:cubicBezTo>
                    <a:pt x="929" y="153"/>
                    <a:pt x="929" y="158"/>
                    <a:pt x="929" y="162"/>
                  </a:cubicBezTo>
                  <a:cubicBezTo>
                    <a:pt x="929" y="176"/>
                    <a:pt x="925" y="188"/>
                    <a:pt x="918" y="200"/>
                  </a:cubicBezTo>
                  <a:cubicBezTo>
                    <a:pt x="918" y="201"/>
                    <a:pt x="917" y="201"/>
                    <a:pt x="917" y="202"/>
                  </a:cubicBezTo>
                  <a:cubicBezTo>
                    <a:pt x="915" y="201"/>
                    <a:pt x="913" y="199"/>
                    <a:pt x="912" y="198"/>
                  </a:cubicBezTo>
                  <a:cubicBezTo>
                    <a:pt x="908" y="193"/>
                    <a:pt x="908" y="188"/>
                    <a:pt x="900" y="187"/>
                  </a:cubicBezTo>
                  <a:cubicBezTo>
                    <a:pt x="892" y="187"/>
                    <a:pt x="895" y="199"/>
                    <a:pt x="891" y="204"/>
                  </a:cubicBezTo>
                  <a:cubicBezTo>
                    <a:pt x="889" y="208"/>
                    <a:pt x="885" y="207"/>
                    <a:pt x="881" y="209"/>
                  </a:cubicBezTo>
                  <a:cubicBezTo>
                    <a:pt x="878" y="211"/>
                    <a:pt x="877" y="211"/>
                    <a:pt x="872" y="212"/>
                  </a:cubicBezTo>
                  <a:cubicBezTo>
                    <a:pt x="867" y="213"/>
                    <a:pt x="867" y="216"/>
                    <a:pt x="866" y="220"/>
                  </a:cubicBezTo>
                  <a:cubicBezTo>
                    <a:pt x="865" y="225"/>
                    <a:pt x="860" y="222"/>
                    <a:pt x="857" y="225"/>
                  </a:cubicBezTo>
                  <a:cubicBezTo>
                    <a:pt x="856" y="226"/>
                    <a:pt x="855" y="235"/>
                    <a:pt x="854" y="237"/>
                  </a:cubicBezTo>
                  <a:cubicBezTo>
                    <a:pt x="854" y="240"/>
                    <a:pt x="854" y="244"/>
                    <a:pt x="855" y="247"/>
                  </a:cubicBezTo>
                  <a:cubicBezTo>
                    <a:pt x="856" y="252"/>
                    <a:pt x="860" y="255"/>
                    <a:pt x="858" y="260"/>
                  </a:cubicBezTo>
                  <a:cubicBezTo>
                    <a:pt x="853" y="262"/>
                    <a:pt x="853" y="255"/>
                    <a:pt x="851" y="253"/>
                  </a:cubicBezTo>
                  <a:cubicBezTo>
                    <a:pt x="847" y="256"/>
                    <a:pt x="846" y="261"/>
                    <a:pt x="844" y="265"/>
                  </a:cubicBezTo>
                  <a:cubicBezTo>
                    <a:pt x="843" y="268"/>
                    <a:pt x="841" y="270"/>
                    <a:pt x="839" y="273"/>
                  </a:cubicBezTo>
                  <a:cubicBezTo>
                    <a:pt x="839" y="268"/>
                    <a:pt x="839" y="263"/>
                    <a:pt x="839" y="257"/>
                  </a:cubicBezTo>
                  <a:cubicBezTo>
                    <a:pt x="840" y="252"/>
                    <a:pt x="844" y="251"/>
                    <a:pt x="844" y="246"/>
                  </a:cubicBezTo>
                  <a:cubicBezTo>
                    <a:pt x="845" y="241"/>
                    <a:pt x="840" y="240"/>
                    <a:pt x="839" y="236"/>
                  </a:cubicBezTo>
                  <a:cubicBezTo>
                    <a:pt x="837" y="232"/>
                    <a:pt x="837" y="227"/>
                    <a:pt x="838" y="223"/>
                  </a:cubicBezTo>
                  <a:cubicBezTo>
                    <a:pt x="839" y="219"/>
                    <a:pt x="842" y="214"/>
                    <a:pt x="842" y="210"/>
                  </a:cubicBezTo>
                  <a:cubicBezTo>
                    <a:pt x="842" y="205"/>
                    <a:pt x="837" y="205"/>
                    <a:pt x="833" y="205"/>
                  </a:cubicBezTo>
                  <a:cubicBezTo>
                    <a:pt x="830" y="205"/>
                    <a:pt x="827" y="204"/>
                    <a:pt x="825" y="206"/>
                  </a:cubicBezTo>
                  <a:cubicBezTo>
                    <a:pt x="823" y="208"/>
                    <a:pt x="825" y="211"/>
                    <a:pt x="824" y="214"/>
                  </a:cubicBezTo>
                  <a:cubicBezTo>
                    <a:pt x="822" y="223"/>
                    <a:pt x="815" y="231"/>
                    <a:pt x="815" y="241"/>
                  </a:cubicBezTo>
                  <a:cubicBezTo>
                    <a:pt x="815" y="245"/>
                    <a:pt x="815" y="249"/>
                    <a:pt x="814" y="253"/>
                  </a:cubicBezTo>
                  <a:cubicBezTo>
                    <a:pt x="813" y="256"/>
                    <a:pt x="811" y="260"/>
                    <a:pt x="811" y="263"/>
                  </a:cubicBezTo>
                  <a:cubicBezTo>
                    <a:pt x="806" y="259"/>
                    <a:pt x="804" y="249"/>
                    <a:pt x="807" y="243"/>
                  </a:cubicBezTo>
                  <a:cubicBezTo>
                    <a:pt x="808" y="240"/>
                    <a:pt x="809" y="240"/>
                    <a:pt x="809" y="237"/>
                  </a:cubicBezTo>
                  <a:cubicBezTo>
                    <a:pt x="809" y="235"/>
                    <a:pt x="811" y="231"/>
                    <a:pt x="810" y="229"/>
                  </a:cubicBezTo>
                  <a:cubicBezTo>
                    <a:pt x="809" y="223"/>
                    <a:pt x="798" y="231"/>
                    <a:pt x="794" y="233"/>
                  </a:cubicBezTo>
                  <a:cubicBezTo>
                    <a:pt x="791" y="234"/>
                    <a:pt x="790" y="235"/>
                    <a:pt x="787" y="235"/>
                  </a:cubicBezTo>
                  <a:cubicBezTo>
                    <a:pt x="783" y="235"/>
                    <a:pt x="781" y="234"/>
                    <a:pt x="779" y="236"/>
                  </a:cubicBezTo>
                  <a:cubicBezTo>
                    <a:pt x="779" y="237"/>
                    <a:pt x="779" y="239"/>
                    <a:pt x="779" y="240"/>
                  </a:cubicBezTo>
                  <a:cubicBezTo>
                    <a:pt x="778" y="241"/>
                    <a:pt x="776" y="241"/>
                    <a:pt x="774" y="242"/>
                  </a:cubicBezTo>
                  <a:cubicBezTo>
                    <a:pt x="772" y="243"/>
                    <a:pt x="771" y="243"/>
                    <a:pt x="770" y="245"/>
                  </a:cubicBezTo>
                  <a:cubicBezTo>
                    <a:pt x="767" y="250"/>
                    <a:pt x="767" y="257"/>
                    <a:pt x="770" y="262"/>
                  </a:cubicBezTo>
                  <a:cubicBezTo>
                    <a:pt x="773" y="267"/>
                    <a:pt x="773" y="269"/>
                    <a:pt x="773" y="274"/>
                  </a:cubicBezTo>
                  <a:cubicBezTo>
                    <a:pt x="774" y="281"/>
                    <a:pt x="774" y="286"/>
                    <a:pt x="781" y="287"/>
                  </a:cubicBezTo>
                  <a:cubicBezTo>
                    <a:pt x="783" y="287"/>
                    <a:pt x="787" y="286"/>
                    <a:pt x="788" y="287"/>
                  </a:cubicBezTo>
                  <a:cubicBezTo>
                    <a:pt x="791" y="288"/>
                    <a:pt x="793" y="294"/>
                    <a:pt x="795" y="297"/>
                  </a:cubicBezTo>
                  <a:cubicBezTo>
                    <a:pt x="798" y="301"/>
                    <a:pt x="800" y="304"/>
                    <a:pt x="795" y="306"/>
                  </a:cubicBezTo>
                  <a:cubicBezTo>
                    <a:pt x="793" y="307"/>
                    <a:pt x="790" y="309"/>
                    <a:pt x="789" y="307"/>
                  </a:cubicBezTo>
                  <a:cubicBezTo>
                    <a:pt x="787" y="306"/>
                    <a:pt x="786" y="298"/>
                    <a:pt x="784" y="296"/>
                  </a:cubicBezTo>
                  <a:cubicBezTo>
                    <a:pt x="783" y="292"/>
                    <a:pt x="783" y="291"/>
                    <a:pt x="779" y="290"/>
                  </a:cubicBezTo>
                  <a:cubicBezTo>
                    <a:pt x="777" y="290"/>
                    <a:pt x="776" y="291"/>
                    <a:pt x="774" y="290"/>
                  </a:cubicBezTo>
                  <a:cubicBezTo>
                    <a:pt x="773" y="289"/>
                    <a:pt x="771" y="286"/>
                    <a:pt x="770" y="285"/>
                  </a:cubicBezTo>
                  <a:cubicBezTo>
                    <a:pt x="767" y="283"/>
                    <a:pt x="765" y="280"/>
                    <a:pt x="763" y="276"/>
                  </a:cubicBezTo>
                  <a:cubicBezTo>
                    <a:pt x="763" y="274"/>
                    <a:pt x="764" y="272"/>
                    <a:pt x="763" y="270"/>
                  </a:cubicBezTo>
                  <a:cubicBezTo>
                    <a:pt x="762" y="265"/>
                    <a:pt x="752" y="262"/>
                    <a:pt x="749" y="267"/>
                  </a:cubicBezTo>
                  <a:cubicBezTo>
                    <a:pt x="745" y="273"/>
                    <a:pt x="752" y="279"/>
                    <a:pt x="754" y="283"/>
                  </a:cubicBezTo>
                  <a:cubicBezTo>
                    <a:pt x="755" y="287"/>
                    <a:pt x="756" y="291"/>
                    <a:pt x="755" y="295"/>
                  </a:cubicBezTo>
                  <a:cubicBezTo>
                    <a:pt x="745" y="298"/>
                    <a:pt x="745" y="286"/>
                    <a:pt x="740" y="281"/>
                  </a:cubicBezTo>
                  <a:cubicBezTo>
                    <a:pt x="733" y="273"/>
                    <a:pt x="732" y="283"/>
                    <a:pt x="732" y="289"/>
                  </a:cubicBezTo>
                  <a:cubicBezTo>
                    <a:pt x="730" y="289"/>
                    <a:pt x="727" y="288"/>
                    <a:pt x="725" y="289"/>
                  </a:cubicBezTo>
                  <a:cubicBezTo>
                    <a:pt x="724" y="290"/>
                    <a:pt x="723" y="293"/>
                    <a:pt x="723" y="294"/>
                  </a:cubicBezTo>
                  <a:cubicBezTo>
                    <a:pt x="721" y="294"/>
                    <a:pt x="720" y="285"/>
                    <a:pt x="719" y="282"/>
                  </a:cubicBezTo>
                  <a:cubicBezTo>
                    <a:pt x="718" y="280"/>
                    <a:pt x="715" y="272"/>
                    <a:pt x="713" y="277"/>
                  </a:cubicBezTo>
                  <a:cubicBezTo>
                    <a:pt x="713" y="271"/>
                    <a:pt x="709" y="266"/>
                    <a:pt x="703" y="264"/>
                  </a:cubicBezTo>
                  <a:cubicBezTo>
                    <a:pt x="697" y="261"/>
                    <a:pt x="699" y="266"/>
                    <a:pt x="697" y="269"/>
                  </a:cubicBezTo>
                  <a:cubicBezTo>
                    <a:pt x="695" y="269"/>
                    <a:pt x="692" y="267"/>
                    <a:pt x="690" y="267"/>
                  </a:cubicBezTo>
                  <a:cubicBezTo>
                    <a:pt x="687" y="268"/>
                    <a:pt x="688" y="271"/>
                    <a:pt x="687" y="272"/>
                  </a:cubicBezTo>
                  <a:cubicBezTo>
                    <a:pt x="684" y="276"/>
                    <a:pt x="680" y="274"/>
                    <a:pt x="679" y="280"/>
                  </a:cubicBezTo>
                  <a:cubicBezTo>
                    <a:pt x="681" y="280"/>
                    <a:pt x="684" y="279"/>
                    <a:pt x="687" y="280"/>
                  </a:cubicBezTo>
                  <a:cubicBezTo>
                    <a:pt x="686" y="281"/>
                    <a:pt x="687" y="282"/>
                    <a:pt x="687" y="283"/>
                  </a:cubicBezTo>
                  <a:cubicBezTo>
                    <a:pt x="689" y="283"/>
                    <a:pt x="690" y="283"/>
                    <a:pt x="690" y="284"/>
                  </a:cubicBezTo>
                  <a:cubicBezTo>
                    <a:pt x="686" y="287"/>
                    <a:pt x="674" y="284"/>
                    <a:pt x="671" y="289"/>
                  </a:cubicBezTo>
                  <a:cubicBezTo>
                    <a:pt x="670" y="290"/>
                    <a:pt x="671" y="294"/>
                    <a:pt x="671" y="296"/>
                  </a:cubicBezTo>
                  <a:cubicBezTo>
                    <a:pt x="671" y="299"/>
                    <a:pt x="673" y="302"/>
                    <a:pt x="672" y="304"/>
                  </a:cubicBezTo>
                  <a:cubicBezTo>
                    <a:pt x="672" y="306"/>
                    <a:pt x="672" y="305"/>
                    <a:pt x="671" y="306"/>
                  </a:cubicBezTo>
                  <a:cubicBezTo>
                    <a:pt x="670" y="306"/>
                    <a:pt x="669" y="307"/>
                    <a:pt x="668" y="307"/>
                  </a:cubicBezTo>
                  <a:cubicBezTo>
                    <a:pt x="667" y="308"/>
                    <a:pt x="667" y="308"/>
                    <a:pt x="667" y="309"/>
                  </a:cubicBezTo>
                  <a:cubicBezTo>
                    <a:pt x="664" y="312"/>
                    <a:pt x="665" y="311"/>
                    <a:pt x="664" y="315"/>
                  </a:cubicBezTo>
                  <a:cubicBezTo>
                    <a:pt x="664" y="319"/>
                    <a:pt x="662" y="325"/>
                    <a:pt x="660" y="327"/>
                  </a:cubicBezTo>
                  <a:cubicBezTo>
                    <a:pt x="658" y="329"/>
                    <a:pt x="653" y="333"/>
                    <a:pt x="658" y="336"/>
                  </a:cubicBezTo>
                  <a:cubicBezTo>
                    <a:pt x="659" y="337"/>
                    <a:pt x="661" y="336"/>
                    <a:pt x="663" y="337"/>
                  </a:cubicBezTo>
                  <a:cubicBezTo>
                    <a:pt x="665" y="338"/>
                    <a:pt x="666" y="341"/>
                    <a:pt x="668" y="343"/>
                  </a:cubicBezTo>
                  <a:cubicBezTo>
                    <a:pt x="672" y="342"/>
                    <a:pt x="674" y="337"/>
                    <a:pt x="676" y="334"/>
                  </a:cubicBezTo>
                  <a:cubicBezTo>
                    <a:pt x="678" y="331"/>
                    <a:pt x="681" y="329"/>
                    <a:pt x="684" y="327"/>
                  </a:cubicBezTo>
                  <a:cubicBezTo>
                    <a:pt x="686" y="327"/>
                    <a:pt x="687" y="325"/>
                    <a:pt x="689" y="326"/>
                  </a:cubicBezTo>
                  <a:cubicBezTo>
                    <a:pt x="690" y="326"/>
                    <a:pt x="690" y="328"/>
                    <a:pt x="691" y="328"/>
                  </a:cubicBezTo>
                  <a:cubicBezTo>
                    <a:pt x="693" y="328"/>
                    <a:pt x="694" y="329"/>
                    <a:pt x="694" y="326"/>
                  </a:cubicBezTo>
                  <a:cubicBezTo>
                    <a:pt x="697" y="325"/>
                    <a:pt x="699" y="326"/>
                    <a:pt x="701" y="325"/>
                  </a:cubicBezTo>
                  <a:cubicBezTo>
                    <a:pt x="702" y="325"/>
                    <a:pt x="703" y="324"/>
                    <a:pt x="704" y="324"/>
                  </a:cubicBezTo>
                  <a:cubicBezTo>
                    <a:pt x="705" y="323"/>
                    <a:pt x="707" y="324"/>
                    <a:pt x="708" y="323"/>
                  </a:cubicBezTo>
                  <a:cubicBezTo>
                    <a:pt x="712" y="322"/>
                    <a:pt x="723" y="306"/>
                    <a:pt x="726" y="318"/>
                  </a:cubicBezTo>
                  <a:cubicBezTo>
                    <a:pt x="728" y="325"/>
                    <a:pt x="714" y="323"/>
                    <a:pt x="709" y="325"/>
                  </a:cubicBezTo>
                  <a:cubicBezTo>
                    <a:pt x="706" y="326"/>
                    <a:pt x="703" y="328"/>
                    <a:pt x="702" y="331"/>
                  </a:cubicBezTo>
                  <a:cubicBezTo>
                    <a:pt x="701" y="334"/>
                    <a:pt x="702" y="336"/>
                    <a:pt x="701" y="339"/>
                  </a:cubicBezTo>
                  <a:cubicBezTo>
                    <a:pt x="698" y="343"/>
                    <a:pt x="692" y="342"/>
                    <a:pt x="692" y="348"/>
                  </a:cubicBezTo>
                  <a:cubicBezTo>
                    <a:pt x="692" y="351"/>
                    <a:pt x="694" y="352"/>
                    <a:pt x="692" y="355"/>
                  </a:cubicBezTo>
                  <a:cubicBezTo>
                    <a:pt x="691" y="355"/>
                    <a:pt x="688" y="355"/>
                    <a:pt x="687" y="356"/>
                  </a:cubicBezTo>
                  <a:cubicBezTo>
                    <a:pt x="685" y="357"/>
                    <a:pt x="687" y="359"/>
                    <a:pt x="684" y="360"/>
                  </a:cubicBezTo>
                  <a:cubicBezTo>
                    <a:pt x="682" y="361"/>
                    <a:pt x="677" y="359"/>
                    <a:pt x="675" y="361"/>
                  </a:cubicBezTo>
                  <a:cubicBezTo>
                    <a:pt x="674" y="361"/>
                    <a:pt x="671" y="365"/>
                    <a:pt x="671" y="366"/>
                  </a:cubicBezTo>
                  <a:cubicBezTo>
                    <a:pt x="669" y="368"/>
                    <a:pt x="669" y="370"/>
                    <a:pt x="667" y="372"/>
                  </a:cubicBezTo>
                  <a:cubicBezTo>
                    <a:pt x="665" y="376"/>
                    <a:pt x="663" y="376"/>
                    <a:pt x="660" y="378"/>
                  </a:cubicBezTo>
                  <a:cubicBezTo>
                    <a:pt x="666" y="383"/>
                    <a:pt x="668" y="375"/>
                    <a:pt x="671" y="372"/>
                  </a:cubicBezTo>
                  <a:cubicBezTo>
                    <a:pt x="673" y="370"/>
                    <a:pt x="677" y="371"/>
                    <a:pt x="680" y="370"/>
                  </a:cubicBezTo>
                  <a:cubicBezTo>
                    <a:pt x="680" y="369"/>
                    <a:pt x="681" y="368"/>
                    <a:pt x="682" y="368"/>
                  </a:cubicBezTo>
                  <a:cubicBezTo>
                    <a:pt x="683" y="368"/>
                    <a:pt x="685" y="368"/>
                    <a:pt x="687" y="368"/>
                  </a:cubicBezTo>
                  <a:cubicBezTo>
                    <a:pt x="690" y="367"/>
                    <a:pt x="691" y="365"/>
                    <a:pt x="694" y="364"/>
                  </a:cubicBezTo>
                  <a:cubicBezTo>
                    <a:pt x="696" y="363"/>
                    <a:pt x="700" y="362"/>
                    <a:pt x="702" y="366"/>
                  </a:cubicBezTo>
                  <a:cubicBezTo>
                    <a:pt x="703" y="372"/>
                    <a:pt x="690" y="375"/>
                    <a:pt x="686" y="377"/>
                  </a:cubicBezTo>
                  <a:cubicBezTo>
                    <a:pt x="680" y="380"/>
                    <a:pt x="683" y="382"/>
                    <a:pt x="682" y="387"/>
                  </a:cubicBezTo>
                  <a:cubicBezTo>
                    <a:pt x="681" y="388"/>
                    <a:pt x="678" y="392"/>
                    <a:pt x="676" y="393"/>
                  </a:cubicBezTo>
                  <a:cubicBezTo>
                    <a:pt x="672" y="396"/>
                    <a:pt x="665" y="396"/>
                    <a:pt x="660" y="396"/>
                  </a:cubicBezTo>
                  <a:cubicBezTo>
                    <a:pt x="659" y="396"/>
                    <a:pt x="654" y="395"/>
                    <a:pt x="652" y="397"/>
                  </a:cubicBezTo>
                  <a:cubicBezTo>
                    <a:pt x="651" y="398"/>
                    <a:pt x="652" y="400"/>
                    <a:pt x="651" y="402"/>
                  </a:cubicBezTo>
                  <a:cubicBezTo>
                    <a:pt x="650" y="406"/>
                    <a:pt x="645" y="410"/>
                    <a:pt x="641" y="408"/>
                  </a:cubicBezTo>
                  <a:cubicBezTo>
                    <a:pt x="634" y="404"/>
                    <a:pt x="639" y="389"/>
                    <a:pt x="639" y="383"/>
                  </a:cubicBezTo>
                  <a:cubicBezTo>
                    <a:pt x="639" y="379"/>
                    <a:pt x="639" y="376"/>
                    <a:pt x="636" y="373"/>
                  </a:cubicBezTo>
                  <a:cubicBezTo>
                    <a:pt x="634" y="371"/>
                    <a:pt x="629" y="366"/>
                    <a:pt x="625" y="368"/>
                  </a:cubicBezTo>
                  <a:cubicBezTo>
                    <a:pt x="624" y="369"/>
                    <a:pt x="623" y="373"/>
                    <a:pt x="622" y="374"/>
                  </a:cubicBezTo>
                  <a:cubicBezTo>
                    <a:pt x="621" y="377"/>
                    <a:pt x="618" y="380"/>
                    <a:pt x="617" y="383"/>
                  </a:cubicBezTo>
                  <a:cubicBezTo>
                    <a:pt x="616" y="385"/>
                    <a:pt x="617" y="390"/>
                    <a:pt x="613" y="390"/>
                  </a:cubicBezTo>
                  <a:cubicBezTo>
                    <a:pt x="612" y="388"/>
                    <a:pt x="611" y="384"/>
                    <a:pt x="611" y="382"/>
                  </a:cubicBezTo>
                  <a:cubicBezTo>
                    <a:pt x="611" y="380"/>
                    <a:pt x="612" y="377"/>
                    <a:pt x="611" y="376"/>
                  </a:cubicBezTo>
                  <a:cubicBezTo>
                    <a:pt x="610" y="374"/>
                    <a:pt x="608" y="375"/>
                    <a:pt x="608" y="374"/>
                  </a:cubicBezTo>
                  <a:cubicBezTo>
                    <a:pt x="606" y="373"/>
                    <a:pt x="606" y="372"/>
                    <a:pt x="606" y="369"/>
                  </a:cubicBezTo>
                  <a:cubicBezTo>
                    <a:pt x="606" y="365"/>
                    <a:pt x="607" y="359"/>
                    <a:pt x="603" y="356"/>
                  </a:cubicBezTo>
                  <a:cubicBezTo>
                    <a:pt x="600" y="354"/>
                    <a:pt x="597" y="356"/>
                    <a:pt x="594" y="355"/>
                  </a:cubicBezTo>
                  <a:cubicBezTo>
                    <a:pt x="594" y="352"/>
                    <a:pt x="597" y="348"/>
                    <a:pt x="598" y="346"/>
                  </a:cubicBezTo>
                  <a:cubicBezTo>
                    <a:pt x="599" y="345"/>
                    <a:pt x="601" y="343"/>
                    <a:pt x="601" y="342"/>
                  </a:cubicBezTo>
                  <a:cubicBezTo>
                    <a:pt x="602" y="341"/>
                    <a:pt x="601" y="340"/>
                    <a:pt x="602" y="339"/>
                  </a:cubicBezTo>
                  <a:cubicBezTo>
                    <a:pt x="603" y="337"/>
                    <a:pt x="607" y="336"/>
                    <a:pt x="608" y="335"/>
                  </a:cubicBezTo>
                  <a:cubicBezTo>
                    <a:pt x="610" y="333"/>
                    <a:pt x="611" y="331"/>
                    <a:pt x="612" y="328"/>
                  </a:cubicBezTo>
                  <a:cubicBezTo>
                    <a:pt x="614" y="326"/>
                    <a:pt x="615" y="325"/>
                    <a:pt x="616" y="322"/>
                  </a:cubicBezTo>
                  <a:cubicBezTo>
                    <a:pt x="619" y="318"/>
                    <a:pt x="618" y="316"/>
                    <a:pt x="618" y="311"/>
                  </a:cubicBezTo>
                  <a:cubicBezTo>
                    <a:pt x="619" y="308"/>
                    <a:pt x="622" y="303"/>
                    <a:pt x="620" y="300"/>
                  </a:cubicBezTo>
                  <a:cubicBezTo>
                    <a:pt x="618" y="298"/>
                    <a:pt x="612" y="299"/>
                    <a:pt x="610" y="300"/>
                  </a:cubicBezTo>
                  <a:cubicBezTo>
                    <a:pt x="608" y="301"/>
                    <a:pt x="607" y="304"/>
                    <a:pt x="605" y="305"/>
                  </a:cubicBezTo>
                  <a:cubicBezTo>
                    <a:pt x="604" y="307"/>
                    <a:pt x="604" y="306"/>
                    <a:pt x="603" y="309"/>
                  </a:cubicBezTo>
                  <a:cubicBezTo>
                    <a:pt x="603" y="310"/>
                    <a:pt x="604" y="312"/>
                    <a:pt x="604" y="313"/>
                  </a:cubicBezTo>
                  <a:cubicBezTo>
                    <a:pt x="603" y="316"/>
                    <a:pt x="599" y="317"/>
                    <a:pt x="597" y="318"/>
                  </a:cubicBezTo>
                  <a:cubicBezTo>
                    <a:pt x="595" y="321"/>
                    <a:pt x="592" y="323"/>
                    <a:pt x="590" y="326"/>
                  </a:cubicBezTo>
                  <a:cubicBezTo>
                    <a:pt x="584" y="334"/>
                    <a:pt x="581" y="343"/>
                    <a:pt x="581" y="353"/>
                  </a:cubicBezTo>
                  <a:cubicBezTo>
                    <a:pt x="582" y="355"/>
                    <a:pt x="581" y="358"/>
                    <a:pt x="581" y="361"/>
                  </a:cubicBezTo>
                  <a:cubicBezTo>
                    <a:pt x="582" y="364"/>
                    <a:pt x="580" y="369"/>
                    <a:pt x="581" y="372"/>
                  </a:cubicBezTo>
                  <a:cubicBezTo>
                    <a:pt x="590" y="372"/>
                    <a:pt x="579" y="377"/>
                    <a:pt x="578" y="381"/>
                  </a:cubicBezTo>
                  <a:cubicBezTo>
                    <a:pt x="576" y="384"/>
                    <a:pt x="582" y="394"/>
                    <a:pt x="575" y="395"/>
                  </a:cubicBezTo>
                  <a:cubicBezTo>
                    <a:pt x="572" y="392"/>
                    <a:pt x="574" y="389"/>
                    <a:pt x="573" y="387"/>
                  </a:cubicBezTo>
                  <a:cubicBezTo>
                    <a:pt x="573" y="387"/>
                    <a:pt x="571" y="384"/>
                    <a:pt x="572" y="385"/>
                  </a:cubicBezTo>
                  <a:cubicBezTo>
                    <a:pt x="571" y="383"/>
                    <a:pt x="571" y="381"/>
                    <a:pt x="571" y="378"/>
                  </a:cubicBezTo>
                  <a:cubicBezTo>
                    <a:pt x="571" y="376"/>
                    <a:pt x="571" y="373"/>
                    <a:pt x="571" y="371"/>
                  </a:cubicBezTo>
                  <a:cubicBezTo>
                    <a:pt x="571" y="368"/>
                    <a:pt x="570" y="366"/>
                    <a:pt x="570" y="363"/>
                  </a:cubicBezTo>
                  <a:cubicBezTo>
                    <a:pt x="569" y="363"/>
                    <a:pt x="568" y="363"/>
                    <a:pt x="567" y="364"/>
                  </a:cubicBezTo>
                  <a:cubicBezTo>
                    <a:pt x="566" y="361"/>
                    <a:pt x="566" y="358"/>
                    <a:pt x="564" y="355"/>
                  </a:cubicBezTo>
                  <a:cubicBezTo>
                    <a:pt x="563" y="354"/>
                    <a:pt x="562" y="349"/>
                    <a:pt x="561" y="348"/>
                  </a:cubicBezTo>
                  <a:cubicBezTo>
                    <a:pt x="555" y="343"/>
                    <a:pt x="554" y="359"/>
                    <a:pt x="554" y="362"/>
                  </a:cubicBezTo>
                  <a:cubicBezTo>
                    <a:pt x="554" y="365"/>
                    <a:pt x="554" y="366"/>
                    <a:pt x="555" y="368"/>
                  </a:cubicBezTo>
                  <a:cubicBezTo>
                    <a:pt x="555" y="370"/>
                    <a:pt x="556" y="370"/>
                    <a:pt x="556" y="372"/>
                  </a:cubicBezTo>
                  <a:cubicBezTo>
                    <a:pt x="553" y="372"/>
                    <a:pt x="551" y="372"/>
                    <a:pt x="549" y="372"/>
                  </a:cubicBezTo>
                  <a:cubicBezTo>
                    <a:pt x="548" y="374"/>
                    <a:pt x="549" y="377"/>
                    <a:pt x="548" y="379"/>
                  </a:cubicBezTo>
                  <a:cubicBezTo>
                    <a:pt x="546" y="377"/>
                    <a:pt x="544" y="372"/>
                    <a:pt x="541" y="372"/>
                  </a:cubicBezTo>
                  <a:cubicBezTo>
                    <a:pt x="537" y="372"/>
                    <a:pt x="535" y="377"/>
                    <a:pt x="534" y="379"/>
                  </a:cubicBezTo>
                  <a:cubicBezTo>
                    <a:pt x="532" y="382"/>
                    <a:pt x="531" y="384"/>
                    <a:pt x="529" y="387"/>
                  </a:cubicBezTo>
                  <a:cubicBezTo>
                    <a:pt x="528" y="389"/>
                    <a:pt x="527" y="390"/>
                    <a:pt x="525" y="393"/>
                  </a:cubicBezTo>
                  <a:cubicBezTo>
                    <a:pt x="525" y="395"/>
                    <a:pt x="522" y="398"/>
                    <a:pt x="522" y="400"/>
                  </a:cubicBezTo>
                  <a:cubicBezTo>
                    <a:pt x="521" y="403"/>
                    <a:pt x="522" y="407"/>
                    <a:pt x="525" y="408"/>
                  </a:cubicBezTo>
                  <a:cubicBezTo>
                    <a:pt x="529" y="409"/>
                    <a:pt x="532" y="403"/>
                    <a:pt x="534" y="400"/>
                  </a:cubicBezTo>
                  <a:cubicBezTo>
                    <a:pt x="537" y="396"/>
                    <a:pt x="537" y="397"/>
                    <a:pt x="542" y="397"/>
                  </a:cubicBezTo>
                  <a:cubicBezTo>
                    <a:pt x="545" y="397"/>
                    <a:pt x="547" y="395"/>
                    <a:pt x="549" y="396"/>
                  </a:cubicBezTo>
                  <a:cubicBezTo>
                    <a:pt x="550" y="398"/>
                    <a:pt x="548" y="399"/>
                    <a:pt x="548" y="401"/>
                  </a:cubicBezTo>
                  <a:cubicBezTo>
                    <a:pt x="547" y="404"/>
                    <a:pt x="548" y="406"/>
                    <a:pt x="546" y="408"/>
                  </a:cubicBezTo>
                  <a:cubicBezTo>
                    <a:pt x="544" y="409"/>
                    <a:pt x="542" y="408"/>
                    <a:pt x="539" y="409"/>
                  </a:cubicBezTo>
                  <a:cubicBezTo>
                    <a:pt x="536" y="410"/>
                    <a:pt x="535" y="414"/>
                    <a:pt x="536" y="417"/>
                  </a:cubicBezTo>
                  <a:cubicBezTo>
                    <a:pt x="538" y="426"/>
                    <a:pt x="549" y="428"/>
                    <a:pt x="556" y="425"/>
                  </a:cubicBezTo>
                  <a:cubicBezTo>
                    <a:pt x="559" y="424"/>
                    <a:pt x="560" y="423"/>
                    <a:pt x="559" y="420"/>
                  </a:cubicBezTo>
                  <a:cubicBezTo>
                    <a:pt x="558" y="417"/>
                    <a:pt x="555" y="416"/>
                    <a:pt x="559" y="413"/>
                  </a:cubicBezTo>
                  <a:cubicBezTo>
                    <a:pt x="560" y="412"/>
                    <a:pt x="562" y="412"/>
                    <a:pt x="564" y="410"/>
                  </a:cubicBezTo>
                  <a:cubicBezTo>
                    <a:pt x="566" y="409"/>
                    <a:pt x="567" y="407"/>
                    <a:pt x="569" y="405"/>
                  </a:cubicBezTo>
                  <a:cubicBezTo>
                    <a:pt x="570" y="404"/>
                    <a:pt x="572" y="403"/>
                    <a:pt x="574" y="402"/>
                  </a:cubicBezTo>
                  <a:cubicBezTo>
                    <a:pt x="575" y="401"/>
                    <a:pt x="580" y="400"/>
                    <a:pt x="581" y="400"/>
                  </a:cubicBezTo>
                  <a:cubicBezTo>
                    <a:pt x="585" y="403"/>
                    <a:pt x="576" y="408"/>
                    <a:pt x="575" y="410"/>
                  </a:cubicBezTo>
                  <a:cubicBezTo>
                    <a:pt x="571" y="414"/>
                    <a:pt x="571" y="418"/>
                    <a:pt x="566" y="421"/>
                  </a:cubicBezTo>
                  <a:cubicBezTo>
                    <a:pt x="569" y="426"/>
                    <a:pt x="570" y="427"/>
                    <a:pt x="565" y="430"/>
                  </a:cubicBezTo>
                  <a:cubicBezTo>
                    <a:pt x="559" y="432"/>
                    <a:pt x="554" y="430"/>
                    <a:pt x="549" y="432"/>
                  </a:cubicBezTo>
                  <a:cubicBezTo>
                    <a:pt x="544" y="433"/>
                    <a:pt x="542" y="434"/>
                    <a:pt x="537" y="434"/>
                  </a:cubicBezTo>
                  <a:cubicBezTo>
                    <a:pt x="534" y="434"/>
                    <a:pt x="530" y="433"/>
                    <a:pt x="528" y="435"/>
                  </a:cubicBezTo>
                  <a:cubicBezTo>
                    <a:pt x="525" y="438"/>
                    <a:pt x="527" y="443"/>
                    <a:pt x="520" y="444"/>
                  </a:cubicBezTo>
                  <a:cubicBezTo>
                    <a:pt x="514" y="444"/>
                    <a:pt x="508" y="440"/>
                    <a:pt x="503" y="443"/>
                  </a:cubicBezTo>
                  <a:cubicBezTo>
                    <a:pt x="502" y="444"/>
                    <a:pt x="502" y="445"/>
                    <a:pt x="500" y="446"/>
                  </a:cubicBezTo>
                  <a:cubicBezTo>
                    <a:pt x="499" y="446"/>
                    <a:pt x="498" y="446"/>
                    <a:pt x="498" y="446"/>
                  </a:cubicBezTo>
                  <a:cubicBezTo>
                    <a:pt x="496" y="446"/>
                    <a:pt x="495" y="447"/>
                    <a:pt x="495" y="448"/>
                  </a:cubicBezTo>
                  <a:cubicBezTo>
                    <a:pt x="493" y="449"/>
                    <a:pt x="489" y="449"/>
                    <a:pt x="487" y="450"/>
                  </a:cubicBezTo>
                  <a:cubicBezTo>
                    <a:pt x="484" y="452"/>
                    <a:pt x="480" y="457"/>
                    <a:pt x="478" y="460"/>
                  </a:cubicBezTo>
                  <a:cubicBezTo>
                    <a:pt x="474" y="463"/>
                    <a:pt x="476" y="467"/>
                    <a:pt x="476" y="472"/>
                  </a:cubicBezTo>
                  <a:cubicBezTo>
                    <a:pt x="473" y="472"/>
                    <a:pt x="469" y="470"/>
                    <a:pt x="467" y="471"/>
                  </a:cubicBezTo>
                  <a:cubicBezTo>
                    <a:pt x="466" y="472"/>
                    <a:pt x="462" y="476"/>
                    <a:pt x="462" y="478"/>
                  </a:cubicBezTo>
                  <a:cubicBezTo>
                    <a:pt x="460" y="481"/>
                    <a:pt x="461" y="482"/>
                    <a:pt x="457" y="484"/>
                  </a:cubicBezTo>
                  <a:cubicBezTo>
                    <a:pt x="454" y="486"/>
                    <a:pt x="451" y="486"/>
                    <a:pt x="447" y="487"/>
                  </a:cubicBezTo>
                  <a:cubicBezTo>
                    <a:pt x="447" y="489"/>
                    <a:pt x="448" y="491"/>
                    <a:pt x="447" y="493"/>
                  </a:cubicBezTo>
                  <a:cubicBezTo>
                    <a:pt x="447" y="495"/>
                    <a:pt x="447" y="497"/>
                    <a:pt x="446" y="499"/>
                  </a:cubicBezTo>
                  <a:cubicBezTo>
                    <a:pt x="445" y="501"/>
                    <a:pt x="444" y="501"/>
                    <a:pt x="443" y="502"/>
                  </a:cubicBezTo>
                  <a:cubicBezTo>
                    <a:pt x="440" y="505"/>
                    <a:pt x="441" y="511"/>
                    <a:pt x="441" y="515"/>
                  </a:cubicBezTo>
                  <a:cubicBezTo>
                    <a:pt x="444" y="516"/>
                    <a:pt x="453" y="512"/>
                    <a:pt x="455" y="509"/>
                  </a:cubicBezTo>
                  <a:cubicBezTo>
                    <a:pt x="456" y="507"/>
                    <a:pt x="457" y="504"/>
                    <a:pt x="458" y="501"/>
                  </a:cubicBezTo>
                  <a:cubicBezTo>
                    <a:pt x="459" y="500"/>
                    <a:pt x="461" y="498"/>
                    <a:pt x="462" y="497"/>
                  </a:cubicBezTo>
                  <a:cubicBezTo>
                    <a:pt x="464" y="498"/>
                    <a:pt x="464" y="499"/>
                    <a:pt x="467" y="498"/>
                  </a:cubicBezTo>
                  <a:cubicBezTo>
                    <a:pt x="470" y="497"/>
                    <a:pt x="469" y="495"/>
                    <a:pt x="470" y="494"/>
                  </a:cubicBezTo>
                  <a:cubicBezTo>
                    <a:pt x="471" y="492"/>
                    <a:pt x="476" y="491"/>
                    <a:pt x="475" y="488"/>
                  </a:cubicBezTo>
                  <a:cubicBezTo>
                    <a:pt x="478" y="487"/>
                    <a:pt x="488" y="490"/>
                    <a:pt x="489" y="484"/>
                  </a:cubicBezTo>
                  <a:cubicBezTo>
                    <a:pt x="492" y="484"/>
                    <a:pt x="493" y="485"/>
                    <a:pt x="495" y="483"/>
                  </a:cubicBezTo>
                  <a:cubicBezTo>
                    <a:pt x="498" y="481"/>
                    <a:pt x="498" y="474"/>
                    <a:pt x="501" y="472"/>
                  </a:cubicBezTo>
                  <a:cubicBezTo>
                    <a:pt x="504" y="470"/>
                    <a:pt x="509" y="471"/>
                    <a:pt x="510" y="467"/>
                  </a:cubicBezTo>
                  <a:cubicBezTo>
                    <a:pt x="510" y="467"/>
                    <a:pt x="510" y="465"/>
                    <a:pt x="510" y="464"/>
                  </a:cubicBezTo>
                  <a:cubicBezTo>
                    <a:pt x="511" y="466"/>
                    <a:pt x="511" y="467"/>
                    <a:pt x="510" y="467"/>
                  </a:cubicBezTo>
                  <a:cubicBezTo>
                    <a:pt x="512" y="471"/>
                    <a:pt x="521" y="470"/>
                    <a:pt x="524" y="469"/>
                  </a:cubicBezTo>
                  <a:cubicBezTo>
                    <a:pt x="530" y="468"/>
                    <a:pt x="531" y="465"/>
                    <a:pt x="535" y="461"/>
                  </a:cubicBezTo>
                  <a:cubicBezTo>
                    <a:pt x="536" y="459"/>
                    <a:pt x="538" y="455"/>
                    <a:pt x="541" y="454"/>
                  </a:cubicBezTo>
                  <a:cubicBezTo>
                    <a:pt x="542" y="456"/>
                    <a:pt x="543" y="458"/>
                    <a:pt x="543" y="460"/>
                  </a:cubicBezTo>
                  <a:cubicBezTo>
                    <a:pt x="545" y="460"/>
                    <a:pt x="546" y="460"/>
                    <a:pt x="548" y="460"/>
                  </a:cubicBezTo>
                  <a:cubicBezTo>
                    <a:pt x="553" y="459"/>
                    <a:pt x="553" y="453"/>
                    <a:pt x="557" y="451"/>
                  </a:cubicBezTo>
                  <a:cubicBezTo>
                    <a:pt x="558" y="450"/>
                    <a:pt x="559" y="449"/>
                    <a:pt x="560" y="449"/>
                  </a:cubicBezTo>
                  <a:cubicBezTo>
                    <a:pt x="561" y="450"/>
                    <a:pt x="561" y="450"/>
                    <a:pt x="562" y="450"/>
                  </a:cubicBezTo>
                  <a:cubicBezTo>
                    <a:pt x="564" y="449"/>
                    <a:pt x="564" y="446"/>
                    <a:pt x="565" y="445"/>
                  </a:cubicBezTo>
                  <a:cubicBezTo>
                    <a:pt x="567" y="444"/>
                    <a:pt x="567" y="447"/>
                    <a:pt x="569" y="446"/>
                  </a:cubicBezTo>
                  <a:cubicBezTo>
                    <a:pt x="571" y="446"/>
                    <a:pt x="576" y="442"/>
                    <a:pt x="578" y="441"/>
                  </a:cubicBezTo>
                  <a:cubicBezTo>
                    <a:pt x="580" y="439"/>
                    <a:pt x="584" y="437"/>
                    <a:pt x="586" y="435"/>
                  </a:cubicBezTo>
                  <a:cubicBezTo>
                    <a:pt x="590" y="440"/>
                    <a:pt x="586" y="447"/>
                    <a:pt x="596" y="445"/>
                  </a:cubicBezTo>
                  <a:cubicBezTo>
                    <a:pt x="600" y="444"/>
                    <a:pt x="603" y="440"/>
                    <a:pt x="606" y="437"/>
                  </a:cubicBezTo>
                  <a:cubicBezTo>
                    <a:pt x="609" y="435"/>
                    <a:pt x="610" y="434"/>
                    <a:pt x="612" y="431"/>
                  </a:cubicBezTo>
                  <a:cubicBezTo>
                    <a:pt x="616" y="434"/>
                    <a:pt x="623" y="422"/>
                    <a:pt x="625" y="419"/>
                  </a:cubicBezTo>
                  <a:cubicBezTo>
                    <a:pt x="625" y="420"/>
                    <a:pt x="625" y="423"/>
                    <a:pt x="625" y="424"/>
                  </a:cubicBezTo>
                  <a:cubicBezTo>
                    <a:pt x="624" y="426"/>
                    <a:pt x="621" y="427"/>
                    <a:pt x="621" y="429"/>
                  </a:cubicBezTo>
                  <a:cubicBezTo>
                    <a:pt x="621" y="435"/>
                    <a:pt x="631" y="436"/>
                    <a:pt x="636" y="435"/>
                  </a:cubicBezTo>
                  <a:cubicBezTo>
                    <a:pt x="642" y="433"/>
                    <a:pt x="647" y="430"/>
                    <a:pt x="653" y="429"/>
                  </a:cubicBezTo>
                  <a:cubicBezTo>
                    <a:pt x="660" y="427"/>
                    <a:pt x="667" y="425"/>
                    <a:pt x="674" y="422"/>
                  </a:cubicBezTo>
                  <a:cubicBezTo>
                    <a:pt x="675" y="425"/>
                    <a:pt x="674" y="428"/>
                    <a:pt x="670" y="428"/>
                  </a:cubicBezTo>
                  <a:cubicBezTo>
                    <a:pt x="669" y="432"/>
                    <a:pt x="674" y="436"/>
                    <a:pt x="669" y="439"/>
                  </a:cubicBezTo>
                  <a:cubicBezTo>
                    <a:pt x="665" y="441"/>
                    <a:pt x="653" y="440"/>
                    <a:pt x="652" y="435"/>
                  </a:cubicBezTo>
                  <a:cubicBezTo>
                    <a:pt x="651" y="435"/>
                    <a:pt x="649" y="435"/>
                    <a:pt x="648" y="435"/>
                  </a:cubicBezTo>
                  <a:cubicBezTo>
                    <a:pt x="645" y="435"/>
                    <a:pt x="644" y="436"/>
                    <a:pt x="642" y="437"/>
                  </a:cubicBezTo>
                  <a:cubicBezTo>
                    <a:pt x="640" y="437"/>
                    <a:pt x="639" y="437"/>
                    <a:pt x="637" y="437"/>
                  </a:cubicBezTo>
                  <a:cubicBezTo>
                    <a:pt x="634" y="437"/>
                    <a:pt x="633" y="439"/>
                    <a:pt x="630" y="440"/>
                  </a:cubicBezTo>
                  <a:cubicBezTo>
                    <a:pt x="627" y="441"/>
                    <a:pt x="622" y="443"/>
                    <a:pt x="624" y="447"/>
                  </a:cubicBezTo>
                  <a:cubicBezTo>
                    <a:pt x="626" y="451"/>
                    <a:pt x="634" y="452"/>
                    <a:pt x="638" y="452"/>
                  </a:cubicBezTo>
                  <a:cubicBezTo>
                    <a:pt x="639" y="455"/>
                    <a:pt x="638" y="455"/>
                    <a:pt x="637" y="457"/>
                  </a:cubicBezTo>
                  <a:cubicBezTo>
                    <a:pt x="635" y="460"/>
                    <a:pt x="633" y="459"/>
                    <a:pt x="631" y="461"/>
                  </a:cubicBezTo>
                  <a:cubicBezTo>
                    <a:pt x="630" y="457"/>
                    <a:pt x="626" y="453"/>
                    <a:pt x="622" y="451"/>
                  </a:cubicBezTo>
                  <a:cubicBezTo>
                    <a:pt x="622" y="453"/>
                    <a:pt x="622" y="454"/>
                    <a:pt x="622" y="455"/>
                  </a:cubicBezTo>
                  <a:cubicBezTo>
                    <a:pt x="622" y="458"/>
                    <a:pt x="623" y="458"/>
                    <a:pt x="624" y="460"/>
                  </a:cubicBezTo>
                  <a:cubicBezTo>
                    <a:pt x="625" y="463"/>
                    <a:pt x="625" y="466"/>
                    <a:pt x="625" y="469"/>
                  </a:cubicBezTo>
                  <a:cubicBezTo>
                    <a:pt x="624" y="473"/>
                    <a:pt x="623" y="480"/>
                    <a:pt x="618" y="482"/>
                  </a:cubicBezTo>
                  <a:cubicBezTo>
                    <a:pt x="619" y="476"/>
                    <a:pt x="620" y="470"/>
                    <a:pt x="616" y="465"/>
                  </a:cubicBezTo>
                  <a:cubicBezTo>
                    <a:pt x="615" y="465"/>
                    <a:pt x="613" y="460"/>
                    <a:pt x="612" y="460"/>
                  </a:cubicBezTo>
                  <a:cubicBezTo>
                    <a:pt x="609" y="461"/>
                    <a:pt x="609" y="466"/>
                    <a:pt x="609" y="468"/>
                  </a:cubicBezTo>
                  <a:cubicBezTo>
                    <a:pt x="609" y="470"/>
                    <a:pt x="609" y="471"/>
                    <a:pt x="608" y="473"/>
                  </a:cubicBezTo>
                  <a:cubicBezTo>
                    <a:pt x="606" y="474"/>
                    <a:pt x="604" y="474"/>
                    <a:pt x="603" y="475"/>
                  </a:cubicBezTo>
                  <a:cubicBezTo>
                    <a:pt x="601" y="476"/>
                    <a:pt x="601" y="477"/>
                    <a:pt x="600" y="478"/>
                  </a:cubicBezTo>
                  <a:cubicBezTo>
                    <a:pt x="597" y="481"/>
                    <a:pt x="593" y="485"/>
                    <a:pt x="588" y="484"/>
                  </a:cubicBezTo>
                  <a:cubicBezTo>
                    <a:pt x="588" y="482"/>
                    <a:pt x="588" y="480"/>
                    <a:pt x="588" y="479"/>
                  </a:cubicBezTo>
                  <a:cubicBezTo>
                    <a:pt x="589" y="479"/>
                    <a:pt x="590" y="479"/>
                    <a:pt x="591" y="478"/>
                  </a:cubicBezTo>
                  <a:cubicBezTo>
                    <a:pt x="593" y="473"/>
                    <a:pt x="587" y="472"/>
                    <a:pt x="583" y="474"/>
                  </a:cubicBezTo>
                  <a:cubicBezTo>
                    <a:pt x="580" y="475"/>
                    <a:pt x="579" y="476"/>
                    <a:pt x="578" y="478"/>
                  </a:cubicBezTo>
                  <a:cubicBezTo>
                    <a:pt x="575" y="481"/>
                    <a:pt x="575" y="481"/>
                    <a:pt x="575" y="485"/>
                  </a:cubicBezTo>
                  <a:cubicBezTo>
                    <a:pt x="575" y="488"/>
                    <a:pt x="574" y="490"/>
                    <a:pt x="577" y="491"/>
                  </a:cubicBezTo>
                  <a:cubicBezTo>
                    <a:pt x="580" y="492"/>
                    <a:pt x="586" y="490"/>
                    <a:pt x="589" y="492"/>
                  </a:cubicBezTo>
                  <a:cubicBezTo>
                    <a:pt x="592" y="493"/>
                    <a:pt x="591" y="499"/>
                    <a:pt x="591" y="502"/>
                  </a:cubicBezTo>
                  <a:cubicBezTo>
                    <a:pt x="587" y="503"/>
                    <a:pt x="582" y="504"/>
                    <a:pt x="578" y="503"/>
                  </a:cubicBezTo>
                  <a:cubicBezTo>
                    <a:pt x="576" y="503"/>
                    <a:pt x="575" y="503"/>
                    <a:pt x="574" y="503"/>
                  </a:cubicBezTo>
                  <a:cubicBezTo>
                    <a:pt x="573" y="503"/>
                    <a:pt x="572" y="502"/>
                    <a:pt x="571" y="501"/>
                  </a:cubicBezTo>
                  <a:cubicBezTo>
                    <a:pt x="571" y="501"/>
                    <a:pt x="571" y="500"/>
                    <a:pt x="570" y="499"/>
                  </a:cubicBezTo>
                  <a:cubicBezTo>
                    <a:pt x="562" y="495"/>
                    <a:pt x="558" y="502"/>
                    <a:pt x="555" y="509"/>
                  </a:cubicBezTo>
                  <a:cubicBezTo>
                    <a:pt x="553" y="513"/>
                    <a:pt x="547" y="517"/>
                    <a:pt x="547" y="522"/>
                  </a:cubicBezTo>
                  <a:cubicBezTo>
                    <a:pt x="548" y="529"/>
                    <a:pt x="556" y="525"/>
                    <a:pt x="557" y="529"/>
                  </a:cubicBezTo>
                  <a:cubicBezTo>
                    <a:pt x="558" y="533"/>
                    <a:pt x="553" y="534"/>
                    <a:pt x="551" y="537"/>
                  </a:cubicBezTo>
                  <a:cubicBezTo>
                    <a:pt x="549" y="539"/>
                    <a:pt x="547" y="545"/>
                    <a:pt x="548" y="548"/>
                  </a:cubicBezTo>
                  <a:cubicBezTo>
                    <a:pt x="554" y="550"/>
                    <a:pt x="563" y="543"/>
                    <a:pt x="567" y="539"/>
                  </a:cubicBezTo>
                  <a:cubicBezTo>
                    <a:pt x="569" y="537"/>
                    <a:pt x="569" y="537"/>
                    <a:pt x="571" y="535"/>
                  </a:cubicBezTo>
                  <a:cubicBezTo>
                    <a:pt x="573" y="531"/>
                    <a:pt x="576" y="527"/>
                    <a:pt x="579" y="523"/>
                  </a:cubicBezTo>
                  <a:cubicBezTo>
                    <a:pt x="582" y="528"/>
                    <a:pt x="580" y="532"/>
                    <a:pt x="579" y="536"/>
                  </a:cubicBezTo>
                  <a:cubicBezTo>
                    <a:pt x="578" y="541"/>
                    <a:pt x="578" y="542"/>
                    <a:pt x="573" y="544"/>
                  </a:cubicBezTo>
                  <a:cubicBezTo>
                    <a:pt x="571" y="546"/>
                    <a:pt x="567" y="546"/>
                    <a:pt x="566" y="549"/>
                  </a:cubicBezTo>
                  <a:cubicBezTo>
                    <a:pt x="566" y="552"/>
                    <a:pt x="566" y="556"/>
                    <a:pt x="568" y="557"/>
                  </a:cubicBezTo>
                  <a:cubicBezTo>
                    <a:pt x="566" y="558"/>
                    <a:pt x="563" y="556"/>
                    <a:pt x="561" y="556"/>
                  </a:cubicBezTo>
                  <a:cubicBezTo>
                    <a:pt x="558" y="556"/>
                    <a:pt x="554" y="555"/>
                    <a:pt x="552" y="556"/>
                  </a:cubicBezTo>
                  <a:cubicBezTo>
                    <a:pt x="548" y="557"/>
                    <a:pt x="546" y="560"/>
                    <a:pt x="543" y="563"/>
                  </a:cubicBezTo>
                  <a:cubicBezTo>
                    <a:pt x="541" y="565"/>
                    <a:pt x="538" y="566"/>
                    <a:pt x="535" y="568"/>
                  </a:cubicBezTo>
                  <a:cubicBezTo>
                    <a:pt x="533" y="569"/>
                    <a:pt x="525" y="573"/>
                    <a:pt x="525" y="577"/>
                  </a:cubicBezTo>
                  <a:cubicBezTo>
                    <a:pt x="525" y="581"/>
                    <a:pt x="531" y="582"/>
                    <a:pt x="531" y="584"/>
                  </a:cubicBezTo>
                  <a:cubicBezTo>
                    <a:pt x="533" y="588"/>
                    <a:pt x="529" y="585"/>
                    <a:pt x="527" y="587"/>
                  </a:cubicBezTo>
                  <a:cubicBezTo>
                    <a:pt x="524" y="588"/>
                    <a:pt x="526" y="590"/>
                    <a:pt x="525" y="591"/>
                  </a:cubicBezTo>
                  <a:cubicBezTo>
                    <a:pt x="523" y="592"/>
                    <a:pt x="523" y="592"/>
                    <a:pt x="522" y="593"/>
                  </a:cubicBezTo>
                  <a:cubicBezTo>
                    <a:pt x="518" y="596"/>
                    <a:pt x="516" y="600"/>
                    <a:pt x="516" y="605"/>
                  </a:cubicBezTo>
                  <a:cubicBezTo>
                    <a:pt x="520" y="606"/>
                    <a:pt x="524" y="603"/>
                    <a:pt x="528" y="602"/>
                  </a:cubicBezTo>
                  <a:cubicBezTo>
                    <a:pt x="533" y="600"/>
                    <a:pt x="540" y="599"/>
                    <a:pt x="546" y="600"/>
                  </a:cubicBezTo>
                  <a:cubicBezTo>
                    <a:pt x="548" y="600"/>
                    <a:pt x="550" y="601"/>
                    <a:pt x="552" y="601"/>
                  </a:cubicBezTo>
                  <a:cubicBezTo>
                    <a:pt x="555" y="601"/>
                    <a:pt x="558" y="601"/>
                    <a:pt x="559" y="604"/>
                  </a:cubicBezTo>
                  <a:cubicBezTo>
                    <a:pt x="559" y="604"/>
                    <a:pt x="559" y="605"/>
                    <a:pt x="559" y="605"/>
                  </a:cubicBezTo>
                  <a:cubicBezTo>
                    <a:pt x="558" y="605"/>
                    <a:pt x="558" y="606"/>
                    <a:pt x="558" y="607"/>
                  </a:cubicBezTo>
                  <a:cubicBezTo>
                    <a:pt x="556" y="608"/>
                    <a:pt x="551" y="607"/>
                    <a:pt x="548" y="607"/>
                  </a:cubicBezTo>
                  <a:cubicBezTo>
                    <a:pt x="542" y="607"/>
                    <a:pt x="528" y="605"/>
                    <a:pt x="523" y="610"/>
                  </a:cubicBezTo>
                  <a:cubicBezTo>
                    <a:pt x="518" y="613"/>
                    <a:pt x="519" y="622"/>
                    <a:pt x="516" y="627"/>
                  </a:cubicBezTo>
                  <a:cubicBezTo>
                    <a:pt x="513" y="623"/>
                    <a:pt x="515" y="615"/>
                    <a:pt x="509" y="614"/>
                  </a:cubicBezTo>
                  <a:cubicBezTo>
                    <a:pt x="505" y="612"/>
                    <a:pt x="503" y="617"/>
                    <a:pt x="503" y="620"/>
                  </a:cubicBezTo>
                  <a:cubicBezTo>
                    <a:pt x="502" y="626"/>
                    <a:pt x="503" y="625"/>
                    <a:pt x="499" y="629"/>
                  </a:cubicBezTo>
                  <a:cubicBezTo>
                    <a:pt x="495" y="632"/>
                    <a:pt x="496" y="634"/>
                    <a:pt x="495" y="639"/>
                  </a:cubicBezTo>
                  <a:cubicBezTo>
                    <a:pt x="493" y="640"/>
                    <a:pt x="491" y="642"/>
                    <a:pt x="488" y="643"/>
                  </a:cubicBezTo>
                  <a:cubicBezTo>
                    <a:pt x="486" y="644"/>
                    <a:pt x="484" y="643"/>
                    <a:pt x="482" y="644"/>
                  </a:cubicBezTo>
                  <a:cubicBezTo>
                    <a:pt x="477" y="646"/>
                    <a:pt x="482" y="647"/>
                    <a:pt x="483" y="650"/>
                  </a:cubicBezTo>
                  <a:cubicBezTo>
                    <a:pt x="484" y="652"/>
                    <a:pt x="483" y="653"/>
                    <a:pt x="484" y="655"/>
                  </a:cubicBezTo>
                  <a:cubicBezTo>
                    <a:pt x="484" y="656"/>
                    <a:pt x="486" y="657"/>
                    <a:pt x="487" y="657"/>
                  </a:cubicBezTo>
                  <a:cubicBezTo>
                    <a:pt x="490" y="659"/>
                    <a:pt x="495" y="661"/>
                    <a:pt x="497" y="665"/>
                  </a:cubicBezTo>
                  <a:cubicBezTo>
                    <a:pt x="489" y="666"/>
                    <a:pt x="480" y="664"/>
                    <a:pt x="473" y="666"/>
                  </a:cubicBezTo>
                  <a:cubicBezTo>
                    <a:pt x="469" y="667"/>
                    <a:pt x="468" y="667"/>
                    <a:pt x="467" y="670"/>
                  </a:cubicBezTo>
                  <a:cubicBezTo>
                    <a:pt x="466" y="673"/>
                    <a:pt x="466" y="674"/>
                    <a:pt x="467" y="676"/>
                  </a:cubicBezTo>
                  <a:cubicBezTo>
                    <a:pt x="467" y="677"/>
                    <a:pt x="469" y="676"/>
                    <a:pt x="468" y="679"/>
                  </a:cubicBezTo>
                  <a:cubicBezTo>
                    <a:pt x="465" y="679"/>
                    <a:pt x="465" y="680"/>
                    <a:pt x="464" y="682"/>
                  </a:cubicBezTo>
                  <a:cubicBezTo>
                    <a:pt x="462" y="683"/>
                    <a:pt x="456" y="684"/>
                    <a:pt x="455" y="687"/>
                  </a:cubicBezTo>
                  <a:cubicBezTo>
                    <a:pt x="454" y="689"/>
                    <a:pt x="455" y="690"/>
                    <a:pt x="456" y="691"/>
                  </a:cubicBezTo>
                  <a:cubicBezTo>
                    <a:pt x="457" y="694"/>
                    <a:pt x="457" y="695"/>
                    <a:pt x="458" y="699"/>
                  </a:cubicBezTo>
                  <a:cubicBezTo>
                    <a:pt x="461" y="699"/>
                    <a:pt x="465" y="699"/>
                    <a:pt x="468" y="699"/>
                  </a:cubicBezTo>
                  <a:cubicBezTo>
                    <a:pt x="472" y="698"/>
                    <a:pt x="476" y="696"/>
                    <a:pt x="476" y="702"/>
                  </a:cubicBezTo>
                  <a:cubicBezTo>
                    <a:pt x="475" y="705"/>
                    <a:pt x="471" y="706"/>
                    <a:pt x="470" y="708"/>
                  </a:cubicBezTo>
                  <a:cubicBezTo>
                    <a:pt x="467" y="711"/>
                    <a:pt x="466" y="714"/>
                    <a:pt x="462" y="713"/>
                  </a:cubicBezTo>
                  <a:cubicBezTo>
                    <a:pt x="460" y="709"/>
                    <a:pt x="462" y="705"/>
                    <a:pt x="457" y="702"/>
                  </a:cubicBezTo>
                  <a:cubicBezTo>
                    <a:pt x="452" y="699"/>
                    <a:pt x="446" y="701"/>
                    <a:pt x="446" y="706"/>
                  </a:cubicBezTo>
                  <a:cubicBezTo>
                    <a:pt x="446" y="708"/>
                    <a:pt x="448" y="710"/>
                    <a:pt x="447" y="712"/>
                  </a:cubicBezTo>
                  <a:cubicBezTo>
                    <a:pt x="447" y="715"/>
                    <a:pt x="446" y="717"/>
                    <a:pt x="447" y="720"/>
                  </a:cubicBezTo>
                  <a:cubicBezTo>
                    <a:pt x="447" y="723"/>
                    <a:pt x="447" y="724"/>
                    <a:pt x="451" y="726"/>
                  </a:cubicBezTo>
                  <a:cubicBezTo>
                    <a:pt x="455" y="728"/>
                    <a:pt x="460" y="727"/>
                    <a:pt x="465" y="728"/>
                  </a:cubicBezTo>
                  <a:cubicBezTo>
                    <a:pt x="463" y="730"/>
                    <a:pt x="459" y="731"/>
                    <a:pt x="456" y="732"/>
                  </a:cubicBezTo>
                  <a:cubicBezTo>
                    <a:pt x="455" y="733"/>
                    <a:pt x="454" y="736"/>
                    <a:pt x="453" y="737"/>
                  </a:cubicBezTo>
                  <a:cubicBezTo>
                    <a:pt x="452" y="739"/>
                    <a:pt x="450" y="740"/>
                    <a:pt x="447" y="740"/>
                  </a:cubicBezTo>
                  <a:cubicBezTo>
                    <a:pt x="443" y="741"/>
                    <a:pt x="442" y="740"/>
                    <a:pt x="438" y="744"/>
                  </a:cubicBezTo>
                  <a:cubicBezTo>
                    <a:pt x="436" y="747"/>
                    <a:pt x="436" y="745"/>
                    <a:pt x="436" y="749"/>
                  </a:cubicBezTo>
                  <a:cubicBezTo>
                    <a:pt x="436" y="750"/>
                    <a:pt x="436" y="752"/>
                    <a:pt x="436" y="754"/>
                  </a:cubicBezTo>
                  <a:cubicBezTo>
                    <a:pt x="436" y="761"/>
                    <a:pt x="429" y="758"/>
                    <a:pt x="427" y="763"/>
                  </a:cubicBezTo>
                  <a:cubicBezTo>
                    <a:pt x="426" y="765"/>
                    <a:pt x="427" y="767"/>
                    <a:pt x="426" y="769"/>
                  </a:cubicBezTo>
                  <a:cubicBezTo>
                    <a:pt x="425" y="770"/>
                    <a:pt x="423" y="771"/>
                    <a:pt x="422" y="773"/>
                  </a:cubicBezTo>
                  <a:cubicBezTo>
                    <a:pt x="422" y="774"/>
                    <a:pt x="422" y="775"/>
                    <a:pt x="421" y="776"/>
                  </a:cubicBezTo>
                  <a:cubicBezTo>
                    <a:pt x="420" y="778"/>
                    <a:pt x="417" y="778"/>
                    <a:pt x="417" y="779"/>
                  </a:cubicBezTo>
                  <a:cubicBezTo>
                    <a:pt x="416" y="781"/>
                    <a:pt x="416" y="783"/>
                    <a:pt x="416" y="785"/>
                  </a:cubicBezTo>
                  <a:cubicBezTo>
                    <a:pt x="416" y="787"/>
                    <a:pt x="415" y="789"/>
                    <a:pt x="418" y="790"/>
                  </a:cubicBezTo>
                  <a:cubicBezTo>
                    <a:pt x="421" y="790"/>
                    <a:pt x="421" y="787"/>
                    <a:pt x="422" y="785"/>
                  </a:cubicBezTo>
                  <a:cubicBezTo>
                    <a:pt x="425" y="782"/>
                    <a:pt x="431" y="781"/>
                    <a:pt x="436" y="780"/>
                  </a:cubicBezTo>
                  <a:cubicBezTo>
                    <a:pt x="437" y="779"/>
                    <a:pt x="438" y="779"/>
                    <a:pt x="441" y="780"/>
                  </a:cubicBezTo>
                  <a:cubicBezTo>
                    <a:pt x="439" y="780"/>
                    <a:pt x="438" y="780"/>
                    <a:pt x="436" y="780"/>
                  </a:cubicBezTo>
                  <a:cubicBezTo>
                    <a:pt x="435" y="782"/>
                    <a:pt x="434" y="784"/>
                    <a:pt x="433" y="785"/>
                  </a:cubicBezTo>
                  <a:cubicBezTo>
                    <a:pt x="432" y="786"/>
                    <a:pt x="429" y="787"/>
                    <a:pt x="429" y="788"/>
                  </a:cubicBezTo>
                  <a:cubicBezTo>
                    <a:pt x="428" y="790"/>
                    <a:pt x="429" y="792"/>
                    <a:pt x="428" y="794"/>
                  </a:cubicBezTo>
                  <a:cubicBezTo>
                    <a:pt x="427" y="798"/>
                    <a:pt x="423" y="799"/>
                    <a:pt x="421" y="801"/>
                  </a:cubicBezTo>
                  <a:cubicBezTo>
                    <a:pt x="419" y="804"/>
                    <a:pt x="419" y="808"/>
                    <a:pt x="415" y="811"/>
                  </a:cubicBezTo>
                  <a:cubicBezTo>
                    <a:pt x="411" y="813"/>
                    <a:pt x="408" y="810"/>
                    <a:pt x="407" y="815"/>
                  </a:cubicBezTo>
                  <a:cubicBezTo>
                    <a:pt x="407" y="818"/>
                    <a:pt x="406" y="823"/>
                    <a:pt x="407" y="825"/>
                  </a:cubicBezTo>
                  <a:cubicBezTo>
                    <a:pt x="408" y="828"/>
                    <a:pt x="418" y="833"/>
                    <a:pt x="416" y="837"/>
                  </a:cubicBezTo>
                  <a:cubicBezTo>
                    <a:pt x="415" y="839"/>
                    <a:pt x="406" y="839"/>
                    <a:pt x="407" y="835"/>
                  </a:cubicBezTo>
                  <a:cubicBezTo>
                    <a:pt x="404" y="836"/>
                    <a:pt x="403" y="844"/>
                    <a:pt x="401" y="847"/>
                  </a:cubicBezTo>
                  <a:cubicBezTo>
                    <a:pt x="399" y="850"/>
                    <a:pt x="394" y="853"/>
                    <a:pt x="393" y="857"/>
                  </a:cubicBezTo>
                  <a:cubicBezTo>
                    <a:pt x="391" y="861"/>
                    <a:pt x="392" y="866"/>
                    <a:pt x="396" y="870"/>
                  </a:cubicBezTo>
                  <a:cubicBezTo>
                    <a:pt x="397" y="871"/>
                    <a:pt x="400" y="872"/>
                    <a:pt x="399" y="874"/>
                  </a:cubicBezTo>
                  <a:cubicBezTo>
                    <a:pt x="399" y="876"/>
                    <a:pt x="395" y="874"/>
                    <a:pt x="396" y="877"/>
                  </a:cubicBezTo>
                  <a:cubicBezTo>
                    <a:pt x="399" y="878"/>
                    <a:pt x="400" y="876"/>
                    <a:pt x="403" y="876"/>
                  </a:cubicBezTo>
                  <a:cubicBezTo>
                    <a:pt x="403" y="877"/>
                    <a:pt x="403" y="878"/>
                    <a:pt x="403" y="880"/>
                  </a:cubicBezTo>
                  <a:cubicBezTo>
                    <a:pt x="403" y="880"/>
                    <a:pt x="402" y="881"/>
                    <a:pt x="402" y="882"/>
                  </a:cubicBezTo>
                  <a:cubicBezTo>
                    <a:pt x="398" y="882"/>
                    <a:pt x="394" y="884"/>
                    <a:pt x="391" y="887"/>
                  </a:cubicBezTo>
                  <a:cubicBezTo>
                    <a:pt x="389" y="889"/>
                    <a:pt x="389" y="890"/>
                    <a:pt x="386" y="892"/>
                  </a:cubicBezTo>
                  <a:cubicBezTo>
                    <a:pt x="383" y="894"/>
                    <a:pt x="380" y="895"/>
                    <a:pt x="380" y="898"/>
                  </a:cubicBezTo>
                  <a:cubicBezTo>
                    <a:pt x="375" y="897"/>
                    <a:pt x="374" y="886"/>
                    <a:pt x="370" y="889"/>
                  </a:cubicBezTo>
                  <a:cubicBezTo>
                    <a:pt x="369" y="890"/>
                    <a:pt x="367" y="895"/>
                    <a:pt x="367" y="896"/>
                  </a:cubicBezTo>
                  <a:cubicBezTo>
                    <a:pt x="366" y="899"/>
                    <a:pt x="368" y="900"/>
                    <a:pt x="369" y="902"/>
                  </a:cubicBezTo>
                  <a:cubicBezTo>
                    <a:pt x="369" y="903"/>
                    <a:pt x="369" y="905"/>
                    <a:pt x="368" y="906"/>
                  </a:cubicBezTo>
                  <a:cubicBezTo>
                    <a:pt x="368" y="907"/>
                    <a:pt x="365" y="907"/>
                    <a:pt x="364" y="908"/>
                  </a:cubicBezTo>
                  <a:cubicBezTo>
                    <a:pt x="363" y="908"/>
                    <a:pt x="363" y="909"/>
                    <a:pt x="362" y="910"/>
                  </a:cubicBezTo>
                  <a:cubicBezTo>
                    <a:pt x="360" y="911"/>
                    <a:pt x="360" y="912"/>
                    <a:pt x="357" y="912"/>
                  </a:cubicBezTo>
                  <a:cubicBezTo>
                    <a:pt x="356" y="912"/>
                    <a:pt x="352" y="909"/>
                    <a:pt x="350" y="909"/>
                  </a:cubicBezTo>
                  <a:cubicBezTo>
                    <a:pt x="348" y="908"/>
                    <a:pt x="347" y="909"/>
                    <a:pt x="345" y="908"/>
                  </a:cubicBezTo>
                  <a:cubicBezTo>
                    <a:pt x="345" y="906"/>
                    <a:pt x="346" y="903"/>
                    <a:pt x="345" y="902"/>
                  </a:cubicBezTo>
                  <a:cubicBezTo>
                    <a:pt x="344" y="898"/>
                    <a:pt x="340" y="901"/>
                    <a:pt x="338" y="904"/>
                  </a:cubicBezTo>
                  <a:cubicBezTo>
                    <a:pt x="336" y="906"/>
                    <a:pt x="336" y="908"/>
                    <a:pt x="334" y="910"/>
                  </a:cubicBezTo>
                  <a:cubicBezTo>
                    <a:pt x="332" y="913"/>
                    <a:pt x="330" y="914"/>
                    <a:pt x="328" y="917"/>
                  </a:cubicBezTo>
                  <a:cubicBezTo>
                    <a:pt x="327" y="918"/>
                    <a:pt x="326" y="922"/>
                    <a:pt x="326" y="924"/>
                  </a:cubicBezTo>
                  <a:cubicBezTo>
                    <a:pt x="328" y="925"/>
                    <a:pt x="332" y="925"/>
                    <a:pt x="334" y="925"/>
                  </a:cubicBezTo>
                  <a:cubicBezTo>
                    <a:pt x="336" y="924"/>
                    <a:pt x="339" y="923"/>
                    <a:pt x="341" y="924"/>
                  </a:cubicBezTo>
                  <a:cubicBezTo>
                    <a:pt x="346" y="924"/>
                    <a:pt x="352" y="929"/>
                    <a:pt x="357" y="929"/>
                  </a:cubicBezTo>
                  <a:cubicBezTo>
                    <a:pt x="360" y="929"/>
                    <a:pt x="363" y="926"/>
                    <a:pt x="366" y="927"/>
                  </a:cubicBezTo>
                  <a:cubicBezTo>
                    <a:pt x="369" y="928"/>
                    <a:pt x="368" y="930"/>
                    <a:pt x="369" y="931"/>
                  </a:cubicBezTo>
                  <a:cubicBezTo>
                    <a:pt x="369" y="931"/>
                    <a:pt x="369" y="931"/>
                    <a:pt x="369" y="931"/>
                  </a:cubicBezTo>
                  <a:cubicBezTo>
                    <a:pt x="367" y="932"/>
                    <a:pt x="360" y="934"/>
                    <a:pt x="361" y="936"/>
                  </a:cubicBezTo>
                  <a:cubicBezTo>
                    <a:pt x="362" y="937"/>
                    <a:pt x="370" y="936"/>
                    <a:pt x="372" y="936"/>
                  </a:cubicBezTo>
                  <a:cubicBezTo>
                    <a:pt x="374" y="942"/>
                    <a:pt x="359" y="938"/>
                    <a:pt x="357" y="941"/>
                  </a:cubicBezTo>
                  <a:cubicBezTo>
                    <a:pt x="355" y="942"/>
                    <a:pt x="356" y="943"/>
                    <a:pt x="357" y="945"/>
                  </a:cubicBezTo>
                  <a:cubicBezTo>
                    <a:pt x="358" y="948"/>
                    <a:pt x="359" y="950"/>
                    <a:pt x="360" y="953"/>
                  </a:cubicBezTo>
                  <a:cubicBezTo>
                    <a:pt x="358" y="952"/>
                    <a:pt x="357" y="949"/>
                    <a:pt x="355" y="948"/>
                  </a:cubicBezTo>
                  <a:cubicBezTo>
                    <a:pt x="352" y="946"/>
                    <a:pt x="352" y="948"/>
                    <a:pt x="351" y="949"/>
                  </a:cubicBezTo>
                  <a:cubicBezTo>
                    <a:pt x="349" y="950"/>
                    <a:pt x="351" y="951"/>
                    <a:pt x="348" y="951"/>
                  </a:cubicBezTo>
                  <a:cubicBezTo>
                    <a:pt x="346" y="951"/>
                    <a:pt x="345" y="950"/>
                    <a:pt x="344" y="949"/>
                  </a:cubicBezTo>
                  <a:cubicBezTo>
                    <a:pt x="343" y="953"/>
                    <a:pt x="345" y="954"/>
                    <a:pt x="343" y="957"/>
                  </a:cubicBezTo>
                  <a:cubicBezTo>
                    <a:pt x="341" y="961"/>
                    <a:pt x="336" y="960"/>
                    <a:pt x="332" y="960"/>
                  </a:cubicBezTo>
                  <a:cubicBezTo>
                    <a:pt x="330" y="955"/>
                    <a:pt x="330" y="955"/>
                    <a:pt x="330" y="955"/>
                  </a:cubicBezTo>
                  <a:cubicBezTo>
                    <a:pt x="326" y="959"/>
                    <a:pt x="319" y="962"/>
                    <a:pt x="318" y="967"/>
                  </a:cubicBezTo>
                  <a:cubicBezTo>
                    <a:pt x="317" y="970"/>
                    <a:pt x="317" y="972"/>
                    <a:pt x="316" y="974"/>
                  </a:cubicBezTo>
                  <a:cubicBezTo>
                    <a:pt x="315" y="976"/>
                    <a:pt x="313" y="976"/>
                    <a:pt x="314" y="979"/>
                  </a:cubicBezTo>
                  <a:cubicBezTo>
                    <a:pt x="317" y="979"/>
                    <a:pt x="321" y="978"/>
                    <a:pt x="325" y="979"/>
                  </a:cubicBezTo>
                  <a:cubicBezTo>
                    <a:pt x="329" y="986"/>
                    <a:pt x="314" y="983"/>
                    <a:pt x="311" y="985"/>
                  </a:cubicBezTo>
                  <a:cubicBezTo>
                    <a:pt x="312" y="985"/>
                    <a:pt x="310" y="989"/>
                    <a:pt x="310" y="988"/>
                  </a:cubicBezTo>
                  <a:cubicBezTo>
                    <a:pt x="309" y="989"/>
                    <a:pt x="310" y="992"/>
                    <a:pt x="309" y="993"/>
                  </a:cubicBezTo>
                  <a:cubicBezTo>
                    <a:pt x="308" y="995"/>
                    <a:pt x="300" y="994"/>
                    <a:pt x="302" y="998"/>
                  </a:cubicBezTo>
                  <a:cubicBezTo>
                    <a:pt x="304" y="998"/>
                    <a:pt x="304" y="999"/>
                    <a:pt x="304" y="1001"/>
                  </a:cubicBezTo>
                  <a:cubicBezTo>
                    <a:pt x="304" y="1004"/>
                    <a:pt x="303" y="1004"/>
                    <a:pt x="300" y="1005"/>
                  </a:cubicBezTo>
                  <a:cubicBezTo>
                    <a:pt x="294" y="1008"/>
                    <a:pt x="296" y="1007"/>
                    <a:pt x="297" y="1013"/>
                  </a:cubicBezTo>
                  <a:cubicBezTo>
                    <a:pt x="292" y="1016"/>
                    <a:pt x="291" y="1018"/>
                    <a:pt x="297" y="1019"/>
                  </a:cubicBezTo>
                  <a:cubicBezTo>
                    <a:pt x="297" y="1025"/>
                    <a:pt x="285" y="1020"/>
                    <a:pt x="283" y="1017"/>
                  </a:cubicBezTo>
                  <a:cubicBezTo>
                    <a:pt x="278" y="1023"/>
                    <a:pt x="285" y="1027"/>
                    <a:pt x="289" y="1028"/>
                  </a:cubicBezTo>
                  <a:cubicBezTo>
                    <a:pt x="289" y="1031"/>
                    <a:pt x="283" y="1033"/>
                    <a:pt x="282" y="1037"/>
                  </a:cubicBezTo>
                  <a:cubicBezTo>
                    <a:pt x="284" y="1038"/>
                    <a:pt x="288" y="1039"/>
                    <a:pt x="285" y="1042"/>
                  </a:cubicBezTo>
                  <a:cubicBezTo>
                    <a:pt x="282" y="1044"/>
                    <a:pt x="277" y="1039"/>
                    <a:pt x="274" y="1040"/>
                  </a:cubicBezTo>
                  <a:cubicBezTo>
                    <a:pt x="273" y="1041"/>
                    <a:pt x="274" y="1045"/>
                    <a:pt x="273" y="1047"/>
                  </a:cubicBezTo>
                  <a:cubicBezTo>
                    <a:pt x="272" y="1048"/>
                    <a:pt x="269" y="1048"/>
                    <a:pt x="267" y="1047"/>
                  </a:cubicBezTo>
                  <a:cubicBezTo>
                    <a:pt x="267" y="1047"/>
                    <a:pt x="267" y="1046"/>
                    <a:pt x="266" y="1046"/>
                  </a:cubicBezTo>
                  <a:cubicBezTo>
                    <a:pt x="262" y="1046"/>
                    <a:pt x="266" y="1052"/>
                    <a:pt x="268" y="1053"/>
                  </a:cubicBezTo>
                  <a:cubicBezTo>
                    <a:pt x="270" y="1054"/>
                    <a:pt x="272" y="1053"/>
                    <a:pt x="271" y="1056"/>
                  </a:cubicBezTo>
                  <a:cubicBezTo>
                    <a:pt x="271" y="1058"/>
                    <a:pt x="263" y="1061"/>
                    <a:pt x="260" y="1061"/>
                  </a:cubicBezTo>
                  <a:cubicBezTo>
                    <a:pt x="259" y="1067"/>
                    <a:pt x="267" y="1065"/>
                    <a:pt x="272" y="1065"/>
                  </a:cubicBezTo>
                  <a:cubicBezTo>
                    <a:pt x="272" y="1065"/>
                    <a:pt x="273" y="1064"/>
                    <a:pt x="273" y="1064"/>
                  </a:cubicBezTo>
                  <a:cubicBezTo>
                    <a:pt x="274" y="1063"/>
                    <a:pt x="275" y="1061"/>
                    <a:pt x="277" y="1060"/>
                  </a:cubicBezTo>
                  <a:cubicBezTo>
                    <a:pt x="278" y="1059"/>
                    <a:pt x="283" y="1060"/>
                    <a:pt x="285" y="1060"/>
                  </a:cubicBezTo>
                  <a:cubicBezTo>
                    <a:pt x="283" y="1063"/>
                    <a:pt x="275" y="1068"/>
                    <a:pt x="278" y="1073"/>
                  </a:cubicBezTo>
                  <a:cubicBezTo>
                    <a:pt x="279" y="1075"/>
                    <a:pt x="284" y="1075"/>
                    <a:pt x="286" y="1079"/>
                  </a:cubicBezTo>
                  <a:cubicBezTo>
                    <a:pt x="287" y="1082"/>
                    <a:pt x="286" y="1083"/>
                    <a:pt x="291" y="1084"/>
                  </a:cubicBezTo>
                  <a:cubicBezTo>
                    <a:pt x="293" y="1084"/>
                    <a:pt x="296" y="1083"/>
                    <a:pt x="298" y="1084"/>
                  </a:cubicBezTo>
                  <a:cubicBezTo>
                    <a:pt x="299" y="1084"/>
                    <a:pt x="299" y="1085"/>
                    <a:pt x="301" y="1085"/>
                  </a:cubicBezTo>
                  <a:cubicBezTo>
                    <a:pt x="303" y="1083"/>
                    <a:pt x="302" y="1079"/>
                    <a:pt x="305" y="1077"/>
                  </a:cubicBezTo>
                  <a:cubicBezTo>
                    <a:pt x="306" y="1076"/>
                    <a:pt x="308" y="1076"/>
                    <a:pt x="309" y="1076"/>
                  </a:cubicBezTo>
                  <a:cubicBezTo>
                    <a:pt x="311" y="1076"/>
                    <a:pt x="311" y="1078"/>
                    <a:pt x="312" y="1078"/>
                  </a:cubicBezTo>
                  <a:cubicBezTo>
                    <a:pt x="315" y="1078"/>
                    <a:pt x="314" y="1073"/>
                    <a:pt x="315" y="1071"/>
                  </a:cubicBezTo>
                  <a:cubicBezTo>
                    <a:pt x="316" y="1068"/>
                    <a:pt x="319" y="1066"/>
                    <a:pt x="322" y="1065"/>
                  </a:cubicBezTo>
                  <a:cubicBezTo>
                    <a:pt x="325" y="1064"/>
                    <a:pt x="325" y="1065"/>
                    <a:pt x="326" y="1063"/>
                  </a:cubicBezTo>
                  <a:cubicBezTo>
                    <a:pt x="328" y="1061"/>
                    <a:pt x="328" y="1060"/>
                    <a:pt x="330" y="1058"/>
                  </a:cubicBezTo>
                  <a:cubicBezTo>
                    <a:pt x="331" y="1057"/>
                    <a:pt x="332" y="1056"/>
                    <a:pt x="333" y="1056"/>
                  </a:cubicBezTo>
                  <a:cubicBezTo>
                    <a:pt x="334" y="1054"/>
                    <a:pt x="334" y="1055"/>
                    <a:pt x="336" y="1054"/>
                  </a:cubicBezTo>
                  <a:cubicBezTo>
                    <a:pt x="341" y="1052"/>
                    <a:pt x="351" y="1050"/>
                    <a:pt x="353" y="1044"/>
                  </a:cubicBezTo>
                  <a:cubicBezTo>
                    <a:pt x="348" y="1044"/>
                    <a:pt x="345" y="1037"/>
                    <a:pt x="348" y="1033"/>
                  </a:cubicBezTo>
                  <a:cubicBezTo>
                    <a:pt x="343" y="1032"/>
                    <a:pt x="339" y="1035"/>
                    <a:pt x="334" y="1035"/>
                  </a:cubicBezTo>
                  <a:cubicBezTo>
                    <a:pt x="332" y="1030"/>
                    <a:pt x="338" y="1028"/>
                    <a:pt x="343" y="1026"/>
                  </a:cubicBezTo>
                  <a:cubicBezTo>
                    <a:pt x="346" y="1025"/>
                    <a:pt x="350" y="1024"/>
                    <a:pt x="353" y="1023"/>
                  </a:cubicBezTo>
                  <a:cubicBezTo>
                    <a:pt x="355" y="1022"/>
                    <a:pt x="357" y="1020"/>
                    <a:pt x="359" y="1020"/>
                  </a:cubicBezTo>
                  <a:cubicBezTo>
                    <a:pt x="361" y="1020"/>
                    <a:pt x="363" y="1022"/>
                    <a:pt x="361" y="1025"/>
                  </a:cubicBezTo>
                  <a:cubicBezTo>
                    <a:pt x="360" y="1026"/>
                    <a:pt x="355" y="1027"/>
                    <a:pt x="354" y="1029"/>
                  </a:cubicBezTo>
                  <a:cubicBezTo>
                    <a:pt x="352" y="1030"/>
                    <a:pt x="350" y="1033"/>
                    <a:pt x="353" y="1035"/>
                  </a:cubicBezTo>
                  <a:cubicBezTo>
                    <a:pt x="355" y="1037"/>
                    <a:pt x="360" y="1033"/>
                    <a:pt x="361" y="1037"/>
                  </a:cubicBezTo>
                  <a:cubicBezTo>
                    <a:pt x="362" y="1038"/>
                    <a:pt x="361" y="1039"/>
                    <a:pt x="361" y="1040"/>
                  </a:cubicBezTo>
                  <a:cubicBezTo>
                    <a:pt x="362" y="1042"/>
                    <a:pt x="362" y="1041"/>
                    <a:pt x="364" y="1042"/>
                  </a:cubicBezTo>
                  <a:cubicBezTo>
                    <a:pt x="367" y="1044"/>
                    <a:pt x="368" y="1046"/>
                    <a:pt x="368" y="1050"/>
                  </a:cubicBezTo>
                  <a:cubicBezTo>
                    <a:pt x="362" y="1050"/>
                    <a:pt x="356" y="1049"/>
                    <a:pt x="351" y="1050"/>
                  </a:cubicBezTo>
                  <a:cubicBezTo>
                    <a:pt x="350" y="1054"/>
                    <a:pt x="348" y="1058"/>
                    <a:pt x="345" y="1061"/>
                  </a:cubicBezTo>
                  <a:cubicBezTo>
                    <a:pt x="341" y="1066"/>
                    <a:pt x="335" y="1064"/>
                    <a:pt x="330" y="1068"/>
                  </a:cubicBezTo>
                  <a:cubicBezTo>
                    <a:pt x="327" y="1071"/>
                    <a:pt x="326" y="1077"/>
                    <a:pt x="327" y="1080"/>
                  </a:cubicBezTo>
                  <a:cubicBezTo>
                    <a:pt x="328" y="1082"/>
                    <a:pt x="332" y="1089"/>
                    <a:pt x="331" y="1091"/>
                  </a:cubicBezTo>
                  <a:cubicBezTo>
                    <a:pt x="329" y="1095"/>
                    <a:pt x="325" y="1088"/>
                    <a:pt x="324" y="1087"/>
                  </a:cubicBezTo>
                  <a:cubicBezTo>
                    <a:pt x="321" y="1086"/>
                    <a:pt x="320" y="1087"/>
                    <a:pt x="317" y="1086"/>
                  </a:cubicBezTo>
                  <a:cubicBezTo>
                    <a:pt x="314" y="1085"/>
                    <a:pt x="310" y="1081"/>
                    <a:pt x="307" y="1083"/>
                  </a:cubicBezTo>
                  <a:cubicBezTo>
                    <a:pt x="304" y="1085"/>
                    <a:pt x="306" y="1087"/>
                    <a:pt x="302" y="1088"/>
                  </a:cubicBezTo>
                  <a:cubicBezTo>
                    <a:pt x="300" y="1089"/>
                    <a:pt x="296" y="1088"/>
                    <a:pt x="294" y="1090"/>
                  </a:cubicBezTo>
                  <a:cubicBezTo>
                    <a:pt x="293" y="1092"/>
                    <a:pt x="295" y="1094"/>
                    <a:pt x="293" y="1096"/>
                  </a:cubicBezTo>
                  <a:cubicBezTo>
                    <a:pt x="292" y="1098"/>
                    <a:pt x="286" y="1100"/>
                    <a:pt x="289" y="1103"/>
                  </a:cubicBezTo>
                  <a:cubicBezTo>
                    <a:pt x="291" y="1104"/>
                    <a:pt x="295" y="1103"/>
                    <a:pt x="297" y="1103"/>
                  </a:cubicBezTo>
                  <a:cubicBezTo>
                    <a:pt x="296" y="1105"/>
                    <a:pt x="289" y="1106"/>
                    <a:pt x="287" y="1105"/>
                  </a:cubicBezTo>
                  <a:cubicBezTo>
                    <a:pt x="285" y="1104"/>
                    <a:pt x="285" y="1103"/>
                    <a:pt x="285" y="1101"/>
                  </a:cubicBezTo>
                  <a:cubicBezTo>
                    <a:pt x="285" y="1100"/>
                    <a:pt x="286" y="1097"/>
                    <a:pt x="286" y="1097"/>
                  </a:cubicBezTo>
                  <a:cubicBezTo>
                    <a:pt x="286" y="1095"/>
                    <a:pt x="282" y="1094"/>
                    <a:pt x="281" y="1092"/>
                  </a:cubicBezTo>
                  <a:cubicBezTo>
                    <a:pt x="279" y="1090"/>
                    <a:pt x="278" y="1085"/>
                    <a:pt x="277" y="1082"/>
                  </a:cubicBezTo>
                  <a:cubicBezTo>
                    <a:pt x="277" y="1080"/>
                    <a:pt x="278" y="1077"/>
                    <a:pt x="277" y="1075"/>
                  </a:cubicBezTo>
                  <a:cubicBezTo>
                    <a:pt x="277" y="1073"/>
                    <a:pt x="274" y="1072"/>
                    <a:pt x="274" y="1070"/>
                  </a:cubicBezTo>
                  <a:cubicBezTo>
                    <a:pt x="269" y="1069"/>
                    <a:pt x="268" y="1075"/>
                    <a:pt x="265" y="1076"/>
                  </a:cubicBezTo>
                  <a:cubicBezTo>
                    <a:pt x="263" y="1074"/>
                    <a:pt x="259" y="1073"/>
                    <a:pt x="257" y="1075"/>
                  </a:cubicBezTo>
                  <a:cubicBezTo>
                    <a:pt x="255" y="1076"/>
                    <a:pt x="255" y="1079"/>
                    <a:pt x="253" y="1081"/>
                  </a:cubicBezTo>
                  <a:cubicBezTo>
                    <a:pt x="251" y="1082"/>
                    <a:pt x="240" y="1081"/>
                    <a:pt x="242" y="1087"/>
                  </a:cubicBezTo>
                  <a:cubicBezTo>
                    <a:pt x="246" y="1088"/>
                    <a:pt x="249" y="1087"/>
                    <a:pt x="252" y="1088"/>
                  </a:cubicBezTo>
                  <a:cubicBezTo>
                    <a:pt x="253" y="1089"/>
                    <a:pt x="254" y="1090"/>
                    <a:pt x="254" y="1091"/>
                  </a:cubicBezTo>
                  <a:cubicBezTo>
                    <a:pt x="256" y="1091"/>
                    <a:pt x="257" y="1090"/>
                    <a:pt x="258" y="1092"/>
                  </a:cubicBezTo>
                  <a:cubicBezTo>
                    <a:pt x="255" y="1093"/>
                    <a:pt x="244" y="1094"/>
                    <a:pt x="247" y="1099"/>
                  </a:cubicBezTo>
                  <a:cubicBezTo>
                    <a:pt x="249" y="1104"/>
                    <a:pt x="260" y="1101"/>
                    <a:pt x="264" y="1101"/>
                  </a:cubicBezTo>
                  <a:cubicBezTo>
                    <a:pt x="264" y="1104"/>
                    <a:pt x="260" y="1103"/>
                    <a:pt x="258" y="1104"/>
                  </a:cubicBezTo>
                  <a:cubicBezTo>
                    <a:pt x="255" y="1105"/>
                    <a:pt x="254" y="1108"/>
                    <a:pt x="252" y="1110"/>
                  </a:cubicBezTo>
                  <a:cubicBezTo>
                    <a:pt x="247" y="1112"/>
                    <a:pt x="248" y="1104"/>
                    <a:pt x="245" y="1103"/>
                  </a:cubicBezTo>
                  <a:cubicBezTo>
                    <a:pt x="243" y="1103"/>
                    <a:pt x="240" y="1105"/>
                    <a:pt x="239" y="1105"/>
                  </a:cubicBezTo>
                  <a:cubicBezTo>
                    <a:pt x="238" y="1102"/>
                    <a:pt x="240" y="1097"/>
                    <a:pt x="239" y="1095"/>
                  </a:cubicBezTo>
                  <a:cubicBezTo>
                    <a:pt x="238" y="1093"/>
                    <a:pt x="234" y="1090"/>
                    <a:pt x="232" y="1090"/>
                  </a:cubicBezTo>
                  <a:cubicBezTo>
                    <a:pt x="226" y="1088"/>
                    <a:pt x="224" y="1093"/>
                    <a:pt x="219" y="1094"/>
                  </a:cubicBezTo>
                  <a:cubicBezTo>
                    <a:pt x="216" y="1094"/>
                    <a:pt x="214" y="1093"/>
                    <a:pt x="212" y="1094"/>
                  </a:cubicBezTo>
                  <a:cubicBezTo>
                    <a:pt x="210" y="1094"/>
                    <a:pt x="208" y="1095"/>
                    <a:pt x="206" y="1097"/>
                  </a:cubicBezTo>
                  <a:cubicBezTo>
                    <a:pt x="205" y="1098"/>
                    <a:pt x="205" y="1099"/>
                    <a:pt x="204" y="1100"/>
                  </a:cubicBezTo>
                  <a:cubicBezTo>
                    <a:pt x="203" y="1102"/>
                    <a:pt x="203" y="1101"/>
                    <a:pt x="202" y="1102"/>
                  </a:cubicBezTo>
                  <a:cubicBezTo>
                    <a:pt x="200" y="1103"/>
                    <a:pt x="199" y="1106"/>
                    <a:pt x="197" y="1107"/>
                  </a:cubicBezTo>
                  <a:cubicBezTo>
                    <a:pt x="200" y="1108"/>
                    <a:pt x="205" y="1110"/>
                    <a:pt x="200" y="1112"/>
                  </a:cubicBezTo>
                  <a:cubicBezTo>
                    <a:pt x="198" y="1113"/>
                    <a:pt x="195" y="1112"/>
                    <a:pt x="193" y="1113"/>
                  </a:cubicBezTo>
                  <a:cubicBezTo>
                    <a:pt x="192" y="1113"/>
                    <a:pt x="192" y="1115"/>
                    <a:pt x="190" y="1116"/>
                  </a:cubicBezTo>
                  <a:cubicBezTo>
                    <a:pt x="189" y="1117"/>
                    <a:pt x="188" y="1117"/>
                    <a:pt x="187" y="1117"/>
                  </a:cubicBezTo>
                  <a:cubicBezTo>
                    <a:pt x="184" y="1118"/>
                    <a:pt x="182" y="1120"/>
                    <a:pt x="179" y="1121"/>
                  </a:cubicBezTo>
                  <a:cubicBezTo>
                    <a:pt x="176" y="1122"/>
                    <a:pt x="170" y="1122"/>
                    <a:pt x="172" y="1127"/>
                  </a:cubicBezTo>
                  <a:cubicBezTo>
                    <a:pt x="176" y="1127"/>
                    <a:pt x="179" y="1124"/>
                    <a:pt x="183" y="1124"/>
                  </a:cubicBezTo>
                  <a:cubicBezTo>
                    <a:pt x="186" y="1124"/>
                    <a:pt x="185" y="1127"/>
                    <a:pt x="187" y="1128"/>
                  </a:cubicBezTo>
                  <a:cubicBezTo>
                    <a:pt x="190" y="1129"/>
                    <a:pt x="191" y="1126"/>
                    <a:pt x="193" y="1128"/>
                  </a:cubicBezTo>
                  <a:cubicBezTo>
                    <a:pt x="195" y="1129"/>
                    <a:pt x="186" y="1129"/>
                    <a:pt x="188" y="1133"/>
                  </a:cubicBezTo>
                  <a:cubicBezTo>
                    <a:pt x="188" y="1134"/>
                    <a:pt x="190" y="1136"/>
                    <a:pt x="191" y="1136"/>
                  </a:cubicBezTo>
                  <a:cubicBezTo>
                    <a:pt x="193" y="1138"/>
                    <a:pt x="194" y="1141"/>
                    <a:pt x="196" y="1143"/>
                  </a:cubicBezTo>
                  <a:cubicBezTo>
                    <a:pt x="200" y="1147"/>
                    <a:pt x="201" y="1146"/>
                    <a:pt x="205" y="1147"/>
                  </a:cubicBezTo>
                  <a:cubicBezTo>
                    <a:pt x="212" y="1148"/>
                    <a:pt x="205" y="1149"/>
                    <a:pt x="203" y="1151"/>
                  </a:cubicBezTo>
                  <a:cubicBezTo>
                    <a:pt x="203" y="1152"/>
                    <a:pt x="202" y="1154"/>
                    <a:pt x="203" y="1155"/>
                  </a:cubicBezTo>
                  <a:cubicBezTo>
                    <a:pt x="203" y="1157"/>
                    <a:pt x="205" y="1156"/>
                    <a:pt x="207" y="1157"/>
                  </a:cubicBezTo>
                  <a:cubicBezTo>
                    <a:pt x="211" y="1159"/>
                    <a:pt x="211" y="1162"/>
                    <a:pt x="212" y="1165"/>
                  </a:cubicBezTo>
                  <a:cubicBezTo>
                    <a:pt x="209" y="1164"/>
                    <a:pt x="205" y="1164"/>
                    <a:pt x="202" y="1163"/>
                  </a:cubicBezTo>
                  <a:cubicBezTo>
                    <a:pt x="202" y="1161"/>
                    <a:pt x="200" y="1162"/>
                    <a:pt x="198" y="1161"/>
                  </a:cubicBezTo>
                  <a:cubicBezTo>
                    <a:pt x="198" y="1160"/>
                    <a:pt x="198" y="1160"/>
                    <a:pt x="198" y="1159"/>
                  </a:cubicBezTo>
                  <a:cubicBezTo>
                    <a:pt x="196" y="1158"/>
                    <a:pt x="195" y="1159"/>
                    <a:pt x="194" y="1157"/>
                  </a:cubicBezTo>
                  <a:cubicBezTo>
                    <a:pt x="192" y="1154"/>
                    <a:pt x="195" y="1153"/>
                    <a:pt x="191" y="1150"/>
                  </a:cubicBezTo>
                  <a:cubicBezTo>
                    <a:pt x="187" y="1148"/>
                    <a:pt x="186" y="1148"/>
                    <a:pt x="186" y="1143"/>
                  </a:cubicBezTo>
                  <a:cubicBezTo>
                    <a:pt x="186" y="1142"/>
                    <a:pt x="186" y="1140"/>
                    <a:pt x="185" y="1138"/>
                  </a:cubicBezTo>
                  <a:cubicBezTo>
                    <a:pt x="185" y="1138"/>
                    <a:pt x="184" y="1138"/>
                    <a:pt x="184" y="1137"/>
                  </a:cubicBezTo>
                  <a:cubicBezTo>
                    <a:pt x="183" y="1137"/>
                    <a:pt x="183" y="1135"/>
                    <a:pt x="183" y="1134"/>
                  </a:cubicBezTo>
                  <a:cubicBezTo>
                    <a:pt x="182" y="1133"/>
                    <a:pt x="180" y="1132"/>
                    <a:pt x="178" y="1132"/>
                  </a:cubicBezTo>
                  <a:cubicBezTo>
                    <a:pt x="175" y="1133"/>
                    <a:pt x="176" y="1133"/>
                    <a:pt x="174" y="1135"/>
                  </a:cubicBezTo>
                  <a:cubicBezTo>
                    <a:pt x="174" y="1136"/>
                    <a:pt x="174" y="1136"/>
                    <a:pt x="174" y="1137"/>
                  </a:cubicBezTo>
                  <a:cubicBezTo>
                    <a:pt x="174" y="1138"/>
                    <a:pt x="174" y="1138"/>
                    <a:pt x="173" y="1139"/>
                  </a:cubicBezTo>
                  <a:cubicBezTo>
                    <a:pt x="173" y="1139"/>
                    <a:pt x="171" y="1141"/>
                    <a:pt x="170" y="1142"/>
                  </a:cubicBezTo>
                  <a:cubicBezTo>
                    <a:pt x="168" y="1144"/>
                    <a:pt x="167" y="1148"/>
                    <a:pt x="165" y="1150"/>
                  </a:cubicBezTo>
                  <a:cubicBezTo>
                    <a:pt x="164" y="1150"/>
                    <a:pt x="160" y="1150"/>
                    <a:pt x="159" y="1150"/>
                  </a:cubicBezTo>
                  <a:cubicBezTo>
                    <a:pt x="157" y="1151"/>
                    <a:pt x="156" y="1152"/>
                    <a:pt x="154" y="1151"/>
                  </a:cubicBezTo>
                  <a:cubicBezTo>
                    <a:pt x="152" y="1146"/>
                    <a:pt x="176" y="1136"/>
                    <a:pt x="167" y="1131"/>
                  </a:cubicBezTo>
                  <a:cubicBezTo>
                    <a:pt x="165" y="1130"/>
                    <a:pt x="162" y="1130"/>
                    <a:pt x="160" y="1130"/>
                  </a:cubicBezTo>
                  <a:cubicBezTo>
                    <a:pt x="156" y="1130"/>
                    <a:pt x="154" y="1130"/>
                    <a:pt x="152" y="1133"/>
                  </a:cubicBezTo>
                  <a:cubicBezTo>
                    <a:pt x="151" y="1134"/>
                    <a:pt x="152" y="1134"/>
                    <a:pt x="150" y="1136"/>
                  </a:cubicBezTo>
                  <a:cubicBezTo>
                    <a:pt x="148" y="1137"/>
                    <a:pt x="146" y="1136"/>
                    <a:pt x="144" y="1137"/>
                  </a:cubicBezTo>
                  <a:cubicBezTo>
                    <a:pt x="142" y="1139"/>
                    <a:pt x="141" y="1142"/>
                    <a:pt x="140" y="1144"/>
                  </a:cubicBezTo>
                  <a:cubicBezTo>
                    <a:pt x="138" y="1145"/>
                    <a:pt x="136" y="1144"/>
                    <a:pt x="134" y="1145"/>
                  </a:cubicBezTo>
                  <a:cubicBezTo>
                    <a:pt x="132" y="1145"/>
                    <a:pt x="129" y="1147"/>
                    <a:pt x="128" y="1148"/>
                  </a:cubicBezTo>
                  <a:cubicBezTo>
                    <a:pt x="125" y="1150"/>
                    <a:pt x="123" y="1154"/>
                    <a:pt x="122" y="1158"/>
                  </a:cubicBezTo>
                  <a:cubicBezTo>
                    <a:pt x="122" y="1163"/>
                    <a:pt x="126" y="1166"/>
                    <a:pt x="130" y="1167"/>
                  </a:cubicBezTo>
                  <a:cubicBezTo>
                    <a:pt x="132" y="1167"/>
                    <a:pt x="135" y="1165"/>
                    <a:pt x="136" y="1167"/>
                  </a:cubicBezTo>
                  <a:cubicBezTo>
                    <a:pt x="137" y="1170"/>
                    <a:pt x="126" y="1170"/>
                    <a:pt x="125" y="1170"/>
                  </a:cubicBezTo>
                  <a:cubicBezTo>
                    <a:pt x="124" y="1173"/>
                    <a:pt x="125" y="1174"/>
                    <a:pt x="126" y="1176"/>
                  </a:cubicBezTo>
                  <a:cubicBezTo>
                    <a:pt x="127" y="1180"/>
                    <a:pt x="127" y="1180"/>
                    <a:pt x="131" y="1180"/>
                  </a:cubicBezTo>
                  <a:cubicBezTo>
                    <a:pt x="135" y="1180"/>
                    <a:pt x="137" y="1179"/>
                    <a:pt x="140" y="1179"/>
                  </a:cubicBezTo>
                  <a:cubicBezTo>
                    <a:pt x="143" y="1179"/>
                    <a:pt x="144" y="1181"/>
                    <a:pt x="147" y="1182"/>
                  </a:cubicBezTo>
                  <a:cubicBezTo>
                    <a:pt x="153" y="1183"/>
                    <a:pt x="155" y="1177"/>
                    <a:pt x="160" y="1175"/>
                  </a:cubicBezTo>
                  <a:cubicBezTo>
                    <a:pt x="162" y="1174"/>
                    <a:pt x="165" y="1175"/>
                    <a:pt x="168" y="1174"/>
                  </a:cubicBezTo>
                  <a:cubicBezTo>
                    <a:pt x="170" y="1173"/>
                    <a:pt x="174" y="1172"/>
                    <a:pt x="177" y="1172"/>
                  </a:cubicBezTo>
                  <a:cubicBezTo>
                    <a:pt x="178" y="1177"/>
                    <a:pt x="171" y="1176"/>
                    <a:pt x="169" y="1176"/>
                  </a:cubicBezTo>
                  <a:cubicBezTo>
                    <a:pt x="165" y="1176"/>
                    <a:pt x="161" y="1178"/>
                    <a:pt x="159" y="1179"/>
                  </a:cubicBezTo>
                  <a:cubicBezTo>
                    <a:pt x="153" y="1183"/>
                    <a:pt x="146" y="1183"/>
                    <a:pt x="147" y="1191"/>
                  </a:cubicBezTo>
                  <a:cubicBezTo>
                    <a:pt x="151" y="1192"/>
                    <a:pt x="156" y="1194"/>
                    <a:pt x="155" y="1198"/>
                  </a:cubicBezTo>
                  <a:cubicBezTo>
                    <a:pt x="151" y="1200"/>
                    <a:pt x="148" y="1196"/>
                    <a:pt x="145" y="1194"/>
                  </a:cubicBezTo>
                  <a:cubicBezTo>
                    <a:pt x="144" y="1193"/>
                    <a:pt x="142" y="1192"/>
                    <a:pt x="141" y="1191"/>
                  </a:cubicBezTo>
                  <a:cubicBezTo>
                    <a:pt x="138" y="1191"/>
                    <a:pt x="138" y="1191"/>
                    <a:pt x="136" y="1192"/>
                  </a:cubicBezTo>
                  <a:cubicBezTo>
                    <a:pt x="133" y="1193"/>
                    <a:pt x="130" y="1191"/>
                    <a:pt x="128" y="1191"/>
                  </a:cubicBezTo>
                  <a:cubicBezTo>
                    <a:pt x="126" y="1190"/>
                    <a:pt x="125" y="1189"/>
                    <a:pt x="123" y="1187"/>
                  </a:cubicBezTo>
                  <a:cubicBezTo>
                    <a:pt x="122" y="1187"/>
                    <a:pt x="123" y="1185"/>
                    <a:pt x="121" y="1186"/>
                  </a:cubicBezTo>
                  <a:cubicBezTo>
                    <a:pt x="120" y="1186"/>
                    <a:pt x="121" y="1188"/>
                    <a:pt x="120" y="1188"/>
                  </a:cubicBezTo>
                  <a:cubicBezTo>
                    <a:pt x="118" y="1189"/>
                    <a:pt x="117" y="1188"/>
                    <a:pt x="115" y="1187"/>
                  </a:cubicBezTo>
                  <a:cubicBezTo>
                    <a:pt x="112" y="1187"/>
                    <a:pt x="112" y="1188"/>
                    <a:pt x="110" y="1189"/>
                  </a:cubicBezTo>
                  <a:cubicBezTo>
                    <a:pt x="108" y="1190"/>
                    <a:pt x="106" y="1189"/>
                    <a:pt x="104" y="1189"/>
                  </a:cubicBezTo>
                  <a:cubicBezTo>
                    <a:pt x="102" y="1189"/>
                    <a:pt x="99" y="1189"/>
                    <a:pt x="97" y="1189"/>
                  </a:cubicBezTo>
                  <a:cubicBezTo>
                    <a:pt x="95" y="1189"/>
                    <a:pt x="93" y="1191"/>
                    <a:pt x="92" y="1191"/>
                  </a:cubicBezTo>
                  <a:cubicBezTo>
                    <a:pt x="88" y="1192"/>
                    <a:pt x="83" y="1191"/>
                    <a:pt x="83" y="1196"/>
                  </a:cubicBezTo>
                  <a:cubicBezTo>
                    <a:pt x="84" y="1201"/>
                    <a:pt x="87" y="1199"/>
                    <a:pt x="89" y="1200"/>
                  </a:cubicBezTo>
                  <a:cubicBezTo>
                    <a:pt x="91" y="1200"/>
                    <a:pt x="92" y="1201"/>
                    <a:pt x="94" y="1202"/>
                  </a:cubicBezTo>
                  <a:cubicBezTo>
                    <a:pt x="90" y="1203"/>
                    <a:pt x="82" y="1201"/>
                    <a:pt x="79" y="1205"/>
                  </a:cubicBezTo>
                  <a:cubicBezTo>
                    <a:pt x="78" y="1206"/>
                    <a:pt x="79" y="1207"/>
                    <a:pt x="79" y="1208"/>
                  </a:cubicBezTo>
                  <a:cubicBezTo>
                    <a:pt x="78" y="1209"/>
                    <a:pt x="78" y="1209"/>
                    <a:pt x="77" y="1210"/>
                  </a:cubicBezTo>
                  <a:cubicBezTo>
                    <a:pt x="76" y="1211"/>
                    <a:pt x="75" y="1210"/>
                    <a:pt x="74" y="1211"/>
                  </a:cubicBezTo>
                  <a:cubicBezTo>
                    <a:pt x="74" y="1212"/>
                    <a:pt x="74" y="1214"/>
                    <a:pt x="74" y="1214"/>
                  </a:cubicBezTo>
                  <a:cubicBezTo>
                    <a:pt x="77" y="1215"/>
                    <a:pt x="77" y="1217"/>
                    <a:pt x="80" y="1218"/>
                  </a:cubicBezTo>
                  <a:cubicBezTo>
                    <a:pt x="82" y="1218"/>
                    <a:pt x="83" y="1217"/>
                    <a:pt x="85" y="1217"/>
                  </a:cubicBezTo>
                  <a:cubicBezTo>
                    <a:pt x="87" y="1216"/>
                    <a:pt x="90" y="1216"/>
                    <a:pt x="91" y="1216"/>
                  </a:cubicBezTo>
                  <a:cubicBezTo>
                    <a:pt x="94" y="1215"/>
                    <a:pt x="95" y="1211"/>
                    <a:pt x="97" y="1208"/>
                  </a:cubicBezTo>
                  <a:cubicBezTo>
                    <a:pt x="99" y="1206"/>
                    <a:pt x="101" y="1206"/>
                    <a:pt x="103" y="1206"/>
                  </a:cubicBezTo>
                  <a:cubicBezTo>
                    <a:pt x="110" y="1206"/>
                    <a:pt x="113" y="1206"/>
                    <a:pt x="118" y="1211"/>
                  </a:cubicBezTo>
                  <a:cubicBezTo>
                    <a:pt x="120" y="1213"/>
                    <a:pt x="124" y="1214"/>
                    <a:pt x="126" y="1217"/>
                  </a:cubicBezTo>
                  <a:cubicBezTo>
                    <a:pt x="127" y="1219"/>
                    <a:pt x="126" y="1222"/>
                    <a:pt x="126" y="1224"/>
                  </a:cubicBezTo>
                  <a:cubicBezTo>
                    <a:pt x="128" y="1225"/>
                    <a:pt x="131" y="1224"/>
                    <a:pt x="133" y="1225"/>
                  </a:cubicBezTo>
                  <a:cubicBezTo>
                    <a:pt x="133" y="1225"/>
                    <a:pt x="133" y="1226"/>
                    <a:pt x="133" y="1227"/>
                  </a:cubicBezTo>
                  <a:cubicBezTo>
                    <a:pt x="129" y="1228"/>
                    <a:pt x="127" y="1227"/>
                    <a:pt x="125" y="1225"/>
                  </a:cubicBezTo>
                  <a:cubicBezTo>
                    <a:pt x="125" y="1224"/>
                    <a:pt x="125" y="1224"/>
                    <a:pt x="124" y="1223"/>
                  </a:cubicBezTo>
                  <a:cubicBezTo>
                    <a:pt x="124" y="1223"/>
                    <a:pt x="123" y="1223"/>
                    <a:pt x="123" y="1222"/>
                  </a:cubicBezTo>
                  <a:cubicBezTo>
                    <a:pt x="122" y="1222"/>
                    <a:pt x="122" y="1222"/>
                    <a:pt x="121" y="1222"/>
                  </a:cubicBezTo>
                  <a:cubicBezTo>
                    <a:pt x="120" y="1221"/>
                    <a:pt x="121" y="1219"/>
                    <a:pt x="120" y="1219"/>
                  </a:cubicBezTo>
                  <a:cubicBezTo>
                    <a:pt x="118" y="1217"/>
                    <a:pt x="115" y="1217"/>
                    <a:pt x="113" y="1216"/>
                  </a:cubicBezTo>
                  <a:cubicBezTo>
                    <a:pt x="109" y="1214"/>
                    <a:pt x="108" y="1214"/>
                    <a:pt x="104" y="1215"/>
                  </a:cubicBezTo>
                  <a:cubicBezTo>
                    <a:pt x="102" y="1216"/>
                    <a:pt x="97" y="1215"/>
                    <a:pt x="96" y="1217"/>
                  </a:cubicBezTo>
                  <a:cubicBezTo>
                    <a:pt x="94" y="1220"/>
                    <a:pt x="95" y="1222"/>
                    <a:pt x="96" y="1224"/>
                  </a:cubicBezTo>
                  <a:cubicBezTo>
                    <a:pt x="97" y="1227"/>
                    <a:pt x="97" y="1230"/>
                    <a:pt x="98" y="1233"/>
                  </a:cubicBezTo>
                  <a:cubicBezTo>
                    <a:pt x="98" y="1236"/>
                    <a:pt x="99" y="1239"/>
                    <a:pt x="100" y="1241"/>
                  </a:cubicBezTo>
                  <a:cubicBezTo>
                    <a:pt x="101" y="1243"/>
                    <a:pt x="102" y="1243"/>
                    <a:pt x="101" y="1245"/>
                  </a:cubicBezTo>
                  <a:cubicBezTo>
                    <a:pt x="99" y="1245"/>
                    <a:pt x="99" y="1242"/>
                    <a:pt x="97" y="1240"/>
                  </a:cubicBezTo>
                  <a:cubicBezTo>
                    <a:pt x="96" y="1238"/>
                    <a:pt x="93" y="1236"/>
                    <a:pt x="92" y="1233"/>
                  </a:cubicBezTo>
                  <a:cubicBezTo>
                    <a:pt x="91" y="1230"/>
                    <a:pt x="89" y="1221"/>
                    <a:pt x="84" y="1221"/>
                  </a:cubicBezTo>
                  <a:cubicBezTo>
                    <a:pt x="80" y="1221"/>
                    <a:pt x="78" y="1228"/>
                    <a:pt x="75" y="1230"/>
                  </a:cubicBezTo>
                  <a:cubicBezTo>
                    <a:pt x="74" y="1231"/>
                    <a:pt x="71" y="1230"/>
                    <a:pt x="70" y="1231"/>
                  </a:cubicBezTo>
                  <a:cubicBezTo>
                    <a:pt x="69" y="1232"/>
                    <a:pt x="68" y="1235"/>
                    <a:pt x="67" y="1237"/>
                  </a:cubicBezTo>
                  <a:cubicBezTo>
                    <a:pt x="64" y="1235"/>
                    <a:pt x="63" y="1232"/>
                    <a:pt x="64" y="1229"/>
                  </a:cubicBezTo>
                  <a:cubicBezTo>
                    <a:pt x="69" y="1227"/>
                    <a:pt x="77" y="1222"/>
                    <a:pt x="70" y="1216"/>
                  </a:cubicBezTo>
                  <a:cubicBezTo>
                    <a:pt x="67" y="1214"/>
                    <a:pt x="63" y="1212"/>
                    <a:pt x="61" y="1215"/>
                  </a:cubicBezTo>
                  <a:cubicBezTo>
                    <a:pt x="59" y="1218"/>
                    <a:pt x="62" y="1228"/>
                    <a:pt x="58" y="1229"/>
                  </a:cubicBezTo>
                  <a:cubicBezTo>
                    <a:pt x="56" y="1229"/>
                    <a:pt x="55" y="1227"/>
                    <a:pt x="54" y="1226"/>
                  </a:cubicBezTo>
                  <a:cubicBezTo>
                    <a:pt x="53" y="1225"/>
                    <a:pt x="51" y="1225"/>
                    <a:pt x="50" y="1225"/>
                  </a:cubicBezTo>
                  <a:cubicBezTo>
                    <a:pt x="47" y="1226"/>
                    <a:pt x="44" y="1228"/>
                    <a:pt x="43" y="1231"/>
                  </a:cubicBezTo>
                  <a:cubicBezTo>
                    <a:pt x="41" y="1239"/>
                    <a:pt x="52" y="1238"/>
                    <a:pt x="57" y="1237"/>
                  </a:cubicBezTo>
                  <a:cubicBezTo>
                    <a:pt x="57" y="1237"/>
                    <a:pt x="57" y="1236"/>
                    <a:pt x="57" y="1236"/>
                  </a:cubicBezTo>
                  <a:cubicBezTo>
                    <a:pt x="59" y="1236"/>
                    <a:pt x="59" y="1238"/>
                    <a:pt x="59" y="1240"/>
                  </a:cubicBezTo>
                  <a:cubicBezTo>
                    <a:pt x="62" y="1240"/>
                    <a:pt x="63" y="1241"/>
                    <a:pt x="65" y="1242"/>
                  </a:cubicBezTo>
                  <a:cubicBezTo>
                    <a:pt x="68" y="1244"/>
                    <a:pt x="68" y="1244"/>
                    <a:pt x="68" y="1248"/>
                  </a:cubicBezTo>
                  <a:cubicBezTo>
                    <a:pt x="69" y="1253"/>
                    <a:pt x="70" y="1259"/>
                    <a:pt x="63" y="1258"/>
                  </a:cubicBezTo>
                  <a:cubicBezTo>
                    <a:pt x="63" y="1257"/>
                    <a:pt x="63" y="1256"/>
                    <a:pt x="62" y="1256"/>
                  </a:cubicBezTo>
                  <a:cubicBezTo>
                    <a:pt x="62" y="1255"/>
                    <a:pt x="61" y="1255"/>
                    <a:pt x="61" y="1254"/>
                  </a:cubicBezTo>
                  <a:cubicBezTo>
                    <a:pt x="61" y="1254"/>
                    <a:pt x="61" y="1253"/>
                    <a:pt x="61" y="1253"/>
                  </a:cubicBezTo>
                  <a:cubicBezTo>
                    <a:pt x="59" y="1250"/>
                    <a:pt x="56" y="1247"/>
                    <a:pt x="53" y="1247"/>
                  </a:cubicBezTo>
                  <a:cubicBezTo>
                    <a:pt x="50" y="1246"/>
                    <a:pt x="48" y="1248"/>
                    <a:pt x="46" y="1246"/>
                  </a:cubicBezTo>
                  <a:cubicBezTo>
                    <a:pt x="45" y="1245"/>
                    <a:pt x="46" y="1244"/>
                    <a:pt x="45" y="1243"/>
                  </a:cubicBezTo>
                  <a:cubicBezTo>
                    <a:pt x="44" y="1242"/>
                    <a:pt x="41" y="1242"/>
                    <a:pt x="40" y="1242"/>
                  </a:cubicBezTo>
                  <a:cubicBezTo>
                    <a:pt x="40" y="1244"/>
                    <a:pt x="40" y="1246"/>
                    <a:pt x="40" y="1248"/>
                  </a:cubicBezTo>
                  <a:cubicBezTo>
                    <a:pt x="44" y="1248"/>
                    <a:pt x="45" y="1260"/>
                    <a:pt x="39" y="1256"/>
                  </a:cubicBezTo>
                  <a:cubicBezTo>
                    <a:pt x="33" y="1252"/>
                    <a:pt x="35" y="1247"/>
                    <a:pt x="34" y="1241"/>
                  </a:cubicBezTo>
                  <a:cubicBezTo>
                    <a:pt x="33" y="1237"/>
                    <a:pt x="31" y="1235"/>
                    <a:pt x="27" y="1236"/>
                  </a:cubicBezTo>
                  <a:cubicBezTo>
                    <a:pt x="23" y="1237"/>
                    <a:pt x="24" y="1240"/>
                    <a:pt x="24" y="1243"/>
                  </a:cubicBezTo>
                  <a:cubicBezTo>
                    <a:pt x="24" y="1247"/>
                    <a:pt x="25" y="1248"/>
                    <a:pt x="28" y="1249"/>
                  </a:cubicBezTo>
                  <a:cubicBezTo>
                    <a:pt x="30" y="1250"/>
                    <a:pt x="32" y="1250"/>
                    <a:pt x="33" y="1252"/>
                  </a:cubicBezTo>
                  <a:cubicBezTo>
                    <a:pt x="34" y="1254"/>
                    <a:pt x="34" y="1257"/>
                    <a:pt x="34" y="1259"/>
                  </a:cubicBezTo>
                  <a:cubicBezTo>
                    <a:pt x="35" y="1262"/>
                    <a:pt x="36" y="1265"/>
                    <a:pt x="32" y="1267"/>
                  </a:cubicBezTo>
                  <a:cubicBezTo>
                    <a:pt x="31" y="1267"/>
                    <a:pt x="26" y="1267"/>
                    <a:pt x="25" y="1267"/>
                  </a:cubicBezTo>
                  <a:cubicBezTo>
                    <a:pt x="24" y="1266"/>
                    <a:pt x="24" y="1264"/>
                    <a:pt x="22" y="1264"/>
                  </a:cubicBezTo>
                  <a:cubicBezTo>
                    <a:pt x="22" y="1264"/>
                    <a:pt x="19" y="1264"/>
                    <a:pt x="19" y="1264"/>
                  </a:cubicBezTo>
                  <a:cubicBezTo>
                    <a:pt x="14" y="1267"/>
                    <a:pt x="21" y="1271"/>
                    <a:pt x="24" y="1271"/>
                  </a:cubicBezTo>
                  <a:cubicBezTo>
                    <a:pt x="29" y="1273"/>
                    <a:pt x="36" y="1271"/>
                    <a:pt x="42" y="1271"/>
                  </a:cubicBezTo>
                  <a:cubicBezTo>
                    <a:pt x="47" y="1272"/>
                    <a:pt x="53" y="1272"/>
                    <a:pt x="58" y="1273"/>
                  </a:cubicBezTo>
                  <a:cubicBezTo>
                    <a:pt x="61" y="1273"/>
                    <a:pt x="66" y="1273"/>
                    <a:pt x="66" y="1277"/>
                  </a:cubicBezTo>
                  <a:cubicBezTo>
                    <a:pt x="62" y="1278"/>
                    <a:pt x="57" y="1277"/>
                    <a:pt x="54" y="1277"/>
                  </a:cubicBezTo>
                  <a:cubicBezTo>
                    <a:pt x="52" y="1277"/>
                    <a:pt x="49" y="1277"/>
                    <a:pt x="48" y="1277"/>
                  </a:cubicBezTo>
                  <a:cubicBezTo>
                    <a:pt x="45" y="1276"/>
                    <a:pt x="42" y="1275"/>
                    <a:pt x="39" y="1274"/>
                  </a:cubicBezTo>
                  <a:cubicBezTo>
                    <a:pt x="36" y="1274"/>
                    <a:pt x="34" y="1274"/>
                    <a:pt x="33" y="1277"/>
                  </a:cubicBezTo>
                  <a:cubicBezTo>
                    <a:pt x="31" y="1280"/>
                    <a:pt x="30" y="1283"/>
                    <a:pt x="30" y="1286"/>
                  </a:cubicBezTo>
                  <a:cubicBezTo>
                    <a:pt x="25" y="1287"/>
                    <a:pt x="14" y="1286"/>
                    <a:pt x="18" y="1294"/>
                  </a:cubicBezTo>
                  <a:cubicBezTo>
                    <a:pt x="15" y="1294"/>
                    <a:pt x="15" y="1299"/>
                    <a:pt x="15" y="1302"/>
                  </a:cubicBezTo>
                  <a:cubicBezTo>
                    <a:pt x="17" y="1306"/>
                    <a:pt x="23" y="1304"/>
                    <a:pt x="27" y="1305"/>
                  </a:cubicBezTo>
                  <a:cubicBezTo>
                    <a:pt x="31" y="1307"/>
                    <a:pt x="30" y="1311"/>
                    <a:pt x="35" y="1311"/>
                  </a:cubicBezTo>
                  <a:cubicBezTo>
                    <a:pt x="38" y="1310"/>
                    <a:pt x="38" y="1310"/>
                    <a:pt x="40" y="1309"/>
                  </a:cubicBezTo>
                  <a:cubicBezTo>
                    <a:pt x="43" y="1308"/>
                    <a:pt x="48" y="1309"/>
                    <a:pt x="50" y="1309"/>
                  </a:cubicBezTo>
                  <a:cubicBezTo>
                    <a:pt x="51" y="1311"/>
                    <a:pt x="44" y="1315"/>
                    <a:pt x="42" y="1315"/>
                  </a:cubicBezTo>
                  <a:cubicBezTo>
                    <a:pt x="39" y="1316"/>
                    <a:pt x="35" y="1313"/>
                    <a:pt x="32" y="1312"/>
                  </a:cubicBezTo>
                  <a:cubicBezTo>
                    <a:pt x="30" y="1311"/>
                    <a:pt x="28" y="1311"/>
                    <a:pt x="25" y="1312"/>
                  </a:cubicBezTo>
                  <a:cubicBezTo>
                    <a:pt x="25" y="1313"/>
                    <a:pt x="25" y="1314"/>
                    <a:pt x="25" y="1316"/>
                  </a:cubicBezTo>
                  <a:cubicBezTo>
                    <a:pt x="27" y="1316"/>
                    <a:pt x="30" y="1319"/>
                    <a:pt x="32" y="1320"/>
                  </a:cubicBezTo>
                  <a:cubicBezTo>
                    <a:pt x="34" y="1321"/>
                    <a:pt x="34" y="1321"/>
                    <a:pt x="35" y="1321"/>
                  </a:cubicBezTo>
                  <a:cubicBezTo>
                    <a:pt x="37" y="1322"/>
                    <a:pt x="39" y="1321"/>
                    <a:pt x="41" y="1322"/>
                  </a:cubicBezTo>
                  <a:cubicBezTo>
                    <a:pt x="43" y="1327"/>
                    <a:pt x="31" y="1327"/>
                    <a:pt x="28" y="1329"/>
                  </a:cubicBezTo>
                  <a:cubicBezTo>
                    <a:pt x="24" y="1331"/>
                    <a:pt x="13" y="1332"/>
                    <a:pt x="16" y="1339"/>
                  </a:cubicBezTo>
                  <a:cubicBezTo>
                    <a:pt x="24" y="1340"/>
                    <a:pt x="31" y="1333"/>
                    <a:pt x="40" y="1335"/>
                  </a:cubicBezTo>
                  <a:cubicBezTo>
                    <a:pt x="42" y="1339"/>
                    <a:pt x="32" y="1343"/>
                    <a:pt x="29" y="1343"/>
                  </a:cubicBezTo>
                  <a:cubicBezTo>
                    <a:pt x="26" y="1343"/>
                    <a:pt x="20" y="1340"/>
                    <a:pt x="18" y="1342"/>
                  </a:cubicBezTo>
                  <a:cubicBezTo>
                    <a:pt x="16" y="1343"/>
                    <a:pt x="17" y="1345"/>
                    <a:pt x="16" y="1346"/>
                  </a:cubicBezTo>
                  <a:cubicBezTo>
                    <a:pt x="16" y="1347"/>
                    <a:pt x="13" y="1349"/>
                    <a:pt x="15" y="1351"/>
                  </a:cubicBezTo>
                  <a:cubicBezTo>
                    <a:pt x="15" y="1351"/>
                    <a:pt x="18" y="1351"/>
                    <a:pt x="19" y="1351"/>
                  </a:cubicBezTo>
                  <a:cubicBezTo>
                    <a:pt x="19" y="1352"/>
                    <a:pt x="21" y="1353"/>
                    <a:pt x="21" y="1353"/>
                  </a:cubicBezTo>
                  <a:cubicBezTo>
                    <a:pt x="24" y="1354"/>
                    <a:pt x="27" y="1353"/>
                    <a:pt x="30" y="1354"/>
                  </a:cubicBezTo>
                  <a:cubicBezTo>
                    <a:pt x="32" y="1357"/>
                    <a:pt x="30" y="1362"/>
                    <a:pt x="33" y="1365"/>
                  </a:cubicBezTo>
                  <a:cubicBezTo>
                    <a:pt x="37" y="1369"/>
                    <a:pt x="46" y="1365"/>
                    <a:pt x="50" y="1364"/>
                  </a:cubicBezTo>
                  <a:cubicBezTo>
                    <a:pt x="62" y="1364"/>
                    <a:pt x="73" y="1364"/>
                    <a:pt x="84" y="1364"/>
                  </a:cubicBezTo>
                  <a:cubicBezTo>
                    <a:pt x="88" y="1364"/>
                    <a:pt x="94" y="1365"/>
                    <a:pt x="97" y="1363"/>
                  </a:cubicBezTo>
                  <a:cubicBezTo>
                    <a:pt x="102" y="1361"/>
                    <a:pt x="102" y="1356"/>
                    <a:pt x="108" y="1355"/>
                  </a:cubicBezTo>
                  <a:cubicBezTo>
                    <a:pt x="111" y="1355"/>
                    <a:pt x="113" y="1355"/>
                    <a:pt x="116" y="1357"/>
                  </a:cubicBezTo>
                  <a:cubicBezTo>
                    <a:pt x="117" y="1358"/>
                    <a:pt x="119" y="1361"/>
                    <a:pt x="120" y="1362"/>
                  </a:cubicBezTo>
                  <a:cubicBezTo>
                    <a:pt x="123" y="1364"/>
                    <a:pt x="132" y="1362"/>
                    <a:pt x="130" y="1369"/>
                  </a:cubicBezTo>
                  <a:cubicBezTo>
                    <a:pt x="128" y="1369"/>
                    <a:pt x="124" y="1369"/>
                    <a:pt x="122" y="1369"/>
                  </a:cubicBezTo>
                  <a:cubicBezTo>
                    <a:pt x="120" y="1368"/>
                    <a:pt x="120" y="1366"/>
                    <a:pt x="118" y="1365"/>
                  </a:cubicBezTo>
                  <a:cubicBezTo>
                    <a:pt x="115" y="1363"/>
                    <a:pt x="108" y="1363"/>
                    <a:pt x="105" y="1365"/>
                  </a:cubicBezTo>
                  <a:cubicBezTo>
                    <a:pt x="98" y="1369"/>
                    <a:pt x="89" y="1365"/>
                    <a:pt x="81" y="1365"/>
                  </a:cubicBezTo>
                  <a:cubicBezTo>
                    <a:pt x="76" y="1365"/>
                    <a:pt x="71" y="1365"/>
                    <a:pt x="67" y="1365"/>
                  </a:cubicBezTo>
                  <a:cubicBezTo>
                    <a:pt x="64" y="1365"/>
                    <a:pt x="61" y="1365"/>
                    <a:pt x="59" y="1366"/>
                  </a:cubicBezTo>
                  <a:cubicBezTo>
                    <a:pt x="55" y="1366"/>
                    <a:pt x="54" y="1367"/>
                    <a:pt x="51" y="1369"/>
                  </a:cubicBezTo>
                  <a:cubicBezTo>
                    <a:pt x="47" y="1371"/>
                    <a:pt x="44" y="1371"/>
                    <a:pt x="40" y="1371"/>
                  </a:cubicBezTo>
                  <a:cubicBezTo>
                    <a:pt x="37" y="1372"/>
                    <a:pt x="36" y="1374"/>
                    <a:pt x="33" y="1373"/>
                  </a:cubicBezTo>
                  <a:cubicBezTo>
                    <a:pt x="30" y="1373"/>
                    <a:pt x="29" y="1370"/>
                    <a:pt x="29" y="1367"/>
                  </a:cubicBezTo>
                  <a:cubicBezTo>
                    <a:pt x="26" y="1367"/>
                    <a:pt x="21" y="1366"/>
                    <a:pt x="18" y="1367"/>
                  </a:cubicBezTo>
                  <a:cubicBezTo>
                    <a:pt x="14" y="1369"/>
                    <a:pt x="14" y="1372"/>
                    <a:pt x="10" y="1370"/>
                  </a:cubicBezTo>
                  <a:cubicBezTo>
                    <a:pt x="6" y="1368"/>
                    <a:pt x="6" y="1367"/>
                    <a:pt x="4" y="1370"/>
                  </a:cubicBezTo>
                  <a:cubicBezTo>
                    <a:pt x="3" y="1371"/>
                    <a:pt x="2" y="1373"/>
                    <a:pt x="2" y="1375"/>
                  </a:cubicBezTo>
                  <a:cubicBezTo>
                    <a:pt x="1" y="1377"/>
                    <a:pt x="0" y="1382"/>
                    <a:pt x="1" y="1383"/>
                  </a:cubicBezTo>
                  <a:cubicBezTo>
                    <a:pt x="2" y="1386"/>
                    <a:pt x="5" y="1385"/>
                    <a:pt x="7" y="1385"/>
                  </a:cubicBezTo>
                  <a:cubicBezTo>
                    <a:pt x="7" y="1388"/>
                    <a:pt x="6" y="1389"/>
                    <a:pt x="6" y="1391"/>
                  </a:cubicBezTo>
                  <a:cubicBezTo>
                    <a:pt x="5" y="1394"/>
                    <a:pt x="4" y="1397"/>
                    <a:pt x="9" y="1396"/>
                  </a:cubicBezTo>
                  <a:cubicBezTo>
                    <a:pt x="11" y="1399"/>
                    <a:pt x="12" y="1403"/>
                    <a:pt x="15" y="1406"/>
                  </a:cubicBezTo>
                  <a:cubicBezTo>
                    <a:pt x="16" y="1406"/>
                    <a:pt x="16" y="1404"/>
                    <a:pt x="17" y="1403"/>
                  </a:cubicBezTo>
                  <a:cubicBezTo>
                    <a:pt x="18" y="1400"/>
                    <a:pt x="19" y="1399"/>
                    <a:pt x="22" y="1398"/>
                  </a:cubicBezTo>
                  <a:cubicBezTo>
                    <a:pt x="27" y="1397"/>
                    <a:pt x="29" y="1398"/>
                    <a:pt x="34" y="1400"/>
                  </a:cubicBezTo>
                  <a:cubicBezTo>
                    <a:pt x="34" y="1412"/>
                    <a:pt x="40" y="1400"/>
                    <a:pt x="44" y="1399"/>
                  </a:cubicBezTo>
                  <a:cubicBezTo>
                    <a:pt x="44" y="1401"/>
                    <a:pt x="44" y="1403"/>
                    <a:pt x="44" y="1404"/>
                  </a:cubicBezTo>
                  <a:cubicBezTo>
                    <a:pt x="41" y="1405"/>
                    <a:pt x="39" y="1407"/>
                    <a:pt x="36" y="1407"/>
                  </a:cubicBezTo>
                  <a:cubicBezTo>
                    <a:pt x="34" y="1406"/>
                    <a:pt x="33" y="1404"/>
                    <a:pt x="31" y="1403"/>
                  </a:cubicBezTo>
                  <a:cubicBezTo>
                    <a:pt x="29" y="1402"/>
                    <a:pt x="25" y="1402"/>
                    <a:pt x="23" y="1403"/>
                  </a:cubicBezTo>
                  <a:cubicBezTo>
                    <a:pt x="17" y="1404"/>
                    <a:pt x="20" y="1414"/>
                    <a:pt x="15" y="1413"/>
                  </a:cubicBezTo>
                  <a:cubicBezTo>
                    <a:pt x="13" y="1418"/>
                    <a:pt x="19" y="1417"/>
                    <a:pt x="22" y="1418"/>
                  </a:cubicBezTo>
                  <a:cubicBezTo>
                    <a:pt x="23" y="1422"/>
                    <a:pt x="24" y="1423"/>
                    <a:pt x="21" y="1424"/>
                  </a:cubicBezTo>
                  <a:cubicBezTo>
                    <a:pt x="18" y="1426"/>
                    <a:pt x="15" y="1427"/>
                    <a:pt x="13" y="1430"/>
                  </a:cubicBezTo>
                  <a:cubicBezTo>
                    <a:pt x="11" y="1434"/>
                    <a:pt x="16" y="1434"/>
                    <a:pt x="18" y="1437"/>
                  </a:cubicBezTo>
                  <a:cubicBezTo>
                    <a:pt x="20" y="1440"/>
                    <a:pt x="19" y="1445"/>
                    <a:pt x="18" y="1448"/>
                  </a:cubicBezTo>
                  <a:cubicBezTo>
                    <a:pt x="16" y="1453"/>
                    <a:pt x="13" y="1466"/>
                    <a:pt x="20" y="1469"/>
                  </a:cubicBezTo>
                  <a:cubicBezTo>
                    <a:pt x="28" y="1471"/>
                    <a:pt x="25" y="1455"/>
                    <a:pt x="26" y="1451"/>
                  </a:cubicBezTo>
                  <a:cubicBezTo>
                    <a:pt x="33" y="1450"/>
                    <a:pt x="34" y="1453"/>
                    <a:pt x="35" y="1459"/>
                  </a:cubicBezTo>
                  <a:cubicBezTo>
                    <a:pt x="35" y="1466"/>
                    <a:pt x="36" y="1475"/>
                    <a:pt x="45" y="1473"/>
                  </a:cubicBezTo>
                  <a:cubicBezTo>
                    <a:pt x="45" y="1471"/>
                    <a:pt x="47" y="1472"/>
                    <a:pt x="48" y="1470"/>
                  </a:cubicBezTo>
                  <a:cubicBezTo>
                    <a:pt x="49" y="1469"/>
                    <a:pt x="49" y="1467"/>
                    <a:pt x="50" y="1466"/>
                  </a:cubicBezTo>
                  <a:cubicBezTo>
                    <a:pt x="50" y="1463"/>
                    <a:pt x="50" y="1459"/>
                    <a:pt x="52" y="1457"/>
                  </a:cubicBezTo>
                  <a:cubicBezTo>
                    <a:pt x="53" y="1458"/>
                    <a:pt x="55" y="1458"/>
                    <a:pt x="55" y="1459"/>
                  </a:cubicBezTo>
                  <a:cubicBezTo>
                    <a:pt x="56" y="1461"/>
                    <a:pt x="55" y="1463"/>
                    <a:pt x="55" y="1464"/>
                  </a:cubicBezTo>
                  <a:cubicBezTo>
                    <a:pt x="55" y="1466"/>
                    <a:pt x="55" y="1467"/>
                    <a:pt x="56" y="1469"/>
                  </a:cubicBezTo>
                  <a:cubicBezTo>
                    <a:pt x="56" y="1470"/>
                    <a:pt x="58" y="1471"/>
                    <a:pt x="57" y="1473"/>
                  </a:cubicBezTo>
                  <a:cubicBezTo>
                    <a:pt x="57" y="1474"/>
                    <a:pt x="55" y="1474"/>
                    <a:pt x="54" y="1475"/>
                  </a:cubicBezTo>
                  <a:cubicBezTo>
                    <a:pt x="54" y="1476"/>
                    <a:pt x="54" y="1477"/>
                    <a:pt x="53" y="1477"/>
                  </a:cubicBezTo>
                  <a:cubicBezTo>
                    <a:pt x="51" y="1478"/>
                    <a:pt x="46" y="1479"/>
                    <a:pt x="45" y="1478"/>
                  </a:cubicBezTo>
                  <a:cubicBezTo>
                    <a:pt x="41" y="1480"/>
                    <a:pt x="39" y="1479"/>
                    <a:pt x="38" y="1484"/>
                  </a:cubicBezTo>
                  <a:cubicBezTo>
                    <a:pt x="33" y="1484"/>
                    <a:pt x="33" y="1480"/>
                    <a:pt x="28" y="1481"/>
                  </a:cubicBezTo>
                  <a:cubicBezTo>
                    <a:pt x="28" y="1483"/>
                    <a:pt x="26" y="1485"/>
                    <a:pt x="26" y="1487"/>
                  </a:cubicBezTo>
                  <a:cubicBezTo>
                    <a:pt x="28" y="1489"/>
                    <a:pt x="32" y="1486"/>
                    <a:pt x="35" y="1488"/>
                  </a:cubicBezTo>
                  <a:cubicBezTo>
                    <a:pt x="35" y="1488"/>
                    <a:pt x="36" y="1490"/>
                    <a:pt x="37" y="1490"/>
                  </a:cubicBezTo>
                  <a:cubicBezTo>
                    <a:pt x="38" y="1492"/>
                    <a:pt x="41" y="1492"/>
                    <a:pt x="42" y="1493"/>
                  </a:cubicBezTo>
                  <a:cubicBezTo>
                    <a:pt x="40" y="1495"/>
                    <a:pt x="38" y="1495"/>
                    <a:pt x="36" y="1494"/>
                  </a:cubicBezTo>
                  <a:cubicBezTo>
                    <a:pt x="34" y="1494"/>
                    <a:pt x="35" y="1492"/>
                    <a:pt x="32" y="1493"/>
                  </a:cubicBezTo>
                  <a:cubicBezTo>
                    <a:pt x="32" y="1496"/>
                    <a:pt x="33" y="1499"/>
                    <a:pt x="33" y="1502"/>
                  </a:cubicBezTo>
                  <a:cubicBezTo>
                    <a:pt x="30" y="1503"/>
                    <a:pt x="28" y="1499"/>
                    <a:pt x="26" y="1498"/>
                  </a:cubicBezTo>
                  <a:cubicBezTo>
                    <a:pt x="25" y="1498"/>
                    <a:pt x="23" y="1498"/>
                    <a:pt x="21" y="1498"/>
                  </a:cubicBezTo>
                  <a:cubicBezTo>
                    <a:pt x="20" y="1503"/>
                    <a:pt x="26" y="1506"/>
                    <a:pt x="29" y="1509"/>
                  </a:cubicBezTo>
                  <a:cubicBezTo>
                    <a:pt x="31" y="1513"/>
                    <a:pt x="28" y="1515"/>
                    <a:pt x="28" y="1519"/>
                  </a:cubicBezTo>
                  <a:cubicBezTo>
                    <a:pt x="27" y="1522"/>
                    <a:pt x="27" y="1526"/>
                    <a:pt x="27" y="1529"/>
                  </a:cubicBezTo>
                  <a:cubicBezTo>
                    <a:pt x="26" y="1534"/>
                    <a:pt x="28" y="1536"/>
                    <a:pt x="33" y="1535"/>
                  </a:cubicBezTo>
                  <a:cubicBezTo>
                    <a:pt x="34" y="1531"/>
                    <a:pt x="32" y="1526"/>
                    <a:pt x="38" y="1526"/>
                  </a:cubicBezTo>
                  <a:cubicBezTo>
                    <a:pt x="40" y="1527"/>
                    <a:pt x="41" y="1529"/>
                    <a:pt x="43" y="1527"/>
                  </a:cubicBezTo>
                  <a:cubicBezTo>
                    <a:pt x="45" y="1526"/>
                    <a:pt x="44" y="1522"/>
                    <a:pt x="48" y="1523"/>
                  </a:cubicBezTo>
                  <a:cubicBezTo>
                    <a:pt x="49" y="1529"/>
                    <a:pt x="40" y="1527"/>
                    <a:pt x="38" y="1530"/>
                  </a:cubicBezTo>
                  <a:cubicBezTo>
                    <a:pt x="37" y="1532"/>
                    <a:pt x="38" y="1534"/>
                    <a:pt x="37" y="1536"/>
                  </a:cubicBezTo>
                  <a:cubicBezTo>
                    <a:pt x="35" y="1538"/>
                    <a:pt x="34" y="1539"/>
                    <a:pt x="32" y="1539"/>
                  </a:cubicBezTo>
                  <a:cubicBezTo>
                    <a:pt x="31" y="1546"/>
                    <a:pt x="32" y="1553"/>
                    <a:pt x="32" y="1559"/>
                  </a:cubicBezTo>
                  <a:cubicBezTo>
                    <a:pt x="32" y="1566"/>
                    <a:pt x="28" y="1572"/>
                    <a:pt x="30" y="1578"/>
                  </a:cubicBezTo>
                  <a:cubicBezTo>
                    <a:pt x="31" y="1579"/>
                    <a:pt x="32" y="1583"/>
                    <a:pt x="34" y="1583"/>
                  </a:cubicBezTo>
                  <a:cubicBezTo>
                    <a:pt x="38" y="1585"/>
                    <a:pt x="39" y="1580"/>
                    <a:pt x="39" y="1577"/>
                  </a:cubicBezTo>
                  <a:cubicBezTo>
                    <a:pt x="39" y="1576"/>
                    <a:pt x="38" y="1572"/>
                    <a:pt x="40" y="1571"/>
                  </a:cubicBezTo>
                  <a:cubicBezTo>
                    <a:pt x="43" y="1569"/>
                    <a:pt x="47" y="1578"/>
                    <a:pt x="47" y="1580"/>
                  </a:cubicBezTo>
                  <a:cubicBezTo>
                    <a:pt x="52" y="1582"/>
                    <a:pt x="51" y="1574"/>
                    <a:pt x="53" y="1571"/>
                  </a:cubicBezTo>
                  <a:cubicBezTo>
                    <a:pt x="55" y="1569"/>
                    <a:pt x="57" y="1570"/>
                    <a:pt x="58" y="1568"/>
                  </a:cubicBezTo>
                  <a:cubicBezTo>
                    <a:pt x="60" y="1567"/>
                    <a:pt x="59" y="1564"/>
                    <a:pt x="59" y="1562"/>
                  </a:cubicBezTo>
                  <a:cubicBezTo>
                    <a:pt x="62" y="1561"/>
                    <a:pt x="72" y="1561"/>
                    <a:pt x="70" y="1566"/>
                  </a:cubicBezTo>
                  <a:cubicBezTo>
                    <a:pt x="67" y="1566"/>
                    <a:pt x="66" y="1569"/>
                    <a:pt x="67" y="1571"/>
                  </a:cubicBezTo>
                  <a:cubicBezTo>
                    <a:pt x="71" y="1571"/>
                    <a:pt x="75" y="1570"/>
                    <a:pt x="79" y="1571"/>
                  </a:cubicBezTo>
                  <a:cubicBezTo>
                    <a:pt x="80" y="1575"/>
                    <a:pt x="80" y="1576"/>
                    <a:pt x="76" y="1578"/>
                  </a:cubicBezTo>
                  <a:cubicBezTo>
                    <a:pt x="75" y="1578"/>
                    <a:pt x="73" y="1579"/>
                    <a:pt x="72" y="1579"/>
                  </a:cubicBezTo>
                  <a:cubicBezTo>
                    <a:pt x="69" y="1578"/>
                    <a:pt x="68" y="1576"/>
                    <a:pt x="66" y="1577"/>
                  </a:cubicBezTo>
                  <a:cubicBezTo>
                    <a:pt x="65" y="1579"/>
                    <a:pt x="64" y="1583"/>
                    <a:pt x="65" y="1585"/>
                  </a:cubicBezTo>
                  <a:cubicBezTo>
                    <a:pt x="65" y="1588"/>
                    <a:pt x="67" y="1588"/>
                    <a:pt x="66" y="1591"/>
                  </a:cubicBezTo>
                  <a:cubicBezTo>
                    <a:pt x="65" y="1591"/>
                    <a:pt x="64" y="1591"/>
                    <a:pt x="63" y="1591"/>
                  </a:cubicBezTo>
                  <a:cubicBezTo>
                    <a:pt x="63" y="1589"/>
                    <a:pt x="63" y="1587"/>
                    <a:pt x="63" y="1585"/>
                  </a:cubicBezTo>
                  <a:cubicBezTo>
                    <a:pt x="58" y="1585"/>
                    <a:pt x="52" y="1584"/>
                    <a:pt x="47" y="1585"/>
                  </a:cubicBezTo>
                  <a:cubicBezTo>
                    <a:pt x="46" y="1589"/>
                    <a:pt x="49" y="1590"/>
                    <a:pt x="49" y="1593"/>
                  </a:cubicBezTo>
                  <a:cubicBezTo>
                    <a:pt x="50" y="1596"/>
                    <a:pt x="49" y="1597"/>
                    <a:pt x="49" y="1599"/>
                  </a:cubicBezTo>
                  <a:cubicBezTo>
                    <a:pt x="47" y="1604"/>
                    <a:pt x="48" y="1608"/>
                    <a:pt x="47" y="1613"/>
                  </a:cubicBezTo>
                  <a:cubicBezTo>
                    <a:pt x="47" y="1615"/>
                    <a:pt x="46" y="1619"/>
                    <a:pt x="47" y="1622"/>
                  </a:cubicBezTo>
                  <a:cubicBezTo>
                    <a:pt x="47" y="1624"/>
                    <a:pt x="49" y="1624"/>
                    <a:pt x="50" y="1626"/>
                  </a:cubicBezTo>
                  <a:cubicBezTo>
                    <a:pt x="52" y="1628"/>
                    <a:pt x="53" y="1631"/>
                    <a:pt x="54" y="1633"/>
                  </a:cubicBezTo>
                  <a:cubicBezTo>
                    <a:pt x="57" y="1637"/>
                    <a:pt x="62" y="1639"/>
                    <a:pt x="67" y="1641"/>
                  </a:cubicBezTo>
                  <a:cubicBezTo>
                    <a:pt x="66" y="1644"/>
                    <a:pt x="68" y="1644"/>
                    <a:pt x="69" y="1646"/>
                  </a:cubicBezTo>
                  <a:cubicBezTo>
                    <a:pt x="69" y="1647"/>
                    <a:pt x="68" y="1649"/>
                    <a:pt x="68" y="1651"/>
                  </a:cubicBezTo>
                  <a:cubicBezTo>
                    <a:pt x="69" y="1654"/>
                    <a:pt x="69" y="1657"/>
                    <a:pt x="72" y="1658"/>
                  </a:cubicBezTo>
                  <a:cubicBezTo>
                    <a:pt x="73" y="1659"/>
                    <a:pt x="76" y="1658"/>
                    <a:pt x="78" y="1659"/>
                  </a:cubicBezTo>
                  <a:cubicBezTo>
                    <a:pt x="80" y="1660"/>
                    <a:pt x="80" y="1663"/>
                    <a:pt x="83" y="1664"/>
                  </a:cubicBezTo>
                  <a:cubicBezTo>
                    <a:pt x="84" y="1664"/>
                    <a:pt x="86" y="1663"/>
                    <a:pt x="88" y="1664"/>
                  </a:cubicBezTo>
                  <a:cubicBezTo>
                    <a:pt x="90" y="1666"/>
                    <a:pt x="91" y="1668"/>
                    <a:pt x="93" y="1670"/>
                  </a:cubicBezTo>
                  <a:cubicBezTo>
                    <a:pt x="95" y="1671"/>
                    <a:pt x="95" y="1672"/>
                    <a:pt x="97" y="1673"/>
                  </a:cubicBezTo>
                  <a:cubicBezTo>
                    <a:pt x="99" y="1674"/>
                    <a:pt x="102" y="1673"/>
                    <a:pt x="105" y="1674"/>
                  </a:cubicBezTo>
                  <a:cubicBezTo>
                    <a:pt x="112" y="1676"/>
                    <a:pt x="108" y="1680"/>
                    <a:pt x="106" y="1684"/>
                  </a:cubicBezTo>
                  <a:cubicBezTo>
                    <a:pt x="104" y="1690"/>
                    <a:pt x="109" y="1690"/>
                    <a:pt x="114" y="1690"/>
                  </a:cubicBezTo>
                  <a:cubicBezTo>
                    <a:pt x="116" y="1690"/>
                    <a:pt x="118" y="1688"/>
                    <a:pt x="120" y="1689"/>
                  </a:cubicBezTo>
                  <a:cubicBezTo>
                    <a:pt x="122" y="1690"/>
                    <a:pt x="122" y="1692"/>
                    <a:pt x="123" y="1693"/>
                  </a:cubicBezTo>
                  <a:cubicBezTo>
                    <a:pt x="125" y="1697"/>
                    <a:pt x="129" y="1696"/>
                    <a:pt x="133" y="1698"/>
                  </a:cubicBezTo>
                  <a:cubicBezTo>
                    <a:pt x="135" y="1699"/>
                    <a:pt x="136" y="1701"/>
                    <a:pt x="138" y="1700"/>
                  </a:cubicBezTo>
                  <a:cubicBezTo>
                    <a:pt x="138" y="1693"/>
                    <a:pt x="143" y="1695"/>
                    <a:pt x="149" y="1697"/>
                  </a:cubicBezTo>
                  <a:cubicBezTo>
                    <a:pt x="154" y="1698"/>
                    <a:pt x="161" y="1699"/>
                    <a:pt x="167" y="1698"/>
                  </a:cubicBezTo>
                  <a:cubicBezTo>
                    <a:pt x="169" y="1697"/>
                    <a:pt x="171" y="1696"/>
                    <a:pt x="174" y="1695"/>
                  </a:cubicBezTo>
                  <a:cubicBezTo>
                    <a:pt x="177" y="1695"/>
                    <a:pt x="180" y="1695"/>
                    <a:pt x="183" y="1695"/>
                  </a:cubicBezTo>
                  <a:cubicBezTo>
                    <a:pt x="187" y="1696"/>
                    <a:pt x="187" y="1695"/>
                    <a:pt x="190" y="1692"/>
                  </a:cubicBezTo>
                  <a:cubicBezTo>
                    <a:pt x="194" y="1689"/>
                    <a:pt x="199" y="1690"/>
                    <a:pt x="202" y="1685"/>
                  </a:cubicBezTo>
                  <a:cubicBezTo>
                    <a:pt x="203" y="1683"/>
                    <a:pt x="202" y="1681"/>
                    <a:pt x="204" y="1679"/>
                  </a:cubicBezTo>
                  <a:cubicBezTo>
                    <a:pt x="204" y="1677"/>
                    <a:pt x="206" y="1676"/>
                    <a:pt x="207" y="1675"/>
                  </a:cubicBezTo>
                  <a:cubicBezTo>
                    <a:pt x="209" y="1672"/>
                    <a:pt x="212" y="1668"/>
                    <a:pt x="217" y="1666"/>
                  </a:cubicBezTo>
                  <a:cubicBezTo>
                    <a:pt x="220" y="1665"/>
                    <a:pt x="221" y="1666"/>
                    <a:pt x="223" y="1663"/>
                  </a:cubicBezTo>
                  <a:cubicBezTo>
                    <a:pt x="225" y="1661"/>
                    <a:pt x="225" y="1660"/>
                    <a:pt x="227" y="1658"/>
                  </a:cubicBezTo>
                  <a:cubicBezTo>
                    <a:pt x="229" y="1656"/>
                    <a:pt x="230" y="1655"/>
                    <a:pt x="232" y="1653"/>
                  </a:cubicBezTo>
                  <a:cubicBezTo>
                    <a:pt x="234" y="1649"/>
                    <a:pt x="237" y="1647"/>
                    <a:pt x="240" y="1644"/>
                  </a:cubicBezTo>
                  <a:cubicBezTo>
                    <a:pt x="243" y="1641"/>
                    <a:pt x="245" y="1639"/>
                    <a:pt x="248" y="1637"/>
                  </a:cubicBezTo>
                  <a:cubicBezTo>
                    <a:pt x="252" y="1634"/>
                    <a:pt x="252" y="1629"/>
                    <a:pt x="256" y="1625"/>
                  </a:cubicBezTo>
                  <a:cubicBezTo>
                    <a:pt x="257" y="1624"/>
                    <a:pt x="260" y="1623"/>
                    <a:pt x="261" y="1622"/>
                  </a:cubicBezTo>
                  <a:cubicBezTo>
                    <a:pt x="263" y="1620"/>
                    <a:pt x="264" y="1619"/>
                    <a:pt x="265" y="1617"/>
                  </a:cubicBezTo>
                  <a:cubicBezTo>
                    <a:pt x="266" y="1615"/>
                    <a:pt x="267" y="1614"/>
                    <a:pt x="268" y="1612"/>
                  </a:cubicBezTo>
                  <a:cubicBezTo>
                    <a:pt x="270" y="1610"/>
                    <a:pt x="272" y="1609"/>
                    <a:pt x="274" y="1605"/>
                  </a:cubicBezTo>
                  <a:cubicBezTo>
                    <a:pt x="275" y="1601"/>
                    <a:pt x="277" y="1597"/>
                    <a:pt x="279" y="1594"/>
                  </a:cubicBezTo>
                  <a:cubicBezTo>
                    <a:pt x="281" y="1592"/>
                    <a:pt x="280" y="1593"/>
                    <a:pt x="282" y="1592"/>
                  </a:cubicBezTo>
                  <a:cubicBezTo>
                    <a:pt x="283" y="1592"/>
                    <a:pt x="286" y="1592"/>
                    <a:pt x="287" y="1593"/>
                  </a:cubicBezTo>
                  <a:cubicBezTo>
                    <a:pt x="288" y="1594"/>
                    <a:pt x="287" y="1595"/>
                    <a:pt x="288" y="1596"/>
                  </a:cubicBezTo>
                  <a:cubicBezTo>
                    <a:pt x="290" y="1603"/>
                    <a:pt x="294" y="1599"/>
                    <a:pt x="296" y="1596"/>
                  </a:cubicBezTo>
                  <a:cubicBezTo>
                    <a:pt x="297" y="1594"/>
                    <a:pt x="298" y="1592"/>
                    <a:pt x="300" y="1592"/>
                  </a:cubicBezTo>
                  <a:cubicBezTo>
                    <a:pt x="302" y="1592"/>
                    <a:pt x="302" y="1594"/>
                    <a:pt x="304" y="1594"/>
                  </a:cubicBezTo>
                  <a:cubicBezTo>
                    <a:pt x="305" y="1595"/>
                    <a:pt x="307" y="1594"/>
                    <a:pt x="309" y="1594"/>
                  </a:cubicBezTo>
                  <a:cubicBezTo>
                    <a:pt x="316" y="1591"/>
                    <a:pt x="314" y="1581"/>
                    <a:pt x="314" y="1574"/>
                  </a:cubicBezTo>
                  <a:cubicBezTo>
                    <a:pt x="314" y="1568"/>
                    <a:pt x="316" y="1563"/>
                    <a:pt x="316" y="1557"/>
                  </a:cubicBezTo>
                  <a:cubicBezTo>
                    <a:pt x="316" y="1554"/>
                    <a:pt x="316" y="1552"/>
                    <a:pt x="315" y="1549"/>
                  </a:cubicBezTo>
                  <a:cubicBezTo>
                    <a:pt x="314" y="1545"/>
                    <a:pt x="312" y="1542"/>
                    <a:pt x="308" y="1540"/>
                  </a:cubicBezTo>
                  <a:cubicBezTo>
                    <a:pt x="307" y="1540"/>
                    <a:pt x="305" y="1540"/>
                    <a:pt x="304" y="1539"/>
                  </a:cubicBezTo>
                  <a:cubicBezTo>
                    <a:pt x="304" y="1538"/>
                    <a:pt x="303" y="1536"/>
                    <a:pt x="304" y="1535"/>
                  </a:cubicBezTo>
                  <a:cubicBezTo>
                    <a:pt x="307" y="1532"/>
                    <a:pt x="313" y="1539"/>
                    <a:pt x="316" y="1540"/>
                  </a:cubicBezTo>
                  <a:cubicBezTo>
                    <a:pt x="320" y="1540"/>
                    <a:pt x="321" y="1537"/>
                    <a:pt x="323" y="1534"/>
                  </a:cubicBezTo>
                  <a:cubicBezTo>
                    <a:pt x="325" y="1531"/>
                    <a:pt x="326" y="1530"/>
                    <a:pt x="325" y="1526"/>
                  </a:cubicBezTo>
                  <a:cubicBezTo>
                    <a:pt x="325" y="1525"/>
                    <a:pt x="324" y="1524"/>
                    <a:pt x="325" y="1522"/>
                  </a:cubicBezTo>
                  <a:cubicBezTo>
                    <a:pt x="331" y="1520"/>
                    <a:pt x="329" y="1530"/>
                    <a:pt x="329" y="1533"/>
                  </a:cubicBezTo>
                  <a:cubicBezTo>
                    <a:pt x="329" y="1538"/>
                    <a:pt x="333" y="1544"/>
                    <a:pt x="332" y="1548"/>
                  </a:cubicBezTo>
                  <a:cubicBezTo>
                    <a:pt x="331" y="1551"/>
                    <a:pt x="329" y="1552"/>
                    <a:pt x="329" y="1555"/>
                  </a:cubicBezTo>
                  <a:cubicBezTo>
                    <a:pt x="329" y="1556"/>
                    <a:pt x="330" y="1558"/>
                    <a:pt x="330" y="1559"/>
                  </a:cubicBezTo>
                  <a:cubicBezTo>
                    <a:pt x="331" y="1561"/>
                    <a:pt x="332" y="1562"/>
                    <a:pt x="333" y="1565"/>
                  </a:cubicBezTo>
                  <a:cubicBezTo>
                    <a:pt x="334" y="1568"/>
                    <a:pt x="334" y="1570"/>
                    <a:pt x="334" y="1573"/>
                  </a:cubicBezTo>
                  <a:cubicBezTo>
                    <a:pt x="336" y="1573"/>
                    <a:pt x="338" y="1573"/>
                    <a:pt x="340" y="1572"/>
                  </a:cubicBezTo>
                  <a:cubicBezTo>
                    <a:pt x="341" y="1574"/>
                    <a:pt x="345" y="1579"/>
                    <a:pt x="346" y="1580"/>
                  </a:cubicBezTo>
                  <a:cubicBezTo>
                    <a:pt x="350" y="1582"/>
                    <a:pt x="352" y="1578"/>
                    <a:pt x="352" y="1584"/>
                  </a:cubicBezTo>
                  <a:cubicBezTo>
                    <a:pt x="353" y="1593"/>
                    <a:pt x="346" y="1586"/>
                    <a:pt x="341" y="1587"/>
                  </a:cubicBezTo>
                  <a:cubicBezTo>
                    <a:pt x="340" y="1590"/>
                    <a:pt x="341" y="1592"/>
                    <a:pt x="343" y="1593"/>
                  </a:cubicBezTo>
                  <a:cubicBezTo>
                    <a:pt x="344" y="1594"/>
                    <a:pt x="345" y="1594"/>
                    <a:pt x="346" y="1594"/>
                  </a:cubicBezTo>
                  <a:cubicBezTo>
                    <a:pt x="347" y="1595"/>
                    <a:pt x="346" y="1595"/>
                    <a:pt x="346" y="1596"/>
                  </a:cubicBezTo>
                  <a:cubicBezTo>
                    <a:pt x="348" y="1601"/>
                    <a:pt x="345" y="1607"/>
                    <a:pt x="350" y="1610"/>
                  </a:cubicBezTo>
                  <a:cubicBezTo>
                    <a:pt x="355" y="1605"/>
                    <a:pt x="352" y="1595"/>
                    <a:pt x="357" y="1589"/>
                  </a:cubicBezTo>
                  <a:cubicBezTo>
                    <a:pt x="358" y="1588"/>
                    <a:pt x="361" y="1586"/>
                    <a:pt x="363" y="1587"/>
                  </a:cubicBezTo>
                  <a:cubicBezTo>
                    <a:pt x="366" y="1588"/>
                    <a:pt x="366" y="1594"/>
                    <a:pt x="367" y="1597"/>
                  </a:cubicBezTo>
                  <a:cubicBezTo>
                    <a:pt x="368" y="1600"/>
                    <a:pt x="368" y="1603"/>
                    <a:pt x="371" y="1605"/>
                  </a:cubicBezTo>
                  <a:cubicBezTo>
                    <a:pt x="372" y="1605"/>
                    <a:pt x="373" y="1605"/>
                    <a:pt x="374" y="1606"/>
                  </a:cubicBezTo>
                  <a:cubicBezTo>
                    <a:pt x="376" y="1606"/>
                    <a:pt x="375" y="1608"/>
                    <a:pt x="376" y="1608"/>
                  </a:cubicBezTo>
                  <a:cubicBezTo>
                    <a:pt x="381" y="1609"/>
                    <a:pt x="383" y="1605"/>
                    <a:pt x="384" y="1601"/>
                  </a:cubicBezTo>
                  <a:cubicBezTo>
                    <a:pt x="385" y="1597"/>
                    <a:pt x="384" y="1593"/>
                    <a:pt x="385" y="1588"/>
                  </a:cubicBezTo>
                  <a:cubicBezTo>
                    <a:pt x="388" y="1579"/>
                    <a:pt x="388" y="1570"/>
                    <a:pt x="388" y="1561"/>
                  </a:cubicBezTo>
                  <a:cubicBezTo>
                    <a:pt x="388" y="1553"/>
                    <a:pt x="385" y="1545"/>
                    <a:pt x="385" y="1537"/>
                  </a:cubicBezTo>
                  <a:cubicBezTo>
                    <a:pt x="385" y="1535"/>
                    <a:pt x="385" y="1532"/>
                    <a:pt x="385" y="1530"/>
                  </a:cubicBezTo>
                  <a:cubicBezTo>
                    <a:pt x="386" y="1527"/>
                    <a:pt x="390" y="1524"/>
                    <a:pt x="391" y="1522"/>
                  </a:cubicBezTo>
                  <a:cubicBezTo>
                    <a:pt x="393" y="1520"/>
                    <a:pt x="393" y="1519"/>
                    <a:pt x="394" y="1516"/>
                  </a:cubicBezTo>
                  <a:cubicBezTo>
                    <a:pt x="394" y="1512"/>
                    <a:pt x="389" y="1508"/>
                    <a:pt x="390" y="1504"/>
                  </a:cubicBezTo>
                  <a:cubicBezTo>
                    <a:pt x="396" y="1504"/>
                    <a:pt x="399" y="1499"/>
                    <a:pt x="404" y="1497"/>
                  </a:cubicBezTo>
                  <a:cubicBezTo>
                    <a:pt x="407" y="1496"/>
                    <a:pt x="412" y="1493"/>
                    <a:pt x="415" y="1489"/>
                  </a:cubicBezTo>
                  <a:cubicBezTo>
                    <a:pt x="417" y="1485"/>
                    <a:pt x="416" y="1478"/>
                    <a:pt x="418" y="1473"/>
                  </a:cubicBezTo>
                  <a:cubicBezTo>
                    <a:pt x="419" y="1470"/>
                    <a:pt x="421" y="1469"/>
                    <a:pt x="422" y="1466"/>
                  </a:cubicBezTo>
                  <a:cubicBezTo>
                    <a:pt x="422" y="1466"/>
                    <a:pt x="422" y="1464"/>
                    <a:pt x="422" y="1463"/>
                  </a:cubicBezTo>
                  <a:cubicBezTo>
                    <a:pt x="422" y="1463"/>
                    <a:pt x="421" y="1463"/>
                    <a:pt x="420" y="1464"/>
                  </a:cubicBezTo>
                  <a:cubicBezTo>
                    <a:pt x="422" y="1457"/>
                    <a:pt x="427" y="1451"/>
                    <a:pt x="430" y="1446"/>
                  </a:cubicBezTo>
                  <a:cubicBezTo>
                    <a:pt x="432" y="1443"/>
                    <a:pt x="433" y="1442"/>
                    <a:pt x="433" y="1440"/>
                  </a:cubicBezTo>
                  <a:cubicBezTo>
                    <a:pt x="434" y="1437"/>
                    <a:pt x="433" y="1434"/>
                    <a:pt x="433" y="1431"/>
                  </a:cubicBezTo>
                  <a:cubicBezTo>
                    <a:pt x="431" y="1419"/>
                    <a:pt x="423" y="1410"/>
                    <a:pt x="420" y="1398"/>
                  </a:cubicBezTo>
                  <a:cubicBezTo>
                    <a:pt x="419" y="1394"/>
                    <a:pt x="418" y="1390"/>
                    <a:pt x="417" y="1386"/>
                  </a:cubicBezTo>
                  <a:cubicBezTo>
                    <a:pt x="417" y="1383"/>
                    <a:pt x="415" y="1377"/>
                    <a:pt x="416" y="1374"/>
                  </a:cubicBezTo>
                  <a:cubicBezTo>
                    <a:pt x="418" y="1374"/>
                    <a:pt x="419" y="1375"/>
                    <a:pt x="421" y="1374"/>
                  </a:cubicBezTo>
                  <a:cubicBezTo>
                    <a:pt x="424" y="1374"/>
                    <a:pt x="426" y="1373"/>
                    <a:pt x="428" y="1372"/>
                  </a:cubicBezTo>
                  <a:cubicBezTo>
                    <a:pt x="429" y="1371"/>
                    <a:pt x="430" y="1371"/>
                    <a:pt x="431" y="1371"/>
                  </a:cubicBezTo>
                  <a:cubicBezTo>
                    <a:pt x="431" y="1370"/>
                    <a:pt x="431" y="1370"/>
                    <a:pt x="432" y="1370"/>
                  </a:cubicBezTo>
                  <a:cubicBezTo>
                    <a:pt x="434" y="1370"/>
                    <a:pt x="435" y="1369"/>
                    <a:pt x="436" y="1369"/>
                  </a:cubicBezTo>
                  <a:cubicBezTo>
                    <a:pt x="437" y="1367"/>
                    <a:pt x="436" y="1367"/>
                    <a:pt x="437" y="1365"/>
                  </a:cubicBezTo>
                  <a:cubicBezTo>
                    <a:pt x="437" y="1363"/>
                    <a:pt x="437" y="1364"/>
                    <a:pt x="439" y="1361"/>
                  </a:cubicBezTo>
                  <a:cubicBezTo>
                    <a:pt x="441" y="1356"/>
                    <a:pt x="443" y="1351"/>
                    <a:pt x="445" y="1346"/>
                  </a:cubicBezTo>
                  <a:cubicBezTo>
                    <a:pt x="447" y="1343"/>
                    <a:pt x="452" y="1338"/>
                    <a:pt x="451" y="1334"/>
                  </a:cubicBezTo>
                  <a:cubicBezTo>
                    <a:pt x="448" y="1333"/>
                    <a:pt x="445" y="1327"/>
                    <a:pt x="443" y="1325"/>
                  </a:cubicBezTo>
                  <a:cubicBezTo>
                    <a:pt x="442" y="1324"/>
                    <a:pt x="441" y="1324"/>
                    <a:pt x="440" y="1322"/>
                  </a:cubicBezTo>
                  <a:cubicBezTo>
                    <a:pt x="439" y="1322"/>
                    <a:pt x="440" y="1320"/>
                    <a:pt x="439" y="1320"/>
                  </a:cubicBezTo>
                  <a:cubicBezTo>
                    <a:pt x="435" y="1314"/>
                    <a:pt x="427" y="1318"/>
                    <a:pt x="423" y="1314"/>
                  </a:cubicBezTo>
                  <a:cubicBezTo>
                    <a:pt x="420" y="1311"/>
                    <a:pt x="419" y="1308"/>
                    <a:pt x="416" y="1306"/>
                  </a:cubicBezTo>
                  <a:cubicBezTo>
                    <a:pt x="413" y="1304"/>
                    <a:pt x="408" y="1303"/>
                    <a:pt x="406" y="1299"/>
                  </a:cubicBezTo>
                  <a:cubicBezTo>
                    <a:pt x="403" y="1293"/>
                    <a:pt x="408" y="1285"/>
                    <a:pt x="409" y="1279"/>
                  </a:cubicBezTo>
                  <a:cubicBezTo>
                    <a:pt x="412" y="1266"/>
                    <a:pt x="412" y="1253"/>
                    <a:pt x="412" y="1239"/>
                  </a:cubicBezTo>
                  <a:cubicBezTo>
                    <a:pt x="412" y="1235"/>
                    <a:pt x="413" y="1231"/>
                    <a:pt x="412" y="1227"/>
                  </a:cubicBezTo>
                  <a:cubicBezTo>
                    <a:pt x="412" y="1225"/>
                    <a:pt x="411" y="1223"/>
                    <a:pt x="410" y="1221"/>
                  </a:cubicBezTo>
                  <a:cubicBezTo>
                    <a:pt x="407" y="1214"/>
                    <a:pt x="404" y="1207"/>
                    <a:pt x="400" y="1201"/>
                  </a:cubicBezTo>
                  <a:cubicBezTo>
                    <a:pt x="399" y="1198"/>
                    <a:pt x="398" y="1198"/>
                    <a:pt x="398" y="1195"/>
                  </a:cubicBezTo>
                  <a:cubicBezTo>
                    <a:pt x="399" y="1190"/>
                    <a:pt x="400" y="1186"/>
                    <a:pt x="400" y="1182"/>
                  </a:cubicBezTo>
                  <a:cubicBezTo>
                    <a:pt x="400" y="1176"/>
                    <a:pt x="400" y="1171"/>
                    <a:pt x="400" y="1165"/>
                  </a:cubicBezTo>
                  <a:cubicBezTo>
                    <a:pt x="400" y="1163"/>
                    <a:pt x="399" y="1159"/>
                    <a:pt x="400" y="1157"/>
                  </a:cubicBezTo>
                  <a:cubicBezTo>
                    <a:pt x="400" y="1156"/>
                    <a:pt x="402" y="1157"/>
                    <a:pt x="402" y="1156"/>
                  </a:cubicBezTo>
                  <a:cubicBezTo>
                    <a:pt x="403" y="1155"/>
                    <a:pt x="403" y="1153"/>
                    <a:pt x="404" y="1152"/>
                  </a:cubicBezTo>
                  <a:cubicBezTo>
                    <a:pt x="405" y="1151"/>
                    <a:pt x="408" y="1149"/>
                    <a:pt x="408" y="1147"/>
                  </a:cubicBezTo>
                  <a:cubicBezTo>
                    <a:pt x="409" y="1145"/>
                    <a:pt x="408" y="1144"/>
                    <a:pt x="407" y="1142"/>
                  </a:cubicBezTo>
                  <a:cubicBezTo>
                    <a:pt x="405" y="1138"/>
                    <a:pt x="405" y="1134"/>
                    <a:pt x="404" y="1130"/>
                  </a:cubicBezTo>
                  <a:cubicBezTo>
                    <a:pt x="403" y="1127"/>
                    <a:pt x="402" y="1124"/>
                    <a:pt x="400" y="1121"/>
                  </a:cubicBezTo>
                  <a:cubicBezTo>
                    <a:pt x="400" y="1119"/>
                    <a:pt x="399" y="1117"/>
                    <a:pt x="399" y="1115"/>
                  </a:cubicBezTo>
                  <a:cubicBezTo>
                    <a:pt x="399" y="1113"/>
                    <a:pt x="400" y="1112"/>
                    <a:pt x="401" y="1110"/>
                  </a:cubicBezTo>
                  <a:cubicBezTo>
                    <a:pt x="404" y="1105"/>
                    <a:pt x="403" y="1097"/>
                    <a:pt x="403" y="1092"/>
                  </a:cubicBezTo>
                  <a:cubicBezTo>
                    <a:pt x="403" y="1088"/>
                    <a:pt x="403" y="1084"/>
                    <a:pt x="403" y="1080"/>
                  </a:cubicBezTo>
                  <a:cubicBezTo>
                    <a:pt x="404" y="1073"/>
                    <a:pt x="409" y="1071"/>
                    <a:pt x="412" y="1066"/>
                  </a:cubicBezTo>
                  <a:cubicBezTo>
                    <a:pt x="415" y="1062"/>
                    <a:pt x="418" y="1057"/>
                    <a:pt x="419" y="1053"/>
                  </a:cubicBezTo>
                  <a:cubicBezTo>
                    <a:pt x="420" y="1050"/>
                    <a:pt x="421" y="1047"/>
                    <a:pt x="422" y="1045"/>
                  </a:cubicBezTo>
                  <a:cubicBezTo>
                    <a:pt x="423" y="1041"/>
                    <a:pt x="422" y="1039"/>
                    <a:pt x="425" y="1036"/>
                  </a:cubicBezTo>
                  <a:cubicBezTo>
                    <a:pt x="427" y="1034"/>
                    <a:pt x="429" y="1032"/>
                    <a:pt x="431" y="1031"/>
                  </a:cubicBezTo>
                  <a:cubicBezTo>
                    <a:pt x="433" y="1030"/>
                    <a:pt x="435" y="1030"/>
                    <a:pt x="436" y="1029"/>
                  </a:cubicBezTo>
                  <a:cubicBezTo>
                    <a:pt x="439" y="1027"/>
                    <a:pt x="440" y="1023"/>
                    <a:pt x="444" y="1021"/>
                  </a:cubicBezTo>
                  <a:cubicBezTo>
                    <a:pt x="449" y="1019"/>
                    <a:pt x="453" y="1018"/>
                    <a:pt x="458" y="1018"/>
                  </a:cubicBezTo>
                  <a:cubicBezTo>
                    <a:pt x="463" y="1018"/>
                    <a:pt x="467" y="1017"/>
                    <a:pt x="472" y="1017"/>
                  </a:cubicBezTo>
                  <a:cubicBezTo>
                    <a:pt x="478" y="1018"/>
                    <a:pt x="483" y="1019"/>
                    <a:pt x="489" y="1019"/>
                  </a:cubicBezTo>
                  <a:cubicBezTo>
                    <a:pt x="493" y="1020"/>
                    <a:pt x="499" y="1020"/>
                    <a:pt x="503" y="1022"/>
                  </a:cubicBezTo>
                  <a:cubicBezTo>
                    <a:pt x="505" y="1019"/>
                    <a:pt x="506" y="1014"/>
                    <a:pt x="507" y="1011"/>
                  </a:cubicBezTo>
                  <a:cubicBezTo>
                    <a:pt x="509" y="1007"/>
                    <a:pt x="510" y="1004"/>
                    <a:pt x="510" y="1000"/>
                  </a:cubicBezTo>
                  <a:cubicBezTo>
                    <a:pt x="509" y="996"/>
                    <a:pt x="507" y="992"/>
                    <a:pt x="506" y="988"/>
                  </a:cubicBezTo>
                  <a:cubicBezTo>
                    <a:pt x="506" y="985"/>
                    <a:pt x="506" y="981"/>
                    <a:pt x="506" y="977"/>
                  </a:cubicBezTo>
                  <a:cubicBezTo>
                    <a:pt x="506" y="971"/>
                    <a:pt x="508" y="963"/>
                    <a:pt x="503" y="959"/>
                  </a:cubicBezTo>
                  <a:cubicBezTo>
                    <a:pt x="500" y="957"/>
                    <a:pt x="498" y="956"/>
                    <a:pt x="495" y="955"/>
                  </a:cubicBezTo>
                  <a:cubicBezTo>
                    <a:pt x="493" y="953"/>
                    <a:pt x="492" y="951"/>
                    <a:pt x="489" y="950"/>
                  </a:cubicBezTo>
                  <a:cubicBezTo>
                    <a:pt x="490" y="947"/>
                    <a:pt x="492" y="944"/>
                    <a:pt x="494" y="941"/>
                  </a:cubicBezTo>
                  <a:cubicBezTo>
                    <a:pt x="497" y="937"/>
                    <a:pt x="500" y="933"/>
                    <a:pt x="502" y="928"/>
                  </a:cubicBezTo>
                  <a:cubicBezTo>
                    <a:pt x="504" y="925"/>
                    <a:pt x="505" y="921"/>
                    <a:pt x="506" y="917"/>
                  </a:cubicBezTo>
                  <a:cubicBezTo>
                    <a:pt x="506" y="915"/>
                    <a:pt x="506" y="913"/>
                    <a:pt x="507" y="911"/>
                  </a:cubicBezTo>
                  <a:cubicBezTo>
                    <a:pt x="508" y="909"/>
                    <a:pt x="508" y="907"/>
                    <a:pt x="509" y="905"/>
                  </a:cubicBezTo>
                  <a:cubicBezTo>
                    <a:pt x="512" y="902"/>
                    <a:pt x="512" y="896"/>
                    <a:pt x="515" y="891"/>
                  </a:cubicBezTo>
                  <a:cubicBezTo>
                    <a:pt x="517" y="887"/>
                    <a:pt x="518" y="882"/>
                    <a:pt x="520" y="878"/>
                  </a:cubicBezTo>
                  <a:cubicBezTo>
                    <a:pt x="521" y="875"/>
                    <a:pt x="523" y="871"/>
                    <a:pt x="526" y="869"/>
                  </a:cubicBezTo>
                  <a:cubicBezTo>
                    <a:pt x="530" y="866"/>
                    <a:pt x="530" y="865"/>
                    <a:pt x="530" y="859"/>
                  </a:cubicBezTo>
                  <a:cubicBezTo>
                    <a:pt x="530" y="853"/>
                    <a:pt x="530" y="848"/>
                    <a:pt x="530" y="843"/>
                  </a:cubicBezTo>
                  <a:cubicBezTo>
                    <a:pt x="529" y="837"/>
                    <a:pt x="528" y="831"/>
                    <a:pt x="529" y="825"/>
                  </a:cubicBezTo>
                  <a:cubicBezTo>
                    <a:pt x="529" y="820"/>
                    <a:pt x="532" y="816"/>
                    <a:pt x="533" y="812"/>
                  </a:cubicBezTo>
                  <a:cubicBezTo>
                    <a:pt x="534" y="810"/>
                    <a:pt x="534" y="808"/>
                    <a:pt x="535" y="806"/>
                  </a:cubicBezTo>
                  <a:cubicBezTo>
                    <a:pt x="536" y="806"/>
                    <a:pt x="537" y="805"/>
                    <a:pt x="538" y="804"/>
                  </a:cubicBezTo>
                  <a:cubicBezTo>
                    <a:pt x="539" y="802"/>
                    <a:pt x="539" y="801"/>
                    <a:pt x="539" y="798"/>
                  </a:cubicBezTo>
                  <a:cubicBezTo>
                    <a:pt x="541" y="791"/>
                    <a:pt x="537" y="784"/>
                    <a:pt x="536" y="776"/>
                  </a:cubicBezTo>
                  <a:cubicBezTo>
                    <a:pt x="535" y="770"/>
                    <a:pt x="534" y="763"/>
                    <a:pt x="533" y="757"/>
                  </a:cubicBezTo>
                  <a:cubicBezTo>
                    <a:pt x="533" y="757"/>
                    <a:pt x="533" y="751"/>
                    <a:pt x="533" y="750"/>
                  </a:cubicBezTo>
                  <a:cubicBezTo>
                    <a:pt x="535" y="747"/>
                    <a:pt x="548" y="750"/>
                    <a:pt x="552" y="749"/>
                  </a:cubicBezTo>
                  <a:cubicBezTo>
                    <a:pt x="556" y="748"/>
                    <a:pt x="561" y="747"/>
                    <a:pt x="564" y="745"/>
                  </a:cubicBezTo>
                  <a:cubicBezTo>
                    <a:pt x="570" y="743"/>
                    <a:pt x="570" y="736"/>
                    <a:pt x="575" y="733"/>
                  </a:cubicBezTo>
                  <a:cubicBezTo>
                    <a:pt x="578" y="731"/>
                    <a:pt x="583" y="732"/>
                    <a:pt x="585" y="729"/>
                  </a:cubicBezTo>
                  <a:cubicBezTo>
                    <a:pt x="588" y="723"/>
                    <a:pt x="580" y="714"/>
                    <a:pt x="580" y="709"/>
                  </a:cubicBezTo>
                  <a:cubicBezTo>
                    <a:pt x="579" y="703"/>
                    <a:pt x="582" y="701"/>
                    <a:pt x="586" y="698"/>
                  </a:cubicBezTo>
                  <a:cubicBezTo>
                    <a:pt x="591" y="695"/>
                    <a:pt x="592" y="692"/>
                    <a:pt x="594" y="687"/>
                  </a:cubicBezTo>
                  <a:cubicBezTo>
                    <a:pt x="598" y="679"/>
                    <a:pt x="602" y="670"/>
                    <a:pt x="605" y="662"/>
                  </a:cubicBezTo>
                  <a:cubicBezTo>
                    <a:pt x="607" y="658"/>
                    <a:pt x="610" y="654"/>
                    <a:pt x="611" y="649"/>
                  </a:cubicBezTo>
                  <a:cubicBezTo>
                    <a:pt x="611" y="645"/>
                    <a:pt x="613" y="641"/>
                    <a:pt x="616" y="638"/>
                  </a:cubicBezTo>
                  <a:cubicBezTo>
                    <a:pt x="620" y="635"/>
                    <a:pt x="624" y="634"/>
                    <a:pt x="628" y="632"/>
                  </a:cubicBezTo>
                  <a:cubicBezTo>
                    <a:pt x="632" y="629"/>
                    <a:pt x="631" y="617"/>
                    <a:pt x="630" y="613"/>
                  </a:cubicBezTo>
                  <a:cubicBezTo>
                    <a:pt x="629" y="610"/>
                    <a:pt x="627" y="607"/>
                    <a:pt x="627" y="605"/>
                  </a:cubicBezTo>
                  <a:cubicBezTo>
                    <a:pt x="627" y="603"/>
                    <a:pt x="627" y="601"/>
                    <a:pt x="627" y="600"/>
                  </a:cubicBezTo>
                  <a:cubicBezTo>
                    <a:pt x="626" y="598"/>
                    <a:pt x="624" y="596"/>
                    <a:pt x="624" y="594"/>
                  </a:cubicBezTo>
                  <a:cubicBezTo>
                    <a:pt x="623" y="591"/>
                    <a:pt x="623" y="588"/>
                    <a:pt x="622" y="584"/>
                  </a:cubicBezTo>
                  <a:cubicBezTo>
                    <a:pt x="621" y="582"/>
                    <a:pt x="621" y="580"/>
                    <a:pt x="621" y="578"/>
                  </a:cubicBezTo>
                  <a:cubicBezTo>
                    <a:pt x="621" y="574"/>
                    <a:pt x="621" y="572"/>
                    <a:pt x="622" y="569"/>
                  </a:cubicBezTo>
                  <a:cubicBezTo>
                    <a:pt x="623" y="564"/>
                    <a:pt x="624" y="562"/>
                    <a:pt x="629" y="559"/>
                  </a:cubicBezTo>
                  <a:cubicBezTo>
                    <a:pt x="633" y="558"/>
                    <a:pt x="634" y="555"/>
                    <a:pt x="634" y="551"/>
                  </a:cubicBezTo>
                  <a:cubicBezTo>
                    <a:pt x="635" y="546"/>
                    <a:pt x="637" y="542"/>
                    <a:pt x="639" y="537"/>
                  </a:cubicBezTo>
                  <a:cubicBezTo>
                    <a:pt x="640" y="534"/>
                    <a:pt x="642" y="530"/>
                    <a:pt x="643" y="527"/>
                  </a:cubicBezTo>
                  <a:cubicBezTo>
                    <a:pt x="644" y="525"/>
                    <a:pt x="644" y="523"/>
                    <a:pt x="645" y="522"/>
                  </a:cubicBezTo>
                  <a:cubicBezTo>
                    <a:pt x="645" y="522"/>
                    <a:pt x="644" y="522"/>
                    <a:pt x="643" y="523"/>
                  </a:cubicBezTo>
                  <a:cubicBezTo>
                    <a:pt x="644" y="521"/>
                    <a:pt x="645" y="520"/>
                    <a:pt x="646" y="518"/>
                  </a:cubicBezTo>
                  <a:cubicBezTo>
                    <a:pt x="647" y="516"/>
                    <a:pt x="647" y="513"/>
                    <a:pt x="650" y="512"/>
                  </a:cubicBezTo>
                  <a:cubicBezTo>
                    <a:pt x="650" y="510"/>
                    <a:pt x="653" y="508"/>
                    <a:pt x="654" y="507"/>
                  </a:cubicBezTo>
                  <a:cubicBezTo>
                    <a:pt x="657" y="503"/>
                    <a:pt x="660" y="498"/>
                    <a:pt x="663" y="494"/>
                  </a:cubicBezTo>
                  <a:cubicBezTo>
                    <a:pt x="666" y="490"/>
                    <a:pt x="668" y="488"/>
                    <a:pt x="672" y="486"/>
                  </a:cubicBezTo>
                  <a:cubicBezTo>
                    <a:pt x="674" y="484"/>
                    <a:pt x="677" y="481"/>
                    <a:pt x="680" y="480"/>
                  </a:cubicBezTo>
                  <a:cubicBezTo>
                    <a:pt x="684" y="479"/>
                    <a:pt x="691" y="479"/>
                    <a:pt x="695" y="481"/>
                  </a:cubicBezTo>
                  <a:cubicBezTo>
                    <a:pt x="698" y="482"/>
                    <a:pt x="700" y="484"/>
                    <a:pt x="704" y="486"/>
                  </a:cubicBezTo>
                  <a:cubicBezTo>
                    <a:pt x="709" y="487"/>
                    <a:pt x="714" y="490"/>
                    <a:pt x="719" y="492"/>
                  </a:cubicBezTo>
                  <a:cubicBezTo>
                    <a:pt x="720" y="490"/>
                    <a:pt x="720" y="488"/>
                    <a:pt x="721" y="486"/>
                  </a:cubicBezTo>
                  <a:cubicBezTo>
                    <a:pt x="723" y="482"/>
                    <a:pt x="726" y="477"/>
                    <a:pt x="728" y="472"/>
                  </a:cubicBezTo>
                  <a:cubicBezTo>
                    <a:pt x="730" y="469"/>
                    <a:pt x="732" y="467"/>
                    <a:pt x="733" y="464"/>
                  </a:cubicBezTo>
                  <a:cubicBezTo>
                    <a:pt x="733" y="463"/>
                    <a:pt x="734" y="461"/>
                    <a:pt x="735" y="459"/>
                  </a:cubicBezTo>
                  <a:cubicBezTo>
                    <a:pt x="735" y="458"/>
                    <a:pt x="735" y="454"/>
                    <a:pt x="735" y="452"/>
                  </a:cubicBezTo>
                  <a:cubicBezTo>
                    <a:pt x="735" y="429"/>
                    <a:pt x="735" y="429"/>
                    <a:pt x="735" y="429"/>
                  </a:cubicBezTo>
                  <a:cubicBezTo>
                    <a:pt x="735" y="424"/>
                    <a:pt x="735" y="418"/>
                    <a:pt x="734" y="413"/>
                  </a:cubicBezTo>
                  <a:cubicBezTo>
                    <a:pt x="737" y="416"/>
                    <a:pt x="742" y="415"/>
                    <a:pt x="746" y="415"/>
                  </a:cubicBezTo>
                  <a:cubicBezTo>
                    <a:pt x="748" y="415"/>
                    <a:pt x="749" y="416"/>
                    <a:pt x="752" y="417"/>
                  </a:cubicBezTo>
                  <a:cubicBezTo>
                    <a:pt x="754" y="418"/>
                    <a:pt x="758" y="418"/>
                    <a:pt x="760" y="419"/>
                  </a:cubicBezTo>
                  <a:cubicBezTo>
                    <a:pt x="769" y="422"/>
                    <a:pt x="778" y="424"/>
                    <a:pt x="787" y="426"/>
                  </a:cubicBezTo>
                  <a:cubicBezTo>
                    <a:pt x="793" y="427"/>
                    <a:pt x="799" y="426"/>
                    <a:pt x="804" y="429"/>
                  </a:cubicBezTo>
                  <a:cubicBezTo>
                    <a:pt x="811" y="433"/>
                    <a:pt x="817" y="435"/>
                    <a:pt x="824" y="436"/>
                  </a:cubicBezTo>
                  <a:cubicBezTo>
                    <a:pt x="826" y="436"/>
                    <a:pt x="827" y="437"/>
                    <a:pt x="829" y="436"/>
                  </a:cubicBezTo>
                  <a:cubicBezTo>
                    <a:pt x="830" y="435"/>
                    <a:pt x="833" y="431"/>
                    <a:pt x="833" y="429"/>
                  </a:cubicBezTo>
                  <a:cubicBezTo>
                    <a:pt x="835" y="427"/>
                    <a:pt x="835" y="426"/>
                    <a:pt x="836" y="424"/>
                  </a:cubicBezTo>
                  <a:cubicBezTo>
                    <a:pt x="836" y="423"/>
                    <a:pt x="839" y="421"/>
                    <a:pt x="839" y="420"/>
                  </a:cubicBezTo>
                  <a:cubicBezTo>
                    <a:pt x="839" y="416"/>
                    <a:pt x="826" y="413"/>
                    <a:pt x="823" y="411"/>
                  </a:cubicBezTo>
                  <a:cubicBezTo>
                    <a:pt x="825" y="408"/>
                    <a:pt x="830" y="407"/>
                    <a:pt x="833" y="405"/>
                  </a:cubicBezTo>
                  <a:cubicBezTo>
                    <a:pt x="838" y="402"/>
                    <a:pt x="842" y="399"/>
                    <a:pt x="847" y="395"/>
                  </a:cubicBezTo>
                  <a:cubicBezTo>
                    <a:pt x="852" y="391"/>
                    <a:pt x="855" y="389"/>
                    <a:pt x="855" y="382"/>
                  </a:cubicBezTo>
                  <a:cubicBezTo>
                    <a:pt x="855" y="374"/>
                    <a:pt x="853" y="368"/>
                    <a:pt x="848" y="361"/>
                  </a:cubicBezTo>
                  <a:cubicBezTo>
                    <a:pt x="845" y="357"/>
                    <a:pt x="842" y="352"/>
                    <a:pt x="840" y="347"/>
                  </a:cubicBezTo>
                  <a:cubicBezTo>
                    <a:pt x="838" y="345"/>
                    <a:pt x="837" y="341"/>
                    <a:pt x="835" y="339"/>
                  </a:cubicBezTo>
                  <a:cubicBezTo>
                    <a:pt x="836" y="336"/>
                    <a:pt x="849" y="336"/>
                    <a:pt x="852" y="336"/>
                  </a:cubicBezTo>
                  <a:cubicBezTo>
                    <a:pt x="857" y="335"/>
                    <a:pt x="863" y="335"/>
                    <a:pt x="869" y="334"/>
                  </a:cubicBezTo>
                  <a:cubicBezTo>
                    <a:pt x="869" y="333"/>
                    <a:pt x="869" y="332"/>
                    <a:pt x="869" y="332"/>
                  </a:cubicBezTo>
                  <a:cubicBezTo>
                    <a:pt x="871" y="331"/>
                    <a:pt x="875" y="334"/>
                    <a:pt x="877" y="335"/>
                  </a:cubicBezTo>
                  <a:cubicBezTo>
                    <a:pt x="880" y="336"/>
                    <a:pt x="883" y="338"/>
                    <a:pt x="886" y="339"/>
                  </a:cubicBezTo>
                  <a:cubicBezTo>
                    <a:pt x="886" y="336"/>
                    <a:pt x="886" y="332"/>
                    <a:pt x="886" y="329"/>
                  </a:cubicBezTo>
                  <a:cubicBezTo>
                    <a:pt x="885" y="324"/>
                    <a:pt x="883" y="322"/>
                    <a:pt x="882" y="319"/>
                  </a:cubicBezTo>
                  <a:cubicBezTo>
                    <a:pt x="879" y="312"/>
                    <a:pt x="886" y="310"/>
                    <a:pt x="891" y="308"/>
                  </a:cubicBezTo>
                  <a:cubicBezTo>
                    <a:pt x="896" y="307"/>
                    <a:pt x="901" y="304"/>
                    <a:pt x="907" y="304"/>
                  </a:cubicBezTo>
                  <a:cubicBezTo>
                    <a:pt x="909" y="304"/>
                    <a:pt x="914" y="303"/>
                    <a:pt x="916" y="305"/>
                  </a:cubicBezTo>
                  <a:cubicBezTo>
                    <a:pt x="918" y="307"/>
                    <a:pt x="918" y="311"/>
                    <a:pt x="919" y="313"/>
                  </a:cubicBezTo>
                  <a:cubicBezTo>
                    <a:pt x="920" y="315"/>
                    <a:pt x="922" y="316"/>
                    <a:pt x="923" y="317"/>
                  </a:cubicBezTo>
                  <a:cubicBezTo>
                    <a:pt x="924" y="319"/>
                    <a:pt x="924" y="320"/>
                    <a:pt x="925" y="322"/>
                  </a:cubicBezTo>
                  <a:cubicBezTo>
                    <a:pt x="926" y="326"/>
                    <a:pt x="928" y="331"/>
                    <a:pt x="931" y="335"/>
                  </a:cubicBezTo>
                  <a:cubicBezTo>
                    <a:pt x="933" y="338"/>
                    <a:pt x="935" y="340"/>
                    <a:pt x="937" y="342"/>
                  </a:cubicBezTo>
                  <a:cubicBezTo>
                    <a:pt x="940" y="345"/>
                    <a:pt x="943" y="349"/>
                    <a:pt x="945" y="352"/>
                  </a:cubicBezTo>
                  <a:cubicBezTo>
                    <a:pt x="946" y="353"/>
                    <a:pt x="947" y="355"/>
                    <a:pt x="948" y="356"/>
                  </a:cubicBezTo>
                  <a:cubicBezTo>
                    <a:pt x="949" y="358"/>
                    <a:pt x="951" y="359"/>
                    <a:pt x="951" y="361"/>
                  </a:cubicBezTo>
                  <a:cubicBezTo>
                    <a:pt x="952" y="362"/>
                    <a:pt x="952" y="363"/>
                    <a:pt x="953" y="364"/>
                  </a:cubicBezTo>
                  <a:cubicBezTo>
                    <a:pt x="955" y="366"/>
                    <a:pt x="955" y="364"/>
                    <a:pt x="956" y="367"/>
                  </a:cubicBezTo>
                  <a:cubicBezTo>
                    <a:pt x="957" y="374"/>
                    <a:pt x="956" y="382"/>
                    <a:pt x="957" y="389"/>
                  </a:cubicBezTo>
                  <a:cubicBezTo>
                    <a:pt x="959" y="389"/>
                    <a:pt x="960" y="388"/>
                    <a:pt x="962" y="388"/>
                  </a:cubicBezTo>
                  <a:cubicBezTo>
                    <a:pt x="964" y="388"/>
                    <a:pt x="966" y="388"/>
                    <a:pt x="967" y="389"/>
                  </a:cubicBezTo>
                  <a:cubicBezTo>
                    <a:pt x="973" y="390"/>
                    <a:pt x="977" y="391"/>
                    <a:pt x="982" y="393"/>
                  </a:cubicBezTo>
                  <a:cubicBezTo>
                    <a:pt x="984" y="394"/>
                    <a:pt x="985" y="395"/>
                    <a:pt x="987" y="395"/>
                  </a:cubicBezTo>
                  <a:cubicBezTo>
                    <a:pt x="989" y="395"/>
                    <a:pt x="992" y="395"/>
                    <a:pt x="994" y="395"/>
                  </a:cubicBezTo>
                  <a:cubicBezTo>
                    <a:pt x="998" y="397"/>
                    <a:pt x="998" y="400"/>
                    <a:pt x="1002" y="401"/>
                  </a:cubicBezTo>
                  <a:cubicBezTo>
                    <a:pt x="1006" y="402"/>
                    <a:pt x="1011" y="398"/>
                    <a:pt x="1015" y="398"/>
                  </a:cubicBezTo>
                  <a:cubicBezTo>
                    <a:pt x="1017" y="398"/>
                    <a:pt x="1019" y="398"/>
                    <a:pt x="1021" y="398"/>
                  </a:cubicBezTo>
                  <a:cubicBezTo>
                    <a:pt x="1024" y="398"/>
                    <a:pt x="1022" y="398"/>
                    <a:pt x="1024" y="395"/>
                  </a:cubicBezTo>
                  <a:cubicBezTo>
                    <a:pt x="1024" y="395"/>
                    <a:pt x="1024" y="394"/>
                    <a:pt x="1024" y="393"/>
                  </a:cubicBezTo>
                  <a:cubicBezTo>
                    <a:pt x="1024" y="392"/>
                    <a:pt x="1026" y="393"/>
                    <a:pt x="1027" y="392"/>
                  </a:cubicBezTo>
                  <a:cubicBezTo>
                    <a:pt x="1028" y="390"/>
                    <a:pt x="1028" y="387"/>
                    <a:pt x="1030" y="384"/>
                  </a:cubicBezTo>
                  <a:cubicBezTo>
                    <a:pt x="1031" y="383"/>
                    <a:pt x="1033" y="381"/>
                    <a:pt x="1034" y="380"/>
                  </a:cubicBezTo>
                  <a:cubicBezTo>
                    <a:pt x="1035" y="378"/>
                    <a:pt x="1035" y="376"/>
                    <a:pt x="1036" y="374"/>
                  </a:cubicBezTo>
                  <a:cubicBezTo>
                    <a:pt x="1042" y="374"/>
                    <a:pt x="1047" y="378"/>
                    <a:pt x="1052" y="381"/>
                  </a:cubicBezTo>
                  <a:cubicBezTo>
                    <a:pt x="1056" y="384"/>
                    <a:pt x="1061" y="386"/>
                    <a:pt x="1065" y="389"/>
                  </a:cubicBezTo>
                  <a:cubicBezTo>
                    <a:pt x="1065" y="390"/>
                    <a:pt x="1066" y="390"/>
                    <a:pt x="1066" y="391"/>
                  </a:cubicBezTo>
                  <a:cubicBezTo>
                    <a:pt x="1067" y="391"/>
                    <a:pt x="1068" y="391"/>
                    <a:pt x="1069" y="392"/>
                  </a:cubicBezTo>
                  <a:cubicBezTo>
                    <a:pt x="1070" y="393"/>
                    <a:pt x="1072" y="393"/>
                    <a:pt x="1074" y="394"/>
                  </a:cubicBezTo>
                  <a:cubicBezTo>
                    <a:pt x="1077" y="395"/>
                    <a:pt x="1081" y="397"/>
                    <a:pt x="1084" y="398"/>
                  </a:cubicBezTo>
                  <a:cubicBezTo>
                    <a:pt x="1086" y="399"/>
                    <a:pt x="1086" y="401"/>
                    <a:pt x="1087" y="402"/>
                  </a:cubicBezTo>
                  <a:cubicBezTo>
                    <a:pt x="1089" y="404"/>
                    <a:pt x="1088" y="410"/>
                    <a:pt x="1091" y="410"/>
                  </a:cubicBezTo>
                  <a:cubicBezTo>
                    <a:pt x="1093" y="409"/>
                    <a:pt x="1093" y="407"/>
                    <a:pt x="1095" y="406"/>
                  </a:cubicBezTo>
                  <a:cubicBezTo>
                    <a:pt x="1097" y="404"/>
                    <a:pt x="1099" y="406"/>
                    <a:pt x="1101" y="405"/>
                  </a:cubicBezTo>
                  <a:cubicBezTo>
                    <a:pt x="1107" y="402"/>
                    <a:pt x="1099" y="392"/>
                    <a:pt x="1100" y="388"/>
                  </a:cubicBezTo>
                  <a:cubicBezTo>
                    <a:pt x="1101" y="385"/>
                    <a:pt x="1104" y="381"/>
                    <a:pt x="1106" y="379"/>
                  </a:cubicBezTo>
                  <a:cubicBezTo>
                    <a:pt x="1102" y="379"/>
                    <a:pt x="1095" y="376"/>
                    <a:pt x="1093" y="373"/>
                  </a:cubicBezTo>
                  <a:cubicBezTo>
                    <a:pt x="1096" y="374"/>
                    <a:pt x="1101" y="373"/>
                    <a:pt x="1104" y="376"/>
                  </a:cubicBezTo>
                  <a:cubicBezTo>
                    <a:pt x="1106" y="377"/>
                    <a:pt x="1106" y="379"/>
                    <a:pt x="1107" y="379"/>
                  </a:cubicBezTo>
                  <a:cubicBezTo>
                    <a:pt x="1107" y="380"/>
                    <a:pt x="1107" y="381"/>
                    <a:pt x="1108" y="381"/>
                  </a:cubicBezTo>
                  <a:cubicBezTo>
                    <a:pt x="1108" y="379"/>
                    <a:pt x="1109" y="380"/>
                    <a:pt x="1110" y="379"/>
                  </a:cubicBezTo>
                  <a:cubicBezTo>
                    <a:pt x="1111" y="378"/>
                    <a:pt x="1112" y="377"/>
                    <a:pt x="1112" y="376"/>
                  </a:cubicBezTo>
                  <a:cubicBezTo>
                    <a:pt x="1112" y="376"/>
                    <a:pt x="1115" y="374"/>
                    <a:pt x="1115" y="374"/>
                  </a:cubicBezTo>
                  <a:cubicBezTo>
                    <a:pt x="1117" y="372"/>
                    <a:pt x="1117" y="370"/>
                    <a:pt x="1118" y="367"/>
                  </a:cubicBezTo>
                  <a:cubicBezTo>
                    <a:pt x="1120" y="363"/>
                    <a:pt x="1120" y="363"/>
                    <a:pt x="1123" y="364"/>
                  </a:cubicBezTo>
                  <a:cubicBezTo>
                    <a:pt x="1126" y="364"/>
                    <a:pt x="1127" y="365"/>
                    <a:pt x="1130" y="365"/>
                  </a:cubicBezTo>
                  <a:cubicBezTo>
                    <a:pt x="1131" y="363"/>
                    <a:pt x="1130" y="362"/>
                    <a:pt x="1130" y="361"/>
                  </a:cubicBezTo>
                  <a:cubicBezTo>
                    <a:pt x="1131" y="358"/>
                    <a:pt x="1132" y="356"/>
                    <a:pt x="1133" y="355"/>
                  </a:cubicBezTo>
                  <a:cubicBezTo>
                    <a:pt x="1134" y="353"/>
                    <a:pt x="1135" y="350"/>
                    <a:pt x="1136" y="348"/>
                  </a:cubicBezTo>
                  <a:cubicBezTo>
                    <a:pt x="1137" y="347"/>
                    <a:pt x="1138" y="347"/>
                    <a:pt x="1139" y="345"/>
                  </a:cubicBezTo>
                  <a:cubicBezTo>
                    <a:pt x="1140" y="343"/>
                    <a:pt x="1140" y="342"/>
                    <a:pt x="1140" y="338"/>
                  </a:cubicBezTo>
                  <a:cubicBezTo>
                    <a:pt x="1140" y="330"/>
                    <a:pt x="1140" y="321"/>
                    <a:pt x="1140" y="313"/>
                  </a:cubicBezTo>
                  <a:cubicBezTo>
                    <a:pt x="1140" y="306"/>
                    <a:pt x="1140" y="299"/>
                    <a:pt x="1140" y="293"/>
                  </a:cubicBezTo>
                  <a:cubicBezTo>
                    <a:pt x="1140" y="288"/>
                    <a:pt x="1141" y="285"/>
                    <a:pt x="1142" y="280"/>
                  </a:cubicBezTo>
                  <a:cubicBezTo>
                    <a:pt x="1144" y="275"/>
                    <a:pt x="1143" y="269"/>
                    <a:pt x="1144" y="264"/>
                  </a:cubicBezTo>
                  <a:cubicBezTo>
                    <a:pt x="1144" y="261"/>
                    <a:pt x="1145" y="258"/>
                    <a:pt x="1145" y="256"/>
                  </a:cubicBezTo>
                  <a:cubicBezTo>
                    <a:pt x="1145" y="255"/>
                    <a:pt x="1144" y="253"/>
                    <a:pt x="1145" y="252"/>
                  </a:cubicBezTo>
                  <a:cubicBezTo>
                    <a:pt x="1145" y="251"/>
                    <a:pt x="1145" y="251"/>
                    <a:pt x="1146" y="250"/>
                  </a:cubicBezTo>
                  <a:cubicBezTo>
                    <a:pt x="1146" y="249"/>
                    <a:pt x="1146" y="248"/>
                    <a:pt x="1147" y="247"/>
                  </a:cubicBezTo>
                  <a:cubicBezTo>
                    <a:pt x="1149" y="243"/>
                    <a:pt x="1155" y="245"/>
                    <a:pt x="1158" y="242"/>
                  </a:cubicBezTo>
                  <a:cubicBezTo>
                    <a:pt x="1161" y="239"/>
                    <a:pt x="1158" y="234"/>
                    <a:pt x="1159" y="230"/>
                  </a:cubicBezTo>
                  <a:cubicBezTo>
                    <a:pt x="1159" y="228"/>
                    <a:pt x="1160" y="227"/>
                    <a:pt x="1161" y="226"/>
                  </a:cubicBezTo>
                  <a:cubicBezTo>
                    <a:pt x="1163" y="224"/>
                    <a:pt x="1163" y="221"/>
                    <a:pt x="1164" y="219"/>
                  </a:cubicBezTo>
                  <a:cubicBezTo>
                    <a:pt x="1167" y="214"/>
                    <a:pt x="1173" y="208"/>
                    <a:pt x="1178" y="205"/>
                  </a:cubicBezTo>
                  <a:cubicBezTo>
                    <a:pt x="1182" y="203"/>
                    <a:pt x="1187" y="204"/>
                    <a:pt x="1191" y="204"/>
                  </a:cubicBezTo>
                  <a:cubicBezTo>
                    <a:pt x="1195" y="204"/>
                    <a:pt x="1200" y="203"/>
                    <a:pt x="1204" y="204"/>
                  </a:cubicBezTo>
                  <a:cubicBezTo>
                    <a:pt x="1204" y="204"/>
                    <a:pt x="1204" y="206"/>
                    <a:pt x="1204" y="206"/>
                  </a:cubicBezTo>
                  <a:cubicBezTo>
                    <a:pt x="1207" y="207"/>
                    <a:pt x="1211" y="205"/>
                    <a:pt x="1214" y="205"/>
                  </a:cubicBezTo>
                  <a:cubicBezTo>
                    <a:pt x="1217" y="204"/>
                    <a:pt x="1220" y="204"/>
                    <a:pt x="1223" y="203"/>
                  </a:cubicBezTo>
                  <a:cubicBezTo>
                    <a:pt x="1224" y="199"/>
                    <a:pt x="1223" y="195"/>
                    <a:pt x="1226" y="192"/>
                  </a:cubicBezTo>
                  <a:cubicBezTo>
                    <a:pt x="1227" y="190"/>
                    <a:pt x="1229" y="189"/>
                    <a:pt x="1231" y="187"/>
                  </a:cubicBezTo>
                  <a:cubicBezTo>
                    <a:pt x="1233" y="185"/>
                    <a:pt x="1234" y="182"/>
                    <a:pt x="1237" y="180"/>
                  </a:cubicBezTo>
                  <a:cubicBezTo>
                    <a:pt x="1237" y="180"/>
                    <a:pt x="1238" y="179"/>
                    <a:pt x="1239" y="179"/>
                  </a:cubicBezTo>
                  <a:cubicBezTo>
                    <a:pt x="1240" y="179"/>
                    <a:pt x="1241" y="179"/>
                    <a:pt x="1242" y="178"/>
                  </a:cubicBezTo>
                  <a:cubicBezTo>
                    <a:pt x="1244" y="179"/>
                    <a:pt x="1244" y="180"/>
                    <a:pt x="1245" y="181"/>
                  </a:cubicBezTo>
                  <a:cubicBezTo>
                    <a:pt x="1249" y="183"/>
                    <a:pt x="1253" y="181"/>
                    <a:pt x="1256" y="181"/>
                  </a:cubicBezTo>
                  <a:cubicBezTo>
                    <a:pt x="1260" y="182"/>
                    <a:pt x="1257" y="180"/>
                    <a:pt x="1259" y="183"/>
                  </a:cubicBezTo>
                  <a:cubicBezTo>
                    <a:pt x="1260" y="183"/>
                    <a:pt x="1261" y="186"/>
                    <a:pt x="1261" y="187"/>
                  </a:cubicBezTo>
                  <a:cubicBezTo>
                    <a:pt x="1261" y="188"/>
                    <a:pt x="1260" y="191"/>
                    <a:pt x="1261" y="192"/>
                  </a:cubicBezTo>
                  <a:cubicBezTo>
                    <a:pt x="1262" y="195"/>
                    <a:pt x="1264" y="194"/>
                    <a:pt x="1266" y="195"/>
                  </a:cubicBezTo>
                  <a:cubicBezTo>
                    <a:pt x="1267" y="196"/>
                    <a:pt x="1269" y="199"/>
                    <a:pt x="1269" y="199"/>
                  </a:cubicBezTo>
                  <a:cubicBezTo>
                    <a:pt x="1271" y="202"/>
                    <a:pt x="1274" y="204"/>
                    <a:pt x="1275" y="207"/>
                  </a:cubicBezTo>
                  <a:cubicBezTo>
                    <a:pt x="1277" y="210"/>
                    <a:pt x="1278" y="212"/>
                    <a:pt x="1280" y="214"/>
                  </a:cubicBezTo>
                  <a:cubicBezTo>
                    <a:pt x="1280" y="215"/>
                    <a:pt x="1281" y="217"/>
                    <a:pt x="1282" y="218"/>
                  </a:cubicBezTo>
                  <a:cubicBezTo>
                    <a:pt x="1283" y="220"/>
                    <a:pt x="1284" y="221"/>
                    <a:pt x="1286" y="223"/>
                  </a:cubicBezTo>
                  <a:cubicBezTo>
                    <a:pt x="1293" y="226"/>
                    <a:pt x="1299" y="229"/>
                    <a:pt x="1304" y="234"/>
                  </a:cubicBezTo>
                  <a:cubicBezTo>
                    <a:pt x="1308" y="237"/>
                    <a:pt x="1310" y="241"/>
                    <a:pt x="1314" y="243"/>
                  </a:cubicBezTo>
                  <a:cubicBezTo>
                    <a:pt x="1316" y="244"/>
                    <a:pt x="1317" y="245"/>
                    <a:pt x="1318" y="247"/>
                  </a:cubicBezTo>
                  <a:cubicBezTo>
                    <a:pt x="1318" y="248"/>
                    <a:pt x="1318" y="250"/>
                    <a:pt x="1319" y="251"/>
                  </a:cubicBezTo>
                  <a:cubicBezTo>
                    <a:pt x="1320" y="255"/>
                    <a:pt x="1321" y="258"/>
                    <a:pt x="1323" y="262"/>
                  </a:cubicBezTo>
                  <a:cubicBezTo>
                    <a:pt x="1324" y="265"/>
                    <a:pt x="1326" y="269"/>
                    <a:pt x="1326" y="272"/>
                  </a:cubicBezTo>
                  <a:cubicBezTo>
                    <a:pt x="1326" y="274"/>
                    <a:pt x="1325" y="276"/>
                    <a:pt x="1324" y="278"/>
                  </a:cubicBezTo>
                  <a:cubicBezTo>
                    <a:pt x="1322" y="280"/>
                    <a:pt x="1321" y="282"/>
                    <a:pt x="1319" y="285"/>
                  </a:cubicBezTo>
                  <a:cubicBezTo>
                    <a:pt x="1315" y="290"/>
                    <a:pt x="1312" y="296"/>
                    <a:pt x="1308" y="303"/>
                  </a:cubicBezTo>
                  <a:cubicBezTo>
                    <a:pt x="1307" y="305"/>
                    <a:pt x="1306" y="308"/>
                    <a:pt x="1304" y="311"/>
                  </a:cubicBezTo>
                  <a:cubicBezTo>
                    <a:pt x="1303" y="312"/>
                    <a:pt x="1302" y="313"/>
                    <a:pt x="1302" y="314"/>
                  </a:cubicBezTo>
                  <a:cubicBezTo>
                    <a:pt x="1300" y="318"/>
                    <a:pt x="1299" y="321"/>
                    <a:pt x="1301" y="325"/>
                  </a:cubicBezTo>
                  <a:cubicBezTo>
                    <a:pt x="1302" y="326"/>
                    <a:pt x="1302" y="328"/>
                    <a:pt x="1303" y="330"/>
                  </a:cubicBezTo>
                  <a:cubicBezTo>
                    <a:pt x="1304" y="332"/>
                    <a:pt x="1305" y="334"/>
                    <a:pt x="1306" y="336"/>
                  </a:cubicBezTo>
                  <a:cubicBezTo>
                    <a:pt x="1307" y="337"/>
                    <a:pt x="1308" y="339"/>
                    <a:pt x="1310" y="340"/>
                  </a:cubicBezTo>
                  <a:cubicBezTo>
                    <a:pt x="1311" y="342"/>
                    <a:pt x="1314" y="341"/>
                    <a:pt x="1316" y="340"/>
                  </a:cubicBezTo>
                  <a:cubicBezTo>
                    <a:pt x="1319" y="339"/>
                    <a:pt x="1320" y="339"/>
                    <a:pt x="1322" y="337"/>
                  </a:cubicBezTo>
                  <a:cubicBezTo>
                    <a:pt x="1323" y="336"/>
                    <a:pt x="1325" y="336"/>
                    <a:pt x="1325" y="335"/>
                  </a:cubicBezTo>
                  <a:cubicBezTo>
                    <a:pt x="1326" y="333"/>
                    <a:pt x="1326" y="331"/>
                    <a:pt x="1327" y="330"/>
                  </a:cubicBezTo>
                  <a:cubicBezTo>
                    <a:pt x="1327" y="327"/>
                    <a:pt x="1327" y="325"/>
                    <a:pt x="1327" y="323"/>
                  </a:cubicBezTo>
                  <a:cubicBezTo>
                    <a:pt x="1328" y="320"/>
                    <a:pt x="1328" y="317"/>
                    <a:pt x="1329" y="315"/>
                  </a:cubicBezTo>
                  <a:cubicBezTo>
                    <a:pt x="1329" y="312"/>
                    <a:pt x="1330" y="309"/>
                    <a:pt x="1331" y="306"/>
                  </a:cubicBezTo>
                  <a:cubicBezTo>
                    <a:pt x="1331" y="305"/>
                    <a:pt x="1330" y="303"/>
                    <a:pt x="1330" y="302"/>
                  </a:cubicBezTo>
                  <a:cubicBezTo>
                    <a:pt x="1331" y="301"/>
                    <a:pt x="1332" y="300"/>
                    <a:pt x="1333" y="299"/>
                  </a:cubicBezTo>
                  <a:cubicBezTo>
                    <a:pt x="1335" y="298"/>
                    <a:pt x="1336" y="298"/>
                    <a:pt x="1338" y="298"/>
                  </a:cubicBezTo>
                  <a:cubicBezTo>
                    <a:pt x="1341" y="298"/>
                    <a:pt x="1344" y="295"/>
                    <a:pt x="1347" y="293"/>
                  </a:cubicBezTo>
                  <a:cubicBezTo>
                    <a:pt x="1348" y="292"/>
                    <a:pt x="1350" y="290"/>
                    <a:pt x="1351" y="289"/>
                  </a:cubicBezTo>
                  <a:cubicBezTo>
                    <a:pt x="1352" y="288"/>
                    <a:pt x="1353" y="288"/>
                    <a:pt x="1354" y="288"/>
                  </a:cubicBezTo>
                  <a:cubicBezTo>
                    <a:pt x="1354" y="287"/>
                    <a:pt x="1355" y="286"/>
                    <a:pt x="1356" y="286"/>
                  </a:cubicBezTo>
                  <a:cubicBezTo>
                    <a:pt x="1357" y="285"/>
                    <a:pt x="1358" y="285"/>
                    <a:pt x="1359" y="283"/>
                  </a:cubicBezTo>
                  <a:cubicBezTo>
                    <a:pt x="1360" y="282"/>
                    <a:pt x="1360" y="282"/>
                    <a:pt x="1362" y="282"/>
                  </a:cubicBezTo>
                  <a:cubicBezTo>
                    <a:pt x="1362" y="282"/>
                    <a:pt x="1363" y="282"/>
                    <a:pt x="1363" y="282"/>
                  </a:cubicBezTo>
                  <a:cubicBezTo>
                    <a:pt x="1364" y="282"/>
                    <a:pt x="1365" y="283"/>
                    <a:pt x="1365" y="283"/>
                  </a:cubicBezTo>
                  <a:cubicBezTo>
                    <a:pt x="1366" y="283"/>
                    <a:pt x="1366" y="281"/>
                    <a:pt x="1366" y="280"/>
                  </a:cubicBezTo>
                  <a:cubicBezTo>
                    <a:pt x="1367" y="278"/>
                    <a:pt x="1368" y="276"/>
                    <a:pt x="1370" y="274"/>
                  </a:cubicBezTo>
                  <a:cubicBezTo>
                    <a:pt x="1371" y="272"/>
                    <a:pt x="1372" y="269"/>
                    <a:pt x="1373" y="267"/>
                  </a:cubicBezTo>
                  <a:cubicBezTo>
                    <a:pt x="1374" y="265"/>
                    <a:pt x="1375" y="264"/>
                    <a:pt x="1375" y="261"/>
                  </a:cubicBezTo>
                  <a:cubicBezTo>
                    <a:pt x="1375" y="258"/>
                    <a:pt x="1375" y="255"/>
                    <a:pt x="1375" y="252"/>
                  </a:cubicBezTo>
                  <a:cubicBezTo>
                    <a:pt x="1375" y="251"/>
                    <a:pt x="1375" y="250"/>
                    <a:pt x="1374" y="249"/>
                  </a:cubicBezTo>
                  <a:cubicBezTo>
                    <a:pt x="1373" y="248"/>
                    <a:pt x="1370" y="247"/>
                    <a:pt x="1371" y="246"/>
                  </a:cubicBezTo>
                  <a:cubicBezTo>
                    <a:pt x="1372" y="245"/>
                    <a:pt x="1373" y="246"/>
                    <a:pt x="1374" y="246"/>
                  </a:cubicBezTo>
                  <a:cubicBezTo>
                    <a:pt x="1376" y="247"/>
                    <a:pt x="1378" y="248"/>
                    <a:pt x="1380" y="249"/>
                  </a:cubicBezTo>
                  <a:cubicBezTo>
                    <a:pt x="1382" y="250"/>
                    <a:pt x="1384" y="253"/>
                    <a:pt x="1385" y="256"/>
                  </a:cubicBezTo>
                  <a:cubicBezTo>
                    <a:pt x="1386" y="258"/>
                    <a:pt x="1388" y="258"/>
                    <a:pt x="1389" y="259"/>
                  </a:cubicBezTo>
                  <a:cubicBezTo>
                    <a:pt x="1392" y="260"/>
                    <a:pt x="1395" y="261"/>
                    <a:pt x="1397" y="263"/>
                  </a:cubicBezTo>
                  <a:cubicBezTo>
                    <a:pt x="1400" y="264"/>
                    <a:pt x="1402" y="266"/>
                    <a:pt x="1405" y="266"/>
                  </a:cubicBezTo>
                  <a:cubicBezTo>
                    <a:pt x="1408" y="267"/>
                    <a:pt x="1413" y="265"/>
                    <a:pt x="1415" y="264"/>
                  </a:cubicBezTo>
                  <a:cubicBezTo>
                    <a:pt x="1416" y="262"/>
                    <a:pt x="1417" y="260"/>
                    <a:pt x="1418" y="259"/>
                  </a:cubicBezTo>
                  <a:cubicBezTo>
                    <a:pt x="1420" y="255"/>
                    <a:pt x="1419" y="250"/>
                    <a:pt x="1418" y="246"/>
                  </a:cubicBezTo>
                  <a:cubicBezTo>
                    <a:pt x="1417" y="244"/>
                    <a:pt x="1417" y="242"/>
                    <a:pt x="1416" y="240"/>
                  </a:cubicBezTo>
                  <a:cubicBezTo>
                    <a:pt x="1416" y="238"/>
                    <a:pt x="1415" y="237"/>
                    <a:pt x="1415" y="235"/>
                  </a:cubicBezTo>
                  <a:cubicBezTo>
                    <a:pt x="1415" y="233"/>
                    <a:pt x="1414" y="232"/>
                    <a:pt x="1414" y="230"/>
                  </a:cubicBezTo>
                  <a:cubicBezTo>
                    <a:pt x="1413" y="229"/>
                    <a:pt x="1413" y="227"/>
                    <a:pt x="1412" y="226"/>
                  </a:cubicBezTo>
                  <a:cubicBezTo>
                    <a:pt x="1410" y="224"/>
                    <a:pt x="1407" y="227"/>
                    <a:pt x="1405" y="227"/>
                  </a:cubicBezTo>
                  <a:cubicBezTo>
                    <a:pt x="1403" y="227"/>
                    <a:pt x="1401" y="226"/>
                    <a:pt x="1400" y="226"/>
                  </a:cubicBezTo>
                  <a:cubicBezTo>
                    <a:pt x="1398" y="225"/>
                    <a:pt x="1397" y="224"/>
                    <a:pt x="1396" y="223"/>
                  </a:cubicBezTo>
                  <a:cubicBezTo>
                    <a:pt x="1396" y="223"/>
                    <a:pt x="1396" y="222"/>
                    <a:pt x="1396" y="222"/>
                  </a:cubicBezTo>
                  <a:cubicBezTo>
                    <a:pt x="1394" y="221"/>
                    <a:pt x="1392" y="223"/>
                    <a:pt x="1390" y="223"/>
                  </a:cubicBezTo>
                  <a:cubicBezTo>
                    <a:pt x="1386" y="222"/>
                    <a:pt x="1390" y="218"/>
                    <a:pt x="1390" y="215"/>
                  </a:cubicBezTo>
                  <a:cubicBezTo>
                    <a:pt x="1390" y="214"/>
                    <a:pt x="1384" y="212"/>
                    <a:pt x="1383" y="212"/>
                  </a:cubicBezTo>
                  <a:cubicBezTo>
                    <a:pt x="1381" y="211"/>
                    <a:pt x="1376" y="210"/>
                    <a:pt x="1374" y="213"/>
                  </a:cubicBezTo>
                  <a:cubicBezTo>
                    <a:pt x="1372" y="217"/>
                    <a:pt x="1377" y="220"/>
                    <a:pt x="1376" y="224"/>
                  </a:cubicBezTo>
                  <a:cubicBezTo>
                    <a:pt x="1375" y="224"/>
                    <a:pt x="1373" y="224"/>
                    <a:pt x="1372" y="224"/>
                  </a:cubicBezTo>
                  <a:cubicBezTo>
                    <a:pt x="1372" y="226"/>
                    <a:pt x="1373" y="228"/>
                    <a:pt x="1373" y="229"/>
                  </a:cubicBezTo>
                  <a:cubicBezTo>
                    <a:pt x="1374" y="230"/>
                    <a:pt x="1374" y="234"/>
                    <a:pt x="1373" y="235"/>
                  </a:cubicBezTo>
                  <a:cubicBezTo>
                    <a:pt x="1372" y="234"/>
                    <a:pt x="1373" y="233"/>
                    <a:pt x="1372" y="232"/>
                  </a:cubicBezTo>
                  <a:cubicBezTo>
                    <a:pt x="1371" y="231"/>
                    <a:pt x="1371" y="231"/>
                    <a:pt x="1370" y="230"/>
                  </a:cubicBezTo>
                  <a:cubicBezTo>
                    <a:pt x="1369" y="230"/>
                    <a:pt x="1367" y="229"/>
                    <a:pt x="1367" y="228"/>
                  </a:cubicBezTo>
                  <a:cubicBezTo>
                    <a:pt x="1367" y="226"/>
                    <a:pt x="1369" y="226"/>
                    <a:pt x="1370" y="225"/>
                  </a:cubicBezTo>
                  <a:cubicBezTo>
                    <a:pt x="1371" y="224"/>
                    <a:pt x="1372" y="223"/>
                    <a:pt x="1371" y="222"/>
                  </a:cubicBezTo>
                  <a:cubicBezTo>
                    <a:pt x="1371" y="221"/>
                    <a:pt x="1370" y="221"/>
                    <a:pt x="1370" y="220"/>
                  </a:cubicBezTo>
                  <a:cubicBezTo>
                    <a:pt x="1368" y="218"/>
                    <a:pt x="1369" y="218"/>
                    <a:pt x="1371" y="218"/>
                  </a:cubicBezTo>
                  <a:cubicBezTo>
                    <a:pt x="1372" y="218"/>
                    <a:pt x="1373" y="216"/>
                    <a:pt x="1373" y="215"/>
                  </a:cubicBezTo>
                  <a:cubicBezTo>
                    <a:pt x="1373" y="214"/>
                    <a:pt x="1371" y="213"/>
                    <a:pt x="1370" y="213"/>
                  </a:cubicBezTo>
                  <a:cubicBezTo>
                    <a:pt x="1369" y="211"/>
                    <a:pt x="1368" y="210"/>
                    <a:pt x="1367" y="209"/>
                  </a:cubicBezTo>
                  <a:cubicBezTo>
                    <a:pt x="1365" y="207"/>
                    <a:pt x="1362" y="207"/>
                    <a:pt x="1359" y="208"/>
                  </a:cubicBezTo>
                  <a:cubicBezTo>
                    <a:pt x="1357" y="208"/>
                    <a:pt x="1355" y="208"/>
                    <a:pt x="1353" y="208"/>
                  </a:cubicBezTo>
                  <a:cubicBezTo>
                    <a:pt x="1352" y="207"/>
                    <a:pt x="1350" y="207"/>
                    <a:pt x="1349" y="207"/>
                  </a:cubicBezTo>
                  <a:cubicBezTo>
                    <a:pt x="1348" y="207"/>
                    <a:pt x="1348" y="206"/>
                    <a:pt x="1347" y="206"/>
                  </a:cubicBezTo>
                  <a:cubicBezTo>
                    <a:pt x="1346" y="206"/>
                    <a:pt x="1345" y="206"/>
                    <a:pt x="1344" y="206"/>
                  </a:cubicBezTo>
                  <a:cubicBezTo>
                    <a:pt x="1342" y="206"/>
                    <a:pt x="1342" y="205"/>
                    <a:pt x="1341" y="204"/>
                  </a:cubicBezTo>
                  <a:cubicBezTo>
                    <a:pt x="1341" y="204"/>
                    <a:pt x="1340" y="204"/>
                    <a:pt x="1340" y="204"/>
                  </a:cubicBezTo>
                  <a:cubicBezTo>
                    <a:pt x="1339" y="203"/>
                    <a:pt x="1339" y="203"/>
                    <a:pt x="1339" y="202"/>
                  </a:cubicBezTo>
                  <a:cubicBezTo>
                    <a:pt x="1338" y="202"/>
                    <a:pt x="1338" y="202"/>
                    <a:pt x="1338" y="202"/>
                  </a:cubicBezTo>
                  <a:cubicBezTo>
                    <a:pt x="1339" y="202"/>
                    <a:pt x="1339" y="202"/>
                    <a:pt x="1339" y="200"/>
                  </a:cubicBezTo>
                  <a:cubicBezTo>
                    <a:pt x="1340" y="195"/>
                    <a:pt x="1338" y="195"/>
                    <a:pt x="1335" y="193"/>
                  </a:cubicBezTo>
                  <a:cubicBezTo>
                    <a:pt x="1325" y="188"/>
                    <a:pt x="1314" y="183"/>
                    <a:pt x="1303" y="180"/>
                  </a:cubicBezTo>
                  <a:cubicBezTo>
                    <a:pt x="1298" y="179"/>
                    <a:pt x="1295" y="177"/>
                    <a:pt x="1295" y="174"/>
                  </a:cubicBezTo>
                  <a:cubicBezTo>
                    <a:pt x="1307" y="173"/>
                    <a:pt x="1320" y="172"/>
                    <a:pt x="1332" y="174"/>
                  </a:cubicBezTo>
                  <a:cubicBezTo>
                    <a:pt x="1338" y="174"/>
                    <a:pt x="1346" y="173"/>
                    <a:pt x="1352" y="175"/>
                  </a:cubicBezTo>
                  <a:cubicBezTo>
                    <a:pt x="1355" y="176"/>
                    <a:pt x="1356" y="178"/>
                    <a:pt x="1359" y="178"/>
                  </a:cubicBezTo>
                  <a:cubicBezTo>
                    <a:pt x="1361" y="178"/>
                    <a:pt x="1363" y="178"/>
                    <a:pt x="1365" y="178"/>
                  </a:cubicBezTo>
                  <a:cubicBezTo>
                    <a:pt x="1369" y="178"/>
                    <a:pt x="1377" y="179"/>
                    <a:pt x="1381" y="178"/>
                  </a:cubicBezTo>
                  <a:cubicBezTo>
                    <a:pt x="1382" y="177"/>
                    <a:pt x="1386" y="174"/>
                    <a:pt x="1387" y="172"/>
                  </a:cubicBezTo>
                  <a:cubicBezTo>
                    <a:pt x="1390" y="169"/>
                    <a:pt x="1389" y="164"/>
                    <a:pt x="1392" y="162"/>
                  </a:cubicBezTo>
                  <a:cubicBezTo>
                    <a:pt x="1393" y="161"/>
                    <a:pt x="1397" y="161"/>
                    <a:pt x="1399" y="160"/>
                  </a:cubicBezTo>
                  <a:cubicBezTo>
                    <a:pt x="1401" y="159"/>
                    <a:pt x="1404" y="157"/>
                    <a:pt x="1406" y="156"/>
                  </a:cubicBezTo>
                  <a:cubicBezTo>
                    <a:pt x="1407" y="155"/>
                    <a:pt x="1406" y="154"/>
                    <a:pt x="1407" y="154"/>
                  </a:cubicBezTo>
                  <a:cubicBezTo>
                    <a:pt x="1408" y="154"/>
                    <a:pt x="1409" y="154"/>
                    <a:pt x="1410" y="154"/>
                  </a:cubicBezTo>
                  <a:cubicBezTo>
                    <a:pt x="1412" y="153"/>
                    <a:pt x="1411" y="151"/>
                    <a:pt x="1413" y="149"/>
                  </a:cubicBezTo>
                  <a:cubicBezTo>
                    <a:pt x="1416" y="146"/>
                    <a:pt x="1420" y="149"/>
                    <a:pt x="1423" y="146"/>
                  </a:cubicBezTo>
                  <a:cubicBezTo>
                    <a:pt x="1429" y="142"/>
                    <a:pt x="1419" y="130"/>
                    <a:pt x="1418" y="124"/>
                  </a:cubicBezTo>
                </a:path>
              </a:pathLst>
            </a:custGeom>
            <a:solidFill>
              <a:srgbClr val="D2CFC5"/>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39" name="Freeform 139">
              <a:extLst>
                <a:ext uri="{FF2B5EF4-FFF2-40B4-BE49-F238E27FC236}">
                  <a16:creationId xmlns:a16="http://schemas.microsoft.com/office/drawing/2014/main" id="{1B01D6D0-CFCF-6D50-7B6B-7A7A442F0A2A}"/>
                </a:ext>
              </a:extLst>
            </p:cNvPr>
            <p:cNvSpPr>
              <a:spLocks/>
            </p:cNvSpPr>
            <p:nvPr/>
          </p:nvSpPr>
          <p:spPr bwMode="auto">
            <a:xfrm>
              <a:off x="4910138" y="6602413"/>
              <a:ext cx="34925" cy="20638"/>
            </a:xfrm>
            <a:custGeom>
              <a:avLst/>
              <a:gdLst/>
              <a:ahLst/>
              <a:cxnLst>
                <a:cxn ang="0">
                  <a:pos x="16" y="2"/>
                </a:cxn>
                <a:cxn ang="0">
                  <a:pos x="3" y="3"/>
                </a:cxn>
                <a:cxn ang="0">
                  <a:pos x="1" y="7"/>
                </a:cxn>
                <a:cxn ang="0">
                  <a:pos x="5" y="10"/>
                </a:cxn>
                <a:cxn ang="0">
                  <a:pos x="14" y="11"/>
                </a:cxn>
                <a:cxn ang="0">
                  <a:pos x="17" y="7"/>
                </a:cxn>
                <a:cxn ang="0">
                  <a:pos x="19" y="3"/>
                </a:cxn>
                <a:cxn ang="0">
                  <a:pos x="16" y="2"/>
                </a:cxn>
              </a:cxnLst>
              <a:rect l="0" t="0" r="r" b="b"/>
              <a:pathLst>
                <a:path w="19" h="11">
                  <a:moveTo>
                    <a:pt x="16" y="2"/>
                  </a:moveTo>
                  <a:cubicBezTo>
                    <a:pt x="12" y="0"/>
                    <a:pt x="6" y="0"/>
                    <a:pt x="3" y="3"/>
                  </a:cubicBezTo>
                  <a:cubicBezTo>
                    <a:pt x="2" y="4"/>
                    <a:pt x="0" y="5"/>
                    <a:pt x="1" y="7"/>
                  </a:cubicBezTo>
                  <a:cubicBezTo>
                    <a:pt x="1" y="9"/>
                    <a:pt x="3" y="9"/>
                    <a:pt x="5" y="10"/>
                  </a:cubicBezTo>
                  <a:cubicBezTo>
                    <a:pt x="7" y="11"/>
                    <a:pt x="11" y="11"/>
                    <a:pt x="14" y="11"/>
                  </a:cubicBezTo>
                  <a:cubicBezTo>
                    <a:pt x="15" y="10"/>
                    <a:pt x="15" y="9"/>
                    <a:pt x="17" y="7"/>
                  </a:cubicBezTo>
                  <a:cubicBezTo>
                    <a:pt x="19" y="6"/>
                    <a:pt x="19" y="6"/>
                    <a:pt x="19" y="3"/>
                  </a:cubicBezTo>
                  <a:lnTo>
                    <a:pt x="16" y="2"/>
                  </a:lnTo>
                  <a:close/>
                </a:path>
              </a:pathLst>
            </a:custGeom>
            <a:solidFill>
              <a:srgbClr val="FFC800"/>
            </a:solidFill>
            <a:ln w="63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140" name="Textplatzhalter 2">
            <a:extLst>
              <a:ext uri="{FF2B5EF4-FFF2-40B4-BE49-F238E27FC236}">
                <a16:creationId xmlns:a16="http://schemas.microsoft.com/office/drawing/2014/main" id="{0D3374A3-6226-806B-5BBE-8817255D3B18}"/>
              </a:ext>
            </a:extLst>
          </p:cNvPr>
          <p:cNvSpPr txBox="1">
            <a:spLocks/>
          </p:cNvSpPr>
          <p:nvPr/>
        </p:nvSpPr>
        <p:spPr>
          <a:xfrm>
            <a:off x="862191" y="1690319"/>
            <a:ext cx="9576399" cy="4819671"/>
          </a:xfrm>
          <a:prstGeom prst="rect">
            <a:avLst/>
          </a:prstGeom>
        </p:spPr>
        <p:txBody>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spcBef>
                <a:spcPts val="0"/>
              </a:spcBef>
              <a:buClr>
                <a:srgbClr val="915F9E"/>
              </a:buClr>
              <a:buNone/>
            </a:pPr>
            <a:r>
              <a:rPr lang="de-DE" sz="2400" b="1" dirty="0">
                <a:solidFill>
                  <a:srgbClr val="E97924"/>
                </a:solidFill>
              </a:rPr>
              <a:t>Wo finde ich weitere Unterstützung im Umgang mit lokalen Steuern und Bankvorschriften?</a:t>
            </a:r>
            <a:br>
              <a:rPr lang="en-US" sz="2400" b="1" dirty="0">
                <a:solidFill>
                  <a:srgbClr val="E97924"/>
                </a:solidFill>
              </a:rPr>
            </a:br>
            <a:r>
              <a:rPr lang="en-US" sz="1200" b="1" dirty="0">
                <a:solidFill>
                  <a:srgbClr val="E97924"/>
                </a:solidFill>
              </a:rPr>
              <a:t> </a:t>
            </a:r>
            <a:br>
              <a:rPr lang="en-US" sz="2400" b="1" dirty="0">
                <a:solidFill>
                  <a:srgbClr val="E97924"/>
                </a:solidFill>
              </a:rPr>
            </a:br>
            <a:r>
              <a:rPr lang="de-DE" sz="1800" dirty="0"/>
              <a:t>REGIERUNGSBEHÖRDEN </a:t>
            </a:r>
          </a:p>
          <a:p>
            <a:pPr>
              <a:spcBef>
                <a:spcPts val="0"/>
              </a:spcBef>
              <a:buClr>
                <a:srgbClr val="915F9E"/>
              </a:buClr>
            </a:pPr>
            <a:r>
              <a:rPr lang="de-DE" sz="1800" dirty="0"/>
              <a:t>Schwedisches Handelsregisteramt (</a:t>
            </a:r>
            <a:r>
              <a:rPr lang="de-DE" sz="1800" dirty="0" err="1"/>
              <a:t>Bolagsverket</a:t>
            </a:r>
            <a:r>
              <a:rPr lang="de-DE" sz="1800" dirty="0"/>
              <a:t>) </a:t>
            </a:r>
          </a:p>
          <a:p>
            <a:pPr marL="0" indent="0">
              <a:spcBef>
                <a:spcPts val="0"/>
              </a:spcBef>
              <a:buClr>
                <a:srgbClr val="915F9E"/>
              </a:buClr>
              <a:buNone/>
            </a:pPr>
            <a:r>
              <a:rPr lang="de-DE" sz="1800" dirty="0"/>
              <a:t>                +46 771 670 670 </a:t>
            </a:r>
            <a:r>
              <a:rPr lang="de-DE" sz="1800" dirty="0">
                <a:hlinkClick r:id="rId2"/>
              </a:rPr>
              <a:t>www.bolagsverket.se</a:t>
            </a:r>
            <a:endParaRPr lang="de-DE" sz="1800" dirty="0"/>
          </a:p>
          <a:p>
            <a:pPr>
              <a:spcBef>
                <a:spcPts val="0"/>
              </a:spcBef>
              <a:buClr>
                <a:srgbClr val="915F9E"/>
              </a:buClr>
            </a:pPr>
            <a:r>
              <a:rPr lang="de-DE" sz="1800" dirty="0"/>
              <a:t>Schwedisches Handelsregisteramt und schwedische Steuerbehörde (</a:t>
            </a:r>
            <a:r>
              <a:rPr lang="de-DE" sz="1800" dirty="0" err="1"/>
              <a:t>Skatteverket</a:t>
            </a:r>
            <a:r>
              <a:rPr lang="de-DE" sz="1800" dirty="0"/>
              <a:t>):</a:t>
            </a:r>
          </a:p>
          <a:p>
            <a:pPr marL="0" indent="0">
              <a:spcBef>
                <a:spcPts val="0"/>
              </a:spcBef>
              <a:buClr>
                <a:srgbClr val="915F9E"/>
              </a:buClr>
              <a:buNone/>
            </a:pPr>
            <a:r>
              <a:rPr lang="de-DE" sz="1800" dirty="0"/>
              <a:t>                0771 567 567 </a:t>
            </a:r>
            <a:r>
              <a:rPr lang="de-DE" sz="1800" dirty="0">
                <a:hlinkClick r:id="rId3"/>
              </a:rPr>
              <a:t>www.skatteverket.se</a:t>
            </a:r>
            <a:r>
              <a:rPr lang="de-DE" sz="1800" dirty="0"/>
              <a:t>  </a:t>
            </a:r>
          </a:p>
          <a:p>
            <a:pPr marL="0" indent="0">
              <a:spcBef>
                <a:spcPts val="0"/>
              </a:spcBef>
              <a:buClr>
                <a:srgbClr val="915F9E"/>
              </a:buClr>
              <a:buNone/>
            </a:pPr>
            <a:br>
              <a:rPr lang="en-US" sz="1800" dirty="0"/>
            </a:br>
            <a:r>
              <a:rPr lang="de-DE" sz="2400" b="1" dirty="0">
                <a:solidFill>
                  <a:srgbClr val="E97924"/>
                </a:solidFill>
              </a:rPr>
              <a:t>Weitere wertvolle Adressen für Unterstützung</a:t>
            </a:r>
          </a:p>
          <a:p>
            <a:pPr marL="0" indent="0">
              <a:spcBef>
                <a:spcPts val="0"/>
              </a:spcBef>
              <a:buClr>
                <a:srgbClr val="915F9E"/>
              </a:buClr>
              <a:buNone/>
            </a:pPr>
            <a:r>
              <a:rPr lang="de-DE" sz="1000" b="1" dirty="0">
                <a:solidFill>
                  <a:srgbClr val="E97924"/>
                </a:solidFill>
              </a:rPr>
              <a:t>  </a:t>
            </a:r>
            <a:br>
              <a:rPr lang="en-US" sz="2400" b="1" dirty="0">
                <a:solidFill>
                  <a:srgbClr val="E97924"/>
                </a:solidFill>
              </a:rPr>
            </a:br>
            <a:r>
              <a:rPr lang="en-US" sz="1800" dirty="0">
                <a:hlinkClick r:id="rId4"/>
              </a:rPr>
              <a:t>www.verksamt.se</a:t>
            </a:r>
            <a:r>
              <a:rPr lang="en-US" sz="1800" dirty="0"/>
              <a:t> </a:t>
            </a:r>
            <a:r>
              <a:rPr lang="de-DE" sz="1800" dirty="0"/>
              <a:t>Hier können Sie Ihr Unternehmen Schritt für Schritt registrieren</a:t>
            </a:r>
            <a:br>
              <a:rPr lang="en-US" sz="1800" dirty="0"/>
            </a:br>
            <a:r>
              <a:rPr lang="en-US" sz="1800" dirty="0">
                <a:hlinkClick r:id="rId5"/>
              </a:rPr>
              <a:t>https://www.nyforetagarcentrum.com/</a:t>
            </a:r>
            <a:r>
              <a:rPr lang="en-US" sz="1800" dirty="0"/>
              <a:t> </a:t>
            </a:r>
            <a:r>
              <a:rPr lang="de-DE" sz="1800" dirty="0"/>
              <a:t>Kostenlose Hilfe bei der Gründung eines Unternehmens</a:t>
            </a:r>
            <a:br>
              <a:rPr lang="en-US" sz="1800" dirty="0"/>
            </a:br>
            <a:r>
              <a:rPr lang="en-US" sz="1800" dirty="0">
                <a:hlinkClick r:id="rId6"/>
              </a:rPr>
              <a:t>https://www.almi.se</a:t>
            </a:r>
            <a:r>
              <a:rPr lang="de-DE" sz="1800" dirty="0"/>
              <a:t>/ Kostenlose Hilfe bei der Unternehmensentwicklung und Finanzierung</a:t>
            </a:r>
            <a:br>
              <a:rPr lang="en-US" sz="1800" dirty="0"/>
            </a:br>
            <a:r>
              <a:rPr lang="en-US" sz="1800" dirty="0">
                <a:hlinkClick r:id="rId7"/>
              </a:rPr>
              <a:t>https://coompanion.se/</a:t>
            </a:r>
            <a:r>
              <a:rPr lang="en-US" sz="1800" dirty="0"/>
              <a:t> </a:t>
            </a:r>
            <a:r>
              <a:rPr lang="de-DE" sz="1800" dirty="0"/>
              <a:t>Kostenlose Hilfe bei der Geschäftsentwicklung für Sozialunternehmen</a:t>
            </a:r>
            <a:endParaRPr lang="en-US" sz="2400" b="1" dirty="0">
              <a:solidFill>
                <a:srgbClr val="E97924"/>
              </a:solidFill>
            </a:endParaRPr>
          </a:p>
        </p:txBody>
      </p:sp>
    </p:spTree>
    <p:extLst>
      <p:ext uri="{BB962C8B-B14F-4D97-AF65-F5344CB8AC3E}">
        <p14:creationId xmlns:p14="http://schemas.microsoft.com/office/powerpoint/2010/main" val="308444388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71795F2C-4BCE-5049-9792-CD5702D9FFBB}"/>
              </a:ext>
            </a:extLst>
          </p:cNvPr>
          <p:cNvSpPr>
            <a:spLocks noGrp="1"/>
          </p:cNvSpPr>
          <p:nvPr>
            <p:ph type="body" sz="quarter" idx="14"/>
          </p:nvPr>
        </p:nvSpPr>
        <p:spPr/>
        <p:txBody>
          <a:bodyPr/>
          <a:lstStyle/>
          <a:p>
            <a:r>
              <a:rPr lang="en-US" dirty="0"/>
              <a:t>04</a:t>
            </a:r>
          </a:p>
        </p:txBody>
      </p:sp>
      <p:sp>
        <p:nvSpPr>
          <p:cNvPr id="11" name="Text Placeholder 10">
            <a:extLst>
              <a:ext uri="{FF2B5EF4-FFF2-40B4-BE49-F238E27FC236}">
                <a16:creationId xmlns:a16="http://schemas.microsoft.com/office/drawing/2014/main" id="{09DE250D-399D-3046-A104-9E1DCF4E2437}"/>
              </a:ext>
            </a:extLst>
          </p:cNvPr>
          <p:cNvSpPr>
            <a:spLocks noGrp="1"/>
          </p:cNvSpPr>
          <p:nvPr>
            <p:ph type="body" sz="quarter" idx="17"/>
          </p:nvPr>
        </p:nvSpPr>
        <p:spPr/>
        <p:txBody>
          <a:bodyPr/>
          <a:lstStyle/>
          <a:p>
            <a:r>
              <a:rPr lang="en-US" dirty="0"/>
              <a:t>ABSCHNITT</a:t>
            </a:r>
          </a:p>
        </p:txBody>
      </p:sp>
      <p:sp>
        <p:nvSpPr>
          <p:cNvPr id="12" name="Text Placeholder 11">
            <a:extLst>
              <a:ext uri="{FF2B5EF4-FFF2-40B4-BE49-F238E27FC236}">
                <a16:creationId xmlns:a16="http://schemas.microsoft.com/office/drawing/2014/main" id="{EA701505-57B6-7A45-B68E-0C04614F51C7}"/>
              </a:ext>
            </a:extLst>
          </p:cNvPr>
          <p:cNvSpPr>
            <a:spLocks noGrp="1"/>
          </p:cNvSpPr>
          <p:nvPr>
            <p:ph type="body" sz="quarter" idx="18"/>
          </p:nvPr>
        </p:nvSpPr>
        <p:spPr/>
        <p:txBody>
          <a:bodyPr/>
          <a:lstStyle/>
          <a:p>
            <a:r>
              <a:rPr lang="de-DE" sz="2800" i="0" dirty="0">
                <a:effectLst/>
                <a:latin typeface="Calibri" panose="020F0502020204030204" pitchFamily="34" charset="0"/>
              </a:rPr>
              <a:t>Unterstützung durch Finanzberatung und Finanzierungsmöglichkeiten</a:t>
            </a:r>
            <a:endParaRPr lang="en-US" sz="4800" dirty="0"/>
          </a:p>
        </p:txBody>
      </p:sp>
      <p:pic>
        <p:nvPicPr>
          <p:cNvPr id="13" name="Picture Placeholder 12">
            <a:extLst>
              <a:ext uri="{FF2B5EF4-FFF2-40B4-BE49-F238E27FC236}">
                <a16:creationId xmlns:a16="http://schemas.microsoft.com/office/drawing/2014/main" id="{1B85B8FA-3996-0E52-3A63-589FBE106F4D}"/>
              </a:ext>
            </a:extLst>
          </p:cNvPr>
          <p:cNvPicPr>
            <a:picLocks noGrp="1" noChangeAspect="1"/>
          </p:cNvPicPr>
          <p:nvPr>
            <p:ph type="pic" sz="quarter" idx="21"/>
          </p:nvPr>
        </p:nvPicPr>
        <p:blipFill rotWithShape="1">
          <a:blip r:embed="rId2" cstate="email">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a:ext>
            </a:extLst>
          </a:blip>
          <a:srcRect l="30258" r="13208"/>
          <a:stretch/>
        </p:blipFill>
        <p:spPr>
          <a:xfrm>
            <a:off x="6841657" y="0"/>
            <a:ext cx="5364392" cy="6325815"/>
          </a:xfrm>
        </p:spPr>
      </p:pic>
      <p:grpSp>
        <p:nvGrpSpPr>
          <p:cNvPr id="4" name="Group 3">
            <a:extLst>
              <a:ext uri="{FF2B5EF4-FFF2-40B4-BE49-F238E27FC236}">
                <a16:creationId xmlns:a16="http://schemas.microsoft.com/office/drawing/2014/main" id="{96E3C99D-23F0-9EBD-6937-2E29E124896C}"/>
              </a:ext>
            </a:extLst>
          </p:cNvPr>
          <p:cNvGrpSpPr/>
          <p:nvPr/>
        </p:nvGrpSpPr>
        <p:grpSpPr>
          <a:xfrm>
            <a:off x="-205469" y="3429000"/>
            <a:ext cx="2946331" cy="3019795"/>
            <a:chOff x="3177766" y="6791136"/>
            <a:chExt cx="1361636" cy="1395587"/>
          </a:xfrm>
          <a:solidFill>
            <a:schemeClr val="bg1">
              <a:alpha val="29000"/>
            </a:schemeClr>
          </a:solidFill>
        </p:grpSpPr>
        <p:sp>
          <p:nvSpPr>
            <p:cNvPr id="5" name="Freeform 4">
              <a:extLst>
                <a:ext uri="{FF2B5EF4-FFF2-40B4-BE49-F238E27FC236}">
                  <a16:creationId xmlns:a16="http://schemas.microsoft.com/office/drawing/2014/main" id="{333C486F-94D5-5F08-8853-8A4A3CDEF34D}"/>
                </a:ext>
              </a:extLst>
            </p:cNvPr>
            <p:cNvSpPr/>
            <p:nvPr userDrawn="1"/>
          </p:nvSpPr>
          <p:spPr>
            <a:xfrm>
              <a:off x="3177766" y="6950168"/>
              <a:ext cx="262281" cy="1196190"/>
            </a:xfrm>
            <a:custGeom>
              <a:avLst/>
              <a:gdLst>
                <a:gd name="connsiteX0" fmla="*/ 238715 w 262281"/>
                <a:gd name="connsiteY0" fmla="*/ 292709 h 1196190"/>
                <a:gd name="connsiteX1" fmla="*/ 238715 w 262281"/>
                <a:gd name="connsiteY1" fmla="*/ 145402 h 1196190"/>
                <a:gd name="connsiteX2" fmla="*/ 109101 w 262281"/>
                <a:gd name="connsiteY2" fmla="*/ 59 h 1196190"/>
                <a:gd name="connsiteX3" fmla="*/ 71788 w 262281"/>
                <a:gd name="connsiteY3" fmla="*/ 98264 h 1196190"/>
                <a:gd name="connsiteX4" fmla="*/ 81608 w 262281"/>
                <a:gd name="connsiteY4" fmla="*/ 367344 h 1196190"/>
                <a:gd name="connsiteX5" fmla="*/ 18764 w 262281"/>
                <a:gd name="connsiteY5" fmla="*/ 628568 h 1196190"/>
                <a:gd name="connsiteX6" fmla="*/ 48222 w 262281"/>
                <a:gd name="connsiteY6" fmla="*/ 999781 h 1196190"/>
                <a:gd name="connsiteX7" fmla="*/ 262281 w 262281"/>
                <a:gd name="connsiteY7" fmla="*/ 1196190 h 1196190"/>
                <a:gd name="connsiteX8" fmla="*/ 199438 w 262281"/>
                <a:gd name="connsiteY8" fmla="*/ 679634 h 1196190"/>
                <a:gd name="connsiteX9" fmla="*/ 238715 w 262281"/>
                <a:gd name="connsiteY9" fmla="*/ 292709 h 119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2281" h="1196190">
                  <a:moveTo>
                    <a:pt x="238715" y="292709"/>
                  </a:moveTo>
                  <a:cubicBezTo>
                    <a:pt x="240679" y="243606"/>
                    <a:pt x="246571" y="194504"/>
                    <a:pt x="238715" y="145402"/>
                  </a:cubicBezTo>
                  <a:cubicBezTo>
                    <a:pt x="226932" y="72731"/>
                    <a:pt x="189619" y="3987"/>
                    <a:pt x="109101" y="59"/>
                  </a:cubicBezTo>
                  <a:cubicBezTo>
                    <a:pt x="36439" y="-1905"/>
                    <a:pt x="63933" y="45233"/>
                    <a:pt x="71788" y="98264"/>
                  </a:cubicBezTo>
                  <a:cubicBezTo>
                    <a:pt x="87499" y="186648"/>
                    <a:pt x="91427" y="278960"/>
                    <a:pt x="81608" y="367344"/>
                  </a:cubicBezTo>
                  <a:cubicBezTo>
                    <a:pt x="71788" y="455728"/>
                    <a:pt x="40367" y="542148"/>
                    <a:pt x="18764" y="628568"/>
                  </a:cubicBezTo>
                  <a:cubicBezTo>
                    <a:pt x="-10694" y="750342"/>
                    <a:pt x="-8730" y="885864"/>
                    <a:pt x="48222" y="999781"/>
                  </a:cubicBezTo>
                  <a:cubicBezTo>
                    <a:pt x="95354" y="1094058"/>
                    <a:pt x="171944" y="1158872"/>
                    <a:pt x="262281" y="1196190"/>
                  </a:cubicBezTo>
                  <a:cubicBezTo>
                    <a:pt x="205330" y="1007638"/>
                    <a:pt x="193547" y="824977"/>
                    <a:pt x="199438" y="679634"/>
                  </a:cubicBezTo>
                  <a:cubicBezTo>
                    <a:pt x="205330" y="487154"/>
                    <a:pt x="236751" y="314314"/>
                    <a:pt x="238715" y="292709"/>
                  </a:cubicBezTo>
                  <a:close/>
                </a:path>
              </a:pathLst>
            </a:custGeom>
            <a:grpFill/>
            <a:ln w="19616" cap="flat">
              <a:no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A413BE2F-44A0-017E-59CA-DE88CFE35B3C}"/>
                </a:ext>
              </a:extLst>
            </p:cNvPr>
            <p:cNvSpPr/>
            <p:nvPr userDrawn="1"/>
          </p:nvSpPr>
          <p:spPr>
            <a:xfrm>
              <a:off x="3471181" y="7651529"/>
              <a:ext cx="1017410" cy="535194"/>
            </a:xfrm>
            <a:custGeom>
              <a:avLst/>
              <a:gdLst>
                <a:gd name="connsiteX0" fmla="*/ 986139 w 1017410"/>
                <a:gd name="connsiteY0" fmla="*/ 1843 h 535194"/>
                <a:gd name="connsiteX1" fmla="*/ 811356 w 1017410"/>
                <a:gd name="connsiteY1" fmla="*/ 47017 h 535194"/>
                <a:gd name="connsiteX2" fmla="*/ 249696 w 1017410"/>
                <a:gd name="connsiteY2" fmla="*/ 225749 h 535194"/>
                <a:gd name="connsiteX3" fmla="*/ 279154 w 1017410"/>
                <a:gd name="connsiteY3" fmla="*/ 184503 h 535194"/>
                <a:gd name="connsiteX4" fmla="*/ 235949 w 1017410"/>
                <a:gd name="connsiteY4" fmla="*/ 39160 h 535194"/>
                <a:gd name="connsiteX5" fmla="*/ 98480 w 1017410"/>
                <a:gd name="connsiteY5" fmla="*/ 102011 h 535194"/>
                <a:gd name="connsiteX6" fmla="*/ 104372 w 1017410"/>
                <a:gd name="connsiteY6" fmla="*/ 215929 h 535194"/>
                <a:gd name="connsiteX7" fmla="*/ 19926 w 1017410"/>
                <a:gd name="connsiteY7" fmla="*/ 48981 h 535194"/>
                <a:gd name="connsiteX8" fmla="*/ 10107 w 1017410"/>
                <a:gd name="connsiteY8" fmla="*/ 512506 h 535194"/>
                <a:gd name="connsiteX9" fmla="*/ 416623 w 1017410"/>
                <a:gd name="connsiteY9" fmla="*/ 471260 h 535194"/>
                <a:gd name="connsiteX10" fmla="*/ 660140 w 1017410"/>
                <a:gd name="connsiteY10" fmla="*/ 320025 h 535194"/>
                <a:gd name="connsiteX11" fmla="*/ 954717 w 1017410"/>
                <a:gd name="connsiteY11" fmla="*/ 103975 h 535194"/>
                <a:gd name="connsiteX12" fmla="*/ 990067 w 1017410"/>
                <a:gd name="connsiteY12" fmla="*/ 74514 h 535194"/>
                <a:gd name="connsiteX13" fmla="*/ 1011669 w 1017410"/>
                <a:gd name="connsiteY13" fmla="*/ 13627 h 535194"/>
                <a:gd name="connsiteX14" fmla="*/ 986139 w 1017410"/>
                <a:gd name="connsiteY14" fmla="*/ 1843 h 53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7410" h="535194">
                  <a:moveTo>
                    <a:pt x="986139" y="1843"/>
                  </a:moveTo>
                  <a:cubicBezTo>
                    <a:pt x="925260" y="-6014"/>
                    <a:pt x="864380" y="11663"/>
                    <a:pt x="811356" y="47017"/>
                  </a:cubicBezTo>
                  <a:cubicBezTo>
                    <a:pt x="766188" y="78442"/>
                    <a:pt x="491249" y="233605"/>
                    <a:pt x="249696" y="225749"/>
                  </a:cubicBezTo>
                  <a:cubicBezTo>
                    <a:pt x="261479" y="213964"/>
                    <a:pt x="271298" y="200216"/>
                    <a:pt x="279154" y="184503"/>
                  </a:cubicBezTo>
                  <a:cubicBezTo>
                    <a:pt x="304684" y="127544"/>
                    <a:pt x="285045" y="60765"/>
                    <a:pt x="235949" y="39160"/>
                  </a:cubicBezTo>
                  <a:cubicBezTo>
                    <a:pt x="184889" y="15591"/>
                    <a:pt x="124010" y="45053"/>
                    <a:pt x="98480" y="102011"/>
                  </a:cubicBezTo>
                  <a:cubicBezTo>
                    <a:pt x="80805" y="141293"/>
                    <a:pt x="84733" y="184503"/>
                    <a:pt x="104372" y="215929"/>
                  </a:cubicBezTo>
                  <a:cubicBezTo>
                    <a:pt x="65095" y="190395"/>
                    <a:pt x="39564" y="135401"/>
                    <a:pt x="19926" y="48981"/>
                  </a:cubicBezTo>
                  <a:cubicBezTo>
                    <a:pt x="19926" y="48981"/>
                    <a:pt x="-17387" y="272887"/>
                    <a:pt x="10107" y="512506"/>
                  </a:cubicBezTo>
                  <a:cubicBezTo>
                    <a:pt x="141685" y="553752"/>
                    <a:pt x="290937" y="538039"/>
                    <a:pt x="416623" y="471260"/>
                  </a:cubicBezTo>
                  <a:cubicBezTo>
                    <a:pt x="501069" y="426086"/>
                    <a:pt x="579622" y="371092"/>
                    <a:pt x="660140" y="320025"/>
                  </a:cubicBezTo>
                  <a:cubicBezTo>
                    <a:pt x="764224" y="255210"/>
                    <a:pt x="860453" y="182539"/>
                    <a:pt x="954717" y="103975"/>
                  </a:cubicBezTo>
                  <a:cubicBezTo>
                    <a:pt x="966500" y="94155"/>
                    <a:pt x="978283" y="84334"/>
                    <a:pt x="990067" y="74514"/>
                  </a:cubicBezTo>
                  <a:cubicBezTo>
                    <a:pt x="1007741" y="58801"/>
                    <a:pt x="1027380" y="31304"/>
                    <a:pt x="1011669" y="13627"/>
                  </a:cubicBezTo>
                  <a:cubicBezTo>
                    <a:pt x="1005777" y="5771"/>
                    <a:pt x="995958" y="3807"/>
                    <a:pt x="986139" y="1843"/>
                  </a:cubicBezTo>
                  <a:close/>
                </a:path>
              </a:pathLst>
            </a:custGeom>
            <a:grpFill/>
            <a:ln w="19616"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0BECAAE5-318F-6926-82F6-51930BAE6F17}"/>
                </a:ext>
              </a:extLst>
            </p:cNvPr>
            <p:cNvSpPr/>
            <p:nvPr userDrawn="1"/>
          </p:nvSpPr>
          <p:spPr>
            <a:xfrm>
              <a:off x="3438083" y="6791136"/>
              <a:ext cx="1101319" cy="889408"/>
            </a:xfrm>
            <a:custGeom>
              <a:avLst/>
              <a:gdLst>
                <a:gd name="connsiteX0" fmla="*/ 1089935 w 1101319"/>
                <a:gd name="connsiteY0" fmla="*/ 491023 h 889408"/>
                <a:gd name="connsiteX1" fmla="*/ 1007454 w 1101319"/>
                <a:gd name="connsiteY1" fmla="*/ 469418 h 889408"/>
                <a:gd name="connsiteX2" fmla="*/ 930864 w 1101319"/>
                <a:gd name="connsiteY2" fmla="*/ 516556 h 889408"/>
                <a:gd name="connsiteX3" fmla="*/ 714840 w 1101319"/>
                <a:gd name="connsiteY3" fmla="*/ 695288 h 889408"/>
                <a:gd name="connsiteX4" fmla="*/ 636287 w 1101319"/>
                <a:gd name="connsiteY4" fmla="*/ 750282 h 889408"/>
                <a:gd name="connsiteX5" fmla="*/ 604865 w 1101319"/>
                <a:gd name="connsiteY5" fmla="*/ 669755 h 889408"/>
                <a:gd name="connsiteX6" fmla="*/ 738407 w 1101319"/>
                <a:gd name="connsiteY6" fmla="*/ 524412 h 889408"/>
                <a:gd name="connsiteX7" fmla="*/ 989779 w 1101319"/>
                <a:gd name="connsiteY7" fmla="*/ 235691 h 889408"/>
                <a:gd name="connsiteX8" fmla="*/ 1021200 w 1101319"/>
                <a:gd name="connsiteY8" fmla="*/ 133558 h 889408"/>
                <a:gd name="connsiteX9" fmla="*/ 991743 w 1101319"/>
                <a:gd name="connsiteY9" fmla="*/ 86420 h 889408"/>
                <a:gd name="connsiteX10" fmla="*/ 883731 w 1101319"/>
                <a:gd name="connsiteY10" fmla="*/ 111953 h 889408"/>
                <a:gd name="connsiteX11" fmla="*/ 488998 w 1101319"/>
                <a:gd name="connsiteY11" fmla="*/ 547981 h 889408"/>
                <a:gd name="connsiteX12" fmla="*/ 426155 w 1101319"/>
                <a:gd name="connsiteY12" fmla="*/ 563694 h 889408"/>
                <a:gd name="connsiteX13" fmla="*/ 430083 w 1101319"/>
                <a:gd name="connsiteY13" fmla="*/ 518520 h 889408"/>
                <a:gd name="connsiteX14" fmla="*/ 667708 w 1101319"/>
                <a:gd name="connsiteY14" fmla="*/ 135522 h 889408"/>
                <a:gd name="connsiteX15" fmla="*/ 663780 w 1101319"/>
                <a:gd name="connsiteY15" fmla="*/ 15713 h 889408"/>
                <a:gd name="connsiteX16" fmla="*/ 532203 w 1101319"/>
                <a:gd name="connsiteY16" fmla="*/ 39282 h 889408"/>
                <a:gd name="connsiteX17" fmla="*/ 306360 w 1101319"/>
                <a:gd name="connsiteY17" fmla="*/ 386926 h 889408"/>
                <a:gd name="connsiteX18" fmla="*/ 109976 w 1101319"/>
                <a:gd name="connsiteY18" fmla="*/ 589227 h 889408"/>
                <a:gd name="connsiteX19" fmla="*/ 0 w 1101319"/>
                <a:gd name="connsiteY19" fmla="*/ 563694 h 889408"/>
                <a:gd name="connsiteX20" fmla="*/ 153180 w 1101319"/>
                <a:gd name="connsiteY20" fmla="*/ 781708 h 889408"/>
                <a:gd name="connsiteX21" fmla="*/ 147289 w 1101319"/>
                <a:gd name="connsiteY21" fmla="*/ 648150 h 889408"/>
                <a:gd name="connsiteX22" fmla="*/ 331890 w 1101319"/>
                <a:gd name="connsiteY22" fmla="*/ 546017 h 889408"/>
                <a:gd name="connsiteX23" fmla="*/ 406516 w 1101319"/>
                <a:gd name="connsiteY23" fmla="*/ 742426 h 889408"/>
                <a:gd name="connsiteX24" fmla="*/ 271011 w 1101319"/>
                <a:gd name="connsiteY24" fmla="*/ 850451 h 889408"/>
                <a:gd name="connsiteX25" fmla="*/ 606829 w 1101319"/>
                <a:gd name="connsiteY25" fmla="*/ 879912 h 889408"/>
                <a:gd name="connsiteX26" fmla="*/ 838563 w 1101319"/>
                <a:gd name="connsiteY26" fmla="*/ 785636 h 889408"/>
                <a:gd name="connsiteX27" fmla="*/ 1066369 w 1101319"/>
                <a:gd name="connsiteY27" fmla="*/ 601012 h 889408"/>
                <a:gd name="connsiteX28" fmla="*/ 1089935 w 1101319"/>
                <a:gd name="connsiteY28" fmla="*/ 491023 h 889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01319" h="889408">
                  <a:moveTo>
                    <a:pt x="1089935" y="491023"/>
                  </a:moveTo>
                  <a:cubicBezTo>
                    <a:pt x="1072261" y="467453"/>
                    <a:pt x="1036911" y="461561"/>
                    <a:pt x="1007454" y="469418"/>
                  </a:cubicBezTo>
                  <a:cubicBezTo>
                    <a:pt x="977996" y="477274"/>
                    <a:pt x="954430" y="496915"/>
                    <a:pt x="930864" y="516556"/>
                  </a:cubicBezTo>
                  <a:cubicBezTo>
                    <a:pt x="858201" y="575478"/>
                    <a:pt x="787503" y="636365"/>
                    <a:pt x="714840" y="695288"/>
                  </a:cubicBezTo>
                  <a:cubicBezTo>
                    <a:pt x="691274" y="714929"/>
                    <a:pt x="665744" y="740462"/>
                    <a:pt x="636287" y="750282"/>
                  </a:cubicBezTo>
                  <a:cubicBezTo>
                    <a:pt x="573443" y="769923"/>
                    <a:pt x="577371" y="703144"/>
                    <a:pt x="604865" y="669755"/>
                  </a:cubicBezTo>
                  <a:cubicBezTo>
                    <a:pt x="646106" y="618688"/>
                    <a:pt x="691274" y="571550"/>
                    <a:pt x="738407" y="524412"/>
                  </a:cubicBezTo>
                  <a:cubicBezTo>
                    <a:pt x="828743" y="436028"/>
                    <a:pt x="923008" y="343716"/>
                    <a:pt x="989779" y="235691"/>
                  </a:cubicBezTo>
                  <a:cubicBezTo>
                    <a:pt x="1009417" y="204265"/>
                    <a:pt x="1027092" y="172840"/>
                    <a:pt x="1021200" y="133558"/>
                  </a:cubicBezTo>
                  <a:cubicBezTo>
                    <a:pt x="1019237" y="113917"/>
                    <a:pt x="1009417" y="96240"/>
                    <a:pt x="991743" y="86420"/>
                  </a:cubicBezTo>
                  <a:cubicBezTo>
                    <a:pt x="956393" y="64815"/>
                    <a:pt x="915153" y="88384"/>
                    <a:pt x="883731" y="111953"/>
                  </a:cubicBezTo>
                  <a:cubicBezTo>
                    <a:pt x="730551" y="233727"/>
                    <a:pt x="618612" y="404603"/>
                    <a:pt x="488998" y="547981"/>
                  </a:cubicBezTo>
                  <a:cubicBezTo>
                    <a:pt x="475251" y="563694"/>
                    <a:pt x="443830" y="587263"/>
                    <a:pt x="426155" y="563694"/>
                  </a:cubicBezTo>
                  <a:cubicBezTo>
                    <a:pt x="416335" y="551909"/>
                    <a:pt x="422227" y="530304"/>
                    <a:pt x="430083" y="518520"/>
                  </a:cubicBezTo>
                  <a:cubicBezTo>
                    <a:pt x="494889" y="382998"/>
                    <a:pt x="606829" y="273009"/>
                    <a:pt x="667708" y="135522"/>
                  </a:cubicBezTo>
                  <a:cubicBezTo>
                    <a:pt x="685383" y="96240"/>
                    <a:pt x="695202" y="45174"/>
                    <a:pt x="663780" y="15713"/>
                  </a:cubicBezTo>
                  <a:cubicBezTo>
                    <a:pt x="628431" y="-17677"/>
                    <a:pt x="569516" y="7856"/>
                    <a:pt x="532203" y="39282"/>
                  </a:cubicBezTo>
                  <a:cubicBezTo>
                    <a:pt x="430083" y="131594"/>
                    <a:pt x="373131" y="269080"/>
                    <a:pt x="306360" y="386926"/>
                  </a:cubicBezTo>
                  <a:cubicBezTo>
                    <a:pt x="259228" y="469418"/>
                    <a:pt x="206204" y="557802"/>
                    <a:pt x="109976" y="589227"/>
                  </a:cubicBezTo>
                  <a:cubicBezTo>
                    <a:pt x="72662" y="601012"/>
                    <a:pt x="17675" y="593155"/>
                    <a:pt x="0" y="563694"/>
                  </a:cubicBezTo>
                  <a:cubicBezTo>
                    <a:pt x="39277" y="661898"/>
                    <a:pt x="92301" y="730641"/>
                    <a:pt x="153180" y="781708"/>
                  </a:cubicBezTo>
                  <a:cubicBezTo>
                    <a:pt x="133542" y="744390"/>
                    <a:pt x="129614" y="695288"/>
                    <a:pt x="147289" y="648150"/>
                  </a:cubicBezTo>
                  <a:cubicBezTo>
                    <a:pt x="176746" y="565658"/>
                    <a:pt x="259228" y="520484"/>
                    <a:pt x="331890" y="546017"/>
                  </a:cubicBezTo>
                  <a:cubicBezTo>
                    <a:pt x="402589" y="571550"/>
                    <a:pt x="437938" y="659934"/>
                    <a:pt x="406516" y="742426"/>
                  </a:cubicBezTo>
                  <a:cubicBezTo>
                    <a:pt x="382950" y="805277"/>
                    <a:pt x="327962" y="848487"/>
                    <a:pt x="271011" y="850451"/>
                  </a:cubicBezTo>
                  <a:cubicBezTo>
                    <a:pt x="384914" y="895625"/>
                    <a:pt x="506673" y="895625"/>
                    <a:pt x="606829" y="879912"/>
                  </a:cubicBezTo>
                  <a:cubicBezTo>
                    <a:pt x="691274" y="868128"/>
                    <a:pt x="769828" y="834738"/>
                    <a:pt x="838563" y="785636"/>
                  </a:cubicBezTo>
                  <a:cubicBezTo>
                    <a:pt x="919080" y="728677"/>
                    <a:pt x="1005490" y="677611"/>
                    <a:pt x="1066369" y="601012"/>
                  </a:cubicBezTo>
                  <a:cubicBezTo>
                    <a:pt x="1093863" y="573514"/>
                    <a:pt x="1115465" y="524412"/>
                    <a:pt x="1089935" y="491023"/>
                  </a:cubicBezTo>
                  <a:close/>
                </a:path>
              </a:pathLst>
            </a:custGeom>
            <a:grpFill/>
            <a:ln w="19616" cap="flat">
              <a:noFill/>
              <a:prstDash val="solid"/>
              <a:miter/>
            </a:ln>
          </p:spPr>
          <p:txBody>
            <a:bodyPr rtlCol="0" anchor="ctr"/>
            <a:lstStyle/>
            <a:p>
              <a:endParaRPr lang="en-US"/>
            </a:p>
          </p:txBody>
        </p:sp>
      </p:grpSp>
    </p:spTree>
    <p:extLst>
      <p:ext uri="{BB962C8B-B14F-4D97-AF65-F5344CB8AC3E}">
        <p14:creationId xmlns:p14="http://schemas.microsoft.com/office/powerpoint/2010/main" val="60671033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a:xfrm>
            <a:off x="854280" y="557820"/>
            <a:ext cx="10483431" cy="804265"/>
          </a:xfrm>
        </p:spPr>
        <p:txBody>
          <a:bodyPr/>
          <a:lstStyle/>
          <a:p>
            <a:r>
              <a:rPr lang="de-DE" dirty="0"/>
              <a:t>WOFÜR BENÖTIGE ICH MITTEL?</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3" y="1545266"/>
            <a:ext cx="10243646" cy="4918595"/>
          </a:xfrm>
        </p:spPr>
        <p:txBody>
          <a:bodyPr/>
          <a:lstStyle/>
          <a:p>
            <a:pPr marL="457200" indent="-457200">
              <a:buAutoNum type="arabicPeriod"/>
            </a:pPr>
            <a:r>
              <a:rPr lang="de-DE" b="1" dirty="0">
                <a:solidFill>
                  <a:srgbClr val="7ABB57"/>
                </a:solidFill>
              </a:rPr>
              <a:t>Zur Deckung der Kosten in der Entwicklungsphase</a:t>
            </a:r>
          </a:p>
          <a:p>
            <a:r>
              <a:rPr lang="de-DE" sz="1800" dirty="0"/>
              <a:t>Die Kosten für die Einführung Ihres Produkts oder Ihrer Dienstleistung hängen von der Art Ihres Unternehmens ab. Wenn Sie mit physischen Produkten arbeiten, denken Sie an Dinge wie Prototypen, Ausrüstung, Materialien, Erstausstattung, Verpackung und Markenbildung. Wenn Sie einen physischen Raum suchen, sollten Sie an die Kaution, die monatliche Miete und die Einrichtungskosten denken. Nehmen Sie sich einen Moment Zeit, um herauszufinden, wie viel Platz Sie wirklich brauchen - denken Sie an Produktions-, Lager- und Verwaltungsbereiche, je nach Produkt.</a:t>
            </a:r>
          </a:p>
          <a:p>
            <a:endParaRPr lang="en-US" sz="1800" dirty="0"/>
          </a:p>
          <a:p>
            <a:r>
              <a:rPr lang="de-DE" b="1" dirty="0">
                <a:solidFill>
                  <a:srgbClr val="7ABB57"/>
                </a:solidFill>
              </a:rPr>
              <a:t>2. Die Markteinführung Ihres Produkts oder Ihrer Dienstleistung</a:t>
            </a:r>
          </a:p>
          <a:p>
            <a:r>
              <a:rPr lang="de-DE" sz="1800" dirty="0"/>
              <a:t>Ein neues Produkt oder eine neue Dienstleistung auf den Markt zu bringen, ist der Beginn einer aufregenden Reise, die aber auch teuer werden kann. Wie bei vielen geschäftlichen Unternehmungen ist eine gute Vorbereitung das Geheimnis des Erfolgs. Es ist wichtig, ein Gleichgewicht zwischen dem Aufbau von Vorfreude und der Begrenzung der Kosten zu finden. Fangen Sie schon Wochen oder sogar Monate vorher an, für Ihr Projekt zu werben, aber seien Sie sparsam mit Ihren Ausgaben. Seien Sie kreativ und stellen Sie sicher, dass Ihre Botschaften den tatsächlichen Wünschen der Menschen entsprechen.</a:t>
            </a:r>
          </a:p>
          <a:p>
            <a:endParaRPr lang="en-US" sz="1800" dirty="0"/>
          </a:p>
          <a:p>
            <a:r>
              <a:rPr lang="de-DE" sz="1800" b="1" dirty="0">
                <a:solidFill>
                  <a:srgbClr val="E97924"/>
                </a:solidFill>
              </a:rPr>
              <a:t>Und vergessen Sie nicht, sich ein Budget zu setzen und es einzuhalten!</a:t>
            </a:r>
          </a:p>
        </p:txBody>
      </p:sp>
      <p:sp>
        <p:nvSpPr>
          <p:cNvPr id="8" name="Textfeld 7">
            <a:extLst>
              <a:ext uri="{FF2B5EF4-FFF2-40B4-BE49-F238E27FC236}">
                <a16:creationId xmlns:a16="http://schemas.microsoft.com/office/drawing/2014/main" id="{57DD50B7-8704-AFB7-4D7F-3D163EAEC70E}"/>
              </a:ext>
            </a:extLst>
          </p:cNvPr>
          <p:cNvSpPr txBox="1"/>
          <p:nvPr/>
        </p:nvSpPr>
        <p:spPr>
          <a:xfrm>
            <a:off x="770304" y="1184941"/>
            <a:ext cx="10567407" cy="338554"/>
          </a:xfrm>
          <a:prstGeom prst="rect">
            <a:avLst/>
          </a:prstGeom>
          <a:noFill/>
        </p:spPr>
        <p:txBody>
          <a:bodyPr wrap="square" rtlCol="0">
            <a:spAutoFit/>
          </a:bodyPr>
          <a:lstStyle/>
          <a:p>
            <a:pPr>
              <a:buClr>
                <a:srgbClr val="915F9E"/>
              </a:buClr>
            </a:pPr>
            <a:r>
              <a:rPr lang="de-DE" sz="1600" b="1" dirty="0">
                <a:solidFill>
                  <a:srgbClr val="E97924"/>
                </a:solidFill>
                <a:latin typeface="Calibri" panose="020F0502020204030204" pitchFamily="34" charset="0"/>
                <a:cs typeface="Calibri" panose="020F0502020204030204" pitchFamily="34" charset="0"/>
              </a:rPr>
              <a:t>Es gibt 4 Phasen, in denen eine Finanzierung Ihr Unternehmen unterstützen kann</a:t>
            </a:r>
            <a:endParaRPr lang="en-US" sz="1600" b="1" dirty="0">
              <a:solidFill>
                <a:srgbClr val="E97924"/>
              </a:solidFill>
              <a:latin typeface="Calibri" panose="020F0502020204030204" pitchFamily="34" charset="0"/>
              <a:cs typeface="Calibri" panose="020F0502020204030204" pitchFamily="34" charset="0"/>
            </a:endParaRPr>
          </a:p>
        </p:txBody>
      </p:sp>
      <p:pic>
        <p:nvPicPr>
          <p:cNvPr id="3" name="Grafik 2" descr="Kolben Silhouette">
            <a:extLst>
              <a:ext uri="{FF2B5EF4-FFF2-40B4-BE49-F238E27FC236}">
                <a16:creationId xmlns:a16="http://schemas.microsoft.com/office/drawing/2014/main" id="{765D4322-2D16-CF6F-B656-5B975E3B2A7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0" y="1455927"/>
            <a:ext cx="914400" cy="914400"/>
          </a:xfrm>
          <a:prstGeom prst="rect">
            <a:avLst/>
          </a:prstGeom>
        </p:spPr>
      </p:pic>
      <p:pic>
        <p:nvPicPr>
          <p:cNvPr id="5" name="Grafik 4" descr="Rakete Silhouette">
            <a:extLst>
              <a:ext uri="{FF2B5EF4-FFF2-40B4-BE49-F238E27FC236}">
                <a16:creationId xmlns:a16="http://schemas.microsoft.com/office/drawing/2014/main" id="{24F5AE65-033F-1F2A-069D-2BB5AC4D222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8729" y="3726737"/>
            <a:ext cx="785553" cy="785553"/>
          </a:xfrm>
          <a:prstGeom prst="rect">
            <a:avLst/>
          </a:prstGeom>
        </p:spPr>
      </p:pic>
    </p:spTree>
    <p:extLst>
      <p:ext uri="{BB962C8B-B14F-4D97-AF65-F5344CB8AC3E}">
        <p14:creationId xmlns:p14="http://schemas.microsoft.com/office/powerpoint/2010/main" val="217649327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a:xfrm>
            <a:off x="854280" y="531044"/>
            <a:ext cx="10483431" cy="804265"/>
          </a:xfrm>
        </p:spPr>
        <p:txBody>
          <a:bodyPr/>
          <a:lstStyle/>
          <a:p>
            <a:r>
              <a:rPr lang="de-DE" dirty="0"/>
              <a:t>WOFÜR BENÖTIGE ICH MITTEL?</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3" y="1518491"/>
            <a:ext cx="10330274" cy="4412775"/>
          </a:xfrm>
        </p:spPr>
        <p:txBody>
          <a:bodyPr/>
          <a:lstStyle/>
          <a:p>
            <a:r>
              <a:rPr lang="de-DE" sz="2000" b="1" dirty="0">
                <a:solidFill>
                  <a:srgbClr val="7ABB57"/>
                </a:solidFill>
              </a:rPr>
              <a:t>3. Cashflow zur Führung Ihres Unternehmens</a:t>
            </a:r>
          </a:p>
          <a:p>
            <a:r>
              <a:rPr lang="de-DE" sz="1600" dirty="0"/>
              <a:t>Die Aufrechterhaltung eines gesunden Cashflows ist für den Erfolg eines Start-ups entscheidend. Nutzen Sie eine grundlegende Cashflow-Prognose, um den Finanzbedarf zu antizipieren und bei Bedarf Unterstützung zu erhalten. Sammeln Sie Beweise, um Ihre Prognosen zu untermauern. Hier sind einige Tipps:</a:t>
            </a:r>
          </a:p>
          <a:p>
            <a:pPr marL="342900" indent="-342900">
              <a:buClr>
                <a:srgbClr val="E97924"/>
              </a:buClr>
              <a:buFont typeface="Arial" panose="020B0604020202020204" pitchFamily="34" charset="0"/>
              <a:buChar char="•"/>
            </a:pPr>
            <a:r>
              <a:rPr lang="en-US" sz="1800" b="1" dirty="0" err="1">
                <a:solidFill>
                  <a:srgbClr val="7ABB57"/>
                </a:solidFill>
              </a:rPr>
              <a:t>Kunden</a:t>
            </a:r>
            <a:r>
              <a:rPr lang="en-US" sz="1800" b="1" dirty="0">
                <a:solidFill>
                  <a:srgbClr val="7ABB57"/>
                </a:solidFill>
              </a:rPr>
              <a:t>-Chit-Chat: </a:t>
            </a:r>
            <a:r>
              <a:rPr lang="de-DE" sz="1600" dirty="0"/>
              <a:t>Führen Sie ein Gespräch mit potenziellen Kunden, um ihre Bedürfnisse und Wünsche herauszufinden - ein kleiner Blick in die Zukunft!</a:t>
            </a:r>
          </a:p>
          <a:p>
            <a:pPr marL="342900" indent="-342900">
              <a:buClr>
                <a:srgbClr val="E97924"/>
              </a:buClr>
              <a:buFont typeface="Arial" panose="020B0604020202020204" pitchFamily="34" charset="0"/>
              <a:buChar char="•"/>
            </a:pPr>
            <a:r>
              <a:rPr lang="en-US" sz="1800" b="1" dirty="0" err="1">
                <a:solidFill>
                  <a:srgbClr val="7ABB57"/>
                </a:solidFill>
              </a:rPr>
              <a:t>Frühaufsteher</a:t>
            </a:r>
            <a:r>
              <a:rPr lang="en-US" sz="1800" b="1" dirty="0">
                <a:solidFill>
                  <a:srgbClr val="7ABB57"/>
                </a:solidFill>
              </a:rPr>
              <a:t> </a:t>
            </a:r>
            <a:r>
              <a:rPr lang="en-US" sz="1800" b="1" dirty="0" err="1">
                <a:solidFill>
                  <a:srgbClr val="7ABB57"/>
                </a:solidFill>
              </a:rPr>
              <a:t>erhalten</a:t>
            </a:r>
            <a:r>
              <a:rPr lang="en-US" sz="1800" b="1" dirty="0">
                <a:solidFill>
                  <a:srgbClr val="7ABB57"/>
                </a:solidFill>
              </a:rPr>
              <a:t> </a:t>
            </a:r>
            <a:r>
              <a:rPr lang="en-US" sz="1800" b="1" dirty="0" err="1">
                <a:solidFill>
                  <a:srgbClr val="7ABB57"/>
                </a:solidFill>
              </a:rPr>
              <a:t>Vergünstigungen</a:t>
            </a:r>
            <a:r>
              <a:rPr lang="en-US" sz="1800" b="1" dirty="0">
                <a:solidFill>
                  <a:srgbClr val="7ABB57"/>
                </a:solidFill>
              </a:rPr>
              <a:t>: </a:t>
            </a:r>
            <a:r>
              <a:rPr lang="de-DE" sz="1600" dirty="0"/>
              <a:t>Ermutigen Sie zu Vorbestellungen und Einzahlungen, um nicht nur den Absatz zu sichern, sondern auch frühe Unterstützer mit exklusiven Vorteilen zu belohnen. Es ist, als ob Sie ihnen einen VIP-Pass für den Start Ihres Unternehmens geben!</a:t>
            </a:r>
          </a:p>
          <a:p>
            <a:pPr marL="342900" indent="-342900">
              <a:buClr>
                <a:srgbClr val="E97924"/>
              </a:buClr>
              <a:buFont typeface="Arial" panose="020B0604020202020204" pitchFamily="34" charset="0"/>
              <a:buChar char="•"/>
            </a:pPr>
            <a:r>
              <a:rPr lang="en-US" sz="1800" b="1" dirty="0">
                <a:solidFill>
                  <a:srgbClr val="7ABB57"/>
                </a:solidFill>
              </a:rPr>
              <a:t>Budget Ninja Moves: </a:t>
            </a:r>
            <a:r>
              <a:rPr lang="de-DE" sz="1600" dirty="0"/>
              <a:t>Behalten Sie Ihre Ausgaben im Auge. Betrachten Sie es als Ihre Aufgabe, ein Budget-Ninja zu sein - Kosten zu senken, Großeinkäufe zu tätigen, um Rabatte zu erhalten, und Versorgungsunternehmen zu wechseln wie ein cleverer Superheld</a:t>
            </a:r>
            <a:r>
              <a:rPr lang="en-US" sz="1600" dirty="0"/>
              <a:t>.</a:t>
            </a:r>
          </a:p>
          <a:p>
            <a:pPr marL="342900" indent="-342900">
              <a:buClr>
                <a:srgbClr val="E97924"/>
              </a:buClr>
              <a:buFont typeface="Arial" panose="020B0604020202020204" pitchFamily="34" charset="0"/>
              <a:buChar char="•"/>
            </a:pPr>
            <a:r>
              <a:rPr lang="en-US" sz="1800" b="1" dirty="0" err="1">
                <a:solidFill>
                  <a:srgbClr val="7ABB57"/>
                </a:solidFill>
              </a:rPr>
              <a:t>Vorräte</a:t>
            </a:r>
            <a:r>
              <a:rPr lang="en-US" sz="1800" b="1" dirty="0">
                <a:solidFill>
                  <a:srgbClr val="7ABB57"/>
                </a:solidFill>
              </a:rPr>
              <a:t>-</a:t>
            </a:r>
            <a:r>
              <a:rPr lang="en-US" sz="1800" b="1" dirty="0" err="1">
                <a:solidFill>
                  <a:srgbClr val="7ABB57"/>
                </a:solidFill>
              </a:rPr>
              <a:t>Jonglier</a:t>
            </a:r>
            <a:r>
              <a:rPr lang="en-US" sz="1800" b="1" dirty="0">
                <a:solidFill>
                  <a:srgbClr val="7ABB57"/>
                </a:solidFill>
              </a:rPr>
              <a:t>-Akt: </a:t>
            </a:r>
            <a:r>
              <a:rPr lang="de-DE" sz="1600" dirty="0"/>
              <a:t>Stellen Sie sich vor, Sie betreiben einen Zirkus, aber mit Ihren Produkten. Jonglieren Sie sorgfältig mit den Lagerbeständen, um die Risiken einer Überbevorratung (hallo, Kassenineffizienz!) und einer Unterbevorratung (niemand mag eine verspätete Vorstellung) zu vermeiden. Es geht darum, das perfekte Gleichgewicht zu finden!</a:t>
            </a:r>
            <a:r>
              <a:rPr lang="en-US" sz="700" dirty="0"/>
              <a:t> </a:t>
            </a:r>
          </a:p>
          <a:p>
            <a:pPr>
              <a:buClr>
                <a:srgbClr val="E97924"/>
              </a:buClr>
            </a:pPr>
            <a:endParaRPr lang="en-US" sz="1000" dirty="0"/>
          </a:p>
          <a:p>
            <a:pPr>
              <a:buClr>
                <a:srgbClr val="E97924"/>
              </a:buClr>
            </a:pPr>
            <a:r>
              <a:rPr lang="de-DE" sz="1600" i="1" dirty="0">
                <a:solidFill>
                  <a:srgbClr val="F26B27"/>
                </a:solidFill>
              </a:rPr>
              <a:t>Anhand einer grundlegenden Cashflow-Prognose können Sie feststellen, wo Ihr Unternehmen Unterstützung benötigt, entweder aus eigenen Mitteln oder aus einer anderen Finanzierungsquelle - weitere Informationen zu diesem Thema finden Sie in unserem </a:t>
            </a:r>
            <a:r>
              <a:rPr lang="de-DE" sz="1600" i="1" dirty="0">
                <a:solidFill>
                  <a:srgbClr val="F26B27"/>
                </a:solidFill>
                <a:hlinkClick r:id="rId2" action="ppaction://hlinksldjump"/>
              </a:rPr>
              <a:t>Extra</a:t>
            </a:r>
            <a:r>
              <a:rPr lang="de-DE" sz="1600" i="1" dirty="0">
                <a:solidFill>
                  <a:srgbClr val="F26B27"/>
                </a:solidFill>
              </a:rPr>
              <a:t> zum Liquiditätsmanagement!</a:t>
            </a:r>
            <a:endParaRPr lang="de-DE" sz="1600" dirty="0"/>
          </a:p>
        </p:txBody>
      </p:sp>
      <p:sp>
        <p:nvSpPr>
          <p:cNvPr id="8" name="Textfeld 7">
            <a:extLst>
              <a:ext uri="{FF2B5EF4-FFF2-40B4-BE49-F238E27FC236}">
                <a16:creationId xmlns:a16="http://schemas.microsoft.com/office/drawing/2014/main" id="{57DD50B7-8704-AFB7-4D7F-3D163EAEC70E}"/>
              </a:ext>
            </a:extLst>
          </p:cNvPr>
          <p:cNvSpPr txBox="1"/>
          <p:nvPr/>
        </p:nvSpPr>
        <p:spPr>
          <a:xfrm>
            <a:off x="789554" y="1110035"/>
            <a:ext cx="10567407" cy="338554"/>
          </a:xfrm>
          <a:prstGeom prst="rect">
            <a:avLst/>
          </a:prstGeom>
          <a:noFill/>
        </p:spPr>
        <p:txBody>
          <a:bodyPr wrap="square" rtlCol="0">
            <a:spAutoFit/>
          </a:bodyPr>
          <a:lstStyle/>
          <a:p>
            <a:pPr>
              <a:buClr>
                <a:srgbClr val="915F9E"/>
              </a:buClr>
            </a:pPr>
            <a:r>
              <a:rPr lang="de-DE" sz="1600" b="1" dirty="0">
                <a:solidFill>
                  <a:srgbClr val="E97924"/>
                </a:solidFill>
                <a:latin typeface="Calibri" panose="020F0502020204030204" pitchFamily="34" charset="0"/>
                <a:cs typeface="Calibri" panose="020F0502020204030204" pitchFamily="34" charset="0"/>
              </a:rPr>
              <a:t>Es gibt 4 Phasen, in denen eine Finanzierung Ihr Unternehmen unterstützen kann</a:t>
            </a:r>
            <a:endParaRPr lang="en-US" sz="1600" b="1" dirty="0">
              <a:solidFill>
                <a:srgbClr val="E97924"/>
              </a:solidFill>
              <a:latin typeface="Calibri" panose="020F0502020204030204" pitchFamily="34" charset="0"/>
              <a:cs typeface="Calibri" panose="020F0502020204030204" pitchFamily="34" charset="0"/>
            </a:endParaRPr>
          </a:p>
        </p:txBody>
      </p:sp>
      <p:pic>
        <p:nvPicPr>
          <p:cNvPr id="3" name="Grafik 2" descr="eingesteckt ausgesteckt Silhouette">
            <a:extLst>
              <a:ext uri="{FF2B5EF4-FFF2-40B4-BE49-F238E27FC236}">
                <a16:creationId xmlns:a16="http://schemas.microsoft.com/office/drawing/2014/main" id="{8D61C5A9-F9F0-63CF-0D17-C361BBEB1A5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0" y="1018932"/>
            <a:ext cx="854282" cy="854282"/>
          </a:xfrm>
          <a:prstGeom prst="rect">
            <a:avLst/>
          </a:prstGeom>
        </p:spPr>
      </p:pic>
    </p:spTree>
    <p:extLst>
      <p:ext uri="{BB962C8B-B14F-4D97-AF65-F5344CB8AC3E}">
        <p14:creationId xmlns:p14="http://schemas.microsoft.com/office/powerpoint/2010/main" val="135731549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a:xfrm>
            <a:off x="854280" y="683944"/>
            <a:ext cx="10483431" cy="804265"/>
          </a:xfrm>
        </p:spPr>
        <p:txBody>
          <a:bodyPr/>
          <a:lstStyle/>
          <a:p>
            <a:r>
              <a:rPr lang="de-DE" dirty="0"/>
              <a:t>WOFÜR BENÖTIGE ICH MITTEL?</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2" y="1775049"/>
            <a:ext cx="5746215" cy="4439577"/>
          </a:xfrm>
        </p:spPr>
        <p:txBody>
          <a:bodyPr/>
          <a:lstStyle/>
          <a:p>
            <a:r>
              <a:rPr lang="de-DE" b="1" dirty="0">
                <a:solidFill>
                  <a:srgbClr val="7ABB57"/>
                </a:solidFill>
              </a:rPr>
              <a:t>4. Finanzierung zum Leben!</a:t>
            </a:r>
          </a:p>
          <a:p>
            <a:r>
              <a:rPr lang="de-DE" sz="1800" dirty="0"/>
              <a:t>Die Gründung eines Unternehmens ist eine großartige Chance, aber viele Gründer verlassen sich dabei stark auf ihre persönlichen Ersparnisse. In der Anfangsphase kann eine Teilzeitbeschäftigung eine sichere Einkommensquelle bieten, um finanzielle Sicherheit zu gewährleisten, während das Unternehmen aufgebaut wird. Trotz des stabilen Einkommens ist der größte Nachteil, dass dadurch weniger Zeit für den Aufbau des Unternehmens bleibt. </a:t>
            </a:r>
          </a:p>
          <a:p>
            <a:r>
              <a:rPr lang="de-DE" sz="1800" dirty="0"/>
              <a:t>Lassen Sie uns nun die verschiedenen Möglichkeiten und Wege zur Finanzierung erkunden, um Ängste zu minimieren und den Weg für eine erfolgreiche unternehmerische Tätigkeit zu ebnen.</a:t>
            </a:r>
          </a:p>
          <a:p>
            <a:r>
              <a:rPr lang="en-US" sz="1000" dirty="0"/>
              <a:t> </a:t>
            </a:r>
          </a:p>
          <a:p>
            <a:r>
              <a:rPr lang="de-DE" sz="1800" i="1" dirty="0">
                <a:solidFill>
                  <a:srgbClr val="E97924"/>
                </a:solidFill>
              </a:rPr>
              <a:t>Nachdem wir nun einen guten Überblick darüber haben, wofür eine Finanzierung benötigt wird, wollen wir uns ansehen, wo wir eine Finanzierung finden können!</a:t>
            </a:r>
            <a:endParaRPr lang="en-US" sz="1800" i="1" dirty="0">
              <a:solidFill>
                <a:srgbClr val="E97924"/>
              </a:solidFill>
            </a:endParaRPr>
          </a:p>
        </p:txBody>
      </p:sp>
      <p:pic>
        <p:nvPicPr>
          <p:cNvPr id="11" name="Bildplatzhalter 10" descr="Ein Bild, das Person, draußen, Gras, Lächeln enthält.&#10;&#10;Automatisch generierte Beschreibung">
            <a:extLst>
              <a:ext uri="{FF2B5EF4-FFF2-40B4-BE49-F238E27FC236}">
                <a16:creationId xmlns:a16="http://schemas.microsoft.com/office/drawing/2014/main" id="{44BFD0B4-6584-DF47-4C19-FEBDADE19926}"/>
              </a:ext>
            </a:extLst>
          </p:cNvPr>
          <p:cNvPicPr>
            <a:picLocks noGrp="1" noChangeAspect="1"/>
          </p:cNvPicPr>
          <p:nvPr>
            <p:ph type="pic" sz="quarter" idx="49"/>
          </p:nvPr>
        </p:nvPicPr>
        <p:blipFill>
          <a:blip r:embed="rId2" cstate="email">
            <a:extLst>
              <a:ext uri="{28A0092B-C50C-407E-A947-70E740481C1C}">
                <a14:useLocalDpi xmlns:a14="http://schemas.microsoft.com/office/drawing/2010/main"/>
              </a:ext>
            </a:extLst>
          </a:blip>
          <a:srcRect l="17123" r="17123"/>
          <a:stretch>
            <a:fillRect/>
          </a:stretch>
        </p:blipFill>
        <p:spPr/>
      </p:pic>
      <p:sp>
        <p:nvSpPr>
          <p:cNvPr id="8" name="Textfeld 7">
            <a:extLst>
              <a:ext uri="{FF2B5EF4-FFF2-40B4-BE49-F238E27FC236}">
                <a16:creationId xmlns:a16="http://schemas.microsoft.com/office/drawing/2014/main" id="{57DD50B7-8704-AFB7-4D7F-3D163EAEC70E}"/>
              </a:ext>
            </a:extLst>
          </p:cNvPr>
          <p:cNvSpPr txBox="1"/>
          <p:nvPr/>
        </p:nvSpPr>
        <p:spPr>
          <a:xfrm>
            <a:off x="770304" y="1416167"/>
            <a:ext cx="10567407" cy="338554"/>
          </a:xfrm>
          <a:prstGeom prst="rect">
            <a:avLst/>
          </a:prstGeom>
          <a:noFill/>
        </p:spPr>
        <p:txBody>
          <a:bodyPr wrap="square" rtlCol="0">
            <a:spAutoFit/>
          </a:bodyPr>
          <a:lstStyle/>
          <a:p>
            <a:pPr>
              <a:buClr>
                <a:srgbClr val="915F9E"/>
              </a:buClr>
            </a:pPr>
            <a:r>
              <a:rPr lang="de-DE" sz="1600" b="1" dirty="0">
                <a:solidFill>
                  <a:srgbClr val="E97924"/>
                </a:solidFill>
                <a:latin typeface="Calibri" panose="020F0502020204030204" pitchFamily="34" charset="0"/>
                <a:cs typeface="Calibri" panose="020F0502020204030204" pitchFamily="34" charset="0"/>
              </a:rPr>
              <a:t>Es gibt 4 Phasen, in denen eine Finanzierung Ihr Unternehmen unterstützen kann</a:t>
            </a:r>
            <a:endParaRPr lang="en-US" sz="1600" b="1" dirty="0">
              <a:solidFill>
                <a:srgbClr val="E97924"/>
              </a:solidFill>
              <a:latin typeface="Calibri" panose="020F0502020204030204" pitchFamily="34" charset="0"/>
              <a:cs typeface="Calibri" panose="020F0502020204030204" pitchFamily="34" charset="0"/>
            </a:endParaRPr>
          </a:p>
        </p:txBody>
      </p:sp>
      <p:pic>
        <p:nvPicPr>
          <p:cNvPr id="3" name="Grafik 2" descr="Landwirtschaft Silhouette">
            <a:extLst>
              <a:ext uri="{FF2B5EF4-FFF2-40B4-BE49-F238E27FC236}">
                <a16:creationId xmlns:a16="http://schemas.microsoft.com/office/drawing/2014/main" id="{1268CC97-6AE6-75A0-E56E-E1965CCA243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0" y="1457359"/>
            <a:ext cx="914400" cy="914400"/>
          </a:xfrm>
          <a:prstGeom prst="rect">
            <a:avLst/>
          </a:prstGeom>
        </p:spPr>
      </p:pic>
    </p:spTree>
    <p:extLst>
      <p:ext uri="{BB962C8B-B14F-4D97-AF65-F5344CB8AC3E}">
        <p14:creationId xmlns:p14="http://schemas.microsoft.com/office/powerpoint/2010/main" val="56954297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a:xfrm>
            <a:off x="812290" y="925680"/>
            <a:ext cx="10483431" cy="804265"/>
          </a:xfrm>
        </p:spPr>
        <p:txBody>
          <a:bodyPr/>
          <a:lstStyle/>
          <a:p>
            <a:r>
              <a:rPr lang="de-DE" dirty="0"/>
              <a:t>WO KÖNNEN SIE FINANZMITTEL FINDEN?</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12292" y="2028741"/>
            <a:ext cx="10483429" cy="4412775"/>
          </a:xfrm>
        </p:spPr>
        <p:txBody>
          <a:bodyPr/>
          <a:lstStyle/>
          <a:p>
            <a:pPr algn="l"/>
            <a:r>
              <a:rPr lang="de-DE" b="1" i="0" dirty="0">
                <a:solidFill>
                  <a:srgbClr val="915F9E"/>
                </a:solidFill>
                <a:effectLst/>
              </a:rPr>
              <a:t>Investitionen durch Privatpersonen </a:t>
            </a:r>
            <a:r>
              <a:rPr lang="de-DE" sz="2000" i="0" dirty="0">
                <a:solidFill>
                  <a:schemeClr val="tx1"/>
                </a:solidFill>
                <a:effectLst/>
              </a:rPr>
              <a:t>sind eine kostengünstige Option für neue Unternehmen, insbesondere wenn diese auf einer soliden Geschäftsgrundlage basieren. Diese Investitionen bieten zusätzliche Vorteile wie wertvolle Geschäftskontakte und Beratung, die herkömmliche Kreditgeber oft nicht bieten. Unternehmensgründungen werden häufig mit der Unterstützung von Freunden und Familie gestartet. Es ist wichtig, persönliche und berufliche Beziehungen durch dokumentierte Vereinbarungen und transparente Kommunikation der Risiken zu trennen. Stellen Sie sicher, dass Investoren den möglichen Verlust verstehen, um persönliche Beziehungen nicht zu gefährden. </a:t>
            </a:r>
            <a:r>
              <a:rPr lang="de-DE" sz="2000" dirty="0">
                <a:solidFill>
                  <a:schemeClr val="tx1"/>
                </a:solidFill>
              </a:rPr>
              <a:t>F</a:t>
            </a:r>
            <a:r>
              <a:rPr lang="de-DE" sz="2000" i="0" dirty="0">
                <a:solidFill>
                  <a:schemeClr val="tx1"/>
                </a:solidFill>
                <a:effectLst/>
              </a:rPr>
              <a:t>ühren Sie offene Gespräche und sorgen Sie dafür, dass alle Beteiligten informiert sind. </a:t>
            </a:r>
          </a:p>
          <a:p>
            <a:pPr algn="l"/>
            <a:endParaRPr lang="de-DE" sz="2000" dirty="0">
              <a:solidFill>
                <a:schemeClr val="tx1"/>
              </a:solidFill>
            </a:endParaRPr>
          </a:p>
          <a:p>
            <a:pPr algn="l"/>
            <a:r>
              <a:rPr lang="de-DE" sz="2000" i="0" dirty="0">
                <a:solidFill>
                  <a:schemeClr val="tx1"/>
                </a:solidFill>
                <a:effectLst/>
              </a:rPr>
              <a:t>Betrachten Sie dies als eine Schatzkarte, die zum Erfolg führt und sowohl Ihre geschäftlichen als auch persönlichen Beziehungen intakt hält.</a:t>
            </a:r>
            <a:endParaRPr lang="de-DE" i="0" dirty="0">
              <a:solidFill>
                <a:schemeClr val="tx1"/>
              </a:solidFill>
              <a:effectLst/>
            </a:endParaRPr>
          </a:p>
        </p:txBody>
      </p:sp>
      <p:sp>
        <p:nvSpPr>
          <p:cNvPr id="2" name="Textfeld 1">
            <a:extLst>
              <a:ext uri="{FF2B5EF4-FFF2-40B4-BE49-F238E27FC236}">
                <a16:creationId xmlns:a16="http://schemas.microsoft.com/office/drawing/2014/main" id="{80E0D376-2461-9392-F413-4174BB38A06A}"/>
              </a:ext>
            </a:extLst>
          </p:cNvPr>
          <p:cNvSpPr txBox="1"/>
          <p:nvPr/>
        </p:nvSpPr>
        <p:spPr>
          <a:xfrm>
            <a:off x="770304" y="1552801"/>
            <a:ext cx="10567407" cy="338554"/>
          </a:xfrm>
          <a:prstGeom prst="rect">
            <a:avLst/>
          </a:prstGeom>
          <a:noFill/>
        </p:spPr>
        <p:txBody>
          <a:bodyPr wrap="square" rtlCol="0">
            <a:spAutoFit/>
          </a:bodyPr>
          <a:lstStyle/>
          <a:p>
            <a:pPr>
              <a:buClr>
                <a:srgbClr val="915F9E"/>
              </a:buClr>
            </a:pPr>
            <a:r>
              <a:rPr lang="de-DE" sz="1600" b="1" dirty="0">
                <a:solidFill>
                  <a:srgbClr val="E97924"/>
                </a:solidFill>
                <a:latin typeface="Calibri" panose="020F0502020204030204" pitchFamily="34" charset="0"/>
                <a:cs typeface="Calibri" panose="020F0502020204030204" pitchFamily="34" charset="0"/>
              </a:rPr>
              <a:t>Private Investitionen als niedrigschwellige Lösung</a:t>
            </a:r>
            <a:endParaRPr lang="en-US" sz="1600" b="1" dirty="0">
              <a:solidFill>
                <a:srgbClr val="E97924"/>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15266482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afik 3">
            <a:extLst>
              <a:ext uri="{FF2B5EF4-FFF2-40B4-BE49-F238E27FC236}">
                <a16:creationId xmlns:a16="http://schemas.microsoft.com/office/drawing/2014/main" id="{228EE818-DDB2-4EDF-B1BD-EB69C3B2C00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493" y="1189381"/>
            <a:ext cx="12192000" cy="5160635"/>
          </a:xfrm>
          <a:prstGeom prst="rect">
            <a:avLst/>
          </a:prstGeom>
        </p:spPr>
      </p:pic>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a:xfrm>
            <a:off x="604024" y="385116"/>
            <a:ext cx="10483431" cy="804265"/>
          </a:xfrm>
        </p:spPr>
        <p:txBody>
          <a:bodyPr/>
          <a:lstStyle/>
          <a:p>
            <a:r>
              <a:rPr lang="de-DE" dirty="0"/>
              <a:t>WO KÖNNEN SIE FINANZMITTEL FINDEN?</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469272" y="2057506"/>
            <a:ext cx="8616977" cy="4412775"/>
          </a:xfrm>
          <a:solidFill>
            <a:schemeClr val="bg1"/>
          </a:solidFill>
        </p:spPr>
        <p:txBody>
          <a:bodyPr/>
          <a:lstStyle/>
          <a:p>
            <a:pPr algn="l"/>
            <a:r>
              <a:rPr lang="de-DE" sz="2000" b="1" dirty="0">
                <a:solidFill>
                  <a:srgbClr val="915F9E"/>
                </a:solidFill>
              </a:rPr>
              <a:t>Verbinden Sie sich mit Ihrer Gemeinschaft: </a:t>
            </a:r>
            <a:r>
              <a:rPr lang="de-DE" sz="2000" dirty="0">
                <a:solidFill>
                  <a:schemeClr val="tx1"/>
                </a:solidFill>
              </a:rPr>
              <a:t>Die Beschaffung von Finanzmitteln für Ihr kleines Unternehmen mag ein wenig überwältigend erscheinen, aber lassen Sie uns ganz simpel beginnen. Wenden Sie sich an örtliche Gruppen für kleine Unternehmen, besuchen Sie Ihre ansässige Handelskammer oder wenden Sie sich an das staatliche Amt für Wirtschaftsförderung - dort erhalten Sie oft hilfreiche Ratschläge. Wenn es um die Finanzierung geht, sollten Sie einen </a:t>
            </a:r>
            <a:r>
              <a:rPr lang="de-DE" sz="2000" b="1" dirty="0">
                <a:solidFill>
                  <a:srgbClr val="915F9E"/>
                </a:solidFill>
              </a:rPr>
              <a:t>Mikrokredit</a:t>
            </a:r>
            <a:r>
              <a:rPr lang="de-DE" sz="2000" dirty="0">
                <a:solidFill>
                  <a:schemeClr val="tx1"/>
                </a:solidFill>
              </a:rPr>
              <a:t> in Betracht ziehen. Das ist wie ein </a:t>
            </a:r>
            <a:r>
              <a:rPr lang="de-DE" sz="2000" b="1" dirty="0">
                <a:solidFill>
                  <a:srgbClr val="915F9E"/>
                </a:solidFill>
              </a:rPr>
              <a:t>Kleinkredit</a:t>
            </a:r>
            <a:r>
              <a:rPr lang="de-DE" sz="2000" dirty="0">
                <a:solidFill>
                  <a:schemeClr val="tx1"/>
                </a:solidFill>
              </a:rPr>
              <a:t>, bei dem man nicht alles aufs Spiel setzen muss. Sie können diese Kredite einzeln oder als Teil einer Gruppe erhalten. Und dann gibt es noch die Mikrofinanzierung, die eine Reihe verschiedener Finanzhilfen für einkommensschwache, aber wirtschaftlich engagierte Menschen darstellt. Betrachten Sie es als Ihr freundliches Nachbarschaftshilfesystem! Indem Sie diese Möglichkeiten ausloten und sich auf Ihre lokalen Verbindungen stützen, </a:t>
            </a:r>
            <a:r>
              <a:rPr lang="de-DE" sz="2000" b="1" dirty="0">
                <a:solidFill>
                  <a:srgbClr val="915F9E"/>
                </a:solidFill>
              </a:rPr>
              <a:t>erhalten Sie nicht nur Geld, sondern bauen auch eine Gemeinschaft um Ihr Unternehmen herum auf.</a:t>
            </a:r>
          </a:p>
        </p:txBody>
      </p:sp>
      <p:sp>
        <p:nvSpPr>
          <p:cNvPr id="2" name="Textfeld 1">
            <a:extLst>
              <a:ext uri="{FF2B5EF4-FFF2-40B4-BE49-F238E27FC236}">
                <a16:creationId xmlns:a16="http://schemas.microsoft.com/office/drawing/2014/main" id="{33D10274-3FC8-9C91-F685-6096F623B714}"/>
              </a:ext>
            </a:extLst>
          </p:cNvPr>
          <p:cNvSpPr txBox="1"/>
          <p:nvPr/>
        </p:nvSpPr>
        <p:spPr>
          <a:xfrm>
            <a:off x="623557" y="891710"/>
            <a:ext cx="10567407" cy="338554"/>
          </a:xfrm>
          <a:prstGeom prst="rect">
            <a:avLst/>
          </a:prstGeom>
          <a:noFill/>
        </p:spPr>
        <p:txBody>
          <a:bodyPr wrap="square" rtlCol="0">
            <a:spAutoFit/>
          </a:bodyPr>
          <a:lstStyle/>
          <a:p>
            <a:pPr>
              <a:buClr>
                <a:srgbClr val="915F9E"/>
              </a:buClr>
            </a:pPr>
            <a:r>
              <a:rPr lang="de-DE" sz="1600" b="1" dirty="0">
                <a:solidFill>
                  <a:srgbClr val="E97924"/>
                </a:solidFill>
                <a:latin typeface="Calibri" panose="020F0502020204030204" pitchFamily="34" charset="0"/>
                <a:cs typeface="Calibri" panose="020F0502020204030204" pitchFamily="34" charset="0"/>
              </a:rPr>
              <a:t>Gemeinschaften und Netzwerke als Ihre wirtschaftliche Familie</a:t>
            </a:r>
            <a:endParaRPr lang="en-US" sz="1600" b="1" dirty="0">
              <a:solidFill>
                <a:srgbClr val="E97924"/>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82819740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p:txBody>
          <a:bodyPr/>
          <a:lstStyle/>
          <a:p>
            <a:r>
              <a:rPr lang="de-DE" dirty="0"/>
              <a:t>WO KÖNNEN SIE FINANZMITTEL FINDEN?</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2" y="1913127"/>
            <a:ext cx="10483429" cy="4412775"/>
          </a:xfrm>
        </p:spPr>
        <p:txBody>
          <a:bodyPr/>
          <a:lstStyle/>
          <a:p>
            <a:pPr algn="l"/>
            <a:r>
              <a:rPr lang="de-DE" b="1" dirty="0">
                <a:solidFill>
                  <a:srgbClr val="915F9E"/>
                </a:solidFill>
              </a:rPr>
              <a:t>Crowdfunding </a:t>
            </a:r>
            <a:r>
              <a:rPr lang="de-DE" sz="2000" dirty="0">
                <a:solidFill>
                  <a:schemeClr val="tx1"/>
                </a:solidFill>
              </a:rPr>
              <a:t>ist eine fantastische Möglichkeit, Ihr neues Projekt zu finanzieren, indem Sie kleine Beiträge von einer großen Gemeinschaft von Menschen sammeln. Es geht nicht nur darum, Geld zu sammeln, sondern auch darum, eine unterstützende Gemeinschaft aufzubauen und die Sichtbarkeit und Glaubwürdigkeit von Ihnen und Ihrem Unternehmen zu erhöhen.</a:t>
            </a:r>
          </a:p>
          <a:p>
            <a:pPr algn="l"/>
            <a:r>
              <a:rPr lang="en-US" sz="1000" i="0" dirty="0">
                <a:solidFill>
                  <a:schemeClr val="tx1"/>
                </a:solidFill>
                <a:effectLst/>
              </a:rPr>
              <a:t> </a:t>
            </a:r>
          </a:p>
          <a:p>
            <a:pPr algn="l"/>
            <a:r>
              <a:rPr lang="de-DE" b="1" dirty="0">
                <a:solidFill>
                  <a:srgbClr val="915F9E"/>
                </a:solidFill>
              </a:rPr>
              <a:t>Sie fragen sich, ob Crowdfunding etwas für Sie ist?</a:t>
            </a:r>
          </a:p>
          <a:p>
            <a:pPr algn="l"/>
            <a:r>
              <a:rPr lang="de-DE" sz="2000" b="0" i="0" dirty="0">
                <a:solidFill>
                  <a:schemeClr val="tx1"/>
                </a:solidFill>
                <a:effectLst/>
              </a:rPr>
              <a:t>Crowdfunding ist ideal für bestimmte Unternehmen, insbesondere für Start-ups oder Unternehmen in der Anfangsphase, die eine bescheidene Finanzierung benötigen. Das funktioniert besonders gut in bestimmten Bereichen wie Kunst, Handwerk und der Lebensmittelherstellung.</a:t>
            </a:r>
          </a:p>
          <a:p>
            <a:pPr algn="l"/>
            <a:r>
              <a:rPr lang="en-US" sz="1000" dirty="0">
                <a:solidFill>
                  <a:srgbClr val="374151"/>
                </a:solidFill>
              </a:rPr>
              <a:t> </a:t>
            </a:r>
          </a:p>
          <a:p>
            <a:pPr algn="l"/>
            <a:r>
              <a:rPr lang="de-DE" b="1" i="1" dirty="0">
                <a:solidFill>
                  <a:srgbClr val="E97924"/>
                </a:solidFill>
              </a:rPr>
              <a:t>Die verschiedenen Plattformen sind auf unterschiedliche Modelle zugeschnitten, so dass die Wahl der richtigen Plattform für eine erfolgreiche Kampagne entscheidend ist. Werfen wir einen Blick auf die verschiedenen Arten!</a:t>
            </a:r>
            <a:endParaRPr lang="en-US" b="1" i="1" dirty="0">
              <a:solidFill>
                <a:srgbClr val="E97924"/>
              </a:solidFill>
            </a:endParaRPr>
          </a:p>
        </p:txBody>
      </p:sp>
      <p:sp>
        <p:nvSpPr>
          <p:cNvPr id="2" name="Textfeld 1">
            <a:extLst>
              <a:ext uri="{FF2B5EF4-FFF2-40B4-BE49-F238E27FC236}">
                <a16:creationId xmlns:a16="http://schemas.microsoft.com/office/drawing/2014/main" id="{D688236B-7F7C-8D57-9180-A31D7FCF58F2}"/>
              </a:ext>
            </a:extLst>
          </p:cNvPr>
          <p:cNvSpPr txBox="1"/>
          <p:nvPr/>
        </p:nvSpPr>
        <p:spPr>
          <a:xfrm>
            <a:off x="770304" y="1552801"/>
            <a:ext cx="10567407" cy="338554"/>
          </a:xfrm>
          <a:prstGeom prst="rect">
            <a:avLst/>
          </a:prstGeom>
          <a:noFill/>
        </p:spPr>
        <p:txBody>
          <a:bodyPr wrap="square" rtlCol="0">
            <a:spAutoFit/>
          </a:bodyPr>
          <a:lstStyle/>
          <a:p>
            <a:pPr>
              <a:buClr>
                <a:srgbClr val="915F9E"/>
              </a:buClr>
            </a:pPr>
            <a:r>
              <a:rPr lang="de-DE" sz="1600" b="1" dirty="0" err="1">
                <a:solidFill>
                  <a:srgbClr val="E97924"/>
                </a:solidFill>
                <a:latin typeface="Calibri" panose="020F0502020204030204" pitchFamily="34" charset="0"/>
                <a:cs typeface="Calibri" panose="020F0502020204030204" pitchFamily="34" charset="0"/>
              </a:rPr>
              <a:t>Crowfunding</a:t>
            </a:r>
            <a:r>
              <a:rPr lang="de-DE" sz="1600" b="1" dirty="0">
                <a:solidFill>
                  <a:srgbClr val="E97924"/>
                </a:solidFill>
                <a:latin typeface="Calibri" panose="020F0502020204030204" pitchFamily="34" charset="0"/>
                <a:cs typeface="Calibri" panose="020F0502020204030204" pitchFamily="34" charset="0"/>
              </a:rPr>
              <a:t> - nutzen Sie die Macht der </a:t>
            </a:r>
            <a:r>
              <a:rPr lang="de-DE" sz="1600" b="1" dirty="0" err="1">
                <a:solidFill>
                  <a:srgbClr val="E97924"/>
                </a:solidFill>
                <a:latin typeface="Calibri" panose="020F0502020204030204" pitchFamily="34" charset="0"/>
                <a:cs typeface="Calibri" panose="020F0502020204030204" pitchFamily="34" charset="0"/>
              </a:rPr>
              <a:t>Crowd</a:t>
            </a:r>
            <a:r>
              <a:rPr lang="de-DE" sz="1600" b="1" dirty="0">
                <a:solidFill>
                  <a:srgbClr val="E97924"/>
                </a:solidFill>
                <a:latin typeface="Calibri" panose="020F0502020204030204" pitchFamily="34" charset="0"/>
                <a:cs typeface="Calibri" panose="020F0502020204030204" pitchFamily="34" charset="0"/>
              </a:rPr>
              <a:t>!</a:t>
            </a:r>
            <a:endParaRPr lang="en-US" sz="1600" b="1" dirty="0">
              <a:solidFill>
                <a:srgbClr val="E97924"/>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853057179"/>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a:xfrm>
            <a:off x="770304" y="496903"/>
            <a:ext cx="7280724" cy="804265"/>
          </a:xfrm>
        </p:spPr>
        <p:txBody>
          <a:bodyPr/>
          <a:lstStyle/>
          <a:p>
            <a:r>
              <a:rPr lang="de-DE" dirty="0"/>
              <a:t>WO KÖNNEN SIE FINANZMITTEL FINDEN?</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670358" y="2012618"/>
            <a:ext cx="10197339" cy="4412775"/>
          </a:xfrm>
        </p:spPr>
        <p:txBody>
          <a:bodyPr/>
          <a:lstStyle/>
          <a:p>
            <a:pPr algn="l"/>
            <a:r>
              <a:rPr lang="de-DE" sz="2000" b="1" dirty="0">
                <a:solidFill>
                  <a:srgbClr val="915F9E"/>
                </a:solidFill>
              </a:rPr>
              <a:t>Crowdfunding kann verschiedene Formen annehmen:</a:t>
            </a:r>
          </a:p>
          <a:p>
            <a:pPr algn="l"/>
            <a:r>
              <a:rPr lang="de-DE" sz="400" b="1" dirty="0">
                <a:solidFill>
                  <a:srgbClr val="915F9E"/>
                </a:solidFill>
              </a:rPr>
              <a:t> </a:t>
            </a:r>
            <a:endParaRPr lang="en-US" sz="400" b="1" dirty="0">
              <a:solidFill>
                <a:srgbClr val="915F9E"/>
              </a:solidFill>
            </a:endParaRPr>
          </a:p>
          <a:p>
            <a:pPr marL="342900" indent="-342900" algn="l">
              <a:buClr>
                <a:srgbClr val="7ABB57"/>
              </a:buClr>
              <a:buFont typeface="Arial" panose="020B0604020202020204" pitchFamily="34" charset="0"/>
              <a:buChar char="•"/>
            </a:pPr>
            <a:r>
              <a:rPr lang="de-DE" sz="1800" b="1" dirty="0">
                <a:solidFill>
                  <a:srgbClr val="915F9E"/>
                </a:solidFill>
              </a:rPr>
              <a:t>Wohltätigkeit</a:t>
            </a:r>
            <a:r>
              <a:rPr lang="de-DE" sz="2000" b="1" dirty="0">
                <a:solidFill>
                  <a:srgbClr val="915F9E"/>
                </a:solidFill>
              </a:rPr>
              <a:t>: </a:t>
            </a:r>
            <a:r>
              <a:rPr lang="de-DE" sz="1800" dirty="0">
                <a:solidFill>
                  <a:schemeClr val="tx1"/>
                </a:solidFill>
              </a:rPr>
              <a:t>Die Menschen spenden, ohne eine finanzielle Gegen-                                                     </a:t>
            </a:r>
            <a:r>
              <a:rPr lang="de-DE" sz="1800" dirty="0" err="1">
                <a:solidFill>
                  <a:schemeClr val="tx1"/>
                </a:solidFill>
              </a:rPr>
              <a:t>leistung</a:t>
            </a:r>
            <a:r>
              <a:rPr lang="de-DE" sz="1800" dirty="0">
                <a:solidFill>
                  <a:schemeClr val="tx1"/>
                </a:solidFill>
              </a:rPr>
              <a:t> zu erwarten.</a:t>
            </a:r>
          </a:p>
          <a:p>
            <a:pPr marL="342900" indent="-342900" algn="l">
              <a:buClr>
                <a:srgbClr val="7ABB57"/>
              </a:buClr>
              <a:buFont typeface="Arial" panose="020B0604020202020204" pitchFamily="34" charset="0"/>
              <a:buChar char="•"/>
            </a:pPr>
            <a:r>
              <a:rPr lang="de-DE" sz="1800" b="1" dirty="0">
                <a:solidFill>
                  <a:srgbClr val="915F9E"/>
                </a:solidFill>
              </a:rPr>
              <a:t>Vorverkauf: </a:t>
            </a:r>
            <a:r>
              <a:rPr lang="de-DE" sz="1800" dirty="0">
                <a:solidFill>
                  <a:schemeClr val="tx1"/>
                </a:solidFill>
              </a:rPr>
              <a:t>Die Spender unterstützen ein Produkt und erhalten es nach der Veröffentlichung.</a:t>
            </a:r>
          </a:p>
          <a:p>
            <a:pPr marL="342900" indent="-342900" algn="l">
              <a:buClr>
                <a:srgbClr val="7ABB57"/>
              </a:buClr>
              <a:buFont typeface="Arial" panose="020B0604020202020204" pitchFamily="34" charset="0"/>
              <a:buChar char="•"/>
            </a:pPr>
            <a:r>
              <a:rPr lang="de-DE" sz="1800" b="1" dirty="0">
                <a:solidFill>
                  <a:srgbClr val="915F9E"/>
                </a:solidFill>
              </a:rPr>
              <a:t>Peer-to-Peer-Kredite: </a:t>
            </a:r>
            <a:r>
              <a:rPr lang="de-DE" sz="1800" dirty="0">
                <a:solidFill>
                  <a:schemeClr val="tx1"/>
                </a:solidFill>
              </a:rPr>
              <a:t>Die Kreditgeber erhalten einen finanziellen Ausgleich.</a:t>
            </a:r>
          </a:p>
          <a:p>
            <a:pPr marL="342900" indent="-342900" algn="l">
              <a:buClr>
                <a:srgbClr val="7ABB57"/>
              </a:buClr>
              <a:buFont typeface="Arial" panose="020B0604020202020204" pitchFamily="34" charset="0"/>
              <a:buChar char="•"/>
            </a:pPr>
            <a:r>
              <a:rPr lang="de-DE" sz="1800" b="1" dirty="0">
                <a:solidFill>
                  <a:srgbClr val="915F9E"/>
                </a:solidFill>
              </a:rPr>
              <a:t>Beteiligungsfinanzierung: </a:t>
            </a:r>
            <a:r>
              <a:rPr lang="de-DE" sz="1800" dirty="0">
                <a:solidFill>
                  <a:schemeClr val="tx1"/>
                </a:solidFill>
              </a:rPr>
              <a:t>Die Kreditgeber erhalten Unternehmensanteile als Gegenleistung für ihre Unterstützung.</a:t>
            </a:r>
          </a:p>
          <a:p>
            <a:pPr algn="l">
              <a:buClr>
                <a:srgbClr val="7ABB57"/>
              </a:buClr>
            </a:pPr>
            <a:r>
              <a:rPr lang="de-DE" sz="900" dirty="0">
                <a:solidFill>
                  <a:schemeClr val="tx1"/>
                </a:solidFill>
              </a:rPr>
              <a:t> </a:t>
            </a:r>
            <a:endParaRPr lang="en-US" sz="900" dirty="0">
              <a:solidFill>
                <a:schemeClr val="tx1"/>
              </a:solidFill>
            </a:endParaRPr>
          </a:p>
          <a:p>
            <a:pPr>
              <a:buClr>
                <a:srgbClr val="7ABB57"/>
              </a:buClr>
            </a:pPr>
            <a:r>
              <a:rPr lang="de-DE" sz="2000" b="1" dirty="0">
                <a:solidFill>
                  <a:srgbClr val="915F9E"/>
                </a:solidFill>
              </a:rPr>
              <a:t>Je nach der von Ihnen gewählten Plattform können unterschiedliche Gebühren anfallen:</a:t>
            </a:r>
            <a:r>
              <a:rPr lang="en-US" sz="300" b="1" dirty="0">
                <a:solidFill>
                  <a:srgbClr val="915F9E"/>
                </a:solidFill>
              </a:rPr>
              <a:t> </a:t>
            </a:r>
          </a:p>
          <a:p>
            <a:pPr marL="342900" indent="-342900">
              <a:buClr>
                <a:srgbClr val="7ABB57"/>
              </a:buClr>
              <a:buFont typeface="Arial" panose="020B0604020202020204" pitchFamily="34" charset="0"/>
              <a:buChar char="•"/>
            </a:pPr>
            <a:r>
              <a:rPr lang="en-US" sz="1800" b="1" dirty="0" err="1">
                <a:solidFill>
                  <a:srgbClr val="915F9E"/>
                </a:solidFill>
              </a:rPr>
              <a:t>Plattform</a:t>
            </a:r>
            <a:r>
              <a:rPr lang="en-US" sz="1800" b="1" dirty="0">
                <a:solidFill>
                  <a:srgbClr val="915F9E"/>
                </a:solidFill>
              </a:rPr>
              <a:t>-Hosting-</a:t>
            </a:r>
            <a:r>
              <a:rPr lang="en-US" sz="1800" b="1" dirty="0" err="1">
                <a:solidFill>
                  <a:srgbClr val="915F9E"/>
                </a:solidFill>
              </a:rPr>
              <a:t>Gebühr</a:t>
            </a:r>
            <a:r>
              <a:rPr lang="en-US" sz="1800" b="1" dirty="0">
                <a:solidFill>
                  <a:srgbClr val="915F9E"/>
                </a:solidFill>
              </a:rPr>
              <a:t>:</a:t>
            </a:r>
            <a:r>
              <a:rPr lang="en-US" sz="1800" dirty="0">
                <a:solidFill>
                  <a:srgbClr val="374151"/>
                </a:solidFill>
              </a:rPr>
              <a:t> </a:t>
            </a:r>
            <a:r>
              <a:rPr lang="de-DE" sz="1800" dirty="0">
                <a:solidFill>
                  <a:schemeClr val="tx1"/>
                </a:solidFill>
              </a:rPr>
              <a:t>Einige Plattformen erheben eine anfängliche Hosting-Gebühr. Erkundigen Sie sich bei der Plattform, bevor Sie Ihre Kampagne starten</a:t>
            </a:r>
            <a:r>
              <a:rPr lang="en-US" sz="1800" dirty="0">
                <a:solidFill>
                  <a:schemeClr val="tx1"/>
                </a:solidFill>
              </a:rPr>
              <a:t>.</a:t>
            </a:r>
          </a:p>
          <a:p>
            <a:pPr marL="342900" indent="-342900">
              <a:buClr>
                <a:srgbClr val="7ABB57"/>
              </a:buClr>
              <a:buFont typeface="Arial" panose="020B0604020202020204" pitchFamily="34" charset="0"/>
              <a:buChar char="•"/>
            </a:pPr>
            <a:r>
              <a:rPr lang="en-US" sz="1800" b="1" dirty="0" err="1">
                <a:solidFill>
                  <a:srgbClr val="915F9E"/>
                </a:solidFill>
              </a:rPr>
              <a:t>Erfolgsprämie</a:t>
            </a:r>
            <a:r>
              <a:rPr lang="en-US" sz="1800" b="1" dirty="0">
                <a:solidFill>
                  <a:srgbClr val="915F9E"/>
                </a:solidFill>
              </a:rPr>
              <a:t>: </a:t>
            </a:r>
            <a:r>
              <a:rPr lang="de-DE" sz="1800" dirty="0">
                <a:solidFill>
                  <a:schemeClr val="tx1"/>
                </a:solidFill>
              </a:rPr>
              <a:t>Die meisten Plattformen nehmen einen Prozentsatz des gesammelten Betrags (in der Regel 3 % bis 12 %).</a:t>
            </a:r>
            <a:endParaRPr lang="en-US" sz="1800" dirty="0">
              <a:solidFill>
                <a:schemeClr val="tx1"/>
              </a:solidFill>
            </a:endParaRPr>
          </a:p>
          <a:p>
            <a:pPr marL="342900" indent="-342900">
              <a:buClr>
                <a:srgbClr val="7ABB57"/>
              </a:buClr>
              <a:buFont typeface="Arial" panose="020B0604020202020204" pitchFamily="34" charset="0"/>
              <a:buChar char="•"/>
            </a:pPr>
            <a:r>
              <a:rPr lang="en-US" sz="1800" b="1" dirty="0" err="1">
                <a:solidFill>
                  <a:srgbClr val="915F9E"/>
                </a:solidFill>
              </a:rPr>
              <a:t>Gebühren</a:t>
            </a:r>
            <a:r>
              <a:rPr lang="en-US" sz="1800" b="1" dirty="0">
                <a:solidFill>
                  <a:srgbClr val="915F9E"/>
                </a:solidFill>
              </a:rPr>
              <a:t> </a:t>
            </a:r>
            <a:r>
              <a:rPr lang="en-US" sz="1800" b="1" dirty="0" err="1">
                <a:solidFill>
                  <a:srgbClr val="915F9E"/>
                </a:solidFill>
              </a:rPr>
              <a:t>für</a:t>
            </a:r>
            <a:r>
              <a:rPr lang="en-US" sz="1800" b="1" dirty="0">
                <a:solidFill>
                  <a:srgbClr val="915F9E"/>
                </a:solidFill>
              </a:rPr>
              <a:t> die </a:t>
            </a:r>
            <a:r>
              <a:rPr lang="en-US" sz="1800" b="1" dirty="0" err="1">
                <a:solidFill>
                  <a:srgbClr val="915F9E"/>
                </a:solidFill>
              </a:rPr>
              <a:t>Zahlungsabwicklung</a:t>
            </a:r>
            <a:r>
              <a:rPr lang="en-US" sz="1800" b="1" dirty="0">
                <a:solidFill>
                  <a:srgbClr val="915F9E"/>
                </a:solidFill>
              </a:rPr>
              <a:t>: </a:t>
            </a:r>
            <a:r>
              <a:rPr lang="de-DE" sz="1800" dirty="0">
                <a:solidFill>
                  <a:schemeClr val="tx1"/>
                </a:solidFill>
              </a:rPr>
              <a:t>Beachten Sie die Bearbeitungsgebühren für jede Transaktion (in der Regel etwa 3 %). Bei einer Spende von 100 € erhält die Kampagne beispielsweise 97 €.</a:t>
            </a:r>
            <a:endParaRPr lang="en-US" sz="1800" dirty="0">
              <a:solidFill>
                <a:schemeClr val="tx1"/>
              </a:solidFill>
            </a:endParaRPr>
          </a:p>
        </p:txBody>
      </p:sp>
      <p:sp>
        <p:nvSpPr>
          <p:cNvPr id="8" name="Textfeld 7">
            <a:extLst>
              <a:ext uri="{FF2B5EF4-FFF2-40B4-BE49-F238E27FC236}">
                <a16:creationId xmlns:a16="http://schemas.microsoft.com/office/drawing/2014/main" id="{1A9DC914-CD63-6B01-A371-7CA42120AD49}"/>
              </a:ext>
            </a:extLst>
          </p:cNvPr>
          <p:cNvSpPr txBox="1"/>
          <p:nvPr/>
        </p:nvSpPr>
        <p:spPr>
          <a:xfrm>
            <a:off x="10468303" y="3264900"/>
            <a:ext cx="1715971" cy="1169551"/>
          </a:xfrm>
          <a:prstGeom prst="rect">
            <a:avLst/>
          </a:prstGeom>
          <a:noFill/>
        </p:spPr>
        <p:txBody>
          <a:bodyPr wrap="square" rtlCol="0">
            <a:spAutoFit/>
          </a:bodyPr>
          <a:lstStyle/>
          <a:p>
            <a:pPr algn="r"/>
            <a:r>
              <a:rPr lang="de-DE" sz="1400" b="1" dirty="0">
                <a:solidFill>
                  <a:srgbClr val="915F9E"/>
                </a:solidFill>
                <a:latin typeface="Calibri" panose="020F0502020204030204" pitchFamily="34" charset="0"/>
                <a:cs typeface="Calibri" panose="020F0502020204030204" pitchFamily="34" charset="0"/>
              </a:rPr>
              <a:t>Möchten Sie mehr über Crowdfunding erfahren? Sehen Sie sich dieses Video an!</a:t>
            </a:r>
          </a:p>
        </p:txBody>
      </p:sp>
      <p:sp>
        <p:nvSpPr>
          <p:cNvPr id="9" name="Textfeld 8">
            <a:extLst>
              <a:ext uri="{FF2B5EF4-FFF2-40B4-BE49-F238E27FC236}">
                <a16:creationId xmlns:a16="http://schemas.microsoft.com/office/drawing/2014/main" id="{17E08EB2-4BD7-259F-AA48-261C5A8082DC}"/>
              </a:ext>
            </a:extLst>
          </p:cNvPr>
          <p:cNvSpPr txBox="1"/>
          <p:nvPr/>
        </p:nvSpPr>
        <p:spPr>
          <a:xfrm>
            <a:off x="770304" y="1605351"/>
            <a:ext cx="10567407" cy="338554"/>
          </a:xfrm>
          <a:prstGeom prst="rect">
            <a:avLst/>
          </a:prstGeom>
          <a:noFill/>
        </p:spPr>
        <p:txBody>
          <a:bodyPr wrap="square" rtlCol="0">
            <a:spAutoFit/>
          </a:bodyPr>
          <a:lstStyle/>
          <a:p>
            <a:pPr>
              <a:buClr>
                <a:srgbClr val="915F9E"/>
              </a:buClr>
            </a:pPr>
            <a:r>
              <a:rPr lang="de-DE" sz="1600" b="1" dirty="0" err="1">
                <a:solidFill>
                  <a:srgbClr val="E97924"/>
                </a:solidFill>
                <a:latin typeface="Calibri" panose="020F0502020204030204" pitchFamily="34" charset="0"/>
                <a:cs typeface="Calibri" panose="020F0502020204030204" pitchFamily="34" charset="0"/>
              </a:rPr>
              <a:t>Crowfunding</a:t>
            </a:r>
            <a:r>
              <a:rPr lang="de-DE" sz="1600" b="1" dirty="0">
                <a:solidFill>
                  <a:srgbClr val="E97924"/>
                </a:solidFill>
                <a:latin typeface="Calibri" panose="020F0502020204030204" pitchFamily="34" charset="0"/>
                <a:cs typeface="Calibri" panose="020F0502020204030204" pitchFamily="34" charset="0"/>
              </a:rPr>
              <a:t> - nutzen Sie die Macht der </a:t>
            </a:r>
            <a:r>
              <a:rPr lang="de-DE" sz="1600" b="1" dirty="0" err="1">
                <a:solidFill>
                  <a:srgbClr val="E97924"/>
                </a:solidFill>
                <a:latin typeface="Calibri" panose="020F0502020204030204" pitchFamily="34" charset="0"/>
                <a:cs typeface="Calibri" panose="020F0502020204030204" pitchFamily="34" charset="0"/>
              </a:rPr>
              <a:t>Crowd</a:t>
            </a:r>
            <a:r>
              <a:rPr lang="de-DE" sz="1600" b="1" dirty="0">
                <a:solidFill>
                  <a:srgbClr val="E97924"/>
                </a:solidFill>
                <a:latin typeface="Calibri" panose="020F0502020204030204" pitchFamily="34" charset="0"/>
                <a:cs typeface="Calibri" panose="020F0502020204030204" pitchFamily="34" charset="0"/>
              </a:rPr>
              <a:t>!</a:t>
            </a:r>
            <a:endParaRPr lang="en-US" sz="1600" b="1" dirty="0">
              <a:solidFill>
                <a:srgbClr val="E97924"/>
              </a:solidFill>
              <a:latin typeface="Calibri" panose="020F0502020204030204" pitchFamily="34" charset="0"/>
              <a:cs typeface="Calibri" panose="020F0502020204030204" pitchFamily="34" charset="0"/>
            </a:endParaRPr>
          </a:p>
        </p:txBody>
      </p:sp>
      <p:pic>
        <p:nvPicPr>
          <p:cNvPr id="2" name="Picture 1">
            <a:extLst>
              <a:ext uri="{FF2B5EF4-FFF2-40B4-BE49-F238E27FC236}">
                <a16:creationId xmlns:a16="http://schemas.microsoft.com/office/drawing/2014/main" id="{CEE48E96-6543-BE95-A073-6FEE7F95171D}"/>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b="20571"/>
          <a:stretch/>
        </p:blipFill>
        <p:spPr>
          <a:xfrm rot="16200000">
            <a:off x="8453765" y="-796382"/>
            <a:ext cx="2899031" cy="4577439"/>
          </a:xfrm>
          <a:custGeom>
            <a:avLst/>
            <a:gdLst>
              <a:gd name="connsiteX0" fmla="*/ 0 w 3456000"/>
              <a:gd name="connsiteY0" fmla="*/ 0 h 4136571"/>
              <a:gd name="connsiteX1" fmla="*/ 3456000 w 3456000"/>
              <a:gd name="connsiteY1" fmla="*/ 0 h 4136571"/>
              <a:gd name="connsiteX2" fmla="*/ 3456000 w 3456000"/>
              <a:gd name="connsiteY2" fmla="*/ 4136571 h 4136571"/>
              <a:gd name="connsiteX3" fmla="*/ 0 w 3456000"/>
              <a:gd name="connsiteY3" fmla="*/ 4136571 h 4136571"/>
            </a:gdLst>
            <a:ahLst/>
            <a:cxnLst>
              <a:cxn ang="0">
                <a:pos x="connsiteX0" y="connsiteY0"/>
              </a:cxn>
              <a:cxn ang="0">
                <a:pos x="connsiteX1" y="connsiteY1"/>
              </a:cxn>
              <a:cxn ang="0">
                <a:pos x="connsiteX2" y="connsiteY2"/>
              </a:cxn>
              <a:cxn ang="0">
                <a:pos x="connsiteX3" y="connsiteY3"/>
              </a:cxn>
            </a:cxnLst>
            <a:rect l="l" t="t" r="r" b="b"/>
            <a:pathLst>
              <a:path w="3456000" h="4136571">
                <a:moveTo>
                  <a:pt x="0" y="0"/>
                </a:moveTo>
                <a:lnTo>
                  <a:pt x="3456000" y="0"/>
                </a:lnTo>
                <a:lnTo>
                  <a:pt x="3456000" y="4136571"/>
                </a:lnTo>
                <a:lnTo>
                  <a:pt x="0" y="4136571"/>
                </a:lnTo>
                <a:close/>
              </a:path>
            </a:pathLst>
          </a:custGeom>
        </p:spPr>
      </p:pic>
      <p:pic>
        <p:nvPicPr>
          <p:cNvPr id="11" name="Grafik 10">
            <a:hlinkClick r:id="rId3"/>
            <a:extLst>
              <a:ext uri="{FF2B5EF4-FFF2-40B4-BE49-F238E27FC236}">
                <a16:creationId xmlns:a16="http://schemas.microsoft.com/office/drawing/2014/main" id="{F5880C71-185E-C26C-DB8C-0C36A3590100}"/>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0569" t="-264" r="9022" b="2263"/>
          <a:stretch/>
        </p:blipFill>
        <p:spPr>
          <a:xfrm>
            <a:off x="8381998" y="300611"/>
            <a:ext cx="3810002" cy="2323565"/>
          </a:xfrm>
          <a:prstGeom prst="rect">
            <a:avLst/>
          </a:prstGeom>
        </p:spPr>
      </p:pic>
      <p:pic>
        <p:nvPicPr>
          <p:cNvPr id="4" name="Grafik 3" descr="Ein Bild, das Muster, Flieder, Quadrat, Symmetrie enthält.&#10;&#10;Automatisch generierte Beschreibung">
            <a:extLst>
              <a:ext uri="{FF2B5EF4-FFF2-40B4-BE49-F238E27FC236}">
                <a16:creationId xmlns:a16="http://schemas.microsoft.com/office/drawing/2014/main" id="{2B4E9D66-2B4A-C38D-F55B-7CCCF9E8F939}"/>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flipH="1">
            <a:off x="10247289" y="2148618"/>
            <a:ext cx="888870" cy="888870"/>
          </a:xfrm>
          <a:prstGeom prst="rect">
            <a:avLst/>
          </a:prstGeom>
        </p:spPr>
      </p:pic>
      <p:pic>
        <p:nvPicPr>
          <p:cNvPr id="5" name="Grafik 4" descr="Zurück mit einfarbiger Füllung">
            <a:extLst>
              <a:ext uri="{FF2B5EF4-FFF2-40B4-BE49-F238E27FC236}">
                <a16:creationId xmlns:a16="http://schemas.microsoft.com/office/drawing/2014/main" id="{D8EDE113-4248-9009-38B4-F9D19633191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218777">
            <a:off x="11086674" y="2418609"/>
            <a:ext cx="914400" cy="914400"/>
          </a:xfrm>
          <a:prstGeom prst="rect">
            <a:avLst/>
          </a:prstGeom>
          <a:effectLst/>
          <a:scene3d>
            <a:camera prst="orthographicFront">
              <a:rot lat="0" lon="9300000" rev="0"/>
            </a:camera>
            <a:lightRig rig="threePt" dir="t"/>
          </a:scene3d>
        </p:spPr>
      </p:pic>
    </p:spTree>
    <p:extLst>
      <p:ext uri="{BB962C8B-B14F-4D97-AF65-F5344CB8AC3E}">
        <p14:creationId xmlns:p14="http://schemas.microsoft.com/office/powerpoint/2010/main" val="470052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a:xfrm>
            <a:off x="825405" y="925680"/>
            <a:ext cx="10483431" cy="804265"/>
          </a:xfrm>
        </p:spPr>
        <p:txBody>
          <a:bodyPr/>
          <a:lstStyle/>
          <a:p>
            <a:r>
              <a:rPr lang="de-DE" dirty="0"/>
              <a:t>WO KÖNNEN SIE FINANZMITTEL FINDEN?</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2" y="1913127"/>
            <a:ext cx="11082794" cy="4412775"/>
          </a:xfrm>
        </p:spPr>
        <p:txBody>
          <a:bodyPr/>
          <a:lstStyle/>
          <a:p>
            <a:pPr algn="l"/>
            <a:r>
              <a:rPr lang="de-DE" sz="2000" b="1" dirty="0">
                <a:solidFill>
                  <a:srgbClr val="915F9E"/>
                </a:solidFill>
              </a:rPr>
              <a:t>Crowdfunding - ein guter Video-Pitch ist der Schlüssel!</a:t>
            </a:r>
          </a:p>
          <a:p>
            <a:pPr algn="l"/>
            <a:r>
              <a:rPr lang="de-DE" sz="2000" dirty="0">
                <a:solidFill>
                  <a:srgbClr val="374151"/>
                </a:solidFill>
              </a:rPr>
              <a:t>Ein hervorragender Video-Pitch ist der Schlüssel zu einer erfolgreichen Crowdfunding-Kampagne. Bevor Sie die Aufnahme starten, sollten Sie sich von anderen erfolgreichen Pitches inspirieren lassen. Entwickeln Sie ein überzeugendes Skript, das Ihre Alleinstellungsmerkmale klar herausstellt.</a:t>
            </a:r>
          </a:p>
          <a:p>
            <a:pPr algn="l"/>
            <a:endParaRPr lang="de-DE" sz="2000" dirty="0">
              <a:solidFill>
                <a:srgbClr val="374151"/>
              </a:solidFill>
            </a:endParaRPr>
          </a:p>
          <a:p>
            <a:pPr algn="l"/>
            <a:r>
              <a:rPr lang="de-DE" sz="2000" dirty="0">
                <a:solidFill>
                  <a:srgbClr val="374151"/>
                </a:solidFill>
              </a:rPr>
              <a:t>Bei der Aufnahme sollten Sie Ihre Vision mit Leidenschaft vortragen - lassen Sie Ihre Begeisterung durchscheinen. Diese echte Energie ist ansteckend und schafft Vertrauen bei Ihren Geldgebern. Zögern Sie nicht, die Aufnahmen zu wiederholen, bis Sie den richtigen Ton getroffen haben.</a:t>
            </a:r>
          </a:p>
          <a:p>
            <a:pPr algn="l"/>
            <a:endParaRPr lang="de-DE" sz="2000" dirty="0">
              <a:solidFill>
                <a:srgbClr val="374151"/>
              </a:solidFill>
            </a:endParaRPr>
          </a:p>
          <a:p>
            <a:pPr algn="l"/>
            <a:r>
              <a:rPr lang="de-DE" sz="2000" dirty="0">
                <a:solidFill>
                  <a:srgbClr val="374151"/>
                </a:solidFill>
              </a:rPr>
              <a:t>Erfahren Sie mehr darüber, wie Sie eine überzeugende Präsentation erstellen können: </a:t>
            </a:r>
            <a:r>
              <a:rPr lang="de-DE" sz="2000" dirty="0">
                <a:solidFill>
                  <a:srgbClr val="374151"/>
                </a:solidFill>
                <a:hlinkClick r:id="rId2"/>
              </a:rPr>
              <a:t>hier</a:t>
            </a:r>
            <a:r>
              <a:rPr lang="de-DE" sz="2000" dirty="0">
                <a:solidFill>
                  <a:srgbClr val="374151"/>
                </a:solidFill>
              </a:rPr>
              <a:t>.</a:t>
            </a:r>
          </a:p>
          <a:p>
            <a:pPr algn="l"/>
            <a:r>
              <a:rPr lang="de-DE" sz="2000" dirty="0">
                <a:solidFill>
                  <a:srgbClr val="374151"/>
                </a:solidFill>
              </a:rPr>
              <a:t>Eine Liste der verschiedenen Crowdfunding-Plattformen in der EU finden Sie hier: </a:t>
            </a:r>
            <a:r>
              <a:rPr lang="de-DE" sz="2000" dirty="0">
                <a:solidFill>
                  <a:srgbClr val="374151"/>
                </a:solidFill>
                <a:hlinkClick r:id="rId3"/>
              </a:rPr>
              <a:t>hier</a:t>
            </a:r>
            <a:r>
              <a:rPr lang="de-DE" sz="2000" dirty="0">
                <a:solidFill>
                  <a:srgbClr val="374151"/>
                </a:solidFill>
              </a:rPr>
              <a:t>.</a:t>
            </a:r>
          </a:p>
          <a:p>
            <a:pPr algn="l"/>
            <a:r>
              <a:rPr lang="de-DE" sz="2000" dirty="0">
                <a:solidFill>
                  <a:srgbClr val="374151"/>
                </a:solidFill>
              </a:rPr>
              <a:t>Und da der ganze Geschäftsjargon manchmal überwältigend sein kann, haben wir dies: </a:t>
            </a:r>
            <a:r>
              <a:rPr lang="de-DE" sz="2000" dirty="0">
                <a:solidFill>
                  <a:srgbClr val="374151"/>
                </a:solidFill>
                <a:hlinkClick r:id="rId4"/>
              </a:rPr>
              <a:t>hier</a:t>
            </a:r>
            <a:r>
              <a:rPr lang="de-DE" sz="2000" dirty="0">
                <a:solidFill>
                  <a:srgbClr val="374151"/>
                </a:solidFill>
              </a:rPr>
              <a:t>.</a:t>
            </a:r>
          </a:p>
          <a:p>
            <a:pPr algn="l"/>
            <a:r>
              <a:rPr lang="de-DE" sz="2000" dirty="0">
                <a:solidFill>
                  <a:srgbClr val="374151"/>
                </a:solidFill>
              </a:rPr>
              <a:t>Für viele weitere nützliche Tipps lesen Sie dies: </a:t>
            </a:r>
            <a:r>
              <a:rPr lang="de-DE" sz="2000" dirty="0">
                <a:solidFill>
                  <a:srgbClr val="374151"/>
                </a:solidFill>
                <a:hlinkClick r:id="rId5"/>
              </a:rPr>
              <a:t>hier</a:t>
            </a:r>
            <a:r>
              <a:rPr lang="de-DE" sz="2000" dirty="0">
                <a:solidFill>
                  <a:srgbClr val="374151"/>
                </a:solidFill>
              </a:rPr>
              <a:t>.</a:t>
            </a:r>
          </a:p>
          <a:p>
            <a:pPr algn="l"/>
            <a:endParaRPr lang="de-DE" sz="2000" dirty="0">
              <a:solidFill>
                <a:srgbClr val="374151"/>
              </a:solidFill>
            </a:endParaRPr>
          </a:p>
        </p:txBody>
      </p:sp>
      <p:sp>
        <p:nvSpPr>
          <p:cNvPr id="2" name="Textfeld 1">
            <a:extLst>
              <a:ext uri="{FF2B5EF4-FFF2-40B4-BE49-F238E27FC236}">
                <a16:creationId xmlns:a16="http://schemas.microsoft.com/office/drawing/2014/main" id="{2843DF2C-77A5-21FA-DA28-850D090B2482}"/>
              </a:ext>
            </a:extLst>
          </p:cNvPr>
          <p:cNvSpPr txBox="1"/>
          <p:nvPr/>
        </p:nvSpPr>
        <p:spPr>
          <a:xfrm>
            <a:off x="847309" y="1552801"/>
            <a:ext cx="10567407" cy="338554"/>
          </a:xfrm>
          <a:prstGeom prst="rect">
            <a:avLst/>
          </a:prstGeom>
          <a:noFill/>
        </p:spPr>
        <p:txBody>
          <a:bodyPr wrap="square" rtlCol="0">
            <a:spAutoFit/>
          </a:bodyPr>
          <a:lstStyle/>
          <a:p>
            <a:pPr>
              <a:buClr>
                <a:srgbClr val="915F9E"/>
              </a:buClr>
            </a:pPr>
            <a:r>
              <a:rPr lang="de-DE" sz="1600" b="1" dirty="0" err="1">
                <a:solidFill>
                  <a:srgbClr val="E97924"/>
                </a:solidFill>
                <a:latin typeface="Calibri" panose="020F0502020204030204" pitchFamily="34" charset="0"/>
                <a:cs typeface="Calibri" panose="020F0502020204030204" pitchFamily="34" charset="0"/>
              </a:rPr>
              <a:t>Crowfunding</a:t>
            </a:r>
            <a:r>
              <a:rPr lang="de-DE" sz="1600" b="1" dirty="0">
                <a:solidFill>
                  <a:srgbClr val="E97924"/>
                </a:solidFill>
                <a:latin typeface="Calibri" panose="020F0502020204030204" pitchFamily="34" charset="0"/>
                <a:cs typeface="Calibri" panose="020F0502020204030204" pitchFamily="34" charset="0"/>
              </a:rPr>
              <a:t> - nutzen Sie die Macht der </a:t>
            </a:r>
            <a:r>
              <a:rPr lang="de-DE" sz="1600" b="1" dirty="0" err="1">
                <a:solidFill>
                  <a:srgbClr val="E97924"/>
                </a:solidFill>
                <a:latin typeface="Calibri" panose="020F0502020204030204" pitchFamily="34" charset="0"/>
                <a:cs typeface="Calibri" panose="020F0502020204030204" pitchFamily="34" charset="0"/>
              </a:rPr>
              <a:t>Crowd</a:t>
            </a:r>
            <a:r>
              <a:rPr lang="de-DE" sz="1600" b="1" dirty="0">
                <a:solidFill>
                  <a:srgbClr val="E97924"/>
                </a:solidFill>
                <a:latin typeface="Calibri" panose="020F0502020204030204" pitchFamily="34" charset="0"/>
                <a:cs typeface="Calibri" panose="020F0502020204030204" pitchFamily="34" charset="0"/>
              </a:rPr>
              <a:t>!</a:t>
            </a:r>
            <a:endParaRPr lang="en-US" sz="1600" b="1" dirty="0">
              <a:solidFill>
                <a:srgbClr val="E97924"/>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1514095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platzhalter 7">
            <a:extLst>
              <a:ext uri="{FF2B5EF4-FFF2-40B4-BE49-F238E27FC236}">
                <a16:creationId xmlns:a16="http://schemas.microsoft.com/office/drawing/2014/main" id="{CF56E11C-D7D3-76D0-45C9-1AC65EDB7F46}"/>
              </a:ext>
            </a:extLst>
          </p:cNvPr>
          <p:cNvSpPr>
            <a:spLocks noGrp="1"/>
          </p:cNvSpPr>
          <p:nvPr>
            <p:ph type="body" sz="quarter" idx="30"/>
          </p:nvPr>
        </p:nvSpPr>
        <p:spPr>
          <a:xfrm>
            <a:off x="854280" y="450119"/>
            <a:ext cx="10483431" cy="804265"/>
          </a:xfrm>
        </p:spPr>
        <p:txBody>
          <a:bodyPr/>
          <a:lstStyle/>
          <a:p>
            <a:r>
              <a:rPr lang="de-DE" dirty="0"/>
              <a:t>Vorteile der finanziellen Bildung</a:t>
            </a:r>
          </a:p>
        </p:txBody>
      </p:sp>
      <p:sp>
        <p:nvSpPr>
          <p:cNvPr id="9" name="Textplatzhalter 8">
            <a:extLst>
              <a:ext uri="{FF2B5EF4-FFF2-40B4-BE49-F238E27FC236}">
                <a16:creationId xmlns:a16="http://schemas.microsoft.com/office/drawing/2014/main" id="{D70A2686-3F4E-ED87-8E74-F0AF2B26B5C6}"/>
              </a:ext>
            </a:extLst>
          </p:cNvPr>
          <p:cNvSpPr>
            <a:spLocks noGrp="1"/>
          </p:cNvSpPr>
          <p:nvPr>
            <p:ph type="body" sz="quarter" idx="48"/>
          </p:nvPr>
        </p:nvSpPr>
        <p:spPr>
          <a:xfrm>
            <a:off x="854283" y="1254384"/>
            <a:ext cx="6220285" cy="5153497"/>
          </a:xfrm>
        </p:spPr>
        <p:txBody>
          <a:bodyPr/>
          <a:lstStyle/>
          <a:p>
            <a:pPr algn="l"/>
            <a:r>
              <a:rPr lang="de-DE" sz="2000" b="1" i="0" dirty="0">
                <a:solidFill>
                  <a:srgbClr val="0D0D0D"/>
                </a:solidFill>
                <a:effectLst/>
              </a:rPr>
              <a:t>3. Erreichen finanzieller Ziele: </a:t>
            </a:r>
          </a:p>
          <a:p>
            <a:pPr algn="l"/>
            <a:r>
              <a:rPr lang="de-DE" sz="1800" i="0" dirty="0">
                <a:solidFill>
                  <a:srgbClr val="0D0D0D"/>
                </a:solidFill>
                <a:effectLst/>
              </a:rPr>
              <a:t>Durch die Beherrschung von Budgetierungs- und Spartechniken können Einzelpersonen realistische Finanzpläne entwickeln, die sie in die Lage versetzen, ihre Ziele zu erreichen. Finanzielle Bildung befähigt den Einzelnen, klare Erwartungen zu formulieren, für seine finanziellen Ziele verantwortlich zu sein und Strategien zu entwickeln, um scheinbar unerreichbare Ziele zu erreichen, und fördert so den Weg zur Verwirklichung seiner Träume.</a:t>
            </a:r>
          </a:p>
          <a:p>
            <a:pPr algn="l"/>
            <a:endParaRPr lang="de-DE" sz="1800" i="0" dirty="0">
              <a:solidFill>
                <a:srgbClr val="0D0D0D"/>
              </a:solidFill>
              <a:effectLst/>
            </a:endParaRPr>
          </a:p>
          <a:p>
            <a:pPr algn="l"/>
            <a:r>
              <a:rPr lang="de-DE" sz="2000" b="1" i="0" dirty="0">
                <a:solidFill>
                  <a:srgbClr val="0D0D0D"/>
                </a:solidFill>
                <a:effectLst/>
              </a:rPr>
              <a:t>4. Selbstvertrauen aufbauen: </a:t>
            </a:r>
          </a:p>
          <a:p>
            <a:pPr algn="l"/>
            <a:r>
              <a:rPr lang="de-DE" sz="1800" i="0" dirty="0">
                <a:solidFill>
                  <a:srgbClr val="0D0D0D"/>
                </a:solidFill>
                <a:effectLst/>
              </a:rPr>
              <a:t>Finanzielle Bildung schafft Vertrauen. Sie stellt sicher, dass der Einzelne über das notwendige Wissen verfügt, um fundierte Entscheidungen zu treffen. Mit finanziellem Scharfsinn ausgestattet, kann der Einzelne wichtige Lebensentscheidungen mit Zuversicht angehen. Er weiß, dass unerwartete finanzielle Überraschungen oder nachteilige Folgen unwahrscheinlicher sind. Dies ermöglicht eine zuversichtlichere und sicherere Entscheidungsfindung.</a:t>
            </a:r>
            <a:endParaRPr lang="de-DE" sz="2000" b="1" i="0" dirty="0">
              <a:solidFill>
                <a:srgbClr val="0D0D0D"/>
              </a:solidFill>
              <a:effectLst/>
            </a:endParaRPr>
          </a:p>
        </p:txBody>
      </p:sp>
      <p:pic>
        <p:nvPicPr>
          <p:cNvPr id="3" name="Grafik 2">
            <a:extLst>
              <a:ext uri="{FF2B5EF4-FFF2-40B4-BE49-F238E27FC236}">
                <a16:creationId xmlns:a16="http://schemas.microsoft.com/office/drawing/2014/main" id="{1584EEF7-227A-4201-AB5B-8880062FA3E5}"/>
              </a:ext>
            </a:extLst>
          </p:cNvPr>
          <p:cNvPicPr>
            <a:picLocks noChangeAspect="1"/>
          </p:cNvPicPr>
          <p:nvPr/>
        </p:nvPicPr>
        <p:blipFill rotWithShape="1">
          <a:blip r:embed="rId2"/>
          <a:srcRect l="15180" r="40183"/>
          <a:stretch/>
        </p:blipFill>
        <p:spPr>
          <a:xfrm>
            <a:off x="7523747" y="0"/>
            <a:ext cx="4668253" cy="6858000"/>
          </a:xfrm>
          <a:prstGeom prst="rect">
            <a:avLst/>
          </a:prstGeom>
        </p:spPr>
      </p:pic>
    </p:spTree>
    <p:extLst>
      <p:ext uri="{BB962C8B-B14F-4D97-AF65-F5344CB8AC3E}">
        <p14:creationId xmlns:p14="http://schemas.microsoft.com/office/powerpoint/2010/main" val="2311666795"/>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A390E94F-8796-6F73-15A6-DEA85033E5CE}"/>
              </a:ext>
            </a:extLst>
          </p:cNvPr>
          <p:cNvSpPr>
            <a:spLocks noGrp="1"/>
          </p:cNvSpPr>
          <p:nvPr>
            <p:ph type="body" sz="quarter" idx="30"/>
          </p:nvPr>
        </p:nvSpPr>
        <p:spPr>
          <a:xfrm>
            <a:off x="283029" y="369103"/>
            <a:ext cx="12094029" cy="804265"/>
          </a:xfrm>
        </p:spPr>
        <p:txBody>
          <a:bodyPr/>
          <a:lstStyle/>
          <a:p>
            <a:pPr>
              <a:lnSpc>
                <a:spcPts val="3700"/>
              </a:lnSpc>
            </a:pPr>
            <a:r>
              <a:rPr lang="de-DE" sz="2500" dirty="0"/>
              <a:t>Fallbeispiel:</a:t>
            </a:r>
          </a:p>
          <a:p>
            <a:pPr>
              <a:lnSpc>
                <a:spcPts val="3700"/>
              </a:lnSpc>
            </a:pPr>
            <a:r>
              <a:rPr lang="de-DE" sz="3200" dirty="0"/>
              <a:t>Milena und Jan - mit Crowdfunding aus der Not eine Tugend machen</a:t>
            </a:r>
          </a:p>
        </p:txBody>
      </p:sp>
      <p:sp>
        <p:nvSpPr>
          <p:cNvPr id="3" name="Textplatzhalter 2">
            <a:extLst>
              <a:ext uri="{FF2B5EF4-FFF2-40B4-BE49-F238E27FC236}">
                <a16:creationId xmlns:a16="http://schemas.microsoft.com/office/drawing/2014/main" id="{5C1F58A8-4D14-37C9-5671-E3160844AA8B}"/>
              </a:ext>
            </a:extLst>
          </p:cNvPr>
          <p:cNvSpPr>
            <a:spLocks noGrp="1"/>
          </p:cNvSpPr>
          <p:nvPr>
            <p:ph type="body" sz="quarter" idx="48"/>
          </p:nvPr>
        </p:nvSpPr>
        <p:spPr>
          <a:xfrm>
            <a:off x="4734832" y="1415922"/>
            <a:ext cx="7239454" cy="4439577"/>
          </a:xfrm>
        </p:spPr>
        <p:txBody>
          <a:bodyPr/>
          <a:lstStyle/>
          <a:p>
            <a:r>
              <a:rPr lang="de-DE" sz="2000" dirty="0"/>
              <a:t>2015 gestartet, ist </a:t>
            </a:r>
            <a:r>
              <a:rPr lang="de-DE" sz="2000" i="1" dirty="0">
                <a:hlinkClick r:id="rId2"/>
              </a:rPr>
              <a:t>Ein guter Plan </a:t>
            </a:r>
            <a:r>
              <a:rPr lang="de-DE" sz="2000" dirty="0"/>
              <a:t>heute Deutschlands beliebteste Marke für Achtsamkeitskalender und -journale. Das Unternehmen entstand aus der Not heraus und wurde zur Tugend: Einer der Gründer, Jan Lenarz, kämpfte mit Burnout und fand seinen Weg zur Achtsamkeit. Gemeinsam mit seiner Freundin Milena </a:t>
            </a:r>
            <a:r>
              <a:rPr lang="de-DE" sz="2000" dirty="0" err="1"/>
              <a:t>Glimbovski</a:t>
            </a:r>
            <a:r>
              <a:rPr lang="de-DE" sz="2000" dirty="0"/>
              <a:t>, die eine ähnliche Diagnose bekam, hinterfragten sie die ungesunde Haltung der Start-up-Welt als Selbstausbeutungsindustrie.        </a:t>
            </a:r>
          </a:p>
          <a:p>
            <a:r>
              <a:rPr lang="de-DE" sz="2000" dirty="0"/>
              <a:t>Ihre Idee war es, ein Tagebuch zu entwickeln, das sie täglich daran erinnert, sich um ihre eigenen Bedürfnisse zu kümmern. Anstatt sofort ein eigenes Unternehmen zu gründen, beschlossen sie, eine Crowdfunding-Kampagne auf </a:t>
            </a:r>
            <a:r>
              <a:rPr lang="de-DE" sz="2000" dirty="0">
                <a:hlinkClick r:id="rId3"/>
              </a:rPr>
              <a:t>Startnext</a:t>
            </a:r>
            <a:r>
              <a:rPr lang="de-DE" sz="2000" dirty="0"/>
              <a:t> zu starten. Ihr Ziel von 15.000 € für 600 Bücher wurde innerhalb weniger Stunden erreicht. Am Ende erreichten sie eine Überfinanzierung von 1.200%, was diese Kampagne zur erfolgreichsten deutschen Crowdfunding-Kampagne für ein Produkt zu diesem Zeitpunkt machte.</a:t>
            </a:r>
          </a:p>
        </p:txBody>
      </p:sp>
      <p:pic>
        <p:nvPicPr>
          <p:cNvPr id="4" name="Picture 6">
            <a:extLst>
              <a:ext uri="{FF2B5EF4-FFF2-40B4-BE49-F238E27FC236}">
                <a16:creationId xmlns:a16="http://schemas.microsoft.com/office/drawing/2014/main" id="{B5817DC4-1AD5-4B7B-A768-A5B924A14425}"/>
              </a:ext>
            </a:extLst>
          </p:cNvPr>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l="34973" r="15279"/>
          <a:stretch/>
        </p:blipFill>
        <p:spPr bwMode="auto">
          <a:xfrm>
            <a:off x="-1" y="1528225"/>
            <a:ext cx="4463143" cy="5326746"/>
          </a:xfrm>
          <a:prstGeom prst="rect">
            <a:avLst/>
          </a:prstGeom>
          <a:noFill/>
          <a:extLst>
            <a:ext uri="{909E8E84-426E-40DD-AFC4-6F175D3DCCD1}">
              <a14:hiddenFill xmlns:a14="http://schemas.microsoft.com/office/drawing/2010/main">
                <a:solidFill>
                  <a:srgbClr val="FFFFFF"/>
                </a:solidFill>
              </a14:hiddenFill>
            </a:ext>
          </a:extLst>
        </p:spPr>
      </p:pic>
      <p:sp>
        <p:nvSpPr>
          <p:cNvPr id="6" name="Textfeld 5">
            <a:extLst>
              <a:ext uri="{FF2B5EF4-FFF2-40B4-BE49-F238E27FC236}">
                <a16:creationId xmlns:a16="http://schemas.microsoft.com/office/drawing/2014/main" id="{43602D72-94C3-F566-46E4-E68414762E74}"/>
              </a:ext>
            </a:extLst>
          </p:cNvPr>
          <p:cNvSpPr txBox="1"/>
          <p:nvPr/>
        </p:nvSpPr>
        <p:spPr>
          <a:xfrm>
            <a:off x="0" y="6565212"/>
            <a:ext cx="6242956" cy="289759"/>
          </a:xfrm>
          <a:prstGeom prst="rect">
            <a:avLst/>
          </a:prstGeom>
          <a:noFill/>
        </p:spPr>
        <p:txBody>
          <a:bodyPr wrap="square">
            <a:spAutoFit/>
          </a:bodyPr>
          <a:lstStyle/>
          <a:p>
            <a:r>
              <a:rPr lang="de-DE" dirty="0">
                <a:solidFill>
                  <a:schemeClr val="bg1"/>
                </a:solidFill>
                <a:latin typeface="Calibri" panose="020F0502020204030204" pitchFamily="34" charset="0"/>
                <a:cs typeface="Calibri" panose="020F0502020204030204" pitchFamily="34" charset="0"/>
              </a:rPr>
              <a:t>https://einguterplan.de/ueber-uns</a:t>
            </a:r>
          </a:p>
        </p:txBody>
      </p:sp>
    </p:spTree>
    <p:extLst>
      <p:ext uri="{BB962C8B-B14F-4D97-AF65-F5344CB8AC3E}">
        <p14:creationId xmlns:p14="http://schemas.microsoft.com/office/powerpoint/2010/main" val="299512854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0" y="1899222"/>
            <a:ext cx="6459783" cy="4412775"/>
          </a:xfrm>
        </p:spPr>
        <p:txBody>
          <a:bodyPr/>
          <a:lstStyle/>
          <a:p>
            <a:pPr algn="l"/>
            <a:r>
              <a:rPr lang="de-DE" sz="1800" b="1" dirty="0">
                <a:solidFill>
                  <a:srgbClr val="915F9E"/>
                </a:solidFill>
              </a:rPr>
              <a:t>Zuschüsse</a:t>
            </a:r>
            <a:r>
              <a:rPr lang="de-DE" sz="1800" dirty="0">
                <a:solidFill>
                  <a:schemeClr val="tx1"/>
                </a:solidFill>
              </a:rPr>
              <a:t>, die von öffentlichen Einrichtungen und Stiftungen angeboten werden, sind auf lokaler, regionaler und nationaler Ebene verfügbar. Es ist an der Zeit, die perfekte Lösung für Ihre Unternehmensziele zu finden!</a:t>
            </a:r>
          </a:p>
          <a:p>
            <a:pPr algn="l"/>
            <a:r>
              <a:rPr lang="de-DE" sz="1800" b="1" dirty="0">
                <a:solidFill>
                  <a:srgbClr val="915F9E"/>
                </a:solidFill>
              </a:rPr>
              <a:t>Der Weg zum Erfolg mit Fördermitteln</a:t>
            </a:r>
          </a:p>
          <a:p>
            <a:pPr algn="l"/>
            <a:r>
              <a:rPr lang="de-DE" sz="1800" dirty="0">
                <a:solidFill>
                  <a:schemeClr val="tx1"/>
                </a:solidFill>
              </a:rPr>
              <a:t>Die Beschaffung von Fördermitteln ist ein bisschen wie das Backen eines Kuchens - es geht um die richtigen Zutaten (Sie und Ihr Projekt) und die Einhaltung eines guten Rezepts. In den folgenden Abschnitten werden wir Ihnen unsere bewährten Verfahren, Tipps und Tricks für den Erfolg bei der Vergabe von Fördermitteln vorstellen. Sobald Sie den Dreh raus haben, können Sie sich auf verschiedenen Ebenen um Fördermittel bemühen.</a:t>
            </a:r>
          </a:p>
          <a:p>
            <a:pPr algn="l"/>
            <a:r>
              <a:rPr lang="de-DE" sz="1800" b="1" dirty="0">
                <a:solidFill>
                  <a:srgbClr val="915F9E"/>
                </a:solidFill>
              </a:rPr>
              <a:t>Klarheit unerlässlich bei der Beantragung von Fördermitteln</a:t>
            </a:r>
          </a:p>
          <a:p>
            <a:pPr algn="l"/>
            <a:r>
              <a:rPr lang="de-DE" sz="1800" dirty="0">
                <a:solidFill>
                  <a:schemeClr val="tx1"/>
                </a:solidFill>
              </a:rPr>
              <a:t>Geldgeber wollen wissen, dass Ihr Unternehmen gut geplant und nachhaltig ist. Wenn Sie einen Antrag stellen, sollten Sie sich über Ihren Finanzierungsbedarf im Klaren sein: Gründungskosten, neue Produkte, Schulungen oder Forschung und Entwicklung.</a:t>
            </a:r>
          </a:p>
        </p:txBody>
      </p:sp>
      <p:sp>
        <p:nvSpPr>
          <p:cNvPr id="2" name="Textfeld 1">
            <a:extLst>
              <a:ext uri="{FF2B5EF4-FFF2-40B4-BE49-F238E27FC236}">
                <a16:creationId xmlns:a16="http://schemas.microsoft.com/office/drawing/2014/main" id="{6130D5FD-8CD4-02B8-EABD-5664AF3262A9}"/>
              </a:ext>
            </a:extLst>
          </p:cNvPr>
          <p:cNvSpPr txBox="1"/>
          <p:nvPr/>
        </p:nvSpPr>
        <p:spPr>
          <a:xfrm>
            <a:off x="749284" y="1442139"/>
            <a:ext cx="5619986" cy="338554"/>
          </a:xfrm>
          <a:prstGeom prst="rect">
            <a:avLst/>
          </a:prstGeom>
          <a:noFill/>
        </p:spPr>
        <p:txBody>
          <a:bodyPr wrap="square" rtlCol="0">
            <a:spAutoFit/>
          </a:bodyPr>
          <a:lstStyle/>
          <a:p>
            <a:pPr>
              <a:buClr>
                <a:srgbClr val="915F9E"/>
              </a:buClr>
            </a:pPr>
            <a:r>
              <a:rPr lang="de-DE" sz="1600" b="1" dirty="0">
                <a:solidFill>
                  <a:srgbClr val="E97924"/>
                </a:solidFill>
                <a:latin typeface="Calibri" panose="020F0502020204030204" pitchFamily="34" charset="0"/>
                <a:cs typeface="Calibri" panose="020F0502020204030204" pitchFamily="34" charset="0"/>
              </a:rPr>
              <a:t>Zuschüsse können Ihnen helfen, Ihr Unternehmen zu stärken</a:t>
            </a:r>
            <a:endParaRPr lang="en-US" sz="1600" b="1" dirty="0">
              <a:solidFill>
                <a:srgbClr val="E97924"/>
              </a:solidFill>
              <a:latin typeface="Calibri" panose="020F0502020204030204" pitchFamily="34" charset="0"/>
              <a:cs typeface="Calibri" panose="020F0502020204030204" pitchFamily="34" charset="0"/>
            </a:endParaRPr>
          </a:p>
        </p:txBody>
      </p:sp>
      <p:pic>
        <p:nvPicPr>
          <p:cNvPr id="9" name="Grafik 8">
            <a:extLst>
              <a:ext uri="{FF2B5EF4-FFF2-40B4-BE49-F238E27FC236}">
                <a16:creationId xmlns:a16="http://schemas.microsoft.com/office/drawing/2014/main" id="{003B4EAD-C143-46E9-9120-D69E26B039FA}"/>
              </a:ext>
            </a:extLst>
          </p:cNvPr>
          <p:cNvPicPr>
            <a:picLocks noChangeAspect="1"/>
          </p:cNvPicPr>
          <p:nvPr/>
        </p:nvPicPr>
        <p:blipFill rotWithShape="1">
          <a:blip r:embed="rId3"/>
          <a:srcRect l="16668" r="24308"/>
          <a:stretch/>
        </p:blipFill>
        <p:spPr>
          <a:xfrm>
            <a:off x="7369745" y="869116"/>
            <a:ext cx="4831598" cy="5455648"/>
          </a:xfrm>
          <a:prstGeom prst="rect">
            <a:avLst/>
          </a:prstGeom>
        </p:spPr>
      </p:pic>
      <p:sp>
        <p:nvSpPr>
          <p:cNvPr id="3" name="Textplatzhalter 5">
            <a:extLst>
              <a:ext uri="{FF2B5EF4-FFF2-40B4-BE49-F238E27FC236}">
                <a16:creationId xmlns:a16="http://schemas.microsoft.com/office/drawing/2014/main" id="{7CFCE28A-9FBB-D49A-7B1C-DA4FFCA13A22}"/>
              </a:ext>
            </a:extLst>
          </p:cNvPr>
          <p:cNvSpPr txBox="1">
            <a:spLocks/>
          </p:cNvSpPr>
          <p:nvPr/>
        </p:nvSpPr>
        <p:spPr>
          <a:xfrm>
            <a:off x="696625" y="435265"/>
            <a:ext cx="10483431" cy="804265"/>
          </a:xfrm>
          <a:prstGeom prst="rect">
            <a:avLst/>
          </a:prstGeom>
        </p:spPr>
        <p:txBody>
          <a:bodyPr>
            <a:noAutofit/>
          </a:bodyPr>
          <a:lstStyle>
            <a:lvl1pPr marL="0" indent="0" algn="l" defTabSz="3343281" rtl="0" eaLnBrk="1" latinLnBrk="0" hangingPunct="1">
              <a:lnSpc>
                <a:spcPct val="100000"/>
              </a:lnSpc>
              <a:spcBef>
                <a:spcPts val="0"/>
              </a:spcBef>
              <a:buFont typeface="Arial" panose="020B0604020202020204" pitchFamily="34" charset="0"/>
              <a:buNone/>
              <a:defRPr sz="3600" b="1" i="0" kern="1200">
                <a:solidFill>
                  <a:srgbClr val="915F9E"/>
                </a:solidFill>
                <a:latin typeface="Calibri" panose="020F0502020204030204" pitchFamily="34" charset="0"/>
                <a:ea typeface="Open Sans" panose="020B0606030504020204" pitchFamily="34" charset="0"/>
                <a:cs typeface="Calibri" panose="020F0502020204030204" pitchFamily="34" charset="0"/>
              </a:defRPr>
            </a:lvl1pPr>
            <a:lvl2pPr marL="609593"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2pPr>
            <a:lvl3pPr marL="1219185"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3pPr>
            <a:lvl4pPr marL="1828778"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4pPr>
            <a:lvl5pPr marL="2438374" indent="0" algn="l" defTabSz="3343281" rtl="0" eaLnBrk="1" latinLnBrk="0" hangingPunct="1">
              <a:lnSpc>
                <a:spcPct val="100000"/>
              </a:lnSpc>
              <a:spcBef>
                <a:spcPts val="1828"/>
              </a:spcBef>
              <a:buFont typeface="Arial" panose="020B0604020202020204" pitchFamily="34" charset="0"/>
              <a:buNone/>
              <a:defRPr sz="5161" kern="1200">
                <a:solidFill>
                  <a:srgbClr val="011E3B"/>
                </a:solidFill>
                <a:latin typeface="Montserrat" pitchFamily="2" charset="77"/>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r>
              <a:rPr lang="de-DE" sz="3200" dirty="0"/>
              <a:t>WO KÖNNEN SIE FINANZMITTEL </a:t>
            </a:r>
          </a:p>
          <a:p>
            <a:r>
              <a:rPr lang="de-DE" sz="3200" dirty="0"/>
              <a:t>FINDEN?</a:t>
            </a:r>
          </a:p>
        </p:txBody>
      </p:sp>
    </p:spTree>
    <p:extLst>
      <p:ext uri="{BB962C8B-B14F-4D97-AF65-F5344CB8AC3E}">
        <p14:creationId xmlns:p14="http://schemas.microsoft.com/office/powerpoint/2010/main" val="405196423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a:xfrm>
            <a:off x="854280" y="695844"/>
            <a:ext cx="10483431" cy="804265"/>
          </a:xfrm>
        </p:spPr>
        <p:txBody>
          <a:bodyPr/>
          <a:lstStyle/>
          <a:p>
            <a:r>
              <a:rPr lang="de-DE" dirty="0"/>
              <a:t>WO KÖNNEN SIE FINANZMITTEL FINDEN?</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0" y="1749381"/>
            <a:ext cx="10483429" cy="4412775"/>
          </a:xfrm>
        </p:spPr>
        <p:txBody>
          <a:bodyPr/>
          <a:lstStyle/>
          <a:p>
            <a:pPr algn="l"/>
            <a:r>
              <a:rPr lang="en-US" b="1" dirty="0" err="1">
                <a:solidFill>
                  <a:srgbClr val="915F9E"/>
                </a:solidFill>
              </a:rPr>
              <a:t>Mindestanforderungen</a:t>
            </a:r>
            <a:endParaRPr lang="en-US" b="1" dirty="0">
              <a:solidFill>
                <a:srgbClr val="915F9E"/>
              </a:solidFill>
            </a:endParaRPr>
          </a:p>
          <a:p>
            <a:pPr algn="l"/>
            <a:r>
              <a:rPr lang="de-DE" sz="2000" dirty="0">
                <a:solidFill>
                  <a:srgbClr val="374151"/>
                </a:solidFill>
              </a:rPr>
              <a:t>Leider verfehlen bis zu 50 % der Anträge ihr Ziel. Lesen Sie zunächst den Leitfaden und berücksichtigen Sie die Motivation des Geldgebers, das Antragsformat, die Höhe der Finanzierung, die Fristen, die Förderfähigkeit und den Entscheidungsprozess.</a:t>
            </a:r>
          </a:p>
          <a:p>
            <a:pPr algn="l"/>
            <a:r>
              <a:rPr lang="de-DE" sz="1000" dirty="0">
                <a:solidFill>
                  <a:srgbClr val="374151"/>
                </a:solidFill>
              </a:rPr>
              <a:t> </a:t>
            </a:r>
          </a:p>
          <a:p>
            <a:r>
              <a:rPr lang="en-US" b="1" dirty="0" err="1">
                <a:solidFill>
                  <a:srgbClr val="915F9E"/>
                </a:solidFill>
              </a:rPr>
              <a:t>Engagieren</a:t>
            </a:r>
            <a:r>
              <a:rPr lang="en-US" b="1" dirty="0">
                <a:solidFill>
                  <a:srgbClr val="915F9E"/>
                </a:solidFill>
              </a:rPr>
              <a:t> und </a:t>
            </a:r>
            <a:r>
              <a:rPr lang="en-US" b="1" dirty="0" err="1">
                <a:solidFill>
                  <a:srgbClr val="915F9E"/>
                </a:solidFill>
              </a:rPr>
              <a:t>Unterscheiden</a:t>
            </a:r>
            <a:r>
              <a:rPr lang="en-US" b="1" dirty="0">
                <a:solidFill>
                  <a:srgbClr val="915F9E"/>
                </a:solidFill>
              </a:rPr>
              <a:t> </a:t>
            </a:r>
          </a:p>
          <a:p>
            <a:r>
              <a:rPr lang="de-DE" sz="2000" dirty="0">
                <a:solidFill>
                  <a:srgbClr val="374151"/>
                </a:solidFill>
              </a:rPr>
              <a:t>Denken Sie daran: "Menschen geben Menschen". Seien Sie kreativ, verkaufen Sie Ihre Idee und schaffen Sie Glaubwürdigkeit. Geldgeber unterstützen organisierte und fähige Projektträger.</a:t>
            </a:r>
          </a:p>
          <a:p>
            <a:r>
              <a:rPr lang="de-DE" sz="1000" dirty="0">
                <a:solidFill>
                  <a:srgbClr val="374151"/>
                </a:solidFill>
              </a:rPr>
              <a:t> </a:t>
            </a:r>
          </a:p>
          <a:p>
            <a:r>
              <a:rPr lang="en-US" b="1" dirty="0" err="1">
                <a:solidFill>
                  <a:srgbClr val="915F9E"/>
                </a:solidFill>
              </a:rPr>
              <a:t>Bewerbungsstrategie</a:t>
            </a:r>
            <a:r>
              <a:rPr lang="en-US" b="1" dirty="0">
                <a:solidFill>
                  <a:srgbClr val="915F9E"/>
                </a:solidFill>
              </a:rPr>
              <a:t> </a:t>
            </a:r>
          </a:p>
          <a:p>
            <a:r>
              <a:rPr lang="de-DE" sz="2000" dirty="0">
                <a:solidFill>
                  <a:srgbClr val="374151"/>
                </a:solidFill>
              </a:rPr>
              <a:t>Beschreiben Sie Ihr Projekt wahrheitsgemäß, schlüsseln Sie die Anforderungen auf und präsentieren Sie eine leserfreundliche Bewerbung. Versprechen Sie nicht zu viel; realistische Erwartungen sind wichtig.</a:t>
            </a:r>
          </a:p>
          <a:p>
            <a:r>
              <a:rPr lang="en-US" sz="1000" dirty="0">
                <a:solidFill>
                  <a:srgbClr val="374151"/>
                </a:solidFill>
              </a:rPr>
              <a:t> </a:t>
            </a:r>
          </a:p>
          <a:p>
            <a:pPr algn="l"/>
            <a:r>
              <a:rPr lang="de-DE" i="1" dirty="0">
                <a:solidFill>
                  <a:srgbClr val="E97924"/>
                </a:solidFill>
              </a:rPr>
              <a:t>Weitere Informationen darüber, was eine Finanzhilfe bewirkt und was nicht, finden Sie in diesem </a:t>
            </a:r>
            <a:r>
              <a:rPr lang="de-DE" i="1" dirty="0">
                <a:solidFill>
                  <a:srgbClr val="E97924"/>
                </a:solidFill>
                <a:hlinkClick r:id="rId2"/>
              </a:rPr>
              <a:t>Video</a:t>
            </a:r>
            <a:r>
              <a:rPr lang="de-DE" i="1" dirty="0">
                <a:solidFill>
                  <a:srgbClr val="E97924"/>
                </a:solidFill>
              </a:rPr>
              <a:t>!</a:t>
            </a:r>
            <a:endParaRPr lang="en-US" i="1" dirty="0">
              <a:solidFill>
                <a:srgbClr val="E97924"/>
              </a:solidFill>
            </a:endParaRPr>
          </a:p>
        </p:txBody>
      </p:sp>
      <p:sp>
        <p:nvSpPr>
          <p:cNvPr id="2" name="Textfeld 1">
            <a:extLst>
              <a:ext uri="{FF2B5EF4-FFF2-40B4-BE49-F238E27FC236}">
                <a16:creationId xmlns:a16="http://schemas.microsoft.com/office/drawing/2014/main" id="{2083064C-F6AC-C26D-9D1F-848560557DC7}"/>
              </a:ext>
            </a:extLst>
          </p:cNvPr>
          <p:cNvSpPr txBox="1"/>
          <p:nvPr/>
        </p:nvSpPr>
        <p:spPr>
          <a:xfrm>
            <a:off x="854285" y="1368064"/>
            <a:ext cx="10567407" cy="338554"/>
          </a:xfrm>
          <a:prstGeom prst="rect">
            <a:avLst/>
          </a:prstGeom>
          <a:noFill/>
        </p:spPr>
        <p:txBody>
          <a:bodyPr wrap="square" rtlCol="0">
            <a:spAutoFit/>
          </a:bodyPr>
          <a:lstStyle/>
          <a:p>
            <a:pPr>
              <a:buClr>
                <a:srgbClr val="915F9E"/>
              </a:buClr>
            </a:pPr>
            <a:r>
              <a:rPr lang="de-DE" sz="1600" b="1" dirty="0">
                <a:solidFill>
                  <a:srgbClr val="E97924"/>
                </a:solidFill>
                <a:latin typeface="Calibri" panose="020F0502020204030204" pitchFamily="34" charset="0"/>
                <a:cs typeface="Calibri" panose="020F0502020204030204" pitchFamily="34" charset="0"/>
              </a:rPr>
              <a:t>Zuschüsse können Ihnen helfen, Ihr Unternehmen zu stärken</a:t>
            </a:r>
            <a:endParaRPr lang="en-US" sz="1600" b="1" dirty="0">
              <a:solidFill>
                <a:srgbClr val="E97924"/>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24988921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5">
            <a:extLst>
              <a:ext uri="{FF2B5EF4-FFF2-40B4-BE49-F238E27FC236}">
                <a16:creationId xmlns:a16="http://schemas.microsoft.com/office/drawing/2014/main" id="{A4798685-208A-228F-EE62-783E13E864E7}"/>
              </a:ext>
            </a:extLst>
          </p:cNvPr>
          <p:cNvSpPr>
            <a:spLocks noGrp="1"/>
          </p:cNvSpPr>
          <p:nvPr>
            <p:ph type="body" sz="quarter" idx="30"/>
          </p:nvPr>
        </p:nvSpPr>
        <p:spPr/>
        <p:txBody>
          <a:bodyPr/>
          <a:lstStyle/>
          <a:p>
            <a:r>
              <a:rPr lang="de-DE" dirty="0"/>
              <a:t>WO KÖNNEN SIE FINANZMITTEL FINDEN?</a:t>
            </a:r>
          </a:p>
        </p:txBody>
      </p:sp>
      <p:sp>
        <p:nvSpPr>
          <p:cNvPr id="7" name="Textplatzhalter 6">
            <a:extLst>
              <a:ext uri="{FF2B5EF4-FFF2-40B4-BE49-F238E27FC236}">
                <a16:creationId xmlns:a16="http://schemas.microsoft.com/office/drawing/2014/main" id="{F9D88042-C415-53CE-ADD5-33FB94F2E114}"/>
              </a:ext>
            </a:extLst>
          </p:cNvPr>
          <p:cNvSpPr>
            <a:spLocks noGrp="1"/>
          </p:cNvSpPr>
          <p:nvPr>
            <p:ph type="body" sz="quarter" idx="48"/>
          </p:nvPr>
        </p:nvSpPr>
        <p:spPr>
          <a:xfrm>
            <a:off x="854285" y="2154865"/>
            <a:ext cx="10483429" cy="4412775"/>
          </a:xfrm>
        </p:spPr>
        <p:txBody>
          <a:bodyPr/>
          <a:lstStyle/>
          <a:p>
            <a:pPr algn="l"/>
            <a:r>
              <a:rPr lang="de-DE" b="1" dirty="0">
                <a:solidFill>
                  <a:srgbClr val="915F9E"/>
                </a:solidFill>
              </a:rPr>
              <a:t>TOP-TIPPS FÜR DIE BEANTRAGUNG VON ZUSCHÜSSEN</a:t>
            </a:r>
            <a:br>
              <a:rPr lang="en-US" b="1" dirty="0">
                <a:solidFill>
                  <a:srgbClr val="915F9E"/>
                </a:solidFill>
              </a:rPr>
            </a:br>
            <a:r>
              <a:rPr lang="en-US" sz="1000" b="1" dirty="0">
                <a:solidFill>
                  <a:srgbClr val="915F9E"/>
                </a:solidFill>
              </a:rPr>
              <a:t> </a:t>
            </a:r>
          </a:p>
          <a:p>
            <a:pPr marL="342900" indent="-342900">
              <a:buClr>
                <a:srgbClr val="7ABB57"/>
              </a:buClr>
              <a:buFont typeface="Arial" panose="020B0604020202020204" pitchFamily="34" charset="0"/>
              <a:buChar char="•"/>
            </a:pPr>
            <a:r>
              <a:rPr lang="de-DE" dirty="0">
                <a:solidFill>
                  <a:srgbClr val="374151"/>
                </a:solidFill>
              </a:rPr>
              <a:t>Gehen Sie davon aus, dass der Geldgeber nichts über Ihren Hintergrund weiß</a:t>
            </a:r>
          </a:p>
          <a:p>
            <a:pPr marL="342900" indent="-342900">
              <a:buClr>
                <a:srgbClr val="7ABB57"/>
              </a:buClr>
              <a:buFont typeface="Arial" panose="020B0604020202020204" pitchFamily="34" charset="0"/>
              <a:buChar char="•"/>
            </a:pPr>
            <a:r>
              <a:rPr lang="de-DE" dirty="0">
                <a:solidFill>
                  <a:srgbClr val="374151"/>
                </a:solidFill>
              </a:rPr>
              <a:t>Komponenten der Bewerbung aufschlüsseln</a:t>
            </a:r>
          </a:p>
          <a:p>
            <a:pPr marL="342900" indent="-342900">
              <a:buClr>
                <a:srgbClr val="7ABB57"/>
              </a:buClr>
              <a:buFont typeface="Arial" panose="020B0604020202020204" pitchFamily="34" charset="0"/>
              <a:buChar char="•"/>
            </a:pPr>
            <a:r>
              <a:rPr lang="de-DE" dirty="0">
                <a:solidFill>
                  <a:srgbClr val="374151"/>
                </a:solidFill>
              </a:rPr>
              <a:t>Priorisieren Sie die Präsentation, damit sie leicht zu lesen ist</a:t>
            </a:r>
          </a:p>
          <a:p>
            <a:pPr marL="342900" indent="-342900">
              <a:buClr>
                <a:srgbClr val="7ABB57"/>
              </a:buClr>
              <a:buFont typeface="Arial" panose="020B0604020202020204" pitchFamily="34" charset="0"/>
              <a:buChar char="•"/>
            </a:pPr>
            <a:r>
              <a:rPr lang="de-DE" dirty="0">
                <a:solidFill>
                  <a:srgbClr val="374151"/>
                </a:solidFill>
              </a:rPr>
              <a:t>Es handelt sich um einen Wettbewerb, also zeigen Sie sich von Ihrer besten Seite</a:t>
            </a:r>
          </a:p>
          <a:p>
            <a:pPr marL="342900" indent="-342900">
              <a:buClr>
                <a:srgbClr val="7ABB57"/>
              </a:buClr>
              <a:buFont typeface="Arial" panose="020B0604020202020204" pitchFamily="34" charset="0"/>
              <a:buChar char="•"/>
            </a:pPr>
            <a:r>
              <a:rPr lang="de-DE" dirty="0">
                <a:solidFill>
                  <a:srgbClr val="374151"/>
                </a:solidFill>
              </a:rPr>
              <a:t>Schreiben Sie in einem ansprechenden, journalistischen Stil</a:t>
            </a:r>
          </a:p>
          <a:p>
            <a:pPr marL="342900" indent="-342900">
              <a:buClr>
                <a:srgbClr val="7ABB57"/>
              </a:buClr>
              <a:buFont typeface="Arial" panose="020B0604020202020204" pitchFamily="34" charset="0"/>
              <a:buChar char="•"/>
            </a:pPr>
            <a:r>
              <a:rPr lang="de-DE" dirty="0">
                <a:solidFill>
                  <a:srgbClr val="374151"/>
                </a:solidFill>
              </a:rPr>
              <a:t>Untermauern Sie Ihre Behauptungen mit relevanter Forschung und Beweisen</a:t>
            </a:r>
          </a:p>
          <a:p>
            <a:pPr marL="342900" indent="-342900">
              <a:buClr>
                <a:srgbClr val="7ABB57"/>
              </a:buClr>
              <a:buFont typeface="Arial" panose="020B0604020202020204" pitchFamily="34" charset="0"/>
              <a:buChar char="•"/>
            </a:pPr>
            <a:r>
              <a:rPr lang="de-DE" dirty="0">
                <a:solidFill>
                  <a:srgbClr val="374151"/>
                </a:solidFill>
              </a:rPr>
              <a:t>Zeigen Sie den zusätzlichen Nutzen Ihres Projekts auf</a:t>
            </a:r>
          </a:p>
          <a:p>
            <a:pPr marL="342900" indent="-342900">
              <a:buClr>
                <a:srgbClr val="7ABB57"/>
              </a:buClr>
              <a:buFont typeface="Arial" panose="020B0604020202020204" pitchFamily="34" charset="0"/>
              <a:buChar char="•"/>
            </a:pPr>
            <a:r>
              <a:rPr lang="de-DE" dirty="0">
                <a:solidFill>
                  <a:srgbClr val="374151"/>
                </a:solidFill>
              </a:rPr>
              <a:t>Kommunizieren Sie vor der Bewerbung mit der Förderorganisation</a:t>
            </a:r>
          </a:p>
          <a:p>
            <a:pPr>
              <a:buClr>
                <a:srgbClr val="7ABB57"/>
              </a:buClr>
            </a:pPr>
            <a:endParaRPr lang="de-DE" dirty="0">
              <a:solidFill>
                <a:srgbClr val="374151"/>
              </a:solidFill>
            </a:endParaRPr>
          </a:p>
        </p:txBody>
      </p:sp>
      <p:sp>
        <p:nvSpPr>
          <p:cNvPr id="2" name="Textfeld 1">
            <a:extLst>
              <a:ext uri="{FF2B5EF4-FFF2-40B4-BE49-F238E27FC236}">
                <a16:creationId xmlns:a16="http://schemas.microsoft.com/office/drawing/2014/main" id="{23ED0CE9-1F26-64B6-C250-34C54EC02E2B}"/>
              </a:ext>
            </a:extLst>
          </p:cNvPr>
          <p:cNvSpPr txBox="1"/>
          <p:nvPr/>
        </p:nvSpPr>
        <p:spPr>
          <a:xfrm>
            <a:off x="770304" y="1552801"/>
            <a:ext cx="10567407" cy="338554"/>
          </a:xfrm>
          <a:prstGeom prst="rect">
            <a:avLst/>
          </a:prstGeom>
          <a:noFill/>
        </p:spPr>
        <p:txBody>
          <a:bodyPr wrap="square" rtlCol="0">
            <a:spAutoFit/>
          </a:bodyPr>
          <a:lstStyle/>
          <a:p>
            <a:pPr>
              <a:buClr>
                <a:srgbClr val="915F9E"/>
              </a:buClr>
            </a:pPr>
            <a:r>
              <a:rPr lang="de-DE" sz="1600" b="1" dirty="0">
                <a:solidFill>
                  <a:srgbClr val="E97924"/>
                </a:solidFill>
                <a:latin typeface="Calibri" panose="020F0502020204030204" pitchFamily="34" charset="0"/>
                <a:cs typeface="Calibri" panose="020F0502020204030204" pitchFamily="34" charset="0"/>
              </a:rPr>
              <a:t>Zuschüsse können Ihnen helfen, Ihr Unternehmen zu stärken</a:t>
            </a:r>
            <a:endParaRPr lang="en-US" sz="1600" b="1" dirty="0">
              <a:solidFill>
                <a:srgbClr val="E97924"/>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7577845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256895DE-2C4B-C1AA-E1F8-C724FE5840E7}"/>
              </a:ext>
            </a:extLst>
          </p:cNvPr>
          <p:cNvSpPr>
            <a:spLocks noGrp="1"/>
          </p:cNvSpPr>
          <p:nvPr>
            <p:ph type="body" sz="quarter" idx="30"/>
          </p:nvPr>
        </p:nvSpPr>
        <p:spPr>
          <a:xfrm>
            <a:off x="4379788" y="546407"/>
            <a:ext cx="7086998" cy="804265"/>
          </a:xfrm>
        </p:spPr>
        <p:txBody>
          <a:bodyPr/>
          <a:lstStyle/>
          <a:p>
            <a:r>
              <a:rPr lang="de-DE" sz="2800" dirty="0"/>
              <a:t>WO KÖNNEN SIE FINANZMITTEL FINDEN?</a:t>
            </a:r>
          </a:p>
        </p:txBody>
      </p:sp>
      <p:sp>
        <p:nvSpPr>
          <p:cNvPr id="3" name="Textplatzhalter 2">
            <a:extLst>
              <a:ext uri="{FF2B5EF4-FFF2-40B4-BE49-F238E27FC236}">
                <a16:creationId xmlns:a16="http://schemas.microsoft.com/office/drawing/2014/main" id="{988B6DD1-68AF-80B7-4B50-A47A33D4BE47}"/>
              </a:ext>
            </a:extLst>
          </p:cNvPr>
          <p:cNvSpPr>
            <a:spLocks noGrp="1"/>
          </p:cNvSpPr>
          <p:nvPr>
            <p:ph type="body" sz="quarter" idx="48"/>
          </p:nvPr>
        </p:nvSpPr>
        <p:spPr>
          <a:xfrm>
            <a:off x="4379788" y="1548526"/>
            <a:ext cx="7067312" cy="4434462"/>
          </a:xfrm>
        </p:spPr>
        <p:txBody>
          <a:bodyPr/>
          <a:lstStyle/>
          <a:p>
            <a:r>
              <a:rPr lang="de-DE" sz="1800" dirty="0"/>
              <a:t>Die Sicherung eines Geschäftskredits bei einer Bank erfolgt auf traditionellem Weg, bei dem ein solider Geschäftsplan Ihr Gewinnerticket ist. Seien Sie jedoch vorsichtig, wenn Sie persönliche Garantien oder Sicherheiten anbieten, insbesondere wenn Ihr Businessplan überzeugend ist. Es ist wie beim Navigieren in einer Finanzlandschaft - geben Sie sich nicht mit der ersten Option zufrieden. Informieren Sie sich! Verschiedene Banken haben unterschiedliche Kriterien, insbesondere für neue Unternehmen.</a:t>
            </a:r>
          </a:p>
          <a:p>
            <a:r>
              <a:rPr lang="de-DE" sz="1050" dirty="0"/>
              <a:t> </a:t>
            </a:r>
            <a:endParaRPr lang="en-US" sz="1050" dirty="0"/>
          </a:p>
          <a:p>
            <a:r>
              <a:rPr lang="en-US" sz="2000" b="1" dirty="0" err="1">
                <a:solidFill>
                  <a:srgbClr val="E97924"/>
                </a:solidFill>
              </a:rPr>
              <a:t>Hier</a:t>
            </a:r>
            <a:r>
              <a:rPr lang="en-US" sz="2000" b="1" dirty="0">
                <a:solidFill>
                  <a:srgbClr val="E97924"/>
                </a:solidFill>
              </a:rPr>
              <a:t> </a:t>
            </a:r>
            <a:r>
              <a:rPr lang="en-US" sz="2000" b="1" dirty="0" err="1">
                <a:solidFill>
                  <a:srgbClr val="E97924"/>
                </a:solidFill>
              </a:rPr>
              <a:t>sind</a:t>
            </a:r>
            <a:r>
              <a:rPr lang="en-US" sz="2000" b="1" dirty="0">
                <a:solidFill>
                  <a:srgbClr val="E97924"/>
                </a:solidFill>
              </a:rPr>
              <a:t> </a:t>
            </a:r>
            <a:r>
              <a:rPr lang="en-US" sz="2000" b="1" dirty="0" err="1">
                <a:solidFill>
                  <a:srgbClr val="E97924"/>
                </a:solidFill>
              </a:rPr>
              <a:t>einige</a:t>
            </a:r>
            <a:r>
              <a:rPr lang="en-US" sz="2000" b="1" dirty="0">
                <a:solidFill>
                  <a:srgbClr val="E97924"/>
                </a:solidFill>
              </a:rPr>
              <a:t> </a:t>
            </a:r>
            <a:r>
              <a:rPr lang="en-US" sz="2000" b="1" dirty="0" err="1">
                <a:solidFill>
                  <a:srgbClr val="E97924"/>
                </a:solidFill>
              </a:rPr>
              <a:t>Grundlagen</a:t>
            </a:r>
            <a:r>
              <a:rPr lang="en-US" sz="2000" b="1" dirty="0">
                <a:solidFill>
                  <a:srgbClr val="E97924"/>
                </a:solidFill>
              </a:rPr>
              <a:t>:</a:t>
            </a:r>
          </a:p>
          <a:p>
            <a:endParaRPr lang="en-US" sz="600" b="1" dirty="0">
              <a:solidFill>
                <a:srgbClr val="E97924"/>
              </a:solidFill>
            </a:endParaRPr>
          </a:p>
          <a:p>
            <a:pPr marL="342900" indent="-342900">
              <a:buClr>
                <a:srgbClr val="7ABB57"/>
              </a:buClr>
              <a:buFont typeface="Wingdings" panose="05000000000000000000" pitchFamily="2" charset="2"/>
              <a:buChar char="ü"/>
            </a:pPr>
            <a:r>
              <a:rPr lang="de-DE" sz="1800" dirty="0"/>
              <a:t>Seien Sie auf das Gespräch mit Ihrer Bank vorbereitet, es ist Ihr finanzieller Moment!</a:t>
            </a:r>
          </a:p>
          <a:p>
            <a:pPr marL="342900" indent="-342900">
              <a:buClr>
                <a:srgbClr val="7ABB57"/>
              </a:buClr>
              <a:buFont typeface="Wingdings" panose="05000000000000000000" pitchFamily="2" charset="2"/>
              <a:buChar char="ü"/>
            </a:pPr>
            <a:r>
              <a:rPr lang="de-DE" sz="1800" dirty="0"/>
              <a:t>Halten Sie die Bank während der Hochs und Tiefs auf dem Laufenden</a:t>
            </a:r>
          </a:p>
          <a:p>
            <a:pPr marL="342900" indent="-342900">
              <a:buClr>
                <a:srgbClr val="7ABB57"/>
              </a:buClr>
              <a:buFont typeface="Wingdings" panose="05000000000000000000" pitchFamily="2" charset="2"/>
              <a:buChar char="ü"/>
            </a:pPr>
            <a:r>
              <a:rPr lang="de-DE" sz="1800" dirty="0"/>
              <a:t>Entscheiden Sie sich für eine Bank in Ihrer Nachbarschaft, damit sie nah und bequem ist.</a:t>
            </a:r>
          </a:p>
          <a:p>
            <a:pPr marL="342900" indent="-342900">
              <a:buClr>
                <a:srgbClr val="7ABB57"/>
              </a:buClr>
              <a:buFont typeface="Wingdings" panose="05000000000000000000" pitchFamily="2" charset="2"/>
              <a:buChar char="ü"/>
            </a:pPr>
            <a:r>
              <a:rPr lang="de-DE" sz="1800" dirty="0"/>
              <a:t>Prüfen Sie Ihre Möglichkeiten - wählen Sie nicht die erstbeste Bank, die Ihnen über den Weg läuft.</a:t>
            </a:r>
          </a:p>
        </p:txBody>
      </p:sp>
      <p:sp>
        <p:nvSpPr>
          <p:cNvPr id="4" name="Textfeld 3">
            <a:extLst>
              <a:ext uri="{FF2B5EF4-FFF2-40B4-BE49-F238E27FC236}">
                <a16:creationId xmlns:a16="http://schemas.microsoft.com/office/drawing/2014/main" id="{5418EF0D-3635-AE23-5DE4-6725C8C2D332}"/>
              </a:ext>
            </a:extLst>
          </p:cNvPr>
          <p:cNvSpPr txBox="1"/>
          <p:nvPr/>
        </p:nvSpPr>
        <p:spPr>
          <a:xfrm>
            <a:off x="4379788" y="1134276"/>
            <a:ext cx="10567407" cy="338554"/>
          </a:xfrm>
          <a:prstGeom prst="rect">
            <a:avLst/>
          </a:prstGeom>
          <a:noFill/>
        </p:spPr>
        <p:txBody>
          <a:bodyPr wrap="square" rtlCol="0">
            <a:spAutoFit/>
          </a:bodyPr>
          <a:lstStyle/>
          <a:p>
            <a:pPr>
              <a:buClr>
                <a:srgbClr val="915F9E"/>
              </a:buClr>
            </a:pPr>
            <a:r>
              <a:rPr lang="de-DE" sz="1600" b="1" dirty="0">
                <a:solidFill>
                  <a:srgbClr val="E97924"/>
                </a:solidFill>
                <a:latin typeface="Calibri" panose="020F0502020204030204" pitchFamily="34" charset="0"/>
                <a:cs typeface="Calibri" panose="020F0502020204030204" pitchFamily="34" charset="0"/>
              </a:rPr>
              <a:t>Für komplexere Gründungsideen sollten Sie einen Bankkredit in Betracht ziehen.</a:t>
            </a:r>
            <a:endParaRPr lang="en-US" sz="1600" b="1" dirty="0">
              <a:solidFill>
                <a:srgbClr val="E97924"/>
              </a:solidFill>
              <a:latin typeface="Calibri" panose="020F0502020204030204" pitchFamily="34" charset="0"/>
              <a:cs typeface="Calibri" panose="020F0502020204030204" pitchFamily="34" charset="0"/>
            </a:endParaRPr>
          </a:p>
        </p:txBody>
      </p:sp>
      <p:pic>
        <p:nvPicPr>
          <p:cNvPr id="8" name="Grafik 7">
            <a:extLst>
              <a:ext uri="{FF2B5EF4-FFF2-40B4-BE49-F238E27FC236}">
                <a16:creationId xmlns:a16="http://schemas.microsoft.com/office/drawing/2014/main" id="{D0473CB9-600A-43E8-A4C0-03C532180FD0}"/>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l="31219" r="29822"/>
          <a:stretch/>
        </p:blipFill>
        <p:spPr>
          <a:xfrm>
            <a:off x="0" y="-9625"/>
            <a:ext cx="4007592" cy="6858000"/>
          </a:xfrm>
          <a:prstGeom prst="rect">
            <a:avLst/>
          </a:prstGeom>
        </p:spPr>
      </p:pic>
    </p:spTree>
    <p:extLst>
      <p:ext uri="{BB962C8B-B14F-4D97-AF65-F5344CB8AC3E}">
        <p14:creationId xmlns:p14="http://schemas.microsoft.com/office/powerpoint/2010/main" val="109824129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4CC2DD8F-9752-AB3B-1CE6-CE47F40CC35A}"/>
              </a:ext>
            </a:extLst>
          </p:cNvPr>
          <p:cNvSpPr>
            <a:spLocks noGrp="1"/>
          </p:cNvSpPr>
          <p:nvPr>
            <p:ph type="body" sz="quarter" idx="30"/>
          </p:nvPr>
        </p:nvSpPr>
        <p:spPr>
          <a:xfrm>
            <a:off x="921655" y="704298"/>
            <a:ext cx="10483431" cy="804265"/>
          </a:xfrm>
        </p:spPr>
        <p:txBody>
          <a:bodyPr/>
          <a:lstStyle/>
          <a:p>
            <a:r>
              <a:rPr lang="de-DE" dirty="0"/>
              <a:t>Dos und Don'ts beim Umgang mit einer Bank</a:t>
            </a:r>
          </a:p>
        </p:txBody>
      </p:sp>
      <p:sp>
        <p:nvSpPr>
          <p:cNvPr id="4" name="Textplatzhalter 3">
            <a:extLst>
              <a:ext uri="{FF2B5EF4-FFF2-40B4-BE49-F238E27FC236}">
                <a16:creationId xmlns:a16="http://schemas.microsoft.com/office/drawing/2014/main" id="{63FE6E99-FC6E-0DE2-6764-0AECC8D53D32}"/>
              </a:ext>
            </a:extLst>
          </p:cNvPr>
          <p:cNvSpPr>
            <a:spLocks noGrp="1"/>
          </p:cNvSpPr>
          <p:nvPr>
            <p:ph type="body" sz="quarter" idx="48"/>
          </p:nvPr>
        </p:nvSpPr>
        <p:spPr>
          <a:xfrm>
            <a:off x="979407" y="1450665"/>
            <a:ext cx="10483429" cy="5286466"/>
          </a:xfrm>
        </p:spPr>
        <p:txBody>
          <a:bodyPr/>
          <a:lstStyle/>
          <a:p>
            <a:r>
              <a:rPr lang="en-US" b="1" dirty="0">
                <a:solidFill>
                  <a:srgbClr val="7ABB57"/>
                </a:solidFill>
              </a:rPr>
              <a:t>         DO:</a:t>
            </a:r>
          </a:p>
          <a:p>
            <a:endParaRPr lang="en-US" sz="900" b="1" dirty="0">
              <a:solidFill>
                <a:srgbClr val="7ABB57"/>
              </a:solidFill>
            </a:endParaRPr>
          </a:p>
          <a:p>
            <a:pPr marL="342900" indent="-342900">
              <a:buClr>
                <a:srgbClr val="7ABB57"/>
              </a:buClr>
              <a:buFont typeface="Wingdings" panose="05000000000000000000" pitchFamily="2" charset="2"/>
              <a:buChar char="ü"/>
            </a:pPr>
            <a:r>
              <a:rPr lang="de-DE" sz="1800" dirty="0"/>
              <a:t>Vergleichen Sie Kreditpakete und vergewissern Sie sich, dass Sie den effektiven Jahreszins kennen, um die Kosten genau einschätzen zu können.</a:t>
            </a:r>
          </a:p>
          <a:p>
            <a:pPr marL="342900" indent="-342900">
              <a:buClr>
                <a:srgbClr val="7ABB57"/>
              </a:buClr>
              <a:buFont typeface="Wingdings" panose="05000000000000000000" pitchFamily="2" charset="2"/>
              <a:buChar char="ü"/>
            </a:pPr>
            <a:r>
              <a:rPr lang="de-DE" sz="1800" dirty="0"/>
              <a:t>Seien Sie auf das Gespräch mit Ihrer Bank vorbereitet.</a:t>
            </a:r>
          </a:p>
          <a:p>
            <a:pPr marL="342900" indent="-342900">
              <a:buClr>
                <a:srgbClr val="7ABB57"/>
              </a:buClr>
              <a:buFont typeface="Wingdings" panose="05000000000000000000" pitchFamily="2" charset="2"/>
              <a:buChar char="ü"/>
            </a:pPr>
            <a:r>
              <a:rPr lang="de-DE" sz="1800" dirty="0"/>
              <a:t>Halten Sie Ihre Bank in guten und in schlechten Zeiten auf dem Laufenden.</a:t>
            </a:r>
          </a:p>
          <a:p>
            <a:pPr marL="342900" indent="-342900">
              <a:buClr>
                <a:srgbClr val="7ABB57"/>
              </a:buClr>
              <a:buFont typeface="Wingdings" panose="05000000000000000000" pitchFamily="2" charset="2"/>
              <a:buChar char="ü"/>
            </a:pPr>
            <a:r>
              <a:rPr lang="de-DE" sz="1800" dirty="0"/>
              <a:t>Wählen Sie je nach den Bedürfnissen Ihres Unternehmens zwischen einer Kreditlinie und einem herkömmlichen Kredit.</a:t>
            </a:r>
          </a:p>
          <a:p>
            <a:pPr marL="342900" indent="-342900">
              <a:buClr>
                <a:srgbClr val="7ABB57"/>
              </a:buClr>
              <a:buFont typeface="Wingdings" panose="05000000000000000000" pitchFamily="2" charset="2"/>
              <a:buChar char="ü"/>
            </a:pPr>
            <a:r>
              <a:rPr lang="de-DE" sz="1800" dirty="0"/>
              <a:t>Nehmen Sie den Kredit zum richtigen Zeitpunkt auf, um eine Fehlverwendung der Mittel zu vermeiden.</a:t>
            </a:r>
          </a:p>
          <a:p>
            <a:pPr marL="342900" indent="-342900">
              <a:buClr>
                <a:srgbClr val="7ABB57"/>
              </a:buClr>
              <a:buFont typeface="Wingdings" panose="05000000000000000000" pitchFamily="2" charset="2"/>
              <a:buChar char="ü"/>
            </a:pPr>
            <a:r>
              <a:rPr lang="de-DE" sz="1800" dirty="0"/>
              <a:t>Nehmen Sie den richtigen Betrag auf, um eine Unterkapitalisierung zu vermeiden.</a:t>
            </a:r>
          </a:p>
          <a:p>
            <a:pPr>
              <a:buClr>
                <a:srgbClr val="7ABB57"/>
              </a:buClr>
            </a:pPr>
            <a:endParaRPr lang="de-DE" sz="1800" dirty="0"/>
          </a:p>
        </p:txBody>
      </p:sp>
      <p:pic>
        <p:nvPicPr>
          <p:cNvPr id="5" name="Grafik 4" descr="Daumen hoch-Zeichen mit einfarbiger Füllung">
            <a:extLst>
              <a:ext uri="{FF2B5EF4-FFF2-40B4-BE49-F238E27FC236}">
                <a16:creationId xmlns:a16="http://schemas.microsoft.com/office/drawing/2014/main" id="{55BB7880-9E83-4B13-AAA1-88DB0A4EA96F}"/>
              </a:ext>
            </a:extLst>
          </p:cNvPr>
          <p:cNvPicPr>
            <a:picLocks noChangeAspect="1"/>
          </p:cNvPicPr>
          <p:nvPr/>
        </p:nvPicPr>
        <p:blipFill>
          <a:blip r:embed="rId2">
            <a:alphaModFix amt="19000"/>
            <a:extLst>
              <a:ext uri="{96DAC541-7B7A-43D3-8B79-37D633B846F1}">
                <asvg:svgBlip xmlns:asvg="http://schemas.microsoft.com/office/drawing/2016/SVG/main" r:embed="rId3"/>
              </a:ext>
            </a:extLst>
          </a:blip>
          <a:stretch>
            <a:fillRect/>
          </a:stretch>
        </p:blipFill>
        <p:spPr>
          <a:xfrm rot="10800000">
            <a:off x="6612558" y="1731043"/>
            <a:ext cx="3917466" cy="3917466"/>
          </a:xfrm>
          <a:prstGeom prst="rect">
            <a:avLst/>
          </a:prstGeom>
        </p:spPr>
      </p:pic>
      <p:sp>
        <p:nvSpPr>
          <p:cNvPr id="3" name="Textfeld 2">
            <a:extLst>
              <a:ext uri="{FF2B5EF4-FFF2-40B4-BE49-F238E27FC236}">
                <a16:creationId xmlns:a16="http://schemas.microsoft.com/office/drawing/2014/main" id="{FCACC94D-C588-46DB-B43B-C4624D758541}"/>
              </a:ext>
            </a:extLst>
          </p:cNvPr>
          <p:cNvSpPr txBox="1"/>
          <p:nvPr/>
        </p:nvSpPr>
        <p:spPr>
          <a:xfrm>
            <a:off x="7030584" y="1549866"/>
            <a:ext cx="4263991" cy="3693319"/>
          </a:xfrm>
          <a:prstGeom prst="rect">
            <a:avLst/>
          </a:prstGeom>
          <a:noFill/>
        </p:spPr>
        <p:txBody>
          <a:bodyPr wrap="square" rtlCol="0">
            <a:spAutoFit/>
          </a:bodyPr>
          <a:lstStyle/>
          <a:p>
            <a:pPr marL="0" marR="0" lvl="0" indent="0" algn="l" defTabSz="3343281" rtl="0" eaLnBrk="1" fontAlgn="auto" latinLnBrk="0" hangingPunct="1">
              <a:lnSpc>
                <a:spcPct val="100000"/>
              </a:lnSpc>
              <a:spcBef>
                <a:spcPts val="0"/>
              </a:spcBef>
              <a:spcAft>
                <a:spcPts val="0"/>
              </a:spcAft>
              <a:buClr>
                <a:srgbClr val="7ABB57"/>
              </a:buClr>
              <a:buSzTx/>
              <a:buFont typeface="Arial" panose="020B0604020202020204" pitchFamily="34" charset="0"/>
              <a:buNone/>
              <a:tabLst/>
              <a:defRPr/>
            </a:pPr>
            <a:r>
              <a:rPr kumimoji="0" lang="en-US" sz="2400" b="1" i="0" u="none" strike="noStrike" kern="1200" cap="none" spc="0" normalizeH="0" baseline="0" noProof="0" dirty="0">
                <a:ln>
                  <a:noFill/>
                </a:ln>
                <a:solidFill>
                  <a:srgbClr val="E97924"/>
                </a:solidFill>
                <a:effectLst/>
                <a:uLnTx/>
                <a:uFillTx/>
                <a:latin typeface="Calibri" panose="020F0502020204030204" pitchFamily="34" charset="0"/>
                <a:ea typeface="Open Sans" panose="020B0606030504020204" pitchFamily="34" charset="0"/>
                <a:cs typeface="Calibri" panose="020F0502020204030204" pitchFamily="34" charset="0"/>
              </a:rPr>
              <a:t>          DON’T:</a:t>
            </a:r>
          </a:p>
          <a:p>
            <a:pPr marL="0" marR="0" lvl="0" indent="0" algn="l" defTabSz="3343281" rtl="0" eaLnBrk="1" fontAlgn="auto" latinLnBrk="0" hangingPunct="1">
              <a:lnSpc>
                <a:spcPct val="100000"/>
              </a:lnSpc>
              <a:spcBef>
                <a:spcPts val="0"/>
              </a:spcBef>
              <a:spcAft>
                <a:spcPts val="0"/>
              </a:spcAft>
              <a:buClr>
                <a:srgbClr val="7ABB57"/>
              </a:buClr>
              <a:buSzTx/>
              <a:buFont typeface="Arial" panose="020B0604020202020204" pitchFamily="34" charset="0"/>
              <a:buNone/>
              <a:tabLst/>
              <a:defRPr/>
            </a:pPr>
            <a:r>
              <a:rPr lang="en-US" sz="1200" b="1" dirty="0">
                <a:solidFill>
                  <a:srgbClr val="E97924"/>
                </a:solidFill>
                <a:latin typeface="Calibri" panose="020F0502020204030204" pitchFamily="34" charset="0"/>
                <a:ea typeface="Open Sans" panose="020B0606030504020204" pitchFamily="34" charset="0"/>
                <a:cs typeface="Calibri" panose="020F0502020204030204" pitchFamily="34" charset="0"/>
              </a:rPr>
              <a:t>   </a:t>
            </a:r>
            <a:endParaRPr kumimoji="0" lang="en-US" sz="1100" b="1" i="0" u="none" strike="noStrike" kern="1200" cap="none" spc="0" normalizeH="0" baseline="0" noProof="0" dirty="0">
              <a:ln>
                <a:noFill/>
              </a:ln>
              <a:solidFill>
                <a:srgbClr val="E97924"/>
              </a:solidFill>
              <a:effectLst/>
              <a:uLnTx/>
              <a:uFillTx/>
              <a:latin typeface="Calibri" panose="020F0502020204030204" pitchFamily="34" charset="0"/>
              <a:ea typeface="Open Sans" panose="020B0606030504020204" pitchFamily="34" charset="0"/>
              <a:cs typeface="Calibri" panose="020F0502020204030204" pitchFamily="34" charset="0"/>
            </a:endParaRPr>
          </a:p>
          <a:p>
            <a:pPr marL="342900" marR="0" lvl="0" indent="-342900" algn="l" defTabSz="3343281" rtl="0" eaLnBrk="1" fontAlgn="auto" latinLnBrk="0" hangingPunct="1">
              <a:lnSpc>
                <a:spcPct val="100000"/>
              </a:lnSpc>
              <a:spcBef>
                <a:spcPts val="0"/>
              </a:spcBef>
              <a:spcAft>
                <a:spcPts val="0"/>
              </a:spcAft>
              <a:buClr>
                <a:srgbClr val="E97924"/>
              </a:buClr>
              <a:buSzTx/>
              <a:buFont typeface="Calibri" panose="020F0502020204030204" pitchFamily="34" charset="0"/>
              <a:buChar char="×"/>
              <a:tabLst/>
              <a:defRPr/>
            </a:pPr>
            <a:r>
              <a:rPr kumimoji="0" lang="de-DE" sz="1800" b="0" i="0" u="none" strike="noStrike" kern="1200" cap="none" spc="0" normalizeH="0" baseline="0" noProof="0" dirty="0">
                <a:ln>
                  <a:noFill/>
                </a:ln>
                <a:solidFill>
                  <a:srgbClr val="0C2D45"/>
                </a:solidFill>
                <a:effectLst/>
                <a:uLnTx/>
                <a:uFillTx/>
                <a:latin typeface="Calibri" panose="020F0502020204030204" pitchFamily="34" charset="0"/>
                <a:ea typeface="Open Sans" panose="020B0606030504020204" pitchFamily="34" charset="0"/>
                <a:cs typeface="Calibri" panose="020F0502020204030204" pitchFamily="34" charset="0"/>
              </a:rPr>
              <a:t>Mischen Sie Ihre Geschäfts- und Privatkonten; führen Sie ein separates Bankkonto für kleine Unternehmen.</a:t>
            </a:r>
          </a:p>
          <a:p>
            <a:pPr marL="342900" marR="0" lvl="0" indent="-342900" algn="l" defTabSz="3343281" rtl="0" eaLnBrk="1" fontAlgn="auto" latinLnBrk="0" hangingPunct="1">
              <a:lnSpc>
                <a:spcPct val="100000"/>
              </a:lnSpc>
              <a:spcBef>
                <a:spcPts val="0"/>
              </a:spcBef>
              <a:spcAft>
                <a:spcPts val="0"/>
              </a:spcAft>
              <a:buClr>
                <a:srgbClr val="E97924"/>
              </a:buClr>
              <a:buSzTx/>
              <a:buFont typeface="Calibri" panose="020F0502020204030204" pitchFamily="34" charset="0"/>
              <a:buChar char="×"/>
              <a:tabLst/>
              <a:defRPr/>
            </a:pPr>
            <a:r>
              <a:rPr kumimoji="0" lang="de-DE" sz="1800" b="0" i="0" u="none" strike="noStrike" kern="1200" cap="none" spc="0" normalizeH="0" baseline="0" noProof="0" dirty="0">
                <a:ln>
                  <a:noFill/>
                </a:ln>
                <a:solidFill>
                  <a:srgbClr val="0C2D45"/>
                </a:solidFill>
                <a:effectLst/>
                <a:uLnTx/>
                <a:uFillTx/>
                <a:latin typeface="Calibri" panose="020F0502020204030204" pitchFamily="34" charset="0"/>
                <a:ea typeface="Open Sans" panose="020B0606030504020204" pitchFamily="34" charset="0"/>
                <a:cs typeface="Calibri" panose="020F0502020204030204" pitchFamily="34" charset="0"/>
              </a:rPr>
              <a:t>Bewerben Sie sich nur bei einer Art von Kreditgeber; prüfen Sie alle Optionen, um eine bessere Entscheidung treffen zu können.</a:t>
            </a:r>
          </a:p>
          <a:p>
            <a:pPr marL="342900" marR="0" lvl="0" indent="-342900" algn="l" defTabSz="3343281" rtl="0" eaLnBrk="1" fontAlgn="auto" latinLnBrk="0" hangingPunct="1">
              <a:lnSpc>
                <a:spcPct val="100000"/>
              </a:lnSpc>
              <a:spcBef>
                <a:spcPts val="0"/>
              </a:spcBef>
              <a:spcAft>
                <a:spcPts val="0"/>
              </a:spcAft>
              <a:buClr>
                <a:srgbClr val="E97924"/>
              </a:buClr>
              <a:buSzTx/>
              <a:buFont typeface="Calibri" panose="020F0502020204030204" pitchFamily="34" charset="0"/>
              <a:buChar char="×"/>
              <a:tabLst/>
              <a:defRPr/>
            </a:pPr>
            <a:r>
              <a:rPr kumimoji="0" lang="de-DE" sz="1800" b="0" i="0" u="none" strike="noStrike" kern="1200" cap="none" spc="0" normalizeH="0" baseline="0" noProof="0" dirty="0">
                <a:ln>
                  <a:noFill/>
                </a:ln>
                <a:solidFill>
                  <a:srgbClr val="0C2D45"/>
                </a:solidFill>
                <a:effectLst/>
                <a:uLnTx/>
                <a:uFillTx/>
                <a:latin typeface="Calibri" panose="020F0502020204030204" pitchFamily="34" charset="0"/>
                <a:ea typeface="Open Sans" panose="020B0606030504020204" pitchFamily="34" charset="0"/>
                <a:cs typeface="Calibri" panose="020F0502020204030204" pitchFamily="34" charset="0"/>
              </a:rPr>
              <a:t>Fallen Sie auf unzuverlässige Kreditgeber herein; vergewissern Sie sich, dass sie glaubwürdig und zuverlässig sind, bevor Sie sich binden.</a:t>
            </a:r>
            <a:endParaRPr lang="de-DE" sz="1200" dirty="0"/>
          </a:p>
        </p:txBody>
      </p:sp>
      <p:pic>
        <p:nvPicPr>
          <p:cNvPr id="6" name="Grafik 5" descr="Daumen hoch-Zeichen mit einfarbiger Füllung">
            <a:extLst>
              <a:ext uri="{FF2B5EF4-FFF2-40B4-BE49-F238E27FC236}">
                <a16:creationId xmlns:a16="http://schemas.microsoft.com/office/drawing/2014/main" id="{98DC6F36-FD00-45D9-A888-2A9FF75D6220}"/>
              </a:ext>
            </a:extLst>
          </p:cNvPr>
          <p:cNvPicPr>
            <a:picLocks noChangeAspect="1"/>
          </p:cNvPicPr>
          <p:nvPr/>
        </p:nvPicPr>
        <p:blipFill>
          <a:blip r:embed="rId4">
            <a:alphaModFix amt="41000"/>
            <a:extLst>
              <a:ext uri="{96DAC541-7B7A-43D3-8B79-37D633B846F1}">
                <asvg:svgBlip xmlns:asvg="http://schemas.microsoft.com/office/drawing/2016/SVG/main" r:embed="rId5"/>
              </a:ext>
            </a:extLst>
          </a:blip>
          <a:stretch>
            <a:fillRect/>
          </a:stretch>
        </p:blipFill>
        <p:spPr>
          <a:xfrm>
            <a:off x="1645924" y="1920148"/>
            <a:ext cx="3291839" cy="3487186"/>
          </a:xfrm>
          <a:prstGeom prst="rect">
            <a:avLst/>
          </a:prstGeom>
        </p:spPr>
      </p:pic>
    </p:spTree>
    <p:extLst>
      <p:ext uri="{BB962C8B-B14F-4D97-AF65-F5344CB8AC3E}">
        <p14:creationId xmlns:p14="http://schemas.microsoft.com/office/powerpoint/2010/main" val="2845404372"/>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4CC2DD8F-9752-AB3B-1CE6-CE47F40CC35A}"/>
              </a:ext>
            </a:extLst>
          </p:cNvPr>
          <p:cNvSpPr>
            <a:spLocks noGrp="1"/>
          </p:cNvSpPr>
          <p:nvPr>
            <p:ph type="body" sz="quarter" idx="30"/>
          </p:nvPr>
        </p:nvSpPr>
        <p:spPr>
          <a:xfrm>
            <a:off x="854280" y="615391"/>
            <a:ext cx="10483431" cy="804265"/>
          </a:xfrm>
        </p:spPr>
        <p:txBody>
          <a:bodyPr/>
          <a:lstStyle/>
          <a:p>
            <a:r>
              <a:rPr lang="de-DE" sz="2400" dirty="0"/>
              <a:t>BEANTRAGUNG VON FÖRDERMITTELN - WAS IST, WENN ICH EINE ABSAGE BEKOMME?</a:t>
            </a:r>
          </a:p>
        </p:txBody>
      </p:sp>
      <p:sp>
        <p:nvSpPr>
          <p:cNvPr id="4" name="Textplatzhalter 3">
            <a:extLst>
              <a:ext uri="{FF2B5EF4-FFF2-40B4-BE49-F238E27FC236}">
                <a16:creationId xmlns:a16="http://schemas.microsoft.com/office/drawing/2014/main" id="{63FE6E99-FC6E-0DE2-6764-0AECC8D53D32}"/>
              </a:ext>
            </a:extLst>
          </p:cNvPr>
          <p:cNvSpPr>
            <a:spLocks noGrp="1"/>
          </p:cNvSpPr>
          <p:nvPr>
            <p:ph type="body" sz="quarter" idx="48"/>
          </p:nvPr>
        </p:nvSpPr>
        <p:spPr>
          <a:xfrm>
            <a:off x="1229840" y="1400899"/>
            <a:ext cx="9732309" cy="4915818"/>
          </a:xfrm>
        </p:spPr>
        <p:txBody>
          <a:bodyPr/>
          <a:lstStyle/>
          <a:p>
            <a:pPr>
              <a:buClr>
                <a:srgbClr val="7ABB57"/>
              </a:buClr>
            </a:pPr>
            <a:r>
              <a:rPr lang="de-DE" sz="2000" dirty="0"/>
              <a:t>Ihr Antrag hat also nicht ganz den Geschmack getroffen und Sie haben den Zuschuss, den Crowdfunding-Fonds oder das Darlehen verpasst. Aber keine Angst! Nutzen Sie diese Ablehnungen als Sprungbrett für Ihren Lernprozess. Ein "Nein" kann hart sein, aber lassen Sie es einen Katalysator für Wachstum sein. Ergreifen Sie diese Schritte, um Ihre Chancen auf eine erneute Prüfung zu erhöhen, Ihre künftigen Finanzierungsaussichten zu verbessern und vor allem den Stress bei der Sicherung der Finanzierung zu verringern.</a:t>
            </a:r>
          </a:p>
          <a:p>
            <a:pPr>
              <a:buClr>
                <a:srgbClr val="7ABB57"/>
              </a:buClr>
            </a:pPr>
            <a:r>
              <a:rPr lang="en-US" sz="1100" dirty="0"/>
              <a:t> </a:t>
            </a:r>
          </a:p>
          <a:p>
            <a:pPr>
              <a:buClr>
                <a:srgbClr val="7ABB57"/>
              </a:buClr>
            </a:pPr>
            <a:r>
              <a:rPr lang="en-US" sz="2000" b="1" dirty="0" err="1">
                <a:solidFill>
                  <a:srgbClr val="E97924"/>
                </a:solidFill>
              </a:rPr>
              <a:t>Überdenken</a:t>
            </a:r>
            <a:r>
              <a:rPr lang="en-US" sz="2000" b="1" dirty="0">
                <a:solidFill>
                  <a:srgbClr val="E97924"/>
                </a:solidFill>
              </a:rPr>
              <a:t> Sie </a:t>
            </a:r>
            <a:r>
              <a:rPr lang="en-US" sz="2000" b="1" dirty="0" err="1">
                <a:solidFill>
                  <a:srgbClr val="E97924"/>
                </a:solidFill>
              </a:rPr>
              <a:t>Ihren</a:t>
            </a:r>
            <a:r>
              <a:rPr lang="en-US" sz="2000" b="1" dirty="0">
                <a:solidFill>
                  <a:srgbClr val="E97924"/>
                </a:solidFill>
              </a:rPr>
              <a:t> Ansatz</a:t>
            </a:r>
          </a:p>
          <a:p>
            <a:pPr>
              <a:buClr>
                <a:srgbClr val="7ABB57"/>
              </a:buClr>
            </a:pPr>
            <a:r>
              <a:rPr lang="de-DE" sz="2000" dirty="0"/>
              <a:t>Seien Sie ehrlich zu sich selbst. Haben Sie die Bewerbung überstürzt? Haben Sie die Prioritäten Ihres Projekts richtig dargestellt oder haben Sie eine Gelegenheit verpasst, in Ihrem Text zu glänzen?</a:t>
            </a:r>
          </a:p>
          <a:p>
            <a:pPr>
              <a:buClr>
                <a:srgbClr val="7ABB57"/>
              </a:buClr>
            </a:pPr>
            <a:r>
              <a:rPr lang="de-DE" sz="1100" dirty="0"/>
              <a:t> </a:t>
            </a:r>
            <a:endParaRPr lang="en-US" sz="1100" dirty="0"/>
          </a:p>
          <a:p>
            <a:pPr>
              <a:buClr>
                <a:srgbClr val="7ABB57"/>
              </a:buClr>
            </a:pPr>
            <a:r>
              <a:rPr lang="en-US" sz="2000" b="1" dirty="0">
                <a:solidFill>
                  <a:srgbClr val="E97924"/>
                </a:solidFill>
              </a:rPr>
              <a:t>Feedback </a:t>
            </a:r>
            <a:r>
              <a:rPr lang="en-US" sz="2000" b="1" dirty="0" err="1">
                <a:solidFill>
                  <a:srgbClr val="E97924"/>
                </a:solidFill>
              </a:rPr>
              <a:t>einholen</a:t>
            </a:r>
            <a:br>
              <a:rPr lang="en-US" sz="2000" dirty="0"/>
            </a:br>
            <a:r>
              <a:rPr lang="de-DE" sz="2000" dirty="0"/>
              <a:t>Selbst wenn Ihr Absageschreiben eine Begründung enthält, kann ein mündliches Gespräch mehr Aufschluss geben. Verhalten Sie sich trotz der Enttäuschung professionell und bedanken Sie sich für die Zeit, die sich die Institution genommen hat. Ein Nachfassen, nachdem Sie Ihre Vorgehensweise angepasst haben, kann Ihre Chancen erheblich verbessern.</a:t>
            </a:r>
            <a:endParaRPr lang="en-US" sz="2000" dirty="0"/>
          </a:p>
        </p:txBody>
      </p:sp>
      <p:pic>
        <p:nvPicPr>
          <p:cNvPr id="7" name="Grafik 6" descr="Chatblase Silhouette">
            <a:extLst>
              <a:ext uri="{FF2B5EF4-FFF2-40B4-BE49-F238E27FC236}">
                <a16:creationId xmlns:a16="http://schemas.microsoft.com/office/drawing/2014/main" id="{F51DEAB0-73D6-01EE-C2C1-203942EC551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49090" y="4799826"/>
            <a:ext cx="914400" cy="914400"/>
          </a:xfrm>
          <a:prstGeom prst="rect">
            <a:avLst/>
          </a:prstGeom>
        </p:spPr>
      </p:pic>
      <p:pic>
        <p:nvPicPr>
          <p:cNvPr id="8" name="Grafik 7" descr="Spiegelung Silhouette">
            <a:extLst>
              <a:ext uri="{FF2B5EF4-FFF2-40B4-BE49-F238E27FC236}">
                <a16:creationId xmlns:a16="http://schemas.microsoft.com/office/drawing/2014/main" id="{A6C90122-7E8E-A2D7-DFBC-C17E64176FC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49090" y="3494437"/>
            <a:ext cx="914400" cy="914400"/>
          </a:xfrm>
          <a:prstGeom prst="rect">
            <a:avLst/>
          </a:prstGeom>
        </p:spPr>
      </p:pic>
    </p:spTree>
    <p:extLst>
      <p:ext uri="{BB962C8B-B14F-4D97-AF65-F5344CB8AC3E}">
        <p14:creationId xmlns:p14="http://schemas.microsoft.com/office/powerpoint/2010/main" val="298891719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4CC2DD8F-9752-AB3B-1CE6-CE47F40CC35A}"/>
              </a:ext>
            </a:extLst>
          </p:cNvPr>
          <p:cNvSpPr>
            <a:spLocks noGrp="1"/>
          </p:cNvSpPr>
          <p:nvPr>
            <p:ph type="body" sz="quarter" idx="30"/>
          </p:nvPr>
        </p:nvSpPr>
        <p:spPr>
          <a:xfrm>
            <a:off x="854280" y="694675"/>
            <a:ext cx="10483431" cy="804265"/>
          </a:xfrm>
        </p:spPr>
        <p:txBody>
          <a:bodyPr/>
          <a:lstStyle/>
          <a:p>
            <a:r>
              <a:rPr lang="de-DE" sz="2800" dirty="0"/>
              <a:t>BEANTRAGUNG VON FÖRDERMITTELN - WAS IST, WENN ICH EINE ABSAGE BEKOMME?</a:t>
            </a:r>
          </a:p>
          <a:p>
            <a:endParaRPr lang="de-DE" sz="2800" dirty="0"/>
          </a:p>
        </p:txBody>
      </p:sp>
      <p:sp>
        <p:nvSpPr>
          <p:cNvPr id="4" name="Textplatzhalter 3">
            <a:extLst>
              <a:ext uri="{FF2B5EF4-FFF2-40B4-BE49-F238E27FC236}">
                <a16:creationId xmlns:a16="http://schemas.microsoft.com/office/drawing/2014/main" id="{63FE6E99-FC6E-0DE2-6764-0AECC8D53D32}"/>
              </a:ext>
            </a:extLst>
          </p:cNvPr>
          <p:cNvSpPr>
            <a:spLocks noGrp="1"/>
          </p:cNvSpPr>
          <p:nvPr>
            <p:ph type="body" sz="quarter" idx="48"/>
          </p:nvPr>
        </p:nvSpPr>
        <p:spPr>
          <a:xfrm>
            <a:off x="1284934" y="1723748"/>
            <a:ext cx="9877051" cy="4439577"/>
          </a:xfrm>
        </p:spPr>
        <p:txBody>
          <a:bodyPr/>
          <a:lstStyle/>
          <a:p>
            <a:pPr>
              <a:buClr>
                <a:srgbClr val="7ABB57"/>
              </a:buClr>
            </a:pPr>
            <a:r>
              <a:rPr lang="de-DE" sz="2000" b="1" dirty="0">
                <a:solidFill>
                  <a:srgbClr val="E97924"/>
                </a:solidFill>
              </a:rPr>
              <a:t>Erkunden Sie, was finanziert wurde</a:t>
            </a:r>
          </a:p>
          <a:p>
            <a:pPr>
              <a:buClr>
                <a:srgbClr val="7ABB57"/>
              </a:buClr>
            </a:pPr>
            <a:r>
              <a:rPr lang="de-DE" sz="2000" dirty="0"/>
              <a:t>Geldgeber geben oft Listen mit erfolgreichen Projekten heraus. Was fällt bei den Projekten auf, die eine Finanzierung erhalten haben? Befanden sie sich in einer anderen Unternehmensphase? Haben sie mehr oder weniger Geld beantragt als Sie? Entsprachen ihre Aktivitäten den Präferenzen des Geldgebers?</a:t>
            </a:r>
          </a:p>
          <a:p>
            <a:pPr>
              <a:buClr>
                <a:srgbClr val="7ABB57"/>
              </a:buClr>
            </a:pPr>
            <a:r>
              <a:rPr lang="en-US" sz="1400" dirty="0"/>
              <a:t> </a:t>
            </a:r>
          </a:p>
          <a:p>
            <a:pPr>
              <a:buClr>
                <a:srgbClr val="7ABB57"/>
              </a:buClr>
            </a:pPr>
            <a:r>
              <a:rPr lang="de-DE" sz="2000" b="1" dirty="0">
                <a:solidFill>
                  <a:srgbClr val="E97924"/>
                </a:solidFill>
              </a:rPr>
              <a:t>Überlegen Sie sich Ihre Optionen</a:t>
            </a:r>
            <a:br>
              <a:rPr lang="en-US" sz="2000" dirty="0"/>
            </a:br>
            <a:r>
              <a:rPr lang="de-DE" sz="2000" dirty="0"/>
              <a:t>Es gibt kein Patentrezept für die Finanzierung. Wenn sich ein Weg als schwieriger als lohnend erweist, sollten Sie Ihre Strategie ändern. Die Wahl des richtigen Kanals oder der richtigen Kombination von Kanälen könnte der Schlüssel zu einem positiven Bescheid sein.</a:t>
            </a:r>
          </a:p>
          <a:p>
            <a:pPr>
              <a:buClr>
                <a:srgbClr val="7ABB57"/>
              </a:buClr>
            </a:pPr>
            <a:r>
              <a:rPr lang="en-US" sz="1400" dirty="0"/>
              <a:t> </a:t>
            </a:r>
          </a:p>
          <a:p>
            <a:pPr>
              <a:buClr>
                <a:srgbClr val="7ABB57"/>
              </a:buClr>
            </a:pPr>
            <a:r>
              <a:rPr lang="en-US" sz="2000" b="1" dirty="0" err="1">
                <a:solidFill>
                  <a:srgbClr val="E97924"/>
                </a:solidFill>
              </a:rPr>
              <a:t>Bewerten</a:t>
            </a:r>
            <a:r>
              <a:rPr lang="en-US" sz="2000" b="1" dirty="0">
                <a:solidFill>
                  <a:srgbClr val="E97924"/>
                </a:solidFill>
              </a:rPr>
              <a:t> Sie </a:t>
            </a:r>
            <a:r>
              <a:rPr lang="en-US" sz="2000" b="1" dirty="0" err="1">
                <a:solidFill>
                  <a:srgbClr val="E97924"/>
                </a:solidFill>
              </a:rPr>
              <a:t>Ihr</a:t>
            </a:r>
            <a:r>
              <a:rPr lang="en-US" sz="2000" b="1" dirty="0">
                <a:solidFill>
                  <a:srgbClr val="E97924"/>
                </a:solidFill>
              </a:rPr>
              <a:t> </a:t>
            </a:r>
            <a:r>
              <a:rPr lang="en-US" sz="2000" b="1" dirty="0" err="1">
                <a:solidFill>
                  <a:srgbClr val="E97924"/>
                </a:solidFill>
              </a:rPr>
              <a:t>Geschäftsmodell</a:t>
            </a:r>
            <a:endParaRPr lang="en-US" sz="2000" b="1" dirty="0">
              <a:solidFill>
                <a:srgbClr val="E97924"/>
              </a:solidFill>
            </a:endParaRPr>
          </a:p>
          <a:p>
            <a:pPr>
              <a:buClr>
                <a:srgbClr val="7ABB57"/>
              </a:buClr>
            </a:pPr>
            <a:r>
              <a:rPr lang="de-DE" sz="2000" dirty="0"/>
              <a:t>Nutzen Sie die Ablehnung als Chance, Ihr Geschäftsmodell zu verfeinern. Ermitteln und beseitigen Sie alle größeren Mängel oder Schwächen. Dies macht Ihr Unternehmen nicht nur für andere potenzielle Investoren attraktiver, sondern könnte auch diejenigen umstimmen, die zunächst abgelehnt haben.</a:t>
            </a:r>
            <a:endParaRPr lang="en-US" sz="2000" dirty="0"/>
          </a:p>
        </p:txBody>
      </p:sp>
      <p:pic>
        <p:nvPicPr>
          <p:cNvPr id="5" name="Grafik 4" descr="Schatzkarte Silhouette">
            <a:extLst>
              <a:ext uri="{FF2B5EF4-FFF2-40B4-BE49-F238E27FC236}">
                <a16:creationId xmlns:a16="http://schemas.microsoft.com/office/drawing/2014/main" id="{430DD8CD-2433-C5F9-6164-014A13CAA4F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70535" y="1903781"/>
            <a:ext cx="914400" cy="914400"/>
          </a:xfrm>
          <a:prstGeom prst="rect">
            <a:avLst/>
          </a:prstGeom>
        </p:spPr>
      </p:pic>
      <p:pic>
        <p:nvPicPr>
          <p:cNvPr id="9" name="Grafik 8" descr="Person mit Idee Silhouette">
            <a:extLst>
              <a:ext uri="{FF2B5EF4-FFF2-40B4-BE49-F238E27FC236}">
                <a16:creationId xmlns:a16="http://schemas.microsoft.com/office/drawing/2014/main" id="{F56E0479-CC39-10FD-A702-A99F24AA42D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94633" y="3376883"/>
            <a:ext cx="914400" cy="914400"/>
          </a:xfrm>
          <a:prstGeom prst="rect">
            <a:avLst/>
          </a:prstGeom>
        </p:spPr>
      </p:pic>
      <p:pic>
        <p:nvPicPr>
          <p:cNvPr id="15" name="Grafik 14" descr="Recherche Silhouette">
            <a:extLst>
              <a:ext uri="{FF2B5EF4-FFF2-40B4-BE49-F238E27FC236}">
                <a16:creationId xmlns:a16="http://schemas.microsoft.com/office/drawing/2014/main" id="{1E926D71-41C0-F0B3-2A13-D45634E10CC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14029" y="4961623"/>
            <a:ext cx="914400" cy="914400"/>
          </a:xfrm>
          <a:prstGeom prst="rect">
            <a:avLst/>
          </a:prstGeom>
        </p:spPr>
      </p:pic>
    </p:spTree>
    <p:extLst>
      <p:ext uri="{BB962C8B-B14F-4D97-AF65-F5344CB8AC3E}">
        <p14:creationId xmlns:p14="http://schemas.microsoft.com/office/powerpoint/2010/main" val="177713351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9851B00E-87A4-6809-75C0-0606E0F7688C}"/>
              </a:ext>
            </a:extLst>
          </p:cNvPr>
          <p:cNvSpPr>
            <a:spLocks noGrp="1"/>
          </p:cNvSpPr>
          <p:nvPr>
            <p:ph type="body" sz="quarter" idx="20"/>
          </p:nvPr>
        </p:nvSpPr>
        <p:spPr/>
        <p:txBody>
          <a:bodyPr/>
          <a:lstStyle/>
          <a:p>
            <a:r>
              <a:rPr lang="en-US" dirty="0"/>
              <a:t>www.</a:t>
            </a:r>
            <a:r>
              <a:rPr lang="en-US" b="1" dirty="0"/>
              <a:t>ingrow</a:t>
            </a:r>
            <a:r>
              <a:rPr lang="en-US" dirty="0"/>
              <a:t>.eu</a:t>
            </a:r>
          </a:p>
        </p:txBody>
      </p:sp>
      <p:sp>
        <p:nvSpPr>
          <p:cNvPr id="5" name="Text Placeholder 4">
            <a:extLst>
              <a:ext uri="{FF2B5EF4-FFF2-40B4-BE49-F238E27FC236}">
                <a16:creationId xmlns:a16="http://schemas.microsoft.com/office/drawing/2014/main" id="{E06499F2-5E90-07E2-4CB3-FFBDC4494273}"/>
              </a:ext>
            </a:extLst>
          </p:cNvPr>
          <p:cNvSpPr>
            <a:spLocks noGrp="1"/>
          </p:cNvSpPr>
          <p:nvPr>
            <p:ph type="body" sz="quarter" idx="30"/>
          </p:nvPr>
        </p:nvSpPr>
        <p:spPr/>
        <p:txBody>
          <a:bodyPr/>
          <a:lstStyle/>
          <a:p>
            <a:r>
              <a:rPr lang="en-US" dirty="0" err="1"/>
              <a:t>Folgen</a:t>
            </a:r>
            <a:r>
              <a:rPr lang="en-US" dirty="0"/>
              <a:t> Sie </a:t>
            </a:r>
            <a:r>
              <a:rPr lang="en-US" dirty="0" err="1"/>
              <a:t>uns</a:t>
            </a:r>
            <a:r>
              <a:rPr lang="en-US" dirty="0"/>
              <a:t> auf </a:t>
            </a:r>
            <a:r>
              <a:rPr lang="en-US" dirty="0" err="1"/>
              <a:t>unserer</a:t>
            </a:r>
            <a:r>
              <a:rPr lang="en-US" dirty="0"/>
              <a:t> </a:t>
            </a:r>
            <a:r>
              <a:rPr lang="en-US" dirty="0" err="1"/>
              <a:t>Reise</a:t>
            </a:r>
            <a:r>
              <a:rPr lang="en-US" dirty="0"/>
              <a:t>!</a:t>
            </a:r>
          </a:p>
        </p:txBody>
      </p:sp>
      <p:grpSp>
        <p:nvGrpSpPr>
          <p:cNvPr id="24" name="Group 23">
            <a:extLst>
              <a:ext uri="{FF2B5EF4-FFF2-40B4-BE49-F238E27FC236}">
                <a16:creationId xmlns:a16="http://schemas.microsoft.com/office/drawing/2014/main" id="{B205A1CF-0959-78DE-5028-7853151D2286}"/>
              </a:ext>
            </a:extLst>
          </p:cNvPr>
          <p:cNvGrpSpPr/>
          <p:nvPr/>
        </p:nvGrpSpPr>
        <p:grpSpPr>
          <a:xfrm>
            <a:off x="575886" y="4196723"/>
            <a:ext cx="2476327" cy="417772"/>
            <a:chOff x="575887" y="5068173"/>
            <a:chExt cx="1664680" cy="280842"/>
          </a:xfrm>
        </p:grpSpPr>
        <p:grpSp>
          <p:nvGrpSpPr>
            <p:cNvPr id="6" name="Graphic 3">
              <a:extLst>
                <a:ext uri="{FF2B5EF4-FFF2-40B4-BE49-F238E27FC236}">
                  <a16:creationId xmlns:a16="http://schemas.microsoft.com/office/drawing/2014/main" id="{C16F0B8A-7F69-937C-F2ED-17559B20A6AB}"/>
                </a:ext>
              </a:extLst>
            </p:cNvPr>
            <p:cNvGrpSpPr/>
            <p:nvPr/>
          </p:nvGrpSpPr>
          <p:grpSpPr>
            <a:xfrm>
              <a:off x="1614025" y="5068173"/>
              <a:ext cx="280634" cy="280634"/>
              <a:chOff x="1950027" y="2499889"/>
              <a:chExt cx="850463" cy="850463"/>
            </a:xfrm>
          </p:grpSpPr>
          <p:sp>
            <p:nvSpPr>
              <p:cNvPr id="7" name="Freeform 6">
                <a:extLst>
                  <a:ext uri="{FF2B5EF4-FFF2-40B4-BE49-F238E27FC236}">
                    <a16:creationId xmlns:a16="http://schemas.microsoft.com/office/drawing/2014/main" id="{207490F1-E345-5BC9-D101-99147648B512}"/>
                  </a:ext>
                </a:extLst>
              </p:cNvPr>
              <p:cNvSpPr/>
              <p:nvPr/>
            </p:nvSpPr>
            <p:spPr>
              <a:xfrm>
                <a:off x="1950027" y="2499889"/>
                <a:ext cx="850463" cy="850463"/>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nvGrpSpPr>
              <p:cNvPr id="8" name="Graphic 3">
                <a:extLst>
                  <a:ext uri="{FF2B5EF4-FFF2-40B4-BE49-F238E27FC236}">
                    <a16:creationId xmlns:a16="http://schemas.microsoft.com/office/drawing/2014/main" id="{EF0EC305-2157-B506-4C46-7D05B4AB506E}"/>
                  </a:ext>
                </a:extLst>
              </p:cNvPr>
              <p:cNvGrpSpPr/>
              <p:nvPr/>
            </p:nvGrpSpPr>
            <p:grpSpPr>
              <a:xfrm>
                <a:off x="2107521" y="2657382"/>
                <a:ext cx="535476" cy="535477"/>
                <a:chOff x="2107521" y="2657382"/>
                <a:chExt cx="535476" cy="535477"/>
              </a:xfrm>
              <a:solidFill>
                <a:srgbClr val="FFFFFF"/>
              </a:solidFill>
            </p:grpSpPr>
            <p:sp>
              <p:nvSpPr>
                <p:cNvPr id="9" name="Freeform 8">
                  <a:extLst>
                    <a:ext uri="{FF2B5EF4-FFF2-40B4-BE49-F238E27FC236}">
                      <a16:creationId xmlns:a16="http://schemas.microsoft.com/office/drawing/2014/main" id="{9212B4F7-97DF-6D12-BC9E-8A1F181265E4}"/>
                    </a:ext>
                  </a:extLst>
                </p:cNvPr>
                <p:cNvSpPr/>
                <p:nvPr/>
              </p:nvSpPr>
              <p:spPr>
                <a:xfrm>
                  <a:off x="2107521" y="2657382"/>
                  <a:ext cx="535476" cy="535477"/>
                </a:xfrm>
                <a:custGeom>
                  <a:avLst/>
                  <a:gdLst>
                    <a:gd name="connsiteX0" fmla="*/ 267739 w 535476"/>
                    <a:gd name="connsiteY0" fmla="*/ 48508 h 535477"/>
                    <a:gd name="connsiteX1" fmla="*/ 376094 w 535476"/>
                    <a:gd name="connsiteY1" fmla="*/ 49768 h 535477"/>
                    <a:gd name="connsiteX2" fmla="*/ 425862 w 535476"/>
                    <a:gd name="connsiteY2" fmla="*/ 59217 h 535477"/>
                    <a:gd name="connsiteX3" fmla="*/ 456730 w 535476"/>
                    <a:gd name="connsiteY3" fmla="*/ 79377 h 535477"/>
                    <a:gd name="connsiteX4" fmla="*/ 476890 w 535476"/>
                    <a:gd name="connsiteY4" fmla="*/ 110245 h 535477"/>
                    <a:gd name="connsiteX5" fmla="*/ 486339 w 535476"/>
                    <a:gd name="connsiteY5" fmla="*/ 160013 h 535477"/>
                    <a:gd name="connsiteX6" fmla="*/ 487599 w 535476"/>
                    <a:gd name="connsiteY6" fmla="*/ 268368 h 535477"/>
                    <a:gd name="connsiteX7" fmla="*/ 486339 w 535476"/>
                    <a:gd name="connsiteY7" fmla="*/ 376724 h 535477"/>
                    <a:gd name="connsiteX8" fmla="*/ 476890 w 535476"/>
                    <a:gd name="connsiteY8" fmla="*/ 426492 h 535477"/>
                    <a:gd name="connsiteX9" fmla="*/ 456730 w 535476"/>
                    <a:gd name="connsiteY9" fmla="*/ 457360 h 535477"/>
                    <a:gd name="connsiteX10" fmla="*/ 425862 w 535476"/>
                    <a:gd name="connsiteY10" fmla="*/ 477519 h 535477"/>
                    <a:gd name="connsiteX11" fmla="*/ 376094 w 535476"/>
                    <a:gd name="connsiteY11" fmla="*/ 486969 h 535477"/>
                    <a:gd name="connsiteX12" fmla="*/ 267739 w 535476"/>
                    <a:gd name="connsiteY12" fmla="*/ 488229 h 535477"/>
                    <a:gd name="connsiteX13" fmla="*/ 159383 w 535476"/>
                    <a:gd name="connsiteY13" fmla="*/ 486969 h 535477"/>
                    <a:gd name="connsiteX14" fmla="*/ 109615 w 535476"/>
                    <a:gd name="connsiteY14" fmla="*/ 477519 h 535477"/>
                    <a:gd name="connsiteX15" fmla="*/ 78747 w 535476"/>
                    <a:gd name="connsiteY15" fmla="*/ 457360 h 535477"/>
                    <a:gd name="connsiteX16" fmla="*/ 58587 w 535476"/>
                    <a:gd name="connsiteY16" fmla="*/ 426492 h 535477"/>
                    <a:gd name="connsiteX17" fmla="*/ 49138 w 535476"/>
                    <a:gd name="connsiteY17" fmla="*/ 376724 h 535477"/>
                    <a:gd name="connsiteX18" fmla="*/ 47878 w 535476"/>
                    <a:gd name="connsiteY18" fmla="*/ 268368 h 535477"/>
                    <a:gd name="connsiteX19" fmla="*/ 49138 w 535476"/>
                    <a:gd name="connsiteY19" fmla="*/ 160013 h 535477"/>
                    <a:gd name="connsiteX20" fmla="*/ 58587 w 535476"/>
                    <a:gd name="connsiteY20" fmla="*/ 110245 h 535477"/>
                    <a:gd name="connsiteX21" fmla="*/ 78747 w 535476"/>
                    <a:gd name="connsiteY21" fmla="*/ 79377 h 535477"/>
                    <a:gd name="connsiteX22" fmla="*/ 109615 w 535476"/>
                    <a:gd name="connsiteY22" fmla="*/ 59217 h 535477"/>
                    <a:gd name="connsiteX23" fmla="*/ 159383 w 535476"/>
                    <a:gd name="connsiteY23" fmla="*/ 49768 h 535477"/>
                    <a:gd name="connsiteX24" fmla="*/ 267739 w 535476"/>
                    <a:gd name="connsiteY24" fmla="*/ 48508 h 535477"/>
                    <a:gd name="connsiteX25" fmla="*/ 267739 w 535476"/>
                    <a:gd name="connsiteY25" fmla="*/ 0 h 535477"/>
                    <a:gd name="connsiteX26" fmla="*/ 157493 w 535476"/>
                    <a:gd name="connsiteY26" fmla="*/ 1890 h 535477"/>
                    <a:gd name="connsiteX27" fmla="*/ 92606 w 535476"/>
                    <a:gd name="connsiteY27" fmla="*/ 14489 h 535477"/>
                    <a:gd name="connsiteX28" fmla="*/ 45358 w 535476"/>
                    <a:gd name="connsiteY28" fmla="*/ 45358 h 535477"/>
                    <a:gd name="connsiteX29" fmla="*/ 14489 w 535476"/>
                    <a:gd name="connsiteY29" fmla="*/ 92606 h 535477"/>
                    <a:gd name="connsiteX30" fmla="*/ 1890 w 535476"/>
                    <a:gd name="connsiteY30" fmla="*/ 157493 h 535477"/>
                    <a:gd name="connsiteX31" fmla="*/ 0 w 535476"/>
                    <a:gd name="connsiteY31" fmla="*/ 267739 h 535477"/>
                    <a:gd name="connsiteX32" fmla="*/ 1890 w 535476"/>
                    <a:gd name="connsiteY32" fmla="*/ 377984 h 535477"/>
                    <a:gd name="connsiteX33" fmla="*/ 14489 w 535476"/>
                    <a:gd name="connsiteY33" fmla="*/ 442871 h 535477"/>
                    <a:gd name="connsiteX34" fmla="*/ 45358 w 535476"/>
                    <a:gd name="connsiteY34" fmla="*/ 490119 h 535477"/>
                    <a:gd name="connsiteX35" fmla="*/ 92606 w 535476"/>
                    <a:gd name="connsiteY35" fmla="*/ 520988 h 535477"/>
                    <a:gd name="connsiteX36" fmla="*/ 157493 w 535476"/>
                    <a:gd name="connsiteY36" fmla="*/ 533587 h 535477"/>
                    <a:gd name="connsiteX37" fmla="*/ 267739 w 535476"/>
                    <a:gd name="connsiteY37" fmla="*/ 535477 h 535477"/>
                    <a:gd name="connsiteX38" fmla="*/ 377984 w 535476"/>
                    <a:gd name="connsiteY38" fmla="*/ 533587 h 535477"/>
                    <a:gd name="connsiteX39" fmla="*/ 442871 w 535476"/>
                    <a:gd name="connsiteY39" fmla="*/ 520988 h 535477"/>
                    <a:gd name="connsiteX40" fmla="*/ 490119 w 535476"/>
                    <a:gd name="connsiteY40" fmla="*/ 490119 h 535477"/>
                    <a:gd name="connsiteX41" fmla="*/ 520988 w 535476"/>
                    <a:gd name="connsiteY41" fmla="*/ 442871 h 535477"/>
                    <a:gd name="connsiteX42" fmla="*/ 533587 w 535476"/>
                    <a:gd name="connsiteY42" fmla="*/ 377984 h 535477"/>
                    <a:gd name="connsiteX43" fmla="*/ 535477 w 535476"/>
                    <a:gd name="connsiteY43" fmla="*/ 267739 h 535477"/>
                    <a:gd name="connsiteX44" fmla="*/ 533587 w 535476"/>
                    <a:gd name="connsiteY44" fmla="*/ 157493 h 535477"/>
                    <a:gd name="connsiteX45" fmla="*/ 520988 w 535476"/>
                    <a:gd name="connsiteY45" fmla="*/ 92606 h 535477"/>
                    <a:gd name="connsiteX46" fmla="*/ 490119 w 535476"/>
                    <a:gd name="connsiteY46" fmla="*/ 45358 h 535477"/>
                    <a:gd name="connsiteX47" fmla="*/ 442871 w 535476"/>
                    <a:gd name="connsiteY47" fmla="*/ 14489 h 535477"/>
                    <a:gd name="connsiteX48" fmla="*/ 377984 w 535476"/>
                    <a:gd name="connsiteY48" fmla="*/ 1890 h 535477"/>
                    <a:gd name="connsiteX49" fmla="*/ 267739 w 535476"/>
                    <a:gd name="connsiteY49" fmla="*/ 0 h 535477"/>
                    <a:gd name="connsiteX50" fmla="*/ 267739 w 535476"/>
                    <a:gd name="connsiteY50" fmla="*/ 0 h 53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35476" h="535477">
                      <a:moveTo>
                        <a:pt x="267739" y="48508"/>
                      </a:moveTo>
                      <a:cubicBezTo>
                        <a:pt x="338925" y="48508"/>
                        <a:pt x="347745" y="48508"/>
                        <a:pt x="376094" y="49768"/>
                      </a:cubicBezTo>
                      <a:cubicBezTo>
                        <a:pt x="401923" y="51028"/>
                        <a:pt x="416412" y="55438"/>
                        <a:pt x="425862" y="59217"/>
                      </a:cubicBezTo>
                      <a:cubicBezTo>
                        <a:pt x="438461" y="64257"/>
                        <a:pt x="447281" y="69927"/>
                        <a:pt x="456730" y="79377"/>
                      </a:cubicBezTo>
                      <a:cubicBezTo>
                        <a:pt x="466180" y="88826"/>
                        <a:pt x="471849" y="97646"/>
                        <a:pt x="476890" y="110245"/>
                      </a:cubicBezTo>
                      <a:cubicBezTo>
                        <a:pt x="480669" y="119695"/>
                        <a:pt x="485079" y="133554"/>
                        <a:pt x="486339" y="160013"/>
                      </a:cubicBezTo>
                      <a:cubicBezTo>
                        <a:pt x="487599" y="188362"/>
                        <a:pt x="487599" y="196552"/>
                        <a:pt x="487599" y="268368"/>
                      </a:cubicBezTo>
                      <a:cubicBezTo>
                        <a:pt x="487599" y="340185"/>
                        <a:pt x="487599" y="348375"/>
                        <a:pt x="486339" y="376724"/>
                      </a:cubicBezTo>
                      <a:cubicBezTo>
                        <a:pt x="485079" y="402553"/>
                        <a:pt x="480669" y="417042"/>
                        <a:pt x="476890" y="426492"/>
                      </a:cubicBezTo>
                      <a:cubicBezTo>
                        <a:pt x="471849" y="439091"/>
                        <a:pt x="466180" y="447911"/>
                        <a:pt x="456730" y="457360"/>
                      </a:cubicBezTo>
                      <a:cubicBezTo>
                        <a:pt x="447281" y="466810"/>
                        <a:pt x="438461" y="472480"/>
                        <a:pt x="425862" y="477519"/>
                      </a:cubicBezTo>
                      <a:cubicBezTo>
                        <a:pt x="416412" y="481299"/>
                        <a:pt x="402552" y="485709"/>
                        <a:pt x="376094" y="486969"/>
                      </a:cubicBezTo>
                      <a:cubicBezTo>
                        <a:pt x="347745" y="488229"/>
                        <a:pt x="339555" y="488229"/>
                        <a:pt x="267739" y="488229"/>
                      </a:cubicBezTo>
                      <a:cubicBezTo>
                        <a:pt x="195921" y="488229"/>
                        <a:pt x="187732" y="488229"/>
                        <a:pt x="159383" y="486969"/>
                      </a:cubicBezTo>
                      <a:cubicBezTo>
                        <a:pt x="133554" y="485709"/>
                        <a:pt x="119065" y="481299"/>
                        <a:pt x="109615" y="477519"/>
                      </a:cubicBezTo>
                      <a:cubicBezTo>
                        <a:pt x="97016" y="472480"/>
                        <a:pt x="88196" y="466810"/>
                        <a:pt x="78747" y="457360"/>
                      </a:cubicBezTo>
                      <a:cubicBezTo>
                        <a:pt x="69297" y="447911"/>
                        <a:pt x="63627" y="439091"/>
                        <a:pt x="58587" y="426492"/>
                      </a:cubicBezTo>
                      <a:cubicBezTo>
                        <a:pt x="54808" y="417042"/>
                        <a:pt x="50398" y="403183"/>
                        <a:pt x="49138" y="376724"/>
                      </a:cubicBezTo>
                      <a:cubicBezTo>
                        <a:pt x="47878" y="348375"/>
                        <a:pt x="47878" y="340185"/>
                        <a:pt x="47878" y="268368"/>
                      </a:cubicBezTo>
                      <a:cubicBezTo>
                        <a:pt x="47878" y="196552"/>
                        <a:pt x="47878" y="188362"/>
                        <a:pt x="49138" y="160013"/>
                      </a:cubicBezTo>
                      <a:cubicBezTo>
                        <a:pt x="50398" y="134184"/>
                        <a:pt x="54808" y="119695"/>
                        <a:pt x="58587" y="110245"/>
                      </a:cubicBezTo>
                      <a:cubicBezTo>
                        <a:pt x="63627" y="97646"/>
                        <a:pt x="69297" y="88826"/>
                        <a:pt x="78747" y="79377"/>
                      </a:cubicBezTo>
                      <a:cubicBezTo>
                        <a:pt x="88196" y="69927"/>
                        <a:pt x="97016" y="64257"/>
                        <a:pt x="109615" y="59217"/>
                      </a:cubicBezTo>
                      <a:cubicBezTo>
                        <a:pt x="119065" y="55438"/>
                        <a:pt x="132924" y="51028"/>
                        <a:pt x="159383" y="49768"/>
                      </a:cubicBezTo>
                      <a:cubicBezTo>
                        <a:pt x="187732" y="48508"/>
                        <a:pt x="195921" y="48508"/>
                        <a:pt x="267739" y="48508"/>
                      </a:cubicBezTo>
                      <a:moveTo>
                        <a:pt x="267739" y="0"/>
                      </a:moveTo>
                      <a:cubicBezTo>
                        <a:pt x="195292" y="0"/>
                        <a:pt x="185842" y="0"/>
                        <a:pt x="157493" y="1890"/>
                      </a:cubicBezTo>
                      <a:cubicBezTo>
                        <a:pt x="129144" y="3150"/>
                        <a:pt x="109615" y="7560"/>
                        <a:pt x="92606" y="14489"/>
                      </a:cubicBezTo>
                      <a:cubicBezTo>
                        <a:pt x="74967" y="21419"/>
                        <a:pt x="59847" y="30239"/>
                        <a:pt x="45358" y="45358"/>
                      </a:cubicBezTo>
                      <a:cubicBezTo>
                        <a:pt x="30239" y="60477"/>
                        <a:pt x="21419" y="74967"/>
                        <a:pt x="14489" y="92606"/>
                      </a:cubicBezTo>
                      <a:cubicBezTo>
                        <a:pt x="7560" y="109615"/>
                        <a:pt x="3150" y="129144"/>
                        <a:pt x="1890" y="157493"/>
                      </a:cubicBezTo>
                      <a:cubicBezTo>
                        <a:pt x="630" y="185842"/>
                        <a:pt x="0" y="195292"/>
                        <a:pt x="0" y="267739"/>
                      </a:cubicBezTo>
                      <a:cubicBezTo>
                        <a:pt x="0" y="340185"/>
                        <a:pt x="0" y="349635"/>
                        <a:pt x="1890" y="377984"/>
                      </a:cubicBezTo>
                      <a:cubicBezTo>
                        <a:pt x="3150" y="406333"/>
                        <a:pt x="7560" y="425862"/>
                        <a:pt x="14489" y="442871"/>
                      </a:cubicBezTo>
                      <a:cubicBezTo>
                        <a:pt x="21419" y="460510"/>
                        <a:pt x="30239" y="475630"/>
                        <a:pt x="45358" y="490119"/>
                      </a:cubicBezTo>
                      <a:cubicBezTo>
                        <a:pt x="60477" y="505238"/>
                        <a:pt x="74967" y="514058"/>
                        <a:pt x="92606" y="520988"/>
                      </a:cubicBezTo>
                      <a:cubicBezTo>
                        <a:pt x="109615" y="527917"/>
                        <a:pt x="129144" y="532327"/>
                        <a:pt x="157493" y="533587"/>
                      </a:cubicBezTo>
                      <a:cubicBezTo>
                        <a:pt x="185842" y="534847"/>
                        <a:pt x="195292" y="535477"/>
                        <a:pt x="267739" y="535477"/>
                      </a:cubicBezTo>
                      <a:cubicBezTo>
                        <a:pt x="340185" y="535477"/>
                        <a:pt x="349635" y="535477"/>
                        <a:pt x="377984" y="533587"/>
                      </a:cubicBezTo>
                      <a:cubicBezTo>
                        <a:pt x="406333" y="532327"/>
                        <a:pt x="425862" y="527917"/>
                        <a:pt x="442871" y="520988"/>
                      </a:cubicBezTo>
                      <a:cubicBezTo>
                        <a:pt x="460510" y="514058"/>
                        <a:pt x="475630" y="505238"/>
                        <a:pt x="490119" y="490119"/>
                      </a:cubicBezTo>
                      <a:cubicBezTo>
                        <a:pt x="505238" y="475000"/>
                        <a:pt x="514058" y="460510"/>
                        <a:pt x="520988" y="442871"/>
                      </a:cubicBezTo>
                      <a:cubicBezTo>
                        <a:pt x="527917" y="425862"/>
                        <a:pt x="532327" y="406333"/>
                        <a:pt x="533587" y="377984"/>
                      </a:cubicBezTo>
                      <a:cubicBezTo>
                        <a:pt x="534847" y="349635"/>
                        <a:pt x="535477" y="340185"/>
                        <a:pt x="535477" y="267739"/>
                      </a:cubicBezTo>
                      <a:cubicBezTo>
                        <a:pt x="535477" y="195292"/>
                        <a:pt x="535477" y="185842"/>
                        <a:pt x="533587" y="157493"/>
                      </a:cubicBezTo>
                      <a:cubicBezTo>
                        <a:pt x="532327" y="129144"/>
                        <a:pt x="527917" y="109615"/>
                        <a:pt x="520988" y="92606"/>
                      </a:cubicBezTo>
                      <a:cubicBezTo>
                        <a:pt x="514058" y="74967"/>
                        <a:pt x="505238" y="59847"/>
                        <a:pt x="490119" y="45358"/>
                      </a:cubicBezTo>
                      <a:cubicBezTo>
                        <a:pt x="474999" y="30239"/>
                        <a:pt x="460510" y="21419"/>
                        <a:pt x="442871" y="14489"/>
                      </a:cubicBezTo>
                      <a:cubicBezTo>
                        <a:pt x="425862" y="7560"/>
                        <a:pt x="406333" y="3150"/>
                        <a:pt x="377984" y="1890"/>
                      </a:cubicBezTo>
                      <a:cubicBezTo>
                        <a:pt x="349635" y="630"/>
                        <a:pt x="340185" y="0"/>
                        <a:pt x="267739" y="0"/>
                      </a:cubicBezTo>
                      <a:lnTo>
                        <a:pt x="267739" y="0"/>
                      </a:ln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1" name="Freeform 10">
                  <a:extLst>
                    <a:ext uri="{FF2B5EF4-FFF2-40B4-BE49-F238E27FC236}">
                      <a16:creationId xmlns:a16="http://schemas.microsoft.com/office/drawing/2014/main" id="{A6004818-C8CE-1437-8DFC-6531BA840172}"/>
                    </a:ext>
                  </a:extLst>
                </p:cNvPr>
                <p:cNvSpPr/>
                <p:nvPr/>
              </p:nvSpPr>
              <p:spPr>
                <a:xfrm>
                  <a:off x="2237925" y="2787786"/>
                  <a:ext cx="274668" cy="274668"/>
                </a:xfrm>
                <a:custGeom>
                  <a:avLst/>
                  <a:gdLst>
                    <a:gd name="connsiteX0" fmla="*/ 137334 w 274668"/>
                    <a:gd name="connsiteY0" fmla="*/ 0 h 274668"/>
                    <a:gd name="connsiteX1" fmla="*/ 0 w 274668"/>
                    <a:gd name="connsiteY1" fmla="*/ 137334 h 274668"/>
                    <a:gd name="connsiteX2" fmla="*/ 137334 w 274668"/>
                    <a:gd name="connsiteY2" fmla="*/ 274668 h 274668"/>
                    <a:gd name="connsiteX3" fmla="*/ 274668 w 274668"/>
                    <a:gd name="connsiteY3" fmla="*/ 137334 h 274668"/>
                    <a:gd name="connsiteX4" fmla="*/ 137334 w 274668"/>
                    <a:gd name="connsiteY4" fmla="*/ 0 h 274668"/>
                    <a:gd name="connsiteX5" fmla="*/ 137334 w 274668"/>
                    <a:gd name="connsiteY5" fmla="*/ 226790 h 274668"/>
                    <a:gd name="connsiteX6" fmla="*/ 47878 w 274668"/>
                    <a:gd name="connsiteY6" fmla="*/ 137334 h 274668"/>
                    <a:gd name="connsiteX7" fmla="*/ 137334 w 274668"/>
                    <a:gd name="connsiteY7" fmla="*/ 47878 h 274668"/>
                    <a:gd name="connsiteX8" fmla="*/ 226790 w 274668"/>
                    <a:gd name="connsiteY8" fmla="*/ 137334 h 274668"/>
                    <a:gd name="connsiteX9" fmla="*/ 137334 w 274668"/>
                    <a:gd name="connsiteY9" fmla="*/ 226790 h 27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4668" h="274668">
                      <a:moveTo>
                        <a:pt x="137334" y="0"/>
                      </a:moveTo>
                      <a:cubicBezTo>
                        <a:pt x="61107" y="0"/>
                        <a:pt x="0" y="61737"/>
                        <a:pt x="0" y="137334"/>
                      </a:cubicBezTo>
                      <a:cubicBezTo>
                        <a:pt x="0" y="212931"/>
                        <a:pt x="61737" y="274668"/>
                        <a:pt x="137334" y="274668"/>
                      </a:cubicBezTo>
                      <a:cubicBezTo>
                        <a:pt x="212931" y="274668"/>
                        <a:pt x="274668" y="212931"/>
                        <a:pt x="274668" y="137334"/>
                      </a:cubicBezTo>
                      <a:cubicBezTo>
                        <a:pt x="274668" y="61737"/>
                        <a:pt x="212931" y="0"/>
                        <a:pt x="137334" y="0"/>
                      </a:cubicBezTo>
                      <a:close/>
                      <a:moveTo>
                        <a:pt x="137334" y="226790"/>
                      </a:moveTo>
                      <a:cubicBezTo>
                        <a:pt x="88196" y="226790"/>
                        <a:pt x="47878" y="187102"/>
                        <a:pt x="47878" y="137334"/>
                      </a:cubicBezTo>
                      <a:cubicBezTo>
                        <a:pt x="47878" y="87566"/>
                        <a:pt x="87566" y="47878"/>
                        <a:pt x="137334" y="47878"/>
                      </a:cubicBezTo>
                      <a:cubicBezTo>
                        <a:pt x="186472" y="47878"/>
                        <a:pt x="226790" y="87566"/>
                        <a:pt x="226790" y="137334"/>
                      </a:cubicBezTo>
                      <a:cubicBezTo>
                        <a:pt x="226790" y="187102"/>
                        <a:pt x="186472" y="226790"/>
                        <a:pt x="137334" y="226790"/>
                      </a:cubicBez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2" name="Freeform 11">
                  <a:extLst>
                    <a:ext uri="{FF2B5EF4-FFF2-40B4-BE49-F238E27FC236}">
                      <a16:creationId xmlns:a16="http://schemas.microsoft.com/office/drawing/2014/main" id="{C59713EE-BFB0-C40E-9344-FCFC1CB8A270}"/>
                    </a:ext>
                  </a:extLst>
                </p:cNvPr>
                <p:cNvSpPr/>
                <p:nvPr/>
              </p:nvSpPr>
              <p:spPr>
                <a:xfrm>
                  <a:off x="2486134" y="2749988"/>
                  <a:ext cx="64257" cy="64257"/>
                </a:xfrm>
                <a:custGeom>
                  <a:avLst/>
                  <a:gdLst>
                    <a:gd name="connsiteX0" fmla="*/ 64257 w 64257"/>
                    <a:gd name="connsiteY0" fmla="*/ 32129 h 64257"/>
                    <a:gd name="connsiteX1" fmla="*/ 32129 w 64257"/>
                    <a:gd name="connsiteY1" fmla="*/ 64257 h 64257"/>
                    <a:gd name="connsiteX2" fmla="*/ 0 w 64257"/>
                    <a:gd name="connsiteY2" fmla="*/ 32129 h 64257"/>
                    <a:gd name="connsiteX3" fmla="*/ 32129 w 64257"/>
                    <a:gd name="connsiteY3" fmla="*/ 0 h 64257"/>
                    <a:gd name="connsiteX4" fmla="*/ 64257 w 64257"/>
                    <a:gd name="connsiteY4" fmla="*/ 32129 h 64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57" h="64257">
                      <a:moveTo>
                        <a:pt x="64257" y="32129"/>
                      </a:moveTo>
                      <a:cubicBezTo>
                        <a:pt x="64257" y="49873"/>
                        <a:pt x="49873" y="64257"/>
                        <a:pt x="32129" y="64257"/>
                      </a:cubicBezTo>
                      <a:cubicBezTo>
                        <a:pt x="14385" y="64257"/>
                        <a:pt x="0" y="49873"/>
                        <a:pt x="0" y="32129"/>
                      </a:cubicBezTo>
                      <a:cubicBezTo>
                        <a:pt x="0" y="14384"/>
                        <a:pt x="14385" y="0"/>
                        <a:pt x="32129" y="0"/>
                      </a:cubicBezTo>
                      <a:cubicBezTo>
                        <a:pt x="49873" y="0"/>
                        <a:pt x="64257" y="14384"/>
                        <a:pt x="64257" y="32129"/>
                      </a:cubicBez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grpSp>
        <p:grpSp>
          <p:nvGrpSpPr>
            <p:cNvPr id="13" name="Graphic 3">
              <a:extLst>
                <a:ext uri="{FF2B5EF4-FFF2-40B4-BE49-F238E27FC236}">
                  <a16:creationId xmlns:a16="http://schemas.microsoft.com/office/drawing/2014/main" id="{6ADFA78E-0546-9468-4BB4-200E92A1AB17}"/>
                </a:ext>
              </a:extLst>
            </p:cNvPr>
            <p:cNvGrpSpPr/>
            <p:nvPr/>
          </p:nvGrpSpPr>
          <p:grpSpPr>
            <a:xfrm>
              <a:off x="921794" y="5068173"/>
              <a:ext cx="280634" cy="280634"/>
              <a:chOff x="-147782" y="2499889"/>
              <a:chExt cx="850463" cy="850463"/>
            </a:xfrm>
          </p:grpSpPr>
          <p:sp>
            <p:nvSpPr>
              <p:cNvPr id="14" name="Freeform 13">
                <a:extLst>
                  <a:ext uri="{FF2B5EF4-FFF2-40B4-BE49-F238E27FC236}">
                    <a16:creationId xmlns:a16="http://schemas.microsoft.com/office/drawing/2014/main" id="{FDBCB942-26FF-C552-B1A3-52312ED6BF4D}"/>
                  </a:ext>
                </a:extLst>
              </p:cNvPr>
              <p:cNvSpPr/>
              <p:nvPr/>
            </p:nvSpPr>
            <p:spPr>
              <a:xfrm>
                <a:off x="-147782" y="2499889"/>
                <a:ext cx="850463" cy="850463"/>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5" name="Freeform 14">
                <a:extLst>
                  <a:ext uri="{FF2B5EF4-FFF2-40B4-BE49-F238E27FC236}">
                    <a16:creationId xmlns:a16="http://schemas.microsoft.com/office/drawing/2014/main" id="{9295F478-319D-3477-9C4B-A70F9E9B7ED5}"/>
                  </a:ext>
                </a:extLst>
              </p:cNvPr>
              <p:cNvSpPr/>
              <p:nvPr/>
            </p:nvSpPr>
            <p:spPr>
              <a:xfrm>
                <a:off x="18530" y="2722899"/>
                <a:ext cx="549966" cy="447280"/>
              </a:xfrm>
              <a:custGeom>
                <a:avLst/>
                <a:gdLst>
                  <a:gd name="connsiteX0" fmla="*/ 173243 w 549966"/>
                  <a:gd name="connsiteY0" fmla="*/ 447281 h 447280"/>
                  <a:gd name="connsiteX1" fmla="*/ 494529 w 549966"/>
                  <a:gd name="connsiteY1" fmla="*/ 125995 h 447280"/>
                  <a:gd name="connsiteX2" fmla="*/ 493899 w 549966"/>
                  <a:gd name="connsiteY2" fmla="*/ 111505 h 447280"/>
                  <a:gd name="connsiteX3" fmla="*/ 549966 w 549966"/>
                  <a:gd name="connsiteY3" fmla="*/ 52918 h 447280"/>
                  <a:gd name="connsiteX4" fmla="*/ 485079 w 549966"/>
                  <a:gd name="connsiteY4" fmla="*/ 70557 h 447280"/>
                  <a:gd name="connsiteX5" fmla="*/ 534847 w 549966"/>
                  <a:gd name="connsiteY5" fmla="*/ 8190 h 447280"/>
                  <a:gd name="connsiteX6" fmla="*/ 463030 w 549966"/>
                  <a:gd name="connsiteY6" fmla="*/ 35908 h 447280"/>
                  <a:gd name="connsiteX7" fmla="*/ 380504 w 549966"/>
                  <a:gd name="connsiteY7" fmla="*/ 0 h 447280"/>
                  <a:gd name="connsiteX8" fmla="*/ 267739 w 549966"/>
                  <a:gd name="connsiteY8" fmla="*/ 112765 h 447280"/>
                  <a:gd name="connsiteX9" fmla="*/ 270888 w 549966"/>
                  <a:gd name="connsiteY9" fmla="*/ 138594 h 447280"/>
                  <a:gd name="connsiteX10" fmla="*/ 38428 w 549966"/>
                  <a:gd name="connsiteY10" fmla="*/ 20789 h 447280"/>
                  <a:gd name="connsiteX11" fmla="*/ 23309 w 549966"/>
                  <a:gd name="connsiteY11" fmla="*/ 77487 h 447280"/>
                  <a:gd name="connsiteX12" fmla="*/ 73707 w 549966"/>
                  <a:gd name="connsiteY12" fmla="*/ 171353 h 447280"/>
                  <a:gd name="connsiteX13" fmla="*/ 22679 w 549966"/>
                  <a:gd name="connsiteY13" fmla="*/ 157493 h 447280"/>
                  <a:gd name="connsiteX14" fmla="*/ 22679 w 549966"/>
                  <a:gd name="connsiteY14" fmla="*/ 158753 h 447280"/>
                  <a:gd name="connsiteX15" fmla="*/ 113395 w 549966"/>
                  <a:gd name="connsiteY15" fmla="*/ 269628 h 447280"/>
                  <a:gd name="connsiteX16" fmla="*/ 83786 w 549966"/>
                  <a:gd name="connsiteY16" fmla="*/ 273408 h 447280"/>
                  <a:gd name="connsiteX17" fmla="*/ 62367 w 549966"/>
                  <a:gd name="connsiteY17" fmla="*/ 271518 h 447280"/>
                  <a:gd name="connsiteX18" fmla="*/ 167573 w 549966"/>
                  <a:gd name="connsiteY18" fmla="*/ 349635 h 447280"/>
                  <a:gd name="connsiteX19" fmla="*/ 27089 w 549966"/>
                  <a:gd name="connsiteY19" fmla="*/ 398143 h 447280"/>
                  <a:gd name="connsiteX20" fmla="*/ 0 w 549966"/>
                  <a:gd name="connsiteY20" fmla="*/ 396883 h 447280"/>
                  <a:gd name="connsiteX21" fmla="*/ 173243 w 549966"/>
                  <a:gd name="connsiteY21" fmla="*/ 447281 h 44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966" h="447280">
                    <a:moveTo>
                      <a:pt x="173243" y="447281"/>
                    </a:moveTo>
                    <a:cubicBezTo>
                      <a:pt x="381134" y="447281"/>
                      <a:pt x="494529" y="275298"/>
                      <a:pt x="494529" y="125995"/>
                    </a:cubicBezTo>
                    <a:cubicBezTo>
                      <a:pt x="494529" y="120955"/>
                      <a:pt x="494529" y="116545"/>
                      <a:pt x="493899" y="111505"/>
                    </a:cubicBezTo>
                    <a:cubicBezTo>
                      <a:pt x="515948" y="95756"/>
                      <a:pt x="534847" y="75597"/>
                      <a:pt x="549966" y="52918"/>
                    </a:cubicBezTo>
                    <a:cubicBezTo>
                      <a:pt x="529807" y="61737"/>
                      <a:pt x="507758" y="68037"/>
                      <a:pt x="485079" y="70557"/>
                    </a:cubicBezTo>
                    <a:cubicBezTo>
                      <a:pt x="508388" y="56698"/>
                      <a:pt x="526027" y="34649"/>
                      <a:pt x="534847" y="8190"/>
                    </a:cubicBezTo>
                    <a:cubicBezTo>
                      <a:pt x="512798" y="21419"/>
                      <a:pt x="488859" y="30239"/>
                      <a:pt x="463030" y="35908"/>
                    </a:cubicBezTo>
                    <a:cubicBezTo>
                      <a:pt x="442241" y="13859"/>
                      <a:pt x="413262" y="0"/>
                      <a:pt x="380504" y="0"/>
                    </a:cubicBezTo>
                    <a:cubicBezTo>
                      <a:pt x="318136" y="0"/>
                      <a:pt x="267739" y="50398"/>
                      <a:pt x="267739" y="112765"/>
                    </a:cubicBezTo>
                    <a:cubicBezTo>
                      <a:pt x="267739" y="121585"/>
                      <a:pt x="268998" y="130404"/>
                      <a:pt x="270888" y="138594"/>
                    </a:cubicBezTo>
                    <a:cubicBezTo>
                      <a:pt x="177022" y="134184"/>
                      <a:pt x="93866" y="88826"/>
                      <a:pt x="38428" y="20789"/>
                    </a:cubicBezTo>
                    <a:cubicBezTo>
                      <a:pt x="28979" y="37168"/>
                      <a:pt x="23309" y="56698"/>
                      <a:pt x="23309" y="77487"/>
                    </a:cubicBezTo>
                    <a:cubicBezTo>
                      <a:pt x="23309" y="116545"/>
                      <a:pt x="43468" y="151194"/>
                      <a:pt x="73707" y="171353"/>
                    </a:cubicBezTo>
                    <a:cubicBezTo>
                      <a:pt x="55438" y="170723"/>
                      <a:pt x="37798" y="165683"/>
                      <a:pt x="22679" y="157493"/>
                    </a:cubicBezTo>
                    <a:cubicBezTo>
                      <a:pt x="22679" y="158123"/>
                      <a:pt x="22679" y="158123"/>
                      <a:pt x="22679" y="158753"/>
                    </a:cubicBezTo>
                    <a:cubicBezTo>
                      <a:pt x="22679" y="213561"/>
                      <a:pt x="61737" y="258919"/>
                      <a:pt x="113395" y="269628"/>
                    </a:cubicBezTo>
                    <a:cubicBezTo>
                      <a:pt x="103946" y="272148"/>
                      <a:pt x="93866" y="273408"/>
                      <a:pt x="83786" y="273408"/>
                    </a:cubicBezTo>
                    <a:cubicBezTo>
                      <a:pt x="76227" y="273408"/>
                      <a:pt x="69297" y="272778"/>
                      <a:pt x="62367" y="271518"/>
                    </a:cubicBezTo>
                    <a:cubicBezTo>
                      <a:pt x="76857" y="316246"/>
                      <a:pt x="118435" y="349005"/>
                      <a:pt x="167573" y="349635"/>
                    </a:cubicBezTo>
                    <a:cubicBezTo>
                      <a:pt x="129144" y="379874"/>
                      <a:pt x="80006" y="398143"/>
                      <a:pt x="27089" y="398143"/>
                    </a:cubicBezTo>
                    <a:cubicBezTo>
                      <a:pt x="18269" y="398143"/>
                      <a:pt x="8820" y="397513"/>
                      <a:pt x="0" y="396883"/>
                    </a:cubicBezTo>
                    <a:cubicBezTo>
                      <a:pt x="50398" y="428382"/>
                      <a:pt x="109615" y="447281"/>
                      <a:pt x="173243" y="447281"/>
                    </a:cubicBezTo>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grpSp>
          <p:nvGrpSpPr>
            <p:cNvPr id="16" name="Graphic 3">
              <a:extLst>
                <a:ext uri="{FF2B5EF4-FFF2-40B4-BE49-F238E27FC236}">
                  <a16:creationId xmlns:a16="http://schemas.microsoft.com/office/drawing/2014/main" id="{80CDBD12-7227-6369-73DA-B64E6DFBC12C}"/>
                </a:ext>
              </a:extLst>
            </p:cNvPr>
            <p:cNvGrpSpPr/>
            <p:nvPr/>
          </p:nvGrpSpPr>
          <p:grpSpPr>
            <a:xfrm>
              <a:off x="1959933" y="5068173"/>
              <a:ext cx="280634" cy="280634"/>
              <a:chOff x="2998302" y="2499889"/>
              <a:chExt cx="850463" cy="850463"/>
            </a:xfrm>
          </p:grpSpPr>
          <p:sp>
            <p:nvSpPr>
              <p:cNvPr id="17" name="Freeform 16">
                <a:extLst>
                  <a:ext uri="{FF2B5EF4-FFF2-40B4-BE49-F238E27FC236}">
                    <a16:creationId xmlns:a16="http://schemas.microsoft.com/office/drawing/2014/main" id="{FF365CDF-6FF9-91B4-82AB-20B0506EDBF3}"/>
                  </a:ext>
                </a:extLst>
              </p:cNvPr>
              <p:cNvSpPr/>
              <p:nvPr/>
            </p:nvSpPr>
            <p:spPr>
              <a:xfrm>
                <a:off x="2998302" y="2499889"/>
                <a:ext cx="850463" cy="850463"/>
              </a:xfrm>
              <a:custGeom>
                <a:avLst/>
                <a:gdLst>
                  <a:gd name="connsiteX0" fmla="*/ 850463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3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3" y="425232"/>
                    </a:moveTo>
                    <a:cubicBezTo>
                      <a:pt x="850463" y="660081"/>
                      <a:pt x="660081" y="850464"/>
                      <a:pt x="425232" y="850464"/>
                    </a:cubicBezTo>
                    <a:cubicBezTo>
                      <a:pt x="190382" y="850464"/>
                      <a:pt x="0" y="660081"/>
                      <a:pt x="0" y="425232"/>
                    </a:cubicBezTo>
                    <a:cubicBezTo>
                      <a:pt x="0" y="190383"/>
                      <a:pt x="190382" y="0"/>
                      <a:pt x="425232" y="0"/>
                    </a:cubicBezTo>
                    <a:cubicBezTo>
                      <a:pt x="660081" y="0"/>
                      <a:pt x="850463" y="190383"/>
                      <a:pt x="850463"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18" name="Freeform 17">
                <a:extLst>
                  <a:ext uri="{FF2B5EF4-FFF2-40B4-BE49-F238E27FC236}">
                    <a16:creationId xmlns:a16="http://schemas.microsoft.com/office/drawing/2014/main" id="{C51DB4C4-55D6-B57D-7ADB-2642557C7218}"/>
                  </a:ext>
                </a:extLst>
              </p:cNvPr>
              <p:cNvSpPr/>
              <p:nvPr/>
            </p:nvSpPr>
            <p:spPr>
              <a:xfrm>
                <a:off x="3139416" y="2726679"/>
                <a:ext cx="568235" cy="398142"/>
              </a:xfrm>
              <a:custGeom>
                <a:avLst/>
                <a:gdLst>
                  <a:gd name="connsiteX0" fmla="*/ 556266 w 568235"/>
                  <a:gd name="connsiteY0" fmla="*/ 62367 h 398142"/>
                  <a:gd name="connsiteX1" fmla="*/ 505868 w 568235"/>
                  <a:gd name="connsiteY1" fmla="*/ 11969 h 398142"/>
                  <a:gd name="connsiteX2" fmla="*/ 284118 w 568235"/>
                  <a:gd name="connsiteY2" fmla="*/ 0 h 398142"/>
                  <a:gd name="connsiteX3" fmla="*/ 62367 w 568235"/>
                  <a:gd name="connsiteY3" fmla="*/ 11969 h 398142"/>
                  <a:gd name="connsiteX4" fmla="*/ 11970 w 568235"/>
                  <a:gd name="connsiteY4" fmla="*/ 62367 h 398142"/>
                  <a:gd name="connsiteX5" fmla="*/ 0 w 568235"/>
                  <a:gd name="connsiteY5" fmla="*/ 199071 h 398142"/>
                  <a:gd name="connsiteX6" fmla="*/ 11970 w 568235"/>
                  <a:gd name="connsiteY6" fmla="*/ 335776 h 398142"/>
                  <a:gd name="connsiteX7" fmla="*/ 62367 w 568235"/>
                  <a:gd name="connsiteY7" fmla="*/ 386173 h 398142"/>
                  <a:gd name="connsiteX8" fmla="*/ 284118 w 568235"/>
                  <a:gd name="connsiteY8" fmla="*/ 398143 h 398142"/>
                  <a:gd name="connsiteX9" fmla="*/ 505868 w 568235"/>
                  <a:gd name="connsiteY9" fmla="*/ 386173 h 398142"/>
                  <a:gd name="connsiteX10" fmla="*/ 556266 w 568235"/>
                  <a:gd name="connsiteY10" fmla="*/ 335776 h 398142"/>
                  <a:gd name="connsiteX11" fmla="*/ 568236 w 568235"/>
                  <a:gd name="connsiteY11" fmla="*/ 199071 h 398142"/>
                  <a:gd name="connsiteX12" fmla="*/ 556266 w 568235"/>
                  <a:gd name="connsiteY12" fmla="*/ 62367 h 398142"/>
                  <a:gd name="connsiteX13" fmla="*/ 227420 w 568235"/>
                  <a:gd name="connsiteY13" fmla="*/ 283488 h 398142"/>
                  <a:gd name="connsiteX14" fmla="*/ 227420 w 568235"/>
                  <a:gd name="connsiteY14" fmla="*/ 113395 h 398142"/>
                  <a:gd name="connsiteX15" fmla="*/ 374834 w 568235"/>
                  <a:gd name="connsiteY15" fmla="*/ 198441 h 398142"/>
                  <a:gd name="connsiteX16" fmla="*/ 227420 w 568235"/>
                  <a:gd name="connsiteY16" fmla="*/ 283488 h 39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8235" h="398142">
                    <a:moveTo>
                      <a:pt x="556266" y="62367"/>
                    </a:moveTo>
                    <a:cubicBezTo>
                      <a:pt x="549966" y="37798"/>
                      <a:pt x="530437" y="18899"/>
                      <a:pt x="505868" y="11969"/>
                    </a:cubicBezTo>
                    <a:cubicBezTo>
                      <a:pt x="461770" y="0"/>
                      <a:pt x="284118" y="0"/>
                      <a:pt x="284118" y="0"/>
                    </a:cubicBezTo>
                    <a:cubicBezTo>
                      <a:pt x="284118" y="0"/>
                      <a:pt x="107095" y="0"/>
                      <a:pt x="62367" y="11969"/>
                    </a:cubicBezTo>
                    <a:cubicBezTo>
                      <a:pt x="37798" y="18269"/>
                      <a:pt x="18899" y="37798"/>
                      <a:pt x="11970" y="62367"/>
                    </a:cubicBezTo>
                    <a:cubicBezTo>
                      <a:pt x="0" y="106465"/>
                      <a:pt x="0" y="199071"/>
                      <a:pt x="0" y="199071"/>
                    </a:cubicBezTo>
                    <a:cubicBezTo>
                      <a:pt x="0" y="199071"/>
                      <a:pt x="0" y="291048"/>
                      <a:pt x="11970" y="335776"/>
                    </a:cubicBezTo>
                    <a:cubicBezTo>
                      <a:pt x="18269" y="360345"/>
                      <a:pt x="37798" y="379244"/>
                      <a:pt x="62367" y="386173"/>
                    </a:cubicBezTo>
                    <a:cubicBezTo>
                      <a:pt x="106466" y="398143"/>
                      <a:pt x="284118" y="398143"/>
                      <a:pt x="284118" y="398143"/>
                    </a:cubicBezTo>
                    <a:cubicBezTo>
                      <a:pt x="284118" y="398143"/>
                      <a:pt x="461140" y="398143"/>
                      <a:pt x="505868" y="386173"/>
                    </a:cubicBezTo>
                    <a:cubicBezTo>
                      <a:pt x="530437" y="379874"/>
                      <a:pt x="549336" y="360345"/>
                      <a:pt x="556266" y="335776"/>
                    </a:cubicBezTo>
                    <a:cubicBezTo>
                      <a:pt x="568236" y="291677"/>
                      <a:pt x="568236" y="199071"/>
                      <a:pt x="568236" y="199071"/>
                    </a:cubicBezTo>
                    <a:cubicBezTo>
                      <a:pt x="568236" y="199071"/>
                      <a:pt x="567605" y="106465"/>
                      <a:pt x="556266" y="62367"/>
                    </a:cubicBezTo>
                    <a:close/>
                    <a:moveTo>
                      <a:pt x="227420" y="283488"/>
                    </a:moveTo>
                    <a:lnTo>
                      <a:pt x="227420" y="113395"/>
                    </a:lnTo>
                    <a:lnTo>
                      <a:pt x="374834" y="198441"/>
                    </a:lnTo>
                    <a:lnTo>
                      <a:pt x="227420" y="283488"/>
                    </a:ln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grpSp>
          <p:nvGrpSpPr>
            <p:cNvPr id="19" name="Graphic 3">
              <a:extLst>
                <a:ext uri="{FF2B5EF4-FFF2-40B4-BE49-F238E27FC236}">
                  <a16:creationId xmlns:a16="http://schemas.microsoft.com/office/drawing/2014/main" id="{0DC999F4-1270-4BAD-D991-3FF630789A37}"/>
                </a:ext>
              </a:extLst>
            </p:cNvPr>
            <p:cNvGrpSpPr/>
            <p:nvPr/>
          </p:nvGrpSpPr>
          <p:grpSpPr>
            <a:xfrm>
              <a:off x="575887" y="5068173"/>
              <a:ext cx="280634" cy="280842"/>
              <a:chOff x="-1196056" y="2499889"/>
              <a:chExt cx="850463" cy="851093"/>
            </a:xfrm>
          </p:grpSpPr>
          <p:sp>
            <p:nvSpPr>
              <p:cNvPr id="20" name="Freeform 19">
                <a:extLst>
                  <a:ext uri="{FF2B5EF4-FFF2-40B4-BE49-F238E27FC236}">
                    <a16:creationId xmlns:a16="http://schemas.microsoft.com/office/drawing/2014/main" id="{DB34B1BE-7597-2BD6-C4DE-8970A9DDD349}"/>
                  </a:ext>
                </a:extLst>
              </p:cNvPr>
              <p:cNvSpPr/>
              <p:nvPr/>
            </p:nvSpPr>
            <p:spPr>
              <a:xfrm>
                <a:off x="-1196056" y="2499889"/>
                <a:ext cx="850463" cy="845423"/>
              </a:xfrm>
              <a:custGeom>
                <a:avLst/>
                <a:gdLst>
                  <a:gd name="connsiteX0" fmla="*/ 850463 w 850463"/>
                  <a:gd name="connsiteY0" fmla="*/ 425232 h 845423"/>
                  <a:gd name="connsiteX1" fmla="*/ 425232 w 850463"/>
                  <a:gd name="connsiteY1" fmla="*/ 0 h 845423"/>
                  <a:gd name="connsiteX2" fmla="*/ 0 w 850463"/>
                  <a:gd name="connsiteY2" fmla="*/ 425232 h 845423"/>
                  <a:gd name="connsiteX3" fmla="*/ 359085 w 850463"/>
                  <a:gd name="connsiteY3" fmla="*/ 845424 h 845423"/>
                  <a:gd name="connsiteX4" fmla="*/ 359085 w 850463"/>
                  <a:gd name="connsiteY4" fmla="*/ 548076 h 845423"/>
                  <a:gd name="connsiteX5" fmla="*/ 251359 w 850463"/>
                  <a:gd name="connsiteY5" fmla="*/ 548076 h 845423"/>
                  <a:gd name="connsiteX6" fmla="*/ 251359 w 850463"/>
                  <a:gd name="connsiteY6" fmla="*/ 425232 h 845423"/>
                  <a:gd name="connsiteX7" fmla="*/ 359085 w 850463"/>
                  <a:gd name="connsiteY7" fmla="*/ 425232 h 845423"/>
                  <a:gd name="connsiteX8" fmla="*/ 359085 w 850463"/>
                  <a:gd name="connsiteY8" fmla="*/ 331996 h 845423"/>
                  <a:gd name="connsiteX9" fmla="*/ 519728 w 850463"/>
                  <a:gd name="connsiteY9" fmla="*/ 166313 h 845423"/>
                  <a:gd name="connsiteX10" fmla="*/ 614854 w 850463"/>
                  <a:gd name="connsiteY10" fmla="*/ 174503 h 845423"/>
                  <a:gd name="connsiteX11" fmla="*/ 614854 w 850463"/>
                  <a:gd name="connsiteY11" fmla="*/ 279078 h 845423"/>
                  <a:gd name="connsiteX12" fmla="*/ 561306 w 850463"/>
                  <a:gd name="connsiteY12" fmla="*/ 279078 h 845423"/>
                  <a:gd name="connsiteX13" fmla="*/ 492009 w 850463"/>
                  <a:gd name="connsiteY13" fmla="*/ 345225 h 845423"/>
                  <a:gd name="connsiteX14" fmla="*/ 492009 w 850463"/>
                  <a:gd name="connsiteY14" fmla="*/ 425232 h 845423"/>
                  <a:gd name="connsiteX15" fmla="*/ 609184 w 850463"/>
                  <a:gd name="connsiteY15" fmla="*/ 425232 h 845423"/>
                  <a:gd name="connsiteX16" fmla="*/ 590285 w 850463"/>
                  <a:gd name="connsiteY16" fmla="*/ 548076 h 845423"/>
                  <a:gd name="connsiteX17" fmla="*/ 491379 w 850463"/>
                  <a:gd name="connsiteY17" fmla="*/ 548076 h 845423"/>
                  <a:gd name="connsiteX18" fmla="*/ 491379 w 850463"/>
                  <a:gd name="connsiteY18" fmla="*/ 845424 h 845423"/>
                  <a:gd name="connsiteX19" fmla="*/ 850463 w 850463"/>
                  <a:gd name="connsiteY19" fmla="*/ 425232 h 84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463" h="845423">
                    <a:moveTo>
                      <a:pt x="850463" y="425232"/>
                    </a:moveTo>
                    <a:cubicBezTo>
                      <a:pt x="850463" y="190252"/>
                      <a:pt x="660212" y="0"/>
                      <a:pt x="425232" y="0"/>
                    </a:cubicBezTo>
                    <a:cubicBezTo>
                      <a:pt x="190252" y="0"/>
                      <a:pt x="0" y="190252"/>
                      <a:pt x="0" y="425232"/>
                    </a:cubicBezTo>
                    <a:cubicBezTo>
                      <a:pt x="0" y="637533"/>
                      <a:pt x="155603" y="813295"/>
                      <a:pt x="359085" y="845424"/>
                    </a:cubicBezTo>
                    <a:lnTo>
                      <a:pt x="359085" y="548076"/>
                    </a:lnTo>
                    <a:lnTo>
                      <a:pt x="251359" y="548076"/>
                    </a:lnTo>
                    <a:lnTo>
                      <a:pt x="251359" y="425232"/>
                    </a:lnTo>
                    <a:lnTo>
                      <a:pt x="359085" y="425232"/>
                    </a:lnTo>
                    <a:lnTo>
                      <a:pt x="359085" y="331996"/>
                    </a:lnTo>
                    <a:cubicBezTo>
                      <a:pt x="359085" y="225530"/>
                      <a:pt x="422712" y="166313"/>
                      <a:pt x="519728" y="166313"/>
                    </a:cubicBezTo>
                    <a:cubicBezTo>
                      <a:pt x="566346" y="166313"/>
                      <a:pt x="614854" y="174503"/>
                      <a:pt x="614854" y="174503"/>
                    </a:cubicBezTo>
                    <a:lnTo>
                      <a:pt x="614854" y="279078"/>
                    </a:lnTo>
                    <a:lnTo>
                      <a:pt x="561306" y="279078"/>
                    </a:lnTo>
                    <a:cubicBezTo>
                      <a:pt x="508388" y="279078"/>
                      <a:pt x="492009" y="311837"/>
                      <a:pt x="492009" y="345225"/>
                    </a:cubicBezTo>
                    <a:lnTo>
                      <a:pt x="492009" y="425232"/>
                    </a:lnTo>
                    <a:lnTo>
                      <a:pt x="609184" y="425232"/>
                    </a:lnTo>
                    <a:lnTo>
                      <a:pt x="590285" y="548076"/>
                    </a:lnTo>
                    <a:lnTo>
                      <a:pt x="491379" y="548076"/>
                    </a:lnTo>
                    <a:lnTo>
                      <a:pt x="491379" y="845424"/>
                    </a:lnTo>
                    <a:cubicBezTo>
                      <a:pt x="694860" y="813925"/>
                      <a:pt x="850463" y="637533"/>
                      <a:pt x="850463"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sp>
            <p:nvSpPr>
              <p:cNvPr id="21" name="Freeform 20">
                <a:extLst>
                  <a:ext uri="{FF2B5EF4-FFF2-40B4-BE49-F238E27FC236}">
                    <a16:creationId xmlns:a16="http://schemas.microsoft.com/office/drawing/2014/main" id="{1A5B505D-0AE7-E7E0-3E8C-E879D3E0AE76}"/>
                  </a:ext>
                </a:extLst>
              </p:cNvPr>
              <p:cNvSpPr/>
              <p:nvPr/>
            </p:nvSpPr>
            <p:spPr>
              <a:xfrm>
                <a:off x="-945327" y="2666201"/>
                <a:ext cx="363494" cy="684780"/>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rgbClr val="FFFFFF"/>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grpSp>
        <p:sp>
          <p:nvSpPr>
            <p:cNvPr id="22" name="Freeform 21">
              <a:extLst>
                <a:ext uri="{FF2B5EF4-FFF2-40B4-BE49-F238E27FC236}">
                  <a16:creationId xmlns:a16="http://schemas.microsoft.com/office/drawing/2014/main" id="{ADC8DA71-6474-E29C-8B02-017CD63A5BAF}"/>
                </a:ext>
              </a:extLst>
            </p:cNvPr>
            <p:cNvSpPr/>
            <p:nvPr/>
          </p:nvSpPr>
          <p:spPr>
            <a:xfrm>
              <a:off x="1267910" y="5068173"/>
              <a:ext cx="280634" cy="280634"/>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E97924"/>
            </a:solidFill>
            <a:ln w="6294" cap="flat">
              <a:noFill/>
              <a:prstDash val="solid"/>
              <a:miter/>
            </a:ln>
          </p:spPr>
          <p:txBody>
            <a:bodyPr rtlCol="0" anchor="ctr"/>
            <a:lstStyle/>
            <a:p>
              <a:endParaRPr lang="en-US" dirty="0">
                <a:latin typeface="Calibri" panose="020F0502020204030204" pitchFamily="34" charset="0"/>
                <a:cs typeface="Calibri" panose="020F0502020204030204" pitchFamily="34" charset="0"/>
              </a:endParaRPr>
            </a:p>
          </p:txBody>
        </p:sp>
        <p:pic>
          <p:nvPicPr>
            <p:cNvPr id="23" name="Graphic 22" descr="World with solid fill">
              <a:extLst>
                <a:ext uri="{FF2B5EF4-FFF2-40B4-BE49-F238E27FC236}">
                  <a16:creationId xmlns:a16="http://schemas.microsoft.com/office/drawing/2014/main" id="{D0C830EC-2994-0CE1-6328-18CA4371EAA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285189" y="5085452"/>
              <a:ext cx="246077" cy="246077"/>
            </a:xfrm>
            <a:prstGeom prst="rect">
              <a:avLst/>
            </a:prstGeom>
          </p:spPr>
        </p:pic>
      </p:grpSp>
      <p:grpSp>
        <p:nvGrpSpPr>
          <p:cNvPr id="34" name="Group 33">
            <a:extLst>
              <a:ext uri="{FF2B5EF4-FFF2-40B4-BE49-F238E27FC236}">
                <a16:creationId xmlns:a16="http://schemas.microsoft.com/office/drawing/2014/main" id="{9149C1B2-6321-2661-5E70-B0188E48F97D}"/>
              </a:ext>
            </a:extLst>
          </p:cNvPr>
          <p:cNvGrpSpPr/>
          <p:nvPr/>
        </p:nvGrpSpPr>
        <p:grpSpPr>
          <a:xfrm>
            <a:off x="9055786" y="2634249"/>
            <a:ext cx="3136215" cy="3344687"/>
            <a:chOff x="9055786" y="2634249"/>
            <a:chExt cx="3136215" cy="3344687"/>
          </a:xfrm>
        </p:grpSpPr>
        <p:sp>
          <p:nvSpPr>
            <p:cNvPr id="31" name="Freeform 30">
              <a:extLst>
                <a:ext uri="{FF2B5EF4-FFF2-40B4-BE49-F238E27FC236}">
                  <a16:creationId xmlns:a16="http://schemas.microsoft.com/office/drawing/2014/main" id="{AE5D0B86-FA31-B821-11AD-EEEBC4900E71}"/>
                </a:ext>
              </a:extLst>
            </p:cNvPr>
            <p:cNvSpPr/>
            <p:nvPr userDrawn="1"/>
          </p:nvSpPr>
          <p:spPr>
            <a:xfrm>
              <a:off x="9055786" y="3045909"/>
              <a:ext cx="634138" cy="2933026"/>
            </a:xfrm>
            <a:custGeom>
              <a:avLst/>
              <a:gdLst>
                <a:gd name="connsiteX0" fmla="*/ 282413 w 634138"/>
                <a:gd name="connsiteY0" fmla="*/ 153 h 2933026"/>
                <a:gd name="connsiteX1" fmla="*/ 617924 w 634138"/>
                <a:gd name="connsiteY1" fmla="*/ 376379 h 2933026"/>
                <a:gd name="connsiteX2" fmla="*/ 617924 w 634138"/>
                <a:gd name="connsiteY2" fmla="*/ 757688 h 2933026"/>
                <a:gd name="connsiteX3" fmla="*/ 516254 w 634138"/>
                <a:gd name="connsiteY3" fmla="*/ 1759258 h 2933026"/>
                <a:gd name="connsiteX4" fmla="*/ 628984 w 634138"/>
                <a:gd name="connsiteY4" fmla="*/ 2914228 h 2933026"/>
                <a:gd name="connsiteX5" fmla="*/ 634138 w 634138"/>
                <a:gd name="connsiteY5" fmla="*/ 2933026 h 2933026"/>
                <a:gd name="connsiteX6" fmla="*/ 407410 w 634138"/>
                <a:gd name="connsiteY6" fmla="*/ 2933026 h 2933026"/>
                <a:gd name="connsiteX7" fmla="*/ 359936 w 634138"/>
                <a:gd name="connsiteY7" fmla="*/ 2897466 h 2933026"/>
                <a:gd name="connsiteX8" fmla="*/ 124825 w 634138"/>
                <a:gd name="connsiteY8" fmla="*/ 2587970 h 2933026"/>
                <a:gd name="connsiteX9" fmla="*/ 48572 w 634138"/>
                <a:gd name="connsiteY9" fmla="*/ 1627072 h 2933026"/>
                <a:gd name="connsiteX10" fmla="*/ 211246 w 634138"/>
                <a:gd name="connsiteY10" fmla="*/ 950884 h 2933026"/>
                <a:gd name="connsiteX11" fmla="*/ 185827 w 634138"/>
                <a:gd name="connsiteY11" fmla="*/ 254360 h 2933026"/>
                <a:gd name="connsiteX12" fmla="*/ 282413 w 634138"/>
                <a:gd name="connsiteY12" fmla="*/ 153 h 293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4138" h="2933026">
                  <a:moveTo>
                    <a:pt x="282413" y="153"/>
                  </a:moveTo>
                  <a:cubicBezTo>
                    <a:pt x="490837" y="10321"/>
                    <a:pt x="587423" y="188267"/>
                    <a:pt x="617924" y="376379"/>
                  </a:cubicBezTo>
                  <a:cubicBezTo>
                    <a:pt x="638259" y="503481"/>
                    <a:pt x="623007" y="630583"/>
                    <a:pt x="617924" y="757688"/>
                  </a:cubicBezTo>
                  <a:cubicBezTo>
                    <a:pt x="612840" y="813614"/>
                    <a:pt x="531505" y="1261016"/>
                    <a:pt x="516254" y="1759258"/>
                  </a:cubicBezTo>
                  <a:cubicBezTo>
                    <a:pt x="502911" y="2088456"/>
                    <a:pt x="524595" y="2491611"/>
                    <a:pt x="628984" y="2914228"/>
                  </a:cubicBezTo>
                  <a:lnTo>
                    <a:pt x="634138" y="2933026"/>
                  </a:lnTo>
                  <a:lnTo>
                    <a:pt x="407410" y="2933026"/>
                  </a:lnTo>
                  <a:lnTo>
                    <a:pt x="359936" y="2897466"/>
                  </a:lnTo>
                  <a:cubicBezTo>
                    <a:pt x="265891" y="2812943"/>
                    <a:pt x="185827" y="2709990"/>
                    <a:pt x="124825" y="2587970"/>
                  </a:cubicBezTo>
                  <a:cubicBezTo>
                    <a:pt x="-22597" y="2293092"/>
                    <a:pt x="-27681" y="1942288"/>
                    <a:pt x="48572" y="1627072"/>
                  </a:cubicBezTo>
                  <a:cubicBezTo>
                    <a:pt x="104492" y="1403370"/>
                    <a:pt x="185827" y="1179669"/>
                    <a:pt x="211246" y="950884"/>
                  </a:cubicBezTo>
                  <a:cubicBezTo>
                    <a:pt x="236663" y="722098"/>
                    <a:pt x="226495" y="483145"/>
                    <a:pt x="185827" y="254360"/>
                  </a:cubicBezTo>
                  <a:cubicBezTo>
                    <a:pt x="165494" y="117087"/>
                    <a:pt x="94325" y="-4931"/>
                    <a:pt x="282413" y="153"/>
                  </a:cubicBezTo>
                  <a:close/>
                </a:path>
              </a:pathLst>
            </a:custGeom>
            <a:solidFill>
              <a:schemeClr val="bg1">
                <a:alpha val="29000"/>
              </a:schemeClr>
            </a:solidFill>
            <a:ln w="19616" cap="flat">
              <a:noFill/>
              <a:prstDash val="solid"/>
              <a:miter/>
            </a:ln>
          </p:spPr>
          <p:txBody>
            <a:bodyPr wrap="square" rtlCol="0" anchor="ctr">
              <a:noAutofit/>
            </a:bodyPr>
            <a:lstStyle/>
            <a:p>
              <a:endParaRPr lang="en-US"/>
            </a:p>
          </p:txBody>
        </p:sp>
        <p:sp>
          <p:nvSpPr>
            <p:cNvPr id="33" name="Freeform 32">
              <a:extLst>
                <a:ext uri="{FF2B5EF4-FFF2-40B4-BE49-F238E27FC236}">
                  <a16:creationId xmlns:a16="http://schemas.microsoft.com/office/drawing/2014/main" id="{A7167D42-C7D6-324C-259D-73E821802ACE}"/>
                </a:ext>
              </a:extLst>
            </p:cNvPr>
            <p:cNvSpPr/>
            <p:nvPr userDrawn="1"/>
          </p:nvSpPr>
          <p:spPr>
            <a:xfrm>
              <a:off x="9815302" y="4872869"/>
              <a:ext cx="2376698" cy="1106067"/>
            </a:xfrm>
            <a:custGeom>
              <a:avLst/>
              <a:gdLst>
                <a:gd name="connsiteX0" fmla="*/ 2376698 w 2376698"/>
                <a:gd name="connsiteY0" fmla="*/ 0 h 1106067"/>
                <a:gd name="connsiteX1" fmla="*/ 2376698 w 2376698"/>
                <a:gd name="connsiteY1" fmla="*/ 332258 h 1106067"/>
                <a:gd name="connsiteX2" fmla="*/ 2099591 w 2376698"/>
                <a:gd name="connsiteY2" fmla="*/ 550656 h 1106067"/>
                <a:gd name="connsiteX3" fmla="*/ 1708796 w 2376698"/>
                <a:gd name="connsiteY3" fmla="*/ 816936 h 1106067"/>
                <a:gd name="connsiteX4" fmla="*/ 1397433 w 2376698"/>
                <a:gd name="connsiteY4" fmla="*/ 1018396 h 1106067"/>
                <a:gd name="connsiteX5" fmla="*/ 1256608 w 2376698"/>
                <a:gd name="connsiteY5" fmla="*/ 1106067 h 1106067"/>
                <a:gd name="connsiteX6" fmla="*/ 8550 w 2376698"/>
                <a:gd name="connsiteY6" fmla="*/ 1106067 h 1106067"/>
                <a:gd name="connsiteX7" fmla="*/ 6821 w 2376698"/>
                <a:gd name="connsiteY7" fmla="*/ 1085541 h 1106067"/>
                <a:gd name="connsiteX8" fmla="*/ 51579 w 2376698"/>
                <a:gd name="connsiteY8" fmla="*/ 115329 h 1106067"/>
                <a:gd name="connsiteX9" fmla="*/ 270171 w 2376698"/>
                <a:gd name="connsiteY9" fmla="*/ 547480 h 1106067"/>
                <a:gd name="connsiteX10" fmla="*/ 254919 w 2376698"/>
                <a:gd name="connsiteY10" fmla="*/ 252599 h 1106067"/>
                <a:gd name="connsiteX11" fmla="*/ 610763 w 2376698"/>
                <a:gd name="connsiteY11" fmla="*/ 89907 h 1106067"/>
                <a:gd name="connsiteX12" fmla="*/ 722600 w 2376698"/>
                <a:gd name="connsiteY12" fmla="*/ 466133 h 1106067"/>
                <a:gd name="connsiteX13" fmla="*/ 646347 w 2376698"/>
                <a:gd name="connsiteY13" fmla="*/ 572900 h 1106067"/>
                <a:gd name="connsiteX14" fmla="*/ 2100225 w 2376698"/>
                <a:gd name="connsiteY14" fmla="*/ 110245 h 1106067"/>
                <a:gd name="connsiteX15" fmla="*/ 2318816 w 2376698"/>
                <a:gd name="connsiteY15" fmla="*/ 9833 h 1106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698" h="1106067">
                  <a:moveTo>
                    <a:pt x="2376698" y="0"/>
                  </a:moveTo>
                  <a:lnTo>
                    <a:pt x="2376698" y="332258"/>
                  </a:lnTo>
                  <a:lnTo>
                    <a:pt x="2099591" y="550656"/>
                  </a:lnTo>
                  <a:cubicBezTo>
                    <a:pt x="1973139" y="644077"/>
                    <a:pt x="1843509" y="733048"/>
                    <a:pt x="1708796" y="816936"/>
                  </a:cubicBezTo>
                  <a:cubicBezTo>
                    <a:pt x="1604585" y="883031"/>
                    <a:pt x="1501644" y="951667"/>
                    <a:pt x="1397433" y="1018396"/>
                  </a:cubicBezTo>
                  <a:lnTo>
                    <a:pt x="1256608" y="1106067"/>
                  </a:lnTo>
                  <a:lnTo>
                    <a:pt x="8550" y="1106067"/>
                  </a:lnTo>
                  <a:lnTo>
                    <a:pt x="6821" y="1085541"/>
                  </a:lnTo>
                  <a:cubicBezTo>
                    <a:pt x="-22370" y="559077"/>
                    <a:pt x="51579" y="115329"/>
                    <a:pt x="51579" y="115329"/>
                  </a:cubicBezTo>
                  <a:cubicBezTo>
                    <a:pt x="102413" y="339031"/>
                    <a:pt x="168501" y="481385"/>
                    <a:pt x="270171" y="547480"/>
                  </a:cubicBezTo>
                  <a:cubicBezTo>
                    <a:pt x="219334" y="466133"/>
                    <a:pt x="209167" y="354282"/>
                    <a:pt x="254919" y="252599"/>
                  </a:cubicBezTo>
                  <a:cubicBezTo>
                    <a:pt x="321004" y="105162"/>
                    <a:pt x="478592" y="28898"/>
                    <a:pt x="610763" y="89907"/>
                  </a:cubicBezTo>
                  <a:cubicBezTo>
                    <a:pt x="737849" y="145833"/>
                    <a:pt x="788686" y="318692"/>
                    <a:pt x="722600" y="466133"/>
                  </a:cubicBezTo>
                  <a:cubicBezTo>
                    <a:pt x="702265" y="506807"/>
                    <a:pt x="676848" y="542394"/>
                    <a:pt x="646347" y="572900"/>
                  </a:cubicBezTo>
                  <a:cubicBezTo>
                    <a:pt x="1271616" y="593235"/>
                    <a:pt x="1983306" y="191590"/>
                    <a:pt x="2100225" y="110245"/>
                  </a:cubicBezTo>
                  <a:cubicBezTo>
                    <a:pt x="2168852" y="64488"/>
                    <a:pt x="2242563" y="30170"/>
                    <a:pt x="2318816" y="9833"/>
                  </a:cubicBezTo>
                  <a:close/>
                </a:path>
              </a:pathLst>
            </a:custGeom>
            <a:solidFill>
              <a:schemeClr val="bg1">
                <a:alpha val="29000"/>
              </a:schemeClr>
            </a:solidFill>
            <a:ln w="19616" cap="flat">
              <a:noFill/>
              <a:prstDash val="solid"/>
              <a:miter/>
            </a:ln>
          </p:spPr>
          <p:txBody>
            <a:bodyPr wrap="square" rtlCol="0" anchor="ctr">
              <a:noAutofit/>
            </a:bodyPr>
            <a:lstStyle/>
            <a:p>
              <a:endParaRPr lang="en-US"/>
            </a:p>
          </p:txBody>
        </p:sp>
        <p:sp>
          <p:nvSpPr>
            <p:cNvPr id="27" name="Freeform 26">
              <a:extLst>
                <a:ext uri="{FF2B5EF4-FFF2-40B4-BE49-F238E27FC236}">
                  <a16:creationId xmlns:a16="http://schemas.microsoft.com/office/drawing/2014/main" id="{D32FDED2-2D19-4BF3-2736-3F96CD3C7CE7}"/>
                </a:ext>
              </a:extLst>
            </p:cNvPr>
            <p:cNvSpPr/>
            <p:nvPr userDrawn="1"/>
          </p:nvSpPr>
          <p:spPr>
            <a:xfrm>
              <a:off x="9729628" y="2634249"/>
              <a:ext cx="2462373" cy="2302264"/>
            </a:xfrm>
            <a:custGeom>
              <a:avLst/>
              <a:gdLst>
                <a:gd name="connsiteX0" fmla="*/ 1639981 w 2462373"/>
                <a:gd name="connsiteY0" fmla="*/ 2304 h 2302264"/>
                <a:gd name="connsiteX1" fmla="*/ 1718219 w 2462373"/>
                <a:gd name="connsiteY1" fmla="*/ 40674 h 2302264"/>
                <a:gd name="connsiteX2" fmla="*/ 1728386 w 2462373"/>
                <a:gd name="connsiteY2" fmla="*/ 350804 h 2302264"/>
                <a:gd name="connsiteX3" fmla="*/ 1113285 w 2462373"/>
                <a:gd name="connsiteY3" fmla="*/ 1342208 h 2302264"/>
                <a:gd name="connsiteX4" fmla="*/ 1103118 w 2462373"/>
                <a:gd name="connsiteY4" fmla="*/ 1459143 h 2302264"/>
                <a:gd name="connsiteX5" fmla="*/ 1265789 w 2462373"/>
                <a:gd name="connsiteY5" fmla="*/ 1418469 h 2302264"/>
                <a:gd name="connsiteX6" fmla="*/ 2287569 w 2462373"/>
                <a:gd name="connsiteY6" fmla="*/ 289795 h 2302264"/>
                <a:gd name="connsiteX7" fmla="*/ 2423553 w 2462373"/>
                <a:gd name="connsiteY7" fmla="*/ 212898 h 2302264"/>
                <a:gd name="connsiteX8" fmla="*/ 2462373 w 2462373"/>
                <a:gd name="connsiteY8" fmla="*/ 207006 h 2302264"/>
                <a:gd name="connsiteX9" fmla="*/ 2462373 w 2462373"/>
                <a:gd name="connsiteY9" fmla="*/ 752629 h 2302264"/>
                <a:gd name="connsiteX10" fmla="*/ 2420376 w 2462373"/>
                <a:gd name="connsiteY10" fmla="*/ 812665 h 2302264"/>
                <a:gd name="connsiteX11" fmla="*/ 1911393 w 2462373"/>
                <a:gd name="connsiteY11" fmla="*/ 1357460 h 2302264"/>
                <a:gd name="connsiteX12" fmla="*/ 1565715 w 2462373"/>
                <a:gd name="connsiteY12" fmla="*/ 1733685 h 2302264"/>
                <a:gd name="connsiteX13" fmla="*/ 1647052 w 2462373"/>
                <a:gd name="connsiteY13" fmla="*/ 1942132 h 2302264"/>
                <a:gd name="connsiteX14" fmla="*/ 1850389 w 2462373"/>
                <a:gd name="connsiteY14" fmla="*/ 1799778 h 2302264"/>
                <a:gd name="connsiteX15" fmla="*/ 2409575 w 2462373"/>
                <a:gd name="connsiteY15" fmla="*/ 1337124 h 2302264"/>
                <a:gd name="connsiteX16" fmla="*/ 2462373 w 2462373"/>
                <a:gd name="connsiteY16" fmla="*/ 1296174 h 2302264"/>
                <a:gd name="connsiteX17" fmla="*/ 2462373 w 2462373"/>
                <a:gd name="connsiteY17" fmla="*/ 1829528 h 2302264"/>
                <a:gd name="connsiteX18" fmla="*/ 2328556 w 2462373"/>
                <a:gd name="connsiteY18" fmla="*/ 1924657 h 2302264"/>
                <a:gd name="connsiteX19" fmla="*/ 2170651 w 2462373"/>
                <a:gd name="connsiteY19" fmla="*/ 2033648 h 2302264"/>
                <a:gd name="connsiteX20" fmla="*/ 1570799 w 2462373"/>
                <a:gd name="connsiteY20" fmla="*/ 2277684 h 2302264"/>
                <a:gd name="connsiteX21" fmla="*/ 701522 w 2462373"/>
                <a:gd name="connsiteY21" fmla="*/ 2201424 h 2302264"/>
                <a:gd name="connsiteX22" fmla="*/ 1052281 w 2462373"/>
                <a:gd name="connsiteY22" fmla="*/ 1921797 h 2302264"/>
                <a:gd name="connsiteX23" fmla="*/ 859109 w 2462373"/>
                <a:gd name="connsiteY23" fmla="*/ 1413385 h 2302264"/>
                <a:gd name="connsiteX24" fmla="*/ 381263 w 2462373"/>
                <a:gd name="connsiteY24" fmla="*/ 1677760 h 2302264"/>
                <a:gd name="connsiteX25" fmla="*/ 396512 w 2462373"/>
                <a:gd name="connsiteY25" fmla="*/ 2023480 h 2302264"/>
                <a:gd name="connsiteX26" fmla="*/ 0 w 2462373"/>
                <a:gd name="connsiteY26" fmla="*/ 1459143 h 2302264"/>
                <a:gd name="connsiteX27" fmla="*/ 284677 w 2462373"/>
                <a:gd name="connsiteY27" fmla="*/ 1525236 h 2302264"/>
                <a:gd name="connsiteX28" fmla="*/ 793024 w 2462373"/>
                <a:gd name="connsiteY28" fmla="*/ 1001572 h 2302264"/>
                <a:gd name="connsiteX29" fmla="*/ 1377627 w 2462373"/>
                <a:gd name="connsiteY29" fmla="*/ 101683 h 2302264"/>
                <a:gd name="connsiteX30" fmla="*/ 1639981 w 2462373"/>
                <a:gd name="connsiteY30" fmla="*/ 2304 h 230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62373" h="2302264">
                  <a:moveTo>
                    <a:pt x="1639981" y="2304"/>
                  </a:moveTo>
                  <a:cubicBezTo>
                    <a:pt x="1668655" y="6991"/>
                    <a:pt x="1695343" y="19066"/>
                    <a:pt x="1718219" y="40674"/>
                  </a:cubicBezTo>
                  <a:cubicBezTo>
                    <a:pt x="1799555" y="116935"/>
                    <a:pt x="1774139" y="249121"/>
                    <a:pt x="1728386" y="350804"/>
                  </a:cubicBezTo>
                  <a:cubicBezTo>
                    <a:pt x="1570799" y="706694"/>
                    <a:pt x="1281038" y="991404"/>
                    <a:pt x="1113285" y="1342208"/>
                  </a:cubicBezTo>
                  <a:cubicBezTo>
                    <a:pt x="1092950" y="1372711"/>
                    <a:pt x="1077698" y="1428637"/>
                    <a:pt x="1103118" y="1459143"/>
                  </a:cubicBezTo>
                  <a:cubicBezTo>
                    <a:pt x="1148870" y="1520152"/>
                    <a:pt x="1230204" y="1459143"/>
                    <a:pt x="1265789" y="1418469"/>
                  </a:cubicBezTo>
                  <a:cubicBezTo>
                    <a:pt x="1601299" y="1047330"/>
                    <a:pt x="1891058" y="605011"/>
                    <a:pt x="2287569" y="289795"/>
                  </a:cubicBezTo>
                  <a:cubicBezTo>
                    <a:pt x="2328238" y="259290"/>
                    <a:pt x="2375260" y="228785"/>
                    <a:pt x="2423553" y="212898"/>
                  </a:cubicBezTo>
                  <a:lnTo>
                    <a:pt x="2462373" y="207006"/>
                  </a:lnTo>
                  <a:lnTo>
                    <a:pt x="2462373" y="752629"/>
                  </a:lnTo>
                  <a:lnTo>
                    <a:pt x="2420376" y="812665"/>
                  </a:lnTo>
                  <a:cubicBezTo>
                    <a:pt x="2267871" y="1008563"/>
                    <a:pt x="2086771" y="1185871"/>
                    <a:pt x="1911393" y="1357460"/>
                  </a:cubicBezTo>
                  <a:cubicBezTo>
                    <a:pt x="1789388" y="1479478"/>
                    <a:pt x="1672469" y="1601497"/>
                    <a:pt x="1565715" y="1733685"/>
                  </a:cubicBezTo>
                  <a:cubicBezTo>
                    <a:pt x="1494546" y="1820114"/>
                    <a:pt x="1484378" y="1992974"/>
                    <a:pt x="1647052" y="1942132"/>
                  </a:cubicBezTo>
                  <a:cubicBezTo>
                    <a:pt x="1723302" y="1916713"/>
                    <a:pt x="1789388" y="1850620"/>
                    <a:pt x="1850389" y="1799778"/>
                  </a:cubicBezTo>
                  <a:cubicBezTo>
                    <a:pt x="2038480" y="1647254"/>
                    <a:pt x="2221484" y="1489646"/>
                    <a:pt x="2409575" y="1337124"/>
                  </a:cubicBezTo>
                  <a:lnTo>
                    <a:pt x="2462373" y="1296174"/>
                  </a:lnTo>
                  <a:lnTo>
                    <a:pt x="2462373" y="1829528"/>
                  </a:lnTo>
                  <a:lnTo>
                    <a:pt x="2328556" y="1924657"/>
                  </a:lnTo>
                  <a:cubicBezTo>
                    <a:pt x="2275815" y="1960881"/>
                    <a:pt x="2222756" y="1996788"/>
                    <a:pt x="2170651" y="2033648"/>
                  </a:cubicBezTo>
                  <a:cubicBezTo>
                    <a:pt x="1992728" y="2160750"/>
                    <a:pt x="1789388" y="2247181"/>
                    <a:pt x="1570799" y="2277684"/>
                  </a:cubicBezTo>
                  <a:cubicBezTo>
                    <a:pt x="1311541" y="2318358"/>
                    <a:pt x="996364" y="2318358"/>
                    <a:pt x="701522" y="2201424"/>
                  </a:cubicBezTo>
                  <a:cubicBezTo>
                    <a:pt x="848941" y="2196340"/>
                    <a:pt x="991280" y="2084489"/>
                    <a:pt x="1052281" y="1921797"/>
                  </a:cubicBezTo>
                  <a:cubicBezTo>
                    <a:pt x="1133618" y="1708263"/>
                    <a:pt x="1042116" y="1479478"/>
                    <a:pt x="859109" y="1413385"/>
                  </a:cubicBezTo>
                  <a:cubicBezTo>
                    <a:pt x="671021" y="1347292"/>
                    <a:pt x="457513" y="1464227"/>
                    <a:pt x="381263" y="1677760"/>
                  </a:cubicBezTo>
                  <a:cubicBezTo>
                    <a:pt x="335511" y="1799778"/>
                    <a:pt x="345678" y="1926881"/>
                    <a:pt x="396512" y="2023480"/>
                  </a:cubicBezTo>
                  <a:cubicBezTo>
                    <a:pt x="238924" y="1891291"/>
                    <a:pt x="101670" y="1713347"/>
                    <a:pt x="0" y="1459143"/>
                  </a:cubicBezTo>
                  <a:cubicBezTo>
                    <a:pt x="45752" y="1535404"/>
                    <a:pt x="188088" y="1555742"/>
                    <a:pt x="284677" y="1525236"/>
                  </a:cubicBezTo>
                  <a:cubicBezTo>
                    <a:pt x="533767" y="1443891"/>
                    <a:pt x="671021" y="1215106"/>
                    <a:pt x="793024" y="1001572"/>
                  </a:cubicBezTo>
                  <a:cubicBezTo>
                    <a:pt x="965863" y="696524"/>
                    <a:pt x="1113285" y="340636"/>
                    <a:pt x="1377627" y="101683"/>
                  </a:cubicBezTo>
                  <a:cubicBezTo>
                    <a:pt x="1450067" y="40673"/>
                    <a:pt x="1553959" y="-11758"/>
                    <a:pt x="1639981" y="2304"/>
                  </a:cubicBezTo>
                  <a:close/>
                </a:path>
              </a:pathLst>
            </a:custGeom>
            <a:solidFill>
              <a:schemeClr val="bg1">
                <a:alpha val="29000"/>
              </a:schemeClr>
            </a:solidFill>
            <a:ln w="19616" cap="flat">
              <a:noFill/>
              <a:prstDash val="solid"/>
              <a:miter/>
            </a:ln>
          </p:spPr>
          <p:txBody>
            <a:bodyPr wrap="square" rtlCol="0" anchor="ctr">
              <a:noAutofit/>
            </a:bodyPr>
            <a:lstStyle/>
            <a:p>
              <a:endParaRPr lang="en-US"/>
            </a:p>
          </p:txBody>
        </p:sp>
      </p:grpSp>
    </p:spTree>
    <p:extLst>
      <p:ext uri="{BB962C8B-B14F-4D97-AF65-F5344CB8AC3E}">
        <p14:creationId xmlns:p14="http://schemas.microsoft.com/office/powerpoint/2010/main" val="4291396894"/>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854289" y="503115"/>
            <a:ext cx="10483431" cy="804265"/>
          </a:xfrm>
        </p:spPr>
        <p:txBody>
          <a:bodyPr/>
          <a:lstStyle/>
          <a:p>
            <a:r>
              <a:rPr lang="en-US" sz="3200" dirty="0"/>
              <a:t>EXTRA: LIQUIDITÄTSMANAGEMENT</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93637"/>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69</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812296" y="1022305"/>
            <a:ext cx="10567407" cy="830997"/>
          </a:xfrm>
          <a:prstGeom prst="rect">
            <a:avLst/>
          </a:prstGeom>
          <a:noFill/>
        </p:spPr>
        <p:txBody>
          <a:bodyPr wrap="square" rtlCol="0">
            <a:spAutoFit/>
          </a:bodyPr>
          <a:lstStyle/>
          <a:p>
            <a:pPr>
              <a:buClr>
                <a:srgbClr val="915F9E"/>
              </a:buClr>
            </a:pPr>
            <a:r>
              <a:rPr lang="de-DE" sz="1600" b="1" dirty="0">
                <a:solidFill>
                  <a:srgbClr val="E97924"/>
                </a:solidFill>
                <a:latin typeface="Calibri" panose="020F0502020204030204" pitchFamily="34" charset="0"/>
                <a:cs typeface="Calibri" panose="020F0502020204030204" pitchFamily="34" charset="0"/>
              </a:rPr>
              <a:t>Die Techniken und Methoden, die Sie gerade kennengelernt haben, können auch in der Unternehmensplanung eingesetzt werden. Die Verwaltung des Cashflows und die Liquiditätsplanung sind in diesem Zusammenhang besonders wichtig - sie können gewissermaßen als Haushaltsbuch für Ihr Unternehmen angesehen werden.</a:t>
            </a:r>
            <a:endParaRPr lang="en-US" sz="1400" dirty="0">
              <a:latin typeface="Calibri" panose="020F0502020204030204" pitchFamily="34" charset="0"/>
              <a:cs typeface="Calibri" panose="020F0502020204030204" pitchFamily="34" charset="0"/>
            </a:endParaRPr>
          </a:p>
        </p:txBody>
      </p:sp>
      <p:sp>
        <p:nvSpPr>
          <p:cNvPr id="5" name="Textfeld 4">
            <a:extLst>
              <a:ext uri="{FF2B5EF4-FFF2-40B4-BE49-F238E27FC236}">
                <a16:creationId xmlns:a16="http://schemas.microsoft.com/office/drawing/2014/main" id="{2FA173D8-962B-F838-F678-F7CECAE96550}"/>
              </a:ext>
            </a:extLst>
          </p:cNvPr>
          <p:cNvSpPr txBox="1"/>
          <p:nvPr/>
        </p:nvSpPr>
        <p:spPr>
          <a:xfrm>
            <a:off x="770304" y="1961961"/>
            <a:ext cx="3717720" cy="4278094"/>
          </a:xfrm>
          <a:prstGeom prst="rect">
            <a:avLst/>
          </a:prstGeom>
          <a:noFill/>
        </p:spPr>
        <p:txBody>
          <a:bodyPr wrap="square">
            <a:spAutoFit/>
          </a:bodyPr>
          <a:lstStyle/>
          <a:p>
            <a:r>
              <a:rPr lang="de-DE" sz="1600" dirty="0">
                <a:latin typeface="Calibri" panose="020F0502020204030204" pitchFamily="34" charset="0"/>
                <a:cs typeface="Calibri" panose="020F0502020204030204" pitchFamily="34" charset="0"/>
              </a:rPr>
              <a:t>Das Liquiditätsmanagement ist entscheidend für die finanzielle Stabilität eines Unternehmens. Es stellt sicher, dass immer genügend Geld zur Verfügung steht, um Ausgaben zu decken und Investitionen zu tätigen, um Liquiditätsprobleme zu vermeiden und die Zahlungsfähigkeit zu erhalten.</a:t>
            </a:r>
          </a:p>
          <a:p>
            <a:endParaRPr lang="en-US" sz="1600" dirty="0">
              <a:latin typeface="Calibri" panose="020F0502020204030204" pitchFamily="34" charset="0"/>
              <a:cs typeface="Calibri" panose="020F0502020204030204" pitchFamily="34" charset="0"/>
            </a:endParaRPr>
          </a:p>
          <a:p>
            <a:r>
              <a:rPr lang="en-US" sz="1600" dirty="0">
                <a:latin typeface="Calibri" panose="020F0502020204030204" pitchFamily="34" charset="0"/>
                <a:cs typeface="Calibri" panose="020F0502020204030204" pitchFamily="34" charset="0"/>
              </a:rPr>
              <a:t>Die </a:t>
            </a:r>
            <a:r>
              <a:rPr lang="en-US" sz="1600" dirty="0" err="1">
                <a:latin typeface="Calibri" panose="020F0502020204030204" pitchFamily="34" charset="0"/>
                <a:cs typeface="Calibri" panose="020F0502020204030204" pitchFamily="34" charset="0"/>
              </a:rPr>
              <a:t>wichtigsten</a:t>
            </a:r>
            <a:r>
              <a:rPr lang="en-US" sz="1600" dirty="0">
                <a:latin typeface="Calibri" panose="020F0502020204030204" pitchFamily="34" charset="0"/>
                <a:cs typeface="Calibri" panose="020F0502020204030204" pitchFamily="34" charset="0"/>
              </a:rPr>
              <a:t> </a:t>
            </a:r>
            <a:r>
              <a:rPr lang="en-US" sz="1600" dirty="0" err="1">
                <a:latin typeface="Calibri" panose="020F0502020204030204" pitchFamily="34" charset="0"/>
                <a:cs typeface="Calibri" panose="020F0502020204030204" pitchFamily="34" charset="0"/>
              </a:rPr>
              <a:t>Merkmale</a:t>
            </a:r>
            <a:r>
              <a:rPr lang="en-US" sz="1600" dirty="0">
                <a:latin typeface="Calibri" panose="020F0502020204030204" pitchFamily="34" charset="0"/>
                <a:cs typeface="Calibri" panose="020F0502020204030204" pitchFamily="34" charset="0"/>
              </a:rPr>
              <a:t> </a:t>
            </a:r>
            <a:r>
              <a:rPr lang="en-US" sz="1600" dirty="0" err="1">
                <a:latin typeface="Calibri" panose="020F0502020204030204" pitchFamily="34" charset="0"/>
                <a:cs typeface="Calibri" panose="020F0502020204030204" pitchFamily="34" charset="0"/>
              </a:rPr>
              <a:t>sind</a:t>
            </a:r>
            <a:r>
              <a:rPr lang="en-US" sz="1600" dirty="0">
                <a:latin typeface="Calibri" panose="020F0502020204030204" pitchFamily="34" charset="0"/>
                <a:cs typeface="Calibri" panose="020F0502020204030204" pitchFamily="34" charset="0"/>
              </a:rPr>
              <a:t>:</a:t>
            </a:r>
          </a:p>
          <a:p>
            <a:pPr marL="285750" indent="-285750">
              <a:buFont typeface="Arial" panose="020B0604020202020204" pitchFamily="34" charset="0"/>
              <a:buChar char="•"/>
            </a:pPr>
            <a:r>
              <a:rPr lang="de-DE" sz="1600" dirty="0">
                <a:latin typeface="Calibri" panose="020F0502020204030204" pitchFamily="34" charset="0"/>
                <a:cs typeface="Calibri" panose="020F0502020204030204" pitchFamily="34" charset="0"/>
              </a:rPr>
              <a:t>Transparente Verfolgung des Cashflows</a:t>
            </a:r>
          </a:p>
          <a:p>
            <a:pPr marL="285750" indent="-285750">
              <a:buFont typeface="Arial" panose="020B0604020202020204" pitchFamily="34" charset="0"/>
              <a:buChar char="•"/>
            </a:pPr>
            <a:r>
              <a:rPr lang="de-DE" sz="1600" dirty="0">
                <a:latin typeface="Calibri" panose="020F0502020204030204" pitchFamily="34" charset="0"/>
                <a:cs typeface="Calibri" panose="020F0502020204030204" pitchFamily="34" charset="0"/>
              </a:rPr>
              <a:t>Überwachen Sie Forderungen (was Sie bekommen werden) und Verbindlichkeiten (was Sie schulden)</a:t>
            </a:r>
          </a:p>
          <a:p>
            <a:pPr marL="285750" indent="-285750">
              <a:buFont typeface="Arial" panose="020B0604020202020204" pitchFamily="34" charset="0"/>
              <a:buChar char="•"/>
            </a:pPr>
            <a:r>
              <a:rPr lang="de-DE" sz="1600" dirty="0">
                <a:latin typeface="Calibri" panose="020F0502020204030204" pitchFamily="34" charset="0"/>
                <a:cs typeface="Calibri" panose="020F0502020204030204" pitchFamily="34" charset="0"/>
              </a:rPr>
              <a:t>Genaue Zukunftsplanung</a:t>
            </a:r>
          </a:p>
          <a:p>
            <a:pPr marL="285750" indent="-285750">
              <a:buFont typeface="Arial" panose="020B0604020202020204" pitchFamily="34" charset="0"/>
              <a:buChar char="•"/>
            </a:pPr>
            <a:r>
              <a:rPr lang="de-DE" sz="1600" dirty="0">
                <a:latin typeface="Calibri" panose="020F0502020204030204" pitchFamily="34" charset="0"/>
                <a:cs typeface="Calibri" panose="020F0502020204030204" pitchFamily="34" charset="0"/>
              </a:rPr>
              <a:t>Dynamische Aktualisierungen für den Leistungsvergleich</a:t>
            </a:r>
            <a:endParaRPr lang="en-US" sz="1600" dirty="0">
              <a:latin typeface="Calibri" panose="020F0502020204030204" pitchFamily="34" charset="0"/>
              <a:cs typeface="Calibri" panose="020F0502020204030204" pitchFamily="34" charset="0"/>
            </a:endParaRPr>
          </a:p>
        </p:txBody>
      </p:sp>
      <p:graphicFrame>
        <p:nvGraphicFramePr>
          <p:cNvPr id="3" name="Google Shape;1131;p16">
            <a:extLst>
              <a:ext uri="{FF2B5EF4-FFF2-40B4-BE49-F238E27FC236}">
                <a16:creationId xmlns:a16="http://schemas.microsoft.com/office/drawing/2014/main" id="{5DFBB4B5-7B30-3F21-2DDD-5BB5DBDFE93B}"/>
              </a:ext>
            </a:extLst>
          </p:cNvPr>
          <p:cNvGraphicFramePr/>
          <p:nvPr>
            <p:extLst>
              <p:ext uri="{D42A27DB-BD31-4B8C-83A1-F6EECF244321}">
                <p14:modId xmlns:p14="http://schemas.microsoft.com/office/powerpoint/2010/main" val="3901666403"/>
              </p:ext>
            </p:extLst>
          </p:nvPr>
        </p:nvGraphicFramePr>
        <p:xfrm>
          <a:off x="4992414" y="1957169"/>
          <a:ext cx="7020910" cy="4150718"/>
        </p:xfrm>
        <a:graphic>
          <a:graphicData uri="http://schemas.openxmlformats.org/drawingml/2006/table">
            <a:tbl>
              <a:tblPr firstRow="1" bandRow="1">
                <a:noFill/>
              </a:tblPr>
              <a:tblGrid>
                <a:gridCol w="2974427">
                  <a:extLst>
                    <a:ext uri="{9D8B030D-6E8A-4147-A177-3AD203B41FA5}">
                      <a16:colId xmlns:a16="http://schemas.microsoft.com/office/drawing/2014/main" val="20000"/>
                    </a:ext>
                  </a:extLst>
                </a:gridCol>
                <a:gridCol w="4046483">
                  <a:extLst>
                    <a:ext uri="{9D8B030D-6E8A-4147-A177-3AD203B41FA5}">
                      <a16:colId xmlns:a16="http://schemas.microsoft.com/office/drawing/2014/main" val="20001"/>
                    </a:ext>
                  </a:extLst>
                </a:gridCol>
              </a:tblGrid>
              <a:tr h="431988">
                <a:tc gridSpan="2">
                  <a:txBody>
                    <a:bodyPr/>
                    <a:lstStyle/>
                    <a:p>
                      <a:pPr marL="0" marR="0" lvl="0" indent="0" algn="ctr" rtl="0">
                        <a:spcBef>
                          <a:spcPts val="0"/>
                        </a:spcBef>
                        <a:spcAft>
                          <a:spcPts val="0"/>
                        </a:spcAft>
                        <a:buNone/>
                      </a:pPr>
                      <a:r>
                        <a:rPr lang="de-DE" sz="1800" b="1" u="none" strike="noStrike" cap="none" dirty="0">
                          <a:solidFill>
                            <a:schemeClr val="bg1"/>
                          </a:solidFill>
                          <a:latin typeface="Calibri" panose="020F0502020204030204" pitchFamily="34" charset="0"/>
                          <a:cs typeface="Calibri" panose="020F0502020204030204" pitchFamily="34" charset="0"/>
                        </a:rPr>
                        <a:t>Basic </a:t>
                      </a:r>
                      <a:r>
                        <a:rPr lang="de-DE" sz="1800" b="1" u="none" strike="noStrike" cap="none" dirty="0" err="1">
                          <a:solidFill>
                            <a:schemeClr val="bg1"/>
                          </a:solidFill>
                          <a:latin typeface="Calibri" panose="020F0502020204030204" pitchFamily="34" charset="0"/>
                          <a:cs typeface="Calibri" panose="020F0502020204030204" pitchFamily="34" charset="0"/>
                        </a:rPr>
                        <a:t>structure</a:t>
                      </a:r>
                      <a:r>
                        <a:rPr lang="de-DE" sz="1800" b="1" u="none" strike="noStrike" cap="none" dirty="0">
                          <a:solidFill>
                            <a:schemeClr val="bg1"/>
                          </a:solidFill>
                          <a:latin typeface="Calibri" panose="020F0502020204030204" pitchFamily="34" charset="0"/>
                          <a:cs typeface="Calibri" panose="020F0502020204030204" pitchFamily="34" charset="0"/>
                        </a:rPr>
                        <a:t> of </a:t>
                      </a:r>
                      <a:r>
                        <a:rPr lang="de-DE" sz="1800" b="1" u="none" strike="noStrike" cap="none" dirty="0" err="1">
                          <a:solidFill>
                            <a:schemeClr val="bg1"/>
                          </a:solidFill>
                          <a:latin typeface="Calibri" panose="020F0502020204030204" pitchFamily="34" charset="0"/>
                          <a:cs typeface="Calibri" panose="020F0502020204030204" pitchFamily="34" charset="0"/>
                        </a:rPr>
                        <a:t>liquidity</a:t>
                      </a:r>
                      <a:r>
                        <a:rPr lang="de-DE" sz="1800" b="1" u="none" strike="noStrike" cap="none" dirty="0">
                          <a:solidFill>
                            <a:schemeClr val="bg1"/>
                          </a:solidFill>
                          <a:latin typeface="Calibri" panose="020F0502020204030204" pitchFamily="34" charset="0"/>
                          <a:cs typeface="Calibri" panose="020F0502020204030204" pitchFamily="34" charset="0"/>
                        </a:rPr>
                        <a:t> </a:t>
                      </a:r>
                      <a:r>
                        <a:rPr lang="de-DE" sz="1800" b="1" u="none" strike="noStrike" cap="none" dirty="0" err="1">
                          <a:solidFill>
                            <a:schemeClr val="bg1"/>
                          </a:solidFill>
                          <a:latin typeface="Calibri" panose="020F0502020204030204" pitchFamily="34" charset="0"/>
                          <a:cs typeface="Calibri" panose="020F0502020204030204" pitchFamily="34" charset="0"/>
                        </a:rPr>
                        <a:t>planning</a:t>
                      </a:r>
                      <a:endParaRPr sz="1800" b="1" u="none" strike="noStrike" cap="none"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915F9E"/>
                    </a:solidFill>
                  </a:tcPr>
                </a:tc>
                <a:tc hMerge="1">
                  <a:txBody>
                    <a:bodyPr/>
                    <a:lstStyle/>
                    <a:p>
                      <a:endParaRPr lang="en-US"/>
                    </a:p>
                  </a:txBody>
                  <a:tcPr/>
                </a:tc>
                <a:extLst>
                  <a:ext uri="{0D108BD9-81ED-4DB2-BD59-A6C34878D82A}">
                    <a16:rowId xmlns:a16="http://schemas.microsoft.com/office/drawing/2014/main" val="10000"/>
                  </a:ext>
                </a:extLst>
              </a:tr>
              <a:tr h="609760">
                <a:tc>
                  <a:txBody>
                    <a:bodyPr/>
                    <a:lstStyle/>
                    <a:p>
                      <a:pPr marL="0" marR="0" lvl="0" indent="0" algn="ctr" rtl="0">
                        <a:spcBef>
                          <a:spcPts val="0"/>
                        </a:spcBef>
                        <a:spcAft>
                          <a:spcPts val="0"/>
                        </a:spcAft>
                        <a:buNone/>
                      </a:pPr>
                      <a:r>
                        <a:rPr lang="de-DE" sz="1800" u="none" strike="noStrike" cap="none" dirty="0">
                          <a:solidFill>
                            <a:srgbClr val="915F9E"/>
                          </a:solidFill>
                          <a:latin typeface="Calibri" panose="020F0502020204030204" pitchFamily="34" charset="0"/>
                          <a:cs typeface="Calibri" panose="020F0502020204030204" pitchFamily="34" charset="0"/>
                        </a:rPr>
                        <a:t>Summe Zahlungseingänge</a:t>
                      </a:r>
                      <a:endParaRPr sz="1800" dirty="0">
                        <a:solidFill>
                          <a:srgbClr val="915F9E"/>
                        </a:solidFill>
                        <a:latin typeface="Calibri" panose="020F0502020204030204" pitchFamily="34" charset="0"/>
                        <a:cs typeface="Calibri" panose="020F0502020204030204" pitchFamily="34" charset="0"/>
                      </a:endParaRPr>
                    </a:p>
                  </a:txBody>
                  <a:tcPr marL="91450" marR="91450" marT="45725" marB="45725" anchor="ctr">
                    <a:lnR w="12700" cap="flat" cmpd="sng">
                      <a:solidFill>
                        <a:srgbClr val="595A59"/>
                      </a:solidFill>
                      <a:prstDash val="solid"/>
                      <a:round/>
                      <a:headEnd type="none" w="sm" len="sm"/>
                      <a:tailEnd type="none" w="sm" len="sm"/>
                    </a:lnR>
                    <a:solidFill>
                      <a:schemeClr val="lt1"/>
                    </a:solidFill>
                  </a:tcPr>
                </a:tc>
                <a:tc>
                  <a:txBody>
                    <a:bodyPr/>
                    <a:lstStyle/>
                    <a:p>
                      <a:pPr marL="0" marR="0" lvl="0" indent="0" algn="ctr" rtl="0">
                        <a:spcBef>
                          <a:spcPts val="0"/>
                        </a:spcBef>
                        <a:spcAft>
                          <a:spcPts val="0"/>
                        </a:spcAft>
                        <a:buNone/>
                      </a:pPr>
                      <a:r>
                        <a:rPr lang="de-DE" sz="1800" dirty="0">
                          <a:solidFill>
                            <a:srgbClr val="915F9E"/>
                          </a:solidFill>
                          <a:latin typeface="Calibri" panose="020F0502020204030204" pitchFamily="34" charset="0"/>
                          <a:cs typeface="Calibri" panose="020F0502020204030204" pitchFamily="34" charset="0"/>
                        </a:rPr>
                        <a:t>Summe Auszahlungen</a:t>
                      </a:r>
                      <a:endParaRPr sz="1800" dirty="0">
                        <a:solidFill>
                          <a:srgbClr val="915F9E"/>
                        </a:solidFill>
                        <a:latin typeface="Calibri" panose="020F0502020204030204" pitchFamily="34" charset="0"/>
                        <a:cs typeface="Calibri" panose="020F0502020204030204" pitchFamily="34" charset="0"/>
                      </a:endParaRPr>
                    </a:p>
                  </a:txBody>
                  <a:tcPr marL="91450" marR="91450" marT="45725" marB="45725" anchor="ctr">
                    <a:lnL w="12700" cap="flat" cmpd="sng">
                      <a:solidFill>
                        <a:srgbClr val="595A59"/>
                      </a:solidFill>
                      <a:prstDash val="solid"/>
                      <a:round/>
                      <a:headEnd type="none" w="sm" len="sm"/>
                      <a:tailEnd type="none" w="sm" len="sm"/>
                    </a:lnL>
                    <a:solidFill>
                      <a:schemeClr val="lt1"/>
                    </a:solidFill>
                  </a:tcPr>
                </a:tc>
                <a:extLst>
                  <a:ext uri="{0D108BD9-81ED-4DB2-BD59-A6C34878D82A}">
                    <a16:rowId xmlns:a16="http://schemas.microsoft.com/office/drawing/2014/main" val="10001"/>
                  </a:ext>
                </a:extLst>
              </a:tr>
              <a:tr h="2971404">
                <a:tc>
                  <a:txBody>
                    <a:bodyPr/>
                    <a:lstStyle/>
                    <a:p>
                      <a:pPr marL="0" marR="0" lvl="0" indent="0" algn="l" rtl="0">
                        <a:spcBef>
                          <a:spcPts val="0"/>
                        </a:spcBef>
                        <a:spcAft>
                          <a:spcPts val="0"/>
                        </a:spcAft>
                        <a:buClr>
                          <a:srgbClr val="595A59"/>
                        </a:buClr>
                        <a:buSzPts val="1800"/>
                        <a:buFont typeface="Calibri"/>
                        <a:buNone/>
                      </a:pPr>
                      <a:r>
                        <a:rPr lang="de-DE" sz="1800" dirty="0">
                          <a:solidFill>
                            <a:schemeClr val="tx1"/>
                          </a:solidFill>
                          <a:latin typeface="Calibri" panose="020F0502020204030204" pitchFamily="34" charset="0"/>
                          <a:cs typeface="Calibri" panose="020F0502020204030204" pitchFamily="34" charset="0"/>
                        </a:rPr>
                        <a:t>+ Verkäufe / Dienstleistungen</a:t>
                      </a:r>
                    </a:p>
                    <a:p>
                      <a:pPr marL="0" marR="0" lvl="0" indent="0" algn="l" rtl="0">
                        <a:spcBef>
                          <a:spcPts val="0"/>
                        </a:spcBef>
                        <a:spcAft>
                          <a:spcPts val="0"/>
                        </a:spcAft>
                        <a:buClr>
                          <a:srgbClr val="595A59"/>
                        </a:buClr>
                        <a:buSzPts val="1800"/>
                        <a:buFont typeface="Calibri"/>
                        <a:buNone/>
                      </a:pPr>
                      <a:r>
                        <a:rPr lang="de-DE" sz="1800" dirty="0">
                          <a:solidFill>
                            <a:schemeClr val="tx1"/>
                          </a:solidFill>
                          <a:latin typeface="Calibri" panose="020F0502020204030204" pitchFamily="34" charset="0"/>
                          <a:cs typeface="Calibri" panose="020F0502020204030204" pitchFamily="34" charset="0"/>
                        </a:rPr>
                        <a:t>+ Debitorenauszahlungen</a:t>
                      </a:r>
                    </a:p>
                    <a:p>
                      <a:pPr marL="0" marR="0" lvl="0" indent="0" algn="l" rtl="0">
                        <a:spcBef>
                          <a:spcPts val="0"/>
                        </a:spcBef>
                        <a:spcAft>
                          <a:spcPts val="0"/>
                        </a:spcAft>
                        <a:buClr>
                          <a:srgbClr val="595A59"/>
                        </a:buClr>
                        <a:buSzPts val="1800"/>
                        <a:buFont typeface="Calibri"/>
                        <a:buNone/>
                      </a:pPr>
                      <a:r>
                        <a:rPr lang="de-DE" sz="1800" dirty="0">
                          <a:solidFill>
                            <a:schemeClr val="tx1"/>
                          </a:solidFill>
                          <a:latin typeface="Calibri" panose="020F0502020204030204" pitchFamily="34" charset="0"/>
                          <a:cs typeface="Calibri" panose="020F0502020204030204" pitchFamily="34" charset="0"/>
                        </a:rPr>
                        <a:t>+ Sonstige Zahlungseingänge (z. B. Zinsen, Kapitaleinlagen der Eigentümer usw.)</a:t>
                      </a:r>
                      <a:endParaRPr sz="1800" dirty="0">
                        <a:solidFill>
                          <a:schemeClr val="tx1"/>
                        </a:solidFill>
                        <a:latin typeface="Calibri" panose="020F0502020204030204" pitchFamily="34" charset="0"/>
                        <a:cs typeface="Calibri" panose="020F0502020204030204" pitchFamily="34" charset="0"/>
                      </a:endParaRPr>
                    </a:p>
                  </a:txBody>
                  <a:tcPr marL="91450" marR="91450" marT="45725" marB="45725">
                    <a:lnR w="12700" cap="flat" cmpd="sng">
                      <a:solidFill>
                        <a:srgbClr val="595A59"/>
                      </a:solidFill>
                      <a:prstDash val="solid"/>
                      <a:round/>
                      <a:headEnd type="none" w="sm" len="sm"/>
                      <a:tailEnd type="none" w="sm" len="sm"/>
                    </a:lnR>
                    <a:solidFill>
                      <a:schemeClr val="lt1"/>
                    </a:solidFill>
                  </a:tcPr>
                </a:tc>
                <a:tc>
                  <a:txBody>
                    <a:bodyPr/>
                    <a:lstStyle/>
                    <a:p>
                      <a:pPr marL="285750" marR="0" lvl="0" indent="-285750" algn="l" rtl="0">
                        <a:spcBef>
                          <a:spcPts val="0"/>
                        </a:spcBef>
                        <a:spcAft>
                          <a:spcPts val="0"/>
                        </a:spcAft>
                        <a:buClr>
                          <a:srgbClr val="595A59"/>
                        </a:buClr>
                        <a:buSzPts val="1800"/>
                        <a:buFont typeface="Calibri"/>
                        <a:buChar char="-"/>
                      </a:pPr>
                      <a:r>
                        <a:rPr lang="de-DE" sz="1800" dirty="0">
                          <a:solidFill>
                            <a:schemeClr val="tx1"/>
                          </a:solidFill>
                          <a:latin typeface="Calibri" panose="020F0502020204030204" pitchFamily="34" charset="0"/>
                          <a:cs typeface="Calibri" panose="020F0502020204030204" pitchFamily="34" charset="0"/>
                        </a:rPr>
                        <a:t>Zahlungen für Waren und Materialien</a:t>
                      </a:r>
                    </a:p>
                    <a:p>
                      <a:pPr marL="285750" marR="0" lvl="0" indent="-285750" algn="l" rtl="0">
                        <a:spcBef>
                          <a:spcPts val="0"/>
                        </a:spcBef>
                        <a:spcAft>
                          <a:spcPts val="0"/>
                        </a:spcAft>
                        <a:buClr>
                          <a:srgbClr val="595A59"/>
                        </a:buClr>
                        <a:buSzPts val="1800"/>
                        <a:buFont typeface="Calibri"/>
                        <a:buChar char="-"/>
                      </a:pPr>
                      <a:r>
                        <a:rPr lang="de-DE" sz="1800" dirty="0">
                          <a:solidFill>
                            <a:schemeClr val="tx1"/>
                          </a:solidFill>
                          <a:latin typeface="Calibri" panose="020F0502020204030204" pitchFamily="34" charset="0"/>
                          <a:cs typeface="Calibri" panose="020F0502020204030204" pitchFamily="34" charset="0"/>
                        </a:rPr>
                        <a:t>Löhne, Gehälter, Sozialleistungen</a:t>
                      </a:r>
                    </a:p>
                    <a:p>
                      <a:pPr marL="285750" marR="0" lvl="0" indent="-285750" algn="l" rtl="0">
                        <a:spcBef>
                          <a:spcPts val="0"/>
                        </a:spcBef>
                        <a:spcAft>
                          <a:spcPts val="0"/>
                        </a:spcAft>
                        <a:buClr>
                          <a:srgbClr val="595A59"/>
                        </a:buClr>
                        <a:buSzPts val="1800"/>
                        <a:buFont typeface="Calibri"/>
                        <a:buChar char="-"/>
                      </a:pPr>
                      <a:r>
                        <a:rPr lang="de-DE" sz="1800" dirty="0">
                          <a:solidFill>
                            <a:schemeClr val="tx1"/>
                          </a:solidFill>
                          <a:latin typeface="Calibri" panose="020F0502020204030204" pitchFamily="34" charset="0"/>
                          <a:cs typeface="Calibri" panose="020F0502020204030204" pitchFamily="34" charset="0"/>
                        </a:rPr>
                        <a:t>Werbung</a:t>
                      </a:r>
                    </a:p>
                    <a:p>
                      <a:pPr marL="285750" marR="0" lvl="0" indent="-285750" algn="l" rtl="0">
                        <a:spcBef>
                          <a:spcPts val="0"/>
                        </a:spcBef>
                        <a:spcAft>
                          <a:spcPts val="0"/>
                        </a:spcAft>
                        <a:buClr>
                          <a:srgbClr val="595A59"/>
                        </a:buClr>
                        <a:buSzPts val="1800"/>
                        <a:buFont typeface="Calibri"/>
                        <a:buChar char="-"/>
                      </a:pPr>
                      <a:r>
                        <a:rPr lang="de-DE" sz="1800" dirty="0">
                          <a:solidFill>
                            <a:schemeClr val="tx1"/>
                          </a:solidFill>
                          <a:latin typeface="Calibri" panose="020F0502020204030204" pitchFamily="34" charset="0"/>
                          <a:cs typeface="Calibri" panose="020F0502020204030204" pitchFamily="34" charset="0"/>
                        </a:rPr>
                        <a:t>Steuern wie die Mehrwertsteuer</a:t>
                      </a:r>
                    </a:p>
                    <a:p>
                      <a:pPr marL="285750" marR="0" lvl="0" indent="-285750" algn="l" rtl="0">
                        <a:spcBef>
                          <a:spcPts val="0"/>
                        </a:spcBef>
                        <a:spcAft>
                          <a:spcPts val="0"/>
                        </a:spcAft>
                        <a:buClr>
                          <a:srgbClr val="595A59"/>
                        </a:buClr>
                        <a:buSzPts val="1800"/>
                        <a:buFont typeface="Calibri"/>
                        <a:buChar char="-"/>
                      </a:pPr>
                      <a:r>
                        <a:rPr lang="de-DE" sz="1800" dirty="0">
                          <a:solidFill>
                            <a:schemeClr val="tx1"/>
                          </a:solidFill>
                          <a:latin typeface="Calibri" panose="020F0502020204030204" pitchFamily="34" charset="0"/>
                          <a:cs typeface="Calibri" panose="020F0502020204030204" pitchFamily="34" charset="0"/>
                        </a:rPr>
                        <a:t>Zinsen auf Kapital</a:t>
                      </a:r>
                    </a:p>
                    <a:p>
                      <a:pPr marL="285750" marR="0" lvl="0" indent="-285750" algn="l" rtl="0">
                        <a:spcBef>
                          <a:spcPts val="0"/>
                        </a:spcBef>
                        <a:spcAft>
                          <a:spcPts val="0"/>
                        </a:spcAft>
                        <a:buClr>
                          <a:srgbClr val="595A59"/>
                        </a:buClr>
                        <a:buSzPts val="1800"/>
                        <a:buFont typeface="Calibri"/>
                        <a:buChar char="-"/>
                      </a:pPr>
                      <a:r>
                        <a:rPr lang="de-DE" sz="1800" dirty="0">
                          <a:solidFill>
                            <a:schemeClr val="tx1"/>
                          </a:solidFill>
                          <a:latin typeface="Calibri" panose="020F0502020204030204" pitchFamily="34" charset="0"/>
                          <a:cs typeface="Calibri" panose="020F0502020204030204" pitchFamily="34" charset="0"/>
                        </a:rPr>
                        <a:t>Versicherungen</a:t>
                      </a:r>
                    </a:p>
                    <a:p>
                      <a:pPr marL="285750" marR="0" lvl="0" indent="-285750" algn="l" rtl="0">
                        <a:spcBef>
                          <a:spcPts val="0"/>
                        </a:spcBef>
                        <a:spcAft>
                          <a:spcPts val="0"/>
                        </a:spcAft>
                        <a:buClr>
                          <a:srgbClr val="595A59"/>
                        </a:buClr>
                        <a:buSzPts val="1800"/>
                        <a:buFont typeface="Calibri"/>
                        <a:buChar char="-"/>
                      </a:pPr>
                      <a:r>
                        <a:rPr lang="de-DE" sz="1800" dirty="0">
                          <a:solidFill>
                            <a:schemeClr val="tx1"/>
                          </a:solidFill>
                          <a:latin typeface="Calibri" panose="020F0502020204030204" pitchFamily="34" charset="0"/>
                          <a:cs typeface="Calibri" panose="020F0502020204030204" pitchFamily="34" charset="0"/>
                        </a:rPr>
                        <a:t>Allgemeine Büro- und Verwaltungskosten</a:t>
                      </a:r>
                    </a:p>
                    <a:p>
                      <a:pPr marL="285750" marR="0" lvl="0" indent="-285750" algn="l" rtl="0">
                        <a:spcBef>
                          <a:spcPts val="0"/>
                        </a:spcBef>
                        <a:spcAft>
                          <a:spcPts val="0"/>
                        </a:spcAft>
                        <a:buClr>
                          <a:srgbClr val="595A59"/>
                        </a:buClr>
                        <a:buSzPts val="1800"/>
                        <a:buFont typeface="Calibri"/>
                        <a:buChar char="-"/>
                      </a:pPr>
                      <a:r>
                        <a:rPr lang="de-DE" sz="1800" dirty="0">
                          <a:solidFill>
                            <a:schemeClr val="tx1"/>
                          </a:solidFill>
                          <a:latin typeface="Calibri" panose="020F0502020204030204" pitchFamily="34" charset="0"/>
                          <a:cs typeface="Calibri" panose="020F0502020204030204" pitchFamily="34" charset="0"/>
                        </a:rPr>
                        <a:t>Miete</a:t>
                      </a:r>
                    </a:p>
                    <a:p>
                      <a:pPr marL="285750" marR="0" lvl="0" indent="-285750" algn="l" rtl="0">
                        <a:spcBef>
                          <a:spcPts val="0"/>
                        </a:spcBef>
                        <a:spcAft>
                          <a:spcPts val="0"/>
                        </a:spcAft>
                        <a:buClr>
                          <a:srgbClr val="595A59"/>
                        </a:buClr>
                        <a:buSzPts val="1800"/>
                        <a:buFont typeface="Calibri"/>
                        <a:buChar char="-"/>
                      </a:pPr>
                      <a:r>
                        <a:rPr lang="de-DE" sz="1800" dirty="0">
                          <a:solidFill>
                            <a:schemeClr val="tx1"/>
                          </a:solidFill>
                          <a:latin typeface="Calibri" panose="020F0502020204030204" pitchFamily="34" charset="0"/>
                          <a:cs typeface="Calibri" panose="020F0502020204030204" pitchFamily="34" charset="0"/>
                        </a:rPr>
                        <a:t>Sonstige Ausgaben (Strom, Wasser, usw.)</a:t>
                      </a:r>
                      <a:endParaRPr dirty="0">
                        <a:solidFill>
                          <a:schemeClr val="tx1"/>
                        </a:solidFill>
                        <a:latin typeface="Calibri" panose="020F0502020204030204" pitchFamily="34" charset="0"/>
                        <a:cs typeface="Calibri" panose="020F0502020204030204" pitchFamily="34" charset="0"/>
                      </a:endParaRPr>
                    </a:p>
                  </a:txBody>
                  <a:tcPr marL="91450" marR="91450" marT="45725" marB="45725">
                    <a:lnL w="12700" cap="flat" cmpd="sng">
                      <a:solidFill>
                        <a:srgbClr val="595A59"/>
                      </a:solidFill>
                      <a:prstDash val="solid"/>
                      <a:round/>
                      <a:headEnd type="none" w="sm" len="sm"/>
                      <a:tailEnd type="none" w="sm" len="sm"/>
                    </a:lnL>
                    <a:solidFill>
                      <a:schemeClr val="lt1"/>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06397810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Bildplatzhalter 11" descr="Ein Bild, das Kleidung, draußen, Menschliches Gesicht, Person enthält.&#10;&#10;Automatisch generierte Beschreibung">
            <a:extLst>
              <a:ext uri="{FF2B5EF4-FFF2-40B4-BE49-F238E27FC236}">
                <a16:creationId xmlns:a16="http://schemas.microsoft.com/office/drawing/2014/main" id="{49DC5928-EA16-BEBE-083F-B8895763B215}"/>
              </a:ext>
            </a:extLst>
          </p:cNvPr>
          <p:cNvPicPr>
            <a:picLocks noGrp="1" noChangeAspect="1"/>
          </p:cNvPicPr>
          <p:nvPr>
            <p:ph type="pic" sz="quarter" idx="21"/>
          </p:nvPr>
        </p:nvPicPr>
        <p:blipFill rotWithShape="1">
          <a:blip r:embed="rId2" cstate="email">
            <a:extLst>
              <a:ext uri="{28A0092B-C50C-407E-A947-70E740481C1C}">
                <a14:useLocalDpi xmlns:a14="http://schemas.microsoft.com/office/drawing/2010/main"/>
              </a:ext>
            </a:extLst>
          </a:blip>
          <a:srcRect t="5366" r="5302" b="10260"/>
          <a:stretch/>
        </p:blipFill>
        <p:spPr>
          <a:xfrm>
            <a:off x="0" y="0"/>
            <a:ext cx="12192000" cy="6858000"/>
          </a:xfrm>
        </p:spPr>
      </p:pic>
      <p:sp>
        <p:nvSpPr>
          <p:cNvPr id="9" name="Textplatzhalter 8">
            <a:extLst>
              <a:ext uri="{FF2B5EF4-FFF2-40B4-BE49-F238E27FC236}">
                <a16:creationId xmlns:a16="http://schemas.microsoft.com/office/drawing/2014/main" id="{01C66A30-D484-3505-3A7E-51E9DEB17E51}"/>
              </a:ext>
            </a:extLst>
          </p:cNvPr>
          <p:cNvSpPr>
            <a:spLocks noGrp="1"/>
          </p:cNvSpPr>
          <p:nvPr>
            <p:ph type="body" sz="quarter" idx="30"/>
          </p:nvPr>
        </p:nvSpPr>
        <p:spPr>
          <a:xfrm>
            <a:off x="546755" y="1409888"/>
            <a:ext cx="6909847" cy="735175"/>
          </a:xfrm>
        </p:spPr>
        <p:txBody>
          <a:bodyPr/>
          <a:lstStyle/>
          <a:p>
            <a:r>
              <a:rPr lang="de-DE" sz="2800" dirty="0"/>
              <a:t>Wie erlangt man finanzielle Kompetenz?</a:t>
            </a:r>
          </a:p>
        </p:txBody>
      </p:sp>
      <p:sp>
        <p:nvSpPr>
          <p:cNvPr id="10" name="Textplatzhalter 9">
            <a:extLst>
              <a:ext uri="{FF2B5EF4-FFF2-40B4-BE49-F238E27FC236}">
                <a16:creationId xmlns:a16="http://schemas.microsoft.com/office/drawing/2014/main" id="{D14D7A3D-7201-C5BB-2C4F-5BA14D0E9D2C}"/>
              </a:ext>
            </a:extLst>
          </p:cNvPr>
          <p:cNvSpPr>
            <a:spLocks noGrp="1"/>
          </p:cNvSpPr>
          <p:nvPr>
            <p:ph type="body" sz="quarter" idx="48"/>
          </p:nvPr>
        </p:nvSpPr>
        <p:spPr>
          <a:xfrm>
            <a:off x="667648" y="2010313"/>
            <a:ext cx="6512800" cy="3225834"/>
          </a:xfrm>
        </p:spPr>
        <p:txBody>
          <a:bodyPr/>
          <a:lstStyle/>
          <a:p>
            <a:r>
              <a:rPr lang="de-DE" sz="2000" dirty="0"/>
              <a:t>Finanzielle Kompetenz zu erlangen bedeutet, eine Reihe von Fähigkeiten zu erlernen und zu üben, wie z. B. Budgetplanung, Vorbereitung auf unvorhergesehene Ausgaben und Verständnis für Buchhaltung. Wir werden all diese Fähigkeiten in diesem Modul genauer unter die Lupe nehmen und Ihnen zeigen, wo Sie Hilfe bekommen können. Im folgenden schauen wir uns erst einmal einige Videos und Podcasts an, mit denen Sie Ihre tägliche Dosis an Finanzwissen ganz einfach in Ihren Alltag integrieren können.</a:t>
            </a:r>
          </a:p>
          <a:p>
            <a:endParaRPr lang="de-DE" sz="2000" dirty="0"/>
          </a:p>
        </p:txBody>
      </p:sp>
    </p:spTree>
    <p:extLst>
      <p:ext uri="{BB962C8B-B14F-4D97-AF65-F5344CB8AC3E}">
        <p14:creationId xmlns:p14="http://schemas.microsoft.com/office/powerpoint/2010/main" val="245427823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9F1AFB7B-A6B7-5D7B-1EDA-14991DDF0947}"/>
              </a:ext>
            </a:extLst>
          </p:cNvPr>
          <p:cNvSpPr>
            <a:spLocks noGrp="1"/>
          </p:cNvSpPr>
          <p:nvPr>
            <p:ph type="body" sz="quarter" idx="30"/>
          </p:nvPr>
        </p:nvSpPr>
        <p:spPr>
          <a:xfrm>
            <a:off x="854280" y="752425"/>
            <a:ext cx="10483431" cy="804265"/>
          </a:xfrm>
        </p:spPr>
        <p:txBody>
          <a:bodyPr/>
          <a:lstStyle/>
          <a:p>
            <a:r>
              <a:rPr lang="en-US" sz="3600" dirty="0"/>
              <a:t>EXTRA: LIQUIDITÄTSMANAGEMENT</a:t>
            </a:r>
          </a:p>
        </p:txBody>
      </p:sp>
      <p:sp>
        <p:nvSpPr>
          <p:cNvPr id="4" name="Textfeld 3">
            <a:extLst>
              <a:ext uri="{FF2B5EF4-FFF2-40B4-BE49-F238E27FC236}">
                <a16:creationId xmlns:a16="http://schemas.microsoft.com/office/drawing/2014/main" id="{6134D241-9480-7399-8CCB-B2F4F5AF2C48}"/>
              </a:ext>
            </a:extLst>
          </p:cNvPr>
          <p:cNvSpPr txBox="1"/>
          <p:nvPr/>
        </p:nvSpPr>
        <p:spPr>
          <a:xfrm>
            <a:off x="808804" y="1706803"/>
            <a:ext cx="10567407" cy="830997"/>
          </a:xfrm>
          <a:prstGeom prst="rect">
            <a:avLst/>
          </a:prstGeom>
          <a:noFill/>
        </p:spPr>
        <p:txBody>
          <a:bodyPr wrap="square" rtlCol="0">
            <a:spAutoFit/>
          </a:bodyPr>
          <a:lstStyle/>
          <a:p>
            <a:pPr>
              <a:buClr>
                <a:srgbClr val="915F9E"/>
              </a:buClr>
            </a:pPr>
            <a:r>
              <a:rPr lang="de-DE" sz="1600" b="1" dirty="0">
                <a:solidFill>
                  <a:srgbClr val="E97924"/>
                </a:solidFill>
                <a:latin typeface="Calibri" panose="020F0502020204030204" pitchFamily="34" charset="0"/>
                <a:cs typeface="Calibri" panose="020F0502020204030204" pitchFamily="34" charset="0"/>
              </a:rPr>
              <a:t>Die Liquiditätsplanung ist so etwas wie ein Finanzplan für Unternehmen. Sie sagt voraus, wie viel Geld ein- und ausgehen wird, und hilft ihnen dabei, zu erkennen, ob sie genug für Ausgaben und potenzielle Investitionen haben werden. Es geht darum, genügend Barmittel zur Verfügung zu haben und unnötige Kredite zu vermeiden.</a:t>
            </a:r>
            <a:endParaRPr lang="en-US" sz="1400" dirty="0">
              <a:latin typeface="Calibri" panose="020F0502020204030204" pitchFamily="34" charset="0"/>
              <a:cs typeface="Calibri" panose="020F0502020204030204" pitchFamily="34" charset="0"/>
            </a:endParaRPr>
          </a:p>
        </p:txBody>
      </p:sp>
      <p:sp>
        <p:nvSpPr>
          <p:cNvPr id="13" name="Google Shape;1137;p17">
            <a:extLst>
              <a:ext uri="{FF2B5EF4-FFF2-40B4-BE49-F238E27FC236}">
                <a16:creationId xmlns:a16="http://schemas.microsoft.com/office/drawing/2014/main" id="{60CE53FE-0E03-5210-211A-EAE833199F24}"/>
              </a:ext>
            </a:extLst>
          </p:cNvPr>
          <p:cNvSpPr txBox="1">
            <a:spLocks/>
          </p:cNvSpPr>
          <p:nvPr/>
        </p:nvSpPr>
        <p:spPr>
          <a:xfrm>
            <a:off x="3589204" y="1931316"/>
            <a:ext cx="8007709" cy="4615273"/>
          </a:xfrm>
          <a:prstGeom prst="rect">
            <a:avLst/>
          </a:prstGeom>
          <a:noFill/>
          <a:ln>
            <a:noFill/>
          </a:ln>
        </p:spPr>
        <p:txBody>
          <a:bodyPr spcFirstLastPara="1" wrap="square" lIns="91425" tIns="45700" rIns="91425" bIns="45700" anchor="t" anchorCtr="0">
            <a:normAutofit/>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lnSpc>
                <a:spcPct val="90000"/>
              </a:lnSpc>
              <a:spcBef>
                <a:spcPts val="1000"/>
              </a:spcBef>
              <a:buClr>
                <a:srgbClr val="595A59"/>
              </a:buClr>
              <a:buSzPts val="1800"/>
              <a:buFont typeface="Arial" panose="020B0604020202020204" pitchFamily="34" charset="0"/>
              <a:buNone/>
            </a:pPr>
            <a:endParaRPr lang="en-US" sz="4000" dirty="0"/>
          </a:p>
          <a:p>
            <a:pPr marL="0" indent="0">
              <a:lnSpc>
                <a:spcPct val="90000"/>
              </a:lnSpc>
              <a:spcBef>
                <a:spcPts val="1000"/>
              </a:spcBef>
              <a:buClr>
                <a:srgbClr val="595A59"/>
              </a:buClr>
              <a:buSzPts val="1800"/>
              <a:buFont typeface="Arial" panose="020B0604020202020204" pitchFamily="34" charset="0"/>
              <a:buNone/>
            </a:pPr>
            <a:r>
              <a:rPr lang="en-US" sz="4000" dirty="0" err="1">
                <a:solidFill>
                  <a:srgbClr val="7ABB57"/>
                </a:solidFill>
              </a:rPr>
              <a:t>Liquiditätsstatus</a:t>
            </a:r>
            <a:endParaRPr lang="en-US" sz="4000" dirty="0">
              <a:solidFill>
                <a:srgbClr val="7ABB57"/>
              </a:solidFill>
            </a:endParaRPr>
          </a:p>
          <a:p>
            <a:pPr marL="0" indent="0">
              <a:lnSpc>
                <a:spcPct val="90000"/>
              </a:lnSpc>
              <a:spcBef>
                <a:spcPts val="1000"/>
              </a:spcBef>
              <a:buClr>
                <a:srgbClr val="595A59"/>
              </a:buClr>
              <a:buSzPts val="1400"/>
              <a:buFont typeface="Arial" panose="020B0604020202020204" pitchFamily="34" charset="0"/>
              <a:buNone/>
            </a:pPr>
            <a:r>
              <a:rPr lang="en-US" sz="1600" dirty="0"/>
              <a:t> + Cashflow </a:t>
            </a:r>
            <a:r>
              <a:rPr lang="en-US" sz="1600" dirty="0" err="1"/>
              <a:t>aus</a:t>
            </a:r>
            <a:r>
              <a:rPr lang="en-US" sz="1600" dirty="0"/>
              <a:t> </a:t>
            </a:r>
            <a:r>
              <a:rPr lang="en-US" sz="1600" dirty="0" err="1"/>
              <a:t>betrieblicher</a:t>
            </a:r>
            <a:r>
              <a:rPr lang="en-US" sz="1600" dirty="0"/>
              <a:t> </a:t>
            </a:r>
            <a:r>
              <a:rPr lang="en-US" sz="1600" dirty="0" err="1"/>
              <a:t>Tätigkeit</a:t>
            </a:r>
            <a:br>
              <a:rPr lang="en-US" sz="1600" dirty="0"/>
            </a:br>
            <a:r>
              <a:rPr lang="en-US" sz="1050" dirty="0"/>
              <a:t> </a:t>
            </a:r>
          </a:p>
          <a:p>
            <a:pPr marL="0" indent="0">
              <a:lnSpc>
                <a:spcPct val="90000"/>
              </a:lnSpc>
              <a:spcBef>
                <a:spcPts val="1000"/>
              </a:spcBef>
              <a:buClr>
                <a:srgbClr val="595A59"/>
              </a:buClr>
              <a:buSzPts val="1400"/>
              <a:buFont typeface="Arial" panose="020B0604020202020204" pitchFamily="34" charset="0"/>
              <a:buNone/>
            </a:pPr>
            <a:r>
              <a:rPr lang="en-US" sz="1600" dirty="0"/>
              <a:t>+ Cashflow </a:t>
            </a:r>
            <a:r>
              <a:rPr lang="en-US" sz="1600" dirty="0" err="1"/>
              <a:t>aus</a:t>
            </a:r>
            <a:r>
              <a:rPr lang="en-US" sz="1600" dirty="0"/>
              <a:t> </a:t>
            </a:r>
            <a:r>
              <a:rPr lang="en-US" sz="1600" dirty="0" err="1"/>
              <a:t>Investitionstätigkeit</a:t>
            </a:r>
            <a:endParaRPr lang="en-US" sz="1600" dirty="0"/>
          </a:p>
          <a:p>
            <a:pPr marL="0" indent="0">
              <a:lnSpc>
                <a:spcPct val="90000"/>
              </a:lnSpc>
              <a:spcBef>
                <a:spcPts val="1000"/>
              </a:spcBef>
              <a:buClr>
                <a:srgbClr val="595A59"/>
              </a:buClr>
              <a:buSzPts val="1400"/>
              <a:buFont typeface="Arial" panose="020B0604020202020204" pitchFamily="34" charset="0"/>
              <a:buNone/>
            </a:pPr>
            <a:r>
              <a:rPr lang="en-US" sz="1050" dirty="0"/>
              <a:t>   </a:t>
            </a:r>
            <a:br>
              <a:rPr lang="en-US" sz="1600" dirty="0"/>
            </a:br>
            <a:r>
              <a:rPr lang="en-US" sz="1600" dirty="0"/>
              <a:t>+ Cashflow </a:t>
            </a:r>
            <a:r>
              <a:rPr lang="en-US" sz="1600" dirty="0" err="1"/>
              <a:t>aus</a:t>
            </a:r>
            <a:r>
              <a:rPr lang="en-US" sz="1600" dirty="0"/>
              <a:t> </a:t>
            </a:r>
            <a:r>
              <a:rPr lang="en-US" sz="1600" dirty="0" err="1"/>
              <a:t>Finanzierungstätigkeit</a:t>
            </a:r>
            <a:endParaRPr lang="en-US" sz="500" dirty="0">
              <a:solidFill>
                <a:srgbClr val="79527B"/>
              </a:solidFill>
            </a:endParaRPr>
          </a:p>
          <a:p>
            <a:pPr marL="0" indent="0">
              <a:lnSpc>
                <a:spcPct val="90000"/>
              </a:lnSpc>
              <a:spcBef>
                <a:spcPts val="1000"/>
              </a:spcBef>
              <a:buClr>
                <a:srgbClr val="79527B"/>
              </a:buClr>
              <a:buSzPts val="1400"/>
              <a:buFont typeface="Arial" panose="020B0604020202020204" pitchFamily="34" charset="0"/>
              <a:buNone/>
            </a:pPr>
            <a:r>
              <a:rPr lang="en-US" sz="1600" dirty="0">
                <a:solidFill>
                  <a:srgbClr val="79527B"/>
                </a:solidFill>
              </a:rPr>
              <a:t>= </a:t>
            </a:r>
            <a:r>
              <a:rPr lang="de-DE" sz="1600" dirty="0">
                <a:solidFill>
                  <a:srgbClr val="79527B"/>
                </a:solidFill>
              </a:rPr>
              <a:t>Liquiditätswirksame Veränderung der</a:t>
            </a:r>
          </a:p>
          <a:p>
            <a:pPr marL="0" indent="0">
              <a:lnSpc>
                <a:spcPct val="90000"/>
              </a:lnSpc>
              <a:spcBef>
                <a:spcPts val="1000"/>
              </a:spcBef>
              <a:buClr>
                <a:srgbClr val="79527B"/>
              </a:buClr>
              <a:buSzPts val="1400"/>
              <a:buFont typeface="Arial" panose="020B0604020202020204" pitchFamily="34" charset="0"/>
              <a:buNone/>
            </a:pPr>
            <a:r>
              <a:rPr lang="de-DE" sz="1600" dirty="0">
                <a:solidFill>
                  <a:srgbClr val="79527B"/>
                </a:solidFill>
              </a:rPr>
              <a:t> Zahlungsmittel und Zahlungsmittel-</a:t>
            </a:r>
          </a:p>
          <a:p>
            <a:pPr marL="0" indent="0">
              <a:lnSpc>
                <a:spcPct val="90000"/>
              </a:lnSpc>
              <a:spcBef>
                <a:spcPts val="1000"/>
              </a:spcBef>
              <a:buClr>
                <a:srgbClr val="79527B"/>
              </a:buClr>
              <a:buSzPts val="1400"/>
              <a:buFont typeface="Arial" panose="020B0604020202020204" pitchFamily="34" charset="0"/>
              <a:buNone/>
            </a:pPr>
            <a:r>
              <a:rPr lang="de-DE" sz="1600" dirty="0">
                <a:solidFill>
                  <a:srgbClr val="79527B"/>
                </a:solidFill>
              </a:rPr>
              <a:t>äquivalente</a:t>
            </a:r>
            <a:endParaRPr lang="en-US" sz="1600" dirty="0">
              <a:solidFill>
                <a:srgbClr val="79527B"/>
              </a:solidFill>
            </a:endParaRPr>
          </a:p>
        </p:txBody>
      </p:sp>
      <p:cxnSp>
        <p:nvCxnSpPr>
          <p:cNvPr id="14" name="Google Shape;1141;p17">
            <a:extLst>
              <a:ext uri="{FF2B5EF4-FFF2-40B4-BE49-F238E27FC236}">
                <a16:creationId xmlns:a16="http://schemas.microsoft.com/office/drawing/2014/main" id="{2C95C7EC-2D92-4D22-2C1A-47FEA1CB2215}"/>
              </a:ext>
            </a:extLst>
          </p:cNvPr>
          <p:cNvCxnSpPr/>
          <p:nvPr/>
        </p:nvCxnSpPr>
        <p:spPr>
          <a:xfrm>
            <a:off x="3589204" y="4852647"/>
            <a:ext cx="3364590" cy="0"/>
          </a:xfrm>
          <a:prstGeom prst="straightConnector1">
            <a:avLst/>
          </a:prstGeom>
          <a:noFill/>
          <a:ln w="9525" cap="flat" cmpd="sng">
            <a:solidFill>
              <a:srgbClr val="79527B"/>
            </a:solidFill>
            <a:prstDash val="solid"/>
            <a:miter lim="800000"/>
            <a:headEnd type="none" w="sm" len="sm"/>
            <a:tailEnd type="none" w="sm" len="sm"/>
          </a:ln>
        </p:spPr>
      </p:cxnSp>
      <p:sp>
        <p:nvSpPr>
          <p:cNvPr id="15" name="Google Shape;1142;p17">
            <a:extLst>
              <a:ext uri="{FF2B5EF4-FFF2-40B4-BE49-F238E27FC236}">
                <a16:creationId xmlns:a16="http://schemas.microsoft.com/office/drawing/2014/main" id="{CEDD813F-C5E6-7473-3731-883749903BA4}"/>
              </a:ext>
            </a:extLst>
          </p:cNvPr>
          <p:cNvSpPr/>
          <p:nvPr/>
        </p:nvSpPr>
        <p:spPr>
          <a:xfrm>
            <a:off x="7273834" y="3456022"/>
            <a:ext cx="4323079" cy="365760"/>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dirty="0">
                <a:solidFill>
                  <a:schemeClr val="lt1"/>
                </a:solidFill>
                <a:latin typeface="Calibri"/>
                <a:ea typeface="Calibri"/>
                <a:cs typeface="Calibri"/>
                <a:sym typeface="Calibri"/>
              </a:rPr>
              <a:t>Mittelzuflüsse und -abflüsse aus betrieblicher Tätigkeit</a:t>
            </a:r>
            <a:endParaRPr sz="1400" dirty="0">
              <a:solidFill>
                <a:schemeClr val="lt1"/>
              </a:solidFill>
              <a:latin typeface="Calibri"/>
              <a:ea typeface="Calibri"/>
              <a:cs typeface="Calibri"/>
              <a:sym typeface="Calibri"/>
            </a:endParaRPr>
          </a:p>
        </p:txBody>
      </p:sp>
      <p:sp>
        <p:nvSpPr>
          <p:cNvPr id="16" name="Google Shape;1143;p17">
            <a:extLst>
              <a:ext uri="{FF2B5EF4-FFF2-40B4-BE49-F238E27FC236}">
                <a16:creationId xmlns:a16="http://schemas.microsoft.com/office/drawing/2014/main" id="{B11617B4-9026-15DE-0A44-C82D91897E1C}"/>
              </a:ext>
            </a:extLst>
          </p:cNvPr>
          <p:cNvSpPr/>
          <p:nvPr/>
        </p:nvSpPr>
        <p:spPr>
          <a:xfrm>
            <a:off x="7273833" y="3918409"/>
            <a:ext cx="4323079" cy="365760"/>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dirty="0">
                <a:solidFill>
                  <a:schemeClr val="lt1"/>
                </a:solidFill>
                <a:latin typeface="Calibri"/>
                <a:ea typeface="Calibri"/>
                <a:cs typeface="Calibri"/>
                <a:sym typeface="Calibri"/>
              </a:rPr>
              <a:t>Abzüglich Investitionen/Veräußerungen</a:t>
            </a:r>
            <a:endParaRPr dirty="0"/>
          </a:p>
        </p:txBody>
      </p:sp>
      <p:sp>
        <p:nvSpPr>
          <p:cNvPr id="17" name="Google Shape;1144;p17">
            <a:extLst>
              <a:ext uri="{FF2B5EF4-FFF2-40B4-BE49-F238E27FC236}">
                <a16:creationId xmlns:a16="http://schemas.microsoft.com/office/drawing/2014/main" id="{F6EF459A-65A0-A368-A8D9-5CFADB7BA749}"/>
              </a:ext>
            </a:extLst>
          </p:cNvPr>
          <p:cNvSpPr/>
          <p:nvPr/>
        </p:nvSpPr>
        <p:spPr>
          <a:xfrm>
            <a:off x="7273832" y="4365033"/>
            <a:ext cx="4323079" cy="365760"/>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dirty="0">
                <a:solidFill>
                  <a:schemeClr val="lt1"/>
                </a:solidFill>
                <a:latin typeface="Calibri"/>
                <a:ea typeface="Calibri"/>
                <a:cs typeface="Calibri"/>
                <a:sym typeface="Calibri"/>
              </a:rPr>
              <a:t>Saldo aus der externen Finanzierungstätigkeit</a:t>
            </a:r>
            <a:endParaRPr sz="1400" dirty="0">
              <a:solidFill>
                <a:schemeClr val="lt1"/>
              </a:solidFill>
              <a:latin typeface="Calibri"/>
              <a:ea typeface="Calibri"/>
              <a:cs typeface="Calibri"/>
              <a:sym typeface="Calibri"/>
            </a:endParaRPr>
          </a:p>
        </p:txBody>
      </p:sp>
      <p:sp>
        <p:nvSpPr>
          <p:cNvPr id="18" name="Google Shape;1145;p17">
            <a:extLst>
              <a:ext uri="{FF2B5EF4-FFF2-40B4-BE49-F238E27FC236}">
                <a16:creationId xmlns:a16="http://schemas.microsoft.com/office/drawing/2014/main" id="{082F1A8F-13FA-C465-E460-9ED407ED5103}"/>
              </a:ext>
            </a:extLst>
          </p:cNvPr>
          <p:cNvSpPr/>
          <p:nvPr/>
        </p:nvSpPr>
        <p:spPr>
          <a:xfrm>
            <a:off x="7273831" y="5067752"/>
            <a:ext cx="4323079" cy="365760"/>
          </a:xfrm>
          <a:prstGeom prst="rect">
            <a:avLst/>
          </a:prstGeom>
          <a:solidFill>
            <a:srgbClr val="7ABB57"/>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dirty="0">
                <a:solidFill>
                  <a:schemeClr val="lt1"/>
                </a:solidFill>
                <a:latin typeface="Calibri"/>
                <a:ea typeface="Calibri"/>
                <a:cs typeface="Calibri"/>
                <a:sym typeface="Calibri"/>
              </a:rPr>
              <a:t>Finanzielle Mittel = Summe aller oben genannten Posten</a:t>
            </a:r>
            <a:endParaRPr sz="1400" dirty="0">
              <a:solidFill>
                <a:schemeClr val="lt1"/>
              </a:solidFill>
              <a:latin typeface="Calibri"/>
              <a:ea typeface="Calibri"/>
              <a:cs typeface="Calibri"/>
              <a:sym typeface="Calibri"/>
            </a:endParaRPr>
          </a:p>
        </p:txBody>
      </p:sp>
      <p:sp>
        <p:nvSpPr>
          <p:cNvPr id="19" name="Google Shape;1146;p17">
            <a:extLst>
              <a:ext uri="{FF2B5EF4-FFF2-40B4-BE49-F238E27FC236}">
                <a16:creationId xmlns:a16="http://schemas.microsoft.com/office/drawing/2014/main" id="{2B18B74F-4864-2FC9-6C30-F4DD0E4C98CA}"/>
              </a:ext>
            </a:extLst>
          </p:cNvPr>
          <p:cNvSpPr/>
          <p:nvPr/>
        </p:nvSpPr>
        <p:spPr>
          <a:xfrm>
            <a:off x="7273830" y="2993597"/>
            <a:ext cx="4323079" cy="365760"/>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dirty="0">
                <a:solidFill>
                  <a:schemeClr val="lt1"/>
                </a:solidFill>
                <a:latin typeface="Calibri"/>
                <a:ea typeface="Calibri"/>
                <a:cs typeface="Calibri"/>
                <a:sym typeface="Calibri"/>
              </a:rPr>
              <a:t>Verfügbare Liquidität</a:t>
            </a:r>
            <a:endParaRPr sz="1400" dirty="0">
              <a:solidFill>
                <a:schemeClr val="lt1"/>
              </a:solidFill>
              <a:latin typeface="Calibri"/>
              <a:ea typeface="Calibri"/>
              <a:cs typeface="Calibri"/>
              <a:sym typeface="Calibri"/>
            </a:endParaRPr>
          </a:p>
        </p:txBody>
      </p:sp>
      <p:sp>
        <p:nvSpPr>
          <p:cNvPr id="20" name="Google Shape;1138;p17">
            <a:extLst>
              <a:ext uri="{FF2B5EF4-FFF2-40B4-BE49-F238E27FC236}">
                <a16:creationId xmlns:a16="http://schemas.microsoft.com/office/drawing/2014/main" id="{66997426-3DA1-3B12-0E91-F8B32421B422}"/>
              </a:ext>
            </a:extLst>
          </p:cNvPr>
          <p:cNvSpPr txBox="1">
            <a:spLocks/>
          </p:cNvSpPr>
          <p:nvPr/>
        </p:nvSpPr>
        <p:spPr>
          <a:xfrm>
            <a:off x="854280" y="2709228"/>
            <a:ext cx="2538292" cy="2628180"/>
          </a:xfrm>
          <a:prstGeom prst="rect">
            <a:avLst/>
          </a:prstGeom>
          <a:noFill/>
          <a:ln>
            <a:noFill/>
          </a:ln>
        </p:spPr>
        <p:txBody>
          <a:bodyPr spcFirstLastPara="1" wrap="square" lIns="91425" tIns="45700" rIns="91425" bIns="45700" anchor="ctr" anchorCtr="0">
            <a:normAutofit/>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spcBef>
                <a:spcPts val="0"/>
              </a:spcBef>
              <a:buClr>
                <a:srgbClr val="595A59"/>
              </a:buClr>
              <a:buSzPts val="1800"/>
              <a:buFont typeface="Arial" panose="020B0604020202020204" pitchFamily="34" charset="0"/>
              <a:buNone/>
            </a:pPr>
            <a:r>
              <a:rPr lang="de-DE" sz="2000" dirty="0"/>
              <a:t>Dabei sind </a:t>
            </a:r>
            <a:r>
              <a:rPr lang="de-DE" sz="2000" dirty="0" err="1"/>
              <a:t>Mittelzu</a:t>
            </a:r>
            <a:r>
              <a:rPr lang="de-DE" sz="2000" dirty="0"/>
              <a:t>- und -abflüsse aus betrieblicher Tätigkeit sowie aus Investitions- und Finanzierungs-tätigkeit zu berücksichtigen.</a:t>
            </a:r>
            <a:endParaRPr lang="en-US" sz="2000" dirty="0"/>
          </a:p>
        </p:txBody>
      </p:sp>
    </p:spTree>
    <p:extLst>
      <p:ext uri="{BB962C8B-B14F-4D97-AF65-F5344CB8AC3E}">
        <p14:creationId xmlns:p14="http://schemas.microsoft.com/office/powerpoint/2010/main" val="2008904829"/>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71</a:t>
            </a:fld>
            <a:endParaRPr lang="en-US" sz="800" dirty="0">
              <a:latin typeface="Calibri" panose="020F0502020204030204" pitchFamily="34" charset="0"/>
              <a:cs typeface="Calibri" panose="020F0502020204030204" pitchFamily="34" charset="0"/>
            </a:endParaRPr>
          </a:p>
        </p:txBody>
      </p:sp>
      <p:sp>
        <p:nvSpPr>
          <p:cNvPr id="9" name="Textplatzhalter 8">
            <a:extLst>
              <a:ext uri="{FF2B5EF4-FFF2-40B4-BE49-F238E27FC236}">
                <a16:creationId xmlns:a16="http://schemas.microsoft.com/office/drawing/2014/main" id="{D1FE3ED5-E828-C2B0-DA74-E9E5A8AB4F70}"/>
              </a:ext>
            </a:extLst>
          </p:cNvPr>
          <p:cNvSpPr>
            <a:spLocks noGrp="1"/>
          </p:cNvSpPr>
          <p:nvPr>
            <p:ph type="body" sz="quarter" idx="30"/>
          </p:nvPr>
        </p:nvSpPr>
        <p:spPr>
          <a:xfrm>
            <a:off x="773875" y="419611"/>
            <a:ext cx="10644249" cy="808786"/>
          </a:xfrm>
        </p:spPr>
        <p:txBody>
          <a:bodyPr/>
          <a:lstStyle/>
          <a:p>
            <a:r>
              <a:rPr lang="en-US" sz="3600" dirty="0"/>
              <a:t>EXTRA: BEGRIFFS-CHECK: WAS IST CASHFLOW?</a:t>
            </a:r>
          </a:p>
        </p:txBody>
      </p:sp>
      <p:sp>
        <p:nvSpPr>
          <p:cNvPr id="10" name="Textplatzhalter 9">
            <a:extLst>
              <a:ext uri="{FF2B5EF4-FFF2-40B4-BE49-F238E27FC236}">
                <a16:creationId xmlns:a16="http://schemas.microsoft.com/office/drawing/2014/main" id="{14E8F584-86A6-1DF7-A91D-B5206E89A809}"/>
              </a:ext>
            </a:extLst>
          </p:cNvPr>
          <p:cNvSpPr>
            <a:spLocks noGrp="1"/>
          </p:cNvSpPr>
          <p:nvPr>
            <p:ph type="body" sz="quarter" idx="48"/>
          </p:nvPr>
        </p:nvSpPr>
        <p:spPr>
          <a:xfrm>
            <a:off x="6349484" y="2144296"/>
            <a:ext cx="5068640" cy="3206516"/>
          </a:xfrm>
        </p:spPr>
        <p:txBody>
          <a:bodyPr/>
          <a:lstStyle/>
          <a:p>
            <a:r>
              <a:rPr lang="de-DE" sz="2000" b="1" dirty="0"/>
              <a:t>Was ist Cashflow in der Wirtschaft?</a:t>
            </a:r>
            <a:br>
              <a:rPr lang="en-US" sz="2000" dirty="0"/>
            </a:br>
            <a:r>
              <a:rPr lang="de-DE" sz="2000" dirty="0"/>
              <a:t>Einfach ausgedrückt, ist der Cashflow ein Maß dafür, wie Geld in ein Unternehmen hinein- und aus ihm herausfließt. Es geht darum, den Überblick über die </a:t>
            </a:r>
            <a:r>
              <a:rPr lang="de-DE" sz="2000" dirty="0" err="1"/>
              <a:t>Geldein</a:t>
            </a:r>
            <a:r>
              <a:rPr lang="de-DE" sz="2000" dirty="0"/>
              <a:t>- und -ausgänge zu behalten. Diese Informationen werden verwendet, um einen Cashflow-Plan zu erstellen, der bei der effektiven Verwaltung der Finanzen hilft. Sehen Sie sich dieses Video an, um mehr über den Cashflow zu erfahren!</a:t>
            </a:r>
            <a:endParaRPr lang="en-US" sz="2000" dirty="0"/>
          </a:p>
        </p:txBody>
      </p:sp>
      <p:pic>
        <p:nvPicPr>
          <p:cNvPr id="3" name="Bildplatzhalter 2">
            <a:hlinkClick r:id="rId3"/>
            <a:extLst>
              <a:ext uri="{FF2B5EF4-FFF2-40B4-BE49-F238E27FC236}">
                <a16:creationId xmlns:a16="http://schemas.microsoft.com/office/drawing/2014/main" id="{0663617E-2E15-8892-162C-5E7BA99513F8}"/>
              </a:ext>
            </a:extLst>
          </p:cNvPr>
          <p:cNvPicPr>
            <a:picLocks noGrp="1" noChangeAspect="1"/>
          </p:cNvPicPr>
          <p:nvPr>
            <p:ph type="pic" sz="quarter" idx="10"/>
          </p:nvPr>
        </p:nvPicPr>
        <p:blipFill>
          <a:blip r:embed="rId4" cstate="email">
            <a:extLst>
              <a:ext uri="{28A0092B-C50C-407E-A947-70E740481C1C}">
                <a14:useLocalDpi xmlns:a14="http://schemas.microsoft.com/office/drawing/2010/main"/>
              </a:ext>
            </a:extLst>
          </a:blip>
          <a:srcRect l="3769" r="3769"/>
          <a:stretch/>
        </p:blipFill>
        <p:spPr/>
      </p:pic>
      <p:sp>
        <p:nvSpPr>
          <p:cNvPr id="11" name="Textfeld 10">
            <a:extLst>
              <a:ext uri="{FF2B5EF4-FFF2-40B4-BE49-F238E27FC236}">
                <a16:creationId xmlns:a16="http://schemas.microsoft.com/office/drawing/2014/main" id="{1BB24A88-E2D8-2C6F-7A0B-17F7D33CC255}"/>
              </a:ext>
            </a:extLst>
          </p:cNvPr>
          <p:cNvSpPr txBox="1"/>
          <p:nvPr/>
        </p:nvSpPr>
        <p:spPr>
          <a:xfrm>
            <a:off x="770304" y="1128531"/>
            <a:ext cx="10567407" cy="523220"/>
          </a:xfrm>
          <a:prstGeom prst="rect">
            <a:avLst/>
          </a:prstGeom>
          <a:noFill/>
        </p:spPr>
        <p:txBody>
          <a:bodyPr wrap="square" rtlCol="0">
            <a:spAutoFit/>
          </a:bodyPr>
          <a:lstStyle/>
          <a:p>
            <a:pPr>
              <a:buClr>
                <a:srgbClr val="915F9E"/>
              </a:buClr>
            </a:pPr>
            <a:r>
              <a:rPr lang="de-DE" sz="1400" b="1" dirty="0">
                <a:solidFill>
                  <a:srgbClr val="E97924"/>
                </a:solidFill>
                <a:latin typeface="Calibri" panose="020F0502020204030204" pitchFamily="34" charset="0"/>
                <a:cs typeface="Calibri" panose="020F0502020204030204" pitchFamily="34" charset="0"/>
              </a:rPr>
              <a:t>Das Verständnis des Cashflows ist entscheidend für die Planung der finanziellen Stabilität Ihres Unternehmens. Vielleicht ist Ihnen dieser Begriff schon einmal begegnet. Heute werden wir Ihnen die wichtigsten Informationen geben, die Sie wissen müssen.</a:t>
            </a:r>
            <a:endParaRPr lang="en-US" sz="1400" b="1" dirty="0">
              <a:solidFill>
                <a:srgbClr val="E97924"/>
              </a:solidFill>
              <a:latin typeface="Calibri" panose="020F0502020204030204" pitchFamily="34" charset="0"/>
              <a:cs typeface="Calibri" panose="020F0502020204030204" pitchFamily="34" charset="0"/>
            </a:endParaRPr>
          </a:p>
        </p:txBody>
      </p:sp>
      <p:sp>
        <p:nvSpPr>
          <p:cNvPr id="14" name="Pfeil: nach unten gekrümmt 13">
            <a:extLst>
              <a:ext uri="{FF2B5EF4-FFF2-40B4-BE49-F238E27FC236}">
                <a16:creationId xmlns:a16="http://schemas.microsoft.com/office/drawing/2014/main" id="{BC221BB8-22A2-A41C-C83D-2416F4FC633C}"/>
              </a:ext>
            </a:extLst>
          </p:cNvPr>
          <p:cNvSpPr/>
          <p:nvPr/>
        </p:nvSpPr>
        <p:spPr>
          <a:xfrm rot="5400000">
            <a:off x="5548505" y="5472291"/>
            <a:ext cx="757314" cy="514357"/>
          </a:xfrm>
          <a:prstGeom prst="curvedDownArrow">
            <a:avLst/>
          </a:prstGeom>
          <a:solidFill>
            <a:srgbClr val="E97924"/>
          </a:solidFill>
          <a:ln>
            <a:solidFill>
              <a:srgbClr val="E9792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de-DE">
              <a:solidFill>
                <a:schemeClr val="tx1"/>
              </a:solidFill>
            </a:endParaRPr>
          </a:p>
        </p:txBody>
      </p:sp>
    </p:spTree>
    <p:extLst>
      <p:ext uri="{BB962C8B-B14F-4D97-AF65-F5344CB8AC3E}">
        <p14:creationId xmlns:p14="http://schemas.microsoft.com/office/powerpoint/2010/main" val="2864572769"/>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857390" y="410320"/>
            <a:ext cx="10483431" cy="804265"/>
          </a:xfrm>
        </p:spPr>
        <p:txBody>
          <a:bodyPr/>
          <a:lstStyle/>
          <a:p>
            <a:r>
              <a:rPr lang="en-US" sz="3200" dirty="0"/>
              <a:t>EXTRA: INTEGRIERTE UNTERNEHMENSPLANUNG</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72</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767203" y="1065708"/>
            <a:ext cx="10567407" cy="584775"/>
          </a:xfrm>
          <a:prstGeom prst="rect">
            <a:avLst/>
          </a:prstGeom>
          <a:noFill/>
        </p:spPr>
        <p:txBody>
          <a:bodyPr wrap="square" rtlCol="0">
            <a:spAutoFit/>
          </a:bodyPr>
          <a:lstStyle/>
          <a:p>
            <a:pPr>
              <a:buClr>
                <a:srgbClr val="915F9E"/>
              </a:buClr>
            </a:pPr>
            <a:r>
              <a:rPr lang="de-DE" sz="1600" b="1">
                <a:solidFill>
                  <a:srgbClr val="E97924"/>
                </a:solidFill>
                <a:latin typeface="Calibri" panose="020F0502020204030204" pitchFamily="34" charset="0"/>
                <a:cs typeface="Calibri" panose="020F0502020204030204" pitchFamily="34" charset="0"/>
              </a:rPr>
              <a:t>Es besteht ein enger Zusammenhang zwischen der Liquiditätsplanung, der Gewinn- und Verlustplanung und der Bilanzplanung</a:t>
            </a:r>
            <a:endParaRPr lang="en-US" sz="1600" b="1" dirty="0">
              <a:solidFill>
                <a:srgbClr val="E97924"/>
              </a:solidFill>
              <a:latin typeface="Calibri" panose="020F0502020204030204" pitchFamily="34" charset="0"/>
              <a:cs typeface="Calibri" panose="020F0502020204030204" pitchFamily="34" charset="0"/>
            </a:endParaRPr>
          </a:p>
        </p:txBody>
      </p:sp>
      <p:grpSp>
        <p:nvGrpSpPr>
          <p:cNvPr id="24" name="Gruppieren 23">
            <a:extLst>
              <a:ext uri="{FF2B5EF4-FFF2-40B4-BE49-F238E27FC236}">
                <a16:creationId xmlns:a16="http://schemas.microsoft.com/office/drawing/2014/main" id="{7A9E0626-B19F-97EE-25D1-5102C2AD2542}"/>
              </a:ext>
            </a:extLst>
          </p:cNvPr>
          <p:cNvGrpSpPr/>
          <p:nvPr/>
        </p:nvGrpSpPr>
        <p:grpSpPr>
          <a:xfrm>
            <a:off x="694159" y="1742443"/>
            <a:ext cx="8166812" cy="4667812"/>
            <a:chOff x="3632746" y="1976938"/>
            <a:chExt cx="8007710" cy="4549711"/>
          </a:xfrm>
        </p:grpSpPr>
        <p:sp>
          <p:nvSpPr>
            <p:cNvPr id="3" name="Google Shape;1155;p18">
              <a:extLst>
                <a:ext uri="{FF2B5EF4-FFF2-40B4-BE49-F238E27FC236}">
                  <a16:creationId xmlns:a16="http://schemas.microsoft.com/office/drawing/2014/main" id="{3EB03848-9AD8-A42C-D4DA-9134F9711F45}"/>
                </a:ext>
              </a:extLst>
            </p:cNvPr>
            <p:cNvSpPr/>
            <p:nvPr/>
          </p:nvSpPr>
          <p:spPr>
            <a:xfrm>
              <a:off x="3632748" y="1976938"/>
              <a:ext cx="2465430" cy="679079"/>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b="1" dirty="0">
                  <a:solidFill>
                    <a:schemeClr val="lt1"/>
                  </a:solidFill>
                  <a:latin typeface="Calibri"/>
                  <a:ea typeface="Calibri"/>
                  <a:cs typeface="Calibri"/>
                  <a:sym typeface="Calibri"/>
                </a:rPr>
                <a:t>Gewinn- und Verlustplanung</a:t>
              </a:r>
              <a:endParaRPr b="1" dirty="0"/>
            </a:p>
          </p:txBody>
        </p:sp>
        <p:sp>
          <p:nvSpPr>
            <p:cNvPr id="6" name="Google Shape;1156;p18">
              <a:extLst>
                <a:ext uri="{FF2B5EF4-FFF2-40B4-BE49-F238E27FC236}">
                  <a16:creationId xmlns:a16="http://schemas.microsoft.com/office/drawing/2014/main" id="{2FB97D92-0D09-D092-691E-A205FA4EA62D}"/>
                </a:ext>
              </a:extLst>
            </p:cNvPr>
            <p:cNvSpPr/>
            <p:nvPr/>
          </p:nvSpPr>
          <p:spPr>
            <a:xfrm>
              <a:off x="9175026" y="1976939"/>
              <a:ext cx="2465430" cy="679079"/>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b="1" dirty="0">
                  <a:solidFill>
                    <a:schemeClr val="lt1"/>
                  </a:solidFill>
                  <a:latin typeface="Calibri"/>
                  <a:ea typeface="Calibri"/>
                  <a:cs typeface="Calibri"/>
                  <a:sym typeface="Calibri"/>
                </a:rPr>
                <a:t>Bilanzielle Planung</a:t>
              </a:r>
              <a:endParaRPr b="1" dirty="0"/>
            </a:p>
          </p:txBody>
        </p:sp>
        <p:sp>
          <p:nvSpPr>
            <p:cNvPr id="7" name="Google Shape;1157;p18">
              <a:extLst>
                <a:ext uri="{FF2B5EF4-FFF2-40B4-BE49-F238E27FC236}">
                  <a16:creationId xmlns:a16="http://schemas.microsoft.com/office/drawing/2014/main" id="{9D88F0ED-E7EE-D9A1-C435-75AFF736ED0D}"/>
                </a:ext>
              </a:extLst>
            </p:cNvPr>
            <p:cNvSpPr/>
            <p:nvPr/>
          </p:nvSpPr>
          <p:spPr>
            <a:xfrm>
              <a:off x="6403887" y="1976939"/>
              <a:ext cx="2465430" cy="679079"/>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b="1" dirty="0">
                  <a:solidFill>
                    <a:schemeClr val="lt1"/>
                  </a:solidFill>
                  <a:latin typeface="Calibri"/>
                  <a:ea typeface="Calibri"/>
                  <a:cs typeface="Calibri"/>
                  <a:sym typeface="Calibri"/>
                </a:rPr>
                <a:t>Vorbereitung / Koordination der Teilpläne</a:t>
              </a:r>
              <a:endParaRPr sz="1400" b="1" dirty="0">
                <a:solidFill>
                  <a:schemeClr val="lt1"/>
                </a:solidFill>
                <a:latin typeface="Calibri"/>
                <a:ea typeface="Calibri"/>
                <a:cs typeface="Calibri"/>
                <a:sym typeface="Calibri"/>
              </a:endParaRPr>
            </a:p>
          </p:txBody>
        </p:sp>
        <p:sp>
          <p:nvSpPr>
            <p:cNvPr id="8" name="Google Shape;1158;p18">
              <a:extLst>
                <a:ext uri="{FF2B5EF4-FFF2-40B4-BE49-F238E27FC236}">
                  <a16:creationId xmlns:a16="http://schemas.microsoft.com/office/drawing/2014/main" id="{6D7700C2-3296-61E9-7702-1CB60EF51562}"/>
                </a:ext>
              </a:extLst>
            </p:cNvPr>
            <p:cNvSpPr/>
            <p:nvPr/>
          </p:nvSpPr>
          <p:spPr>
            <a:xfrm>
              <a:off x="6398551" y="5385956"/>
              <a:ext cx="2465430" cy="679079"/>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b="1" dirty="0">
                  <a:solidFill>
                    <a:schemeClr val="lt1"/>
                  </a:solidFill>
                  <a:latin typeface="Calibri"/>
                  <a:ea typeface="Calibri"/>
                  <a:cs typeface="Calibri"/>
                  <a:sym typeface="Calibri"/>
                </a:rPr>
                <a:t>Liquiditätsplanung</a:t>
              </a:r>
              <a:endParaRPr b="1" dirty="0"/>
            </a:p>
          </p:txBody>
        </p:sp>
        <p:sp>
          <p:nvSpPr>
            <p:cNvPr id="9" name="Google Shape;1159;p18">
              <a:extLst>
                <a:ext uri="{FF2B5EF4-FFF2-40B4-BE49-F238E27FC236}">
                  <a16:creationId xmlns:a16="http://schemas.microsoft.com/office/drawing/2014/main" id="{6001B5A8-D641-1323-0109-41EB2A3F203D}"/>
                </a:ext>
              </a:extLst>
            </p:cNvPr>
            <p:cNvSpPr/>
            <p:nvPr/>
          </p:nvSpPr>
          <p:spPr>
            <a:xfrm>
              <a:off x="3632746" y="2724847"/>
              <a:ext cx="2465430" cy="3441518"/>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dirty="0">
                  <a:solidFill>
                    <a:srgbClr val="915F9E"/>
                  </a:solidFill>
                  <a:latin typeface="Calibri"/>
                  <a:ea typeface="Calibri"/>
                  <a:cs typeface="Calibri"/>
                  <a:sym typeface="Calibri"/>
                </a:rPr>
                <a:t>Gesamtleistung</a:t>
              </a:r>
              <a:br>
                <a:rPr lang="de-DE" sz="1400"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Kosten für Materialien</a:t>
              </a:r>
            </a:p>
            <a:p>
              <a:pPr marL="0" marR="0" lvl="0" indent="0" algn="l" rtl="0">
                <a:spcBef>
                  <a:spcPts val="0"/>
                </a:spcBef>
                <a:spcAft>
                  <a:spcPts val="0"/>
                </a:spcAft>
                <a:buNone/>
              </a:pPr>
              <a:r>
                <a:rPr lang="de-DE" sz="1400" b="1" dirty="0">
                  <a:solidFill>
                    <a:srgbClr val="915F9E"/>
                  </a:solidFill>
                  <a:latin typeface="Calibri"/>
                  <a:ea typeface="Calibri"/>
                  <a:cs typeface="Calibri"/>
                  <a:sym typeface="Calibri"/>
                </a:rPr>
                <a:t>= Bruttogewinn</a:t>
              </a:r>
              <a:br>
                <a:rPr lang="de-DE" sz="1400" b="1"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Personalkosten</a:t>
              </a:r>
              <a:br>
                <a:rPr lang="de-DE" sz="1400"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Sonstige betriebliche Aufwendungen </a:t>
              </a:r>
              <a:br>
                <a:rPr lang="de-DE" sz="1400"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EBITDA**</a:t>
              </a:r>
              <a:br>
                <a:rPr lang="de-DE" sz="1400" b="1"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Abschreibung und Amortisation</a:t>
              </a:r>
              <a:br>
                <a:rPr lang="de-DE" sz="1400"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EBIT*</a:t>
              </a:r>
              <a:br>
                <a:rPr lang="de-DE" sz="1400" b="1"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Finanzielles Ergebnis</a:t>
              </a:r>
              <a:br>
                <a:rPr lang="de-DE" sz="1400"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Betriebsergebnis</a:t>
              </a:r>
              <a:br>
                <a:rPr lang="de-DE" sz="1400" b="1"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Betriebsergebnis</a:t>
              </a:r>
              <a:br>
                <a:rPr lang="de-DE" sz="1400" dirty="0">
                  <a:solidFill>
                    <a:srgbClr val="915F9E"/>
                  </a:solidFill>
                  <a:latin typeface="Calibri"/>
                  <a:ea typeface="Calibri"/>
                  <a:cs typeface="Calibri"/>
                  <a:sym typeface="Calibri"/>
                </a:rPr>
              </a:br>
              <a:r>
                <a:rPr lang="de-DE" sz="1400" dirty="0">
                  <a:solidFill>
                    <a:srgbClr val="915F9E"/>
                  </a:solidFill>
                  <a:latin typeface="Calibri"/>
                  <a:ea typeface="Calibri"/>
                  <a:cs typeface="Calibri"/>
                  <a:sym typeface="Calibri"/>
                </a:rPr>
                <a:t>- Steuern</a:t>
              </a:r>
              <a:br>
                <a:rPr lang="de-DE" sz="1400" dirty="0">
                  <a:solidFill>
                    <a:srgbClr val="915F9E"/>
                  </a:solidFill>
                  <a:latin typeface="Calibri"/>
                  <a:ea typeface="Calibri"/>
                  <a:cs typeface="Calibri"/>
                  <a:sym typeface="Calibri"/>
                </a:rPr>
              </a:br>
              <a:r>
                <a:rPr lang="de-DE" sz="1400" b="1" dirty="0">
                  <a:solidFill>
                    <a:srgbClr val="915F9E"/>
                  </a:solidFill>
                  <a:latin typeface="Calibri"/>
                  <a:ea typeface="Calibri"/>
                  <a:cs typeface="Calibri"/>
                  <a:sym typeface="Calibri"/>
                </a:rPr>
                <a:t>= Nettogewinn/-verlust für das Jahr</a:t>
              </a:r>
              <a:endParaRPr sz="1400" b="1" dirty="0">
                <a:solidFill>
                  <a:srgbClr val="915F9E"/>
                </a:solidFill>
                <a:latin typeface="Calibri"/>
                <a:ea typeface="Calibri"/>
                <a:cs typeface="Calibri"/>
                <a:sym typeface="Calibri"/>
              </a:endParaRPr>
            </a:p>
          </p:txBody>
        </p:sp>
        <p:sp>
          <p:nvSpPr>
            <p:cNvPr id="10" name="Google Shape;1160;p18">
              <a:extLst>
                <a:ext uri="{FF2B5EF4-FFF2-40B4-BE49-F238E27FC236}">
                  <a16:creationId xmlns:a16="http://schemas.microsoft.com/office/drawing/2014/main" id="{58F9CB05-122F-8B42-98D6-CE864EF6DF3B}"/>
                </a:ext>
              </a:extLst>
            </p:cNvPr>
            <p:cNvSpPr/>
            <p:nvPr/>
          </p:nvSpPr>
          <p:spPr>
            <a:xfrm>
              <a:off x="6403884" y="2740087"/>
              <a:ext cx="1736453" cy="312171"/>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dirty="0">
                  <a:solidFill>
                    <a:srgbClr val="915F9E"/>
                  </a:solidFill>
                  <a:latin typeface="Calibri"/>
                  <a:ea typeface="Calibri"/>
                  <a:cs typeface="Calibri"/>
                  <a:sym typeface="Calibri"/>
                </a:rPr>
                <a:t>Verkaufsplanung</a:t>
              </a:r>
              <a:endParaRPr dirty="0">
                <a:solidFill>
                  <a:srgbClr val="915F9E"/>
                </a:solidFill>
              </a:endParaRPr>
            </a:p>
          </p:txBody>
        </p:sp>
        <p:sp>
          <p:nvSpPr>
            <p:cNvPr id="11" name="Google Shape;1161;p18">
              <a:extLst>
                <a:ext uri="{FF2B5EF4-FFF2-40B4-BE49-F238E27FC236}">
                  <a16:creationId xmlns:a16="http://schemas.microsoft.com/office/drawing/2014/main" id="{1F381A87-D9C9-EEF3-FF86-2737EE754B0B}"/>
                </a:ext>
              </a:extLst>
            </p:cNvPr>
            <p:cNvSpPr/>
            <p:nvPr/>
          </p:nvSpPr>
          <p:spPr>
            <a:xfrm>
              <a:off x="6403887" y="3159438"/>
              <a:ext cx="1736453" cy="312171"/>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dirty="0">
                  <a:solidFill>
                    <a:srgbClr val="915F9E"/>
                  </a:solidFill>
                  <a:latin typeface="Calibri"/>
                  <a:ea typeface="Calibri"/>
                  <a:cs typeface="Calibri"/>
                  <a:sym typeface="Calibri"/>
                </a:rPr>
                <a:t>Beschaffung</a:t>
              </a:r>
              <a:endParaRPr dirty="0">
                <a:solidFill>
                  <a:srgbClr val="915F9E"/>
                </a:solidFill>
              </a:endParaRPr>
            </a:p>
          </p:txBody>
        </p:sp>
        <p:sp>
          <p:nvSpPr>
            <p:cNvPr id="12" name="Google Shape;1162;p18">
              <a:extLst>
                <a:ext uri="{FF2B5EF4-FFF2-40B4-BE49-F238E27FC236}">
                  <a16:creationId xmlns:a16="http://schemas.microsoft.com/office/drawing/2014/main" id="{6DEB288E-55EA-E43E-153E-215F6DB13EDB}"/>
                </a:ext>
              </a:extLst>
            </p:cNvPr>
            <p:cNvSpPr/>
            <p:nvPr/>
          </p:nvSpPr>
          <p:spPr>
            <a:xfrm>
              <a:off x="6403883" y="3555678"/>
              <a:ext cx="1736453" cy="312171"/>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dirty="0">
                  <a:solidFill>
                    <a:srgbClr val="915F9E"/>
                  </a:solidFill>
                  <a:latin typeface="Calibri"/>
                  <a:ea typeface="Calibri"/>
                  <a:cs typeface="Calibri"/>
                  <a:sym typeface="Calibri"/>
                </a:rPr>
                <a:t>Personal</a:t>
              </a:r>
              <a:endParaRPr dirty="0">
                <a:solidFill>
                  <a:srgbClr val="915F9E"/>
                </a:solidFill>
              </a:endParaRPr>
            </a:p>
          </p:txBody>
        </p:sp>
        <p:sp>
          <p:nvSpPr>
            <p:cNvPr id="13" name="Google Shape;1163;p18">
              <a:extLst>
                <a:ext uri="{FF2B5EF4-FFF2-40B4-BE49-F238E27FC236}">
                  <a16:creationId xmlns:a16="http://schemas.microsoft.com/office/drawing/2014/main" id="{A925F562-C720-CB35-8E39-629365FE4D93}"/>
                </a:ext>
              </a:extLst>
            </p:cNvPr>
            <p:cNvSpPr/>
            <p:nvPr/>
          </p:nvSpPr>
          <p:spPr>
            <a:xfrm>
              <a:off x="6403882" y="3933067"/>
              <a:ext cx="1736453" cy="312171"/>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dirty="0">
                  <a:solidFill>
                    <a:srgbClr val="915F9E"/>
                  </a:solidFill>
                  <a:latin typeface="Calibri"/>
                  <a:ea typeface="Calibri"/>
                  <a:cs typeface="Calibri"/>
                  <a:sym typeface="Calibri"/>
                </a:rPr>
                <a:t>Sonstige Ausgaben</a:t>
              </a:r>
              <a:endParaRPr dirty="0">
                <a:solidFill>
                  <a:srgbClr val="915F9E"/>
                </a:solidFill>
              </a:endParaRPr>
            </a:p>
          </p:txBody>
        </p:sp>
        <p:sp>
          <p:nvSpPr>
            <p:cNvPr id="14" name="Google Shape;1164;p18">
              <a:extLst>
                <a:ext uri="{FF2B5EF4-FFF2-40B4-BE49-F238E27FC236}">
                  <a16:creationId xmlns:a16="http://schemas.microsoft.com/office/drawing/2014/main" id="{35DF5DA6-37F7-AE8D-2AB7-E25AC447BEAB}"/>
                </a:ext>
              </a:extLst>
            </p:cNvPr>
            <p:cNvSpPr/>
            <p:nvPr/>
          </p:nvSpPr>
          <p:spPr>
            <a:xfrm>
              <a:off x="6403881" y="4391414"/>
              <a:ext cx="1736453" cy="312171"/>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dirty="0">
                  <a:solidFill>
                    <a:srgbClr val="915F9E"/>
                  </a:solidFill>
                  <a:latin typeface="Calibri"/>
                  <a:ea typeface="Calibri"/>
                  <a:cs typeface="Calibri"/>
                  <a:sym typeface="Calibri"/>
                </a:rPr>
                <a:t>Investierungen</a:t>
              </a:r>
              <a:endParaRPr dirty="0">
                <a:solidFill>
                  <a:srgbClr val="915F9E"/>
                </a:solidFill>
              </a:endParaRPr>
            </a:p>
          </p:txBody>
        </p:sp>
        <p:cxnSp>
          <p:nvCxnSpPr>
            <p:cNvPr id="15" name="Google Shape;1165;p18">
              <a:extLst>
                <a:ext uri="{FF2B5EF4-FFF2-40B4-BE49-F238E27FC236}">
                  <a16:creationId xmlns:a16="http://schemas.microsoft.com/office/drawing/2014/main" id="{E254E315-98F0-FFB7-4486-312230D21074}"/>
                </a:ext>
              </a:extLst>
            </p:cNvPr>
            <p:cNvCxnSpPr>
              <a:stCxn id="10" idx="1"/>
            </p:cNvCxnSpPr>
            <p:nvPr/>
          </p:nvCxnSpPr>
          <p:spPr>
            <a:xfrm rot="10800000">
              <a:off x="6098184" y="2896173"/>
              <a:ext cx="305700" cy="0"/>
            </a:xfrm>
            <a:prstGeom prst="straightConnector1">
              <a:avLst/>
            </a:prstGeom>
            <a:noFill/>
            <a:ln w="9525" cap="flat" cmpd="sng">
              <a:solidFill>
                <a:srgbClr val="79527B"/>
              </a:solidFill>
              <a:prstDash val="solid"/>
              <a:miter lim="800000"/>
              <a:headEnd type="none" w="sm" len="sm"/>
              <a:tailEnd type="triangle" w="med" len="med"/>
            </a:ln>
          </p:spPr>
        </p:cxnSp>
        <p:cxnSp>
          <p:nvCxnSpPr>
            <p:cNvPr id="16" name="Google Shape;1166;p18">
              <a:extLst>
                <a:ext uri="{FF2B5EF4-FFF2-40B4-BE49-F238E27FC236}">
                  <a16:creationId xmlns:a16="http://schemas.microsoft.com/office/drawing/2014/main" id="{52D01F9B-1098-AB55-0B8D-7EFB7E97CBC0}"/>
                </a:ext>
              </a:extLst>
            </p:cNvPr>
            <p:cNvCxnSpPr/>
            <p:nvPr/>
          </p:nvCxnSpPr>
          <p:spPr>
            <a:xfrm rot="10800000">
              <a:off x="6099379" y="3324447"/>
              <a:ext cx="305706" cy="1"/>
            </a:xfrm>
            <a:prstGeom prst="straightConnector1">
              <a:avLst/>
            </a:prstGeom>
            <a:noFill/>
            <a:ln w="9525" cap="flat" cmpd="sng">
              <a:solidFill>
                <a:srgbClr val="79527B"/>
              </a:solidFill>
              <a:prstDash val="solid"/>
              <a:miter lim="800000"/>
              <a:headEnd type="none" w="sm" len="sm"/>
              <a:tailEnd type="triangle" w="med" len="med"/>
            </a:ln>
          </p:spPr>
        </p:cxnSp>
        <p:cxnSp>
          <p:nvCxnSpPr>
            <p:cNvPr id="17" name="Google Shape;1167;p18">
              <a:extLst>
                <a:ext uri="{FF2B5EF4-FFF2-40B4-BE49-F238E27FC236}">
                  <a16:creationId xmlns:a16="http://schemas.microsoft.com/office/drawing/2014/main" id="{26F2B2E8-2246-8E76-0B01-90E0AA86A610}"/>
                </a:ext>
              </a:extLst>
            </p:cNvPr>
            <p:cNvCxnSpPr/>
            <p:nvPr/>
          </p:nvCxnSpPr>
          <p:spPr>
            <a:xfrm rot="10800000">
              <a:off x="6103515" y="3720282"/>
              <a:ext cx="305706" cy="1"/>
            </a:xfrm>
            <a:prstGeom prst="straightConnector1">
              <a:avLst/>
            </a:prstGeom>
            <a:noFill/>
            <a:ln w="9525" cap="flat" cmpd="sng">
              <a:solidFill>
                <a:srgbClr val="79527B"/>
              </a:solidFill>
              <a:prstDash val="solid"/>
              <a:miter lim="800000"/>
              <a:headEnd type="none" w="sm" len="sm"/>
              <a:tailEnd type="triangle" w="med" len="med"/>
            </a:ln>
          </p:spPr>
        </p:cxnSp>
        <p:cxnSp>
          <p:nvCxnSpPr>
            <p:cNvPr id="18" name="Google Shape;1168;p18">
              <a:extLst>
                <a:ext uri="{FF2B5EF4-FFF2-40B4-BE49-F238E27FC236}">
                  <a16:creationId xmlns:a16="http://schemas.microsoft.com/office/drawing/2014/main" id="{B92C2779-D0FF-F1B1-A616-1848F0C0CC78}"/>
                </a:ext>
              </a:extLst>
            </p:cNvPr>
            <p:cNvCxnSpPr/>
            <p:nvPr/>
          </p:nvCxnSpPr>
          <p:spPr>
            <a:xfrm rot="10800000">
              <a:off x="6103515" y="4080632"/>
              <a:ext cx="305706" cy="1"/>
            </a:xfrm>
            <a:prstGeom prst="straightConnector1">
              <a:avLst/>
            </a:prstGeom>
            <a:noFill/>
            <a:ln w="9525" cap="flat" cmpd="sng">
              <a:solidFill>
                <a:srgbClr val="79527B"/>
              </a:solidFill>
              <a:prstDash val="solid"/>
              <a:miter lim="800000"/>
              <a:headEnd type="none" w="sm" len="sm"/>
              <a:tailEnd type="triangle" w="med" len="med"/>
            </a:ln>
          </p:spPr>
        </p:cxnSp>
        <p:cxnSp>
          <p:nvCxnSpPr>
            <p:cNvPr id="19" name="Google Shape;1169;p18">
              <a:extLst>
                <a:ext uri="{FF2B5EF4-FFF2-40B4-BE49-F238E27FC236}">
                  <a16:creationId xmlns:a16="http://schemas.microsoft.com/office/drawing/2014/main" id="{1C92EC6E-21D7-3448-9824-F2DB32021F2C}"/>
                </a:ext>
              </a:extLst>
            </p:cNvPr>
            <p:cNvCxnSpPr/>
            <p:nvPr/>
          </p:nvCxnSpPr>
          <p:spPr>
            <a:xfrm rot="10800000">
              <a:off x="6098175" y="4582494"/>
              <a:ext cx="305706" cy="1"/>
            </a:xfrm>
            <a:prstGeom prst="straightConnector1">
              <a:avLst/>
            </a:prstGeom>
            <a:noFill/>
            <a:ln w="9525" cap="flat" cmpd="sng">
              <a:solidFill>
                <a:srgbClr val="79527B"/>
              </a:solidFill>
              <a:prstDash val="solid"/>
              <a:miter lim="800000"/>
              <a:headEnd type="none" w="sm" len="sm"/>
              <a:tailEnd type="triangle" w="med" len="med"/>
            </a:ln>
          </p:spPr>
        </p:cxnSp>
        <p:sp>
          <p:nvSpPr>
            <p:cNvPr id="20" name="Google Shape;1170;p18">
              <a:extLst>
                <a:ext uri="{FF2B5EF4-FFF2-40B4-BE49-F238E27FC236}">
                  <a16:creationId xmlns:a16="http://schemas.microsoft.com/office/drawing/2014/main" id="{441D1FF0-C22B-FC2D-D7FA-5E2C4DFEC20B}"/>
                </a:ext>
              </a:extLst>
            </p:cNvPr>
            <p:cNvSpPr/>
            <p:nvPr/>
          </p:nvSpPr>
          <p:spPr>
            <a:xfrm>
              <a:off x="9170591" y="2724846"/>
              <a:ext cx="2465430" cy="3240803"/>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b="1" dirty="0">
                  <a:solidFill>
                    <a:srgbClr val="915F9E"/>
                  </a:solidFill>
                  <a:latin typeface="Calibri"/>
                  <a:ea typeface="Calibri"/>
                  <a:cs typeface="Calibri"/>
                  <a:sym typeface="Calibri"/>
                </a:rPr>
                <a:t>Assets</a:t>
              </a:r>
              <a:endParaRPr dirty="0">
                <a:solidFill>
                  <a:srgbClr val="915F9E"/>
                </a:solidFill>
              </a:endParaRP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Anlagevermögen</a:t>
              </a: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Umlaufvermögen (Vorräte, Zahlungsmittel und Zahlungsmitteläquivalente)</a:t>
              </a:r>
              <a:br>
                <a:rPr lang="de-DE" sz="1400" b="1" dirty="0">
                  <a:solidFill>
                    <a:srgbClr val="915F9E"/>
                  </a:solidFill>
                  <a:latin typeface="Calibri"/>
                  <a:ea typeface="Calibri"/>
                  <a:cs typeface="Calibri"/>
                  <a:sym typeface="Calibri"/>
                </a:rPr>
              </a:br>
              <a:br>
                <a:rPr lang="de-DE" sz="1400" b="1" dirty="0">
                  <a:solidFill>
                    <a:srgbClr val="915F9E"/>
                  </a:solidFill>
                  <a:latin typeface="Calibri"/>
                  <a:ea typeface="Calibri"/>
                  <a:cs typeface="Calibri"/>
                  <a:sym typeface="Calibri"/>
                </a:rPr>
              </a:br>
              <a:endParaRPr sz="1400" b="1" dirty="0">
                <a:solidFill>
                  <a:srgbClr val="915F9E"/>
                </a:solidFill>
                <a:latin typeface="Calibri"/>
                <a:ea typeface="Calibri"/>
                <a:cs typeface="Calibri"/>
                <a:sym typeface="Calibri"/>
              </a:endParaRPr>
            </a:p>
            <a:p>
              <a:pPr marL="0" marR="0" lvl="0" indent="0" algn="l" rtl="0">
                <a:spcBef>
                  <a:spcPts val="0"/>
                </a:spcBef>
                <a:spcAft>
                  <a:spcPts val="0"/>
                </a:spcAft>
                <a:buNone/>
              </a:pPr>
              <a:r>
                <a:rPr lang="de-DE" sz="1400" b="1" dirty="0">
                  <a:solidFill>
                    <a:srgbClr val="915F9E"/>
                  </a:solidFill>
                  <a:latin typeface="Calibri"/>
                  <a:ea typeface="Calibri"/>
                  <a:cs typeface="Calibri"/>
                  <a:sym typeface="Calibri"/>
                </a:rPr>
                <a:t>Eigenkapital und Verbindlichkeiten</a:t>
              </a:r>
            </a:p>
            <a:p>
              <a:pPr marL="285750" marR="0" lvl="0" indent="-285750" algn="l" rtl="0">
                <a:spcBef>
                  <a:spcPts val="0"/>
                </a:spcBef>
                <a:spcAft>
                  <a:spcPts val="0"/>
                </a:spcAft>
                <a:buFont typeface="Arial" panose="020B0604020202020204" pitchFamily="34" charset="0"/>
                <a:buChar char="•"/>
              </a:pPr>
              <a:r>
                <a:rPr lang="de-DE" sz="1400" dirty="0">
                  <a:solidFill>
                    <a:srgbClr val="915F9E"/>
                  </a:solidFill>
                  <a:latin typeface="Calibri"/>
                  <a:ea typeface="Calibri"/>
                  <a:cs typeface="Calibri"/>
                  <a:sym typeface="Calibri"/>
                </a:rPr>
                <a:t>Eigenkapital</a:t>
              </a: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Rückstellungen</a:t>
              </a: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Verbindlichkeiten</a:t>
              </a:r>
              <a:endParaRPr sz="1400" dirty="0">
                <a:solidFill>
                  <a:srgbClr val="915F9E"/>
                </a:solidFill>
                <a:latin typeface="Calibri"/>
                <a:ea typeface="Calibri"/>
                <a:cs typeface="Calibri"/>
                <a:sym typeface="Calibri"/>
              </a:endParaRPr>
            </a:p>
          </p:txBody>
        </p:sp>
        <p:cxnSp>
          <p:nvCxnSpPr>
            <p:cNvPr id="21" name="Google Shape;1172;p18">
              <a:extLst>
                <a:ext uri="{FF2B5EF4-FFF2-40B4-BE49-F238E27FC236}">
                  <a16:creationId xmlns:a16="http://schemas.microsoft.com/office/drawing/2014/main" id="{69A58E7E-F56D-C681-59AE-FB11C34840BE}"/>
                </a:ext>
              </a:extLst>
            </p:cNvPr>
            <p:cNvCxnSpPr/>
            <p:nvPr/>
          </p:nvCxnSpPr>
          <p:spPr>
            <a:xfrm>
              <a:off x="6117851" y="5040841"/>
              <a:ext cx="3057175" cy="0"/>
            </a:xfrm>
            <a:prstGeom prst="straightConnector1">
              <a:avLst/>
            </a:prstGeom>
            <a:noFill/>
            <a:ln w="9525" cap="flat" cmpd="sng">
              <a:solidFill>
                <a:srgbClr val="79527B"/>
              </a:solidFill>
              <a:prstDash val="solid"/>
              <a:miter lim="800000"/>
              <a:headEnd type="none" w="sm" len="sm"/>
              <a:tailEnd type="triangle" w="med" len="med"/>
            </a:ln>
          </p:spPr>
        </p:cxnSp>
        <p:cxnSp>
          <p:nvCxnSpPr>
            <p:cNvPr id="22" name="Google Shape;1173;p18">
              <a:extLst>
                <a:ext uri="{FF2B5EF4-FFF2-40B4-BE49-F238E27FC236}">
                  <a16:creationId xmlns:a16="http://schemas.microsoft.com/office/drawing/2014/main" id="{925C7915-B1B6-B178-C61F-C2B0FD1E8F91}"/>
                </a:ext>
              </a:extLst>
            </p:cNvPr>
            <p:cNvCxnSpPr>
              <a:stCxn id="20" idx="2"/>
            </p:cNvCxnSpPr>
            <p:nvPr/>
          </p:nvCxnSpPr>
          <p:spPr>
            <a:xfrm rot="5400000">
              <a:off x="9355856" y="5479199"/>
              <a:ext cx="561000" cy="1533900"/>
            </a:xfrm>
            <a:prstGeom prst="bentConnector2">
              <a:avLst/>
            </a:prstGeom>
            <a:noFill/>
            <a:ln w="9525" cap="flat" cmpd="sng">
              <a:solidFill>
                <a:srgbClr val="79527B"/>
              </a:solidFill>
              <a:prstDash val="solid"/>
              <a:miter lim="800000"/>
              <a:headEnd type="triangle" w="med" len="med"/>
              <a:tailEnd type="triangle" w="med" len="med"/>
            </a:ln>
          </p:spPr>
        </p:cxnSp>
        <p:cxnSp>
          <p:nvCxnSpPr>
            <p:cNvPr id="23" name="Google Shape;1174;p18">
              <a:extLst>
                <a:ext uri="{FF2B5EF4-FFF2-40B4-BE49-F238E27FC236}">
                  <a16:creationId xmlns:a16="http://schemas.microsoft.com/office/drawing/2014/main" id="{6C2A5363-241D-FCE0-582A-C2E0F606E406}"/>
                </a:ext>
              </a:extLst>
            </p:cNvPr>
            <p:cNvCxnSpPr>
              <a:cxnSpLocks/>
              <a:endCxn id="9" idx="2"/>
            </p:cNvCxnSpPr>
            <p:nvPr/>
          </p:nvCxnSpPr>
          <p:spPr>
            <a:xfrm rot="10800000">
              <a:off x="4865463" y="6166365"/>
              <a:ext cx="1538427" cy="360192"/>
            </a:xfrm>
            <a:prstGeom prst="bentConnector2">
              <a:avLst/>
            </a:prstGeom>
            <a:noFill/>
            <a:ln w="9525" cap="flat" cmpd="sng">
              <a:solidFill>
                <a:srgbClr val="79527B"/>
              </a:solidFill>
              <a:prstDash val="solid"/>
              <a:miter lim="800000"/>
              <a:headEnd type="triangle" w="med" len="med"/>
              <a:tailEnd type="triangle" w="med" len="med"/>
            </a:ln>
          </p:spPr>
        </p:cxnSp>
      </p:grpSp>
      <p:sp>
        <p:nvSpPr>
          <p:cNvPr id="25" name="Google Shape;1171;p18">
            <a:extLst>
              <a:ext uri="{FF2B5EF4-FFF2-40B4-BE49-F238E27FC236}">
                <a16:creationId xmlns:a16="http://schemas.microsoft.com/office/drawing/2014/main" id="{A1D901B0-B1F8-389C-3360-06FE408359DA}"/>
              </a:ext>
            </a:extLst>
          </p:cNvPr>
          <p:cNvSpPr/>
          <p:nvPr/>
        </p:nvSpPr>
        <p:spPr>
          <a:xfrm>
            <a:off x="3556094" y="6040621"/>
            <a:ext cx="2437502" cy="700355"/>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285750" marR="0" lvl="0" indent="-285750" algn="l" rtl="0">
              <a:spcBef>
                <a:spcPts val="0"/>
              </a:spcBef>
              <a:spcAft>
                <a:spcPts val="0"/>
              </a:spcAft>
              <a:buClr>
                <a:srgbClr val="79527B"/>
              </a:buClr>
              <a:buSzPts val="1400"/>
              <a:buFont typeface="Arial"/>
              <a:buChar char="•"/>
            </a:pPr>
            <a:r>
              <a:rPr lang="de-DE" sz="1100" dirty="0">
                <a:solidFill>
                  <a:srgbClr val="915F9E"/>
                </a:solidFill>
                <a:latin typeface="Calibri"/>
                <a:ea typeface="Calibri"/>
                <a:cs typeface="Calibri"/>
                <a:sym typeface="Calibri"/>
              </a:rPr>
              <a:t>Kapitalflussrechnung</a:t>
            </a:r>
          </a:p>
          <a:p>
            <a:pPr marL="285750" marR="0" lvl="0" indent="-285750" algn="l" rtl="0">
              <a:spcBef>
                <a:spcPts val="0"/>
              </a:spcBef>
              <a:spcAft>
                <a:spcPts val="0"/>
              </a:spcAft>
              <a:buClr>
                <a:srgbClr val="79527B"/>
              </a:buClr>
              <a:buSzPts val="1400"/>
              <a:buFont typeface="Arial"/>
              <a:buChar char="•"/>
            </a:pPr>
            <a:r>
              <a:rPr lang="de-DE" sz="1100" dirty="0">
                <a:solidFill>
                  <a:srgbClr val="915F9E"/>
                </a:solidFill>
                <a:latin typeface="Calibri"/>
                <a:ea typeface="Calibri"/>
                <a:cs typeface="Calibri"/>
                <a:sym typeface="Calibri"/>
              </a:rPr>
              <a:t>Zahlungsmittel und Zahlungsmitteläquivalente</a:t>
            </a:r>
          </a:p>
          <a:p>
            <a:pPr marL="285750" marR="0" lvl="0" indent="-285750" algn="l" rtl="0">
              <a:spcBef>
                <a:spcPts val="0"/>
              </a:spcBef>
              <a:spcAft>
                <a:spcPts val="0"/>
              </a:spcAft>
              <a:buClr>
                <a:srgbClr val="79527B"/>
              </a:buClr>
              <a:buSzPts val="1400"/>
              <a:buFont typeface="Arial"/>
              <a:buChar char="•"/>
            </a:pPr>
            <a:r>
              <a:rPr lang="de-DE" sz="1100" dirty="0">
                <a:solidFill>
                  <a:srgbClr val="915F9E"/>
                </a:solidFill>
                <a:latin typeface="Calibri"/>
                <a:ea typeface="Calibri"/>
                <a:cs typeface="Calibri"/>
                <a:sym typeface="Calibri"/>
              </a:rPr>
              <a:t>Zinserträge/-aufwendungen</a:t>
            </a:r>
            <a:endParaRPr sz="1100" b="1" dirty="0">
              <a:solidFill>
                <a:srgbClr val="915F9E"/>
              </a:solidFill>
              <a:latin typeface="Calibri"/>
              <a:ea typeface="Calibri"/>
              <a:cs typeface="Calibri"/>
              <a:sym typeface="Calibri"/>
            </a:endParaRPr>
          </a:p>
        </p:txBody>
      </p:sp>
      <p:sp>
        <p:nvSpPr>
          <p:cNvPr id="26" name="Google Shape;1152;p18">
            <a:extLst>
              <a:ext uri="{FF2B5EF4-FFF2-40B4-BE49-F238E27FC236}">
                <a16:creationId xmlns:a16="http://schemas.microsoft.com/office/drawing/2014/main" id="{389F5C9F-56A5-FF74-7A6D-80B040E98324}"/>
              </a:ext>
            </a:extLst>
          </p:cNvPr>
          <p:cNvSpPr txBox="1">
            <a:spLocks/>
          </p:cNvSpPr>
          <p:nvPr/>
        </p:nvSpPr>
        <p:spPr>
          <a:xfrm>
            <a:off x="8964176" y="2437950"/>
            <a:ext cx="3006481" cy="1631673"/>
          </a:xfrm>
          <a:prstGeom prst="rect">
            <a:avLst/>
          </a:prstGeom>
          <a:noFill/>
          <a:ln>
            <a:noFill/>
          </a:ln>
        </p:spPr>
        <p:txBody>
          <a:bodyPr spcFirstLastPara="1" wrap="square" lIns="91425" tIns="45700" rIns="91425" bIns="45700" anchor="ctr" anchorCtr="0">
            <a:normAutofit/>
          </a:bodyPr>
          <a:lstStyle>
            <a:lvl1pPr marL="835822" indent="-835822" algn="l" defTabSz="3343281" rtl="0" eaLnBrk="1" latinLnBrk="0" hangingPunct="1">
              <a:lnSpc>
                <a:spcPct val="100000"/>
              </a:lnSpc>
              <a:spcBef>
                <a:spcPts val="3657"/>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1pPr>
            <a:lvl2pPr marL="2507462"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2pPr>
            <a:lvl3pPr marL="4179101"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3pPr>
            <a:lvl4pPr marL="5850740"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4pPr>
            <a:lvl5pPr marL="7522384" indent="-835822" algn="l" defTabSz="3343281" rtl="0" eaLnBrk="1" latinLnBrk="0" hangingPunct="1">
              <a:lnSpc>
                <a:spcPct val="100000"/>
              </a:lnSpc>
              <a:spcBef>
                <a:spcPts val="1828"/>
              </a:spcBef>
              <a:buFont typeface="Arial" panose="020B0604020202020204" pitchFamily="34" charset="0"/>
              <a:buChar char="•"/>
              <a:defRPr sz="3870" kern="1200">
                <a:solidFill>
                  <a:srgbClr val="011E3B"/>
                </a:solidFill>
                <a:latin typeface="Calibri" panose="020F0502020204030204" pitchFamily="34" charset="0"/>
                <a:ea typeface="+mn-ea"/>
                <a:cs typeface="Calibri" panose="020F0502020204030204" pitchFamily="34" charset="0"/>
              </a:defRPr>
            </a:lvl5pPr>
            <a:lvl6pPr marL="9194022"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6pPr>
            <a:lvl7pPr marL="10865665"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7pPr>
            <a:lvl8pPr marL="12537303"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8pPr>
            <a:lvl9pPr marL="14208947" indent="-835822" algn="l" defTabSz="3343281" rtl="0" eaLnBrk="1" latinLnBrk="0" hangingPunct="1">
              <a:lnSpc>
                <a:spcPct val="90000"/>
              </a:lnSpc>
              <a:spcBef>
                <a:spcPts val="1828"/>
              </a:spcBef>
              <a:buFont typeface="Arial" panose="020B0604020202020204" pitchFamily="34" charset="0"/>
              <a:buChar char="•"/>
              <a:defRPr sz="6580" kern="1200">
                <a:solidFill>
                  <a:schemeClr val="tx1"/>
                </a:solidFill>
                <a:latin typeface="+mn-lt"/>
                <a:ea typeface="+mn-ea"/>
                <a:cs typeface="+mn-cs"/>
              </a:defRPr>
            </a:lvl9pPr>
          </a:lstStyle>
          <a:p>
            <a:pPr marL="0" indent="0">
              <a:spcBef>
                <a:spcPts val="0"/>
              </a:spcBef>
              <a:buClr>
                <a:srgbClr val="595A59"/>
              </a:buClr>
              <a:buSzPts val="1800"/>
              <a:buFont typeface="Arial" panose="020B0604020202020204" pitchFamily="34" charset="0"/>
              <a:buNone/>
            </a:pPr>
            <a:r>
              <a:rPr lang="de-DE" sz="1600" dirty="0"/>
              <a:t>Aufgrund der Verknüpfung von Erfolgs-, Liquiditäts- und Bilanzplanung spricht man auch von einer „integrierten Planung“.</a:t>
            </a:r>
          </a:p>
        </p:txBody>
      </p:sp>
      <p:sp>
        <p:nvSpPr>
          <p:cNvPr id="27" name="Textfeld 26">
            <a:extLst>
              <a:ext uri="{FF2B5EF4-FFF2-40B4-BE49-F238E27FC236}">
                <a16:creationId xmlns:a16="http://schemas.microsoft.com/office/drawing/2014/main" id="{642FED43-361F-2D5F-9A4F-344F6151C96C}"/>
              </a:ext>
            </a:extLst>
          </p:cNvPr>
          <p:cNvSpPr txBox="1"/>
          <p:nvPr/>
        </p:nvSpPr>
        <p:spPr>
          <a:xfrm>
            <a:off x="8948713" y="4117491"/>
            <a:ext cx="2855469" cy="1674754"/>
          </a:xfrm>
          <a:prstGeom prst="rect">
            <a:avLst/>
          </a:prstGeom>
          <a:noFill/>
        </p:spPr>
        <p:txBody>
          <a:bodyPr wrap="square" rtlCol="0">
            <a:spAutoFit/>
          </a:bodyPr>
          <a:lstStyle/>
          <a:p>
            <a:pPr>
              <a:spcBef>
                <a:spcPts val="1200"/>
              </a:spcBef>
            </a:pPr>
            <a:r>
              <a:rPr lang="de-DE" sz="1400" dirty="0">
                <a:solidFill>
                  <a:srgbClr val="595A59"/>
                </a:solidFill>
                <a:latin typeface="Calibri" panose="020F0502020204030204" pitchFamily="34" charset="0"/>
                <a:ea typeface="Calibri" panose="020F0502020204030204" pitchFamily="34" charset="0"/>
                <a:cs typeface="Calibri" panose="020F0502020204030204" pitchFamily="34" charset="0"/>
              </a:rPr>
              <a:t>*EBIT: Ergebnis vor Zinsen und Steuern </a:t>
            </a:r>
          </a:p>
          <a:p>
            <a:pPr>
              <a:spcBef>
                <a:spcPts val="1200"/>
              </a:spcBef>
            </a:pPr>
            <a:r>
              <a:rPr lang="de-DE" sz="1400" dirty="0">
                <a:solidFill>
                  <a:srgbClr val="595A59"/>
                </a:solidFill>
                <a:latin typeface="Calibri" panose="020F0502020204030204" pitchFamily="34" charset="0"/>
                <a:ea typeface="Calibri" panose="020F0502020204030204" pitchFamily="34" charset="0"/>
                <a:cs typeface="Calibri" panose="020F0502020204030204" pitchFamily="34" charset="0"/>
              </a:rPr>
              <a:t>**EBITDA : Ergebnis vor Zinsen, Steuern, Abschreibungen und Amortisation</a:t>
            </a:r>
          </a:p>
          <a:p>
            <a:pPr marL="285750" indent="-285750">
              <a:spcBef>
                <a:spcPts val="1200"/>
              </a:spcBef>
              <a:buFont typeface="Arial" panose="020B0604020202020204" pitchFamily="34" charset="0"/>
              <a:buChar char="•"/>
            </a:pPr>
            <a:endParaRPr lang="en-GB" dirty="0">
              <a:solidFill>
                <a:srgbClr val="595A59"/>
              </a:solidFill>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13763700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854280" y="531044"/>
            <a:ext cx="10483431" cy="804265"/>
          </a:xfrm>
        </p:spPr>
        <p:txBody>
          <a:bodyPr/>
          <a:lstStyle/>
          <a:p>
            <a:r>
              <a:rPr lang="en-US" sz="3200" dirty="0"/>
              <a:t>EXTRA: STRUKTUR DER LIQUIDITÄTSPLANUNG</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73</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770304" y="1158165"/>
            <a:ext cx="10567407" cy="338554"/>
          </a:xfrm>
          <a:prstGeom prst="rect">
            <a:avLst/>
          </a:prstGeom>
          <a:noFill/>
        </p:spPr>
        <p:txBody>
          <a:bodyPr wrap="square" rtlCol="0">
            <a:spAutoFit/>
          </a:bodyPr>
          <a:lstStyle/>
          <a:p>
            <a:pPr>
              <a:buClr>
                <a:srgbClr val="915F9E"/>
              </a:buClr>
            </a:pPr>
            <a:r>
              <a:rPr lang="de-DE" sz="1600" b="1" dirty="0">
                <a:solidFill>
                  <a:srgbClr val="E97924"/>
                </a:solidFill>
                <a:latin typeface="Calibri" panose="020F0502020204030204" pitchFamily="34" charset="0"/>
                <a:cs typeface="Calibri" panose="020F0502020204030204" pitchFamily="34" charset="0"/>
              </a:rPr>
              <a:t>In der Liquiditätsplanung werden sowohl die Ist- als auch die Planwerte berücksichtigt</a:t>
            </a:r>
            <a:endParaRPr lang="en-US" sz="1600" b="1" dirty="0">
              <a:solidFill>
                <a:srgbClr val="E97924"/>
              </a:solidFill>
              <a:latin typeface="Calibri" panose="020F0502020204030204" pitchFamily="34" charset="0"/>
              <a:cs typeface="Calibri" panose="020F0502020204030204" pitchFamily="34" charset="0"/>
            </a:endParaRPr>
          </a:p>
        </p:txBody>
      </p:sp>
      <p:grpSp>
        <p:nvGrpSpPr>
          <p:cNvPr id="31" name="Gruppieren 30">
            <a:extLst>
              <a:ext uri="{FF2B5EF4-FFF2-40B4-BE49-F238E27FC236}">
                <a16:creationId xmlns:a16="http://schemas.microsoft.com/office/drawing/2014/main" id="{B510B9F8-B2AB-3CE3-87B7-6B030B2A20C2}"/>
              </a:ext>
            </a:extLst>
          </p:cNvPr>
          <p:cNvGrpSpPr/>
          <p:nvPr/>
        </p:nvGrpSpPr>
        <p:grpSpPr>
          <a:xfrm>
            <a:off x="3951514" y="1804728"/>
            <a:ext cx="7889162" cy="4724067"/>
            <a:chOff x="3749818" y="1637400"/>
            <a:chExt cx="8351290" cy="4986762"/>
          </a:xfrm>
        </p:grpSpPr>
        <p:sp>
          <p:nvSpPr>
            <p:cNvPr id="3" name="Google Shape;1183;p19">
              <a:extLst>
                <a:ext uri="{FF2B5EF4-FFF2-40B4-BE49-F238E27FC236}">
                  <a16:creationId xmlns:a16="http://schemas.microsoft.com/office/drawing/2014/main" id="{84E93A50-3521-9A13-627E-1D9392C64835}"/>
                </a:ext>
              </a:extLst>
            </p:cNvPr>
            <p:cNvSpPr/>
            <p:nvPr/>
          </p:nvSpPr>
          <p:spPr>
            <a:xfrm>
              <a:off x="3752491" y="1637400"/>
              <a:ext cx="2465430" cy="679079"/>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b="1" dirty="0">
                  <a:solidFill>
                    <a:schemeClr val="bg1"/>
                  </a:solidFill>
                  <a:latin typeface="Calibri"/>
                  <a:ea typeface="Calibri"/>
                  <a:cs typeface="Calibri"/>
                  <a:sym typeface="Calibri"/>
                </a:rPr>
                <a:t>PLAN-Werte</a:t>
              </a:r>
              <a:endParaRPr b="1" dirty="0">
                <a:solidFill>
                  <a:schemeClr val="bg1"/>
                </a:solidFill>
              </a:endParaRPr>
            </a:p>
          </p:txBody>
        </p:sp>
        <p:sp>
          <p:nvSpPr>
            <p:cNvPr id="6" name="Google Shape;1184;p19">
              <a:extLst>
                <a:ext uri="{FF2B5EF4-FFF2-40B4-BE49-F238E27FC236}">
                  <a16:creationId xmlns:a16="http://schemas.microsoft.com/office/drawing/2014/main" id="{B7069ECD-FD23-1487-CDF7-6BDEB5A4A300}"/>
                </a:ext>
              </a:extLst>
            </p:cNvPr>
            <p:cNvSpPr/>
            <p:nvPr/>
          </p:nvSpPr>
          <p:spPr>
            <a:xfrm>
              <a:off x="3752489" y="2385308"/>
              <a:ext cx="2465430" cy="1798972"/>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285750" marR="0" lvl="0" indent="-285750" algn="l" rtl="0">
                <a:spcBef>
                  <a:spcPts val="0"/>
                </a:spcBef>
                <a:spcAft>
                  <a:spcPts val="0"/>
                </a:spcAft>
                <a:buClr>
                  <a:srgbClr val="79527B"/>
                </a:buClr>
                <a:buSzPts val="1400"/>
                <a:buFont typeface="Arial"/>
                <a:buChar char="•"/>
              </a:pPr>
              <a:r>
                <a:rPr lang="de-DE" sz="1300" dirty="0">
                  <a:solidFill>
                    <a:srgbClr val="915F9E"/>
                  </a:solidFill>
                  <a:latin typeface="Calibri"/>
                  <a:ea typeface="Calibri"/>
                  <a:cs typeface="Calibri"/>
                  <a:sym typeface="Calibri"/>
                </a:rPr>
                <a:t>Verkäufe</a:t>
              </a:r>
            </a:p>
            <a:p>
              <a:pPr marL="285750" marR="0" lvl="0" indent="-285750" algn="l" rtl="0">
                <a:spcBef>
                  <a:spcPts val="0"/>
                </a:spcBef>
                <a:spcAft>
                  <a:spcPts val="0"/>
                </a:spcAft>
                <a:buClr>
                  <a:srgbClr val="79527B"/>
                </a:buClr>
                <a:buSzPts val="1400"/>
                <a:buFont typeface="Arial"/>
                <a:buChar char="•"/>
              </a:pPr>
              <a:r>
                <a:rPr lang="de-DE" sz="1300" dirty="0">
                  <a:solidFill>
                    <a:srgbClr val="915F9E"/>
                  </a:solidFill>
                  <a:latin typeface="Calibri"/>
                  <a:ea typeface="Calibri"/>
                  <a:cs typeface="Calibri"/>
                  <a:sym typeface="Calibri"/>
                </a:rPr>
                <a:t>Kosten für Material</a:t>
              </a:r>
            </a:p>
            <a:p>
              <a:pPr marL="285750" marR="0" lvl="0" indent="-285750" algn="l" rtl="0">
                <a:spcBef>
                  <a:spcPts val="0"/>
                </a:spcBef>
                <a:spcAft>
                  <a:spcPts val="0"/>
                </a:spcAft>
                <a:buClr>
                  <a:srgbClr val="79527B"/>
                </a:buClr>
                <a:buSzPts val="1400"/>
                <a:buFont typeface="Arial"/>
                <a:buChar char="•"/>
              </a:pPr>
              <a:r>
                <a:rPr lang="de-DE" sz="1300" dirty="0">
                  <a:solidFill>
                    <a:srgbClr val="915F9E"/>
                  </a:solidFill>
                  <a:latin typeface="Calibri"/>
                  <a:ea typeface="Calibri"/>
                  <a:cs typeface="Calibri"/>
                  <a:sym typeface="Calibri"/>
                </a:rPr>
                <a:t>Dienstleistungen von Dritten</a:t>
              </a:r>
            </a:p>
            <a:p>
              <a:pPr marL="285750" marR="0" lvl="0" indent="-285750" algn="l" rtl="0">
                <a:spcBef>
                  <a:spcPts val="0"/>
                </a:spcBef>
                <a:spcAft>
                  <a:spcPts val="0"/>
                </a:spcAft>
                <a:buClr>
                  <a:srgbClr val="79527B"/>
                </a:buClr>
                <a:buSzPts val="1400"/>
                <a:buFont typeface="Arial"/>
                <a:buChar char="•"/>
              </a:pPr>
              <a:r>
                <a:rPr lang="de-DE" sz="1300" dirty="0">
                  <a:solidFill>
                    <a:srgbClr val="915F9E"/>
                  </a:solidFill>
                  <a:latin typeface="Calibri"/>
                  <a:ea typeface="Calibri"/>
                  <a:cs typeface="Calibri"/>
                  <a:sym typeface="Calibri"/>
                </a:rPr>
                <a:t>Sonstige Kosten</a:t>
              </a:r>
            </a:p>
            <a:p>
              <a:pPr marL="285750" marR="0" lvl="0" indent="-285750" algn="l" rtl="0">
                <a:spcBef>
                  <a:spcPts val="0"/>
                </a:spcBef>
                <a:spcAft>
                  <a:spcPts val="0"/>
                </a:spcAft>
                <a:buClr>
                  <a:srgbClr val="79527B"/>
                </a:buClr>
                <a:buSzPts val="1400"/>
                <a:buFont typeface="Arial"/>
                <a:buChar char="•"/>
              </a:pPr>
              <a:r>
                <a:rPr lang="de-DE" sz="1300" dirty="0">
                  <a:solidFill>
                    <a:srgbClr val="915F9E"/>
                  </a:solidFill>
                  <a:latin typeface="Calibri"/>
                  <a:ea typeface="Calibri"/>
                  <a:cs typeface="Calibri"/>
                  <a:sym typeface="Calibri"/>
                </a:rPr>
                <a:t>Zinsen und Amortisationen</a:t>
              </a:r>
            </a:p>
            <a:p>
              <a:pPr marL="285750" marR="0" lvl="0" indent="-285750" algn="l" rtl="0">
                <a:spcBef>
                  <a:spcPts val="0"/>
                </a:spcBef>
                <a:spcAft>
                  <a:spcPts val="0"/>
                </a:spcAft>
                <a:buClr>
                  <a:srgbClr val="79527B"/>
                </a:buClr>
                <a:buSzPts val="1400"/>
                <a:buFont typeface="Arial"/>
                <a:buChar char="•"/>
              </a:pPr>
              <a:r>
                <a:rPr lang="de-DE" sz="1300" dirty="0">
                  <a:solidFill>
                    <a:srgbClr val="915F9E"/>
                  </a:solidFill>
                  <a:latin typeface="Calibri"/>
                  <a:ea typeface="Calibri"/>
                  <a:cs typeface="Calibri"/>
                  <a:sym typeface="Calibri"/>
                </a:rPr>
                <a:t>Investitionen/</a:t>
              </a:r>
              <a:r>
                <a:rPr lang="de-DE" sz="1300" dirty="0" err="1">
                  <a:solidFill>
                    <a:srgbClr val="915F9E"/>
                  </a:solidFill>
                  <a:latin typeface="Calibri"/>
                  <a:ea typeface="Calibri"/>
                  <a:cs typeface="Calibri"/>
                  <a:sym typeface="Calibri"/>
                </a:rPr>
                <a:t>Veräußer-ungen</a:t>
              </a:r>
              <a:endParaRPr sz="1300" dirty="0">
                <a:solidFill>
                  <a:srgbClr val="915F9E"/>
                </a:solidFill>
                <a:latin typeface="Calibri"/>
                <a:ea typeface="Calibri"/>
                <a:cs typeface="Calibri"/>
                <a:sym typeface="Calibri"/>
              </a:endParaRPr>
            </a:p>
          </p:txBody>
        </p:sp>
        <p:sp>
          <p:nvSpPr>
            <p:cNvPr id="7" name="Google Shape;1185;p19">
              <a:extLst>
                <a:ext uri="{FF2B5EF4-FFF2-40B4-BE49-F238E27FC236}">
                  <a16:creationId xmlns:a16="http://schemas.microsoft.com/office/drawing/2014/main" id="{E9B57085-4D68-71DB-68ED-FFF7956749B0}"/>
                </a:ext>
              </a:extLst>
            </p:cNvPr>
            <p:cNvSpPr/>
            <p:nvPr/>
          </p:nvSpPr>
          <p:spPr>
            <a:xfrm>
              <a:off x="3749820" y="4265570"/>
              <a:ext cx="2465430" cy="679079"/>
            </a:xfrm>
            <a:prstGeom prst="rect">
              <a:avLst/>
            </a:prstGeom>
            <a:solidFill>
              <a:srgbClr val="915F9E"/>
            </a:solid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de-DE" sz="1400" b="1" dirty="0">
                  <a:solidFill>
                    <a:schemeClr val="bg1"/>
                  </a:solidFill>
                  <a:latin typeface="Calibri"/>
                  <a:ea typeface="Calibri"/>
                  <a:cs typeface="Calibri"/>
                  <a:sym typeface="Calibri"/>
                </a:rPr>
                <a:t>TATSÄCHLICHE Werte</a:t>
              </a:r>
              <a:endParaRPr b="1" dirty="0">
                <a:solidFill>
                  <a:schemeClr val="bg1"/>
                </a:solidFill>
              </a:endParaRPr>
            </a:p>
          </p:txBody>
        </p:sp>
        <p:sp>
          <p:nvSpPr>
            <p:cNvPr id="8" name="Google Shape;1186;p19">
              <a:extLst>
                <a:ext uri="{FF2B5EF4-FFF2-40B4-BE49-F238E27FC236}">
                  <a16:creationId xmlns:a16="http://schemas.microsoft.com/office/drawing/2014/main" id="{4191EA7A-4864-15E2-F5AD-766E42DEED19}"/>
                </a:ext>
              </a:extLst>
            </p:cNvPr>
            <p:cNvSpPr/>
            <p:nvPr/>
          </p:nvSpPr>
          <p:spPr>
            <a:xfrm>
              <a:off x="3749818" y="5025938"/>
              <a:ext cx="2465430" cy="1598224"/>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Kontostand</a:t>
              </a: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Gebuchte Debitoren</a:t>
              </a: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Gebuchte Verbindlichkeiten aus Lieferungen und Leistungen</a:t>
              </a:r>
            </a:p>
            <a:p>
              <a:pPr marL="285750" marR="0" lvl="0" indent="-285750" algn="l" rtl="0">
                <a:spcBef>
                  <a:spcPts val="0"/>
                </a:spcBef>
                <a:spcAft>
                  <a:spcPts val="0"/>
                </a:spcAft>
                <a:buClr>
                  <a:srgbClr val="79527B"/>
                </a:buClr>
                <a:buSzPts val="1400"/>
                <a:buFont typeface="Arial"/>
                <a:buChar char="•"/>
              </a:pPr>
              <a:r>
                <a:rPr lang="de-DE" sz="1400" dirty="0">
                  <a:solidFill>
                    <a:srgbClr val="915F9E"/>
                  </a:solidFill>
                  <a:latin typeface="Calibri"/>
                  <a:ea typeface="Calibri"/>
                  <a:cs typeface="Calibri"/>
                  <a:sym typeface="Calibri"/>
                </a:rPr>
                <a:t>Kreditlimit</a:t>
              </a:r>
              <a:endParaRPr sz="1400" dirty="0">
                <a:solidFill>
                  <a:srgbClr val="915F9E"/>
                </a:solidFill>
                <a:latin typeface="Calibri"/>
                <a:ea typeface="Calibri"/>
                <a:cs typeface="Calibri"/>
                <a:sym typeface="Calibri"/>
              </a:endParaRPr>
            </a:p>
          </p:txBody>
        </p:sp>
        <p:sp>
          <p:nvSpPr>
            <p:cNvPr id="9" name="Google Shape;1187;p19">
              <a:extLst>
                <a:ext uri="{FF2B5EF4-FFF2-40B4-BE49-F238E27FC236}">
                  <a16:creationId xmlns:a16="http://schemas.microsoft.com/office/drawing/2014/main" id="{CDFA5689-D768-D7ED-F5B0-202F8068EB23}"/>
                </a:ext>
              </a:extLst>
            </p:cNvPr>
            <p:cNvSpPr/>
            <p:nvPr/>
          </p:nvSpPr>
          <p:spPr>
            <a:xfrm>
              <a:off x="6632570" y="1637400"/>
              <a:ext cx="2465430" cy="4820845"/>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400" b="1" dirty="0">
                  <a:solidFill>
                    <a:srgbClr val="915F9E"/>
                  </a:solidFill>
                  <a:latin typeface="Calibri"/>
                  <a:ea typeface="Calibri"/>
                  <a:cs typeface="Calibri"/>
                  <a:sym typeface="Calibri"/>
                </a:rPr>
                <a:t>Kontostand</a:t>
              </a:r>
            </a:p>
            <a:p>
              <a:pPr marL="0" marR="0" lvl="0" indent="0" algn="l" rtl="0">
                <a:spcBef>
                  <a:spcPts val="0"/>
                </a:spcBef>
                <a:spcAft>
                  <a:spcPts val="0"/>
                </a:spcAft>
                <a:buNone/>
              </a:pPr>
              <a:r>
                <a:rPr lang="de-DE" sz="1400" dirty="0">
                  <a:solidFill>
                    <a:srgbClr val="915F9E"/>
                  </a:solidFill>
                  <a:latin typeface="Calibri"/>
                  <a:ea typeface="Calibri"/>
                  <a:cs typeface="Calibri"/>
                  <a:sym typeface="Calibri"/>
                </a:rPr>
                <a:t>+ Forderungen aus Lieferungen und Leistungen (gebucht)</a:t>
              </a:r>
            </a:p>
            <a:p>
              <a:pPr marL="0" marR="0" lvl="0" indent="0" algn="l" rtl="0">
                <a:spcBef>
                  <a:spcPts val="0"/>
                </a:spcBef>
                <a:spcAft>
                  <a:spcPts val="0"/>
                </a:spcAft>
                <a:buNone/>
              </a:pPr>
              <a:r>
                <a:rPr lang="de-DE" sz="1400" dirty="0">
                  <a:solidFill>
                    <a:srgbClr val="915F9E"/>
                  </a:solidFill>
                  <a:latin typeface="Calibri"/>
                  <a:ea typeface="Calibri"/>
                  <a:cs typeface="Calibri"/>
                  <a:sym typeface="Calibri"/>
                </a:rPr>
                <a:t>+ Umsatz</a:t>
              </a:r>
            </a:p>
            <a:p>
              <a:pPr marL="0" marR="0" lvl="0" indent="0" algn="l" rtl="0">
                <a:spcBef>
                  <a:spcPts val="0"/>
                </a:spcBef>
                <a:spcAft>
                  <a:spcPts val="0"/>
                </a:spcAft>
                <a:buNone/>
              </a:pPr>
              <a:r>
                <a:rPr lang="de-DE" sz="1400" dirty="0">
                  <a:solidFill>
                    <a:srgbClr val="915F9E"/>
                  </a:solidFill>
                  <a:latin typeface="Calibri"/>
                  <a:ea typeface="Calibri"/>
                  <a:cs typeface="Calibri"/>
                  <a:sym typeface="Calibri"/>
                </a:rPr>
                <a:t>+ Desinvestitionen</a:t>
              </a:r>
            </a:p>
            <a:p>
              <a:pPr marL="0" marR="0" lvl="0" indent="0" algn="l" rtl="0">
                <a:spcBef>
                  <a:spcPts val="0"/>
                </a:spcBef>
                <a:spcAft>
                  <a:spcPts val="0"/>
                </a:spcAft>
                <a:buNone/>
              </a:pPr>
              <a:r>
                <a:rPr lang="de-DE" sz="1400" b="1" dirty="0">
                  <a:solidFill>
                    <a:srgbClr val="915F9E"/>
                  </a:solidFill>
                  <a:latin typeface="Calibri"/>
                  <a:ea typeface="Calibri"/>
                  <a:cs typeface="Calibri"/>
                  <a:sym typeface="Calibri"/>
                </a:rPr>
                <a:t>= Gesamteinnahmen</a:t>
              </a:r>
            </a:p>
            <a:p>
              <a:pPr marL="0" marR="0" lvl="0" indent="0" algn="l" rtl="0">
                <a:spcBef>
                  <a:spcPts val="0"/>
                </a:spcBef>
                <a:spcAft>
                  <a:spcPts val="0"/>
                </a:spcAft>
                <a:buNone/>
              </a:pPr>
              <a:endParaRPr lang="de-DE" sz="1400" b="1" dirty="0">
                <a:solidFill>
                  <a:srgbClr val="915F9E"/>
                </a:solidFill>
                <a:latin typeface="Calibri"/>
                <a:ea typeface="Calibri"/>
                <a:cs typeface="Calibri"/>
                <a:sym typeface="Calibri"/>
              </a:endParaRPr>
            </a:p>
            <a:p>
              <a:pPr marR="0" lvl="0" algn="l" rtl="0">
                <a:spcBef>
                  <a:spcPts val="0"/>
                </a:spcBef>
                <a:spcAft>
                  <a:spcPts val="0"/>
                </a:spcAft>
              </a:pPr>
              <a:r>
                <a:rPr lang="de-DE" sz="1400" b="1" dirty="0">
                  <a:solidFill>
                    <a:srgbClr val="915F9E"/>
                  </a:solidFill>
                  <a:latin typeface="Calibri"/>
                  <a:ea typeface="Calibri"/>
                  <a:cs typeface="Calibri"/>
                  <a:sym typeface="Calibri"/>
                </a:rPr>
                <a:t>- </a:t>
              </a:r>
              <a:r>
                <a:rPr lang="de-DE" sz="1400" dirty="0">
                  <a:solidFill>
                    <a:srgbClr val="915F9E"/>
                  </a:solidFill>
                  <a:latin typeface="Calibri"/>
                  <a:ea typeface="Calibri"/>
                  <a:cs typeface="Calibri"/>
                  <a:sym typeface="Calibri"/>
                </a:rPr>
                <a:t>Verbindlichkeiten aus Lieferungen und Leistungen</a:t>
              </a:r>
            </a:p>
            <a:p>
              <a:pPr marR="0" lvl="0" algn="l" rtl="0">
                <a:spcBef>
                  <a:spcPts val="0"/>
                </a:spcBef>
                <a:spcAft>
                  <a:spcPts val="0"/>
                </a:spcAft>
              </a:pPr>
              <a:r>
                <a:rPr lang="de-DE" sz="1400" dirty="0">
                  <a:solidFill>
                    <a:srgbClr val="915F9E"/>
                  </a:solidFill>
                  <a:latin typeface="Calibri"/>
                  <a:ea typeface="Calibri"/>
                  <a:cs typeface="Calibri"/>
                  <a:sym typeface="Calibri"/>
                </a:rPr>
                <a:t>- Materialkosten</a:t>
              </a:r>
            </a:p>
            <a:p>
              <a:pPr marR="0" lvl="0" algn="l" rtl="0">
                <a:spcBef>
                  <a:spcPts val="0"/>
                </a:spcBef>
                <a:spcAft>
                  <a:spcPts val="0"/>
                </a:spcAft>
              </a:pPr>
              <a:r>
                <a:rPr lang="de-DE" sz="1400" dirty="0">
                  <a:solidFill>
                    <a:srgbClr val="915F9E"/>
                  </a:solidFill>
                  <a:latin typeface="Calibri"/>
                  <a:ea typeface="Calibri"/>
                  <a:cs typeface="Calibri"/>
                  <a:sym typeface="Calibri"/>
                </a:rPr>
                <a:t>- Fremdleistungen</a:t>
              </a:r>
            </a:p>
            <a:p>
              <a:pPr marR="0" lvl="0" algn="l" rtl="0">
                <a:spcBef>
                  <a:spcPts val="0"/>
                </a:spcBef>
                <a:spcAft>
                  <a:spcPts val="0"/>
                </a:spcAft>
              </a:pPr>
              <a:r>
                <a:rPr lang="de-DE" sz="1400" dirty="0">
                  <a:solidFill>
                    <a:srgbClr val="915F9E"/>
                  </a:solidFill>
                  <a:latin typeface="Calibri"/>
                  <a:ea typeface="Calibri"/>
                  <a:cs typeface="Calibri"/>
                  <a:sym typeface="Calibri"/>
                </a:rPr>
                <a:t>- sonstige Kosten</a:t>
              </a:r>
            </a:p>
            <a:p>
              <a:pPr marR="0" lvl="0" algn="l" rtl="0">
                <a:spcBef>
                  <a:spcPts val="0"/>
                </a:spcBef>
                <a:spcAft>
                  <a:spcPts val="0"/>
                </a:spcAft>
              </a:pPr>
              <a:r>
                <a:rPr lang="de-DE" sz="1400" dirty="0">
                  <a:solidFill>
                    <a:srgbClr val="915F9E"/>
                  </a:solidFill>
                  <a:latin typeface="Calibri"/>
                  <a:ea typeface="Calibri"/>
                  <a:cs typeface="Calibri"/>
                  <a:sym typeface="Calibri"/>
                </a:rPr>
                <a:t>- Zinsen und Tilgung</a:t>
              </a:r>
            </a:p>
            <a:p>
              <a:pPr marR="0" lvl="0" algn="l" rtl="0">
                <a:spcBef>
                  <a:spcPts val="0"/>
                </a:spcBef>
                <a:spcAft>
                  <a:spcPts val="0"/>
                </a:spcAft>
              </a:pPr>
              <a:endParaRPr lang="de-DE" sz="1400" dirty="0">
                <a:solidFill>
                  <a:srgbClr val="915F9E"/>
                </a:solidFill>
                <a:latin typeface="Calibri"/>
                <a:ea typeface="Calibri"/>
                <a:cs typeface="Calibri"/>
                <a:sym typeface="Calibri"/>
              </a:endParaRPr>
            </a:p>
            <a:p>
              <a:pPr marR="0" lvl="0" algn="l" rtl="0">
                <a:spcBef>
                  <a:spcPts val="0"/>
                </a:spcBef>
                <a:spcAft>
                  <a:spcPts val="0"/>
                </a:spcAft>
              </a:pPr>
              <a:r>
                <a:rPr lang="de-DE" sz="1400" b="1" dirty="0">
                  <a:solidFill>
                    <a:srgbClr val="915F9E"/>
                  </a:solidFill>
                  <a:latin typeface="Calibri"/>
                  <a:ea typeface="Calibri"/>
                  <a:cs typeface="Calibri"/>
                  <a:sym typeface="Calibri"/>
                </a:rPr>
                <a:t>= Gesamtauszahlungen</a:t>
              </a:r>
            </a:p>
            <a:p>
              <a:pPr marR="0" lvl="0" algn="l" rtl="0">
                <a:spcBef>
                  <a:spcPts val="0"/>
                </a:spcBef>
                <a:spcAft>
                  <a:spcPts val="0"/>
                </a:spcAft>
              </a:pPr>
              <a:endParaRPr lang="de-DE" sz="1400" b="1" dirty="0">
                <a:solidFill>
                  <a:srgbClr val="915F9E"/>
                </a:solidFill>
                <a:latin typeface="Calibri"/>
                <a:ea typeface="Calibri"/>
                <a:cs typeface="Calibri"/>
                <a:sym typeface="Calibri"/>
              </a:endParaRPr>
            </a:p>
            <a:p>
              <a:pPr marR="0" lvl="0" algn="l" rtl="0">
                <a:spcBef>
                  <a:spcPts val="0"/>
                </a:spcBef>
                <a:spcAft>
                  <a:spcPts val="0"/>
                </a:spcAft>
              </a:pPr>
              <a:r>
                <a:rPr lang="de-DE" sz="1400" dirty="0">
                  <a:solidFill>
                    <a:srgbClr val="915F9E"/>
                  </a:solidFill>
                  <a:latin typeface="Calibri"/>
                  <a:ea typeface="Calibri"/>
                  <a:cs typeface="Calibri"/>
                  <a:sym typeface="Calibri"/>
                </a:rPr>
                <a:t>+ verfügbare Kreditlinie</a:t>
              </a:r>
            </a:p>
            <a:p>
              <a:pPr marR="0" lvl="0" algn="l" rtl="0">
                <a:spcBef>
                  <a:spcPts val="0"/>
                </a:spcBef>
                <a:spcAft>
                  <a:spcPts val="0"/>
                </a:spcAft>
              </a:pPr>
              <a:endParaRPr lang="de-DE" sz="1400" dirty="0">
                <a:solidFill>
                  <a:srgbClr val="915F9E"/>
                </a:solidFill>
                <a:latin typeface="Calibri"/>
                <a:ea typeface="Calibri"/>
                <a:cs typeface="Calibri"/>
                <a:sym typeface="Calibri"/>
              </a:endParaRPr>
            </a:p>
            <a:p>
              <a:pPr marR="0" lvl="0" algn="l" rtl="0">
                <a:spcBef>
                  <a:spcPts val="0"/>
                </a:spcBef>
                <a:spcAft>
                  <a:spcPts val="0"/>
                </a:spcAft>
              </a:pPr>
              <a:r>
                <a:rPr lang="de-DE" sz="1400" b="1" dirty="0">
                  <a:solidFill>
                    <a:srgbClr val="915F9E"/>
                  </a:solidFill>
                  <a:latin typeface="Calibri"/>
                  <a:ea typeface="Calibri"/>
                  <a:cs typeface="Calibri"/>
                  <a:sym typeface="Calibri"/>
                </a:rPr>
                <a:t>= verfügbare Liquidität</a:t>
              </a:r>
              <a:endParaRPr dirty="0">
                <a:solidFill>
                  <a:srgbClr val="915F9E"/>
                </a:solidFill>
              </a:endParaRPr>
            </a:p>
          </p:txBody>
        </p:sp>
        <p:cxnSp>
          <p:nvCxnSpPr>
            <p:cNvPr id="10" name="Google Shape;1188;p19">
              <a:extLst>
                <a:ext uri="{FF2B5EF4-FFF2-40B4-BE49-F238E27FC236}">
                  <a16:creationId xmlns:a16="http://schemas.microsoft.com/office/drawing/2014/main" id="{E2EF4611-C0C3-0FD4-4598-46546D937610}"/>
                </a:ext>
              </a:extLst>
            </p:cNvPr>
            <p:cNvCxnSpPr>
              <a:cxnSpLocks/>
            </p:cNvCxnSpPr>
            <p:nvPr/>
          </p:nvCxnSpPr>
          <p:spPr>
            <a:xfrm>
              <a:off x="6207730" y="3280892"/>
              <a:ext cx="414651" cy="766931"/>
            </a:xfrm>
            <a:prstGeom prst="bentConnector3">
              <a:avLst>
                <a:gd name="adj1" fmla="val 52457"/>
              </a:avLst>
            </a:prstGeom>
            <a:noFill/>
            <a:ln w="9525" cap="flat" cmpd="sng">
              <a:solidFill>
                <a:srgbClr val="79527B"/>
              </a:solidFill>
              <a:prstDash val="solid"/>
              <a:miter lim="800000"/>
              <a:headEnd type="none" w="sm" len="sm"/>
              <a:tailEnd type="triangle" w="med" len="med"/>
            </a:ln>
          </p:spPr>
        </p:cxnSp>
        <p:cxnSp>
          <p:nvCxnSpPr>
            <p:cNvPr id="11" name="Google Shape;1189;p19">
              <a:extLst>
                <a:ext uri="{FF2B5EF4-FFF2-40B4-BE49-F238E27FC236}">
                  <a16:creationId xmlns:a16="http://schemas.microsoft.com/office/drawing/2014/main" id="{5B7F027B-2AC4-8986-C046-0564819C8BA4}"/>
                </a:ext>
              </a:extLst>
            </p:cNvPr>
            <p:cNvCxnSpPr>
              <a:cxnSpLocks/>
              <a:stCxn id="8" idx="3"/>
              <a:endCxn id="9" idx="1"/>
            </p:cNvCxnSpPr>
            <p:nvPr/>
          </p:nvCxnSpPr>
          <p:spPr>
            <a:xfrm flipV="1">
              <a:off x="6215248" y="4047822"/>
              <a:ext cx="417322" cy="1777228"/>
            </a:xfrm>
            <a:prstGeom prst="bentConnector3">
              <a:avLst>
                <a:gd name="adj1" fmla="val 50000"/>
              </a:avLst>
            </a:prstGeom>
            <a:noFill/>
            <a:ln w="9525" cap="flat" cmpd="sng">
              <a:solidFill>
                <a:srgbClr val="79527B"/>
              </a:solidFill>
              <a:prstDash val="solid"/>
              <a:miter lim="800000"/>
              <a:headEnd type="none" w="sm" len="sm"/>
              <a:tailEnd type="triangle" w="med" len="med"/>
            </a:ln>
          </p:spPr>
        </p:cxnSp>
        <p:sp>
          <p:nvSpPr>
            <p:cNvPr id="12" name="Google Shape;1190;p19">
              <a:extLst>
                <a:ext uri="{FF2B5EF4-FFF2-40B4-BE49-F238E27FC236}">
                  <a16:creationId xmlns:a16="http://schemas.microsoft.com/office/drawing/2014/main" id="{7336045E-D5E6-FBFE-7176-5AFD9E5D393D}"/>
                </a:ext>
              </a:extLst>
            </p:cNvPr>
            <p:cNvSpPr/>
            <p:nvPr/>
          </p:nvSpPr>
          <p:spPr>
            <a:xfrm>
              <a:off x="9523598" y="1637402"/>
              <a:ext cx="2465430" cy="4820844"/>
            </a:xfrm>
            <a:prstGeom prst="rect">
              <a:avLst/>
            </a:prstGeom>
            <a:solidFill>
              <a:schemeClr val="lt1"/>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400">
                <a:solidFill>
                  <a:srgbClr val="915F9E"/>
                </a:solidFill>
                <a:latin typeface="Calibri"/>
                <a:ea typeface="Calibri"/>
                <a:cs typeface="Calibri"/>
                <a:sym typeface="Calibri"/>
              </a:endParaRPr>
            </a:p>
          </p:txBody>
        </p:sp>
        <p:grpSp>
          <p:nvGrpSpPr>
            <p:cNvPr id="13" name="Google Shape;1191;p19">
              <a:extLst>
                <a:ext uri="{FF2B5EF4-FFF2-40B4-BE49-F238E27FC236}">
                  <a16:creationId xmlns:a16="http://schemas.microsoft.com/office/drawing/2014/main" id="{E2C830EE-DFBE-3CA2-E02F-4AE2D87AE1C6}"/>
                </a:ext>
              </a:extLst>
            </p:cNvPr>
            <p:cNvGrpSpPr/>
            <p:nvPr/>
          </p:nvGrpSpPr>
          <p:grpSpPr>
            <a:xfrm>
              <a:off x="9748822" y="3194055"/>
              <a:ext cx="2352286" cy="1945543"/>
              <a:chOff x="9752076" y="4348991"/>
              <a:chExt cx="2352286" cy="1945543"/>
            </a:xfrm>
          </p:grpSpPr>
          <p:cxnSp>
            <p:nvCxnSpPr>
              <p:cNvPr id="14" name="Google Shape;1192;p19">
                <a:extLst>
                  <a:ext uri="{FF2B5EF4-FFF2-40B4-BE49-F238E27FC236}">
                    <a16:creationId xmlns:a16="http://schemas.microsoft.com/office/drawing/2014/main" id="{5871D27C-7982-7B5C-8745-09B17E6DE997}"/>
                  </a:ext>
                </a:extLst>
              </p:cNvPr>
              <p:cNvCxnSpPr/>
              <p:nvPr/>
            </p:nvCxnSpPr>
            <p:spPr>
              <a:xfrm>
                <a:off x="9752076" y="5989320"/>
                <a:ext cx="2049959" cy="0"/>
              </a:xfrm>
              <a:prstGeom prst="straightConnector1">
                <a:avLst/>
              </a:prstGeom>
              <a:noFill/>
              <a:ln w="9525" cap="flat" cmpd="sng">
                <a:solidFill>
                  <a:srgbClr val="79527B"/>
                </a:solidFill>
                <a:prstDash val="solid"/>
                <a:miter lim="800000"/>
                <a:headEnd type="none" w="sm" len="sm"/>
                <a:tailEnd type="triangle" w="med" len="med"/>
              </a:ln>
            </p:spPr>
          </p:cxnSp>
          <p:cxnSp>
            <p:nvCxnSpPr>
              <p:cNvPr id="15" name="Google Shape;1193;p19">
                <a:extLst>
                  <a:ext uri="{FF2B5EF4-FFF2-40B4-BE49-F238E27FC236}">
                    <a16:creationId xmlns:a16="http://schemas.microsoft.com/office/drawing/2014/main" id="{61CDAB60-58A9-0D7E-3274-5E5D015551D9}"/>
                  </a:ext>
                </a:extLst>
              </p:cNvPr>
              <p:cNvCxnSpPr/>
              <p:nvPr/>
            </p:nvCxnSpPr>
            <p:spPr>
              <a:xfrm rot="10800000">
                <a:off x="9752076" y="4430268"/>
                <a:ext cx="0" cy="1559052"/>
              </a:xfrm>
              <a:prstGeom prst="straightConnector1">
                <a:avLst/>
              </a:prstGeom>
              <a:noFill/>
              <a:ln w="9525" cap="flat" cmpd="sng">
                <a:solidFill>
                  <a:srgbClr val="79527B"/>
                </a:solidFill>
                <a:prstDash val="solid"/>
                <a:miter lim="800000"/>
                <a:headEnd type="none" w="sm" len="sm"/>
                <a:tailEnd type="triangle" w="med" len="med"/>
              </a:ln>
            </p:spPr>
          </p:cxnSp>
          <p:sp>
            <p:nvSpPr>
              <p:cNvPr id="16" name="Google Shape;1194;p19">
                <a:extLst>
                  <a:ext uri="{FF2B5EF4-FFF2-40B4-BE49-F238E27FC236}">
                    <a16:creationId xmlns:a16="http://schemas.microsoft.com/office/drawing/2014/main" id="{12F48057-0AAA-11F0-D318-5907F09EE24F}"/>
                  </a:ext>
                </a:extLst>
              </p:cNvPr>
              <p:cNvSpPr txBox="1"/>
              <p:nvPr/>
            </p:nvSpPr>
            <p:spPr>
              <a:xfrm>
                <a:off x="11485040" y="6018419"/>
                <a:ext cx="619322" cy="27611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de-DE" sz="1100" b="1" dirty="0">
                    <a:solidFill>
                      <a:srgbClr val="915F9E"/>
                    </a:solidFill>
                    <a:latin typeface="Calibri"/>
                    <a:ea typeface="Calibri"/>
                    <a:cs typeface="Calibri"/>
                    <a:sym typeface="Calibri"/>
                  </a:rPr>
                  <a:t>Zeit</a:t>
                </a:r>
                <a:endParaRPr dirty="0">
                  <a:solidFill>
                    <a:srgbClr val="915F9E"/>
                  </a:solidFill>
                </a:endParaRPr>
              </a:p>
            </p:txBody>
          </p:sp>
          <p:sp>
            <p:nvSpPr>
              <p:cNvPr id="17" name="Google Shape;1195;p19">
                <a:extLst>
                  <a:ext uri="{FF2B5EF4-FFF2-40B4-BE49-F238E27FC236}">
                    <a16:creationId xmlns:a16="http://schemas.microsoft.com/office/drawing/2014/main" id="{930FDFFC-2E5F-8D47-D7B9-E93FE0E89306}"/>
                  </a:ext>
                </a:extLst>
              </p:cNvPr>
              <p:cNvSpPr txBox="1"/>
              <p:nvPr/>
            </p:nvSpPr>
            <p:spPr>
              <a:xfrm>
                <a:off x="9752076" y="6003546"/>
                <a:ext cx="619322" cy="2616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de-DE" sz="1100" b="1">
                    <a:solidFill>
                      <a:srgbClr val="915F9E"/>
                    </a:solidFill>
                    <a:latin typeface="Calibri"/>
                    <a:ea typeface="Calibri"/>
                    <a:cs typeface="Calibri"/>
                    <a:sym typeface="Calibri"/>
                  </a:rPr>
                  <a:t>t0</a:t>
                </a:r>
                <a:endParaRPr>
                  <a:solidFill>
                    <a:srgbClr val="915F9E"/>
                  </a:solidFill>
                </a:endParaRPr>
              </a:p>
            </p:txBody>
          </p:sp>
          <p:sp>
            <p:nvSpPr>
              <p:cNvPr id="18" name="Google Shape;1196;p19">
                <a:extLst>
                  <a:ext uri="{FF2B5EF4-FFF2-40B4-BE49-F238E27FC236}">
                    <a16:creationId xmlns:a16="http://schemas.microsoft.com/office/drawing/2014/main" id="{C0C3D958-7BA3-6694-7F88-CEBC0595A1DE}"/>
                  </a:ext>
                </a:extLst>
              </p:cNvPr>
              <p:cNvSpPr txBox="1"/>
              <p:nvPr/>
            </p:nvSpPr>
            <p:spPr>
              <a:xfrm>
                <a:off x="10182695" y="6003546"/>
                <a:ext cx="619322" cy="2616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de-DE" sz="1100" b="1">
                    <a:solidFill>
                      <a:srgbClr val="915F9E"/>
                    </a:solidFill>
                    <a:latin typeface="Calibri"/>
                    <a:ea typeface="Calibri"/>
                    <a:cs typeface="Calibri"/>
                    <a:sym typeface="Calibri"/>
                  </a:rPr>
                  <a:t>t1</a:t>
                </a:r>
                <a:endParaRPr>
                  <a:solidFill>
                    <a:srgbClr val="915F9E"/>
                  </a:solidFill>
                </a:endParaRPr>
              </a:p>
            </p:txBody>
          </p:sp>
          <p:sp>
            <p:nvSpPr>
              <p:cNvPr id="19" name="Google Shape;1197;p19">
                <a:extLst>
                  <a:ext uri="{FF2B5EF4-FFF2-40B4-BE49-F238E27FC236}">
                    <a16:creationId xmlns:a16="http://schemas.microsoft.com/office/drawing/2014/main" id="{25B79CB9-F532-AD48-A2E7-520B87BEDE79}"/>
                  </a:ext>
                </a:extLst>
              </p:cNvPr>
              <p:cNvSpPr txBox="1"/>
              <p:nvPr/>
            </p:nvSpPr>
            <p:spPr>
              <a:xfrm>
                <a:off x="10673146" y="6003546"/>
                <a:ext cx="619322" cy="2616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de-DE" sz="1100" b="1">
                    <a:solidFill>
                      <a:srgbClr val="915F9E"/>
                    </a:solidFill>
                    <a:latin typeface="Calibri"/>
                    <a:ea typeface="Calibri"/>
                    <a:cs typeface="Calibri"/>
                    <a:sym typeface="Calibri"/>
                  </a:rPr>
                  <a:t>t2</a:t>
                </a:r>
                <a:endParaRPr>
                  <a:solidFill>
                    <a:srgbClr val="915F9E"/>
                  </a:solidFill>
                </a:endParaRPr>
              </a:p>
            </p:txBody>
          </p:sp>
          <p:sp>
            <p:nvSpPr>
              <p:cNvPr id="20" name="Google Shape;1198;p19">
                <a:extLst>
                  <a:ext uri="{FF2B5EF4-FFF2-40B4-BE49-F238E27FC236}">
                    <a16:creationId xmlns:a16="http://schemas.microsoft.com/office/drawing/2014/main" id="{D5990D6C-46F8-1D82-CC56-E86507E49A04}"/>
                  </a:ext>
                </a:extLst>
              </p:cNvPr>
              <p:cNvSpPr txBox="1"/>
              <p:nvPr/>
            </p:nvSpPr>
            <p:spPr>
              <a:xfrm>
                <a:off x="9829429" y="4348991"/>
                <a:ext cx="972587" cy="27611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de-DE" sz="1100" b="1" dirty="0">
                    <a:solidFill>
                      <a:srgbClr val="915F9E"/>
                    </a:solidFill>
                    <a:latin typeface="Calibri"/>
                    <a:ea typeface="Calibri"/>
                    <a:cs typeface="Calibri"/>
                    <a:sym typeface="Calibri"/>
                  </a:rPr>
                  <a:t>Liquidität</a:t>
                </a:r>
                <a:endParaRPr dirty="0">
                  <a:solidFill>
                    <a:srgbClr val="915F9E"/>
                  </a:solidFill>
                </a:endParaRPr>
              </a:p>
            </p:txBody>
          </p:sp>
          <p:sp>
            <p:nvSpPr>
              <p:cNvPr id="21" name="Google Shape;1199;p19">
                <a:extLst>
                  <a:ext uri="{FF2B5EF4-FFF2-40B4-BE49-F238E27FC236}">
                    <a16:creationId xmlns:a16="http://schemas.microsoft.com/office/drawing/2014/main" id="{A791C468-E29E-C8EB-9628-A38185F09631}"/>
                  </a:ext>
                </a:extLst>
              </p:cNvPr>
              <p:cNvSpPr txBox="1"/>
              <p:nvPr/>
            </p:nvSpPr>
            <p:spPr>
              <a:xfrm>
                <a:off x="11128749" y="6003546"/>
                <a:ext cx="465468" cy="27611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de-DE" sz="1100" b="1" dirty="0">
                    <a:solidFill>
                      <a:srgbClr val="915F9E"/>
                    </a:solidFill>
                    <a:latin typeface="Calibri"/>
                    <a:ea typeface="Calibri"/>
                    <a:cs typeface="Calibri"/>
                    <a:sym typeface="Calibri"/>
                  </a:rPr>
                  <a:t>TN</a:t>
                </a:r>
                <a:endParaRPr dirty="0">
                  <a:solidFill>
                    <a:srgbClr val="915F9E"/>
                  </a:solidFill>
                </a:endParaRPr>
              </a:p>
            </p:txBody>
          </p:sp>
          <p:sp>
            <p:nvSpPr>
              <p:cNvPr id="22" name="Google Shape;1200;p19">
                <a:extLst>
                  <a:ext uri="{FF2B5EF4-FFF2-40B4-BE49-F238E27FC236}">
                    <a16:creationId xmlns:a16="http://schemas.microsoft.com/office/drawing/2014/main" id="{6B89823B-E989-9F32-7088-3C05D740B008}"/>
                  </a:ext>
                </a:extLst>
              </p:cNvPr>
              <p:cNvSpPr/>
              <p:nvPr/>
            </p:nvSpPr>
            <p:spPr>
              <a:xfrm>
                <a:off x="9816084" y="4905756"/>
                <a:ext cx="1796796" cy="933451"/>
              </a:xfrm>
              <a:custGeom>
                <a:avLst/>
                <a:gdLst/>
                <a:ahLst/>
                <a:cxnLst/>
                <a:rect l="l" t="t" r="r" b="b"/>
                <a:pathLst>
                  <a:path w="1796796" h="933451" extrusionOk="0">
                    <a:moveTo>
                      <a:pt x="0" y="0"/>
                    </a:moveTo>
                    <a:cubicBezTo>
                      <a:pt x="167259" y="291084"/>
                      <a:pt x="334518" y="582168"/>
                      <a:pt x="493776" y="644652"/>
                    </a:cubicBezTo>
                    <a:cubicBezTo>
                      <a:pt x="653034" y="707136"/>
                      <a:pt x="791718" y="339090"/>
                      <a:pt x="955548" y="374904"/>
                    </a:cubicBezTo>
                    <a:cubicBezTo>
                      <a:pt x="1119378" y="410718"/>
                      <a:pt x="1336548" y="768096"/>
                      <a:pt x="1476756" y="859536"/>
                    </a:cubicBezTo>
                    <a:cubicBezTo>
                      <a:pt x="1616964" y="950976"/>
                      <a:pt x="1706880" y="937260"/>
                      <a:pt x="1796796" y="923544"/>
                    </a:cubicBezTo>
                  </a:path>
                </a:pathLst>
              </a:custGeom>
              <a:noFill/>
              <a:ln w="12700" cap="flat" cmpd="sng">
                <a:solidFill>
                  <a:srgbClr val="79527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915F9E"/>
                  </a:solidFill>
                  <a:latin typeface="Calibri"/>
                  <a:ea typeface="Calibri"/>
                  <a:cs typeface="Calibri"/>
                  <a:sym typeface="Calibri"/>
                </a:endParaRPr>
              </a:p>
            </p:txBody>
          </p:sp>
        </p:grpSp>
        <p:cxnSp>
          <p:nvCxnSpPr>
            <p:cNvPr id="23" name="Google Shape;1201;p19">
              <a:extLst>
                <a:ext uri="{FF2B5EF4-FFF2-40B4-BE49-F238E27FC236}">
                  <a16:creationId xmlns:a16="http://schemas.microsoft.com/office/drawing/2014/main" id="{9DCE4E54-D1B0-F053-2D49-CB6BC326AE93}"/>
                </a:ext>
              </a:extLst>
            </p:cNvPr>
            <p:cNvCxnSpPr>
              <a:stCxn id="9" idx="3"/>
              <a:endCxn id="12" idx="1"/>
            </p:cNvCxnSpPr>
            <p:nvPr/>
          </p:nvCxnSpPr>
          <p:spPr>
            <a:xfrm>
              <a:off x="9098000" y="4047823"/>
              <a:ext cx="425700" cy="600"/>
            </a:xfrm>
            <a:prstGeom prst="bentConnector3">
              <a:avLst>
                <a:gd name="adj1" fmla="val 50000"/>
              </a:avLst>
            </a:prstGeom>
            <a:noFill/>
            <a:ln w="9525" cap="flat" cmpd="sng">
              <a:solidFill>
                <a:srgbClr val="79527B"/>
              </a:solidFill>
              <a:prstDash val="solid"/>
              <a:miter lim="800000"/>
              <a:headEnd type="none" w="sm" len="sm"/>
              <a:tailEnd type="triangle" w="med" len="med"/>
            </a:ln>
          </p:spPr>
        </p:cxnSp>
        <p:cxnSp>
          <p:nvCxnSpPr>
            <p:cNvPr id="24" name="Google Shape;1202;p19">
              <a:extLst>
                <a:ext uri="{FF2B5EF4-FFF2-40B4-BE49-F238E27FC236}">
                  <a16:creationId xmlns:a16="http://schemas.microsoft.com/office/drawing/2014/main" id="{14C5EDD1-A1C0-C238-C2EB-A93E1FF3BECB}"/>
                </a:ext>
              </a:extLst>
            </p:cNvPr>
            <p:cNvCxnSpPr/>
            <p:nvPr/>
          </p:nvCxnSpPr>
          <p:spPr>
            <a:xfrm>
              <a:off x="6711696" y="3057151"/>
              <a:ext cx="2194784" cy="0"/>
            </a:xfrm>
            <a:prstGeom prst="straightConnector1">
              <a:avLst/>
            </a:prstGeom>
            <a:noFill/>
            <a:ln w="9525" cap="flat" cmpd="sng">
              <a:solidFill>
                <a:srgbClr val="79527B"/>
              </a:solidFill>
              <a:prstDash val="solid"/>
              <a:miter lim="800000"/>
              <a:headEnd type="none" w="sm" len="sm"/>
              <a:tailEnd type="none" w="sm" len="sm"/>
            </a:ln>
          </p:spPr>
        </p:cxnSp>
        <p:cxnSp>
          <p:nvCxnSpPr>
            <p:cNvPr id="25" name="Google Shape;1203;p19">
              <a:extLst>
                <a:ext uri="{FF2B5EF4-FFF2-40B4-BE49-F238E27FC236}">
                  <a16:creationId xmlns:a16="http://schemas.microsoft.com/office/drawing/2014/main" id="{90751C6E-9CC8-1E8B-82B3-300845AE2A42}"/>
                </a:ext>
              </a:extLst>
            </p:cNvPr>
            <p:cNvCxnSpPr/>
            <p:nvPr/>
          </p:nvCxnSpPr>
          <p:spPr>
            <a:xfrm>
              <a:off x="6711696" y="3311144"/>
              <a:ext cx="2194784" cy="0"/>
            </a:xfrm>
            <a:prstGeom prst="straightConnector1">
              <a:avLst/>
            </a:prstGeom>
            <a:noFill/>
            <a:ln w="9525" cap="flat" cmpd="sng">
              <a:solidFill>
                <a:srgbClr val="79527B"/>
              </a:solidFill>
              <a:prstDash val="solid"/>
              <a:miter lim="800000"/>
              <a:headEnd type="none" w="sm" len="sm"/>
              <a:tailEnd type="none" w="sm" len="sm"/>
            </a:ln>
          </p:spPr>
        </p:cxnSp>
        <p:cxnSp>
          <p:nvCxnSpPr>
            <p:cNvPr id="26" name="Google Shape;1204;p19">
              <a:extLst>
                <a:ext uri="{FF2B5EF4-FFF2-40B4-BE49-F238E27FC236}">
                  <a16:creationId xmlns:a16="http://schemas.microsoft.com/office/drawing/2014/main" id="{7FEF5534-CCD9-F2AC-D0AC-BF5C3655A2DA}"/>
                </a:ext>
              </a:extLst>
            </p:cNvPr>
            <p:cNvCxnSpPr/>
            <p:nvPr/>
          </p:nvCxnSpPr>
          <p:spPr>
            <a:xfrm>
              <a:off x="6711696" y="4944649"/>
              <a:ext cx="2194784" cy="0"/>
            </a:xfrm>
            <a:prstGeom prst="straightConnector1">
              <a:avLst/>
            </a:prstGeom>
            <a:noFill/>
            <a:ln w="9525" cap="flat" cmpd="sng">
              <a:solidFill>
                <a:srgbClr val="79527B"/>
              </a:solidFill>
              <a:prstDash val="solid"/>
              <a:miter lim="800000"/>
              <a:headEnd type="none" w="sm" len="sm"/>
              <a:tailEnd type="none" w="sm" len="sm"/>
            </a:ln>
          </p:spPr>
        </p:cxnSp>
        <p:cxnSp>
          <p:nvCxnSpPr>
            <p:cNvPr id="27" name="Google Shape;1205;p19">
              <a:extLst>
                <a:ext uri="{FF2B5EF4-FFF2-40B4-BE49-F238E27FC236}">
                  <a16:creationId xmlns:a16="http://schemas.microsoft.com/office/drawing/2014/main" id="{86585C2B-6FE1-A6D4-8635-70ECA6875F31}"/>
                </a:ext>
              </a:extLst>
            </p:cNvPr>
            <p:cNvCxnSpPr/>
            <p:nvPr/>
          </p:nvCxnSpPr>
          <p:spPr>
            <a:xfrm>
              <a:off x="6711696" y="5355962"/>
              <a:ext cx="2194784" cy="0"/>
            </a:xfrm>
            <a:prstGeom prst="straightConnector1">
              <a:avLst/>
            </a:prstGeom>
            <a:noFill/>
            <a:ln w="9525" cap="flat" cmpd="sng">
              <a:solidFill>
                <a:srgbClr val="79527B"/>
              </a:solidFill>
              <a:prstDash val="solid"/>
              <a:miter lim="800000"/>
              <a:headEnd type="none" w="sm" len="sm"/>
              <a:tailEnd type="none" w="sm" len="sm"/>
            </a:ln>
          </p:spPr>
        </p:cxnSp>
        <p:cxnSp>
          <p:nvCxnSpPr>
            <p:cNvPr id="28" name="Google Shape;1206;p19">
              <a:extLst>
                <a:ext uri="{FF2B5EF4-FFF2-40B4-BE49-F238E27FC236}">
                  <a16:creationId xmlns:a16="http://schemas.microsoft.com/office/drawing/2014/main" id="{3D04AB7F-B11C-F553-E85E-E89450312127}"/>
                </a:ext>
              </a:extLst>
            </p:cNvPr>
            <p:cNvCxnSpPr/>
            <p:nvPr/>
          </p:nvCxnSpPr>
          <p:spPr>
            <a:xfrm>
              <a:off x="6711696" y="5825050"/>
              <a:ext cx="2194784" cy="0"/>
            </a:xfrm>
            <a:prstGeom prst="straightConnector1">
              <a:avLst/>
            </a:prstGeom>
            <a:noFill/>
            <a:ln w="9525" cap="flat" cmpd="sng">
              <a:solidFill>
                <a:srgbClr val="79527B"/>
              </a:solidFill>
              <a:prstDash val="solid"/>
              <a:miter lim="800000"/>
              <a:headEnd type="none" w="sm" len="sm"/>
              <a:tailEnd type="none" w="sm" len="sm"/>
            </a:ln>
          </p:spPr>
        </p:cxnSp>
      </p:grpSp>
      <p:sp>
        <p:nvSpPr>
          <p:cNvPr id="33" name="Textfeld 32">
            <a:extLst>
              <a:ext uri="{FF2B5EF4-FFF2-40B4-BE49-F238E27FC236}">
                <a16:creationId xmlns:a16="http://schemas.microsoft.com/office/drawing/2014/main" id="{DC1C7F83-42F2-E7BE-B3EA-1E7B258331E6}"/>
              </a:ext>
            </a:extLst>
          </p:cNvPr>
          <p:cNvSpPr txBox="1"/>
          <p:nvPr/>
        </p:nvSpPr>
        <p:spPr>
          <a:xfrm>
            <a:off x="854280" y="1696703"/>
            <a:ext cx="2506810" cy="4832092"/>
          </a:xfrm>
          <a:prstGeom prst="rect">
            <a:avLst/>
          </a:prstGeom>
          <a:noFill/>
        </p:spPr>
        <p:txBody>
          <a:bodyPr wrap="square">
            <a:spAutoFit/>
          </a:bodyPr>
          <a:lstStyle/>
          <a:p>
            <a:pPr marL="0" lvl="0" indent="0" algn="l" rtl="0">
              <a:lnSpc>
                <a:spcPct val="100000"/>
              </a:lnSpc>
              <a:spcBef>
                <a:spcPts val="0"/>
              </a:spcBef>
              <a:spcAft>
                <a:spcPts val="0"/>
              </a:spcAft>
              <a:buClr>
                <a:srgbClr val="595A59"/>
              </a:buClr>
              <a:buSzPts val="1800"/>
              <a:buNone/>
            </a:pPr>
            <a:r>
              <a:rPr lang="de-DE" sz="2200" dirty="0">
                <a:latin typeface="Calibri" panose="020F0502020204030204" pitchFamily="34" charset="0"/>
                <a:cs typeface="Calibri" panose="020F0502020204030204" pitchFamily="34" charset="0"/>
              </a:rPr>
              <a:t>Bei der Liquiditätsplanung werden alle bereits gebuchten </a:t>
            </a:r>
            <a:r>
              <a:rPr lang="de-DE" sz="2200" dirty="0" err="1">
                <a:latin typeface="Calibri" panose="020F0502020204030204" pitchFamily="34" charset="0"/>
                <a:cs typeface="Calibri" panose="020F0502020204030204" pitchFamily="34" charset="0"/>
              </a:rPr>
              <a:t>Zahlungsein</a:t>
            </a:r>
            <a:r>
              <a:rPr lang="de-DE" sz="2200" dirty="0">
                <a:latin typeface="Calibri" panose="020F0502020204030204" pitchFamily="34" charset="0"/>
                <a:cs typeface="Calibri" panose="020F0502020204030204" pitchFamily="34" charset="0"/>
              </a:rPr>
              <a:t>- und     -ausgänge sowie die Planwerte berücksichtigt. Zusammen mit dem Kontostand und der Kreditlinie ergibt sich daraus die verfügbare Liquidität.</a:t>
            </a:r>
            <a:endParaRPr lang="en-US" sz="2200"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31388903"/>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533400" y="406585"/>
            <a:ext cx="11125200" cy="804265"/>
          </a:xfrm>
        </p:spPr>
        <p:txBody>
          <a:bodyPr/>
          <a:lstStyle/>
          <a:p>
            <a:r>
              <a:rPr lang="de-DE" sz="2800" dirty="0"/>
              <a:t>EXTRA: DAS WAR'S MIT DER THEORIE. AUF GEHT'S IN DIE PRAXIS!</a:t>
            </a:r>
            <a:endParaRPr lang="en-US" sz="2800" dirty="0"/>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74</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443732" y="918462"/>
            <a:ext cx="10567407" cy="584775"/>
          </a:xfrm>
          <a:prstGeom prst="rect">
            <a:avLst/>
          </a:prstGeom>
          <a:noFill/>
        </p:spPr>
        <p:txBody>
          <a:bodyPr wrap="square" rtlCol="0">
            <a:spAutoFit/>
          </a:bodyPr>
          <a:lstStyle/>
          <a:p>
            <a:pPr>
              <a:buClr>
                <a:srgbClr val="915F9E"/>
              </a:buClr>
            </a:pPr>
            <a:r>
              <a:rPr lang="de-DE" sz="1600" b="1" dirty="0">
                <a:solidFill>
                  <a:srgbClr val="E97924"/>
                </a:solidFill>
                <a:latin typeface="Calibri" panose="020F0502020204030204" pitchFamily="34" charset="0"/>
                <a:cs typeface="Calibri" panose="020F0502020204030204" pitchFamily="34" charset="0"/>
              </a:rPr>
              <a:t>Hier sehen Sie einen monatlichen Liquiditätsplan. Ähnlich wie im privaten Haushaltsbuch werden hier sowohl Einnahmen als auch Ausgaben eingetragen - geordnet nach verschiedenen Kategorien.</a:t>
            </a:r>
            <a:endParaRPr lang="en-US" sz="1600" b="1" dirty="0">
              <a:solidFill>
                <a:srgbClr val="E97924"/>
              </a:solidFill>
              <a:latin typeface="Calibri" panose="020F0502020204030204" pitchFamily="34" charset="0"/>
              <a:cs typeface="Calibri" panose="020F0502020204030204" pitchFamily="34" charset="0"/>
            </a:endParaRPr>
          </a:p>
        </p:txBody>
      </p:sp>
      <p:graphicFrame>
        <p:nvGraphicFramePr>
          <p:cNvPr id="7" name="Google Shape;1213;p20">
            <a:extLst>
              <a:ext uri="{FF2B5EF4-FFF2-40B4-BE49-F238E27FC236}">
                <a16:creationId xmlns:a16="http://schemas.microsoft.com/office/drawing/2014/main" id="{F44A694B-12CE-C48F-C7E8-AA12B1E1A6ED}"/>
              </a:ext>
            </a:extLst>
          </p:cNvPr>
          <p:cNvGraphicFramePr/>
          <p:nvPr>
            <p:extLst>
              <p:ext uri="{D42A27DB-BD31-4B8C-83A1-F6EECF244321}">
                <p14:modId xmlns:p14="http://schemas.microsoft.com/office/powerpoint/2010/main" val="2395243228"/>
              </p:ext>
            </p:extLst>
          </p:nvPr>
        </p:nvGraphicFramePr>
        <p:xfrm>
          <a:off x="623062" y="1483007"/>
          <a:ext cx="11125206" cy="4941494"/>
        </p:xfrm>
        <a:graphic>
          <a:graphicData uri="http://schemas.openxmlformats.org/drawingml/2006/table">
            <a:tbl>
              <a:tblPr firstRow="1" bandRow="1">
                <a:noFill/>
              </a:tblPr>
              <a:tblGrid>
                <a:gridCol w="2261689">
                  <a:extLst>
                    <a:ext uri="{9D8B030D-6E8A-4147-A177-3AD203B41FA5}">
                      <a16:colId xmlns:a16="http://schemas.microsoft.com/office/drawing/2014/main" val="20000"/>
                    </a:ext>
                  </a:extLst>
                </a:gridCol>
                <a:gridCol w="681809">
                  <a:extLst>
                    <a:ext uri="{9D8B030D-6E8A-4147-A177-3AD203B41FA5}">
                      <a16:colId xmlns:a16="http://schemas.microsoft.com/office/drawing/2014/main" val="20001"/>
                    </a:ext>
                  </a:extLst>
                </a:gridCol>
                <a:gridCol w="681809">
                  <a:extLst>
                    <a:ext uri="{9D8B030D-6E8A-4147-A177-3AD203B41FA5}">
                      <a16:colId xmlns:a16="http://schemas.microsoft.com/office/drawing/2014/main" val="20002"/>
                    </a:ext>
                  </a:extLst>
                </a:gridCol>
                <a:gridCol w="681809">
                  <a:extLst>
                    <a:ext uri="{9D8B030D-6E8A-4147-A177-3AD203B41FA5}">
                      <a16:colId xmlns:a16="http://schemas.microsoft.com/office/drawing/2014/main" val="20003"/>
                    </a:ext>
                  </a:extLst>
                </a:gridCol>
                <a:gridCol w="681809">
                  <a:extLst>
                    <a:ext uri="{9D8B030D-6E8A-4147-A177-3AD203B41FA5}">
                      <a16:colId xmlns:a16="http://schemas.microsoft.com/office/drawing/2014/main" val="20004"/>
                    </a:ext>
                  </a:extLst>
                </a:gridCol>
                <a:gridCol w="681809">
                  <a:extLst>
                    <a:ext uri="{9D8B030D-6E8A-4147-A177-3AD203B41FA5}">
                      <a16:colId xmlns:a16="http://schemas.microsoft.com/office/drawing/2014/main" val="20005"/>
                    </a:ext>
                  </a:extLst>
                </a:gridCol>
                <a:gridCol w="681809">
                  <a:extLst>
                    <a:ext uri="{9D8B030D-6E8A-4147-A177-3AD203B41FA5}">
                      <a16:colId xmlns:a16="http://schemas.microsoft.com/office/drawing/2014/main" val="20006"/>
                    </a:ext>
                  </a:extLst>
                </a:gridCol>
                <a:gridCol w="681809">
                  <a:extLst>
                    <a:ext uri="{9D8B030D-6E8A-4147-A177-3AD203B41FA5}">
                      <a16:colId xmlns:a16="http://schemas.microsoft.com/office/drawing/2014/main" val="20007"/>
                    </a:ext>
                  </a:extLst>
                </a:gridCol>
                <a:gridCol w="681809">
                  <a:extLst>
                    <a:ext uri="{9D8B030D-6E8A-4147-A177-3AD203B41FA5}">
                      <a16:colId xmlns:a16="http://schemas.microsoft.com/office/drawing/2014/main" val="20008"/>
                    </a:ext>
                  </a:extLst>
                </a:gridCol>
                <a:gridCol w="681809">
                  <a:extLst>
                    <a:ext uri="{9D8B030D-6E8A-4147-A177-3AD203B41FA5}">
                      <a16:colId xmlns:a16="http://schemas.microsoft.com/office/drawing/2014/main" val="20009"/>
                    </a:ext>
                  </a:extLst>
                </a:gridCol>
                <a:gridCol w="681809">
                  <a:extLst>
                    <a:ext uri="{9D8B030D-6E8A-4147-A177-3AD203B41FA5}">
                      <a16:colId xmlns:a16="http://schemas.microsoft.com/office/drawing/2014/main" val="20010"/>
                    </a:ext>
                  </a:extLst>
                </a:gridCol>
                <a:gridCol w="681809">
                  <a:extLst>
                    <a:ext uri="{9D8B030D-6E8A-4147-A177-3AD203B41FA5}">
                      <a16:colId xmlns:a16="http://schemas.microsoft.com/office/drawing/2014/main" val="20011"/>
                    </a:ext>
                  </a:extLst>
                </a:gridCol>
                <a:gridCol w="681809">
                  <a:extLst>
                    <a:ext uri="{9D8B030D-6E8A-4147-A177-3AD203B41FA5}">
                      <a16:colId xmlns:a16="http://schemas.microsoft.com/office/drawing/2014/main" val="20012"/>
                    </a:ext>
                  </a:extLst>
                </a:gridCol>
                <a:gridCol w="681809">
                  <a:extLst>
                    <a:ext uri="{9D8B030D-6E8A-4147-A177-3AD203B41FA5}">
                      <a16:colId xmlns:a16="http://schemas.microsoft.com/office/drawing/2014/main" val="20013"/>
                    </a:ext>
                  </a:extLst>
                </a:gridCol>
              </a:tblGrid>
              <a:tr h="286190">
                <a:tc>
                  <a:txBody>
                    <a:bodyPr/>
                    <a:lstStyle/>
                    <a:p>
                      <a:pPr marL="0" marR="0" lvl="0" indent="0" algn="l" rtl="0">
                        <a:spcBef>
                          <a:spcPts val="0"/>
                        </a:spcBef>
                        <a:spcAft>
                          <a:spcPts val="0"/>
                        </a:spcAft>
                        <a:buNone/>
                      </a:pPr>
                      <a:endParaRPr sz="90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solidFill>
                            <a:schemeClr val="bg1"/>
                          </a:solidFill>
                          <a:latin typeface="Calibri" panose="020F0502020204030204" pitchFamily="34" charset="0"/>
                          <a:cs typeface="Calibri" panose="020F0502020204030204" pitchFamily="34" charset="0"/>
                        </a:rPr>
                        <a:t>Status Quo</a:t>
                      </a:r>
                      <a:endParaRPr>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1</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defTabSz="3343281" rtl="0" eaLnBrk="1" fontAlgn="auto" latinLnBrk="0" hangingPunct="1">
                        <a:lnSpc>
                          <a:spcPct val="100000"/>
                        </a:lnSpc>
                        <a:spcBef>
                          <a:spcPts val="0"/>
                        </a:spcBef>
                        <a:spcAft>
                          <a:spcPts val="0"/>
                        </a:spcAft>
                        <a:buClr>
                          <a:schemeClr val="dk1"/>
                        </a:buClr>
                        <a:buSzPts val="900"/>
                        <a:buFont typeface="Calibri"/>
                        <a:buNone/>
                        <a:tabLst/>
                        <a:defRPr/>
                      </a:pPr>
                      <a:r>
                        <a:rPr lang="de-DE" sz="900" dirty="0">
                          <a:solidFill>
                            <a:schemeClr val="bg1"/>
                          </a:solidFill>
                          <a:latin typeface="Calibri" panose="020F0502020204030204" pitchFamily="34" charset="0"/>
                          <a:cs typeface="Calibri" panose="020F0502020204030204" pitchFamily="34" charset="0"/>
                        </a:rPr>
                        <a:t>Monat 2</a:t>
                      </a: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dirty="0">
                          <a:solidFill>
                            <a:schemeClr val="bg1"/>
                          </a:solidFill>
                          <a:latin typeface="Calibri" panose="020F0502020204030204" pitchFamily="34" charset="0"/>
                          <a:cs typeface="Calibri" panose="020F0502020204030204" pitchFamily="34" charset="0"/>
                        </a:rPr>
                        <a:t>Monat 3</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dirty="0">
                          <a:solidFill>
                            <a:schemeClr val="bg1"/>
                          </a:solidFill>
                          <a:latin typeface="Calibri" panose="020F0502020204030204" pitchFamily="34" charset="0"/>
                          <a:cs typeface="Calibri" panose="020F0502020204030204" pitchFamily="34" charset="0"/>
                        </a:rPr>
                        <a:t>Monat 4</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dirty="0">
                          <a:solidFill>
                            <a:schemeClr val="bg1"/>
                          </a:solidFill>
                          <a:latin typeface="Calibri" panose="020F0502020204030204" pitchFamily="34" charset="0"/>
                          <a:cs typeface="Calibri" panose="020F0502020204030204" pitchFamily="34" charset="0"/>
                        </a:rPr>
                        <a:t>Monat 5</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6</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dirty="0">
                          <a:solidFill>
                            <a:schemeClr val="bg1"/>
                          </a:solidFill>
                          <a:latin typeface="Calibri" panose="020F0502020204030204" pitchFamily="34" charset="0"/>
                          <a:cs typeface="Calibri" panose="020F0502020204030204" pitchFamily="34" charset="0"/>
                        </a:rPr>
                        <a:t>Monat 7</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8</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9</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10</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11</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12</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extLst>
                  <a:ext uri="{0D108BD9-81ED-4DB2-BD59-A6C34878D82A}">
                    <a16:rowId xmlns:a16="http://schemas.microsoft.com/office/drawing/2014/main" val="10000"/>
                  </a:ext>
                </a:extLst>
              </a:tr>
              <a:tr h="344692">
                <a:tc>
                  <a:txBody>
                    <a:bodyPr/>
                    <a:lstStyle/>
                    <a:p>
                      <a:pPr marL="0" marR="0" lvl="0" indent="0" algn="l" rtl="0">
                        <a:spcBef>
                          <a:spcPts val="0"/>
                        </a:spcBef>
                        <a:spcAft>
                          <a:spcPts val="0"/>
                        </a:spcAft>
                        <a:buNone/>
                      </a:pPr>
                      <a:r>
                        <a:rPr lang="de-DE" sz="900" dirty="0">
                          <a:solidFill>
                            <a:schemeClr val="lt1"/>
                          </a:solidFill>
                          <a:latin typeface="Calibri" panose="020F0502020204030204" pitchFamily="34" charset="0"/>
                          <a:cs typeface="Calibri" panose="020F0502020204030204" pitchFamily="34" charset="0"/>
                        </a:rPr>
                        <a:t>Finanzmittelbestand zu Beginn der Periode</a:t>
                      </a: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01"/>
                  </a:ext>
                </a:extLst>
              </a:tr>
              <a:tr h="344692">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cs typeface="Calibri" panose="020F0502020204030204" pitchFamily="34" charset="0"/>
                        </a:rPr>
                        <a:t>Einzahlungen aus laufendem Geschäftsbetrieb (inkl. Forderungen aus Lieferungen und Leistungen)</a:t>
                      </a:r>
                      <a:endParaRPr sz="900"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02"/>
                  </a:ext>
                </a:extLst>
              </a:tr>
              <a:tr h="215436">
                <a:tc>
                  <a:txBody>
                    <a:bodyPr/>
                    <a:lstStyle/>
                    <a:p>
                      <a:pPr marL="0" marR="0" lvl="0" indent="0" algn="r" rtl="0">
                        <a:spcBef>
                          <a:spcPts val="0"/>
                        </a:spcBef>
                        <a:spcAft>
                          <a:spcPts val="0"/>
                        </a:spcAft>
                        <a:buNone/>
                      </a:pPr>
                      <a:r>
                        <a:rPr lang="de-DE" sz="900" i="1" dirty="0">
                          <a:solidFill>
                            <a:srgbClr val="595A59"/>
                          </a:solidFill>
                          <a:latin typeface="Calibri" panose="020F0502020204030204" pitchFamily="34" charset="0"/>
                          <a:cs typeface="Calibri" panose="020F0502020204030204" pitchFamily="34" charset="0"/>
                        </a:rPr>
                        <a:t>Davon gebucht</a:t>
                      </a:r>
                      <a:endParaRPr sz="900" i="1"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extLst>
                  <a:ext uri="{0D108BD9-81ED-4DB2-BD59-A6C34878D82A}">
                    <a16:rowId xmlns:a16="http://schemas.microsoft.com/office/drawing/2014/main" val="10003"/>
                  </a:ext>
                </a:extLst>
              </a:tr>
              <a:tr h="215436">
                <a:tc>
                  <a:txBody>
                    <a:bodyPr/>
                    <a:lstStyle/>
                    <a:p>
                      <a:pPr marL="0" marR="0" lvl="0" indent="0" algn="r" rtl="0">
                        <a:spcBef>
                          <a:spcPts val="0"/>
                        </a:spcBef>
                        <a:spcAft>
                          <a:spcPts val="0"/>
                        </a:spcAft>
                        <a:buNone/>
                      </a:pPr>
                      <a:r>
                        <a:rPr lang="de-DE" sz="900" i="1" dirty="0">
                          <a:solidFill>
                            <a:srgbClr val="595A59"/>
                          </a:solidFill>
                          <a:latin typeface="Calibri" panose="020F0502020204030204" pitchFamily="34" charset="0"/>
                          <a:cs typeface="Calibri" panose="020F0502020204030204" pitchFamily="34" charset="0"/>
                        </a:rPr>
                        <a:t>Davon aus Planung</a:t>
                      </a:r>
                    </a:p>
                  </a:txBody>
                  <a:tcPr marL="91450" marR="91450" marT="45725" marB="45725">
                    <a:solidFill>
                      <a:srgbClr val="E7EBEB"/>
                    </a:solidFill>
                  </a:tcPr>
                </a:tc>
                <a:tc>
                  <a:txBody>
                    <a:bodyPr/>
                    <a:lstStyle/>
                    <a:p>
                      <a:pPr marL="0" marR="0" lvl="0" indent="0" algn="l" rtl="0">
                        <a:spcBef>
                          <a:spcPts val="0"/>
                        </a:spcBef>
                        <a:spcAft>
                          <a:spcPts val="0"/>
                        </a:spcAft>
                        <a:buNone/>
                      </a:pPr>
                      <a:endParaRPr sz="900"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extLst>
                  <a:ext uri="{0D108BD9-81ED-4DB2-BD59-A6C34878D82A}">
                    <a16:rowId xmlns:a16="http://schemas.microsoft.com/office/drawing/2014/main" val="10004"/>
                  </a:ext>
                </a:extLst>
              </a:tr>
              <a:tr h="215436">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cs typeface="Calibri" panose="020F0502020204030204" pitchFamily="34" charset="0"/>
                        </a:rPr>
                        <a:t>Einzahlungen aus Desinvestitionen</a:t>
                      </a:r>
                      <a:endParaRPr sz="900" dirty="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extLst>
                  <a:ext uri="{0D108BD9-81ED-4DB2-BD59-A6C34878D82A}">
                    <a16:rowId xmlns:a16="http://schemas.microsoft.com/office/drawing/2014/main" val="10005"/>
                  </a:ext>
                </a:extLst>
              </a:tr>
              <a:tr h="215436">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cs typeface="Calibri" panose="020F0502020204030204" pitchFamily="34" charset="0"/>
                        </a:rPr>
                        <a:t>Einzahlungen aus Finanzerträgen</a:t>
                      </a:r>
                      <a:endParaRPr sz="900" dirty="0">
                        <a:solidFill>
                          <a:srgbClr val="595A59"/>
                        </a:solidFill>
                        <a:highlight>
                          <a:srgbClr val="FFFF00"/>
                        </a:highlight>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06"/>
                  </a:ext>
                </a:extLst>
              </a:tr>
              <a:tr h="215436">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cs typeface="Calibri" panose="020F0502020204030204" pitchFamily="34" charset="0"/>
                        </a:rPr>
                        <a:t>Summe Einzahlungen</a:t>
                      </a:r>
                      <a:endParaRPr sz="900"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07"/>
                  </a:ext>
                </a:extLst>
              </a:tr>
              <a:tr h="344692">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ea typeface="Calibri"/>
                          <a:cs typeface="Calibri" panose="020F0502020204030204" pitchFamily="34" charset="0"/>
                          <a:sym typeface="Calibri"/>
                        </a:rPr>
                        <a:t>Auszahlungen aus laufendem Geschäftsbetrieb (inkl. Verbindlichkeiten aus Lieferungen und Leistungen)</a:t>
                      </a:r>
                      <a:endParaRPr sz="900" dirty="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dirty="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extLst>
                  <a:ext uri="{0D108BD9-81ED-4DB2-BD59-A6C34878D82A}">
                    <a16:rowId xmlns:a16="http://schemas.microsoft.com/office/drawing/2014/main" val="10008"/>
                  </a:ext>
                </a:extLst>
              </a:tr>
              <a:tr h="215436">
                <a:tc>
                  <a:txBody>
                    <a:bodyPr/>
                    <a:lstStyle/>
                    <a:p>
                      <a:pPr marL="0" marR="0" lvl="0" indent="0" algn="r" rtl="0">
                        <a:spcBef>
                          <a:spcPts val="0"/>
                        </a:spcBef>
                        <a:spcAft>
                          <a:spcPts val="0"/>
                        </a:spcAft>
                        <a:buNone/>
                      </a:pPr>
                      <a:r>
                        <a:rPr lang="de-DE" sz="900" i="1" dirty="0">
                          <a:solidFill>
                            <a:srgbClr val="595A59"/>
                          </a:solidFill>
                          <a:latin typeface="Calibri" panose="020F0502020204030204" pitchFamily="34" charset="0"/>
                          <a:cs typeface="Calibri" panose="020F0502020204030204" pitchFamily="34" charset="0"/>
                        </a:rPr>
                        <a:t>Davon gebucht</a:t>
                      </a:r>
                      <a:endParaRPr sz="900" i="1"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extLst>
                  <a:ext uri="{0D108BD9-81ED-4DB2-BD59-A6C34878D82A}">
                    <a16:rowId xmlns:a16="http://schemas.microsoft.com/office/drawing/2014/main" val="10009"/>
                  </a:ext>
                </a:extLst>
              </a:tr>
              <a:tr h="215436">
                <a:tc>
                  <a:txBody>
                    <a:bodyPr/>
                    <a:lstStyle/>
                    <a:p>
                      <a:pPr marL="0" marR="0" lvl="0" indent="0" algn="r" rtl="0">
                        <a:spcBef>
                          <a:spcPts val="0"/>
                        </a:spcBef>
                        <a:spcAft>
                          <a:spcPts val="0"/>
                        </a:spcAft>
                        <a:buNone/>
                      </a:pPr>
                      <a:r>
                        <a:rPr lang="de-DE" sz="900" i="1" dirty="0">
                          <a:solidFill>
                            <a:srgbClr val="595A59"/>
                          </a:solidFill>
                          <a:latin typeface="Calibri" panose="020F0502020204030204" pitchFamily="34" charset="0"/>
                          <a:cs typeface="Calibri" panose="020F0502020204030204" pitchFamily="34" charset="0"/>
                        </a:rPr>
                        <a:t>Davon aus Planung</a:t>
                      </a: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extLst>
                  <a:ext uri="{0D108BD9-81ED-4DB2-BD59-A6C34878D82A}">
                    <a16:rowId xmlns:a16="http://schemas.microsoft.com/office/drawing/2014/main" val="10010"/>
                  </a:ext>
                </a:extLst>
              </a:tr>
              <a:tr h="215436">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cs typeface="Calibri" panose="020F0502020204030204" pitchFamily="34" charset="0"/>
                        </a:rPr>
                        <a:t>Auszahlungen für Investitionen</a:t>
                      </a:r>
                      <a:endParaRPr sz="900"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1"/>
                  </a:ext>
                </a:extLst>
              </a:tr>
              <a:tr h="344692">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cs typeface="Calibri" panose="020F0502020204030204" pitchFamily="34" charset="0"/>
                        </a:rPr>
                        <a:t>Auszahlungen für Finanztransaktionen (Tilgung/Zinsen)</a:t>
                      </a:r>
                      <a:endParaRPr sz="900" dirty="0">
                        <a:solidFill>
                          <a:srgbClr val="595A59"/>
                        </a:solidFill>
                        <a:highlight>
                          <a:srgbClr val="FFFF00"/>
                        </a:highlight>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2"/>
                  </a:ext>
                </a:extLst>
              </a:tr>
              <a:tr h="215436">
                <a:tc>
                  <a:txBody>
                    <a:bodyPr/>
                    <a:lstStyle/>
                    <a:p>
                      <a:pPr marL="0" marR="0" lvl="0" indent="0" algn="l" rtl="0">
                        <a:spcBef>
                          <a:spcPts val="0"/>
                        </a:spcBef>
                        <a:spcAft>
                          <a:spcPts val="0"/>
                        </a:spcAft>
                        <a:buNone/>
                      </a:pPr>
                      <a:r>
                        <a:rPr lang="de-DE" sz="900" dirty="0">
                          <a:solidFill>
                            <a:schemeClr val="lt1"/>
                          </a:solidFill>
                          <a:latin typeface="Calibri" panose="020F0502020204030204" pitchFamily="34" charset="0"/>
                          <a:cs typeface="Calibri" panose="020F0502020204030204" pitchFamily="34" charset="0"/>
                        </a:rPr>
                        <a:t>Summe </a:t>
                      </a:r>
                      <a:r>
                        <a:rPr lang="de-DE" sz="900" dirty="0" err="1">
                          <a:solidFill>
                            <a:schemeClr val="lt1"/>
                          </a:solidFill>
                          <a:latin typeface="Calibri" panose="020F0502020204030204" pitchFamily="34" charset="0"/>
                          <a:cs typeface="Calibri" panose="020F0502020204030204" pitchFamily="34" charset="0"/>
                        </a:rPr>
                        <a:t>Auszhalungen</a:t>
                      </a: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13"/>
                  </a:ext>
                </a:extLst>
              </a:tr>
              <a:tr h="215436">
                <a:tc>
                  <a:txBody>
                    <a:bodyPr/>
                    <a:lstStyle/>
                    <a:p>
                      <a:pPr marL="0" marR="0" lvl="0" indent="0" algn="l" rtl="0">
                        <a:spcBef>
                          <a:spcPts val="0"/>
                        </a:spcBef>
                        <a:spcAft>
                          <a:spcPts val="0"/>
                        </a:spcAft>
                        <a:buNone/>
                      </a:pPr>
                      <a:r>
                        <a:rPr lang="de-DE" sz="900" dirty="0">
                          <a:solidFill>
                            <a:schemeClr val="lt1"/>
                          </a:solidFill>
                          <a:latin typeface="Calibri" panose="020F0502020204030204" pitchFamily="34" charset="0"/>
                          <a:cs typeface="Calibri" panose="020F0502020204030204" pitchFamily="34" charset="0"/>
                        </a:rPr>
                        <a:t>Über-/Unterdeckung</a:t>
                      </a: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14"/>
                  </a:ext>
                </a:extLst>
              </a:tr>
              <a:tr h="215436">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cs typeface="Calibri" panose="020F0502020204030204" pitchFamily="34" charset="0"/>
                        </a:rPr>
                        <a:t>Maßnahmen</a:t>
                      </a:r>
                      <a:endParaRPr sz="900"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5"/>
                  </a:ext>
                </a:extLst>
              </a:tr>
              <a:tr h="344692">
                <a:tc>
                  <a:txBody>
                    <a:bodyPr/>
                    <a:lstStyle/>
                    <a:p>
                      <a:pPr marL="0" marR="0" lvl="0" indent="0" algn="l" rtl="0">
                        <a:spcBef>
                          <a:spcPts val="0"/>
                        </a:spcBef>
                        <a:spcAft>
                          <a:spcPts val="0"/>
                        </a:spcAft>
                        <a:buNone/>
                      </a:pPr>
                      <a:r>
                        <a:rPr lang="de-DE" sz="900" dirty="0">
                          <a:solidFill>
                            <a:schemeClr val="lt1"/>
                          </a:solidFill>
                          <a:latin typeface="Calibri" panose="020F0502020204030204" pitchFamily="34" charset="0"/>
                          <a:cs typeface="Calibri" panose="020F0502020204030204" pitchFamily="34" charset="0"/>
                        </a:rPr>
                        <a:t>Finanzmittelbestand zum Ende der Periode</a:t>
                      </a: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16"/>
                  </a:ext>
                </a:extLst>
              </a:tr>
            </a:tbl>
          </a:graphicData>
        </a:graphic>
      </p:graphicFrame>
    </p:spTree>
    <p:extLst>
      <p:ext uri="{BB962C8B-B14F-4D97-AF65-F5344CB8AC3E}">
        <p14:creationId xmlns:p14="http://schemas.microsoft.com/office/powerpoint/2010/main" val="100477537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533400" y="406585"/>
            <a:ext cx="11125200" cy="804265"/>
          </a:xfrm>
        </p:spPr>
        <p:txBody>
          <a:bodyPr/>
          <a:lstStyle/>
          <a:p>
            <a:r>
              <a:rPr lang="en-US" sz="3200" dirty="0"/>
              <a:t>EXTRA: BEISPIEL FÜR LIQUIDITÄTSPLANUNG</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75</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443732" y="918462"/>
            <a:ext cx="10567407" cy="584775"/>
          </a:xfrm>
          <a:prstGeom prst="rect">
            <a:avLst/>
          </a:prstGeom>
          <a:noFill/>
        </p:spPr>
        <p:txBody>
          <a:bodyPr wrap="square" rtlCol="0">
            <a:spAutoFit/>
          </a:bodyPr>
          <a:lstStyle/>
          <a:p>
            <a:pPr>
              <a:buClr>
                <a:srgbClr val="915F9E"/>
              </a:buClr>
            </a:pPr>
            <a:r>
              <a:rPr lang="de-DE" sz="1600" b="1" dirty="0">
                <a:solidFill>
                  <a:srgbClr val="E97924"/>
                </a:solidFill>
                <a:latin typeface="Calibri" panose="020F0502020204030204" pitchFamily="34" charset="0"/>
                <a:cs typeface="Calibri" panose="020F0502020204030204" pitchFamily="34" charset="0"/>
              </a:rPr>
              <a:t>Betrachten wir das Beispiel des monatlichen Liquiditätsplans. Wenn Sie diesen monatlich führen, können Sie relativ genaue Aussagen über die Liquidität des Unternehmens und die zukünftige Entwicklung machen und Krisen vermeiden.</a:t>
            </a:r>
            <a:endParaRPr lang="en-US" sz="1600" b="1" dirty="0">
              <a:solidFill>
                <a:srgbClr val="E97924"/>
              </a:solidFill>
              <a:latin typeface="Calibri" panose="020F0502020204030204" pitchFamily="34" charset="0"/>
              <a:cs typeface="Calibri" panose="020F0502020204030204" pitchFamily="34" charset="0"/>
            </a:endParaRPr>
          </a:p>
        </p:txBody>
      </p:sp>
      <p:graphicFrame>
        <p:nvGraphicFramePr>
          <p:cNvPr id="8" name="Google Shape;1294;p27">
            <a:extLst>
              <a:ext uri="{FF2B5EF4-FFF2-40B4-BE49-F238E27FC236}">
                <a16:creationId xmlns:a16="http://schemas.microsoft.com/office/drawing/2014/main" id="{A79A9E26-A8D1-DADF-F97C-EC564EFE6C74}"/>
              </a:ext>
            </a:extLst>
          </p:cNvPr>
          <p:cNvGraphicFramePr/>
          <p:nvPr>
            <p:extLst>
              <p:ext uri="{D42A27DB-BD31-4B8C-83A1-F6EECF244321}">
                <p14:modId xmlns:p14="http://schemas.microsoft.com/office/powerpoint/2010/main" val="4184805611"/>
              </p:ext>
            </p:extLst>
          </p:nvPr>
        </p:nvGraphicFramePr>
        <p:xfrm>
          <a:off x="443732" y="1515352"/>
          <a:ext cx="11370225" cy="4676985"/>
        </p:xfrm>
        <a:graphic>
          <a:graphicData uri="http://schemas.openxmlformats.org/drawingml/2006/table">
            <a:tbl>
              <a:tblPr firstRow="1" bandRow="1">
                <a:noFill/>
              </a:tblPr>
              <a:tblGrid>
                <a:gridCol w="2311500">
                  <a:extLst>
                    <a:ext uri="{9D8B030D-6E8A-4147-A177-3AD203B41FA5}">
                      <a16:colId xmlns:a16="http://schemas.microsoft.com/office/drawing/2014/main" val="20000"/>
                    </a:ext>
                  </a:extLst>
                </a:gridCol>
                <a:gridCol w="696825">
                  <a:extLst>
                    <a:ext uri="{9D8B030D-6E8A-4147-A177-3AD203B41FA5}">
                      <a16:colId xmlns:a16="http://schemas.microsoft.com/office/drawing/2014/main" val="20001"/>
                    </a:ext>
                  </a:extLst>
                </a:gridCol>
                <a:gridCol w="696825">
                  <a:extLst>
                    <a:ext uri="{9D8B030D-6E8A-4147-A177-3AD203B41FA5}">
                      <a16:colId xmlns:a16="http://schemas.microsoft.com/office/drawing/2014/main" val="20002"/>
                    </a:ext>
                  </a:extLst>
                </a:gridCol>
                <a:gridCol w="696825">
                  <a:extLst>
                    <a:ext uri="{9D8B030D-6E8A-4147-A177-3AD203B41FA5}">
                      <a16:colId xmlns:a16="http://schemas.microsoft.com/office/drawing/2014/main" val="20003"/>
                    </a:ext>
                  </a:extLst>
                </a:gridCol>
                <a:gridCol w="696825">
                  <a:extLst>
                    <a:ext uri="{9D8B030D-6E8A-4147-A177-3AD203B41FA5}">
                      <a16:colId xmlns:a16="http://schemas.microsoft.com/office/drawing/2014/main" val="20004"/>
                    </a:ext>
                  </a:extLst>
                </a:gridCol>
                <a:gridCol w="696825">
                  <a:extLst>
                    <a:ext uri="{9D8B030D-6E8A-4147-A177-3AD203B41FA5}">
                      <a16:colId xmlns:a16="http://schemas.microsoft.com/office/drawing/2014/main" val="20005"/>
                    </a:ext>
                  </a:extLst>
                </a:gridCol>
                <a:gridCol w="696825">
                  <a:extLst>
                    <a:ext uri="{9D8B030D-6E8A-4147-A177-3AD203B41FA5}">
                      <a16:colId xmlns:a16="http://schemas.microsoft.com/office/drawing/2014/main" val="20006"/>
                    </a:ext>
                  </a:extLst>
                </a:gridCol>
                <a:gridCol w="696825">
                  <a:extLst>
                    <a:ext uri="{9D8B030D-6E8A-4147-A177-3AD203B41FA5}">
                      <a16:colId xmlns:a16="http://schemas.microsoft.com/office/drawing/2014/main" val="20007"/>
                    </a:ext>
                  </a:extLst>
                </a:gridCol>
                <a:gridCol w="696825">
                  <a:extLst>
                    <a:ext uri="{9D8B030D-6E8A-4147-A177-3AD203B41FA5}">
                      <a16:colId xmlns:a16="http://schemas.microsoft.com/office/drawing/2014/main" val="20008"/>
                    </a:ext>
                  </a:extLst>
                </a:gridCol>
                <a:gridCol w="696825">
                  <a:extLst>
                    <a:ext uri="{9D8B030D-6E8A-4147-A177-3AD203B41FA5}">
                      <a16:colId xmlns:a16="http://schemas.microsoft.com/office/drawing/2014/main" val="20009"/>
                    </a:ext>
                  </a:extLst>
                </a:gridCol>
                <a:gridCol w="696825">
                  <a:extLst>
                    <a:ext uri="{9D8B030D-6E8A-4147-A177-3AD203B41FA5}">
                      <a16:colId xmlns:a16="http://schemas.microsoft.com/office/drawing/2014/main" val="20010"/>
                    </a:ext>
                  </a:extLst>
                </a:gridCol>
                <a:gridCol w="696825">
                  <a:extLst>
                    <a:ext uri="{9D8B030D-6E8A-4147-A177-3AD203B41FA5}">
                      <a16:colId xmlns:a16="http://schemas.microsoft.com/office/drawing/2014/main" val="20011"/>
                    </a:ext>
                  </a:extLst>
                </a:gridCol>
                <a:gridCol w="696825">
                  <a:extLst>
                    <a:ext uri="{9D8B030D-6E8A-4147-A177-3AD203B41FA5}">
                      <a16:colId xmlns:a16="http://schemas.microsoft.com/office/drawing/2014/main" val="20012"/>
                    </a:ext>
                  </a:extLst>
                </a:gridCol>
                <a:gridCol w="696825">
                  <a:extLst>
                    <a:ext uri="{9D8B030D-6E8A-4147-A177-3AD203B41FA5}">
                      <a16:colId xmlns:a16="http://schemas.microsoft.com/office/drawing/2014/main" val="20013"/>
                    </a:ext>
                  </a:extLst>
                </a:gridCol>
              </a:tblGrid>
              <a:tr h="333425">
                <a:tc>
                  <a:txBody>
                    <a:bodyPr/>
                    <a:lstStyle/>
                    <a:p>
                      <a:pPr marL="0" marR="0" lvl="0" indent="0" algn="l" rtl="0">
                        <a:spcBef>
                          <a:spcPts val="0"/>
                        </a:spcBef>
                        <a:spcAft>
                          <a:spcPts val="0"/>
                        </a:spcAft>
                        <a:buNone/>
                      </a:pPr>
                      <a:endParaRPr sz="90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solidFill>
                            <a:schemeClr val="bg1"/>
                          </a:solidFill>
                          <a:latin typeface="Calibri" panose="020F0502020204030204" pitchFamily="34" charset="0"/>
                          <a:cs typeface="Calibri" panose="020F0502020204030204" pitchFamily="34" charset="0"/>
                        </a:rPr>
                        <a:t>Status Quo</a:t>
                      </a:r>
                      <a:endParaRPr>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1</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defTabSz="3343281" rtl="0" eaLnBrk="1" fontAlgn="auto" latinLnBrk="0" hangingPunct="1">
                        <a:lnSpc>
                          <a:spcPct val="100000"/>
                        </a:lnSpc>
                        <a:spcBef>
                          <a:spcPts val="0"/>
                        </a:spcBef>
                        <a:spcAft>
                          <a:spcPts val="0"/>
                        </a:spcAft>
                        <a:buClr>
                          <a:schemeClr val="dk1"/>
                        </a:buClr>
                        <a:buSzPts val="900"/>
                        <a:buFont typeface="Calibri"/>
                        <a:buNone/>
                        <a:tabLst/>
                        <a:defRPr/>
                      </a:pPr>
                      <a:r>
                        <a:rPr lang="de-DE" sz="900" dirty="0">
                          <a:solidFill>
                            <a:schemeClr val="bg1"/>
                          </a:solidFill>
                          <a:latin typeface="Calibri" panose="020F0502020204030204" pitchFamily="34" charset="0"/>
                          <a:cs typeface="Calibri" panose="020F0502020204030204" pitchFamily="34" charset="0"/>
                        </a:rPr>
                        <a:t>Monat 2</a:t>
                      </a: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dirty="0">
                          <a:solidFill>
                            <a:schemeClr val="bg1"/>
                          </a:solidFill>
                          <a:latin typeface="Calibri" panose="020F0502020204030204" pitchFamily="34" charset="0"/>
                          <a:cs typeface="Calibri" panose="020F0502020204030204" pitchFamily="34" charset="0"/>
                        </a:rPr>
                        <a:t>Monat 3</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dirty="0">
                          <a:solidFill>
                            <a:schemeClr val="bg1"/>
                          </a:solidFill>
                          <a:latin typeface="Calibri" panose="020F0502020204030204" pitchFamily="34" charset="0"/>
                          <a:cs typeface="Calibri" panose="020F0502020204030204" pitchFamily="34" charset="0"/>
                        </a:rPr>
                        <a:t>Monat 4</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dirty="0">
                          <a:solidFill>
                            <a:schemeClr val="bg1"/>
                          </a:solidFill>
                          <a:latin typeface="Calibri" panose="020F0502020204030204" pitchFamily="34" charset="0"/>
                          <a:cs typeface="Calibri" panose="020F0502020204030204" pitchFamily="34" charset="0"/>
                        </a:rPr>
                        <a:t>Monat 5</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6</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dirty="0">
                          <a:solidFill>
                            <a:schemeClr val="bg1"/>
                          </a:solidFill>
                          <a:latin typeface="Calibri" panose="020F0502020204030204" pitchFamily="34" charset="0"/>
                          <a:cs typeface="Calibri" panose="020F0502020204030204" pitchFamily="34" charset="0"/>
                        </a:rPr>
                        <a:t>Monat 7</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8</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9</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10</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11</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12</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extLst>
                  <a:ext uri="{0D108BD9-81ED-4DB2-BD59-A6C34878D82A}">
                    <a16:rowId xmlns:a16="http://schemas.microsoft.com/office/drawing/2014/main" val="10000"/>
                  </a:ext>
                </a:extLst>
              </a:tr>
              <a:tr h="208375">
                <a:tc>
                  <a:txBody>
                    <a:bodyPr/>
                    <a:lstStyle/>
                    <a:p>
                      <a:pPr marL="0" marR="0" lvl="0" indent="0" algn="l" rtl="0">
                        <a:spcBef>
                          <a:spcPts val="0"/>
                        </a:spcBef>
                        <a:spcAft>
                          <a:spcPts val="0"/>
                        </a:spcAft>
                        <a:buNone/>
                      </a:pPr>
                      <a:r>
                        <a:rPr lang="de-DE" sz="900" dirty="0">
                          <a:solidFill>
                            <a:schemeClr val="lt1"/>
                          </a:solidFill>
                          <a:latin typeface="Calibri" panose="020F0502020204030204" pitchFamily="34" charset="0"/>
                          <a:cs typeface="Calibri" panose="020F0502020204030204" pitchFamily="34" charset="0"/>
                        </a:rPr>
                        <a:t>Finanzmittelbestand zu Beginn der Periode</a:t>
                      </a: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01"/>
                  </a:ext>
                </a:extLst>
              </a:tr>
              <a:tr h="333425">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cs typeface="Calibri" panose="020F0502020204030204" pitchFamily="34" charset="0"/>
                        </a:rPr>
                        <a:t>Einzahlungen aus laufendem Geschäftsbetrieb (inkl. Forderungen aus Lieferungen und Leistungen)</a:t>
                      </a:r>
                      <a:endParaRPr sz="900"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02"/>
                  </a:ext>
                </a:extLst>
              </a:tr>
              <a:tr h="208375">
                <a:tc>
                  <a:txBody>
                    <a:bodyPr/>
                    <a:lstStyle/>
                    <a:p>
                      <a:pPr marL="0" marR="0" lvl="0" indent="0" algn="r" rtl="0">
                        <a:spcBef>
                          <a:spcPts val="0"/>
                        </a:spcBef>
                        <a:spcAft>
                          <a:spcPts val="0"/>
                        </a:spcAft>
                        <a:buNone/>
                      </a:pPr>
                      <a:r>
                        <a:rPr lang="de-DE" sz="900" i="1" dirty="0">
                          <a:solidFill>
                            <a:srgbClr val="595A59"/>
                          </a:solidFill>
                          <a:latin typeface="Calibri" panose="020F0502020204030204" pitchFamily="34" charset="0"/>
                          <a:cs typeface="Calibri" panose="020F0502020204030204" pitchFamily="34" charset="0"/>
                        </a:rPr>
                        <a:t>Davon gebucht</a:t>
                      </a:r>
                      <a:endParaRPr sz="900" i="1"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50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40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30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extLst>
                  <a:ext uri="{0D108BD9-81ED-4DB2-BD59-A6C34878D82A}">
                    <a16:rowId xmlns:a16="http://schemas.microsoft.com/office/drawing/2014/main" val="10003"/>
                  </a:ext>
                </a:extLst>
              </a:tr>
              <a:tr h="208375">
                <a:tc>
                  <a:txBody>
                    <a:bodyPr/>
                    <a:lstStyle/>
                    <a:p>
                      <a:pPr marL="0" marR="0" lvl="0" indent="0" algn="r" rtl="0">
                        <a:spcBef>
                          <a:spcPts val="0"/>
                        </a:spcBef>
                        <a:spcAft>
                          <a:spcPts val="0"/>
                        </a:spcAft>
                        <a:buNone/>
                      </a:pPr>
                      <a:r>
                        <a:rPr lang="de-DE" sz="900" i="1" dirty="0">
                          <a:solidFill>
                            <a:srgbClr val="595A59"/>
                          </a:solidFill>
                          <a:latin typeface="Calibri" panose="020F0502020204030204" pitchFamily="34" charset="0"/>
                          <a:cs typeface="Calibri" panose="020F0502020204030204" pitchFamily="34" charset="0"/>
                        </a:rPr>
                        <a:t>Davon aus Planung</a:t>
                      </a: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50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50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30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60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30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70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70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80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extLst>
                  <a:ext uri="{0D108BD9-81ED-4DB2-BD59-A6C34878D82A}">
                    <a16:rowId xmlns:a16="http://schemas.microsoft.com/office/drawing/2014/main" val="10004"/>
                  </a:ext>
                </a:extLst>
              </a:tr>
              <a:tr h="208375">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cs typeface="Calibri" panose="020F0502020204030204" pitchFamily="34" charset="0"/>
                        </a:rPr>
                        <a:t>Einzahlungen aus Desinvestitionen</a:t>
                      </a:r>
                      <a:endParaRPr sz="900" dirty="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10</a:t>
                      </a:r>
                      <a:endParaRPr>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extLst>
                  <a:ext uri="{0D108BD9-81ED-4DB2-BD59-A6C34878D82A}">
                    <a16:rowId xmlns:a16="http://schemas.microsoft.com/office/drawing/2014/main" val="10005"/>
                  </a:ext>
                </a:extLst>
              </a:tr>
              <a:tr h="208375">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cs typeface="Calibri" panose="020F0502020204030204" pitchFamily="34" charset="0"/>
                        </a:rPr>
                        <a:t>Einzahlungen aus Finanzerträgen</a:t>
                      </a:r>
                      <a:endParaRPr sz="900" dirty="0">
                        <a:solidFill>
                          <a:srgbClr val="595A59"/>
                        </a:solidFill>
                        <a:highlight>
                          <a:srgbClr val="FFFF00"/>
                        </a:highlight>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06"/>
                  </a:ext>
                </a:extLst>
              </a:tr>
              <a:tr h="208375">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cs typeface="Calibri" panose="020F0502020204030204" pitchFamily="34" charset="0"/>
                        </a:rPr>
                        <a:t>Summe Einzahlungen</a:t>
                      </a:r>
                      <a:endParaRPr sz="900"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07"/>
                  </a:ext>
                </a:extLst>
              </a:tr>
              <a:tr h="333425">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ea typeface="Calibri"/>
                          <a:cs typeface="Calibri" panose="020F0502020204030204" pitchFamily="34" charset="0"/>
                          <a:sym typeface="Calibri"/>
                        </a:rPr>
                        <a:t>Auszahlungen aus laufendem Geschäftsbetrieb (inkl. Verbindlichkeiten aus Lieferungen und Leistungen)</a:t>
                      </a:r>
                      <a:endParaRPr sz="900" dirty="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extLst>
                  <a:ext uri="{0D108BD9-81ED-4DB2-BD59-A6C34878D82A}">
                    <a16:rowId xmlns:a16="http://schemas.microsoft.com/office/drawing/2014/main" val="10008"/>
                  </a:ext>
                </a:extLst>
              </a:tr>
              <a:tr h="208375">
                <a:tc>
                  <a:txBody>
                    <a:bodyPr/>
                    <a:lstStyle/>
                    <a:p>
                      <a:pPr marL="0" marR="0" lvl="0" indent="0" algn="r" rtl="0">
                        <a:spcBef>
                          <a:spcPts val="0"/>
                        </a:spcBef>
                        <a:spcAft>
                          <a:spcPts val="0"/>
                        </a:spcAft>
                        <a:buNone/>
                      </a:pPr>
                      <a:r>
                        <a:rPr lang="de-DE" sz="900" i="1" dirty="0">
                          <a:solidFill>
                            <a:srgbClr val="595A59"/>
                          </a:solidFill>
                          <a:latin typeface="Calibri" panose="020F0502020204030204" pitchFamily="34" charset="0"/>
                          <a:cs typeface="Calibri" panose="020F0502020204030204" pitchFamily="34" charset="0"/>
                        </a:rPr>
                        <a:t>Davon gebucht</a:t>
                      </a:r>
                      <a:endParaRPr sz="900" i="1"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10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extLst>
                  <a:ext uri="{0D108BD9-81ED-4DB2-BD59-A6C34878D82A}">
                    <a16:rowId xmlns:a16="http://schemas.microsoft.com/office/drawing/2014/main" val="10009"/>
                  </a:ext>
                </a:extLst>
              </a:tr>
              <a:tr h="208375">
                <a:tc>
                  <a:txBody>
                    <a:bodyPr/>
                    <a:lstStyle/>
                    <a:p>
                      <a:pPr marL="0" marR="0" lvl="0" indent="0" algn="r" rtl="0">
                        <a:spcBef>
                          <a:spcPts val="0"/>
                        </a:spcBef>
                        <a:spcAft>
                          <a:spcPts val="0"/>
                        </a:spcAft>
                        <a:buNone/>
                      </a:pPr>
                      <a:r>
                        <a:rPr lang="de-DE" sz="900" i="1" dirty="0">
                          <a:solidFill>
                            <a:srgbClr val="595A59"/>
                          </a:solidFill>
                          <a:latin typeface="Calibri" panose="020F0502020204030204" pitchFamily="34" charset="0"/>
                          <a:cs typeface="Calibri" panose="020F0502020204030204" pitchFamily="34" charset="0"/>
                        </a:rPr>
                        <a:t>Davon aus Planung</a:t>
                      </a: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55</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60 </a:t>
                      </a:r>
                      <a:r>
                        <a:rPr lang="de-DE" sz="800">
                          <a:solidFill>
                            <a:srgbClr val="595A59"/>
                          </a:solidFill>
                          <a:latin typeface="Calibri" panose="020F0502020204030204" pitchFamily="34" charset="0"/>
                          <a:ea typeface="Calibri"/>
                          <a:cs typeface="Calibri" panose="020F0502020204030204" pitchFamily="34" charset="0"/>
                          <a:sym typeface="Calibri"/>
                        </a:rPr>
                        <a:t>(45 + 15)</a:t>
                      </a: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45</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25</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25</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20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45</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30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50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50</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55</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ea typeface="Calibri"/>
                          <a:cs typeface="Calibri" panose="020F0502020204030204" pitchFamily="34" charset="0"/>
                          <a:sym typeface="Calibri"/>
                        </a:rPr>
                        <a:t>65</a:t>
                      </a:r>
                      <a:endParaRPr>
                        <a:latin typeface="Calibri" panose="020F0502020204030204" pitchFamily="34" charset="0"/>
                        <a:cs typeface="Calibri" panose="020F0502020204030204" pitchFamily="34" charset="0"/>
                      </a:endParaRPr>
                    </a:p>
                  </a:txBody>
                  <a:tcPr marL="91450" marR="91450" marT="45725" marB="45725">
                    <a:solidFill>
                      <a:srgbClr val="E7EBEB"/>
                    </a:solidFill>
                  </a:tcPr>
                </a:tc>
                <a:extLst>
                  <a:ext uri="{0D108BD9-81ED-4DB2-BD59-A6C34878D82A}">
                    <a16:rowId xmlns:a16="http://schemas.microsoft.com/office/drawing/2014/main" val="10010"/>
                  </a:ext>
                </a:extLst>
              </a:tr>
              <a:tr h="208375">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cs typeface="Calibri" panose="020F0502020204030204" pitchFamily="34" charset="0"/>
                        </a:rPr>
                        <a:t>Auszahlungen für Investitionen</a:t>
                      </a:r>
                      <a:endParaRPr sz="900"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1"/>
                  </a:ext>
                </a:extLst>
              </a:tr>
              <a:tr h="333425">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cs typeface="Calibri" panose="020F0502020204030204" pitchFamily="34" charset="0"/>
                        </a:rPr>
                        <a:t>Auszahlungen für Finanztransaktionen (Tilgung/Zinsen)</a:t>
                      </a:r>
                      <a:endParaRPr sz="900" dirty="0">
                        <a:solidFill>
                          <a:srgbClr val="595A59"/>
                        </a:solidFill>
                        <a:highlight>
                          <a:srgbClr val="FFFF00"/>
                        </a:highlight>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2"/>
                  </a:ext>
                </a:extLst>
              </a:tr>
              <a:tr h="208375">
                <a:tc>
                  <a:txBody>
                    <a:bodyPr/>
                    <a:lstStyle/>
                    <a:p>
                      <a:pPr marL="0" marR="0" lvl="0" indent="0" algn="l" rtl="0">
                        <a:spcBef>
                          <a:spcPts val="0"/>
                        </a:spcBef>
                        <a:spcAft>
                          <a:spcPts val="0"/>
                        </a:spcAft>
                        <a:buNone/>
                      </a:pPr>
                      <a:r>
                        <a:rPr lang="de-DE" sz="900" dirty="0">
                          <a:solidFill>
                            <a:schemeClr val="lt1"/>
                          </a:solidFill>
                          <a:latin typeface="Calibri" panose="020F0502020204030204" pitchFamily="34" charset="0"/>
                          <a:cs typeface="Calibri" panose="020F0502020204030204" pitchFamily="34" charset="0"/>
                        </a:rPr>
                        <a:t>Summe </a:t>
                      </a:r>
                      <a:r>
                        <a:rPr lang="de-DE" sz="900" dirty="0" err="1">
                          <a:solidFill>
                            <a:schemeClr val="lt1"/>
                          </a:solidFill>
                          <a:latin typeface="Calibri" panose="020F0502020204030204" pitchFamily="34" charset="0"/>
                          <a:cs typeface="Calibri" panose="020F0502020204030204" pitchFamily="34" charset="0"/>
                        </a:rPr>
                        <a:t>Auszhalungen</a:t>
                      </a: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67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13"/>
                  </a:ext>
                </a:extLst>
              </a:tr>
              <a:tr h="208375">
                <a:tc>
                  <a:txBody>
                    <a:bodyPr/>
                    <a:lstStyle/>
                    <a:p>
                      <a:pPr marL="0" marR="0" lvl="0" indent="0" algn="l" rtl="0">
                        <a:spcBef>
                          <a:spcPts val="0"/>
                        </a:spcBef>
                        <a:spcAft>
                          <a:spcPts val="0"/>
                        </a:spcAft>
                        <a:buNone/>
                      </a:pPr>
                      <a:r>
                        <a:rPr lang="de-DE" sz="900" dirty="0">
                          <a:solidFill>
                            <a:schemeClr val="lt1"/>
                          </a:solidFill>
                          <a:latin typeface="Calibri" panose="020F0502020204030204" pitchFamily="34" charset="0"/>
                          <a:cs typeface="Calibri" panose="020F0502020204030204" pitchFamily="34" charset="0"/>
                        </a:rPr>
                        <a:t>Über-/Unterdeckung</a:t>
                      </a: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133</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14"/>
                  </a:ext>
                </a:extLst>
              </a:tr>
              <a:tr h="208375">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cs typeface="Calibri" panose="020F0502020204030204" pitchFamily="34" charset="0"/>
                        </a:rPr>
                        <a:t>Maßnahmen</a:t>
                      </a:r>
                      <a:endParaRPr sz="900"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5"/>
                  </a:ext>
                </a:extLst>
              </a:tr>
              <a:tr h="208375">
                <a:tc>
                  <a:txBody>
                    <a:bodyPr/>
                    <a:lstStyle/>
                    <a:p>
                      <a:pPr marL="0" marR="0" lvl="0" indent="0" algn="l" rtl="0">
                        <a:spcBef>
                          <a:spcPts val="0"/>
                        </a:spcBef>
                        <a:spcAft>
                          <a:spcPts val="0"/>
                        </a:spcAft>
                        <a:buNone/>
                      </a:pPr>
                      <a:r>
                        <a:rPr lang="de-DE" sz="900" dirty="0">
                          <a:solidFill>
                            <a:schemeClr val="lt1"/>
                          </a:solidFill>
                          <a:latin typeface="Calibri" panose="020F0502020204030204" pitchFamily="34" charset="0"/>
                          <a:cs typeface="Calibri" panose="020F0502020204030204" pitchFamily="34" charset="0"/>
                        </a:rPr>
                        <a:t>Finanzmittelbestand zum Ende der Periode</a:t>
                      </a: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133</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16"/>
                  </a:ext>
                </a:extLst>
              </a:tr>
            </a:tbl>
          </a:graphicData>
        </a:graphic>
      </p:graphicFrame>
      <p:sp>
        <p:nvSpPr>
          <p:cNvPr id="9" name="Google Shape;1297;p27">
            <a:extLst>
              <a:ext uri="{FF2B5EF4-FFF2-40B4-BE49-F238E27FC236}">
                <a16:creationId xmlns:a16="http://schemas.microsoft.com/office/drawing/2014/main" id="{2893874B-94AE-2FA1-A33D-51AFAF6B26F2}"/>
              </a:ext>
            </a:extLst>
          </p:cNvPr>
          <p:cNvSpPr/>
          <p:nvPr/>
        </p:nvSpPr>
        <p:spPr>
          <a:xfrm>
            <a:off x="4109107" y="3709333"/>
            <a:ext cx="7899507" cy="1643935"/>
          </a:xfrm>
          <a:prstGeom prst="rect">
            <a:avLst/>
          </a:prstGeom>
          <a:solidFill>
            <a:srgbClr val="D7C6D8">
              <a:alpha val="72156"/>
            </a:srgbClr>
          </a:solidFill>
          <a:ln w="12700" cap="flat" cmpd="sng">
            <a:solidFill>
              <a:srgbClr val="79527B"/>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de-DE" sz="1800" dirty="0">
                <a:solidFill>
                  <a:srgbClr val="595A59"/>
                </a:solidFill>
                <a:latin typeface="Calibri" panose="020F0502020204030204" pitchFamily="34" charset="0"/>
                <a:ea typeface="Calibri"/>
                <a:cs typeface="Calibri" panose="020F0502020204030204" pitchFamily="34" charset="0"/>
                <a:sym typeface="Calibri"/>
              </a:rPr>
              <a:t>Liquiditätsplanung :</a:t>
            </a:r>
            <a:endParaRPr dirty="0">
              <a:latin typeface="Calibri" panose="020F0502020204030204" pitchFamily="34" charset="0"/>
              <a:cs typeface="Calibri" panose="020F0502020204030204" pitchFamily="34" charset="0"/>
            </a:endParaRPr>
          </a:p>
          <a:p>
            <a:pPr marR="0" lvl="0" algn="l" rtl="0">
              <a:spcBef>
                <a:spcPts val="0"/>
              </a:spcBef>
              <a:spcAft>
                <a:spcPts val="0"/>
              </a:spcAft>
              <a:buClr>
                <a:srgbClr val="595A59"/>
              </a:buClr>
              <a:buSzPts val="1400"/>
            </a:pPr>
            <a:r>
              <a:rPr lang="de-DE" sz="1400" dirty="0">
                <a:solidFill>
                  <a:srgbClr val="595A59"/>
                </a:solidFill>
                <a:latin typeface="Calibri" panose="020F0502020204030204" pitchFamily="34" charset="0"/>
                <a:ea typeface="Calibri"/>
                <a:cs typeface="Calibri" panose="020F0502020204030204" pitchFamily="34" charset="0"/>
                <a:sym typeface="Calibri"/>
              </a:rPr>
              <a:t>Die Zahlungsmittel und Zahlungsmitteläquivalente am Ende des Berichtszeitraums werden wie folgt berechnet</a:t>
            </a:r>
            <a:br>
              <a:rPr lang="de-DE" sz="1400" dirty="0">
                <a:solidFill>
                  <a:srgbClr val="595A59"/>
                </a:solidFill>
                <a:latin typeface="Calibri" panose="020F0502020204030204" pitchFamily="34" charset="0"/>
                <a:ea typeface="Calibri"/>
                <a:cs typeface="Calibri" panose="020F0502020204030204" pitchFamily="34" charset="0"/>
                <a:sym typeface="Calibri"/>
              </a:rPr>
            </a:br>
            <a:r>
              <a:rPr lang="de-DE" sz="1400" dirty="0">
                <a:solidFill>
                  <a:srgbClr val="595A59"/>
                </a:solidFill>
                <a:latin typeface="Calibri" panose="020F0502020204030204" pitchFamily="34" charset="0"/>
                <a:ea typeface="Calibri"/>
                <a:cs typeface="Calibri" panose="020F0502020204030204" pitchFamily="34" charset="0"/>
                <a:sym typeface="Calibri"/>
              </a:rPr>
              <a:t>Anfangsbestand</a:t>
            </a:r>
          </a:p>
          <a:p>
            <a:pPr marR="0" lvl="0" algn="l" rtl="0">
              <a:spcBef>
                <a:spcPts val="0"/>
              </a:spcBef>
              <a:spcAft>
                <a:spcPts val="0"/>
              </a:spcAft>
              <a:buClr>
                <a:srgbClr val="595A59"/>
              </a:buClr>
              <a:buSzPts val="1400"/>
            </a:pPr>
            <a:r>
              <a:rPr lang="de-DE" sz="1400" dirty="0">
                <a:solidFill>
                  <a:srgbClr val="595A59"/>
                </a:solidFill>
                <a:latin typeface="Calibri" panose="020F0502020204030204" pitchFamily="34" charset="0"/>
                <a:ea typeface="Calibri"/>
                <a:cs typeface="Calibri" panose="020F0502020204030204" pitchFamily="34" charset="0"/>
                <a:sym typeface="Calibri"/>
              </a:rPr>
              <a:t>+ Summe der Einzahlungen</a:t>
            </a:r>
          </a:p>
          <a:p>
            <a:pPr marR="0" lvl="0" algn="l" rtl="0">
              <a:spcBef>
                <a:spcPts val="0"/>
              </a:spcBef>
              <a:spcAft>
                <a:spcPts val="0"/>
              </a:spcAft>
              <a:buClr>
                <a:srgbClr val="595A59"/>
              </a:buClr>
              <a:buSzPts val="1400"/>
            </a:pPr>
            <a:r>
              <a:rPr lang="de-DE" sz="1400" dirty="0">
                <a:solidFill>
                  <a:srgbClr val="595A59"/>
                </a:solidFill>
                <a:latin typeface="Calibri" panose="020F0502020204030204" pitchFamily="34" charset="0"/>
                <a:ea typeface="Calibri"/>
                <a:cs typeface="Calibri" panose="020F0502020204030204" pitchFamily="34" charset="0"/>
                <a:sym typeface="Calibri"/>
              </a:rPr>
              <a:t>- Summe der Auszahlungen</a:t>
            </a:r>
          </a:p>
          <a:p>
            <a:pPr marR="0" lvl="0" algn="l" rtl="0">
              <a:spcBef>
                <a:spcPts val="0"/>
              </a:spcBef>
              <a:spcAft>
                <a:spcPts val="0"/>
              </a:spcAft>
              <a:buClr>
                <a:srgbClr val="595A59"/>
              </a:buClr>
              <a:buSzPts val="1400"/>
            </a:pPr>
            <a:r>
              <a:rPr lang="de-DE" sz="1400" dirty="0">
                <a:solidFill>
                  <a:srgbClr val="595A59"/>
                </a:solidFill>
                <a:latin typeface="Calibri" panose="020F0502020204030204" pitchFamily="34" charset="0"/>
                <a:ea typeface="Calibri"/>
                <a:cs typeface="Calibri" panose="020F0502020204030204" pitchFamily="34" charset="0"/>
                <a:sym typeface="Calibri"/>
              </a:rPr>
              <a:t>+/- Maßnahmen zur Liquiditätssteuerung</a:t>
            </a:r>
            <a:endParaRPr sz="1400" dirty="0">
              <a:solidFill>
                <a:srgbClr val="595A59"/>
              </a:solidFill>
              <a:latin typeface="Calibri" panose="020F0502020204030204" pitchFamily="34" charset="0"/>
              <a:ea typeface="Calibri"/>
              <a:cs typeface="Calibri" panose="020F0502020204030204" pitchFamily="34" charset="0"/>
              <a:sym typeface="Calibri"/>
            </a:endParaRPr>
          </a:p>
        </p:txBody>
      </p:sp>
      <p:cxnSp>
        <p:nvCxnSpPr>
          <p:cNvPr id="10" name="Google Shape;1298;p27">
            <a:extLst>
              <a:ext uri="{FF2B5EF4-FFF2-40B4-BE49-F238E27FC236}">
                <a16:creationId xmlns:a16="http://schemas.microsoft.com/office/drawing/2014/main" id="{55C20E39-B126-650B-2325-A569EB51FE5C}"/>
              </a:ext>
            </a:extLst>
          </p:cNvPr>
          <p:cNvCxnSpPr>
            <a:cxnSpLocks/>
          </p:cNvCxnSpPr>
          <p:nvPr/>
        </p:nvCxnSpPr>
        <p:spPr>
          <a:xfrm>
            <a:off x="3741072" y="2200631"/>
            <a:ext cx="0" cy="1331841"/>
          </a:xfrm>
          <a:prstGeom prst="straightConnector1">
            <a:avLst/>
          </a:prstGeom>
          <a:noFill/>
          <a:ln w="9525" cap="flat" cmpd="sng">
            <a:solidFill>
              <a:srgbClr val="79527B"/>
            </a:solidFill>
            <a:prstDash val="solid"/>
            <a:miter lim="800000"/>
            <a:headEnd type="none" w="sm" len="sm"/>
            <a:tailEnd type="triangle" w="med" len="med"/>
          </a:ln>
        </p:spPr>
      </p:cxnSp>
      <p:cxnSp>
        <p:nvCxnSpPr>
          <p:cNvPr id="11" name="Google Shape;1299;p27">
            <a:extLst>
              <a:ext uri="{FF2B5EF4-FFF2-40B4-BE49-F238E27FC236}">
                <a16:creationId xmlns:a16="http://schemas.microsoft.com/office/drawing/2014/main" id="{D34B3164-0272-B813-766E-7962C7B15396}"/>
              </a:ext>
            </a:extLst>
          </p:cNvPr>
          <p:cNvCxnSpPr>
            <a:cxnSpLocks/>
          </p:cNvCxnSpPr>
          <p:nvPr/>
        </p:nvCxnSpPr>
        <p:spPr>
          <a:xfrm flipH="1">
            <a:off x="3741071" y="3862486"/>
            <a:ext cx="1" cy="1412158"/>
          </a:xfrm>
          <a:prstGeom prst="straightConnector1">
            <a:avLst/>
          </a:prstGeom>
          <a:noFill/>
          <a:ln w="9525" cap="flat" cmpd="sng">
            <a:solidFill>
              <a:srgbClr val="79527B"/>
            </a:solidFill>
            <a:prstDash val="solid"/>
            <a:miter lim="800000"/>
            <a:headEnd type="none" w="sm" len="sm"/>
            <a:tailEnd type="triangle" w="med" len="med"/>
          </a:ln>
        </p:spPr>
      </p:cxnSp>
      <p:cxnSp>
        <p:nvCxnSpPr>
          <p:cNvPr id="12" name="Google Shape;1300;p27">
            <a:extLst>
              <a:ext uri="{FF2B5EF4-FFF2-40B4-BE49-F238E27FC236}">
                <a16:creationId xmlns:a16="http://schemas.microsoft.com/office/drawing/2014/main" id="{1BEF8538-56A7-5D66-D6B2-AB7CAA9E7964}"/>
              </a:ext>
            </a:extLst>
          </p:cNvPr>
          <p:cNvCxnSpPr/>
          <p:nvPr/>
        </p:nvCxnSpPr>
        <p:spPr>
          <a:xfrm>
            <a:off x="3741072" y="5626112"/>
            <a:ext cx="0" cy="425622"/>
          </a:xfrm>
          <a:prstGeom prst="straightConnector1">
            <a:avLst/>
          </a:prstGeom>
          <a:noFill/>
          <a:ln w="9525" cap="flat" cmpd="sng">
            <a:solidFill>
              <a:srgbClr val="79527B"/>
            </a:solidFill>
            <a:prstDash val="solid"/>
            <a:miter lim="800000"/>
            <a:headEnd type="none" w="sm" len="sm"/>
            <a:tailEnd type="triangle" w="med" len="med"/>
          </a:ln>
        </p:spPr>
      </p:cxnSp>
      <p:sp>
        <p:nvSpPr>
          <p:cNvPr id="13" name="Google Shape;1301;p27">
            <a:extLst>
              <a:ext uri="{FF2B5EF4-FFF2-40B4-BE49-F238E27FC236}">
                <a16:creationId xmlns:a16="http://schemas.microsoft.com/office/drawing/2014/main" id="{54760A53-4BF4-8E7B-0BE9-26690B3284E9}"/>
              </a:ext>
            </a:extLst>
          </p:cNvPr>
          <p:cNvSpPr txBox="1"/>
          <p:nvPr/>
        </p:nvSpPr>
        <p:spPr>
          <a:xfrm>
            <a:off x="3707717" y="2820209"/>
            <a:ext cx="2038690" cy="350609"/>
          </a:xfrm>
          <a:prstGeom prst="rect">
            <a:avLst/>
          </a:prstGeom>
          <a:noFill/>
          <a:ln>
            <a:noFill/>
          </a:ln>
        </p:spPr>
        <p:txBody>
          <a:bodyPr spcFirstLastPara="1" wrap="square" lIns="91425" tIns="45700" rIns="91425" bIns="45700" anchor="t" anchorCtr="0">
            <a:spAutoFit/>
          </a:bodyPr>
          <a:lstStyle/>
          <a:p>
            <a:pPr marL="0" marR="0" lvl="0" indent="0" algn="l" rtl="0">
              <a:lnSpc>
                <a:spcPct val="59464"/>
              </a:lnSpc>
              <a:spcBef>
                <a:spcPts val="0"/>
              </a:spcBef>
              <a:spcAft>
                <a:spcPts val="0"/>
              </a:spcAft>
              <a:buNone/>
            </a:pPr>
            <a:r>
              <a:rPr lang="de-DE" sz="2800" b="1">
                <a:solidFill>
                  <a:srgbClr val="79527B"/>
                </a:solidFill>
                <a:latin typeface="Calibri" panose="020F0502020204030204" pitchFamily="34" charset="0"/>
                <a:ea typeface="Calibri"/>
                <a:cs typeface="Calibri" panose="020F0502020204030204" pitchFamily="34" charset="0"/>
                <a:sym typeface="Calibri"/>
              </a:rPr>
              <a:t>+</a:t>
            </a:r>
            <a:endParaRPr sz="1400" b="1">
              <a:solidFill>
                <a:srgbClr val="79527B"/>
              </a:solidFill>
              <a:latin typeface="Calibri" panose="020F0502020204030204" pitchFamily="34" charset="0"/>
              <a:ea typeface="Calibri"/>
              <a:cs typeface="Calibri" panose="020F0502020204030204" pitchFamily="34" charset="0"/>
              <a:sym typeface="Calibri"/>
            </a:endParaRPr>
          </a:p>
        </p:txBody>
      </p:sp>
      <p:sp>
        <p:nvSpPr>
          <p:cNvPr id="14" name="Google Shape;1302;p27">
            <a:extLst>
              <a:ext uri="{FF2B5EF4-FFF2-40B4-BE49-F238E27FC236}">
                <a16:creationId xmlns:a16="http://schemas.microsoft.com/office/drawing/2014/main" id="{E4C529A4-02A7-BB60-CE72-C34DE387207C}"/>
              </a:ext>
            </a:extLst>
          </p:cNvPr>
          <p:cNvSpPr txBox="1"/>
          <p:nvPr/>
        </p:nvSpPr>
        <p:spPr>
          <a:xfrm>
            <a:off x="3707717" y="4425462"/>
            <a:ext cx="2038690" cy="350609"/>
          </a:xfrm>
          <a:prstGeom prst="rect">
            <a:avLst/>
          </a:prstGeom>
          <a:noFill/>
          <a:ln>
            <a:noFill/>
          </a:ln>
        </p:spPr>
        <p:txBody>
          <a:bodyPr spcFirstLastPara="1" wrap="square" lIns="91425" tIns="45700" rIns="91425" bIns="45700" anchor="t" anchorCtr="0">
            <a:spAutoFit/>
          </a:bodyPr>
          <a:lstStyle/>
          <a:p>
            <a:pPr marL="0" marR="0" lvl="0" indent="0" algn="l" rtl="0">
              <a:lnSpc>
                <a:spcPct val="59464"/>
              </a:lnSpc>
              <a:spcBef>
                <a:spcPts val="0"/>
              </a:spcBef>
              <a:spcAft>
                <a:spcPts val="0"/>
              </a:spcAft>
              <a:buNone/>
            </a:pPr>
            <a:r>
              <a:rPr lang="de-DE" sz="2800" b="1">
                <a:solidFill>
                  <a:srgbClr val="79527B"/>
                </a:solidFill>
                <a:latin typeface="Calibri" panose="020F0502020204030204" pitchFamily="34" charset="0"/>
                <a:ea typeface="Calibri"/>
                <a:cs typeface="Calibri" panose="020F0502020204030204" pitchFamily="34" charset="0"/>
                <a:sym typeface="Calibri"/>
              </a:rPr>
              <a:t>-</a:t>
            </a:r>
            <a:endParaRPr lang="de-DE" sz="1400" b="1">
              <a:solidFill>
                <a:srgbClr val="79527B"/>
              </a:solidFill>
              <a:latin typeface="Calibri" panose="020F0502020204030204" pitchFamily="34" charset="0"/>
              <a:ea typeface="Calibri"/>
              <a:cs typeface="Calibri" panose="020F0502020204030204" pitchFamily="34" charset="0"/>
              <a:sym typeface="Calibri"/>
            </a:endParaRPr>
          </a:p>
        </p:txBody>
      </p:sp>
      <p:sp>
        <p:nvSpPr>
          <p:cNvPr id="15" name="Google Shape;1303;p27">
            <a:extLst>
              <a:ext uri="{FF2B5EF4-FFF2-40B4-BE49-F238E27FC236}">
                <a16:creationId xmlns:a16="http://schemas.microsoft.com/office/drawing/2014/main" id="{BC2FDA16-B713-A50A-8673-F2676BDEE4C1}"/>
              </a:ext>
            </a:extLst>
          </p:cNvPr>
          <p:cNvSpPr txBox="1"/>
          <p:nvPr/>
        </p:nvSpPr>
        <p:spPr>
          <a:xfrm>
            <a:off x="3741072" y="5494177"/>
            <a:ext cx="2038690" cy="350609"/>
          </a:xfrm>
          <a:prstGeom prst="rect">
            <a:avLst/>
          </a:prstGeom>
          <a:noFill/>
          <a:ln>
            <a:noFill/>
          </a:ln>
        </p:spPr>
        <p:txBody>
          <a:bodyPr spcFirstLastPara="1" wrap="square" lIns="91425" tIns="45700" rIns="91425" bIns="45700" anchor="t" anchorCtr="0">
            <a:spAutoFit/>
          </a:bodyPr>
          <a:lstStyle/>
          <a:p>
            <a:pPr marL="0" marR="0" lvl="0" indent="0" algn="l" rtl="0">
              <a:lnSpc>
                <a:spcPct val="59464"/>
              </a:lnSpc>
              <a:spcBef>
                <a:spcPts val="0"/>
              </a:spcBef>
              <a:spcAft>
                <a:spcPts val="0"/>
              </a:spcAft>
              <a:buNone/>
            </a:pPr>
            <a:r>
              <a:rPr lang="de-DE" sz="2800" b="1" dirty="0">
                <a:solidFill>
                  <a:srgbClr val="79527B"/>
                </a:solidFill>
                <a:latin typeface="Calibri" panose="020F0502020204030204" pitchFamily="34" charset="0"/>
                <a:ea typeface="Calibri"/>
                <a:cs typeface="Calibri" panose="020F0502020204030204" pitchFamily="34" charset="0"/>
                <a:sym typeface="Calibri"/>
              </a:rPr>
              <a:t>=</a:t>
            </a:r>
            <a:endParaRPr sz="1400" b="1" dirty="0">
              <a:solidFill>
                <a:srgbClr val="79527B"/>
              </a:solidFill>
              <a:latin typeface="Calibri" panose="020F0502020204030204" pitchFamily="34" charset="0"/>
              <a:ea typeface="Calibri"/>
              <a:cs typeface="Calibri" panose="020F0502020204030204" pitchFamily="34" charset="0"/>
              <a:sym typeface="Calibri"/>
            </a:endParaRPr>
          </a:p>
        </p:txBody>
      </p:sp>
      <p:sp>
        <p:nvSpPr>
          <p:cNvPr id="16" name="Google Shape;1304;p27">
            <a:extLst>
              <a:ext uri="{FF2B5EF4-FFF2-40B4-BE49-F238E27FC236}">
                <a16:creationId xmlns:a16="http://schemas.microsoft.com/office/drawing/2014/main" id="{1C0812B8-EF00-6CC5-2A75-53C24C9D53FB}"/>
              </a:ext>
            </a:extLst>
          </p:cNvPr>
          <p:cNvSpPr txBox="1"/>
          <p:nvPr/>
        </p:nvSpPr>
        <p:spPr>
          <a:xfrm>
            <a:off x="3741072" y="5722489"/>
            <a:ext cx="2038690" cy="350609"/>
          </a:xfrm>
          <a:prstGeom prst="rect">
            <a:avLst/>
          </a:prstGeom>
          <a:noFill/>
          <a:ln>
            <a:noFill/>
          </a:ln>
        </p:spPr>
        <p:txBody>
          <a:bodyPr spcFirstLastPara="1" wrap="square" lIns="91425" tIns="45700" rIns="91425" bIns="45700" anchor="t" anchorCtr="0">
            <a:spAutoFit/>
          </a:bodyPr>
          <a:lstStyle/>
          <a:p>
            <a:pPr marL="0" marR="0" lvl="0" indent="0" algn="l" rtl="0">
              <a:lnSpc>
                <a:spcPct val="59464"/>
              </a:lnSpc>
              <a:spcBef>
                <a:spcPts val="0"/>
              </a:spcBef>
              <a:spcAft>
                <a:spcPts val="0"/>
              </a:spcAft>
              <a:buNone/>
            </a:pPr>
            <a:r>
              <a:rPr lang="de-DE" sz="2800" b="1" dirty="0">
                <a:solidFill>
                  <a:srgbClr val="79527B"/>
                </a:solidFill>
                <a:latin typeface="Calibri" panose="020F0502020204030204" pitchFamily="34" charset="0"/>
                <a:ea typeface="Calibri"/>
                <a:cs typeface="Calibri" panose="020F0502020204030204" pitchFamily="34" charset="0"/>
                <a:sym typeface="Calibri"/>
              </a:rPr>
              <a:t>+/-</a:t>
            </a:r>
            <a:endParaRPr sz="1400" b="1" dirty="0">
              <a:solidFill>
                <a:srgbClr val="79527B"/>
              </a:solidFill>
              <a:latin typeface="Calibri" panose="020F0502020204030204" pitchFamily="34" charset="0"/>
              <a:ea typeface="Calibri"/>
              <a:cs typeface="Calibri" panose="020F0502020204030204" pitchFamily="34" charset="0"/>
              <a:sym typeface="Calibri"/>
            </a:endParaRPr>
          </a:p>
        </p:txBody>
      </p:sp>
      <p:sp>
        <p:nvSpPr>
          <p:cNvPr id="17" name="Google Shape;1305;p27">
            <a:extLst>
              <a:ext uri="{FF2B5EF4-FFF2-40B4-BE49-F238E27FC236}">
                <a16:creationId xmlns:a16="http://schemas.microsoft.com/office/drawing/2014/main" id="{EB6E1878-9ECF-4B76-0F3B-59B5A11299FE}"/>
              </a:ext>
            </a:extLst>
          </p:cNvPr>
          <p:cNvSpPr txBox="1"/>
          <p:nvPr/>
        </p:nvSpPr>
        <p:spPr>
          <a:xfrm>
            <a:off x="3741071" y="5968126"/>
            <a:ext cx="2038690" cy="350609"/>
          </a:xfrm>
          <a:prstGeom prst="rect">
            <a:avLst/>
          </a:prstGeom>
          <a:noFill/>
          <a:ln>
            <a:noFill/>
          </a:ln>
        </p:spPr>
        <p:txBody>
          <a:bodyPr spcFirstLastPara="1" wrap="square" lIns="91425" tIns="45700" rIns="91425" bIns="45700" anchor="t" anchorCtr="0">
            <a:spAutoFit/>
          </a:bodyPr>
          <a:lstStyle/>
          <a:p>
            <a:pPr marL="0" marR="0" lvl="0" indent="0" algn="l" rtl="0">
              <a:lnSpc>
                <a:spcPct val="59464"/>
              </a:lnSpc>
              <a:spcBef>
                <a:spcPts val="0"/>
              </a:spcBef>
              <a:spcAft>
                <a:spcPts val="0"/>
              </a:spcAft>
              <a:buNone/>
            </a:pPr>
            <a:r>
              <a:rPr lang="de-DE" sz="2800" b="1" dirty="0">
                <a:solidFill>
                  <a:srgbClr val="79527B"/>
                </a:solidFill>
                <a:latin typeface="Calibri" panose="020F0502020204030204" pitchFamily="34" charset="0"/>
                <a:ea typeface="Calibri"/>
                <a:cs typeface="Calibri" panose="020F0502020204030204" pitchFamily="34" charset="0"/>
                <a:sym typeface="Calibri"/>
              </a:rPr>
              <a:t>=</a:t>
            </a:r>
            <a:endParaRPr sz="1400" b="1" dirty="0">
              <a:solidFill>
                <a:srgbClr val="79527B"/>
              </a:solidFill>
              <a:latin typeface="Calibri" panose="020F0502020204030204" pitchFamily="34" charset="0"/>
              <a:ea typeface="Calibri"/>
              <a:cs typeface="Calibri" panose="020F0502020204030204" pitchFamily="34" charset="0"/>
              <a:sym typeface="Calibri"/>
            </a:endParaRPr>
          </a:p>
        </p:txBody>
      </p:sp>
    </p:spTree>
    <p:extLst>
      <p:ext uri="{BB962C8B-B14F-4D97-AF65-F5344CB8AC3E}">
        <p14:creationId xmlns:p14="http://schemas.microsoft.com/office/powerpoint/2010/main" val="17290028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533400" y="406585"/>
            <a:ext cx="11125200" cy="804265"/>
          </a:xfrm>
        </p:spPr>
        <p:txBody>
          <a:bodyPr/>
          <a:lstStyle/>
          <a:p>
            <a:r>
              <a:rPr lang="en-US" sz="3200" dirty="0"/>
              <a:t>EXTRA: BEISPIEL FÜR LIQUIDITÄTSPLANUNG</a:t>
            </a:r>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76</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443732" y="1024493"/>
            <a:ext cx="10567407" cy="584775"/>
          </a:xfrm>
          <a:prstGeom prst="rect">
            <a:avLst/>
          </a:prstGeom>
          <a:noFill/>
        </p:spPr>
        <p:txBody>
          <a:bodyPr wrap="square" rtlCol="0">
            <a:spAutoFit/>
          </a:bodyPr>
          <a:lstStyle/>
          <a:p>
            <a:pPr>
              <a:buClr>
                <a:srgbClr val="915F9E"/>
              </a:buClr>
            </a:pPr>
            <a:r>
              <a:rPr lang="de-DE" sz="1600" b="1" dirty="0">
                <a:solidFill>
                  <a:srgbClr val="E97924"/>
                </a:solidFill>
                <a:latin typeface="Calibri" panose="020F0502020204030204" pitchFamily="34" charset="0"/>
                <a:cs typeface="Calibri" panose="020F0502020204030204" pitchFamily="34" charset="0"/>
              </a:rPr>
              <a:t>Betrachten wir das Beispiel des monatlichen Liquiditätsplans. Wenn Sie diesen monatlich führen, können Sie relativ genaue Aussagen über die Liquidität des Unternehmens und die zukünftige Entwicklung machen und Krisen vermeiden.</a:t>
            </a:r>
            <a:endParaRPr lang="en-US" sz="1600" b="1" dirty="0">
              <a:solidFill>
                <a:srgbClr val="E97924"/>
              </a:solidFill>
              <a:latin typeface="Calibri" panose="020F0502020204030204" pitchFamily="34" charset="0"/>
              <a:cs typeface="Calibri" panose="020F0502020204030204" pitchFamily="34" charset="0"/>
            </a:endParaRPr>
          </a:p>
        </p:txBody>
      </p:sp>
      <p:graphicFrame>
        <p:nvGraphicFramePr>
          <p:cNvPr id="3" name="Google Shape;1329;p30">
            <a:extLst>
              <a:ext uri="{FF2B5EF4-FFF2-40B4-BE49-F238E27FC236}">
                <a16:creationId xmlns:a16="http://schemas.microsoft.com/office/drawing/2014/main" id="{B4FE77AF-0F32-F3BE-E9B9-929F2A025498}"/>
              </a:ext>
            </a:extLst>
          </p:cNvPr>
          <p:cNvGraphicFramePr/>
          <p:nvPr>
            <p:extLst>
              <p:ext uri="{D42A27DB-BD31-4B8C-83A1-F6EECF244321}">
                <p14:modId xmlns:p14="http://schemas.microsoft.com/office/powerpoint/2010/main" val="2612791997"/>
              </p:ext>
            </p:extLst>
          </p:nvPr>
        </p:nvGraphicFramePr>
        <p:xfrm>
          <a:off x="364576" y="1981247"/>
          <a:ext cx="11535550" cy="1705085"/>
        </p:xfrm>
        <a:graphic>
          <a:graphicData uri="http://schemas.openxmlformats.org/drawingml/2006/table">
            <a:tbl>
              <a:tblPr firstRow="1" bandRow="1">
                <a:noFill/>
              </a:tblPr>
              <a:tblGrid>
                <a:gridCol w="2476825">
                  <a:extLst>
                    <a:ext uri="{9D8B030D-6E8A-4147-A177-3AD203B41FA5}">
                      <a16:colId xmlns:a16="http://schemas.microsoft.com/office/drawing/2014/main" val="20000"/>
                    </a:ext>
                  </a:extLst>
                </a:gridCol>
                <a:gridCol w="696825">
                  <a:extLst>
                    <a:ext uri="{9D8B030D-6E8A-4147-A177-3AD203B41FA5}">
                      <a16:colId xmlns:a16="http://schemas.microsoft.com/office/drawing/2014/main" val="20001"/>
                    </a:ext>
                  </a:extLst>
                </a:gridCol>
                <a:gridCol w="696825">
                  <a:extLst>
                    <a:ext uri="{9D8B030D-6E8A-4147-A177-3AD203B41FA5}">
                      <a16:colId xmlns:a16="http://schemas.microsoft.com/office/drawing/2014/main" val="20002"/>
                    </a:ext>
                  </a:extLst>
                </a:gridCol>
                <a:gridCol w="696825">
                  <a:extLst>
                    <a:ext uri="{9D8B030D-6E8A-4147-A177-3AD203B41FA5}">
                      <a16:colId xmlns:a16="http://schemas.microsoft.com/office/drawing/2014/main" val="20003"/>
                    </a:ext>
                  </a:extLst>
                </a:gridCol>
                <a:gridCol w="696825">
                  <a:extLst>
                    <a:ext uri="{9D8B030D-6E8A-4147-A177-3AD203B41FA5}">
                      <a16:colId xmlns:a16="http://schemas.microsoft.com/office/drawing/2014/main" val="20004"/>
                    </a:ext>
                  </a:extLst>
                </a:gridCol>
                <a:gridCol w="696825">
                  <a:extLst>
                    <a:ext uri="{9D8B030D-6E8A-4147-A177-3AD203B41FA5}">
                      <a16:colId xmlns:a16="http://schemas.microsoft.com/office/drawing/2014/main" val="20005"/>
                    </a:ext>
                  </a:extLst>
                </a:gridCol>
                <a:gridCol w="696825">
                  <a:extLst>
                    <a:ext uri="{9D8B030D-6E8A-4147-A177-3AD203B41FA5}">
                      <a16:colId xmlns:a16="http://schemas.microsoft.com/office/drawing/2014/main" val="20006"/>
                    </a:ext>
                  </a:extLst>
                </a:gridCol>
                <a:gridCol w="696825">
                  <a:extLst>
                    <a:ext uri="{9D8B030D-6E8A-4147-A177-3AD203B41FA5}">
                      <a16:colId xmlns:a16="http://schemas.microsoft.com/office/drawing/2014/main" val="20007"/>
                    </a:ext>
                  </a:extLst>
                </a:gridCol>
                <a:gridCol w="696825">
                  <a:extLst>
                    <a:ext uri="{9D8B030D-6E8A-4147-A177-3AD203B41FA5}">
                      <a16:colId xmlns:a16="http://schemas.microsoft.com/office/drawing/2014/main" val="20008"/>
                    </a:ext>
                  </a:extLst>
                </a:gridCol>
                <a:gridCol w="696825">
                  <a:extLst>
                    <a:ext uri="{9D8B030D-6E8A-4147-A177-3AD203B41FA5}">
                      <a16:colId xmlns:a16="http://schemas.microsoft.com/office/drawing/2014/main" val="20009"/>
                    </a:ext>
                  </a:extLst>
                </a:gridCol>
                <a:gridCol w="696825">
                  <a:extLst>
                    <a:ext uri="{9D8B030D-6E8A-4147-A177-3AD203B41FA5}">
                      <a16:colId xmlns:a16="http://schemas.microsoft.com/office/drawing/2014/main" val="20010"/>
                    </a:ext>
                  </a:extLst>
                </a:gridCol>
                <a:gridCol w="696825">
                  <a:extLst>
                    <a:ext uri="{9D8B030D-6E8A-4147-A177-3AD203B41FA5}">
                      <a16:colId xmlns:a16="http://schemas.microsoft.com/office/drawing/2014/main" val="20011"/>
                    </a:ext>
                  </a:extLst>
                </a:gridCol>
                <a:gridCol w="696825">
                  <a:extLst>
                    <a:ext uri="{9D8B030D-6E8A-4147-A177-3AD203B41FA5}">
                      <a16:colId xmlns:a16="http://schemas.microsoft.com/office/drawing/2014/main" val="20012"/>
                    </a:ext>
                  </a:extLst>
                </a:gridCol>
                <a:gridCol w="696825">
                  <a:extLst>
                    <a:ext uri="{9D8B030D-6E8A-4147-A177-3AD203B41FA5}">
                      <a16:colId xmlns:a16="http://schemas.microsoft.com/office/drawing/2014/main" val="20013"/>
                    </a:ext>
                  </a:extLst>
                </a:gridCol>
              </a:tblGrid>
              <a:tr h="333425">
                <a:tc>
                  <a:txBody>
                    <a:bodyPr/>
                    <a:lstStyle/>
                    <a:p>
                      <a:pPr marL="0" marR="0" lvl="0" indent="0" algn="l" rtl="0">
                        <a:spcBef>
                          <a:spcPts val="0"/>
                        </a:spcBef>
                        <a:spcAft>
                          <a:spcPts val="0"/>
                        </a:spcAft>
                        <a:buNone/>
                      </a:pPr>
                      <a:endParaRPr sz="90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solidFill>
                            <a:schemeClr val="bg1"/>
                          </a:solidFill>
                          <a:latin typeface="Calibri" panose="020F0502020204030204" pitchFamily="34" charset="0"/>
                          <a:cs typeface="Calibri" panose="020F0502020204030204" pitchFamily="34" charset="0"/>
                        </a:rPr>
                        <a:t>Status Quo</a:t>
                      </a:r>
                      <a:endParaRPr>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1</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defTabSz="3343281" rtl="0" eaLnBrk="1" fontAlgn="auto" latinLnBrk="0" hangingPunct="1">
                        <a:lnSpc>
                          <a:spcPct val="100000"/>
                        </a:lnSpc>
                        <a:spcBef>
                          <a:spcPts val="0"/>
                        </a:spcBef>
                        <a:spcAft>
                          <a:spcPts val="0"/>
                        </a:spcAft>
                        <a:buClr>
                          <a:schemeClr val="dk1"/>
                        </a:buClr>
                        <a:buSzPts val="900"/>
                        <a:buFont typeface="Calibri"/>
                        <a:buNone/>
                        <a:tabLst/>
                        <a:defRPr/>
                      </a:pPr>
                      <a:r>
                        <a:rPr lang="de-DE" sz="900" dirty="0">
                          <a:solidFill>
                            <a:schemeClr val="bg1"/>
                          </a:solidFill>
                          <a:latin typeface="Calibri" panose="020F0502020204030204" pitchFamily="34" charset="0"/>
                          <a:cs typeface="Calibri" panose="020F0502020204030204" pitchFamily="34" charset="0"/>
                        </a:rPr>
                        <a:t>Monat 2</a:t>
                      </a: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dirty="0">
                          <a:solidFill>
                            <a:schemeClr val="bg1"/>
                          </a:solidFill>
                          <a:latin typeface="Calibri" panose="020F0502020204030204" pitchFamily="34" charset="0"/>
                          <a:cs typeface="Calibri" panose="020F0502020204030204" pitchFamily="34" charset="0"/>
                        </a:rPr>
                        <a:t>Monat 3</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dirty="0">
                          <a:solidFill>
                            <a:schemeClr val="bg1"/>
                          </a:solidFill>
                          <a:latin typeface="Calibri" panose="020F0502020204030204" pitchFamily="34" charset="0"/>
                          <a:cs typeface="Calibri" panose="020F0502020204030204" pitchFamily="34" charset="0"/>
                        </a:rPr>
                        <a:t>Monat 4</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dirty="0">
                          <a:solidFill>
                            <a:schemeClr val="bg1"/>
                          </a:solidFill>
                          <a:latin typeface="Calibri" panose="020F0502020204030204" pitchFamily="34" charset="0"/>
                          <a:cs typeface="Calibri" panose="020F0502020204030204" pitchFamily="34" charset="0"/>
                        </a:rPr>
                        <a:t>Monat 5</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6</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dirty="0">
                          <a:solidFill>
                            <a:schemeClr val="bg1"/>
                          </a:solidFill>
                          <a:latin typeface="Calibri" panose="020F0502020204030204" pitchFamily="34" charset="0"/>
                          <a:cs typeface="Calibri" panose="020F0502020204030204" pitchFamily="34" charset="0"/>
                        </a:rPr>
                        <a:t>Monat 7</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8</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9</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10</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11</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12</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extLst>
                  <a:ext uri="{0D108BD9-81ED-4DB2-BD59-A6C34878D82A}">
                    <a16:rowId xmlns:a16="http://schemas.microsoft.com/office/drawing/2014/main" val="10000"/>
                  </a:ext>
                </a:extLst>
              </a:tr>
              <a:tr h="208375">
                <a:tc>
                  <a:txBody>
                    <a:bodyPr/>
                    <a:lstStyle/>
                    <a:p>
                      <a:r>
                        <a:rPr lang="de-DE" sz="900" dirty="0">
                          <a:solidFill>
                            <a:schemeClr val="bg1"/>
                          </a:solidFill>
                          <a:latin typeface="Calibri" panose="020F0502020204030204" pitchFamily="34" charset="0"/>
                          <a:ea typeface="Calibri" panose="020F0502020204030204" pitchFamily="34" charset="0"/>
                          <a:cs typeface="Calibri" panose="020F0502020204030204" pitchFamily="34" charset="0"/>
                        </a:rPr>
                        <a:t>Finanzmittelbestand zu Beginn der Periode</a:t>
                      </a:r>
                    </a:p>
                  </a:txBody>
                  <a:tcPr>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133</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174</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167</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58</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71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119</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137</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01"/>
                  </a:ext>
                </a:extLst>
              </a:tr>
              <a:tr h="208375">
                <a:tc>
                  <a:txBody>
                    <a:bodyPr/>
                    <a:lstStyle/>
                    <a:p>
                      <a:r>
                        <a:rPr lang="de-DE" sz="900" dirty="0">
                          <a:solidFill>
                            <a:srgbClr val="595A59"/>
                          </a:solidFill>
                          <a:latin typeface="Calibri" panose="020F0502020204030204" pitchFamily="34" charset="0"/>
                          <a:ea typeface="Calibri" panose="020F0502020204030204" pitchFamily="34" charset="0"/>
                          <a:cs typeface="Calibri" panose="020F0502020204030204" pitchFamily="34" charset="0"/>
                        </a:rPr>
                        <a:t>Summe Einzahlungen</a:t>
                      </a:r>
                    </a:p>
                  </a:txBody>
                  <a:tcPr>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90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60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60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30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70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70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80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02"/>
                  </a:ext>
                </a:extLst>
              </a:tr>
              <a:tr h="208375">
                <a:tc>
                  <a:txBody>
                    <a:bodyPr/>
                    <a:lstStyle/>
                    <a:p>
                      <a:r>
                        <a:rPr lang="de-DE" sz="900" dirty="0">
                          <a:solidFill>
                            <a:srgbClr val="595A59"/>
                          </a:solidFill>
                          <a:latin typeface="Calibri" panose="020F0502020204030204" pitchFamily="34" charset="0"/>
                          <a:ea typeface="Calibri" panose="020F0502020204030204" pitchFamily="34" charset="0"/>
                          <a:cs typeface="Calibri" panose="020F0502020204030204" pitchFamily="34" charset="0"/>
                        </a:rPr>
                        <a:t>Summe Auszahlungen</a:t>
                      </a:r>
                    </a:p>
                  </a:txBody>
                  <a:tcPr>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67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62</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47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27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122</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47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32</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52</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52</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57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67</a:t>
                      </a:r>
                      <a:endParaRPr>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03"/>
                  </a:ext>
                </a:extLst>
              </a:tr>
              <a:tr h="208375">
                <a:tc>
                  <a:txBody>
                    <a:bodyPr/>
                    <a:lstStyle/>
                    <a:p>
                      <a:r>
                        <a:rPr lang="de-DE" sz="900" dirty="0">
                          <a:solidFill>
                            <a:schemeClr val="bg1"/>
                          </a:solidFill>
                          <a:latin typeface="Calibri" panose="020F0502020204030204" pitchFamily="34" charset="0"/>
                          <a:ea typeface="Calibri" panose="020F0502020204030204" pitchFamily="34" charset="0"/>
                          <a:cs typeface="Calibri" panose="020F0502020204030204" pitchFamily="34" charset="0"/>
                        </a:rPr>
                        <a:t>Über- / Unterdeckung</a:t>
                      </a:r>
                    </a:p>
                  </a:txBody>
                  <a:tcPr>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133</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174</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167</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58</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71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119</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137</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193</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04"/>
                  </a:ext>
                </a:extLst>
              </a:tr>
              <a:tr h="208375">
                <a:tc>
                  <a:txBody>
                    <a:bodyPr/>
                    <a:lstStyle/>
                    <a:p>
                      <a:r>
                        <a:rPr lang="de-DE" sz="900" dirty="0">
                          <a:solidFill>
                            <a:srgbClr val="595A59"/>
                          </a:solidFill>
                          <a:latin typeface="Calibri" panose="020F0502020204030204" pitchFamily="34" charset="0"/>
                          <a:ea typeface="Calibri" panose="020F0502020204030204" pitchFamily="34" charset="0"/>
                          <a:cs typeface="Calibri" panose="020F0502020204030204" pitchFamily="34" charset="0"/>
                        </a:rPr>
                        <a:t>Maßnahmen</a:t>
                      </a:r>
                    </a:p>
                  </a:txBody>
                  <a:tcPr>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r>
                        <a:rPr lang="de-DE" sz="900">
                          <a:solidFill>
                            <a:srgbClr val="595A59"/>
                          </a:solidFill>
                          <a:latin typeface="Calibri" panose="020F0502020204030204" pitchFamily="34" charset="0"/>
                          <a:cs typeface="Calibri" panose="020F0502020204030204" pitchFamily="34" charset="0"/>
                        </a:rPr>
                        <a:t>0</a:t>
                      </a:r>
                      <a:endParaRPr>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05"/>
                  </a:ext>
                </a:extLst>
              </a:tr>
              <a:tr h="208375">
                <a:tc>
                  <a:txBody>
                    <a:bodyPr/>
                    <a:lstStyle/>
                    <a:p>
                      <a:r>
                        <a:rPr lang="de-DE" sz="900" dirty="0">
                          <a:solidFill>
                            <a:schemeClr val="bg1"/>
                          </a:solidFill>
                          <a:latin typeface="Calibri" panose="020F0502020204030204" pitchFamily="34" charset="0"/>
                          <a:ea typeface="Calibri" panose="020F0502020204030204" pitchFamily="34" charset="0"/>
                          <a:cs typeface="Calibri" panose="020F0502020204030204" pitchFamily="34" charset="0"/>
                        </a:rPr>
                        <a:t>Finanzmittelbestand zum Ende der Periode</a:t>
                      </a:r>
                    </a:p>
                  </a:txBody>
                  <a:tcPr>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133</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174</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167</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58</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71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101</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119</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137</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a:solidFill>
                            <a:schemeClr val="lt1"/>
                          </a:solidFill>
                          <a:latin typeface="Calibri" panose="020F0502020204030204" pitchFamily="34" charset="0"/>
                          <a:cs typeface="Calibri" panose="020F0502020204030204" pitchFamily="34" charset="0"/>
                        </a:rPr>
                        <a:t>160</a:t>
                      </a:r>
                      <a:endParaRPr>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r>
                        <a:rPr lang="de-DE" sz="900" dirty="0">
                          <a:solidFill>
                            <a:schemeClr val="lt1"/>
                          </a:solidFill>
                          <a:latin typeface="Calibri" panose="020F0502020204030204" pitchFamily="34" charset="0"/>
                          <a:cs typeface="Calibri" panose="020F0502020204030204" pitchFamily="34" charset="0"/>
                        </a:rPr>
                        <a:t>193</a:t>
                      </a:r>
                      <a:endParaRPr dirty="0">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06"/>
                  </a:ext>
                </a:extLst>
              </a:tr>
            </a:tbl>
          </a:graphicData>
        </a:graphic>
      </p:graphicFrame>
      <p:graphicFrame>
        <p:nvGraphicFramePr>
          <p:cNvPr id="5" name="Google Shape;1332;p30">
            <a:extLst>
              <a:ext uri="{FF2B5EF4-FFF2-40B4-BE49-F238E27FC236}">
                <a16:creationId xmlns:a16="http://schemas.microsoft.com/office/drawing/2014/main" id="{17C49207-690A-B84B-6E79-0FC56B643596}"/>
              </a:ext>
            </a:extLst>
          </p:cNvPr>
          <p:cNvGraphicFramePr/>
          <p:nvPr>
            <p:extLst>
              <p:ext uri="{D42A27DB-BD31-4B8C-83A1-F6EECF244321}">
                <p14:modId xmlns:p14="http://schemas.microsoft.com/office/powerpoint/2010/main" val="1026167886"/>
              </p:ext>
            </p:extLst>
          </p:nvPr>
        </p:nvGraphicFramePr>
        <p:xfrm>
          <a:off x="1229178" y="3992997"/>
          <a:ext cx="9536793" cy="245192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5315225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FA217D6-4AA2-CB4D-9D63-D41980307DD7}"/>
              </a:ext>
            </a:extLst>
          </p:cNvPr>
          <p:cNvSpPr>
            <a:spLocks noGrp="1"/>
          </p:cNvSpPr>
          <p:nvPr>
            <p:ph type="body" sz="quarter" idx="30"/>
          </p:nvPr>
        </p:nvSpPr>
        <p:spPr>
          <a:xfrm>
            <a:off x="533400" y="406585"/>
            <a:ext cx="11125200" cy="804265"/>
          </a:xfrm>
        </p:spPr>
        <p:txBody>
          <a:bodyPr/>
          <a:lstStyle/>
          <a:p>
            <a:r>
              <a:rPr lang="de-DE" sz="3200" dirty="0"/>
              <a:t>EXTRA: SIE SIND DRAN, DIE ZÜGEL IN DIE HAND ZU NEHMEN! </a:t>
            </a:r>
            <a:endParaRPr lang="en-US" sz="3200" dirty="0"/>
          </a:p>
        </p:txBody>
      </p:sp>
      <p:sp>
        <p:nvSpPr>
          <p:cNvPr id="4" name="Slide Number Placeholder 2">
            <a:extLst>
              <a:ext uri="{FF2B5EF4-FFF2-40B4-BE49-F238E27FC236}">
                <a16:creationId xmlns:a16="http://schemas.microsoft.com/office/drawing/2014/main" id="{E034A2E0-2347-842B-FFA5-F13C022F41B0}"/>
              </a:ext>
            </a:extLst>
          </p:cNvPr>
          <p:cNvSpPr txBox="1">
            <a:spLocks/>
          </p:cNvSpPr>
          <p:nvPr/>
        </p:nvSpPr>
        <p:spPr>
          <a:xfrm>
            <a:off x="11734800" y="6474383"/>
            <a:ext cx="457200" cy="266594"/>
          </a:xfrm>
          <a:prstGeom prst="rect">
            <a:avLst/>
          </a:prstGeom>
        </p:spPr>
        <p:txBody>
          <a:bodyPr anchor="ctr"/>
          <a:lstStyle>
            <a:defPPr>
              <a:defRPr lang="en-US"/>
            </a:defPPr>
            <a:lvl1pPr marL="0" algn="l" defTabSz="325892" rtl="0" eaLnBrk="1" latinLnBrk="0" hangingPunct="1">
              <a:defRPr sz="1283" kern="1200">
                <a:solidFill>
                  <a:schemeClr val="tx1"/>
                </a:solidFill>
                <a:latin typeface="+mn-lt"/>
                <a:ea typeface="+mn-ea"/>
                <a:cs typeface="+mn-cs"/>
              </a:defRPr>
            </a:lvl1pPr>
            <a:lvl2pPr marL="325892" algn="l" defTabSz="325892" rtl="0" eaLnBrk="1" latinLnBrk="0" hangingPunct="1">
              <a:defRPr sz="1283" kern="1200">
                <a:solidFill>
                  <a:schemeClr val="tx1"/>
                </a:solidFill>
                <a:latin typeface="+mn-lt"/>
                <a:ea typeface="+mn-ea"/>
                <a:cs typeface="+mn-cs"/>
              </a:defRPr>
            </a:lvl2pPr>
            <a:lvl3pPr marL="651784" algn="l" defTabSz="325892" rtl="0" eaLnBrk="1" latinLnBrk="0" hangingPunct="1">
              <a:defRPr sz="1283" kern="1200">
                <a:solidFill>
                  <a:schemeClr val="tx1"/>
                </a:solidFill>
                <a:latin typeface="+mn-lt"/>
                <a:ea typeface="+mn-ea"/>
                <a:cs typeface="+mn-cs"/>
              </a:defRPr>
            </a:lvl3pPr>
            <a:lvl4pPr marL="977676" algn="l" defTabSz="325892" rtl="0" eaLnBrk="1" latinLnBrk="0" hangingPunct="1">
              <a:defRPr sz="1283" kern="1200">
                <a:solidFill>
                  <a:schemeClr val="tx1"/>
                </a:solidFill>
                <a:latin typeface="+mn-lt"/>
                <a:ea typeface="+mn-ea"/>
                <a:cs typeface="+mn-cs"/>
              </a:defRPr>
            </a:lvl4pPr>
            <a:lvl5pPr marL="1303569" algn="l" defTabSz="325892" rtl="0" eaLnBrk="1" latinLnBrk="0" hangingPunct="1">
              <a:defRPr sz="1283" kern="1200">
                <a:solidFill>
                  <a:schemeClr val="tx1"/>
                </a:solidFill>
                <a:latin typeface="+mn-lt"/>
                <a:ea typeface="+mn-ea"/>
                <a:cs typeface="+mn-cs"/>
              </a:defRPr>
            </a:lvl5pPr>
            <a:lvl6pPr marL="1629461" algn="l" defTabSz="325892" rtl="0" eaLnBrk="1" latinLnBrk="0" hangingPunct="1">
              <a:defRPr sz="1283" kern="1200">
                <a:solidFill>
                  <a:schemeClr val="tx1"/>
                </a:solidFill>
                <a:latin typeface="+mn-lt"/>
                <a:ea typeface="+mn-ea"/>
                <a:cs typeface="+mn-cs"/>
              </a:defRPr>
            </a:lvl6pPr>
            <a:lvl7pPr marL="1955353" algn="l" defTabSz="325892" rtl="0" eaLnBrk="1" latinLnBrk="0" hangingPunct="1">
              <a:defRPr sz="1283" kern="1200">
                <a:solidFill>
                  <a:schemeClr val="tx1"/>
                </a:solidFill>
                <a:latin typeface="+mn-lt"/>
                <a:ea typeface="+mn-ea"/>
                <a:cs typeface="+mn-cs"/>
              </a:defRPr>
            </a:lvl7pPr>
            <a:lvl8pPr marL="2281245" algn="l" defTabSz="325892" rtl="0" eaLnBrk="1" latinLnBrk="0" hangingPunct="1">
              <a:defRPr sz="1283" kern="1200">
                <a:solidFill>
                  <a:schemeClr val="tx1"/>
                </a:solidFill>
                <a:latin typeface="+mn-lt"/>
                <a:ea typeface="+mn-ea"/>
                <a:cs typeface="+mn-cs"/>
              </a:defRPr>
            </a:lvl8pPr>
            <a:lvl9pPr marL="2607137" algn="l" defTabSz="325892" rtl="0" eaLnBrk="1" latinLnBrk="0" hangingPunct="1">
              <a:defRPr sz="1283" kern="1200">
                <a:solidFill>
                  <a:schemeClr val="tx1"/>
                </a:solidFill>
                <a:latin typeface="+mn-lt"/>
                <a:ea typeface="+mn-ea"/>
                <a:cs typeface="+mn-cs"/>
              </a:defRPr>
            </a:lvl9pPr>
          </a:lstStyle>
          <a:p>
            <a:pPr algn="ctr"/>
            <a:fld id="{CB2079F2-58AF-ED44-82D7-E04B2F6FD686}" type="slidenum">
              <a:rPr lang="en-US" sz="800" smtClean="0">
                <a:latin typeface="Calibri" panose="020F0502020204030204" pitchFamily="34" charset="0"/>
                <a:cs typeface="Calibri" panose="020F0502020204030204" pitchFamily="34" charset="0"/>
              </a:rPr>
              <a:pPr algn="ctr"/>
              <a:t>77</a:t>
            </a:fld>
            <a:endParaRPr lang="en-US" sz="800" dirty="0">
              <a:latin typeface="Calibri" panose="020F0502020204030204" pitchFamily="34" charset="0"/>
              <a:cs typeface="Calibri" panose="020F0502020204030204" pitchFamily="34" charset="0"/>
            </a:endParaRPr>
          </a:p>
        </p:txBody>
      </p:sp>
      <p:sp>
        <p:nvSpPr>
          <p:cNvPr id="30" name="Textfeld 29">
            <a:extLst>
              <a:ext uri="{FF2B5EF4-FFF2-40B4-BE49-F238E27FC236}">
                <a16:creationId xmlns:a16="http://schemas.microsoft.com/office/drawing/2014/main" id="{524B9482-3EFE-3B65-BCAF-B9D22BE99DB2}"/>
              </a:ext>
            </a:extLst>
          </p:cNvPr>
          <p:cNvSpPr txBox="1"/>
          <p:nvPr/>
        </p:nvSpPr>
        <p:spPr>
          <a:xfrm>
            <a:off x="443732" y="918462"/>
            <a:ext cx="10567407" cy="523220"/>
          </a:xfrm>
          <a:prstGeom prst="rect">
            <a:avLst/>
          </a:prstGeom>
          <a:noFill/>
        </p:spPr>
        <p:txBody>
          <a:bodyPr wrap="square" rtlCol="0">
            <a:spAutoFit/>
          </a:bodyPr>
          <a:lstStyle/>
          <a:p>
            <a:pPr>
              <a:buClr>
                <a:srgbClr val="915F9E"/>
              </a:buClr>
            </a:pPr>
            <a:r>
              <a:rPr lang="de-DE" sz="1400" b="1" dirty="0">
                <a:solidFill>
                  <a:srgbClr val="E97924"/>
                </a:solidFill>
                <a:latin typeface="Calibri" panose="020F0502020204030204" pitchFamily="34" charset="0"/>
                <a:cs typeface="Calibri" panose="020F0502020204030204" pitchFamily="34" charset="0"/>
              </a:rPr>
              <a:t>Wir haben für Sie eine kostenlose Vorlage erstellt. Steigen Sie ein, füllen Sie die Lücken aus und lassen Sie das finanzielle Abenteuer beginnen!</a:t>
            </a:r>
            <a:endParaRPr lang="en-US" sz="1400" b="1" dirty="0">
              <a:solidFill>
                <a:srgbClr val="E97924"/>
              </a:solidFill>
              <a:latin typeface="Calibri" panose="020F0502020204030204" pitchFamily="34" charset="0"/>
              <a:cs typeface="Calibri" panose="020F0502020204030204" pitchFamily="34" charset="0"/>
            </a:endParaRPr>
          </a:p>
        </p:txBody>
      </p:sp>
      <p:graphicFrame>
        <p:nvGraphicFramePr>
          <p:cNvPr id="7" name="Google Shape;1213;p20">
            <a:extLst>
              <a:ext uri="{FF2B5EF4-FFF2-40B4-BE49-F238E27FC236}">
                <a16:creationId xmlns:a16="http://schemas.microsoft.com/office/drawing/2014/main" id="{F44A694B-12CE-C48F-C7E8-AA12B1E1A6ED}"/>
              </a:ext>
            </a:extLst>
          </p:cNvPr>
          <p:cNvGraphicFramePr/>
          <p:nvPr>
            <p:extLst>
              <p:ext uri="{D42A27DB-BD31-4B8C-83A1-F6EECF244321}">
                <p14:modId xmlns:p14="http://schemas.microsoft.com/office/powerpoint/2010/main" val="2267291410"/>
              </p:ext>
            </p:extLst>
          </p:nvPr>
        </p:nvGraphicFramePr>
        <p:xfrm>
          <a:off x="609594" y="1441682"/>
          <a:ext cx="11125206" cy="4941494"/>
        </p:xfrm>
        <a:graphic>
          <a:graphicData uri="http://schemas.openxmlformats.org/drawingml/2006/table">
            <a:tbl>
              <a:tblPr firstRow="1" bandRow="1">
                <a:noFill/>
              </a:tblPr>
              <a:tblGrid>
                <a:gridCol w="2261689">
                  <a:extLst>
                    <a:ext uri="{9D8B030D-6E8A-4147-A177-3AD203B41FA5}">
                      <a16:colId xmlns:a16="http://schemas.microsoft.com/office/drawing/2014/main" val="20000"/>
                    </a:ext>
                  </a:extLst>
                </a:gridCol>
                <a:gridCol w="681809">
                  <a:extLst>
                    <a:ext uri="{9D8B030D-6E8A-4147-A177-3AD203B41FA5}">
                      <a16:colId xmlns:a16="http://schemas.microsoft.com/office/drawing/2014/main" val="20001"/>
                    </a:ext>
                  </a:extLst>
                </a:gridCol>
                <a:gridCol w="681809">
                  <a:extLst>
                    <a:ext uri="{9D8B030D-6E8A-4147-A177-3AD203B41FA5}">
                      <a16:colId xmlns:a16="http://schemas.microsoft.com/office/drawing/2014/main" val="20002"/>
                    </a:ext>
                  </a:extLst>
                </a:gridCol>
                <a:gridCol w="681809">
                  <a:extLst>
                    <a:ext uri="{9D8B030D-6E8A-4147-A177-3AD203B41FA5}">
                      <a16:colId xmlns:a16="http://schemas.microsoft.com/office/drawing/2014/main" val="20003"/>
                    </a:ext>
                  </a:extLst>
                </a:gridCol>
                <a:gridCol w="681809">
                  <a:extLst>
                    <a:ext uri="{9D8B030D-6E8A-4147-A177-3AD203B41FA5}">
                      <a16:colId xmlns:a16="http://schemas.microsoft.com/office/drawing/2014/main" val="20004"/>
                    </a:ext>
                  </a:extLst>
                </a:gridCol>
                <a:gridCol w="681809">
                  <a:extLst>
                    <a:ext uri="{9D8B030D-6E8A-4147-A177-3AD203B41FA5}">
                      <a16:colId xmlns:a16="http://schemas.microsoft.com/office/drawing/2014/main" val="20005"/>
                    </a:ext>
                  </a:extLst>
                </a:gridCol>
                <a:gridCol w="681809">
                  <a:extLst>
                    <a:ext uri="{9D8B030D-6E8A-4147-A177-3AD203B41FA5}">
                      <a16:colId xmlns:a16="http://schemas.microsoft.com/office/drawing/2014/main" val="20006"/>
                    </a:ext>
                  </a:extLst>
                </a:gridCol>
                <a:gridCol w="681809">
                  <a:extLst>
                    <a:ext uri="{9D8B030D-6E8A-4147-A177-3AD203B41FA5}">
                      <a16:colId xmlns:a16="http://schemas.microsoft.com/office/drawing/2014/main" val="20007"/>
                    </a:ext>
                  </a:extLst>
                </a:gridCol>
                <a:gridCol w="681809">
                  <a:extLst>
                    <a:ext uri="{9D8B030D-6E8A-4147-A177-3AD203B41FA5}">
                      <a16:colId xmlns:a16="http://schemas.microsoft.com/office/drawing/2014/main" val="20008"/>
                    </a:ext>
                  </a:extLst>
                </a:gridCol>
                <a:gridCol w="681809">
                  <a:extLst>
                    <a:ext uri="{9D8B030D-6E8A-4147-A177-3AD203B41FA5}">
                      <a16:colId xmlns:a16="http://schemas.microsoft.com/office/drawing/2014/main" val="20009"/>
                    </a:ext>
                  </a:extLst>
                </a:gridCol>
                <a:gridCol w="681809">
                  <a:extLst>
                    <a:ext uri="{9D8B030D-6E8A-4147-A177-3AD203B41FA5}">
                      <a16:colId xmlns:a16="http://schemas.microsoft.com/office/drawing/2014/main" val="20010"/>
                    </a:ext>
                  </a:extLst>
                </a:gridCol>
                <a:gridCol w="681809">
                  <a:extLst>
                    <a:ext uri="{9D8B030D-6E8A-4147-A177-3AD203B41FA5}">
                      <a16:colId xmlns:a16="http://schemas.microsoft.com/office/drawing/2014/main" val="20011"/>
                    </a:ext>
                  </a:extLst>
                </a:gridCol>
                <a:gridCol w="681809">
                  <a:extLst>
                    <a:ext uri="{9D8B030D-6E8A-4147-A177-3AD203B41FA5}">
                      <a16:colId xmlns:a16="http://schemas.microsoft.com/office/drawing/2014/main" val="20012"/>
                    </a:ext>
                  </a:extLst>
                </a:gridCol>
                <a:gridCol w="681809">
                  <a:extLst>
                    <a:ext uri="{9D8B030D-6E8A-4147-A177-3AD203B41FA5}">
                      <a16:colId xmlns:a16="http://schemas.microsoft.com/office/drawing/2014/main" val="20013"/>
                    </a:ext>
                  </a:extLst>
                </a:gridCol>
              </a:tblGrid>
              <a:tr h="344692">
                <a:tc>
                  <a:txBody>
                    <a:bodyPr/>
                    <a:lstStyle/>
                    <a:p>
                      <a:pPr marL="0" marR="0" lvl="0" indent="0" algn="l" rtl="0">
                        <a:spcBef>
                          <a:spcPts val="0"/>
                        </a:spcBef>
                        <a:spcAft>
                          <a:spcPts val="0"/>
                        </a:spcAft>
                        <a:buNone/>
                      </a:pPr>
                      <a:endParaRPr sz="90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a:solidFill>
                            <a:schemeClr val="bg1"/>
                          </a:solidFill>
                          <a:latin typeface="Calibri" panose="020F0502020204030204" pitchFamily="34" charset="0"/>
                          <a:cs typeface="Calibri" panose="020F0502020204030204" pitchFamily="34" charset="0"/>
                        </a:rPr>
                        <a:t>Status Quo</a:t>
                      </a:r>
                      <a:endParaRPr>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1</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defTabSz="3343281" rtl="0" eaLnBrk="1" fontAlgn="auto" latinLnBrk="0" hangingPunct="1">
                        <a:lnSpc>
                          <a:spcPct val="100000"/>
                        </a:lnSpc>
                        <a:spcBef>
                          <a:spcPts val="0"/>
                        </a:spcBef>
                        <a:spcAft>
                          <a:spcPts val="0"/>
                        </a:spcAft>
                        <a:buClr>
                          <a:schemeClr val="dk1"/>
                        </a:buClr>
                        <a:buSzPts val="900"/>
                        <a:buFont typeface="Calibri"/>
                        <a:buNone/>
                        <a:tabLst/>
                        <a:defRPr/>
                      </a:pPr>
                      <a:r>
                        <a:rPr lang="de-DE" sz="900" dirty="0">
                          <a:solidFill>
                            <a:schemeClr val="bg1"/>
                          </a:solidFill>
                          <a:latin typeface="Calibri" panose="020F0502020204030204" pitchFamily="34" charset="0"/>
                          <a:cs typeface="Calibri" panose="020F0502020204030204" pitchFamily="34" charset="0"/>
                        </a:rPr>
                        <a:t>Monat 2</a:t>
                      </a: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dirty="0">
                          <a:solidFill>
                            <a:schemeClr val="bg1"/>
                          </a:solidFill>
                          <a:latin typeface="Calibri" panose="020F0502020204030204" pitchFamily="34" charset="0"/>
                          <a:cs typeface="Calibri" panose="020F0502020204030204" pitchFamily="34" charset="0"/>
                        </a:rPr>
                        <a:t>Monat 3</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dirty="0">
                          <a:solidFill>
                            <a:schemeClr val="bg1"/>
                          </a:solidFill>
                          <a:latin typeface="Calibri" panose="020F0502020204030204" pitchFamily="34" charset="0"/>
                          <a:cs typeface="Calibri" panose="020F0502020204030204" pitchFamily="34" charset="0"/>
                        </a:rPr>
                        <a:t>Monat 4</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dirty="0">
                          <a:solidFill>
                            <a:schemeClr val="bg1"/>
                          </a:solidFill>
                          <a:latin typeface="Calibri" panose="020F0502020204030204" pitchFamily="34" charset="0"/>
                          <a:cs typeface="Calibri" panose="020F0502020204030204" pitchFamily="34" charset="0"/>
                        </a:rPr>
                        <a:t>Monat 5</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6</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lnSpc>
                          <a:spcPct val="100000"/>
                        </a:lnSpc>
                        <a:spcBef>
                          <a:spcPts val="0"/>
                        </a:spcBef>
                        <a:spcAft>
                          <a:spcPts val="0"/>
                        </a:spcAft>
                        <a:buClr>
                          <a:schemeClr val="dk1"/>
                        </a:buClr>
                        <a:buSzPts val="900"/>
                        <a:buFont typeface="Calibri"/>
                        <a:buNone/>
                      </a:pPr>
                      <a:r>
                        <a:rPr lang="de-DE" sz="900" dirty="0">
                          <a:solidFill>
                            <a:schemeClr val="bg1"/>
                          </a:solidFill>
                          <a:latin typeface="Calibri" panose="020F0502020204030204" pitchFamily="34" charset="0"/>
                          <a:cs typeface="Calibri" panose="020F0502020204030204" pitchFamily="34" charset="0"/>
                        </a:rPr>
                        <a:t>Monat 7</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8</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9</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10</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11</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tc>
                  <a:txBody>
                    <a:bodyPr/>
                    <a:lstStyle/>
                    <a:p>
                      <a:pPr marL="0" marR="0" lvl="0" indent="0" algn="l" rtl="0">
                        <a:spcBef>
                          <a:spcPts val="0"/>
                        </a:spcBef>
                        <a:spcAft>
                          <a:spcPts val="0"/>
                        </a:spcAft>
                        <a:buNone/>
                      </a:pPr>
                      <a:r>
                        <a:rPr lang="de-DE" sz="900" dirty="0">
                          <a:solidFill>
                            <a:schemeClr val="bg1"/>
                          </a:solidFill>
                          <a:latin typeface="Calibri" panose="020F0502020204030204" pitchFamily="34" charset="0"/>
                          <a:cs typeface="Calibri" panose="020F0502020204030204" pitchFamily="34" charset="0"/>
                        </a:rPr>
                        <a:t>Monat 12</a:t>
                      </a:r>
                      <a:endParaRPr dirty="0">
                        <a:solidFill>
                          <a:schemeClr val="bg1"/>
                        </a:solidFill>
                        <a:latin typeface="Calibri" panose="020F0502020204030204" pitchFamily="34" charset="0"/>
                        <a:cs typeface="Calibri" panose="020F0502020204030204" pitchFamily="34" charset="0"/>
                      </a:endParaRPr>
                    </a:p>
                  </a:txBody>
                  <a:tcPr marL="91450" marR="91450" marT="45725" marB="45725">
                    <a:solidFill>
                      <a:srgbClr val="79527B"/>
                    </a:solidFill>
                  </a:tcPr>
                </a:tc>
                <a:extLst>
                  <a:ext uri="{0D108BD9-81ED-4DB2-BD59-A6C34878D82A}">
                    <a16:rowId xmlns:a16="http://schemas.microsoft.com/office/drawing/2014/main" val="10000"/>
                  </a:ext>
                </a:extLst>
              </a:tr>
              <a:tr h="344692">
                <a:tc>
                  <a:txBody>
                    <a:bodyPr/>
                    <a:lstStyle/>
                    <a:p>
                      <a:pPr marL="0" marR="0" lvl="0" indent="0" algn="l" rtl="0">
                        <a:spcBef>
                          <a:spcPts val="0"/>
                        </a:spcBef>
                        <a:spcAft>
                          <a:spcPts val="0"/>
                        </a:spcAft>
                        <a:buNone/>
                      </a:pPr>
                      <a:r>
                        <a:rPr lang="de-DE" sz="900" dirty="0">
                          <a:solidFill>
                            <a:schemeClr val="lt1"/>
                          </a:solidFill>
                          <a:latin typeface="Calibri" panose="020F0502020204030204" pitchFamily="34" charset="0"/>
                          <a:cs typeface="Calibri" panose="020F0502020204030204" pitchFamily="34" charset="0"/>
                        </a:rPr>
                        <a:t>Finanzmittelbestand zu Beginn der Periode</a:t>
                      </a: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01"/>
                  </a:ext>
                </a:extLst>
              </a:tr>
              <a:tr h="344692">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cs typeface="Calibri" panose="020F0502020204030204" pitchFamily="34" charset="0"/>
                        </a:rPr>
                        <a:t>Einzahlungen aus laufendem Geschäftsbetrieb (inkl. Forderungen aus Lieferungen und Leistungen)</a:t>
                      </a:r>
                      <a:endParaRPr sz="900"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02"/>
                  </a:ext>
                </a:extLst>
              </a:tr>
              <a:tr h="215436">
                <a:tc>
                  <a:txBody>
                    <a:bodyPr/>
                    <a:lstStyle/>
                    <a:p>
                      <a:pPr marL="0" marR="0" lvl="0" indent="0" algn="r" rtl="0">
                        <a:spcBef>
                          <a:spcPts val="0"/>
                        </a:spcBef>
                        <a:spcAft>
                          <a:spcPts val="0"/>
                        </a:spcAft>
                        <a:buNone/>
                      </a:pPr>
                      <a:r>
                        <a:rPr lang="de-DE" sz="900" i="1" dirty="0">
                          <a:solidFill>
                            <a:srgbClr val="595A59"/>
                          </a:solidFill>
                          <a:latin typeface="Calibri" panose="020F0502020204030204" pitchFamily="34" charset="0"/>
                          <a:cs typeface="Calibri" panose="020F0502020204030204" pitchFamily="34" charset="0"/>
                        </a:rPr>
                        <a:t>Davon gebucht</a:t>
                      </a:r>
                      <a:endParaRPr sz="900" i="1"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extLst>
                  <a:ext uri="{0D108BD9-81ED-4DB2-BD59-A6C34878D82A}">
                    <a16:rowId xmlns:a16="http://schemas.microsoft.com/office/drawing/2014/main" val="10003"/>
                  </a:ext>
                </a:extLst>
              </a:tr>
              <a:tr h="215436">
                <a:tc>
                  <a:txBody>
                    <a:bodyPr/>
                    <a:lstStyle/>
                    <a:p>
                      <a:pPr marL="0" marR="0" lvl="0" indent="0" algn="r" rtl="0">
                        <a:spcBef>
                          <a:spcPts val="0"/>
                        </a:spcBef>
                        <a:spcAft>
                          <a:spcPts val="0"/>
                        </a:spcAft>
                        <a:buNone/>
                      </a:pPr>
                      <a:r>
                        <a:rPr lang="de-DE" sz="900" i="1" dirty="0">
                          <a:solidFill>
                            <a:srgbClr val="595A59"/>
                          </a:solidFill>
                          <a:latin typeface="Calibri" panose="020F0502020204030204" pitchFamily="34" charset="0"/>
                          <a:cs typeface="Calibri" panose="020F0502020204030204" pitchFamily="34" charset="0"/>
                        </a:rPr>
                        <a:t>Davon aus Planung</a:t>
                      </a: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extLst>
                  <a:ext uri="{0D108BD9-81ED-4DB2-BD59-A6C34878D82A}">
                    <a16:rowId xmlns:a16="http://schemas.microsoft.com/office/drawing/2014/main" val="10004"/>
                  </a:ext>
                </a:extLst>
              </a:tr>
              <a:tr h="215436">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cs typeface="Calibri" panose="020F0502020204030204" pitchFamily="34" charset="0"/>
                        </a:rPr>
                        <a:t>Einzahlungen aus Desinvestitionen</a:t>
                      </a:r>
                      <a:endParaRPr sz="900" dirty="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tc>
                <a:extLst>
                  <a:ext uri="{0D108BD9-81ED-4DB2-BD59-A6C34878D82A}">
                    <a16:rowId xmlns:a16="http://schemas.microsoft.com/office/drawing/2014/main" val="10005"/>
                  </a:ext>
                </a:extLst>
              </a:tr>
              <a:tr h="215436">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cs typeface="Calibri" panose="020F0502020204030204" pitchFamily="34" charset="0"/>
                        </a:rPr>
                        <a:t>Einzahlungen aus Finanzerträgen</a:t>
                      </a:r>
                      <a:endParaRPr sz="900" dirty="0">
                        <a:solidFill>
                          <a:srgbClr val="595A59"/>
                        </a:solidFill>
                        <a:highlight>
                          <a:srgbClr val="FFFF00"/>
                        </a:highlight>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06"/>
                  </a:ext>
                </a:extLst>
              </a:tr>
              <a:tr h="215436">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cs typeface="Calibri" panose="020F0502020204030204" pitchFamily="34" charset="0"/>
                        </a:rPr>
                        <a:t>Summe Einzahlungen</a:t>
                      </a:r>
                      <a:endParaRPr sz="900"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07"/>
                  </a:ext>
                </a:extLst>
              </a:tr>
              <a:tr h="344692">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ea typeface="Calibri"/>
                          <a:cs typeface="Calibri" panose="020F0502020204030204" pitchFamily="34" charset="0"/>
                          <a:sym typeface="Calibri"/>
                        </a:rPr>
                        <a:t>Auszahlungen aus laufendem Geschäftsbetrieb (inkl. Verbindlichkeiten aus Lieferungen und Leistungen)</a:t>
                      </a:r>
                      <a:endParaRPr sz="900" dirty="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dirty="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dirty="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CCD4D5"/>
                    </a:solidFill>
                  </a:tcPr>
                </a:tc>
                <a:extLst>
                  <a:ext uri="{0D108BD9-81ED-4DB2-BD59-A6C34878D82A}">
                    <a16:rowId xmlns:a16="http://schemas.microsoft.com/office/drawing/2014/main" val="10008"/>
                  </a:ext>
                </a:extLst>
              </a:tr>
              <a:tr h="215436">
                <a:tc>
                  <a:txBody>
                    <a:bodyPr/>
                    <a:lstStyle/>
                    <a:p>
                      <a:pPr marL="0" marR="0" lvl="0" indent="0" algn="r" rtl="0">
                        <a:spcBef>
                          <a:spcPts val="0"/>
                        </a:spcBef>
                        <a:spcAft>
                          <a:spcPts val="0"/>
                        </a:spcAft>
                        <a:buNone/>
                      </a:pPr>
                      <a:r>
                        <a:rPr lang="de-DE" sz="900" i="1" dirty="0">
                          <a:solidFill>
                            <a:srgbClr val="595A59"/>
                          </a:solidFill>
                          <a:latin typeface="Calibri" panose="020F0502020204030204" pitchFamily="34" charset="0"/>
                          <a:cs typeface="Calibri" panose="020F0502020204030204" pitchFamily="34" charset="0"/>
                        </a:rPr>
                        <a:t>Davon gebucht</a:t>
                      </a:r>
                      <a:endParaRPr sz="900" i="1"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dirty="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extLst>
                  <a:ext uri="{0D108BD9-81ED-4DB2-BD59-A6C34878D82A}">
                    <a16:rowId xmlns:a16="http://schemas.microsoft.com/office/drawing/2014/main" val="10009"/>
                  </a:ext>
                </a:extLst>
              </a:tr>
              <a:tr h="215436">
                <a:tc>
                  <a:txBody>
                    <a:bodyPr/>
                    <a:lstStyle/>
                    <a:p>
                      <a:pPr marL="0" marR="0" lvl="0" indent="0" algn="r" rtl="0">
                        <a:spcBef>
                          <a:spcPts val="0"/>
                        </a:spcBef>
                        <a:spcAft>
                          <a:spcPts val="0"/>
                        </a:spcAft>
                        <a:buNone/>
                      </a:pPr>
                      <a:r>
                        <a:rPr lang="de-DE" sz="900" i="1" dirty="0">
                          <a:solidFill>
                            <a:srgbClr val="595A59"/>
                          </a:solidFill>
                          <a:latin typeface="Calibri" panose="020F0502020204030204" pitchFamily="34" charset="0"/>
                          <a:cs typeface="Calibri" panose="020F0502020204030204" pitchFamily="34" charset="0"/>
                        </a:rPr>
                        <a:t>Davon aus Planung</a:t>
                      </a: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ea typeface="Calibri"/>
                        <a:cs typeface="Calibri" panose="020F0502020204030204" pitchFamily="34" charset="0"/>
                        <a:sym typeface="Calibri"/>
                      </a:endParaRPr>
                    </a:p>
                  </a:txBody>
                  <a:tcPr marL="91450" marR="91450" marT="45725" marB="45725">
                    <a:solidFill>
                      <a:srgbClr val="E7EBEB"/>
                    </a:solidFill>
                  </a:tcPr>
                </a:tc>
                <a:extLst>
                  <a:ext uri="{0D108BD9-81ED-4DB2-BD59-A6C34878D82A}">
                    <a16:rowId xmlns:a16="http://schemas.microsoft.com/office/drawing/2014/main" val="10010"/>
                  </a:ext>
                </a:extLst>
              </a:tr>
              <a:tr h="215436">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cs typeface="Calibri" panose="020F0502020204030204" pitchFamily="34" charset="0"/>
                        </a:rPr>
                        <a:t>Auszahlungen für Investitionen</a:t>
                      </a:r>
                      <a:endParaRPr sz="900"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1"/>
                  </a:ext>
                </a:extLst>
              </a:tr>
              <a:tr h="344692">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cs typeface="Calibri" panose="020F0502020204030204" pitchFamily="34" charset="0"/>
                        </a:rPr>
                        <a:t>Auszahlungen für Finanztransaktionen (Tilgung/Zinsen)</a:t>
                      </a:r>
                      <a:endParaRPr sz="900" dirty="0">
                        <a:solidFill>
                          <a:srgbClr val="595A59"/>
                        </a:solidFill>
                        <a:highlight>
                          <a:srgbClr val="FFFF00"/>
                        </a:highlight>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2"/>
                  </a:ext>
                </a:extLst>
              </a:tr>
              <a:tr h="215436">
                <a:tc>
                  <a:txBody>
                    <a:bodyPr/>
                    <a:lstStyle/>
                    <a:p>
                      <a:pPr marL="0" marR="0" lvl="0" indent="0" algn="l" rtl="0">
                        <a:spcBef>
                          <a:spcPts val="0"/>
                        </a:spcBef>
                        <a:spcAft>
                          <a:spcPts val="0"/>
                        </a:spcAft>
                        <a:buNone/>
                      </a:pPr>
                      <a:r>
                        <a:rPr lang="de-DE" sz="900" dirty="0">
                          <a:solidFill>
                            <a:schemeClr val="lt1"/>
                          </a:solidFill>
                          <a:latin typeface="Calibri" panose="020F0502020204030204" pitchFamily="34" charset="0"/>
                          <a:cs typeface="Calibri" panose="020F0502020204030204" pitchFamily="34" charset="0"/>
                        </a:rPr>
                        <a:t>Summe </a:t>
                      </a:r>
                      <a:r>
                        <a:rPr lang="de-DE" sz="900" dirty="0" err="1">
                          <a:solidFill>
                            <a:schemeClr val="lt1"/>
                          </a:solidFill>
                          <a:latin typeface="Calibri" panose="020F0502020204030204" pitchFamily="34" charset="0"/>
                          <a:cs typeface="Calibri" panose="020F0502020204030204" pitchFamily="34" charset="0"/>
                        </a:rPr>
                        <a:t>Auszhalungen</a:t>
                      </a: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D7C6D8"/>
                    </a:solidFill>
                  </a:tcPr>
                </a:tc>
                <a:extLst>
                  <a:ext uri="{0D108BD9-81ED-4DB2-BD59-A6C34878D82A}">
                    <a16:rowId xmlns:a16="http://schemas.microsoft.com/office/drawing/2014/main" val="10013"/>
                  </a:ext>
                </a:extLst>
              </a:tr>
              <a:tr h="215436">
                <a:tc>
                  <a:txBody>
                    <a:bodyPr/>
                    <a:lstStyle/>
                    <a:p>
                      <a:pPr marL="0" marR="0" lvl="0" indent="0" algn="l" rtl="0">
                        <a:spcBef>
                          <a:spcPts val="0"/>
                        </a:spcBef>
                        <a:spcAft>
                          <a:spcPts val="0"/>
                        </a:spcAft>
                        <a:buNone/>
                      </a:pPr>
                      <a:r>
                        <a:rPr lang="de-DE" sz="900" dirty="0">
                          <a:solidFill>
                            <a:schemeClr val="lt1"/>
                          </a:solidFill>
                          <a:latin typeface="Calibri" panose="020F0502020204030204" pitchFamily="34" charset="0"/>
                          <a:cs typeface="Calibri" panose="020F0502020204030204" pitchFamily="34" charset="0"/>
                        </a:rPr>
                        <a:t>Über-/Unterdeckung</a:t>
                      </a: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14"/>
                  </a:ext>
                </a:extLst>
              </a:tr>
              <a:tr h="215436">
                <a:tc>
                  <a:txBody>
                    <a:bodyPr/>
                    <a:lstStyle/>
                    <a:p>
                      <a:pPr marL="0" marR="0" lvl="0" indent="0" algn="l" rtl="0">
                        <a:spcBef>
                          <a:spcPts val="0"/>
                        </a:spcBef>
                        <a:spcAft>
                          <a:spcPts val="0"/>
                        </a:spcAft>
                        <a:buNone/>
                      </a:pPr>
                      <a:r>
                        <a:rPr lang="de-DE" sz="900" dirty="0">
                          <a:solidFill>
                            <a:srgbClr val="595A59"/>
                          </a:solidFill>
                          <a:latin typeface="Calibri" panose="020F0502020204030204" pitchFamily="34" charset="0"/>
                          <a:cs typeface="Calibri" panose="020F0502020204030204" pitchFamily="34" charset="0"/>
                        </a:rPr>
                        <a:t>Maßnahmen</a:t>
                      </a:r>
                      <a:endParaRPr sz="900" dirty="0">
                        <a:solidFill>
                          <a:srgbClr val="595A59"/>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CCD4D5"/>
                    </a:solidFill>
                  </a:tcPr>
                </a:tc>
                <a:extLst>
                  <a:ext uri="{0D108BD9-81ED-4DB2-BD59-A6C34878D82A}">
                    <a16:rowId xmlns:a16="http://schemas.microsoft.com/office/drawing/2014/main" val="10015"/>
                  </a:ext>
                </a:extLst>
              </a:tr>
              <a:tr h="344692">
                <a:tc>
                  <a:txBody>
                    <a:bodyPr/>
                    <a:lstStyle/>
                    <a:p>
                      <a:pPr marL="0" marR="0" lvl="0" indent="0" algn="l" rtl="0">
                        <a:spcBef>
                          <a:spcPts val="0"/>
                        </a:spcBef>
                        <a:spcAft>
                          <a:spcPts val="0"/>
                        </a:spcAft>
                        <a:buNone/>
                      </a:pPr>
                      <a:r>
                        <a:rPr lang="de-DE" sz="900" dirty="0">
                          <a:solidFill>
                            <a:schemeClr val="lt1"/>
                          </a:solidFill>
                          <a:latin typeface="Calibri" panose="020F0502020204030204" pitchFamily="34" charset="0"/>
                          <a:cs typeface="Calibri" panose="020F0502020204030204" pitchFamily="34" charset="0"/>
                        </a:rPr>
                        <a:t>Finanzmittelbestand zum Ende der Periode</a:t>
                      </a: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tc>
                  <a:txBody>
                    <a:bodyPr/>
                    <a:lstStyle/>
                    <a:p>
                      <a:pPr marL="0" marR="0" lvl="0" indent="0" algn="l" rtl="0">
                        <a:spcBef>
                          <a:spcPts val="0"/>
                        </a:spcBef>
                        <a:spcAft>
                          <a:spcPts val="0"/>
                        </a:spcAft>
                        <a:buNone/>
                      </a:pPr>
                      <a:endParaRPr sz="900" dirty="0">
                        <a:solidFill>
                          <a:schemeClr val="lt1"/>
                        </a:solidFill>
                        <a:latin typeface="Calibri" panose="020F0502020204030204" pitchFamily="34" charset="0"/>
                        <a:cs typeface="Calibri" panose="020F0502020204030204" pitchFamily="34" charset="0"/>
                      </a:endParaRPr>
                    </a:p>
                  </a:txBody>
                  <a:tcPr marL="91450" marR="91450" marT="45725" marB="45725">
                    <a:solidFill>
                      <a:srgbClr val="A77FA9"/>
                    </a:solidFill>
                  </a:tcPr>
                </a:tc>
                <a:extLst>
                  <a:ext uri="{0D108BD9-81ED-4DB2-BD59-A6C34878D82A}">
                    <a16:rowId xmlns:a16="http://schemas.microsoft.com/office/drawing/2014/main" val="10016"/>
                  </a:ext>
                </a:extLst>
              </a:tr>
            </a:tbl>
          </a:graphicData>
        </a:graphic>
      </p:graphicFrame>
    </p:spTree>
    <p:extLst>
      <p:ext uri="{BB962C8B-B14F-4D97-AF65-F5344CB8AC3E}">
        <p14:creationId xmlns:p14="http://schemas.microsoft.com/office/powerpoint/2010/main" val="156132830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platzhalter 4">
            <a:extLst>
              <a:ext uri="{FF2B5EF4-FFF2-40B4-BE49-F238E27FC236}">
                <a16:creationId xmlns:a16="http://schemas.microsoft.com/office/drawing/2014/main" id="{F7408BD4-E677-FA42-7D5D-64ECF6BD7B68}"/>
              </a:ext>
            </a:extLst>
          </p:cNvPr>
          <p:cNvSpPr>
            <a:spLocks noGrp="1"/>
          </p:cNvSpPr>
          <p:nvPr>
            <p:ph type="body" sz="quarter" idx="49"/>
          </p:nvPr>
        </p:nvSpPr>
        <p:spPr>
          <a:xfrm>
            <a:off x="4356613" y="506765"/>
            <a:ext cx="7497553" cy="730066"/>
          </a:xfrm>
        </p:spPr>
        <p:txBody>
          <a:bodyPr/>
          <a:lstStyle/>
          <a:p>
            <a:r>
              <a:rPr lang="de-DE" sz="2800" dirty="0"/>
              <a:t>Ein Leitfaden für Einsteiger in die Finanzbildung</a:t>
            </a:r>
          </a:p>
        </p:txBody>
      </p:sp>
      <p:sp>
        <p:nvSpPr>
          <p:cNvPr id="6" name="Textplatzhalter 5">
            <a:extLst>
              <a:ext uri="{FF2B5EF4-FFF2-40B4-BE49-F238E27FC236}">
                <a16:creationId xmlns:a16="http://schemas.microsoft.com/office/drawing/2014/main" id="{BBA70B67-0ABC-A81B-6358-74A0171E74D0}"/>
              </a:ext>
            </a:extLst>
          </p:cNvPr>
          <p:cNvSpPr>
            <a:spLocks noGrp="1"/>
          </p:cNvSpPr>
          <p:nvPr>
            <p:ph type="body" sz="quarter" idx="50"/>
          </p:nvPr>
        </p:nvSpPr>
        <p:spPr>
          <a:xfrm>
            <a:off x="4370466" y="1061990"/>
            <a:ext cx="7160273" cy="945874"/>
          </a:xfrm>
        </p:spPr>
        <p:txBody>
          <a:bodyPr/>
          <a:lstStyle/>
          <a:p>
            <a:r>
              <a:rPr lang="de-DE" sz="1800" b="0" i="0" dirty="0">
                <a:effectLst/>
                <a:latin typeface="Söhne"/>
              </a:rPr>
              <a:t>Begeben Sie sich mit diesem Video für Einsteiger auf eine fesselnde Reise in die Finanzwelt! Lernen Sie wesentliche Fähigkeiten für kluge Geldentscheidungen im Bereich der persönlichen Finanzen. Es ist ein guter Ausgangspunkt für eine selbstbestimmte finanzielle Zukunft. </a:t>
            </a:r>
            <a:endParaRPr lang="de-DE" sz="1800" dirty="0"/>
          </a:p>
        </p:txBody>
      </p:sp>
      <p:sp>
        <p:nvSpPr>
          <p:cNvPr id="7" name="Textplatzhalter 6">
            <a:extLst>
              <a:ext uri="{FF2B5EF4-FFF2-40B4-BE49-F238E27FC236}">
                <a16:creationId xmlns:a16="http://schemas.microsoft.com/office/drawing/2014/main" id="{D7C06C08-C6E2-ABA7-E0F9-B531D0703FDB}"/>
              </a:ext>
            </a:extLst>
          </p:cNvPr>
          <p:cNvSpPr>
            <a:spLocks noGrp="1"/>
          </p:cNvSpPr>
          <p:nvPr>
            <p:ph type="body" sz="quarter" idx="51"/>
          </p:nvPr>
        </p:nvSpPr>
        <p:spPr>
          <a:xfrm>
            <a:off x="4346104" y="2546748"/>
            <a:ext cx="7160276" cy="730066"/>
          </a:xfrm>
        </p:spPr>
        <p:txBody>
          <a:bodyPr/>
          <a:lstStyle/>
          <a:p>
            <a:r>
              <a:rPr lang="de-DE" sz="2800" dirty="0"/>
              <a:t>Finanzielle Bildung für Anfänger</a:t>
            </a:r>
          </a:p>
        </p:txBody>
      </p:sp>
      <p:sp>
        <p:nvSpPr>
          <p:cNvPr id="8" name="Textplatzhalter 7">
            <a:extLst>
              <a:ext uri="{FF2B5EF4-FFF2-40B4-BE49-F238E27FC236}">
                <a16:creationId xmlns:a16="http://schemas.microsoft.com/office/drawing/2014/main" id="{75D71FB7-85DB-DE8D-C090-3F62DDF32061}"/>
              </a:ext>
            </a:extLst>
          </p:cNvPr>
          <p:cNvSpPr>
            <a:spLocks noGrp="1"/>
          </p:cNvSpPr>
          <p:nvPr>
            <p:ph type="body" sz="quarter" idx="52"/>
          </p:nvPr>
        </p:nvSpPr>
        <p:spPr>
          <a:xfrm>
            <a:off x="4358285" y="3102822"/>
            <a:ext cx="7160273" cy="945874"/>
          </a:xfrm>
        </p:spPr>
        <p:txBody>
          <a:bodyPr/>
          <a:lstStyle/>
          <a:p>
            <a:r>
              <a:rPr lang="de-DE" sz="1800" dirty="0"/>
              <a:t>Lernen Sie Haushaltsführung, Indexfonds, Zinseszins und den Zeitwert des Geldes kennen. Entdecken Sie die Geheimnisse der Kreditverwendung und gewinnen Sie Einblicke in den Kauf eines Hauses oder Autos. Vereinfachen Sie Geldangelegenheiten mit diesem Leitfaden zur finanziellen Bildung. </a:t>
            </a:r>
          </a:p>
        </p:txBody>
      </p:sp>
      <p:sp>
        <p:nvSpPr>
          <p:cNvPr id="9" name="Textplatzhalter 8">
            <a:extLst>
              <a:ext uri="{FF2B5EF4-FFF2-40B4-BE49-F238E27FC236}">
                <a16:creationId xmlns:a16="http://schemas.microsoft.com/office/drawing/2014/main" id="{C6FD2C13-415C-DA2E-E16F-005FCDF8AA8C}"/>
              </a:ext>
            </a:extLst>
          </p:cNvPr>
          <p:cNvSpPr>
            <a:spLocks noGrp="1"/>
          </p:cNvSpPr>
          <p:nvPr>
            <p:ph type="body" sz="quarter" idx="54"/>
          </p:nvPr>
        </p:nvSpPr>
        <p:spPr>
          <a:xfrm>
            <a:off x="4358285" y="4484990"/>
            <a:ext cx="7160276" cy="730066"/>
          </a:xfrm>
        </p:spPr>
        <p:txBody>
          <a:bodyPr/>
          <a:lstStyle/>
          <a:p>
            <a:r>
              <a:rPr lang="de-DE" sz="2800" dirty="0"/>
              <a:t>Optimal Finance Daily Podcast</a:t>
            </a:r>
          </a:p>
        </p:txBody>
      </p:sp>
      <p:sp>
        <p:nvSpPr>
          <p:cNvPr id="10" name="Textplatzhalter 9">
            <a:extLst>
              <a:ext uri="{FF2B5EF4-FFF2-40B4-BE49-F238E27FC236}">
                <a16:creationId xmlns:a16="http://schemas.microsoft.com/office/drawing/2014/main" id="{7E8772A4-4265-E2DF-FBB5-DA54D3EAC641}"/>
              </a:ext>
            </a:extLst>
          </p:cNvPr>
          <p:cNvSpPr>
            <a:spLocks noGrp="1"/>
          </p:cNvSpPr>
          <p:nvPr>
            <p:ph type="body" sz="quarter" idx="55"/>
          </p:nvPr>
        </p:nvSpPr>
        <p:spPr>
          <a:xfrm>
            <a:off x="4370466" y="5020046"/>
            <a:ext cx="7160273" cy="945874"/>
          </a:xfrm>
        </p:spPr>
        <p:txBody>
          <a:bodyPr/>
          <a:lstStyle/>
          <a:p>
            <a:r>
              <a:rPr lang="de-DE" sz="1800" b="0" i="0" dirty="0">
                <a:effectLst/>
                <a:latin typeface="Söhne"/>
              </a:rPr>
              <a:t>Entdecken Sie finanzielle Hacks mit Optimal Finance Daily, moderiert von </a:t>
            </a:r>
            <a:r>
              <a:rPr lang="de-DE" sz="1800" b="0" i="0" dirty="0" err="1">
                <a:effectLst/>
                <a:latin typeface="Söhne"/>
              </a:rPr>
              <a:t>Diania</a:t>
            </a:r>
            <a:r>
              <a:rPr lang="de-DE" sz="1800" b="0" i="0" dirty="0">
                <a:effectLst/>
                <a:latin typeface="Söhne"/>
              </a:rPr>
              <a:t> </a:t>
            </a:r>
            <a:r>
              <a:rPr lang="de-DE" sz="1800" b="0" i="0" dirty="0" err="1">
                <a:effectLst/>
                <a:latin typeface="Söhne"/>
              </a:rPr>
              <a:t>Merriam</a:t>
            </a:r>
            <a:r>
              <a:rPr lang="de-DE" sz="1800" b="0" i="0" dirty="0">
                <a:effectLst/>
                <a:latin typeface="Söhne"/>
              </a:rPr>
              <a:t> von </a:t>
            </a:r>
            <a:r>
              <a:rPr lang="de-DE" sz="1800" b="0" i="0" dirty="0" err="1">
                <a:effectLst/>
                <a:latin typeface="Söhne"/>
              </a:rPr>
              <a:t>EconoMe</a:t>
            </a:r>
            <a:r>
              <a:rPr lang="de-DE" sz="1800" b="0" i="0" dirty="0">
                <a:effectLst/>
                <a:latin typeface="Söhne"/>
              </a:rPr>
              <a:t>. Holen Sie sich praktische Ratschläge von Top-Experten, vereinfacht durch </a:t>
            </a:r>
            <a:r>
              <a:rPr lang="de-DE" sz="1800" b="0" i="0" dirty="0" err="1">
                <a:effectLst/>
                <a:latin typeface="Söhne"/>
              </a:rPr>
              <a:t>Dianias</a:t>
            </a:r>
            <a:r>
              <a:rPr lang="de-DE" sz="1800" b="0" i="0" dirty="0">
                <a:effectLst/>
                <a:latin typeface="Söhne"/>
              </a:rPr>
              <a:t> einnehmenden Erzählstil. Von der Haushaltsplanung bis zur Geldanlage - dieser tägliche Begleiter führt Sie mit Enthusiasmus und Fachwissen in die finanzielle Freiheit. </a:t>
            </a:r>
            <a:endParaRPr lang="de-DE" sz="1800" dirty="0"/>
          </a:p>
        </p:txBody>
      </p:sp>
      <p:pic>
        <p:nvPicPr>
          <p:cNvPr id="15" name="Bildplatzhalter 14">
            <a:hlinkClick r:id="rId2"/>
            <a:extLst>
              <a:ext uri="{FF2B5EF4-FFF2-40B4-BE49-F238E27FC236}">
                <a16:creationId xmlns:a16="http://schemas.microsoft.com/office/drawing/2014/main" id="{1D33A33A-2F88-FE25-6745-7ED253125BD5}"/>
              </a:ext>
            </a:extLst>
          </p:cNvPr>
          <p:cNvPicPr>
            <a:picLocks noGrp="1" noChangeAspect="1"/>
          </p:cNvPicPr>
          <p:nvPr>
            <p:ph type="pic" sz="quarter" idx="57"/>
          </p:nvPr>
        </p:nvPicPr>
        <p:blipFill>
          <a:blip r:embed="rId3" cstate="email">
            <a:extLst>
              <a:ext uri="{28A0092B-C50C-407E-A947-70E740481C1C}">
                <a14:useLocalDpi xmlns:a14="http://schemas.microsoft.com/office/drawing/2010/main"/>
              </a:ext>
            </a:extLst>
          </a:blip>
          <a:srcRect l="14138" r="14138"/>
          <a:stretch/>
        </p:blipFill>
        <p:spPr/>
      </p:pic>
      <p:pic>
        <p:nvPicPr>
          <p:cNvPr id="21" name="Bildplatzhalter 20">
            <a:hlinkClick r:id="rId4"/>
            <a:extLst>
              <a:ext uri="{FF2B5EF4-FFF2-40B4-BE49-F238E27FC236}">
                <a16:creationId xmlns:a16="http://schemas.microsoft.com/office/drawing/2014/main" id="{BC3545C9-38C6-0266-1681-2BC08AFA2A8F}"/>
              </a:ext>
            </a:extLst>
          </p:cNvPr>
          <p:cNvPicPr>
            <a:picLocks noGrp="1" noChangeAspect="1"/>
          </p:cNvPicPr>
          <p:nvPr>
            <p:ph type="pic" sz="quarter" idx="58"/>
          </p:nvPr>
        </p:nvPicPr>
        <p:blipFill>
          <a:blip r:embed="rId5" cstate="email">
            <a:extLst>
              <a:ext uri="{28A0092B-C50C-407E-A947-70E740481C1C}">
                <a14:useLocalDpi xmlns:a14="http://schemas.microsoft.com/office/drawing/2010/main"/>
              </a:ext>
            </a:extLst>
          </a:blip>
          <a:srcRect l="13111" r="13111"/>
          <a:stretch/>
        </p:blipFill>
        <p:spPr/>
      </p:pic>
      <p:pic>
        <p:nvPicPr>
          <p:cNvPr id="23" name="Bildplatzhalter 22">
            <a:hlinkClick r:id="rId6"/>
            <a:extLst>
              <a:ext uri="{FF2B5EF4-FFF2-40B4-BE49-F238E27FC236}">
                <a16:creationId xmlns:a16="http://schemas.microsoft.com/office/drawing/2014/main" id="{1EE0B740-916D-3700-C5B4-052BFC381B69}"/>
              </a:ext>
            </a:extLst>
          </p:cNvPr>
          <p:cNvPicPr>
            <a:picLocks noGrp="1" noChangeAspect="1"/>
          </p:cNvPicPr>
          <p:nvPr>
            <p:ph type="pic" sz="quarter" idx="59"/>
          </p:nvPr>
        </p:nvPicPr>
        <p:blipFill rotWithShape="1">
          <a:blip r:embed="rId7" cstate="email">
            <a:extLst>
              <a:ext uri="{28A0092B-C50C-407E-A947-70E740481C1C}">
                <a14:useLocalDpi xmlns:a14="http://schemas.microsoft.com/office/drawing/2010/main"/>
              </a:ext>
            </a:extLst>
          </a:blip>
          <a:srcRect t="1373" b="23889"/>
          <a:stretch/>
        </p:blipFill>
        <p:spPr>
          <a:xfrm>
            <a:off x="463228" y="4672996"/>
            <a:ext cx="2529327" cy="1727134"/>
          </a:xfrm>
        </p:spPr>
      </p:pic>
    </p:spTree>
    <p:extLst>
      <p:ext uri="{BB962C8B-B14F-4D97-AF65-F5344CB8AC3E}">
        <p14:creationId xmlns:p14="http://schemas.microsoft.com/office/powerpoint/2010/main" val="154270934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Placeholder 8">
            <a:extLst>
              <a:ext uri="{FF2B5EF4-FFF2-40B4-BE49-F238E27FC236}">
                <a16:creationId xmlns:a16="http://schemas.microsoft.com/office/drawing/2014/main" id="{71795F2C-4BCE-5049-9792-CD5702D9FFBB}"/>
              </a:ext>
            </a:extLst>
          </p:cNvPr>
          <p:cNvSpPr>
            <a:spLocks noGrp="1"/>
          </p:cNvSpPr>
          <p:nvPr>
            <p:ph type="body" sz="quarter" idx="14"/>
          </p:nvPr>
        </p:nvSpPr>
        <p:spPr/>
        <p:txBody>
          <a:bodyPr/>
          <a:lstStyle/>
          <a:p>
            <a:r>
              <a:rPr lang="en-US" dirty="0"/>
              <a:t>02</a:t>
            </a:r>
          </a:p>
        </p:txBody>
      </p:sp>
      <p:sp>
        <p:nvSpPr>
          <p:cNvPr id="11" name="Text Placeholder 10">
            <a:extLst>
              <a:ext uri="{FF2B5EF4-FFF2-40B4-BE49-F238E27FC236}">
                <a16:creationId xmlns:a16="http://schemas.microsoft.com/office/drawing/2014/main" id="{09DE250D-399D-3046-A104-9E1DCF4E2437}"/>
              </a:ext>
            </a:extLst>
          </p:cNvPr>
          <p:cNvSpPr>
            <a:spLocks noGrp="1"/>
          </p:cNvSpPr>
          <p:nvPr>
            <p:ph type="body" sz="quarter" idx="17"/>
          </p:nvPr>
        </p:nvSpPr>
        <p:spPr/>
        <p:txBody>
          <a:bodyPr/>
          <a:lstStyle/>
          <a:p>
            <a:r>
              <a:rPr lang="en-US" dirty="0"/>
              <a:t>ABSCHNITT</a:t>
            </a:r>
          </a:p>
        </p:txBody>
      </p:sp>
      <p:sp>
        <p:nvSpPr>
          <p:cNvPr id="12" name="Text Placeholder 11">
            <a:extLst>
              <a:ext uri="{FF2B5EF4-FFF2-40B4-BE49-F238E27FC236}">
                <a16:creationId xmlns:a16="http://schemas.microsoft.com/office/drawing/2014/main" id="{EA701505-57B6-7A45-B68E-0C04614F51C7}"/>
              </a:ext>
            </a:extLst>
          </p:cNvPr>
          <p:cNvSpPr>
            <a:spLocks noGrp="1"/>
          </p:cNvSpPr>
          <p:nvPr>
            <p:ph type="body" sz="quarter" idx="18"/>
          </p:nvPr>
        </p:nvSpPr>
        <p:spPr>
          <a:xfrm>
            <a:off x="256173" y="3575081"/>
            <a:ext cx="6337133" cy="1753056"/>
          </a:xfrm>
        </p:spPr>
        <p:txBody>
          <a:bodyPr/>
          <a:lstStyle/>
          <a:p>
            <a:r>
              <a:rPr lang="de-DE" sz="3200" dirty="0"/>
              <a:t>Finanzielle Bildung: </a:t>
            </a:r>
          </a:p>
          <a:p>
            <a:r>
              <a:rPr lang="de-DE" sz="3200" dirty="0"/>
              <a:t>Die Verwaltung der persönlichen Finanzen als Voraussetzung für die Geschäftswelt</a:t>
            </a:r>
            <a:endParaRPr lang="en-US" sz="3200" dirty="0"/>
          </a:p>
        </p:txBody>
      </p:sp>
      <p:pic>
        <p:nvPicPr>
          <p:cNvPr id="13" name="Picture Placeholder 12">
            <a:extLst>
              <a:ext uri="{FF2B5EF4-FFF2-40B4-BE49-F238E27FC236}">
                <a16:creationId xmlns:a16="http://schemas.microsoft.com/office/drawing/2014/main" id="{1B85B8FA-3996-0E52-3A63-589FBE106F4D}"/>
              </a:ext>
            </a:extLst>
          </p:cNvPr>
          <p:cNvPicPr>
            <a:picLocks noGrp="1" noChangeAspect="1"/>
          </p:cNvPicPr>
          <p:nvPr>
            <p:ph type="pic" sz="quarter" idx="21"/>
          </p:nvPr>
        </p:nvPicPr>
        <p:blipFill rotWithShape="1">
          <a:blip r:embed="rId2" cstate="email">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a:ext>
            </a:extLst>
          </a:blip>
          <a:srcRect l="30258" r="13208"/>
          <a:stretch/>
        </p:blipFill>
        <p:spPr>
          <a:xfrm>
            <a:off x="6841657" y="0"/>
            <a:ext cx="5364392" cy="6325815"/>
          </a:xfrm>
        </p:spPr>
      </p:pic>
      <p:grpSp>
        <p:nvGrpSpPr>
          <p:cNvPr id="4" name="Group 3">
            <a:extLst>
              <a:ext uri="{FF2B5EF4-FFF2-40B4-BE49-F238E27FC236}">
                <a16:creationId xmlns:a16="http://schemas.microsoft.com/office/drawing/2014/main" id="{96E3C99D-23F0-9EBD-6937-2E29E124896C}"/>
              </a:ext>
            </a:extLst>
          </p:cNvPr>
          <p:cNvGrpSpPr/>
          <p:nvPr/>
        </p:nvGrpSpPr>
        <p:grpSpPr>
          <a:xfrm>
            <a:off x="-205469" y="3429000"/>
            <a:ext cx="2946331" cy="3019795"/>
            <a:chOff x="3177766" y="6791136"/>
            <a:chExt cx="1361636" cy="1395587"/>
          </a:xfrm>
          <a:solidFill>
            <a:schemeClr val="bg1">
              <a:alpha val="29000"/>
            </a:schemeClr>
          </a:solidFill>
        </p:grpSpPr>
        <p:sp>
          <p:nvSpPr>
            <p:cNvPr id="5" name="Freeform 4">
              <a:extLst>
                <a:ext uri="{FF2B5EF4-FFF2-40B4-BE49-F238E27FC236}">
                  <a16:creationId xmlns:a16="http://schemas.microsoft.com/office/drawing/2014/main" id="{333C486F-94D5-5F08-8853-8A4A3CDEF34D}"/>
                </a:ext>
              </a:extLst>
            </p:cNvPr>
            <p:cNvSpPr/>
            <p:nvPr userDrawn="1"/>
          </p:nvSpPr>
          <p:spPr>
            <a:xfrm>
              <a:off x="3177766" y="6950168"/>
              <a:ext cx="262281" cy="1196190"/>
            </a:xfrm>
            <a:custGeom>
              <a:avLst/>
              <a:gdLst>
                <a:gd name="connsiteX0" fmla="*/ 238715 w 262281"/>
                <a:gd name="connsiteY0" fmla="*/ 292709 h 1196190"/>
                <a:gd name="connsiteX1" fmla="*/ 238715 w 262281"/>
                <a:gd name="connsiteY1" fmla="*/ 145402 h 1196190"/>
                <a:gd name="connsiteX2" fmla="*/ 109101 w 262281"/>
                <a:gd name="connsiteY2" fmla="*/ 59 h 1196190"/>
                <a:gd name="connsiteX3" fmla="*/ 71788 w 262281"/>
                <a:gd name="connsiteY3" fmla="*/ 98264 h 1196190"/>
                <a:gd name="connsiteX4" fmla="*/ 81608 w 262281"/>
                <a:gd name="connsiteY4" fmla="*/ 367344 h 1196190"/>
                <a:gd name="connsiteX5" fmla="*/ 18764 w 262281"/>
                <a:gd name="connsiteY5" fmla="*/ 628568 h 1196190"/>
                <a:gd name="connsiteX6" fmla="*/ 48222 w 262281"/>
                <a:gd name="connsiteY6" fmla="*/ 999781 h 1196190"/>
                <a:gd name="connsiteX7" fmla="*/ 262281 w 262281"/>
                <a:gd name="connsiteY7" fmla="*/ 1196190 h 1196190"/>
                <a:gd name="connsiteX8" fmla="*/ 199438 w 262281"/>
                <a:gd name="connsiteY8" fmla="*/ 679634 h 1196190"/>
                <a:gd name="connsiteX9" fmla="*/ 238715 w 262281"/>
                <a:gd name="connsiteY9" fmla="*/ 292709 h 119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2281" h="1196190">
                  <a:moveTo>
                    <a:pt x="238715" y="292709"/>
                  </a:moveTo>
                  <a:cubicBezTo>
                    <a:pt x="240679" y="243606"/>
                    <a:pt x="246571" y="194504"/>
                    <a:pt x="238715" y="145402"/>
                  </a:cubicBezTo>
                  <a:cubicBezTo>
                    <a:pt x="226932" y="72731"/>
                    <a:pt x="189619" y="3987"/>
                    <a:pt x="109101" y="59"/>
                  </a:cubicBezTo>
                  <a:cubicBezTo>
                    <a:pt x="36439" y="-1905"/>
                    <a:pt x="63933" y="45233"/>
                    <a:pt x="71788" y="98264"/>
                  </a:cubicBezTo>
                  <a:cubicBezTo>
                    <a:pt x="87499" y="186648"/>
                    <a:pt x="91427" y="278960"/>
                    <a:pt x="81608" y="367344"/>
                  </a:cubicBezTo>
                  <a:cubicBezTo>
                    <a:pt x="71788" y="455728"/>
                    <a:pt x="40367" y="542148"/>
                    <a:pt x="18764" y="628568"/>
                  </a:cubicBezTo>
                  <a:cubicBezTo>
                    <a:pt x="-10694" y="750342"/>
                    <a:pt x="-8730" y="885864"/>
                    <a:pt x="48222" y="999781"/>
                  </a:cubicBezTo>
                  <a:cubicBezTo>
                    <a:pt x="95354" y="1094058"/>
                    <a:pt x="171944" y="1158872"/>
                    <a:pt x="262281" y="1196190"/>
                  </a:cubicBezTo>
                  <a:cubicBezTo>
                    <a:pt x="205330" y="1007638"/>
                    <a:pt x="193547" y="824977"/>
                    <a:pt x="199438" y="679634"/>
                  </a:cubicBezTo>
                  <a:cubicBezTo>
                    <a:pt x="205330" y="487154"/>
                    <a:pt x="236751" y="314314"/>
                    <a:pt x="238715" y="292709"/>
                  </a:cubicBezTo>
                  <a:close/>
                </a:path>
              </a:pathLst>
            </a:custGeom>
            <a:grpFill/>
            <a:ln w="19616" cap="flat">
              <a:no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A413BE2F-44A0-017E-59CA-DE88CFE35B3C}"/>
                </a:ext>
              </a:extLst>
            </p:cNvPr>
            <p:cNvSpPr/>
            <p:nvPr userDrawn="1"/>
          </p:nvSpPr>
          <p:spPr>
            <a:xfrm>
              <a:off x="3471181" y="7651529"/>
              <a:ext cx="1017410" cy="535194"/>
            </a:xfrm>
            <a:custGeom>
              <a:avLst/>
              <a:gdLst>
                <a:gd name="connsiteX0" fmla="*/ 986139 w 1017410"/>
                <a:gd name="connsiteY0" fmla="*/ 1843 h 535194"/>
                <a:gd name="connsiteX1" fmla="*/ 811356 w 1017410"/>
                <a:gd name="connsiteY1" fmla="*/ 47017 h 535194"/>
                <a:gd name="connsiteX2" fmla="*/ 249696 w 1017410"/>
                <a:gd name="connsiteY2" fmla="*/ 225749 h 535194"/>
                <a:gd name="connsiteX3" fmla="*/ 279154 w 1017410"/>
                <a:gd name="connsiteY3" fmla="*/ 184503 h 535194"/>
                <a:gd name="connsiteX4" fmla="*/ 235949 w 1017410"/>
                <a:gd name="connsiteY4" fmla="*/ 39160 h 535194"/>
                <a:gd name="connsiteX5" fmla="*/ 98480 w 1017410"/>
                <a:gd name="connsiteY5" fmla="*/ 102011 h 535194"/>
                <a:gd name="connsiteX6" fmla="*/ 104372 w 1017410"/>
                <a:gd name="connsiteY6" fmla="*/ 215929 h 535194"/>
                <a:gd name="connsiteX7" fmla="*/ 19926 w 1017410"/>
                <a:gd name="connsiteY7" fmla="*/ 48981 h 535194"/>
                <a:gd name="connsiteX8" fmla="*/ 10107 w 1017410"/>
                <a:gd name="connsiteY8" fmla="*/ 512506 h 535194"/>
                <a:gd name="connsiteX9" fmla="*/ 416623 w 1017410"/>
                <a:gd name="connsiteY9" fmla="*/ 471260 h 535194"/>
                <a:gd name="connsiteX10" fmla="*/ 660140 w 1017410"/>
                <a:gd name="connsiteY10" fmla="*/ 320025 h 535194"/>
                <a:gd name="connsiteX11" fmla="*/ 954717 w 1017410"/>
                <a:gd name="connsiteY11" fmla="*/ 103975 h 535194"/>
                <a:gd name="connsiteX12" fmla="*/ 990067 w 1017410"/>
                <a:gd name="connsiteY12" fmla="*/ 74514 h 535194"/>
                <a:gd name="connsiteX13" fmla="*/ 1011669 w 1017410"/>
                <a:gd name="connsiteY13" fmla="*/ 13627 h 535194"/>
                <a:gd name="connsiteX14" fmla="*/ 986139 w 1017410"/>
                <a:gd name="connsiteY14" fmla="*/ 1843 h 53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7410" h="535194">
                  <a:moveTo>
                    <a:pt x="986139" y="1843"/>
                  </a:moveTo>
                  <a:cubicBezTo>
                    <a:pt x="925260" y="-6014"/>
                    <a:pt x="864380" y="11663"/>
                    <a:pt x="811356" y="47017"/>
                  </a:cubicBezTo>
                  <a:cubicBezTo>
                    <a:pt x="766188" y="78442"/>
                    <a:pt x="491249" y="233605"/>
                    <a:pt x="249696" y="225749"/>
                  </a:cubicBezTo>
                  <a:cubicBezTo>
                    <a:pt x="261479" y="213964"/>
                    <a:pt x="271298" y="200216"/>
                    <a:pt x="279154" y="184503"/>
                  </a:cubicBezTo>
                  <a:cubicBezTo>
                    <a:pt x="304684" y="127544"/>
                    <a:pt x="285045" y="60765"/>
                    <a:pt x="235949" y="39160"/>
                  </a:cubicBezTo>
                  <a:cubicBezTo>
                    <a:pt x="184889" y="15591"/>
                    <a:pt x="124010" y="45053"/>
                    <a:pt x="98480" y="102011"/>
                  </a:cubicBezTo>
                  <a:cubicBezTo>
                    <a:pt x="80805" y="141293"/>
                    <a:pt x="84733" y="184503"/>
                    <a:pt x="104372" y="215929"/>
                  </a:cubicBezTo>
                  <a:cubicBezTo>
                    <a:pt x="65095" y="190395"/>
                    <a:pt x="39564" y="135401"/>
                    <a:pt x="19926" y="48981"/>
                  </a:cubicBezTo>
                  <a:cubicBezTo>
                    <a:pt x="19926" y="48981"/>
                    <a:pt x="-17387" y="272887"/>
                    <a:pt x="10107" y="512506"/>
                  </a:cubicBezTo>
                  <a:cubicBezTo>
                    <a:pt x="141685" y="553752"/>
                    <a:pt x="290937" y="538039"/>
                    <a:pt x="416623" y="471260"/>
                  </a:cubicBezTo>
                  <a:cubicBezTo>
                    <a:pt x="501069" y="426086"/>
                    <a:pt x="579622" y="371092"/>
                    <a:pt x="660140" y="320025"/>
                  </a:cubicBezTo>
                  <a:cubicBezTo>
                    <a:pt x="764224" y="255210"/>
                    <a:pt x="860453" y="182539"/>
                    <a:pt x="954717" y="103975"/>
                  </a:cubicBezTo>
                  <a:cubicBezTo>
                    <a:pt x="966500" y="94155"/>
                    <a:pt x="978283" y="84334"/>
                    <a:pt x="990067" y="74514"/>
                  </a:cubicBezTo>
                  <a:cubicBezTo>
                    <a:pt x="1007741" y="58801"/>
                    <a:pt x="1027380" y="31304"/>
                    <a:pt x="1011669" y="13627"/>
                  </a:cubicBezTo>
                  <a:cubicBezTo>
                    <a:pt x="1005777" y="5771"/>
                    <a:pt x="995958" y="3807"/>
                    <a:pt x="986139" y="1843"/>
                  </a:cubicBezTo>
                  <a:close/>
                </a:path>
              </a:pathLst>
            </a:custGeom>
            <a:grpFill/>
            <a:ln w="19616"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0BECAAE5-318F-6926-82F6-51930BAE6F17}"/>
                </a:ext>
              </a:extLst>
            </p:cNvPr>
            <p:cNvSpPr/>
            <p:nvPr userDrawn="1"/>
          </p:nvSpPr>
          <p:spPr>
            <a:xfrm>
              <a:off x="3438083" y="6791136"/>
              <a:ext cx="1101319" cy="889408"/>
            </a:xfrm>
            <a:custGeom>
              <a:avLst/>
              <a:gdLst>
                <a:gd name="connsiteX0" fmla="*/ 1089935 w 1101319"/>
                <a:gd name="connsiteY0" fmla="*/ 491023 h 889408"/>
                <a:gd name="connsiteX1" fmla="*/ 1007454 w 1101319"/>
                <a:gd name="connsiteY1" fmla="*/ 469418 h 889408"/>
                <a:gd name="connsiteX2" fmla="*/ 930864 w 1101319"/>
                <a:gd name="connsiteY2" fmla="*/ 516556 h 889408"/>
                <a:gd name="connsiteX3" fmla="*/ 714840 w 1101319"/>
                <a:gd name="connsiteY3" fmla="*/ 695288 h 889408"/>
                <a:gd name="connsiteX4" fmla="*/ 636287 w 1101319"/>
                <a:gd name="connsiteY4" fmla="*/ 750282 h 889408"/>
                <a:gd name="connsiteX5" fmla="*/ 604865 w 1101319"/>
                <a:gd name="connsiteY5" fmla="*/ 669755 h 889408"/>
                <a:gd name="connsiteX6" fmla="*/ 738407 w 1101319"/>
                <a:gd name="connsiteY6" fmla="*/ 524412 h 889408"/>
                <a:gd name="connsiteX7" fmla="*/ 989779 w 1101319"/>
                <a:gd name="connsiteY7" fmla="*/ 235691 h 889408"/>
                <a:gd name="connsiteX8" fmla="*/ 1021200 w 1101319"/>
                <a:gd name="connsiteY8" fmla="*/ 133558 h 889408"/>
                <a:gd name="connsiteX9" fmla="*/ 991743 w 1101319"/>
                <a:gd name="connsiteY9" fmla="*/ 86420 h 889408"/>
                <a:gd name="connsiteX10" fmla="*/ 883731 w 1101319"/>
                <a:gd name="connsiteY10" fmla="*/ 111953 h 889408"/>
                <a:gd name="connsiteX11" fmla="*/ 488998 w 1101319"/>
                <a:gd name="connsiteY11" fmla="*/ 547981 h 889408"/>
                <a:gd name="connsiteX12" fmla="*/ 426155 w 1101319"/>
                <a:gd name="connsiteY12" fmla="*/ 563694 h 889408"/>
                <a:gd name="connsiteX13" fmla="*/ 430083 w 1101319"/>
                <a:gd name="connsiteY13" fmla="*/ 518520 h 889408"/>
                <a:gd name="connsiteX14" fmla="*/ 667708 w 1101319"/>
                <a:gd name="connsiteY14" fmla="*/ 135522 h 889408"/>
                <a:gd name="connsiteX15" fmla="*/ 663780 w 1101319"/>
                <a:gd name="connsiteY15" fmla="*/ 15713 h 889408"/>
                <a:gd name="connsiteX16" fmla="*/ 532203 w 1101319"/>
                <a:gd name="connsiteY16" fmla="*/ 39282 h 889408"/>
                <a:gd name="connsiteX17" fmla="*/ 306360 w 1101319"/>
                <a:gd name="connsiteY17" fmla="*/ 386926 h 889408"/>
                <a:gd name="connsiteX18" fmla="*/ 109976 w 1101319"/>
                <a:gd name="connsiteY18" fmla="*/ 589227 h 889408"/>
                <a:gd name="connsiteX19" fmla="*/ 0 w 1101319"/>
                <a:gd name="connsiteY19" fmla="*/ 563694 h 889408"/>
                <a:gd name="connsiteX20" fmla="*/ 153180 w 1101319"/>
                <a:gd name="connsiteY20" fmla="*/ 781708 h 889408"/>
                <a:gd name="connsiteX21" fmla="*/ 147289 w 1101319"/>
                <a:gd name="connsiteY21" fmla="*/ 648150 h 889408"/>
                <a:gd name="connsiteX22" fmla="*/ 331890 w 1101319"/>
                <a:gd name="connsiteY22" fmla="*/ 546017 h 889408"/>
                <a:gd name="connsiteX23" fmla="*/ 406516 w 1101319"/>
                <a:gd name="connsiteY23" fmla="*/ 742426 h 889408"/>
                <a:gd name="connsiteX24" fmla="*/ 271011 w 1101319"/>
                <a:gd name="connsiteY24" fmla="*/ 850451 h 889408"/>
                <a:gd name="connsiteX25" fmla="*/ 606829 w 1101319"/>
                <a:gd name="connsiteY25" fmla="*/ 879912 h 889408"/>
                <a:gd name="connsiteX26" fmla="*/ 838563 w 1101319"/>
                <a:gd name="connsiteY26" fmla="*/ 785636 h 889408"/>
                <a:gd name="connsiteX27" fmla="*/ 1066369 w 1101319"/>
                <a:gd name="connsiteY27" fmla="*/ 601012 h 889408"/>
                <a:gd name="connsiteX28" fmla="*/ 1089935 w 1101319"/>
                <a:gd name="connsiteY28" fmla="*/ 491023 h 889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01319" h="889408">
                  <a:moveTo>
                    <a:pt x="1089935" y="491023"/>
                  </a:moveTo>
                  <a:cubicBezTo>
                    <a:pt x="1072261" y="467453"/>
                    <a:pt x="1036911" y="461561"/>
                    <a:pt x="1007454" y="469418"/>
                  </a:cubicBezTo>
                  <a:cubicBezTo>
                    <a:pt x="977996" y="477274"/>
                    <a:pt x="954430" y="496915"/>
                    <a:pt x="930864" y="516556"/>
                  </a:cubicBezTo>
                  <a:cubicBezTo>
                    <a:pt x="858201" y="575478"/>
                    <a:pt x="787503" y="636365"/>
                    <a:pt x="714840" y="695288"/>
                  </a:cubicBezTo>
                  <a:cubicBezTo>
                    <a:pt x="691274" y="714929"/>
                    <a:pt x="665744" y="740462"/>
                    <a:pt x="636287" y="750282"/>
                  </a:cubicBezTo>
                  <a:cubicBezTo>
                    <a:pt x="573443" y="769923"/>
                    <a:pt x="577371" y="703144"/>
                    <a:pt x="604865" y="669755"/>
                  </a:cubicBezTo>
                  <a:cubicBezTo>
                    <a:pt x="646106" y="618688"/>
                    <a:pt x="691274" y="571550"/>
                    <a:pt x="738407" y="524412"/>
                  </a:cubicBezTo>
                  <a:cubicBezTo>
                    <a:pt x="828743" y="436028"/>
                    <a:pt x="923008" y="343716"/>
                    <a:pt x="989779" y="235691"/>
                  </a:cubicBezTo>
                  <a:cubicBezTo>
                    <a:pt x="1009417" y="204265"/>
                    <a:pt x="1027092" y="172840"/>
                    <a:pt x="1021200" y="133558"/>
                  </a:cubicBezTo>
                  <a:cubicBezTo>
                    <a:pt x="1019237" y="113917"/>
                    <a:pt x="1009417" y="96240"/>
                    <a:pt x="991743" y="86420"/>
                  </a:cubicBezTo>
                  <a:cubicBezTo>
                    <a:pt x="956393" y="64815"/>
                    <a:pt x="915153" y="88384"/>
                    <a:pt x="883731" y="111953"/>
                  </a:cubicBezTo>
                  <a:cubicBezTo>
                    <a:pt x="730551" y="233727"/>
                    <a:pt x="618612" y="404603"/>
                    <a:pt x="488998" y="547981"/>
                  </a:cubicBezTo>
                  <a:cubicBezTo>
                    <a:pt x="475251" y="563694"/>
                    <a:pt x="443830" y="587263"/>
                    <a:pt x="426155" y="563694"/>
                  </a:cubicBezTo>
                  <a:cubicBezTo>
                    <a:pt x="416335" y="551909"/>
                    <a:pt x="422227" y="530304"/>
                    <a:pt x="430083" y="518520"/>
                  </a:cubicBezTo>
                  <a:cubicBezTo>
                    <a:pt x="494889" y="382998"/>
                    <a:pt x="606829" y="273009"/>
                    <a:pt x="667708" y="135522"/>
                  </a:cubicBezTo>
                  <a:cubicBezTo>
                    <a:pt x="685383" y="96240"/>
                    <a:pt x="695202" y="45174"/>
                    <a:pt x="663780" y="15713"/>
                  </a:cubicBezTo>
                  <a:cubicBezTo>
                    <a:pt x="628431" y="-17677"/>
                    <a:pt x="569516" y="7856"/>
                    <a:pt x="532203" y="39282"/>
                  </a:cubicBezTo>
                  <a:cubicBezTo>
                    <a:pt x="430083" y="131594"/>
                    <a:pt x="373131" y="269080"/>
                    <a:pt x="306360" y="386926"/>
                  </a:cubicBezTo>
                  <a:cubicBezTo>
                    <a:pt x="259228" y="469418"/>
                    <a:pt x="206204" y="557802"/>
                    <a:pt x="109976" y="589227"/>
                  </a:cubicBezTo>
                  <a:cubicBezTo>
                    <a:pt x="72662" y="601012"/>
                    <a:pt x="17675" y="593155"/>
                    <a:pt x="0" y="563694"/>
                  </a:cubicBezTo>
                  <a:cubicBezTo>
                    <a:pt x="39277" y="661898"/>
                    <a:pt x="92301" y="730641"/>
                    <a:pt x="153180" y="781708"/>
                  </a:cubicBezTo>
                  <a:cubicBezTo>
                    <a:pt x="133542" y="744390"/>
                    <a:pt x="129614" y="695288"/>
                    <a:pt x="147289" y="648150"/>
                  </a:cubicBezTo>
                  <a:cubicBezTo>
                    <a:pt x="176746" y="565658"/>
                    <a:pt x="259228" y="520484"/>
                    <a:pt x="331890" y="546017"/>
                  </a:cubicBezTo>
                  <a:cubicBezTo>
                    <a:pt x="402589" y="571550"/>
                    <a:pt x="437938" y="659934"/>
                    <a:pt x="406516" y="742426"/>
                  </a:cubicBezTo>
                  <a:cubicBezTo>
                    <a:pt x="382950" y="805277"/>
                    <a:pt x="327962" y="848487"/>
                    <a:pt x="271011" y="850451"/>
                  </a:cubicBezTo>
                  <a:cubicBezTo>
                    <a:pt x="384914" y="895625"/>
                    <a:pt x="506673" y="895625"/>
                    <a:pt x="606829" y="879912"/>
                  </a:cubicBezTo>
                  <a:cubicBezTo>
                    <a:pt x="691274" y="868128"/>
                    <a:pt x="769828" y="834738"/>
                    <a:pt x="838563" y="785636"/>
                  </a:cubicBezTo>
                  <a:cubicBezTo>
                    <a:pt x="919080" y="728677"/>
                    <a:pt x="1005490" y="677611"/>
                    <a:pt x="1066369" y="601012"/>
                  </a:cubicBezTo>
                  <a:cubicBezTo>
                    <a:pt x="1093863" y="573514"/>
                    <a:pt x="1115465" y="524412"/>
                    <a:pt x="1089935" y="491023"/>
                  </a:cubicBezTo>
                  <a:close/>
                </a:path>
              </a:pathLst>
            </a:custGeom>
            <a:grpFill/>
            <a:ln w="19616" cap="flat">
              <a:noFill/>
              <a:prstDash val="solid"/>
              <a:miter/>
            </a:ln>
          </p:spPr>
          <p:txBody>
            <a:bodyPr rtlCol="0" anchor="ctr"/>
            <a:lstStyle/>
            <a:p>
              <a:endParaRPr lang="en-US"/>
            </a:p>
          </p:txBody>
        </p:sp>
      </p:grpSp>
    </p:spTree>
    <p:extLst>
      <p:ext uri="{BB962C8B-B14F-4D97-AF65-F5344CB8AC3E}">
        <p14:creationId xmlns:p14="http://schemas.microsoft.com/office/powerpoint/2010/main" val="928554424"/>
      </p:ext>
    </p:extLst>
  </p:cSld>
  <p:clrMapOvr>
    <a:masterClrMapping/>
  </p:clrMapOvr>
</p:sld>
</file>

<file path=ppt/theme/theme1.xml><?xml version="1.0" encoding="utf-8"?>
<a:theme xmlns:a="http://schemas.openxmlformats.org/drawingml/2006/main" name="Office Theme">
  <a:themeElements>
    <a:clrScheme name="Red Violet">
      <a:dk1>
        <a:sysClr val="windowText" lastClr="000000"/>
      </a:dk1>
      <a:lt1>
        <a:sysClr val="window" lastClr="FFFFFF"/>
      </a:lt1>
      <a:dk2>
        <a:srgbClr val="454551"/>
      </a:dk2>
      <a:lt2>
        <a:srgbClr val="D8D9DC"/>
      </a:lt2>
      <a:accent1>
        <a:srgbClr val="E32D91"/>
      </a:accent1>
      <a:accent2>
        <a:srgbClr val="C830CC"/>
      </a:accent2>
      <a:accent3>
        <a:srgbClr val="4EA6DC"/>
      </a:accent3>
      <a:accent4>
        <a:srgbClr val="4775E7"/>
      </a:accent4>
      <a:accent5>
        <a:srgbClr val="8971E1"/>
      </a:accent5>
      <a:accent6>
        <a:srgbClr val="D54773"/>
      </a:accent6>
      <a:hlink>
        <a:srgbClr val="6B9F25"/>
      </a:hlink>
      <a:folHlink>
        <a:srgbClr val="8C8C8C"/>
      </a:folHlink>
    </a:clrScheme>
    <a:fontScheme name="Century Schoolbook">
      <a:majorFont>
        <a:latin typeface="Century Schoolbook" panose="02040604050505020304"/>
        <a:ea typeface=""/>
        <a:cs typeface=""/>
        <a:font script="Jpan" typeface="ＭＳ Ｐ明朝"/>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Schoolbook" panose="02040604050505020304"/>
        <a:ea typeface=""/>
        <a:cs typeface=""/>
        <a:font script="Jpan" typeface="ＭＳ Ｐ明朝"/>
        <a:font script="Hang" typeface="휴먼매직체"/>
        <a:font script="Hans" typeface="宋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Magazine Layout 01 - AE_CA_v4" id="{F9D5F4D5-9454-45C5-AFC0-38A7887A0E87}" vid="{A7535069-094F-4B33-8094-ED35EDC7CF54}"/>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MediaServiceKeyPoints xmlns="ef88797d-310b-4d46-ad9c-0c23fa0c8d45"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5F02E0EF7D44C04B9FA644DBFF45FF6A" ma:contentTypeVersion="13" ma:contentTypeDescription="Create a new document." ma:contentTypeScope="" ma:versionID="206b9469efed5238e3299da57cdc015e">
  <xsd:schema xmlns:xsd="http://www.w3.org/2001/XMLSchema" xmlns:xs="http://www.w3.org/2001/XMLSchema" xmlns:p="http://schemas.microsoft.com/office/2006/metadata/properties" xmlns:ns2="876de33e-aaa5-4507-9b92-b84e676ded0d" xmlns:ns3="ef88797d-310b-4d46-ad9c-0c23fa0c8d45" targetNamespace="http://schemas.microsoft.com/office/2006/metadata/properties" ma:root="true" ma:fieldsID="281ed500249cd3fe925a7af84a8b56c4" ns2:_="" ns3:_="">
    <xsd:import namespace="876de33e-aaa5-4507-9b92-b84e676ded0d"/>
    <xsd:import namespace="ef88797d-310b-4d46-ad9c-0c23fa0c8d45"/>
    <xsd:element name="properties">
      <xsd:complexType>
        <xsd:sequence>
          <xsd:element name="documentManagement">
            <xsd:complexType>
              <xsd:all>
                <xsd:element ref="ns2:SharedWithUsers" minOccurs="0"/>
                <xsd:element ref="ns2:SharedWithDetails" minOccurs="0"/>
                <xsd:element ref="ns2:LastSharedByUser" minOccurs="0"/>
                <xsd:element ref="ns2:LastSharedByTime" minOccurs="0"/>
                <xsd:element ref="ns3:MediaServiceMetadata" minOccurs="0"/>
                <xsd:element ref="ns3:MediaServiceFastMetadata" minOccurs="0"/>
                <xsd:element ref="ns3:MediaServiceDateTaken" minOccurs="0"/>
                <xsd:element ref="ns3:MediaServiceEventHashCode" minOccurs="0"/>
                <xsd:element ref="ns3:MediaServiceGenerationTime" minOccurs="0"/>
                <xsd:element ref="ns3:MediaServiceAutoKeyPoints" minOccurs="0"/>
                <xsd:element ref="ns3:MediaServiceKeyPoints" minOccurs="0"/>
                <xsd:element ref="ns3:MediaServiceAutoTags" minOccurs="0"/>
                <xsd:element ref="ns3:MediaServiceOCR"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76de33e-aaa5-4507-9b92-b84e676ded0d" elementFormDefault="qualified">
    <xsd:import namespace="http://schemas.microsoft.com/office/2006/documentManagement/types"/>
    <xsd:import namespace="http://schemas.microsoft.com/office/infopath/2007/PartnerControls"/>
    <xsd:element name="SharedWithUsers" ma:index="8"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description="" ma:internalName="SharedWithDetails" ma:readOnly="true">
      <xsd:simpleType>
        <xsd:restriction base="dms:Note">
          <xsd:maxLength value="255"/>
        </xsd:restriction>
      </xsd:simpleType>
    </xsd:element>
    <xsd:element name="LastSharedByUser" ma:index="10" nillable="true" ma:displayName="Last Shared By User" ma:description="" ma:hidden="true" ma:internalName="LastSharedByUser" ma:readOnly="true">
      <xsd:simpleType>
        <xsd:restriction base="dms:Note"/>
      </xsd:simpleType>
    </xsd:element>
    <xsd:element name="LastSharedByTime" ma:index="11" nillable="true" ma:displayName="Last Shared By Time" ma:description="" ma:hidden="true" ma:internalName="LastSharedByTime" ma:readOnly="true">
      <xsd:simpleType>
        <xsd:restriction base="dms:DateTime"/>
      </xsd:simpleType>
    </xsd:element>
  </xsd:schema>
  <xsd:schema xmlns:xsd="http://www.w3.org/2001/XMLSchema" xmlns:xs="http://www.w3.org/2001/XMLSchema" xmlns:dms="http://schemas.microsoft.com/office/2006/documentManagement/types" xmlns:pc="http://schemas.microsoft.com/office/infopath/2007/PartnerControls" targetNamespace="ef88797d-310b-4d46-ad9c-0c23fa0c8d45" elementFormDefault="qualified">
    <xsd:import namespace="http://schemas.microsoft.com/office/2006/documentManagement/types"/>
    <xsd:import namespace="http://schemas.microsoft.com/office/infopath/2007/PartnerControls"/>
    <xsd:element name="MediaServiceMetadata" ma:index="12" nillable="true" ma:displayName="MediaServiceMetadata" ma:description="" ma:hidden="true" ma:internalName="MediaServiceMetadata" ma:readOnly="true">
      <xsd:simpleType>
        <xsd:restriction base="dms:Note"/>
      </xsd:simpleType>
    </xsd:element>
    <xsd:element name="MediaServiceFastMetadata" ma:index="13" nillable="true" ma:displayName="MediaServiceFastMetadata" ma:description="" ma:hidden="true" ma:internalName="MediaServiceFastMetadata" ma:readOnly="true">
      <xsd:simpleType>
        <xsd:restriction base="dms:Note"/>
      </xsd:simpleType>
    </xsd:element>
    <xsd:element name="MediaServiceDateTaken" ma:index="14" nillable="true" ma:displayName="MediaServiceDateTaken" ma:description="" ma:hidden="true" ma:internalName="MediaServiceDateTaken"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false">
      <xsd:simpleType>
        <xsd:restriction base="dms:Note">
          <xsd:maxLength value="255"/>
        </xsd:restriction>
      </xsd:simpleType>
    </xsd:element>
    <xsd:element name="MediaServiceAutoTags" ma:index="19" nillable="true" ma:displayName="Tags" ma:internalName="MediaServiceAutoTags" ma:readOnly="true">
      <xsd:simpleType>
        <xsd:restriction base="dms:Text"/>
      </xsd:simpleType>
    </xsd:element>
    <xsd:element name="MediaServiceOCR" ma:index="20" nillable="true" ma:displayName="Extracted Text" ma:internalName="MediaServiceOCR"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969AD2B3-D789-4FC7-A14D-89ADA76B73A8}">
  <ds:schemaRefs>
    <ds:schemaRef ds:uri="http://schemas.microsoft.com/office/2006/metadata/properties"/>
    <ds:schemaRef ds:uri="http://schemas.microsoft.com/office/infopath/2007/PartnerControls"/>
    <ds:schemaRef ds:uri="ef88797d-310b-4d46-ad9c-0c23fa0c8d45"/>
  </ds:schemaRefs>
</ds:datastoreItem>
</file>

<file path=customXml/itemProps2.xml><?xml version="1.0" encoding="utf-8"?>
<ds:datastoreItem xmlns:ds="http://schemas.openxmlformats.org/officeDocument/2006/customXml" ds:itemID="{B39800E7-4362-4A70-9B48-B5AE1C9F476B}">
  <ds:schemaRefs>
    <ds:schemaRef ds:uri="http://schemas.microsoft.com/sharepoint/v3/contenttype/forms"/>
  </ds:schemaRefs>
</ds:datastoreItem>
</file>

<file path=customXml/itemProps3.xml><?xml version="1.0" encoding="utf-8"?>
<ds:datastoreItem xmlns:ds="http://schemas.openxmlformats.org/officeDocument/2006/customXml" ds:itemID="{7F83B94A-925B-4414-927F-DFD616E23C3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876de33e-aaa5-4507-9b92-b84e676ded0d"/>
    <ds:schemaRef ds:uri="ef88797d-310b-4d46-ad9c-0c23fa0c8d45"/>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Magazine layout</Template>
  <TotalTime>1</TotalTime>
  <Words>10834</Words>
  <Application>Microsoft Office PowerPoint</Application>
  <PresentationFormat>Widescreen</PresentationFormat>
  <Paragraphs>880</Paragraphs>
  <Slides>77</Slides>
  <Notes>16</Notes>
  <HiddenSlides>0</HiddenSlides>
  <MMClips>1</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77</vt:i4>
      </vt:variant>
    </vt:vector>
  </HeadingPairs>
  <TitlesOfParts>
    <vt:vector size="87" baseType="lpstr">
      <vt:lpstr>Arial</vt:lpstr>
      <vt:lpstr>BundesSansWeb</vt:lpstr>
      <vt:lpstr>Calibri</vt:lpstr>
      <vt:lpstr>Century Schoolbook</vt:lpstr>
      <vt:lpstr>Montserrat</vt:lpstr>
      <vt:lpstr>Montserrat Light</vt:lpstr>
      <vt:lpstr>Söhne</vt:lpstr>
      <vt:lpstr>Times</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Front cover</dc:title>
  <dc:creator>Samantha Carty</dc:creator>
  <cp:lastModifiedBy>aine hamill</cp:lastModifiedBy>
  <cp:revision>544</cp:revision>
  <dcterms:created xsi:type="dcterms:W3CDTF">2021-06-15T11:45:52Z</dcterms:created>
  <dcterms:modified xsi:type="dcterms:W3CDTF">2024-08-02T09:25:12Z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0x0101005F02E0EF7D44C04B9FA644DBFF45FF6A</vt:lpwstr>
  </property>
</Properties>
</file>