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5"/>
  </p:notesMasterIdLst>
  <p:handoutMasterIdLst>
    <p:handoutMasterId r:id="rId66"/>
  </p:handoutMasterIdLst>
  <p:sldIdLst>
    <p:sldId id="747" r:id="rId5"/>
    <p:sldId id="681" r:id="rId6"/>
    <p:sldId id="687" r:id="rId7"/>
    <p:sldId id="689" r:id="rId8"/>
    <p:sldId id="703" r:id="rId9"/>
    <p:sldId id="704" r:id="rId10"/>
    <p:sldId id="705" r:id="rId11"/>
    <p:sldId id="688" r:id="rId12"/>
    <p:sldId id="723" r:id="rId13"/>
    <p:sldId id="718" r:id="rId14"/>
    <p:sldId id="717" r:id="rId15"/>
    <p:sldId id="746" r:id="rId16"/>
    <p:sldId id="724" r:id="rId17"/>
    <p:sldId id="719" r:id="rId18"/>
    <p:sldId id="720" r:id="rId19"/>
    <p:sldId id="730" r:id="rId20"/>
    <p:sldId id="726" r:id="rId21"/>
    <p:sldId id="727" r:id="rId22"/>
    <p:sldId id="728" r:id="rId23"/>
    <p:sldId id="729" r:id="rId24"/>
    <p:sldId id="722" r:id="rId25"/>
    <p:sldId id="731" r:id="rId26"/>
    <p:sldId id="732" r:id="rId27"/>
    <p:sldId id="733" r:id="rId28"/>
    <p:sldId id="725" r:id="rId29"/>
    <p:sldId id="734" r:id="rId30"/>
    <p:sldId id="735" r:id="rId31"/>
    <p:sldId id="736" r:id="rId32"/>
    <p:sldId id="742" r:id="rId33"/>
    <p:sldId id="737" r:id="rId34"/>
    <p:sldId id="738" r:id="rId35"/>
    <p:sldId id="739" r:id="rId36"/>
    <p:sldId id="740" r:id="rId37"/>
    <p:sldId id="741" r:id="rId38"/>
    <p:sldId id="698" r:id="rId39"/>
    <p:sldId id="721" r:id="rId40"/>
    <p:sldId id="706" r:id="rId41"/>
    <p:sldId id="695" r:id="rId42"/>
    <p:sldId id="696" r:id="rId43"/>
    <p:sldId id="697" r:id="rId44"/>
    <p:sldId id="699" r:id="rId45"/>
    <p:sldId id="700" r:id="rId46"/>
    <p:sldId id="685" r:id="rId47"/>
    <p:sldId id="686" r:id="rId48"/>
    <p:sldId id="701" r:id="rId49"/>
    <p:sldId id="708" r:id="rId50"/>
    <p:sldId id="671" r:id="rId51"/>
    <p:sldId id="672" r:id="rId52"/>
    <p:sldId id="709" r:id="rId53"/>
    <p:sldId id="711" r:id="rId54"/>
    <p:sldId id="669" r:id="rId55"/>
    <p:sldId id="710" r:id="rId56"/>
    <p:sldId id="713" r:id="rId57"/>
    <p:sldId id="714" r:id="rId58"/>
    <p:sldId id="715" r:id="rId59"/>
    <p:sldId id="716" r:id="rId60"/>
    <p:sldId id="745" r:id="rId61"/>
    <p:sldId id="743" r:id="rId62"/>
    <p:sldId id="744" r:id="rId63"/>
    <p:sldId id="677" r:id="rId6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45"/>
    <a:srgbClr val="915F9E"/>
    <a:srgbClr val="E97924"/>
    <a:srgbClr val="7ABB57"/>
    <a:srgbClr val="B79974"/>
    <a:srgbClr val="7654A2"/>
    <a:srgbClr val="305C6F"/>
    <a:srgbClr val="7C946D"/>
    <a:srgbClr val="005744"/>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81495" autoAdjust="0"/>
  </p:normalViewPr>
  <p:slideViewPr>
    <p:cSldViewPr snapToGrid="0" snapToObjects="1">
      <p:cViewPr varScale="1">
        <p:scale>
          <a:sx n="55" d="100"/>
          <a:sy n="55" d="100"/>
        </p:scale>
        <p:origin x="1256" y="28"/>
      </p:cViewPr>
      <p:guideLst/>
    </p:cSldViewPr>
  </p:slideViewPr>
  <p:notesTextViewPr>
    <p:cViewPr>
      <p:scale>
        <a:sx n="3" d="2"/>
        <a:sy n="3" d="2"/>
      </p:scale>
      <p:origin x="0" y="0"/>
    </p:cViewPr>
  </p:notesTextViewPr>
  <p:sorterViewPr>
    <p:cViewPr>
      <p:scale>
        <a:sx n="46" d="100"/>
        <a:sy n="46" d="100"/>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8/2/2024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8/2/2024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merald.com/insight/search?q=Lucia%20Walsh"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doi.org/10.1108/JSBED-12-2021-0472" TargetMode="External"/><Relationship Id="rId5" Type="http://schemas.openxmlformats.org/officeDocument/2006/relationships/hyperlink" Target="https://www.emerald.com/insight/publication/issn/1462-6004" TargetMode="External"/><Relationship Id="rId4" Type="http://schemas.openxmlformats.org/officeDocument/2006/relationships/hyperlink" Target="https://www.emerald.com/insight/search?q=Thomas%20Cooney"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srn.com/abstract=313938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x.doi.org/10.2139/ssrn.313938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Source Sans Pro" panose="020B0503030403020204" pitchFamily="34" charset="0"/>
              </a:rPr>
              <a:t>21 Dinge, über die man sich informieren sollte, bevor man ein Unternehmen gründet: https://www.transmitstartups.co.uk/business-planning/21-things-to-research-before-starting-a-business</a:t>
            </a:r>
            <a:endParaRPr lang="en-GB" b="1" i="0" dirty="0">
              <a:effectLst/>
              <a:latin typeface="Source Sans Pro" panose="020B0503030403020204" pitchFamily="34" charset="0"/>
            </a:endParaRPr>
          </a:p>
          <a:p>
            <a:r>
              <a:rPr lang="en-GB" dirty="0"/>
              <a:t>Wie man ein Unternehmen gründet: Ein Startup-Leitfaden für Entrepreneure: https://blog.hubspot.com/sales/how-to-start-a-business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861"/>
                </a:solidFill>
                <a:effectLst/>
                <a:latin typeface="radikal"/>
              </a:rPr>
              <a:t>Wie Sie Marktforschung für Ihre Geschäftsidee betreiben: https://www.tide.co/blog/business-tips/market-research/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myriad-pro"/>
              </a:rPr>
              <a:t>Rechtliche Anforderungen, die bei der Gründung eines Unternehmens in Europa zu beachten sind: https://bridgeheadagency.com/legal-requirements/</a:t>
            </a:r>
          </a:p>
          <a:p>
            <a:endParaRPr lang="en-GB" dirty="0"/>
          </a:p>
        </p:txBody>
      </p:sp>
    </p:spTree>
    <p:extLst>
      <p:ext uri="{BB962C8B-B14F-4D97-AF65-F5344CB8AC3E}">
        <p14:creationId xmlns:p14="http://schemas.microsoft.com/office/powerpoint/2010/main" val="42584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82828"/>
                </a:solidFill>
                <a:effectLst/>
                <a:latin typeface="Saol Standard"/>
              </a:rPr>
              <a:t>Wie Sie den besten Namen für Ihr Unternehmen auswählen: https://hbr.org/2022/03/how-to-pick-the-best-name-for-your-company</a:t>
            </a:r>
          </a:p>
          <a:p>
            <a:pPr algn="l" fontAlgn="base"/>
            <a:r>
              <a:rPr lang="en-GB" b="0" i="0" dirty="0">
                <a:solidFill>
                  <a:srgbClr val="003A70"/>
                </a:solidFill>
                <a:effectLst/>
                <a:latin typeface="Open Sans" panose="020B0606030504020204" pitchFamily="34" charset="0"/>
              </a:rPr>
              <a:t>7 nützliche Tipps zur Wahl eines Firmennamens: https://big-idea.biz/brand-names/choosing-business-name/ </a:t>
            </a:r>
          </a:p>
          <a:p>
            <a:pPr marL="0" marR="0" lvl="0" indent="0" algn="l" defTabSz="875998" rtl="0" eaLnBrk="1" fontAlgn="base" latinLnBrk="0" hangingPunct="1">
              <a:lnSpc>
                <a:spcPct val="100000"/>
              </a:lnSpc>
              <a:spcBef>
                <a:spcPts val="0"/>
              </a:spcBef>
              <a:spcAft>
                <a:spcPts val="0"/>
              </a:spcAft>
              <a:buClrTx/>
              <a:buSzTx/>
              <a:buFontTx/>
              <a:buNone/>
              <a:tabLst/>
              <a:defRPr/>
            </a:pPr>
            <a:r>
              <a:rPr lang="en-GB" b="0" i="0" dirty="0">
                <a:solidFill>
                  <a:srgbClr val="FFFFFF"/>
                </a:solidFill>
                <a:effectLst/>
                <a:latin typeface="Poppins" panose="00000500000000000000" pitchFamily="2" charset="0"/>
              </a:rPr>
              <a:t>Wahl eines Firmennamens (rechtliche Überlegungen): http://www.eurobusgroup.com/choosing-a-company-name#:~:text=Naming%20rules&amp;text=The%20name%20cannot%20be%20very,the%20end%20of%20the%20name.</a:t>
            </a:r>
          </a:p>
          <a:p>
            <a:pPr algn="l" fontAlgn="base"/>
            <a:endParaRPr lang="en-GB" b="0" i="0" dirty="0">
              <a:solidFill>
                <a:srgbClr val="003A70"/>
              </a:solidFill>
              <a:effectLst/>
              <a:latin typeface="Open Sans" panose="020B0606030504020204" pitchFamily="34" charset="0"/>
            </a:endParaRPr>
          </a:p>
          <a:p>
            <a:br>
              <a:rPr lang="en-GB" dirty="0"/>
            </a:br>
            <a:endParaRPr lang="en-GB" dirty="0"/>
          </a:p>
        </p:txBody>
      </p:sp>
    </p:spTree>
    <p:extLst>
      <p:ext uri="{BB962C8B-B14F-4D97-AF65-F5344CB8AC3E}">
        <p14:creationId xmlns:p14="http://schemas.microsoft.com/office/powerpoint/2010/main" val="48494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82828"/>
                </a:solidFill>
                <a:effectLst/>
                <a:latin typeface="Saol Standard"/>
              </a:rPr>
              <a:t>Wie Sie den besten Namen für Ihr Unternehmen auswählen: https://hbr.org/2022/03/how-to-pick-the-best-name-for-your-company</a:t>
            </a:r>
          </a:p>
          <a:p>
            <a:pPr algn="l" fontAlgn="base"/>
            <a:r>
              <a:rPr lang="en-GB" b="0" i="0" dirty="0">
                <a:solidFill>
                  <a:srgbClr val="003A70"/>
                </a:solidFill>
                <a:effectLst/>
                <a:latin typeface="Open Sans" panose="020B0606030504020204" pitchFamily="34" charset="0"/>
              </a:rPr>
              <a:t>7 nützliche Tipps zur Wahl eines Firmennamens: https://big-idea.biz/brand-names/choosing-business-name/ </a:t>
            </a:r>
          </a:p>
          <a:p>
            <a:pPr marL="0" marR="0" lvl="0" indent="0" algn="l" defTabSz="875998" rtl="0" eaLnBrk="1" fontAlgn="base" latinLnBrk="0" hangingPunct="1">
              <a:lnSpc>
                <a:spcPct val="100000"/>
              </a:lnSpc>
              <a:spcBef>
                <a:spcPts val="0"/>
              </a:spcBef>
              <a:spcAft>
                <a:spcPts val="0"/>
              </a:spcAft>
              <a:buClrTx/>
              <a:buSzTx/>
              <a:buFontTx/>
              <a:buNone/>
              <a:tabLst/>
              <a:defRPr/>
            </a:pPr>
            <a:r>
              <a:rPr lang="en-GB" b="0" i="0" dirty="0">
                <a:solidFill>
                  <a:srgbClr val="FFFFFF"/>
                </a:solidFill>
                <a:effectLst/>
                <a:latin typeface="Poppins" panose="00000500000000000000" pitchFamily="2" charset="0"/>
              </a:rPr>
              <a:t>Wahl eines Firmennamens (rechtliche Überlegungen): http://www.eurobusgroup.com/choosing-a-company-name#:~:text=Naming%20rules&amp;text=The%20name%20cannot%20be%20very,the%20end%20of%20the%20name.</a:t>
            </a:r>
          </a:p>
          <a:p>
            <a:endParaRPr lang="en-GB" dirty="0"/>
          </a:p>
        </p:txBody>
      </p:sp>
    </p:spTree>
    <p:extLst>
      <p:ext uri="{BB962C8B-B14F-4D97-AF65-F5344CB8AC3E}">
        <p14:creationId xmlns:p14="http://schemas.microsoft.com/office/powerpoint/2010/main" val="161431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171A22"/>
                </a:solidFill>
                <a:effectLst/>
                <a:latin typeface="Arial" panose="020B0604020202020204" pitchFamily="34" charset="0"/>
              </a:rPr>
              <a:t>Gründung eines Unternehmens: https://europa.eu/youreurope/business/running-business/start-ups/starting-business/index_en.htm</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Roboto" panose="02000000000000000000" pitchFamily="2" charset="0"/>
              </a:rPr>
              <a:t>Wie man ein Unternehmen in Europa registriert: https://www.openaeuropeancompany.com/blog/how-to-register-a-company-in-europe/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Lato" panose="020F0502020204030203" pitchFamily="34" charset="0"/>
              </a:rPr>
              <a:t>Ein Unternehmen in Irland gründen? Voraussetzungen für die Unternehmensgründung: https:</a:t>
            </a:r>
            <a:r>
              <a:rPr lang="en-GB" b="1" i="0" dirty="0">
                <a:solidFill>
                  <a:srgbClr val="555555"/>
                </a:solidFill>
                <a:effectLst/>
                <a:latin typeface="Lato" panose="020F0502020204030203" pitchFamily="34" charset="0"/>
              </a:rPr>
              <a:t>//www.companyformations.ie/company-formations/starting-a-business/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Ubuntu" panose="020B0504030602030204" pitchFamily="34" charset="0"/>
              </a:rPr>
              <a:t>Wie man in Deutschland ein Unternehmen gründet: Ihre Checkliste zur Firmengründung: https://www.firma.de/en/company-formation/how-to-register-a-company-in-germany-a-company-formation-checklist/</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Umzug nach Schweden, um ein Unternehmen zu gründen: https://www.verksamt.se/web/international/starting/moving-to-sweden-to-start-a-business</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Ubuntu" panose="020B0504030602030204" pitchFamily="34"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Ubuntu" panose="020B0504030602030204" pitchFamily="34"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1" i="0" dirty="0">
              <a:solidFill>
                <a:srgbClr val="555555"/>
              </a:solidFill>
              <a:effectLst/>
              <a:latin typeface="Lato" panose="020F0502020204030203" pitchFamily="34"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404040"/>
              </a:solidFill>
              <a:effectLst/>
              <a:latin typeface="Roboto" panose="02000000000000000000" pitchFamily="2"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171A22"/>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97467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171A22"/>
                </a:solidFill>
                <a:effectLst/>
                <a:latin typeface="Arial" panose="020B0604020202020204" pitchFamily="34" charset="0"/>
              </a:rPr>
              <a:t>Gründung eines Unternehmens: https://europa.eu/youreurope/business/running-business/start-ups/starting-business/index_en.htm</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Roboto" panose="02000000000000000000" pitchFamily="2" charset="0"/>
              </a:rPr>
              <a:t>Wie man ein Unternehmen in Europa registriert: https://www.openaeuropeancompany.com/blog/how-to-register-a-company-in-europe/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Lato" panose="020F0502020204030203" pitchFamily="34" charset="0"/>
              </a:rPr>
              <a:t>Ein Unternehmen in Irland gründen? Voraussetzungen für die Unternehmensgründung: https:</a:t>
            </a:r>
            <a:r>
              <a:rPr lang="en-GB" b="1" i="0" dirty="0">
                <a:solidFill>
                  <a:srgbClr val="555555"/>
                </a:solidFill>
                <a:effectLst/>
                <a:latin typeface="Lato" panose="020F0502020204030203" pitchFamily="34" charset="0"/>
              </a:rPr>
              <a:t>//www.companyformations.ie/company-formations/starting-a-business/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Ubuntu" panose="020B0504030602030204" pitchFamily="34" charset="0"/>
              </a:rPr>
              <a:t>Wie man in Deutschland ein Unternehmen gründet: Ihre Checkliste zur Firmengründung: https://www.firma.de/en/company-formation/how-to-register-a-company-in-germany-a-company-formation-checklist/</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Umzug nach Schweden, um ein Unternehmen zu gründen: https://www.verksamt.se/web/international/starting/moving-to-sweden-to-start-a-business</a:t>
            </a:r>
          </a:p>
          <a:p>
            <a:endParaRPr lang="en-GB" dirty="0"/>
          </a:p>
        </p:txBody>
      </p:sp>
    </p:spTree>
    <p:extLst>
      <p:ext uri="{BB962C8B-B14F-4D97-AF65-F5344CB8AC3E}">
        <p14:creationId xmlns:p14="http://schemas.microsoft.com/office/powerpoint/2010/main" val="403413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dirty="0">
                <a:solidFill>
                  <a:srgbClr val="404040"/>
                </a:solidFill>
                <a:effectLst/>
              </a:rPr>
              <a:t>TIN - Steuerzahler-Identifikationsnummer: https://taxation-customs.ec.europa.eu/online-services/online-services-and-databases-taxation/tin-taxpayer-identification-number_en</a:t>
            </a:r>
          </a:p>
          <a:p>
            <a:endParaRPr lang="en-GB" dirty="0"/>
          </a:p>
        </p:txBody>
      </p:sp>
    </p:spTree>
    <p:extLst>
      <p:ext uri="{BB962C8B-B14F-4D97-AF65-F5344CB8AC3E}">
        <p14:creationId xmlns:p14="http://schemas.microsoft.com/office/powerpoint/2010/main" val="79195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Open Sans" panose="020B0606030504020204" pitchFamily="34" charset="0"/>
              </a:rPr>
              <a:t>Europäische Bankdienstleistungen: https://www.nibusinessinfo.co.uk/content/what-you-will-need-set-your-business-account-europe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Haffer"/>
              </a:rPr>
              <a:t>Wie man ein Geschäftskonto in Europa eröffnet: https://gocardless.com/guides/posts/how-to-open-a-business-bank-account-in-europe/#:~:text=The%20required%20documents%20for%20opening,such%20as%20articles%20of%20incorporation.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Quincycf"/>
              </a:rPr>
              <a:t>Eröffnung eines Geschäftskontos in der EU als Nichtansässiger: https://silverbird.com/blog/articles/opening-a-business-bank-account-in-the-eu-as-a-non-resident</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Haffer"/>
            </a:endParaRPr>
          </a:p>
          <a:p>
            <a:endParaRPr lang="en-GB" dirty="0"/>
          </a:p>
          <a:p>
            <a:endParaRPr lang="en-GB" dirty="0"/>
          </a:p>
        </p:txBody>
      </p:sp>
    </p:spTree>
    <p:extLst>
      <p:ext uri="{BB962C8B-B14F-4D97-AF65-F5344CB8AC3E}">
        <p14:creationId xmlns:p14="http://schemas.microsoft.com/office/powerpoint/2010/main" val="416998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cap="all" dirty="0">
                <a:effectLst/>
                <a:latin typeface="var(--core-font-family-extended)"/>
              </a:rPr>
              <a:t>WIE MAN IN DER EU EINE MEHRWERTSTEUER-NUMMER ERHÄLT: https://quaderno.io/blog/vat-number-business-europe/</a:t>
            </a:r>
          </a:p>
          <a:p>
            <a:endParaRPr lang="en-GB" dirty="0"/>
          </a:p>
        </p:txBody>
      </p:sp>
    </p:spTree>
    <p:extLst>
      <p:ext uri="{BB962C8B-B14F-4D97-AF65-F5344CB8AC3E}">
        <p14:creationId xmlns:p14="http://schemas.microsoft.com/office/powerpoint/2010/main" val="6693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11082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2301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5534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97002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a:t>
            </a:r>
          </a:p>
          <a:p>
            <a:r>
              <a:rPr lang="fr-FR" dirty="0"/>
              <a:t>Patrice Muller et al. (2016) "</a:t>
            </a:r>
            <a:r>
              <a:rPr lang="fr-FR" dirty="0" err="1"/>
              <a:t>Annual </a:t>
            </a:r>
            <a:r>
              <a:rPr lang="fr-FR" dirty="0"/>
              <a:t>Report on </a:t>
            </a:r>
            <a:r>
              <a:rPr lang="fr-FR" dirty="0" err="1"/>
              <a:t>European SMEs </a:t>
            </a:r>
            <a:r>
              <a:rPr lang="fr-FR" dirty="0"/>
              <a:t>2015/2016", Brüssel: </a:t>
            </a:r>
            <a:r>
              <a:rPr lang="fr-FR" dirty="0" err="1"/>
              <a:t>Europäische </a:t>
            </a:r>
            <a:r>
              <a:rPr lang="fr-FR" dirty="0"/>
              <a:t>Kommission, 2016, 1, https://ec.europa.eu/jrc/sites/jrcsh/files/annual_report_-_eu_smes_2015-16.pdf.</a:t>
            </a:r>
          </a:p>
          <a:p>
            <a:endParaRPr lang="en-PH" dirty="0"/>
          </a:p>
          <a:p>
            <a:r>
              <a:rPr lang="en-PH" dirty="0"/>
              <a:t>EWSA (2013). Aktionsplan Unternehmertum 2020. https://www.eesc.europa.eu/en/our-work/opinions-information-reports/opinions/entrepreneurship-2020-action-plan</a:t>
            </a:r>
          </a:p>
          <a:p>
            <a:endParaRPr lang="en-PH" dirty="0"/>
          </a:p>
        </p:txBody>
      </p:sp>
    </p:spTree>
    <p:extLst>
      <p:ext uri="{BB962C8B-B14F-4D97-AF65-F5344CB8AC3E}">
        <p14:creationId xmlns:p14="http://schemas.microsoft.com/office/powerpoint/2010/main" val="60117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https://www.theneweuropean.eu/eurovoices/immigrant-entrepreneurs-are-the-best-of-the-best-a-selection-of-mep-quotes</a:t>
            </a:r>
          </a:p>
          <a:p>
            <a:endParaRPr lang="en-PH" dirty="0"/>
          </a:p>
        </p:txBody>
      </p:sp>
    </p:spTree>
    <p:extLst>
      <p:ext uri="{BB962C8B-B14F-4D97-AF65-F5344CB8AC3E}">
        <p14:creationId xmlns:p14="http://schemas.microsoft.com/office/powerpoint/2010/main" val="3243272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a:t>
            </a:r>
          </a:p>
          <a:p>
            <a:endParaRPr lang="en-PH" dirty="0"/>
          </a:p>
          <a:p>
            <a:r>
              <a:rPr lang="en-PH" dirty="0"/>
              <a:t>Internationaler Rechtsrahmen für den Schutz von Wanderarbeitnehmern </a:t>
            </a:r>
          </a:p>
          <a:p>
            <a:r>
              <a:rPr lang="en-PH" dirty="0"/>
              <a:t>https://www.osce.org/files/f/documents/b/a/19246.pdf</a:t>
            </a:r>
          </a:p>
        </p:txBody>
      </p:sp>
    </p:spTree>
    <p:extLst>
      <p:ext uri="{BB962C8B-B14F-4D97-AF65-F5344CB8AC3E}">
        <p14:creationId xmlns:p14="http://schemas.microsoft.com/office/powerpoint/2010/main" val="230437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PH" dirty="0"/>
              <a:t>Quelle: </a:t>
            </a:r>
            <a:r>
              <a:rPr lang="en-PH" sz="1150" b="0" i="0" kern="1200" dirty="0">
                <a:solidFill>
                  <a:schemeClr val="tx1"/>
                </a:solidFill>
                <a:effectLst/>
                <a:latin typeface="+mn-lt"/>
                <a:ea typeface="+mn-ea"/>
                <a:cs typeface="+mn-cs"/>
              </a:rPr>
              <a:t>OECD (2019), "Policy brief on refugee entrepreneurship", </a:t>
            </a:r>
            <a:r>
              <a:rPr lang="en-PH" sz="1150" b="0" i="1" kern="1200" dirty="0">
                <a:solidFill>
                  <a:schemeClr val="tx1"/>
                </a:solidFill>
                <a:effectLst/>
                <a:latin typeface="+mn-lt"/>
                <a:ea typeface="+mn-ea"/>
                <a:cs typeface="+mn-cs"/>
              </a:rPr>
              <a:t>OECD SME and Entrepreneurship Papers</a:t>
            </a:r>
            <a:r>
              <a:rPr lang="en-PH" sz="1150" b="0" i="0" kern="1200" dirty="0">
                <a:solidFill>
                  <a:schemeClr val="tx1"/>
                </a:solidFill>
                <a:effectLst/>
                <a:latin typeface="+mn-lt"/>
                <a:ea typeface="+mn-ea"/>
                <a:cs typeface="+mn-cs"/>
              </a:rPr>
              <a:t>, No. 14, OECD Publishing, Paris, https://doi.org/10.1787/70571d6f-en.</a:t>
            </a:r>
          </a:p>
          <a:p>
            <a:endParaRPr lang="en-PH" dirty="0"/>
          </a:p>
        </p:txBody>
      </p:sp>
    </p:spTree>
    <p:extLst>
      <p:ext uri="{BB962C8B-B14F-4D97-AF65-F5344CB8AC3E}">
        <p14:creationId xmlns:p14="http://schemas.microsoft.com/office/powerpoint/2010/main" val="779290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Quelle: </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sz="1150" b="0" i="0" kern="1200" dirty="0">
              <a:solidFill>
                <a:schemeClr val="tx1"/>
              </a:solidFill>
              <a:effectLst/>
              <a:latin typeface="+mn-lt"/>
              <a:ea typeface="+mn-ea"/>
              <a:cs typeface="+mn-cs"/>
            </a:endParaRPr>
          </a:p>
          <a:p>
            <a:pPr marL="0" marR="0" lvl="0" indent="0" algn="l" defTabSz="875998" rtl="0" eaLnBrk="1" fontAlgn="auto" latinLnBrk="0" hangingPunct="1">
              <a:lnSpc>
                <a:spcPct val="100000"/>
              </a:lnSpc>
              <a:spcBef>
                <a:spcPts val="0"/>
              </a:spcBef>
              <a:spcAft>
                <a:spcPts val="0"/>
              </a:spcAft>
              <a:buClrTx/>
              <a:buSzTx/>
              <a:buFontTx/>
              <a:buNone/>
              <a:tabLst/>
              <a:defRPr/>
            </a:pPr>
            <a:r>
              <a:rPr lang="en-PH" sz="1150" b="0" i="0" kern="1200" dirty="0">
                <a:solidFill>
                  <a:schemeClr val="tx1"/>
                </a:solidFill>
                <a:effectLst/>
                <a:latin typeface="+mn-lt"/>
                <a:ea typeface="+mn-ea"/>
                <a:cs typeface="+mn-cs"/>
              </a:rPr>
              <a:t>OECD (2019), "Policy brief on refugee entrepreneurship", </a:t>
            </a:r>
            <a:r>
              <a:rPr lang="en-PH" sz="1150" b="0" i="1" kern="1200" dirty="0">
                <a:solidFill>
                  <a:schemeClr val="tx1"/>
                </a:solidFill>
                <a:effectLst/>
                <a:latin typeface="+mn-lt"/>
                <a:ea typeface="+mn-ea"/>
                <a:cs typeface="+mn-cs"/>
              </a:rPr>
              <a:t>OECD SME and Entrepreneurship Papers</a:t>
            </a:r>
            <a:r>
              <a:rPr lang="en-PH" sz="1150" b="0" i="0" kern="1200" dirty="0">
                <a:solidFill>
                  <a:schemeClr val="tx1"/>
                </a:solidFill>
                <a:effectLst/>
                <a:latin typeface="+mn-lt"/>
                <a:ea typeface="+mn-ea"/>
                <a:cs typeface="+mn-cs"/>
              </a:rPr>
              <a:t>, No. 14, OECD Publishing, Paris, https://doi.org/10.1787/70571d6f-en.</a:t>
            </a:r>
          </a:p>
          <a:p>
            <a:endParaRPr lang="en-PH" dirty="0"/>
          </a:p>
          <a:p>
            <a:endParaRPr lang="en-PH" dirty="0"/>
          </a:p>
          <a:p>
            <a:r>
              <a:rPr lang="en-US" sz="1150" b="0" i="0" u="none" strike="noStrike" kern="1200" dirty="0">
                <a:solidFill>
                  <a:schemeClr val="tx1"/>
                </a:solidFill>
                <a:effectLst/>
                <a:latin typeface="+mn-lt"/>
                <a:ea typeface="+mn-ea"/>
                <a:cs typeface="+mn-cs"/>
                <a:hlinkClick r:id="rId3" tooltip="Lucia Walsh"/>
              </a:rPr>
              <a:t>Walsh, L. </a:t>
            </a:r>
            <a:r>
              <a:rPr lang="en-US" sz="1150" b="0" i="0" u="none" kern="1200" dirty="0">
                <a:solidFill>
                  <a:schemeClr val="tx1"/>
                </a:solidFill>
                <a:effectLst/>
                <a:latin typeface="+mn-lt"/>
                <a:ea typeface="+mn-ea"/>
                <a:cs typeface="+mn-cs"/>
              </a:rPr>
              <a:t>und </a:t>
            </a:r>
            <a:r>
              <a:rPr lang="en-US" sz="1150" b="0" i="0" u="none" strike="noStrike" kern="1200" dirty="0">
                <a:solidFill>
                  <a:schemeClr val="tx1"/>
                </a:solidFill>
                <a:effectLst/>
                <a:latin typeface="+mn-lt"/>
                <a:ea typeface="+mn-ea"/>
                <a:cs typeface="+mn-cs"/>
                <a:hlinkClick r:id="rId4" tooltip="Thomas Cooney"/>
              </a:rPr>
              <a:t>Cooney, T. </a:t>
            </a:r>
            <a:r>
              <a:rPr lang="en-US" sz="1150" b="0" i="0" u="none" kern="1200" dirty="0">
                <a:solidFill>
                  <a:schemeClr val="tx1"/>
                </a:solidFill>
                <a:effectLst/>
                <a:latin typeface="+mn-lt"/>
                <a:ea typeface="+mn-ea"/>
                <a:cs typeface="+mn-cs"/>
              </a:rPr>
              <a:t>(2023), "Understanding the interplay between immigrant nascent entrepreneurship and cross-cultural adaptation", </a:t>
            </a:r>
            <a:r>
              <a:rPr lang="en-US" sz="1150" b="0" i="1" u="none" strike="noStrike" kern="1200" dirty="0">
                <a:solidFill>
                  <a:schemeClr val="tx1"/>
                </a:solidFill>
                <a:effectLst/>
                <a:latin typeface="+mn-lt"/>
                <a:ea typeface="+mn-ea"/>
                <a:cs typeface="+mn-cs"/>
                <a:hlinkClick r:id="rId5"/>
              </a:rPr>
              <a:t>Journal of Small Business and Enterprise Development</a:t>
            </a:r>
            <a:r>
              <a:rPr lang="en-US" sz="1150" b="0" i="0" u="none" kern="1200" dirty="0">
                <a:solidFill>
                  <a:schemeClr val="tx1"/>
                </a:solidFill>
                <a:effectLst/>
                <a:latin typeface="+mn-lt"/>
                <a:ea typeface="+mn-ea"/>
                <a:cs typeface="+mn-cs"/>
              </a:rPr>
              <a:t>, Vol. 30 No. 5, pp. 919-946. </a:t>
            </a:r>
            <a:r>
              <a:rPr lang="en-US" sz="1150" b="0" i="0" u="none" strike="noStrike" kern="1200" dirty="0">
                <a:solidFill>
                  <a:schemeClr val="tx1"/>
                </a:solidFill>
                <a:effectLst/>
                <a:latin typeface="+mn-lt"/>
                <a:ea typeface="+mn-ea"/>
                <a:cs typeface="+mn-cs"/>
                <a:hlinkClick r:id="rId6" tooltip="DOI: https://doi.org/10.1108/JSBED-12-2021-0472"/>
              </a:rPr>
              <a:t>https://doi.org/10.1108/JSBED-12-2021-0472</a:t>
            </a:r>
            <a:endParaRPr lang="en-PH" u="none" dirty="0"/>
          </a:p>
        </p:txBody>
      </p:sp>
    </p:spTree>
    <p:extLst>
      <p:ext uri="{BB962C8B-B14F-4D97-AF65-F5344CB8AC3E}">
        <p14:creationId xmlns:p14="http://schemas.microsoft.com/office/powerpoint/2010/main" val="2686471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Quelle: </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a:p>
            <a:pPr marL="0" marR="0" lvl="0" indent="0" algn="l" defTabSz="875998" rtl="0" eaLnBrk="1" fontAlgn="auto" latinLnBrk="0" hangingPunct="1">
              <a:lnSpc>
                <a:spcPct val="100000"/>
              </a:lnSpc>
              <a:spcBef>
                <a:spcPts val="0"/>
              </a:spcBef>
              <a:spcAft>
                <a:spcPts val="0"/>
              </a:spcAft>
              <a:buClrTx/>
              <a:buSzTx/>
              <a:buFontTx/>
              <a:buNone/>
              <a:tabLst/>
              <a:defRPr/>
            </a:pPr>
            <a:r>
              <a:rPr lang="en-US" sz="1150" b="0" i="0" kern="1200" dirty="0" err="1">
                <a:solidFill>
                  <a:schemeClr val="tx1"/>
                </a:solidFill>
                <a:effectLst/>
                <a:latin typeface="+mn-lt"/>
                <a:ea typeface="+mn-ea"/>
                <a:cs typeface="+mn-cs"/>
              </a:rPr>
              <a:t>Davidavičien</a:t>
            </a:r>
            <a:r>
              <a:rPr lang="en-US" sz="1150" b="0" i="0" kern="1200" dirty="0">
                <a:solidFill>
                  <a:schemeClr val="tx1"/>
                </a:solidFill>
                <a:effectLst/>
                <a:latin typeface="+mn-lt"/>
                <a:ea typeface="+mn-ea"/>
                <a:cs typeface="+mn-cs"/>
              </a:rPr>
              <a:t>ė, V., &amp; </a:t>
            </a:r>
            <a:r>
              <a:rPr lang="en-US" sz="1150" b="0" i="0" kern="1200" dirty="0" err="1">
                <a:solidFill>
                  <a:schemeClr val="tx1"/>
                </a:solidFill>
                <a:effectLst/>
                <a:latin typeface="+mn-lt"/>
                <a:ea typeface="+mn-ea"/>
                <a:cs typeface="+mn-cs"/>
              </a:rPr>
              <a:t>Lolat</a:t>
            </a:r>
            <a:r>
              <a:rPr lang="en-US" sz="1150" b="0" i="0" kern="1200" dirty="0">
                <a:solidFill>
                  <a:schemeClr val="tx1"/>
                </a:solidFill>
                <a:effectLst/>
                <a:latin typeface="+mn-lt"/>
                <a:ea typeface="+mn-ea"/>
                <a:cs typeface="+mn-cs"/>
              </a:rPr>
              <a:t>, I. (2016). Migrant entrepreneurship in Europe: challenges and opportunities. In </a:t>
            </a:r>
            <a:r>
              <a:rPr lang="en-US" sz="1150" b="0" i="1" kern="1200" dirty="0">
                <a:solidFill>
                  <a:schemeClr val="tx1"/>
                </a:solidFill>
                <a:effectLst/>
                <a:latin typeface="+mn-lt"/>
                <a:ea typeface="+mn-ea"/>
                <a:cs typeface="+mn-cs"/>
              </a:rPr>
              <a:t>The 9th International Scientific Conference "Business and Management </a:t>
            </a:r>
            <a:r>
              <a:rPr lang="en-US" sz="1150" b="0" i="0" kern="1200" dirty="0">
                <a:solidFill>
                  <a:schemeClr val="tx1"/>
                </a:solidFill>
                <a:effectLst/>
                <a:latin typeface="+mn-lt"/>
                <a:ea typeface="+mn-ea"/>
                <a:cs typeface="+mn-cs"/>
              </a:rPr>
              <a:t>(pp. 1-14).</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sz="1150" b="0" i="0" kern="1200" dirty="0">
              <a:solidFill>
                <a:schemeClr val="tx1"/>
              </a:solidFill>
              <a:effectLst/>
              <a:latin typeface="+mn-lt"/>
              <a:ea typeface="+mn-ea"/>
              <a:cs typeface="+mn-cs"/>
            </a:endParaRPr>
          </a:p>
          <a:p>
            <a:pPr marL="0" marR="0" lvl="0" indent="0" algn="l" defTabSz="875998" rtl="0" eaLnBrk="1" fontAlgn="auto" latinLnBrk="0" hangingPunct="1">
              <a:lnSpc>
                <a:spcPct val="100000"/>
              </a:lnSpc>
              <a:spcBef>
                <a:spcPts val="0"/>
              </a:spcBef>
              <a:spcAft>
                <a:spcPts val="0"/>
              </a:spcAft>
              <a:buClrTx/>
              <a:buSzTx/>
              <a:buFontTx/>
              <a:buNone/>
              <a:tabLst/>
              <a:defRPr/>
            </a:pPr>
            <a:r>
              <a:rPr lang="en-PH" sz="1150" b="0" i="0" kern="1200" dirty="0">
                <a:solidFill>
                  <a:schemeClr val="tx1"/>
                </a:solidFill>
                <a:effectLst/>
                <a:latin typeface="+mn-lt"/>
                <a:ea typeface="+mn-ea"/>
                <a:cs typeface="+mn-cs"/>
              </a:rPr>
              <a:t>OECD (2019), "Policy brief on refugee entrepreneurship", </a:t>
            </a:r>
            <a:r>
              <a:rPr lang="en-PH" sz="1150" b="0" i="1" kern="1200" dirty="0">
                <a:solidFill>
                  <a:schemeClr val="tx1"/>
                </a:solidFill>
                <a:effectLst/>
                <a:latin typeface="+mn-lt"/>
                <a:ea typeface="+mn-ea"/>
                <a:cs typeface="+mn-cs"/>
              </a:rPr>
              <a:t>OECD SME and Entrepreneurship Papers</a:t>
            </a:r>
            <a:r>
              <a:rPr lang="en-PH" sz="1150" b="0" i="0" kern="1200" dirty="0">
                <a:solidFill>
                  <a:schemeClr val="tx1"/>
                </a:solidFill>
                <a:effectLst/>
                <a:latin typeface="+mn-lt"/>
                <a:ea typeface="+mn-ea"/>
                <a:cs typeface="+mn-cs"/>
              </a:rPr>
              <a:t>, No. 14, OECD Publishing, Paris, https://doi.org/10.1787/70571d6f-en.</a:t>
            </a:r>
          </a:p>
          <a:p>
            <a:endParaRPr lang="en-PH" dirty="0"/>
          </a:p>
        </p:txBody>
      </p:sp>
    </p:spTree>
    <p:extLst>
      <p:ext uri="{BB962C8B-B14F-4D97-AF65-F5344CB8AC3E}">
        <p14:creationId xmlns:p14="http://schemas.microsoft.com/office/powerpoint/2010/main" val="416154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Quelle: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a:p>
            <a:r>
              <a:rPr lang="en-PH" sz="1150" b="0" i="0" kern="1200" dirty="0" err="1">
                <a:solidFill>
                  <a:schemeClr val="tx1"/>
                </a:solidFill>
                <a:effectLst/>
                <a:latin typeface="+mn-lt"/>
                <a:ea typeface="+mn-ea"/>
                <a:cs typeface="+mn-cs"/>
              </a:rPr>
              <a:t>Naudé</a:t>
            </a:r>
            <a:r>
              <a:rPr lang="en-PH" sz="1150" b="0" i="0" kern="1200" dirty="0">
                <a:solidFill>
                  <a:schemeClr val="tx1"/>
                </a:solidFill>
                <a:effectLst/>
                <a:latin typeface="+mn-lt"/>
                <a:ea typeface="+mn-ea"/>
                <a:cs typeface="+mn-cs"/>
              </a:rPr>
              <a:t>, W., Siegel, M. &amp; Marchand, K. Migration, entrepreneurship and development: critical questions. </a:t>
            </a:r>
            <a:r>
              <a:rPr lang="en-PH" sz="1150" b="0" i="1" kern="1200" dirty="0">
                <a:solidFill>
                  <a:schemeClr val="tx1"/>
                </a:solidFill>
                <a:effectLst/>
                <a:latin typeface="+mn-lt"/>
                <a:ea typeface="+mn-ea"/>
                <a:cs typeface="+mn-cs"/>
              </a:rPr>
              <a:t>IZA J Migration </a:t>
            </a:r>
            <a:r>
              <a:rPr lang="en-PH" sz="1150" b="1" i="0" kern="1200" dirty="0">
                <a:solidFill>
                  <a:schemeClr val="tx1"/>
                </a:solidFill>
                <a:effectLst/>
                <a:latin typeface="+mn-lt"/>
                <a:ea typeface="+mn-ea"/>
                <a:cs typeface="+mn-cs"/>
              </a:rPr>
              <a:t>6</a:t>
            </a:r>
            <a:r>
              <a:rPr lang="en-PH" sz="1150" b="0" i="0" kern="1200" dirty="0">
                <a:solidFill>
                  <a:schemeClr val="tx1"/>
                </a:solidFill>
                <a:effectLst/>
                <a:latin typeface="+mn-lt"/>
                <a:ea typeface="+mn-ea"/>
                <a:cs typeface="+mn-cs"/>
              </a:rPr>
              <a:t>, 5 (2017). https://doi.org/10.1186/s40176-016-0077-8</a:t>
            </a:r>
            <a:endParaRPr lang="en-PH" dirty="0"/>
          </a:p>
        </p:txBody>
      </p:sp>
    </p:spTree>
    <p:extLst>
      <p:ext uri="{BB962C8B-B14F-4D97-AF65-F5344CB8AC3E}">
        <p14:creationId xmlns:p14="http://schemas.microsoft.com/office/powerpoint/2010/main" val="50526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a:t>
            </a:r>
          </a:p>
          <a:p>
            <a:endParaRPr lang="en-PH" dirty="0"/>
          </a:p>
          <a:p>
            <a:r>
              <a:rPr lang="en-PH" dirty="0" err="1"/>
              <a:t>Manyi</a:t>
            </a:r>
            <a:r>
              <a:rPr lang="en-PH" dirty="0"/>
              <a:t>, E. (2010). Master Thesis Immigrant Entrepreneurship. Case Studies of challenges faced by immigrant entrepreneurs in a large and small Swedish city. </a:t>
            </a:r>
          </a:p>
        </p:txBody>
      </p:sp>
    </p:spTree>
    <p:extLst>
      <p:ext uri="{BB962C8B-B14F-4D97-AF65-F5344CB8AC3E}">
        <p14:creationId xmlns:p14="http://schemas.microsoft.com/office/powerpoint/2010/main" val="3379400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Quelle: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David, Alexandra; Schäfer, Susann; </a:t>
            </a:r>
            <a:r>
              <a:rPr lang="en-PH" dirty="0" err="1"/>
              <a:t>Terstriep</a:t>
            </a:r>
            <a:r>
              <a:rPr lang="en-PH" dirty="0"/>
              <a:t>, Judith (2021): Characteristics of migrant entrepreneurs: Asset in times of crisis?, </a:t>
            </a:r>
            <a:r>
              <a:rPr lang="en-PH" dirty="0" err="1"/>
              <a:t>Forschung</a:t>
            </a:r>
            <a:r>
              <a:rPr lang="en-PH" dirty="0"/>
              <a:t> </a:t>
            </a:r>
            <a:r>
              <a:rPr lang="en-PH" dirty="0" err="1"/>
              <a:t>Aktuell</a:t>
            </a:r>
            <a:r>
              <a:rPr lang="en-PH" dirty="0"/>
              <a:t>, Nr. 01/2021, </a:t>
            </a:r>
            <a:r>
              <a:rPr lang="en-PH" dirty="0" err="1"/>
              <a:t>Institut</a:t>
            </a:r>
            <a:r>
              <a:rPr lang="en-PH" dirty="0"/>
              <a:t> Arbeit und Technik (IAT), Gelsenkirchen https://www.econstor.eu/bitstream/10419/231383/1/1749298260.pdf </a:t>
            </a:r>
          </a:p>
        </p:txBody>
      </p:sp>
    </p:spTree>
    <p:extLst>
      <p:ext uri="{BB962C8B-B14F-4D97-AF65-F5344CB8AC3E}">
        <p14:creationId xmlns:p14="http://schemas.microsoft.com/office/powerpoint/2010/main" val="28888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a:t>
            </a:r>
            <a:r>
              <a:rPr lang="en-US" sz="1150" b="0" i="0" kern="1200" dirty="0">
                <a:solidFill>
                  <a:schemeClr val="tx1"/>
                </a:solidFill>
                <a:effectLst/>
                <a:latin typeface="+mn-lt"/>
                <a:ea typeface="+mn-ea"/>
                <a:cs typeface="+mn-cs"/>
              </a:rPr>
              <a:t>Wei, </a:t>
            </a:r>
            <a:r>
              <a:rPr lang="en-US" sz="1150" b="0" i="0" kern="1200" dirty="0" err="1">
                <a:solidFill>
                  <a:schemeClr val="tx1"/>
                </a:solidFill>
                <a:effectLst/>
                <a:latin typeface="+mn-lt"/>
                <a:ea typeface="+mn-ea"/>
                <a:cs typeface="+mn-cs"/>
              </a:rPr>
              <a:t>Xiahai </a:t>
            </a:r>
            <a:r>
              <a:rPr lang="en-US" sz="1150" b="0" i="0" kern="1200" dirty="0">
                <a:solidFill>
                  <a:schemeClr val="tx1"/>
                </a:solidFill>
                <a:effectLst/>
                <a:latin typeface="+mn-lt"/>
                <a:ea typeface="+mn-ea"/>
                <a:cs typeface="+mn-cs"/>
              </a:rPr>
              <a:t>und Jiao, Yang und </a:t>
            </a:r>
            <a:r>
              <a:rPr lang="en-US" sz="1150" b="0" i="0" kern="1200" dirty="0" err="1">
                <a:solidFill>
                  <a:schemeClr val="tx1"/>
                </a:solidFill>
                <a:effectLst/>
                <a:latin typeface="+mn-lt"/>
                <a:ea typeface="+mn-ea"/>
                <a:cs typeface="+mn-cs"/>
              </a:rPr>
              <a:t>Growe</a:t>
            </a:r>
            <a:r>
              <a:rPr lang="en-US" sz="1150" b="0" i="0" kern="1200" dirty="0">
                <a:solidFill>
                  <a:schemeClr val="tx1"/>
                </a:solidFill>
                <a:effectLst/>
                <a:latin typeface="+mn-lt"/>
                <a:ea typeface="+mn-ea"/>
                <a:cs typeface="+mn-cs"/>
              </a:rPr>
              <a:t>, Glenn, The Making of Entrepreneurship: Does Language Ability Matter? (January 13, 2018). Small Business Economics, verfügbar bei SSRN: </a:t>
            </a:r>
            <a:r>
              <a:rPr lang="en-US" sz="1150" b="0" i="0" u="sng" kern="1200" dirty="0">
                <a:solidFill>
                  <a:schemeClr val="tx1"/>
                </a:solidFill>
                <a:effectLst/>
                <a:latin typeface="+mn-lt"/>
                <a:ea typeface="+mn-ea"/>
                <a:cs typeface="+mn-cs"/>
                <a:hlinkClick r:id="rId3"/>
              </a:rPr>
              <a:t>https:</a:t>
            </a:r>
            <a:r>
              <a:rPr lang="en-US" sz="1150" b="0" i="0" kern="1200" dirty="0">
                <a:solidFill>
                  <a:schemeClr val="tx1"/>
                </a:solidFill>
                <a:effectLst/>
                <a:latin typeface="+mn-lt"/>
                <a:ea typeface="+mn-ea"/>
                <a:cs typeface="+mn-cs"/>
              </a:rPr>
              <a:t>//ssrn.com/abstract=3139384 </a:t>
            </a:r>
            <a:r>
              <a:rPr lang="en-US" sz="1150" b="0" i="0" u="sng" kern="1200" dirty="0">
                <a:solidFill>
                  <a:schemeClr val="tx1"/>
                </a:solidFill>
                <a:effectLst/>
                <a:latin typeface="+mn-lt"/>
                <a:ea typeface="+mn-ea"/>
                <a:cs typeface="+mn-cs"/>
                <a:hlinkClick r:id="rId4"/>
              </a:rPr>
              <a:t>oder http://dx.doi.org/10.2139/ssrn.3139384</a:t>
            </a:r>
            <a:endParaRPr lang="en-PH" dirty="0"/>
          </a:p>
        </p:txBody>
      </p:sp>
    </p:spTree>
    <p:extLst>
      <p:ext uri="{BB962C8B-B14F-4D97-AF65-F5344CB8AC3E}">
        <p14:creationId xmlns:p14="http://schemas.microsoft.com/office/powerpoint/2010/main" val="79458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a:t>
            </a:r>
          </a:p>
          <a:p>
            <a:r>
              <a:rPr lang="en-PH" dirty="0"/>
              <a:t>https://impactonyouth.eu/assessments/</a:t>
            </a:r>
          </a:p>
          <a:p>
            <a:endParaRPr lang="en-PH" dirty="0"/>
          </a:p>
          <a:p>
            <a:r>
              <a:rPr lang="en-PH" dirty="0"/>
              <a:t>https://impactonyouth.eu/user-register/</a:t>
            </a:r>
          </a:p>
          <a:p>
            <a:endParaRPr lang="en-PH" dirty="0"/>
          </a:p>
        </p:txBody>
      </p:sp>
    </p:spTree>
    <p:extLst>
      <p:ext uri="{BB962C8B-B14F-4D97-AF65-F5344CB8AC3E}">
        <p14:creationId xmlns:p14="http://schemas.microsoft.com/office/powerpoint/2010/main" val="2181659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a:t>
            </a:r>
          </a:p>
          <a:p>
            <a:r>
              <a:rPr lang="en-PH" dirty="0"/>
              <a:t>https://impactonyouth.eu/assessments/</a:t>
            </a:r>
          </a:p>
        </p:txBody>
      </p:sp>
    </p:spTree>
    <p:extLst>
      <p:ext uri="{BB962C8B-B14F-4D97-AF65-F5344CB8AC3E}">
        <p14:creationId xmlns:p14="http://schemas.microsoft.com/office/powerpoint/2010/main" val="2155782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https://www.bdc.ca/en/articles-tools/entrepreneur-toolkit/business-assessments/self-assessment-test-your-entrepreneurial-potential</a:t>
            </a:r>
          </a:p>
          <a:p>
            <a:endParaRPr lang="en-PH" dirty="0"/>
          </a:p>
          <a:p>
            <a:endParaRPr lang="en-PH" dirty="0"/>
          </a:p>
        </p:txBody>
      </p:sp>
    </p:spTree>
    <p:extLst>
      <p:ext uri="{BB962C8B-B14F-4D97-AF65-F5344CB8AC3E}">
        <p14:creationId xmlns:p14="http://schemas.microsoft.com/office/powerpoint/2010/main" val="377092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https://www.theneweuropean.eu/eurovoices/immigrant-entrepreneurs-are-the-best-of-the-best-a-selection-of-mep-quotes</a:t>
            </a:r>
          </a:p>
          <a:p>
            <a:endParaRPr lang="en-PH" dirty="0"/>
          </a:p>
        </p:txBody>
      </p:sp>
    </p:spTree>
    <p:extLst>
      <p:ext uri="{BB962C8B-B14F-4D97-AF65-F5344CB8AC3E}">
        <p14:creationId xmlns:p14="http://schemas.microsoft.com/office/powerpoint/2010/main" val="1494203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Quelle: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https://openstax.org/books/entrepreneurship/pages/11-4-the-business-plan</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p:txBody>
      </p:sp>
    </p:spTree>
    <p:extLst>
      <p:ext uri="{BB962C8B-B14F-4D97-AF65-F5344CB8AC3E}">
        <p14:creationId xmlns:p14="http://schemas.microsoft.com/office/powerpoint/2010/main" val="300961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Quelle: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https://openstax.org/books/entrepreneurship/pages/11-4-the-business-plan</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p:txBody>
      </p:sp>
    </p:spTree>
    <p:extLst>
      <p:ext uri="{BB962C8B-B14F-4D97-AF65-F5344CB8AC3E}">
        <p14:creationId xmlns:p14="http://schemas.microsoft.com/office/powerpoint/2010/main" val="3509576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err="1"/>
              <a:t>Quelle</a:t>
            </a:r>
            <a:r>
              <a:rPr lang="en-PH" dirty="0"/>
              <a:t>:https://studylib.net/doc/11852130/a-business-plan-checklist--key-questions-to-answer-organi...</a:t>
            </a:r>
          </a:p>
          <a:p>
            <a:endParaRPr lang="en-PH" dirty="0"/>
          </a:p>
        </p:txBody>
      </p:sp>
    </p:spTree>
    <p:extLst>
      <p:ext uri="{BB962C8B-B14F-4D97-AF65-F5344CB8AC3E}">
        <p14:creationId xmlns:p14="http://schemas.microsoft.com/office/powerpoint/2010/main" val="684854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Quelle: https://www.theneweuropean.eu/eurovoices/immigrant-entrepreneurs-are-the-best-of-the-best-a-selection-of-mep-quotes</a:t>
            </a:r>
          </a:p>
          <a:p>
            <a:endParaRPr lang="en-PH" dirty="0"/>
          </a:p>
        </p:txBody>
      </p:sp>
    </p:spTree>
    <p:extLst>
      <p:ext uri="{BB962C8B-B14F-4D97-AF65-F5344CB8AC3E}">
        <p14:creationId xmlns:p14="http://schemas.microsoft.com/office/powerpoint/2010/main" val="3662590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0783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Zusätzliche Ressourcen für Pädagogen und Organisatoren von sprachfördernden Aktivitäten:</a:t>
            </a:r>
          </a:p>
          <a:p>
            <a:endParaRPr lang="en-PH" b="1" dirty="0"/>
          </a:p>
          <a:p>
            <a:r>
              <a:rPr lang="en-PH" dirty="0"/>
              <a:t>Europarat </a:t>
            </a:r>
          </a:p>
          <a:p>
            <a:r>
              <a:rPr lang="en-PH" dirty="0"/>
              <a:t>https://www.coe.int/en/web/language-support-for-adult-refugees/list-of-all-tools</a:t>
            </a:r>
          </a:p>
          <a:p>
            <a:endParaRPr lang="en-PH" dirty="0"/>
          </a:p>
        </p:txBody>
      </p:sp>
    </p:spTree>
    <p:extLst>
      <p:ext uri="{BB962C8B-B14F-4D97-AF65-F5344CB8AC3E}">
        <p14:creationId xmlns:p14="http://schemas.microsoft.com/office/powerpoint/2010/main" val="71441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61436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205557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endParaRPr lang="en-GB" dirty="0"/>
          </a:p>
          <a:p>
            <a:r>
              <a:rPr lang="en-GB" dirty="0"/>
              <a:t>Unternehmensstrukturen: https://corporatefinanceinstitute.com/resources/management/business-structure/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D2D2D"/>
                </a:solidFill>
                <a:effectLst/>
                <a:latin typeface="Noto Sans" panose="020B0502040504020204" pitchFamily="34" charset="0"/>
              </a:rPr>
              <a:t>Indeed's Leitfaden für Unternehmensstrukturen: 5 Arten und ihre Vorteile: https://www.indeed.com/career-advice/career-development/business-structure</a:t>
            </a:r>
          </a:p>
          <a:p>
            <a:endParaRPr lang="en-GB" dirty="0"/>
          </a:p>
        </p:txBody>
      </p:sp>
    </p:spTree>
    <p:extLst>
      <p:ext uri="{BB962C8B-B14F-4D97-AF65-F5344CB8AC3E}">
        <p14:creationId xmlns:p14="http://schemas.microsoft.com/office/powerpoint/2010/main" val="408719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endParaRPr lang="en-GB" dirty="0"/>
          </a:p>
          <a:p>
            <a:r>
              <a:rPr lang="en-GB" dirty="0"/>
              <a:t>Unternehmensstrukturen: https://corporatefinanceinstitute.com/resources/management/business-structure/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D2D2D"/>
                </a:solidFill>
                <a:effectLst/>
                <a:latin typeface="Noto Sans" panose="020B0502040504020204" pitchFamily="34" charset="0"/>
              </a:rPr>
              <a:t>Indeed's Leitfaden für Unternehmensstrukturen: 5 Arten und ihre Vorteile: https://www.indeed.com/career-advice/career-development/business-structure</a:t>
            </a:r>
          </a:p>
          <a:p>
            <a:endParaRPr lang="en-GB" dirty="0"/>
          </a:p>
        </p:txBody>
      </p:sp>
    </p:spTree>
    <p:extLst>
      <p:ext uri="{BB962C8B-B14F-4D97-AF65-F5344CB8AC3E}">
        <p14:creationId xmlns:p14="http://schemas.microsoft.com/office/powerpoint/2010/main" val="191203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Referenzen: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Source Sans Pro" panose="020B0503030403020204" pitchFamily="34" charset="0"/>
              </a:rPr>
              <a:t>21 Dinge, über die man sich informieren sollte, bevor man ein Unternehmen gründet: https://www.transmitstartups.co.uk/business-planning/21-things-to-research-before-starting-a-business</a:t>
            </a:r>
            <a:endParaRPr lang="en-GB" b="1" i="0" dirty="0">
              <a:effectLst/>
              <a:latin typeface="Source Sans Pro" panose="020B0503030403020204" pitchFamily="34" charset="0"/>
            </a:endParaRPr>
          </a:p>
          <a:p>
            <a:r>
              <a:rPr lang="en-GB" dirty="0"/>
              <a:t>Wie man ein Unternehmen gründet: Ein Startup-Leitfaden für Entrepreneure: https://blog.hubspot.com/sales/how-to-start-a-business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861"/>
                </a:solidFill>
                <a:effectLst/>
                <a:latin typeface="radikal"/>
              </a:rPr>
              <a:t>Wie Sie Marktforschung für Ihre Geschäftsidee betreiben: https://www.tide.co/blog/business-tips/market-research/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myriad-pro"/>
              </a:rPr>
              <a:t>Rechtliche Anforderungen, die bei der Gründung eines Unternehmens in Europa zu beachten sind: https://bridgeheadagency.com/legal-requirements/</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000861"/>
              </a:solidFill>
              <a:effectLst/>
              <a:latin typeface="radikal"/>
            </a:endParaRPr>
          </a:p>
          <a:p>
            <a:endParaRPr lang="en-GB" dirty="0"/>
          </a:p>
        </p:txBody>
      </p:sp>
    </p:spTree>
    <p:extLst>
      <p:ext uri="{BB962C8B-B14F-4D97-AF65-F5344CB8AC3E}">
        <p14:creationId xmlns:p14="http://schemas.microsoft.com/office/powerpoint/2010/main" val="3216000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72868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571"/>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162193" y="6091871"/>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261308" y="5859937"/>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88768"/>
              <a:ext cx="1675765" cy="384810"/>
            </a:xfrm>
            <a:prstGeom prst="rect">
              <a:avLst/>
            </a:prstGeom>
            <a:ln>
              <a:noFill/>
            </a:ln>
            <a:extLst>
              <a:ext uri="{53640926-AAD7-44D8-BBD7-CCE9431645EC}">
                <a14:shadowObscured xmlns:a14="http://schemas.microsoft.com/office/drawing/2010/main"/>
              </a:ext>
            </a:extLst>
          </p:spPr>
        </p:pic>
      </p:gr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6050300" y="6015198"/>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screen">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5" name="Group 4">
            <a:extLst>
              <a:ext uri="{FF2B5EF4-FFF2-40B4-BE49-F238E27FC236}">
                <a16:creationId xmlns:a16="http://schemas.microsoft.com/office/drawing/2014/main" id="{795E9240-C10D-8849-BAE0-7C438EC081DC}"/>
              </a:ext>
            </a:extLst>
          </p:cNvPr>
          <p:cNvGrpSpPr/>
          <p:nvPr userDrawn="1"/>
        </p:nvGrpSpPr>
        <p:grpSpPr>
          <a:xfrm>
            <a:off x="2315424" y="2387814"/>
            <a:ext cx="7663872" cy="2650297"/>
            <a:chOff x="2315424" y="2387814"/>
            <a:chExt cx="7663872" cy="1942883"/>
          </a:xfrm>
          <a:solidFill>
            <a:srgbClr val="7ABB57"/>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40404"/>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sp>
        <p:nvSpPr>
          <p:cNvPr id="2" name="Rectangle 285">
            <a:extLst>
              <a:ext uri="{FF2B5EF4-FFF2-40B4-BE49-F238E27FC236}">
                <a16:creationId xmlns:a16="http://schemas.microsoft.com/office/drawing/2014/main" id="{E0F3DEA9-B4A1-9BC3-E7EF-189424E023AD}"/>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44" r:id="rId1"/>
    <p:sldLayoutId id="2147483694" r:id="rId2"/>
    <p:sldLayoutId id="2147483736" r:id="rId3"/>
    <p:sldLayoutId id="2147483739" r:id="rId4"/>
    <p:sldLayoutId id="2147483683" r:id="rId5"/>
    <p:sldLayoutId id="2147483697" r:id="rId6"/>
    <p:sldLayoutId id="2147483703" r:id="rId7"/>
    <p:sldLayoutId id="2147483738" r:id="rId8"/>
    <p:sldLayoutId id="2147483740" r:id="rId9"/>
    <p:sldLayoutId id="2147483700" r:id="rId10"/>
    <p:sldLayoutId id="2147483723" r:id="rId11"/>
    <p:sldLayoutId id="2147483698" r:id="rId12"/>
    <p:sldLayoutId id="2147483695" r:id="rId13"/>
    <p:sldLayoutId id="2147483702" r:id="rId14"/>
    <p:sldLayoutId id="2147483735" r:id="rId15"/>
    <p:sldLayoutId id="2147483734" r:id="rId16"/>
    <p:sldLayoutId id="2147483708" r:id="rId17"/>
    <p:sldLayoutId id="2147483733" r:id="rId18"/>
    <p:sldLayoutId id="2147483741" r:id="rId19"/>
    <p:sldLayoutId id="2147483742" r:id="rId20"/>
    <p:sldLayoutId id="2147483743" r:id="rId21"/>
    <p:sldLayoutId id="2147483737" r:id="rId22"/>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www.nyforetagarcentrum.com/" TargetMode="External"/><Relationship Id="rId3" Type="http://schemas.openxmlformats.org/officeDocument/2006/relationships/hyperlink" Target="https://gruenderplattform-de.translate.goog/startup-gruenden?_x_tr_sl=de&amp;_x_tr_tl=en&amp;_x_tr_hl=de&amp;_x_tr_pto=wapp" TargetMode="External"/><Relationship Id="rId7" Type="http://schemas.openxmlformats.org/officeDocument/2006/relationships/hyperlink" Target="http://www.verksamt.se/" TargetMode="External"/><Relationship Id="rId2" Type="http://schemas.openxmlformats.org/officeDocument/2006/relationships/hyperlink" Target="https://www.make-it-in-germany.com/en/working-in-germany/setting-up-business/requirements" TargetMode="External"/><Relationship Id="rId1" Type="http://schemas.openxmlformats.org/officeDocument/2006/relationships/slideLayout" Target="../slideLayouts/slideLayout18.xml"/><Relationship Id="rId6" Type="http://schemas.openxmlformats.org/officeDocument/2006/relationships/hyperlink" Target="https://gruenderplattform-de.translate.goog/rechtsformen?_x_tr_sl=de&amp;_x_tr_tl=en&amp;_x_tr_hl=de&amp;_x_tr_pto=wapp" TargetMode="External"/><Relationship Id="rId5" Type="http://schemas.openxmlformats.org/officeDocument/2006/relationships/hyperlink" Target="https://www.make-it-in-germany.com/en/working-in-germany/setting-up-business/preparation-consultation" TargetMode="External"/><Relationship Id="rId10" Type="http://schemas.openxmlformats.org/officeDocument/2006/relationships/hyperlink" Target="https://coompanion.se/" TargetMode="External"/><Relationship Id="rId4" Type="http://schemas.openxmlformats.org/officeDocument/2006/relationships/hyperlink" Target="https://www.make-it-in-germany.com/en/working-in-germany/setting-up-business/steps" TargetMode="External"/><Relationship Id="rId9" Type="http://schemas.openxmlformats.org/officeDocument/2006/relationships/hyperlink" Target="https://www.almi.s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itizensinformation.ie/en/employment/types-of-employment/self-employment/step-by-step-guide-to-setting-up-a-business-in-ireland/" TargetMode="External"/><Relationship Id="rId2" Type="http://schemas.openxmlformats.org/officeDocument/2006/relationships/hyperlink" Target="https://www.revenue.ie/en/starting-a-business/starting-a-business/registering-your-business.aspx" TargetMode="External"/><Relationship Id="rId1" Type="http://schemas.openxmlformats.org/officeDocument/2006/relationships/slideLayout" Target="../slideLayouts/slideLayout18.xml"/><Relationship Id="rId6" Type="http://schemas.openxmlformats.org/officeDocument/2006/relationships/hyperlink" Target="https://danishbusinessauthority.dk/business-denmark" TargetMode="External"/><Relationship Id="rId5" Type="http://schemas.openxmlformats.org/officeDocument/2006/relationships/hyperlink" Target="https://skat.dk/borger" TargetMode="External"/><Relationship Id="rId4" Type="http://schemas.openxmlformats.org/officeDocument/2006/relationships/hyperlink" Target="https://erhvervsstyrelsen.dk/virksomhedsregistrerin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eesc.europa.eu/en/our-work/opinions-information-reports/opinions/entrepreneurship-2020-action-plan" TargetMode="Externa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hyperlink" Target="https://www.osce.org/files/f/documents/b/a/19246.pdf"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3.png"/><Relationship Id="rId5" Type="http://schemas.microsoft.com/office/2007/relationships/hdphoto" Target="../media/hdphoto7.wdp"/><Relationship Id="rId4" Type="http://schemas.openxmlformats.org/officeDocument/2006/relationships/image" Target="../media/image42.png"/><Relationship Id="rId9" Type="http://schemas.microsoft.com/office/2007/relationships/hdphoto" Target="../media/hdphoto9.wdp"/></Relationships>
</file>

<file path=ppt/slides/_rels/slide4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49.png"/><Relationship Id="rId4" Type="http://schemas.openxmlformats.org/officeDocument/2006/relationships/hyperlink" Target="https://impactonyouth.eu/assessment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49.xml.rels><?xml version="1.0" encoding="UTF-8" standalone="yes"?>
<Relationships xmlns="http://schemas.openxmlformats.org/package/2006/relationships"><Relationship Id="rId3" Type="http://schemas.openxmlformats.org/officeDocument/2006/relationships/hyperlink" Target="https://www.bdc.ca/en/articles-tools/entrepreneur-toolkit/business-assessments/self-assessment-test-your-entrepreneurial-potential"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microsoft.com/office/2007/relationships/hdphoto" Target="../media/hdphoto14.wdp"/><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hyperlink" Target="https://www.open.edu/openlearn/languages/everyday-english-1/"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hyperlink" Target="https://www.english52.com/" TargetMode="External"/><Relationship Id="rId4" Type="http://schemas.openxmlformats.org/officeDocument/2006/relationships/hyperlink" Target="https://www.open.edu/openlearn/languages/everyday-english-2"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3.png"/><Relationship Id="rId5" Type="http://schemas.microsoft.com/office/2007/relationships/hdphoto" Target="../media/hdphoto7.wdp"/><Relationship Id="rId4" Type="http://schemas.openxmlformats.org/officeDocument/2006/relationships/image" Target="../media/image42.png"/><Relationship Id="rId9"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hyperlink" Target="https://studylib.net/doc/11852130/a-business-plan-checklist--key-questions-to-answer-organi..."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microsoft.com/office/2007/relationships/hdphoto" Target="../media/hdphoto14.wdp"/><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talk-english.co.uk/introduction/learners-introduction/" TargetMode="External"/><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hyperlink" Target="https://www.sayhi.com/en/translate/" TargetMode="External"/><Relationship Id="rId4" Type="http://schemas.openxmlformats.org/officeDocument/2006/relationships/hyperlink" Target="https://www.britishcouncil.org/english/learn-onlin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www.perfect-english-grammar.com/"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spotlightenglish.com/"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C8E6E1-EEDA-FF4C-23E3-0A3F1729A52A}"/>
              </a:ext>
            </a:extLst>
          </p:cNvPr>
          <p:cNvSpPr>
            <a:spLocks noGrp="1"/>
          </p:cNvSpPr>
          <p:nvPr>
            <p:ph type="body" sz="quarter" idx="19"/>
          </p:nvPr>
        </p:nvSpPr>
        <p:spPr>
          <a:xfrm>
            <a:off x="171450" y="3854382"/>
            <a:ext cx="5257800" cy="1929197"/>
          </a:xfrm>
        </p:spPr>
        <p:txBody>
          <a:bodyPr/>
          <a:lstStyle/>
          <a:p>
            <a:r>
              <a:rPr lang="en-GB" cap="all" dirty="0"/>
              <a:t>ERWERB von Wissen </a:t>
            </a:r>
          </a:p>
          <a:p>
            <a:r>
              <a:rPr lang="en-GB" cap="all" dirty="0"/>
              <a:t>UND </a:t>
            </a:r>
            <a:r>
              <a:rPr lang="en-GB" cap="all" dirty="0" err="1"/>
              <a:t>Informationen</a:t>
            </a:r>
            <a:endParaRPr lang="en-GB" cap="all" dirty="0"/>
          </a:p>
        </p:txBody>
      </p:sp>
      <p:pic>
        <p:nvPicPr>
          <p:cNvPr id="12" name="Picture Placeholder 11">
            <a:extLst>
              <a:ext uri="{FF2B5EF4-FFF2-40B4-BE49-F238E27FC236}">
                <a16:creationId xmlns:a16="http://schemas.microsoft.com/office/drawing/2014/main" id="{391F96D6-CDD9-5DB2-D689-2EFCD790D1A9}"/>
              </a:ext>
            </a:extLst>
          </p:cNvPr>
          <p:cNvPicPr>
            <a:picLocks noGrp="1" noChangeAspect="1"/>
          </p:cNvPicPr>
          <p:nvPr>
            <p:ph type="pic" sz="quarter" idx="44"/>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p:pic>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b="1" dirty="0"/>
              <a:t>www.ingrow-project.eu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73CB5E3D-3828-909A-9BB3-41BCA6EBB667}"/>
              </a:ext>
            </a:extLst>
          </p:cNvPr>
          <p:cNvSpPr>
            <a:spLocks noGrp="1"/>
          </p:cNvSpPr>
          <p:nvPr>
            <p:ph type="body" sz="quarter" idx="16"/>
          </p:nvPr>
        </p:nvSpPr>
        <p:spPr>
          <a:xfrm>
            <a:off x="171450" y="2914449"/>
            <a:ext cx="3354126" cy="1008397"/>
          </a:xfrm>
        </p:spPr>
        <p:txBody>
          <a:bodyPr/>
          <a:lstStyle/>
          <a:p>
            <a:r>
              <a:rPr lang="en-US" dirty="0"/>
              <a:t>Modul 2</a:t>
            </a:r>
            <a:endParaRPr lang="en-IE" dirty="0"/>
          </a:p>
        </p:txBody>
      </p:sp>
      <p:pic>
        <p:nvPicPr>
          <p:cNvPr id="9" name="Slika 9" descr="Slika, ki vsebuje besede krogla za biljard, športOpis je samodejno ustvarjen">
            <a:extLst>
              <a:ext uri="{FF2B5EF4-FFF2-40B4-BE49-F238E27FC236}">
                <a16:creationId xmlns:a16="http://schemas.microsoft.com/office/drawing/2014/main" id="{AA49E0D0-1F91-FED8-EE6F-161E040A751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12077" y="6211532"/>
            <a:ext cx="1020589" cy="367854"/>
          </a:xfrm>
          <a:prstGeom prst="rect">
            <a:avLst/>
          </a:prstGeom>
          <a:noFill/>
          <a:ln>
            <a:noFill/>
          </a:ln>
        </p:spPr>
      </p:pic>
      <p:sp>
        <p:nvSpPr>
          <p:cNvPr id="11" name="PoljeZBesedilom 14">
            <a:extLst>
              <a:ext uri="{FF2B5EF4-FFF2-40B4-BE49-F238E27FC236}">
                <a16:creationId xmlns:a16="http://schemas.microsoft.com/office/drawing/2014/main" id="{AA084158-BED9-421E-863A-FE3EA249A398}"/>
              </a:ext>
            </a:extLst>
          </p:cNvPr>
          <p:cNvSpPr txBox="1"/>
          <p:nvPr/>
        </p:nvSpPr>
        <p:spPr>
          <a:xfrm>
            <a:off x="5951037" y="6279076"/>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Diese Ressource ist lizenziert unter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B8E4FDE-28B9-C476-FEB0-CB1745BEB996}"/>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6674" r="26674"/>
          <a:stretch>
            <a:fillRect/>
          </a:stretch>
        </p:blipFill>
        <p:spPr/>
      </p:pic>
      <p:sp>
        <p:nvSpPr>
          <p:cNvPr id="3" name="Text Placeholder 2">
            <a:extLst>
              <a:ext uri="{FF2B5EF4-FFF2-40B4-BE49-F238E27FC236}">
                <a16:creationId xmlns:a16="http://schemas.microsoft.com/office/drawing/2014/main" id="{72BAE89A-7E61-C72C-61A7-24070668C357}"/>
              </a:ext>
            </a:extLst>
          </p:cNvPr>
          <p:cNvSpPr>
            <a:spLocks noGrp="1"/>
          </p:cNvSpPr>
          <p:nvPr>
            <p:ph type="body" sz="quarter" idx="30"/>
          </p:nvPr>
        </p:nvSpPr>
        <p:spPr>
          <a:xfrm>
            <a:off x="2453268" y="660741"/>
            <a:ext cx="9214125" cy="842867"/>
          </a:xfrm>
        </p:spPr>
        <p:txBody>
          <a:bodyPr/>
          <a:lstStyle/>
          <a:p>
            <a:r>
              <a:rPr lang="en-GB" dirty="0"/>
              <a:t>Überblick über die Unternehmensregistrierung</a:t>
            </a:r>
          </a:p>
        </p:txBody>
      </p:sp>
      <p:sp>
        <p:nvSpPr>
          <p:cNvPr id="4" name="Text Placeholder 3">
            <a:extLst>
              <a:ext uri="{FF2B5EF4-FFF2-40B4-BE49-F238E27FC236}">
                <a16:creationId xmlns:a16="http://schemas.microsoft.com/office/drawing/2014/main" id="{9776E719-C576-5C53-4247-2761752B74CF}"/>
              </a:ext>
            </a:extLst>
          </p:cNvPr>
          <p:cNvSpPr>
            <a:spLocks noGrp="1"/>
          </p:cNvSpPr>
          <p:nvPr>
            <p:ph type="body" sz="quarter" idx="47"/>
          </p:nvPr>
        </p:nvSpPr>
        <p:spPr>
          <a:xfrm>
            <a:off x="6096000" y="1607352"/>
            <a:ext cx="5489757" cy="5094534"/>
          </a:xfrm>
        </p:spPr>
        <p:txBody>
          <a:bodyPr/>
          <a:lstStyle/>
          <a:p>
            <a:r>
              <a:rPr lang="en-GB" sz="2200" b="0" dirty="0">
                <a:solidFill>
                  <a:schemeClr val="tx1"/>
                </a:solidFill>
              </a:rPr>
              <a:t>Jedes Land hat seine eigenen Gesetze, Vorschriften und Verfahren für die Gründung eines Unternehmens. Diese Vielfalt bedeutet, dass das, was in einem Land gilt, in einem anderen möglicherweise nicht gilt. Nachstehend finden Sie die gängigsten Unternehmensstrukturen:</a:t>
            </a:r>
          </a:p>
          <a:p>
            <a:endParaRPr lang="en-GB" sz="2200" dirty="0">
              <a:solidFill>
                <a:schemeClr val="tx1"/>
              </a:solidFill>
            </a:endParaRPr>
          </a:p>
          <a:p>
            <a:r>
              <a:rPr lang="en-GB" sz="2200" dirty="0">
                <a:solidFill>
                  <a:schemeClr val="tx1"/>
                </a:solidFill>
              </a:rPr>
              <a:t>Einzelunternehmen:</a:t>
            </a:r>
          </a:p>
          <a:p>
            <a:pPr marL="285750" indent="-285750">
              <a:buFont typeface="Arial" panose="020B0604020202020204" pitchFamily="34" charset="0"/>
              <a:buChar char="•"/>
            </a:pPr>
            <a:r>
              <a:rPr lang="en-GB" sz="2200" b="0" dirty="0">
                <a:solidFill>
                  <a:schemeClr val="tx1"/>
                </a:solidFill>
              </a:rPr>
              <a:t>Beschreibung: Die einfachste Form eines Unternehmens, das sich im Besitz einer einzigen Person befindet und von dieser betrieben wird.</a:t>
            </a:r>
          </a:p>
          <a:p>
            <a:pPr marL="285750" indent="-285750">
              <a:buFont typeface="Arial" panose="020B0604020202020204" pitchFamily="34" charset="0"/>
              <a:buChar char="•"/>
            </a:pPr>
            <a:r>
              <a:rPr lang="en-GB" sz="2200" b="0" dirty="0" err="1">
                <a:solidFill>
                  <a:schemeClr val="tx1"/>
                </a:solidFill>
              </a:rPr>
              <a:t>Anwendung</a:t>
            </a:r>
            <a:r>
              <a:rPr lang="en-GB" sz="2200" b="0" dirty="0">
                <a:solidFill>
                  <a:schemeClr val="tx1"/>
                </a:solidFill>
              </a:rPr>
              <a:t>: Kleine Unternehmen, Freiberufler und Start-ups</a:t>
            </a:r>
            <a:r>
              <a:rPr lang="en-GB" sz="2400" b="0" dirty="0">
                <a:solidFill>
                  <a:schemeClr val="tx1"/>
                </a:solidFill>
              </a:rPr>
              <a:t>.</a:t>
            </a:r>
          </a:p>
        </p:txBody>
      </p:sp>
    </p:spTree>
    <p:extLst>
      <p:ext uri="{BB962C8B-B14F-4D97-AF65-F5344CB8AC3E}">
        <p14:creationId xmlns:p14="http://schemas.microsoft.com/office/powerpoint/2010/main" val="400029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B8E4FDE-28B9-C476-FEB0-CB1745BEB996}"/>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75" r="29775"/>
          <a:stretch/>
        </p:blipFill>
        <p:spPr>
          <a:xfrm>
            <a:off x="884606" y="0"/>
            <a:ext cx="4092508" cy="6858000"/>
          </a:xfrm>
        </p:spPr>
      </p:pic>
      <p:sp>
        <p:nvSpPr>
          <p:cNvPr id="4" name="Text Placeholder 3">
            <a:extLst>
              <a:ext uri="{FF2B5EF4-FFF2-40B4-BE49-F238E27FC236}">
                <a16:creationId xmlns:a16="http://schemas.microsoft.com/office/drawing/2014/main" id="{9776E719-C576-5C53-4247-2761752B74CF}"/>
              </a:ext>
            </a:extLst>
          </p:cNvPr>
          <p:cNvSpPr>
            <a:spLocks noGrp="1"/>
          </p:cNvSpPr>
          <p:nvPr>
            <p:ph type="body" sz="quarter" idx="47"/>
          </p:nvPr>
        </p:nvSpPr>
        <p:spPr>
          <a:xfrm>
            <a:off x="5145326" y="1543470"/>
            <a:ext cx="6776598" cy="6997939"/>
          </a:xfrm>
        </p:spPr>
        <p:txBody>
          <a:bodyPr/>
          <a:lstStyle/>
          <a:p>
            <a:r>
              <a:rPr lang="en-GB" sz="2000" dirty="0">
                <a:solidFill>
                  <a:schemeClr val="tx1"/>
                </a:solidFill>
              </a:rPr>
              <a:t>Partnerschaft:</a:t>
            </a:r>
          </a:p>
          <a:p>
            <a:pPr marL="285750" indent="-285750">
              <a:buFont typeface="Arial" panose="020B0604020202020204" pitchFamily="34" charset="0"/>
              <a:buChar char="•"/>
            </a:pPr>
            <a:r>
              <a:rPr lang="en-GB" sz="2000" b="0" dirty="0">
                <a:solidFill>
                  <a:schemeClr val="tx1"/>
                </a:solidFill>
              </a:rPr>
              <a:t>Beschreibung: Ein Unternehmen, das sich im Besitz von zwei oder mehr Personen befindet, die sich Gewinne, Verluste und Verbindlichkeiten teilen.</a:t>
            </a:r>
          </a:p>
          <a:p>
            <a:pPr marL="285750" indent="-285750">
              <a:buFont typeface="Arial" panose="020B0604020202020204" pitchFamily="34" charset="0"/>
              <a:buChar char="•"/>
            </a:pPr>
            <a:r>
              <a:rPr lang="en-GB" sz="2000" b="0" dirty="0">
                <a:solidFill>
                  <a:schemeClr val="tx1"/>
                </a:solidFill>
              </a:rPr>
              <a:t>Varianten: Offene Handelsgesellschaften, Kommanditgesellschaften, Partnerschaften mit beschränkter Haftung (LLPs).</a:t>
            </a:r>
          </a:p>
          <a:p>
            <a:pPr marL="285750" indent="-285750">
              <a:buFont typeface="Arial" panose="020B0604020202020204" pitchFamily="34" charset="0"/>
              <a:buChar char="•"/>
            </a:pPr>
            <a:r>
              <a:rPr lang="en-GB" sz="2000" b="0" dirty="0" err="1">
                <a:solidFill>
                  <a:schemeClr val="tx1"/>
                </a:solidFill>
              </a:rPr>
              <a:t>Anwendung</a:t>
            </a:r>
            <a:r>
              <a:rPr lang="en-GB" sz="2000" b="0" dirty="0">
                <a:solidFill>
                  <a:schemeClr val="tx1"/>
                </a:solidFill>
              </a:rPr>
              <a:t>: Freiberufliche Dienstleistungen wie Anwaltskanzleien, Buchhaltungsfirmen und Arztpraxen.</a:t>
            </a:r>
          </a:p>
          <a:p>
            <a:pPr>
              <a:spcBef>
                <a:spcPts val="600"/>
              </a:spcBef>
            </a:pPr>
            <a:r>
              <a:rPr lang="en-GB" sz="2000" dirty="0">
                <a:solidFill>
                  <a:schemeClr val="tx1"/>
                </a:solidFill>
              </a:rPr>
              <a:t>Gesellschaft mit beschränkter Haftung (Ltd):</a:t>
            </a:r>
          </a:p>
          <a:p>
            <a:pPr marL="285750" indent="-285750">
              <a:buFont typeface="Arial" panose="020B0604020202020204" pitchFamily="34" charset="0"/>
              <a:buChar char="•"/>
            </a:pPr>
            <a:r>
              <a:rPr lang="en-GB" sz="2000" b="0" dirty="0">
                <a:solidFill>
                  <a:schemeClr val="tx1"/>
                </a:solidFill>
              </a:rPr>
              <a:t>Beschreibung: Eine von ihren Eigentümern (Aktionären) getrennte juristische Person. Die Eigentümer haften beschränkt.</a:t>
            </a:r>
          </a:p>
          <a:p>
            <a:pPr marL="285750" indent="-285750">
              <a:buFont typeface="Arial" panose="020B0604020202020204" pitchFamily="34" charset="0"/>
              <a:buChar char="•"/>
            </a:pPr>
            <a:r>
              <a:rPr lang="en-GB" sz="2000" b="0" dirty="0">
                <a:solidFill>
                  <a:schemeClr val="tx1"/>
                </a:solidFill>
              </a:rPr>
              <a:t>Varianten: Private Limited Companies (Ltd), Public Limited Companies (PLC).</a:t>
            </a:r>
          </a:p>
          <a:p>
            <a:pPr marL="285750" indent="-285750">
              <a:buFont typeface="Arial" panose="020B0604020202020204" pitchFamily="34" charset="0"/>
              <a:buChar char="•"/>
            </a:pPr>
            <a:r>
              <a:rPr lang="en-GB" sz="2000" b="0" dirty="0" err="1">
                <a:solidFill>
                  <a:schemeClr val="tx1"/>
                </a:solidFill>
              </a:rPr>
              <a:t>Anwendung</a:t>
            </a:r>
            <a:r>
              <a:rPr lang="en-GB" sz="2000" b="0" dirty="0">
                <a:solidFill>
                  <a:schemeClr val="tx1"/>
                </a:solidFill>
              </a:rPr>
              <a:t> : Mittlere bis große Unternehmen</a:t>
            </a:r>
          </a:p>
        </p:txBody>
      </p:sp>
      <p:sp>
        <p:nvSpPr>
          <p:cNvPr id="6" name="Text Placeholder 2">
            <a:extLst>
              <a:ext uri="{FF2B5EF4-FFF2-40B4-BE49-F238E27FC236}">
                <a16:creationId xmlns:a16="http://schemas.microsoft.com/office/drawing/2014/main" id="{C5BEA654-7076-C5E2-B346-F84577D2FD07}"/>
              </a:ext>
            </a:extLst>
          </p:cNvPr>
          <p:cNvSpPr>
            <a:spLocks noGrp="1"/>
          </p:cNvSpPr>
          <p:nvPr>
            <p:ph type="body" sz="quarter" idx="30"/>
          </p:nvPr>
        </p:nvSpPr>
        <p:spPr>
          <a:xfrm>
            <a:off x="2453268" y="660741"/>
            <a:ext cx="9214125" cy="842867"/>
          </a:xfrm>
        </p:spPr>
        <p:txBody>
          <a:bodyPr/>
          <a:lstStyle/>
          <a:p>
            <a:r>
              <a:rPr lang="en-GB" dirty="0"/>
              <a:t>Überblick über die Unternehmensregistrierung</a:t>
            </a:r>
          </a:p>
        </p:txBody>
      </p:sp>
    </p:spTree>
    <p:extLst>
      <p:ext uri="{BB962C8B-B14F-4D97-AF65-F5344CB8AC3E}">
        <p14:creationId xmlns:p14="http://schemas.microsoft.com/office/powerpoint/2010/main" val="97755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F354C-375E-E8D3-E551-8CFC099FD81B}"/>
              </a:ext>
            </a:extLst>
          </p:cNvPr>
          <p:cNvSpPr>
            <a:spLocks noGrp="1"/>
          </p:cNvSpPr>
          <p:nvPr>
            <p:ph type="body" sz="quarter" idx="30"/>
          </p:nvPr>
        </p:nvSpPr>
        <p:spPr/>
        <p:txBody>
          <a:bodyPr/>
          <a:lstStyle/>
          <a:p>
            <a:r>
              <a:rPr lang="en-GB" dirty="0"/>
              <a:t>Nützliche Ressourcen für die Gewerbeanmeldung </a:t>
            </a:r>
          </a:p>
        </p:txBody>
      </p:sp>
      <p:sp>
        <p:nvSpPr>
          <p:cNvPr id="3" name="Text Placeholder 2">
            <a:extLst>
              <a:ext uri="{FF2B5EF4-FFF2-40B4-BE49-F238E27FC236}">
                <a16:creationId xmlns:a16="http://schemas.microsoft.com/office/drawing/2014/main" id="{B3866D76-B4E0-CAD0-1128-3EEEFED0BFD6}"/>
              </a:ext>
            </a:extLst>
          </p:cNvPr>
          <p:cNvSpPr>
            <a:spLocks noGrp="1"/>
          </p:cNvSpPr>
          <p:nvPr>
            <p:ph type="body" sz="quarter" idx="48"/>
          </p:nvPr>
        </p:nvSpPr>
        <p:spPr>
          <a:xfrm>
            <a:off x="854282" y="1662903"/>
            <a:ext cx="10483429" cy="4439577"/>
          </a:xfrm>
        </p:spPr>
        <p:txBody>
          <a:bodyPr lIns="91440" tIns="45720" rIns="91440" bIns="45720" numCol="1" spcCol="288000" anchor="t">
            <a:noAutofit/>
          </a:bodyPr>
          <a:lstStyle/>
          <a:p>
            <a:pPr>
              <a:buClr>
                <a:srgbClr val="915F9E"/>
              </a:buClr>
            </a:pPr>
            <a:r>
              <a:rPr lang="en-GB" sz="2200" b="1" dirty="0">
                <a:latin typeface="Calibri"/>
                <a:ea typeface="Open Sans"/>
                <a:cs typeface="Calibri"/>
              </a:rPr>
              <a:t>Deutschland</a:t>
            </a:r>
            <a:r>
              <a:rPr lang="en-GB" sz="2200" dirty="0">
                <a:latin typeface="Calibri"/>
                <a:ea typeface="Open Sans"/>
                <a:cs typeface="Calibri"/>
              </a:rPr>
              <a:t>: </a:t>
            </a:r>
            <a:r>
              <a:rPr lang="en-US" sz="2200" dirty="0">
                <a:latin typeface="Calibri"/>
                <a:ea typeface="Open Sans"/>
                <a:cs typeface="Calibri"/>
              </a:rPr>
              <a:t>Wenn Sie an einer Unternehmensgründung in Deutschland interessiert sind, empfehlen wir Ihnen </a:t>
            </a:r>
            <a:r>
              <a:rPr lang="en-US" sz="2200" dirty="0">
                <a:latin typeface="Calibri"/>
                <a:ea typeface="Open Sans"/>
                <a:cs typeface="Calibri"/>
                <a:hlinkClick r:id="rId2"/>
              </a:rPr>
              <a:t>diese Seite der Bundesregierung </a:t>
            </a:r>
            <a:r>
              <a:rPr lang="en-US" sz="2200" dirty="0">
                <a:latin typeface="Calibri"/>
                <a:ea typeface="Open Sans"/>
                <a:cs typeface="Calibri"/>
              </a:rPr>
              <a:t>sowie die </a:t>
            </a:r>
            <a:r>
              <a:rPr lang="en-US" sz="2200" dirty="0">
                <a:latin typeface="Calibri"/>
                <a:ea typeface="Open Sans"/>
                <a:cs typeface="Calibri"/>
                <a:hlinkClick r:id="rId3"/>
              </a:rPr>
              <a:t>Gründerplattform</a:t>
            </a:r>
            <a:r>
              <a:rPr lang="en-US" sz="2200" dirty="0">
                <a:latin typeface="Calibri"/>
                <a:ea typeface="Open Sans"/>
                <a:cs typeface="Calibri"/>
              </a:rPr>
              <a:t>.</a:t>
            </a:r>
          </a:p>
          <a:p>
            <a:pPr>
              <a:buClr>
                <a:srgbClr val="915F9E"/>
              </a:buClr>
            </a:pPr>
            <a:r>
              <a:rPr lang="en-US" sz="2200" dirty="0"/>
              <a:t>Hier finden Sie </a:t>
            </a:r>
            <a:r>
              <a:rPr lang="en-US" sz="2200" dirty="0">
                <a:hlinkClick r:id="rId4"/>
              </a:rPr>
              <a:t>wertvolle Tipps</a:t>
            </a:r>
            <a:r>
              <a:rPr lang="en-US" sz="2200" dirty="0"/>
              <a:t>, </a:t>
            </a:r>
            <a:r>
              <a:rPr lang="en-US" sz="2200" dirty="0">
                <a:hlinkClick r:id="rId5"/>
              </a:rPr>
              <a:t>Adressen </a:t>
            </a:r>
            <a:r>
              <a:rPr lang="en-US" sz="2200" dirty="0"/>
              <a:t>und </a:t>
            </a:r>
            <a:r>
              <a:rPr lang="en-US" sz="2200" dirty="0">
                <a:hlinkClick r:id="rId3"/>
              </a:rPr>
              <a:t>weitere Informationen zu den notwendigen Schritten, die </a:t>
            </a:r>
            <a:r>
              <a:rPr lang="en-US" sz="2200" dirty="0"/>
              <a:t>Sie bei einer </a:t>
            </a:r>
            <a:r>
              <a:rPr lang="en-US" sz="2200" dirty="0" err="1"/>
              <a:t>Unternehmensgründung</a:t>
            </a:r>
            <a:r>
              <a:rPr lang="en-US" sz="2200" dirty="0"/>
              <a:t> </a:t>
            </a:r>
            <a:r>
              <a:rPr lang="en-US" sz="2200" dirty="0" err="1"/>
              <a:t>beachten</a:t>
            </a:r>
            <a:r>
              <a:rPr lang="en-US" sz="2200" dirty="0"/>
              <a:t> sollten. Für weitere Informationen zu den Rechtsformen in Deutschland empfehlen wir Ihnen die Übersicht </a:t>
            </a:r>
            <a:r>
              <a:rPr lang="en-US" sz="2200" dirty="0">
                <a:hlinkClick r:id="rId6"/>
              </a:rPr>
              <a:t>hier</a:t>
            </a:r>
            <a:r>
              <a:rPr lang="en-US" sz="2200" dirty="0"/>
              <a:t>.</a:t>
            </a:r>
            <a:endParaRPr lang="en-GB" sz="2200" dirty="0"/>
          </a:p>
          <a:p>
            <a:endParaRPr lang="en-GB" sz="2200" b="1" dirty="0"/>
          </a:p>
          <a:p>
            <a:r>
              <a:rPr lang="en-GB" sz="2200" b="1" dirty="0">
                <a:latin typeface="Calibri"/>
                <a:ea typeface="Open Sans"/>
                <a:cs typeface="Calibri"/>
              </a:rPr>
              <a:t>Schweden</a:t>
            </a:r>
            <a:r>
              <a:rPr lang="en-GB" sz="2200" dirty="0">
                <a:latin typeface="Calibri"/>
                <a:ea typeface="Open Sans"/>
                <a:cs typeface="Calibri"/>
              </a:rPr>
              <a:t>: </a:t>
            </a:r>
            <a:r>
              <a:rPr lang="en-GB" sz="2200" dirty="0">
                <a:latin typeface="Calibri"/>
                <a:ea typeface="Open Sans"/>
                <a:cs typeface="Calibri"/>
                <a:hlinkClick r:id="rId7"/>
              </a:rPr>
              <a:t>www.verksamt.se: </a:t>
            </a:r>
            <a:r>
              <a:rPr lang="en-GB" sz="2200" dirty="0">
                <a:latin typeface="Calibri"/>
                <a:ea typeface="Open Sans"/>
                <a:cs typeface="Calibri"/>
              </a:rPr>
              <a:t>Die Anlaufstelle für die schrittweise Eintragung Ihres Unternehmens</a:t>
            </a:r>
            <a:br>
              <a:rPr lang="en-GB" sz="2200" dirty="0">
                <a:latin typeface="Calibri"/>
                <a:cs typeface="Calibri"/>
              </a:rPr>
            </a:br>
            <a:r>
              <a:rPr lang="en-GB" sz="2200" dirty="0">
                <a:latin typeface="Calibri"/>
                <a:ea typeface="Open Sans"/>
                <a:cs typeface="Calibri"/>
                <a:hlinkClick r:id="rId8"/>
              </a:rPr>
              <a:t> https://www.nyforetagarcentrum.com/: </a:t>
            </a:r>
            <a:r>
              <a:rPr lang="en-GB" sz="2200" dirty="0">
                <a:latin typeface="Calibri"/>
                <a:ea typeface="Open Sans"/>
                <a:cs typeface="Calibri"/>
              </a:rPr>
              <a:t>Kostenlose Hilfe bei der Gründung eines Unternehmens</a:t>
            </a:r>
            <a:br>
              <a:rPr lang="en-GB" sz="2200" dirty="0">
                <a:latin typeface="Calibri"/>
                <a:cs typeface="Calibri"/>
              </a:rPr>
            </a:br>
            <a:r>
              <a:rPr lang="en-GB" sz="2200" dirty="0">
                <a:latin typeface="Calibri"/>
                <a:ea typeface="Open Sans"/>
                <a:cs typeface="Calibri"/>
                <a:hlinkClick r:id="rId9"/>
              </a:rPr>
              <a:t> https://www.almi.se/: </a:t>
            </a:r>
            <a:r>
              <a:rPr lang="en-GB" sz="2200" dirty="0">
                <a:latin typeface="Calibri"/>
                <a:ea typeface="Open Sans"/>
                <a:cs typeface="Calibri"/>
              </a:rPr>
              <a:t>Kostenlose Hilfe bei der Unternehmensentwicklung und Finanzierung</a:t>
            </a:r>
            <a:br>
              <a:rPr lang="en-GB" sz="2200" dirty="0">
                <a:latin typeface="Calibri"/>
                <a:cs typeface="Calibri"/>
              </a:rPr>
            </a:br>
            <a:r>
              <a:rPr lang="en-GB" sz="2200" dirty="0">
                <a:latin typeface="Calibri"/>
                <a:ea typeface="Open Sans"/>
                <a:cs typeface="Calibri"/>
                <a:hlinkClick r:id="rId10"/>
              </a:rPr>
              <a:t> https://coompanion.se/: </a:t>
            </a:r>
            <a:r>
              <a:rPr lang="en-GB" sz="2200" dirty="0">
                <a:latin typeface="Calibri"/>
                <a:ea typeface="Open Sans"/>
                <a:cs typeface="Calibri"/>
              </a:rPr>
              <a:t>Kostenlose Hilfe bei der Unternehmensentwicklung für Sozialunternehmen</a:t>
            </a:r>
            <a:endParaRPr lang="en-GB" sz="2200" dirty="0">
              <a:ea typeface="Open Sans"/>
            </a:endParaRPr>
          </a:p>
          <a:p>
            <a:endParaRPr lang="en-GB" sz="2200" dirty="0"/>
          </a:p>
          <a:p>
            <a:endParaRPr lang="en-GB" sz="2200" dirty="0"/>
          </a:p>
          <a:p>
            <a:endParaRPr lang="en-GB" sz="2200" dirty="0"/>
          </a:p>
          <a:p>
            <a:endParaRPr lang="en-GB" sz="2200" dirty="0"/>
          </a:p>
        </p:txBody>
      </p:sp>
    </p:spTree>
    <p:extLst>
      <p:ext uri="{BB962C8B-B14F-4D97-AF65-F5344CB8AC3E}">
        <p14:creationId xmlns:p14="http://schemas.microsoft.com/office/powerpoint/2010/main" val="118954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F354C-375E-E8D3-E551-8CFC099FD81B}"/>
              </a:ext>
            </a:extLst>
          </p:cNvPr>
          <p:cNvSpPr>
            <a:spLocks noGrp="1"/>
          </p:cNvSpPr>
          <p:nvPr>
            <p:ph type="body" sz="quarter" idx="30"/>
          </p:nvPr>
        </p:nvSpPr>
        <p:spPr/>
        <p:txBody>
          <a:bodyPr/>
          <a:lstStyle/>
          <a:p>
            <a:r>
              <a:rPr lang="en-GB" dirty="0"/>
              <a:t>Nützliche Ressourcen für die Gewerbeanmeldung </a:t>
            </a:r>
          </a:p>
        </p:txBody>
      </p:sp>
      <p:sp>
        <p:nvSpPr>
          <p:cNvPr id="3" name="Text Placeholder 2">
            <a:extLst>
              <a:ext uri="{FF2B5EF4-FFF2-40B4-BE49-F238E27FC236}">
                <a16:creationId xmlns:a16="http://schemas.microsoft.com/office/drawing/2014/main" id="{B3866D76-B4E0-CAD0-1128-3EEEFED0BFD6}"/>
              </a:ext>
            </a:extLst>
          </p:cNvPr>
          <p:cNvSpPr>
            <a:spLocks noGrp="1"/>
          </p:cNvSpPr>
          <p:nvPr>
            <p:ph type="body" sz="quarter" idx="48"/>
          </p:nvPr>
        </p:nvSpPr>
        <p:spPr>
          <a:xfrm>
            <a:off x="854282" y="1799737"/>
            <a:ext cx="10483429" cy="4439577"/>
          </a:xfrm>
        </p:spPr>
        <p:txBody>
          <a:bodyPr/>
          <a:lstStyle/>
          <a:p>
            <a:r>
              <a:rPr lang="en-GB" sz="2200" b="1" dirty="0"/>
              <a:t>Irland</a:t>
            </a:r>
            <a:r>
              <a:rPr lang="en-GB" sz="2200" dirty="0"/>
              <a:t>: </a:t>
            </a:r>
            <a:r>
              <a:rPr lang="en-GB" sz="2200" dirty="0">
                <a:latin typeface="Calibri"/>
                <a:ea typeface="Open Sans"/>
                <a:cs typeface="Calibri"/>
              </a:rPr>
              <a:t>Um ein Unternehmen in Irland anzumelden, wenden Sie sich an das Company Registration Office</a:t>
            </a:r>
            <a:r>
              <a:rPr lang="en-GB" sz="2200" dirty="0">
                <a:solidFill>
                  <a:schemeClr val="tx1"/>
                </a:solidFill>
                <a:latin typeface="Calibri"/>
                <a:ea typeface="Open Sans"/>
                <a:cs typeface="Calibri"/>
              </a:rPr>
              <a:t>, wo man Sie anleitet und Ihnen die auszufüllenden Formulare zur Verfügung stellt. Auf der Website des </a:t>
            </a:r>
            <a:r>
              <a:rPr lang="en-GB" sz="2200" dirty="0">
                <a:solidFill>
                  <a:srgbClr val="7ABB57"/>
                </a:solidFill>
                <a:latin typeface="Calibri"/>
                <a:ea typeface="Open Sans"/>
                <a:cs typeface="Calibri"/>
                <a:hlinkClick r:id="rId2"/>
              </a:rPr>
              <a:t>Finanzamtes </a:t>
            </a:r>
            <a:r>
              <a:rPr lang="en-GB" sz="2200" dirty="0">
                <a:solidFill>
                  <a:schemeClr val="tx1"/>
                </a:solidFill>
                <a:latin typeface="Calibri"/>
                <a:ea typeface="Open Sans"/>
                <a:cs typeface="Calibri"/>
              </a:rPr>
              <a:t>finden Sie ebenfalls Anleitungen und weitere Einzelheiten zur Gründung eines Unternehmens. </a:t>
            </a:r>
            <a:r>
              <a:rPr lang="en-GB" sz="2200" dirty="0" err="1">
                <a:solidFill>
                  <a:schemeClr val="tx1"/>
                </a:solidFill>
                <a:latin typeface="Calibri"/>
                <a:ea typeface="Open Sans"/>
                <a:cs typeface="Calibri"/>
              </a:rPr>
              <a:t>Wir</a:t>
            </a:r>
            <a:r>
              <a:rPr lang="en-GB" sz="2200" dirty="0">
                <a:solidFill>
                  <a:schemeClr val="tx1"/>
                </a:solidFill>
                <a:latin typeface="Calibri"/>
                <a:ea typeface="Open Sans"/>
                <a:cs typeface="Calibri"/>
              </a:rPr>
              <a:t> </a:t>
            </a:r>
            <a:r>
              <a:rPr lang="en-GB" sz="2200" dirty="0" err="1">
                <a:solidFill>
                  <a:schemeClr val="tx1"/>
                </a:solidFill>
                <a:latin typeface="Calibri"/>
                <a:ea typeface="Open Sans"/>
                <a:cs typeface="Calibri"/>
              </a:rPr>
              <a:t>empfehlen</a:t>
            </a:r>
            <a:r>
              <a:rPr lang="en-GB" sz="2200" dirty="0">
                <a:solidFill>
                  <a:schemeClr val="tx1"/>
                </a:solidFill>
                <a:latin typeface="Calibri"/>
                <a:ea typeface="Open Sans"/>
                <a:cs typeface="Calibri"/>
              </a:rPr>
              <a:t> </a:t>
            </a:r>
            <a:r>
              <a:rPr lang="en-GB" sz="2200" dirty="0" err="1">
                <a:solidFill>
                  <a:schemeClr val="tx1"/>
                </a:solidFill>
                <a:latin typeface="Calibri"/>
                <a:ea typeface="Open Sans"/>
                <a:cs typeface="Calibri"/>
              </a:rPr>
              <a:t>auch</a:t>
            </a:r>
            <a:r>
              <a:rPr lang="en-GB" sz="2200" dirty="0">
                <a:solidFill>
                  <a:schemeClr val="tx1"/>
                </a:solidFill>
                <a:latin typeface="Calibri"/>
                <a:ea typeface="Open Sans"/>
                <a:cs typeface="Calibri"/>
              </a:rPr>
              <a:t> </a:t>
            </a:r>
            <a:r>
              <a:rPr lang="en-GB" sz="2200" dirty="0">
                <a:solidFill>
                  <a:srgbClr val="7ABB57"/>
                </a:solidFill>
                <a:latin typeface="Calibri"/>
                <a:ea typeface="Open Sans"/>
                <a:cs typeface="Calibri"/>
              </a:rPr>
              <a:t>Citizen's </a:t>
            </a:r>
            <a:r>
              <a:rPr lang="en-GB" sz="2200" dirty="0">
                <a:solidFill>
                  <a:srgbClr val="7ABB57"/>
                </a:solidFill>
                <a:latin typeface="Calibri"/>
                <a:ea typeface="Open Sans"/>
                <a:cs typeface="Calibri"/>
                <a:hlinkClick r:id="rId3"/>
              </a:rPr>
              <a:t>Information </a:t>
            </a:r>
            <a:r>
              <a:rPr lang="en-GB" sz="2200" dirty="0">
                <a:solidFill>
                  <a:schemeClr val="tx1"/>
                </a:solidFill>
                <a:latin typeface="Calibri"/>
                <a:ea typeface="Open Sans"/>
                <a:cs typeface="Calibri"/>
              </a:rPr>
              <a:t>für </a:t>
            </a:r>
            <a:r>
              <a:rPr lang="en-GB" sz="2200" dirty="0" err="1">
                <a:solidFill>
                  <a:schemeClr val="tx1"/>
                </a:solidFill>
                <a:latin typeface="Calibri"/>
                <a:ea typeface="Open Sans"/>
                <a:cs typeface="Calibri"/>
              </a:rPr>
              <a:t>schrittweise</a:t>
            </a:r>
            <a:r>
              <a:rPr lang="en-GB" sz="2200" dirty="0">
                <a:solidFill>
                  <a:schemeClr val="tx1"/>
                </a:solidFill>
                <a:latin typeface="Calibri"/>
                <a:ea typeface="Open Sans"/>
                <a:cs typeface="Calibri"/>
              </a:rPr>
              <a:t> </a:t>
            </a:r>
            <a:r>
              <a:rPr lang="en-GB" sz="2200" dirty="0" err="1">
                <a:solidFill>
                  <a:schemeClr val="tx1"/>
                </a:solidFill>
                <a:latin typeface="Calibri"/>
                <a:ea typeface="Open Sans"/>
                <a:cs typeface="Calibri"/>
              </a:rPr>
              <a:t>Informationen</a:t>
            </a:r>
            <a:r>
              <a:rPr lang="en-GB" sz="2200" dirty="0">
                <a:solidFill>
                  <a:schemeClr val="tx1"/>
                </a:solidFill>
                <a:latin typeface="Calibri"/>
                <a:ea typeface="Open Sans"/>
                <a:cs typeface="Calibri"/>
              </a:rPr>
              <a:t>. </a:t>
            </a:r>
            <a:endParaRPr lang="en-GB" sz="2200" dirty="0">
              <a:solidFill>
                <a:schemeClr val="tx1"/>
              </a:solidFill>
            </a:endParaRPr>
          </a:p>
          <a:p>
            <a:endParaRPr lang="en-GB" sz="2200" dirty="0"/>
          </a:p>
          <a:p>
            <a:endParaRPr lang="en-GB" sz="2200" dirty="0"/>
          </a:p>
          <a:p>
            <a:r>
              <a:rPr lang="en-GB" sz="2200" b="1" dirty="0" err="1"/>
              <a:t>Dänemark</a:t>
            </a:r>
            <a:r>
              <a:rPr lang="en-GB" sz="2200" dirty="0" err="1"/>
              <a:t>: Um </a:t>
            </a:r>
            <a:r>
              <a:rPr lang="en-GB" sz="2200" dirty="0"/>
              <a:t>ein Unternehmen in Dänemark anzumelden, besuchen Sie die Website der dänischen Gewerbebehörde unter </a:t>
            </a:r>
            <a:r>
              <a:rPr lang="en-GB" sz="2200" dirty="0" err="1">
                <a:hlinkClick r:id="rId4"/>
              </a:rPr>
              <a:t>Virksomhedsregistrering</a:t>
            </a:r>
            <a:r>
              <a:rPr lang="en-GB" sz="2200" dirty="0"/>
              <a:t>, die Sie durch das Verfahren führt und Ihnen die erforderlichen Formulare zur Verfügung stellt. Außerdem finden Sie auf der Website der dänischen Steuerbehörde unter </a:t>
            </a:r>
            <a:r>
              <a:rPr lang="en-GB" sz="2200" dirty="0" err="1">
                <a:hlinkClick r:id="rId5"/>
              </a:rPr>
              <a:t>Skattestyrelsen </a:t>
            </a:r>
            <a:r>
              <a:rPr lang="en-GB" sz="2200" dirty="0"/>
              <a:t>Hinweise und weitere Informationen zur Unternehmensgründung. Wir empfehlen auch die Website Business in Denmark unter </a:t>
            </a:r>
            <a:r>
              <a:rPr lang="en-GB" sz="2200" dirty="0">
                <a:hlinkClick r:id="rId6"/>
              </a:rPr>
              <a:t>Business in Denmark </a:t>
            </a:r>
            <a:r>
              <a:rPr lang="en-GB" sz="2200" dirty="0"/>
              <a:t>für schrittweise Informationen.</a:t>
            </a:r>
          </a:p>
          <a:p>
            <a:endParaRPr lang="en-GB" sz="2200" dirty="0"/>
          </a:p>
        </p:txBody>
      </p:sp>
    </p:spTree>
    <p:extLst>
      <p:ext uri="{BB962C8B-B14F-4D97-AF65-F5344CB8AC3E}">
        <p14:creationId xmlns:p14="http://schemas.microsoft.com/office/powerpoint/2010/main" val="385925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F97D20-E543-D860-E6A0-9F777F27F774}"/>
              </a:ext>
            </a:extLst>
          </p:cNvPr>
          <p:cNvSpPr>
            <a:spLocks noGrp="1"/>
          </p:cNvSpPr>
          <p:nvPr>
            <p:ph type="body" sz="quarter" idx="30"/>
          </p:nvPr>
        </p:nvSpPr>
        <p:spPr>
          <a:xfrm>
            <a:off x="524107" y="612133"/>
            <a:ext cx="11501988" cy="808786"/>
          </a:xfrm>
        </p:spPr>
        <p:txBody>
          <a:bodyPr/>
          <a:lstStyle/>
          <a:p>
            <a:pPr algn="l"/>
            <a:r>
              <a:rPr lang="en-GB" sz="3200" b="1" i="0" dirty="0">
                <a:effectLst/>
                <a:latin typeface="Söhne"/>
              </a:rPr>
              <a:t>Schritte und Anforderungen für die Unternehmensregistrierung</a:t>
            </a:r>
          </a:p>
        </p:txBody>
      </p:sp>
      <p:sp>
        <p:nvSpPr>
          <p:cNvPr id="3" name="Text Placeholder 2">
            <a:extLst>
              <a:ext uri="{FF2B5EF4-FFF2-40B4-BE49-F238E27FC236}">
                <a16:creationId xmlns:a16="http://schemas.microsoft.com/office/drawing/2014/main" id="{FE243914-B2E9-F8FB-67B2-4D4CD7619E9F}"/>
              </a:ext>
            </a:extLst>
          </p:cNvPr>
          <p:cNvSpPr>
            <a:spLocks noGrp="1"/>
          </p:cNvSpPr>
          <p:nvPr>
            <p:ph type="body" sz="quarter" idx="48"/>
          </p:nvPr>
        </p:nvSpPr>
        <p:spPr>
          <a:xfrm>
            <a:off x="5863348" y="2108170"/>
            <a:ext cx="6162747" cy="3856378"/>
          </a:xfrm>
        </p:spPr>
        <p:txBody>
          <a:bodyPr/>
          <a:lstStyle/>
          <a:p>
            <a:r>
              <a:rPr lang="en-GB" sz="2200" dirty="0">
                <a:latin typeface="Söhne"/>
              </a:rPr>
              <a:t>In diesem Abschnitt wird </a:t>
            </a:r>
            <a:r>
              <a:rPr lang="en-GB" sz="2200" b="0" i="0" dirty="0">
                <a:effectLst/>
                <a:latin typeface="Söhne"/>
              </a:rPr>
              <a:t>der Prozess </a:t>
            </a:r>
            <a:r>
              <a:rPr lang="en-GB" sz="2200" dirty="0">
                <a:latin typeface="Söhne"/>
              </a:rPr>
              <a:t>erörtert</a:t>
            </a:r>
            <a:r>
              <a:rPr lang="en-GB" sz="2200" b="0" i="0" dirty="0">
                <a:effectLst/>
                <a:latin typeface="Söhne"/>
              </a:rPr>
              <a:t>, der von der anfänglichen Recherche und der Wahl eines Geschäftsnamens bis hin zur Erledigung wichtiger rechtlicher Formalitäten wie der steuerlichen Registrierung und der Erlangung der erforderlichen Genehmigungen reicht. Er soll Ihnen einen klaren Weg zur legalen und effektiven Gründung Ihres Unternehmens aufzeigen, der auf Ihre spezielle Unternehmensart und Ihren Standort zugeschnitten ist.</a:t>
            </a:r>
            <a:endParaRPr lang="en-GB" sz="2200" dirty="0"/>
          </a:p>
        </p:txBody>
      </p:sp>
      <p:pic>
        <p:nvPicPr>
          <p:cNvPr id="6" name="Picture Placeholder 5">
            <a:extLst>
              <a:ext uri="{FF2B5EF4-FFF2-40B4-BE49-F238E27FC236}">
                <a16:creationId xmlns:a16="http://schemas.microsoft.com/office/drawing/2014/main" id="{2AA02056-D5FC-451D-CAAB-06DA8C9683C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3466" b="3466"/>
          <a:stretch>
            <a:fillRect/>
          </a:stretch>
        </p:blipFill>
        <p:spPr/>
      </p:pic>
    </p:spTree>
    <p:extLst>
      <p:ext uri="{BB962C8B-B14F-4D97-AF65-F5344CB8AC3E}">
        <p14:creationId xmlns:p14="http://schemas.microsoft.com/office/powerpoint/2010/main" val="75973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264990" y="122413"/>
            <a:ext cx="8305116" cy="845139"/>
          </a:xfrm>
        </p:spPr>
        <p:txBody>
          <a:bodyPr/>
          <a:lstStyle/>
          <a:p>
            <a:r>
              <a:rPr lang="en-GB" b="1" i="0" dirty="0" err="1">
                <a:effectLst/>
                <a:latin typeface="Söhne"/>
              </a:rPr>
              <a:t>Erste</a:t>
            </a:r>
            <a:r>
              <a:rPr lang="en-GB" b="1" i="0" dirty="0">
                <a:effectLst/>
                <a:latin typeface="Söhne"/>
              </a:rPr>
              <a:t> </a:t>
            </a:r>
            <a:r>
              <a:rPr lang="en-GB" b="1" i="0" dirty="0" err="1">
                <a:effectLst/>
                <a:latin typeface="Söhne"/>
              </a:rPr>
              <a:t>Recherchen</a:t>
            </a:r>
            <a:r>
              <a:rPr lang="en-GB" b="1" i="0" dirty="0">
                <a:effectLst/>
                <a:latin typeface="Söhne"/>
              </a:rPr>
              <a:t> </a:t>
            </a:r>
            <a:r>
              <a:rPr lang="en-GB" b="1" i="0" dirty="0" err="1">
                <a:effectLst/>
                <a:latin typeface="Söhne"/>
              </a:rPr>
              <a:t>zur</a:t>
            </a:r>
            <a:r>
              <a:rPr lang="en-GB" b="1" i="0" dirty="0">
                <a:effectLst/>
                <a:latin typeface="Söhne"/>
              </a:rPr>
              <a:t> </a:t>
            </a:r>
            <a:r>
              <a:rPr lang="en-GB" b="1" i="0" dirty="0" err="1">
                <a:effectLst/>
                <a:latin typeface="Söhne"/>
              </a:rPr>
              <a:t>Unternehmensregistrierung</a:t>
            </a:r>
            <a:r>
              <a:rPr lang="en-GB" b="1" i="0" dirty="0">
                <a:effectLst/>
                <a:latin typeface="Söhne"/>
              </a:rPr>
              <a:t>: </a:t>
            </a:r>
          </a:p>
          <a:p>
            <a:r>
              <a:rPr lang="en-GB" b="0" i="0" dirty="0">
                <a:effectLst/>
                <a:latin typeface="Söhne"/>
              </a:rPr>
              <a:t>Das lokale Geschäftsklima verstehen</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76100" y="1982912"/>
            <a:ext cx="7053226" cy="4861647"/>
          </a:xfrm>
        </p:spPr>
        <p:txBody>
          <a:bodyPr/>
          <a:lstStyle/>
          <a:p>
            <a:pPr>
              <a:spcBef>
                <a:spcPts val="600"/>
              </a:spcBef>
            </a:pPr>
            <a:r>
              <a:rPr lang="en-GB" sz="2000" b="1" dirty="0"/>
              <a:t>Marktdynamik: </a:t>
            </a:r>
            <a:r>
              <a:rPr lang="en-GB" sz="2000" dirty="0"/>
              <a:t>Beginnen Sie damit, ein Gefühl für den lokalen Markt zu bekommen. Was sind die aktuellen Trends? Wer sind die wichtigsten Akteure? Dieses Wissen kann Ihnen helfen, Ihr Unternehmen effektiv zu positionieren.</a:t>
            </a:r>
          </a:p>
          <a:p>
            <a:pPr>
              <a:spcBef>
                <a:spcPts val="600"/>
              </a:spcBef>
            </a:pPr>
            <a:r>
              <a:rPr lang="en-GB" sz="2000" b="1" dirty="0"/>
              <a:t>Analyse der Wettbewerber: </a:t>
            </a:r>
            <a:r>
              <a:rPr lang="en-GB" sz="2000" dirty="0"/>
              <a:t>Schauen Sie sich ähnliche Unternehmen in der Gegend an. Was bieten sie an? Wie gestalten sie die Preise für ihre Dienstleistungen oder Produkte? Um Ihre Nische zu finden, ist es wichtig, Ihre Konkurrenz zu verstehen.</a:t>
            </a:r>
          </a:p>
          <a:p>
            <a:pPr>
              <a:spcBef>
                <a:spcPts val="600"/>
              </a:spcBef>
            </a:pPr>
            <a:r>
              <a:rPr lang="en-GB" sz="2000" b="1" dirty="0"/>
              <a:t>Rechtliche Anforderungen: </a:t>
            </a:r>
            <a:r>
              <a:rPr lang="en-GB" sz="2000" dirty="0"/>
              <a:t>Jeder Standort hat seine eigenen Vorschriften für Unternehmen. Dazu können spezifische Genehmigungen, Gesundheits- und Sicherheitsvorschriften und Arbeitsgesetze gehören. Sich mit diesen Anforderungen vertraut zu machen ist wichtig, um die Einhaltung der Vorschriften zu gewährleisten und rechtliche Fallstricke zu vermeiden.</a:t>
            </a:r>
          </a:p>
        </p:txBody>
      </p:sp>
      <p:sp>
        <p:nvSpPr>
          <p:cNvPr id="5" name="Bildplatzhalter 4">
            <a:extLst>
              <a:ext uri="{FF2B5EF4-FFF2-40B4-BE49-F238E27FC236}">
                <a16:creationId xmlns:a16="http://schemas.microsoft.com/office/drawing/2014/main" id="{EF39F032-F370-DB52-683A-41C9A24829E3}"/>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8D520A38-A233-9F56-59B5-8DD615F56A52}"/>
              </a:ext>
            </a:extLst>
          </p:cNvPr>
          <p:cNvPicPr>
            <a:picLocks noChangeAspect="1"/>
          </p:cNvPicPr>
          <p:nvPr/>
        </p:nvPicPr>
        <p:blipFill>
          <a:blip r:embed="rId3" cstate="email">
            <a:extLst>
              <a:ext uri="{28A0092B-C50C-407E-A947-70E740481C1C}">
                <a14:useLocalDpi xmlns:a14="http://schemas.microsoft.com/office/drawing/2010/main"/>
              </a:ext>
            </a:extLst>
          </a:blip>
          <a:srcRect l="4462" r="4462"/>
          <a:stretch>
            <a:fillRect/>
          </a:stretch>
        </p:blipFill>
        <p:spPr>
          <a:xfrm>
            <a:off x="7437" y="7436"/>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1416579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20548" y="34817"/>
            <a:ext cx="8281967" cy="845139"/>
          </a:xfrm>
        </p:spPr>
        <p:txBody>
          <a:bodyPr/>
          <a:lstStyle/>
          <a:p>
            <a:r>
              <a:rPr lang="en-GB" b="1" i="0" dirty="0">
                <a:effectLst/>
                <a:latin typeface="Söhne"/>
              </a:rPr>
              <a:t>Erste Recherchen zur Unternehmensregistrierung: </a:t>
            </a:r>
          </a:p>
          <a:p>
            <a:r>
              <a:rPr lang="en-GB" sz="3600" b="0" dirty="0" err="1"/>
              <a:t>Lokale</a:t>
            </a:r>
            <a:r>
              <a:rPr lang="en-GB" sz="3600" b="0" dirty="0"/>
              <a:t> Ressourcen nutzen</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501571" y="1834693"/>
            <a:ext cx="7466652" cy="5063138"/>
          </a:xfrm>
        </p:spPr>
        <p:txBody>
          <a:bodyPr/>
          <a:lstStyle/>
          <a:p>
            <a:pPr>
              <a:spcBef>
                <a:spcPts val="600"/>
              </a:spcBef>
            </a:pPr>
            <a:r>
              <a:rPr lang="en-GB" sz="2200" b="1" dirty="0"/>
              <a:t>Online-Portale und staatliche Websites: </a:t>
            </a:r>
            <a:r>
              <a:rPr lang="en-GB" sz="2200" dirty="0"/>
              <a:t>Viele Behörden bieten umfassende Online-Ressourcen für neue Unternehmen an. Diese können Schritt-für-Schritt-Anleitungen, herunterladbare Formulare und detaillierte Erklärungen zu rechtlichen Anforderungen enthalten.</a:t>
            </a:r>
          </a:p>
          <a:p>
            <a:pPr>
              <a:spcBef>
                <a:spcPts val="600"/>
              </a:spcBef>
            </a:pPr>
            <a:r>
              <a:rPr lang="en-GB" sz="2200" b="1" dirty="0"/>
              <a:t>Unternehmensberatungsdienste: </a:t>
            </a:r>
            <a:r>
              <a:rPr lang="en-GB" sz="2200" dirty="0"/>
              <a:t>Viele Regionen bieten </a:t>
            </a:r>
            <a:r>
              <a:rPr lang="en-GB" sz="2200" dirty="0" err="1"/>
              <a:t>kostenlose</a:t>
            </a:r>
            <a:r>
              <a:rPr lang="en-GB" sz="2200" dirty="0"/>
              <a:t> oder kostengünstige Beratungsdienste für neue Unternehmer an. Diese Dienste können Sie persönlich beraten und Ihre speziellen Fragen beantworten.</a:t>
            </a:r>
          </a:p>
          <a:p>
            <a:pPr>
              <a:spcBef>
                <a:spcPts val="600"/>
              </a:spcBef>
            </a:pPr>
            <a:r>
              <a:rPr lang="en-GB" sz="2200" b="1" dirty="0"/>
              <a:t>Gelegenheiten zum Networking: </a:t>
            </a:r>
            <a:r>
              <a:rPr lang="en-GB" sz="2200" dirty="0"/>
              <a:t>Knüpfen Sie Kontakte zu lokalen Geschäftsinhabern und Branchengruppen. Sie können unschätzbare Einblicke aus ihren eigenen Erfahrungen bieten und Tipps für die Navigation in der lokalen Geschäftslandschaft geben.</a:t>
            </a:r>
          </a:p>
        </p:txBody>
      </p:sp>
      <p:sp>
        <p:nvSpPr>
          <p:cNvPr id="5" name="Bildplatzhalter 4">
            <a:extLst>
              <a:ext uri="{FF2B5EF4-FFF2-40B4-BE49-F238E27FC236}">
                <a16:creationId xmlns:a16="http://schemas.microsoft.com/office/drawing/2014/main" id="{1A4595CC-94E6-4AEF-C7ED-346C0A649217}"/>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B1603B08-D584-ACC3-4E0C-158512FE6403}"/>
              </a:ext>
            </a:extLst>
          </p:cNvPr>
          <p:cNvPicPr>
            <a:picLocks noChangeAspect="1"/>
          </p:cNvPicPr>
          <p:nvPr/>
        </p:nvPicPr>
        <p:blipFill>
          <a:blip r:embed="rId3" cstate="email">
            <a:extLst>
              <a:ext uri="{28A0092B-C50C-407E-A947-70E740481C1C}">
                <a14:useLocalDpi xmlns:a14="http://schemas.microsoft.com/office/drawing/2010/main"/>
              </a:ext>
            </a:extLst>
          </a:blip>
          <a:srcRect l="32014" r="32014"/>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199378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470247" cy="1269474"/>
          </a:xfrm>
        </p:spPr>
        <p:txBody>
          <a:bodyPr/>
          <a:lstStyle/>
          <a:p>
            <a:pPr algn="l"/>
            <a:r>
              <a:rPr lang="en-GB" sz="3600" dirty="0"/>
              <a:t>Fallbeispiel: </a:t>
            </a:r>
            <a:r>
              <a:rPr lang="en-GB" sz="3600" dirty="0" err="1"/>
              <a:t>Gründung</a:t>
            </a:r>
            <a:r>
              <a:rPr lang="en-GB" sz="3600" dirty="0"/>
              <a:t> in Dublin, Irland</a:t>
            </a:r>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sind Unternehmer und planen die Eröffnung eines Cafés in Dublin. </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898159"/>
            <a:ext cx="6620005" cy="3016210"/>
          </a:xfrm>
          <a:prstGeom prst="rect">
            <a:avLst/>
          </a:prstGeom>
          <a:noFill/>
        </p:spPr>
        <p:txBody>
          <a:bodyPr wrap="square">
            <a:spAutoFit/>
          </a:bodyPr>
          <a:lstStyle/>
          <a:p>
            <a:pPr>
              <a:spcBef>
                <a:spcPts val="600"/>
              </a:spcBef>
            </a:pPr>
            <a:r>
              <a:rPr lang="en-GB" sz="1500" b="1" dirty="0">
                <a:solidFill>
                  <a:schemeClr val="bg1"/>
                </a:solidFill>
                <a:latin typeface="Calibri" panose="020F0502020204030204" pitchFamily="34" charset="0"/>
                <a:cs typeface="Calibri" panose="020F0502020204030204" pitchFamily="34" charset="0"/>
              </a:rPr>
              <a:t>Marktforschung: </a:t>
            </a:r>
            <a:r>
              <a:rPr lang="en-GB" sz="1500" dirty="0">
                <a:solidFill>
                  <a:schemeClr val="bg1"/>
                </a:solidFill>
                <a:latin typeface="Calibri" panose="020F0502020204030204" pitchFamily="34" charset="0"/>
                <a:cs typeface="Calibri" panose="020F0502020204030204" pitchFamily="34" charset="0"/>
              </a:rPr>
              <a:t>Sie würden damit beginnen, die lokale Café-Szene in Dublin zu erforschen, beliebte Trends wie Bio-Kaffee oder veganes Gebäck zu verstehen und die wichtigsten Gegenden in der Stadt zu identifizieren, in denen Coffeeshops florieren.</a:t>
            </a:r>
          </a:p>
          <a:p>
            <a:pPr>
              <a:spcBef>
                <a:spcPts val="600"/>
              </a:spcBef>
            </a:pPr>
            <a:r>
              <a:rPr lang="en-GB" sz="1500" b="1" dirty="0">
                <a:solidFill>
                  <a:schemeClr val="bg1"/>
                </a:solidFill>
                <a:latin typeface="Calibri" panose="020F0502020204030204" pitchFamily="34" charset="0"/>
                <a:cs typeface="Calibri" panose="020F0502020204030204" pitchFamily="34" charset="0"/>
              </a:rPr>
              <a:t>Regulatorische Forschung: </a:t>
            </a:r>
            <a:r>
              <a:rPr lang="en-GB" sz="1500" dirty="0">
                <a:solidFill>
                  <a:schemeClr val="bg1"/>
                </a:solidFill>
                <a:latin typeface="Calibri" panose="020F0502020204030204" pitchFamily="34" charset="0"/>
                <a:cs typeface="Calibri" panose="020F0502020204030204" pitchFamily="34" charset="0"/>
              </a:rPr>
              <a:t>Als Nächstes sollten Sie sich mit den spezifischen Vorschriften für Lebensmittelunternehmen in Irland befassen, z. B. mit den Gesundheits- und Sicherheitsstandards, den Lebensmittelhygienezertifikaten und etwaigen Sondergenehmigungen, die der Dubliner </a:t>
            </a:r>
            <a:r>
              <a:rPr lang="en-GB" sz="1500" dirty="0" err="1">
                <a:solidFill>
                  <a:schemeClr val="bg1"/>
                </a:solidFill>
                <a:latin typeface="Calibri" panose="020F0502020204030204" pitchFamily="34" charset="0"/>
                <a:cs typeface="Calibri" panose="020F0502020204030204" pitchFamily="34" charset="0"/>
              </a:rPr>
              <a:t>Stadtrat</a:t>
            </a:r>
            <a:r>
              <a:rPr lang="en-GB" sz="1500" dirty="0">
                <a:solidFill>
                  <a:schemeClr val="bg1"/>
                </a:solidFill>
                <a:latin typeface="Calibri" panose="020F0502020204030204" pitchFamily="34" charset="0"/>
                <a:cs typeface="Calibri" panose="020F0502020204030204" pitchFamily="34" charset="0"/>
              </a:rPr>
              <a:t> </a:t>
            </a:r>
            <a:r>
              <a:rPr lang="en-GB" sz="1500" dirty="0" err="1">
                <a:solidFill>
                  <a:schemeClr val="bg1"/>
                </a:solidFill>
                <a:latin typeface="Calibri" panose="020F0502020204030204" pitchFamily="34" charset="0"/>
                <a:cs typeface="Calibri" panose="020F0502020204030204" pitchFamily="34" charset="0"/>
              </a:rPr>
              <a:t>verlangt</a:t>
            </a:r>
            <a:r>
              <a:rPr lang="en-GB" sz="1500" dirty="0">
                <a:solidFill>
                  <a:schemeClr val="bg1"/>
                </a:solidFill>
                <a:latin typeface="Calibri" panose="020F0502020204030204" pitchFamily="34" charset="0"/>
                <a:cs typeface="Calibri" panose="020F0502020204030204" pitchFamily="34" charset="0"/>
              </a:rPr>
              <a:t>.</a:t>
            </a:r>
          </a:p>
          <a:p>
            <a:pPr>
              <a:spcBef>
                <a:spcPts val="600"/>
              </a:spcBef>
            </a:pPr>
            <a:r>
              <a:rPr lang="en-GB" sz="1500" b="1" dirty="0">
                <a:solidFill>
                  <a:schemeClr val="bg1"/>
                </a:solidFill>
                <a:latin typeface="Calibri" panose="020F0502020204030204" pitchFamily="34" charset="0"/>
                <a:cs typeface="Calibri" panose="020F0502020204030204" pitchFamily="34" charset="0"/>
              </a:rPr>
              <a:t>Nutzung von Ressourcen: </a:t>
            </a:r>
            <a:r>
              <a:rPr lang="en-GB" sz="1500" dirty="0">
                <a:solidFill>
                  <a:schemeClr val="bg1"/>
                </a:solidFill>
                <a:latin typeface="Calibri" panose="020F0502020204030204" pitchFamily="34" charset="0"/>
                <a:cs typeface="Calibri" panose="020F0502020204030204" pitchFamily="34" charset="0"/>
              </a:rPr>
              <a:t>Die </a:t>
            </a:r>
            <a:r>
              <a:rPr lang="en-GB" sz="1500" dirty="0" err="1">
                <a:solidFill>
                  <a:schemeClr val="bg1"/>
                </a:solidFill>
                <a:latin typeface="Calibri" panose="020F0502020204030204" pitchFamily="34" charset="0"/>
                <a:cs typeface="Calibri" panose="020F0502020204030204" pitchFamily="34" charset="0"/>
              </a:rPr>
              <a:t>Nutzung</a:t>
            </a:r>
            <a:r>
              <a:rPr lang="en-GB" sz="1500" dirty="0">
                <a:solidFill>
                  <a:schemeClr val="bg1"/>
                </a:solidFill>
                <a:latin typeface="Calibri" panose="020F0502020204030204" pitchFamily="34" charset="0"/>
                <a:cs typeface="Calibri" panose="020F0502020204030204" pitchFamily="34" charset="0"/>
              </a:rPr>
              <a:t> von Ressourcen wie dem "Local Enterprise Office" in Dublin zur Beratung, </a:t>
            </a:r>
            <a:r>
              <a:rPr lang="en-GB" sz="1500" dirty="0" err="1">
                <a:solidFill>
                  <a:schemeClr val="bg1"/>
                </a:solidFill>
                <a:latin typeface="Calibri" panose="020F0502020204030204" pitchFamily="34" charset="0"/>
                <a:cs typeface="Calibri" panose="020F0502020204030204" pitchFamily="34" charset="0"/>
              </a:rPr>
              <a:t>Teilnahme</a:t>
            </a:r>
            <a:r>
              <a:rPr lang="en-GB" sz="1500" dirty="0">
                <a:solidFill>
                  <a:schemeClr val="bg1"/>
                </a:solidFill>
                <a:latin typeface="Calibri" panose="020F0502020204030204" pitchFamily="34" charset="0"/>
                <a:cs typeface="Calibri" panose="020F0502020204030204" pitchFamily="34" charset="0"/>
              </a:rPr>
              <a:t> an Workshop oder Veranstaltungen der Dubliner Handelskammer und der Beitritt zu lokalen Unternehmensnetzwerken können eine Fülle von Informationen und Unterstützung bieten.</a:t>
            </a:r>
            <a:endParaRPr lang="en-GB" sz="1500" dirty="0">
              <a:solidFill>
                <a:schemeClr val="bg1"/>
              </a:solidFill>
            </a:endParaRPr>
          </a:p>
        </p:txBody>
      </p:sp>
      <p:pic>
        <p:nvPicPr>
          <p:cNvPr id="2" name="Picture Placeholder 10">
            <a:extLst>
              <a:ext uri="{FF2B5EF4-FFF2-40B4-BE49-F238E27FC236}">
                <a16:creationId xmlns:a16="http://schemas.microsoft.com/office/drawing/2014/main" id="{F582500C-9B53-AE43-420F-86EC7AC725F3}"/>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083" r="21083"/>
          <a:stretch>
            <a:fillRect/>
          </a:stretch>
        </p:blipFill>
        <p:spPr>
          <a:xfrm>
            <a:off x="6842125" y="0"/>
            <a:ext cx="5364163" cy="6326188"/>
          </a:xfrm>
        </p:spPr>
      </p:pic>
    </p:spTree>
    <p:extLst>
      <p:ext uri="{BB962C8B-B14F-4D97-AF65-F5344CB8AC3E}">
        <p14:creationId xmlns:p14="http://schemas.microsoft.com/office/powerpoint/2010/main" val="3335695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6243" t="-2700" r="53283" b="2700"/>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54043" y="94262"/>
            <a:ext cx="7737957" cy="845139"/>
          </a:xfrm>
        </p:spPr>
        <p:txBody>
          <a:bodyPr/>
          <a:lstStyle/>
          <a:p>
            <a:r>
              <a:rPr lang="en-GB" b="1" i="0" dirty="0">
                <a:effectLst/>
                <a:latin typeface="Söhne"/>
              </a:rPr>
              <a:t>Wahl eines Unternehmensnamens: </a:t>
            </a:r>
            <a:r>
              <a:rPr lang="en-GB" sz="3600" b="0" dirty="0"/>
              <a:t>Balance zwischen Kreativität und Compliance</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501571" y="2062913"/>
            <a:ext cx="7053226" cy="4861647"/>
          </a:xfrm>
        </p:spPr>
        <p:txBody>
          <a:bodyPr/>
          <a:lstStyle/>
          <a:p>
            <a:pPr>
              <a:spcBef>
                <a:spcPts val="600"/>
              </a:spcBef>
            </a:pPr>
            <a:r>
              <a:rPr lang="en-GB" sz="2000" b="1" dirty="0" err="1"/>
              <a:t>Reflektion</a:t>
            </a:r>
            <a:r>
              <a:rPr lang="en-GB" sz="2000" b="1" dirty="0"/>
              <a:t> der </a:t>
            </a:r>
            <a:r>
              <a:rPr lang="en-GB" sz="2000" b="1" dirty="0" err="1"/>
              <a:t>Marke</a:t>
            </a:r>
            <a:r>
              <a:rPr lang="en-GB" sz="2000" b="1" dirty="0"/>
              <a:t>  </a:t>
            </a:r>
            <a:r>
              <a:rPr lang="en-GB" sz="2000" dirty="0"/>
              <a:t>Der Name Ihres Unternehmens ist oft der erste Eindruck, den Sie hinterlassen. Er sollte eingängig und einprägsam sein und das Wesentliche dessen, was Ihr Unternehmen anbietet, auf den Punkt bringen.</a:t>
            </a:r>
          </a:p>
          <a:p>
            <a:pPr>
              <a:spcBef>
                <a:spcPts val="600"/>
              </a:spcBef>
            </a:pPr>
            <a:r>
              <a:rPr lang="en-GB" sz="2000" b="1" dirty="0"/>
              <a:t>Kulturelle Erwägungen: </a:t>
            </a:r>
            <a:r>
              <a:rPr lang="en-GB" sz="2000" dirty="0"/>
              <a:t>Berücksichtigen Sie den kulturellen Kontext und die Sprache des Gebiets, in dem Sie tätig sein werden. Ein Name, der in einer Sprache oder Kultur gut funktioniert, kann in einer anderen unbeabsichtigte Bedeutungen oder Konnotationen haben.</a:t>
            </a:r>
          </a:p>
          <a:p>
            <a:pPr>
              <a:spcBef>
                <a:spcPts val="600"/>
              </a:spcBef>
            </a:pPr>
            <a:r>
              <a:rPr lang="en-GB" sz="2000" b="1" dirty="0"/>
              <a:t>Einhaltung von Vorschriften: </a:t>
            </a:r>
            <a:r>
              <a:rPr lang="en-GB" sz="2000" dirty="0"/>
              <a:t>Es ist wichtig sicherzustellen, dass der von Ihnen gewählte Name nicht gegen bestehende Marken verstößt. Vielerorts bedeutet dies, dass Sie eine Recherche in nationalen oder regionalen Markendatenbanken durchführen müssen.</a:t>
            </a:r>
          </a:p>
        </p:txBody>
      </p:sp>
    </p:spTree>
    <p:extLst>
      <p:ext uri="{BB962C8B-B14F-4D97-AF65-F5344CB8AC3E}">
        <p14:creationId xmlns:p14="http://schemas.microsoft.com/office/powerpoint/2010/main" val="128539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54043" y="94262"/>
            <a:ext cx="7737957" cy="845139"/>
          </a:xfrm>
        </p:spPr>
        <p:txBody>
          <a:bodyPr/>
          <a:lstStyle/>
          <a:p>
            <a:r>
              <a:rPr lang="en-GB" b="1" i="0" dirty="0">
                <a:effectLst/>
                <a:latin typeface="Söhne"/>
              </a:rPr>
              <a:t>Wahl </a:t>
            </a:r>
            <a:r>
              <a:rPr lang="en-GB" b="1" i="0" dirty="0" err="1">
                <a:effectLst/>
                <a:latin typeface="Söhne"/>
              </a:rPr>
              <a:t>eines</a:t>
            </a:r>
            <a:r>
              <a:rPr lang="en-GB" b="1" i="0" dirty="0">
                <a:effectLst/>
                <a:latin typeface="Söhne"/>
              </a:rPr>
              <a:t> </a:t>
            </a:r>
            <a:r>
              <a:rPr lang="en-GB" b="1" i="0" dirty="0" err="1">
                <a:effectLst/>
                <a:latin typeface="Söhne"/>
              </a:rPr>
              <a:t>Unternehmensnamens</a:t>
            </a:r>
            <a:r>
              <a:rPr lang="en-GB" b="1" i="0" dirty="0">
                <a:effectLst/>
                <a:latin typeface="Söhne"/>
              </a:rPr>
              <a:t>: </a:t>
            </a:r>
          </a:p>
          <a:p>
            <a:r>
              <a:rPr lang="en-GB" sz="3600" b="0" dirty="0"/>
              <a:t>Der Registrierungsprozess</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501571" y="1438445"/>
            <a:ext cx="7501376" cy="4861647"/>
          </a:xfrm>
        </p:spPr>
        <p:txBody>
          <a:bodyPr/>
          <a:lstStyle/>
          <a:p>
            <a:pPr>
              <a:spcBef>
                <a:spcPts val="600"/>
              </a:spcBef>
            </a:pPr>
            <a:r>
              <a:rPr lang="en-GB" sz="2200" b="1" dirty="0"/>
              <a:t>Örtliche Register für Unternehmensnamen: </a:t>
            </a:r>
            <a:r>
              <a:rPr lang="en-GB" sz="2200" dirty="0"/>
              <a:t>Bevor Sie Ihren Firmennamen festlegen, sollten Sie sich beim örtlichen Unternehmensregister vergewissern, dass der Name nicht bereits in Gebrauch ist.</a:t>
            </a:r>
          </a:p>
          <a:p>
            <a:pPr>
              <a:spcBef>
                <a:spcPts val="600"/>
              </a:spcBef>
            </a:pPr>
            <a:r>
              <a:rPr lang="en-GB" sz="2200" b="1" dirty="0"/>
              <a:t>Formalitäten der Registrierung: </a:t>
            </a:r>
            <a:r>
              <a:rPr lang="en-GB" sz="2200" dirty="0"/>
              <a:t>Sobald Sie die Verfügbarkeit und Konformität Ihres Firmennamens bestätigt haben, besteht der nächste Schritt darin, ihn offiziell bei der örtlichen Behörde für die Eintragung von Unternehmen zu registrieren. Dieser Vorgang kann mit einigen Formalitäten und einer Registrierungsgebühr verbunden sein.</a:t>
            </a:r>
          </a:p>
          <a:p>
            <a:pPr>
              <a:spcBef>
                <a:spcPts val="600"/>
              </a:spcBef>
            </a:pPr>
            <a:r>
              <a:rPr lang="en-GB" sz="2200" b="1" dirty="0"/>
              <a:t>Schützen Sie Ihre Marke: </a:t>
            </a:r>
            <a:r>
              <a:rPr lang="en-GB" sz="2200" dirty="0"/>
              <a:t>Erwägen Sie die Eintragung Ihres Firmennamens als Marke. Dies bietet rechtlichen Schutz für Ihre Marke und verhindert, dass andere einen Namen verwenden, der dem Ihren zu ähnlich ist.</a:t>
            </a:r>
          </a:p>
        </p:txBody>
      </p:sp>
      <p:sp>
        <p:nvSpPr>
          <p:cNvPr id="5" name="Bildplatzhalter 4">
            <a:extLst>
              <a:ext uri="{FF2B5EF4-FFF2-40B4-BE49-F238E27FC236}">
                <a16:creationId xmlns:a16="http://schemas.microsoft.com/office/drawing/2014/main" id="{BD7F43FE-D840-497E-4434-DA332BF6746F}"/>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AC817224-31E6-CFE8-AE5B-80A761E411D1}"/>
              </a:ext>
            </a:extLst>
          </p:cNvPr>
          <p:cNvPicPr>
            <a:picLocks noChangeAspect="1"/>
          </p:cNvPicPr>
          <p:nvPr/>
        </p:nvPicPr>
        <p:blipFill>
          <a:blip r:embed="rId3" cstate="email">
            <a:extLst>
              <a:ext uri="{28A0092B-C50C-407E-A947-70E740481C1C}">
                <a14:useLocalDpi xmlns:a14="http://schemas.microsoft.com/office/drawing/2010/main"/>
              </a:ext>
            </a:extLst>
          </a:blip>
          <a:srcRect l="18674" r="18674"/>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152178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2141145" y="2532237"/>
            <a:ext cx="1045074" cy="223473"/>
          </a:xfrm>
        </p:spPr>
        <p:txBody>
          <a:bodyPr/>
          <a:lstStyle/>
          <a:p>
            <a:r>
              <a:rPr lang="en-US" dirty="0">
                <a:solidFill>
                  <a:srgbClr val="915F9E"/>
                </a:solidFill>
              </a:rPr>
              <a:t>01</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938663" y="2477837"/>
            <a:ext cx="9253337" cy="290367"/>
          </a:xfrm>
        </p:spPr>
        <p:txBody>
          <a:bodyPr/>
          <a:lstStyle/>
          <a:p>
            <a:r>
              <a:rPr lang="en-US" sz="1600" dirty="0"/>
              <a:t>Verbesserung der Sprachkenntnisse von </a:t>
            </a:r>
            <a:r>
              <a:rPr lang="en-US" sz="1600" dirty="0" err="1"/>
              <a:t>migrantischen</a:t>
            </a:r>
            <a:r>
              <a:rPr lang="en-US" sz="1600" dirty="0"/>
              <a:t> </a:t>
            </a:r>
            <a:r>
              <a:rPr lang="en-US" sz="1600" dirty="0" err="1"/>
              <a:t>Unternehmern</a:t>
            </a:r>
            <a:r>
              <a:rPr lang="en-US" sz="1600" dirty="0"/>
              <a:t> in der Geschäftswelt  </a:t>
            </a:r>
            <a:endParaRPr lang="en-US" sz="1600" dirty="0">
              <a:solidFill>
                <a:srgbClr val="0C2D45"/>
              </a:solidFill>
            </a:endParaRP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2123218" y="2958181"/>
            <a:ext cx="1045074" cy="223473"/>
          </a:xfrm>
        </p:spPr>
        <p:txBody>
          <a:bodyPr/>
          <a:lstStyle/>
          <a:p>
            <a:r>
              <a:rPr lang="en-US" dirty="0"/>
              <a:t>02</a:t>
            </a:r>
            <a:endParaRPr lang="en-US" dirty="0">
              <a:solidFill>
                <a:srgbClr val="915F9E"/>
              </a:solidFill>
            </a:endParaRP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938663" y="2749735"/>
            <a:ext cx="8578869" cy="568576"/>
          </a:xfrm>
        </p:spPr>
        <p:txBody>
          <a:bodyPr/>
          <a:lstStyle/>
          <a:p>
            <a:r>
              <a:rPr lang="en-US" sz="1600" dirty="0" err="1"/>
              <a:t>Relevante</a:t>
            </a:r>
            <a:r>
              <a:rPr lang="en-US" sz="1600" dirty="0"/>
              <a:t> rechtliche und regulatorische Kenntnisse in der Wirtschaft</a:t>
            </a:r>
            <a:endParaRPr lang="en-US" sz="1600" dirty="0">
              <a:solidFill>
                <a:srgbClr val="0C2D45"/>
              </a:solidFill>
            </a:endParaRP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2123218" y="3370947"/>
            <a:ext cx="1045074" cy="223473"/>
          </a:xfrm>
        </p:spPr>
        <p:txBody>
          <a:bodyPr/>
          <a:lstStyle/>
          <a:p>
            <a:r>
              <a:rPr lang="en-US" dirty="0">
                <a:solidFill>
                  <a:srgbClr val="915F9E"/>
                </a:solidFill>
              </a:rPr>
              <a:t>03</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938663" y="3353253"/>
            <a:ext cx="9916725" cy="254079"/>
          </a:xfrm>
        </p:spPr>
        <p:txBody>
          <a:bodyPr/>
          <a:lstStyle/>
          <a:p>
            <a:r>
              <a:rPr lang="en-US" sz="1600" dirty="0"/>
              <a:t>Gemeinsame Herausforderungen von </a:t>
            </a:r>
            <a:r>
              <a:rPr lang="en-US" sz="1600" dirty="0" err="1"/>
              <a:t>migrantischen</a:t>
            </a:r>
            <a:r>
              <a:rPr lang="en-US" sz="1600" dirty="0"/>
              <a:t> </a:t>
            </a:r>
            <a:r>
              <a:rPr lang="en-US" sz="1600" dirty="0" err="1"/>
              <a:t>Unternehmern</a:t>
            </a:r>
            <a:r>
              <a:rPr lang="en-US" sz="1600" dirty="0"/>
              <a:t> </a:t>
            </a:r>
            <a:r>
              <a:rPr lang="en-US" sz="1600" dirty="0" err="1"/>
              <a:t>bei</a:t>
            </a:r>
            <a:r>
              <a:rPr lang="en-US" sz="1600" dirty="0"/>
              <a:t> der </a:t>
            </a:r>
            <a:r>
              <a:rPr lang="en-US" sz="1600" dirty="0" err="1"/>
              <a:t>Gründung</a:t>
            </a:r>
            <a:r>
              <a:rPr lang="en-US" sz="1600" dirty="0"/>
              <a:t>  </a:t>
            </a:r>
            <a:endParaRPr lang="en-US" sz="1600" dirty="0">
              <a:solidFill>
                <a:srgbClr val="0C2D45"/>
              </a:solidFill>
            </a:endParaRP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2116330" y="3779197"/>
            <a:ext cx="1045074" cy="223473"/>
          </a:xfrm>
        </p:spPr>
        <p:txBody>
          <a:bodyPr/>
          <a:lstStyle/>
          <a:p>
            <a:r>
              <a:rPr lang="en-US" dirty="0">
                <a:solidFill>
                  <a:srgbClr val="915F9E"/>
                </a:solidFill>
              </a:rPr>
              <a:t>04</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938663" y="3670282"/>
            <a:ext cx="11261432" cy="466155"/>
          </a:xfrm>
        </p:spPr>
        <p:txBody>
          <a:bodyPr/>
          <a:lstStyle/>
          <a:p>
            <a:r>
              <a:rPr lang="en-US" sz="1600" dirty="0" err="1">
                <a:solidFill>
                  <a:srgbClr val="0C2D45"/>
                </a:solidFill>
              </a:rPr>
              <a:t>Stärken</a:t>
            </a:r>
            <a:r>
              <a:rPr lang="en-US" sz="1600" dirty="0">
                <a:solidFill>
                  <a:srgbClr val="0C2D45"/>
                </a:solidFill>
              </a:rPr>
              <a:t> von </a:t>
            </a:r>
            <a:r>
              <a:rPr lang="en-US" sz="1600" dirty="0" err="1"/>
              <a:t>migrantischen</a:t>
            </a:r>
            <a:r>
              <a:rPr lang="en-US" sz="1600" dirty="0">
                <a:solidFill>
                  <a:srgbClr val="0C2D45"/>
                </a:solidFill>
              </a:rPr>
              <a:t> </a:t>
            </a:r>
            <a:r>
              <a:rPr lang="en-US" sz="1600" dirty="0" err="1">
                <a:solidFill>
                  <a:srgbClr val="0C2D45"/>
                </a:solidFill>
              </a:rPr>
              <a:t>Unternehmern</a:t>
            </a:r>
            <a:r>
              <a:rPr lang="en-US" sz="1600" dirty="0">
                <a:solidFill>
                  <a:srgbClr val="0C2D45"/>
                </a:solidFill>
              </a:rPr>
              <a:t> und Bewertung der </a:t>
            </a:r>
            <a:r>
              <a:rPr lang="en-US" sz="1600" dirty="0"/>
              <a:t>Fähigkeiten des </a:t>
            </a:r>
            <a:r>
              <a:rPr lang="en-US" sz="1600" dirty="0">
                <a:solidFill>
                  <a:srgbClr val="0C2D45"/>
                </a:solidFill>
              </a:rPr>
              <a:t>einzelnen </a:t>
            </a:r>
            <a:r>
              <a:rPr lang="en-US" sz="1600" dirty="0"/>
              <a:t>Unternehmers </a:t>
            </a:r>
            <a:endParaRPr lang="en-US" sz="1600" dirty="0">
              <a:solidFill>
                <a:srgbClr val="0C2D45"/>
              </a:solidFill>
            </a:endParaRP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a:xfrm>
            <a:off x="2102905" y="4187447"/>
            <a:ext cx="1045074" cy="223473"/>
          </a:xfrm>
        </p:spPr>
        <p:txBody>
          <a:bodyPr/>
          <a:lstStyle/>
          <a:p>
            <a:r>
              <a:rPr lang="en-US" dirty="0">
                <a:solidFill>
                  <a:srgbClr val="915F9E"/>
                </a:solidFill>
              </a:rPr>
              <a:t>05</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a:xfrm>
            <a:off x="2902805" y="4224075"/>
            <a:ext cx="5715653" cy="223473"/>
          </a:xfrm>
        </p:spPr>
        <p:txBody>
          <a:bodyPr/>
          <a:lstStyle/>
          <a:p>
            <a:r>
              <a:rPr lang="en-US" sz="1600" dirty="0"/>
              <a:t>Entwicklung </a:t>
            </a:r>
            <a:r>
              <a:rPr lang="en-US" sz="1600" dirty="0" err="1"/>
              <a:t>eines</a:t>
            </a:r>
            <a:r>
              <a:rPr lang="en-US" sz="1600" dirty="0"/>
              <a:t> </a:t>
            </a:r>
            <a:r>
              <a:rPr lang="en-US" sz="1600" dirty="0" err="1"/>
              <a:t>Businessplans</a:t>
            </a:r>
            <a:r>
              <a:rPr lang="en-US" sz="1600" dirty="0"/>
              <a:t> </a:t>
            </a:r>
            <a:endParaRPr lang="en-US" sz="1600" dirty="0">
              <a:solidFill>
                <a:srgbClr val="0C2D45"/>
              </a:solidFill>
            </a:endParaRPr>
          </a:p>
        </p:txBody>
      </p:sp>
      <p:sp>
        <p:nvSpPr>
          <p:cNvPr id="21" name="Text Placeholder 20">
            <a:extLst>
              <a:ext uri="{FF2B5EF4-FFF2-40B4-BE49-F238E27FC236}">
                <a16:creationId xmlns:a16="http://schemas.microsoft.com/office/drawing/2014/main" id="{78F19BA0-100A-BA42-BED3-4F4CB3AB15F7}"/>
              </a:ext>
            </a:extLst>
          </p:cNvPr>
          <p:cNvSpPr>
            <a:spLocks noGrp="1"/>
          </p:cNvSpPr>
          <p:nvPr>
            <p:ph type="body" sz="quarter" idx="53"/>
          </p:nvPr>
        </p:nvSpPr>
        <p:spPr>
          <a:xfrm>
            <a:off x="2102909" y="4689659"/>
            <a:ext cx="1045074" cy="223473"/>
          </a:xfrm>
        </p:spPr>
        <p:txBody>
          <a:bodyPr/>
          <a:lstStyle/>
          <a:p>
            <a:r>
              <a:rPr lang="en-US" dirty="0">
                <a:solidFill>
                  <a:srgbClr val="915F9E"/>
                </a:solidFill>
              </a:rPr>
              <a:t>06</a:t>
            </a:r>
          </a:p>
        </p:txBody>
      </p:sp>
      <p:sp>
        <p:nvSpPr>
          <p:cNvPr id="22" name="Text Placeholder 21">
            <a:extLst>
              <a:ext uri="{FF2B5EF4-FFF2-40B4-BE49-F238E27FC236}">
                <a16:creationId xmlns:a16="http://schemas.microsoft.com/office/drawing/2014/main" id="{11D52E53-546D-EF42-A264-22D89E5373E9}"/>
              </a:ext>
            </a:extLst>
          </p:cNvPr>
          <p:cNvSpPr>
            <a:spLocks noGrp="1"/>
          </p:cNvSpPr>
          <p:nvPr>
            <p:ph type="body" sz="quarter" idx="54"/>
          </p:nvPr>
        </p:nvSpPr>
        <p:spPr>
          <a:xfrm>
            <a:off x="2932831" y="4698122"/>
            <a:ext cx="5715653" cy="223473"/>
          </a:xfrm>
        </p:spPr>
        <p:txBody>
          <a:bodyPr/>
          <a:lstStyle/>
          <a:p>
            <a:r>
              <a:rPr lang="en-US" sz="1600" dirty="0"/>
              <a:t>Fallstudien </a:t>
            </a:r>
            <a:endParaRPr lang="en-US" sz="1600" dirty="0">
              <a:solidFill>
                <a:srgbClr val="0C2D45"/>
              </a:solidFill>
            </a:endParaRP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2421802" y="1005035"/>
            <a:ext cx="5901484" cy="640405"/>
          </a:xfrm>
        </p:spPr>
        <p:txBody>
          <a:bodyPr/>
          <a:lstStyle/>
          <a:p>
            <a:r>
              <a:rPr lang="en-US" dirty="0">
                <a:solidFill>
                  <a:srgbClr val="915F9E"/>
                </a:solidFill>
              </a:rPr>
              <a:t>INHALTSVERZEICHNIS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a:t>
            </a:fld>
            <a:endParaRPr lang="en-US" sz="8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A7754DDC-73E0-8D48-92E1-C61005C6CEE2}"/>
              </a:ext>
            </a:extLst>
          </p:cNvPr>
          <p:cNvSpPr txBox="1"/>
          <p:nvPr/>
        </p:nvSpPr>
        <p:spPr>
          <a:xfrm>
            <a:off x="777082" y="5424813"/>
            <a:ext cx="4845906" cy="677108"/>
          </a:xfrm>
          <a:prstGeom prst="rect">
            <a:avLst/>
          </a:prstGeom>
          <a:noFill/>
        </p:spPr>
        <p:txBody>
          <a:bodyPr wrap="square" rtlCol="0">
            <a:spAutoFit/>
          </a:bodyPr>
          <a:lstStyle/>
          <a:p>
            <a:r>
              <a:rPr lang="de-DE" sz="1000" i="1" dirty="0">
                <a:latin typeface="Calibri" panose="020F0502020204030204" pitchFamily="34" charset="0"/>
                <a:ea typeface="Calibri" panose="020F0502020204030204" pitchFamily="34" charset="0"/>
                <a:cs typeface="Calibri" panose="020F0502020204030204" pitchFamily="34" charset="0"/>
              </a:rPr>
              <a:t>Hinweis: Aus Gründen der besseren Lesbarkeit wird in diesem Dokument das generische Maskulinum verwendet. Sämtliche Personenbezeichnungen gelten gleichermaßen für alle Geschlechter.</a:t>
            </a:r>
          </a:p>
          <a:p>
            <a:endParaRPr lang="de-DE" sz="8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470247" cy="1269474"/>
          </a:xfrm>
        </p:spPr>
        <p:txBody>
          <a:bodyPr/>
          <a:lstStyle/>
          <a:p>
            <a:pPr algn="l"/>
            <a:r>
              <a:rPr lang="en-GB" sz="3600" dirty="0"/>
              <a:t>Fallbeispiel: </a:t>
            </a:r>
            <a:r>
              <a:rPr lang="en-GB" sz="3600" i="0" dirty="0" err="1">
                <a:effectLst/>
              </a:rPr>
              <a:t>Gründung</a:t>
            </a:r>
            <a:r>
              <a:rPr lang="en-GB" sz="3600" i="0" dirty="0">
                <a:effectLst/>
              </a:rPr>
              <a:t> in Berlin, Deutschland</a:t>
            </a:r>
          </a:p>
          <a:p>
            <a:pPr algn="l"/>
            <a:endParaRPr lang="en-GB" sz="3600" dirty="0"/>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sind ein Unternehmer, der in Berlin ein Boutique-Designstudio eröffnen möchte. </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954655"/>
          </a:xfrm>
          <a:prstGeom prst="rect">
            <a:avLst/>
          </a:prstGeom>
          <a:noFill/>
        </p:spPr>
        <p:txBody>
          <a:bodyPr wrap="square">
            <a:spAutoFit/>
          </a:bodyPr>
          <a:lstStyle/>
          <a:p>
            <a:pPr>
              <a:spcBef>
                <a:spcPts val="600"/>
              </a:spcBef>
            </a:pPr>
            <a:r>
              <a:rPr lang="en-GB" sz="1600" b="1" dirty="0">
                <a:solidFill>
                  <a:schemeClr val="bg1"/>
                </a:solidFill>
                <a:latin typeface="Calibri" panose="020F0502020204030204" pitchFamily="34" charset="0"/>
                <a:cs typeface="Calibri" panose="020F0502020204030204" pitchFamily="34" charset="0"/>
              </a:rPr>
              <a:t>Auswahl des Namens: </a:t>
            </a:r>
            <a:r>
              <a:rPr lang="en-GB" sz="1600" dirty="0">
                <a:solidFill>
                  <a:schemeClr val="bg1"/>
                </a:solidFill>
                <a:latin typeface="Calibri" panose="020F0502020204030204" pitchFamily="34" charset="0"/>
                <a:cs typeface="Calibri" panose="020F0502020204030204" pitchFamily="34" charset="0"/>
              </a:rPr>
              <a:t>Sie könnten sich einen Namen ausdenken, der Kreativität mit einem Hauch deutscher Kultur verbindet, z. B. "</a:t>
            </a:r>
            <a:r>
              <a:rPr lang="en-GB" sz="1600" dirty="0" err="1">
                <a:solidFill>
                  <a:schemeClr val="bg1"/>
                </a:solidFill>
                <a:latin typeface="Calibri" panose="020F0502020204030204" pitchFamily="34" charset="0"/>
                <a:cs typeface="Calibri" panose="020F0502020204030204" pitchFamily="34" charset="0"/>
              </a:rPr>
              <a:t>KreativKunst </a:t>
            </a:r>
            <a:r>
              <a:rPr lang="en-GB" sz="1600" dirty="0">
                <a:solidFill>
                  <a:schemeClr val="bg1"/>
                </a:solidFill>
                <a:latin typeface="Calibri" panose="020F0502020204030204" pitchFamily="34" charset="0"/>
                <a:cs typeface="Calibri" panose="020F0502020204030204" pitchFamily="34" charset="0"/>
              </a:rPr>
              <a:t>Studio".</a:t>
            </a:r>
          </a:p>
          <a:p>
            <a:pPr>
              <a:spcBef>
                <a:spcPts val="600"/>
              </a:spcBef>
            </a:pPr>
            <a:r>
              <a:rPr lang="en-GB" sz="1600" b="1" dirty="0">
                <a:solidFill>
                  <a:schemeClr val="bg1"/>
                </a:solidFill>
                <a:latin typeface="Calibri" panose="020F0502020204030204" pitchFamily="34" charset="0"/>
                <a:cs typeface="Calibri" panose="020F0502020204030204" pitchFamily="34" charset="0"/>
              </a:rPr>
              <a:t>Recherche zur Einhaltung der Vorschriften: </a:t>
            </a:r>
            <a:r>
              <a:rPr lang="en-GB" sz="1600" dirty="0">
                <a:solidFill>
                  <a:schemeClr val="bg1"/>
                </a:solidFill>
                <a:latin typeface="Calibri" panose="020F0502020204030204" pitchFamily="34" charset="0"/>
                <a:cs typeface="Calibri" panose="020F0502020204030204" pitchFamily="34" charset="0"/>
              </a:rPr>
              <a:t>Sie müssen diesen Namen beim </a:t>
            </a:r>
            <a:r>
              <a:rPr lang="en-GB" sz="1600" dirty="0" err="1">
                <a:solidFill>
                  <a:schemeClr val="bg1"/>
                </a:solidFill>
                <a:latin typeface="Calibri" panose="020F0502020204030204" pitchFamily="34" charset="0"/>
                <a:cs typeface="Calibri" panose="020F0502020204030204" pitchFamily="34" charset="0"/>
              </a:rPr>
              <a:t>Deutschen Patent- </a:t>
            </a:r>
            <a:r>
              <a:rPr lang="en-GB" sz="1600" dirty="0">
                <a:solidFill>
                  <a:schemeClr val="bg1"/>
                </a:solidFill>
                <a:latin typeface="Calibri" panose="020F0502020204030204" pitchFamily="34" charset="0"/>
                <a:cs typeface="Calibri" panose="020F0502020204030204" pitchFamily="34" charset="0"/>
              </a:rPr>
              <a:t>und </a:t>
            </a:r>
            <a:r>
              <a:rPr lang="en-GB" sz="1600" dirty="0" err="1">
                <a:solidFill>
                  <a:schemeClr val="bg1"/>
                </a:solidFill>
                <a:latin typeface="Calibri" panose="020F0502020204030204" pitchFamily="34" charset="0"/>
                <a:cs typeface="Calibri" panose="020F0502020204030204" pitchFamily="34" charset="0"/>
              </a:rPr>
              <a:t>Markenamt </a:t>
            </a:r>
            <a:r>
              <a:rPr lang="en-GB" sz="1600" dirty="0">
                <a:solidFill>
                  <a:schemeClr val="bg1"/>
                </a:solidFill>
                <a:latin typeface="Calibri" panose="020F0502020204030204" pitchFamily="34" charset="0"/>
                <a:cs typeface="Calibri" panose="020F0502020204030204" pitchFamily="34" charset="0"/>
              </a:rPr>
              <a:t>(DPMA) überprüfen, um sicherzustellen, dass er nicht bereits verwendet wird oder als Marke geschützt ist.</a:t>
            </a:r>
          </a:p>
          <a:p>
            <a:pPr>
              <a:spcBef>
                <a:spcPts val="600"/>
              </a:spcBef>
            </a:pPr>
            <a:r>
              <a:rPr lang="en-GB" sz="1600" b="1" dirty="0">
                <a:solidFill>
                  <a:schemeClr val="bg1"/>
                </a:solidFill>
                <a:latin typeface="Calibri" panose="020F0502020204030204" pitchFamily="34" charset="0"/>
                <a:cs typeface="Calibri" panose="020F0502020204030204" pitchFamily="34" charset="0"/>
              </a:rPr>
              <a:t>Registrierungsprozess: </a:t>
            </a:r>
            <a:r>
              <a:rPr lang="en-GB" sz="1600" dirty="0">
                <a:solidFill>
                  <a:schemeClr val="bg1"/>
                </a:solidFill>
                <a:latin typeface="Calibri" panose="020F0502020204030204" pitchFamily="34" charset="0"/>
                <a:cs typeface="Calibri" panose="020F0502020204030204" pitchFamily="34" charset="0"/>
              </a:rPr>
              <a:t>Nachdem Sie sich vergewissert haben, dass der Name verfügbar ist und den Anforderungen entspricht, melden Sie Ihren Firmennamen beim örtlichen </a:t>
            </a:r>
            <a:r>
              <a:rPr lang="en-GB" sz="1600" dirty="0" err="1">
                <a:solidFill>
                  <a:schemeClr val="bg1"/>
                </a:solidFill>
                <a:latin typeface="Calibri" panose="020F0502020204030204" pitchFamily="34" charset="0"/>
                <a:cs typeface="Calibri" panose="020F0502020204030204" pitchFamily="34" charset="0"/>
              </a:rPr>
              <a:t>Handelsregister </a:t>
            </a:r>
            <a:r>
              <a:rPr lang="en-GB" sz="1600" dirty="0">
                <a:solidFill>
                  <a:schemeClr val="bg1"/>
                </a:solidFill>
                <a:latin typeface="Calibri" panose="020F0502020204030204" pitchFamily="34" charset="0"/>
                <a:cs typeface="Calibri" panose="020F0502020204030204" pitchFamily="34" charset="0"/>
              </a:rPr>
              <a:t>in Berlin an. Sie können auch in Erwägung ziehen, Ihren Markennamen durch die Anmeldung einer Marke beim DPMA zu schützen.</a:t>
            </a:r>
            <a:endParaRPr lang="en-GB" sz="1600" dirty="0">
              <a:solidFill>
                <a:schemeClr val="bg1"/>
              </a:solidFill>
            </a:endParaRPr>
          </a:p>
        </p:txBody>
      </p:sp>
      <p:sp>
        <p:nvSpPr>
          <p:cNvPr id="4" name="Bildplatzhalter 3">
            <a:extLst>
              <a:ext uri="{FF2B5EF4-FFF2-40B4-BE49-F238E27FC236}">
                <a16:creationId xmlns:a16="http://schemas.microsoft.com/office/drawing/2014/main" id="{F14CDCC5-48C2-FC23-8C63-8C60028A3475}"/>
              </a:ext>
            </a:extLst>
          </p:cNvPr>
          <p:cNvSpPr>
            <a:spLocks noGrp="1"/>
          </p:cNvSpPr>
          <p:nvPr>
            <p:ph type="pic" sz="quarter" idx="21"/>
          </p:nvPr>
        </p:nvSpPr>
        <p:spPr/>
        <p:txBody>
          <a:bodyPr/>
          <a:lstStyle/>
          <a:p>
            <a:endParaRPr lang="en-GB"/>
          </a:p>
        </p:txBody>
      </p:sp>
      <p:pic>
        <p:nvPicPr>
          <p:cNvPr id="2" name="Picture Placeholder 10">
            <a:extLst>
              <a:ext uri="{FF2B5EF4-FFF2-40B4-BE49-F238E27FC236}">
                <a16:creationId xmlns:a16="http://schemas.microsoft.com/office/drawing/2014/main" id="{44951579-A356-CEE4-676D-FF0F2DB6BC00}"/>
              </a:ext>
            </a:extLst>
          </p:cNvPr>
          <p:cNvPicPr>
            <a:picLocks noChangeAspect="1"/>
          </p:cNvPicPr>
          <p:nvPr/>
        </p:nvPicPr>
        <p:blipFill>
          <a:blip r:embed="rId2" cstate="email">
            <a:extLst>
              <a:ext uri="{28A0092B-C50C-407E-A947-70E740481C1C}">
                <a14:useLocalDpi xmlns:a14="http://schemas.microsoft.com/office/drawing/2010/main"/>
              </a:ext>
            </a:extLst>
          </a:blip>
          <a:srcRect l="21301" r="21301"/>
          <a:stretch/>
        </p:blipFill>
        <p:spPr>
          <a:xfrm>
            <a:off x="6745287" y="0"/>
            <a:ext cx="5446713" cy="6326188"/>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2185160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36" r="29736"/>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11440" y="0"/>
            <a:ext cx="7452447" cy="1648514"/>
          </a:xfrm>
        </p:spPr>
        <p:txBody>
          <a:bodyPr/>
          <a:lstStyle/>
          <a:p>
            <a:pPr algn="l"/>
            <a:r>
              <a:rPr lang="en-GB" b="1" i="0" dirty="0">
                <a:effectLst/>
                <a:latin typeface="Söhne"/>
              </a:rPr>
              <a:t>Registrierungsdokumente für die Unternehmensgründung</a:t>
            </a:r>
            <a:endParaRPr lang="en-GB" b="0"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1303914"/>
            <a:ext cx="7197430" cy="5495221"/>
          </a:xfrm>
        </p:spPr>
        <p:txBody>
          <a:bodyPr/>
          <a:lstStyle/>
          <a:p>
            <a:pPr>
              <a:spcBef>
                <a:spcPts val="600"/>
              </a:spcBef>
            </a:pPr>
            <a:r>
              <a:rPr lang="en-GB" sz="2200" b="1" dirty="0"/>
              <a:t>Persönliche Identifizierung: </a:t>
            </a:r>
            <a:r>
              <a:rPr lang="en-GB" sz="2200" dirty="0"/>
              <a:t>Ein gültiger Ausweis ist der erste Schritt zur Feststellung der Identität Ihres Unternehmens. Dies ist in der Regel ein Reisepass oder ein nationaler Personalausweis. Bei Migranten oder Flüchtlingen ist es wichtig, dass Ihre Ausweispapiere in dem Land, in dem Sie Ihr Unternehmen gründen wollen, anerkannt werden.</a:t>
            </a:r>
          </a:p>
          <a:p>
            <a:pPr>
              <a:spcBef>
                <a:spcPts val="600"/>
              </a:spcBef>
            </a:pPr>
            <a:r>
              <a:rPr lang="en-GB" sz="2200" b="1" dirty="0"/>
              <a:t>Ausarbeitung </a:t>
            </a:r>
            <a:r>
              <a:rPr lang="en-GB" sz="2200" b="1" dirty="0" err="1"/>
              <a:t>eines</a:t>
            </a:r>
            <a:r>
              <a:rPr lang="en-GB" sz="2200" b="1" dirty="0"/>
              <a:t> </a:t>
            </a:r>
            <a:r>
              <a:rPr lang="en-GB" sz="2200" b="1" dirty="0" err="1"/>
              <a:t>Businessplans</a:t>
            </a:r>
            <a:r>
              <a:rPr lang="en-GB" sz="2200" b="1" dirty="0"/>
              <a:t>: </a:t>
            </a:r>
            <a:r>
              <a:rPr lang="en-GB" sz="2200" dirty="0"/>
              <a:t>Ein gut </a:t>
            </a:r>
            <a:r>
              <a:rPr lang="en-GB" sz="2200" dirty="0" err="1"/>
              <a:t>durchdachter</a:t>
            </a:r>
            <a:r>
              <a:rPr lang="en-GB" sz="2200" dirty="0"/>
              <a:t> </a:t>
            </a:r>
            <a:r>
              <a:rPr lang="en-GB" sz="2200" dirty="0" err="1"/>
              <a:t>Businessplan</a:t>
            </a:r>
            <a:r>
              <a:rPr lang="en-GB" sz="2200" dirty="0"/>
              <a:t> ist nicht nur eine Voraussetzung für die Registrierung, sondern auch ein Fahrplan für die Zukunft Ihres Unternehmens. Er sollte Ihre Unternehmensziele, den Zielmarkt, die Wettbewerbslandschaft, Marketing- und Verkaufsstrategien, den Betriebsplan und die Finanzprognosen klar umreißen. Dieses Dokument ist wichtig, um Ihre Geschäftsziele zu verstehen und Ihre Vision potenziellen Investoren oder Partnern zu präsentieren.</a:t>
            </a:r>
          </a:p>
          <a:p>
            <a:pPr>
              <a:spcBef>
                <a:spcPts val="600"/>
              </a:spcBef>
            </a:pPr>
            <a:endParaRPr lang="en-GB" sz="2200" dirty="0"/>
          </a:p>
        </p:txBody>
      </p:sp>
    </p:spTree>
    <p:extLst>
      <p:ext uri="{BB962C8B-B14F-4D97-AF65-F5344CB8AC3E}">
        <p14:creationId xmlns:p14="http://schemas.microsoft.com/office/powerpoint/2010/main" val="1700482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62" r="29762"/>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11440" y="219919"/>
            <a:ext cx="7452447" cy="1648514"/>
          </a:xfrm>
        </p:spPr>
        <p:txBody>
          <a:bodyPr/>
          <a:lstStyle/>
          <a:p>
            <a:pPr algn="l"/>
            <a:r>
              <a:rPr lang="en-GB" b="1" i="0" dirty="0">
                <a:effectLst/>
                <a:latin typeface="Söhne"/>
              </a:rPr>
              <a:t>Registrierungsdokumente für die Unternehmensgründung</a:t>
            </a:r>
            <a:endParaRPr lang="en-GB" b="0"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823843" y="1684252"/>
            <a:ext cx="7197430" cy="3987204"/>
          </a:xfrm>
        </p:spPr>
        <p:txBody>
          <a:bodyPr/>
          <a:lstStyle/>
          <a:p>
            <a:r>
              <a:rPr lang="en-GB" sz="2200" b="1" dirty="0"/>
              <a:t>Nachweis der Adresse: </a:t>
            </a:r>
            <a:r>
              <a:rPr lang="en-GB" sz="2200" dirty="0"/>
              <a:t>Der Nachweis eines festen Geschäftssitzes ist entscheidend. Dies kann in der Regel ein Mietvertrag für Ihre Geschäftsräume oder eine aktuelle Rechnung eines Versorgungsunternehmens sein, die auf den Namen des Unternehmens lautet. Diese Adresse wird für den amtlichen Schriftverkehr verwendet und muss gegebenenfalls mit den </a:t>
            </a:r>
            <a:r>
              <a:rPr lang="en-GB" sz="2200" dirty="0" err="1"/>
              <a:t>lokalen</a:t>
            </a:r>
            <a:r>
              <a:rPr lang="en-GB" sz="2200" dirty="0"/>
              <a:t> </a:t>
            </a:r>
            <a:r>
              <a:rPr lang="en-GB" sz="2200" dirty="0" err="1"/>
              <a:t>Vorschriften</a:t>
            </a:r>
            <a:r>
              <a:rPr lang="en-GB" sz="2200" dirty="0"/>
              <a:t> übereinstimmen.</a:t>
            </a:r>
          </a:p>
          <a:p>
            <a:endParaRPr lang="en-GB" sz="2200" dirty="0"/>
          </a:p>
        </p:txBody>
      </p:sp>
    </p:spTree>
    <p:extLst>
      <p:ext uri="{BB962C8B-B14F-4D97-AF65-F5344CB8AC3E}">
        <p14:creationId xmlns:p14="http://schemas.microsoft.com/office/powerpoint/2010/main" val="409329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Fallbeispiel: </a:t>
            </a:r>
            <a:r>
              <a:rPr lang="en-GB" sz="3600" i="0" dirty="0" err="1">
                <a:effectLst/>
              </a:rPr>
              <a:t>Gründung</a:t>
            </a:r>
            <a:r>
              <a:rPr lang="en-GB" sz="3600" i="0" dirty="0">
                <a:effectLst/>
              </a:rPr>
              <a:t> in Kopenhagen, Dänemark</a:t>
            </a:r>
          </a:p>
          <a:p>
            <a:pPr algn="l"/>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4347" r="24347"/>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sind ein Unternehmer, der eine handwerkliche Bäckerei in Kopenhagen eröffnen möchte.</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97004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TEIL 1</a:t>
            </a:r>
          </a:p>
          <a:p>
            <a:r>
              <a:rPr lang="en-GB" sz="1700" b="1" dirty="0">
                <a:solidFill>
                  <a:schemeClr val="bg1"/>
                </a:solidFill>
                <a:latin typeface="Calibri" panose="020F0502020204030204" pitchFamily="34" charset="0"/>
                <a:cs typeface="Calibri" panose="020F0502020204030204" pitchFamily="34" charset="0"/>
              </a:rPr>
              <a:t>Persönliche Identifikation: </a:t>
            </a:r>
            <a:r>
              <a:rPr lang="en-GB" sz="1700" dirty="0">
                <a:solidFill>
                  <a:schemeClr val="bg1"/>
                </a:solidFill>
                <a:latin typeface="Calibri" panose="020F0502020204030204" pitchFamily="34" charset="0"/>
                <a:cs typeface="Calibri" panose="020F0502020204030204" pitchFamily="34" charset="0"/>
              </a:rPr>
              <a:t>Als Expat verwenden Sie Ihren Reisepass oder Ihre Aufenthaltsgenehmigung als offiziellen Ausweis für die Geschäftsanmeldung.</a:t>
            </a:r>
          </a:p>
          <a:p>
            <a:endParaRPr lang="en-GB" sz="1700" dirty="0">
              <a:solidFill>
                <a:schemeClr val="bg1"/>
              </a:solidFill>
              <a:latin typeface="Calibri" panose="020F0502020204030204" pitchFamily="34" charset="0"/>
              <a:cs typeface="Calibri" panose="020F0502020204030204" pitchFamily="34" charset="0"/>
            </a:endParaRPr>
          </a:p>
          <a:p>
            <a:r>
              <a:rPr lang="en-GB" sz="1700" b="1" dirty="0" err="1">
                <a:solidFill>
                  <a:schemeClr val="bg1"/>
                </a:solidFill>
                <a:latin typeface="Calibri" panose="020F0502020204030204" pitchFamily="34" charset="0"/>
                <a:cs typeface="Calibri" panose="020F0502020204030204" pitchFamily="34" charset="0"/>
              </a:rPr>
              <a:t>Businessplan</a:t>
            </a:r>
            <a:r>
              <a:rPr lang="en-GB" sz="1700" b="1" dirty="0">
                <a:solidFill>
                  <a:schemeClr val="bg1"/>
                </a:solidFill>
                <a:latin typeface="Calibri" panose="020F0502020204030204" pitchFamily="34" charset="0"/>
                <a:cs typeface="Calibri" panose="020F0502020204030204" pitchFamily="34" charset="0"/>
              </a:rPr>
              <a:t>: </a:t>
            </a:r>
            <a:r>
              <a:rPr lang="en-GB" sz="1700" dirty="0">
                <a:solidFill>
                  <a:schemeClr val="bg1"/>
                </a:solidFill>
                <a:latin typeface="Calibri" panose="020F0502020204030204" pitchFamily="34" charset="0"/>
                <a:cs typeface="Calibri" panose="020F0502020204030204" pitchFamily="34" charset="0"/>
              </a:rPr>
              <a:t>In </a:t>
            </a:r>
            <a:r>
              <a:rPr lang="en-GB" sz="1700" dirty="0" err="1">
                <a:solidFill>
                  <a:schemeClr val="bg1"/>
                </a:solidFill>
                <a:latin typeface="Calibri" panose="020F0502020204030204" pitchFamily="34" charset="0"/>
                <a:cs typeface="Calibri" panose="020F0502020204030204" pitchFamily="34" charset="0"/>
              </a:rPr>
              <a:t>Ihrem</a:t>
            </a:r>
            <a:r>
              <a:rPr lang="en-GB" sz="1700" dirty="0">
                <a:solidFill>
                  <a:schemeClr val="bg1"/>
                </a:solidFill>
                <a:latin typeface="Calibri" panose="020F0502020204030204" pitchFamily="34" charset="0"/>
                <a:cs typeface="Calibri" panose="020F0502020204030204" pitchFamily="34" charset="0"/>
              </a:rPr>
              <a:t> </a:t>
            </a:r>
            <a:r>
              <a:rPr lang="en-GB" sz="1700" dirty="0" err="1">
                <a:solidFill>
                  <a:schemeClr val="bg1"/>
                </a:solidFill>
                <a:latin typeface="Calibri" panose="020F0502020204030204" pitchFamily="34" charset="0"/>
                <a:cs typeface="Calibri" panose="020F0502020204030204" pitchFamily="34" charset="0"/>
              </a:rPr>
              <a:t>Businessplan</a:t>
            </a:r>
            <a:r>
              <a:rPr lang="en-GB" sz="1700" dirty="0">
                <a:solidFill>
                  <a:schemeClr val="bg1"/>
                </a:solidFill>
                <a:latin typeface="Calibri" panose="020F0502020204030204" pitchFamily="34" charset="0"/>
                <a:cs typeface="Calibri" panose="020F0502020204030204" pitchFamily="34" charset="0"/>
              </a:rPr>
              <a:t> sollten Sie Ihr Konzept für eine Bäckerei darlegen, die auf handwerklich hergestelltes Brot und Gebäck spezialisiert ist und sich auf biologische und lokal bezogene Zutaten konzentriert. Er sollte Marktforschungen enthalten, die die Nachfrage nach solchen Produkten in Kopenhagen zeigen, Marketingstrategien, um Kunden anzuziehen, und finanzielle Prognosen für die ersten Jahre.</a:t>
            </a:r>
            <a:endParaRPr lang="en-GB" sz="1700" dirty="0">
              <a:solidFill>
                <a:schemeClr val="bg1"/>
              </a:solidFill>
            </a:endParaRPr>
          </a:p>
        </p:txBody>
      </p:sp>
    </p:spTree>
    <p:extLst>
      <p:ext uri="{BB962C8B-B14F-4D97-AF65-F5344CB8AC3E}">
        <p14:creationId xmlns:p14="http://schemas.microsoft.com/office/powerpoint/2010/main" val="353791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Fallbeispiel: </a:t>
            </a:r>
            <a:r>
              <a:rPr lang="en-GB" sz="3600" i="0" dirty="0" err="1">
                <a:effectLst/>
              </a:rPr>
              <a:t>Gründung</a:t>
            </a:r>
            <a:r>
              <a:rPr lang="en-GB" sz="3600" i="0" dirty="0">
                <a:effectLst/>
              </a:rPr>
              <a:t> in Kopenhagen, Dänemark</a:t>
            </a:r>
          </a:p>
          <a:p>
            <a:pPr algn="l"/>
            <a:endParaRPr lang="en-GB" sz="3600" dirty="0"/>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sind ein Unternehmer, der eine handwerkliche Bäckerei in Kopenhagen eröffnen möchte.</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97004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TEIL 2</a:t>
            </a:r>
          </a:p>
          <a:p>
            <a:endParaRPr lang="en-GB" sz="1700" b="1" dirty="0">
              <a:solidFill>
                <a:schemeClr val="bg1"/>
              </a:solidFill>
              <a:latin typeface="Calibri" panose="020F0502020204030204" pitchFamily="34" charset="0"/>
              <a:cs typeface="Calibri" panose="020F0502020204030204" pitchFamily="34" charset="0"/>
            </a:endParaRPr>
          </a:p>
          <a:p>
            <a:r>
              <a:rPr lang="en-GB" sz="1700" b="1" dirty="0">
                <a:solidFill>
                  <a:schemeClr val="bg1"/>
                </a:solidFill>
                <a:latin typeface="Calibri" panose="020F0502020204030204" pitchFamily="34" charset="0"/>
                <a:cs typeface="Calibri" panose="020F0502020204030204" pitchFamily="34" charset="0"/>
              </a:rPr>
              <a:t>Nachweis der Adresse: </a:t>
            </a:r>
            <a:r>
              <a:rPr lang="en-GB" sz="1700" dirty="0">
                <a:solidFill>
                  <a:schemeClr val="bg1"/>
                </a:solidFill>
                <a:latin typeface="Calibri" panose="020F0502020204030204" pitchFamily="34" charset="0"/>
                <a:cs typeface="Calibri" panose="020F0502020204030204" pitchFamily="34" charset="0"/>
              </a:rPr>
              <a:t>Für Ihre Bäckerei würden Sie einen Mietvertrag für das Geschäft in einem belebten Viertel Kopenhagens vorlegen, um sicherzustellen, dass es mit den örtlichen Vorschriften für Gewerbegebiete übereinstimmt.</a:t>
            </a:r>
          </a:p>
          <a:p>
            <a:endParaRPr lang="en-GB" sz="1700" dirty="0">
              <a:solidFill>
                <a:schemeClr val="bg1"/>
              </a:solidFill>
              <a:latin typeface="Calibri" panose="020F0502020204030204" pitchFamily="34" charset="0"/>
              <a:cs typeface="Calibri" panose="020F0502020204030204" pitchFamily="34" charset="0"/>
            </a:endParaRPr>
          </a:p>
          <a:p>
            <a:r>
              <a:rPr lang="en-GB" sz="1700" b="1" dirty="0">
                <a:solidFill>
                  <a:schemeClr val="bg1"/>
                </a:solidFill>
                <a:latin typeface="Calibri" panose="020F0502020204030204" pitchFamily="34" charset="0"/>
                <a:cs typeface="Calibri" panose="020F0502020204030204" pitchFamily="34" charset="0"/>
              </a:rPr>
              <a:t>Registrierungsverfahren: </a:t>
            </a:r>
            <a:r>
              <a:rPr lang="en-GB" sz="1700" dirty="0">
                <a:solidFill>
                  <a:schemeClr val="bg1"/>
                </a:solidFill>
                <a:latin typeface="Calibri" panose="020F0502020204030204" pitchFamily="34" charset="0"/>
                <a:cs typeface="Calibri" panose="020F0502020204030204" pitchFamily="34" charset="0"/>
              </a:rPr>
              <a:t>Mit diesen Unterlagen wenden Sie sich an die dänische Gewerbebehörde (</a:t>
            </a:r>
            <a:r>
              <a:rPr lang="en-GB" sz="1700" dirty="0" err="1">
                <a:solidFill>
                  <a:schemeClr val="bg1"/>
                </a:solidFill>
                <a:latin typeface="Calibri" panose="020F0502020204030204" pitchFamily="34" charset="0"/>
                <a:cs typeface="Calibri" panose="020F0502020204030204" pitchFamily="34" charset="0"/>
              </a:rPr>
              <a:t>Erhvervsstyrelsen</a:t>
            </a:r>
            <a:r>
              <a:rPr lang="en-GB" sz="1700" dirty="0">
                <a:solidFill>
                  <a:schemeClr val="bg1"/>
                </a:solidFill>
                <a:latin typeface="Calibri" panose="020F0502020204030204" pitchFamily="34" charset="0"/>
                <a:cs typeface="Calibri" panose="020F0502020204030204" pitchFamily="34" charset="0"/>
              </a:rPr>
              <a:t>), um Ihr Unternehmen anzumelden. In Dänemark ist dieses </a:t>
            </a:r>
            <a:r>
              <a:rPr lang="en-GB" sz="1700" dirty="0" err="1">
                <a:solidFill>
                  <a:schemeClr val="bg1"/>
                </a:solidFill>
                <a:latin typeface="Calibri" panose="020F0502020204030204" pitchFamily="34" charset="0"/>
                <a:cs typeface="Calibri" panose="020F0502020204030204" pitchFamily="34" charset="0"/>
              </a:rPr>
              <a:t>Verfahren</a:t>
            </a:r>
            <a:r>
              <a:rPr lang="en-GB" sz="1700" dirty="0">
                <a:solidFill>
                  <a:schemeClr val="bg1"/>
                </a:solidFill>
                <a:latin typeface="Calibri" panose="020F0502020204030204" pitchFamily="34" charset="0"/>
                <a:cs typeface="Calibri" panose="020F0502020204030204" pitchFamily="34" charset="0"/>
              </a:rPr>
              <a:t> </a:t>
            </a:r>
            <a:r>
              <a:rPr lang="en-GB" sz="1700" dirty="0" err="1">
                <a:solidFill>
                  <a:schemeClr val="bg1"/>
                </a:solidFill>
                <a:latin typeface="Calibri" panose="020F0502020204030204" pitchFamily="34" charset="0"/>
                <a:cs typeface="Calibri" panose="020F0502020204030204" pitchFamily="34" charset="0"/>
              </a:rPr>
              <a:t>optmiert</a:t>
            </a:r>
            <a:r>
              <a:rPr lang="en-GB" sz="1700" dirty="0">
                <a:solidFill>
                  <a:schemeClr val="bg1"/>
                </a:solidFill>
                <a:latin typeface="Calibri" panose="020F0502020204030204" pitchFamily="34" charset="0"/>
                <a:cs typeface="Calibri" panose="020F0502020204030204" pitchFamily="34" charset="0"/>
              </a:rPr>
              <a:t> und kann oft online über das Portal der Behörde abgewickelt werden.</a:t>
            </a:r>
            <a:endParaRPr lang="en-GB" sz="1700" dirty="0">
              <a:solidFill>
                <a:schemeClr val="bg1"/>
              </a:solidFill>
            </a:endParaRPr>
          </a:p>
        </p:txBody>
      </p:sp>
      <p:sp>
        <p:nvSpPr>
          <p:cNvPr id="4" name="Bildplatzhalter 3">
            <a:extLst>
              <a:ext uri="{FF2B5EF4-FFF2-40B4-BE49-F238E27FC236}">
                <a16:creationId xmlns:a16="http://schemas.microsoft.com/office/drawing/2014/main" id="{6227B9B2-F20E-E52E-503C-6888988B5AF2}"/>
              </a:ext>
            </a:extLst>
          </p:cNvPr>
          <p:cNvSpPr>
            <a:spLocks noGrp="1"/>
          </p:cNvSpPr>
          <p:nvPr>
            <p:ph type="pic" sz="quarter" idx="21"/>
          </p:nvPr>
        </p:nvSpPr>
        <p:spPr/>
        <p:txBody>
          <a:bodyPr/>
          <a:lstStyle/>
          <a:p>
            <a:endParaRPr lang="en-GB"/>
          </a:p>
        </p:txBody>
      </p:sp>
      <p:pic>
        <p:nvPicPr>
          <p:cNvPr id="2" name="Picture Placeholder 10">
            <a:extLst>
              <a:ext uri="{FF2B5EF4-FFF2-40B4-BE49-F238E27FC236}">
                <a16:creationId xmlns:a16="http://schemas.microsoft.com/office/drawing/2014/main" id="{DA535A97-B2E2-B834-2A51-BD5F78AA90CA}"/>
              </a:ext>
            </a:extLst>
          </p:cNvPr>
          <p:cNvPicPr>
            <a:picLocks noChangeAspect="1"/>
          </p:cNvPicPr>
          <p:nvPr/>
        </p:nvPicPr>
        <p:blipFill>
          <a:blip r:embed="rId2" cstate="email">
            <a:extLst>
              <a:ext uri="{28A0092B-C50C-407E-A947-70E740481C1C}">
                <a14:useLocalDpi xmlns:a14="http://schemas.microsoft.com/office/drawing/2010/main"/>
              </a:ext>
            </a:extLst>
          </a:blip>
          <a:srcRect l="24347" r="24347"/>
          <a:stretch/>
        </p:blipFill>
        <p:spPr>
          <a:xfrm>
            <a:off x="6745287" y="0"/>
            <a:ext cx="5446713" cy="6326188"/>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105547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Rechtliche Formalitäten bei der Unternehmenseintragung: </a:t>
            </a:r>
            <a:r>
              <a:rPr lang="en-GB" b="0" i="0" dirty="0">
                <a:effectLst/>
                <a:latin typeface="Söhne"/>
              </a:rPr>
              <a:t>Navigieren durch rechtliche und finanzielle Anforderungen</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857123" y="2507334"/>
            <a:ext cx="6561082" cy="4607004"/>
          </a:xfrm>
        </p:spPr>
        <p:txBody>
          <a:bodyPr/>
          <a:lstStyle/>
          <a:p>
            <a:r>
              <a:rPr lang="en-GB" sz="2000" b="1" dirty="0"/>
              <a:t>Steuerliche Identifikation:</a:t>
            </a:r>
            <a:endParaRPr lang="en-GB" sz="2000" dirty="0"/>
          </a:p>
          <a:p>
            <a:r>
              <a:rPr lang="en-GB" sz="2000" dirty="0"/>
              <a:t>Eine Steuer-ID oder Arbeitgeber-Identifikationsnummer (EIN) ist für jedes Unternehmen von entscheidender Bedeutung. Diese eindeutige Kennung wird für alle Ihre unternehmensbezogenen Steuerangelegenheiten verwendet. Sie ist unerlässlich für die Abgabe von Steuererklärungen, die Einstellung von Mitarbeitern und vieles mehr.</a:t>
            </a:r>
          </a:p>
          <a:p>
            <a:endParaRPr lang="en-GB" sz="2000" dirty="0"/>
          </a:p>
          <a:p>
            <a:r>
              <a:rPr lang="en-GB" sz="2000" dirty="0"/>
              <a:t>In den meisten Ländern ist die Beantragung einer Steueridentifikationsnummer einer der ersten Schritte nach der Eintragung Ihres Unternehmens. Dieser Vorgang kann in der Regel über die Website oder das Büro der nationalen Steuerbehörde abgewickelt werden.</a:t>
            </a:r>
          </a:p>
        </p:txBody>
      </p:sp>
      <p:sp>
        <p:nvSpPr>
          <p:cNvPr id="5" name="Bildplatzhalter 4">
            <a:extLst>
              <a:ext uri="{FF2B5EF4-FFF2-40B4-BE49-F238E27FC236}">
                <a16:creationId xmlns:a16="http://schemas.microsoft.com/office/drawing/2014/main" id="{41B34292-15C4-415D-62B2-546F3C3A1B4B}"/>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A80197FB-4BD9-122C-86DF-35696D7CDD36}"/>
              </a:ext>
            </a:extLst>
          </p:cNvPr>
          <p:cNvPicPr>
            <a:picLocks noChangeAspect="1"/>
          </p:cNvPicPr>
          <p:nvPr/>
        </p:nvPicPr>
        <p:blipFill>
          <a:blip r:embed="rId3" cstate="email">
            <a:extLst>
              <a:ext uri="{28A0092B-C50C-407E-A947-70E740481C1C}">
                <a14:useLocalDpi xmlns:a14="http://schemas.microsoft.com/office/drawing/2010/main"/>
              </a:ext>
            </a:extLst>
          </a:blip>
          <a:srcRect l="9523" r="9523"/>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400569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Rechtliche Formalitäten bei der Unternehmenseintragung: </a:t>
            </a:r>
            <a:r>
              <a:rPr lang="en-GB" b="0" i="0" dirty="0">
                <a:effectLst/>
                <a:latin typeface="Söhne"/>
              </a:rPr>
              <a:t>Navigieren durch rechtliche und finanzielle Anforderungen</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677950"/>
            <a:ext cx="6561082" cy="4607004"/>
          </a:xfrm>
        </p:spPr>
        <p:txBody>
          <a:bodyPr/>
          <a:lstStyle/>
          <a:p>
            <a:r>
              <a:rPr lang="en-GB" sz="2000" b="1" dirty="0"/>
              <a:t>Einrichten eines Geschäftskontos:</a:t>
            </a:r>
          </a:p>
          <a:p>
            <a:r>
              <a:rPr lang="en-GB" sz="2000" dirty="0"/>
              <a:t>Die Eröffnung eines eigenen Geschäftskontos ist unerlässlich, um Ihre privaten und geschäftlichen Finanzen getrennt zu halten. Dies trägt zu einer effizienteren Verwaltung Ihrer Finanzen bei und ist häufig eine Voraussetzung für verschiedene geschäftliche Transaktionen.</a:t>
            </a:r>
          </a:p>
          <a:p>
            <a:endParaRPr lang="en-GB" sz="2000" dirty="0"/>
          </a:p>
          <a:p>
            <a:r>
              <a:rPr lang="en-GB" sz="2000" dirty="0"/>
              <a:t>Achten Sie bei der Auswahl einer Bank auf Faktoren wie Gebühren, angebotene Dienstleistungen und die Möglichkeit, internationale Transaktionen durchzuführen, falls dies für Ihr Unternehmen erforderlich ist.</a:t>
            </a:r>
          </a:p>
        </p:txBody>
      </p:sp>
      <p:sp>
        <p:nvSpPr>
          <p:cNvPr id="5" name="Bildplatzhalter 4">
            <a:extLst>
              <a:ext uri="{FF2B5EF4-FFF2-40B4-BE49-F238E27FC236}">
                <a16:creationId xmlns:a16="http://schemas.microsoft.com/office/drawing/2014/main" id="{91B5267B-239B-1244-2F98-B5C9DCF42DB6}"/>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E0B0F06A-2BCB-253B-3363-25D116A187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34" r="51590"/>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10147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Rechtliche Formalitäten bei der Unternehmenseintragung: </a:t>
            </a:r>
            <a:r>
              <a:rPr lang="en-GB" b="0" i="0" dirty="0">
                <a:effectLst/>
                <a:latin typeface="Söhne"/>
              </a:rPr>
              <a:t>Navigieren durch rechtliche und finanzielle Anforderungen</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652859"/>
            <a:ext cx="6561082" cy="4607004"/>
          </a:xfrm>
        </p:spPr>
        <p:txBody>
          <a:bodyPr/>
          <a:lstStyle/>
          <a:p>
            <a:r>
              <a:rPr lang="en-GB" sz="2000" b="1" dirty="0"/>
              <a:t>Mehrwertsteuer-Registrierung:</a:t>
            </a:r>
          </a:p>
          <a:p>
            <a:r>
              <a:rPr lang="en-GB" sz="2000" dirty="0"/>
              <a:t>Unternehmen, die eine bestimmte Umsatzschwelle überschreiten, müssen sich für die Mehrwertsteuer (VAT) registrieren lassen. Dieser Schwellenwert ist von Land zu Land unterschiedlich.</a:t>
            </a:r>
          </a:p>
          <a:p>
            <a:endParaRPr lang="en-GB" sz="2000" dirty="0"/>
          </a:p>
          <a:p>
            <a:r>
              <a:rPr lang="en-GB" sz="2000" dirty="0"/>
              <a:t>Die Registrierung für die Mehrwertsteuer ist wichtig, da sie es Ihnen ermöglicht, die Mehrwertsteuer auf Ihre Produkte oder Dienstleistungen in Rechnung zu stellen und sie bei Ihren Einkäufen zurückzufordern. Dies ist ein entscheidender Aspekt bei der Erfüllung der steuerlichen Pflichten Ihres Unternehmens.</a:t>
            </a:r>
          </a:p>
        </p:txBody>
      </p:sp>
      <p:sp>
        <p:nvSpPr>
          <p:cNvPr id="5" name="Bildplatzhalter 4">
            <a:extLst>
              <a:ext uri="{FF2B5EF4-FFF2-40B4-BE49-F238E27FC236}">
                <a16:creationId xmlns:a16="http://schemas.microsoft.com/office/drawing/2014/main" id="{BEDAD97F-CB1E-35F3-17D2-37284B4BA727}"/>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E69456D1-2E8C-DCF1-93E3-ABA508BF8904}"/>
              </a:ext>
            </a:extLst>
          </p:cNvPr>
          <p:cNvPicPr>
            <a:picLocks noChangeAspect="1"/>
          </p:cNvPicPr>
          <p:nvPr/>
        </p:nvPicPr>
        <p:blipFill>
          <a:blip r:embed="rId3" cstate="email">
            <a:extLst>
              <a:ext uri="{28A0092B-C50C-407E-A947-70E740481C1C}">
                <a14:useLocalDpi xmlns:a14="http://schemas.microsoft.com/office/drawing/2010/main"/>
              </a:ext>
            </a:extLst>
          </a:blip>
          <a:srcRect l="29740" r="29740"/>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94238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Fallbeispiel: </a:t>
            </a:r>
            <a:r>
              <a:rPr lang="en-GB" sz="3600" i="0" dirty="0" err="1">
                <a:effectLst/>
              </a:rPr>
              <a:t>Gründung</a:t>
            </a:r>
            <a:r>
              <a:rPr lang="en-GB" sz="3600" i="0" dirty="0">
                <a:effectLst/>
              </a:rPr>
              <a:t> in Stockholm, Schweden</a:t>
            </a:r>
            <a:endParaRPr lang="en-GB" sz="3600" dirty="0"/>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planen die Gründung einer Technologieberatung in Stockholm.</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97004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TEIL 1</a:t>
            </a:r>
          </a:p>
          <a:p>
            <a:r>
              <a:rPr lang="en-GB" sz="1700" b="1" dirty="0">
                <a:solidFill>
                  <a:schemeClr val="bg1"/>
                </a:solidFill>
                <a:latin typeface="Calibri" panose="020F0502020204030204" pitchFamily="34" charset="0"/>
                <a:cs typeface="Calibri" panose="020F0502020204030204" pitchFamily="34" charset="0"/>
              </a:rPr>
              <a:t>Steuer-ID: </a:t>
            </a:r>
            <a:r>
              <a:rPr lang="en-GB" sz="1700" dirty="0">
                <a:solidFill>
                  <a:schemeClr val="bg1"/>
                </a:solidFill>
                <a:latin typeface="Calibri" panose="020F0502020204030204" pitchFamily="34" charset="0"/>
                <a:cs typeface="Calibri" panose="020F0502020204030204" pitchFamily="34" charset="0"/>
              </a:rPr>
              <a:t>In Schweden beantragen Sie bei der schwedischen Steuerbehörde (</a:t>
            </a:r>
            <a:r>
              <a:rPr lang="en-GB" sz="1700" dirty="0" err="1">
                <a:solidFill>
                  <a:schemeClr val="bg1"/>
                </a:solidFill>
                <a:latin typeface="Calibri" panose="020F0502020204030204" pitchFamily="34" charset="0"/>
                <a:cs typeface="Calibri" panose="020F0502020204030204" pitchFamily="34" charset="0"/>
              </a:rPr>
              <a:t>Skatteverket) </a:t>
            </a:r>
            <a:r>
              <a:rPr lang="en-GB" sz="1700" dirty="0">
                <a:solidFill>
                  <a:schemeClr val="bg1"/>
                </a:solidFill>
                <a:latin typeface="Calibri" panose="020F0502020204030204" pitchFamily="34" charset="0"/>
                <a:cs typeface="Calibri" panose="020F0502020204030204" pitchFamily="34" charset="0"/>
              </a:rPr>
              <a:t>eine </a:t>
            </a:r>
            <a:r>
              <a:rPr lang="en-GB" sz="1700" dirty="0" err="1">
                <a:solidFill>
                  <a:schemeClr val="bg1"/>
                </a:solidFill>
                <a:latin typeface="Calibri" panose="020F0502020204030204" pitchFamily="34" charset="0"/>
                <a:cs typeface="Calibri" panose="020F0502020204030204" pitchFamily="34" charset="0"/>
              </a:rPr>
              <a:t>Organisationsnummer</a:t>
            </a:r>
            <a:r>
              <a:rPr lang="en-GB" sz="1700" dirty="0">
                <a:solidFill>
                  <a:schemeClr val="bg1"/>
                </a:solidFill>
                <a:latin typeface="Calibri" panose="020F0502020204030204" pitchFamily="34" charset="0"/>
                <a:cs typeface="Calibri" panose="020F0502020204030204" pitchFamily="34" charset="0"/>
              </a:rPr>
              <a:t>, das schwedische Äquivalent zu einer Steuernummer. Diese Nummer ist für alle Ihre Geschäftstätigkeiten in Schweden unerlässlich.</a:t>
            </a:r>
          </a:p>
          <a:p>
            <a:r>
              <a:rPr lang="en-GB" sz="1700" b="1" dirty="0">
                <a:solidFill>
                  <a:schemeClr val="bg1"/>
                </a:solidFill>
                <a:latin typeface="Calibri" panose="020F0502020204030204" pitchFamily="34" charset="0"/>
                <a:cs typeface="Calibri" panose="020F0502020204030204" pitchFamily="34" charset="0"/>
              </a:rPr>
              <a:t>Geschäftsbankkonto: </a:t>
            </a:r>
            <a:r>
              <a:rPr lang="en-GB" sz="1700" dirty="0">
                <a:solidFill>
                  <a:schemeClr val="bg1"/>
                </a:solidFill>
                <a:latin typeface="Calibri" panose="020F0502020204030204" pitchFamily="34" charset="0"/>
                <a:cs typeface="Calibri" panose="020F0502020204030204" pitchFamily="34" charset="0"/>
              </a:rPr>
              <a:t>Nachdem Sie Ihre </a:t>
            </a:r>
            <a:r>
              <a:rPr lang="en-GB" sz="1700" dirty="0" err="1">
                <a:solidFill>
                  <a:schemeClr val="bg1"/>
                </a:solidFill>
                <a:latin typeface="Calibri" panose="020F0502020204030204" pitchFamily="34" charset="0"/>
                <a:cs typeface="Calibri" panose="020F0502020204030204" pitchFamily="34" charset="0"/>
              </a:rPr>
              <a:t>Organisationsnummer </a:t>
            </a:r>
            <a:r>
              <a:rPr lang="en-GB" sz="1700" dirty="0">
                <a:solidFill>
                  <a:schemeClr val="bg1"/>
                </a:solidFill>
                <a:latin typeface="Calibri" panose="020F0502020204030204" pitchFamily="34" charset="0"/>
                <a:cs typeface="Calibri" panose="020F0502020204030204" pitchFamily="34" charset="0"/>
              </a:rPr>
              <a:t>erhalten haben, wenden Sie sich an eine Bank in Schweden, um ein Geschäftskonto zu eröffnen. Banken wie Nordea und Handelsbanken, die an die Zusammenarbeit mit Unternehmen gewöhnt sind, können Konten mit Funktionen anbieten, die für ein Beratungsunternehmen von Vorteil sind.</a:t>
            </a:r>
          </a:p>
        </p:txBody>
      </p:sp>
      <p:sp>
        <p:nvSpPr>
          <p:cNvPr id="4" name="Bildplatzhalter 3">
            <a:extLst>
              <a:ext uri="{FF2B5EF4-FFF2-40B4-BE49-F238E27FC236}">
                <a16:creationId xmlns:a16="http://schemas.microsoft.com/office/drawing/2014/main" id="{C9F77C63-D55E-6264-1479-861E2AB8DB96}"/>
              </a:ext>
            </a:extLst>
          </p:cNvPr>
          <p:cNvSpPr>
            <a:spLocks noGrp="1"/>
          </p:cNvSpPr>
          <p:nvPr>
            <p:ph type="pic" sz="quarter" idx="21"/>
          </p:nvPr>
        </p:nvSpPr>
        <p:spPr/>
        <p:txBody>
          <a:bodyPr/>
          <a:lstStyle/>
          <a:p>
            <a:endParaRPr lang="en-GB"/>
          </a:p>
        </p:txBody>
      </p:sp>
      <p:pic>
        <p:nvPicPr>
          <p:cNvPr id="2" name="Picture Placeholder 10">
            <a:extLst>
              <a:ext uri="{FF2B5EF4-FFF2-40B4-BE49-F238E27FC236}">
                <a16:creationId xmlns:a16="http://schemas.microsoft.com/office/drawing/2014/main" id="{2C7B3211-7E11-2344-B0F7-9FE4E85179CD}"/>
              </a:ext>
            </a:extLst>
          </p:cNvPr>
          <p:cNvPicPr>
            <a:picLocks noChangeAspect="1"/>
          </p:cNvPicPr>
          <p:nvPr/>
        </p:nvPicPr>
        <p:blipFill>
          <a:blip r:embed="rId2"/>
          <a:srcRect l="21301" r="21301"/>
          <a:stretch/>
        </p:blipFill>
        <p:spPr>
          <a:xfrm>
            <a:off x="6745287" y="0"/>
            <a:ext cx="5446713" cy="6326188"/>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4140257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Fallbeispiel: </a:t>
            </a:r>
            <a:r>
              <a:rPr lang="en-GB" sz="3600" i="0" dirty="0" err="1">
                <a:effectLst/>
              </a:rPr>
              <a:t>Gründung</a:t>
            </a:r>
            <a:r>
              <a:rPr lang="en-GB" sz="3600" i="0" dirty="0">
                <a:effectLst/>
              </a:rPr>
              <a:t> in Stockholm, Schweden</a:t>
            </a:r>
            <a:endParaRPr lang="en-GB" sz="3600" dirty="0"/>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planen die Gründung einer Technologieberatung in Stockholm.</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1" y="3133549"/>
            <a:ext cx="6470247" cy="1754326"/>
          </a:xfrm>
          <a:prstGeom prst="rect">
            <a:avLst/>
          </a:prstGeom>
          <a:noFill/>
        </p:spPr>
        <p:txBody>
          <a:bodyPr wrap="square">
            <a:spAutoFit/>
          </a:bodyPr>
          <a:lstStyle/>
          <a:p>
            <a:r>
              <a:rPr lang="en-GB" sz="1800" b="1" dirty="0">
                <a:solidFill>
                  <a:schemeClr val="bg1"/>
                </a:solidFill>
                <a:latin typeface="Calibri" panose="020F0502020204030204" pitchFamily="34" charset="0"/>
                <a:cs typeface="Calibri" panose="020F0502020204030204" pitchFamily="34" charset="0"/>
              </a:rPr>
              <a:t>TEIL 2</a:t>
            </a:r>
          </a:p>
          <a:p>
            <a:r>
              <a:rPr lang="en-GB" sz="1800" b="1" dirty="0">
                <a:solidFill>
                  <a:schemeClr val="bg1"/>
                </a:solidFill>
                <a:latin typeface="Calibri" panose="020F0502020204030204" pitchFamily="34" charset="0"/>
                <a:cs typeface="Calibri" panose="020F0502020204030204" pitchFamily="34" charset="0"/>
              </a:rPr>
              <a:t>MwSt.-Registrierung</a:t>
            </a:r>
            <a:r>
              <a:rPr lang="en-GB" sz="1800" dirty="0">
                <a:solidFill>
                  <a:schemeClr val="bg1"/>
                </a:solidFill>
                <a:latin typeface="Calibri" panose="020F0502020204030204" pitchFamily="34" charset="0"/>
                <a:cs typeface="Calibri" panose="020F0502020204030204" pitchFamily="34" charset="0"/>
              </a:rPr>
              <a:t>: Da Ihr Beratungsunternehmen voraussichtlich erhebliche Einnahmen erzielen wird, sollten Sie sich beim </a:t>
            </a:r>
            <a:r>
              <a:rPr lang="en-GB" sz="1800" dirty="0" err="1">
                <a:solidFill>
                  <a:schemeClr val="bg1"/>
                </a:solidFill>
                <a:latin typeface="Calibri" panose="020F0502020204030204" pitchFamily="34" charset="0"/>
                <a:cs typeface="Calibri" panose="020F0502020204030204" pitchFamily="34" charset="0"/>
              </a:rPr>
              <a:t>Skatteverket </a:t>
            </a:r>
            <a:r>
              <a:rPr lang="en-GB" sz="1800" dirty="0">
                <a:solidFill>
                  <a:schemeClr val="bg1"/>
                </a:solidFill>
                <a:latin typeface="Calibri" panose="020F0502020204030204" pitchFamily="34" charset="0"/>
                <a:cs typeface="Calibri" panose="020F0502020204030204" pitchFamily="34" charset="0"/>
              </a:rPr>
              <a:t>für die Mehrwertsteuer registrieren lassen. In Schweden ist dies ein unkomplizierter Prozess, der oft online abgeschlossen wird und ein wichtiger Schritt ist, um sicherzustellen, dass Ihr Unternehmen steuerlich konform ist.</a:t>
            </a:r>
            <a:endParaRPr lang="en-GB" sz="1800" dirty="0">
              <a:solidFill>
                <a:schemeClr val="bg1"/>
              </a:solidFill>
            </a:endParaRPr>
          </a:p>
        </p:txBody>
      </p:sp>
      <p:sp>
        <p:nvSpPr>
          <p:cNvPr id="4" name="Bildplatzhalter 3">
            <a:extLst>
              <a:ext uri="{FF2B5EF4-FFF2-40B4-BE49-F238E27FC236}">
                <a16:creationId xmlns:a16="http://schemas.microsoft.com/office/drawing/2014/main" id="{3CAEB516-74F6-4B04-FDEB-20822C2CC6B9}"/>
              </a:ext>
            </a:extLst>
          </p:cNvPr>
          <p:cNvSpPr>
            <a:spLocks noGrp="1"/>
          </p:cNvSpPr>
          <p:nvPr>
            <p:ph type="pic" sz="quarter" idx="21"/>
          </p:nvPr>
        </p:nvSpPr>
        <p:spPr/>
        <p:txBody>
          <a:bodyPr/>
          <a:lstStyle/>
          <a:p>
            <a:endParaRPr lang="en-GB"/>
          </a:p>
        </p:txBody>
      </p:sp>
      <p:pic>
        <p:nvPicPr>
          <p:cNvPr id="2" name="Picture Placeholder 10">
            <a:extLst>
              <a:ext uri="{FF2B5EF4-FFF2-40B4-BE49-F238E27FC236}">
                <a16:creationId xmlns:a16="http://schemas.microsoft.com/office/drawing/2014/main" id="{1F4F63CF-8E3E-2FE7-A9C0-9CE13214748E}"/>
              </a:ext>
            </a:extLst>
          </p:cNvPr>
          <p:cNvPicPr>
            <a:picLocks noChangeAspect="1"/>
          </p:cNvPicPr>
          <p:nvPr/>
        </p:nvPicPr>
        <p:blipFill>
          <a:blip r:embed="rId2"/>
          <a:srcRect l="21301" r="21301"/>
          <a:stretch/>
        </p:blipFill>
        <p:spPr>
          <a:xfrm>
            <a:off x="6745287" y="0"/>
            <a:ext cx="5446713" cy="6326188"/>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284551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524106" y="3234763"/>
            <a:ext cx="5958771" cy="996052"/>
          </a:xfrm>
        </p:spPr>
        <p:txBody>
          <a:bodyPr/>
          <a:lstStyle/>
          <a:p>
            <a:r>
              <a:rPr lang="de-DE" sz="3200" cap="all" dirty="0"/>
              <a:t>Verbesserung der Sprachkenntnisse von migrantischen Unternehmern in der Geschäftswelt </a:t>
            </a:r>
            <a:endParaRPr lang="en-US" sz="3200" cap="all" dirty="0"/>
          </a:p>
        </p:txBody>
      </p:sp>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3" name="Bildplatzhalter 2">
            <a:extLst>
              <a:ext uri="{FF2B5EF4-FFF2-40B4-BE49-F238E27FC236}">
                <a16:creationId xmlns:a16="http://schemas.microsoft.com/office/drawing/2014/main" id="{C9E1AAFA-A8BF-4616-9BA0-E4CF7D48B67E}"/>
              </a:ext>
            </a:extLst>
          </p:cNvPr>
          <p:cNvSpPr>
            <a:spLocks noGrp="1"/>
          </p:cNvSpPr>
          <p:nvPr>
            <p:ph type="pic" sz="quarter" idx="21"/>
          </p:nvPr>
        </p:nvSpPr>
        <p:spPr/>
        <p:txBody>
          <a:bodyPr/>
          <a:lstStyle/>
          <a:p>
            <a:endParaRPr lang="en-GB"/>
          </a:p>
        </p:txBody>
      </p:sp>
      <p:pic>
        <p:nvPicPr>
          <p:cNvPr id="2" name="Picture Placeholder 12">
            <a:extLst>
              <a:ext uri="{FF2B5EF4-FFF2-40B4-BE49-F238E27FC236}">
                <a16:creationId xmlns:a16="http://schemas.microsoft.com/office/drawing/2014/main" id="{859871E6-A92B-BD50-DBCD-8224AD24A82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27608" y="7433"/>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928554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Lizenzen und Genehmigungen für Business Compliance: </a:t>
            </a:r>
            <a:r>
              <a:rPr lang="en-GB" b="0" i="0" dirty="0">
                <a:effectLst/>
                <a:latin typeface="Söhne"/>
              </a:rPr>
              <a:t>Sicherstellung der erforderlichen Genehmigungen</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240824"/>
            <a:ext cx="6561082" cy="4607004"/>
          </a:xfrm>
        </p:spPr>
        <p:txBody>
          <a:bodyPr/>
          <a:lstStyle/>
          <a:p>
            <a:r>
              <a:rPr lang="en-GB" sz="2200" b="1" dirty="0"/>
              <a:t>Verstehen der branchenspezifischen Anforderungen:</a:t>
            </a:r>
          </a:p>
          <a:p>
            <a:r>
              <a:rPr lang="en-GB" sz="2200" dirty="0"/>
              <a:t>Jede Unternehmensart hat ihre eigenen Anforderungen an Lizenzen und Genehmigungen. Es ist wichtig zu wissen, was für Ihr Unternehmen gilt, um legal zu arbeiten.</a:t>
            </a:r>
          </a:p>
          <a:p>
            <a:endParaRPr lang="en-GB" sz="2200" dirty="0"/>
          </a:p>
          <a:p>
            <a:r>
              <a:rPr lang="en-GB" sz="2200" dirty="0"/>
              <a:t>So könnte beispielsweise ein Restaurant eine Gesundheitsbescheinigung benötigen, ein Einzelhandelsgeschäft eine Verkaufslizenz und eine freiberufliche Dienstleistung wie eine Unternehmensberatung eine spezielle Berufslizenz.</a:t>
            </a:r>
          </a:p>
        </p:txBody>
      </p:sp>
      <p:pic>
        <p:nvPicPr>
          <p:cNvPr id="2" name="Picture Placeholder 9">
            <a:extLst>
              <a:ext uri="{FF2B5EF4-FFF2-40B4-BE49-F238E27FC236}">
                <a16:creationId xmlns:a16="http://schemas.microsoft.com/office/drawing/2014/main" id="{0BBC1651-B08C-2EA6-CACA-7DE429CDEDB2}"/>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111" r="25111"/>
          <a:stretch/>
        </p:blipFill>
        <p:spPr>
          <a:xfrm>
            <a:off x="0" y="0"/>
            <a:ext cx="4164013" cy="6858000"/>
          </a:xfrm>
        </p:spPr>
      </p:pic>
    </p:spTree>
    <p:extLst>
      <p:ext uri="{BB962C8B-B14F-4D97-AF65-F5344CB8AC3E}">
        <p14:creationId xmlns:p14="http://schemas.microsoft.com/office/powerpoint/2010/main" val="2139370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Lizenzen und Genehmigungen für Business Compliance: </a:t>
            </a:r>
            <a:r>
              <a:rPr lang="en-GB" b="0" i="0" dirty="0">
                <a:effectLst/>
                <a:latin typeface="Söhne"/>
              </a:rPr>
              <a:t>Sicherstellung der erforderlichen Genehmigungen</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430114"/>
            <a:ext cx="6561082" cy="4607004"/>
          </a:xfrm>
        </p:spPr>
        <p:txBody>
          <a:bodyPr/>
          <a:lstStyle/>
          <a:p>
            <a:r>
              <a:rPr lang="en-GB" sz="2200" b="1" dirty="0"/>
              <a:t>Verfahren zur Erlangung von Lizenzen und Genehmigungen:</a:t>
            </a:r>
          </a:p>
          <a:p>
            <a:r>
              <a:rPr lang="en-GB" sz="2200" dirty="0"/>
              <a:t>Das Verfahren umfasst in der Regel das Ausfüllen von Anträgen, die Einreichung der erforderlichen Unterlagen und manchmal die Zahlung einer Gebühr.</a:t>
            </a:r>
          </a:p>
          <a:p>
            <a:endParaRPr lang="en-GB" sz="2200" dirty="0"/>
          </a:p>
          <a:p>
            <a:r>
              <a:rPr lang="en-GB" sz="2200" dirty="0"/>
              <a:t>Bei einigen Genehmigungen, insbesondere solchen, die sich auf Gesundheit und Sicherheit beziehen, kann eine Inspektion Ihrer Geschäftsräume vor der Genehmigung erforderlich sein.</a:t>
            </a:r>
          </a:p>
        </p:txBody>
      </p:sp>
      <p:pic>
        <p:nvPicPr>
          <p:cNvPr id="2" name="Picture Placeholder 9">
            <a:extLst>
              <a:ext uri="{FF2B5EF4-FFF2-40B4-BE49-F238E27FC236}">
                <a16:creationId xmlns:a16="http://schemas.microsoft.com/office/drawing/2014/main" id="{E666B030-8D8F-A581-9822-C46EBF856B6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51" r="29751"/>
          <a:stretch/>
        </p:blipFill>
        <p:spPr>
          <a:xfrm>
            <a:off x="0" y="0"/>
            <a:ext cx="4164013" cy="6858000"/>
          </a:xfrm>
        </p:spPr>
      </p:pic>
    </p:spTree>
    <p:extLst>
      <p:ext uri="{BB962C8B-B14F-4D97-AF65-F5344CB8AC3E}">
        <p14:creationId xmlns:p14="http://schemas.microsoft.com/office/powerpoint/2010/main" val="272164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Lizenzen und Genehmigungen für Business Compliance: </a:t>
            </a:r>
            <a:r>
              <a:rPr lang="en-GB" b="0" i="0" dirty="0">
                <a:effectLst/>
                <a:latin typeface="Söhne"/>
              </a:rPr>
              <a:t>Sicherstellung der erforderlichen Genehmigungen</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57826" y="2475834"/>
            <a:ext cx="6902755" cy="4607004"/>
          </a:xfrm>
        </p:spPr>
        <p:txBody>
          <a:bodyPr/>
          <a:lstStyle/>
          <a:p>
            <a:r>
              <a:rPr lang="en-GB" sz="2200" b="1" dirty="0"/>
              <a:t>Lokale Vorschriften und Bestimmungen:</a:t>
            </a:r>
          </a:p>
          <a:p>
            <a:r>
              <a:rPr lang="en-GB" sz="2200" dirty="0"/>
              <a:t>Bei der Einhaltung lokaler Vorschriften geht es nicht nur um Legalität, sondern auch um die Sicherheit und das Wohlergehen Ihrer Kunden und der Gemeinschaft. Dazu gehört die Einhaltung von Gesundheits- und Sicherheitsstandards, Umweltvorschriften und anderen lokalen Gesetzen.</a:t>
            </a:r>
          </a:p>
          <a:p>
            <a:endParaRPr lang="en-GB" sz="2200" dirty="0"/>
          </a:p>
          <a:p>
            <a:r>
              <a:rPr lang="en-GB" sz="2200" dirty="0"/>
              <a:t>Es ist von entscheidender Bedeutung, sich über die lokalen Compliance-Anforderungen auf dem Laufenden zu halten, da sich diese im Laufe der Zeit ändern können.</a:t>
            </a:r>
          </a:p>
        </p:txBody>
      </p:sp>
      <p:sp>
        <p:nvSpPr>
          <p:cNvPr id="5" name="Bildplatzhalter 4">
            <a:extLst>
              <a:ext uri="{FF2B5EF4-FFF2-40B4-BE49-F238E27FC236}">
                <a16:creationId xmlns:a16="http://schemas.microsoft.com/office/drawing/2014/main" id="{46C4A306-FF64-0874-7884-F0B039526F30}"/>
              </a:ext>
            </a:extLst>
          </p:cNvPr>
          <p:cNvSpPr>
            <a:spLocks noGrp="1"/>
          </p:cNvSpPr>
          <p:nvPr>
            <p:ph type="pic" sz="quarter" idx="21"/>
          </p:nvPr>
        </p:nvSpPr>
        <p:spPr/>
        <p:txBody>
          <a:bodyPr/>
          <a:lstStyle/>
          <a:p>
            <a:endParaRPr lang="en-GB"/>
          </a:p>
        </p:txBody>
      </p:sp>
      <p:pic>
        <p:nvPicPr>
          <p:cNvPr id="2" name="Picture Placeholder 9">
            <a:extLst>
              <a:ext uri="{FF2B5EF4-FFF2-40B4-BE49-F238E27FC236}">
                <a16:creationId xmlns:a16="http://schemas.microsoft.com/office/drawing/2014/main" id="{58BD0451-04D5-737C-DA7D-B2DFDFD69293}"/>
              </a:ext>
            </a:extLst>
          </p:cNvPr>
          <p:cNvPicPr>
            <a:picLocks noChangeAspect="1"/>
          </p:cNvPicPr>
          <p:nvPr/>
        </p:nvPicPr>
        <p:blipFill>
          <a:blip r:embed="rId3" cstate="email">
            <a:extLst>
              <a:ext uri="{28A0092B-C50C-407E-A947-70E740481C1C}">
                <a14:useLocalDpi xmlns:a14="http://schemas.microsoft.com/office/drawing/2010/main"/>
              </a:ext>
            </a:extLst>
          </a:blip>
          <a:srcRect l="29762" r="29762"/>
          <a:stretch/>
        </p:blipFill>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3413994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Fallbeispiel: </a:t>
            </a:r>
            <a:r>
              <a:rPr lang="en-GB" sz="3600" i="0" dirty="0" err="1">
                <a:effectLst/>
              </a:rPr>
              <a:t>Gründung</a:t>
            </a:r>
            <a:r>
              <a:rPr lang="en-GB" sz="3600" i="0" dirty="0">
                <a:effectLst/>
              </a:rPr>
              <a:t> in Madrid, Spanien</a:t>
            </a:r>
            <a:endParaRPr lang="en-GB" sz="3600" dirty="0"/>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sind ein Unternehmer, der in Madrid eine Agentur für digitales Marketing eröffnen möchte.</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552290" cy="2785378"/>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TEIL 1</a:t>
            </a:r>
          </a:p>
          <a:p>
            <a:pPr>
              <a:spcAft>
                <a:spcPts val="600"/>
              </a:spcAft>
            </a:pPr>
            <a:r>
              <a:rPr lang="en-GB" sz="1700" b="1" dirty="0">
                <a:solidFill>
                  <a:schemeClr val="bg1"/>
                </a:solidFill>
                <a:latin typeface="Calibri" panose="020F0502020204030204" pitchFamily="34" charset="0"/>
                <a:cs typeface="Calibri" panose="020F0502020204030204" pitchFamily="34" charset="0"/>
              </a:rPr>
              <a:t>Lizenzen und Genehmigungen: </a:t>
            </a:r>
            <a:r>
              <a:rPr lang="en-GB" sz="1700" dirty="0">
                <a:solidFill>
                  <a:schemeClr val="bg1"/>
                </a:solidFill>
                <a:latin typeface="Calibri" panose="020F0502020204030204" pitchFamily="34" charset="0"/>
                <a:cs typeface="Calibri" panose="020F0502020204030204" pitchFamily="34" charset="0"/>
              </a:rPr>
              <a:t>In Madrid müssen Sie als Agentur für digitales Marketing zunächst eine "</a:t>
            </a:r>
            <a:r>
              <a:rPr lang="en-GB" sz="1700" dirty="0" err="1">
                <a:solidFill>
                  <a:schemeClr val="bg1"/>
                </a:solidFill>
                <a:latin typeface="Calibri" panose="020F0502020204030204" pitchFamily="34" charset="0"/>
                <a:cs typeface="Calibri" panose="020F0502020204030204" pitchFamily="34" charset="0"/>
              </a:rPr>
              <a:t>licencia </a:t>
            </a:r>
            <a:r>
              <a:rPr lang="en-GB" sz="1700" dirty="0">
                <a:solidFill>
                  <a:schemeClr val="bg1"/>
                </a:solidFill>
                <a:latin typeface="Calibri" panose="020F0502020204030204" pitchFamily="34" charset="0"/>
                <a:cs typeface="Calibri" panose="020F0502020204030204" pitchFamily="34" charset="0"/>
              </a:rPr>
              <a:t>de </a:t>
            </a:r>
            <a:r>
              <a:rPr lang="en-GB" sz="1700" dirty="0" err="1">
                <a:solidFill>
                  <a:schemeClr val="bg1"/>
                </a:solidFill>
                <a:latin typeface="Calibri" panose="020F0502020204030204" pitchFamily="34" charset="0"/>
                <a:cs typeface="Calibri" panose="020F0502020204030204" pitchFamily="34" charset="0"/>
              </a:rPr>
              <a:t>apertura</a:t>
            </a:r>
            <a:r>
              <a:rPr lang="en-GB" sz="1700" dirty="0">
                <a:solidFill>
                  <a:schemeClr val="bg1"/>
                </a:solidFill>
                <a:latin typeface="Calibri" panose="020F0502020204030204" pitchFamily="34" charset="0"/>
                <a:cs typeface="Calibri" panose="020F0502020204030204" pitchFamily="34" charset="0"/>
              </a:rPr>
              <a:t>" (Eröffnungsgenehmigung) bei der örtlichen Stadtverwaltung beantragen, um sicherzustellen, dass Ihre Büroräume den städtebaulichen und sicherheitstechnischen Normen entsprechen.</a:t>
            </a:r>
          </a:p>
          <a:p>
            <a:pPr>
              <a:spcAft>
                <a:spcPts val="600"/>
              </a:spcAft>
            </a:pPr>
            <a:r>
              <a:rPr lang="en-GB" sz="1700" b="1" dirty="0">
                <a:solidFill>
                  <a:schemeClr val="bg1"/>
                </a:solidFill>
                <a:latin typeface="Calibri" panose="020F0502020204030204" pitchFamily="34" charset="0"/>
                <a:cs typeface="Calibri" panose="020F0502020204030204" pitchFamily="34" charset="0"/>
              </a:rPr>
              <a:t>Zusätzliche Anforderungen: </a:t>
            </a:r>
            <a:r>
              <a:rPr lang="en-GB" sz="1700" dirty="0">
                <a:solidFill>
                  <a:schemeClr val="bg1"/>
                </a:solidFill>
                <a:latin typeface="Calibri" panose="020F0502020204030204" pitchFamily="34" charset="0"/>
                <a:cs typeface="Calibri" panose="020F0502020204030204" pitchFamily="34" charset="0"/>
              </a:rPr>
              <a:t>In Anbetracht der Art des Geschäfts müssen Sie sich möglicherweise auch für die Einhaltung des Datenschutzes und der Privatsphäre registrieren lassen und die spanischen Datenschutzgesetze (angeglichen an die GDPR der EU) befolgen.</a:t>
            </a:r>
          </a:p>
        </p:txBody>
      </p:sp>
      <p:sp>
        <p:nvSpPr>
          <p:cNvPr id="4" name="Bildplatzhalter 3">
            <a:extLst>
              <a:ext uri="{FF2B5EF4-FFF2-40B4-BE49-F238E27FC236}">
                <a16:creationId xmlns:a16="http://schemas.microsoft.com/office/drawing/2014/main" id="{4CD93BD7-06F8-929B-E610-D9670D48BCAC}"/>
              </a:ext>
            </a:extLst>
          </p:cNvPr>
          <p:cNvSpPr>
            <a:spLocks noGrp="1"/>
          </p:cNvSpPr>
          <p:nvPr>
            <p:ph type="pic" sz="quarter" idx="21"/>
          </p:nvPr>
        </p:nvSpPr>
        <p:spPr/>
        <p:txBody>
          <a:bodyPr/>
          <a:lstStyle/>
          <a:p>
            <a:endParaRPr lang="en-GB"/>
          </a:p>
        </p:txBody>
      </p:sp>
      <p:pic>
        <p:nvPicPr>
          <p:cNvPr id="2" name="Picture Placeholder 10">
            <a:extLst>
              <a:ext uri="{FF2B5EF4-FFF2-40B4-BE49-F238E27FC236}">
                <a16:creationId xmlns:a16="http://schemas.microsoft.com/office/drawing/2014/main" id="{3BEFA3DF-3B28-5F40-CB67-34C003764518}"/>
              </a:ext>
            </a:extLst>
          </p:cNvPr>
          <p:cNvPicPr>
            <a:picLocks noChangeAspect="1"/>
          </p:cNvPicPr>
          <p:nvPr/>
        </p:nvPicPr>
        <p:blipFill>
          <a:blip r:embed="rId2" cstate="email">
            <a:extLst>
              <a:ext uri="{28A0092B-C50C-407E-A947-70E740481C1C}">
                <a14:useLocalDpi xmlns:a14="http://schemas.microsoft.com/office/drawing/2010/main"/>
              </a:ext>
            </a:extLst>
          </a:blip>
          <a:srcRect l="21287" r="21287"/>
          <a:stretch/>
        </p:blipFill>
        <p:spPr>
          <a:xfrm>
            <a:off x="6745287" y="0"/>
            <a:ext cx="5446713" cy="6326188"/>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2304300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Fallbeispiel: </a:t>
            </a:r>
            <a:r>
              <a:rPr lang="en-GB" sz="3600" i="0" dirty="0" err="1">
                <a:effectLst/>
              </a:rPr>
              <a:t>Gründung</a:t>
            </a:r>
            <a:r>
              <a:rPr lang="en-GB" sz="3600" i="0" dirty="0">
                <a:effectLst/>
              </a:rPr>
              <a:t> in Madrid, Spanien</a:t>
            </a:r>
            <a:endParaRPr lang="en-GB" sz="3600" dirty="0"/>
          </a:p>
        </p:txBody>
      </p:sp>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Szenario: </a:t>
            </a:r>
            <a:r>
              <a:rPr lang="en-GB" sz="2400" dirty="0">
                <a:latin typeface="Calibri" panose="020F0502020204030204" pitchFamily="34" charset="0"/>
                <a:cs typeface="Calibri" panose="020F0502020204030204" pitchFamily="34" charset="0"/>
              </a:rPr>
              <a:t>Stellen Sie sich vor, Sie sind ein Unternehmer, der in Madrid eine Agentur für digitales Marketing eröffnen möchte.</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339102"/>
          </a:xfrm>
          <a:prstGeom prst="rect">
            <a:avLst/>
          </a:prstGeom>
          <a:noFill/>
        </p:spPr>
        <p:txBody>
          <a:bodyPr wrap="square">
            <a:spAutoFit/>
          </a:bodyPr>
          <a:lstStyle/>
          <a:p>
            <a:pPr>
              <a:spcBef>
                <a:spcPts val="600"/>
              </a:spcBef>
            </a:pPr>
            <a:r>
              <a:rPr lang="en-GB" sz="1700" b="1" dirty="0">
                <a:solidFill>
                  <a:schemeClr val="bg1"/>
                </a:solidFill>
                <a:latin typeface="Calibri" panose="020F0502020204030204" pitchFamily="34" charset="0"/>
                <a:cs typeface="Calibri" panose="020F0502020204030204" pitchFamily="34" charset="0"/>
              </a:rPr>
              <a:t>TEIL 2</a:t>
            </a:r>
          </a:p>
          <a:p>
            <a:pPr>
              <a:spcBef>
                <a:spcPts val="600"/>
              </a:spcBef>
            </a:pPr>
            <a:r>
              <a:rPr lang="en-GB" sz="1700" b="1" dirty="0">
                <a:solidFill>
                  <a:schemeClr val="bg1"/>
                </a:solidFill>
                <a:latin typeface="Calibri" panose="020F0502020204030204" pitchFamily="34" charset="0"/>
                <a:cs typeface="Calibri" panose="020F0502020204030204" pitchFamily="34" charset="0"/>
              </a:rPr>
              <a:t>Lokale Compliance: </a:t>
            </a:r>
            <a:r>
              <a:rPr lang="en-GB" sz="1700" dirty="0">
                <a:solidFill>
                  <a:schemeClr val="bg1"/>
                </a:solidFill>
                <a:latin typeface="Calibri" panose="020F0502020204030204" pitchFamily="34" charset="0"/>
                <a:cs typeface="Calibri" panose="020F0502020204030204" pitchFamily="34" charset="0"/>
              </a:rPr>
              <a:t>Da Ihre Agentur in einem hochgradig digitalen Umfeld tätig ist, ist die Einhaltung von Online-Werbevorschriften und Verbraucherschutzgesetzen von entscheidender Bedeutung.</a:t>
            </a:r>
          </a:p>
          <a:p>
            <a:pPr>
              <a:spcBef>
                <a:spcPts val="600"/>
              </a:spcBef>
            </a:pPr>
            <a:r>
              <a:rPr lang="en-GB" sz="1700" b="1" dirty="0">
                <a:solidFill>
                  <a:schemeClr val="bg1"/>
                </a:solidFill>
                <a:latin typeface="Calibri" panose="020F0502020204030204" pitchFamily="34" charset="0"/>
                <a:cs typeface="Calibri" panose="020F0502020204030204" pitchFamily="34" charset="0"/>
              </a:rPr>
              <a:t>Navigieren durch den Prozess: </a:t>
            </a:r>
            <a:r>
              <a:rPr lang="en-GB" sz="1700" dirty="0">
                <a:solidFill>
                  <a:schemeClr val="bg1"/>
                </a:solidFill>
                <a:latin typeface="Calibri" panose="020F0502020204030204" pitchFamily="34" charset="0"/>
                <a:cs typeface="Calibri" panose="020F0502020204030204" pitchFamily="34" charset="0"/>
              </a:rPr>
              <a:t>In Madrid kann das Programm Madrid </a:t>
            </a:r>
            <a:r>
              <a:rPr lang="en-GB" sz="1700" dirty="0" err="1">
                <a:solidFill>
                  <a:schemeClr val="bg1"/>
                </a:solidFill>
                <a:latin typeface="Calibri" panose="020F0502020204030204" pitchFamily="34" charset="0"/>
                <a:cs typeface="Calibri" panose="020F0502020204030204" pitchFamily="34" charset="0"/>
              </a:rPr>
              <a:t>Emprende</a:t>
            </a:r>
            <a:r>
              <a:rPr lang="en-GB" sz="1700" dirty="0">
                <a:solidFill>
                  <a:schemeClr val="bg1"/>
                </a:solidFill>
                <a:latin typeface="Calibri" panose="020F0502020204030204" pitchFamily="34" charset="0"/>
                <a:cs typeface="Calibri" panose="020F0502020204030204" pitchFamily="34" charset="0"/>
              </a:rPr>
              <a:t> eine wertvolle Ressource sein, die Ihnen hilft, diese rechtlichen Aspekte zu verstehen und Ihre Agentur für digitales Marketing erfolgreich </a:t>
            </a:r>
            <a:r>
              <a:rPr lang="en-GB" sz="1700" dirty="0" err="1">
                <a:solidFill>
                  <a:schemeClr val="bg1"/>
                </a:solidFill>
                <a:latin typeface="Calibri" panose="020F0502020204030204" pitchFamily="34" charset="0"/>
                <a:cs typeface="Calibri" panose="020F0502020204030204" pitchFamily="34" charset="0"/>
              </a:rPr>
              <a:t>zu</a:t>
            </a:r>
            <a:r>
              <a:rPr lang="en-GB" sz="1700" dirty="0">
                <a:solidFill>
                  <a:schemeClr val="bg1"/>
                </a:solidFill>
                <a:latin typeface="Calibri" panose="020F0502020204030204" pitchFamily="34" charset="0"/>
                <a:cs typeface="Calibri" panose="020F0502020204030204" pitchFamily="34" charset="0"/>
              </a:rPr>
              <a:t> </a:t>
            </a:r>
            <a:r>
              <a:rPr lang="en-GB" sz="1700" dirty="0" err="1">
                <a:solidFill>
                  <a:schemeClr val="bg1"/>
                </a:solidFill>
                <a:latin typeface="Calibri" panose="020F0502020204030204" pitchFamily="34" charset="0"/>
                <a:cs typeface="Calibri" panose="020F0502020204030204" pitchFamily="34" charset="0"/>
              </a:rPr>
              <a:t>aufzubauen</a:t>
            </a:r>
            <a:r>
              <a:rPr lang="en-GB" sz="1700" dirty="0">
                <a:solidFill>
                  <a:schemeClr val="bg1"/>
                </a:solidFill>
                <a:latin typeface="Calibri" panose="020F0502020204030204" pitchFamily="34" charset="0"/>
                <a:cs typeface="Calibri" panose="020F0502020204030204" pitchFamily="34" charset="0"/>
              </a:rPr>
              <a:t>.</a:t>
            </a:r>
            <a:endParaRPr lang="en-GB" sz="1700" dirty="0">
              <a:solidFill>
                <a:schemeClr val="bg1"/>
              </a:solidFill>
            </a:endParaRPr>
          </a:p>
        </p:txBody>
      </p:sp>
      <p:sp>
        <p:nvSpPr>
          <p:cNvPr id="4" name="Bildplatzhalter 3">
            <a:extLst>
              <a:ext uri="{FF2B5EF4-FFF2-40B4-BE49-F238E27FC236}">
                <a16:creationId xmlns:a16="http://schemas.microsoft.com/office/drawing/2014/main" id="{16777224-42FB-37C6-0409-B1D4D7AF9982}"/>
              </a:ext>
            </a:extLst>
          </p:cNvPr>
          <p:cNvSpPr>
            <a:spLocks noGrp="1"/>
          </p:cNvSpPr>
          <p:nvPr>
            <p:ph type="pic" sz="quarter" idx="21"/>
          </p:nvPr>
        </p:nvSpPr>
        <p:spPr/>
        <p:txBody>
          <a:bodyPr/>
          <a:lstStyle/>
          <a:p>
            <a:endParaRPr lang="en-GB"/>
          </a:p>
        </p:txBody>
      </p:sp>
      <p:pic>
        <p:nvPicPr>
          <p:cNvPr id="2" name="Picture Placeholder 10">
            <a:extLst>
              <a:ext uri="{FF2B5EF4-FFF2-40B4-BE49-F238E27FC236}">
                <a16:creationId xmlns:a16="http://schemas.microsoft.com/office/drawing/2014/main" id="{995106D0-F1DB-481F-61AC-76E29E8D6926}"/>
              </a:ext>
            </a:extLst>
          </p:cNvPr>
          <p:cNvPicPr>
            <a:picLocks noChangeAspect="1"/>
          </p:cNvPicPr>
          <p:nvPr/>
        </p:nvPicPr>
        <p:blipFill>
          <a:blip r:embed="rId2" cstate="email">
            <a:extLst>
              <a:ext uri="{28A0092B-C50C-407E-A947-70E740481C1C}">
                <a14:useLocalDpi xmlns:a14="http://schemas.microsoft.com/office/drawing/2010/main"/>
              </a:ext>
            </a:extLst>
          </a:blip>
          <a:srcRect l="21287" r="21287"/>
          <a:stretch/>
        </p:blipFill>
        <p:spPr>
          <a:xfrm>
            <a:off x="6745287" y="0"/>
            <a:ext cx="5446713" cy="6326188"/>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3118752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081617" y="788520"/>
            <a:ext cx="10331871" cy="804265"/>
          </a:xfrm>
        </p:spPr>
        <p:txBody>
          <a:bodyPr/>
          <a:lstStyle/>
          <a:p>
            <a:pPr algn="ctr"/>
            <a:r>
              <a:rPr lang="en-GB" dirty="0"/>
              <a:t>EU ENTREPRENEURSHIP 2020 AKTIONSPLAN</a:t>
            </a:r>
          </a:p>
          <a:p>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589938"/>
            <a:ext cx="10483429" cy="4439577"/>
          </a:xfrm>
        </p:spPr>
        <p:txBody>
          <a:bodyPr/>
          <a:lstStyle/>
          <a:p>
            <a:r>
              <a:rPr lang="en-US" dirty="0">
                <a:solidFill>
                  <a:schemeClr val="tx1"/>
                </a:solidFill>
              </a:rPr>
              <a:t>Im Jahr 2015 erwirtschafteten kleine und mittlere Unternehmen (KMU) einen Wert von 3,9 Mrd. EUR und beschäftigten 90 Millionen Europäer, was über 99 % aller Unternehmen in Europa ausmacht und somit einen großen Einfluss auf die EU-Wirtschaft hat (</a:t>
            </a:r>
            <a:r>
              <a:rPr lang="da-DK" dirty="0">
                <a:solidFill>
                  <a:schemeClr val="tx1"/>
                </a:solidFill>
              </a:rPr>
              <a:t>Muller, P. et al., 2016).</a:t>
            </a:r>
            <a:endParaRPr lang="en-PH" dirty="0">
              <a:solidFill>
                <a:schemeClr val="tx1"/>
              </a:solidFill>
            </a:endParaRPr>
          </a:p>
          <a:p>
            <a:endParaRPr lang="en-US" dirty="0">
              <a:solidFill>
                <a:schemeClr val="tx1"/>
              </a:solidFill>
            </a:endParaRPr>
          </a:p>
          <a:p>
            <a:r>
              <a:rPr lang="en-US" dirty="0">
                <a:solidFill>
                  <a:schemeClr val="tx1"/>
                </a:solidFill>
              </a:rPr>
              <a:t>In diesem Sinne wurde der EU-Entrepreneurship-</a:t>
            </a:r>
            <a:r>
              <a:rPr lang="en-US" dirty="0" err="1">
                <a:solidFill>
                  <a:schemeClr val="tx1"/>
                </a:solidFill>
              </a:rPr>
              <a:t>Aktionsplan</a:t>
            </a:r>
            <a:r>
              <a:rPr lang="en-US" dirty="0">
                <a:solidFill>
                  <a:schemeClr val="tx1"/>
                </a:solidFill>
              </a:rPr>
              <a:t> </a:t>
            </a:r>
            <a:r>
              <a:rPr lang="en-US" dirty="0" err="1">
                <a:solidFill>
                  <a:schemeClr val="tx1"/>
                </a:solidFill>
              </a:rPr>
              <a:t>entwickelt</a:t>
            </a:r>
            <a:r>
              <a:rPr lang="en-US" dirty="0">
                <a:solidFill>
                  <a:schemeClr val="tx1"/>
                </a:solidFill>
              </a:rPr>
              <a:t>, um das Unternehmertum in Europa zu stärken. </a:t>
            </a:r>
          </a:p>
          <a:p>
            <a:endParaRPr lang="en-US" dirty="0">
              <a:solidFill>
                <a:schemeClr val="tx1"/>
              </a:solidFill>
            </a:endParaRPr>
          </a:p>
          <a:p>
            <a:pPr algn="just"/>
            <a:r>
              <a:rPr lang="en-US" dirty="0">
                <a:solidFill>
                  <a:schemeClr val="tx1"/>
                </a:solidFill>
              </a:rPr>
              <a:t>Der Plan unterstreicht die Bedeutung von Bildung und Ausbildung für neues Unternehmertum für junge Menschen, Frauen, Migranten, Senioren und Arbeitslose durch eine Reihe von Maßnahmen im Zeitraum 2014-2020. </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0643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250AE-93C7-E081-5F36-BF4529583B2A}"/>
              </a:ext>
            </a:extLst>
          </p:cNvPr>
          <p:cNvSpPr>
            <a:spLocks noGrp="1"/>
          </p:cNvSpPr>
          <p:nvPr>
            <p:ph type="body" sz="quarter" idx="30"/>
          </p:nvPr>
        </p:nvSpPr>
        <p:spPr/>
        <p:txBody>
          <a:bodyPr/>
          <a:lstStyle/>
          <a:p>
            <a:pPr algn="ctr"/>
            <a:r>
              <a:rPr lang="en-GB" dirty="0"/>
              <a:t>EU ENTREPRENEURSHIP 2020 AKTIONSPLAN</a:t>
            </a:r>
          </a:p>
        </p:txBody>
      </p:sp>
      <p:sp>
        <p:nvSpPr>
          <p:cNvPr id="3" name="Text Placeholder 2">
            <a:extLst>
              <a:ext uri="{FF2B5EF4-FFF2-40B4-BE49-F238E27FC236}">
                <a16:creationId xmlns:a16="http://schemas.microsoft.com/office/drawing/2014/main" id="{6D34E17B-B52F-E76D-637E-2DF222864B4D}"/>
              </a:ext>
            </a:extLst>
          </p:cNvPr>
          <p:cNvSpPr>
            <a:spLocks noGrp="1"/>
          </p:cNvSpPr>
          <p:nvPr>
            <p:ph type="body" sz="quarter" idx="48"/>
          </p:nvPr>
        </p:nvSpPr>
        <p:spPr/>
        <p:txBody>
          <a:bodyPr/>
          <a:lstStyle/>
          <a:p>
            <a:r>
              <a:rPr lang="en-US" dirty="0">
                <a:solidFill>
                  <a:srgbClr val="0C2D45"/>
                </a:solidFill>
              </a:rPr>
              <a:t>Mehr über den Aktionsplan können Sie hier lesen: </a:t>
            </a:r>
          </a:p>
          <a:p>
            <a:endParaRPr lang="en-US" dirty="0">
              <a:solidFill>
                <a:schemeClr val="tx1"/>
              </a:solidFill>
            </a:endParaRPr>
          </a:p>
          <a:p>
            <a:r>
              <a:rPr lang="en-US" b="1" dirty="0">
                <a:solidFill>
                  <a:schemeClr val="tx1"/>
                </a:solidFill>
                <a:hlinkClick r:id="rId2"/>
              </a:rPr>
              <a:t>https://www.eesc.europa.eu/en/our-work/opinions-information-reports/opinions/entrepreneurship-2020-action-plan</a:t>
            </a:r>
            <a:endParaRPr lang="en-US" b="1" dirty="0">
              <a:solidFill>
                <a:schemeClr val="tx1"/>
              </a:solidFill>
            </a:endParaRPr>
          </a:p>
          <a:p>
            <a:endParaRPr lang="en-GB" dirty="0"/>
          </a:p>
        </p:txBody>
      </p:sp>
      <p:pic>
        <p:nvPicPr>
          <p:cNvPr id="6" name="Picture Placeholder 5">
            <a:extLst>
              <a:ext uri="{FF2B5EF4-FFF2-40B4-BE49-F238E27FC236}">
                <a16:creationId xmlns:a16="http://schemas.microsoft.com/office/drawing/2014/main" id="{68127671-898B-8514-9629-1EADC20B1F9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15681" r="15681"/>
          <a:stretch/>
        </p:blipFill>
        <p:spPr/>
      </p:pic>
    </p:spTree>
    <p:extLst>
      <p:ext uri="{BB962C8B-B14F-4D97-AF65-F5344CB8AC3E}">
        <p14:creationId xmlns:p14="http://schemas.microsoft.com/office/powerpoint/2010/main" val="410584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767137" y="2192374"/>
            <a:ext cx="5967663" cy="3493712"/>
          </a:xfrm>
        </p:spPr>
        <p:txBody>
          <a:bodyPr/>
          <a:lstStyle/>
          <a:p>
            <a:pPr algn="ctr"/>
            <a:r>
              <a:rPr lang="en-US" sz="2200" i="1" dirty="0"/>
              <a:t>"Wir haben viele Beweise, und wir alle wissen, dass Europa ohne Migranten ein viel weniger einflussreicher Kontinent gewesen wäre. Das Potenzial der zugewanderten Unternehmer zum Beispiel war enorm wichtig für die Schaffung neuer Ideen und neuer Arbeitsplätze.</a:t>
            </a:r>
            <a:r>
              <a:rPr lang="en-US" sz="2200" dirty="0"/>
              <a:t>"</a:t>
            </a:r>
          </a:p>
          <a:p>
            <a:pPr algn="ctr"/>
            <a:endParaRPr lang="en-US" sz="2200" dirty="0"/>
          </a:p>
          <a:p>
            <a:pPr algn="ctr"/>
            <a:r>
              <a:rPr lang="en-US" sz="2200" dirty="0" err="1"/>
              <a:t>- Olle </a:t>
            </a:r>
            <a:r>
              <a:rPr lang="en-US" sz="2200" dirty="0"/>
              <a:t>SCHMIDT, schwedischer Europaabgeordneter für die Allianz der Liberalen und Demokraten für Europa</a:t>
            </a:r>
          </a:p>
        </p:txBody>
      </p:sp>
      <p:pic>
        <p:nvPicPr>
          <p:cNvPr id="6" name="Picture Placeholder 5">
            <a:extLst>
              <a:ext uri="{FF2B5EF4-FFF2-40B4-BE49-F238E27FC236}">
                <a16:creationId xmlns:a16="http://schemas.microsoft.com/office/drawing/2014/main" id="{E8AEB40C-EC21-5C16-5DE2-8DC1868EBC67}"/>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t>37</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2141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081617" y="788520"/>
            <a:ext cx="10331871" cy="804265"/>
          </a:xfrm>
        </p:spPr>
        <p:txBody>
          <a:bodyPr/>
          <a:lstStyle/>
          <a:p>
            <a:pPr algn="ctr"/>
            <a:r>
              <a:rPr lang="en-GB" dirty="0"/>
              <a:t>Internationaler Rechtsrahmen für den Schutz von Wanderarbeitnehmern </a:t>
            </a:r>
          </a:p>
          <a:p>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1005839" y="2197912"/>
            <a:ext cx="10483429" cy="4439577"/>
          </a:xfrm>
        </p:spPr>
        <p:txBody>
          <a:bodyPr/>
          <a:lstStyle/>
          <a:p>
            <a:r>
              <a:rPr lang="en-US" dirty="0">
                <a:solidFill>
                  <a:schemeClr val="tx1"/>
                </a:solidFill>
              </a:rPr>
              <a:t>Als Unternehmer mit Migrationshintergrund ist es wichtig, die internationale Politik in Bezug auf die Menschenrechte von Wanderarbeitnehmern und die Normen für Menschen- und </a:t>
            </a:r>
            <a:r>
              <a:rPr lang="en-US" dirty="0" err="1">
                <a:solidFill>
                  <a:schemeClr val="tx1"/>
                </a:solidFill>
              </a:rPr>
              <a:t>Arbeitsrechte zu kennen</a:t>
            </a:r>
            <a:r>
              <a:rPr lang="en-US" dirty="0">
                <a:solidFill>
                  <a:schemeClr val="tx1"/>
                </a:solidFill>
              </a:rPr>
              <a:t>. </a:t>
            </a:r>
          </a:p>
          <a:p>
            <a:endParaRPr lang="en-US" dirty="0">
              <a:solidFill>
                <a:schemeClr val="tx1"/>
              </a:solidFill>
            </a:endParaRPr>
          </a:p>
          <a:p>
            <a:r>
              <a:rPr lang="en-US" dirty="0">
                <a:solidFill>
                  <a:schemeClr val="tx1"/>
                </a:solidFill>
              </a:rPr>
              <a:t>Die Vereinten Nationen und die Internationale Arbeitsmigration haben ihre Maßnahmen zum Schutz von Wanderarbeitern und zur Gewährleistung von Chancengleichheit und Gleichbehandlung verstärkt. </a:t>
            </a:r>
          </a:p>
          <a:p>
            <a:endParaRPr lang="en-US" dirty="0">
              <a:solidFill>
                <a:schemeClr val="tx1"/>
              </a:solidFill>
            </a:endParaRPr>
          </a:p>
          <a:p>
            <a:r>
              <a:rPr lang="en-US" dirty="0">
                <a:solidFill>
                  <a:schemeClr val="tx1"/>
                </a:solidFill>
              </a:rPr>
              <a:t>Wenn Sie mehr über die internationalen Rechte wissen möchten, lesen Sie bitte den Artikel der Organisation für Sicherheit und Zusammenarbeit in Europa: </a:t>
            </a:r>
          </a:p>
          <a:p>
            <a:r>
              <a:rPr lang="en-PH" dirty="0">
                <a:solidFill>
                  <a:schemeClr val="tx1"/>
                </a:solidFill>
                <a:hlinkClick r:id="rId3"/>
              </a:rPr>
              <a:t>https://www.osce.org/files/f/documents/b/a/19246.pdf</a:t>
            </a:r>
            <a:r>
              <a:rPr lang="en-PH" dirty="0">
                <a:solidFill>
                  <a:schemeClr val="tx1"/>
                </a:solidFill>
              </a:rPr>
              <a:t> </a:t>
            </a: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38</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86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57809" y="3404978"/>
            <a:ext cx="6151479" cy="1031673"/>
          </a:xfrm>
        </p:spPr>
        <p:txBody>
          <a:bodyPr/>
          <a:lstStyle/>
          <a:p>
            <a:pPr algn="l"/>
            <a:r>
              <a:rPr lang="en-US" sz="2800" dirty="0"/>
              <a:t>GEMEINSAME HERAUSFORDERUNGEN FÜR UNTERNEHMER MIT MIGRATIONSHINTERGRUND BEI DER UNTERNEHMENSGRÜNDUNG </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7" name="Bildplatzhalter 6">
            <a:extLst>
              <a:ext uri="{FF2B5EF4-FFF2-40B4-BE49-F238E27FC236}">
                <a16:creationId xmlns:a16="http://schemas.microsoft.com/office/drawing/2014/main" id="{4870E139-4E32-BE7C-FF57-B60D06B9C8A9}"/>
              </a:ext>
            </a:extLst>
          </p:cNvPr>
          <p:cNvSpPr>
            <a:spLocks noGrp="1"/>
          </p:cNvSpPr>
          <p:nvPr>
            <p:ph type="pic" sz="quarter" idx="21"/>
          </p:nvPr>
        </p:nvSpPr>
        <p:spPr/>
        <p:txBody>
          <a:bodyPr/>
          <a:lstStyle/>
          <a:p>
            <a:endParaRPr lang="en-GB"/>
          </a:p>
        </p:txBody>
      </p:sp>
      <p:pic>
        <p:nvPicPr>
          <p:cNvPr id="5" name="Picture Placeholder 9">
            <a:extLst>
              <a:ext uri="{FF2B5EF4-FFF2-40B4-BE49-F238E27FC236}">
                <a16:creationId xmlns:a16="http://schemas.microsoft.com/office/drawing/2014/main" id="{B31A9192-7C39-7FF1-1098-F956AF048101}"/>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27608"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202571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421860" y="499153"/>
            <a:ext cx="7127516" cy="804265"/>
          </a:xfrm>
        </p:spPr>
        <p:txBody>
          <a:bodyPr/>
          <a:lstStyle/>
          <a:p>
            <a:r>
              <a:rPr lang="de-DE" sz="3600" cap="all" dirty="0"/>
              <a:t>Verbesserung der Sprachkenntnisse von migrantischen Unternehmern in der Geschäftswelt </a:t>
            </a:r>
            <a:endParaRPr lang="en-US" sz="3600" cap="all"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421860" y="2857669"/>
            <a:ext cx="6488225" cy="2822323"/>
          </a:xfrm>
        </p:spPr>
        <p:txBody>
          <a:bodyPr/>
          <a:lstStyle/>
          <a:p>
            <a:r>
              <a:rPr lang="en-US" dirty="0">
                <a:solidFill>
                  <a:schemeClr val="tx1"/>
                </a:solidFill>
              </a:rPr>
              <a:t>Wenn wir in ein neues Land umziehen und uns dort niederlassen, ist die Verbesserung unserer Sprachkenntnisse für die Integration in die örtliche Gemeinschaft unerlässlich. </a:t>
            </a:r>
          </a:p>
          <a:p>
            <a:endParaRPr lang="en-US" dirty="0">
              <a:solidFill>
                <a:schemeClr val="tx1"/>
              </a:solidFill>
            </a:endParaRPr>
          </a:p>
          <a:p>
            <a:r>
              <a:rPr lang="en-US" dirty="0">
                <a:solidFill>
                  <a:schemeClr val="tx1"/>
                </a:solidFill>
              </a:rPr>
              <a:t>Als Unternehmer mit Migrationshintergrund erhöht dies die Geschäftsmöglichkeiten und erweitert das soziale Netzwerk, was sich positiv auf die Gründung eines Unternehmens im Aufnahmeland auswirken kann (Wei et. al, 2018).</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a:t>
            </a:fld>
            <a:endParaRPr lang="en-US" sz="800" dirty="0">
              <a:latin typeface="Calibri" panose="020F0502020204030204" pitchFamily="34" charset="0"/>
              <a:cs typeface="Calibri" panose="020F0502020204030204" pitchFamily="34" charset="0"/>
            </a:endParaRPr>
          </a:p>
        </p:txBody>
      </p:sp>
      <p:pic>
        <p:nvPicPr>
          <p:cNvPr id="5" name="Picture 5">
            <a:extLst>
              <a:ext uri="{FF2B5EF4-FFF2-40B4-BE49-F238E27FC236}">
                <a16:creationId xmlns:a16="http://schemas.microsoft.com/office/drawing/2014/main" id="{7A87DB01-A35C-7378-C0F2-5E6D9DD68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4039" y="0"/>
            <a:ext cx="4571558" cy="6858000"/>
          </a:xfrm>
          <a:prstGeom prst="rect">
            <a:avLst/>
          </a:prstGeom>
        </p:spPr>
      </p:pic>
    </p:spTree>
    <p:extLst>
      <p:ext uri="{BB962C8B-B14F-4D97-AF65-F5344CB8AC3E}">
        <p14:creationId xmlns:p14="http://schemas.microsoft.com/office/powerpoint/2010/main" val="357867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Herausforderungen von </a:t>
            </a:r>
            <a:r>
              <a:rPr lang="en-GB" dirty="0" err="1"/>
              <a:t>migrantischen</a:t>
            </a:r>
            <a:r>
              <a:rPr lang="en-GB" dirty="0"/>
              <a:t> </a:t>
            </a:r>
            <a:r>
              <a:rPr lang="en-GB" dirty="0" err="1"/>
              <a:t>Unternehmern</a:t>
            </a:r>
            <a:r>
              <a:rPr lang="en-GB" dirty="0"/>
              <a:t>: </a:t>
            </a:r>
          </a:p>
          <a:p>
            <a:pPr algn="ctr"/>
            <a:r>
              <a:rPr lang="en-GB" dirty="0"/>
              <a:t>Kulturelle und sprachliche Barrieren </a:t>
            </a:r>
          </a:p>
          <a:p>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pPr algn="just"/>
            <a:r>
              <a:rPr lang="en-US" sz="2200" dirty="0">
                <a:solidFill>
                  <a:schemeClr val="tx1"/>
                </a:solidFill>
              </a:rPr>
              <a:t>Bei </a:t>
            </a:r>
            <a:r>
              <a:rPr lang="en-US" sz="2200" dirty="0" err="1">
                <a:solidFill>
                  <a:schemeClr val="tx1"/>
                </a:solidFill>
              </a:rPr>
              <a:t>Unternehmensgründung</a:t>
            </a:r>
            <a:r>
              <a:rPr lang="en-US" sz="2200" dirty="0">
                <a:solidFill>
                  <a:schemeClr val="tx1"/>
                </a:solidFill>
              </a:rPr>
              <a:t> müssen Unternehmer mit Migrationshintergrund das richtige Visum und die Genehmigung für die Gründung eines Unternehmens beantragen. Dies kann eine Herausforderung sein, wenn das Aufnahmeland nur eine begrenzte Anzahl universeller und gemeinsamer Sprachen verwendet, was das Verwaltungsverfahren länger und mühsamer macht, da es schwierig ist, die Vorschriften und Anforderungen zu verstehen (OCED, 2019).  Auch die Kommunikation und der Aufbau von Geschäftsbeziehungen mit potenziellen Kunden und Interessengruppen kann zu Beginn schwierig sein. </a:t>
            </a:r>
          </a:p>
          <a:p>
            <a:endParaRPr lang="en-US" sz="2200" dirty="0">
              <a:solidFill>
                <a:schemeClr val="tx1"/>
              </a:solidFill>
            </a:endParaRPr>
          </a:p>
          <a:p>
            <a:pPr algn="just"/>
            <a:r>
              <a:rPr lang="en-US" sz="2200" dirty="0">
                <a:solidFill>
                  <a:schemeClr val="tx1"/>
                </a:solidFill>
              </a:rPr>
              <a:t>Eine weitere Herausforderung sind die kulturellen Unterschiede zwischen der einheimischen Bevölkerung und den zugewanderten Unternehmern. Dies kann zu Problemen bei der kulturellen Anpassung und Navigation im neuen Geschäftsumfeld führen (Walsh, L. und Cooney, T. 2023). </a:t>
            </a:r>
          </a:p>
          <a:p>
            <a:endParaRPr lang="en-US" sz="2200"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40</a:t>
            </a:fld>
            <a:endParaRPr lang="en-US" sz="800" dirty="0">
              <a:latin typeface="Calibri" panose="020F0502020204030204" pitchFamily="34" charset="0"/>
              <a:cs typeface="Calibri" panose="020F0502020204030204" pitchFamily="34" charset="0"/>
            </a:endParaRPr>
          </a:p>
        </p:txBody>
      </p:sp>
      <p:sp>
        <p:nvSpPr>
          <p:cNvPr id="6" name="Text Placeholder 2">
            <a:extLst>
              <a:ext uri="{FF2B5EF4-FFF2-40B4-BE49-F238E27FC236}">
                <a16:creationId xmlns:a16="http://schemas.microsoft.com/office/drawing/2014/main" id="{F3F01D58-E4D7-445F-8FF6-F1612F4C0EC5}"/>
              </a:ext>
            </a:extLst>
          </p:cNvPr>
          <p:cNvSpPr txBox="1">
            <a:spLocks/>
          </p:cNvSpPr>
          <p:nvPr/>
        </p:nvSpPr>
        <p:spPr>
          <a:xfrm>
            <a:off x="1005839" y="2197912"/>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835766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err="1"/>
              <a:t>Herausforderungen</a:t>
            </a:r>
            <a:r>
              <a:rPr lang="en-GB" dirty="0"/>
              <a:t> von </a:t>
            </a:r>
            <a:r>
              <a:rPr lang="en-GB" dirty="0" err="1"/>
              <a:t>migrantischen</a:t>
            </a:r>
            <a:r>
              <a:rPr lang="en-GB" dirty="0"/>
              <a:t> </a:t>
            </a:r>
            <a:r>
              <a:rPr lang="en-GB" dirty="0" err="1"/>
              <a:t>Unternehmern</a:t>
            </a:r>
            <a:r>
              <a:rPr lang="en-GB" dirty="0"/>
              <a:t>: </a:t>
            </a:r>
          </a:p>
          <a:p>
            <a:pPr algn="ctr"/>
            <a:r>
              <a:rPr lang="en-GB" dirty="0" err="1"/>
              <a:t>Mangelnder</a:t>
            </a:r>
            <a:r>
              <a:rPr lang="en-GB" dirty="0"/>
              <a:t> Zugang zu finanziellen Ressourcen und Zuschüssen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41</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01CA30C0-7E49-44B1-9802-3EDAC3E2980E}"/>
              </a:ext>
            </a:extLst>
          </p:cNvPr>
          <p:cNvSpPr txBox="1">
            <a:spLocks/>
          </p:cNvSpPr>
          <p:nvPr/>
        </p:nvSpPr>
        <p:spPr>
          <a:xfrm>
            <a:off x="1006685" y="2199857"/>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solidFill>
                <a:schemeClr val="tx1"/>
              </a:solidFill>
            </a:endParaRPr>
          </a:p>
          <a:p>
            <a:endParaRPr lang="en-US" dirty="0">
              <a:solidFill>
                <a:schemeClr val="tx1"/>
              </a:solidFill>
            </a:endParaRPr>
          </a:p>
        </p:txBody>
      </p:sp>
      <p:sp>
        <p:nvSpPr>
          <p:cNvPr id="6" name="Text Placeholder 2">
            <a:extLst>
              <a:ext uri="{FF2B5EF4-FFF2-40B4-BE49-F238E27FC236}">
                <a16:creationId xmlns:a16="http://schemas.microsoft.com/office/drawing/2014/main" id="{9A145458-194C-47FE-8CF9-72907124D011}"/>
              </a:ext>
            </a:extLst>
          </p:cNvPr>
          <p:cNvSpPr txBox="1">
            <a:spLocks/>
          </p:cNvSpPr>
          <p:nvPr/>
        </p:nvSpPr>
        <p:spPr>
          <a:xfrm>
            <a:off x="771510" y="2229592"/>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sz="2200" dirty="0">
              <a:solidFill>
                <a:schemeClr val="tx1"/>
              </a:solidFill>
            </a:endParaRPr>
          </a:p>
          <a:p>
            <a:pPr algn="just"/>
            <a:r>
              <a:rPr lang="en-US" sz="2200" dirty="0">
                <a:solidFill>
                  <a:schemeClr val="tx1"/>
                </a:solidFill>
              </a:rPr>
              <a:t>Viele Banken und Investoren zögern, Unternehmer mit Migrationshintergrund zu finanzieren und ihnen Kredite zu gewähren, da sie als risikoreich gelten (die Banken haben Schwierigkeiten, ihre Glaubwürdigkeit und ihre finanzielle Vergangenheit zu überprüfen), so dass die nächste Hürde der Zugang zu Kapital ist (OCED, 2019).</a:t>
            </a:r>
          </a:p>
          <a:p>
            <a:pPr algn="just"/>
            <a:endParaRPr lang="en-US" sz="2200" dirty="0">
              <a:solidFill>
                <a:schemeClr val="tx1"/>
              </a:solidFill>
            </a:endParaRPr>
          </a:p>
          <a:p>
            <a:pPr algn="just"/>
            <a:r>
              <a:rPr lang="en-US" sz="2200" dirty="0">
                <a:solidFill>
                  <a:schemeClr val="tx1"/>
                </a:solidFill>
              </a:rPr>
              <a:t>Der Zustand des finanziellen Ökosystems eines Aufnahmelandes kann sich auf die Geschäftstätigkeit und die Expansion von neu gegründeten Unternehmen von Migrantenunternehmern auswirken.</a:t>
            </a:r>
          </a:p>
          <a:p>
            <a:pPr algn="just"/>
            <a:r>
              <a:rPr lang="en-US" sz="2200" dirty="0">
                <a:solidFill>
                  <a:schemeClr val="tx1"/>
                </a:solidFill>
              </a:rPr>
              <a:t>Ohne finanzielle Unterstützung und verfügbare Mittel wird die Gründung eines Unternehmens kritisch sein (</a:t>
            </a:r>
            <a:r>
              <a:rPr lang="en-US" sz="2200" dirty="0" err="1">
                <a:solidFill>
                  <a:schemeClr val="tx1"/>
                </a:solidFill>
              </a:rPr>
              <a:t>Davidavičien</a:t>
            </a:r>
            <a:r>
              <a:rPr lang="en-US" sz="2200" dirty="0">
                <a:solidFill>
                  <a:schemeClr val="tx1"/>
                </a:solidFill>
              </a:rPr>
              <a:t>ė, V., &amp; </a:t>
            </a:r>
            <a:r>
              <a:rPr lang="en-US" sz="2200" dirty="0" err="1">
                <a:solidFill>
                  <a:schemeClr val="tx1"/>
                </a:solidFill>
              </a:rPr>
              <a:t>Lolat</a:t>
            </a:r>
            <a:r>
              <a:rPr lang="en-US" sz="2200" dirty="0">
                <a:solidFill>
                  <a:schemeClr val="tx1"/>
                </a:solidFill>
              </a:rPr>
              <a:t>, I. 2016). </a:t>
            </a:r>
          </a:p>
          <a:p>
            <a:pPr algn="just"/>
            <a:endParaRPr lang="en-US" sz="2200" dirty="0">
              <a:solidFill>
                <a:schemeClr val="tx1"/>
              </a:solidFill>
            </a:endParaRPr>
          </a:p>
        </p:txBody>
      </p:sp>
    </p:spTree>
    <p:extLst>
      <p:ext uri="{BB962C8B-B14F-4D97-AF65-F5344CB8AC3E}">
        <p14:creationId xmlns:p14="http://schemas.microsoft.com/office/powerpoint/2010/main" val="4006253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err="1"/>
              <a:t>Herausforderungen</a:t>
            </a:r>
            <a:r>
              <a:rPr lang="en-GB" dirty="0"/>
              <a:t> von </a:t>
            </a:r>
            <a:r>
              <a:rPr lang="en-GB" dirty="0" err="1"/>
              <a:t>migrantischen</a:t>
            </a:r>
            <a:r>
              <a:rPr lang="en-GB" dirty="0"/>
              <a:t> </a:t>
            </a:r>
            <a:r>
              <a:rPr lang="en-GB" dirty="0" err="1"/>
              <a:t>Unternehmern</a:t>
            </a:r>
            <a:r>
              <a:rPr lang="en-GB" dirty="0"/>
              <a:t>: </a:t>
            </a:r>
          </a:p>
          <a:p>
            <a:pPr algn="ctr"/>
            <a:r>
              <a:rPr lang="en-GB" dirty="0" err="1"/>
              <a:t>Diskriminierung</a:t>
            </a:r>
            <a:r>
              <a:rPr lang="en-GB" dirty="0"/>
              <a:t>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42</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4255A3-509D-4700-81B1-95CC5BCF45D7}"/>
              </a:ext>
            </a:extLst>
          </p:cNvPr>
          <p:cNvSpPr txBox="1">
            <a:spLocks/>
          </p:cNvSpPr>
          <p:nvPr/>
        </p:nvSpPr>
        <p:spPr>
          <a:xfrm>
            <a:off x="854284" y="2418491"/>
            <a:ext cx="10483429" cy="3803890"/>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sz="2200" dirty="0">
                <a:solidFill>
                  <a:schemeClr val="tx1"/>
                </a:solidFill>
              </a:rPr>
              <a:t>Häufig werden Unternehmer mit Migrationshintergrund diskriminiert, was sie demotivieren kann, ihre Existenzgründung aktiv voranzutreiben und stattdessen in einem Unternehmen oder einer Organisation zu arbeiten. </a:t>
            </a:r>
          </a:p>
          <a:p>
            <a:pPr algn="just"/>
            <a:endParaRPr lang="en-US" sz="2200" dirty="0">
              <a:solidFill>
                <a:schemeClr val="tx1"/>
              </a:solidFill>
            </a:endParaRPr>
          </a:p>
          <a:p>
            <a:pPr algn="just"/>
            <a:r>
              <a:rPr lang="en-US" sz="2200" dirty="0">
                <a:solidFill>
                  <a:schemeClr val="tx1"/>
                </a:solidFill>
              </a:rPr>
              <a:t>Es sollten Antidiskriminierungsmaßnahmen und bessere Integrationsmaßnahmen für Zuwanderer eingeführt werden, um Stereotypisierungen und Vorurteile zu bekämpfen (</a:t>
            </a:r>
            <a:r>
              <a:rPr lang="en-PH" sz="2200" dirty="0" err="1">
                <a:solidFill>
                  <a:schemeClr val="tx1"/>
                </a:solidFill>
              </a:rPr>
              <a:t>Naudé</a:t>
            </a:r>
            <a:r>
              <a:rPr lang="en-PH" sz="2200" dirty="0">
                <a:solidFill>
                  <a:schemeClr val="tx1"/>
                </a:solidFill>
              </a:rPr>
              <a:t>, W. et. al 2017). </a:t>
            </a:r>
            <a:endParaRPr lang="en-US" sz="2200" dirty="0">
              <a:solidFill>
                <a:schemeClr val="tx1"/>
              </a:solidFill>
            </a:endParaRPr>
          </a:p>
        </p:txBody>
      </p:sp>
    </p:spTree>
    <p:extLst>
      <p:ext uri="{BB962C8B-B14F-4D97-AF65-F5344CB8AC3E}">
        <p14:creationId xmlns:p14="http://schemas.microsoft.com/office/powerpoint/2010/main" val="637329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658346" y="4648202"/>
            <a:ext cx="10875308" cy="1346830"/>
          </a:xfrm>
        </p:spPr>
        <p:txBody>
          <a:bodyPr/>
          <a:lstStyle/>
          <a:p>
            <a:pPr algn="ctr"/>
            <a:r>
              <a:rPr lang="en-US" dirty="0"/>
              <a:t>Selbstreflexion: Welche anderen Herausforderungen für Unternehmer mit Migrationshintergrund bei der Unternehmensgründung fallen Ihnen ein?</a:t>
            </a:r>
          </a:p>
        </p:txBody>
      </p:sp>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43</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43</a:t>
            </a:fld>
            <a:endParaRPr lang="en-US" sz="800" dirty="0">
              <a:latin typeface="Calibri" panose="020F0502020204030204" pitchFamily="34" charset="0"/>
              <a:cs typeface="Calibri" panose="020F0502020204030204" pitchFamily="34" charset="0"/>
            </a:endParaRPr>
          </a:p>
        </p:txBody>
      </p:sp>
      <p:sp>
        <p:nvSpPr>
          <p:cNvPr id="4" name="Bildplatzhalter 3">
            <a:extLst>
              <a:ext uri="{FF2B5EF4-FFF2-40B4-BE49-F238E27FC236}">
                <a16:creationId xmlns:a16="http://schemas.microsoft.com/office/drawing/2014/main" id="{D88F208A-2BB4-5F84-6DC1-F0DD49C07D16}"/>
              </a:ext>
            </a:extLst>
          </p:cNvPr>
          <p:cNvSpPr>
            <a:spLocks noGrp="1"/>
          </p:cNvSpPr>
          <p:nvPr>
            <p:ph type="pic" sz="quarter" idx="23"/>
          </p:nvPr>
        </p:nvSpPr>
        <p:spPr/>
        <p:txBody>
          <a:bodyPr/>
          <a:lstStyle/>
          <a:p>
            <a:endParaRPr lang="en-GB"/>
          </a:p>
        </p:txBody>
      </p:sp>
      <p:sp>
        <p:nvSpPr>
          <p:cNvPr id="6" name="Bildplatzhalter 5">
            <a:extLst>
              <a:ext uri="{FF2B5EF4-FFF2-40B4-BE49-F238E27FC236}">
                <a16:creationId xmlns:a16="http://schemas.microsoft.com/office/drawing/2014/main" id="{C1A142C0-BD95-CDD6-DBF6-3EE3ECA5B849}"/>
              </a:ext>
            </a:extLst>
          </p:cNvPr>
          <p:cNvSpPr>
            <a:spLocks noGrp="1"/>
          </p:cNvSpPr>
          <p:nvPr>
            <p:ph type="pic" sz="quarter" idx="49"/>
          </p:nvPr>
        </p:nvSpPr>
        <p:spPr/>
        <p:txBody>
          <a:bodyPr/>
          <a:lstStyle/>
          <a:p>
            <a:endParaRPr lang="en-GB"/>
          </a:p>
        </p:txBody>
      </p:sp>
      <p:sp>
        <p:nvSpPr>
          <p:cNvPr id="8" name="Bildplatzhalter 7">
            <a:extLst>
              <a:ext uri="{FF2B5EF4-FFF2-40B4-BE49-F238E27FC236}">
                <a16:creationId xmlns:a16="http://schemas.microsoft.com/office/drawing/2014/main" id="{236064D9-127D-6806-C877-294CC34128FB}"/>
              </a:ext>
            </a:extLst>
          </p:cNvPr>
          <p:cNvSpPr>
            <a:spLocks noGrp="1"/>
          </p:cNvSpPr>
          <p:nvPr>
            <p:ph type="pic" sz="quarter" idx="50"/>
          </p:nvPr>
        </p:nvSpPr>
        <p:spPr/>
        <p:txBody>
          <a:bodyPr/>
          <a:lstStyle/>
          <a:p>
            <a:endParaRPr lang="en-GB"/>
          </a:p>
        </p:txBody>
      </p:sp>
      <p:sp>
        <p:nvSpPr>
          <p:cNvPr id="10" name="Bildplatzhalter 9">
            <a:extLst>
              <a:ext uri="{FF2B5EF4-FFF2-40B4-BE49-F238E27FC236}">
                <a16:creationId xmlns:a16="http://schemas.microsoft.com/office/drawing/2014/main" id="{CD7187CD-2DCB-BFC1-A51D-D24089B52F7B}"/>
              </a:ext>
            </a:extLst>
          </p:cNvPr>
          <p:cNvSpPr>
            <a:spLocks noGrp="1"/>
          </p:cNvSpPr>
          <p:nvPr>
            <p:ph type="pic" sz="quarter" idx="51"/>
          </p:nvPr>
        </p:nvSpPr>
        <p:spPr/>
        <p:txBody>
          <a:bodyPr/>
          <a:lstStyle/>
          <a:p>
            <a:endParaRPr lang="en-GB"/>
          </a:p>
        </p:txBody>
      </p:sp>
      <p:pic>
        <p:nvPicPr>
          <p:cNvPr id="3" name="Picture Placeholder 17">
            <a:extLst>
              <a:ext uri="{FF2B5EF4-FFF2-40B4-BE49-F238E27FC236}">
                <a16:creationId xmlns:a16="http://schemas.microsoft.com/office/drawing/2014/main" id="{DA263F99-4A94-679A-8764-B7EAAE938FAB}"/>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a:xfrm>
            <a:off x="438150" y="423476"/>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pic>
      <p:pic>
        <p:nvPicPr>
          <p:cNvPr id="5" name="Picture Placeholder 21">
            <a:extLst>
              <a:ext uri="{FF2B5EF4-FFF2-40B4-BE49-F238E27FC236}">
                <a16:creationId xmlns:a16="http://schemas.microsoft.com/office/drawing/2014/main" id="{B8A56269-6EC1-14DC-436E-98C94102AAF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a:xfrm>
            <a:off x="4686300" y="423477"/>
            <a:ext cx="2819400" cy="1519624"/>
          </a:xfrm>
          <a:prstGeom prst="rect">
            <a:avLst/>
          </a:prstGeom>
          <a:solidFill>
            <a:schemeClr val="bg1">
              <a:lumMod val="85000"/>
            </a:schemeClr>
          </a:solidFill>
        </p:spPr>
      </p:pic>
      <p:pic>
        <p:nvPicPr>
          <p:cNvPr id="7" name="Picture Placeholder 19">
            <a:extLst>
              <a:ext uri="{FF2B5EF4-FFF2-40B4-BE49-F238E27FC236}">
                <a16:creationId xmlns:a16="http://schemas.microsoft.com/office/drawing/2014/main" id="{458A7960-D4AD-FDD3-0772-48A3725503EC}"/>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a:xfrm>
            <a:off x="4686300" y="2404677"/>
            <a:ext cx="2819400" cy="1519624"/>
          </a:xfrm>
          <a:prstGeom prst="rect">
            <a:avLst/>
          </a:prstGeom>
          <a:solidFill>
            <a:schemeClr val="bg1">
              <a:lumMod val="85000"/>
            </a:schemeClr>
          </a:solidFill>
        </p:spPr>
      </p:pic>
      <p:pic>
        <p:nvPicPr>
          <p:cNvPr id="9" name="Picture Placeholder 24">
            <a:extLst>
              <a:ext uri="{FF2B5EF4-FFF2-40B4-BE49-F238E27FC236}">
                <a16:creationId xmlns:a16="http://schemas.microsoft.com/office/drawing/2014/main" id="{312D059E-4CD4-8644-4D32-D1C2CFC64EC3}"/>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6"/>
            <a:ext cx="3752850" cy="3481775"/>
          </a:xfrm>
          <a:prstGeom prst="rect">
            <a:avLst/>
          </a:prstGeom>
          <a:solidFill>
            <a:schemeClr val="bg1">
              <a:lumMod val="85000"/>
            </a:schemeClr>
          </a:solidFill>
        </p:spPr>
      </p:pic>
    </p:spTree>
    <p:extLst>
      <p:ext uri="{BB962C8B-B14F-4D97-AF65-F5344CB8AC3E}">
        <p14:creationId xmlns:p14="http://schemas.microsoft.com/office/powerpoint/2010/main" val="4185087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a:xfrm>
            <a:off x="4346104" y="387792"/>
            <a:ext cx="7594884" cy="730066"/>
          </a:xfrm>
        </p:spPr>
        <p:txBody>
          <a:bodyPr/>
          <a:lstStyle/>
          <a:p>
            <a:r>
              <a:rPr lang="en-US" dirty="0"/>
              <a:t>Mangelnder Zugang </a:t>
            </a:r>
            <a:r>
              <a:rPr lang="en-US" dirty="0" err="1"/>
              <a:t>zu</a:t>
            </a:r>
            <a:r>
              <a:rPr lang="en-US" dirty="0"/>
              <a:t> </a:t>
            </a:r>
            <a:r>
              <a:rPr lang="en-US" dirty="0" err="1"/>
              <a:t>Unternehmens-informationen</a:t>
            </a:r>
            <a:r>
              <a:rPr lang="en-US" dirty="0"/>
              <a:t> und -beratung </a:t>
            </a:r>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77652" y="1646394"/>
            <a:ext cx="7160273" cy="1341719"/>
          </a:xfrm>
        </p:spPr>
        <p:txBody>
          <a:bodyPr/>
          <a:lstStyle/>
          <a:p>
            <a:r>
              <a:rPr lang="en-PH" dirty="0"/>
              <a:t>Unternehmer mit Migrationshintergrund verfügen möglicherweise nicht über ausreichende Geschäftskenntnisse und Beratung zu den Vorschriften des Gastlandes bei der </a:t>
            </a:r>
            <a:r>
              <a:rPr lang="en-PH" dirty="0" err="1"/>
              <a:t>Unternehmensgründung</a:t>
            </a:r>
            <a:r>
              <a:rPr lang="en-PH" dirty="0"/>
              <a:t>. </a:t>
            </a:r>
            <a:endParaRPr lang="en-US" dirty="0"/>
          </a:p>
          <a:p>
            <a:endParaRPr lang="en-US" dirty="0"/>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a:xfrm>
            <a:off x="4370466" y="3668637"/>
            <a:ext cx="7160276" cy="730066"/>
          </a:xfrm>
        </p:spPr>
        <p:txBody>
          <a:bodyPr/>
          <a:lstStyle/>
          <a:p>
            <a:r>
              <a:rPr lang="en-US" dirty="0"/>
              <a:t>Mangelnder Zugang zu den Märkten  </a:t>
            </a:r>
          </a:p>
          <a:p>
            <a:endParaRPr lang="en-US"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44</a:t>
            </a:fld>
            <a:endParaRPr lang="en-US" sz="800" dirty="0">
              <a:latin typeface="Calibri" panose="020F0502020204030204" pitchFamily="34" charset="0"/>
              <a:cs typeface="Calibri" panose="020F0502020204030204" pitchFamily="34" charset="0"/>
            </a:endParaRPr>
          </a:p>
        </p:txBody>
      </p:sp>
      <p:sp>
        <p:nvSpPr>
          <p:cNvPr id="18" name="Text Placeholder 10">
            <a:extLst>
              <a:ext uri="{FF2B5EF4-FFF2-40B4-BE49-F238E27FC236}">
                <a16:creationId xmlns:a16="http://schemas.microsoft.com/office/drawing/2014/main" id="{B9B72C00-8D35-4F94-AB0D-FD070058ED0E}"/>
              </a:ext>
            </a:extLst>
          </p:cNvPr>
          <p:cNvSpPr>
            <a:spLocks noGrp="1"/>
          </p:cNvSpPr>
          <p:nvPr>
            <p:ph type="body" sz="quarter" idx="52"/>
          </p:nvPr>
        </p:nvSpPr>
        <p:spPr>
          <a:xfrm>
            <a:off x="4378300" y="4373317"/>
            <a:ext cx="7159625" cy="946150"/>
          </a:xfrm>
        </p:spPr>
        <p:txBody>
          <a:bodyPr/>
          <a:lstStyle/>
          <a:p>
            <a:r>
              <a:rPr lang="en-PH" dirty="0"/>
              <a:t>Unternehmer mit Migrationshintergrund verfügen möglicherweise nicht über ausreichende Geschäftskenntnisse und Beratung zu den Vorschriften des Gastlandes bei der Unternehmensgründung </a:t>
            </a:r>
            <a:endParaRPr lang="en-US" dirty="0"/>
          </a:p>
          <a:p>
            <a:endParaRPr lang="en-US" dirty="0"/>
          </a:p>
        </p:txBody>
      </p:sp>
      <p:sp>
        <p:nvSpPr>
          <p:cNvPr id="4" name="Bildplatzhalter 3">
            <a:extLst>
              <a:ext uri="{FF2B5EF4-FFF2-40B4-BE49-F238E27FC236}">
                <a16:creationId xmlns:a16="http://schemas.microsoft.com/office/drawing/2014/main" id="{B7117248-7383-572F-07BD-AF93D007F833}"/>
              </a:ext>
            </a:extLst>
          </p:cNvPr>
          <p:cNvSpPr>
            <a:spLocks noGrp="1"/>
          </p:cNvSpPr>
          <p:nvPr>
            <p:ph type="pic" sz="quarter" idx="57"/>
          </p:nvPr>
        </p:nvSpPr>
        <p:spPr/>
        <p:txBody>
          <a:bodyPr/>
          <a:lstStyle/>
          <a:p>
            <a:endParaRPr lang="en-GB"/>
          </a:p>
        </p:txBody>
      </p:sp>
      <p:sp>
        <p:nvSpPr>
          <p:cNvPr id="6" name="Bildplatzhalter 5">
            <a:extLst>
              <a:ext uri="{FF2B5EF4-FFF2-40B4-BE49-F238E27FC236}">
                <a16:creationId xmlns:a16="http://schemas.microsoft.com/office/drawing/2014/main" id="{45204DD3-8D55-C410-5F35-D7EFEDE0F8B8}"/>
              </a:ext>
            </a:extLst>
          </p:cNvPr>
          <p:cNvSpPr>
            <a:spLocks noGrp="1"/>
          </p:cNvSpPr>
          <p:nvPr>
            <p:ph type="pic" sz="quarter" idx="58"/>
          </p:nvPr>
        </p:nvSpPr>
        <p:spPr/>
        <p:txBody>
          <a:bodyPr/>
          <a:lstStyle/>
          <a:p>
            <a:endParaRPr lang="en-GB"/>
          </a:p>
        </p:txBody>
      </p:sp>
      <p:sp>
        <p:nvSpPr>
          <p:cNvPr id="8" name="Bildplatzhalter 7">
            <a:extLst>
              <a:ext uri="{FF2B5EF4-FFF2-40B4-BE49-F238E27FC236}">
                <a16:creationId xmlns:a16="http://schemas.microsoft.com/office/drawing/2014/main" id="{25FA21E6-0941-BAAE-384E-8F68ABEB6D2E}"/>
              </a:ext>
            </a:extLst>
          </p:cNvPr>
          <p:cNvSpPr>
            <a:spLocks noGrp="1"/>
          </p:cNvSpPr>
          <p:nvPr>
            <p:ph type="pic" sz="quarter" idx="59"/>
          </p:nvPr>
        </p:nvSpPr>
        <p:spPr/>
        <p:txBody>
          <a:bodyPr/>
          <a:lstStyle/>
          <a:p>
            <a:endParaRPr lang="en-GB"/>
          </a:p>
        </p:txBody>
      </p:sp>
      <p:pic>
        <p:nvPicPr>
          <p:cNvPr id="3" name="Picture Placeholder 16">
            <a:extLst>
              <a:ext uri="{FF2B5EF4-FFF2-40B4-BE49-F238E27FC236}">
                <a16:creationId xmlns:a16="http://schemas.microsoft.com/office/drawing/2014/main" id="{C173AF97-9BA8-15AB-5755-E33485BC3CDD}"/>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456724" y="407107"/>
            <a:ext cx="2621013" cy="1789741"/>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pic>
      <p:pic>
        <p:nvPicPr>
          <p:cNvPr id="5" name="Picture Placeholder 18">
            <a:extLst>
              <a:ext uri="{FF2B5EF4-FFF2-40B4-BE49-F238E27FC236}">
                <a16:creationId xmlns:a16="http://schemas.microsoft.com/office/drawing/2014/main" id="{A01CED7C-2CEE-B601-2513-FC1D768EC77A}"/>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l="1195" r="1195"/>
          <a:stretch>
            <a:fillRect/>
          </a:stretch>
        </p:blipFill>
        <p:spPr>
          <a:xfrm>
            <a:off x="437674" y="2532544"/>
            <a:ext cx="2621013" cy="1789741"/>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pic>
      <p:pic>
        <p:nvPicPr>
          <p:cNvPr id="7" name="Picture Placeholder 20">
            <a:extLst>
              <a:ext uri="{FF2B5EF4-FFF2-40B4-BE49-F238E27FC236}">
                <a16:creationId xmlns:a16="http://schemas.microsoft.com/office/drawing/2014/main" id="{105A4B4F-B121-111E-9F85-992F9ECE2022}"/>
              </a:ext>
            </a:extLst>
          </p:cNvPr>
          <p:cNvPicPr>
            <a:picLocks noChangeAspect="1"/>
          </p:cNvPicPr>
          <p:nvPr/>
        </p:nvPicPr>
        <p:blipFill>
          <a:blip r:embed="rId7" cstate="email">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t="27234" b="27234"/>
          <a:stretch>
            <a:fillRect/>
          </a:stretch>
        </p:blipFill>
        <p:spPr>
          <a:xfrm>
            <a:off x="418624" y="4677295"/>
            <a:ext cx="2621013" cy="1789741"/>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pic>
    </p:spTree>
    <p:extLst>
      <p:ext uri="{BB962C8B-B14F-4D97-AF65-F5344CB8AC3E}">
        <p14:creationId xmlns:p14="http://schemas.microsoft.com/office/powerpoint/2010/main" val="2262895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43761" y="3082144"/>
            <a:ext cx="6125068" cy="996052"/>
          </a:xfrm>
        </p:spPr>
        <p:txBody>
          <a:bodyPr/>
          <a:lstStyle/>
          <a:p>
            <a:pPr algn="l"/>
            <a:r>
              <a:rPr lang="en-US" dirty="0"/>
              <a:t>Stärken von Unternehmern mit Migrationshintergrund und Bewertung der individuellen unternehmerischen Fähigkeiten </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992182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Stärken von Unternehmern mit Migrationshintergrund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46</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4255A3-509D-4700-81B1-95CC5BCF45D7}"/>
              </a:ext>
            </a:extLst>
          </p:cNvPr>
          <p:cNvSpPr txBox="1">
            <a:spLocks/>
          </p:cNvSpPr>
          <p:nvPr/>
        </p:nvSpPr>
        <p:spPr>
          <a:xfrm>
            <a:off x="854284" y="1704814"/>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endParaRPr lang="en-US" dirty="0">
              <a:solidFill>
                <a:schemeClr val="tx1"/>
              </a:solidFill>
            </a:endParaRPr>
          </a:p>
        </p:txBody>
      </p:sp>
      <p:sp>
        <p:nvSpPr>
          <p:cNvPr id="6" name="Text Placeholder 2">
            <a:extLst>
              <a:ext uri="{FF2B5EF4-FFF2-40B4-BE49-F238E27FC236}">
                <a16:creationId xmlns:a16="http://schemas.microsoft.com/office/drawing/2014/main" id="{E5C967ED-7D6A-41A2-96B5-D42B4DDE7DAC}"/>
              </a:ext>
            </a:extLst>
          </p:cNvPr>
          <p:cNvSpPr txBox="1">
            <a:spLocks/>
          </p:cNvSpPr>
          <p:nvPr/>
        </p:nvSpPr>
        <p:spPr>
          <a:xfrm>
            <a:off x="854285" y="1704813"/>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dirty="0">
                <a:solidFill>
                  <a:schemeClr val="tx1"/>
                </a:solidFill>
              </a:rPr>
              <a:t>Laut der von Alexandra, D. et al. (2021) vom </a:t>
            </a:r>
            <a:r>
              <a:rPr lang="en-PH" dirty="0" err="1">
                <a:solidFill>
                  <a:schemeClr val="tx1"/>
                </a:solidFill>
              </a:rPr>
              <a:t>Institut </a:t>
            </a:r>
            <a:r>
              <a:rPr lang="en-PH" dirty="0">
                <a:solidFill>
                  <a:schemeClr val="tx1"/>
                </a:solidFill>
              </a:rPr>
              <a:t>Arbeit und Technik (IAT) </a:t>
            </a:r>
            <a:r>
              <a:rPr lang="en-US" dirty="0">
                <a:solidFill>
                  <a:schemeClr val="tx1"/>
                </a:solidFill>
              </a:rPr>
              <a:t>durchgeführten Forschungsstudie gibt es drei Hauptmerkmale von Unternehmern mit Migrationshintergrund, und zwar: </a:t>
            </a:r>
          </a:p>
          <a:p>
            <a:pPr algn="just"/>
            <a:endParaRPr lang="en-US" dirty="0">
              <a:solidFill>
                <a:schemeClr val="tx1"/>
              </a:solidFill>
            </a:endParaRPr>
          </a:p>
          <a:p>
            <a:pPr marL="457200" indent="-457200" algn="just">
              <a:buAutoNum type="alphaLcParenR"/>
            </a:pPr>
            <a:r>
              <a:rPr lang="en-US" b="1" dirty="0">
                <a:solidFill>
                  <a:schemeClr val="tx1"/>
                </a:solidFill>
              </a:rPr>
              <a:t>Risikobereitschaft </a:t>
            </a:r>
            <a:r>
              <a:rPr lang="en-US" dirty="0">
                <a:solidFill>
                  <a:schemeClr val="tx1"/>
                </a:solidFill>
              </a:rPr>
              <a:t>- Bereitschaft, geschäftliche Risiken einzugehen und Chancen auf dem Markt zu erkennen </a:t>
            </a:r>
          </a:p>
          <a:p>
            <a:pPr algn="just"/>
            <a:endParaRPr lang="en-US" b="1" dirty="0">
              <a:solidFill>
                <a:schemeClr val="tx1"/>
              </a:solidFill>
            </a:endParaRPr>
          </a:p>
          <a:p>
            <a:pPr algn="just"/>
            <a:r>
              <a:rPr lang="en-US" b="1" dirty="0">
                <a:solidFill>
                  <a:schemeClr val="tx1"/>
                </a:solidFill>
              </a:rPr>
              <a:t>b) Ausdauer und Kreativität </a:t>
            </a:r>
            <a:r>
              <a:rPr lang="en-US" dirty="0">
                <a:solidFill>
                  <a:schemeClr val="tx1"/>
                </a:solidFill>
              </a:rPr>
              <a:t>- </a:t>
            </a:r>
            <a:r>
              <a:rPr lang="en-US" dirty="0" err="1">
                <a:solidFill>
                  <a:schemeClr val="tx1"/>
                </a:solidFill>
              </a:rPr>
              <a:t>Bewahrung</a:t>
            </a:r>
            <a:r>
              <a:rPr lang="en-US" dirty="0">
                <a:solidFill>
                  <a:schemeClr val="tx1"/>
                </a:solidFill>
              </a:rPr>
              <a:t> der </a:t>
            </a:r>
            <a:r>
              <a:rPr lang="en-US" dirty="0" err="1">
                <a:solidFill>
                  <a:schemeClr val="tx1"/>
                </a:solidFill>
              </a:rPr>
              <a:t>geschäftlichen</a:t>
            </a:r>
            <a:r>
              <a:rPr lang="en-US" dirty="0">
                <a:solidFill>
                  <a:schemeClr val="tx1"/>
                </a:solidFill>
              </a:rPr>
              <a:t> Ausdauer bei Ungewissheit und </a:t>
            </a:r>
            <a:r>
              <a:rPr lang="en-US" dirty="0" err="1">
                <a:solidFill>
                  <a:schemeClr val="tx1"/>
                </a:solidFill>
              </a:rPr>
              <a:t>Entwicklung</a:t>
            </a:r>
            <a:r>
              <a:rPr lang="en-US" dirty="0">
                <a:solidFill>
                  <a:schemeClr val="tx1"/>
                </a:solidFill>
              </a:rPr>
              <a:t> </a:t>
            </a:r>
            <a:r>
              <a:rPr lang="en-US" dirty="0" err="1">
                <a:solidFill>
                  <a:schemeClr val="tx1"/>
                </a:solidFill>
              </a:rPr>
              <a:t>innovativer</a:t>
            </a:r>
            <a:r>
              <a:rPr lang="en-US" dirty="0">
                <a:solidFill>
                  <a:schemeClr val="tx1"/>
                </a:solidFill>
              </a:rPr>
              <a:t> </a:t>
            </a:r>
            <a:r>
              <a:rPr lang="en-US" dirty="0" err="1">
                <a:solidFill>
                  <a:schemeClr val="tx1"/>
                </a:solidFill>
              </a:rPr>
              <a:t>Lösungen</a:t>
            </a:r>
            <a:endParaRPr lang="en-US" dirty="0">
              <a:solidFill>
                <a:schemeClr val="tx1"/>
              </a:solidFill>
            </a:endParaRPr>
          </a:p>
          <a:p>
            <a:pPr algn="just"/>
            <a:endParaRPr lang="en-US" dirty="0">
              <a:solidFill>
                <a:schemeClr val="tx1"/>
              </a:solidFill>
            </a:endParaRPr>
          </a:p>
          <a:p>
            <a:pPr algn="just"/>
            <a:r>
              <a:rPr lang="en-US" b="1" dirty="0">
                <a:solidFill>
                  <a:schemeClr val="tx1"/>
                </a:solidFill>
              </a:rPr>
              <a:t>c) Transnationale Einbettung </a:t>
            </a:r>
            <a:r>
              <a:rPr lang="en-US" dirty="0">
                <a:solidFill>
                  <a:schemeClr val="tx1"/>
                </a:solidFill>
              </a:rPr>
              <a:t>- Nutzung ihrer spezifischen Kenntnisse, Erfahrungen und Kulturen zur Stabilisierung des Unternehmens </a:t>
            </a:r>
            <a:endParaRPr lang="en-US" b="1" dirty="0">
              <a:solidFill>
                <a:schemeClr val="tx1"/>
              </a:solidFill>
            </a:endParaRPr>
          </a:p>
        </p:txBody>
      </p:sp>
    </p:spTree>
    <p:extLst>
      <p:ext uri="{BB962C8B-B14F-4D97-AF65-F5344CB8AC3E}">
        <p14:creationId xmlns:p14="http://schemas.microsoft.com/office/powerpoint/2010/main" val="3550853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0" y="487658"/>
            <a:ext cx="7465079" cy="723352"/>
          </a:xfrm>
        </p:spPr>
        <p:txBody>
          <a:bodyPr>
            <a:normAutofit fontScale="70000" lnSpcReduction="20000"/>
          </a:bodyPr>
          <a:lstStyle/>
          <a:p>
            <a:r>
              <a:rPr lang="en-US" dirty="0"/>
              <a:t>Impact Survey </a:t>
            </a:r>
            <a:r>
              <a:rPr lang="en-US" dirty="0" err="1"/>
              <a:t>zu</a:t>
            </a:r>
            <a:r>
              <a:rPr lang="en-US" dirty="0"/>
              <a:t> </a:t>
            </a:r>
            <a:r>
              <a:rPr lang="en-US" dirty="0" err="1"/>
              <a:t>unternehmerischen</a:t>
            </a:r>
            <a:r>
              <a:rPr lang="en-US" dirty="0"/>
              <a:t> </a:t>
            </a:r>
            <a:r>
              <a:rPr lang="en-US" dirty="0" err="1"/>
              <a:t>Kompetenzen</a:t>
            </a:r>
            <a:r>
              <a:rPr lang="en-US" dirty="0"/>
              <a:t> und </a:t>
            </a:r>
            <a:r>
              <a:rPr lang="en-US" dirty="0" err="1"/>
              <a:t>Potenzial</a:t>
            </a:r>
            <a:r>
              <a:rPr lang="en-US" dirty="0"/>
              <a:t> </a:t>
            </a:r>
          </a:p>
        </p:txBody>
      </p:sp>
      <p:pic>
        <p:nvPicPr>
          <p:cNvPr id="6" name="Picture 5">
            <a:extLst>
              <a:ext uri="{FF2B5EF4-FFF2-40B4-BE49-F238E27FC236}">
                <a16:creationId xmlns:a16="http://schemas.microsoft.com/office/drawing/2014/main" id="{633F5132-041D-4FC8-A3A2-523B69EFC9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7713" y="1021542"/>
            <a:ext cx="2975429" cy="3473609"/>
          </a:xfrm>
          <a:prstGeom prst="rect">
            <a:avLst/>
          </a:prstGeom>
        </p:spPr>
      </p:pic>
      <p:sp>
        <p:nvSpPr>
          <p:cNvPr id="10" name="Text Placeholder 2">
            <a:extLst>
              <a:ext uri="{FF2B5EF4-FFF2-40B4-BE49-F238E27FC236}">
                <a16:creationId xmlns:a16="http://schemas.microsoft.com/office/drawing/2014/main" id="{D964C8C0-190E-4A70-AEE4-47DF9552C613}"/>
              </a:ext>
            </a:extLst>
          </p:cNvPr>
          <p:cNvSpPr>
            <a:spLocks noGrp="1"/>
          </p:cNvSpPr>
          <p:nvPr>
            <p:ph type="body" sz="quarter" idx="48"/>
          </p:nvPr>
        </p:nvSpPr>
        <p:spPr>
          <a:xfrm>
            <a:off x="5733142" y="2033266"/>
            <a:ext cx="4313111" cy="1059543"/>
          </a:xfrm>
          <a:solidFill>
            <a:srgbClr val="915F9E"/>
          </a:solidFill>
        </p:spPr>
        <p:txBody>
          <a:bodyPr/>
          <a:lstStyle/>
          <a:p>
            <a:pPr algn="just"/>
            <a:r>
              <a:rPr lang="en-US" b="1" dirty="0">
                <a:solidFill>
                  <a:schemeClr val="bg1"/>
                </a:solidFill>
              </a:rPr>
              <a:t>Klicken Sie hier, um an der Umfrage teilzunehmen: </a:t>
            </a:r>
            <a:endParaRPr lang="en-US" sz="1800" b="1" dirty="0">
              <a:solidFill>
                <a:schemeClr val="bg1"/>
              </a:solidFill>
            </a:endParaRPr>
          </a:p>
          <a:p>
            <a:pPr algn="just"/>
            <a:r>
              <a:rPr lang="en-PH" sz="1800" dirty="0">
                <a:solidFill>
                  <a:schemeClr val="bg1"/>
                </a:solidFill>
                <a:hlinkClick r:id="rId4"/>
              </a:rPr>
              <a:t>https://impactonyouth.eu/assessments/</a:t>
            </a:r>
            <a:endParaRPr lang="en-PH" sz="1800" dirty="0">
              <a:solidFill>
                <a:schemeClr val="bg1"/>
              </a:solidFill>
            </a:endParaRPr>
          </a:p>
        </p:txBody>
      </p:sp>
      <p:sp>
        <p:nvSpPr>
          <p:cNvPr id="7" name="Bildplatzhalter 6">
            <a:extLst>
              <a:ext uri="{FF2B5EF4-FFF2-40B4-BE49-F238E27FC236}">
                <a16:creationId xmlns:a16="http://schemas.microsoft.com/office/drawing/2014/main" id="{A55913E6-1C06-0EB7-46BA-89CB28239A9F}"/>
              </a:ext>
            </a:extLst>
          </p:cNvPr>
          <p:cNvSpPr>
            <a:spLocks noGrp="1"/>
          </p:cNvSpPr>
          <p:nvPr>
            <p:ph type="pic" sz="quarter" idx="21"/>
          </p:nvPr>
        </p:nvSpPr>
        <p:spPr/>
        <p:txBody>
          <a:bodyPr/>
          <a:lstStyle/>
          <a:p>
            <a:endParaRPr lang="en-GB" dirty="0"/>
          </a:p>
        </p:txBody>
      </p:sp>
      <p:pic>
        <p:nvPicPr>
          <p:cNvPr id="2" name="Picture Placeholder 3">
            <a:extLst>
              <a:ext uri="{FF2B5EF4-FFF2-40B4-BE49-F238E27FC236}">
                <a16:creationId xmlns:a16="http://schemas.microsoft.com/office/drawing/2014/main" id="{B2D749F0-5349-BB9B-920F-AB1F2CE2905B}"/>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1705186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1" y="1059821"/>
            <a:ext cx="7823200" cy="1015722"/>
          </a:xfrm>
        </p:spPr>
        <p:txBody>
          <a:bodyPr/>
          <a:lstStyle/>
          <a:p>
            <a:pPr algn="ctr"/>
            <a:r>
              <a:rPr lang="en-US" sz="3200" dirty="0"/>
              <a:t>Impact Survey: Bewertung der unternehmerischen Kompetenzen</a:t>
            </a:r>
            <a:endParaRPr lang="en-US" dirty="0"/>
          </a:p>
        </p:txBody>
      </p:sp>
      <p:sp>
        <p:nvSpPr>
          <p:cNvPr id="3" name="Text Placeholder 2">
            <a:extLst>
              <a:ext uri="{FF2B5EF4-FFF2-40B4-BE49-F238E27FC236}">
                <a16:creationId xmlns:a16="http://schemas.microsoft.com/office/drawing/2014/main" id="{E1D9BBD5-493E-492C-9C83-691A219E9172}"/>
              </a:ext>
            </a:extLst>
          </p:cNvPr>
          <p:cNvSpPr>
            <a:spLocks noGrp="1"/>
          </p:cNvSpPr>
          <p:nvPr>
            <p:ph type="body" sz="quarter" idx="48"/>
          </p:nvPr>
        </p:nvSpPr>
        <p:spPr>
          <a:xfrm>
            <a:off x="536931" y="2385548"/>
            <a:ext cx="6749339" cy="2965622"/>
          </a:xfrm>
        </p:spPr>
        <p:txBody>
          <a:bodyPr/>
          <a:lstStyle/>
          <a:p>
            <a:pPr algn="just"/>
            <a:r>
              <a:rPr lang="de-DE" sz="2200" dirty="0"/>
              <a:t>Das IMPACT-Programm verwendet ein äußerst robustes Instrument, das aus 15 individuellen, umfrageartigen Tests besteht, die die unternehmerischen Kompetenzen einer Person ermitteln.</a:t>
            </a:r>
            <a:endParaRPr lang="en-US" sz="2200" dirty="0"/>
          </a:p>
          <a:p>
            <a:pPr algn="just"/>
            <a:r>
              <a:rPr lang="en-US" sz="2200" dirty="0"/>
              <a:t>Als Unternehmer mit Migrationshintergrund ist es für den Erfolg bei der Gründung und Führung eines KMU von Vorteil, sich seiner Kompetenzen und verbesserungswürdigen Bereiche bewusst zu sein.</a:t>
            </a:r>
            <a:endParaRPr lang="en-PH" sz="2200" dirty="0"/>
          </a:p>
        </p:txBody>
      </p:sp>
      <p:sp>
        <p:nvSpPr>
          <p:cNvPr id="8" name="Bildplatzhalter 7">
            <a:extLst>
              <a:ext uri="{FF2B5EF4-FFF2-40B4-BE49-F238E27FC236}">
                <a16:creationId xmlns:a16="http://schemas.microsoft.com/office/drawing/2014/main" id="{75F8E4C3-675B-BD15-5AE0-8D5DB4DC778B}"/>
              </a:ext>
            </a:extLst>
          </p:cNvPr>
          <p:cNvSpPr>
            <a:spLocks noGrp="1"/>
          </p:cNvSpPr>
          <p:nvPr>
            <p:ph type="pic" sz="quarter" idx="21"/>
          </p:nvPr>
        </p:nvSpPr>
        <p:spPr/>
        <p:txBody>
          <a:bodyPr/>
          <a:lstStyle/>
          <a:p>
            <a:endParaRPr lang="en-GB" dirty="0"/>
          </a:p>
        </p:txBody>
      </p:sp>
      <p:pic>
        <p:nvPicPr>
          <p:cNvPr id="2" name="Picture Placeholder 3">
            <a:extLst>
              <a:ext uri="{FF2B5EF4-FFF2-40B4-BE49-F238E27FC236}">
                <a16:creationId xmlns:a16="http://schemas.microsoft.com/office/drawing/2014/main" id="{553887F5-413F-27EA-6062-8466EE723432}"/>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pic>
    </p:spTree>
    <p:extLst>
      <p:ext uri="{BB962C8B-B14F-4D97-AF65-F5344CB8AC3E}">
        <p14:creationId xmlns:p14="http://schemas.microsoft.com/office/powerpoint/2010/main" val="2025595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1" y="1241164"/>
            <a:ext cx="7823200" cy="1015722"/>
          </a:xfrm>
        </p:spPr>
        <p:txBody>
          <a:bodyPr/>
          <a:lstStyle/>
          <a:p>
            <a:pPr algn="ctr"/>
            <a:r>
              <a:rPr lang="en-US" sz="3200" dirty="0"/>
              <a:t> Selbsteinschätzung des unternehmerischen Potenzials </a:t>
            </a:r>
            <a:endParaRPr lang="en-US" dirty="0"/>
          </a:p>
        </p:txBody>
      </p:sp>
      <p:sp>
        <p:nvSpPr>
          <p:cNvPr id="3" name="Text Placeholder 2">
            <a:extLst>
              <a:ext uri="{FF2B5EF4-FFF2-40B4-BE49-F238E27FC236}">
                <a16:creationId xmlns:a16="http://schemas.microsoft.com/office/drawing/2014/main" id="{E1D9BBD5-493E-492C-9C83-691A219E9172}"/>
              </a:ext>
            </a:extLst>
          </p:cNvPr>
          <p:cNvSpPr>
            <a:spLocks noGrp="1"/>
          </p:cNvSpPr>
          <p:nvPr>
            <p:ph type="body" sz="quarter" idx="48"/>
          </p:nvPr>
        </p:nvSpPr>
        <p:spPr>
          <a:xfrm>
            <a:off x="362759" y="2256886"/>
            <a:ext cx="6749339" cy="2965622"/>
          </a:xfrm>
        </p:spPr>
        <p:txBody>
          <a:bodyPr/>
          <a:lstStyle/>
          <a:p>
            <a:pPr algn="just"/>
            <a:r>
              <a:rPr lang="en-PH" sz="2200" dirty="0"/>
              <a:t>Der 10-minütige Fragebogen enthält 50 Aussagen, die Sie so bewerten müssen, dass sie Ihre Meinung am </a:t>
            </a:r>
            <a:r>
              <a:rPr lang="en-PH" sz="2200" dirty="0" err="1"/>
              <a:t>besten</a:t>
            </a:r>
            <a:r>
              <a:rPr lang="en-PH" sz="2200" dirty="0"/>
              <a:t> </a:t>
            </a:r>
            <a:r>
              <a:rPr lang="en-PH" sz="2200" dirty="0" err="1"/>
              <a:t>beschreiben</a:t>
            </a:r>
            <a:r>
              <a:rPr lang="en-PH" sz="2200" dirty="0"/>
              <a:t>. </a:t>
            </a:r>
          </a:p>
          <a:p>
            <a:pPr algn="just"/>
            <a:endParaRPr lang="en-PH" sz="2200" dirty="0"/>
          </a:p>
          <a:p>
            <a:pPr algn="just"/>
            <a:r>
              <a:rPr lang="en-PH" sz="2200" dirty="0"/>
              <a:t>Dies </a:t>
            </a:r>
            <a:r>
              <a:rPr lang="en-PH" sz="2200" dirty="0" err="1"/>
              <a:t>ist</a:t>
            </a:r>
            <a:r>
              <a:rPr lang="en-PH" sz="2200" dirty="0"/>
              <a:t> </a:t>
            </a:r>
            <a:r>
              <a:rPr lang="en-PH" sz="2200" dirty="0" err="1"/>
              <a:t>eine</a:t>
            </a:r>
            <a:r>
              <a:rPr lang="en-PH" sz="2200" dirty="0"/>
              <a:t> </a:t>
            </a:r>
            <a:r>
              <a:rPr lang="en-PH" sz="2200" dirty="0" err="1"/>
              <a:t>gute</a:t>
            </a:r>
            <a:r>
              <a:rPr lang="en-PH" sz="2200" dirty="0"/>
              <a:t> </a:t>
            </a:r>
            <a:r>
              <a:rPr lang="en-PH" sz="2200" dirty="0" err="1"/>
              <a:t>Gelegenheit</a:t>
            </a:r>
            <a:r>
              <a:rPr lang="en-PH" sz="2200" dirty="0"/>
              <a:t> zur Bewertung und </a:t>
            </a:r>
            <a:r>
              <a:rPr lang="en-PH" sz="2200" dirty="0" err="1"/>
              <a:t>Selbstreflexion</a:t>
            </a:r>
            <a:r>
              <a:rPr lang="en-PH" sz="2200" dirty="0"/>
              <a:t> </a:t>
            </a:r>
            <a:r>
              <a:rPr lang="en-PH" sz="2200" dirty="0" err="1"/>
              <a:t>Ihrer</a:t>
            </a:r>
            <a:r>
              <a:rPr lang="en-PH" sz="2200" dirty="0"/>
              <a:t> </a:t>
            </a:r>
            <a:r>
              <a:rPr lang="en-PH" sz="2200" dirty="0" err="1"/>
              <a:t>unternehmerische</a:t>
            </a:r>
            <a:r>
              <a:rPr lang="en-PH" sz="2200" dirty="0"/>
              <a:t> </a:t>
            </a:r>
            <a:r>
              <a:rPr lang="en-PH" sz="2200" dirty="0" err="1"/>
              <a:t>Eigenschaften</a:t>
            </a:r>
            <a:r>
              <a:rPr lang="en-PH" sz="2200" dirty="0"/>
              <a:t>.</a:t>
            </a:r>
          </a:p>
          <a:p>
            <a:pPr algn="just"/>
            <a:endParaRPr lang="en-PH" sz="2200" dirty="0"/>
          </a:p>
        </p:txBody>
      </p:sp>
      <p:sp>
        <p:nvSpPr>
          <p:cNvPr id="5" name="Text Placeholder 2">
            <a:extLst>
              <a:ext uri="{FF2B5EF4-FFF2-40B4-BE49-F238E27FC236}">
                <a16:creationId xmlns:a16="http://schemas.microsoft.com/office/drawing/2014/main" id="{A296246B-8DCA-4971-941E-2F6826595421}"/>
              </a:ext>
            </a:extLst>
          </p:cNvPr>
          <p:cNvSpPr txBox="1">
            <a:spLocks/>
          </p:cNvSpPr>
          <p:nvPr/>
        </p:nvSpPr>
        <p:spPr>
          <a:xfrm>
            <a:off x="362759" y="4557294"/>
            <a:ext cx="6400897" cy="972650"/>
          </a:xfrm>
          <a:prstGeom prst="rect">
            <a:avLst/>
          </a:prstGeom>
          <a:solidFill>
            <a:srgbClr val="915F9E"/>
          </a:solidFill>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b="1" dirty="0">
                <a:solidFill>
                  <a:schemeClr val="bg1"/>
                </a:solidFill>
              </a:rPr>
              <a:t>Klicken Sie hier, um </a:t>
            </a:r>
            <a:r>
              <a:rPr lang="en-US" b="1" dirty="0" err="1">
                <a:solidFill>
                  <a:schemeClr val="bg1"/>
                </a:solidFill>
              </a:rPr>
              <a:t>zum</a:t>
            </a:r>
            <a:r>
              <a:rPr lang="en-US" b="1" dirty="0">
                <a:solidFill>
                  <a:schemeClr val="bg1"/>
                </a:solidFill>
              </a:rPr>
              <a:t> Assessment </a:t>
            </a:r>
            <a:r>
              <a:rPr lang="en-US" b="1" dirty="0" err="1">
                <a:solidFill>
                  <a:schemeClr val="bg1"/>
                </a:solidFill>
              </a:rPr>
              <a:t>zu</a:t>
            </a:r>
            <a:r>
              <a:rPr lang="en-US" b="1" dirty="0">
                <a:solidFill>
                  <a:schemeClr val="bg1"/>
                </a:solidFill>
              </a:rPr>
              <a:t> </a:t>
            </a:r>
            <a:r>
              <a:rPr lang="en-US" b="1" dirty="0" err="1">
                <a:solidFill>
                  <a:schemeClr val="bg1"/>
                </a:solidFill>
              </a:rPr>
              <a:t>gelangen</a:t>
            </a:r>
            <a:endParaRPr lang="en-US" b="1" dirty="0">
              <a:solidFill>
                <a:schemeClr val="bg1"/>
              </a:solidFill>
            </a:endParaRPr>
          </a:p>
          <a:p>
            <a:r>
              <a:rPr lang="en-US" sz="1400" b="1" dirty="0">
                <a:solidFill>
                  <a:schemeClr val="bg1"/>
                </a:solidFill>
                <a:hlinkClick r:id="rId3"/>
              </a:rPr>
              <a:t>https://www.bdc.ca/en/articles-tools/entrepreneur-toolkit/business-assessments/self-assessment-test-your-entrepreneurial-potential</a:t>
            </a:r>
            <a:endParaRPr lang="en-US" sz="1400" b="1" dirty="0">
              <a:solidFill>
                <a:schemeClr val="bg1"/>
              </a:solidFill>
            </a:endParaRPr>
          </a:p>
        </p:txBody>
      </p:sp>
      <p:sp>
        <p:nvSpPr>
          <p:cNvPr id="9" name="Bildplatzhalter 8">
            <a:extLst>
              <a:ext uri="{FF2B5EF4-FFF2-40B4-BE49-F238E27FC236}">
                <a16:creationId xmlns:a16="http://schemas.microsoft.com/office/drawing/2014/main" id="{4BAE5169-B060-1239-4B5D-220CF862F5A9}"/>
              </a:ext>
            </a:extLst>
          </p:cNvPr>
          <p:cNvSpPr>
            <a:spLocks noGrp="1"/>
          </p:cNvSpPr>
          <p:nvPr>
            <p:ph type="pic" sz="quarter" idx="21"/>
          </p:nvPr>
        </p:nvSpPr>
        <p:spPr/>
        <p:txBody>
          <a:bodyPr/>
          <a:lstStyle/>
          <a:p>
            <a:endParaRPr lang="en-GB" dirty="0"/>
          </a:p>
        </p:txBody>
      </p:sp>
      <p:pic>
        <p:nvPicPr>
          <p:cNvPr id="2" name="Picture Placeholder 3">
            <a:extLst>
              <a:ext uri="{FF2B5EF4-FFF2-40B4-BE49-F238E27FC236}">
                <a16:creationId xmlns:a16="http://schemas.microsoft.com/office/drawing/2014/main" id="{EC6479CC-2F30-A5BD-5F66-86756931D6C2}"/>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pic>
    </p:spTree>
    <p:extLst>
      <p:ext uri="{BB962C8B-B14F-4D97-AF65-F5344CB8AC3E}">
        <p14:creationId xmlns:p14="http://schemas.microsoft.com/office/powerpoint/2010/main" val="3517556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368149" y="565754"/>
            <a:ext cx="10965253" cy="804265"/>
          </a:xfrm>
        </p:spPr>
        <p:txBody>
          <a:bodyPr/>
          <a:lstStyle/>
          <a:p>
            <a:pPr algn="ctr"/>
            <a:r>
              <a:rPr lang="en-GB" sz="2800" dirty="0"/>
              <a:t>LERNRESSOURCEN ZUR VERBESSERUNG DES GESCHÄFTSENGLISCH </a:t>
            </a:r>
            <a:endParaRPr lang="en-US" sz="2800"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457200" y="1525817"/>
            <a:ext cx="7085947" cy="5336409"/>
          </a:xfrm>
        </p:spPr>
        <p:txBody>
          <a:bodyPr/>
          <a:lstStyle/>
          <a:p>
            <a:endParaRPr lang="en-US" dirty="0">
              <a:solidFill>
                <a:schemeClr val="tx1"/>
              </a:solidFill>
            </a:endParaRPr>
          </a:p>
          <a:p>
            <a:endParaRPr lang="en-US" dirty="0">
              <a:solidFill>
                <a:schemeClr val="tx1"/>
              </a:solidFill>
            </a:endParaRPr>
          </a:p>
          <a:p>
            <a:r>
              <a:rPr lang="en-US" sz="2200" b="1" dirty="0">
                <a:solidFill>
                  <a:schemeClr val="tx1"/>
                </a:solidFill>
              </a:rPr>
              <a:t>1. kostenloser Online-Kurs Everyday English von Open Learn University </a:t>
            </a:r>
          </a:p>
          <a:p>
            <a:r>
              <a:rPr lang="en-US" sz="2200" dirty="0">
                <a:solidFill>
                  <a:schemeClr val="tx1"/>
                </a:solidFill>
              </a:rPr>
              <a:t>Website: </a:t>
            </a:r>
          </a:p>
          <a:p>
            <a:pPr marL="342900" indent="-342900">
              <a:buFont typeface="Arial" panose="020B0604020202020204" pitchFamily="34" charset="0"/>
              <a:buChar char="•"/>
            </a:pPr>
            <a:r>
              <a:rPr lang="en-US" sz="2200" dirty="0">
                <a:solidFill>
                  <a:schemeClr val="tx1"/>
                </a:solidFill>
                <a:hlinkClick r:id="rId3"/>
              </a:rPr>
              <a:t>https://www.open.edu/openlearn/languages/everyday-english-1/</a:t>
            </a:r>
            <a:endParaRPr lang="en-US" sz="2200" dirty="0">
              <a:solidFill>
                <a:schemeClr val="tx1"/>
              </a:solidFill>
            </a:endParaRPr>
          </a:p>
          <a:p>
            <a:pPr marL="342900" indent="-342900">
              <a:buFont typeface="Arial" panose="020B0604020202020204" pitchFamily="34" charset="0"/>
              <a:buChar char="•"/>
            </a:pPr>
            <a:r>
              <a:rPr lang="en-US" sz="2200" dirty="0">
                <a:solidFill>
                  <a:schemeClr val="tx1"/>
                </a:solidFill>
                <a:hlinkClick r:id="rId4"/>
              </a:rPr>
              <a:t>https://www.open.edu/openlearn/languages/everyday-english-2</a:t>
            </a:r>
            <a:endParaRPr lang="en-US" sz="2200" dirty="0">
              <a:solidFill>
                <a:schemeClr val="tx1"/>
              </a:solidFill>
            </a:endParaRPr>
          </a:p>
          <a:p>
            <a:endParaRPr lang="en-US" sz="2200" dirty="0">
              <a:solidFill>
                <a:schemeClr val="tx1"/>
              </a:solidFill>
            </a:endParaRPr>
          </a:p>
          <a:p>
            <a:r>
              <a:rPr lang="en-US" sz="2200" b="1" dirty="0">
                <a:solidFill>
                  <a:schemeClr val="tx1"/>
                </a:solidFill>
              </a:rPr>
              <a:t>2. Englischtest und Englischunterricht für Anfänger und Fortgeschrittene </a:t>
            </a:r>
          </a:p>
          <a:p>
            <a:pPr marL="342900" indent="-342900">
              <a:buFont typeface="Arial" panose="020B0604020202020204" pitchFamily="34" charset="0"/>
              <a:buChar char="•"/>
            </a:pPr>
            <a:r>
              <a:rPr lang="en-US" sz="2200" dirty="0">
                <a:solidFill>
                  <a:schemeClr val="tx1"/>
                </a:solidFill>
              </a:rPr>
              <a:t>Website: </a:t>
            </a:r>
            <a:r>
              <a:rPr lang="en-US" sz="2200" dirty="0">
                <a:solidFill>
                  <a:schemeClr val="tx1"/>
                </a:solidFill>
                <a:hlinkClick r:id="rId5"/>
              </a:rPr>
              <a:t>https://www.english52.com/</a:t>
            </a:r>
            <a:endParaRPr lang="en-US" sz="2200"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a:t>
            </a:fld>
            <a:endParaRPr lang="en-US" sz="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95D325D-47A6-1612-2B2E-BB40A24B64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87" t="10823" r="9307" b="5574"/>
          <a:stretch/>
        </p:blipFill>
        <p:spPr>
          <a:xfrm>
            <a:off x="6829401" y="2314829"/>
            <a:ext cx="5734132" cy="349476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F96D5E1-559B-2A2A-537F-C9B982E257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00058" y="2650602"/>
            <a:ext cx="4034742" cy="2578507"/>
          </a:xfrm>
          <a:prstGeom prst="rect">
            <a:avLst/>
          </a:prstGeom>
        </p:spPr>
      </p:pic>
      <p:sp>
        <p:nvSpPr>
          <p:cNvPr id="10" name="TextBox 9">
            <a:extLst>
              <a:ext uri="{FF2B5EF4-FFF2-40B4-BE49-F238E27FC236}">
                <a16:creationId xmlns:a16="http://schemas.microsoft.com/office/drawing/2014/main" id="{674ED330-AB27-9ED1-8017-3BA33F2CA7B1}"/>
              </a:ext>
            </a:extLst>
          </p:cNvPr>
          <p:cNvSpPr txBox="1"/>
          <p:nvPr/>
        </p:nvSpPr>
        <p:spPr>
          <a:xfrm>
            <a:off x="368149" y="1213392"/>
            <a:ext cx="11160236" cy="830997"/>
          </a:xfrm>
          <a:prstGeom prst="rect">
            <a:avLst/>
          </a:prstGeom>
          <a:noFill/>
        </p:spPr>
        <p:txBody>
          <a:bodyPr wrap="square">
            <a:spAutoFit/>
          </a:bodyPr>
          <a:lstStyle/>
          <a:p>
            <a:r>
              <a:rPr lang="en-US" sz="2400" dirty="0">
                <a:solidFill>
                  <a:schemeClr val="tx1"/>
                </a:solidFill>
                <a:latin typeface="Calibri" panose="020F0502020204030204" pitchFamily="34" charset="0"/>
                <a:cs typeface="Calibri" panose="020F0502020204030204" pitchFamily="34" charset="0"/>
              </a:rPr>
              <a:t>Im Folgenden finden Sie Lernressourcen, die Unternehmer mit Migrationshintergrund dabei unterstützen, Englisch, die Weltsprache, zu üben: </a:t>
            </a:r>
          </a:p>
        </p:txBody>
      </p:sp>
    </p:spTree>
    <p:extLst>
      <p:ext uri="{BB962C8B-B14F-4D97-AF65-F5344CB8AC3E}">
        <p14:creationId xmlns:p14="http://schemas.microsoft.com/office/powerpoint/2010/main" val="1474861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658346" y="4648202"/>
            <a:ext cx="10875308" cy="1346830"/>
          </a:xfrm>
        </p:spPr>
        <p:txBody>
          <a:bodyPr/>
          <a:lstStyle/>
          <a:p>
            <a:pPr algn="ctr"/>
            <a:r>
              <a:rPr lang="en-US" dirty="0"/>
              <a:t>Selbstreflexion: Was sind Ihre persönlichen Stärken als Unternehmer mit Migrationshintergrund, die Sie </a:t>
            </a:r>
            <a:r>
              <a:rPr lang="en-US" dirty="0" err="1"/>
              <a:t>nutzen</a:t>
            </a:r>
            <a:r>
              <a:rPr lang="en-US" dirty="0"/>
              <a:t> können?  </a:t>
            </a:r>
          </a:p>
        </p:txBody>
      </p:sp>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50</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50</a:t>
            </a:fld>
            <a:endParaRPr lang="en-US" sz="800" dirty="0">
              <a:latin typeface="Calibri" panose="020F0502020204030204" pitchFamily="34" charset="0"/>
              <a:cs typeface="Calibri" panose="020F0502020204030204" pitchFamily="34" charset="0"/>
            </a:endParaRPr>
          </a:p>
        </p:txBody>
      </p:sp>
      <p:sp>
        <p:nvSpPr>
          <p:cNvPr id="12" name="Bildplatzhalter 11">
            <a:extLst>
              <a:ext uri="{FF2B5EF4-FFF2-40B4-BE49-F238E27FC236}">
                <a16:creationId xmlns:a16="http://schemas.microsoft.com/office/drawing/2014/main" id="{BB16D6E9-DF0F-D63D-1481-499B46EB9157}"/>
              </a:ext>
            </a:extLst>
          </p:cNvPr>
          <p:cNvSpPr>
            <a:spLocks noGrp="1"/>
          </p:cNvSpPr>
          <p:nvPr>
            <p:ph type="pic" sz="quarter" idx="23"/>
          </p:nvPr>
        </p:nvSpPr>
        <p:spPr/>
        <p:txBody>
          <a:bodyPr/>
          <a:lstStyle/>
          <a:p>
            <a:endParaRPr lang="en-GB"/>
          </a:p>
        </p:txBody>
      </p:sp>
      <p:sp>
        <p:nvSpPr>
          <p:cNvPr id="15" name="Bildplatzhalter 14">
            <a:extLst>
              <a:ext uri="{FF2B5EF4-FFF2-40B4-BE49-F238E27FC236}">
                <a16:creationId xmlns:a16="http://schemas.microsoft.com/office/drawing/2014/main" id="{B92A4984-C27D-FE1D-6BF6-2BAD524E2A90}"/>
              </a:ext>
            </a:extLst>
          </p:cNvPr>
          <p:cNvSpPr>
            <a:spLocks noGrp="1"/>
          </p:cNvSpPr>
          <p:nvPr>
            <p:ph type="pic" sz="quarter" idx="49"/>
          </p:nvPr>
        </p:nvSpPr>
        <p:spPr/>
        <p:txBody>
          <a:bodyPr/>
          <a:lstStyle/>
          <a:p>
            <a:endParaRPr lang="en-GB"/>
          </a:p>
        </p:txBody>
      </p:sp>
      <p:sp>
        <p:nvSpPr>
          <p:cNvPr id="17" name="Bildplatzhalter 16">
            <a:extLst>
              <a:ext uri="{FF2B5EF4-FFF2-40B4-BE49-F238E27FC236}">
                <a16:creationId xmlns:a16="http://schemas.microsoft.com/office/drawing/2014/main" id="{261BB9AC-ED67-844F-47BC-C378BEAACAE7}"/>
              </a:ext>
            </a:extLst>
          </p:cNvPr>
          <p:cNvSpPr>
            <a:spLocks noGrp="1"/>
          </p:cNvSpPr>
          <p:nvPr>
            <p:ph type="pic" sz="quarter" idx="51"/>
          </p:nvPr>
        </p:nvSpPr>
        <p:spPr/>
        <p:txBody>
          <a:bodyPr/>
          <a:lstStyle/>
          <a:p>
            <a:endParaRPr lang="en-GB"/>
          </a:p>
        </p:txBody>
      </p:sp>
      <p:sp>
        <p:nvSpPr>
          <p:cNvPr id="21" name="Bildplatzhalter 20">
            <a:extLst>
              <a:ext uri="{FF2B5EF4-FFF2-40B4-BE49-F238E27FC236}">
                <a16:creationId xmlns:a16="http://schemas.microsoft.com/office/drawing/2014/main" id="{9839DC46-6F51-CF65-C0EE-20721853B8B8}"/>
              </a:ext>
            </a:extLst>
          </p:cNvPr>
          <p:cNvSpPr>
            <a:spLocks noGrp="1"/>
          </p:cNvSpPr>
          <p:nvPr>
            <p:ph type="pic" sz="quarter" idx="50"/>
          </p:nvPr>
        </p:nvSpPr>
        <p:spPr/>
        <p:txBody>
          <a:bodyPr/>
          <a:lstStyle/>
          <a:p>
            <a:endParaRPr lang="en-GB"/>
          </a:p>
        </p:txBody>
      </p:sp>
      <p:pic>
        <p:nvPicPr>
          <p:cNvPr id="3" name="Picture Placeholder 17">
            <a:extLst>
              <a:ext uri="{FF2B5EF4-FFF2-40B4-BE49-F238E27FC236}">
                <a16:creationId xmlns:a16="http://schemas.microsoft.com/office/drawing/2014/main" id="{DD260CAC-3F5B-2E54-7B3C-08E76C9E2337}"/>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a:xfrm>
            <a:off x="438150" y="405084"/>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pic>
      <p:pic>
        <p:nvPicPr>
          <p:cNvPr id="4" name="Picture Placeholder 21">
            <a:extLst>
              <a:ext uri="{FF2B5EF4-FFF2-40B4-BE49-F238E27FC236}">
                <a16:creationId xmlns:a16="http://schemas.microsoft.com/office/drawing/2014/main" id="{5EADFE9A-BAA8-F57E-DBC3-AF639AE00DD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a:xfrm>
            <a:off x="4686300" y="405085"/>
            <a:ext cx="2819400" cy="1519624"/>
          </a:xfrm>
          <a:prstGeom prst="rect">
            <a:avLst/>
          </a:prstGeom>
          <a:solidFill>
            <a:schemeClr val="bg1">
              <a:lumMod val="85000"/>
            </a:schemeClr>
          </a:solidFill>
        </p:spPr>
      </p:pic>
      <p:pic>
        <p:nvPicPr>
          <p:cNvPr id="5" name="Picture Placeholder 19">
            <a:extLst>
              <a:ext uri="{FF2B5EF4-FFF2-40B4-BE49-F238E27FC236}">
                <a16:creationId xmlns:a16="http://schemas.microsoft.com/office/drawing/2014/main" id="{DCE29F9D-D9DA-3F22-E0E2-4D352E881A3F}"/>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a:xfrm>
            <a:off x="4686300" y="2386285"/>
            <a:ext cx="2819400" cy="1519624"/>
          </a:xfrm>
          <a:prstGeom prst="rect">
            <a:avLst/>
          </a:prstGeom>
          <a:solidFill>
            <a:schemeClr val="bg1">
              <a:lumMod val="85000"/>
            </a:schemeClr>
          </a:solidFill>
        </p:spPr>
      </p:pic>
      <p:pic>
        <p:nvPicPr>
          <p:cNvPr id="6" name="Picture Placeholder 24">
            <a:extLst>
              <a:ext uri="{FF2B5EF4-FFF2-40B4-BE49-F238E27FC236}">
                <a16:creationId xmlns:a16="http://schemas.microsoft.com/office/drawing/2014/main" id="{C3466AF3-2724-5530-0440-A0494C3C072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24134"/>
            <a:ext cx="3752850" cy="3481775"/>
          </a:xfrm>
          <a:prstGeom prst="rect">
            <a:avLst/>
          </a:prstGeom>
          <a:solidFill>
            <a:schemeClr val="bg1">
              <a:lumMod val="85000"/>
            </a:schemeClr>
          </a:solidFill>
        </p:spPr>
      </p:pic>
    </p:spTree>
    <p:extLst>
      <p:ext uri="{BB962C8B-B14F-4D97-AF65-F5344CB8AC3E}">
        <p14:creationId xmlns:p14="http://schemas.microsoft.com/office/powerpoint/2010/main" val="33106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767137" y="2192374"/>
            <a:ext cx="5967663" cy="3493712"/>
          </a:xfrm>
        </p:spPr>
        <p:txBody>
          <a:bodyPr/>
          <a:lstStyle/>
          <a:p>
            <a:pPr algn="ctr"/>
            <a:r>
              <a:rPr lang="en-US" sz="2200" i="1" dirty="0"/>
              <a:t>"Ich </a:t>
            </a:r>
            <a:r>
              <a:rPr lang="en-US" sz="2200" i="1" dirty="0" err="1"/>
              <a:t>lasse</a:t>
            </a:r>
            <a:r>
              <a:rPr lang="en-US" sz="2200" i="1" dirty="0"/>
              <a:t> Menschen mit Migrationshintergrund </a:t>
            </a:r>
            <a:r>
              <a:rPr lang="en-US" sz="2200" i="1" dirty="0" err="1"/>
              <a:t>nie</a:t>
            </a:r>
            <a:r>
              <a:rPr lang="en-US" sz="2200" i="1" dirty="0"/>
              <a:t> </a:t>
            </a:r>
            <a:r>
              <a:rPr lang="en-US" sz="2200" i="1" dirty="0" err="1"/>
              <a:t>außen</a:t>
            </a:r>
            <a:r>
              <a:rPr lang="en-US" sz="2200" i="1" dirty="0"/>
              <a:t> </a:t>
            </a:r>
            <a:r>
              <a:rPr lang="en-US" sz="2200" i="1" dirty="0" err="1"/>
              <a:t>vor</a:t>
            </a:r>
            <a:r>
              <a:rPr lang="en-US" sz="2200" i="1" dirty="0"/>
              <a:t>. Sie sind wirklich die Besten der Besten. Die meisten von ihnen wollen wirklich arbeiten, haben starke familiäre Bindungen und sind mehr als gerüstet, um ihr eigenes Unternehmen zu gründen."</a:t>
            </a:r>
          </a:p>
          <a:p>
            <a:pPr algn="ctr"/>
            <a:endParaRPr lang="en-US" sz="2200" i="1" dirty="0"/>
          </a:p>
          <a:p>
            <a:pPr algn="ctr"/>
            <a:r>
              <a:rPr lang="en-US" sz="2200" dirty="0"/>
              <a:t> - Isabelle DURANT, belgische Europaabgeordnete für die Grünen/Freie Europäische Allianz:</a:t>
            </a:r>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t>51</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51</a:t>
            </a:fld>
            <a:endParaRPr lang="en-US" sz="800" dirty="0">
              <a:latin typeface="Calibri" panose="020F0502020204030204" pitchFamily="34" charset="0"/>
              <a:cs typeface="Calibri" panose="020F0502020204030204" pitchFamily="34" charset="0"/>
            </a:endParaRPr>
          </a:p>
        </p:txBody>
      </p:sp>
      <p:sp>
        <p:nvSpPr>
          <p:cNvPr id="7" name="Bildplatzhalter 6">
            <a:extLst>
              <a:ext uri="{FF2B5EF4-FFF2-40B4-BE49-F238E27FC236}">
                <a16:creationId xmlns:a16="http://schemas.microsoft.com/office/drawing/2014/main" id="{23CB81A2-7F3B-6BB9-077D-72DFAF977026}"/>
              </a:ext>
            </a:extLst>
          </p:cNvPr>
          <p:cNvSpPr>
            <a:spLocks noGrp="1"/>
          </p:cNvSpPr>
          <p:nvPr>
            <p:ph type="pic" sz="quarter" idx="10"/>
          </p:nvPr>
        </p:nvSpPr>
        <p:spPr/>
        <p:txBody>
          <a:bodyPr/>
          <a:lstStyle/>
          <a:p>
            <a:endParaRPr lang="en-GB"/>
          </a:p>
        </p:txBody>
      </p:sp>
      <p:pic>
        <p:nvPicPr>
          <p:cNvPr id="3" name="Picture Placeholder 5">
            <a:extLst>
              <a:ext uri="{FF2B5EF4-FFF2-40B4-BE49-F238E27FC236}">
                <a16:creationId xmlns:a16="http://schemas.microsoft.com/office/drawing/2014/main" id="{E35884DD-D7A6-0C0A-CC2E-2F8D133FEB71}"/>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a:xfrm>
            <a:off x="-9962" y="3153842"/>
            <a:ext cx="4642477" cy="2880154"/>
          </a:xfrm>
          <a:prstGeom prst="rect">
            <a:avLst/>
          </a:prstGeom>
          <a:solidFill>
            <a:schemeClr val="bg1">
              <a:lumMod val="85000"/>
            </a:schemeClr>
          </a:solidFill>
          <a:ln>
            <a:noFill/>
          </a:ln>
        </p:spPr>
      </p:pic>
    </p:spTree>
    <p:extLst>
      <p:ext uri="{BB962C8B-B14F-4D97-AF65-F5344CB8AC3E}">
        <p14:creationId xmlns:p14="http://schemas.microsoft.com/office/powerpoint/2010/main" val="3050761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48227" y="3813368"/>
            <a:ext cx="6831104" cy="972741"/>
          </a:xfrm>
        </p:spPr>
        <p:txBody>
          <a:bodyPr/>
          <a:lstStyle/>
          <a:p>
            <a:r>
              <a:rPr lang="en-US" dirty="0"/>
              <a:t>ENTWICKLUNG EINES BUSINESSPLANS</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3" name="Bildplatzhalter 12">
            <a:extLst>
              <a:ext uri="{FF2B5EF4-FFF2-40B4-BE49-F238E27FC236}">
                <a16:creationId xmlns:a16="http://schemas.microsoft.com/office/drawing/2014/main" id="{BD94DDB1-8C0E-7E3C-40A5-91504605B7F0}"/>
              </a:ext>
            </a:extLst>
          </p:cNvPr>
          <p:cNvSpPr>
            <a:spLocks noGrp="1"/>
          </p:cNvSpPr>
          <p:nvPr>
            <p:ph type="pic" sz="quarter" idx="21"/>
          </p:nvPr>
        </p:nvSpPr>
        <p:spPr/>
        <p:txBody>
          <a:bodyPr/>
          <a:lstStyle/>
          <a:p>
            <a:endParaRPr lang="en-GB"/>
          </a:p>
        </p:txBody>
      </p:sp>
      <p:pic>
        <p:nvPicPr>
          <p:cNvPr id="5" name="Picture Placeholder 9">
            <a:extLst>
              <a:ext uri="{FF2B5EF4-FFF2-40B4-BE49-F238E27FC236}">
                <a16:creationId xmlns:a16="http://schemas.microsoft.com/office/drawing/2014/main" id="{989E79DE-410C-A2F9-912E-6753104C1A50}"/>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38759" y="1115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1340862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Die Bedeutung </a:t>
            </a:r>
            <a:r>
              <a:rPr lang="en-GB" dirty="0" err="1"/>
              <a:t>eines</a:t>
            </a:r>
            <a:r>
              <a:rPr lang="en-GB" dirty="0"/>
              <a:t> </a:t>
            </a:r>
            <a:r>
              <a:rPr lang="en-GB" dirty="0" err="1"/>
              <a:t>Businessplans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53</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4255A3-509D-4700-81B1-95CC5BCF45D7}"/>
              </a:ext>
            </a:extLst>
          </p:cNvPr>
          <p:cNvSpPr txBox="1">
            <a:spLocks/>
          </p:cNvSpPr>
          <p:nvPr/>
        </p:nvSpPr>
        <p:spPr>
          <a:xfrm>
            <a:off x="854284" y="1704814"/>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dirty="0">
                <a:solidFill>
                  <a:schemeClr val="tx1"/>
                </a:solidFill>
              </a:rPr>
              <a:t> Ein </a:t>
            </a:r>
            <a:r>
              <a:rPr lang="en-US" dirty="0" err="1">
                <a:solidFill>
                  <a:schemeClr val="tx1"/>
                </a:solidFill>
              </a:rPr>
              <a:t>Businessplan</a:t>
            </a:r>
            <a:r>
              <a:rPr lang="en-US" dirty="0">
                <a:solidFill>
                  <a:schemeClr val="tx1"/>
                </a:solidFill>
              </a:rPr>
              <a:t> ist der Fahrplan und die Vision für Ihr Start-up-Unternehmen. </a:t>
            </a:r>
          </a:p>
          <a:p>
            <a:pPr algn="just"/>
            <a:endParaRPr lang="en-US" dirty="0">
              <a:solidFill>
                <a:schemeClr val="tx1"/>
              </a:solidFill>
            </a:endParaRPr>
          </a:p>
          <a:p>
            <a:pPr algn="just"/>
            <a:r>
              <a:rPr lang="en-US" dirty="0">
                <a:solidFill>
                  <a:schemeClr val="tx1"/>
                </a:solidFill>
              </a:rPr>
              <a:t>Es ist wichtig, dass Sie wissen, wie man einen </a:t>
            </a:r>
            <a:r>
              <a:rPr lang="en-US" dirty="0" err="1">
                <a:solidFill>
                  <a:schemeClr val="tx1"/>
                </a:solidFill>
              </a:rPr>
              <a:t>effektiven</a:t>
            </a:r>
            <a:r>
              <a:rPr lang="en-US" dirty="0">
                <a:solidFill>
                  <a:schemeClr val="tx1"/>
                </a:solidFill>
              </a:rPr>
              <a:t> </a:t>
            </a:r>
            <a:r>
              <a:rPr lang="en-US" dirty="0" err="1">
                <a:solidFill>
                  <a:schemeClr val="tx1"/>
                </a:solidFill>
              </a:rPr>
              <a:t>Businessplan</a:t>
            </a:r>
            <a:r>
              <a:rPr lang="en-US" dirty="0">
                <a:solidFill>
                  <a:schemeClr val="tx1"/>
                </a:solidFill>
              </a:rPr>
              <a:t> schreibt, denn er wird </a:t>
            </a:r>
            <a:r>
              <a:rPr lang="en-US" dirty="0" err="1">
                <a:solidFill>
                  <a:schemeClr val="tx1"/>
                </a:solidFill>
              </a:rPr>
              <a:t>Ihnen</a:t>
            </a:r>
            <a:r>
              <a:rPr lang="en-US" dirty="0">
                <a:solidFill>
                  <a:schemeClr val="tx1"/>
                </a:solidFill>
              </a:rPr>
              <a:t> </a:t>
            </a:r>
            <a:r>
              <a:rPr lang="en-US" dirty="0" err="1">
                <a:solidFill>
                  <a:schemeClr val="tx1"/>
                </a:solidFill>
              </a:rPr>
              <a:t>helfen</a:t>
            </a:r>
            <a:r>
              <a:rPr lang="en-US" dirty="0">
                <a:solidFill>
                  <a:schemeClr val="tx1"/>
                </a:solidFill>
              </a:rPr>
              <a:t>! </a:t>
            </a:r>
          </a:p>
          <a:p>
            <a:pPr algn="just"/>
            <a:endParaRPr lang="en-US" dirty="0">
              <a:solidFill>
                <a:schemeClr val="tx1"/>
              </a:solidFill>
            </a:endParaRPr>
          </a:p>
          <a:p>
            <a:pPr marL="342900" indent="-342900" algn="just">
              <a:buFont typeface="Wingdings" panose="05000000000000000000" pitchFamily="2" charset="2"/>
              <a:buChar char="ü"/>
            </a:pPr>
            <a:r>
              <a:rPr lang="en-US" dirty="0">
                <a:solidFill>
                  <a:schemeClr val="tx1"/>
                </a:solidFill>
              </a:rPr>
              <a:t> Klarheit über Unternehmensziele und Zeitplan</a:t>
            </a:r>
          </a:p>
          <a:p>
            <a:pPr marL="342900" indent="-342900" algn="just">
              <a:buFont typeface="Wingdings" panose="05000000000000000000" pitchFamily="2" charset="2"/>
              <a:buChar char="ü"/>
            </a:pPr>
            <a:r>
              <a:rPr lang="en-US" dirty="0">
                <a:solidFill>
                  <a:schemeClr val="tx1"/>
                </a:solidFill>
              </a:rPr>
              <a:t>Analyse, wie die Geschäftsidee umgesetzt werden kann</a:t>
            </a:r>
          </a:p>
          <a:p>
            <a:pPr marL="342900" indent="-342900" algn="just">
              <a:buFont typeface="Wingdings" panose="05000000000000000000" pitchFamily="2" charset="2"/>
              <a:buChar char="ü"/>
            </a:pPr>
            <a:r>
              <a:rPr lang="en-US" dirty="0">
                <a:solidFill>
                  <a:schemeClr val="tx1"/>
                </a:solidFill>
              </a:rPr>
              <a:t>Veranschaulichung von Strategie und Maßnahmen </a:t>
            </a:r>
          </a:p>
          <a:p>
            <a:pPr marL="342900" indent="-342900" algn="just">
              <a:buFont typeface="Wingdings" panose="05000000000000000000" pitchFamily="2" charset="2"/>
              <a:buChar char="ü"/>
            </a:pPr>
            <a:r>
              <a:rPr lang="en-US" dirty="0">
                <a:solidFill>
                  <a:schemeClr val="tx1"/>
                </a:solidFill>
              </a:rPr>
              <a:t>Fördermöglichkeiten </a:t>
            </a:r>
          </a:p>
          <a:p>
            <a:pPr marL="342900" indent="-342900" algn="just">
              <a:buFont typeface="Wingdings" panose="05000000000000000000" pitchFamily="2" charset="2"/>
              <a:buChar char="ü"/>
            </a:pPr>
            <a:r>
              <a:rPr lang="en-US" dirty="0">
                <a:solidFill>
                  <a:schemeClr val="tx1"/>
                </a:solidFill>
              </a:rPr>
              <a:t>Management und Plan für potenzielle Risiken und Behandlungen </a:t>
            </a:r>
          </a:p>
        </p:txBody>
      </p:sp>
    </p:spTree>
    <p:extLst>
      <p:ext uri="{BB962C8B-B14F-4D97-AF65-F5344CB8AC3E}">
        <p14:creationId xmlns:p14="http://schemas.microsoft.com/office/powerpoint/2010/main" val="3179894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559055"/>
            <a:ext cx="11701220" cy="916294"/>
          </a:xfrm>
        </p:spPr>
        <p:txBody>
          <a:bodyPr/>
          <a:lstStyle/>
          <a:p>
            <a:pPr algn="ctr"/>
            <a:r>
              <a:rPr lang="en-GB" dirty="0"/>
              <a:t>Grundlegende Elemente eines Geschäftsplans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54</a:t>
            </a:fld>
            <a:endParaRPr lang="en-US" sz="8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ACE9DB6-DDE5-4B78-A255-97427E120621}"/>
              </a:ext>
            </a:extLst>
          </p:cNvPr>
          <p:cNvPicPr>
            <a:picLocks noChangeAspect="1"/>
          </p:cNvPicPr>
          <p:nvPr/>
        </p:nvPicPr>
        <p:blipFill>
          <a:blip r:embed="rId3"/>
          <a:stretch>
            <a:fillRect/>
          </a:stretch>
        </p:blipFill>
        <p:spPr>
          <a:xfrm>
            <a:off x="3711387" y="1475349"/>
            <a:ext cx="4285129" cy="4502917"/>
          </a:xfrm>
          <a:prstGeom prst="rect">
            <a:avLst/>
          </a:prstGeom>
        </p:spPr>
      </p:pic>
      <p:sp>
        <p:nvSpPr>
          <p:cNvPr id="7" name="TextBox 6">
            <a:extLst>
              <a:ext uri="{FF2B5EF4-FFF2-40B4-BE49-F238E27FC236}">
                <a16:creationId xmlns:a16="http://schemas.microsoft.com/office/drawing/2014/main" id="{90FBCF72-EF04-422E-BEBE-1B2CCACDB32E}"/>
              </a:ext>
            </a:extLst>
          </p:cNvPr>
          <p:cNvSpPr txBox="1"/>
          <p:nvPr/>
        </p:nvSpPr>
        <p:spPr>
          <a:xfrm>
            <a:off x="3512072" y="6366385"/>
            <a:ext cx="5002305" cy="289759"/>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Bild: Copyright Rice University, OpenStax, unter CC BY 4.0 Lizenz</a:t>
            </a:r>
            <a:endParaRPr lang="en-PH"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8307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1" y="1241164"/>
            <a:ext cx="7823200" cy="1015722"/>
          </a:xfrm>
        </p:spPr>
        <p:txBody>
          <a:bodyPr/>
          <a:lstStyle/>
          <a:p>
            <a:pPr algn="ctr"/>
            <a:r>
              <a:rPr lang="en-US" sz="3200" dirty="0"/>
              <a:t> </a:t>
            </a:r>
            <a:r>
              <a:rPr lang="en-US" sz="3200" dirty="0" err="1"/>
              <a:t>Checkliste</a:t>
            </a:r>
            <a:r>
              <a:rPr lang="en-US" sz="3200" dirty="0"/>
              <a:t> </a:t>
            </a:r>
            <a:r>
              <a:rPr lang="en-US" sz="3200" dirty="0" err="1"/>
              <a:t>Businessplan</a:t>
            </a:r>
            <a:endParaRPr lang="en-US" dirty="0"/>
          </a:p>
        </p:txBody>
      </p:sp>
      <p:sp>
        <p:nvSpPr>
          <p:cNvPr id="3" name="Text Placeholder 2">
            <a:extLst>
              <a:ext uri="{FF2B5EF4-FFF2-40B4-BE49-F238E27FC236}">
                <a16:creationId xmlns:a16="http://schemas.microsoft.com/office/drawing/2014/main" id="{E1D9BBD5-493E-492C-9C83-691A219E9172}"/>
              </a:ext>
            </a:extLst>
          </p:cNvPr>
          <p:cNvSpPr>
            <a:spLocks noGrp="1"/>
          </p:cNvSpPr>
          <p:nvPr>
            <p:ph type="body" sz="quarter" idx="48"/>
          </p:nvPr>
        </p:nvSpPr>
        <p:spPr>
          <a:xfrm>
            <a:off x="362759" y="1946189"/>
            <a:ext cx="6749339" cy="2965622"/>
          </a:xfrm>
        </p:spPr>
        <p:txBody>
          <a:bodyPr/>
          <a:lstStyle/>
          <a:p>
            <a:pPr algn="just"/>
            <a:r>
              <a:rPr lang="en-US" dirty="0"/>
              <a:t>Eine Liste von Schlüsselfragen, die bei der Entwicklung und Erstellung </a:t>
            </a:r>
            <a:r>
              <a:rPr lang="en-US" dirty="0" err="1"/>
              <a:t>Ihrer</a:t>
            </a:r>
            <a:r>
              <a:rPr lang="en-US" dirty="0"/>
              <a:t> </a:t>
            </a:r>
            <a:r>
              <a:rPr lang="en-US" dirty="0" err="1"/>
              <a:t>Businesspläne</a:t>
            </a:r>
            <a:r>
              <a:rPr lang="en-US" dirty="0"/>
              <a:t> zu beantworten sind, einschließlich einer Vorlage für die Einkommensprognose</a:t>
            </a:r>
          </a:p>
          <a:p>
            <a:pPr algn="just"/>
            <a:endParaRPr lang="en-PH" dirty="0"/>
          </a:p>
          <a:p>
            <a:pPr algn="just"/>
            <a:endParaRPr lang="en-PH" dirty="0"/>
          </a:p>
        </p:txBody>
      </p:sp>
      <p:sp>
        <p:nvSpPr>
          <p:cNvPr id="5" name="Text Placeholder 2">
            <a:extLst>
              <a:ext uri="{FF2B5EF4-FFF2-40B4-BE49-F238E27FC236}">
                <a16:creationId xmlns:a16="http://schemas.microsoft.com/office/drawing/2014/main" id="{A296246B-8DCA-4971-941E-2F6826595421}"/>
              </a:ext>
            </a:extLst>
          </p:cNvPr>
          <p:cNvSpPr txBox="1">
            <a:spLocks/>
          </p:cNvSpPr>
          <p:nvPr/>
        </p:nvSpPr>
        <p:spPr>
          <a:xfrm>
            <a:off x="362759" y="3861431"/>
            <a:ext cx="6400897" cy="1392023"/>
          </a:xfrm>
          <a:prstGeom prst="rect">
            <a:avLst/>
          </a:prstGeom>
          <a:solidFill>
            <a:srgbClr val="915F9E"/>
          </a:solidFill>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b="1" dirty="0">
                <a:solidFill>
                  <a:schemeClr val="bg1"/>
                </a:solidFill>
              </a:rPr>
              <a:t>Klicken Sie hier, um </a:t>
            </a:r>
            <a:r>
              <a:rPr lang="en-US" sz="2200" b="1" dirty="0" err="1">
                <a:solidFill>
                  <a:schemeClr val="bg1"/>
                </a:solidFill>
              </a:rPr>
              <a:t>zur</a:t>
            </a:r>
            <a:r>
              <a:rPr lang="en-US" sz="2200" b="1" dirty="0">
                <a:solidFill>
                  <a:schemeClr val="bg1"/>
                </a:solidFill>
              </a:rPr>
              <a:t> Muster-Checkliste für </a:t>
            </a:r>
            <a:r>
              <a:rPr lang="en-US" sz="2200" b="1" dirty="0" err="1">
                <a:solidFill>
                  <a:schemeClr val="bg1"/>
                </a:solidFill>
              </a:rPr>
              <a:t>einen</a:t>
            </a:r>
            <a:r>
              <a:rPr lang="en-US" sz="2200" b="1" dirty="0">
                <a:solidFill>
                  <a:schemeClr val="bg1"/>
                </a:solidFill>
              </a:rPr>
              <a:t> </a:t>
            </a:r>
            <a:r>
              <a:rPr lang="en-US" sz="2200" b="1" dirty="0" err="1">
                <a:solidFill>
                  <a:schemeClr val="bg1"/>
                </a:solidFill>
              </a:rPr>
              <a:t>Businessplan</a:t>
            </a:r>
            <a:r>
              <a:rPr lang="en-US" sz="2200" b="1" dirty="0">
                <a:solidFill>
                  <a:schemeClr val="bg1"/>
                </a:solidFill>
              </a:rPr>
              <a:t> </a:t>
            </a:r>
            <a:r>
              <a:rPr lang="en-US" sz="2200" b="1" dirty="0" err="1">
                <a:solidFill>
                  <a:schemeClr val="bg1"/>
                </a:solidFill>
              </a:rPr>
              <a:t>zu</a:t>
            </a:r>
            <a:r>
              <a:rPr lang="en-US" sz="2200" b="1" dirty="0">
                <a:solidFill>
                  <a:schemeClr val="bg1"/>
                </a:solidFill>
              </a:rPr>
              <a:t> </a:t>
            </a:r>
            <a:r>
              <a:rPr lang="en-US" sz="2200" b="1" dirty="0" err="1">
                <a:solidFill>
                  <a:schemeClr val="bg1"/>
                </a:solidFill>
              </a:rPr>
              <a:t>gelangen</a:t>
            </a:r>
            <a:r>
              <a:rPr lang="en-US" sz="2200" b="1" dirty="0">
                <a:solidFill>
                  <a:schemeClr val="bg1"/>
                </a:solidFill>
              </a:rPr>
              <a:t>:</a:t>
            </a:r>
          </a:p>
          <a:p>
            <a:r>
              <a:rPr lang="en-US" sz="2200" b="1" dirty="0">
                <a:solidFill>
                  <a:schemeClr val="bg1"/>
                </a:solidFill>
                <a:hlinkClick r:id="rId3"/>
              </a:rPr>
              <a:t>https://studylib.net/doc/11852130/a-business-plan-checklist--key-questions-to-answer-organi.</a:t>
            </a:r>
            <a:r>
              <a:rPr lang="en-US" sz="2200" b="1" dirty="0">
                <a:solidFill>
                  <a:schemeClr val="bg1"/>
                </a:solidFill>
              </a:rPr>
              <a:t>.. </a:t>
            </a:r>
          </a:p>
        </p:txBody>
      </p:sp>
      <p:sp>
        <p:nvSpPr>
          <p:cNvPr id="9" name="Bildplatzhalter 8">
            <a:extLst>
              <a:ext uri="{FF2B5EF4-FFF2-40B4-BE49-F238E27FC236}">
                <a16:creationId xmlns:a16="http://schemas.microsoft.com/office/drawing/2014/main" id="{9F94FB2D-063C-1EF4-0BC8-827D74417FFF}"/>
              </a:ext>
            </a:extLst>
          </p:cNvPr>
          <p:cNvSpPr>
            <a:spLocks noGrp="1"/>
          </p:cNvSpPr>
          <p:nvPr>
            <p:ph type="pic" sz="quarter" idx="21"/>
          </p:nvPr>
        </p:nvSpPr>
        <p:spPr/>
        <p:txBody>
          <a:bodyPr/>
          <a:lstStyle/>
          <a:p>
            <a:endParaRPr lang="en-GB" dirty="0"/>
          </a:p>
        </p:txBody>
      </p:sp>
      <p:pic>
        <p:nvPicPr>
          <p:cNvPr id="2" name="Picture Placeholder 3">
            <a:extLst>
              <a:ext uri="{FF2B5EF4-FFF2-40B4-BE49-F238E27FC236}">
                <a16:creationId xmlns:a16="http://schemas.microsoft.com/office/drawing/2014/main" id="{2313EEF8-4808-44E6-18E9-A1AFA4665D3B}"/>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7855" b="7855"/>
          <a:stretch>
            <a:fillRect/>
          </a:stretch>
        </p:blipFill>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pic>
    </p:spTree>
    <p:extLst>
      <p:ext uri="{BB962C8B-B14F-4D97-AF65-F5344CB8AC3E}">
        <p14:creationId xmlns:p14="http://schemas.microsoft.com/office/powerpoint/2010/main" val="2735269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648075" y="1815856"/>
            <a:ext cx="6543925" cy="3007156"/>
          </a:xfrm>
        </p:spPr>
        <p:txBody>
          <a:bodyPr/>
          <a:lstStyle/>
          <a:p>
            <a:pPr algn="ctr"/>
            <a:r>
              <a:rPr lang="en-US" sz="2200" i="1" dirty="0"/>
              <a:t>"Ich denke, dass wir anfangen müssen, die neuen Europäer nicht als Teil des Problems, sondern als Teil der Lösung zu betrachten. Wir müssen das Bild ändern: Wir sollten sie nicht mehr als Belastung, sondern als Bereicherung betrachten. Wir müssen </a:t>
            </a:r>
            <a:r>
              <a:rPr lang="en-US" sz="2200" i="1" dirty="0" err="1"/>
              <a:t>erkennen</a:t>
            </a:r>
            <a:r>
              <a:rPr lang="en-US" sz="2200" i="1" dirty="0"/>
              <a:t>, dass wir Migranten brauchen, um unsere Wirtschaft aufrechtzuerhalten. Diese Menschen sind in unsere Länder gekommen, um uns zu bereichern.</a:t>
            </a:r>
            <a:r>
              <a:rPr lang="en-US" sz="2200" dirty="0"/>
              <a:t>"</a:t>
            </a:r>
          </a:p>
          <a:p>
            <a:pPr algn="ctr"/>
            <a:endParaRPr lang="en-US" sz="2200" dirty="0"/>
          </a:p>
          <a:p>
            <a:pPr algn="ctr"/>
            <a:r>
              <a:rPr lang="en-PH" sz="2200" dirty="0"/>
              <a:t>-Anna Maria CORAZZA BILDT, schwedische Europaabgeordnete für die Europäische Volkspartei</a:t>
            </a:r>
            <a:endParaRPr lang="en-US" sz="2200" i="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t>56</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56</a:t>
            </a:fld>
            <a:endParaRPr lang="en-US" sz="800" dirty="0">
              <a:latin typeface="Calibri" panose="020F0502020204030204" pitchFamily="34" charset="0"/>
              <a:cs typeface="Calibri" panose="020F0502020204030204" pitchFamily="34" charset="0"/>
            </a:endParaRPr>
          </a:p>
        </p:txBody>
      </p:sp>
      <p:sp>
        <p:nvSpPr>
          <p:cNvPr id="9" name="Bildplatzhalter 8">
            <a:extLst>
              <a:ext uri="{FF2B5EF4-FFF2-40B4-BE49-F238E27FC236}">
                <a16:creationId xmlns:a16="http://schemas.microsoft.com/office/drawing/2014/main" id="{CE75496D-D718-BB9C-A966-384334B7409E}"/>
              </a:ext>
            </a:extLst>
          </p:cNvPr>
          <p:cNvSpPr>
            <a:spLocks noGrp="1"/>
          </p:cNvSpPr>
          <p:nvPr>
            <p:ph type="pic" sz="quarter" idx="10"/>
          </p:nvPr>
        </p:nvSpPr>
        <p:spPr/>
        <p:txBody>
          <a:bodyPr/>
          <a:lstStyle/>
          <a:p>
            <a:endParaRPr lang="en-GB"/>
          </a:p>
        </p:txBody>
      </p:sp>
      <p:pic>
        <p:nvPicPr>
          <p:cNvPr id="3" name="Picture Placeholder 5">
            <a:extLst>
              <a:ext uri="{FF2B5EF4-FFF2-40B4-BE49-F238E27FC236}">
                <a16:creationId xmlns:a16="http://schemas.microsoft.com/office/drawing/2014/main" id="{A42260AE-78F2-AF01-0CE9-B319D40B2117}"/>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a:xfrm>
            <a:off x="0" y="3153842"/>
            <a:ext cx="4642477" cy="2880154"/>
          </a:xfrm>
          <a:prstGeom prst="rect">
            <a:avLst/>
          </a:prstGeom>
          <a:solidFill>
            <a:schemeClr val="bg1">
              <a:lumMod val="85000"/>
            </a:schemeClr>
          </a:solidFill>
          <a:ln>
            <a:noFill/>
          </a:ln>
        </p:spPr>
      </p:pic>
    </p:spTree>
    <p:extLst>
      <p:ext uri="{BB962C8B-B14F-4D97-AF65-F5344CB8AC3E}">
        <p14:creationId xmlns:p14="http://schemas.microsoft.com/office/powerpoint/2010/main" val="705458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06</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48227" y="3813368"/>
            <a:ext cx="6831104" cy="972741"/>
          </a:xfrm>
        </p:spPr>
        <p:txBody>
          <a:bodyPr/>
          <a:lstStyle/>
          <a:p>
            <a:r>
              <a:rPr lang="en-US" dirty="0"/>
              <a:t>Fallstudien</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5" name="Bildplatzhalter 14">
            <a:extLst>
              <a:ext uri="{FF2B5EF4-FFF2-40B4-BE49-F238E27FC236}">
                <a16:creationId xmlns:a16="http://schemas.microsoft.com/office/drawing/2014/main" id="{CD0C957E-8DF2-7967-9544-CF0D18396F4B}"/>
              </a:ext>
            </a:extLst>
          </p:cNvPr>
          <p:cNvSpPr>
            <a:spLocks noGrp="1"/>
          </p:cNvSpPr>
          <p:nvPr>
            <p:ph type="pic" sz="quarter" idx="21"/>
          </p:nvPr>
        </p:nvSpPr>
        <p:spPr/>
        <p:txBody>
          <a:bodyPr/>
          <a:lstStyle/>
          <a:p>
            <a:endParaRPr lang="en-GB"/>
          </a:p>
        </p:txBody>
      </p:sp>
      <p:pic>
        <p:nvPicPr>
          <p:cNvPr id="5" name="Picture Placeholder 9">
            <a:extLst>
              <a:ext uri="{FF2B5EF4-FFF2-40B4-BE49-F238E27FC236}">
                <a16:creationId xmlns:a16="http://schemas.microsoft.com/office/drawing/2014/main" id="{2229DD20-23AB-794D-7ADF-16C9CA33B6B1}"/>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a:xfrm>
            <a:off x="6827608"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869303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172953-27B6-2C60-F00F-09B2EED743E4}"/>
              </a:ext>
            </a:extLst>
          </p:cNvPr>
          <p:cNvSpPr>
            <a:spLocks noGrp="1"/>
          </p:cNvSpPr>
          <p:nvPr>
            <p:ph type="body" sz="quarter" idx="30"/>
          </p:nvPr>
        </p:nvSpPr>
        <p:spPr>
          <a:xfrm>
            <a:off x="743983" y="523547"/>
            <a:ext cx="10483431" cy="804265"/>
          </a:xfrm>
        </p:spPr>
        <p:txBody>
          <a:bodyPr/>
          <a:lstStyle/>
          <a:p>
            <a:r>
              <a:rPr lang="en-GB" dirty="0"/>
              <a:t>Fallstudie: Startup Dänemark</a:t>
            </a:r>
          </a:p>
        </p:txBody>
      </p:sp>
      <p:sp>
        <p:nvSpPr>
          <p:cNvPr id="3" name="Text Placeholder 2">
            <a:extLst>
              <a:ext uri="{FF2B5EF4-FFF2-40B4-BE49-F238E27FC236}">
                <a16:creationId xmlns:a16="http://schemas.microsoft.com/office/drawing/2014/main" id="{3413EFBD-A367-465F-93C9-A2AEBD33CCB8}"/>
              </a:ext>
            </a:extLst>
          </p:cNvPr>
          <p:cNvSpPr>
            <a:spLocks noGrp="1"/>
          </p:cNvSpPr>
          <p:nvPr>
            <p:ph type="body" sz="quarter" idx="48"/>
          </p:nvPr>
        </p:nvSpPr>
        <p:spPr>
          <a:xfrm>
            <a:off x="427144" y="1222491"/>
            <a:ext cx="11337711" cy="4439577"/>
          </a:xfrm>
        </p:spPr>
        <p:txBody>
          <a:bodyPr/>
          <a:lstStyle/>
          <a:p>
            <a:r>
              <a:rPr lang="en-GB" sz="2200" dirty="0"/>
              <a:t>Startup Denmark ist eine Visumregelung für Nicht-EU-, Nicht-EWR- und Nicht-Schweizer Bürger. Sie bewerben sich auf der Grundlage </a:t>
            </a:r>
            <a:r>
              <a:rPr lang="en-GB" sz="2200" dirty="0" err="1"/>
              <a:t>eines</a:t>
            </a:r>
            <a:r>
              <a:rPr lang="en-GB" sz="2200" dirty="0"/>
              <a:t> </a:t>
            </a:r>
            <a:r>
              <a:rPr lang="en-GB" sz="2200" dirty="0" err="1"/>
              <a:t>Businessplans</a:t>
            </a:r>
            <a:r>
              <a:rPr lang="en-GB" sz="2200" dirty="0"/>
              <a:t>, der von einem unabhängigen Expertengremium bewertet wird. Wenn das Gremium Ihren Geschäftsplan billigt, können Sie eine Aufenthalts- und Arbeitserlaubnis als selbständiger Unternehmer beantragen. Die Erlaubnis wird für einen Zeitraum von bis zu zwei Jahren erteilt, wobei eine Verlängerung um jeweils drei Jahre möglich ist. Wer ist antragsberechtigt?</a:t>
            </a:r>
          </a:p>
          <a:p>
            <a:r>
              <a:rPr lang="en-GB" sz="2200" dirty="0"/>
              <a:t>Startup Denmark richtet sich an Selbständige und kann nur von Nicht-EU-Bürgern (Europäische Union), Nicht-EWR-Bürgern (Europäischer Wirtschaftsraum) </a:t>
            </a:r>
            <a:r>
              <a:rPr lang="en-GB" sz="2200" dirty="0" err="1"/>
              <a:t>und </a:t>
            </a:r>
            <a:r>
              <a:rPr lang="en-GB" sz="2200" dirty="0"/>
              <a:t>Nicht-Schweizern beantragt werden.</a:t>
            </a:r>
          </a:p>
          <a:p>
            <a:r>
              <a:rPr lang="en-GB" sz="2200" dirty="0"/>
              <a:t>Bis zu drei Nicht-EU/EWR-Bürger können </a:t>
            </a:r>
            <a:r>
              <a:rPr lang="en-GB" sz="2200" dirty="0" err="1"/>
              <a:t>einen</a:t>
            </a:r>
            <a:r>
              <a:rPr lang="en-GB" sz="2200" dirty="0"/>
              <a:t> </a:t>
            </a:r>
            <a:r>
              <a:rPr lang="en-GB" sz="2200" dirty="0" err="1"/>
              <a:t>Businessplan</a:t>
            </a:r>
            <a:r>
              <a:rPr lang="en-GB" sz="2200" dirty="0"/>
              <a:t> als Team einreichen. </a:t>
            </a:r>
            <a:r>
              <a:rPr lang="en-GB" sz="2200" dirty="0" err="1"/>
              <a:t>Wenn</a:t>
            </a:r>
            <a:r>
              <a:rPr lang="en-GB" sz="2200" dirty="0"/>
              <a:t> </a:t>
            </a:r>
            <a:r>
              <a:rPr lang="en-GB" sz="2200" dirty="0" err="1"/>
              <a:t>dieser</a:t>
            </a:r>
            <a:r>
              <a:rPr lang="en-GB" sz="2200" dirty="0"/>
              <a:t> vom Expertengremium von Startup Denmark genehmigt wird, müssen die Bewerber einzeln eine Aufenthalts- und Arbeitserlaubnis bei den Einwanderungsbehörden beantragen.</a:t>
            </a:r>
          </a:p>
          <a:p>
            <a:endParaRPr lang="en-GB" sz="2200" dirty="0"/>
          </a:p>
          <a:p>
            <a:r>
              <a:rPr lang="en-GB" sz="2200" dirty="0"/>
              <a:t>Nicht-EU/EWR-Bürger können </a:t>
            </a:r>
            <a:r>
              <a:rPr lang="en-GB" sz="2200" dirty="0" err="1"/>
              <a:t>einen</a:t>
            </a:r>
            <a:r>
              <a:rPr lang="en-GB" sz="2200" dirty="0"/>
              <a:t> </a:t>
            </a:r>
            <a:r>
              <a:rPr lang="en-GB" sz="2200" dirty="0" err="1"/>
              <a:t>Businessplan</a:t>
            </a:r>
            <a:r>
              <a:rPr lang="en-GB" sz="2200" dirty="0"/>
              <a:t> zusammen mit EU/EWR-Bürgern einreichen, wenn sie Teil des Teams hinter dem Start-up sind. Allerdings benötigen EU/EWR-Bürger aufgrund der EU-Vorschriften über den freien Personen- und Dienstleistungsverkehr keine Aufenthalts- und Arbeitsgenehmigung für Dänemark.</a:t>
            </a:r>
          </a:p>
        </p:txBody>
      </p:sp>
      <p:pic>
        <p:nvPicPr>
          <p:cNvPr id="4" name="Picture 3">
            <a:extLst>
              <a:ext uri="{FF2B5EF4-FFF2-40B4-BE49-F238E27FC236}">
                <a16:creationId xmlns:a16="http://schemas.microsoft.com/office/drawing/2014/main" id="{1391CD9D-2551-CAD5-86C4-6F9FF482D9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68257" y="353892"/>
            <a:ext cx="2972792" cy="842040"/>
          </a:xfrm>
          <a:prstGeom prst="rect">
            <a:avLst/>
          </a:prstGeom>
        </p:spPr>
      </p:pic>
    </p:spTree>
    <p:extLst>
      <p:ext uri="{BB962C8B-B14F-4D97-AF65-F5344CB8AC3E}">
        <p14:creationId xmlns:p14="http://schemas.microsoft.com/office/powerpoint/2010/main" val="5397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5EEECF-DD3D-BD50-A614-64C4703BD10B}"/>
              </a:ext>
            </a:extLst>
          </p:cNvPr>
          <p:cNvSpPr>
            <a:spLocks noGrp="1"/>
          </p:cNvSpPr>
          <p:nvPr>
            <p:ph type="body" sz="quarter" idx="30"/>
          </p:nvPr>
        </p:nvSpPr>
        <p:spPr>
          <a:xfrm>
            <a:off x="758027" y="625308"/>
            <a:ext cx="10483431" cy="804265"/>
          </a:xfrm>
        </p:spPr>
        <p:txBody>
          <a:bodyPr/>
          <a:lstStyle/>
          <a:p>
            <a:r>
              <a:rPr lang="en-GB" dirty="0"/>
              <a:t>Fallstudie: </a:t>
            </a:r>
            <a:r>
              <a:rPr lang="en-GB" dirty="0" err="1"/>
              <a:t>Mexa.</a:t>
            </a:r>
            <a:r>
              <a:rPr lang="en-GB" dirty="0"/>
              <a:t>Space </a:t>
            </a:r>
          </a:p>
        </p:txBody>
      </p:sp>
      <p:sp>
        <p:nvSpPr>
          <p:cNvPr id="3" name="Text Placeholder 2">
            <a:extLst>
              <a:ext uri="{FF2B5EF4-FFF2-40B4-BE49-F238E27FC236}">
                <a16:creationId xmlns:a16="http://schemas.microsoft.com/office/drawing/2014/main" id="{2953F8C8-20E6-2104-D8EB-C3F850D525EE}"/>
              </a:ext>
            </a:extLst>
          </p:cNvPr>
          <p:cNvSpPr>
            <a:spLocks noGrp="1"/>
          </p:cNvSpPr>
          <p:nvPr>
            <p:ph type="body" sz="quarter" idx="48"/>
          </p:nvPr>
        </p:nvSpPr>
        <p:spPr>
          <a:xfrm>
            <a:off x="758027" y="1790589"/>
            <a:ext cx="10587753" cy="4439577"/>
          </a:xfrm>
        </p:spPr>
        <p:txBody>
          <a:bodyPr/>
          <a:lstStyle/>
          <a:p>
            <a:pPr>
              <a:spcBef>
                <a:spcPts val="1200"/>
              </a:spcBef>
            </a:pPr>
            <a:r>
              <a:rPr lang="de-DE" sz="2000" dirty="0" err="1"/>
              <a:t>Mexa.space</a:t>
            </a:r>
            <a:r>
              <a:rPr lang="de-DE" sz="2000" dirty="0"/>
              <a:t>, gegründet von Vanessa Arellano, ist eine Online-Plattform, die weltweit mexikanisches Kunsthandwerk vorstellt. Ursprünglich auf die Zusammenarbeit mit physischen Geschäften ausgerichtet, verlagerte sich die Plattform ins Internet, um ihre Reichweite zu vergrößern und Produkte wie handgefertigte Tequila-Gläser anzubieten, die das kulturelle Erbe Mexikos betonen. Inspiriert von dem Wunsch, ihre mexikanischen Wurzeln zu teilen, gründete Vanessa </a:t>
            </a:r>
            <a:r>
              <a:rPr lang="de-DE" sz="2000" dirty="0" err="1"/>
              <a:t>Mexa.space</a:t>
            </a:r>
            <a:r>
              <a:rPr lang="de-DE" sz="2000" dirty="0"/>
              <a:t> in Dänemark als Brücke zwischen den Kulturen.</a:t>
            </a:r>
          </a:p>
          <a:p>
            <a:pPr>
              <a:spcBef>
                <a:spcPts val="1200"/>
              </a:spcBef>
            </a:pPr>
            <a:r>
              <a:rPr lang="de-DE" sz="2000" dirty="0"/>
              <a:t>Die Digitalisierung ermöglichte es </a:t>
            </a:r>
            <a:r>
              <a:rPr lang="de-DE" sz="2000" dirty="0" err="1"/>
              <a:t>Mexa.space</a:t>
            </a:r>
            <a:r>
              <a:rPr lang="de-DE" sz="2000" dirty="0"/>
              <a:t>, finanzielle Einschränkungen zu überwinden und eine starke Online-Präsenz aufzubauen. Dies führte dazu, dass Kunden weltweit mit mexikanischem Kunsthandwerk verbunden wurden, lokale Kunsthandwerker unterstützt und der kulturelle Austausch gefördert wurden.</a:t>
            </a:r>
          </a:p>
          <a:p>
            <a:pPr>
              <a:spcBef>
                <a:spcPts val="1200"/>
              </a:spcBef>
            </a:pPr>
            <a:r>
              <a:rPr lang="de-DE" sz="2000" dirty="0"/>
              <a:t>Zukünftig plant Vanessa, </a:t>
            </a:r>
            <a:r>
              <a:rPr lang="de-DE" sz="2000" dirty="0" err="1"/>
              <a:t>Mexa.space</a:t>
            </a:r>
            <a:r>
              <a:rPr lang="de-DE" sz="2000" dirty="0"/>
              <a:t> nachhaltig zu erweitern, die Produktpalette zu diversifizieren und das europäische Vertriebsnetz auszubauen, während sie faire Handels- und ethische Standards einhält. </a:t>
            </a:r>
            <a:r>
              <a:rPr lang="de-DE" sz="2000" dirty="0" err="1"/>
              <a:t>Mexa.space</a:t>
            </a:r>
            <a:r>
              <a:rPr lang="de-DE" sz="2000" dirty="0"/>
              <a:t> ist ein Beispiel dafür, wie Migrantenunternehmertum digitale Innovationen und kulturelles Erbe nutzt, um kulturelle Wertschätzung und Verbindungen zu fördern.</a:t>
            </a:r>
            <a:endParaRPr lang="en-GB" sz="2000" dirty="0"/>
          </a:p>
        </p:txBody>
      </p:sp>
      <p:pic>
        <p:nvPicPr>
          <p:cNvPr id="4" name="Picture Placeholder 47">
            <a:extLst>
              <a:ext uri="{FF2B5EF4-FFF2-40B4-BE49-F238E27FC236}">
                <a16:creationId xmlns:a16="http://schemas.microsoft.com/office/drawing/2014/main" id="{2D265505-D80A-77B0-3FF6-2172DB2159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980" t="24300" r="35841" b="30621"/>
          <a:stretch/>
        </p:blipFill>
        <p:spPr>
          <a:xfrm>
            <a:off x="7170822" y="355067"/>
            <a:ext cx="1816768" cy="1255014"/>
          </a:xfrm>
          <a:prstGeom prst="rect">
            <a:avLst/>
          </a:prstGeom>
        </p:spPr>
      </p:pic>
    </p:spTree>
    <p:extLst>
      <p:ext uri="{BB962C8B-B14F-4D97-AF65-F5344CB8AC3E}">
        <p14:creationId xmlns:p14="http://schemas.microsoft.com/office/powerpoint/2010/main" val="212901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402873" y="1474191"/>
            <a:ext cx="7155396" cy="4439577"/>
          </a:xfrm>
        </p:spPr>
        <p:txBody>
          <a:bodyPr/>
          <a:lstStyle/>
          <a:p>
            <a:endParaRPr lang="en-US" dirty="0">
              <a:solidFill>
                <a:schemeClr val="tx1"/>
              </a:solidFill>
            </a:endParaRPr>
          </a:p>
          <a:p>
            <a:r>
              <a:rPr lang="en-US" b="1" dirty="0">
                <a:solidFill>
                  <a:schemeClr val="tx1"/>
                </a:solidFill>
              </a:rPr>
              <a:t>3. Talk English - Gemeinschaft, die bei der Verbesserung der Sprachkenntnisse hilft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3"/>
              </a:rPr>
              <a:t>https://www.talk-english.co.uk/introduction/learners-introduction/</a:t>
            </a:r>
            <a:endParaRPr lang="en-US" dirty="0">
              <a:solidFill>
                <a:schemeClr val="tx1"/>
              </a:solidFill>
            </a:endParaRPr>
          </a:p>
          <a:p>
            <a:endParaRPr lang="en-US" b="1" dirty="0">
              <a:solidFill>
                <a:schemeClr val="tx1"/>
              </a:solidFill>
            </a:endParaRPr>
          </a:p>
          <a:p>
            <a:r>
              <a:rPr lang="en-US" b="1" dirty="0">
                <a:solidFill>
                  <a:schemeClr val="tx1"/>
                </a:solidFill>
              </a:rPr>
              <a:t>4. English Online - Diverse Studienkurse, angeboten vom British Council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4"/>
              </a:rPr>
              <a:t>https://www.britishcouncil.org/english/learn-online</a:t>
            </a:r>
            <a:endParaRPr lang="en-US" dirty="0">
              <a:solidFill>
                <a:schemeClr val="tx1"/>
              </a:solidFill>
            </a:endParaRPr>
          </a:p>
          <a:p>
            <a:endParaRPr lang="en-US" dirty="0">
              <a:solidFill>
                <a:schemeClr val="tx1"/>
              </a:solidFill>
            </a:endParaRPr>
          </a:p>
          <a:p>
            <a:r>
              <a:rPr lang="en-US" b="1" dirty="0">
                <a:solidFill>
                  <a:schemeClr val="tx1"/>
                </a:solidFill>
              </a:rPr>
              <a:t>5</a:t>
            </a:r>
            <a:r>
              <a:rPr lang="en-US" dirty="0">
                <a:solidFill>
                  <a:schemeClr val="tx1"/>
                </a:solidFill>
              </a:rPr>
              <a:t>. die </a:t>
            </a:r>
            <a:r>
              <a:rPr lang="en-US" b="1" dirty="0">
                <a:solidFill>
                  <a:schemeClr val="tx1"/>
                </a:solidFill>
              </a:rPr>
              <a:t>Anwendung Say Hi - Gesprächsübersetzung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5"/>
              </a:rPr>
              <a:t>https://www.sayhi.com/en/translate/</a:t>
            </a:r>
            <a:endParaRPr lang="en-US" dirty="0">
              <a:solidFill>
                <a:schemeClr val="tx1"/>
              </a:solidFill>
            </a:endParaRPr>
          </a:p>
          <a:p>
            <a:endParaRPr lang="en-US" dirty="0">
              <a:solidFill>
                <a:schemeClr val="tx1"/>
              </a:solidFill>
            </a:endParaRPr>
          </a:p>
          <a:p>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6</a:t>
            </a:fld>
            <a:endParaRPr lang="en-US" sz="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1B8FE2B-0928-E743-6E26-C3009C3277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87" t="10823" r="9307" b="5574"/>
          <a:stretch/>
        </p:blipFill>
        <p:spPr>
          <a:xfrm>
            <a:off x="6829401" y="2314829"/>
            <a:ext cx="5734132" cy="349476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D6C1C69-251C-7D83-ADF2-47A494B420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86784" y="2611762"/>
            <a:ext cx="4102343" cy="2573695"/>
          </a:xfrm>
          <a:prstGeom prst="rect">
            <a:avLst/>
          </a:prstGeom>
        </p:spPr>
      </p:pic>
      <p:sp>
        <p:nvSpPr>
          <p:cNvPr id="9" name="Text Placeholder 1">
            <a:extLst>
              <a:ext uri="{FF2B5EF4-FFF2-40B4-BE49-F238E27FC236}">
                <a16:creationId xmlns:a16="http://schemas.microsoft.com/office/drawing/2014/main" id="{8BD8605C-53DE-ABFD-EA1A-337CAB2FEE55}"/>
              </a:ext>
            </a:extLst>
          </p:cNvPr>
          <p:cNvSpPr>
            <a:spLocks noGrp="1"/>
          </p:cNvSpPr>
          <p:nvPr>
            <p:ph type="body" sz="quarter" idx="30"/>
          </p:nvPr>
        </p:nvSpPr>
        <p:spPr>
          <a:xfrm>
            <a:off x="368149" y="565754"/>
            <a:ext cx="10965253" cy="804265"/>
          </a:xfrm>
        </p:spPr>
        <p:txBody>
          <a:bodyPr/>
          <a:lstStyle/>
          <a:p>
            <a:pPr algn="ctr"/>
            <a:r>
              <a:rPr lang="en-GB" sz="2800" dirty="0"/>
              <a:t>LERNRESSOURCEN ZUR VERBESSERUNG DES GESCHÄFTSENGLISCH </a:t>
            </a:r>
            <a:endParaRPr lang="en-US" sz="2800" dirty="0"/>
          </a:p>
        </p:txBody>
      </p:sp>
    </p:spTree>
    <p:extLst>
      <p:ext uri="{BB962C8B-B14F-4D97-AF65-F5344CB8AC3E}">
        <p14:creationId xmlns:p14="http://schemas.microsoft.com/office/powerpoint/2010/main" val="133501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b="1" dirty="0"/>
              <a:t>www.ingrow.eu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Folgen</a:t>
            </a:r>
            <a:r>
              <a:rPr lang="en-US" dirty="0"/>
              <a:t> Sie </a:t>
            </a:r>
            <a:r>
              <a:rPr lang="en-US" dirty="0" err="1"/>
              <a:t>uns</a:t>
            </a:r>
            <a:r>
              <a:rPr lang="en-US" dirty="0"/>
              <a:t> auf </a:t>
            </a:r>
            <a:r>
              <a:rPr lang="en-US" dirty="0" err="1"/>
              <a:t>unserer</a:t>
            </a:r>
            <a:r>
              <a:rPr lang="en-US" dirty="0"/>
              <a:t> </a:t>
            </a:r>
            <a:r>
              <a:rPr lang="en-US" dirty="0" err="1"/>
              <a:t>Reise</a:t>
            </a:r>
            <a:r>
              <a:rPr lang="en-US" dirty="0"/>
              <a:t>!</a:t>
            </a:r>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589938"/>
            <a:ext cx="6159972" cy="4439577"/>
          </a:xfrm>
        </p:spPr>
        <p:txBody>
          <a:bodyPr/>
          <a:lstStyle/>
          <a:p>
            <a:endParaRPr lang="en-US" dirty="0">
              <a:solidFill>
                <a:schemeClr val="tx1"/>
              </a:solidFill>
            </a:endParaRPr>
          </a:p>
          <a:p>
            <a:r>
              <a:rPr lang="en-US" b="1" dirty="0">
                <a:solidFill>
                  <a:schemeClr val="tx1"/>
                </a:solidFill>
              </a:rPr>
              <a:t>7</a:t>
            </a:r>
            <a:r>
              <a:rPr lang="en-US" dirty="0">
                <a:solidFill>
                  <a:schemeClr val="tx1"/>
                </a:solidFill>
              </a:rPr>
              <a:t>. </a:t>
            </a:r>
            <a:r>
              <a:rPr lang="en-US" b="1" dirty="0">
                <a:solidFill>
                  <a:schemeClr val="tx1"/>
                </a:solidFill>
              </a:rPr>
              <a:t>perfect English Grammar - </a:t>
            </a:r>
            <a:r>
              <a:rPr lang="en-US" dirty="0">
                <a:solidFill>
                  <a:schemeClr val="tx1"/>
                </a:solidFill>
              </a:rPr>
              <a:t>Arbeitsblätter zum Üben der Grammatik, Leitfäden und Arbeitsblätter zur Auffrischung der Sprachkenntnisse </a:t>
            </a:r>
            <a:endParaRPr lang="en-US" b="1" dirty="0">
              <a:solidFill>
                <a:schemeClr val="tx1"/>
              </a:solidFill>
            </a:endParaRP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3"/>
              </a:rPr>
              <a:t>https://www.perfect-english-grammar.com/</a:t>
            </a: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r>
              <a:rPr lang="en-US" b="1" dirty="0">
                <a:solidFill>
                  <a:schemeClr val="tx1"/>
                </a:solidFill>
              </a:rPr>
              <a:t>8. Spotlight Podcast - </a:t>
            </a:r>
            <a:r>
              <a:rPr lang="en-US" dirty="0">
                <a:solidFill>
                  <a:schemeClr val="tx1"/>
                </a:solidFill>
              </a:rPr>
              <a:t>Englischsprachige Sprecher </a:t>
            </a:r>
            <a:r>
              <a:rPr lang="en-US" b="1" dirty="0">
                <a:solidFill>
                  <a:schemeClr val="tx1"/>
                </a:solidFill>
              </a:rPr>
              <a:t>anhören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4"/>
              </a:rPr>
              <a:t>https:</a:t>
            </a:r>
            <a:r>
              <a:rPr lang="en-US" dirty="0">
                <a:solidFill>
                  <a:schemeClr val="tx1"/>
                </a:solidFill>
              </a:rPr>
              <a:t>//spotlightenglish.com/  </a:t>
            </a:r>
          </a:p>
          <a:p>
            <a:pPr marL="342900" indent="-342900">
              <a:buFont typeface="Arial" panose="020B0604020202020204" pitchFamily="34" charset="0"/>
              <a:buChar char="•"/>
            </a:pPr>
            <a:r>
              <a:rPr lang="en-US" dirty="0">
                <a:solidFill>
                  <a:schemeClr val="tx1"/>
                </a:solidFill>
              </a:rPr>
              <a:t> auch bei </a:t>
            </a:r>
            <a:r>
              <a:rPr lang="en-US" dirty="0" err="1">
                <a:solidFill>
                  <a:schemeClr val="tx1"/>
                </a:solidFill>
              </a:rPr>
              <a:t>spotify </a:t>
            </a:r>
            <a:r>
              <a:rPr lang="en-US" dirty="0">
                <a:solidFill>
                  <a:schemeClr val="tx1"/>
                </a:solidFill>
              </a:rPr>
              <a:t>und youtube verfügbar  </a:t>
            </a: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7</a:t>
            </a:fld>
            <a:endParaRPr lang="en-US" sz="800" dirty="0">
              <a:latin typeface="Calibri" panose="020F0502020204030204" pitchFamily="34" charset="0"/>
              <a:cs typeface="Calibri" panose="020F0502020204030204" pitchFamily="34" charset="0"/>
            </a:endParaRPr>
          </a:p>
        </p:txBody>
      </p:sp>
      <p:pic>
        <p:nvPicPr>
          <p:cNvPr id="5" name="Picture 4" descr="iPhone6_mockup_front_white.png">
            <a:extLst>
              <a:ext uri="{FF2B5EF4-FFF2-40B4-BE49-F238E27FC236}">
                <a16:creationId xmlns:a16="http://schemas.microsoft.com/office/drawing/2014/main" id="{7F3F9E41-A222-38AE-1157-E1FECAE8C3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4257" y="1052485"/>
            <a:ext cx="3551499" cy="555519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0D87B2C-C08E-66FD-D729-FF51D27A98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82527" y="1879900"/>
            <a:ext cx="2179104" cy="3814845"/>
          </a:xfrm>
          <a:prstGeom prst="rect">
            <a:avLst/>
          </a:prstGeom>
        </p:spPr>
      </p:pic>
      <p:sp>
        <p:nvSpPr>
          <p:cNvPr id="9" name="Text Placeholder 1">
            <a:extLst>
              <a:ext uri="{FF2B5EF4-FFF2-40B4-BE49-F238E27FC236}">
                <a16:creationId xmlns:a16="http://schemas.microsoft.com/office/drawing/2014/main" id="{30193EDE-0CE6-2AE3-98A7-A73902C556A5}"/>
              </a:ext>
            </a:extLst>
          </p:cNvPr>
          <p:cNvSpPr>
            <a:spLocks noGrp="1"/>
          </p:cNvSpPr>
          <p:nvPr>
            <p:ph type="body" sz="quarter" idx="30"/>
          </p:nvPr>
        </p:nvSpPr>
        <p:spPr>
          <a:xfrm>
            <a:off x="368149" y="565754"/>
            <a:ext cx="10965253" cy="804265"/>
          </a:xfrm>
        </p:spPr>
        <p:txBody>
          <a:bodyPr/>
          <a:lstStyle/>
          <a:p>
            <a:pPr algn="ctr"/>
            <a:r>
              <a:rPr lang="en-GB" sz="2800" dirty="0"/>
              <a:t>LERNRESSOURCEN ZUR VERBESSERUNG DES GESCHÄFTSENGLISCH </a:t>
            </a:r>
            <a:endParaRPr lang="en-US" sz="2800" dirty="0"/>
          </a:p>
        </p:txBody>
      </p:sp>
    </p:spTree>
    <p:extLst>
      <p:ext uri="{BB962C8B-B14F-4D97-AF65-F5344CB8AC3E}">
        <p14:creationId xmlns:p14="http://schemas.microsoft.com/office/powerpoint/2010/main" val="11289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78295" y="3385279"/>
            <a:ext cx="6369803" cy="1677251"/>
          </a:xfrm>
        </p:spPr>
        <p:txBody>
          <a:bodyPr/>
          <a:lstStyle/>
          <a:p>
            <a:r>
              <a:rPr lang="en-US" dirty="0"/>
              <a:t>RELEVANTE RECHTLICHE UND REGULATORISCHE KENNTNISSE FÜR UNTERNEHMER MIT MIGRATIONSHINTERGRUND </a:t>
            </a:r>
          </a:p>
        </p:txBody>
      </p:sp>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3" name="Bildplatzhalter 2">
            <a:extLst>
              <a:ext uri="{FF2B5EF4-FFF2-40B4-BE49-F238E27FC236}">
                <a16:creationId xmlns:a16="http://schemas.microsoft.com/office/drawing/2014/main" id="{6181DDA1-822B-9FE1-31D2-17ABD6D28231}"/>
              </a:ext>
            </a:extLst>
          </p:cNvPr>
          <p:cNvSpPr>
            <a:spLocks noGrp="1"/>
          </p:cNvSpPr>
          <p:nvPr>
            <p:ph type="pic" sz="quarter" idx="21"/>
          </p:nvPr>
        </p:nvSpPr>
        <p:spPr/>
        <p:txBody>
          <a:bodyPr/>
          <a:lstStyle/>
          <a:p>
            <a:endParaRPr lang="en-GB"/>
          </a:p>
        </p:txBody>
      </p:sp>
      <p:pic>
        <p:nvPicPr>
          <p:cNvPr id="8" name="Picture Placeholder 12">
            <a:extLst>
              <a:ext uri="{FF2B5EF4-FFF2-40B4-BE49-F238E27FC236}">
                <a16:creationId xmlns:a16="http://schemas.microsoft.com/office/drawing/2014/main" id="{D633BDA3-B158-A25C-D2E2-3FE86EFC1FE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2507" r="959"/>
          <a:stretch/>
        </p:blipFill>
        <p:spPr>
          <a:xfrm>
            <a:off x="6841657" y="-1"/>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1080694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A87D79-7697-ADEC-3E84-866B8FEBADD1}"/>
              </a:ext>
            </a:extLst>
          </p:cNvPr>
          <p:cNvSpPr>
            <a:spLocks noGrp="1"/>
          </p:cNvSpPr>
          <p:nvPr>
            <p:ph type="body" sz="quarter" idx="30"/>
          </p:nvPr>
        </p:nvSpPr>
        <p:spPr>
          <a:xfrm>
            <a:off x="640956" y="1409887"/>
            <a:ext cx="7866436" cy="1865747"/>
          </a:xfrm>
        </p:spPr>
        <p:txBody>
          <a:bodyPr/>
          <a:lstStyle/>
          <a:p>
            <a:r>
              <a:rPr lang="en-GB" b="1" i="0" dirty="0">
                <a:effectLst/>
                <a:latin typeface="Söhne"/>
              </a:rPr>
              <a:t>Rechtliche und regulatorische Kenntnisse, die für Unternehmer mit Migrationshintergrund relevant sind</a:t>
            </a:r>
          </a:p>
          <a:p>
            <a:endParaRPr lang="en-GB" dirty="0"/>
          </a:p>
        </p:txBody>
      </p:sp>
      <p:sp>
        <p:nvSpPr>
          <p:cNvPr id="4" name="Text Placeholder 3">
            <a:extLst>
              <a:ext uri="{FF2B5EF4-FFF2-40B4-BE49-F238E27FC236}">
                <a16:creationId xmlns:a16="http://schemas.microsoft.com/office/drawing/2014/main" id="{10C29CD6-365A-F636-758E-8BFD425D8DA4}"/>
              </a:ext>
            </a:extLst>
          </p:cNvPr>
          <p:cNvSpPr>
            <a:spLocks noGrp="1"/>
          </p:cNvSpPr>
          <p:nvPr>
            <p:ph type="body" sz="quarter" idx="48"/>
          </p:nvPr>
        </p:nvSpPr>
        <p:spPr>
          <a:xfrm>
            <a:off x="640955" y="3219959"/>
            <a:ext cx="6749339" cy="2965622"/>
          </a:xfrm>
        </p:spPr>
        <p:txBody>
          <a:bodyPr/>
          <a:lstStyle/>
          <a:p>
            <a:r>
              <a:rPr lang="en-GB" b="0" i="0" dirty="0">
                <a:solidFill>
                  <a:srgbClr val="0F0F0F"/>
                </a:solidFill>
                <a:effectLst/>
                <a:latin typeface="Söhne"/>
              </a:rPr>
              <a:t>Für Unternehmer mit Migrationshintergrund ist es wichtig, die rechtlichen und regulatorischen Anforderungen zu verstehen. Dieser Abschnitt bietet einen Überblick über wichtige Bereiche wie Gewerbeanmeldung, Arbeitsrecht und branchenspezifische Vorschriften.</a:t>
            </a:r>
            <a:endParaRPr lang="en-GB" dirty="0"/>
          </a:p>
        </p:txBody>
      </p:sp>
      <p:pic>
        <p:nvPicPr>
          <p:cNvPr id="2" name="Picture Placeholder 7" descr="Man and woman at clothing store counter">
            <a:extLst>
              <a:ext uri="{FF2B5EF4-FFF2-40B4-BE49-F238E27FC236}">
                <a16:creationId xmlns:a16="http://schemas.microsoft.com/office/drawing/2014/main" id="{034AB62D-20EB-6D00-204E-78A433A4B345}"/>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t="7817" b="7817"/>
          <a:stretch>
            <a:fillRect/>
          </a:stretch>
        </p:blipFill>
        <p:spPr>
          <a:xfrm>
            <a:off x="0" y="0"/>
            <a:ext cx="12192000" cy="6858000"/>
          </a:xfrm>
        </p:spPr>
      </p:pic>
    </p:spTree>
    <p:extLst>
      <p:ext uri="{BB962C8B-B14F-4D97-AF65-F5344CB8AC3E}">
        <p14:creationId xmlns:p14="http://schemas.microsoft.com/office/powerpoint/2010/main" val="190958925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6104</Words>
  <Application>Microsoft Office PowerPoint</Application>
  <PresentationFormat>Widescreen</PresentationFormat>
  <Paragraphs>431</Paragraphs>
  <Slides>60</Slides>
  <Notes>38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60</vt:i4>
      </vt:variant>
    </vt:vector>
  </HeadingPairs>
  <TitlesOfParts>
    <vt:vector size="80" baseType="lpstr">
      <vt:lpstr>Arial</vt:lpstr>
      <vt:lpstr>Calibri</vt:lpstr>
      <vt:lpstr>Haffer</vt:lpstr>
      <vt:lpstr>Lato</vt:lpstr>
      <vt:lpstr>Montserrat</vt:lpstr>
      <vt:lpstr>myriad-pro</vt:lpstr>
      <vt:lpstr>Noto Sans</vt:lpstr>
      <vt:lpstr>Open Sans</vt:lpstr>
      <vt:lpstr>Poppins</vt:lpstr>
      <vt:lpstr>Quincycf</vt:lpstr>
      <vt:lpstr>radikal</vt:lpstr>
      <vt:lpstr>Roboto</vt:lpstr>
      <vt:lpstr>Saol Standard</vt:lpstr>
      <vt:lpstr>Söhne</vt:lpstr>
      <vt:lpstr>Source Sans Pro</vt:lpstr>
      <vt:lpstr>Times</vt:lpstr>
      <vt:lpstr>Ubuntu</vt:lpstr>
      <vt:lpstr>var(--core-font-family-extended)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docId:5CF17FD98D6C6B7AF274D0CE1C0D2AFB</cp:keywords>
  <cp:lastModifiedBy>aine hamill</cp:lastModifiedBy>
  <cp:revision>524</cp:revision>
  <dcterms:created xsi:type="dcterms:W3CDTF">2021-06-15T11:45:52Z</dcterms:created>
  <dcterms:modified xsi:type="dcterms:W3CDTF">2024-08-02T09:24:41Z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