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0"/>
  </p:notesMasterIdLst>
  <p:handoutMasterIdLst>
    <p:handoutMasterId r:id="rId51"/>
  </p:handoutMasterIdLst>
  <p:sldIdLst>
    <p:sldId id="680" r:id="rId5"/>
    <p:sldId id="681" r:id="rId6"/>
    <p:sldId id="682" r:id="rId7"/>
    <p:sldId id="706" r:id="rId8"/>
    <p:sldId id="721" r:id="rId9"/>
    <p:sldId id="724" r:id="rId10"/>
    <p:sldId id="707" r:id="rId11"/>
    <p:sldId id="678" r:id="rId12"/>
    <p:sldId id="708" r:id="rId13"/>
    <p:sldId id="723" r:id="rId14"/>
    <p:sldId id="689" r:id="rId15"/>
    <p:sldId id="731" r:id="rId16"/>
    <p:sldId id="687" r:id="rId17"/>
    <p:sldId id="725" r:id="rId18"/>
    <p:sldId id="714" r:id="rId19"/>
    <p:sldId id="692" r:id="rId20"/>
    <p:sldId id="672" r:id="rId21"/>
    <p:sldId id="726" r:id="rId22"/>
    <p:sldId id="743" r:id="rId23"/>
    <p:sldId id="717" r:id="rId24"/>
    <p:sldId id="702" r:id="rId25"/>
    <p:sldId id="686" r:id="rId26"/>
    <p:sldId id="688" r:id="rId27"/>
    <p:sldId id="669" r:id="rId28"/>
    <p:sldId id="728" r:id="rId29"/>
    <p:sldId id="671" r:id="rId30"/>
    <p:sldId id="734" r:id="rId31"/>
    <p:sldId id="744" r:id="rId32"/>
    <p:sldId id="735" r:id="rId33"/>
    <p:sldId id="729" r:id="rId34"/>
    <p:sldId id="695" r:id="rId35"/>
    <p:sldId id="736" r:id="rId36"/>
    <p:sldId id="737" r:id="rId37"/>
    <p:sldId id="730" r:id="rId38"/>
    <p:sldId id="696" r:id="rId39"/>
    <p:sldId id="745" r:id="rId40"/>
    <p:sldId id="732" r:id="rId41"/>
    <p:sldId id="746" r:id="rId42"/>
    <p:sldId id="738" r:id="rId43"/>
    <p:sldId id="683" r:id="rId44"/>
    <p:sldId id="739" r:id="rId45"/>
    <p:sldId id="740" r:id="rId46"/>
    <p:sldId id="741" r:id="rId47"/>
    <p:sldId id="742" r:id="rId48"/>
    <p:sldId id="677" r:id="rId49"/>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aine Voigt" initials="EV" lastIdx="19" clrIdx="0">
    <p:extLst>
      <p:ext uri="{19B8F6BF-5375-455C-9EA6-DF929625EA0E}">
        <p15:presenceInfo xmlns:p15="http://schemas.microsoft.com/office/powerpoint/2012/main" userId="93d85093fdedce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D45"/>
    <a:srgbClr val="7ABB57"/>
    <a:srgbClr val="FBDD5F"/>
    <a:srgbClr val="E97924"/>
    <a:srgbClr val="915F9E"/>
    <a:srgbClr val="D2BED8"/>
    <a:srgbClr val="B79974"/>
    <a:srgbClr val="7654A2"/>
    <a:srgbClr val="305C6F"/>
    <a:srgbClr val="7C94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50" autoAdjust="0"/>
    <p:restoredTop sz="93690" autoAdjust="0"/>
  </p:normalViewPr>
  <p:slideViewPr>
    <p:cSldViewPr snapToGrid="0" snapToObjects="1">
      <p:cViewPr>
        <p:scale>
          <a:sx n="91" d="100"/>
          <a:sy n="91" d="100"/>
        </p:scale>
        <p:origin x="1518" y="282"/>
      </p:cViewPr>
      <p:guideLst/>
    </p:cSldViewPr>
  </p:slideViewPr>
  <p:notesTextViewPr>
    <p:cViewPr>
      <p:scale>
        <a:sx n="1" d="1"/>
        <a:sy n="1" d="1"/>
      </p:scale>
      <p:origin x="0" y="0"/>
    </p:cViewPr>
  </p:notesTextViewPr>
  <p:sorterViewPr>
    <p:cViewPr>
      <p:scale>
        <a:sx n="46" d="100"/>
        <a:sy n="46" d="100"/>
      </p:scale>
      <p:origin x="0" y="0"/>
    </p:cViewPr>
  </p:sorterViewPr>
  <p:notesViewPr>
    <p:cSldViewPr snapToGrid="0" snapToObjects="1" showGuides="1">
      <p:cViewPr varScale="1">
        <p:scale>
          <a:sx n="70" d="100"/>
          <a:sy n="70" d="100"/>
        </p:scale>
        <p:origin x="33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7/22/2024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‹Nr.›</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7/22/2024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Mastertextstile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‹Nr.›</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793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79954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73613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20964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006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972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5632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693726"/>
            <a:ext cx="12192000" cy="3193489"/>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Ingrow</a:t>
            </a:r>
            <a:endParaRPr lang="en-US" dirty="0"/>
          </a:p>
        </p:txBody>
      </p:sp>
      <p:sp>
        <p:nvSpPr>
          <p:cNvPr id="87" name="Text Placeholder 32">
            <a:extLst>
              <a:ext uri="{FF2B5EF4-FFF2-40B4-BE49-F238E27FC236}">
                <a16:creationId xmlns:a16="http://schemas.microsoft.com/office/drawing/2014/main" id="{AAC208EE-B489-916C-108F-2537D258C8D9}"/>
              </a:ext>
            </a:extLst>
          </p:cNvPr>
          <p:cNvSpPr>
            <a:spLocks noGrp="1"/>
          </p:cNvSpPr>
          <p:nvPr>
            <p:ph type="body" sz="quarter" idx="19" hasCustomPrompt="1"/>
          </p:nvPr>
        </p:nvSpPr>
        <p:spPr>
          <a:xfrm>
            <a:off x="575887"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273" name="Picture Placeholder 272">
            <a:extLst>
              <a:ext uri="{FF2B5EF4-FFF2-40B4-BE49-F238E27FC236}">
                <a16:creationId xmlns:a16="http://schemas.microsoft.com/office/drawing/2014/main" id="{2B28F943-9786-4327-6248-0421E0EAB530}"/>
              </a:ext>
            </a:extLst>
          </p:cNvPr>
          <p:cNvSpPr>
            <a:spLocks noGrp="1"/>
          </p:cNvSpPr>
          <p:nvPr>
            <p:ph type="pic" sz="quarter" idx="44" hasCustomPrompt="1"/>
          </p:nvPr>
        </p:nvSpPr>
        <p:spPr>
          <a:xfrm>
            <a:off x="5835282" y="435952"/>
            <a:ext cx="5982506" cy="4551482"/>
          </a:xfrm>
          <a:custGeom>
            <a:avLst/>
            <a:gdLst>
              <a:gd name="connsiteX0" fmla="*/ 0 w 5982506"/>
              <a:gd name="connsiteY0" fmla="*/ 0 h 4551482"/>
              <a:gd name="connsiteX1" fmla="*/ 5982506 w 5982506"/>
              <a:gd name="connsiteY1" fmla="*/ 0 h 4551482"/>
              <a:gd name="connsiteX2" fmla="*/ 5982506 w 5982506"/>
              <a:gd name="connsiteY2" fmla="*/ 4551482 h 4551482"/>
              <a:gd name="connsiteX3" fmla="*/ 0 w 5982506"/>
              <a:gd name="connsiteY3" fmla="*/ 4551482 h 4551482"/>
              <a:gd name="connsiteX4" fmla="*/ 0 w 5982506"/>
              <a:gd name="connsiteY4" fmla="*/ 4242146 h 4551482"/>
              <a:gd name="connsiteX5" fmla="*/ 147355 w 5982506"/>
              <a:gd name="connsiteY5" fmla="*/ 4242146 h 4551482"/>
              <a:gd name="connsiteX6" fmla="*/ 147355 w 5982506"/>
              <a:gd name="connsiteY6" fmla="*/ 2802145 h 4551482"/>
              <a:gd name="connsiteX7" fmla="*/ 0 w 5982506"/>
              <a:gd name="connsiteY7" fmla="*/ 2802145 h 45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506" h="4551482">
                <a:moveTo>
                  <a:pt x="0" y="0"/>
                </a:moveTo>
                <a:lnTo>
                  <a:pt x="5982506" y="0"/>
                </a:lnTo>
                <a:lnTo>
                  <a:pt x="5982506" y="4551482"/>
                </a:lnTo>
                <a:lnTo>
                  <a:pt x="0" y="4551482"/>
                </a:lnTo>
                <a:lnTo>
                  <a:pt x="0" y="4242146"/>
                </a:lnTo>
                <a:lnTo>
                  <a:pt x="147355" y="4242146"/>
                </a:lnTo>
                <a:lnTo>
                  <a:pt x="147355" y="2802145"/>
                </a:lnTo>
                <a:lnTo>
                  <a:pt x="0" y="280214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575887" y="6100771"/>
            <a:ext cx="3752276" cy="622069"/>
          </a:xfrm>
          <a:prstGeom prst="rect">
            <a:avLst/>
          </a:prstGeom>
        </p:spPr>
        <p:txBody>
          <a:bodyPr anchor="t">
            <a:noAutofit/>
          </a:bodyPr>
          <a:lstStyle>
            <a:lvl1pPr marL="0" indent="0" algn="l">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rot="16200000">
            <a:off x="5082637" y="377809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B4046F93-9CF9-F6CD-4A70-E8CA0AB867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554" y="489291"/>
            <a:ext cx="4751124" cy="1787120"/>
          </a:xfrm>
          <a:prstGeom prst="rect">
            <a:avLst/>
          </a:prstGeom>
        </p:spPr>
      </p:pic>
      <p:pic>
        <p:nvPicPr>
          <p:cNvPr id="12" name="Grafik 11">
            <a:extLst>
              <a:ext uri="{FF2B5EF4-FFF2-40B4-BE49-F238E27FC236}">
                <a16:creationId xmlns:a16="http://schemas.microsoft.com/office/drawing/2014/main" id="{856BF7A9-596C-4ECB-B502-7DE2C50054D1}"/>
              </a:ext>
            </a:extLst>
          </p:cNvPr>
          <p:cNvPicPr>
            <a:picLocks noChangeAspect="1"/>
          </p:cNvPicPr>
          <p:nvPr userDrawn="1"/>
        </p:nvPicPr>
        <p:blipFill>
          <a:blip r:embed="rId3"/>
          <a:srcRect/>
          <a:stretch/>
        </p:blipFill>
        <p:spPr>
          <a:xfrm>
            <a:off x="9803612" y="6181659"/>
            <a:ext cx="2194002" cy="460291"/>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4996019" y="1034821"/>
            <a:ext cx="6577261" cy="845139"/>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5" name="Freeform 14">
            <a:extLst>
              <a:ext uri="{FF2B5EF4-FFF2-40B4-BE49-F238E27FC236}">
                <a16:creationId xmlns:a16="http://schemas.microsoft.com/office/drawing/2014/main" id="{BD492FCF-3263-2845-8310-FBF1FA7259A3}"/>
              </a:ext>
            </a:extLst>
          </p:cNvPr>
          <p:cNvSpPr/>
          <p:nvPr userDrawn="1"/>
        </p:nvSpPr>
        <p:spPr>
          <a:xfrm rot="16200000">
            <a:off x="3475727" y="1277391"/>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Rectangle 1">
            <a:extLst>
              <a:ext uri="{FF2B5EF4-FFF2-40B4-BE49-F238E27FC236}">
                <a16:creationId xmlns:a16="http://schemas.microsoft.com/office/drawing/2014/main" id="{177B2456-C1C0-27EA-06E1-C4D547F3CEA9}"/>
              </a:ext>
            </a:extLst>
          </p:cNvPr>
          <p:cNvSpPr/>
          <p:nvPr userDrawn="1"/>
        </p:nvSpPr>
        <p:spPr>
          <a:xfrm>
            <a:off x="4156725" y="4169664"/>
            <a:ext cx="3994494" cy="2688336"/>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2">
            <a:extLst>
              <a:ext uri="{FF2B5EF4-FFF2-40B4-BE49-F238E27FC236}">
                <a16:creationId xmlns:a16="http://schemas.microsoft.com/office/drawing/2014/main" id="{73B6554F-A41E-697C-0FAD-9359499AE935}"/>
              </a:ext>
            </a:extLst>
          </p:cNvPr>
          <p:cNvSpPr>
            <a:spLocks noGrp="1"/>
          </p:cNvSpPr>
          <p:nvPr>
            <p:ph type="body" sz="quarter" idx="59" hasCustomPrompt="1"/>
          </p:nvPr>
        </p:nvSpPr>
        <p:spPr>
          <a:xfrm>
            <a:off x="4303748" y="4897435"/>
            <a:ext cx="3700448"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5" name="Text Placeholder 32">
            <a:extLst>
              <a:ext uri="{FF2B5EF4-FFF2-40B4-BE49-F238E27FC236}">
                <a16:creationId xmlns:a16="http://schemas.microsoft.com/office/drawing/2014/main" id="{B60F2015-6895-4E97-0F5B-81DA0A0EBFCE}"/>
              </a:ext>
            </a:extLst>
          </p:cNvPr>
          <p:cNvSpPr>
            <a:spLocks noGrp="1"/>
          </p:cNvSpPr>
          <p:nvPr>
            <p:ph type="body" sz="quarter" idx="61" hasCustomPrompt="1"/>
          </p:nvPr>
        </p:nvSpPr>
        <p:spPr>
          <a:xfrm>
            <a:off x="4303748" y="6000502"/>
            <a:ext cx="3700448"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pic>
        <p:nvPicPr>
          <p:cNvPr id="10" name="Grafik 9">
            <a:extLst>
              <a:ext uri="{FF2B5EF4-FFF2-40B4-BE49-F238E27FC236}">
                <a16:creationId xmlns:a16="http://schemas.microsoft.com/office/drawing/2014/main" id="{7ECD7F3B-7891-47F0-94E2-C37FDD6804AB}"/>
              </a:ext>
            </a:extLst>
          </p:cNvPr>
          <p:cNvPicPr>
            <a:picLocks noChangeAspect="1"/>
          </p:cNvPicPr>
          <p:nvPr userDrawn="1"/>
        </p:nvPicPr>
        <p:blipFill>
          <a:blip r:embed="rId2"/>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19002927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a:prstGeom prst="rect">
            <a:avLst/>
          </a:prstGeom>
        </p:spPr>
        <p:txBody>
          <a:bodyPr>
            <a:noAutofit/>
          </a:bodyPr>
          <a:lstStyle>
            <a:lvl1pPr marL="0" indent="0" algn="ctr">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a:prstGeom prst="rect">
            <a:avLst/>
          </a:prstGeom>
        </p:spPr>
        <p:txBody>
          <a:bodyPr numCol="1" spcCol="288000" anchor="t">
            <a:noAutofit/>
          </a:bodyPr>
          <a:lstStyle>
            <a:lvl1pPr marL="0" indent="0" algn="ctr">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18">
            <a:extLst>
              <a:ext uri="{FF2B5EF4-FFF2-40B4-BE49-F238E27FC236}">
                <a16:creationId xmlns:a16="http://schemas.microsoft.com/office/drawing/2014/main" id="{8B9D3D8F-588C-89A8-21E1-7A9F89B3B4FD}"/>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0B1808-228D-7E27-9B75-1CCC82DEB035}"/>
              </a:ext>
            </a:extLst>
          </p:cNvPr>
          <p:cNvSpPr>
            <a:spLocks noGrp="1"/>
          </p:cNvSpPr>
          <p:nvPr>
            <p:ph type="pic" sz="quarter" idx="21"/>
          </p:nvPr>
        </p:nvSpPr>
        <p:spPr>
          <a:xfrm>
            <a:off x="442452" y="0"/>
            <a:ext cx="11749547" cy="6284068"/>
          </a:xfrm>
          <a:custGeom>
            <a:avLst/>
            <a:gdLst>
              <a:gd name="connsiteX0" fmla="*/ 0 w 11749547"/>
              <a:gd name="connsiteY0" fmla="*/ 0 h 6284068"/>
              <a:gd name="connsiteX1" fmla="*/ 11749547 w 11749547"/>
              <a:gd name="connsiteY1" fmla="*/ 0 h 6284068"/>
              <a:gd name="connsiteX2" fmla="*/ 11749547 w 11749547"/>
              <a:gd name="connsiteY2" fmla="*/ 6284068 h 6284068"/>
              <a:gd name="connsiteX3" fmla="*/ 0 w 11749547"/>
              <a:gd name="connsiteY3" fmla="*/ 6284068 h 6284068"/>
              <a:gd name="connsiteX4" fmla="*/ 0 w 11749547"/>
              <a:gd name="connsiteY4" fmla="*/ 2251335 h 6284068"/>
              <a:gd name="connsiteX5" fmla="*/ 188050 w 11749547"/>
              <a:gd name="connsiteY5" fmla="*/ 2251335 h 6284068"/>
              <a:gd name="connsiteX6" fmla="*/ 188050 w 11749547"/>
              <a:gd name="connsiteY6" fmla="*/ 811334 h 6284068"/>
              <a:gd name="connsiteX7" fmla="*/ 0 w 11749547"/>
              <a:gd name="connsiteY7" fmla="*/ 811334 h 628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547" h="6284068">
                <a:moveTo>
                  <a:pt x="0" y="0"/>
                </a:moveTo>
                <a:lnTo>
                  <a:pt x="11749547" y="0"/>
                </a:lnTo>
                <a:lnTo>
                  <a:pt x="11749547" y="6284068"/>
                </a:lnTo>
                <a:lnTo>
                  <a:pt x="0" y="6284068"/>
                </a:lnTo>
                <a:lnTo>
                  <a:pt x="0" y="2251335"/>
                </a:lnTo>
                <a:lnTo>
                  <a:pt x="188050" y="2251335"/>
                </a:lnTo>
                <a:lnTo>
                  <a:pt x="188050" y="811334"/>
                </a:lnTo>
                <a:lnTo>
                  <a:pt x="0" y="81133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 name="Text Placeholder 32">
            <a:extLst>
              <a:ext uri="{FF2B5EF4-FFF2-40B4-BE49-F238E27FC236}">
                <a16:creationId xmlns:a16="http://schemas.microsoft.com/office/drawing/2014/main" id="{BEAA06E3-45B2-3953-6D8A-6036259389DF}"/>
              </a:ext>
            </a:extLst>
          </p:cNvPr>
          <p:cNvSpPr>
            <a:spLocks noGrp="1"/>
          </p:cNvSpPr>
          <p:nvPr>
            <p:ph type="body" sz="quarter" idx="31" hasCustomPrompt="1"/>
          </p:nvPr>
        </p:nvSpPr>
        <p:spPr>
          <a:xfrm>
            <a:off x="938369" y="1034821"/>
            <a:ext cx="6577261" cy="845139"/>
          </a:xfrm>
          <a:prstGeom prst="rect">
            <a:avLst/>
          </a:prstGeom>
        </p:spPr>
        <p:txBody>
          <a:bodyPr>
            <a:noAutofit/>
          </a:bodyPr>
          <a:lstStyle>
            <a:lvl1pPr marL="0" indent="0" algn="l">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6" name="Freeform 5">
            <a:extLst>
              <a:ext uri="{FF2B5EF4-FFF2-40B4-BE49-F238E27FC236}">
                <a16:creationId xmlns:a16="http://schemas.microsoft.com/office/drawing/2014/main" id="{193954E5-3078-93E1-AF20-06046AD16DD8}"/>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pic>
        <p:nvPicPr>
          <p:cNvPr id="5" name="Grafik 4">
            <a:extLst>
              <a:ext uri="{FF2B5EF4-FFF2-40B4-BE49-F238E27FC236}">
                <a16:creationId xmlns:a16="http://schemas.microsoft.com/office/drawing/2014/main" id="{8455FE8E-54D4-468B-889A-4B74E89F3284}"/>
              </a:ext>
            </a:extLst>
          </p:cNvPr>
          <p:cNvPicPr>
            <a:picLocks noChangeAspect="1"/>
          </p:cNvPicPr>
          <p:nvPr userDrawn="1"/>
        </p:nvPicPr>
        <p:blipFill>
          <a:blip r:embed="rId2"/>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2728685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1"/>
            <a:ext cx="12192000" cy="4366938"/>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5"/>
            <a:ext cx="4403214" cy="1346830"/>
          </a:xfrm>
          <a:prstGeom prst="rect">
            <a:avLst/>
          </a:prstGeom>
        </p:spPr>
        <p:txBody>
          <a:bodyPr>
            <a:noAutofit/>
          </a:bodyPr>
          <a:lstStyle>
            <a:lvl1pPr marL="0" indent="0" algn="l">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Picture Placeholder 9">
            <a:extLst>
              <a:ext uri="{FF2B5EF4-FFF2-40B4-BE49-F238E27FC236}">
                <a16:creationId xmlns:a16="http://schemas.microsoft.com/office/drawing/2014/main" id="{6ED7D2CD-F4CF-0B7D-F8C9-E6B398C7EB02}"/>
              </a:ext>
            </a:extLst>
          </p:cNvPr>
          <p:cNvSpPr>
            <a:spLocks noGrp="1"/>
          </p:cNvSpPr>
          <p:nvPr>
            <p:ph type="pic" sz="quarter" idx="23"/>
          </p:nvPr>
        </p:nvSpPr>
        <p:spPr>
          <a:xfrm>
            <a:off x="438150" y="423475"/>
            <a:ext cx="3752850" cy="3481775"/>
          </a:xfrm>
          <a:custGeom>
            <a:avLst/>
            <a:gdLst>
              <a:gd name="connsiteX0" fmla="*/ 0 w 3752850"/>
              <a:gd name="connsiteY0" fmla="*/ 0 h 3481775"/>
              <a:gd name="connsiteX1" fmla="*/ 3752850 w 3752850"/>
              <a:gd name="connsiteY1" fmla="*/ 0 h 3481775"/>
              <a:gd name="connsiteX2" fmla="*/ 3752850 w 3752850"/>
              <a:gd name="connsiteY2" fmla="*/ 3481775 h 3481775"/>
              <a:gd name="connsiteX3" fmla="*/ 0 w 3752850"/>
              <a:gd name="connsiteY3" fmla="*/ 3481775 h 3481775"/>
              <a:gd name="connsiteX4" fmla="*/ 0 w 3752850"/>
              <a:gd name="connsiteY4" fmla="*/ 1827860 h 3481775"/>
              <a:gd name="connsiteX5" fmla="*/ 192352 w 3752850"/>
              <a:gd name="connsiteY5" fmla="*/ 1827860 h 3481775"/>
              <a:gd name="connsiteX6" fmla="*/ 192352 w 3752850"/>
              <a:gd name="connsiteY6" fmla="*/ 387859 h 3481775"/>
              <a:gd name="connsiteX7" fmla="*/ 0 w 3752850"/>
              <a:gd name="connsiteY7" fmla="*/ 387859 h 348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850" h="3481775">
                <a:moveTo>
                  <a:pt x="0" y="0"/>
                </a:moveTo>
                <a:lnTo>
                  <a:pt x="3752850" y="0"/>
                </a:lnTo>
                <a:lnTo>
                  <a:pt x="3752850" y="3481775"/>
                </a:lnTo>
                <a:lnTo>
                  <a:pt x="0" y="3481775"/>
                </a:lnTo>
                <a:lnTo>
                  <a:pt x="0" y="1827860"/>
                </a:lnTo>
                <a:lnTo>
                  <a:pt x="192352" y="1827860"/>
                </a:lnTo>
                <a:lnTo>
                  <a:pt x="192352" y="387859"/>
                </a:lnTo>
                <a:lnTo>
                  <a:pt x="0" y="38785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4" name="Picture Placeholder 2">
            <a:extLst>
              <a:ext uri="{FF2B5EF4-FFF2-40B4-BE49-F238E27FC236}">
                <a16:creationId xmlns:a16="http://schemas.microsoft.com/office/drawing/2014/main" id="{C864CD90-85EA-4B60-7659-37893CBE48A5}"/>
              </a:ext>
            </a:extLst>
          </p:cNvPr>
          <p:cNvSpPr>
            <a:spLocks noGrp="1"/>
          </p:cNvSpPr>
          <p:nvPr>
            <p:ph type="pic" sz="quarter" idx="49"/>
          </p:nvPr>
        </p:nvSpPr>
        <p:spPr>
          <a:xfrm>
            <a:off x="4686300" y="4234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8" name="Picture Placeholder 2">
            <a:extLst>
              <a:ext uri="{FF2B5EF4-FFF2-40B4-BE49-F238E27FC236}">
                <a16:creationId xmlns:a16="http://schemas.microsoft.com/office/drawing/2014/main" id="{6342DCF9-EAE7-7B71-7388-9E6EC9E874C2}"/>
              </a:ext>
            </a:extLst>
          </p:cNvPr>
          <p:cNvSpPr>
            <a:spLocks noGrp="1"/>
          </p:cNvSpPr>
          <p:nvPr>
            <p:ph type="pic" sz="quarter" idx="50"/>
          </p:nvPr>
        </p:nvSpPr>
        <p:spPr>
          <a:xfrm>
            <a:off x="4686300" y="24046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9" name="Picture Placeholder 2">
            <a:extLst>
              <a:ext uri="{FF2B5EF4-FFF2-40B4-BE49-F238E27FC236}">
                <a16:creationId xmlns:a16="http://schemas.microsoft.com/office/drawing/2014/main" id="{D8FFF4D2-0329-8581-B1B1-5CC41D1E644C}"/>
              </a:ext>
            </a:extLst>
          </p:cNvPr>
          <p:cNvSpPr>
            <a:spLocks noGrp="1"/>
          </p:cNvSpPr>
          <p:nvPr>
            <p:ph type="pic" sz="quarter" idx="51"/>
          </p:nvPr>
        </p:nvSpPr>
        <p:spPr>
          <a:xfrm>
            <a:off x="7962900" y="442525"/>
            <a:ext cx="3752850" cy="3481775"/>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1" name="Freeform 10">
            <a:extLst>
              <a:ext uri="{FF2B5EF4-FFF2-40B4-BE49-F238E27FC236}">
                <a16:creationId xmlns:a16="http://schemas.microsoft.com/office/drawing/2014/main" id="{1A376BB1-A694-40C2-1A91-E3C35C061AA1}"/>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12" name="Grafik 11">
            <a:extLst>
              <a:ext uri="{FF2B5EF4-FFF2-40B4-BE49-F238E27FC236}">
                <a16:creationId xmlns:a16="http://schemas.microsoft.com/office/drawing/2014/main" id="{DD119211-4AFD-4732-8326-4C5FBAF2BC01}"/>
              </a:ext>
            </a:extLst>
          </p:cNvPr>
          <p:cNvPicPr>
            <a:picLocks noChangeAspect="1"/>
          </p:cNvPicPr>
          <p:nvPr userDrawn="1"/>
        </p:nvPicPr>
        <p:blipFill>
          <a:blip r:embed="rId2"/>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5">
            <a:extLst>
              <a:ext uri="{FF2B5EF4-FFF2-40B4-BE49-F238E27FC236}">
                <a16:creationId xmlns:a16="http://schemas.microsoft.com/office/drawing/2014/main" id="{C04E34B5-BCFA-58FF-7D0D-743A9547EA36}"/>
              </a:ext>
            </a:extLst>
          </p:cNvPr>
          <p:cNvSpPr>
            <a:spLocks noGrp="1"/>
          </p:cNvSpPr>
          <p:nvPr>
            <p:ph type="pic" sz="quarter" idx="57"/>
          </p:nvPr>
        </p:nvSpPr>
        <p:spPr>
          <a:xfrm>
            <a:off x="501328" y="413959"/>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3" name="Freeform 2">
            <a:extLst>
              <a:ext uri="{FF2B5EF4-FFF2-40B4-BE49-F238E27FC236}">
                <a16:creationId xmlns:a16="http://schemas.microsoft.com/office/drawing/2014/main" id="{159C768E-EFD4-C7DE-F472-51DC6C3C191F}"/>
              </a:ext>
            </a:extLst>
          </p:cNvPr>
          <p:cNvSpPr/>
          <p:nvPr userDrawn="1"/>
        </p:nvSpPr>
        <p:spPr>
          <a:xfrm rot="10800000">
            <a:off x="359045" y="674564"/>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4" name="Picture Placeholder 5">
            <a:extLst>
              <a:ext uri="{FF2B5EF4-FFF2-40B4-BE49-F238E27FC236}">
                <a16:creationId xmlns:a16="http://schemas.microsoft.com/office/drawing/2014/main" id="{968258F9-EEFC-31A8-2144-64C7C993A173}"/>
              </a:ext>
            </a:extLst>
          </p:cNvPr>
          <p:cNvSpPr>
            <a:spLocks noGrp="1"/>
          </p:cNvSpPr>
          <p:nvPr>
            <p:ph type="pic" sz="quarter" idx="58"/>
          </p:nvPr>
        </p:nvSpPr>
        <p:spPr>
          <a:xfrm>
            <a:off x="482278" y="25393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 name="Freeform 4">
            <a:extLst>
              <a:ext uri="{FF2B5EF4-FFF2-40B4-BE49-F238E27FC236}">
                <a16:creationId xmlns:a16="http://schemas.microsoft.com/office/drawing/2014/main" id="{F05B2B38-45DC-B613-677A-3F53DCFB4267}"/>
              </a:ext>
            </a:extLst>
          </p:cNvPr>
          <p:cNvSpPr/>
          <p:nvPr userDrawn="1"/>
        </p:nvSpPr>
        <p:spPr>
          <a:xfrm rot="10800000">
            <a:off x="339995" y="28000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6" name="Picture Placeholder 5">
            <a:extLst>
              <a:ext uri="{FF2B5EF4-FFF2-40B4-BE49-F238E27FC236}">
                <a16:creationId xmlns:a16="http://schemas.microsoft.com/office/drawing/2014/main" id="{D93A83E5-8834-01D7-8BD6-8D8683D1A189}"/>
              </a:ext>
            </a:extLst>
          </p:cNvPr>
          <p:cNvSpPr>
            <a:spLocks noGrp="1"/>
          </p:cNvSpPr>
          <p:nvPr>
            <p:ph type="pic" sz="quarter" idx="59"/>
          </p:nvPr>
        </p:nvSpPr>
        <p:spPr>
          <a:xfrm>
            <a:off x="463228" y="46729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7" name="Freeform 6">
            <a:extLst>
              <a:ext uri="{FF2B5EF4-FFF2-40B4-BE49-F238E27FC236}">
                <a16:creationId xmlns:a16="http://schemas.microsoft.com/office/drawing/2014/main" id="{6CCA9EB3-D5BA-EB27-3022-6B6A04892FBF}"/>
              </a:ext>
            </a:extLst>
          </p:cNvPr>
          <p:cNvSpPr/>
          <p:nvPr userDrawn="1"/>
        </p:nvSpPr>
        <p:spPr>
          <a:xfrm rot="10800000">
            <a:off x="320945" y="49336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pic>
        <p:nvPicPr>
          <p:cNvPr id="14" name="Grafik 13">
            <a:extLst>
              <a:ext uri="{FF2B5EF4-FFF2-40B4-BE49-F238E27FC236}">
                <a16:creationId xmlns:a16="http://schemas.microsoft.com/office/drawing/2014/main" id="{B14564FD-BA17-4B6D-9C21-86390D6848A3}"/>
              </a:ext>
            </a:extLst>
          </p:cNvPr>
          <p:cNvPicPr>
            <a:picLocks noChangeAspect="1"/>
          </p:cNvPicPr>
          <p:nvPr userDrawn="1"/>
        </p:nvPicPr>
        <p:blipFill>
          <a:blip r:embed="rId2"/>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6349485" y="2527915"/>
            <a:ext cx="5068640" cy="2538354"/>
          </a:xfrm>
          <a:prstGeom prst="rect">
            <a:avLst/>
          </a:prstGeo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Freeform 14">
            <a:extLst>
              <a:ext uri="{FF2B5EF4-FFF2-40B4-BE49-F238E27FC236}">
                <a16:creationId xmlns:a16="http://schemas.microsoft.com/office/drawing/2014/main" id="{CE08122F-E767-A948-900A-223BD6B9F4BF}"/>
              </a:ext>
            </a:extLst>
          </p:cNvPr>
          <p:cNvSpPr/>
          <p:nvPr userDrawn="1"/>
        </p:nvSpPr>
        <p:spPr>
          <a:xfrm>
            <a:off x="9978124" y="155331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88F8D9F2-AA18-6F42-01C5-D31E2B0370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1059222"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3" name="Picture Placeholder 4">
            <a:extLst>
              <a:ext uri="{FF2B5EF4-FFF2-40B4-BE49-F238E27FC236}">
                <a16:creationId xmlns:a16="http://schemas.microsoft.com/office/drawing/2014/main" id="{6C840FF1-83FF-76F2-2EF4-7E0A3D12C4F4}"/>
              </a:ext>
            </a:extLst>
          </p:cNvPr>
          <p:cNvSpPr>
            <a:spLocks noGrp="1"/>
          </p:cNvSpPr>
          <p:nvPr>
            <p:ph type="pic" sz="quarter" idx="10"/>
          </p:nvPr>
        </p:nvSpPr>
        <p:spPr>
          <a:xfrm>
            <a:off x="-9961" y="3153842"/>
            <a:ext cx="4642477" cy="2880154"/>
          </a:xfrm>
          <a:prstGeom prst="rect">
            <a:avLst/>
          </a:prstGeom>
          <a:solidFill>
            <a:schemeClr val="bg1">
              <a:lumMod val="85000"/>
            </a:schemeClr>
          </a:solidFill>
          <a:ln>
            <a:noFill/>
          </a:ln>
        </p:spPr>
        <p:txBody>
          <a:bodyPr/>
          <a:lstStyle/>
          <a:p>
            <a:endParaRPr lang="en-US" dirty="0"/>
          </a:p>
        </p:txBody>
      </p:sp>
      <p:pic>
        <p:nvPicPr>
          <p:cNvPr id="8" name="Grafik 7">
            <a:extLst>
              <a:ext uri="{FF2B5EF4-FFF2-40B4-BE49-F238E27FC236}">
                <a16:creationId xmlns:a16="http://schemas.microsoft.com/office/drawing/2014/main" id="{26B3FA41-B9D9-490A-8E36-AC50C50DB16C}"/>
              </a:ext>
            </a:extLst>
          </p:cNvPr>
          <p:cNvPicPr>
            <a:picLocks noChangeAspect="1"/>
          </p:cNvPicPr>
          <p:nvPr userDrawn="1"/>
        </p:nvPicPr>
        <p:blipFill>
          <a:blip r:embed="rId3"/>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ONE COLUMN</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5" name="Grafik 4">
            <a:extLst>
              <a:ext uri="{FF2B5EF4-FFF2-40B4-BE49-F238E27FC236}">
                <a16:creationId xmlns:a16="http://schemas.microsoft.com/office/drawing/2014/main" id="{72027985-25D7-4F77-8BF3-ACF549A68FE6}"/>
              </a:ext>
            </a:extLst>
          </p:cNvPr>
          <p:cNvPicPr>
            <a:picLocks noChangeAspect="1"/>
          </p:cNvPicPr>
          <p:nvPr userDrawn="1"/>
        </p:nvPicPr>
        <p:blipFill>
          <a:blip r:embed="rId2"/>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1978311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2"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5" name="Grafik 4">
            <a:extLst>
              <a:ext uri="{FF2B5EF4-FFF2-40B4-BE49-F238E27FC236}">
                <a16:creationId xmlns:a16="http://schemas.microsoft.com/office/drawing/2014/main" id="{69304992-F0E2-4074-876A-921662AE55EF}"/>
              </a:ext>
            </a:extLst>
          </p:cNvPr>
          <p:cNvPicPr>
            <a:picLocks noChangeAspect="1"/>
          </p:cNvPicPr>
          <p:nvPr userDrawn="1"/>
        </p:nvPicPr>
        <p:blipFill>
          <a:blip r:embed="rId2"/>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3673286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THREE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ABB57"/>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3"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5" name="Grafik 4">
            <a:extLst>
              <a:ext uri="{FF2B5EF4-FFF2-40B4-BE49-F238E27FC236}">
                <a16:creationId xmlns:a16="http://schemas.microsoft.com/office/drawing/2014/main" id="{BC24CAE8-BEF9-431C-9A4C-A6FCEA58666B}"/>
              </a:ext>
            </a:extLst>
          </p:cNvPr>
          <p:cNvPicPr>
            <a:picLocks noChangeAspect="1"/>
          </p:cNvPicPr>
          <p:nvPr userDrawn="1"/>
        </p:nvPicPr>
        <p:blipFill>
          <a:blip r:embed="rId2"/>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667725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2">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214365" cy="313812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53" name="Picture Placeholder 52">
            <a:extLst>
              <a:ext uri="{FF2B5EF4-FFF2-40B4-BE49-F238E27FC236}">
                <a16:creationId xmlns:a16="http://schemas.microsoft.com/office/drawing/2014/main" id="{FA3EDB46-CD35-B86E-152C-5F64E01608A9}"/>
              </a:ext>
            </a:extLst>
          </p:cNvPr>
          <p:cNvSpPr>
            <a:spLocks noGrp="1"/>
          </p:cNvSpPr>
          <p:nvPr>
            <p:ph type="pic" sz="quarter" idx="22"/>
          </p:nvPr>
        </p:nvSpPr>
        <p:spPr>
          <a:xfrm>
            <a:off x="6290665" y="0"/>
            <a:ext cx="4961115" cy="6879449"/>
          </a:xfrm>
          <a:custGeom>
            <a:avLst/>
            <a:gdLst>
              <a:gd name="connsiteX0" fmla="*/ 0 w 4961115"/>
              <a:gd name="connsiteY0" fmla="*/ 0 h 6879449"/>
              <a:gd name="connsiteX1" fmla="*/ 4961115 w 4961115"/>
              <a:gd name="connsiteY1" fmla="*/ 0 h 6879449"/>
              <a:gd name="connsiteX2" fmla="*/ 4961115 w 4961115"/>
              <a:gd name="connsiteY2" fmla="*/ 2607767 h 6879449"/>
              <a:gd name="connsiteX3" fmla="*/ 4781114 w 4961115"/>
              <a:gd name="connsiteY3" fmla="*/ 2607767 h 6879449"/>
              <a:gd name="connsiteX4" fmla="*/ 4781114 w 4961115"/>
              <a:gd name="connsiteY4" fmla="*/ 4047768 h 6879449"/>
              <a:gd name="connsiteX5" fmla="*/ 4961115 w 4961115"/>
              <a:gd name="connsiteY5" fmla="*/ 4047768 h 6879449"/>
              <a:gd name="connsiteX6" fmla="*/ 4961115 w 4961115"/>
              <a:gd name="connsiteY6" fmla="*/ 6879449 h 6879449"/>
              <a:gd name="connsiteX7" fmla="*/ 0 w 4961115"/>
              <a:gd name="connsiteY7" fmla="*/ 6879449 h 687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1115" h="6879449">
                <a:moveTo>
                  <a:pt x="0" y="0"/>
                </a:moveTo>
                <a:lnTo>
                  <a:pt x="4961115" y="0"/>
                </a:lnTo>
                <a:lnTo>
                  <a:pt x="4961115" y="2607767"/>
                </a:lnTo>
                <a:lnTo>
                  <a:pt x="4781114" y="2607767"/>
                </a:lnTo>
                <a:lnTo>
                  <a:pt x="4781114" y="4047768"/>
                </a:lnTo>
                <a:lnTo>
                  <a:pt x="4961115" y="4047768"/>
                </a:lnTo>
                <a:lnTo>
                  <a:pt x="4961115" y="6879449"/>
                </a:lnTo>
                <a:lnTo>
                  <a:pt x="0" y="687944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507596" y="2897367"/>
            <a:ext cx="4470975"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INGROW</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507596" y="4325159"/>
            <a:ext cx="4979410" cy="855894"/>
          </a:xfrm>
          <a:prstGeom prst="rect">
            <a:avLst/>
          </a:prstGeo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promoting inclusive entrepreneurship</a:t>
            </a:r>
          </a:p>
        </p:txBody>
      </p:sp>
      <p:sp>
        <p:nvSpPr>
          <p:cNvPr id="58" name="Freeform 57">
            <a:extLst>
              <a:ext uri="{FF2B5EF4-FFF2-40B4-BE49-F238E27FC236}">
                <a16:creationId xmlns:a16="http://schemas.microsoft.com/office/drawing/2014/main" id="{6298F67B-E667-C4F2-DDED-BD740C92FACD}"/>
              </a:ext>
            </a:extLst>
          </p:cNvPr>
          <p:cNvSpPr/>
          <p:nvPr userDrawn="1"/>
        </p:nvSpPr>
        <p:spPr>
          <a:xfrm rot="16200000">
            <a:off x="10531780" y="314776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2997301" y="5911583"/>
            <a:ext cx="3098699" cy="622069"/>
          </a:xfrm>
          <a:prstGeom prst="rect">
            <a:avLst/>
          </a:prstGeom>
        </p:spPr>
        <p:txBody>
          <a:bodyPr anchor="t">
            <a:noAutofit/>
          </a:bodyPr>
          <a:lstStyle>
            <a:lvl1pPr marL="0" indent="0" algn="ctr">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pic>
        <p:nvPicPr>
          <p:cNvPr id="15" name="Grafik 14">
            <a:extLst>
              <a:ext uri="{FF2B5EF4-FFF2-40B4-BE49-F238E27FC236}">
                <a16:creationId xmlns:a16="http://schemas.microsoft.com/office/drawing/2014/main" id="{2272EC6D-3647-4C8E-A2AE-DD0E2A1E59BE}"/>
              </a:ext>
            </a:extLst>
          </p:cNvPr>
          <p:cNvPicPr>
            <a:picLocks noChangeAspect="1"/>
          </p:cNvPicPr>
          <p:nvPr userDrawn="1"/>
        </p:nvPicPr>
        <p:blipFill>
          <a:blip r:embed="rId3"/>
          <a:stretch>
            <a:fillRect/>
          </a:stretch>
        </p:blipFill>
        <p:spPr>
          <a:xfrm>
            <a:off x="401466" y="5938557"/>
            <a:ext cx="2194005" cy="460291"/>
          </a:xfrm>
          <a:prstGeom prst="rect">
            <a:avLst/>
          </a:prstGeom>
        </p:spPr>
      </p:pic>
    </p:spTree>
    <p:extLst>
      <p:ext uri="{BB962C8B-B14F-4D97-AF65-F5344CB8AC3E}">
        <p14:creationId xmlns:p14="http://schemas.microsoft.com/office/powerpoint/2010/main" val="381929386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2035573"/>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1982716"/>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3" name="Text Placeholder 32">
            <a:extLst>
              <a:ext uri="{FF2B5EF4-FFF2-40B4-BE49-F238E27FC236}">
                <a16:creationId xmlns:a16="http://schemas.microsoft.com/office/drawing/2014/main" id="{0A8E6325-8E84-8F27-06CB-55E91F83CDA5}"/>
              </a:ext>
            </a:extLst>
          </p:cNvPr>
          <p:cNvSpPr>
            <a:spLocks noGrp="1"/>
          </p:cNvSpPr>
          <p:nvPr>
            <p:ph type="body" sz="quarter" idx="30" hasCustomPrompt="1"/>
          </p:nvPr>
        </p:nvSpPr>
        <p:spPr>
          <a:xfrm>
            <a:off x="526494" y="4929906"/>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cxnSp>
        <p:nvCxnSpPr>
          <p:cNvPr id="15" name="Straight Connector 14">
            <a:extLst>
              <a:ext uri="{FF2B5EF4-FFF2-40B4-BE49-F238E27FC236}">
                <a16:creationId xmlns:a16="http://schemas.microsoft.com/office/drawing/2014/main" id="{DE9937A7-62FD-536C-8DC0-E46D9E5415C7}"/>
              </a:ext>
            </a:extLst>
          </p:cNvPr>
          <p:cNvCxnSpPr>
            <a:cxnSpLocks/>
          </p:cNvCxnSpPr>
          <p:nvPr userDrawn="1"/>
        </p:nvCxnSpPr>
        <p:spPr>
          <a:xfrm>
            <a:off x="228494" y="4864889"/>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63A36841-7D3F-4B74-8DFF-1E388E1B8025}"/>
              </a:ext>
            </a:extLst>
          </p:cNvPr>
          <p:cNvPicPr>
            <a:picLocks noChangeAspect="1"/>
          </p:cNvPicPr>
          <p:nvPr userDrawn="1"/>
        </p:nvPicPr>
        <p:blipFill>
          <a:blip r:embed="rId3"/>
          <a:srcRect/>
          <a:stretch/>
        </p:blipFill>
        <p:spPr>
          <a:xfrm>
            <a:off x="9716984" y="6211560"/>
            <a:ext cx="2194002" cy="460291"/>
          </a:xfrm>
          <a:prstGeom prst="rect">
            <a:avLst/>
          </a:prstGeom>
        </p:spPr>
      </p:pic>
    </p:spTree>
    <p:extLst>
      <p:ext uri="{BB962C8B-B14F-4D97-AF65-F5344CB8AC3E}">
        <p14:creationId xmlns:p14="http://schemas.microsoft.com/office/powerpoint/2010/main" val="169782220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708030"/>
            <a:ext cx="12192000" cy="3179185"/>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sp>
        <p:nvSpPr>
          <p:cNvPr id="233" name="Freeform 232">
            <a:extLst>
              <a:ext uri="{FF2B5EF4-FFF2-40B4-BE49-F238E27FC236}">
                <a16:creationId xmlns:a16="http://schemas.microsoft.com/office/drawing/2014/main" id="{E50A4E34-F72B-AD52-09D9-DE276E1EB653}"/>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ABB57"/>
          </a:solidFill>
          <a:ln w="30808" cap="flat">
            <a:noFill/>
            <a:prstDash val="solid"/>
            <a:miter/>
          </a:ln>
        </p:spPr>
        <p:txBody>
          <a:bodyPr rtlCol="0" anchor="ctr"/>
          <a:lstStyle/>
          <a:p>
            <a:endParaRPr lang="en-US" sz="2069"/>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8322590" y="5556486"/>
            <a:ext cx="3467551" cy="622069"/>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a:off x="584503" y="249487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A5F3005E-B828-0BEF-8373-84EE3AD900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82372" y="536592"/>
            <a:ext cx="4545776" cy="1709879"/>
          </a:xfrm>
          <a:prstGeom prst="rect">
            <a:avLst/>
          </a:prstGeom>
        </p:spPr>
      </p:pic>
      <p:pic>
        <p:nvPicPr>
          <p:cNvPr id="11" name="Grafik 10">
            <a:extLst>
              <a:ext uri="{FF2B5EF4-FFF2-40B4-BE49-F238E27FC236}">
                <a16:creationId xmlns:a16="http://schemas.microsoft.com/office/drawing/2014/main" id="{FF554CD3-7AC7-4C28-BDF2-4FFE599C85B1}"/>
              </a:ext>
            </a:extLst>
          </p:cNvPr>
          <p:cNvPicPr>
            <a:picLocks noChangeAspect="1"/>
          </p:cNvPicPr>
          <p:nvPr userDrawn="1"/>
        </p:nvPicPr>
        <p:blipFill>
          <a:blip r:embed="rId3"/>
          <a:stretch>
            <a:fillRect/>
          </a:stretch>
        </p:blipFill>
        <p:spPr>
          <a:xfrm>
            <a:off x="332352" y="6227545"/>
            <a:ext cx="2194005" cy="460291"/>
          </a:xfrm>
          <a:prstGeom prst="rect">
            <a:avLst/>
          </a:prstGeom>
        </p:spPr>
      </p:pic>
    </p:spTree>
    <p:extLst>
      <p:ext uri="{BB962C8B-B14F-4D97-AF65-F5344CB8AC3E}">
        <p14:creationId xmlns:p14="http://schemas.microsoft.com/office/powerpoint/2010/main" val="281329731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5" name="Picture Placeholder 4">
            <a:extLst>
              <a:ext uri="{FF2B5EF4-FFF2-40B4-BE49-F238E27FC236}">
                <a16:creationId xmlns:a16="http://schemas.microsoft.com/office/drawing/2014/main" id="{D6001A50-EF28-1D4C-1436-676A5F0A366E}"/>
              </a:ext>
            </a:extLst>
          </p:cNvPr>
          <p:cNvSpPr>
            <a:spLocks noGrp="1"/>
          </p:cNvSpPr>
          <p:nvPr>
            <p:ph type="pic" sz="quarter" idx="21"/>
          </p:nvPr>
        </p:nvSpPr>
        <p:spPr>
          <a:xfrm>
            <a:off x="6400800" y="1162051"/>
            <a:ext cx="5791200" cy="4044950"/>
          </a:xfrm>
          <a:custGeom>
            <a:avLst/>
            <a:gdLst>
              <a:gd name="connsiteX0" fmla="*/ 0 w 5791200"/>
              <a:gd name="connsiteY0" fmla="*/ 0 h 4403725"/>
              <a:gd name="connsiteX1" fmla="*/ 2654984 w 5791200"/>
              <a:gd name="connsiteY1" fmla="*/ 0 h 4403725"/>
              <a:gd name="connsiteX2" fmla="*/ 2654984 w 5791200"/>
              <a:gd name="connsiteY2" fmla="*/ 180001 h 4403725"/>
              <a:gd name="connsiteX3" fmla="*/ 5139555 w 5791200"/>
              <a:gd name="connsiteY3" fmla="*/ 180001 h 4403725"/>
              <a:gd name="connsiteX4" fmla="*/ 5139555 w 5791200"/>
              <a:gd name="connsiteY4" fmla="*/ 0 h 4403725"/>
              <a:gd name="connsiteX5" fmla="*/ 5791200 w 5791200"/>
              <a:gd name="connsiteY5" fmla="*/ 0 h 4403725"/>
              <a:gd name="connsiteX6" fmla="*/ 5791200 w 5791200"/>
              <a:gd name="connsiteY6" fmla="*/ 4403725 h 4403725"/>
              <a:gd name="connsiteX7" fmla="*/ 0 w 5791200"/>
              <a:gd name="connsiteY7" fmla="*/ 4403725 h 440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1200" h="4403725">
                <a:moveTo>
                  <a:pt x="0" y="0"/>
                </a:moveTo>
                <a:lnTo>
                  <a:pt x="2654984" y="0"/>
                </a:lnTo>
                <a:lnTo>
                  <a:pt x="2654984" y="180001"/>
                </a:lnTo>
                <a:lnTo>
                  <a:pt x="5139555" y="180001"/>
                </a:lnTo>
                <a:lnTo>
                  <a:pt x="5139555" y="0"/>
                </a:lnTo>
                <a:lnTo>
                  <a:pt x="5791200" y="0"/>
                </a:lnTo>
                <a:lnTo>
                  <a:pt x="5791200" y="4403725"/>
                </a:lnTo>
                <a:lnTo>
                  <a:pt x="0" y="4403725"/>
                </a:lnTo>
                <a:close/>
              </a:path>
            </a:pathLst>
          </a:custGeom>
        </p:spPr>
        <p:txBody>
          <a:bodyPr wrap="square">
            <a:noAutofit/>
          </a:bodyPr>
          <a:lstStyle>
            <a:lvl1pPr>
              <a:defRPr sz="2400"/>
            </a:lvl1pPr>
          </a:lstStyle>
          <a:p>
            <a:endParaRPr lang="en-GB"/>
          </a:p>
        </p:txBody>
      </p:sp>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965056"/>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912199"/>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7" name="Freeform 6">
            <a:extLst>
              <a:ext uri="{FF2B5EF4-FFF2-40B4-BE49-F238E27FC236}">
                <a16:creationId xmlns:a16="http://schemas.microsoft.com/office/drawing/2014/main" id="{6FDD7F26-59C4-4D00-461D-E951CA145AD6}"/>
              </a:ext>
            </a:extLst>
          </p:cNvPr>
          <p:cNvSpPr/>
          <p:nvPr userDrawn="1"/>
        </p:nvSpPr>
        <p:spPr>
          <a:xfrm>
            <a:off x="0" y="3403948"/>
            <a:ext cx="7298951" cy="214022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E97924"/>
          </a:solidFill>
          <a:ln w="30808" cap="flat">
            <a:noFill/>
            <a:prstDash val="solid"/>
            <a:miter/>
          </a:ln>
        </p:spPr>
        <p:txBody>
          <a:bodyPr rtlCol="0" anchor="ctr"/>
          <a:lstStyle/>
          <a:p>
            <a:endParaRPr lang="en-US"/>
          </a:p>
        </p:txBody>
      </p:sp>
      <p:sp>
        <p:nvSpPr>
          <p:cNvPr id="8" name="Text Placeholder 32">
            <a:extLst>
              <a:ext uri="{FF2B5EF4-FFF2-40B4-BE49-F238E27FC236}">
                <a16:creationId xmlns:a16="http://schemas.microsoft.com/office/drawing/2014/main" id="{466622C5-BC7B-D36A-56F4-DF0EA1386F22}"/>
              </a:ext>
            </a:extLst>
          </p:cNvPr>
          <p:cNvSpPr>
            <a:spLocks noGrp="1"/>
          </p:cNvSpPr>
          <p:nvPr>
            <p:ph type="body" sz="quarter" idx="22" hasCustomPrompt="1"/>
          </p:nvPr>
        </p:nvSpPr>
        <p:spPr>
          <a:xfrm>
            <a:off x="228494" y="3662884"/>
            <a:ext cx="5867506" cy="1112797"/>
          </a:xfrm>
          <a:prstGeom prst="rect">
            <a:avLst/>
          </a:prstGeom>
        </p:spPr>
        <p:txBody>
          <a:bodyPr anchor="t">
            <a:noAutofit/>
          </a:bodyPr>
          <a:lstStyle>
            <a:lvl1pPr marL="0" indent="0" algn="l">
              <a:lnSpc>
                <a:spcPts val="3940"/>
              </a:lnSpc>
              <a:spcBef>
                <a:spcPts val="0"/>
              </a:spcBef>
              <a:buNone/>
              <a:defRPr sz="42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a:p>
            <a:pPr lvl="0"/>
            <a:r>
              <a:rPr lang="en-GB" dirty="0"/>
              <a:t>INGROW</a:t>
            </a:r>
            <a:endParaRPr lang="en-US" dirty="0"/>
          </a:p>
        </p:txBody>
      </p:sp>
      <p:sp>
        <p:nvSpPr>
          <p:cNvPr id="9" name="Text Placeholder 32">
            <a:extLst>
              <a:ext uri="{FF2B5EF4-FFF2-40B4-BE49-F238E27FC236}">
                <a16:creationId xmlns:a16="http://schemas.microsoft.com/office/drawing/2014/main" id="{FAC0A59A-C249-A883-12AC-DB255F51E973}"/>
              </a:ext>
            </a:extLst>
          </p:cNvPr>
          <p:cNvSpPr>
            <a:spLocks noGrp="1"/>
          </p:cNvSpPr>
          <p:nvPr>
            <p:ph type="body" sz="quarter" idx="23" hasCustomPrompt="1"/>
          </p:nvPr>
        </p:nvSpPr>
        <p:spPr>
          <a:xfrm>
            <a:off x="228494" y="4843075"/>
            <a:ext cx="5867506" cy="701098"/>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Promoting inclusive entrepreneurship</a:t>
            </a:r>
          </a:p>
        </p:txBody>
      </p:sp>
      <p:cxnSp>
        <p:nvCxnSpPr>
          <p:cNvPr id="10" name="Straight Connector 9">
            <a:extLst>
              <a:ext uri="{FF2B5EF4-FFF2-40B4-BE49-F238E27FC236}">
                <a16:creationId xmlns:a16="http://schemas.microsoft.com/office/drawing/2014/main" id="{B21F7D2A-207D-BB86-9179-B84733693B7E}"/>
              </a:ext>
            </a:extLst>
          </p:cNvPr>
          <p:cNvCxnSpPr>
            <a:cxnSpLocks/>
          </p:cNvCxnSpPr>
          <p:nvPr userDrawn="1"/>
        </p:nvCxnSpPr>
        <p:spPr>
          <a:xfrm>
            <a:off x="228494" y="4775681"/>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E2E15871-AF90-4140-A6A6-9FC1FC2B9AD9}"/>
              </a:ext>
            </a:extLst>
          </p:cNvPr>
          <p:cNvPicPr>
            <a:picLocks noChangeAspect="1"/>
          </p:cNvPicPr>
          <p:nvPr userDrawn="1"/>
        </p:nvPicPr>
        <p:blipFill>
          <a:blip r:embed="rId3"/>
          <a:stretch>
            <a:fillRect/>
          </a:stretch>
        </p:blipFill>
        <p:spPr>
          <a:xfrm>
            <a:off x="9611105" y="6147415"/>
            <a:ext cx="2194005" cy="460291"/>
          </a:xfrm>
          <a:prstGeom prst="rect">
            <a:avLst/>
          </a:prstGeom>
        </p:spPr>
      </p:pic>
    </p:spTree>
    <p:extLst>
      <p:ext uri="{BB962C8B-B14F-4D97-AF65-F5344CB8AC3E}">
        <p14:creationId xmlns:p14="http://schemas.microsoft.com/office/powerpoint/2010/main" val="27115181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679029" y="2070648"/>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812737" y="2070648"/>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679029" y="2686244"/>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812737" y="2686244"/>
            <a:ext cx="5715653" cy="223986"/>
          </a:xfrm>
          <a:prstGeom prst="rect">
            <a:avLst/>
          </a:prstGeom>
        </p:spPr>
        <p:txBody>
          <a:bodyPr anchor="ctr">
            <a:noAutofit/>
          </a:bodyPr>
          <a:lstStyle>
            <a:lvl1pPr marL="0" marR="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679029" y="3112188"/>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812737" y="3112188"/>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679029" y="3640455"/>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812737" y="3640455"/>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679029" y="4172692"/>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812737" y="4172692"/>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694576" y="4732133"/>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828284" y="4732133"/>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694576" y="5322278"/>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828284" y="5322278"/>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754063" y="6113879"/>
            <a:ext cx="5407040" cy="538802"/>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967"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3140113" y="3141171"/>
            <a:ext cx="6856941" cy="576720"/>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991145"/>
            <a:ext cx="3692066" cy="532331"/>
          </a:xfrm>
          <a:prstGeom prst="rect">
            <a:avLst/>
          </a:prstGeom>
        </p:spPr>
        <p:txBody>
          <a:bodyPr anchor="ctr">
            <a:noAutofit/>
          </a:bodyPr>
          <a:lstStyle>
            <a:lvl1pPr marL="0" indent="0" algn="l">
              <a:lnSpc>
                <a:spcPts val="3590"/>
              </a:lnSpc>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sp>
        <p:nvSpPr>
          <p:cNvPr id="57" name="Rectangle 56">
            <a:extLst>
              <a:ext uri="{FF2B5EF4-FFF2-40B4-BE49-F238E27FC236}">
                <a16:creationId xmlns:a16="http://schemas.microsoft.com/office/drawing/2014/main" id="{683CB224-BC37-A449-A879-B518A8300CF6}"/>
              </a:ext>
            </a:extLst>
          </p:cNvPr>
          <p:cNvSpPr/>
          <p:nvPr userDrawn="1"/>
        </p:nvSpPr>
        <p:spPr>
          <a:xfrm>
            <a:off x="2315424" y="2474440"/>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2315424" y="2980387"/>
            <a:ext cx="7663872" cy="18899"/>
          </a:xfrm>
          <a:prstGeom prst="rect">
            <a:avLst/>
          </a:prstGeom>
          <a:solidFill>
            <a:srgbClr val="7ABB57"/>
          </a:solidFill>
          <a:ln w="12700">
            <a:solidFill>
              <a:srgbClr val="7AB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2315424" y="3534455"/>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2315424" y="4078896"/>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35748608-FDE9-4648-BB0B-46BD9D014EC5}"/>
              </a:ext>
            </a:extLst>
          </p:cNvPr>
          <p:cNvSpPr/>
          <p:nvPr userDrawn="1"/>
        </p:nvSpPr>
        <p:spPr>
          <a:xfrm>
            <a:off x="2315424" y="4632962"/>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pic>
        <p:nvPicPr>
          <p:cNvPr id="4" name="Grafik 3">
            <a:extLst>
              <a:ext uri="{FF2B5EF4-FFF2-40B4-BE49-F238E27FC236}">
                <a16:creationId xmlns:a16="http://schemas.microsoft.com/office/drawing/2014/main" id="{32070CEE-F921-48FD-9A52-3770BC1A3B67}"/>
              </a:ext>
            </a:extLst>
          </p:cNvPr>
          <p:cNvPicPr>
            <a:picLocks noChangeAspect="1"/>
          </p:cNvPicPr>
          <p:nvPr userDrawn="1"/>
        </p:nvPicPr>
        <p:blipFill>
          <a:blip r:embed="rId2"/>
          <a:stretch>
            <a:fillRect/>
          </a:stretch>
        </p:blipFill>
        <p:spPr>
          <a:xfrm>
            <a:off x="9045407" y="6477549"/>
            <a:ext cx="2634978" cy="288637"/>
          </a:xfrm>
          <a:prstGeom prst="rect">
            <a:avLst/>
          </a:prstGeom>
        </p:spPr>
      </p:pic>
      <p:pic>
        <p:nvPicPr>
          <p:cNvPr id="30" name="Grafik 29">
            <a:extLst>
              <a:ext uri="{FF2B5EF4-FFF2-40B4-BE49-F238E27FC236}">
                <a16:creationId xmlns:a16="http://schemas.microsoft.com/office/drawing/2014/main" id="{B1FA7457-393D-43E3-A522-5E169E295693}"/>
              </a:ext>
            </a:extLst>
          </p:cNvPr>
          <p:cNvPicPr>
            <a:picLocks noChangeAspect="1"/>
          </p:cNvPicPr>
          <p:nvPr userDrawn="1"/>
        </p:nvPicPr>
        <p:blipFill>
          <a:blip r:embed="rId3"/>
          <a:srcRect/>
          <a:stretch/>
        </p:blipFill>
        <p:spPr>
          <a:xfrm>
            <a:off x="6386643" y="6227545"/>
            <a:ext cx="2194002" cy="460291"/>
          </a:xfrm>
          <a:prstGeom prst="rect">
            <a:avLst/>
          </a:prstGeom>
        </p:spPr>
      </p:pic>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prstGeom prst="rect">
            <a:avLst/>
          </a:prstGeom>
          <a:solidFill>
            <a:srgbClr val="7ABB57"/>
          </a:solidFill>
        </p:spPr>
        <p:txBody>
          <a:bodyPr anchor="ctr">
            <a:noAutofit/>
          </a:bodyPr>
          <a:lstStyle>
            <a:lvl1pPr marL="0" indent="0" algn="l">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 YOUR HEADING</a:t>
            </a:r>
            <a:endParaRPr lang="en-US" dirty="0"/>
          </a:p>
        </p:txBody>
      </p:sp>
      <p:sp>
        <p:nvSpPr>
          <p:cNvPr id="19" name="Freeform 18">
            <a:extLst>
              <a:ext uri="{FF2B5EF4-FFF2-40B4-BE49-F238E27FC236}">
                <a16:creationId xmlns:a16="http://schemas.microsoft.com/office/drawing/2014/main" id="{7D1B8551-0063-BE4F-89AA-952EFED3A2B1}"/>
              </a:ext>
            </a:extLst>
          </p:cNvPr>
          <p:cNvSpPr/>
          <p:nvPr userDrawn="1"/>
        </p:nvSpPr>
        <p:spPr>
          <a:xfrm rot="16200000">
            <a:off x="164606" y="5401946"/>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A7F4A9F1-A931-C9E4-5E1B-B71B2F47C09C}"/>
              </a:ext>
            </a:extLst>
          </p:cNvPr>
          <p:cNvSpPr>
            <a:spLocks noGrp="1"/>
          </p:cNvSpPr>
          <p:nvPr>
            <p:ph type="body" sz="quarter" idx="47" hasCustomPrompt="1"/>
          </p:nvPr>
        </p:nvSpPr>
        <p:spPr>
          <a:xfrm>
            <a:off x="6605899" y="2121549"/>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 name="Text Placeholder 32">
            <a:extLst>
              <a:ext uri="{FF2B5EF4-FFF2-40B4-BE49-F238E27FC236}">
                <a16:creationId xmlns:a16="http://schemas.microsoft.com/office/drawing/2014/main" id="{D819DA0D-0718-CE90-4A42-EAF4FB110856}"/>
              </a:ext>
            </a:extLst>
          </p:cNvPr>
          <p:cNvSpPr>
            <a:spLocks noGrp="1"/>
          </p:cNvSpPr>
          <p:nvPr>
            <p:ph type="body" sz="quarter" idx="48" hasCustomPrompt="1"/>
          </p:nvPr>
        </p:nvSpPr>
        <p:spPr>
          <a:xfrm>
            <a:off x="6613451" y="2639940"/>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Text Placeholder 32">
            <a:extLst>
              <a:ext uri="{FF2B5EF4-FFF2-40B4-BE49-F238E27FC236}">
                <a16:creationId xmlns:a16="http://schemas.microsoft.com/office/drawing/2014/main" id="{5AE18AD4-34E2-0D50-BF4E-D7EEE35353D9}"/>
              </a:ext>
            </a:extLst>
          </p:cNvPr>
          <p:cNvSpPr>
            <a:spLocks noGrp="1"/>
          </p:cNvSpPr>
          <p:nvPr>
            <p:ph type="body" sz="quarter" idx="49" hasCustomPrompt="1"/>
          </p:nvPr>
        </p:nvSpPr>
        <p:spPr>
          <a:xfrm>
            <a:off x="6605899" y="4163000"/>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0E2A5DF0-45AF-D758-7CF7-A8940AF4664A}"/>
              </a:ext>
            </a:extLst>
          </p:cNvPr>
          <p:cNvSpPr>
            <a:spLocks noGrp="1"/>
          </p:cNvSpPr>
          <p:nvPr>
            <p:ph type="body" sz="quarter" idx="50" hasCustomPrompt="1"/>
          </p:nvPr>
        </p:nvSpPr>
        <p:spPr>
          <a:xfrm>
            <a:off x="6613451" y="4681391"/>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pic>
        <p:nvPicPr>
          <p:cNvPr id="11" name="Grafik 10">
            <a:extLst>
              <a:ext uri="{FF2B5EF4-FFF2-40B4-BE49-F238E27FC236}">
                <a16:creationId xmlns:a16="http://schemas.microsoft.com/office/drawing/2014/main" id="{1C0446BF-048A-42DD-AC0A-6E27C20A9FA5}"/>
              </a:ext>
            </a:extLst>
          </p:cNvPr>
          <p:cNvPicPr>
            <a:picLocks noChangeAspect="1"/>
          </p:cNvPicPr>
          <p:nvPr userDrawn="1"/>
        </p:nvPicPr>
        <p:blipFill>
          <a:blip r:embed="rId2"/>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1 - lim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7ABB5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30940330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02 - orang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E97924"/>
                </a:solidFill>
                <a:latin typeface="Calibri" panose="020F0502020204030204" pitchFamily="34" charset="0"/>
                <a:cs typeface="Calibri" panose="020F0502020204030204" pitchFamily="34" charset="0"/>
              </a:defRPr>
            </a:lvl1pPr>
          </a:lstStyle>
          <a:p>
            <a:pPr lvl="0"/>
            <a:r>
              <a:rPr lang="en-GB" dirty="0"/>
              <a:t>02</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97924"/>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1073194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3 - navy">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0C2D45"/>
                </a:solidFill>
                <a:latin typeface="Calibri" panose="020F0502020204030204" pitchFamily="34" charset="0"/>
                <a:cs typeface="Calibri" panose="020F0502020204030204" pitchFamily="34" charset="0"/>
              </a:defRPr>
            </a:lvl1pPr>
          </a:lstStyle>
          <a:p>
            <a:pPr lvl="0"/>
            <a:r>
              <a:rPr lang="en-GB" dirty="0"/>
              <a:t>03</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0C2D45"/>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3531758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99568AC8-E43D-E73E-7D02-18A3B2F68E95}"/>
              </a:ext>
            </a:extLst>
          </p:cNvPr>
          <p:cNvSpPr>
            <a:spLocks noGrp="1"/>
          </p:cNvSpPr>
          <p:nvPr>
            <p:ph type="pic" sz="quarter" idx="12"/>
          </p:nvPr>
        </p:nvSpPr>
        <p:spPr>
          <a:xfrm>
            <a:off x="3940446" y="508738"/>
            <a:ext cx="7810445" cy="235996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4" name="Picture Placeholder 12">
            <a:extLst>
              <a:ext uri="{FF2B5EF4-FFF2-40B4-BE49-F238E27FC236}">
                <a16:creationId xmlns:a16="http://schemas.microsoft.com/office/drawing/2014/main" id="{0B672221-5889-3917-B5DB-35BDE28490A3}"/>
              </a:ext>
            </a:extLst>
          </p:cNvPr>
          <p:cNvSpPr>
            <a:spLocks noGrp="1"/>
          </p:cNvSpPr>
          <p:nvPr>
            <p:ph type="pic" sz="quarter" idx="14"/>
          </p:nvPr>
        </p:nvSpPr>
        <p:spPr>
          <a:xfrm>
            <a:off x="3940446" y="3281082"/>
            <a:ext cx="8251553" cy="357691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2" name="Picture Placeholder 11">
            <a:extLst>
              <a:ext uri="{FF2B5EF4-FFF2-40B4-BE49-F238E27FC236}">
                <a16:creationId xmlns:a16="http://schemas.microsoft.com/office/drawing/2014/main" id="{98C81996-E14F-2FA0-B775-454832A282DD}"/>
              </a:ext>
            </a:extLst>
          </p:cNvPr>
          <p:cNvSpPr>
            <a:spLocks noGrp="1"/>
          </p:cNvSpPr>
          <p:nvPr>
            <p:ph type="pic" sz="quarter" idx="15"/>
          </p:nvPr>
        </p:nvSpPr>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3" name="Freeform 12">
            <a:extLst>
              <a:ext uri="{FF2B5EF4-FFF2-40B4-BE49-F238E27FC236}">
                <a16:creationId xmlns:a16="http://schemas.microsoft.com/office/drawing/2014/main" id="{F37F15AC-75EB-9933-F5F5-E157D4F44289}"/>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1AE1FF-1F45-E24F-816F-7F9439E481F4}"/>
              </a:ext>
            </a:extLst>
          </p:cNvPr>
          <p:cNvSpPr/>
          <p:nvPr userDrawn="1"/>
        </p:nvSpPr>
        <p:spPr>
          <a:xfrm>
            <a:off x="8613047" y="6501415"/>
            <a:ext cx="3063787" cy="200055"/>
          </a:xfrm>
          <a:prstGeom prst="rect">
            <a:avLst/>
          </a:prstGeom>
        </p:spPr>
        <p:txBody>
          <a:bodyPr wrap="square">
            <a:spAutoFit/>
          </a:bodyPr>
          <a:lstStyle/>
          <a:p>
            <a:pPr lvl="0" algn="r"/>
            <a:r>
              <a:rPr lang="en-GB" sz="700" spc="300" dirty="0">
                <a:solidFill>
                  <a:srgbClr val="0C2D45"/>
                </a:solidFill>
                <a:latin typeface="Calibri" panose="020F0502020204030204" pitchFamily="34" charset="0"/>
                <a:cs typeface="Calibri" panose="020F0502020204030204" pitchFamily="34" charset="0"/>
              </a:rPr>
              <a:t>Förderung des integrativen Unternehmertums</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727493" y="6419863"/>
            <a:ext cx="0" cy="281607"/>
          </a:xfrm>
          <a:prstGeom prst="line">
            <a:avLst/>
          </a:prstGeom>
          <a:noFill/>
          <a:ln w="9525" cap="flat">
            <a:solidFill>
              <a:srgbClr val="915F9E"/>
            </a:solidFill>
            <a:prstDash val="solid"/>
            <a:miter lim="400000"/>
          </a:ln>
          <a:effectLst/>
          <a:sp3d/>
        </p:spPr>
        <p:style>
          <a:lnRef idx="0">
            <a:scrgbClr r="0" g="0" b="0"/>
          </a:lnRef>
          <a:fillRef idx="0">
            <a:scrgbClr r="0" g="0" b="0"/>
          </a:fillRef>
          <a:effectRef idx="0">
            <a:scrgbClr r="0" g="0" b="0"/>
          </a:effectRef>
          <a:fontRef idx="none"/>
        </p:style>
      </p:cxnSp>
      <p:sp>
        <p:nvSpPr>
          <p:cNvPr id="2" name="Slide Number Placeholder 5">
            <a:extLst>
              <a:ext uri="{FF2B5EF4-FFF2-40B4-BE49-F238E27FC236}">
                <a16:creationId xmlns:a16="http://schemas.microsoft.com/office/drawing/2014/main" id="{E9B200D2-9458-FAC0-653B-03FB2C61CB42}"/>
              </a:ext>
            </a:extLst>
          </p:cNvPr>
          <p:cNvSpPr>
            <a:spLocks noGrp="1"/>
          </p:cNvSpPr>
          <p:nvPr>
            <p:ph type="sldNum" sz="quarter" idx="4"/>
          </p:nvPr>
        </p:nvSpPr>
        <p:spPr>
          <a:xfrm>
            <a:off x="11727493" y="6466406"/>
            <a:ext cx="450298" cy="266594"/>
          </a:xfrm>
          <a:prstGeom prst="rect">
            <a:avLst/>
          </a:prstGeom>
        </p:spPr>
        <p:txBody>
          <a:bodyPr vert="horz" lIns="91440" tIns="45720" rIns="91440" bIns="45720" rtlCol="0" anchor="ctr"/>
          <a:lstStyle>
            <a:lvl1pPr algn="ctr">
              <a:defRPr sz="800" b="0" i="0">
                <a:solidFill>
                  <a:srgbClr val="0C2D45"/>
                </a:solidFill>
                <a:latin typeface="Calibri" panose="020F0502020204030204" pitchFamily="34" charset="0"/>
                <a:cs typeface="Calibri" panose="020F0502020204030204" pitchFamily="34" charset="0"/>
              </a:defRPr>
            </a:lvl1pPr>
          </a:lstStyle>
          <a:p>
            <a:fld id="{CB2079F2-58AF-ED44-82D7-E04B2F6FD686}" type="slidenum">
              <a:rPr lang="en-US" smtClean="0"/>
              <a:t>‹Nr.›</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739" r:id="rId3"/>
    <p:sldLayoutId id="2147483683" r:id="rId4"/>
    <p:sldLayoutId id="2147483697" r:id="rId5"/>
    <p:sldLayoutId id="2147483703" r:id="rId6"/>
    <p:sldLayoutId id="2147483738" r:id="rId7"/>
    <p:sldLayoutId id="2147483740" r:id="rId8"/>
    <p:sldLayoutId id="2147483700" r:id="rId9"/>
    <p:sldLayoutId id="2147483723" r:id="rId10"/>
    <p:sldLayoutId id="2147483698" r:id="rId11"/>
    <p:sldLayoutId id="2147483695" r:id="rId12"/>
    <p:sldLayoutId id="2147483702" r:id="rId13"/>
    <p:sldLayoutId id="2147483735" r:id="rId14"/>
    <p:sldLayoutId id="2147483734" r:id="rId15"/>
    <p:sldLayoutId id="2147483708" r:id="rId16"/>
    <p:sldLayoutId id="2147483733" r:id="rId17"/>
    <p:sldLayoutId id="2147483741" r:id="rId18"/>
    <p:sldLayoutId id="2147483742" r:id="rId19"/>
    <p:sldLayoutId id="2147483743" r:id="rId20"/>
    <p:sldLayoutId id="2147483737" r:id="rId21"/>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g-ef-xhC_bU" TargetMode="External"/><Relationship Id="rId2" Type="http://schemas.openxmlformats.org/officeDocument/2006/relationships/slideLayout" Target="../slideLayouts/slideLayout16.xml"/><Relationship Id="rId1" Type="http://schemas.openxmlformats.org/officeDocument/2006/relationships/video" Target="https://www.youtube.com/embed/g-ef-xhC_bU?feature=oembed" TargetMode="Externa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microsoft.com/office/2007/relationships/hdphoto" Target="../media/hdphoto9.wdp"/><Relationship Id="rId5" Type="http://schemas.openxmlformats.org/officeDocument/2006/relationships/image" Target="../media/image33.pn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facebook.com/groups/708145501034821/permalink/708158981033473" TargetMode="External"/><Relationship Id="rId1" Type="http://schemas.openxmlformats.org/officeDocument/2006/relationships/slideLayout" Target="../slideLayouts/slideLayout11.xml"/><Relationship Id="rId5" Type="http://schemas.openxmlformats.org/officeDocument/2006/relationships/image" Target="../media/image38.png"/><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0.png"/><Relationship Id="rId1" Type="http://schemas.openxmlformats.org/officeDocument/2006/relationships/slideLayout" Target="../slideLayouts/slideLayout10.xml"/><Relationship Id="rId5" Type="http://schemas.microsoft.com/office/2007/relationships/hdphoto" Target="../media/hdphoto4.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integreat-app.de/" TargetMode="External"/><Relationship Id="rId1" Type="http://schemas.openxmlformats.org/officeDocument/2006/relationships/slideLayout" Target="../slideLayouts/slideLayout11.xml"/><Relationship Id="rId4" Type="http://schemas.microsoft.com/office/2007/relationships/hdphoto" Target="../media/hdphoto13.wdp"/></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integreat.app/" TargetMode="Externa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15.wdp"/><Relationship Id="rId7" Type="http://schemas.microsoft.com/office/2007/relationships/hdphoto" Target="../media/hdphoto17.wdp"/><Relationship Id="rId2"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44.png"/><Relationship Id="rId5" Type="http://schemas.microsoft.com/office/2007/relationships/hdphoto" Target="../media/hdphoto16.wdp"/><Relationship Id="rId4" Type="http://schemas.openxmlformats.org/officeDocument/2006/relationships/image" Target="../media/image43.png"/><Relationship Id="rId9" Type="http://schemas.microsoft.com/office/2007/relationships/hdphoto" Target="../media/hdphoto18.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C8E6E1-EEDA-FF4C-23E3-0A3F1729A52A}"/>
              </a:ext>
            </a:extLst>
          </p:cNvPr>
          <p:cNvSpPr>
            <a:spLocks noGrp="1"/>
          </p:cNvSpPr>
          <p:nvPr>
            <p:ph type="body" sz="quarter" idx="19"/>
          </p:nvPr>
        </p:nvSpPr>
        <p:spPr>
          <a:xfrm>
            <a:off x="345338" y="3654686"/>
            <a:ext cx="5379998" cy="2062941"/>
          </a:xfrm>
        </p:spPr>
        <p:txBody>
          <a:bodyPr/>
          <a:lstStyle/>
          <a:p>
            <a:r>
              <a:rPr lang="en-US" sz="2800" dirty="0"/>
              <a:t>Überwindung sozioökonomischer </a:t>
            </a:r>
            <a:r>
              <a:rPr lang="en-US" sz="2800" dirty="0" err="1"/>
              <a:t>Herausforderungen</a:t>
            </a:r>
            <a:r>
              <a:rPr lang="en-US" sz="2800" dirty="0"/>
              <a:t> </a:t>
            </a:r>
            <a:r>
              <a:rPr lang="de-DE" sz="2800" dirty="0"/>
              <a:t>für den Erfolg von Unternehmern mit vielfältigem kulturellem Hintergrund</a:t>
            </a:r>
            <a:endParaRPr lang="en-US" sz="2800" dirty="0"/>
          </a:p>
        </p:txBody>
      </p:sp>
      <p:sp>
        <p:nvSpPr>
          <p:cNvPr id="13" name="Text Placeholder 12">
            <a:extLst>
              <a:ext uri="{FF2B5EF4-FFF2-40B4-BE49-F238E27FC236}">
                <a16:creationId xmlns:a16="http://schemas.microsoft.com/office/drawing/2014/main" id="{576528DC-283F-4400-01DD-56A32F29041B}"/>
              </a:ext>
            </a:extLst>
          </p:cNvPr>
          <p:cNvSpPr>
            <a:spLocks noGrp="1"/>
          </p:cNvSpPr>
          <p:nvPr>
            <p:ph type="body" sz="quarter" idx="20"/>
          </p:nvPr>
        </p:nvSpPr>
        <p:spPr/>
        <p:txBody>
          <a:bodyPr/>
          <a:lstStyle/>
          <a:p>
            <a:r>
              <a:rPr lang="en-US" b="1" dirty="0"/>
              <a:t>www.ingrow-project.eu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1</a:t>
            </a:fld>
            <a:endParaRPr lang="en-US" dirty="0"/>
          </a:p>
        </p:txBody>
      </p:sp>
      <p:grpSp>
        <p:nvGrpSpPr>
          <p:cNvPr id="2" name="Group 1">
            <a:extLst>
              <a:ext uri="{FF2B5EF4-FFF2-40B4-BE49-F238E27FC236}">
                <a16:creationId xmlns:a16="http://schemas.microsoft.com/office/drawing/2014/main" id="{1CB698D9-6EB0-2D3E-B5F1-8EE264D58A04}"/>
              </a:ext>
            </a:extLst>
          </p:cNvPr>
          <p:cNvGrpSpPr/>
          <p:nvPr/>
        </p:nvGrpSpPr>
        <p:grpSpPr>
          <a:xfrm>
            <a:off x="8843810" y="3158719"/>
            <a:ext cx="2946331" cy="3019795"/>
            <a:chOff x="3177766" y="6791136"/>
            <a:chExt cx="1361636" cy="1395587"/>
          </a:xfrm>
          <a:solidFill>
            <a:schemeClr val="bg1">
              <a:alpha val="58996"/>
            </a:schemeClr>
          </a:solidFill>
        </p:grpSpPr>
        <p:sp>
          <p:nvSpPr>
            <p:cNvPr id="5" name="Freeform 4">
              <a:extLst>
                <a:ext uri="{FF2B5EF4-FFF2-40B4-BE49-F238E27FC236}">
                  <a16:creationId xmlns:a16="http://schemas.microsoft.com/office/drawing/2014/main" id="{DFCE7A7A-EC72-4A6F-8B36-E2268723B4A3}"/>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FBFA8B7-F90C-4841-08B7-F319A73AB0B8}"/>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2D6183C-0821-8514-105C-F5C0688ADFE1}"/>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10" name="Text Placeholder 9">
            <a:extLst>
              <a:ext uri="{FF2B5EF4-FFF2-40B4-BE49-F238E27FC236}">
                <a16:creationId xmlns:a16="http://schemas.microsoft.com/office/drawing/2014/main" id="{73CB5E3D-3828-909A-9BB3-41BCA6EBB667}"/>
              </a:ext>
            </a:extLst>
          </p:cNvPr>
          <p:cNvSpPr>
            <a:spLocks noGrp="1"/>
          </p:cNvSpPr>
          <p:nvPr>
            <p:ph type="body" sz="quarter" idx="16"/>
          </p:nvPr>
        </p:nvSpPr>
        <p:spPr>
          <a:xfrm>
            <a:off x="374212" y="2914449"/>
            <a:ext cx="3354126" cy="1008397"/>
          </a:xfrm>
        </p:spPr>
        <p:txBody>
          <a:bodyPr/>
          <a:lstStyle/>
          <a:p>
            <a:r>
              <a:rPr lang="en-US" dirty="0"/>
              <a:t>Modul 1</a:t>
            </a:r>
            <a:endParaRPr lang="en-IE" dirty="0"/>
          </a:p>
        </p:txBody>
      </p:sp>
      <p:pic>
        <p:nvPicPr>
          <p:cNvPr id="9" name="Slika 9" descr="Slika, ki vsebuje besede krogla za biljard, športOpis je samodejno ustvarjen">
            <a:extLst>
              <a:ext uri="{FF2B5EF4-FFF2-40B4-BE49-F238E27FC236}">
                <a16:creationId xmlns:a16="http://schemas.microsoft.com/office/drawing/2014/main" id="{AA49E0D0-1F91-FED8-EE6F-161E040A75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12077" y="6211532"/>
            <a:ext cx="1020589" cy="367854"/>
          </a:xfrm>
          <a:prstGeom prst="rect">
            <a:avLst/>
          </a:prstGeom>
          <a:noFill/>
          <a:ln>
            <a:noFill/>
          </a:ln>
        </p:spPr>
      </p:pic>
      <p:sp>
        <p:nvSpPr>
          <p:cNvPr id="11" name="PoljeZBesedilom 14">
            <a:extLst>
              <a:ext uri="{FF2B5EF4-FFF2-40B4-BE49-F238E27FC236}">
                <a16:creationId xmlns:a16="http://schemas.microsoft.com/office/drawing/2014/main" id="{AA084158-BED9-421E-863A-FE3EA249A398}"/>
              </a:ext>
            </a:extLst>
          </p:cNvPr>
          <p:cNvSpPr txBox="1"/>
          <p:nvPr/>
        </p:nvSpPr>
        <p:spPr>
          <a:xfrm>
            <a:off x="5800725" y="6279076"/>
            <a:ext cx="2874056" cy="265457"/>
          </a:xfrm>
          <a:prstGeom prst="rect">
            <a:avLst/>
          </a:prstGeom>
          <a:noFill/>
        </p:spPr>
        <p:txBody>
          <a:bodyPr wrap="square">
            <a:spAutoFit/>
          </a:bodyPr>
          <a:lstStyle/>
          <a:p>
            <a:pPr>
              <a:lnSpc>
                <a:spcPct val="107000"/>
              </a:lnSpc>
              <a:spcAft>
                <a:spcPts val="800"/>
              </a:spcAft>
            </a:pPr>
            <a:r>
              <a:rPr lang="en-US" sz="1100" kern="100" dirty="0">
                <a:effectLst/>
                <a:latin typeface="Calibri" panose="020F0502020204030204" pitchFamily="34" charset="0"/>
                <a:ea typeface="Calibri" panose="020F0502020204030204" pitchFamily="34" charset="0"/>
                <a:cs typeface="Arial" panose="020B0604020202020204" pitchFamily="34" charset="0"/>
              </a:rPr>
              <a:t>Diese Ressource ist lizenziert unter CCBY 4.0</a:t>
            </a:r>
            <a:endParaRPr lang="sl-SI" sz="11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5" name="Picture Placeholder 11">
            <a:extLst>
              <a:ext uri="{FF2B5EF4-FFF2-40B4-BE49-F238E27FC236}">
                <a16:creationId xmlns:a16="http://schemas.microsoft.com/office/drawing/2014/main" id="{81C73EEB-B68D-4DBD-B939-309AE7262EC2}"/>
              </a:ext>
            </a:extLst>
          </p:cNvPr>
          <p:cNvPicPr>
            <a:picLocks noGrp="1" noChangeAspect="1"/>
          </p:cNvPicPr>
          <p:nvPr>
            <p:ph type="pic" sz="quarter" idx="44"/>
          </p:nvPr>
        </p:nvPicPr>
        <p:blipFill rotWithShape="1">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39" b="39"/>
          <a:stretch/>
        </p:blipFill>
        <p:spPr>
          <a:xfrm>
            <a:off x="5835650" y="436563"/>
            <a:ext cx="5981700" cy="4551362"/>
          </a:xfrm>
        </p:spPr>
      </p:pic>
    </p:spTree>
    <p:extLst>
      <p:ext uri="{BB962C8B-B14F-4D97-AF65-F5344CB8AC3E}">
        <p14:creationId xmlns:p14="http://schemas.microsoft.com/office/powerpoint/2010/main" val="183690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35C149-965F-B0E8-CF4F-BD5969422B29}"/>
              </a:ext>
            </a:extLst>
          </p:cNvPr>
          <p:cNvSpPr>
            <a:spLocks noGrp="1"/>
          </p:cNvSpPr>
          <p:nvPr>
            <p:ph type="body" sz="quarter" idx="30"/>
          </p:nvPr>
        </p:nvSpPr>
        <p:spPr>
          <a:xfrm>
            <a:off x="854282" y="644828"/>
            <a:ext cx="10483431" cy="804265"/>
          </a:xfrm>
        </p:spPr>
        <p:txBody>
          <a:bodyPr/>
          <a:lstStyle/>
          <a:p>
            <a:r>
              <a:rPr lang="en-US" dirty="0"/>
              <a:t>Übung zur Selbstreflexion: Identifizierung persönlicher sozioökonomischer Herausforderungen</a:t>
            </a:r>
          </a:p>
          <a:p>
            <a:endParaRPr lang="en-US" dirty="0"/>
          </a:p>
        </p:txBody>
      </p:sp>
      <p:sp>
        <p:nvSpPr>
          <p:cNvPr id="5" name="Text Placeholder 4">
            <a:extLst>
              <a:ext uri="{FF2B5EF4-FFF2-40B4-BE49-F238E27FC236}">
                <a16:creationId xmlns:a16="http://schemas.microsoft.com/office/drawing/2014/main" id="{54410ECB-8B37-2F23-F2E7-1453F3B6869A}"/>
              </a:ext>
            </a:extLst>
          </p:cNvPr>
          <p:cNvSpPr>
            <a:spLocks noGrp="1"/>
          </p:cNvSpPr>
          <p:nvPr>
            <p:ph type="body" sz="quarter" idx="48"/>
          </p:nvPr>
        </p:nvSpPr>
        <p:spPr>
          <a:xfrm>
            <a:off x="1492913" y="1883035"/>
            <a:ext cx="10483429" cy="4439577"/>
          </a:xfrm>
        </p:spPr>
        <p:txBody>
          <a:bodyPr/>
          <a:lstStyle/>
          <a:p>
            <a:endParaRPr lang="en-US" sz="1800" b="1" dirty="0"/>
          </a:p>
          <a:p>
            <a:r>
              <a:rPr lang="en-US" sz="1800" b="1" dirty="0"/>
              <a:t>Was wird benötigt?</a:t>
            </a:r>
          </a:p>
          <a:p>
            <a:endParaRPr lang="en-US" sz="300" b="1" dirty="0"/>
          </a:p>
          <a:p>
            <a:r>
              <a:rPr lang="en-US" sz="1800" dirty="0"/>
              <a:t>Plakatkarton, Zeitschriften, Stifte, Papier </a:t>
            </a:r>
          </a:p>
          <a:p>
            <a:endParaRPr lang="en-US" sz="1800" dirty="0"/>
          </a:p>
          <a:p>
            <a:r>
              <a:rPr lang="en-US" sz="1800" b="1" dirty="0"/>
              <a:t>Ziel</a:t>
            </a:r>
          </a:p>
          <a:p>
            <a:endParaRPr lang="en-US" sz="300" b="1" dirty="0"/>
          </a:p>
          <a:p>
            <a:r>
              <a:rPr lang="en-US" sz="1800" dirty="0"/>
              <a:t>Hilft bei der </a:t>
            </a:r>
            <a:r>
              <a:rPr lang="en-US" sz="1800" dirty="0" err="1"/>
              <a:t>Visualisierung</a:t>
            </a:r>
            <a:r>
              <a:rPr lang="en-US" sz="1800" dirty="0"/>
              <a:t> von Zielen, der Verfolgung von Meilensteinen und der </a:t>
            </a:r>
            <a:r>
              <a:rPr lang="en-US" sz="1800" dirty="0" err="1"/>
              <a:t>strategischen</a:t>
            </a:r>
            <a:r>
              <a:rPr lang="en-US" sz="1800" dirty="0"/>
              <a:t> </a:t>
            </a:r>
            <a:r>
              <a:rPr lang="en-US" sz="1800" dirty="0" err="1"/>
              <a:t>Planung</a:t>
            </a:r>
            <a:r>
              <a:rPr lang="en-US" sz="1800" dirty="0"/>
              <a:t> </a:t>
            </a:r>
            <a:r>
              <a:rPr lang="en-US" sz="1800" dirty="0" err="1"/>
              <a:t>Ihres</a:t>
            </a:r>
            <a:r>
              <a:rPr lang="en-US" sz="1800" dirty="0"/>
              <a:t> Planes</a:t>
            </a:r>
          </a:p>
          <a:p>
            <a:endParaRPr lang="en-US" sz="1800" dirty="0"/>
          </a:p>
          <a:p>
            <a:r>
              <a:rPr lang="en-US" sz="1800" b="1" dirty="0" err="1"/>
              <a:t>Ergebnis</a:t>
            </a:r>
            <a:endParaRPr lang="en-US" sz="1800" b="1" dirty="0"/>
          </a:p>
          <a:p>
            <a:endParaRPr lang="en-US" sz="300" b="1" dirty="0"/>
          </a:p>
          <a:p>
            <a:r>
              <a:rPr lang="en-US" sz="1800" dirty="0"/>
              <a:t>Ein visuelles und praktisches Instrument, das eine klare Momentaufnahme liefert und als greifbarer Fahrplan für die Selbstreflexion dient, der Ihnen hilft, Fortschritte zu verfolgen, verbesserungswürdige Bereiche zu ermitteln und die sozioökonomischen Herausforderungen strategisch zu bewältigen</a:t>
            </a:r>
          </a:p>
          <a:p>
            <a:endParaRPr lang="en-US" sz="2000" dirty="0"/>
          </a:p>
          <a:p>
            <a:r>
              <a:rPr lang="en-US" sz="1800" b="1" dirty="0"/>
              <a:t>Anweisungen</a:t>
            </a:r>
          </a:p>
          <a:p>
            <a:r>
              <a:rPr lang="en-US" sz="1800" i="1" dirty="0"/>
              <a:t>Vision Board: </a:t>
            </a:r>
            <a:r>
              <a:rPr lang="en-US" sz="1800" dirty="0"/>
              <a:t>Sammeln Sie Bilder, die Ihre </a:t>
            </a:r>
            <a:r>
              <a:rPr lang="en-US" sz="1800" dirty="0" err="1"/>
              <a:t>Ziele</a:t>
            </a:r>
            <a:r>
              <a:rPr lang="en-US" sz="1800" dirty="0"/>
              <a:t> </a:t>
            </a:r>
            <a:r>
              <a:rPr lang="en-US" sz="1800" dirty="0" err="1"/>
              <a:t>darstellen</a:t>
            </a:r>
            <a:r>
              <a:rPr lang="en-US" sz="1800" dirty="0"/>
              <a:t> und ordnen Sie sie auf einer Tafel an.</a:t>
            </a:r>
          </a:p>
          <a:p>
            <a:endParaRPr lang="en-US" sz="700" dirty="0"/>
          </a:p>
          <a:p>
            <a:pPr marL="342900" indent="-342900">
              <a:buFont typeface="Wingdings" panose="05000000000000000000" pitchFamily="2" charset="2"/>
              <a:buChar char="Ø"/>
            </a:pPr>
            <a:r>
              <a:rPr lang="en-US" sz="1800" i="1" dirty="0" err="1"/>
              <a:t>Zeitleiste</a:t>
            </a:r>
            <a:r>
              <a:rPr lang="en-US" sz="1800" i="1" dirty="0"/>
              <a:t>: </a:t>
            </a:r>
            <a:r>
              <a:rPr lang="en-US" sz="1800" dirty="0"/>
              <a:t>Zeichnen Sie eine Zeitleiste, markieren Sie Meilensteine und reflektieren Sie den Fortschritt.</a:t>
            </a:r>
          </a:p>
          <a:p>
            <a:pPr marL="171450" indent="-171450">
              <a:buFont typeface="Wingdings" panose="05000000000000000000" pitchFamily="2" charset="2"/>
              <a:buChar char="Ø"/>
            </a:pPr>
            <a:endParaRPr lang="en-US" sz="700" dirty="0"/>
          </a:p>
          <a:p>
            <a:pPr marL="342900" indent="-342900">
              <a:buFont typeface="Wingdings" panose="05000000000000000000" pitchFamily="2" charset="2"/>
              <a:buChar char="Ø"/>
            </a:pPr>
            <a:r>
              <a:rPr lang="en-US" sz="1800" i="1" dirty="0"/>
              <a:t>Bestandsaufnahme der Ressourcen: </a:t>
            </a:r>
            <a:r>
              <a:rPr lang="en-US" sz="1800" dirty="0"/>
              <a:t>Auflistung von Fähigkeiten, Wissen und Unterstützungsnetzwerken.</a:t>
            </a:r>
          </a:p>
          <a:p>
            <a:pPr marL="171450" indent="-171450">
              <a:buFont typeface="Wingdings" panose="05000000000000000000" pitchFamily="2" charset="2"/>
              <a:buChar char="Ø"/>
            </a:pPr>
            <a:endParaRPr lang="en-US" sz="700" dirty="0"/>
          </a:p>
          <a:p>
            <a:pPr marL="342900" indent="-342900">
              <a:buFont typeface="Wingdings" panose="05000000000000000000" pitchFamily="2" charset="2"/>
              <a:buChar char="Ø"/>
            </a:pPr>
            <a:r>
              <a:rPr lang="en-US" sz="1800" i="1" dirty="0"/>
              <a:t>Stresszonen und Bewältigung: </a:t>
            </a:r>
            <a:r>
              <a:rPr lang="en-US" sz="1800" dirty="0"/>
              <a:t>Stellen Sie Stressbereiche dar, skizzieren Sie Bewältigungsstrategien.</a:t>
            </a:r>
          </a:p>
          <a:p>
            <a:pPr marL="171450" indent="-171450">
              <a:buFont typeface="Wingdings" panose="05000000000000000000" pitchFamily="2" charset="2"/>
              <a:buChar char="Ø"/>
            </a:pPr>
            <a:endParaRPr lang="en-US" sz="700" dirty="0"/>
          </a:p>
          <a:p>
            <a:pPr marL="342900" indent="-342900">
              <a:buFont typeface="Wingdings" panose="05000000000000000000" pitchFamily="2" charset="2"/>
              <a:buChar char="Ø"/>
            </a:pPr>
            <a:r>
              <a:rPr lang="en-US" sz="1800" i="1" dirty="0"/>
              <a:t>Sprachbaum: </a:t>
            </a:r>
            <a:r>
              <a:rPr lang="en-US" sz="1800" dirty="0"/>
              <a:t>Zeichnen Sie einen Baum für Kommunikationsaspekte, </a:t>
            </a:r>
            <a:r>
              <a:rPr lang="en-US" sz="1800" dirty="0" err="1"/>
              <a:t>thematisieren</a:t>
            </a:r>
            <a:r>
              <a:rPr lang="en-US" sz="1800" dirty="0"/>
              <a:t> Sie </a:t>
            </a:r>
            <a:r>
              <a:rPr lang="en-US" sz="1800" dirty="0" err="1"/>
              <a:t>Sprachbarrieren</a:t>
            </a:r>
            <a:r>
              <a:rPr lang="en-US" sz="1800" dirty="0"/>
              <a:t>.</a:t>
            </a:r>
          </a:p>
          <a:p>
            <a:endParaRPr lang="en-US" sz="2000" dirty="0"/>
          </a:p>
        </p:txBody>
      </p:sp>
      <p:grpSp>
        <p:nvGrpSpPr>
          <p:cNvPr id="2" name="Group 1">
            <a:extLst>
              <a:ext uri="{FF2B5EF4-FFF2-40B4-BE49-F238E27FC236}">
                <a16:creationId xmlns:a16="http://schemas.microsoft.com/office/drawing/2014/main" id="{A5C470FC-F67B-C19D-0526-4BC448BDE552}"/>
              </a:ext>
            </a:extLst>
          </p:cNvPr>
          <p:cNvGrpSpPr/>
          <p:nvPr/>
        </p:nvGrpSpPr>
        <p:grpSpPr>
          <a:xfrm>
            <a:off x="638624" y="2270271"/>
            <a:ext cx="432706" cy="431075"/>
            <a:chOff x="2867297" y="2096587"/>
            <a:chExt cx="532311" cy="483326"/>
          </a:xfrm>
        </p:grpSpPr>
        <p:sp>
          <p:nvSpPr>
            <p:cNvPr id="8" name="Oval 7">
              <a:extLst>
                <a:ext uri="{FF2B5EF4-FFF2-40B4-BE49-F238E27FC236}">
                  <a16:creationId xmlns:a16="http://schemas.microsoft.com/office/drawing/2014/main" id="{BF75BCE7-9540-8B0B-0B70-6F33BED2B25F}"/>
                </a:ext>
              </a:extLst>
            </p:cNvPr>
            <p:cNvSpPr/>
            <p:nvPr/>
          </p:nvSpPr>
          <p:spPr>
            <a:xfrm>
              <a:off x="2867297" y="2096587"/>
              <a:ext cx="532311" cy="483326"/>
            </a:xfrm>
            <a:prstGeom prst="ellipse">
              <a:avLst/>
            </a:prstGeom>
            <a:solidFill>
              <a:srgbClr val="7A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Scribble with solid fill">
              <a:extLst>
                <a:ext uri="{FF2B5EF4-FFF2-40B4-BE49-F238E27FC236}">
                  <a16:creationId xmlns:a16="http://schemas.microsoft.com/office/drawing/2014/main" id="{068210EB-AFD9-0297-3E79-EA0031C8F24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68533" y="2096587"/>
              <a:ext cx="431075" cy="431075"/>
            </a:xfrm>
            <a:prstGeom prst="rect">
              <a:avLst/>
            </a:prstGeom>
          </p:spPr>
        </p:pic>
      </p:grpSp>
      <p:grpSp>
        <p:nvGrpSpPr>
          <p:cNvPr id="3" name="Group 2">
            <a:extLst>
              <a:ext uri="{FF2B5EF4-FFF2-40B4-BE49-F238E27FC236}">
                <a16:creationId xmlns:a16="http://schemas.microsoft.com/office/drawing/2014/main" id="{195D118B-06A0-9D0B-F657-1C19723D02B9}"/>
              </a:ext>
            </a:extLst>
          </p:cNvPr>
          <p:cNvGrpSpPr/>
          <p:nvPr/>
        </p:nvGrpSpPr>
        <p:grpSpPr>
          <a:xfrm>
            <a:off x="656550" y="3270047"/>
            <a:ext cx="432706" cy="439783"/>
            <a:chOff x="1541119" y="3118508"/>
            <a:chExt cx="432706" cy="439783"/>
          </a:xfrm>
        </p:grpSpPr>
        <p:sp>
          <p:nvSpPr>
            <p:cNvPr id="14" name="Oval 13">
              <a:extLst>
                <a:ext uri="{FF2B5EF4-FFF2-40B4-BE49-F238E27FC236}">
                  <a16:creationId xmlns:a16="http://schemas.microsoft.com/office/drawing/2014/main" id="{0F591F5A-E8CE-611D-7D76-E19A0146EDE5}"/>
                </a:ext>
              </a:extLst>
            </p:cNvPr>
            <p:cNvSpPr/>
            <p:nvPr/>
          </p:nvSpPr>
          <p:spPr>
            <a:xfrm>
              <a:off x="1541119" y="3118508"/>
              <a:ext cx="432706" cy="439783"/>
            </a:xfrm>
            <a:prstGeom prst="ellipse">
              <a:avLst/>
            </a:prstGeom>
            <a:solidFill>
              <a:srgbClr val="7A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Bullseye with solid fill">
              <a:extLst>
                <a:ext uri="{FF2B5EF4-FFF2-40B4-BE49-F238E27FC236}">
                  <a16:creationId xmlns:a16="http://schemas.microsoft.com/office/drawing/2014/main" id="{624A8FCC-27B5-CF94-53FE-AB9E0A805FB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66997" y="3138350"/>
              <a:ext cx="394063" cy="394063"/>
            </a:xfrm>
            <a:prstGeom prst="rect">
              <a:avLst/>
            </a:prstGeom>
          </p:spPr>
        </p:pic>
      </p:grpSp>
      <p:grpSp>
        <p:nvGrpSpPr>
          <p:cNvPr id="6" name="Group 5">
            <a:extLst>
              <a:ext uri="{FF2B5EF4-FFF2-40B4-BE49-F238E27FC236}">
                <a16:creationId xmlns:a16="http://schemas.microsoft.com/office/drawing/2014/main" id="{B28FC88B-EB18-34CB-3806-EEA3DD81F119}"/>
              </a:ext>
            </a:extLst>
          </p:cNvPr>
          <p:cNvGrpSpPr/>
          <p:nvPr/>
        </p:nvGrpSpPr>
        <p:grpSpPr>
          <a:xfrm>
            <a:off x="656550" y="4508476"/>
            <a:ext cx="463188" cy="439783"/>
            <a:chOff x="1916430" y="4362074"/>
            <a:chExt cx="463188" cy="483326"/>
          </a:xfrm>
        </p:grpSpPr>
        <p:sp>
          <p:nvSpPr>
            <p:cNvPr id="15" name="Oval 14">
              <a:extLst>
                <a:ext uri="{FF2B5EF4-FFF2-40B4-BE49-F238E27FC236}">
                  <a16:creationId xmlns:a16="http://schemas.microsoft.com/office/drawing/2014/main" id="{42F4DE39-2E54-D068-E168-273AB14BFD18}"/>
                </a:ext>
              </a:extLst>
            </p:cNvPr>
            <p:cNvSpPr/>
            <p:nvPr/>
          </p:nvSpPr>
          <p:spPr>
            <a:xfrm>
              <a:off x="1916430" y="4362074"/>
              <a:ext cx="463188" cy="483326"/>
            </a:xfrm>
            <a:prstGeom prst="ellipse">
              <a:avLst/>
            </a:prstGeom>
            <a:solidFill>
              <a:srgbClr val="7A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Easel with solid fill">
              <a:extLst>
                <a:ext uri="{FF2B5EF4-FFF2-40B4-BE49-F238E27FC236}">
                  <a16:creationId xmlns:a16="http://schemas.microsoft.com/office/drawing/2014/main" id="{745A3BB8-B730-DEA0-EB78-60F210FF8D8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951050" y="4389119"/>
              <a:ext cx="394063" cy="394063"/>
            </a:xfrm>
            <a:prstGeom prst="rect">
              <a:avLst/>
            </a:prstGeom>
          </p:spPr>
        </p:pic>
      </p:grpSp>
      <p:sp>
        <p:nvSpPr>
          <p:cNvPr id="10" name="Oval 9">
            <a:extLst>
              <a:ext uri="{FF2B5EF4-FFF2-40B4-BE49-F238E27FC236}">
                <a16:creationId xmlns:a16="http://schemas.microsoft.com/office/drawing/2014/main" id="{2380FEFD-B6AA-09CE-CA93-F6BC524CC17F}"/>
              </a:ext>
            </a:extLst>
          </p:cNvPr>
          <p:cNvSpPr/>
          <p:nvPr/>
        </p:nvSpPr>
        <p:spPr>
          <a:xfrm>
            <a:off x="6301921" y="2238826"/>
            <a:ext cx="432706" cy="439783"/>
          </a:xfrm>
          <a:prstGeom prst="ellipse">
            <a:avLst/>
          </a:prstGeom>
          <a:solidFill>
            <a:srgbClr val="7A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Classroom with solid fill">
            <a:extLst>
              <a:ext uri="{FF2B5EF4-FFF2-40B4-BE49-F238E27FC236}">
                <a16:creationId xmlns:a16="http://schemas.microsoft.com/office/drawing/2014/main" id="{335DEC7A-2ECF-2FE1-DAED-21F14118490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360817" y="2288160"/>
            <a:ext cx="339306" cy="339306"/>
          </a:xfrm>
          <a:prstGeom prst="rect">
            <a:avLst/>
          </a:prstGeom>
        </p:spPr>
      </p:pic>
    </p:spTree>
    <p:extLst>
      <p:ext uri="{BB962C8B-B14F-4D97-AF65-F5344CB8AC3E}">
        <p14:creationId xmlns:p14="http://schemas.microsoft.com/office/powerpoint/2010/main" val="1559636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821730"/>
            <a:ext cx="10483429" cy="4439577"/>
          </a:xfrm>
        </p:spPr>
        <p:txBody>
          <a:bodyPr/>
          <a:lstStyle/>
          <a:p>
            <a:pPr marL="342900" indent="-342900">
              <a:spcAft>
                <a:spcPts val="1200"/>
              </a:spcAft>
              <a:buFont typeface="Arial" panose="020B0604020202020204" pitchFamily="34" charset="0"/>
              <a:buChar char="•"/>
            </a:pPr>
            <a:r>
              <a:rPr lang="en-US" sz="2000" b="1" dirty="0"/>
              <a:t>Druck zum Überleben und Erfolg: </a:t>
            </a:r>
            <a:r>
              <a:rPr lang="en-US" sz="2000" dirty="0"/>
              <a:t>Menschen </a:t>
            </a:r>
            <a:r>
              <a:rPr lang="en-US" sz="2000" dirty="0" err="1"/>
              <a:t>mit</a:t>
            </a:r>
            <a:r>
              <a:rPr lang="en-US" sz="2000" dirty="0"/>
              <a:t> </a:t>
            </a:r>
            <a:r>
              <a:rPr lang="en-US" sz="2000" dirty="0" err="1"/>
              <a:t>Migrationshintergrund</a:t>
            </a:r>
            <a:r>
              <a:rPr lang="en-US" sz="2000" dirty="0"/>
              <a:t> </a:t>
            </a:r>
            <a:r>
              <a:rPr lang="en-US" sz="2000" dirty="0" err="1"/>
              <a:t>haben</a:t>
            </a:r>
            <a:r>
              <a:rPr lang="en-US" sz="2000" dirty="0"/>
              <a:t> täglich damit zu kämpfen, ihren Lebensunterhalt zu bestreiten, einen festen Arbeitsplatz zu finden und finanzielle Stabilität zu erreichen.</a:t>
            </a:r>
          </a:p>
          <a:p>
            <a:pPr marL="342900" indent="-342900">
              <a:spcAft>
                <a:spcPts val="1200"/>
              </a:spcAft>
              <a:buFont typeface="Arial" panose="020B0604020202020204" pitchFamily="34" charset="0"/>
              <a:buChar char="•"/>
            </a:pPr>
            <a:r>
              <a:rPr lang="en-US" sz="2000" b="1" dirty="0"/>
              <a:t>Stereotypisierung und </a:t>
            </a:r>
            <a:r>
              <a:rPr lang="en-US" sz="2000" b="1" dirty="0" err="1"/>
              <a:t>Stigmatisierung</a:t>
            </a:r>
            <a:r>
              <a:rPr lang="en-US" sz="2000" b="1" dirty="0"/>
              <a:t>: </a:t>
            </a:r>
            <a:r>
              <a:rPr lang="en-US" sz="2000" dirty="0"/>
              <a:t>Stellen Sie sich vor, Sie bewegen sich in einem Umfeld, in dem gesellschaftliche Erwartungen und Vorurteile den Erfolg behindern - es ist, als ob Sie versuchen, in ein Puzzle zu passen, bei dem einige Teile nicht zu passen scheinen. So </a:t>
            </a:r>
            <a:r>
              <a:rPr lang="en-US" sz="2000" dirty="0" err="1"/>
              <a:t>fühlen</a:t>
            </a:r>
            <a:r>
              <a:rPr lang="en-US" sz="2000" dirty="0"/>
              <a:t> </a:t>
            </a:r>
            <a:r>
              <a:rPr lang="en-US" sz="2000" dirty="0" err="1"/>
              <a:t>sich</a:t>
            </a:r>
            <a:r>
              <a:rPr lang="en-US" sz="2000" dirty="0"/>
              <a:t> Menschen, die in </a:t>
            </a:r>
            <a:r>
              <a:rPr lang="en-US" sz="2000" dirty="0" err="1"/>
              <a:t>ein</a:t>
            </a:r>
            <a:r>
              <a:rPr lang="en-US" sz="2000" dirty="0"/>
              <a:t> </a:t>
            </a:r>
            <a:r>
              <a:rPr lang="en-US" sz="2000" dirty="0" err="1"/>
              <a:t>anderes</a:t>
            </a:r>
            <a:r>
              <a:rPr lang="en-US" sz="2000" dirty="0"/>
              <a:t> Land </a:t>
            </a:r>
            <a:r>
              <a:rPr lang="en-US" sz="2000" dirty="0" err="1"/>
              <a:t>auswandern</a:t>
            </a:r>
            <a:r>
              <a:rPr lang="en-US" sz="2000" dirty="0"/>
              <a:t>, </a:t>
            </a:r>
            <a:r>
              <a:rPr lang="en-US" sz="2000" dirty="0" err="1"/>
              <a:t>häufiger</a:t>
            </a:r>
            <a:r>
              <a:rPr lang="en-US" sz="2000" dirty="0"/>
              <a:t>.</a:t>
            </a:r>
          </a:p>
          <a:p>
            <a:pPr marL="342900" indent="-342900">
              <a:spcAft>
                <a:spcPts val="1200"/>
              </a:spcAft>
              <a:buFont typeface="Arial" panose="020B0604020202020204" pitchFamily="34" charset="0"/>
              <a:buChar char="•"/>
            </a:pPr>
            <a:r>
              <a:rPr lang="en-US" sz="2000" b="1" dirty="0"/>
              <a:t>Sozialräumliche und sozioökonomische Ausgrenzung: </a:t>
            </a:r>
            <a:r>
              <a:rPr lang="en-US" sz="2000" dirty="0"/>
              <a:t>Dazu gehört das Gefühl, geografisch und wirtschaftlich ausgegrenzt zu sein. Der Kampf beinhaltet den Wunsch nach Eingliederung in den sozialen und wirtschaftlichen Bereich.</a:t>
            </a:r>
          </a:p>
          <a:p>
            <a:pPr marL="342900" indent="-342900">
              <a:spcAft>
                <a:spcPts val="1200"/>
              </a:spcAft>
              <a:buFont typeface="Arial" panose="020B0604020202020204" pitchFamily="34" charset="0"/>
              <a:buChar char="•"/>
            </a:pPr>
            <a:r>
              <a:rPr lang="en-US" sz="2000" b="1" dirty="0"/>
              <a:t>Akzeptanz </a:t>
            </a:r>
            <a:r>
              <a:rPr lang="en-US" sz="2000" b="1" dirty="0" err="1"/>
              <a:t>durch</a:t>
            </a:r>
            <a:r>
              <a:rPr lang="en-US" sz="2000" b="1" dirty="0"/>
              <a:t> </a:t>
            </a:r>
            <a:r>
              <a:rPr lang="en-US" sz="2000" b="1" dirty="0" err="1"/>
              <a:t>lokale</a:t>
            </a:r>
            <a:r>
              <a:rPr lang="en-US" sz="2000" b="1" dirty="0"/>
              <a:t> </a:t>
            </a:r>
            <a:r>
              <a:rPr lang="en-US" sz="2000" b="1" dirty="0" err="1"/>
              <a:t>Unternehmer</a:t>
            </a:r>
            <a:r>
              <a:rPr lang="en-US" sz="2000" b="1" dirty="0"/>
              <a:t>: </a:t>
            </a:r>
            <a:r>
              <a:rPr lang="en-US" sz="2000" dirty="0"/>
              <a:t>Sich in die Gruppe der lokalen Unternehmer einzufügen, </a:t>
            </a:r>
            <a:r>
              <a:rPr lang="en-US" sz="2000" dirty="0" err="1"/>
              <a:t>ist</a:t>
            </a:r>
            <a:r>
              <a:rPr lang="en-US" sz="2000" dirty="0"/>
              <a:t> </a:t>
            </a:r>
            <a:r>
              <a:rPr lang="en-US" sz="2000" dirty="0" err="1"/>
              <a:t>häufig</a:t>
            </a:r>
            <a:r>
              <a:rPr lang="en-US" sz="2000" dirty="0"/>
              <a:t> </a:t>
            </a:r>
            <a:r>
              <a:rPr lang="en-US" sz="2000" dirty="0" err="1"/>
              <a:t>nicht</a:t>
            </a:r>
            <a:r>
              <a:rPr lang="en-US" sz="2000" dirty="0"/>
              <a:t> </a:t>
            </a:r>
            <a:r>
              <a:rPr lang="en-US" sz="2000" dirty="0" err="1"/>
              <a:t>einfach</a:t>
            </a:r>
            <a:r>
              <a:rPr lang="en-US" sz="2000" dirty="0"/>
              <a:t>. Es geht nicht nur darum, </a:t>
            </a:r>
            <a:r>
              <a:rPr lang="en-US" sz="2000" dirty="0" err="1"/>
              <a:t>bestimmte</a:t>
            </a:r>
            <a:r>
              <a:rPr lang="en-US" sz="2000" dirty="0"/>
              <a:t> Fähigkeiten zu besitzen, sondern auch darum, andere davon zu überzeugen, dass sie über das Etikett hinwegsehen können. </a:t>
            </a:r>
          </a:p>
          <a:p>
            <a:endParaRPr lang="en-US" sz="2000"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11</a:t>
            </a:fld>
            <a:endParaRPr lang="en-US" sz="800"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2F878EB7-AA51-37CE-C84D-12F239782D67}"/>
              </a:ext>
            </a:extLst>
          </p:cNvPr>
          <p:cNvSpPr>
            <a:spLocks noGrp="1"/>
          </p:cNvSpPr>
          <p:nvPr>
            <p:ph type="body" sz="quarter" idx="30"/>
          </p:nvPr>
        </p:nvSpPr>
        <p:spPr/>
        <p:txBody>
          <a:bodyPr/>
          <a:lstStyle/>
          <a:p>
            <a:r>
              <a:rPr lang="en-IE" dirty="0"/>
              <a:t>Beispiele für sozioökonomische Herausforderungen</a:t>
            </a:r>
          </a:p>
        </p:txBody>
      </p:sp>
    </p:spTree>
    <p:extLst>
      <p:ext uri="{BB962C8B-B14F-4D97-AF65-F5344CB8AC3E}">
        <p14:creationId xmlns:p14="http://schemas.microsoft.com/office/powerpoint/2010/main" val="3578671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2710001"/>
            <a:ext cx="10483429" cy="3627738"/>
          </a:xfrm>
        </p:spPr>
        <p:txBody>
          <a:bodyPr/>
          <a:lstStyle/>
          <a:p>
            <a:r>
              <a:rPr lang="en-US" sz="2000" dirty="0"/>
              <a:t>Die Anhebung des sozioökonomischen Status von Menschen </a:t>
            </a:r>
            <a:r>
              <a:rPr lang="en-US" sz="2000" dirty="0" err="1"/>
              <a:t>mit</a:t>
            </a:r>
            <a:r>
              <a:rPr lang="en-US" sz="2000" dirty="0"/>
              <a:t> </a:t>
            </a:r>
            <a:r>
              <a:rPr lang="en-US" sz="2000" dirty="0" err="1"/>
              <a:t>Migrationshintergrund</a:t>
            </a:r>
            <a:r>
              <a:rPr lang="en-US" sz="2000" dirty="0"/>
              <a:t> </a:t>
            </a:r>
            <a:r>
              <a:rPr lang="en-US" sz="2000" dirty="0" err="1"/>
              <a:t>fördert</a:t>
            </a:r>
            <a:r>
              <a:rPr lang="en-US" sz="2000" dirty="0"/>
              <a:t> ein Umfeld für innovative Ideen und erweiterte Geschäftsmöglichkeiten. Ihre vielfältigen Perspektiven, Erfahrungen und Fähigkeiten bereichern die unternehmerische Landschaft. </a:t>
            </a:r>
          </a:p>
          <a:p>
            <a:endParaRPr lang="en-US" sz="2000" dirty="0"/>
          </a:p>
          <a:p>
            <a:r>
              <a:rPr lang="en-US" sz="2000" dirty="0"/>
              <a:t>Die Förderung der </a:t>
            </a:r>
            <a:r>
              <a:rPr lang="en-US" sz="2000" dirty="0" err="1"/>
              <a:t>Inklusion</a:t>
            </a:r>
            <a:r>
              <a:rPr lang="en-US" sz="2000" dirty="0"/>
              <a:t> </a:t>
            </a:r>
            <a:r>
              <a:rPr lang="en-US" sz="2000" dirty="0" err="1"/>
              <a:t>im</a:t>
            </a:r>
            <a:r>
              <a:rPr lang="en-US" sz="2000" dirty="0"/>
              <a:t> </a:t>
            </a:r>
            <a:r>
              <a:rPr lang="en-US" sz="2000" dirty="0" err="1"/>
              <a:t>unternehmerischen</a:t>
            </a:r>
            <a:r>
              <a:rPr lang="en-US" sz="2000" dirty="0"/>
              <a:t> </a:t>
            </a:r>
            <a:r>
              <a:rPr lang="en-US" sz="2000" dirty="0" err="1"/>
              <a:t>Bereich</a:t>
            </a:r>
            <a:r>
              <a:rPr lang="en-US" sz="2000" dirty="0"/>
              <a:t> eröffnet ein breiteres Spektrum an kreativen Lösungen und trägt zu neuen Ideen und </a:t>
            </a:r>
            <a:r>
              <a:rPr lang="en-US" sz="2000" dirty="0" err="1"/>
              <a:t>Ambitionen</a:t>
            </a:r>
            <a:r>
              <a:rPr lang="en-US" sz="2000" dirty="0"/>
              <a:t> bei. </a:t>
            </a:r>
          </a:p>
          <a:p>
            <a:endParaRPr lang="en-US" sz="2000" dirty="0"/>
          </a:p>
          <a:p>
            <a:r>
              <a:rPr lang="en-US" sz="2000" dirty="0"/>
              <a:t>Die Förderung von Menschen </a:t>
            </a:r>
            <a:r>
              <a:rPr lang="en-US" sz="2000" dirty="0" err="1"/>
              <a:t>mit</a:t>
            </a:r>
            <a:r>
              <a:rPr lang="en-US" sz="2000" dirty="0"/>
              <a:t> </a:t>
            </a:r>
            <a:r>
              <a:rPr lang="en-US" sz="2000" dirty="0" err="1"/>
              <a:t>Migrationshintergrund</a:t>
            </a:r>
            <a:r>
              <a:rPr lang="en-US" sz="2000" dirty="0"/>
              <a:t> </a:t>
            </a:r>
            <a:r>
              <a:rPr lang="en-US" sz="2000" dirty="0" err="1"/>
              <a:t>bereichert</a:t>
            </a:r>
            <a:r>
              <a:rPr lang="en-US" sz="2000" dirty="0"/>
              <a:t> nicht nur das kulturelle und wirtschaftliche Gefüge, sondern bringt auch die Gesellschaften voran, indem sie die Innovationen aufgreift, die sich aus einer integrativeren und wirtschaftlich gestärkten Bevölkerung </a:t>
            </a:r>
            <a:r>
              <a:rPr lang="en-US" sz="2000" dirty="0" err="1"/>
              <a:t>ergeben</a:t>
            </a:r>
            <a:r>
              <a:rPr lang="en-US" sz="2000" dirty="0"/>
              <a:t>.</a:t>
            </a: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12</a:t>
            </a:fld>
            <a:endParaRPr lang="en-US" sz="800"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2F878EB7-AA51-37CE-C84D-12F239782D67}"/>
              </a:ext>
            </a:extLst>
          </p:cNvPr>
          <p:cNvSpPr>
            <a:spLocks noGrp="1"/>
          </p:cNvSpPr>
          <p:nvPr>
            <p:ph type="body" sz="quarter" idx="30"/>
          </p:nvPr>
        </p:nvSpPr>
        <p:spPr/>
        <p:txBody>
          <a:bodyPr/>
          <a:lstStyle/>
          <a:p>
            <a:r>
              <a:rPr lang="en-US" sz="3200" dirty="0"/>
              <a:t>Wie kann </a:t>
            </a:r>
            <a:r>
              <a:rPr lang="en-US" sz="3200" dirty="0" err="1"/>
              <a:t>eine</a:t>
            </a:r>
            <a:r>
              <a:rPr lang="en-US" sz="3200" dirty="0"/>
              <a:t> </a:t>
            </a:r>
            <a:r>
              <a:rPr lang="en-US" sz="3200" dirty="0" err="1"/>
              <a:t>verbesserte</a:t>
            </a:r>
            <a:r>
              <a:rPr lang="en-US" sz="3200" dirty="0"/>
              <a:t> sozioökonomische Situation </a:t>
            </a:r>
            <a:r>
              <a:rPr lang="en-US" sz="3200" dirty="0" err="1"/>
              <a:t>für</a:t>
            </a:r>
            <a:r>
              <a:rPr lang="en-US" sz="3200" dirty="0"/>
              <a:t> Menschen </a:t>
            </a:r>
            <a:r>
              <a:rPr lang="en-US" sz="3200" dirty="0" err="1"/>
              <a:t>mit</a:t>
            </a:r>
            <a:r>
              <a:rPr lang="en-US" sz="3200" dirty="0"/>
              <a:t> </a:t>
            </a:r>
            <a:r>
              <a:rPr lang="en-US" sz="3200" dirty="0" err="1"/>
              <a:t>Migrationshintergrund</a:t>
            </a:r>
            <a:r>
              <a:rPr lang="en-US" sz="3200" dirty="0"/>
              <a:t> </a:t>
            </a:r>
            <a:r>
              <a:rPr lang="en-US" sz="3200" dirty="0" err="1"/>
              <a:t>zu</a:t>
            </a:r>
            <a:r>
              <a:rPr lang="en-US" sz="3200" dirty="0"/>
              <a:t> </a:t>
            </a:r>
            <a:r>
              <a:rPr lang="en-US" sz="3200" dirty="0" err="1"/>
              <a:t>mehr</a:t>
            </a:r>
            <a:r>
              <a:rPr lang="en-US" sz="3200" dirty="0"/>
              <a:t> Innovation und </a:t>
            </a:r>
            <a:r>
              <a:rPr lang="en-US" sz="3200" dirty="0" err="1"/>
              <a:t>Möglichkeiten</a:t>
            </a:r>
            <a:r>
              <a:rPr lang="en-US" sz="3200" dirty="0"/>
              <a:t> für </a:t>
            </a:r>
            <a:r>
              <a:rPr lang="en-US" sz="3200" dirty="0" err="1"/>
              <a:t>Unternehmen</a:t>
            </a:r>
            <a:r>
              <a:rPr lang="en-US" sz="3200" dirty="0"/>
              <a:t> </a:t>
            </a:r>
            <a:r>
              <a:rPr lang="en-US" sz="3200" dirty="0" err="1"/>
              <a:t>führen</a:t>
            </a:r>
            <a:r>
              <a:rPr lang="en-US" sz="3200" dirty="0"/>
              <a:t>?</a:t>
            </a:r>
            <a:endParaRPr lang="en-GB" sz="3200" dirty="0"/>
          </a:p>
        </p:txBody>
      </p:sp>
    </p:spTree>
    <p:extLst>
      <p:ext uri="{BB962C8B-B14F-4D97-AF65-F5344CB8AC3E}">
        <p14:creationId xmlns:p14="http://schemas.microsoft.com/office/powerpoint/2010/main" val="72869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02</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a:p>
            <a:endParaRPr lang="en-US" dirty="0"/>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672663" y="3613483"/>
            <a:ext cx="5869278" cy="972741"/>
          </a:xfrm>
        </p:spPr>
        <p:txBody>
          <a:bodyPr/>
          <a:lstStyle/>
          <a:p>
            <a:r>
              <a:rPr lang="en-US" dirty="0"/>
              <a:t>Kulturelle Anpassung: </a:t>
            </a:r>
          </a:p>
          <a:p>
            <a:r>
              <a:rPr lang="en-US" dirty="0"/>
              <a:t>Wie erreicht man sie und </a:t>
            </a:r>
            <a:r>
              <a:rPr lang="en-US" dirty="0" err="1"/>
              <a:t>bleibt</a:t>
            </a:r>
            <a:r>
              <a:rPr lang="en-US" dirty="0"/>
              <a:t> </a:t>
            </a:r>
            <a:r>
              <a:rPr lang="en-US" dirty="0" err="1"/>
              <a:t>dennoch</a:t>
            </a:r>
            <a:r>
              <a:rPr lang="en-US" dirty="0"/>
              <a:t> authentisch?</a:t>
            </a:r>
          </a:p>
        </p:txBody>
      </p:sp>
      <p:grpSp>
        <p:nvGrpSpPr>
          <p:cNvPr id="4" name="Group 3">
            <a:extLst>
              <a:ext uri="{FF2B5EF4-FFF2-40B4-BE49-F238E27FC236}">
                <a16:creationId xmlns:a16="http://schemas.microsoft.com/office/drawing/2014/main" id="{96E3C99D-23F0-9EBD-6937-2E29E124896C}"/>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333C486F-94D5-5F08-8853-8A4A3CDEF34D}"/>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13BE2F-44A0-017E-59CA-DE88CFE35B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ECAAE5-318F-6926-82F6-51930BAE6F1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icture Placeholder 12">
            <a:extLst>
              <a:ext uri="{FF2B5EF4-FFF2-40B4-BE49-F238E27FC236}">
                <a16:creationId xmlns:a16="http://schemas.microsoft.com/office/drawing/2014/main" id="{F96C10DB-4FDD-401C-B211-D3392299919D}"/>
              </a:ext>
            </a:extLst>
          </p:cNvPr>
          <p:cNvPicPr>
            <a:picLocks noGrp="1" noChangeAspect="1"/>
          </p:cNvPicPr>
          <p:nvPr>
            <p:ph type="pic" sz="quarter" idx="21"/>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96" r="96"/>
          <a:stretch/>
        </p:blipFill>
        <p:spPr>
          <a:xfrm>
            <a:off x="6842125" y="0"/>
            <a:ext cx="5364163" cy="6326188"/>
          </a:xfrm>
        </p:spPr>
      </p:pic>
    </p:spTree>
    <p:extLst>
      <p:ext uri="{BB962C8B-B14F-4D97-AF65-F5344CB8AC3E}">
        <p14:creationId xmlns:p14="http://schemas.microsoft.com/office/powerpoint/2010/main" val="928554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D2B65F-0D1A-2407-043F-94C858D842BE}"/>
              </a:ext>
            </a:extLst>
          </p:cNvPr>
          <p:cNvSpPr>
            <a:spLocks noGrp="1"/>
          </p:cNvSpPr>
          <p:nvPr>
            <p:ph type="body" sz="quarter" idx="30"/>
          </p:nvPr>
        </p:nvSpPr>
        <p:spPr/>
        <p:txBody>
          <a:bodyPr/>
          <a:lstStyle/>
          <a:p>
            <a:r>
              <a:rPr lang="en-US" dirty="0"/>
              <a:t>WAS IST KULTURELLE ANPASSUNG? </a:t>
            </a:r>
          </a:p>
        </p:txBody>
      </p:sp>
      <p:sp>
        <p:nvSpPr>
          <p:cNvPr id="6" name="Text Placeholder 5">
            <a:extLst>
              <a:ext uri="{FF2B5EF4-FFF2-40B4-BE49-F238E27FC236}">
                <a16:creationId xmlns:a16="http://schemas.microsoft.com/office/drawing/2014/main" id="{5046CDE8-0704-7AD5-DFAC-FA416421AF61}"/>
              </a:ext>
            </a:extLst>
          </p:cNvPr>
          <p:cNvSpPr>
            <a:spLocks noGrp="1"/>
          </p:cNvSpPr>
          <p:nvPr>
            <p:ph type="body" sz="quarter" idx="48"/>
          </p:nvPr>
        </p:nvSpPr>
        <p:spPr>
          <a:xfrm>
            <a:off x="6349485" y="2527914"/>
            <a:ext cx="5068640" cy="2958485"/>
          </a:xfrm>
        </p:spPr>
        <p:txBody>
          <a:bodyPr/>
          <a:lstStyle/>
          <a:p>
            <a:r>
              <a:rPr lang="en-US" dirty="0"/>
              <a:t>Kulturelle Anpassung ist die Anpassung von </a:t>
            </a:r>
            <a:r>
              <a:rPr lang="en-US" dirty="0" err="1"/>
              <a:t>Verhaltensweisen</a:t>
            </a:r>
            <a:r>
              <a:rPr lang="en-US" dirty="0"/>
              <a:t>, Werten und Gebräuchen, um sich auf eine neue Kultur einzulassen und das Verständnis und die Beziehungen zu fördern. Dazu gehört die Anpassung an die Normen der Gastkultur in Bezug auf Lebensstil, Kommunikation und soziale Praktiken. </a:t>
            </a:r>
          </a:p>
        </p:txBody>
      </p:sp>
      <p:pic>
        <p:nvPicPr>
          <p:cNvPr id="7" name="Picture Placeholder 7" descr="A couple of women sitting at a table&#10;&#10;Description automatically generated">
            <a:extLst>
              <a:ext uri="{FF2B5EF4-FFF2-40B4-BE49-F238E27FC236}">
                <a16:creationId xmlns:a16="http://schemas.microsoft.com/office/drawing/2014/main" id="{DB268A69-475F-4740-B093-4E6602D5660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54" b="54"/>
          <a:stretch>
            <a:fillRect/>
          </a:stretch>
        </p:blipFill>
        <p:spPr>
          <a:xfrm>
            <a:off x="-9525" y="3154363"/>
            <a:ext cx="4641850" cy="2879725"/>
          </a:xfrm>
        </p:spPr>
      </p:pic>
    </p:spTree>
    <p:extLst>
      <p:ext uri="{BB962C8B-B14F-4D97-AF65-F5344CB8AC3E}">
        <p14:creationId xmlns:p14="http://schemas.microsoft.com/office/powerpoint/2010/main" val="2450712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2058832"/>
            <a:ext cx="10483429" cy="4439577"/>
          </a:xfrm>
        </p:spPr>
        <p:txBody>
          <a:bodyPr/>
          <a:lstStyle/>
          <a:p>
            <a:r>
              <a:rPr lang="en-US" sz="2200" dirty="0"/>
              <a:t>Dieser dynamische Prozess ist unerlässlich, um sich in einer vielfältigen sozialen Landschaft zurechtzufinden, das gegenseitige Verständnis zu fördern und erfolgreiche Beziehungen zwischen Menschen mit unterschiedlichem kulturellen Hintergrund aufzubauen. </a:t>
            </a:r>
          </a:p>
          <a:p>
            <a:endParaRPr lang="en-US" sz="2200" dirty="0"/>
          </a:p>
          <a:p>
            <a:r>
              <a:rPr lang="en-US" sz="2200" dirty="0"/>
              <a:t>Die kulturelle Anpassung variiert von Gesellschaft zu Gesellschaft aufgrund der unterschiedlichen Normen, Werte und Erwartungen, die jedes kulturelle Umfeld prägen.</a:t>
            </a:r>
          </a:p>
          <a:p>
            <a:endParaRPr lang="en-US" sz="2200" dirty="0"/>
          </a:p>
          <a:p>
            <a:r>
              <a:rPr lang="en-US" sz="2200" dirty="0"/>
              <a:t>Bei der kulturellen Anpassung geht es nicht um </a:t>
            </a:r>
            <a:r>
              <a:rPr lang="en-US" sz="2200" dirty="0" err="1"/>
              <a:t>eine</a:t>
            </a:r>
            <a:r>
              <a:rPr lang="en-US" sz="2200" dirty="0"/>
              <a:t> </a:t>
            </a:r>
            <a:r>
              <a:rPr lang="en-US" sz="2200" dirty="0" err="1"/>
              <a:t>komplette</a:t>
            </a:r>
            <a:r>
              <a:rPr lang="en-US" sz="2200" dirty="0"/>
              <a:t> Transformation, sondern um die Bewahrung der eigenen Identität bei gleichzeitiger Übernahme von Elementen der neuen Kultur. Sie erfordert Flexibilität, Aufgeschlossenheit und Einfühlungsvermögen, um kulturelle Unterschiede zu überbrücken und eine harmonische Koexistenz in multikulturellen Umgebungen zu fördern.</a:t>
            </a:r>
          </a:p>
          <a:p>
            <a:endParaRPr lang="en-US" sz="2200" dirty="0"/>
          </a:p>
          <a:p>
            <a:endParaRPr lang="en-US" sz="2200"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15</a:t>
            </a:fld>
            <a:endParaRPr lang="en-US" sz="800"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2F878EB7-AA51-37CE-C84D-12F239782D67}"/>
              </a:ext>
            </a:extLst>
          </p:cNvPr>
          <p:cNvSpPr>
            <a:spLocks noGrp="1"/>
          </p:cNvSpPr>
          <p:nvPr>
            <p:ph type="body" sz="quarter" idx="30"/>
          </p:nvPr>
        </p:nvSpPr>
        <p:spPr/>
        <p:txBody>
          <a:bodyPr/>
          <a:lstStyle/>
          <a:p>
            <a:r>
              <a:rPr lang="en-IE" dirty="0"/>
              <a:t>Was ist kulturelle Anpassung?</a:t>
            </a:r>
          </a:p>
        </p:txBody>
      </p:sp>
    </p:spTree>
    <p:extLst>
      <p:ext uri="{BB962C8B-B14F-4D97-AF65-F5344CB8AC3E}">
        <p14:creationId xmlns:p14="http://schemas.microsoft.com/office/powerpoint/2010/main" val="3516411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F91F1-1250-EE22-777B-D6A0657EF30E}"/>
              </a:ext>
            </a:extLst>
          </p:cNvPr>
          <p:cNvSpPr>
            <a:spLocks noGrp="1"/>
          </p:cNvSpPr>
          <p:nvPr>
            <p:ph type="body" sz="quarter" idx="30"/>
          </p:nvPr>
        </p:nvSpPr>
        <p:spPr>
          <a:xfrm>
            <a:off x="854280" y="692767"/>
            <a:ext cx="10483431" cy="988888"/>
          </a:xfrm>
        </p:spPr>
        <p:txBody>
          <a:bodyPr/>
          <a:lstStyle/>
          <a:p>
            <a:r>
              <a:rPr lang="en-GB" sz="3200" dirty="0"/>
              <a:t>FALLSTUDIE: </a:t>
            </a:r>
            <a:r>
              <a:rPr lang="en-US" sz="3200" dirty="0"/>
              <a:t>Kulturelle Integrationsdynamik von </a:t>
            </a:r>
            <a:r>
              <a:rPr lang="en-US" sz="3200" dirty="0" err="1"/>
              <a:t>afghanischen</a:t>
            </a:r>
            <a:r>
              <a:rPr lang="en-US" sz="3200" dirty="0"/>
              <a:t> </a:t>
            </a:r>
            <a:r>
              <a:rPr lang="en-US" sz="3200" dirty="0" err="1"/>
              <a:t>Geflüchteten</a:t>
            </a:r>
            <a:r>
              <a:rPr lang="en-US" sz="3200" dirty="0"/>
              <a:t> in Schweden</a:t>
            </a:r>
            <a:endParaRPr lang="en-GB" sz="3200" dirty="0"/>
          </a:p>
        </p:txBody>
      </p:sp>
      <p:sp>
        <p:nvSpPr>
          <p:cNvPr id="3" name="Text Placeholder 2">
            <a:extLst>
              <a:ext uri="{FF2B5EF4-FFF2-40B4-BE49-F238E27FC236}">
                <a16:creationId xmlns:a16="http://schemas.microsoft.com/office/drawing/2014/main" id="{DD96D070-92FB-19C0-0ED6-6AB76FDE85DF}"/>
              </a:ext>
            </a:extLst>
          </p:cNvPr>
          <p:cNvSpPr>
            <a:spLocks noGrp="1"/>
          </p:cNvSpPr>
          <p:nvPr>
            <p:ph type="body" sz="quarter" idx="48"/>
          </p:nvPr>
        </p:nvSpPr>
        <p:spPr>
          <a:xfrm>
            <a:off x="854280" y="1834809"/>
            <a:ext cx="10483429" cy="4439577"/>
          </a:xfrm>
        </p:spPr>
        <p:txBody>
          <a:bodyPr/>
          <a:lstStyle/>
          <a:p>
            <a:r>
              <a:rPr lang="en-US" sz="2000" dirty="0"/>
              <a:t>In einer Studie aus dem Jahr 2019 </a:t>
            </a:r>
            <a:r>
              <a:rPr lang="en-US" sz="2000" dirty="0" err="1"/>
              <a:t>wurde</a:t>
            </a:r>
            <a:r>
              <a:rPr lang="en-US" sz="2000" dirty="0"/>
              <a:t> </a:t>
            </a:r>
            <a:r>
              <a:rPr lang="en-US" sz="2000" dirty="0" err="1"/>
              <a:t>untersucht</a:t>
            </a:r>
            <a:r>
              <a:rPr lang="en-US" sz="2000" dirty="0"/>
              <a:t>, wie sich afghanische Flüchtlinge in Schweden </a:t>
            </a:r>
            <a:r>
              <a:rPr lang="en-US" sz="2000" dirty="0" err="1"/>
              <a:t>authentisch</a:t>
            </a:r>
            <a:r>
              <a:rPr lang="en-US" sz="2000" dirty="0"/>
              <a:t> an die schwedische Kultur anpassen. Die </a:t>
            </a:r>
            <a:r>
              <a:rPr lang="en-US" sz="2000" dirty="0" err="1"/>
              <a:t>Teilnehmer</a:t>
            </a:r>
            <a:r>
              <a:rPr lang="en-US" sz="2000" dirty="0"/>
              <a:t> </a:t>
            </a:r>
            <a:r>
              <a:rPr lang="en-US" sz="2000" dirty="0" err="1"/>
              <a:t>waren</a:t>
            </a:r>
            <a:r>
              <a:rPr lang="en-US" sz="2000" dirty="0"/>
              <a:t> </a:t>
            </a:r>
            <a:r>
              <a:rPr lang="en-US" sz="2000" dirty="0" err="1"/>
              <a:t>offen</a:t>
            </a:r>
            <a:r>
              <a:rPr lang="en-US" sz="2000" dirty="0"/>
              <a:t> </a:t>
            </a:r>
            <a:r>
              <a:rPr lang="en-US" sz="2000" dirty="0" err="1"/>
              <a:t>für</a:t>
            </a:r>
            <a:r>
              <a:rPr lang="en-US" sz="2000" dirty="0"/>
              <a:t> </a:t>
            </a:r>
            <a:r>
              <a:rPr lang="en-US" sz="2000" dirty="0" err="1"/>
              <a:t>Integrationsangebote</a:t>
            </a:r>
            <a:r>
              <a:rPr lang="en-US" sz="2000" dirty="0"/>
              <a:t>, </a:t>
            </a:r>
            <a:r>
              <a:rPr lang="en-US" sz="2000" dirty="0" err="1"/>
              <a:t>welche</a:t>
            </a:r>
            <a:r>
              <a:rPr lang="en-US" sz="2000" dirty="0"/>
              <a:t> </a:t>
            </a:r>
            <a:r>
              <a:rPr lang="en-US" sz="2000" dirty="0" err="1"/>
              <a:t>eine</a:t>
            </a:r>
            <a:r>
              <a:rPr lang="en-US" sz="2000" dirty="0"/>
              <a:t> </a:t>
            </a:r>
            <a:r>
              <a:rPr lang="en-US" sz="2000" dirty="0" err="1"/>
              <a:t>gemeinsame</a:t>
            </a:r>
            <a:r>
              <a:rPr lang="en-US" sz="2000" dirty="0"/>
              <a:t> </a:t>
            </a:r>
            <a:r>
              <a:rPr lang="en-US" sz="2000" dirty="0" err="1"/>
              <a:t>Gemeinschaftsidentität</a:t>
            </a:r>
            <a:r>
              <a:rPr lang="en-US" sz="2000" dirty="0"/>
              <a:t> </a:t>
            </a:r>
            <a:r>
              <a:rPr lang="en-US" sz="2000" dirty="0" err="1"/>
              <a:t>fördern</a:t>
            </a:r>
            <a:r>
              <a:rPr lang="en-US" sz="2000" dirty="0"/>
              <a:t>. Faktoren wie Alter, Bildung, Nähe zur Aufnahmegesellschaft, Geschlecht und Migrationsgründe beeinflussen die Anpassung, wobei sich jüngere, gebildete Personen und Frauen schneller anpassen. Zu den praktischen </a:t>
            </a:r>
            <a:r>
              <a:rPr lang="en-US" sz="2000" dirty="0" err="1"/>
              <a:t>Schritten</a:t>
            </a:r>
            <a:r>
              <a:rPr lang="en-US" sz="2000" dirty="0"/>
              <a:t> </a:t>
            </a:r>
            <a:r>
              <a:rPr lang="en-US" sz="2000" dirty="0" err="1"/>
              <a:t>gehörten</a:t>
            </a:r>
            <a:r>
              <a:rPr lang="en-US" sz="2000" dirty="0"/>
              <a:t> </a:t>
            </a:r>
            <a:r>
              <a:rPr lang="en-US" sz="2000" dirty="0" err="1"/>
              <a:t>Gruppentreffen</a:t>
            </a:r>
            <a:r>
              <a:rPr lang="en-US" sz="2000" dirty="0"/>
              <a:t>, </a:t>
            </a:r>
            <a:r>
              <a:rPr lang="en-US" sz="2000" dirty="0" err="1"/>
              <a:t>Teilnahme</a:t>
            </a:r>
            <a:r>
              <a:rPr lang="en-US" sz="2000" dirty="0"/>
              <a:t> an </a:t>
            </a:r>
            <a:r>
              <a:rPr lang="en-US" sz="2000" dirty="0" err="1"/>
              <a:t>Festen</a:t>
            </a:r>
            <a:r>
              <a:rPr lang="en-US" sz="2000" dirty="0"/>
              <a:t> und das Erlernen der schwedischen Sprache. Der Erfolg hängt von </a:t>
            </a:r>
            <a:r>
              <a:rPr lang="en-US" sz="2000" dirty="0" err="1"/>
              <a:t>einer</a:t>
            </a:r>
            <a:r>
              <a:rPr lang="en-US" sz="2000" dirty="0"/>
              <a:t> </a:t>
            </a:r>
            <a:r>
              <a:rPr lang="en-US" sz="2000" dirty="0" err="1"/>
              <a:t>aktiven</a:t>
            </a:r>
            <a:r>
              <a:rPr lang="en-US" sz="2000" dirty="0"/>
              <a:t> Beteiligung der schwedischen Gemeinschaft ab, die den </a:t>
            </a:r>
            <a:r>
              <a:rPr lang="en-US" sz="2000" dirty="0" err="1"/>
              <a:t>Geflüchteten</a:t>
            </a:r>
            <a:r>
              <a:rPr lang="en-US" sz="2000" dirty="0"/>
              <a:t> Unterstützung für eine authentische Anpassung bietet. Die Studie </a:t>
            </a:r>
            <a:r>
              <a:rPr lang="en-US" sz="2000" dirty="0" err="1"/>
              <a:t>ermutigt</a:t>
            </a:r>
            <a:r>
              <a:rPr lang="en-US" sz="2000" dirty="0"/>
              <a:t> zu einem ganzheitlichen Ansatz für die </a:t>
            </a:r>
            <a:r>
              <a:rPr lang="en-US" sz="2000" dirty="0" err="1"/>
              <a:t>kulturelle</a:t>
            </a:r>
            <a:r>
              <a:rPr lang="en-US" sz="2000" dirty="0"/>
              <a:t> Integration und </a:t>
            </a:r>
            <a:r>
              <a:rPr lang="en-US" sz="2000" dirty="0" err="1"/>
              <a:t>kritisiert</a:t>
            </a:r>
            <a:r>
              <a:rPr lang="en-US" sz="2000" dirty="0"/>
              <a:t> </a:t>
            </a:r>
            <a:r>
              <a:rPr lang="en-US" sz="2000" dirty="0" err="1"/>
              <a:t>dabei</a:t>
            </a:r>
            <a:r>
              <a:rPr lang="en-US" sz="2000" dirty="0"/>
              <a:t> </a:t>
            </a:r>
            <a:r>
              <a:rPr lang="en-US" sz="2000" dirty="0" err="1"/>
              <a:t>auch</a:t>
            </a:r>
            <a:r>
              <a:rPr lang="en-US" sz="2000" dirty="0"/>
              <a:t> die Segregation in </a:t>
            </a:r>
            <a:r>
              <a:rPr lang="en-US" sz="2000" dirty="0" err="1"/>
              <a:t>bestimmte</a:t>
            </a:r>
            <a:r>
              <a:rPr lang="en-US" sz="2000" dirty="0"/>
              <a:t> </a:t>
            </a:r>
            <a:r>
              <a:rPr lang="en-US" sz="2000" dirty="0" err="1"/>
              <a:t>Wohngebiete</a:t>
            </a:r>
            <a:r>
              <a:rPr lang="en-US" sz="2000" dirty="0"/>
              <a:t>, die </a:t>
            </a:r>
            <a:r>
              <a:rPr lang="en-US" sz="2000" dirty="0" err="1"/>
              <a:t>die</a:t>
            </a:r>
            <a:r>
              <a:rPr lang="en-US" sz="2000" dirty="0"/>
              <a:t> Integration </a:t>
            </a:r>
            <a:r>
              <a:rPr lang="en-US" sz="2000" dirty="0" err="1"/>
              <a:t>behindern</a:t>
            </a:r>
            <a:r>
              <a:rPr lang="en-US" sz="2000" dirty="0"/>
              <a:t>.</a:t>
            </a:r>
          </a:p>
          <a:p>
            <a:r>
              <a:rPr lang="en-US" sz="2000" dirty="0">
                <a:solidFill>
                  <a:srgbClr val="7ABB57"/>
                </a:solidFill>
              </a:rPr>
              <a:t>Sie hebt hervor, dass man sich kulturell anpassen und gleichzeitig seiner Identität treu </a:t>
            </a:r>
            <a:r>
              <a:rPr lang="en-US" sz="2000" dirty="0" err="1">
                <a:solidFill>
                  <a:srgbClr val="7ABB57"/>
                </a:solidFill>
              </a:rPr>
              <a:t>bleiben</a:t>
            </a:r>
            <a:r>
              <a:rPr lang="en-US" sz="2000" dirty="0">
                <a:solidFill>
                  <a:srgbClr val="7ABB57"/>
                </a:solidFill>
              </a:rPr>
              <a:t> </a:t>
            </a:r>
            <a:r>
              <a:rPr lang="en-US" sz="2000" dirty="0" err="1">
                <a:solidFill>
                  <a:srgbClr val="7ABB57"/>
                </a:solidFill>
              </a:rPr>
              <a:t>kann</a:t>
            </a:r>
            <a:r>
              <a:rPr lang="en-US" sz="2000" dirty="0">
                <a:solidFill>
                  <a:srgbClr val="7ABB57"/>
                </a:solidFill>
              </a:rPr>
              <a:t> und  </a:t>
            </a:r>
            <a:r>
              <a:rPr lang="en-US" sz="2000" dirty="0" err="1">
                <a:solidFill>
                  <a:srgbClr val="7ABB57"/>
                </a:solidFill>
              </a:rPr>
              <a:t>betont</a:t>
            </a:r>
            <a:r>
              <a:rPr lang="en-US" sz="2000" dirty="0">
                <a:solidFill>
                  <a:srgbClr val="7ABB57"/>
                </a:solidFill>
              </a:rPr>
              <a:t> die Zusammenarbeit </a:t>
            </a:r>
            <a:r>
              <a:rPr lang="en-US" sz="2000" dirty="0" err="1">
                <a:solidFill>
                  <a:srgbClr val="7ABB57"/>
                </a:solidFill>
              </a:rPr>
              <a:t>zwischen</a:t>
            </a:r>
            <a:r>
              <a:rPr lang="en-US" sz="2000" dirty="0">
                <a:solidFill>
                  <a:srgbClr val="7ABB57"/>
                </a:solidFill>
              </a:rPr>
              <a:t> Menschen </a:t>
            </a:r>
            <a:r>
              <a:rPr lang="en-US" sz="2000" dirty="0" err="1">
                <a:solidFill>
                  <a:srgbClr val="7ABB57"/>
                </a:solidFill>
              </a:rPr>
              <a:t>mit</a:t>
            </a:r>
            <a:r>
              <a:rPr lang="en-US" sz="2000" dirty="0">
                <a:solidFill>
                  <a:srgbClr val="7ABB57"/>
                </a:solidFill>
              </a:rPr>
              <a:t> </a:t>
            </a:r>
            <a:r>
              <a:rPr lang="en-US" sz="2000" dirty="0" err="1">
                <a:solidFill>
                  <a:srgbClr val="7ABB57"/>
                </a:solidFill>
              </a:rPr>
              <a:t>Migrationshintergrund</a:t>
            </a:r>
            <a:r>
              <a:rPr lang="en-US" sz="2000" dirty="0">
                <a:solidFill>
                  <a:srgbClr val="7ABB57"/>
                </a:solidFill>
              </a:rPr>
              <a:t> und der </a:t>
            </a:r>
            <a:r>
              <a:rPr lang="en-US" sz="2000" dirty="0" err="1">
                <a:solidFill>
                  <a:srgbClr val="7ABB57"/>
                </a:solidFill>
              </a:rPr>
              <a:t>aufnehmenden</a:t>
            </a:r>
            <a:r>
              <a:rPr lang="en-US" sz="2000" dirty="0">
                <a:solidFill>
                  <a:srgbClr val="7ABB57"/>
                </a:solidFill>
              </a:rPr>
              <a:t> Gesellschaft.</a:t>
            </a:r>
            <a:r>
              <a:rPr lang="en-US" sz="2000" baseline="30000" dirty="0">
                <a:solidFill>
                  <a:srgbClr val="7ABB57"/>
                </a:solidFill>
              </a:rPr>
              <a:t>2</a:t>
            </a:r>
            <a:r>
              <a:rPr lang="en-US" sz="2000" dirty="0">
                <a:solidFill>
                  <a:srgbClr val="7ABB57"/>
                </a:solidFill>
              </a:rPr>
              <a:t> </a:t>
            </a:r>
            <a:endParaRPr lang="en-GB" sz="2000" dirty="0">
              <a:solidFill>
                <a:srgbClr val="7ABB57"/>
              </a:solidFill>
            </a:endParaRPr>
          </a:p>
        </p:txBody>
      </p:sp>
      <p:sp>
        <p:nvSpPr>
          <p:cNvPr id="4" name="Slide Number Placeholder 2">
            <a:extLst>
              <a:ext uri="{FF2B5EF4-FFF2-40B4-BE49-F238E27FC236}">
                <a16:creationId xmlns:a16="http://schemas.microsoft.com/office/drawing/2014/main" id="{49B49AD6-2E7C-70BF-4F5C-57EAB519F314}"/>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16</a:t>
            </a:fld>
            <a:endParaRPr lang="en-US" sz="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F708524-3BF6-62DA-50C8-5F4DDED93556}"/>
              </a:ext>
            </a:extLst>
          </p:cNvPr>
          <p:cNvSpPr txBox="1"/>
          <p:nvPr/>
        </p:nvSpPr>
        <p:spPr>
          <a:xfrm>
            <a:off x="6137361" y="6185842"/>
            <a:ext cx="5597439" cy="577081"/>
          </a:xfrm>
          <a:prstGeom prst="rect">
            <a:avLst/>
          </a:prstGeom>
          <a:noFill/>
        </p:spPr>
        <p:txBody>
          <a:bodyPr wrap="square" rtlCol="0">
            <a:spAutoFit/>
          </a:bodyPr>
          <a:lstStyle/>
          <a:p>
            <a:pPr algn="l"/>
            <a:r>
              <a:rPr lang="en-US" sz="1050" dirty="0">
                <a:solidFill>
                  <a:schemeClr val="bg2">
                    <a:lumMod val="75000"/>
                  </a:schemeClr>
                </a:solidFill>
                <a:latin typeface="Calibri" panose="020F0502020204030204" pitchFamily="34" charset="0"/>
                <a:cs typeface="Calibri" panose="020F0502020204030204" pitchFamily="34" charset="0"/>
              </a:rPr>
              <a:t>2 </a:t>
            </a:r>
            <a:r>
              <a:rPr lang="en-US" sz="1050" i="0" u="none" strike="noStrike" baseline="0" dirty="0" err="1">
                <a:solidFill>
                  <a:schemeClr val="bg2">
                    <a:lumMod val="75000"/>
                  </a:schemeClr>
                </a:solidFill>
                <a:latin typeface="Calibri" panose="020F0502020204030204" pitchFamily="34" charset="0"/>
                <a:cs typeface="Calibri" panose="020F0502020204030204" pitchFamily="34" charset="0"/>
              </a:rPr>
              <a:t>Anaraki</a:t>
            </a:r>
            <a:r>
              <a:rPr lang="en-US" sz="1050" i="0" u="none" strike="noStrike" baseline="0" dirty="0">
                <a:solidFill>
                  <a:schemeClr val="bg2">
                    <a:lumMod val="75000"/>
                  </a:schemeClr>
                </a:solidFill>
                <a:latin typeface="Calibri" panose="020F0502020204030204" pitchFamily="34" charset="0"/>
                <a:cs typeface="Calibri" panose="020F0502020204030204" pitchFamily="34" charset="0"/>
              </a:rPr>
              <a:t>, A.K. (2017) Cultural Integration: The Case of Afghan Refugees in Sweden Peace and Development Studies. Linnaeus University.</a:t>
            </a:r>
          </a:p>
          <a:p>
            <a:pPr algn="l"/>
            <a:endParaRPr lang="en-IE" sz="1050" dirty="0">
              <a:solidFill>
                <a:schemeClr val="bg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9427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640956" y="1409888"/>
            <a:ext cx="6955095" cy="808098"/>
          </a:xfrm>
        </p:spPr>
        <p:txBody>
          <a:bodyPr/>
          <a:lstStyle/>
          <a:p>
            <a:r>
              <a:rPr lang="en-US" dirty="0"/>
              <a:t>DIE KULTURELLE ANPASSUNGSKURVE</a:t>
            </a:r>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640953" y="2482490"/>
            <a:ext cx="7052619" cy="2965622"/>
          </a:xfrm>
        </p:spPr>
        <p:txBody>
          <a:bodyPr/>
          <a:lstStyle/>
          <a:p>
            <a:r>
              <a:rPr lang="en-US" sz="2300" dirty="0"/>
              <a:t>Die kulturelle Anpassungskurve veranschaulicht die </a:t>
            </a:r>
            <a:r>
              <a:rPr lang="en-US" sz="2300" dirty="0" err="1"/>
              <a:t>emotionale</a:t>
            </a:r>
            <a:r>
              <a:rPr lang="en-US" sz="2300" dirty="0"/>
              <a:t> </a:t>
            </a:r>
            <a:r>
              <a:rPr lang="en-US" sz="2300" dirty="0" err="1"/>
              <a:t>Entwicklung</a:t>
            </a:r>
            <a:r>
              <a:rPr lang="en-US" sz="2300" dirty="0"/>
              <a:t> von Menschen, die sich an eine neue Kultur anpassen. </a:t>
            </a:r>
            <a:r>
              <a:rPr lang="en-US" sz="2300" dirty="0" err="1"/>
              <a:t>Diese</a:t>
            </a:r>
            <a:r>
              <a:rPr lang="en-US" sz="2300" dirty="0"/>
              <a:t> </a:t>
            </a:r>
            <a:r>
              <a:rPr lang="en-US" sz="2300" dirty="0" err="1"/>
              <a:t>Darstellung</a:t>
            </a:r>
            <a:r>
              <a:rPr lang="en-US" sz="2300" dirty="0"/>
              <a:t> </a:t>
            </a:r>
            <a:r>
              <a:rPr lang="en-US" sz="2300" dirty="0" err="1"/>
              <a:t>zeigt</a:t>
            </a:r>
            <a:r>
              <a:rPr lang="en-US" sz="2300" dirty="0"/>
              <a:t>, dass die Eingewöhnung in eine neue Kultur kein geradliniger Prozess ist, sondern eher nichtlinear und dynamisch. Sie kann kompliziert sein und sich stark verändern, was </a:t>
            </a:r>
            <a:r>
              <a:rPr lang="en-US" sz="2300" dirty="0" err="1"/>
              <a:t>gleichwohl</a:t>
            </a:r>
            <a:r>
              <a:rPr lang="en-US" sz="2300" dirty="0"/>
              <a:t> auf die Schwierigkeiten und positiven Aspekte der Anpassung an eine neue Kultur hinweist.</a:t>
            </a:r>
          </a:p>
        </p:txBody>
      </p:sp>
      <p:pic>
        <p:nvPicPr>
          <p:cNvPr id="5" name="Picture Placeholder 3">
            <a:extLst>
              <a:ext uri="{FF2B5EF4-FFF2-40B4-BE49-F238E27FC236}">
                <a16:creationId xmlns:a16="http://schemas.microsoft.com/office/drawing/2014/main" id="{2ABAFDCF-46EC-4716-B834-D78AB0381EB5}"/>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7855" b="7855"/>
          <a:stretch>
            <a:fillRect/>
          </a:stretch>
        </p:blipFill>
        <p:spPr>
          <a:xfrm>
            <a:off x="0" y="0"/>
            <a:ext cx="12192000" cy="6858000"/>
          </a:xfrm>
        </p:spPr>
      </p:pic>
    </p:spTree>
    <p:extLst>
      <p:ext uri="{BB962C8B-B14F-4D97-AF65-F5344CB8AC3E}">
        <p14:creationId xmlns:p14="http://schemas.microsoft.com/office/powerpoint/2010/main" val="2025595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12DE8-54AC-CA5A-01E6-D4D56FA6349E}"/>
              </a:ext>
            </a:extLst>
          </p:cNvPr>
          <p:cNvSpPr>
            <a:spLocks noGrp="1"/>
          </p:cNvSpPr>
          <p:nvPr>
            <p:ph type="body" sz="quarter" idx="30"/>
          </p:nvPr>
        </p:nvSpPr>
        <p:spPr/>
        <p:txBody>
          <a:bodyPr/>
          <a:lstStyle/>
          <a:p>
            <a:r>
              <a:rPr lang="en-US" dirty="0"/>
              <a:t>DIE KULTURELLE ANPASSUNGSKURVE</a:t>
            </a:r>
          </a:p>
          <a:p>
            <a:endParaRPr lang="en-US" dirty="0"/>
          </a:p>
        </p:txBody>
      </p:sp>
      <p:cxnSp>
        <p:nvCxnSpPr>
          <p:cNvPr id="5" name="Straight Connector 4">
            <a:extLst>
              <a:ext uri="{FF2B5EF4-FFF2-40B4-BE49-F238E27FC236}">
                <a16:creationId xmlns:a16="http://schemas.microsoft.com/office/drawing/2014/main" id="{A292FFAB-584F-D761-2460-0AB488998416}"/>
              </a:ext>
            </a:extLst>
          </p:cNvPr>
          <p:cNvCxnSpPr/>
          <p:nvPr/>
        </p:nvCxnSpPr>
        <p:spPr>
          <a:xfrm>
            <a:off x="3833949" y="1729945"/>
            <a:ext cx="0" cy="228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23D4AA0-5858-1E9C-AE6B-9BCBE9213B4A}"/>
              </a:ext>
            </a:extLst>
          </p:cNvPr>
          <p:cNvCxnSpPr>
            <a:cxnSpLocks/>
          </p:cNvCxnSpPr>
          <p:nvPr/>
        </p:nvCxnSpPr>
        <p:spPr>
          <a:xfrm flipH="1" flipV="1">
            <a:off x="3833949" y="4015945"/>
            <a:ext cx="5238205" cy="43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row: Curved Up 17">
            <a:extLst>
              <a:ext uri="{FF2B5EF4-FFF2-40B4-BE49-F238E27FC236}">
                <a16:creationId xmlns:a16="http://schemas.microsoft.com/office/drawing/2014/main" id="{B9CABAD9-F8BF-1988-712A-4B46FE8A92F9}"/>
              </a:ext>
            </a:extLst>
          </p:cNvPr>
          <p:cNvSpPr/>
          <p:nvPr/>
        </p:nvSpPr>
        <p:spPr>
          <a:xfrm>
            <a:off x="4010297" y="1873786"/>
            <a:ext cx="5238205" cy="1983752"/>
          </a:xfrm>
          <a:prstGeom prst="curvedUpArrow">
            <a:avLst/>
          </a:prstGeom>
          <a:solidFill>
            <a:srgbClr val="E979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 Placeholder 1">
            <a:extLst>
              <a:ext uri="{FF2B5EF4-FFF2-40B4-BE49-F238E27FC236}">
                <a16:creationId xmlns:a16="http://schemas.microsoft.com/office/drawing/2014/main" id="{AB06A97B-42FC-6727-CACB-3C403E0B8A92}"/>
              </a:ext>
            </a:extLst>
          </p:cNvPr>
          <p:cNvSpPr txBox="1">
            <a:spLocks/>
          </p:cNvSpPr>
          <p:nvPr/>
        </p:nvSpPr>
        <p:spPr>
          <a:xfrm>
            <a:off x="3974178" y="4045869"/>
            <a:ext cx="1342011" cy="318239"/>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1300" dirty="0">
                <a:solidFill>
                  <a:schemeClr val="tx1"/>
                </a:solidFill>
              </a:rPr>
              <a:t>ANFANG</a:t>
            </a:r>
          </a:p>
        </p:txBody>
      </p:sp>
      <p:sp>
        <p:nvSpPr>
          <p:cNvPr id="21" name="Text Placeholder 1">
            <a:extLst>
              <a:ext uri="{FF2B5EF4-FFF2-40B4-BE49-F238E27FC236}">
                <a16:creationId xmlns:a16="http://schemas.microsoft.com/office/drawing/2014/main" id="{9F840ACE-C7BB-CDDA-D5DC-CEC2C34BFED3}"/>
              </a:ext>
            </a:extLst>
          </p:cNvPr>
          <p:cNvSpPr txBox="1">
            <a:spLocks/>
          </p:cNvSpPr>
          <p:nvPr/>
        </p:nvSpPr>
        <p:spPr>
          <a:xfrm>
            <a:off x="5968834" y="4044443"/>
            <a:ext cx="1342011" cy="318239"/>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300" dirty="0">
                <a:solidFill>
                  <a:schemeClr val="tx1"/>
                </a:solidFill>
              </a:rPr>
              <a:t>FRUSTRATION</a:t>
            </a:r>
          </a:p>
        </p:txBody>
      </p:sp>
      <p:sp>
        <p:nvSpPr>
          <p:cNvPr id="22" name="Text Placeholder 1">
            <a:extLst>
              <a:ext uri="{FF2B5EF4-FFF2-40B4-BE49-F238E27FC236}">
                <a16:creationId xmlns:a16="http://schemas.microsoft.com/office/drawing/2014/main" id="{DAE055E7-0FD3-914A-E84D-04A4D0CF5210}"/>
              </a:ext>
            </a:extLst>
          </p:cNvPr>
          <p:cNvSpPr txBox="1">
            <a:spLocks/>
          </p:cNvSpPr>
          <p:nvPr/>
        </p:nvSpPr>
        <p:spPr>
          <a:xfrm>
            <a:off x="8028411" y="4045869"/>
            <a:ext cx="1342011" cy="318239"/>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300" dirty="0">
                <a:solidFill>
                  <a:schemeClr val="tx1"/>
                </a:solidFill>
              </a:rPr>
              <a:t>ANPASSUNG</a:t>
            </a:r>
          </a:p>
        </p:txBody>
      </p:sp>
      <p:sp>
        <p:nvSpPr>
          <p:cNvPr id="23" name="Rectangle: Rounded Corners 22">
            <a:extLst>
              <a:ext uri="{FF2B5EF4-FFF2-40B4-BE49-F238E27FC236}">
                <a16:creationId xmlns:a16="http://schemas.microsoft.com/office/drawing/2014/main" id="{974EDFCB-1B55-20B6-EA11-01503297A1C4}"/>
              </a:ext>
            </a:extLst>
          </p:cNvPr>
          <p:cNvSpPr/>
          <p:nvPr/>
        </p:nvSpPr>
        <p:spPr>
          <a:xfrm>
            <a:off x="634936" y="2295352"/>
            <a:ext cx="2348856" cy="1833793"/>
          </a:xfrm>
          <a:prstGeom prst="roundRect">
            <a:avLst/>
          </a:prstGeom>
          <a:solidFill>
            <a:srgbClr val="915F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0">
            <a:extLst>
              <a:ext uri="{FF2B5EF4-FFF2-40B4-BE49-F238E27FC236}">
                <a16:creationId xmlns:a16="http://schemas.microsoft.com/office/drawing/2014/main" id="{9DAAF099-D338-44DE-0616-A2A56DBA557E}"/>
              </a:ext>
            </a:extLst>
          </p:cNvPr>
          <p:cNvSpPr txBox="1">
            <a:spLocks/>
          </p:cNvSpPr>
          <p:nvPr/>
        </p:nvSpPr>
        <p:spPr>
          <a:xfrm>
            <a:off x="634934" y="2344203"/>
            <a:ext cx="2348856" cy="1701665"/>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ctr">
              <a:spcBef>
                <a:spcPts val="0"/>
              </a:spcBef>
              <a:buNone/>
            </a:pPr>
            <a:r>
              <a:rPr lang="en-US" sz="1600" dirty="0">
                <a:solidFill>
                  <a:schemeClr val="bg1"/>
                </a:solidFill>
              </a:rPr>
              <a:t>- Alles scheint neu und anders </a:t>
            </a:r>
            <a:r>
              <a:rPr lang="en-US" sz="1600" dirty="0" err="1">
                <a:solidFill>
                  <a:schemeClr val="bg1"/>
                </a:solidFill>
              </a:rPr>
              <a:t>zu</a:t>
            </a:r>
            <a:r>
              <a:rPr lang="en-US" sz="1600" dirty="0">
                <a:solidFill>
                  <a:schemeClr val="bg1"/>
                </a:solidFill>
              </a:rPr>
              <a:t> sein</a:t>
            </a:r>
          </a:p>
          <a:p>
            <a:pPr marL="0" indent="0" algn="ctr">
              <a:spcBef>
                <a:spcPts val="0"/>
              </a:spcBef>
              <a:buNone/>
            </a:pPr>
            <a:r>
              <a:rPr lang="en-US" sz="1600" dirty="0">
                <a:solidFill>
                  <a:schemeClr val="bg1"/>
                </a:solidFill>
              </a:rPr>
              <a:t>- </a:t>
            </a:r>
            <a:r>
              <a:rPr lang="en-US" sz="1600" dirty="0" err="1">
                <a:solidFill>
                  <a:schemeClr val="bg1"/>
                </a:solidFill>
              </a:rPr>
              <a:t>Aufregung</a:t>
            </a:r>
            <a:r>
              <a:rPr lang="en-US" sz="1600" dirty="0">
                <a:solidFill>
                  <a:schemeClr val="bg1"/>
                </a:solidFill>
              </a:rPr>
              <a:t>, </a:t>
            </a:r>
            <a:r>
              <a:rPr lang="en-US" sz="1600" dirty="0" err="1">
                <a:solidFill>
                  <a:schemeClr val="bg1"/>
                </a:solidFill>
              </a:rPr>
              <a:t>ähnlich</a:t>
            </a:r>
            <a:r>
              <a:rPr lang="en-US" sz="1600" dirty="0">
                <a:solidFill>
                  <a:schemeClr val="bg1"/>
                </a:solidFill>
              </a:rPr>
              <a:t> </a:t>
            </a:r>
            <a:r>
              <a:rPr lang="en-US" sz="1600" dirty="0" err="1">
                <a:solidFill>
                  <a:schemeClr val="bg1"/>
                </a:solidFill>
              </a:rPr>
              <a:t>als</a:t>
            </a:r>
            <a:r>
              <a:rPr lang="en-US" sz="1600" dirty="0">
                <a:solidFill>
                  <a:schemeClr val="bg1"/>
                </a:solidFill>
              </a:rPr>
              <a:t> </a:t>
            </a:r>
            <a:r>
              <a:rPr lang="en-US" sz="1600" dirty="0" err="1">
                <a:solidFill>
                  <a:schemeClr val="bg1"/>
                </a:solidFill>
              </a:rPr>
              <a:t>wäre</a:t>
            </a:r>
            <a:r>
              <a:rPr lang="en-US" sz="1600" dirty="0">
                <a:solidFill>
                  <a:schemeClr val="bg1"/>
                </a:solidFill>
              </a:rPr>
              <a:t> man </a:t>
            </a:r>
            <a:r>
              <a:rPr lang="en-US" sz="1600" dirty="0" err="1">
                <a:solidFill>
                  <a:schemeClr val="bg1"/>
                </a:solidFill>
              </a:rPr>
              <a:t>ein</a:t>
            </a:r>
            <a:r>
              <a:rPr lang="en-US" sz="1600" dirty="0">
                <a:solidFill>
                  <a:schemeClr val="bg1"/>
                </a:solidFill>
              </a:rPr>
              <a:t> </a:t>
            </a:r>
            <a:r>
              <a:rPr lang="en-US" sz="1600" dirty="0" err="1">
                <a:solidFill>
                  <a:schemeClr val="bg1"/>
                </a:solidFill>
              </a:rPr>
              <a:t>Besucher</a:t>
            </a:r>
            <a:endParaRPr lang="en-US" sz="1600" dirty="0">
              <a:solidFill>
                <a:schemeClr val="bg1"/>
              </a:solidFill>
            </a:endParaRPr>
          </a:p>
          <a:p>
            <a:pPr marL="0" indent="0" algn="ctr">
              <a:spcBef>
                <a:spcPts val="0"/>
              </a:spcBef>
              <a:buNone/>
            </a:pPr>
            <a:r>
              <a:rPr lang="en-US" sz="1600" dirty="0">
                <a:solidFill>
                  <a:schemeClr val="bg1"/>
                </a:solidFill>
              </a:rPr>
              <a:t>- </a:t>
            </a:r>
            <a:r>
              <a:rPr lang="en-US" sz="1600" dirty="0" err="1">
                <a:solidFill>
                  <a:schemeClr val="bg1"/>
                </a:solidFill>
              </a:rPr>
              <a:t>Motiviert</a:t>
            </a:r>
            <a:r>
              <a:rPr lang="en-US" sz="1600" dirty="0">
                <a:solidFill>
                  <a:schemeClr val="bg1"/>
                </a:solidFill>
              </a:rPr>
              <a:t> </a:t>
            </a:r>
            <a:r>
              <a:rPr lang="en-US" sz="1600" dirty="0" err="1">
                <a:solidFill>
                  <a:schemeClr val="bg1"/>
                </a:solidFill>
              </a:rPr>
              <a:t>zu</a:t>
            </a:r>
            <a:r>
              <a:rPr lang="en-US" sz="1600" dirty="0">
                <a:solidFill>
                  <a:schemeClr val="bg1"/>
                </a:solidFill>
              </a:rPr>
              <a:t> </a:t>
            </a:r>
            <a:r>
              <a:rPr lang="en-US" sz="1600" dirty="0" err="1">
                <a:solidFill>
                  <a:schemeClr val="bg1"/>
                </a:solidFill>
              </a:rPr>
              <a:t>lernen</a:t>
            </a:r>
            <a:endParaRPr lang="en-US" sz="1600" dirty="0">
              <a:solidFill>
                <a:schemeClr val="bg1"/>
              </a:solidFill>
            </a:endParaRPr>
          </a:p>
          <a:p>
            <a:pPr marL="0" indent="0" algn="ctr">
              <a:spcBef>
                <a:spcPts val="0"/>
              </a:spcBef>
              <a:buNone/>
            </a:pPr>
            <a:r>
              <a:rPr lang="en-US" sz="1600" dirty="0">
                <a:solidFill>
                  <a:schemeClr val="bg1"/>
                </a:solidFill>
              </a:rPr>
              <a:t>- </a:t>
            </a:r>
            <a:r>
              <a:rPr lang="en-US" sz="1600" dirty="0" err="1">
                <a:solidFill>
                  <a:schemeClr val="bg1"/>
                </a:solidFill>
              </a:rPr>
              <a:t>Hält</a:t>
            </a:r>
            <a:r>
              <a:rPr lang="en-US" sz="1600" dirty="0">
                <a:solidFill>
                  <a:schemeClr val="bg1"/>
                </a:solidFill>
              </a:rPr>
              <a:t> lange an, wenn die Anpassung einfach ist.</a:t>
            </a:r>
          </a:p>
        </p:txBody>
      </p:sp>
      <p:sp>
        <p:nvSpPr>
          <p:cNvPr id="25" name="Text Placeholder 1">
            <a:extLst>
              <a:ext uri="{FF2B5EF4-FFF2-40B4-BE49-F238E27FC236}">
                <a16:creationId xmlns:a16="http://schemas.microsoft.com/office/drawing/2014/main" id="{BBAE3DD5-2DEE-E53F-D714-4172332E8717}"/>
              </a:ext>
            </a:extLst>
          </p:cNvPr>
          <p:cNvSpPr txBox="1">
            <a:spLocks/>
          </p:cNvSpPr>
          <p:nvPr/>
        </p:nvSpPr>
        <p:spPr>
          <a:xfrm>
            <a:off x="634932" y="1938255"/>
            <a:ext cx="2348855" cy="50252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800" dirty="0" err="1"/>
              <a:t>Anfangsphase</a:t>
            </a:r>
            <a:endParaRPr lang="en-GB" sz="1800" dirty="0"/>
          </a:p>
        </p:txBody>
      </p:sp>
      <p:sp>
        <p:nvSpPr>
          <p:cNvPr id="26" name="Rectangle: Rounded Corners 25">
            <a:extLst>
              <a:ext uri="{FF2B5EF4-FFF2-40B4-BE49-F238E27FC236}">
                <a16:creationId xmlns:a16="http://schemas.microsoft.com/office/drawing/2014/main" id="{8B742A58-A606-42FA-84F2-0E1135841855}"/>
              </a:ext>
            </a:extLst>
          </p:cNvPr>
          <p:cNvSpPr/>
          <p:nvPr/>
        </p:nvSpPr>
        <p:spPr>
          <a:xfrm>
            <a:off x="634936" y="1985979"/>
            <a:ext cx="2348857" cy="643044"/>
          </a:xfrm>
          <a:prstGeom prst="roundRect">
            <a:avLst/>
          </a:prstGeom>
          <a:noFill/>
          <a:ln>
            <a:solidFill>
              <a:srgbClr val="915F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2485BEA2-3EB0-B84F-2920-067545555789}"/>
              </a:ext>
            </a:extLst>
          </p:cNvPr>
          <p:cNvSpPr/>
          <p:nvPr/>
        </p:nvSpPr>
        <p:spPr>
          <a:xfrm>
            <a:off x="5511131" y="4666671"/>
            <a:ext cx="2348856" cy="1833793"/>
          </a:xfrm>
          <a:prstGeom prst="roundRect">
            <a:avLst/>
          </a:prstGeom>
          <a:solidFill>
            <a:srgbClr val="915F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0">
            <a:extLst>
              <a:ext uri="{FF2B5EF4-FFF2-40B4-BE49-F238E27FC236}">
                <a16:creationId xmlns:a16="http://schemas.microsoft.com/office/drawing/2014/main" id="{E6956626-D6A6-388D-CC87-8E1A8EE6347A}"/>
              </a:ext>
            </a:extLst>
          </p:cNvPr>
          <p:cNvSpPr txBox="1">
            <a:spLocks/>
          </p:cNvSpPr>
          <p:nvPr/>
        </p:nvSpPr>
        <p:spPr>
          <a:xfrm>
            <a:off x="5511130" y="4701591"/>
            <a:ext cx="2348857" cy="1919925"/>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ctr">
              <a:spcBef>
                <a:spcPts val="0"/>
              </a:spcBef>
              <a:buNone/>
            </a:pPr>
            <a:r>
              <a:rPr lang="en-US" sz="1400" dirty="0">
                <a:solidFill>
                  <a:schemeClr val="bg1"/>
                </a:solidFill>
              </a:rPr>
              <a:t>- </a:t>
            </a:r>
            <a:r>
              <a:rPr lang="en-US" sz="1400" dirty="0" err="1">
                <a:solidFill>
                  <a:schemeClr val="bg1"/>
                </a:solidFill>
              </a:rPr>
              <a:t>Sprachliche</a:t>
            </a:r>
            <a:r>
              <a:rPr lang="en-US" sz="1400" dirty="0">
                <a:solidFill>
                  <a:schemeClr val="bg1"/>
                </a:solidFill>
              </a:rPr>
              <a:t> und kulturelle </a:t>
            </a:r>
            <a:r>
              <a:rPr lang="en-US" sz="1400" dirty="0" err="1">
                <a:solidFill>
                  <a:schemeClr val="bg1"/>
                </a:solidFill>
              </a:rPr>
              <a:t>Barrieren</a:t>
            </a:r>
            <a:r>
              <a:rPr lang="en-US" sz="1400" dirty="0">
                <a:solidFill>
                  <a:schemeClr val="bg1"/>
                </a:solidFill>
              </a:rPr>
              <a:t> </a:t>
            </a:r>
            <a:r>
              <a:rPr lang="en-US" sz="1400" dirty="0" err="1">
                <a:solidFill>
                  <a:schemeClr val="bg1"/>
                </a:solidFill>
              </a:rPr>
              <a:t>frustrieren</a:t>
            </a:r>
            <a:endParaRPr lang="en-US" sz="1400" dirty="0">
              <a:solidFill>
                <a:schemeClr val="bg1"/>
              </a:solidFill>
            </a:endParaRPr>
          </a:p>
          <a:p>
            <a:pPr marL="0" indent="0" algn="ctr">
              <a:spcBef>
                <a:spcPts val="0"/>
              </a:spcBef>
              <a:buNone/>
            </a:pPr>
            <a:r>
              <a:rPr lang="en-US" sz="1400" dirty="0">
                <a:solidFill>
                  <a:schemeClr val="bg1"/>
                </a:solidFill>
              </a:rPr>
              <a:t>- Sehnsucht nach dem </a:t>
            </a:r>
            <a:r>
              <a:rPr lang="en-US" sz="1400" dirty="0" err="1">
                <a:solidFill>
                  <a:schemeClr val="bg1"/>
                </a:solidFill>
              </a:rPr>
              <a:t>Vertrauten</a:t>
            </a:r>
            <a:endParaRPr lang="en-US" sz="1400" dirty="0">
              <a:solidFill>
                <a:schemeClr val="bg1"/>
              </a:solidFill>
            </a:endParaRPr>
          </a:p>
          <a:p>
            <a:pPr marL="0" indent="0" algn="ctr">
              <a:spcBef>
                <a:spcPts val="0"/>
              </a:spcBef>
              <a:buNone/>
            </a:pPr>
            <a:r>
              <a:rPr lang="en-US" sz="1400" dirty="0">
                <a:solidFill>
                  <a:schemeClr val="bg1"/>
                </a:solidFill>
              </a:rPr>
              <a:t>- </a:t>
            </a:r>
            <a:r>
              <a:rPr lang="en-US" sz="1400" dirty="0" err="1">
                <a:solidFill>
                  <a:schemeClr val="bg1"/>
                </a:solidFill>
              </a:rPr>
              <a:t>Überzeugung</a:t>
            </a:r>
            <a:r>
              <a:rPr lang="en-US" sz="1400" dirty="0">
                <a:solidFill>
                  <a:schemeClr val="bg1"/>
                </a:solidFill>
              </a:rPr>
              <a:t> von der </a:t>
            </a:r>
            <a:r>
              <a:rPr lang="en-US" sz="1400" dirty="0" err="1">
                <a:solidFill>
                  <a:schemeClr val="bg1"/>
                </a:solidFill>
              </a:rPr>
              <a:t>neuen</a:t>
            </a:r>
            <a:r>
              <a:rPr lang="en-US" sz="1400" dirty="0">
                <a:solidFill>
                  <a:schemeClr val="bg1"/>
                </a:solidFill>
              </a:rPr>
              <a:t> Kultur </a:t>
            </a:r>
            <a:r>
              <a:rPr lang="en-US" sz="1400" dirty="0" err="1">
                <a:solidFill>
                  <a:schemeClr val="bg1"/>
                </a:solidFill>
              </a:rPr>
              <a:t>sinkt</a:t>
            </a:r>
            <a:endParaRPr lang="en-US" sz="1400" dirty="0">
              <a:solidFill>
                <a:schemeClr val="bg1"/>
              </a:solidFill>
            </a:endParaRPr>
          </a:p>
          <a:p>
            <a:pPr marL="0" indent="0" algn="ctr">
              <a:spcBef>
                <a:spcPts val="0"/>
              </a:spcBef>
              <a:buNone/>
            </a:pPr>
            <a:r>
              <a:rPr lang="en-US" sz="1400" dirty="0">
                <a:solidFill>
                  <a:schemeClr val="bg1"/>
                </a:solidFill>
              </a:rPr>
              <a:t>- </a:t>
            </a:r>
            <a:r>
              <a:rPr lang="en-US" sz="1400" dirty="0" err="1">
                <a:solidFill>
                  <a:schemeClr val="bg1"/>
                </a:solidFill>
              </a:rPr>
              <a:t>Übergang</a:t>
            </a:r>
            <a:r>
              <a:rPr lang="en-US" sz="1400" dirty="0">
                <a:solidFill>
                  <a:schemeClr val="bg1"/>
                </a:solidFill>
              </a:rPr>
              <a:t> </a:t>
            </a:r>
            <a:r>
              <a:rPr lang="en-US" sz="1400" dirty="0" err="1">
                <a:solidFill>
                  <a:schemeClr val="bg1"/>
                </a:solidFill>
              </a:rPr>
              <a:t>zum</a:t>
            </a:r>
            <a:r>
              <a:rPr lang="en-US" sz="1400" dirty="0">
                <a:solidFill>
                  <a:schemeClr val="bg1"/>
                </a:solidFill>
              </a:rPr>
              <a:t> </a:t>
            </a:r>
            <a:r>
              <a:rPr lang="en-US" sz="1400" dirty="0" err="1">
                <a:solidFill>
                  <a:schemeClr val="bg1"/>
                </a:solidFill>
              </a:rPr>
              <a:t>Ortsansässigem</a:t>
            </a:r>
            <a:endParaRPr lang="en-US" sz="1600" dirty="0">
              <a:solidFill>
                <a:schemeClr val="bg1"/>
              </a:solidFill>
            </a:endParaRPr>
          </a:p>
        </p:txBody>
      </p:sp>
      <p:sp>
        <p:nvSpPr>
          <p:cNvPr id="29" name="Rectangle: Rounded Corners 28">
            <a:extLst>
              <a:ext uri="{FF2B5EF4-FFF2-40B4-BE49-F238E27FC236}">
                <a16:creationId xmlns:a16="http://schemas.microsoft.com/office/drawing/2014/main" id="{5EE04403-53AE-7ABF-68EE-C3B05323E09E}"/>
              </a:ext>
            </a:extLst>
          </p:cNvPr>
          <p:cNvSpPr/>
          <p:nvPr/>
        </p:nvSpPr>
        <p:spPr>
          <a:xfrm>
            <a:off x="5511129" y="4382577"/>
            <a:ext cx="2348857" cy="606533"/>
          </a:xfrm>
          <a:prstGeom prst="roundRect">
            <a:avLst/>
          </a:prstGeom>
          <a:noFill/>
          <a:ln>
            <a:solidFill>
              <a:srgbClr val="915F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
            <a:extLst>
              <a:ext uri="{FF2B5EF4-FFF2-40B4-BE49-F238E27FC236}">
                <a16:creationId xmlns:a16="http://schemas.microsoft.com/office/drawing/2014/main" id="{D8DEDFB0-DC58-B6C6-1D85-71EA40BC2C86}"/>
              </a:ext>
            </a:extLst>
          </p:cNvPr>
          <p:cNvSpPr txBox="1">
            <a:spLocks/>
          </p:cNvSpPr>
          <p:nvPr/>
        </p:nvSpPr>
        <p:spPr>
          <a:xfrm>
            <a:off x="5511132" y="4341979"/>
            <a:ext cx="2348855" cy="50252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800" dirty="0"/>
              <a:t>Frustrationsphase</a:t>
            </a:r>
          </a:p>
        </p:txBody>
      </p:sp>
      <p:sp>
        <p:nvSpPr>
          <p:cNvPr id="32" name="Rectangle: Rounded Corners 31">
            <a:extLst>
              <a:ext uri="{FF2B5EF4-FFF2-40B4-BE49-F238E27FC236}">
                <a16:creationId xmlns:a16="http://schemas.microsoft.com/office/drawing/2014/main" id="{025148E1-0C33-7FA4-0D15-9608A8F9DED2}"/>
              </a:ext>
            </a:extLst>
          </p:cNvPr>
          <p:cNvSpPr/>
          <p:nvPr/>
        </p:nvSpPr>
        <p:spPr>
          <a:xfrm>
            <a:off x="9708340" y="2289245"/>
            <a:ext cx="2348856" cy="2377426"/>
          </a:xfrm>
          <a:prstGeom prst="roundRect">
            <a:avLst/>
          </a:prstGeom>
          <a:solidFill>
            <a:srgbClr val="915F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10">
            <a:extLst>
              <a:ext uri="{FF2B5EF4-FFF2-40B4-BE49-F238E27FC236}">
                <a16:creationId xmlns:a16="http://schemas.microsoft.com/office/drawing/2014/main" id="{D8FFD4E0-0235-CFE2-87E5-EDE4B835D0BE}"/>
              </a:ext>
            </a:extLst>
          </p:cNvPr>
          <p:cNvSpPr txBox="1">
            <a:spLocks/>
          </p:cNvSpPr>
          <p:nvPr/>
        </p:nvSpPr>
        <p:spPr>
          <a:xfrm>
            <a:off x="9771017" y="2295352"/>
            <a:ext cx="2227218" cy="1175488"/>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ctr">
              <a:spcBef>
                <a:spcPts val="0"/>
              </a:spcBef>
              <a:buNone/>
            </a:pPr>
            <a:r>
              <a:rPr lang="en-US" sz="1600" dirty="0">
                <a:solidFill>
                  <a:schemeClr val="bg1"/>
                </a:solidFill>
              </a:rPr>
              <a:t>- Frustration lässt nach, </a:t>
            </a:r>
            <a:r>
              <a:rPr lang="en-US" sz="1600" dirty="0" err="1">
                <a:solidFill>
                  <a:schemeClr val="bg1"/>
                </a:solidFill>
              </a:rPr>
              <a:t>Kompetenz</a:t>
            </a:r>
            <a:r>
              <a:rPr lang="en-US" sz="1600" dirty="0">
                <a:solidFill>
                  <a:schemeClr val="bg1"/>
                </a:solidFill>
              </a:rPr>
              <a:t> in der lokalen Kultur </a:t>
            </a:r>
            <a:r>
              <a:rPr lang="en-US" sz="1600" dirty="0" err="1">
                <a:solidFill>
                  <a:schemeClr val="bg1"/>
                </a:solidFill>
              </a:rPr>
              <a:t>wächst</a:t>
            </a:r>
            <a:endParaRPr lang="en-US" sz="1600" dirty="0">
              <a:solidFill>
                <a:schemeClr val="bg1"/>
              </a:solidFill>
            </a:endParaRPr>
          </a:p>
          <a:p>
            <a:pPr marL="0" indent="0" algn="ctr">
              <a:spcBef>
                <a:spcPts val="0"/>
              </a:spcBef>
              <a:buNone/>
            </a:pPr>
            <a:r>
              <a:rPr lang="en-US" sz="1600" dirty="0">
                <a:solidFill>
                  <a:schemeClr val="bg1"/>
                </a:solidFill>
              </a:rPr>
              <a:t>- </a:t>
            </a:r>
            <a:r>
              <a:rPr lang="en-US" sz="1600" dirty="0" err="1">
                <a:solidFill>
                  <a:schemeClr val="bg1"/>
                </a:solidFill>
              </a:rPr>
              <a:t>ein</a:t>
            </a:r>
            <a:r>
              <a:rPr lang="en-US" sz="1600" dirty="0">
                <a:solidFill>
                  <a:schemeClr val="bg1"/>
                </a:solidFill>
              </a:rPr>
              <a:t> Zuhause geschaffen, den Alltag gemeistert und neue Freunde </a:t>
            </a:r>
            <a:r>
              <a:rPr lang="en-US" sz="1600" dirty="0" err="1">
                <a:solidFill>
                  <a:schemeClr val="bg1"/>
                </a:solidFill>
              </a:rPr>
              <a:t>gefunden</a:t>
            </a:r>
            <a:endParaRPr lang="en-US" sz="1600" dirty="0">
              <a:solidFill>
                <a:schemeClr val="bg1"/>
              </a:solidFill>
            </a:endParaRPr>
          </a:p>
          <a:p>
            <a:pPr marL="0" indent="0" algn="ctr">
              <a:spcBef>
                <a:spcPts val="0"/>
              </a:spcBef>
              <a:buNone/>
            </a:pPr>
            <a:r>
              <a:rPr lang="en-US" sz="1600" dirty="0">
                <a:solidFill>
                  <a:schemeClr val="bg1"/>
                </a:solidFill>
              </a:rPr>
              <a:t>- </a:t>
            </a:r>
            <a:r>
              <a:rPr lang="en-US" sz="1600" dirty="0" err="1">
                <a:solidFill>
                  <a:schemeClr val="bg1"/>
                </a:solidFill>
              </a:rPr>
              <a:t>Ausgewogenes</a:t>
            </a:r>
            <a:r>
              <a:rPr lang="en-US" sz="1600" dirty="0">
                <a:solidFill>
                  <a:schemeClr val="bg1"/>
                </a:solidFill>
              </a:rPr>
              <a:t> Leben</a:t>
            </a:r>
          </a:p>
          <a:p>
            <a:pPr marL="0" indent="0">
              <a:spcBef>
                <a:spcPts val="0"/>
              </a:spcBef>
              <a:buNone/>
            </a:pPr>
            <a:endParaRPr lang="en-US" sz="1600" dirty="0">
              <a:solidFill>
                <a:schemeClr val="tx1"/>
              </a:solidFill>
            </a:endParaRPr>
          </a:p>
          <a:p>
            <a:pPr marL="0" indent="0">
              <a:spcBef>
                <a:spcPts val="0"/>
              </a:spcBef>
              <a:buNone/>
            </a:pPr>
            <a:endParaRPr lang="en-US" sz="1600" dirty="0">
              <a:solidFill>
                <a:schemeClr val="tx1"/>
              </a:solidFill>
            </a:endParaRPr>
          </a:p>
          <a:p>
            <a:pPr marL="0" indent="0">
              <a:spcBef>
                <a:spcPts val="0"/>
              </a:spcBef>
              <a:buNone/>
            </a:pPr>
            <a:endParaRPr lang="en-US" sz="1600" dirty="0">
              <a:solidFill>
                <a:schemeClr val="tx1"/>
              </a:solidFill>
            </a:endParaRPr>
          </a:p>
          <a:p>
            <a:pPr marL="0" indent="-182880">
              <a:spcBef>
                <a:spcPts val="0"/>
              </a:spcBef>
            </a:pPr>
            <a:endParaRPr lang="en-US" sz="1800" dirty="0"/>
          </a:p>
        </p:txBody>
      </p:sp>
      <p:sp>
        <p:nvSpPr>
          <p:cNvPr id="34" name="Text Placeholder 1">
            <a:extLst>
              <a:ext uri="{FF2B5EF4-FFF2-40B4-BE49-F238E27FC236}">
                <a16:creationId xmlns:a16="http://schemas.microsoft.com/office/drawing/2014/main" id="{C75C853F-DC12-0833-0425-84DDFE63AC92}"/>
              </a:ext>
            </a:extLst>
          </p:cNvPr>
          <p:cNvSpPr txBox="1">
            <a:spLocks/>
          </p:cNvSpPr>
          <p:nvPr/>
        </p:nvSpPr>
        <p:spPr>
          <a:xfrm>
            <a:off x="9649380" y="1938255"/>
            <a:ext cx="2348855" cy="50252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800" dirty="0"/>
              <a:t>Anpassungsphase</a:t>
            </a:r>
          </a:p>
        </p:txBody>
      </p:sp>
      <p:sp>
        <p:nvSpPr>
          <p:cNvPr id="35" name="Rectangle: Rounded Corners 34">
            <a:extLst>
              <a:ext uri="{FF2B5EF4-FFF2-40B4-BE49-F238E27FC236}">
                <a16:creationId xmlns:a16="http://schemas.microsoft.com/office/drawing/2014/main" id="{F81E3029-2779-3E51-E7A6-1C1CBFE0BCDA}"/>
              </a:ext>
            </a:extLst>
          </p:cNvPr>
          <p:cNvSpPr/>
          <p:nvPr/>
        </p:nvSpPr>
        <p:spPr>
          <a:xfrm>
            <a:off x="9708335" y="1992085"/>
            <a:ext cx="2348857" cy="606533"/>
          </a:xfrm>
          <a:prstGeom prst="roundRect">
            <a:avLst/>
          </a:prstGeom>
          <a:noFill/>
          <a:ln>
            <a:solidFill>
              <a:srgbClr val="915F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
            <a:extLst>
              <a:ext uri="{FF2B5EF4-FFF2-40B4-BE49-F238E27FC236}">
                <a16:creationId xmlns:a16="http://schemas.microsoft.com/office/drawing/2014/main" id="{C72EDA61-A577-23C2-F81F-1F69EDFBEA23}"/>
              </a:ext>
            </a:extLst>
          </p:cNvPr>
          <p:cNvSpPr txBox="1">
            <a:spLocks/>
          </p:cNvSpPr>
          <p:nvPr/>
        </p:nvSpPr>
        <p:spPr>
          <a:xfrm>
            <a:off x="2925288" y="1720548"/>
            <a:ext cx="1066968" cy="50252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000" dirty="0">
                <a:solidFill>
                  <a:srgbClr val="E97924"/>
                </a:solidFill>
              </a:rPr>
              <a:t>POSITIVE EMOTION</a:t>
            </a:r>
          </a:p>
        </p:txBody>
      </p:sp>
      <p:sp>
        <p:nvSpPr>
          <p:cNvPr id="39" name="Text Placeholder 1">
            <a:extLst>
              <a:ext uri="{FF2B5EF4-FFF2-40B4-BE49-F238E27FC236}">
                <a16:creationId xmlns:a16="http://schemas.microsoft.com/office/drawing/2014/main" id="{84503578-7D88-14DB-B7F5-C14882139083}"/>
              </a:ext>
            </a:extLst>
          </p:cNvPr>
          <p:cNvSpPr txBox="1">
            <a:spLocks/>
          </p:cNvSpPr>
          <p:nvPr/>
        </p:nvSpPr>
        <p:spPr>
          <a:xfrm>
            <a:off x="2902064" y="2607881"/>
            <a:ext cx="1066968" cy="50252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000" dirty="0">
                <a:solidFill>
                  <a:srgbClr val="E97924"/>
                </a:solidFill>
              </a:rPr>
              <a:t>NEUTRAL</a:t>
            </a:r>
          </a:p>
        </p:txBody>
      </p:sp>
      <p:sp>
        <p:nvSpPr>
          <p:cNvPr id="40" name="Text Placeholder 1">
            <a:extLst>
              <a:ext uri="{FF2B5EF4-FFF2-40B4-BE49-F238E27FC236}">
                <a16:creationId xmlns:a16="http://schemas.microsoft.com/office/drawing/2014/main" id="{09645FF4-C758-6349-C1F0-D543D16361E1}"/>
              </a:ext>
            </a:extLst>
          </p:cNvPr>
          <p:cNvSpPr txBox="1">
            <a:spLocks/>
          </p:cNvSpPr>
          <p:nvPr/>
        </p:nvSpPr>
        <p:spPr>
          <a:xfrm>
            <a:off x="2925288" y="3492750"/>
            <a:ext cx="1066968" cy="50252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000" dirty="0">
                <a:solidFill>
                  <a:srgbClr val="E97924"/>
                </a:solidFill>
              </a:rPr>
              <a:t>NEGATIVE EMOTION</a:t>
            </a:r>
          </a:p>
        </p:txBody>
      </p:sp>
    </p:spTree>
    <p:extLst>
      <p:ext uri="{BB962C8B-B14F-4D97-AF65-F5344CB8AC3E}">
        <p14:creationId xmlns:p14="http://schemas.microsoft.com/office/powerpoint/2010/main" val="2508158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AE5973-9FD8-264F-C1DC-C257A5DB1D0F}"/>
              </a:ext>
            </a:extLst>
          </p:cNvPr>
          <p:cNvSpPr>
            <a:spLocks noGrp="1"/>
          </p:cNvSpPr>
          <p:nvPr>
            <p:ph type="body" sz="quarter" idx="30"/>
          </p:nvPr>
        </p:nvSpPr>
        <p:spPr>
          <a:xfrm>
            <a:off x="773875" y="472627"/>
            <a:ext cx="10644249" cy="808786"/>
          </a:xfrm>
        </p:spPr>
        <p:txBody>
          <a:bodyPr/>
          <a:lstStyle/>
          <a:p>
            <a:r>
              <a:rPr lang="en-US" dirty="0"/>
              <a:t>Kulturschock und der kulturelle </a:t>
            </a:r>
            <a:r>
              <a:rPr lang="en-US" dirty="0" err="1"/>
              <a:t>Anpassungszyklus</a:t>
            </a:r>
            <a:r>
              <a:rPr lang="en-US" dirty="0"/>
              <a:t> </a:t>
            </a:r>
            <a:endParaRPr lang="en-IE" dirty="0"/>
          </a:p>
        </p:txBody>
      </p:sp>
      <p:sp>
        <p:nvSpPr>
          <p:cNvPr id="7" name="Rectangle 6">
            <a:extLst>
              <a:ext uri="{FF2B5EF4-FFF2-40B4-BE49-F238E27FC236}">
                <a16:creationId xmlns:a16="http://schemas.microsoft.com/office/drawing/2014/main" id="{51C7279F-BBFF-FDA9-C98F-EF0250CA4DCB}"/>
              </a:ext>
            </a:extLst>
          </p:cNvPr>
          <p:cNvSpPr/>
          <p:nvPr/>
        </p:nvSpPr>
        <p:spPr>
          <a:xfrm>
            <a:off x="6271404" y="2984071"/>
            <a:ext cx="4434592" cy="1855347"/>
          </a:xfrm>
          <a:prstGeom prst="rect">
            <a:avLst/>
          </a:prstGeom>
          <a:solidFill>
            <a:srgbClr val="D2BED8"/>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cs typeface="Calibri" panose="020F0502020204030204" pitchFamily="34" charset="0"/>
            </a:endParaRPr>
          </a:p>
        </p:txBody>
      </p:sp>
      <p:sp>
        <p:nvSpPr>
          <p:cNvPr id="8" name="Text Placeholder 1">
            <a:extLst>
              <a:ext uri="{FF2B5EF4-FFF2-40B4-BE49-F238E27FC236}">
                <a16:creationId xmlns:a16="http://schemas.microsoft.com/office/drawing/2014/main" id="{A38B4B58-406A-F01D-FBC7-C26530FABCAA}"/>
              </a:ext>
            </a:extLst>
          </p:cNvPr>
          <p:cNvSpPr txBox="1">
            <a:spLocks/>
          </p:cNvSpPr>
          <p:nvPr/>
        </p:nvSpPr>
        <p:spPr>
          <a:xfrm>
            <a:off x="6392174" y="3042014"/>
            <a:ext cx="4203085" cy="50252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2800" b="0" i="1" dirty="0">
                <a:solidFill>
                  <a:schemeClr val="tx1"/>
                </a:solidFill>
              </a:rPr>
              <a:t>Wenn Sie mehr über die kulturelle Anpassungskurve erfahren möchten, sehen Sie sich dieses </a:t>
            </a:r>
            <a:r>
              <a:rPr lang="en-GB" sz="2800" i="1" dirty="0">
                <a:solidFill>
                  <a:schemeClr val="tx1"/>
                </a:solidFill>
                <a:hlinkClick r:id="rId3"/>
              </a:rPr>
              <a:t>VIDEO</a:t>
            </a:r>
            <a:r>
              <a:rPr lang="en-GB" sz="2800" i="1" dirty="0">
                <a:solidFill>
                  <a:schemeClr val="tx1"/>
                </a:solidFill>
              </a:rPr>
              <a:t> </a:t>
            </a:r>
            <a:r>
              <a:rPr lang="en-GB" sz="2800" b="0" i="1" dirty="0">
                <a:solidFill>
                  <a:schemeClr val="tx1"/>
                </a:solidFill>
              </a:rPr>
              <a:t>an!</a:t>
            </a:r>
          </a:p>
        </p:txBody>
      </p:sp>
      <p:pic>
        <p:nvPicPr>
          <p:cNvPr id="6" name="Online Media 8" title="Culture Shock and The Cultural Adaptation Cycle [What It Is and What to Do About It]">
            <a:hlinkClick r:id="" action="ppaction://media"/>
            <a:extLst>
              <a:ext uri="{FF2B5EF4-FFF2-40B4-BE49-F238E27FC236}">
                <a16:creationId xmlns:a16="http://schemas.microsoft.com/office/drawing/2014/main" id="{7181E677-31B7-4D15-B806-71B106DD1245}"/>
              </a:ext>
            </a:extLst>
          </p:cNvPr>
          <p:cNvPicPr>
            <a:picLocks noRot="1" noChangeAspect="1"/>
          </p:cNvPicPr>
          <p:nvPr>
            <a:videoFile r:link="rId1"/>
          </p:nvPr>
        </p:nvPicPr>
        <p:blipFill>
          <a:blip r:embed="rId4"/>
          <a:stretch>
            <a:fillRect/>
          </a:stretch>
        </p:blipFill>
        <p:spPr>
          <a:xfrm>
            <a:off x="0" y="3114136"/>
            <a:ext cx="5179899" cy="2924355"/>
          </a:xfrm>
          <a:prstGeom prst="rect">
            <a:avLst/>
          </a:prstGeom>
        </p:spPr>
      </p:pic>
      <p:pic>
        <p:nvPicPr>
          <p:cNvPr id="11" name="Graphic 10" descr="Arrow: Rotate left with solid fill">
            <a:extLst>
              <a:ext uri="{FF2B5EF4-FFF2-40B4-BE49-F238E27FC236}">
                <a16:creationId xmlns:a16="http://schemas.microsoft.com/office/drawing/2014/main" id="{50D6AB63-07E6-2DDC-B92F-C6E421C62A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1744" y="1928004"/>
            <a:ext cx="1860430" cy="1860430"/>
          </a:xfrm>
          <a:prstGeom prst="rect">
            <a:avLst/>
          </a:prstGeom>
        </p:spPr>
      </p:pic>
    </p:spTree>
    <p:extLst>
      <p:ext uri="{BB962C8B-B14F-4D97-AF65-F5344CB8AC3E}">
        <p14:creationId xmlns:p14="http://schemas.microsoft.com/office/powerpoint/2010/main" val="249779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a:xfrm>
            <a:off x="2039588" y="2070648"/>
            <a:ext cx="1045074" cy="223473"/>
          </a:xfrm>
        </p:spPr>
        <p:txBody>
          <a:bodyPr/>
          <a:lstStyle/>
          <a:p>
            <a:r>
              <a:rPr lang="en-US" sz="2000" dirty="0">
                <a:solidFill>
                  <a:srgbClr val="915F9E"/>
                </a:solidFill>
              </a:rPr>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a:xfrm>
            <a:off x="2898345" y="2053396"/>
            <a:ext cx="8967834" cy="266595"/>
          </a:xfrm>
        </p:spPr>
        <p:txBody>
          <a:bodyPr/>
          <a:lstStyle/>
          <a:p>
            <a:r>
              <a:rPr lang="fr-FR" sz="2000" dirty="0">
                <a:solidFill>
                  <a:srgbClr val="0C2D45"/>
                </a:solidFill>
              </a:rPr>
              <a:t>Sozioökonomische Herausforderungen für Unternehmer mit </a:t>
            </a:r>
            <a:r>
              <a:rPr lang="fr-FR" sz="2000" dirty="0" err="1">
                <a:solidFill>
                  <a:srgbClr val="0C2D45"/>
                </a:solidFill>
              </a:rPr>
              <a:t>vielfältigem</a:t>
            </a:r>
            <a:r>
              <a:rPr lang="fr-FR" sz="2000" dirty="0">
                <a:solidFill>
                  <a:srgbClr val="0C2D45"/>
                </a:solidFill>
              </a:rPr>
              <a:t> </a:t>
            </a:r>
            <a:r>
              <a:rPr lang="fr-FR" sz="2000" dirty="0" err="1">
                <a:solidFill>
                  <a:srgbClr val="0C2D45"/>
                </a:solidFill>
              </a:rPr>
              <a:t>kulturellem</a:t>
            </a:r>
            <a:r>
              <a:rPr lang="fr-FR" sz="2000" dirty="0">
                <a:solidFill>
                  <a:srgbClr val="0C2D45"/>
                </a:solidFill>
              </a:rPr>
              <a:t> </a:t>
            </a:r>
            <a:r>
              <a:rPr lang="fr-FR" sz="2000" dirty="0" err="1">
                <a:solidFill>
                  <a:srgbClr val="0C2D45"/>
                </a:solidFill>
              </a:rPr>
              <a:t>Hintergrund</a:t>
            </a:r>
            <a:endParaRPr lang="en-US" sz="2000" dirty="0">
              <a:solidFill>
                <a:srgbClr val="0C2D45"/>
              </a:solidFill>
            </a:endParaRP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a:xfrm>
            <a:off x="2033006" y="2617820"/>
            <a:ext cx="1045074" cy="223473"/>
          </a:xfrm>
        </p:spPr>
        <p:txBody>
          <a:bodyPr/>
          <a:lstStyle/>
          <a:p>
            <a:r>
              <a:rPr lang="en-US" sz="2000" dirty="0">
                <a:solidFill>
                  <a:srgbClr val="915F9E"/>
                </a:solidFill>
              </a:rPr>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a:xfrm>
            <a:off x="2912784" y="2597268"/>
            <a:ext cx="8757626" cy="304802"/>
          </a:xfrm>
        </p:spPr>
        <p:txBody>
          <a:bodyPr/>
          <a:lstStyle/>
          <a:p>
            <a:r>
              <a:rPr lang="en-US" sz="2000" dirty="0">
                <a:solidFill>
                  <a:srgbClr val="0C2D45"/>
                </a:solidFill>
              </a:rPr>
              <a:t>Kulturelle Anpassung: Wie erreicht man sie und </a:t>
            </a:r>
            <a:r>
              <a:rPr lang="en-US" sz="2000" dirty="0" err="1">
                <a:solidFill>
                  <a:srgbClr val="0C2D45"/>
                </a:solidFill>
              </a:rPr>
              <a:t>bleibt</a:t>
            </a:r>
            <a:r>
              <a:rPr lang="en-US" sz="2000" dirty="0">
                <a:solidFill>
                  <a:srgbClr val="0C2D45"/>
                </a:solidFill>
              </a:rPr>
              <a:t> </a:t>
            </a:r>
            <a:r>
              <a:rPr lang="en-US" sz="2000" dirty="0" err="1">
                <a:solidFill>
                  <a:srgbClr val="0C2D45"/>
                </a:solidFill>
              </a:rPr>
              <a:t>dennoch</a:t>
            </a:r>
            <a:r>
              <a:rPr lang="en-US" sz="2000" dirty="0">
                <a:solidFill>
                  <a:srgbClr val="0C2D45"/>
                </a:solidFill>
              </a:rPr>
              <a:t> </a:t>
            </a:r>
            <a:r>
              <a:rPr lang="en-US" sz="2000" dirty="0" err="1">
                <a:solidFill>
                  <a:srgbClr val="0C2D45"/>
                </a:solidFill>
              </a:rPr>
              <a:t>authentisch</a:t>
            </a:r>
            <a:r>
              <a:rPr lang="en-US" sz="2000" dirty="0">
                <a:solidFill>
                  <a:srgbClr val="0C2D45"/>
                </a:solidFill>
              </a:rPr>
              <a:t>?</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a:xfrm>
            <a:off x="2011986" y="3147363"/>
            <a:ext cx="1045074" cy="223473"/>
          </a:xfrm>
        </p:spPr>
        <p:txBody>
          <a:bodyPr/>
          <a:lstStyle/>
          <a:p>
            <a:r>
              <a:rPr lang="en-US" sz="2000" dirty="0">
                <a:solidFill>
                  <a:srgbClr val="915F9E"/>
                </a:solidFill>
              </a:rPr>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a:xfrm>
            <a:off x="2898345" y="3096484"/>
            <a:ext cx="8578951" cy="337110"/>
          </a:xfrm>
        </p:spPr>
        <p:txBody>
          <a:bodyPr/>
          <a:lstStyle/>
          <a:p>
            <a:r>
              <a:rPr lang="en-US" sz="2000" dirty="0">
                <a:solidFill>
                  <a:srgbClr val="0C2D45"/>
                </a:solidFill>
              </a:rPr>
              <a:t>Entwicklung wirksamer Strategien für Networking und Mentoring</a:t>
            </a: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a:xfrm>
            <a:off x="2011986" y="3662179"/>
            <a:ext cx="1045074" cy="223473"/>
          </a:xfrm>
        </p:spPr>
        <p:txBody>
          <a:bodyPr/>
          <a:lstStyle/>
          <a:p>
            <a:r>
              <a:rPr lang="en-US" sz="2000" dirty="0">
                <a:solidFill>
                  <a:srgbClr val="915F9E"/>
                </a:solidFill>
              </a:rPr>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a:xfrm>
            <a:off x="2912784" y="3644928"/>
            <a:ext cx="8438388" cy="317222"/>
          </a:xfrm>
        </p:spPr>
        <p:txBody>
          <a:bodyPr/>
          <a:lstStyle/>
          <a:p>
            <a:r>
              <a:rPr lang="en-US" sz="2000" dirty="0">
                <a:solidFill>
                  <a:srgbClr val="0C2D45"/>
                </a:solidFill>
              </a:rPr>
              <a:t>Ermittlung von Möglichkeiten zur sozialen und </a:t>
            </a:r>
            <a:r>
              <a:rPr lang="en-US" sz="2000" dirty="0" err="1">
                <a:solidFill>
                  <a:srgbClr val="0C2D45"/>
                </a:solidFill>
              </a:rPr>
              <a:t>wirtschaftlichen</a:t>
            </a:r>
            <a:r>
              <a:rPr lang="en-US" sz="2000" dirty="0">
                <a:solidFill>
                  <a:srgbClr val="0C2D45"/>
                </a:solidFill>
              </a:rPr>
              <a:t> Integration</a:t>
            </a: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a:xfrm>
            <a:off x="2011986" y="4308318"/>
            <a:ext cx="1045074" cy="223473"/>
          </a:xfrm>
        </p:spPr>
        <p:txBody>
          <a:bodyPr/>
          <a:lstStyle/>
          <a:p>
            <a:r>
              <a:rPr lang="en-US" sz="2000" dirty="0">
                <a:solidFill>
                  <a:srgbClr val="915F9E"/>
                </a:solidFill>
              </a:rPr>
              <a:t>05</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a:xfrm>
            <a:off x="2912784" y="4239427"/>
            <a:ext cx="8107135" cy="337110"/>
          </a:xfrm>
        </p:spPr>
        <p:txBody>
          <a:bodyPr/>
          <a:lstStyle/>
          <a:p>
            <a:r>
              <a:rPr lang="en-US" sz="2000" dirty="0">
                <a:solidFill>
                  <a:srgbClr val="0C2D45"/>
                </a:solidFill>
              </a:rPr>
              <a:t>Soziale und persönliche wirtschaftliche Ziele</a:t>
            </a: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a:xfrm>
            <a:off x="2694575" y="991145"/>
            <a:ext cx="4778279" cy="532331"/>
          </a:xfrm>
        </p:spPr>
        <p:txBody>
          <a:bodyPr/>
          <a:lstStyle/>
          <a:p>
            <a:r>
              <a:rPr lang="en-US" dirty="0">
                <a:solidFill>
                  <a:srgbClr val="915F9E"/>
                </a:solidFill>
              </a:rPr>
              <a:t>INHALTSVERZEICHNIS</a:t>
            </a:r>
          </a:p>
        </p:txBody>
      </p:sp>
      <p:sp>
        <p:nvSpPr>
          <p:cNvPr id="2" name="Slide Number Placeholder 2">
            <a:extLst>
              <a:ext uri="{FF2B5EF4-FFF2-40B4-BE49-F238E27FC236}">
                <a16:creationId xmlns:a16="http://schemas.microsoft.com/office/drawing/2014/main" id="{C72DD1BA-8BB3-FA93-2FF2-226664E56F8C}"/>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2</a:t>
            </a:fld>
            <a:endParaRPr lang="en-US" sz="800" dirty="0">
              <a:latin typeface="Calibri" panose="020F0502020204030204" pitchFamily="34" charset="0"/>
              <a:cs typeface="Calibri" panose="020F0502020204030204" pitchFamily="34" charset="0"/>
            </a:endParaRPr>
          </a:p>
        </p:txBody>
      </p:sp>
      <p:sp>
        <p:nvSpPr>
          <p:cNvPr id="3" name="Textfeld 2">
            <a:extLst>
              <a:ext uri="{FF2B5EF4-FFF2-40B4-BE49-F238E27FC236}">
                <a16:creationId xmlns:a16="http://schemas.microsoft.com/office/drawing/2014/main" id="{E0D5D5B2-D1D6-E5BD-F225-0A3FA30CDF36}"/>
              </a:ext>
            </a:extLst>
          </p:cNvPr>
          <p:cNvSpPr txBox="1"/>
          <p:nvPr/>
        </p:nvSpPr>
        <p:spPr>
          <a:xfrm>
            <a:off x="777082" y="5424813"/>
            <a:ext cx="4845906" cy="677108"/>
          </a:xfrm>
          <a:prstGeom prst="rect">
            <a:avLst/>
          </a:prstGeom>
          <a:noFill/>
        </p:spPr>
        <p:txBody>
          <a:bodyPr wrap="square" rtlCol="0">
            <a:spAutoFit/>
          </a:bodyPr>
          <a:lstStyle/>
          <a:p>
            <a:r>
              <a:rPr lang="de-DE" sz="1000" i="1" dirty="0">
                <a:latin typeface="Calibri" panose="020F0502020204030204" pitchFamily="34" charset="0"/>
                <a:ea typeface="Calibri" panose="020F0502020204030204" pitchFamily="34" charset="0"/>
                <a:cs typeface="Calibri" panose="020F0502020204030204" pitchFamily="34" charset="0"/>
              </a:rPr>
              <a:t>Hinweis: Aus Gründen der besseren Lesbarkeit wird in diesem Dokument das generische Maskulinum verwendet. Sämtliche Personenbezeichnungen gelten gleichermaßen für alle Geschlechter.</a:t>
            </a:r>
          </a:p>
          <a:p>
            <a:endParaRPr lang="de-DE" sz="800"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593609C-4DA7-5D19-0E5F-D8C126707AB5}"/>
              </a:ext>
            </a:extLst>
          </p:cNvPr>
          <p:cNvSpPr>
            <a:spLocks noGrp="1"/>
          </p:cNvSpPr>
          <p:nvPr>
            <p:ph type="body" sz="quarter" idx="30"/>
          </p:nvPr>
        </p:nvSpPr>
        <p:spPr/>
        <p:txBody>
          <a:bodyPr/>
          <a:lstStyle/>
          <a:p>
            <a:r>
              <a:rPr lang="de-DE" dirty="0"/>
              <a:t>AUTHENTIZITÄT</a:t>
            </a:r>
            <a:endParaRPr lang="en-US" dirty="0"/>
          </a:p>
        </p:txBody>
      </p:sp>
      <p:sp>
        <p:nvSpPr>
          <p:cNvPr id="11" name="Text Placeholder 10">
            <a:extLst>
              <a:ext uri="{FF2B5EF4-FFF2-40B4-BE49-F238E27FC236}">
                <a16:creationId xmlns:a16="http://schemas.microsoft.com/office/drawing/2014/main" id="{31697FEF-1E7A-4A7E-420B-FAA9E284667C}"/>
              </a:ext>
            </a:extLst>
          </p:cNvPr>
          <p:cNvSpPr>
            <a:spLocks noGrp="1"/>
          </p:cNvSpPr>
          <p:nvPr>
            <p:ph type="body" sz="quarter" idx="48"/>
          </p:nvPr>
        </p:nvSpPr>
        <p:spPr>
          <a:xfrm>
            <a:off x="5917474" y="2159823"/>
            <a:ext cx="5500650" cy="2538354"/>
          </a:xfrm>
        </p:spPr>
        <p:txBody>
          <a:bodyPr/>
          <a:lstStyle/>
          <a:p>
            <a:r>
              <a:rPr lang="en-US" dirty="0"/>
              <a:t>Der Spagat zwischen Anpassung und Authentizität setzt voraus, dass man kulturelle Nuancen versteht, ohne seine Identität zu verlieren. Seien Sie aufgeschlossen, denn echte kulturelle Anpassung bedeutet, einen Mittelweg zu finden zwischen der Annahme von Neuem und der Beibehaltung der eigenen Identität in einer vielfältigen Welt.</a:t>
            </a:r>
          </a:p>
          <a:p>
            <a:endParaRPr lang="en-US" dirty="0"/>
          </a:p>
        </p:txBody>
      </p:sp>
      <p:pic>
        <p:nvPicPr>
          <p:cNvPr id="5" name="Picture Placeholder 12" descr="A close up of a person's face&#10;&#10;Description automatically generated">
            <a:extLst>
              <a:ext uri="{FF2B5EF4-FFF2-40B4-BE49-F238E27FC236}">
                <a16:creationId xmlns:a16="http://schemas.microsoft.com/office/drawing/2014/main" id="{820C7A1F-C489-4E77-A0B4-4C61629A2C9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52" b="52"/>
          <a:stretch>
            <a:fillRect/>
          </a:stretch>
        </p:blipFill>
        <p:spPr>
          <a:xfrm>
            <a:off x="-9525" y="3154363"/>
            <a:ext cx="4641850" cy="2879725"/>
          </a:xfrm>
        </p:spPr>
      </p:pic>
    </p:spTree>
    <p:extLst>
      <p:ext uri="{BB962C8B-B14F-4D97-AF65-F5344CB8AC3E}">
        <p14:creationId xmlns:p14="http://schemas.microsoft.com/office/powerpoint/2010/main" val="873232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640956" y="1196291"/>
            <a:ext cx="6749339" cy="808098"/>
          </a:xfrm>
        </p:spPr>
        <p:txBody>
          <a:bodyPr/>
          <a:lstStyle/>
          <a:p>
            <a:r>
              <a:rPr lang="en-US" sz="3200" dirty="0"/>
              <a:t>Aktivität zur kulturellen Anpassung: Kulturelle Unterschiede annehmen und dabei sich selbst treu bleiben</a:t>
            </a:r>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640956" y="2932897"/>
            <a:ext cx="6749339" cy="2965622"/>
          </a:xfrm>
        </p:spPr>
        <p:txBody>
          <a:bodyPr/>
          <a:lstStyle/>
          <a:p>
            <a:r>
              <a:rPr lang="en-US" sz="2000" b="1" i="1" dirty="0">
                <a:solidFill>
                  <a:srgbClr val="7ABB57"/>
                </a:solidFill>
              </a:rPr>
              <a:t>Kultur-Collage: </a:t>
            </a:r>
            <a:r>
              <a:rPr lang="en-US" sz="2000" dirty="0"/>
              <a:t>Die Teilnehmer können mit verschiedenen Materialien, die mit ihrer kulturellen Identität in Verbindung stehen, Collagen erstellen. </a:t>
            </a:r>
            <a:r>
              <a:rPr lang="en-US" sz="2000" dirty="0" err="1"/>
              <a:t>Diese</a:t>
            </a:r>
            <a:r>
              <a:rPr lang="en-US" sz="2000" dirty="0"/>
              <a:t> praktische </a:t>
            </a:r>
            <a:r>
              <a:rPr lang="en-US" sz="2000" dirty="0" err="1"/>
              <a:t>Aktivität</a:t>
            </a:r>
            <a:r>
              <a:rPr lang="en-US" sz="2000" dirty="0"/>
              <a:t> </a:t>
            </a:r>
            <a:r>
              <a:rPr lang="en-US" sz="2000" dirty="0" err="1"/>
              <a:t>lässt</a:t>
            </a:r>
            <a:r>
              <a:rPr lang="en-US" sz="2000" dirty="0"/>
              <a:t> die </a:t>
            </a:r>
            <a:r>
              <a:rPr lang="en-US" sz="2000" dirty="0" err="1"/>
              <a:t>Teilnehmer</a:t>
            </a:r>
            <a:r>
              <a:rPr lang="en-US" sz="2000" dirty="0"/>
              <a:t> </a:t>
            </a:r>
            <a:r>
              <a:rPr lang="en-US" sz="2000" dirty="0" err="1"/>
              <a:t>Vielfalt</a:t>
            </a:r>
            <a:r>
              <a:rPr lang="en-US" sz="2000" dirty="0"/>
              <a:t> </a:t>
            </a:r>
            <a:r>
              <a:rPr lang="en-US" sz="2000" dirty="0" err="1"/>
              <a:t>als</a:t>
            </a:r>
            <a:r>
              <a:rPr lang="en-US" sz="2000" dirty="0"/>
              <a:t> </a:t>
            </a:r>
            <a:r>
              <a:rPr lang="en-US" sz="2000" dirty="0" err="1"/>
              <a:t>Stärke</a:t>
            </a:r>
            <a:r>
              <a:rPr lang="en-US" sz="2000" dirty="0"/>
              <a:t> </a:t>
            </a:r>
            <a:r>
              <a:rPr lang="en-US" sz="2000" dirty="0" err="1"/>
              <a:t>begreifen</a:t>
            </a:r>
            <a:r>
              <a:rPr lang="en-US" sz="2000" dirty="0"/>
              <a:t> und </a:t>
            </a:r>
            <a:r>
              <a:rPr lang="en-US" sz="2000" dirty="0" err="1"/>
              <a:t>fördert</a:t>
            </a:r>
            <a:r>
              <a:rPr lang="en-US" sz="2000" dirty="0"/>
              <a:t> </a:t>
            </a:r>
            <a:r>
              <a:rPr lang="en-US" sz="2000" dirty="0" err="1"/>
              <a:t>einen</a:t>
            </a:r>
            <a:r>
              <a:rPr lang="en-US" sz="2000" dirty="0"/>
              <a:t> kreativen und authentischen Austausch kultureller Geschichten innerhalb der Gruppe.</a:t>
            </a:r>
          </a:p>
          <a:p>
            <a:endParaRPr lang="en-US" sz="2000" dirty="0"/>
          </a:p>
          <a:p>
            <a:endParaRPr lang="en-US" sz="2000" dirty="0"/>
          </a:p>
          <a:p>
            <a:endParaRPr lang="en-US" sz="2000" dirty="0"/>
          </a:p>
        </p:txBody>
      </p:sp>
      <p:pic>
        <p:nvPicPr>
          <p:cNvPr id="5" name="Picture Placeholder 3">
            <a:extLst>
              <a:ext uri="{FF2B5EF4-FFF2-40B4-BE49-F238E27FC236}">
                <a16:creationId xmlns:a16="http://schemas.microsoft.com/office/drawing/2014/main" id="{FDB80923-91E3-4918-B26A-21C1C328FE22}"/>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7855" b="7855"/>
          <a:stretch>
            <a:fillRect/>
          </a:stretch>
        </p:blipFill>
        <p:spPr>
          <a:xfrm>
            <a:off x="0" y="0"/>
            <a:ext cx="12192000" cy="6858000"/>
          </a:xfrm>
        </p:spPr>
      </p:pic>
    </p:spTree>
    <p:extLst>
      <p:ext uri="{BB962C8B-B14F-4D97-AF65-F5344CB8AC3E}">
        <p14:creationId xmlns:p14="http://schemas.microsoft.com/office/powerpoint/2010/main" val="3343352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48016B-95C0-1140-A9B8-4A9E3A9E3EAA}"/>
              </a:ext>
            </a:extLst>
          </p:cNvPr>
          <p:cNvSpPr>
            <a:spLocks noGrp="1"/>
          </p:cNvSpPr>
          <p:nvPr>
            <p:ph type="body" sz="quarter" idx="49"/>
          </p:nvPr>
        </p:nvSpPr>
        <p:spPr/>
        <p:txBody>
          <a:bodyPr/>
          <a:lstStyle/>
          <a:p>
            <a:r>
              <a:rPr lang="en-US" sz="2800" dirty="0"/>
              <a:t>Bekennen Sie sich zu Ihren Grundwerten</a:t>
            </a:r>
          </a:p>
        </p:txBody>
      </p:sp>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a:xfrm>
            <a:off x="4358285" y="942570"/>
            <a:ext cx="7160273" cy="945874"/>
          </a:xfrm>
        </p:spPr>
        <p:txBody>
          <a:bodyPr/>
          <a:lstStyle/>
          <a:p>
            <a:r>
              <a:rPr lang="en-US" sz="2000" dirty="0"/>
              <a:t>Halten Sie an den Prinzipien und Überzeugungen fest, die Ihnen wichtig sind. Nutzen Sie Ihre Grundwerte als Fundament und lassen Sie sich bei Ihren Entscheidungen und Handlungen von ihnen leiten.</a:t>
            </a:r>
          </a:p>
        </p:txBody>
      </p:sp>
      <p:sp>
        <p:nvSpPr>
          <p:cNvPr id="12" name="Text Placeholder 11">
            <a:extLst>
              <a:ext uri="{FF2B5EF4-FFF2-40B4-BE49-F238E27FC236}">
                <a16:creationId xmlns:a16="http://schemas.microsoft.com/office/drawing/2014/main" id="{3A6059EB-2044-334F-A5EA-C270F62FB4D6}"/>
              </a:ext>
            </a:extLst>
          </p:cNvPr>
          <p:cNvSpPr>
            <a:spLocks noGrp="1"/>
          </p:cNvSpPr>
          <p:nvPr>
            <p:ph type="body" sz="quarter" idx="51"/>
          </p:nvPr>
        </p:nvSpPr>
        <p:spPr/>
        <p:txBody>
          <a:bodyPr/>
          <a:lstStyle/>
          <a:p>
            <a:r>
              <a:rPr lang="en-US" sz="2800" dirty="0"/>
              <a:t>Kulturelle Identität bewahren</a:t>
            </a:r>
          </a:p>
        </p:txBody>
      </p:sp>
      <p:sp>
        <p:nvSpPr>
          <p:cNvPr id="13" name="Text Placeholder 12">
            <a:extLst>
              <a:ext uri="{FF2B5EF4-FFF2-40B4-BE49-F238E27FC236}">
                <a16:creationId xmlns:a16="http://schemas.microsoft.com/office/drawing/2014/main" id="{40B0D13B-64F9-B646-B92B-E0FED32F4E0E}"/>
              </a:ext>
            </a:extLst>
          </p:cNvPr>
          <p:cNvSpPr>
            <a:spLocks noGrp="1"/>
          </p:cNvSpPr>
          <p:nvPr>
            <p:ph type="body" sz="quarter" idx="52"/>
          </p:nvPr>
        </p:nvSpPr>
        <p:spPr/>
        <p:txBody>
          <a:bodyPr/>
          <a:lstStyle/>
          <a:p>
            <a:r>
              <a:rPr lang="en-US" sz="2000" dirty="0"/>
              <a:t>Feiern Sie und nehmen Sie an Aktivitäten teil, die Ihren kulturellen Hintergrund widerspiegeln. Die Verbundenheit mit den eigenen Wurzeln hilft, das Gefühl der Identität zu bewahren.</a:t>
            </a:r>
          </a:p>
        </p:txBody>
      </p:sp>
      <p:sp>
        <p:nvSpPr>
          <p:cNvPr id="15" name="Text Placeholder 14">
            <a:extLst>
              <a:ext uri="{FF2B5EF4-FFF2-40B4-BE49-F238E27FC236}">
                <a16:creationId xmlns:a16="http://schemas.microsoft.com/office/drawing/2014/main" id="{916741EA-C4C3-2943-9ED8-EA521E6F9D43}"/>
              </a:ext>
            </a:extLst>
          </p:cNvPr>
          <p:cNvSpPr>
            <a:spLocks noGrp="1"/>
          </p:cNvSpPr>
          <p:nvPr>
            <p:ph type="body" sz="quarter" idx="54"/>
          </p:nvPr>
        </p:nvSpPr>
        <p:spPr>
          <a:xfrm>
            <a:off x="4358285" y="4537541"/>
            <a:ext cx="7476664" cy="730066"/>
          </a:xfrm>
        </p:spPr>
        <p:txBody>
          <a:bodyPr/>
          <a:lstStyle/>
          <a:p>
            <a:r>
              <a:rPr lang="en-US" sz="2800" dirty="0"/>
              <a:t>Verständnis, </a:t>
            </a:r>
            <a:r>
              <a:rPr lang="en-US" sz="2800" dirty="0" err="1"/>
              <a:t>nicht</a:t>
            </a:r>
            <a:r>
              <a:rPr lang="en-US" sz="2800" dirty="0"/>
              <a:t> </a:t>
            </a:r>
            <a:r>
              <a:rPr lang="en-US" sz="2800" dirty="0" err="1"/>
              <a:t>völlige</a:t>
            </a:r>
            <a:r>
              <a:rPr lang="en-US" sz="2800" dirty="0"/>
              <a:t> </a:t>
            </a:r>
            <a:r>
              <a:rPr lang="en-US" sz="2800" dirty="0" err="1"/>
              <a:t>Angleichung</a:t>
            </a:r>
            <a:endParaRPr lang="en-US" sz="2800" dirty="0"/>
          </a:p>
        </p:txBody>
      </p:sp>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4370466" y="5063626"/>
            <a:ext cx="7160273" cy="945874"/>
          </a:xfrm>
        </p:spPr>
        <p:txBody>
          <a:bodyPr/>
          <a:lstStyle/>
          <a:p>
            <a:r>
              <a:rPr lang="en-US" sz="2000" dirty="0"/>
              <a:t>Bemühen Sie sich, die neue Kultur zu verstehen, anstatt sich völlig </a:t>
            </a:r>
            <a:r>
              <a:rPr lang="en-US" sz="2000" dirty="0" err="1"/>
              <a:t>zu</a:t>
            </a:r>
            <a:r>
              <a:rPr lang="en-US" sz="2000" dirty="0"/>
              <a:t> </a:t>
            </a:r>
            <a:r>
              <a:rPr lang="en-US" sz="2000" dirty="0" err="1"/>
              <a:t>anzugleichen</a:t>
            </a:r>
            <a:r>
              <a:rPr lang="en-US" sz="2000" dirty="0"/>
              <a:t>. Bringen Sie Aspekte ein, die mit Ihren </a:t>
            </a:r>
            <a:r>
              <a:rPr lang="en-US" sz="2000" dirty="0" err="1"/>
              <a:t>Werten</a:t>
            </a:r>
            <a:r>
              <a:rPr lang="en-US" sz="2000" dirty="0"/>
              <a:t> </a:t>
            </a:r>
            <a:r>
              <a:rPr lang="en-US" sz="2000" dirty="0" err="1"/>
              <a:t>übereinstimmen</a:t>
            </a:r>
            <a:r>
              <a:rPr lang="en-US" sz="2000" dirty="0"/>
              <a:t> und  bewahren Sie gleichzeitig Ihr authentisches Selbst.</a:t>
            </a:r>
          </a:p>
          <a:p>
            <a:endParaRPr lang="en-US" sz="2000" dirty="0"/>
          </a:p>
          <a:p>
            <a:endParaRPr lang="en-US" sz="2000" dirty="0"/>
          </a:p>
          <a:p>
            <a:endParaRPr lang="en-US" sz="2000" dirty="0"/>
          </a:p>
          <a:p>
            <a:endParaRPr lang="en-US" sz="2000" dirty="0"/>
          </a:p>
        </p:txBody>
      </p:sp>
      <p:pic>
        <p:nvPicPr>
          <p:cNvPr id="17" name="Picture Placeholder 16">
            <a:extLst>
              <a:ext uri="{FF2B5EF4-FFF2-40B4-BE49-F238E27FC236}">
                <a16:creationId xmlns:a16="http://schemas.microsoft.com/office/drawing/2014/main" id="{2789369D-8757-83D7-9ED0-C026528D8BF2}"/>
              </a:ext>
            </a:extLst>
          </p:cNvPr>
          <p:cNvPicPr>
            <a:picLocks noGrp="1" noChangeAspect="1"/>
          </p:cNvPicPr>
          <p:nvPr>
            <p:ph type="pic" sz="quarter" idx="57"/>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p:pic>
      <p:pic>
        <p:nvPicPr>
          <p:cNvPr id="19" name="Picture Placeholder 18">
            <a:extLst>
              <a:ext uri="{FF2B5EF4-FFF2-40B4-BE49-F238E27FC236}">
                <a16:creationId xmlns:a16="http://schemas.microsoft.com/office/drawing/2014/main" id="{04A639E9-894E-12E8-6D58-D36E62858A44}"/>
              </a:ext>
            </a:extLst>
          </p:cNvPr>
          <p:cNvPicPr>
            <a:picLocks noGrp="1" noChangeAspect="1"/>
          </p:cNvPicPr>
          <p:nvPr>
            <p:ph type="pic" sz="quarter" idx="58"/>
          </p:nvPr>
        </p:nvPicPr>
        <p:blipFill>
          <a:blip r:embed="rId5" cstate="screen">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p:blipFill>
        <p:spPr/>
      </p:pic>
      <p:pic>
        <p:nvPicPr>
          <p:cNvPr id="21" name="Picture Placeholder 20">
            <a:extLst>
              <a:ext uri="{FF2B5EF4-FFF2-40B4-BE49-F238E27FC236}">
                <a16:creationId xmlns:a16="http://schemas.microsoft.com/office/drawing/2014/main" id="{D13D35D2-5FCA-99BA-C9A9-D06D8EDA2875}"/>
              </a:ext>
            </a:extLst>
          </p:cNvPr>
          <p:cNvPicPr>
            <a:picLocks noGrp="1" noChangeAspect="1"/>
          </p:cNvPicPr>
          <p:nvPr>
            <p:ph type="pic" sz="quarter" idx="59"/>
          </p:nvPr>
        </p:nvPicPr>
        <p:blipFill>
          <a:blip r:embed="rId7" cstate="screen">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a:ext>
            </a:extLst>
          </a:blip>
          <a:srcRect/>
          <a:stretch>
            <a:fillRect/>
          </a:stretch>
        </p:blipFill>
        <p:spPr/>
      </p:pic>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22</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2895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03</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a:p>
            <a:endParaRPr lang="en-US" dirty="0"/>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197081" y="2942629"/>
            <a:ext cx="3188357" cy="972741"/>
          </a:xfrm>
        </p:spPr>
        <p:txBody>
          <a:bodyPr/>
          <a:lstStyle/>
          <a:p>
            <a:r>
              <a:rPr lang="en-US" dirty="0"/>
              <a:t>Entwicklung wirksamer Strategien für Networking und Mentoring</a:t>
            </a:r>
          </a:p>
        </p:txBody>
      </p:sp>
      <p:grpSp>
        <p:nvGrpSpPr>
          <p:cNvPr id="4" name="Group 3">
            <a:extLst>
              <a:ext uri="{FF2B5EF4-FFF2-40B4-BE49-F238E27FC236}">
                <a16:creationId xmlns:a16="http://schemas.microsoft.com/office/drawing/2014/main" id="{0AEB5470-96B6-8100-EA6A-FE83A5CCAEA1}"/>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A4A388A6-6552-EF6C-2416-06387A7375FA}"/>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AC87F04-5553-B677-9704-D36971D0ADAF}"/>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755FE1D-FAFE-4257-4A7A-9EA607E84D14}"/>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3" name="Bildplatzhalter 2">
            <a:extLst>
              <a:ext uri="{FF2B5EF4-FFF2-40B4-BE49-F238E27FC236}">
                <a16:creationId xmlns:a16="http://schemas.microsoft.com/office/drawing/2014/main" id="{81E1EA9B-2A22-431B-9661-6E6F7A82D887}"/>
              </a:ext>
            </a:extLst>
          </p:cNvPr>
          <p:cNvSpPr>
            <a:spLocks noGrp="1"/>
          </p:cNvSpPr>
          <p:nvPr>
            <p:ph type="pic" sz="quarter" idx="21"/>
          </p:nvPr>
        </p:nvSpPr>
        <p:spPr/>
        <p:txBody>
          <a:bodyPr/>
          <a:lstStyle/>
          <a:p>
            <a:endParaRPr lang="en-GB"/>
          </a:p>
        </p:txBody>
      </p:sp>
      <p:pic>
        <p:nvPicPr>
          <p:cNvPr id="10" name="Picture Placeholder 12">
            <a:extLst>
              <a:ext uri="{FF2B5EF4-FFF2-40B4-BE49-F238E27FC236}">
                <a16:creationId xmlns:a16="http://schemas.microsoft.com/office/drawing/2014/main" id="{59084233-0F95-40B2-825E-F63B968931C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811566" y="32083"/>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pic>
    </p:spTree>
    <p:extLst>
      <p:ext uri="{BB962C8B-B14F-4D97-AF65-F5344CB8AC3E}">
        <p14:creationId xmlns:p14="http://schemas.microsoft.com/office/powerpoint/2010/main" val="1080694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59B8471-04D3-9F4E-82BB-AEB6E1AC3D1D}"/>
              </a:ext>
            </a:extLst>
          </p:cNvPr>
          <p:cNvSpPr>
            <a:spLocks noGrp="1"/>
          </p:cNvSpPr>
          <p:nvPr>
            <p:ph type="body" sz="quarter" idx="30"/>
          </p:nvPr>
        </p:nvSpPr>
        <p:spPr>
          <a:xfrm>
            <a:off x="754092" y="624666"/>
            <a:ext cx="10644249" cy="808786"/>
          </a:xfrm>
        </p:spPr>
        <p:txBody>
          <a:bodyPr/>
          <a:lstStyle/>
          <a:p>
            <a:r>
              <a:rPr lang="en-US" sz="3200" dirty="0"/>
              <a:t>Über die Vernetzung als </a:t>
            </a:r>
            <a:r>
              <a:rPr lang="en-US" sz="3200" dirty="0" err="1"/>
              <a:t>Gründer</a:t>
            </a:r>
            <a:r>
              <a:rPr lang="en-US" sz="3200" dirty="0"/>
              <a:t> </a:t>
            </a:r>
            <a:r>
              <a:rPr lang="en-US" sz="3200" dirty="0" err="1"/>
              <a:t>mit</a:t>
            </a:r>
            <a:r>
              <a:rPr lang="en-US" sz="3200" dirty="0"/>
              <a:t> </a:t>
            </a:r>
            <a:r>
              <a:rPr lang="en-US" sz="3200" dirty="0" err="1"/>
              <a:t>vielfältigen</a:t>
            </a:r>
            <a:r>
              <a:rPr lang="en-US" sz="3200" dirty="0"/>
              <a:t> </a:t>
            </a:r>
            <a:r>
              <a:rPr lang="en-US" sz="3200" dirty="0" err="1"/>
              <a:t>kulturellen</a:t>
            </a:r>
            <a:r>
              <a:rPr lang="en-US" sz="3200" dirty="0"/>
              <a:t> </a:t>
            </a:r>
            <a:r>
              <a:rPr lang="en-US" sz="3200" dirty="0" err="1"/>
              <a:t>Hintergründen</a:t>
            </a:r>
            <a:endParaRPr lang="en-US" sz="3200" dirty="0"/>
          </a:p>
          <a:p>
            <a:endParaRPr lang="en-US" sz="3200" dirty="0"/>
          </a:p>
        </p:txBody>
      </p:sp>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6349485" y="2268685"/>
            <a:ext cx="5068640" cy="2538354"/>
          </a:xfrm>
        </p:spPr>
        <p:txBody>
          <a:bodyPr/>
          <a:lstStyle/>
          <a:p>
            <a:r>
              <a:rPr lang="en-US" dirty="0"/>
              <a:t>Als Gründer </a:t>
            </a:r>
            <a:r>
              <a:rPr lang="en-US" dirty="0" err="1"/>
              <a:t>mit</a:t>
            </a:r>
            <a:r>
              <a:rPr lang="en-US" dirty="0"/>
              <a:t> Migrations- </a:t>
            </a:r>
            <a:r>
              <a:rPr lang="en-US" dirty="0" err="1"/>
              <a:t>oder</a:t>
            </a:r>
            <a:r>
              <a:rPr lang="en-US" dirty="0"/>
              <a:t>  </a:t>
            </a:r>
            <a:r>
              <a:rPr lang="en-US" dirty="0" err="1"/>
              <a:t>ethnischem</a:t>
            </a:r>
            <a:r>
              <a:rPr lang="en-US" dirty="0"/>
              <a:t> </a:t>
            </a:r>
            <a:r>
              <a:rPr lang="en-US" dirty="0" err="1"/>
              <a:t>Minderheitenhintergrund</a:t>
            </a:r>
            <a:r>
              <a:rPr lang="en-US" dirty="0"/>
              <a:t>  </a:t>
            </a:r>
            <a:r>
              <a:rPr lang="en-US" dirty="0" err="1"/>
              <a:t>Netzwerke</a:t>
            </a:r>
            <a:r>
              <a:rPr lang="en-US" dirty="0"/>
              <a:t> zu knüpfen, erfordert die Überwindung kultureller Barrieren, den Aufbau von Kontakten in einem neuen Umfeld und die Bewältigung besonderer Herausforderungen, um ein unterstützendes berufliches Netzwerk aufzubauen.</a:t>
            </a:r>
          </a:p>
          <a:p>
            <a:endParaRPr lang="en-US" dirty="0"/>
          </a:p>
          <a:p>
            <a:endParaRPr lang="en-US" dirty="0"/>
          </a:p>
          <a:p>
            <a:endParaRPr lang="en-US" dirty="0"/>
          </a:p>
          <a:p>
            <a:endParaRPr lang="en-US" dirty="0"/>
          </a:p>
          <a:p>
            <a:endParaRPr lang="en-US" dirty="0"/>
          </a:p>
        </p:txBody>
      </p:sp>
      <p:pic>
        <p:nvPicPr>
          <p:cNvPr id="6" name="Picture Placeholder 5">
            <a:extLst>
              <a:ext uri="{FF2B5EF4-FFF2-40B4-BE49-F238E27FC236}">
                <a16:creationId xmlns:a16="http://schemas.microsoft.com/office/drawing/2014/main" id="{E8AEB40C-EC21-5C16-5DE2-8DC1868EBC67}"/>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3518" b="3518"/>
          <a:stretch>
            <a:fillRect/>
          </a:stretch>
        </p:blipFill>
        <p:spPr/>
      </p:pic>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294967295"/>
          </p:nvPr>
        </p:nvSpPr>
        <p:spPr>
          <a:xfrm>
            <a:off x="11615738" y="11445875"/>
            <a:ext cx="576262" cy="428625"/>
          </a:xfrm>
          <a:prstGeom prst="rect">
            <a:avLst/>
          </a:prstGeom>
        </p:spPr>
        <p:txBody>
          <a:bodyPr/>
          <a:lstStyle/>
          <a:p>
            <a:fld id="{CB2079F2-58AF-ED44-82D7-E04B2F6FD686}" type="slidenum">
              <a:rPr lang="en-US" smtClean="0"/>
              <a:t>24</a:t>
            </a:fld>
            <a:endParaRPr lang="en-US" dirty="0"/>
          </a:p>
        </p:txBody>
      </p:sp>
      <p:sp>
        <p:nvSpPr>
          <p:cNvPr id="2" name="Slide Number Placeholder 2">
            <a:extLst>
              <a:ext uri="{FF2B5EF4-FFF2-40B4-BE49-F238E27FC236}">
                <a16:creationId xmlns:a16="http://schemas.microsoft.com/office/drawing/2014/main" id="{4BADA2D4-D20B-39BC-88B0-4A927D86CD9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24</a:t>
            </a:fld>
            <a:endParaRPr lang="en-US" sz="800" dirty="0">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D2E8262-C4EE-52DC-4C40-9F86F19447B5}"/>
              </a:ext>
            </a:extLst>
          </p:cNvPr>
          <p:cNvGrpSpPr/>
          <p:nvPr/>
        </p:nvGrpSpPr>
        <p:grpSpPr>
          <a:xfrm>
            <a:off x="8890152" y="3429000"/>
            <a:ext cx="3301849" cy="2344418"/>
            <a:chOff x="8890152" y="3429000"/>
            <a:chExt cx="3301849" cy="2344418"/>
          </a:xfrm>
        </p:grpSpPr>
        <p:sp>
          <p:nvSpPr>
            <p:cNvPr id="15" name="Freeform 14">
              <a:extLst>
                <a:ext uri="{FF2B5EF4-FFF2-40B4-BE49-F238E27FC236}">
                  <a16:creationId xmlns:a16="http://schemas.microsoft.com/office/drawing/2014/main" id="{D7B42B9A-575C-FA8A-A53F-BBF60B4F7D3A}"/>
                </a:ext>
              </a:extLst>
            </p:cNvPr>
            <p:cNvSpPr/>
            <p:nvPr userDrawn="1"/>
          </p:nvSpPr>
          <p:spPr>
            <a:xfrm>
              <a:off x="8890152" y="3840660"/>
              <a:ext cx="621852" cy="1932758"/>
            </a:xfrm>
            <a:custGeom>
              <a:avLst/>
              <a:gdLst>
                <a:gd name="connsiteX0" fmla="*/ 276065 w 621852"/>
                <a:gd name="connsiteY0" fmla="*/ 153 h 1932758"/>
                <a:gd name="connsiteX1" fmla="*/ 611576 w 621852"/>
                <a:gd name="connsiteY1" fmla="*/ 376379 h 1932758"/>
                <a:gd name="connsiteX2" fmla="*/ 611576 w 621852"/>
                <a:gd name="connsiteY2" fmla="*/ 757688 h 1932758"/>
                <a:gd name="connsiteX3" fmla="*/ 509906 w 621852"/>
                <a:gd name="connsiteY3" fmla="*/ 1759258 h 1932758"/>
                <a:gd name="connsiteX4" fmla="*/ 506471 w 621852"/>
                <a:gd name="connsiteY4" fmla="*/ 1904712 h 1932758"/>
                <a:gd name="connsiteX5" fmla="*/ 506780 w 621852"/>
                <a:gd name="connsiteY5" fmla="*/ 1932758 h 1932758"/>
                <a:gd name="connsiteX6" fmla="*/ 0 w 621852"/>
                <a:gd name="connsiteY6" fmla="*/ 1932758 h 1932758"/>
                <a:gd name="connsiteX7" fmla="*/ 1238 w 621852"/>
                <a:gd name="connsiteY7" fmla="*/ 1868727 h 1932758"/>
                <a:gd name="connsiteX8" fmla="*/ 42224 w 621852"/>
                <a:gd name="connsiteY8" fmla="*/ 1627072 h 1932758"/>
                <a:gd name="connsiteX9" fmla="*/ 204898 w 621852"/>
                <a:gd name="connsiteY9" fmla="*/ 950884 h 1932758"/>
                <a:gd name="connsiteX10" fmla="*/ 179479 w 621852"/>
                <a:gd name="connsiteY10" fmla="*/ 254360 h 1932758"/>
                <a:gd name="connsiteX11" fmla="*/ 276065 w 621852"/>
                <a:gd name="connsiteY11" fmla="*/ 153 h 193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852" h="1932758">
                  <a:moveTo>
                    <a:pt x="276065" y="153"/>
                  </a:moveTo>
                  <a:cubicBezTo>
                    <a:pt x="484489" y="10321"/>
                    <a:pt x="581075" y="188267"/>
                    <a:pt x="611576" y="376379"/>
                  </a:cubicBezTo>
                  <a:cubicBezTo>
                    <a:pt x="631911" y="503481"/>
                    <a:pt x="616659" y="630583"/>
                    <a:pt x="611576" y="757688"/>
                  </a:cubicBezTo>
                  <a:cubicBezTo>
                    <a:pt x="606492" y="813614"/>
                    <a:pt x="525157" y="1261016"/>
                    <a:pt x="509906" y="1759258"/>
                  </a:cubicBezTo>
                  <a:cubicBezTo>
                    <a:pt x="508000" y="1806286"/>
                    <a:pt x="506809" y="1854824"/>
                    <a:pt x="506471" y="1904712"/>
                  </a:cubicBezTo>
                  <a:lnTo>
                    <a:pt x="506780" y="1932758"/>
                  </a:lnTo>
                  <a:lnTo>
                    <a:pt x="0" y="1932758"/>
                  </a:lnTo>
                  <a:lnTo>
                    <a:pt x="1238" y="1868727"/>
                  </a:lnTo>
                  <a:cubicBezTo>
                    <a:pt x="9181" y="1786904"/>
                    <a:pt x="23161" y="1705876"/>
                    <a:pt x="42224" y="1627072"/>
                  </a:cubicBezTo>
                  <a:cubicBezTo>
                    <a:pt x="98144" y="1403370"/>
                    <a:pt x="179479" y="1179669"/>
                    <a:pt x="204898" y="950884"/>
                  </a:cubicBezTo>
                  <a:cubicBezTo>
                    <a:pt x="230315" y="722098"/>
                    <a:pt x="220147" y="483145"/>
                    <a:pt x="179479" y="254360"/>
                  </a:cubicBezTo>
                  <a:cubicBezTo>
                    <a:pt x="159146" y="117087"/>
                    <a:pt x="87977" y="-4931"/>
                    <a:pt x="276065"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19" name="Freeform 18">
              <a:extLst>
                <a:ext uri="{FF2B5EF4-FFF2-40B4-BE49-F238E27FC236}">
                  <a16:creationId xmlns:a16="http://schemas.microsoft.com/office/drawing/2014/main" id="{EB51B333-C434-61BA-47D0-5D0098898548}"/>
                </a:ext>
              </a:extLst>
            </p:cNvPr>
            <p:cNvSpPr/>
            <p:nvPr userDrawn="1"/>
          </p:nvSpPr>
          <p:spPr>
            <a:xfrm>
              <a:off x="10029678" y="5657751"/>
              <a:ext cx="2162322" cy="115667"/>
            </a:xfrm>
            <a:custGeom>
              <a:avLst/>
              <a:gdLst>
                <a:gd name="connsiteX0" fmla="*/ 122338 w 2162322"/>
                <a:gd name="connsiteY0" fmla="*/ 78724 h 115667"/>
                <a:gd name="connsiteX1" fmla="*/ 224405 w 2162322"/>
                <a:gd name="connsiteY1" fmla="*/ 99775 h 115667"/>
                <a:gd name="connsiteX2" fmla="*/ 251121 w 2162322"/>
                <a:gd name="connsiteY2" fmla="*/ 115667 h 115667"/>
                <a:gd name="connsiteX3" fmla="*/ 0 w 2162322"/>
                <a:gd name="connsiteY3" fmla="*/ 115667 h 115667"/>
                <a:gd name="connsiteX4" fmla="*/ 21701 w 2162322"/>
                <a:gd name="connsiteY4" fmla="*/ 102954 h 115667"/>
                <a:gd name="connsiteX5" fmla="*/ 122338 w 2162322"/>
                <a:gd name="connsiteY5" fmla="*/ 78724 h 115667"/>
                <a:gd name="connsiteX6" fmla="*/ 2048425 w 2162322"/>
                <a:gd name="connsiteY6" fmla="*/ 0 h 115667"/>
                <a:gd name="connsiteX7" fmla="*/ 2162322 w 2162322"/>
                <a:gd name="connsiteY7" fmla="*/ 3072 h 115667"/>
                <a:gd name="connsiteX8" fmla="*/ 2162322 w 2162322"/>
                <a:gd name="connsiteY8" fmla="*/ 115667 h 115667"/>
                <a:gd name="connsiteX9" fmla="*/ 1721788 w 2162322"/>
                <a:gd name="connsiteY9" fmla="*/ 115667 h 115667"/>
                <a:gd name="connsiteX10" fmla="*/ 1820303 w 2162322"/>
                <a:gd name="connsiteY10" fmla="*/ 60374 h 115667"/>
                <a:gd name="connsiteX11" fmla="*/ 2048425 w 2162322"/>
                <a:gd name="connsiteY11" fmla="*/ 0 h 11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2322" h="115667">
                  <a:moveTo>
                    <a:pt x="122338" y="78724"/>
                  </a:moveTo>
                  <a:cubicBezTo>
                    <a:pt x="156731" y="77850"/>
                    <a:pt x="191362" y="84523"/>
                    <a:pt x="224405" y="99775"/>
                  </a:cubicBezTo>
                  <a:lnTo>
                    <a:pt x="251121" y="115667"/>
                  </a:lnTo>
                  <a:lnTo>
                    <a:pt x="0" y="115667"/>
                  </a:lnTo>
                  <a:lnTo>
                    <a:pt x="21701" y="102954"/>
                  </a:lnTo>
                  <a:cubicBezTo>
                    <a:pt x="53790" y="88019"/>
                    <a:pt x="87945" y="79598"/>
                    <a:pt x="122338" y="78724"/>
                  </a:cubicBezTo>
                  <a:close/>
                  <a:moveTo>
                    <a:pt x="2048425" y="0"/>
                  </a:moveTo>
                  <a:lnTo>
                    <a:pt x="2162322" y="3072"/>
                  </a:lnTo>
                  <a:lnTo>
                    <a:pt x="2162322" y="115667"/>
                  </a:lnTo>
                  <a:lnTo>
                    <a:pt x="1721788" y="115667"/>
                  </a:lnTo>
                  <a:lnTo>
                    <a:pt x="1820303" y="60374"/>
                  </a:lnTo>
                  <a:cubicBezTo>
                    <a:pt x="1893378" y="26692"/>
                    <a:pt x="1970266" y="5720"/>
                    <a:pt x="2048425" y="0"/>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1" name="Freeform 20">
              <a:extLst>
                <a:ext uri="{FF2B5EF4-FFF2-40B4-BE49-F238E27FC236}">
                  <a16:creationId xmlns:a16="http://schemas.microsoft.com/office/drawing/2014/main" id="{3CABA13C-936F-E73C-54A2-2B65D7368272}"/>
                </a:ext>
              </a:extLst>
            </p:cNvPr>
            <p:cNvSpPr/>
            <p:nvPr userDrawn="1"/>
          </p:nvSpPr>
          <p:spPr>
            <a:xfrm>
              <a:off x="9557646" y="3429000"/>
              <a:ext cx="2634355" cy="2302264"/>
            </a:xfrm>
            <a:custGeom>
              <a:avLst/>
              <a:gdLst>
                <a:gd name="connsiteX0" fmla="*/ 1595709 w 2634355"/>
                <a:gd name="connsiteY0" fmla="*/ 546 h 2302264"/>
                <a:gd name="connsiteX1" fmla="*/ 1718219 w 2634355"/>
                <a:gd name="connsiteY1" fmla="*/ 40674 h 2302264"/>
                <a:gd name="connsiteX2" fmla="*/ 1728386 w 2634355"/>
                <a:gd name="connsiteY2" fmla="*/ 350804 h 2302264"/>
                <a:gd name="connsiteX3" fmla="*/ 1113285 w 2634355"/>
                <a:gd name="connsiteY3" fmla="*/ 1342208 h 2302264"/>
                <a:gd name="connsiteX4" fmla="*/ 1103118 w 2634355"/>
                <a:gd name="connsiteY4" fmla="*/ 1459143 h 2302264"/>
                <a:gd name="connsiteX5" fmla="*/ 1265789 w 2634355"/>
                <a:gd name="connsiteY5" fmla="*/ 1418469 h 2302264"/>
                <a:gd name="connsiteX6" fmla="*/ 2287569 w 2634355"/>
                <a:gd name="connsiteY6" fmla="*/ 289795 h 2302264"/>
                <a:gd name="connsiteX7" fmla="*/ 2567163 w 2634355"/>
                <a:gd name="connsiteY7" fmla="*/ 223701 h 2302264"/>
                <a:gd name="connsiteX8" fmla="*/ 2620539 w 2634355"/>
                <a:gd name="connsiteY8" fmla="*/ 275177 h 2302264"/>
                <a:gd name="connsiteX9" fmla="*/ 2634355 w 2634355"/>
                <a:gd name="connsiteY9" fmla="*/ 317786 h 2302264"/>
                <a:gd name="connsiteX10" fmla="*/ 2634355 w 2634355"/>
                <a:gd name="connsiteY10" fmla="*/ 458221 h 2302264"/>
                <a:gd name="connsiteX11" fmla="*/ 2627528 w 2634355"/>
                <a:gd name="connsiteY11" fmla="*/ 485533 h 2302264"/>
                <a:gd name="connsiteX12" fmla="*/ 2562079 w 2634355"/>
                <a:gd name="connsiteY12" fmla="*/ 610095 h 2302264"/>
                <a:gd name="connsiteX13" fmla="*/ 1911393 w 2634355"/>
                <a:gd name="connsiteY13" fmla="*/ 1357460 h 2302264"/>
                <a:gd name="connsiteX14" fmla="*/ 1565715 w 2634355"/>
                <a:gd name="connsiteY14" fmla="*/ 1733685 h 2302264"/>
                <a:gd name="connsiteX15" fmla="*/ 1647052 w 2634355"/>
                <a:gd name="connsiteY15" fmla="*/ 1942132 h 2302264"/>
                <a:gd name="connsiteX16" fmla="*/ 1850389 w 2634355"/>
                <a:gd name="connsiteY16" fmla="*/ 1799778 h 2302264"/>
                <a:gd name="connsiteX17" fmla="*/ 2409575 w 2634355"/>
                <a:gd name="connsiteY17" fmla="*/ 1337124 h 2302264"/>
                <a:gd name="connsiteX18" fmla="*/ 2607831 w 2634355"/>
                <a:gd name="connsiteY18" fmla="*/ 1215106 h 2302264"/>
                <a:gd name="connsiteX19" fmla="*/ 2634355 w 2634355"/>
                <a:gd name="connsiteY19" fmla="*/ 1211326 h 2302264"/>
                <a:gd name="connsiteX20" fmla="*/ 2634355 w 2634355"/>
                <a:gd name="connsiteY20" fmla="*/ 1689785 h 2302264"/>
                <a:gd name="connsiteX21" fmla="*/ 2631024 w 2634355"/>
                <a:gd name="connsiteY21" fmla="*/ 1693330 h 2302264"/>
                <a:gd name="connsiteX22" fmla="*/ 2170651 w 2634355"/>
                <a:gd name="connsiteY22" fmla="*/ 2033648 h 2302264"/>
                <a:gd name="connsiteX23" fmla="*/ 1570799 w 2634355"/>
                <a:gd name="connsiteY23" fmla="*/ 2277684 h 2302264"/>
                <a:gd name="connsiteX24" fmla="*/ 701522 w 2634355"/>
                <a:gd name="connsiteY24" fmla="*/ 2201424 h 2302264"/>
                <a:gd name="connsiteX25" fmla="*/ 1052281 w 2634355"/>
                <a:gd name="connsiteY25" fmla="*/ 1921797 h 2302264"/>
                <a:gd name="connsiteX26" fmla="*/ 859109 w 2634355"/>
                <a:gd name="connsiteY26" fmla="*/ 1413385 h 2302264"/>
                <a:gd name="connsiteX27" fmla="*/ 381263 w 2634355"/>
                <a:gd name="connsiteY27" fmla="*/ 1677760 h 2302264"/>
                <a:gd name="connsiteX28" fmla="*/ 396512 w 2634355"/>
                <a:gd name="connsiteY28" fmla="*/ 2023480 h 2302264"/>
                <a:gd name="connsiteX29" fmla="*/ 0 w 2634355"/>
                <a:gd name="connsiteY29" fmla="*/ 1459143 h 2302264"/>
                <a:gd name="connsiteX30" fmla="*/ 284677 w 2634355"/>
                <a:gd name="connsiteY30" fmla="*/ 1525236 h 2302264"/>
                <a:gd name="connsiteX31" fmla="*/ 793024 w 2634355"/>
                <a:gd name="connsiteY31" fmla="*/ 1001572 h 2302264"/>
                <a:gd name="connsiteX32" fmla="*/ 1377627 w 2634355"/>
                <a:gd name="connsiteY32" fmla="*/ 101683 h 2302264"/>
                <a:gd name="connsiteX33" fmla="*/ 1595709 w 2634355"/>
                <a:gd name="connsiteY33" fmla="*/ 546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34355" h="2302264">
                  <a:moveTo>
                    <a:pt x="1595709" y="546"/>
                  </a:moveTo>
                  <a:cubicBezTo>
                    <a:pt x="1641014" y="-2701"/>
                    <a:pt x="1683905" y="8262"/>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68907" y="228785"/>
                    <a:pt x="2475658" y="167776"/>
                    <a:pt x="2567163" y="223701"/>
                  </a:cubicBezTo>
                  <a:cubicBezTo>
                    <a:pt x="2590037" y="236411"/>
                    <a:pt x="2607830" y="254205"/>
                    <a:pt x="2620539" y="275177"/>
                  </a:cubicBezTo>
                  <a:lnTo>
                    <a:pt x="2634355" y="317786"/>
                  </a:lnTo>
                  <a:lnTo>
                    <a:pt x="2634355" y="458221"/>
                  </a:lnTo>
                  <a:lnTo>
                    <a:pt x="2627528" y="485533"/>
                  </a:lnTo>
                  <a:cubicBezTo>
                    <a:pt x="2611642" y="528748"/>
                    <a:pt x="2587495" y="569421"/>
                    <a:pt x="2562079" y="610095"/>
                  </a:cubicBezTo>
                  <a:cubicBezTo>
                    <a:pt x="2389239" y="889722"/>
                    <a:pt x="2145231" y="1128675"/>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cubicBezTo>
                    <a:pt x="2470577" y="1286283"/>
                    <a:pt x="2531578" y="1235441"/>
                    <a:pt x="2607831" y="1215106"/>
                  </a:cubicBezTo>
                  <a:lnTo>
                    <a:pt x="2634355" y="1211326"/>
                  </a:lnTo>
                  <a:lnTo>
                    <a:pt x="2634355" y="1689785"/>
                  </a:lnTo>
                  <a:lnTo>
                    <a:pt x="2631024" y="1693330"/>
                  </a:lnTo>
                  <a:cubicBezTo>
                    <a:pt x="2491863" y="1821068"/>
                    <a:pt x="2326967" y="1923067"/>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37993" y="50841"/>
                    <a:pt x="1520202" y="5958"/>
                    <a:pt x="1595709" y="546"/>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3050761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4D8729-A3F8-A69C-E1CB-52979F096651}"/>
              </a:ext>
            </a:extLst>
          </p:cNvPr>
          <p:cNvSpPr>
            <a:spLocks noGrp="1"/>
          </p:cNvSpPr>
          <p:nvPr>
            <p:ph type="body" sz="quarter" idx="30"/>
          </p:nvPr>
        </p:nvSpPr>
        <p:spPr>
          <a:xfrm>
            <a:off x="854280" y="620882"/>
            <a:ext cx="10483431" cy="804265"/>
          </a:xfrm>
        </p:spPr>
        <p:txBody>
          <a:bodyPr/>
          <a:lstStyle/>
          <a:p>
            <a:r>
              <a:rPr lang="en-US" dirty="0"/>
              <a:t>Mögliche Quellen der Vernetzung</a:t>
            </a:r>
          </a:p>
          <a:p>
            <a:endParaRPr lang="en-US" dirty="0"/>
          </a:p>
        </p:txBody>
      </p:sp>
      <p:sp>
        <p:nvSpPr>
          <p:cNvPr id="5" name="Text Placeholder 4">
            <a:extLst>
              <a:ext uri="{FF2B5EF4-FFF2-40B4-BE49-F238E27FC236}">
                <a16:creationId xmlns:a16="http://schemas.microsoft.com/office/drawing/2014/main" id="{84AD81FE-C721-A8BE-A429-E80DA5DC212E}"/>
              </a:ext>
            </a:extLst>
          </p:cNvPr>
          <p:cNvSpPr>
            <a:spLocks noGrp="1"/>
          </p:cNvSpPr>
          <p:nvPr>
            <p:ph type="body" sz="quarter" idx="48"/>
          </p:nvPr>
        </p:nvSpPr>
        <p:spPr>
          <a:xfrm>
            <a:off x="854282" y="1729945"/>
            <a:ext cx="10483429" cy="4439577"/>
          </a:xfrm>
        </p:spPr>
        <p:txBody>
          <a:bodyPr/>
          <a:lstStyle/>
          <a:p>
            <a:pPr>
              <a:spcAft>
                <a:spcPts val="1200"/>
              </a:spcAft>
            </a:pPr>
            <a:r>
              <a:rPr lang="de-DE" sz="2000" dirty="0"/>
              <a:t>Die Nutzung dieser konkreten Quellen kann die Vernetzung und die Schaffung von Verbindungen erleichtern. Durch die Zusammenarbeit und Unterstützung wird es einfacher, sich im unternehmerischen Umfeld zurechtzufinden. Dies trägt dazu bei, die unternehmerische Entwicklung zu fördern und zu erleichtern.</a:t>
            </a:r>
            <a:endParaRPr lang="en-US" sz="2000" dirty="0"/>
          </a:p>
          <a:p>
            <a:pPr>
              <a:spcAft>
                <a:spcPts val="1200"/>
              </a:spcAft>
            </a:pPr>
            <a:endParaRPr lang="en-US" sz="2000" dirty="0"/>
          </a:p>
          <a:p>
            <a:pPr>
              <a:spcAft>
                <a:spcPts val="1200"/>
              </a:spcAft>
            </a:pPr>
            <a:endParaRPr lang="en-US" sz="2000" dirty="0"/>
          </a:p>
          <a:p>
            <a:pPr>
              <a:spcAft>
                <a:spcPts val="1200"/>
              </a:spcAft>
            </a:pPr>
            <a:endParaRPr lang="en-US" sz="2000" dirty="0"/>
          </a:p>
          <a:p>
            <a:pPr>
              <a:spcAft>
                <a:spcPts val="1200"/>
              </a:spcAft>
            </a:pPr>
            <a:endParaRPr lang="en-US" sz="2000" dirty="0"/>
          </a:p>
          <a:p>
            <a:pPr marL="342900" indent="-342900">
              <a:spcAft>
                <a:spcPts val="600"/>
              </a:spcAft>
              <a:buClr>
                <a:srgbClr val="E97924"/>
              </a:buClr>
              <a:buFont typeface="Arial" panose="020B0604020202020204" pitchFamily="34" charset="0"/>
              <a:buChar char="•"/>
            </a:pPr>
            <a:r>
              <a:rPr lang="en-US" sz="2000" dirty="0" err="1"/>
              <a:t>Lokale</a:t>
            </a:r>
            <a:r>
              <a:rPr lang="en-US" sz="2000" dirty="0"/>
              <a:t> </a:t>
            </a:r>
            <a:r>
              <a:rPr lang="en-US" sz="2000" dirty="0" err="1"/>
              <a:t>Handelskammern</a:t>
            </a:r>
            <a:endParaRPr lang="en-US" sz="2000" dirty="0"/>
          </a:p>
          <a:p>
            <a:pPr marL="342900" indent="-342900">
              <a:spcAft>
                <a:spcPts val="600"/>
              </a:spcAft>
              <a:buClr>
                <a:srgbClr val="E97924"/>
              </a:buClr>
              <a:buFont typeface="Arial" panose="020B0604020202020204" pitchFamily="34" charset="0"/>
              <a:buChar char="•"/>
            </a:pPr>
            <a:r>
              <a:rPr lang="en-US" sz="2000" dirty="0"/>
              <a:t>Netzwerkveranstaltungen für Unternehmen, die von (</a:t>
            </a:r>
            <a:r>
              <a:rPr lang="en-US" sz="2000" dirty="0" err="1"/>
              <a:t>ethnischen</a:t>
            </a:r>
            <a:r>
              <a:rPr lang="en-US" sz="2000" dirty="0"/>
              <a:t>) </a:t>
            </a:r>
            <a:r>
              <a:rPr lang="en-US" sz="2000" dirty="0" err="1"/>
              <a:t>Minderheiten</a:t>
            </a:r>
            <a:r>
              <a:rPr lang="en-US" sz="2000" dirty="0"/>
              <a:t> </a:t>
            </a:r>
            <a:r>
              <a:rPr lang="en-US" sz="2000" dirty="0" err="1"/>
              <a:t>geführt</a:t>
            </a:r>
            <a:r>
              <a:rPr lang="en-US" sz="2000" dirty="0"/>
              <a:t> </a:t>
            </a:r>
            <a:r>
              <a:rPr lang="en-US" sz="2000" dirty="0" err="1"/>
              <a:t>werden</a:t>
            </a:r>
            <a:endParaRPr lang="en-US" sz="2000" dirty="0"/>
          </a:p>
          <a:p>
            <a:pPr marL="342900" indent="-342900">
              <a:spcAft>
                <a:spcPts val="600"/>
              </a:spcAft>
              <a:buClr>
                <a:srgbClr val="E97924"/>
              </a:buClr>
              <a:buFont typeface="Arial" panose="020B0604020202020204" pitchFamily="34" charset="0"/>
              <a:buChar char="•"/>
            </a:pPr>
            <a:r>
              <a:rPr lang="en-US" sz="2000" dirty="0"/>
              <a:t>Spezifische LinkedIn- und Branchenforen</a:t>
            </a:r>
          </a:p>
          <a:p>
            <a:pPr marL="342900" indent="-342900">
              <a:spcAft>
                <a:spcPts val="600"/>
              </a:spcAft>
              <a:buClr>
                <a:srgbClr val="E97924"/>
              </a:buClr>
              <a:buFont typeface="Arial" panose="020B0604020202020204" pitchFamily="34" charset="0"/>
              <a:buChar char="•"/>
            </a:pPr>
            <a:r>
              <a:rPr lang="en-US" sz="2000" dirty="0" err="1"/>
              <a:t>Mentoring-Programme </a:t>
            </a:r>
            <a:r>
              <a:rPr lang="en-US" sz="2000" dirty="0"/>
              <a:t>für Unternehmer aus Minderheiten</a:t>
            </a:r>
          </a:p>
          <a:p>
            <a:pPr marL="342900" indent="-342900">
              <a:spcAft>
                <a:spcPts val="600"/>
              </a:spcAft>
              <a:buClr>
                <a:srgbClr val="E97924"/>
              </a:buClr>
              <a:buFont typeface="Arial" panose="020B0604020202020204" pitchFamily="34" charset="0"/>
              <a:buChar char="•"/>
            </a:pPr>
            <a:r>
              <a:rPr lang="en-US" sz="2000" dirty="0"/>
              <a:t>Workshops zum Unternehmertum auf Gemeindeebene</a:t>
            </a:r>
          </a:p>
          <a:p>
            <a:pPr marL="342900" indent="-342900">
              <a:spcAft>
                <a:spcPts val="600"/>
              </a:spcAft>
              <a:buClr>
                <a:srgbClr val="E97924"/>
              </a:buClr>
              <a:buFont typeface="Arial" panose="020B0604020202020204" pitchFamily="34" charset="0"/>
              <a:buChar char="•"/>
            </a:pPr>
            <a:r>
              <a:rPr lang="en-US" sz="2000" dirty="0"/>
              <a:t>Regierungsinitiativen für kleine Unternehmen</a:t>
            </a:r>
          </a:p>
          <a:p>
            <a:pPr marL="342900" indent="-342900">
              <a:spcAft>
                <a:spcPts val="600"/>
              </a:spcAft>
              <a:buClr>
                <a:srgbClr val="E97924"/>
              </a:buClr>
              <a:buFont typeface="Arial" panose="020B0604020202020204" pitchFamily="34" charset="0"/>
              <a:buChar char="•"/>
            </a:pPr>
            <a:r>
              <a:rPr lang="en-US" sz="2000" dirty="0"/>
              <a:t>Vielfältige Co-Working-Spaces</a:t>
            </a:r>
          </a:p>
          <a:p>
            <a:endParaRPr lang="en-US" sz="2000" dirty="0"/>
          </a:p>
        </p:txBody>
      </p:sp>
      <p:pic>
        <p:nvPicPr>
          <p:cNvPr id="7" name="Picture 6" descr="A group of people standing together&#10;&#10;Description automatically generated">
            <a:extLst>
              <a:ext uri="{FF2B5EF4-FFF2-40B4-BE49-F238E27FC236}">
                <a16:creationId xmlns:a16="http://schemas.microsoft.com/office/drawing/2014/main" id="{69B64673-DCC3-CCCB-3FDB-25136CE77A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4074" y="4429256"/>
            <a:ext cx="3642359" cy="1957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7399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EF5D64-8FCB-D945-B617-49D7AAABCA54}"/>
              </a:ext>
            </a:extLst>
          </p:cNvPr>
          <p:cNvSpPr>
            <a:spLocks noGrp="1"/>
          </p:cNvSpPr>
          <p:nvPr>
            <p:ph type="body" sz="quarter" idx="30"/>
          </p:nvPr>
        </p:nvSpPr>
        <p:spPr>
          <a:xfrm>
            <a:off x="2363461" y="404592"/>
            <a:ext cx="7465079" cy="723352"/>
          </a:xfrm>
        </p:spPr>
        <p:txBody>
          <a:bodyPr>
            <a:normAutofit/>
          </a:bodyPr>
          <a:lstStyle/>
          <a:p>
            <a:r>
              <a:rPr lang="en-US" dirty="0"/>
              <a:t>FALLSTUDIE: EKE-Gruppe</a:t>
            </a:r>
          </a:p>
        </p:txBody>
      </p:sp>
      <p:sp>
        <p:nvSpPr>
          <p:cNvPr id="9" name="Text Placeholder 8">
            <a:extLst>
              <a:ext uri="{FF2B5EF4-FFF2-40B4-BE49-F238E27FC236}">
                <a16:creationId xmlns:a16="http://schemas.microsoft.com/office/drawing/2014/main" id="{F9620A6D-EEDA-A543-BCD1-C308C18EBD19}"/>
              </a:ext>
            </a:extLst>
          </p:cNvPr>
          <p:cNvSpPr>
            <a:spLocks noGrp="1"/>
          </p:cNvSpPr>
          <p:nvPr>
            <p:ph type="body" sz="quarter" idx="48"/>
          </p:nvPr>
        </p:nvSpPr>
        <p:spPr>
          <a:xfrm>
            <a:off x="2363461" y="1036075"/>
            <a:ext cx="7465079" cy="2654613"/>
          </a:xfrm>
        </p:spPr>
        <p:txBody>
          <a:bodyPr>
            <a:normAutofit/>
          </a:bodyPr>
          <a:lstStyle/>
          <a:p>
            <a:r>
              <a:rPr lang="en-US" dirty="0"/>
              <a:t>Die Gruppe </a:t>
            </a:r>
            <a:r>
              <a:rPr lang="en-US" b="1" dirty="0">
                <a:hlinkClick r:id="rId2"/>
              </a:rPr>
              <a:t>EKE </a:t>
            </a:r>
            <a:r>
              <a:rPr lang="en-US" dirty="0"/>
              <a:t>(Entrepreneurship &amp; Knowledge Exchange) ist eine Initiative von Outside Media &amp; Knowledge mit dem Ziel, einen Raum für den Wissensaustausch in den Bereichen Unternehmertum, nicht-formale Erwachsenenbildung und Empowerment durch berufliche und persönliche Entwicklung von Fähigkeiten und Netzwerken zu schaffen.</a:t>
            </a:r>
          </a:p>
          <a:p>
            <a:endParaRPr lang="en-US" dirty="0"/>
          </a:p>
        </p:txBody>
      </p:sp>
      <p:pic>
        <p:nvPicPr>
          <p:cNvPr id="6" name="Picture Placeholder 3">
            <a:extLst>
              <a:ext uri="{FF2B5EF4-FFF2-40B4-BE49-F238E27FC236}">
                <a16:creationId xmlns:a16="http://schemas.microsoft.com/office/drawing/2014/main" id="{A6771874-6052-4A35-8169-499E19C7BAF2}"/>
              </a:ext>
            </a:extLst>
          </p:cNvPr>
          <p:cNvPicPr>
            <a:picLocks noGrp="1" noChangeAspect="1"/>
          </p:cNvPicPr>
          <p:nvPr>
            <p:ph type="pic" sz="quarter" idx="21"/>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14" b="14"/>
          <a:stretch/>
        </p:blipFill>
        <p:spPr>
          <a:xfrm>
            <a:off x="0" y="0"/>
            <a:ext cx="12192000" cy="6858000"/>
          </a:xfrm>
        </p:spPr>
      </p:pic>
      <p:pic>
        <p:nvPicPr>
          <p:cNvPr id="7" name="Picture 2" descr="A brochure with a landscape&#10;&#10;Description automatically generated">
            <a:extLst>
              <a:ext uri="{FF2B5EF4-FFF2-40B4-BE49-F238E27FC236}">
                <a16:creationId xmlns:a16="http://schemas.microsoft.com/office/drawing/2014/main" id="{B9408CE5-9787-4165-8F92-00A5D91C15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2984" y="3834148"/>
            <a:ext cx="5775137" cy="28803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5186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43E951-BA4A-2F18-3725-D8C36C406626}"/>
              </a:ext>
            </a:extLst>
          </p:cNvPr>
          <p:cNvSpPr>
            <a:spLocks noGrp="1"/>
          </p:cNvSpPr>
          <p:nvPr>
            <p:ph type="body" sz="quarter" idx="30"/>
          </p:nvPr>
        </p:nvSpPr>
        <p:spPr>
          <a:xfrm>
            <a:off x="759389" y="523547"/>
            <a:ext cx="10483431" cy="804265"/>
          </a:xfrm>
        </p:spPr>
        <p:txBody>
          <a:bodyPr/>
          <a:lstStyle/>
          <a:p>
            <a:r>
              <a:rPr lang="en-US" dirty="0"/>
              <a:t>FALLSTUDIE: EKE-Gruppe - jedes Treffen konzentriert sich auf ein anderes Thema oder eine andere Fähigkeit</a:t>
            </a:r>
          </a:p>
          <a:p>
            <a:endParaRPr lang="en-US" dirty="0"/>
          </a:p>
        </p:txBody>
      </p:sp>
      <p:pic>
        <p:nvPicPr>
          <p:cNvPr id="3" name="Picture 6" descr="A table with food and art supplies&#10;&#10;Description automatically generated">
            <a:extLst>
              <a:ext uri="{FF2B5EF4-FFF2-40B4-BE49-F238E27FC236}">
                <a16:creationId xmlns:a16="http://schemas.microsoft.com/office/drawing/2014/main" id="{92EBB78A-BDA4-44A1-BF4E-09B8BC4CCD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00" y="2359612"/>
            <a:ext cx="7060108" cy="3974841"/>
          </a:xfrm>
          <a:prstGeom prst="rect">
            <a:avLst/>
          </a:prstGeom>
          <a:ln>
            <a:noFill/>
          </a:ln>
          <a:effectLst>
            <a:outerShdw blurRad="292100" dist="139700" dir="2700000" algn="tl" rotWithShape="0">
              <a:srgbClr val="333333">
                <a:alpha val="65000"/>
              </a:srgbClr>
            </a:outerShdw>
          </a:effectLst>
        </p:spPr>
      </p:pic>
      <p:pic>
        <p:nvPicPr>
          <p:cNvPr id="5" name="Picture 7" descr="A brochure with a landscape&#10;&#10;Description automatically generated">
            <a:extLst>
              <a:ext uri="{FF2B5EF4-FFF2-40B4-BE49-F238E27FC236}">
                <a16:creationId xmlns:a16="http://schemas.microsoft.com/office/drawing/2014/main" id="{6EE91559-0F02-447D-8F57-B73AD85650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9563" y="2727367"/>
            <a:ext cx="5775137" cy="28803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9814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43E951-BA4A-2F18-3725-D8C36C406626}"/>
              </a:ext>
            </a:extLst>
          </p:cNvPr>
          <p:cNvSpPr>
            <a:spLocks noGrp="1"/>
          </p:cNvSpPr>
          <p:nvPr>
            <p:ph type="body" sz="quarter" idx="30"/>
          </p:nvPr>
        </p:nvSpPr>
        <p:spPr/>
        <p:txBody>
          <a:bodyPr/>
          <a:lstStyle/>
          <a:p>
            <a:r>
              <a:rPr lang="en-US" dirty="0"/>
              <a:t>FALLSTUDIE: EKE-Gruppe</a:t>
            </a:r>
          </a:p>
          <a:p>
            <a:endParaRPr lang="en-US" dirty="0"/>
          </a:p>
        </p:txBody>
      </p:sp>
      <p:sp>
        <p:nvSpPr>
          <p:cNvPr id="5" name="Text Placeholder 4">
            <a:extLst>
              <a:ext uri="{FF2B5EF4-FFF2-40B4-BE49-F238E27FC236}">
                <a16:creationId xmlns:a16="http://schemas.microsoft.com/office/drawing/2014/main" id="{E47127F4-B3F7-6CE7-6729-D6B71E58123F}"/>
              </a:ext>
            </a:extLst>
          </p:cNvPr>
          <p:cNvSpPr>
            <a:spLocks noGrp="1"/>
          </p:cNvSpPr>
          <p:nvPr>
            <p:ph type="body" sz="quarter" idx="48"/>
          </p:nvPr>
        </p:nvSpPr>
        <p:spPr>
          <a:xfrm>
            <a:off x="854282" y="2125810"/>
            <a:ext cx="10483429" cy="3928150"/>
          </a:xfrm>
        </p:spPr>
        <p:txBody>
          <a:bodyPr/>
          <a:lstStyle/>
          <a:p>
            <a:r>
              <a:rPr lang="en-US" sz="2000" dirty="0"/>
              <a:t>Als Ort der Freundlichkeit, der gegenseitigen Unterstützung, des Lernens und der nützlichen Informationen ist diese Gruppe inklusiv und heißt unterschiedliche Menschen willkommen, mit dem Ziel, einen sinnvollen Austausch von Wissen und Ressourcen zu ermöglichen. Sie wollen den Fortschritt von kleinen und mittelständischen Unternehmern fördern, insbesondere von solchen, die aufgrund der Sprache oder anderer Hindernisse in Deutschland Schwierigkeiten </a:t>
            </a:r>
            <a:r>
              <a:rPr lang="en-US" sz="2000" dirty="0" err="1"/>
              <a:t>haben</a:t>
            </a:r>
            <a:r>
              <a:rPr lang="en-US" sz="2000" dirty="0"/>
              <a:t>.</a:t>
            </a:r>
          </a:p>
          <a:p>
            <a:endParaRPr lang="en-US" sz="2000" dirty="0"/>
          </a:p>
          <a:p>
            <a:r>
              <a:rPr lang="en-US" sz="2000" dirty="0" err="1"/>
              <a:t>Durch</a:t>
            </a:r>
            <a:r>
              <a:rPr lang="en-US" sz="2000" dirty="0"/>
              <a:t> den gegenseitigen </a:t>
            </a:r>
            <a:r>
              <a:rPr lang="en-US" sz="2000" dirty="0" err="1"/>
              <a:t>Austausch</a:t>
            </a:r>
            <a:r>
              <a:rPr lang="en-US" sz="2000" dirty="0"/>
              <a:t> </a:t>
            </a:r>
            <a:r>
              <a:rPr lang="en-US" sz="2000" dirty="0" err="1"/>
              <a:t>nützlicher</a:t>
            </a:r>
            <a:r>
              <a:rPr lang="en-US" sz="2000" dirty="0"/>
              <a:t> Ressourcen im Zusammenhang mit den Themen Unternehmertum, persönliche Entwicklung und </a:t>
            </a:r>
            <a:r>
              <a:rPr lang="en-US" sz="2000" dirty="0" err="1"/>
              <a:t>berufliches</a:t>
            </a:r>
            <a:r>
              <a:rPr lang="en-US" sz="2000" dirty="0"/>
              <a:t> </a:t>
            </a:r>
            <a:r>
              <a:rPr lang="en-US" sz="2000" dirty="0" err="1"/>
              <a:t>Wachstum</a:t>
            </a:r>
            <a:r>
              <a:rPr lang="en-US" sz="2000" dirty="0"/>
              <a:t>, dient diese Gruppe als hervorragendes Beispiel für </a:t>
            </a:r>
            <a:r>
              <a:rPr lang="en-US" sz="2000" dirty="0" err="1"/>
              <a:t>eine</a:t>
            </a:r>
            <a:r>
              <a:rPr lang="en-US" sz="2000" dirty="0"/>
              <a:t> </a:t>
            </a:r>
            <a:r>
              <a:rPr lang="en-US" sz="2000" dirty="0" err="1"/>
              <a:t>Vernetzungs-möglichkeit</a:t>
            </a:r>
            <a:r>
              <a:rPr lang="en-US" sz="2000" dirty="0"/>
              <a:t> für alle </a:t>
            </a:r>
            <a:r>
              <a:rPr lang="en-US" sz="2000" dirty="0" err="1"/>
              <a:t>mit</a:t>
            </a:r>
            <a:r>
              <a:rPr lang="en-US" sz="2000" dirty="0"/>
              <a:t> </a:t>
            </a:r>
            <a:r>
              <a:rPr lang="en-US" sz="2000" dirty="0" err="1"/>
              <a:t>einem</a:t>
            </a:r>
            <a:r>
              <a:rPr lang="en-US" sz="2000" dirty="0"/>
              <a:t> </a:t>
            </a:r>
            <a:r>
              <a:rPr lang="en-US" sz="2000" dirty="0" err="1"/>
              <a:t>weniger</a:t>
            </a:r>
            <a:r>
              <a:rPr lang="en-US" sz="2000" dirty="0"/>
              <a:t> starken </a:t>
            </a:r>
            <a:r>
              <a:rPr lang="en-US" sz="2000" dirty="0" err="1"/>
              <a:t>Netzwerk</a:t>
            </a:r>
            <a:r>
              <a:rPr lang="en-US" sz="2000" dirty="0"/>
              <a:t>. Sie schafft auch ein ermutigendes und inspirierendes Umfeld für diejenigen, die auf ihrem Weg Motivation brauchen.</a:t>
            </a:r>
          </a:p>
        </p:txBody>
      </p:sp>
    </p:spTree>
    <p:extLst>
      <p:ext uri="{BB962C8B-B14F-4D97-AF65-F5344CB8AC3E}">
        <p14:creationId xmlns:p14="http://schemas.microsoft.com/office/powerpoint/2010/main" val="3399037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4892899" y="707743"/>
            <a:ext cx="6577261" cy="1085587"/>
          </a:xfrm>
        </p:spPr>
        <p:txBody>
          <a:bodyPr/>
          <a:lstStyle/>
          <a:p>
            <a:r>
              <a:rPr lang="en-US" dirty="0"/>
              <a:t>BEDEUTUNG VON MENTOREN</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294967295"/>
          </p:nvPr>
        </p:nvSpPr>
        <p:spPr>
          <a:xfrm>
            <a:off x="5173718" y="1530076"/>
            <a:ext cx="6561082" cy="1210204"/>
          </a:xfrm>
          <a:prstGeom prst="rect">
            <a:avLst/>
          </a:prstGeom>
        </p:spPr>
        <p:txBody>
          <a:bodyPr/>
          <a:lstStyle/>
          <a:p>
            <a:pPr marL="0" indent="0">
              <a:buNone/>
            </a:pPr>
            <a:r>
              <a:rPr lang="en-US" sz="2000" dirty="0"/>
              <a:t>Mentorenschaft ist besonders wichtig, da Menschen </a:t>
            </a:r>
            <a:r>
              <a:rPr lang="en-US" sz="2000" dirty="0" err="1"/>
              <a:t>mit</a:t>
            </a:r>
            <a:r>
              <a:rPr lang="en-US" sz="2000" dirty="0"/>
              <a:t> </a:t>
            </a:r>
            <a:r>
              <a:rPr lang="en-US" sz="2000" dirty="0" err="1"/>
              <a:t>Migrationshintergrund</a:t>
            </a:r>
            <a:r>
              <a:rPr lang="en-US" sz="2000" dirty="0"/>
              <a:t> in einem ihnen unbekannten Geschäftsumfeld oft vor besonderen Herausforderungen stehen. Ein Mentor gibt ihnen zusätzlichen Auftrieb, indem er ihnen Anleitung, Einblicke und ein Unterstützungsnetzwerk bietet, das </a:t>
            </a:r>
            <a:r>
              <a:rPr lang="en-US" sz="2000" dirty="0" err="1"/>
              <a:t>Ihnen</a:t>
            </a:r>
            <a:r>
              <a:rPr lang="en-US" sz="2000" dirty="0"/>
              <a:t> hilft, sich in kulturellen Nuancen zurechtzufinden, auf Ressourcen zuzugreifen und Hindernisse zu überwinden, was letztlich ihre Erfolgschancen erhöht.</a:t>
            </a:r>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prstGeom prst="rect">
            <a:avLst/>
          </a:prstGeom>
        </p:spPr>
        <p:txBody>
          <a:bodyPr>
            <a:normAutofit/>
          </a:bodyPr>
          <a:lstStyle/>
          <a:p>
            <a:r>
              <a:rPr lang="en-US" dirty="0"/>
              <a:t>Ein Mentor ist jemand, der es Ihnen ermöglicht, die Hoffnung in sich selbst zu sehen.</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p:txBody>
          <a:bodyPr/>
          <a:lstStyle/>
          <a:p>
            <a:r>
              <a:rPr lang="en-GB" dirty="0"/>
              <a:t>Oprah Winfrey</a:t>
            </a:r>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29</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29</a:t>
            </a:fld>
            <a:endParaRPr lang="en-US" sz="800" dirty="0">
              <a:latin typeface="Calibri" panose="020F0502020204030204" pitchFamily="34" charset="0"/>
              <a:cs typeface="Calibri" panose="020F0502020204030204" pitchFamily="34" charset="0"/>
            </a:endParaRPr>
          </a:p>
        </p:txBody>
      </p:sp>
      <p:pic>
        <p:nvPicPr>
          <p:cNvPr id="11" name="Picture Placeholder 8">
            <a:extLst>
              <a:ext uri="{FF2B5EF4-FFF2-40B4-BE49-F238E27FC236}">
                <a16:creationId xmlns:a16="http://schemas.microsoft.com/office/drawing/2014/main" id="{71A60888-FD85-46D8-BAEC-40E8F6A7712D}"/>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5" b="5"/>
          <a:stretch>
            <a:fillRect/>
          </a:stretch>
        </p:blipFill>
        <p:spPr>
          <a:xfrm>
            <a:off x="0" y="0"/>
            <a:ext cx="4164013" cy="6858000"/>
          </a:xfrm>
        </p:spPr>
      </p:pic>
      <p:pic>
        <p:nvPicPr>
          <p:cNvPr id="13" name="Grafik 12">
            <a:extLst>
              <a:ext uri="{FF2B5EF4-FFF2-40B4-BE49-F238E27FC236}">
                <a16:creationId xmlns:a16="http://schemas.microsoft.com/office/drawing/2014/main" id="{E5FEF461-DB94-4CB1-AC25-7DA8BFB2957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685066" y="3771422"/>
            <a:ext cx="1381318" cy="1324160"/>
          </a:xfrm>
          <a:prstGeom prst="rect">
            <a:avLst/>
          </a:prstGeom>
        </p:spPr>
      </p:pic>
      <p:pic>
        <p:nvPicPr>
          <p:cNvPr id="14" name="Grafik 13">
            <a:extLst>
              <a:ext uri="{FF2B5EF4-FFF2-40B4-BE49-F238E27FC236}">
                <a16:creationId xmlns:a16="http://schemas.microsoft.com/office/drawing/2014/main" id="{B544CED1-C17A-4410-84E3-20613DF36E7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96000" y="3771422"/>
            <a:ext cx="1381318" cy="1324160"/>
          </a:xfrm>
          <a:prstGeom prst="rect">
            <a:avLst/>
          </a:prstGeom>
        </p:spPr>
      </p:pic>
    </p:spTree>
    <p:extLst>
      <p:ext uri="{BB962C8B-B14F-4D97-AF65-F5344CB8AC3E}">
        <p14:creationId xmlns:p14="http://schemas.microsoft.com/office/powerpoint/2010/main" val="2178717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01</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2039008" y="3175588"/>
            <a:ext cx="4443870" cy="972741"/>
          </a:xfrm>
        </p:spPr>
        <p:txBody>
          <a:bodyPr/>
          <a:lstStyle/>
          <a:p>
            <a:r>
              <a:rPr lang="fr-FR" sz="3200" dirty="0"/>
              <a:t>Sozioökonomische Herausforderungen für Unternehmer mit Migrationshintergrund</a:t>
            </a:r>
          </a:p>
        </p:txBody>
      </p:sp>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icture Placeholder 9">
            <a:extLst>
              <a:ext uri="{FF2B5EF4-FFF2-40B4-BE49-F238E27FC236}">
                <a16:creationId xmlns:a16="http://schemas.microsoft.com/office/drawing/2014/main" id="{9481CFAB-C089-4851-946E-56105CCDA564}"/>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1707" r="21707"/>
          <a:stretch>
            <a:fillRect/>
          </a:stretch>
        </p:blipFill>
        <p:spPr>
          <a:xfrm>
            <a:off x="6843650" y="-2"/>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pic>
    </p:spTree>
    <p:extLst>
      <p:ext uri="{BB962C8B-B14F-4D97-AF65-F5344CB8AC3E}">
        <p14:creationId xmlns:p14="http://schemas.microsoft.com/office/powerpoint/2010/main" val="3218203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43E951-BA4A-2F18-3725-D8C36C406626}"/>
              </a:ext>
            </a:extLst>
          </p:cNvPr>
          <p:cNvSpPr>
            <a:spLocks noGrp="1"/>
          </p:cNvSpPr>
          <p:nvPr>
            <p:ph type="body" sz="quarter" idx="30"/>
          </p:nvPr>
        </p:nvSpPr>
        <p:spPr>
          <a:xfrm>
            <a:off x="854280" y="810066"/>
            <a:ext cx="10483431" cy="804265"/>
          </a:xfrm>
        </p:spPr>
        <p:txBody>
          <a:bodyPr/>
          <a:lstStyle/>
          <a:p>
            <a:r>
              <a:rPr lang="en-GB" sz="3200" dirty="0"/>
              <a:t>ÜBUNG: </a:t>
            </a:r>
            <a:r>
              <a:rPr lang="en-US" sz="3200" dirty="0"/>
              <a:t>Simulation von Netzwerken und Mentorenschaft: Aufbau eines Unterstützungsnetzwerks</a:t>
            </a:r>
            <a:endParaRPr lang="en-GB" sz="3200" dirty="0"/>
          </a:p>
          <a:p>
            <a:endParaRPr lang="en-US" sz="3200" dirty="0"/>
          </a:p>
        </p:txBody>
      </p:sp>
      <p:sp>
        <p:nvSpPr>
          <p:cNvPr id="5" name="Text Placeholder 4">
            <a:extLst>
              <a:ext uri="{FF2B5EF4-FFF2-40B4-BE49-F238E27FC236}">
                <a16:creationId xmlns:a16="http://schemas.microsoft.com/office/drawing/2014/main" id="{E47127F4-B3F7-6CE7-6729-D6B71E58123F}"/>
              </a:ext>
            </a:extLst>
          </p:cNvPr>
          <p:cNvSpPr>
            <a:spLocks noGrp="1"/>
          </p:cNvSpPr>
          <p:nvPr>
            <p:ph type="body" sz="quarter" idx="48"/>
          </p:nvPr>
        </p:nvSpPr>
        <p:spPr>
          <a:xfrm>
            <a:off x="854282" y="2125810"/>
            <a:ext cx="10483429" cy="3749474"/>
          </a:xfrm>
        </p:spPr>
        <p:txBody>
          <a:bodyPr/>
          <a:lstStyle/>
          <a:p>
            <a:r>
              <a:rPr lang="en-US" sz="2000" dirty="0"/>
              <a:t>In dieser Simulation schlüpfen die Teilnehmer in die Rolle von </a:t>
            </a:r>
            <a:r>
              <a:rPr lang="en-US" sz="2000" dirty="0" err="1"/>
              <a:t>Unternehmern</a:t>
            </a:r>
            <a:r>
              <a:rPr lang="en-US" sz="2000" dirty="0"/>
              <a:t>, die vor der doppelten Herausforderung stehen, ein Unternehmen zu gründen und sich in einer neuen kulturellen Umgebung zurechtzufinden. Die Übung umfasst Szenarien, die kulturelle Nuancen, Sprachbarrieren und die einzigartigen Perspektiven widerspiegeln. </a:t>
            </a:r>
          </a:p>
          <a:p>
            <a:r>
              <a:rPr lang="en-US" sz="2000" dirty="0"/>
              <a:t>Durch interaktive Rollenspiele üben die Teilnehmer kultursensible Netzwerkstrategien, die das Verständnis und die Zusammenarbeit fördern. Die Simulation ermutigt die Teilnehmer, ihre einzigartigen </a:t>
            </a:r>
            <a:r>
              <a:rPr lang="en-US" sz="2000" dirty="0" err="1"/>
              <a:t>Erfahrungen</a:t>
            </a:r>
            <a:r>
              <a:rPr lang="en-US" sz="2000" dirty="0"/>
              <a:t> </a:t>
            </a:r>
            <a:r>
              <a:rPr lang="en-US" sz="2000" dirty="0" err="1"/>
              <a:t>zu</a:t>
            </a:r>
            <a:r>
              <a:rPr lang="en-US" sz="2000" dirty="0"/>
              <a:t> </a:t>
            </a:r>
            <a:r>
              <a:rPr lang="en-US" sz="2000" dirty="0" err="1"/>
              <a:t>nutzen</a:t>
            </a:r>
            <a:r>
              <a:rPr lang="en-US" sz="2000" dirty="0"/>
              <a:t>, während sie Verbindungen aufbauen und die Stärke der Vielfalt hervorheben. </a:t>
            </a:r>
          </a:p>
          <a:p>
            <a:r>
              <a:rPr lang="en-US" sz="2000" dirty="0"/>
              <a:t>Durch die Auseinandersetzung mit der Komplexität des Andersseins als Unternehmer mit Migrationshintergrund soll diese Übung den Teilnehmern die Fähigkeiten vermitteln, die sie benötigen, um sinnvolle Verbindungen zu knüpfen, die Integration zu fördern und in einem multikulturellen Geschäftsumfeld erfolgreich zu sein.</a:t>
            </a:r>
          </a:p>
          <a:p>
            <a:endParaRPr lang="en-US" sz="2000" dirty="0"/>
          </a:p>
        </p:txBody>
      </p:sp>
    </p:spTree>
    <p:extLst>
      <p:ext uri="{BB962C8B-B14F-4D97-AF65-F5344CB8AC3E}">
        <p14:creationId xmlns:p14="http://schemas.microsoft.com/office/powerpoint/2010/main" val="3846356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04</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a:p>
            <a:endParaRPr lang="en-US" dirty="0"/>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2203840" y="3175588"/>
            <a:ext cx="4279038" cy="972741"/>
          </a:xfrm>
        </p:spPr>
        <p:txBody>
          <a:bodyPr/>
          <a:lstStyle/>
          <a:p>
            <a:r>
              <a:rPr lang="en-US" sz="3200" dirty="0"/>
              <a:t>Ermittlung von Möglichkeiten zur sozialen und </a:t>
            </a:r>
            <a:r>
              <a:rPr lang="en-US" sz="3200" dirty="0" err="1"/>
              <a:t>wirtschaftlichen</a:t>
            </a:r>
            <a:r>
              <a:rPr lang="en-US" sz="3200" dirty="0"/>
              <a:t> Integration</a:t>
            </a:r>
          </a:p>
        </p:txBody>
      </p:sp>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icture Placeholder 9">
            <a:extLst>
              <a:ext uri="{FF2B5EF4-FFF2-40B4-BE49-F238E27FC236}">
                <a16:creationId xmlns:a16="http://schemas.microsoft.com/office/drawing/2014/main" id="{14239A7F-4705-4930-89F3-5E578E832A5A}"/>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1707" r="21707"/>
          <a:stretch>
            <a:fillRect/>
          </a:stretch>
        </p:blipFill>
        <p:spPr>
          <a:xfrm>
            <a:off x="6842125" y="0"/>
            <a:ext cx="5364163" cy="6326188"/>
          </a:xfrm>
        </p:spPr>
      </p:pic>
    </p:spTree>
    <p:extLst>
      <p:ext uri="{BB962C8B-B14F-4D97-AF65-F5344CB8AC3E}">
        <p14:creationId xmlns:p14="http://schemas.microsoft.com/office/powerpoint/2010/main" val="2036177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EF5D64-8FCB-D945-B617-49D7AAABCA54}"/>
              </a:ext>
            </a:extLst>
          </p:cNvPr>
          <p:cNvSpPr>
            <a:spLocks noGrp="1"/>
          </p:cNvSpPr>
          <p:nvPr>
            <p:ph type="body" sz="quarter" idx="30"/>
          </p:nvPr>
        </p:nvSpPr>
        <p:spPr/>
        <p:txBody>
          <a:bodyPr>
            <a:normAutofit/>
          </a:bodyPr>
          <a:lstStyle/>
          <a:p>
            <a:r>
              <a:rPr lang="en-US" dirty="0"/>
              <a:t> FALLSTUDIE: INTEGREAT</a:t>
            </a:r>
          </a:p>
        </p:txBody>
      </p:sp>
      <p:sp>
        <p:nvSpPr>
          <p:cNvPr id="9" name="Text Placeholder 8">
            <a:extLst>
              <a:ext uri="{FF2B5EF4-FFF2-40B4-BE49-F238E27FC236}">
                <a16:creationId xmlns:a16="http://schemas.microsoft.com/office/drawing/2014/main" id="{F9620A6D-EEDA-A543-BCD1-C308C18EBD19}"/>
              </a:ext>
            </a:extLst>
          </p:cNvPr>
          <p:cNvSpPr>
            <a:spLocks noGrp="1"/>
          </p:cNvSpPr>
          <p:nvPr>
            <p:ph type="body" sz="quarter" idx="48"/>
          </p:nvPr>
        </p:nvSpPr>
        <p:spPr>
          <a:xfrm>
            <a:off x="2363461" y="1491959"/>
            <a:ext cx="7465079" cy="2654613"/>
          </a:xfrm>
        </p:spPr>
        <p:txBody>
          <a:bodyPr>
            <a:normAutofit fontScale="92500" lnSpcReduction="10000"/>
          </a:bodyPr>
          <a:lstStyle/>
          <a:p>
            <a:r>
              <a:rPr lang="en-US" b="1" dirty="0" err="1">
                <a:hlinkClick r:id="rId2"/>
              </a:rPr>
              <a:t>Integreat</a:t>
            </a:r>
            <a:r>
              <a:rPr lang="en-US" dirty="0"/>
              <a:t>, eine digitale Integrationsplattform, </a:t>
            </a:r>
            <a:r>
              <a:rPr lang="en-US" dirty="0" err="1"/>
              <a:t>ist</a:t>
            </a:r>
            <a:r>
              <a:rPr lang="en-US" dirty="0"/>
              <a:t> </a:t>
            </a:r>
            <a:r>
              <a:rPr lang="en-US" dirty="0" err="1"/>
              <a:t>eine</a:t>
            </a:r>
            <a:r>
              <a:rPr lang="en-US" dirty="0"/>
              <a:t> </a:t>
            </a:r>
            <a:r>
              <a:rPr lang="en-US" dirty="0" err="1"/>
              <a:t>tolle</a:t>
            </a:r>
            <a:r>
              <a:rPr lang="en-US" dirty="0"/>
              <a:t> </a:t>
            </a:r>
            <a:r>
              <a:rPr lang="en-US" dirty="0" err="1"/>
              <a:t>Anlaufstelle</a:t>
            </a:r>
            <a:r>
              <a:rPr lang="en-US" dirty="0"/>
              <a:t>, wenn es darum geht, Chancen für die soziale und wirtschaftliche Integration von Menschen </a:t>
            </a:r>
            <a:r>
              <a:rPr lang="en-US" dirty="0" err="1"/>
              <a:t>mit</a:t>
            </a:r>
            <a:r>
              <a:rPr lang="en-US" dirty="0"/>
              <a:t> </a:t>
            </a:r>
            <a:r>
              <a:rPr lang="en-US" dirty="0" err="1"/>
              <a:t>Migrationshintergrund</a:t>
            </a:r>
            <a:r>
              <a:rPr lang="en-US" dirty="0"/>
              <a:t> in Deutschland </a:t>
            </a:r>
            <a:r>
              <a:rPr lang="en-US" dirty="0" err="1"/>
              <a:t>zu</a:t>
            </a:r>
            <a:r>
              <a:rPr lang="en-US" dirty="0"/>
              <a:t> </a:t>
            </a:r>
            <a:r>
              <a:rPr lang="en-US" dirty="0" err="1"/>
              <a:t>erkennen</a:t>
            </a:r>
            <a:r>
              <a:rPr lang="en-US" dirty="0"/>
              <a:t>. Sie wird von über 100 Kommunen genutzt und </a:t>
            </a:r>
            <a:r>
              <a:rPr lang="en-US" dirty="0" err="1"/>
              <a:t>revolutioniert </a:t>
            </a:r>
            <a:r>
              <a:rPr lang="en-US" dirty="0"/>
              <a:t>mit ihrer mehrsprachigen Oberfläche </a:t>
            </a:r>
            <a:r>
              <a:rPr lang="en-US" dirty="0" err="1"/>
              <a:t>den </a:t>
            </a:r>
            <a:r>
              <a:rPr lang="en-US" dirty="0"/>
              <a:t>Informationszugang für Neuankömmlinge, bietet </a:t>
            </a:r>
            <a:r>
              <a:rPr lang="en-US" dirty="0" err="1"/>
              <a:t>lokalisierte </a:t>
            </a:r>
            <a:r>
              <a:rPr lang="en-US" dirty="0"/>
              <a:t>Einblicke und vereinfacht komplizierte Prozesse. </a:t>
            </a:r>
          </a:p>
        </p:txBody>
      </p:sp>
      <p:pic>
        <p:nvPicPr>
          <p:cNvPr id="5" name="Picture Placeholder 3">
            <a:extLst>
              <a:ext uri="{FF2B5EF4-FFF2-40B4-BE49-F238E27FC236}">
                <a16:creationId xmlns:a16="http://schemas.microsoft.com/office/drawing/2014/main" id="{F42ADFBD-FC69-4D32-BF0F-2C33D9E1E73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pic>
    </p:spTree>
    <p:extLst>
      <p:ext uri="{BB962C8B-B14F-4D97-AF65-F5344CB8AC3E}">
        <p14:creationId xmlns:p14="http://schemas.microsoft.com/office/powerpoint/2010/main" val="2138017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43E951-BA4A-2F18-3725-D8C36C406626}"/>
              </a:ext>
            </a:extLst>
          </p:cNvPr>
          <p:cNvSpPr>
            <a:spLocks noGrp="1"/>
          </p:cNvSpPr>
          <p:nvPr>
            <p:ph type="body" sz="quarter" idx="30"/>
          </p:nvPr>
        </p:nvSpPr>
        <p:spPr>
          <a:xfrm>
            <a:off x="854280" y="523547"/>
            <a:ext cx="10483431" cy="804265"/>
          </a:xfrm>
        </p:spPr>
        <p:txBody>
          <a:bodyPr/>
          <a:lstStyle/>
          <a:p>
            <a:r>
              <a:rPr lang="en-US" dirty="0"/>
              <a:t> FALLSTUDIE: INTEGREAT </a:t>
            </a:r>
            <a:r>
              <a:rPr lang="en-IE" b="1" i="0" dirty="0">
                <a:solidFill>
                  <a:srgbClr val="FBDD5F"/>
                </a:solidFill>
                <a:effectLst/>
                <a:latin typeface="Raleway" pitchFamily="2" charset="0"/>
                <a:hlinkClick r:id="rId2"/>
              </a:rPr>
              <a:t>(</a:t>
            </a:r>
            <a:r>
              <a:rPr lang="en-IE" b="1" i="0" dirty="0">
                <a:solidFill>
                  <a:srgbClr val="FAD94A"/>
                </a:solidFill>
                <a:effectLst/>
                <a:latin typeface="Raleway" pitchFamily="2" charset="0"/>
                <a:hlinkClick r:id="rId2"/>
              </a:rPr>
              <a:t>www.integreat.app) </a:t>
            </a:r>
            <a:endParaRPr lang="en-US" dirty="0"/>
          </a:p>
          <a:p>
            <a:endParaRPr lang="en-US" dirty="0"/>
          </a:p>
        </p:txBody>
      </p:sp>
      <p:sp>
        <p:nvSpPr>
          <p:cNvPr id="5" name="Text Placeholder 4">
            <a:extLst>
              <a:ext uri="{FF2B5EF4-FFF2-40B4-BE49-F238E27FC236}">
                <a16:creationId xmlns:a16="http://schemas.microsoft.com/office/drawing/2014/main" id="{E47127F4-B3F7-6CE7-6729-D6B71E58123F}"/>
              </a:ext>
            </a:extLst>
          </p:cNvPr>
          <p:cNvSpPr>
            <a:spLocks noGrp="1"/>
          </p:cNvSpPr>
          <p:nvPr>
            <p:ph type="body" sz="quarter" idx="48"/>
          </p:nvPr>
        </p:nvSpPr>
        <p:spPr>
          <a:xfrm>
            <a:off x="1156747" y="1201134"/>
            <a:ext cx="10570156" cy="4837120"/>
          </a:xfrm>
        </p:spPr>
        <p:txBody>
          <a:bodyPr spcCol="468000"/>
          <a:lstStyle/>
          <a:p>
            <a:r>
              <a:rPr lang="en-US" sz="2000" dirty="0"/>
              <a:t>Die App erleichtert nicht nur eine reibungslosere Integration, sondern dient auch als wichtiges Instrument </a:t>
            </a:r>
            <a:r>
              <a:rPr lang="en-US" sz="2000" dirty="0" err="1"/>
              <a:t>für</a:t>
            </a:r>
            <a:r>
              <a:rPr lang="en-US" sz="2000" dirty="0"/>
              <a:t> </a:t>
            </a:r>
            <a:r>
              <a:rPr lang="de-DE" sz="2000" dirty="0"/>
              <a:t>Menschen mit Migrationshintergrund</a:t>
            </a:r>
            <a:r>
              <a:rPr lang="en-US" sz="2000" dirty="0"/>
              <a:t>, um Zugang zu lokalen Dienstleistungen und wirtschaftlichen Möglichkeiten zu </a:t>
            </a:r>
            <a:r>
              <a:rPr lang="en-US" sz="2000" dirty="0" err="1"/>
              <a:t>erhalten</a:t>
            </a:r>
            <a:r>
              <a:rPr lang="en-US" sz="2000" dirty="0"/>
              <a:t>.</a:t>
            </a:r>
          </a:p>
          <a:p>
            <a:r>
              <a:rPr lang="en-US" sz="2000" dirty="0" err="1"/>
              <a:t>Durch</a:t>
            </a:r>
            <a:r>
              <a:rPr lang="en-US" sz="2000" dirty="0"/>
              <a:t> sein </a:t>
            </a:r>
            <a:r>
              <a:rPr lang="en-US" sz="2000" dirty="0" err="1"/>
              <a:t>anpassungsfähiges</a:t>
            </a:r>
            <a:r>
              <a:rPr lang="en-US" sz="2000" dirty="0"/>
              <a:t> und </a:t>
            </a:r>
            <a:r>
              <a:rPr lang="en-US" sz="2000" dirty="0" err="1"/>
              <a:t>integratives</a:t>
            </a:r>
            <a:r>
              <a:rPr lang="en-US" sz="2000" dirty="0"/>
              <a:t> Design </a:t>
            </a:r>
            <a:r>
              <a:rPr lang="en-US" sz="2000" dirty="0" err="1"/>
              <a:t>hilft</a:t>
            </a:r>
            <a:r>
              <a:rPr lang="en-US" sz="2000" dirty="0"/>
              <a:t> </a:t>
            </a:r>
            <a:r>
              <a:rPr lang="en-US" sz="2000" dirty="0" err="1"/>
              <a:t>Integreat</a:t>
            </a:r>
            <a:r>
              <a:rPr lang="en-US" sz="2000" dirty="0"/>
              <a:t> Menschen, </a:t>
            </a:r>
            <a:r>
              <a:rPr lang="en-US" sz="2000" dirty="0" err="1"/>
              <a:t>sich</a:t>
            </a:r>
            <a:r>
              <a:rPr lang="en-US" sz="2000" dirty="0"/>
              <a:t> in </a:t>
            </a:r>
            <a:r>
              <a:rPr lang="en-US" sz="2000" dirty="0" err="1"/>
              <a:t>komplexen</a:t>
            </a:r>
            <a:r>
              <a:rPr lang="en-US" sz="2000" dirty="0"/>
              <a:t> </a:t>
            </a:r>
            <a:r>
              <a:rPr lang="en-US" sz="2000" dirty="0" err="1"/>
              <a:t>Umgebungen</a:t>
            </a:r>
            <a:r>
              <a:rPr lang="en-US" sz="2000" dirty="0"/>
              <a:t> </a:t>
            </a:r>
            <a:r>
              <a:rPr lang="en-US" sz="2000" dirty="0" err="1"/>
              <a:t>zurechtzufinden</a:t>
            </a: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und  </a:t>
            </a:r>
            <a:r>
              <a:rPr lang="en-US" sz="2000" dirty="0" err="1"/>
              <a:t>bietet</a:t>
            </a:r>
            <a:r>
              <a:rPr lang="en-US" sz="2000" dirty="0"/>
              <a:t> </a:t>
            </a:r>
            <a:r>
              <a:rPr lang="en-US" sz="2000" dirty="0" err="1"/>
              <a:t>Einblicke</a:t>
            </a:r>
            <a:r>
              <a:rPr lang="en-US" sz="2000" dirty="0"/>
              <a:t> in </a:t>
            </a:r>
            <a:r>
              <a:rPr lang="en-US" sz="2000" dirty="0" err="1"/>
              <a:t>lokale</a:t>
            </a:r>
            <a:r>
              <a:rPr lang="en-US" sz="2000" dirty="0"/>
              <a:t> </a:t>
            </a:r>
            <a:r>
              <a:rPr lang="en-US" sz="2000" dirty="0" err="1"/>
              <a:t>Dienstleistungen</a:t>
            </a:r>
            <a:r>
              <a:rPr lang="en-US" sz="2000" dirty="0"/>
              <a:t> und </a:t>
            </a:r>
            <a:r>
              <a:rPr lang="en-US" sz="2000" dirty="0" err="1"/>
              <a:t>wirtschaftliche</a:t>
            </a:r>
            <a:r>
              <a:rPr lang="en-US" sz="2000" dirty="0"/>
              <a:t> </a:t>
            </a:r>
            <a:r>
              <a:rPr lang="en-US" sz="2000" dirty="0" err="1"/>
              <a:t>Möglichkeiten</a:t>
            </a:r>
            <a:r>
              <a:rPr lang="en-US" sz="2000" dirty="0"/>
              <a:t>.</a:t>
            </a:r>
          </a:p>
          <a:p>
            <a:r>
              <a:rPr lang="en-US" sz="1200" dirty="0"/>
              <a:t> </a:t>
            </a:r>
          </a:p>
          <a:p>
            <a:r>
              <a:rPr lang="en-US" sz="2000" dirty="0"/>
              <a:t>Der </a:t>
            </a:r>
            <a:r>
              <a:rPr lang="en-US" sz="2000" dirty="0" err="1"/>
              <a:t>Nutzen</a:t>
            </a:r>
            <a:r>
              <a:rPr lang="en-US" sz="2000" dirty="0"/>
              <a:t> </a:t>
            </a:r>
            <a:r>
              <a:rPr lang="en-US" sz="2000" dirty="0" err="1"/>
              <a:t>spiegelt</a:t>
            </a:r>
            <a:r>
              <a:rPr lang="en-US" sz="2000" dirty="0"/>
              <a:t> sich in über 3 Millionen Nutzern pro </a:t>
            </a:r>
            <a:r>
              <a:rPr lang="en-US" sz="2000" dirty="0" err="1"/>
              <a:t>Jahr</a:t>
            </a:r>
            <a:r>
              <a:rPr lang="en-US" sz="2000" dirty="0"/>
              <a:t> </a:t>
            </a:r>
            <a:r>
              <a:rPr lang="en-US" sz="2000" dirty="0" err="1"/>
              <a:t>sowie</a:t>
            </a:r>
            <a:r>
              <a:rPr lang="en-US" sz="2000" dirty="0"/>
              <a:t> dem </a:t>
            </a:r>
            <a:r>
              <a:rPr lang="en-US" sz="2000" dirty="0" err="1"/>
              <a:t>erfolgreichen</a:t>
            </a:r>
            <a:r>
              <a:rPr lang="en-US" sz="2000" dirty="0"/>
              <a:t> </a:t>
            </a:r>
            <a:r>
              <a:rPr lang="en-US" sz="2000" dirty="0" err="1"/>
              <a:t>Einsatz</a:t>
            </a:r>
            <a:r>
              <a:rPr lang="en-US" sz="2000" dirty="0"/>
              <a:t> in über 60 </a:t>
            </a:r>
            <a:r>
              <a:rPr lang="en-US" sz="2000" dirty="0" err="1"/>
              <a:t>Städten</a:t>
            </a:r>
            <a:r>
              <a:rPr lang="en-US" sz="2000" dirty="0"/>
              <a:t> wider und </a:t>
            </a:r>
            <a:r>
              <a:rPr lang="en-US" sz="2000" dirty="0" err="1"/>
              <a:t>zeigt</a:t>
            </a:r>
            <a:r>
              <a:rPr lang="en-US" sz="2000" dirty="0"/>
              <a:t>, wie gut das </a:t>
            </a:r>
            <a:r>
              <a:rPr lang="en-US" sz="2000" dirty="0" err="1"/>
              <a:t>Programm</a:t>
            </a:r>
            <a:r>
              <a:rPr lang="en-US" sz="2000" dirty="0"/>
              <a:t> Menschen </a:t>
            </a:r>
            <a:r>
              <a:rPr lang="en-US" sz="2000" dirty="0" err="1"/>
              <a:t>mit</a:t>
            </a:r>
            <a:r>
              <a:rPr lang="en-US" sz="2000" dirty="0"/>
              <a:t> </a:t>
            </a:r>
            <a:r>
              <a:rPr lang="en-US" sz="2000" dirty="0" err="1"/>
              <a:t>Migrationshintergrund</a:t>
            </a:r>
            <a:r>
              <a:rPr lang="en-US" sz="2000" dirty="0"/>
              <a:t> auf ihrem Integrationsweg unterstützt.</a:t>
            </a:r>
          </a:p>
          <a:p>
            <a:r>
              <a:rPr lang="en-US" sz="1200" dirty="0"/>
              <a:t>  </a:t>
            </a:r>
          </a:p>
          <a:p>
            <a:r>
              <a:rPr lang="en-US" sz="2000" dirty="0"/>
              <a:t>Durch Initiativen zur </a:t>
            </a:r>
            <a:r>
              <a:rPr lang="en-US" sz="2000" dirty="0" err="1"/>
              <a:t>digitalen</a:t>
            </a:r>
            <a:r>
              <a:rPr lang="en-US" sz="2000" dirty="0"/>
              <a:t> </a:t>
            </a:r>
            <a:r>
              <a:rPr lang="en-US" sz="2000" dirty="0" err="1"/>
              <a:t>Kompetenzentwicklung</a:t>
            </a:r>
            <a:r>
              <a:rPr lang="en-US" sz="2000" dirty="0"/>
              <a:t> und zur Erstellung integrativer Inhalte trägt es aktiv zur Ermittlung und </a:t>
            </a:r>
            <a:r>
              <a:rPr lang="en-US" sz="2000" dirty="0" err="1"/>
              <a:t>Verwirklichung</a:t>
            </a:r>
            <a:r>
              <a:rPr lang="en-US" sz="2000" dirty="0"/>
              <a:t> sozialer und wirtschaftlicher Chancen bei und setzt damit einen Meilenstein bei technologiegestützten Lösungen </a:t>
            </a:r>
            <a:r>
              <a:rPr lang="en-US" sz="2000" dirty="0" err="1"/>
              <a:t>für</a:t>
            </a:r>
            <a:r>
              <a:rPr lang="en-US" sz="2000" dirty="0"/>
              <a:t> </a:t>
            </a:r>
            <a:r>
              <a:rPr lang="en-US" sz="2000" dirty="0" err="1"/>
              <a:t>eine</a:t>
            </a:r>
            <a:r>
              <a:rPr lang="en-US" sz="2000" dirty="0"/>
              <a:t> </a:t>
            </a:r>
            <a:r>
              <a:rPr lang="en-US" sz="2000" dirty="0" err="1"/>
              <a:t>gelungene</a:t>
            </a:r>
            <a:r>
              <a:rPr lang="en-US" sz="2000" dirty="0"/>
              <a:t> </a:t>
            </a:r>
            <a:r>
              <a:rPr lang="en-US" sz="2000" dirty="0" err="1"/>
              <a:t>Integrationsarbeit</a:t>
            </a:r>
            <a:r>
              <a:rPr lang="en-US" sz="2000" dirty="0"/>
              <a:t>.</a:t>
            </a:r>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6" name="Picture 2">
            <a:extLst>
              <a:ext uri="{FF2B5EF4-FFF2-40B4-BE49-F238E27FC236}">
                <a16:creationId xmlns:a16="http://schemas.microsoft.com/office/drawing/2014/main" id="{5D404E6C-D4E9-4D32-8759-9CA9B39447C0}"/>
              </a:ext>
            </a:extLst>
          </p:cNvPr>
          <p:cNvPicPr>
            <a:picLocks noChangeAspect="1"/>
          </p:cNvPicPr>
          <p:nvPr/>
        </p:nvPicPr>
        <p:blipFill>
          <a:blip r:embed="rId3"/>
          <a:stretch>
            <a:fillRect/>
          </a:stretch>
        </p:blipFill>
        <p:spPr>
          <a:xfrm>
            <a:off x="247330" y="4285096"/>
            <a:ext cx="5953773" cy="22681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73968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2301400"/>
            <a:ext cx="10483429" cy="4439577"/>
          </a:xfrm>
        </p:spPr>
        <p:txBody>
          <a:bodyPr/>
          <a:lstStyle/>
          <a:p>
            <a:r>
              <a:rPr lang="en-US" sz="2000" dirty="0"/>
              <a:t>Um </a:t>
            </a:r>
            <a:r>
              <a:rPr lang="en-US" sz="2000" dirty="0" err="1"/>
              <a:t>Chancen</a:t>
            </a:r>
            <a:r>
              <a:rPr lang="en-US" sz="2000" dirty="0"/>
              <a:t> auf dem unternehmerischen Weg von Menschen </a:t>
            </a:r>
            <a:r>
              <a:rPr lang="en-US" sz="2000" dirty="0" err="1"/>
              <a:t>mit</a:t>
            </a:r>
            <a:r>
              <a:rPr lang="en-US" sz="2000" dirty="0"/>
              <a:t> </a:t>
            </a:r>
            <a:r>
              <a:rPr lang="en-US" sz="2000" dirty="0" err="1"/>
              <a:t>Migrationshintergrund</a:t>
            </a:r>
            <a:r>
              <a:rPr lang="en-US" sz="2000" dirty="0"/>
              <a:t> </a:t>
            </a:r>
            <a:r>
              <a:rPr lang="en-US" sz="2000" dirty="0" err="1"/>
              <a:t>zu</a:t>
            </a:r>
            <a:r>
              <a:rPr lang="en-US" sz="2000" dirty="0"/>
              <a:t> erkennen, ist ein erster wichtiger Schritt die </a:t>
            </a:r>
            <a:r>
              <a:rPr lang="en-US" sz="2000" dirty="0" err="1"/>
              <a:t>Analyse</a:t>
            </a:r>
            <a:r>
              <a:rPr lang="en-US" sz="2000" dirty="0"/>
              <a:t> des lokalen wirtschaftlichen und sozialen Ökosystems. Dazu gehört eine gründliche Untersuchung der Bedürfnisse der Gemeinschaft, der bestehenden Unternehmensnetzwerke und der Unterstützungsstrukturen. </a:t>
            </a:r>
          </a:p>
          <a:p>
            <a:endParaRPr lang="en-US" sz="2000" dirty="0"/>
          </a:p>
          <a:p>
            <a:r>
              <a:rPr lang="en-US" sz="2000" dirty="0"/>
              <a:t>Das Erkennen von Lücken bei Dienstleistungen oder Produkten, das Verstehen des lokalen Verbraucherverhaltens und das Aufzeigen von Bereichen, in denen Unternehmer mit Migrationshintergrund einen Beitrag leisten können, schafft Mehrwert. </a:t>
            </a:r>
          </a:p>
          <a:p>
            <a:endParaRPr lang="en-US" sz="2000" dirty="0"/>
          </a:p>
          <a:p>
            <a:r>
              <a:rPr lang="en-US" sz="2000" dirty="0"/>
              <a:t>Indem sie die einzigartigen Möglichkeiten innerhalb des lokalen Ökosystems </a:t>
            </a:r>
            <a:r>
              <a:rPr lang="en-US" sz="2000" dirty="0" err="1"/>
              <a:t>erkennen</a:t>
            </a:r>
            <a:r>
              <a:rPr lang="en-US" sz="2000" dirty="0"/>
              <a:t> und </a:t>
            </a:r>
            <a:r>
              <a:rPr lang="en-US" sz="2000" dirty="0" err="1"/>
              <a:t>nutzen</a:t>
            </a:r>
            <a:r>
              <a:rPr lang="en-US" sz="2000" dirty="0"/>
              <a:t>, können Unternehmer mit </a:t>
            </a:r>
            <a:r>
              <a:rPr lang="en-US" sz="2000" dirty="0" err="1"/>
              <a:t>Migrationshintergrund</a:t>
            </a:r>
            <a:r>
              <a:rPr lang="en-US" sz="2000" dirty="0"/>
              <a:t> </a:t>
            </a:r>
            <a:r>
              <a:rPr lang="en-US" sz="2000" dirty="0" err="1"/>
              <a:t>Beziehungen</a:t>
            </a:r>
            <a:r>
              <a:rPr lang="en-US" sz="2000" dirty="0"/>
              <a:t> knüpfen, das Engagement in der Gemeinschaft fördern und einen bedeutenden Beitrag zum sozialen und wirtschaftlichen Wohlstand leisten.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34</a:t>
            </a:fld>
            <a:endParaRPr lang="en-US" sz="800"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2F878EB7-AA51-37CE-C84D-12F239782D67}"/>
              </a:ext>
            </a:extLst>
          </p:cNvPr>
          <p:cNvSpPr>
            <a:spLocks noGrp="1"/>
          </p:cNvSpPr>
          <p:nvPr>
            <p:ph type="body" sz="quarter" idx="30"/>
          </p:nvPr>
        </p:nvSpPr>
        <p:spPr/>
        <p:txBody>
          <a:bodyPr/>
          <a:lstStyle/>
          <a:p>
            <a:r>
              <a:rPr lang="en-US" dirty="0" err="1"/>
              <a:t>Analyse des </a:t>
            </a:r>
            <a:r>
              <a:rPr lang="en-US" dirty="0"/>
              <a:t>lokalen wirtschaftlichen und sozialen Ökosystems - Erkennen von Chancen</a:t>
            </a:r>
          </a:p>
        </p:txBody>
      </p:sp>
    </p:spTree>
    <p:extLst>
      <p:ext uri="{BB962C8B-B14F-4D97-AF65-F5344CB8AC3E}">
        <p14:creationId xmlns:p14="http://schemas.microsoft.com/office/powerpoint/2010/main" val="3136109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05</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2467155" y="3479367"/>
            <a:ext cx="4074785" cy="972741"/>
          </a:xfrm>
        </p:spPr>
        <p:txBody>
          <a:bodyPr/>
          <a:lstStyle/>
          <a:p>
            <a:r>
              <a:rPr lang="en-US" dirty="0"/>
              <a:t>Soziale und persönliche wirtschaftliche Ziele</a:t>
            </a:r>
          </a:p>
        </p:txBody>
      </p:sp>
      <p:grpSp>
        <p:nvGrpSpPr>
          <p:cNvPr id="4" name="Group 3">
            <a:extLst>
              <a:ext uri="{FF2B5EF4-FFF2-40B4-BE49-F238E27FC236}">
                <a16:creationId xmlns:a16="http://schemas.microsoft.com/office/drawing/2014/main" id="{96E3C99D-23F0-9EBD-6937-2E29E124896C}"/>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333C486F-94D5-5F08-8853-8A4A3CDEF34D}"/>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13BE2F-44A0-017E-59CA-DE88CFE35B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ECAAE5-318F-6926-82F6-51930BAE6F1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icture Placeholder 12">
            <a:extLst>
              <a:ext uri="{FF2B5EF4-FFF2-40B4-BE49-F238E27FC236}">
                <a16:creationId xmlns:a16="http://schemas.microsoft.com/office/drawing/2014/main" id="{CED5C07E-1928-4139-ACDF-19C6524125AE}"/>
              </a:ext>
            </a:extLst>
          </p:cNvPr>
          <p:cNvPicPr>
            <a:picLocks noGrp="1" noChangeAspect="1"/>
          </p:cNvPicPr>
          <p:nvPr>
            <p:ph type="pic" sz="quarter" idx="21"/>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96" r="96"/>
          <a:stretch/>
        </p:blipFill>
        <p:spPr>
          <a:xfrm>
            <a:off x="6842125" y="0"/>
            <a:ext cx="5364163" cy="6326188"/>
          </a:xfrm>
        </p:spPr>
      </p:pic>
    </p:spTree>
    <p:extLst>
      <p:ext uri="{BB962C8B-B14F-4D97-AF65-F5344CB8AC3E}">
        <p14:creationId xmlns:p14="http://schemas.microsoft.com/office/powerpoint/2010/main" val="4223031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4640651" y="600357"/>
            <a:ext cx="7425225" cy="1085587"/>
          </a:xfrm>
        </p:spPr>
        <p:txBody>
          <a:bodyPr/>
          <a:lstStyle/>
          <a:p>
            <a:r>
              <a:rPr lang="en-US" sz="3200" dirty="0"/>
              <a:t>ERFOLGSREZEPT: </a:t>
            </a:r>
            <a:r>
              <a:rPr lang="en-US" sz="3200" dirty="0" err="1"/>
              <a:t>Soziale</a:t>
            </a:r>
            <a:r>
              <a:rPr lang="en-US" sz="3200" dirty="0"/>
              <a:t> </a:t>
            </a:r>
            <a:r>
              <a:rPr lang="en-US" sz="3200" dirty="0" err="1"/>
              <a:t>Ausrichtung</a:t>
            </a:r>
            <a:endParaRPr lang="en-US" sz="3200"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294967295"/>
          </p:nvPr>
        </p:nvSpPr>
        <p:spPr>
          <a:xfrm>
            <a:off x="8298924" y="3915249"/>
            <a:ext cx="3605048" cy="1800927"/>
          </a:xfrm>
          <a:prstGeom prst="rect">
            <a:avLst/>
          </a:prstGeom>
        </p:spPr>
        <p:txBody>
          <a:bodyPr/>
          <a:lstStyle/>
          <a:p>
            <a:pPr marL="0" indent="0" algn="just">
              <a:buNone/>
            </a:pPr>
            <a:r>
              <a:rPr lang="en-US" sz="1800" dirty="0"/>
              <a:t>Die </a:t>
            </a:r>
            <a:r>
              <a:rPr lang="en-US" sz="1800" dirty="0" err="1"/>
              <a:t>Verknüpfung</a:t>
            </a:r>
            <a:r>
              <a:rPr lang="en-US" sz="1800" dirty="0"/>
              <a:t> </a:t>
            </a:r>
            <a:r>
              <a:rPr lang="en-US" sz="1800" dirty="0" err="1"/>
              <a:t>sozialer</a:t>
            </a:r>
            <a:r>
              <a:rPr lang="en-US" sz="1800" dirty="0"/>
              <a:t> und </a:t>
            </a:r>
            <a:r>
              <a:rPr lang="en-US" sz="1800" dirty="0" err="1"/>
              <a:t>persönlicher</a:t>
            </a:r>
            <a:r>
              <a:rPr lang="en-US" sz="1800" dirty="0"/>
              <a:t> </a:t>
            </a:r>
            <a:r>
              <a:rPr lang="en-US" sz="1800" dirty="0" err="1"/>
              <a:t>wirtschaftlicher</a:t>
            </a:r>
            <a:r>
              <a:rPr lang="en-US" sz="1800" dirty="0"/>
              <a:t> </a:t>
            </a:r>
            <a:r>
              <a:rPr lang="en-US" sz="1800" dirty="0" err="1"/>
              <a:t>Ziele</a:t>
            </a:r>
            <a:r>
              <a:rPr lang="en-US" sz="1800" dirty="0"/>
              <a:t> auf dem </a:t>
            </a:r>
            <a:r>
              <a:rPr lang="en-US" sz="1800" dirty="0" err="1"/>
              <a:t>unternehmerischen</a:t>
            </a:r>
            <a:r>
              <a:rPr lang="en-US" sz="1800" dirty="0"/>
              <a:t> </a:t>
            </a:r>
            <a:r>
              <a:rPr lang="en-US" sz="1800" dirty="0" err="1"/>
              <a:t>Weg</a:t>
            </a:r>
            <a:r>
              <a:rPr lang="en-US" sz="1800" dirty="0"/>
              <a:t> </a:t>
            </a:r>
            <a:r>
              <a:rPr lang="en-US" sz="1800" dirty="0" err="1"/>
              <a:t>führt</a:t>
            </a:r>
            <a:r>
              <a:rPr lang="en-US" sz="1800" dirty="0"/>
              <a:t> </a:t>
            </a:r>
            <a:r>
              <a:rPr lang="en-US" sz="1800" dirty="0" err="1"/>
              <a:t>nicht</a:t>
            </a:r>
            <a:r>
              <a:rPr lang="en-US" sz="1800" dirty="0"/>
              <a:t> </a:t>
            </a:r>
            <a:r>
              <a:rPr lang="en-US" sz="1800" dirty="0" err="1"/>
              <a:t>nur</a:t>
            </a:r>
            <a:r>
              <a:rPr lang="en-US" sz="1800" dirty="0"/>
              <a:t> </a:t>
            </a:r>
            <a:r>
              <a:rPr lang="en-US" sz="1800" dirty="0" err="1"/>
              <a:t>zu</a:t>
            </a:r>
            <a:r>
              <a:rPr lang="en-US" sz="1800" dirty="0"/>
              <a:t> </a:t>
            </a:r>
            <a:r>
              <a:rPr lang="en-US" sz="1800" dirty="0" err="1"/>
              <a:t>finanzieller</a:t>
            </a:r>
            <a:r>
              <a:rPr lang="en-US" sz="1800" dirty="0"/>
              <a:t> </a:t>
            </a:r>
            <a:r>
              <a:rPr lang="en-US" sz="1800" dirty="0" err="1"/>
              <a:t>Stabilität</a:t>
            </a:r>
            <a:r>
              <a:rPr lang="en-US" sz="1800" dirty="0"/>
              <a:t>, </a:t>
            </a:r>
            <a:r>
              <a:rPr lang="en-US" sz="1800" dirty="0" err="1"/>
              <a:t>sondern</a:t>
            </a:r>
            <a:r>
              <a:rPr lang="en-US" sz="1800" dirty="0"/>
              <a:t> </a:t>
            </a:r>
            <a:r>
              <a:rPr lang="en-US" sz="1800" dirty="0" err="1"/>
              <a:t>fördert</a:t>
            </a:r>
            <a:r>
              <a:rPr lang="en-US" sz="1800" dirty="0"/>
              <a:t> </a:t>
            </a:r>
            <a:r>
              <a:rPr lang="en-US" sz="1800" dirty="0" err="1"/>
              <a:t>auch</a:t>
            </a:r>
            <a:r>
              <a:rPr lang="en-US" sz="1800" dirty="0"/>
              <a:t> das Engagement in der Gemeinschaft und </a:t>
            </a:r>
            <a:r>
              <a:rPr lang="en-US" sz="1800" dirty="0" err="1"/>
              <a:t>schafft</a:t>
            </a:r>
            <a:r>
              <a:rPr lang="en-US" sz="1800" dirty="0"/>
              <a:t> </a:t>
            </a:r>
            <a:r>
              <a:rPr lang="en-US" sz="1800" dirty="0" err="1"/>
              <a:t>einen</a:t>
            </a:r>
            <a:r>
              <a:rPr lang="en-US" sz="1800" dirty="0"/>
              <a:t> </a:t>
            </a:r>
            <a:r>
              <a:rPr lang="en-US" sz="1800" dirty="0" err="1"/>
              <a:t>ganzheitlichen</a:t>
            </a:r>
            <a:r>
              <a:rPr lang="en-US" sz="1800" dirty="0"/>
              <a:t> </a:t>
            </a:r>
            <a:r>
              <a:rPr lang="en-US" sz="1800" dirty="0" err="1"/>
              <a:t>Rahmen</a:t>
            </a:r>
            <a:r>
              <a:rPr lang="en-US" sz="1800" dirty="0"/>
              <a:t> </a:t>
            </a:r>
            <a:r>
              <a:rPr lang="en-US" sz="1800" dirty="0" err="1"/>
              <a:t>für</a:t>
            </a:r>
            <a:r>
              <a:rPr lang="en-US" sz="1800" dirty="0"/>
              <a:t> </a:t>
            </a:r>
            <a:r>
              <a:rPr lang="en-US" sz="1800" dirty="0" err="1"/>
              <a:t>langfristigen</a:t>
            </a:r>
            <a:r>
              <a:rPr lang="en-US" sz="1800" dirty="0"/>
              <a:t> </a:t>
            </a:r>
            <a:r>
              <a:rPr lang="en-US" sz="1800" dirty="0" err="1"/>
              <a:t>Erfolg</a:t>
            </a:r>
            <a:r>
              <a:rPr lang="en-US" sz="1800" dirty="0"/>
              <a:t>.</a:t>
            </a:r>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xfrm>
            <a:off x="4381147" y="4625415"/>
            <a:ext cx="3700448" cy="1632228"/>
          </a:xfrm>
          <a:prstGeom prst="rect">
            <a:avLst/>
          </a:prstGeom>
        </p:spPr>
        <p:txBody>
          <a:bodyPr>
            <a:normAutofit lnSpcReduction="10000"/>
          </a:bodyPr>
          <a:lstStyle/>
          <a:p>
            <a:pPr algn="l">
              <a:lnSpc>
                <a:spcPct val="100000"/>
              </a:lnSpc>
            </a:pPr>
            <a:r>
              <a:rPr lang="en-US" b="1" i="0" dirty="0" err="1"/>
              <a:t>Schlüsselmerkmale</a:t>
            </a:r>
            <a:r>
              <a:rPr lang="en-US" b="1" i="0" dirty="0"/>
              <a:t> </a:t>
            </a:r>
            <a:r>
              <a:rPr lang="en-US" b="1" i="0" dirty="0" err="1"/>
              <a:t>sozialer</a:t>
            </a:r>
            <a:r>
              <a:rPr lang="en-US" b="1" i="0" dirty="0"/>
              <a:t> </a:t>
            </a:r>
            <a:r>
              <a:rPr lang="en-US" b="1" i="0" dirty="0" err="1"/>
              <a:t>Ziele</a:t>
            </a:r>
            <a:r>
              <a:rPr lang="en-US" b="1" i="0" dirty="0"/>
              <a:t>:</a:t>
            </a:r>
          </a:p>
          <a:p>
            <a:pPr algn="l">
              <a:lnSpc>
                <a:spcPct val="100000"/>
              </a:lnSpc>
            </a:pPr>
            <a:endParaRPr lang="en-US" i="0" dirty="0"/>
          </a:p>
          <a:p>
            <a:pPr marL="285750" indent="-285750" algn="l">
              <a:lnSpc>
                <a:spcPct val="100000"/>
              </a:lnSpc>
              <a:buFont typeface="Arial" panose="020B0604020202020204" pitchFamily="34" charset="0"/>
              <a:buChar char="•"/>
            </a:pPr>
            <a:r>
              <a:rPr lang="en-US" i="0" dirty="0" err="1"/>
              <a:t>Gemeinwohl</a:t>
            </a:r>
            <a:endParaRPr lang="en-US" i="0" dirty="0"/>
          </a:p>
          <a:p>
            <a:pPr marL="285750" indent="-285750" algn="l">
              <a:lnSpc>
                <a:spcPct val="100000"/>
              </a:lnSpc>
              <a:buFont typeface="Arial" panose="020B0604020202020204" pitchFamily="34" charset="0"/>
              <a:buChar char="•"/>
            </a:pPr>
            <a:r>
              <a:rPr lang="en-US" i="0" dirty="0" err="1"/>
              <a:t>Nachhaltigkeit</a:t>
            </a:r>
            <a:endParaRPr lang="en-US" i="0" dirty="0"/>
          </a:p>
          <a:p>
            <a:pPr marL="285750" indent="-285750" algn="l">
              <a:lnSpc>
                <a:spcPct val="100000"/>
              </a:lnSpc>
              <a:buFont typeface="Arial" panose="020B0604020202020204" pitchFamily="34" charset="0"/>
              <a:buChar char="•"/>
            </a:pPr>
            <a:r>
              <a:rPr lang="en-US" i="0" dirty="0" err="1"/>
              <a:t>Ethik</a:t>
            </a:r>
            <a:r>
              <a:rPr lang="en-US" i="0" dirty="0"/>
              <a:t> und </a:t>
            </a:r>
            <a:r>
              <a:rPr lang="en-US" i="0" dirty="0" err="1"/>
              <a:t>Verantwortung</a:t>
            </a:r>
            <a:endParaRPr lang="en-US" i="0" dirty="0"/>
          </a:p>
          <a:p>
            <a:pPr marL="285750" indent="-285750" algn="l">
              <a:lnSpc>
                <a:spcPct val="100000"/>
              </a:lnSpc>
              <a:buFont typeface="Arial" panose="020B0604020202020204" pitchFamily="34" charset="0"/>
              <a:buChar char="•"/>
            </a:pPr>
            <a:r>
              <a:rPr lang="en-US" i="0" dirty="0" err="1"/>
              <a:t>Soziale</a:t>
            </a:r>
            <a:r>
              <a:rPr lang="en-US" i="0" dirty="0"/>
              <a:t> </a:t>
            </a:r>
            <a:r>
              <a:rPr lang="en-US" i="0" dirty="0" err="1"/>
              <a:t>Gerechtigkeit</a:t>
            </a:r>
            <a:endParaRPr lang="en-US" i="0" dirty="0"/>
          </a:p>
          <a:p>
            <a:pPr marL="285750" indent="-285750" algn="l">
              <a:lnSpc>
                <a:spcPct val="100000"/>
              </a:lnSpc>
              <a:buFont typeface="Arial" panose="020B0604020202020204" pitchFamily="34" charset="0"/>
              <a:buChar char="•"/>
            </a:pPr>
            <a:r>
              <a:rPr lang="en-US" i="0" dirty="0" err="1"/>
              <a:t>Gesellschaftliches</a:t>
            </a:r>
            <a:r>
              <a:rPr lang="en-US" i="0" dirty="0"/>
              <a:t> Engagement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36</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36</a:t>
            </a:fld>
            <a:endParaRPr lang="en-US" sz="800" dirty="0">
              <a:latin typeface="Calibri" panose="020F0502020204030204" pitchFamily="34" charset="0"/>
              <a:cs typeface="Calibri" panose="020F0502020204030204" pitchFamily="34" charset="0"/>
            </a:endParaRPr>
          </a:p>
        </p:txBody>
      </p:sp>
      <p:sp>
        <p:nvSpPr>
          <p:cNvPr id="3" name="Textfeld 2">
            <a:extLst>
              <a:ext uri="{FF2B5EF4-FFF2-40B4-BE49-F238E27FC236}">
                <a16:creationId xmlns:a16="http://schemas.microsoft.com/office/drawing/2014/main" id="{D8688FA1-AEC1-4ECB-99A4-69551CB1890F}"/>
              </a:ext>
            </a:extLst>
          </p:cNvPr>
          <p:cNvSpPr txBox="1"/>
          <p:nvPr/>
        </p:nvSpPr>
        <p:spPr>
          <a:xfrm>
            <a:off x="4666662" y="1498071"/>
            <a:ext cx="7068138" cy="2031325"/>
          </a:xfrm>
          <a:prstGeom prst="rect">
            <a:avLst/>
          </a:prstGeom>
          <a:noFill/>
        </p:spPr>
        <p:txBody>
          <a:bodyPr wrap="square" rtlCol="0">
            <a:spAutoFit/>
          </a:bodyPr>
          <a:lstStyle/>
          <a:p>
            <a:pPr algn="just"/>
            <a:r>
              <a:rPr lang="de-DE" sz="1800" dirty="0">
                <a:solidFill>
                  <a:srgbClr val="0C2D45"/>
                </a:solidFill>
                <a:latin typeface="Calibri" panose="020F0502020204030204" pitchFamily="34" charset="0"/>
                <a:ea typeface="Calibri" panose="020F0502020204030204" pitchFamily="34" charset="0"/>
                <a:cs typeface="Calibri" panose="020F0502020204030204" pitchFamily="34" charset="0"/>
              </a:rPr>
              <a:t>Soziale Ziele beziehen sich auf die Absichten und Bestrebungen eines Unternehmers, durch sein Wirtschaften positive soziale Auswirkungen zu erzielen und zum Wohl der Gesellschaft beizutragen. Diese Ziele gehen über rein wirtschaftliche oder finanzielle Interessen hinaus und betonen den Beitrag zur Gemeinschaft, das Engagement für soziale Gerechtigkeit, das Wohlergehen von Mitarbeitern und anderen Stakeholdern sowie die Förderung ethischer Prinzipien (z.B. Nachhaltigkeit).</a:t>
            </a:r>
          </a:p>
        </p:txBody>
      </p:sp>
      <p:pic>
        <p:nvPicPr>
          <p:cNvPr id="11" name="Picture Placeholder 17">
            <a:extLst>
              <a:ext uri="{FF2B5EF4-FFF2-40B4-BE49-F238E27FC236}">
                <a16:creationId xmlns:a16="http://schemas.microsoft.com/office/drawing/2014/main" id="{855F3012-9BED-4240-B909-807B720E1F1A}"/>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9763" r="29763"/>
          <a:stretch>
            <a:fillRect/>
          </a:stretch>
        </p:blipFill>
        <p:spPr>
          <a:xfrm>
            <a:off x="0" y="0"/>
            <a:ext cx="4164013" cy="6858000"/>
          </a:xfrm>
        </p:spPr>
      </p:pic>
    </p:spTree>
    <p:extLst>
      <p:ext uri="{BB962C8B-B14F-4D97-AF65-F5344CB8AC3E}">
        <p14:creationId xmlns:p14="http://schemas.microsoft.com/office/powerpoint/2010/main" val="1656115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4410ECB-8B37-2F23-F2E7-1453F3B6869A}"/>
              </a:ext>
            </a:extLst>
          </p:cNvPr>
          <p:cNvSpPr>
            <a:spLocks noGrp="1"/>
          </p:cNvSpPr>
          <p:nvPr>
            <p:ph type="body" sz="quarter" idx="48"/>
          </p:nvPr>
        </p:nvSpPr>
        <p:spPr/>
        <p:txBody>
          <a:bodyPr/>
          <a:lstStyle/>
          <a:p>
            <a:r>
              <a:rPr lang="en-US" sz="2000" b="1" dirty="0"/>
              <a:t>Was wird benötigt?</a:t>
            </a:r>
          </a:p>
          <a:p>
            <a:endParaRPr lang="en-US" sz="400" b="1" dirty="0"/>
          </a:p>
          <a:p>
            <a:r>
              <a:rPr lang="en-US" sz="2000" dirty="0"/>
              <a:t>Ein Kalender, digital </a:t>
            </a:r>
            <a:r>
              <a:rPr lang="en-US" sz="2000" dirty="0" err="1"/>
              <a:t>oder</a:t>
            </a:r>
            <a:r>
              <a:rPr lang="en-US" sz="2000" dirty="0"/>
              <a:t> </a:t>
            </a:r>
            <a:r>
              <a:rPr lang="en-US" sz="2000" dirty="0" err="1"/>
              <a:t>physisch</a:t>
            </a:r>
            <a:r>
              <a:rPr lang="en-US" sz="2000" dirty="0"/>
              <a:t> und  Schreibmaterial.</a:t>
            </a:r>
          </a:p>
          <a:p>
            <a:endParaRPr lang="en-US" sz="2000" b="1" dirty="0"/>
          </a:p>
          <a:p>
            <a:r>
              <a:rPr lang="en-US" sz="2000" b="1" dirty="0"/>
              <a:t>Ziel</a:t>
            </a:r>
          </a:p>
          <a:p>
            <a:endParaRPr lang="en-US" sz="400" b="1" dirty="0"/>
          </a:p>
          <a:p>
            <a:r>
              <a:rPr lang="en-US" sz="2000" dirty="0"/>
              <a:t>Ermutigen Sie dazu, sich soziale Ziele zu setzen und zu erreichen, indem Sie sich aktiv an lokalen und regionalen Veranstaltungen beteiligen</a:t>
            </a:r>
          </a:p>
          <a:p>
            <a:endParaRPr lang="en-US" sz="2000" dirty="0"/>
          </a:p>
          <a:p>
            <a:r>
              <a:rPr lang="en-US" sz="2000" b="1" dirty="0" err="1"/>
              <a:t>Ergebnis</a:t>
            </a:r>
            <a:endParaRPr lang="en-US" sz="2000" b="1" dirty="0"/>
          </a:p>
          <a:p>
            <a:endParaRPr lang="en-US" sz="400" b="1" dirty="0"/>
          </a:p>
          <a:p>
            <a:r>
              <a:rPr lang="en-US" sz="2000" dirty="0"/>
              <a:t>Die Teilnehmer erhalten einen </a:t>
            </a:r>
            <a:r>
              <a:rPr lang="en-US" sz="2000" dirty="0" err="1"/>
              <a:t>personalisierten </a:t>
            </a:r>
            <a:r>
              <a:rPr lang="en-US" sz="2000" dirty="0"/>
              <a:t>Kalender mit anstehenden Veranstaltungen und Strategien zur Erreichung ihrer sozialen Ziele</a:t>
            </a:r>
          </a:p>
          <a:p>
            <a:endParaRPr lang="en-US" dirty="0"/>
          </a:p>
          <a:p>
            <a:endParaRPr lang="en-US" dirty="0"/>
          </a:p>
          <a:p>
            <a:r>
              <a:rPr lang="en-US" sz="2000" b="1" dirty="0" err="1"/>
              <a:t>Anweisungen</a:t>
            </a:r>
            <a:endParaRPr lang="en-US" sz="2000" b="1" dirty="0"/>
          </a:p>
          <a:p>
            <a:r>
              <a:rPr lang="en-US" sz="1800" dirty="0"/>
              <a:t>Stellen Sie eine Liste lokaler und regionaler Veranstaltungen zusammen, die Ihren persönlichen Interessen, Ihrem Engagement in der Gemeinde oder Ihrer beruflichen Vernetzung entsprechen. Geben Sie Datum, Uhrzeit und Ort an.</a:t>
            </a:r>
          </a:p>
          <a:p>
            <a:endParaRPr lang="en-US" sz="1800" dirty="0"/>
          </a:p>
          <a:p>
            <a:r>
              <a:rPr lang="en-US" sz="1800" dirty="0"/>
              <a:t>Definieren Sie anschließend spezifische soziale Ziele und legen Sie innerhalb eines bestimmten Zeitrahmens erreichbare Ziele fest.</a:t>
            </a:r>
          </a:p>
          <a:p>
            <a:endParaRPr lang="en-US" sz="1800" dirty="0"/>
          </a:p>
          <a:p>
            <a:r>
              <a:rPr lang="en-US" sz="1800" dirty="0"/>
              <a:t>Entwickeln Sie Strategien zur aktiven Teilnahme an den ausgewählten Veranstaltungen, um Ihre sozialen Ziele zu erreichen. Ziehen Sie Networking-Ansätze, Kommunikationstechniken oder Aktivitäten zur persönlichen Weiterentwicklung in Betracht.</a:t>
            </a:r>
          </a:p>
          <a:p>
            <a:endParaRPr lang="en-US" sz="2000" dirty="0"/>
          </a:p>
        </p:txBody>
      </p:sp>
      <p:sp>
        <p:nvSpPr>
          <p:cNvPr id="15" name="Oval 14">
            <a:extLst>
              <a:ext uri="{FF2B5EF4-FFF2-40B4-BE49-F238E27FC236}">
                <a16:creationId xmlns:a16="http://schemas.microsoft.com/office/drawing/2014/main" id="{42F4DE39-2E54-D068-E168-273AB14BFD18}"/>
              </a:ext>
            </a:extLst>
          </p:cNvPr>
          <p:cNvSpPr/>
          <p:nvPr/>
        </p:nvSpPr>
        <p:spPr>
          <a:xfrm>
            <a:off x="259293" y="4818355"/>
            <a:ext cx="532311" cy="483326"/>
          </a:xfrm>
          <a:prstGeom prst="ellipse">
            <a:avLst/>
          </a:prstGeom>
          <a:solidFill>
            <a:srgbClr val="7A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F591F5A-E8CE-611D-7D76-E19A0146EDE5}"/>
              </a:ext>
            </a:extLst>
          </p:cNvPr>
          <p:cNvSpPr/>
          <p:nvPr/>
        </p:nvSpPr>
        <p:spPr>
          <a:xfrm>
            <a:off x="288142" y="3252124"/>
            <a:ext cx="548640" cy="439783"/>
          </a:xfrm>
          <a:prstGeom prst="ellipse">
            <a:avLst/>
          </a:prstGeom>
          <a:solidFill>
            <a:srgbClr val="7A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75BCE7-9540-8B0B-0B70-6F33BED2B25F}"/>
              </a:ext>
            </a:extLst>
          </p:cNvPr>
          <p:cNvSpPr/>
          <p:nvPr/>
        </p:nvSpPr>
        <p:spPr>
          <a:xfrm>
            <a:off x="288311" y="2022208"/>
            <a:ext cx="532311" cy="483326"/>
          </a:xfrm>
          <a:prstGeom prst="ellipse">
            <a:avLst/>
          </a:prstGeom>
          <a:solidFill>
            <a:srgbClr val="7A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C35C149-965F-B0E8-CF4F-BD5969422B29}"/>
              </a:ext>
            </a:extLst>
          </p:cNvPr>
          <p:cNvSpPr>
            <a:spLocks noGrp="1"/>
          </p:cNvSpPr>
          <p:nvPr>
            <p:ph type="body" sz="quarter" idx="30"/>
          </p:nvPr>
        </p:nvSpPr>
        <p:spPr>
          <a:xfrm>
            <a:off x="854282" y="644828"/>
            <a:ext cx="10483431" cy="804265"/>
          </a:xfrm>
        </p:spPr>
        <p:txBody>
          <a:bodyPr/>
          <a:lstStyle/>
          <a:p>
            <a:r>
              <a:rPr lang="en-US" sz="3200" dirty="0"/>
              <a:t>Übung: Setzen und Erreichen sozialer Ziele mit Hilfe eines Kalenders mit lokalen und regionalen Veranstaltungen</a:t>
            </a:r>
          </a:p>
        </p:txBody>
      </p:sp>
      <p:pic>
        <p:nvPicPr>
          <p:cNvPr id="7" name="Graphic 6" descr="Scribble with solid fill">
            <a:extLst>
              <a:ext uri="{FF2B5EF4-FFF2-40B4-BE49-F238E27FC236}">
                <a16:creationId xmlns:a16="http://schemas.microsoft.com/office/drawing/2014/main" id="{068210EB-AFD9-0297-3E79-EA0031C8F24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8928" y="2048333"/>
            <a:ext cx="431075" cy="431075"/>
          </a:xfrm>
          <a:prstGeom prst="rect">
            <a:avLst/>
          </a:prstGeom>
        </p:spPr>
      </p:pic>
      <p:pic>
        <p:nvPicPr>
          <p:cNvPr id="11" name="Graphic 10" descr="Bullseye with solid fill">
            <a:extLst>
              <a:ext uri="{FF2B5EF4-FFF2-40B4-BE49-F238E27FC236}">
                <a16:creationId xmlns:a16="http://schemas.microsoft.com/office/drawing/2014/main" id="{624A8FCC-27B5-CF94-53FE-AB9E0A805FB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5430" y="3274983"/>
            <a:ext cx="394063" cy="394063"/>
          </a:xfrm>
          <a:prstGeom prst="rect">
            <a:avLst/>
          </a:prstGeom>
        </p:spPr>
      </p:pic>
      <p:pic>
        <p:nvPicPr>
          <p:cNvPr id="13" name="Graphic 12" descr="Easel with solid fill">
            <a:extLst>
              <a:ext uri="{FF2B5EF4-FFF2-40B4-BE49-F238E27FC236}">
                <a16:creationId xmlns:a16="http://schemas.microsoft.com/office/drawing/2014/main" id="{745A3BB8-B730-DEA0-EB78-60F210FF8D8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28418" y="4845400"/>
            <a:ext cx="394063" cy="394063"/>
          </a:xfrm>
          <a:prstGeom prst="rect">
            <a:avLst/>
          </a:prstGeom>
        </p:spPr>
      </p:pic>
    </p:spTree>
    <p:extLst>
      <p:ext uri="{BB962C8B-B14F-4D97-AF65-F5344CB8AC3E}">
        <p14:creationId xmlns:p14="http://schemas.microsoft.com/office/powerpoint/2010/main" val="2639852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640957" y="1192282"/>
            <a:ext cx="7031596" cy="808098"/>
          </a:xfrm>
        </p:spPr>
        <p:txBody>
          <a:bodyPr/>
          <a:lstStyle/>
          <a:p>
            <a:r>
              <a:rPr lang="en-US" sz="2800" dirty="0" err="1"/>
              <a:t>Festlegung</a:t>
            </a:r>
            <a:r>
              <a:rPr lang="en-US" sz="2800" dirty="0"/>
              <a:t> und </a:t>
            </a:r>
            <a:r>
              <a:rPr lang="en-US" sz="2800" dirty="0" err="1"/>
              <a:t>Erreichung</a:t>
            </a:r>
            <a:r>
              <a:rPr lang="en-US" sz="2800" dirty="0"/>
              <a:t> </a:t>
            </a:r>
            <a:r>
              <a:rPr lang="en-US" sz="2800" dirty="0" err="1"/>
              <a:t>persönlicher</a:t>
            </a:r>
            <a:r>
              <a:rPr lang="en-US" sz="2800" dirty="0"/>
              <a:t> </a:t>
            </a:r>
            <a:r>
              <a:rPr lang="en-US" sz="2800" dirty="0" err="1"/>
              <a:t>wirtschaftlicher</a:t>
            </a:r>
            <a:r>
              <a:rPr lang="en-US" sz="2800" dirty="0"/>
              <a:t> </a:t>
            </a:r>
            <a:r>
              <a:rPr lang="en-US" sz="2800" dirty="0" err="1"/>
              <a:t>Ziele</a:t>
            </a:r>
            <a:r>
              <a:rPr lang="en-US" sz="2800" dirty="0"/>
              <a:t> </a:t>
            </a:r>
            <a:r>
              <a:rPr lang="en-US" sz="2800" dirty="0" err="1"/>
              <a:t>als</a:t>
            </a:r>
            <a:r>
              <a:rPr lang="en-US" sz="2800" dirty="0"/>
              <a:t> </a:t>
            </a:r>
            <a:r>
              <a:rPr lang="en-US" sz="2800" dirty="0" err="1"/>
              <a:t>Voraussetzung</a:t>
            </a:r>
            <a:r>
              <a:rPr lang="en-US" sz="2800" dirty="0"/>
              <a:t> </a:t>
            </a:r>
            <a:r>
              <a:rPr lang="en-US" sz="2800" dirty="0" err="1"/>
              <a:t>für</a:t>
            </a:r>
            <a:r>
              <a:rPr lang="en-US" sz="2800" dirty="0"/>
              <a:t> die </a:t>
            </a:r>
            <a:r>
              <a:rPr lang="en-US" sz="2800" dirty="0" err="1"/>
              <a:t>Geschäftstätigkeit</a:t>
            </a:r>
            <a:endParaRPr lang="en-US" sz="2800" dirty="0"/>
          </a:p>
          <a:p>
            <a:endParaRPr lang="en-US" sz="2800" dirty="0"/>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640957" y="2542330"/>
            <a:ext cx="6749339" cy="2965622"/>
          </a:xfrm>
        </p:spPr>
        <p:txBody>
          <a:bodyPr/>
          <a:lstStyle/>
          <a:p>
            <a:r>
              <a:rPr lang="en-US" sz="1600" dirty="0"/>
              <a:t>Das </a:t>
            </a:r>
            <a:r>
              <a:rPr lang="en-US" sz="1600" dirty="0" err="1"/>
              <a:t>Erreichen</a:t>
            </a:r>
            <a:r>
              <a:rPr lang="en-US" sz="1600" dirty="0"/>
              <a:t> </a:t>
            </a:r>
            <a:r>
              <a:rPr lang="en-US" sz="1600" dirty="0" err="1"/>
              <a:t>persönlicher</a:t>
            </a:r>
            <a:r>
              <a:rPr lang="en-US" sz="1600" dirty="0"/>
              <a:t> </a:t>
            </a:r>
            <a:r>
              <a:rPr lang="en-US" sz="1600" dirty="0" err="1"/>
              <a:t>wirtschaftlicher</a:t>
            </a:r>
            <a:r>
              <a:rPr lang="en-US" sz="1600" dirty="0"/>
              <a:t> </a:t>
            </a:r>
            <a:r>
              <a:rPr lang="en-US" sz="1600" dirty="0" err="1"/>
              <a:t>Ziele</a:t>
            </a:r>
            <a:r>
              <a:rPr lang="en-US" sz="1600" dirty="0"/>
              <a:t> </a:t>
            </a:r>
            <a:r>
              <a:rPr lang="en-US" sz="1600" dirty="0" err="1"/>
              <a:t>ist</a:t>
            </a:r>
            <a:r>
              <a:rPr lang="en-US" sz="1600" dirty="0"/>
              <a:t> von </a:t>
            </a:r>
            <a:r>
              <a:rPr lang="en-US" sz="1600" dirty="0" err="1"/>
              <a:t>entscheidender</a:t>
            </a:r>
            <a:r>
              <a:rPr lang="en-US" sz="1600" dirty="0"/>
              <a:t> </a:t>
            </a:r>
            <a:r>
              <a:rPr lang="en-US" sz="1600" dirty="0" err="1"/>
              <a:t>Bedeutung</a:t>
            </a:r>
            <a:r>
              <a:rPr lang="en-US" sz="1600" dirty="0"/>
              <a:t> und </a:t>
            </a:r>
            <a:r>
              <a:rPr lang="en-US" sz="1600" dirty="0" err="1"/>
              <a:t>ebnet</a:t>
            </a:r>
            <a:r>
              <a:rPr lang="en-US" sz="1600" dirty="0"/>
              <a:t> den </a:t>
            </a:r>
            <a:r>
              <a:rPr lang="en-US" sz="1600" dirty="0" err="1"/>
              <a:t>Weg</a:t>
            </a:r>
            <a:r>
              <a:rPr lang="en-US" sz="1600" dirty="0"/>
              <a:t> </a:t>
            </a:r>
            <a:r>
              <a:rPr lang="en-US" sz="1600" dirty="0" err="1"/>
              <a:t>für</a:t>
            </a:r>
            <a:r>
              <a:rPr lang="en-US" sz="1600" dirty="0"/>
              <a:t> </a:t>
            </a:r>
            <a:r>
              <a:rPr lang="en-US" sz="1600" dirty="0" err="1"/>
              <a:t>unternehmerischen</a:t>
            </a:r>
            <a:r>
              <a:rPr lang="en-US" sz="1600" dirty="0"/>
              <a:t> </a:t>
            </a:r>
            <a:r>
              <a:rPr lang="en-US" sz="1600" dirty="0" err="1"/>
              <a:t>Erfolg</a:t>
            </a:r>
            <a:r>
              <a:rPr lang="en-US" sz="1600" dirty="0"/>
              <a:t>. </a:t>
            </a:r>
            <a:r>
              <a:rPr lang="en-US" sz="1600" dirty="0" err="1"/>
              <a:t>Sobald</a:t>
            </a:r>
            <a:r>
              <a:rPr lang="en-US" sz="1600" dirty="0"/>
              <a:t> </a:t>
            </a:r>
            <a:r>
              <a:rPr lang="en-US" sz="1600" dirty="0" err="1"/>
              <a:t>finanzielle</a:t>
            </a:r>
            <a:r>
              <a:rPr lang="en-US" sz="1600" dirty="0"/>
              <a:t> </a:t>
            </a:r>
            <a:r>
              <a:rPr lang="en-US" sz="1600" dirty="0" err="1"/>
              <a:t>Stabilität</a:t>
            </a:r>
            <a:r>
              <a:rPr lang="en-US" sz="1600" dirty="0"/>
              <a:t> </a:t>
            </a:r>
            <a:r>
              <a:rPr lang="en-US" sz="1600" dirty="0" err="1"/>
              <a:t>erreicht</a:t>
            </a:r>
            <a:r>
              <a:rPr lang="en-US" sz="1600" dirty="0"/>
              <a:t> </a:t>
            </a:r>
            <a:r>
              <a:rPr lang="en-US" sz="1600" dirty="0" err="1"/>
              <a:t>ist</a:t>
            </a:r>
            <a:r>
              <a:rPr lang="en-US" sz="1600" dirty="0"/>
              <a:t>, </a:t>
            </a:r>
            <a:r>
              <a:rPr lang="en-US" sz="1600" dirty="0" err="1"/>
              <a:t>werden</a:t>
            </a:r>
            <a:r>
              <a:rPr lang="en-US" sz="1600" dirty="0"/>
              <a:t> </a:t>
            </a:r>
            <a:r>
              <a:rPr lang="en-US" sz="1600" dirty="0" err="1"/>
              <a:t>Ressourcen</a:t>
            </a:r>
            <a:r>
              <a:rPr lang="en-US" sz="1600" dirty="0"/>
              <a:t> </a:t>
            </a:r>
            <a:r>
              <a:rPr lang="en-US" sz="1600" dirty="0" err="1"/>
              <a:t>für</a:t>
            </a:r>
            <a:r>
              <a:rPr lang="en-US" sz="1600" dirty="0"/>
              <a:t> </a:t>
            </a:r>
            <a:r>
              <a:rPr lang="en-US" sz="1600" dirty="0" err="1"/>
              <a:t>Unternehmensinvestitionen</a:t>
            </a:r>
            <a:r>
              <a:rPr lang="en-US" sz="1600" dirty="0"/>
              <a:t>, </a:t>
            </a:r>
            <a:r>
              <a:rPr lang="en-US" sz="1600" dirty="0" err="1"/>
              <a:t>Bildung</a:t>
            </a:r>
            <a:r>
              <a:rPr lang="en-US" sz="1600" dirty="0"/>
              <a:t>, </a:t>
            </a:r>
            <a:r>
              <a:rPr lang="en-US" sz="1600" dirty="0" err="1"/>
              <a:t>Kompetenzentwicklung</a:t>
            </a:r>
            <a:r>
              <a:rPr lang="en-US" sz="1600" dirty="0"/>
              <a:t> und Kapital </a:t>
            </a:r>
            <a:r>
              <a:rPr lang="en-US" sz="1600" dirty="0" err="1"/>
              <a:t>verfügbar</a:t>
            </a:r>
            <a:r>
              <a:rPr lang="en-US" sz="1600" dirty="0"/>
              <a:t>. Das </a:t>
            </a:r>
            <a:r>
              <a:rPr lang="en-US" sz="1600" dirty="0" err="1"/>
              <a:t>Erreichen</a:t>
            </a:r>
            <a:r>
              <a:rPr lang="en-US" sz="1600" dirty="0"/>
              <a:t> </a:t>
            </a:r>
            <a:r>
              <a:rPr lang="en-US" sz="1600" dirty="0" err="1"/>
              <a:t>wirtschaftlicher</a:t>
            </a:r>
            <a:r>
              <a:rPr lang="en-US" sz="1600" dirty="0"/>
              <a:t> </a:t>
            </a:r>
            <a:r>
              <a:rPr lang="en-US" sz="1600" dirty="0" err="1"/>
              <a:t>Meilensteine</a:t>
            </a:r>
            <a:r>
              <a:rPr lang="en-US" sz="1600" dirty="0"/>
              <a:t> </a:t>
            </a:r>
            <a:r>
              <a:rPr lang="en-US" sz="1600" dirty="0" err="1"/>
              <a:t>schafft</a:t>
            </a:r>
            <a:r>
              <a:rPr lang="en-US" sz="1600" dirty="0"/>
              <a:t> </a:t>
            </a:r>
            <a:r>
              <a:rPr lang="en-US" sz="1600" dirty="0" err="1"/>
              <a:t>Vertrauen</a:t>
            </a:r>
            <a:r>
              <a:rPr lang="en-US" sz="1600" dirty="0"/>
              <a:t> </a:t>
            </a:r>
            <a:r>
              <a:rPr lang="en-US" sz="1600" dirty="0" err="1"/>
              <a:t>bei</a:t>
            </a:r>
            <a:r>
              <a:rPr lang="en-US" sz="1600" dirty="0"/>
              <a:t> der </a:t>
            </a:r>
            <a:r>
              <a:rPr lang="en-US" sz="1600" dirty="0" err="1"/>
              <a:t>Kundschaft</a:t>
            </a:r>
            <a:r>
              <a:rPr lang="en-US" sz="1600" dirty="0"/>
              <a:t> und </a:t>
            </a:r>
            <a:r>
              <a:rPr lang="en-US" sz="1600" dirty="0" err="1"/>
              <a:t>ermöglicht</a:t>
            </a:r>
            <a:r>
              <a:rPr lang="en-US" sz="1600" dirty="0"/>
              <a:t> es, </a:t>
            </a:r>
            <a:r>
              <a:rPr lang="en-US" sz="1600" dirty="0" err="1"/>
              <a:t>mögliche</a:t>
            </a:r>
            <a:r>
              <a:rPr lang="en-US" sz="1600" dirty="0"/>
              <a:t> </a:t>
            </a:r>
            <a:r>
              <a:rPr lang="en-US" sz="1600" dirty="0" err="1"/>
              <a:t>unternehmerische</a:t>
            </a:r>
            <a:r>
              <a:rPr lang="en-US" sz="1600" dirty="0"/>
              <a:t> </a:t>
            </a:r>
            <a:r>
              <a:rPr lang="en-US" sz="1600" dirty="0" err="1"/>
              <a:t>Herausforderungen</a:t>
            </a:r>
            <a:r>
              <a:rPr lang="en-US" sz="1600" dirty="0"/>
              <a:t> </a:t>
            </a:r>
            <a:r>
              <a:rPr lang="en-US" sz="1600" dirty="0" err="1"/>
              <a:t>zu</a:t>
            </a:r>
            <a:r>
              <a:rPr lang="en-US" sz="1600" dirty="0"/>
              <a:t> </a:t>
            </a:r>
            <a:r>
              <a:rPr lang="en-US" sz="1600" dirty="0" err="1"/>
              <a:t>meistern</a:t>
            </a:r>
            <a:r>
              <a:rPr lang="en-US" sz="1600" dirty="0"/>
              <a:t>. Das </a:t>
            </a:r>
            <a:r>
              <a:rPr lang="en-US" sz="1600" dirty="0" err="1"/>
              <a:t>Erreichen</a:t>
            </a:r>
            <a:r>
              <a:rPr lang="en-US" sz="1600" dirty="0"/>
              <a:t> </a:t>
            </a:r>
            <a:r>
              <a:rPr lang="en-US" sz="1600" dirty="0" err="1"/>
              <a:t>persönlicher</a:t>
            </a:r>
            <a:r>
              <a:rPr lang="en-US" sz="1600" dirty="0"/>
              <a:t> </a:t>
            </a:r>
            <a:r>
              <a:rPr lang="en-US" sz="1600" dirty="0" err="1"/>
              <a:t>wirtschaftlicher</a:t>
            </a:r>
            <a:r>
              <a:rPr lang="en-US" sz="1600" dirty="0"/>
              <a:t> </a:t>
            </a:r>
            <a:r>
              <a:rPr lang="en-US" sz="1600" dirty="0" err="1"/>
              <a:t>Ziele</a:t>
            </a:r>
            <a:r>
              <a:rPr lang="en-US" sz="1600" dirty="0"/>
              <a:t> </a:t>
            </a:r>
            <a:r>
              <a:rPr lang="en-US" sz="1600" dirty="0" err="1"/>
              <a:t>schafft</a:t>
            </a:r>
            <a:r>
              <a:rPr lang="en-US" sz="1600" dirty="0"/>
              <a:t> </a:t>
            </a:r>
            <a:r>
              <a:rPr lang="en-US" sz="1600" dirty="0" err="1"/>
              <a:t>eine</a:t>
            </a:r>
            <a:r>
              <a:rPr lang="en-US" sz="1600" dirty="0"/>
              <a:t> </a:t>
            </a:r>
            <a:r>
              <a:rPr lang="en-US" sz="1600" dirty="0" err="1"/>
              <a:t>solide</a:t>
            </a:r>
            <a:r>
              <a:rPr lang="en-US" sz="1600" dirty="0"/>
              <a:t> </a:t>
            </a:r>
            <a:r>
              <a:rPr lang="en-US" sz="1600" dirty="0" err="1"/>
              <a:t>Grundlage</a:t>
            </a:r>
            <a:r>
              <a:rPr lang="en-US" sz="1600" dirty="0"/>
              <a:t>, die </a:t>
            </a:r>
            <a:r>
              <a:rPr lang="en-US" sz="1600" dirty="0" err="1"/>
              <a:t>kalkulierte</a:t>
            </a:r>
            <a:r>
              <a:rPr lang="en-US" sz="1600" dirty="0"/>
              <a:t> </a:t>
            </a:r>
            <a:r>
              <a:rPr lang="en-US" sz="1600" dirty="0" err="1"/>
              <a:t>Risiken</a:t>
            </a:r>
            <a:r>
              <a:rPr lang="en-US" sz="1600" dirty="0"/>
              <a:t> und </a:t>
            </a:r>
            <a:r>
              <a:rPr lang="en-US" sz="1600" dirty="0" err="1"/>
              <a:t>Chancen</a:t>
            </a:r>
            <a:r>
              <a:rPr lang="en-US" sz="1600" dirty="0"/>
              <a:t> </a:t>
            </a:r>
            <a:r>
              <a:rPr lang="en-US" sz="1600" dirty="0" err="1"/>
              <a:t>ermöglicht</a:t>
            </a:r>
            <a:r>
              <a:rPr lang="en-US" sz="1600" dirty="0"/>
              <a:t>. </a:t>
            </a:r>
          </a:p>
          <a:p>
            <a:r>
              <a:rPr lang="en-US" sz="1600" dirty="0" err="1"/>
              <a:t>Diese</a:t>
            </a:r>
            <a:r>
              <a:rPr lang="en-US" sz="1600" dirty="0"/>
              <a:t> </a:t>
            </a:r>
            <a:r>
              <a:rPr lang="en-US" sz="1600" dirty="0" err="1"/>
              <a:t>Befähigung</a:t>
            </a:r>
            <a:r>
              <a:rPr lang="en-US" sz="1600" dirty="0"/>
              <a:t> </a:t>
            </a:r>
            <a:r>
              <a:rPr lang="en-US" sz="1600" dirty="0" err="1"/>
              <a:t>verbessert</a:t>
            </a:r>
            <a:r>
              <a:rPr lang="en-US" sz="1600" dirty="0"/>
              <a:t> </a:t>
            </a:r>
            <a:r>
              <a:rPr lang="en-US" sz="1600" dirty="0" err="1"/>
              <a:t>nicht</a:t>
            </a:r>
            <a:r>
              <a:rPr lang="en-US" sz="1600" dirty="0"/>
              <a:t> </a:t>
            </a:r>
            <a:r>
              <a:rPr lang="en-US" sz="1600" dirty="0" err="1"/>
              <a:t>nur</a:t>
            </a:r>
            <a:r>
              <a:rPr lang="en-US" sz="1600" dirty="0"/>
              <a:t> </a:t>
            </a:r>
            <a:r>
              <a:rPr lang="en-US" sz="1600" dirty="0" err="1"/>
              <a:t>ihr</a:t>
            </a:r>
            <a:r>
              <a:rPr lang="en-US" sz="1600" dirty="0"/>
              <a:t> </a:t>
            </a:r>
            <a:r>
              <a:rPr lang="en-US" sz="1600" dirty="0" err="1"/>
              <a:t>wirtschaftliches</a:t>
            </a:r>
            <a:r>
              <a:rPr lang="en-US" sz="1600" dirty="0"/>
              <a:t> </a:t>
            </a:r>
            <a:r>
              <a:rPr lang="en-US" sz="1600" dirty="0" err="1"/>
              <a:t>Wohlergehen</a:t>
            </a:r>
            <a:r>
              <a:rPr lang="en-US" sz="1600" dirty="0"/>
              <a:t>, </a:t>
            </a:r>
            <a:r>
              <a:rPr lang="en-US" sz="1600" dirty="0" err="1"/>
              <a:t>sondern</a:t>
            </a:r>
            <a:r>
              <a:rPr lang="en-US" sz="1600" dirty="0"/>
              <a:t> </a:t>
            </a:r>
            <a:r>
              <a:rPr lang="en-US" sz="1600" dirty="0" err="1"/>
              <a:t>auch</a:t>
            </a:r>
            <a:r>
              <a:rPr lang="en-US" sz="1600" dirty="0"/>
              <a:t> </a:t>
            </a:r>
            <a:r>
              <a:rPr lang="en-US" sz="1600" dirty="0" err="1"/>
              <a:t>ihre</a:t>
            </a:r>
            <a:r>
              <a:rPr lang="en-US" sz="1600" dirty="0"/>
              <a:t> </a:t>
            </a:r>
            <a:r>
              <a:rPr lang="en-US" sz="1600" dirty="0" err="1"/>
              <a:t>Fähigkeit</a:t>
            </a:r>
            <a:r>
              <a:rPr lang="en-US" sz="1600" dirty="0"/>
              <a:t>, </a:t>
            </a:r>
            <a:r>
              <a:rPr lang="en-US" sz="1600" dirty="0" err="1"/>
              <a:t>einen</a:t>
            </a:r>
            <a:r>
              <a:rPr lang="en-US" sz="1600" dirty="0"/>
              <a:t> </a:t>
            </a:r>
            <a:r>
              <a:rPr lang="en-US" sz="1600" dirty="0" err="1"/>
              <a:t>sinnvollen</a:t>
            </a:r>
            <a:r>
              <a:rPr lang="en-US" sz="1600" dirty="0"/>
              <a:t> </a:t>
            </a:r>
            <a:r>
              <a:rPr lang="en-US" sz="1600" dirty="0" err="1"/>
              <a:t>Beitrag</a:t>
            </a:r>
            <a:r>
              <a:rPr lang="en-US" sz="1600" dirty="0"/>
              <a:t> </a:t>
            </a:r>
            <a:r>
              <a:rPr lang="en-US" sz="1600" dirty="0" err="1"/>
              <a:t>zur</a:t>
            </a:r>
            <a:r>
              <a:rPr lang="en-US" sz="1600" dirty="0"/>
              <a:t> </a:t>
            </a:r>
            <a:r>
              <a:rPr lang="en-US" sz="1600" dirty="0" err="1"/>
              <a:t>breiteren</a:t>
            </a:r>
            <a:r>
              <a:rPr lang="en-US" sz="1600" dirty="0"/>
              <a:t> </a:t>
            </a:r>
            <a:r>
              <a:rPr lang="en-US" sz="1600" dirty="0" err="1"/>
              <a:t>Unternehmenslandschaft</a:t>
            </a:r>
            <a:r>
              <a:rPr lang="en-US" sz="1600" dirty="0"/>
              <a:t> </a:t>
            </a:r>
            <a:r>
              <a:rPr lang="en-US" sz="1600" dirty="0" err="1"/>
              <a:t>zu</a:t>
            </a:r>
            <a:r>
              <a:rPr lang="en-US" sz="1600" dirty="0"/>
              <a:t> </a:t>
            </a:r>
            <a:r>
              <a:rPr lang="en-US" sz="1600" dirty="0" err="1"/>
              <a:t>leisten</a:t>
            </a:r>
            <a:r>
              <a:rPr lang="en-US" sz="1600" dirty="0"/>
              <a:t> und so </a:t>
            </a:r>
            <a:r>
              <a:rPr lang="en-US" sz="1600" dirty="0" err="1"/>
              <a:t>ein</a:t>
            </a:r>
            <a:r>
              <a:rPr lang="en-US" sz="1600" dirty="0"/>
              <a:t> </a:t>
            </a:r>
            <a:r>
              <a:rPr lang="en-US" sz="1600" dirty="0" err="1"/>
              <a:t>integratives</a:t>
            </a:r>
            <a:r>
              <a:rPr lang="en-US" sz="1600" dirty="0"/>
              <a:t> und </a:t>
            </a:r>
            <a:r>
              <a:rPr lang="en-US" sz="1600" dirty="0" err="1"/>
              <a:t>dynamisches</a:t>
            </a:r>
            <a:r>
              <a:rPr lang="en-US" sz="1600" dirty="0"/>
              <a:t> </a:t>
            </a:r>
            <a:r>
              <a:rPr lang="en-US" sz="1600" dirty="0" err="1"/>
              <a:t>unternehmerisches</a:t>
            </a:r>
            <a:r>
              <a:rPr lang="en-US" sz="1600" dirty="0"/>
              <a:t> </a:t>
            </a:r>
            <a:r>
              <a:rPr lang="en-US" sz="1600" dirty="0" err="1"/>
              <a:t>Ökosystem</a:t>
            </a:r>
            <a:r>
              <a:rPr lang="en-US" sz="1600" dirty="0"/>
              <a:t> </a:t>
            </a:r>
            <a:r>
              <a:rPr lang="en-US" sz="1600" dirty="0" err="1"/>
              <a:t>zu</a:t>
            </a:r>
            <a:r>
              <a:rPr lang="en-US" sz="1600" dirty="0"/>
              <a:t> </a:t>
            </a:r>
            <a:r>
              <a:rPr lang="en-US" sz="1600" dirty="0" err="1"/>
              <a:t>fördern</a:t>
            </a:r>
            <a:r>
              <a:rPr lang="en-US" sz="1600" dirty="0"/>
              <a:t>.</a:t>
            </a:r>
          </a:p>
        </p:txBody>
      </p:sp>
      <p:pic>
        <p:nvPicPr>
          <p:cNvPr id="6" name="Picture Placeholder 3">
            <a:extLst>
              <a:ext uri="{FF2B5EF4-FFF2-40B4-BE49-F238E27FC236}">
                <a16:creationId xmlns:a16="http://schemas.microsoft.com/office/drawing/2014/main" id="{6371343C-AC1F-47BC-BAF7-ECDDD8BEA324}"/>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7855" b="7855"/>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pic>
    </p:spTree>
    <p:extLst>
      <p:ext uri="{BB962C8B-B14F-4D97-AF65-F5344CB8AC3E}">
        <p14:creationId xmlns:p14="http://schemas.microsoft.com/office/powerpoint/2010/main" val="845195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4B26093-4BBF-2D4E-AE6B-8CC97182CFB6}"/>
              </a:ext>
            </a:extLst>
          </p:cNvPr>
          <p:cNvSpPr>
            <a:spLocks noGrp="1"/>
          </p:cNvSpPr>
          <p:nvPr>
            <p:ph type="body" sz="quarter" idx="30"/>
          </p:nvPr>
        </p:nvSpPr>
        <p:spPr>
          <a:xfrm>
            <a:off x="438150" y="5087406"/>
            <a:ext cx="4403214" cy="1346830"/>
          </a:xfrm>
        </p:spPr>
        <p:txBody>
          <a:bodyPr/>
          <a:lstStyle/>
          <a:p>
            <a:r>
              <a:rPr lang="en-US" dirty="0"/>
              <a:t>QUIZ TIME!</a:t>
            </a:r>
          </a:p>
        </p:txBody>
      </p:sp>
      <p:sp>
        <p:nvSpPr>
          <p:cNvPr id="14" name="Text Placeholder 13">
            <a:extLst>
              <a:ext uri="{FF2B5EF4-FFF2-40B4-BE49-F238E27FC236}">
                <a16:creationId xmlns:a16="http://schemas.microsoft.com/office/drawing/2014/main" id="{FD7315E3-9B0D-664A-BC5E-CB77E9ED64F6}"/>
              </a:ext>
            </a:extLst>
          </p:cNvPr>
          <p:cNvSpPr>
            <a:spLocks noGrp="1"/>
          </p:cNvSpPr>
          <p:nvPr>
            <p:ph type="body" sz="quarter" idx="48"/>
          </p:nvPr>
        </p:nvSpPr>
        <p:spPr>
          <a:xfrm>
            <a:off x="4686300" y="4865626"/>
            <a:ext cx="7029450" cy="1346831"/>
          </a:xfrm>
        </p:spPr>
        <p:txBody>
          <a:bodyPr/>
          <a:lstStyle/>
          <a:p>
            <a:r>
              <a:rPr lang="en-US" dirty="0"/>
              <a:t>Testen Sie Ihr </a:t>
            </a:r>
            <a:r>
              <a:rPr lang="en-US" dirty="0" err="1"/>
              <a:t>Verständnis</a:t>
            </a:r>
            <a:r>
              <a:rPr lang="en-US" dirty="0"/>
              <a:t> von dem Thema “</a:t>
            </a:r>
            <a:r>
              <a:rPr lang="en-US" dirty="0" err="1"/>
              <a:t>Überwindung</a:t>
            </a:r>
            <a:r>
              <a:rPr lang="en-US" dirty="0"/>
              <a:t> sozioökonomischer </a:t>
            </a:r>
            <a:r>
              <a:rPr lang="en-US" dirty="0" err="1"/>
              <a:t>Herausforderungen</a:t>
            </a:r>
            <a:r>
              <a:rPr lang="en-US" dirty="0"/>
              <a:t> für</a:t>
            </a:r>
            <a:r>
              <a:rPr lang="de-DE" dirty="0"/>
              <a:t> den Erfolg von Unternehmern mit vielfältigem kulturellem Hintergrund“ </a:t>
            </a:r>
            <a:r>
              <a:rPr lang="en-US" dirty="0" err="1"/>
              <a:t>mit</a:t>
            </a:r>
            <a:r>
              <a:rPr lang="en-US" dirty="0"/>
              <a:t> unserer Übung!</a:t>
            </a:r>
          </a:p>
        </p:txBody>
      </p:sp>
      <p:sp>
        <p:nvSpPr>
          <p:cNvPr id="23" name="Slide Number Placeholder 2">
            <a:extLst>
              <a:ext uri="{FF2B5EF4-FFF2-40B4-BE49-F238E27FC236}">
                <a16:creationId xmlns:a16="http://schemas.microsoft.com/office/drawing/2014/main" id="{2F131F26-563C-924F-93B0-16AF018661A8}"/>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39</a:t>
            </a:fld>
            <a:endParaRPr lang="en-US" sz="1291" dirty="0"/>
          </a:p>
        </p:txBody>
      </p:sp>
      <p:sp>
        <p:nvSpPr>
          <p:cNvPr id="2" name="Slide Number Placeholder 2">
            <a:extLst>
              <a:ext uri="{FF2B5EF4-FFF2-40B4-BE49-F238E27FC236}">
                <a16:creationId xmlns:a16="http://schemas.microsoft.com/office/drawing/2014/main" id="{395673E0-CE8C-2C29-8AE7-992C0D88196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39</a:t>
            </a:fld>
            <a:endParaRPr lang="en-US" sz="800" dirty="0">
              <a:latin typeface="Calibri" panose="020F0502020204030204" pitchFamily="34" charset="0"/>
              <a:cs typeface="Calibri" panose="020F0502020204030204" pitchFamily="34" charset="0"/>
            </a:endParaRPr>
          </a:p>
        </p:txBody>
      </p:sp>
      <p:pic>
        <p:nvPicPr>
          <p:cNvPr id="11" name="Picture Placeholder 17">
            <a:extLst>
              <a:ext uri="{FF2B5EF4-FFF2-40B4-BE49-F238E27FC236}">
                <a16:creationId xmlns:a16="http://schemas.microsoft.com/office/drawing/2014/main" id="{2F27ED48-022A-4914-BD82-5BB0414392F3}"/>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071" r="14071"/>
          <a:stretch>
            <a:fillRect/>
          </a:stretch>
        </p:blipFill>
        <p:spPr>
          <a:xfrm>
            <a:off x="438150" y="442525"/>
            <a:ext cx="3752850" cy="3481775"/>
          </a:xfrm>
          <a:custGeom>
            <a:avLst/>
            <a:gdLst>
              <a:gd name="connsiteX0" fmla="*/ 0 w 3752850"/>
              <a:gd name="connsiteY0" fmla="*/ 0 h 3481775"/>
              <a:gd name="connsiteX1" fmla="*/ 3752850 w 3752850"/>
              <a:gd name="connsiteY1" fmla="*/ 0 h 3481775"/>
              <a:gd name="connsiteX2" fmla="*/ 3752850 w 3752850"/>
              <a:gd name="connsiteY2" fmla="*/ 3481775 h 3481775"/>
              <a:gd name="connsiteX3" fmla="*/ 0 w 3752850"/>
              <a:gd name="connsiteY3" fmla="*/ 3481775 h 3481775"/>
              <a:gd name="connsiteX4" fmla="*/ 0 w 3752850"/>
              <a:gd name="connsiteY4" fmla="*/ 1827860 h 3481775"/>
              <a:gd name="connsiteX5" fmla="*/ 192352 w 3752850"/>
              <a:gd name="connsiteY5" fmla="*/ 1827860 h 3481775"/>
              <a:gd name="connsiteX6" fmla="*/ 192352 w 3752850"/>
              <a:gd name="connsiteY6" fmla="*/ 387859 h 3481775"/>
              <a:gd name="connsiteX7" fmla="*/ 0 w 3752850"/>
              <a:gd name="connsiteY7" fmla="*/ 387859 h 348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850" h="3481775">
                <a:moveTo>
                  <a:pt x="0" y="0"/>
                </a:moveTo>
                <a:lnTo>
                  <a:pt x="3752850" y="0"/>
                </a:lnTo>
                <a:lnTo>
                  <a:pt x="3752850" y="3481775"/>
                </a:lnTo>
                <a:lnTo>
                  <a:pt x="0" y="3481775"/>
                </a:lnTo>
                <a:lnTo>
                  <a:pt x="0" y="1827860"/>
                </a:lnTo>
                <a:lnTo>
                  <a:pt x="192352" y="1827860"/>
                </a:lnTo>
                <a:lnTo>
                  <a:pt x="192352" y="387859"/>
                </a:lnTo>
                <a:lnTo>
                  <a:pt x="0" y="387859"/>
                </a:lnTo>
                <a:close/>
              </a:path>
            </a:pathLst>
          </a:custGeom>
          <a:solidFill>
            <a:schemeClr val="bg1">
              <a:lumMod val="85000"/>
            </a:schemeClr>
          </a:solidFill>
        </p:spPr>
      </p:pic>
      <p:pic>
        <p:nvPicPr>
          <p:cNvPr id="12" name="Picture Placeholder 21">
            <a:extLst>
              <a:ext uri="{FF2B5EF4-FFF2-40B4-BE49-F238E27FC236}">
                <a16:creationId xmlns:a16="http://schemas.microsoft.com/office/drawing/2014/main" id="{7DAD870B-534E-4151-9AC3-595E2CC19F96}"/>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a:stretch>
            <a:fillRect/>
          </a:stretch>
        </p:blipFill>
        <p:spPr>
          <a:xfrm>
            <a:off x="4686300" y="423476"/>
            <a:ext cx="2819400" cy="1519624"/>
          </a:xfrm>
          <a:prstGeom prst="rect">
            <a:avLst/>
          </a:prstGeom>
          <a:solidFill>
            <a:schemeClr val="bg1">
              <a:lumMod val="85000"/>
            </a:schemeClr>
          </a:solidFill>
        </p:spPr>
      </p:pic>
      <p:pic>
        <p:nvPicPr>
          <p:cNvPr id="15" name="Picture Placeholder 19">
            <a:extLst>
              <a:ext uri="{FF2B5EF4-FFF2-40B4-BE49-F238E27FC236}">
                <a16:creationId xmlns:a16="http://schemas.microsoft.com/office/drawing/2014/main" id="{4D3C5C04-0318-4667-B538-30675E7BC2F4}"/>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a:stretch>
            <a:fillRect/>
          </a:stretch>
        </p:blipFill>
        <p:spPr>
          <a:xfrm>
            <a:off x="4686300" y="2404676"/>
            <a:ext cx="2819400" cy="1519624"/>
          </a:xfrm>
          <a:prstGeom prst="rect">
            <a:avLst/>
          </a:prstGeom>
          <a:solidFill>
            <a:schemeClr val="bg1">
              <a:lumMod val="85000"/>
            </a:schemeClr>
          </a:solidFill>
        </p:spPr>
      </p:pic>
      <p:pic>
        <p:nvPicPr>
          <p:cNvPr id="16" name="Picture Placeholder 24">
            <a:extLst>
              <a:ext uri="{FF2B5EF4-FFF2-40B4-BE49-F238E27FC236}">
                <a16:creationId xmlns:a16="http://schemas.microsoft.com/office/drawing/2014/main" id="{BA8D228E-3F36-4F60-9EE4-6DD43F863540}"/>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a:stretch/>
        </p:blipFill>
        <p:spPr>
          <a:xfrm>
            <a:off x="7962900" y="442525"/>
            <a:ext cx="3752850" cy="3481775"/>
          </a:xfrm>
          <a:prstGeom prst="rect">
            <a:avLst/>
          </a:prstGeom>
          <a:solidFill>
            <a:schemeClr val="bg1">
              <a:lumMod val="85000"/>
            </a:schemeClr>
          </a:solidFill>
        </p:spPr>
      </p:pic>
    </p:spTree>
    <p:extLst>
      <p:ext uri="{BB962C8B-B14F-4D97-AF65-F5344CB8AC3E}">
        <p14:creationId xmlns:p14="http://schemas.microsoft.com/office/powerpoint/2010/main" val="554158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640957" y="1211897"/>
            <a:ext cx="7031596" cy="808098"/>
          </a:xfrm>
        </p:spPr>
        <p:txBody>
          <a:bodyPr/>
          <a:lstStyle/>
          <a:p>
            <a:r>
              <a:rPr lang="en-US" dirty="0"/>
              <a:t>Einwanderung und Unternehmertum</a:t>
            </a:r>
          </a:p>
        </p:txBody>
      </p:sp>
      <p:sp>
        <p:nvSpPr>
          <p:cNvPr id="2" name="TextBox 1">
            <a:extLst>
              <a:ext uri="{FF2B5EF4-FFF2-40B4-BE49-F238E27FC236}">
                <a16:creationId xmlns:a16="http://schemas.microsoft.com/office/drawing/2014/main" id="{F07EA49E-FF33-BC87-5BE4-D8B9A956DF6A}"/>
              </a:ext>
            </a:extLst>
          </p:cNvPr>
          <p:cNvSpPr txBox="1"/>
          <p:nvPr/>
        </p:nvSpPr>
        <p:spPr>
          <a:xfrm>
            <a:off x="640956" y="5297745"/>
            <a:ext cx="6749339" cy="415498"/>
          </a:xfrm>
          <a:prstGeom prst="rect">
            <a:avLst/>
          </a:prstGeom>
          <a:noFill/>
        </p:spPr>
        <p:txBody>
          <a:bodyPr wrap="square" rtlCol="0">
            <a:spAutoFit/>
          </a:bodyPr>
          <a:lstStyle/>
          <a:p>
            <a:pPr algn="l"/>
            <a:r>
              <a:rPr lang="en-US" sz="1050" dirty="0">
                <a:solidFill>
                  <a:schemeClr val="bg2">
                    <a:lumMod val="75000"/>
                  </a:schemeClr>
                </a:solidFill>
                <a:latin typeface="Calibri" panose="020F0502020204030204" pitchFamily="34" charset="0"/>
                <a:cs typeface="Calibri" panose="020F0502020204030204" pitchFamily="34" charset="0"/>
              </a:rPr>
              <a:t>1 </a:t>
            </a:r>
            <a:r>
              <a:rPr lang="en-IE" sz="1050" i="0" u="none" strike="noStrike" baseline="0" dirty="0">
                <a:solidFill>
                  <a:schemeClr val="bg2">
                    <a:lumMod val="75000"/>
                  </a:schemeClr>
                </a:solidFill>
                <a:latin typeface="Calibri" panose="020F0502020204030204" pitchFamily="34" charset="0"/>
                <a:cs typeface="Calibri" panose="020F0502020204030204" pitchFamily="34" charset="0"/>
              </a:rPr>
              <a:t>Munich Personal </a:t>
            </a:r>
            <a:r>
              <a:rPr lang="en-IE" sz="1050" i="0" u="none" strike="noStrike" baseline="0" dirty="0" err="1">
                <a:solidFill>
                  <a:schemeClr val="bg2">
                    <a:lumMod val="75000"/>
                  </a:schemeClr>
                </a:solidFill>
                <a:latin typeface="Calibri" panose="020F0502020204030204" pitchFamily="34" charset="0"/>
                <a:cs typeface="Calibri" panose="020F0502020204030204" pitchFamily="34" charset="0"/>
              </a:rPr>
              <a:t>RePEc</a:t>
            </a:r>
            <a:r>
              <a:rPr lang="en-IE" sz="1050" i="0" u="none" strike="noStrike" baseline="0" dirty="0">
                <a:solidFill>
                  <a:schemeClr val="bg2">
                    <a:lumMod val="75000"/>
                  </a:schemeClr>
                </a:solidFill>
                <a:latin typeface="Calibri" panose="020F0502020204030204" pitchFamily="34" charset="0"/>
                <a:cs typeface="Calibri" panose="020F0502020204030204" pitchFamily="34" charset="0"/>
              </a:rPr>
              <a:t> Archive Immigration and entrepreneurship in Europe: cross-country evidence </a:t>
            </a:r>
            <a:r>
              <a:rPr lang="en-IE" sz="1050" i="0" u="none" strike="noStrike" baseline="0" dirty="0" err="1">
                <a:solidFill>
                  <a:schemeClr val="bg2">
                    <a:lumMod val="75000"/>
                  </a:schemeClr>
                </a:solidFill>
                <a:latin typeface="Calibri" panose="020F0502020204030204" pitchFamily="34" charset="0"/>
                <a:cs typeface="Calibri" panose="020F0502020204030204" pitchFamily="34" charset="0"/>
              </a:rPr>
              <a:t>Riillo</a:t>
            </a:r>
            <a:r>
              <a:rPr lang="en-IE" sz="1050" i="0" u="none" strike="noStrike" baseline="0" dirty="0">
                <a:solidFill>
                  <a:schemeClr val="bg2">
                    <a:lumMod val="75000"/>
                  </a:schemeClr>
                </a:solidFill>
                <a:latin typeface="Calibri" panose="020F0502020204030204" pitchFamily="34" charset="0"/>
                <a:cs typeface="Calibri" panose="020F0502020204030204" pitchFamily="34" charset="0"/>
              </a:rPr>
              <a:t>, Cesare Fabio Antonio and Peroni, Chiara STATEC Research, STATEC 12 September 2022</a:t>
            </a:r>
            <a:endParaRPr lang="en-IE" sz="1050" dirty="0">
              <a:solidFill>
                <a:schemeClr val="bg2">
                  <a:lumMod val="75000"/>
                </a:schemeClr>
              </a:solidFill>
              <a:latin typeface="Calibri" panose="020F0502020204030204" pitchFamily="34" charset="0"/>
              <a:cs typeface="Calibri" panose="020F0502020204030204" pitchFamily="34" charset="0"/>
            </a:endParaRPr>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640953" y="2355152"/>
            <a:ext cx="6749339" cy="2965622"/>
          </a:xfrm>
        </p:spPr>
        <p:txBody>
          <a:bodyPr/>
          <a:lstStyle/>
          <a:p>
            <a:r>
              <a:rPr lang="de-DE" sz="2000" dirty="0"/>
              <a:t>Untersuchungen zeigen, dass Zuwanderer eine höhere Bereitschaft zur unternehmerischen Tätigkeit haben als Einheimische. Allerdings haben Zuwanderer statistisch gesehen geringere Erfolgsaussichten in den weiteren Phasen der Unternehmensgründung. Dies könnte daran liegen, dass Unternehmer mit Migrationshintergrund bei der Gründung und Entwicklung eines Unternehmens oft auf mehr Hindernisse stoßen als Einheimische.</a:t>
            </a:r>
            <a:r>
              <a:rPr lang="en-US" sz="2000" dirty="0"/>
              <a:t>.</a:t>
            </a:r>
            <a:r>
              <a:rPr lang="en-US" sz="2000" baseline="30000" dirty="0"/>
              <a:t>1 </a:t>
            </a:r>
          </a:p>
        </p:txBody>
      </p:sp>
      <p:pic>
        <p:nvPicPr>
          <p:cNvPr id="6" name="Picture Placeholder 3">
            <a:extLst>
              <a:ext uri="{FF2B5EF4-FFF2-40B4-BE49-F238E27FC236}">
                <a16:creationId xmlns:a16="http://schemas.microsoft.com/office/drawing/2014/main" id="{6371343C-AC1F-47BC-BAF7-ECDDD8BEA324}"/>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7855" b="7855"/>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pic>
    </p:spTree>
    <p:extLst>
      <p:ext uri="{BB962C8B-B14F-4D97-AF65-F5344CB8AC3E}">
        <p14:creationId xmlns:p14="http://schemas.microsoft.com/office/powerpoint/2010/main" val="2896077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40</a:t>
            </a:fld>
            <a:endParaRPr lang="en-US" dirty="0"/>
          </a:p>
        </p:txBody>
      </p:sp>
      <p:sp>
        <p:nvSpPr>
          <p:cNvPr id="17" name="Text Placeholder 5">
            <a:extLst>
              <a:ext uri="{FF2B5EF4-FFF2-40B4-BE49-F238E27FC236}">
                <a16:creationId xmlns:a16="http://schemas.microsoft.com/office/drawing/2014/main" id="{D8AAA554-C16C-98F2-AD53-FE07FA4621EF}"/>
              </a:ext>
            </a:extLst>
          </p:cNvPr>
          <p:cNvSpPr txBox="1">
            <a:spLocks/>
          </p:cNvSpPr>
          <p:nvPr/>
        </p:nvSpPr>
        <p:spPr>
          <a:xfrm>
            <a:off x="3819550" y="409453"/>
            <a:ext cx="8178684" cy="804265"/>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3600" b="1" dirty="0">
                <a:solidFill>
                  <a:srgbClr val="915F9E"/>
                </a:solidFill>
              </a:rPr>
              <a:t>1. Was sind einige der sozioökonomischen Herausforderungen für Unternehmer mit Migrationshintergrund?</a:t>
            </a:r>
          </a:p>
        </p:txBody>
      </p:sp>
      <p:sp>
        <p:nvSpPr>
          <p:cNvPr id="18" name="Text Placeholder 2">
            <a:extLst>
              <a:ext uri="{FF2B5EF4-FFF2-40B4-BE49-F238E27FC236}">
                <a16:creationId xmlns:a16="http://schemas.microsoft.com/office/drawing/2014/main" id="{94AAB543-B512-4139-0787-E13EE8B937EB}"/>
              </a:ext>
            </a:extLst>
          </p:cNvPr>
          <p:cNvSpPr txBox="1">
            <a:spLocks/>
          </p:cNvSpPr>
          <p:nvPr/>
        </p:nvSpPr>
        <p:spPr>
          <a:xfrm>
            <a:off x="3669526" y="3528455"/>
            <a:ext cx="8106837" cy="4161063"/>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182880">
              <a:spcBef>
                <a:spcPts val="600"/>
              </a:spcBef>
              <a:buFont typeface="+mj-lt"/>
              <a:buAutoNum type="alphaLcParenR"/>
            </a:pPr>
            <a:r>
              <a:rPr lang="en-US" sz="2400" dirty="0"/>
              <a:t>Kulturelle Barrieren</a:t>
            </a:r>
          </a:p>
          <a:p>
            <a:pPr marL="182880">
              <a:spcBef>
                <a:spcPts val="600"/>
              </a:spcBef>
              <a:buFont typeface="+mj-lt"/>
              <a:buAutoNum type="alphaLcParenR"/>
            </a:pPr>
            <a:r>
              <a:rPr lang="en-US" sz="2400" dirty="0"/>
              <a:t>Zugang zu finanziellen Ressourcen</a:t>
            </a:r>
          </a:p>
          <a:p>
            <a:pPr marL="182880">
              <a:spcBef>
                <a:spcPts val="600"/>
              </a:spcBef>
              <a:buFont typeface="+mj-lt"/>
              <a:buAutoNum type="alphaLcParenR"/>
            </a:pPr>
            <a:r>
              <a:rPr lang="en-US" sz="2400" dirty="0"/>
              <a:t>Diskriminierung und Vorurteile</a:t>
            </a:r>
          </a:p>
          <a:p>
            <a:pPr marL="182880">
              <a:spcBef>
                <a:spcPts val="600"/>
              </a:spcBef>
              <a:buFont typeface="+mj-lt"/>
              <a:buAutoNum type="alphaLcParenR"/>
            </a:pPr>
            <a:r>
              <a:rPr lang="en-US" sz="2400" dirty="0"/>
              <a:t>Alle oben genannten Punkte</a:t>
            </a:r>
          </a:p>
        </p:txBody>
      </p:sp>
      <p:pic>
        <p:nvPicPr>
          <p:cNvPr id="6" name="Picture Placeholder 10">
            <a:extLst>
              <a:ext uri="{FF2B5EF4-FFF2-40B4-BE49-F238E27FC236}">
                <a16:creationId xmlns:a16="http://schemas.microsoft.com/office/drawing/2014/main" id="{AC06A426-A63E-4040-9A83-71A4CE66864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b="-160"/>
          <a:stretch/>
        </p:blipFill>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pic>
    </p:spTree>
    <p:extLst>
      <p:ext uri="{BB962C8B-B14F-4D97-AF65-F5344CB8AC3E}">
        <p14:creationId xmlns:p14="http://schemas.microsoft.com/office/powerpoint/2010/main" val="3474371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41</a:t>
            </a:fld>
            <a:endParaRPr lang="en-US" dirty="0"/>
          </a:p>
        </p:txBody>
      </p:sp>
      <p:sp>
        <p:nvSpPr>
          <p:cNvPr id="12" name="Text Placeholder 2">
            <a:extLst>
              <a:ext uri="{FF2B5EF4-FFF2-40B4-BE49-F238E27FC236}">
                <a16:creationId xmlns:a16="http://schemas.microsoft.com/office/drawing/2014/main" id="{D2797052-921F-4EEC-0243-0026016A3185}"/>
              </a:ext>
            </a:extLst>
          </p:cNvPr>
          <p:cNvSpPr txBox="1">
            <a:spLocks/>
          </p:cNvSpPr>
          <p:nvPr/>
        </p:nvSpPr>
        <p:spPr>
          <a:xfrm>
            <a:off x="3669526" y="3528455"/>
            <a:ext cx="8106837" cy="4161063"/>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182880">
              <a:spcBef>
                <a:spcPts val="600"/>
              </a:spcBef>
              <a:buFont typeface="+mj-lt"/>
              <a:buAutoNum type="alphaLcParenR"/>
            </a:pPr>
            <a:r>
              <a:rPr lang="en-US" sz="2400" dirty="0"/>
              <a:t>Druck zum Überleben und Erfolg</a:t>
            </a:r>
          </a:p>
          <a:p>
            <a:pPr marL="182880">
              <a:spcBef>
                <a:spcPts val="600"/>
              </a:spcBef>
              <a:buFont typeface="+mj-lt"/>
              <a:buAutoNum type="alphaLcParenR"/>
            </a:pPr>
            <a:r>
              <a:rPr lang="en-US" sz="2400" dirty="0"/>
              <a:t>Stereotypisierung und Stigmatisierung</a:t>
            </a:r>
          </a:p>
          <a:p>
            <a:pPr marL="182880">
              <a:spcBef>
                <a:spcPts val="600"/>
              </a:spcBef>
              <a:buFont typeface="+mj-lt"/>
              <a:buAutoNum type="alphaLcParenR"/>
            </a:pPr>
            <a:r>
              <a:rPr lang="en-US" sz="2400" dirty="0"/>
              <a:t>Sozialräumliche und sozioökonomische Ausgrenzung</a:t>
            </a:r>
          </a:p>
          <a:p>
            <a:pPr marL="182880">
              <a:spcBef>
                <a:spcPts val="600"/>
              </a:spcBef>
              <a:buFont typeface="+mj-lt"/>
              <a:buAutoNum type="alphaLcParenR"/>
            </a:pPr>
            <a:r>
              <a:rPr lang="en-US" sz="2400" dirty="0"/>
              <a:t>Akzeptanz </a:t>
            </a:r>
            <a:r>
              <a:rPr lang="en-US" sz="2400" dirty="0" err="1"/>
              <a:t>durch</a:t>
            </a:r>
            <a:r>
              <a:rPr lang="en-US" sz="2400" dirty="0"/>
              <a:t> </a:t>
            </a:r>
            <a:r>
              <a:rPr lang="en-US" sz="2400" dirty="0" err="1"/>
              <a:t>lokale</a:t>
            </a:r>
            <a:r>
              <a:rPr lang="en-US" sz="2400" dirty="0"/>
              <a:t> </a:t>
            </a:r>
            <a:r>
              <a:rPr lang="en-US" sz="2400" dirty="0" err="1"/>
              <a:t>Unternehmer</a:t>
            </a:r>
            <a:endParaRPr lang="en-US" sz="2400" dirty="0"/>
          </a:p>
        </p:txBody>
      </p:sp>
      <p:sp>
        <p:nvSpPr>
          <p:cNvPr id="17" name="Text Placeholder 5">
            <a:extLst>
              <a:ext uri="{FF2B5EF4-FFF2-40B4-BE49-F238E27FC236}">
                <a16:creationId xmlns:a16="http://schemas.microsoft.com/office/drawing/2014/main" id="{D8AAA554-C16C-98F2-AD53-FE07FA4621EF}"/>
              </a:ext>
            </a:extLst>
          </p:cNvPr>
          <p:cNvSpPr txBox="1">
            <a:spLocks/>
          </p:cNvSpPr>
          <p:nvPr/>
        </p:nvSpPr>
        <p:spPr>
          <a:xfrm>
            <a:off x="3819550" y="409453"/>
            <a:ext cx="8178684" cy="804265"/>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3200" b="1" dirty="0">
                <a:solidFill>
                  <a:srgbClr val="915F9E"/>
                </a:solidFill>
              </a:rPr>
              <a:t>2. Menschen </a:t>
            </a:r>
            <a:r>
              <a:rPr lang="en-US" sz="3200" b="1" dirty="0" err="1">
                <a:solidFill>
                  <a:srgbClr val="915F9E"/>
                </a:solidFill>
              </a:rPr>
              <a:t>mit</a:t>
            </a:r>
            <a:r>
              <a:rPr lang="en-US" sz="3200" b="1" dirty="0">
                <a:solidFill>
                  <a:srgbClr val="915F9E"/>
                </a:solidFill>
              </a:rPr>
              <a:t> </a:t>
            </a:r>
            <a:r>
              <a:rPr lang="en-US" sz="3200" b="1" dirty="0" err="1">
                <a:solidFill>
                  <a:srgbClr val="915F9E"/>
                </a:solidFill>
              </a:rPr>
              <a:t>Migrationshintergrund</a:t>
            </a:r>
            <a:r>
              <a:rPr lang="en-US" sz="3200" b="1" dirty="0">
                <a:solidFill>
                  <a:srgbClr val="915F9E"/>
                </a:solidFill>
              </a:rPr>
              <a:t> </a:t>
            </a:r>
            <a:r>
              <a:rPr lang="en-US" sz="3200" b="1" dirty="0" err="1">
                <a:solidFill>
                  <a:srgbClr val="915F9E"/>
                </a:solidFill>
              </a:rPr>
              <a:t>haben</a:t>
            </a:r>
            <a:r>
              <a:rPr lang="en-US" sz="3200" b="1" dirty="0">
                <a:solidFill>
                  <a:srgbClr val="915F9E"/>
                </a:solidFill>
              </a:rPr>
              <a:t> täglich damit zu kämpfen, ihren Lebensunterhalt zu bestreiten, einen festen Arbeitsplatz zu finden und finanzielle Stabilität zu erreichen. Dies ist ein Beispiel für </a:t>
            </a:r>
            <a:r>
              <a:rPr lang="en-US" sz="3200" b="1" dirty="0" err="1">
                <a:solidFill>
                  <a:srgbClr val="915F9E"/>
                </a:solidFill>
              </a:rPr>
              <a:t>welche</a:t>
            </a:r>
            <a:r>
              <a:rPr lang="en-US" sz="3200" b="1" dirty="0">
                <a:solidFill>
                  <a:srgbClr val="915F9E"/>
                </a:solidFill>
              </a:rPr>
              <a:t> </a:t>
            </a:r>
            <a:r>
              <a:rPr lang="en-US" sz="3200" b="1" dirty="0" err="1">
                <a:solidFill>
                  <a:srgbClr val="915F9E"/>
                </a:solidFill>
              </a:rPr>
              <a:t>sozioökonomische</a:t>
            </a:r>
            <a:r>
              <a:rPr lang="en-US" sz="3200" b="1" dirty="0">
                <a:solidFill>
                  <a:srgbClr val="915F9E"/>
                </a:solidFill>
              </a:rPr>
              <a:t> Herausforderung?</a:t>
            </a:r>
          </a:p>
        </p:txBody>
      </p:sp>
      <p:pic>
        <p:nvPicPr>
          <p:cNvPr id="6" name="Picture Placeholder 5" descr="A person holding a phone and looking at a computer&#10;&#10;Description automatically generated">
            <a:extLst>
              <a:ext uri="{FF2B5EF4-FFF2-40B4-BE49-F238E27FC236}">
                <a16:creationId xmlns:a16="http://schemas.microsoft.com/office/drawing/2014/main" id="{D5067103-447E-44D1-8582-C739A732E6C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pic>
    </p:spTree>
    <p:extLst>
      <p:ext uri="{BB962C8B-B14F-4D97-AF65-F5344CB8AC3E}">
        <p14:creationId xmlns:p14="http://schemas.microsoft.com/office/powerpoint/2010/main" val="3064891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42</a:t>
            </a:fld>
            <a:endParaRPr lang="en-US" dirty="0"/>
          </a:p>
        </p:txBody>
      </p:sp>
      <p:sp>
        <p:nvSpPr>
          <p:cNvPr id="12" name="Text Placeholder 2">
            <a:extLst>
              <a:ext uri="{FF2B5EF4-FFF2-40B4-BE49-F238E27FC236}">
                <a16:creationId xmlns:a16="http://schemas.microsoft.com/office/drawing/2014/main" id="{D2797052-921F-4EEC-0243-0026016A3185}"/>
              </a:ext>
            </a:extLst>
          </p:cNvPr>
          <p:cNvSpPr txBox="1">
            <a:spLocks/>
          </p:cNvSpPr>
          <p:nvPr/>
        </p:nvSpPr>
        <p:spPr>
          <a:xfrm>
            <a:off x="3995347" y="4360282"/>
            <a:ext cx="3414446" cy="1663655"/>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182880">
              <a:spcBef>
                <a:spcPts val="600"/>
              </a:spcBef>
              <a:buFont typeface="+mj-lt"/>
              <a:buAutoNum type="alphaLcParenR"/>
            </a:pPr>
            <a:r>
              <a:rPr lang="en-US" sz="2400" dirty="0" err="1"/>
              <a:t>Richtig</a:t>
            </a:r>
            <a:endParaRPr lang="en-US" sz="2400" dirty="0"/>
          </a:p>
          <a:p>
            <a:pPr marL="182880">
              <a:spcBef>
                <a:spcPts val="600"/>
              </a:spcBef>
              <a:buFont typeface="+mj-lt"/>
              <a:buAutoNum type="alphaLcParenR"/>
            </a:pPr>
            <a:r>
              <a:rPr lang="en-US" sz="2400" dirty="0"/>
              <a:t>Falsch</a:t>
            </a:r>
          </a:p>
        </p:txBody>
      </p:sp>
      <p:sp>
        <p:nvSpPr>
          <p:cNvPr id="17" name="Text Placeholder 5">
            <a:extLst>
              <a:ext uri="{FF2B5EF4-FFF2-40B4-BE49-F238E27FC236}">
                <a16:creationId xmlns:a16="http://schemas.microsoft.com/office/drawing/2014/main" id="{D8AAA554-C16C-98F2-AD53-FE07FA4621EF}"/>
              </a:ext>
            </a:extLst>
          </p:cNvPr>
          <p:cNvSpPr txBox="1">
            <a:spLocks/>
          </p:cNvSpPr>
          <p:nvPr/>
        </p:nvSpPr>
        <p:spPr>
          <a:xfrm>
            <a:off x="3819550" y="409453"/>
            <a:ext cx="8178684" cy="804265"/>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3600" b="1" dirty="0">
                <a:solidFill>
                  <a:srgbClr val="915F9E"/>
                </a:solidFill>
              </a:rPr>
              <a:t>3. Kulturelle Anpassung ist die Anpassung von </a:t>
            </a:r>
            <a:r>
              <a:rPr lang="en-US" sz="3600" b="1" dirty="0" err="1">
                <a:solidFill>
                  <a:srgbClr val="915F9E"/>
                </a:solidFill>
              </a:rPr>
              <a:t>Verhaltensweisen</a:t>
            </a:r>
            <a:r>
              <a:rPr lang="en-US" sz="3600" b="1" dirty="0">
                <a:solidFill>
                  <a:srgbClr val="915F9E"/>
                </a:solidFill>
              </a:rPr>
              <a:t>, Werten und Gebräuchen, um sich auf eine neue Kultur einzulassen und das Verständnis und die Beziehungen zu fördern. Richtig oder falsch?</a:t>
            </a:r>
          </a:p>
        </p:txBody>
      </p:sp>
      <p:pic>
        <p:nvPicPr>
          <p:cNvPr id="6" name="Picture Placeholder 6" descr="A person in a white hat writing on a computer&#10;&#10;Description automatically generated">
            <a:extLst>
              <a:ext uri="{FF2B5EF4-FFF2-40B4-BE49-F238E27FC236}">
                <a16:creationId xmlns:a16="http://schemas.microsoft.com/office/drawing/2014/main" id="{D68299B3-B062-4895-95BC-6BE79CF0B2F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pic>
    </p:spTree>
    <p:extLst>
      <p:ext uri="{BB962C8B-B14F-4D97-AF65-F5344CB8AC3E}">
        <p14:creationId xmlns:p14="http://schemas.microsoft.com/office/powerpoint/2010/main" val="3465149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43</a:t>
            </a:fld>
            <a:endParaRPr lang="en-US" dirty="0"/>
          </a:p>
        </p:txBody>
      </p:sp>
      <p:sp>
        <p:nvSpPr>
          <p:cNvPr id="12" name="Text Placeholder 2">
            <a:extLst>
              <a:ext uri="{FF2B5EF4-FFF2-40B4-BE49-F238E27FC236}">
                <a16:creationId xmlns:a16="http://schemas.microsoft.com/office/drawing/2014/main" id="{D2797052-921F-4EEC-0243-0026016A3185}"/>
              </a:ext>
            </a:extLst>
          </p:cNvPr>
          <p:cNvSpPr txBox="1">
            <a:spLocks/>
          </p:cNvSpPr>
          <p:nvPr/>
        </p:nvSpPr>
        <p:spPr>
          <a:xfrm>
            <a:off x="4085163" y="2771710"/>
            <a:ext cx="5248023" cy="2136621"/>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182880">
              <a:spcBef>
                <a:spcPts val="600"/>
              </a:spcBef>
              <a:buFont typeface="+mj-lt"/>
              <a:buAutoNum type="alphaLcParenR"/>
            </a:pPr>
            <a:r>
              <a:rPr lang="en-US" sz="2400" dirty="0"/>
              <a:t>Frustrationsphase</a:t>
            </a:r>
          </a:p>
          <a:p>
            <a:pPr marL="182880">
              <a:spcBef>
                <a:spcPts val="600"/>
              </a:spcBef>
              <a:buFont typeface="+mj-lt"/>
              <a:buAutoNum type="alphaLcParenR"/>
            </a:pPr>
            <a:r>
              <a:rPr lang="en-US" sz="2400" dirty="0"/>
              <a:t>Anpassungsphase</a:t>
            </a:r>
          </a:p>
          <a:p>
            <a:pPr marL="182880">
              <a:spcBef>
                <a:spcPts val="600"/>
              </a:spcBef>
              <a:buFont typeface="+mj-lt"/>
              <a:buAutoNum type="alphaLcParenR"/>
            </a:pPr>
            <a:r>
              <a:rPr lang="en-US" sz="2400" dirty="0"/>
              <a:t>Einschlussphase</a:t>
            </a:r>
          </a:p>
          <a:p>
            <a:pPr marL="182880">
              <a:spcBef>
                <a:spcPts val="600"/>
              </a:spcBef>
              <a:buFont typeface="+mj-lt"/>
              <a:buAutoNum type="alphaLcParenR"/>
            </a:pPr>
            <a:r>
              <a:rPr lang="en-US" sz="2400" dirty="0" err="1"/>
              <a:t>Anfangsphase</a:t>
            </a:r>
            <a:endParaRPr lang="en-US" sz="2400" dirty="0"/>
          </a:p>
          <a:p>
            <a:pPr marL="182880">
              <a:spcBef>
                <a:spcPts val="600"/>
              </a:spcBef>
              <a:buFont typeface="+mj-lt"/>
              <a:buAutoNum type="alphaLcParenR"/>
            </a:pPr>
            <a:endParaRPr lang="en-US" sz="2400" dirty="0"/>
          </a:p>
        </p:txBody>
      </p:sp>
      <p:sp>
        <p:nvSpPr>
          <p:cNvPr id="17" name="Text Placeholder 5">
            <a:extLst>
              <a:ext uri="{FF2B5EF4-FFF2-40B4-BE49-F238E27FC236}">
                <a16:creationId xmlns:a16="http://schemas.microsoft.com/office/drawing/2014/main" id="{D8AAA554-C16C-98F2-AD53-FE07FA4621EF}"/>
              </a:ext>
            </a:extLst>
          </p:cNvPr>
          <p:cNvSpPr txBox="1">
            <a:spLocks/>
          </p:cNvSpPr>
          <p:nvPr/>
        </p:nvSpPr>
        <p:spPr>
          <a:xfrm>
            <a:off x="3819550" y="409453"/>
            <a:ext cx="8178684" cy="804265"/>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3600" b="1" dirty="0">
                <a:solidFill>
                  <a:srgbClr val="915F9E"/>
                </a:solidFill>
              </a:rPr>
              <a:t>4. Welche dieser Phasen gehört NICHT zur kulturellen Anpassungskurve?</a:t>
            </a:r>
          </a:p>
        </p:txBody>
      </p:sp>
      <p:pic>
        <p:nvPicPr>
          <p:cNvPr id="7" name="Picture Placeholder 10" descr="A person wearing a black head scarf reading a book&#10;&#10;Description automatically generated">
            <a:extLst>
              <a:ext uri="{FF2B5EF4-FFF2-40B4-BE49-F238E27FC236}">
                <a16:creationId xmlns:a16="http://schemas.microsoft.com/office/drawing/2014/main" id="{CB8A1D22-4359-437E-A0ED-76DCBE06264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pic>
    </p:spTree>
    <p:extLst>
      <p:ext uri="{BB962C8B-B14F-4D97-AF65-F5344CB8AC3E}">
        <p14:creationId xmlns:p14="http://schemas.microsoft.com/office/powerpoint/2010/main" val="4293168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44</a:t>
            </a:fld>
            <a:endParaRPr lang="en-US" dirty="0"/>
          </a:p>
        </p:txBody>
      </p:sp>
      <p:sp>
        <p:nvSpPr>
          <p:cNvPr id="12" name="Text Placeholder 2">
            <a:extLst>
              <a:ext uri="{FF2B5EF4-FFF2-40B4-BE49-F238E27FC236}">
                <a16:creationId xmlns:a16="http://schemas.microsoft.com/office/drawing/2014/main" id="{D2797052-921F-4EEC-0243-0026016A3185}"/>
              </a:ext>
            </a:extLst>
          </p:cNvPr>
          <p:cNvSpPr txBox="1">
            <a:spLocks/>
          </p:cNvSpPr>
          <p:nvPr/>
        </p:nvSpPr>
        <p:spPr>
          <a:xfrm>
            <a:off x="3891397" y="2352189"/>
            <a:ext cx="8106837" cy="4161063"/>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182880">
              <a:spcBef>
                <a:spcPts val="600"/>
              </a:spcBef>
              <a:buFont typeface="+mj-lt"/>
              <a:buAutoNum type="arabicPeriod"/>
            </a:pPr>
            <a:r>
              <a:rPr lang="en-US" sz="2400" dirty="0"/>
              <a:t>D</a:t>
            </a:r>
          </a:p>
          <a:p>
            <a:pPr marL="182880">
              <a:spcBef>
                <a:spcPts val="600"/>
              </a:spcBef>
              <a:buFont typeface="+mj-lt"/>
              <a:buAutoNum type="arabicPeriod"/>
            </a:pPr>
            <a:r>
              <a:rPr lang="en-US" sz="2400" dirty="0"/>
              <a:t>A</a:t>
            </a:r>
          </a:p>
          <a:p>
            <a:pPr marL="182880">
              <a:spcBef>
                <a:spcPts val="600"/>
              </a:spcBef>
              <a:buFont typeface="+mj-lt"/>
              <a:buAutoNum type="arabicPeriod"/>
            </a:pPr>
            <a:r>
              <a:rPr lang="en-US" sz="2400" dirty="0"/>
              <a:t>A</a:t>
            </a:r>
          </a:p>
          <a:p>
            <a:pPr marL="182880">
              <a:spcBef>
                <a:spcPts val="600"/>
              </a:spcBef>
              <a:buFont typeface="+mj-lt"/>
              <a:buAutoNum type="arabicPeriod"/>
            </a:pPr>
            <a:r>
              <a:rPr lang="en-US" sz="2400" dirty="0"/>
              <a:t>C</a:t>
            </a:r>
          </a:p>
        </p:txBody>
      </p:sp>
      <p:sp>
        <p:nvSpPr>
          <p:cNvPr id="17" name="Text Placeholder 5">
            <a:extLst>
              <a:ext uri="{FF2B5EF4-FFF2-40B4-BE49-F238E27FC236}">
                <a16:creationId xmlns:a16="http://schemas.microsoft.com/office/drawing/2014/main" id="{D8AAA554-C16C-98F2-AD53-FE07FA4621EF}"/>
              </a:ext>
            </a:extLst>
          </p:cNvPr>
          <p:cNvSpPr txBox="1">
            <a:spLocks/>
          </p:cNvSpPr>
          <p:nvPr/>
        </p:nvSpPr>
        <p:spPr>
          <a:xfrm>
            <a:off x="3855473" y="811585"/>
            <a:ext cx="8178684" cy="804265"/>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3600" b="1" dirty="0" err="1">
                <a:solidFill>
                  <a:srgbClr val="915F9E"/>
                </a:solidFill>
              </a:rPr>
              <a:t>Auflösung</a:t>
            </a:r>
            <a:r>
              <a:rPr lang="en-US" sz="3600" b="1" dirty="0">
                <a:solidFill>
                  <a:srgbClr val="915F9E"/>
                </a:solidFill>
              </a:rPr>
              <a:t> - </a:t>
            </a:r>
            <a:r>
              <a:rPr lang="en-US" sz="3600" b="1" dirty="0" err="1">
                <a:solidFill>
                  <a:srgbClr val="915F9E"/>
                </a:solidFill>
              </a:rPr>
              <a:t>Richtige</a:t>
            </a:r>
            <a:r>
              <a:rPr lang="en-US" sz="3600" b="1" dirty="0">
                <a:solidFill>
                  <a:srgbClr val="915F9E"/>
                </a:solidFill>
              </a:rPr>
              <a:t> Antworten:</a:t>
            </a:r>
          </a:p>
        </p:txBody>
      </p:sp>
      <p:pic>
        <p:nvPicPr>
          <p:cNvPr id="6" name="Picture Placeholder 10" descr="A person sitting at a table with a computer&#10;&#10;Description automatically generated">
            <a:extLst>
              <a:ext uri="{FF2B5EF4-FFF2-40B4-BE49-F238E27FC236}">
                <a16:creationId xmlns:a16="http://schemas.microsoft.com/office/drawing/2014/main" id="{D3103CA9-7898-4BCF-A425-6FADBFA60DEE}"/>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l="40" r="40"/>
          <a:stretch>
            <a:fillRect/>
          </a:stretch>
        </p:blipFill>
        <p:spPr>
          <a:xfrm>
            <a:off x="415925" y="0"/>
            <a:ext cx="3116263" cy="6484938"/>
          </a:xfrm>
        </p:spPr>
      </p:pic>
    </p:spTree>
    <p:extLst>
      <p:ext uri="{BB962C8B-B14F-4D97-AF65-F5344CB8AC3E}">
        <p14:creationId xmlns:p14="http://schemas.microsoft.com/office/powerpoint/2010/main" val="670825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51B00E-87A4-6809-75C0-0606E0F7688C}"/>
              </a:ext>
            </a:extLst>
          </p:cNvPr>
          <p:cNvSpPr>
            <a:spLocks noGrp="1"/>
          </p:cNvSpPr>
          <p:nvPr>
            <p:ph type="body" sz="quarter" idx="20"/>
          </p:nvPr>
        </p:nvSpPr>
        <p:spPr/>
        <p:txBody>
          <a:bodyPr/>
          <a:lstStyle/>
          <a:p>
            <a:r>
              <a:rPr lang="en-US" b="1" dirty="0"/>
              <a:t>www.ingrow.eu</a:t>
            </a:r>
          </a:p>
        </p:txBody>
      </p:sp>
      <p:sp>
        <p:nvSpPr>
          <p:cNvPr id="5" name="Text Placeholder 4">
            <a:extLst>
              <a:ext uri="{FF2B5EF4-FFF2-40B4-BE49-F238E27FC236}">
                <a16:creationId xmlns:a16="http://schemas.microsoft.com/office/drawing/2014/main" id="{E06499F2-5E90-07E2-4CB3-FFBDC4494273}"/>
              </a:ext>
            </a:extLst>
          </p:cNvPr>
          <p:cNvSpPr>
            <a:spLocks noGrp="1"/>
          </p:cNvSpPr>
          <p:nvPr>
            <p:ph type="body" sz="quarter" idx="30"/>
          </p:nvPr>
        </p:nvSpPr>
        <p:spPr/>
        <p:txBody>
          <a:bodyPr/>
          <a:lstStyle/>
          <a:p>
            <a:r>
              <a:rPr lang="en-US" dirty="0" err="1"/>
              <a:t>Folgen</a:t>
            </a:r>
            <a:r>
              <a:rPr lang="en-US" dirty="0"/>
              <a:t> Sie </a:t>
            </a:r>
            <a:r>
              <a:rPr lang="en-US" dirty="0" err="1"/>
              <a:t>uns</a:t>
            </a:r>
            <a:r>
              <a:rPr lang="en-US" dirty="0"/>
              <a:t>!</a:t>
            </a:r>
          </a:p>
        </p:txBody>
      </p:sp>
      <p:grpSp>
        <p:nvGrpSpPr>
          <p:cNvPr id="24" name="Group 23">
            <a:extLst>
              <a:ext uri="{FF2B5EF4-FFF2-40B4-BE49-F238E27FC236}">
                <a16:creationId xmlns:a16="http://schemas.microsoft.com/office/drawing/2014/main" id="{B205A1CF-0959-78DE-5028-7853151D2286}"/>
              </a:ext>
            </a:extLst>
          </p:cNvPr>
          <p:cNvGrpSpPr/>
          <p:nvPr/>
        </p:nvGrpSpPr>
        <p:grpSpPr>
          <a:xfrm>
            <a:off x="575886" y="4233019"/>
            <a:ext cx="2476327" cy="417772"/>
            <a:chOff x="575887" y="5068173"/>
            <a:chExt cx="1664680" cy="280842"/>
          </a:xfrm>
        </p:grpSpPr>
        <p:grpSp>
          <p:nvGrpSpPr>
            <p:cNvPr id="6" name="Graphic 3">
              <a:extLst>
                <a:ext uri="{FF2B5EF4-FFF2-40B4-BE49-F238E27FC236}">
                  <a16:creationId xmlns:a16="http://schemas.microsoft.com/office/drawing/2014/main" id="{C16F0B8A-7F69-937C-F2ED-17559B20A6AB}"/>
                </a:ext>
              </a:extLst>
            </p:cNvPr>
            <p:cNvGrpSpPr/>
            <p:nvPr/>
          </p:nvGrpSpPr>
          <p:grpSpPr>
            <a:xfrm>
              <a:off x="1614025" y="5068173"/>
              <a:ext cx="280634" cy="280634"/>
              <a:chOff x="1950027" y="2499889"/>
              <a:chExt cx="850463" cy="850463"/>
            </a:xfrm>
          </p:grpSpPr>
          <p:sp>
            <p:nvSpPr>
              <p:cNvPr id="7" name="Freeform 6">
                <a:extLst>
                  <a:ext uri="{FF2B5EF4-FFF2-40B4-BE49-F238E27FC236}">
                    <a16:creationId xmlns:a16="http://schemas.microsoft.com/office/drawing/2014/main" id="{207490F1-E345-5BC9-D101-99147648B51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8" name="Graphic 3">
                <a:extLst>
                  <a:ext uri="{FF2B5EF4-FFF2-40B4-BE49-F238E27FC236}">
                    <a16:creationId xmlns:a16="http://schemas.microsoft.com/office/drawing/2014/main" id="{EF0EC305-2157-B506-4C46-7D05B4AB506E}"/>
                  </a:ext>
                </a:extLst>
              </p:cNvPr>
              <p:cNvGrpSpPr/>
              <p:nvPr/>
            </p:nvGrpSpPr>
            <p:grpSpPr>
              <a:xfrm>
                <a:off x="2107521" y="2657382"/>
                <a:ext cx="535476" cy="535477"/>
                <a:chOff x="2107521" y="2657382"/>
                <a:chExt cx="535476" cy="535477"/>
              </a:xfrm>
              <a:solidFill>
                <a:srgbClr val="FFFFFF"/>
              </a:solidFill>
            </p:grpSpPr>
            <p:sp>
              <p:nvSpPr>
                <p:cNvPr id="9" name="Freeform 8">
                  <a:extLst>
                    <a:ext uri="{FF2B5EF4-FFF2-40B4-BE49-F238E27FC236}">
                      <a16:creationId xmlns:a16="http://schemas.microsoft.com/office/drawing/2014/main" id="{9212B4F7-97DF-6D12-BC9E-8A1F181265E4}"/>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A6004818-C8CE-1437-8DFC-6531BA84017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C59713EE-BFB0-C40E-9344-FCFC1CB8A270}"/>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6ADFA78E-0546-9468-4BB4-200E92A1AB17}"/>
                </a:ext>
              </a:extLst>
            </p:cNvPr>
            <p:cNvGrpSpPr/>
            <p:nvPr/>
          </p:nvGrpSpPr>
          <p:grpSpPr>
            <a:xfrm>
              <a:off x="921794" y="5068173"/>
              <a:ext cx="280634" cy="280634"/>
              <a:chOff x="-147782" y="2499889"/>
              <a:chExt cx="850463" cy="850463"/>
            </a:xfrm>
          </p:grpSpPr>
          <p:sp>
            <p:nvSpPr>
              <p:cNvPr id="14" name="Freeform 13">
                <a:extLst>
                  <a:ext uri="{FF2B5EF4-FFF2-40B4-BE49-F238E27FC236}">
                    <a16:creationId xmlns:a16="http://schemas.microsoft.com/office/drawing/2014/main" id="{FDBCB942-26FF-C552-B1A3-52312ED6BF4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9295F478-319D-3477-9C4B-A70F9E9B7ED5}"/>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6" name="Graphic 3">
              <a:extLst>
                <a:ext uri="{FF2B5EF4-FFF2-40B4-BE49-F238E27FC236}">
                  <a16:creationId xmlns:a16="http://schemas.microsoft.com/office/drawing/2014/main" id="{80CDBD12-7227-6369-73DA-B64E6DFBC12C}"/>
                </a:ext>
              </a:extLst>
            </p:cNvPr>
            <p:cNvGrpSpPr/>
            <p:nvPr/>
          </p:nvGrpSpPr>
          <p:grpSpPr>
            <a:xfrm>
              <a:off x="1959933" y="5068173"/>
              <a:ext cx="280634" cy="280634"/>
              <a:chOff x="2998302" y="2499889"/>
              <a:chExt cx="850463" cy="850463"/>
            </a:xfrm>
          </p:grpSpPr>
          <p:sp>
            <p:nvSpPr>
              <p:cNvPr id="17" name="Freeform 16">
                <a:extLst>
                  <a:ext uri="{FF2B5EF4-FFF2-40B4-BE49-F238E27FC236}">
                    <a16:creationId xmlns:a16="http://schemas.microsoft.com/office/drawing/2014/main" id="{FF365CDF-6FF9-91B4-82AB-20B0506EDBF3}"/>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51DB4C4-55D6-B57D-7ADB-2642557C721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9" name="Graphic 3">
              <a:extLst>
                <a:ext uri="{FF2B5EF4-FFF2-40B4-BE49-F238E27FC236}">
                  <a16:creationId xmlns:a16="http://schemas.microsoft.com/office/drawing/2014/main" id="{0DC999F4-1270-4BAD-D991-3FF630789A37}"/>
                </a:ext>
              </a:extLst>
            </p:cNvPr>
            <p:cNvGrpSpPr/>
            <p:nvPr/>
          </p:nvGrpSpPr>
          <p:grpSpPr>
            <a:xfrm>
              <a:off x="575887" y="5068173"/>
              <a:ext cx="280634" cy="280842"/>
              <a:chOff x="-1196056" y="2499889"/>
              <a:chExt cx="850463" cy="851093"/>
            </a:xfrm>
          </p:grpSpPr>
          <p:sp>
            <p:nvSpPr>
              <p:cNvPr id="20" name="Freeform 19">
                <a:extLst>
                  <a:ext uri="{FF2B5EF4-FFF2-40B4-BE49-F238E27FC236}">
                    <a16:creationId xmlns:a16="http://schemas.microsoft.com/office/drawing/2014/main" id="{DB34B1BE-7597-2BD6-C4DE-8970A9DDD34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1A5B505D-0AE7-E7E0-3E8C-E879D3E0AE7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22" name="Freeform 21">
              <a:extLst>
                <a:ext uri="{FF2B5EF4-FFF2-40B4-BE49-F238E27FC236}">
                  <a16:creationId xmlns:a16="http://schemas.microsoft.com/office/drawing/2014/main" id="{ADC8DA71-6474-E29C-8B02-017CD63A5BAF}"/>
                </a:ext>
              </a:extLst>
            </p:cNvPr>
            <p:cNvSpPr/>
            <p:nvPr/>
          </p:nvSpPr>
          <p:spPr>
            <a:xfrm>
              <a:off x="1267910" y="50681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3" name="Graphic 22" descr="World with solid fill">
              <a:extLst>
                <a:ext uri="{FF2B5EF4-FFF2-40B4-BE49-F238E27FC236}">
                  <a16:creationId xmlns:a16="http://schemas.microsoft.com/office/drawing/2014/main" id="{D0C830EC-2994-0CE1-6328-18CA4371EAA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85189" y="5085452"/>
              <a:ext cx="246077" cy="246077"/>
            </a:xfrm>
            <a:prstGeom prst="rect">
              <a:avLst/>
            </a:prstGeom>
          </p:spPr>
        </p:pic>
      </p:grpSp>
      <p:grpSp>
        <p:nvGrpSpPr>
          <p:cNvPr id="34" name="Group 33">
            <a:extLst>
              <a:ext uri="{FF2B5EF4-FFF2-40B4-BE49-F238E27FC236}">
                <a16:creationId xmlns:a16="http://schemas.microsoft.com/office/drawing/2014/main" id="{9149C1B2-6321-2661-5E70-B0188E48F97D}"/>
              </a:ext>
            </a:extLst>
          </p:cNvPr>
          <p:cNvGrpSpPr/>
          <p:nvPr/>
        </p:nvGrpSpPr>
        <p:grpSpPr>
          <a:xfrm>
            <a:off x="9055786" y="2634249"/>
            <a:ext cx="3136215" cy="3344687"/>
            <a:chOff x="9055786" y="2634249"/>
            <a:chExt cx="3136215" cy="3344687"/>
          </a:xfrm>
        </p:grpSpPr>
        <p:sp>
          <p:nvSpPr>
            <p:cNvPr id="31" name="Freeform 30">
              <a:extLst>
                <a:ext uri="{FF2B5EF4-FFF2-40B4-BE49-F238E27FC236}">
                  <a16:creationId xmlns:a16="http://schemas.microsoft.com/office/drawing/2014/main" id="{AE5D0B86-FA31-B821-11AD-EEEBC4900E71}"/>
                </a:ext>
              </a:extLst>
            </p:cNvPr>
            <p:cNvSpPr/>
            <p:nvPr userDrawn="1"/>
          </p:nvSpPr>
          <p:spPr>
            <a:xfrm>
              <a:off x="9055786" y="3045909"/>
              <a:ext cx="634138" cy="2933026"/>
            </a:xfrm>
            <a:custGeom>
              <a:avLst/>
              <a:gdLst>
                <a:gd name="connsiteX0" fmla="*/ 282413 w 634138"/>
                <a:gd name="connsiteY0" fmla="*/ 153 h 2933026"/>
                <a:gd name="connsiteX1" fmla="*/ 617924 w 634138"/>
                <a:gd name="connsiteY1" fmla="*/ 376379 h 2933026"/>
                <a:gd name="connsiteX2" fmla="*/ 617924 w 634138"/>
                <a:gd name="connsiteY2" fmla="*/ 757688 h 2933026"/>
                <a:gd name="connsiteX3" fmla="*/ 516254 w 634138"/>
                <a:gd name="connsiteY3" fmla="*/ 1759258 h 2933026"/>
                <a:gd name="connsiteX4" fmla="*/ 628984 w 634138"/>
                <a:gd name="connsiteY4" fmla="*/ 2914228 h 2933026"/>
                <a:gd name="connsiteX5" fmla="*/ 634138 w 634138"/>
                <a:gd name="connsiteY5" fmla="*/ 2933026 h 2933026"/>
                <a:gd name="connsiteX6" fmla="*/ 407410 w 634138"/>
                <a:gd name="connsiteY6" fmla="*/ 2933026 h 2933026"/>
                <a:gd name="connsiteX7" fmla="*/ 359936 w 634138"/>
                <a:gd name="connsiteY7" fmla="*/ 2897466 h 2933026"/>
                <a:gd name="connsiteX8" fmla="*/ 124825 w 634138"/>
                <a:gd name="connsiteY8" fmla="*/ 2587970 h 2933026"/>
                <a:gd name="connsiteX9" fmla="*/ 48572 w 634138"/>
                <a:gd name="connsiteY9" fmla="*/ 1627072 h 2933026"/>
                <a:gd name="connsiteX10" fmla="*/ 211246 w 634138"/>
                <a:gd name="connsiteY10" fmla="*/ 950884 h 2933026"/>
                <a:gd name="connsiteX11" fmla="*/ 185827 w 634138"/>
                <a:gd name="connsiteY11" fmla="*/ 254360 h 2933026"/>
                <a:gd name="connsiteX12" fmla="*/ 282413 w 634138"/>
                <a:gd name="connsiteY12" fmla="*/ 153 h 293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138" h="2933026">
                  <a:moveTo>
                    <a:pt x="282413" y="153"/>
                  </a:moveTo>
                  <a:cubicBezTo>
                    <a:pt x="490837" y="10321"/>
                    <a:pt x="587423" y="188267"/>
                    <a:pt x="617924" y="376379"/>
                  </a:cubicBezTo>
                  <a:cubicBezTo>
                    <a:pt x="638259" y="503481"/>
                    <a:pt x="623007" y="630583"/>
                    <a:pt x="617924" y="757688"/>
                  </a:cubicBezTo>
                  <a:cubicBezTo>
                    <a:pt x="612840" y="813614"/>
                    <a:pt x="531505" y="1261016"/>
                    <a:pt x="516254" y="1759258"/>
                  </a:cubicBezTo>
                  <a:cubicBezTo>
                    <a:pt x="502911" y="2088456"/>
                    <a:pt x="524595" y="2491611"/>
                    <a:pt x="628984" y="2914228"/>
                  </a:cubicBezTo>
                  <a:lnTo>
                    <a:pt x="634138" y="2933026"/>
                  </a:lnTo>
                  <a:lnTo>
                    <a:pt x="407410" y="2933026"/>
                  </a:lnTo>
                  <a:lnTo>
                    <a:pt x="359936" y="2897466"/>
                  </a:lnTo>
                  <a:cubicBezTo>
                    <a:pt x="265891" y="2812943"/>
                    <a:pt x="185827" y="2709990"/>
                    <a:pt x="124825" y="2587970"/>
                  </a:cubicBezTo>
                  <a:cubicBezTo>
                    <a:pt x="-22597" y="2293092"/>
                    <a:pt x="-27681" y="1942288"/>
                    <a:pt x="48572" y="1627072"/>
                  </a:cubicBezTo>
                  <a:cubicBezTo>
                    <a:pt x="104492" y="1403370"/>
                    <a:pt x="185827" y="1179669"/>
                    <a:pt x="211246" y="950884"/>
                  </a:cubicBezTo>
                  <a:cubicBezTo>
                    <a:pt x="236663" y="722098"/>
                    <a:pt x="226495" y="483145"/>
                    <a:pt x="185827" y="254360"/>
                  </a:cubicBezTo>
                  <a:cubicBezTo>
                    <a:pt x="165494" y="117087"/>
                    <a:pt x="94325" y="-4931"/>
                    <a:pt x="282413"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A7167D42-C7D6-324C-259D-73E821802ACE}"/>
                </a:ext>
              </a:extLst>
            </p:cNvPr>
            <p:cNvSpPr/>
            <p:nvPr userDrawn="1"/>
          </p:nvSpPr>
          <p:spPr>
            <a:xfrm>
              <a:off x="9815302" y="4872869"/>
              <a:ext cx="2376698" cy="1106067"/>
            </a:xfrm>
            <a:custGeom>
              <a:avLst/>
              <a:gdLst>
                <a:gd name="connsiteX0" fmla="*/ 2376698 w 2376698"/>
                <a:gd name="connsiteY0" fmla="*/ 0 h 1106067"/>
                <a:gd name="connsiteX1" fmla="*/ 2376698 w 2376698"/>
                <a:gd name="connsiteY1" fmla="*/ 332258 h 1106067"/>
                <a:gd name="connsiteX2" fmla="*/ 2099591 w 2376698"/>
                <a:gd name="connsiteY2" fmla="*/ 550656 h 1106067"/>
                <a:gd name="connsiteX3" fmla="*/ 1708796 w 2376698"/>
                <a:gd name="connsiteY3" fmla="*/ 816936 h 1106067"/>
                <a:gd name="connsiteX4" fmla="*/ 1397433 w 2376698"/>
                <a:gd name="connsiteY4" fmla="*/ 1018396 h 1106067"/>
                <a:gd name="connsiteX5" fmla="*/ 1256608 w 2376698"/>
                <a:gd name="connsiteY5" fmla="*/ 1106067 h 1106067"/>
                <a:gd name="connsiteX6" fmla="*/ 8550 w 2376698"/>
                <a:gd name="connsiteY6" fmla="*/ 1106067 h 1106067"/>
                <a:gd name="connsiteX7" fmla="*/ 6821 w 2376698"/>
                <a:gd name="connsiteY7" fmla="*/ 1085541 h 1106067"/>
                <a:gd name="connsiteX8" fmla="*/ 51579 w 2376698"/>
                <a:gd name="connsiteY8" fmla="*/ 115329 h 1106067"/>
                <a:gd name="connsiteX9" fmla="*/ 270171 w 2376698"/>
                <a:gd name="connsiteY9" fmla="*/ 547480 h 1106067"/>
                <a:gd name="connsiteX10" fmla="*/ 254919 w 2376698"/>
                <a:gd name="connsiteY10" fmla="*/ 252599 h 1106067"/>
                <a:gd name="connsiteX11" fmla="*/ 610763 w 2376698"/>
                <a:gd name="connsiteY11" fmla="*/ 89907 h 1106067"/>
                <a:gd name="connsiteX12" fmla="*/ 722600 w 2376698"/>
                <a:gd name="connsiteY12" fmla="*/ 466133 h 1106067"/>
                <a:gd name="connsiteX13" fmla="*/ 646347 w 2376698"/>
                <a:gd name="connsiteY13" fmla="*/ 572900 h 1106067"/>
                <a:gd name="connsiteX14" fmla="*/ 2100225 w 2376698"/>
                <a:gd name="connsiteY14" fmla="*/ 110245 h 1106067"/>
                <a:gd name="connsiteX15" fmla="*/ 2318816 w 2376698"/>
                <a:gd name="connsiteY15" fmla="*/ 9833 h 110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6698" h="1106067">
                  <a:moveTo>
                    <a:pt x="2376698" y="0"/>
                  </a:moveTo>
                  <a:lnTo>
                    <a:pt x="2376698" y="332258"/>
                  </a:lnTo>
                  <a:lnTo>
                    <a:pt x="2099591" y="550656"/>
                  </a:lnTo>
                  <a:cubicBezTo>
                    <a:pt x="1973139" y="644077"/>
                    <a:pt x="1843509" y="733048"/>
                    <a:pt x="1708796" y="816936"/>
                  </a:cubicBezTo>
                  <a:cubicBezTo>
                    <a:pt x="1604585" y="883031"/>
                    <a:pt x="1501644" y="951667"/>
                    <a:pt x="1397433" y="1018396"/>
                  </a:cubicBezTo>
                  <a:lnTo>
                    <a:pt x="1256608" y="1106067"/>
                  </a:lnTo>
                  <a:lnTo>
                    <a:pt x="8550" y="1106067"/>
                  </a:lnTo>
                  <a:lnTo>
                    <a:pt x="6821" y="1085541"/>
                  </a:lnTo>
                  <a:cubicBezTo>
                    <a:pt x="-22370" y="559077"/>
                    <a:pt x="51579" y="115329"/>
                    <a:pt x="51579" y="115329"/>
                  </a:cubicBezTo>
                  <a:cubicBezTo>
                    <a:pt x="102413" y="339031"/>
                    <a:pt x="168501" y="481385"/>
                    <a:pt x="270171" y="547480"/>
                  </a:cubicBezTo>
                  <a:cubicBezTo>
                    <a:pt x="219334" y="466133"/>
                    <a:pt x="209167" y="354282"/>
                    <a:pt x="254919" y="252599"/>
                  </a:cubicBezTo>
                  <a:cubicBezTo>
                    <a:pt x="321004" y="105162"/>
                    <a:pt x="478592" y="28898"/>
                    <a:pt x="610763" y="89907"/>
                  </a:cubicBezTo>
                  <a:cubicBezTo>
                    <a:pt x="737849" y="145833"/>
                    <a:pt x="788686" y="318692"/>
                    <a:pt x="722600" y="466133"/>
                  </a:cubicBezTo>
                  <a:cubicBezTo>
                    <a:pt x="702265" y="506807"/>
                    <a:pt x="676848" y="542394"/>
                    <a:pt x="646347" y="572900"/>
                  </a:cubicBezTo>
                  <a:cubicBezTo>
                    <a:pt x="1271616" y="593235"/>
                    <a:pt x="1983306" y="191590"/>
                    <a:pt x="2100225" y="110245"/>
                  </a:cubicBezTo>
                  <a:cubicBezTo>
                    <a:pt x="2168852" y="64488"/>
                    <a:pt x="2242563" y="30170"/>
                    <a:pt x="2318816" y="983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7" name="Freeform 26">
              <a:extLst>
                <a:ext uri="{FF2B5EF4-FFF2-40B4-BE49-F238E27FC236}">
                  <a16:creationId xmlns:a16="http://schemas.microsoft.com/office/drawing/2014/main" id="{D32FDED2-2D19-4BF3-2736-3F96CD3C7CE7}"/>
                </a:ext>
              </a:extLst>
            </p:cNvPr>
            <p:cNvSpPr/>
            <p:nvPr userDrawn="1"/>
          </p:nvSpPr>
          <p:spPr>
            <a:xfrm>
              <a:off x="9729628" y="2634249"/>
              <a:ext cx="2462373" cy="2302264"/>
            </a:xfrm>
            <a:custGeom>
              <a:avLst/>
              <a:gdLst>
                <a:gd name="connsiteX0" fmla="*/ 1639981 w 2462373"/>
                <a:gd name="connsiteY0" fmla="*/ 2304 h 2302264"/>
                <a:gd name="connsiteX1" fmla="*/ 1718219 w 2462373"/>
                <a:gd name="connsiteY1" fmla="*/ 40674 h 2302264"/>
                <a:gd name="connsiteX2" fmla="*/ 1728386 w 2462373"/>
                <a:gd name="connsiteY2" fmla="*/ 350804 h 2302264"/>
                <a:gd name="connsiteX3" fmla="*/ 1113285 w 2462373"/>
                <a:gd name="connsiteY3" fmla="*/ 1342208 h 2302264"/>
                <a:gd name="connsiteX4" fmla="*/ 1103118 w 2462373"/>
                <a:gd name="connsiteY4" fmla="*/ 1459143 h 2302264"/>
                <a:gd name="connsiteX5" fmla="*/ 1265789 w 2462373"/>
                <a:gd name="connsiteY5" fmla="*/ 1418469 h 2302264"/>
                <a:gd name="connsiteX6" fmla="*/ 2287569 w 2462373"/>
                <a:gd name="connsiteY6" fmla="*/ 289795 h 2302264"/>
                <a:gd name="connsiteX7" fmla="*/ 2423553 w 2462373"/>
                <a:gd name="connsiteY7" fmla="*/ 212898 h 2302264"/>
                <a:gd name="connsiteX8" fmla="*/ 2462373 w 2462373"/>
                <a:gd name="connsiteY8" fmla="*/ 207006 h 2302264"/>
                <a:gd name="connsiteX9" fmla="*/ 2462373 w 2462373"/>
                <a:gd name="connsiteY9" fmla="*/ 752629 h 2302264"/>
                <a:gd name="connsiteX10" fmla="*/ 2420376 w 2462373"/>
                <a:gd name="connsiteY10" fmla="*/ 812665 h 2302264"/>
                <a:gd name="connsiteX11" fmla="*/ 1911393 w 2462373"/>
                <a:gd name="connsiteY11" fmla="*/ 1357460 h 2302264"/>
                <a:gd name="connsiteX12" fmla="*/ 1565715 w 2462373"/>
                <a:gd name="connsiteY12" fmla="*/ 1733685 h 2302264"/>
                <a:gd name="connsiteX13" fmla="*/ 1647052 w 2462373"/>
                <a:gd name="connsiteY13" fmla="*/ 1942132 h 2302264"/>
                <a:gd name="connsiteX14" fmla="*/ 1850389 w 2462373"/>
                <a:gd name="connsiteY14" fmla="*/ 1799778 h 2302264"/>
                <a:gd name="connsiteX15" fmla="*/ 2409575 w 2462373"/>
                <a:gd name="connsiteY15" fmla="*/ 1337124 h 2302264"/>
                <a:gd name="connsiteX16" fmla="*/ 2462373 w 2462373"/>
                <a:gd name="connsiteY16" fmla="*/ 1296174 h 2302264"/>
                <a:gd name="connsiteX17" fmla="*/ 2462373 w 2462373"/>
                <a:gd name="connsiteY17" fmla="*/ 1829528 h 2302264"/>
                <a:gd name="connsiteX18" fmla="*/ 2328556 w 2462373"/>
                <a:gd name="connsiteY18" fmla="*/ 1924657 h 2302264"/>
                <a:gd name="connsiteX19" fmla="*/ 2170651 w 2462373"/>
                <a:gd name="connsiteY19" fmla="*/ 2033648 h 2302264"/>
                <a:gd name="connsiteX20" fmla="*/ 1570799 w 2462373"/>
                <a:gd name="connsiteY20" fmla="*/ 2277684 h 2302264"/>
                <a:gd name="connsiteX21" fmla="*/ 701522 w 2462373"/>
                <a:gd name="connsiteY21" fmla="*/ 2201424 h 2302264"/>
                <a:gd name="connsiteX22" fmla="*/ 1052281 w 2462373"/>
                <a:gd name="connsiteY22" fmla="*/ 1921797 h 2302264"/>
                <a:gd name="connsiteX23" fmla="*/ 859109 w 2462373"/>
                <a:gd name="connsiteY23" fmla="*/ 1413385 h 2302264"/>
                <a:gd name="connsiteX24" fmla="*/ 381263 w 2462373"/>
                <a:gd name="connsiteY24" fmla="*/ 1677760 h 2302264"/>
                <a:gd name="connsiteX25" fmla="*/ 396512 w 2462373"/>
                <a:gd name="connsiteY25" fmla="*/ 2023480 h 2302264"/>
                <a:gd name="connsiteX26" fmla="*/ 0 w 2462373"/>
                <a:gd name="connsiteY26" fmla="*/ 1459143 h 2302264"/>
                <a:gd name="connsiteX27" fmla="*/ 284677 w 2462373"/>
                <a:gd name="connsiteY27" fmla="*/ 1525236 h 2302264"/>
                <a:gd name="connsiteX28" fmla="*/ 793024 w 2462373"/>
                <a:gd name="connsiteY28" fmla="*/ 1001572 h 2302264"/>
                <a:gd name="connsiteX29" fmla="*/ 1377627 w 2462373"/>
                <a:gd name="connsiteY29" fmla="*/ 101683 h 2302264"/>
                <a:gd name="connsiteX30" fmla="*/ 1639981 w 2462373"/>
                <a:gd name="connsiteY30" fmla="*/ 2304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62373" h="2302264">
                  <a:moveTo>
                    <a:pt x="1639981" y="2304"/>
                  </a:moveTo>
                  <a:cubicBezTo>
                    <a:pt x="1668655" y="6991"/>
                    <a:pt x="1695343" y="19066"/>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28238" y="259290"/>
                    <a:pt x="2375260" y="228785"/>
                    <a:pt x="2423553" y="212898"/>
                  </a:cubicBezTo>
                  <a:lnTo>
                    <a:pt x="2462373" y="207006"/>
                  </a:lnTo>
                  <a:lnTo>
                    <a:pt x="2462373" y="752629"/>
                  </a:lnTo>
                  <a:lnTo>
                    <a:pt x="2420376" y="812665"/>
                  </a:lnTo>
                  <a:cubicBezTo>
                    <a:pt x="2267871" y="1008563"/>
                    <a:pt x="2086771" y="1185871"/>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lnTo>
                    <a:pt x="2462373" y="1296174"/>
                  </a:lnTo>
                  <a:lnTo>
                    <a:pt x="2462373" y="1829528"/>
                  </a:lnTo>
                  <a:lnTo>
                    <a:pt x="2328556" y="1924657"/>
                  </a:lnTo>
                  <a:cubicBezTo>
                    <a:pt x="2275815" y="1960881"/>
                    <a:pt x="2222756" y="1996788"/>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50067" y="40673"/>
                    <a:pt x="1553959" y="-11758"/>
                    <a:pt x="1639981" y="2304"/>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4291396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B3D62-020E-EEB9-6D3E-AA267688FB81}"/>
              </a:ext>
            </a:extLst>
          </p:cNvPr>
          <p:cNvSpPr>
            <a:spLocks noGrp="1"/>
          </p:cNvSpPr>
          <p:nvPr>
            <p:ph type="body" sz="quarter" idx="17"/>
          </p:nvPr>
        </p:nvSpPr>
        <p:spPr>
          <a:xfrm>
            <a:off x="434137" y="260161"/>
            <a:ext cx="5819518" cy="5578533"/>
          </a:xfrm>
        </p:spPr>
        <p:txBody>
          <a:bodyPr>
            <a:normAutofit fontScale="92500" lnSpcReduction="10000"/>
          </a:bodyPr>
          <a:lstStyle/>
          <a:p>
            <a:pPr algn="l">
              <a:lnSpc>
                <a:spcPct val="120000"/>
              </a:lnSpc>
              <a:spcAft>
                <a:spcPts val="600"/>
              </a:spcAft>
            </a:pPr>
            <a:r>
              <a:rPr lang="en-US" sz="1700" b="0" dirty="0"/>
              <a:t>Laut der erwähnten Studie von </a:t>
            </a:r>
            <a:r>
              <a:rPr lang="en-US" sz="1700" b="0" dirty="0" err="1"/>
              <a:t>Riillo </a:t>
            </a:r>
            <a:r>
              <a:rPr lang="en-US" sz="1700" b="0" dirty="0"/>
              <a:t>und Peroni von STATEC Research aus dem Jahr 2022 sind Zuwanderer aus Nicht-EU-Ländern in Europa stärker daran interessiert, ein Unternehmen zu gründen, als Zuwanderer aus der EU, aber sie stehen vor großen Herausforderungen, die ihren Erfolg beeinträchtigen. Je länger die Einwanderer bleiben, desto ähnlicher wird ihr </a:t>
            </a:r>
            <a:r>
              <a:rPr lang="en-US" sz="1700" b="0" dirty="0" err="1"/>
              <a:t>Geschäftsverhalten </a:t>
            </a:r>
            <a:r>
              <a:rPr lang="en-US" sz="1700" b="0" dirty="0"/>
              <a:t>dem von Nicht-Einwanderern. Auch wenn Nicht-EU-Zuwanderer gerne </a:t>
            </a:r>
            <a:r>
              <a:rPr lang="en-US" sz="1700" b="0" dirty="0" err="1"/>
              <a:t>gründen</a:t>
            </a:r>
            <a:r>
              <a:rPr lang="en-US" sz="1700" b="0" dirty="0"/>
              <a:t>, sind sie aufgrund von </a:t>
            </a:r>
            <a:r>
              <a:rPr lang="en-US" sz="1700" b="0" dirty="0" err="1"/>
              <a:t>verschiedenen</a:t>
            </a:r>
            <a:r>
              <a:rPr lang="en-US" sz="1700" b="0" dirty="0"/>
              <a:t> </a:t>
            </a:r>
            <a:r>
              <a:rPr lang="en-US" sz="1700" b="0" dirty="0" err="1"/>
              <a:t>Hürden</a:t>
            </a:r>
            <a:r>
              <a:rPr lang="en-US" sz="1700" b="0" dirty="0"/>
              <a:t> nicht so erfolgreich wie ihre Kollegen aus der EU. </a:t>
            </a:r>
          </a:p>
          <a:p>
            <a:pPr algn="l">
              <a:lnSpc>
                <a:spcPct val="120000"/>
              </a:lnSpc>
              <a:spcAft>
                <a:spcPts val="600"/>
              </a:spcAft>
            </a:pPr>
            <a:endParaRPr lang="en-US" sz="1700" b="0" dirty="0">
              <a:solidFill>
                <a:schemeClr val="bg1"/>
              </a:solidFill>
            </a:endParaRPr>
          </a:p>
          <a:p>
            <a:pPr algn="l">
              <a:lnSpc>
                <a:spcPct val="120000"/>
              </a:lnSpc>
              <a:spcAft>
                <a:spcPts val="600"/>
              </a:spcAft>
            </a:pPr>
            <a:r>
              <a:rPr lang="en-US" sz="1800" b="0" dirty="0">
                <a:solidFill>
                  <a:schemeClr val="bg1"/>
                </a:solidFill>
              </a:rPr>
              <a:t>Die Studie zeigt, dass die Wahrscheinlichkeit, ein Unternehmen zu gründen, sinkt, je länger die Zuwanderer bleiben. Obwohl Zuwanderung gut für die Wirtschaft ist, stoßen viele Unternehmer mit Migrationshintergrund auf Hindernisse, die sie davon abhalten, ihr Potenzial voll auszuschöpfen. Die Überwindung dieser Hindernisse ist entscheidend für die Erschließung wirtschaftlicher Vorteile, die Förderung von Innovationen und die Verbesserung der Akzeptanz von Zuwanderern in Europa. </a:t>
            </a:r>
          </a:p>
          <a:p>
            <a:pPr>
              <a:lnSpc>
                <a:spcPct val="90000"/>
              </a:lnSpc>
              <a:spcAft>
                <a:spcPts val="600"/>
              </a:spcAft>
            </a:pPr>
            <a:endParaRPr lang="en-US" sz="500" dirty="0"/>
          </a:p>
        </p:txBody>
      </p:sp>
      <p:sp>
        <p:nvSpPr>
          <p:cNvPr id="4" name="Text Placeholder 3">
            <a:extLst>
              <a:ext uri="{FF2B5EF4-FFF2-40B4-BE49-F238E27FC236}">
                <a16:creationId xmlns:a16="http://schemas.microsoft.com/office/drawing/2014/main" id="{5441C075-FFF8-4707-AA07-7DD5D6EE2389}"/>
              </a:ext>
            </a:extLst>
          </p:cNvPr>
          <p:cNvSpPr>
            <a:spLocks noGrp="1"/>
          </p:cNvSpPr>
          <p:nvPr>
            <p:ph type="body" sz="quarter" idx="18"/>
          </p:nvPr>
        </p:nvSpPr>
        <p:spPr>
          <a:xfrm>
            <a:off x="6479145" y="4698433"/>
            <a:ext cx="5616603" cy="972741"/>
          </a:xfrm>
        </p:spPr>
        <p:txBody>
          <a:bodyPr>
            <a:normAutofit/>
          </a:bodyPr>
          <a:lstStyle/>
          <a:p>
            <a:pPr>
              <a:spcAft>
                <a:spcPts val="600"/>
              </a:spcAft>
            </a:pPr>
            <a:r>
              <a:rPr lang="en-US" dirty="0"/>
              <a:t>Ergebnisse der Forschung</a:t>
            </a:r>
          </a:p>
          <a:p>
            <a:pPr>
              <a:spcAft>
                <a:spcPts val="600"/>
              </a:spcAft>
            </a:pPr>
            <a:endParaRPr lang="en-US" dirty="0"/>
          </a:p>
        </p:txBody>
      </p:sp>
      <p:pic>
        <p:nvPicPr>
          <p:cNvPr id="6" name="Graphic 2" descr="Books outline">
            <a:extLst>
              <a:ext uri="{FF2B5EF4-FFF2-40B4-BE49-F238E27FC236}">
                <a16:creationId xmlns:a16="http://schemas.microsoft.com/office/drawing/2014/main" id="{8C188E09-8A8B-4F5F-A1BC-18BA2A59B3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2427" y="-356051"/>
            <a:ext cx="5364392" cy="5364392"/>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p:spPr>
      </p:pic>
    </p:spTree>
    <p:extLst>
      <p:ext uri="{BB962C8B-B14F-4D97-AF65-F5344CB8AC3E}">
        <p14:creationId xmlns:p14="http://schemas.microsoft.com/office/powerpoint/2010/main" val="1601509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7251970-1B87-BA98-3280-CC861F0C34D8}"/>
              </a:ext>
            </a:extLst>
          </p:cNvPr>
          <p:cNvSpPr>
            <a:spLocks noGrp="1"/>
          </p:cNvSpPr>
          <p:nvPr>
            <p:ph type="body" sz="quarter" idx="30"/>
          </p:nvPr>
        </p:nvSpPr>
        <p:spPr>
          <a:xfrm>
            <a:off x="4996019" y="896826"/>
            <a:ext cx="6577261" cy="845139"/>
          </a:xfrm>
        </p:spPr>
        <p:txBody>
          <a:bodyPr/>
          <a:lstStyle/>
          <a:p>
            <a:r>
              <a:rPr lang="en-US" dirty="0"/>
              <a:t>Die Herausforderungen meistern </a:t>
            </a:r>
          </a:p>
        </p:txBody>
      </p:sp>
      <p:sp>
        <p:nvSpPr>
          <p:cNvPr id="10" name="Text Placeholder 9">
            <a:extLst>
              <a:ext uri="{FF2B5EF4-FFF2-40B4-BE49-F238E27FC236}">
                <a16:creationId xmlns:a16="http://schemas.microsoft.com/office/drawing/2014/main" id="{0C5C7CE1-2766-DC75-48B8-A4AD7A9D3492}"/>
              </a:ext>
            </a:extLst>
          </p:cNvPr>
          <p:cNvSpPr>
            <a:spLocks noGrp="1"/>
          </p:cNvSpPr>
          <p:nvPr>
            <p:ph type="body" sz="quarter" idx="4294967295"/>
          </p:nvPr>
        </p:nvSpPr>
        <p:spPr>
          <a:xfrm>
            <a:off x="5012197" y="1741965"/>
            <a:ext cx="6724779" cy="1210204"/>
          </a:xfrm>
          <a:prstGeom prst="rect">
            <a:avLst/>
          </a:prstGeom>
        </p:spPr>
        <p:txBody>
          <a:bodyPr/>
          <a:lstStyle/>
          <a:p>
            <a:pPr marL="0" indent="0">
              <a:buNone/>
            </a:pPr>
            <a:r>
              <a:rPr lang="en-US" sz="2400" dirty="0" err="1"/>
              <a:t>Wenn</a:t>
            </a:r>
            <a:r>
              <a:rPr lang="en-US" sz="2400" dirty="0"/>
              <a:t> Menschen </a:t>
            </a:r>
            <a:r>
              <a:rPr lang="en-US" sz="2400" dirty="0" err="1"/>
              <a:t>mit</a:t>
            </a:r>
            <a:r>
              <a:rPr lang="en-US" sz="2400" dirty="0"/>
              <a:t> </a:t>
            </a:r>
            <a:r>
              <a:rPr lang="en-US" sz="2400" dirty="0" err="1"/>
              <a:t>Migrationshintergrund</a:t>
            </a:r>
            <a:r>
              <a:rPr lang="en-US" sz="2400" dirty="0"/>
              <a:t> in die Lage versetzt werden, Hindernisse zu überwinden, fördert dies das Wirtschaftswachstum und den gemeinsamen Wohlstand. Eine </a:t>
            </a:r>
            <a:r>
              <a:rPr lang="en-US" sz="2400" dirty="0" err="1"/>
              <a:t>erfolgreiche</a:t>
            </a:r>
            <a:r>
              <a:rPr lang="en-US" sz="2400" dirty="0"/>
              <a:t> </a:t>
            </a:r>
            <a:r>
              <a:rPr lang="en-US" sz="2400" dirty="0" err="1"/>
              <a:t>Steuerung</a:t>
            </a:r>
            <a:r>
              <a:rPr lang="en-US" sz="2400" dirty="0"/>
              <a:t> kommt nicht nur den einzelnen Unternehmern zugute, sondern bereichert auch die 	Gesellschaft, indem </a:t>
            </a:r>
            <a:r>
              <a:rPr lang="en-US" sz="2400" dirty="0" err="1"/>
              <a:t>sie</a:t>
            </a:r>
            <a:r>
              <a:rPr lang="en-US" sz="2400" dirty="0"/>
              <a:t> 	</a:t>
            </a:r>
            <a:r>
              <a:rPr lang="en-US" sz="2400" dirty="0" err="1"/>
              <a:t>Vielfalt</a:t>
            </a:r>
            <a:r>
              <a:rPr lang="en-US" sz="2400" dirty="0"/>
              <a:t> und </a:t>
            </a:r>
            <a:r>
              <a:rPr lang="en-US" sz="2400" dirty="0" err="1"/>
              <a:t>Inklusivität</a:t>
            </a:r>
            <a:r>
              <a:rPr lang="en-US" sz="2400" dirty="0"/>
              <a:t> 	</a:t>
            </a:r>
            <a:r>
              <a:rPr lang="en-US" sz="2400" dirty="0" err="1"/>
              <a:t>fördert</a:t>
            </a:r>
            <a:r>
              <a:rPr lang="en-US" sz="2400" dirty="0"/>
              <a:t>.</a:t>
            </a:r>
          </a:p>
        </p:txBody>
      </p:sp>
      <p:sp>
        <p:nvSpPr>
          <p:cNvPr id="11" name="Text Placeholder 10">
            <a:extLst>
              <a:ext uri="{FF2B5EF4-FFF2-40B4-BE49-F238E27FC236}">
                <a16:creationId xmlns:a16="http://schemas.microsoft.com/office/drawing/2014/main" id="{065B46AE-FE08-1B1A-79EA-75005DF4ACD1}"/>
              </a:ext>
            </a:extLst>
          </p:cNvPr>
          <p:cNvSpPr>
            <a:spLocks noGrp="1"/>
          </p:cNvSpPr>
          <p:nvPr>
            <p:ph type="body" sz="quarter" idx="59"/>
          </p:nvPr>
        </p:nvSpPr>
        <p:spPr>
          <a:xfrm>
            <a:off x="4303748" y="4510933"/>
            <a:ext cx="3700448" cy="1632228"/>
          </a:xfrm>
        </p:spPr>
        <p:txBody>
          <a:bodyPr/>
          <a:lstStyle/>
          <a:p>
            <a:r>
              <a:rPr lang="en-US" dirty="0" err="1"/>
              <a:t>Vielfalt</a:t>
            </a:r>
            <a:r>
              <a:rPr lang="en-US" dirty="0"/>
              <a:t> ist der Motor für Erfindungen. Sie bringt Kreativität hervor, die die Welt bereichert.</a:t>
            </a:r>
          </a:p>
        </p:txBody>
      </p:sp>
      <p:sp>
        <p:nvSpPr>
          <p:cNvPr id="13" name="Text Placeholder 12">
            <a:extLst>
              <a:ext uri="{FF2B5EF4-FFF2-40B4-BE49-F238E27FC236}">
                <a16:creationId xmlns:a16="http://schemas.microsoft.com/office/drawing/2014/main" id="{D5E03DF7-98D5-BADF-1F9D-E54E7D78243A}"/>
              </a:ext>
            </a:extLst>
          </p:cNvPr>
          <p:cNvSpPr>
            <a:spLocks noGrp="1"/>
          </p:cNvSpPr>
          <p:nvPr>
            <p:ph type="body" sz="quarter" idx="61"/>
          </p:nvPr>
        </p:nvSpPr>
        <p:spPr>
          <a:xfrm>
            <a:off x="4303748" y="5917313"/>
            <a:ext cx="3700448" cy="638015"/>
          </a:xfrm>
        </p:spPr>
        <p:txBody>
          <a:bodyPr/>
          <a:lstStyle/>
          <a:p>
            <a:r>
              <a:rPr lang="en-US" dirty="0"/>
              <a:t>Justin Trudeau, Premierminister von Kanada</a:t>
            </a:r>
          </a:p>
        </p:txBody>
      </p:sp>
      <p:sp>
        <p:nvSpPr>
          <p:cNvPr id="3" name="Bildplatzhalter 2">
            <a:extLst>
              <a:ext uri="{FF2B5EF4-FFF2-40B4-BE49-F238E27FC236}">
                <a16:creationId xmlns:a16="http://schemas.microsoft.com/office/drawing/2014/main" id="{D83F8606-B152-4507-926F-A5FCB7B6CDF9}"/>
              </a:ext>
            </a:extLst>
          </p:cNvPr>
          <p:cNvSpPr>
            <a:spLocks noGrp="1"/>
          </p:cNvSpPr>
          <p:nvPr>
            <p:ph type="pic" sz="quarter" idx="21"/>
          </p:nvPr>
        </p:nvSpPr>
        <p:spPr/>
        <p:txBody>
          <a:bodyPr/>
          <a:lstStyle/>
          <a:p>
            <a:endParaRPr lang="en-GB"/>
          </a:p>
        </p:txBody>
      </p:sp>
      <p:pic>
        <p:nvPicPr>
          <p:cNvPr id="7" name="Picture Placeholder 15" descr="A person looking at a tablet&#10;&#10;Description automatically generated">
            <a:extLst>
              <a:ext uri="{FF2B5EF4-FFF2-40B4-BE49-F238E27FC236}">
                <a16:creationId xmlns:a16="http://schemas.microsoft.com/office/drawing/2014/main" id="{19D9E2D4-4DCE-4F73-B80F-B5328DD07E7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pic>
      <p:sp>
        <p:nvSpPr>
          <p:cNvPr id="2" name="Textfeld 1">
            <a:extLst>
              <a:ext uri="{FF2B5EF4-FFF2-40B4-BE49-F238E27FC236}">
                <a16:creationId xmlns:a16="http://schemas.microsoft.com/office/drawing/2014/main" id="{A1583043-1354-4C9A-B534-310CB9AB157E}"/>
              </a:ext>
            </a:extLst>
          </p:cNvPr>
          <p:cNvSpPr txBox="1"/>
          <p:nvPr/>
        </p:nvSpPr>
        <p:spPr>
          <a:xfrm>
            <a:off x="5360276" y="4056993"/>
            <a:ext cx="1397876" cy="2400657"/>
          </a:xfrm>
          <a:prstGeom prst="rect">
            <a:avLst/>
          </a:prstGeom>
          <a:noFill/>
        </p:spPr>
        <p:txBody>
          <a:bodyPr wrap="square" rtlCol="0">
            <a:spAutoFit/>
          </a:bodyPr>
          <a:lstStyle/>
          <a:p>
            <a:endParaRPr lang="de-DE" sz="15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Grafik 5">
            <a:extLst>
              <a:ext uri="{FF2B5EF4-FFF2-40B4-BE49-F238E27FC236}">
                <a16:creationId xmlns:a16="http://schemas.microsoft.com/office/drawing/2014/main" id="{BBE216A6-F2A2-4641-A426-764979C36C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153972" y="3771422"/>
            <a:ext cx="1381318" cy="1324160"/>
          </a:xfrm>
          <a:prstGeom prst="rect">
            <a:avLst/>
          </a:prstGeom>
        </p:spPr>
      </p:pic>
      <p:pic>
        <p:nvPicPr>
          <p:cNvPr id="14" name="Grafik 13">
            <a:extLst>
              <a:ext uri="{FF2B5EF4-FFF2-40B4-BE49-F238E27FC236}">
                <a16:creationId xmlns:a16="http://schemas.microsoft.com/office/drawing/2014/main" id="{FCC714A2-535F-4011-9C42-56D48E4174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685066" y="3771422"/>
            <a:ext cx="1381318" cy="1324160"/>
          </a:xfrm>
          <a:prstGeom prst="rect">
            <a:avLst/>
          </a:prstGeom>
        </p:spPr>
      </p:pic>
    </p:spTree>
    <p:extLst>
      <p:ext uri="{BB962C8B-B14F-4D97-AF65-F5344CB8AC3E}">
        <p14:creationId xmlns:p14="http://schemas.microsoft.com/office/powerpoint/2010/main" val="2521573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9">
            <a:extLst>
              <a:ext uri="{FF2B5EF4-FFF2-40B4-BE49-F238E27FC236}">
                <a16:creationId xmlns:a16="http://schemas.microsoft.com/office/drawing/2014/main" id="{21691C02-87A6-4B4B-9315-6C352E45025E}"/>
              </a:ext>
            </a:extLst>
          </p:cNvPr>
          <p:cNvPicPr>
            <a:picLocks noGrp="1" noChangeAspect="1"/>
          </p:cNvPicPr>
          <p:nvPr>
            <p:ph type="pic" sz="quarter" idx="21"/>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25723" r="25723"/>
          <a:stretch/>
        </p:blipFill>
        <p:spPr>
          <a:xfrm>
            <a:off x="884238" y="0"/>
            <a:ext cx="4994275" cy="6858000"/>
          </a:xfrm>
        </p:spPr>
      </p:pic>
      <p:sp>
        <p:nvSpPr>
          <p:cNvPr id="4" name="Text Placeholder 3">
            <a:extLst>
              <a:ext uri="{FF2B5EF4-FFF2-40B4-BE49-F238E27FC236}">
                <a16:creationId xmlns:a16="http://schemas.microsoft.com/office/drawing/2014/main" id="{A156725F-88E5-471B-5419-E3A74CAA5FD4}"/>
              </a:ext>
            </a:extLst>
          </p:cNvPr>
          <p:cNvSpPr>
            <a:spLocks noGrp="1"/>
          </p:cNvSpPr>
          <p:nvPr>
            <p:ph type="body" sz="quarter" idx="47"/>
          </p:nvPr>
        </p:nvSpPr>
        <p:spPr>
          <a:xfrm>
            <a:off x="6247647" y="2121549"/>
            <a:ext cx="5124002" cy="743603"/>
          </a:xfrm>
        </p:spPr>
        <p:txBody>
          <a:bodyPr/>
          <a:lstStyle/>
          <a:p>
            <a:r>
              <a:rPr lang="en-GB" sz="2400" dirty="0" err="1"/>
              <a:t>Herausforderungen</a:t>
            </a:r>
            <a:endParaRPr lang="en-GB" sz="2400" dirty="0"/>
          </a:p>
        </p:txBody>
      </p:sp>
      <p:sp>
        <p:nvSpPr>
          <p:cNvPr id="5" name="Text Placeholder 4">
            <a:extLst>
              <a:ext uri="{FF2B5EF4-FFF2-40B4-BE49-F238E27FC236}">
                <a16:creationId xmlns:a16="http://schemas.microsoft.com/office/drawing/2014/main" id="{B84768CE-151A-E050-2818-6CB794DEC22A}"/>
              </a:ext>
            </a:extLst>
          </p:cNvPr>
          <p:cNvSpPr>
            <a:spLocks noGrp="1"/>
          </p:cNvSpPr>
          <p:nvPr>
            <p:ph type="body" sz="quarter" idx="48"/>
          </p:nvPr>
        </p:nvSpPr>
        <p:spPr>
          <a:xfrm>
            <a:off x="6176913" y="2639940"/>
            <a:ext cx="5202286" cy="1145251"/>
          </a:xfrm>
        </p:spPr>
        <p:txBody>
          <a:bodyPr/>
          <a:lstStyle/>
          <a:p>
            <a:pPr marL="342900" indent="-342900">
              <a:spcBef>
                <a:spcPts val="600"/>
              </a:spcBef>
              <a:buClr>
                <a:srgbClr val="E97924"/>
              </a:buClr>
              <a:buFont typeface="Arial" panose="020B0604020202020204" pitchFamily="34" charset="0"/>
              <a:buChar char="•"/>
            </a:pPr>
            <a:r>
              <a:rPr lang="en-GB" sz="1800" dirty="0"/>
              <a:t>Kulturelle Barrieren</a:t>
            </a:r>
          </a:p>
          <a:p>
            <a:pPr marL="342900" indent="-342900">
              <a:spcBef>
                <a:spcPts val="600"/>
              </a:spcBef>
              <a:buClr>
                <a:srgbClr val="E97924"/>
              </a:buClr>
              <a:buFont typeface="Arial" panose="020B0604020202020204" pitchFamily="34" charset="0"/>
              <a:buChar char="•"/>
            </a:pPr>
            <a:r>
              <a:rPr lang="en-GB" sz="1800" dirty="0"/>
              <a:t>Zugang zu finanziellen Ressourcen</a:t>
            </a:r>
          </a:p>
          <a:p>
            <a:pPr marL="342900" indent="-342900">
              <a:spcBef>
                <a:spcPts val="600"/>
              </a:spcBef>
              <a:buClr>
                <a:srgbClr val="E97924"/>
              </a:buClr>
              <a:buFont typeface="Arial" panose="020B0604020202020204" pitchFamily="34" charset="0"/>
              <a:buChar char="•"/>
            </a:pPr>
            <a:r>
              <a:rPr lang="en-GB" sz="1800" dirty="0"/>
              <a:t>Rechtliche und regulatorische Herausforderungen</a:t>
            </a:r>
          </a:p>
          <a:p>
            <a:pPr marL="342900" indent="-342900">
              <a:spcBef>
                <a:spcPts val="600"/>
              </a:spcBef>
              <a:buClr>
                <a:srgbClr val="E97924"/>
              </a:buClr>
              <a:buFont typeface="Arial" panose="020B0604020202020204" pitchFamily="34" charset="0"/>
              <a:buChar char="•"/>
            </a:pPr>
            <a:r>
              <a:rPr lang="en-GB" sz="1800" dirty="0"/>
              <a:t>Diskriminierung und Vorurteile</a:t>
            </a:r>
          </a:p>
          <a:p>
            <a:pPr marL="342900" indent="-342900">
              <a:spcBef>
                <a:spcPts val="600"/>
              </a:spcBef>
              <a:buClr>
                <a:srgbClr val="E97924"/>
              </a:buClr>
              <a:buFont typeface="Arial" panose="020B0604020202020204" pitchFamily="34" charset="0"/>
              <a:buChar char="•"/>
            </a:pPr>
            <a:r>
              <a:rPr lang="en-US" sz="1800" dirty="0"/>
              <a:t>Begrenzte soziale Netzwerke</a:t>
            </a:r>
          </a:p>
          <a:p>
            <a:pPr marL="342900" indent="-342900">
              <a:spcBef>
                <a:spcPts val="600"/>
              </a:spcBef>
              <a:buClr>
                <a:srgbClr val="E97924"/>
              </a:buClr>
              <a:buFont typeface="Arial" panose="020B0604020202020204" pitchFamily="34" charset="0"/>
              <a:buChar char="•"/>
            </a:pPr>
            <a:r>
              <a:rPr lang="en-US" sz="1800" dirty="0"/>
              <a:t>Bildungs- und Qualifikationsdefizit</a:t>
            </a:r>
          </a:p>
          <a:p>
            <a:pPr marL="342900" indent="-342900">
              <a:spcBef>
                <a:spcPts val="600"/>
              </a:spcBef>
              <a:buClr>
                <a:srgbClr val="E97924"/>
              </a:buClr>
              <a:buFont typeface="Arial" panose="020B0604020202020204" pitchFamily="34" charset="0"/>
              <a:buChar char="•"/>
            </a:pPr>
            <a:r>
              <a:rPr lang="en-US" sz="1800" dirty="0"/>
              <a:t>Zugang zu Marktinformationen</a:t>
            </a:r>
          </a:p>
          <a:p>
            <a:pPr marL="342900" indent="-342900">
              <a:spcBef>
                <a:spcPts val="600"/>
              </a:spcBef>
              <a:buClr>
                <a:srgbClr val="E97924"/>
              </a:buClr>
              <a:buFont typeface="Arial" panose="020B0604020202020204" pitchFamily="34" charset="0"/>
              <a:buChar char="•"/>
            </a:pPr>
            <a:r>
              <a:rPr lang="en-US" sz="1800" dirty="0"/>
              <a:t>Gesundheitswesen und soziale Dienste</a:t>
            </a:r>
          </a:p>
          <a:p>
            <a:pPr marL="342900" indent="-342900">
              <a:spcBef>
                <a:spcPts val="600"/>
              </a:spcBef>
              <a:buClr>
                <a:srgbClr val="E97924"/>
              </a:buClr>
              <a:buFont typeface="Arial" panose="020B0604020202020204" pitchFamily="34" charset="0"/>
              <a:buChar char="•"/>
            </a:pPr>
            <a:r>
              <a:rPr lang="en-US" sz="1800" dirty="0"/>
              <a:t>Wohnen und Lebenshaltungskosten</a:t>
            </a:r>
          </a:p>
          <a:p>
            <a:pPr marL="342900" indent="-342900">
              <a:spcBef>
                <a:spcPts val="600"/>
              </a:spcBef>
              <a:buClr>
                <a:srgbClr val="E97924"/>
              </a:buClr>
              <a:buFont typeface="Arial" panose="020B0604020202020204" pitchFamily="34" charset="0"/>
              <a:buChar char="•"/>
            </a:pPr>
            <a:r>
              <a:rPr lang="en-US" sz="1800" dirty="0"/>
              <a:t>Familie und soziale Integration</a:t>
            </a:r>
          </a:p>
          <a:p>
            <a:pPr marL="342900" indent="-342900">
              <a:spcBef>
                <a:spcPts val="600"/>
              </a:spcBef>
              <a:buClr>
                <a:srgbClr val="E97924"/>
              </a:buClr>
              <a:buFont typeface="Arial" panose="020B0604020202020204" pitchFamily="34" charset="0"/>
              <a:buChar char="•"/>
            </a:pPr>
            <a:r>
              <a:rPr lang="en-US" sz="1800" dirty="0"/>
              <a:t>Technologie und Infrastruktur</a:t>
            </a: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7</a:t>
            </a:fld>
            <a:endParaRPr lang="en-US" sz="1291" dirty="0"/>
          </a:p>
        </p:txBody>
      </p:sp>
      <p:sp>
        <p:nvSpPr>
          <p:cNvPr id="45" name="Oval 44">
            <a:extLst>
              <a:ext uri="{FF2B5EF4-FFF2-40B4-BE49-F238E27FC236}">
                <a16:creationId xmlns:a16="http://schemas.microsoft.com/office/drawing/2014/main" id="{F8927F38-E9EB-C00E-4D68-DE7358FF3FAB}"/>
              </a:ext>
            </a:extLst>
          </p:cNvPr>
          <p:cNvSpPr/>
          <p:nvPr/>
        </p:nvSpPr>
        <p:spPr>
          <a:xfrm>
            <a:off x="5287226" y="2034220"/>
            <a:ext cx="960421" cy="9604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nvGrpSpPr>
          <p:cNvPr id="47" name="Graphic 6">
            <a:extLst>
              <a:ext uri="{FF2B5EF4-FFF2-40B4-BE49-F238E27FC236}">
                <a16:creationId xmlns:a16="http://schemas.microsoft.com/office/drawing/2014/main" id="{0495D18F-AAE3-9035-774E-D9BD7C3ABDE3}"/>
              </a:ext>
            </a:extLst>
          </p:cNvPr>
          <p:cNvGrpSpPr/>
          <p:nvPr/>
        </p:nvGrpSpPr>
        <p:grpSpPr>
          <a:xfrm>
            <a:off x="5515732" y="2190612"/>
            <a:ext cx="553887" cy="553887"/>
            <a:chOff x="-3790297" y="3847119"/>
            <a:chExt cx="590550" cy="590550"/>
          </a:xfrm>
          <a:solidFill>
            <a:srgbClr val="E97924"/>
          </a:solidFill>
        </p:grpSpPr>
        <p:sp>
          <p:nvSpPr>
            <p:cNvPr id="48" name="Freeform 47">
              <a:extLst>
                <a:ext uri="{FF2B5EF4-FFF2-40B4-BE49-F238E27FC236}">
                  <a16:creationId xmlns:a16="http://schemas.microsoft.com/office/drawing/2014/main" id="{A9508741-56E9-9148-7CF6-A727B1B3257D}"/>
                </a:ext>
              </a:extLst>
            </p:cNvPr>
            <p:cNvSpPr/>
            <p:nvPr/>
          </p:nvSpPr>
          <p:spPr>
            <a:xfrm>
              <a:off x="-3675901" y="3847119"/>
              <a:ext cx="361950" cy="523875"/>
            </a:xfrm>
            <a:custGeom>
              <a:avLst/>
              <a:gdLst>
                <a:gd name="connsiteX0" fmla="*/ 180880 w 361950"/>
                <a:gd name="connsiteY0" fmla="*/ 523875 h 523875"/>
                <a:gd name="connsiteX1" fmla="*/ 144494 w 361950"/>
                <a:gd name="connsiteY1" fmla="*/ 502063 h 523875"/>
                <a:gd name="connsiteX2" fmla="*/ 21241 w 361950"/>
                <a:gd name="connsiteY2" fmla="*/ 270986 h 523875"/>
                <a:gd name="connsiteX3" fmla="*/ 0 w 361950"/>
                <a:gd name="connsiteY3" fmla="*/ 185833 h 523875"/>
                <a:gd name="connsiteX4" fmla="*/ 0 w 361950"/>
                <a:gd name="connsiteY4" fmla="*/ 180975 h 523875"/>
                <a:gd name="connsiteX5" fmla="*/ 180975 w 361950"/>
                <a:gd name="connsiteY5" fmla="*/ 0 h 523875"/>
                <a:gd name="connsiteX6" fmla="*/ 361950 w 361950"/>
                <a:gd name="connsiteY6" fmla="*/ 180975 h 523875"/>
                <a:gd name="connsiteX7" fmla="*/ 361950 w 361950"/>
                <a:gd name="connsiteY7" fmla="*/ 185738 h 523875"/>
                <a:gd name="connsiteX8" fmla="*/ 340709 w 361950"/>
                <a:gd name="connsiteY8" fmla="*/ 270891 h 523875"/>
                <a:gd name="connsiteX9" fmla="*/ 217456 w 361950"/>
                <a:gd name="connsiteY9" fmla="*/ 501967 h 523875"/>
                <a:gd name="connsiteX10" fmla="*/ 180880 w 361950"/>
                <a:gd name="connsiteY10" fmla="*/ 523875 h 523875"/>
                <a:gd name="connsiteX11" fmla="*/ 180880 w 361950"/>
                <a:gd name="connsiteY11" fmla="*/ 19050 h 523875"/>
                <a:gd name="connsiteX12" fmla="*/ 18955 w 361950"/>
                <a:gd name="connsiteY12" fmla="*/ 180975 h 523875"/>
                <a:gd name="connsiteX13" fmla="*/ 18955 w 361950"/>
                <a:gd name="connsiteY13" fmla="*/ 185738 h 523875"/>
                <a:gd name="connsiteX14" fmla="*/ 38005 w 361950"/>
                <a:gd name="connsiteY14" fmla="*/ 261938 h 523875"/>
                <a:gd name="connsiteX15" fmla="*/ 161258 w 361950"/>
                <a:gd name="connsiteY15" fmla="*/ 493014 h 523875"/>
                <a:gd name="connsiteX16" fmla="*/ 180880 w 361950"/>
                <a:gd name="connsiteY16" fmla="*/ 504825 h 523875"/>
                <a:gd name="connsiteX17" fmla="*/ 200501 w 361950"/>
                <a:gd name="connsiteY17" fmla="*/ 493014 h 523875"/>
                <a:gd name="connsiteX18" fmla="*/ 323755 w 361950"/>
                <a:gd name="connsiteY18" fmla="*/ 261938 h 523875"/>
                <a:gd name="connsiteX19" fmla="*/ 342805 w 361950"/>
                <a:gd name="connsiteY19" fmla="*/ 185738 h 523875"/>
                <a:gd name="connsiteX20" fmla="*/ 342805 w 361950"/>
                <a:gd name="connsiteY20" fmla="*/ 180975 h 523875"/>
                <a:gd name="connsiteX21" fmla="*/ 180880 w 361950"/>
                <a:gd name="connsiteY21" fmla="*/ 190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50" h="523875">
                  <a:moveTo>
                    <a:pt x="180880" y="523875"/>
                  </a:moveTo>
                  <a:cubicBezTo>
                    <a:pt x="165640" y="523875"/>
                    <a:pt x="151638" y="515493"/>
                    <a:pt x="144494" y="502063"/>
                  </a:cubicBezTo>
                  <a:lnTo>
                    <a:pt x="21241" y="270986"/>
                  </a:lnTo>
                  <a:cubicBezTo>
                    <a:pt x="7334" y="244888"/>
                    <a:pt x="0" y="215360"/>
                    <a:pt x="0" y="185833"/>
                  </a:cubicBezTo>
                  <a:lnTo>
                    <a:pt x="0" y="180975"/>
                  </a:lnTo>
                  <a:cubicBezTo>
                    <a:pt x="0" y="81153"/>
                    <a:pt x="81153" y="0"/>
                    <a:pt x="180975" y="0"/>
                  </a:cubicBezTo>
                  <a:cubicBezTo>
                    <a:pt x="280797" y="0"/>
                    <a:pt x="361950" y="81153"/>
                    <a:pt x="361950" y="180975"/>
                  </a:cubicBezTo>
                  <a:lnTo>
                    <a:pt x="361950" y="185738"/>
                  </a:lnTo>
                  <a:cubicBezTo>
                    <a:pt x="361950" y="215360"/>
                    <a:pt x="354616" y="244792"/>
                    <a:pt x="340709" y="270891"/>
                  </a:cubicBezTo>
                  <a:lnTo>
                    <a:pt x="217456" y="501967"/>
                  </a:lnTo>
                  <a:cubicBezTo>
                    <a:pt x="210122" y="515493"/>
                    <a:pt x="196120" y="523875"/>
                    <a:pt x="180880" y="523875"/>
                  </a:cubicBezTo>
                  <a:close/>
                  <a:moveTo>
                    <a:pt x="180880" y="19050"/>
                  </a:moveTo>
                  <a:cubicBezTo>
                    <a:pt x="91631" y="19050"/>
                    <a:pt x="18955" y="91726"/>
                    <a:pt x="18955" y="180975"/>
                  </a:cubicBezTo>
                  <a:lnTo>
                    <a:pt x="18955" y="185738"/>
                  </a:lnTo>
                  <a:cubicBezTo>
                    <a:pt x="18955" y="212217"/>
                    <a:pt x="25527" y="238601"/>
                    <a:pt x="38005" y="261938"/>
                  </a:cubicBezTo>
                  <a:lnTo>
                    <a:pt x="161258" y="493014"/>
                  </a:lnTo>
                  <a:cubicBezTo>
                    <a:pt x="165164" y="500253"/>
                    <a:pt x="172688" y="504825"/>
                    <a:pt x="180880" y="504825"/>
                  </a:cubicBezTo>
                  <a:cubicBezTo>
                    <a:pt x="189071" y="504825"/>
                    <a:pt x="196596" y="500348"/>
                    <a:pt x="200501" y="493014"/>
                  </a:cubicBezTo>
                  <a:lnTo>
                    <a:pt x="323755" y="261938"/>
                  </a:lnTo>
                  <a:cubicBezTo>
                    <a:pt x="336233" y="238601"/>
                    <a:pt x="342805" y="212217"/>
                    <a:pt x="342805" y="185738"/>
                  </a:cubicBezTo>
                  <a:lnTo>
                    <a:pt x="342805" y="180975"/>
                  </a:lnTo>
                  <a:cubicBezTo>
                    <a:pt x="342805" y="91726"/>
                    <a:pt x="270129" y="19050"/>
                    <a:pt x="180880" y="19050"/>
                  </a:cubicBezTo>
                  <a:close/>
                </a:path>
              </a:pathLst>
            </a:custGeom>
            <a:grpFill/>
            <a:ln w="9525" cap="flat">
              <a:noFill/>
              <a:prstDash val="solid"/>
              <a:miter/>
            </a:ln>
          </p:spPr>
          <p:txBody>
            <a:bodyPr rtlCol="0" anchor="ctr"/>
            <a:lstStyle/>
            <a:p>
              <a:endParaRPr lang="en-RU"/>
            </a:p>
          </p:txBody>
        </p:sp>
        <p:sp>
          <p:nvSpPr>
            <p:cNvPr id="49" name="Freeform 48">
              <a:extLst>
                <a:ext uri="{FF2B5EF4-FFF2-40B4-BE49-F238E27FC236}">
                  <a16:creationId xmlns:a16="http://schemas.microsoft.com/office/drawing/2014/main" id="{1A183160-323D-DDD6-9B04-60227D042235}"/>
                </a:ext>
              </a:extLst>
            </p:cNvPr>
            <p:cNvSpPr/>
            <p:nvPr/>
          </p:nvSpPr>
          <p:spPr>
            <a:xfrm>
              <a:off x="-3637897" y="3885219"/>
              <a:ext cx="285750" cy="285750"/>
            </a:xfrm>
            <a:custGeom>
              <a:avLst/>
              <a:gdLst>
                <a:gd name="connsiteX0" fmla="*/ 142875 w 285750"/>
                <a:gd name="connsiteY0" fmla="*/ 285750 h 285750"/>
                <a:gd name="connsiteX1" fmla="*/ 0 w 285750"/>
                <a:gd name="connsiteY1" fmla="*/ 142875 h 285750"/>
                <a:gd name="connsiteX2" fmla="*/ 142875 w 285750"/>
                <a:gd name="connsiteY2" fmla="*/ 0 h 285750"/>
                <a:gd name="connsiteX3" fmla="*/ 285750 w 285750"/>
                <a:gd name="connsiteY3" fmla="*/ 142875 h 285750"/>
                <a:gd name="connsiteX4" fmla="*/ 142875 w 285750"/>
                <a:gd name="connsiteY4" fmla="*/ 285750 h 285750"/>
                <a:gd name="connsiteX5" fmla="*/ 142875 w 285750"/>
                <a:gd name="connsiteY5" fmla="*/ 19050 h 285750"/>
                <a:gd name="connsiteX6" fmla="*/ 19050 w 285750"/>
                <a:gd name="connsiteY6" fmla="*/ 142875 h 285750"/>
                <a:gd name="connsiteX7" fmla="*/ 142875 w 285750"/>
                <a:gd name="connsiteY7" fmla="*/ 266700 h 285750"/>
                <a:gd name="connsiteX8" fmla="*/ 266700 w 285750"/>
                <a:gd name="connsiteY8" fmla="*/ 142875 h 285750"/>
                <a:gd name="connsiteX9" fmla="*/ 142875 w 285750"/>
                <a:gd name="connsiteY9" fmla="*/ 190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0" h="285750">
                  <a:moveTo>
                    <a:pt x="142875" y="285750"/>
                  </a:moveTo>
                  <a:cubicBezTo>
                    <a:pt x="64103" y="285750"/>
                    <a:pt x="0" y="221647"/>
                    <a:pt x="0" y="142875"/>
                  </a:cubicBezTo>
                  <a:cubicBezTo>
                    <a:pt x="0" y="64103"/>
                    <a:pt x="64103" y="0"/>
                    <a:pt x="142875" y="0"/>
                  </a:cubicBezTo>
                  <a:cubicBezTo>
                    <a:pt x="221647" y="0"/>
                    <a:pt x="285750" y="64103"/>
                    <a:pt x="285750" y="142875"/>
                  </a:cubicBezTo>
                  <a:cubicBezTo>
                    <a:pt x="285750" y="221647"/>
                    <a:pt x="221647" y="285750"/>
                    <a:pt x="142875" y="285750"/>
                  </a:cubicBezTo>
                  <a:close/>
                  <a:moveTo>
                    <a:pt x="142875" y="19050"/>
                  </a:moveTo>
                  <a:cubicBezTo>
                    <a:pt x="74581" y="19050"/>
                    <a:pt x="19050" y="74581"/>
                    <a:pt x="19050" y="142875"/>
                  </a:cubicBezTo>
                  <a:cubicBezTo>
                    <a:pt x="19050" y="211169"/>
                    <a:pt x="74581" y="266700"/>
                    <a:pt x="142875" y="266700"/>
                  </a:cubicBezTo>
                  <a:cubicBezTo>
                    <a:pt x="211169" y="266700"/>
                    <a:pt x="266700" y="211169"/>
                    <a:pt x="266700" y="142875"/>
                  </a:cubicBezTo>
                  <a:cubicBezTo>
                    <a:pt x="266700" y="74581"/>
                    <a:pt x="211169" y="19050"/>
                    <a:pt x="142875" y="19050"/>
                  </a:cubicBezTo>
                  <a:close/>
                </a:path>
              </a:pathLst>
            </a:custGeom>
            <a:grpFill/>
            <a:ln w="9525" cap="flat">
              <a:noFill/>
              <a:prstDash val="solid"/>
              <a:miter/>
            </a:ln>
          </p:spPr>
          <p:txBody>
            <a:bodyPr rtlCol="0" anchor="ctr"/>
            <a:lstStyle/>
            <a:p>
              <a:endParaRPr lang="en-RU"/>
            </a:p>
          </p:txBody>
        </p:sp>
        <p:sp>
          <p:nvSpPr>
            <p:cNvPr id="50" name="Freeform 49">
              <a:extLst>
                <a:ext uri="{FF2B5EF4-FFF2-40B4-BE49-F238E27FC236}">
                  <a16:creationId xmlns:a16="http://schemas.microsoft.com/office/drawing/2014/main" id="{036D4111-0ECC-8E29-BD8F-15C750CBBCE1}"/>
                </a:ext>
              </a:extLst>
            </p:cNvPr>
            <p:cNvSpPr/>
            <p:nvPr/>
          </p:nvSpPr>
          <p:spPr>
            <a:xfrm>
              <a:off x="-3504547" y="3894744"/>
              <a:ext cx="19050" cy="266700"/>
            </a:xfrm>
            <a:custGeom>
              <a:avLst/>
              <a:gdLst>
                <a:gd name="connsiteX0" fmla="*/ 0 w 19050"/>
                <a:gd name="connsiteY0" fmla="*/ 0 h 266700"/>
                <a:gd name="connsiteX1" fmla="*/ 19050 w 19050"/>
                <a:gd name="connsiteY1" fmla="*/ 0 h 266700"/>
                <a:gd name="connsiteX2" fmla="*/ 19050 w 19050"/>
                <a:gd name="connsiteY2" fmla="*/ 266700 h 266700"/>
                <a:gd name="connsiteX3" fmla="*/ 0 w 1905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19050" h="266700">
                  <a:moveTo>
                    <a:pt x="0" y="0"/>
                  </a:moveTo>
                  <a:lnTo>
                    <a:pt x="19050" y="0"/>
                  </a:lnTo>
                  <a:lnTo>
                    <a:pt x="19050" y="266700"/>
                  </a:lnTo>
                  <a:lnTo>
                    <a:pt x="0" y="266700"/>
                  </a:lnTo>
                  <a:close/>
                </a:path>
              </a:pathLst>
            </a:custGeom>
            <a:grpFill/>
            <a:ln w="9525" cap="flat">
              <a:noFill/>
              <a:prstDash val="solid"/>
              <a:miter/>
            </a:ln>
          </p:spPr>
          <p:txBody>
            <a:bodyPr rtlCol="0" anchor="ctr"/>
            <a:lstStyle/>
            <a:p>
              <a:endParaRPr lang="en-RU"/>
            </a:p>
          </p:txBody>
        </p:sp>
        <p:sp>
          <p:nvSpPr>
            <p:cNvPr id="51" name="Freeform 50">
              <a:extLst>
                <a:ext uri="{FF2B5EF4-FFF2-40B4-BE49-F238E27FC236}">
                  <a16:creationId xmlns:a16="http://schemas.microsoft.com/office/drawing/2014/main" id="{96E5903F-9FE3-C7A4-D53F-90A78AD4B2CC}"/>
                </a:ext>
              </a:extLst>
            </p:cNvPr>
            <p:cNvSpPr/>
            <p:nvPr/>
          </p:nvSpPr>
          <p:spPr>
            <a:xfrm>
              <a:off x="-3628372" y="4018569"/>
              <a:ext cx="266700" cy="19050"/>
            </a:xfrm>
            <a:custGeom>
              <a:avLst/>
              <a:gdLst>
                <a:gd name="connsiteX0" fmla="*/ 0 w 266700"/>
                <a:gd name="connsiteY0" fmla="*/ 0 h 19050"/>
                <a:gd name="connsiteX1" fmla="*/ 266700 w 266700"/>
                <a:gd name="connsiteY1" fmla="*/ 0 h 19050"/>
                <a:gd name="connsiteX2" fmla="*/ 266700 w 266700"/>
                <a:gd name="connsiteY2" fmla="*/ 19050 h 19050"/>
                <a:gd name="connsiteX3" fmla="*/ 0 w 2667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6700" h="19050">
                  <a:moveTo>
                    <a:pt x="0" y="0"/>
                  </a:moveTo>
                  <a:lnTo>
                    <a:pt x="266700" y="0"/>
                  </a:lnTo>
                  <a:lnTo>
                    <a:pt x="266700" y="19050"/>
                  </a:lnTo>
                  <a:lnTo>
                    <a:pt x="0" y="19050"/>
                  </a:lnTo>
                  <a:close/>
                </a:path>
              </a:pathLst>
            </a:custGeom>
            <a:grpFill/>
            <a:ln w="9525" cap="flat">
              <a:noFill/>
              <a:prstDash val="solid"/>
              <a:miter/>
            </a:ln>
          </p:spPr>
          <p:txBody>
            <a:bodyPr rtlCol="0" anchor="ctr"/>
            <a:lstStyle/>
            <a:p>
              <a:endParaRPr lang="en-RU"/>
            </a:p>
          </p:txBody>
        </p:sp>
        <p:sp>
          <p:nvSpPr>
            <p:cNvPr id="52" name="Freeform 51">
              <a:extLst>
                <a:ext uri="{FF2B5EF4-FFF2-40B4-BE49-F238E27FC236}">
                  <a16:creationId xmlns:a16="http://schemas.microsoft.com/office/drawing/2014/main" id="{0D915785-8384-DF59-21ED-7538A3EADAAE}"/>
                </a:ext>
              </a:extLst>
            </p:cNvPr>
            <p:cNvSpPr/>
            <p:nvPr/>
          </p:nvSpPr>
          <p:spPr>
            <a:xfrm>
              <a:off x="-3500546" y="3886838"/>
              <a:ext cx="81724" cy="282320"/>
            </a:xfrm>
            <a:custGeom>
              <a:avLst/>
              <a:gdLst>
                <a:gd name="connsiteX0" fmla="*/ 11049 w 81724"/>
                <a:gd name="connsiteY0" fmla="*/ 282321 h 282320"/>
                <a:gd name="connsiteX1" fmla="*/ 0 w 81724"/>
                <a:gd name="connsiteY1" fmla="*/ 266795 h 282320"/>
                <a:gd name="connsiteX2" fmla="*/ 62675 w 81724"/>
                <a:gd name="connsiteY2" fmla="*/ 141161 h 282320"/>
                <a:gd name="connsiteX3" fmla="*/ 0 w 81724"/>
                <a:gd name="connsiteY3" fmla="*/ 15526 h 282320"/>
                <a:gd name="connsiteX4" fmla="*/ 11049 w 81724"/>
                <a:gd name="connsiteY4" fmla="*/ 0 h 282320"/>
                <a:gd name="connsiteX5" fmla="*/ 81725 w 81724"/>
                <a:gd name="connsiteY5" fmla="*/ 141065 h 282320"/>
                <a:gd name="connsiteX6" fmla="*/ 11049 w 81724"/>
                <a:gd name="connsiteY6" fmla="*/ 282321 h 28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24" h="282320">
                  <a:moveTo>
                    <a:pt x="11049" y="282321"/>
                  </a:moveTo>
                  <a:lnTo>
                    <a:pt x="0" y="266795"/>
                  </a:lnTo>
                  <a:cubicBezTo>
                    <a:pt x="667" y="266319"/>
                    <a:pt x="62675" y="220694"/>
                    <a:pt x="62675" y="141161"/>
                  </a:cubicBezTo>
                  <a:cubicBezTo>
                    <a:pt x="62675" y="61246"/>
                    <a:pt x="571" y="16002"/>
                    <a:pt x="0" y="15526"/>
                  </a:cubicBezTo>
                  <a:lnTo>
                    <a:pt x="11049" y="0"/>
                  </a:lnTo>
                  <a:cubicBezTo>
                    <a:pt x="13907" y="2096"/>
                    <a:pt x="81725" y="51530"/>
                    <a:pt x="81725" y="141065"/>
                  </a:cubicBezTo>
                  <a:cubicBezTo>
                    <a:pt x="81725" y="230886"/>
                    <a:pt x="13907" y="280321"/>
                    <a:pt x="11049" y="282321"/>
                  </a:cubicBezTo>
                  <a:close/>
                </a:path>
              </a:pathLst>
            </a:custGeom>
            <a:grpFill/>
            <a:ln w="9525" cap="flat">
              <a:noFill/>
              <a:prstDash val="solid"/>
              <a:miter/>
            </a:ln>
          </p:spPr>
          <p:txBody>
            <a:bodyPr rtlCol="0" anchor="ctr"/>
            <a:lstStyle/>
            <a:p>
              <a:endParaRPr lang="en-RU"/>
            </a:p>
          </p:txBody>
        </p:sp>
        <p:sp>
          <p:nvSpPr>
            <p:cNvPr id="53" name="Freeform 52">
              <a:extLst>
                <a:ext uri="{FF2B5EF4-FFF2-40B4-BE49-F238E27FC236}">
                  <a16:creationId xmlns:a16="http://schemas.microsoft.com/office/drawing/2014/main" id="{EA385B5A-F984-77D3-F331-3372163D6F00}"/>
                </a:ext>
              </a:extLst>
            </p:cNvPr>
            <p:cNvSpPr/>
            <p:nvPr/>
          </p:nvSpPr>
          <p:spPr>
            <a:xfrm>
              <a:off x="-3608274" y="3937987"/>
              <a:ext cx="226504" cy="52006"/>
            </a:xfrm>
            <a:custGeom>
              <a:avLst/>
              <a:gdLst>
                <a:gd name="connsiteX0" fmla="*/ 113252 w 226504"/>
                <a:gd name="connsiteY0" fmla="*/ 52006 h 52006"/>
                <a:gd name="connsiteX1" fmla="*/ 0 w 226504"/>
                <a:gd name="connsiteY1" fmla="*/ 8668 h 52006"/>
                <a:gd name="connsiteX2" fmla="*/ 16954 w 226504"/>
                <a:gd name="connsiteY2" fmla="*/ 0 h 52006"/>
                <a:gd name="connsiteX3" fmla="*/ 113252 w 226504"/>
                <a:gd name="connsiteY3" fmla="*/ 32956 h 52006"/>
                <a:gd name="connsiteX4" fmla="*/ 209550 w 226504"/>
                <a:gd name="connsiteY4" fmla="*/ 0 h 52006"/>
                <a:gd name="connsiteX5" fmla="*/ 226505 w 226504"/>
                <a:gd name="connsiteY5" fmla="*/ 8668 h 52006"/>
                <a:gd name="connsiteX6" fmla="*/ 113252 w 226504"/>
                <a:gd name="connsiteY6" fmla="*/ 52006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504" h="52006">
                  <a:moveTo>
                    <a:pt x="113252" y="52006"/>
                  </a:moveTo>
                  <a:cubicBezTo>
                    <a:pt x="22670" y="52006"/>
                    <a:pt x="857" y="10382"/>
                    <a:pt x="0" y="8668"/>
                  </a:cubicBezTo>
                  <a:lnTo>
                    <a:pt x="16954" y="0"/>
                  </a:lnTo>
                  <a:cubicBezTo>
                    <a:pt x="17145" y="286"/>
                    <a:pt x="35719" y="32956"/>
                    <a:pt x="113252" y="32956"/>
                  </a:cubicBezTo>
                  <a:cubicBezTo>
                    <a:pt x="190786" y="32956"/>
                    <a:pt x="209359" y="286"/>
                    <a:pt x="209550" y="0"/>
                  </a:cubicBezTo>
                  <a:lnTo>
                    <a:pt x="226505" y="8668"/>
                  </a:lnTo>
                  <a:cubicBezTo>
                    <a:pt x="225647" y="10382"/>
                    <a:pt x="203835" y="52006"/>
                    <a:pt x="113252" y="52006"/>
                  </a:cubicBezTo>
                  <a:close/>
                </a:path>
              </a:pathLst>
            </a:custGeom>
            <a:grpFill/>
            <a:ln w="9525" cap="flat">
              <a:noFill/>
              <a:prstDash val="solid"/>
              <a:miter/>
            </a:ln>
          </p:spPr>
          <p:txBody>
            <a:bodyPr rtlCol="0" anchor="ctr"/>
            <a:lstStyle/>
            <a:p>
              <a:endParaRPr lang="en-RU"/>
            </a:p>
          </p:txBody>
        </p:sp>
        <p:sp>
          <p:nvSpPr>
            <p:cNvPr id="54" name="Freeform 53">
              <a:extLst>
                <a:ext uri="{FF2B5EF4-FFF2-40B4-BE49-F238E27FC236}">
                  <a16:creationId xmlns:a16="http://schemas.microsoft.com/office/drawing/2014/main" id="{47D8524E-A123-1255-AB02-7E90CE91C74E}"/>
                </a:ext>
              </a:extLst>
            </p:cNvPr>
            <p:cNvSpPr/>
            <p:nvPr/>
          </p:nvSpPr>
          <p:spPr>
            <a:xfrm>
              <a:off x="-3571222" y="3887028"/>
              <a:ext cx="81724" cy="282130"/>
            </a:xfrm>
            <a:custGeom>
              <a:avLst/>
              <a:gdLst>
                <a:gd name="connsiteX0" fmla="*/ 70675 w 81724"/>
                <a:gd name="connsiteY0" fmla="*/ 282130 h 282130"/>
                <a:gd name="connsiteX1" fmla="*/ 0 w 81724"/>
                <a:gd name="connsiteY1" fmla="*/ 141065 h 282130"/>
                <a:gd name="connsiteX2" fmla="*/ 70675 w 81724"/>
                <a:gd name="connsiteY2" fmla="*/ 0 h 282130"/>
                <a:gd name="connsiteX3" fmla="*/ 81724 w 81724"/>
                <a:gd name="connsiteY3" fmla="*/ 15526 h 282130"/>
                <a:gd name="connsiteX4" fmla="*/ 19050 w 81724"/>
                <a:gd name="connsiteY4" fmla="*/ 141160 h 282130"/>
                <a:gd name="connsiteX5" fmla="*/ 81724 w 81724"/>
                <a:gd name="connsiteY5" fmla="*/ 266795 h 282130"/>
                <a:gd name="connsiteX6" fmla="*/ 70675 w 81724"/>
                <a:gd name="connsiteY6" fmla="*/ 282130 h 28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24" h="282130">
                  <a:moveTo>
                    <a:pt x="70675" y="282130"/>
                  </a:moveTo>
                  <a:cubicBezTo>
                    <a:pt x="67818" y="280035"/>
                    <a:pt x="0" y="230600"/>
                    <a:pt x="0" y="141065"/>
                  </a:cubicBezTo>
                  <a:cubicBezTo>
                    <a:pt x="0" y="51435"/>
                    <a:pt x="67818" y="2000"/>
                    <a:pt x="70675" y="0"/>
                  </a:cubicBezTo>
                  <a:lnTo>
                    <a:pt x="81724" y="15526"/>
                  </a:lnTo>
                  <a:cubicBezTo>
                    <a:pt x="81058" y="16002"/>
                    <a:pt x="19050" y="61531"/>
                    <a:pt x="19050" y="141160"/>
                  </a:cubicBezTo>
                  <a:cubicBezTo>
                    <a:pt x="19050" y="221075"/>
                    <a:pt x="81153" y="266319"/>
                    <a:pt x="81724" y="266795"/>
                  </a:cubicBezTo>
                  <a:lnTo>
                    <a:pt x="70675" y="282130"/>
                  </a:lnTo>
                  <a:close/>
                </a:path>
              </a:pathLst>
            </a:custGeom>
            <a:grpFill/>
            <a:ln w="9525" cap="flat">
              <a:noFill/>
              <a:prstDash val="solid"/>
              <a:miter/>
            </a:ln>
          </p:spPr>
          <p:txBody>
            <a:bodyPr rtlCol="0" anchor="ctr"/>
            <a:lstStyle/>
            <a:p>
              <a:endParaRPr lang="en-RU"/>
            </a:p>
          </p:txBody>
        </p:sp>
        <p:sp>
          <p:nvSpPr>
            <p:cNvPr id="55" name="Freeform 54">
              <a:extLst>
                <a:ext uri="{FF2B5EF4-FFF2-40B4-BE49-F238E27FC236}">
                  <a16:creationId xmlns:a16="http://schemas.microsoft.com/office/drawing/2014/main" id="{AE313BFF-655F-FFDF-BC54-F9A3C03468A5}"/>
                </a:ext>
              </a:extLst>
            </p:cNvPr>
            <p:cNvSpPr/>
            <p:nvPr/>
          </p:nvSpPr>
          <p:spPr>
            <a:xfrm>
              <a:off x="-3608274" y="4066194"/>
              <a:ext cx="226504" cy="52006"/>
            </a:xfrm>
            <a:custGeom>
              <a:avLst/>
              <a:gdLst>
                <a:gd name="connsiteX0" fmla="*/ 209550 w 226504"/>
                <a:gd name="connsiteY0" fmla="*/ 52007 h 52006"/>
                <a:gd name="connsiteX1" fmla="*/ 113252 w 226504"/>
                <a:gd name="connsiteY1" fmla="*/ 19050 h 52006"/>
                <a:gd name="connsiteX2" fmla="*/ 16954 w 226504"/>
                <a:gd name="connsiteY2" fmla="*/ 52007 h 52006"/>
                <a:gd name="connsiteX3" fmla="*/ 0 w 226504"/>
                <a:gd name="connsiteY3" fmla="*/ 43339 h 52006"/>
                <a:gd name="connsiteX4" fmla="*/ 113252 w 226504"/>
                <a:gd name="connsiteY4" fmla="*/ 0 h 52006"/>
                <a:gd name="connsiteX5" fmla="*/ 226505 w 226504"/>
                <a:gd name="connsiteY5" fmla="*/ 43339 h 52006"/>
                <a:gd name="connsiteX6" fmla="*/ 209550 w 226504"/>
                <a:gd name="connsiteY6" fmla="*/ 52007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504" h="52006">
                  <a:moveTo>
                    <a:pt x="209550" y="52007"/>
                  </a:moveTo>
                  <a:cubicBezTo>
                    <a:pt x="209359" y="51721"/>
                    <a:pt x="190786" y="19050"/>
                    <a:pt x="113252" y="19050"/>
                  </a:cubicBezTo>
                  <a:cubicBezTo>
                    <a:pt x="35719" y="19050"/>
                    <a:pt x="17145" y="51721"/>
                    <a:pt x="16954" y="52007"/>
                  </a:cubicBezTo>
                  <a:lnTo>
                    <a:pt x="0" y="43339"/>
                  </a:lnTo>
                  <a:cubicBezTo>
                    <a:pt x="857" y="41529"/>
                    <a:pt x="22765" y="0"/>
                    <a:pt x="113252" y="0"/>
                  </a:cubicBezTo>
                  <a:cubicBezTo>
                    <a:pt x="203835" y="0"/>
                    <a:pt x="225647" y="41624"/>
                    <a:pt x="226505" y="43339"/>
                  </a:cubicBezTo>
                  <a:lnTo>
                    <a:pt x="209550" y="52007"/>
                  </a:lnTo>
                  <a:close/>
                </a:path>
              </a:pathLst>
            </a:custGeom>
            <a:grpFill/>
            <a:ln w="9525" cap="flat">
              <a:noFill/>
              <a:prstDash val="solid"/>
              <a:miter/>
            </a:ln>
          </p:spPr>
          <p:txBody>
            <a:bodyPr rtlCol="0" anchor="ctr"/>
            <a:lstStyle/>
            <a:p>
              <a:endParaRPr lang="en-RU"/>
            </a:p>
          </p:txBody>
        </p:sp>
        <p:sp>
          <p:nvSpPr>
            <p:cNvPr id="56" name="Freeform 55">
              <a:extLst>
                <a:ext uri="{FF2B5EF4-FFF2-40B4-BE49-F238E27FC236}">
                  <a16:creationId xmlns:a16="http://schemas.microsoft.com/office/drawing/2014/main" id="{A39017D9-39B3-70B2-0DB7-E8A4250C8D0A}"/>
                </a:ext>
              </a:extLst>
            </p:cNvPr>
            <p:cNvSpPr/>
            <p:nvPr/>
          </p:nvSpPr>
          <p:spPr>
            <a:xfrm>
              <a:off x="-3790297" y="4288317"/>
              <a:ext cx="590550" cy="149351"/>
            </a:xfrm>
            <a:custGeom>
              <a:avLst/>
              <a:gdLst>
                <a:gd name="connsiteX0" fmla="*/ 295275 w 590550"/>
                <a:gd name="connsiteY0" fmla="*/ 149352 h 149351"/>
                <a:gd name="connsiteX1" fmla="*/ 0 w 590550"/>
                <a:gd name="connsiteY1" fmla="*/ 73152 h 149351"/>
                <a:gd name="connsiteX2" fmla="*/ 209169 w 590550"/>
                <a:gd name="connsiteY2" fmla="*/ 0 h 149351"/>
                <a:gd name="connsiteX3" fmla="*/ 210598 w 590550"/>
                <a:gd name="connsiteY3" fmla="*/ 18955 h 149351"/>
                <a:gd name="connsiteX4" fmla="*/ 19050 w 590550"/>
                <a:gd name="connsiteY4" fmla="*/ 73152 h 149351"/>
                <a:gd name="connsiteX5" fmla="*/ 295275 w 590550"/>
                <a:gd name="connsiteY5" fmla="*/ 130302 h 149351"/>
                <a:gd name="connsiteX6" fmla="*/ 571500 w 590550"/>
                <a:gd name="connsiteY6" fmla="*/ 73152 h 149351"/>
                <a:gd name="connsiteX7" fmla="*/ 379952 w 590550"/>
                <a:gd name="connsiteY7" fmla="*/ 19050 h 149351"/>
                <a:gd name="connsiteX8" fmla="*/ 381381 w 590550"/>
                <a:gd name="connsiteY8" fmla="*/ 95 h 149351"/>
                <a:gd name="connsiteX9" fmla="*/ 590550 w 590550"/>
                <a:gd name="connsiteY9" fmla="*/ 73247 h 149351"/>
                <a:gd name="connsiteX10" fmla="*/ 295275 w 590550"/>
                <a:gd name="connsiteY10" fmla="*/ 149352 h 14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550" h="149351">
                  <a:moveTo>
                    <a:pt x="295275" y="149352"/>
                  </a:moveTo>
                  <a:cubicBezTo>
                    <a:pt x="148495" y="149352"/>
                    <a:pt x="0" y="123158"/>
                    <a:pt x="0" y="73152"/>
                  </a:cubicBezTo>
                  <a:cubicBezTo>
                    <a:pt x="0" y="18097"/>
                    <a:pt x="174212" y="2572"/>
                    <a:pt x="209169" y="0"/>
                  </a:cubicBezTo>
                  <a:lnTo>
                    <a:pt x="210598" y="18955"/>
                  </a:lnTo>
                  <a:cubicBezTo>
                    <a:pt x="78486" y="28670"/>
                    <a:pt x="19050" y="56483"/>
                    <a:pt x="19050" y="73152"/>
                  </a:cubicBezTo>
                  <a:cubicBezTo>
                    <a:pt x="19050" y="97060"/>
                    <a:pt x="124111" y="130302"/>
                    <a:pt x="295275" y="130302"/>
                  </a:cubicBezTo>
                  <a:cubicBezTo>
                    <a:pt x="466439" y="130302"/>
                    <a:pt x="571500" y="97060"/>
                    <a:pt x="571500" y="73152"/>
                  </a:cubicBezTo>
                  <a:cubicBezTo>
                    <a:pt x="571500" y="56483"/>
                    <a:pt x="512064" y="28670"/>
                    <a:pt x="379952" y="19050"/>
                  </a:cubicBezTo>
                  <a:lnTo>
                    <a:pt x="381381" y="95"/>
                  </a:lnTo>
                  <a:cubicBezTo>
                    <a:pt x="416338" y="2667"/>
                    <a:pt x="590550" y="18193"/>
                    <a:pt x="590550" y="73247"/>
                  </a:cubicBezTo>
                  <a:cubicBezTo>
                    <a:pt x="590550" y="123158"/>
                    <a:pt x="442055" y="149352"/>
                    <a:pt x="295275" y="149352"/>
                  </a:cubicBezTo>
                  <a:close/>
                </a:path>
              </a:pathLst>
            </a:custGeom>
            <a:grpFill/>
            <a:ln w="9525" cap="flat">
              <a:noFill/>
              <a:prstDash val="solid"/>
              <a:miter/>
            </a:ln>
          </p:spPr>
          <p:txBody>
            <a:bodyPr rtlCol="0" anchor="ctr"/>
            <a:lstStyle/>
            <a:p>
              <a:endParaRPr lang="en-RU"/>
            </a:p>
          </p:txBody>
        </p:sp>
        <p:sp>
          <p:nvSpPr>
            <p:cNvPr id="57" name="Freeform 56">
              <a:extLst>
                <a:ext uri="{FF2B5EF4-FFF2-40B4-BE49-F238E27FC236}">
                  <a16:creationId xmlns:a16="http://schemas.microsoft.com/office/drawing/2014/main" id="{8166BF30-BE03-8EA3-4894-DF9277C6E730}"/>
                </a:ext>
              </a:extLst>
            </p:cNvPr>
            <p:cNvSpPr/>
            <p:nvPr/>
          </p:nvSpPr>
          <p:spPr>
            <a:xfrm>
              <a:off x="-3333097" y="425669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58" name="Freeform 57">
              <a:extLst>
                <a:ext uri="{FF2B5EF4-FFF2-40B4-BE49-F238E27FC236}">
                  <a16:creationId xmlns:a16="http://schemas.microsoft.com/office/drawing/2014/main" id="{19DF7FC5-4ADE-D37A-2EBB-1D7099957230}"/>
                </a:ext>
              </a:extLst>
            </p:cNvPr>
            <p:cNvSpPr/>
            <p:nvPr/>
          </p:nvSpPr>
          <p:spPr>
            <a:xfrm>
              <a:off x="-3333097" y="421859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59" name="Freeform 58">
              <a:extLst>
                <a:ext uri="{FF2B5EF4-FFF2-40B4-BE49-F238E27FC236}">
                  <a16:creationId xmlns:a16="http://schemas.microsoft.com/office/drawing/2014/main" id="{EFBE8251-C07D-34AD-C1B9-31AC9AE76A31}"/>
                </a:ext>
              </a:extLst>
            </p:cNvPr>
            <p:cNvSpPr/>
            <p:nvPr/>
          </p:nvSpPr>
          <p:spPr>
            <a:xfrm>
              <a:off x="-3333097" y="418049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60" name="Freeform 59">
              <a:extLst>
                <a:ext uri="{FF2B5EF4-FFF2-40B4-BE49-F238E27FC236}">
                  <a16:creationId xmlns:a16="http://schemas.microsoft.com/office/drawing/2014/main" id="{3278882F-E6C2-7314-AEC1-E0D6B2340DF0}"/>
                </a:ext>
              </a:extLst>
            </p:cNvPr>
            <p:cNvSpPr/>
            <p:nvPr/>
          </p:nvSpPr>
          <p:spPr>
            <a:xfrm>
              <a:off x="-3675997" y="425669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61" name="Freeform 60">
              <a:extLst>
                <a:ext uri="{FF2B5EF4-FFF2-40B4-BE49-F238E27FC236}">
                  <a16:creationId xmlns:a16="http://schemas.microsoft.com/office/drawing/2014/main" id="{552B6D85-CDE7-C080-75E7-7E4BA3E68F85}"/>
                </a:ext>
              </a:extLst>
            </p:cNvPr>
            <p:cNvSpPr/>
            <p:nvPr/>
          </p:nvSpPr>
          <p:spPr>
            <a:xfrm>
              <a:off x="-3675997" y="421859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62" name="Freeform 61">
              <a:extLst>
                <a:ext uri="{FF2B5EF4-FFF2-40B4-BE49-F238E27FC236}">
                  <a16:creationId xmlns:a16="http://schemas.microsoft.com/office/drawing/2014/main" id="{3930538B-50A6-B9CE-1F2F-8EB2763A45E7}"/>
                </a:ext>
              </a:extLst>
            </p:cNvPr>
            <p:cNvSpPr/>
            <p:nvPr/>
          </p:nvSpPr>
          <p:spPr>
            <a:xfrm>
              <a:off x="-3675997" y="418049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grpSp>
      <p:sp>
        <p:nvSpPr>
          <p:cNvPr id="73" name="Slide Number Placeholder 2">
            <a:extLst>
              <a:ext uri="{FF2B5EF4-FFF2-40B4-BE49-F238E27FC236}">
                <a16:creationId xmlns:a16="http://schemas.microsoft.com/office/drawing/2014/main" id="{662BA432-44A3-973D-727F-0E52F0B1BC99}"/>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7</a:t>
            </a:fld>
            <a:endParaRPr lang="en-US" sz="800" dirty="0">
              <a:latin typeface="Calibri" panose="020F0502020204030204" pitchFamily="34" charset="0"/>
              <a:cs typeface="Calibri" panose="020F0502020204030204" pitchFamily="34" charset="0"/>
            </a:endParaRPr>
          </a:p>
        </p:txBody>
      </p:sp>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30"/>
          </p:nvPr>
        </p:nvSpPr>
        <p:spPr>
          <a:xfrm>
            <a:off x="4890795" y="780076"/>
            <a:ext cx="6776598" cy="842867"/>
          </a:xfrm>
        </p:spPr>
        <p:txBody>
          <a:bodyPr/>
          <a:lstStyle/>
          <a:p>
            <a:r>
              <a:rPr lang="en-US" sz="2000" dirty="0"/>
              <a:t>Was sind die sozioökonomischen Herausforderungen für Unternehmer mit Migrationshintergrund?</a:t>
            </a:r>
          </a:p>
        </p:txBody>
      </p:sp>
    </p:spTree>
    <p:extLst>
      <p:ext uri="{BB962C8B-B14F-4D97-AF65-F5344CB8AC3E}">
        <p14:creationId xmlns:p14="http://schemas.microsoft.com/office/powerpoint/2010/main" val="630731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erson looking at a paper with her hands on her glasses&#10;&#10;Description automatically generated">
            <a:extLst>
              <a:ext uri="{FF2B5EF4-FFF2-40B4-BE49-F238E27FC236}">
                <a16:creationId xmlns:a16="http://schemas.microsoft.com/office/drawing/2014/main" id="{4A0D0619-0EC9-4D9A-B35B-D075D7E267FF}"/>
              </a:ext>
            </a:extLst>
          </p:cNvPr>
          <p:cNvPicPr>
            <a:picLocks noGrp="1" noChangeAspect="1"/>
          </p:cNvPicPr>
          <p:nvPr>
            <p:ph type="pic" sz="quarter" idx="21"/>
          </p:nvPr>
        </p:nvPicPr>
        <p:blipFill>
          <a:blip r:embed="rId3" cstate="screen">
            <a:extLst>
              <a:ext uri="{28A0092B-C50C-407E-A947-70E740481C1C}">
                <a14:useLocalDpi xmlns:a14="http://schemas.microsoft.com/office/drawing/2010/main"/>
              </a:ext>
            </a:extLst>
          </a:blip>
          <a:srcRect t="17" b="17"/>
          <a:stretch>
            <a:fillRect/>
          </a:stretch>
        </p:blipFill>
        <p:spPr>
          <a:xfrm>
            <a:off x="884238" y="0"/>
            <a:ext cx="4994275" cy="6858000"/>
          </a:xfrm>
        </p:spPr>
      </p:pic>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30"/>
          </p:nvPr>
        </p:nvSpPr>
        <p:spPr/>
        <p:txBody>
          <a:bodyPr/>
          <a:lstStyle/>
          <a:p>
            <a:r>
              <a:rPr lang="en-US" sz="2000" dirty="0"/>
              <a:t>Was sind die sozioökonomischen Herausforderungen für Unternehmer mit Migrationshintergrund?</a:t>
            </a:r>
          </a:p>
        </p:txBody>
      </p:sp>
      <p:sp>
        <p:nvSpPr>
          <p:cNvPr id="4" name="Text Placeholder 3">
            <a:extLst>
              <a:ext uri="{FF2B5EF4-FFF2-40B4-BE49-F238E27FC236}">
                <a16:creationId xmlns:a16="http://schemas.microsoft.com/office/drawing/2014/main" id="{A156725F-88E5-471B-5419-E3A74CAA5FD4}"/>
              </a:ext>
            </a:extLst>
          </p:cNvPr>
          <p:cNvSpPr>
            <a:spLocks noGrp="1"/>
          </p:cNvSpPr>
          <p:nvPr>
            <p:ph type="body" sz="quarter" idx="47"/>
          </p:nvPr>
        </p:nvSpPr>
        <p:spPr>
          <a:xfrm>
            <a:off x="6275561" y="2121549"/>
            <a:ext cx="5096088" cy="743603"/>
          </a:xfrm>
        </p:spPr>
        <p:txBody>
          <a:bodyPr/>
          <a:lstStyle/>
          <a:p>
            <a:r>
              <a:rPr lang="en-GB" sz="2400" dirty="0"/>
              <a:t>Was </a:t>
            </a:r>
            <a:r>
              <a:rPr lang="en-GB" sz="2400" dirty="0" err="1"/>
              <a:t>sagt</a:t>
            </a:r>
            <a:r>
              <a:rPr lang="en-GB" sz="2400" dirty="0"/>
              <a:t> die Politik?</a:t>
            </a:r>
          </a:p>
          <a:p>
            <a:endParaRPr lang="en-GB" dirty="0"/>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8</a:t>
            </a:fld>
            <a:endParaRPr lang="en-US" sz="1291" dirty="0"/>
          </a:p>
        </p:txBody>
      </p:sp>
      <p:sp>
        <p:nvSpPr>
          <p:cNvPr id="45" name="Oval 44">
            <a:extLst>
              <a:ext uri="{FF2B5EF4-FFF2-40B4-BE49-F238E27FC236}">
                <a16:creationId xmlns:a16="http://schemas.microsoft.com/office/drawing/2014/main" id="{F8927F38-E9EB-C00E-4D68-DE7358FF3FAB}"/>
              </a:ext>
            </a:extLst>
          </p:cNvPr>
          <p:cNvSpPr/>
          <p:nvPr/>
        </p:nvSpPr>
        <p:spPr>
          <a:xfrm>
            <a:off x="5287226" y="2034220"/>
            <a:ext cx="960421" cy="9604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nvGrpSpPr>
          <p:cNvPr id="63" name="Graphic 2">
            <a:extLst>
              <a:ext uri="{FF2B5EF4-FFF2-40B4-BE49-F238E27FC236}">
                <a16:creationId xmlns:a16="http://schemas.microsoft.com/office/drawing/2014/main" id="{B283A33B-EB19-121A-D0A5-6DCEA78D66A6}"/>
              </a:ext>
            </a:extLst>
          </p:cNvPr>
          <p:cNvGrpSpPr/>
          <p:nvPr/>
        </p:nvGrpSpPr>
        <p:grpSpPr>
          <a:xfrm>
            <a:off x="5446921" y="2195092"/>
            <a:ext cx="596505" cy="596516"/>
            <a:chOff x="8736336" y="773976"/>
            <a:chExt cx="925001" cy="925018"/>
          </a:xfrm>
          <a:solidFill>
            <a:srgbClr val="E97924"/>
          </a:solidFill>
        </p:grpSpPr>
        <p:sp>
          <p:nvSpPr>
            <p:cNvPr id="64" name="Freeform 63">
              <a:extLst>
                <a:ext uri="{FF2B5EF4-FFF2-40B4-BE49-F238E27FC236}">
                  <a16:creationId xmlns:a16="http://schemas.microsoft.com/office/drawing/2014/main" id="{97374EEF-65B0-03B7-BF6B-CCA42DEA118A}"/>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98E5CB83-2C15-1D97-944A-0AA7E520C4D6}"/>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D9CB6FC2-7F29-5D2F-3272-C4F71AE06836}"/>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776ED23C-D704-E0CB-AA62-083C2E7E06C0}"/>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ABDEFAC4-FF47-1417-1457-0DE5F017C3AF}"/>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1E0A8E68-B42A-DAA2-72AB-F0305C6E87A8}"/>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903F4EE8-3892-B97D-7062-DD26E6B6E446}"/>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73" name="Slide Number Placeholder 2">
            <a:extLst>
              <a:ext uri="{FF2B5EF4-FFF2-40B4-BE49-F238E27FC236}">
                <a16:creationId xmlns:a16="http://schemas.microsoft.com/office/drawing/2014/main" id="{662BA432-44A3-973D-727F-0E52F0B1BC99}"/>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8</a:t>
            </a:fld>
            <a:endParaRPr lang="en-US" sz="800" dirty="0">
              <a:latin typeface="Calibri" panose="020F0502020204030204" pitchFamily="34" charset="0"/>
              <a:cs typeface="Calibri" panose="020F0502020204030204" pitchFamily="34" charset="0"/>
            </a:endParaRPr>
          </a:p>
        </p:txBody>
      </p:sp>
      <p:sp>
        <p:nvSpPr>
          <p:cNvPr id="8" name="Text Placeholder 4">
            <a:extLst>
              <a:ext uri="{FF2B5EF4-FFF2-40B4-BE49-F238E27FC236}">
                <a16:creationId xmlns:a16="http://schemas.microsoft.com/office/drawing/2014/main" id="{499D5DB0-DAF6-8C1C-6786-A290AD7CECC9}"/>
              </a:ext>
            </a:extLst>
          </p:cNvPr>
          <p:cNvSpPr>
            <a:spLocks noGrp="1"/>
          </p:cNvSpPr>
          <p:nvPr>
            <p:ph type="body" sz="quarter" idx="48"/>
          </p:nvPr>
        </p:nvSpPr>
        <p:spPr>
          <a:xfrm>
            <a:off x="6301821" y="2639940"/>
            <a:ext cx="5305401" cy="4101037"/>
          </a:xfrm>
        </p:spPr>
        <p:txBody>
          <a:bodyPr/>
          <a:lstStyle/>
          <a:p>
            <a:r>
              <a:rPr lang="en-US" sz="1800" b="1" dirty="0"/>
              <a:t>Der EU-Rahmen für die Integration </a:t>
            </a:r>
            <a:r>
              <a:rPr lang="en-US" sz="1800" dirty="0"/>
              <a:t>zielt darauf ab, die soziale und wirtschaftliche Eingliederung von Drittstaatsangehörigen zu fördern. </a:t>
            </a:r>
          </a:p>
          <a:p>
            <a:r>
              <a:rPr lang="en-US" sz="1200" dirty="0"/>
              <a:t> </a:t>
            </a:r>
          </a:p>
          <a:p>
            <a:r>
              <a:rPr lang="en-US" sz="1800" dirty="0" err="1"/>
              <a:t>Programme </a:t>
            </a:r>
            <a:r>
              <a:rPr lang="en-US" sz="1800" dirty="0"/>
              <a:t>wie die </a:t>
            </a:r>
            <a:r>
              <a:rPr lang="en-US" sz="1800" b="1" dirty="0"/>
              <a:t>Europäischen Struktur- und Investitionsfonds (ESIF) </a:t>
            </a:r>
            <a:r>
              <a:rPr lang="en-US" sz="1800" dirty="0"/>
              <a:t>können die Förderung des Unternehmertums, insbesondere für Randgruppen, beinhalten. </a:t>
            </a:r>
          </a:p>
          <a:p>
            <a:r>
              <a:rPr lang="en-US" sz="1200" dirty="0"/>
              <a:t> </a:t>
            </a:r>
          </a:p>
          <a:p>
            <a:r>
              <a:rPr lang="en-US" sz="1800" b="1" dirty="0"/>
              <a:t>Die Richtlinie zur Gleichbehandlung ohne Unterschied der Rasse </a:t>
            </a:r>
            <a:r>
              <a:rPr lang="en-US" sz="1800" dirty="0"/>
              <a:t>und die </a:t>
            </a:r>
            <a:r>
              <a:rPr lang="en-US" sz="1800" b="1" dirty="0"/>
              <a:t>Richtlinie zur Gleichbehandlung im Bereich der Beschäftigung </a:t>
            </a:r>
            <a:r>
              <a:rPr lang="en-US" sz="1800" dirty="0"/>
              <a:t>sind Rechtsinstrumente zur Bekämpfung der Diskriminierung aus Gründen der Rasse oder der ethnischen Herkunft. </a:t>
            </a:r>
          </a:p>
          <a:p>
            <a:endParaRPr lang="en-US" sz="1800" dirty="0"/>
          </a:p>
        </p:txBody>
      </p:sp>
    </p:spTree>
    <p:extLst>
      <p:ext uri="{BB962C8B-B14F-4D97-AF65-F5344CB8AC3E}">
        <p14:creationId xmlns:p14="http://schemas.microsoft.com/office/powerpoint/2010/main" val="2924682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5" descr="A group of hands holding flags&#10;&#10;Description automatically generated">
            <a:extLst>
              <a:ext uri="{FF2B5EF4-FFF2-40B4-BE49-F238E27FC236}">
                <a16:creationId xmlns:a16="http://schemas.microsoft.com/office/drawing/2014/main" id="{629DCB56-6D23-4AF4-A802-DD71C82D58E1}"/>
              </a:ext>
            </a:extLst>
          </p:cNvPr>
          <p:cNvPicPr>
            <a:picLocks noGrp="1" noChangeAspect="1"/>
          </p:cNvPicPr>
          <p:nvPr>
            <p:ph type="pic" sz="quarter" idx="21"/>
          </p:nvPr>
        </p:nvPicPr>
        <p:blipFill>
          <a:blip r:embed="rId3" cstate="screen">
            <a:extLst>
              <a:ext uri="{BEBA8EAE-BF5A-486C-A8C5-ECC9F3942E4B}">
                <a14:imgProps xmlns:a14="http://schemas.microsoft.com/office/drawing/2010/main">
                  <a14:imgLayer r:embed="rId4">
                    <a14:imgEffect>
                      <a14:colorTemperature colorTemp="7189"/>
                    </a14:imgEffect>
                    <a14:imgEffect>
                      <a14:saturation sat="60000"/>
                    </a14:imgEffect>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884238" y="0"/>
            <a:ext cx="4994275" cy="6858000"/>
          </a:xfrm>
        </p:spPr>
      </p:pic>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30"/>
          </p:nvPr>
        </p:nvSpPr>
        <p:spPr/>
        <p:txBody>
          <a:bodyPr/>
          <a:lstStyle/>
          <a:p>
            <a:r>
              <a:rPr lang="en-US" sz="2000" dirty="0"/>
              <a:t>Was sind die sozioökonomischen Herausforderungen für Unternehmer mit Migrationshintergrund?</a:t>
            </a:r>
          </a:p>
        </p:txBody>
      </p:sp>
      <p:sp>
        <p:nvSpPr>
          <p:cNvPr id="4" name="Text Placeholder 3">
            <a:extLst>
              <a:ext uri="{FF2B5EF4-FFF2-40B4-BE49-F238E27FC236}">
                <a16:creationId xmlns:a16="http://schemas.microsoft.com/office/drawing/2014/main" id="{A156725F-88E5-471B-5419-E3A74CAA5FD4}"/>
              </a:ext>
            </a:extLst>
          </p:cNvPr>
          <p:cNvSpPr>
            <a:spLocks noGrp="1"/>
          </p:cNvSpPr>
          <p:nvPr>
            <p:ph type="body" sz="quarter" idx="47"/>
          </p:nvPr>
        </p:nvSpPr>
        <p:spPr>
          <a:xfrm>
            <a:off x="6275561" y="1789365"/>
            <a:ext cx="5096088" cy="743603"/>
          </a:xfrm>
        </p:spPr>
        <p:txBody>
          <a:bodyPr/>
          <a:lstStyle/>
          <a:p>
            <a:r>
              <a:rPr lang="en-GB" sz="2400" dirty="0"/>
              <a:t>Was </a:t>
            </a:r>
            <a:r>
              <a:rPr lang="en-GB" sz="2400" dirty="0" err="1"/>
              <a:t>sagt</a:t>
            </a:r>
            <a:r>
              <a:rPr lang="en-GB" sz="2400" dirty="0"/>
              <a:t> die Politik?</a:t>
            </a:r>
          </a:p>
          <a:p>
            <a:endParaRPr lang="en-GB" dirty="0"/>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9</a:t>
            </a:fld>
            <a:endParaRPr lang="en-US" sz="1291" dirty="0"/>
          </a:p>
        </p:txBody>
      </p:sp>
      <p:sp>
        <p:nvSpPr>
          <p:cNvPr id="45" name="Oval 44">
            <a:extLst>
              <a:ext uri="{FF2B5EF4-FFF2-40B4-BE49-F238E27FC236}">
                <a16:creationId xmlns:a16="http://schemas.microsoft.com/office/drawing/2014/main" id="{F8927F38-E9EB-C00E-4D68-DE7358FF3FAB}"/>
              </a:ext>
            </a:extLst>
          </p:cNvPr>
          <p:cNvSpPr/>
          <p:nvPr/>
        </p:nvSpPr>
        <p:spPr>
          <a:xfrm>
            <a:off x="5287226" y="2034220"/>
            <a:ext cx="960421" cy="9604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nvGrpSpPr>
          <p:cNvPr id="63" name="Graphic 2">
            <a:extLst>
              <a:ext uri="{FF2B5EF4-FFF2-40B4-BE49-F238E27FC236}">
                <a16:creationId xmlns:a16="http://schemas.microsoft.com/office/drawing/2014/main" id="{B283A33B-EB19-121A-D0A5-6DCEA78D66A6}"/>
              </a:ext>
            </a:extLst>
          </p:cNvPr>
          <p:cNvGrpSpPr/>
          <p:nvPr/>
        </p:nvGrpSpPr>
        <p:grpSpPr>
          <a:xfrm>
            <a:off x="5446921" y="2195092"/>
            <a:ext cx="596505" cy="596516"/>
            <a:chOff x="8736336" y="773976"/>
            <a:chExt cx="925001" cy="925018"/>
          </a:xfrm>
          <a:solidFill>
            <a:srgbClr val="E97924"/>
          </a:solidFill>
        </p:grpSpPr>
        <p:sp>
          <p:nvSpPr>
            <p:cNvPr id="64" name="Freeform 63">
              <a:extLst>
                <a:ext uri="{FF2B5EF4-FFF2-40B4-BE49-F238E27FC236}">
                  <a16:creationId xmlns:a16="http://schemas.microsoft.com/office/drawing/2014/main" id="{97374EEF-65B0-03B7-BF6B-CCA42DEA118A}"/>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98E5CB83-2C15-1D97-944A-0AA7E520C4D6}"/>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D9CB6FC2-7F29-5D2F-3272-C4F71AE06836}"/>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776ED23C-D704-E0CB-AA62-083C2E7E06C0}"/>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ABDEFAC4-FF47-1417-1457-0DE5F017C3AF}"/>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1E0A8E68-B42A-DAA2-72AB-F0305C6E87A8}"/>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903F4EE8-3892-B97D-7062-DD26E6B6E446}"/>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73" name="Slide Number Placeholder 2">
            <a:extLst>
              <a:ext uri="{FF2B5EF4-FFF2-40B4-BE49-F238E27FC236}">
                <a16:creationId xmlns:a16="http://schemas.microsoft.com/office/drawing/2014/main" id="{662BA432-44A3-973D-727F-0E52F0B1BC99}"/>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9</a:t>
            </a:fld>
            <a:endParaRPr lang="en-US" sz="800" dirty="0">
              <a:latin typeface="Calibri" panose="020F0502020204030204" pitchFamily="34" charset="0"/>
              <a:cs typeface="Calibri" panose="020F0502020204030204" pitchFamily="34" charset="0"/>
            </a:endParaRPr>
          </a:p>
        </p:txBody>
      </p:sp>
      <p:sp>
        <p:nvSpPr>
          <p:cNvPr id="8" name="Text Placeholder 4">
            <a:extLst>
              <a:ext uri="{FF2B5EF4-FFF2-40B4-BE49-F238E27FC236}">
                <a16:creationId xmlns:a16="http://schemas.microsoft.com/office/drawing/2014/main" id="{499D5DB0-DAF6-8C1C-6786-A290AD7CECC9}"/>
              </a:ext>
            </a:extLst>
          </p:cNvPr>
          <p:cNvSpPr>
            <a:spLocks noGrp="1"/>
          </p:cNvSpPr>
          <p:nvPr>
            <p:ph type="body" sz="quarter" idx="48"/>
          </p:nvPr>
        </p:nvSpPr>
        <p:spPr>
          <a:xfrm>
            <a:off x="6347452" y="2390832"/>
            <a:ext cx="5305401" cy="4467168"/>
          </a:xfrm>
        </p:spPr>
        <p:txBody>
          <a:bodyPr/>
          <a:lstStyle/>
          <a:p>
            <a:r>
              <a:rPr lang="en-US" sz="1600" b="1" dirty="0"/>
              <a:t>Die Europäische Agenda für Erwachsenenbildung </a:t>
            </a:r>
            <a:r>
              <a:rPr lang="en-US" sz="1600" dirty="0"/>
              <a:t>und die </a:t>
            </a:r>
            <a:r>
              <a:rPr lang="de-DE" sz="1600" b="1" dirty="0"/>
              <a:t>Europäische Agenda für neue Kompetenzen </a:t>
            </a:r>
            <a:r>
              <a:rPr lang="en-US" sz="1600" dirty="0" err="1"/>
              <a:t>zielen</a:t>
            </a:r>
            <a:r>
              <a:rPr lang="en-US" sz="1600" dirty="0"/>
              <a:t> darauf ab, die Fähigkeiten der europäischen Arbeitskräfte, einschließlich der Menschen </a:t>
            </a:r>
            <a:r>
              <a:rPr lang="en-US" sz="1600" dirty="0" err="1"/>
              <a:t>mit</a:t>
            </a:r>
            <a:r>
              <a:rPr lang="en-US" sz="1600" dirty="0"/>
              <a:t> </a:t>
            </a:r>
            <a:r>
              <a:rPr lang="en-US" sz="1600" dirty="0" err="1"/>
              <a:t>Migrationshintergrund</a:t>
            </a:r>
            <a:r>
              <a:rPr lang="en-US" sz="1600" dirty="0"/>
              <a:t>, zu verbessern. </a:t>
            </a:r>
          </a:p>
          <a:p>
            <a:endParaRPr lang="en-US" sz="1600" dirty="0"/>
          </a:p>
          <a:p>
            <a:r>
              <a:rPr lang="en-US" sz="1600" dirty="0"/>
              <a:t>Die EU unterstützt Forschung und Datenerhebung durch </a:t>
            </a:r>
            <a:r>
              <a:rPr lang="en-US" sz="1600" dirty="0" err="1"/>
              <a:t>Programme</a:t>
            </a:r>
            <a:r>
              <a:rPr lang="en-US" sz="1600" dirty="0"/>
              <a:t> </a:t>
            </a:r>
            <a:r>
              <a:rPr lang="en-US" sz="1600" dirty="0" err="1"/>
              <a:t>wie</a:t>
            </a:r>
            <a:r>
              <a:rPr lang="en-US" sz="1600" dirty="0"/>
              <a:t> </a:t>
            </a:r>
            <a:r>
              <a:rPr lang="en-US" sz="1600" b="1" dirty="0"/>
              <a:t>Horizon 2020</a:t>
            </a:r>
            <a:r>
              <a:rPr lang="en-US" sz="1600" dirty="0"/>
              <a:t>, die in die politische Entscheidungsfindung einfließen, einschließlich Initiativen in Bezug auf Migration und Unternehmertum.</a:t>
            </a:r>
          </a:p>
          <a:p>
            <a:endParaRPr lang="en-US" sz="1600" dirty="0"/>
          </a:p>
          <a:p>
            <a:r>
              <a:rPr lang="en-US" sz="1600" b="1" dirty="0"/>
              <a:t>Das Europäische Migrationsnetzwerk (EMN) </a:t>
            </a:r>
            <a:r>
              <a:rPr lang="en-US" sz="1600" dirty="0"/>
              <a:t>erleichtert den Informationsaustausch und die Zusammenarbeit zwischen den EU-Mitgliedstaaten in migrationsbezogenen Fragen. Es gibt Koordinierungsmechanismen, um einen kohärenten Ansatz für Migration und Integration zu gewährleisten.</a:t>
            </a:r>
          </a:p>
          <a:p>
            <a:endParaRPr lang="en-US" sz="1600" dirty="0"/>
          </a:p>
          <a:p>
            <a:endParaRPr lang="en-US" sz="1600" dirty="0"/>
          </a:p>
        </p:txBody>
      </p:sp>
    </p:spTree>
    <p:extLst>
      <p:ext uri="{BB962C8B-B14F-4D97-AF65-F5344CB8AC3E}">
        <p14:creationId xmlns:p14="http://schemas.microsoft.com/office/powerpoint/2010/main" val="2569715002"/>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9AD2B3-D789-4FC7-A14D-89ADA76B73A8}">
  <ds:schemaRefs>
    <ds:schemaRef ds:uri="http://schemas.openxmlformats.org/package/2006/metadata/core-properties"/>
    <ds:schemaRef ds:uri="876de33e-aaa5-4507-9b92-b84e676ded0d"/>
    <ds:schemaRef ds:uri="ef88797d-310b-4d46-ad9c-0c23fa0c8d45"/>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0</TotalTime>
  <Words>3380</Words>
  <Application>Microsoft Office PowerPoint</Application>
  <PresentationFormat>Breitbild</PresentationFormat>
  <Paragraphs>316</Paragraphs>
  <Slides>45</Slides>
  <Notes>7</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45</vt:i4>
      </vt:variant>
    </vt:vector>
  </HeadingPairs>
  <TitlesOfParts>
    <vt:vector size="51" baseType="lpstr">
      <vt:lpstr>Arial</vt:lpstr>
      <vt:lpstr>Calibri</vt:lpstr>
      <vt:lpstr>Montserrat</vt:lpstr>
      <vt:lpstr>Raleway</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docId:6052F79449666D684E53B8D43EA153B5</cp:keywords>
  <cp:lastModifiedBy>Julia Grey</cp:lastModifiedBy>
  <cp:revision>498</cp:revision>
  <dcterms:created xsi:type="dcterms:W3CDTF">2021-06-15T11:45:52Z</dcterms:created>
  <dcterms:modified xsi:type="dcterms:W3CDTF">2024-07-22T12:38:48Z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