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9"/>
  </p:notesMasterIdLst>
  <p:handoutMasterIdLst>
    <p:handoutMasterId r:id="rId40"/>
  </p:handoutMasterIdLst>
  <p:sldIdLst>
    <p:sldId id="689" r:id="rId5"/>
    <p:sldId id="681" r:id="rId6"/>
    <p:sldId id="673" r:id="rId7"/>
    <p:sldId id="682" r:id="rId8"/>
    <p:sldId id="674" r:id="rId9"/>
    <p:sldId id="687" r:id="rId10"/>
    <p:sldId id="672" r:id="rId11"/>
    <p:sldId id="685" r:id="rId12"/>
    <p:sldId id="671" r:id="rId13"/>
    <p:sldId id="690" r:id="rId14"/>
    <p:sldId id="675" r:id="rId15"/>
    <p:sldId id="688" r:id="rId16"/>
    <p:sldId id="669" r:id="rId17"/>
    <p:sldId id="668" r:id="rId18"/>
    <p:sldId id="691" r:id="rId19"/>
    <p:sldId id="692" r:id="rId20"/>
    <p:sldId id="693" r:id="rId21"/>
    <p:sldId id="694" r:id="rId22"/>
    <p:sldId id="695" r:id="rId23"/>
    <p:sldId id="696" r:id="rId24"/>
    <p:sldId id="697" r:id="rId25"/>
    <p:sldId id="698" r:id="rId26"/>
    <p:sldId id="699" r:id="rId27"/>
    <p:sldId id="700" r:id="rId28"/>
    <p:sldId id="701" r:id="rId29"/>
    <p:sldId id="702" r:id="rId30"/>
    <p:sldId id="703" r:id="rId31"/>
    <p:sldId id="704" r:id="rId32"/>
    <p:sldId id="705" r:id="rId33"/>
    <p:sldId id="706" r:id="rId34"/>
    <p:sldId id="707" r:id="rId35"/>
    <p:sldId id="708" r:id="rId36"/>
    <p:sldId id="709" r:id="rId37"/>
    <p:sldId id="677" r:id="rId38"/>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924"/>
    <a:srgbClr val="7ABB57"/>
    <a:srgbClr val="0C2D45"/>
    <a:srgbClr val="915F9E"/>
    <a:srgbClr val="305C6F"/>
    <a:srgbClr val="7654A2"/>
    <a:srgbClr val="B79974"/>
    <a:srgbClr val="7C946D"/>
    <a:srgbClr val="94A2A2"/>
    <a:srgbClr val="151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E33A3-7B9A-4BF7-83C0-FE66CFA8E796}" v="4" dt="2024-07-30T10:23:19.717"/>
    <p1510:client id="{506FB8F8-736E-447D-B96F-5C994E1A9842}" v="1" dt="2024-07-30T10:29:21.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68" autoAdjust="0"/>
    <p:restoredTop sz="93939"/>
  </p:normalViewPr>
  <p:slideViewPr>
    <p:cSldViewPr snapToGrid="0" snapToObjects="1">
      <p:cViewPr varScale="1">
        <p:scale>
          <a:sx n="41" d="100"/>
          <a:sy n="41" d="100"/>
        </p:scale>
        <p:origin x="2272" y="24"/>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a Gonzalez" userId="2/DxPh0Ez13eD2/DQQo5jPC+KqCbc0jX8AtCURTlGKg=" providerId="None" clId="Web-{28BE33A3-7B9A-4BF7-83C0-FE66CFA8E796}"/>
    <pc:docChg chg="modSld">
      <pc:chgData name="Lola Gonzalez" userId="2/DxPh0Ez13eD2/DQQo5jPC+KqCbc0jX8AtCURTlGKg=" providerId="None" clId="Web-{28BE33A3-7B9A-4BF7-83C0-FE66CFA8E796}" dt="2024-07-30T10:23:19.717" v="3" actId="1076"/>
      <pc:docMkLst>
        <pc:docMk/>
      </pc:docMkLst>
      <pc:sldChg chg="modSp">
        <pc:chgData name="Lola Gonzalez" userId="2/DxPh0Ez13eD2/DQQo5jPC+KqCbc0jX8AtCURTlGKg=" providerId="None" clId="Web-{28BE33A3-7B9A-4BF7-83C0-FE66CFA8E796}" dt="2024-07-30T10:22:53.106" v="2" actId="1076"/>
        <pc:sldMkLst>
          <pc:docMk/>
          <pc:sldMk cId="656303417" sldId="693"/>
        </pc:sldMkLst>
        <pc:spChg chg="mod">
          <ac:chgData name="Lola Gonzalez" userId="2/DxPh0Ez13eD2/DQQo5jPC+KqCbc0jX8AtCURTlGKg=" providerId="None" clId="Web-{28BE33A3-7B9A-4BF7-83C0-FE66CFA8E796}" dt="2024-07-30T10:22:27.215" v="0" actId="1076"/>
          <ac:spMkLst>
            <pc:docMk/>
            <pc:sldMk cId="656303417" sldId="693"/>
            <ac:spMk id="4" creationId="{CD2A2E28-019B-E44C-B8DD-DB3551F427B3}"/>
          </ac:spMkLst>
        </pc:spChg>
        <pc:picChg chg="mod">
          <ac:chgData name="Lola Gonzalez" userId="2/DxPh0Ez13eD2/DQQo5jPC+KqCbc0jX8AtCURTlGKg=" providerId="None" clId="Web-{28BE33A3-7B9A-4BF7-83C0-FE66CFA8E796}" dt="2024-07-30T10:22:53.106" v="2" actId="1076"/>
          <ac:picMkLst>
            <pc:docMk/>
            <pc:sldMk cId="656303417" sldId="693"/>
            <ac:picMk id="7" creationId="{C0A8A616-EEB9-BC07-9C5A-EAA4A099786A}"/>
          </ac:picMkLst>
        </pc:picChg>
      </pc:sldChg>
      <pc:sldChg chg="modSp">
        <pc:chgData name="Lola Gonzalez" userId="2/DxPh0Ez13eD2/DQQo5jPC+KqCbc0jX8AtCURTlGKg=" providerId="None" clId="Web-{28BE33A3-7B9A-4BF7-83C0-FE66CFA8E796}" dt="2024-07-30T10:23:19.717" v="3" actId="1076"/>
        <pc:sldMkLst>
          <pc:docMk/>
          <pc:sldMk cId="3597671427" sldId="704"/>
        </pc:sldMkLst>
        <pc:picChg chg="mod">
          <ac:chgData name="Lola Gonzalez" userId="2/DxPh0Ez13eD2/DQQo5jPC+KqCbc0jX8AtCURTlGKg=" providerId="None" clId="Web-{28BE33A3-7B9A-4BF7-83C0-FE66CFA8E796}" dt="2024-07-30T10:23:19.717" v="3" actId="1076"/>
          <ac:picMkLst>
            <pc:docMk/>
            <pc:sldMk cId="3597671427" sldId="704"/>
            <ac:picMk id="14" creationId="{79AAA000-56C2-3D7B-6625-4CE44AADF3C4}"/>
          </ac:picMkLst>
        </pc:picChg>
      </pc:sldChg>
    </pc:docChg>
  </pc:docChgLst>
  <pc:docChgLst>
    <pc:chgData name="Lola Gonzalez" userId="2/DxPh0Ez13eD2/DQQo5jPC+KqCbc0jX8AtCURTlGKg=" providerId="None" clId="Web-{506FB8F8-736E-447D-B96F-5C994E1A9842}"/>
    <pc:docChg chg="modSld">
      <pc:chgData name="Lola Gonzalez" userId="2/DxPh0Ez13eD2/DQQo5jPC+KqCbc0jX8AtCURTlGKg=" providerId="None" clId="Web-{506FB8F8-736E-447D-B96F-5C994E1A9842}" dt="2024-07-30T10:29:21.948" v="0" actId="20577"/>
      <pc:docMkLst>
        <pc:docMk/>
      </pc:docMkLst>
      <pc:sldChg chg="modSp">
        <pc:chgData name="Lola Gonzalez" userId="2/DxPh0Ez13eD2/DQQo5jPC+KqCbc0jX8AtCURTlGKg=" providerId="None" clId="Web-{506FB8F8-736E-447D-B96F-5C994E1A9842}" dt="2024-07-30T10:29:21.948" v="0" actId="20577"/>
        <pc:sldMkLst>
          <pc:docMk/>
          <pc:sldMk cId="656303417" sldId="693"/>
        </pc:sldMkLst>
        <pc:spChg chg="mod">
          <ac:chgData name="Lola Gonzalez" userId="2/DxPh0Ez13eD2/DQQo5jPC+KqCbc0jX8AtCURTlGKg=" providerId="None" clId="Web-{506FB8F8-736E-447D-B96F-5C994E1A9842}" dt="2024-07-30T10:29:21.948" v="0" actId="20577"/>
          <ac:spMkLst>
            <pc:docMk/>
            <pc:sldMk cId="656303417" sldId="693"/>
            <ac:spMk id="4" creationId="{CD2A2E28-019B-E44C-B8DD-DB3551F427B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7/30/2024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7/30/2024</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95643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599957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1762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941672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081918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755603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551245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64948" y="2272049"/>
            <a:ext cx="7488314" cy="703820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a:p>
        </p:txBody>
      </p:sp>
      <p:sp>
        <p:nvSpPr>
          <p:cNvPr id="87" name="Picture Placeholder 86">
            <a:extLst>
              <a:ext uri="{FF2B5EF4-FFF2-40B4-BE49-F238E27FC236}">
                <a16:creationId xmlns:a16="http://schemas.microsoft.com/office/drawing/2014/main" id="{F3F488F6-365D-09E7-13C6-45CA03B56FA5}"/>
              </a:ext>
            </a:extLst>
          </p:cNvPr>
          <p:cNvSpPr>
            <a:spLocks noGrp="1"/>
          </p:cNvSpPr>
          <p:nvPr>
            <p:ph type="pic" sz="quarter" idx="17"/>
          </p:nvPr>
        </p:nvSpPr>
        <p:spPr>
          <a:xfrm>
            <a:off x="6413" y="2044932"/>
            <a:ext cx="4975531" cy="7768959"/>
          </a:xfrm>
          <a:custGeom>
            <a:avLst/>
            <a:gdLst>
              <a:gd name="connsiteX0" fmla="*/ 0 w 4975531"/>
              <a:gd name="connsiteY0" fmla="*/ 0 h 7768959"/>
              <a:gd name="connsiteX1" fmla="*/ 4975531 w 4975531"/>
              <a:gd name="connsiteY1" fmla="*/ 0 h 7768959"/>
              <a:gd name="connsiteX2" fmla="*/ 4975531 w 4975531"/>
              <a:gd name="connsiteY2" fmla="*/ 1371135 h 7768959"/>
              <a:gd name="connsiteX3" fmla="*/ 2772740 w 4975531"/>
              <a:gd name="connsiteY3" fmla="*/ 1371135 h 7768959"/>
              <a:gd name="connsiteX4" fmla="*/ 2772740 w 4975531"/>
              <a:gd name="connsiteY4" fmla="*/ 2035209 h 7768959"/>
              <a:gd name="connsiteX5" fmla="*/ 2662889 w 4975531"/>
              <a:gd name="connsiteY5" fmla="*/ 2035209 h 7768959"/>
              <a:gd name="connsiteX6" fmla="*/ 2662889 w 4975531"/>
              <a:gd name="connsiteY6" fmla="*/ 3655723 h 7768959"/>
              <a:gd name="connsiteX7" fmla="*/ 2772740 w 4975531"/>
              <a:gd name="connsiteY7" fmla="*/ 3655723 h 7768959"/>
              <a:gd name="connsiteX8" fmla="*/ 2772740 w 4975531"/>
              <a:gd name="connsiteY8" fmla="*/ 5231431 h 7768959"/>
              <a:gd name="connsiteX9" fmla="*/ 4975531 w 4975531"/>
              <a:gd name="connsiteY9" fmla="*/ 5231431 h 7768959"/>
              <a:gd name="connsiteX10" fmla="*/ 4975531 w 4975531"/>
              <a:gd name="connsiteY10" fmla="*/ 7768959 h 7768959"/>
              <a:gd name="connsiteX11" fmla="*/ 0 w 4975531"/>
              <a:gd name="connsiteY11" fmla="*/ 7768959 h 776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531" h="7768959">
                <a:moveTo>
                  <a:pt x="0" y="0"/>
                </a:moveTo>
                <a:lnTo>
                  <a:pt x="4975531" y="0"/>
                </a:lnTo>
                <a:lnTo>
                  <a:pt x="4975531" y="1371135"/>
                </a:lnTo>
                <a:lnTo>
                  <a:pt x="2772740" y="1371135"/>
                </a:lnTo>
                <a:lnTo>
                  <a:pt x="2772740" y="2035209"/>
                </a:lnTo>
                <a:lnTo>
                  <a:pt x="2662889" y="2035209"/>
                </a:lnTo>
                <a:lnTo>
                  <a:pt x="2662889" y="3655723"/>
                </a:lnTo>
                <a:lnTo>
                  <a:pt x="2772740" y="3655723"/>
                </a:lnTo>
                <a:lnTo>
                  <a:pt x="2772740" y="5231431"/>
                </a:lnTo>
                <a:lnTo>
                  <a:pt x="4975531" y="5231431"/>
                </a:lnTo>
                <a:lnTo>
                  <a:pt x="4975531" y="7768959"/>
                </a:lnTo>
                <a:lnTo>
                  <a:pt x="0" y="7768959"/>
                </a:lnTo>
                <a:close/>
              </a:path>
            </a:pathLst>
          </a:custGeom>
          <a:solidFill>
            <a:schemeClr val="bg1">
              <a:lumMod val="85000"/>
            </a:schemeClr>
          </a:solidFill>
          <a:ln>
            <a:noFill/>
          </a:ln>
        </p:spPr>
        <p:txBody>
          <a:bodyPr wrap="square">
            <a:noAutofit/>
          </a:bodyPr>
          <a:lstStyle>
            <a:lvl1pPr marL="0" indent="0">
              <a:buNone/>
              <a:defRPr>
                <a:latin typeface="Calibri" panose="020F0502020204030204" pitchFamily="34" charset="0"/>
                <a:cs typeface="Calibri" panose="020F0502020204030204" pitchFamily="34" charset="0"/>
              </a:defRPr>
            </a:lvl1pPr>
          </a:lstStyle>
          <a:p>
            <a:endParaRPr lang="en-US" dirty="0"/>
          </a:p>
        </p:txBody>
      </p:sp>
      <p:sp>
        <p:nvSpPr>
          <p:cNvPr id="51" name="Freeform 50">
            <a:extLst>
              <a:ext uri="{FF2B5EF4-FFF2-40B4-BE49-F238E27FC236}">
                <a16:creationId xmlns:a16="http://schemas.microsoft.com/office/drawing/2014/main" id="{E812F8E7-BAF9-B147-B2C0-3294755EE631}"/>
              </a:ext>
            </a:extLst>
          </p:cNvPr>
          <p:cNvSpPr/>
          <p:nvPr userDrawn="1"/>
        </p:nvSpPr>
        <p:spPr>
          <a:xfrm>
            <a:off x="2779154" y="3416067"/>
            <a:ext cx="4780521" cy="386029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45CB594-EF1B-1E49-B85A-DF587B3EBFFF}"/>
              </a:ext>
            </a:extLst>
          </p:cNvPr>
          <p:cNvSpPr/>
          <p:nvPr userDrawn="1"/>
        </p:nvSpPr>
        <p:spPr>
          <a:xfrm rot="16200000">
            <a:off x="2011428" y="4738018"/>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7A8425-B90A-4347-AF48-00C1D5CC2D28}"/>
              </a:ext>
            </a:extLst>
          </p:cNvPr>
          <p:cNvSpPr/>
          <p:nvPr/>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3344644" y="4183865"/>
            <a:ext cx="4003808" cy="1112797"/>
          </a:xfrm>
        </p:spPr>
        <p:txBody>
          <a:bodyPr anchor="t">
            <a:noAutofit/>
          </a:bodyPr>
          <a:lstStyle>
            <a:lvl1pPr marL="0" indent="0" algn="l">
              <a:lnSpc>
                <a:spcPts val="3940"/>
              </a:lnSpc>
              <a:spcBef>
                <a:spcPts val="0"/>
              </a:spcBef>
              <a:buNone/>
              <a:defRPr sz="42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3327373" y="5698588"/>
            <a:ext cx="4003808" cy="1402195"/>
          </a:xfrm>
        </p:spPr>
        <p:txBody>
          <a:bodyPr anchor="t">
            <a:noAutofit/>
          </a:bodyPr>
          <a:lstStyle>
            <a:lvl1pPr marL="0" indent="0" algn="l">
              <a:lnSpc>
                <a:spcPct val="100000"/>
              </a:lnSpc>
              <a:spcBef>
                <a:spcPts val="0"/>
              </a:spcBef>
              <a:buNone/>
              <a:defRPr sz="18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sp>
        <p:nvSpPr>
          <p:cNvPr id="58" name="Rectangle 57">
            <a:extLst>
              <a:ext uri="{FF2B5EF4-FFF2-40B4-BE49-F238E27FC236}">
                <a16:creationId xmlns:a16="http://schemas.microsoft.com/office/drawing/2014/main" id="{B18F2335-85BE-FD4B-9088-52A89423DF3E}"/>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FF29D983-37A2-6448-BEE7-9F3F6899200A}"/>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769397" y="10022364"/>
            <a:ext cx="1280061" cy="293943"/>
          </a:xfrm>
          <a:prstGeom prst="rect">
            <a:avLst/>
          </a:prstGeom>
          <a:ln>
            <a:noFill/>
          </a:ln>
          <a:extLst>
            <a:ext uri="{53640926-AAD7-44D8-BBD7-CCE9431645EC}">
              <a14:shadowObscured xmlns:a14="http://schemas.microsoft.com/office/drawing/2010/main"/>
            </a:ext>
          </a:extLst>
        </p:spPr>
      </p:pic>
      <p:sp>
        <p:nvSpPr>
          <p:cNvPr id="88" name="Text Placeholder 32">
            <a:extLst>
              <a:ext uri="{FF2B5EF4-FFF2-40B4-BE49-F238E27FC236}">
                <a16:creationId xmlns:a16="http://schemas.microsoft.com/office/drawing/2014/main" id="{A77AA9A8-4BB6-8733-CDD8-C6E8A73B496B}"/>
              </a:ext>
            </a:extLst>
          </p:cNvPr>
          <p:cNvSpPr>
            <a:spLocks noGrp="1"/>
          </p:cNvSpPr>
          <p:nvPr>
            <p:ph type="body" sz="quarter" idx="20" hasCustomPrompt="1"/>
          </p:nvPr>
        </p:nvSpPr>
        <p:spPr>
          <a:xfrm>
            <a:off x="363447" y="9900647"/>
            <a:ext cx="3314191" cy="518298"/>
          </a:xfrm>
        </p:spPr>
        <p:txBody>
          <a:bodyPr anchor="t">
            <a:noAutofit/>
          </a:bodyPr>
          <a:lstStyle>
            <a:lvl1pPr marL="0" indent="0" algn="l">
              <a:lnSpc>
                <a:spcPct val="10000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www.ingrow.eu</a:t>
            </a:r>
            <a:endParaRPr lang="en-GB" dirty="0"/>
          </a:p>
        </p:txBody>
      </p:sp>
      <p:pic>
        <p:nvPicPr>
          <p:cNvPr id="53" name="Picture 52">
            <a:extLst>
              <a:ext uri="{FF2B5EF4-FFF2-40B4-BE49-F238E27FC236}">
                <a16:creationId xmlns:a16="http://schemas.microsoft.com/office/drawing/2014/main" id="{F2C700E2-854A-57CA-A18F-4DD2623764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329" y="469008"/>
            <a:ext cx="3572425" cy="1343756"/>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C838649C-169E-604F-BAAB-FE7EACC25F70}"/>
              </a:ext>
            </a:extLst>
          </p:cNvPr>
          <p:cNvSpPr>
            <a:spLocks noGrp="1"/>
          </p:cNvSpPr>
          <p:nvPr>
            <p:ph type="pic" sz="quarter" idx="10"/>
          </p:nvPr>
        </p:nvSpPr>
        <p:spPr>
          <a:xfrm>
            <a:off x="0" y="0"/>
            <a:ext cx="7559675" cy="1069181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solidFill>
            <a:schemeClr val="bg1">
              <a:lumMod val="85000"/>
            </a:schemeClr>
          </a:solidFill>
        </p:spPr>
        <p:txBody>
          <a:bodyPr wrap="square">
            <a:noAutofit/>
          </a:bodyPr>
          <a:lstStyle/>
          <a:p>
            <a:endParaRPr lang="en-US"/>
          </a:p>
        </p:txBody>
      </p:sp>
      <p:grpSp>
        <p:nvGrpSpPr>
          <p:cNvPr id="49" name="Group 48">
            <a:extLst>
              <a:ext uri="{FF2B5EF4-FFF2-40B4-BE49-F238E27FC236}">
                <a16:creationId xmlns:a16="http://schemas.microsoft.com/office/drawing/2014/main" id="{77F1F19C-45BC-2444-9044-6F7DB00D6872}"/>
              </a:ext>
            </a:extLst>
          </p:cNvPr>
          <p:cNvGrpSpPr/>
          <p:nvPr userDrawn="1"/>
        </p:nvGrpSpPr>
        <p:grpSpPr>
          <a:xfrm>
            <a:off x="987424" y="0"/>
            <a:ext cx="5584826" cy="5669757"/>
            <a:chOff x="1043257" y="773021"/>
            <a:chExt cx="8589824" cy="10134692"/>
          </a:xfrm>
        </p:grpSpPr>
        <p:sp>
          <p:nvSpPr>
            <p:cNvPr id="50" name="Rectangle 49">
              <a:extLst>
                <a:ext uri="{FF2B5EF4-FFF2-40B4-BE49-F238E27FC236}">
                  <a16:creationId xmlns:a16="http://schemas.microsoft.com/office/drawing/2014/main" id="{CF55ED84-A04B-4045-9A8D-B515DCAE81FA}"/>
                </a:ext>
              </a:extLst>
            </p:cNvPr>
            <p:cNvSpPr/>
            <p:nvPr/>
          </p:nvSpPr>
          <p:spPr bwMode="auto">
            <a:xfrm>
              <a:off x="1043257" y="1158944"/>
              <a:ext cx="8589824" cy="9748769"/>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54" name="Rectangle 5">
              <a:extLst>
                <a:ext uri="{FF2B5EF4-FFF2-40B4-BE49-F238E27FC236}">
                  <a16:creationId xmlns:a16="http://schemas.microsoft.com/office/drawing/2014/main" id="{FFA18E24-C4A4-AD47-B8CC-DBD6B1A3D839}"/>
                </a:ext>
              </a:extLst>
            </p:cNvPr>
            <p:cNvSpPr/>
            <p:nvPr/>
          </p:nvSpPr>
          <p:spPr bwMode="auto">
            <a:xfrm>
              <a:off x="1043257" y="773021"/>
              <a:ext cx="8589824" cy="53702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55" name="Text Placeholder 32">
            <a:extLst>
              <a:ext uri="{FF2B5EF4-FFF2-40B4-BE49-F238E27FC236}">
                <a16:creationId xmlns:a16="http://schemas.microsoft.com/office/drawing/2014/main" id="{22F4135E-1D03-B04C-BDE1-9EFEB882ABD6}"/>
              </a:ext>
            </a:extLst>
          </p:cNvPr>
          <p:cNvSpPr>
            <a:spLocks noGrp="1"/>
          </p:cNvSpPr>
          <p:nvPr>
            <p:ph type="body" sz="quarter" idx="30" hasCustomPrompt="1"/>
          </p:nvPr>
        </p:nvSpPr>
        <p:spPr>
          <a:xfrm>
            <a:off x="1342449" y="625192"/>
            <a:ext cx="4937888" cy="747096"/>
          </a:xfrm>
        </p:spPr>
        <p:txBody>
          <a:bodyPr>
            <a:noAutofit/>
          </a:bodyPr>
          <a:lstStyle>
            <a:lvl1pPr marL="0" indent="0" algn="ctr">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6" name="Text Placeholder 32">
            <a:extLst>
              <a:ext uri="{FF2B5EF4-FFF2-40B4-BE49-F238E27FC236}">
                <a16:creationId xmlns:a16="http://schemas.microsoft.com/office/drawing/2014/main" id="{254193FC-DF8D-4C4A-A1F6-F8B00EE79CBE}"/>
              </a:ext>
            </a:extLst>
          </p:cNvPr>
          <p:cNvSpPr>
            <a:spLocks noGrp="1"/>
          </p:cNvSpPr>
          <p:nvPr>
            <p:ph type="body" sz="quarter" idx="47" hasCustomPrompt="1"/>
          </p:nvPr>
        </p:nvSpPr>
        <p:spPr>
          <a:xfrm>
            <a:off x="1334896" y="1626760"/>
            <a:ext cx="4937888" cy="853742"/>
          </a:xfrm>
        </p:spPr>
        <p:txBody>
          <a:bodyPr>
            <a:noAutofit/>
          </a:bodyPr>
          <a:lstStyle>
            <a:lvl1pPr marL="0" indent="0" algn="ctr">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57" name="Text Placeholder 32">
            <a:extLst>
              <a:ext uri="{FF2B5EF4-FFF2-40B4-BE49-F238E27FC236}">
                <a16:creationId xmlns:a16="http://schemas.microsoft.com/office/drawing/2014/main" id="{2A09CA93-83C8-4349-B08B-71D0EB48B96E}"/>
              </a:ext>
            </a:extLst>
          </p:cNvPr>
          <p:cNvSpPr>
            <a:spLocks noGrp="1"/>
          </p:cNvSpPr>
          <p:nvPr>
            <p:ph type="body" sz="quarter" idx="48" hasCustomPrompt="1"/>
          </p:nvPr>
        </p:nvSpPr>
        <p:spPr>
          <a:xfrm>
            <a:off x="1342449" y="2658866"/>
            <a:ext cx="4931210" cy="2687040"/>
          </a:xfrm>
        </p:spPr>
        <p:txBody>
          <a:bodyPr numCol="1" spcCol="288000" anchor="t">
            <a:noAutofit/>
          </a:bodyPr>
          <a:lstStyle>
            <a:lvl1pPr marL="0" indent="0" algn="ctr">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238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8"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31" name="Picture Placeholder 30">
            <a:extLst>
              <a:ext uri="{FF2B5EF4-FFF2-40B4-BE49-F238E27FC236}">
                <a16:creationId xmlns:a16="http://schemas.microsoft.com/office/drawing/2014/main" id="{CAD6C2ED-FC22-B34B-88B2-DEA0B4AE7A97}"/>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7" y="4807766"/>
            <a:ext cx="4184942" cy="696129"/>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4" y="5809334"/>
            <a:ext cx="4184942" cy="795499"/>
          </a:xfrm>
        </p:spPr>
        <p:txBody>
          <a:bodyPr>
            <a:noAutofit/>
          </a:bodyPr>
          <a:lstStyle>
            <a:lvl1pPr marL="0" indent="0" algn="l">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1" y="866623"/>
            <a:ext cx="7559675" cy="6458950"/>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8" name="Picture Placeholder 12">
            <a:extLst>
              <a:ext uri="{FF2B5EF4-FFF2-40B4-BE49-F238E27FC236}">
                <a16:creationId xmlns:a16="http://schemas.microsoft.com/office/drawing/2014/main" id="{4271CB9E-9A14-1344-AB6E-69BC9E204EF3}"/>
              </a:ext>
            </a:extLst>
          </p:cNvPr>
          <p:cNvSpPr>
            <a:spLocks noGrp="1"/>
          </p:cNvSpPr>
          <p:nvPr>
            <p:ph type="pic" sz="quarter" idx="12"/>
          </p:nvPr>
        </p:nvSpPr>
        <p:spPr>
          <a:xfrm>
            <a:off x="4015295" y="1287679"/>
            <a:ext cx="3113369"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684990" y="7931857"/>
            <a:ext cx="2631952" cy="2099746"/>
          </a:xfrm>
        </p:spPr>
        <p:txBody>
          <a:bodyPr>
            <a:noAutofit/>
          </a:bodyPr>
          <a:lstStyle>
            <a:lvl1pPr marL="0" indent="0" algn="l">
              <a:spcBef>
                <a:spcPts val="0"/>
              </a:spcBef>
              <a:buNone/>
              <a:defRPr sz="29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3583660" y="7931856"/>
            <a:ext cx="3389294" cy="2099747"/>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Slide Number Placeholder 5">
            <a:extLst>
              <a:ext uri="{FF2B5EF4-FFF2-40B4-BE49-F238E27FC236}">
                <a16:creationId xmlns:a16="http://schemas.microsoft.com/office/drawing/2014/main" id="{AE34CA4F-1F8B-7F44-AFCD-59FB4964F6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 name="Picture Placeholder 12">
            <a:extLst>
              <a:ext uri="{FF2B5EF4-FFF2-40B4-BE49-F238E27FC236}">
                <a16:creationId xmlns:a16="http://schemas.microsoft.com/office/drawing/2014/main" id="{2FF9E340-7535-70BC-ACE7-17E9A9875AA6}"/>
              </a:ext>
            </a:extLst>
          </p:cNvPr>
          <p:cNvSpPr>
            <a:spLocks noGrp="1"/>
          </p:cNvSpPr>
          <p:nvPr>
            <p:ph type="pic" sz="quarter" idx="49"/>
          </p:nvPr>
        </p:nvSpPr>
        <p:spPr>
          <a:xfrm>
            <a:off x="431010" y="5149518"/>
            <a:ext cx="3113369"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Picture Placeholder 12">
            <a:extLst>
              <a:ext uri="{FF2B5EF4-FFF2-40B4-BE49-F238E27FC236}">
                <a16:creationId xmlns:a16="http://schemas.microsoft.com/office/drawing/2014/main" id="{5CF7DF75-2A0E-34C4-ED39-75E69D18D973}"/>
              </a:ext>
            </a:extLst>
          </p:cNvPr>
          <p:cNvSpPr>
            <a:spLocks noGrp="1"/>
          </p:cNvSpPr>
          <p:nvPr>
            <p:ph type="pic" sz="quarter" idx="50"/>
          </p:nvPr>
        </p:nvSpPr>
        <p:spPr>
          <a:xfrm>
            <a:off x="4003943" y="3405384"/>
            <a:ext cx="3113369" cy="3471267"/>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9" name="Picture Placeholder 8">
            <a:extLst>
              <a:ext uri="{FF2B5EF4-FFF2-40B4-BE49-F238E27FC236}">
                <a16:creationId xmlns:a16="http://schemas.microsoft.com/office/drawing/2014/main" id="{B0629148-2911-AB79-CCF2-F6E0BC7D5118}"/>
              </a:ext>
            </a:extLst>
          </p:cNvPr>
          <p:cNvSpPr>
            <a:spLocks noGrp="1"/>
          </p:cNvSpPr>
          <p:nvPr>
            <p:ph type="pic" sz="quarter" idx="51"/>
          </p:nvPr>
        </p:nvSpPr>
        <p:spPr>
          <a:xfrm>
            <a:off x="431009" y="1287679"/>
            <a:ext cx="3113369" cy="3471267"/>
          </a:xfrm>
          <a:custGeom>
            <a:avLst/>
            <a:gdLst>
              <a:gd name="connsiteX0" fmla="*/ 0 w 3113369"/>
              <a:gd name="connsiteY0" fmla="*/ 0 h 3471267"/>
              <a:gd name="connsiteX1" fmla="*/ 3113369 w 3113369"/>
              <a:gd name="connsiteY1" fmla="*/ 0 h 3471267"/>
              <a:gd name="connsiteX2" fmla="*/ 3113369 w 3113369"/>
              <a:gd name="connsiteY2" fmla="*/ 3471267 h 3471267"/>
              <a:gd name="connsiteX3" fmla="*/ 0 w 3113369"/>
              <a:gd name="connsiteY3" fmla="*/ 3471267 h 3471267"/>
              <a:gd name="connsiteX4" fmla="*/ 0 w 3113369"/>
              <a:gd name="connsiteY4" fmla="*/ 1882163 h 3471267"/>
              <a:gd name="connsiteX5" fmla="*/ 162480 w 3113369"/>
              <a:gd name="connsiteY5" fmla="*/ 1882163 h 3471267"/>
              <a:gd name="connsiteX6" fmla="*/ 162480 w 3113369"/>
              <a:gd name="connsiteY6" fmla="*/ 261649 h 3471267"/>
              <a:gd name="connsiteX7" fmla="*/ 0 w 3113369"/>
              <a:gd name="connsiteY7" fmla="*/ 261649 h 347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369" h="3471267">
                <a:moveTo>
                  <a:pt x="0" y="0"/>
                </a:moveTo>
                <a:lnTo>
                  <a:pt x="3113369" y="0"/>
                </a:lnTo>
                <a:lnTo>
                  <a:pt x="3113369" y="3471267"/>
                </a:lnTo>
                <a:lnTo>
                  <a:pt x="0" y="3471267"/>
                </a:lnTo>
                <a:lnTo>
                  <a:pt x="0" y="1882163"/>
                </a:lnTo>
                <a:lnTo>
                  <a:pt x="162480" y="1882163"/>
                </a:lnTo>
                <a:lnTo>
                  <a:pt x="162480" y="261649"/>
                </a:lnTo>
                <a:lnTo>
                  <a:pt x="0" y="261649"/>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0" name="Freeform 9">
            <a:extLst>
              <a:ext uri="{FF2B5EF4-FFF2-40B4-BE49-F238E27FC236}">
                <a16:creationId xmlns:a16="http://schemas.microsoft.com/office/drawing/2014/main" id="{CE086FEE-A12C-462A-4E0F-9F171C8B6C4A}"/>
              </a:ext>
            </a:extLst>
          </p:cNvPr>
          <p:cNvSpPr/>
          <p:nvPr userDrawn="1"/>
        </p:nvSpPr>
        <p:spPr>
          <a:xfrm rot="16200000">
            <a:off x="-369148" y="2207205"/>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506965" y="1272429"/>
            <a:ext cx="3322337" cy="518391"/>
          </a:xfr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514518" y="1790820"/>
            <a:ext cx="3322336" cy="1474644"/>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506965" y="4113438"/>
            <a:ext cx="3322337" cy="518391"/>
          </a:xfr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514518" y="4631829"/>
            <a:ext cx="3322336" cy="1474644"/>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506965" y="6912588"/>
            <a:ext cx="3322337" cy="518391"/>
          </a:xfr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514518" y="7430979"/>
            <a:ext cx="3322336" cy="1474644"/>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2" name="Slide Number Placeholder 5">
            <a:extLst>
              <a:ext uri="{FF2B5EF4-FFF2-40B4-BE49-F238E27FC236}">
                <a16:creationId xmlns:a16="http://schemas.microsoft.com/office/drawing/2014/main" id="{BED73E24-A450-6744-8158-9406FC91C2F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 name="Picture Placeholder 5">
            <a:extLst>
              <a:ext uri="{FF2B5EF4-FFF2-40B4-BE49-F238E27FC236}">
                <a16:creationId xmlns:a16="http://schemas.microsoft.com/office/drawing/2014/main" id="{405342F2-B181-C1EC-3C0A-FFAA83F69BE7}"/>
              </a:ext>
            </a:extLst>
          </p:cNvPr>
          <p:cNvSpPr>
            <a:spLocks noGrp="1"/>
          </p:cNvSpPr>
          <p:nvPr>
            <p:ph type="pic" sz="quarter" idx="57"/>
          </p:nvPr>
        </p:nvSpPr>
        <p:spPr>
          <a:xfrm>
            <a:off x="431010" y="125485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Freeform 6">
            <a:extLst>
              <a:ext uri="{FF2B5EF4-FFF2-40B4-BE49-F238E27FC236}">
                <a16:creationId xmlns:a16="http://schemas.microsoft.com/office/drawing/2014/main" id="{10975ED6-2A1C-A399-E7CE-4280BA7D97D6}"/>
              </a:ext>
            </a:extLst>
          </p:cNvPr>
          <p:cNvSpPr/>
          <p:nvPr userDrawn="1"/>
        </p:nvSpPr>
        <p:spPr>
          <a:xfrm rot="10800000">
            <a:off x="288727" y="151546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8" name="Picture Placeholder 7">
            <a:extLst>
              <a:ext uri="{FF2B5EF4-FFF2-40B4-BE49-F238E27FC236}">
                <a16:creationId xmlns:a16="http://schemas.microsoft.com/office/drawing/2014/main" id="{D81ADDD8-B5F8-CF35-6813-F77BCB5B8CE5}"/>
              </a:ext>
            </a:extLst>
          </p:cNvPr>
          <p:cNvSpPr>
            <a:spLocks noGrp="1"/>
          </p:cNvSpPr>
          <p:nvPr>
            <p:ph type="pic" sz="quarter" idx="58"/>
          </p:nvPr>
        </p:nvSpPr>
        <p:spPr>
          <a:xfrm>
            <a:off x="464876" y="404885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9" name="Freeform 8">
            <a:extLst>
              <a:ext uri="{FF2B5EF4-FFF2-40B4-BE49-F238E27FC236}">
                <a16:creationId xmlns:a16="http://schemas.microsoft.com/office/drawing/2014/main" id="{8E1D526E-D3B7-7557-8035-AA93439FB1FD}"/>
              </a:ext>
            </a:extLst>
          </p:cNvPr>
          <p:cNvSpPr/>
          <p:nvPr userDrawn="1"/>
        </p:nvSpPr>
        <p:spPr>
          <a:xfrm rot="10800000">
            <a:off x="322593" y="430946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10" name="Picture Placeholder 9">
            <a:extLst>
              <a:ext uri="{FF2B5EF4-FFF2-40B4-BE49-F238E27FC236}">
                <a16:creationId xmlns:a16="http://schemas.microsoft.com/office/drawing/2014/main" id="{BCE3311F-06BE-F820-4607-EB8E542FB8B5}"/>
              </a:ext>
            </a:extLst>
          </p:cNvPr>
          <p:cNvSpPr>
            <a:spLocks noGrp="1"/>
          </p:cNvSpPr>
          <p:nvPr>
            <p:ph type="pic" sz="quarter" idx="59"/>
          </p:nvPr>
        </p:nvSpPr>
        <p:spPr>
          <a:xfrm>
            <a:off x="498743" y="689365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1" name="Freeform 10">
            <a:extLst>
              <a:ext uri="{FF2B5EF4-FFF2-40B4-BE49-F238E27FC236}">
                <a16:creationId xmlns:a16="http://schemas.microsoft.com/office/drawing/2014/main" id="{A0114AE0-ECC0-ABF4-19E4-2C1CB4F63039}"/>
              </a:ext>
            </a:extLst>
          </p:cNvPr>
          <p:cNvSpPr/>
          <p:nvPr userDrawn="1"/>
        </p:nvSpPr>
        <p:spPr>
          <a:xfrm rot="10800000">
            <a:off x="356460" y="715426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325692"/>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54A2"/>
              </a:solidFill>
            </a:endParaRPr>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p:spPr>
        <p:txBody>
          <a:bodyPr>
            <a:noAutofit/>
          </a:bodyPr>
          <a:lstStyle>
            <a:lvl1pPr marL="0" indent="0" algn="l">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4485121"/>
            <a:ext cx="6599988" cy="1660826"/>
          </a:xfr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093D1F9A-9672-9243-9CA3-DC6F39D9D256}"/>
              </a:ext>
            </a:extLst>
          </p:cNvPr>
          <p:cNvSpPr>
            <a:spLocks noGrp="1"/>
          </p:cNvSpPr>
          <p:nvPr>
            <p:ph type="body" sz="quarter" idx="49" hasCustomPrompt="1"/>
          </p:nvPr>
        </p:nvSpPr>
        <p:spPr>
          <a:xfrm>
            <a:off x="584393" y="3476012"/>
            <a:ext cx="6599989" cy="853742"/>
          </a:xfrm>
        </p:spPr>
        <p:txBody>
          <a:bodyPr>
            <a:noAutofit/>
          </a:bodyPr>
          <a:lstStyle>
            <a:lvl1pPr marL="0" indent="0" algn="l">
              <a:spcBef>
                <a:spcPts val="0"/>
              </a:spcBef>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Your Heading</a:t>
            </a:r>
          </a:p>
        </p:txBody>
      </p:sp>
      <p:pic>
        <p:nvPicPr>
          <p:cNvPr id="27" name="Picture 26">
            <a:extLst>
              <a:ext uri="{FF2B5EF4-FFF2-40B4-BE49-F238E27FC236}">
                <a16:creationId xmlns:a16="http://schemas.microsoft.com/office/drawing/2014/main" id="{A09BAF52-66C7-5F4D-8869-0F2431F9A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571"/>
          <a:stretch/>
        </p:blipFill>
        <p:spPr>
          <a:xfrm rot="5400000">
            <a:off x="1069183" y="542985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28" name="Picture Placeholder 4">
            <a:extLst>
              <a:ext uri="{FF2B5EF4-FFF2-40B4-BE49-F238E27FC236}">
                <a16:creationId xmlns:a16="http://schemas.microsoft.com/office/drawing/2014/main" id="{4F2D0110-3726-6A48-8149-E59708540655}"/>
              </a:ext>
            </a:extLst>
          </p:cNvPr>
          <p:cNvSpPr>
            <a:spLocks noGrp="1"/>
          </p:cNvSpPr>
          <p:nvPr>
            <p:ph type="pic" sz="quarter" idx="10"/>
          </p:nvPr>
        </p:nvSpPr>
        <p:spPr>
          <a:xfrm>
            <a:off x="0" y="6923995"/>
            <a:ext cx="4642477" cy="2880154"/>
          </a:xfrm>
          <a:solidFill>
            <a:schemeClr val="bg1">
              <a:lumMod val="85000"/>
            </a:schemeClr>
          </a:solidFill>
          <a:ln>
            <a:noFill/>
          </a:ln>
        </p:spPr>
        <p:txBody>
          <a:bodyPr/>
          <a:lstStyle/>
          <a:p>
            <a:endParaRPr lang="en-US" dirty="0"/>
          </a:p>
        </p:txBody>
      </p:sp>
      <p:sp>
        <p:nvSpPr>
          <p:cNvPr id="29" name="Slide Number Placeholder 5">
            <a:extLst>
              <a:ext uri="{FF2B5EF4-FFF2-40B4-BE49-F238E27FC236}">
                <a16:creationId xmlns:a16="http://schemas.microsoft.com/office/drawing/2014/main" id="{0A15A55D-5B03-3541-A63F-0DECD59299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Freeform 10">
            <a:extLst>
              <a:ext uri="{FF2B5EF4-FFF2-40B4-BE49-F238E27FC236}">
                <a16:creationId xmlns:a16="http://schemas.microsoft.com/office/drawing/2014/main" id="{F4A6822C-F051-8C40-A45F-7B4A8A54BF2A}"/>
              </a:ext>
            </a:extLst>
          </p:cNvPr>
          <p:cNvSpPr/>
          <p:nvPr userDrawn="1"/>
        </p:nvSpPr>
        <p:spPr>
          <a:xfrm>
            <a:off x="5514042" y="27912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ONE COLUMN</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Slide Number Placeholder 5">
            <a:extLst>
              <a:ext uri="{FF2B5EF4-FFF2-40B4-BE49-F238E27FC236}">
                <a16:creationId xmlns:a16="http://schemas.microsoft.com/office/drawing/2014/main" id="{8469D253-12DF-404A-BC60-DE46EBF380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978311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2"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8" name="Slide Number Placeholder 5">
            <a:extLst>
              <a:ext uri="{FF2B5EF4-FFF2-40B4-BE49-F238E27FC236}">
                <a16:creationId xmlns:a16="http://schemas.microsoft.com/office/drawing/2014/main" id="{713F8AAC-B2F6-834D-8C2B-04215843A2F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79472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THREE COLUMNS</a:t>
            </a:r>
            <a:endParaRPr lang="en-US" dirty="0"/>
          </a:p>
        </p:txBody>
      </p:sp>
      <p:sp>
        <p:nvSpPr>
          <p:cNvPr id="11" name="Text Placeholder 32">
            <a:extLst>
              <a:ext uri="{FF2B5EF4-FFF2-40B4-BE49-F238E27FC236}">
                <a16:creationId xmlns:a16="http://schemas.microsoft.com/office/drawing/2014/main" id="{65E71303-A094-BE4A-86BB-0CC4F17507E6}"/>
              </a:ext>
            </a:extLst>
          </p:cNvPr>
          <p:cNvSpPr>
            <a:spLocks noGrp="1"/>
          </p:cNvSpPr>
          <p:nvPr>
            <p:ph type="body" sz="quarter" idx="47" hasCustomPrompt="1"/>
          </p:nvPr>
        </p:nvSpPr>
        <p:spPr>
          <a:xfrm>
            <a:off x="522147" y="1905323"/>
            <a:ext cx="6500273" cy="743603"/>
          </a:xfrm>
        </p:spPr>
        <p:txBody>
          <a:bodyPr>
            <a:noAutofit/>
          </a:bodyPr>
          <a:lstStyle>
            <a:lvl1pPr marL="0" indent="0" algn="l">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2" name="Text Placeholder 32">
            <a:extLst>
              <a:ext uri="{FF2B5EF4-FFF2-40B4-BE49-F238E27FC236}">
                <a16:creationId xmlns:a16="http://schemas.microsoft.com/office/drawing/2014/main" id="{BBC68E35-587E-9542-B8E5-8CAF7CFB2D3F}"/>
              </a:ext>
            </a:extLst>
          </p:cNvPr>
          <p:cNvSpPr>
            <a:spLocks noGrp="1"/>
          </p:cNvSpPr>
          <p:nvPr>
            <p:ph type="body" sz="quarter" idx="48" hasCustomPrompt="1"/>
          </p:nvPr>
        </p:nvSpPr>
        <p:spPr>
          <a:xfrm>
            <a:off x="529699" y="2906890"/>
            <a:ext cx="6500272" cy="6921424"/>
          </a:xfrm>
        </p:spPr>
        <p:txBody>
          <a:bodyPr numCol="3"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ABB5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6" name="Slide Number Placeholder 5">
            <a:extLst>
              <a:ext uri="{FF2B5EF4-FFF2-40B4-BE49-F238E27FC236}">
                <a16:creationId xmlns:a16="http://schemas.microsoft.com/office/drawing/2014/main" id="{0F02CD49-431E-E245-A85C-64267C1420D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077509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23B73CAA-4686-A177-C141-7325312FC443}"/>
              </a:ext>
            </a:extLst>
          </p:cNvPr>
          <p:cNvSpPr/>
          <p:nvPr userDrawn="1"/>
        </p:nvSpPr>
        <p:spPr>
          <a:xfrm>
            <a:off x="-17084" y="3908937"/>
            <a:ext cx="7593842" cy="575990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a:p>
        </p:txBody>
      </p:sp>
      <p:sp>
        <p:nvSpPr>
          <p:cNvPr id="43" name="Text Placeholder 32">
            <a:extLst>
              <a:ext uri="{FF2B5EF4-FFF2-40B4-BE49-F238E27FC236}">
                <a16:creationId xmlns:a16="http://schemas.microsoft.com/office/drawing/2014/main" id="{34CDD426-820C-98DF-4400-229F2360FBEF}"/>
              </a:ext>
            </a:extLst>
          </p:cNvPr>
          <p:cNvSpPr>
            <a:spLocks noGrp="1"/>
          </p:cNvSpPr>
          <p:nvPr>
            <p:ph type="body" sz="quarter" idx="30" hasCustomPrompt="1"/>
          </p:nvPr>
        </p:nvSpPr>
        <p:spPr>
          <a:xfrm>
            <a:off x="526494" y="8421835"/>
            <a:ext cx="6500273" cy="660318"/>
          </a:xfr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pic>
        <p:nvPicPr>
          <p:cNvPr id="19" name="Picture 18">
            <a:extLst>
              <a:ext uri="{FF2B5EF4-FFF2-40B4-BE49-F238E27FC236}">
                <a16:creationId xmlns:a16="http://schemas.microsoft.com/office/drawing/2014/main" id="{A03316B9-7419-A311-A064-80A8C186EA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682" y="816923"/>
            <a:ext cx="4759042" cy="1790098"/>
          </a:xfrm>
          <a:prstGeom prst="rect">
            <a:avLst/>
          </a:prstGeom>
        </p:spPr>
      </p:pic>
      <p:sp>
        <p:nvSpPr>
          <p:cNvPr id="21" name="Freeform 20">
            <a:extLst>
              <a:ext uri="{FF2B5EF4-FFF2-40B4-BE49-F238E27FC236}">
                <a16:creationId xmlns:a16="http://schemas.microsoft.com/office/drawing/2014/main" id="{700BB296-48CD-6A7C-1223-A05E372D2171}"/>
              </a:ext>
            </a:extLst>
          </p:cNvPr>
          <p:cNvSpPr/>
          <p:nvPr userDrawn="1"/>
        </p:nvSpPr>
        <p:spPr>
          <a:xfrm rot="10800000">
            <a:off x="4500282" y="3742547"/>
            <a:ext cx="2469996" cy="39421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b="1"/>
          </a:p>
        </p:txBody>
      </p:sp>
      <p:sp>
        <p:nvSpPr>
          <p:cNvPr id="45" name="Text Placeholder 32">
            <a:extLst>
              <a:ext uri="{FF2B5EF4-FFF2-40B4-BE49-F238E27FC236}">
                <a16:creationId xmlns:a16="http://schemas.microsoft.com/office/drawing/2014/main" id="{AB0E867D-0846-7434-5866-484F5BAB257B}"/>
              </a:ext>
            </a:extLst>
          </p:cNvPr>
          <p:cNvSpPr>
            <a:spLocks noGrp="1"/>
          </p:cNvSpPr>
          <p:nvPr>
            <p:ph type="body" sz="quarter" idx="20" hasCustomPrompt="1"/>
          </p:nvPr>
        </p:nvSpPr>
        <p:spPr>
          <a:xfrm>
            <a:off x="4500282" y="3688759"/>
            <a:ext cx="2469996" cy="394211"/>
          </a:xfr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www.ingrow.eu</a:t>
            </a:r>
            <a:endParaRPr lang="en-GB" dirty="0"/>
          </a:p>
        </p:txBody>
      </p:sp>
      <p:cxnSp>
        <p:nvCxnSpPr>
          <p:cNvPr id="47" name="Straight Connector 46">
            <a:extLst>
              <a:ext uri="{FF2B5EF4-FFF2-40B4-BE49-F238E27FC236}">
                <a16:creationId xmlns:a16="http://schemas.microsoft.com/office/drawing/2014/main" id="{F08BEB68-2DED-B75D-F54F-522E82058E81}"/>
              </a:ext>
            </a:extLst>
          </p:cNvPr>
          <p:cNvCxnSpPr>
            <a:cxnSpLocks/>
          </p:cNvCxnSpPr>
          <p:nvPr userDrawn="1"/>
        </p:nvCxnSpPr>
        <p:spPr>
          <a:xfrm>
            <a:off x="228494" y="8343334"/>
            <a:ext cx="73311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13949C0B-040A-2257-798D-351D85405F57}"/>
              </a:ext>
            </a:extLst>
          </p:cNvPr>
          <p:cNvPicPr/>
          <p:nvPr userDrawn="1"/>
        </p:nvPicPr>
        <p:blipFill>
          <a:blip r:embed="rId3" cstate="screen">
            <a:extLst>
              <a:ext uri="{28A0092B-C50C-407E-A947-70E740481C1C}">
                <a14:useLocalDpi xmlns:a14="http://schemas.microsoft.com/office/drawing/2010/main"/>
              </a:ext>
            </a:extLst>
          </a:blip>
          <a:srcRect l="4319" r="4319"/>
          <a:stretch/>
        </p:blipFill>
        <p:spPr bwMode="auto">
          <a:xfrm>
            <a:off x="5769397" y="10022364"/>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8685864"/>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3908937"/>
            <a:ext cx="7576758" cy="575990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AFECD4F-1CB9-DB27-F307-4A336B5AEDDE}"/>
              </a:ext>
            </a:extLst>
          </p:cNvPr>
          <p:cNvSpPr/>
          <p:nvPr userDrawn="1"/>
        </p:nvSpPr>
        <p:spPr>
          <a:xfrm>
            <a:off x="0" y="6971601"/>
            <a:ext cx="4780522" cy="214022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E97924"/>
          </a:solidFill>
          <a:ln w="3080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B2DCC17-2284-D50E-AB5A-98E5F85A834A}"/>
              </a:ext>
            </a:extLst>
          </p:cNvPr>
          <p:cNvSpPr/>
          <p:nvPr userDrawn="1"/>
        </p:nvSpPr>
        <p:spPr>
          <a:xfrm rot="10800000">
            <a:off x="4500282" y="3336148"/>
            <a:ext cx="2469996" cy="39421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b="1"/>
          </a:p>
        </p:txBody>
      </p:sp>
      <p:sp>
        <p:nvSpPr>
          <p:cNvPr id="33" name="Freeform 32">
            <a:extLst>
              <a:ext uri="{FF2B5EF4-FFF2-40B4-BE49-F238E27FC236}">
                <a16:creationId xmlns:a16="http://schemas.microsoft.com/office/drawing/2014/main" id="{527A8425-B90A-4347-AF48-00C1D5CC2D28}"/>
              </a:ext>
            </a:extLst>
          </p:cNvPr>
          <p:cNvSpPr/>
          <p:nvPr/>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28494" y="7230537"/>
            <a:ext cx="4003808" cy="1112797"/>
          </a:xfrm>
        </p:spPr>
        <p:txBody>
          <a:bodyPr anchor="t">
            <a:noAutofit/>
          </a:bodyPr>
          <a:lstStyle>
            <a:lvl1pPr marL="0" indent="0" algn="l">
              <a:lnSpc>
                <a:spcPts val="3940"/>
              </a:lnSpc>
              <a:spcBef>
                <a:spcPts val="0"/>
              </a:spcBef>
              <a:buNone/>
              <a:defRPr sz="42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28494" y="8410728"/>
            <a:ext cx="4003808" cy="701098"/>
          </a:xfr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sp>
        <p:nvSpPr>
          <p:cNvPr id="58" name="Rectangle 57">
            <a:extLst>
              <a:ext uri="{FF2B5EF4-FFF2-40B4-BE49-F238E27FC236}">
                <a16:creationId xmlns:a16="http://schemas.microsoft.com/office/drawing/2014/main" id="{B18F2335-85BE-FD4B-9088-52A89423DF3E}"/>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FF29D983-37A2-6448-BEE7-9F3F6899200A}"/>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769397" y="10022364"/>
            <a:ext cx="1280061" cy="293943"/>
          </a:xfrm>
          <a:prstGeom prst="rect">
            <a:avLst/>
          </a:prstGeom>
          <a:ln>
            <a:noFill/>
          </a:ln>
          <a:extLst>
            <a:ext uri="{53640926-AAD7-44D8-BBD7-CCE9431645EC}">
              <a14:shadowObscured xmlns:a14="http://schemas.microsoft.com/office/drawing/2010/main"/>
            </a:ext>
          </a:extLst>
        </p:spPr>
      </p:pic>
      <p:sp>
        <p:nvSpPr>
          <p:cNvPr id="88" name="Text Placeholder 32">
            <a:extLst>
              <a:ext uri="{FF2B5EF4-FFF2-40B4-BE49-F238E27FC236}">
                <a16:creationId xmlns:a16="http://schemas.microsoft.com/office/drawing/2014/main" id="{A77AA9A8-4BB6-8733-CDD8-C6E8A73B496B}"/>
              </a:ext>
            </a:extLst>
          </p:cNvPr>
          <p:cNvSpPr>
            <a:spLocks noGrp="1"/>
          </p:cNvSpPr>
          <p:nvPr>
            <p:ph type="body" sz="quarter" idx="20" hasCustomPrompt="1"/>
          </p:nvPr>
        </p:nvSpPr>
        <p:spPr>
          <a:xfrm>
            <a:off x="4500282" y="3282360"/>
            <a:ext cx="2469996" cy="394211"/>
          </a:xfr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www.ingrow.eu</a:t>
            </a:r>
            <a:endParaRPr lang="en-GB" dirty="0"/>
          </a:p>
        </p:txBody>
      </p:sp>
      <p:pic>
        <p:nvPicPr>
          <p:cNvPr id="53" name="Picture 52">
            <a:extLst>
              <a:ext uri="{FF2B5EF4-FFF2-40B4-BE49-F238E27FC236}">
                <a16:creationId xmlns:a16="http://schemas.microsoft.com/office/drawing/2014/main" id="{F2C700E2-854A-57CA-A18F-4DD2623764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682" y="816923"/>
            <a:ext cx="4759042" cy="1790098"/>
          </a:xfrm>
          <a:prstGeom prst="rect">
            <a:avLst/>
          </a:prstGeom>
        </p:spPr>
      </p:pic>
      <p:cxnSp>
        <p:nvCxnSpPr>
          <p:cNvPr id="3" name="Straight Connector 2">
            <a:extLst>
              <a:ext uri="{FF2B5EF4-FFF2-40B4-BE49-F238E27FC236}">
                <a16:creationId xmlns:a16="http://schemas.microsoft.com/office/drawing/2014/main" id="{06E49D10-4BB9-2340-FEC1-DC7E233B4F23}"/>
              </a:ext>
            </a:extLst>
          </p:cNvPr>
          <p:cNvCxnSpPr>
            <a:cxnSpLocks/>
          </p:cNvCxnSpPr>
          <p:nvPr userDrawn="1"/>
        </p:nvCxnSpPr>
        <p:spPr>
          <a:xfrm>
            <a:off x="228494" y="8343334"/>
            <a:ext cx="73311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78658FE3-8BE8-06ED-D91C-1630197A8D4B}"/>
              </a:ext>
            </a:extLst>
          </p:cNvPr>
          <p:cNvSpPr>
            <a:spLocks noGrp="1"/>
          </p:cNvSpPr>
          <p:nvPr>
            <p:ph type="pic" sz="quarter" idx="21"/>
          </p:nvPr>
        </p:nvSpPr>
        <p:spPr>
          <a:xfrm>
            <a:off x="968375" y="3514725"/>
            <a:ext cx="6591300" cy="5198967"/>
          </a:xfrm>
          <a:custGeom>
            <a:avLst/>
            <a:gdLst>
              <a:gd name="connsiteX0" fmla="*/ 0 w 6591300"/>
              <a:gd name="connsiteY0" fmla="*/ 0 h 5198967"/>
              <a:gd name="connsiteX1" fmla="*/ 3531906 w 6591300"/>
              <a:gd name="connsiteY1" fmla="*/ 0 h 5198967"/>
              <a:gd name="connsiteX2" fmla="*/ 3531906 w 6591300"/>
              <a:gd name="connsiteY2" fmla="*/ 215634 h 5198967"/>
              <a:gd name="connsiteX3" fmla="*/ 6001903 w 6591300"/>
              <a:gd name="connsiteY3" fmla="*/ 215634 h 5198967"/>
              <a:gd name="connsiteX4" fmla="*/ 6001903 w 6591300"/>
              <a:gd name="connsiteY4" fmla="*/ 0 h 5198967"/>
              <a:gd name="connsiteX5" fmla="*/ 6591300 w 6591300"/>
              <a:gd name="connsiteY5" fmla="*/ 0 h 5198967"/>
              <a:gd name="connsiteX6" fmla="*/ 6591300 w 6591300"/>
              <a:gd name="connsiteY6" fmla="*/ 5198967 h 5198967"/>
              <a:gd name="connsiteX7" fmla="*/ 3812146 w 6591300"/>
              <a:gd name="connsiteY7" fmla="*/ 5198967 h 5198967"/>
              <a:gd name="connsiteX8" fmla="*/ 3812146 w 6591300"/>
              <a:gd name="connsiteY8" fmla="*/ 3456876 h 5198967"/>
              <a:gd name="connsiteX9" fmla="*/ 0 w 6591300"/>
              <a:gd name="connsiteY9" fmla="*/ 3456876 h 51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1300" h="5198967">
                <a:moveTo>
                  <a:pt x="0" y="0"/>
                </a:moveTo>
                <a:lnTo>
                  <a:pt x="3531906" y="0"/>
                </a:lnTo>
                <a:lnTo>
                  <a:pt x="3531906" y="215634"/>
                </a:lnTo>
                <a:lnTo>
                  <a:pt x="6001903" y="215634"/>
                </a:lnTo>
                <a:lnTo>
                  <a:pt x="6001903" y="0"/>
                </a:lnTo>
                <a:lnTo>
                  <a:pt x="6591300" y="0"/>
                </a:lnTo>
                <a:lnTo>
                  <a:pt x="6591300" y="5198967"/>
                </a:lnTo>
                <a:lnTo>
                  <a:pt x="3812146" y="5198967"/>
                </a:lnTo>
                <a:lnTo>
                  <a:pt x="3812146" y="3456876"/>
                </a:lnTo>
                <a:lnTo>
                  <a:pt x="0" y="3456876"/>
                </a:lnTo>
                <a:close/>
              </a:path>
            </a:pathLst>
          </a:custGeom>
        </p:spPr>
        <p:txBody>
          <a:bodyPr wrap="square">
            <a:noAutofit/>
          </a:bodyPr>
          <a:lstStyle/>
          <a:p>
            <a:endParaRPr lang="en-GB"/>
          </a:p>
        </p:txBody>
      </p:sp>
    </p:spTree>
    <p:extLst>
      <p:ext uri="{BB962C8B-B14F-4D97-AF65-F5344CB8AC3E}">
        <p14:creationId xmlns:p14="http://schemas.microsoft.com/office/powerpoint/2010/main" val="401470808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1661138" y="3330026"/>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2364094" y="3330026"/>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1661138" y="3805268"/>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2364094" y="3805268"/>
            <a:ext cx="3544003" cy="349200"/>
          </a:xfr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1661138" y="4306402"/>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2364094" y="4306402"/>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1661138" y="4807357"/>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2364094" y="4807357"/>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1661138" y="5309147"/>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2364094" y="5309147"/>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1670778" y="5838343"/>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2373734" y="5838343"/>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1670778" y="6328575"/>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2373734" y="6328575"/>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3179754" y="9704496"/>
            <a:ext cx="3357233" cy="52322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GB" sz="7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287" name="Rectangle 286">
            <a:extLst>
              <a:ext uri="{FF2B5EF4-FFF2-40B4-BE49-F238E27FC236}">
                <a16:creationId xmlns:a16="http://schemas.microsoft.com/office/drawing/2014/main" id="{4F911FDD-D26D-9547-8FF2-DCE6196E69AD}"/>
              </a:ext>
            </a:extLst>
          </p:cNvPr>
          <p:cNvSpPr/>
          <p:nvPr userDrawn="1"/>
        </p:nvSpPr>
        <p:spPr>
          <a:xfrm>
            <a:off x="788956" y="9560668"/>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8" name="Picture 287">
            <a:extLst>
              <a:ext uri="{FF2B5EF4-FFF2-40B4-BE49-F238E27FC236}">
                <a16:creationId xmlns:a16="http://schemas.microsoft.com/office/drawing/2014/main" id="{CC634460-5E3C-1246-B07A-1708CC12960F}"/>
              </a:ext>
            </a:extLst>
          </p:cNvPr>
          <p:cNvPicPr/>
          <p:nvPr userDrawn="1"/>
        </p:nvPicPr>
        <p:blipFill>
          <a:blip r:embed="rId2" cstate="screen">
            <a:extLst>
              <a:ext uri="{28A0092B-C50C-407E-A947-70E740481C1C}">
                <a14:useLocalDpi xmlns:a14="http://schemas.microsoft.com/office/drawing/2010/main"/>
              </a:ext>
            </a:extLst>
          </a:blip>
          <a:srcRect l="4319" r="4319"/>
          <a:stretch/>
        </p:blipFill>
        <p:spPr bwMode="auto">
          <a:xfrm>
            <a:off x="1685089" y="9792117"/>
            <a:ext cx="1280061" cy="293943"/>
          </a:xfrm>
          <a:prstGeom prst="rect">
            <a:avLst/>
          </a:prstGeom>
          <a:ln>
            <a:noFill/>
          </a:ln>
          <a:extLst>
            <a:ext uri="{53640926-AAD7-44D8-BBD7-CCE9431645EC}">
              <a14:shadowObscured xmlns:a14="http://schemas.microsoft.com/office/drawing/2010/main"/>
            </a:ext>
          </a:extLst>
        </p:spPr>
      </p:pic>
      <p:sp>
        <p:nvSpPr>
          <p:cNvPr id="289" name="Slide Number Placeholder 5">
            <a:extLst>
              <a:ext uri="{FF2B5EF4-FFF2-40B4-BE49-F238E27FC236}">
                <a16:creationId xmlns:a16="http://schemas.microsoft.com/office/drawing/2014/main" id="{751EED51-E62D-A344-BB9C-161037216E7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5166285" y="5167936"/>
            <a:ext cx="10690162" cy="35759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1603754" y="2096576"/>
            <a:ext cx="2289273" cy="829919"/>
          </a:xfrm>
        </p:spPr>
        <p:txBody>
          <a:bodyPr anchor="ctr">
            <a:noAutofit/>
          </a:bodyPr>
          <a:lstStyle>
            <a:lvl1pPr marL="0" indent="0" algn="l">
              <a:lnSpc>
                <a:spcPts val="2660"/>
              </a:lnSpc>
              <a:spcBef>
                <a:spcPts val="0"/>
              </a:spcBef>
              <a:buNone/>
              <a:defRPr sz="28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TABLE OF CONTENTS</a:t>
            </a:r>
            <a:endParaRPr lang="en-US" dirty="0"/>
          </a:p>
        </p:txBody>
      </p:sp>
      <p:grpSp>
        <p:nvGrpSpPr>
          <p:cNvPr id="2" name="Group 1">
            <a:extLst>
              <a:ext uri="{FF2B5EF4-FFF2-40B4-BE49-F238E27FC236}">
                <a16:creationId xmlns:a16="http://schemas.microsoft.com/office/drawing/2014/main" id="{16FC7542-E30E-FF68-E768-E0926CF0CD87}"/>
              </a:ext>
            </a:extLst>
          </p:cNvPr>
          <p:cNvGrpSpPr/>
          <p:nvPr userDrawn="1"/>
        </p:nvGrpSpPr>
        <p:grpSpPr>
          <a:xfrm>
            <a:off x="1435683" y="3722669"/>
            <a:ext cx="4752000" cy="3029008"/>
            <a:chOff x="1435683" y="3722669"/>
            <a:chExt cx="4752000" cy="3029008"/>
          </a:xfrm>
        </p:grpSpPr>
        <p:sp>
          <p:nvSpPr>
            <p:cNvPr id="57" name="Rectangle 56">
              <a:extLst>
                <a:ext uri="{FF2B5EF4-FFF2-40B4-BE49-F238E27FC236}">
                  <a16:creationId xmlns:a16="http://schemas.microsoft.com/office/drawing/2014/main" id="{683CB224-BC37-A449-A879-B518A8300CF6}"/>
                </a:ext>
              </a:extLst>
            </p:cNvPr>
            <p:cNvSpPr/>
            <p:nvPr userDrawn="1"/>
          </p:nvSpPr>
          <p:spPr>
            <a:xfrm>
              <a:off x="1435683" y="3722669"/>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435683" y="4223904"/>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435683" y="4725139"/>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435683" y="5226373"/>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5" name="Rectangle 74">
              <a:extLst>
                <a:ext uri="{FF2B5EF4-FFF2-40B4-BE49-F238E27FC236}">
                  <a16:creationId xmlns:a16="http://schemas.microsoft.com/office/drawing/2014/main" id="{35748608-FDE9-4648-BB0B-46BD9D014EC5}"/>
                </a:ext>
              </a:extLst>
            </p:cNvPr>
            <p:cNvSpPr/>
            <p:nvPr userDrawn="1"/>
          </p:nvSpPr>
          <p:spPr>
            <a:xfrm>
              <a:off x="1435683" y="5727608"/>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435683" y="6228843"/>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435683" y="6730077"/>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29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41" name="Slide Number Placeholder 5">
            <a:extLst>
              <a:ext uri="{FF2B5EF4-FFF2-40B4-BE49-F238E27FC236}">
                <a16:creationId xmlns:a16="http://schemas.microsoft.com/office/drawing/2014/main" id="{E3A04855-91F4-274D-9A9B-78507857B199}"/>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8" name="Text Placeholder 32">
            <a:extLst>
              <a:ext uri="{FF2B5EF4-FFF2-40B4-BE49-F238E27FC236}">
                <a16:creationId xmlns:a16="http://schemas.microsoft.com/office/drawing/2014/main" id="{7547E802-876B-7740-8C93-4DA43471BC41}"/>
              </a:ext>
            </a:extLst>
          </p:cNvPr>
          <p:cNvSpPr>
            <a:spLocks noGrp="1"/>
          </p:cNvSpPr>
          <p:nvPr>
            <p:ph type="body" sz="quarter" idx="47" hasCustomPrompt="1"/>
          </p:nvPr>
        </p:nvSpPr>
        <p:spPr>
          <a:xfrm>
            <a:off x="4201739" y="4468635"/>
            <a:ext cx="2785251" cy="743603"/>
          </a:xfrm>
        </p:spPr>
        <p:txBody>
          <a:bodyPr>
            <a:noAutofit/>
          </a:bodyPr>
          <a:lstStyle>
            <a:lvl1pPr marL="0" indent="0" algn="l">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5E8100A4-6677-ED40-B24D-22A7219FE433}"/>
              </a:ext>
            </a:extLst>
          </p:cNvPr>
          <p:cNvSpPr>
            <a:spLocks noGrp="1"/>
          </p:cNvSpPr>
          <p:nvPr>
            <p:ph type="body" sz="quarter" idx="48" hasCustomPrompt="1"/>
          </p:nvPr>
        </p:nvSpPr>
        <p:spPr>
          <a:xfrm>
            <a:off x="4209292" y="4987026"/>
            <a:ext cx="2785250" cy="1692670"/>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E7B11294-10FD-0B44-A9DA-41BF11D1E85C}"/>
              </a:ext>
            </a:extLst>
          </p:cNvPr>
          <p:cNvSpPr>
            <a:spLocks noGrp="1"/>
          </p:cNvSpPr>
          <p:nvPr>
            <p:ph type="body" sz="quarter" idx="49" hasCustomPrompt="1"/>
          </p:nvPr>
        </p:nvSpPr>
        <p:spPr>
          <a:xfrm>
            <a:off x="4209292" y="6994025"/>
            <a:ext cx="2785251" cy="743603"/>
          </a:xfrm>
        </p:spPr>
        <p:txBody>
          <a:bodyPr>
            <a:noAutofit/>
          </a:bodyPr>
          <a:lstStyle>
            <a:lvl1pPr marL="0" indent="0" algn="l">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3" name="Text Placeholder 32">
            <a:extLst>
              <a:ext uri="{FF2B5EF4-FFF2-40B4-BE49-F238E27FC236}">
                <a16:creationId xmlns:a16="http://schemas.microsoft.com/office/drawing/2014/main" id="{16C0CD18-D5AA-2240-8921-3F6C4DE2F9F6}"/>
              </a:ext>
            </a:extLst>
          </p:cNvPr>
          <p:cNvSpPr>
            <a:spLocks noGrp="1"/>
          </p:cNvSpPr>
          <p:nvPr>
            <p:ph type="body" sz="quarter" idx="50" hasCustomPrompt="1"/>
          </p:nvPr>
        </p:nvSpPr>
        <p:spPr>
          <a:xfrm>
            <a:off x="4216845" y="7512416"/>
            <a:ext cx="2785250" cy="1692670"/>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Picture Placeholder 12">
            <a:extLst>
              <a:ext uri="{FF2B5EF4-FFF2-40B4-BE49-F238E27FC236}">
                <a16:creationId xmlns:a16="http://schemas.microsoft.com/office/drawing/2014/main" id="{E06DA11A-3B23-00E1-2694-93FEB1F6532E}"/>
              </a:ext>
            </a:extLst>
          </p:cNvPr>
          <p:cNvSpPr>
            <a:spLocks noGrp="1"/>
          </p:cNvSpPr>
          <p:nvPr>
            <p:ph type="pic" sz="quarter" idx="12"/>
          </p:nvPr>
        </p:nvSpPr>
        <p:spPr>
          <a:xfrm>
            <a:off x="-7552" y="0"/>
            <a:ext cx="3652452" cy="1069181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Text Placeholder 32">
            <a:extLst>
              <a:ext uri="{FF2B5EF4-FFF2-40B4-BE49-F238E27FC236}">
                <a16:creationId xmlns:a16="http://schemas.microsoft.com/office/drawing/2014/main" id="{41D3762C-9A15-42F4-D5D2-5686A9D46ACD}"/>
              </a:ext>
            </a:extLst>
          </p:cNvPr>
          <p:cNvSpPr>
            <a:spLocks noGrp="1"/>
          </p:cNvSpPr>
          <p:nvPr>
            <p:ph type="body" sz="quarter" idx="30" hasCustomPrompt="1"/>
          </p:nvPr>
        </p:nvSpPr>
        <p:spPr>
          <a:xfrm>
            <a:off x="2675708" y="1194575"/>
            <a:ext cx="3812533" cy="584303"/>
          </a:xfrm>
          <a:solidFill>
            <a:srgbClr val="7ABB57"/>
          </a:solidFill>
        </p:spPr>
        <p:txBody>
          <a:bodyPr anchor="ctr">
            <a:noAutofit/>
          </a:bodyPr>
          <a:lstStyle>
            <a:lvl1pPr marL="0" indent="0" algn="l">
              <a:buNone/>
              <a:defRPr sz="29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294" userDrawn="1">
          <p15:clr>
            <a:srgbClr val="FBAE40"/>
          </p15:clr>
        </p15:guide>
        <p15:guide id="2" pos="444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1" y="4749219"/>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9260DE6-26E0-F749-A3D0-10A46E29D4EB}"/>
              </a:ext>
            </a:extLst>
          </p:cNvPr>
          <p:cNvSpPr/>
          <p:nvPr/>
        </p:nvSpPr>
        <p:spPr>
          <a:xfrm>
            <a:off x="0" y="2808731"/>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a:p>
        </p:txBody>
      </p:sp>
      <p:sp>
        <p:nvSpPr>
          <p:cNvPr id="51" name="Picture Placeholder 50">
            <a:extLst>
              <a:ext uri="{FF2B5EF4-FFF2-40B4-BE49-F238E27FC236}">
                <a16:creationId xmlns:a16="http://schemas.microsoft.com/office/drawing/2014/main" id="{7B46D10E-C541-B647-B5A7-F8D88C95E972}"/>
              </a:ext>
            </a:extLst>
          </p:cNvPr>
          <p:cNvSpPr>
            <a:spLocks noGrp="1"/>
          </p:cNvSpPr>
          <p:nvPr>
            <p:ph type="pic" sz="quarter" idx="16"/>
          </p:nvPr>
        </p:nvSpPr>
        <p:spPr>
          <a:xfrm>
            <a:off x="3634150" y="3859237"/>
            <a:ext cx="3943454" cy="6042845"/>
          </a:xfrm>
          <a:custGeom>
            <a:avLst/>
            <a:gdLst>
              <a:gd name="connsiteX0" fmla="*/ 0 w 3943454"/>
              <a:gd name="connsiteY0" fmla="*/ 0 h 6042845"/>
              <a:gd name="connsiteX1" fmla="*/ 3943454 w 3943454"/>
              <a:gd name="connsiteY1" fmla="*/ 0 h 6042845"/>
              <a:gd name="connsiteX2" fmla="*/ 3943454 w 3943454"/>
              <a:gd name="connsiteY2" fmla="*/ 6042845 h 6042845"/>
              <a:gd name="connsiteX3" fmla="*/ 0 w 3943454"/>
              <a:gd name="connsiteY3" fmla="*/ 6042845 h 6042845"/>
              <a:gd name="connsiteX4" fmla="*/ 0 w 3943454"/>
              <a:gd name="connsiteY4" fmla="*/ 5099197 h 6042845"/>
              <a:gd name="connsiteX5" fmla="*/ 152380 w 3943454"/>
              <a:gd name="connsiteY5" fmla="*/ 5099197 h 6042845"/>
              <a:gd name="connsiteX6" fmla="*/ 152380 w 3943454"/>
              <a:gd name="connsiteY6" fmla="*/ 3478683 h 6042845"/>
              <a:gd name="connsiteX7" fmla="*/ 0 w 3943454"/>
              <a:gd name="connsiteY7" fmla="*/ 3478683 h 60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6042845">
                <a:moveTo>
                  <a:pt x="0" y="0"/>
                </a:moveTo>
                <a:lnTo>
                  <a:pt x="3943454" y="0"/>
                </a:lnTo>
                <a:lnTo>
                  <a:pt x="3943454" y="6042845"/>
                </a:lnTo>
                <a:lnTo>
                  <a:pt x="0" y="6042845"/>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dirty="0"/>
          </a:p>
        </p:txBody>
      </p:sp>
      <p:sp>
        <p:nvSpPr>
          <p:cNvPr id="52" name="Freeform 51">
            <a:extLst>
              <a:ext uri="{FF2B5EF4-FFF2-40B4-BE49-F238E27FC236}">
                <a16:creationId xmlns:a16="http://schemas.microsoft.com/office/drawing/2014/main" id="{806D9B5C-9370-D54A-B5AF-96E81D07248C}"/>
              </a:ext>
            </a:extLst>
          </p:cNvPr>
          <p:cNvSpPr/>
          <p:nvPr userDrawn="1"/>
        </p:nvSpPr>
        <p:spPr>
          <a:xfrm rot="16200000">
            <a:off x="2823893" y="799579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609161E-AC5C-3E49-B544-D2D870BAB246}"/>
              </a:ext>
            </a:extLst>
          </p:cNvPr>
          <p:cNvSpPr/>
          <p:nvPr userDrawn="1"/>
        </p:nvSpPr>
        <p:spPr>
          <a:xfrm>
            <a:off x="3463840" y="581832"/>
            <a:ext cx="86263" cy="1868579"/>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solidFill>
            <a:srgbClr val="7ABB57"/>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383723" y="1201053"/>
            <a:ext cx="2653227" cy="1180238"/>
          </a:xfrm>
          <a:effectLst>
            <a:glow rad="127000">
              <a:srgbClr val="414141"/>
            </a:glow>
          </a:effectLst>
        </p:spPr>
        <p:txBody>
          <a:bodyPr>
            <a:noAutofit/>
          </a:bodyPr>
          <a:lstStyle>
            <a:lvl1pPr marL="0" indent="0" algn="r">
              <a:buNone/>
              <a:defRPr sz="7200" b="1">
                <a:solidFill>
                  <a:srgbClr val="7ABB5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383722" y="746270"/>
            <a:ext cx="2635807" cy="1376181"/>
          </a:xfr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3863376" y="864761"/>
            <a:ext cx="3482586" cy="1516530"/>
          </a:xfrm>
          <a:effectLst>
            <a:glow rad="127000">
              <a:srgbClr val="414141"/>
            </a:glow>
          </a:effectLst>
        </p:spPr>
        <p:txBody>
          <a:bodyPr>
            <a:noAutofit/>
          </a:bodyPr>
          <a:lstStyle>
            <a:lvl1pPr marL="0" indent="0" algn="l">
              <a:spcBef>
                <a:spcPts val="0"/>
              </a:spcBef>
              <a:buNone/>
              <a:defRPr sz="2800" b="0">
                <a:solidFill>
                  <a:srgbClr val="0C2D45"/>
                </a:solidFill>
                <a:latin typeface="Calibri" panose="020F0502020204030204" pitchFamily="34" charset="0"/>
                <a:cs typeface="Calibri" panose="020F0502020204030204" pitchFamily="34" charset="0"/>
              </a:defRPr>
            </a:lvl1pPr>
          </a:lstStyle>
          <a:p>
            <a:pPr lvl="0"/>
            <a:r>
              <a:rPr lang="en-GB" dirty="0"/>
              <a:t>TITLE</a:t>
            </a:r>
            <a:endParaRPr lang="en-US" dirty="0"/>
          </a:p>
        </p:txBody>
      </p:sp>
      <p:grpSp>
        <p:nvGrpSpPr>
          <p:cNvPr id="4" name="Group 3">
            <a:extLst>
              <a:ext uri="{FF2B5EF4-FFF2-40B4-BE49-F238E27FC236}">
                <a16:creationId xmlns:a16="http://schemas.microsoft.com/office/drawing/2014/main" id="{2F324AD1-4251-87C3-1D1D-596308E57739}"/>
              </a:ext>
            </a:extLst>
          </p:cNvPr>
          <p:cNvGrpSpPr/>
          <p:nvPr userDrawn="1"/>
        </p:nvGrpSpPr>
        <p:grpSpPr>
          <a:xfrm>
            <a:off x="-505115" y="5345906"/>
            <a:ext cx="3524644" cy="3612528"/>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6F6277C-DB19-7A76-9AAE-47517E615AD5}"/>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DCFF662-9915-2C65-0D67-918E4C4852A0}"/>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93731E-3513-868E-1151-5BC1CC13A87A}"/>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3094033003"/>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1" y="4749219"/>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9260DE6-26E0-F749-A3D0-10A46E29D4EB}"/>
              </a:ext>
            </a:extLst>
          </p:cNvPr>
          <p:cNvSpPr/>
          <p:nvPr/>
        </p:nvSpPr>
        <p:spPr>
          <a:xfrm>
            <a:off x="0" y="2808731"/>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a:p>
        </p:txBody>
      </p:sp>
      <p:sp>
        <p:nvSpPr>
          <p:cNvPr id="51" name="Picture Placeholder 50">
            <a:extLst>
              <a:ext uri="{FF2B5EF4-FFF2-40B4-BE49-F238E27FC236}">
                <a16:creationId xmlns:a16="http://schemas.microsoft.com/office/drawing/2014/main" id="{7B46D10E-C541-B647-B5A7-F8D88C95E972}"/>
              </a:ext>
            </a:extLst>
          </p:cNvPr>
          <p:cNvSpPr>
            <a:spLocks noGrp="1"/>
          </p:cNvSpPr>
          <p:nvPr>
            <p:ph type="pic" sz="quarter" idx="16"/>
          </p:nvPr>
        </p:nvSpPr>
        <p:spPr>
          <a:xfrm>
            <a:off x="3634150" y="3859237"/>
            <a:ext cx="3943454" cy="6042845"/>
          </a:xfrm>
          <a:custGeom>
            <a:avLst/>
            <a:gdLst>
              <a:gd name="connsiteX0" fmla="*/ 0 w 3943454"/>
              <a:gd name="connsiteY0" fmla="*/ 0 h 6042845"/>
              <a:gd name="connsiteX1" fmla="*/ 3943454 w 3943454"/>
              <a:gd name="connsiteY1" fmla="*/ 0 h 6042845"/>
              <a:gd name="connsiteX2" fmla="*/ 3943454 w 3943454"/>
              <a:gd name="connsiteY2" fmla="*/ 6042845 h 6042845"/>
              <a:gd name="connsiteX3" fmla="*/ 0 w 3943454"/>
              <a:gd name="connsiteY3" fmla="*/ 6042845 h 6042845"/>
              <a:gd name="connsiteX4" fmla="*/ 0 w 3943454"/>
              <a:gd name="connsiteY4" fmla="*/ 5099197 h 6042845"/>
              <a:gd name="connsiteX5" fmla="*/ 152380 w 3943454"/>
              <a:gd name="connsiteY5" fmla="*/ 5099197 h 6042845"/>
              <a:gd name="connsiteX6" fmla="*/ 152380 w 3943454"/>
              <a:gd name="connsiteY6" fmla="*/ 3478683 h 6042845"/>
              <a:gd name="connsiteX7" fmla="*/ 0 w 3943454"/>
              <a:gd name="connsiteY7" fmla="*/ 3478683 h 60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6042845">
                <a:moveTo>
                  <a:pt x="0" y="0"/>
                </a:moveTo>
                <a:lnTo>
                  <a:pt x="3943454" y="0"/>
                </a:lnTo>
                <a:lnTo>
                  <a:pt x="3943454" y="6042845"/>
                </a:lnTo>
                <a:lnTo>
                  <a:pt x="0" y="6042845"/>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dirty="0"/>
          </a:p>
        </p:txBody>
      </p:sp>
      <p:sp>
        <p:nvSpPr>
          <p:cNvPr id="52" name="Freeform 51">
            <a:extLst>
              <a:ext uri="{FF2B5EF4-FFF2-40B4-BE49-F238E27FC236}">
                <a16:creationId xmlns:a16="http://schemas.microsoft.com/office/drawing/2014/main" id="{806D9B5C-9370-D54A-B5AF-96E81D07248C}"/>
              </a:ext>
            </a:extLst>
          </p:cNvPr>
          <p:cNvSpPr/>
          <p:nvPr userDrawn="1"/>
        </p:nvSpPr>
        <p:spPr>
          <a:xfrm rot="16200000">
            <a:off x="2823893" y="799579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97924"/>
          </a:solidFill>
          <a:ln w="3080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609161E-AC5C-3E49-B544-D2D870BAB246}"/>
              </a:ext>
            </a:extLst>
          </p:cNvPr>
          <p:cNvSpPr/>
          <p:nvPr userDrawn="1"/>
        </p:nvSpPr>
        <p:spPr>
          <a:xfrm>
            <a:off x="3463840" y="581832"/>
            <a:ext cx="86263" cy="1868579"/>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solidFill>
            <a:srgbClr val="E97924"/>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383723" y="1201053"/>
            <a:ext cx="2653227" cy="1180238"/>
          </a:xfrm>
          <a:effectLst>
            <a:glow rad="127000">
              <a:srgbClr val="414141"/>
            </a:glow>
          </a:effectLst>
        </p:spPr>
        <p:txBody>
          <a:bodyPr>
            <a:noAutofit/>
          </a:bodyPr>
          <a:lstStyle>
            <a:lvl1pPr marL="0" indent="0" algn="r">
              <a:buNone/>
              <a:defRPr sz="7200" b="1">
                <a:solidFill>
                  <a:srgbClr val="E97924"/>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383722" y="746270"/>
            <a:ext cx="2635807" cy="1376181"/>
          </a:xfr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3863376" y="864761"/>
            <a:ext cx="3482586" cy="1516530"/>
          </a:xfrm>
          <a:effectLst>
            <a:glow rad="127000">
              <a:srgbClr val="414141"/>
            </a:glow>
          </a:effectLst>
        </p:spPr>
        <p:txBody>
          <a:bodyPr>
            <a:noAutofit/>
          </a:bodyPr>
          <a:lstStyle>
            <a:lvl1pPr marL="0" indent="0" algn="l">
              <a:spcBef>
                <a:spcPts val="0"/>
              </a:spcBef>
              <a:buNone/>
              <a:defRPr sz="2800" b="0">
                <a:solidFill>
                  <a:srgbClr val="0C2D45"/>
                </a:solidFill>
                <a:latin typeface="Calibri" panose="020F0502020204030204" pitchFamily="34" charset="0"/>
                <a:cs typeface="Calibri" panose="020F0502020204030204" pitchFamily="34" charset="0"/>
              </a:defRPr>
            </a:lvl1pPr>
          </a:lstStyle>
          <a:p>
            <a:pPr lvl="0"/>
            <a:r>
              <a:rPr lang="en-GB" dirty="0"/>
              <a:t>TITLE</a:t>
            </a:r>
            <a:endParaRPr lang="en-US" dirty="0"/>
          </a:p>
        </p:txBody>
      </p:sp>
      <p:grpSp>
        <p:nvGrpSpPr>
          <p:cNvPr id="4" name="Group 3">
            <a:extLst>
              <a:ext uri="{FF2B5EF4-FFF2-40B4-BE49-F238E27FC236}">
                <a16:creationId xmlns:a16="http://schemas.microsoft.com/office/drawing/2014/main" id="{2F324AD1-4251-87C3-1D1D-596308E57739}"/>
              </a:ext>
            </a:extLst>
          </p:cNvPr>
          <p:cNvGrpSpPr/>
          <p:nvPr userDrawn="1"/>
        </p:nvGrpSpPr>
        <p:grpSpPr>
          <a:xfrm>
            <a:off x="-505115" y="5345906"/>
            <a:ext cx="3524644" cy="3612528"/>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6F6277C-DB19-7A76-9AAE-47517E615AD5}"/>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DCFF662-9915-2C65-0D67-918E4C4852A0}"/>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93731E-3513-868E-1151-5BC1CC13A87A}"/>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865157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1" y="4749219"/>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9260DE6-26E0-F749-A3D0-10A46E29D4EB}"/>
              </a:ext>
            </a:extLst>
          </p:cNvPr>
          <p:cNvSpPr/>
          <p:nvPr/>
        </p:nvSpPr>
        <p:spPr>
          <a:xfrm>
            <a:off x="0" y="2808731"/>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a:p>
        </p:txBody>
      </p:sp>
      <p:sp>
        <p:nvSpPr>
          <p:cNvPr id="51" name="Picture Placeholder 50">
            <a:extLst>
              <a:ext uri="{FF2B5EF4-FFF2-40B4-BE49-F238E27FC236}">
                <a16:creationId xmlns:a16="http://schemas.microsoft.com/office/drawing/2014/main" id="{7B46D10E-C541-B647-B5A7-F8D88C95E972}"/>
              </a:ext>
            </a:extLst>
          </p:cNvPr>
          <p:cNvSpPr>
            <a:spLocks noGrp="1"/>
          </p:cNvSpPr>
          <p:nvPr>
            <p:ph type="pic" sz="quarter" idx="16"/>
          </p:nvPr>
        </p:nvSpPr>
        <p:spPr>
          <a:xfrm>
            <a:off x="3634150" y="3859237"/>
            <a:ext cx="3943454" cy="6042845"/>
          </a:xfrm>
          <a:custGeom>
            <a:avLst/>
            <a:gdLst>
              <a:gd name="connsiteX0" fmla="*/ 0 w 3943454"/>
              <a:gd name="connsiteY0" fmla="*/ 0 h 6042845"/>
              <a:gd name="connsiteX1" fmla="*/ 3943454 w 3943454"/>
              <a:gd name="connsiteY1" fmla="*/ 0 h 6042845"/>
              <a:gd name="connsiteX2" fmla="*/ 3943454 w 3943454"/>
              <a:gd name="connsiteY2" fmla="*/ 6042845 h 6042845"/>
              <a:gd name="connsiteX3" fmla="*/ 0 w 3943454"/>
              <a:gd name="connsiteY3" fmla="*/ 6042845 h 6042845"/>
              <a:gd name="connsiteX4" fmla="*/ 0 w 3943454"/>
              <a:gd name="connsiteY4" fmla="*/ 5099197 h 6042845"/>
              <a:gd name="connsiteX5" fmla="*/ 152380 w 3943454"/>
              <a:gd name="connsiteY5" fmla="*/ 5099197 h 6042845"/>
              <a:gd name="connsiteX6" fmla="*/ 152380 w 3943454"/>
              <a:gd name="connsiteY6" fmla="*/ 3478683 h 6042845"/>
              <a:gd name="connsiteX7" fmla="*/ 0 w 3943454"/>
              <a:gd name="connsiteY7" fmla="*/ 3478683 h 60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6042845">
                <a:moveTo>
                  <a:pt x="0" y="0"/>
                </a:moveTo>
                <a:lnTo>
                  <a:pt x="3943454" y="0"/>
                </a:lnTo>
                <a:lnTo>
                  <a:pt x="3943454" y="6042845"/>
                </a:lnTo>
                <a:lnTo>
                  <a:pt x="0" y="6042845"/>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dirty="0"/>
          </a:p>
        </p:txBody>
      </p:sp>
      <p:sp>
        <p:nvSpPr>
          <p:cNvPr id="52" name="Freeform 51">
            <a:extLst>
              <a:ext uri="{FF2B5EF4-FFF2-40B4-BE49-F238E27FC236}">
                <a16:creationId xmlns:a16="http://schemas.microsoft.com/office/drawing/2014/main" id="{806D9B5C-9370-D54A-B5AF-96E81D07248C}"/>
              </a:ext>
            </a:extLst>
          </p:cNvPr>
          <p:cNvSpPr/>
          <p:nvPr userDrawn="1"/>
        </p:nvSpPr>
        <p:spPr>
          <a:xfrm rot="16200000">
            <a:off x="2823893" y="799579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0C2D45"/>
          </a:solidFill>
          <a:ln w="3080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609161E-AC5C-3E49-B544-D2D870BAB246}"/>
              </a:ext>
            </a:extLst>
          </p:cNvPr>
          <p:cNvSpPr/>
          <p:nvPr userDrawn="1"/>
        </p:nvSpPr>
        <p:spPr>
          <a:xfrm>
            <a:off x="3463840" y="581832"/>
            <a:ext cx="86263" cy="1868579"/>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solidFill>
            <a:srgbClr val="0C2D45"/>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383723" y="1201053"/>
            <a:ext cx="2653227" cy="1180238"/>
          </a:xfrm>
          <a:effectLst>
            <a:glow rad="127000">
              <a:srgbClr val="414141"/>
            </a:glow>
          </a:effectLst>
        </p:spPr>
        <p:txBody>
          <a:bodyPr>
            <a:noAutofit/>
          </a:bodyPr>
          <a:lstStyle>
            <a:lvl1pPr marL="0" indent="0" algn="r">
              <a:buNone/>
              <a:defRPr sz="7200" b="1">
                <a:solidFill>
                  <a:srgbClr val="0C2D45"/>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383722" y="746270"/>
            <a:ext cx="2635807" cy="1376181"/>
          </a:xfr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3863376" y="864761"/>
            <a:ext cx="3482586" cy="1516530"/>
          </a:xfrm>
          <a:effectLst>
            <a:glow rad="127000">
              <a:srgbClr val="414141"/>
            </a:glow>
          </a:effectLst>
        </p:spPr>
        <p:txBody>
          <a:bodyPr>
            <a:noAutofit/>
          </a:bodyPr>
          <a:lstStyle>
            <a:lvl1pPr marL="0" indent="0" algn="l">
              <a:spcBef>
                <a:spcPts val="0"/>
              </a:spcBef>
              <a:buNone/>
              <a:defRPr sz="2800" b="0">
                <a:solidFill>
                  <a:srgbClr val="0C2D45"/>
                </a:solidFill>
                <a:latin typeface="Calibri" panose="020F0502020204030204" pitchFamily="34" charset="0"/>
                <a:cs typeface="Calibri" panose="020F0502020204030204" pitchFamily="34" charset="0"/>
              </a:defRPr>
            </a:lvl1pPr>
          </a:lstStyle>
          <a:p>
            <a:pPr lvl="0"/>
            <a:r>
              <a:rPr lang="en-GB" dirty="0"/>
              <a:t>TITLE</a:t>
            </a:r>
            <a:endParaRPr lang="en-US" dirty="0"/>
          </a:p>
        </p:txBody>
      </p:sp>
      <p:grpSp>
        <p:nvGrpSpPr>
          <p:cNvPr id="4" name="Group 3">
            <a:extLst>
              <a:ext uri="{FF2B5EF4-FFF2-40B4-BE49-F238E27FC236}">
                <a16:creationId xmlns:a16="http://schemas.microsoft.com/office/drawing/2014/main" id="{2F324AD1-4251-87C3-1D1D-596308E57739}"/>
              </a:ext>
            </a:extLst>
          </p:cNvPr>
          <p:cNvGrpSpPr/>
          <p:nvPr userDrawn="1"/>
        </p:nvGrpSpPr>
        <p:grpSpPr>
          <a:xfrm>
            <a:off x="-505115" y="5345906"/>
            <a:ext cx="3524644" cy="3612528"/>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6F6277C-DB19-7A76-9AAE-47517E615AD5}"/>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DCFF662-9915-2C65-0D67-918E4C4852A0}"/>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93731E-3513-868E-1151-5BC1CC13A87A}"/>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289473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2ADBB328-9D3E-AF49-981A-EFA75BBBA5B5}"/>
              </a:ext>
            </a:extLst>
          </p:cNvPr>
          <p:cNvSpPr>
            <a:spLocks noGrp="1"/>
          </p:cNvSpPr>
          <p:nvPr>
            <p:ph type="pic" sz="quarter" idx="12"/>
          </p:nvPr>
        </p:nvSpPr>
        <p:spPr>
          <a:xfrm>
            <a:off x="3958032" y="0"/>
            <a:ext cx="3601643" cy="599635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7" name="Picture Placeholder 16">
            <a:extLst>
              <a:ext uri="{FF2B5EF4-FFF2-40B4-BE49-F238E27FC236}">
                <a16:creationId xmlns:a16="http://schemas.microsoft.com/office/drawing/2014/main" id="{299841CD-D1B4-A4DA-0250-A84EB7DDC97A}"/>
              </a:ext>
            </a:extLst>
          </p:cNvPr>
          <p:cNvSpPr>
            <a:spLocks noGrp="1"/>
          </p:cNvSpPr>
          <p:nvPr>
            <p:ph type="pic" sz="quarter" idx="13"/>
          </p:nvPr>
        </p:nvSpPr>
        <p:spPr>
          <a:xfrm>
            <a:off x="441109" y="508738"/>
            <a:ext cx="3103271" cy="3764324"/>
          </a:xfrm>
          <a:custGeom>
            <a:avLst/>
            <a:gdLst>
              <a:gd name="connsiteX0" fmla="*/ 0 w 3103271"/>
              <a:gd name="connsiteY0" fmla="*/ 0 h 3764324"/>
              <a:gd name="connsiteX1" fmla="*/ 3103271 w 3103271"/>
              <a:gd name="connsiteY1" fmla="*/ 0 h 3764324"/>
              <a:gd name="connsiteX2" fmla="*/ 3103271 w 3103271"/>
              <a:gd name="connsiteY2" fmla="*/ 3764324 h 3764324"/>
              <a:gd name="connsiteX3" fmla="*/ 0 w 3103271"/>
              <a:gd name="connsiteY3" fmla="*/ 3764324 h 3764324"/>
              <a:gd name="connsiteX4" fmla="*/ 0 w 3103271"/>
              <a:gd name="connsiteY4" fmla="*/ 1882163 h 3764324"/>
              <a:gd name="connsiteX5" fmla="*/ 152380 w 3103271"/>
              <a:gd name="connsiteY5" fmla="*/ 1882163 h 3764324"/>
              <a:gd name="connsiteX6" fmla="*/ 152380 w 3103271"/>
              <a:gd name="connsiteY6" fmla="*/ 261649 h 3764324"/>
              <a:gd name="connsiteX7" fmla="*/ 0 w 3103271"/>
              <a:gd name="connsiteY7" fmla="*/ 261649 h 376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71" h="3764324">
                <a:moveTo>
                  <a:pt x="0" y="0"/>
                </a:moveTo>
                <a:lnTo>
                  <a:pt x="3103271" y="0"/>
                </a:lnTo>
                <a:lnTo>
                  <a:pt x="3103271" y="3764324"/>
                </a:lnTo>
                <a:lnTo>
                  <a:pt x="0" y="3764324"/>
                </a:lnTo>
                <a:lnTo>
                  <a:pt x="0" y="1882163"/>
                </a:lnTo>
                <a:lnTo>
                  <a:pt x="152380" y="1882163"/>
                </a:lnTo>
                <a:lnTo>
                  <a:pt x="152380" y="261649"/>
                </a:lnTo>
                <a:lnTo>
                  <a:pt x="0" y="261649"/>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2" name="Picture Placeholder 12">
            <a:extLst>
              <a:ext uri="{FF2B5EF4-FFF2-40B4-BE49-F238E27FC236}">
                <a16:creationId xmlns:a16="http://schemas.microsoft.com/office/drawing/2014/main" id="{69FA9CA1-996F-FDDF-EBC8-A0075B890E9E}"/>
              </a:ext>
            </a:extLst>
          </p:cNvPr>
          <p:cNvSpPr>
            <a:spLocks noGrp="1"/>
          </p:cNvSpPr>
          <p:nvPr>
            <p:ph type="pic" sz="quarter" idx="14"/>
          </p:nvPr>
        </p:nvSpPr>
        <p:spPr>
          <a:xfrm>
            <a:off x="3940447" y="6452338"/>
            <a:ext cx="3103271" cy="376432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3" name="Picture Placeholder 12">
            <a:extLst>
              <a:ext uri="{FF2B5EF4-FFF2-40B4-BE49-F238E27FC236}">
                <a16:creationId xmlns:a16="http://schemas.microsoft.com/office/drawing/2014/main" id="{47E09303-13A2-0B3B-8988-B7DCB020B9F9}"/>
              </a:ext>
            </a:extLst>
          </p:cNvPr>
          <p:cNvSpPr>
            <a:spLocks noGrp="1"/>
          </p:cNvSpPr>
          <p:nvPr>
            <p:ph type="pic" sz="quarter" idx="15"/>
          </p:nvPr>
        </p:nvSpPr>
        <p:spPr>
          <a:xfrm>
            <a:off x="0" y="4729045"/>
            <a:ext cx="3526795" cy="5962767"/>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0" name="Freeform 19">
            <a:extLst>
              <a:ext uri="{FF2B5EF4-FFF2-40B4-BE49-F238E27FC236}">
                <a16:creationId xmlns:a16="http://schemas.microsoft.com/office/drawing/2014/main" id="{087F878B-E545-747A-6B9C-547873E1423B}"/>
              </a:ext>
            </a:extLst>
          </p:cNvPr>
          <p:cNvSpPr/>
          <p:nvPr userDrawn="1"/>
        </p:nvSpPr>
        <p:spPr>
          <a:xfrm rot="16200000">
            <a:off x="-369148" y="1428264"/>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4859" y="4590288"/>
            <a:ext cx="3994494" cy="2688336"/>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94807" y="570328"/>
            <a:ext cx="3070405" cy="743603"/>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587254" y="1571895"/>
            <a:ext cx="3070405" cy="2325673"/>
          </a:xfrm>
        </p:spPr>
        <p:txBody>
          <a:bodyPr>
            <a:noAutofit/>
          </a:bodyPr>
          <a:lstStyle>
            <a:lvl1pPr marL="0" indent="0" algn="l">
              <a:spcBef>
                <a:spcPts val="0"/>
              </a:spcBef>
              <a:buNone/>
              <a:defRPr sz="18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87255" y="7971344"/>
            <a:ext cx="3070404" cy="2092085"/>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151882" y="5291042"/>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25" name="Text Placeholder 32">
            <a:extLst>
              <a:ext uri="{FF2B5EF4-FFF2-40B4-BE49-F238E27FC236}">
                <a16:creationId xmlns:a16="http://schemas.microsoft.com/office/drawing/2014/main" id="{0EC43F85-B158-2B4A-BFB7-B884B99E7C41}"/>
              </a:ext>
            </a:extLst>
          </p:cNvPr>
          <p:cNvSpPr>
            <a:spLocks noGrp="1"/>
          </p:cNvSpPr>
          <p:nvPr>
            <p:ph type="body" sz="quarter" idx="60" hasCustomPrompt="1"/>
          </p:nvPr>
        </p:nvSpPr>
        <p:spPr>
          <a:xfrm rot="10800000">
            <a:off x="741033" y="3822607"/>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7ABB57"/>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151882" y="6394109"/>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
        <p:nvSpPr>
          <p:cNvPr id="5" name="Picture Placeholder 4">
            <a:extLst>
              <a:ext uri="{FF2B5EF4-FFF2-40B4-BE49-F238E27FC236}">
                <a16:creationId xmlns:a16="http://schemas.microsoft.com/office/drawing/2014/main" id="{1D8FAD53-D92E-86AF-92CB-009D06B40256}"/>
              </a:ext>
            </a:extLst>
          </p:cNvPr>
          <p:cNvSpPr>
            <a:spLocks noGrp="1"/>
          </p:cNvSpPr>
          <p:nvPr>
            <p:ph type="pic" sz="quarter" idx="62"/>
          </p:nvPr>
        </p:nvSpPr>
        <p:spPr>
          <a:xfrm>
            <a:off x="3956050" y="0"/>
            <a:ext cx="3603625" cy="10691813"/>
          </a:xfrm>
          <a:custGeom>
            <a:avLst/>
            <a:gdLst>
              <a:gd name="connsiteX0" fmla="*/ 0 w 3603625"/>
              <a:gd name="connsiteY0" fmla="*/ 0 h 10691813"/>
              <a:gd name="connsiteX1" fmla="*/ 3603625 w 3603625"/>
              <a:gd name="connsiteY1" fmla="*/ 0 h 10691813"/>
              <a:gd name="connsiteX2" fmla="*/ 3603625 w 3603625"/>
              <a:gd name="connsiteY2" fmla="*/ 10691813 h 10691813"/>
              <a:gd name="connsiteX3" fmla="*/ 0 w 3603625"/>
              <a:gd name="connsiteY3" fmla="*/ 10691813 h 10691813"/>
              <a:gd name="connsiteX4" fmla="*/ 0 w 3603625"/>
              <a:gd name="connsiteY4" fmla="*/ 3477533 h 10691813"/>
              <a:gd name="connsiteX5" fmla="*/ 151527 w 3603625"/>
              <a:gd name="connsiteY5" fmla="*/ 3477533 h 10691813"/>
              <a:gd name="connsiteX6" fmla="*/ 151527 w 3603625"/>
              <a:gd name="connsiteY6" fmla="*/ 1857019 h 10691813"/>
              <a:gd name="connsiteX7" fmla="*/ 0 w 3603625"/>
              <a:gd name="connsiteY7" fmla="*/ 1857019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3625" h="10691813">
                <a:moveTo>
                  <a:pt x="0" y="0"/>
                </a:moveTo>
                <a:lnTo>
                  <a:pt x="3603625" y="0"/>
                </a:lnTo>
                <a:lnTo>
                  <a:pt x="3603625" y="10691813"/>
                </a:lnTo>
                <a:lnTo>
                  <a:pt x="0" y="10691813"/>
                </a:lnTo>
                <a:lnTo>
                  <a:pt x="0" y="3477533"/>
                </a:lnTo>
                <a:lnTo>
                  <a:pt x="151527" y="3477533"/>
                </a:lnTo>
                <a:lnTo>
                  <a:pt x="151527" y="1857019"/>
                </a:lnTo>
                <a:lnTo>
                  <a:pt x="0" y="1857019"/>
                </a:lnTo>
                <a:close/>
              </a:path>
            </a:pathLst>
          </a:custGeom>
        </p:spPr>
        <p:txBody>
          <a:bodyPr wrap="square">
            <a:noAutofit/>
          </a:bodyPr>
          <a:lstStyle/>
          <a:p>
            <a:endParaRPr lang="en-GB"/>
          </a:p>
        </p:txBody>
      </p:sp>
      <p:sp>
        <p:nvSpPr>
          <p:cNvPr id="6" name="Freeform 5">
            <a:extLst>
              <a:ext uri="{FF2B5EF4-FFF2-40B4-BE49-F238E27FC236}">
                <a16:creationId xmlns:a16="http://schemas.microsoft.com/office/drawing/2014/main" id="{0DF8C24A-23F8-A366-D175-3C4EA0B6AFB2}"/>
              </a:ext>
            </a:extLst>
          </p:cNvPr>
          <p:cNvSpPr/>
          <p:nvPr userDrawn="1"/>
        </p:nvSpPr>
        <p:spPr>
          <a:xfrm rot="5400000">
            <a:off x="3144939" y="2514895"/>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1743335586"/>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C8A0A0B-F6EC-214F-9DB8-8C5C3960A1A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C2D45"/>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7" name="Rectangle 6">
            <a:extLst>
              <a:ext uri="{FF2B5EF4-FFF2-40B4-BE49-F238E27FC236}">
                <a16:creationId xmlns:a16="http://schemas.microsoft.com/office/drawing/2014/main" id="{3B1AE1FF-1F45-E24F-816F-7F9439E481F4}"/>
              </a:ext>
            </a:extLst>
          </p:cNvPr>
          <p:cNvSpPr/>
          <p:nvPr userDrawn="1"/>
        </p:nvSpPr>
        <p:spPr>
          <a:xfrm rot="16200000">
            <a:off x="5726607" y="8441311"/>
            <a:ext cx="3173496" cy="184666"/>
          </a:xfrm>
          <a:prstGeom prst="rect">
            <a:avLst/>
          </a:prstGeom>
        </p:spPr>
        <p:txBody>
          <a:bodyPr wrap="square">
            <a:spAutoFit/>
          </a:bodyPr>
          <a:lstStyle/>
          <a:p>
            <a:pPr lvl="0" algn="l"/>
            <a:r>
              <a:rPr lang="en-GB" sz="600" spc="300" dirty="0">
                <a:solidFill>
                  <a:srgbClr val="0C2D45"/>
                </a:solidFill>
                <a:latin typeface="Calibri" panose="020F0502020204030204" pitchFamily="34" charset="0"/>
                <a:cs typeface="Calibri" panose="020F0502020204030204" pitchFamily="34" charset="0"/>
              </a:rPr>
              <a:t>promoting inclusive entrepreneurship</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H="1">
            <a:off x="7204622" y="10183258"/>
            <a:ext cx="224149" cy="0"/>
          </a:xfrm>
          <a:prstGeom prst="line">
            <a:avLst/>
          </a:prstGeom>
          <a:noFill/>
          <a:ln w="9525" cap="flat">
            <a:solidFill>
              <a:srgbClr val="915F9E"/>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7" r:id="rId2"/>
    <p:sldLayoutId id="2147483683" r:id="rId3"/>
    <p:sldLayoutId id="2147483697" r:id="rId4"/>
    <p:sldLayoutId id="2147483703" r:id="rId5"/>
    <p:sldLayoutId id="2147483738" r:id="rId6"/>
    <p:sldLayoutId id="2147483739" r:id="rId7"/>
    <p:sldLayoutId id="2147483700" r:id="rId8"/>
    <p:sldLayoutId id="2147483740" r:id="rId9"/>
    <p:sldLayoutId id="2147483698" r:id="rId10"/>
    <p:sldLayoutId id="2147483695" r:id="rId11"/>
    <p:sldLayoutId id="2147483735" r:id="rId12"/>
    <p:sldLayoutId id="2147483734" r:id="rId13"/>
    <p:sldLayoutId id="2147483708" r:id="rId14"/>
    <p:sldLayoutId id="2147483733" r:id="rId15"/>
    <p:sldLayoutId id="2147483701" r:id="rId16"/>
    <p:sldLayoutId id="2147483732" r:id="rId17"/>
    <p:sldLayoutId id="2147483702" r:id="rId18"/>
  </p:sldLayoutIdLst>
  <p:hf hdr="0"/>
  <p:txStyles>
    <p:titleStyle>
      <a:lvl1pPr algn="l" defTabSz="2072941" rtl="0" eaLnBrk="1" latinLnBrk="0" hangingPunct="1">
        <a:lnSpc>
          <a:spcPct val="90000"/>
        </a:lnSpc>
        <a:spcBef>
          <a:spcPct val="0"/>
        </a:spcBef>
        <a:buNone/>
        <a:defRPr sz="2400" kern="1200">
          <a:solidFill>
            <a:srgbClr val="011E3B"/>
          </a:solidFill>
          <a:latin typeface="Calibri" panose="020F0502020204030204" pitchFamily="34" charset="0"/>
          <a:ea typeface="+mj-ea"/>
          <a:cs typeface="Calibri" panose="020F0502020204030204" pitchFamily="34" charset="0"/>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6.wdp"/><Relationship Id="rId4" Type="http://schemas.openxmlformats.org/officeDocument/2006/relationships/image" Target="../media/image18.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www.facebook.com/people/Ingrow-Project" TargetMode="External"/><Relationship Id="rId7" Type="http://schemas.openxmlformats.org/officeDocument/2006/relationships/image" Target="../media/image49.svg"/><Relationship Id="rId2" Type="http://schemas.openxmlformats.org/officeDocument/2006/relationships/hyperlink" Target="https://ingrow-project.eu/" TargetMode="Externa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hyperlink" Target="https://www.linkedin.com/groups/12785698/" TargetMode="External"/><Relationship Id="rId4" Type="http://schemas.openxmlformats.org/officeDocument/2006/relationships/hyperlink" Target="https://x.com/Ingrow_erasmu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5.jpg"/><Relationship Id="rId3" Type="http://schemas.microsoft.com/office/2007/relationships/hdphoto" Target="../media/hdphoto9.wdp"/><Relationship Id="rId7" Type="http://schemas.openxmlformats.org/officeDocument/2006/relationships/image" Target="../media/image54.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ingrow-project.eu/" TargetMode="External"/><Relationship Id="rId1" Type="http://schemas.openxmlformats.org/officeDocument/2006/relationships/slideLayout" Target="../slideLayouts/slideLayout18.xml"/><Relationship Id="rId4"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6.wdp"/><Relationship Id="rId4" Type="http://schemas.openxmlformats.org/officeDocument/2006/relationships/image" Target="../media/image18.pn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10.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CF110C9-3678-9F05-D449-BFECA247D7B3}"/>
              </a:ext>
            </a:extLst>
          </p:cNvPr>
          <p:cNvSpPr>
            <a:spLocks noGrp="1"/>
          </p:cNvSpPr>
          <p:nvPr>
            <p:ph type="body" sz="quarter" idx="16"/>
          </p:nvPr>
        </p:nvSpPr>
        <p:spPr>
          <a:xfrm>
            <a:off x="155012" y="7476867"/>
            <a:ext cx="3739072" cy="701098"/>
          </a:xfrm>
        </p:spPr>
        <p:txBody>
          <a:bodyPr/>
          <a:lstStyle/>
          <a:p>
            <a:r>
              <a:rPr lang="en-GB" b="1" dirty="0"/>
              <a:t>Tutor’s Guide</a:t>
            </a:r>
          </a:p>
        </p:txBody>
      </p:sp>
      <p:sp>
        <p:nvSpPr>
          <p:cNvPr id="9" name="Text Placeholder 8">
            <a:extLst>
              <a:ext uri="{FF2B5EF4-FFF2-40B4-BE49-F238E27FC236}">
                <a16:creationId xmlns:a16="http://schemas.microsoft.com/office/drawing/2014/main" id="{C882B2CA-78B5-B3DC-0D40-B3C6C14A4A6A}"/>
              </a:ext>
            </a:extLst>
          </p:cNvPr>
          <p:cNvSpPr>
            <a:spLocks noGrp="1"/>
          </p:cNvSpPr>
          <p:nvPr>
            <p:ph type="body" sz="quarter" idx="19"/>
          </p:nvPr>
        </p:nvSpPr>
        <p:spPr>
          <a:xfrm>
            <a:off x="228494" y="8319288"/>
            <a:ext cx="4471522" cy="701098"/>
          </a:xfrm>
        </p:spPr>
        <p:txBody>
          <a:bodyPr/>
          <a:lstStyle/>
          <a:p>
            <a:pPr>
              <a:lnSpc>
                <a:spcPts val="2760"/>
              </a:lnSpc>
            </a:pPr>
            <a:r>
              <a:rPr lang="en-GB" sz="2800" dirty="0"/>
              <a:t>promoting inclusive entrepreneurship</a:t>
            </a:r>
          </a:p>
        </p:txBody>
      </p:sp>
      <p:sp>
        <p:nvSpPr>
          <p:cNvPr id="10" name="Text Placeholder 9">
            <a:extLst>
              <a:ext uri="{FF2B5EF4-FFF2-40B4-BE49-F238E27FC236}">
                <a16:creationId xmlns:a16="http://schemas.microsoft.com/office/drawing/2014/main" id="{B2CAE90C-10D7-B579-346D-B5CC4AA2C818}"/>
              </a:ext>
            </a:extLst>
          </p:cNvPr>
          <p:cNvSpPr>
            <a:spLocks noGrp="1"/>
          </p:cNvSpPr>
          <p:nvPr>
            <p:ph type="body" sz="quarter" idx="20"/>
          </p:nvPr>
        </p:nvSpPr>
        <p:spPr/>
        <p:txBody>
          <a:bodyPr/>
          <a:lstStyle/>
          <a:p>
            <a:r>
              <a:rPr lang="en-GB" dirty="0"/>
              <a:t>www.</a:t>
            </a:r>
            <a:r>
              <a:rPr lang="en-GB" b="1" dirty="0"/>
              <a:t>ingrow</a:t>
            </a:r>
            <a:r>
              <a:rPr lang="en-GB" dirty="0"/>
              <a:t>.eu</a:t>
            </a:r>
          </a:p>
        </p:txBody>
      </p:sp>
      <p:pic>
        <p:nvPicPr>
          <p:cNvPr id="7" name="Picture Placeholder 6">
            <a:extLst>
              <a:ext uri="{FF2B5EF4-FFF2-40B4-BE49-F238E27FC236}">
                <a16:creationId xmlns:a16="http://schemas.microsoft.com/office/drawing/2014/main" id="{FE8DEDD6-580E-A182-921B-F5E24BC7C3E8}"/>
              </a:ext>
            </a:extLst>
          </p:cNvPr>
          <p:cNvPicPr>
            <a:picLocks noGrp="1" noChangeAspect="1"/>
          </p:cNvPicPr>
          <p:nvPr>
            <p:ph type="pic" sz="quarter" idx="21"/>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7738" r="7738"/>
          <a:stretch/>
        </p:blipFill>
        <p:spPr/>
      </p:pic>
      <p:cxnSp>
        <p:nvCxnSpPr>
          <p:cNvPr id="11" name="Straight Connector 10">
            <a:extLst>
              <a:ext uri="{FF2B5EF4-FFF2-40B4-BE49-F238E27FC236}">
                <a16:creationId xmlns:a16="http://schemas.microsoft.com/office/drawing/2014/main" id="{3858E2DF-6B3C-039F-C7EE-34A3070E531B}"/>
              </a:ext>
            </a:extLst>
          </p:cNvPr>
          <p:cNvCxnSpPr>
            <a:cxnSpLocks/>
          </p:cNvCxnSpPr>
          <p:nvPr/>
        </p:nvCxnSpPr>
        <p:spPr>
          <a:xfrm>
            <a:off x="228494" y="8343334"/>
            <a:ext cx="73311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149F01C-A905-EEC5-20F0-23952D684D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731933" y="9988740"/>
            <a:ext cx="1430867" cy="300188"/>
          </a:xfrm>
          <a:prstGeom prst="rect">
            <a:avLst/>
          </a:prstGeom>
        </p:spPr>
      </p:pic>
    </p:spTree>
    <p:extLst>
      <p:ext uri="{BB962C8B-B14F-4D97-AF65-F5344CB8AC3E}">
        <p14:creationId xmlns:p14="http://schemas.microsoft.com/office/powerpoint/2010/main" val="2775262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p:txBody>
          <a:bodyPr/>
          <a:lstStyle/>
          <a:p>
            <a:r>
              <a:rPr lang="en-US" dirty="0"/>
              <a:t>General Instructions</a:t>
            </a:r>
          </a:p>
          <a:p>
            <a:endParaRPr lang="en-US" dirty="0"/>
          </a:p>
        </p:txBody>
      </p:sp>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568494" y="2144531"/>
            <a:ext cx="6500273" cy="743603"/>
          </a:xfrm>
        </p:spPr>
        <p:txBody>
          <a:bodyPr/>
          <a:lstStyle/>
          <a:p>
            <a:r>
              <a:rPr lang="en-US" dirty="0">
                <a:solidFill>
                  <a:srgbClr val="E97924"/>
                </a:solidFill>
              </a:rPr>
              <a:t>Adult Learners</a:t>
            </a:r>
          </a:p>
          <a:p>
            <a:endParaRPr lang="en-US" dirty="0">
              <a:solidFill>
                <a:srgbClr val="E97924"/>
              </a:solidFill>
            </a:endParaRP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568811" y="2915098"/>
            <a:ext cx="6500272" cy="6921424"/>
          </a:xfrm>
        </p:spPr>
        <p:txBody>
          <a:bodyPr/>
          <a:lstStyle/>
          <a:p>
            <a:r>
              <a:rPr lang="en-GB" dirty="0"/>
              <a:t>The course and hub are designed to be delivered by Adult Education providers, teachers, community educators, NGOs, and voluntary sector organizations using an innovative teaching approach so that they can easily adapt the materials, and resources to deliver high-quality, high-participation content that has been developed, tested, and reviewed in Denmark, Ireland, Italy, and Germany.</a:t>
            </a:r>
          </a:p>
          <a:p>
            <a:endParaRPr lang="en-GB" dirty="0"/>
          </a:p>
          <a:p>
            <a:r>
              <a:rPr lang="en-GB" dirty="0"/>
              <a:t>The other intended users of the resources and hub are public authorities and wider stakeholders. An innovative approach is also the process of making lives better while Innovative Teaching is the process of making teaching and learning experiences better. There are many reasons why Innovative teaching is required today – some of these are:</a:t>
            </a:r>
          </a:p>
          <a:p>
            <a:endParaRPr lang="en-GB" dirty="0"/>
          </a:p>
          <a:p>
            <a:r>
              <a:rPr lang="en-GB" dirty="0"/>
              <a:t>- Our communities are constantly changing and developing, becoming more diverse and culturally rich. New communities' members need access to knowledge that provides resilience and capacity building, so they can strive for the best possible future outcomes for themselves and other members of society,</a:t>
            </a:r>
          </a:p>
          <a:p>
            <a:r>
              <a:rPr lang="en-GB" dirty="0"/>
              <a:t>- Our society today needs people who are flexible, creative, and proactive – people who can solve problems, make decisions, think critically, communicate ideas effectively and work efficiently within teams and groups,</a:t>
            </a:r>
          </a:p>
          <a:p>
            <a:r>
              <a:rPr lang="en-GB" dirty="0"/>
              <a:t>- Technological and pedagogical advances are changing the way we learn and consume knowledge.</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a:t>
            </a:fld>
            <a:endParaRPr lang="en-US" dirty="0"/>
          </a:p>
        </p:txBody>
      </p:sp>
      <p:sp>
        <p:nvSpPr>
          <p:cNvPr id="5" name="TextBox 4">
            <a:extLst>
              <a:ext uri="{FF2B5EF4-FFF2-40B4-BE49-F238E27FC236}">
                <a16:creationId xmlns:a16="http://schemas.microsoft.com/office/drawing/2014/main" id="{D07B06A4-8CA3-DB0A-4595-E16B6B63C38D}"/>
              </a:ext>
            </a:extLst>
          </p:cNvPr>
          <p:cNvSpPr txBox="1"/>
          <p:nvPr/>
        </p:nvSpPr>
        <p:spPr>
          <a:xfrm>
            <a:off x="4716864" y="5244436"/>
            <a:ext cx="2143125" cy="3490636"/>
          </a:xfrm>
          <a:prstGeom prst="rect">
            <a:avLst/>
          </a:prstGeom>
          <a:noFill/>
        </p:spPr>
        <p:txBody>
          <a:bodyPr wrap="square" rtlCol="0">
            <a:spAutoFit/>
          </a:bodyPr>
          <a:lstStyle/>
          <a:p>
            <a:r>
              <a:rPr lang="en-GB" sz="1800" b="1" dirty="0">
                <a:solidFill>
                  <a:srgbClr val="305C6F"/>
                </a:solidFill>
              </a:rPr>
              <a:t>“I had to make my own living and my own opportunity. But I made it! Don’t sit down and wait for the opportunities to come. Get up and make them.”</a:t>
            </a:r>
          </a:p>
          <a:p>
            <a:endParaRPr lang="en-GB" b="1" dirty="0"/>
          </a:p>
          <a:p>
            <a:r>
              <a:rPr lang="en-GB" sz="1100" b="1" dirty="0">
                <a:solidFill>
                  <a:srgbClr val="305C6F"/>
                </a:solidFill>
              </a:rPr>
              <a:t>Madam C. J. Walker</a:t>
            </a:r>
            <a:endParaRPr lang="en-IE" sz="1100" b="1" dirty="0">
              <a:solidFill>
                <a:srgbClr val="305C6F"/>
              </a:solidFill>
            </a:endParaRPr>
          </a:p>
        </p:txBody>
      </p:sp>
      <p:pic>
        <p:nvPicPr>
          <p:cNvPr id="8" name="Picture 7" descr="A person with short dark hair&#10;&#10;Description automatically generated">
            <a:extLst>
              <a:ext uri="{FF2B5EF4-FFF2-40B4-BE49-F238E27FC236}">
                <a16:creationId xmlns:a16="http://schemas.microsoft.com/office/drawing/2014/main" id="{A124AD6A-758F-2020-1642-1DB4CD7A3913}"/>
              </a:ext>
            </a:extLst>
          </p:cNvPr>
          <p:cNvPicPr>
            <a:picLocks noChangeAspect="1"/>
          </p:cNvPicPr>
          <p:nvPr/>
        </p:nvPicPr>
        <p:blipFill>
          <a:blip r:embed="rId2"/>
          <a:stretch>
            <a:fillRect/>
          </a:stretch>
        </p:blipFill>
        <p:spPr>
          <a:xfrm>
            <a:off x="4661447" y="2737469"/>
            <a:ext cx="2143125" cy="2143125"/>
          </a:xfrm>
          <a:prstGeom prst="rect">
            <a:avLst/>
          </a:prstGeom>
        </p:spPr>
      </p:pic>
    </p:spTree>
    <p:extLst>
      <p:ext uri="{BB962C8B-B14F-4D97-AF65-F5344CB8AC3E}">
        <p14:creationId xmlns:p14="http://schemas.microsoft.com/office/powerpoint/2010/main" val="418455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529700" y="903756"/>
            <a:ext cx="6500273" cy="908419"/>
          </a:xfrm>
        </p:spPr>
        <p:txBody>
          <a:bodyPr/>
          <a:lstStyle/>
          <a:p>
            <a:r>
              <a:rPr lang="en-GB" dirty="0"/>
              <a:t>PROGRAMME OBJECTIVES AND SPECIFIC CONTEXT OF ADULT EDUCATION</a:t>
            </a:r>
          </a:p>
          <a:p>
            <a:endParaRPr lang="en-US" dirty="0"/>
          </a:p>
          <a:p>
            <a:endParaRPr lang="en-US" dirty="0"/>
          </a:p>
        </p:txBody>
      </p:sp>
      <p:sp>
        <p:nvSpPr>
          <p:cNvPr id="3" name="Text Placeholder 2">
            <a:extLst>
              <a:ext uri="{FF2B5EF4-FFF2-40B4-BE49-F238E27FC236}">
                <a16:creationId xmlns:a16="http://schemas.microsoft.com/office/drawing/2014/main" id="{6C959659-21DF-8043-BBA1-3AE609B5A51E}"/>
              </a:ext>
            </a:extLst>
          </p:cNvPr>
          <p:cNvSpPr>
            <a:spLocks noGrp="1"/>
          </p:cNvSpPr>
          <p:nvPr>
            <p:ph type="body" sz="quarter" idx="47"/>
          </p:nvPr>
        </p:nvSpPr>
        <p:spPr>
          <a:xfrm>
            <a:off x="573322" y="2213851"/>
            <a:ext cx="6500273" cy="1231346"/>
          </a:xfrm>
        </p:spPr>
        <p:txBody>
          <a:bodyPr/>
          <a:lstStyle/>
          <a:p>
            <a:r>
              <a:rPr lang="en-GB" sz="1100" b="0" dirty="0"/>
              <a:t>Create a transformative, sustainable approach to delivering migrant community entrepreneurship education.</a:t>
            </a:r>
          </a:p>
          <a:p>
            <a:r>
              <a:rPr lang="en-GB" sz="1100" b="0" dirty="0"/>
              <a:t>Provide adult educators with new knowledge, skills, and new training resources that they can deliver to the migrant groups they work with.</a:t>
            </a:r>
          </a:p>
          <a:p>
            <a:r>
              <a:rPr lang="en-GB" sz="1100" b="0" dirty="0"/>
              <a:t>Provide a comprehensive and relevant source that will motivate and equip trainers to deliver elements of the Learning Resources and hub to small groups of target group members.</a:t>
            </a:r>
          </a:p>
          <a:p>
            <a:r>
              <a:rPr lang="en-GB" sz="1100" b="0" dirty="0"/>
              <a:t>Educate participants to identify and tackle migrant barriers to access and participation in education. </a:t>
            </a:r>
          </a:p>
          <a:p>
            <a:endParaRPr lang="en-US" b="0"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573323" y="4120548"/>
            <a:ext cx="6500272" cy="5810390"/>
          </a:xfrm>
        </p:spPr>
        <p:txBody>
          <a:bodyPr/>
          <a:lstStyle/>
          <a:p>
            <a:r>
              <a:rPr lang="en-GB" dirty="0">
                <a:solidFill>
                  <a:srgbClr val="7ABB57"/>
                </a:solidFill>
              </a:rPr>
              <a:t>Adult education is mediated by personal relationships. It is the practice through which adults engage in systematic and sustained self-educating activities to gain new forms of knowledge, skills, attitudes, or values. It encompasses any form of learning adults engage in beyond traditional schooling, encompassing lifelong learning. </a:t>
            </a:r>
          </a:p>
          <a:p>
            <a:endParaRPr lang="en-GB" dirty="0"/>
          </a:p>
          <a:p>
            <a:r>
              <a:rPr lang="en-GB" dirty="0"/>
              <a:t>Adult education reflects a specific philosophy about learning and teaching based on the assumption that adults can and want to learn, that they are able and willing to take responsibility for the learning, and that the learning itself should respond to their needs.  </a:t>
            </a:r>
          </a:p>
          <a:p>
            <a:endParaRPr lang="en-GB" dirty="0"/>
          </a:p>
          <a:p>
            <a:r>
              <a:rPr lang="en-GB" dirty="0"/>
              <a:t>Driven by the available opportunities, and how one learns, adult learning is affected by demographics, globalization, and technology. </a:t>
            </a:r>
          </a:p>
          <a:p>
            <a:endParaRPr lang="en-GB" dirty="0"/>
          </a:p>
          <a:p>
            <a:endParaRPr lang="en-GB" dirty="0"/>
          </a:p>
          <a:p>
            <a:endParaRPr lang="en-GB" dirty="0"/>
          </a:p>
          <a:p>
            <a:endParaRPr lang="en-GB" dirty="0"/>
          </a:p>
          <a:p>
            <a:endParaRPr lang="en-GB" dirty="0"/>
          </a:p>
          <a:p>
            <a:endParaRPr lang="en-GB" dirty="0"/>
          </a:p>
          <a:p>
            <a:endParaRPr lang="en-GB" dirty="0"/>
          </a:p>
          <a:p>
            <a:r>
              <a:rPr lang="en-GB" dirty="0"/>
              <a:t>Learning happens in many ways and many contexts just as all adults' lives differ. </a:t>
            </a:r>
          </a:p>
          <a:p>
            <a:endParaRPr lang="en-GB" dirty="0"/>
          </a:p>
          <a:p>
            <a:r>
              <a:rPr lang="en-GB" dirty="0"/>
              <a:t>Adult learning can be in any of the three contexts, two of which are relevant to MCM i.e.</a:t>
            </a:r>
          </a:p>
          <a:p>
            <a:endParaRPr lang="en-GB" dirty="0"/>
          </a:p>
          <a:p>
            <a:r>
              <a:rPr lang="en-GB" dirty="0">
                <a:solidFill>
                  <a:srgbClr val="E97924"/>
                </a:solidFill>
              </a:rPr>
              <a:t>1. Formal </a:t>
            </a:r>
            <a:r>
              <a:rPr lang="en-GB" dirty="0"/>
              <a:t>– Structured learning that typically takes place in an education or training institution, usually with a set curriculum and carries credentials;</a:t>
            </a:r>
          </a:p>
          <a:p>
            <a:r>
              <a:rPr lang="en-GB" dirty="0">
                <a:solidFill>
                  <a:srgbClr val="E97924"/>
                </a:solidFill>
              </a:rPr>
              <a:t>2. Non-formal </a:t>
            </a:r>
            <a:r>
              <a:rPr lang="en-GB" dirty="0"/>
              <a:t>– Learning that is organized by educational institutions but non-credential. Non-formal learning opportunities may be provided in the workplace and through the activities of civil society organizations and groups;</a:t>
            </a:r>
          </a:p>
          <a:p>
            <a:r>
              <a:rPr lang="en-GB" dirty="0">
                <a:solidFill>
                  <a:srgbClr val="E97924"/>
                </a:solidFill>
              </a:rPr>
              <a:t>3. Informal education </a:t>
            </a:r>
            <a:r>
              <a:rPr lang="en-GB" dirty="0"/>
              <a:t>– Learning that goes on all the time, resulting from daily life activities related to work, family, community, or leisure </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11</a:t>
            </a:fld>
            <a:endParaRPr lang="en-US" dirty="0"/>
          </a:p>
        </p:txBody>
      </p:sp>
      <p:pic>
        <p:nvPicPr>
          <p:cNvPr id="6" name="Graphic 5" descr="Brain in head with solid fill">
            <a:extLst>
              <a:ext uri="{FF2B5EF4-FFF2-40B4-BE49-F238E27FC236}">
                <a16:creationId xmlns:a16="http://schemas.microsoft.com/office/drawing/2014/main" id="{BB4EA7EE-0DFA-ADD5-33C5-5AA4787941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6855" y="8477962"/>
            <a:ext cx="1349116" cy="1349116"/>
          </a:xfrm>
          <a:prstGeom prst="rect">
            <a:avLst/>
          </a:prstGeom>
        </p:spPr>
      </p:pic>
    </p:spTree>
    <p:extLst>
      <p:ext uri="{BB962C8B-B14F-4D97-AF65-F5344CB8AC3E}">
        <p14:creationId xmlns:p14="http://schemas.microsoft.com/office/powerpoint/2010/main" val="2139299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0C3EBDE-95E2-2FF0-8564-2319B8EA9B54}"/>
              </a:ext>
            </a:extLst>
          </p:cNvPr>
          <p:cNvPicPr>
            <a:picLocks noGrp="1" noChangeAspect="1"/>
          </p:cNvPicPr>
          <p:nvPr>
            <p:ph type="pic" sz="quarter" idx="16"/>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48407" t="148" r="8461" b="713"/>
          <a:stretch/>
        </p:blipFill>
        <p:spPr>
          <a:xfrm>
            <a:off x="3634150" y="3859237"/>
            <a:ext cx="3943454" cy="6042845"/>
          </a:xfrm>
        </p:spPr>
      </p:pic>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LEARNER</a:t>
            </a:r>
          </a:p>
        </p:txBody>
      </p:sp>
    </p:spTree>
    <p:extLst>
      <p:ext uri="{BB962C8B-B14F-4D97-AF65-F5344CB8AC3E}">
        <p14:creationId xmlns:p14="http://schemas.microsoft.com/office/powerpoint/2010/main" val="108069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794DEC-504A-BC0C-3518-80B2353C1EF6}"/>
              </a:ext>
            </a:extLst>
          </p:cNvPr>
          <p:cNvGrpSpPr/>
          <p:nvPr/>
        </p:nvGrpSpPr>
        <p:grpSpPr>
          <a:xfrm>
            <a:off x="4444572" y="4329754"/>
            <a:ext cx="3524644" cy="3612528"/>
            <a:chOff x="3177766" y="6791136"/>
            <a:chExt cx="1361636" cy="1395587"/>
          </a:xfrm>
          <a:solidFill>
            <a:schemeClr val="bg1">
              <a:alpha val="29000"/>
            </a:schemeClr>
          </a:solidFill>
        </p:grpSpPr>
        <p:sp>
          <p:nvSpPr>
            <p:cNvPr id="6" name="Freeform 5">
              <a:extLst>
                <a:ext uri="{FF2B5EF4-FFF2-40B4-BE49-F238E27FC236}">
                  <a16:creationId xmlns:a16="http://schemas.microsoft.com/office/drawing/2014/main" id="{8437CAD9-D4F1-B66F-F4CA-474488BDBCF1}"/>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18E9B17-FEC3-0F31-679D-542F1B9AC83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D09909C-DFA4-57F7-140D-A1125DBD9B2D}"/>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dirty="0"/>
            </a:p>
          </p:txBody>
        </p:sp>
      </p:grpSp>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a:xfrm>
            <a:off x="590679" y="673285"/>
            <a:ext cx="6599989" cy="1314355"/>
          </a:xfrm>
        </p:spPr>
        <p:txBody>
          <a:bodyPr/>
          <a:lstStyle/>
          <a:p>
            <a:r>
              <a:rPr lang="en-GB" dirty="0"/>
              <a:t>WHO ARE THE LEARNERS BENEFITING FROM THE LEARNING RESOURCES &amp; HUB?</a:t>
            </a:r>
          </a:p>
          <a:p>
            <a:endParaRPr lang="en-US" dirty="0"/>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479843" y="3296816"/>
            <a:ext cx="4202993" cy="3096382"/>
          </a:xfrm>
        </p:spPr>
        <p:txBody>
          <a:bodyPr/>
          <a:lstStyle/>
          <a:p>
            <a:r>
              <a:rPr lang="en-GB" dirty="0">
                <a:solidFill>
                  <a:srgbClr val="7ABB57"/>
                </a:solidFill>
              </a:rPr>
              <a:t>Learning paths</a:t>
            </a:r>
          </a:p>
          <a:p>
            <a:endParaRPr lang="en-GB" dirty="0"/>
          </a:p>
          <a:p>
            <a:r>
              <a:rPr lang="en-GB" dirty="0"/>
              <a:t>The </a:t>
            </a:r>
            <a:r>
              <a:rPr lang="en-GB" dirty="0" err="1"/>
              <a:t>Ingrow</a:t>
            </a:r>
            <a:r>
              <a:rPr lang="en-GB" dirty="0"/>
              <a:t> Learning Resources &amp; Knowledge Hub was developed most specifically for adult educators who reach out to migrants and ethnic minority members of communities. Adult Educators should strive to help learners create their learning paths by utilizing the following questions:</a:t>
            </a:r>
          </a:p>
          <a:p>
            <a:endParaRPr lang="en-GB" dirty="0"/>
          </a:p>
          <a:p>
            <a:pPr marL="171450" indent="-171450">
              <a:buFont typeface="Arial" panose="020B0604020202020204" pitchFamily="34" charset="0"/>
              <a:buChar char="•"/>
            </a:pPr>
            <a:r>
              <a:rPr lang="en-GB" dirty="0">
                <a:solidFill>
                  <a:srgbClr val="7ABB57"/>
                </a:solidFill>
              </a:rPr>
              <a:t>Proficiency-Based Progress:</a:t>
            </a:r>
            <a:r>
              <a:rPr lang="en-GB" dirty="0"/>
              <a:t> (How might learners self-reflect on their learning outcome?) What I’m going to learn.</a:t>
            </a:r>
          </a:p>
          <a:p>
            <a:pPr marL="171450" indent="-171450">
              <a:buFont typeface="Arial" panose="020B0604020202020204" pitchFamily="34" charset="0"/>
              <a:buChar char="•"/>
            </a:pPr>
            <a:r>
              <a:rPr lang="en-GB" dirty="0">
                <a:solidFill>
                  <a:srgbClr val="7ABB57"/>
                </a:solidFill>
              </a:rPr>
              <a:t>Personalized Learning Goal:</a:t>
            </a:r>
            <a:r>
              <a:rPr lang="en-GB" dirty="0"/>
              <a:t> (How could learners set a goal for the learning outcome?) How I’m going to learn it.</a:t>
            </a:r>
          </a:p>
          <a:p>
            <a:pPr marL="171450" indent="-171450">
              <a:buFont typeface="Arial" panose="020B0604020202020204" pitchFamily="34" charset="0"/>
              <a:buChar char="•"/>
            </a:pPr>
            <a:r>
              <a:rPr lang="en-GB" dirty="0">
                <a:solidFill>
                  <a:srgbClr val="7ABB57"/>
                </a:solidFill>
              </a:rPr>
              <a:t>Customized Learning Path: </a:t>
            </a:r>
            <a:r>
              <a:rPr lang="en-GB" dirty="0"/>
              <a:t>(What learning opportunities or choices could the learners choose from?) How I’m going to show what I’ve learned.</a:t>
            </a:r>
          </a:p>
          <a:p>
            <a:pPr marL="171450" indent="-171450">
              <a:buFont typeface="Arial" panose="020B0604020202020204" pitchFamily="34" charset="0"/>
              <a:buChar char="•"/>
            </a:pPr>
            <a:r>
              <a:rPr lang="en-GB" dirty="0">
                <a:solidFill>
                  <a:srgbClr val="7ABB57"/>
                </a:solidFill>
              </a:rPr>
              <a:t>Proficiency-Based Progress: </a:t>
            </a:r>
            <a:r>
              <a:rPr lang="en-GB" dirty="0"/>
              <a:t>(How can learners have choices in how and when they show proficiency?)</a:t>
            </a:r>
          </a:p>
          <a:p>
            <a:endParaRPr lang="en-US"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13</a:t>
            </a:fld>
            <a:endParaRPr lang="en-US" dirty="0"/>
          </a:p>
        </p:txBody>
      </p:sp>
      <p:pic>
        <p:nvPicPr>
          <p:cNvPr id="4" name="Picture Placeholder 3">
            <a:extLst>
              <a:ext uri="{FF2B5EF4-FFF2-40B4-BE49-F238E27FC236}">
                <a16:creationId xmlns:a16="http://schemas.microsoft.com/office/drawing/2014/main" id="{F6798B6B-0177-05B6-32C5-AF2CB22C7D76}"/>
              </a:ext>
            </a:extLst>
          </p:cNvPr>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3518" b="3518"/>
          <a:stretch>
            <a:fillRect/>
          </a:stretch>
        </p:blipFill>
        <p:spPr/>
      </p:pic>
    </p:spTree>
    <p:extLst>
      <p:ext uri="{BB962C8B-B14F-4D97-AF65-F5344CB8AC3E}">
        <p14:creationId xmlns:p14="http://schemas.microsoft.com/office/powerpoint/2010/main" val="3050761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511E45B-DBC5-2E43-81C1-7DF99340C49D}"/>
              </a:ext>
            </a:extLst>
          </p:cNvPr>
          <p:cNvSpPr>
            <a:spLocks noGrp="1"/>
          </p:cNvSpPr>
          <p:nvPr>
            <p:ph type="body" sz="quarter" idx="59"/>
          </p:nvPr>
        </p:nvSpPr>
        <p:spPr/>
        <p:txBody>
          <a:bodyPr/>
          <a:lstStyle/>
          <a:p>
            <a:r>
              <a:rPr lang="en-GB" dirty="0"/>
              <a:t>"Entrepreneurship is neither a science nor an art. It is a practice."</a:t>
            </a:r>
          </a:p>
          <a:p>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60"/>
          </p:nvPr>
        </p:nvSpPr>
        <p:spPr/>
        <p:txBody>
          <a:bodyPr/>
          <a:lstStyle/>
          <a:p>
            <a:r>
              <a:rPr lang="en-US" dirty="0"/>
              <a:t>”</a:t>
            </a:r>
          </a:p>
        </p:txBody>
      </p:sp>
      <p:sp>
        <p:nvSpPr>
          <p:cNvPr id="13" name="Text Placeholder 12">
            <a:extLst>
              <a:ext uri="{FF2B5EF4-FFF2-40B4-BE49-F238E27FC236}">
                <a16:creationId xmlns:a16="http://schemas.microsoft.com/office/drawing/2014/main" id="{E8FC6B74-D5AB-BA45-9B56-04E85BBAE537}"/>
              </a:ext>
            </a:extLst>
          </p:cNvPr>
          <p:cNvSpPr>
            <a:spLocks noGrp="1"/>
          </p:cNvSpPr>
          <p:nvPr>
            <p:ph type="body" sz="quarter" idx="61"/>
          </p:nvPr>
        </p:nvSpPr>
        <p:spPr/>
        <p:txBody>
          <a:bodyPr/>
          <a:lstStyle/>
          <a:p>
            <a:r>
              <a:rPr lang="en-US" dirty="0"/>
              <a:t>Peter Drucker</a:t>
            </a:r>
          </a:p>
          <a:p>
            <a:r>
              <a:rPr lang="en-US" b="0" dirty="0"/>
              <a:t>Austrian educator and author</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7202488" y="10315575"/>
            <a:ext cx="357187" cy="266700"/>
          </a:xfrm>
          <a:prstGeom prst="rect">
            <a:avLst/>
          </a:prstGeom>
        </p:spPr>
        <p:txBody>
          <a:bodyPr vert="horz" lIns="91440" tIns="45720" rIns="91440" bIns="45720"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14</a:t>
            </a:fld>
            <a:endParaRPr lang="en-US" dirty="0"/>
          </a:p>
        </p:txBody>
      </p:sp>
      <p:pic>
        <p:nvPicPr>
          <p:cNvPr id="29" name="Picture Placeholder 28" descr="A person in a suit smiling&#10;&#10;Description automatically generated">
            <a:extLst>
              <a:ext uri="{FF2B5EF4-FFF2-40B4-BE49-F238E27FC236}">
                <a16:creationId xmlns:a16="http://schemas.microsoft.com/office/drawing/2014/main" id="{486B66E3-950E-DD66-0505-0DB95F89B003}"/>
              </a:ext>
            </a:extLst>
          </p:cNvPr>
          <p:cNvPicPr>
            <a:picLocks noGrp="1" noChangeAspect="1"/>
          </p:cNvPicPr>
          <p:nvPr>
            <p:ph type="pic" sz="quarter" idx="62"/>
          </p:nvPr>
        </p:nvPicPr>
        <p:blipFill>
          <a:blip r:embed="rId2"/>
          <a:srcRect l="40521" r="40521"/>
          <a:stretch>
            <a:fillRect/>
          </a:stretch>
        </p:blipFill>
        <p:spPr/>
      </p:pic>
    </p:spTree>
    <p:extLst>
      <p:ext uri="{BB962C8B-B14F-4D97-AF65-F5344CB8AC3E}">
        <p14:creationId xmlns:p14="http://schemas.microsoft.com/office/powerpoint/2010/main" val="399679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About this Guide</a:t>
            </a:r>
          </a:p>
        </p:txBody>
      </p:sp>
      <p:pic>
        <p:nvPicPr>
          <p:cNvPr id="4" name="Picture Placeholder 3">
            <a:extLst>
              <a:ext uri="{FF2B5EF4-FFF2-40B4-BE49-F238E27FC236}">
                <a16:creationId xmlns:a16="http://schemas.microsoft.com/office/drawing/2014/main" id="{D8517FE2-A68B-A2F7-9BAD-FCA342980DA6}"/>
              </a:ext>
            </a:extLst>
          </p:cNvPr>
          <p:cNvPicPr>
            <a:picLocks noGrp="1" noChangeAspect="1"/>
          </p:cNvPicPr>
          <p:nvPr>
            <p:ph type="pic" sz="quarter" idx="16"/>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764" t="992" r="42426" b="707"/>
          <a:stretch/>
        </p:blipFill>
        <p:spPr>
          <a:xfrm>
            <a:off x="3634150" y="3859237"/>
            <a:ext cx="3943454" cy="6042845"/>
          </a:xfrm>
        </p:spPr>
      </p:pic>
    </p:spTree>
    <p:extLst>
      <p:ext uri="{BB962C8B-B14F-4D97-AF65-F5344CB8AC3E}">
        <p14:creationId xmlns:p14="http://schemas.microsoft.com/office/powerpoint/2010/main" val="96737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4546E8A-EC9F-B746-802B-B3ACC72B433E}"/>
              </a:ext>
            </a:extLst>
          </p:cNvPr>
          <p:cNvSpPr>
            <a:spLocks noGrp="1"/>
          </p:cNvSpPr>
          <p:nvPr>
            <p:ph type="body" sz="quarter" idx="48"/>
          </p:nvPr>
        </p:nvSpPr>
        <p:spPr>
          <a:xfrm>
            <a:off x="1358567" y="1601586"/>
            <a:ext cx="4931210" cy="3705527"/>
          </a:xfrm>
        </p:spPr>
        <p:txBody>
          <a:bodyPr/>
          <a:lstStyle/>
          <a:p>
            <a:pPr algn="l"/>
            <a:r>
              <a:rPr lang="en-GB" dirty="0"/>
              <a:t>Each module comprises the main presentation on the topic and case studies. What follows is an overview of each module.</a:t>
            </a:r>
          </a:p>
          <a:p>
            <a:pPr algn="l"/>
            <a:endParaRPr lang="en-GB" dirty="0"/>
          </a:p>
          <a:p>
            <a:pPr algn="l"/>
            <a:r>
              <a:rPr lang="en-GB" dirty="0"/>
              <a:t>The resources span 5 Modules designed to ensure that adult educators will empower migrants and ethnic minority groups to embark on entrepreneurship. </a:t>
            </a:r>
          </a:p>
          <a:p>
            <a:pPr algn="l"/>
            <a:endParaRPr lang="en-GB" dirty="0"/>
          </a:p>
          <a:p>
            <a:pPr algn="l"/>
            <a:r>
              <a:rPr lang="en-GB" dirty="0"/>
              <a:t>1. Overcoming Socioeconomic Challenges for Successful Migrant Entrepreneurship</a:t>
            </a:r>
          </a:p>
          <a:p>
            <a:pPr algn="l"/>
            <a:r>
              <a:rPr lang="en-GB" dirty="0"/>
              <a:t>An introduction to socio-economic challenges for migrant entrepreneurs.</a:t>
            </a:r>
          </a:p>
          <a:p>
            <a:pPr algn="l"/>
            <a:endParaRPr lang="en-GB" dirty="0"/>
          </a:p>
          <a:p>
            <a:pPr algn="l"/>
            <a:r>
              <a:rPr lang="en-GB" dirty="0"/>
              <a:t>2. Overcoming Socioeconomic Challenges for Successful Migrant Entrepreneurship</a:t>
            </a:r>
          </a:p>
          <a:p>
            <a:pPr algn="l"/>
            <a:r>
              <a:rPr lang="en-GB" dirty="0"/>
              <a:t>Introduction to socio-economic challenges for migrant entrepreneurs.</a:t>
            </a:r>
          </a:p>
          <a:p>
            <a:pPr algn="l"/>
            <a:endParaRPr lang="en-GB" dirty="0"/>
          </a:p>
          <a:p>
            <a:pPr algn="l"/>
            <a:r>
              <a:rPr lang="en-GB" dirty="0"/>
              <a:t>3. Tackling Financial Challenges as a Migrant Entrepreneur</a:t>
            </a:r>
          </a:p>
          <a:p>
            <a:pPr algn="l"/>
            <a:r>
              <a:rPr lang="en-GB" dirty="0"/>
              <a:t>An introduction to financial literacy and its importance for entrepreneurs.</a:t>
            </a:r>
          </a:p>
          <a:p>
            <a:pPr algn="l"/>
            <a:endParaRPr lang="en-GB" dirty="0"/>
          </a:p>
          <a:p>
            <a:pPr algn="l"/>
            <a:r>
              <a:rPr lang="en-GB" dirty="0"/>
              <a:t>4. Overcoming Personal Challenges to Become a Resilient Entrepreneur</a:t>
            </a:r>
          </a:p>
          <a:p>
            <a:pPr algn="l"/>
            <a:r>
              <a:rPr lang="en-GB" dirty="0"/>
              <a:t>Acknowledging migrant-specific challenges and opportunities related to resilience.</a:t>
            </a:r>
          </a:p>
          <a:p>
            <a:pPr algn="l"/>
            <a:endParaRPr lang="en-GB" dirty="0"/>
          </a:p>
          <a:p>
            <a:pPr algn="l"/>
            <a:r>
              <a:rPr lang="en-GB" dirty="0"/>
              <a:t>5. Business Practices and Attitudes for Success</a:t>
            </a:r>
          </a:p>
          <a:p>
            <a:pPr algn="l"/>
            <a:r>
              <a:rPr lang="en-GB" dirty="0"/>
              <a:t>Overview of </a:t>
            </a:r>
            <a:r>
              <a:rPr lang="en-GB" dirty="0" err="1"/>
              <a:t>Entrecomp</a:t>
            </a:r>
            <a:r>
              <a:rPr lang="en-GB" dirty="0"/>
              <a:t> and its relevance to entrepreneurial success.</a:t>
            </a:r>
          </a:p>
          <a:p>
            <a:pPr algn="l"/>
            <a:endParaRPr lang="en-GB" dirty="0"/>
          </a:p>
          <a:p>
            <a:pPr algn="l"/>
            <a:endParaRPr lang="en-GB" dirty="0"/>
          </a:p>
          <a:p>
            <a:pPr algn="l"/>
            <a:endParaRPr lang="en-GB" dirty="0"/>
          </a:p>
          <a:p>
            <a:pPr algn="l"/>
            <a:endParaRPr lang="en-GB" dirty="0"/>
          </a:p>
          <a:p>
            <a:pPr algn="l"/>
            <a:endParaRPr lang="en-GB" dirty="0"/>
          </a:p>
          <a:p>
            <a:pPr algn="l"/>
            <a:endParaRPr lang="en-GB" dirty="0"/>
          </a:p>
          <a:p>
            <a:pPr algn="l"/>
            <a:endParaRPr lang="en-US" dirty="0"/>
          </a:p>
        </p:txBody>
      </p:sp>
      <p:sp>
        <p:nvSpPr>
          <p:cNvPr id="2" name="TextBox 1">
            <a:extLst>
              <a:ext uri="{FF2B5EF4-FFF2-40B4-BE49-F238E27FC236}">
                <a16:creationId xmlns:a16="http://schemas.microsoft.com/office/drawing/2014/main" id="{584ECE48-CB77-6DD6-27DF-4AF865FD8785}"/>
              </a:ext>
            </a:extLst>
          </p:cNvPr>
          <p:cNvSpPr txBox="1"/>
          <p:nvPr/>
        </p:nvSpPr>
        <p:spPr>
          <a:xfrm>
            <a:off x="1353436" y="533574"/>
            <a:ext cx="4776226" cy="984885"/>
          </a:xfrm>
          <a:prstGeom prst="rect">
            <a:avLst/>
          </a:prstGeom>
          <a:noFill/>
        </p:spPr>
        <p:txBody>
          <a:bodyPr wrap="square" rtlCol="0">
            <a:spAutoFit/>
          </a:bodyPr>
          <a:lstStyle/>
          <a:p>
            <a:r>
              <a:rPr lang="en-IE" sz="2900" b="1" dirty="0">
                <a:solidFill>
                  <a:srgbClr val="E97924"/>
                </a:solidFill>
                <a:latin typeface="Calibri" panose="020F0502020204030204" pitchFamily="34" charset="0"/>
                <a:ea typeface="Calibri" panose="020F0502020204030204" pitchFamily="34" charset="0"/>
                <a:cs typeface="Calibri" panose="020F0502020204030204" pitchFamily="34" charset="0"/>
              </a:rPr>
              <a:t>Learning Resources &amp; Knowledge Hub</a:t>
            </a:r>
          </a:p>
        </p:txBody>
      </p:sp>
      <p:pic>
        <p:nvPicPr>
          <p:cNvPr id="21" name="Picture Placeholder 20" descr="A group of people around a table&#10;&#10;Description automatically generated">
            <a:extLst>
              <a:ext uri="{FF2B5EF4-FFF2-40B4-BE49-F238E27FC236}">
                <a16:creationId xmlns:a16="http://schemas.microsoft.com/office/drawing/2014/main" id="{CCF1D3FE-653C-CD67-4D55-A40F4302E39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2809" b="2809"/>
          <a:stretch>
            <a:fillRect/>
          </a:stretch>
        </p:blipFill>
        <p:spPr/>
      </p:pic>
    </p:spTree>
    <p:extLst>
      <p:ext uri="{BB962C8B-B14F-4D97-AF65-F5344CB8AC3E}">
        <p14:creationId xmlns:p14="http://schemas.microsoft.com/office/powerpoint/2010/main" val="2974869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396091" y="596107"/>
            <a:ext cx="6770001" cy="5810390"/>
          </a:xfrm>
        </p:spPr>
        <p:txBody>
          <a:bodyPr numCol="1"/>
          <a:lstStyle/>
          <a:p>
            <a:r>
              <a:rPr lang="en-GB" sz="1600" b="1" dirty="0">
                <a:solidFill>
                  <a:srgbClr val="7ABB57"/>
                </a:solidFill>
              </a:rPr>
              <a:t>Purpose of the Knowledge Hub</a:t>
            </a:r>
          </a:p>
          <a:p>
            <a:r>
              <a:rPr lang="en-GB" sz="1400" dirty="0"/>
              <a:t>The INGROW Digital Knowledge Hub is designed to serve as a comprehensive resource platform, specifically targeting entrepreneurs from migrant, refugee, and ethnic minority backgrounds. Its primary purpose is to equip these individuals with the necessary tools and knowledge to successfully initiate and manage their entrepreneurial ventures. By providing access to tailored educational content, real-life case studies, and interactive learning modules, the hub aims to address the unique challenges faced by these communities in the business sector.</a:t>
            </a:r>
          </a:p>
          <a:p>
            <a:endParaRPr lang="en-GB" sz="1400" dirty="0"/>
          </a:p>
          <a:p>
            <a:endParaRPr lang="en-GB" sz="1400" dirty="0"/>
          </a:p>
          <a:p>
            <a:r>
              <a:rPr lang="en-GB" sz="1600" b="1" dirty="0">
                <a:solidFill>
                  <a:srgbClr val="E97924"/>
                </a:solidFill>
                <a:latin typeface="Calibri"/>
                <a:ea typeface="Open Sans"/>
                <a:cs typeface="Calibri"/>
              </a:rPr>
              <a:t>Impact of the Knowledge Hub</a:t>
            </a:r>
          </a:p>
          <a:p>
            <a:r>
              <a:rPr lang="en-GB" sz="1400" dirty="0"/>
              <a:t>The impact of the Knowledge Hub is multifaceted. Firstly, it aims to level the playing field by offering customised support and learning opportunities that acknowledge and bridge cultural and educational gaps. This inclusivity fosters a more equitable entrepreneurial ecosystem. Secondly, the hub facilitates networking opportunities, connecting learners with mentors, industry professionals, and peers, which can lead to collaboration and real-world application of skills learned. Additionally, by integrating feedback mechanisms and community-driven content updates, the hub ensures that the resources remain relevant and effective, adapting to the evolving needs of its users.</a:t>
            </a:r>
            <a:endParaRPr lang="en-US" sz="1400"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17</a:t>
            </a:fld>
            <a:endParaRPr lang="en-US" dirty="0"/>
          </a:p>
        </p:txBody>
      </p:sp>
      <p:pic>
        <p:nvPicPr>
          <p:cNvPr id="7" name="Picture 6">
            <a:extLst>
              <a:ext uri="{FF2B5EF4-FFF2-40B4-BE49-F238E27FC236}">
                <a16:creationId xmlns:a16="http://schemas.microsoft.com/office/drawing/2014/main" id="{C0A8A616-EEB9-BC07-9C5A-EAA4A099786A}"/>
              </a:ext>
            </a:extLst>
          </p:cNvPr>
          <p:cNvPicPr>
            <a:picLocks noChangeAspect="1"/>
          </p:cNvPicPr>
          <p:nvPr/>
        </p:nvPicPr>
        <p:blipFill>
          <a:blip r:embed="rId2"/>
          <a:stretch>
            <a:fillRect/>
          </a:stretch>
        </p:blipFill>
        <p:spPr>
          <a:xfrm>
            <a:off x="1648032" y="5014418"/>
            <a:ext cx="4263610" cy="53015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56303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511997" y="4918602"/>
            <a:ext cx="4184942" cy="939099"/>
          </a:xfrm>
        </p:spPr>
        <p:txBody>
          <a:bodyPr/>
          <a:lstStyle/>
          <a:p>
            <a:r>
              <a:rPr lang="en-US" dirty="0"/>
              <a:t>Interactive &amp; Innovative</a:t>
            </a:r>
          </a:p>
          <a:p>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11997" y="5597236"/>
            <a:ext cx="4179282" cy="3831059"/>
          </a:xfrm>
        </p:spPr>
        <p:txBody>
          <a:bodyPr/>
          <a:lstStyle/>
          <a:p>
            <a:pPr marL="171450" indent="-171450">
              <a:buFont typeface="Arial" panose="020B0604020202020204" pitchFamily="34" charset="0"/>
              <a:buChar char="•"/>
            </a:pPr>
            <a:r>
              <a:rPr lang="en-GB" dirty="0"/>
              <a:t>Training materials are developed in PowerPoint. They can be adjusted to the training needs, as they are editable.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Videos are used to explain certain sections of the training content and to present case studies for discussion.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Exercises encourage both group and individual learning and give a practical tone to all the contexts.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Activities invite learners to investigate content such as articles, podcasts, books, etc.</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Case studies help bring </a:t>
            </a:r>
            <a:r>
              <a:rPr lang="en-GB" dirty="0" err="1"/>
              <a:t>thematics</a:t>
            </a:r>
            <a:r>
              <a:rPr lang="en-GB" dirty="0"/>
              <a:t> to life.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All of these can be replaced with suitable, localized examples, by the educators, that best suit the needs of a particular target group, making these resources highly transferable. </a:t>
            </a:r>
          </a:p>
          <a:p>
            <a:endParaRPr lang="en-GB" dirty="0"/>
          </a:p>
          <a:p>
            <a:endParaRPr lang="en-US" dirty="0"/>
          </a:p>
        </p:txBody>
      </p:sp>
      <p:pic>
        <p:nvPicPr>
          <p:cNvPr id="4" name="Picture Placeholder 3">
            <a:extLst>
              <a:ext uri="{FF2B5EF4-FFF2-40B4-BE49-F238E27FC236}">
                <a16:creationId xmlns:a16="http://schemas.microsoft.com/office/drawing/2014/main" id="{F93CEB58-0C7D-C14E-3D90-1A79BD1B64DD}"/>
              </a:ext>
            </a:extLst>
          </p:cNvPr>
          <p:cNvPicPr>
            <a:picLocks noGrp="1" noChangeAspect="1"/>
          </p:cNvPicPr>
          <p:nvPr>
            <p:ph type="pic" sz="quarter" idx="10"/>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4319" r="48497"/>
          <a:stretch/>
        </p:blipFill>
        <p:spPr>
          <a:xfrm>
            <a:off x="0" y="-1"/>
            <a:ext cx="7559675" cy="10691814"/>
          </a:xfrm>
        </p:spPr>
      </p:pic>
    </p:spTree>
    <p:extLst>
      <p:ext uri="{BB962C8B-B14F-4D97-AF65-F5344CB8AC3E}">
        <p14:creationId xmlns:p14="http://schemas.microsoft.com/office/powerpoint/2010/main" val="3356976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2BD5BA7C-083A-9326-92EE-5DE72C4BA61D}"/>
              </a:ext>
            </a:extLst>
          </p:cNvPr>
          <p:cNvPicPr>
            <a:picLocks noGrp="1" noChangeAspect="1"/>
          </p:cNvPicPr>
          <p:nvPr>
            <p:ph type="pic" sz="quarter" idx="12"/>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8391" b="8391"/>
          <a:stretch>
            <a:fillRect/>
          </a:stretch>
        </p:blipFill>
        <p:spPr/>
      </p:pic>
      <p:sp>
        <p:nvSpPr>
          <p:cNvPr id="14" name="Text Placeholder 13">
            <a:extLst>
              <a:ext uri="{FF2B5EF4-FFF2-40B4-BE49-F238E27FC236}">
                <a16:creationId xmlns:a16="http://schemas.microsoft.com/office/drawing/2014/main" id="{FD7315E3-9B0D-664A-BC5E-CB77E9ED64F6}"/>
              </a:ext>
            </a:extLst>
          </p:cNvPr>
          <p:cNvSpPr>
            <a:spLocks noGrp="1"/>
          </p:cNvSpPr>
          <p:nvPr>
            <p:ph type="body" sz="quarter" idx="48"/>
          </p:nvPr>
        </p:nvSpPr>
        <p:spPr>
          <a:xfrm>
            <a:off x="387927" y="7730837"/>
            <a:ext cx="2859578" cy="2505814"/>
          </a:xfrm>
        </p:spPr>
        <p:txBody>
          <a:bodyPr/>
          <a:lstStyle/>
          <a:p>
            <a:r>
              <a:rPr lang="en-GB" dirty="0"/>
              <a:t>This module aims to equip participants with a</a:t>
            </a:r>
          </a:p>
          <a:p>
            <a:r>
              <a:rPr lang="en-GB" dirty="0"/>
              <a:t>comprehensive understanding of the socio-economic challenges for migrant entrepreneurs. By the end of the module,</a:t>
            </a:r>
          </a:p>
          <a:p>
            <a:r>
              <a:rPr lang="en-GB" dirty="0"/>
              <a:t>participants will be able to identify useful methods, tips, and draw insights from real</a:t>
            </a:r>
          </a:p>
          <a:p>
            <a:r>
              <a:rPr lang="en-GB" dirty="0"/>
              <a:t>-world case studies.</a:t>
            </a:r>
          </a:p>
          <a:p>
            <a:endParaRPr lang="en-GB" dirty="0"/>
          </a:p>
          <a:p>
            <a:r>
              <a:rPr lang="en-GB" dirty="0"/>
              <a:t>The interactive short quiz serves as a tool for</a:t>
            </a:r>
          </a:p>
          <a:p>
            <a:r>
              <a:rPr lang="en-GB" dirty="0"/>
              <a:t>reinforcing knowledge and assessing</a:t>
            </a:r>
          </a:p>
          <a:p>
            <a:r>
              <a:rPr lang="en-GB" dirty="0"/>
              <a:t>comprehension, ensuring a well-rounded</a:t>
            </a:r>
          </a:p>
          <a:p>
            <a:r>
              <a:rPr lang="en-GB" dirty="0"/>
              <a:t>learning experience.</a:t>
            </a:r>
          </a:p>
          <a:p>
            <a:endParaRPr lang="en-GB" dirty="0"/>
          </a:p>
        </p:txBody>
      </p:sp>
      <p:pic>
        <p:nvPicPr>
          <p:cNvPr id="20" name="Picture Placeholder 19">
            <a:extLst>
              <a:ext uri="{FF2B5EF4-FFF2-40B4-BE49-F238E27FC236}">
                <a16:creationId xmlns:a16="http://schemas.microsoft.com/office/drawing/2014/main" id="{EC51738C-0D40-D1EC-E4FA-E7F9003A173F}"/>
              </a:ext>
            </a:extLst>
          </p:cNvPr>
          <p:cNvPicPr>
            <a:picLocks noGrp="1" noChangeAspect="1"/>
          </p:cNvPicPr>
          <p:nvPr>
            <p:ph type="pic" sz="quarter" idx="49"/>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8389" b="8389"/>
          <a:stretch>
            <a:fillRect/>
          </a:stretch>
        </p:blipFill>
        <p:spPr/>
      </p:pic>
      <p:pic>
        <p:nvPicPr>
          <p:cNvPr id="18" name="Picture Placeholder 17">
            <a:extLst>
              <a:ext uri="{FF2B5EF4-FFF2-40B4-BE49-F238E27FC236}">
                <a16:creationId xmlns:a16="http://schemas.microsoft.com/office/drawing/2014/main" id="{7AE02982-6701-D03A-9ADC-E42A87533191}"/>
              </a:ext>
            </a:extLst>
          </p:cNvPr>
          <p:cNvPicPr>
            <a:picLocks noGrp="1" noChangeAspect="1"/>
          </p:cNvPicPr>
          <p:nvPr>
            <p:ph type="pic" sz="quarter" idx="50"/>
          </p:nvPr>
        </p:nvPicPr>
        <p:blipFill rotWithShape="1">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36377" r="3769"/>
          <a:stretch/>
        </p:blipFill>
        <p:spPr>
          <a:xfrm>
            <a:off x="4003943" y="3405384"/>
            <a:ext cx="3113369" cy="3471267"/>
          </a:xfrm>
        </p:spPr>
      </p:pic>
      <p:pic>
        <p:nvPicPr>
          <p:cNvPr id="11" name="Picture Placeholder 10">
            <a:extLst>
              <a:ext uri="{FF2B5EF4-FFF2-40B4-BE49-F238E27FC236}">
                <a16:creationId xmlns:a16="http://schemas.microsoft.com/office/drawing/2014/main" id="{B0210B5C-BBA9-2624-0638-229F5A8FD7A4}"/>
              </a:ext>
            </a:extLst>
          </p:cNvPr>
          <p:cNvPicPr>
            <a:picLocks noGrp="1" noChangeAspect="1"/>
          </p:cNvPicPr>
          <p:nvPr>
            <p:ph type="pic" sz="quarter" idx="51"/>
          </p:nvPr>
        </p:nvPicPr>
        <p:blipFill>
          <a:blip r:embed="rId8" cstate="screen">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l="20114" r="20114"/>
          <a:stretch>
            <a:fillRect/>
          </a:stretch>
        </p:blipFill>
        <p:spPr/>
      </p:pic>
      <p:sp>
        <p:nvSpPr>
          <p:cNvPr id="16" name="Slide Number Placeholder 7">
            <a:extLst>
              <a:ext uri="{FF2B5EF4-FFF2-40B4-BE49-F238E27FC236}">
                <a16:creationId xmlns:a16="http://schemas.microsoft.com/office/drawing/2014/main" id="{28CEDFD8-C1B9-4285-D831-84A838CA3E5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19</a:t>
            </a:fld>
            <a:endParaRPr lang="en-US" dirty="0"/>
          </a:p>
        </p:txBody>
      </p:sp>
      <p:sp>
        <p:nvSpPr>
          <p:cNvPr id="2" name="TextBox 1">
            <a:extLst>
              <a:ext uri="{FF2B5EF4-FFF2-40B4-BE49-F238E27FC236}">
                <a16:creationId xmlns:a16="http://schemas.microsoft.com/office/drawing/2014/main" id="{DA282876-5E91-36AE-AA9C-CB68E21BBA0C}"/>
              </a:ext>
            </a:extLst>
          </p:cNvPr>
          <p:cNvSpPr txBox="1"/>
          <p:nvPr/>
        </p:nvSpPr>
        <p:spPr>
          <a:xfrm>
            <a:off x="4217323" y="7968081"/>
            <a:ext cx="2349731" cy="2031325"/>
          </a:xfrm>
          <a:prstGeom prst="rect">
            <a:avLst/>
          </a:prstGeom>
          <a:noFill/>
        </p:spPr>
        <p:txBody>
          <a:bodyPr wrap="square" rtlCol="0">
            <a:spAutoFit/>
          </a:bodyPr>
          <a:lstStyle/>
          <a:p>
            <a:r>
              <a:rPr lang="en-IE" sz="1800" b="1" dirty="0">
                <a:solidFill>
                  <a:srgbClr val="E97924"/>
                </a:solidFill>
              </a:rPr>
              <a:t>MODULE 1: </a:t>
            </a:r>
            <a:r>
              <a:rPr lang="en-GB" sz="1800" b="1" dirty="0">
                <a:solidFill>
                  <a:srgbClr val="E97924"/>
                </a:solidFill>
              </a:rPr>
              <a:t>Overcoming Socioeconomic Challenges for Successful Migrant Entrepreneurship</a:t>
            </a:r>
            <a:r>
              <a:rPr lang="en-IE" sz="1800" b="1" dirty="0">
                <a:solidFill>
                  <a:srgbClr val="E97924"/>
                </a:solidFill>
              </a:rPr>
              <a:t> </a:t>
            </a:r>
          </a:p>
        </p:txBody>
      </p:sp>
    </p:spTree>
    <p:extLst>
      <p:ext uri="{BB962C8B-B14F-4D97-AF65-F5344CB8AC3E}">
        <p14:creationId xmlns:p14="http://schemas.microsoft.com/office/powerpoint/2010/main" val="419510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p:txBody>
          <a:bodyPr/>
          <a:lstStyle/>
          <a:p>
            <a:r>
              <a:rPr lang="en-US" dirty="0"/>
              <a:t>Background</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dirty="0"/>
              <a:t>Learning Resources</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a:t>Learners</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About this Guide</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p:txBody>
          <a:bodyPr/>
          <a:lstStyle/>
          <a:p>
            <a:r>
              <a:rPr lang="en-US" dirty="0"/>
              <a:t>Pedagogy</a:t>
            </a:r>
          </a:p>
        </p:txBody>
      </p:sp>
      <p:sp>
        <p:nvSpPr>
          <p:cNvPr id="19" name="Text Placeholder 18">
            <a:extLst>
              <a:ext uri="{FF2B5EF4-FFF2-40B4-BE49-F238E27FC236}">
                <a16:creationId xmlns:a16="http://schemas.microsoft.com/office/drawing/2014/main" id="{84367E26-76EA-4E40-9D99-7C3977776A6D}"/>
              </a:ext>
            </a:extLst>
          </p:cNvPr>
          <p:cNvSpPr>
            <a:spLocks noGrp="1"/>
          </p:cNvSpPr>
          <p:nvPr>
            <p:ph type="body" sz="quarter" idx="51"/>
          </p:nvPr>
        </p:nvSpPr>
        <p:spPr/>
        <p:txBody>
          <a:bodyPr/>
          <a:lstStyle/>
          <a:p>
            <a:r>
              <a:rPr lang="en-US" dirty="0"/>
              <a:t>06</a:t>
            </a:r>
          </a:p>
        </p:txBody>
      </p:sp>
      <p:sp>
        <p:nvSpPr>
          <p:cNvPr id="20" name="Text Placeholder 19">
            <a:extLst>
              <a:ext uri="{FF2B5EF4-FFF2-40B4-BE49-F238E27FC236}">
                <a16:creationId xmlns:a16="http://schemas.microsoft.com/office/drawing/2014/main" id="{E794E5C9-0EA8-BF47-A0AF-E0B7D9858292}"/>
              </a:ext>
            </a:extLst>
          </p:cNvPr>
          <p:cNvSpPr>
            <a:spLocks noGrp="1"/>
          </p:cNvSpPr>
          <p:nvPr>
            <p:ph type="body" sz="quarter" idx="52"/>
          </p:nvPr>
        </p:nvSpPr>
        <p:spPr/>
        <p:txBody>
          <a:bodyPr/>
          <a:lstStyle/>
          <a:p>
            <a:r>
              <a:rPr lang="en-US" dirty="0"/>
              <a:t>Project Partners</a:t>
            </a:r>
          </a:p>
        </p:txBody>
      </p:sp>
      <p:sp>
        <p:nvSpPr>
          <p:cNvPr id="21" name="Text Placeholder 20">
            <a:extLst>
              <a:ext uri="{FF2B5EF4-FFF2-40B4-BE49-F238E27FC236}">
                <a16:creationId xmlns:a16="http://schemas.microsoft.com/office/drawing/2014/main" id="{78F19BA0-100A-BA42-BED3-4F4CB3AB15F7}"/>
              </a:ext>
            </a:extLst>
          </p:cNvPr>
          <p:cNvSpPr>
            <a:spLocks noGrp="1"/>
          </p:cNvSpPr>
          <p:nvPr>
            <p:ph type="body" sz="quarter" idx="53"/>
          </p:nvPr>
        </p:nvSpPr>
        <p:spPr/>
        <p:txBody>
          <a:bodyPr/>
          <a:lstStyle/>
          <a:p>
            <a:r>
              <a:rPr lang="en-US" dirty="0"/>
              <a:t>07</a:t>
            </a:r>
          </a:p>
        </p:txBody>
      </p:sp>
      <p:sp>
        <p:nvSpPr>
          <p:cNvPr id="22" name="Text Placeholder 21">
            <a:extLst>
              <a:ext uri="{FF2B5EF4-FFF2-40B4-BE49-F238E27FC236}">
                <a16:creationId xmlns:a16="http://schemas.microsoft.com/office/drawing/2014/main" id="{11D52E53-546D-EF42-A264-22D89E5373E9}"/>
              </a:ext>
            </a:extLst>
          </p:cNvPr>
          <p:cNvSpPr>
            <a:spLocks noGrp="1"/>
          </p:cNvSpPr>
          <p:nvPr>
            <p:ph type="body" sz="quarter" idx="54"/>
          </p:nvPr>
        </p:nvSpPr>
        <p:spPr/>
        <p:txBody>
          <a:bodyPr/>
          <a:lstStyle/>
          <a:p>
            <a:r>
              <a:rPr lang="en-US" dirty="0"/>
              <a:t>Final Words</a:t>
            </a:r>
          </a:p>
        </p:txBody>
      </p:sp>
      <p:sp>
        <p:nvSpPr>
          <p:cNvPr id="3" name="Slide Number Placeholder 2">
            <a:extLst>
              <a:ext uri="{FF2B5EF4-FFF2-40B4-BE49-F238E27FC236}">
                <a16:creationId xmlns:a16="http://schemas.microsoft.com/office/drawing/2014/main" id="{75825C16-B171-4E4C-B8D6-F0EEA42D18C5}"/>
              </a:ext>
            </a:extLst>
          </p:cNvPr>
          <p:cNvSpPr>
            <a:spLocks noGrp="1"/>
          </p:cNvSpPr>
          <p:nvPr>
            <p:ph type="sldNum" sz="quarter" idx="4"/>
          </p:nvPr>
        </p:nvSpPr>
        <p:spPr/>
        <p:txBody>
          <a:bodyPr/>
          <a:lstStyle/>
          <a:p>
            <a:fld id="{CB2079F2-58AF-ED44-82D7-E04B2F6FD686}" type="slidenum">
              <a:rPr lang="en-US" smtClean="0"/>
              <a:pPr/>
              <a:t>2</a:t>
            </a:fld>
            <a:endParaRPr lang="en-US" dirty="0"/>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TABLE OF CONTENTS</a:t>
            </a:r>
          </a:p>
        </p:txBody>
      </p:sp>
      <p:pic>
        <p:nvPicPr>
          <p:cNvPr id="2" name="Slika 9" descr="Slika, ki vsebuje besede krogla za biljard, športOpis je samodejno ustvarjen">
            <a:extLst>
              <a:ext uri="{FF2B5EF4-FFF2-40B4-BE49-F238E27FC236}">
                <a16:creationId xmlns:a16="http://schemas.microsoft.com/office/drawing/2014/main" id="{F9C972BB-C70C-3137-9062-6AC0B028D24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70778" y="10200381"/>
            <a:ext cx="968835" cy="349200"/>
          </a:xfrm>
          <a:prstGeom prst="rect">
            <a:avLst/>
          </a:prstGeom>
          <a:noFill/>
          <a:ln>
            <a:noFill/>
          </a:ln>
        </p:spPr>
      </p:pic>
      <p:sp>
        <p:nvSpPr>
          <p:cNvPr id="5" name="PoljeZBesedilom 14">
            <a:extLst>
              <a:ext uri="{FF2B5EF4-FFF2-40B4-BE49-F238E27FC236}">
                <a16:creationId xmlns:a16="http://schemas.microsoft.com/office/drawing/2014/main" id="{C1D5382F-8E61-D48F-E222-83EFD595AB72}"/>
              </a:ext>
            </a:extLst>
          </p:cNvPr>
          <p:cNvSpPr txBox="1"/>
          <p:nvPr/>
        </p:nvSpPr>
        <p:spPr>
          <a:xfrm>
            <a:off x="3172224" y="10264376"/>
            <a:ext cx="2874056" cy="202556"/>
          </a:xfrm>
          <a:prstGeom prst="rect">
            <a:avLst/>
          </a:prstGeom>
          <a:noFill/>
        </p:spPr>
        <p:txBody>
          <a:bodyPr wrap="square">
            <a:spAutoFit/>
          </a:bodyPr>
          <a:lstStyle/>
          <a:p>
            <a:pPr>
              <a:lnSpc>
                <a:spcPct val="107000"/>
              </a:lnSpc>
              <a:spcAft>
                <a:spcPts val="800"/>
              </a:spcAft>
            </a:pPr>
            <a:r>
              <a:rPr lang="en-US" sz="700" kern="100" dirty="0">
                <a:effectLst/>
                <a:latin typeface="Calibri" panose="020F0502020204030204" pitchFamily="34" charset="0"/>
                <a:ea typeface="Calibri" panose="020F0502020204030204" pitchFamily="34" charset="0"/>
                <a:cs typeface="Arial" panose="020B0604020202020204" pitchFamily="34" charset="0"/>
              </a:rPr>
              <a:t>This resource is licensed under CCBY 4.0</a:t>
            </a:r>
            <a:endParaRPr lang="sl-SI" sz="7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a:xfrm>
            <a:off x="522146" y="726250"/>
            <a:ext cx="6500273" cy="743603"/>
          </a:xfrm>
        </p:spPr>
        <p:txBody>
          <a:bodyPr/>
          <a:lstStyle/>
          <a:p>
            <a:r>
              <a:rPr lang="en-US" sz="1800" dirty="0"/>
              <a:t>Module 2: </a:t>
            </a:r>
            <a:r>
              <a:rPr lang="en-GB" sz="1800" dirty="0"/>
              <a:t>Migrant Entrepreneur Equipped with Knowledge and Information</a:t>
            </a:r>
            <a:endParaRPr lang="en-US" dirty="0"/>
          </a:p>
        </p:txBody>
      </p:sp>
      <p:sp>
        <p:nvSpPr>
          <p:cNvPr id="4" name="Text Placeholder 3">
            <a:extLst>
              <a:ext uri="{FF2B5EF4-FFF2-40B4-BE49-F238E27FC236}">
                <a16:creationId xmlns:a16="http://schemas.microsoft.com/office/drawing/2014/main" id="{9D4A7D21-48CE-724C-B6F9-0612E4281973}"/>
              </a:ext>
            </a:extLst>
          </p:cNvPr>
          <p:cNvSpPr>
            <a:spLocks noGrp="1"/>
          </p:cNvSpPr>
          <p:nvPr>
            <p:ph type="body" sz="quarter" idx="48"/>
          </p:nvPr>
        </p:nvSpPr>
        <p:spPr>
          <a:xfrm>
            <a:off x="522145" y="1564352"/>
            <a:ext cx="6416065" cy="2108488"/>
          </a:xfrm>
        </p:spPr>
        <p:txBody>
          <a:bodyPr/>
          <a:lstStyle/>
          <a:p>
            <a:r>
              <a:rPr lang="en-GB" dirty="0"/>
              <a:t>This module aims to provide learners with a comprehensive insight into the skills needed in entrepreneurship. Participants will build foundational knowledge and practical skills vital to becoming entrepreneurs through a detailed exploration of language skills, legal knowledge, market research, utilizing strengths, and developing a business plan.</a:t>
            </a:r>
          </a:p>
          <a:p>
            <a:endParaRPr lang="en-GB" dirty="0"/>
          </a:p>
          <a:p>
            <a:r>
              <a:rPr lang="en-GB" dirty="0"/>
              <a:t>By the end of this lesson, learners will gain know-how on methods, tools, and available digital resources for business owners. Gain access to legal and regulatory knowledge for migrant entrepreneurs. Understand common challenges to starting a business as a migrant entrepreneur. Recognize their unique strengths which will assist in starting a business. Develop a business plan according to the region they live in. </a:t>
            </a:r>
          </a:p>
          <a:p>
            <a:endParaRPr lang="en-GB" dirty="0"/>
          </a:p>
          <a:p>
            <a:r>
              <a:rPr lang="en-GB" dirty="0"/>
              <a:t>The interactive content in this module and a short quiz are designed to facilitate active engagement</a:t>
            </a:r>
            <a:endParaRPr lang="en-US" dirty="0"/>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20</a:t>
            </a:fld>
            <a:endParaRPr lang="en-US" dirty="0"/>
          </a:p>
        </p:txBody>
      </p:sp>
      <p:sp>
        <p:nvSpPr>
          <p:cNvPr id="9" name="TextBox 8">
            <a:extLst>
              <a:ext uri="{FF2B5EF4-FFF2-40B4-BE49-F238E27FC236}">
                <a16:creationId xmlns:a16="http://schemas.microsoft.com/office/drawing/2014/main" id="{8BA4F18C-80E3-6152-B491-80C7ACA0496D}"/>
              </a:ext>
            </a:extLst>
          </p:cNvPr>
          <p:cNvSpPr txBox="1"/>
          <p:nvPr/>
        </p:nvSpPr>
        <p:spPr>
          <a:xfrm>
            <a:off x="522146" y="3747503"/>
            <a:ext cx="6416064" cy="646331"/>
          </a:xfrm>
          <a:prstGeom prst="rect">
            <a:avLst/>
          </a:prstGeom>
          <a:noFill/>
        </p:spPr>
        <p:txBody>
          <a:bodyPr wrap="square" rtlCol="0">
            <a:spAutoFit/>
          </a:bodyPr>
          <a:lstStyle/>
          <a:p>
            <a:r>
              <a:rPr lang="fr-FR" sz="1800" b="1" dirty="0">
                <a:solidFill>
                  <a:srgbClr val="915F9E"/>
                </a:solidFill>
                <a:latin typeface="Calibri" panose="020F0502020204030204" pitchFamily="34" charset="0"/>
                <a:ea typeface="Calibri" panose="020F0502020204030204" pitchFamily="34" charset="0"/>
                <a:cs typeface="Calibri" panose="020F0502020204030204" pitchFamily="34" charset="0"/>
              </a:rPr>
              <a:t>Module 3: </a:t>
            </a:r>
            <a:r>
              <a:rPr lang="fr-FR" sz="1800" b="1" dirty="0" err="1">
                <a:solidFill>
                  <a:srgbClr val="915F9E"/>
                </a:solidFill>
                <a:latin typeface="Calibri" panose="020F0502020204030204" pitchFamily="34" charset="0"/>
                <a:ea typeface="Calibri" panose="020F0502020204030204" pitchFamily="34" charset="0"/>
                <a:cs typeface="Calibri" panose="020F0502020204030204" pitchFamily="34" charset="0"/>
              </a:rPr>
              <a:t>Tackling</a:t>
            </a:r>
            <a:r>
              <a:rPr lang="fr-FR" sz="1800" b="1" dirty="0">
                <a:solidFill>
                  <a:srgbClr val="915F9E"/>
                </a:solidFill>
                <a:latin typeface="Calibri" panose="020F0502020204030204" pitchFamily="34" charset="0"/>
                <a:ea typeface="Calibri" panose="020F0502020204030204" pitchFamily="34" charset="0"/>
                <a:cs typeface="Calibri" panose="020F0502020204030204" pitchFamily="34" charset="0"/>
              </a:rPr>
              <a:t> Financial Challenges as a Migrant Entrepreneur</a:t>
            </a:r>
            <a:endParaRPr lang="en-IE" sz="1800" b="1" dirty="0">
              <a:solidFill>
                <a:srgbClr val="915F9E"/>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035FD5A-51CD-3B93-FA65-B35472A283E7}"/>
              </a:ext>
            </a:extLst>
          </p:cNvPr>
          <p:cNvSpPr txBox="1"/>
          <p:nvPr/>
        </p:nvSpPr>
        <p:spPr>
          <a:xfrm>
            <a:off x="522147" y="4463262"/>
            <a:ext cx="6183454" cy="1107996"/>
          </a:xfrm>
          <a:prstGeom prst="rect">
            <a:avLst/>
          </a:prstGeom>
          <a:noFill/>
        </p:spPr>
        <p:txBody>
          <a:bodyPr wrap="square" rtlCol="0">
            <a:spAutoFit/>
          </a:bodyPr>
          <a:lstStyle/>
          <a:p>
            <a:r>
              <a:rPr lang="en-GB" sz="1100" dirty="0">
                <a:solidFill>
                  <a:srgbClr val="0C2D45"/>
                </a:solidFill>
                <a:latin typeface="Calibri" panose="020F0502020204030204" pitchFamily="34" charset="0"/>
                <a:ea typeface="Calibri" panose="020F0502020204030204" pitchFamily="34" charset="0"/>
                <a:cs typeface="Calibri" panose="020F0502020204030204" pitchFamily="34" charset="0"/>
              </a:rPr>
              <a:t>This Module aims to enhance financial literacy and its importance for entrepreneurs. We take a look at managing finances, compliance knowledge, how to find consultancy services, and we explore funding resources for migrants.</a:t>
            </a:r>
          </a:p>
          <a:p>
            <a:endParaRPr lang="en-GB" sz="1100"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r>
              <a:rPr lang="en-GB" sz="1100" dirty="0">
                <a:solidFill>
                  <a:srgbClr val="0C2D45"/>
                </a:solidFill>
                <a:latin typeface="Calibri" panose="020F0502020204030204" pitchFamily="34" charset="0"/>
                <a:ea typeface="Calibri" panose="020F0502020204030204" pitchFamily="34" charset="0"/>
                <a:cs typeface="Calibri" panose="020F0502020204030204" pitchFamily="34" charset="0"/>
              </a:rPr>
              <a:t>The interactive content available in this module and a short quiz are designed to facilitate active engagement and assess the grasp of the course content fostering a deep learning experience. </a:t>
            </a:r>
            <a:endParaRPr lang="en-IE" sz="1100" dirty="0">
              <a:solidFill>
                <a:srgbClr val="0C2D45"/>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descr="Woman holding notepad">
            <a:extLst>
              <a:ext uri="{FF2B5EF4-FFF2-40B4-BE49-F238E27FC236}">
                <a16:creationId xmlns:a16="http://schemas.microsoft.com/office/drawing/2014/main" id="{4A5D1DBF-5309-E084-8397-BFCF389A7D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066" y="6190963"/>
            <a:ext cx="5731933" cy="3843867"/>
          </a:xfrm>
          <a:prstGeom prst="rect">
            <a:avLst/>
          </a:prstGeom>
        </p:spPr>
      </p:pic>
    </p:spTree>
    <p:extLst>
      <p:ext uri="{BB962C8B-B14F-4D97-AF65-F5344CB8AC3E}">
        <p14:creationId xmlns:p14="http://schemas.microsoft.com/office/powerpoint/2010/main" val="916896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a:xfrm>
            <a:off x="522146" y="726250"/>
            <a:ext cx="6500273" cy="743603"/>
          </a:xfrm>
        </p:spPr>
        <p:txBody>
          <a:bodyPr/>
          <a:lstStyle/>
          <a:p>
            <a:r>
              <a:rPr lang="en-US" sz="1800" dirty="0"/>
              <a:t>Module 4: </a:t>
            </a:r>
            <a:r>
              <a:rPr lang="en-GB" sz="1800" dirty="0"/>
              <a:t>Overcoming Personal Challenges to Become a Resilient Entrepreneur</a:t>
            </a:r>
            <a:endParaRPr lang="en-US" dirty="0"/>
          </a:p>
        </p:txBody>
      </p:sp>
      <p:sp>
        <p:nvSpPr>
          <p:cNvPr id="4" name="Text Placeholder 3">
            <a:extLst>
              <a:ext uri="{FF2B5EF4-FFF2-40B4-BE49-F238E27FC236}">
                <a16:creationId xmlns:a16="http://schemas.microsoft.com/office/drawing/2014/main" id="{9D4A7D21-48CE-724C-B6F9-0612E4281973}"/>
              </a:ext>
            </a:extLst>
          </p:cNvPr>
          <p:cNvSpPr>
            <a:spLocks noGrp="1"/>
          </p:cNvSpPr>
          <p:nvPr>
            <p:ph type="body" sz="quarter" idx="48"/>
          </p:nvPr>
        </p:nvSpPr>
        <p:spPr>
          <a:xfrm>
            <a:off x="522145" y="1564352"/>
            <a:ext cx="6416065" cy="2108488"/>
          </a:xfrm>
        </p:spPr>
        <p:txBody>
          <a:bodyPr/>
          <a:lstStyle/>
          <a:p>
            <a:r>
              <a:rPr lang="en-GB" dirty="0"/>
              <a:t>This module aims to focus on migrant-specific challenges and opportunities related to resilience.</a:t>
            </a:r>
          </a:p>
          <a:p>
            <a:endParaRPr lang="en-GB" dirty="0"/>
          </a:p>
          <a:p>
            <a:r>
              <a:rPr lang="en-GB" dirty="0"/>
              <a:t>By the end of this lesson, learners will understand cross-cultural communication for entrepreneurial growth, They will acquire techniques for building self-confidence and overcoming self-doubt. Gain knowledge from the global perspective and utilize their advantages as migrants. Learn to address their mental well-being and find support available.</a:t>
            </a:r>
          </a:p>
          <a:p>
            <a:endParaRPr lang="en-GB" dirty="0"/>
          </a:p>
          <a:p>
            <a:r>
              <a:rPr lang="en-GB" dirty="0"/>
              <a:t>The interactive content in this module and a short quiz are designed to facilitate active engagement</a:t>
            </a:r>
            <a:endParaRPr lang="en-US" dirty="0"/>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21</a:t>
            </a:fld>
            <a:endParaRPr lang="en-US" dirty="0"/>
          </a:p>
        </p:txBody>
      </p:sp>
      <p:sp>
        <p:nvSpPr>
          <p:cNvPr id="9" name="TextBox 8">
            <a:extLst>
              <a:ext uri="{FF2B5EF4-FFF2-40B4-BE49-F238E27FC236}">
                <a16:creationId xmlns:a16="http://schemas.microsoft.com/office/drawing/2014/main" id="{8BA4F18C-80E3-6152-B491-80C7ACA0496D}"/>
              </a:ext>
            </a:extLst>
          </p:cNvPr>
          <p:cNvSpPr txBox="1"/>
          <p:nvPr/>
        </p:nvSpPr>
        <p:spPr>
          <a:xfrm>
            <a:off x="638450" y="7134170"/>
            <a:ext cx="6416064" cy="369332"/>
          </a:xfrm>
          <a:prstGeom prst="rect">
            <a:avLst/>
          </a:prstGeom>
          <a:noFill/>
        </p:spPr>
        <p:txBody>
          <a:bodyPr wrap="square" rtlCol="0">
            <a:spAutoFit/>
          </a:bodyPr>
          <a:lstStyle/>
          <a:p>
            <a:r>
              <a:rPr lang="fr-FR" sz="1800" b="1" dirty="0">
                <a:solidFill>
                  <a:srgbClr val="915F9E"/>
                </a:solidFill>
                <a:latin typeface="Calibri" panose="020F0502020204030204" pitchFamily="34" charset="0"/>
                <a:ea typeface="Calibri" panose="020F0502020204030204" pitchFamily="34" charset="0"/>
                <a:cs typeface="Calibri" panose="020F0502020204030204" pitchFamily="34" charset="0"/>
              </a:rPr>
              <a:t>Module 5: Business Practices and Attitudes for </a:t>
            </a:r>
            <a:r>
              <a:rPr lang="fr-FR" sz="1800" b="1" dirty="0" err="1">
                <a:solidFill>
                  <a:srgbClr val="915F9E"/>
                </a:solidFill>
                <a:latin typeface="Calibri" panose="020F0502020204030204" pitchFamily="34" charset="0"/>
                <a:ea typeface="Calibri" panose="020F0502020204030204" pitchFamily="34" charset="0"/>
                <a:cs typeface="Calibri" panose="020F0502020204030204" pitchFamily="34" charset="0"/>
              </a:rPr>
              <a:t>Success</a:t>
            </a:r>
            <a:endParaRPr lang="en-IE" sz="1800" b="1" dirty="0">
              <a:solidFill>
                <a:srgbClr val="915F9E"/>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035FD5A-51CD-3B93-FA65-B35472A283E7}"/>
              </a:ext>
            </a:extLst>
          </p:cNvPr>
          <p:cNvSpPr txBox="1"/>
          <p:nvPr/>
        </p:nvSpPr>
        <p:spPr>
          <a:xfrm>
            <a:off x="638450" y="7739862"/>
            <a:ext cx="6183454" cy="1615827"/>
          </a:xfrm>
          <a:prstGeom prst="rect">
            <a:avLst/>
          </a:prstGeom>
          <a:noFill/>
        </p:spPr>
        <p:txBody>
          <a:bodyPr wrap="square" rtlCol="0">
            <a:spAutoFit/>
          </a:bodyPr>
          <a:lstStyle/>
          <a:p>
            <a:r>
              <a:rPr lang="en-GB" sz="1100" dirty="0">
                <a:solidFill>
                  <a:srgbClr val="0C2D45"/>
                </a:solidFill>
                <a:latin typeface="Calibri" panose="020F0502020204030204" pitchFamily="34" charset="0"/>
                <a:ea typeface="Calibri" panose="020F0502020204030204" pitchFamily="34" charset="0"/>
                <a:cs typeface="Calibri" panose="020F0502020204030204" pitchFamily="34" charset="0"/>
              </a:rPr>
              <a:t>This Module aims to enhance </a:t>
            </a:r>
            <a:r>
              <a:rPr lang="en-GB" sz="1100" dirty="0" err="1">
                <a:solidFill>
                  <a:srgbClr val="0C2D45"/>
                </a:solidFill>
                <a:latin typeface="Calibri" panose="020F0502020204030204" pitchFamily="34" charset="0"/>
                <a:ea typeface="Calibri" panose="020F0502020204030204" pitchFamily="34" charset="0"/>
                <a:cs typeface="Calibri" panose="020F0502020204030204" pitchFamily="34" charset="0"/>
              </a:rPr>
              <a:t>Entrecomp</a:t>
            </a:r>
            <a:r>
              <a:rPr lang="en-GB" sz="1100" dirty="0">
                <a:solidFill>
                  <a:srgbClr val="0C2D45"/>
                </a:solidFill>
                <a:latin typeface="Calibri" panose="020F0502020204030204" pitchFamily="34" charset="0"/>
                <a:ea typeface="Calibri" panose="020F0502020204030204" pitchFamily="34" charset="0"/>
                <a:cs typeface="Calibri" panose="020F0502020204030204" pitchFamily="34" charset="0"/>
              </a:rPr>
              <a:t> and its relevance to entrepreneurial success. We also want to enhance the digital entrepreneurship skill set (</a:t>
            </a:r>
            <a:r>
              <a:rPr lang="en-GB" sz="1100" dirty="0" err="1">
                <a:solidFill>
                  <a:srgbClr val="0C2D45"/>
                </a:solidFill>
                <a:latin typeface="Calibri" panose="020F0502020204030204" pitchFamily="34" charset="0"/>
                <a:ea typeface="Calibri" panose="020F0502020204030204" pitchFamily="34" charset="0"/>
                <a:cs typeface="Calibri" panose="020F0502020204030204" pitchFamily="34" charset="0"/>
              </a:rPr>
              <a:t>DigiComp</a:t>
            </a:r>
            <a:r>
              <a:rPr lang="en-GB" sz="1100" dirty="0">
                <a:solidFill>
                  <a:srgbClr val="0C2D45"/>
                </a:solidFill>
                <a:latin typeface="Calibri" panose="020F0502020204030204" pitchFamily="34" charset="0"/>
                <a:ea typeface="Calibri" panose="020F0502020204030204" pitchFamily="34" charset="0"/>
                <a:cs typeface="Calibri" panose="020F0502020204030204" pitchFamily="34" charset="0"/>
              </a:rPr>
              <a:t>) and its application in business. In addition, prepare learners to be investor-ready so they can attract funding for business ventures. Teach how to implement social and ecologically sustainable business practices so they have long-term success. Finally, show our learners how to develop adaptive leadership qualities to navigate challenges.</a:t>
            </a:r>
          </a:p>
          <a:p>
            <a:endParaRPr lang="en-GB" sz="1100"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endParaRPr lang="en-GB" sz="1100"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r>
              <a:rPr lang="en-GB" sz="1100" dirty="0">
                <a:solidFill>
                  <a:srgbClr val="0C2D45"/>
                </a:solidFill>
                <a:latin typeface="Calibri" panose="020F0502020204030204" pitchFamily="34" charset="0"/>
                <a:ea typeface="Calibri" panose="020F0502020204030204" pitchFamily="34" charset="0"/>
                <a:cs typeface="Calibri" panose="020F0502020204030204" pitchFamily="34" charset="0"/>
              </a:rPr>
              <a:t>The interactive content available in this module and a short quiz are designed to facilitate active engagement and assess the grasp of the course content fostering a deep learning experience. </a:t>
            </a:r>
            <a:endParaRPr lang="en-IE" sz="1100" dirty="0">
              <a:solidFill>
                <a:srgbClr val="0C2D45"/>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erson standing behind a black board&#10;&#10;Description automatically generated">
            <a:extLst>
              <a:ext uri="{FF2B5EF4-FFF2-40B4-BE49-F238E27FC236}">
                <a16:creationId xmlns:a16="http://schemas.microsoft.com/office/drawing/2014/main" id="{30EFE2A4-49BD-FCC7-81A4-2E338037D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110" y="3203029"/>
            <a:ext cx="6183454" cy="3807477"/>
          </a:xfrm>
          <a:prstGeom prst="rect">
            <a:avLst/>
          </a:prstGeom>
        </p:spPr>
      </p:pic>
    </p:spTree>
    <p:extLst>
      <p:ext uri="{BB962C8B-B14F-4D97-AF65-F5344CB8AC3E}">
        <p14:creationId xmlns:p14="http://schemas.microsoft.com/office/powerpoint/2010/main" val="3601122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05</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Pedagogy</a:t>
            </a:r>
          </a:p>
          <a:p>
            <a:endParaRPr lang="en-US" dirty="0">
              <a:solidFill>
                <a:schemeClr val="tx1"/>
              </a:solidFill>
            </a:endParaRPr>
          </a:p>
        </p:txBody>
      </p:sp>
      <p:pic>
        <p:nvPicPr>
          <p:cNvPr id="6" name="Picture Placeholder 5" descr="Business discussion">
            <a:extLst>
              <a:ext uri="{FF2B5EF4-FFF2-40B4-BE49-F238E27FC236}">
                <a16:creationId xmlns:a16="http://schemas.microsoft.com/office/drawing/2014/main" id="{E5EB6100-651F-CD47-0038-A1C55544B9B7}"/>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l="28240" r="28240"/>
          <a:stretch>
            <a:fillRect/>
          </a:stretch>
        </p:blipFill>
        <p:spPr/>
      </p:pic>
    </p:spTree>
    <p:extLst>
      <p:ext uri="{BB962C8B-B14F-4D97-AF65-F5344CB8AC3E}">
        <p14:creationId xmlns:p14="http://schemas.microsoft.com/office/powerpoint/2010/main" val="1489505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794DEC-504A-BC0C-3518-80B2353C1EF6}"/>
              </a:ext>
            </a:extLst>
          </p:cNvPr>
          <p:cNvGrpSpPr/>
          <p:nvPr/>
        </p:nvGrpSpPr>
        <p:grpSpPr>
          <a:xfrm>
            <a:off x="4444572" y="4329754"/>
            <a:ext cx="3524644" cy="3612528"/>
            <a:chOff x="3177766" y="6791136"/>
            <a:chExt cx="1361636" cy="1395587"/>
          </a:xfrm>
          <a:solidFill>
            <a:schemeClr val="bg1">
              <a:alpha val="29000"/>
            </a:schemeClr>
          </a:solidFill>
        </p:grpSpPr>
        <p:sp>
          <p:nvSpPr>
            <p:cNvPr id="6" name="Freeform 5">
              <a:extLst>
                <a:ext uri="{FF2B5EF4-FFF2-40B4-BE49-F238E27FC236}">
                  <a16:creationId xmlns:a16="http://schemas.microsoft.com/office/drawing/2014/main" id="{8437CAD9-D4F1-B66F-F4CA-474488BDBCF1}"/>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18E9B17-FEC3-0F31-679D-542F1B9AC83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09909C-DFA4-57F7-140D-A1125DBD9B2D}"/>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a:xfrm>
            <a:off x="511875" y="226078"/>
            <a:ext cx="6599989" cy="545914"/>
          </a:xfrm>
        </p:spPr>
        <p:txBody>
          <a:bodyPr/>
          <a:lstStyle/>
          <a:p>
            <a:r>
              <a:rPr lang="en-GB" dirty="0"/>
              <a:t>Instructions for Educators</a:t>
            </a:r>
          </a:p>
          <a:p>
            <a:endParaRPr lang="en-GB" dirty="0"/>
          </a:p>
          <a:p>
            <a:endParaRPr lang="en-US" dirty="0"/>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581041" y="3119016"/>
            <a:ext cx="4202993" cy="3096382"/>
          </a:xfrm>
        </p:spPr>
        <p:txBody>
          <a:bodyPr/>
          <a:lstStyle/>
          <a:p>
            <a:r>
              <a:rPr lang="en-GB" b="1" dirty="0">
                <a:solidFill>
                  <a:srgbClr val="E97924"/>
                </a:solidFill>
              </a:rPr>
              <a:t>Participation and inclusion</a:t>
            </a:r>
          </a:p>
          <a:p>
            <a:r>
              <a:rPr lang="en-GB" dirty="0"/>
              <a:t>Participation and the inclusion of all is a value of community radio.</a:t>
            </a:r>
          </a:p>
          <a:p>
            <a:endParaRPr lang="en-GB" dirty="0"/>
          </a:p>
          <a:p>
            <a:r>
              <a:rPr lang="en-GB" dirty="0"/>
              <a:t>It can be supported in several ways:</a:t>
            </a:r>
          </a:p>
          <a:p>
            <a:pPr marL="171450" indent="-171450">
              <a:buFont typeface="Arial" panose="020B0604020202020204" pitchFamily="34" charset="0"/>
              <a:buChar char="•"/>
            </a:pPr>
            <a:r>
              <a:rPr lang="en-GB" dirty="0"/>
              <a:t>Considering any potential participation issues in advance, for example about gender, language, or participants from a minority group</a:t>
            </a:r>
          </a:p>
          <a:p>
            <a:pPr marL="171450" indent="-171450">
              <a:buFont typeface="Arial" panose="020B0604020202020204" pitchFamily="34" charset="0"/>
              <a:buChar char="•"/>
            </a:pPr>
            <a:r>
              <a:rPr lang="en-GB" dirty="0"/>
              <a:t>Discussing and agreeing on the principle of the</a:t>
            </a:r>
            <a:br>
              <a:rPr lang="en-GB" dirty="0"/>
            </a:br>
            <a:r>
              <a:rPr lang="en-GB" dirty="0"/>
              <a:t>first day, and how everyone will support each other to fully participate. Also, thinking about </a:t>
            </a:r>
            <a:br>
              <a:rPr lang="en-GB" dirty="0"/>
            </a:br>
            <a:r>
              <a:rPr lang="en-GB" dirty="0"/>
              <a:t>the barriers together and how you overcome them</a:t>
            </a:r>
          </a:p>
          <a:p>
            <a:pPr marL="171450" indent="-171450">
              <a:buFont typeface="Arial" panose="020B0604020202020204" pitchFamily="34" charset="0"/>
              <a:buChar char="•"/>
            </a:pPr>
            <a:r>
              <a:rPr lang="en-GB" dirty="0"/>
              <a:t>Thinking about how the environment, room </a:t>
            </a:r>
            <a:br>
              <a:rPr lang="en-GB" dirty="0"/>
            </a:br>
            <a:r>
              <a:rPr lang="en-GB" dirty="0"/>
              <a:t>layout, online tools, materials, activities and the language you use may or may not support participation</a:t>
            </a:r>
          </a:p>
          <a:p>
            <a:pPr marL="171450" indent="-171450">
              <a:buFont typeface="Arial" panose="020B0604020202020204" pitchFamily="34" charset="0"/>
              <a:buChar char="•"/>
            </a:pPr>
            <a:r>
              <a:rPr lang="en-GB" dirty="0"/>
              <a:t>Observing everyone’s levels of participation and </a:t>
            </a:r>
            <a:r>
              <a:rPr lang="en-GB" dirty="0" err="1"/>
              <a:t>modeling</a:t>
            </a:r>
            <a:r>
              <a:rPr lang="en-GB" dirty="0"/>
              <a:t> inclusive behaviour</a:t>
            </a:r>
          </a:p>
          <a:p>
            <a:endParaRPr lang="en-US"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23</a:t>
            </a:fld>
            <a:endParaRPr lang="en-US" dirty="0"/>
          </a:p>
        </p:txBody>
      </p:sp>
      <p:sp>
        <p:nvSpPr>
          <p:cNvPr id="2" name="TextBox 1">
            <a:extLst>
              <a:ext uri="{FF2B5EF4-FFF2-40B4-BE49-F238E27FC236}">
                <a16:creationId xmlns:a16="http://schemas.microsoft.com/office/drawing/2014/main" id="{53230F22-CCF5-F8DE-CA58-F165F6511AF1}"/>
              </a:ext>
            </a:extLst>
          </p:cNvPr>
          <p:cNvSpPr txBox="1"/>
          <p:nvPr/>
        </p:nvSpPr>
        <p:spPr>
          <a:xfrm>
            <a:off x="511875" y="771173"/>
            <a:ext cx="6348834" cy="2066591"/>
          </a:xfrm>
          <a:prstGeom prst="rect">
            <a:avLst/>
          </a:prstGeom>
          <a:noFill/>
        </p:spPr>
        <p:txBody>
          <a:bodyPr wrap="square" rtlCol="0">
            <a:spAutoFit/>
          </a:bodyPr>
          <a:lstStyle/>
          <a:p>
            <a:r>
              <a:rPr lang="en-GB" b="1" dirty="0">
                <a:solidFill>
                  <a:srgbClr val="92D050"/>
                </a:solidFill>
                <a:latin typeface="Calibri" panose="020F0502020204030204" pitchFamily="34" charset="0"/>
                <a:ea typeface="Calibri" panose="020F0502020204030204" pitchFamily="34" charset="0"/>
                <a:cs typeface="Calibri" panose="020F0502020204030204" pitchFamily="34" charset="0"/>
              </a:rPr>
              <a:t>General instructions</a:t>
            </a:r>
          </a:p>
          <a:p>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Download, review, and revise course resources for the training as necessary for your circumstances</a:t>
            </a:r>
          </a:p>
          <a:p>
            <a:pPr marL="285750" indent="-285750">
              <a:buFont typeface="Arial" panose="020B0604020202020204" pitchFamily="34" charset="0"/>
              <a:buChar char="•"/>
            </a:pPr>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Allow adequate time for sessions and important class discussions.</a:t>
            </a:r>
          </a:p>
          <a:p>
            <a:pPr marL="285750" indent="-285750">
              <a:buFont typeface="Arial" panose="020B0604020202020204" pitchFamily="34" charset="0"/>
              <a:buChar char="•"/>
            </a:pPr>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Localise education content with case studies and information on local support for migrant initiatives</a:t>
            </a:r>
          </a:p>
          <a:p>
            <a:pPr marL="285750" indent="-285750">
              <a:buFont typeface="Arial" panose="020B0604020202020204" pitchFamily="34" charset="0"/>
              <a:buChar char="•"/>
            </a:pPr>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Ensure that each participant utilizes the </a:t>
            </a:r>
            <a:r>
              <a:rPr lang="en-GB" dirty="0" err="1">
                <a:solidFill>
                  <a:srgbClr val="0C2D45"/>
                </a:solidFill>
                <a:latin typeface="Calibri" panose="020F0502020204030204" pitchFamily="34" charset="0"/>
                <a:ea typeface="Calibri" panose="020F0502020204030204" pitchFamily="34" charset="0"/>
                <a:cs typeface="Calibri" panose="020F0502020204030204" pitchFamily="34" charset="0"/>
              </a:rPr>
              <a:t>Ingrow</a:t>
            </a:r>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 resources and completes exercises embedded in each Module. These provide valuable learning</a:t>
            </a:r>
          </a:p>
          <a:p>
            <a:pPr marL="285750" indent="-285750">
              <a:buFont typeface="Arial" panose="020B0604020202020204" pitchFamily="34" charset="0"/>
              <a:buChar char="•"/>
            </a:pPr>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Allocate regular time for review during the </a:t>
            </a:r>
            <a:r>
              <a:rPr lang="en-GB" dirty="0" err="1">
                <a:solidFill>
                  <a:srgbClr val="0C2D45"/>
                </a:solidFill>
                <a:latin typeface="Calibri" panose="020F0502020204030204" pitchFamily="34" charset="0"/>
                <a:ea typeface="Calibri" panose="020F0502020204030204" pitchFamily="34" charset="0"/>
                <a:cs typeface="Calibri" panose="020F0502020204030204" pitchFamily="34" charset="0"/>
              </a:rPr>
              <a:t>Ingrow</a:t>
            </a:r>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 programme</a:t>
            </a:r>
          </a:p>
        </p:txBody>
      </p:sp>
      <p:pic>
        <p:nvPicPr>
          <p:cNvPr id="13" name="Picture Placeholder 12" descr="A group of people looking at a computer&#10;&#10;Description automatically generated">
            <a:extLst>
              <a:ext uri="{FF2B5EF4-FFF2-40B4-BE49-F238E27FC236}">
                <a16:creationId xmlns:a16="http://schemas.microsoft.com/office/drawing/2014/main" id="{77A5177D-1900-7B33-BFB9-4CD2BF0A787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2913" b="2913"/>
          <a:stretch>
            <a:fillRect/>
          </a:stretch>
        </p:blipFill>
        <p:spPr/>
      </p:pic>
    </p:spTree>
    <p:extLst>
      <p:ext uri="{BB962C8B-B14F-4D97-AF65-F5344CB8AC3E}">
        <p14:creationId xmlns:p14="http://schemas.microsoft.com/office/powerpoint/2010/main" val="2806976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D271936-E460-FC3A-1B26-6A8B332DB07C}"/>
              </a:ext>
            </a:extLst>
          </p:cNvPr>
          <p:cNvPicPr>
            <a:picLocks noGrp="1" noChangeAspect="1"/>
          </p:cNvPicPr>
          <p:nvPr>
            <p:ph type="pic" sz="quarter" idx="10"/>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7845" r="45019"/>
          <a:stretch/>
        </p:blipFill>
        <p:spPr>
          <a:xfrm>
            <a:off x="0" y="0"/>
            <a:ext cx="7559675" cy="10691813"/>
          </a:xfrm>
        </p:spPr>
      </p:pic>
      <p:sp>
        <p:nvSpPr>
          <p:cNvPr id="10" name="Text Placeholder 9">
            <a:extLst>
              <a:ext uri="{FF2B5EF4-FFF2-40B4-BE49-F238E27FC236}">
                <a16:creationId xmlns:a16="http://schemas.microsoft.com/office/drawing/2014/main" id="{C4546E8A-EC9F-B746-802B-B3ACC72B433E}"/>
              </a:ext>
            </a:extLst>
          </p:cNvPr>
          <p:cNvSpPr>
            <a:spLocks noGrp="1"/>
          </p:cNvSpPr>
          <p:nvPr>
            <p:ph type="body" sz="quarter" idx="48"/>
          </p:nvPr>
        </p:nvSpPr>
        <p:spPr>
          <a:xfrm>
            <a:off x="1314232" y="1710267"/>
            <a:ext cx="4931210" cy="4030133"/>
          </a:xfrm>
        </p:spPr>
        <p:txBody>
          <a:bodyPr/>
          <a:lstStyle/>
          <a:p>
            <a:r>
              <a:rPr lang="en-GB" b="1" dirty="0">
                <a:solidFill>
                  <a:srgbClr val="E97924"/>
                </a:solidFill>
              </a:rPr>
              <a:t>In-Person</a:t>
            </a:r>
          </a:p>
          <a:p>
            <a:endParaRPr lang="en-GB" dirty="0"/>
          </a:p>
          <a:p>
            <a:pPr algn="l"/>
            <a:r>
              <a:rPr lang="en-GB" dirty="0"/>
              <a:t>Classroom training remains one of the most popular techniques for building skills capacity. Typically, it is instructor-</a:t>
            </a:r>
            <a:r>
              <a:rPr lang="en-GB" dirty="0" err="1"/>
              <a:t>centered</a:t>
            </a:r>
            <a:r>
              <a:rPr lang="en-GB" dirty="0"/>
              <a:t> face-to-face training that takes place at a fixed time and place. </a:t>
            </a:r>
            <a:r>
              <a:rPr lang="en-GB" dirty="0" err="1"/>
              <a:t>Ingrow</a:t>
            </a:r>
            <a:r>
              <a:rPr lang="en-GB" dirty="0"/>
              <a:t> Learning Resources and the Knowledge Hub suggest using the additional resources provided in the following ways.</a:t>
            </a:r>
          </a:p>
          <a:p>
            <a:endParaRPr lang="en-GB" dirty="0"/>
          </a:p>
          <a:p>
            <a:pPr algn="l"/>
            <a:r>
              <a:rPr lang="en-GB" dirty="0"/>
              <a:t>Suggested delivery mechanisms:</a:t>
            </a:r>
          </a:p>
          <a:p>
            <a:pPr algn="l"/>
            <a:r>
              <a:rPr lang="en-GB" dirty="0">
                <a:solidFill>
                  <a:srgbClr val="E97924"/>
                </a:solidFill>
              </a:rPr>
              <a:t>• Small group discussions. </a:t>
            </a:r>
            <a:r>
              <a:rPr lang="en-GB" dirty="0"/>
              <a:t>Break the students down into small groups and give them case studies and Social Innovation topics, challenges, or situations to discuss or solve. This allows for knowledge transfer between learners.</a:t>
            </a:r>
          </a:p>
          <a:p>
            <a:pPr algn="l"/>
            <a:r>
              <a:rPr lang="en-GB" dirty="0">
                <a:solidFill>
                  <a:srgbClr val="E97924"/>
                </a:solidFill>
              </a:rPr>
              <a:t>• Q &amp; A sessions</a:t>
            </a:r>
            <a:r>
              <a:rPr lang="en-GB" dirty="0"/>
              <a:t>. Informal question-and-answer sessions are most effective with small groups and for learning something new and updating existing knowledge.</a:t>
            </a:r>
          </a:p>
          <a:p>
            <a:pPr algn="l"/>
            <a:r>
              <a:rPr lang="en-GB" dirty="0">
                <a:solidFill>
                  <a:srgbClr val="E97924"/>
                </a:solidFill>
              </a:rPr>
              <a:t>• Multimedia</a:t>
            </a:r>
            <a:r>
              <a:rPr lang="en-GB" dirty="0"/>
              <a:t>. Multimedia training materials tend to be more provocative and challenging and, therefore, more stimulating to the student’s mind. Educators should ensure that these are used to their full potential.</a:t>
            </a:r>
          </a:p>
          <a:p>
            <a:pPr algn="l"/>
            <a:r>
              <a:rPr lang="en-GB" dirty="0">
                <a:solidFill>
                  <a:srgbClr val="E97924"/>
                </a:solidFill>
              </a:rPr>
              <a:t>• Interactive tools</a:t>
            </a:r>
            <a:r>
              <a:rPr lang="en-GB" dirty="0"/>
              <a:t>. The engagement of students can be easily achieved by using interactive tools. An example of a free tool is Kahoot! which is a game-based learning and trivia platform used in classrooms, offices, and social settings. You can compile a quiz, which can be answered by the learners on their phones/tablets/computers. It is possible to get immediate feedback and results.</a:t>
            </a:r>
          </a:p>
          <a:p>
            <a:endParaRPr lang="en-US" dirty="0"/>
          </a:p>
        </p:txBody>
      </p:sp>
      <p:sp>
        <p:nvSpPr>
          <p:cNvPr id="2" name="TextBox 1">
            <a:extLst>
              <a:ext uri="{FF2B5EF4-FFF2-40B4-BE49-F238E27FC236}">
                <a16:creationId xmlns:a16="http://schemas.microsoft.com/office/drawing/2014/main" id="{4CEC8FC4-965A-9AAE-C3EB-3771E8BA1494}"/>
              </a:ext>
            </a:extLst>
          </p:cNvPr>
          <p:cNvSpPr txBox="1"/>
          <p:nvPr/>
        </p:nvSpPr>
        <p:spPr>
          <a:xfrm>
            <a:off x="1314232" y="524933"/>
            <a:ext cx="5198533" cy="984885"/>
          </a:xfrm>
          <a:prstGeom prst="rect">
            <a:avLst/>
          </a:prstGeom>
          <a:noFill/>
        </p:spPr>
        <p:txBody>
          <a:bodyPr wrap="square" rtlCol="0">
            <a:spAutoFit/>
          </a:bodyPr>
          <a:lstStyle/>
          <a:p>
            <a:r>
              <a:rPr lang="en-IE" sz="2900" b="1" dirty="0">
                <a:solidFill>
                  <a:srgbClr val="7ABB57"/>
                </a:solidFill>
                <a:latin typeface="Calibri" panose="020F0502020204030204" pitchFamily="34" charset="0"/>
                <a:ea typeface="Calibri" panose="020F0502020204030204" pitchFamily="34" charset="0"/>
                <a:cs typeface="Calibri" panose="020F0502020204030204" pitchFamily="34" charset="0"/>
              </a:rPr>
              <a:t>Open Education Resource Delivery</a:t>
            </a:r>
          </a:p>
        </p:txBody>
      </p:sp>
    </p:spTree>
    <p:extLst>
      <p:ext uri="{BB962C8B-B14F-4D97-AF65-F5344CB8AC3E}">
        <p14:creationId xmlns:p14="http://schemas.microsoft.com/office/powerpoint/2010/main" val="506987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FD7315E3-9B0D-664A-BC5E-CB77E9ED64F6}"/>
              </a:ext>
            </a:extLst>
          </p:cNvPr>
          <p:cNvSpPr>
            <a:spLocks noGrp="1"/>
          </p:cNvSpPr>
          <p:nvPr>
            <p:ph type="body" sz="quarter" idx="48"/>
          </p:nvPr>
        </p:nvSpPr>
        <p:spPr>
          <a:xfrm>
            <a:off x="387927" y="7569969"/>
            <a:ext cx="6630940" cy="2746331"/>
          </a:xfrm>
        </p:spPr>
        <p:txBody>
          <a:bodyPr/>
          <a:lstStyle/>
          <a:p>
            <a:r>
              <a:rPr lang="en-GB" b="1" dirty="0">
                <a:solidFill>
                  <a:srgbClr val="7ABB57"/>
                </a:solidFill>
              </a:rPr>
              <a:t>ONLINE</a:t>
            </a:r>
          </a:p>
          <a:p>
            <a:r>
              <a:rPr lang="en-GB" dirty="0"/>
              <a:t>COVID 19 has made it abundantly clear that innovative learning and access to the internet is so important now more than ever to take advantage of and participate in today’s digital economy. Before the COVID-19 pandemic, a growing trend towards digital technology was already changing the way we do things as a society – with access to services, information, and support increasingly going ‘digital by default’. </a:t>
            </a:r>
          </a:p>
          <a:p>
            <a:endParaRPr lang="en-GB" dirty="0"/>
          </a:p>
          <a:p>
            <a:r>
              <a:rPr lang="en-GB" dirty="0"/>
              <a:t>Online Learning as a delivery method uses Internet technologies embedded in the </a:t>
            </a:r>
            <a:r>
              <a:rPr lang="en-GB" dirty="0" err="1"/>
              <a:t>Ingrow</a:t>
            </a:r>
            <a:r>
              <a:rPr lang="en-GB" dirty="0"/>
              <a:t> knowledge hub https://www.ingrow-project.eu to deliver a broad array of solutions to enable learning. The </a:t>
            </a:r>
            <a:r>
              <a:rPr lang="en-GB" dirty="0" err="1"/>
              <a:t>Ingrow</a:t>
            </a:r>
            <a:r>
              <a:rPr lang="en-GB" dirty="0"/>
              <a:t> programme is provided as an online learning programme for direct access by all stakeholders including adult educators and others interested in acquiring new skills to either</a:t>
            </a:r>
          </a:p>
          <a:p>
            <a:r>
              <a:rPr lang="en-GB" dirty="0"/>
              <a:t>1) support those who do not currently have and need resources in entrepreneurship.</a:t>
            </a:r>
          </a:p>
          <a:p>
            <a:r>
              <a:rPr lang="en-GB" dirty="0"/>
              <a:t>2) would like to enhance and update an existing educational program in the same field that is already in place.</a:t>
            </a:r>
          </a:p>
          <a:p>
            <a:endParaRPr lang="en-GB" dirty="0"/>
          </a:p>
          <a:p>
            <a:r>
              <a:rPr lang="en-GB" dirty="0"/>
              <a:t>Online learning exposes learners to a wide range of resources available online, covering their areas of interest, which they can learn at their own pace, personally. Taking charge of their education like this can be very empowering and can give learners a sense of self-confidence that helps them to do even better.</a:t>
            </a:r>
          </a:p>
          <a:p>
            <a:endParaRPr lang="en-GB" dirty="0"/>
          </a:p>
        </p:txBody>
      </p:sp>
      <p:sp>
        <p:nvSpPr>
          <p:cNvPr id="16" name="Slide Number Placeholder 7">
            <a:extLst>
              <a:ext uri="{FF2B5EF4-FFF2-40B4-BE49-F238E27FC236}">
                <a16:creationId xmlns:a16="http://schemas.microsoft.com/office/drawing/2014/main" id="{28CEDFD8-C1B9-4285-D831-84A838CA3E5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25</a:t>
            </a:fld>
            <a:endParaRPr lang="en-US" dirty="0"/>
          </a:p>
        </p:txBody>
      </p:sp>
      <p:sp>
        <p:nvSpPr>
          <p:cNvPr id="3" name="TextBox 2">
            <a:extLst>
              <a:ext uri="{FF2B5EF4-FFF2-40B4-BE49-F238E27FC236}">
                <a16:creationId xmlns:a16="http://schemas.microsoft.com/office/drawing/2014/main" id="{228C82D4-17AC-1C5F-0301-C88A380578BD}"/>
              </a:ext>
            </a:extLst>
          </p:cNvPr>
          <p:cNvSpPr txBox="1"/>
          <p:nvPr/>
        </p:nvSpPr>
        <p:spPr>
          <a:xfrm>
            <a:off x="1066222" y="787982"/>
            <a:ext cx="6425931" cy="538609"/>
          </a:xfrm>
          <a:prstGeom prst="rect">
            <a:avLst/>
          </a:prstGeom>
          <a:noFill/>
        </p:spPr>
        <p:txBody>
          <a:bodyPr wrap="square" rtlCol="0">
            <a:spAutoFit/>
          </a:bodyPr>
          <a:lstStyle/>
          <a:p>
            <a:r>
              <a:rPr lang="en-IE" sz="2800" b="1" dirty="0">
                <a:solidFill>
                  <a:srgbClr val="E97924"/>
                </a:solidFill>
                <a:latin typeface="Calibri" panose="020F0502020204030204" pitchFamily="34" charset="0"/>
                <a:ea typeface="Calibri" panose="020F0502020204030204" pitchFamily="34" charset="0"/>
                <a:cs typeface="Calibri" panose="020F0502020204030204" pitchFamily="34" charset="0"/>
              </a:rPr>
              <a:t>Open Education Resource Delivery</a:t>
            </a:r>
          </a:p>
        </p:txBody>
      </p:sp>
      <p:pic>
        <p:nvPicPr>
          <p:cNvPr id="7" name="Picture Placeholder 6" descr="A group of people shaking hands&#10;&#10;Description automatically generated">
            <a:extLst>
              <a:ext uri="{FF2B5EF4-FFF2-40B4-BE49-F238E27FC236}">
                <a16:creationId xmlns:a16="http://schemas.microsoft.com/office/drawing/2014/main" id="{28664909-47AF-196D-E679-DA24401CA685}"/>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t="7102" b="7102"/>
          <a:stretch>
            <a:fillRect/>
          </a:stretch>
        </p:blipFill>
        <p:spPr/>
      </p:pic>
      <p:pic>
        <p:nvPicPr>
          <p:cNvPr id="12" name="Picture Placeholder 11" descr="A group of people looking at a computer&#10;&#10;Description automatically generated">
            <a:extLst>
              <a:ext uri="{FF2B5EF4-FFF2-40B4-BE49-F238E27FC236}">
                <a16:creationId xmlns:a16="http://schemas.microsoft.com/office/drawing/2014/main" id="{EAC65996-E47E-A721-904D-84CBB617A32B}"/>
              </a:ext>
            </a:extLst>
          </p:cNvPr>
          <p:cNvPicPr>
            <a:picLocks noGrp="1" noChangeAspect="1"/>
          </p:cNvPicPr>
          <p:nvPr>
            <p:ph type="pic" sz="quarter" idx="50"/>
          </p:nvPr>
        </p:nvPicPr>
        <p:blipFill>
          <a:blip r:embed="rId3" cstate="screen">
            <a:extLst>
              <a:ext uri="{28A0092B-C50C-407E-A947-70E740481C1C}">
                <a14:useLocalDpi xmlns:a14="http://schemas.microsoft.com/office/drawing/2010/main"/>
              </a:ext>
            </a:extLst>
          </a:blip>
          <a:srcRect t="12825" b="12825"/>
          <a:stretch>
            <a:fillRect/>
          </a:stretch>
        </p:blipFill>
        <p:spPr/>
      </p:pic>
      <p:pic>
        <p:nvPicPr>
          <p:cNvPr id="21" name="Picture Placeholder 20" descr="A group of people sitting around a table&#10;&#10;Description automatically generated">
            <a:extLst>
              <a:ext uri="{FF2B5EF4-FFF2-40B4-BE49-F238E27FC236}">
                <a16:creationId xmlns:a16="http://schemas.microsoft.com/office/drawing/2014/main" id="{D55CD497-EA78-F6C3-1E27-3BB555BF639A}"/>
              </a:ext>
            </a:extLst>
          </p:cNvPr>
          <p:cNvPicPr>
            <a:picLocks noGrp="1" noChangeAspect="1"/>
          </p:cNvPicPr>
          <p:nvPr>
            <p:ph type="pic" sz="quarter" idx="49"/>
          </p:nvPr>
        </p:nvPicPr>
        <p:blipFill>
          <a:blip r:embed="rId4" cstate="screen">
            <a:extLst>
              <a:ext uri="{28A0092B-C50C-407E-A947-70E740481C1C}">
                <a14:useLocalDpi xmlns:a14="http://schemas.microsoft.com/office/drawing/2010/main"/>
              </a:ext>
            </a:extLst>
          </a:blip>
          <a:srcRect t="8434" b="8434"/>
          <a:stretch>
            <a:fillRect/>
          </a:stretch>
        </p:blipFill>
        <p:spPr/>
      </p:pic>
      <p:pic>
        <p:nvPicPr>
          <p:cNvPr id="25" name="Picture Placeholder 24" descr="A group of people holding hands together&#10;&#10;Description automatically generated">
            <a:extLst>
              <a:ext uri="{FF2B5EF4-FFF2-40B4-BE49-F238E27FC236}">
                <a16:creationId xmlns:a16="http://schemas.microsoft.com/office/drawing/2014/main" id="{D589EDE9-24AF-FCA2-D701-E3686598ACB2}"/>
              </a:ext>
            </a:extLst>
          </p:cNvPr>
          <p:cNvPicPr>
            <a:picLocks noGrp="1" noChangeAspect="1"/>
          </p:cNvPicPr>
          <p:nvPr>
            <p:ph type="pic" sz="quarter" idx="51"/>
          </p:nvPr>
        </p:nvPicPr>
        <p:blipFill>
          <a:blip r:embed="rId5" cstate="screen">
            <a:extLst>
              <a:ext uri="{28A0092B-C50C-407E-A947-70E740481C1C}">
                <a14:useLocalDpi xmlns:a14="http://schemas.microsoft.com/office/drawing/2010/main"/>
              </a:ext>
            </a:extLst>
          </a:blip>
          <a:srcRect t="12788" b="12788"/>
          <a:stretch>
            <a:fillRect/>
          </a:stretch>
        </p:blipFill>
        <p:spPr/>
      </p:pic>
    </p:spTree>
    <p:extLst>
      <p:ext uri="{BB962C8B-B14F-4D97-AF65-F5344CB8AC3E}">
        <p14:creationId xmlns:p14="http://schemas.microsoft.com/office/powerpoint/2010/main" val="992448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511997" y="4807766"/>
            <a:ext cx="4184942" cy="939099"/>
          </a:xfrm>
        </p:spPr>
        <p:txBody>
          <a:bodyPr/>
          <a:lstStyle/>
          <a:p>
            <a:r>
              <a:rPr lang="en-GB" dirty="0"/>
              <a:t>CONSIDER INNOVATIVE ONLINE TEACHING METHODOLOGIES</a:t>
            </a:r>
          </a:p>
          <a:p>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17657" y="6299573"/>
            <a:ext cx="4179282" cy="3005294"/>
          </a:xfrm>
        </p:spPr>
        <p:txBody>
          <a:bodyPr/>
          <a:lstStyle/>
          <a:p>
            <a:r>
              <a:rPr lang="en-GB" dirty="0"/>
              <a:t>In </a:t>
            </a:r>
            <a:r>
              <a:rPr lang="en-GB" dirty="0">
                <a:solidFill>
                  <a:srgbClr val="E97924"/>
                </a:solidFill>
              </a:rPr>
              <a:t>flipped classrooms</a:t>
            </a:r>
            <a:r>
              <a:rPr lang="en-GB" dirty="0"/>
              <a:t>, also known as inverted classrooms, learners review class materials before lessons as homework. In-class time is dedicated to diving deeper and understanding the materials better through discussions, interactive exercises, and independent work that would have previously been completed at home — all under the guidance of the educator, who is present and available to respond to any questions that may arise.</a:t>
            </a:r>
          </a:p>
          <a:p>
            <a:endParaRPr lang="en-GB" dirty="0"/>
          </a:p>
          <a:p>
            <a:r>
              <a:rPr lang="en-GB" dirty="0">
                <a:solidFill>
                  <a:srgbClr val="7ABB57"/>
                </a:solidFill>
              </a:rPr>
              <a:t>Blended Learning </a:t>
            </a:r>
            <a:r>
              <a:rPr lang="en-GB" dirty="0"/>
              <a:t>combines online digital media with traditional classroom methods. Blended learning is a method of teaching that integrates technology digital media and the traditional instructor or educator. It requires the physical presence of both teacher and student, with some element of student control over time, place, path, or pace. Learners still attend a classroom setting with a teacher present, face-to-face classroom practices are combined with computer-mediated activities regarding content and delivery. It gives students a more flexible customized learning experience.</a:t>
            </a:r>
          </a:p>
          <a:p>
            <a:endParaRPr lang="en-GB" dirty="0"/>
          </a:p>
          <a:p>
            <a:endParaRPr lang="en-GB" dirty="0"/>
          </a:p>
          <a:p>
            <a:endParaRPr lang="en-GB" dirty="0"/>
          </a:p>
          <a:p>
            <a:endParaRPr lang="en-US" dirty="0"/>
          </a:p>
        </p:txBody>
      </p:sp>
      <p:pic>
        <p:nvPicPr>
          <p:cNvPr id="11" name="Picture Placeholder 10" descr="People seated on tiered chairs in lecture hall, looking at laptops and notes">
            <a:extLst>
              <a:ext uri="{FF2B5EF4-FFF2-40B4-BE49-F238E27FC236}">
                <a16:creationId xmlns:a16="http://schemas.microsoft.com/office/drawing/2014/main" id="{1EE858C7-CDFB-0DFF-D2B1-EB55B298325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6408" r="26408"/>
          <a:stretch>
            <a:fillRect/>
          </a:stretch>
        </p:blipFill>
        <p:spPr/>
      </p:pic>
    </p:spTree>
    <p:extLst>
      <p:ext uri="{BB962C8B-B14F-4D97-AF65-F5344CB8AC3E}">
        <p14:creationId xmlns:p14="http://schemas.microsoft.com/office/powerpoint/2010/main" val="1657853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a:xfrm>
            <a:off x="522145" y="904050"/>
            <a:ext cx="6500273" cy="743603"/>
          </a:xfrm>
        </p:spPr>
        <p:txBody>
          <a:bodyPr/>
          <a:lstStyle/>
          <a:p>
            <a:r>
              <a:rPr lang="en-US" dirty="0">
                <a:solidFill>
                  <a:srgbClr val="7ABB57"/>
                </a:solidFill>
              </a:rPr>
              <a:t>Collaborative and Peer-to-Peer Learning</a:t>
            </a:r>
          </a:p>
          <a:p>
            <a:endParaRPr lang="en-US" dirty="0"/>
          </a:p>
        </p:txBody>
      </p:sp>
      <p:sp>
        <p:nvSpPr>
          <p:cNvPr id="4" name="Text Placeholder 3">
            <a:extLst>
              <a:ext uri="{FF2B5EF4-FFF2-40B4-BE49-F238E27FC236}">
                <a16:creationId xmlns:a16="http://schemas.microsoft.com/office/drawing/2014/main" id="{9D4A7D21-48CE-724C-B6F9-0612E4281973}"/>
              </a:ext>
            </a:extLst>
          </p:cNvPr>
          <p:cNvSpPr>
            <a:spLocks noGrp="1"/>
          </p:cNvSpPr>
          <p:nvPr>
            <p:ph type="body" sz="quarter" idx="48"/>
          </p:nvPr>
        </p:nvSpPr>
        <p:spPr>
          <a:xfrm>
            <a:off x="522145" y="1835284"/>
            <a:ext cx="6416065" cy="7664315"/>
          </a:xfrm>
        </p:spPr>
        <p:txBody>
          <a:bodyPr/>
          <a:lstStyle/>
          <a:p>
            <a:r>
              <a:rPr lang="en-GB" dirty="0"/>
              <a:t>Collaborative learning is engaging, social, and fun! Collaborative learning is a situation in which two or more people learn or groups attempt to learn something together. Unlike individual learning, people engaged in collaborative learning capitalize on one another's resources, knowledge, and skills.</a:t>
            </a:r>
          </a:p>
          <a:p>
            <a:endParaRPr lang="en-GB" dirty="0"/>
          </a:p>
          <a:p>
            <a:r>
              <a:rPr lang="en-GB" dirty="0"/>
              <a:t>Learners actively engage with each other to problem solve, conversations and discussions take place, synthesize information, and see different viewpoints from people with varied backgrounds. This can lead to deep academic learning or transformative learning. </a:t>
            </a:r>
          </a:p>
          <a:p>
            <a:endParaRPr lang="en-GB" dirty="0"/>
          </a:p>
          <a:p>
            <a:r>
              <a:rPr lang="en-GB" dirty="0"/>
              <a:t>Collaborative learning as a result can also directly support the development of a range of high-level intellectual skills, such as critical thinking, analytical thinking, synthesis, and evaluation, which are key requirements for learners in a digital age.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US" dirty="0"/>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r>
              <a:rPr lang="en-GB" dirty="0">
                <a:solidFill>
                  <a:srgbClr val="7ABB57"/>
                </a:solidFill>
              </a:rPr>
              <a:t>Peers are other people in a similar situation or social group.</a:t>
            </a:r>
          </a:p>
          <a:p>
            <a:endParaRPr lang="en-GB" dirty="0">
              <a:solidFill>
                <a:srgbClr val="7ABB57"/>
              </a:solidFill>
            </a:endParaRPr>
          </a:p>
          <a:p>
            <a:r>
              <a:rPr lang="en-GB" dirty="0">
                <a:solidFill>
                  <a:srgbClr val="7ABB57"/>
                </a:solidFill>
              </a:rPr>
              <a:t>Using Peer-to-Peer Learning, we learn from each other. It can be easily facilitated through teaching and learning activities such as student-led workshops, study groups, peer-to-peer learning partnerships, group work and collaborative learning. The peers in the classroom are brought together to jointly evaluate the work by one or more people of similar competence to the producers of the work. Peers not only assess the performance of each other but also share their experience and know-how.</a:t>
            </a:r>
          </a:p>
          <a:p>
            <a:endParaRPr lang="en-US" dirty="0"/>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27</a:t>
            </a:fld>
            <a:endParaRPr lang="en-US" dirty="0"/>
          </a:p>
        </p:txBody>
      </p:sp>
      <p:pic>
        <p:nvPicPr>
          <p:cNvPr id="5" name="Graphic 4" descr="Group with solid fill">
            <a:extLst>
              <a:ext uri="{FF2B5EF4-FFF2-40B4-BE49-F238E27FC236}">
                <a16:creationId xmlns:a16="http://schemas.microsoft.com/office/drawing/2014/main" id="{E3413D7F-CC38-98C7-765D-4ADF601B72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3383" y="4274211"/>
            <a:ext cx="2497666" cy="2143390"/>
          </a:xfrm>
          <a:prstGeom prst="rect">
            <a:avLst/>
          </a:prstGeom>
        </p:spPr>
      </p:pic>
    </p:spTree>
    <p:extLst>
      <p:ext uri="{BB962C8B-B14F-4D97-AF65-F5344CB8AC3E}">
        <p14:creationId xmlns:p14="http://schemas.microsoft.com/office/powerpoint/2010/main" val="1875488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529700" y="903756"/>
            <a:ext cx="6500273" cy="908419"/>
          </a:xfrm>
        </p:spPr>
        <p:txBody>
          <a:bodyPr/>
          <a:lstStyle/>
          <a:p>
            <a:r>
              <a:rPr lang="en-GB" dirty="0"/>
              <a:t>Facilitation Techniques</a:t>
            </a:r>
          </a:p>
          <a:p>
            <a:endParaRPr lang="en-GB" dirty="0"/>
          </a:p>
          <a:p>
            <a:endParaRPr lang="en-US" dirty="0"/>
          </a:p>
          <a:p>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529700" y="1944615"/>
            <a:ext cx="6500272" cy="5810390"/>
          </a:xfrm>
        </p:spPr>
        <p:txBody>
          <a:bodyPr/>
          <a:lstStyle/>
          <a:p>
            <a:r>
              <a:rPr lang="en-GB" dirty="0">
                <a:solidFill>
                  <a:srgbClr val="7ABB57"/>
                </a:solidFill>
              </a:rPr>
              <a:t>Brainstorming</a:t>
            </a:r>
          </a:p>
          <a:p>
            <a:br>
              <a:rPr lang="en-GB" dirty="0"/>
            </a:br>
            <a:r>
              <a:rPr lang="en-GB" dirty="0"/>
              <a:t>This allows learners to share lots of ideas quickly without fear. It is a useful tool for creative thinking and dialogue.</a:t>
            </a:r>
          </a:p>
          <a:p>
            <a:br>
              <a:rPr lang="en-GB" dirty="0"/>
            </a:br>
            <a:r>
              <a:rPr lang="en-GB" dirty="0">
                <a:solidFill>
                  <a:srgbClr val="E97924"/>
                </a:solidFill>
              </a:rPr>
              <a:t>Steps:</a:t>
            </a:r>
            <a:br>
              <a:rPr lang="en-GB" dirty="0"/>
            </a:br>
            <a:r>
              <a:rPr lang="en-GB" dirty="0"/>
              <a:t>1. Select a topic for brainstorming and ask </a:t>
            </a:r>
            <a:br>
              <a:rPr lang="en-GB" dirty="0"/>
            </a:br>
            <a:r>
              <a:rPr lang="en-GB" dirty="0"/>
              <a:t>the group to share their ideas. For example: ‘What activities could we undertake to raise </a:t>
            </a:r>
            <a:br>
              <a:rPr lang="en-GB" dirty="0"/>
            </a:br>
            <a:r>
              <a:rPr lang="en-GB" dirty="0"/>
              <a:t>awareness of our campaign?’ or ‘What do we think are the drivers of conflict?’</a:t>
            </a:r>
            <a:br>
              <a:rPr lang="en-GB" dirty="0"/>
            </a:br>
            <a:r>
              <a:rPr lang="en-GB" dirty="0"/>
              <a:t>2. Write the participants’ ideas on a large sheet of paper. To encourage participation, tell the group that, at this stage, we are not making value judgments on whether we agree or disagree with the ideas.</a:t>
            </a:r>
            <a:br>
              <a:rPr lang="en-GB" dirty="0"/>
            </a:br>
            <a:r>
              <a:rPr lang="en-GB" dirty="0"/>
              <a:t>3. Once the group has provided a wide range of ideas you can work with them to cluster, </a:t>
            </a:r>
            <a:br>
              <a:rPr lang="en-GB" dirty="0"/>
            </a:br>
            <a:r>
              <a:rPr lang="en-GB" dirty="0"/>
              <a:t>discuss and focus on key points of interest. </a:t>
            </a:r>
          </a:p>
          <a:p>
            <a:endParaRPr lang="en-GB" dirty="0"/>
          </a:p>
          <a:p>
            <a:endParaRPr lang="en-GB" dirty="0"/>
          </a:p>
          <a:p>
            <a:endParaRPr lang="en-GB" dirty="0"/>
          </a:p>
          <a:p>
            <a:endParaRPr lang="en-GB" dirty="0"/>
          </a:p>
          <a:p>
            <a:endParaRPr lang="en-GB" dirty="0"/>
          </a:p>
          <a:p>
            <a:endParaRPr lang="en-GB" dirty="0"/>
          </a:p>
          <a:p>
            <a:r>
              <a:rPr lang="en-GB" dirty="0">
                <a:solidFill>
                  <a:srgbClr val="E97924"/>
                </a:solidFill>
              </a:rPr>
              <a:t>Think, Pair, Share </a:t>
            </a:r>
          </a:p>
          <a:p>
            <a:endParaRPr lang="en-GB" dirty="0">
              <a:solidFill>
                <a:srgbClr val="E97924"/>
              </a:solidFill>
            </a:endParaRPr>
          </a:p>
          <a:p>
            <a:r>
              <a:rPr lang="en-GB" dirty="0"/>
              <a:t>This approach encourages all the participants to reflect thoughtfully before sharing in a pair or group. It can give confidence and encourage greater participation. </a:t>
            </a:r>
          </a:p>
          <a:p>
            <a:br>
              <a:rPr lang="en-GB" dirty="0"/>
            </a:br>
            <a:r>
              <a:rPr lang="en-GB" dirty="0">
                <a:solidFill>
                  <a:srgbClr val="7ABB57"/>
                </a:solidFill>
              </a:rPr>
              <a:t>Steps:</a:t>
            </a:r>
            <a:br>
              <a:rPr lang="en-GB" dirty="0"/>
            </a:br>
            <a:r>
              <a:rPr lang="en-GB" dirty="0"/>
              <a:t>1. Participants reflect on a question on their own, writing their thoughts.</a:t>
            </a:r>
            <a:br>
              <a:rPr lang="en-GB" dirty="0"/>
            </a:br>
            <a:r>
              <a:rPr lang="en-GB" dirty="0"/>
              <a:t>2. Participants then share their thoughts in pairs before finally sharing in larger groups. </a:t>
            </a:r>
            <a:br>
              <a:rPr lang="en-GB" dirty="0"/>
            </a:br>
            <a:r>
              <a:rPr lang="en-GB" dirty="0"/>
              <a:t>You can then take feedback of key points from each group.</a:t>
            </a:r>
            <a:br>
              <a:rPr lang="en-GB" dirty="0"/>
            </a:br>
            <a:r>
              <a:rPr lang="en-GB" dirty="0"/>
              <a:t>3. Another approach to step two is to ask participants to share the key points made by </a:t>
            </a:r>
            <a:br>
              <a:rPr lang="en-GB" dirty="0"/>
            </a:br>
            <a:r>
              <a:rPr lang="en-GB" dirty="0"/>
              <a:t>their partner. This encourages important active listening.</a:t>
            </a:r>
            <a:br>
              <a:rPr lang="en-GB" dirty="0"/>
            </a:br>
            <a:endParaRPr lang="en-GB" dirty="0"/>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28</a:t>
            </a:fld>
            <a:endParaRPr lang="en-US" dirty="0"/>
          </a:p>
        </p:txBody>
      </p:sp>
      <p:pic>
        <p:nvPicPr>
          <p:cNvPr id="14" name="Graphic 13" descr="Connections with solid fill">
            <a:extLst>
              <a:ext uri="{FF2B5EF4-FFF2-40B4-BE49-F238E27FC236}">
                <a16:creationId xmlns:a16="http://schemas.microsoft.com/office/drawing/2014/main" id="{79AAA000-56C2-3D7B-6625-4CE44AADF3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02502" y="7079592"/>
            <a:ext cx="2120371" cy="2120371"/>
          </a:xfrm>
          <a:prstGeom prst="rect">
            <a:avLst/>
          </a:prstGeom>
        </p:spPr>
      </p:pic>
    </p:spTree>
    <p:extLst>
      <p:ext uri="{BB962C8B-B14F-4D97-AF65-F5344CB8AC3E}">
        <p14:creationId xmlns:p14="http://schemas.microsoft.com/office/powerpoint/2010/main" val="3597671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794DEC-504A-BC0C-3518-80B2353C1EF6}"/>
              </a:ext>
            </a:extLst>
          </p:cNvPr>
          <p:cNvGrpSpPr/>
          <p:nvPr/>
        </p:nvGrpSpPr>
        <p:grpSpPr>
          <a:xfrm>
            <a:off x="4444572" y="4329754"/>
            <a:ext cx="3524644" cy="3612528"/>
            <a:chOff x="3177766" y="6791136"/>
            <a:chExt cx="1361636" cy="1395587"/>
          </a:xfrm>
          <a:solidFill>
            <a:schemeClr val="bg1">
              <a:alpha val="29000"/>
            </a:schemeClr>
          </a:solidFill>
        </p:grpSpPr>
        <p:sp>
          <p:nvSpPr>
            <p:cNvPr id="6" name="Freeform 5">
              <a:extLst>
                <a:ext uri="{FF2B5EF4-FFF2-40B4-BE49-F238E27FC236}">
                  <a16:creationId xmlns:a16="http://schemas.microsoft.com/office/drawing/2014/main" id="{8437CAD9-D4F1-B66F-F4CA-474488BDBCF1}"/>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18E9B17-FEC3-0F31-679D-542F1B9AC83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09909C-DFA4-57F7-140D-A1125DBD9B2D}"/>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a:xfrm>
            <a:off x="495525" y="457708"/>
            <a:ext cx="6599989" cy="545914"/>
          </a:xfrm>
        </p:spPr>
        <p:txBody>
          <a:bodyPr/>
          <a:lstStyle/>
          <a:p>
            <a:r>
              <a:rPr lang="en-GB" dirty="0"/>
              <a:t>Facilitator’s Development Plan</a:t>
            </a:r>
          </a:p>
          <a:p>
            <a:endParaRPr lang="en-GB" dirty="0"/>
          </a:p>
          <a:p>
            <a:endParaRPr lang="en-GB" dirty="0"/>
          </a:p>
          <a:p>
            <a:endParaRPr lang="en-US" dirty="0"/>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339766" y="3409451"/>
            <a:ext cx="4202993" cy="3096382"/>
          </a:xfrm>
        </p:spPr>
        <p:txBody>
          <a:bodyPr/>
          <a:lstStyle/>
          <a:p>
            <a:r>
              <a:rPr lang="en-GB" dirty="0"/>
              <a:t>Rate your skills on a scale of 1 to 5:</a:t>
            </a:r>
          </a:p>
          <a:p>
            <a:endParaRPr lang="en-GB" dirty="0"/>
          </a:p>
          <a:p>
            <a:r>
              <a:rPr lang="en-GB" dirty="0"/>
              <a:t>Presenting skills</a:t>
            </a:r>
          </a:p>
          <a:p>
            <a:r>
              <a:rPr lang="en-GB" dirty="0"/>
              <a:t>Ability to support a diverse group</a:t>
            </a:r>
          </a:p>
          <a:p>
            <a:r>
              <a:rPr lang="en-GB" dirty="0"/>
              <a:t>Confidence to deliver the learning journey</a:t>
            </a:r>
          </a:p>
          <a:p>
            <a:r>
              <a:rPr lang="en-GB" dirty="0"/>
              <a:t>Knowledge about Migrant Community Mediation</a:t>
            </a:r>
          </a:p>
          <a:p>
            <a:endParaRPr lang="en-GB" dirty="0"/>
          </a:p>
          <a:p>
            <a:r>
              <a:rPr lang="en-GB" dirty="0"/>
              <a:t>What personal skills could help you deliver these resources?</a:t>
            </a:r>
          </a:p>
          <a:p>
            <a:endParaRPr lang="en-GB" dirty="0"/>
          </a:p>
          <a:p>
            <a:r>
              <a:rPr lang="en-GB" dirty="0"/>
              <a:t>For example: openness, honesty and transparency, respect for diversity, readiness to learn, good listening skills</a:t>
            </a:r>
          </a:p>
          <a:p>
            <a:endParaRPr lang="en-US"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29</a:t>
            </a:fld>
            <a:endParaRPr lang="en-US" dirty="0"/>
          </a:p>
        </p:txBody>
      </p:sp>
      <p:sp>
        <p:nvSpPr>
          <p:cNvPr id="2" name="TextBox 1">
            <a:extLst>
              <a:ext uri="{FF2B5EF4-FFF2-40B4-BE49-F238E27FC236}">
                <a16:creationId xmlns:a16="http://schemas.microsoft.com/office/drawing/2014/main" id="{53230F22-CCF5-F8DE-CA58-F165F6511AF1}"/>
              </a:ext>
            </a:extLst>
          </p:cNvPr>
          <p:cNvSpPr txBox="1"/>
          <p:nvPr/>
        </p:nvSpPr>
        <p:spPr>
          <a:xfrm>
            <a:off x="511875" y="1084963"/>
            <a:ext cx="6348834" cy="1671740"/>
          </a:xfrm>
          <a:prstGeom prst="rect">
            <a:avLst/>
          </a:prstGeom>
          <a:noFill/>
        </p:spPr>
        <p:txBody>
          <a:bodyPr wrap="square" rtlCol="0">
            <a:spAutoFit/>
          </a:bodyPr>
          <a:lstStyle/>
          <a:p>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As an </a:t>
            </a:r>
            <a:r>
              <a:rPr lang="en-GB" dirty="0" err="1">
                <a:solidFill>
                  <a:srgbClr val="0C2D45"/>
                </a:solidFill>
                <a:latin typeface="Calibri" panose="020F0502020204030204" pitchFamily="34" charset="0"/>
                <a:ea typeface="Calibri" panose="020F0502020204030204" pitchFamily="34" charset="0"/>
                <a:cs typeface="Calibri" panose="020F0502020204030204" pitchFamily="34" charset="0"/>
              </a:rPr>
              <a:t>Ingrow</a:t>
            </a:r>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 programme facilitator, what are your personal development aims?</a:t>
            </a:r>
          </a:p>
          <a:p>
            <a:endParaRPr lang="en-GB"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AIM 1: __________________________________________________________________</a:t>
            </a:r>
          </a:p>
          <a:p>
            <a:endParaRPr lang="en-GB"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AIM 2: __________________________________________________________________</a:t>
            </a:r>
          </a:p>
          <a:p>
            <a:endParaRPr lang="en-GB"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AIM 3: __________________________________________________________________</a:t>
            </a:r>
          </a:p>
          <a:p>
            <a:endParaRPr lang="en-GB" dirty="0">
              <a:solidFill>
                <a:srgbClr val="0C2D45"/>
              </a:solidFill>
              <a:latin typeface="Calibri" panose="020F0502020204030204" pitchFamily="34" charset="0"/>
              <a:ea typeface="Calibri" panose="020F0502020204030204" pitchFamily="34" charset="0"/>
              <a:cs typeface="Calibri" panose="020F0502020204030204" pitchFamily="34" charset="0"/>
            </a:endParaRPr>
          </a:p>
        </p:txBody>
      </p:sp>
      <p:pic>
        <p:nvPicPr>
          <p:cNvPr id="18" name="Picture Placeholder 17" descr="Smooth purple background">
            <a:extLst>
              <a:ext uri="{FF2B5EF4-FFF2-40B4-BE49-F238E27FC236}">
                <a16:creationId xmlns:a16="http://schemas.microsoft.com/office/drawing/2014/main" id="{ED0C7217-2A02-75DF-C630-1A1C0B70773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3471" b="3471"/>
          <a:stretch>
            <a:fillRect/>
          </a:stretch>
        </p:blipFill>
        <p:spPr>
          <a:xfrm>
            <a:off x="-17175" y="6917493"/>
            <a:ext cx="4676826" cy="2905014"/>
          </a:xfrm>
        </p:spPr>
      </p:pic>
      <p:sp>
        <p:nvSpPr>
          <p:cNvPr id="19" name="TextBox 18">
            <a:extLst>
              <a:ext uri="{FF2B5EF4-FFF2-40B4-BE49-F238E27FC236}">
                <a16:creationId xmlns:a16="http://schemas.microsoft.com/office/drawing/2014/main" id="{36F157E7-360C-70C2-412D-ED2726EA9B1E}"/>
              </a:ext>
            </a:extLst>
          </p:cNvPr>
          <p:cNvSpPr txBox="1"/>
          <p:nvPr/>
        </p:nvSpPr>
        <p:spPr>
          <a:xfrm>
            <a:off x="291715" y="7429489"/>
            <a:ext cx="4059046" cy="1474314"/>
          </a:xfrm>
          <a:prstGeom prst="rect">
            <a:avLst/>
          </a:prstGeom>
          <a:noFill/>
        </p:spPr>
        <p:txBody>
          <a:bodyPr wrap="square" rtlCol="0">
            <a:spAutoFit/>
          </a:bodyPr>
          <a:lstStyle/>
          <a:p>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As an </a:t>
            </a:r>
            <a:r>
              <a:rPr lang="en-GB" dirty="0" err="1">
                <a:solidFill>
                  <a:schemeClr val="bg1"/>
                </a:solidFill>
                <a:latin typeface="Calibri" panose="020F0502020204030204" pitchFamily="34" charset="0"/>
                <a:ea typeface="Calibri" panose="020F0502020204030204" pitchFamily="34" charset="0"/>
                <a:cs typeface="Calibri" panose="020F0502020204030204" pitchFamily="34" charset="0"/>
              </a:rPr>
              <a:t>Ingrow</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 educator, it is beneficial to approach your role as a facilitator. Comparing your vision of a good facilitator with your own competencies, knowledge, and personality, might show a gap you may like to fill.</a:t>
            </a:r>
          </a:p>
          <a:p>
            <a:endParaRPr lang="en-GB"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b="1" dirty="0">
                <a:solidFill>
                  <a:srgbClr val="0C2D45"/>
                </a:solidFill>
                <a:latin typeface="Calibri" panose="020F0502020204030204" pitchFamily="34" charset="0"/>
                <a:ea typeface="Calibri" panose="020F0502020204030204" pitchFamily="34" charset="0"/>
                <a:cs typeface="Calibri" panose="020F0502020204030204" pitchFamily="34" charset="0"/>
              </a:rPr>
              <a:t>Making your personal development plan as a facilitator, using these STEPS, will help you answer these questions.</a:t>
            </a:r>
          </a:p>
        </p:txBody>
      </p:sp>
    </p:spTree>
    <p:extLst>
      <p:ext uri="{BB962C8B-B14F-4D97-AF65-F5344CB8AC3E}">
        <p14:creationId xmlns:p14="http://schemas.microsoft.com/office/powerpoint/2010/main" val="2986125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a:xfrm>
            <a:off x="1878881" y="1100178"/>
            <a:ext cx="6500273" cy="743603"/>
          </a:xfrm>
        </p:spPr>
        <p:txBody>
          <a:bodyPr/>
          <a:lstStyle/>
          <a:p>
            <a:r>
              <a:rPr lang="en-US" dirty="0"/>
              <a:t>Our Mission</a:t>
            </a:r>
          </a:p>
        </p:txBody>
      </p:sp>
      <p:sp>
        <p:nvSpPr>
          <p:cNvPr id="3" name="Text Placeholder 2">
            <a:extLst>
              <a:ext uri="{FF2B5EF4-FFF2-40B4-BE49-F238E27FC236}">
                <a16:creationId xmlns:a16="http://schemas.microsoft.com/office/drawing/2014/main" id="{8B1358F2-0CEA-A446-8144-49FE3CD47704}"/>
              </a:ext>
            </a:extLst>
          </p:cNvPr>
          <p:cNvSpPr>
            <a:spLocks noGrp="1"/>
          </p:cNvSpPr>
          <p:nvPr>
            <p:ph type="body" sz="quarter" idx="47"/>
          </p:nvPr>
        </p:nvSpPr>
        <p:spPr>
          <a:xfrm>
            <a:off x="634282" y="2455657"/>
            <a:ext cx="6500273" cy="1227344"/>
          </a:xfrm>
        </p:spPr>
        <p:txBody>
          <a:bodyPr/>
          <a:lstStyle/>
          <a:p>
            <a:r>
              <a:rPr lang="en-GB" b="0" dirty="0"/>
              <a:t>We want to provide modular, flexible, and innovative learning materials to adult entrepreneurship educators to help them better support and provide opportunities to migrant and ethnic minority background founders.</a:t>
            </a:r>
            <a:endParaRPr lang="en-US" b="0" dirty="0"/>
          </a:p>
          <a:p>
            <a:endParaRPr lang="en-US" dirty="0"/>
          </a:p>
        </p:txBody>
      </p:sp>
      <p:sp>
        <p:nvSpPr>
          <p:cNvPr id="4" name="Text Placeholder 3">
            <a:extLst>
              <a:ext uri="{FF2B5EF4-FFF2-40B4-BE49-F238E27FC236}">
                <a16:creationId xmlns:a16="http://schemas.microsoft.com/office/drawing/2014/main" id="{9D4A7D21-48CE-724C-B6F9-0612E4281973}"/>
              </a:ext>
            </a:extLst>
          </p:cNvPr>
          <p:cNvSpPr>
            <a:spLocks noGrp="1"/>
          </p:cNvSpPr>
          <p:nvPr>
            <p:ph type="body" sz="quarter" idx="48"/>
          </p:nvPr>
        </p:nvSpPr>
        <p:spPr>
          <a:xfrm>
            <a:off x="318947" y="5345906"/>
            <a:ext cx="2610520" cy="6921424"/>
          </a:xfrm>
        </p:spPr>
        <p:txBody>
          <a:bodyPr/>
          <a:lstStyle/>
          <a:p>
            <a:pPr marL="171450" indent="-171450">
              <a:buFont typeface="Wingdings" panose="05000000000000000000" pitchFamily="2" charset="2"/>
              <a:buChar char="ü"/>
            </a:pPr>
            <a:r>
              <a:rPr lang="en-GB" dirty="0"/>
              <a:t>We want to enable Adult Education Institutions to offer inclusive, accessible, contextualized, sensitive, and thus relevant Entrepreneurship Education to Migrant / Ethnic Minority Background Founders.</a:t>
            </a:r>
          </a:p>
          <a:p>
            <a:pPr marL="171450" indent="-171450">
              <a:buFont typeface="Wingdings" panose="05000000000000000000" pitchFamily="2" charset="2"/>
              <a:buChar char="ü"/>
            </a:pPr>
            <a:r>
              <a:rPr lang="en-GB" dirty="0"/>
              <a:t>Promote innovative, individualized, and contextualized offers that match the specific knowledge gaps and skill sets needed to tackle the manifold challenges.</a:t>
            </a:r>
          </a:p>
          <a:p>
            <a:pPr marL="171450" indent="-171450">
              <a:buFont typeface="Wingdings" panose="05000000000000000000" pitchFamily="2" charset="2"/>
              <a:buChar char="ü"/>
            </a:pPr>
            <a:r>
              <a:rPr lang="en-GB" dirty="0"/>
              <a:t> Allow the resources to be used in different contexts and formats to match both, specific teaching and learning requirements, and equip educators with the competencies needed to generate impact. </a:t>
            </a:r>
          </a:p>
          <a:p>
            <a:pPr marL="171450" indent="-171450">
              <a:buFont typeface="Wingdings" panose="05000000000000000000" pitchFamily="2" charset="2"/>
              <a:buChar char="ü"/>
            </a:pPr>
            <a:endParaRPr lang="en-US" dirty="0"/>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3</a:t>
            </a:fld>
            <a:endParaRPr lang="en-US" dirty="0"/>
          </a:p>
        </p:txBody>
      </p:sp>
      <p:pic>
        <p:nvPicPr>
          <p:cNvPr id="6" name="Picture 5" descr="A group of people looking at a computer&#10;&#10;Description automatically generated">
            <a:extLst>
              <a:ext uri="{FF2B5EF4-FFF2-40B4-BE49-F238E27FC236}">
                <a16:creationId xmlns:a16="http://schemas.microsoft.com/office/drawing/2014/main" id="{FEDC89FD-6AB4-643A-9D5D-AEC01383A4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2733" y="3945467"/>
            <a:ext cx="3891822" cy="5842590"/>
          </a:xfrm>
          <a:prstGeom prst="rect">
            <a:avLst/>
          </a:prstGeom>
        </p:spPr>
      </p:pic>
      <p:pic>
        <p:nvPicPr>
          <p:cNvPr id="8" name="Graphic 7" descr="Rocket with solid fill">
            <a:extLst>
              <a:ext uri="{FF2B5EF4-FFF2-40B4-BE49-F238E27FC236}">
                <a16:creationId xmlns:a16="http://schemas.microsoft.com/office/drawing/2014/main" id="{6DA7BE8C-735D-212B-BC32-0DEAD3BB32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467" y="661885"/>
            <a:ext cx="1176866" cy="1227344"/>
          </a:xfrm>
          <a:prstGeom prst="rect">
            <a:avLst/>
          </a:prstGeom>
        </p:spPr>
      </p:pic>
    </p:spTree>
    <p:extLst>
      <p:ext uri="{BB962C8B-B14F-4D97-AF65-F5344CB8AC3E}">
        <p14:creationId xmlns:p14="http://schemas.microsoft.com/office/powerpoint/2010/main" val="2027655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529700" y="903756"/>
            <a:ext cx="6500273" cy="908419"/>
          </a:xfrm>
        </p:spPr>
        <p:txBody>
          <a:bodyPr/>
          <a:lstStyle/>
          <a:p>
            <a:r>
              <a:rPr lang="en-GB" dirty="0"/>
              <a:t>Sample Timetable</a:t>
            </a:r>
          </a:p>
          <a:p>
            <a:endParaRPr lang="en-GB" dirty="0"/>
          </a:p>
          <a:p>
            <a:endParaRPr lang="en-US" dirty="0"/>
          </a:p>
          <a:p>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529701" y="1792523"/>
            <a:ext cx="6500272" cy="4261452"/>
          </a:xfrm>
        </p:spPr>
        <p:txBody>
          <a:bodyPr/>
          <a:lstStyle/>
          <a:p>
            <a:r>
              <a:rPr lang="en-GB" dirty="0"/>
              <a:t>To allow for embedded and deep progressive learning, you can choose  to spread the </a:t>
            </a:r>
            <a:r>
              <a:rPr lang="en-GB" dirty="0" err="1"/>
              <a:t>Ingrow</a:t>
            </a:r>
            <a:r>
              <a:rPr lang="en-GB" dirty="0"/>
              <a:t> learning across </a:t>
            </a:r>
          </a:p>
          <a:p>
            <a:r>
              <a:rPr lang="en-GB" dirty="0"/>
              <a:t>The week, for example, one day per week</a:t>
            </a:r>
          </a:p>
          <a:p>
            <a:endParaRPr lang="en-GB" dirty="0"/>
          </a:p>
          <a:p>
            <a:endParaRPr lang="en-GB" dirty="0"/>
          </a:p>
          <a:p>
            <a:r>
              <a:rPr lang="en-GB" dirty="0"/>
              <a:t>The below table is designed to deliver the complete </a:t>
            </a:r>
            <a:r>
              <a:rPr lang="en-GB" dirty="0" err="1"/>
              <a:t>Ingrow</a:t>
            </a:r>
            <a:r>
              <a:rPr lang="en-GB" dirty="0"/>
              <a:t> Modules. The </a:t>
            </a:r>
            <a:r>
              <a:rPr lang="en-GB" dirty="0" err="1"/>
              <a:t>Ingrow</a:t>
            </a:r>
            <a:r>
              <a:rPr lang="en-GB" dirty="0"/>
              <a:t> resources are designed in a way that they can be downloaded, modified shortened, mixed up, or become part of an existing or new curriculum. Please note that for copyright purposes not to remove any project branding or copyright. For those limited to technology and digital resources, the learning resources can be downloaded and printed or accessed via student mobile devices.</a:t>
            </a:r>
          </a:p>
          <a:p>
            <a:r>
              <a:rPr lang="en-GB" dirty="0">
                <a:solidFill>
                  <a:srgbClr val="E97924"/>
                </a:solidFill>
              </a:rPr>
              <a:t>Resources: </a:t>
            </a:r>
            <a:r>
              <a:rPr lang="en-GB" dirty="0"/>
              <a:t>depending on what is available and what your learner's individual needs are. At a</a:t>
            </a:r>
          </a:p>
          <a:p>
            <a:r>
              <a:rPr lang="en-GB" dirty="0"/>
              <a:t>minimum, you will need a reliable mobile, laptop, or computer device with internet access and a comfortable environment with a chair and working space for each learner. Other optimal resources; printer and paper, earphones, traditional school supplies, television screen, white screen, whiteboard with markers, and butcher paper.</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30</a:t>
            </a:fld>
            <a:endParaRPr lang="en-US" dirty="0"/>
          </a:p>
        </p:txBody>
      </p:sp>
      <p:pic>
        <p:nvPicPr>
          <p:cNvPr id="3" name="Picture 2">
            <a:extLst>
              <a:ext uri="{FF2B5EF4-FFF2-40B4-BE49-F238E27FC236}">
                <a16:creationId xmlns:a16="http://schemas.microsoft.com/office/drawing/2014/main" id="{8677055E-5616-DC58-6E99-3AF0B2DBF1DE}"/>
              </a:ext>
            </a:extLst>
          </p:cNvPr>
          <p:cNvPicPr>
            <a:picLocks noChangeAspect="1"/>
          </p:cNvPicPr>
          <p:nvPr/>
        </p:nvPicPr>
        <p:blipFill>
          <a:blip r:embed="rId2"/>
          <a:stretch>
            <a:fillRect/>
          </a:stretch>
        </p:blipFill>
        <p:spPr>
          <a:xfrm>
            <a:off x="694992" y="6363907"/>
            <a:ext cx="6169687" cy="3724979"/>
          </a:xfrm>
          <a:prstGeom prst="rect">
            <a:avLst/>
          </a:prstGeom>
        </p:spPr>
      </p:pic>
    </p:spTree>
    <p:extLst>
      <p:ext uri="{BB962C8B-B14F-4D97-AF65-F5344CB8AC3E}">
        <p14:creationId xmlns:p14="http://schemas.microsoft.com/office/powerpoint/2010/main" val="2915075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06</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Further Resources</a:t>
            </a:r>
          </a:p>
        </p:txBody>
      </p:sp>
      <p:pic>
        <p:nvPicPr>
          <p:cNvPr id="13" name="Picture Placeholder 12" descr="Student holding books">
            <a:extLst>
              <a:ext uri="{FF2B5EF4-FFF2-40B4-BE49-F238E27FC236}">
                <a16:creationId xmlns:a16="http://schemas.microsoft.com/office/drawing/2014/main" id="{A327DA28-B833-209B-DB13-13D03D87FCFE}"/>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l="980" r="980"/>
          <a:stretch>
            <a:fillRect/>
          </a:stretch>
        </p:blipFill>
        <p:spPr/>
      </p:pic>
    </p:spTree>
    <p:extLst>
      <p:ext uri="{BB962C8B-B14F-4D97-AF65-F5344CB8AC3E}">
        <p14:creationId xmlns:p14="http://schemas.microsoft.com/office/powerpoint/2010/main" val="3118385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511997" y="4807766"/>
            <a:ext cx="4184942" cy="939099"/>
          </a:xfrm>
        </p:spPr>
        <p:txBody>
          <a:bodyPr/>
          <a:lstStyle/>
          <a:p>
            <a:r>
              <a:rPr lang="en-US" dirty="0"/>
              <a:t>Follow </a:t>
            </a:r>
            <a:r>
              <a:rPr lang="en-US" dirty="0" err="1"/>
              <a:t>Ingrow</a:t>
            </a:r>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17657" y="5639173"/>
            <a:ext cx="4179282" cy="3005294"/>
          </a:xfrm>
        </p:spPr>
        <p:txBody>
          <a:bodyPr/>
          <a:lstStyle/>
          <a:p>
            <a:r>
              <a:rPr lang="en-GB" dirty="0" err="1"/>
              <a:t>Ingrow</a:t>
            </a:r>
            <a:r>
              <a:rPr lang="en-GB" dirty="0"/>
              <a:t> Resources:</a:t>
            </a:r>
          </a:p>
          <a:p>
            <a:r>
              <a:rPr lang="en-GB" dirty="0">
                <a:hlinkClick r:id="rId2"/>
              </a:rPr>
              <a:t>https://ingrow-project.eu/</a:t>
            </a:r>
            <a:endParaRPr lang="en-GB" dirty="0"/>
          </a:p>
          <a:p>
            <a:endParaRPr lang="en-GB" dirty="0"/>
          </a:p>
          <a:p>
            <a:r>
              <a:rPr lang="en-GB" dirty="0"/>
              <a:t>Facebook:</a:t>
            </a:r>
          </a:p>
          <a:p>
            <a:r>
              <a:rPr lang="en-GB" dirty="0">
                <a:hlinkClick r:id="rId3"/>
              </a:rPr>
              <a:t>https://www.facebook.com/people/Ingrow-Project</a:t>
            </a:r>
            <a:endParaRPr lang="en-GB" dirty="0"/>
          </a:p>
          <a:p>
            <a:endParaRPr lang="en-GB" dirty="0"/>
          </a:p>
          <a:p>
            <a:r>
              <a:rPr lang="en-GB" dirty="0"/>
              <a:t>Instagram:</a:t>
            </a:r>
          </a:p>
          <a:p>
            <a:r>
              <a:rPr lang="en-GB" dirty="0">
                <a:hlinkClick r:id="rId4"/>
              </a:rPr>
              <a:t>https://x.com/Ingrow_erasmus</a:t>
            </a:r>
            <a:endParaRPr lang="en-GB" dirty="0"/>
          </a:p>
          <a:p>
            <a:endParaRPr lang="en-GB" dirty="0"/>
          </a:p>
          <a:p>
            <a:r>
              <a:rPr lang="en-GB" dirty="0"/>
              <a:t>LinkedIn:</a:t>
            </a:r>
          </a:p>
          <a:p>
            <a:r>
              <a:rPr lang="en-GB" dirty="0">
                <a:hlinkClick r:id="rId5"/>
              </a:rPr>
              <a:t>https://www.linkedin.com/groups/12785698/</a:t>
            </a:r>
            <a:endParaRPr lang="en-GB" dirty="0"/>
          </a:p>
          <a:p>
            <a:endParaRPr lang="en-GB" dirty="0"/>
          </a:p>
          <a:p>
            <a:endParaRPr lang="en-GB" dirty="0"/>
          </a:p>
          <a:p>
            <a:endParaRPr lang="en-GB" dirty="0"/>
          </a:p>
          <a:p>
            <a:endParaRPr lang="en-GB" dirty="0"/>
          </a:p>
          <a:p>
            <a:endParaRPr lang="en-US" dirty="0"/>
          </a:p>
        </p:txBody>
      </p:sp>
      <p:pic>
        <p:nvPicPr>
          <p:cNvPr id="3" name="Graphic 2" descr="Thumbs up sign with solid fill">
            <a:extLst>
              <a:ext uri="{FF2B5EF4-FFF2-40B4-BE49-F238E27FC236}">
                <a16:creationId xmlns:a16="http://schemas.microsoft.com/office/drawing/2014/main" id="{0147DB36-63DD-AF6A-AA03-136E40A65D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5867" y="8073100"/>
            <a:ext cx="1189037" cy="1063360"/>
          </a:xfrm>
          <a:prstGeom prst="rect">
            <a:avLst/>
          </a:prstGeom>
        </p:spPr>
      </p:pic>
      <p:pic>
        <p:nvPicPr>
          <p:cNvPr id="8" name="Picture Placeholder 7" descr="Woman reaching for bread on shelf">
            <a:extLst>
              <a:ext uri="{FF2B5EF4-FFF2-40B4-BE49-F238E27FC236}">
                <a16:creationId xmlns:a16="http://schemas.microsoft.com/office/drawing/2014/main" id="{2A17BA97-180E-879B-403A-F3CFA7586114}"/>
              </a:ext>
            </a:extLst>
          </p:cNvPr>
          <p:cNvPicPr>
            <a:picLocks noGrp="1" noChangeAspect="1"/>
          </p:cNvPicPr>
          <p:nvPr>
            <p:ph type="pic" sz="quarter" idx="10"/>
          </p:nvPr>
        </p:nvPicPr>
        <p:blipFill>
          <a:blip r:embed="rId8" cstate="screen">
            <a:extLst>
              <a:ext uri="{28A0092B-C50C-407E-A947-70E740481C1C}">
                <a14:useLocalDpi xmlns:a14="http://schemas.microsoft.com/office/drawing/2010/main"/>
              </a:ext>
            </a:extLst>
          </a:blip>
          <a:srcRect l="26399" r="26399"/>
          <a:stretch>
            <a:fillRect/>
          </a:stretch>
        </p:blipFill>
        <p:spPr/>
      </p:pic>
    </p:spTree>
    <p:extLst>
      <p:ext uri="{BB962C8B-B14F-4D97-AF65-F5344CB8AC3E}">
        <p14:creationId xmlns:p14="http://schemas.microsoft.com/office/powerpoint/2010/main" val="3118463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D271936-E460-FC3A-1B26-6A8B332DB07C}"/>
              </a:ext>
            </a:extLst>
          </p:cNvPr>
          <p:cNvPicPr>
            <a:picLocks noGrp="1" noChangeAspect="1"/>
          </p:cNvPicPr>
          <p:nvPr>
            <p:ph type="pic" sz="quarter" idx="10"/>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7845" r="45019"/>
          <a:stretch/>
        </p:blipFill>
        <p:spPr>
          <a:xfrm>
            <a:off x="0" y="0"/>
            <a:ext cx="7559675" cy="10691813"/>
          </a:xfrm>
        </p:spPr>
      </p:pic>
      <p:sp>
        <p:nvSpPr>
          <p:cNvPr id="10" name="Text Placeholder 9">
            <a:extLst>
              <a:ext uri="{FF2B5EF4-FFF2-40B4-BE49-F238E27FC236}">
                <a16:creationId xmlns:a16="http://schemas.microsoft.com/office/drawing/2014/main" id="{C4546E8A-EC9F-B746-802B-B3ACC72B433E}"/>
              </a:ext>
            </a:extLst>
          </p:cNvPr>
          <p:cNvSpPr>
            <a:spLocks noGrp="1"/>
          </p:cNvSpPr>
          <p:nvPr>
            <p:ph type="body" sz="quarter" idx="48"/>
          </p:nvPr>
        </p:nvSpPr>
        <p:spPr>
          <a:xfrm>
            <a:off x="1314232" y="284504"/>
            <a:ext cx="4931210" cy="638362"/>
          </a:xfrm>
        </p:spPr>
        <p:txBody>
          <a:bodyPr/>
          <a:lstStyle/>
          <a:p>
            <a:r>
              <a:rPr lang="en-US" sz="2900" b="1" dirty="0">
                <a:solidFill>
                  <a:srgbClr val="7ABB57"/>
                </a:solidFill>
              </a:rPr>
              <a:t>Project Partners</a:t>
            </a:r>
          </a:p>
          <a:p>
            <a:endParaRPr lang="en-US" dirty="0"/>
          </a:p>
        </p:txBody>
      </p:sp>
      <p:pic>
        <p:nvPicPr>
          <p:cNvPr id="3" name="Picture 2" descr="A close-up of a logo&#10;&#10;Description automatically generated">
            <a:extLst>
              <a:ext uri="{FF2B5EF4-FFF2-40B4-BE49-F238E27FC236}">
                <a16:creationId xmlns:a16="http://schemas.microsoft.com/office/drawing/2014/main" id="{181E6DDE-66D6-4E6A-8395-EEC2A68EBACF}"/>
              </a:ext>
            </a:extLst>
          </p:cNvPr>
          <p:cNvPicPr>
            <a:picLocks noChangeAspect="1"/>
          </p:cNvPicPr>
          <p:nvPr/>
        </p:nvPicPr>
        <p:blipFill>
          <a:blip r:embed="rId4"/>
          <a:stretch>
            <a:fillRect/>
          </a:stretch>
        </p:blipFill>
        <p:spPr>
          <a:xfrm>
            <a:off x="3212570" y="961317"/>
            <a:ext cx="2794000" cy="1016000"/>
          </a:xfrm>
          <a:prstGeom prst="rect">
            <a:avLst/>
          </a:prstGeom>
        </p:spPr>
      </p:pic>
      <p:pic>
        <p:nvPicPr>
          <p:cNvPr id="7" name="Picture 6" descr="A black background with blue and orange text&#10;&#10;Description automatically generated">
            <a:extLst>
              <a:ext uri="{FF2B5EF4-FFF2-40B4-BE49-F238E27FC236}">
                <a16:creationId xmlns:a16="http://schemas.microsoft.com/office/drawing/2014/main" id="{6D5BF9F8-4A1C-8369-2B62-58EFADCBBD4B}"/>
              </a:ext>
            </a:extLst>
          </p:cNvPr>
          <p:cNvPicPr>
            <a:picLocks noChangeAspect="1"/>
          </p:cNvPicPr>
          <p:nvPr/>
        </p:nvPicPr>
        <p:blipFill>
          <a:blip r:embed="rId5"/>
          <a:stretch>
            <a:fillRect/>
          </a:stretch>
        </p:blipFill>
        <p:spPr>
          <a:xfrm>
            <a:off x="1115952" y="2203664"/>
            <a:ext cx="2330570" cy="666784"/>
          </a:xfrm>
          <a:prstGeom prst="rect">
            <a:avLst/>
          </a:prstGeom>
        </p:spPr>
      </p:pic>
      <p:pic>
        <p:nvPicPr>
          <p:cNvPr id="9" name="Picture 8" descr="A logo with text on it&#10;&#10;Description automatically generated">
            <a:extLst>
              <a:ext uri="{FF2B5EF4-FFF2-40B4-BE49-F238E27FC236}">
                <a16:creationId xmlns:a16="http://schemas.microsoft.com/office/drawing/2014/main" id="{DC0D9694-BC0C-88B0-CD67-5B4C4E2F3D1D}"/>
              </a:ext>
            </a:extLst>
          </p:cNvPr>
          <p:cNvPicPr>
            <a:picLocks noChangeAspect="1"/>
          </p:cNvPicPr>
          <p:nvPr/>
        </p:nvPicPr>
        <p:blipFill>
          <a:blip r:embed="rId6"/>
          <a:stretch>
            <a:fillRect/>
          </a:stretch>
        </p:blipFill>
        <p:spPr>
          <a:xfrm>
            <a:off x="1170456" y="3850294"/>
            <a:ext cx="2336920" cy="895396"/>
          </a:xfrm>
          <a:prstGeom prst="rect">
            <a:avLst/>
          </a:prstGeom>
        </p:spPr>
      </p:pic>
      <p:pic>
        <p:nvPicPr>
          <p:cNvPr id="12" name="Picture 11" descr="A yellow text on a black background&#10;&#10;Description automatically generated">
            <a:extLst>
              <a:ext uri="{FF2B5EF4-FFF2-40B4-BE49-F238E27FC236}">
                <a16:creationId xmlns:a16="http://schemas.microsoft.com/office/drawing/2014/main" id="{1C1465A7-E0D9-4759-4863-14711716B026}"/>
              </a:ext>
            </a:extLst>
          </p:cNvPr>
          <p:cNvPicPr>
            <a:picLocks noChangeAspect="1"/>
          </p:cNvPicPr>
          <p:nvPr/>
        </p:nvPicPr>
        <p:blipFill>
          <a:blip r:embed="rId7"/>
          <a:stretch>
            <a:fillRect/>
          </a:stretch>
        </p:blipFill>
        <p:spPr>
          <a:xfrm>
            <a:off x="3669770" y="2870448"/>
            <a:ext cx="2521080" cy="666784"/>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C3EF61E0-FE93-A8E6-8FA3-1C7CDB2023C7}"/>
              </a:ext>
            </a:extLst>
          </p:cNvPr>
          <p:cNvPicPr>
            <a:picLocks noChangeAspect="1"/>
          </p:cNvPicPr>
          <p:nvPr/>
        </p:nvPicPr>
        <p:blipFill>
          <a:blip r:embed="rId8"/>
          <a:stretch>
            <a:fillRect/>
          </a:stretch>
        </p:blipFill>
        <p:spPr>
          <a:xfrm>
            <a:off x="4164077" y="4302777"/>
            <a:ext cx="1905000" cy="885825"/>
          </a:xfrm>
          <a:prstGeom prst="rect">
            <a:avLst/>
          </a:prstGeom>
        </p:spPr>
      </p:pic>
    </p:spTree>
    <p:extLst>
      <p:ext uri="{BB962C8B-B14F-4D97-AF65-F5344CB8AC3E}">
        <p14:creationId xmlns:p14="http://schemas.microsoft.com/office/powerpoint/2010/main" val="3189141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FD99D73-EE61-B549-E209-5C9BBFB4316D}"/>
              </a:ext>
            </a:extLst>
          </p:cNvPr>
          <p:cNvSpPr>
            <a:spLocks noGrp="1"/>
          </p:cNvSpPr>
          <p:nvPr>
            <p:ph type="body" sz="quarter" idx="30"/>
          </p:nvPr>
        </p:nvSpPr>
        <p:spPr/>
        <p:txBody>
          <a:bodyPr/>
          <a:lstStyle/>
          <a:p>
            <a:r>
              <a:rPr lang="en-US" dirty="0"/>
              <a:t>Follow our journey</a:t>
            </a:r>
          </a:p>
        </p:txBody>
      </p:sp>
      <p:sp>
        <p:nvSpPr>
          <p:cNvPr id="9" name="Text Placeholder 8">
            <a:extLst>
              <a:ext uri="{FF2B5EF4-FFF2-40B4-BE49-F238E27FC236}">
                <a16:creationId xmlns:a16="http://schemas.microsoft.com/office/drawing/2014/main" id="{1D71F804-32EE-DADE-75E4-B16194A31ADB}"/>
              </a:ext>
            </a:extLst>
          </p:cNvPr>
          <p:cNvSpPr>
            <a:spLocks noGrp="1"/>
          </p:cNvSpPr>
          <p:nvPr>
            <p:ph type="body" sz="quarter" idx="20"/>
          </p:nvPr>
        </p:nvSpPr>
        <p:spPr>
          <a:xfrm>
            <a:off x="4500282" y="3743623"/>
            <a:ext cx="2469996" cy="394211"/>
          </a:xfrm>
        </p:spPr>
        <p:txBody>
          <a:bodyPr>
            <a:normAutofit fontScale="92500" lnSpcReduction="10000"/>
          </a:bodyPr>
          <a:lstStyle/>
          <a:p>
            <a:r>
              <a:rPr lang="en-US" dirty="0" err="1"/>
              <a:t>www.</a:t>
            </a:r>
            <a:r>
              <a:rPr lang="en-US" b="1" dirty="0" err="1"/>
              <a:t>ingrow</a:t>
            </a:r>
            <a:r>
              <a:rPr lang="en-US" dirty="0" err="1"/>
              <a:t>.eu</a:t>
            </a:r>
            <a:endParaRPr lang="en-US" dirty="0"/>
          </a:p>
        </p:txBody>
      </p:sp>
      <p:grpSp>
        <p:nvGrpSpPr>
          <p:cNvPr id="2" name="Group 1">
            <a:extLst>
              <a:ext uri="{FF2B5EF4-FFF2-40B4-BE49-F238E27FC236}">
                <a16:creationId xmlns:a16="http://schemas.microsoft.com/office/drawing/2014/main" id="{98F089A0-044A-A085-5051-68B0918552C5}"/>
              </a:ext>
            </a:extLst>
          </p:cNvPr>
          <p:cNvGrpSpPr/>
          <p:nvPr/>
        </p:nvGrpSpPr>
        <p:grpSpPr>
          <a:xfrm>
            <a:off x="3678473" y="8573746"/>
            <a:ext cx="321932" cy="280634"/>
            <a:chOff x="1252119" y="7811373"/>
            <a:chExt cx="280634" cy="280634"/>
          </a:xfrm>
        </p:grpSpPr>
        <p:sp>
          <p:nvSpPr>
            <p:cNvPr id="50" name="Freeform 49">
              <a:hlinkClick r:id="rId2"/>
              <a:extLst>
                <a:ext uri="{FF2B5EF4-FFF2-40B4-BE49-F238E27FC236}">
                  <a16:creationId xmlns:a16="http://schemas.microsoft.com/office/drawing/2014/main" id="{7CC0CAE8-B65F-BD4D-B3B7-FD466467261B}"/>
                </a:ext>
              </a:extLst>
            </p:cNvPr>
            <p:cNvSpPr/>
            <p:nvPr/>
          </p:nvSpPr>
          <p:spPr>
            <a:xfrm>
              <a:off x="1252119"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2" name="Graphic 11" descr="World with solid fill">
              <a:extLst>
                <a:ext uri="{FF2B5EF4-FFF2-40B4-BE49-F238E27FC236}">
                  <a16:creationId xmlns:a16="http://schemas.microsoft.com/office/drawing/2014/main" id="{CCD0BD79-792F-9A74-8B91-C1F8EE29B5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6916" y="7832975"/>
              <a:ext cx="246077" cy="246077"/>
            </a:xfrm>
            <a:prstGeom prst="rect">
              <a:avLst/>
            </a:prstGeom>
          </p:spPr>
        </p:pic>
      </p:grpSp>
      <p:grpSp>
        <p:nvGrpSpPr>
          <p:cNvPr id="3" name="Group 2">
            <a:extLst>
              <a:ext uri="{FF2B5EF4-FFF2-40B4-BE49-F238E27FC236}">
                <a16:creationId xmlns:a16="http://schemas.microsoft.com/office/drawing/2014/main" id="{E17D14D3-60E1-C64D-B9F6-23DEFCACB2C3}"/>
              </a:ext>
            </a:extLst>
          </p:cNvPr>
          <p:cNvGrpSpPr/>
          <p:nvPr/>
        </p:nvGrpSpPr>
        <p:grpSpPr>
          <a:xfrm>
            <a:off x="-1162758" y="3278567"/>
            <a:ext cx="3524644" cy="3612528"/>
            <a:chOff x="3177766" y="6791136"/>
            <a:chExt cx="1361636" cy="1395587"/>
          </a:xfrm>
          <a:solidFill>
            <a:schemeClr val="bg1">
              <a:alpha val="29000"/>
            </a:schemeClr>
          </a:solidFill>
        </p:grpSpPr>
        <p:sp>
          <p:nvSpPr>
            <p:cNvPr id="4" name="Freeform 3">
              <a:extLst>
                <a:ext uri="{FF2B5EF4-FFF2-40B4-BE49-F238E27FC236}">
                  <a16:creationId xmlns:a16="http://schemas.microsoft.com/office/drawing/2014/main" id="{A1FF8023-6400-FE22-CA0F-128F3989B770}"/>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1AC0175-4E23-EAAD-9792-2862A24F8D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7F2FFD9-96BB-6AF4-8FF9-AD844AD827A4}"/>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7" name="TextBox 6">
            <a:extLst>
              <a:ext uri="{FF2B5EF4-FFF2-40B4-BE49-F238E27FC236}">
                <a16:creationId xmlns:a16="http://schemas.microsoft.com/office/drawing/2014/main" id="{1B76687B-BC54-D4E2-42F6-F0ACBCA459C7}"/>
              </a:ext>
            </a:extLst>
          </p:cNvPr>
          <p:cNvSpPr txBox="1"/>
          <p:nvPr/>
        </p:nvSpPr>
        <p:spPr>
          <a:xfrm>
            <a:off x="2742320" y="5461253"/>
            <a:ext cx="4284447" cy="1474314"/>
          </a:xfrm>
          <a:prstGeom prst="rect">
            <a:avLst/>
          </a:prstGeom>
          <a:noFill/>
        </p:spPr>
        <p:txBody>
          <a:bodyPr wrap="square" rtlCol="0">
            <a:spAutoFit/>
          </a:bodyPr>
          <a:lstStyle/>
          <a:p>
            <a:r>
              <a:rPr lang="en-GB" dirty="0">
                <a:solidFill>
                  <a:schemeClr val="bg1">
                    <a:lumMod val="95000"/>
                  </a:schemeClr>
                </a:solidFill>
              </a:rPr>
              <a:t>On behalf of the </a:t>
            </a:r>
            <a:r>
              <a:rPr lang="en-GB" dirty="0" err="1">
                <a:solidFill>
                  <a:schemeClr val="bg1">
                    <a:lumMod val="95000"/>
                  </a:schemeClr>
                </a:solidFill>
              </a:rPr>
              <a:t>Ingrow</a:t>
            </a:r>
            <a:r>
              <a:rPr lang="en-GB" dirty="0">
                <a:solidFill>
                  <a:schemeClr val="bg1">
                    <a:lumMod val="95000"/>
                  </a:schemeClr>
                </a:solidFill>
              </a:rPr>
              <a:t> project team, thank you for being an educator committed to improving the lives of unheard voices in your community.</a:t>
            </a:r>
          </a:p>
          <a:p>
            <a:endParaRPr lang="en-GB" dirty="0">
              <a:solidFill>
                <a:schemeClr val="bg1">
                  <a:lumMod val="95000"/>
                </a:schemeClr>
              </a:solidFill>
            </a:endParaRPr>
          </a:p>
          <a:p>
            <a:r>
              <a:rPr lang="en-GB" dirty="0">
                <a:solidFill>
                  <a:schemeClr val="bg1">
                    <a:lumMod val="95000"/>
                  </a:schemeClr>
                </a:solidFill>
              </a:rPr>
              <a:t>Adult Education is a powerful force that shapes agents of change in their own lives and the communities, they live in.</a:t>
            </a:r>
          </a:p>
        </p:txBody>
      </p:sp>
    </p:spTree>
    <p:extLst>
      <p:ext uri="{BB962C8B-B14F-4D97-AF65-F5344CB8AC3E}">
        <p14:creationId xmlns:p14="http://schemas.microsoft.com/office/powerpoint/2010/main" val="4291396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Background</a:t>
            </a:r>
          </a:p>
        </p:txBody>
      </p:sp>
      <p:pic>
        <p:nvPicPr>
          <p:cNvPr id="4" name="Picture Placeholder 3">
            <a:extLst>
              <a:ext uri="{FF2B5EF4-FFF2-40B4-BE49-F238E27FC236}">
                <a16:creationId xmlns:a16="http://schemas.microsoft.com/office/drawing/2014/main" id="{D8517FE2-A68B-A2F7-9BAD-FCA342980DA6}"/>
              </a:ext>
            </a:extLst>
          </p:cNvPr>
          <p:cNvPicPr>
            <a:picLocks noGrp="1" noChangeAspect="1"/>
          </p:cNvPicPr>
          <p:nvPr>
            <p:ph type="pic" sz="quarter" idx="16"/>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764" t="992" r="42426" b="707"/>
          <a:stretch/>
        </p:blipFill>
        <p:spPr>
          <a:xfrm>
            <a:off x="3634150" y="3859237"/>
            <a:ext cx="3943454" cy="6042845"/>
          </a:xfrm>
        </p:spPr>
      </p:pic>
    </p:spTree>
    <p:extLst>
      <p:ext uri="{BB962C8B-B14F-4D97-AF65-F5344CB8AC3E}">
        <p14:creationId xmlns:p14="http://schemas.microsoft.com/office/powerpoint/2010/main" val="321820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p:txBody>
          <a:bodyPr/>
          <a:lstStyle/>
          <a:p>
            <a:r>
              <a:rPr lang="en-US" dirty="0" err="1"/>
              <a:t>Ingrow</a:t>
            </a:r>
            <a:endParaRPr lang="en-US" dirty="0"/>
          </a:p>
          <a:p>
            <a:endParaRPr lang="en-US" dirty="0"/>
          </a:p>
        </p:txBody>
      </p:sp>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p:txBody>
          <a:bodyPr/>
          <a:lstStyle/>
          <a:p>
            <a:r>
              <a:rPr lang="en-US" dirty="0">
                <a:solidFill>
                  <a:srgbClr val="E97924"/>
                </a:solidFill>
              </a:rPr>
              <a:t>Project Need</a:t>
            </a:r>
          </a:p>
          <a:p>
            <a:r>
              <a:rPr lang="en-GB" b="0" dirty="0">
                <a:solidFill>
                  <a:schemeClr val="tx1"/>
                </a:solidFill>
              </a:rPr>
              <a:t>Our aim is to provide modular, flexible, and innovative learning materials to adult entrepreneurship educators to help them better support and provide opportunities to migrant and ethnic minority background founders.</a:t>
            </a:r>
          </a:p>
          <a:p>
            <a:endParaRPr lang="en-US" dirty="0">
              <a:solidFill>
                <a:srgbClr val="E97924"/>
              </a:solidFill>
            </a:endParaRP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597432" y="3431567"/>
            <a:ext cx="6500272" cy="6921424"/>
          </a:xfrm>
        </p:spPr>
        <p:txBody>
          <a:bodyPr/>
          <a:lstStyle/>
          <a:p>
            <a:r>
              <a:rPr lang="en-GB" dirty="0"/>
              <a:t>THE CONTEXT</a:t>
            </a:r>
          </a:p>
          <a:p>
            <a:endParaRPr lang="en-GB" dirty="0"/>
          </a:p>
          <a:p>
            <a:r>
              <a:rPr lang="en-GB" dirty="0"/>
              <a:t>The rights of minorities are protected by </a:t>
            </a:r>
          </a:p>
          <a:p>
            <a:r>
              <a:rPr lang="en-GB" dirty="0"/>
              <a:t>the Charter of Fundamental Rights and diversity is celebrated as an added value for open and democratic societies. </a:t>
            </a:r>
          </a:p>
          <a:p>
            <a:r>
              <a:rPr lang="en-GB" dirty="0"/>
              <a:t>Refugees and migrants are entitled by international law and human rights principles to receive protection.</a:t>
            </a:r>
          </a:p>
          <a:p>
            <a:r>
              <a:rPr lang="en-GB" dirty="0"/>
              <a:t>Self-reliance and integration are key in offering them protection and in being accepted by and contributing to the host societies. </a:t>
            </a:r>
          </a:p>
          <a:p>
            <a:endParaRPr lang="en-GB" b="1" dirty="0"/>
          </a:p>
          <a:p>
            <a:r>
              <a:rPr lang="en-GB" dirty="0"/>
              <a:t>TARGET GROUPS</a:t>
            </a:r>
          </a:p>
          <a:p>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Professionals in Adult Entrepreneurship Education. The resources are aimed at Institutions and Educators in Adult Entrepreneurship education. The innovative resources will enable them to increase the relevance and impact of their education for Migrant / Ethnic Minority Background Founders. </a:t>
            </a:r>
          </a:p>
          <a:p>
            <a:pPr marL="171450" indent="-171450">
              <a:buFont typeface="Arial" panose="020B0604020202020204" pitchFamily="34" charset="0"/>
              <a:buChar char="•"/>
            </a:pPr>
            <a:r>
              <a:rPr lang="en-GB" dirty="0"/>
              <a:t>Entrepreneurship Education Professionals in Youth &amp; VET Education and HEIs. The project resources will also be disseminated to entrepreneurship tutors/educators in the Youth &amp; VET sector and HEIs. The modular and flexible nature of the resources allows these target groups to implement the materials in whole or in part.</a:t>
            </a:r>
          </a:p>
          <a:p>
            <a:pPr marL="171450" indent="-171450">
              <a:buFont typeface="Arial" panose="020B0604020202020204" pitchFamily="34" charset="0"/>
              <a:buChar char="•"/>
            </a:pPr>
            <a:r>
              <a:rPr lang="en-GB" dirty="0"/>
              <a:t>Migrant / Ethnic Minority Background Founders. The participants in entrepreneurship courses in which our resources are used are the primary beneficiaries. They receive a more inclusive and relevant entrepreneurship education that specifically addresses their challenges and the skill set needed.</a:t>
            </a:r>
          </a:p>
          <a:p>
            <a:pPr marL="171450" indent="-171450">
              <a:buFont typeface="Arial" panose="020B0604020202020204" pitchFamily="34" charset="0"/>
              <a:buChar char="•"/>
            </a:pPr>
            <a:endParaRPr lang="en-GB" dirty="0"/>
          </a:p>
          <a:p>
            <a:endParaRPr lang="en-US" dirty="0"/>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a:t>
            </a:fld>
            <a:endParaRPr lang="en-US" dirty="0"/>
          </a:p>
        </p:txBody>
      </p:sp>
      <p:pic>
        <p:nvPicPr>
          <p:cNvPr id="6" name="Graphic 5" descr="Classroom with solid fill">
            <a:extLst>
              <a:ext uri="{FF2B5EF4-FFF2-40B4-BE49-F238E27FC236}">
                <a16:creationId xmlns:a16="http://schemas.microsoft.com/office/drawing/2014/main" id="{914CF9EC-5686-5414-B0F8-4F88934E7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29667" y="5201973"/>
            <a:ext cx="2082799" cy="2082799"/>
          </a:xfrm>
          <a:prstGeom prst="rect">
            <a:avLst/>
          </a:prstGeom>
        </p:spPr>
      </p:pic>
    </p:spTree>
    <p:extLst>
      <p:ext uri="{BB962C8B-B14F-4D97-AF65-F5344CB8AC3E}">
        <p14:creationId xmlns:p14="http://schemas.microsoft.com/office/powerpoint/2010/main" val="301957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C7B6F3B-BC33-729B-95BF-C4EBE27B054C}"/>
              </a:ext>
            </a:extLst>
          </p:cNvPr>
          <p:cNvPicPr>
            <a:picLocks noGrp="1" noChangeAspect="1"/>
          </p:cNvPicPr>
          <p:nvPr>
            <p:ph type="pic" sz="quarter" idx="16"/>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1084" t="1397" r="26324" b="704"/>
          <a:stretch/>
        </p:blipFill>
        <p:spPr>
          <a:xfrm>
            <a:off x="3634150" y="3859237"/>
            <a:ext cx="3943454" cy="6042845"/>
          </a:xfrm>
        </p:spPr>
      </p:pic>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Learning Resources</a:t>
            </a:r>
          </a:p>
        </p:txBody>
      </p:sp>
    </p:spTree>
    <p:extLst>
      <p:ext uri="{BB962C8B-B14F-4D97-AF65-F5344CB8AC3E}">
        <p14:creationId xmlns:p14="http://schemas.microsoft.com/office/powerpoint/2010/main" val="928554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511997" y="4807766"/>
            <a:ext cx="4184942" cy="939099"/>
          </a:xfrm>
        </p:spPr>
        <p:txBody>
          <a:bodyPr/>
          <a:lstStyle/>
          <a:p>
            <a:r>
              <a:rPr lang="en-US" dirty="0"/>
              <a:t>Learning Resources &amp; Knowledge Hub</a:t>
            </a:r>
          </a:p>
          <a:p>
            <a:endParaRPr lang="en-US" dirty="0"/>
          </a:p>
        </p:txBody>
      </p:sp>
      <p:sp>
        <p:nvSpPr>
          <p:cNvPr id="8" name="Text Placeholder 7">
            <a:extLst>
              <a:ext uri="{FF2B5EF4-FFF2-40B4-BE49-F238E27FC236}">
                <a16:creationId xmlns:a16="http://schemas.microsoft.com/office/drawing/2014/main" id="{5ED84DCF-244A-1E46-BCD2-66455F630D51}"/>
              </a:ext>
            </a:extLst>
          </p:cNvPr>
          <p:cNvSpPr>
            <a:spLocks noGrp="1"/>
          </p:cNvSpPr>
          <p:nvPr>
            <p:ph type="body" sz="quarter" idx="47"/>
          </p:nvPr>
        </p:nvSpPr>
        <p:spPr>
          <a:xfrm>
            <a:off x="504444" y="6022438"/>
            <a:ext cx="4184942" cy="795499"/>
          </a:xfrm>
        </p:spPr>
        <p:txBody>
          <a:bodyPr/>
          <a:lstStyle/>
          <a:p>
            <a:r>
              <a:rPr lang="en-US" dirty="0"/>
              <a:t>Purpose</a:t>
            </a:r>
          </a:p>
          <a:p>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p:txBody>
          <a:bodyPr/>
          <a:lstStyle/>
          <a:p>
            <a:r>
              <a:rPr lang="en-GB" dirty="0"/>
              <a:t>Our objective is to increase the inclusiveness, relevance, and impact of </a:t>
            </a:r>
          </a:p>
          <a:p>
            <a:r>
              <a:rPr lang="en-GB" dirty="0"/>
              <a:t>entrepreneurship education resources for Migrant and Ethnic Minority Background Founders. We have developed learning resources that are as inclusive, relevant, and flexible as possible and that consider different learning and teaching requirements as well as different maturity levels of existing entrepreneurship </a:t>
            </a:r>
          </a:p>
          <a:p>
            <a:r>
              <a:rPr lang="en-GB" dirty="0"/>
              <a:t>education offers. In addition, we increase the relevance of entrepreneurship education in terms of content and practice. Along with innovation and professionalism in entrepreneurship education. We also ensure open access, inclusiveness, cultural mainstreaming, adaptability, and sustainability through open formats and sensibility.</a:t>
            </a:r>
          </a:p>
          <a:p>
            <a:endParaRPr lang="en-GB" dirty="0"/>
          </a:p>
          <a:p>
            <a:endParaRPr lang="en-US" dirty="0"/>
          </a:p>
        </p:txBody>
      </p:sp>
      <p:pic>
        <p:nvPicPr>
          <p:cNvPr id="4" name="Picture Placeholder 3">
            <a:extLst>
              <a:ext uri="{FF2B5EF4-FFF2-40B4-BE49-F238E27FC236}">
                <a16:creationId xmlns:a16="http://schemas.microsoft.com/office/drawing/2014/main" id="{F93CEB58-0C7D-C14E-3D90-1A79BD1B64DD}"/>
              </a:ext>
            </a:extLst>
          </p:cNvPr>
          <p:cNvPicPr>
            <a:picLocks noGrp="1" noChangeAspect="1"/>
          </p:cNvPicPr>
          <p:nvPr>
            <p:ph type="pic" sz="quarter" idx="10"/>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4319" r="48497"/>
          <a:stretch/>
        </p:blipFill>
        <p:spPr>
          <a:xfrm>
            <a:off x="0" y="-1"/>
            <a:ext cx="7559675" cy="10691814"/>
          </a:xfrm>
        </p:spPr>
      </p:pic>
    </p:spTree>
    <p:extLst>
      <p:ext uri="{BB962C8B-B14F-4D97-AF65-F5344CB8AC3E}">
        <p14:creationId xmlns:p14="http://schemas.microsoft.com/office/powerpoint/2010/main" val="2025595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2BD5BA7C-083A-9326-92EE-5DE72C4BA61D}"/>
              </a:ext>
            </a:extLst>
          </p:cNvPr>
          <p:cNvPicPr>
            <a:picLocks noGrp="1" noChangeAspect="1"/>
          </p:cNvPicPr>
          <p:nvPr>
            <p:ph type="pic" sz="quarter" idx="12"/>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8391" b="8391"/>
          <a:stretch>
            <a:fillRect/>
          </a:stretch>
        </p:blipFill>
        <p:spPr/>
      </p:pic>
      <p:sp>
        <p:nvSpPr>
          <p:cNvPr id="14" name="Text Placeholder 13">
            <a:extLst>
              <a:ext uri="{FF2B5EF4-FFF2-40B4-BE49-F238E27FC236}">
                <a16:creationId xmlns:a16="http://schemas.microsoft.com/office/drawing/2014/main" id="{FD7315E3-9B0D-664A-BC5E-CB77E9ED64F6}"/>
              </a:ext>
            </a:extLst>
          </p:cNvPr>
          <p:cNvSpPr>
            <a:spLocks noGrp="1"/>
          </p:cNvSpPr>
          <p:nvPr>
            <p:ph type="body" sz="quarter" idx="48"/>
          </p:nvPr>
        </p:nvSpPr>
        <p:spPr>
          <a:xfrm>
            <a:off x="387927" y="7525790"/>
            <a:ext cx="6746628" cy="2505814"/>
          </a:xfrm>
        </p:spPr>
        <p:txBody>
          <a:bodyPr/>
          <a:lstStyle/>
          <a:p>
            <a:r>
              <a:rPr lang="en-US" dirty="0"/>
              <a:t>The resources and hub will cover the following aspects:</a:t>
            </a:r>
          </a:p>
          <a:p>
            <a:endParaRPr lang="en-US" dirty="0"/>
          </a:p>
          <a:p>
            <a:pPr marL="171450" indent="-171450">
              <a:buFont typeface="Wingdings" panose="05000000000000000000" pitchFamily="2" charset="2"/>
              <a:buChar char="ü"/>
            </a:pPr>
            <a:r>
              <a:rPr lang="en-GB" dirty="0"/>
              <a:t>Ensure a consistent orientation towards the specifications of the Competence Framework and the curriculum </a:t>
            </a:r>
          </a:p>
          <a:p>
            <a:r>
              <a:rPr lang="en-GB" dirty="0"/>
              <a:t>from WP2.</a:t>
            </a:r>
          </a:p>
          <a:p>
            <a:pPr marL="171450" indent="-171450">
              <a:buFont typeface="Wingdings" panose="05000000000000000000" pitchFamily="2" charset="2"/>
              <a:buChar char="ü"/>
            </a:pPr>
            <a:r>
              <a:rPr lang="en-GB" dirty="0"/>
              <a:t>Achieve to make the resources modular and flexible thus enabling their use as classroom courses, hybrid learning models, and online self-study. The modularity allows the resources also to be used as a supplement to existing courses.</a:t>
            </a:r>
          </a:p>
          <a:p>
            <a:pPr marL="171450" indent="-171450">
              <a:buFont typeface="Wingdings" panose="05000000000000000000" pitchFamily="2" charset="2"/>
              <a:buChar char="ü"/>
            </a:pPr>
            <a:r>
              <a:rPr lang="en-GB" dirty="0"/>
              <a:t>Increase the consistent case-based learning approach and the inclusion of current topic examples and role models.</a:t>
            </a:r>
          </a:p>
          <a:p>
            <a:pPr marL="171450" indent="-171450">
              <a:buFont typeface="Wingdings" panose="05000000000000000000" pitchFamily="2" charset="2"/>
              <a:buChar char="ü"/>
            </a:pPr>
            <a:r>
              <a:rPr lang="en-GB" dirty="0"/>
              <a:t>Drive motivation and professionalism through the interactive Knowledge Hub, which not only functions as a central dissemination platform but also facilitates peer-to-peer learning and exchange through the integration of social components.</a:t>
            </a:r>
          </a:p>
        </p:txBody>
      </p:sp>
      <p:pic>
        <p:nvPicPr>
          <p:cNvPr id="20" name="Picture Placeholder 19">
            <a:extLst>
              <a:ext uri="{FF2B5EF4-FFF2-40B4-BE49-F238E27FC236}">
                <a16:creationId xmlns:a16="http://schemas.microsoft.com/office/drawing/2014/main" id="{EC51738C-0D40-D1EC-E4FA-E7F9003A173F}"/>
              </a:ext>
            </a:extLst>
          </p:cNvPr>
          <p:cNvPicPr>
            <a:picLocks noGrp="1" noChangeAspect="1"/>
          </p:cNvPicPr>
          <p:nvPr>
            <p:ph type="pic" sz="quarter" idx="49"/>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8389" b="8389"/>
          <a:stretch>
            <a:fillRect/>
          </a:stretch>
        </p:blipFill>
        <p:spPr/>
      </p:pic>
      <p:pic>
        <p:nvPicPr>
          <p:cNvPr id="18" name="Picture Placeholder 17">
            <a:extLst>
              <a:ext uri="{FF2B5EF4-FFF2-40B4-BE49-F238E27FC236}">
                <a16:creationId xmlns:a16="http://schemas.microsoft.com/office/drawing/2014/main" id="{7AE02982-6701-D03A-9ADC-E42A87533191}"/>
              </a:ext>
            </a:extLst>
          </p:cNvPr>
          <p:cNvPicPr>
            <a:picLocks noGrp="1" noChangeAspect="1"/>
          </p:cNvPicPr>
          <p:nvPr>
            <p:ph type="pic" sz="quarter" idx="50"/>
          </p:nvPr>
        </p:nvPicPr>
        <p:blipFill rotWithShape="1">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36377" r="3769"/>
          <a:stretch/>
        </p:blipFill>
        <p:spPr>
          <a:xfrm>
            <a:off x="4003943" y="3405384"/>
            <a:ext cx="3113369" cy="3471267"/>
          </a:xfrm>
        </p:spPr>
      </p:pic>
      <p:pic>
        <p:nvPicPr>
          <p:cNvPr id="11" name="Picture Placeholder 10">
            <a:extLst>
              <a:ext uri="{FF2B5EF4-FFF2-40B4-BE49-F238E27FC236}">
                <a16:creationId xmlns:a16="http://schemas.microsoft.com/office/drawing/2014/main" id="{B0210B5C-BBA9-2624-0638-229F5A8FD7A4}"/>
              </a:ext>
            </a:extLst>
          </p:cNvPr>
          <p:cNvPicPr>
            <a:picLocks noGrp="1" noChangeAspect="1"/>
          </p:cNvPicPr>
          <p:nvPr>
            <p:ph type="pic" sz="quarter" idx="51"/>
          </p:nvPr>
        </p:nvPicPr>
        <p:blipFill>
          <a:blip r:embed="rId8" cstate="screen">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l="20114" r="20114"/>
          <a:stretch>
            <a:fillRect/>
          </a:stretch>
        </p:blipFill>
        <p:spPr/>
      </p:pic>
      <p:sp>
        <p:nvSpPr>
          <p:cNvPr id="16" name="Slide Number Placeholder 7">
            <a:extLst>
              <a:ext uri="{FF2B5EF4-FFF2-40B4-BE49-F238E27FC236}">
                <a16:creationId xmlns:a16="http://schemas.microsoft.com/office/drawing/2014/main" id="{28CEDFD8-C1B9-4285-D831-84A838CA3E5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8</a:t>
            </a:fld>
            <a:endParaRPr lang="en-US" dirty="0"/>
          </a:p>
        </p:txBody>
      </p:sp>
    </p:spTree>
    <p:extLst>
      <p:ext uri="{BB962C8B-B14F-4D97-AF65-F5344CB8AC3E}">
        <p14:creationId xmlns:p14="http://schemas.microsoft.com/office/powerpoint/2010/main" val="4185087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D271936-E460-FC3A-1B26-6A8B332DB07C}"/>
              </a:ext>
            </a:extLst>
          </p:cNvPr>
          <p:cNvPicPr>
            <a:picLocks noGrp="1" noChangeAspect="1"/>
          </p:cNvPicPr>
          <p:nvPr>
            <p:ph type="pic" sz="quarter" idx="10"/>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7845" r="45019"/>
          <a:stretch/>
        </p:blipFill>
        <p:spPr>
          <a:xfrm>
            <a:off x="0" y="0"/>
            <a:ext cx="7559675" cy="10691813"/>
          </a:xfrm>
        </p:spPr>
      </p:pic>
      <p:sp>
        <p:nvSpPr>
          <p:cNvPr id="10" name="Text Placeholder 9">
            <a:extLst>
              <a:ext uri="{FF2B5EF4-FFF2-40B4-BE49-F238E27FC236}">
                <a16:creationId xmlns:a16="http://schemas.microsoft.com/office/drawing/2014/main" id="{C4546E8A-EC9F-B746-802B-B3ACC72B433E}"/>
              </a:ext>
            </a:extLst>
          </p:cNvPr>
          <p:cNvSpPr>
            <a:spLocks noGrp="1"/>
          </p:cNvSpPr>
          <p:nvPr>
            <p:ph type="body" sz="quarter" idx="48"/>
          </p:nvPr>
        </p:nvSpPr>
        <p:spPr>
          <a:xfrm>
            <a:off x="1358567" y="1639171"/>
            <a:ext cx="4931210" cy="2687040"/>
          </a:xfrm>
        </p:spPr>
        <p:txBody>
          <a:bodyPr/>
          <a:lstStyle/>
          <a:p>
            <a:pPr algn="l"/>
            <a:r>
              <a:rPr lang="en-GB" dirty="0"/>
              <a:t>The Learning Resources are freely available, high-quality learning materials that can be downloaded, edited and shared to better serve learners. It will be available as an online course on our website on the Knowledge Hub.</a:t>
            </a:r>
          </a:p>
          <a:p>
            <a:pPr algn="l"/>
            <a:endParaRPr lang="en-GB" dirty="0"/>
          </a:p>
          <a:p>
            <a:pPr algn="l"/>
            <a:r>
              <a:rPr lang="en-GB" dirty="0"/>
              <a:t>The promotion of the Learning Resources and Knowledge Hub is based on this fundamental value: the world’s knowledge is a public good. </a:t>
            </a:r>
          </a:p>
          <a:p>
            <a:pPr algn="l"/>
            <a:endParaRPr lang="en-GB" dirty="0"/>
          </a:p>
          <a:p>
            <a:pPr algn="l"/>
            <a:r>
              <a:rPr lang="en-GB" dirty="0"/>
              <a:t>Innovative assignments using our resources can turn learners from consumers of information to producers of knowledge, enhancing their mastery of the course content. Additionally, the use of the resources can inspire learners to access knowledge in the way that suits their learning styles the best.</a:t>
            </a:r>
          </a:p>
          <a:p>
            <a:endParaRPr lang="en-US" dirty="0"/>
          </a:p>
        </p:txBody>
      </p:sp>
      <p:pic>
        <p:nvPicPr>
          <p:cNvPr id="6" name="Graphic 5" descr="Thought with solid fill">
            <a:extLst>
              <a:ext uri="{FF2B5EF4-FFF2-40B4-BE49-F238E27FC236}">
                <a16:creationId xmlns:a16="http://schemas.microsoft.com/office/drawing/2014/main" id="{A94596D9-D186-6FD1-CCEF-C114F9C345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4249" y="3877007"/>
            <a:ext cx="1527088" cy="1527088"/>
          </a:xfrm>
          <a:prstGeom prst="rect">
            <a:avLst/>
          </a:prstGeom>
        </p:spPr>
      </p:pic>
    </p:spTree>
    <p:extLst>
      <p:ext uri="{BB962C8B-B14F-4D97-AF65-F5344CB8AC3E}">
        <p14:creationId xmlns:p14="http://schemas.microsoft.com/office/powerpoint/2010/main" val="170518616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134</TotalTime>
  <Words>4294</Words>
  <Application>Microsoft Office PowerPoint</Application>
  <PresentationFormat>Custom</PresentationFormat>
  <Paragraphs>356</Paragraphs>
  <Slides>34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Montserrat</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404</cp:revision>
  <dcterms:created xsi:type="dcterms:W3CDTF">2021-06-15T11:45:52Z</dcterms:created>
  <dcterms:modified xsi:type="dcterms:W3CDTF">2024-07-30T15:32:45Z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