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embeddedFontLst>
    <p:embeddedFont>
      <p:font typeface="Century Schoolbook" panose="02040604050505020304" pitchFamily="18" charset="0"/>
      <p:regular r:id="rId49"/>
      <p:bold r:id="rId50"/>
      <p:italic r:id="rId51"/>
      <p:boldItalic r:id="rId52"/>
    </p:embeddedFont>
    <p:embeddedFont>
      <p:font typeface="Montserrat" panose="00000500000000000000" pitchFamily="2" charset="0"/>
      <p:regular r:id="rId53"/>
      <p:bold r:id="rId54"/>
      <p:italic r:id="rId55"/>
      <p:boldItalic r:id="rId56"/>
    </p:embeddedFont>
    <p:embeddedFont>
      <p:font typeface="Times" panose="02020603050405020304" pitchFamily="18"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iJHNs1D/2dGWnCok1kjEe45GFl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15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83"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f4e894ea4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1f4e894ea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f4e894ea4d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1f4e894ea4d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ef702c56c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ef702c56cb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g2ef702c56cb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ef702c56cb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ef702c56cb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2ef702c56cb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ef702c56c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ef702c56cb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2ef702c56cb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ef702c56cb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ef702c56cb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2ef702c56cb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1">
  <p:cSld name="Cover Slide 1">
    <p:spTree>
      <p:nvGrpSpPr>
        <p:cNvPr id="1" name="Shape 13"/>
        <p:cNvGrpSpPr/>
        <p:nvPr/>
      </p:nvGrpSpPr>
      <p:grpSpPr>
        <a:xfrm>
          <a:off x="0" y="0"/>
          <a:ext cx="0" cy="0"/>
          <a:chOff x="0" y="0"/>
          <a:chExt cx="0" cy="0"/>
        </a:xfrm>
      </p:grpSpPr>
      <p:sp>
        <p:nvSpPr>
          <p:cNvPr id="14" name="Google Shape;14;p43"/>
          <p:cNvSpPr/>
          <p:nvPr/>
        </p:nvSpPr>
        <p:spPr>
          <a:xfrm>
            <a:off x="0" y="2693726"/>
            <a:ext cx="12192000" cy="3193489"/>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5" name="Google Shape;15;p43"/>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6" name="Google Shape;16;p43"/>
          <p:cNvSpPr txBox="1">
            <a:spLocks noGrp="1"/>
          </p:cNvSpPr>
          <p:nvPr>
            <p:ph type="body" idx="2"/>
          </p:nvPr>
        </p:nvSpPr>
        <p:spPr>
          <a:xfrm>
            <a:off x="575887"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0" name="Google Shape;20;p43"/>
          <p:cNvSpPr>
            <a:spLocks noGrp="1"/>
          </p:cNvSpPr>
          <p:nvPr>
            <p:ph type="pic" idx="3"/>
          </p:nvPr>
        </p:nvSpPr>
        <p:spPr>
          <a:xfrm>
            <a:off x="5835282" y="435952"/>
            <a:ext cx="5982506" cy="4551482"/>
          </a:xfrm>
          <a:prstGeom prst="rect">
            <a:avLst/>
          </a:prstGeom>
          <a:solidFill>
            <a:srgbClr val="F2F2F2"/>
          </a:solidFill>
          <a:ln>
            <a:noFill/>
          </a:ln>
        </p:spPr>
      </p:sp>
      <p:sp>
        <p:nvSpPr>
          <p:cNvPr id="21" name="Google Shape;21;p43"/>
          <p:cNvSpPr txBox="1">
            <a:spLocks noGrp="1"/>
          </p:cNvSpPr>
          <p:nvPr>
            <p:ph type="body" idx="4"/>
          </p:nvPr>
        </p:nvSpPr>
        <p:spPr>
          <a:xfrm>
            <a:off x="575887" y="6100771"/>
            <a:ext cx="3752276" cy="6220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2400"/>
              <a:buFont typeface="Arial"/>
              <a:buNone/>
              <a:defRPr sz="2400" b="0"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2" name="Google Shape;22;p43"/>
          <p:cNvSpPr/>
          <p:nvPr/>
        </p:nvSpPr>
        <p:spPr>
          <a:xfrm rot="-5400000">
            <a:off x="5082637" y="3778098"/>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pic>
        <p:nvPicPr>
          <p:cNvPr id="23" name="Google Shape;23;p43"/>
          <p:cNvPicPr preferRelativeResize="0"/>
          <p:nvPr/>
        </p:nvPicPr>
        <p:blipFill rotWithShape="1">
          <a:blip r:embed="rId2">
            <a:alphaModFix/>
          </a:blip>
          <a:srcRect/>
          <a:stretch/>
        </p:blipFill>
        <p:spPr>
          <a:xfrm>
            <a:off x="216554" y="489291"/>
            <a:ext cx="4751124" cy="1787120"/>
          </a:xfrm>
          <a:prstGeom prst="rect">
            <a:avLst/>
          </a:prstGeom>
          <a:noFill/>
          <a:ln>
            <a:noFill/>
          </a:ln>
        </p:spPr>
      </p:pic>
      <p:pic>
        <p:nvPicPr>
          <p:cNvPr id="3" name="Picture 2">
            <a:extLst>
              <a:ext uri="{FF2B5EF4-FFF2-40B4-BE49-F238E27FC236}">
                <a16:creationId xmlns:a16="http://schemas.microsoft.com/office/drawing/2014/main" id="{45AD87C0-BCA6-62CD-9A84-56490929930C}"/>
              </a:ext>
            </a:extLst>
          </p:cNvPr>
          <p:cNvPicPr>
            <a:picLocks noChangeAspect="1"/>
          </p:cNvPicPr>
          <p:nvPr userDrawn="1"/>
        </p:nvPicPr>
        <p:blipFill>
          <a:blip r:embed="rId3"/>
          <a:stretch>
            <a:fillRect/>
          </a:stretch>
        </p:blipFill>
        <p:spPr>
          <a:xfrm>
            <a:off x="9398524" y="6100771"/>
            <a:ext cx="2604940" cy="545220"/>
          </a:xfrm>
          <a:prstGeom prst="rect">
            <a:avLst/>
          </a:prstGeom>
        </p:spPr>
      </p:pic>
      <p:pic>
        <p:nvPicPr>
          <p:cNvPr id="4" name="Slika 9" descr="Slika, ki vsebuje besede krogla za biljard, športOpis je samodejno ustvarjen">
            <a:extLst>
              <a:ext uri="{FF2B5EF4-FFF2-40B4-BE49-F238E27FC236}">
                <a16:creationId xmlns:a16="http://schemas.microsoft.com/office/drawing/2014/main" id="{8C1E9BE5-9ABC-8BA5-E2F8-B039654B8EF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472342" y="6247660"/>
            <a:ext cx="1020589" cy="367854"/>
          </a:xfrm>
          <a:prstGeom prst="rect">
            <a:avLst/>
          </a:prstGeom>
          <a:noFill/>
          <a:ln>
            <a:noFill/>
          </a:ln>
        </p:spPr>
      </p:pic>
      <p:sp>
        <p:nvSpPr>
          <p:cNvPr id="5" name="PoljeZBesedilom 14">
            <a:extLst>
              <a:ext uri="{FF2B5EF4-FFF2-40B4-BE49-F238E27FC236}">
                <a16:creationId xmlns:a16="http://schemas.microsoft.com/office/drawing/2014/main" id="{80C56935-0359-8D4A-FA19-7E62D63B750D}"/>
              </a:ext>
            </a:extLst>
          </p:cNvPr>
          <p:cNvSpPr txBox="1"/>
          <p:nvPr userDrawn="1"/>
        </p:nvSpPr>
        <p:spPr>
          <a:xfrm>
            <a:off x="6686726" y="6318495"/>
            <a:ext cx="2874056" cy="265457"/>
          </a:xfrm>
          <a:prstGeom prst="rect">
            <a:avLst/>
          </a:prstGeom>
          <a:noFill/>
        </p:spPr>
        <p:txBody>
          <a:bodyPr wrap="square">
            <a:spAutoFit/>
          </a:bodyPr>
          <a:lstStyle/>
          <a:p>
            <a:pPr>
              <a:lnSpc>
                <a:spcPct val="107000"/>
              </a:lnSpc>
              <a:spcAft>
                <a:spcPts val="800"/>
              </a:spcAft>
            </a:pPr>
            <a:r>
              <a:rPr lang="en-US" sz="1100" kern="100" dirty="0">
                <a:effectLst/>
                <a:latin typeface="Calibri" panose="020F0502020204030204" pitchFamily="34" charset="0"/>
                <a:ea typeface="Calibri" panose="020F0502020204030204" pitchFamily="34" charset="0"/>
                <a:cs typeface="Arial" panose="020B0604020202020204" pitchFamily="34" charset="0"/>
              </a:rPr>
              <a:t>This resource is licensed under CCBY 4.0</a:t>
            </a:r>
            <a:endParaRPr lang="sl-SI" sz="11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Slide 1">
  <p:cSld name="Photo Slide 1">
    <p:spTree>
      <p:nvGrpSpPr>
        <p:cNvPr id="1" name="Shape 123"/>
        <p:cNvGrpSpPr/>
        <p:nvPr/>
      </p:nvGrpSpPr>
      <p:grpSpPr>
        <a:xfrm>
          <a:off x="0" y="0"/>
          <a:ext cx="0" cy="0"/>
          <a:chOff x="0" y="0"/>
          <a:chExt cx="0" cy="0"/>
        </a:xfrm>
      </p:grpSpPr>
      <p:sp>
        <p:nvSpPr>
          <p:cNvPr id="124" name="Google Shape;124;p53"/>
          <p:cNvSpPr>
            <a:spLocks noGrp="1"/>
          </p:cNvSpPr>
          <p:nvPr>
            <p:ph type="pic" idx="2"/>
          </p:nvPr>
        </p:nvSpPr>
        <p:spPr>
          <a:xfrm>
            <a:off x="3940446" y="508738"/>
            <a:ext cx="7810445" cy="2359968"/>
          </a:xfrm>
          <a:prstGeom prst="rect">
            <a:avLst/>
          </a:prstGeom>
          <a:solidFill>
            <a:srgbClr val="D8D8D8"/>
          </a:solidFill>
          <a:ln>
            <a:noFill/>
          </a:ln>
        </p:spPr>
      </p:sp>
      <p:sp>
        <p:nvSpPr>
          <p:cNvPr id="125" name="Google Shape;125;p53"/>
          <p:cNvSpPr>
            <a:spLocks noGrp="1"/>
          </p:cNvSpPr>
          <p:nvPr>
            <p:ph type="pic" idx="3"/>
          </p:nvPr>
        </p:nvSpPr>
        <p:spPr>
          <a:xfrm>
            <a:off x="3940446" y="3281082"/>
            <a:ext cx="8251553" cy="3576918"/>
          </a:xfrm>
          <a:prstGeom prst="rect">
            <a:avLst/>
          </a:prstGeom>
          <a:solidFill>
            <a:srgbClr val="D8D8D8"/>
          </a:solidFill>
          <a:ln>
            <a:noFill/>
          </a:ln>
        </p:spPr>
      </p:sp>
      <p:sp>
        <p:nvSpPr>
          <p:cNvPr id="126" name="Google Shape;126;p53"/>
          <p:cNvSpPr>
            <a:spLocks noGrp="1"/>
          </p:cNvSpPr>
          <p:nvPr>
            <p:ph type="pic" idx="4"/>
          </p:nvPr>
        </p:nvSpPr>
        <p:spPr>
          <a:xfrm>
            <a:off x="415637" y="0"/>
            <a:ext cx="3117272" cy="6484742"/>
          </a:xfrm>
          <a:prstGeom prst="rect">
            <a:avLst/>
          </a:prstGeom>
          <a:solidFill>
            <a:srgbClr val="D8D8D8"/>
          </a:solidFill>
          <a:ln>
            <a:noFill/>
          </a:ln>
        </p:spPr>
      </p:sp>
      <p:sp>
        <p:nvSpPr>
          <p:cNvPr id="127" name="Google Shape;127;p53"/>
          <p:cNvSpPr/>
          <p:nvPr/>
        </p:nvSpPr>
        <p:spPr>
          <a:xfrm rot="-5400000">
            <a:off x="-269498" y="1351335"/>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128"/>
        <p:cNvGrpSpPr/>
        <p:nvPr/>
      </p:nvGrpSpPr>
      <p:grpSpPr>
        <a:xfrm>
          <a:off x="0" y="0"/>
          <a:ext cx="0" cy="0"/>
          <a:chOff x="0" y="0"/>
          <a:chExt cx="0" cy="0"/>
        </a:xfrm>
      </p:grpSpPr>
      <p:sp>
        <p:nvSpPr>
          <p:cNvPr id="129" name="Google Shape;129;p54"/>
          <p:cNvSpPr>
            <a:spLocks noGrp="1"/>
          </p:cNvSpPr>
          <p:nvPr>
            <p:ph type="pic" idx="2"/>
          </p:nvPr>
        </p:nvSpPr>
        <p:spPr>
          <a:xfrm>
            <a:off x="0" y="0"/>
            <a:ext cx="4163818" cy="6858000"/>
          </a:xfrm>
          <a:prstGeom prst="rect">
            <a:avLst/>
          </a:prstGeom>
          <a:solidFill>
            <a:srgbClr val="D8D8D8"/>
          </a:solidFill>
          <a:ln>
            <a:noFill/>
          </a:ln>
        </p:spPr>
      </p:sp>
      <p:sp>
        <p:nvSpPr>
          <p:cNvPr id="130" name="Google Shape;130;p54"/>
          <p:cNvSpPr txBox="1">
            <a:spLocks noGrp="1"/>
          </p:cNvSpPr>
          <p:nvPr>
            <p:ph type="body" idx="1"/>
          </p:nvPr>
        </p:nvSpPr>
        <p:spPr>
          <a:xfrm>
            <a:off x="4996019" y="1034821"/>
            <a:ext cx="6577261" cy="8451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1" name="Google Shape;131;p54"/>
          <p:cNvSpPr txBox="1">
            <a:spLocks noGrp="1"/>
          </p:cNvSpPr>
          <p:nvPr>
            <p:ph type="body" idx="3"/>
          </p:nvPr>
        </p:nvSpPr>
        <p:spPr>
          <a:xfrm>
            <a:off x="5000017" y="2603039"/>
            <a:ext cx="6561082" cy="12102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1774"/>
              <a:buFont typeface="Arial"/>
              <a:buNone/>
              <a:defRPr sz="1774"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2" name="Google Shape;132;p54"/>
          <p:cNvSpPr/>
          <p:nvPr/>
        </p:nvSpPr>
        <p:spPr>
          <a:xfrm rot="-5400000">
            <a:off x="3475727" y="1277391"/>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33" name="Google Shape;133;p54"/>
          <p:cNvSpPr/>
          <p:nvPr/>
        </p:nvSpPr>
        <p:spPr>
          <a:xfrm>
            <a:off x="4156725" y="4169664"/>
            <a:ext cx="3994494" cy="2688336"/>
          </a:xfrm>
          <a:prstGeom prst="rect">
            <a:avLst/>
          </a:prstGeom>
          <a:solidFill>
            <a:srgbClr val="915F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sp>
        <p:nvSpPr>
          <p:cNvPr id="134" name="Google Shape;134;p54"/>
          <p:cNvSpPr txBox="1">
            <a:spLocks noGrp="1"/>
          </p:cNvSpPr>
          <p:nvPr>
            <p:ph type="body" idx="4"/>
          </p:nvPr>
        </p:nvSpPr>
        <p:spPr>
          <a:xfrm>
            <a:off x="4303748" y="4897435"/>
            <a:ext cx="3700448" cy="163222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88750"/>
              </a:lnSpc>
              <a:spcBef>
                <a:spcPts val="0"/>
              </a:spcBef>
              <a:spcAft>
                <a:spcPts val="0"/>
              </a:spcAft>
              <a:buClr>
                <a:schemeClr val="lt1"/>
              </a:buClr>
              <a:buSzPts val="1600"/>
              <a:buFont typeface="Arial"/>
              <a:buNone/>
              <a:defRPr sz="1600" b="0" i="1" u="none" strike="noStrike">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5" name="Google Shape;135;p54"/>
          <p:cNvSpPr txBox="1">
            <a:spLocks noGrp="1"/>
          </p:cNvSpPr>
          <p:nvPr>
            <p:ph type="body" idx="5"/>
          </p:nvPr>
        </p:nvSpPr>
        <p:spPr>
          <a:xfrm rot="10800000">
            <a:off x="4892899" y="3389811"/>
            <a:ext cx="2522147" cy="21614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142"/>
              </a:lnSpc>
              <a:spcBef>
                <a:spcPts val="0"/>
              </a:spcBef>
              <a:spcAft>
                <a:spcPts val="0"/>
              </a:spcAft>
              <a:buClr>
                <a:srgbClr val="7ABB57"/>
              </a:buClr>
              <a:buSzPts val="14000"/>
              <a:buFont typeface="Arial"/>
              <a:buNone/>
              <a:defRPr sz="14000" b="1" i="0" u="none" strike="noStrike">
                <a:solidFill>
                  <a:srgbClr val="7ABB57"/>
                </a:solidFill>
                <a:latin typeface="Times"/>
                <a:ea typeface="Times"/>
                <a:cs typeface="Times"/>
                <a:sym typeface="Times"/>
              </a:defRPr>
            </a:lvl1pPr>
            <a:lvl2pPr marL="914400" marR="0" lvl="1"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36" name="Google Shape;136;p54"/>
          <p:cNvSpPr txBox="1">
            <a:spLocks noGrp="1"/>
          </p:cNvSpPr>
          <p:nvPr>
            <p:ph type="body" idx="6"/>
          </p:nvPr>
        </p:nvSpPr>
        <p:spPr>
          <a:xfrm>
            <a:off x="4303748" y="6000502"/>
            <a:ext cx="3700448" cy="638015"/>
          </a:xfrm>
          <a:prstGeom prst="rect">
            <a:avLst/>
          </a:prstGeom>
          <a:noFill/>
          <a:ln>
            <a:noFill/>
          </a:ln>
        </p:spPr>
        <p:txBody>
          <a:bodyPr spcFirstLastPara="1" wrap="square" lIns="91425" tIns="45700" rIns="91425" bIns="45700" anchor="b" anchorCtr="0">
            <a:noAutofit/>
          </a:bodyPr>
          <a:lstStyle>
            <a:lvl1pPr marL="457200" marR="0" lvl="0" indent="-228600" algn="ctr" rtl="0">
              <a:lnSpc>
                <a:spcPct val="118333"/>
              </a:lnSpc>
              <a:spcBef>
                <a:spcPts val="0"/>
              </a:spcBef>
              <a:spcAft>
                <a:spcPts val="0"/>
              </a:spcAft>
              <a:buClr>
                <a:schemeClr val="lt1"/>
              </a:buClr>
              <a:buSzPts val="1200"/>
              <a:buFont typeface="Arial"/>
              <a:buNone/>
              <a:defRPr sz="1200" b="1" i="0" u="none" strike="noStrike">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3265"/>
              <a:buFont typeface="Arial"/>
              <a:buNone/>
              <a:defRPr sz="3265"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137"/>
        <p:cNvGrpSpPr/>
        <p:nvPr/>
      </p:nvGrpSpPr>
      <p:grpSpPr>
        <a:xfrm>
          <a:off x="0" y="0"/>
          <a:ext cx="0" cy="0"/>
          <a:chOff x="0" y="0"/>
          <a:chExt cx="0" cy="0"/>
        </a:xfrm>
      </p:grpSpPr>
      <p:grpSp>
        <p:nvGrpSpPr>
          <p:cNvPr id="138" name="Google Shape;138;p55"/>
          <p:cNvGrpSpPr/>
          <p:nvPr/>
        </p:nvGrpSpPr>
        <p:grpSpPr>
          <a:xfrm>
            <a:off x="2031600" y="-4917"/>
            <a:ext cx="8128800" cy="4665503"/>
            <a:chOff x="987424" y="0"/>
            <a:chExt cx="5584826" cy="3254142"/>
          </a:xfrm>
        </p:grpSpPr>
        <p:sp>
          <p:nvSpPr>
            <p:cNvPr id="139" name="Google Shape;139;p55"/>
            <p:cNvSpPr/>
            <p:nvPr/>
          </p:nvSpPr>
          <p:spPr>
            <a:xfrm>
              <a:off x="987424" y="215901"/>
              <a:ext cx="5584826" cy="3038241"/>
            </a:xfrm>
            <a:prstGeom prst="rect">
              <a:avLst/>
            </a:prstGeom>
            <a:solidFill>
              <a:schemeClr val="lt1"/>
            </a:solidFill>
            <a:ln>
              <a:noFill/>
            </a:ln>
          </p:spPr>
          <p:txBody>
            <a:bodyPr spcFirstLastPara="1" wrap="square" lIns="145425" tIns="72700" rIns="145425" bIns="72700"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140" name="Google Shape;140;p55"/>
            <p:cNvSpPr/>
            <p:nvPr/>
          </p:nvSpPr>
          <p:spPr>
            <a:xfrm>
              <a:off x="987424" y="0"/>
              <a:ext cx="5584826" cy="300434"/>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915F9E"/>
            </a:solidFill>
            <a:ln>
              <a:noFill/>
            </a:ln>
          </p:spPr>
          <p:txBody>
            <a:bodyPr spcFirstLastPara="1" wrap="square" lIns="145425" tIns="72700" rIns="145425" bIns="72700"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grpSp>
      <p:sp>
        <p:nvSpPr>
          <p:cNvPr id="141" name="Google Shape;141;p55"/>
          <p:cNvSpPr txBox="1">
            <a:spLocks noGrp="1"/>
          </p:cNvSpPr>
          <p:nvPr>
            <p:ph type="body" idx="1"/>
          </p:nvPr>
        </p:nvSpPr>
        <p:spPr>
          <a:xfrm>
            <a:off x="2363461" y="676344"/>
            <a:ext cx="7465079" cy="72335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42" name="Google Shape;142;p55"/>
          <p:cNvSpPr txBox="1">
            <a:spLocks noGrp="1"/>
          </p:cNvSpPr>
          <p:nvPr>
            <p:ph type="body" idx="2"/>
          </p:nvPr>
        </p:nvSpPr>
        <p:spPr>
          <a:xfrm>
            <a:off x="2363461" y="1694964"/>
            <a:ext cx="7465079" cy="265461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C2D45"/>
              </a:buClr>
              <a:buSzPts val="2400"/>
              <a:buFont typeface="Arial"/>
              <a:buNone/>
              <a:defRPr sz="2400"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43" name="Google Shape;143;p55"/>
          <p:cNvSpPr>
            <a:spLocks noGrp="1"/>
          </p:cNvSpPr>
          <p:nvPr>
            <p:ph type="pic" idx="3"/>
          </p:nvPr>
        </p:nvSpPr>
        <p:spPr>
          <a:xfrm>
            <a:off x="0" y="0"/>
            <a:ext cx="12192000" cy="6858000"/>
          </a:xfrm>
          <a:prstGeom prst="rect">
            <a:avLst/>
          </a:prstGeom>
          <a:solidFill>
            <a:srgbClr val="D8D8D8"/>
          </a:solidFill>
          <a:ln>
            <a:noFill/>
          </a:ln>
        </p:spPr>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Slide 4">
  <p:cSld name="Photo Slide 4">
    <p:spTree>
      <p:nvGrpSpPr>
        <p:cNvPr id="1" name="Shape 144"/>
        <p:cNvGrpSpPr/>
        <p:nvPr/>
      </p:nvGrpSpPr>
      <p:grpSpPr>
        <a:xfrm>
          <a:off x="0" y="0"/>
          <a:ext cx="0" cy="0"/>
          <a:chOff x="0" y="0"/>
          <a:chExt cx="0" cy="0"/>
        </a:xfrm>
      </p:grpSpPr>
      <p:grpSp>
        <p:nvGrpSpPr>
          <p:cNvPr id="145" name="Google Shape;145;p56"/>
          <p:cNvGrpSpPr/>
          <p:nvPr/>
        </p:nvGrpSpPr>
        <p:grpSpPr>
          <a:xfrm rot="5400000">
            <a:off x="1642620" y="-686627"/>
            <a:ext cx="4845505" cy="8130745"/>
            <a:chOff x="987424" y="0"/>
            <a:chExt cx="5584826" cy="5669757"/>
          </a:xfrm>
        </p:grpSpPr>
        <p:sp>
          <p:nvSpPr>
            <p:cNvPr id="146" name="Google Shape;146;p56"/>
            <p:cNvSpPr/>
            <p:nvPr/>
          </p:nvSpPr>
          <p:spPr>
            <a:xfrm>
              <a:off x="987424" y="215901"/>
              <a:ext cx="5584826" cy="5453856"/>
            </a:xfrm>
            <a:prstGeom prst="rect">
              <a:avLst/>
            </a:prstGeom>
            <a:solidFill>
              <a:schemeClr val="lt1"/>
            </a:solidFill>
            <a:ln>
              <a:noFill/>
            </a:ln>
          </p:spPr>
          <p:txBody>
            <a:bodyPr spcFirstLastPara="1" wrap="square" lIns="145425" tIns="72700" rIns="145425" bIns="72700"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147" name="Google Shape;147;p56"/>
            <p:cNvSpPr/>
            <p:nvPr/>
          </p:nvSpPr>
          <p:spPr>
            <a:xfrm>
              <a:off x="987424" y="0"/>
              <a:ext cx="5584826" cy="300434"/>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915F9E"/>
            </a:solidFill>
            <a:ln>
              <a:noFill/>
            </a:ln>
          </p:spPr>
          <p:txBody>
            <a:bodyPr spcFirstLastPara="1" wrap="square" lIns="145425" tIns="72700" rIns="145425" bIns="72700"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grpSp>
      <p:sp>
        <p:nvSpPr>
          <p:cNvPr id="148" name="Google Shape;148;p56"/>
          <p:cNvSpPr>
            <a:spLocks noGrp="1"/>
          </p:cNvSpPr>
          <p:nvPr>
            <p:ph type="pic" idx="2"/>
          </p:nvPr>
        </p:nvSpPr>
        <p:spPr>
          <a:xfrm>
            <a:off x="0" y="0"/>
            <a:ext cx="12192000" cy="6858000"/>
          </a:xfrm>
          <a:prstGeom prst="rect">
            <a:avLst/>
          </a:prstGeom>
          <a:solidFill>
            <a:srgbClr val="D8D8D8"/>
          </a:solidFill>
          <a:ln>
            <a:noFill/>
          </a:ln>
        </p:spPr>
      </p:sp>
      <p:sp>
        <p:nvSpPr>
          <p:cNvPr id="149" name="Google Shape;149;p56"/>
          <p:cNvSpPr txBox="1">
            <a:spLocks noGrp="1"/>
          </p:cNvSpPr>
          <p:nvPr>
            <p:ph type="body" idx="1"/>
          </p:nvPr>
        </p:nvSpPr>
        <p:spPr>
          <a:xfrm>
            <a:off x="640956" y="1409888"/>
            <a:ext cx="6749339" cy="8080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0" name="Google Shape;150;p56"/>
          <p:cNvSpPr txBox="1">
            <a:spLocks noGrp="1"/>
          </p:cNvSpPr>
          <p:nvPr>
            <p:ph type="body" idx="3"/>
          </p:nvPr>
        </p:nvSpPr>
        <p:spPr>
          <a:xfrm>
            <a:off x="640953" y="2428508"/>
            <a:ext cx="6749339" cy="296562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Slide 5">
  <p:cSld name="Photo Slide 5">
    <p:spTree>
      <p:nvGrpSpPr>
        <p:cNvPr id="1" name="Shape 151"/>
        <p:cNvGrpSpPr/>
        <p:nvPr/>
      </p:nvGrpSpPr>
      <p:grpSpPr>
        <a:xfrm>
          <a:off x="0" y="0"/>
          <a:ext cx="0" cy="0"/>
          <a:chOff x="0" y="0"/>
          <a:chExt cx="0" cy="0"/>
        </a:xfrm>
      </p:grpSpPr>
      <p:sp>
        <p:nvSpPr>
          <p:cNvPr id="152" name="Google Shape;152;p57"/>
          <p:cNvSpPr>
            <a:spLocks noGrp="1"/>
          </p:cNvSpPr>
          <p:nvPr>
            <p:ph type="pic" idx="2"/>
          </p:nvPr>
        </p:nvSpPr>
        <p:spPr>
          <a:xfrm>
            <a:off x="442452" y="0"/>
            <a:ext cx="11749547" cy="6284068"/>
          </a:xfrm>
          <a:prstGeom prst="rect">
            <a:avLst/>
          </a:prstGeom>
          <a:solidFill>
            <a:srgbClr val="D8D8D8"/>
          </a:solidFill>
          <a:ln>
            <a:noFill/>
          </a:ln>
        </p:spPr>
      </p:sp>
      <p:sp>
        <p:nvSpPr>
          <p:cNvPr id="153" name="Google Shape;153;p57"/>
          <p:cNvSpPr txBox="1">
            <a:spLocks noGrp="1"/>
          </p:cNvSpPr>
          <p:nvPr>
            <p:ph type="body" idx="1"/>
          </p:nvPr>
        </p:nvSpPr>
        <p:spPr>
          <a:xfrm>
            <a:off x="938369" y="1034821"/>
            <a:ext cx="6577261" cy="8451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600"/>
              <a:buFont typeface="Arial"/>
              <a:buNone/>
              <a:defRPr sz="3600" b="1" i="0">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4" name="Google Shape;154;p57"/>
          <p:cNvSpPr/>
          <p:nvPr/>
        </p:nvSpPr>
        <p:spPr>
          <a:xfrm rot="-5400000">
            <a:off x="-269498" y="1351335"/>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Slide 6">
  <p:cSld name="Photo Slide 6">
    <p:spTree>
      <p:nvGrpSpPr>
        <p:cNvPr id="1" name="Shape 155"/>
        <p:cNvGrpSpPr/>
        <p:nvPr/>
      </p:nvGrpSpPr>
      <p:grpSpPr>
        <a:xfrm>
          <a:off x="0" y="0"/>
          <a:ext cx="0" cy="0"/>
          <a:chOff x="0" y="0"/>
          <a:chExt cx="0" cy="0"/>
        </a:xfrm>
      </p:grpSpPr>
      <p:sp>
        <p:nvSpPr>
          <p:cNvPr id="156" name="Google Shape;156;p58"/>
          <p:cNvSpPr/>
          <p:nvPr/>
        </p:nvSpPr>
        <p:spPr>
          <a:xfrm>
            <a:off x="0" y="1"/>
            <a:ext cx="12192000" cy="4366938"/>
          </a:xfrm>
          <a:prstGeom prst="rect">
            <a:avLst/>
          </a:prstGeom>
          <a:solidFill>
            <a:srgbClr val="915F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Montserrat"/>
              <a:ea typeface="Montserrat"/>
              <a:cs typeface="Montserrat"/>
              <a:sym typeface="Montserrat"/>
            </a:endParaRPr>
          </a:p>
        </p:txBody>
      </p:sp>
      <p:sp>
        <p:nvSpPr>
          <p:cNvPr id="157" name="Google Shape;157;p58"/>
          <p:cNvSpPr txBox="1">
            <a:spLocks noGrp="1"/>
          </p:cNvSpPr>
          <p:nvPr>
            <p:ph type="body" idx="1"/>
          </p:nvPr>
        </p:nvSpPr>
        <p:spPr>
          <a:xfrm>
            <a:off x="946246" y="5087695"/>
            <a:ext cx="4403214" cy="134683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8" name="Google Shape;158;p58"/>
          <p:cNvSpPr txBox="1">
            <a:spLocks noGrp="1"/>
          </p:cNvSpPr>
          <p:nvPr>
            <p:ph type="body" idx="2"/>
          </p:nvPr>
        </p:nvSpPr>
        <p:spPr>
          <a:xfrm>
            <a:off x="5779610" y="5087694"/>
            <a:ext cx="5726769" cy="1346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9" name="Google Shape;159;p58"/>
          <p:cNvSpPr>
            <a:spLocks noGrp="1"/>
          </p:cNvSpPr>
          <p:nvPr>
            <p:ph type="pic" idx="3"/>
          </p:nvPr>
        </p:nvSpPr>
        <p:spPr>
          <a:xfrm>
            <a:off x="438150" y="423475"/>
            <a:ext cx="3752850" cy="3481775"/>
          </a:xfrm>
          <a:prstGeom prst="rect">
            <a:avLst/>
          </a:prstGeom>
          <a:solidFill>
            <a:srgbClr val="D8D8D8"/>
          </a:solidFill>
          <a:ln>
            <a:noFill/>
          </a:ln>
        </p:spPr>
      </p:sp>
      <p:sp>
        <p:nvSpPr>
          <p:cNvPr id="160" name="Google Shape;160;p58"/>
          <p:cNvSpPr>
            <a:spLocks noGrp="1"/>
          </p:cNvSpPr>
          <p:nvPr>
            <p:ph type="pic" idx="4"/>
          </p:nvPr>
        </p:nvSpPr>
        <p:spPr>
          <a:xfrm>
            <a:off x="4686300" y="423476"/>
            <a:ext cx="2819400" cy="1519624"/>
          </a:xfrm>
          <a:prstGeom prst="rect">
            <a:avLst/>
          </a:prstGeom>
          <a:solidFill>
            <a:srgbClr val="D8D8D8"/>
          </a:solidFill>
          <a:ln>
            <a:noFill/>
          </a:ln>
        </p:spPr>
      </p:sp>
      <p:sp>
        <p:nvSpPr>
          <p:cNvPr id="161" name="Google Shape;161;p58"/>
          <p:cNvSpPr>
            <a:spLocks noGrp="1"/>
          </p:cNvSpPr>
          <p:nvPr>
            <p:ph type="pic" idx="5"/>
          </p:nvPr>
        </p:nvSpPr>
        <p:spPr>
          <a:xfrm>
            <a:off x="4686300" y="2404676"/>
            <a:ext cx="2819400" cy="1519624"/>
          </a:xfrm>
          <a:prstGeom prst="rect">
            <a:avLst/>
          </a:prstGeom>
          <a:solidFill>
            <a:srgbClr val="D8D8D8"/>
          </a:solidFill>
          <a:ln>
            <a:noFill/>
          </a:ln>
        </p:spPr>
      </p:sp>
      <p:sp>
        <p:nvSpPr>
          <p:cNvPr id="162" name="Google Shape;162;p58"/>
          <p:cNvSpPr>
            <a:spLocks noGrp="1"/>
          </p:cNvSpPr>
          <p:nvPr>
            <p:ph type="pic" idx="6"/>
          </p:nvPr>
        </p:nvSpPr>
        <p:spPr>
          <a:xfrm>
            <a:off x="7962900" y="442525"/>
            <a:ext cx="3752850" cy="3481775"/>
          </a:xfrm>
          <a:prstGeom prst="rect">
            <a:avLst/>
          </a:prstGeom>
          <a:solidFill>
            <a:srgbClr val="D8D8D8"/>
          </a:solidFill>
          <a:ln>
            <a:noFill/>
          </a:ln>
        </p:spPr>
      </p:sp>
      <p:sp>
        <p:nvSpPr>
          <p:cNvPr id="163" name="Google Shape;163;p58"/>
          <p:cNvSpPr/>
          <p:nvPr/>
        </p:nvSpPr>
        <p:spPr>
          <a:xfrm rot="-5400000">
            <a:off x="-269498" y="1351335"/>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x photo/text slide">
  <p:cSld name="3 x photo/text slide">
    <p:spTree>
      <p:nvGrpSpPr>
        <p:cNvPr id="1" name="Shape 164"/>
        <p:cNvGrpSpPr/>
        <p:nvPr/>
      </p:nvGrpSpPr>
      <p:grpSpPr>
        <a:xfrm>
          <a:off x="0" y="0"/>
          <a:ext cx="0" cy="0"/>
          <a:chOff x="0" y="0"/>
          <a:chExt cx="0" cy="0"/>
        </a:xfrm>
      </p:grpSpPr>
      <p:sp>
        <p:nvSpPr>
          <p:cNvPr id="165" name="Google Shape;165;p59"/>
          <p:cNvSpPr txBox="1">
            <a:spLocks noGrp="1"/>
          </p:cNvSpPr>
          <p:nvPr>
            <p:ph type="body" idx="1"/>
          </p:nvPr>
        </p:nvSpPr>
        <p:spPr>
          <a:xfrm>
            <a:off x="4346104" y="387792"/>
            <a:ext cx="7160276" cy="73006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66" name="Google Shape;166;p59"/>
          <p:cNvSpPr txBox="1">
            <a:spLocks noGrp="1"/>
          </p:cNvSpPr>
          <p:nvPr>
            <p:ph type="body" idx="2"/>
          </p:nvPr>
        </p:nvSpPr>
        <p:spPr>
          <a:xfrm>
            <a:off x="4358285" y="1091007"/>
            <a:ext cx="7160273" cy="9458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67" name="Google Shape;167;p59"/>
          <p:cNvSpPr txBox="1">
            <a:spLocks noGrp="1"/>
          </p:cNvSpPr>
          <p:nvPr>
            <p:ph type="body" idx="3"/>
          </p:nvPr>
        </p:nvSpPr>
        <p:spPr>
          <a:xfrm>
            <a:off x="4346104" y="2462666"/>
            <a:ext cx="7160276" cy="73006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68" name="Google Shape;168;p59"/>
          <p:cNvSpPr txBox="1">
            <a:spLocks noGrp="1"/>
          </p:cNvSpPr>
          <p:nvPr>
            <p:ph type="body" idx="4"/>
          </p:nvPr>
        </p:nvSpPr>
        <p:spPr>
          <a:xfrm>
            <a:off x="4358285" y="3165882"/>
            <a:ext cx="7160273" cy="9458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69" name="Google Shape;169;p59"/>
          <p:cNvSpPr txBox="1">
            <a:spLocks noGrp="1"/>
          </p:cNvSpPr>
          <p:nvPr>
            <p:ph type="body" idx="5"/>
          </p:nvPr>
        </p:nvSpPr>
        <p:spPr>
          <a:xfrm>
            <a:off x="4358285" y="4537541"/>
            <a:ext cx="7160276" cy="73006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70" name="Google Shape;170;p59"/>
          <p:cNvSpPr txBox="1">
            <a:spLocks noGrp="1"/>
          </p:cNvSpPr>
          <p:nvPr>
            <p:ph type="body" idx="6"/>
          </p:nvPr>
        </p:nvSpPr>
        <p:spPr>
          <a:xfrm>
            <a:off x="4370466" y="5240757"/>
            <a:ext cx="7160273" cy="9458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71" name="Google Shape;171;p59"/>
          <p:cNvSpPr>
            <a:spLocks noGrp="1"/>
          </p:cNvSpPr>
          <p:nvPr>
            <p:ph type="pic" idx="7"/>
          </p:nvPr>
        </p:nvSpPr>
        <p:spPr>
          <a:xfrm>
            <a:off x="501328" y="413959"/>
            <a:ext cx="2529327" cy="1727134"/>
          </a:xfrm>
          <a:prstGeom prst="rect">
            <a:avLst/>
          </a:prstGeom>
          <a:solidFill>
            <a:srgbClr val="D8D8D8"/>
          </a:solidFill>
          <a:ln>
            <a:noFill/>
          </a:ln>
        </p:spPr>
      </p:sp>
      <p:sp>
        <p:nvSpPr>
          <p:cNvPr id="172" name="Google Shape;172;p59"/>
          <p:cNvSpPr/>
          <p:nvPr/>
        </p:nvSpPr>
        <p:spPr>
          <a:xfrm rot="10800000">
            <a:off x="359045" y="674564"/>
            <a:ext cx="1620514" cy="1623346"/>
          </a:xfrm>
          <a:custGeom>
            <a:avLst/>
            <a:gdLst/>
            <a:ahLst/>
            <a:cxnLst/>
            <a:rect l="l" t="t" r="r" b="b"/>
            <a:pathLst>
              <a:path w="1620514" h="1623346" extrusionOk="0">
                <a:moveTo>
                  <a:pt x="1620513" y="1623346"/>
                </a:moveTo>
                <a:lnTo>
                  <a:pt x="1315752" y="1623346"/>
                </a:lnTo>
                <a:lnTo>
                  <a:pt x="1315753" y="304761"/>
                </a:lnTo>
                <a:lnTo>
                  <a:pt x="0" y="304761"/>
                </a:lnTo>
                <a:lnTo>
                  <a:pt x="0" y="0"/>
                </a:lnTo>
                <a:lnTo>
                  <a:pt x="1620514" y="0"/>
                </a:lnTo>
                <a:lnTo>
                  <a:pt x="1620514" y="304761"/>
                </a:lnTo>
                <a:lnTo>
                  <a:pt x="1620513" y="304761"/>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73" name="Google Shape;173;p59"/>
          <p:cNvSpPr>
            <a:spLocks noGrp="1"/>
          </p:cNvSpPr>
          <p:nvPr>
            <p:ph type="pic" idx="8"/>
          </p:nvPr>
        </p:nvSpPr>
        <p:spPr>
          <a:xfrm>
            <a:off x="482278" y="2539396"/>
            <a:ext cx="2529327" cy="1727134"/>
          </a:xfrm>
          <a:prstGeom prst="rect">
            <a:avLst/>
          </a:prstGeom>
          <a:solidFill>
            <a:srgbClr val="D8D8D8"/>
          </a:solidFill>
          <a:ln>
            <a:noFill/>
          </a:ln>
        </p:spPr>
      </p:sp>
      <p:sp>
        <p:nvSpPr>
          <p:cNvPr id="174" name="Google Shape;174;p59"/>
          <p:cNvSpPr/>
          <p:nvPr/>
        </p:nvSpPr>
        <p:spPr>
          <a:xfrm rot="10800000">
            <a:off x="339995" y="2800001"/>
            <a:ext cx="1620514" cy="1623346"/>
          </a:xfrm>
          <a:custGeom>
            <a:avLst/>
            <a:gdLst/>
            <a:ahLst/>
            <a:cxnLst/>
            <a:rect l="l" t="t" r="r" b="b"/>
            <a:pathLst>
              <a:path w="1620514" h="1623346" extrusionOk="0">
                <a:moveTo>
                  <a:pt x="1620513" y="1623346"/>
                </a:moveTo>
                <a:lnTo>
                  <a:pt x="1315752" y="1623346"/>
                </a:lnTo>
                <a:lnTo>
                  <a:pt x="1315753" y="304761"/>
                </a:lnTo>
                <a:lnTo>
                  <a:pt x="0" y="304761"/>
                </a:lnTo>
                <a:lnTo>
                  <a:pt x="0" y="0"/>
                </a:lnTo>
                <a:lnTo>
                  <a:pt x="1620514" y="0"/>
                </a:lnTo>
                <a:lnTo>
                  <a:pt x="1620514" y="304761"/>
                </a:lnTo>
                <a:lnTo>
                  <a:pt x="1620513" y="304761"/>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75" name="Google Shape;175;p59"/>
          <p:cNvSpPr>
            <a:spLocks noGrp="1"/>
          </p:cNvSpPr>
          <p:nvPr>
            <p:ph type="pic" idx="9"/>
          </p:nvPr>
        </p:nvSpPr>
        <p:spPr>
          <a:xfrm>
            <a:off x="463228" y="4672996"/>
            <a:ext cx="2529327" cy="1727134"/>
          </a:xfrm>
          <a:prstGeom prst="rect">
            <a:avLst/>
          </a:prstGeom>
          <a:solidFill>
            <a:srgbClr val="D8D8D8"/>
          </a:solidFill>
          <a:ln>
            <a:noFill/>
          </a:ln>
        </p:spPr>
      </p:sp>
      <p:sp>
        <p:nvSpPr>
          <p:cNvPr id="176" name="Google Shape;176;p59"/>
          <p:cNvSpPr/>
          <p:nvPr/>
        </p:nvSpPr>
        <p:spPr>
          <a:xfrm rot="10800000">
            <a:off x="320945" y="4933601"/>
            <a:ext cx="1620514" cy="1623346"/>
          </a:xfrm>
          <a:custGeom>
            <a:avLst/>
            <a:gdLst/>
            <a:ahLst/>
            <a:cxnLst/>
            <a:rect l="l" t="t" r="r" b="b"/>
            <a:pathLst>
              <a:path w="1620514" h="1623346" extrusionOk="0">
                <a:moveTo>
                  <a:pt x="1620513" y="1623346"/>
                </a:moveTo>
                <a:lnTo>
                  <a:pt x="1315752" y="1623346"/>
                </a:lnTo>
                <a:lnTo>
                  <a:pt x="1315753" y="304761"/>
                </a:lnTo>
                <a:lnTo>
                  <a:pt x="0" y="304761"/>
                </a:lnTo>
                <a:lnTo>
                  <a:pt x="0" y="0"/>
                </a:lnTo>
                <a:lnTo>
                  <a:pt x="1620514" y="0"/>
                </a:lnTo>
                <a:lnTo>
                  <a:pt x="1620514" y="304761"/>
                </a:lnTo>
                <a:lnTo>
                  <a:pt x="1620513" y="304761"/>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77"/>
        <p:cNvGrpSpPr/>
        <p:nvPr/>
      </p:nvGrpSpPr>
      <p:grpSpPr>
        <a:xfrm>
          <a:off x="0" y="0"/>
          <a:ext cx="0" cy="0"/>
          <a:chOff x="0" y="0"/>
          <a:chExt cx="0" cy="0"/>
        </a:xfrm>
      </p:grpSpPr>
      <p:sp>
        <p:nvSpPr>
          <p:cNvPr id="178" name="Google Shape;178;p60"/>
          <p:cNvSpPr/>
          <p:nvPr/>
        </p:nvSpPr>
        <p:spPr>
          <a:xfrm>
            <a:off x="1" y="1723900"/>
            <a:ext cx="12191998" cy="4053499"/>
          </a:xfrm>
          <a:prstGeom prst="rect">
            <a:avLst/>
          </a:prstGeom>
          <a:solidFill>
            <a:srgbClr val="915F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69">
              <a:solidFill>
                <a:schemeClr val="lt1"/>
              </a:solidFill>
              <a:latin typeface="Century Schoolbook"/>
              <a:ea typeface="Century Schoolbook"/>
              <a:cs typeface="Century Schoolbook"/>
              <a:sym typeface="Century Schoolbook"/>
            </a:endParaRPr>
          </a:p>
        </p:txBody>
      </p:sp>
      <p:sp>
        <p:nvSpPr>
          <p:cNvPr id="179" name="Google Shape;179;p60"/>
          <p:cNvSpPr txBox="1">
            <a:spLocks noGrp="1"/>
          </p:cNvSpPr>
          <p:nvPr>
            <p:ph type="body" idx="1"/>
          </p:nvPr>
        </p:nvSpPr>
        <p:spPr>
          <a:xfrm>
            <a:off x="773875" y="612133"/>
            <a:ext cx="10644249" cy="8087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80" name="Google Shape;180;p60"/>
          <p:cNvSpPr txBox="1">
            <a:spLocks noGrp="1"/>
          </p:cNvSpPr>
          <p:nvPr>
            <p:ph type="body" idx="2"/>
          </p:nvPr>
        </p:nvSpPr>
        <p:spPr>
          <a:xfrm>
            <a:off x="6349485" y="2527915"/>
            <a:ext cx="5068640" cy="25383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81" name="Google Shape;181;p60"/>
          <p:cNvSpPr/>
          <p:nvPr/>
        </p:nvSpPr>
        <p:spPr>
          <a:xfrm>
            <a:off x="9978124" y="1553310"/>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pic>
        <p:nvPicPr>
          <p:cNvPr id="182" name="Google Shape;182;p60"/>
          <p:cNvPicPr preferRelativeResize="0"/>
          <p:nvPr/>
        </p:nvPicPr>
        <p:blipFill rotWithShape="1">
          <a:blip r:embed="rId2">
            <a:alphaModFix/>
          </a:blip>
          <a:srcRect b="20571"/>
          <a:stretch/>
        </p:blipFill>
        <p:spPr>
          <a:xfrm rot="5400000">
            <a:off x="1059222" y="1659698"/>
            <a:ext cx="3693498" cy="5831867"/>
          </a:xfrm>
          <a:custGeom>
            <a:avLst/>
            <a:gdLst/>
            <a:ahLst/>
            <a:cxnLst/>
            <a:rect l="l" t="t" r="r" b="b"/>
            <a:pathLst>
              <a:path w="3456000" h="4136571" extrusionOk="0">
                <a:moveTo>
                  <a:pt x="0" y="0"/>
                </a:moveTo>
                <a:lnTo>
                  <a:pt x="3456000" y="0"/>
                </a:lnTo>
                <a:lnTo>
                  <a:pt x="3456000" y="4136571"/>
                </a:lnTo>
                <a:lnTo>
                  <a:pt x="0" y="4136571"/>
                </a:lnTo>
                <a:close/>
              </a:path>
            </a:pathLst>
          </a:custGeom>
          <a:noFill/>
          <a:ln>
            <a:noFill/>
          </a:ln>
        </p:spPr>
      </p:pic>
      <p:sp>
        <p:nvSpPr>
          <p:cNvPr id="183" name="Google Shape;183;p60"/>
          <p:cNvSpPr>
            <a:spLocks noGrp="1"/>
          </p:cNvSpPr>
          <p:nvPr>
            <p:ph type="pic" idx="3"/>
          </p:nvPr>
        </p:nvSpPr>
        <p:spPr>
          <a:xfrm>
            <a:off x="-9961" y="3153842"/>
            <a:ext cx="4642477" cy="2880154"/>
          </a:xfrm>
          <a:prstGeom prst="rect">
            <a:avLst/>
          </a:prstGeom>
          <a:solidFill>
            <a:srgbClr val="D8D8D8"/>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500"/>
                                        <p:tgtEl>
                                          <p:spTgt spid="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Slide - 1 column">
  <p:cSld name="Text Slide - 1 column">
    <p:spTree>
      <p:nvGrpSpPr>
        <p:cNvPr id="1" name="Shape 184"/>
        <p:cNvGrpSpPr/>
        <p:nvPr/>
      </p:nvGrpSpPr>
      <p:grpSpPr>
        <a:xfrm>
          <a:off x="0" y="0"/>
          <a:ext cx="0" cy="0"/>
          <a:chOff x="0" y="0"/>
          <a:chExt cx="0" cy="0"/>
        </a:xfrm>
      </p:grpSpPr>
      <p:sp>
        <p:nvSpPr>
          <p:cNvPr id="185" name="Google Shape;185;p61"/>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86" name="Google Shape;186;p61"/>
          <p:cNvSpPr/>
          <p:nvPr/>
        </p:nvSpPr>
        <p:spPr>
          <a:xfrm>
            <a:off x="1592486" y="-1"/>
            <a:ext cx="9007028" cy="34598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915F9E"/>
          </a:solidFill>
          <a:ln>
            <a:noFill/>
          </a:ln>
        </p:spPr>
        <p:txBody>
          <a:bodyPr spcFirstLastPara="1" wrap="square" lIns="234550" tIns="117275" rIns="234550" bIns="117275"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187" name="Google Shape;187;p61"/>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Slide - 2 columns">
  <p:cSld name="Text Slide - 2 columns">
    <p:spTree>
      <p:nvGrpSpPr>
        <p:cNvPr id="1" name="Shape 188"/>
        <p:cNvGrpSpPr/>
        <p:nvPr/>
      </p:nvGrpSpPr>
      <p:grpSpPr>
        <a:xfrm>
          <a:off x="0" y="0"/>
          <a:ext cx="0" cy="0"/>
          <a:chOff x="0" y="0"/>
          <a:chExt cx="0" cy="0"/>
        </a:xfrm>
      </p:grpSpPr>
      <p:sp>
        <p:nvSpPr>
          <p:cNvPr id="189" name="Google Shape;189;p62"/>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90" name="Google Shape;190;p62"/>
          <p:cNvSpPr/>
          <p:nvPr/>
        </p:nvSpPr>
        <p:spPr>
          <a:xfrm>
            <a:off x="1592486" y="-1"/>
            <a:ext cx="9007028" cy="34598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915F9E"/>
          </a:solidFill>
          <a:ln>
            <a:noFill/>
          </a:ln>
        </p:spPr>
        <p:txBody>
          <a:bodyPr spcFirstLastPara="1" wrap="square" lIns="234550" tIns="117275" rIns="234550" bIns="117275"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191" name="Google Shape;191;p62"/>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age">
  <p:cSld name="Content Page">
    <p:spTree>
      <p:nvGrpSpPr>
        <p:cNvPr id="1" name="Shape 24"/>
        <p:cNvGrpSpPr/>
        <p:nvPr/>
      </p:nvGrpSpPr>
      <p:grpSpPr>
        <a:xfrm>
          <a:off x="0" y="0"/>
          <a:ext cx="0" cy="0"/>
          <a:chOff x="0" y="0"/>
          <a:chExt cx="0" cy="0"/>
        </a:xfrm>
      </p:grpSpPr>
      <p:sp>
        <p:nvSpPr>
          <p:cNvPr id="28" name="Google Shape;28;p44"/>
          <p:cNvSpPr txBox="1">
            <a:spLocks noGrp="1"/>
          </p:cNvSpPr>
          <p:nvPr>
            <p:ph type="body" idx="1"/>
          </p:nvPr>
        </p:nvSpPr>
        <p:spPr>
          <a:xfrm>
            <a:off x="2679029" y="2070648"/>
            <a:ext cx="1045074" cy="22347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657"/>
              </a:spcBef>
              <a:spcAft>
                <a:spcPts val="0"/>
              </a:spcAft>
              <a:buClr>
                <a:srgbClr val="915F9E"/>
              </a:buClr>
              <a:buSzPts val="2400"/>
              <a:buFont typeface="Arial"/>
              <a:buNone/>
              <a:defRPr sz="24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9" name="Google Shape;29;p44"/>
          <p:cNvSpPr txBox="1">
            <a:spLocks noGrp="1"/>
          </p:cNvSpPr>
          <p:nvPr>
            <p:ph type="body" idx="2"/>
          </p:nvPr>
        </p:nvSpPr>
        <p:spPr>
          <a:xfrm>
            <a:off x="3812737" y="2070648"/>
            <a:ext cx="5715653" cy="22347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0" name="Google Shape;30;p44"/>
          <p:cNvSpPr txBox="1">
            <a:spLocks noGrp="1"/>
          </p:cNvSpPr>
          <p:nvPr>
            <p:ph type="body" idx="3"/>
          </p:nvPr>
        </p:nvSpPr>
        <p:spPr>
          <a:xfrm>
            <a:off x="2679029" y="2532237"/>
            <a:ext cx="1045074" cy="22347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657"/>
              </a:spcBef>
              <a:spcAft>
                <a:spcPts val="0"/>
              </a:spcAft>
              <a:buClr>
                <a:srgbClr val="915F9E"/>
              </a:buClr>
              <a:buSzPts val="2400"/>
              <a:buFont typeface="Arial"/>
              <a:buNone/>
              <a:defRPr sz="24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1" name="Google Shape;31;p44"/>
          <p:cNvSpPr txBox="1">
            <a:spLocks noGrp="1"/>
          </p:cNvSpPr>
          <p:nvPr>
            <p:ph type="body" idx="4"/>
          </p:nvPr>
        </p:nvSpPr>
        <p:spPr>
          <a:xfrm>
            <a:off x="3812737" y="2532237"/>
            <a:ext cx="5715653" cy="2239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2" name="Google Shape;32;p44"/>
          <p:cNvSpPr txBox="1">
            <a:spLocks noGrp="1"/>
          </p:cNvSpPr>
          <p:nvPr>
            <p:ph type="body" idx="5"/>
          </p:nvPr>
        </p:nvSpPr>
        <p:spPr>
          <a:xfrm>
            <a:off x="2679029" y="2958181"/>
            <a:ext cx="1045074" cy="22347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657"/>
              </a:spcBef>
              <a:spcAft>
                <a:spcPts val="0"/>
              </a:spcAft>
              <a:buClr>
                <a:srgbClr val="915F9E"/>
              </a:buClr>
              <a:buSzPts val="2400"/>
              <a:buFont typeface="Arial"/>
              <a:buNone/>
              <a:defRPr sz="24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3" name="Google Shape;33;p44"/>
          <p:cNvSpPr txBox="1">
            <a:spLocks noGrp="1"/>
          </p:cNvSpPr>
          <p:nvPr>
            <p:ph type="body" idx="6"/>
          </p:nvPr>
        </p:nvSpPr>
        <p:spPr>
          <a:xfrm>
            <a:off x="3812737" y="2958181"/>
            <a:ext cx="5715653" cy="22347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4" name="Google Shape;34;p44"/>
          <p:cNvSpPr txBox="1">
            <a:spLocks noGrp="1"/>
          </p:cNvSpPr>
          <p:nvPr>
            <p:ph type="body" idx="7"/>
          </p:nvPr>
        </p:nvSpPr>
        <p:spPr>
          <a:xfrm>
            <a:off x="2679029" y="3370947"/>
            <a:ext cx="1045074" cy="22347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3657"/>
              </a:spcBef>
              <a:spcAft>
                <a:spcPts val="0"/>
              </a:spcAft>
              <a:buClr>
                <a:srgbClr val="915F9E"/>
              </a:buClr>
              <a:buSzPts val="2400"/>
              <a:buFont typeface="Arial"/>
              <a:buNone/>
              <a:defRPr sz="24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5" name="Google Shape;35;p44"/>
          <p:cNvSpPr txBox="1">
            <a:spLocks noGrp="1"/>
          </p:cNvSpPr>
          <p:nvPr>
            <p:ph type="body" idx="8"/>
          </p:nvPr>
        </p:nvSpPr>
        <p:spPr>
          <a:xfrm>
            <a:off x="3812737" y="3370947"/>
            <a:ext cx="5715653" cy="22347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6" name="Google Shape;36;p44"/>
          <p:cNvSpPr txBox="1">
            <a:spLocks noGrp="1"/>
          </p:cNvSpPr>
          <p:nvPr>
            <p:ph type="body" idx="9"/>
          </p:nvPr>
        </p:nvSpPr>
        <p:spPr>
          <a:xfrm>
            <a:off x="2679029" y="3797309"/>
            <a:ext cx="1045074" cy="22347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915F9E"/>
              </a:buClr>
              <a:buSzPts val="2400"/>
              <a:buFont typeface="Arial"/>
              <a:buNone/>
              <a:defRPr sz="24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7" name="Google Shape;37;p44"/>
          <p:cNvSpPr txBox="1">
            <a:spLocks noGrp="1"/>
          </p:cNvSpPr>
          <p:nvPr>
            <p:ph type="body" idx="13"/>
          </p:nvPr>
        </p:nvSpPr>
        <p:spPr>
          <a:xfrm>
            <a:off x="3812737" y="3797309"/>
            <a:ext cx="5715653" cy="22347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8" name="Google Shape;38;p44"/>
          <p:cNvSpPr txBox="1">
            <a:spLocks noGrp="1"/>
          </p:cNvSpPr>
          <p:nvPr>
            <p:ph type="body" idx="14"/>
          </p:nvPr>
        </p:nvSpPr>
        <p:spPr>
          <a:xfrm>
            <a:off x="2694576" y="4241250"/>
            <a:ext cx="1045074" cy="22347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915F9E"/>
              </a:buClr>
              <a:buSzPts val="2400"/>
              <a:buFont typeface="Arial"/>
              <a:buNone/>
              <a:defRPr sz="24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9" name="Google Shape;39;p44"/>
          <p:cNvSpPr txBox="1">
            <a:spLocks noGrp="1"/>
          </p:cNvSpPr>
          <p:nvPr>
            <p:ph type="body" idx="15"/>
          </p:nvPr>
        </p:nvSpPr>
        <p:spPr>
          <a:xfrm>
            <a:off x="3828284" y="4241250"/>
            <a:ext cx="5715653" cy="22347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0" name="Google Shape;40;p44"/>
          <p:cNvSpPr txBox="1">
            <a:spLocks noGrp="1"/>
          </p:cNvSpPr>
          <p:nvPr>
            <p:ph type="body" idx="16"/>
          </p:nvPr>
        </p:nvSpPr>
        <p:spPr>
          <a:xfrm>
            <a:off x="2694576" y="4725517"/>
            <a:ext cx="1045074" cy="22347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915F9E"/>
              </a:buClr>
              <a:buSzPts val="2400"/>
              <a:buFont typeface="Arial"/>
              <a:buNone/>
              <a:defRPr sz="24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1" name="Google Shape;41;p44"/>
          <p:cNvSpPr txBox="1">
            <a:spLocks noGrp="1"/>
          </p:cNvSpPr>
          <p:nvPr>
            <p:ph type="body" idx="17"/>
          </p:nvPr>
        </p:nvSpPr>
        <p:spPr>
          <a:xfrm>
            <a:off x="3828284" y="4725517"/>
            <a:ext cx="5715653" cy="223473"/>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2" name="Google Shape;42;p44"/>
          <p:cNvSpPr/>
          <p:nvPr/>
        </p:nvSpPr>
        <p:spPr>
          <a:xfrm>
            <a:off x="754063" y="6085470"/>
            <a:ext cx="5580324" cy="53880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967"/>
              <a:buFont typeface="Calibri"/>
              <a:buNone/>
            </a:pPr>
            <a:r>
              <a:rPr lang="en-US" sz="967">
                <a:solidFill>
                  <a:srgbClr val="000000"/>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
        <p:nvSpPr>
          <p:cNvPr id="43" name="Google Shape;43;p44"/>
          <p:cNvSpPr/>
          <p:nvPr/>
        </p:nvSpPr>
        <p:spPr>
          <a:xfrm rot="5400000">
            <a:off x="-3140113" y="3141171"/>
            <a:ext cx="6856941" cy="576720"/>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915F9E"/>
          </a:solidFill>
          <a:ln>
            <a:noFill/>
          </a:ln>
        </p:spPr>
        <p:txBody>
          <a:bodyPr spcFirstLastPara="1" wrap="square" lIns="234550" tIns="117275" rIns="234550" bIns="117275"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44" name="Google Shape;44;p44"/>
          <p:cNvSpPr txBox="1">
            <a:spLocks noGrp="1"/>
          </p:cNvSpPr>
          <p:nvPr>
            <p:ph type="body" idx="18"/>
          </p:nvPr>
        </p:nvSpPr>
        <p:spPr>
          <a:xfrm>
            <a:off x="2694576" y="991145"/>
            <a:ext cx="3692066" cy="53233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9722"/>
              </a:lnSpc>
              <a:spcBef>
                <a:spcPts val="0"/>
              </a:spcBef>
              <a:spcAft>
                <a:spcPts val="0"/>
              </a:spcAft>
              <a:buClr>
                <a:srgbClr val="915F9E"/>
              </a:buClr>
              <a:buSzPts val="3600"/>
              <a:buFont typeface="Arial"/>
              <a:buNone/>
              <a:defRPr sz="36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266"/>
              <a:buFont typeface="Arial"/>
              <a:buNone/>
              <a:defRPr sz="5266"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5" name="Google Shape;45;p44"/>
          <p:cNvSpPr/>
          <p:nvPr/>
        </p:nvSpPr>
        <p:spPr>
          <a:xfrm>
            <a:off x="2315424" y="2387814"/>
            <a:ext cx="7663872" cy="18899"/>
          </a:xfrm>
          <a:prstGeom prst="rect">
            <a:avLst/>
          </a:prstGeom>
          <a:solidFill>
            <a:srgbClr val="7AB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Calibri"/>
              <a:ea typeface="Calibri"/>
              <a:cs typeface="Calibri"/>
              <a:sym typeface="Calibri"/>
            </a:endParaRPr>
          </a:p>
        </p:txBody>
      </p:sp>
      <p:sp>
        <p:nvSpPr>
          <p:cNvPr id="46" name="Google Shape;46;p44"/>
          <p:cNvSpPr/>
          <p:nvPr/>
        </p:nvSpPr>
        <p:spPr>
          <a:xfrm>
            <a:off x="2315424" y="2826380"/>
            <a:ext cx="7663872" cy="18899"/>
          </a:xfrm>
          <a:prstGeom prst="rect">
            <a:avLst/>
          </a:prstGeom>
          <a:solidFill>
            <a:srgbClr val="7AB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Calibri"/>
              <a:ea typeface="Calibri"/>
              <a:cs typeface="Calibri"/>
              <a:sym typeface="Calibri"/>
            </a:endParaRPr>
          </a:p>
        </p:txBody>
      </p:sp>
      <p:sp>
        <p:nvSpPr>
          <p:cNvPr id="47" name="Google Shape;47;p44"/>
          <p:cNvSpPr/>
          <p:nvPr/>
        </p:nvSpPr>
        <p:spPr>
          <a:xfrm>
            <a:off x="2315424" y="3264947"/>
            <a:ext cx="7663872" cy="18899"/>
          </a:xfrm>
          <a:prstGeom prst="rect">
            <a:avLst/>
          </a:prstGeom>
          <a:solidFill>
            <a:srgbClr val="7AB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Calibri"/>
              <a:ea typeface="Calibri"/>
              <a:cs typeface="Calibri"/>
              <a:sym typeface="Calibri"/>
            </a:endParaRPr>
          </a:p>
        </p:txBody>
      </p:sp>
      <p:sp>
        <p:nvSpPr>
          <p:cNvPr id="48" name="Google Shape;48;p44"/>
          <p:cNvSpPr/>
          <p:nvPr/>
        </p:nvSpPr>
        <p:spPr>
          <a:xfrm>
            <a:off x="2315424" y="3703513"/>
            <a:ext cx="7663872" cy="18899"/>
          </a:xfrm>
          <a:prstGeom prst="rect">
            <a:avLst/>
          </a:prstGeom>
          <a:solidFill>
            <a:srgbClr val="7AB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Calibri"/>
              <a:ea typeface="Calibri"/>
              <a:cs typeface="Calibri"/>
              <a:sym typeface="Calibri"/>
            </a:endParaRPr>
          </a:p>
        </p:txBody>
      </p:sp>
      <p:sp>
        <p:nvSpPr>
          <p:cNvPr id="49" name="Google Shape;49;p44"/>
          <p:cNvSpPr/>
          <p:nvPr/>
        </p:nvSpPr>
        <p:spPr>
          <a:xfrm>
            <a:off x="2315424" y="4142079"/>
            <a:ext cx="7663872" cy="18899"/>
          </a:xfrm>
          <a:prstGeom prst="rect">
            <a:avLst/>
          </a:prstGeom>
          <a:solidFill>
            <a:srgbClr val="7AB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8">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8DCF0E7-3D7F-7AE8-6444-A58F8266BBEC}"/>
              </a:ext>
            </a:extLst>
          </p:cNvPr>
          <p:cNvPicPr>
            <a:picLocks noChangeAspect="1"/>
          </p:cNvPicPr>
          <p:nvPr userDrawn="1"/>
        </p:nvPicPr>
        <p:blipFill>
          <a:blip r:embed="rId2"/>
          <a:stretch>
            <a:fillRect/>
          </a:stretch>
        </p:blipFill>
        <p:spPr>
          <a:xfrm>
            <a:off x="7320567" y="6212011"/>
            <a:ext cx="2574276" cy="538802"/>
          </a:xfrm>
          <a:prstGeom prst="rect">
            <a:avLst/>
          </a:prstGeom>
        </p:spPr>
      </p:pic>
    </p:spTree>
  </p:cSld>
  <p:clrMapOvr>
    <a:masterClrMapping/>
  </p:clrMapOvr>
  <p:extLst>
    <p:ext uri="{DCECCB84-F9BA-43D5-87BE-67443E8EF086}">
      <p15:sldGuideLst xmlns:p15="http://schemas.microsoft.com/office/powerpoint/2012/main">
        <p15:guide id="1" pos="47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192"/>
        <p:cNvGrpSpPr/>
        <p:nvPr/>
      </p:nvGrpSpPr>
      <p:grpSpPr>
        <a:xfrm>
          <a:off x="0" y="0"/>
          <a:ext cx="0" cy="0"/>
          <a:chOff x="0" y="0"/>
          <a:chExt cx="0" cy="0"/>
        </a:xfrm>
      </p:grpSpPr>
      <p:sp>
        <p:nvSpPr>
          <p:cNvPr id="193" name="Google Shape;193;p63"/>
          <p:cNvSpPr/>
          <p:nvPr/>
        </p:nvSpPr>
        <p:spPr>
          <a:xfrm>
            <a:off x="0" y="2708030"/>
            <a:ext cx="12192000" cy="3179185"/>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4" name="Google Shape;194;p63"/>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1" i="0">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grpSp>
        <p:nvGrpSpPr>
          <p:cNvPr id="195" name="Google Shape;195;p63"/>
          <p:cNvGrpSpPr/>
          <p:nvPr/>
        </p:nvGrpSpPr>
        <p:grpSpPr>
          <a:xfrm>
            <a:off x="162193" y="6091871"/>
            <a:ext cx="2471731" cy="613729"/>
            <a:chOff x="0" y="0"/>
            <a:chExt cx="2301694" cy="571500"/>
          </a:xfrm>
        </p:grpSpPr>
        <p:sp>
          <p:nvSpPr>
            <p:cNvPr id="196" name="Google Shape;196;p6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pic>
          <p:nvPicPr>
            <p:cNvPr id="197" name="Google Shape;197;p63"/>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198" name="Google Shape;198;p63"/>
          <p:cNvSpPr/>
          <p:nvPr/>
        </p:nvSpPr>
        <p:spPr>
          <a:xfrm>
            <a:off x="8065511" y="5423818"/>
            <a:ext cx="4126489"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99" name="Google Shape;199;p63"/>
          <p:cNvSpPr txBox="1">
            <a:spLocks noGrp="1"/>
          </p:cNvSpPr>
          <p:nvPr>
            <p:ph type="body" idx="2"/>
          </p:nvPr>
        </p:nvSpPr>
        <p:spPr>
          <a:xfrm>
            <a:off x="8322590" y="5556486"/>
            <a:ext cx="3467551" cy="62206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00" name="Google Shape;200;p63"/>
          <p:cNvSpPr/>
          <p:nvPr/>
        </p:nvSpPr>
        <p:spPr>
          <a:xfrm>
            <a:off x="584503" y="2494870"/>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pic>
        <p:nvPicPr>
          <p:cNvPr id="201" name="Google Shape;201;p63"/>
          <p:cNvPicPr preferRelativeResize="0"/>
          <p:nvPr/>
        </p:nvPicPr>
        <p:blipFill rotWithShape="1">
          <a:blip r:embed="rId3">
            <a:alphaModFix/>
          </a:blip>
          <a:srcRect/>
          <a:stretch/>
        </p:blipFill>
        <p:spPr>
          <a:xfrm>
            <a:off x="7482372" y="536592"/>
            <a:ext cx="4545776" cy="17098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01 - lime">
  <p:cSld name="Divider 01 - lime">
    <p:spTree>
      <p:nvGrpSpPr>
        <p:cNvPr id="1" name="Shape 50"/>
        <p:cNvGrpSpPr/>
        <p:nvPr/>
      </p:nvGrpSpPr>
      <p:grpSpPr>
        <a:xfrm>
          <a:off x="0" y="0"/>
          <a:ext cx="0" cy="0"/>
          <a:chOff x="0" y="0"/>
          <a:chExt cx="0" cy="0"/>
        </a:xfrm>
      </p:grpSpPr>
      <p:sp>
        <p:nvSpPr>
          <p:cNvPr id="51" name="Google Shape;51;p45"/>
          <p:cNvSpPr/>
          <p:nvPr/>
        </p:nvSpPr>
        <p:spPr>
          <a:xfrm>
            <a:off x="-42147" y="3046269"/>
            <a:ext cx="12192000" cy="3811731"/>
          </a:xfrm>
          <a:custGeom>
            <a:avLst/>
            <a:gdLst/>
            <a:ahLst/>
            <a:cxnLst/>
            <a:rect l="l" t="t" r="r" b="b"/>
            <a:pathLst>
              <a:path w="7686655" h="5787363" extrusionOk="0">
                <a:moveTo>
                  <a:pt x="0" y="1"/>
                </a:moveTo>
                <a:lnTo>
                  <a:pt x="7686655" y="1"/>
                </a:lnTo>
                <a:lnTo>
                  <a:pt x="7686655" y="5787364"/>
                </a:lnTo>
                <a:lnTo>
                  <a:pt x="-1" y="57873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52" name="Google Shape;52;p45"/>
          <p:cNvSpPr/>
          <p:nvPr/>
        </p:nvSpPr>
        <p:spPr>
          <a:xfrm>
            <a:off x="-14049" y="2880243"/>
            <a:ext cx="12192000" cy="2983041"/>
          </a:xfrm>
          <a:custGeom>
            <a:avLst/>
            <a:gdLst/>
            <a:ahLst/>
            <a:cxnLst/>
            <a:rect l="l" t="t" r="r" b="b"/>
            <a:pathLst>
              <a:path w="7686655" h="5787363" extrusionOk="0">
                <a:moveTo>
                  <a:pt x="0" y="1"/>
                </a:moveTo>
                <a:lnTo>
                  <a:pt x="7686655" y="1"/>
                </a:lnTo>
                <a:lnTo>
                  <a:pt x="7686655" y="5787364"/>
                </a:lnTo>
                <a:lnTo>
                  <a:pt x="-1" y="5787364"/>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53" name="Google Shape;53;p45"/>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3657"/>
              </a:spcBef>
              <a:spcAft>
                <a:spcPts val="0"/>
              </a:spcAft>
              <a:buClr>
                <a:srgbClr val="7ABB57"/>
              </a:buClr>
              <a:buSzPts val="11613"/>
              <a:buFont typeface="Arial"/>
              <a:buNone/>
              <a:defRPr sz="11613" b="1" i="0" u="none" strike="noStrike" cap="none">
                <a:solidFill>
                  <a:srgbClr val="7ABB57"/>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4" name="Google Shape;54;p45"/>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915F9E"/>
              </a:buClr>
              <a:buSzPts val="4800"/>
              <a:buFont typeface="Arial"/>
              <a:buNone/>
              <a:defRPr sz="4800" b="1" i="0" u="none" strike="noStrike" cap="none">
                <a:solidFill>
                  <a:srgbClr val="915F9E"/>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5" name="Google Shape;55;p45"/>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6" name="Google Shape;56;p45"/>
          <p:cNvSpPr>
            <a:spLocks noGrp="1"/>
          </p:cNvSpPr>
          <p:nvPr>
            <p:ph type="pic" idx="4"/>
          </p:nvPr>
        </p:nvSpPr>
        <p:spPr>
          <a:xfrm>
            <a:off x="6841657" y="0"/>
            <a:ext cx="5364392" cy="6325815"/>
          </a:xfrm>
          <a:prstGeom prst="rect">
            <a:avLst/>
          </a:prstGeom>
          <a:solidFill>
            <a:srgbClr val="D8D8D8"/>
          </a:solidFill>
          <a:ln>
            <a:noFill/>
          </a:ln>
        </p:spPr>
      </p:sp>
      <p:sp>
        <p:nvSpPr>
          <p:cNvPr id="57" name="Google Shape;57;p45"/>
          <p:cNvSpPr/>
          <p:nvPr/>
        </p:nvSpPr>
        <p:spPr>
          <a:xfrm rot="-5400000">
            <a:off x="6121657" y="4227663"/>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Intro Slide">
  <p:cSld name="Welcome/Intro Slide">
    <p:spTree>
      <p:nvGrpSpPr>
        <p:cNvPr id="1" name="Shape 58"/>
        <p:cNvGrpSpPr/>
        <p:nvPr/>
      </p:nvGrpSpPr>
      <p:grpSpPr>
        <a:xfrm>
          <a:off x="0" y="0"/>
          <a:ext cx="0" cy="0"/>
          <a:chOff x="0" y="0"/>
          <a:chExt cx="0" cy="0"/>
        </a:xfrm>
      </p:grpSpPr>
      <p:sp>
        <p:nvSpPr>
          <p:cNvPr id="59" name="Google Shape;59;p46"/>
          <p:cNvSpPr>
            <a:spLocks noGrp="1"/>
          </p:cNvSpPr>
          <p:nvPr>
            <p:ph type="pic" idx="2"/>
          </p:nvPr>
        </p:nvSpPr>
        <p:spPr>
          <a:xfrm>
            <a:off x="884606" y="0"/>
            <a:ext cx="4993772" cy="6858000"/>
          </a:xfrm>
          <a:prstGeom prst="rect">
            <a:avLst/>
          </a:prstGeom>
          <a:solidFill>
            <a:srgbClr val="D8D8D8"/>
          </a:solidFill>
          <a:ln>
            <a:noFill/>
          </a:ln>
        </p:spPr>
      </p:sp>
      <p:sp>
        <p:nvSpPr>
          <p:cNvPr id="60" name="Google Shape;60;p46"/>
          <p:cNvSpPr txBox="1">
            <a:spLocks noGrp="1"/>
          </p:cNvSpPr>
          <p:nvPr>
            <p:ph type="body" idx="1"/>
          </p:nvPr>
        </p:nvSpPr>
        <p:spPr>
          <a:xfrm>
            <a:off x="4890795" y="738798"/>
            <a:ext cx="6776598" cy="842867"/>
          </a:xfrm>
          <a:prstGeom prst="rect">
            <a:avLst/>
          </a:prstGeom>
          <a:solidFill>
            <a:srgbClr val="7ABB57"/>
          </a:solid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1" name="Google Shape;61;p46"/>
          <p:cNvSpPr/>
          <p:nvPr/>
        </p:nvSpPr>
        <p:spPr>
          <a:xfrm rot="-5400000">
            <a:off x="164606" y="5401946"/>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62" name="Google Shape;62;p46"/>
          <p:cNvSpPr txBox="1">
            <a:spLocks noGrp="1"/>
          </p:cNvSpPr>
          <p:nvPr>
            <p:ph type="body" idx="3"/>
          </p:nvPr>
        </p:nvSpPr>
        <p:spPr>
          <a:xfrm>
            <a:off x="6605899" y="2121549"/>
            <a:ext cx="4765750" cy="7436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1800"/>
              <a:buFont typeface="Arial"/>
              <a:buNone/>
              <a:defRPr sz="18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3" name="Google Shape;63;p46"/>
          <p:cNvSpPr txBox="1">
            <a:spLocks noGrp="1"/>
          </p:cNvSpPr>
          <p:nvPr>
            <p:ph type="body" idx="4"/>
          </p:nvPr>
        </p:nvSpPr>
        <p:spPr>
          <a:xfrm>
            <a:off x="6613451" y="2639940"/>
            <a:ext cx="4765748" cy="11452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1100"/>
              <a:buFont typeface="Arial"/>
              <a:buNone/>
              <a:defRPr sz="11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4" name="Google Shape;64;p46"/>
          <p:cNvSpPr txBox="1">
            <a:spLocks noGrp="1"/>
          </p:cNvSpPr>
          <p:nvPr>
            <p:ph type="body" idx="5"/>
          </p:nvPr>
        </p:nvSpPr>
        <p:spPr>
          <a:xfrm>
            <a:off x="6605899" y="4163000"/>
            <a:ext cx="4765750" cy="74360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1800"/>
              <a:buFont typeface="Arial"/>
              <a:buNone/>
              <a:defRPr sz="18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65" name="Google Shape;65;p46"/>
          <p:cNvSpPr txBox="1">
            <a:spLocks noGrp="1"/>
          </p:cNvSpPr>
          <p:nvPr>
            <p:ph type="body" idx="6"/>
          </p:nvPr>
        </p:nvSpPr>
        <p:spPr>
          <a:xfrm>
            <a:off x="6613451" y="4681391"/>
            <a:ext cx="4765748" cy="11452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1100"/>
              <a:buFont typeface="Arial"/>
              <a:buNone/>
              <a:defRPr sz="11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02 - orange">
  <p:cSld name="Divider 02 - orange">
    <p:spTree>
      <p:nvGrpSpPr>
        <p:cNvPr id="1" name="Shape 66"/>
        <p:cNvGrpSpPr/>
        <p:nvPr/>
      </p:nvGrpSpPr>
      <p:grpSpPr>
        <a:xfrm>
          <a:off x="0" y="0"/>
          <a:ext cx="0" cy="0"/>
          <a:chOff x="0" y="0"/>
          <a:chExt cx="0" cy="0"/>
        </a:xfrm>
      </p:grpSpPr>
      <p:sp>
        <p:nvSpPr>
          <p:cNvPr id="67" name="Google Shape;67;p47"/>
          <p:cNvSpPr/>
          <p:nvPr/>
        </p:nvSpPr>
        <p:spPr>
          <a:xfrm>
            <a:off x="-42147" y="3046269"/>
            <a:ext cx="12192000" cy="3811731"/>
          </a:xfrm>
          <a:custGeom>
            <a:avLst/>
            <a:gdLst/>
            <a:ahLst/>
            <a:cxnLst/>
            <a:rect l="l" t="t" r="r" b="b"/>
            <a:pathLst>
              <a:path w="7686655" h="5787363" extrusionOk="0">
                <a:moveTo>
                  <a:pt x="0" y="1"/>
                </a:moveTo>
                <a:lnTo>
                  <a:pt x="7686655" y="1"/>
                </a:lnTo>
                <a:lnTo>
                  <a:pt x="7686655" y="5787364"/>
                </a:lnTo>
                <a:lnTo>
                  <a:pt x="-1" y="57873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68" name="Google Shape;68;p47"/>
          <p:cNvSpPr/>
          <p:nvPr/>
        </p:nvSpPr>
        <p:spPr>
          <a:xfrm>
            <a:off x="-14049" y="2880243"/>
            <a:ext cx="12192000" cy="2983041"/>
          </a:xfrm>
          <a:custGeom>
            <a:avLst/>
            <a:gdLst/>
            <a:ahLst/>
            <a:cxnLst/>
            <a:rect l="l" t="t" r="r" b="b"/>
            <a:pathLst>
              <a:path w="7686655" h="5787363" extrusionOk="0">
                <a:moveTo>
                  <a:pt x="0" y="1"/>
                </a:moveTo>
                <a:lnTo>
                  <a:pt x="7686655" y="1"/>
                </a:lnTo>
                <a:lnTo>
                  <a:pt x="7686655" y="5787364"/>
                </a:lnTo>
                <a:lnTo>
                  <a:pt x="-1" y="5787364"/>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69" name="Google Shape;69;p47"/>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3657"/>
              </a:spcBef>
              <a:spcAft>
                <a:spcPts val="0"/>
              </a:spcAft>
              <a:buClr>
                <a:srgbClr val="E97924"/>
              </a:buClr>
              <a:buSzPts val="11613"/>
              <a:buFont typeface="Arial"/>
              <a:buNone/>
              <a:defRPr sz="11613" b="1" i="0" u="none" strike="noStrike" cap="none">
                <a:solidFill>
                  <a:srgbClr val="E97924"/>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0" name="Google Shape;70;p47"/>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915F9E"/>
              </a:buClr>
              <a:buSzPts val="4800"/>
              <a:buFont typeface="Arial"/>
              <a:buNone/>
              <a:defRPr sz="4800" b="1" i="0" u="none" strike="noStrike" cap="none">
                <a:solidFill>
                  <a:srgbClr val="915F9E"/>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1" name="Google Shape;71;p47"/>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2" name="Google Shape;72;p47"/>
          <p:cNvSpPr>
            <a:spLocks noGrp="1"/>
          </p:cNvSpPr>
          <p:nvPr>
            <p:ph type="pic" idx="4"/>
          </p:nvPr>
        </p:nvSpPr>
        <p:spPr>
          <a:xfrm>
            <a:off x="6841657" y="0"/>
            <a:ext cx="5364392" cy="6325815"/>
          </a:xfrm>
          <a:prstGeom prst="rect">
            <a:avLst/>
          </a:prstGeom>
          <a:solidFill>
            <a:srgbClr val="D8D8D8"/>
          </a:solidFill>
          <a:ln>
            <a:noFill/>
          </a:ln>
        </p:spPr>
      </p:sp>
      <p:sp>
        <p:nvSpPr>
          <p:cNvPr id="73" name="Google Shape;73;p47"/>
          <p:cNvSpPr/>
          <p:nvPr/>
        </p:nvSpPr>
        <p:spPr>
          <a:xfrm rot="-5400000">
            <a:off x="6121657" y="4227663"/>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E979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 3 columns">
  <p:cSld name="Text Slide - 3 columns">
    <p:spTree>
      <p:nvGrpSpPr>
        <p:cNvPr id="1" name="Shape 74"/>
        <p:cNvGrpSpPr/>
        <p:nvPr/>
      </p:nvGrpSpPr>
      <p:grpSpPr>
        <a:xfrm>
          <a:off x="0" y="0"/>
          <a:ext cx="0" cy="0"/>
          <a:chOff x="0" y="0"/>
          <a:chExt cx="0" cy="0"/>
        </a:xfrm>
      </p:grpSpPr>
      <p:sp>
        <p:nvSpPr>
          <p:cNvPr id="75" name="Google Shape;75;p48"/>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915F9E"/>
              </a:buClr>
              <a:buSzPts val="3600"/>
              <a:buFont typeface="Arial"/>
              <a:buNone/>
              <a:defRPr sz="3600" b="1" i="0" u="none" strike="noStrike" cap="none">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6" name="Google Shape;76;p48"/>
          <p:cNvSpPr/>
          <p:nvPr/>
        </p:nvSpPr>
        <p:spPr>
          <a:xfrm>
            <a:off x="1592486" y="-1"/>
            <a:ext cx="9007028" cy="345989"/>
          </a:xfrm>
          <a:custGeom>
            <a:avLst/>
            <a:gdLst/>
            <a:ahLst/>
            <a:cxnLst/>
            <a:rect l="l" t="t" r="r" b="b"/>
            <a:pathLst>
              <a:path w="10372477" h="4977432" extrusionOk="0">
                <a:moveTo>
                  <a:pt x="0" y="0"/>
                </a:moveTo>
                <a:lnTo>
                  <a:pt x="10372477" y="0"/>
                </a:lnTo>
                <a:lnTo>
                  <a:pt x="10372477" y="4977432"/>
                </a:lnTo>
                <a:lnTo>
                  <a:pt x="0" y="4977432"/>
                </a:lnTo>
                <a:lnTo>
                  <a:pt x="0" y="0"/>
                </a:lnTo>
                <a:close/>
              </a:path>
            </a:pathLst>
          </a:custGeom>
          <a:solidFill>
            <a:srgbClr val="7ABB57"/>
          </a:solidFill>
          <a:ln>
            <a:noFill/>
          </a:ln>
        </p:spPr>
        <p:txBody>
          <a:bodyPr spcFirstLastPara="1" wrap="square" lIns="234550" tIns="117275" rIns="234550" bIns="117275" anchor="t" anchorCtr="0">
            <a:noAutofit/>
          </a:bodyPr>
          <a:lstStyle/>
          <a:p>
            <a:pPr marL="0" marR="0" lvl="0" indent="0" algn="ctr" rtl="0">
              <a:spcBef>
                <a:spcPts val="0"/>
              </a:spcBef>
              <a:spcAft>
                <a:spcPts val="0"/>
              </a:spcAft>
              <a:buNone/>
            </a:pPr>
            <a:endParaRPr sz="6926">
              <a:solidFill>
                <a:schemeClr val="dk1"/>
              </a:solidFill>
              <a:latin typeface="Century Schoolbook"/>
              <a:ea typeface="Century Schoolbook"/>
              <a:cs typeface="Century Schoolbook"/>
              <a:sym typeface="Century Schoolbook"/>
            </a:endParaRPr>
          </a:p>
        </p:txBody>
      </p:sp>
      <p:sp>
        <p:nvSpPr>
          <p:cNvPr id="77" name="Google Shape;77;p48"/>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C2D45"/>
              </a:buClr>
              <a:buSzPts val="2400"/>
              <a:buFont typeface="Arial"/>
              <a:buNone/>
              <a:defRPr sz="2400" b="0" i="0" u="none" strike="noStrike" cap="none">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Slide 2">
  <p:cSld name="Cover Slide 2">
    <p:spTree>
      <p:nvGrpSpPr>
        <p:cNvPr id="1" name="Shape 89"/>
        <p:cNvGrpSpPr/>
        <p:nvPr/>
      </p:nvGrpSpPr>
      <p:grpSpPr>
        <a:xfrm>
          <a:off x="0" y="0"/>
          <a:ext cx="0" cy="0"/>
          <a:chOff x="0" y="0"/>
          <a:chExt cx="0" cy="0"/>
        </a:xfrm>
      </p:grpSpPr>
      <p:sp>
        <p:nvSpPr>
          <p:cNvPr id="90" name="Google Shape;90;p50"/>
          <p:cNvSpPr/>
          <p:nvPr/>
        </p:nvSpPr>
        <p:spPr>
          <a:xfrm>
            <a:off x="0" y="2219942"/>
            <a:ext cx="12214365" cy="313812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91" name="Google Shape;91;p50"/>
          <p:cNvSpPr>
            <a:spLocks noGrp="1"/>
          </p:cNvSpPr>
          <p:nvPr>
            <p:ph type="pic" idx="2"/>
          </p:nvPr>
        </p:nvSpPr>
        <p:spPr>
          <a:xfrm>
            <a:off x="6290665" y="0"/>
            <a:ext cx="4961115" cy="6879449"/>
          </a:xfrm>
          <a:prstGeom prst="rect">
            <a:avLst/>
          </a:prstGeom>
          <a:solidFill>
            <a:srgbClr val="D8D8D8"/>
          </a:solidFill>
          <a:ln>
            <a:noFill/>
          </a:ln>
        </p:spPr>
      </p:sp>
      <p:sp>
        <p:nvSpPr>
          <p:cNvPr id="92" name="Google Shape;92;p50"/>
          <p:cNvSpPr/>
          <p:nvPr/>
        </p:nvSpPr>
        <p:spPr>
          <a:xfrm>
            <a:off x="5273389" y="2987628"/>
            <a:ext cx="7298951" cy="1969126"/>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93" name="Google Shape;93;p50"/>
          <p:cNvSpPr txBox="1">
            <a:spLocks noGrp="1"/>
          </p:cNvSpPr>
          <p:nvPr>
            <p:ph type="body" idx="1"/>
          </p:nvPr>
        </p:nvSpPr>
        <p:spPr>
          <a:xfrm>
            <a:off x="507596" y="2897367"/>
            <a:ext cx="4470975"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94" name="Google Shape;94;p50"/>
          <p:cNvSpPr txBox="1">
            <a:spLocks noGrp="1"/>
          </p:cNvSpPr>
          <p:nvPr>
            <p:ph type="body" idx="3"/>
          </p:nvPr>
        </p:nvSpPr>
        <p:spPr>
          <a:xfrm>
            <a:off x="507596" y="4325159"/>
            <a:ext cx="4979410" cy="8558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200"/>
              <a:buFont typeface="Arial"/>
              <a:buNone/>
              <a:defRPr sz="2200" b="0" i="0">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grpSp>
        <p:nvGrpSpPr>
          <p:cNvPr id="95" name="Google Shape;95;p50"/>
          <p:cNvGrpSpPr/>
          <p:nvPr/>
        </p:nvGrpSpPr>
        <p:grpSpPr>
          <a:xfrm>
            <a:off x="261308" y="5859937"/>
            <a:ext cx="2735993" cy="679345"/>
            <a:chOff x="0" y="0"/>
            <a:chExt cx="2301694" cy="571500"/>
          </a:xfrm>
        </p:grpSpPr>
        <p:sp>
          <p:nvSpPr>
            <p:cNvPr id="96" name="Google Shape;96;p5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pic>
          <p:nvPicPr>
            <p:cNvPr id="97" name="Google Shape;97;p5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98" name="Google Shape;98;p50"/>
          <p:cNvSpPr/>
          <p:nvPr/>
        </p:nvSpPr>
        <p:spPr>
          <a:xfrm rot="-5400000">
            <a:off x="10531780" y="3147768"/>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pic>
        <p:nvPicPr>
          <p:cNvPr id="99" name="Google Shape;99;p50"/>
          <p:cNvPicPr preferRelativeResize="0"/>
          <p:nvPr/>
        </p:nvPicPr>
        <p:blipFill rotWithShape="1">
          <a:blip r:embed="rId3">
            <a:alphaModFix/>
          </a:blip>
          <a:srcRect/>
          <a:stretch/>
        </p:blipFill>
        <p:spPr>
          <a:xfrm>
            <a:off x="448153" y="307220"/>
            <a:ext cx="4545776" cy="1709879"/>
          </a:xfrm>
          <a:prstGeom prst="rect">
            <a:avLst/>
          </a:prstGeom>
          <a:noFill/>
          <a:ln>
            <a:noFill/>
          </a:ln>
        </p:spPr>
      </p:pic>
      <p:sp>
        <p:nvSpPr>
          <p:cNvPr id="100" name="Google Shape;100;p50"/>
          <p:cNvSpPr txBox="1">
            <a:spLocks noGrp="1"/>
          </p:cNvSpPr>
          <p:nvPr>
            <p:ph type="body" idx="4"/>
          </p:nvPr>
        </p:nvSpPr>
        <p:spPr>
          <a:xfrm>
            <a:off x="2997301" y="5911583"/>
            <a:ext cx="3098699" cy="62206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915F9E"/>
              </a:buClr>
              <a:buSzPts val="2400"/>
              <a:buFont typeface="Arial"/>
              <a:buNone/>
              <a:defRPr sz="2400" b="0" i="0">
                <a:solidFill>
                  <a:srgbClr val="915F9E"/>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3">
  <p:cSld name="Cover Slide 3">
    <p:spTree>
      <p:nvGrpSpPr>
        <p:cNvPr id="1" name="Shape 101"/>
        <p:cNvGrpSpPr/>
        <p:nvPr/>
      </p:nvGrpSpPr>
      <p:grpSpPr>
        <a:xfrm>
          <a:off x="0" y="0"/>
          <a:ext cx="0" cy="0"/>
          <a:chOff x="0" y="0"/>
          <a:chExt cx="0" cy="0"/>
        </a:xfrm>
      </p:grpSpPr>
      <p:sp>
        <p:nvSpPr>
          <p:cNvPr id="102" name="Google Shape;102;p51"/>
          <p:cNvSpPr/>
          <p:nvPr/>
        </p:nvSpPr>
        <p:spPr>
          <a:xfrm>
            <a:off x="0" y="2219942"/>
            <a:ext cx="12192001" cy="375439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03" name="Google Shape;103;p51"/>
          <p:cNvSpPr/>
          <p:nvPr/>
        </p:nvSpPr>
        <p:spPr>
          <a:xfrm>
            <a:off x="5273389" y="2987628"/>
            <a:ext cx="7298951" cy="1969126"/>
          </a:xfrm>
          <a:custGeom>
            <a:avLst/>
            <a:gdLst/>
            <a:ahLst/>
            <a:cxnLst/>
            <a:rect l="l" t="t" r="r" b="b"/>
            <a:pathLst>
              <a:path w="4525730" h="3029130" extrusionOk="0">
                <a:moveTo>
                  <a:pt x="0" y="0"/>
                </a:moveTo>
                <a:lnTo>
                  <a:pt x="4525731" y="0"/>
                </a:lnTo>
                <a:lnTo>
                  <a:pt x="4525731" y="3029131"/>
                </a:lnTo>
                <a:lnTo>
                  <a:pt x="1" y="3029131"/>
                </a:lnTo>
                <a:close/>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grpSp>
        <p:nvGrpSpPr>
          <p:cNvPr id="104" name="Google Shape;104;p51"/>
          <p:cNvGrpSpPr/>
          <p:nvPr/>
        </p:nvGrpSpPr>
        <p:grpSpPr>
          <a:xfrm>
            <a:off x="9055787" y="6109401"/>
            <a:ext cx="2735993" cy="679345"/>
            <a:chOff x="0" y="0"/>
            <a:chExt cx="2301694" cy="571500"/>
          </a:xfrm>
        </p:grpSpPr>
        <p:sp>
          <p:nvSpPr>
            <p:cNvPr id="105" name="Google Shape;105;p5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lt1"/>
                </a:solidFill>
                <a:latin typeface="Century Schoolbook"/>
                <a:ea typeface="Century Schoolbook"/>
                <a:cs typeface="Century Schoolbook"/>
                <a:sym typeface="Century Schoolbook"/>
              </a:endParaRPr>
            </a:p>
          </p:txBody>
        </p:sp>
        <p:pic>
          <p:nvPicPr>
            <p:cNvPr id="106" name="Google Shape;106;p51"/>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107" name="Google Shape;107;p51"/>
          <p:cNvPicPr preferRelativeResize="0"/>
          <p:nvPr/>
        </p:nvPicPr>
        <p:blipFill rotWithShape="1">
          <a:blip r:embed="rId3">
            <a:alphaModFix/>
          </a:blip>
          <a:srcRect/>
          <a:stretch/>
        </p:blipFill>
        <p:spPr>
          <a:xfrm>
            <a:off x="448153" y="307220"/>
            <a:ext cx="4545776" cy="1709879"/>
          </a:xfrm>
          <a:prstGeom prst="rect">
            <a:avLst/>
          </a:prstGeom>
          <a:noFill/>
          <a:ln>
            <a:noFill/>
          </a:ln>
        </p:spPr>
      </p:pic>
      <p:sp>
        <p:nvSpPr>
          <p:cNvPr id="108" name="Google Shape;108;p51"/>
          <p:cNvSpPr>
            <a:spLocks noGrp="1"/>
          </p:cNvSpPr>
          <p:nvPr>
            <p:ph type="pic" idx="2"/>
          </p:nvPr>
        </p:nvSpPr>
        <p:spPr>
          <a:xfrm>
            <a:off x="6400800" y="1162051"/>
            <a:ext cx="5791200" cy="4044950"/>
          </a:xfrm>
          <a:prstGeom prst="rect">
            <a:avLst/>
          </a:prstGeom>
          <a:noFill/>
          <a:ln>
            <a:noFill/>
          </a:ln>
        </p:spPr>
      </p:sp>
      <p:sp>
        <p:nvSpPr>
          <p:cNvPr id="109" name="Google Shape;109;p51"/>
          <p:cNvSpPr/>
          <p:nvPr/>
        </p:nvSpPr>
        <p:spPr>
          <a:xfrm rot="10800000">
            <a:off x="9055787" y="965056"/>
            <a:ext cx="2484569" cy="360860"/>
          </a:xfrm>
          <a:custGeom>
            <a:avLst/>
            <a:gdLst/>
            <a:ahLst/>
            <a:cxnLst/>
            <a:rect l="l" t="t" r="r" b="b"/>
            <a:pathLst>
              <a:path w="1620513" h="304760" extrusionOk="0">
                <a:moveTo>
                  <a:pt x="0" y="-1"/>
                </a:moveTo>
                <a:lnTo>
                  <a:pt x="1620514" y="-1"/>
                </a:lnTo>
                <a:lnTo>
                  <a:pt x="1620514" y="304760"/>
                </a:lnTo>
                <a:lnTo>
                  <a:pt x="0" y="304760"/>
                </a:lnTo>
                <a:close/>
              </a:path>
            </a:pathLst>
          </a:custGeom>
          <a:solidFill>
            <a:srgbClr val="7ABB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10" name="Google Shape;110;p51"/>
          <p:cNvSpPr txBox="1">
            <a:spLocks noGrp="1"/>
          </p:cNvSpPr>
          <p:nvPr>
            <p:ph type="body" idx="1"/>
          </p:nvPr>
        </p:nvSpPr>
        <p:spPr>
          <a:xfrm>
            <a:off x="9055787" y="912199"/>
            <a:ext cx="2484569" cy="36086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11" name="Google Shape;111;p51"/>
          <p:cNvSpPr/>
          <p:nvPr/>
        </p:nvSpPr>
        <p:spPr>
          <a:xfrm>
            <a:off x="0" y="3403948"/>
            <a:ext cx="7298951" cy="2140224"/>
          </a:xfrm>
          <a:custGeom>
            <a:avLst/>
            <a:gdLst/>
            <a:ahLst/>
            <a:cxnLst/>
            <a:rect l="l" t="t" r="r" b="b"/>
            <a:pathLst>
              <a:path w="4910833" h="3860294" extrusionOk="0">
                <a:moveTo>
                  <a:pt x="0" y="0"/>
                </a:moveTo>
                <a:lnTo>
                  <a:pt x="4910833" y="0"/>
                </a:lnTo>
                <a:lnTo>
                  <a:pt x="4910833" y="3860296"/>
                </a:lnTo>
                <a:lnTo>
                  <a:pt x="0" y="3860296"/>
                </a:lnTo>
                <a:close/>
              </a:path>
            </a:pathLst>
          </a:custGeom>
          <a:solidFill>
            <a:srgbClr val="E979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112" name="Google Shape;112;p51"/>
          <p:cNvSpPr txBox="1">
            <a:spLocks noGrp="1"/>
          </p:cNvSpPr>
          <p:nvPr>
            <p:ph type="body" idx="3"/>
          </p:nvPr>
        </p:nvSpPr>
        <p:spPr>
          <a:xfrm>
            <a:off x="228494" y="3662884"/>
            <a:ext cx="5867506" cy="11127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3809"/>
              </a:lnSpc>
              <a:spcBef>
                <a:spcPts val="0"/>
              </a:spcBef>
              <a:spcAft>
                <a:spcPts val="0"/>
              </a:spcAft>
              <a:buClr>
                <a:srgbClr val="0C2D45"/>
              </a:buClr>
              <a:buSzPts val="4200"/>
              <a:buFont typeface="Arial"/>
              <a:buNone/>
              <a:defRPr sz="4200" b="0" i="0">
                <a:solidFill>
                  <a:srgbClr val="0C2D45"/>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13" name="Google Shape;113;p51"/>
          <p:cNvSpPr txBox="1">
            <a:spLocks noGrp="1"/>
          </p:cNvSpPr>
          <p:nvPr>
            <p:ph type="body" idx="4"/>
          </p:nvPr>
        </p:nvSpPr>
        <p:spPr>
          <a:xfrm>
            <a:off x="228494" y="4843075"/>
            <a:ext cx="5867506" cy="7010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a:solidFill>
                  <a:schemeClr val="lt1"/>
                </a:solidFill>
                <a:latin typeface="Calibri"/>
                <a:ea typeface="Calibri"/>
                <a:cs typeface="Calibri"/>
                <a:sym typeface="Calibri"/>
              </a:defRPr>
            </a:lvl1pPr>
            <a:lvl2pPr marL="914400" marR="0" lvl="1"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100000"/>
              </a:lnSpc>
              <a:spcBef>
                <a:spcPts val="1828"/>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114" name="Google Shape;114;p51"/>
          <p:cNvCxnSpPr/>
          <p:nvPr/>
        </p:nvCxnSpPr>
        <p:spPr>
          <a:xfrm>
            <a:off x="228494" y="4775681"/>
            <a:ext cx="11963506" cy="0"/>
          </a:xfrm>
          <a:prstGeom prst="straightConnector1">
            <a:avLst/>
          </a:prstGeom>
          <a:noFill/>
          <a:ln w="38100"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03 - navy">
  <p:cSld name="Divider 03 - navy">
    <p:spTree>
      <p:nvGrpSpPr>
        <p:cNvPr id="1" name="Shape 115"/>
        <p:cNvGrpSpPr/>
        <p:nvPr/>
      </p:nvGrpSpPr>
      <p:grpSpPr>
        <a:xfrm>
          <a:off x="0" y="0"/>
          <a:ext cx="0" cy="0"/>
          <a:chOff x="0" y="0"/>
          <a:chExt cx="0" cy="0"/>
        </a:xfrm>
      </p:grpSpPr>
      <p:sp>
        <p:nvSpPr>
          <p:cNvPr id="116" name="Google Shape;116;p52"/>
          <p:cNvSpPr/>
          <p:nvPr/>
        </p:nvSpPr>
        <p:spPr>
          <a:xfrm>
            <a:off x="-42147" y="3046269"/>
            <a:ext cx="12192000" cy="3811731"/>
          </a:xfrm>
          <a:custGeom>
            <a:avLst/>
            <a:gdLst/>
            <a:ahLst/>
            <a:cxnLst/>
            <a:rect l="l" t="t" r="r" b="b"/>
            <a:pathLst>
              <a:path w="7686655" h="5787363" extrusionOk="0">
                <a:moveTo>
                  <a:pt x="0" y="1"/>
                </a:moveTo>
                <a:lnTo>
                  <a:pt x="7686655" y="1"/>
                </a:lnTo>
                <a:lnTo>
                  <a:pt x="7686655" y="5787364"/>
                </a:lnTo>
                <a:lnTo>
                  <a:pt x="-1" y="578736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17" name="Google Shape;117;p52"/>
          <p:cNvSpPr/>
          <p:nvPr/>
        </p:nvSpPr>
        <p:spPr>
          <a:xfrm>
            <a:off x="-14049" y="2880243"/>
            <a:ext cx="12192000" cy="2983041"/>
          </a:xfrm>
          <a:custGeom>
            <a:avLst/>
            <a:gdLst/>
            <a:ahLst/>
            <a:cxnLst/>
            <a:rect l="l" t="t" r="r" b="b"/>
            <a:pathLst>
              <a:path w="7686655" h="5787363" extrusionOk="0">
                <a:moveTo>
                  <a:pt x="0" y="1"/>
                </a:moveTo>
                <a:lnTo>
                  <a:pt x="7686655" y="1"/>
                </a:lnTo>
                <a:lnTo>
                  <a:pt x="7686655" y="5787364"/>
                </a:lnTo>
                <a:lnTo>
                  <a:pt x="-1" y="5787364"/>
                </a:lnTo>
                <a:close/>
              </a:path>
            </a:pathLst>
          </a:custGeom>
          <a:solidFill>
            <a:srgbClr val="915F9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
        <p:nvSpPr>
          <p:cNvPr id="118" name="Google Shape;118;p52"/>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3657"/>
              </a:spcBef>
              <a:spcAft>
                <a:spcPts val="0"/>
              </a:spcAft>
              <a:buClr>
                <a:srgbClr val="0C2D45"/>
              </a:buClr>
              <a:buSzPts val="11613"/>
              <a:buFont typeface="Arial"/>
              <a:buNone/>
              <a:defRPr sz="11613" b="1">
                <a:solidFill>
                  <a:srgbClr val="0C2D45"/>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19" name="Google Shape;119;p52"/>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3657"/>
              </a:spcBef>
              <a:spcAft>
                <a:spcPts val="0"/>
              </a:spcAft>
              <a:buClr>
                <a:srgbClr val="915F9E"/>
              </a:buClr>
              <a:buSzPts val="4800"/>
              <a:buFont typeface="Arial"/>
              <a:buNone/>
              <a:defRPr sz="4800" b="1">
                <a:solidFill>
                  <a:srgbClr val="915F9E"/>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0" name="Google Shape;120;p52"/>
          <p:cNvSpPr txBox="1">
            <a:spLocks noGrp="1"/>
          </p:cNvSpPr>
          <p:nvPr>
            <p:ph type="body" idx="3"/>
          </p:nvPr>
        </p:nvSpPr>
        <p:spPr>
          <a:xfrm>
            <a:off x="703143" y="4110228"/>
            <a:ext cx="5616603" cy="97274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3657"/>
              </a:spcBef>
              <a:spcAft>
                <a:spcPts val="0"/>
              </a:spcAft>
              <a:buClr>
                <a:schemeClr val="lt1"/>
              </a:buClr>
              <a:buSzPts val="3600"/>
              <a:buFont typeface="Arial"/>
              <a:buNone/>
              <a:defRPr sz="3600" b="0">
                <a:solidFill>
                  <a:schemeClr val="lt1"/>
                </a:solidFill>
                <a:latin typeface="Calibri"/>
                <a:ea typeface="Calibri"/>
                <a:cs typeface="Calibri"/>
                <a:sym typeface="Calibri"/>
              </a:defRPr>
            </a:lvl1pPr>
            <a:lvl2pPr marL="914400" marR="0" lvl="1"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2pPr>
            <a:lvl3pPr marL="1371600" marR="0" lvl="2"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3pPr>
            <a:lvl4pPr marL="1828800" marR="0" lvl="3" indent="-474344"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4pPr>
            <a:lvl5pPr marL="2286000" marR="0" lvl="4" indent="-474345" algn="l" rtl="0">
              <a:lnSpc>
                <a:spcPct val="100000"/>
              </a:lnSpc>
              <a:spcBef>
                <a:spcPts val="1828"/>
              </a:spcBef>
              <a:spcAft>
                <a:spcPts val="0"/>
              </a:spcAft>
              <a:buClr>
                <a:srgbClr val="011E3B"/>
              </a:buClr>
              <a:buSzPts val="3870"/>
              <a:buFont typeface="Arial"/>
              <a:buChar char="•"/>
              <a:defRPr sz="3870" b="0" i="0" u="none" strike="noStrike" cap="none">
                <a:solidFill>
                  <a:srgbClr val="011E3B"/>
                </a:solidFill>
                <a:latin typeface="Calibri"/>
                <a:ea typeface="Calibri"/>
                <a:cs typeface="Calibri"/>
                <a:sym typeface="Calibri"/>
              </a:defRPr>
            </a:lvl5pPr>
            <a:lvl6pPr marL="2743200" marR="0" lvl="5"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6pPr>
            <a:lvl7pPr marL="3200400" marR="0" lvl="6"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7pPr>
            <a:lvl8pPr marL="3657600" marR="0" lvl="7"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8pPr>
            <a:lvl9pPr marL="4114800" marR="0" lvl="8" indent="-646429" algn="l" rtl="0">
              <a:lnSpc>
                <a:spcPct val="90000"/>
              </a:lnSpc>
              <a:spcBef>
                <a:spcPts val="1828"/>
              </a:spcBef>
              <a:spcAft>
                <a:spcPts val="0"/>
              </a:spcAft>
              <a:buClr>
                <a:schemeClr val="dk1"/>
              </a:buClr>
              <a:buSzPts val="6580"/>
              <a:buFont typeface="Arial"/>
              <a:buChar char="•"/>
              <a:defRPr sz="658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21" name="Google Shape;121;p52"/>
          <p:cNvSpPr>
            <a:spLocks noGrp="1"/>
          </p:cNvSpPr>
          <p:nvPr>
            <p:ph type="pic" idx="4"/>
          </p:nvPr>
        </p:nvSpPr>
        <p:spPr>
          <a:xfrm>
            <a:off x="6841657" y="0"/>
            <a:ext cx="5364392" cy="6325815"/>
          </a:xfrm>
          <a:prstGeom prst="rect">
            <a:avLst/>
          </a:prstGeom>
          <a:solidFill>
            <a:srgbClr val="D8D8D8"/>
          </a:solidFill>
          <a:ln>
            <a:noFill/>
          </a:ln>
        </p:spPr>
      </p:sp>
      <p:sp>
        <p:nvSpPr>
          <p:cNvPr id="122" name="Google Shape;122;p52"/>
          <p:cNvSpPr/>
          <p:nvPr/>
        </p:nvSpPr>
        <p:spPr>
          <a:xfrm rot="-5400000">
            <a:off x="6121657" y="4227663"/>
            <a:ext cx="1440000" cy="360000"/>
          </a:xfrm>
          <a:custGeom>
            <a:avLst/>
            <a:gdLst/>
            <a:ahLst/>
            <a:cxnLst/>
            <a:rect l="l" t="t" r="r" b="b"/>
            <a:pathLst>
              <a:path w="1620513" h="304760" extrusionOk="0">
                <a:moveTo>
                  <a:pt x="0" y="-1"/>
                </a:moveTo>
                <a:lnTo>
                  <a:pt x="1620514" y="-1"/>
                </a:lnTo>
                <a:lnTo>
                  <a:pt x="1620514" y="304760"/>
                </a:lnTo>
                <a:lnTo>
                  <a:pt x="0" y="304760"/>
                </a:lnTo>
                <a:close/>
              </a:path>
            </a:pathLst>
          </a:custGeom>
          <a:solidFill>
            <a:srgbClr val="0C2D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69">
              <a:solidFill>
                <a:schemeClr val="dk1"/>
              </a:solidFill>
              <a:latin typeface="Century Schoolbook"/>
              <a:ea typeface="Century Schoolbook"/>
              <a:cs typeface="Century Schoolbook"/>
              <a:sym typeface="Century Schoolbook"/>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p:nvPr/>
        </p:nvSpPr>
        <p:spPr>
          <a:xfrm>
            <a:off x="8613047" y="6501415"/>
            <a:ext cx="3063787" cy="20005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700" b="0" i="0" u="none" strike="noStrike" cap="none">
                <a:solidFill>
                  <a:srgbClr val="0C2D45"/>
                </a:solidFill>
                <a:latin typeface="Calibri"/>
                <a:ea typeface="Calibri"/>
                <a:cs typeface="Calibri"/>
                <a:sym typeface="Calibri"/>
              </a:rPr>
              <a:t>promoting inclusive entrepreneurship</a:t>
            </a:r>
            <a:endParaRPr/>
          </a:p>
        </p:txBody>
      </p:sp>
      <p:cxnSp>
        <p:nvCxnSpPr>
          <p:cNvPr id="11" name="Google Shape;11;p42"/>
          <p:cNvCxnSpPr/>
          <p:nvPr/>
        </p:nvCxnSpPr>
        <p:spPr>
          <a:xfrm rot="10800000">
            <a:off x="11727493" y="6419863"/>
            <a:ext cx="0" cy="281607"/>
          </a:xfrm>
          <a:prstGeom prst="straightConnector1">
            <a:avLst/>
          </a:prstGeom>
          <a:noFill/>
          <a:ln w="9525" cap="flat" cmpd="sng">
            <a:solidFill>
              <a:srgbClr val="915F9E"/>
            </a:solidFill>
            <a:prstDash val="solid"/>
            <a:miter lim="400000"/>
            <a:headEnd type="none" w="sm" len="sm"/>
            <a:tailEnd type="none" w="sm" len="sm"/>
          </a:ln>
        </p:spPr>
      </p:cxnSp>
      <p:sp>
        <p:nvSpPr>
          <p:cNvPr id="12" name="Google Shape;12;p42"/>
          <p:cNvSpPr txBox="1">
            <a:spLocks noGrp="1"/>
          </p:cNvSpPr>
          <p:nvPr>
            <p:ph type="sldNum" idx="12"/>
          </p:nvPr>
        </p:nvSpPr>
        <p:spPr>
          <a:xfrm>
            <a:off x="11727493" y="6466406"/>
            <a:ext cx="450298" cy="266594"/>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800" b="0" i="0" u="none" strike="noStrike" cap="none">
                <a:solidFill>
                  <a:srgbClr val="0C2D45"/>
                </a:solidFill>
                <a:latin typeface="Calibri"/>
                <a:ea typeface="Calibri"/>
                <a:cs typeface="Calibri"/>
                <a:sym typeface="Calibri"/>
              </a:defRPr>
            </a:lvl1pPr>
            <a:lvl2pPr marL="0" marR="0" lvl="1" indent="0" algn="ctr" rtl="0">
              <a:spcBef>
                <a:spcPts val="0"/>
              </a:spcBef>
              <a:buNone/>
              <a:defRPr sz="800" b="0" i="0" u="none" strike="noStrike" cap="none">
                <a:solidFill>
                  <a:srgbClr val="0C2D45"/>
                </a:solidFill>
                <a:latin typeface="Calibri"/>
                <a:ea typeface="Calibri"/>
                <a:cs typeface="Calibri"/>
                <a:sym typeface="Calibri"/>
              </a:defRPr>
            </a:lvl2pPr>
            <a:lvl3pPr marL="0" marR="0" lvl="2" indent="0" algn="ctr" rtl="0">
              <a:spcBef>
                <a:spcPts val="0"/>
              </a:spcBef>
              <a:buNone/>
              <a:defRPr sz="800" b="0" i="0" u="none" strike="noStrike" cap="none">
                <a:solidFill>
                  <a:srgbClr val="0C2D45"/>
                </a:solidFill>
                <a:latin typeface="Calibri"/>
                <a:ea typeface="Calibri"/>
                <a:cs typeface="Calibri"/>
                <a:sym typeface="Calibri"/>
              </a:defRPr>
            </a:lvl3pPr>
            <a:lvl4pPr marL="0" marR="0" lvl="3" indent="0" algn="ctr" rtl="0">
              <a:spcBef>
                <a:spcPts val="0"/>
              </a:spcBef>
              <a:buNone/>
              <a:defRPr sz="800" b="0" i="0" u="none" strike="noStrike" cap="none">
                <a:solidFill>
                  <a:srgbClr val="0C2D45"/>
                </a:solidFill>
                <a:latin typeface="Calibri"/>
                <a:ea typeface="Calibri"/>
                <a:cs typeface="Calibri"/>
                <a:sym typeface="Calibri"/>
              </a:defRPr>
            </a:lvl4pPr>
            <a:lvl5pPr marL="0" marR="0" lvl="4" indent="0" algn="ctr" rtl="0">
              <a:spcBef>
                <a:spcPts val="0"/>
              </a:spcBef>
              <a:buNone/>
              <a:defRPr sz="800" b="0" i="0" u="none" strike="noStrike" cap="none">
                <a:solidFill>
                  <a:srgbClr val="0C2D45"/>
                </a:solidFill>
                <a:latin typeface="Calibri"/>
                <a:ea typeface="Calibri"/>
                <a:cs typeface="Calibri"/>
                <a:sym typeface="Calibri"/>
              </a:defRPr>
            </a:lvl5pPr>
            <a:lvl6pPr marL="0" marR="0" lvl="5" indent="0" algn="ctr" rtl="0">
              <a:spcBef>
                <a:spcPts val="0"/>
              </a:spcBef>
              <a:buNone/>
              <a:defRPr sz="800" b="0" i="0" u="none" strike="noStrike" cap="none">
                <a:solidFill>
                  <a:srgbClr val="0C2D45"/>
                </a:solidFill>
                <a:latin typeface="Calibri"/>
                <a:ea typeface="Calibri"/>
                <a:cs typeface="Calibri"/>
                <a:sym typeface="Calibri"/>
              </a:defRPr>
            </a:lvl6pPr>
            <a:lvl7pPr marL="0" marR="0" lvl="6" indent="0" algn="ctr" rtl="0">
              <a:spcBef>
                <a:spcPts val="0"/>
              </a:spcBef>
              <a:buNone/>
              <a:defRPr sz="800" b="0" i="0" u="none" strike="noStrike" cap="none">
                <a:solidFill>
                  <a:srgbClr val="0C2D45"/>
                </a:solidFill>
                <a:latin typeface="Calibri"/>
                <a:ea typeface="Calibri"/>
                <a:cs typeface="Calibri"/>
                <a:sym typeface="Calibri"/>
              </a:defRPr>
            </a:lvl7pPr>
            <a:lvl8pPr marL="0" marR="0" lvl="7" indent="0" algn="ctr" rtl="0">
              <a:spcBef>
                <a:spcPts val="0"/>
              </a:spcBef>
              <a:buNone/>
              <a:defRPr sz="800" b="0" i="0" u="none" strike="noStrike" cap="none">
                <a:solidFill>
                  <a:srgbClr val="0C2D45"/>
                </a:solidFill>
                <a:latin typeface="Calibri"/>
                <a:ea typeface="Calibri"/>
                <a:cs typeface="Calibri"/>
                <a:sym typeface="Calibri"/>
              </a:defRPr>
            </a:lvl8pPr>
            <a:lvl9pPr marL="0" marR="0" lvl="8" indent="0" algn="ctr" rtl="0">
              <a:spcBef>
                <a:spcPts val="0"/>
              </a:spcBef>
              <a:buNone/>
              <a:defRPr sz="800" b="0" i="0" u="none" strike="noStrike" cap="none">
                <a:solidFill>
                  <a:srgbClr val="0C2D4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
          <p:cNvSpPr txBox="1">
            <a:spLocks noGrp="1"/>
          </p:cNvSpPr>
          <p:nvPr>
            <p:ph type="body" idx="2"/>
          </p:nvPr>
        </p:nvSpPr>
        <p:spPr>
          <a:xfrm>
            <a:off x="345338" y="3854383"/>
            <a:ext cx="4870648" cy="53318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en-US"/>
              <a:t>Business Practices and Attitudes for Success</a:t>
            </a:r>
            <a:endParaRPr/>
          </a:p>
        </p:txBody>
      </p:sp>
      <p:sp>
        <p:nvSpPr>
          <p:cNvPr id="207" name="Google Shape;207;p1"/>
          <p:cNvSpPr txBox="1">
            <a:spLocks noGrp="1"/>
          </p:cNvSpPr>
          <p:nvPr>
            <p:ph type="body" idx="4"/>
          </p:nvPr>
        </p:nvSpPr>
        <p:spPr>
          <a:xfrm>
            <a:off x="575887" y="6100771"/>
            <a:ext cx="3752276" cy="6220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a:solidFill>
                  <a:srgbClr val="0C2D45"/>
                </a:solidFill>
              </a:rPr>
              <a:t>www.</a:t>
            </a:r>
            <a:r>
              <a:rPr lang="en-US" b="1"/>
              <a:t>ingrow-project</a:t>
            </a:r>
            <a:r>
              <a:rPr lang="en-US">
                <a:solidFill>
                  <a:srgbClr val="0C2D45"/>
                </a:solidFill>
              </a:rPr>
              <a:t>.eu</a:t>
            </a:r>
            <a:endParaRPr/>
          </a:p>
        </p:txBody>
      </p:sp>
      <p:sp>
        <p:nvSpPr>
          <p:cNvPr id="208" name="Google Shape;208;p1"/>
          <p:cNvSpPr txBox="1">
            <a:spLocks noGrp="1"/>
          </p:cNvSpPr>
          <p:nvPr>
            <p:ph type="sldNum" idx="4294967295"/>
          </p:nvPr>
        </p:nvSpPr>
        <p:spPr>
          <a:xfrm>
            <a:off x="11615738" y="11444288"/>
            <a:ext cx="576262" cy="4302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grpSp>
        <p:nvGrpSpPr>
          <p:cNvPr id="209" name="Google Shape;209;p1"/>
          <p:cNvGrpSpPr/>
          <p:nvPr/>
        </p:nvGrpSpPr>
        <p:grpSpPr>
          <a:xfrm>
            <a:off x="8843810" y="3158719"/>
            <a:ext cx="2946331" cy="3019795"/>
            <a:chOff x="3177766" y="6791136"/>
            <a:chExt cx="1361636" cy="1395587"/>
          </a:xfrm>
        </p:grpSpPr>
        <p:sp>
          <p:nvSpPr>
            <p:cNvPr id="210" name="Google Shape;210;p1"/>
            <p:cNvSpPr/>
            <p:nvPr/>
          </p:nvSpPr>
          <p:spPr>
            <a:xfrm>
              <a:off x="3177766" y="6950168"/>
              <a:ext cx="262281" cy="1196190"/>
            </a:xfrm>
            <a:custGeom>
              <a:avLst/>
              <a:gdLst/>
              <a:ahLst/>
              <a:cxnLst/>
              <a:rect l="l" t="t" r="r" b="b"/>
              <a:pathLst>
                <a:path w="262281" h="1196190" extrusionOk="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5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11" name="Google Shape;211;p1"/>
            <p:cNvSpPr/>
            <p:nvPr/>
          </p:nvSpPr>
          <p:spPr>
            <a:xfrm>
              <a:off x="3471181" y="7651529"/>
              <a:ext cx="1017410" cy="535194"/>
            </a:xfrm>
            <a:custGeom>
              <a:avLst/>
              <a:gdLst/>
              <a:ahLst/>
              <a:cxnLst/>
              <a:rect l="l" t="t" r="r" b="b"/>
              <a:pathLst>
                <a:path w="1017410" h="535194" extrusionOk="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5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12" name="Google Shape;212;p1"/>
            <p:cNvSpPr/>
            <p:nvPr/>
          </p:nvSpPr>
          <p:spPr>
            <a:xfrm>
              <a:off x="3438083" y="6791136"/>
              <a:ext cx="1101319" cy="889408"/>
            </a:xfrm>
            <a:custGeom>
              <a:avLst/>
              <a:gdLst/>
              <a:ahLst/>
              <a:cxnLst/>
              <a:rect l="l" t="t" r="r" b="b"/>
              <a:pathLst>
                <a:path w="1101319" h="889408" extrusionOk="0">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5882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sp>
        <p:nvSpPr>
          <p:cNvPr id="213" name="Google Shape;213;p1"/>
          <p:cNvSpPr txBox="1">
            <a:spLocks noGrp="1"/>
          </p:cNvSpPr>
          <p:nvPr>
            <p:ph type="body" idx="1"/>
          </p:nvPr>
        </p:nvSpPr>
        <p:spPr>
          <a:xfrm>
            <a:off x="374212" y="2914449"/>
            <a:ext cx="3354126" cy="1008397"/>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r>
              <a:rPr lang="en-US" dirty="0"/>
              <a:t>Module 5</a:t>
            </a:r>
            <a:endParaRPr dirty="0"/>
          </a:p>
        </p:txBody>
      </p:sp>
      <p:pic>
        <p:nvPicPr>
          <p:cNvPr id="214" name="Google Shape;214;p1"/>
          <p:cNvPicPr preferRelativeResize="0">
            <a:picLocks noGrp="1"/>
          </p:cNvPicPr>
          <p:nvPr>
            <p:ph type="pic" idx="3"/>
          </p:nvPr>
        </p:nvPicPr>
        <p:blipFill rotWithShape="1">
          <a:blip r:embed="rId3">
            <a:alphaModFix/>
          </a:blip>
          <a:srcRect l="6190" r="6190"/>
          <a:stretch/>
        </p:blipFill>
        <p:spPr>
          <a:xfrm>
            <a:off x="5835282" y="435952"/>
            <a:ext cx="5982506" cy="4551482"/>
          </a:xfrm>
          <a:prstGeom prst="rect">
            <a:avLst/>
          </a:prstGeom>
          <a:solidFill>
            <a:srgbClr val="F2F2F2"/>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0"/>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Relevance to Entrepreneurial Success:</a:t>
            </a:r>
            <a:endParaRPr/>
          </a:p>
          <a:p>
            <a:pPr marL="0" lvl="0" indent="0" algn="l" rtl="0">
              <a:lnSpc>
                <a:spcPct val="100000"/>
              </a:lnSpc>
              <a:spcBef>
                <a:spcPts val="0"/>
              </a:spcBef>
              <a:spcAft>
                <a:spcPts val="0"/>
              </a:spcAft>
              <a:buClr>
                <a:srgbClr val="915F9E"/>
              </a:buClr>
              <a:buSzPts val="3600"/>
              <a:buNone/>
            </a:pPr>
            <a:endParaRPr/>
          </a:p>
        </p:txBody>
      </p:sp>
      <p:sp>
        <p:nvSpPr>
          <p:cNvPr id="293" name="Google Shape;293;p10"/>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b="1" i="1"/>
              <a:t>Holistic Approach: </a:t>
            </a:r>
            <a:r>
              <a:rPr lang="en-US"/>
              <a:t>EntreComp takes a holistic approach to entrepreneurship, emphasizing that success involves not only technical skills but also a mindset and behaviors associated with entrepreneurship.</a:t>
            </a:r>
            <a:endParaRPr/>
          </a:p>
          <a:p>
            <a:pPr marL="0" lvl="0" indent="0" algn="l" rtl="0">
              <a:lnSpc>
                <a:spcPct val="100000"/>
              </a:lnSpc>
              <a:spcBef>
                <a:spcPts val="0"/>
              </a:spcBef>
              <a:spcAft>
                <a:spcPts val="0"/>
              </a:spcAft>
              <a:buClr>
                <a:srgbClr val="0C2D45"/>
              </a:buClr>
              <a:buSzPts val="2400"/>
              <a:buNone/>
            </a:pPr>
            <a:r>
              <a:rPr lang="en-US" b="1" i="1"/>
              <a:t>Promoting Innovation: </a:t>
            </a:r>
            <a:endParaRPr b="1" i="1"/>
          </a:p>
          <a:p>
            <a:pPr marL="0" lvl="0" indent="0" algn="l" rtl="0">
              <a:lnSpc>
                <a:spcPct val="100000"/>
              </a:lnSpc>
              <a:spcBef>
                <a:spcPts val="0"/>
              </a:spcBef>
              <a:spcAft>
                <a:spcPts val="0"/>
              </a:spcAft>
              <a:buClr>
                <a:srgbClr val="0C2D45"/>
              </a:buClr>
              <a:buSzPts val="2400"/>
              <a:buNone/>
            </a:pPr>
            <a:r>
              <a:rPr lang="en-US"/>
              <a:t>By focusing on creativity, spotting opportunities, and valuing ideas, EntreComp encourages an entrepreneurial mindset that fosters innovation, a key driver of success in many industries.</a:t>
            </a:r>
            <a:endParaRPr/>
          </a:p>
          <a:p>
            <a:pPr marL="0" lvl="0" indent="0" algn="l" rtl="0">
              <a:lnSpc>
                <a:spcPct val="100000"/>
              </a:lnSpc>
              <a:spcBef>
                <a:spcPts val="0"/>
              </a:spcBef>
              <a:spcAft>
                <a:spcPts val="0"/>
              </a:spcAft>
              <a:buClr>
                <a:srgbClr val="0C2D45"/>
              </a:buClr>
              <a:buSzPts val="2400"/>
              <a:buNone/>
            </a:pPr>
            <a:r>
              <a:rPr lang="en-US" b="1" i="1"/>
              <a:t>Lifelong Learning: </a:t>
            </a:r>
            <a:br>
              <a:rPr lang="en-US"/>
            </a:br>
            <a:r>
              <a:rPr lang="en-US"/>
              <a:t>The emphasis on learning through experience aligns with the idea of continuous learning, acknowledging that ongoing development and adaptation are essential for sustained entrepreneurial success.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1"/>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EntreComp</a:t>
            </a:r>
            <a:endParaRPr/>
          </a:p>
        </p:txBody>
      </p:sp>
      <p:sp>
        <p:nvSpPr>
          <p:cNvPr id="299" name="Google Shape;299;p11"/>
          <p:cNvSpPr txBox="1"/>
          <p:nvPr/>
        </p:nvSpPr>
        <p:spPr>
          <a:xfrm>
            <a:off x="1028700" y="2416629"/>
            <a:ext cx="1030901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Schoolbook"/>
                <a:ea typeface="Century Schoolbook"/>
                <a:cs typeface="Century Schoolbook"/>
                <a:sym typeface="Century Schoolbook"/>
              </a:rPr>
              <a:t>EntreComp offers a robust framework that emphasize an holistic approach for entrepreneurial success. Its relevance lies in its focus on fostering the mindset, skills, and behaviors that contribute to entrepreneurial success across various domains and stages of one's career. Also its adaptability to diverse contexts and experience of the user.</a:t>
            </a: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2"/>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ABB57"/>
              </a:buClr>
              <a:buSzPts val="11600"/>
              <a:buNone/>
            </a:pPr>
            <a:r>
              <a:rPr lang="en-US"/>
              <a:t>02</a:t>
            </a:r>
            <a:endParaRPr/>
          </a:p>
        </p:txBody>
      </p:sp>
      <p:sp>
        <p:nvSpPr>
          <p:cNvPr id="305" name="Google Shape;305;p12"/>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915F9E"/>
              </a:buClr>
              <a:buSzPts val="4800"/>
              <a:buNone/>
            </a:pPr>
            <a:r>
              <a:rPr lang="en-US"/>
              <a:t>SECTION</a:t>
            </a:r>
            <a:endParaRPr/>
          </a:p>
        </p:txBody>
      </p:sp>
      <p:sp>
        <p:nvSpPr>
          <p:cNvPr id="306" name="Google Shape;306;p12"/>
          <p:cNvSpPr txBox="1">
            <a:spLocks noGrp="1"/>
          </p:cNvSpPr>
          <p:nvPr>
            <p:ph type="body" idx="3"/>
          </p:nvPr>
        </p:nvSpPr>
        <p:spPr>
          <a:xfrm>
            <a:off x="3389430" y="3162907"/>
            <a:ext cx="3145225" cy="234810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a:t>DigiComp and its application in business</a:t>
            </a:r>
            <a:endParaRPr/>
          </a:p>
          <a:p>
            <a:pPr marL="0" lvl="0" indent="0" algn="r" rtl="0">
              <a:lnSpc>
                <a:spcPct val="100000"/>
              </a:lnSpc>
              <a:spcBef>
                <a:spcPts val="0"/>
              </a:spcBef>
              <a:spcAft>
                <a:spcPts val="0"/>
              </a:spcAft>
              <a:buClr>
                <a:schemeClr val="lt1"/>
              </a:buClr>
              <a:buSzPts val="3600"/>
              <a:buNone/>
            </a:pPr>
            <a:endParaRPr/>
          </a:p>
        </p:txBody>
      </p:sp>
      <p:grpSp>
        <p:nvGrpSpPr>
          <p:cNvPr id="307" name="Google Shape;307;p12"/>
          <p:cNvGrpSpPr/>
          <p:nvPr/>
        </p:nvGrpSpPr>
        <p:grpSpPr>
          <a:xfrm>
            <a:off x="-205469" y="3429000"/>
            <a:ext cx="2946331" cy="3019795"/>
            <a:chOff x="3177766" y="6791136"/>
            <a:chExt cx="1361636" cy="1395587"/>
          </a:xfrm>
        </p:grpSpPr>
        <p:sp>
          <p:nvSpPr>
            <p:cNvPr id="308" name="Google Shape;308;p12"/>
            <p:cNvSpPr/>
            <p:nvPr/>
          </p:nvSpPr>
          <p:spPr>
            <a:xfrm>
              <a:off x="3177766" y="6950168"/>
              <a:ext cx="262281" cy="1196190"/>
            </a:xfrm>
            <a:custGeom>
              <a:avLst/>
              <a:gdLst/>
              <a:ahLst/>
              <a:cxnLst/>
              <a:rect l="l" t="t" r="r" b="b"/>
              <a:pathLst>
                <a:path w="262281" h="1196190" extrusionOk="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309" name="Google Shape;309;p12"/>
            <p:cNvSpPr/>
            <p:nvPr/>
          </p:nvSpPr>
          <p:spPr>
            <a:xfrm>
              <a:off x="3471181" y="7651529"/>
              <a:ext cx="1017410" cy="535194"/>
            </a:xfrm>
            <a:custGeom>
              <a:avLst/>
              <a:gdLst/>
              <a:ahLst/>
              <a:cxnLst/>
              <a:rect l="l" t="t" r="r" b="b"/>
              <a:pathLst>
                <a:path w="1017410" h="535194" extrusionOk="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310" name="Google Shape;310;p12"/>
            <p:cNvSpPr/>
            <p:nvPr/>
          </p:nvSpPr>
          <p:spPr>
            <a:xfrm>
              <a:off x="3438083" y="6791136"/>
              <a:ext cx="1101319" cy="889408"/>
            </a:xfrm>
            <a:custGeom>
              <a:avLst/>
              <a:gdLst/>
              <a:ahLst/>
              <a:cxnLst/>
              <a:rect l="l" t="t" r="r" b="b"/>
              <a:pathLst>
                <a:path w="1101319" h="889408" extrusionOk="0">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pic>
        <p:nvPicPr>
          <p:cNvPr id="311" name="Google Shape;311;p12"/>
          <p:cNvPicPr preferRelativeResize="0">
            <a:picLocks noGrp="1"/>
          </p:cNvPicPr>
          <p:nvPr>
            <p:ph type="pic" idx="4"/>
          </p:nvPr>
        </p:nvPicPr>
        <p:blipFill rotWithShape="1">
          <a:blip r:embed="rId3">
            <a:alphaModFix/>
          </a:blip>
          <a:srcRect l="21735" r="21736"/>
          <a:stretch/>
        </p:blipFill>
        <p:spPr>
          <a:xfrm>
            <a:off x="6841657" y="0"/>
            <a:ext cx="5364392" cy="6325815"/>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3"/>
          <p:cNvSpPr txBox="1">
            <a:spLocks noGrp="1"/>
          </p:cNvSpPr>
          <p:nvPr>
            <p:ph type="body" idx="1"/>
          </p:nvPr>
        </p:nvSpPr>
        <p:spPr>
          <a:xfrm>
            <a:off x="433095" y="996043"/>
            <a:ext cx="5592148" cy="4588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000"/>
              <a:buFont typeface="Arial"/>
              <a:buNone/>
            </a:pPr>
            <a:r>
              <a:rPr lang="en-US" sz="2000" b="0" i="0" u="none" strike="noStrike" cap="none">
                <a:solidFill>
                  <a:srgbClr val="011E3B"/>
                </a:solidFill>
                <a:latin typeface="Calibri"/>
                <a:ea typeface="Calibri"/>
                <a:cs typeface="Calibri"/>
                <a:sym typeface="Calibri"/>
              </a:rPr>
              <a:t>The DigComp framework identifies the key components of digital competence in 5 areas  </a:t>
            </a:r>
            <a:br>
              <a:rPr lang="en-US" sz="2000" b="0" i="0" u="none" strike="noStrike" cap="none">
                <a:solidFill>
                  <a:srgbClr val="011E3B"/>
                </a:solidFill>
                <a:latin typeface="Calibri"/>
                <a:ea typeface="Calibri"/>
                <a:cs typeface="Calibri"/>
                <a:sym typeface="Calibri"/>
              </a:rPr>
            </a:b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1. Information and data literacy: To articulate information needs, to locate and retrieve digital data, information and content. </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To judge the relevance of the source and its content. To store, manage, and organize digital data, information and content.</a:t>
            </a:r>
            <a:endParaRPr sz="2300" b="0" i="0" u="none" strike="noStrike" cap="none">
              <a:solidFill>
                <a:srgbClr val="011E3B"/>
              </a:solidFill>
              <a:latin typeface="Calibri"/>
              <a:ea typeface="Calibri"/>
              <a:cs typeface="Calibri"/>
              <a:sym typeface="Calibri"/>
            </a:endParaRPr>
          </a:p>
        </p:txBody>
      </p:sp>
      <p:sp>
        <p:nvSpPr>
          <p:cNvPr id="317" name="Google Shape;317;p13"/>
          <p:cNvSpPr txBox="1">
            <a:spLocks noGrp="1"/>
          </p:cNvSpPr>
          <p:nvPr>
            <p:ph type="body" idx="2"/>
          </p:nvPr>
        </p:nvSpPr>
        <p:spPr>
          <a:xfrm>
            <a:off x="433095" y="468693"/>
            <a:ext cx="7714862" cy="8428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300"/>
              <a:buFont typeface="Arial"/>
              <a:buNone/>
            </a:pPr>
            <a:r>
              <a:rPr lang="en-US" sz="2300" b="0" i="0" u="none" strike="noStrike" cap="none">
                <a:solidFill>
                  <a:srgbClr val="011E3B"/>
                </a:solidFill>
                <a:latin typeface="Calibri"/>
                <a:ea typeface="Calibri"/>
                <a:cs typeface="Calibri"/>
                <a:sym typeface="Calibri"/>
              </a:rPr>
              <a:t>DigiComp: The Digital Competence Framework</a:t>
            </a:r>
            <a:endParaRPr sz="2300" b="0" i="0" u="none" strike="noStrike" cap="none">
              <a:solidFill>
                <a:srgbClr val="011E3B"/>
              </a:solidFill>
              <a:latin typeface="Calibri"/>
              <a:ea typeface="Calibri"/>
              <a:cs typeface="Calibri"/>
              <a:sym typeface="Calibri"/>
            </a:endParaRPr>
          </a:p>
        </p:txBody>
      </p:sp>
      <p:pic>
        <p:nvPicPr>
          <p:cNvPr id="318" name="Google Shape;318;p13"/>
          <p:cNvPicPr preferRelativeResize="0"/>
          <p:nvPr/>
        </p:nvPicPr>
        <p:blipFill rotWithShape="1">
          <a:blip r:embed="rId3">
            <a:alphaModFix/>
          </a:blip>
          <a:srcRect/>
          <a:stretch/>
        </p:blipFill>
        <p:spPr>
          <a:xfrm>
            <a:off x="7224223" y="772718"/>
            <a:ext cx="4724823" cy="45340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4"/>
          <p:cNvSpPr txBox="1">
            <a:spLocks noGrp="1"/>
          </p:cNvSpPr>
          <p:nvPr>
            <p:ph type="body" idx="1"/>
          </p:nvPr>
        </p:nvSpPr>
        <p:spPr>
          <a:xfrm>
            <a:off x="433095" y="996043"/>
            <a:ext cx="6212634" cy="4588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000"/>
              <a:buFont typeface="Arial"/>
              <a:buNone/>
            </a:pPr>
            <a:r>
              <a:rPr lang="en-US" sz="2000" b="0" i="0" u="none" strike="noStrike" cap="none">
                <a:solidFill>
                  <a:srgbClr val="011E3B"/>
                </a:solidFill>
                <a:latin typeface="Calibri"/>
                <a:ea typeface="Calibri"/>
                <a:cs typeface="Calibri"/>
                <a:sym typeface="Calibri"/>
              </a:rPr>
              <a:t>2. Communication and collaboration: To interact, communicate and collaborate through digital technologies while being aware of cultural and generational diversity. To participate in society through public and private digital services and participatory citizenship. To manage one’s digital presence, identity and reputation.</a:t>
            </a:r>
            <a:br>
              <a:rPr lang="en-US" sz="2000" b="0" i="0" u="none" strike="noStrike" cap="none">
                <a:solidFill>
                  <a:srgbClr val="011E3B"/>
                </a:solidFill>
                <a:latin typeface="Calibri"/>
                <a:ea typeface="Calibri"/>
                <a:cs typeface="Calibri"/>
                <a:sym typeface="Calibri"/>
              </a:rPr>
            </a:b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3. Digital content creation: To create and edit digital content To improve and integrate information and content into an existing body of knowledge while understanding how copyright and licences are to be applied. To know how to give understandable instructions for a computer system.</a:t>
            </a:r>
            <a:endParaRPr sz="2300" b="0" i="0" u="none" strike="noStrike" cap="none">
              <a:solidFill>
                <a:srgbClr val="011E3B"/>
              </a:solidFill>
              <a:latin typeface="Calibri"/>
              <a:ea typeface="Calibri"/>
              <a:cs typeface="Calibri"/>
              <a:sym typeface="Calibri"/>
            </a:endParaRPr>
          </a:p>
        </p:txBody>
      </p:sp>
      <p:sp>
        <p:nvSpPr>
          <p:cNvPr id="324" name="Google Shape;324;p14"/>
          <p:cNvSpPr txBox="1">
            <a:spLocks noGrp="1"/>
          </p:cNvSpPr>
          <p:nvPr>
            <p:ph type="body" idx="2"/>
          </p:nvPr>
        </p:nvSpPr>
        <p:spPr>
          <a:xfrm>
            <a:off x="433095" y="468693"/>
            <a:ext cx="7714862" cy="8428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300"/>
              <a:buFont typeface="Arial"/>
              <a:buNone/>
            </a:pPr>
            <a:r>
              <a:rPr lang="en-US" sz="2300" b="0" i="0" u="none" strike="noStrike" cap="none">
                <a:solidFill>
                  <a:srgbClr val="011E3B"/>
                </a:solidFill>
                <a:latin typeface="Calibri"/>
                <a:ea typeface="Calibri"/>
                <a:cs typeface="Calibri"/>
                <a:sym typeface="Calibri"/>
              </a:rPr>
              <a:t>DigiComp: The Digital Competence Framework</a:t>
            </a:r>
            <a:endParaRPr sz="2300" b="0" i="0" u="none" strike="noStrike" cap="none">
              <a:solidFill>
                <a:srgbClr val="011E3B"/>
              </a:solidFill>
              <a:latin typeface="Calibri"/>
              <a:ea typeface="Calibri"/>
              <a:cs typeface="Calibri"/>
              <a:sym typeface="Calibri"/>
            </a:endParaRPr>
          </a:p>
        </p:txBody>
      </p:sp>
      <p:pic>
        <p:nvPicPr>
          <p:cNvPr id="325" name="Google Shape;325;p14"/>
          <p:cNvPicPr preferRelativeResize="0"/>
          <p:nvPr/>
        </p:nvPicPr>
        <p:blipFill rotWithShape="1">
          <a:blip r:embed="rId3">
            <a:alphaModFix/>
          </a:blip>
          <a:srcRect/>
          <a:stretch/>
        </p:blipFill>
        <p:spPr>
          <a:xfrm>
            <a:off x="7028279" y="609431"/>
            <a:ext cx="4777277" cy="45844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5"/>
          <p:cNvSpPr txBox="1">
            <a:spLocks noGrp="1"/>
          </p:cNvSpPr>
          <p:nvPr>
            <p:ph type="body" idx="1"/>
          </p:nvPr>
        </p:nvSpPr>
        <p:spPr>
          <a:xfrm>
            <a:off x="433095" y="996043"/>
            <a:ext cx="6212634" cy="4588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000"/>
              <a:buFont typeface="Arial"/>
              <a:buNone/>
            </a:pPr>
            <a:r>
              <a:rPr lang="en-US" sz="2000" b="0" i="0" u="none" strike="noStrike" cap="none">
                <a:solidFill>
                  <a:srgbClr val="011E3B"/>
                </a:solidFill>
                <a:latin typeface="Calibri"/>
                <a:ea typeface="Calibri"/>
                <a:cs typeface="Calibri"/>
                <a:sym typeface="Calibri"/>
              </a:rPr>
              <a:t>4. Safety: To protect devices, content, personal data and privacy in digital environments. To protect physical and psychological health, and to be aware of digital technologies for social well-being and social inclusion. To be aware of the environmental impact of digital technologies and their use.</a:t>
            </a:r>
            <a:br>
              <a:rPr lang="en-US" sz="2000" b="0" i="0" u="none" strike="noStrike" cap="none">
                <a:solidFill>
                  <a:srgbClr val="011E3B"/>
                </a:solidFill>
                <a:latin typeface="Calibri"/>
                <a:ea typeface="Calibri"/>
                <a:cs typeface="Calibri"/>
                <a:sym typeface="Calibri"/>
              </a:rPr>
            </a:br>
            <a:br>
              <a:rPr lang="en-US" sz="2000" b="0" i="0" u="none" strike="noStrike" cap="none">
                <a:solidFill>
                  <a:srgbClr val="011E3B"/>
                </a:solidFill>
                <a:latin typeface="Calibri"/>
                <a:ea typeface="Calibri"/>
                <a:cs typeface="Calibri"/>
                <a:sym typeface="Calibri"/>
              </a:rPr>
            </a:b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5. Problem solving: To identify needs and problems, and to resolve conceptual problems and problem situations in digital environments. To use digital tools to innovate processes and products. To keep up-to-date with the digital evolution.</a:t>
            </a:r>
            <a:endParaRPr/>
          </a:p>
          <a:p>
            <a:pPr marL="835822" marR="0" lvl="0" indent="-689772" algn="l" rtl="0">
              <a:lnSpc>
                <a:spcPct val="100000"/>
              </a:lnSpc>
              <a:spcBef>
                <a:spcPts val="3657"/>
              </a:spcBef>
              <a:spcAft>
                <a:spcPts val="0"/>
              </a:spcAft>
              <a:buClr>
                <a:srgbClr val="011E3B"/>
              </a:buClr>
              <a:buSzPts val="2300"/>
              <a:buFont typeface="Arial"/>
              <a:buNone/>
            </a:pPr>
            <a:endParaRPr sz="2300">
              <a:solidFill>
                <a:srgbClr val="011E3B"/>
              </a:solidFill>
              <a:latin typeface="Calibri"/>
              <a:ea typeface="Calibri"/>
              <a:cs typeface="Calibri"/>
              <a:sym typeface="Calibri"/>
            </a:endParaRPr>
          </a:p>
        </p:txBody>
      </p:sp>
      <p:sp>
        <p:nvSpPr>
          <p:cNvPr id="331" name="Google Shape;331;p15"/>
          <p:cNvSpPr txBox="1">
            <a:spLocks noGrp="1"/>
          </p:cNvSpPr>
          <p:nvPr>
            <p:ph type="body" idx="2"/>
          </p:nvPr>
        </p:nvSpPr>
        <p:spPr>
          <a:xfrm>
            <a:off x="433095" y="468693"/>
            <a:ext cx="7714862" cy="8428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300"/>
              <a:buFont typeface="Arial"/>
              <a:buNone/>
            </a:pPr>
            <a:r>
              <a:rPr lang="en-US" sz="2300">
                <a:solidFill>
                  <a:srgbClr val="011E3B"/>
                </a:solidFill>
                <a:latin typeface="Calibri"/>
                <a:ea typeface="Calibri"/>
                <a:cs typeface="Calibri"/>
                <a:sym typeface="Calibri"/>
              </a:rPr>
              <a:t>DigiComp: The Digital Competence Framework</a:t>
            </a:r>
            <a:endParaRPr sz="2300">
              <a:solidFill>
                <a:srgbClr val="011E3B"/>
              </a:solidFill>
              <a:latin typeface="Calibri"/>
              <a:ea typeface="Calibri"/>
              <a:cs typeface="Calibri"/>
              <a:sym typeface="Calibri"/>
            </a:endParaRPr>
          </a:p>
        </p:txBody>
      </p:sp>
      <p:pic>
        <p:nvPicPr>
          <p:cNvPr id="332" name="Google Shape;332;p15"/>
          <p:cNvPicPr preferRelativeResize="0"/>
          <p:nvPr/>
        </p:nvPicPr>
        <p:blipFill rotWithShape="1">
          <a:blip r:embed="rId3">
            <a:alphaModFix/>
          </a:blip>
          <a:srcRect/>
          <a:stretch/>
        </p:blipFill>
        <p:spPr>
          <a:xfrm>
            <a:off x="7028279" y="609431"/>
            <a:ext cx="4777277" cy="45844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6"/>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Application of DigiComp in business</a:t>
            </a:r>
            <a:endParaRPr/>
          </a:p>
          <a:p>
            <a:pPr marL="0" lvl="0" indent="0" algn="l" rtl="0">
              <a:lnSpc>
                <a:spcPct val="100000"/>
              </a:lnSpc>
              <a:spcBef>
                <a:spcPts val="0"/>
              </a:spcBef>
              <a:spcAft>
                <a:spcPts val="0"/>
              </a:spcAft>
              <a:buClr>
                <a:srgbClr val="915F9E"/>
              </a:buClr>
              <a:buSzPts val="3600"/>
              <a:buNone/>
            </a:pPr>
            <a:endParaRPr/>
          </a:p>
        </p:txBody>
      </p:sp>
      <p:sp>
        <p:nvSpPr>
          <p:cNvPr id="338" name="Google Shape;338;p16"/>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sz="2400" b="1" i="1">
                <a:solidFill>
                  <a:srgbClr val="0C2D45"/>
                </a:solidFill>
                <a:latin typeface="Calibri"/>
                <a:ea typeface="Calibri"/>
                <a:cs typeface="Calibri"/>
                <a:sym typeface="Calibri"/>
              </a:rPr>
              <a:t>Use of digital tools for communication and collaboration. </a:t>
            </a:r>
            <a:br>
              <a:rPr lang="en-US" sz="2400">
                <a:solidFill>
                  <a:srgbClr val="0C2D45"/>
                </a:solidFill>
                <a:latin typeface="Calibri"/>
                <a:ea typeface="Calibri"/>
                <a:cs typeface="Calibri"/>
                <a:sym typeface="Calibri"/>
              </a:rPr>
            </a:br>
            <a:r>
              <a:rPr lang="en-US" sz="2400">
                <a:solidFill>
                  <a:srgbClr val="0C2D45"/>
                </a:solidFill>
                <a:latin typeface="Calibri"/>
                <a:ea typeface="Calibri"/>
                <a:cs typeface="Calibri"/>
                <a:sym typeface="Calibri"/>
              </a:rPr>
              <a:t>Businesses can benefit by enhancing internal and external communication processes, fostering collaboration among teams, and improving customer interactions.</a:t>
            </a:r>
            <a:endParaRPr/>
          </a:p>
          <a:p>
            <a:pPr marL="0" lvl="0" indent="0" algn="l" rtl="0">
              <a:lnSpc>
                <a:spcPct val="100000"/>
              </a:lnSpc>
              <a:spcBef>
                <a:spcPts val="0"/>
              </a:spcBef>
              <a:spcAft>
                <a:spcPts val="0"/>
              </a:spcAft>
              <a:buClr>
                <a:srgbClr val="0C2D45"/>
              </a:buClr>
              <a:buSzPts val="2400"/>
              <a:buNone/>
            </a:pPr>
            <a:r>
              <a:rPr lang="en-US" b="1" i="1"/>
              <a:t>Data-driven decisions and marketing.</a:t>
            </a:r>
            <a:br>
              <a:rPr lang="en-US"/>
            </a:br>
            <a:r>
              <a:rPr lang="en-US" sz="2400">
                <a:solidFill>
                  <a:srgbClr val="0C2D45"/>
                </a:solidFill>
                <a:latin typeface="Calibri"/>
                <a:ea typeface="Calibri"/>
                <a:cs typeface="Calibri"/>
                <a:sym typeface="Calibri"/>
              </a:rPr>
              <a:t>DigiComp help ensuring  teams are skilled in creating safe digital content, utilizing social media, and understanding data analytics for more targeted and effective data-driven decision making.</a:t>
            </a:r>
            <a:endParaRPr/>
          </a:p>
          <a:p>
            <a:pPr marL="0" lvl="0" indent="0" algn="l" rtl="0">
              <a:lnSpc>
                <a:spcPct val="100000"/>
              </a:lnSpc>
              <a:spcBef>
                <a:spcPts val="0"/>
              </a:spcBef>
              <a:spcAft>
                <a:spcPts val="0"/>
              </a:spcAft>
              <a:buClr>
                <a:srgbClr val="0C2D45"/>
              </a:buClr>
              <a:buSzPts val="2400"/>
              <a:buNone/>
            </a:pPr>
            <a:r>
              <a:rPr lang="en-US" b="1" i="1"/>
              <a:t>Cybersecurity and data protection</a:t>
            </a:r>
            <a:br>
              <a:rPr lang="en-US"/>
            </a:br>
            <a:r>
              <a:rPr lang="en-US"/>
              <a:t>Businesses can use this to enhance the digital security awareness of their employees, reducing the risk of cyber threats and ensuring compliance with data protection regulations.</a:t>
            </a:r>
            <a:endParaRPr b="1"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f4e894ea4d_0_0"/>
          <p:cNvSpPr txBox="1">
            <a:spLocks noGrp="1"/>
          </p:cNvSpPr>
          <p:nvPr>
            <p:ph type="body" idx="1"/>
          </p:nvPr>
        </p:nvSpPr>
        <p:spPr>
          <a:xfrm>
            <a:off x="854280" y="925680"/>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Data-driven decisions and marketing. Video</a:t>
            </a:r>
            <a:br>
              <a:rPr lang="en-US" sz="2400" b="0">
                <a:solidFill>
                  <a:srgbClr val="0C2D45"/>
                </a:solidFill>
              </a:rPr>
            </a:br>
            <a:endParaRPr/>
          </a:p>
        </p:txBody>
      </p:sp>
      <p:sp>
        <p:nvSpPr>
          <p:cNvPr id="344" name="Google Shape;344;g1f4e894ea4d_0_0"/>
          <p:cNvSpPr txBox="1"/>
          <p:nvPr/>
        </p:nvSpPr>
        <p:spPr>
          <a:xfrm>
            <a:off x="1028700" y="2416629"/>
            <a:ext cx="10308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entury Schoolbook"/>
              <a:ea typeface="Century Schoolbook"/>
              <a:cs typeface="Century Schoolbook"/>
              <a:sym typeface="Century Schoolbook"/>
            </a:endParaRPr>
          </a:p>
        </p:txBody>
      </p:sp>
      <p:sp>
        <p:nvSpPr>
          <p:cNvPr id="345" name="Google Shape;345;g1f4e894ea4d_0_0"/>
          <p:cNvSpPr txBox="1"/>
          <p:nvPr/>
        </p:nvSpPr>
        <p:spPr>
          <a:xfrm>
            <a:off x="3185250" y="5394950"/>
            <a:ext cx="59958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t>https://www.youtube.com/watch?v=FVEwfhLGYHE&amp;ab_channel=Jelvix%7CTECHIN5MINUTES</a:t>
            </a:r>
            <a:endParaRPr sz="1900"/>
          </a:p>
        </p:txBody>
      </p:sp>
      <p:pic>
        <p:nvPicPr>
          <p:cNvPr id="346" name="Google Shape;346;g1f4e894ea4d_0_0"/>
          <p:cNvPicPr preferRelativeResize="0"/>
          <p:nvPr/>
        </p:nvPicPr>
        <p:blipFill>
          <a:blip r:embed="rId3">
            <a:alphaModFix/>
          </a:blip>
          <a:stretch>
            <a:fillRect/>
          </a:stretch>
        </p:blipFill>
        <p:spPr>
          <a:xfrm>
            <a:off x="2427138" y="1668512"/>
            <a:ext cx="7337781" cy="3520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7"/>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DigiComp</a:t>
            </a:r>
            <a:endParaRPr/>
          </a:p>
        </p:txBody>
      </p:sp>
      <p:sp>
        <p:nvSpPr>
          <p:cNvPr id="352" name="Google Shape;352;p17"/>
          <p:cNvSpPr txBox="1"/>
          <p:nvPr/>
        </p:nvSpPr>
        <p:spPr>
          <a:xfrm>
            <a:off x="1028700" y="2416629"/>
            <a:ext cx="10309011"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Schoolbook"/>
                <a:ea typeface="Century Schoolbook"/>
                <a:cs typeface="Century Schoolbook"/>
                <a:sym typeface="Century Schoolbook"/>
              </a:rPr>
              <a:t>The DigiComp focuses specifically on the digital skills and competences necessary for individuals to thrive in the digital era. It outlines a set of digital competences that encompass the use of digital technology, information, and communication tools.</a:t>
            </a: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8"/>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ABB57"/>
              </a:buClr>
              <a:buSzPts val="11600"/>
              <a:buNone/>
            </a:pPr>
            <a:r>
              <a:rPr lang="en-US"/>
              <a:t>03</a:t>
            </a:r>
            <a:endParaRPr/>
          </a:p>
        </p:txBody>
      </p:sp>
      <p:sp>
        <p:nvSpPr>
          <p:cNvPr id="358" name="Google Shape;358;p18"/>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915F9E"/>
              </a:buClr>
              <a:buSzPts val="4800"/>
              <a:buNone/>
            </a:pPr>
            <a:r>
              <a:rPr lang="en-US"/>
              <a:t>SECTION</a:t>
            </a:r>
            <a:endParaRPr/>
          </a:p>
        </p:txBody>
      </p:sp>
      <p:sp>
        <p:nvSpPr>
          <p:cNvPr id="359" name="Google Shape;359;p18"/>
          <p:cNvSpPr txBox="1">
            <a:spLocks noGrp="1"/>
          </p:cNvSpPr>
          <p:nvPr>
            <p:ph type="body" idx="3"/>
          </p:nvPr>
        </p:nvSpPr>
        <p:spPr>
          <a:xfrm>
            <a:off x="3389430" y="3162907"/>
            <a:ext cx="3145225" cy="234810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a:t>Investor readiness and how to attract funding</a:t>
            </a:r>
            <a:endParaRPr/>
          </a:p>
        </p:txBody>
      </p:sp>
      <p:grpSp>
        <p:nvGrpSpPr>
          <p:cNvPr id="360" name="Google Shape;360;p18"/>
          <p:cNvGrpSpPr/>
          <p:nvPr/>
        </p:nvGrpSpPr>
        <p:grpSpPr>
          <a:xfrm>
            <a:off x="-205469" y="3429000"/>
            <a:ext cx="2946331" cy="3019795"/>
            <a:chOff x="3177766" y="6791136"/>
            <a:chExt cx="1361636" cy="1395587"/>
          </a:xfrm>
        </p:grpSpPr>
        <p:sp>
          <p:nvSpPr>
            <p:cNvPr id="361" name="Google Shape;361;p18"/>
            <p:cNvSpPr/>
            <p:nvPr/>
          </p:nvSpPr>
          <p:spPr>
            <a:xfrm>
              <a:off x="3177766" y="6950168"/>
              <a:ext cx="262281" cy="1196190"/>
            </a:xfrm>
            <a:custGeom>
              <a:avLst/>
              <a:gdLst/>
              <a:ahLst/>
              <a:cxnLst/>
              <a:rect l="l" t="t" r="r" b="b"/>
              <a:pathLst>
                <a:path w="262281" h="1196190" extrusionOk="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362" name="Google Shape;362;p18"/>
            <p:cNvSpPr/>
            <p:nvPr/>
          </p:nvSpPr>
          <p:spPr>
            <a:xfrm>
              <a:off x="3471181" y="7651529"/>
              <a:ext cx="1017410" cy="535194"/>
            </a:xfrm>
            <a:custGeom>
              <a:avLst/>
              <a:gdLst/>
              <a:ahLst/>
              <a:cxnLst/>
              <a:rect l="l" t="t" r="r" b="b"/>
              <a:pathLst>
                <a:path w="1017410" h="535194" extrusionOk="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363" name="Google Shape;363;p18"/>
            <p:cNvSpPr/>
            <p:nvPr/>
          </p:nvSpPr>
          <p:spPr>
            <a:xfrm>
              <a:off x="3438083" y="6791136"/>
              <a:ext cx="1101319" cy="889408"/>
            </a:xfrm>
            <a:custGeom>
              <a:avLst/>
              <a:gdLst/>
              <a:ahLst/>
              <a:cxnLst/>
              <a:rect l="l" t="t" r="r" b="b"/>
              <a:pathLst>
                <a:path w="1101319" h="889408" extrusionOk="0">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pic>
        <p:nvPicPr>
          <p:cNvPr id="364" name="Google Shape;364;p18"/>
          <p:cNvPicPr preferRelativeResize="0">
            <a:picLocks noGrp="1"/>
          </p:cNvPicPr>
          <p:nvPr>
            <p:ph type="pic" idx="4"/>
          </p:nvPr>
        </p:nvPicPr>
        <p:blipFill rotWithShape="1">
          <a:blip r:embed="rId3">
            <a:alphaModFix/>
          </a:blip>
          <a:srcRect l="22636" r="22635"/>
          <a:stretch/>
        </p:blipFill>
        <p:spPr>
          <a:xfrm>
            <a:off x="6841657" y="0"/>
            <a:ext cx="5364392" cy="6325815"/>
          </a:xfrm>
          <a:prstGeom prst="rect">
            <a:avLst/>
          </a:prstGeom>
          <a:solidFill>
            <a:srgbClr val="D8D8D8"/>
          </a:solid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
          <p:cNvSpPr txBox="1">
            <a:spLocks noGrp="1"/>
          </p:cNvSpPr>
          <p:nvPr>
            <p:ph type="body" idx="1"/>
          </p:nvPr>
        </p:nvSpPr>
        <p:spPr>
          <a:xfrm>
            <a:off x="1997548" y="2070648"/>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915F9E"/>
              </a:buClr>
              <a:buSzPts val="2400"/>
              <a:buNone/>
            </a:pPr>
            <a:r>
              <a:rPr lang="en-US">
                <a:solidFill>
                  <a:srgbClr val="915F9E"/>
                </a:solidFill>
              </a:rPr>
              <a:t>01</a:t>
            </a:r>
            <a:endParaRPr/>
          </a:p>
        </p:txBody>
      </p:sp>
      <p:sp>
        <p:nvSpPr>
          <p:cNvPr id="220" name="Google Shape;220;p2"/>
          <p:cNvSpPr txBox="1">
            <a:spLocks noGrp="1"/>
          </p:cNvSpPr>
          <p:nvPr>
            <p:ph type="body" idx="2"/>
          </p:nvPr>
        </p:nvSpPr>
        <p:spPr>
          <a:xfrm>
            <a:off x="2898346" y="2053396"/>
            <a:ext cx="9084104" cy="2407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2400"/>
              <a:buNone/>
            </a:pPr>
            <a:r>
              <a:rPr lang="en-US">
                <a:solidFill>
                  <a:srgbClr val="0C2D45"/>
                </a:solidFill>
              </a:rPr>
              <a:t>Overview of Entrecomp and its relevance to entrepreneurial success</a:t>
            </a:r>
            <a:endParaRPr>
              <a:solidFill>
                <a:srgbClr val="0C2D45"/>
              </a:solidFill>
            </a:endParaRPr>
          </a:p>
        </p:txBody>
      </p:sp>
      <p:sp>
        <p:nvSpPr>
          <p:cNvPr id="221" name="Google Shape;221;p2"/>
          <p:cNvSpPr txBox="1">
            <a:spLocks noGrp="1"/>
          </p:cNvSpPr>
          <p:nvPr>
            <p:ph type="body" idx="3"/>
          </p:nvPr>
        </p:nvSpPr>
        <p:spPr>
          <a:xfrm>
            <a:off x="1997548" y="2532237"/>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915F9E"/>
              </a:buClr>
              <a:buSzPts val="2400"/>
              <a:buNone/>
            </a:pPr>
            <a:r>
              <a:rPr lang="en-US">
                <a:solidFill>
                  <a:srgbClr val="915F9E"/>
                </a:solidFill>
              </a:rPr>
              <a:t>02</a:t>
            </a:r>
            <a:endParaRPr/>
          </a:p>
        </p:txBody>
      </p:sp>
      <p:sp>
        <p:nvSpPr>
          <p:cNvPr id="222" name="Google Shape;222;p2"/>
          <p:cNvSpPr txBox="1">
            <a:spLocks noGrp="1"/>
          </p:cNvSpPr>
          <p:nvPr>
            <p:ph type="body" idx="4"/>
          </p:nvPr>
        </p:nvSpPr>
        <p:spPr>
          <a:xfrm>
            <a:off x="2898346" y="2514984"/>
            <a:ext cx="7625889" cy="27229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C2D45"/>
              </a:buClr>
              <a:buSzPts val="2400"/>
              <a:buFont typeface="Arial"/>
              <a:buNone/>
            </a:pPr>
            <a:r>
              <a:rPr lang="en-US">
                <a:solidFill>
                  <a:srgbClr val="0C2D45"/>
                </a:solidFill>
              </a:rPr>
              <a:t>DigiComp and its application in business</a:t>
            </a:r>
            <a:endParaRPr>
              <a:solidFill>
                <a:srgbClr val="0C2D45"/>
              </a:solidFill>
            </a:endParaRPr>
          </a:p>
        </p:txBody>
      </p:sp>
      <p:sp>
        <p:nvSpPr>
          <p:cNvPr id="223" name="Google Shape;223;p2"/>
          <p:cNvSpPr txBox="1">
            <a:spLocks noGrp="1"/>
          </p:cNvSpPr>
          <p:nvPr>
            <p:ph type="body" idx="5"/>
          </p:nvPr>
        </p:nvSpPr>
        <p:spPr>
          <a:xfrm>
            <a:off x="1997548" y="2958181"/>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915F9E"/>
              </a:buClr>
              <a:buSzPts val="2400"/>
              <a:buNone/>
            </a:pPr>
            <a:r>
              <a:rPr lang="en-US">
                <a:solidFill>
                  <a:srgbClr val="915F9E"/>
                </a:solidFill>
              </a:rPr>
              <a:t>03</a:t>
            </a:r>
            <a:endParaRPr/>
          </a:p>
        </p:txBody>
      </p:sp>
      <p:sp>
        <p:nvSpPr>
          <p:cNvPr id="224" name="Google Shape;224;p2"/>
          <p:cNvSpPr txBox="1">
            <a:spLocks noGrp="1"/>
          </p:cNvSpPr>
          <p:nvPr>
            <p:ph type="body" idx="6"/>
          </p:nvPr>
        </p:nvSpPr>
        <p:spPr>
          <a:xfrm>
            <a:off x="2898346" y="2940929"/>
            <a:ext cx="8836454" cy="2098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2400"/>
              <a:buNone/>
            </a:pPr>
            <a:r>
              <a:rPr lang="en-US">
                <a:solidFill>
                  <a:srgbClr val="0C2D45"/>
                </a:solidFill>
              </a:rPr>
              <a:t>Investor readiness and how to attract funding for business ventures</a:t>
            </a:r>
            <a:endParaRPr>
              <a:solidFill>
                <a:srgbClr val="0C2D45"/>
              </a:solidFill>
            </a:endParaRPr>
          </a:p>
        </p:txBody>
      </p:sp>
      <p:sp>
        <p:nvSpPr>
          <p:cNvPr id="225" name="Google Shape;225;p2"/>
          <p:cNvSpPr txBox="1">
            <a:spLocks noGrp="1"/>
          </p:cNvSpPr>
          <p:nvPr>
            <p:ph type="body" idx="7"/>
          </p:nvPr>
        </p:nvSpPr>
        <p:spPr>
          <a:xfrm>
            <a:off x="1997548" y="3370947"/>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915F9E"/>
              </a:buClr>
              <a:buSzPts val="2400"/>
              <a:buNone/>
            </a:pPr>
            <a:r>
              <a:rPr lang="en-US">
                <a:solidFill>
                  <a:srgbClr val="915F9E"/>
                </a:solidFill>
              </a:rPr>
              <a:t>04</a:t>
            </a:r>
            <a:endParaRPr/>
          </a:p>
        </p:txBody>
      </p:sp>
      <p:sp>
        <p:nvSpPr>
          <p:cNvPr id="226" name="Google Shape;226;p2"/>
          <p:cNvSpPr txBox="1">
            <a:spLocks noGrp="1"/>
          </p:cNvSpPr>
          <p:nvPr>
            <p:ph type="body" idx="8"/>
          </p:nvPr>
        </p:nvSpPr>
        <p:spPr>
          <a:xfrm>
            <a:off x="2898346" y="3353695"/>
            <a:ext cx="8665004" cy="3819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2400"/>
              <a:buNone/>
            </a:pPr>
            <a:r>
              <a:rPr lang="en-US">
                <a:solidFill>
                  <a:srgbClr val="0C2D45"/>
                </a:solidFill>
              </a:rPr>
              <a:t>Social and ecologically sustainable business practices for success</a:t>
            </a:r>
            <a:endParaRPr>
              <a:solidFill>
                <a:srgbClr val="0C2D45"/>
              </a:solidFill>
            </a:endParaRPr>
          </a:p>
        </p:txBody>
      </p:sp>
      <p:sp>
        <p:nvSpPr>
          <p:cNvPr id="227" name="Google Shape;227;p2"/>
          <p:cNvSpPr txBox="1">
            <a:spLocks noGrp="1"/>
          </p:cNvSpPr>
          <p:nvPr>
            <p:ph type="body" idx="9"/>
          </p:nvPr>
        </p:nvSpPr>
        <p:spPr>
          <a:xfrm>
            <a:off x="1997548" y="3797309"/>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915F9E"/>
              </a:buClr>
              <a:buSzPts val="2400"/>
              <a:buNone/>
            </a:pPr>
            <a:r>
              <a:rPr lang="en-US">
                <a:solidFill>
                  <a:srgbClr val="915F9E"/>
                </a:solidFill>
              </a:rPr>
              <a:t>05</a:t>
            </a:r>
            <a:endParaRPr>
              <a:solidFill>
                <a:srgbClr val="915F9E"/>
              </a:solidFill>
            </a:endParaRPr>
          </a:p>
        </p:txBody>
      </p:sp>
      <p:sp>
        <p:nvSpPr>
          <p:cNvPr id="228" name="Google Shape;228;p2"/>
          <p:cNvSpPr txBox="1">
            <a:spLocks noGrp="1"/>
          </p:cNvSpPr>
          <p:nvPr>
            <p:ph type="body" idx="13"/>
          </p:nvPr>
        </p:nvSpPr>
        <p:spPr>
          <a:xfrm>
            <a:off x="2898346" y="3766462"/>
            <a:ext cx="8417354" cy="33711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2400"/>
              <a:buNone/>
            </a:pPr>
            <a:r>
              <a:rPr lang="en-US">
                <a:solidFill>
                  <a:srgbClr val="0C2D45"/>
                </a:solidFill>
              </a:rPr>
              <a:t>Developing adaptive leadership capacities to navigate challenges</a:t>
            </a:r>
            <a:endParaRPr>
              <a:solidFill>
                <a:srgbClr val="0C2D45"/>
              </a:solidFill>
            </a:endParaRPr>
          </a:p>
        </p:txBody>
      </p:sp>
      <p:sp>
        <p:nvSpPr>
          <p:cNvPr id="229" name="Google Shape;229;p2"/>
          <p:cNvSpPr txBox="1">
            <a:spLocks noGrp="1"/>
          </p:cNvSpPr>
          <p:nvPr>
            <p:ph type="body" idx="18"/>
          </p:nvPr>
        </p:nvSpPr>
        <p:spPr>
          <a:xfrm>
            <a:off x="2694576" y="991145"/>
            <a:ext cx="3692066" cy="532331"/>
          </a:xfrm>
          <a:prstGeom prst="rect">
            <a:avLst/>
          </a:prstGeom>
          <a:noFill/>
          <a:ln>
            <a:noFill/>
          </a:ln>
        </p:spPr>
        <p:txBody>
          <a:bodyPr spcFirstLastPara="1" wrap="square" lIns="91425" tIns="45700" rIns="91425" bIns="45700" anchor="ctr" anchorCtr="0">
            <a:noAutofit/>
          </a:bodyPr>
          <a:lstStyle/>
          <a:p>
            <a:pPr marL="0" lvl="0" indent="0" algn="l" rtl="0">
              <a:lnSpc>
                <a:spcPct val="99722"/>
              </a:lnSpc>
              <a:spcBef>
                <a:spcPts val="0"/>
              </a:spcBef>
              <a:spcAft>
                <a:spcPts val="0"/>
              </a:spcAft>
              <a:buClr>
                <a:srgbClr val="915F9E"/>
              </a:buClr>
              <a:buSzPts val="3600"/>
              <a:buNone/>
            </a:pPr>
            <a:r>
              <a:rPr lang="en-US">
                <a:solidFill>
                  <a:srgbClr val="915F9E"/>
                </a:solidFill>
              </a:rPr>
              <a:t>TABLE OF CONTENTS</a:t>
            </a:r>
            <a:endParaRPr/>
          </a:p>
        </p:txBody>
      </p:sp>
      <p:sp>
        <p:nvSpPr>
          <p:cNvPr id="230" name="Google Shape;230;p2"/>
          <p:cNvSpPr txBox="1"/>
          <p:nvPr/>
        </p:nvSpPr>
        <p:spPr>
          <a:xfrm>
            <a:off x="11734800" y="6474383"/>
            <a:ext cx="457200" cy="2665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a:solidFill>
                  <a:schemeClr val="dk1"/>
                </a:solidFill>
                <a:latin typeface="Calibri"/>
                <a:ea typeface="Calibri"/>
                <a:cs typeface="Calibri"/>
                <a:sym typeface="Calibri"/>
              </a:rPr>
              <a:t>2</a:t>
            </a:fld>
            <a:endParaRPr sz="800">
              <a:solidFill>
                <a:schemeClr val="dk1"/>
              </a:solidFill>
              <a:latin typeface="Calibri"/>
              <a:ea typeface="Calibri"/>
              <a:cs typeface="Calibri"/>
              <a:sym typeface="Calibri"/>
            </a:endParaRPr>
          </a:p>
        </p:txBody>
      </p:sp>
      <p:sp>
        <p:nvSpPr>
          <p:cNvPr id="231" name="Google Shape;231;p2"/>
          <p:cNvSpPr txBox="1">
            <a:spLocks noGrp="1"/>
          </p:cNvSpPr>
          <p:nvPr>
            <p:ph type="body" idx="9"/>
          </p:nvPr>
        </p:nvSpPr>
        <p:spPr>
          <a:xfrm>
            <a:off x="2019344" y="4243953"/>
            <a:ext cx="1045074" cy="2234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915F9E"/>
              </a:buClr>
              <a:buSzPts val="2400"/>
              <a:buNone/>
            </a:pPr>
            <a:r>
              <a:rPr lang="en-US">
                <a:solidFill>
                  <a:srgbClr val="915F9E"/>
                </a:solidFill>
              </a:rPr>
              <a:t>06</a:t>
            </a:r>
            <a:endParaRPr>
              <a:solidFill>
                <a:srgbClr val="915F9E"/>
              </a:solidFill>
            </a:endParaRPr>
          </a:p>
        </p:txBody>
      </p:sp>
      <p:sp>
        <p:nvSpPr>
          <p:cNvPr id="232" name="Google Shape;232;p2"/>
          <p:cNvSpPr txBox="1">
            <a:spLocks noGrp="1"/>
          </p:cNvSpPr>
          <p:nvPr>
            <p:ph type="body" idx="13"/>
          </p:nvPr>
        </p:nvSpPr>
        <p:spPr>
          <a:xfrm>
            <a:off x="2898346" y="4155013"/>
            <a:ext cx="8417354" cy="33711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C2D45"/>
              </a:buClr>
              <a:buSzPts val="2400"/>
              <a:buNone/>
            </a:pPr>
            <a:r>
              <a:rPr lang="en-US"/>
              <a:t>Case studies</a:t>
            </a:r>
            <a:endParaRPr>
              <a:solidFill>
                <a:srgbClr val="0C2D4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9"/>
          <p:cNvSpPr txBox="1">
            <a:spLocks noGrp="1"/>
          </p:cNvSpPr>
          <p:nvPr>
            <p:ph type="body" idx="1"/>
          </p:nvPr>
        </p:nvSpPr>
        <p:spPr>
          <a:xfrm>
            <a:off x="433095" y="996043"/>
            <a:ext cx="6212634" cy="4588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000"/>
              <a:buFont typeface="Arial"/>
              <a:buNone/>
            </a:pPr>
            <a:br>
              <a:rPr lang="en-US" sz="2000">
                <a:solidFill>
                  <a:srgbClr val="011E3B"/>
                </a:solidFill>
                <a:latin typeface="Calibri"/>
                <a:ea typeface="Calibri"/>
                <a:cs typeface="Calibri"/>
                <a:sym typeface="Calibri"/>
              </a:rPr>
            </a:br>
            <a:r>
              <a:rPr lang="en-US" sz="2000">
                <a:solidFill>
                  <a:srgbClr val="011E3B"/>
                </a:solidFill>
                <a:latin typeface="Calibri"/>
                <a:ea typeface="Calibri"/>
                <a:cs typeface="Calibri"/>
                <a:sym typeface="Calibri"/>
              </a:rPr>
              <a:t>Investor readiness is the state of preparedness that a business or entrepreneur achieves to attract and secure investment from potential investors. Attracting funding for a business venture is a multifaceted process that involves not only having a compelling business idea but also demonstrating to investors that the venture is well-positioned for success. </a:t>
            </a:r>
            <a:br>
              <a:rPr lang="en-US" sz="2000">
                <a:solidFill>
                  <a:srgbClr val="011E3B"/>
                </a:solidFill>
                <a:latin typeface="Calibri"/>
                <a:ea typeface="Calibri"/>
                <a:cs typeface="Calibri"/>
                <a:sym typeface="Calibri"/>
              </a:rPr>
            </a:br>
            <a:r>
              <a:rPr lang="en-US" sz="2000">
                <a:solidFill>
                  <a:srgbClr val="011E3B"/>
                </a:solidFill>
                <a:latin typeface="Calibri"/>
                <a:ea typeface="Calibri"/>
                <a:cs typeface="Calibri"/>
                <a:sym typeface="Calibri"/>
              </a:rPr>
              <a:t>In this section you will learn about the key elements to consider for investor readiness and attracting funding but first let’s understand the life cycle of funding.</a:t>
            </a:r>
            <a:endParaRPr sz="2000">
              <a:solidFill>
                <a:srgbClr val="011E3B"/>
              </a:solidFill>
              <a:latin typeface="Calibri"/>
              <a:ea typeface="Calibri"/>
              <a:cs typeface="Calibri"/>
              <a:sym typeface="Calibri"/>
            </a:endParaRPr>
          </a:p>
        </p:txBody>
      </p:sp>
      <p:sp>
        <p:nvSpPr>
          <p:cNvPr id="370" name="Google Shape;370;p19"/>
          <p:cNvSpPr txBox="1">
            <a:spLocks noGrp="1"/>
          </p:cNvSpPr>
          <p:nvPr>
            <p:ph type="body" idx="2"/>
          </p:nvPr>
        </p:nvSpPr>
        <p:spPr>
          <a:xfrm>
            <a:off x="433095" y="468693"/>
            <a:ext cx="7714862" cy="8428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300"/>
              <a:buFont typeface="Arial"/>
              <a:buNone/>
            </a:pPr>
            <a:r>
              <a:rPr lang="en-US" sz="2300">
                <a:solidFill>
                  <a:srgbClr val="011E3B"/>
                </a:solidFill>
                <a:latin typeface="Calibri"/>
                <a:ea typeface="Calibri"/>
                <a:cs typeface="Calibri"/>
                <a:sym typeface="Calibri"/>
              </a:rPr>
              <a:t>INVESTOR READINESS AND HOW TO ATTRACT FUNDING</a:t>
            </a:r>
            <a:endParaRPr sz="2300">
              <a:solidFill>
                <a:srgbClr val="011E3B"/>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0"/>
          <p:cNvSpPr txBox="1">
            <a:spLocks noGrp="1"/>
          </p:cNvSpPr>
          <p:nvPr>
            <p:ph type="body" idx="1"/>
          </p:nvPr>
        </p:nvSpPr>
        <p:spPr>
          <a:xfrm>
            <a:off x="433095" y="1028445"/>
            <a:ext cx="5543162" cy="5662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800"/>
              <a:buFont typeface="Arial"/>
              <a:buNone/>
            </a:pPr>
            <a:r>
              <a:rPr lang="en-US" sz="2800" b="1">
                <a:solidFill>
                  <a:srgbClr val="00B050"/>
                </a:solidFill>
                <a:latin typeface="Calibri"/>
                <a:ea typeface="Calibri"/>
                <a:cs typeface="Calibri"/>
                <a:sym typeface="Calibri"/>
              </a:rPr>
              <a:t>THE LIFE CYCLE OF FUNDING</a:t>
            </a:r>
            <a:endParaRPr sz="2800" b="1">
              <a:solidFill>
                <a:srgbClr val="00B050"/>
              </a:solidFill>
              <a:latin typeface="Calibri"/>
              <a:ea typeface="Calibri"/>
              <a:cs typeface="Calibri"/>
              <a:sym typeface="Calibri"/>
            </a:endParaRPr>
          </a:p>
        </p:txBody>
      </p:sp>
      <p:sp>
        <p:nvSpPr>
          <p:cNvPr id="376" name="Google Shape;376;p20"/>
          <p:cNvSpPr txBox="1">
            <a:spLocks noGrp="1"/>
          </p:cNvSpPr>
          <p:nvPr>
            <p:ph type="body" idx="2"/>
          </p:nvPr>
        </p:nvSpPr>
        <p:spPr>
          <a:xfrm>
            <a:off x="433095" y="468693"/>
            <a:ext cx="7714862" cy="8428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300"/>
              <a:buFont typeface="Arial"/>
              <a:buNone/>
            </a:pPr>
            <a:r>
              <a:rPr lang="en-US" sz="2300">
                <a:solidFill>
                  <a:srgbClr val="011E3B"/>
                </a:solidFill>
                <a:latin typeface="Calibri"/>
                <a:ea typeface="Calibri"/>
                <a:cs typeface="Calibri"/>
                <a:sym typeface="Calibri"/>
              </a:rPr>
              <a:t>INVESTOR READINESS AND HOW TO ATTRACT FUNDING</a:t>
            </a:r>
            <a:endParaRPr sz="2300">
              <a:solidFill>
                <a:srgbClr val="011E3B"/>
              </a:solidFill>
              <a:latin typeface="Calibri"/>
              <a:ea typeface="Calibri"/>
              <a:cs typeface="Calibri"/>
              <a:sym typeface="Calibri"/>
            </a:endParaRPr>
          </a:p>
        </p:txBody>
      </p:sp>
      <p:pic>
        <p:nvPicPr>
          <p:cNvPr id="377" name="Google Shape;377;p20"/>
          <p:cNvPicPr preferRelativeResize="0"/>
          <p:nvPr/>
        </p:nvPicPr>
        <p:blipFill rotWithShape="1">
          <a:blip r:embed="rId3">
            <a:alphaModFix/>
          </a:blip>
          <a:srcRect/>
          <a:stretch/>
        </p:blipFill>
        <p:spPr>
          <a:xfrm>
            <a:off x="5297652" y="1028445"/>
            <a:ext cx="6266667" cy="4609524"/>
          </a:xfrm>
          <a:prstGeom prst="rect">
            <a:avLst/>
          </a:prstGeom>
          <a:noFill/>
          <a:ln>
            <a:noFill/>
          </a:ln>
        </p:spPr>
      </p:pic>
      <p:sp>
        <p:nvSpPr>
          <p:cNvPr id="378" name="Google Shape;378;p20"/>
          <p:cNvSpPr txBox="1"/>
          <p:nvPr/>
        </p:nvSpPr>
        <p:spPr>
          <a:xfrm>
            <a:off x="653143" y="1910443"/>
            <a:ext cx="4684359"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All new companies start with </a:t>
            </a:r>
            <a:endParaRPr/>
          </a:p>
          <a:p>
            <a:pPr marL="342900" marR="0" lvl="0" indent="-3429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Bootstrapping and own money.</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This means making everytingh within your</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Team and with help of others.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  The first source of funding is know as FFF</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shorten for family, friends and fools. Those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are the ones that may borrow and gift you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money and other kinds of support.</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 Once you have your product and some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clients you could go for seed capital with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business angels.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 In the early stage you  may approach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capitalist That may invest in your business</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in exchange of ownership.</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1"/>
          <p:cNvSpPr txBox="1">
            <a:spLocks noGrp="1"/>
          </p:cNvSpPr>
          <p:nvPr>
            <p:ph type="body" idx="1"/>
          </p:nvPr>
        </p:nvSpPr>
        <p:spPr>
          <a:xfrm>
            <a:off x="433095" y="1028445"/>
            <a:ext cx="5543162" cy="5662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800"/>
              <a:buFont typeface="Arial"/>
              <a:buNone/>
            </a:pPr>
            <a:r>
              <a:rPr lang="en-US" sz="2800" b="1">
                <a:solidFill>
                  <a:srgbClr val="00B050"/>
                </a:solidFill>
                <a:latin typeface="Calibri"/>
                <a:ea typeface="Calibri"/>
                <a:cs typeface="Calibri"/>
                <a:sym typeface="Calibri"/>
              </a:rPr>
              <a:t>THE LIFE CYCLE OF FUNDING</a:t>
            </a:r>
            <a:endParaRPr sz="2800" b="1">
              <a:solidFill>
                <a:srgbClr val="00B050"/>
              </a:solidFill>
              <a:latin typeface="Calibri"/>
              <a:ea typeface="Calibri"/>
              <a:cs typeface="Calibri"/>
              <a:sym typeface="Calibri"/>
            </a:endParaRPr>
          </a:p>
        </p:txBody>
      </p:sp>
      <p:sp>
        <p:nvSpPr>
          <p:cNvPr id="384" name="Google Shape;384;p21"/>
          <p:cNvSpPr txBox="1">
            <a:spLocks noGrp="1"/>
          </p:cNvSpPr>
          <p:nvPr>
            <p:ph type="body" idx="2"/>
          </p:nvPr>
        </p:nvSpPr>
        <p:spPr>
          <a:xfrm>
            <a:off x="433095" y="468693"/>
            <a:ext cx="7714862" cy="8428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300"/>
              <a:buFont typeface="Arial"/>
              <a:buNone/>
            </a:pPr>
            <a:r>
              <a:rPr lang="en-US" sz="2300">
                <a:solidFill>
                  <a:srgbClr val="011E3B"/>
                </a:solidFill>
                <a:latin typeface="Calibri"/>
                <a:ea typeface="Calibri"/>
                <a:cs typeface="Calibri"/>
                <a:sym typeface="Calibri"/>
              </a:rPr>
              <a:t>INVESTOR READINESS AND HOW TO ATTRACT FUNDING</a:t>
            </a:r>
            <a:endParaRPr sz="2300">
              <a:solidFill>
                <a:srgbClr val="011E3B"/>
              </a:solidFill>
              <a:latin typeface="Calibri"/>
              <a:ea typeface="Calibri"/>
              <a:cs typeface="Calibri"/>
              <a:sym typeface="Calibri"/>
            </a:endParaRPr>
          </a:p>
        </p:txBody>
      </p:sp>
      <p:sp>
        <p:nvSpPr>
          <p:cNvPr id="385" name="Google Shape;385;p21"/>
          <p:cNvSpPr txBox="1"/>
          <p:nvPr/>
        </p:nvSpPr>
        <p:spPr>
          <a:xfrm>
            <a:off x="433095" y="1594672"/>
            <a:ext cx="4696478"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This chart shows diverse source of public</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and private funding along the development</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Stages of your company. The stages are</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validation, early stage, later stage start-up</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vnd scale-up.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 One of your main and first tasks will be to</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identify the public and private funding </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mechanisms and organizations in your city</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and in your country. </a:t>
            </a:r>
            <a:endParaRPr/>
          </a:p>
        </p:txBody>
      </p:sp>
      <p:pic>
        <p:nvPicPr>
          <p:cNvPr id="386" name="Google Shape;386;p21"/>
          <p:cNvPicPr preferRelativeResize="0"/>
          <p:nvPr/>
        </p:nvPicPr>
        <p:blipFill rotWithShape="1">
          <a:blip r:embed="rId3">
            <a:alphaModFix/>
          </a:blip>
          <a:srcRect/>
          <a:stretch/>
        </p:blipFill>
        <p:spPr>
          <a:xfrm>
            <a:off x="4967709" y="1305174"/>
            <a:ext cx="7142648" cy="44729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2"/>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Key elements to consider for investor readiness</a:t>
            </a:r>
            <a:endParaRPr/>
          </a:p>
        </p:txBody>
      </p:sp>
      <p:sp>
        <p:nvSpPr>
          <p:cNvPr id="392" name="Google Shape;392;p22"/>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b="1" i="1"/>
              <a:t>Market Validation:</a:t>
            </a:r>
            <a:br>
              <a:rPr lang="en-US" sz="2400">
                <a:solidFill>
                  <a:srgbClr val="0C2D45"/>
                </a:solidFill>
                <a:latin typeface="Calibri"/>
                <a:ea typeface="Calibri"/>
                <a:cs typeface="Calibri"/>
                <a:sym typeface="Calibri"/>
              </a:rPr>
            </a:br>
            <a:r>
              <a:rPr lang="en-US"/>
              <a:t>Provide evidence of market demand and validation for your product or service. This can include customer testimonials, pre-orders, pilot programs, or partnerships that demonstrate interest from the market</a:t>
            </a:r>
            <a:endParaRPr/>
          </a:p>
          <a:p>
            <a:pPr marL="0" lvl="0" indent="0" algn="l" rtl="0">
              <a:lnSpc>
                <a:spcPct val="100000"/>
              </a:lnSpc>
              <a:spcBef>
                <a:spcPts val="0"/>
              </a:spcBef>
              <a:spcAft>
                <a:spcPts val="0"/>
              </a:spcAft>
              <a:buClr>
                <a:srgbClr val="0C2D45"/>
              </a:buClr>
              <a:buSzPts val="2400"/>
              <a:buNone/>
            </a:pPr>
            <a:r>
              <a:rPr lang="en-US" b="1" i="1"/>
              <a:t>Traction and milestones</a:t>
            </a:r>
            <a:br>
              <a:rPr lang="en-US"/>
            </a:br>
            <a:r>
              <a:rPr lang="en-US"/>
              <a:t>Showcase traction or milestones. This could include user growth, revenue generation, partnerships, or successful product launches. Positive momentum can instill confidence in potential investors.  </a:t>
            </a:r>
            <a:endParaRPr/>
          </a:p>
          <a:p>
            <a:pPr marL="0" lvl="0" indent="0" algn="l" rtl="0">
              <a:lnSpc>
                <a:spcPct val="100000"/>
              </a:lnSpc>
              <a:spcBef>
                <a:spcPts val="0"/>
              </a:spcBef>
              <a:spcAft>
                <a:spcPts val="0"/>
              </a:spcAft>
              <a:buClr>
                <a:srgbClr val="0C2D45"/>
              </a:buClr>
              <a:buSzPts val="2400"/>
              <a:buNone/>
            </a:pPr>
            <a:r>
              <a:rPr lang="en-US" b="1" i="1"/>
              <a:t>Strong Team</a:t>
            </a:r>
            <a:br>
              <a:rPr lang="en-US"/>
            </a:br>
            <a:r>
              <a:rPr lang="en-US"/>
              <a:t>Investors often look closely at the team behind the business. Highlight the skills, expertise, and track record of your team members. A capable and experienced team increases investor confidence</a:t>
            </a:r>
            <a:endParaRPr b="1"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3"/>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Key elements to consider for investor readiness</a:t>
            </a:r>
            <a:endParaRPr/>
          </a:p>
        </p:txBody>
      </p:sp>
      <p:sp>
        <p:nvSpPr>
          <p:cNvPr id="398" name="Google Shape;398;p23"/>
          <p:cNvSpPr txBox="1">
            <a:spLocks noGrp="1"/>
          </p:cNvSpPr>
          <p:nvPr>
            <p:ph type="body" idx="2"/>
          </p:nvPr>
        </p:nvSpPr>
        <p:spPr>
          <a:xfrm>
            <a:off x="854282" y="1729945"/>
            <a:ext cx="10483429" cy="48667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b="1" i="1"/>
              <a:t>Scalability and adaptability</a:t>
            </a:r>
            <a:br>
              <a:rPr lang="en-US" sz="2400">
                <a:solidFill>
                  <a:srgbClr val="0C2D45"/>
                </a:solidFill>
                <a:latin typeface="Calibri"/>
                <a:ea typeface="Calibri"/>
                <a:cs typeface="Calibri"/>
                <a:sym typeface="Calibri"/>
              </a:rPr>
            </a:br>
            <a:r>
              <a:rPr lang="en-US"/>
              <a:t>Investors are often interested in ventures with the potential for scalability. Clearly articulate how your business can grow and expand in the market. Discuss strategies for scaling operations, reaching new markets, and increasing revenue.</a:t>
            </a:r>
            <a:endParaRPr/>
          </a:p>
          <a:p>
            <a:pPr marL="0" lvl="0" indent="0" algn="l" rtl="0">
              <a:lnSpc>
                <a:spcPct val="100000"/>
              </a:lnSpc>
              <a:spcBef>
                <a:spcPts val="0"/>
              </a:spcBef>
              <a:spcAft>
                <a:spcPts val="0"/>
              </a:spcAft>
              <a:buClr>
                <a:srgbClr val="0C2D45"/>
              </a:buClr>
              <a:buSzPts val="2400"/>
              <a:buNone/>
            </a:pPr>
            <a:r>
              <a:rPr lang="en-US" b="1" i="1"/>
              <a:t>Financial Management</a:t>
            </a:r>
            <a:br>
              <a:rPr lang="en-US"/>
            </a:br>
            <a:r>
              <a:rPr lang="en-US"/>
              <a:t>Demonstrate a sound financial understanding of your business. Provide realistic and well-supported financial projections, a breakdown of how you will use the funding, and a clear path to profitability..  </a:t>
            </a:r>
            <a:endParaRPr/>
          </a:p>
          <a:p>
            <a:pPr marL="0" lvl="0" indent="0" algn="l" rtl="0">
              <a:lnSpc>
                <a:spcPct val="100000"/>
              </a:lnSpc>
              <a:spcBef>
                <a:spcPts val="0"/>
              </a:spcBef>
              <a:spcAft>
                <a:spcPts val="0"/>
              </a:spcAft>
              <a:buClr>
                <a:srgbClr val="0C2D45"/>
              </a:buClr>
              <a:buSzPts val="2400"/>
              <a:buNone/>
            </a:pPr>
            <a:r>
              <a:rPr lang="en-US" b="1" i="1"/>
              <a:t>Due Diligence</a:t>
            </a:r>
            <a:br>
              <a:rPr lang="en-US"/>
            </a:br>
            <a:r>
              <a:rPr lang="en-US"/>
              <a:t>Be prepared for due diligence inquiries from potential investors. Have all necessary documentation, legal agreements, and financial records organized and readily available.</a:t>
            </a:r>
            <a:endParaRPr b="1"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f4e894ea4d_0_9"/>
          <p:cNvSpPr txBox="1">
            <a:spLocks noGrp="1"/>
          </p:cNvSpPr>
          <p:nvPr>
            <p:ph type="body" idx="1"/>
          </p:nvPr>
        </p:nvSpPr>
        <p:spPr>
          <a:xfrm>
            <a:off x="854255" y="670955"/>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The way to pitch for funding</a:t>
            </a:r>
            <a:endParaRPr/>
          </a:p>
        </p:txBody>
      </p:sp>
      <p:sp>
        <p:nvSpPr>
          <p:cNvPr id="404" name="Google Shape;404;g1f4e894ea4d_0_9"/>
          <p:cNvSpPr txBox="1"/>
          <p:nvPr/>
        </p:nvSpPr>
        <p:spPr>
          <a:xfrm>
            <a:off x="1028700" y="2416629"/>
            <a:ext cx="10308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entury Schoolbook"/>
              <a:ea typeface="Century Schoolbook"/>
              <a:cs typeface="Century Schoolbook"/>
              <a:sym typeface="Century Schoolbook"/>
            </a:endParaRPr>
          </a:p>
        </p:txBody>
      </p:sp>
      <p:pic>
        <p:nvPicPr>
          <p:cNvPr id="405" name="Google Shape;405;g1f4e894ea4d_0_9"/>
          <p:cNvPicPr preferRelativeResize="0"/>
          <p:nvPr/>
        </p:nvPicPr>
        <p:blipFill>
          <a:blip r:embed="rId3">
            <a:alphaModFix/>
          </a:blip>
          <a:stretch>
            <a:fillRect/>
          </a:stretch>
        </p:blipFill>
        <p:spPr>
          <a:xfrm>
            <a:off x="2939888" y="1604967"/>
            <a:ext cx="6486525" cy="3648075"/>
          </a:xfrm>
          <a:prstGeom prst="rect">
            <a:avLst/>
          </a:prstGeom>
          <a:noFill/>
          <a:ln>
            <a:noFill/>
          </a:ln>
        </p:spPr>
      </p:pic>
      <p:sp>
        <p:nvSpPr>
          <p:cNvPr id="406" name="Google Shape;406;g1f4e894ea4d_0_9"/>
          <p:cNvSpPr txBox="1"/>
          <p:nvPr/>
        </p:nvSpPr>
        <p:spPr>
          <a:xfrm>
            <a:off x="2274100" y="5506000"/>
            <a:ext cx="8032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t>https://www.youtube.com/watch?v=lw2X3PxKlAY&amp;ab_channel=SaaStr</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4"/>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Attracting funding</a:t>
            </a:r>
            <a:endParaRPr/>
          </a:p>
        </p:txBody>
      </p:sp>
      <p:sp>
        <p:nvSpPr>
          <p:cNvPr id="412" name="Google Shape;412;p24"/>
          <p:cNvSpPr txBox="1"/>
          <p:nvPr/>
        </p:nvSpPr>
        <p:spPr>
          <a:xfrm>
            <a:off x="1028700" y="2416629"/>
            <a:ext cx="10309011"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entury Schoolbook"/>
                <a:ea typeface="Century Schoolbook"/>
                <a:cs typeface="Century Schoolbook"/>
                <a:sym typeface="Century Schoolbook"/>
              </a:rPr>
              <a:t>Remember that attracting funding is a dynamic process, and persistence is often key. Different investors have different criteria, so it's important to tailor your approach to the specific preferences of the investors you're targeting. Additionally, maintaining open communication and transparency with potential investors fosters trust and can contribute to long-term partnerships.</a:t>
            </a: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5"/>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ABB57"/>
              </a:buClr>
              <a:buSzPts val="11600"/>
              <a:buNone/>
            </a:pPr>
            <a:r>
              <a:rPr lang="en-US"/>
              <a:t>04</a:t>
            </a:r>
            <a:endParaRPr/>
          </a:p>
        </p:txBody>
      </p:sp>
      <p:sp>
        <p:nvSpPr>
          <p:cNvPr id="418" name="Google Shape;418;p25"/>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915F9E"/>
              </a:buClr>
              <a:buSzPts val="4800"/>
              <a:buNone/>
            </a:pPr>
            <a:r>
              <a:rPr lang="en-US"/>
              <a:t>SECTION</a:t>
            </a:r>
            <a:endParaRPr/>
          </a:p>
        </p:txBody>
      </p:sp>
      <p:sp>
        <p:nvSpPr>
          <p:cNvPr id="419" name="Google Shape;419;p25"/>
          <p:cNvSpPr txBox="1">
            <a:spLocks noGrp="1"/>
          </p:cNvSpPr>
          <p:nvPr>
            <p:ph type="body" idx="3"/>
          </p:nvPr>
        </p:nvSpPr>
        <p:spPr>
          <a:xfrm>
            <a:off x="2808230" y="3162907"/>
            <a:ext cx="3726425" cy="234810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a:t>Social and ecologically sustainable business practices</a:t>
            </a:r>
            <a:endParaRPr/>
          </a:p>
        </p:txBody>
      </p:sp>
      <p:grpSp>
        <p:nvGrpSpPr>
          <p:cNvPr id="420" name="Google Shape;420;p25"/>
          <p:cNvGrpSpPr/>
          <p:nvPr/>
        </p:nvGrpSpPr>
        <p:grpSpPr>
          <a:xfrm>
            <a:off x="-205469" y="3429000"/>
            <a:ext cx="2946331" cy="3019795"/>
            <a:chOff x="3177766" y="6791136"/>
            <a:chExt cx="1361636" cy="1395587"/>
          </a:xfrm>
        </p:grpSpPr>
        <p:sp>
          <p:nvSpPr>
            <p:cNvPr id="421" name="Google Shape;421;p25"/>
            <p:cNvSpPr/>
            <p:nvPr/>
          </p:nvSpPr>
          <p:spPr>
            <a:xfrm>
              <a:off x="3177766" y="6950168"/>
              <a:ext cx="262281" cy="1196190"/>
            </a:xfrm>
            <a:custGeom>
              <a:avLst/>
              <a:gdLst/>
              <a:ahLst/>
              <a:cxnLst/>
              <a:rect l="l" t="t" r="r" b="b"/>
              <a:pathLst>
                <a:path w="262281" h="1196190" extrusionOk="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22" name="Google Shape;422;p25"/>
            <p:cNvSpPr/>
            <p:nvPr/>
          </p:nvSpPr>
          <p:spPr>
            <a:xfrm>
              <a:off x="3471181" y="7651529"/>
              <a:ext cx="1017410" cy="535194"/>
            </a:xfrm>
            <a:custGeom>
              <a:avLst/>
              <a:gdLst/>
              <a:ahLst/>
              <a:cxnLst/>
              <a:rect l="l" t="t" r="r" b="b"/>
              <a:pathLst>
                <a:path w="1017410" h="535194" extrusionOk="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23" name="Google Shape;423;p25"/>
            <p:cNvSpPr/>
            <p:nvPr/>
          </p:nvSpPr>
          <p:spPr>
            <a:xfrm>
              <a:off x="3438083" y="6791136"/>
              <a:ext cx="1101319" cy="889408"/>
            </a:xfrm>
            <a:custGeom>
              <a:avLst/>
              <a:gdLst/>
              <a:ahLst/>
              <a:cxnLst/>
              <a:rect l="l" t="t" r="r" b="b"/>
              <a:pathLst>
                <a:path w="1101319" h="889408" extrusionOk="0">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pic>
        <p:nvPicPr>
          <p:cNvPr id="424" name="Google Shape;424;p25"/>
          <p:cNvPicPr preferRelativeResize="0">
            <a:picLocks noGrp="1"/>
          </p:cNvPicPr>
          <p:nvPr>
            <p:ph type="pic" idx="4"/>
          </p:nvPr>
        </p:nvPicPr>
        <p:blipFill rotWithShape="1">
          <a:blip r:embed="rId3">
            <a:alphaModFix/>
          </a:blip>
          <a:srcRect l="28454" r="28455"/>
          <a:stretch/>
        </p:blipFill>
        <p:spPr>
          <a:xfrm>
            <a:off x="6841657" y="35637"/>
            <a:ext cx="5364392" cy="6325815"/>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6"/>
          <p:cNvSpPr txBox="1">
            <a:spLocks noGrp="1"/>
          </p:cNvSpPr>
          <p:nvPr>
            <p:ph type="body" idx="1"/>
          </p:nvPr>
        </p:nvSpPr>
        <p:spPr>
          <a:xfrm>
            <a:off x="433095" y="1959428"/>
            <a:ext cx="6212634" cy="3592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000"/>
              <a:buFont typeface="Arial"/>
              <a:buNone/>
            </a:pPr>
            <a:r>
              <a:rPr lang="en-US" sz="2000">
                <a:solidFill>
                  <a:srgbClr val="011E3B"/>
                </a:solidFill>
                <a:latin typeface="Calibri"/>
                <a:ea typeface="Calibri"/>
                <a:cs typeface="Calibri"/>
                <a:sym typeface="Calibri"/>
              </a:rPr>
              <a:t>Implementing social and ecologically sustainable business practices is not only essential for contributing to a more responsible and ethical global economy but can also lead to long-term success for your business. Consumers increasingly value businesses that prioritize sustainability, and investors are also considering environmental, social, and governance (ESG) factors when making investment decisions. Here are strategies for implementing sustainable practices in your business for long-term success:</a:t>
            </a:r>
            <a:br>
              <a:rPr lang="en-US" sz="2000">
                <a:solidFill>
                  <a:srgbClr val="011E3B"/>
                </a:solidFill>
                <a:latin typeface="Calibri"/>
                <a:ea typeface="Calibri"/>
                <a:cs typeface="Calibri"/>
                <a:sym typeface="Calibri"/>
              </a:rPr>
            </a:br>
            <a:endParaRPr sz="2000">
              <a:solidFill>
                <a:srgbClr val="011E3B"/>
              </a:solidFill>
              <a:latin typeface="Calibri"/>
              <a:ea typeface="Calibri"/>
              <a:cs typeface="Calibri"/>
              <a:sym typeface="Calibri"/>
            </a:endParaRPr>
          </a:p>
        </p:txBody>
      </p:sp>
      <p:sp>
        <p:nvSpPr>
          <p:cNvPr id="430" name="Google Shape;430;p26"/>
          <p:cNvSpPr txBox="1">
            <a:spLocks noGrp="1"/>
          </p:cNvSpPr>
          <p:nvPr>
            <p:ph type="body" idx="2"/>
          </p:nvPr>
        </p:nvSpPr>
        <p:spPr>
          <a:xfrm>
            <a:off x="433094" y="468693"/>
            <a:ext cx="10474391" cy="15233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3870"/>
              <a:buFont typeface="Arial"/>
              <a:buNone/>
            </a:pPr>
            <a:r>
              <a:rPr lang="en-US" sz="3870">
                <a:solidFill>
                  <a:srgbClr val="011E3B"/>
                </a:solidFill>
                <a:latin typeface="Calibri"/>
                <a:ea typeface="Calibri"/>
                <a:cs typeface="Calibri"/>
                <a:sym typeface="Calibri"/>
              </a:rPr>
              <a:t>Implementing social and ecologically sustainable business practices for long-term success.</a:t>
            </a:r>
            <a:endParaRPr sz="2300">
              <a:solidFill>
                <a:srgbClr val="011E3B"/>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7"/>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Strategies for implementing sustainable practices </a:t>
            </a:r>
            <a:endParaRPr/>
          </a:p>
        </p:txBody>
      </p:sp>
      <p:sp>
        <p:nvSpPr>
          <p:cNvPr id="436" name="Google Shape;436;p27"/>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b="1" i="1"/>
              <a:t>Sustainability Strategy</a:t>
            </a:r>
            <a:br>
              <a:rPr lang="en-US" sz="2400">
                <a:solidFill>
                  <a:srgbClr val="0C2D45"/>
                </a:solidFill>
                <a:latin typeface="Calibri"/>
                <a:ea typeface="Calibri"/>
                <a:cs typeface="Calibri"/>
                <a:sym typeface="Calibri"/>
              </a:rPr>
            </a:br>
            <a:r>
              <a:rPr lang="en-US"/>
              <a:t>Clearly define your sustainability goals and how they align with your business values and mission. A well-articulated strategy provides a roadmap for integrating sustainability into all aspects of your business.</a:t>
            </a:r>
            <a:endParaRPr/>
          </a:p>
          <a:p>
            <a:pPr marL="0" lvl="0" indent="0" algn="l" rtl="0">
              <a:lnSpc>
                <a:spcPct val="100000"/>
              </a:lnSpc>
              <a:spcBef>
                <a:spcPts val="0"/>
              </a:spcBef>
              <a:spcAft>
                <a:spcPts val="0"/>
              </a:spcAft>
              <a:buClr>
                <a:srgbClr val="0C2D45"/>
              </a:buClr>
              <a:buSzPts val="2400"/>
              <a:buNone/>
            </a:pPr>
            <a:r>
              <a:rPr lang="en-US" b="1" i="1"/>
              <a:t>Stakeholders work</a:t>
            </a:r>
            <a:br>
              <a:rPr lang="en-US"/>
            </a:br>
            <a:r>
              <a:rPr lang="en-US"/>
              <a:t>Engage with your stakeholders, including employees, customers, suppliers, and local communities. Understanding their perspectives and expectations helps you tailor your sustainability initiatives to meet their needs and build trust.</a:t>
            </a:r>
            <a:endParaRPr b="1" i="1"/>
          </a:p>
          <a:p>
            <a:pPr marL="0" lvl="0" indent="0" algn="l" rtl="0">
              <a:lnSpc>
                <a:spcPct val="100000"/>
              </a:lnSpc>
              <a:spcBef>
                <a:spcPts val="0"/>
              </a:spcBef>
              <a:spcAft>
                <a:spcPts val="0"/>
              </a:spcAft>
              <a:buClr>
                <a:srgbClr val="0C2D45"/>
              </a:buClr>
              <a:buSzPts val="2400"/>
              <a:buNone/>
            </a:pPr>
            <a:r>
              <a:rPr lang="en-US" b="1" i="1"/>
              <a:t>Green Supply</a:t>
            </a:r>
            <a:br>
              <a:rPr lang="en-US"/>
            </a:br>
            <a:r>
              <a:rPr lang="en-US"/>
              <a:t>Assess and improve the sustainability of your supply chain. Collaborate with suppliers who share your commitment to sustainability, and consider factors such as responsible sourcing, ethical labor practices, and reduced environmental impact.</a:t>
            </a:r>
            <a:endParaRPr b="1"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ABB57"/>
              </a:buClr>
              <a:buSzPts val="11600"/>
              <a:buNone/>
            </a:pPr>
            <a:r>
              <a:rPr lang="en-US"/>
              <a:t>01</a:t>
            </a:r>
            <a:endParaRPr/>
          </a:p>
        </p:txBody>
      </p:sp>
      <p:sp>
        <p:nvSpPr>
          <p:cNvPr id="238" name="Google Shape;238;p3"/>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915F9E"/>
              </a:buClr>
              <a:buSzPts val="4800"/>
              <a:buNone/>
            </a:pPr>
            <a:r>
              <a:rPr lang="en-US"/>
              <a:t>SECTION</a:t>
            </a:r>
            <a:endParaRPr/>
          </a:p>
        </p:txBody>
      </p:sp>
      <p:sp>
        <p:nvSpPr>
          <p:cNvPr id="239" name="Google Shape;239;p3"/>
          <p:cNvSpPr txBox="1">
            <a:spLocks noGrp="1"/>
          </p:cNvSpPr>
          <p:nvPr>
            <p:ph type="body" idx="3"/>
          </p:nvPr>
        </p:nvSpPr>
        <p:spPr>
          <a:xfrm>
            <a:off x="3389430" y="3162907"/>
            <a:ext cx="3145225" cy="234810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a:t>Entrecomp and its relevance to entrepreneurial success</a:t>
            </a:r>
            <a:endParaRPr/>
          </a:p>
          <a:p>
            <a:pPr marL="0" lvl="0" indent="0" algn="r" rtl="0">
              <a:lnSpc>
                <a:spcPct val="100000"/>
              </a:lnSpc>
              <a:spcBef>
                <a:spcPts val="0"/>
              </a:spcBef>
              <a:spcAft>
                <a:spcPts val="0"/>
              </a:spcAft>
              <a:buClr>
                <a:schemeClr val="lt1"/>
              </a:buClr>
              <a:buSzPts val="3600"/>
              <a:buNone/>
            </a:pPr>
            <a:endParaRPr/>
          </a:p>
        </p:txBody>
      </p:sp>
      <p:grpSp>
        <p:nvGrpSpPr>
          <p:cNvPr id="240" name="Google Shape;240;p3"/>
          <p:cNvGrpSpPr/>
          <p:nvPr/>
        </p:nvGrpSpPr>
        <p:grpSpPr>
          <a:xfrm>
            <a:off x="-205469" y="3429000"/>
            <a:ext cx="2946331" cy="3019795"/>
            <a:chOff x="3177766" y="6791136"/>
            <a:chExt cx="1361636" cy="1395587"/>
          </a:xfrm>
        </p:grpSpPr>
        <p:sp>
          <p:nvSpPr>
            <p:cNvPr id="241" name="Google Shape;241;p3"/>
            <p:cNvSpPr/>
            <p:nvPr/>
          </p:nvSpPr>
          <p:spPr>
            <a:xfrm>
              <a:off x="3177766" y="6950168"/>
              <a:ext cx="262281" cy="1196190"/>
            </a:xfrm>
            <a:custGeom>
              <a:avLst/>
              <a:gdLst/>
              <a:ahLst/>
              <a:cxnLst/>
              <a:rect l="l" t="t" r="r" b="b"/>
              <a:pathLst>
                <a:path w="262281" h="1196190" extrusionOk="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42" name="Google Shape;242;p3"/>
            <p:cNvSpPr/>
            <p:nvPr/>
          </p:nvSpPr>
          <p:spPr>
            <a:xfrm>
              <a:off x="3471181" y="7651529"/>
              <a:ext cx="1017410" cy="535194"/>
            </a:xfrm>
            <a:custGeom>
              <a:avLst/>
              <a:gdLst/>
              <a:ahLst/>
              <a:cxnLst/>
              <a:rect l="l" t="t" r="r" b="b"/>
              <a:pathLst>
                <a:path w="1017410" h="535194" extrusionOk="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243" name="Google Shape;243;p3"/>
            <p:cNvSpPr/>
            <p:nvPr/>
          </p:nvSpPr>
          <p:spPr>
            <a:xfrm>
              <a:off x="3438083" y="6791136"/>
              <a:ext cx="1101319" cy="889408"/>
            </a:xfrm>
            <a:custGeom>
              <a:avLst/>
              <a:gdLst/>
              <a:ahLst/>
              <a:cxnLst/>
              <a:rect l="l" t="t" r="r" b="b"/>
              <a:pathLst>
                <a:path w="1101319" h="889408" extrusionOk="0">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pic>
        <p:nvPicPr>
          <p:cNvPr id="244" name="Google Shape;244;p3"/>
          <p:cNvPicPr preferRelativeResize="0">
            <a:picLocks noGrp="1"/>
          </p:cNvPicPr>
          <p:nvPr>
            <p:ph type="pic" idx="4"/>
          </p:nvPr>
        </p:nvPicPr>
        <p:blipFill rotWithShape="1">
          <a:blip r:embed="rId3">
            <a:alphaModFix/>
          </a:blip>
          <a:srcRect l="21735" r="21736"/>
          <a:stretch/>
        </p:blipFill>
        <p:spPr>
          <a:xfrm>
            <a:off x="6841657" y="0"/>
            <a:ext cx="5364392" cy="6325815"/>
          </a:xfrm>
          <a:prstGeom prst="rect">
            <a:avLst/>
          </a:prstGeom>
          <a:solidFill>
            <a:srgbClr val="D8D8D8"/>
          </a:solid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8"/>
          <p:cNvSpPr txBox="1">
            <a:spLocks noGrp="1"/>
          </p:cNvSpPr>
          <p:nvPr>
            <p:ph type="body" idx="1"/>
          </p:nvPr>
        </p:nvSpPr>
        <p:spPr>
          <a:xfrm>
            <a:off x="854293" y="670955"/>
            <a:ext cx="10483500" cy="80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Strategies for implementing sustainable practices </a:t>
            </a:r>
            <a:endParaRPr/>
          </a:p>
        </p:txBody>
      </p:sp>
      <p:sp>
        <p:nvSpPr>
          <p:cNvPr id="442" name="Google Shape;442;p28"/>
          <p:cNvSpPr txBox="1">
            <a:spLocks noGrp="1"/>
          </p:cNvSpPr>
          <p:nvPr>
            <p:ph type="body" idx="2"/>
          </p:nvPr>
        </p:nvSpPr>
        <p:spPr>
          <a:xfrm>
            <a:off x="854250" y="1629299"/>
            <a:ext cx="10483500" cy="522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b="1" i="1"/>
              <a:t>Employee wellbeing</a:t>
            </a:r>
            <a:br>
              <a:rPr lang="en-US" sz="2400">
                <a:solidFill>
                  <a:srgbClr val="0C2D45"/>
                </a:solidFill>
                <a:latin typeface="Calibri"/>
                <a:ea typeface="Calibri"/>
                <a:cs typeface="Calibri"/>
                <a:sym typeface="Calibri"/>
              </a:rPr>
            </a:br>
            <a:r>
              <a:rPr lang="en-US"/>
              <a:t>Foster a workplace culture that prioritizes employee well-being, diversity, and inclusion. This contributes to employee satisfaction, retention, and overall productivity. Implement fair labor practices and offer opportunities for skill development.</a:t>
            </a:r>
            <a:endParaRPr/>
          </a:p>
          <a:p>
            <a:pPr marL="0" lvl="0" indent="0" algn="l" rtl="0">
              <a:lnSpc>
                <a:spcPct val="100000"/>
              </a:lnSpc>
              <a:spcBef>
                <a:spcPts val="0"/>
              </a:spcBef>
              <a:spcAft>
                <a:spcPts val="0"/>
              </a:spcAft>
              <a:buClr>
                <a:srgbClr val="0C2D45"/>
              </a:buClr>
              <a:buSzPts val="2400"/>
              <a:buNone/>
            </a:pPr>
            <a:r>
              <a:rPr lang="en-US" b="1" i="1"/>
              <a:t>Transparency and communication</a:t>
            </a:r>
            <a:endParaRPr/>
          </a:p>
          <a:p>
            <a:pPr marL="0" lvl="0" indent="0" algn="l" rtl="0">
              <a:lnSpc>
                <a:spcPct val="100000"/>
              </a:lnSpc>
              <a:spcBef>
                <a:spcPts val="0"/>
              </a:spcBef>
              <a:spcAft>
                <a:spcPts val="0"/>
              </a:spcAft>
              <a:buClr>
                <a:srgbClr val="0C2D45"/>
              </a:buClr>
              <a:buSzPts val="2400"/>
              <a:buNone/>
            </a:pPr>
            <a:r>
              <a:rPr lang="en-US"/>
              <a:t>Be transparent about your sustainability efforts. Publish and communicate your sustainability reports detailing your goals, progress, and impacts. Transparency enhances credibility and builds trust with stakeholders.</a:t>
            </a:r>
            <a:endParaRPr/>
          </a:p>
          <a:p>
            <a:pPr marL="0" lvl="0" indent="0" algn="l" rtl="0">
              <a:lnSpc>
                <a:spcPct val="100000"/>
              </a:lnSpc>
              <a:spcBef>
                <a:spcPts val="0"/>
              </a:spcBef>
              <a:spcAft>
                <a:spcPts val="0"/>
              </a:spcAft>
              <a:buClr>
                <a:srgbClr val="0C2D45"/>
              </a:buClr>
              <a:buSzPts val="2400"/>
              <a:buNone/>
            </a:pPr>
            <a:r>
              <a:rPr lang="en-US" b="1" i="1"/>
              <a:t>Customer education</a:t>
            </a:r>
            <a:br>
              <a:rPr lang="en-US"/>
            </a:br>
            <a:r>
              <a:rPr lang="en-US"/>
              <a:t>Educate your customers about the sustainability initiatives you're undertaking. Encourage them to make environmentally conscious choices and involve them in your sustainability journey. Consumer awareness and demand can drive positive change.</a:t>
            </a:r>
            <a:endParaRPr b="1"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9"/>
          <p:cNvSpPr txBox="1">
            <a:spLocks noGrp="1"/>
          </p:cNvSpPr>
          <p:nvPr>
            <p:ph type="body" idx="1"/>
          </p:nvPr>
        </p:nvSpPr>
        <p:spPr>
          <a:xfrm>
            <a:off x="854280" y="763278"/>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Strategies for implementing sustainable practices </a:t>
            </a:r>
            <a:endParaRPr/>
          </a:p>
        </p:txBody>
      </p:sp>
      <p:sp>
        <p:nvSpPr>
          <p:cNvPr id="448" name="Google Shape;448;p29"/>
          <p:cNvSpPr txBox="1">
            <a:spLocks noGrp="1"/>
          </p:cNvSpPr>
          <p:nvPr>
            <p:ph type="body" idx="2"/>
          </p:nvPr>
        </p:nvSpPr>
        <p:spPr>
          <a:xfrm>
            <a:off x="854282" y="1567543"/>
            <a:ext cx="10483429" cy="49312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b="1" i="1"/>
              <a:t>Compliance with regulations</a:t>
            </a:r>
            <a:br>
              <a:rPr lang="en-US" sz="2400">
                <a:solidFill>
                  <a:srgbClr val="0C2D45"/>
                </a:solidFill>
                <a:latin typeface="Calibri"/>
                <a:ea typeface="Calibri"/>
                <a:cs typeface="Calibri"/>
                <a:sym typeface="Calibri"/>
              </a:rPr>
            </a:br>
            <a:r>
              <a:rPr lang="en-US"/>
              <a:t>Stay informed about relevant environmental and social regulations. Ensure compliance with legal requirements, and go beyond compliance when possible to demonstrate a commitment to responsible business practices.</a:t>
            </a:r>
            <a:endParaRPr/>
          </a:p>
          <a:p>
            <a:pPr marL="0" lvl="0" indent="0" algn="l" rtl="0">
              <a:lnSpc>
                <a:spcPct val="100000"/>
              </a:lnSpc>
              <a:spcBef>
                <a:spcPts val="0"/>
              </a:spcBef>
              <a:spcAft>
                <a:spcPts val="0"/>
              </a:spcAft>
              <a:buClr>
                <a:srgbClr val="0C2D45"/>
              </a:buClr>
              <a:buSzPts val="2400"/>
              <a:buNone/>
            </a:pPr>
            <a:r>
              <a:rPr lang="en-US" b="1" i="1"/>
              <a:t>Product and Packaging</a:t>
            </a:r>
            <a:endParaRPr b="1" i="1"/>
          </a:p>
          <a:p>
            <a:pPr marL="0" lvl="0" indent="0" algn="l" rtl="0">
              <a:lnSpc>
                <a:spcPct val="100000"/>
              </a:lnSpc>
              <a:spcBef>
                <a:spcPts val="0"/>
              </a:spcBef>
              <a:spcAft>
                <a:spcPts val="0"/>
              </a:spcAft>
              <a:buClr>
                <a:srgbClr val="0C2D45"/>
              </a:buClr>
              <a:buSzPts val="2400"/>
              <a:buNone/>
            </a:pPr>
            <a:r>
              <a:rPr lang="en-US"/>
              <a:t>Design products with sustainability in mind, considering the entire life cycle. Use eco-friendly materials and reduce packaging waste. Communicate your commitment to sustainable products to customers.</a:t>
            </a:r>
            <a:endParaRPr b="1" i="1"/>
          </a:p>
          <a:p>
            <a:pPr marL="0" lvl="0" indent="0" algn="l" rtl="0">
              <a:lnSpc>
                <a:spcPct val="100000"/>
              </a:lnSpc>
              <a:spcBef>
                <a:spcPts val="0"/>
              </a:spcBef>
              <a:spcAft>
                <a:spcPts val="0"/>
              </a:spcAft>
              <a:buClr>
                <a:srgbClr val="0C2D45"/>
              </a:buClr>
              <a:buSzPts val="2400"/>
              <a:buNone/>
            </a:pPr>
            <a:r>
              <a:rPr lang="en-US" b="1" i="1"/>
              <a:t>Social Impact</a:t>
            </a:r>
            <a:br>
              <a:rPr lang="en-US"/>
            </a:br>
            <a:r>
              <a:rPr lang="en-US"/>
              <a:t>Contribute positively to the communities where you operate. Engage in social initiatives, support local charities, and involve employees in volunteering activities. Demonstrating social responsibility builds a positive brand image.</a:t>
            </a:r>
            <a:endParaRPr b="1" i="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0"/>
          <p:cNvSpPr txBox="1">
            <a:spLocks noGrp="1"/>
          </p:cNvSpPr>
          <p:nvPr>
            <p:ph type="body" idx="1"/>
          </p:nvPr>
        </p:nvSpPr>
        <p:spPr>
          <a:xfrm>
            <a:off x="854280" y="925680"/>
            <a:ext cx="10483431" cy="1148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Patagonia Case</a:t>
            </a:r>
            <a:endParaRPr/>
          </a:p>
        </p:txBody>
      </p:sp>
      <p:sp>
        <p:nvSpPr>
          <p:cNvPr id="454" name="Google Shape;454;p30"/>
          <p:cNvSpPr txBox="1"/>
          <p:nvPr/>
        </p:nvSpPr>
        <p:spPr>
          <a:xfrm>
            <a:off x="941543" y="4826729"/>
            <a:ext cx="10308900" cy="7389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100">
                <a:solidFill>
                  <a:schemeClr val="dk1"/>
                </a:solidFill>
                <a:latin typeface="Century Schoolbook"/>
                <a:ea typeface="Century Schoolbook"/>
                <a:cs typeface="Century Schoolbook"/>
                <a:sym typeface="Century Schoolbook"/>
              </a:rPr>
              <a:t>https://www.youtube.com/watch?v=FaK3koLyChE&amp;ab_channel=OurChangingClimate</a:t>
            </a:r>
            <a:endParaRPr sz="2100">
              <a:solidFill>
                <a:schemeClr val="dk1"/>
              </a:solidFill>
              <a:latin typeface="Century Schoolbook"/>
              <a:ea typeface="Century Schoolbook"/>
              <a:cs typeface="Century Schoolbook"/>
              <a:sym typeface="Century Schoolbook"/>
            </a:endParaRPr>
          </a:p>
        </p:txBody>
      </p:sp>
      <p:pic>
        <p:nvPicPr>
          <p:cNvPr id="455" name="Google Shape;455;p30"/>
          <p:cNvPicPr preferRelativeResize="0"/>
          <p:nvPr/>
        </p:nvPicPr>
        <p:blipFill>
          <a:blip r:embed="rId3">
            <a:alphaModFix/>
          </a:blip>
          <a:stretch>
            <a:fillRect/>
          </a:stretch>
        </p:blipFill>
        <p:spPr>
          <a:xfrm>
            <a:off x="3548063" y="1932204"/>
            <a:ext cx="5095875" cy="2257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1"/>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ABB57"/>
              </a:buClr>
              <a:buSzPts val="11600"/>
              <a:buNone/>
            </a:pPr>
            <a:r>
              <a:rPr lang="en-US"/>
              <a:t>05</a:t>
            </a:r>
            <a:endParaRPr/>
          </a:p>
        </p:txBody>
      </p:sp>
      <p:sp>
        <p:nvSpPr>
          <p:cNvPr id="461" name="Google Shape;461;p31"/>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915F9E"/>
              </a:buClr>
              <a:buSzPts val="4800"/>
              <a:buNone/>
            </a:pPr>
            <a:r>
              <a:rPr lang="en-US"/>
              <a:t>SECTION</a:t>
            </a:r>
            <a:endParaRPr/>
          </a:p>
        </p:txBody>
      </p:sp>
      <p:sp>
        <p:nvSpPr>
          <p:cNvPr id="462" name="Google Shape;462;p31"/>
          <p:cNvSpPr txBox="1">
            <a:spLocks noGrp="1"/>
          </p:cNvSpPr>
          <p:nvPr>
            <p:ph type="body" idx="3"/>
          </p:nvPr>
        </p:nvSpPr>
        <p:spPr>
          <a:xfrm>
            <a:off x="3389430" y="3162907"/>
            <a:ext cx="3145225" cy="234810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a:t>Adaptive leadership capacities to navigate challenges</a:t>
            </a:r>
            <a:endParaRPr/>
          </a:p>
        </p:txBody>
      </p:sp>
      <p:grpSp>
        <p:nvGrpSpPr>
          <p:cNvPr id="463" name="Google Shape;463;p31"/>
          <p:cNvGrpSpPr/>
          <p:nvPr/>
        </p:nvGrpSpPr>
        <p:grpSpPr>
          <a:xfrm>
            <a:off x="-205469" y="3429000"/>
            <a:ext cx="2946331" cy="3019795"/>
            <a:chOff x="3177766" y="6791136"/>
            <a:chExt cx="1361636" cy="1395587"/>
          </a:xfrm>
        </p:grpSpPr>
        <p:sp>
          <p:nvSpPr>
            <p:cNvPr id="464" name="Google Shape;464;p31"/>
            <p:cNvSpPr/>
            <p:nvPr/>
          </p:nvSpPr>
          <p:spPr>
            <a:xfrm>
              <a:off x="3177766" y="6950168"/>
              <a:ext cx="262281" cy="1196190"/>
            </a:xfrm>
            <a:custGeom>
              <a:avLst/>
              <a:gdLst/>
              <a:ahLst/>
              <a:cxnLst/>
              <a:rect l="l" t="t" r="r" b="b"/>
              <a:pathLst>
                <a:path w="262281" h="1196190" extrusionOk="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65" name="Google Shape;465;p31"/>
            <p:cNvSpPr/>
            <p:nvPr/>
          </p:nvSpPr>
          <p:spPr>
            <a:xfrm>
              <a:off x="3471181" y="7651529"/>
              <a:ext cx="1017410" cy="535194"/>
            </a:xfrm>
            <a:custGeom>
              <a:avLst/>
              <a:gdLst/>
              <a:ahLst/>
              <a:cxnLst/>
              <a:rect l="l" t="t" r="r" b="b"/>
              <a:pathLst>
                <a:path w="1017410" h="535194" extrusionOk="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466" name="Google Shape;466;p31"/>
            <p:cNvSpPr/>
            <p:nvPr/>
          </p:nvSpPr>
          <p:spPr>
            <a:xfrm>
              <a:off x="3438083" y="6791136"/>
              <a:ext cx="1101319" cy="889408"/>
            </a:xfrm>
            <a:custGeom>
              <a:avLst/>
              <a:gdLst/>
              <a:ahLst/>
              <a:cxnLst/>
              <a:rect l="l" t="t" r="r" b="b"/>
              <a:pathLst>
                <a:path w="1101319" h="889408" extrusionOk="0">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pic>
        <p:nvPicPr>
          <p:cNvPr id="467" name="Google Shape;467;p31"/>
          <p:cNvPicPr preferRelativeResize="0">
            <a:picLocks noGrp="1"/>
          </p:cNvPicPr>
          <p:nvPr>
            <p:ph type="pic" idx="4"/>
          </p:nvPr>
        </p:nvPicPr>
        <p:blipFill rotWithShape="1">
          <a:blip r:embed="rId3">
            <a:alphaModFix/>
          </a:blip>
          <a:srcRect l="21735" r="21736"/>
          <a:stretch/>
        </p:blipFill>
        <p:spPr>
          <a:xfrm>
            <a:off x="6841657" y="0"/>
            <a:ext cx="5364392" cy="6325815"/>
          </a:xfrm>
          <a:prstGeom prst="rect">
            <a:avLst/>
          </a:prstGeom>
          <a:solidFill>
            <a:srgbClr val="D8D8D8"/>
          </a:solid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2"/>
          <p:cNvSpPr txBox="1">
            <a:spLocks noGrp="1"/>
          </p:cNvSpPr>
          <p:nvPr>
            <p:ph type="body" idx="1"/>
          </p:nvPr>
        </p:nvSpPr>
        <p:spPr>
          <a:xfrm>
            <a:off x="433094" y="1224644"/>
            <a:ext cx="6588191" cy="43270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000"/>
              <a:buFont typeface="Arial"/>
              <a:buNone/>
            </a:pPr>
            <a:r>
              <a:rPr lang="en-US" sz="2000">
                <a:solidFill>
                  <a:srgbClr val="011E3B"/>
                </a:solidFill>
                <a:latin typeface="Calibri"/>
                <a:ea typeface="Calibri"/>
                <a:cs typeface="Calibri"/>
                <a:sym typeface="Calibri"/>
              </a:rPr>
              <a:t>Adaptive leadership is crucial in navigating challenges and uncertainties in today's dynamic business environment. Adaptive leaders are flexible, resilient, and able to guide their teams through change. Below you will find key qualities and strategies to develop adaptive leadership capacities</a:t>
            </a:r>
            <a:br>
              <a:rPr lang="en-US" sz="2000">
                <a:solidFill>
                  <a:srgbClr val="011E3B"/>
                </a:solidFill>
                <a:latin typeface="Calibri"/>
                <a:ea typeface="Calibri"/>
                <a:cs typeface="Calibri"/>
                <a:sym typeface="Calibri"/>
              </a:rPr>
            </a:br>
            <a:endParaRPr sz="2000">
              <a:solidFill>
                <a:srgbClr val="011E3B"/>
              </a:solidFill>
              <a:latin typeface="Calibri"/>
              <a:ea typeface="Calibri"/>
              <a:cs typeface="Calibri"/>
              <a:sym typeface="Calibri"/>
            </a:endParaRPr>
          </a:p>
        </p:txBody>
      </p:sp>
      <p:sp>
        <p:nvSpPr>
          <p:cNvPr id="473" name="Google Shape;473;p32"/>
          <p:cNvSpPr txBox="1">
            <a:spLocks noGrp="1"/>
          </p:cNvSpPr>
          <p:nvPr>
            <p:ph type="body" idx="2"/>
          </p:nvPr>
        </p:nvSpPr>
        <p:spPr>
          <a:xfrm>
            <a:off x="433094" y="468693"/>
            <a:ext cx="10474391" cy="15233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30A0"/>
              </a:buClr>
              <a:buSzPts val="3870"/>
              <a:buFont typeface="Arial"/>
              <a:buNone/>
            </a:pPr>
            <a:r>
              <a:rPr lang="en-US" sz="3870">
                <a:solidFill>
                  <a:srgbClr val="7030A0"/>
                </a:solidFill>
                <a:latin typeface="Calibri"/>
                <a:ea typeface="Calibri"/>
                <a:cs typeface="Calibri"/>
                <a:sym typeface="Calibri"/>
              </a:rPr>
              <a:t>Adaptive leadership to navigate challenges</a:t>
            </a:r>
            <a:endParaRPr sz="2300">
              <a:solidFill>
                <a:srgbClr val="7030A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3"/>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030A0"/>
              </a:buClr>
              <a:buSzPts val="3600"/>
              <a:buNone/>
            </a:pPr>
            <a:r>
              <a:rPr lang="en-US">
                <a:solidFill>
                  <a:srgbClr val="7030A0"/>
                </a:solidFill>
              </a:rPr>
              <a:t>Adaptive leadership to navigate challenges</a:t>
            </a:r>
            <a:endParaRPr sz="2000">
              <a:solidFill>
                <a:srgbClr val="7030A0"/>
              </a:solidFill>
            </a:endParaRPr>
          </a:p>
        </p:txBody>
      </p:sp>
      <p:sp>
        <p:nvSpPr>
          <p:cNvPr id="479" name="Google Shape;479;p33"/>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b="1" i="1"/>
              <a:t>Self-Awareness</a:t>
            </a:r>
            <a:br>
              <a:rPr lang="en-US" sz="2400">
                <a:solidFill>
                  <a:srgbClr val="0C2D45"/>
                </a:solidFill>
                <a:latin typeface="Calibri"/>
                <a:ea typeface="Calibri"/>
                <a:cs typeface="Calibri"/>
                <a:sym typeface="Calibri"/>
              </a:rPr>
            </a:br>
            <a:r>
              <a:rPr lang="en-US"/>
              <a:t>Understand your strengths, weaknesses, and leadership style. Regularly reflect on your actions and their impact. Self-awareness is the foundation for adaptive leadership.</a:t>
            </a:r>
            <a:endParaRPr/>
          </a:p>
          <a:p>
            <a:pPr marL="0" lvl="0" indent="0" algn="l" rtl="0">
              <a:lnSpc>
                <a:spcPct val="100000"/>
              </a:lnSpc>
              <a:spcBef>
                <a:spcPts val="0"/>
              </a:spcBef>
              <a:spcAft>
                <a:spcPts val="0"/>
              </a:spcAft>
              <a:buClr>
                <a:srgbClr val="0C2D45"/>
              </a:buClr>
              <a:buSzPts val="2400"/>
              <a:buNone/>
            </a:pPr>
            <a:r>
              <a:rPr lang="en-US" b="1" i="1"/>
              <a:t>Emotional Intelligence</a:t>
            </a:r>
            <a:endParaRPr b="1" i="1"/>
          </a:p>
          <a:p>
            <a:pPr marL="0" lvl="0" indent="0" algn="l" rtl="0">
              <a:lnSpc>
                <a:spcPct val="100000"/>
              </a:lnSpc>
              <a:spcBef>
                <a:spcPts val="0"/>
              </a:spcBef>
              <a:spcAft>
                <a:spcPts val="0"/>
              </a:spcAft>
              <a:buClr>
                <a:srgbClr val="0C2D45"/>
              </a:buClr>
              <a:buSzPts val="2400"/>
              <a:buNone/>
            </a:pPr>
            <a:r>
              <a:rPr lang="en-US"/>
              <a:t>Develop emotional intelligence to understand and manage your own emotions and those of others. This includes empathy, self-regulation, and effective communication during challenging situations.</a:t>
            </a:r>
            <a:endParaRPr b="1" i="1"/>
          </a:p>
          <a:p>
            <a:pPr marL="0" lvl="0" indent="0" algn="l" rtl="0">
              <a:lnSpc>
                <a:spcPct val="100000"/>
              </a:lnSpc>
              <a:spcBef>
                <a:spcPts val="0"/>
              </a:spcBef>
              <a:spcAft>
                <a:spcPts val="0"/>
              </a:spcAft>
              <a:buClr>
                <a:srgbClr val="0C2D45"/>
              </a:buClr>
              <a:buSzPts val="2400"/>
              <a:buNone/>
            </a:pPr>
            <a:r>
              <a:rPr lang="en-US" b="1" i="1"/>
              <a:t>Flexibility</a:t>
            </a:r>
            <a:br>
              <a:rPr lang="en-US"/>
            </a:br>
            <a:r>
              <a:rPr lang="en-US"/>
              <a:t>Embrace change and uncertainty. Cultivate a mindset that views challenges as opportunities for growth. Be willing to adjust plans and strategies based on evolving circumstances.</a:t>
            </a:r>
            <a:endParaRPr b="1" i="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4"/>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030A0"/>
              </a:buClr>
              <a:buSzPts val="3600"/>
              <a:buNone/>
            </a:pPr>
            <a:r>
              <a:rPr lang="en-US">
                <a:solidFill>
                  <a:srgbClr val="7030A0"/>
                </a:solidFill>
              </a:rPr>
              <a:t>Adaptive leadership to navigate challenges</a:t>
            </a:r>
            <a:endParaRPr sz="2000">
              <a:solidFill>
                <a:srgbClr val="7030A0"/>
              </a:solidFill>
            </a:endParaRPr>
          </a:p>
        </p:txBody>
      </p:sp>
      <p:sp>
        <p:nvSpPr>
          <p:cNvPr id="485" name="Google Shape;485;p34"/>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b="1" i="1"/>
              <a:t>Collaboration and team building</a:t>
            </a:r>
            <a:br>
              <a:rPr lang="en-US" sz="2400">
                <a:solidFill>
                  <a:srgbClr val="0C2D45"/>
                </a:solidFill>
                <a:latin typeface="Calibri"/>
                <a:ea typeface="Calibri"/>
                <a:cs typeface="Calibri"/>
                <a:sym typeface="Calibri"/>
              </a:rPr>
            </a:br>
            <a:r>
              <a:rPr lang="en-US"/>
              <a:t>Build a diverse and collaborative team. Encourage open communication, foster a sense of belonging, and leverage the strengths of each team member to address challenges collectively.</a:t>
            </a:r>
            <a:endParaRPr b="1" i="1"/>
          </a:p>
          <a:p>
            <a:pPr marL="0" lvl="0" indent="0" algn="l" rtl="0">
              <a:lnSpc>
                <a:spcPct val="100000"/>
              </a:lnSpc>
              <a:spcBef>
                <a:spcPts val="0"/>
              </a:spcBef>
              <a:spcAft>
                <a:spcPts val="0"/>
              </a:spcAft>
              <a:buClr>
                <a:srgbClr val="0C2D45"/>
              </a:buClr>
              <a:buSzPts val="2400"/>
              <a:buNone/>
            </a:pPr>
            <a:r>
              <a:rPr lang="en-US" b="1" i="1"/>
              <a:t>Decisiveness</a:t>
            </a:r>
            <a:endParaRPr b="1" i="1"/>
          </a:p>
          <a:p>
            <a:pPr marL="0" lvl="0" indent="0" algn="l" rtl="0">
              <a:lnSpc>
                <a:spcPct val="100000"/>
              </a:lnSpc>
              <a:spcBef>
                <a:spcPts val="0"/>
              </a:spcBef>
              <a:spcAft>
                <a:spcPts val="0"/>
              </a:spcAft>
              <a:buClr>
                <a:srgbClr val="0C2D45"/>
              </a:buClr>
              <a:buSzPts val="2400"/>
              <a:buNone/>
            </a:pPr>
            <a:r>
              <a:rPr lang="en-US"/>
              <a:t>Make timely and informed decisions. Adaptive leaders are decisive, even in the face of uncertainty. Consider the available information, involve key stakeholders, and commit to a course of action.</a:t>
            </a:r>
            <a:endParaRPr b="1" i="1"/>
          </a:p>
          <a:p>
            <a:pPr marL="0" lvl="0" indent="0" algn="l" rtl="0">
              <a:lnSpc>
                <a:spcPct val="100000"/>
              </a:lnSpc>
              <a:spcBef>
                <a:spcPts val="0"/>
              </a:spcBef>
              <a:spcAft>
                <a:spcPts val="0"/>
              </a:spcAft>
              <a:buClr>
                <a:srgbClr val="0C2D45"/>
              </a:buClr>
              <a:buSzPts val="2400"/>
              <a:buNone/>
            </a:pPr>
            <a:r>
              <a:rPr lang="en-US" b="1" i="1"/>
              <a:t>Empowerment</a:t>
            </a:r>
            <a:br>
              <a:rPr lang="en-US"/>
            </a:br>
            <a:r>
              <a:rPr lang="en-US"/>
              <a:t>Empower your team by providing them with the autonomy and authority to make decisions within their areas of responsibility. This builds confidence and increases the team's adaptive capacity.</a:t>
            </a:r>
            <a:endParaRPr b="1" i="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5"/>
          <p:cNvSpPr txBox="1">
            <a:spLocks noGrp="1"/>
          </p:cNvSpPr>
          <p:nvPr>
            <p:ph type="body" idx="1"/>
          </p:nvPr>
        </p:nvSpPr>
        <p:spPr>
          <a:xfrm>
            <a:off x="854280" y="925680"/>
            <a:ext cx="10483431" cy="8042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030A0"/>
              </a:buClr>
              <a:buSzPts val="3600"/>
              <a:buNone/>
            </a:pPr>
            <a:r>
              <a:rPr lang="en-US">
                <a:solidFill>
                  <a:srgbClr val="7030A0"/>
                </a:solidFill>
              </a:rPr>
              <a:t>Adaptive leadership to navigate challenges</a:t>
            </a:r>
            <a:endParaRPr sz="2000">
              <a:solidFill>
                <a:srgbClr val="7030A0"/>
              </a:solidFill>
            </a:endParaRPr>
          </a:p>
        </p:txBody>
      </p:sp>
      <p:sp>
        <p:nvSpPr>
          <p:cNvPr id="491" name="Google Shape;491;p35"/>
          <p:cNvSpPr txBox="1">
            <a:spLocks noGrp="1"/>
          </p:cNvSpPr>
          <p:nvPr>
            <p:ph type="body" idx="2"/>
          </p:nvPr>
        </p:nvSpPr>
        <p:spPr>
          <a:xfrm>
            <a:off x="854282" y="1864553"/>
            <a:ext cx="10483429" cy="44395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b="1" i="1"/>
              <a:t>Anticipatory leadership</a:t>
            </a:r>
            <a:br>
              <a:rPr lang="en-US" sz="2400">
                <a:solidFill>
                  <a:srgbClr val="0C2D45"/>
                </a:solidFill>
                <a:latin typeface="Calibri"/>
                <a:ea typeface="Calibri"/>
                <a:cs typeface="Calibri"/>
                <a:sym typeface="Calibri"/>
              </a:rPr>
            </a:br>
            <a:r>
              <a:rPr lang="en-US"/>
              <a:t>Anticipate future challenges and proactively address them. Adaptive leaders stay ahead by being forward-thinking, identifying potential obstacles, and preparing the team for what lies ahead</a:t>
            </a:r>
            <a:endParaRPr/>
          </a:p>
          <a:p>
            <a:pPr marL="0" lvl="0" indent="0" algn="l" rtl="0">
              <a:lnSpc>
                <a:spcPct val="100000"/>
              </a:lnSpc>
              <a:spcBef>
                <a:spcPts val="0"/>
              </a:spcBef>
              <a:spcAft>
                <a:spcPts val="0"/>
              </a:spcAft>
              <a:buClr>
                <a:srgbClr val="0C2D45"/>
              </a:buClr>
              <a:buSzPts val="2400"/>
              <a:buNone/>
            </a:pPr>
            <a:r>
              <a:rPr lang="en-US" b="1" i="1"/>
              <a:t>Feedback and reflection</a:t>
            </a:r>
            <a:endParaRPr b="1" i="1"/>
          </a:p>
          <a:p>
            <a:pPr marL="0" lvl="0" indent="0" algn="l" rtl="0">
              <a:lnSpc>
                <a:spcPct val="100000"/>
              </a:lnSpc>
              <a:spcBef>
                <a:spcPts val="0"/>
              </a:spcBef>
              <a:spcAft>
                <a:spcPts val="0"/>
              </a:spcAft>
              <a:buClr>
                <a:srgbClr val="0C2D45"/>
              </a:buClr>
              <a:buSzPts val="2400"/>
              <a:buNone/>
            </a:pPr>
            <a:r>
              <a:rPr lang="en-US"/>
              <a:t>Seek feedback from your team. Regularly reflect on your leadership practices and be open to adjusting your approach based on the feedback received..</a:t>
            </a:r>
            <a:endParaRPr b="1" i="1"/>
          </a:p>
          <a:p>
            <a:pPr marL="0" lvl="0" indent="0" algn="l" rtl="0">
              <a:lnSpc>
                <a:spcPct val="100000"/>
              </a:lnSpc>
              <a:spcBef>
                <a:spcPts val="0"/>
              </a:spcBef>
              <a:spcAft>
                <a:spcPts val="0"/>
              </a:spcAft>
              <a:buClr>
                <a:srgbClr val="0C2D45"/>
              </a:buClr>
              <a:buSzPts val="2400"/>
              <a:buNone/>
            </a:pPr>
            <a:r>
              <a:rPr lang="en-US" b="1" i="1"/>
              <a:t>Diversity</a:t>
            </a:r>
            <a:br>
              <a:rPr lang="en-US"/>
            </a:br>
            <a:r>
              <a:rPr lang="en-US"/>
              <a:t>Understand and appreciate diversity of background and expertise. Adaptive leaders recognize the importance diversity to navigating diverse challenges.</a:t>
            </a:r>
            <a:endParaRPr b="1" i="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6"/>
          <p:cNvSpPr txBox="1">
            <a:spLocks noGrp="1"/>
          </p:cNvSpPr>
          <p:nvPr>
            <p:ph type="body" idx="1"/>
          </p:nvPr>
        </p:nvSpPr>
        <p:spPr>
          <a:xfrm>
            <a:off x="854280" y="925680"/>
            <a:ext cx="10483431" cy="1148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Adaptive leadership to navigate challenges</a:t>
            </a:r>
            <a:endParaRPr/>
          </a:p>
        </p:txBody>
      </p:sp>
      <p:sp>
        <p:nvSpPr>
          <p:cNvPr id="497" name="Google Shape;497;p36"/>
          <p:cNvSpPr txBox="1"/>
          <p:nvPr/>
        </p:nvSpPr>
        <p:spPr>
          <a:xfrm>
            <a:off x="854280" y="2416629"/>
            <a:ext cx="10309011"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Century Schoolbook"/>
                <a:ea typeface="Century Schoolbook"/>
                <a:cs typeface="Century Schoolbook"/>
                <a:sym typeface="Century Schoolbook"/>
              </a:rPr>
              <a:t>Developing adaptive leadership qualities is an ongoing process that involves self-reflection, learning, and intentional practice. By cultivating these qualities, you can create a resilient and agile organizational culture that is better equipped to navigate challenges and thrive in an ever-changing business landscape.</a:t>
            </a: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7"/>
          <p:cNvSpPr txBox="1">
            <a:spLocks noGrp="1"/>
          </p:cNvSpPr>
          <p:nvPr>
            <p:ph type="body" idx="1"/>
          </p:nvPr>
        </p:nvSpPr>
        <p:spPr>
          <a:xfrm>
            <a:off x="1845059" y="994716"/>
            <a:ext cx="4279038" cy="75703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7ABB57"/>
              </a:buClr>
              <a:buSzPts val="11600"/>
              <a:buNone/>
            </a:pPr>
            <a:r>
              <a:rPr lang="en-US"/>
              <a:t>06</a:t>
            </a:r>
            <a:endParaRPr/>
          </a:p>
        </p:txBody>
      </p:sp>
      <p:sp>
        <p:nvSpPr>
          <p:cNvPr id="503" name="Google Shape;503;p37"/>
          <p:cNvSpPr txBox="1">
            <a:spLocks noGrp="1"/>
          </p:cNvSpPr>
          <p:nvPr>
            <p:ph type="body" idx="2"/>
          </p:nvPr>
        </p:nvSpPr>
        <p:spPr>
          <a:xfrm>
            <a:off x="1845056" y="703007"/>
            <a:ext cx="4250944" cy="8827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915F9E"/>
              </a:buClr>
              <a:buSzPts val="4800"/>
              <a:buNone/>
            </a:pPr>
            <a:r>
              <a:rPr lang="en-US"/>
              <a:t>SECTION</a:t>
            </a:r>
            <a:endParaRPr/>
          </a:p>
        </p:txBody>
      </p:sp>
      <p:sp>
        <p:nvSpPr>
          <p:cNvPr id="504" name="Google Shape;504;p37"/>
          <p:cNvSpPr txBox="1">
            <a:spLocks noGrp="1"/>
          </p:cNvSpPr>
          <p:nvPr>
            <p:ph type="body" idx="3"/>
          </p:nvPr>
        </p:nvSpPr>
        <p:spPr>
          <a:xfrm>
            <a:off x="3389430" y="3162907"/>
            <a:ext cx="3145225" cy="2348104"/>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3600"/>
              <a:buNone/>
            </a:pPr>
            <a:r>
              <a:rPr lang="en-US"/>
              <a:t>Case Studies</a:t>
            </a:r>
            <a:endParaRPr/>
          </a:p>
          <a:p>
            <a:pPr marL="0" lvl="0" indent="0" algn="r" rtl="0">
              <a:lnSpc>
                <a:spcPct val="100000"/>
              </a:lnSpc>
              <a:spcBef>
                <a:spcPts val="0"/>
              </a:spcBef>
              <a:spcAft>
                <a:spcPts val="0"/>
              </a:spcAft>
              <a:buClr>
                <a:schemeClr val="lt1"/>
              </a:buClr>
              <a:buSzPts val="3600"/>
              <a:buNone/>
            </a:pPr>
            <a:endParaRPr/>
          </a:p>
        </p:txBody>
      </p:sp>
      <p:grpSp>
        <p:nvGrpSpPr>
          <p:cNvPr id="505" name="Google Shape;505;p37"/>
          <p:cNvGrpSpPr/>
          <p:nvPr/>
        </p:nvGrpSpPr>
        <p:grpSpPr>
          <a:xfrm>
            <a:off x="-205469" y="3429000"/>
            <a:ext cx="2946331" cy="3019795"/>
            <a:chOff x="3177766" y="6791136"/>
            <a:chExt cx="1361636" cy="1395587"/>
          </a:xfrm>
        </p:grpSpPr>
        <p:sp>
          <p:nvSpPr>
            <p:cNvPr id="506" name="Google Shape;506;p37"/>
            <p:cNvSpPr/>
            <p:nvPr/>
          </p:nvSpPr>
          <p:spPr>
            <a:xfrm>
              <a:off x="3177766" y="6950168"/>
              <a:ext cx="262281" cy="1196190"/>
            </a:xfrm>
            <a:custGeom>
              <a:avLst/>
              <a:gdLst/>
              <a:ahLst/>
              <a:cxnLst/>
              <a:rect l="l" t="t" r="r" b="b"/>
              <a:pathLst>
                <a:path w="262281" h="1196190" extrusionOk="0">
                  <a:moveTo>
                    <a:pt x="238715" y="292709"/>
                  </a:moveTo>
                  <a:cubicBezTo>
                    <a:pt x="240679" y="243606"/>
                    <a:pt x="246571" y="194504"/>
                    <a:pt x="238715" y="145402"/>
                  </a:cubicBezTo>
                  <a:cubicBezTo>
                    <a:pt x="226932" y="72731"/>
                    <a:pt x="189619" y="3987"/>
                    <a:pt x="109101" y="59"/>
                  </a:cubicBezTo>
                  <a:cubicBezTo>
                    <a:pt x="36439" y="-1905"/>
                    <a:pt x="63933" y="45233"/>
                    <a:pt x="71788" y="98264"/>
                  </a:cubicBezTo>
                  <a:cubicBezTo>
                    <a:pt x="87499" y="186648"/>
                    <a:pt x="91427" y="278960"/>
                    <a:pt x="81608" y="367344"/>
                  </a:cubicBezTo>
                  <a:cubicBezTo>
                    <a:pt x="71788" y="455728"/>
                    <a:pt x="40367" y="542148"/>
                    <a:pt x="18764" y="628568"/>
                  </a:cubicBezTo>
                  <a:cubicBezTo>
                    <a:pt x="-10694" y="750342"/>
                    <a:pt x="-8730" y="885864"/>
                    <a:pt x="48222" y="999781"/>
                  </a:cubicBezTo>
                  <a:cubicBezTo>
                    <a:pt x="95354" y="1094058"/>
                    <a:pt x="171944" y="1158872"/>
                    <a:pt x="262281" y="1196190"/>
                  </a:cubicBezTo>
                  <a:cubicBezTo>
                    <a:pt x="205330" y="1007638"/>
                    <a:pt x="193547" y="824977"/>
                    <a:pt x="199438" y="679634"/>
                  </a:cubicBezTo>
                  <a:cubicBezTo>
                    <a:pt x="205330" y="487154"/>
                    <a:pt x="236751" y="314314"/>
                    <a:pt x="238715" y="292709"/>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07" name="Google Shape;507;p37"/>
            <p:cNvSpPr/>
            <p:nvPr/>
          </p:nvSpPr>
          <p:spPr>
            <a:xfrm>
              <a:off x="3471181" y="7651529"/>
              <a:ext cx="1017410" cy="535194"/>
            </a:xfrm>
            <a:custGeom>
              <a:avLst/>
              <a:gdLst/>
              <a:ahLst/>
              <a:cxnLst/>
              <a:rect l="l" t="t" r="r" b="b"/>
              <a:pathLst>
                <a:path w="1017410" h="535194" extrusionOk="0">
                  <a:moveTo>
                    <a:pt x="986139" y="1843"/>
                  </a:moveTo>
                  <a:cubicBezTo>
                    <a:pt x="925260" y="-6014"/>
                    <a:pt x="864380" y="11663"/>
                    <a:pt x="811356" y="47017"/>
                  </a:cubicBezTo>
                  <a:cubicBezTo>
                    <a:pt x="766188" y="78442"/>
                    <a:pt x="491249" y="233605"/>
                    <a:pt x="249696" y="225749"/>
                  </a:cubicBezTo>
                  <a:cubicBezTo>
                    <a:pt x="261479" y="213964"/>
                    <a:pt x="271298" y="200216"/>
                    <a:pt x="279154" y="184503"/>
                  </a:cubicBezTo>
                  <a:cubicBezTo>
                    <a:pt x="304684" y="127544"/>
                    <a:pt x="285045" y="60765"/>
                    <a:pt x="235949" y="39160"/>
                  </a:cubicBezTo>
                  <a:cubicBezTo>
                    <a:pt x="184889" y="15591"/>
                    <a:pt x="124010" y="45053"/>
                    <a:pt x="98480" y="102011"/>
                  </a:cubicBezTo>
                  <a:cubicBezTo>
                    <a:pt x="80805" y="141293"/>
                    <a:pt x="84733" y="184503"/>
                    <a:pt x="104372" y="215929"/>
                  </a:cubicBezTo>
                  <a:cubicBezTo>
                    <a:pt x="65095" y="190395"/>
                    <a:pt x="39564" y="135401"/>
                    <a:pt x="19926" y="48981"/>
                  </a:cubicBezTo>
                  <a:cubicBezTo>
                    <a:pt x="19926" y="48981"/>
                    <a:pt x="-17387" y="272887"/>
                    <a:pt x="10107" y="512506"/>
                  </a:cubicBezTo>
                  <a:cubicBezTo>
                    <a:pt x="141685" y="553752"/>
                    <a:pt x="290937" y="538039"/>
                    <a:pt x="416623" y="471260"/>
                  </a:cubicBezTo>
                  <a:cubicBezTo>
                    <a:pt x="501069" y="426086"/>
                    <a:pt x="579622" y="371092"/>
                    <a:pt x="660140" y="320025"/>
                  </a:cubicBezTo>
                  <a:cubicBezTo>
                    <a:pt x="764224" y="255210"/>
                    <a:pt x="860453" y="182539"/>
                    <a:pt x="954717" y="103975"/>
                  </a:cubicBezTo>
                  <a:cubicBezTo>
                    <a:pt x="966500" y="94155"/>
                    <a:pt x="978283" y="84334"/>
                    <a:pt x="990067" y="74514"/>
                  </a:cubicBezTo>
                  <a:cubicBezTo>
                    <a:pt x="1007741" y="58801"/>
                    <a:pt x="1027380" y="31304"/>
                    <a:pt x="1011669" y="13627"/>
                  </a:cubicBezTo>
                  <a:cubicBezTo>
                    <a:pt x="1005777" y="5771"/>
                    <a:pt x="995958" y="3807"/>
                    <a:pt x="986139" y="184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sp>
          <p:nvSpPr>
            <p:cNvPr id="508" name="Google Shape;508;p37"/>
            <p:cNvSpPr/>
            <p:nvPr/>
          </p:nvSpPr>
          <p:spPr>
            <a:xfrm>
              <a:off x="3438083" y="6791136"/>
              <a:ext cx="1101319" cy="889408"/>
            </a:xfrm>
            <a:custGeom>
              <a:avLst/>
              <a:gdLst/>
              <a:ahLst/>
              <a:cxnLst/>
              <a:rect l="l" t="t" r="r" b="b"/>
              <a:pathLst>
                <a:path w="1101319" h="889408" extrusionOk="0">
                  <a:moveTo>
                    <a:pt x="1089935" y="491023"/>
                  </a:moveTo>
                  <a:cubicBezTo>
                    <a:pt x="1072261" y="467453"/>
                    <a:pt x="1036911" y="461561"/>
                    <a:pt x="1007454" y="469418"/>
                  </a:cubicBezTo>
                  <a:cubicBezTo>
                    <a:pt x="977996" y="477274"/>
                    <a:pt x="954430" y="496915"/>
                    <a:pt x="930864" y="516556"/>
                  </a:cubicBezTo>
                  <a:cubicBezTo>
                    <a:pt x="858201" y="575478"/>
                    <a:pt x="787503" y="636365"/>
                    <a:pt x="714840" y="695288"/>
                  </a:cubicBezTo>
                  <a:cubicBezTo>
                    <a:pt x="691274" y="714929"/>
                    <a:pt x="665744" y="740462"/>
                    <a:pt x="636287" y="750282"/>
                  </a:cubicBezTo>
                  <a:cubicBezTo>
                    <a:pt x="573443" y="769923"/>
                    <a:pt x="577371" y="703144"/>
                    <a:pt x="604865" y="669755"/>
                  </a:cubicBezTo>
                  <a:cubicBezTo>
                    <a:pt x="646106" y="618688"/>
                    <a:pt x="691274" y="571550"/>
                    <a:pt x="738407" y="524412"/>
                  </a:cubicBezTo>
                  <a:cubicBezTo>
                    <a:pt x="828743" y="436028"/>
                    <a:pt x="923008" y="343716"/>
                    <a:pt x="989779" y="235691"/>
                  </a:cubicBezTo>
                  <a:cubicBezTo>
                    <a:pt x="1009417" y="204265"/>
                    <a:pt x="1027092" y="172840"/>
                    <a:pt x="1021200" y="133558"/>
                  </a:cubicBezTo>
                  <a:cubicBezTo>
                    <a:pt x="1019237" y="113917"/>
                    <a:pt x="1009417" y="96240"/>
                    <a:pt x="991743" y="86420"/>
                  </a:cubicBezTo>
                  <a:cubicBezTo>
                    <a:pt x="956393" y="64815"/>
                    <a:pt x="915153" y="88384"/>
                    <a:pt x="883731" y="111953"/>
                  </a:cubicBezTo>
                  <a:cubicBezTo>
                    <a:pt x="730551" y="233727"/>
                    <a:pt x="618612" y="404603"/>
                    <a:pt x="488998" y="547981"/>
                  </a:cubicBezTo>
                  <a:cubicBezTo>
                    <a:pt x="475251" y="563694"/>
                    <a:pt x="443830" y="587263"/>
                    <a:pt x="426155" y="563694"/>
                  </a:cubicBezTo>
                  <a:cubicBezTo>
                    <a:pt x="416335" y="551909"/>
                    <a:pt x="422227" y="530304"/>
                    <a:pt x="430083" y="518520"/>
                  </a:cubicBezTo>
                  <a:cubicBezTo>
                    <a:pt x="494889" y="382998"/>
                    <a:pt x="606829" y="273009"/>
                    <a:pt x="667708" y="135522"/>
                  </a:cubicBezTo>
                  <a:cubicBezTo>
                    <a:pt x="685383" y="96240"/>
                    <a:pt x="695202" y="45174"/>
                    <a:pt x="663780" y="15713"/>
                  </a:cubicBezTo>
                  <a:cubicBezTo>
                    <a:pt x="628431" y="-17677"/>
                    <a:pt x="569516" y="7856"/>
                    <a:pt x="532203" y="39282"/>
                  </a:cubicBezTo>
                  <a:cubicBezTo>
                    <a:pt x="430083" y="131594"/>
                    <a:pt x="373131" y="269080"/>
                    <a:pt x="306360" y="386926"/>
                  </a:cubicBezTo>
                  <a:cubicBezTo>
                    <a:pt x="259228" y="469418"/>
                    <a:pt x="206204" y="557802"/>
                    <a:pt x="109976" y="589227"/>
                  </a:cubicBezTo>
                  <a:cubicBezTo>
                    <a:pt x="72662" y="601012"/>
                    <a:pt x="17675" y="593155"/>
                    <a:pt x="0" y="563694"/>
                  </a:cubicBezTo>
                  <a:cubicBezTo>
                    <a:pt x="39277" y="661898"/>
                    <a:pt x="92301" y="730641"/>
                    <a:pt x="153180" y="781708"/>
                  </a:cubicBezTo>
                  <a:cubicBezTo>
                    <a:pt x="133542" y="744390"/>
                    <a:pt x="129614" y="695288"/>
                    <a:pt x="147289" y="648150"/>
                  </a:cubicBezTo>
                  <a:cubicBezTo>
                    <a:pt x="176746" y="565658"/>
                    <a:pt x="259228" y="520484"/>
                    <a:pt x="331890" y="546017"/>
                  </a:cubicBezTo>
                  <a:cubicBezTo>
                    <a:pt x="402589" y="571550"/>
                    <a:pt x="437938" y="659934"/>
                    <a:pt x="406516" y="742426"/>
                  </a:cubicBezTo>
                  <a:cubicBezTo>
                    <a:pt x="382950" y="805277"/>
                    <a:pt x="327962" y="848487"/>
                    <a:pt x="271011" y="850451"/>
                  </a:cubicBezTo>
                  <a:cubicBezTo>
                    <a:pt x="384914" y="895625"/>
                    <a:pt x="506673" y="895625"/>
                    <a:pt x="606829" y="879912"/>
                  </a:cubicBezTo>
                  <a:cubicBezTo>
                    <a:pt x="691274" y="868128"/>
                    <a:pt x="769828" y="834738"/>
                    <a:pt x="838563" y="785636"/>
                  </a:cubicBezTo>
                  <a:cubicBezTo>
                    <a:pt x="919080" y="728677"/>
                    <a:pt x="1005490" y="677611"/>
                    <a:pt x="1066369" y="601012"/>
                  </a:cubicBezTo>
                  <a:cubicBezTo>
                    <a:pt x="1093863" y="573514"/>
                    <a:pt x="1115465" y="524412"/>
                    <a:pt x="1089935" y="491023"/>
                  </a:cubicBezTo>
                  <a:close/>
                </a:path>
              </a:pathLst>
            </a:custGeom>
            <a:solidFill>
              <a:schemeClr val="lt1">
                <a:alpha val="28627"/>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83">
                <a:solidFill>
                  <a:schemeClr val="dk1"/>
                </a:solidFill>
                <a:latin typeface="Century Schoolbook"/>
                <a:ea typeface="Century Schoolbook"/>
                <a:cs typeface="Century Schoolbook"/>
                <a:sym typeface="Century Schoolbook"/>
              </a:endParaRPr>
            </a:p>
          </p:txBody>
        </p:sp>
      </p:grpSp>
      <p:pic>
        <p:nvPicPr>
          <p:cNvPr id="509" name="Google Shape;509;p37"/>
          <p:cNvPicPr preferRelativeResize="0">
            <a:picLocks noGrp="1"/>
          </p:cNvPicPr>
          <p:nvPr>
            <p:ph type="pic" idx="4"/>
          </p:nvPr>
        </p:nvPicPr>
        <p:blipFill rotWithShape="1">
          <a:blip r:embed="rId3">
            <a:alphaModFix/>
          </a:blip>
          <a:srcRect l="21735" r="21736"/>
          <a:stretch/>
        </p:blipFill>
        <p:spPr>
          <a:xfrm>
            <a:off x="6841657" y="0"/>
            <a:ext cx="5364392" cy="6325815"/>
          </a:xfrm>
          <a:prstGeom prst="rect">
            <a:avLst/>
          </a:prstGeom>
          <a:solidFill>
            <a:srgbClr val="D8D8D8"/>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body" idx="3"/>
          </p:nvPr>
        </p:nvSpPr>
        <p:spPr>
          <a:xfrm>
            <a:off x="6247647" y="2121549"/>
            <a:ext cx="5124002" cy="74360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2400"/>
              <a:buNone/>
            </a:pPr>
            <a:r>
              <a:rPr lang="en-US" sz="2400"/>
              <a:t>EntreComp</a:t>
            </a:r>
            <a:endParaRPr sz="2400"/>
          </a:p>
        </p:txBody>
      </p:sp>
      <p:sp>
        <p:nvSpPr>
          <p:cNvPr id="250" name="Google Shape;250;p4"/>
          <p:cNvSpPr txBox="1">
            <a:spLocks noGrp="1"/>
          </p:cNvSpPr>
          <p:nvPr>
            <p:ph type="body" idx="4"/>
          </p:nvPr>
        </p:nvSpPr>
        <p:spPr>
          <a:xfrm>
            <a:off x="6176913" y="2639940"/>
            <a:ext cx="5693958" cy="343428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C2D45"/>
              </a:buClr>
              <a:buSzPts val="2400"/>
              <a:buNone/>
            </a:pPr>
            <a:r>
              <a:rPr lang="en-US" sz="2400"/>
              <a:t>EntreComp, developed by the European Commission, is a comprehensive framework that outlines the competences and skills essential for entrepreneurship. It is structured around three main competence areas: Ideas and Opportunities, Resources, and Into Action.</a:t>
            </a:r>
            <a:endParaRPr/>
          </a:p>
        </p:txBody>
      </p:sp>
      <p:sp>
        <p:nvSpPr>
          <p:cNvPr id="251" name="Google Shape;251;p4"/>
          <p:cNvSpPr txBox="1"/>
          <p:nvPr/>
        </p:nvSpPr>
        <p:spPr>
          <a:xfrm>
            <a:off x="11615942" y="11443924"/>
            <a:ext cx="576060" cy="430124"/>
          </a:xfrm>
          <a:prstGeom prst="rect">
            <a:avLst/>
          </a:prstGeom>
          <a:noFill/>
          <a:ln>
            <a:noFill/>
          </a:ln>
        </p:spPr>
        <p:txBody>
          <a:bodyPr spcFirstLastPara="1" wrap="square" lIns="147450" tIns="73725" rIns="147450" bIns="73725" anchor="ctr" anchorCtr="0">
            <a:noAutofit/>
          </a:bodyPr>
          <a:lstStyle/>
          <a:p>
            <a:pPr marL="0" marR="0" lvl="0" indent="0" algn="ctr" rtl="0">
              <a:spcBef>
                <a:spcPts val="0"/>
              </a:spcBef>
              <a:spcAft>
                <a:spcPts val="0"/>
              </a:spcAft>
              <a:buNone/>
            </a:pPr>
            <a:fld id="{00000000-1234-1234-1234-123412341234}" type="slidenum">
              <a:rPr lang="en-US" sz="1291" b="0" i="0">
                <a:solidFill>
                  <a:schemeClr val="dk1"/>
                </a:solidFill>
                <a:latin typeface="Calibri"/>
                <a:ea typeface="Calibri"/>
                <a:cs typeface="Calibri"/>
                <a:sym typeface="Calibri"/>
              </a:rPr>
              <a:t>4</a:t>
            </a:fld>
            <a:endParaRPr sz="1291" b="0" i="0">
              <a:solidFill>
                <a:schemeClr val="dk1"/>
              </a:solidFill>
              <a:latin typeface="Calibri"/>
              <a:ea typeface="Calibri"/>
              <a:cs typeface="Calibri"/>
              <a:sym typeface="Calibri"/>
            </a:endParaRPr>
          </a:p>
        </p:txBody>
      </p:sp>
      <p:sp>
        <p:nvSpPr>
          <p:cNvPr id="252" name="Google Shape;252;p4"/>
          <p:cNvSpPr txBox="1"/>
          <p:nvPr/>
        </p:nvSpPr>
        <p:spPr>
          <a:xfrm>
            <a:off x="11734800" y="6474383"/>
            <a:ext cx="457200" cy="2665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800">
                <a:solidFill>
                  <a:schemeClr val="dk1"/>
                </a:solidFill>
                <a:latin typeface="Calibri"/>
                <a:ea typeface="Calibri"/>
                <a:cs typeface="Calibri"/>
                <a:sym typeface="Calibri"/>
              </a:rPr>
              <a:t>4</a:t>
            </a:fld>
            <a:endParaRPr sz="800">
              <a:solidFill>
                <a:schemeClr val="dk1"/>
              </a:solidFill>
              <a:latin typeface="Calibri"/>
              <a:ea typeface="Calibri"/>
              <a:cs typeface="Calibri"/>
              <a:sym typeface="Calibri"/>
            </a:endParaRPr>
          </a:p>
        </p:txBody>
      </p:sp>
      <p:pic>
        <p:nvPicPr>
          <p:cNvPr id="253" name="Google Shape;253;p4"/>
          <p:cNvPicPr preferRelativeResize="0">
            <a:picLocks noGrp="1"/>
          </p:cNvPicPr>
          <p:nvPr>
            <p:ph type="pic" idx="2"/>
          </p:nvPr>
        </p:nvPicPr>
        <p:blipFill rotWithShape="1">
          <a:blip r:embed="rId3">
            <a:alphaModFix/>
          </a:blip>
          <a:srcRect l="29950" r="29949"/>
          <a:stretch/>
        </p:blipFill>
        <p:spPr>
          <a:xfrm>
            <a:off x="884606" y="0"/>
            <a:ext cx="4993772" cy="6858000"/>
          </a:xfrm>
          <a:prstGeom prst="rect">
            <a:avLst/>
          </a:prstGeom>
          <a:solidFill>
            <a:srgbClr val="D8D8D8"/>
          </a:solidFill>
          <a:ln>
            <a:noFill/>
          </a:ln>
        </p:spPr>
      </p:pic>
      <p:sp>
        <p:nvSpPr>
          <p:cNvPr id="254" name="Google Shape;254;p4"/>
          <p:cNvSpPr txBox="1">
            <a:spLocks noGrp="1"/>
          </p:cNvSpPr>
          <p:nvPr>
            <p:ph type="body" idx="1"/>
          </p:nvPr>
        </p:nvSpPr>
        <p:spPr>
          <a:xfrm>
            <a:off x="4890795" y="738798"/>
            <a:ext cx="6776598" cy="842867"/>
          </a:xfrm>
          <a:prstGeom prst="rect">
            <a:avLst/>
          </a:prstGeom>
          <a:solidFill>
            <a:srgbClr val="7ABB57"/>
          </a:solid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800"/>
              <a:buNone/>
            </a:pPr>
            <a:r>
              <a:rPr lang="en-US" sz="2800"/>
              <a:t>Entrepreneurial Competence Framework</a:t>
            </a:r>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8"/>
          <p:cNvSpPr txBox="1">
            <a:spLocks noGrp="1"/>
          </p:cNvSpPr>
          <p:nvPr>
            <p:ph type="body" idx="1"/>
          </p:nvPr>
        </p:nvSpPr>
        <p:spPr>
          <a:xfrm>
            <a:off x="854280" y="925680"/>
            <a:ext cx="10483431" cy="1148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600"/>
              <a:buNone/>
            </a:pPr>
            <a:r>
              <a:rPr lang="en-US"/>
              <a:t>Case Study 1. YouTube - Susan Wojcicki, CEO</a:t>
            </a:r>
            <a:endParaRPr/>
          </a:p>
          <a:p>
            <a:pPr marL="0" lvl="0" indent="0" algn="l" rtl="0">
              <a:lnSpc>
                <a:spcPct val="100000"/>
              </a:lnSpc>
              <a:spcBef>
                <a:spcPts val="0"/>
              </a:spcBef>
              <a:spcAft>
                <a:spcPts val="0"/>
              </a:spcAft>
              <a:buClr>
                <a:srgbClr val="915F9E"/>
              </a:buClr>
              <a:buSzPts val="3600"/>
              <a:buNone/>
            </a:pPr>
            <a:endParaRPr/>
          </a:p>
        </p:txBody>
      </p:sp>
      <p:sp>
        <p:nvSpPr>
          <p:cNvPr id="515" name="Google Shape;515;p38"/>
          <p:cNvSpPr txBox="1"/>
          <p:nvPr/>
        </p:nvSpPr>
        <p:spPr>
          <a:xfrm>
            <a:off x="723651" y="1737361"/>
            <a:ext cx="10309011" cy="4462760"/>
          </a:xfrm>
          <a:prstGeom prst="rect">
            <a:avLst/>
          </a:prstGeom>
          <a:noFill/>
          <a:ln>
            <a:noFill/>
          </a:ln>
        </p:spPr>
        <p:txBody>
          <a:bodyPr spcFirstLastPara="1" wrap="square" lIns="91425" tIns="45700" rIns="91425" bIns="45700" anchor="t" anchorCtr="0">
            <a:spAutoFit/>
          </a:bodyPr>
          <a:lstStyle/>
          <a:p>
            <a:pPr marL="325892" marR="0" lvl="1" indent="0" algn="l" rtl="0">
              <a:spcBef>
                <a:spcPts val="0"/>
              </a:spcBef>
              <a:spcAft>
                <a:spcPts val="0"/>
              </a:spcAft>
              <a:buNone/>
            </a:pPr>
            <a:r>
              <a:rPr lang="en-US" sz="2200" b="1" i="1" u="none" strike="noStrike" cap="none">
                <a:solidFill>
                  <a:schemeClr val="dk1"/>
                </a:solidFill>
                <a:latin typeface="Calibri"/>
                <a:ea typeface="Calibri"/>
                <a:cs typeface="Calibri"/>
                <a:sym typeface="Calibri"/>
              </a:rPr>
              <a:t>Business Practices and Attitudes for Success:</a:t>
            </a:r>
            <a:endParaRPr/>
          </a:p>
          <a:p>
            <a:pPr marL="325892" marR="0" lvl="1" indent="0" algn="l" rtl="0">
              <a:spcBef>
                <a:spcPts val="0"/>
              </a:spcBef>
              <a:spcAft>
                <a:spcPts val="0"/>
              </a:spcAft>
              <a:buNone/>
            </a:pPr>
            <a:r>
              <a:rPr lang="en-US" sz="2000" b="1" i="1" u="none" strike="noStrike" cap="none">
                <a:solidFill>
                  <a:schemeClr val="dk1"/>
                </a:solidFill>
                <a:latin typeface="Calibri"/>
                <a:ea typeface="Calibri"/>
                <a:cs typeface="Calibri"/>
                <a:sym typeface="Calibri"/>
              </a:rPr>
              <a:t>Innovation and Adaptability: </a:t>
            </a:r>
            <a:r>
              <a:rPr lang="en-US" sz="2000" b="0" i="0" u="none" strike="noStrike" cap="none">
                <a:solidFill>
                  <a:schemeClr val="dk1"/>
                </a:solidFill>
                <a:latin typeface="Calibri"/>
                <a:ea typeface="Calibri"/>
                <a:cs typeface="Calibri"/>
                <a:sym typeface="Calibri"/>
              </a:rPr>
              <a:t>Under Susan Wojcicki's leadership, YouTube has consistently embraced innovation. The platform has expanded beyond its original video-sharing concept to include live streaming, virtual reality, and original content. This adaptability to changing consumer preferences and technological advancements has been a key factor in YouTube's success.</a:t>
            </a:r>
            <a:endParaRPr/>
          </a:p>
          <a:p>
            <a:pPr marL="325892" marR="0" lvl="1" indent="0" algn="l" rtl="0">
              <a:spcBef>
                <a:spcPts val="0"/>
              </a:spcBef>
              <a:spcAft>
                <a:spcPts val="0"/>
              </a:spcAft>
              <a:buNone/>
            </a:pPr>
            <a:r>
              <a:rPr lang="en-US" sz="2000" b="1" i="1" u="none" strike="noStrike" cap="none">
                <a:solidFill>
                  <a:schemeClr val="dk1"/>
                </a:solidFill>
                <a:latin typeface="Calibri"/>
                <a:ea typeface="Calibri"/>
                <a:cs typeface="Calibri"/>
                <a:sym typeface="Calibri"/>
              </a:rPr>
              <a:t>User-Centric Approach: </a:t>
            </a:r>
            <a:r>
              <a:rPr lang="en-US" sz="2000" b="0" i="0" u="none" strike="noStrike" cap="none">
                <a:solidFill>
                  <a:schemeClr val="dk1"/>
                </a:solidFill>
                <a:latin typeface="Calibri"/>
                <a:ea typeface="Calibri"/>
                <a:cs typeface="Calibri"/>
                <a:sym typeface="Calibri"/>
              </a:rPr>
              <a:t>YouTube prioritizes user experience, constantly refining its algorithms to enhance content discovery and engagement. This user-centric approach has fostered a massive and engaged user base, attracting content creators and advertisers alike.</a:t>
            </a:r>
            <a:br>
              <a:rPr lang="en-US" sz="2000" b="0" i="0" u="none" strike="noStrike" cap="none">
                <a:solidFill>
                  <a:schemeClr val="dk1"/>
                </a:solidFill>
                <a:latin typeface="Calibri"/>
                <a:ea typeface="Calibri"/>
                <a:cs typeface="Calibri"/>
                <a:sym typeface="Calibri"/>
              </a:rPr>
            </a:br>
            <a:r>
              <a:rPr lang="en-US" sz="2000" b="1" i="1" u="none" strike="noStrike" cap="none">
                <a:solidFill>
                  <a:schemeClr val="dk1"/>
                </a:solidFill>
                <a:latin typeface="Calibri"/>
                <a:ea typeface="Calibri"/>
                <a:cs typeface="Calibri"/>
                <a:sym typeface="Calibri"/>
              </a:rPr>
              <a:t>Diversity and Inclusion: </a:t>
            </a:r>
            <a:r>
              <a:rPr lang="en-US" sz="2000" b="0" i="0" u="none" strike="noStrike" cap="none">
                <a:solidFill>
                  <a:schemeClr val="dk1"/>
                </a:solidFill>
                <a:latin typeface="Calibri"/>
                <a:ea typeface="Calibri"/>
                <a:cs typeface="Calibri"/>
                <a:sym typeface="Calibri"/>
              </a:rPr>
              <a:t>Susan Wojcicki has advocated for diversity and inclusion within the tech industry. YouTube has implemented initiatives to support diverse content creators and has taken steps to address concerns related to content moderation, emphasizing the importance of an inclusive platform.</a:t>
            </a:r>
            <a:endParaRPr/>
          </a:p>
          <a:p>
            <a:pPr marL="0" marR="0" lvl="0" indent="0" algn="just" rtl="0">
              <a:spcBef>
                <a:spcPts val="0"/>
              </a:spcBef>
              <a:spcAft>
                <a:spcPts val="0"/>
              </a:spcAft>
              <a:buNone/>
            </a:pP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9"/>
          <p:cNvSpPr txBox="1">
            <a:spLocks noGrp="1"/>
          </p:cNvSpPr>
          <p:nvPr>
            <p:ph type="body" idx="1"/>
          </p:nvPr>
        </p:nvSpPr>
        <p:spPr>
          <a:xfrm>
            <a:off x="854280" y="925680"/>
            <a:ext cx="10483431" cy="1148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3200"/>
              <a:buNone/>
            </a:pPr>
            <a:r>
              <a:rPr lang="en-US" sz="3200"/>
              <a:t>Case Study 2. Phebe Novakovic, CEO of General Dynamics</a:t>
            </a:r>
            <a:endParaRPr/>
          </a:p>
          <a:p>
            <a:pPr marL="0" lvl="0" indent="0" algn="l" rtl="0">
              <a:lnSpc>
                <a:spcPct val="100000"/>
              </a:lnSpc>
              <a:spcBef>
                <a:spcPts val="0"/>
              </a:spcBef>
              <a:spcAft>
                <a:spcPts val="0"/>
              </a:spcAft>
              <a:buClr>
                <a:srgbClr val="915F9E"/>
              </a:buClr>
              <a:buSzPts val="3600"/>
              <a:buNone/>
            </a:pPr>
            <a:endParaRPr/>
          </a:p>
        </p:txBody>
      </p:sp>
      <p:sp>
        <p:nvSpPr>
          <p:cNvPr id="521" name="Google Shape;521;p39"/>
          <p:cNvSpPr txBox="1"/>
          <p:nvPr/>
        </p:nvSpPr>
        <p:spPr>
          <a:xfrm>
            <a:off x="723651" y="1737361"/>
            <a:ext cx="10309011" cy="4185761"/>
          </a:xfrm>
          <a:prstGeom prst="rect">
            <a:avLst/>
          </a:prstGeom>
          <a:noFill/>
          <a:ln>
            <a:noFill/>
          </a:ln>
        </p:spPr>
        <p:txBody>
          <a:bodyPr spcFirstLastPara="1" wrap="square" lIns="91425" tIns="45700" rIns="91425" bIns="45700" anchor="t" anchorCtr="0">
            <a:spAutoFit/>
          </a:bodyPr>
          <a:lstStyle/>
          <a:p>
            <a:pPr marL="325892" marR="0" lvl="1" indent="0" algn="l" rtl="0">
              <a:spcBef>
                <a:spcPts val="0"/>
              </a:spcBef>
              <a:spcAft>
                <a:spcPts val="0"/>
              </a:spcAft>
              <a:buNone/>
            </a:pPr>
            <a:r>
              <a:rPr lang="en-US" sz="2200" b="1" i="1" u="none" strike="noStrike" cap="none">
                <a:solidFill>
                  <a:schemeClr val="dk1"/>
                </a:solidFill>
                <a:latin typeface="Calibri"/>
                <a:ea typeface="Calibri"/>
                <a:cs typeface="Calibri"/>
                <a:sym typeface="Calibri"/>
              </a:rPr>
              <a:t>Business Practices and Attitudes for Success:</a:t>
            </a:r>
            <a:endParaRPr/>
          </a:p>
          <a:p>
            <a:pPr marL="325892" marR="0" lvl="1" indent="0" algn="l" rtl="0">
              <a:spcBef>
                <a:spcPts val="0"/>
              </a:spcBef>
              <a:spcAft>
                <a:spcPts val="0"/>
              </a:spcAft>
              <a:buNone/>
            </a:pPr>
            <a:r>
              <a:rPr lang="en-US" sz="2000" b="1" i="1" u="none" strike="noStrike" cap="none">
                <a:solidFill>
                  <a:schemeClr val="dk1"/>
                </a:solidFill>
                <a:latin typeface="Calibri"/>
                <a:ea typeface="Calibri"/>
                <a:cs typeface="Calibri"/>
                <a:sym typeface="Calibri"/>
              </a:rPr>
              <a:t>Strategic Leadership: </a:t>
            </a:r>
            <a:r>
              <a:rPr lang="en-US" sz="2000" b="0" i="0" u="none" strike="noStrike" cap="none">
                <a:solidFill>
                  <a:schemeClr val="dk1"/>
                </a:solidFill>
                <a:latin typeface="Calibri"/>
                <a:ea typeface="Calibri"/>
                <a:cs typeface="Calibri"/>
                <a:sym typeface="Calibri"/>
              </a:rPr>
              <a:t>Phebe Novakovic has been recognized for her strategic leadership at General Dynamics, a global aerospace and defense company. Her focus on disciplined management and strategic investments in key sectors has contributed to the company's growth and success.</a:t>
            </a:r>
            <a:br>
              <a:rPr lang="en-US" sz="2000" b="0" i="0" u="none" strike="noStrike" cap="none">
                <a:solidFill>
                  <a:schemeClr val="dk1"/>
                </a:solidFill>
                <a:latin typeface="Calibri"/>
                <a:ea typeface="Calibri"/>
                <a:cs typeface="Calibri"/>
                <a:sym typeface="Calibri"/>
              </a:rPr>
            </a:br>
            <a:r>
              <a:rPr lang="en-US" sz="2000" b="1" i="1" u="none" strike="noStrike" cap="none">
                <a:solidFill>
                  <a:schemeClr val="dk1"/>
                </a:solidFill>
                <a:latin typeface="Calibri"/>
                <a:ea typeface="Calibri"/>
                <a:cs typeface="Calibri"/>
                <a:sym typeface="Calibri"/>
              </a:rPr>
              <a:t>Ethical Governance: </a:t>
            </a:r>
            <a:r>
              <a:rPr lang="en-US" sz="2000" b="0" i="0" u="none" strike="noStrike" cap="none">
                <a:solidFill>
                  <a:schemeClr val="dk1"/>
                </a:solidFill>
                <a:latin typeface="Calibri"/>
                <a:ea typeface="Calibri"/>
                <a:cs typeface="Calibri"/>
                <a:sym typeface="Calibri"/>
              </a:rPr>
              <a:t>Novakovic has emphasized ethical governance and compliance, reinforcing a commitment to integrity and responsible business practices. This approach has helped General Dynamics maintain strong relationships with government agencies and other stakeholders.</a:t>
            </a:r>
            <a:br>
              <a:rPr lang="en-US" sz="2000" b="0" i="0" u="none" strike="noStrike" cap="none">
                <a:solidFill>
                  <a:schemeClr val="dk1"/>
                </a:solidFill>
                <a:latin typeface="Calibri"/>
                <a:ea typeface="Calibri"/>
                <a:cs typeface="Calibri"/>
                <a:sym typeface="Calibri"/>
              </a:rPr>
            </a:br>
            <a:r>
              <a:rPr lang="en-US" sz="2000" b="1" i="1" u="none" strike="noStrike" cap="none">
                <a:solidFill>
                  <a:schemeClr val="dk1"/>
                </a:solidFill>
                <a:latin typeface="Calibri"/>
                <a:ea typeface="Calibri"/>
                <a:cs typeface="Calibri"/>
                <a:sym typeface="Calibri"/>
              </a:rPr>
              <a:t>Employee Development: </a:t>
            </a:r>
            <a:r>
              <a:rPr lang="en-US" sz="2000" b="0" i="0" u="none" strike="noStrike" cap="none">
                <a:solidFill>
                  <a:schemeClr val="dk1"/>
                </a:solidFill>
                <a:latin typeface="Calibri"/>
                <a:ea typeface="Calibri"/>
                <a:cs typeface="Calibri"/>
                <a:sym typeface="Calibri"/>
              </a:rPr>
              <a:t>General Dynamics places a strong emphasis on employee development and diversity. Novakovic's leadership has fostered a corporate culture that values talent, innovation, and inclusivity, contributing to employee satisfaction and productivity.</a:t>
            </a:r>
            <a:endParaRPr/>
          </a:p>
          <a:p>
            <a:pPr marL="0" marR="0" lvl="0" indent="0" algn="just" rtl="0">
              <a:spcBef>
                <a:spcPts val="0"/>
              </a:spcBef>
              <a:spcAft>
                <a:spcPts val="0"/>
              </a:spcAft>
              <a:buNone/>
            </a:pP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0"/>
          <p:cNvSpPr txBox="1">
            <a:spLocks noGrp="1"/>
          </p:cNvSpPr>
          <p:nvPr>
            <p:ph type="body" idx="1"/>
          </p:nvPr>
        </p:nvSpPr>
        <p:spPr>
          <a:xfrm>
            <a:off x="854280" y="925680"/>
            <a:ext cx="10483431" cy="11480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915F9E"/>
              </a:buClr>
              <a:buSzPts val="2800"/>
              <a:buNone/>
            </a:pPr>
            <a:r>
              <a:rPr lang="en-US" sz="2800"/>
              <a:t>Case Study 3. Julie Wainwright, CEO and Founder of The RealReal</a:t>
            </a:r>
            <a:endParaRPr sz="2800"/>
          </a:p>
          <a:p>
            <a:pPr marL="0" lvl="0" indent="0" algn="l" rtl="0">
              <a:lnSpc>
                <a:spcPct val="100000"/>
              </a:lnSpc>
              <a:spcBef>
                <a:spcPts val="0"/>
              </a:spcBef>
              <a:spcAft>
                <a:spcPts val="0"/>
              </a:spcAft>
              <a:buClr>
                <a:srgbClr val="915F9E"/>
              </a:buClr>
              <a:buSzPts val="3600"/>
              <a:buNone/>
            </a:pPr>
            <a:endParaRPr/>
          </a:p>
        </p:txBody>
      </p:sp>
      <p:sp>
        <p:nvSpPr>
          <p:cNvPr id="527" name="Google Shape;527;p40"/>
          <p:cNvSpPr txBox="1"/>
          <p:nvPr/>
        </p:nvSpPr>
        <p:spPr>
          <a:xfrm>
            <a:off x="566897" y="1668781"/>
            <a:ext cx="10309011" cy="5109091"/>
          </a:xfrm>
          <a:prstGeom prst="rect">
            <a:avLst/>
          </a:prstGeom>
          <a:noFill/>
          <a:ln>
            <a:noFill/>
          </a:ln>
        </p:spPr>
        <p:txBody>
          <a:bodyPr spcFirstLastPara="1" wrap="square" lIns="91425" tIns="45700" rIns="91425" bIns="45700" anchor="t" anchorCtr="0">
            <a:spAutoFit/>
          </a:bodyPr>
          <a:lstStyle/>
          <a:p>
            <a:pPr marL="325892" marR="0" lvl="1" indent="0" algn="l" rtl="0">
              <a:spcBef>
                <a:spcPts val="0"/>
              </a:spcBef>
              <a:spcAft>
                <a:spcPts val="0"/>
              </a:spcAft>
              <a:buNone/>
            </a:pPr>
            <a:r>
              <a:rPr lang="en-US" sz="2200" b="1" i="1" u="none" strike="noStrike" cap="none">
                <a:solidFill>
                  <a:schemeClr val="dk1"/>
                </a:solidFill>
                <a:latin typeface="Calibri"/>
                <a:ea typeface="Calibri"/>
                <a:cs typeface="Calibri"/>
                <a:sym typeface="Calibri"/>
              </a:rPr>
              <a:t>Business Practices and Attitudes for Success:</a:t>
            </a:r>
            <a:br>
              <a:rPr lang="en-US" sz="2200" b="1" i="1"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Sustainability: </a:t>
            </a:r>
            <a:r>
              <a:rPr lang="en-US" sz="2000" b="0" i="0" u="none" strike="noStrike" cap="none">
                <a:solidFill>
                  <a:schemeClr val="dk1"/>
                </a:solidFill>
                <a:latin typeface="Calibri"/>
                <a:ea typeface="Calibri"/>
                <a:cs typeface="Calibri"/>
                <a:sym typeface="Calibri"/>
              </a:rPr>
              <a:t>The RealReal, an online marketplace for luxury consignment, emphasizes sustainability in the fashion industry. Julie Wainwright's commitment to sustainability aligns with the growing consumer demand for eco-friendly practices. The company encourages the circular economy by extending the life cycle of luxury goods.</a:t>
            </a:r>
            <a:br>
              <a:rPr lang="en-US" sz="2000" b="0"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Trust and Authentication: </a:t>
            </a:r>
            <a:r>
              <a:rPr lang="en-US" sz="2000" b="0" i="0" u="none" strike="noStrike" cap="none">
                <a:solidFill>
                  <a:schemeClr val="dk1"/>
                </a:solidFill>
                <a:latin typeface="Calibri"/>
                <a:ea typeface="Calibri"/>
                <a:cs typeface="Calibri"/>
                <a:sym typeface="Calibri"/>
              </a:rPr>
              <a:t>The RealReal prioritizes trust and authentication. The company employs experts to verify the authenticity of luxury items, addressing concerns about counterfeit products in the resale market. This commitment to quality and trust has built confidence among both buyers and sellers.</a:t>
            </a:r>
            <a:br>
              <a:rPr lang="en-US" sz="2000" b="0"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Technology and Innovation: </a:t>
            </a:r>
            <a:r>
              <a:rPr lang="en-US" sz="2000" b="0" i="0" u="none" strike="noStrike" cap="none">
                <a:solidFill>
                  <a:schemeClr val="dk1"/>
                </a:solidFill>
                <a:latin typeface="Calibri"/>
                <a:ea typeface="Calibri"/>
                <a:cs typeface="Calibri"/>
                <a:sym typeface="Calibri"/>
              </a:rPr>
              <a:t>Wainwright leverages technology and innovation to enhance the customer experience. The RealReal's use of data analytics and artificial intelligence contributes to personalized recommendations, efficient inventory management, and a seamless shopping experience, driving customer satisfaction and loyalty.</a:t>
            </a:r>
            <a:endParaRPr/>
          </a:p>
          <a:p>
            <a:pPr marL="325892" marR="0" lvl="1" indent="0" algn="l" rtl="0">
              <a:spcBef>
                <a:spcPts val="0"/>
              </a:spcBef>
              <a:spcAft>
                <a:spcPts val="0"/>
              </a:spcAft>
              <a:buNone/>
            </a:pPr>
            <a:endParaRPr sz="2000" b="0" i="0" u="none" strike="noStrike" cap="none">
              <a:solidFill>
                <a:schemeClr val="dk1"/>
              </a:solidFill>
              <a:latin typeface="Calibri"/>
              <a:ea typeface="Calibri"/>
              <a:cs typeface="Calibri"/>
              <a:sym typeface="Calibri"/>
            </a:endParaRPr>
          </a:p>
          <a:p>
            <a:pPr marL="325892" marR="0" lvl="1" indent="0" algn="l" rtl="0">
              <a:spcBef>
                <a:spcPts val="0"/>
              </a:spcBef>
              <a:spcAft>
                <a:spcPts val="0"/>
              </a:spcAft>
              <a:buNone/>
            </a:pPr>
            <a:r>
              <a:rPr lang="en-US" sz="2000" b="0" i="0" u="none" strike="noStrike" cap="none">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2ef702c56cb_0_2"/>
          <p:cNvSpPr txBox="1">
            <a:spLocks noGrp="1"/>
          </p:cNvSpPr>
          <p:nvPr>
            <p:ph type="body" idx="1"/>
          </p:nvPr>
        </p:nvSpPr>
        <p:spPr>
          <a:xfrm>
            <a:off x="854280" y="925680"/>
            <a:ext cx="10483500" cy="804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a:t>Case Study 4: Oatly: A Sustainable Success Story</a:t>
            </a:r>
            <a:endParaRPr sz="2400">
              <a:solidFill>
                <a:srgbClr val="005744"/>
              </a:solidFill>
            </a:endParaRPr>
          </a:p>
          <a:p>
            <a:pPr marL="0" lvl="0" indent="0" algn="l" rtl="0">
              <a:spcBef>
                <a:spcPts val="0"/>
              </a:spcBef>
              <a:spcAft>
                <a:spcPts val="0"/>
              </a:spcAft>
              <a:buNone/>
            </a:pPr>
            <a:endParaRPr/>
          </a:p>
        </p:txBody>
      </p:sp>
      <p:sp>
        <p:nvSpPr>
          <p:cNvPr id="534" name="Google Shape;534;g2ef702c56cb_0_2"/>
          <p:cNvSpPr txBox="1">
            <a:spLocks noGrp="1"/>
          </p:cNvSpPr>
          <p:nvPr>
            <p:ph type="body" idx="2"/>
          </p:nvPr>
        </p:nvSpPr>
        <p:spPr>
          <a:xfrm>
            <a:off x="854275" y="1864550"/>
            <a:ext cx="10483500" cy="4601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a:solidFill>
                  <a:schemeClr val="dk1"/>
                </a:solidFill>
              </a:rPr>
              <a:t>Oatly, founded in the 1990s by Rickard Öste, is a Swedish company that produces oat-based products. This case study examines Öste's entrepreneurial resilience, the company's innovative use of digital competences, and its commitment to social and ecological sustainability.</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Background</a:t>
            </a:r>
            <a:endParaRPr sz="16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Product</a:t>
            </a:r>
            <a:r>
              <a:rPr lang="en-US" sz="1600">
                <a:solidFill>
                  <a:schemeClr val="dk1"/>
                </a:solidFill>
              </a:rPr>
              <a:t>: The company's flagship product is oat milk, a dairy alternative.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Market Entry</a:t>
            </a:r>
            <a:r>
              <a:rPr lang="en-US" sz="1600">
                <a:solidFill>
                  <a:schemeClr val="dk1"/>
                </a:solidFill>
              </a:rPr>
              <a:t>: Initially struggled to penetrate the market dominated by traditional dairy products.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Entrepreneurial Resilience</a:t>
            </a:r>
            <a:endParaRPr sz="16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Early Challenges</a:t>
            </a:r>
            <a:endParaRPr sz="16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Difficulty convincing consumers to switch from dairy to oat milk.</a:t>
            </a:r>
            <a:endParaRPr sz="16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Financial struggles and skepticism from investors.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Strategic Persistence</a:t>
            </a:r>
            <a:endParaRPr sz="16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Continued research and development to improve product taste and nutritional profile.</a:t>
            </a:r>
            <a:endParaRPr sz="16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Persistent marketing efforts to educate consumers on the benefits of oat milk.</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Breakthrough</a:t>
            </a:r>
            <a:endParaRPr sz="16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Capitalized on the rising demand for plant-based alternatives and growing health consciousness.</a:t>
            </a:r>
            <a:endParaRPr sz="16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Secured funding from investment firms, including Blackstone and celebrities like Oprah Winfrey</a:t>
            </a:r>
            <a:r>
              <a:rPr lang="en-US" sz="1600">
                <a:solidFill>
                  <a:schemeClr val="dk1"/>
                </a:solidFill>
                <a:latin typeface="Century Schoolbook"/>
                <a:ea typeface="Century Schoolbook"/>
                <a:cs typeface="Century Schoolbook"/>
                <a:sym typeface="Century Schoolbook"/>
              </a:rPr>
              <a:t>.</a:t>
            </a:r>
            <a:endParaRPr sz="1600">
              <a:solidFill>
                <a:schemeClr val="dk1"/>
              </a:solidFill>
              <a:latin typeface="Century Schoolbook"/>
              <a:ea typeface="Century Schoolbook"/>
              <a:cs typeface="Century Schoolbook"/>
              <a:sym typeface="Century Schoolbook"/>
            </a:endParaRPr>
          </a:p>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ef702c56cb_0_11"/>
          <p:cNvSpPr txBox="1">
            <a:spLocks noGrp="1"/>
          </p:cNvSpPr>
          <p:nvPr>
            <p:ph type="body" idx="1"/>
          </p:nvPr>
        </p:nvSpPr>
        <p:spPr>
          <a:xfrm>
            <a:off x="854280" y="925680"/>
            <a:ext cx="10483500" cy="804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a:t>Case Study 4: Oatly: A Sustainable Success Story</a:t>
            </a:r>
            <a:endParaRPr sz="2400">
              <a:solidFill>
                <a:srgbClr val="005744"/>
              </a:solidFill>
            </a:endParaRPr>
          </a:p>
          <a:p>
            <a:pPr marL="0" lvl="0" indent="0" algn="l" rtl="0">
              <a:spcBef>
                <a:spcPts val="0"/>
              </a:spcBef>
              <a:spcAft>
                <a:spcPts val="0"/>
              </a:spcAft>
              <a:buNone/>
            </a:pPr>
            <a:endParaRPr/>
          </a:p>
        </p:txBody>
      </p:sp>
      <p:sp>
        <p:nvSpPr>
          <p:cNvPr id="541" name="Google Shape;541;g2ef702c56cb_0_11"/>
          <p:cNvSpPr txBox="1">
            <a:spLocks noGrp="1"/>
          </p:cNvSpPr>
          <p:nvPr>
            <p:ph type="body" idx="2"/>
          </p:nvPr>
        </p:nvSpPr>
        <p:spPr>
          <a:xfrm>
            <a:off x="854282" y="1864553"/>
            <a:ext cx="10483500" cy="4439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1">
                <a:solidFill>
                  <a:schemeClr val="dk1"/>
                </a:solidFill>
              </a:rPr>
              <a:t>Digital Competences</a:t>
            </a:r>
            <a:endParaRPr sz="20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b="1">
                <a:solidFill>
                  <a:schemeClr val="dk1"/>
                </a:solidFill>
              </a:rPr>
              <a:t>E-commerce and Digital Marketing</a:t>
            </a:r>
            <a:endParaRPr sz="20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2000">
                <a:solidFill>
                  <a:schemeClr val="dk1"/>
                </a:solidFill>
              </a:rPr>
              <a:t>Developed a strong online presence through engaging content on social media platforms.</a:t>
            </a:r>
            <a:endParaRPr sz="20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2000">
                <a:solidFill>
                  <a:schemeClr val="dk1"/>
                </a:solidFill>
              </a:rPr>
              <a:t>Leveraged e-commerce to reach a broader audience beyond traditional retail channels.</a:t>
            </a:r>
            <a:endParaRPr sz="20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2000">
                <a:solidFill>
                  <a:schemeClr val="dk1"/>
                </a:solidFill>
              </a:rPr>
              <a:t>Created viral marketing campaigns that resonated with eco-conscious consumers.</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b="1">
                <a:solidFill>
                  <a:schemeClr val="dk1"/>
                </a:solidFill>
              </a:rPr>
              <a:t>Data-Driven Decisions</a:t>
            </a:r>
            <a:endParaRPr sz="20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2000">
                <a:solidFill>
                  <a:schemeClr val="dk1"/>
                </a:solidFill>
              </a:rPr>
              <a:t>Utilized data analytics to understand consumer preferences and tailor marketing strategies.</a:t>
            </a:r>
            <a:endParaRPr sz="20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2000">
                <a:solidFill>
                  <a:schemeClr val="dk1"/>
                </a:solidFill>
              </a:rPr>
              <a:t>Implemented customer feedback loops to continually improve products and services.</a:t>
            </a:r>
            <a:endParaRPr sz="2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b="1">
                <a:solidFill>
                  <a:schemeClr val="dk1"/>
                </a:solidFill>
              </a:rPr>
              <a:t>Transparency and Education</a:t>
            </a:r>
            <a:endParaRPr sz="20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2000">
                <a:solidFill>
                  <a:schemeClr val="dk1"/>
                </a:solidFill>
              </a:rPr>
              <a:t>Launched digital platforms to educate consumers on sustainability and health benefits.</a:t>
            </a:r>
            <a:endParaRPr sz="20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2000">
                <a:solidFill>
                  <a:schemeClr val="dk1"/>
                </a:solidFill>
              </a:rPr>
              <a:t>Used interactive websites and apps to provide detailed information on product sourcing and environmental impact.</a:t>
            </a:r>
            <a:endParaRPr sz="20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2ef702c56cb_0_18"/>
          <p:cNvSpPr txBox="1">
            <a:spLocks noGrp="1"/>
          </p:cNvSpPr>
          <p:nvPr>
            <p:ph type="body" idx="1"/>
          </p:nvPr>
        </p:nvSpPr>
        <p:spPr>
          <a:xfrm>
            <a:off x="854280" y="925680"/>
            <a:ext cx="10483500" cy="804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a:t>Case Study 4: Oatly: A Sustainable Success Story</a:t>
            </a:r>
            <a:endParaRPr sz="2400">
              <a:solidFill>
                <a:srgbClr val="005744"/>
              </a:solidFill>
            </a:endParaRPr>
          </a:p>
          <a:p>
            <a:pPr marL="0" lvl="0" indent="0" algn="l" rtl="0">
              <a:spcBef>
                <a:spcPts val="0"/>
              </a:spcBef>
              <a:spcAft>
                <a:spcPts val="0"/>
              </a:spcAft>
              <a:buNone/>
            </a:pPr>
            <a:endParaRPr/>
          </a:p>
        </p:txBody>
      </p:sp>
      <p:sp>
        <p:nvSpPr>
          <p:cNvPr id="548" name="Google Shape;548;g2ef702c56cb_0_18"/>
          <p:cNvSpPr txBox="1">
            <a:spLocks noGrp="1"/>
          </p:cNvSpPr>
          <p:nvPr>
            <p:ph type="body" idx="2"/>
          </p:nvPr>
        </p:nvSpPr>
        <p:spPr>
          <a:xfrm>
            <a:off x="854282" y="1864553"/>
            <a:ext cx="10483500" cy="4439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S</a:t>
            </a:r>
            <a:r>
              <a:rPr lang="en-US" sz="1600" b="1">
                <a:solidFill>
                  <a:schemeClr val="dk1"/>
                </a:solidFill>
              </a:rPr>
              <a:t>ocial and Ecological Sustainability Practices</a:t>
            </a:r>
            <a:endParaRPr sz="16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Sustainable Sourcing</a:t>
            </a:r>
            <a:endParaRPr sz="16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Sourced oats locally to minimize transportation emissions and support local farmers.</a:t>
            </a:r>
            <a:endParaRPr sz="16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Implemented sustainable farming practices to reduce water usage and promote soil health.</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Eco-Friendly Production</a:t>
            </a:r>
            <a:endParaRPr sz="16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Invested in energy-efficient manufacturing processes.</a:t>
            </a:r>
            <a:endParaRPr sz="16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Utilized renewable energy sources in production facilities.</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Packaging Innovations</a:t>
            </a:r>
            <a:endParaRPr sz="16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Developed environmentally friendly packaging solutions, including recyclable and biodegradable materials.</a:t>
            </a:r>
            <a:endParaRPr sz="16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Focused on reducing plastic usage and overall waste in packaging.</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Corporate Social Responsibility (CSR)</a:t>
            </a:r>
            <a:endParaRPr sz="16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Engaged in community initiatives to support education and health.</a:t>
            </a:r>
            <a:endParaRPr sz="16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Promoted fair labor practices and ensured ethical treatment of workers throughout the supply chain.</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600" b="1">
                <a:solidFill>
                  <a:schemeClr val="dk1"/>
                </a:solidFill>
              </a:rPr>
              <a:t>Advocacy and Impact</a:t>
            </a:r>
            <a:endParaRPr sz="16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Actively campaigned for environmental policies and awareness on climate change.</a:t>
            </a:r>
            <a:endParaRPr sz="16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600">
                <a:solidFill>
                  <a:schemeClr val="dk1"/>
                </a:solidFill>
              </a:rPr>
              <a:t>Partnered with NGOs and other organizations to promote sustainability and social justice.</a:t>
            </a:r>
            <a:endParaRPr sz="1600">
              <a:solidFill>
                <a:schemeClr val="dk1"/>
              </a:solidFill>
            </a:endParaRPr>
          </a:p>
          <a:p>
            <a:pPr marL="0" lvl="0" indent="0" algn="l" rtl="0">
              <a:spcBef>
                <a:spcPts val="0"/>
              </a:spcBef>
              <a:spcAft>
                <a:spcPts val="0"/>
              </a:spcAft>
              <a:buNone/>
            </a:pPr>
            <a:endParaRPr sz="2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g2ef702c56cb_0_25"/>
          <p:cNvSpPr txBox="1">
            <a:spLocks noGrp="1"/>
          </p:cNvSpPr>
          <p:nvPr>
            <p:ph type="body" idx="1"/>
          </p:nvPr>
        </p:nvSpPr>
        <p:spPr>
          <a:xfrm>
            <a:off x="854280" y="925680"/>
            <a:ext cx="10483500" cy="804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800"/>
              <a:t>Case Study 4: Oatly: A Sustainable Success Story</a:t>
            </a:r>
            <a:endParaRPr/>
          </a:p>
        </p:txBody>
      </p:sp>
      <p:sp>
        <p:nvSpPr>
          <p:cNvPr id="555" name="Google Shape;555;g2ef702c56cb_0_25"/>
          <p:cNvSpPr txBox="1">
            <a:spLocks noGrp="1"/>
          </p:cNvSpPr>
          <p:nvPr>
            <p:ph type="body" idx="2"/>
          </p:nvPr>
        </p:nvSpPr>
        <p:spPr>
          <a:xfrm>
            <a:off x="854275" y="1626325"/>
            <a:ext cx="10483500" cy="4677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Financial Performance and Growth</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Revenue Growth</a:t>
            </a:r>
            <a:r>
              <a:rPr lang="en-US" sz="1800">
                <a:solidFill>
                  <a:schemeClr val="dk1"/>
                </a:solidFill>
              </a:rPr>
              <a:t>: Experienced rapid growth, particularly as the plant-based market expanded.</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Global Presence</a:t>
            </a:r>
            <a:r>
              <a:rPr lang="en-US" sz="1800">
                <a:solidFill>
                  <a:schemeClr val="dk1"/>
                </a:solidFill>
              </a:rPr>
              <a:t>: Expanded into multiple international markets, establishing a strong brand presence.</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Profitability</a:t>
            </a:r>
            <a:r>
              <a:rPr lang="en-US" sz="1800">
                <a:solidFill>
                  <a:schemeClr val="dk1"/>
                </a:solidFill>
              </a:rPr>
              <a:t>: Achieved profitability through efficient operations and strong sales growth.</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Challenges and Future Strategies</a:t>
            </a: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Market Competition</a:t>
            </a:r>
            <a:endParaRPr sz="18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800">
                <a:solidFill>
                  <a:schemeClr val="dk1"/>
                </a:solidFill>
              </a:rPr>
              <a:t>Faces increasing competition from other plant-based and traditional dairy brands.</a:t>
            </a:r>
            <a:endParaRPr sz="18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800">
                <a:solidFill>
                  <a:schemeClr val="dk1"/>
                </a:solidFill>
              </a:rPr>
              <a:t>Continues to innovate and diversify product offerings to stay ahead.</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Sustainability Goals</a:t>
            </a:r>
            <a:endParaRPr sz="18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800">
                <a:solidFill>
                  <a:schemeClr val="dk1"/>
                </a:solidFill>
              </a:rPr>
              <a:t>Strives to further reduce carbon footprint and achieve net-zero emissions.</a:t>
            </a:r>
            <a:endParaRPr sz="18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800">
                <a:solidFill>
                  <a:schemeClr val="dk1"/>
                </a:solidFill>
              </a:rPr>
              <a:t>Plans to enhance supply chain transparency and sustainability efforts.</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dk1"/>
                </a:solidFill>
              </a:rPr>
              <a:t>Regulatory and Market Dynamics</a:t>
            </a:r>
            <a:endParaRPr sz="1800" b="1">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800">
                <a:solidFill>
                  <a:schemeClr val="dk1"/>
                </a:solidFill>
              </a:rPr>
              <a:t>Navigates varying regulations and consumer preferences across different markets.</a:t>
            </a:r>
            <a:endParaRPr sz="1800">
              <a:solidFill>
                <a:schemeClr val="dk1"/>
              </a:solidFill>
            </a:endParaRPr>
          </a:p>
          <a:p>
            <a:pPr marL="330200" lvl="0" indent="0" algn="l" rtl="0">
              <a:lnSpc>
                <a:spcPct val="115000"/>
              </a:lnSpc>
              <a:spcBef>
                <a:spcPts val="0"/>
              </a:spcBef>
              <a:spcAft>
                <a:spcPts val="0"/>
              </a:spcAft>
              <a:buClr>
                <a:schemeClr val="dk1"/>
              </a:buClr>
              <a:buSzPts val="1100"/>
              <a:buFont typeface="Arial"/>
              <a:buNone/>
            </a:pPr>
            <a:r>
              <a:rPr lang="en-US" sz="1800">
                <a:solidFill>
                  <a:schemeClr val="dk1"/>
                </a:solidFill>
              </a:rPr>
              <a:t>Adapts marketing and product strategies to align with local demands and regulatory requirements.</a:t>
            </a:r>
            <a:endParaRPr sz="18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33095" y="996043"/>
            <a:ext cx="5886062" cy="4588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000"/>
              <a:buFont typeface="Arial"/>
              <a:buNone/>
            </a:pPr>
            <a:r>
              <a:rPr lang="en-US" sz="2000" b="0" i="0" u="none" strike="noStrike" cap="none">
                <a:solidFill>
                  <a:srgbClr val="011E3B"/>
                </a:solidFill>
                <a:latin typeface="Calibri"/>
                <a:ea typeface="Calibri"/>
                <a:cs typeface="Calibri"/>
                <a:sym typeface="Calibri"/>
              </a:rPr>
              <a:t>IDEAS AND OPPORTUNITIES</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Spotting Opportunities</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Creativity</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Vision</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Valuing Ideas</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Ethical and Sustainable thinking</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RESOURCES</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Selfawareness and selfefficacy </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Motivation and perseverance </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Mobilizing resources</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Financial and economic literacy</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Mobilizing others </a:t>
            </a:r>
            <a:endParaRPr sz="2000" b="0" i="0" u="none" strike="noStrike" cap="none">
              <a:solidFill>
                <a:srgbClr val="011E3B"/>
              </a:solidFill>
              <a:latin typeface="Calibri"/>
              <a:ea typeface="Calibri"/>
              <a:cs typeface="Calibri"/>
              <a:sym typeface="Calibri"/>
            </a:endParaRPr>
          </a:p>
          <a:p>
            <a:pPr marL="0" marR="0" lvl="0" indent="0" algn="l" rtl="0">
              <a:lnSpc>
                <a:spcPct val="100000"/>
              </a:lnSpc>
              <a:spcBef>
                <a:spcPts val="3657"/>
              </a:spcBef>
              <a:spcAft>
                <a:spcPts val="0"/>
              </a:spcAft>
              <a:buClr>
                <a:srgbClr val="011E3B"/>
              </a:buClr>
              <a:buSzPts val="2000"/>
              <a:buFont typeface="Arial"/>
              <a:buNone/>
            </a:pPr>
            <a:endParaRPr sz="2000" b="0" i="0" u="none" strike="noStrike" cap="none">
              <a:solidFill>
                <a:srgbClr val="011E3B"/>
              </a:solidFill>
              <a:latin typeface="Calibri"/>
              <a:ea typeface="Calibri"/>
              <a:cs typeface="Calibri"/>
              <a:sym typeface="Calibri"/>
            </a:endParaRPr>
          </a:p>
        </p:txBody>
      </p:sp>
      <p:pic>
        <p:nvPicPr>
          <p:cNvPr id="260" name="Google Shape;260;p5"/>
          <p:cNvPicPr preferRelativeResize="0"/>
          <p:nvPr/>
        </p:nvPicPr>
        <p:blipFill rotWithShape="1">
          <a:blip r:embed="rId3">
            <a:alphaModFix/>
          </a:blip>
          <a:srcRect/>
          <a:stretch/>
        </p:blipFill>
        <p:spPr>
          <a:xfrm>
            <a:off x="6494408" y="468693"/>
            <a:ext cx="5377506" cy="5115680"/>
          </a:xfrm>
          <a:prstGeom prst="rect">
            <a:avLst/>
          </a:prstGeom>
          <a:noFill/>
          <a:ln>
            <a:noFill/>
          </a:ln>
        </p:spPr>
      </p:pic>
      <p:sp>
        <p:nvSpPr>
          <p:cNvPr id="261" name="Google Shape;261;p5"/>
          <p:cNvSpPr txBox="1">
            <a:spLocks noGrp="1"/>
          </p:cNvSpPr>
          <p:nvPr>
            <p:ph type="body" idx="2"/>
          </p:nvPr>
        </p:nvSpPr>
        <p:spPr>
          <a:xfrm>
            <a:off x="433095" y="468693"/>
            <a:ext cx="7714862" cy="8428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300"/>
              <a:buFont typeface="Arial"/>
              <a:buNone/>
            </a:pPr>
            <a:r>
              <a:rPr lang="en-US" sz="2300" b="0" i="0" u="none" strike="noStrike" cap="none">
                <a:solidFill>
                  <a:srgbClr val="011E3B"/>
                </a:solidFill>
                <a:latin typeface="Calibri"/>
                <a:ea typeface="Calibri"/>
                <a:cs typeface="Calibri"/>
                <a:sym typeface="Calibri"/>
              </a:rPr>
              <a:t>EntreComp:Entrepreneurial Competence Framework</a:t>
            </a:r>
            <a:endParaRPr sz="2300" b="0" i="0" u="none" strike="noStrike" cap="none">
              <a:solidFill>
                <a:srgbClr val="011E3B"/>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6"/>
          <p:cNvSpPr txBox="1">
            <a:spLocks noGrp="1"/>
          </p:cNvSpPr>
          <p:nvPr>
            <p:ph type="body" idx="1"/>
          </p:nvPr>
        </p:nvSpPr>
        <p:spPr>
          <a:xfrm>
            <a:off x="433095" y="996043"/>
            <a:ext cx="5886062" cy="4588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000"/>
              <a:buFont typeface="Arial"/>
              <a:buNone/>
            </a:pPr>
            <a:r>
              <a:rPr lang="en-US" sz="2000" b="0" i="0" u="none" strike="noStrike" cap="none">
                <a:solidFill>
                  <a:srgbClr val="011E3B"/>
                </a:solidFill>
                <a:latin typeface="Calibri"/>
                <a:ea typeface="Calibri"/>
                <a:cs typeface="Calibri"/>
                <a:sym typeface="Calibri"/>
              </a:rPr>
              <a:t>INTO ACTION</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Taking the initiative</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Planning and management</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Coping with ambiguity, uncertainty and risk</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Working with others</a:t>
            </a:r>
            <a:br>
              <a:rPr lang="en-US" sz="2000" b="0" i="0" u="none" strike="noStrike" cap="none">
                <a:solidFill>
                  <a:srgbClr val="011E3B"/>
                </a:solidFill>
                <a:latin typeface="Calibri"/>
                <a:ea typeface="Calibri"/>
                <a:cs typeface="Calibri"/>
                <a:sym typeface="Calibri"/>
              </a:rPr>
            </a:br>
            <a:r>
              <a:rPr lang="en-US" sz="2000" b="0" i="0" u="none" strike="noStrike" cap="none">
                <a:solidFill>
                  <a:srgbClr val="011E3B"/>
                </a:solidFill>
                <a:latin typeface="Calibri"/>
                <a:ea typeface="Calibri"/>
                <a:cs typeface="Calibri"/>
                <a:sym typeface="Calibri"/>
              </a:rPr>
              <a:t>- Learning through experience</a:t>
            </a:r>
            <a:br>
              <a:rPr lang="en-US" sz="2000" b="0" i="0" u="none" strike="noStrike" cap="none">
                <a:solidFill>
                  <a:srgbClr val="011E3B"/>
                </a:solidFill>
                <a:latin typeface="Calibri"/>
                <a:ea typeface="Calibri"/>
                <a:cs typeface="Calibri"/>
                <a:sym typeface="Calibri"/>
              </a:rPr>
            </a:br>
            <a:endParaRPr sz="2000" b="0" i="0" u="none" strike="noStrike" cap="none">
              <a:solidFill>
                <a:srgbClr val="011E3B"/>
              </a:solidFill>
              <a:latin typeface="Calibri"/>
              <a:ea typeface="Calibri"/>
              <a:cs typeface="Calibri"/>
              <a:sym typeface="Calibri"/>
            </a:endParaRPr>
          </a:p>
        </p:txBody>
      </p:sp>
      <p:pic>
        <p:nvPicPr>
          <p:cNvPr id="267" name="Google Shape;267;p6"/>
          <p:cNvPicPr preferRelativeResize="0"/>
          <p:nvPr/>
        </p:nvPicPr>
        <p:blipFill rotWithShape="1">
          <a:blip r:embed="rId3">
            <a:alphaModFix/>
          </a:blip>
          <a:srcRect/>
          <a:stretch/>
        </p:blipFill>
        <p:spPr>
          <a:xfrm>
            <a:off x="6494408" y="468693"/>
            <a:ext cx="5377506" cy="5115680"/>
          </a:xfrm>
          <a:prstGeom prst="rect">
            <a:avLst/>
          </a:prstGeom>
          <a:noFill/>
          <a:ln>
            <a:noFill/>
          </a:ln>
        </p:spPr>
      </p:pic>
      <p:sp>
        <p:nvSpPr>
          <p:cNvPr id="268" name="Google Shape;268;p6"/>
          <p:cNvSpPr txBox="1">
            <a:spLocks noGrp="1"/>
          </p:cNvSpPr>
          <p:nvPr>
            <p:ph type="body" idx="2"/>
          </p:nvPr>
        </p:nvSpPr>
        <p:spPr>
          <a:xfrm>
            <a:off x="433095" y="468693"/>
            <a:ext cx="7714862" cy="84286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11E3B"/>
              </a:buClr>
              <a:buSzPts val="2300"/>
              <a:buFont typeface="Arial"/>
              <a:buNone/>
            </a:pPr>
            <a:r>
              <a:rPr lang="en-US" sz="2300" b="0" i="0" u="none" strike="noStrike" cap="none">
                <a:solidFill>
                  <a:srgbClr val="011E3B"/>
                </a:solidFill>
                <a:latin typeface="Calibri"/>
                <a:ea typeface="Calibri"/>
                <a:cs typeface="Calibri"/>
                <a:sym typeface="Calibri"/>
              </a:rPr>
              <a:t>EntreComp:Entrepreneurial Competence Framework</a:t>
            </a:r>
            <a:endParaRPr sz="2300" b="0" i="0" u="none" strike="noStrike" cap="none">
              <a:solidFill>
                <a:srgbClr val="011E3B"/>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7"/>
          <p:cNvSpPr txBox="1">
            <a:spLocks noGrp="1"/>
          </p:cNvSpPr>
          <p:nvPr>
            <p:ph type="body" idx="1"/>
          </p:nvPr>
        </p:nvSpPr>
        <p:spPr>
          <a:xfrm>
            <a:off x="433095" y="321128"/>
            <a:ext cx="2995905" cy="47407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2800"/>
              <a:buFont typeface="Arial"/>
              <a:buNone/>
            </a:pPr>
            <a:r>
              <a:rPr lang="en-US" sz="2800" b="0" i="0" u="none" strike="noStrike" cap="none">
                <a:solidFill>
                  <a:srgbClr val="002060"/>
                </a:solidFill>
                <a:latin typeface="Calibri"/>
                <a:ea typeface="Calibri"/>
                <a:cs typeface="Calibri"/>
                <a:sym typeface="Calibri"/>
              </a:rPr>
              <a:t>EntreComp</a:t>
            </a:r>
            <a:br>
              <a:rPr lang="en-US" sz="2800" b="0" i="0" u="none" strike="noStrike" cap="none">
                <a:solidFill>
                  <a:srgbClr val="002060"/>
                </a:solidFill>
                <a:latin typeface="Calibri"/>
                <a:ea typeface="Calibri"/>
                <a:cs typeface="Calibri"/>
                <a:sym typeface="Calibri"/>
              </a:rPr>
            </a:br>
            <a:r>
              <a:rPr lang="en-US" sz="2800" b="0" i="0" u="none" strike="noStrike" cap="none">
                <a:solidFill>
                  <a:srgbClr val="002060"/>
                </a:solidFill>
                <a:latin typeface="Calibri"/>
                <a:ea typeface="Calibri"/>
                <a:cs typeface="Calibri"/>
                <a:sym typeface="Calibri"/>
              </a:rPr>
              <a:t>Entrepreneurial Competence Framework:</a:t>
            </a:r>
            <a:br>
              <a:rPr lang="en-US" sz="2800" b="0" i="0" u="none" strike="noStrike" cap="none">
                <a:solidFill>
                  <a:srgbClr val="002060"/>
                </a:solidFill>
                <a:latin typeface="Calibri"/>
                <a:ea typeface="Calibri"/>
                <a:cs typeface="Calibri"/>
                <a:sym typeface="Calibri"/>
              </a:rPr>
            </a:br>
            <a:r>
              <a:rPr lang="en-US" sz="2800" b="0" i="0" u="none" strike="noStrike" cap="none">
                <a:solidFill>
                  <a:srgbClr val="002060"/>
                </a:solidFill>
                <a:latin typeface="Calibri"/>
                <a:ea typeface="Calibri"/>
                <a:cs typeface="Calibri"/>
                <a:sym typeface="Calibri"/>
              </a:rPr>
              <a:t>Ideas and Opportunities</a:t>
            </a:r>
            <a:endParaRPr sz="2800" b="0" i="0" u="none" strike="noStrike" cap="none">
              <a:solidFill>
                <a:srgbClr val="002060"/>
              </a:solidFill>
              <a:latin typeface="Calibri"/>
              <a:ea typeface="Calibri"/>
              <a:cs typeface="Calibri"/>
              <a:sym typeface="Calibri"/>
            </a:endParaRPr>
          </a:p>
        </p:txBody>
      </p:sp>
      <p:pic>
        <p:nvPicPr>
          <p:cNvPr id="274" name="Google Shape;274;p7"/>
          <p:cNvPicPr preferRelativeResize="0"/>
          <p:nvPr/>
        </p:nvPicPr>
        <p:blipFill rotWithShape="1">
          <a:blip r:embed="rId3">
            <a:alphaModFix/>
          </a:blip>
          <a:srcRect/>
          <a:stretch/>
        </p:blipFill>
        <p:spPr>
          <a:xfrm>
            <a:off x="3608315" y="321128"/>
            <a:ext cx="6907286" cy="53507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8"/>
          <p:cNvSpPr txBox="1">
            <a:spLocks noGrp="1"/>
          </p:cNvSpPr>
          <p:nvPr>
            <p:ph type="body" idx="1"/>
          </p:nvPr>
        </p:nvSpPr>
        <p:spPr>
          <a:xfrm>
            <a:off x="433095" y="321128"/>
            <a:ext cx="2995905" cy="47407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2800"/>
              <a:buFont typeface="Arial"/>
              <a:buNone/>
            </a:pPr>
            <a:r>
              <a:rPr lang="en-US" sz="2800" b="0" i="0" u="none" strike="noStrike" cap="none">
                <a:solidFill>
                  <a:srgbClr val="FFC000"/>
                </a:solidFill>
                <a:latin typeface="Calibri"/>
                <a:ea typeface="Calibri"/>
                <a:cs typeface="Calibri"/>
                <a:sym typeface="Calibri"/>
              </a:rPr>
              <a:t>EntreComp</a:t>
            </a:r>
            <a:br>
              <a:rPr lang="en-US" sz="2800" b="0" i="0" u="none" strike="noStrike" cap="none">
                <a:solidFill>
                  <a:srgbClr val="FFC000"/>
                </a:solidFill>
                <a:latin typeface="Calibri"/>
                <a:ea typeface="Calibri"/>
                <a:cs typeface="Calibri"/>
                <a:sym typeface="Calibri"/>
              </a:rPr>
            </a:br>
            <a:r>
              <a:rPr lang="en-US" sz="2800" b="0" i="0" u="none" strike="noStrike" cap="none">
                <a:solidFill>
                  <a:srgbClr val="FFC000"/>
                </a:solidFill>
                <a:latin typeface="Calibri"/>
                <a:ea typeface="Calibri"/>
                <a:cs typeface="Calibri"/>
                <a:sym typeface="Calibri"/>
              </a:rPr>
              <a:t>Entrepreneurial Competence Framework:</a:t>
            </a:r>
            <a:br>
              <a:rPr lang="en-US" sz="2800" b="0" i="0" u="none" strike="noStrike" cap="none">
                <a:solidFill>
                  <a:srgbClr val="FFC000"/>
                </a:solidFill>
                <a:latin typeface="Calibri"/>
                <a:ea typeface="Calibri"/>
                <a:cs typeface="Calibri"/>
                <a:sym typeface="Calibri"/>
              </a:rPr>
            </a:br>
            <a:r>
              <a:rPr lang="en-US" sz="2800" b="0" i="0" u="none" strike="noStrike" cap="none">
                <a:solidFill>
                  <a:srgbClr val="FFC000"/>
                </a:solidFill>
                <a:latin typeface="Calibri"/>
                <a:ea typeface="Calibri"/>
                <a:cs typeface="Calibri"/>
                <a:sym typeface="Calibri"/>
              </a:rPr>
              <a:t>Resources</a:t>
            </a:r>
            <a:endParaRPr sz="2800" b="0" i="0" u="none" strike="noStrike" cap="none">
              <a:solidFill>
                <a:srgbClr val="FFC000"/>
              </a:solidFill>
              <a:latin typeface="Calibri"/>
              <a:ea typeface="Calibri"/>
              <a:cs typeface="Calibri"/>
              <a:sym typeface="Calibri"/>
            </a:endParaRPr>
          </a:p>
        </p:txBody>
      </p:sp>
      <p:pic>
        <p:nvPicPr>
          <p:cNvPr id="280" name="Google Shape;280;p8"/>
          <p:cNvPicPr preferRelativeResize="0"/>
          <p:nvPr/>
        </p:nvPicPr>
        <p:blipFill rotWithShape="1">
          <a:blip r:embed="rId3">
            <a:alphaModFix/>
          </a:blip>
          <a:srcRect/>
          <a:stretch/>
        </p:blipFill>
        <p:spPr>
          <a:xfrm>
            <a:off x="3428999" y="164019"/>
            <a:ext cx="7266215" cy="4205562"/>
          </a:xfrm>
          <a:prstGeom prst="rect">
            <a:avLst/>
          </a:prstGeom>
          <a:noFill/>
          <a:ln>
            <a:noFill/>
          </a:ln>
        </p:spPr>
      </p:pic>
      <p:pic>
        <p:nvPicPr>
          <p:cNvPr id="281" name="Google Shape;281;p8"/>
          <p:cNvPicPr preferRelativeResize="0"/>
          <p:nvPr/>
        </p:nvPicPr>
        <p:blipFill rotWithShape="1">
          <a:blip r:embed="rId4">
            <a:alphaModFix/>
          </a:blip>
          <a:srcRect/>
          <a:stretch/>
        </p:blipFill>
        <p:spPr>
          <a:xfrm>
            <a:off x="3428999" y="4369581"/>
            <a:ext cx="7266215" cy="958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9"/>
          <p:cNvSpPr txBox="1">
            <a:spLocks noGrp="1"/>
          </p:cNvSpPr>
          <p:nvPr>
            <p:ph type="body" idx="1"/>
          </p:nvPr>
        </p:nvSpPr>
        <p:spPr>
          <a:xfrm>
            <a:off x="433095" y="321128"/>
            <a:ext cx="2995905" cy="47407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5744"/>
              </a:buClr>
              <a:buSzPts val="2800"/>
              <a:buFont typeface="Arial"/>
              <a:buNone/>
            </a:pPr>
            <a:r>
              <a:rPr lang="en-US" sz="2800" b="0" i="0" u="none" strike="noStrike" cap="none">
                <a:solidFill>
                  <a:srgbClr val="005744"/>
                </a:solidFill>
                <a:latin typeface="Calibri"/>
                <a:ea typeface="Calibri"/>
                <a:cs typeface="Calibri"/>
                <a:sym typeface="Calibri"/>
              </a:rPr>
              <a:t>EntreComp</a:t>
            </a:r>
            <a:br>
              <a:rPr lang="en-US" sz="2800" b="0" i="0" u="none" strike="noStrike" cap="none">
                <a:solidFill>
                  <a:srgbClr val="005744"/>
                </a:solidFill>
                <a:latin typeface="Calibri"/>
                <a:ea typeface="Calibri"/>
                <a:cs typeface="Calibri"/>
                <a:sym typeface="Calibri"/>
              </a:rPr>
            </a:br>
            <a:r>
              <a:rPr lang="en-US" sz="2800" b="0" i="0" u="none" strike="noStrike" cap="none">
                <a:solidFill>
                  <a:srgbClr val="005744"/>
                </a:solidFill>
                <a:latin typeface="Calibri"/>
                <a:ea typeface="Calibri"/>
                <a:cs typeface="Calibri"/>
                <a:sym typeface="Calibri"/>
              </a:rPr>
              <a:t>Entrepreneurial Competence Framework:</a:t>
            </a:r>
            <a:br>
              <a:rPr lang="en-US" sz="2800" b="0" i="0" u="none" strike="noStrike" cap="none">
                <a:solidFill>
                  <a:srgbClr val="005744"/>
                </a:solidFill>
                <a:latin typeface="Calibri"/>
                <a:ea typeface="Calibri"/>
                <a:cs typeface="Calibri"/>
                <a:sym typeface="Calibri"/>
              </a:rPr>
            </a:br>
            <a:r>
              <a:rPr lang="en-US" sz="2800" b="0" i="0" u="none" strike="noStrike" cap="none">
                <a:solidFill>
                  <a:srgbClr val="005744"/>
                </a:solidFill>
                <a:latin typeface="Calibri"/>
                <a:ea typeface="Calibri"/>
                <a:cs typeface="Calibri"/>
                <a:sym typeface="Calibri"/>
              </a:rPr>
              <a:t>Into action</a:t>
            </a:r>
            <a:endParaRPr sz="2800" b="0" i="0" u="none" strike="noStrike" cap="none">
              <a:solidFill>
                <a:srgbClr val="005744"/>
              </a:solidFill>
              <a:latin typeface="Calibri"/>
              <a:ea typeface="Calibri"/>
              <a:cs typeface="Calibri"/>
              <a:sym typeface="Calibri"/>
            </a:endParaRPr>
          </a:p>
        </p:txBody>
      </p:sp>
      <p:pic>
        <p:nvPicPr>
          <p:cNvPr id="287" name="Google Shape;287;p9"/>
          <p:cNvPicPr preferRelativeResize="0"/>
          <p:nvPr/>
        </p:nvPicPr>
        <p:blipFill rotWithShape="1">
          <a:blip r:embed="rId3">
            <a:alphaModFix/>
          </a:blip>
          <a:srcRect/>
          <a:stretch/>
        </p:blipFill>
        <p:spPr>
          <a:xfrm>
            <a:off x="3310314" y="321128"/>
            <a:ext cx="7920227" cy="501739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3316</Words>
  <Application>Microsoft Office PowerPoint</Application>
  <PresentationFormat>Widescreen</PresentationFormat>
  <Paragraphs>218</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Montserrat</vt:lpstr>
      <vt:lpstr>Times</vt:lpstr>
      <vt:lpstr>Century Schoolbook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Samantha Carty</dc:creator>
  <cp:lastModifiedBy>aine hamill</cp:lastModifiedBy>
  <cp:revision>4</cp:revision>
  <dcterms:created xsi:type="dcterms:W3CDTF">2021-06-15T11:45:52Z</dcterms:created>
  <dcterms:modified xsi:type="dcterms:W3CDTF">2024-07-30T15:10:42Z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