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5"/>
  </p:notesMasterIdLst>
  <p:handoutMasterIdLst>
    <p:handoutMasterId r:id="rId56"/>
  </p:handoutMasterIdLst>
  <p:sldIdLst>
    <p:sldId id="680" r:id="rId5"/>
    <p:sldId id="695" r:id="rId6"/>
    <p:sldId id="682" r:id="rId7"/>
    <p:sldId id="689" r:id="rId8"/>
    <p:sldId id="668" r:id="rId9"/>
    <p:sldId id="692" r:id="rId10"/>
    <p:sldId id="696" r:id="rId11"/>
    <p:sldId id="672" r:id="rId12"/>
    <p:sldId id="721" r:id="rId13"/>
    <p:sldId id="697" r:id="rId14"/>
    <p:sldId id="686" r:id="rId15"/>
    <p:sldId id="698" r:id="rId16"/>
    <p:sldId id="687" r:id="rId17"/>
    <p:sldId id="699" r:id="rId18"/>
    <p:sldId id="669" r:id="rId19"/>
    <p:sldId id="730" r:id="rId20"/>
    <p:sldId id="700" r:id="rId21"/>
    <p:sldId id="701" r:id="rId22"/>
    <p:sldId id="702" r:id="rId23"/>
    <p:sldId id="703" r:id="rId24"/>
    <p:sldId id="704" r:id="rId25"/>
    <p:sldId id="688" r:id="rId26"/>
    <p:sldId id="671" r:id="rId27"/>
    <p:sldId id="685" r:id="rId28"/>
    <p:sldId id="705" r:id="rId29"/>
    <p:sldId id="706" r:id="rId30"/>
    <p:sldId id="707" r:id="rId31"/>
    <p:sldId id="709" r:id="rId32"/>
    <p:sldId id="708" r:id="rId33"/>
    <p:sldId id="710" r:id="rId34"/>
    <p:sldId id="711" r:id="rId35"/>
    <p:sldId id="712" r:id="rId36"/>
    <p:sldId id="713" r:id="rId37"/>
    <p:sldId id="714" r:id="rId38"/>
    <p:sldId id="715" r:id="rId39"/>
    <p:sldId id="693" r:id="rId40"/>
    <p:sldId id="716" r:id="rId41"/>
    <p:sldId id="717" r:id="rId42"/>
    <p:sldId id="718" r:id="rId43"/>
    <p:sldId id="719" r:id="rId44"/>
    <p:sldId id="720" r:id="rId45"/>
    <p:sldId id="722" r:id="rId46"/>
    <p:sldId id="723" r:id="rId47"/>
    <p:sldId id="724" r:id="rId48"/>
    <p:sldId id="725" r:id="rId49"/>
    <p:sldId id="727" r:id="rId50"/>
    <p:sldId id="726" r:id="rId51"/>
    <p:sldId id="728" r:id="rId52"/>
    <p:sldId id="729" r:id="rId53"/>
    <p:sldId id="677" r:id="rId54"/>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B57"/>
    <a:srgbClr val="915F9E"/>
    <a:srgbClr val="305C6F"/>
    <a:srgbClr val="E97924"/>
    <a:srgbClr val="0C2D45"/>
    <a:srgbClr val="B79974"/>
    <a:srgbClr val="7654A2"/>
    <a:srgbClr val="7C946D"/>
    <a:srgbClr val="005744"/>
    <a:srgbClr val="94A2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3" autoAdjust="0"/>
    <p:restoredTop sz="93939"/>
  </p:normalViewPr>
  <p:slideViewPr>
    <p:cSldViewPr snapToGrid="0" snapToObjects="1">
      <p:cViewPr varScale="1">
        <p:scale>
          <a:sx n="67" d="100"/>
          <a:sy n="67" d="100"/>
        </p:scale>
        <p:origin x="568" y="32"/>
      </p:cViewPr>
      <p:guideLst/>
    </p:cSldViewPr>
  </p:slideViewPr>
  <p:notesTextViewPr>
    <p:cViewPr>
      <p:scale>
        <a:sx n="1" d="1"/>
        <a:sy n="1" d="1"/>
      </p:scale>
      <p:origin x="0" y="0"/>
    </p:cViewPr>
  </p:notesTextViewPr>
  <p:sorterViewPr>
    <p:cViewPr>
      <p:scale>
        <a:sx n="46" d="100"/>
        <a:sy n="46" d="100"/>
      </p:scale>
      <p:origin x="0" y="0"/>
    </p:cViewPr>
  </p:sorterViewPr>
  <p:notesViewPr>
    <p:cSldViewPr snapToGrid="0" snapToObjects="1" showGuide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7/30/2024</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7/30/2024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4793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51C2F8C0-A5CA-C542-B154-C949A59DEFE7}"/>
              </a:ext>
            </a:extLst>
          </p:cNvPr>
          <p:cNvGrpSpPr/>
          <p:nvPr userDrawn="1"/>
        </p:nvGrpSpPr>
        <p:grpSpPr>
          <a:xfrm>
            <a:off x="5943770" y="6015198"/>
            <a:ext cx="2735993" cy="679345"/>
            <a:chOff x="0" y="0"/>
            <a:chExt cx="2301694" cy="571500"/>
          </a:xfrm>
        </p:grpSpPr>
        <p:sp>
          <p:nvSpPr>
            <p:cNvPr id="33" name="Rectangle 32">
              <a:extLst>
                <a:ext uri="{FF2B5EF4-FFF2-40B4-BE49-F238E27FC236}">
                  <a16:creationId xmlns:a16="http://schemas.microsoft.com/office/drawing/2014/main" id="{65C3F60E-1A9C-7548-9AF3-F3DC2492698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4" name="Picture 33">
              <a:extLst>
                <a:ext uri="{FF2B5EF4-FFF2-40B4-BE49-F238E27FC236}">
                  <a16:creationId xmlns:a16="http://schemas.microsoft.com/office/drawing/2014/main" id="{50E12723-56AA-9A42-BFE6-5A8D843584E6}"/>
                </a:ext>
              </a:extLst>
            </p:cNvPr>
            <p:cNvPicPr>
              <a:picLocks noChangeAspect="1"/>
            </p:cNvPicPr>
            <p:nvPr/>
          </p:nvPicPr>
          <p:blipFill>
            <a:blip r:embed="rId2" cstate="screen">
              <a:extLst>
                <a:ext uri="{28A0092B-C50C-407E-A947-70E740481C1C}">
                  <a14:useLocalDpi xmlns:a14="http://schemas.microsoft.com/office/drawing/2010/main"/>
                </a:ext>
              </a:extLst>
            </a:blip>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679029" y="2070648"/>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812737" y="2070648"/>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679029" y="2532237"/>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812737" y="2532237"/>
            <a:ext cx="5715653" cy="223986"/>
          </a:xfrm>
          <a:prstGeom prst="rect">
            <a:avLst/>
          </a:prstGeom>
        </p:spPr>
        <p:txBody>
          <a:bodyPr anchor="ctr">
            <a:noAutofit/>
          </a:bodyPr>
          <a:lstStyle>
            <a:lvl1pPr marL="0" marR="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679029" y="2958181"/>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812737" y="2958181"/>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679029" y="3370947"/>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812737" y="3370947"/>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679029" y="3797309"/>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812737" y="3797309"/>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694576" y="4241250"/>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828284" y="4241250"/>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2694576" y="4725517"/>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3828284" y="4725517"/>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31" name="Rectangle 5">
            <a:extLst>
              <a:ext uri="{FF2B5EF4-FFF2-40B4-BE49-F238E27FC236}">
                <a16:creationId xmlns:a16="http://schemas.microsoft.com/office/drawing/2014/main" id="{6A0AD0FB-DB78-8B4A-B00E-1C744896C494}"/>
              </a:ext>
            </a:extLst>
          </p:cNvPr>
          <p:cNvSpPr/>
          <p:nvPr userDrawn="1"/>
        </p:nvSpPr>
        <p:spPr bwMode="auto">
          <a:xfrm rot="5400000">
            <a:off x="-3140113" y="3141171"/>
            <a:ext cx="6856941" cy="576720"/>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991145"/>
            <a:ext cx="3692066" cy="532331"/>
          </a:xfrm>
          <a:prstGeom prst="rect">
            <a:avLst/>
          </a:prstGeom>
        </p:spPr>
        <p:txBody>
          <a:bodyPr anchor="ctr">
            <a:noAutofit/>
          </a:bodyPr>
          <a:lstStyle>
            <a:lvl1pPr marL="0" indent="0" algn="l">
              <a:lnSpc>
                <a:spcPts val="3590"/>
              </a:lnSpc>
              <a:spcBef>
                <a:spcPts val="0"/>
              </a:spcBef>
              <a:buNone/>
              <a:defRPr sz="36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sp>
        <p:nvSpPr>
          <p:cNvPr id="57" name="Rectangle 56">
            <a:extLst>
              <a:ext uri="{FF2B5EF4-FFF2-40B4-BE49-F238E27FC236}">
                <a16:creationId xmlns:a16="http://schemas.microsoft.com/office/drawing/2014/main" id="{683CB224-BC37-A449-A879-B518A8300CF6}"/>
              </a:ext>
            </a:extLst>
          </p:cNvPr>
          <p:cNvSpPr/>
          <p:nvPr userDrawn="1"/>
        </p:nvSpPr>
        <p:spPr>
          <a:xfrm>
            <a:off x="2315424" y="2387814"/>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2315424" y="2826380"/>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2315424" y="3264947"/>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2315424" y="3703513"/>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5" name="Rectangle 74">
            <a:extLst>
              <a:ext uri="{FF2B5EF4-FFF2-40B4-BE49-F238E27FC236}">
                <a16:creationId xmlns:a16="http://schemas.microsoft.com/office/drawing/2014/main" id="{35748608-FDE9-4648-BB0B-46BD9D014EC5}"/>
              </a:ext>
            </a:extLst>
          </p:cNvPr>
          <p:cNvSpPr/>
          <p:nvPr userDrawn="1"/>
        </p:nvSpPr>
        <p:spPr>
          <a:xfrm>
            <a:off x="2315424" y="4142079"/>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2" name="Rectangle 285">
            <a:extLst>
              <a:ext uri="{FF2B5EF4-FFF2-40B4-BE49-F238E27FC236}">
                <a16:creationId xmlns:a16="http://schemas.microsoft.com/office/drawing/2014/main" id="{D1310998-2AAF-7ACF-0AB1-C663965DC896}"/>
              </a:ext>
            </a:extLst>
          </p:cNvPr>
          <p:cNvSpPr/>
          <p:nvPr userDrawn="1"/>
        </p:nvSpPr>
        <p:spPr>
          <a:xfrm>
            <a:off x="754063" y="6113879"/>
            <a:ext cx="5407040" cy="538802"/>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GB" sz="967"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967" dirty="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03 - navy">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0C2D45"/>
                </a:solidFill>
                <a:latin typeface="Calibri" panose="020F0502020204030204" pitchFamily="34" charset="0"/>
                <a:cs typeface="Calibri" panose="020F0502020204030204" pitchFamily="34" charset="0"/>
              </a:defRPr>
            </a:lvl1pPr>
          </a:lstStyle>
          <a:p>
            <a:pPr lvl="0"/>
            <a:r>
              <a:rPr lang="en-GB" dirty="0"/>
              <a:t>03</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0C2D45"/>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23531758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99568AC8-E43D-E73E-7D02-18A3B2F68E95}"/>
              </a:ext>
            </a:extLst>
          </p:cNvPr>
          <p:cNvSpPr>
            <a:spLocks noGrp="1"/>
          </p:cNvSpPr>
          <p:nvPr>
            <p:ph type="pic" sz="quarter" idx="12"/>
          </p:nvPr>
        </p:nvSpPr>
        <p:spPr>
          <a:xfrm>
            <a:off x="3940446" y="508738"/>
            <a:ext cx="7810445" cy="2359968"/>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4" name="Picture Placeholder 12">
            <a:extLst>
              <a:ext uri="{FF2B5EF4-FFF2-40B4-BE49-F238E27FC236}">
                <a16:creationId xmlns:a16="http://schemas.microsoft.com/office/drawing/2014/main" id="{0B672221-5889-3917-B5DB-35BDE28490A3}"/>
              </a:ext>
            </a:extLst>
          </p:cNvPr>
          <p:cNvSpPr>
            <a:spLocks noGrp="1"/>
          </p:cNvSpPr>
          <p:nvPr>
            <p:ph type="pic" sz="quarter" idx="14"/>
          </p:nvPr>
        </p:nvSpPr>
        <p:spPr>
          <a:xfrm>
            <a:off x="3940446" y="3281082"/>
            <a:ext cx="8251553" cy="3576918"/>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2" name="Picture Placeholder 11">
            <a:extLst>
              <a:ext uri="{FF2B5EF4-FFF2-40B4-BE49-F238E27FC236}">
                <a16:creationId xmlns:a16="http://schemas.microsoft.com/office/drawing/2014/main" id="{98C81996-E14F-2FA0-B775-454832A282DD}"/>
              </a:ext>
            </a:extLst>
          </p:cNvPr>
          <p:cNvSpPr>
            <a:spLocks noGrp="1"/>
          </p:cNvSpPr>
          <p:nvPr>
            <p:ph type="pic" sz="quarter" idx="15"/>
          </p:nvPr>
        </p:nvSpPr>
        <p:spPr>
          <a:xfrm>
            <a:off x="415637" y="0"/>
            <a:ext cx="3117272" cy="6484742"/>
          </a:xfrm>
          <a:custGeom>
            <a:avLst/>
            <a:gdLst>
              <a:gd name="connsiteX0" fmla="*/ 0 w 3117272"/>
              <a:gd name="connsiteY0" fmla="*/ 0 h 6484742"/>
              <a:gd name="connsiteX1" fmla="*/ 3117272 w 3117272"/>
              <a:gd name="connsiteY1" fmla="*/ 0 h 6484742"/>
              <a:gd name="connsiteX2" fmla="*/ 3117272 w 3117272"/>
              <a:gd name="connsiteY2" fmla="*/ 6484742 h 6484742"/>
              <a:gd name="connsiteX3" fmla="*/ 0 w 3117272"/>
              <a:gd name="connsiteY3" fmla="*/ 6484742 h 6484742"/>
              <a:gd name="connsiteX4" fmla="*/ 0 w 3117272"/>
              <a:gd name="connsiteY4" fmla="*/ 2251335 h 6484742"/>
              <a:gd name="connsiteX5" fmla="*/ 214865 w 3117272"/>
              <a:gd name="connsiteY5" fmla="*/ 2251335 h 6484742"/>
              <a:gd name="connsiteX6" fmla="*/ 214865 w 3117272"/>
              <a:gd name="connsiteY6" fmla="*/ 811334 h 6484742"/>
              <a:gd name="connsiteX7" fmla="*/ 0 w 3117272"/>
              <a:gd name="connsiteY7" fmla="*/ 811334 h 64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272" h="6484742">
                <a:moveTo>
                  <a:pt x="0" y="0"/>
                </a:moveTo>
                <a:lnTo>
                  <a:pt x="3117272" y="0"/>
                </a:lnTo>
                <a:lnTo>
                  <a:pt x="3117272" y="6484742"/>
                </a:lnTo>
                <a:lnTo>
                  <a:pt x="0" y="6484742"/>
                </a:lnTo>
                <a:lnTo>
                  <a:pt x="0" y="2251335"/>
                </a:lnTo>
                <a:lnTo>
                  <a:pt x="214865" y="2251335"/>
                </a:lnTo>
                <a:lnTo>
                  <a:pt x="214865" y="811334"/>
                </a:lnTo>
                <a:lnTo>
                  <a:pt x="0" y="811334"/>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3" name="Freeform 12">
            <a:extLst>
              <a:ext uri="{FF2B5EF4-FFF2-40B4-BE49-F238E27FC236}">
                <a16:creationId xmlns:a16="http://schemas.microsoft.com/office/drawing/2014/main" id="{F37F15AC-75EB-9933-F5F5-E157D4F44289}"/>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4163818"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4996019" y="1034821"/>
            <a:ext cx="6577261" cy="845139"/>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000017" y="2603039"/>
            <a:ext cx="6561082" cy="1210204"/>
          </a:xfrm>
          <a:prstGeom prst="rect">
            <a:avLst/>
          </a:prstGeom>
        </p:spPr>
        <p:txBody>
          <a:bodyPr numCol="1" spcCol="288000" anchor="t">
            <a:noAutofit/>
          </a:bodyPr>
          <a:lstStyle>
            <a:lvl1pPr marL="0" indent="0" algn="l">
              <a:lnSpc>
                <a:spcPct val="100000"/>
              </a:lnSpc>
              <a:spcBef>
                <a:spcPts val="0"/>
              </a:spcBef>
              <a:buNone/>
              <a:defRPr sz="1774"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Freeform 14">
            <a:extLst>
              <a:ext uri="{FF2B5EF4-FFF2-40B4-BE49-F238E27FC236}">
                <a16:creationId xmlns:a16="http://schemas.microsoft.com/office/drawing/2014/main" id="{BD492FCF-3263-2845-8310-FBF1FA7259A3}"/>
              </a:ext>
            </a:extLst>
          </p:cNvPr>
          <p:cNvSpPr/>
          <p:nvPr userDrawn="1"/>
        </p:nvSpPr>
        <p:spPr>
          <a:xfrm rot="16200000">
            <a:off x="3475727" y="1277391"/>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Rectangle 1">
            <a:extLst>
              <a:ext uri="{FF2B5EF4-FFF2-40B4-BE49-F238E27FC236}">
                <a16:creationId xmlns:a16="http://schemas.microsoft.com/office/drawing/2014/main" id="{177B2456-C1C0-27EA-06E1-C4D547F3CEA9}"/>
              </a:ext>
            </a:extLst>
          </p:cNvPr>
          <p:cNvSpPr/>
          <p:nvPr userDrawn="1"/>
        </p:nvSpPr>
        <p:spPr>
          <a:xfrm>
            <a:off x="4156725" y="4169664"/>
            <a:ext cx="3994494" cy="2688336"/>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2">
            <a:extLst>
              <a:ext uri="{FF2B5EF4-FFF2-40B4-BE49-F238E27FC236}">
                <a16:creationId xmlns:a16="http://schemas.microsoft.com/office/drawing/2014/main" id="{73B6554F-A41E-697C-0FAD-9359499AE935}"/>
              </a:ext>
            </a:extLst>
          </p:cNvPr>
          <p:cNvSpPr>
            <a:spLocks noGrp="1"/>
          </p:cNvSpPr>
          <p:nvPr>
            <p:ph type="body" sz="quarter" idx="59" hasCustomPrompt="1"/>
          </p:nvPr>
        </p:nvSpPr>
        <p:spPr>
          <a:xfrm>
            <a:off x="4303748" y="4897435"/>
            <a:ext cx="3700448" cy="1632228"/>
          </a:xfrm>
          <a:prstGeom prst="rect">
            <a:avLst/>
          </a:prstGeom>
        </p:spPr>
        <p:txBody>
          <a:bodyPr anchor="ctr">
            <a:noAutofit/>
          </a:bodyPr>
          <a:lstStyle>
            <a:lvl1pPr marL="0" indent="0" algn="ctr">
              <a:lnSpc>
                <a:spcPts val="1420"/>
              </a:lnSpc>
              <a:spcBef>
                <a:spcPts val="0"/>
              </a:spcBef>
              <a:buNone/>
              <a:defRPr lang="en-IE" sz="1600" b="0" i="1"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a:t>
            </a:r>
          </a:p>
        </p:txBody>
      </p:sp>
      <p:sp>
        <p:nvSpPr>
          <p:cNvPr id="4" name="Text Placeholder 32">
            <a:extLst>
              <a:ext uri="{FF2B5EF4-FFF2-40B4-BE49-F238E27FC236}">
                <a16:creationId xmlns:a16="http://schemas.microsoft.com/office/drawing/2014/main" id="{AE7A0A05-83CE-414F-6B07-C62103AF336F}"/>
              </a:ext>
            </a:extLst>
          </p:cNvPr>
          <p:cNvSpPr>
            <a:spLocks noGrp="1"/>
          </p:cNvSpPr>
          <p:nvPr>
            <p:ph type="body" sz="quarter" idx="60" hasCustomPrompt="1"/>
          </p:nvPr>
        </p:nvSpPr>
        <p:spPr>
          <a:xfrm rot="10800000">
            <a:off x="4892899" y="3389811"/>
            <a:ext cx="2522147" cy="216147"/>
          </a:xfrm>
          <a:prstGeom prst="rect">
            <a:avLst/>
          </a:prstGeom>
        </p:spPr>
        <p:txBody>
          <a:bodyPr anchor="t">
            <a:noAutofit/>
          </a:bodyPr>
          <a:lstStyle>
            <a:lvl1pPr marL="0" indent="0" algn="ctr">
              <a:lnSpc>
                <a:spcPts val="1420"/>
              </a:lnSpc>
              <a:spcBef>
                <a:spcPts val="0"/>
              </a:spcBef>
              <a:buNone/>
              <a:defRPr lang="en-IE" sz="14000" b="1" i="0" u="none" strike="noStrike" smtClean="0">
                <a:solidFill>
                  <a:srgbClr val="7ABB57"/>
                </a:solidFill>
                <a:effectLst/>
                <a:latin typeface="Times" pitchFamily="2"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a:t>
            </a:r>
          </a:p>
        </p:txBody>
      </p:sp>
      <p:sp>
        <p:nvSpPr>
          <p:cNvPr id="5" name="Text Placeholder 32">
            <a:extLst>
              <a:ext uri="{FF2B5EF4-FFF2-40B4-BE49-F238E27FC236}">
                <a16:creationId xmlns:a16="http://schemas.microsoft.com/office/drawing/2014/main" id="{B60F2015-6895-4E97-0F5B-81DA0A0EBFCE}"/>
              </a:ext>
            </a:extLst>
          </p:cNvPr>
          <p:cNvSpPr>
            <a:spLocks noGrp="1"/>
          </p:cNvSpPr>
          <p:nvPr>
            <p:ph type="body" sz="quarter" idx="61" hasCustomPrompt="1"/>
          </p:nvPr>
        </p:nvSpPr>
        <p:spPr>
          <a:xfrm>
            <a:off x="4303748" y="6000502"/>
            <a:ext cx="3700448" cy="638015"/>
          </a:xfrm>
          <a:prstGeom prst="rect">
            <a:avLst/>
          </a:prstGeom>
        </p:spPr>
        <p:txBody>
          <a:bodyPr anchor="b">
            <a:noAutofit/>
          </a:bodyPr>
          <a:lstStyle>
            <a:lvl1pPr marL="0" indent="0" algn="ctr">
              <a:lnSpc>
                <a:spcPts val="1420"/>
              </a:lnSpc>
              <a:spcBef>
                <a:spcPts val="0"/>
              </a:spcBef>
              <a:buNone/>
              <a:defRPr lang="en-IE" sz="12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  </a:t>
            </a:r>
          </a:p>
          <a:p>
            <a:pPr lvl="0"/>
            <a:r>
              <a:rPr lang="en-GB" dirty="0"/>
              <a:t>Title</a:t>
            </a:r>
          </a:p>
        </p:txBody>
      </p:sp>
    </p:spTree>
    <p:extLst>
      <p:ext uri="{BB962C8B-B14F-4D97-AF65-F5344CB8AC3E}">
        <p14:creationId xmlns:p14="http://schemas.microsoft.com/office/powerpoint/2010/main" val="19002927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87D0C7-C4F0-F44B-8FD9-25E71566265C}"/>
              </a:ext>
            </a:extLst>
          </p:cNvPr>
          <p:cNvGrpSpPr/>
          <p:nvPr userDrawn="1"/>
        </p:nvGrpSpPr>
        <p:grpSpPr>
          <a:xfrm>
            <a:off x="2031600" y="-4917"/>
            <a:ext cx="8128800" cy="4665503"/>
            <a:chOff x="987424" y="0"/>
            <a:chExt cx="5584826" cy="3254142"/>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987424" y="215901"/>
              <a:ext cx="5584826" cy="303824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2" name="Rectangle 5">
              <a:extLst>
                <a:ext uri="{FF2B5EF4-FFF2-40B4-BE49-F238E27FC236}">
                  <a16:creationId xmlns:a16="http://schemas.microsoft.com/office/drawing/2014/main" id="{BB91B351-EDDA-B34A-B0F8-DBC4CBB99DAF}"/>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a:p>
          </p:txBody>
        </p:sp>
      </p:gr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a:prstGeom prst="rect">
            <a:avLst/>
          </a:prstGeom>
        </p:spPr>
        <p:txBody>
          <a:bodyPr>
            <a:noAutofit/>
          </a:bodyPr>
          <a:lstStyle>
            <a:lvl1pPr marL="0" indent="0" algn="ctr">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a:prstGeom prst="rect">
            <a:avLst/>
          </a:prstGeom>
        </p:spPr>
        <p:txBody>
          <a:bodyPr numCol="1" spcCol="288000" anchor="t">
            <a:noAutofit/>
          </a:bodyPr>
          <a:lstStyle>
            <a:lvl1pPr marL="0" indent="0" algn="ctr">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Picture Placeholder 18">
            <a:extLst>
              <a:ext uri="{FF2B5EF4-FFF2-40B4-BE49-F238E27FC236}">
                <a16:creationId xmlns:a16="http://schemas.microsoft.com/office/drawing/2014/main" id="{8B9D3D8F-588C-89A8-21E1-7A9F89B3B4FD}"/>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460BEF3-61C2-4742-AAA9-8A775E25A8B1}"/>
              </a:ext>
            </a:extLst>
          </p:cNvPr>
          <p:cNvGrpSpPr/>
          <p:nvPr userDrawn="1"/>
        </p:nvGrpSpPr>
        <p:grpSpPr>
          <a:xfrm rot="5400000">
            <a:off x="1642620" y="-686627"/>
            <a:ext cx="4845505" cy="8130745"/>
            <a:chOff x="987424" y="0"/>
            <a:chExt cx="5584826" cy="5669757"/>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0" name="Rectangle 5">
              <a:extLst>
                <a:ext uri="{FF2B5EF4-FFF2-40B4-BE49-F238E27FC236}">
                  <a16:creationId xmlns:a16="http://schemas.microsoft.com/office/drawing/2014/main" id="{9AF571A1-90AF-2040-A9E6-44B98CE9D84A}"/>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dirty="0"/>
            </a:p>
          </p:txBody>
        </p:sp>
      </p:gr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lide 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0B1808-228D-7E27-9B75-1CCC82DEB035}"/>
              </a:ext>
            </a:extLst>
          </p:cNvPr>
          <p:cNvSpPr>
            <a:spLocks noGrp="1"/>
          </p:cNvSpPr>
          <p:nvPr>
            <p:ph type="pic" sz="quarter" idx="21"/>
          </p:nvPr>
        </p:nvSpPr>
        <p:spPr>
          <a:xfrm>
            <a:off x="442452" y="0"/>
            <a:ext cx="11749547" cy="6284068"/>
          </a:xfrm>
          <a:custGeom>
            <a:avLst/>
            <a:gdLst>
              <a:gd name="connsiteX0" fmla="*/ 0 w 11749547"/>
              <a:gd name="connsiteY0" fmla="*/ 0 h 6284068"/>
              <a:gd name="connsiteX1" fmla="*/ 11749547 w 11749547"/>
              <a:gd name="connsiteY1" fmla="*/ 0 h 6284068"/>
              <a:gd name="connsiteX2" fmla="*/ 11749547 w 11749547"/>
              <a:gd name="connsiteY2" fmla="*/ 6284068 h 6284068"/>
              <a:gd name="connsiteX3" fmla="*/ 0 w 11749547"/>
              <a:gd name="connsiteY3" fmla="*/ 6284068 h 6284068"/>
              <a:gd name="connsiteX4" fmla="*/ 0 w 11749547"/>
              <a:gd name="connsiteY4" fmla="*/ 2251335 h 6284068"/>
              <a:gd name="connsiteX5" fmla="*/ 188050 w 11749547"/>
              <a:gd name="connsiteY5" fmla="*/ 2251335 h 6284068"/>
              <a:gd name="connsiteX6" fmla="*/ 188050 w 11749547"/>
              <a:gd name="connsiteY6" fmla="*/ 811334 h 6284068"/>
              <a:gd name="connsiteX7" fmla="*/ 0 w 11749547"/>
              <a:gd name="connsiteY7" fmla="*/ 811334 h 628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547" h="6284068">
                <a:moveTo>
                  <a:pt x="0" y="0"/>
                </a:moveTo>
                <a:lnTo>
                  <a:pt x="11749547" y="0"/>
                </a:lnTo>
                <a:lnTo>
                  <a:pt x="11749547" y="6284068"/>
                </a:lnTo>
                <a:lnTo>
                  <a:pt x="0" y="6284068"/>
                </a:lnTo>
                <a:lnTo>
                  <a:pt x="0" y="2251335"/>
                </a:lnTo>
                <a:lnTo>
                  <a:pt x="188050" y="2251335"/>
                </a:lnTo>
                <a:lnTo>
                  <a:pt x="188050" y="811334"/>
                </a:lnTo>
                <a:lnTo>
                  <a:pt x="0" y="81133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 name="Text Placeholder 32">
            <a:extLst>
              <a:ext uri="{FF2B5EF4-FFF2-40B4-BE49-F238E27FC236}">
                <a16:creationId xmlns:a16="http://schemas.microsoft.com/office/drawing/2014/main" id="{BEAA06E3-45B2-3953-6D8A-6036259389DF}"/>
              </a:ext>
            </a:extLst>
          </p:cNvPr>
          <p:cNvSpPr>
            <a:spLocks noGrp="1"/>
          </p:cNvSpPr>
          <p:nvPr>
            <p:ph type="body" sz="quarter" idx="31" hasCustomPrompt="1"/>
          </p:nvPr>
        </p:nvSpPr>
        <p:spPr>
          <a:xfrm>
            <a:off x="938369" y="1034821"/>
            <a:ext cx="6577261" cy="845139"/>
          </a:xfrm>
          <a:prstGeom prst="rect">
            <a:avLst/>
          </a:prstGeom>
        </p:spPr>
        <p:txBody>
          <a:bodyPr>
            <a:noAutofit/>
          </a:bodyPr>
          <a:lstStyle>
            <a:lvl1pPr marL="0" indent="0" algn="l">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6" name="Freeform 5">
            <a:extLst>
              <a:ext uri="{FF2B5EF4-FFF2-40B4-BE49-F238E27FC236}">
                <a16:creationId xmlns:a16="http://schemas.microsoft.com/office/drawing/2014/main" id="{193954E5-3078-93E1-AF20-06046AD16DD8}"/>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272868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1"/>
            <a:ext cx="12192000" cy="4366938"/>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5"/>
            <a:ext cx="4403214" cy="1346830"/>
          </a:xfrm>
          <a:prstGeom prst="rect">
            <a:avLst/>
          </a:prstGeom>
        </p:spPr>
        <p:txBody>
          <a:bodyPr>
            <a:noAutofit/>
          </a:bodyPr>
          <a:lstStyle>
            <a:lvl1pPr marL="0" indent="0" algn="l">
              <a:spcBef>
                <a:spcPts val="0"/>
              </a:spcBef>
              <a:buNone/>
              <a:defRPr sz="36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346831"/>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0" name="Picture Placeholder 9">
            <a:extLst>
              <a:ext uri="{FF2B5EF4-FFF2-40B4-BE49-F238E27FC236}">
                <a16:creationId xmlns:a16="http://schemas.microsoft.com/office/drawing/2014/main" id="{6ED7D2CD-F4CF-0B7D-F8C9-E6B398C7EB02}"/>
              </a:ext>
            </a:extLst>
          </p:cNvPr>
          <p:cNvSpPr>
            <a:spLocks noGrp="1"/>
          </p:cNvSpPr>
          <p:nvPr>
            <p:ph type="pic" sz="quarter" idx="23"/>
          </p:nvPr>
        </p:nvSpPr>
        <p:spPr>
          <a:xfrm>
            <a:off x="438150" y="423475"/>
            <a:ext cx="3752850" cy="3481775"/>
          </a:xfrm>
          <a:custGeom>
            <a:avLst/>
            <a:gdLst>
              <a:gd name="connsiteX0" fmla="*/ 0 w 3752850"/>
              <a:gd name="connsiteY0" fmla="*/ 0 h 3481775"/>
              <a:gd name="connsiteX1" fmla="*/ 3752850 w 3752850"/>
              <a:gd name="connsiteY1" fmla="*/ 0 h 3481775"/>
              <a:gd name="connsiteX2" fmla="*/ 3752850 w 3752850"/>
              <a:gd name="connsiteY2" fmla="*/ 3481775 h 3481775"/>
              <a:gd name="connsiteX3" fmla="*/ 0 w 3752850"/>
              <a:gd name="connsiteY3" fmla="*/ 3481775 h 3481775"/>
              <a:gd name="connsiteX4" fmla="*/ 0 w 3752850"/>
              <a:gd name="connsiteY4" fmla="*/ 1827860 h 3481775"/>
              <a:gd name="connsiteX5" fmla="*/ 192352 w 3752850"/>
              <a:gd name="connsiteY5" fmla="*/ 1827860 h 3481775"/>
              <a:gd name="connsiteX6" fmla="*/ 192352 w 3752850"/>
              <a:gd name="connsiteY6" fmla="*/ 387859 h 3481775"/>
              <a:gd name="connsiteX7" fmla="*/ 0 w 3752850"/>
              <a:gd name="connsiteY7" fmla="*/ 387859 h 348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850" h="3481775">
                <a:moveTo>
                  <a:pt x="0" y="0"/>
                </a:moveTo>
                <a:lnTo>
                  <a:pt x="3752850" y="0"/>
                </a:lnTo>
                <a:lnTo>
                  <a:pt x="3752850" y="3481775"/>
                </a:lnTo>
                <a:lnTo>
                  <a:pt x="0" y="3481775"/>
                </a:lnTo>
                <a:lnTo>
                  <a:pt x="0" y="1827860"/>
                </a:lnTo>
                <a:lnTo>
                  <a:pt x="192352" y="1827860"/>
                </a:lnTo>
                <a:lnTo>
                  <a:pt x="192352" y="387859"/>
                </a:lnTo>
                <a:lnTo>
                  <a:pt x="0" y="387859"/>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4" name="Picture Placeholder 2">
            <a:extLst>
              <a:ext uri="{FF2B5EF4-FFF2-40B4-BE49-F238E27FC236}">
                <a16:creationId xmlns:a16="http://schemas.microsoft.com/office/drawing/2014/main" id="{C864CD90-85EA-4B60-7659-37893CBE48A5}"/>
              </a:ext>
            </a:extLst>
          </p:cNvPr>
          <p:cNvSpPr>
            <a:spLocks noGrp="1"/>
          </p:cNvSpPr>
          <p:nvPr>
            <p:ph type="pic" sz="quarter" idx="49"/>
          </p:nvPr>
        </p:nvSpPr>
        <p:spPr>
          <a:xfrm>
            <a:off x="4686300" y="423476"/>
            <a:ext cx="2819400" cy="1519624"/>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8" name="Picture Placeholder 2">
            <a:extLst>
              <a:ext uri="{FF2B5EF4-FFF2-40B4-BE49-F238E27FC236}">
                <a16:creationId xmlns:a16="http://schemas.microsoft.com/office/drawing/2014/main" id="{6342DCF9-EAE7-7B71-7388-9E6EC9E874C2}"/>
              </a:ext>
            </a:extLst>
          </p:cNvPr>
          <p:cNvSpPr>
            <a:spLocks noGrp="1"/>
          </p:cNvSpPr>
          <p:nvPr>
            <p:ph type="pic" sz="quarter" idx="50"/>
          </p:nvPr>
        </p:nvSpPr>
        <p:spPr>
          <a:xfrm>
            <a:off x="4686300" y="2404676"/>
            <a:ext cx="2819400" cy="1519624"/>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9" name="Picture Placeholder 2">
            <a:extLst>
              <a:ext uri="{FF2B5EF4-FFF2-40B4-BE49-F238E27FC236}">
                <a16:creationId xmlns:a16="http://schemas.microsoft.com/office/drawing/2014/main" id="{D8FFF4D2-0329-8581-B1B1-5CC41D1E644C}"/>
              </a:ext>
            </a:extLst>
          </p:cNvPr>
          <p:cNvSpPr>
            <a:spLocks noGrp="1"/>
          </p:cNvSpPr>
          <p:nvPr>
            <p:ph type="pic" sz="quarter" idx="51"/>
          </p:nvPr>
        </p:nvSpPr>
        <p:spPr>
          <a:xfrm>
            <a:off x="7962900" y="442525"/>
            <a:ext cx="3752850" cy="3481775"/>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1" name="Freeform 10">
            <a:extLst>
              <a:ext uri="{FF2B5EF4-FFF2-40B4-BE49-F238E27FC236}">
                <a16:creationId xmlns:a16="http://schemas.microsoft.com/office/drawing/2014/main" id="{1A376BB1-A694-40C2-1A91-E3C35C061AA1}"/>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4346104" y="387792"/>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4358285" y="1091007"/>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4346104" y="2462666"/>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4358285" y="3165882"/>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4358285" y="4537541"/>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4370466" y="5240757"/>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Picture Placeholder 5">
            <a:extLst>
              <a:ext uri="{FF2B5EF4-FFF2-40B4-BE49-F238E27FC236}">
                <a16:creationId xmlns:a16="http://schemas.microsoft.com/office/drawing/2014/main" id="{C04E34B5-BCFA-58FF-7D0D-743A9547EA36}"/>
              </a:ext>
            </a:extLst>
          </p:cNvPr>
          <p:cNvSpPr>
            <a:spLocks noGrp="1"/>
          </p:cNvSpPr>
          <p:nvPr>
            <p:ph type="pic" sz="quarter" idx="57"/>
          </p:nvPr>
        </p:nvSpPr>
        <p:spPr>
          <a:xfrm>
            <a:off x="501328" y="413959"/>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3" name="Freeform 2">
            <a:extLst>
              <a:ext uri="{FF2B5EF4-FFF2-40B4-BE49-F238E27FC236}">
                <a16:creationId xmlns:a16="http://schemas.microsoft.com/office/drawing/2014/main" id="{159C768E-EFD4-C7DE-F472-51DC6C3C191F}"/>
              </a:ext>
            </a:extLst>
          </p:cNvPr>
          <p:cNvSpPr/>
          <p:nvPr userDrawn="1"/>
        </p:nvSpPr>
        <p:spPr>
          <a:xfrm rot="10800000">
            <a:off x="359045" y="674564"/>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
        <p:nvSpPr>
          <p:cNvPr id="4" name="Picture Placeholder 5">
            <a:extLst>
              <a:ext uri="{FF2B5EF4-FFF2-40B4-BE49-F238E27FC236}">
                <a16:creationId xmlns:a16="http://schemas.microsoft.com/office/drawing/2014/main" id="{968258F9-EEFC-31A8-2144-64C7C993A173}"/>
              </a:ext>
            </a:extLst>
          </p:cNvPr>
          <p:cNvSpPr>
            <a:spLocks noGrp="1"/>
          </p:cNvSpPr>
          <p:nvPr>
            <p:ph type="pic" sz="quarter" idx="58"/>
          </p:nvPr>
        </p:nvSpPr>
        <p:spPr>
          <a:xfrm>
            <a:off x="482278" y="253939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5" name="Freeform 4">
            <a:extLst>
              <a:ext uri="{FF2B5EF4-FFF2-40B4-BE49-F238E27FC236}">
                <a16:creationId xmlns:a16="http://schemas.microsoft.com/office/drawing/2014/main" id="{F05B2B38-45DC-B613-677A-3F53DCFB4267}"/>
              </a:ext>
            </a:extLst>
          </p:cNvPr>
          <p:cNvSpPr/>
          <p:nvPr userDrawn="1"/>
        </p:nvSpPr>
        <p:spPr>
          <a:xfrm rot="10800000">
            <a:off x="339995" y="280000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
        <p:nvSpPr>
          <p:cNvPr id="6" name="Picture Placeholder 5">
            <a:extLst>
              <a:ext uri="{FF2B5EF4-FFF2-40B4-BE49-F238E27FC236}">
                <a16:creationId xmlns:a16="http://schemas.microsoft.com/office/drawing/2014/main" id="{D93A83E5-8834-01D7-8BD6-8D8683D1A189}"/>
              </a:ext>
            </a:extLst>
          </p:cNvPr>
          <p:cNvSpPr>
            <a:spLocks noGrp="1"/>
          </p:cNvSpPr>
          <p:nvPr>
            <p:ph type="pic" sz="quarter" idx="59"/>
          </p:nvPr>
        </p:nvSpPr>
        <p:spPr>
          <a:xfrm>
            <a:off x="463228" y="467299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7" name="Freeform 6">
            <a:extLst>
              <a:ext uri="{FF2B5EF4-FFF2-40B4-BE49-F238E27FC236}">
                <a16:creationId xmlns:a16="http://schemas.microsoft.com/office/drawing/2014/main" id="{6CCA9EB3-D5BA-EB27-3022-6B6A04892FBF}"/>
              </a:ext>
            </a:extLst>
          </p:cNvPr>
          <p:cNvSpPr/>
          <p:nvPr userDrawn="1"/>
        </p:nvSpPr>
        <p:spPr>
          <a:xfrm rot="10800000">
            <a:off x="320945" y="493360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6349485" y="2527915"/>
            <a:ext cx="5068640" cy="2538354"/>
          </a:xfrm>
          <a:prstGeom prst="rect">
            <a:avLst/>
          </a:prstGeo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Freeform 14">
            <a:extLst>
              <a:ext uri="{FF2B5EF4-FFF2-40B4-BE49-F238E27FC236}">
                <a16:creationId xmlns:a16="http://schemas.microsoft.com/office/drawing/2014/main" id="{CE08122F-E767-A948-900A-223BD6B9F4BF}"/>
              </a:ext>
            </a:extLst>
          </p:cNvPr>
          <p:cNvSpPr/>
          <p:nvPr userDrawn="1"/>
        </p:nvSpPr>
        <p:spPr>
          <a:xfrm>
            <a:off x="9978124" y="1553310"/>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88F8D9F2-AA18-6F42-01C5-D31E2B0370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0571"/>
          <a:stretch/>
        </p:blipFill>
        <p:spPr>
          <a:xfrm rot="5400000">
            <a:off x="1059222" y="1659698"/>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3" name="Picture Placeholder 4">
            <a:extLst>
              <a:ext uri="{FF2B5EF4-FFF2-40B4-BE49-F238E27FC236}">
                <a16:creationId xmlns:a16="http://schemas.microsoft.com/office/drawing/2014/main" id="{6C840FF1-83FF-76F2-2EF4-7E0A3D12C4F4}"/>
              </a:ext>
            </a:extLst>
          </p:cNvPr>
          <p:cNvSpPr>
            <a:spLocks noGrp="1"/>
          </p:cNvSpPr>
          <p:nvPr>
            <p:ph type="pic" sz="quarter" idx="10"/>
          </p:nvPr>
        </p:nvSpPr>
        <p:spPr>
          <a:xfrm>
            <a:off x="-9961" y="3153842"/>
            <a:ext cx="4642477" cy="2880154"/>
          </a:xfrm>
          <a:prstGeom prst="rect">
            <a:avLst/>
          </a:prstGeom>
          <a:solidFill>
            <a:schemeClr val="bg1">
              <a:lumMod val="85000"/>
            </a:schemeClr>
          </a:solidFill>
          <a:ln>
            <a:noFill/>
          </a:ln>
        </p:spPr>
        <p:txBody>
          <a:bodyPr/>
          <a:lstStyle/>
          <a:p>
            <a:endParaRPr lang="en-US" dirty="0"/>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ONE COLUMN</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978311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1">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693726"/>
            <a:ext cx="12192000" cy="3193489"/>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Ingrow</a:t>
            </a:r>
            <a:endParaRPr lang="en-US" dirty="0"/>
          </a:p>
        </p:txBody>
      </p:sp>
      <p:sp>
        <p:nvSpPr>
          <p:cNvPr id="87" name="Text Placeholder 32">
            <a:extLst>
              <a:ext uri="{FF2B5EF4-FFF2-40B4-BE49-F238E27FC236}">
                <a16:creationId xmlns:a16="http://schemas.microsoft.com/office/drawing/2014/main" id="{AAC208EE-B489-916C-108F-2537D258C8D9}"/>
              </a:ext>
            </a:extLst>
          </p:cNvPr>
          <p:cNvSpPr>
            <a:spLocks noGrp="1"/>
          </p:cNvSpPr>
          <p:nvPr>
            <p:ph type="body" sz="quarter" idx="19" hasCustomPrompt="1"/>
          </p:nvPr>
        </p:nvSpPr>
        <p:spPr>
          <a:xfrm>
            <a:off x="575887"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88" name="Group 87">
            <a:extLst>
              <a:ext uri="{FF2B5EF4-FFF2-40B4-BE49-F238E27FC236}">
                <a16:creationId xmlns:a16="http://schemas.microsoft.com/office/drawing/2014/main" id="{5966AC04-ABF7-3D79-A025-406AD47D7C7A}"/>
              </a:ext>
            </a:extLst>
          </p:cNvPr>
          <p:cNvGrpSpPr/>
          <p:nvPr userDrawn="1"/>
        </p:nvGrpSpPr>
        <p:grpSpPr>
          <a:xfrm>
            <a:off x="9720269" y="6076495"/>
            <a:ext cx="2471731" cy="613729"/>
            <a:chOff x="0" y="0"/>
            <a:chExt cx="2301694" cy="571500"/>
          </a:xfrm>
        </p:grpSpPr>
        <p:sp>
          <p:nvSpPr>
            <p:cNvPr id="89" name="Rectangle 88">
              <a:extLst>
                <a:ext uri="{FF2B5EF4-FFF2-40B4-BE49-F238E27FC236}">
                  <a16:creationId xmlns:a16="http://schemas.microsoft.com/office/drawing/2014/main" id="{0F2C1EEC-5999-06D3-B0AF-1C937227D7C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0" name="Picture 89">
              <a:extLst>
                <a:ext uri="{FF2B5EF4-FFF2-40B4-BE49-F238E27FC236}">
                  <a16:creationId xmlns:a16="http://schemas.microsoft.com/office/drawing/2014/main" id="{68886DE2-822F-37B7-BC90-F8DFB6EFB0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3" name="Picture Placeholder 272">
            <a:extLst>
              <a:ext uri="{FF2B5EF4-FFF2-40B4-BE49-F238E27FC236}">
                <a16:creationId xmlns:a16="http://schemas.microsoft.com/office/drawing/2014/main" id="{2B28F943-9786-4327-6248-0421E0EAB530}"/>
              </a:ext>
            </a:extLst>
          </p:cNvPr>
          <p:cNvSpPr>
            <a:spLocks noGrp="1"/>
          </p:cNvSpPr>
          <p:nvPr>
            <p:ph type="pic" sz="quarter" idx="44" hasCustomPrompt="1"/>
          </p:nvPr>
        </p:nvSpPr>
        <p:spPr>
          <a:xfrm>
            <a:off x="5835282" y="435952"/>
            <a:ext cx="5982506" cy="4551482"/>
          </a:xfrm>
          <a:custGeom>
            <a:avLst/>
            <a:gdLst>
              <a:gd name="connsiteX0" fmla="*/ 0 w 5982506"/>
              <a:gd name="connsiteY0" fmla="*/ 0 h 4551482"/>
              <a:gd name="connsiteX1" fmla="*/ 5982506 w 5982506"/>
              <a:gd name="connsiteY1" fmla="*/ 0 h 4551482"/>
              <a:gd name="connsiteX2" fmla="*/ 5982506 w 5982506"/>
              <a:gd name="connsiteY2" fmla="*/ 4551482 h 4551482"/>
              <a:gd name="connsiteX3" fmla="*/ 0 w 5982506"/>
              <a:gd name="connsiteY3" fmla="*/ 4551482 h 4551482"/>
              <a:gd name="connsiteX4" fmla="*/ 0 w 5982506"/>
              <a:gd name="connsiteY4" fmla="*/ 4242146 h 4551482"/>
              <a:gd name="connsiteX5" fmla="*/ 147355 w 5982506"/>
              <a:gd name="connsiteY5" fmla="*/ 4242146 h 4551482"/>
              <a:gd name="connsiteX6" fmla="*/ 147355 w 5982506"/>
              <a:gd name="connsiteY6" fmla="*/ 2802145 h 4551482"/>
              <a:gd name="connsiteX7" fmla="*/ 0 w 5982506"/>
              <a:gd name="connsiteY7" fmla="*/ 2802145 h 45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2506" h="4551482">
                <a:moveTo>
                  <a:pt x="0" y="0"/>
                </a:moveTo>
                <a:lnTo>
                  <a:pt x="5982506" y="0"/>
                </a:lnTo>
                <a:lnTo>
                  <a:pt x="5982506" y="4551482"/>
                </a:lnTo>
                <a:lnTo>
                  <a:pt x="0" y="4551482"/>
                </a:lnTo>
                <a:lnTo>
                  <a:pt x="0" y="4242146"/>
                </a:lnTo>
                <a:lnTo>
                  <a:pt x="147355" y="4242146"/>
                </a:lnTo>
                <a:lnTo>
                  <a:pt x="147355" y="2802145"/>
                </a:lnTo>
                <a:lnTo>
                  <a:pt x="0" y="280214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575887" y="6100771"/>
            <a:ext cx="3752276" cy="622069"/>
          </a:xfrm>
          <a:prstGeom prst="rect">
            <a:avLst/>
          </a:prstGeom>
        </p:spPr>
        <p:txBody>
          <a:bodyPr anchor="t">
            <a:noAutofit/>
          </a:bodyPr>
          <a:lstStyle>
            <a:lvl1pPr marL="0" indent="0" algn="l">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rot="16200000">
            <a:off x="5082637" y="377809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B4046F93-9CF9-F6CD-4A70-E8CA0AB867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6554" y="489291"/>
            <a:ext cx="4751124" cy="1787120"/>
          </a:xfrm>
          <a:prstGeom prst="rect">
            <a:avLst/>
          </a:prstGeom>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TWO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2"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6732862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 3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THREE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7ABB57"/>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3"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6677255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ver Slide 3">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192001" cy="375439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055787" y="6109401"/>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a:blip r:embed="rId2" cstate="screen">
              <a:extLst>
                <a:ext uri="{28A0092B-C50C-407E-A947-70E740481C1C}">
                  <a14:useLocalDpi xmlns:a14="http://schemas.microsoft.com/office/drawing/2010/main"/>
                </a:ext>
              </a:extLst>
            </a:blip>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6" name="Freeform 5">
            <a:extLst>
              <a:ext uri="{FF2B5EF4-FFF2-40B4-BE49-F238E27FC236}">
                <a16:creationId xmlns:a16="http://schemas.microsoft.com/office/drawing/2014/main" id="{1ED14966-966B-F26B-79E8-E772E64BF986}"/>
              </a:ext>
            </a:extLst>
          </p:cNvPr>
          <p:cNvSpPr/>
          <p:nvPr userDrawn="1"/>
        </p:nvSpPr>
        <p:spPr>
          <a:xfrm rot="10800000">
            <a:off x="9055787" y="2035573"/>
            <a:ext cx="2484569" cy="3608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9055787" y="1982716"/>
            <a:ext cx="2484569" cy="360860"/>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3" name="Text Placeholder 32">
            <a:extLst>
              <a:ext uri="{FF2B5EF4-FFF2-40B4-BE49-F238E27FC236}">
                <a16:creationId xmlns:a16="http://schemas.microsoft.com/office/drawing/2014/main" id="{0A8E6325-8E84-8F27-06CB-55E91F83CDA5}"/>
              </a:ext>
            </a:extLst>
          </p:cNvPr>
          <p:cNvSpPr>
            <a:spLocks noGrp="1"/>
          </p:cNvSpPr>
          <p:nvPr>
            <p:ph type="body" sz="quarter" idx="30" hasCustomPrompt="1"/>
          </p:nvPr>
        </p:nvSpPr>
        <p:spPr>
          <a:xfrm>
            <a:off x="526494" y="4929906"/>
            <a:ext cx="6500273" cy="743603"/>
          </a:xfrm>
          <a:prstGeom prst="rect">
            <a:avLst/>
          </a:prstGeo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cxnSp>
        <p:nvCxnSpPr>
          <p:cNvPr id="15" name="Straight Connector 14">
            <a:extLst>
              <a:ext uri="{FF2B5EF4-FFF2-40B4-BE49-F238E27FC236}">
                <a16:creationId xmlns:a16="http://schemas.microsoft.com/office/drawing/2014/main" id="{DE9937A7-62FD-536C-8DC0-E46D9E5415C7}"/>
              </a:ext>
            </a:extLst>
          </p:cNvPr>
          <p:cNvCxnSpPr>
            <a:cxnSpLocks/>
          </p:cNvCxnSpPr>
          <p:nvPr userDrawn="1"/>
        </p:nvCxnSpPr>
        <p:spPr>
          <a:xfrm>
            <a:off x="228494" y="4864889"/>
            <a:ext cx="1196350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82220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708030"/>
            <a:ext cx="12192000" cy="3179185"/>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Follow our Journey</a:t>
            </a:r>
            <a:endParaRPr lang="en-US" dirty="0"/>
          </a:p>
        </p:txBody>
      </p:sp>
      <p:grpSp>
        <p:nvGrpSpPr>
          <p:cNvPr id="88" name="Group 87">
            <a:extLst>
              <a:ext uri="{FF2B5EF4-FFF2-40B4-BE49-F238E27FC236}">
                <a16:creationId xmlns:a16="http://schemas.microsoft.com/office/drawing/2014/main" id="{5966AC04-ABF7-3D79-A025-406AD47D7C7A}"/>
              </a:ext>
            </a:extLst>
          </p:cNvPr>
          <p:cNvGrpSpPr/>
          <p:nvPr userDrawn="1"/>
        </p:nvGrpSpPr>
        <p:grpSpPr>
          <a:xfrm>
            <a:off x="162193" y="6091871"/>
            <a:ext cx="2471731" cy="613729"/>
            <a:chOff x="0" y="0"/>
            <a:chExt cx="2301694" cy="571500"/>
          </a:xfrm>
        </p:grpSpPr>
        <p:sp>
          <p:nvSpPr>
            <p:cNvPr id="89" name="Rectangle 88">
              <a:extLst>
                <a:ext uri="{FF2B5EF4-FFF2-40B4-BE49-F238E27FC236}">
                  <a16:creationId xmlns:a16="http://schemas.microsoft.com/office/drawing/2014/main" id="{0F2C1EEC-5999-06D3-B0AF-1C937227D7C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0" name="Picture 89">
              <a:extLst>
                <a:ext uri="{FF2B5EF4-FFF2-40B4-BE49-F238E27FC236}">
                  <a16:creationId xmlns:a16="http://schemas.microsoft.com/office/drawing/2014/main" id="{68886DE2-822F-37B7-BC90-F8DFB6EFB061}"/>
                </a:ext>
              </a:extLst>
            </p:cNvPr>
            <p:cNvPicPr>
              <a:picLocks noChangeAspect="1"/>
            </p:cNvPicPr>
            <p:nvPr/>
          </p:nvPicPr>
          <p:blipFill>
            <a:blip r:embed="rId2" cstate="screen">
              <a:extLst>
                <a:ext uri="{28A0092B-C50C-407E-A947-70E740481C1C}">
                  <a14:useLocalDpi xmlns:a14="http://schemas.microsoft.com/office/drawing/2010/main"/>
                </a:ext>
              </a:extLst>
            </a:blip>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33" name="Freeform 232">
            <a:extLst>
              <a:ext uri="{FF2B5EF4-FFF2-40B4-BE49-F238E27FC236}">
                <a16:creationId xmlns:a16="http://schemas.microsoft.com/office/drawing/2014/main" id="{E50A4E34-F72B-AD52-09D9-DE276E1EB653}"/>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ABB57"/>
          </a:solidFill>
          <a:ln w="30808" cap="flat">
            <a:noFill/>
            <a:prstDash val="solid"/>
            <a:miter/>
          </a:ln>
        </p:spPr>
        <p:txBody>
          <a:bodyPr rtlCol="0" anchor="ctr"/>
          <a:lstStyle/>
          <a:p>
            <a:endParaRPr lang="en-US" sz="2069"/>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8322590" y="5556486"/>
            <a:ext cx="3467551" cy="622069"/>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a:off x="584503" y="2494870"/>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A5F3005E-B828-0BEF-8373-84EE3AD900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82372" y="536592"/>
            <a:ext cx="4545776" cy="1709879"/>
          </a:xfrm>
          <a:prstGeom prst="rect">
            <a:avLst/>
          </a:prstGeom>
        </p:spPr>
      </p:pic>
    </p:spTree>
    <p:extLst>
      <p:ext uri="{BB962C8B-B14F-4D97-AF65-F5344CB8AC3E}">
        <p14:creationId xmlns:p14="http://schemas.microsoft.com/office/powerpoint/2010/main" val="281329731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1">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693726"/>
            <a:ext cx="12192000" cy="3193489"/>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Ingrow</a:t>
            </a:r>
            <a:endParaRPr lang="en-US" dirty="0"/>
          </a:p>
        </p:txBody>
      </p:sp>
      <p:sp>
        <p:nvSpPr>
          <p:cNvPr id="87" name="Text Placeholder 32">
            <a:extLst>
              <a:ext uri="{FF2B5EF4-FFF2-40B4-BE49-F238E27FC236}">
                <a16:creationId xmlns:a16="http://schemas.microsoft.com/office/drawing/2014/main" id="{AAC208EE-B489-916C-108F-2537D258C8D9}"/>
              </a:ext>
            </a:extLst>
          </p:cNvPr>
          <p:cNvSpPr>
            <a:spLocks noGrp="1"/>
          </p:cNvSpPr>
          <p:nvPr>
            <p:ph type="body" sz="quarter" idx="19" hasCustomPrompt="1"/>
          </p:nvPr>
        </p:nvSpPr>
        <p:spPr>
          <a:xfrm>
            <a:off x="575887"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88" name="Group 87">
            <a:extLst>
              <a:ext uri="{FF2B5EF4-FFF2-40B4-BE49-F238E27FC236}">
                <a16:creationId xmlns:a16="http://schemas.microsoft.com/office/drawing/2014/main" id="{5966AC04-ABF7-3D79-A025-406AD47D7C7A}"/>
              </a:ext>
            </a:extLst>
          </p:cNvPr>
          <p:cNvGrpSpPr/>
          <p:nvPr userDrawn="1"/>
        </p:nvGrpSpPr>
        <p:grpSpPr>
          <a:xfrm>
            <a:off x="9720269" y="6076495"/>
            <a:ext cx="2471731" cy="613729"/>
            <a:chOff x="0" y="0"/>
            <a:chExt cx="2301694" cy="571500"/>
          </a:xfrm>
        </p:grpSpPr>
        <p:sp>
          <p:nvSpPr>
            <p:cNvPr id="89" name="Rectangle 88">
              <a:extLst>
                <a:ext uri="{FF2B5EF4-FFF2-40B4-BE49-F238E27FC236}">
                  <a16:creationId xmlns:a16="http://schemas.microsoft.com/office/drawing/2014/main" id="{0F2C1EEC-5999-06D3-B0AF-1C937227D7C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0" name="Picture 89">
              <a:extLst>
                <a:ext uri="{FF2B5EF4-FFF2-40B4-BE49-F238E27FC236}">
                  <a16:creationId xmlns:a16="http://schemas.microsoft.com/office/drawing/2014/main" id="{68886DE2-822F-37B7-BC90-F8DFB6EFB061}"/>
                </a:ext>
              </a:extLst>
            </p:cNvPr>
            <p:cNvPicPr>
              <a:picLocks noChangeAspect="1"/>
            </p:cNvPicPr>
            <p:nvPr/>
          </p:nvPicPr>
          <p:blipFill>
            <a:blip r:embed="rId2" cstate="screen">
              <a:extLst>
                <a:ext uri="{28A0092B-C50C-407E-A947-70E740481C1C}">
                  <a14:useLocalDpi xmlns:a14="http://schemas.microsoft.com/office/drawing/2010/main"/>
                </a:ext>
              </a:extLst>
            </a:blip>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3" name="Picture Placeholder 272">
            <a:extLst>
              <a:ext uri="{FF2B5EF4-FFF2-40B4-BE49-F238E27FC236}">
                <a16:creationId xmlns:a16="http://schemas.microsoft.com/office/drawing/2014/main" id="{2B28F943-9786-4327-6248-0421E0EAB530}"/>
              </a:ext>
            </a:extLst>
          </p:cNvPr>
          <p:cNvSpPr>
            <a:spLocks noGrp="1"/>
          </p:cNvSpPr>
          <p:nvPr>
            <p:ph type="pic" sz="quarter" idx="44" hasCustomPrompt="1"/>
          </p:nvPr>
        </p:nvSpPr>
        <p:spPr>
          <a:xfrm>
            <a:off x="5835282" y="435952"/>
            <a:ext cx="5982506" cy="4551482"/>
          </a:xfrm>
          <a:custGeom>
            <a:avLst/>
            <a:gdLst>
              <a:gd name="connsiteX0" fmla="*/ 0 w 5982506"/>
              <a:gd name="connsiteY0" fmla="*/ 0 h 4551482"/>
              <a:gd name="connsiteX1" fmla="*/ 5982506 w 5982506"/>
              <a:gd name="connsiteY1" fmla="*/ 0 h 4551482"/>
              <a:gd name="connsiteX2" fmla="*/ 5982506 w 5982506"/>
              <a:gd name="connsiteY2" fmla="*/ 4551482 h 4551482"/>
              <a:gd name="connsiteX3" fmla="*/ 0 w 5982506"/>
              <a:gd name="connsiteY3" fmla="*/ 4551482 h 4551482"/>
              <a:gd name="connsiteX4" fmla="*/ 0 w 5982506"/>
              <a:gd name="connsiteY4" fmla="*/ 4242146 h 4551482"/>
              <a:gd name="connsiteX5" fmla="*/ 147355 w 5982506"/>
              <a:gd name="connsiteY5" fmla="*/ 4242146 h 4551482"/>
              <a:gd name="connsiteX6" fmla="*/ 147355 w 5982506"/>
              <a:gd name="connsiteY6" fmla="*/ 2802145 h 4551482"/>
              <a:gd name="connsiteX7" fmla="*/ 0 w 5982506"/>
              <a:gd name="connsiteY7" fmla="*/ 2802145 h 45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2506" h="4551482">
                <a:moveTo>
                  <a:pt x="0" y="0"/>
                </a:moveTo>
                <a:lnTo>
                  <a:pt x="5982506" y="0"/>
                </a:lnTo>
                <a:lnTo>
                  <a:pt x="5982506" y="4551482"/>
                </a:lnTo>
                <a:lnTo>
                  <a:pt x="0" y="4551482"/>
                </a:lnTo>
                <a:lnTo>
                  <a:pt x="0" y="4242146"/>
                </a:lnTo>
                <a:lnTo>
                  <a:pt x="147355" y="4242146"/>
                </a:lnTo>
                <a:lnTo>
                  <a:pt x="147355" y="2802145"/>
                </a:lnTo>
                <a:lnTo>
                  <a:pt x="0" y="280214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575887" y="6100771"/>
            <a:ext cx="3752276" cy="622069"/>
          </a:xfrm>
          <a:prstGeom prst="rect">
            <a:avLst/>
          </a:prstGeom>
        </p:spPr>
        <p:txBody>
          <a:bodyPr anchor="t">
            <a:noAutofit/>
          </a:bodyPr>
          <a:lstStyle>
            <a:lvl1pPr marL="0" indent="0" algn="l">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rot="16200000">
            <a:off x="5082637" y="377809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B4046F93-9CF9-F6CD-4A70-E8CA0AB867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6554" y="489291"/>
            <a:ext cx="4751124" cy="1787120"/>
          </a:xfrm>
          <a:prstGeom prst="rect">
            <a:avLst/>
          </a:prstGeom>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2">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214365" cy="313812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53" name="Picture Placeholder 52">
            <a:extLst>
              <a:ext uri="{FF2B5EF4-FFF2-40B4-BE49-F238E27FC236}">
                <a16:creationId xmlns:a16="http://schemas.microsoft.com/office/drawing/2014/main" id="{FA3EDB46-CD35-B86E-152C-5F64E01608A9}"/>
              </a:ext>
            </a:extLst>
          </p:cNvPr>
          <p:cNvSpPr>
            <a:spLocks noGrp="1"/>
          </p:cNvSpPr>
          <p:nvPr>
            <p:ph type="pic" sz="quarter" idx="22"/>
          </p:nvPr>
        </p:nvSpPr>
        <p:spPr>
          <a:xfrm>
            <a:off x="6290665" y="0"/>
            <a:ext cx="4961115" cy="6879449"/>
          </a:xfrm>
          <a:custGeom>
            <a:avLst/>
            <a:gdLst>
              <a:gd name="connsiteX0" fmla="*/ 0 w 4961115"/>
              <a:gd name="connsiteY0" fmla="*/ 0 h 6879449"/>
              <a:gd name="connsiteX1" fmla="*/ 4961115 w 4961115"/>
              <a:gd name="connsiteY1" fmla="*/ 0 h 6879449"/>
              <a:gd name="connsiteX2" fmla="*/ 4961115 w 4961115"/>
              <a:gd name="connsiteY2" fmla="*/ 2607767 h 6879449"/>
              <a:gd name="connsiteX3" fmla="*/ 4781114 w 4961115"/>
              <a:gd name="connsiteY3" fmla="*/ 2607767 h 6879449"/>
              <a:gd name="connsiteX4" fmla="*/ 4781114 w 4961115"/>
              <a:gd name="connsiteY4" fmla="*/ 4047768 h 6879449"/>
              <a:gd name="connsiteX5" fmla="*/ 4961115 w 4961115"/>
              <a:gd name="connsiteY5" fmla="*/ 4047768 h 6879449"/>
              <a:gd name="connsiteX6" fmla="*/ 4961115 w 4961115"/>
              <a:gd name="connsiteY6" fmla="*/ 6879449 h 6879449"/>
              <a:gd name="connsiteX7" fmla="*/ 0 w 4961115"/>
              <a:gd name="connsiteY7" fmla="*/ 6879449 h 687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1115" h="6879449">
                <a:moveTo>
                  <a:pt x="0" y="0"/>
                </a:moveTo>
                <a:lnTo>
                  <a:pt x="4961115" y="0"/>
                </a:lnTo>
                <a:lnTo>
                  <a:pt x="4961115" y="2607767"/>
                </a:lnTo>
                <a:lnTo>
                  <a:pt x="4781114" y="2607767"/>
                </a:lnTo>
                <a:lnTo>
                  <a:pt x="4781114" y="4047768"/>
                </a:lnTo>
                <a:lnTo>
                  <a:pt x="4961115" y="4047768"/>
                </a:lnTo>
                <a:lnTo>
                  <a:pt x="4961115" y="6879449"/>
                </a:lnTo>
                <a:lnTo>
                  <a:pt x="0" y="6879449"/>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507596" y="2897367"/>
            <a:ext cx="4470975"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INGROW</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507596" y="4325159"/>
            <a:ext cx="4979410" cy="855894"/>
          </a:xfrm>
          <a:prstGeom prst="rect">
            <a:avLst/>
          </a:prstGeom>
        </p:spPr>
        <p:txBody>
          <a:bodyPr anchor="t">
            <a:noAutofit/>
          </a:bodyPr>
          <a:lstStyle>
            <a:lvl1pPr marL="0" indent="0" algn="l">
              <a:lnSpc>
                <a:spcPct val="100000"/>
              </a:lnSpc>
              <a:spcBef>
                <a:spcPts val="0"/>
              </a:spcBef>
              <a:buNone/>
              <a:defRPr sz="2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promoting inclusive entrepreneurship</a:t>
            </a:r>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261308" y="5859937"/>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a:blip r:embed="rId2" cstate="screen">
              <a:extLst>
                <a:ext uri="{28A0092B-C50C-407E-A947-70E740481C1C}">
                  <a14:useLocalDpi xmlns:a14="http://schemas.microsoft.com/office/drawing/2010/main"/>
                </a:ext>
              </a:extLst>
            </a:blip>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58" name="Freeform 57">
            <a:extLst>
              <a:ext uri="{FF2B5EF4-FFF2-40B4-BE49-F238E27FC236}">
                <a16:creationId xmlns:a16="http://schemas.microsoft.com/office/drawing/2014/main" id="{6298F67B-E667-C4F2-DDED-BD740C92FACD}"/>
              </a:ext>
            </a:extLst>
          </p:cNvPr>
          <p:cNvSpPr/>
          <p:nvPr userDrawn="1"/>
        </p:nvSpPr>
        <p:spPr>
          <a:xfrm rot="16200000">
            <a:off x="10531780" y="314776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2997301" y="5911583"/>
            <a:ext cx="3098699" cy="622069"/>
          </a:xfrm>
          <a:prstGeom prst="rect">
            <a:avLst/>
          </a:prstGeom>
        </p:spPr>
        <p:txBody>
          <a:bodyPr anchor="t">
            <a:noAutofit/>
          </a:bodyPr>
          <a:lstStyle>
            <a:lvl1pPr marL="0" indent="0" algn="ctr">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Tree>
    <p:extLst>
      <p:ext uri="{BB962C8B-B14F-4D97-AF65-F5344CB8AC3E}">
        <p14:creationId xmlns:p14="http://schemas.microsoft.com/office/powerpoint/2010/main" val="381929386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3">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192001" cy="375439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055787" y="6109401"/>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a:blip r:embed="rId2" cstate="screen">
              <a:extLst>
                <a:ext uri="{28A0092B-C50C-407E-A947-70E740481C1C}">
                  <a14:useLocalDpi xmlns:a14="http://schemas.microsoft.com/office/drawing/2010/main"/>
                </a:ext>
              </a:extLst>
            </a:blip>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5" name="Picture Placeholder 4">
            <a:extLst>
              <a:ext uri="{FF2B5EF4-FFF2-40B4-BE49-F238E27FC236}">
                <a16:creationId xmlns:a16="http://schemas.microsoft.com/office/drawing/2014/main" id="{D6001A50-EF28-1D4C-1436-676A5F0A366E}"/>
              </a:ext>
            </a:extLst>
          </p:cNvPr>
          <p:cNvSpPr>
            <a:spLocks noGrp="1"/>
          </p:cNvSpPr>
          <p:nvPr>
            <p:ph type="pic" sz="quarter" idx="21"/>
          </p:nvPr>
        </p:nvSpPr>
        <p:spPr>
          <a:xfrm>
            <a:off x="6400800" y="1162051"/>
            <a:ext cx="5791200" cy="4044950"/>
          </a:xfrm>
          <a:custGeom>
            <a:avLst/>
            <a:gdLst>
              <a:gd name="connsiteX0" fmla="*/ 0 w 5791200"/>
              <a:gd name="connsiteY0" fmla="*/ 0 h 4403725"/>
              <a:gd name="connsiteX1" fmla="*/ 2654984 w 5791200"/>
              <a:gd name="connsiteY1" fmla="*/ 0 h 4403725"/>
              <a:gd name="connsiteX2" fmla="*/ 2654984 w 5791200"/>
              <a:gd name="connsiteY2" fmla="*/ 180001 h 4403725"/>
              <a:gd name="connsiteX3" fmla="*/ 5139555 w 5791200"/>
              <a:gd name="connsiteY3" fmla="*/ 180001 h 4403725"/>
              <a:gd name="connsiteX4" fmla="*/ 5139555 w 5791200"/>
              <a:gd name="connsiteY4" fmla="*/ 0 h 4403725"/>
              <a:gd name="connsiteX5" fmla="*/ 5791200 w 5791200"/>
              <a:gd name="connsiteY5" fmla="*/ 0 h 4403725"/>
              <a:gd name="connsiteX6" fmla="*/ 5791200 w 5791200"/>
              <a:gd name="connsiteY6" fmla="*/ 4403725 h 4403725"/>
              <a:gd name="connsiteX7" fmla="*/ 0 w 5791200"/>
              <a:gd name="connsiteY7" fmla="*/ 4403725 h 440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1200" h="4403725">
                <a:moveTo>
                  <a:pt x="0" y="0"/>
                </a:moveTo>
                <a:lnTo>
                  <a:pt x="2654984" y="0"/>
                </a:lnTo>
                <a:lnTo>
                  <a:pt x="2654984" y="180001"/>
                </a:lnTo>
                <a:lnTo>
                  <a:pt x="5139555" y="180001"/>
                </a:lnTo>
                <a:lnTo>
                  <a:pt x="5139555" y="0"/>
                </a:lnTo>
                <a:lnTo>
                  <a:pt x="5791200" y="0"/>
                </a:lnTo>
                <a:lnTo>
                  <a:pt x="5791200" y="4403725"/>
                </a:lnTo>
                <a:lnTo>
                  <a:pt x="0" y="4403725"/>
                </a:lnTo>
                <a:close/>
              </a:path>
            </a:pathLst>
          </a:custGeom>
        </p:spPr>
        <p:txBody>
          <a:bodyPr wrap="square">
            <a:noAutofit/>
          </a:bodyPr>
          <a:lstStyle>
            <a:lvl1pPr>
              <a:defRPr sz="2400"/>
            </a:lvl1pPr>
          </a:lstStyle>
          <a:p>
            <a:endParaRPr lang="en-GB"/>
          </a:p>
        </p:txBody>
      </p:sp>
      <p:sp>
        <p:nvSpPr>
          <p:cNvPr id="6" name="Freeform 5">
            <a:extLst>
              <a:ext uri="{FF2B5EF4-FFF2-40B4-BE49-F238E27FC236}">
                <a16:creationId xmlns:a16="http://schemas.microsoft.com/office/drawing/2014/main" id="{1ED14966-966B-F26B-79E8-E772E64BF986}"/>
              </a:ext>
            </a:extLst>
          </p:cNvPr>
          <p:cNvSpPr/>
          <p:nvPr userDrawn="1"/>
        </p:nvSpPr>
        <p:spPr>
          <a:xfrm rot="10800000">
            <a:off x="9055787" y="965056"/>
            <a:ext cx="2484569" cy="3608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9055787" y="912199"/>
            <a:ext cx="2484569" cy="360860"/>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7" name="Freeform 6">
            <a:extLst>
              <a:ext uri="{FF2B5EF4-FFF2-40B4-BE49-F238E27FC236}">
                <a16:creationId xmlns:a16="http://schemas.microsoft.com/office/drawing/2014/main" id="{6FDD7F26-59C4-4D00-461D-E951CA145AD6}"/>
              </a:ext>
            </a:extLst>
          </p:cNvPr>
          <p:cNvSpPr/>
          <p:nvPr userDrawn="1"/>
        </p:nvSpPr>
        <p:spPr>
          <a:xfrm>
            <a:off x="0" y="3403948"/>
            <a:ext cx="7298951" cy="214022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E97924"/>
          </a:solidFill>
          <a:ln w="30808" cap="flat">
            <a:noFill/>
            <a:prstDash val="solid"/>
            <a:miter/>
          </a:ln>
        </p:spPr>
        <p:txBody>
          <a:bodyPr rtlCol="0" anchor="ctr"/>
          <a:lstStyle/>
          <a:p>
            <a:endParaRPr lang="en-US"/>
          </a:p>
        </p:txBody>
      </p:sp>
      <p:sp>
        <p:nvSpPr>
          <p:cNvPr id="8" name="Text Placeholder 32">
            <a:extLst>
              <a:ext uri="{FF2B5EF4-FFF2-40B4-BE49-F238E27FC236}">
                <a16:creationId xmlns:a16="http://schemas.microsoft.com/office/drawing/2014/main" id="{466622C5-BC7B-D36A-56F4-DF0EA1386F22}"/>
              </a:ext>
            </a:extLst>
          </p:cNvPr>
          <p:cNvSpPr>
            <a:spLocks noGrp="1"/>
          </p:cNvSpPr>
          <p:nvPr>
            <p:ph type="body" sz="quarter" idx="22" hasCustomPrompt="1"/>
          </p:nvPr>
        </p:nvSpPr>
        <p:spPr>
          <a:xfrm>
            <a:off x="228494" y="3662884"/>
            <a:ext cx="5867506" cy="1112797"/>
          </a:xfrm>
          <a:prstGeom prst="rect">
            <a:avLst/>
          </a:prstGeom>
        </p:spPr>
        <p:txBody>
          <a:bodyPr anchor="t">
            <a:noAutofit/>
          </a:bodyPr>
          <a:lstStyle>
            <a:lvl1pPr marL="0" indent="0" algn="l">
              <a:lnSpc>
                <a:spcPts val="3940"/>
              </a:lnSpc>
              <a:spcBef>
                <a:spcPts val="0"/>
              </a:spcBef>
              <a:buNone/>
              <a:defRPr sz="42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a:t>
            </a:r>
          </a:p>
          <a:p>
            <a:pPr lvl="0"/>
            <a:r>
              <a:rPr lang="en-GB" dirty="0"/>
              <a:t>INGROW</a:t>
            </a:r>
            <a:endParaRPr lang="en-US" dirty="0"/>
          </a:p>
        </p:txBody>
      </p:sp>
      <p:sp>
        <p:nvSpPr>
          <p:cNvPr id="9" name="Text Placeholder 32">
            <a:extLst>
              <a:ext uri="{FF2B5EF4-FFF2-40B4-BE49-F238E27FC236}">
                <a16:creationId xmlns:a16="http://schemas.microsoft.com/office/drawing/2014/main" id="{FAC0A59A-C249-A883-12AC-DB255F51E973}"/>
              </a:ext>
            </a:extLst>
          </p:cNvPr>
          <p:cNvSpPr>
            <a:spLocks noGrp="1"/>
          </p:cNvSpPr>
          <p:nvPr>
            <p:ph type="body" sz="quarter" idx="23" hasCustomPrompt="1"/>
          </p:nvPr>
        </p:nvSpPr>
        <p:spPr>
          <a:xfrm>
            <a:off x="228494" y="4843075"/>
            <a:ext cx="5867506" cy="701098"/>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Promoting inclusive entrepreneurship</a:t>
            </a:r>
          </a:p>
        </p:txBody>
      </p:sp>
      <p:cxnSp>
        <p:nvCxnSpPr>
          <p:cNvPr id="10" name="Straight Connector 9">
            <a:extLst>
              <a:ext uri="{FF2B5EF4-FFF2-40B4-BE49-F238E27FC236}">
                <a16:creationId xmlns:a16="http://schemas.microsoft.com/office/drawing/2014/main" id="{B21F7D2A-207D-BB86-9179-B84733693B7E}"/>
              </a:ext>
            </a:extLst>
          </p:cNvPr>
          <p:cNvCxnSpPr>
            <a:cxnSpLocks/>
          </p:cNvCxnSpPr>
          <p:nvPr userDrawn="1"/>
        </p:nvCxnSpPr>
        <p:spPr>
          <a:xfrm>
            <a:off x="228494" y="4775681"/>
            <a:ext cx="1196350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5181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51C2F8C0-A5CA-C542-B154-C949A59DEFE7}"/>
              </a:ext>
            </a:extLst>
          </p:cNvPr>
          <p:cNvGrpSpPr/>
          <p:nvPr userDrawn="1"/>
        </p:nvGrpSpPr>
        <p:grpSpPr>
          <a:xfrm>
            <a:off x="6085804" y="6015198"/>
            <a:ext cx="2735993" cy="679345"/>
            <a:chOff x="0" y="0"/>
            <a:chExt cx="2301694" cy="571500"/>
          </a:xfrm>
        </p:grpSpPr>
        <p:sp>
          <p:nvSpPr>
            <p:cNvPr id="33" name="Rectangle 32">
              <a:extLst>
                <a:ext uri="{FF2B5EF4-FFF2-40B4-BE49-F238E27FC236}">
                  <a16:creationId xmlns:a16="http://schemas.microsoft.com/office/drawing/2014/main" id="{65C3F60E-1A9C-7548-9AF3-F3DC2492698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4" name="Picture 33">
              <a:extLst>
                <a:ext uri="{FF2B5EF4-FFF2-40B4-BE49-F238E27FC236}">
                  <a16:creationId xmlns:a16="http://schemas.microsoft.com/office/drawing/2014/main" id="{50E12723-56AA-9A42-BFE6-5A8D843584E6}"/>
                </a:ext>
              </a:extLst>
            </p:cNvPr>
            <p:cNvPicPr>
              <a:picLocks noChangeAspect="1"/>
            </p:cNvPicPr>
            <p:nvPr/>
          </p:nvPicPr>
          <p:blipFill>
            <a:blip r:embed="rId2" cstate="screen">
              <a:extLst>
                <a:ext uri="{28A0092B-C50C-407E-A947-70E740481C1C}">
                  <a14:useLocalDpi xmlns:a14="http://schemas.microsoft.com/office/drawing/2010/main"/>
                </a:ext>
              </a:extLst>
            </a:blip>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679029" y="2070648"/>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812737" y="2070648"/>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679029" y="2532237"/>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812737" y="2532237"/>
            <a:ext cx="5715653" cy="223986"/>
          </a:xfrm>
          <a:prstGeom prst="rect">
            <a:avLst/>
          </a:prstGeom>
        </p:spPr>
        <p:txBody>
          <a:bodyPr anchor="ctr">
            <a:noAutofit/>
          </a:bodyPr>
          <a:lstStyle>
            <a:lvl1pPr marL="0" marR="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679029" y="2958181"/>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812737" y="2958181"/>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679029" y="3370947"/>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812737" y="3370947"/>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679029" y="3797309"/>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812737" y="3797309"/>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694576" y="4241250"/>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828284" y="4241250"/>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2694576" y="4725517"/>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3828284" y="4725517"/>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31" name="Rectangle 5">
            <a:extLst>
              <a:ext uri="{FF2B5EF4-FFF2-40B4-BE49-F238E27FC236}">
                <a16:creationId xmlns:a16="http://schemas.microsoft.com/office/drawing/2014/main" id="{6A0AD0FB-DB78-8B4A-B00E-1C744896C494}"/>
              </a:ext>
            </a:extLst>
          </p:cNvPr>
          <p:cNvSpPr/>
          <p:nvPr userDrawn="1"/>
        </p:nvSpPr>
        <p:spPr bwMode="auto">
          <a:xfrm rot="5400000">
            <a:off x="-3140113" y="3141171"/>
            <a:ext cx="6856941" cy="576720"/>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991145"/>
            <a:ext cx="3692066" cy="532331"/>
          </a:xfrm>
          <a:prstGeom prst="rect">
            <a:avLst/>
          </a:prstGeom>
        </p:spPr>
        <p:txBody>
          <a:bodyPr anchor="ctr">
            <a:noAutofit/>
          </a:bodyPr>
          <a:lstStyle>
            <a:lvl1pPr marL="0" indent="0" algn="l">
              <a:lnSpc>
                <a:spcPts val="3590"/>
              </a:lnSpc>
              <a:spcBef>
                <a:spcPts val="0"/>
              </a:spcBef>
              <a:buNone/>
              <a:defRPr sz="36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grpSp>
        <p:nvGrpSpPr>
          <p:cNvPr id="5" name="Group 4">
            <a:extLst>
              <a:ext uri="{FF2B5EF4-FFF2-40B4-BE49-F238E27FC236}">
                <a16:creationId xmlns:a16="http://schemas.microsoft.com/office/drawing/2014/main" id="{795E9240-C10D-8849-BAE0-7C438EC081DC}"/>
              </a:ext>
            </a:extLst>
          </p:cNvPr>
          <p:cNvGrpSpPr/>
          <p:nvPr userDrawn="1"/>
        </p:nvGrpSpPr>
        <p:grpSpPr>
          <a:xfrm>
            <a:off x="2315424" y="2387814"/>
            <a:ext cx="7663872" cy="2650297"/>
            <a:chOff x="2315424" y="2387814"/>
            <a:chExt cx="7663872" cy="1942883"/>
          </a:xfrm>
          <a:solidFill>
            <a:srgbClr val="7ABB57"/>
          </a:solidFill>
        </p:grpSpPr>
        <p:grpSp>
          <p:nvGrpSpPr>
            <p:cNvPr id="3" name="Group 2">
              <a:extLst>
                <a:ext uri="{FF2B5EF4-FFF2-40B4-BE49-F238E27FC236}">
                  <a16:creationId xmlns:a16="http://schemas.microsoft.com/office/drawing/2014/main" id="{2F0747C1-EB9A-C241-9511-DEA85DB5444C}"/>
                </a:ext>
              </a:extLst>
            </p:cNvPr>
            <p:cNvGrpSpPr/>
            <p:nvPr userDrawn="1"/>
          </p:nvGrpSpPr>
          <p:grpSpPr>
            <a:xfrm>
              <a:off x="2315424" y="2387814"/>
              <a:ext cx="7663872" cy="978369"/>
              <a:chOff x="1265109" y="2728756"/>
              <a:chExt cx="4752000" cy="1525304"/>
            </a:xfrm>
            <a:grpFill/>
          </p:grpSpPr>
          <p:sp>
            <p:nvSpPr>
              <p:cNvPr id="57" name="Rectangle 56">
                <a:extLst>
                  <a:ext uri="{FF2B5EF4-FFF2-40B4-BE49-F238E27FC236}">
                    <a16:creationId xmlns:a16="http://schemas.microsoft.com/office/drawing/2014/main" id="{683CB224-BC37-A449-A879-B518A8300CF6}"/>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grpSp>
        <p:grpSp>
          <p:nvGrpSpPr>
            <p:cNvPr id="73" name="Group 72">
              <a:extLst>
                <a:ext uri="{FF2B5EF4-FFF2-40B4-BE49-F238E27FC236}">
                  <a16:creationId xmlns:a16="http://schemas.microsoft.com/office/drawing/2014/main" id="{7ACA618A-FADD-A245-9DF6-634F7B8B10BB}"/>
                </a:ext>
              </a:extLst>
            </p:cNvPr>
            <p:cNvGrpSpPr/>
            <p:nvPr userDrawn="1"/>
          </p:nvGrpSpPr>
          <p:grpSpPr>
            <a:xfrm>
              <a:off x="2315424" y="3673833"/>
              <a:ext cx="7663872" cy="656864"/>
              <a:chOff x="1265109" y="3229991"/>
              <a:chExt cx="4752000" cy="1024069"/>
            </a:xfrm>
            <a:grpFill/>
          </p:grpSpPr>
          <p:sp>
            <p:nvSpPr>
              <p:cNvPr id="75" name="Rectangle 74">
                <a:extLst>
                  <a:ext uri="{FF2B5EF4-FFF2-40B4-BE49-F238E27FC236}">
                    <a16:creationId xmlns:a16="http://schemas.microsoft.com/office/drawing/2014/main" id="{35748608-FDE9-4648-BB0B-46BD9D014EC5}"/>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6" name="Rectangle 75">
                <a:extLst>
                  <a:ext uri="{FF2B5EF4-FFF2-40B4-BE49-F238E27FC236}">
                    <a16:creationId xmlns:a16="http://schemas.microsoft.com/office/drawing/2014/main" id="{EA326F4A-FE37-8649-AB33-C936A66D8C1B}"/>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7" name="Rectangle 76">
                <a:extLst>
                  <a:ext uri="{FF2B5EF4-FFF2-40B4-BE49-F238E27FC236}">
                    <a16:creationId xmlns:a16="http://schemas.microsoft.com/office/drawing/2014/main" id="{B3A4C318-6189-4F4F-B62C-B7A913454FBF}"/>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grpSp>
      </p:grpSp>
      <p:sp>
        <p:nvSpPr>
          <p:cNvPr id="2" name="Rectangle 285">
            <a:extLst>
              <a:ext uri="{FF2B5EF4-FFF2-40B4-BE49-F238E27FC236}">
                <a16:creationId xmlns:a16="http://schemas.microsoft.com/office/drawing/2014/main" id="{DEB792CE-9DAE-48C8-2FDF-AF04C1F2E13E}"/>
              </a:ext>
            </a:extLst>
          </p:cNvPr>
          <p:cNvSpPr/>
          <p:nvPr userDrawn="1"/>
        </p:nvSpPr>
        <p:spPr>
          <a:xfrm>
            <a:off x="754063" y="6113879"/>
            <a:ext cx="5407040" cy="538802"/>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GB" sz="967"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967" dirty="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a:prstGeom prst="rect">
            <a:avLst/>
          </a:prstGeom>
          <a:solidFill>
            <a:srgbClr val="7ABB57"/>
          </a:solidFill>
        </p:spPr>
        <p:txBody>
          <a:bodyPr anchor="ctr">
            <a:noAutofit/>
          </a:bodyPr>
          <a:lstStyle>
            <a:lvl1pPr marL="0" indent="0" algn="l">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 YOUR HEADING</a:t>
            </a:r>
            <a:endParaRPr lang="en-US" dirty="0"/>
          </a:p>
        </p:txBody>
      </p:sp>
      <p:sp>
        <p:nvSpPr>
          <p:cNvPr id="19" name="Freeform 18">
            <a:extLst>
              <a:ext uri="{FF2B5EF4-FFF2-40B4-BE49-F238E27FC236}">
                <a16:creationId xmlns:a16="http://schemas.microsoft.com/office/drawing/2014/main" id="{7D1B8551-0063-BE4F-89AA-952EFED3A2B1}"/>
              </a:ext>
            </a:extLst>
          </p:cNvPr>
          <p:cNvSpPr/>
          <p:nvPr userDrawn="1"/>
        </p:nvSpPr>
        <p:spPr>
          <a:xfrm rot="16200000">
            <a:off x="164606" y="5401946"/>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A7F4A9F1-A931-C9E4-5E1B-B71B2F47C09C}"/>
              </a:ext>
            </a:extLst>
          </p:cNvPr>
          <p:cNvSpPr>
            <a:spLocks noGrp="1"/>
          </p:cNvSpPr>
          <p:nvPr>
            <p:ph type="body" sz="quarter" idx="47" hasCustomPrompt="1"/>
          </p:nvPr>
        </p:nvSpPr>
        <p:spPr>
          <a:xfrm>
            <a:off x="6605899" y="2121549"/>
            <a:ext cx="4765750" cy="743603"/>
          </a:xfrm>
          <a:prstGeom prst="rect">
            <a:avLst/>
          </a:prstGeo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 name="Text Placeholder 32">
            <a:extLst>
              <a:ext uri="{FF2B5EF4-FFF2-40B4-BE49-F238E27FC236}">
                <a16:creationId xmlns:a16="http://schemas.microsoft.com/office/drawing/2014/main" id="{D819DA0D-0718-CE90-4A42-EAF4FB110856}"/>
              </a:ext>
            </a:extLst>
          </p:cNvPr>
          <p:cNvSpPr>
            <a:spLocks noGrp="1"/>
          </p:cNvSpPr>
          <p:nvPr>
            <p:ph type="body" sz="quarter" idx="48" hasCustomPrompt="1"/>
          </p:nvPr>
        </p:nvSpPr>
        <p:spPr>
          <a:xfrm>
            <a:off x="6613451" y="2639940"/>
            <a:ext cx="4765748" cy="1145251"/>
          </a:xfrm>
          <a:prstGeom prst="rect">
            <a:avLst/>
          </a:prstGeo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 name="Text Placeholder 32">
            <a:extLst>
              <a:ext uri="{FF2B5EF4-FFF2-40B4-BE49-F238E27FC236}">
                <a16:creationId xmlns:a16="http://schemas.microsoft.com/office/drawing/2014/main" id="{5AE18AD4-34E2-0D50-BF4E-D7EEE35353D9}"/>
              </a:ext>
            </a:extLst>
          </p:cNvPr>
          <p:cNvSpPr>
            <a:spLocks noGrp="1"/>
          </p:cNvSpPr>
          <p:nvPr>
            <p:ph type="body" sz="quarter" idx="49" hasCustomPrompt="1"/>
          </p:nvPr>
        </p:nvSpPr>
        <p:spPr>
          <a:xfrm>
            <a:off x="6605899" y="4163000"/>
            <a:ext cx="4765750" cy="743603"/>
          </a:xfrm>
          <a:prstGeom prst="rect">
            <a:avLst/>
          </a:prstGeo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0E2A5DF0-45AF-D758-7CF7-A8940AF4664A}"/>
              </a:ext>
            </a:extLst>
          </p:cNvPr>
          <p:cNvSpPr>
            <a:spLocks noGrp="1"/>
          </p:cNvSpPr>
          <p:nvPr>
            <p:ph type="body" sz="quarter" idx="50" hasCustomPrompt="1"/>
          </p:nvPr>
        </p:nvSpPr>
        <p:spPr>
          <a:xfrm>
            <a:off x="6613451" y="4681391"/>
            <a:ext cx="4765748" cy="1145251"/>
          </a:xfrm>
          <a:prstGeom prst="rect">
            <a:avLst/>
          </a:prstGeo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01 - lime">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7ABB57"/>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spcBef>
                <a:spcPts val="0"/>
              </a:spcBef>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spcBef>
                <a:spcPts val="0"/>
              </a:spcBef>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30940330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02 - orange">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E97924"/>
                </a:solidFill>
                <a:latin typeface="Calibri" panose="020F0502020204030204" pitchFamily="34" charset="0"/>
                <a:cs typeface="Calibri" panose="020F0502020204030204" pitchFamily="34" charset="0"/>
              </a:defRPr>
            </a:lvl1pPr>
          </a:lstStyle>
          <a:p>
            <a:pPr lvl="0"/>
            <a:r>
              <a:rPr lang="en-GB" dirty="0"/>
              <a:t>02</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spcBef>
                <a:spcPts val="0"/>
              </a:spcBef>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spcBef>
                <a:spcPts val="0"/>
              </a:spcBef>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97924"/>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1073194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1AE1FF-1F45-E24F-816F-7F9439E481F4}"/>
              </a:ext>
            </a:extLst>
          </p:cNvPr>
          <p:cNvSpPr/>
          <p:nvPr userDrawn="1"/>
        </p:nvSpPr>
        <p:spPr>
          <a:xfrm>
            <a:off x="8613047" y="6501415"/>
            <a:ext cx="3063787" cy="200055"/>
          </a:xfrm>
          <a:prstGeom prst="rect">
            <a:avLst/>
          </a:prstGeom>
        </p:spPr>
        <p:txBody>
          <a:bodyPr wrap="square">
            <a:spAutoFit/>
          </a:bodyPr>
          <a:lstStyle/>
          <a:p>
            <a:pPr lvl="0" algn="r"/>
            <a:r>
              <a:rPr lang="en-GB" sz="700" spc="300" dirty="0">
                <a:solidFill>
                  <a:srgbClr val="0C2D45"/>
                </a:solidFill>
                <a:latin typeface="Calibri" panose="020F0502020204030204" pitchFamily="34" charset="0"/>
                <a:cs typeface="Calibri" panose="020F0502020204030204" pitchFamily="34" charset="0"/>
              </a:rPr>
              <a:t>promoting inclusive entrepreneurship</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V="1">
            <a:off x="11727493" y="6419863"/>
            <a:ext cx="0" cy="281607"/>
          </a:xfrm>
          <a:prstGeom prst="line">
            <a:avLst/>
          </a:prstGeom>
          <a:noFill/>
          <a:ln w="9525" cap="flat">
            <a:solidFill>
              <a:srgbClr val="915F9E"/>
            </a:solidFill>
            <a:prstDash val="solid"/>
            <a:miter lim="400000"/>
          </a:ln>
          <a:effectLst/>
          <a:sp3d/>
        </p:spPr>
        <p:style>
          <a:lnRef idx="0">
            <a:scrgbClr r="0" g="0" b="0"/>
          </a:lnRef>
          <a:fillRef idx="0">
            <a:scrgbClr r="0" g="0" b="0"/>
          </a:fillRef>
          <a:effectRef idx="0">
            <a:scrgbClr r="0" g="0" b="0"/>
          </a:effectRef>
          <a:fontRef idx="none"/>
        </p:style>
      </p:cxnSp>
      <p:sp>
        <p:nvSpPr>
          <p:cNvPr id="2" name="Slide Number Placeholder 5">
            <a:extLst>
              <a:ext uri="{FF2B5EF4-FFF2-40B4-BE49-F238E27FC236}">
                <a16:creationId xmlns:a16="http://schemas.microsoft.com/office/drawing/2014/main" id="{E9B200D2-9458-FAC0-653B-03FB2C61CB42}"/>
              </a:ext>
            </a:extLst>
          </p:cNvPr>
          <p:cNvSpPr>
            <a:spLocks noGrp="1"/>
          </p:cNvSpPr>
          <p:nvPr>
            <p:ph type="sldNum" sz="quarter" idx="4"/>
          </p:nvPr>
        </p:nvSpPr>
        <p:spPr>
          <a:xfrm>
            <a:off x="11727493" y="6466406"/>
            <a:ext cx="450298" cy="266594"/>
          </a:xfrm>
          <a:prstGeom prst="rect">
            <a:avLst/>
          </a:prstGeom>
        </p:spPr>
        <p:txBody>
          <a:bodyPr vert="horz" lIns="91440" tIns="45720" rIns="91440" bIns="45720" rtlCol="0" anchor="ctr"/>
          <a:lstStyle>
            <a:lvl1pPr algn="ctr">
              <a:defRPr sz="800" b="0" i="0">
                <a:solidFill>
                  <a:srgbClr val="0C2D45"/>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745" r:id="rId1"/>
    <p:sldLayoutId id="2147483744" r:id="rId2"/>
    <p:sldLayoutId id="2147483694" r:id="rId3"/>
    <p:sldLayoutId id="2147483736" r:id="rId4"/>
    <p:sldLayoutId id="2147483739" r:id="rId5"/>
    <p:sldLayoutId id="2147483683" r:id="rId6"/>
    <p:sldLayoutId id="2147483697" r:id="rId7"/>
    <p:sldLayoutId id="2147483703" r:id="rId8"/>
    <p:sldLayoutId id="2147483738" r:id="rId9"/>
    <p:sldLayoutId id="2147483740" r:id="rId10"/>
    <p:sldLayoutId id="2147483700" r:id="rId11"/>
    <p:sldLayoutId id="2147483723" r:id="rId12"/>
    <p:sldLayoutId id="2147483698" r:id="rId13"/>
    <p:sldLayoutId id="2147483695" r:id="rId14"/>
    <p:sldLayoutId id="2147483702" r:id="rId15"/>
    <p:sldLayoutId id="2147483735" r:id="rId16"/>
    <p:sldLayoutId id="2147483734" r:id="rId17"/>
    <p:sldLayoutId id="2147483708" r:id="rId18"/>
    <p:sldLayoutId id="2147483733" r:id="rId19"/>
    <p:sldLayoutId id="2147483741" r:id="rId20"/>
    <p:sldLayoutId id="2147483742" r:id="rId21"/>
    <p:sldLayoutId id="2147483743" r:id="rId22"/>
    <p:sldLayoutId id="2147483737" r:id="rId23"/>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youtu.be/PCxHUBrdbMg?si=PljnXA7hxuZ2XT8O" TargetMode="External"/><Relationship Id="rId1" Type="http://schemas.openxmlformats.org/officeDocument/2006/relationships/slideLayout" Target="../slideLayouts/slideLayout18.xml"/><Relationship Id="rId5" Type="http://schemas.openxmlformats.org/officeDocument/2006/relationships/image" Target="../media/image25.sv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38.png"/><Relationship Id="rId5" Type="http://schemas.microsoft.com/office/2007/relationships/hdphoto" Target="../media/hdphoto12.wdp"/><Relationship Id="rId4" Type="http://schemas.openxmlformats.org/officeDocument/2006/relationships/image" Target="../media/image37.png"/><Relationship Id="rId9" Type="http://schemas.microsoft.com/office/2007/relationships/hdphoto" Target="../media/hdphoto14.wdp"/></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7.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2.xml"/><Relationship Id="rId5" Type="http://schemas.openxmlformats.org/officeDocument/2006/relationships/image" Target="../media/image45.jp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9.xml"/><Relationship Id="rId5" Type="http://schemas.openxmlformats.org/officeDocument/2006/relationships/image" Target="../media/image52.sv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hyperlink" Target="https://pod.co/bang-the-drum/entrepreneurship-and-mental-health" TargetMode="External"/><Relationship Id="rId1" Type="http://schemas.openxmlformats.org/officeDocument/2006/relationships/slideLayout" Target="../slideLayouts/slideLayout18.xml"/><Relationship Id="rId5" Type="http://schemas.openxmlformats.org/officeDocument/2006/relationships/image" Target="../media/image57.sv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40.jpeg"/><Relationship Id="rId7" Type="http://schemas.openxmlformats.org/officeDocument/2006/relationships/image" Target="../media/image59.png"/><Relationship Id="rId2" Type="http://schemas.openxmlformats.org/officeDocument/2006/relationships/image" Target="../media/image39.jpeg"/><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hyperlink" Target="https://www.who.int/publications/i/item/9789240003927" TargetMode="Externa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8" Type="http://schemas.openxmlformats.org/officeDocument/2006/relationships/image" Target="../media/image61.jpeg"/><Relationship Id="rId3" Type="http://schemas.microsoft.com/office/2007/relationships/hdphoto" Target="../media/hdphoto11.wdp"/><Relationship Id="rId7" Type="http://schemas.microsoft.com/office/2007/relationships/hdphoto" Target="../media/hdphoto14.wdp"/><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13.png"/><Relationship Id="rId5" Type="http://schemas.microsoft.com/office/2007/relationships/hdphoto" Target="../media/hdphoto13.wdp"/><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2AFE743-6C40-DB4C-8CF5-092E62157340}"/>
              </a:ext>
            </a:extLst>
          </p:cNvPr>
          <p:cNvSpPr>
            <a:spLocks noGrp="1"/>
          </p:cNvSpPr>
          <p:nvPr>
            <p:ph type="body" sz="quarter" idx="16"/>
          </p:nvPr>
        </p:nvSpPr>
        <p:spPr>
          <a:xfrm>
            <a:off x="310551" y="3061967"/>
            <a:ext cx="5236234" cy="2588336"/>
          </a:xfrm>
          <a:prstGeom prst="rect">
            <a:avLst/>
          </a:prstGeom>
        </p:spPr>
        <p:txBody>
          <a:bodyPr/>
          <a:lstStyle/>
          <a:p>
            <a:r>
              <a:rPr lang="en-US" b="1" dirty="0"/>
              <a:t>MODULE 4</a:t>
            </a:r>
          </a:p>
          <a:p>
            <a:endParaRPr lang="en-US" b="1" dirty="0"/>
          </a:p>
          <a:p>
            <a:r>
              <a:rPr lang="en-GB" sz="3200" b="0" dirty="0"/>
              <a:t>Overcoming Personal Challenges To Become a Resilient Entrepreneur</a:t>
            </a:r>
            <a:endParaRPr lang="en-US" sz="3200" b="0" dirty="0"/>
          </a:p>
          <a:p>
            <a:endParaRPr lang="en-US" b="1" dirty="0"/>
          </a:p>
        </p:txBody>
      </p:sp>
      <p:pic>
        <p:nvPicPr>
          <p:cNvPr id="12" name="Picture Placeholder 11">
            <a:extLst>
              <a:ext uri="{FF2B5EF4-FFF2-40B4-BE49-F238E27FC236}">
                <a16:creationId xmlns:a16="http://schemas.microsoft.com/office/drawing/2014/main" id="{391F96D6-CDD9-5DB2-D689-2EFCD790D1A9}"/>
              </a:ext>
            </a:extLst>
          </p:cNvPr>
          <p:cNvPicPr>
            <a:picLocks noGrp="1" noChangeAspect="1"/>
          </p:cNvPicPr>
          <p:nvPr>
            <p:ph type="pic" sz="quarter" idx="44"/>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6188" r="6188"/>
          <a:stretch/>
        </p:blipFill>
        <p:spPr/>
      </p:pic>
      <p:sp>
        <p:nvSpPr>
          <p:cNvPr id="13" name="Text Placeholder 12">
            <a:extLst>
              <a:ext uri="{FF2B5EF4-FFF2-40B4-BE49-F238E27FC236}">
                <a16:creationId xmlns:a16="http://schemas.microsoft.com/office/drawing/2014/main" id="{576528DC-283F-4400-01DD-56A32F29041B}"/>
              </a:ext>
            </a:extLst>
          </p:cNvPr>
          <p:cNvSpPr>
            <a:spLocks noGrp="1"/>
          </p:cNvSpPr>
          <p:nvPr>
            <p:ph type="body" sz="quarter" idx="20"/>
          </p:nvPr>
        </p:nvSpPr>
        <p:spPr/>
        <p:txBody>
          <a:bodyPr/>
          <a:lstStyle/>
          <a:p>
            <a:r>
              <a:rPr lang="en-US" dirty="0" err="1">
                <a:solidFill>
                  <a:srgbClr val="0C2D45"/>
                </a:solidFill>
              </a:rPr>
              <a:t>www.</a:t>
            </a:r>
            <a:r>
              <a:rPr lang="en-US" b="1" dirty="0" err="1"/>
              <a:t>ingrow</a:t>
            </a:r>
            <a:r>
              <a:rPr lang="en-US" dirty="0" err="1">
                <a:solidFill>
                  <a:srgbClr val="0C2D45"/>
                </a:solidFill>
              </a:rPr>
              <a:t>.eu</a:t>
            </a:r>
            <a:endParaRPr lang="en-US" dirty="0">
              <a:solidFill>
                <a:srgbClr val="0C2D45"/>
              </a:solidFill>
            </a:endParaRP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a:t>
            </a:fld>
            <a:endParaRPr lang="en-US" dirty="0"/>
          </a:p>
        </p:txBody>
      </p:sp>
      <p:grpSp>
        <p:nvGrpSpPr>
          <p:cNvPr id="2" name="Group 1">
            <a:extLst>
              <a:ext uri="{FF2B5EF4-FFF2-40B4-BE49-F238E27FC236}">
                <a16:creationId xmlns:a16="http://schemas.microsoft.com/office/drawing/2014/main" id="{1CB698D9-6EB0-2D3E-B5F1-8EE264D58A04}"/>
              </a:ext>
            </a:extLst>
          </p:cNvPr>
          <p:cNvGrpSpPr/>
          <p:nvPr/>
        </p:nvGrpSpPr>
        <p:grpSpPr>
          <a:xfrm>
            <a:off x="8843810" y="3158719"/>
            <a:ext cx="2946331" cy="3019795"/>
            <a:chOff x="3177766" y="6791136"/>
            <a:chExt cx="1361636" cy="1395587"/>
          </a:xfrm>
          <a:solidFill>
            <a:schemeClr val="bg1">
              <a:alpha val="58996"/>
            </a:schemeClr>
          </a:solidFill>
        </p:grpSpPr>
        <p:sp>
          <p:nvSpPr>
            <p:cNvPr id="5" name="Freeform 4">
              <a:extLst>
                <a:ext uri="{FF2B5EF4-FFF2-40B4-BE49-F238E27FC236}">
                  <a16:creationId xmlns:a16="http://schemas.microsoft.com/office/drawing/2014/main" id="{DFCE7A7A-EC72-4A6F-8B36-E2268723B4A3}"/>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FBFA8B7-F90C-4841-08B7-F319A73AB0B8}"/>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2D6183C-0821-8514-105C-F5C0688ADFE1}"/>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pic>
        <p:nvPicPr>
          <p:cNvPr id="4" name="Slika 9" descr="Slika, ki vsebuje besede krogla za biljard, športOpis je samodejno ustvarjen">
            <a:extLst>
              <a:ext uri="{FF2B5EF4-FFF2-40B4-BE49-F238E27FC236}">
                <a16:creationId xmlns:a16="http://schemas.microsoft.com/office/drawing/2014/main" id="{D41C4C6F-CE34-0245-A187-2E71DC02291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79638" y="6211532"/>
            <a:ext cx="1020589" cy="367854"/>
          </a:xfrm>
          <a:prstGeom prst="rect">
            <a:avLst/>
          </a:prstGeom>
          <a:noFill/>
          <a:ln>
            <a:noFill/>
          </a:ln>
        </p:spPr>
      </p:pic>
      <p:sp>
        <p:nvSpPr>
          <p:cNvPr id="8" name="PoljeZBesedilom 14">
            <a:extLst>
              <a:ext uri="{FF2B5EF4-FFF2-40B4-BE49-F238E27FC236}">
                <a16:creationId xmlns:a16="http://schemas.microsoft.com/office/drawing/2014/main" id="{9D534ACD-8FD8-2199-99FE-CFE46444ACAF}"/>
              </a:ext>
            </a:extLst>
          </p:cNvPr>
          <p:cNvSpPr txBox="1"/>
          <p:nvPr/>
        </p:nvSpPr>
        <p:spPr>
          <a:xfrm>
            <a:off x="6163561" y="6279076"/>
            <a:ext cx="2874056" cy="265457"/>
          </a:xfrm>
          <a:prstGeom prst="rect">
            <a:avLst/>
          </a:prstGeom>
          <a:noFill/>
        </p:spPr>
        <p:txBody>
          <a:bodyPr wrap="square">
            <a:spAutoFit/>
          </a:bodyPr>
          <a:lstStyle/>
          <a:p>
            <a:pPr>
              <a:lnSpc>
                <a:spcPct val="107000"/>
              </a:lnSpc>
              <a:spcAft>
                <a:spcPts val="800"/>
              </a:spcAft>
            </a:pPr>
            <a:r>
              <a:rPr lang="en-US" sz="1100" kern="100" dirty="0">
                <a:effectLst/>
                <a:latin typeface="Calibri" panose="020F0502020204030204" pitchFamily="34" charset="0"/>
                <a:ea typeface="Calibri" panose="020F0502020204030204" pitchFamily="34" charset="0"/>
                <a:cs typeface="Arial" panose="020B0604020202020204" pitchFamily="34" charset="0"/>
              </a:rPr>
              <a:t>This resource is licensed under CCBY 4.0</a:t>
            </a:r>
            <a:endParaRPr lang="sl-SI" sz="11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36906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p:txBody>
          <a:bodyPr/>
          <a:lstStyle/>
          <a:p>
            <a:r>
              <a:rPr lang="en-US" dirty="0"/>
              <a:t>Resilience Plan (4 S’s)</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4996019" y="1836302"/>
            <a:ext cx="6561082" cy="1922897"/>
          </a:xfrm>
        </p:spPr>
        <p:txBody>
          <a:bodyPr/>
          <a:lstStyle/>
          <a:p>
            <a:r>
              <a:rPr lang="en-GB" dirty="0"/>
              <a:t>This exercise can help you set goals for improving your resiliency and making sure you keep your resilience building on track.</a:t>
            </a:r>
          </a:p>
          <a:p>
            <a:endParaRPr lang="en-US" dirty="0"/>
          </a:p>
          <a:p>
            <a:r>
              <a:rPr lang="en-GB" dirty="0"/>
              <a:t>Identify a recent experience in which demonstrating resilience helped you overcome adversity. Working through the grid, you’ll then learn about the 4 S’s of resilience and how they helped you cope at the time</a:t>
            </a:r>
            <a:endParaRPr lang="en-US"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59"/>
          </p:nvPr>
        </p:nvSpPr>
        <p:spPr>
          <a:prstGeom prst="rect">
            <a:avLst/>
          </a:prstGeom>
        </p:spPr>
        <p:txBody>
          <a:bodyPr>
            <a:normAutofit/>
          </a:bodyPr>
          <a:lstStyle/>
          <a:p>
            <a:r>
              <a:rPr lang="en-GB" dirty="0"/>
              <a:t>“We will either find a way or make one”.</a:t>
            </a:r>
            <a:endParaRPr lang="en-US" dirty="0"/>
          </a:p>
        </p:txBody>
      </p:sp>
      <p:sp>
        <p:nvSpPr>
          <p:cNvPr id="5" name="Text Placeholder 4">
            <a:extLst>
              <a:ext uri="{FF2B5EF4-FFF2-40B4-BE49-F238E27FC236}">
                <a16:creationId xmlns:a16="http://schemas.microsoft.com/office/drawing/2014/main" id="{B178C4A1-1100-E85F-944C-C7F845825702}"/>
              </a:ext>
            </a:extLst>
          </p:cNvPr>
          <p:cNvSpPr>
            <a:spLocks noGrp="1"/>
          </p:cNvSpPr>
          <p:nvPr>
            <p:ph type="body" sz="quarter" idx="60"/>
          </p:nvPr>
        </p:nvSpPr>
        <p:spPr/>
        <p:txBody>
          <a:bodyPr/>
          <a:lstStyle/>
          <a:p>
            <a:r>
              <a:rPr lang="en-GB" dirty="0"/>
              <a:t>“</a:t>
            </a:r>
          </a:p>
        </p:txBody>
      </p:sp>
      <p:sp>
        <p:nvSpPr>
          <p:cNvPr id="6" name="Text Placeholder 5">
            <a:extLst>
              <a:ext uri="{FF2B5EF4-FFF2-40B4-BE49-F238E27FC236}">
                <a16:creationId xmlns:a16="http://schemas.microsoft.com/office/drawing/2014/main" id="{3360ED65-2633-A399-9A98-16A423322A25}"/>
              </a:ext>
            </a:extLst>
          </p:cNvPr>
          <p:cNvSpPr>
            <a:spLocks noGrp="1"/>
          </p:cNvSpPr>
          <p:nvPr>
            <p:ph type="body" sz="quarter" idx="61"/>
          </p:nvPr>
        </p:nvSpPr>
        <p:spPr/>
        <p:txBody>
          <a:bodyPr/>
          <a:lstStyle/>
          <a:p>
            <a:endParaRPr lang="en-GB" dirty="0"/>
          </a:p>
          <a:p>
            <a:r>
              <a:rPr lang="en-GB" b="0" dirty="0"/>
              <a:t>Hannibal</a:t>
            </a:r>
          </a:p>
          <a:p>
            <a:endParaRPr lang="en-GB" b="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10</a:t>
            </a:fld>
            <a:endParaRPr lang="en-US" sz="1291" dirty="0"/>
          </a:p>
        </p:txBody>
      </p:sp>
      <p:sp>
        <p:nvSpPr>
          <p:cNvPr id="2" name="Slide Number Placeholder 2">
            <a:extLst>
              <a:ext uri="{FF2B5EF4-FFF2-40B4-BE49-F238E27FC236}">
                <a16:creationId xmlns:a16="http://schemas.microsoft.com/office/drawing/2014/main" id="{DDD4921C-91E5-DB7A-2BD7-5E66F2B3ECD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10</a:t>
            </a:fld>
            <a:endParaRPr lang="en-US" sz="800" dirty="0">
              <a:latin typeface="Calibri" panose="020F0502020204030204" pitchFamily="34" charset="0"/>
              <a:cs typeface="Calibri" panose="020F0502020204030204" pitchFamily="34" charset="0"/>
            </a:endParaRPr>
          </a:p>
        </p:txBody>
      </p:sp>
      <p:pic>
        <p:nvPicPr>
          <p:cNvPr id="11" name="Picture Placeholder 10" descr="A person sitting at a table using a computer&#10;&#10;Description automatically generated">
            <a:extLst>
              <a:ext uri="{FF2B5EF4-FFF2-40B4-BE49-F238E27FC236}">
                <a16:creationId xmlns:a16="http://schemas.microsoft.com/office/drawing/2014/main" id="{F76246F4-8B71-7274-BEAD-A108227D8D46}"/>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l="4462" r="4462"/>
          <a:stretch>
            <a:fillRect/>
          </a:stretch>
        </p:blipFill>
        <p:spPr/>
      </p:pic>
    </p:spTree>
    <p:extLst>
      <p:ext uri="{BB962C8B-B14F-4D97-AF65-F5344CB8AC3E}">
        <p14:creationId xmlns:p14="http://schemas.microsoft.com/office/powerpoint/2010/main" val="810301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48016B-95C0-1140-A9B8-4A9E3A9E3EAA}"/>
              </a:ext>
            </a:extLst>
          </p:cNvPr>
          <p:cNvSpPr>
            <a:spLocks noGrp="1"/>
          </p:cNvSpPr>
          <p:nvPr>
            <p:ph type="body" sz="quarter" idx="49"/>
          </p:nvPr>
        </p:nvSpPr>
        <p:spPr>
          <a:xfrm>
            <a:off x="4336574" y="4631870"/>
            <a:ext cx="7160276" cy="730066"/>
          </a:xfrm>
        </p:spPr>
        <p:txBody>
          <a:bodyPr/>
          <a:lstStyle/>
          <a:p>
            <a:r>
              <a:rPr lang="en-US" dirty="0"/>
              <a:t>Solution</a:t>
            </a:r>
          </a:p>
          <a:p>
            <a:endParaRPr lang="en-US" dirty="0"/>
          </a:p>
        </p:txBody>
      </p:sp>
      <p:sp>
        <p:nvSpPr>
          <p:cNvPr id="11" name="Text Placeholder 10">
            <a:extLst>
              <a:ext uri="{FF2B5EF4-FFF2-40B4-BE49-F238E27FC236}">
                <a16:creationId xmlns:a16="http://schemas.microsoft.com/office/drawing/2014/main" id="{BABEC25E-6AC9-FB41-9B79-FCCA51F914BA}"/>
              </a:ext>
            </a:extLst>
          </p:cNvPr>
          <p:cNvSpPr>
            <a:spLocks noGrp="1"/>
          </p:cNvSpPr>
          <p:nvPr>
            <p:ph type="body" sz="quarter" idx="50"/>
          </p:nvPr>
        </p:nvSpPr>
        <p:spPr/>
        <p:txBody>
          <a:bodyPr/>
          <a:lstStyle/>
          <a:p>
            <a:r>
              <a:rPr lang="en-GB" dirty="0"/>
              <a:t>People who gave you advice, or perhaps helped you develop a new, more helpful perspective</a:t>
            </a:r>
            <a:endParaRPr lang="en-US" dirty="0"/>
          </a:p>
          <a:p>
            <a:endParaRPr lang="en-US" dirty="0"/>
          </a:p>
        </p:txBody>
      </p:sp>
      <p:sp>
        <p:nvSpPr>
          <p:cNvPr id="12" name="Text Placeholder 11">
            <a:extLst>
              <a:ext uri="{FF2B5EF4-FFF2-40B4-BE49-F238E27FC236}">
                <a16:creationId xmlns:a16="http://schemas.microsoft.com/office/drawing/2014/main" id="{3A6059EB-2044-334F-A5EA-C270F62FB4D6}"/>
              </a:ext>
            </a:extLst>
          </p:cNvPr>
          <p:cNvSpPr>
            <a:spLocks noGrp="1"/>
          </p:cNvSpPr>
          <p:nvPr>
            <p:ph type="body" sz="quarter" idx="51"/>
          </p:nvPr>
        </p:nvSpPr>
        <p:spPr>
          <a:xfrm>
            <a:off x="4370466" y="1955426"/>
            <a:ext cx="7160276" cy="730066"/>
          </a:xfrm>
        </p:spPr>
        <p:txBody>
          <a:bodyPr/>
          <a:lstStyle/>
          <a:p>
            <a:r>
              <a:rPr lang="en-US" dirty="0"/>
              <a:t>Strategies</a:t>
            </a:r>
          </a:p>
          <a:p>
            <a:endParaRPr lang="en-US" dirty="0"/>
          </a:p>
        </p:txBody>
      </p:sp>
      <p:sp>
        <p:nvSpPr>
          <p:cNvPr id="13" name="Text Placeholder 12">
            <a:extLst>
              <a:ext uri="{FF2B5EF4-FFF2-40B4-BE49-F238E27FC236}">
                <a16:creationId xmlns:a16="http://schemas.microsoft.com/office/drawing/2014/main" id="{40B0D13B-64F9-B646-B92B-E0FED32F4E0E}"/>
              </a:ext>
            </a:extLst>
          </p:cNvPr>
          <p:cNvSpPr>
            <a:spLocks noGrp="1"/>
          </p:cNvSpPr>
          <p:nvPr>
            <p:ph type="body" sz="quarter" idx="52"/>
          </p:nvPr>
        </p:nvSpPr>
        <p:spPr>
          <a:xfrm>
            <a:off x="4327050" y="5230605"/>
            <a:ext cx="7160273" cy="945874"/>
          </a:xfrm>
        </p:spPr>
        <p:txBody>
          <a:bodyPr/>
          <a:lstStyle/>
          <a:p>
            <a:r>
              <a:rPr lang="en-GB" dirty="0"/>
              <a:t>Seeking behaviours. Planning, for instance, or searching for useful information.</a:t>
            </a:r>
          </a:p>
          <a:p>
            <a:endParaRPr lang="en-US" dirty="0"/>
          </a:p>
        </p:txBody>
      </p:sp>
      <p:sp>
        <p:nvSpPr>
          <p:cNvPr id="15" name="Text Placeholder 14">
            <a:extLst>
              <a:ext uri="{FF2B5EF4-FFF2-40B4-BE49-F238E27FC236}">
                <a16:creationId xmlns:a16="http://schemas.microsoft.com/office/drawing/2014/main" id="{916741EA-C4C3-2943-9ED8-EA521E6F9D43}"/>
              </a:ext>
            </a:extLst>
          </p:cNvPr>
          <p:cNvSpPr>
            <a:spLocks noGrp="1"/>
          </p:cNvSpPr>
          <p:nvPr>
            <p:ph type="body" sz="quarter" idx="54"/>
          </p:nvPr>
        </p:nvSpPr>
        <p:spPr>
          <a:xfrm>
            <a:off x="4382647" y="3523060"/>
            <a:ext cx="7160276" cy="730066"/>
          </a:xfrm>
        </p:spPr>
        <p:txBody>
          <a:bodyPr/>
          <a:lstStyle/>
          <a:p>
            <a:r>
              <a:rPr lang="en-US" dirty="0"/>
              <a:t>Sagacity</a:t>
            </a:r>
          </a:p>
          <a:p>
            <a:endParaRPr lang="en-US" dirty="0"/>
          </a:p>
        </p:txBody>
      </p:sp>
      <p:sp>
        <p:nvSpPr>
          <p:cNvPr id="16" name="Text Placeholder 15">
            <a:extLst>
              <a:ext uri="{FF2B5EF4-FFF2-40B4-BE49-F238E27FC236}">
                <a16:creationId xmlns:a16="http://schemas.microsoft.com/office/drawing/2014/main" id="{0F9CC369-FB0E-B146-AA56-923048664497}"/>
              </a:ext>
            </a:extLst>
          </p:cNvPr>
          <p:cNvSpPr>
            <a:spLocks noGrp="1"/>
          </p:cNvSpPr>
          <p:nvPr>
            <p:ph type="body" sz="quarter" idx="55"/>
          </p:nvPr>
        </p:nvSpPr>
        <p:spPr>
          <a:xfrm>
            <a:off x="4327051" y="4135908"/>
            <a:ext cx="7160273" cy="945874"/>
          </a:xfrm>
        </p:spPr>
        <p:txBody>
          <a:bodyPr/>
          <a:lstStyle/>
          <a:p>
            <a:r>
              <a:rPr lang="en-GB" dirty="0"/>
              <a:t>Wisdom and insights that may have been helpful.</a:t>
            </a:r>
            <a:endParaRPr lang="en-US" dirty="0"/>
          </a:p>
        </p:txBody>
      </p:sp>
      <p:pic>
        <p:nvPicPr>
          <p:cNvPr id="17" name="Picture Placeholder 16">
            <a:extLst>
              <a:ext uri="{FF2B5EF4-FFF2-40B4-BE49-F238E27FC236}">
                <a16:creationId xmlns:a16="http://schemas.microsoft.com/office/drawing/2014/main" id="{2789369D-8757-83D7-9ED0-C026528D8BF2}"/>
              </a:ext>
            </a:extLst>
          </p:cNvPr>
          <p:cNvPicPr>
            <a:picLocks noGrp="1" noChangeAspect="1"/>
          </p:cNvPicPr>
          <p:nvPr>
            <p:ph type="pic" sz="quarter" idx="57"/>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195" r="1195"/>
          <a:stretch>
            <a:fillRect/>
          </a:stretch>
        </p:blipFill>
        <p:spPr/>
      </p:pic>
      <p:pic>
        <p:nvPicPr>
          <p:cNvPr id="19" name="Picture Placeholder 18">
            <a:extLst>
              <a:ext uri="{FF2B5EF4-FFF2-40B4-BE49-F238E27FC236}">
                <a16:creationId xmlns:a16="http://schemas.microsoft.com/office/drawing/2014/main" id="{04A639E9-894E-12E8-6D58-D36E62858A44}"/>
              </a:ext>
            </a:extLst>
          </p:cNvPr>
          <p:cNvPicPr>
            <a:picLocks noGrp="1" noChangeAspect="1"/>
          </p:cNvPicPr>
          <p:nvPr>
            <p:ph type="pic" sz="quarter" idx="58"/>
          </p:nvPr>
        </p:nvPicPr>
        <p:blipFill>
          <a:blip r:embed="rId4" cstate="screen">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l="1195" r="1195"/>
          <a:stretch>
            <a:fillRect/>
          </a:stretch>
        </p:blipFill>
        <p:spPr/>
      </p:pic>
      <p:pic>
        <p:nvPicPr>
          <p:cNvPr id="21" name="Picture Placeholder 20">
            <a:extLst>
              <a:ext uri="{FF2B5EF4-FFF2-40B4-BE49-F238E27FC236}">
                <a16:creationId xmlns:a16="http://schemas.microsoft.com/office/drawing/2014/main" id="{D13D35D2-5FCA-99BA-C9A9-D06D8EDA2875}"/>
              </a:ext>
            </a:extLst>
          </p:cNvPr>
          <p:cNvPicPr>
            <a:picLocks noGrp="1" noChangeAspect="1"/>
          </p:cNvPicPr>
          <p:nvPr>
            <p:ph type="pic" sz="quarter" idx="59"/>
          </p:nvPr>
        </p:nvPicPr>
        <p:blipFill>
          <a:blip r:embed="rId6" cstate="screen">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t="27234" b="27234"/>
          <a:stretch>
            <a:fillRect/>
          </a:stretch>
        </p:blipFill>
        <p:spPr/>
      </p:pic>
      <p:sp>
        <p:nvSpPr>
          <p:cNvPr id="2" name="Slide Number Placeholder 2">
            <a:extLst>
              <a:ext uri="{FF2B5EF4-FFF2-40B4-BE49-F238E27FC236}">
                <a16:creationId xmlns:a16="http://schemas.microsoft.com/office/drawing/2014/main" id="{7D464FAA-6BD9-DCAA-E5F2-EA88628A20A7}"/>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11</a:t>
            </a:fld>
            <a:endParaRPr lang="en-US" sz="800" dirty="0">
              <a:latin typeface="Calibri" panose="020F0502020204030204" pitchFamily="34" charset="0"/>
              <a:cs typeface="Calibri" panose="020F0502020204030204" pitchFamily="34" charset="0"/>
            </a:endParaRPr>
          </a:p>
        </p:txBody>
      </p:sp>
      <p:sp>
        <p:nvSpPr>
          <p:cNvPr id="4" name="Text Placeholder 12">
            <a:extLst>
              <a:ext uri="{FF2B5EF4-FFF2-40B4-BE49-F238E27FC236}">
                <a16:creationId xmlns:a16="http://schemas.microsoft.com/office/drawing/2014/main" id="{829637E5-43CC-4282-F051-FC51F3F81E7D}"/>
              </a:ext>
            </a:extLst>
          </p:cNvPr>
          <p:cNvSpPr txBox="1">
            <a:spLocks/>
          </p:cNvSpPr>
          <p:nvPr/>
        </p:nvSpPr>
        <p:spPr>
          <a:xfrm>
            <a:off x="4382650" y="2591299"/>
            <a:ext cx="7160273" cy="945874"/>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dirty="0"/>
              <a:t>Methods and approaches you implemented to deal with difficult thoughts and feelings</a:t>
            </a:r>
            <a:endParaRPr lang="en-US" dirty="0"/>
          </a:p>
          <a:p>
            <a:endParaRPr lang="en-US" dirty="0"/>
          </a:p>
        </p:txBody>
      </p:sp>
      <p:sp>
        <p:nvSpPr>
          <p:cNvPr id="5" name="Text Placeholder 9">
            <a:extLst>
              <a:ext uri="{FF2B5EF4-FFF2-40B4-BE49-F238E27FC236}">
                <a16:creationId xmlns:a16="http://schemas.microsoft.com/office/drawing/2014/main" id="{A553FB11-6842-AD37-48DD-F73B2174BAE5}"/>
              </a:ext>
            </a:extLst>
          </p:cNvPr>
          <p:cNvSpPr txBox="1">
            <a:spLocks/>
          </p:cNvSpPr>
          <p:nvPr/>
        </p:nvSpPr>
        <p:spPr>
          <a:xfrm>
            <a:off x="4327047" y="547460"/>
            <a:ext cx="7160276" cy="73006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dirty="0"/>
              <a:t>Supportive People</a:t>
            </a:r>
          </a:p>
        </p:txBody>
      </p:sp>
    </p:spTree>
    <p:extLst>
      <p:ext uri="{BB962C8B-B14F-4D97-AF65-F5344CB8AC3E}">
        <p14:creationId xmlns:p14="http://schemas.microsoft.com/office/powerpoint/2010/main" val="2262895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96D070-92FB-19C0-0ED6-6AB76FDE85DF}"/>
              </a:ext>
            </a:extLst>
          </p:cNvPr>
          <p:cNvSpPr>
            <a:spLocks noGrp="1"/>
          </p:cNvSpPr>
          <p:nvPr>
            <p:ph type="body" sz="quarter" idx="48"/>
          </p:nvPr>
        </p:nvSpPr>
        <p:spPr>
          <a:xfrm>
            <a:off x="143933" y="772354"/>
            <a:ext cx="11904133" cy="1809979"/>
          </a:xfrm>
        </p:spPr>
        <p:txBody>
          <a:bodyPr/>
          <a:lstStyle/>
          <a:p>
            <a:r>
              <a:rPr lang="en-GB" dirty="0"/>
              <a:t>Follow by identifying a current challenge you’d like to deal with by applying your resilience plan. Complete the grid worksheet.</a:t>
            </a:r>
          </a:p>
          <a:p>
            <a:endParaRPr lang="en-GB" dirty="0"/>
          </a:p>
          <a:p>
            <a:r>
              <a:rPr lang="en-GB" dirty="0"/>
              <a:t>Resilience is like many other skills or abilities since to truly build meaningful resilience, it must be a practice.</a:t>
            </a:r>
          </a:p>
        </p:txBody>
      </p:sp>
      <p:sp>
        <p:nvSpPr>
          <p:cNvPr id="4" name="Slide Number Placeholder 2">
            <a:extLst>
              <a:ext uri="{FF2B5EF4-FFF2-40B4-BE49-F238E27FC236}">
                <a16:creationId xmlns:a16="http://schemas.microsoft.com/office/drawing/2014/main" id="{49B49AD6-2E7C-70BF-4F5C-57EAB519F314}"/>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12</a:t>
            </a:fld>
            <a:endParaRPr lang="en-US" sz="800" dirty="0">
              <a:latin typeface="Calibri" panose="020F0502020204030204" pitchFamily="34" charset="0"/>
              <a:cs typeface="Calibri" panose="020F0502020204030204" pitchFamily="34" charset="0"/>
            </a:endParaRPr>
          </a:p>
        </p:txBody>
      </p:sp>
      <p:pic>
        <p:nvPicPr>
          <p:cNvPr id="6" name="Picture 5" descr="A diagram of a diagram&#10;&#10;Description automatically generated with medium confidence">
            <a:extLst>
              <a:ext uri="{FF2B5EF4-FFF2-40B4-BE49-F238E27FC236}">
                <a16:creationId xmlns:a16="http://schemas.microsoft.com/office/drawing/2014/main" id="{31A215BD-1024-3553-9CDF-872D60B4CA9F}"/>
              </a:ext>
            </a:extLst>
          </p:cNvPr>
          <p:cNvPicPr>
            <a:picLocks noChangeAspect="1"/>
          </p:cNvPicPr>
          <p:nvPr/>
        </p:nvPicPr>
        <p:blipFill>
          <a:blip r:embed="rId2"/>
          <a:stretch>
            <a:fillRect/>
          </a:stretch>
        </p:blipFill>
        <p:spPr>
          <a:xfrm>
            <a:off x="2436285" y="2443691"/>
            <a:ext cx="7505700" cy="3533775"/>
          </a:xfrm>
          <a:prstGeom prst="rect">
            <a:avLst/>
          </a:prstGeom>
        </p:spPr>
      </p:pic>
    </p:spTree>
    <p:extLst>
      <p:ext uri="{BB962C8B-B14F-4D97-AF65-F5344CB8AC3E}">
        <p14:creationId xmlns:p14="http://schemas.microsoft.com/office/powerpoint/2010/main" val="3294981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02</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a:t>Cross-Cultural Communication</a:t>
            </a:r>
          </a:p>
        </p:txBody>
      </p:sp>
      <p:pic>
        <p:nvPicPr>
          <p:cNvPr id="13" name="Picture Placeholder 12">
            <a:extLst>
              <a:ext uri="{FF2B5EF4-FFF2-40B4-BE49-F238E27FC236}">
                <a16:creationId xmlns:a16="http://schemas.microsoft.com/office/drawing/2014/main" id="{1B85B8FA-3996-0E52-3A63-589FBE106F4D}"/>
              </a:ext>
            </a:extLst>
          </p:cNvPr>
          <p:cNvPicPr>
            <a:picLocks noGrp="1" noChangeAspect="1"/>
          </p:cNvPicPr>
          <p:nvPr>
            <p:ph type="pic" sz="quarter" idx="21"/>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30258" r="13208"/>
          <a:stretch/>
        </p:blipFill>
        <p:spPr>
          <a:xfrm>
            <a:off x="6841657" y="0"/>
            <a:ext cx="5364392" cy="6325815"/>
          </a:xfrm>
        </p:spPr>
      </p:pic>
      <p:grpSp>
        <p:nvGrpSpPr>
          <p:cNvPr id="4" name="Group 3">
            <a:extLst>
              <a:ext uri="{FF2B5EF4-FFF2-40B4-BE49-F238E27FC236}">
                <a16:creationId xmlns:a16="http://schemas.microsoft.com/office/drawing/2014/main" id="{96E3C99D-23F0-9EBD-6937-2E29E124896C}"/>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333C486F-94D5-5F08-8853-8A4A3CDEF34D}"/>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A413BE2F-44A0-017E-59CA-DE88CFE35B3C}"/>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BECAAE5-318F-6926-82F6-51930BAE6F1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928554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p:txBody>
          <a:bodyPr/>
          <a:lstStyle/>
          <a:p>
            <a:r>
              <a:rPr lang="en-US" dirty="0"/>
              <a:t>What do we mean by cross-cultural communication?</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p:txBody>
          <a:bodyPr/>
          <a:lstStyle/>
          <a:p>
            <a:r>
              <a:rPr lang="en-GB" dirty="0"/>
              <a:t>Cross-cultural communication refers to the communication between people who have differences in any one of the following: </a:t>
            </a:r>
          </a:p>
          <a:p>
            <a:pPr marL="342900" indent="-342900">
              <a:buFont typeface="Wingdings" panose="05000000000000000000" pitchFamily="2" charset="2"/>
              <a:buChar char="ü"/>
            </a:pPr>
            <a:r>
              <a:rPr lang="en-GB" dirty="0"/>
              <a:t>Work style</a:t>
            </a:r>
          </a:p>
          <a:p>
            <a:pPr marL="342900" indent="-342900">
              <a:buFont typeface="Wingdings" panose="05000000000000000000" pitchFamily="2" charset="2"/>
              <a:buChar char="ü"/>
            </a:pPr>
            <a:r>
              <a:rPr lang="en-GB" dirty="0"/>
              <a:t>Age</a:t>
            </a:r>
          </a:p>
          <a:p>
            <a:pPr marL="342900" indent="-342900">
              <a:buFont typeface="Wingdings" panose="05000000000000000000" pitchFamily="2" charset="2"/>
              <a:buChar char="ü"/>
            </a:pPr>
            <a:r>
              <a:rPr lang="en-GB" dirty="0"/>
              <a:t>Nationality/ethnicity</a:t>
            </a:r>
          </a:p>
          <a:p>
            <a:pPr marL="342900" indent="-342900">
              <a:buFont typeface="Wingdings" panose="05000000000000000000" pitchFamily="2" charset="2"/>
              <a:buChar char="ü"/>
            </a:pPr>
            <a:r>
              <a:rPr lang="en-GB" dirty="0"/>
              <a:t>Race</a:t>
            </a:r>
          </a:p>
          <a:p>
            <a:pPr marL="342900" indent="-342900">
              <a:buFont typeface="Wingdings" panose="05000000000000000000" pitchFamily="2" charset="2"/>
              <a:buChar char="ü"/>
            </a:pPr>
            <a:r>
              <a:rPr lang="en-GB" dirty="0"/>
              <a:t>Gender</a:t>
            </a:r>
          </a:p>
          <a:p>
            <a:pPr marL="342900" indent="-342900">
              <a:buFont typeface="Wingdings" panose="05000000000000000000" pitchFamily="2" charset="2"/>
              <a:buChar char="ü"/>
            </a:pPr>
            <a:r>
              <a:rPr lang="en-GB" dirty="0"/>
              <a:t>Sexual orientation </a:t>
            </a:r>
          </a:p>
          <a:p>
            <a:endParaRPr lang="en-GB" dirty="0"/>
          </a:p>
          <a:p>
            <a:r>
              <a:rPr lang="en-GB" dirty="0"/>
              <a:t>Cross-cultural communication can also refer to attempts made to exchange, negotiate, and mediate cultural differences by means of language, gestures, or body language. </a:t>
            </a:r>
            <a:endParaRPr lang="en-US"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14</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628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59B8471-04D3-9F4E-82BB-AEB6E1AC3D1D}"/>
              </a:ext>
            </a:extLst>
          </p:cNvPr>
          <p:cNvSpPr>
            <a:spLocks noGrp="1"/>
          </p:cNvSpPr>
          <p:nvPr>
            <p:ph type="body" sz="quarter" idx="30"/>
          </p:nvPr>
        </p:nvSpPr>
        <p:spPr/>
        <p:txBody>
          <a:bodyPr/>
          <a:lstStyle/>
          <a:p>
            <a:r>
              <a:rPr lang="en-US" dirty="0"/>
              <a:t>Your Heading</a:t>
            </a:r>
          </a:p>
          <a:p>
            <a:endParaRPr lang="en-US" dirty="0"/>
          </a:p>
        </p:txBody>
      </p:sp>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p:txBody>
          <a:bodyPr/>
          <a:lstStyle/>
          <a:p>
            <a:r>
              <a:rPr lang="en-US" sz="3600" b="1" dirty="0"/>
              <a:t>Watch this video!</a:t>
            </a:r>
          </a:p>
          <a:p>
            <a:r>
              <a:rPr lang="en-US" dirty="0"/>
              <a:t>Learn more about Cross-Cultural Communication in business.</a:t>
            </a:r>
          </a:p>
          <a:p>
            <a:endParaRPr lang="en-US" dirty="0"/>
          </a:p>
          <a:p>
            <a:endParaRPr lang="en-US" dirty="0"/>
          </a:p>
          <a:p>
            <a:endParaRPr lang="en-US" dirty="0"/>
          </a:p>
          <a:p>
            <a:endParaRPr lang="en-US" dirty="0"/>
          </a:p>
          <a:p>
            <a:endParaRPr lang="en-US" dirty="0"/>
          </a:p>
          <a:p>
            <a:endParaRPr lang="en-US" b="1" dirty="0"/>
          </a:p>
          <a:p>
            <a:endParaRPr lang="en-US" b="1" dirty="0"/>
          </a:p>
          <a:p>
            <a:endParaRPr lang="en-US" b="1" dirty="0"/>
          </a:p>
        </p:txBody>
      </p:sp>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294967295"/>
          </p:nvPr>
        </p:nvSpPr>
        <p:spPr>
          <a:xfrm>
            <a:off x="11615738" y="11445875"/>
            <a:ext cx="576262" cy="428625"/>
          </a:xfrm>
          <a:prstGeom prst="rect">
            <a:avLst/>
          </a:prstGeom>
        </p:spPr>
        <p:txBody>
          <a:bodyPr/>
          <a:lstStyle/>
          <a:p>
            <a:fld id="{CB2079F2-58AF-ED44-82D7-E04B2F6FD686}" type="slidenum">
              <a:rPr lang="en-US" smtClean="0"/>
              <a:pPr/>
              <a:t>15</a:t>
            </a:fld>
            <a:endParaRPr lang="en-US" dirty="0"/>
          </a:p>
        </p:txBody>
      </p:sp>
      <p:sp>
        <p:nvSpPr>
          <p:cNvPr id="2" name="Slide Number Placeholder 2">
            <a:extLst>
              <a:ext uri="{FF2B5EF4-FFF2-40B4-BE49-F238E27FC236}">
                <a16:creationId xmlns:a16="http://schemas.microsoft.com/office/drawing/2014/main" id="{4BADA2D4-D20B-39BC-88B0-4A927D86CD9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15</a:t>
            </a:fld>
            <a:endParaRPr lang="en-US" sz="800" dirty="0">
              <a:latin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3D2E8262-C4EE-52DC-4C40-9F86F19447B5}"/>
              </a:ext>
            </a:extLst>
          </p:cNvPr>
          <p:cNvGrpSpPr/>
          <p:nvPr/>
        </p:nvGrpSpPr>
        <p:grpSpPr>
          <a:xfrm>
            <a:off x="8890152" y="3429000"/>
            <a:ext cx="3301849" cy="2344418"/>
            <a:chOff x="8890152" y="3429000"/>
            <a:chExt cx="3301849" cy="2344418"/>
          </a:xfrm>
        </p:grpSpPr>
        <p:sp>
          <p:nvSpPr>
            <p:cNvPr id="15" name="Freeform 14">
              <a:extLst>
                <a:ext uri="{FF2B5EF4-FFF2-40B4-BE49-F238E27FC236}">
                  <a16:creationId xmlns:a16="http://schemas.microsoft.com/office/drawing/2014/main" id="{D7B42B9A-575C-FA8A-A53F-BBF60B4F7D3A}"/>
                </a:ext>
              </a:extLst>
            </p:cNvPr>
            <p:cNvSpPr/>
            <p:nvPr userDrawn="1"/>
          </p:nvSpPr>
          <p:spPr>
            <a:xfrm>
              <a:off x="8890152" y="3840660"/>
              <a:ext cx="621852" cy="1932758"/>
            </a:xfrm>
            <a:custGeom>
              <a:avLst/>
              <a:gdLst>
                <a:gd name="connsiteX0" fmla="*/ 276065 w 621852"/>
                <a:gd name="connsiteY0" fmla="*/ 153 h 1932758"/>
                <a:gd name="connsiteX1" fmla="*/ 611576 w 621852"/>
                <a:gd name="connsiteY1" fmla="*/ 376379 h 1932758"/>
                <a:gd name="connsiteX2" fmla="*/ 611576 w 621852"/>
                <a:gd name="connsiteY2" fmla="*/ 757688 h 1932758"/>
                <a:gd name="connsiteX3" fmla="*/ 509906 w 621852"/>
                <a:gd name="connsiteY3" fmla="*/ 1759258 h 1932758"/>
                <a:gd name="connsiteX4" fmla="*/ 506471 w 621852"/>
                <a:gd name="connsiteY4" fmla="*/ 1904712 h 1932758"/>
                <a:gd name="connsiteX5" fmla="*/ 506780 w 621852"/>
                <a:gd name="connsiteY5" fmla="*/ 1932758 h 1932758"/>
                <a:gd name="connsiteX6" fmla="*/ 0 w 621852"/>
                <a:gd name="connsiteY6" fmla="*/ 1932758 h 1932758"/>
                <a:gd name="connsiteX7" fmla="*/ 1238 w 621852"/>
                <a:gd name="connsiteY7" fmla="*/ 1868727 h 1932758"/>
                <a:gd name="connsiteX8" fmla="*/ 42224 w 621852"/>
                <a:gd name="connsiteY8" fmla="*/ 1627072 h 1932758"/>
                <a:gd name="connsiteX9" fmla="*/ 204898 w 621852"/>
                <a:gd name="connsiteY9" fmla="*/ 950884 h 1932758"/>
                <a:gd name="connsiteX10" fmla="*/ 179479 w 621852"/>
                <a:gd name="connsiteY10" fmla="*/ 254360 h 1932758"/>
                <a:gd name="connsiteX11" fmla="*/ 276065 w 621852"/>
                <a:gd name="connsiteY11" fmla="*/ 153 h 193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852" h="1932758">
                  <a:moveTo>
                    <a:pt x="276065" y="153"/>
                  </a:moveTo>
                  <a:cubicBezTo>
                    <a:pt x="484489" y="10321"/>
                    <a:pt x="581075" y="188267"/>
                    <a:pt x="611576" y="376379"/>
                  </a:cubicBezTo>
                  <a:cubicBezTo>
                    <a:pt x="631911" y="503481"/>
                    <a:pt x="616659" y="630583"/>
                    <a:pt x="611576" y="757688"/>
                  </a:cubicBezTo>
                  <a:cubicBezTo>
                    <a:pt x="606492" y="813614"/>
                    <a:pt x="525157" y="1261016"/>
                    <a:pt x="509906" y="1759258"/>
                  </a:cubicBezTo>
                  <a:cubicBezTo>
                    <a:pt x="508000" y="1806286"/>
                    <a:pt x="506809" y="1854824"/>
                    <a:pt x="506471" y="1904712"/>
                  </a:cubicBezTo>
                  <a:lnTo>
                    <a:pt x="506780" y="1932758"/>
                  </a:lnTo>
                  <a:lnTo>
                    <a:pt x="0" y="1932758"/>
                  </a:lnTo>
                  <a:lnTo>
                    <a:pt x="1238" y="1868727"/>
                  </a:lnTo>
                  <a:cubicBezTo>
                    <a:pt x="9181" y="1786904"/>
                    <a:pt x="23161" y="1705876"/>
                    <a:pt x="42224" y="1627072"/>
                  </a:cubicBezTo>
                  <a:cubicBezTo>
                    <a:pt x="98144" y="1403370"/>
                    <a:pt x="179479" y="1179669"/>
                    <a:pt x="204898" y="950884"/>
                  </a:cubicBezTo>
                  <a:cubicBezTo>
                    <a:pt x="230315" y="722098"/>
                    <a:pt x="220147" y="483145"/>
                    <a:pt x="179479" y="254360"/>
                  </a:cubicBezTo>
                  <a:cubicBezTo>
                    <a:pt x="159146" y="117087"/>
                    <a:pt x="87977" y="-4931"/>
                    <a:pt x="276065" y="15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19" name="Freeform 18">
              <a:extLst>
                <a:ext uri="{FF2B5EF4-FFF2-40B4-BE49-F238E27FC236}">
                  <a16:creationId xmlns:a16="http://schemas.microsoft.com/office/drawing/2014/main" id="{EB51B333-C434-61BA-47D0-5D0098898548}"/>
                </a:ext>
              </a:extLst>
            </p:cNvPr>
            <p:cNvSpPr/>
            <p:nvPr userDrawn="1"/>
          </p:nvSpPr>
          <p:spPr>
            <a:xfrm>
              <a:off x="10029678" y="5657751"/>
              <a:ext cx="2162322" cy="115667"/>
            </a:xfrm>
            <a:custGeom>
              <a:avLst/>
              <a:gdLst>
                <a:gd name="connsiteX0" fmla="*/ 122338 w 2162322"/>
                <a:gd name="connsiteY0" fmla="*/ 78724 h 115667"/>
                <a:gd name="connsiteX1" fmla="*/ 224405 w 2162322"/>
                <a:gd name="connsiteY1" fmla="*/ 99775 h 115667"/>
                <a:gd name="connsiteX2" fmla="*/ 251121 w 2162322"/>
                <a:gd name="connsiteY2" fmla="*/ 115667 h 115667"/>
                <a:gd name="connsiteX3" fmla="*/ 0 w 2162322"/>
                <a:gd name="connsiteY3" fmla="*/ 115667 h 115667"/>
                <a:gd name="connsiteX4" fmla="*/ 21701 w 2162322"/>
                <a:gd name="connsiteY4" fmla="*/ 102954 h 115667"/>
                <a:gd name="connsiteX5" fmla="*/ 122338 w 2162322"/>
                <a:gd name="connsiteY5" fmla="*/ 78724 h 115667"/>
                <a:gd name="connsiteX6" fmla="*/ 2048425 w 2162322"/>
                <a:gd name="connsiteY6" fmla="*/ 0 h 115667"/>
                <a:gd name="connsiteX7" fmla="*/ 2162322 w 2162322"/>
                <a:gd name="connsiteY7" fmla="*/ 3072 h 115667"/>
                <a:gd name="connsiteX8" fmla="*/ 2162322 w 2162322"/>
                <a:gd name="connsiteY8" fmla="*/ 115667 h 115667"/>
                <a:gd name="connsiteX9" fmla="*/ 1721788 w 2162322"/>
                <a:gd name="connsiteY9" fmla="*/ 115667 h 115667"/>
                <a:gd name="connsiteX10" fmla="*/ 1820303 w 2162322"/>
                <a:gd name="connsiteY10" fmla="*/ 60374 h 115667"/>
                <a:gd name="connsiteX11" fmla="*/ 2048425 w 2162322"/>
                <a:gd name="connsiteY11" fmla="*/ 0 h 11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2322" h="115667">
                  <a:moveTo>
                    <a:pt x="122338" y="78724"/>
                  </a:moveTo>
                  <a:cubicBezTo>
                    <a:pt x="156731" y="77850"/>
                    <a:pt x="191362" y="84523"/>
                    <a:pt x="224405" y="99775"/>
                  </a:cubicBezTo>
                  <a:lnTo>
                    <a:pt x="251121" y="115667"/>
                  </a:lnTo>
                  <a:lnTo>
                    <a:pt x="0" y="115667"/>
                  </a:lnTo>
                  <a:lnTo>
                    <a:pt x="21701" y="102954"/>
                  </a:lnTo>
                  <a:cubicBezTo>
                    <a:pt x="53790" y="88019"/>
                    <a:pt x="87945" y="79598"/>
                    <a:pt x="122338" y="78724"/>
                  </a:cubicBezTo>
                  <a:close/>
                  <a:moveTo>
                    <a:pt x="2048425" y="0"/>
                  </a:moveTo>
                  <a:lnTo>
                    <a:pt x="2162322" y="3072"/>
                  </a:lnTo>
                  <a:lnTo>
                    <a:pt x="2162322" y="115667"/>
                  </a:lnTo>
                  <a:lnTo>
                    <a:pt x="1721788" y="115667"/>
                  </a:lnTo>
                  <a:lnTo>
                    <a:pt x="1820303" y="60374"/>
                  </a:lnTo>
                  <a:cubicBezTo>
                    <a:pt x="1893378" y="26692"/>
                    <a:pt x="1970266" y="5720"/>
                    <a:pt x="2048425" y="0"/>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21" name="Freeform 20">
              <a:extLst>
                <a:ext uri="{FF2B5EF4-FFF2-40B4-BE49-F238E27FC236}">
                  <a16:creationId xmlns:a16="http://schemas.microsoft.com/office/drawing/2014/main" id="{3CABA13C-936F-E73C-54A2-2B65D7368272}"/>
                </a:ext>
              </a:extLst>
            </p:cNvPr>
            <p:cNvSpPr/>
            <p:nvPr userDrawn="1"/>
          </p:nvSpPr>
          <p:spPr>
            <a:xfrm>
              <a:off x="9557646" y="3429000"/>
              <a:ext cx="2634355" cy="2302264"/>
            </a:xfrm>
            <a:custGeom>
              <a:avLst/>
              <a:gdLst>
                <a:gd name="connsiteX0" fmla="*/ 1595709 w 2634355"/>
                <a:gd name="connsiteY0" fmla="*/ 546 h 2302264"/>
                <a:gd name="connsiteX1" fmla="*/ 1718219 w 2634355"/>
                <a:gd name="connsiteY1" fmla="*/ 40674 h 2302264"/>
                <a:gd name="connsiteX2" fmla="*/ 1728386 w 2634355"/>
                <a:gd name="connsiteY2" fmla="*/ 350804 h 2302264"/>
                <a:gd name="connsiteX3" fmla="*/ 1113285 w 2634355"/>
                <a:gd name="connsiteY3" fmla="*/ 1342208 h 2302264"/>
                <a:gd name="connsiteX4" fmla="*/ 1103118 w 2634355"/>
                <a:gd name="connsiteY4" fmla="*/ 1459143 h 2302264"/>
                <a:gd name="connsiteX5" fmla="*/ 1265789 w 2634355"/>
                <a:gd name="connsiteY5" fmla="*/ 1418469 h 2302264"/>
                <a:gd name="connsiteX6" fmla="*/ 2287569 w 2634355"/>
                <a:gd name="connsiteY6" fmla="*/ 289795 h 2302264"/>
                <a:gd name="connsiteX7" fmla="*/ 2567163 w 2634355"/>
                <a:gd name="connsiteY7" fmla="*/ 223701 h 2302264"/>
                <a:gd name="connsiteX8" fmla="*/ 2620539 w 2634355"/>
                <a:gd name="connsiteY8" fmla="*/ 275177 h 2302264"/>
                <a:gd name="connsiteX9" fmla="*/ 2634355 w 2634355"/>
                <a:gd name="connsiteY9" fmla="*/ 317786 h 2302264"/>
                <a:gd name="connsiteX10" fmla="*/ 2634355 w 2634355"/>
                <a:gd name="connsiteY10" fmla="*/ 458221 h 2302264"/>
                <a:gd name="connsiteX11" fmla="*/ 2627528 w 2634355"/>
                <a:gd name="connsiteY11" fmla="*/ 485533 h 2302264"/>
                <a:gd name="connsiteX12" fmla="*/ 2562079 w 2634355"/>
                <a:gd name="connsiteY12" fmla="*/ 610095 h 2302264"/>
                <a:gd name="connsiteX13" fmla="*/ 1911393 w 2634355"/>
                <a:gd name="connsiteY13" fmla="*/ 1357460 h 2302264"/>
                <a:gd name="connsiteX14" fmla="*/ 1565715 w 2634355"/>
                <a:gd name="connsiteY14" fmla="*/ 1733685 h 2302264"/>
                <a:gd name="connsiteX15" fmla="*/ 1647052 w 2634355"/>
                <a:gd name="connsiteY15" fmla="*/ 1942132 h 2302264"/>
                <a:gd name="connsiteX16" fmla="*/ 1850389 w 2634355"/>
                <a:gd name="connsiteY16" fmla="*/ 1799778 h 2302264"/>
                <a:gd name="connsiteX17" fmla="*/ 2409575 w 2634355"/>
                <a:gd name="connsiteY17" fmla="*/ 1337124 h 2302264"/>
                <a:gd name="connsiteX18" fmla="*/ 2607831 w 2634355"/>
                <a:gd name="connsiteY18" fmla="*/ 1215106 h 2302264"/>
                <a:gd name="connsiteX19" fmla="*/ 2634355 w 2634355"/>
                <a:gd name="connsiteY19" fmla="*/ 1211326 h 2302264"/>
                <a:gd name="connsiteX20" fmla="*/ 2634355 w 2634355"/>
                <a:gd name="connsiteY20" fmla="*/ 1689785 h 2302264"/>
                <a:gd name="connsiteX21" fmla="*/ 2631024 w 2634355"/>
                <a:gd name="connsiteY21" fmla="*/ 1693330 h 2302264"/>
                <a:gd name="connsiteX22" fmla="*/ 2170651 w 2634355"/>
                <a:gd name="connsiteY22" fmla="*/ 2033648 h 2302264"/>
                <a:gd name="connsiteX23" fmla="*/ 1570799 w 2634355"/>
                <a:gd name="connsiteY23" fmla="*/ 2277684 h 2302264"/>
                <a:gd name="connsiteX24" fmla="*/ 701522 w 2634355"/>
                <a:gd name="connsiteY24" fmla="*/ 2201424 h 2302264"/>
                <a:gd name="connsiteX25" fmla="*/ 1052281 w 2634355"/>
                <a:gd name="connsiteY25" fmla="*/ 1921797 h 2302264"/>
                <a:gd name="connsiteX26" fmla="*/ 859109 w 2634355"/>
                <a:gd name="connsiteY26" fmla="*/ 1413385 h 2302264"/>
                <a:gd name="connsiteX27" fmla="*/ 381263 w 2634355"/>
                <a:gd name="connsiteY27" fmla="*/ 1677760 h 2302264"/>
                <a:gd name="connsiteX28" fmla="*/ 396512 w 2634355"/>
                <a:gd name="connsiteY28" fmla="*/ 2023480 h 2302264"/>
                <a:gd name="connsiteX29" fmla="*/ 0 w 2634355"/>
                <a:gd name="connsiteY29" fmla="*/ 1459143 h 2302264"/>
                <a:gd name="connsiteX30" fmla="*/ 284677 w 2634355"/>
                <a:gd name="connsiteY30" fmla="*/ 1525236 h 2302264"/>
                <a:gd name="connsiteX31" fmla="*/ 793024 w 2634355"/>
                <a:gd name="connsiteY31" fmla="*/ 1001572 h 2302264"/>
                <a:gd name="connsiteX32" fmla="*/ 1377627 w 2634355"/>
                <a:gd name="connsiteY32" fmla="*/ 101683 h 2302264"/>
                <a:gd name="connsiteX33" fmla="*/ 1595709 w 2634355"/>
                <a:gd name="connsiteY33" fmla="*/ 546 h 230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34355" h="2302264">
                  <a:moveTo>
                    <a:pt x="1595709" y="546"/>
                  </a:moveTo>
                  <a:cubicBezTo>
                    <a:pt x="1641014" y="-2701"/>
                    <a:pt x="1683905" y="8262"/>
                    <a:pt x="1718219" y="40674"/>
                  </a:cubicBezTo>
                  <a:cubicBezTo>
                    <a:pt x="1799555" y="116935"/>
                    <a:pt x="1774139" y="249121"/>
                    <a:pt x="1728386" y="350804"/>
                  </a:cubicBezTo>
                  <a:cubicBezTo>
                    <a:pt x="1570799" y="706694"/>
                    <a:pt x="1281038" y="991404"/>
                    <a:pt x="1113285" y="1342208"/>
                  </a:cubicBezTo>
                  <a:cubicBezTo>
                    <a:pt x="1092950" y="1372711"/>
                    <a:pt x="1077698" y="1428637"/>
                    <a:pt x="1103118" y="1459143"/>
                  </a:cubicBezTo>
                  <a:cubicBezTo>
                    <a:pt x="1148870" y="1520152"/>
                    <a:pt x="1230204" y="1459143"/>
                    <a:pt x="1265789" y="1418469"/>
                  </a:cubicBezTo>
                  <a:cubicBezTo>
                    <a:pt x="1601299" y="1047330"/>
                    <a:pt x="1891058" y="605011"/>
                    <a:pt x="2287569" y="289795"/>
                  </a:cubicBezTo>
                  <a:cubicBezTo>
                    <a:pt x="2368907" y="228785"/>
                    <a:pt x="2475658" y="167776"/>
                    <a:pt x="2567163" y="223701"/>
                  </a:cubicBezTo>
                  <a:cubicBezTo>
                    <a:pt x="2590037" y="236411"/>
                    <a:pt x="2607830" y="254205"/>
                    <a:pt x="2620539" y="275177"/>
                  </a:cubicBezTo>
                  <a:lnTo>
                    <a:pt x="2634355" y="317786"/>
                  </a:lnTo>
                  <a:lnTo>
                    <a:pt x="2634355" y="458221"/>
                  </a:lnTo>
                  <a:lnTo>
                    <a:pt x="2627528" y="485533"/>
                  </a:lnTo>
                  <a:cubicBezTo>
                    <a:pt x="2611642" y="528748"/>
                    <a:pt x="2587495" y="569421"/>
                    <a:pt x="2562079" y="610095"/>
                  </a:cubicBezTo>
                  <a:cubicBezTo>
                    <a:pt x="2389239" y="889722"/>
                    <a:pt x="2145231" y="1128675"/>
                    <a:pt x="1911393" y="1357460"/>
                  </a:cubicBezTo>
                  <a:cubicBezTo>
                    <a:pt x="1789388" y="1479478"/>
                    <a:pt x="1672469" y="1601497"/>
                    <a:pt x="1565715" y="1733685"/>
                  </a:cubicBezTo>
                  <a:cubicBezTo>
                    <a:pt x="1494546" y="1820114"/>
                    <a:pt x="1484378" y="1992974"/>
                    <a:pt x="1647052" y="1942132"/>
                  </a:cubicBezTo>
                  <a:cubicBezTo>
                    <a:pt x="1723302" y="1916713"/>
                    <a:pt x="1789388" y="1850620"/>
                    <a:pt x="1850389" y="1799778"/>
                  </a:cubicBezTo>
                  <a:cubicBezTo>
                    <a:pt x="2038480" y="1647254"/>
                    <a:pt x="2221484" y="1489646"/>
                    <a:pt x="2409575" y="1337124"/>
                  </a:cubicBezTo>
                  <a:cubicBezTo>
                    <a:pt x="2470577" y="1286283"/>
                    <a:pt x="2531578" y="1235441"/>
                    <a:pt x="2607831" y="1215106"/>
                  </a:cubicBezTo>
                  <a:lnTo>
                    <a:pt x="2634355" y="1211326"/>
                  </a:lnTo>
                  <a:lnTo>
                    <a:pt x="2634355" y="1689785"/>
                  </a:lnTo>
                  <a:lnTo>
                    <a:pt x="2631024" y="1693330"/>
                  </a:lnTo>
                  <a:cubicBezTo>
                    <a:pt x="2491863" y="1821068"/>
                    <a:pt x="2326967" y="1923067"/>
                    <a:pt x="2170651" y="2033648"/>
                  </a:cubicBezTo>
                  <a:cubicBezTo>
                    <a:pt x="1992728" y="2160750"/>
                    <a:pt x="1789388" y="2247181"/>
                    <a:pt x="1570799" y="2277684"/>
                  </a:cubicBezTo>
                  <a:cubicBezTo>
                    <a:pt x="1311541" y="2318358"/>
                    <a:pt x="996364" y="2318358"/>
                    <a:pt x="701522" y="2201424"/>
                  </a:cubicBezTo>
                  <a:cubicBezTo>
                    <a:pt x="848941" y="2196340"/>
                    <a:pt x="991280" y="2084489"/>
                    <a:pt x="1052281" y="1921797"/>
                  </a:cubicBezTo>
                  <a:cubicBezTo>
                    <a:pt x="1133618" y="1708263"/>
                    <a:pt x="1042116" y="1479478"/>
                    <a:pt x="859109" y="1413385"/>
                  </a:cubicBezTo>
                  <a:cubicBezTo>
                    <a:pt x="671021" y="1347292"/>
                    <a:pt x="457513" y="1464227"/>
                    <a:pt x="381263" y="1677760"/>
                  </a:cubicBezTo>
                  <a:cubicBezTo>
                    <a:pt x="335511" y="1799778"/>
                    <a:pt x="345678" y="1926881"/>
                    <a:pt x="396512" y="2023480"/>
                  </a:cubicBezTo>
                  <a:cubicBezTo>
                    <a:pt x="238924" y="1891291"/>
                    <a:pt x="101670" y="1713347"/>
                    <a:pt x="0" y="1459143"/>
                  </a:cubicBezTo>
                  <a:cubicBezTo>
                    <a:pt x="45752" y="1535404"/>
                    <a:pt x="188088" y="1555742"/>
                    <a:pt x="284677" y="1525236"/>
                  </a:cubicBezTo>
                  <a:cubicBezTo>
                    <a:pt x="533767" y="1443891"/>
                    <a:pt x="671021" y="1215106"/>
                    <a:pt x="793024" y="1001572"/>
                  </a:cubicBezTo>
                  <a:cubicBezTo>
                    <a:pt x="965863" y="696524"/>
                    <a:pt x="1113285" y="340636"/>
                    <a:pt x="1377627" y="101683"/>
                  </a:cubicBezTo>
                  <a:cubicBezTo>
                    <a:pt x="1437993" y="50841"/>
                    <a:pt x="1520202" y="5958"/>
                    <a:pt x="1595709" y="546"/>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grpSp>
      <p:pic>
        <p:nvPicPr>
          <p:cNvPr id="7" name="Picture Placeholder 6">
            <a:hlinkClick r:id="rId2"/>
            <a:extLst>
              <a:ext uri="{FF2B5EF4-FFF2-40B4-BE49-F238E27FC236}">
                <a16:creationId xmlns:a16="http://schemas.microsoft.com/office/drawing/2014/main" id="{4887168C-371F-0655-8CD3-40A326655DB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4988" r="4988"/>
          <a:stretch/>
        </p:blipFill>
        <p:spPr>
          <a:xfrm>
            <a:off x="0" y="3153842"/>
            <a:ext cx="4642477" cy="2880154"/>
          </a:xfrm>
        </p:spPr>
      </p:pic>
      <p:pic>
        <p:nvPicPr>
          <p:cNvPr id="4" name="Graphic 3" descr="Eyes with solid fill">
            <a:extLst>
              <a:ext uri="{FF2B5EF4-FFF2-40B4-BE49-F238E27FC236}">
                <a16:creationId xmlns:a16="http://schemas.microsoft.com/office/drawing/2014/main" id="{397881C2-AD3E-2DF0-D3A9-89006A637D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20295" y="612133"/>
            <a:ext cx="1081161" cy="1047979"/>
          </a:xfrm>
          <a:prstGeom prst="rect">
            <a:avLst/>
          </a:prstGeom>
        </p:spPr>
      </p:pic>
    </p:spTree>
    <p:extLst>
      <p:ext uri="{BB962C8B-B14F-4D97-AF65-F5344CB8AC3E}">
        <p14:creationId xmlns:p14="http://schemas.microsoft.com/office/powerpoint/2010/main" val="3050761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16</a:t>
            </a:fld>
            <a:endParaRPr lang="en-US" dirty="0"/>
          </a:p>
        </p:txBody>
      </p:sp>
      <p:sp>
        <p:nvSpPr>
          <p:cNvPr id="16" name="TextBox 15">
            <a:extLst>
              <a:ext uri="{FF2B5EF4-FFF2-40B4-BE49-F238E27FC236}">
                <a16:creationId xmlns:a16="http://schemas.microsoft.com/office/drawing/2014/main" id="{4E996327-03C2-E6FB-EC6F-4467F2C1C952}"/>
              </a:ext>
            </a:extLst>
          </p:cNvPr>
          <p:cNvSpPr txBox="1"/>
          <p:nvPr/>
        </p:nvSpPr>
        <p:spPr>
          <a:xfrm>
            <a:off x="3744310" y="220958"/>
            <a:ext cx="8236195" cy="6740307"/>
          </a:xfrm>
          <a:prstGeom prst="rect">
            <a:avLst/>
          </a:prstGeom>
          <a:noFill/>
        </p:spPr>
        <p:txBody>
          <a:bodyPr wrap="square" rtlCol="0">
            <a:spAutoFit/>
          </a:bodyPr>
          <a:lstStyle/>
          <a:p>
            <a:r>
              <a:rPr lang="en-GB" sz="2400" dirty="0" err="1">
                <a:latin typeface="Calibri" panose="020F0502020204030204" pitchFamily="34" charset="0"/>
                <a:ea typeface="Calibri" panose="020F0502020204030204" pitchFamily="34" charset="0"/>
                <a:cs typeface="Calibri" panose="020F0502020204030204" pitchFamily="34" charset="0"/>
              </a:rPr>
              <a:t>Mamobo</a:t>
            </a:r>
            <a:r>
              <a:rPr lang="en-GB" sz="2400" dirty="0">
                <a:latin typeface="Calibri" panose="020F0502020204030204" pitchFamily="34" charset="0"/>
                <a:ea typeface="Calibri" panose="020F0502020204030204" pitchFamily="34" charset="0"/>
                <a:cs typeface="Calibri" panose="020F0502020204030204" pitchFamily="34" charset="0"/>
              </a:rPr>
              <a:t> </a:t>
            </a:r>
            <a:r>
              <a:rPr lang="en-GB" sz="2400" dirty="0" err="1">
                <a:latin typeface="Calibri" panose="020F0502020204030204" pitchFamily="34" charset="0"/>
                <a:ea typeface="Calibri" panose="020F0502020204030204" pitchFamily="34" charset="0"/>
                <a:cs typeface="Calibri" panose="020F0502020204030204" pitchFamily="34" charset="0"/>
              </a:rPr>
              <a:t>Ogoro</a:t>
            </a:r>
            <a:r>
              <a:rPr lang="en-GB" sz="2400" dirty="0">
                <a:latin typeface="Calibri" panose="020F0502020204030204" pitchFamily="34" charset="0"/>
                <a:ea typeface="Calibri" panose="020F0502020204030204" pitchFamily="34" charset="0"/>
                <a:cs typeface="Calibri" panose="020F0502020204030204" pitchFamily="34" charset="0"/>
              </a:rPr>
              <a:t> is a social entrepreneur based in Dublin, Ireland. Her company Gorm has a vision to build an understanding that difference does not mean division. They want to bridge community and industry through a unique blend of digital media and evidence-based intercultural training and consultancy. </a:t>
            </a:r>
          </a:p>
          <a:p>
            <a:r>
              <a:rPr lang="en-GB" sz="2400" dirty="0">
                <a:latin typeface="Calibri" panose="020F0502020204030204" pitchFamily="34" charset="0"/>
                <a:ea typeface="Calibri" panose="020F0502020204030204" pitchFamily="34" charset="0"/>
                <a:cs typeface="Calibri" panose="020F0502020204030204" pitchFamily="34" charset="0"/>
              </a:rPr>
              <a:t>Gorm is a non-partisan and non-religious social enterprise that focuses on a human-first approach engaging across lines of difference through media-related projects, and intercultural training programmes. Their values in realizing their vision of unity are: </a:t>
            </a:r>
          </a:p>
          <a:p>
            <a:r>
              <a:rPr lang="en-GB" sz="2400" dirty="0">
                <a:solidFill>
                  <a:srgbClr val="E97924"/>
                </a:solidFill>
                <a:latin typeface="Calibri" panose="020F0502020204030204" pitchFamily="34" charset="0"/>
                <a:ea typeface="Calibri" panose="020F0502020204030204" pitchFamily="34" charset="0"/>
                <a:cs typeface="Calibri" panose="020F0502020204030204" pitchFamily="34" charset="0"/>
              </a:rPr>
              <a:t>Unity: </a:t>
            </a:r>
            <a:r>
              <a:rPr lang="en-GB" sz="2400" dirty="0">
                <a:latin typeface="Calibri" panose="020F0502020204030204" pitchFamily="34" charset="0"/>
                <a:ea typeface="Calibri" panose="020F0502020204030204" pitchFamily="34" charset="0"/>
                <a:cs typeface="Calibri" panose="020F0502020204030204" pitchFamily="34" charset="0"/>
              </a:rPr>
              <a:t>People-centred approach to bridge building</a:t>
            </a:r>
          </a:p>
          <a:p>
            <a:r>
              <a:rPr lang="en-GB" sz="2400" dirty="0">
                <a:solidFill>
                  <a:srgbClr val="915F9E"/>
                </a:solidFill>
                <a:latin typeface="Calibri" panose="020F0502020204030204" pitchFamily="34" charset="0"/>
                <a:ea typeface="Calibri" panose="020F0502020204030204" pitchFamily="34" charset="0"/>
                <a:cs typeface="Calibri" panose="020F0502020204030204" pitchFamily="34" charset="0"/>
              </a:rPr>
              <a:t>Openness to Difference: </a:t>
            </a:r>
            <a:r>
              <a:rPr lang="en-GB" sz="2400" dirty="0">
                <a:latin typeface="Calibri" panose="020F0502020204030204" pitchFamily="34" charset="0"/>
                <a:ea typeface="Calibri" panose="020F0502020204030204" pitchFamily="34" charset="0"/>
                <a:cs typeface="Calibri" panose="020F0502020204030204" pitchFamily="34" charset="0"/>
              </a:rPr>
              <a:t>Embracing human &amp; social differences. </a:t>
            </a:r>
          </a:p>
          <a:p>
            <a:r>
              <a:rPr lang="en-GB" sz="2400" dirty="0">
                <a:solidFill>
                  <a:srgbClr val="7ABB57"/>
                </a:solidFill>
                <a:latin typeface="Calibri" panose="020F0502020204030204" pitchFamily="34" charset="0"/>
                <a:ea typeface="Calibri" panose="020F0502020204030204" pitchFamily="34" charset="0"/>
                <a:cs typeface="Calibri" panose="020F0502020204030204" pitchFamily="34" charset="0"/>
              </a:rPr>
              <a:t>Respect: </a:t>
            </a:r>
            <a:r>
              <a:rPr lang="en-GB" sz="2400" dirty="0">
                <a:latin typeface="Calibri" panose="020F0502020204030204" pitchFamily="34" charset="0"/>
                <a:ea typeface="Calibri" panose="020F0502020204030204" pitchFamily="34" charset="0"/>
                <a:cs typeface="Calibri" panose="020F0502020204030204" pitchFamily="34" charset="0"/>
              </a:rPr>
              <a:t>Treating others the way you want to be treated. </a:t>
            </a:r>
          </a:p>
          <a:p>
            <a:r>
              <a:rPr lang="en-GB" sz="2400" dirty="0">
                <a:solidFill>
                  <a:srgbClr val="305C6F"/>
                </a:solidFill>
                <a:latin typeface="Calibri" panose="020F0502020204030204" pitchFamily="34" charset="0"/>
                <a:ea typeface="Calibri" panose="020F0502020204030204" pitchFamily="34" charset="0"/>
                <a:cs typeface="Calibri" panose="020F0502020204030204" pitchFamily="34" charset="0"/>
              </a:rPr>
              <a:t>Integrity: </a:t>
            </a:r>
            <a:r>
              <a:rPr lang="en-GB" sz="2400" dirty="0">
                <a:latin typeface="Calibri" panose="020F0502020204030204" pitchFamily="34" charset="0"/>
                <a:ea typeface="Calibri" panose="020F0502020204030204" pitchFamily="34" charset="0"/>
                <a:cs typeface="Calibri" panose="020F0502020204030204" pitchFamily="34" charset="0"/>
              </a:rPr>
              <a:t>Knowing and doing what is right. </a:t>
            </a:r>
          </a:p>
          <a:p>
            <a:r>
              <a:rPr lang="en-GB" sz="2400" dirty="0">
                <a:solidFill>
                  <a:srgbClr val="915F9E"/>
                </a:solidFill>
                <a:latin typeface="Calibri" panose="020F0502020204030204" pitchFamily="34" charset="0"/>
                <a:ea typeface="Calibri" panose="020F0502020204030204" pitchFamily="34" charset="0"/>
                <a:cs typeface="Calibri" panose="020F0502020204030204" pitchFamily="34" charset="0"/>
              </a:rPr>
              <a:t>Inclusivity: </a:t>
            </a:r>
            <a:r>
              <a:rPr lang="en-GB" sz="2400" dirty="0">
                <a:latin typeface="Calibri" panose="020F0502020204030204" pitchFamily="34" charset="0"/>
                <a:ea typeface="Calibri" panose="020F0502020204030204" pitchFamily="34" charset="0"/>
                <a:cs typeface="Calibri" panose="020F0502020204030204" pitchFamily="34" charset="0"/>
              </a:rPr>
              <a:t>Embracing opportunities to contribute.</a:t>
            </a:r>
          </a:p>
          <a:p>
            <a:r>
              <a:rPr lang="en-GB" sz="2400" dirty="0">
                <a:solidFill>
                  <a:srgbClr val="7ABB57"/>
                </a:solidFill>
                <a:latin typeface="Calibri" panose="020F0502020204030204" pitchFamily="34" charset="0"/>
                <a:ea typeface="Calibri" panose="020F0502020204030204" pitchFamily="34" charset="0"/>
                <a:cs typeface="Calibri" panose="020F0502020204030204" pitchFamily="34" charset="0"/>
              </a:rPr>
              <a:t>Human Rights: </a:t>
            </a:r>
            <a:r>
              <a:rPr lang="en-GB" sz="2400" dirty="0">
                <a:latin typeface="Calibri" panose="020F0502020204030204" pitchFamily="34" charset="0"/>
                <a:ea typeface="Calibri" panose="020F0502020204030204" pitchFamily="34" charset="0"/>
                <a:cs typeface="Calibri" panose="020F0502020204030204" pitchFamily="34" charset="0"/>
              </a:rPr>
              <a:t>Protecting the civil, political, economic, cultural, and social rights of human beings.</a:t>
            </a:r>
          </a:p>
          <a:p>
            <a:r>
              <a:rPr lang="en-GB" sz="2400" dirty="0">
                <a:latin typeface="Calibri" panose="020F0502020204030204" pitchFamily="34" charset="0"/>
                <a:ea typeface="Calibri" panose="020F0502020204030204" pitchFamily="34" charset="0"/>
                <a:cs typeface="Calibri" panose="020F0502020204030204" pitchFamily="34" charset="0"/>
              </a:rPr>
              <a:t> </a:t>
            </a:r>
            <a:endParaRPr lang="en-IE" sz="24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Placeholder 5">
            <a:extLst>
              <a:ext uri="{FF2B5EF4-FFF2-40B4-BE49-F238E27FC236}">
                <a16:creationId xmlns:a16="http://schemas.microsoft.com/office/drawing/2014/main" id="{1CEA7753-55D0-8D7A-A42F-EED71DE099B8}"/>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l="25973" r="25973"/>
          <a:stretch>
            <a:fillRect/>
          </a:stretch>
        </p:blipFill>
        <p:spPr/>
      </p:pic>
    </p:spTree>
    <p:extLst>
      <p:ext uri="{BB962C8B-B14F-4D97-AF65-F5344CB8AC3E}">
        <p14:creationId xmlns:p14="http://schemas.microsoft.com/office/powerpoint/2010/main" val="4048681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4987929" y="189682"/>
            <a:ext cx="6577261" cy="1215785"/>
          </a:xfrm>
        </p:spPr>
        <p:txBody>
          <a:bodyPr/>
          <a:lstStyle/>
          <a:p>
            <a:r>
              <a:rPr lang="en-US" dirty="0"/>
              <a:t>Tips for Effective Cross-Cultural Communication</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5054860" y="1391786"/>
            <a:ext cx="6561082" cy="2706081"/>
          </a:xfrm>
        </p:spPr>
        <p:txBody>
          <a:bodyPr/>
          <a:lstStyle/>
          <a:p>
            <a:r>
              <a:rPr lang="en-GB" b="1" dirty="0">
                <a:solidFill>
                  <a:srgbClr val="E97924"/>
                </a:solidFill>
              </a:rPr>
              <a:t>1. Maintain etiquette  </a:t>
            </a:r>
          </a:p>
          <a:p>
            <a:r>
              <a:rPr lang="en-GB" dirty="0"/>
              <a:t>Many cultures have specific etiquette around the way they communicate. Before you meet, research the target culture, or if time allows, do some cross-cultural training. Every culture has its specific way of indicating this formality: ‘Herr’ and ‘Frau’ in Germany, reversing family and given names in China, and the use of ‘</a:t>
            </a:r>
            <a:r>
              <a:rPr lang="en-GB" dirty="0" err="1"/>
              <a:t>san</a:t>
            </a:r>
            <a:r>
              <a:rPr lang="en-GB" dirty="0"/>
              <a:t>’ in Japan for men and women, etc. Be aware of these familiarity tokens and don’t jump straight to first-name terms until you receive a cue from the other person to do so.</a:t>
            </a:r>
            <a:endParaRPr lang="en-US"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59"/>
          </p:nvPr>
        </p:nvSpPr>
        <p:spPr>
          <a:xfrm>
            <a:off x="4327736" y="4575701"/>
            <a:ext cx="3700448" cy="1632228"/>
          </a:xfrm>
          <a:prstGeom prst="rect">
            <a:avLst/>
          </a:prstGeom>
        </p:spPr>
        <p:txBody>
          <a:bodyPr>
            <a:normAutofit/>
          </a:bodyPr>
          <a:lstStyle/>
          <a:p>
            <a:r>
              <a:rPr lang="en-GB" dirty="0"/>
              <a:t>"Tolerance, inter-cultural dialogue and respect for diversity are more essential than ever in a world where peoples are becoming more and more closely interconnected."</a:t>
            </a:r>
            <a:endParaRPr lang="en-US" dirty="0"/>
          </a:p>
        </p:txBody>
      </p:sp>
      <p:sp>
        <p:nvSpPr>
          <p:cNvPr id="5" name="Text Placeholder 4">
            <a:extLst>
              <a:ext uri="{FF2B5EF4-FFF2-40B4-BE49-F238E27FC236}">
                <a16:creationId xmlns:a16="http://schemas.microsoft.com/office/drawing/2014/main" id="{B178C4A1-1100-E85F-944C-C7F845825702}"/>
              </a:ext>
            </a:extLst>
          </p:cNvPr>
          <p:cNvSpPr>
            <a:spLocks noGrp="1"/>
          </p:cNvSpPr>
          <p:nvPr>
            <p:ph type="body" sz="quarter" idx="60"/>
          </p:nvPr>
        </p:nvSpPr>
        <p:spPr/>
        <p:txBody>
          <a:bodyPr/>
          <a:lstStyle/>
          <a:p>
            <a:r>
              <a:rPr lang="en-GB" dirty="0"/>
              <a:t>“</a:t>
            </a:r>
          </a:p>
        </p:txBody>
      </p:sp>
      <p:sp>
        <p:nvSpPr>
          <p:cNvPr id="6" name="Text Placeholder 5">
            <a:extLst>
              <a:ext uri="{FF2B5EF4-FFF2-40B4-BE49-F238E27FC236}">
                <a16:creationId xmlns:a16="http://schemas.microsoft.com/office/drawing/2014/main" id="{3360ED65-2633-A399-9A98-16A423322A25}"/>
              </a:ext>
            </a:extLst>
          </p:cNvPr>
          <p:cNvSpPr>
            <a:spLocks noGrp="1"/>
          </p:cNvSpPr>
          <p:nvPr>
            <p:ph type="body" sz="quarter" idx="61"/>
          </p:nvPr>
        </p:nvSpPr>
        <p:spPr/>
        <p:txBody>
          <a:bodyPr/>
          <a:lstStyle/>
          <a:p>
            <a:endParaRPr lang="en-GB" dirty="0"/>
          </a:p>
          <a:p>
            <a:r>
              <a:rPr lang="en-GB" b="0" dirty="0" err="1"/>
              <a:t>Koffi</a:t>
            </a:r>
            <a:r>
              <a:rPr lang="en-GB" b="0" dirty="0"/>
              <a:t> Annan</a:t>
            </a:r>
          </a:p>
          <a:p>
            <a:r>
              <a:rPr lang="en-GB" b="0" dirty="0"/>
              <a:t>Former Secretary-General of the United Nations</a:t>
            </a:r>
          </a:p>
          <a:p>
            <a:endParaRPr lang="en-GB" b="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17</a:t>
            </a:fld>
            <a:endParaRPr lang="en-US" sz="1291" dirty="0"/>
          </a:p>
        </p:txBody>
      </p:sp>
      <p:sp>
        <p:nvSpPr>
          <p:cNvPr id="2" name="Slide Number Placeholder 2">
            <a:extLst>
              <a:ext uri="{FF2B5EF4-FFF2-40B4-BE49-F238E27FC236}">
                <a16:creationId xmlns:a16="http://schemas.microsoft.com/office/drawing/2014/main" id="{DDD4921C-91E5-DB7A-2BD7-5E66F2B3ECD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17</a:t>
            </a:fld>
            <a:endParaRPr lang="en-US" sz="800" dirty="0">
              <a:latin typeface="Calibri" panose="020F0502020204030204" pitchFamily="34" charset="0"/>
              <a:cs typeface="Calibri" panose="020F0502020204030204" pitchFamily="34" charset="0"/>
            </a:endParaRPr>
          </a:p>
        </p:txBody>
      </p:sp>
      <p:pic>
        <p:nvPicPr>
          <p:cNvPr id="11" name="Picture Placeholder 10" descr="A person sitting at a table using a computer&#10;&#10;Description automatically generated">
            <a:extLst>
              <a:ext uri="{FF2B5EF4-FFF2-40B4-BE49-F238E27FC236}">
                <a16:creationId xmlns:a16="http://schemas.microsoft.com/office/drawing/2014/main" id="{F76246F4-8B71-7274-BEAD-A108227D8D46}"/>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l="4462" r="4462"/>
          <a:stretch>
            <a:fillRect/>
          </a:stretch>
        </p:blipFill>
        <p:spPr/>
      </p:pic>
    </p:spTree>
    <p:extLst>
      <p:ext uri="{BB962C8B-B14F-4D97-AF65-F5344CB8AC3E}">
        <p14:creationId xmlns:p14="http://schemas.microsoft.com/office/powerpoint/2010/main" val="311778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18</a:t>
            </a:fld>
            <a:endParaRPr lang="en-US" dirty="0"/>
          </a:p>
        </p:txBody>
      </p:sp>
      <p:sp>
        <p:nvSpPr>
          <p:cNvPr id="16" name="TextBox 15">
            <a:extLst>
              <a:ext uri="{FF2B5EF4-FFF2-40B4-BE49-F238E27FC236}">
                <a16:creationId xmlns:a16="http://schemas.microsoft.com/office/drawing/2014/main" id="{4E996327-03C2-E6FB-EC6F-4467F2C1C952}"/>
              </a:ext>
            </a:extLst>
          </p:cNvPr>
          <p:cNvSpPr txBox="1"/>
          <p:nvPr/>
        </p:nvSpPr>
        <p:spPr>
          <a:xfrm>
            <a:off x="3829244" y="612844"/>
            <a:ext cx="8159558" cy="6740307"/>
          </a:xfrm>
          <a:prstGeom prst="rect">
            <a:avLst/>
          </a:prstGeom>
          <a:noFill/>
        </p:spPr>
        <p:txBody>
          <a:bodyPr wrap="square" rtlCol="0">
            <a:spAutoFit/>
          </a:bodyPr>
          <a:lstStyle/>
          <a:p>
            <a:r>
              <a:rPr lang="en-GB" sz="2400" b="1" dirty="0">
                <a:solidFill>
                  <a:srgbClr val="7ABB57"/>
                </a:solidFill>
                <a:latin typeface="Calibri" panose="020F0502020204030204" pitchFamily="34" charset="0"/>
                <a:ea typeface="Calibri" panose="020F0502020204030204" pitchFamily="34" charset="0"/>
                <a:cs typeface="Calibri" panose="020F0502020204030204" pitchFamily="34" charset="0"/>
              </a:rPr>
              <a:t>2. Avoid slang </a:t>
            </a:r>
          </a:p>
          <a:p>
            <a:r>
              <a:rPr lang="en-GB" sz="2400" dirty="0">
                <a:latin typeface="Calibri" panose="020F0502020204030204" pitchFamily="34" charset="0"/>
                <a:ea typeface="Calibri" panose="020F0502020204030204" pitchFamily="34" charset="0"/>
                <a:cs typeface="Calibri" panose="020F0502020204030204" pitchFamily="34" charset="0"/>
              </a:rPr>
              <a:t>Most educated non-native English speaker will have a comprehensive understanding of English slang, idioms, and sayings. They may understand the individual words you have said, but not the context or the meaning. As a result, you could end up confusing them or offending them.</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b="1" dirty="0">
                <a:solidFill>
                  <a:srgbClr val="E97924"/>
                </a:solidFill>
                <a:latin typeface="Calibri" panose="020F0502020204030204" pitchFamily="34" charset="0"/>
                <a:ea typeface="Calibri" panose="020F0502020204030204" pitchFamily="34" charset="0"/>
                <a:cs typeface="Calibri" panose="020F0502020204030204" pitchFamily="34" charset="0"/>
              </a:rPr>
              <a:t>3. Speak slowly</a:t>
            </a:r>
          </a:p>
          <a:p>
            <a:r>
              <a:rPr lang="en-GB" sz="2400" dirty="0">
                <a:latin typeface="Calibri" panose="020F0502020204030204" pitchFamily="34" charset="0"/>
                <a:ea typeface="Calibri" panose="020F0502020204030204" pitchFamily="34" charset="0"/>
                <a:cs typeface="Calibri" panose="020F0502020204030204" pitchFamily="34" charset="0"/>
              </a:rPr>
              <a:t>Even if English is the common language in a cross-cultural situation, it’s not a good idea to speak at your normal speed. Speaking at a slower rate will help, as well as clearly, and pronouncing your words properly. Break your sentences into short, definable sections, and give your listener time to translate and digest your words as you go. But don’t slow down too much as it might seem patronizing. If the problem is reversed don’t be afraid to politely ask them to slow down.</a:t>
            </a:r>
          </a:p>
          <a:p>
            <a:endParaRPr lang="en-GB" sz="2400" dirty="0">
              <a:latin typeface="Calibri" panose="020F0502020204030204" pitchFamily="34" charset="0"/>
              <a:ea typeface="Calibri" panose="020F0502020204030204" pitchFamily="34" charset="0"/>
              <a:cs typeface="Calibri" panose="020F0502020204030204" pitchFamily="34" charset="0"/>
            </a:endParaRPr>
          </a:p>
          <a:p>
            <a:endParaRPr lang="en-GB" sz="2400" dirty="0">
              <a:latin typeface="Calibri" panose="020F0502020204030204" pitchFamily="34" charset="0"/>
              <a:ea typeface="Calibri" panose="020F0502020204030204" pitchFamily="34" charset="0"/>
              <a:cs typeface="Calibri" panose="020F0502020204030204" pitchFamily="34" charset="0"/>
            </a:endParaRPr>
          </a:p>
        </p:txBody>
      </p:sp>
      <p:pic>
        <p:nvPicPr>
          <p:cNvPr id="12" name="Picture Placeholder 11" descr="A group of people looking at a computer&#10;&#10;Description automatically generated">
            <a:extLst>
              <a:ext uri="{FF2B5EF4-FFF2-40B4-BE49-F238E27FC236}">
                <a16:creationId xmlns:a16="http://schemas.microsoft.com/office/drawing/2014/main" id="{D464C91A-2A02-76A7-35CC-C119D595C67C}"/>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l="13960" r="13960"/>
          <a:stretch>
            <a:fillRect/>
          </a:stretch>
        </p:blipFill>
        <p:spPr/>
      </p:pic>
    </p:spTree>
    <p:extLst>
      <p:ext uri="{BB962C8B-B14F-4D97-AF65-F5344CB8AC3E}">
        <p14:creationId xmlns:p14="http://schemas.microsoft.com/office/powerpoint/2010/main" val="3581513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789286"/>
            <a:ext cx="10483429" cy="5340581"/>
          </a:xfrm>
        </p:spPr>
        <p:txBody>
          <a:bodyPr/>
          <a:lstStyle/>
          <a:p>
            <a:r>
              <a:rPr lang="en-GB" b="1" dirty="0">
                <a:solidFill>
                  <a:srgbClr val="7ABB57"/>
                </a:solidFill>
              </a:rPr>
              <a:t>4. Keep it simple</a:t>
            </a:r>
          </a:p>
          <a:p>
            <a:r>
              <a:rPr lang="en-GB" dirty="0"/>
              <a:t>In a cross-cultural conversation, there’s no need to make it harder for both of you by using big words. Just keep it simple. Two-syllable words are much easier to understand than three-syllable words, and one-syllable words are better than two-syllable words.</a:t>
            </a:r>
          </a:p>
          <a:p>
            <a:endParaRPr lang="en-GB" dirty="0"/>
          </a:p>
          <a:p>
            <a:r>
              <a:rPr lang="en-GB" b="1" dirty="0">
                <a:solidFill>
                  <a:srgbClr val="E97924"/>
                </a:solidFill>
              </a:rPr>
              <a:t>5. Practice active listening</a:t>
            </a:r>
          </a:p>
          <a:p>
            <a:r>
              <a:rPr lang="en-GB" dirty="0"/>
              <a:t>Active listening is a very effective strategy for improving cross-cultural communication. Restate or summarise what the other person has said, to ensure that you have understood them correctly, and ask frequent questions. This helps to ensure that important information doesn’t get missed or misunderstood.</a:t>
            </a: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19</a:t>
            </a:fld>
            <a:endParaRPr lang="en-US" sz="800" dirty="0">
              <a:latin typeface="Calibri" panose="020F0502020204030204" pitchFamily="34" charset="0"/>
              <a:cs typeface="Calibri" panose="020F0502020204030204" pitchFamily="34" charset="0"/>
            </a:endParaRPr>
          </a:p>
        </p:txBody>
      </p:sp>
      <p:pic>
        <p:nvPicPr>
          <p:cNvPr id="5" name="Graphic 4" descr="Ear outline">
            <a:extLst>
              <a:ext uri="{FF2B5EF4-FFF2-40B4-BE49-F238E27FC236}">
                <a16:creationId xmlns:a16="http://schemas.microsoft.com/office/drawing/2014/main" id="{9128E50D-CD9B-59D0-F5AD-14CBA2024D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89872" y="4748219"/>
            <a:ext cx="1147839" cy="1147839"/>
          </a:xfrm>
          <a:prstGeom prst="rect">
            <a:avLst/>
          </a:prstGeom>
        </p:spPr>
      </p:pic>
    </p:spTree>
    <p:extLst>
      <p:ext uri="{BB962C8B-B14F-4D97-AF65-F5344CB8AC3E}">
        <p14:creationId xmlns:p14="http://schemas.microsoft.com/office/powerpoint/2010/main" val="2202816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a:xfrm>
            <a:off x="1997548" y="2070648"/>
            <a:ext cx="1045074" cy="223473"/>
          </a:xfrm>
        </p:spPr>
        <p:txBody>
          <a:bodyPr/>
          <a:lstStyle/>
          <a:p>
            <a:r>
              <a:rPr lang="en-US" dirty="0">
                <a:solidFill>
                  <a:srgbClr val="915F9E"/>
                </a:solidFill>
              </a:rPr>
              <a:t>01</a:t>
            </a:r>
          </a:p>
        </p:txBody>
      </p:sp>
      <p:sp>
        <p:nvSpPr>
          <p:cNvPr id="10" name="Text Placeholder 9">
            <a:extLst>
              <a:ext uri="{FF2B5EF4-FFF2-40B4-BE49-F238E27FC236}">
                <a16:creationId xmlns:a16="http://schemas.microsoft.com/office/drawing/2014/main" id="{9FF91A7C-8453-734D-8C11-8B904D12FD0D}"/>
              </a:ext>
            </a:extLst>
          </p:cNvPr>
          <p:cNvSpPr>
            <a:spLocks noGrp="1"/>
          </p:cNvSpPr>
          <p:nvPr>
            <p:ph type="body" sz="quarter" idx="13"/>
          </p:nvPr>
        </p:nvSpPr>
        <p:spPr>
          <a:xfrm>
            <a:off x="1997548" y="2532237"/>
            <a:ext cx="1045074" cy="223473"/>
          </a:xfrm>
        </p:spPr>
        <p:txBody>
          <a:bodyPr/>
          <a:lstStyle/>
          <a:p>
            <a:r>
              <a:rPr lang="en-US" dirty="0">
                <a:solidFill>
                  <a:srgbClr val="915F9E"/>
                </a:solidFill>
              </a:rPr>
              <a:t>02</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a:xfrm>
            <a:off x="2898346" y="2514984"/>
            <a:ext cx="7625889" cy="272295"/>
          </a:xfrm>
        </p:spPr>
        <p:txBody>
          <a:bodyPr/>
          <a:lstStyle/>
          <a:p>
            <a:r>
              <a:rPr lang="en-US" dirty="0">
                <a:solidFill>
                  <a:srgbClr val="0C2D45"/>
                </a:solidFill>
              </a:rPr>
              <a:t>Cross-Cultural Communication </a:t>
            </a: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a:xfrm>
            <a:off x="1997548" y="2958181"/>
            <a:ext cx="1045074" cy="223473"/>
          </a:xfrm>
        </p:spPr>
        <p:txBody>
          <a:bodyPr/>
          <a:lstStyle/>
          <a:p>
            <a:r>
              <a:rPr lang="en-US" dirty="0">
                <a:solidFill>
                  <a:srgbClr val="915F9E"/>
                </a:solidFill>
              </a:rPr>
              <a:t>03</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a:xfrm>
            <a:off x="2898346" y="2940929"/>
            <a:ext cx="7712154" cy="337110"/>
          </a:xfrm>
        </p:spPr>
        <p:txBody>
          <a:bodyPr/>
          <a:lstStyle/>
          <a:p>
            <a:r>
              <a:rPr lang="en-US" dirty="0"/>
              <a:t>Building Self-Confidence </a:t>
            </a:r>
            <a:endParaRPr lang="en-US" dirty="0">
              <a:solidFill>
                <a:srgbClr val="0C2D45"/>
              </a:solidFill>
            </a:endParaRPr>
          </a:p>
        </p:txBody>
      </p:sp>
      <p:sp>
        <p:nvSpPr>
          <p:cNvPr id="13" name="Text Placeholder 12">
            <a:extLst>
              <a:ext uri="{FF2B5EF4-FFF2-40B4-BE49-F238E27FC236}">
                <a16:creationId xmlns:a16="http://schemas.microsoft.com/office/drawing/2014/main" id="{52310EBE-4E3C-B445-BD97-7B2640FD7918}"/>
              </a:ext>
            </a:extLst>
          </p:cNvPr>
          <p:cNvSpPr>
            <a:spLocks noGrp="1"/>
          </p:cNvSpPr>
          <p:nvPr>
            <p:ph type="body" sz="quarter" idx="17"/>
          </p:nvPr>
        </p:nvSpPr>
        <p:spPr>
          <a:xfrm>
            <a:off x="1997548" y="3370947"/>
            <a:ext cx="1045074" cy="223473"/>
          </a:xfrm>
        </p:spPr>
        <p:txBody>
          <a:bodyPr/>
          <a:lstStyle/>
          <a:p>
            <a:r>
              <a:rPr lang="en-US" dirty="0">
                <a:solidFill>
                  <a:srgbClr val="915F9E"/>
                </a:solidFill>
              </a:rPr>
              <a:t>04</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a:xfrm>
            <a:off x="2898346" y="3353695"/>
            <a:ext cx="8107135" cy="337111"/>
          </a:xfrm>
        </p:spPr>
        <p:txBody>
          <a:bodyPr/>
          <a:lstStyle/>
          <a:p>
            <a:r>
              <a:rPr lang="en-US" dirty="0"/>
              <a:t>Embracing a Global Perspective &amp; Utilizing a Global Advantage </a:t>
            </a:r>
            <a:endParaRPr lang="en-US" dirty="0">
              <a:solidFill>
                <a:srgbClr val="0C2D45"/>
              </a:solidFill>
            </a:endParaRPr>
          </a:p>
        </p:txBody>
      </p:sp>
      <p:sp>
        <p:nvSpPr>
          <p:cNvPr id="16" name="Text Placeholder 15">
            <a:extLst>
              <a:ext uri="{FF2B5EF4-FFF2-40B4-BE49-F238E27FC236}">
                <a16:creationId xmlns:a16="http://schemas.microsoft.com/office/drawing/2014/main" id="{1337B424-7DC9-8345-8319-760211015880}"/>
              </a:ext>
            </a:extLst>
          </p:cNvPr>
          <p:cNvSpPr>
            <a:spLocks noGrp="1"/>
          </p:cNvSpPr>
          <p:nvPr>
            <p:ph type="body" sz="quarter" idx="21"/>
          </p:nvPr>
        </p:nvSpPr>
        <p:spPr>
          <a:xfrm>
            <a:off x="1997548" y="3797309"/>
            <a:ext cx="1045074" cy="223473"/>
          </a:xfrm>
        </p:spPr>
        <p:txBody>
          <a:bodyPr/>
          <a:lstStyle/>
          <a:p>
            <a:r>
              <a:rPr lang="en-US" dirty="0">
                <a:solidFill>
                  <a:srgbClr val="915F9E"/>
                </a:solidFill>
              </a:rPr>
              <a:t>05</a:t>
            </a:r>
          </a:p>
        </p:txBody>
      </p:sp>
      <p:sp>
        <p:nvSpPr>
          <p:cNvPr id="17" name="Text Placeholder 16">
            <a:extLst>
              <a:ext uri="{FF2B5EF4-FFF2-40B4-BE49-F238E27FC236}">
                <a16:creationId xmlns:a16="http://schemas.microsoft.com/office/drawing/2014/main" id="{EF33781D-C6EB-6446-9C85-FB2000012C60}"/>
              </a:ext>
            </a:extLst>
          </p:cNvPr>
          <p:cNvSpPr>
            <a:spLocks noGrp="1"/>
          </p:cNvSpPr>
          <p:nvPr>
            <p:ph type="body" sz="quarter" idx="22"/>
          </p:nvPr>
        </p:nvSpPr>
        <p:spPr>
          <a:xfrm>
            <a:off x="2898346" y="3766462"/>
            <a:ext cx="8107135" cy="337110"/>
          </a:xfrm>
        </p:spPr>
        <p:txBody>
          <a:bodyPr/>
          <a:lstStyle/>
          <a:p>
            <a:r>
              <a:rPr lang="en-US" dirty="0"/>
              <a:t>Mental Wellbeing &amp; Support Resources</a:t>
            </a:r>
            <a:endParaRPr lang="en-US" dirty="0">
              <a:solidFill>
                <a:srgbClr val="0C2D45"/>
              </a:solidFill>
            </a:endParaRPr>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p:txBody>
          <a:bodyPr/>
          <a:lstStyle/>
          <a:p>
            <a:r>
              <a:rPr lang="en-US" dirty="0">
                <a:solidFill>
                  <a:srgbClr val="915F9E"/>
                </a:solidFill>
              </a:rPr>
              <a:t>TABLE OF CONTENTS</a:t>
            </a:r>
          </a:p>
        </p:txBody>
      </p:sp>
      <p:sp>
        <p:nvSpPr>
          <p:cNvPr id="2" name="Slide Number Placeholder 2">
            <a:extLst>
              <a:ext uri="{FF2B5EF4-FFF2-40B4-BE49-F238E27FC236}">
                <a16:creationId xmlns:a16="http://schemas.microsoft.com/office/drawing/2014/main" id="{C72DD1BA-8BB3-FA93-2FF2-226664E56F8C}"/>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a:t>
            </a:fld>
            <a:endParaRPr lang="en-US" sz="800"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1D63E6E2-02FD-2785-66E4-7280F53B98A3}"/>
              </a:ext>
            </a:extLst>
          </p:cNvPr>
          <p:cNvSpPr>
            <a:spLocks noGrp="1"/>
          </p:cNvSpPr>
          <p:nvPr>
            <p:ph type="body" sz="quarter" idx="49"/>
          </p:nvPr>
        </p:nvSpPr>
        <p:spPr>
          <a:xfrm>
            <a:off x="2898346" y="1999692"/>
            <a:ext cx="6956279" cy="361642"/>
          </a:xfrm>
        </p:spPr>
        <p:txBody>
          <a:bodyPr/>
          <a:lstStyle/>
          <a:p>
            <a:r>
              <a:rPr lang="en-IE" dirty="0"/>
              <a:t>Resilience for Migrants</a:t>
            </a: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619009"/>
            <a:ext cx="10483429" cy="5619981"/>
          </a:xfrm>
        </p:spPr>
        <p:txBody>
          <a:bodyPr/>
          <a:lstStyle/>
          <a:p>
            <a:r>
              <a:rPr lang="en-GB" b="1" dirty="0">
                <a:solidFill>
                  <a:srgbClr val="7ABB57"/>
                </a:solidFill>
              </a:rPr>
              <a:t>6. Take turns to talk</a:t>
            </a:r>
          </a:p>
          <a:p>
            <a:r>
              <a:rPr lang="en-GB" dirty="0"/>
              <a:t>Make the conversation flow more freely by taking turns to speak. Make a point and then listen to the other person respond. Particularly when people are speaking English as their second language it’s better to talk to them in short exchanges rather than delivering a long monologue that might be difficult for them to follow.</a:t>
            </a:r>
          </a:p>
          <a:p>
            <a:endParaRPr lang="en-GB" dirty="0"/>
          </a:p>
          <a:p>
            <a:r>
              <a:rPr lang="en-GB" b="1" dirty="0">
                <a:solidFill>
                  <a:srgbClr val="E97924"/>
                </a:solidFill>
              </a:rPr>
              <a:t>7. Write things down</a:t>
            </a:r>
          </a:p>
          <a:p>
            <a:r>
              <a:rPr lang="en-GB" dirty="0"/>
              <a:t>If you’re not sure whether the other person has understood you properly, write it down to make sure. This can be particularly helpful when discussing large figures. </a:t>
            </a:r>
          </a:p>
          <a:p>
            <a:endParaRPr lang="en-GB" dirty="0"/>
          </a:p>
          <a:p>
            <a:r>
              <a:rPr lang="en-GB" b="1" dirty="0">
                <a:solidFill>
                  <a:srgbClr val="7ABB57"/>
                </a:solidFill>
              </a:rPr>
              <a:t>8. Avoid closed questions</a:t>
            </a:r>
          </a:p>
          <a:p>
            <a:r>
              <a:rPr lang="en-GB" dirty="0"/>
              <a:t>Don’t phrase a question that needs a ‘yes’ or ‘no’ answer. In many cultures it is difficult or embarrassing to answer in the negative, so you will always get a ‘yes’ even if the real answer is ‘no’. Ask open-ended questions that require information instead.</a:t>
            </a:r>
          </a:p>
          <a:p>
            <a:endParaRPr lang="en-GB"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20</a:t>
            </a:fld>
            <a:endParaRPr lang="en-US" sz="800" dirty="0">
              <a:latin typeface="Calibri" panose="020F0502020204030204" pitchFamily="34" charset="0"/>
              <a:cs typeface="Calibri" panose="020F0502020204030204" pitchFamily="34" charset="0"/>
            </a:endParaRPr>
          </a:p>
        </p:txBody>
      </p:sp>
      <p:pic>
        <p:nvPicPr>
          <p:cNvPr id="7" name="Graphic 6" descr="Scribble outline">
            <a:extLst>
              <a:ext uri="{FF2B5EF4-FFF2-40B4-BE49-F238E27FC236}">
                <a16:creationId xmlns:a16="http://schemas.microsoft.com/office/drawing/2014/main" id="{5F642FC2-245C-CE3E-5F22-CBDB15FFC6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20400" y="3928533"/>
            <a:ext cx="914400" cy="973667"/>
          </a:xfrm>
          <a:prstGeom prst="rect">
            <a:avLst/>
          </a:prstGeom>
        </p:spPr>
      </p:pic>
    </p:spTree>
    <p:extLst>
      <p:ext uri="{BB962C8B-B14F-4D97-AF65-F5344CB8AC3E}">
        <p14:creationId xmlns:p14="http://schemas.microsoft.com/office/powerpoint/2010/main" val="2744345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789286"/>
            <a:ext cx="10483429" cy="5340581"/>
          </a:xfrm>
        </p:spPr>
        <p:txBody>
          <a:bodyPr/>
          <a:lstStyle/>
          <a:p>
            <a:r>
              <a:rPr lang="en-GB" b="1" dirty="0">
                <a:solidFill>
                  <a:srgbClr val="E97924"/>
                </a:solidFill>
              </a:rPr>
              <a:t>9. Be careful with humour</a:t>
            </a:r>
          </a:p>
          <a:p>
            <a:r>
              <a:rPr lang="en-GB" dirty="0"/>
              <a:t>Many cultures take business very seriously and believe in behaving professionally and always following protocol. As a result, they don’t appreciate the use of humour and jokes in a business setting. If you use humour, make sure it will be understood and appreciated in the other culture and not offend. </a:t>
            </a:r>
          </a:p>
          <a:p>
            <a:endParaRPr lang="en-GB" dirty="0"/>
          </a:p>
          <a:p>
            <a:r>
              <a:rPr lang="en-GB" b="1" dirty="0">
                <a:solidFill>
                  <a:srgbClr val="7ABB57"/>
                </a:solidFill>
              </a:rPr>
              <a:t>10. Be supportive</a:t>
            </a:r>
          </a:p>
          <a:p>
            <a:r>
              <a:rPr lang="en-GB" dirty="0"/>
              <a:t>Effective cross-cultural communication is about all parties feeling comfortable. In any conversation with a non-native English speaker, treat them with respect, do your best to communicate clearly, and encourage them when they respond. This will help build confidence and trust in you.</a:t>
            </a: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21</a:t>
            </a:fld>
            <a:endParaRPr lang="en-US" sz="800" dirty="0">
              <a:latin typeface="Calibri" panose="020F0502020204030204" pitchFamily="34" charset="0"/>
              <a:cs typeface="Calibri" panose="020F0502020204030204" pitchFamily="34" charset="0"/>
            </a:endParaRPr>
          </a:p>
        </p:txBody>
      </p:sp>
      <p:pic>
        <p:nvPicPr>
          <p:cNvPr id="9" name="Graphic 8" descr="Care outline">
            <a:extLst>
              <a:ext uri="{FF2B5EF4-FFF2-40B4-BE49-F238E27FC236}">
                <a16:creationId xmlns:a16="http://schemas.microsoft.com/office/drawing/2014/main" id="{6E7E71EF-BD9A-529F-4BDE-25251C4AF0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96199" y="4951114"/>
            <a:ext cx="1159933" cy="1117600"/>
          </a:xfrm>
          <a:prstGeom prst="rect">
            <a:avLst/>
          </a:prstGeom>
        </p:spPr>
      </p:pic>
    </p:spTree>
    <p:extLst>
      <p:ext uri="{BB962C8B-B14F-4D97-AF65-F5344CB8AC3E}">
        <p14:creationId xmlns:p14="http://schemas.microsoft.com/office/powerpoint/2010/main" val="1828651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03</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a:t>Building Self Confidence</a:t>
            </a:r>
          </a:p>
          <a:p>
            <a:endParaRPr lang="en-US" dirty="0"/>
          </a:p>
        </p:txBody>
      </p:sp>
      <p:pic>
        <p:nvPicPr>
          <p:cNvPr id="13" name="Picture Placeholder 12">
            <a:extLst>
              <a:ext uri="{FF2B5EF4-FFF2-40B4-BE49-F238E27FC236}">
                <a16:creationId xmlns:a16="http://schemas.microsoft.com/office/drawing/2014/main" id="{32D476F0-C90F-9CC5-F812-F130CBEAAFFC}"/>
              </a:ext>
            </a:extLst>
          </p:cNvPr>
          <p:cNvPicPr>
            <a:picLocks noGrp="1" noChangeAspect="1"/>
          </p:cNvPicPr>
          <p:nvPr>
            <p:ph type="pic" sz="quarter" idx="21"/>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42507" r="959"/>
          <a:stretch/>
        </p:blipFill>
        <p:spPr>
          <a:xfrm>
            <a:off x="6841657" y="0"/>
            <a:ext cx="5364392" cy="6325815"/>
          </a:xfrm>
        </p:spPr>
      </p:pic>
      <p:grpSp>
        <p:nvGrpSpPr>
          <p:cNvPr id="4" name="Group 3">
            <a:extLst>
              <a:ext uri="{FF2B5EF4-FFF2-40B4-BE49-F238E27FC236}">
                <a16:creationId xmlns:a16="http://schemas.microsoft.com/office/drawing/2014/main" id="{0AEB5470-96B6-8100-EA6A-FE83A5CCAEA1}"/>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A4A388A6-6552-EF6C-2416-06387A7375FA}"/>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AC87F04-5553-B677-9704-D36971D0ADAF}"/>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A755FE1D-FAFE-4257-4A7A-9EA607E84D14}"/>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1080694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EF5D64-8FCB-D945-B617-49D7AAABCA54}"/>
              </a:ext>
            </a:extLst>
          </p:cNvPr>
          <p:cNvSpPr>
            <a:spLocks noGrp="1"/>
          </p:cNvSpPr>
          <p:nvPr>
            <p:ph type="body" sz="quarter" idx="30"/>
          </p:nvPr>
        </p:nvSpPr>
        <p:spPr/>
        <p:txBody>
          <a:bodyPr>
            <a:normAutofit/>
          </a:bodyPr>
          <a:lstStyle/>
          <a:p>
            <a:r>
              <a:rPr lang="en-US" dirty="0"/>
              <a:t>What do we mean by self-confidence?</a:t>
            </a:r>
          </a:p>
          <a:p>
            <a:endParaRPr lang="en-US" dirty="0"/>
          </a:p>
        </p:txBody>
      </p:sp>
      <p:sp>
        <p:nvSpPr>
          <p:cNvPr id="9" name="Text Placeholder 8">
            <a:extLst>
              <a:ext uri="{FF2B5EF4-FFF2-40B4-BE49-F238E27FC236}">
                <a16:creationId xmlns:a16="http://schemas.microsoft.com/office/drawing/2014/main" id="{F9620A6D-EEDA-A543-BCD1-C308C18EBD19}"/>
              </a:ext>
            </a:extLst>
          </p:cNvPr>
          <p:cNvSpPr>
            <a:spLocks noGrp="1"/>
          </p:cNvSpPr>
          <p:nvPr>
            <p:ph type="body" sz="quarter" idx="48"/>
          </p:nvPr>
        </p:nvSpPr>
        <p:spPr/>
        <p:txBody>
          <a:bodyPr>
            <a:normAutofit fontScale="92500" lnSpcReduction="20000"/>
          </a:bodyPr>
          <a:lstStyle/>
          <a:p>
            <a:pPr algn="l"/>
            <a:r>
              <a:rPr lang="en-GB" dirty="0"/>
              <a:t>It is a quality that promotes and strengthens your belief in your abilities. Self-confidence enables individuals to develop faith in their competencies and to trust their judgments, decisions, and skills. </a:t>
            </a:r>
          </a:p>
          <a:p>
            <a:pPr algn="l"/>
            <a:r>
              <a:rPr lang="en-GB" dirty="0"/>
              <a:t>High levels of self-confidence can motivate professionals to complete challenging tasks and address complex problems. </a:t>
            </a:r>
          </a:p>
          <a:p>
            <a:pPr algn="l"/>
            <a:r>
              <a:rPr lang="en-GB" dirty="0"/>
              <a:t>Self-confident individuals may be able to reflect upon their strengths and weaknesses and assess situations to contribute solutions to problems.</a:t>
            </a:r>
          </a:p>
          <a:p>
            <a:endParaRPr lang="en-US" dirty="0"/>
          </a:p>
        </p:txBody>
      </p:sp>
      <p:pic>
        <p:nvPicPr>
          <p:cNvPr id="4" name="Picture Placeholder 3">
            <a:extLst>
              <a:ext uri="{FF2B5EF4-FFF2-40B4-BE49-F238E27FC236}">
                <a16:creationId xmlns:a16="http://schemas.microsoft.com/office/drawing/2014/main" id="{2380FA05-6A25-B9C5-4FE8-6A25F381FF10}"/>
              </a:ext>
            </a:extLst>
          </p:cNvPr>
          <p:cNvPicPr>
            <a:picLocks noGrp="1" noChangeAspect="1"/>
          </p:cNvPicPr>
          <p:nvPr>
            <p:ph type="pic" sz="quarter" idx="21"/>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13577" r="42660" b="38043"/>
          <a:stretch/>
        </p:blipFill>
        <p:spPr>
          <a:xfrm>
            <a:off x="0" y="0"/>
            <a:ext cx="12192000" cy="6858000"/>
          </a:xfrm>
        </p:spPr>
      </p:pic>
    </p:spTree>
    <p:extLst>
      <p:ext uri="{BB962C8B-B14F-4D97-AF65-F5344CB8AC3E}">
        <p14:creationId xmlns:p14="http://schemas.microsoft.com/office/powerpoint/2010/main" val="1705186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4B26093-4BBF-2D4E-AE6B-8CC97182CFB6}"/>
              </a:ext>
            </a:extLst>
          </p:cNvPr>
          <p:cNvSpPr>
            <a:spLocks noGrp="1"/>
          </p:cNvSpPr>
          <p:nvPr>
            <p:ph type="body" sz="quarter" idx="30"/>
          </p:nvPr>
        </p:nvSpPr>
        <p:spPr>
          <a:xfrm>
            <a:off x="946245" y="5087695"/>
            <a:ext cx="7833687" cy="1346830"/>
          </a:xfrm>
        </p:spPr>
        <p:txBody>
          <a:bodyPr/>
          <a:lstStyle/>
          <a:p>
            <a:r>
              <a:rPr lang="en-US" dirty="0"/>
              <a:t>Characteristics of self confidence people</a:t>
            </a:r>
          </a:p>
        </p:txBody>
      </p:sp>
      <p:pic>
        <p:nvPicPr>
          <p:cNvPr id="18" name="Picture Placeholder 17">
            <a:extLst>
              <a:ext uri="{FF2B5EF4-FFF2-40B4-BE49-F238E27FC236}">
                <a16:creationId xmlns:a16="http://schemas.microsoft.com/office/drawing/2014/main" id="{4109C1E2-4C52-2B15-D875-38C03B91A4D4}"/>
              </a:ext>
            </a:extLst>
          </p:cNvPr>
          <p:cNvPicPr>
            <a:picLocks noGrp="1" noChangeAspect="1"/>
          </p:cNvPicPr>
          <p:nvPr>
            <p:ph type="pic" sz="quarter" idx="23"/>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4071" r="14071"/>
          <a:stretch>
            <a:fillRect/>
          </a:stretch>
        </p:blipFill>
        <p:spPr/>
      </p:pic>
      <p:pic>
        <p:nvPicPr>
          <p:cNvPr id="22" name="Picture Placeholder 21">
            <a:extLst>
              <a:ext uri="{FF2B5EF4-FFF2-40B4-BE49-F238E27FC236}">
                <a16:creationId xmlns:a16="http://schemas.microsoft.com/office/drawing/2014/main" id="{1104B068-C523-D19A-B448-464D0309F0AD}"/>
              </a:ext>
            </a:extLst>
          </p:cNvPr>
          <p:cNvPicPr>
            <a:picLocks noGrp="1" noChangeAspect="1"/>
          </p:cNvPicPr>
          <p:nvPr>
            <p:ph type="pic" sz="quarter" idx="49"/>
          </p:nvPr>
        </p:nvPicPr>
        <p:blipFill>
          <a:blip r:embed="rId4" cstate="screen">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9589" b="9589"/>
          <a:stretch>
            <a:fillRect/>
          </a:stretch>
        </p:blipFill>
        <p:spPr/>
      </p:pic>
      <p:pic>
        <p:nvPicPr>
          <p:cNvPr id="20" name="Picture Placeholder 19">
            <a:extLst>
              <a:ext uri="{FF2B5EF4-FFF2-40B4-BE49-F238E27FC236}">
                <a16:creationId xmlns:a16="http://schemas.microsoft.com/office/drawing/2014/main" id="{5A24BBAC-7F56-9BAA-FCD6-9B250A7C896F}"/>
              </a:ext>
            </a:extLst>
          </p:cNvPr>
          <p:cNvPicPr>
            <a:picLocks noGrp="1" noChangeAspect="1"/>
          </p:cNvPicPr>
          <p:nvPr>
            <p:ph type="pic" sz="quarter" idx="50"/>
          </p:nvPr>
        </p:nvPicPr>
        <p:blipFill>
          <a:blip r:embed="rId6" cstate="screen">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t="9586" b="9586"/>
          <a:stretch>
            <a:fillRect/>
          </a:stretch>
        </p:blipFill>
        <p:spPr/>
      </p:pic>
      <p:pic>
        <p:nvPicPr>
          <p:cNvPr id="25" name="Picture Placeholder 24">
            <a:extLst>
              <a:ext uri="{FF2B5EF4-FFF2-40B4-BE49-F238E27FC236}">
                <a16:creationId xmlns:a16="http://schemas.microsoft.com/office/drawing/2014/main" id="{70C87642-87C2-B16F-3C42-9EC58B0AFE4F}"/>
              </a:ext>
            </a:extLst>
          </p:cNvPr>
          <p:cNvPicPr>
            <a:picLocks noGrp="1" noChangeAspect="1"/>
          </p:cNvPicPr>
          <p:nvPr>
            <p:ph type="pic" sz="quarter" idx="51"/>
          </p:nvPr>
        </p:nvPicPr>
        <p:blipFill rotWithShape="1">
          <a:blip r:embed="rId8" cstate="screen">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a:ext>
            </a:extLst>
          </a:blip>
          <a:srcRect l="40308" t="16448" r="3695" b="5702"/>
          <a:stretch/>
        </p:blipFill>
        <p:spPr>
          <a:xfrm>
            <a:off x="7962900" y="442525"/>
            <a:ext cx="3752850" cy="3481775"/>
          </a:xfrm>
        </p:spPr>
      </p:pic>
      <p:sp>
        <p:nvSpPr>
          <p:cNvPr id="23" name="Slide Number Placeholder 2">
            <a:extLst>
              <a:ext uri="{FF2B5EF4-FFF2-40B4-BE49-F238E27FC236}">
                <a16:creationId xmlns:a16="http://schemas.microsoft.com/office/drawing/2014/main" id="{2F131F26-563C-924F-93B0-16AF018661A8}"/>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24</a:t>
            </a:fld>
            <a:endParaRPr lang="en-US" sz="1291" dirty="0"/>
          </a:p>
        </p:txBody>
      </p:sp>
      <p:sp>
        <p:nvSpPr>
          <p:cNvPr id="2" name="Slide Number Placeholder 2">
            <a:extLst>
              <a:ext uri="{FF2B5EF4-FFF2-40B4-BE49-F238E27FC236}">
                <a16:creationId xmlns:a16="http://schemas.microsoft.com/office/drawing/2014/main" id="{395673E0-CE8C-2C29-8AE7-992C0D88196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24</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5087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ABEC25E-6AC9-FB41-9B79-FCCA51F914BA}"/>
              </a:ext>
            </a:extLst>
          </p:cNvPr>
          <p:cNvSpPr>
            <a:spLocks noGrp="1"/>
          </p:cNvSpPr>
          <p:nvPr>
            <p:ph type="body" sz="quarter" idx="50"/>
          </p:nvPr>
        </p:nvSpPr>
        <p:spPr>
          <a:xfrm>
            <a:off x="4358285" y="1117857"/>
            <a:ext cx="7160273" cy="1506809"/>
          </a:xfrm>
        </p:spPr>
        <p:txBody>
          <a:bodyPr/>
          <a:lstStyle/>
          <a:p>
            <a:r>
              <a:rPr lang="en-GB" dirty="0"/>
              <a:t>Confident people often take part in and contribute to group discussions. They present their thoughts and opinions confidently as they have faith in their judgment, skills, and approach to professional tasks. </a:t>
            </a:r>
            <a:endParaRPr lang="en-US" dirty="0"/>
          </a:p>
        </p:txBody>
      </p:sp>
      <p:sp>
        <p:nvSpPr>
          <p:cNvPr id="15" name="Text Placeholder 14">
            <a:extLst>
              <a:ext uri="{FF2B5EF4-FFF2-40B4-BE49-F238E27FC236}">
                <a16:creationId xmlns:a16="http://schemas.microsoft.com/office/drawing/2014/main" id="{916741EA-C4C3-2943-9ED8-EA521E6F9D43}"/>
              </a:ext>
            </a:extLst>
          </p:cNvPr>
          <p:cNvSpPr>
            <a:spLocks noGrp="1"/>
          </p:cNvSpPr>
          <p:nvPr>
            <p:ph type="body" sz="quarter" idx="54"/>
          </p:nvPr>
        </p:nvSpPr>
        <p:spPr>
          <a:xfrm>
            <a:off x="4327047" y="2624667"/>
            <a:ext cx="7160276" cy="730066"/>
          </a:xfrm>
        </p:spPr>
        <p:txBody>
          <a:bodyPr/>
          <a:lstStyle/>
          <a:p>
            <a:r>
              <a:rPr lang="en-US" dirty="0"/>
              <a:t>Voices their Opinion</a:t>
            </a:r>
          </a:p>
        </p:txBody>
      </p:sp>
      <p:sp>
        <p:nvSpPr>
          <p:cNvPr id="16" name="Text Placeholder 15">
            <a:extLst>
              <a:ext uri="{FF2B5EF4-FFF2-40B4-BE49-F238E27FC236}">
                <a16:creationId xmlns:a16="http://schemas.microsoft.com/office/drawing/2014/main" id="{0F9CC369-FB0E-B146-AA56-923048664497}"/>
              </a:ext>
            </a:extLst>
          </p:cNvPr>
          <p:cNvSpPr>
            <a:spLocks noGrp="1"/>
          </p:cNvSpPr>
          <p:nvPr>
            <p:ph type="body" sz="quarter" idx="55"/>
          </p:nvPr>
        </p:nvSpPr>
        <p:spPr>
          <a:xfrm>
            <a:off x="4358285" y="3190034"/>
            <a:ext cx="7160273" cy="945874"/>
          </a:xfrm>
        </p:spPr>
        <p:txBody>
          <a:bodyPr/>
          <a:lstStyle/>
          <a:p>
            <a:r>
              <a:rPr lang="en-GB" dirty="0"/>
              <a:t>A key characteristic of confident people is that they follow through in action, with what they believe is right. As a self-assured person, you might be open to taking feedback from peers before making your final decision. Self-confident people may also put forward their views in a composed manner. </a:t>
            </a:r>
            <a:endParaRPr lang="en-US" dirty="0"/>
          </a:p>
        </p:txBody>
      </p:sp>
      <p:pic>
        <p:nvPicPr>
          <p:cNvPr id="17" name="Picture Placeholder 16">
            <a:extLst>
              <a:ext uri="{FF2B5EF4-FFF2-40B4-BE49-F238E27FC236}">
                <a16:creationId xmlns:a16="http://schemas.microsoft.com/office/drawing/2014/main" id="{2789369D-8757-83D7-9ED0-C026528D8BF2}"/>
              </a:ext>
            </a:extLst>
          </p:cNvPr>
          <p:cNvPicPr>
            <a:picLocks noGrp="1" noChangeAspect="1"/>
          </p:cNvPicPr>
          <p:nvPr>
            <p:ph type="pic" sz="quarter" idx="57"/>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195" r="1195"/>
          <a:stretch>
            <a:fillRect/>
          </a:stretch>
        </p:blipFill>
        <p:spPr/>
      </p:pic>
      <p:pic>
        <p:nvPicPr>
          <p:cNvPr id="19" name="Picture Placeholder 18">
            <a:extLst>
              <a:ext uri="{FF2B5EF4-FFF2-40B4-BE49-F238E27FC236}">
                <a16:creationId xmlns:a16="http://schemas.microsoft.com/office/drawing/2014/main" id="{04A639E9-894E-12E8-6D58-D36E62858A44}"/>
              </a:ext>
            </a:extLst>
          </p:cNvPr>
          <p:cNvPicPr>
            <a:picLocks noGrp="1" noChangeAspect="1"/>
          </p:cNvPicPr>
          <p:nvPr>
            <p:ph type="pic" sz="quarter" idx="58"/>
          </p:nvPr>
        </p:nvPicPr>
        <p:blipFill>
          <a:blip r:embed="rId4" cstate="screen">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l="1195" r="1195"/>
          <a:stretch>
            <a:fillRect/>
          </a:stretch>
        </p:blipFill>
        <p:spPr/>
      </p:pic>
      <p:pic>
        <p:nvPicPr>
          <p:cNvPr id="21" name="Picture Placeholder 20">
            <a:extLst>
              <a:ext uri="{FF2B5EF4-FFF2-40B4-BE49-F238E27FC236}">
                <a16:creationId xmlns:a16="http://schemas.microsoft.com/office/drawing/2014/main" id="{D13D35D2-5FCA-99BA-C9A9-D06D8EDA2875}"/>
              </a:ext>
            </a:extLst>
          </p:cNvPr>
          <p:cNvPicPr>
            <a:picLocks noGrp="1" noChangeAspect="1"/>
          </p:cNvPicPr>
          <p:nvPr>
            <p:ph type="pic" sz="quarter" idx="59"/>
          </p:nvPr>
        </p:nvPicPr>
        <p:blipFill>
          <a:blip r:embed="rId6" cstate="screen">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t="27234" b="27234"/>
          <a:stretch>
            <a:fillRect/>
          </a:stretch>
        </p:blipFill>
        <p:spPr/>
      </p:pic>
      <p:sp>
        <p:nvSpPr>
          <p:cNvPr id="2" name="Slide Number Placeholder 2">
            <a:extLst>
              <a:ext uri="{FF2B5EF4-FFF2-40B4-BE49-F238E27FC236}">
                <a16:creationId xmlns:a16="http://schemas.microsoft.com/office/drawing/2014/main" id="{7D464FAA-6BD9-DCAA-E5F2-EA88628A20A7}"/>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25</a:t>
            </a:fld>
            <a:endParaRPr lang="en-US" sz="800" dirty="0">
              <a:latin typeface="Calibri" panose="020F0502020204030204" pitchFamily="34" charset="0"/>
              <a:cs typeface="Calibri" panose="020F0502020204030204" pitchFamily="34" charset="0"/>
            </a:endParaRPr>
          </a:p>
        </p:txBody>
      </p:sp>
      <p:sp>
        <p:nvSpPr>
          <p:cNvPr id="5" name="Text Placeholder 9">
            <a:extLst>
              <a:ext uri="{FF2B5EF4-FFF2-40B4-BE49-F238E27FC236}">
                <a16:creationId xmlns:a16="http://schemas.microsoft.com/office/drawing/2014/main" id="{A553FB11-6842-AD37-48DD-F73B2174BAE5}"/>
              </a:ext>
            </a:extLst>
          </p:cNvPr>
          <p:cNvSpPr txBox="1">
            <a:spLocks/>
          </p:cNvSpPr>
          <p:nvPr/>
        </p:nvSpPr>
        <p:spPr>
          <a:xfrm>
            <a:off x="4327047" y="547460"/>
            <a:ext cx="7160276" cy="73006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dirty="0"/>
              <a:t>Believe in Themselves</a:t>
            </a:r>
          </a:p>
        </p:txBody>
      </p:sp>
    </p:spTree>
    <p:extLst>
      <p:ext uri="{BB962C8B-B14F-4D97-AF65-F5344CB8AC3E}">
        <p14:creationId xmlns:p14="http://schemas.microsoft.com/office/powerpoint/2010/main" val="1002237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ABEC25E-6AC9-FB41-9B79-FCCA51F914BA}"/>
              </a:ext>
            </a:extLst>
          </p:cNvPr>
          <p:cNvSpPr>
            <a:spLocks noGrp="1"/>
          </p:cNvSpPr>
          <p:nvPr>
            <p:ph type="body" sz="quarter" idx="50"/>
          </p:nvPr>
        </p:nvSpPr>
        <p:spPr>
          <a:xfrm>
            <a:off x="4358285" y="1117857"/>
            <a:ext cx="7160273" cy="1924432"/>
          </a:xfrm>
        </p:spPr>
        <p:txBody>
          <a:bodyPr/>
          <a:lstStyle/>
          <a:p>
            <a:r>
              <a:rPr lang="en-GB" dirty="0"/>
              <a:t>Trust in your abilities may enable you to seek challenges to test and accumulate experience and knowledge. A self-confident person usually believes that they can successfully overcome difficulties they face, by applying relevant skills, knowledge, or experience. </a:t>
            </a:r>
            <a:endParaRPr lang="en-US" dirty="0"/>
          </a:p>
        </p:txBody>
      </p:sp>
      <p:sp>
        <p:nvSpPr>
          <p:cNvPr id="15" name="Text Placeholder 14">
            <a:extLst>
              <a:ext uri="{FF2B5EF4-FFF2-40B4-BE49-F238E27FC236}">
                <a16:creationId xmlns:a16="http://schemas.microsoft.com/office/drawing/2014/main" id="{916741EA-C4C3-2943-9ED8-EA521E6F9D43}"/>
              </a:ext>
            </a:extLst>
          </p:cNvPr>
          <p:cNvSpPr>
            <a:spLocks noGrp="1"/>
          </p:cNvSpPr>
          <p:nvPr>
            <p:ph type="body" sz="quarter" idx="54"/>
          </p:nvPr>
        </p:nvSpPr>
        <p:spPr>
          <a:xfrm>
            <a:off x="4327047" y="3085646"/>
            <a:ext cx="7160276" cy="730066"/>
          </a:xfrm>
        </p:spPr>
        <p:txBody>
          <a:bodyPr/>
          <a:lstStyle/>
          <a:p>
            <a:r>
              <a:rPr lang="en-US" dirty="0"/>
              <a:t>Accept criticism positively</a:t>
            </a:r>
          </a:p>
        </p:txBody>
      </p:sp>
      <p:sp>
        <p:nvSpPr>
          <p:cNvPr id="16" name="Text Placeholder 15">
            <a:extLst>
              <a:ext uri="{FF2B5EF4-FFF2-40B4-BE49-F238E27FC236}">
                <a16:creationId xmlns:a16="http://schemas.microsoft.com/office/drawing/2014/main" id="{0F9CC369-FB0E-B146-AA56-923048664497}"/>
              </a:ext>
            </a:extLst>
          </p:cNvPr>
          <p:cNvSpPr>
            <a:spLocks noGrp="1"/>
          </p:cNvSpPr>
          <p:nvPr>
            <p:ph type="body" sz="quarter" idx="55"/>
          </p:nvPr>
        </p:nvSpPr>
        <p:spPr>
          <a:xfrm>
            <a:off x="4358285" y="3709210"/>
            <a:ext cx="7160273" cy="2259789"/>
          </a:xfrm>
        </p:spPr>
        <p:txBody>
          <a:bodyPr/>
          <a:lstStyle/>
          <a:p>
            <a:r>
              <a:rPr lang="en-GB" dirty="0"/>
              <a:t>Success and failure are both possible in professional and personal life. A self-confident person will have the capacity to accept both praise and criticism constructively. They may be more inclined to listen to feedback and use it to overcome challenges.</a:t>
            </a:r>
            <a:endParaRPr lang="en-US" dirty="0"/>
          </a:p>
        </p:txBody>
      </p:sp>
      <p:sp>
        <p:nvSpPr>
          <p:cNvPr id="2" name="Slide Number Placeholder 2">
            <a:extLst>
              <a:ext uri="{FF2B5EF4-FFF2-40B4-BE49-F238E27FC236}">
                <a16:creationId xmlns:a16="http://schemas.microsoft.com/office/drawing/2014/main" id="{7D464FAA-6BD9-DCAA-E5F2-EA88628A20A7}"/>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26</a:t>
            </a:fld>
            <a:endParaRPr lang="en-US" sz="800" dirty="0">
              <a:latin typeface="Calibri" panose="020F0502020204030204" pitchFamily="34" charset="0"/>
              <a:cs typeface="Calibri" panose="020F0502020204030204" pitchFamily="34" charset="0"/>
            </a:endParaRPr>
          </a:p>
        </p:txBody>
      </p:sp>
      <p:sp>
        <p:nvSpPr>
          <p:cNvPr id="5" name="Text Placeholder 9">
            <a:extLst>
              <a:ext uri="{FF2B5EF4-FFF2-40B4-BE49-F238E27FC236}">
                <a16:creationId xmlns:a16="http://schemas.microsoft.com/office/drawing/2014/main" id="{A553FB11-6842-AD37-48DD-F73B2174BAE5}"/>
              </a:ext>
            </a:extLst>
          </p:cNvPr>
          <p:cNvSpPr txBox="1">
            <a:spLocks/>
          </p:cNvSpPr>
          <p:nvPr/>
        </p:nvSpPr>
        <p:spPr>
          <a:xfrm>
            <a:off x="4327047" y="547460"/>
            <a:ext cx="7160276" cy="73006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dirty="0"/>
              <a:t>Takes on new challenges</a:t>
            </a:r>
          </a:p>
        </p:txBody>
      </p:sp>
      <p:pic>
        <p:nvPicPr>
          <p:cNvPr id="7" name="Picture Placeholder 6" descr="A group of people sitting at a table&#10;&#10;Description automatically generated">
            <a:extLst>
              <a:ext uri="{FF2B5EF4-FFF2-40B4-BE49-F238E27FC236}">
                <a16:creationId xmlns:a16="http://schemas.microsoft.com/office/drawing/2014/main" id="{7FE661DD-94E5-BF22-FEC1-605C3E1BC085}"/>
              </a:ext>
            </a:extLst>
          </p:cNvPr>
          <p:cNvPicPr>
            <a:picLocks noGrp="1" noChangeAspect="1"/>
          </p:cNvPicPr>
          <p:nvPr>
            <p:ph type="pic" sz="quarter" idx="57"/>
          </p:nvPr>
        </p:nvPicPr>
        <p:blipFill>
          <a:blip r:embed="rId2" cstate="screen">
            <a:extLst>
              <a:ext uri="{28A0092B-C50C-407E-A947-70E740481C1C}">
                <a14:useLocalDpi xmlns:a14="http://schemas.microsoft.com/office/drawing/2010/main"/>
              </a:ext>
            </a:extLst>
          </a:blip>
          <a:srcRect l="1195" r="1195"/>
          <a:stretch>
            <a:fillRect/>
          </a:stretch>
        </p:blipFill>
        <p:spPr/>
      </p:pic>
      <p:pic>
        <p:nvPicPr>
          <p:cNvPr id="23" name="Picture Placeholder 22" descr="A group of people sitting around a table&#10;&#10;Description automatically generated">
            <a:extLst>
              <a:ext uri="{FF2B5EF4-FFF2-40B4-BE49-F238E27FC236}">
                <a16:creationId xmlns:a16="http://schemas.microsoft.com/office/drawing/2014/main" id="{08FD4632-B633-2194-15E7-654FA5F838E2}"/>
              </a:ext>
            </a:extLst>
          </p:cNvPr>
          <p:cNvPicPr>
            <a:picLocks noGrp="1" noChangeAspect="1"/>
          </p:cNvPicPr>
          <p:nvPr>
            <p:ph type="pic" sz="quarter" idx="59"/>
          </p:nvPr>
        </p:nvPicPr>
        <p:blipFill>
          <a:blip r:embed="rId3" cstate="screen">
            <a:extLst>
              <a:ext uri="{28A0092B-C50C-407E-A947-70E740481C1C}">
                <a14:useLocalDpi xmlns:a14="http://schemas.microsoft.com/office/drawing/2010/main"/>
              </a:ext>
            </a:extLst>
          </a:blip>
          <a:srcRect l="1195" r="1195"/>
          <a:stretch>
            <a:fillRect/>
          </a:stretch>
        </p:blipFill>
        <p:spPr/>
      </p:pic>
      <p:pic>
        <p:nvPicPr>
          <p:cNvPr id="31" name="Picture Placeholder 30" descr="A person holding papers in a hallway&#10;&#10;Description automatically generated">
            <a:extLst>
              <a:ext uri="{FF2B5EF4-FFF2-40B4-BE49-F238E27FC236}">
                <a16:creationId xmlns:a16="http://schemas.microsoft.com/office/drawing/2014/main" id="{E81C7C44-24BF-0BCA-296E-7891563500B1}"/>
              </a:ext>
            </a:extLst>
          </p:cNvPr>
          <p:cNvPicPr>
            <a:picLocks noGrp="1" noChangeAspect="1"/>
          </p:cNvPicPr>
          <p:nvPr>
            <p:ph type="pic" sz="quarter" idx="58"/>
          </p:nvPr>
        </p:nvPicPr>
        <p:blipFill>
          <a:blip r:embed="rId4" cstate="screen">
            <a:extLst>
              <a:ext uri="{28A0092B-C50C-407E-A947-70E740481C1C}">
                <a14:useLocalDpi xmlns:a14="http://schemas.microsoft.com/office/drawing/2010/main"/>
              </a:ext>
            </a:extLst>
          </a:blip>
          <a:srcRect l="1191" r="1191"/>
          <a:stretch>
            <a:fillRect/>
          </a:stretch>
        </p:blipFill>
        <p:spPr/>
      </p:pic>
    </p:spTree>
    <p:extLst>
      <p:ext uri="{BB962C8B-B14F-4D97-AF65-F5344CB8AC3E}">
        <p14:creationId xmlns:p14="http://schemas.microsoft.com/office/powerpoint/2010/main" val="3394996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p:txBody>
          <a:bodyPr/>
          <a:lstStyle/>
          <a:p>
            <a:r>
              <a:rPr lang="en-US" dirty="0"/>
              <a:t>Building self confidence</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545429"/>
            <a:ext cx="10483429" cy="4821504"/>
          </a:xfrm>
        </p:spPr>
        <p:txBody>
          <a:bodyPr/>
          <a:lstStyle/>
          <a:p>
            <a:pPr marL="342900" indent="-342900">
              <a:buFont typeface="Arial" panose="020B0604020202020204" pitchFamily="34" charset="0"/>
              <a:buChar char="•"/>
            </a:pPr>
            <a:r>
              <a:rPr lang="en-US" b="1" dirty="0">
                <a:solidFill>
                  <a:srgbClr val="7ABB57"/>
                </a:solidFill>
              </a:rPr>
              <a:t>Talk it out! </a:t>
            </a:r>
          </a:p>
          <a:p>
            <a:r>
              <a:rPr lang="en-GB" dirty="0"/>
              <a:t>Whatever worries or negative thoughts you have, there is always something you can do to feel better. Talk to someone. This person can be a family member, a friend, or a health professional. Talking helps to get a different perspective on a problem. It will also help you to see things clearer. Find the good things. Think about the things you like about yourself and the things you have done that make you feel good. Concentrate on the positive things about yourself. This will help build your self-confidence.</a:t>
            </a:r>
          </a:p>
          <a:p>
            <a:endParaRPr lang="en-GB" dirty="0"/>
          </a:p>
          <a:p>
            <a:pPr marL="342900" indent="-342900">
              <a:buFont typeface="Arial" panose="020B0604020202020204" pitchFamily="34" charset="0"/>
              <a:buChar char="•"/>
            </a:pPr>
            <a:r>
              <a:rPr lang="en-GB" b="1" dirty="0">
                <a:solidFill>
                  <a:srgbClr val="7ABB57"/>
                </a:solidFill>
              </a:rPr>
              <a:t>Keep a Gratitude Journal </a:t>
            </a:r>
          </a:p>
          <a:p>
            <a:r>
              <a:rPr lang="en-GB" dirty="0"/>
              <a:t>List 5 things you feel grateful for each day.</a:t>
            </a:r>
          </a:p>
          <a:p>
            <a:endParaRPr lang="en-US"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27</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0916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p:txBody>
          <a:bodyPr/>
          <a:lstStyle/>
          <a:p>
            <a:r>
              <a:rPr lang="en-US" dirty="0"/>
              <a:t>Building self confidence</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545429"/>
            <a:ext cx="10483429" cy="4821504"/>
          </a:xfrm>
        </p:spPr>
        <p:txBody>
          <a:bodyPr/>
          <a:lstStyle/>
          <a:p>
            <a:pPr marL="342900" indent="-342900">
              <a:buFont typeface="Arial" panose="020B0604020202020204" pitchFamily="34" charset="0"/>
              <a:buChar char="•"/>
            </a:pPr>
            <a:r>
              <a:rPr lang="en-GB" b="1" dirty="0">
                <a:solidFill>
                  <a:srgbClr val="7ABB57"/>
                </a:solidFill>
              </a:rPr>
              <a:t>Do good deeds </a:t>
            </a:r>
          </a:p>
          <a:p>
            <a:r>
              <a:rPr lang="en-GB" dirty="0">
                <a:solidFill>
                  <a:schemeClr val="tx1"/>
                </a:solidFill>
              </a:rPr>
              <a:t>Helping someone else will make you feel good too. Try doing 3 nice things a day for others.</a:t>
            </a:r>
          </a:p>
          <a:p>
            <a:endParaRPr lang="en-US" b="1" dirty="0">
              <a:solidFill>
                <a:srgbClr val="7ABB57"/>
              </a:solidFill>
            </a:endParaRPr>
          </a:p>
          <a:p>
            <a:pPr marL="342900" indent="-342900">
              <a:buFont typeface="Arial" panose="020B0604020202020204" pitchFamily="34" charset="0"/>
              <a:buChar char="•"/>
            </a:pPr>
            <a:r>
              <a:rPr lang="en-US" b="1" dirty="0">
                <a:solidFill>
                  <a:srgbClr val="7ABB57"/>
                </a:solidFill>
              </a:rPr>
              <a:t>Enjoy the journey</a:t>
            </a:r>
          </a:p>
          <a:p>
            <a:r>
              <a:rPr lang="en-GB" dirty="0"/>
              <a:t>Make sure you have fun and do things you enjoy. This will make you feel happier and more positive about yourself.</a:t>
            </a:r>
          </a:p>
          <a:p>
            <a:endParaRPr lang="en-GB" dirty="0"/>
          </a:p>
          <a:p>
            <a:pPr marL="342900" indent="-342900">
              <a:buFont typeface="Arial" panose="020B0604020202020204" pitchFamily="34" charset="0"/>
              <a:buChar char="•"/>
            </a:pPr>
            <a:r>
              <a:rPr lang="en-GB" b="1" dirty="0">
                <a:solidFill>
                  <a:srgbClr val="7ABB57"/>
                </a:solidFill>
              </a:rPr>
              <a:t>Do not be too hard on yourself!</a:t>
            </a:r>
          </a:p>
          <a:p>
            <a:r>
              <a:rPr lang="en-GB" dirty="0">
                <a:solidFill>
                  <a:schemeClr val="tx1"/>
                </a:solidFill>
              </a:rPr>
              <a:t>If you make a mistake or things do not go as you want, try to be kind to yourself. Instead of criticizing yourself, learn from what happened. Think about what you might do differently in the future.</a:t>
            </a:r>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28</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0396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regnant person wearing headphones&#10;&#10;Description automatically generated">
            <a:extLst>
              <a:ext uri="{FF2B5EF4-FFF2-40B4-BE49-F238E27FC236}">
                <a16:creationId xmlns:a16="http://schemas.microsoft.com/office/drawing/2014/main" id="{B6DAB129-09CF-FA05-B473-0A159110B37E}"/>
              </a:ext>
            </a:extLst>
          </p:cNvPr>
          <p:cNvPicPr>
            <a:picLocks noGrp="1" noChangeAspect="1"/>
          </p:cNvPicPr>
          <p:nvPr>
            <p:ph type="pic" sz="quarter" idx="21"/>
          </p:nvPr>
        </p:nvPicPr>
        <p:blipFill rotWithShape="1">
          <a:blip r:embed="rId2" cstate="screen">
            <a:extLst>
              <a:ext uri="{28A0092B-C50C-407E-A947-70E740481C1C}">
                <a14:useLocalDpi xmlns:a14="http://schemas.microsoft.com/office/drawing/2010/main"/>
              </a:ext>
            </a:extLst>
          </a:blip>
          <a:srcRect l="19047"/>
          <a:stretch/>
        </p:blipFill>
        <p:spPr>
          <a:xfrm>
            <a:off x="20" y="10"/>
            <a:ext cx="4163798" cy="6857990"/>
          </a:xfrm>
          <a:custGeom>
            <a:avLst/>
            <a:gdLst>
              <a:gd name="connsiteX0" fmla="*/ 0 w 3117272"/>
              <a:gd name="connsiteY0" fmla="*/ 0 h 6484742"/>
              <a:gd name="connsiteX1" fmla="*/ 3117272 w 3117272"/>
              <a:gd name="connsiteY1" fmla="*/ 0 h 6484742"/>
              <a:gd name="connsiteX2" fmla="*/ 3117272 w 3117272"/>
              <a:gd name="connsiteY2" fmla="*/ 6484742 h 6484742"/>
              <a:gd name="connsiteX3" fmla="*/ 0 w 3117272"/>
              <a:gd name="connsiteY3" fmla="*/ 6484742 h 6484742"/>
              <a:gd name="connsiteX4" fmla="*/ 0 w 3117272"/>
              <a:gd name="connsiteY4" fmla="*/ 2251335 h 6484742"/>
              <a:gd name="connsiteX5" fmla="*/ 214865 w 3117272"/>
              <a:gd name="connsiteY5" fmla="*/ 2251335 h 6484742"/>
              <a:gd name="connsiteX6" fmla="*/ 214865 w 3117272"/>
              <a:gd name="connsiteY6" fmla="*/ 811334 h 6484742"/>
              <a:gd name="connsiteX7" fmla="*/ 0 w 3117272"/>
              <a:gd name="connsiteY7" fmla="*/ 811334 h 64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272" h="6484742">
                <a:moveTo>
                  <a:pt x="0" y="0"/>
                </a:moveTo>
                <a:lnTo>
                  <a:pt x="3117272" y="0"/>
                </a:lnTo>
                <a:lnTo>
                  <a:pt x="3117272" y="6484742"/>
                </a:lnTo>
                <a:lnTo>
                  <a:pt x="0" y="6484742"/>
                </a:lnTo>
                <a:lnTo>
                  <a:pt x="0" y="2251335"/>
                </a:lnTo>
                <a:lnTo>
                  <a:pt x="214865" y="2251335"/>
                </a:lnTo>
                <a:lnTo>
                  <a:pt x="214865" y="811334"/>
                </a:lnTo>
                <a:lnTo>
                  <a:pt x="0" y="811334"/>
                </a:lnTo>
                <a:close/>
              </a:path>
            </a:pathLst>
          </a:custGeom>
          <a:noFill/>
        </p:spPr>
      </p:pic>
      <p:sp>
        <p:nvSpPr>
          <p:cNvPr id="31" name="Text Placeholder 2">
            <a:extLst>
              <a:ext uri="{FF2B5EF4-FFF2-40B4-BE49-F238E27FC236}">
                <a16:creationId xmlns:a16="http://schemas.microsoft.com/office/drawing/2014/main" id="{27448766-29B1-679E-17B5-46F7FDCB266B}"/>
              </a:ext>
            </a:extLst>
          </p:cNvPr>
          <p:cNvSpPr>
            <a:spLocks noGrp="1"/>
          </p:cNvSpPr>
          <p:nvPr>
            <p:ph type="body" sz="quarter" idx="30"/>
          </p:nvPr>
        </p:nvSpPr>
        <p:spPr>
          <a:xfrm>
            <a:off x="4570051" y="565495"/>
            <a:ext cx="6577261" cy="1063512"/>
          </a:xfrm>
        </p:spPr>
        <p:txBody>
          <a:bodyPr/>
          <a:lstStyle/>
          <a:p>
            <a:r>
              <a:rPr lang="en-US" dirty="0">
                <a:solidFill>
                  <a:srgbClr val="E97924"/>
                </a:solidFill>
              </a:rPr>
              <a:t>New Connections</a:t>
            </a:r>
          </a:p>
          <a:p>
            <a:r>
              <a:rPr lang="en-US" sz="2400" dirty="0" err="1"/>
              <a:t>Jaky</a:t>
            </a:r>
            <a:r>
              <a:rPr lang="en-US" sz="2400" dirty="0"/>
              <a:t> Romero</a:t>
            </a:r>
          </a:p>
        </p:txBody>
      </p:sp>
      <p:sp>
        <p:nvSpPr>
          <p:cNvPr id="32" name="Text Placeholder 3">
            <a:extLst>
              <a:ext uri="{FF2B5EF4-FFF2-40B4-BE49-F238E27FC236}">
                <a16:creationId xmlns:a16="http://schemas.microsoft.com/office/drawing/2014/main" id="{504A5A20-7989-308E-CECC-764433DCA018}"/>
              </a:ext>
            </a:extLst>
          </p:cNvPr>
          <p:cNvSpPr>
            <a:spLocks noGrp="1"/>
          </p:cNvSpPr>
          <p:nvPr>
            <p:ph type="body" sz="quarter" idx="48"/>
          </p:nvPr>
        </p:nvSpPr>
        <p:spPr>
          <a:xfrm>
            <a:off x="4436533" y="1629007"/>
            <a:ext cx="7476067" cy="2731723"/>
          </a:xfrm>
        </p:spPr>
        <p:txBody>
          <a:bodyPr/>
          <a:lstStyle/>
          <a:p>
            <a:r>
              <a:rPr lang="en-US" dirty="0"/>
              <a:t>New Connections is an educational travel company based in Leitrim, Ireland. They bring people from Nicaragua to Ireland who want to learn English, work, and immerse themselves in a different culture. </a:t>
            </a:r>
            <a:r>
              <a:rPr lang="en-US" dirty="0" err="1"/>
              <a:t>Jaky</a:t>
            </a:r>
            <a:r>
              <a:rPr lang="en-US" dirty="0"/>
              <a:t> had former experience working in a travel agency in the past. </a:t>
            </a:r>
            <a:r>
              <a:rPr lang="en-GB" dirty="0"/>
              <a:t>She enjoys helping people so wanted to help students experience another culture and learn English. </a:t>
            </a:r>
            <a:r>
              <a:rPr lang="en-US" dirty="0"/>
              <a:t>She saw a niche to bring language learning and tourism together. She was self-confident in being able to bring to reality a business that did just this. She researched, asked questions, and formed partnerships. She now owns a successful business in Ireland.</a:t>
            </a:r>
          </a:p>
        </p:txBody>
      </p:sp>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pPr>
              <a:spcAft>
                <a:spcPts val="600"/>
              </a:spcAft>
            </a:pPr>
            <a:fld id="{CB2079F2-58AF-ED44-82D7-E04B2F6FD686}" type="slidenum">
              <a:rPr lang="en-US" smtClean="0"/>
              <a:pPr>
                <a:spcAft>
                  <a:spcPts val="600"/>
                </a:spcAft>
              </a:pPr>
              <a:t>29</a:t>
            </a:fld>
            <a:endParaRPr lang="en-US"/>
          </a:p>
        </p:txBody>
      </p:sp>
      <p:pic>
        <p:nvPicPr>
          <p:cNvPr id="8" name="Picture 7" descr="A blue and white flag with a triangle and a red sun&#10;&#10;Description automatically generated">
            <a:extLst>
              <a:ext uri="{FF2B5EF4-FFF2-40B4-BE49-F238E27FC236}">
                <a16:creationId xmlns:a16="http://schemas.microsoft.com/office/drawing/2014/main" id="{D231B02C-F8EA-7CFC-FC31-0B7FD1F3DF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4867" y="4504904"/>
            <a:ext cx="3081866" cy="1793345"/>
          </a:xfrm>
          <a:prstGeom prst="rect">
            <a:avLst/>
          </a:prstGeom>
        </p:spPr>
      </p:pic>
      <p:pic>
        <p:nvPicPr>
          <p:cNvPr id="10" name="Picture 9" descr="A flag of ireland with green white and orange stripes&#10;&#10;Description automatically generated">
            <a:extLst>
              <a:ext uri="{FF2B5EF4-FFF2-40B4-BE49-F238E27FC236}">
                <a16:creationId xmlns:a16="http://schemas.microsoft.com/office/drawing/2014/main" id="{7D24A1FA-7121-3F9A-F167-6110B3994DD9}"/>
              </a:ext>
            </a:extLst>
          </p:cNvPr>
          <p:cNvPicPr>
            <a:picLocks noChangeAspect="1"/>
          </p:cNvPicPr>
          <p:nvPr/>
        </p:nvPicPr>
        <p:blipFill>
          <a:blip r:embed="rId4"/>
          <a:stretch>
            <a:fillRect/>
          </a:stretch>
        </p:blipFill>
        <p:spPr>
          <a:xfrm>
            <a:off x="8576733" y="4326465"/>
            <a:ext cx="3081866" cy="2150222"/>
          </a:xfrm>
          <a:prstGeom prst="rect">
            <a:avLst/>
          </a:prstGeom>
        </p:spPr>
      </p:pic>
      <p:pic>
        <p:nvPicPr>
          <p:cNvPr id="4" name="Picture 3" descr="A logo of an airplane&#10;&#10;Description automatically generated">
            <a:extLst>
              <a:ext uri="{FF2B5EF4-FFF2-40B4-BE49-F238E27FC236}">
                <a16:creationId xmlns:a16="http://schemas.microsoft.com/office/drawing/2014/main" id="{750A4C89-B59B-D117-2C52-389C98627D95}"/>
              </a:ext>
            </a:extLst>
          </p:cNvPr>
          <p:cNvPicPr>
            <a:picLocks noChangeAspect="1"/>
          </p:cNvPicPr>
          <p:nvPr/>
        </p:nvPicPr>
        <p:blipFill>
          <a:blip r:embed="rId5"/>
          <a:stretch>
            <a:fillRect/>
          </a:stretch>
        </p:blipFill>
        <p:spPr>
          <a:xfrm>
            <a:off x="10311392" y="205678"/>
            <a:ext cx="1347207" cy="1423329"/>
          </a:xfrm>
          <a:prstGeom prst="rect">
            <a:avLst/>
          </a:prstGeom>
        </p:spPr>
      </p:pic>
    </p:spTree>
    <p:extLst>
      <p:ext uri="{BB962C8B-B14F-4D97-AF65-F5344CB8AC3E}">
        <p14:creationId xmlns:p14="http://schemas.microsoft.com/office/powerpoint/2010/main" val="178525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01</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a:t>Resilience for Migrants</a:t>
            </a:r>
          </a:p>
          <a:p>
            <a:endParaRPr lang="en-US" dirty="0"/>
          </a:p>
        </p:txBody>
      </p:sp>
      <p:pic>
        <p:nvPicPr>
          <p:cNvPr id="10" name="Picture Placeholder 9">
            <a:extLst>
              <a:ext uri="{FF2B5EF4-FFF2-40B4-BE49-F238E27FC236}">
                <a16:creationId xmlns:a16="http://schemas.microsoft.com/office/drawing/2014/main" id="{8DC6B1F0-8DF9-4589-9286-817E3372A3A2}"/>
              </a:ext>
            </a:extLst>
          </p:cNvPr>
          <p:cNvPicPr>
            <a:picLocks noGrp="1" noChangeAspect="1"/>
          </p:cNvPicPr>
          <p:nvPr>
            <p:ph type="pic" sz="quarter" idx="21"/>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21707" r="21707"/>
          <a:stretch>
            <a:fillRect/>
          </a:stretch>
        </p:blipFill>
        <p:spPr/>
      </p:pic>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3218203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04</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852225" y="3286745"/>
            <a:ext cx="5616603" cy="1759388"/>
          </a:xfrm>
        </p:spPr>
        <p:txBody>
          <a:bodyPr/>
          <a:lstStyle/>
          <a:p>
            <a:r>
              <a:rPr lang="en-US" dirty="0"/>
              <a:t>Embracing a Global Perspective &amp; Utilizing a Global Advantage</a:t>
            </a:r>
          </a:p>
        </p:txBody>
      </p:sp>
      <p:pic>
        <p:nvPicPr>
          <p:cNvPr id="10" name="Picture Placeholder 9">
            <a:extLst>
              <a:ext uri="{FF2B5EF4-FFF2-40B4-BE49-F238E27FC236}">
                <a16:creationId xmlns:a16="http://schemas.microsoft.com/office/drawing/2014/main" id="{8DC6B1F0-8DF9-4589-9286-817E3372A3A2}"/>
              </a:ext>
            </a:extLst>
          </p:cNvPr>
          <p:cNvPicPr>
            <a:picLocks noGrp="1" noChangeAspect="1"/>
          </p:cNvPicPr>
          <p:nvPr>
            <p:ph type="pic" sz="quarter" idx="21"/>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21707" r="21707"/>
          <a:stretch>
            <a:fillRect/>
          </a:stretch>
        </p:blipFill>
        <p:spPr/>
      </p:pic>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3644494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443245" y="1409888"/>
            <a:ext cx="7117488" cy="808098"/>
          </a:xfrm>
        </p:spPr>
        <p:txBody>
          <a:bodyPr/>
          <a:lstStyle/>
          <a:p>
            <a:r>
              <a:rPr lang="en-US" dirty="0"/>
              <a:t>Global Perspective</a:t>
            </a:r>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336891" y="2145062"/>
            <a:ext cx="7223842" cy="3442937"/>
          </a:xfrm>
        </p:spPr>
        <p:txBody>
          <a:bodyPr/>
          <a:lstStyle/>
          <a:p>
            <a:r>
              <a:rPr lang="en-GB" dirty="0"/>
              <a:t>A global perspective is seeing and understanding how any situation impacts or relates to people around the world. </a:t>
            </a:r>
          </a:p>
          <a:p>
            <a:endParaRPr lang="en-GB" dirty="0"/>
          </a:p>
          <a:p>
            <a:r>
              <a:rPr lang="en-GB" dirty="0"/>
              <a:t>When we think globally, it leads us to stay ahead of changes that come. You are ahead in business if you can perceive economics, politics, sociology, and any other fields from a global perspective. </a:t>
            </a:r>
            <a:endParaRPr lang="en-US" dirty="0"/>
          </a:p>
        </p:txBody>
      </p:sp>
      <p:pic>
        <p:nvPicPr>
          <p:cNvPr id="4" name="Picture Placeholder 3">
            <a:extLst>
              <a:ext uri="{FF2B5EF4-FFF2-40B4-BE49-F238E27FC236}">
                <a16:creationId xmlns:a16="http://schemas.microsoft.com/office/drawing/2014/main" id="{37F7C7DA-CE5E-C01D-AB08-F0CDBF3B3D40}"/>
              </a:ext>
            </a:extLst>
          </p:cNvPr>
          <p:cNvPicPr>
            <a:picLocks noGrp="1" noChangeAspect="1"/>
          </p:cNvPicPr>
          <p:nvPr>
            <p:ph type="pic" sz="quarter" idx="21"/>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7855" b="7855"/>
          <a:stretch>
            <a:fillRect/>
          </a:stretch>
        </p:blipFill>
        <p:spPr/>
      </p:pic>
    </p:spTree>
    <p:extLst>
      <p:ext uri="{BB962C8B-B14F-4D97-AF65-F5344CB8AC3E}">
        <p14:creationId xmlns:p14="http://schemas.microsoft.com/office/powerpoint/2010/main" val="3967332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F91F1-1250-EE22-777B-D6A0657EF30E}"/>
              </a:ext>
            </a:extLst>
          </p:cNvPr>
          <p:cNvSpPr>
            <a:spLocks noGrp="1"/>
          </p:cNvSpPr>
          <p:nvPr>
            <p:ph type="body" sz="quarter" idx="30"/>
          </p:nvPr>
        </p:nvSpPr>
        <p:spPr/>
        <p:txBody>
          <a:bodyPr/>
          <a:lstStyle/>
          <a:p>
            <a:r>
              <a:rPr lang="en-GB" dirty="0"/>
              <a:t>Global perspectives are important because:</a:t>
            </a:r>
          </a:p>
        </p:txBody>
      </p:sp>
      <p:sp>
        <p:nvSpPr>
          <p:cNvPr id="3" name="Text Placeholder 2">
            <a:extLst>
              <a:ext uri="{FF2B5EF4-FFF2-40B4-BE49-F238E27FC236}">
                <a16:creationId xmlns:a16="http://schemas.microsoft.com/office/drawing/2014/main" id="{DD96D070-92FB-19C0-0ED6-6AB76FDE85DF}"/>
              </a:ext>
            </a:extLst>
          </p:cNvPr>
          <p:cNvSpPr>
            <a:spLocks noGrp="1"/>
          </p:cNvSpPr>
          <p:nvPr>
            <p:ph type="body" sz="quarter" idx="48"/>
          </p:nvPr>
        </p:nvSpPr>
        <p:spPr>
          <a:xfrm>
            <a:off x="854282" y="1574801"/>
            <a:ext cx="10483429" cy="4729330"/>
          </a:xfrm>
        </p:spPr>
        <p:txBody>
          <a:bodyPr/>
          <a:lstStyle/>
          <a:p>
            <a:r>
              <a:rPr lang="en-GB" b="1" dirty="0">
                <a:solidFill>
                  <a:srgbClr val="7ABB57"/>
                </a:solidFill>
              </a:rPr>
              <a:t>1. Inspires creativity</a:t>
            </a:r>
          </a:p>
          <a:p>
            <a:r>
              <a:rPr lang="en-GB" dirty="0"/>
              <a:t>A study by Scientific American titled “How Diversity Makes Us Smarter” shows that socially diverse groups are more innovative than homogenous groups. In other words, people from all walks of life will produce more unique solutions and positive results.</a:t>
            </a:r>
          </a:p>
          <a:p>
            <a:endParaRPr lang="en-GB" dirty="0"/>
          </a:p>
          <a:p>
            <a:r>
              <a:rPr lang="en-GB" b="1" dirty="0">
                <a:solidFill>
                  <a:srgbClr val="7ABB57"/>
                </a:solidFill>
              </a:rPr>
              <a:t>2. Makes you an agent of change</a:t>
            </a:r>
          </a:p>
          <a:p>
            <a:r>
              <a:rPr lang="en-GB" dirty="0"/>
              <a:t>You can be an agent of change, whether you’re a student, intern, employee, or entrepreneur. It won’t be easy, but you will need to see what’s already been done and adapt it to serve your community. </a:t>
            </a:r>
          </a:p>
          <a:p>
            <a:endParaRPr lang="en-GB" dirty="0"/>
          </a:p>
          <a:p>
            <a:r>
              <a:rPr lang="en-GB" b="1" dirty="0">
                <a:solidFill>
                  <a:srgbClr val="7ABB57"/>
                </a:solidFill>
              </a:rPr>
              <a:t>3. Your hiring potential increases</a:t>
            </a:r>
          </a:p>
          <a:p>
            <a:r>
              <a:rPr lang="en-GB" dirty="0"/>
              <a:t>According to Forbes, the number one skill sought by employers is creativity. This is still true today, and thinking globally means you can look beyond what’s in front of you. Being able to accept diverse viewpoints also strengthens your collaboration skills.</a:t>
            </a:r>
          </a:p>
        </p:txBody>
      </p:sp>
      <p:sp>
        <p:nvSpPr>
          <p:cNvPr id="4" name="Slide Number Placeholder 2">
            <a:extLst>
              <a:ext uri="{FF2B5EF4-FFF2-40B4-BE49-F238E27FC236}">
                <a16:creationId xmlns:a16="http://schemas.microsoft.com/office/drawing/2014/main" id="{49B49AD6-2E7C-70BF-4F5C-57EAB519F314}"/>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32</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1903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0" y="741164"/>
            <a:ext cx="10483431" cy="804265"/>
          </a:xfrm>
        </p:spPr>
        <p:txBody>
          <a:bodyPr/>
          <a:lstStyle/>
          <a:p>
            <a:r>
              <a:rPr lang="en-US" dirty="0"/>
              <a:t>How do we adopt a global perspective?</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545429"/>
            <a:ext cx="10483429" cy="4821504"/>
          </a:xfrm>
        </p:spPr>
        <p:txBody>
          <a:bodyPr/>
          <a:lstStyle/>
          <a:p>
            <a:r>
              <a:rPr lang="en-US" b="1" dirty="0">
                <a:solidFill>
                  <a:schemeClr val="tx1"/>
                </a:solidFill>
              </a:rPr>
              <a:t>Be open to critique!</a:t>
            </a:r>
          </a:p>
          <a:p>
            <a:r>
              <a:rPr lang="en-GB" dirty="0">
                <a:solidFill>
                  <a:schemeClr val="tx1"/>
                </a:solidFill>
              </a:rPr>
              <a:t>You must be able to be honest about any failings and willing to meticulously deconstruct each of them to see where you and your colleagues might improve things. </a:t>
            </a:r>
          </a:p>
          <a:p>
            <a:pPr marL="342900" indent="-342900">
              <a:buFont typeface="Arial" panose="020B0604020202020204" pitchFamily="34" charset="0"/>
              <a:buChar char="•"/>
            </a:pPr>
            <a:r>
              <a:rPr lang="en-GB" dirty="0">
                <a:solidFill>
                  <a:schemeClr val="tx1"/>
                </a:solidFill>
              </a:rPr>
              <a:t>Are you open to new ideas, or do you make assumptions? </a:t>
            </a:r>
          </a:p>
          <a:p>
            <a:pPr marL="342900" indent="-342900">
              <a:buFont typeface="Arial" panose="020B0604020202020204" pitchFamily="34" charset="0"/>
              <a:buChar char="•"/>
            </a:pPr>
            <a:r>
              <a:rPr lang="en-GB" dirty="0">
                <a:solidFill>
                  <a:schemeClr val="tx1"/>
                </a:solidFill>
              </a:rPr>
              <a:t>Can you fail to be self-aware at times? </a:t>
            </a:r>
          </a:p>
          <a:p>
            <a:pPr marL="342900" indent="-342900">
              <a:buFont typeface="Arial" panose="020B0604020202020204" pitchFamily="34" charset="0"/>
              <a:buChar char="•"/>
            </a:pPr>
            <a:r>
              <a:rPr lang="en-GB" dirty="0">
                <a:solidFill>
                  <a:schemeClr val="tx1"/>
                </a:solidFill>
              </a:rPr>
              <a:t>Do you have more to learn about the plights of others?</a:t>
            </a:r>
          </a:p>
          <a:p>
            <a:r>
              <a:rPr lang="en-GB" dirty="0">
                <a:solidFill>
                  <a:schemeClr val="tx1"/>
                </a:solidFill>
              </a:rPr>
              <a:t>Ask employees whether you could be doing more. They may have insightful suggestions that you can accommodate, such as charitable endeavours, recruitment drives, and policy changes. Make sure everyone feels comfortable contributing to an ongoing discussion.</a:t>
            </a:r>
          </a:p>
          <a:p>
            <a:endParaRPr lang="en-GB"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33</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3288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571763"/>
            <a:ext cx="10483429" cy="5795170"/>
          </a:xfrm>
        </p:spPr>
        <p:txBody>
          <a:bodyPr/>
          <a:lstStyle/>
          <a:p>
            <a:r>
              <a:rPr lang="en-GB" b="1" dirty="0">
                <a:solidFill>
                  <a:schemeClr val="tx1"/>
                </a:solidFill>
              </a:rPr>
              <a:t>Book an online course with your team</a:t>
            </a:r>
          </a:p>
          <a:p>
            <a:r>
              <a:rPr lang="en-GB" dirty="0">
                <a:solidFill>
                  <a:schemeClr val="tx1"/>
                </a:solidFill>
              </a:rPr>
              <a:t>Ensure changes progress steadily by booking your places on an online business international relations course as a group. Let your leaders know that you’re willing to invest in further career development. Prove to your staff that you’re not above further learning yourself. The result is that you will build a culture, too, rather than be the sole instigator of business change.</a:t>
            </a:r>
          </a:p>
          <a:p>
            <a:r>
              <a:rPr lang="en-GB" b="1" dirty="0">
                <a:solidFill>
                  <a:schemeClr val="tx1"/>
                </a:solidFill>
              </a:rPr>
              <a:t>Improve cross-cultural networking</a:t>
            </a:r>
          </a:p>
          <a:p>
            <a:r>
              <a:rPr lang="en-GB" dirty="0">
                <a:solidFill>
                  <a:schemeClr val="tx1"/>
                </a:solidFill>
              </a:rPr>
              <a:t>Remember that networking varies from location to location. It may be prudent to watch and learn at physical events, to begin with. What customs are in effect? How do professionals' approach and engage one another? What kinds of small talk do attendees seem to favour? You can harness all this knowledge during your efforts later. Once your business is connected to a cross-cultural network, the ability to adopt a more global perspective can become easier. You’ll be able to liaise with clients who regularly have insights to share, even in terms of off-hand comments and small talk. It will all increase your exposure to different points of view.</a:t>
            </a: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34</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9303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571763"/>
            <a:ext cx="10483429" cy="5795170"/>
          </a:xfrm>
        </p:spPr>
        <p:txBody>
          <a:bodyPr/>
          <a:lstStyle/>
          <a:p>
            <a:r>
              <a:rPr lang="en-US" b="1" dirty="0">
                <a:solidFill>
                  <a:schemeClr val="tx1"/>
                </a:solidFill>
              </a:rPr>
              <a:t>Push for diversity</a:t>
            </a:r>
          </a:p>
          <a:p>
            <a:r>
              <a:rPr lang="en-GB" dirty="0">
                <a:solidFill>
                  <a:schemeClr val="tx1"/>
                </a:solidFill>
              </a:rPr>
              <a:t>Recruitment is a big factor in driving a global perspective in business. If you can hire people from different parts of the world, these professionals will incorporate their experiences into their positions. Once a worker is hired, try not to treat this as the ‘end’ of the process. After contracts are signed, you can then try to utilize their connections too. Perhaps they could refer you to other hard-working professionals from other walks of life? </a:t>
            </a:r>
          </a:p>
          <a:p>
            <a:r>
              <a:rPr lang="en-GB" b="1" dirty="0">
                <a:solidFill>
                  <a:schemeClr val="tx1"/>
                </a:solidFill>
              </a:rPr>
              <a:t>Support charities</a:t>
            </a:r>
          </a:p>
          <a:p>
            <a:r>
              <a:rPr lang="en-GB" dirty="0">
                <a:solidFill>
                  <a:schemeClr val="tx1"/>
                </a:solidFill>
              </a:rPr>
              <a:t>Non-profit organizations are devoted to being knowledgeable about world events. They have resources making working with them a promising way to develop your business’ global perspective. Many charities also take on an informative role. They’ll have the latest evidence and statistics that justify the help they provide overseas. Additionally, if your business has a working relationship with them or even simply donates, you and your staff could receive updates on how the situation is developing and what is being done to address key issues.</a:t>
            </a:r>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35</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8837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36</a:t>
            </a:fld>
            <a:endParaRPr lang="en-US" dirty="0"/>
          </a:p>
        </p:txBody>
      </p:sp>
      <p:pic>
        <p:nvPicPr>
          <p:cNvPr id="14" name="Picture Placeholder 13" descr="A person with long black hair and red lipstick smiling&#10;&#10;Description automatically generated">
            <a:extLst>
              <a:ext uri="{FF2B5EF4-FFF2-40B4-BE49-F238E27FC236}">
                <a16:creationId xmlns:a16="http://schemas.microsoft.com/office/drawing/2014/main" id="{E04B1F20-2644-3B7A-AF03-00429E564BA0}"/>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l="26070" r="26070"/>
          <a:stretch>
            <a:fillRect/>
          </a:stretch>
        </p:blipFill>
        <p:spPr/>
      </p:pic>
      <p:sp>
        <p:nvSpPr>
          <p:cNvPr id="16" name="TextBox 15">
            <a:extLst>
              <a:ext uri="{FF2B5EF4-FFF2-40B4-BE49-F238E27FC236}">
                <a16:creationId xmlns:a16="http://schemas.microsoft.com/office/drawing/2014/main" id="{4E996327-03C2-E6FB-EC6F-4467F2C1C952}"/>
              </a:ext>
            </a:extLst>
          </p:cNvPr>
          <p:cNvSpPr txBox="1"/>
          <p:nvPr/>
        </p:nvSpPr>
        <p:spPr>
          <a:xfrm>
            <a:off x="3829244" y="612844"/>
            <a:ext cx="8159558" cy="5632311"/>
          </a:xfrm>
          <a:prstGeom prst="rect">
            <a:avLst/>
          </a:prstGeom>
          <a:noFill/>
        </p:spPr>
        <p:txBody>
          <a:bodyPr wrap="square" rtlCol="0">
            <a:spAutoFit/>
          </a:bodyPr>
          <a:lstStyle/>
          <a:p>
            <a:r>
              <a:rPr lang="en-GB" sz="2400" b="1" dirty="0">
                <a:latin typeface="Calibri" panose="020F0502020204030204" pitchFamily="34" charset="0"/>
                <a:ea typeface="Calibri" panose="020F0502020204030204" pitchFamily="34" charset="0"/>
                <a:cs typeface="Calibri" panose="020F0502020204030204" pitchFamily="34" charset="0"/>
              </a:rPr>
              <a:t>Eno Eka</a:t>
            </a:r>
            <a:r>
              <a:rPr lang="en-GB" sz="2400" dirty="0">
                <a:latin typeface="Calibri" panose="020F0502020204030204" pitchFamily="34" charset="0"/>
                <a:ea typeface="Calibri" panose="020F0502020204030204" pitchFamily="34" charset="0"/>
                <a:cs typeface="Calibri" panose="020F0502020204030204" pitchFamily="34" charset="0"/>
              </a:rPr>
              <a:t>, a Canadian Business Analyst, Consultant, and CEO, is the driving force behind </a:t>
            </a:r>
            <a:r>
              <a:rPr lang="en-GB" sz="2400" dirty="0" err="1">
                <a:latin typeface="Calibri" panose="020F0502020204030204" pitchFamily="34" charset="0"/>
                <a:ea typeface="Calibri" panose="020F0502020204030204" pitchFamily="34" charset="0"/>
                <a:cs typeface="Calibri" panose="020F0502020204030204" pitchFamily="34" charset="0"/>
              </a:rPr>
              <a:t>Eny</a:t>
            </a:r>
            <a:r>
              <a:rPr lang="en-GB" sz="2400" dirty="0">
                <a:latin typeface="Calibri" panose="020F0502020204030204" pitchFamily="34" charset="0"/>
                <a:ea typeface="Calibri" panose="020F0502020204030204" pitchFamily="34" charset="0"/>
                <a:cs typeface="Calibri" panose="020F0502020204030204" pitchFamily="34" charset="0"/>
              </a:rPr>
              <a:t> Consulting and the Business Analysis School. She has leveraged her entrepreneurial spirit to create a seven-figure global company.</a:t>
            </a:r>
          </a:p>
          <a:p>
            <a:r>
              <a:rPr lang="en-GB" sz="2400" dirty="0">
                <a:latin typeface="Calibri" panose="020F0502020204030204" pitchFamily="34" charset="0"/>
                <a:ea typeface="Calibri" panose="020F0502020204030204" pitchFamily="34" charset="0"/>
                <a:cs typeface="Calibri" panose="020F0502020204030204" pitchFamily="34" charset="0"/>
              </a:rPr>
              <a:t>The pandemic was a turning point for Eno, forcing her to transition from employee to entrepreneur overnight. Faced with this crisis, Eno founded </a:t>
            </a:r>
            <a:r>
              <a:rPr lang="en-GB" sz="2400" dirty="0" err="1">
                <a:latin typeface="Calibri" panose="020F0502020204030204" pitchFamily="34" charset="0"/>
                <a:ea typeface="Calibri" panose="020F0502020204030204" pitchFamily="34" charset="0"/>
                <a:cs typeface="Calibri" panose="020F0502020204030204" pitchFamily="34" charset="0"/>
              </a:rPr>
              <a:t>Eny</a:t>
            </a:r>
            <a:r>
              <a:rPr lang="en-GB" sz="2400" dirty="0">
                <a:latin typeface="Calibri" panose="020F0502020204030204" pitchFamily="34" charset="0"/>
                <a:ea typeface="Calibri" panose="020F0502020204030204" pitchFamily="34" charset="0"/>
                <a:cs typeface="Calibri" panose="020F0502020204030204" pitchFamily="34" charset="0"/>
              </a:rPr>
              <a:t> Consulting and created an educational platform to help companies and professionals pivot into technology.</a:t>
            </a:r>
          </a:p>
          <a:p>
            <a:r>
              <a:rPr lang="en-GB" sz="2400" dirty="0">
                <a:latin typeface="Calibri" panose="020F0502020204030204" pitchFamily="34" charset="0"/>
                <a:ea typeface="Calibri" panose="020F0502020204030204" pitchFamily="34" charset="0"/>
                <a:cs typeface="Calibri" panose="020F0502020204030204" pitchFamily="34" charset="0"/>
              </a:rPr>
              <a:t>Eno’s journey demonstrates the power of resilience, adaptability, and unwavering focus. Her philosophy, </a:t>
            </a:r>
            <a:r>
              <a:rPr lang="en-GB" sz="2400" b="1" dirty="0">
                <a:latin typeface="Calibri" panose="020F0502020204030204" pitchFamily="34" charset="0"/>
                <a:ea typeface="Calibri" panose="020F0502020204030204" pitchFamily="34" charset="0"/>
                <a:cs typeface="Calibri" panose="020F0502020204030204" pitchFamily="34" charset="0"/>
              </a:rPr>
              <a:t>“focus on impact, and the income will follow”</a:t>
            </a:r>
            <a:r>
              <a:rPr lang="en-GB" sz="2400" dirty="0">
                <a:latin typeface="Calibri" panose="020F0502020204030204" pitchFamily="34" charset="0"/>
                <a:ea typeface="Calibri" panose="020F0502020204030204" pitchFamily="34" charset="0"/>
                <a:cs typeface="Calibri" panose="020F0502020204030204" pitchFamily="34" charset="0"/>
              </a:rPr>
              <a:t>, has guided her throughout her journey. Today, her companies have reached over 100,000 professionals in 90 countries, affirming that it’s possible to turn crises into opportunities for growth and impact</a:t>
            </a:r>
            <a:endParaRPr lang="en-IE"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0271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EF5D64-8FCB-D945-B617-49D7AAABCA54}"/>
              </a:ext>
            </a:extLst>
          </p:cNvPr>
          <p:cNvSpPr>
            <a:spLocks noGrp="1"/>
          </p:cNvSpPr>
          <p:nvPr>
            <p:ph type="body" sz="quarter" idx="30"/>
          </p:nvPr>
        </p:nvSpPr>
        <p:spPr>
          <a:xfrm>
            <a:off x="2363460" y="422344"/>
            <a:ext cx="7465079" cy="723352"/>
          </a:xfrm>
        </p:spPr>
        <p:txBody>
          <a:bodyPr>
            <a:normAutofit/>
          </a:bodyPr>
          <a:lstStyle/>
          <a:p>
            <a:r>
              <a:rPr lang="en-US" dirty="0"/>
              <a:t>Benefits of a Global Mindset</a:t>
            </a:r>
          </a:p>
        </p:txBody>
      </p:sp>
      <p:sp>
        <p:nvSpPr>
          <p:cNvPr id="9" name="Text Placeholder 8">
            <a:extLst>
              <a:ext uri="{FF2B5EF4-FFF2-40B4-BE49-F238E27FC236}">
                <a16:creationId xmlns:a16="http://schemas.microsoft.com/office/drawing/2014/main" id="{F9620A6D-EEDA-A543-BCD1-C308C18EBD19}"/>
              </a:ext>
            </a:extLst>
          </p:cNvPr>
          <p:cNvSpPr>
            <a:spLocks noGrp="1"/>
          </p:cNvSpPr>
          <p:nvPr>
            <p:ph type="body" sz="quarter" idx="48"/>
          </p:nvPr>
        </p:nvSpPr>
        <p:spPr>
          <a:xfrm>
            <a:off x="2363461" y="914400"/>
            <a:ext cx="7465079" cy="3310465"/>
          </a:xfrm>
        </p:spPr>
        <p:txBody>
          <a:bodyPr>
            <a:noAutofit/>
          </a:bodyPr>
          <a:lstStyle/>
          <a:p>
            <a:pPr marL="342900" indent="-342900" algn="l">
              <a:buFont typeface="Arial" panose="020B0604020202020204" pitchFamily="34" charset="0"/>
              <a:buChar char="•"/>
            </a:pPr>
            <a:r>
              <a:rPr lang="en-US" b="1" dirty="0">
                <a:solidFill>
                  <a:srgbClr val="E97924"/>
                </a:solidFill>
              </a:rPr>
              <a:t>Cultural Awareness</a:t>
            </a:r>
          </a:p>
          <a:p>
            <a:pPr algn="l"/>
            <a:r>
              <a:rPr lang="en-GB" dirty="0"/>
              <a:t>Understanding and appreciating cultural differences is crucial in a globalized business. International business skills teach entrepreneurs to navigate different cultures, customs, and communication styles. This cultural awareness not only helps build stronger relationships with international partners and customers but also reduces the likelihood of cultural misunderstandings that can harm business relationships. </a:t>
            </a:r>
            <a:endParaRPr lang="en-US" dirty="0"/>
          </a:p>
        </p:txBody>
      </p:sp>
      <p:pic>
        <p:nvPicPr>
          <p:cNvPr id="4" name="Picture Placeholder 3">
            <a:extLst>
              <a:ext uri="{FF2B5EF4-FFF2-40B4-BE49-F238E27FC236}">
                <a16:creationId xmlns:a16="http://schemas.microsoft.com/office/drawing/2014/main" id="{2380FA05-6A25-B9C5-4FE8-6A25F381FF10}"/>
              </a:ext>
            </a:extLst>
          </p:cNvPr>
          <p:cNvPicPr>
            <a:picLocks noGrp="1" noChangeAspect="1"/>
          </p:cNvPicPr>
          <p:nvPr>
            <p:ph type="pic" sz="quarter" idx="21"/>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13577" r="42660" b="38043"/>
          <a:stretch/>
        </p:blipFill>
        <p:spPr>
          <a:xfrm>
            <a:off x="0" y="0"/>
            <a:ext cx="12192000" cy="6858000"/>
          </a:xfrm>
        </p:spPr>
      </p:pic>
    </p:spTree>
    <p:extLst>
      <p:ext uri="{BB962C8B-B14F-4D97-AF65-F5344CB8AC3E}">
        <p14:creationId xmlns:p14="http://schemas.microsoft.com/office/powerpoint/2010/main" val="210336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38</a:t>
            </a:fld>
            <a:endParaRPr lang="en-US" dirty="0"/>
          </a:p>
        </p:txBody>
      </p:sp>
      <p:sp>
        <p:nvSpPr>
          <p:cNvPr id="16" name="TextBox 15">
            <a:extLst>
              <a:ext uri="{FF2B5EF4-FFF2-40B4-BE49-F238E27FC236}">
                <a16:creationId xmlns:a16="http://schemas.microsoft.com/office/drawing/2014/main" id="{4E996327-03C2-E6FB-EC6F-4467F2C1C952}"/>
              </a:ext>
            </a:extLst>
          </p:cNvPr>
          <p:cNvSpPr txBox="1"/>
          <p:nvPr/>
        </p:nvSpPr>
        <p:spPr>
          <a:xfrm>
            <a:off x="3829244" y="428178"/>
            <a:ext cx="8159558" cy="6001643"/>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rgbClr val="E97924"/>
                </a:solidFill>
                <a:latin typeface="Calibri" panose="020F0502020204030204" pitchFamily="34" charset="0"/>
                <a:ea typeface="Calibri" panose="020F0502020204030204" pitchFamily="34" charset="0"/>
                <a:cs typeface="Calibri" panose="020F0502020204030204" pitchFamily="34" charset="0"/>
              </a:rPr>
              <a:t>Access to a diverse pool of people</a:t>
            </a:r>
          </a:p>
          <a:p>
            <a:r>
              <a:rPr lang="en-GB" sz="2400" dirty="0">
                <a:latin typeface="Calibri" panose="020F0502020204030204" pitchFamily="34" charset="0"/>
                <a:ea typeface="Calibri" panose="020F0502020204030204" pitchFamily="34" charset="0"/>
                <a:cs typeface="Calibri" panose="020F0502020204030204" pitchFamily="34" charset="0"/>
              </a:rPr>
              <a:t>Successful start-ups often require a diverse set of skills and talents. By embracing international business skills, entrepreneurs can tap into a global talent pool. You can hire individuals with unique backgrounds and perspectives, fostering innovation and creativity within your start-up. This diversity can lead to more effective problem-solving and a broader range of ideas. </a:t>
            </a:r>
          </a:p>
          <a:p>
            <a:pPr marL="342900" indent="-342900">
              <a:buFont typeface="Arial" panose="020B0604020202020204" pitchFamily="34" charset="0"/>
              <a:buChar char="•"/>
            </a:pPr>
            <a:r>
              <a:rPr lang="en-GB" sz="2400" b="1" dirty="0">
                <a:solidFill>
                  <a:srgbClr val="E97924"/>
                </a:solidFill>
                <a:latin typeface="Calibri" panose="020F0502020204030204" pitchFamily="34" charset="0"/>
                <a:ea typeface="Calibri" panose="020F0502020204030204" pitchFamily="34" charset="0"/>
                <a:cs typeface="Calibri" panose="020F0502020204030204" pitchFamily="34" charset="0"/>
              </a:rPr>
              <a:t>Networking opportunities</a:t>
            </a:r>
          </a:p>
          <a:p>
            <a:r>
              <a:rPr lang="en-GB" sz="2400" dirty="0">
                <a:latin typeface="Calibri" panose="020F0502020204030204" pitchFamily="34" charset="0"/>
                <a:ea typeface="Calibri" panose="020F0502020204030204" pitchFamily="34" charset="0"/>
                <a:cs typeface="Calibri" panose="020F0502020204030204" pitchFamily="34" charset="0"/>
              </a:rPr>
              <a:t>Networking is a cornerstone of entrepreneurship, and international business skills provide entrepreneurs with a broader network. Attending international conferences, trade shows, and business events can lead to valuable connections across borders. These connections may open doors to partnerships, collaborations, and investment opportunities that might not have happened otherwise.</a:t>
            </a:r>
          </a:p>
        </p:txBody>
      </p:sp>
      <p:pic>
        <p:nvPicPr>
          <p:cNvPr id="6" name="Picture Placeholder 5" descr="A person holding a globe">
            <a:extLst>
              <a:ext uri="{FF2B5EF4-FFF2-40B4-BE49-F238E27FC236}">
                <a16:creationId xmlns:a16="http://schemas.microsoft.com/office/drawing/2014/main" id="{A401ECF2-AB0E-FE49-E238-37973A1129DE}"/>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l="35717" r="35717"/>
          <a:stretch>
            <a:fillRect/>
          </a:stretch>
        </p:blipFill>
        <p:spPr/>
      </p:pic>
    </p:spTree>
    <p:extLst>
      <p:ext uri="{BB962C8B-B14F-4D97-AF65-F5344CB8AC3E}">
        <p14:creationId xmlns:p14="http://schemas.microsoft.com/office/powerpoint/2010/main" val="1508620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509886"/>
            <a:ext cx="10483429" cy="5526847"/>
          </a:xfrm>
        </p:spPr>
        <p:txBody>
          <a:bodyPr/>
          <a:lstStyle/>
          <a:p>
            <a:pPr marL="342900" indent="-342900">
              <a:buFont typeface="Arial" panose="020B0604020202020204" pitchFamily="34" charset="0"/>
              <a:buChar char="•"/>
            </a:pPr>
            <a:r>
              <a:rPr lang="en-GB" b="1" dirty="0">
                <a:solidFill>
                  <a:srgbClr val="E97924"/>
                </a:solidFill>
              </a:rPr>
              <a:t>Adaptability to resilience</a:t>
            </a:r>
          </a:p>
          <a:p>
            <a:r>
              <a:rPr lang="en-GB" dirty="0"/>
              <a:t>Operating in the international arena requires a high degree of adaptability and resilience. Entrepreneurs with international business skills are better equipped to weather economic, political, and cultural fluctuations. They can pivot their strategies and business models more effectively when faced with unexpected challenges, reducing the risk of failure.</a:t>
            </a:r>
          </a:p>
          <a:p>
            <a:pPr marL="342900" indent="-342900">
              <a:buFont typeface="Arial" panose="020B0604020202020204" pitchFamily="34" charset="0"/>
              <a:buChar char="•"/>
            </a:pPr>
            <a:r>
              <a:rPr lang="en-GB" b="1" dirty="0">
                <a:solidFill>
                  <a:srgbClr val="E97924"/>
                </a:solidFill>
              </a:rPr>
              <a:t>Access to global resources</a:t>
            </a:r>
          </a:p>
          <a:p>
            <a:r>
              <a:rPr lang="en-GB" dirty="0">
                <a:solidFill>
                  <a:schemeClr val="tx1"/>
                </a:solidFill>
              </a:rPr>
              <a:t>International business skills can also help start-ups access global resources such as funding, suppliers, and technologies. In addition, entrepreneurs can use global research and development initiatives to stay at the forefront of innovation.</a:t>
            </a:r>
          </a:p>
          <a:p>
            <a:pPr marL="342900" indent="-342900">
              <a:buFont typeface="Arial" panose="020B0604020202020204" pitchFamily="34" charset="0"/>
              <a:buChar char="•"/>
            </a:pPr>
            <a:r>
              <a:rPr lang="en-GB" b="1" dirty="0">
                <a:solidFill>
                  <a:srgbClr val="E97924"/>
                </a:solidFill>
              </a:rPr>
              <a:t>Competitive advantage</a:t>
            </a:r>
          </a:p>
          <a:p>
            <a:r>
              <a:rPr lang="en-GB" dirty="0">
                <a:solidFill>
                  <a:schemeClr val="tx1"/>
                </a:solidFill>
              </a:rPr>
              <a:t>Many industries are global in nature, and entrepreneurs who can effectively operate on an international scale are more likely to stay ahead of the competition. Being able to offer products or services that meet the needs of a diverse global market can lead to sustained growth and success.</a:t>
            </a: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39</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5576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p:txBody>
          <a:bodyPr/>
          <a:lstStyle/>
          <a:p>
            <a:r>
              <a:rPr lang="en-US" dirty="0"/>
              <a:t>What is resilience?</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p:txBody>
          <a:bodyPr/>
          <a:lstStyle/>
          <a:p>
            <a:r>
              <a:rPr lang="en-GB" dirty="0"/>
              <a:t>Resilience is the ability to cope with and recover from setbacks. People who remain calm in the face of disaster have this quality.</a:t>
            </a:r>
          </a:p>
          <a:p>
            <a:endParaRPr lang="en-GB" dirty="0"/>
          </a:p>
          <a:p>
            <a:r>
              <a:rPr lang="en-GB" dirty="0"/>
              <a:t>A resilient person is someone who has strong coping skills and can manage their available resources, ask for help when needed, and find ways to manage the situation they are facing. In the case of immigrants, we must keep in mind if they have faced adversity or trauma in their countries of origin. </a:t>
            </a:r>
            <a:endParaRPr lang="en-US"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a:t>
            </a:fld>
            <a:endParaRPr lang="en-US" sz="800" dirty="0">
              <a:latin typeface="Calibri" panose="020F0502020204030204" pitchFamily="34" charset="0"/>
              <a:cs typeface="Calibri" panose="020F0502020204030204" pitchFamily="34" charset="0"/>
            </a:endParaRPr>
          </a:p>
        </p:txBody>
      </p:sp>
      <p:pic>
        <p:nvPicPr>
          <p:cNvPr id="8" name="Graphic 7" descr="Person with idea outline">
            <a:extLst>
              <a:ext uri="{FF2B5EF4-FFF2-40B4-BE49-F238E27FC236}">
                <a16:creationId xmlns:a16="http://schemas.microsoft.com/office/drawing/2014/main" id="{167BA811-308C-6BAF-ECDD-BEA99D3BF1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02133" y="4275666"/>
            <a:ext cx="1769533" cy="1758253"/>
          </a:xfrm>
          <a:prstGeom prst="rect">
            <a:avLst/>
          </a:prstGeom>
        </p:spPr>
      </p:pic>
    </p:spTree>
    <p:extLst>
      <p:ext uri="{BB962C8B-B14F-4D97-AF65-F5344CB8AC3E}">
        <p14:creationId xmlns:p14="http://schemas.microsoft.com/office/powerpoint/2010/main" val="3578671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455424" y="1586262"/>
            <a:ext cx="7223842" cy="3442937"/>
          </a:xfrm>
        </p:spPr>
        <p:txBody>
          <a:bodyPr/>
          <a:lstStyle/>
          <a:p>
            <a:pPr marL="342900" indent="-342900">
              <a:buFont typeface="Arial" panose="020B0604020202020204" pitchFamily="34" charset="0"/>
              <a:buChar char="•"/>
            </a:pPr>
            <a:r>
              <a:rPr lang="en-US" b="1" dirty="0">
                <a:solidFill>
                  <a:srgbClr val="E97924"/>
                </a:solidFill>
              </a:rPr>
              <a:t>Market expansion</a:t>
            </a:r>
          </a:p>
          <a:p>
            <a:r>
              <a:rPr lang="en-GB" dirty="0">
                <a:solidFill>
                  <a:schemeClr val="tx1"/>
                </a:solidFill>
              </a:rPr>
              <a:t>One of the primary benefits of international business skills is the potential for market expansion. Rather than limiting your start-up to a single domestic market, having the knowledge and skills to explore international markets opens a world of possibilities. Expanding globally allows you to tap into larger customer bases, diversify your revenue streams, and reduce the risk associated with relying solely on one market.</a:t>
            </a:r>
            <a:endParaRPr lang="en-US" dirty="0">
              <a:solidFill>
                <a:schemeClr val="tx1"/>
              </a:solidFill>
            </a:endParaRPr>
          </a:p>
        </p:txBody>
      </p:sp>
      <p:pic>
        <p:nvPicPr>
          <p:cNvPr id="4" name="Picture Placeholder 3">
            <a:extLst>
              <a:ext uri="{FF2B5EF4-FFF2-40B4-BE49-F238E27FC236}">
                <a16:creationId xmlns:a16="http://schemas.microsoft.com/office/drawing/2014/main" id="{37F7C7DA-CE5E-C01D-AB08-F0CDBF3B3D40}"/>
              </a:ext>
            </a:extLst>
          </p:cNvPr>
          <p:cNvPicPr>
            <a:picLocks noGrp="1" noChangeAspect="1"/>
          </p:cNvPicPr>
          <p:nvPr>
            <p:ph type="pic" sz="quarter" idx="21"/>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7855" b="7855"/>
          <a:stretch>
            <a:fillRect/>
          </a:stretch>
        </p:blipFill>
        <p:spPr/>
      </p:pic>
    </p:spTree>
    <p:extLst>
      <p:ext uri="{BB962C8B-B14F-4D97-AF65-F5344CB8AC3E}">
        <p14:creationId xmlns:p14="http://schemas.microsoft.com/office/powerpoint/2010/main" val="3565884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05</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a:t>Mental Wellbeing </a:t>
            </a:r>
          </a:p>
          <a:p>
            <a:r>
              <a:rPr lang="en-US" dirty="0"/>
              <a:t>&amp; Support Resources</a:t>
            </a:r>
          </a:p>
        </p:txBody>
      </p:sp>
      <p:pic>
        <p:nvPicPr>
          <p:cNvPr id="13" name="Picture Placeholder 12">
            <a:extLst>
              <a:ext uri="{FF2B5EF4-FFF2-40B4-BE49-F238E27FC236}">
                <a16:creationId xmlns:a16="http://schemas.microsoft.com/office/drawing/2014/main" id="{1B85B8FA-3996-0E52-3A63-589FBE106F4D}"/>
              </a:ext>
            </a:extLst>
          </p:cNvPr>
          <p:cNvPicPr>
            <a:picLocks noGrp="1" noChangeAspect="1"/>
          </p:cNvPicPr>
          <p:nvPr>
            <p:ph type="pic" sz="quarter" idx="21"/>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30258" r="13208"/>
          <a:stretch/>
        </p:blipFill>
        <p:spPr>
          <a:xfrm>
            <a:off x="6841657" y="0"/>
            <a:ext cx="5364392" cy="6325815"/>
          </a:xfrm>
        </p:spPr>
      </p:pic>
      <p:grpSp>
        <p:nvGrpSpPr>
          <p:cNvPr id="4" name="Group 3">
            <a:extLst>
              <a:ext uri="{FF2B5EF4-FFF2-40B4-BE49-F238E27FC236}">
                <a16:creationId xmlns:a16="http://schemas.microsoft.com/office/drawing/2014/main" id="{96E3C99D-23F0-9EBD-6937-2E29E124896C}"/>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333C486F-94D5-5F08-8853-8A4A3CDEF34D}"/>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A413BE2F-44A0-017E-59CA-DE88CFE35B3C}"/>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BECAAE5-318F-6926-82F6-51930BAE6F1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3680250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4987929" y="189682"/>
            <a:ext cx="6577261" cy="1215785"/>
          </a:xfrm>
        </p:spPr>
        <p:txBody>
          <a:bodyPr/>
          <a:lstStyle/>
          <a:p>
            <a:r>
              <a:rPr lang="en-US" dirty="0"/>
              <a:t>Mental Wellbeing</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5054860" y="1391786"/>
            <a:ext cx="6561082" cy="2706081"/>
          </a:xfrm>
        </p:spPr>
        <p:txBody>
          <a:bodyPr/>
          <a:lstStyle/>
          <a:p>
            <a:r>
              <a:rPr lang="en-US" dirty="0"/>
              <a:t>Entrepreneurship is exciting and stressful! This is why we must address wellbeing and support available for those who own a business. </a:t>
            </a:r>
          </a:p>
          <a:p>
            <a:r>
              <a:rPr lang="en-GB" dirty="0"/>
              <a:t>In the competitive world of entrepreneurship, it's easy to overlook the importance of mental health. The pursuit of success can lead to neglecting your well-being, resulting in a range of mental health challenges. Addressing these challenges is crucial for long-term success and personal accomplishment.</a:t>
            </a:r>
            <a:endParaRPr lang="en-US"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59"/>
          </p:nvPr>
        </p:nvSpPr>
        <p:spPr>
          <a:xfrm>
            <a:off x="4327736" y="4575701"/>
            <a:ext cx="3700448" cy="1632228"/>
          </a:xfrm>
          <a:prstGeom prst="rect">
            <a:avLst/>
          </a:prstGeom>
        </p:spPr>
        <p:txBody>
          <a:bodyPr>
            <a:normAutofit/>
          </a:bodyPr>
          <a:lstStyle/>
          <a:p>
            <a:r>
              <a:rPr lang="en-GB" dirty="0"/>
              <a:t>“Self-care is not self-indulgence, it is self-preservation.” </a:t>
            </a:r>
            <a:endParaRPr lang="en-US" dirty="0"/>
          </a:p>
        </p:txBody>
      </p:sp>
      <p:sp>
        <p:nvSpPr>
          <p:cNvPr id="5" name="Text Placeholder 4">
            <a:extLst>
              <a:ext uri="{FF2B5EF4-FFF2-40B4-BE49-F238E27FC236}">
                <a16:creationId xmlns:a16="http://schemas.microsoft.com/office/drawing/2014/main" id="{B178C4A1-1100-E85F-944C-C7F845825702}"/>
              </a:ext>
            </a:extLst>
          </p:cNvPr>
          <p:cNvSpPr>
            <a:spLocks noGrp="1"/>
          </p:cNvSpPr>
          <p:nvPr>
            <p:ph type="body" sz="quarter" idx="60"/>
          </p:nvPr>
        </p:nvSpPr>
        <p:spPr/>
        <p:txBody>
          <a:bodyPr/>
          <a:lstStyle/>
          <a:p>
            <a:r>
              <a:rPr lang="en-GB" dirty="0"/>
              <a:t>“</a:t>
            </a:r>
          </a:p>
        </p:txBody>
      </p:sp>
      <p:sp>
        <p:nvSpPr>
          <p:cNvPr id="6" name="Text Placeholder 5">
            <a:extLst>
              <a:ext uri="{FF2B5EF4-FFF2-40B4-BE49-F238E27FC236}">
                <a16:creationId xmlns:a16="http://schemas.microsoft.com/office/drawing/2014/main" id="{3360ED65-2633-A399-9A98-16A423322A25}"/>
              </a:ext>
            </a:extLst>
          </p:cNvPr>
          <p:cNvSpPr>
            <a:spLocks noGrp="1"/>
          </p:cNvSpPr>
          <p:nvPr>
            <p:ph type="body" sz="quarter" idx="61"/>
          </p:nvPr>
        </p:nvSpPr>
        <p:spPr>
          <a:xfrm>
            <a:off x="4245776" y="5691640"/>
            <a:ext cx="3700448" cy="638015"/>
          </a:xfrm>
        </p:spPr>
        <p:txBody>
          <a:bodyPr/>
          <a:lstStyle/>
          <a:p>
            <a:r>
              <a:rPr lang="en-GB" dirty="0"/>
              <a:t>Audre Lorde</a:t>
            </a:r>
          </a:p>
          <a:p>
            <a:endParaRPr lang="en-GB" b="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42</a:t>
            </a:fld>
            <a:endParaRPr lang="en-US" sz="1291" dirty="0"/>
          </a:p>
        </p:txBody>
      </p:sp>
      <p:sp>
        <p:nvSpPr>
          <p:cNvPr id="2" name="Slide Number Placeholder 2">
            <a:extLst>
              <a:ext uri="{FF2B5EF4-FFF2-40B4-BE49-F238E27FC236}">
                <a16:creationId xmlns:a16="http://schemas.microsoft.com/office/drawing/2014/main" id="{DDD4921C-91E5-DB7A-2BD7-5E66F2B3ECD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42</a:t>
            </a:fld>
            <a:endParaRPr lang="en-US" sz="800" dirty="0">
              <a:latin typeface="Calibri" panose="020F0502020204030204" pitchFamily="34" charset="0"/>
              <a:cs typeface="Calibri" panose="020F0502020204030204" pitchFamily="34" charset="0"/>
            </a:endParaRPr>
          </a:p>
        </p:txBody>
      </p:sp>
      <p:pic>
        <p:nvPicPr>
          <p:cNvPr id="9" name="Picture Placeholder 8" descr="A person making a heart with her hands&#10;&#10;Description automatically generated">
            <a:extLst>
              <a:ext uri="{FF2B5EF4-FFF2-40B4-BE49-F238E27FC236}">
                <a16:creationId xmlns:a16="http://schemas.microsoft.com/office/drawing/2014/main" id="{3FEB7DB9-882A-C06F-584B-7E85CC1571CB}"/>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l="4462" r="4462"/>
          <a:stretch>
            <a:fillRect/>
          </a:stretch>
        </p:blipFill>
        <p:spPr/>
      </p:pic>
    </p:spTree>
    <p:extLst>
      <p:ext uri="{BB962C8B-B14F-4D97-AF65-F5344CB8AC3E}">
        <p14:creationId xmlns:p14="http://schemas.microsoft.com/office/powerpoint/2010/main" val="425303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0" y="741164"/>
            <a:ext cx="10483431" cy="804265"/>
          </a:xfrm>
        </p:spPr>
        <p:txBody>
          <a:bodyPr/>
          <a:lstStyle/>
          <a:p>
            <a:r>
              <a:rPr lang="en-GB" dirty="0"/>
              <a:t> Tips for entrepreneurs to manage stress</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545429"/>
            <a:ext cx="10483429" cy="4821504"/>
          </a:xfrm>
        </p:spPr>
        <p:txBody>
          <a:bodyPr/>
          <a:lstStyle/>
          <a:p>
            <a:pPr marL="342900" indent="-342900">
              <a:buFont typeface="Wingdings" panose="05000000000000000000" pitchFamily="2" charset="2"/>
              <a:buChar char="ü"/>
            </a:pPr>
            <a:r>
              <a:rPr lang="en-GB" dirty="0">
                <a:solidFill>
                  <a:schemeClr val="tx1"/>
                </a:solidFill>
              </a:rPr>
              <a:t>Maintain a healthy </a:t>
            </a:r>
            <a:r>
              <a:rPr lang="en-GB" b="1" dirty="0">
                <a:solidFill>
                  <a:schemeClr val="tx1"/>
                </a:solidFill>
              </a:rPr>
              <a:t>work-life balance</a:t>
            </a:r>
            <a:r>
              <a:rPr lang="en-GB" dirty="0">
                <a:solidFill>
                  <a:schemeClr val="tx1"/>
                </a:solidFill>
              </a:rPr>
              <a:t>: It's essential to set boundaries between work and personal life. Dedicate time for relaxation, hobbies, and spending quality time with loved ones. </a:t>
            </a:r>
          </a:p>
          <a:p>
            <a:pPr marL="342900" indent="-342900">
              <a:buFont typeface="Wingdings" panose="05000000000000000000" pitchFamily="2" charset="2"/>
              <a:buChar char="ü"/>
            </a:pPr>
            <a:r>
              <a:rPr lang="en-GB" dirty="0">
                <a:solidFill>
                  <a:schemeClr val="tx1"/>
                </a:solidFill>
              </a:rPr>
              <a:t>Practice </a:t>
            </a:r>
            <a:r>
              <a:rPr lang="en-GB" b="1" dirty="0">
                <a:solidFill>
                  <a:schemeClr val="tx1"/>
                </a:solidFill>
              </a:rPr>
              <a:t>self-care</a:t>
            </a:r>
            <a:r>
              <a:rPr lang="en-GB" dirty="0">
                <a:solidFill>
                  <a:schemeClr val="tx1"/>
                </a:solidFill>
              </a:rPr>
              <a:t>: Engage in activities that promote relaxation and well-being, such as exercise, meditation, or pursuing a hobby. Taking care of your physical health can have a positive impact on your mental well-being.</a:t>
            </a:r>
          </a:p>
          <a:p>
            <a:pPr marL="342900" indent="-342900">
              <a:buFont typeface="Wingdings" panose="05000000000000000000" pitchFamily="2" charset="2"/>
              <a:buChar char="ü"/>
            </a:pPr>
            <a:r>
              <a:rPr lang="en-GB" dirty="0">
                <a:solidFill>
                  <a:schemeClr val="tx1"/>
                </a:solidFill>
              </a:rPr>
              <a:t>Seek </a:t>
            </a:r>
            <a:r>
              <a:rPr lang="en-GB" b="1" dirty="0">
                <a:solidFill>
                  <a:schemeClr val="tx1"/>
                </a:solidFill>
              </a:rPr>
              <a:t>professional help </a:t>
            </a:r>
            <a:r>
              <a:rPr lang="en-GB" dirty="0">
                <a:solidFill>
                  <a:schemeClr val="tx1"/>
                </a:solidFill>
              </a:rPr>
              <a:t>when needed: Don't hesitate to reach out to mental health professionals if you find yourself struggling. Therapy or counselling can provide valuable insights, coping mechanisms, and support to navigate the challenges of entrepreneurship.</a:t>
            </a:r>
          </a:p>
          <a:p>
            <a:endParaRPr lang="en-GB"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43</a:t>
            </a:fld>
            <a:endParaRPr lang="en-US" sz="800" dirty="0">
              <a:latin typeface="Calibri" panose="020F0502020204030204" pitchFamily="34" charset="0"/>
              <a:cs typeface="Calibri" panose="020F0502020204030204" pitchFamily="34" charset="0"/>
            </a:endParaRPr>
          </a:p>
        </p:txBody>
      </p:sp>
      <p:pic>
        <p:nvPicPr>
          <p:cNvPr id="6" name="Graphic 5" descr="Open hand with solid fill">
            <a:extLst>
              <a:ext uri="{FF2B5EF4-FFF2-40B4-BE49-F238E27FC236}">
                <a16:creationId xmlns:a16="http://schemas.microsoft.com/office/drawing/2014/main" id="{32EA4B1C-CCC0-1349-B6C5-80FE0272C4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39809" y="5575447"/>
            <a:ext cx="1080052" cy="1055535"/>
          </a:xfrm>
          <a:prstGeom prst="rect">
            <a:avLst/>
          </a:prstGeom>
        </p:spPr>
      </p:pic>
      <p:pic>
        <p:nvPicPr>
          <p:cNvPr id="8" name="Graphic 7" descr="Heart with solid fill">
            <a:extLst>
              <a:ext uri="{FF2B5EF4-FFF2-40B4-BE49-F238E27FC236}">
                <a16:creationId xmlns:a16="http://schemas.microsoft.com/office/drawing/2014/main" id="{6D456AF1-C795-FB17-196E-84BED3F551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59902" y="5501603"/>
            <a:ext cx="589722" cy="457200"/>
          </a:xfrm>
          <a:prstGeom prst="rect">
            <a:avLst/>
          </a:prstGeom>
        </p:spPr>
      </p:pic>
    </p:spTree>
    <p:extLst>
      <p:ext uri="{BB962C8B-B14F-4D97-AF65-F5344CB8AC3E}">
        <p14:creationId xmlns:p14="http://schemas.microsoft.com/office/powerpoint/2010/main" val="3825801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0" y="741164"/>
            <a:ext cx="10483431" cy="804265"/>
          </a:xfrm>
        </p:spPr>
        <p:txBody>
          <a:bodyPr/>
          <a:lstStyle/>
          <a:p>
            <a:r>
              <a:rPr lang="en-GB" dirty="0"/>
              <a:t> Tips for entrepreneurs to manage stress</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545429"/>
            <a:ext cx="10483429" cy="4821504"/>
          </a:xfrm>
        </p:spPr>
        <p:txBody>
          <a:bodyPr/>
          <a:lstStyle/>
          <a:p>
            <a:pPr marL="342900" indent="-342900">
              <a:buFont typeface="Wingdings" panose="05000000000000000000" pitchFamily="2" charset="2"/>
              <a:buChar char="ü"/>
            </a:pPr>
            <a:r>
              <a:rPr lang="en-GB" dirty="0">
                <a:solidFill>
                  <a:schemeClr val="tx1"/>
                </a:solidFill>
              </a:rPr>
              <a:t>Foster a </a:t>
            </a:r>
            <a:r>
              <a:rPr lang="en-GB" b="1" dirty="0">
                <a:solidFill>
                  <a:schemeClr val="tx1"/>
                </a:solidFill>
              </a:rPr>
              <a:t>supportive work culture</a:t>
            </a:r>
            <a:r>
              <a:rPr lang="en-GB" dirty="0">
                <a:solidFill>
                  <a:schemeClr val="tx1"/>
                </a:solidFill>
              </a:rPr>
              <a:t>: If you have employees, create an environment that promotes mental well-being. Encourage open communication, offer resources for mental health support, and lead by example in prioritizing self-care.</a:t>
            </a:r>
          </a:p>
          <a:p>
            <a:pPr marL="342900" indent="-342900">
              <a:buFont typeface="Wingdings" panose="05000000000000000000" pitchFamily="2" charset="2"/>
              <a:buChar char="ü"/>
            </a:pPr>
            <a:r>
              <a:rPr lang="en-GB" b="1" dirty="0">
                <a:solidFill>
                  <a:schemeClr val="tx1"/>
                </a:solidFill>
              </a:rPr>
              <a:t>Embrace failure </a:t>
            </a:r>
            <a:r>
              <a:rPr lang="en-GB" dirty="0">
                <a:solidFill>
                  <a:schemeClr val="tx1"/>
                </a:solidFill>
              </a:rPr>
              <a:t>as a learning opportunity: Entrepreneurship is filled with successes and failures. Instead of letting failures define you, view them as opportunities for growth and learning. Be able to bounce back from challenges.</a:t>
            </a:r>
          </a:p>
          <a:p>
            <a:endParaRPr lang="en-GB"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44</a:t>
            </a:fld>
            <a:endParaRPr lang="en-US" sz="800" dirty="0">
              <a:latin typeface="Calibri" panose="020F0502020204030204" pitchFamily="34" charset="0"/>
              <a:cs typeface="Calibri" panose="020F0502020204030204" pitchFamily="34" charset="0"/>
            </a:endParaRPr>
          </a:p>
        </p:txBody>
      </p:sp>
      <p:pic>
        <p:nvPicPr>
          <p:cNvPr id="6" name="Graphic 5" descr="Right And Left Brain with solid fill">
            <a:extLst>
              <a:ext uri="{FF2B5EF4-FFF2-40B4-BE49-F238E27FC236}">
                <a16:creationId xmlns:a16="http://schemas.microsoft.com/office/drawing/2014/main" id="{88412F88-C679-455E-C0CF-2BB67BF4D1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40810" y="4569124"/>
            <a:ext cx="1482417" cy="1486894"/>
          </a:xfrm>
          <a:prstGeom prst="rect">
            <a:avLst/>
          </a:prstGeom>
        </p:spPr>
      </p:pic>
    </p:spTree>
    <p:extLst>
      <p:ext uri="{BB962C8B-B14F-4D97-AF65-F5344CB8AC3E}">
        <p14:creationId xmlns:p14="http://schemas.microsoft.com/office/powerpoint/2010/main" val="2149188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59B8471-04D3-9F4E-82BB-AEB6E1AC3D1D}"/>
              </a:ext>
            </a:extLst>
          </p:cNvPr>
          <p:cNvSpPr>
            <a:spLocks noGrp="1"/>
          </p:cNvSpPr>
          <p:nvPr>
            <p:ph type="body" sz="quarter" idx="30"/>
          </p:nvPr>
        </p:nvSpPr>
        <p:spPr/>
        <p:txBody>
          <a:bodyPr/>
          <a:lstStyle/>
          <a:p>
            <a:r>
              <a:rPr lang="en-US" dirty="0"/>
              <a:t>Your Heading</a:t>
            </a:r>
          </a:p>
          <a:p>
            <a:endParaRPr lang="en-US" dirty="0"/>
          </a:p>
        </p:txBody>
      </p:sp>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a:xfrm>
            <a:off x="5645425" y="1884665"/>
            <a:ext cx="5637475" cy="3730932"/>
          </a:xfrm>
        </p:spPr>
        <p:txBody>
          <a:bodyPr/>
          <a:lstStyle/>
          <a:p>
            <a:r>
              <a:rPr lang="en-US" sz="3600" b="1" dirty="0"/>
              <a:t>Listen!</a:t>
            </a:r>
          </a:p>
          <a:p>
            <a:r>
              <a:rPr lang="en-US" dirty="0"/>
              <a:t>In this podcast, Emma Sheppard, a freelance journalist, shares </a:t>
            </a:r>
            <a:r>
              <a:rPr lang="en-GB" dirty="0"/>
              <a:t>how entrepreneurs can spot the signs they may be approaching burnout. What positive habits they can adopt to achieve a better work-life balance. Also, what other support is available to them if they feel they need it.</a:t>
            </a:r>
            <a:endParaRPr lang="en-US" dirty="0"/>
          </a:p>
          <a:p>
            <a:endParaRPr lang="en-US" sz="2000" dirty="0"/>
          </a:p>
          <a:p>
            <a:endParaRPr lang="en-US" sz="2000" dirty="0"/>
          </a:p>
          <a:p>
            <a:endParaRPr lang="en-US" dirty="0"/>
          </a:p>
          <a:p>
            <a:endParaRPr lang="en-US" dirty="0"/>
          </a:p>
          <a:p>
            <a:endParaRPr lang="en-US" dirty="0"/>
          </a:p>
          <a:p>
            <a:endParaRPr lang="en-US" dirty="0"/>
          </a:p>
          <a:p>
            <a:endParaRPr lang="en-US" b="1" dirty="0"/>
          </a:p>
          <a:p>
            <a:endParaRPr lang="en-US" b="1" dirty="0"/>
          </a:p>
          <a:p>
            <a:endParaRPr lang="en-US" b="1" dirty="0"/>
          </a:p>
        </p:txBody>
      </p:sp>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294967295"/>
          </p:nvPr>
        </p:nvSpPr>
        <p:spPr>
          <a:xfrm>
            <a:off x="11615738" y="11445875"/>
            <a:ext cx="576262" cy="428625"/>
          </a:xfrm>
          <a:prstGeom prst="rect">
            <a:avLst/>
          </a:prstGeom>
        </p:spPr>
        <p:txBody>
          <a:bodyPr/>
          <a:lstStyle/>
          <a:p>
            <a:fld id="{CB2079F2-58AF-ED44-82D7-E04B2F6FD686}" type="slidenum">
              <a:rPr lang="en-US" smtClean="0"/>
              <a:pPr/>
              <a:t>45</a:t>
            </a:fld>
            <a:endParaRPr lang="en-US" dirty="0"/>
          </a:p>
        </p:txBody>
      </p:sp>
      <p:sp>
        <p:nvSpPr>
          <p:cNvPr id="2" name="Slide Number Placeholder 2">
            <a:extLst>
              <a:ext uri="{FF2B5EF4-FFF2-40B4-BE49-F238E27FC236}">
                <a16:creationId xmlns:a16="http://schemas.microsoft.com/office/drawing/2014/main" id="{4BADA2D4-D20B-39BC-88B0-4A927D86CD9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45</a:t>
            </a:fld>
            <a:endParaRPr lang="en-US" sz="800" dirty="0">
              <a:latin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3D2E8262-C4EE-52DC-4C40-9F86F19447B5}"/>
              </a:ext>
            </a:extLst>
          </p:cNvPr>
          <p:cNvGrpSpPr/>
          <p:nvPr/>
        </p:nvGrpSpPr>
        <p:grpSpPr>
          <a:xfrm>
            <a:off x="8890152" y="3429000"/>
            <a:ext cx="3301849" cy="2344418"/>
            <a:chOff x="8890152" y="3429000"/>
            <a:chExt cx="3301849" cy="2344418"/>
          </a:xfrm>
        </p:grpSpPr>
        <p:sp>
          <p:nvSpPr>
            <p:cNvPr id="15" name="Freeform 14">
              <a:extLst>
                <a:ext uri="{FF2B5EF4-FFF2-40B4-BE49-F238E27FC236}">
                  <a16:creationId xmlns:a16="http://schemas.microsoft.com/office/drawing/2014/main" id="{D7B42B9A-575C-FA8A-A53F-BBF60B4F7D3A}"/>
                </a:ext>
              </a:extLst>
            </p:cNvPr>
            <p:cNvSpPr/>
            <p:nvPr userDrawn="1"/>
          </p:nvSpPr>
          <p:spPr>
            <a:xfrm>
              <a:off x="8890152" y="3840660"/>
              <a:ext cx="621852" cy="1932758"/>
            </a:xfrm>
            <a:custGeom>
              <a:avLst/>
              <a:gdLst>
                <a:gd name="connsiteX0" fmla="*/ 276065 w 621852"/>
                <a:gd name="connsiteY0" fmla="*/ 153 h 1932758"/>
                <a:gd name="connsiteX1" fmla="*/ 611576 w 621852"/>
                <a:gd name="connsiteY1" fmla="*/ 376379 h 1932758"/>
                <a:gd name="connsiteX2" fmla="*/ 611576 w 621852"/>
                <a:gd name="connsiteY2" fmla="*/ 757688 h 1932758"/>
                <a:gd name="connsiteX3" fmla="*/ 509906 w 621852"/>
                <a:gd name="connsiteY3" fmla="*/ 1759258 h 1932758"/>
                <a:gd name="connsiteX4" fmla="*/ 506471 w 621852"/>
                <a:gd name="connsiteY4" fmla="*/ 1904712 h 1932758"/>
                <a:gd name="connsiteX5" fmla="*/ 506780 w 621852"/>
                <a:gd name="connsiteY5" fmla="*/ 1932758 h 1932758"/>
                <a:gd name="connsiteX6" fmla="*/ 0 w 621852"/>
                <a:gd name="connsiteY6" fmla="*/ 1932758 h 1932758"/>
                <a:gd name="connsiteX7" fmla="*/ 1238 w 621852"/>
                <a:gd name="connsiteY7" fmla="*/ 1868727 h 1932758"/>
                <a:gd name="connsiteX8" fmla="*/ 42224 w 621852"/>
                <a:gd name="connsiteY8" fmla="*/ 1627072 h 1932758"/>
                <a:gd name="connsiteX9" fmla="*/ 204898 w 621852"/>
                <a:gd name="connsiteY9" fmla="*/ 950884 h 1932758"/>
                <a:gd name="connsiteX10" fmla="*/ 179479 w 621852"/>
                <a:gd name="connsiteY10" fmla="*/ 254360 h 1932758"/>
                <a:gd name="connsiteX11" fmla="*/ 276065 w 621852"/>
                <a:gd name="connsiteY11" fmla="*/ 153 h 193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852" h="1932758">
                  <a:moveTo>
                    <a:pt x="276065" y="153"/>
                  </a:moveTo>
                  <a:cubicBezTo>
                    <a:pt x="484489" y="10321"/>
                    <a:pt x="581075" y="188267"/>
                    <a:pt x="611576" y="376379"/>
                  </a:cubicBezTo>
                  <a:cubicBezTo>
                    <a:pt x="631911" y="503481"/>
                    <a:pt x="616659" y="630583"/>
                    <a:pt x="611576" y="757688"/>
                  </a:cubicBezTo>
                  <a:cubicBezTo>
                    <a:pt x="606492" y="813614"/>
                    <a:pt x="525157" y="1261016"/>
                    <a:pt x="509906" y="1759258"/>
                  </a:cubicBezTo>
                  <a:cubicBezTo>
                    <a:pt x="508000" y="1806286"/>
                    <a:pt x="506809" y="1854824"/>
                    <a:pt x="506471" y="1904712"/>
                  </a:cubicBezTo>
                  <a:lnTo>
                    <a:pt x="506780" y="1932758"/>
                  </a:lnTo>
                  <a:lnTo>
                    <a:pt x="0" y="1932758"/>
                  </a:lnTo>
                  <a:lnTo>
                    <a:pt x="1238" y="1868727"/>
                  </a:lnTo>
                  <a:cubicBezTo>
                    <a:pt x="9181" y="1786904"/>
                    <a:pt x="23161" y="1705876"/>
                    <a:pt x="42224" y="1627072"/>
                  </a:cubicBezTo>
                  <a:cubicBezTo>
                    <a:pt x="98144" y="1403370"/>
                    <a:pt x="179479" y="1179669"/>
                    <a:pt x="204898" y="950884"/>
                  </a:cubicBezTo>
                  <a:cubicBezTo>
                    <a:pt x="230315" y="722098"/>
                    <a:pt x="220147" y="483145"/>
                    <a:pt x="179479" y="254360"/>
                  </a:cubicBezTo>
                  <a:cubicBezTo>
                    <a:pt x="159146" y="117087"/>
                    <a:pt x="87977" y="-4931"/>
                    <a:pt x="276065" y="15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19" name="Freeform 18">
              <a:extLst>
                <a:ext uri="{FF2B5EF4-FFF2-40B4-BE49-F238E27FC236}">
                  <a16:creationId xmlns:a16="http://schemas.microsoft.com/office/drawing/2014/main" id="{EB51B333-C434-61BA-47D0-5D0098898548}"/>
                </a:ext>
              </a:extLst>
            </p:cNvPr>
            <p:cNvSpPr/>
            <p:nvPr userDrawn="1"/>
          </p:nvSpPr>
          <p:spPr>
            <a:xfrm>
              <a:off x="10029678" y="5657751"/>
              <a:ext cx="2162322" cy="115667"/>
            </a:xfrm>
            <a:custGeom>
              <a:avLst/>
              <a:gdLst>
                <a:gd name="connsiteX0" fmla="*/ 122338 w 2162322"/>
                <a:gd name="connsiteY0" fmla="*/ 78724 h 115667"/>
                <a:gd name="connsiteX1" fmla="*/ 224405 w 2162322"/>
                <a:gd name="connsiteY1" fmla="*/ 99775 h 115667"/>
                <a:gd name="connsiteX2" fmla="*/ 251121 w 2162322"/>
                <a:gd name="connsiteY2" fmla="*/ 115667 h 115667"/>
                <a:gd name="connsiteX3" fmla="*/ 0 w 2162322"/>
                <a:gd name="connsiteY3" fmla="*/ 115667 h 115667"/>
                <a:gd name="connsiteX4" fmla="*/ 21701 w 2162322"/>
                <a:gd name="connsiteY4" fmla="*/ 102954 h 115667"/>
                <a:gd name="connsiteX5" fmla="*/ 122338 w 2162322"/>
                <a:gd name="connsiteY5" fmla="*/ 78724 h 115667"/>
                <a:gd name="connsiteX6" fmla="*/ 2048425 w 2162322"/>
                <a:gd name="connsiteY6" fmla="*/ 0 h 115667"/>
                <a:gd name="connsiteX7" fmla="*/ 2162322 w 2162322"/>
                <a:gd name="connsiteY7" fmla="*/ 3072 h 115667"/>
                <a:gd name="connsiteX8" fmla="*/ 2162322 w 2162322"/>
                <a:gd name="connsiteY8" fmla="*/ 115667 h 115667"/>
                <a:gd name="connsiteX9" fmla="*/ 1721788 w 2162322"/>
                <a:gd name="connsiteY9" fmla="*/ 115667 h 115667"/>
                <a:gd name="connsiteX10" fmla="*/ 1820303 w 2162322"/>
                <a:gd name="connsiteY10" fmla="*/ 60374 h 115667"/>
                <a:gd name="connsiteX11" fmla="*/ 2048425 w 2162322"/>
                <a:gd name="connsiteY11" fmla="*/ 0 h 11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2322" h="115667">
                  <a:moveTo>
                    <a:pt x="122338" y="78724"/>
                  </a:moveTo>
                  <a:cubicBezTo>
                    <a:pt x="156731" y="77850"/>
                    <a:pt x="191362" y="84523"/>
                    <a:pt x="224405" y="99775"/>
                  </a:cubicBezTo>
                  <a:lnTo>
                    <a:pt x="251121" y="115667"/>
                  </a:lnTo>
                  <a:lnTo>
                    <a:pt x="0" y="115667"/>
                  </a:lnTo>
                  <a:lnTo>
                    <a:pt x="21701" y="102954"/>
                  </a:lnTo>
                  <a:cubicBezTo>
                    <a:pt x="53790" y="88019"/>
                    <a:pt x="87945" y="79598"/>
                    <a:pt x="122338" y="78724"/>
                  </a:cubicBezTo>
                  <a:close/>
                  <a:moveTo>
                    <a:pt x="2048425" y="0"/>
                  </a:moveTo>
                  <a:lnTo>
                    <a:pt x="2162322" y="3072"/>
                  </a:lnTo>
                  <a:lnTo>
                    <a:pt x="2162322" y="115667"/>
                  </a:lnTo>
                  <a:lnTo>
                    <a:pt x="1721788" y="115667"/>
                  </a:lnTo>
                  <a:lnTo>
                    <a:pt x="1820303" y="60374"/>
                  </a:lnTo>
                  <a:cubicBezTo>
                    <a:pt x="1893378" y="26692"/>
                    <a:pt x="1970266" y="5720"/>
                    <a:pt x="2048425" y="0"/>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21" name="Freeform 20">
              <a:extLst>
                <a:ext uri="{FF2B5EF4-FFF2-40B4-BE49-F238E27FC236}">
                  <a16:creationId xmlns:a16="http://schemas.microsoft.com/office/drawing/2014/main" id="{3CABA13C-936F-E73C-54A2-2B65D7368272}"/>
                </a:ext>
              </a:extLst>
            </p:cNvPr>
            <p:cNvSpPr/>
            <p:nvPr userDrawn="1"/>
          </p:nvSpPr>
          <p:spPr>
            <a:xfrm>
              <a:off x="9557646" y="3429000"/>
              <a:ext cx="2634355" cy="2302264"/>
            </a:xfrm>
            <a:custGeom>
              <a:avLst/>
              <a:gdLst>
                <a:gd name="connsiteX0" fmla="*/ 1595709 w 2634355"/>
                <a:gd name="connsiteY0" fmla="*/ 546 h 2302264"/>
                <a:gd name="connsiteX1" fmla="*/ 1718219 w 2634355"/>
                <a:gd name="connsiteY1" fmla="*/ 40674 h 2302264"/>
                <a:gd name="connsiteX2" fmla="*/ 1728386 w 2634355"/>
                <a:gd name="connsiteY2" fmla="*/ 350804 h 2302264"/>
                <a:gd name="connsiteX3" fmla="*/ 1113285 w 2634355"/>
                <a:gd name="connsiteY3" fmla="*/ 1342208 h 2302264"/>
                <a:gd name="connsiteX4" fmla="*/ 1103118 w 2634355"/>
                <a:gd name="connsiteY4" fmla="*/ 1459143 h 2302264"/>
                <a:gd name="connsiteX5" fmla="*/ 1265789 w 2634355"/>
                <a:gd name="connsiteY5" fmla="*/ 1418469 h 2302264"/>
                <a:gd name="connsiteX6" fmla="*/ 2287569 w 2634355"/>
                <a:gd name="connsiteY6" fmla="*/ 289795 h 2302264"/>
                <a:gd name="connsiteX7" fmla="*/ 2567163 w 2634355"/>
                <a:gd name="connsiteY7" fmla="*/ 223701 h 2302264"/>
                <a:gd name="connsiteX8" fmla="*/ 2620539 w 2634355"/>
                <a:gd name="connsiteY8" fmla="*/ 275177 h 2302264"/>
                <a:gd name="connsiteX9" fmla="*/ 2634355 w 2634355"/>
                <a:gd name="connsiteY9" fmla="*/ 317786 h 2302264"/>
                <a:gd name="connsiteX10" fmla="*/ 2634355 w 2634355"/>
                <a:gd name="connsiteY10" fmla="*/ 458221 h 2302264"/>
                <a:gd name="connsiteX11" fmla="*/ 2627528 w 2634355"/>
                <a:gd name="connsiteY11" fmla="*/ 485533 h 2302264"/>
                <a:gd name="connsiteX12" fmla="*/ 2562079 w 2634355"/>
                <a:gd name="connsiteY12" fmla="*/ 610095 h 2302264"/>
                <a:gd name="connsiteX13" fmla="*/ 1911393 w 2634355"/>
                <a:gd name="connsiteY13" fmla="*/ 1357460 h 2302264"/>
                <a:gd name="connsiteX14" fmla="*/ 1565715 w 2634355"/>
                <a:gd name="connsiteY14" fmla="*/ 1733685 h 2302264"/>
                <a:gd name="connsiteX15" fmla="*/ 1647052 w 2634355"/>
                <a:gd name="connsiteY15" fmla="*/ 1942132 h 2302264"/>
                <a:gd name="connsiteX16" fmla="*/ 1850389 w 2634355"/>
                <a:gd name="connsiteY16" fmla="*/ 1799778 h 2302264"/>
                <a:gd name="connsiteX17" fmla="*/ 2409575 w 2634355"/>
                <a:gd name="connsiteY17" fmla="*/ 1337124 h 2302264"/>
                <a:gd name="connsiteX18" fmla="*/ 2607831 w 2634355"/>
                <a:gd name="connsiteY18" fmla="*/ 1215106 h 2302264"/>
                <a:gd name="connsiteX19" fmla="*/ 2634355 w 2634355"/>
                <a:gd name="connsiteY19" fmla="*/ 1211326 h 2302264"/>
                <a:gd name="connsiteX20" fmla="*/ 2634355 w 2634355"/>
                <a:gd name="connsiteY20" fmla="*/ 1689785 h 2302264"/>
                <a:gd name="connsiteX21" fmla="*/ 2631024 w 2634355"/>
                <a:gd name="connsiteY21" fmla="*/ 1693330 h 2302264"/>
                <a:gd name="connsiteX22" fmla="*/ 2170651 w 2634355"/>
                <a:gd name="connsiteY22" fmla="*/ 2033648 h 2302264"/>
                <a:gd name="connsiteX23" fmla="*/ 1570799 w 2634355"/>
                <a:gd name="connsiteY23" fmla="*/ 2277684 h 2302264"/>
                <a:gd name="connsiteX24" fmla="*/ 701522 w 2634355"/>
                <a:gd name="connsiteY24" fmla="*/ 2201424 h 2302264"/>
                <a:gd name="connsiteX25" fmla="*/ 1052281 w 2634355"/>
                <a:gd name="connsiteY25" fmla="*/ 1921797 h 2302264"/>
                <a:gd name="connsiteX26" fmla="*/ 859109 w 2634355"/>
                <a:gd name="connsiteY26" fmla="*/ 1413385 h 2302264"/>
                <a:gd name="connsiteX27" fmla="*/ 381263 w 2634355"/>
                <a:gd name="connsiteY27" fmla="*/ 1677760 h 2302264"/>
                <a:gd name="connsiteX28" fmla="*/ 396512 w 2634355"/>
                <a:gd name="connsiteY28" fmla="*/ 2023480 h 2302264"/>
                <a:gd name="connsiteX29" fmla="*/ 0 w 2634355"/>
                <a:gd name="connsiteY29" fmla="*/ 1459143 h 2302264"/>
                <a:gd name="connsiteX30" fmla="*/ 284677 w 2634355"/>
                <a:gd name="connsiteY30" fmla="*/ 1525236 h 2302264"/>
                <a:gd name="connsiteX31" fmla="*/ 793024 w 2634355"/>
                <a:gd name="connsiteY31" fmla="*/ 1001572 h 2302264"/>
                <a:gd name="connsiteX32" fmla="*/ 1377627 w 2634355"/>
                <a:gd name="connsiteY32" fmla="*/ 101683 h 2302264"/>
                <a:gd name="connsiteX33" fmla="*/ 1595709 w 2634355"/>
                <a:gd name="connsiteY33" fmla="*/ 546 h 230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34355" h="2302264">
                  <a:moveTo>
                    <a:pt x="1595709" y="546"/>
                  </a:moveTo>
                  <a:cubicBezTo>
                    <a:pt x="1641014" y="-2701"/>
                    <a:pt x="1683905" y="8262"/>
                    <a:pt x="1718219" y="40674"/>
                  </a:cubicBezTo>
                  <a:cubicBezTo>
                    <a:pt x="1799555" y="116935"/>
                    <a:pt x="1774139" y="249121"/>
                    <a:pt x="1728386" y="350804"/>
                  </a:cubicBezTo>
                  <a:cubicBezTo>
                    <a:pt x="1570799" y="706694"/>
                    <a:pt x="1281038" y="991404"/>
                    <a:pt x="1113285" y="1342208"/>
                  </a:cubicBezTo>
                  <a:cubicBezTo>
                    <a:pt x="1092950" y="1372711"/>
                    <a:pt x="1077698" y="1428637"/>
                    <a:pt x="1103118" y="1459143"/>
                  </a:cubicBezTo>
                  <a:cubicBezTo>
                    <a:pt x="1148870" y="1520152"/>
                    <a:pt x="1230204" y="1459143"/>
                    <a:pt x="1265789" y="1418469"/>
                  </a:cubicBezTo>
                  <a:cubicBezTo>
                    <a:pt x="1601299" y="1047330"/>
                    <a:pt x="1891058" y="605011"/>
                    <a:pt x="2287569" y="289795"/>
                  </a:cubicBezTo>
                  <a:cubicBezTo>
                    <a:pt x="2368907" y="228785"/>
                    <a:pt x="2475658" y="167776"/>
                    <a:pt x="2567163" y="223701"/>
                  </a:cubicBezTo>
                  <a:cubicBezTo>
                    <a:pt x="2590037" y="236411"/>
                    <a:pt x="2607830" y="254205"/>
                    <a:pt x="2620539" y="275177"/>
                  </a:cubicBezTo>
                  <a:lnTo>
                    <a:pt x="2634355" y="317786"/>
                  </a:lnTo>
                  <a:lnTo>
                    <a:pt x="2634355" y="458221"/>
                  </a:lnTo>
                  <a:lnTo>
                    <a:pt x="2627528" y="485533"/>
                  </a:lnTo>
                  <a:cubicBezTo>
                    <a:pt x="2611642" y="528748"/>
                    <a:pt x="2587495" y="569421"/>
                    <a:pt x="2562079" y="610095"/>
                  </a:cubicBezTo>
                  <a:cubicBezTo>
                    <a:pt x="2389239" y="889722"/>
                    <a:pt x="2145231" y="1128675"/>
                    <a:pt x="1911393" y="1357460"/>
                  </a:cubicBezTo>
                  <a:cubicBezTo>
                    <a:pt x="1789388" y="1479478"/>
                    <a:pt x="1672469" y="1601497"/>
                    <a:pt x="1565715" y="1733685"/>
                  </a:cubicBezTo>
                  <a:cubicBezTo>
                    <a:pt x="1494546" y="1820114"/>
                    <a:pt x="1484378" y="1992974"/>
                    <a:pt x="1647052" y="1942132"/>
                  </a:cubicBezTo>
                  <a:cubicBezTo>
                    <a:pt x="1723302" y="1916713"/>
                    <a:pt x="1789388" y="1850620"/>
                    <a:pt x="1850389" y="1799778"/>
                  </a:cubicBezTo>
                  <a:cubicBezTo>
                    <a:pt x="2038480" y="1647254"/>
                    <a:pt x="2221484" y="1489646"/>
                    <a:pt x="2409575" y="1337124"/>
                  </a:cubicBezTo>
                  <a:cubicBezTo>
                    <a:pt x="2470577" y="1286283"/>
                    <a:pt x="2531578" y="1235441"/>
                    <a:pt x="2607831" y="1215106"/>
                  </a:cubicBezTo>
                  <a:lnTo>
                    <a:pt x="2634355" y="1211326"/>
                  </a:lnTo>
                  <a:lnTo>
                    <a:pt x="2634355" y="1689785"/>
                  </a:lnTo>
                  <a:lnTo>
                    <a:pt x="2631024" y="1693330"/>
                  </a:lnTo>
                  <a:cubicBezTo>
                    <a:pt x="2491863" y="1821068"/>
                    <a:pt x="2326967" y="1923067"/>
                    <a:pt x="2170651" y="2033648"/>
                  </a:cubicBezTo>
                  <a:cubicBezTo>
                    <a:pt x="1992728" y="2160750"/>
                    <a:pt x="1789388" y="2247181"/>
                    <a:pt x="1570799" y="2277684"/>
                  </a:cubicBezTo>
                  <a:cubicBezTo>
                    <a:pt x="1311541" y="2318358"/>
                    <a:pt x="996364" y="2318358"/>
                    <a:pt x="701522" y="2201424"/>
                  </a:cubicBezTo>
                  <a:cubicBezTo>
                    <a:pt x="848941" y="2196340"/>
                    <a:pt x="991280" y="2084489"/>
                    <a:pt x="1052281" y="1921797"/>
                  </a:cubicBezTo>
                  <a:cubicBezTo>
                    <a:pt x="1133618" y="1708263"/>
                    <a:pt x="1042116" y="1479478"/>
                    <a:pt x="859109" y="1413385"/>
                  </a:cubicBezTo>
                  <a:cubicBezTo>
                    <a:pt x="671021" y="1347292"/>
                    <a:pt x="457513" y="1464227"/>
                    <a:pt x="381263" y="1677760"/>
                  </a:cubicBezTo>
                  <a:cubicBezTo>
                    <a:pt x="335511" y="1799778"/>
                    <a:pt x="345678" y="1926881"/>
                    <a:pt x="396512" y="2023480"/>
                  </a:cubicBezTo>
                  <a:cubicBezTo>
                    <a:pt x="238924" y="1891291"/>
                    <a:pt x="101670" y="1713347"/>
                    <a:pt x="0" y="1459143"/>
                  </a:cubicBezTo>
                  <a:cubicBezTo>
                    <a:pt x="45752" y="1535404"/>
                    <a:pt x="188088" y="1555742"/>
                    <a:pt x="284677" y="1525236"/>
                  </a:cubicBezTo>
                  <a:cubicBezTo>
                    <a:pt x="533767" y="1443891"/>
                    <a:pt x="671021" y="1215106"/>
                    <a:pt x="793024" y="1001572"/>
                  </a:cubicBezTo>
                  <a:cubicBezTo>
                    <a:pt x="965863" y="696524"/>
                    <a:pt x="1113285" y="340636"/>
                    <a:pt x="1377627" y="101683"/>
                  </a:cubicBezTo>
                  <a:cubicBezTo>
                    <a:pt x="1437993" y="50841"/>
                    <a:pt x="1520202" y="5958"/>
                    <a:pt x="1595709" y="546"/>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grpSp>
      <p:pic>
        <p:nvPicPr>
          <p:cNvPr id="6" name="Picture Placeholder 5" descr="A blue green and white cover with white text&#10;&#10;Description automatically generated">
            <a:hlinkClick r:id="rId2"/>
            <a:extLst>
              <a:ext uri="{FF2B5EF4-FFF2-40B4-BE49-F238E27FC236}">
                <a16:creationId xmlns:a16="http://schemas.microsoft.com/office/drawing/2014/main" id="{75ACCF9C-745B-109B-CB7D-3A0B59A86333}"/>
              </a:ext>
            </a:extLst>
          </p:cNvPr>
          <p:cNvPicPr>
            <a:picLocks noGrp="1" noChangeAspect="1"/>
          </p:cNvPicPr>
          <p:nvPr>
            <p:ph type="pic" sz="quarter" idx="10"/>
          </p:nvPr>
        </p:nvPicPr>
        <p:blipFill>
          <a:blip r:embed="rId3"/>
          <a:srcRect t="18981" b="18981"/>
          <a:stretch>
            <a:fillRect/>
          </a:stretch>
        </p:blipFill>
        <p:spPr/>
      </p:pic>
      <p:pic>
        <p:nvPicPr>
          <p:cNvPr id="9" name="Graphic 8" descr="Headphones with solid fill">
            <a:extLst>
              <a:ext uri="{FF2B5EF4-FFF2-40B4-BE49-F238E27FC236}">
                <a16:creationId xmlns:a16="http://schemas.microsoft.com/office/drawing/2014/main" id="{06B66671-15CB-DCF9-832B-5086207442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7951" y="383377"/>
            <a:ext cx="1144949" cy="1093350"/>
          </a:xfrm>
          <a:prstGeom prst="rect">
            <a:avLst/>
          </a:prstGeom>
        </p:spPr>
      </p:pic>
    </p:spTree>
    <p:extLst>
      <p:ext uri="{BB962C8B-B14F-4D97-AF65-F5344CB8AC3E}">
        <p14:creationId xmlns:p14="http://schemas.microsoft.com/office/powerpoint/2010/main" val="812138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4876720" y="596671"/>
            <a:ext cx="6577261" cy="845139"/>
          </a:xfrm>
        </p:spPr>
        <p:txBody>
          <a:bodyPr/>
          <a:lstStyle/>
          <a:p>
            <a:r>
              <a:rPr lang="en-US" dirty="0"/>
              <a:t>Online Support Resources</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4892899" y="1367264"/>
            <a:ext cx="6561082" cy="2717240"/>
          </a:xfrm>
        </p:spPr>
        <p:txBody>
          <a:bodyPr/>
          <a:lstStyle/>
          <a:p>
            <a:r>
              <a:rPr lang="en-US" sz="2400" b="1" dirty="0">
                <a:solidFill>
                  <a:srgbClr val="E97924"/>
                </a:solidFill>
              </a:rPr>
              <a:t>Be You Planning for Wellbeing: mine, yours, ours</a:t>
            </a:r>
          </a:p>
          <a:p>
            <a:r>
              <a:rPr lang="en-GB" sz="2400" dirty="0"/>
              <a:t>Suggested activities, guidance and inspiration to help you find the balance in all areas of your life while navigating the ups and downs.</a:t>
            </a:r>
          </a:p>
          <a:p>
            <a:r>
              <a:rPr lang="en-US" sz="1800" dirty="0"/>
              <a:t>https://beyou.edu.au/-/media/resources/tools-and-guides/wellbeing-tools-for-you/practice/be-you-planning-for-wellbeing--mine-yours-ours.pdf</a:t>
            </a:r>
          </a:p>
          <a:p>
            <a:endParaRPr lang="en-US" sz="2400"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59"/>
          </p:nvPr>
        </p:nvSpPr>
        <p:spPr>
          <a:prstGeom prst="rect">
            <a:avLst/>
          </a:prstGeom>
        </p:spPr>
        <p:txBody>
          <a:bodyPr>
            <a:normAutofit/>
          </a:bodyPr>
          <a:lstStyle/>
          <a:p>
            <a:r>
              <a:rPr lang="en-GB" dirty="0"/>
              <a:t>“There is no health without mental health; mental health is too important to be left to the professionals alone, and mental health is everyone’s business.” </a:t>
            </a:r>
            <a:endParaRPr lang="en-US" dirty="0"/>
          </a:p>
        </p:txBody>
      </p:sp>
      <p:sp>
        <p:nvSpPr>
          <p:cNvPr id="5" name="Text Placeholder 4">
            <a:extLst>
              <a:ext uri="{FF2B5EF4-FFF2-40B4-BE49-F238E27FC236}">
                <a16:creationId xmlns:a16="http://schemas.microsoft.com/office/drawing/2014/main" id="{B178C4A1-1100-E85F-944C-C7F845825702}"/>
              </a:ext>
            </a:extLst>
          </p:cNvPr>
          <p:cNvSpPr>
            <a:spLocks noGrp="1"/>
          </p:cNvSpPr>
          <p:nvPr>
            <p:ph type="body" sz="quarter" idx="60"/>
          </p:nvPr>
        </p:nvSpPr>
        <p:spPr/>
        <p:txBody>
          <a:bodyPr/>
          <a:lstStyle/>
          <a:p>
            <a:r>
              <a:rPr lang="en-GB" dirty="0"/>
              <a:t>“</a:t>
            </a:r>
          </a:p>
        </p:txBody>
      </p:sp>
      <p:sp>
        <p:nvSpPr>
          <p:cNvPr id="6" name="Text Placeholder 5">
            <a:extLst>
              <a:ext uri="{FF2B5EF4-FFF2-40B4-BE49-F238E27FC236}">
                <a16:creationId xmlns:a16="http://schemas.microsoft.com/office/drawing/2014/main" id="{3360ED65-2633-A399-9A98-16A423322A25}"/>
              </a:ext>
            </a:extLst>
          </p:cNvPr>
          <p:cNvSpPr>
            <a:spLocks noGrp="1"/>
          </p:cNvSpPr>
          <p:nvPr>
            <p:ph type="body" sz="quarter" idx="61"/>
          </p:nvPr>
        </p:nvSpPr>
        <p:spPr/>
        <p:txBody>
          <a:bodyPr/>
          <a:lstStyle/>
          <a:p>
            <a:r>
              <a:rPr lang="en-GB" dirty="0"/>
              <a:t>Vikram Patel</a:t>
            </a:r>
          </a:p>
          <a:p>
            <a:endParaRPr lang="en-GB" b="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46</a:t>
            </a:fld>
            <a:endParaRPr lang="en-US" sz="1291" dirty="0"/>
          </a:p>
        </p:txBody>
      </p:sp>
      <p:sp>
        <p:nvSpPr>
          <p:cNvPr id="2" name="Slide Number Placeholder 2">
            <a:extLst>
              <a:ext uri="{FF2B5EF4-FFF2-40B4-BE49-F238E27FC236}">
                <a16:creationId xmlns:a16="http://schemas.microsoft.com/office/drawing/2014/main" id="{DDD4921C-91E5-DB7A-2BD7-5E66F2B3ECD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46</a:t>
            </a:fld>
            <a:endParaRPr lang="en-US" sz="800" dirty="0">
              <a:latin typeface="Calibri" panose="020F0502020204030204" pitchFamily="34" charset="0"/>
              <a:cs typeface="Calibri" panose="020F0502020204030204" pitchFamily="34" charset="0"/>
            </a:endParaRPr>
          </a:p>
        </p:txBody>
      </p:sp>
      <p:pic>
        <p:nvPicPr>
          <p:cNvPr id="20" name="Picture Placeholder 19" descr="A person making a heart with her hands&#10;&#10;Description automatically generated">
            <a:extLst>
              <a:ext uri="{FF2B5EF4-FFF2-40B4-BE49-F238E27FC236}">
                <a16:creationId xmlns:a16="http://schemas.microsoft.com/office/drawing/2014/main" id="{4689807F-F0CD-ACEA-FAED-44DD95F923C8}"/>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l="4462" r="4462"/>
          <a:stretch>
            <a:fillRect/>
          </a:stretch>
        </p:blipFill>
        <p:spPr/>
      </p:pic>
    </p:spTree>
    <p:extLst>
      <p:ext uri="{BB962C8B-B14F-4D97-AF65-F5344CB8AC3E}">
        <p14:creationId xmlns:p14="http://schemas.microsoft.com/office/powerpoint/2010/main" val="3137970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ABEC25E-6AC9-FB41-9B79-FCCA51F914BA}"/>
              </a:ext>
            </a:extLst>
          </p:cNvPr>
          <p:cNvSpPr>
            <a:spLocks noGrp="1"/>
          </p:cNvSpPr>
          <p:nvPr>
            <p:ph type="body" sz="quarter" idx="50"/>
          </p:nvPr>
        </p:nvSpPr>
        <p:spPr>
          <a:xfrm>
            <a:off x="4327050" y="1277526"/>
            <a:ext cx="7160273" cy="1861090"/>
          </a:xfrm>
        </p:spPr>
        <p:txBody>
          <a:bodyPr/>
          <a:lstStyle/>
          <a:p>
            <a:r>
              <a:rPr lang="en-GB" b="1" dirty="0">
                <a:solidFill>
                  <a:srgbClr val="E97924"/>
                </a:solidFill>
              </a:rPr>
              <a:t>Black Dog Institute: Digital Tools and Resources</a:t>
            </a:r>
          </a:p>
          <a:p>
            <a:r>
              <a:rPr lang="en-GB" dirty="0"/>
              <a:t>Collection of quizzes for self-assessment and apps to help with mild to moderate conditions.</a:t>
            </a:r>
          </a:p>
          <a:p>
            <a:r>
              <a:rPr lang="en-US" sz="2000" dirty="0"/>
              <a:t>https://www.blackdoginstitute.org.au/resources-support/digital-tools-apps/</a:t>
            </a:r>
          </a:p>
        </p:txBody>
      </p:sp>
      <p:sp>
        <p:nvSpPr>
          <p:cNvPr id="16" name="Text Placeholder 15">
            <a:extLst>
              <a:ext uri="{FF2B5EF4-FFF2-40B4-BE49-F238E27FC236}">
                <a16:creationId xmlns:a16="http://schemas.microsoft.com/office/drawing/2014/main" id="{0F9CC369-FB0E-B146-AA56-923048664497}"/>
              </a:ext>
            </a:extLst>
          </p:cNvPr>
          <p:cNvSpPr>
            <a:spLocks noGrp="1"/>
          </p:cNvSpPr>
          <p:nvPr>
            <p:ph type="body" sz="quarter" idx="55"/>
          </p:nvPr>
        </p:nvSpPr>
        <p:spPr>
          <a:xfrm>
            <a:off x="4327047" y="3266272"/>
            <a:ext cx="7160273" cy="2314202"/>
          </a:xfrm>
        </p:spPr>
        <p:txBody>
          <a:bodyPr/>
          <a:lstStyle/>
          <a:p>
            <a:r>
              <a:rPr lang="en-US" b="1" dirty="0">
                <a:solidFill>
                  <a:srgbClr val="E97924"/>
                </a:solidFill>
              </a:rPr>
              <a:t>Headspace</a:t>
            </a:r>
          </a:p>
          <a:p>
            <a:r>
              <a:rPr lang="en-GB" dirty="0">
                <a:solidFill>
                  <a:schemeClr val="tx1"/>
                </a:solidFill>
              </a:rPr>
              <a:t>Headspace is a science-backed app for mindfulness and meditation, providing unique tools and resources to help reduce stress, build resilience, and aid better sleep.</a:t>
            </a:r>
          </a:p>
          <a:p>
            <a:r>
              <a:rPr lang="en-US" sz="2000" dirty="0">
                <a:solidFill>
                  <a:schemeClr val="tx1"/>
                </a:solidFill>
              </a:rPr>
              <a:t>https://www.headspace.com/nhs</a:t>
            </a:r>
          </a:p>
        </p:txBody>
      </p:sp>
      <p:pic>
        <p:nvPicPr>
          <p:cNvPr id="17" name="Picture Placeholder 16">
            <a:extLst>
              <a:ext uri="{FF2B5EF4-FFF2-40B4-BE49-F238E27FC236}">
                <a16:creationId xmlns:a16="http://schemas.microsoft.com/office/drawing/2014/main" id="{2789369D-8757-83D7-9ED0-C026528D8BF2}"/>
              </a:ext>
            </a:extLst>
          </p:cNvPr>
          <p:cNvPicPr>
            <a:picLocks noGrp="1" noChangeAspect="1"/>
          </p:cNvPicPr>
          <p:nvPr>
            <p:ph type="pic" sz="quarter" idx="57"/>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195" r="1195"/>
          <a:stretch>
            <a:fillRect/>
          </a:stretch>
        </p:blipFill>
        <p:spPr/>
      </p:pic>
      <p:pic>
        <p:nvPicPr>
          <p:cNvPr id="19" name="Picture Placeholder 18">
            <a:extLst>
              <a:ext uri="{FF2B5EF4-FFF2-40B4-BE49-F238E27FC236}">
                <a16:creationId xmlns:a16="http://schemas.microsoft.com/office/drawing/2014/main" id="{04A639E9-894E-12E8-6D58-D36E62858A44}"/>
              </a:ext>
            </a:extLst>
          </p:cNvPr>
          <p:cNvPicPr>
            <a:picLocks noGrp="1" noChangeAspect="1"/>
          </p:cNvPicPr>
          <p:nvPr>
            <p:ph type="pic" sz="quarter" idx="58"/>
          </p:nvPr>
        </p:nvPicPr>
        <p:blipFill>
          <a:blip r:embed="rId4" cstate="screen">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l="1195" r="1195"/>
          <a:stretch>
            <a:fillRect/>
          </a:stretch>
        </p:blipFill>
        <p:spPr/>
      </p:pic>
      <p:pic>
        <p:nvPicPr>
          <p:cNvPr id="21" name="Picture Placeholder 20">
            <a:extLst>
              <a:ext uri="{FF2B5EF4-FFF2-40B4-BE49-F238E27FC236}">
                <a16:creationId xmlns:a16="http://schemas.microsoft.com/office/drawing/2014/main" id="{D13D35D2-5FCA-99BA-C9A9-D06D8EDA2875}"/>
              </a:ext>
            </a:extLst>
          </p:cNvPr>
          <p:cNvPicPr>
            <a:picLocks noGrp="1" noChangeAspect="1"/>
          </p:cNvPicPr>
          <p:nvPr>
            <p:ph type="pic" sz="quarter" idx="59"/>
          </p:nvPr>
        </p:nvPicPr>
        <p:blipFill>
          <a:blip r:embed="rId6" cstate="screen">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t="27234" b="27234"/>
          <a:stretch>
            <a:fillRect/>
          </a:stretch>
        </p:blipFill>
        <p:spPr/>
      </p:pic>
      <p:sp>
        <p:nvSpPr>
          <p:cNvPr id="2" name="Slide Number Placeholder 2">
            <a:extLst>
              <a:ext uri="{FF2B5EF4-FFF2-40B4-BE49-F238E27FC236}">
                <a16:creationId xmlns:a16="http://schemas.microsoft.com/office/drawing/2014/main" id="{7D464FAA-6BD9-DCAA-E5F2-EA88628A20A7}"/>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47</a:t>
            </a:fld>
            <a:endParaRPr lang="en-US" sz="800" dirty="0">
              <a:latin typeface="Calibri" panose="020F0502020204030204" pitchFamily="34" charset="0"/>
              <a:cs typeface="Calibri" panose="020F0502020204030204" pitchFamily="34" charset="0"/>
            </a:endParaRPr>
          </a:p>
        </p:txBody>
      </p:sp>
      <p:sp>
        <p:nvSpPr>
          <p:cNvPr id="5" name="Text Placeholder 9">
            <a:extLst>
              <a:ext uri="{FF2B5EF4-FFF2-40B4-BE49-F238E27FC236}">
                <a16:creationId xmlns:a16="http://schemas.microsoft.com/office/drawing/2014/main" id="{A553FB11-6842-AD37-48DD-F73B2174BAE5}"/>
              </a:ext>
            </a:extLst>
          </p:cNvPr>
          <p:cNvSpPr txBox="1">
            <a:spLocks/>
          </p:cNvSpPr>
          <p:nvPr/>
        </p:nvSpPr>
        <p:spPr>
          <a:xfrm>
            <a:off x="4327050" y="362809"/>
            <a:ext cx="7160276" cy="73006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80559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F9CC369-FB0E-B146-AA56-923048664497}"/>
              </a:ext>
            </a:extLst>
          </p:cNvPr>
          <p:cNvSpPr>
            <a:spLocks noGrp="1"/>
          </p:cNvSpPr>
          <p:nvPr>
            <p:ph type="body" sz="quarter" idx="55"/>
          </p:nvPr>
        </p:nvSpPr>
        <p:spPr>
          <a:xfrm>
            <a:off x="3401989" y="780171"/>
            <a:ext cx="5413669" cy="4189846"/>
          </a:xfrm>
        </p:spPr>
        <p:txBody>
          <a:bodyPr/>
          <a:lstStyle/>
          <a:p>
            <a:r>
              <a:rPr lang="en-GB" b="1" dirty="0">
                <a:solidFill>
                  <a:srgbClr val="E97924"/>
                </a:solidFill>
              </a:rPr>
              <a:t>Doing What Matters in Times of Stress: An Illustrated Guide by World Health Organization</a:t>
            </a:r>
          </a:p>
          <a:p>
            <a:endParaRPr lang="en-GB" b="1" dirty="0">
              <a:solidFill>
                <a:srgbClr val="E97924"/>
              </a:solidFill>
            </a:endParaRPr>
          </a:p>
          <a:p>
            <a:r>
              <a:rPr lang="en-GB" dirty="0"/>
              <a:t>A stress management guide for coping with adversity. The guide aims to equip people with practical skills to help cope with stress. A few minutes each day are enough to practice the self-help techniques. The guide can be used alone or with the accompanying audio exercises. Available in several languages!</a:t>
            </a:r>
          </a:p>
          <a:p>
            <a:endParaRPr lang="en-GB" dirty="0"/>
          </a:p>
          <a:p>
            <a:endParaRPr lang="en-GB" dirty="0"/>
          </a:p>
          <a:p>
            <a:endParaRPr lang="en-US" dirty="0"/>
          </a:p>
        </p:txBody>
      </p:sp>
      <p:sp>
        <p:nvSpPr>
          <p:cNvPr id="2" name="Slide Number Placeholder 2">
            <a:extLst>
              <a:ext uri="{FF2B5EF4-FFF2-40B4-BE49-F238E27FC236}">
                <a16:creationId xmlns:a16="http://schemas.microsoft.com/office/drawing/2014/main" id="{7D464FAA-6BD9-DCAA-E5F2-EA88628A20A7}"/>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48</a:t>
            </a:fld>
            <a:endParaRPr lang="en-US" sz="800" dirty="0">
              <a:latin typeface="Calibri" panose="020F0502020204030204" pitchFamily="34" charset="0"/>
              <a:cs typeface="Calibri" panose="020F0502020204030204" pitchFamily="34" charset="0"/>
            </a:endParaRPr>
          </a:p>
        </p:txBody>
      </p:sp>
      <p:pic>
        <p:nvPicPr>
          <p:cNvPr id="7" name="Picture Placeholder 6" descr="A group of people sitting at a table&#10;&#10;Description automatically generated">
            <a:extLst>
              <a:ext uri="{FF2B5EF4-FFF2-40B4-BE49-F238E27FC236}">
                <a16:creationId xmlns:a16="http://schemas.microsoft.com/office/drawing/2014/main" id="{7FE661DD-94E5-BF22-FEC1-605C3E1BC085}"/>
              </a:ext>
            </a:extLst>
          </p:cNvPr>
          <p:cNvPicPr>
            <a:picLocks noGrp="1" noChangeAspect="1"/>
          </p:cNvPicPr>
          <p:nvPr>
            <p:ph type="pic" sz="quarter" idx="57"/>
          </p:nvPr>
        </p:nvPicPr>
        <p:blipFill>
          <a:blip r:embed="rId2" cstate="screen">
            <a:extLst>
              <a:ext uri="{28A0092B-C50C-407E-A947-70E740481C1C}">
                <a14:useLocalDpi xmlns:a14="http://schemas.microsoft.com/office/drawing/2010/main"/>
              </a:ext>
            </a:extLst>
          </a:blip>
          <a:srcRect l="1195" r="1195"/>
          <a:stretch>
            <a:fillRect/>
          </a:stretch>
        </p:blipFill>
        <p:spPr/>
      </p:pic>
      <p:pic>
        <p:nvPicPr>
          <p:cNvPr id="23" name="Picture Placeholder 22" descr="A group of people sitting around a table&#10;&#10;Description automatically generated">
            <a:extLst>
              <a:ext uri="{FF2B5EF4-FFF2-40B4-BE49-F238E27FC236}">
                <a16:creationId xmlns:a16="http://schemas.microsoft.com/office/drawing/2014/main" id="{08FD4632-B633-2194-15E7-654FA5F838E2}"/>
              </a:ext>
            </a:extLst>
          </p:cNvPr>
          <p:cNvPicPr>
            <a:picLocks noGrp="1" noChangeAspect="1"/>
          </p:cNvPicPr>
          <p:nvPr>
            <p:ph type="pic" sz="quarter" idx="59"/>
          </p:nvPr>
        </p:nvPicPr>
        <p:blipFill>
          <a:blip r:embed="rId3" cstate="screen">
            <a:extLst>
              <a:ext uri="{28A0092B-C50C-407E-A947-70E740481C1C}">
                <a14:useLocalDpi xmlns:a14="http://schemas.microsoft.com/office/drawing/2010/main"/>
              </a:ext>
            </a:extLst>
          </a:blip>
          <a:srcRect l="1195" r="1195"/>
          <a:stretch>
            <a:fillRect/>
          </a:stretch>
        </p:blipFill>
        <p:spPr/>
      </p:pic>
      <p:pic>
        <p:nvPicPr>
          <p:cNvPr id="31" name="Picture Placeholder 30" descr="A person holding papers in a hallway&#10;&#10;Description automatically generated">
            <a:extLst>
              <a:ext uri="{FF2B5EF4-FFF2-40B4-BE49-F238E27FC236}">
                <a16:creationId xmlns:a16="http://schemas.microsoft.com/office/drawing/2014/main" id="{E81C7C44-24BF-0BCA-296E-7891563500B1}"/>
              </a:ext>
            </a:extLst>
          </p:cNvPr>
          <p:cNvPicPr>
            <a:picLocks noGrp="1" noChangeAspect="1"/>
          </p:cNvPicPr>
          <p:nvPr>
            <p:ph type="pic" sz="quarter" idx="58"/>
          </p:nvPr>
        </p:nvPicPr>
        <p:blipFill>
          <a:blip r:embed="rId4" cstate="screen">
            <a:extLst>
              <a:ext uri="{28A0092B-C50C-407E-A947-70E740481C1C}">
                <a14:useLocalDpi xmlns:a14="http://schemas.microsoft.com/office/drawing/2010/main"/>
              </a:ext>
            </a:extLst>
          </a:blip>
          <a:srcRect l="1191" r="1191"/>
          <a:stretch>
            <a:fillRect/>
          </a:stretch>
        </p:blipFill>
        <p:spPr/>
      </p:pic>
      <p:pic>
        <p:nvPicPr>
          <p:cNvPr id="4" name="Picture 3">
            <a:hlinkClick r:id="rId5"/>
            <a:extLst>
              <a:ext uri="{FF2B5EF4-FFF2-40B4-BE49-F238E27FC236}">
                <a16:creationId xmlns:a16="http://schemas.microsoft.com/office/drawing/2014/main" id="{9275284C-E1B4-8FEC-207C-F86CFBBDF078}"/>
              </a:ext>
            </a:extLst>
          </p:cNvPr>
          <p:cNvPicPr>
            <a:picLocks noChangeAspect="1"/>
          </p:cNvPicPr>
          <p:nvPr/>
        </p:nvPicPr>
        <p:blipFill>
          <a:blip r:embed="rId6"/>
          <a:stretch>
            <a:fillRect/>
          </a:stretch>
        </p:blipFill>
        <p:spPr>
          <a:xfrm>
            <a:off x="9186992" y="1478230"/>
            <a:ext cx="2456742" cy="3008732"/>
          </a:xfrm>
          <a:prstGeom prst="rect">
            <a:avLst/>
          </a:prstGeom>
        </p:spPr>
      </p:pic>
      <p:pic>
        <p:nvPicPr>
          <p:cNvPr id="11" name="Graphic 10" descr="Cursor with solid fill">
            <a:extLst>
              <a:ext uri="{FF2B5EF4-FFF2-40B4-BE49-F238E27FC236}">
                <a16:creationId xmlns:a16="http://schemas.microsoft.com/office/drawing/2014/main" id="{77D89716-0E3C-FEAF-7A71-F986584AFF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9241931" y="4164963"/>
            <a:ext cx="914400" cy="914400"/>
          </a:xfrm>
          <a:prstGeom prst="rect">
            <a:avLst/>
          </a:prstGeom>
        </p:spPr>
      </p:pic>
      <p:sp>
        <p:nvSpPr>
          <p:cNvPr id="12" name="TextBox 11">
            <a:extLst>
              <a:ext uri="{FF2B5EF4-FFF2-40B4-BE49-F238E27FC236}">
                <a16:creationId xmlns:a16="http://schemas.microsoft.com/office/drawing/2014/main" id="{42F43CB7-30C4-A7B6-196F-6712F0A46B55}"/>
              </a:ext>
            </a:extLst>
          </p:cNvPr>
          <p:cNvSpPr txBox="1"/>
          <p:nvPr/>
        </p:nvSpPr>
        <p:spPr>
          <a:xfrm>
            <a:off x="8433052" y="5010849"/>
            <a:ext cx="2332652" cy="830997"/>
          </a:xfrm>
          <a:prstGeom prst="rect">
            <a:avLst/>
          </a:prstGeom>
          <a:noFill/>
        </p:spPr>
        <p:txBody>
          <a:bodyPr wrap="square" rtlCol="0">
            <a:spAutoFit/>
          </a:bodyPr>
          <a:lstStyle/>
          <a:p>
            <a:pPr algn="ctr"/>
            <a:r>
              <a:rPr lang="en-IE" sz="2400" b="1" dirty="0">
                <a:solidFill>
                  <a:srgbClr val="7ABB57"/>
                </a:solidFill>
              </a:rPr>
              <a:t>CLICK TO READ</a:t>
            </a:r>
          </a:p>
        </p:txBody>
      </p:sp>
    </p:spTree>
    <p:extLst>
      <p:ext uri="{BB962C8B-B14F-4D97-AF65-F5344CB8AC3E}">
        <p14:creationId xmlns:p14="http://schemas.microsoft.com/office/powerpoint/2010/main" val="372994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4B26093-4BBF-2D4E-AE6B-8CC97182CFB6}"/>
              </a:ext>
            </a:extLst>
          </p:cNvPr>
          <p:cNvSpPr>
            <a:spLocks noGrp="1"/>
          </p:cNvSpPr>
          <p:nvPr>
            <p:ph type="body" sz="quarter" idx="30"/>
          </p:nvPr>
        </p:nvSpPr>
        <p:spPr>
          <a:xfrm>
            <a:off x="419100" y="4810540"/>
            <a:ext cx="11296650" cy="1519624"/>
          </a:xfrm>
        </p:spPr>
        <p:txBody>
          <a:bodyPr/>
          <a:lstStyle/>
          <a:p>
            <a:r>
              <a:rPr lang="en-US" sz="2400" b="0" dirty="0"/>
              <a:t>A Facebook group to join that may be helpful!</a:t>
            </a:r>
          </a:p>
          <a:p>
            <a:r>
              <a:rPr lang="en-GB" sz="2400" dirty="0"/>
              <a:t>Migrant Minds- </a:t>
            </a:r>
            <a:r>
              <a:rPr lang="en-GB" sz="2400" b="0" dirty="0"/>
              <a:t>A European Network of Immigrant Entrepreneurs and Professionals. Our mission is to inspire others! Join our pool of immigrants, reach like-minded people, discover new success stories, get inspired, and inspire others.</a:t>
            </a:r>
          </a:p>
          <a:p>
            <a:endParaRPr lang="en-GB" sz="2400" dirty="0"/>
          </a:p>
        </p:txBody>
      </p:sp>
      <p:pic>
        <p:nvPicPr>
          <p:cNvPr id="18" name="Picture Placeholder 17">
            <a:extLst>
              <a:ext uri="{FF2B5EF4-FFF2-40B4-BE49-F238E27FC236}">
                <a16:creationId xmlns:a16="http://schemas.microsoft.com/office/drawing/2014/main" id="{4109C1E2-4C52-2B15-D875-38C03B91A4D4}"/>
              </a:ext>
            </a:extLst>
          </p:cNvPr>
          <p:cNvPicPr>
            <a:picLocks noGrp="1" noChangeAspect="1"/>
          </p:cNvPicPr>
          <p:nvPr>
            <p:ph type="pic" sz="quarter" idx="23"/>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4071" r="14071"/>
          <a:stretch>
            <a:fillRect/>
          </a:stretch>
        </p:blipFill>
        <p:spPr/>
      </p:pic>
      <p:pic>
        <p:nvPicPr>
          <p:cNvPr id="20" name="Picture Placeholder 19">
            <a:extLst>
              <a:ext uri="{FF2B5EF4-FFF2-40B4-BE49-F238E27FC236}">
                <a16:creationId xmlns:a16="http://schemas.microsoft.com/office/drawing/2014/main" id="{5A24BBAC-7F56-9BAA-FCD6-9B250A7C896F}"/>
              </a:ext>
            </a:extLst>
          </p:cNvPr>
          <p:cNvPicPr>
            <a:picLocks noGrp="1" noChangeAspect="1"/>
          </p:cNvPicPr>
          <p:nvPr>
            <p:ph type="pic" sz="quarter" idx="50"/>
          </p:nvPr>
        </p:nvPicPr>
        <p:blipFill>
          <a:blip r:embed="rId4" cstate="screen">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9586" b="9586"/>
          <a:stretch>
            <a:fillRect/>
          </a:stretch>
        </p:blipFill>
        <p:spPr/>
      </p:pic>
      <p:pic>
        <p:nvPicPr>
          <p:cNvPr id="25" name="Picture Placeholder 24">
            <a:extLst>
              <a:ext uri="{FF2B5EF4-FFF2-40B4-BE49-F238E27FC236}">
                <a16:creationId xmlns:a16="http://schemas.microsoft.com/office/drawing/2014/main" id="{70C87642-87C2-B16F-3C42-9EC58B0AFE4F}"/>
              </a:ext>
            </a:extLst>
          </p:cNvPr>
          <p:cNvPicPr>
            <a:picLocks noGrp="1" noChangeAspect="1"/>
          </p:cNvPicPr>
          <p:nvPr>
            <p:ph type="pic" sz="quarter" idx="51"/>
          </p:nvPr>
        </p:nvPicPr>
        <p:blipFill rotWithShape="1">
          <a:blip r:embed="rId6" cstate="screen">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l="40308" t="16448" r="3695" b="5702"/>
          <a:stretch/>
        </p:blipFill>
        <p:spPr>
          <a:xfrm>
            <a:off x="7962900" y="442525"/>
            <a:ext cx="3752850" cy="3481775"/>
          </a:xfrm>
        </p:spPr>
      </p:pic>
      <p:sp>
        <p:nvSpPr>
          <p:cNvPr id="23" name="Slide Number Placeholder 2">
            <a:extLst>
              <a:ext uri="{FF2B5EF4-FFF2-40B4-BE49-F238E27FC236}">
                <a16:creationId xmlns:a16="http://schemas.microsoft.com/office/drawing/2014/main" id="{2F131F26-563C-924F-93B0-16AF018661A8}"/>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49</a:t>
            </a:fld>
            <a:endParaRPr lang="en-US" sz="1291" dirty="0"/>
          </a:p>
        </p:txBody>
      </p:sp>
      <p:sp>
        <p:nvSpPr>
          <p:cNvPr id="2" name="Slide Number Placeholder 2">
            <a:extLst>
              <a:ext uri="{FF2B5EF4-FFF2-40B4-BE49-F238E27FC236}">
                <a16:creationId xmlns:a16="http://schemas.microsoft.com/office/drawing/2014/main" id="{395673E0-CE8C-2C29-8AE7-992C0D88196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49</a:t>
            </a:fld>
            <a:endParaRPr lang="en-US" sz="800" dirty="0">
              <a:latin typeface="Calibri" panose="020F0502020204030204" pitchFamily="34" charset="0"/>
              <a:cs typeface="Calibri" panose="020F0502020204030204" pitchFamily="34" charset="0"/>
            </a:endParaRPr>
          </a:p>
        </p:txBody>
      </p:sp>
      <p:pic>
        <p:nvPicPr>
          <p:cNvPr id="6" name="Picture Placeholder 5" descr="A red paper with white text&#10;&#10;Description automatically generated">
            <a:extLst>
              <a:ext uri="{FF2B5EF4-FFF2-40B4-BE49-F238E27FC236}">
                <a16:creationId xmlns:a16="http://schemas.microsoft.com/office/drawing/2014/main" id="{66C55B56-076E-2882-B79C-37970276B483}"/>
              </a:ext>
            </a:extLst>
          </p:cNvPr>
          <p:cNvPicPr>
            <a:picLocks noGrp="1" noChangeAspect="1"/>
          </p:cNvPicPr>
          <p:nvPr>
            <p:ph type="pic" sz="quarter" idx="49"/>
          </p:nvPr>
        </p:nvPicPr>
        <p:blipFill>
          <a:blip r:embed="rId8" cstate="screen">
            <a:extLst>
              <a:ext uri="{28A0092B-C50C-407E-A947-70E740481C1C}">
                <a14:useLocalDpi xmlns:a14="http://schemas.microsoft.com/office/drawing/2010/main"/>
              </a:ext>
            </a:extLst>
          </a:blip>
          <a:srcRect t="30957" b="30957"/>
          <a:stretch>
            <a:fillRect/>
          </a:stretch>
        </p:blipFill>
        <p:spPr/>
      </p:pic>
    </p:spTree>
    <p:extLst>
      <p:ext uri="{BB962C8B-B14F-4D97-AF65-F5344CB8AC3E}">
        <p14:creationId xmlns:p14="http://schemas.microsoft.com/office/powerpoint/2010/main" val="2085146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8C2DBF1-2B83-62B3-EA75-33279C5C6B13}"/>
              </a:ext>
            </a:extLst>
          </p:cNvPr>
          <p:cNvPicPr>
            <a:picLocks noGrp="1" noChangeAspect="1"/>
          </p:cNvPicPr>
          <p:nvPr>
            <p:ph type="pic" sz="quarter" idx="21"/>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29769" r="29769"/>
          <a:stretch>
            <a:fillRect/>
          </a:stretch>
        </p:blipFill>
        <p:spPr/>
      </p:pic>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p:txBody>
          <a:bodyPr/>
          <a:lstStyle/>
          <a:p>
            <a:r>
              <a:rPr lang="en-US" dirty="0"/>
              <a:t>Overcoming Stress</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4996019" y="1836303"/>
            <a:ext cx="6561082" cy="1632228"/>
          </a:xfrm>
        </p:spPr>
        <p:txBody>
          <a:bodyPr/>
          <a:lstStyle/>
          <a:p>
            <a:r>
              <a:rPr lang="en-GB" dirty="0"/>
              <a:t>Entrepreneurship can be a minefield of factors that may have a negative impact on your mental wellbeing. </a:t>
            </a:r>
          </a:p>
          <a:p>
            <a:r>
              <a:rPr lang="en-GB" dirty="0"/>
              <a:t>Stress, anxiety, and insomnia are only some of the issues that can emerge from feeling overwhelmed in your business. This can stem from an unrealistic workload, financial pressures, or difficulties with customers or staff.</a:t>
            </a:r>
            <a:endParaRPr lang="en-US"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59"/>
          </p:nvPr>
        </p:nvSpPr>
        <p:spPr>
          <a:prstGeom prst="rect">
            <a:avLst/>
          </a:prstGeom>
        </p:spPr>
        <p:txBody>
          <a:bodyPr>
            <a:normAutofit/>
          </a:bodyPr>
          <a:lstStyle/>
          <a:p>
            <a:r>
              <a:rPr lang="en-GB" dirty="0"/>
              <a:t>“Challenges are gifts that force us to search for a new centre of gravity. Don’t fight them. Just find a new way to stand.” </a:t>
            </a:r>
            <a:endParaRPr lang="en-US" dirty="0"/>
          </a:p>
        </p:txBody>
      </p:sp>
      <p:sp>
        <p:nvSpPr>
          <p:cNvPr id="5" name="Text Placeholder 4">
            <a:extLst>
              <a:ext uri="{FF2B5EF4-FFF2-40B4-BE49-F238E27FC236}">
                <a16:creationId xmlns:a16="http://schemas.microsoft.com/office/drawing/2014/main" id="{B178C4A1-1100-E85F-944C-C7F845825702}"/>
              </a:ext>
            </a:extLst>
          </p:cNvPr>
          <p:cNvSpPr>
            <a:spLocks noGrp="1"/>
          </p:cNvSpPr>
          <p:nvPr>
            <p:ph type="body" sz="quarter" idx="60"/>
          </p:nvPr>
        </p:nvSpPr>
        <p:spPr/>
        <p:txBody>
          <a:bodyPr/>
          <a:lstStyle/>
          <a:p>
            <a:r>
              <a:rPr lang="en-GB" dirty="0"/>
              <a:t>“</a:t>
            </a:r>
          </a:p>
        </p:txBody>
      </p:sp>
      <p:sp>
        <p:nvSpPr>
          <p:cNvPr id="6" name="Text Placeholder 5">
            <a:extLst>
              <a:ext uri="{FF2B5EF4-FFF2-40B4-BE49-F238E27FC236}">
                <a16:creationId xmlns:a16="http://schemas.microsoft.com/office/drawing/2014/main" id="{3360ED65-2633-A399-9A98-16A423322A25}"/>
              </a:ext>
            </a:extLst>
          </p:cNvPr>
          <p:cNvSpPr>
            <a:spLocks noGrp="1"/>
          </p:cNvSpPr>
          <p:nvPr>
            <p:ph type="body" sz="quarter" idx="61"/>
          </p:nvPr>
        </p:nvSpPr>
        <p:spPr/>
        <p:txBody>
          <a:bodyPr/>
          <a:lstStyle/>
          <a:p>
            <a:r>
              <a:rPr lang="en-GB" dirty="0"/>
              <a:t>Oprah Winfrey</a:t>
            </a:r>
          </a:p>
          <a:p>
            <a:endParaRPr lang="en-GB" b="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5</a:t>
            </a:fld>
            <a:endParaRPr lang="en-US" sz="1291" dirty="0"/>
          </a:p>
        </p:txBody>
      </p:sp>
      <p:sp>
        <p:nvSpPr>
          <p:cNvPr id="2" name="Slide Number Placeholder 2">
            <a:extLst>
              <a:ext uri="{FF2B5EF4-FFF2-40B4-BE49-F238E27FC236}">
                <a16:creationId xmlns:a16="http://schemas.microsoft.com/office/drawing/2014/main" id="{DDD4921C-91E5-DB7A-2BD7-5E66F2B3ECD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5</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67984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51B00E-87A4-6809-75C0-0606E0F7688C}"/>
              </a:ext>
            </a:extLst>
          </p:cNvPr>
          <p:cNvSpPr>
            <a:spLocks noGrp="1"/>
          </p:cNvSpPr>
          <p:nvPr>
            <p:ph type="body" sz="quarter" idx="20"/>
          </p:nvPr>
        </p:nvSpPr>
        <p:spPr/>
        <p:txBody>
          <a:bodyPr/>
          <a:lstStyle/>
          <a:p>
            <a:r>
              <a:rPr lang="en-US" dirty="0"/>
              <a:t>www.</a:t>
            </a:r>
            <a:r>
              <a:rPr lang="en-US" b="1" dirty="0"/>
              <a:t>ingrow</a:t>
            </a:r>
            <a:r>
              <a:rPr lang="en-US" dirty="0"/>
              <a:t>.eu</a:t>
            </a:r>
          </a:p>
        </p:txBody>
      </p:sp>
      <p:sp>
        <p:nvSpPr>
          <p:cNvPr id="5" name="Text Placeholder 4">
            <a:extLst>
              <a:ext uri="{FF2B5EF4-FFF2-40B4-BE49-F238E27FC236}">
                <a16:creationId xmlns:a16="http://schemas.microsoft.com/office/drawing/2014/main" id="{E06499F2-5E90-07E2-4CB3-FFBDC4494273}"/>
              </a:ext>
            </a:extLst>
          </p:cNvPr>
          <p:cNvSpPr>
            <a:spLocks noGrp="1"/>
          </p:cNvSpPr>
          <p:nvPr>
            <p:ph type="body" sz="quarter" idx="30"/>
          </p:nvPr>
        </p:nvSpPr>
        <p:spPr/>
        <p:txBody>
          <a:bodyPr/>
          <a:lstStyle/>
          <a:p>
            <a:r>
              <a:rPr lang="en-US" dirty="0" err="1"/>
              <a:t>Follow our journey</a:t>
            </a:r>
            <a:endParaRPr lang="en-US" dirty="0"/>
          </a:p>
        </p:txBody>
      </p:sp>
      <p:grpSp>
        <p:nvGrpSpPr>
          <p:cNvPr id="24" name="Group 23">
            <a:extLst>
              <a:ext uri="{FF2B5EF4-FFF2-40B4-BE49-F238E27FC236}">
                <a16:creationId xmlns:a16="http://schemas.microsoft.com/office/drawing/2014/main" id="{B205A1CF-0959-78DE-5028-7853151D2286}"/>
              </a:ext>
            </a:extLst>
          </p:cNvPr>
          <p:cNvGrpSpPr/>
          <p:nvPr/>
        </p:nvGrpSpPr>
        <p:grpSpPr>
          <a:xfrm>
            <a:off x="575886" y="4233019"/>
            <a:ext cx="2476327" cy="417772"/>
            <a:chOff x="575887" y="5068173"/>
            <a:chExt cx="1664680" cy="280842"/>
          </a:xfrm>
        </p:grpSpPr>
        <p:grpSp>
          <p:nvGrpSpPr>
            <p:cNvPr id="6" name="Graphic 3">
              <a:extLst>
                <a:ext uri="{FF2B5EF4-FFF2-40B4-BE49-F238E27FC236}">
                  <a16:creationId xmlns:a16="http://schemas.microsoft.com/office/drawing/2014/main" id="{C16F0B8A-7F69-937C-F2ED-17559B20A6AB}"/>
                </a:ext>
              </a:extLst>
            </p:cNvPr>
            <p:cNvGrpSpPr/>
            <p:nvPr/>
          </p:nvGrpSpPr>
          <p:grpSpPr>
            <a:xfrm>
              <a:off x="1614025" y="5068173"/>
              <a:ext cx="280634" cy="280634"/>
              <a:chOff x="1950027" y="2499889"/>
              <a:chExt cx="850463" cy="850463"/>
            </a:xfrm>
          </p:grpSpPr>
          <p:sp>
            <p:nvSpPr>
              <p:cNvPr id="7" name="Freeform 6">
                <a:extLst>
                  <a:ext uri="{FF2B5EF4-FFF2-40B4-BE49-F238E27FC236}">
                    <a16:creationId xmlns:a16="http://schemas.microsoft.com/office/drawing/2014/main" id="{207490F1-E345-5BC9-D101-99147648B51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8" name="Graphic 3">
                <a:extLst>
                  <a:ext uri="{FF2B5EF4-FFF2-40B4-BE49-F238E27FC236}">
                    <a16:creationId xmlns:a16="http://schemas.microsoft.com/office/drawing/2014/main" id="{EF0EC305-2157-B506-4C46-7D05B4AB506E}"/>
                  </a:ext>
                </a:extLst>
              </p:cNvPr>
              <p:cNvGrpSpPr/>
              <p:nvPr/>
            </p:nvGrpSpPr>
            <p:grpSpPr>
              <a:xfrm>
                <a:off x="2107521" y="2657382"/>
                <a:ext cx="535476" cy="535477"/>
                <a:chOff x="2107521" y="2657382"/>
                <a:chExt cx="535476" cy="535477"/>
              </a:xfrm>
              <a:solidFill>
                <a:srgbClr val="FFFFFF"/>
              </a:solidFill>
            </p:grpSpPr>
            <p:sp>
              <p:nvSpPr>
                <p:cNvPr id="9" name="Freeform 8">
                  <a:extLst>
                    <a:ext uri="{FF2B5EF4-FFF2-40B4-BE49-F238E27FC236}">
                      <a16:creationId xmlns:a16="http://schemas.microsoft.com/office/drawing/2014/main" id="{9212B4F7-97DF-6D12-BC9E-8A1F181265E4}"/>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A6004818-C8CE-1437-8DFC-6531BA840172}"/>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C59713EE-BFB0-C40E-9344-FCFC1CB8A270}"/>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3" name="Graphic 3">
              <a:extLst>
                <a:ext uri="{FF2B5EF4-FFF2-40B4-BE49-F238E27FC236}">
                  <a16:creationId xmlns:a16="http://schemas.microsoft.com/office/drawing/2014/main" id="{6ADFA78E-0546-9468-4BB4-200E92A1AB17}"/>
                </a:ext>
              </a:extLst>
            </p:cNvPr>
            <p:cNvGrpSpPr/>
            <p:nvPr/>
          </p:nvGrpSpPr>
          <p:grpSpPr>
            <a:xfrm>
              <a:off x="921794" y="5068173"/>
              <a:ext cx="280634" cy="280634"/>
              <a:chOff x="-147782" y="2499889"/>
              <a:chExt cx="850463" cy="850463"/>
            </a:xfrm>
          </p:grpSpPr>
          <p:sp>
            <p:nvSpPr>
              <p:cNvPr id="14" name="Freeform 13">
                <a:extLst>
                  <a:ext uri="{FF2B5EF4-FFF2-40B4-BE49-F238E27FC236}">
                    <a16:creationId xmlns:a16="http://schemas.microsoft.com/office/drawing/2014/main" id="{FDBCB942-26FF-C552-B1A3-52312ED6BF4D}"/>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9295F478-319D-3477-9C4B-A70F9E9B7ED5}"/>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6" name="Graphic 3">
              <a:extLst>
                <a:ext uri="{FF2B5EF4-FFF2-40B4-BE49-F238E27FC236}">
                  <a16:creationId xmlns:a16="http://schemas.microsoft.com/office/drawing/2014/main" id="{80CDBD12-7227-6369-73DA-B64E6DFBC12C}"/>
                </a:ext>
              </a:extLst>
            </p:cNvPr>
            <p:cNvGrpSpPr/>
            <p:nvPr/>
          </p:nvGrpSpPr>
          <p:grpSpPr>
            <a:xfrm>
              <a:off x="1959933" y="5068173"/>
              <a:ext cx="280634" cy="280634"/>
              <a:chOff x="2998302" y="2499889"/>
              <a:chExt cx="850463" cy="850463"/>
            </a:xfrm>
          </p:grpSpPr>
          <p:sp>
            <p:nvSpPr>
              <p:cNvPr id="17" name="Freeform 16">
                <a:extLst>
                  <a:ext uri="{FF2B5EF4-FFF2-40B4-BE49-F238E27FC236}">
                    <a16:creationId xmlns:a16="http://schemas.microsoft.com/office/drawing/2014/main" id="{FF365CDF-6FF9-91B4-82AB-20B0506EDBF3}"/>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51DB4C4-55D6-B57D-7ADB-2642557C721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9" name="Graphic 3">
              <a:extLst>
                <a:ext uri="{FF2B5EF4-FFF2-40B4-BE49-F238E27FC236}">
                  <a16:creationId xmlns:a16="http://schemas.microsoft.com/office/drawing/2014/main" id="{0DC999F4-1270-4BAD-D991-3FF630789A37}"/>
                </a:ext>
              </a:extLst>
            </p:cNvPr>
            <p:cNvGrpSpPr/>
            <p:nvPr/>
          </p:nvGrpSpPr>
          <p:grpSpPr>
            <a:xfrm>
              <a:off x="575887" y="5068173"/>
              <a:ext cx="280634" cy="280842"/>
              <a:chOff x="-1196056" y="2499889"/>
              <a:chExt cx="850463" cy="851093"/>
            </a:xfrm>
          </p:grpSpPr>
          <p:sp>
            <p:nvSpPr>
              <p:cNvPr id="20" name="Freeform 19">
                <a:extLst>
                  <a:ext uri="{FF2B5EF4-FFF2-40B4-BE49-F238E27FC236}">
                    <a16:creationId xmlns:a16="http://schemas.microsoft.com/office/drawing/2014/main" id="{DB34B1BE-7597-2BD6-C4DE-8970A9DDD34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1A5B505D-0AE7-E7E0-3E8C-E879D3E0AE76}"/>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22" name="Freeform 21">
              <a:extLst>
                <a:ext uri="{FF2B5EF4-FFF2-40B4-BE49-F238E27FC236}">
                  <a16:creationId xmlns:a16="http://schemas.microsoft.com/office/drawing/2014/main" id="{ADC8DA71-6474-E29C-8B02-017CD63A5BAF}"/>
                </a:ext>
              </a:extLst>
            </p:cNvPr>
            <p:cNvSpPr/>
            <p:nvPr/>
          </p:nvSpPr>
          <p:spPr>
            <a:xfrm>
              <a:off x="1267910" y="50681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23" name="Graphic 22" descr="World with solid fill">
              <a:extLst>
                <a:ext uri="{FF2B5EF4-FFF2-40B4-BE49-F238E27FC236}">
                  <a16:creationId xmlns:a16="http://schemas.microsoft.com/office/drawing/2014/main" id="{D0C830EC-2994-0CE1-6328-18CA4371EA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85189" y="5085452"/>
              <a:ext cx="246077" cy="246077"/>
            </a:xfrm>
            <a:prstGeom prst="rect">
              <a:avLst/>
            </a:prstGeom>
          </p:spPr>
        </p:pic>
      </p:grpSp>
      <p:grpSp>
        <p:nvGrpSpPr>
          <p:cNvPr id="34" name="Group 33">
            <a:extLst>
              <a:ext uri="{FF2B5EF4-FFF2-40B4-BE49-F238E27FC236}">
                <a16:creationId xmlns:a16="http://schemas.microsoft.com/office/drawing/2014/main" id="{9149C1B2-6321-2661-5E70-B0188E48F97D}"/>
              </a:ext>
            </a:extLst>
          </p:cNvPr>
          <p:cNvGrpSpPr/>
          <p:nvPr/>
        </p:nvGrpSpPr>
        <p:grpSpPr>
          <a:xfrm>
            <a:off x="9055786" y="2634249"/>
            <a:ext cx="3136215" cy="3344687"/>
            <a:chOff x="9055786" y="2634249"/>
            <a:chExt cx="3136215" cy="3344687"/>
          </a:xfrm>
        </p:grpSpPr>
        <p:sp>
          <p:nvSpPr>
            <p:cNvPr id="31" name="Freeform 30">
              <a:extLst>
                <a:ext uri="{FF2B5EF4-FFF2-40B4-BE49-F238E27FC236}">
                  <a16:creationId xmlns:a16="http://schemas.microsoft.com/office/drawing/2014/main" id="{AE5D0B86-FA31-B821-11AD-EEEBC4900E71}"/>
                </a:ext>
              </a:extLst>
            </p:cNvPr>
            <p:cNvSpPr/>
            <p:nvPr userDrawn="1"/>
          </p:nvSpPr>
          <p:spPr>
            <a:xfrm>
              <a:off x="9055786" y="3045909"/>
              <a:ext cx="634138" cy="2933026"/>
            </a:xfrm>
            <a:custGeom>
              <a:avLst/>
              <a:gdLst>
                <a:gd name="connsiteX0" fmla="*/ 282413 w 634138"/>
                <a:gd name="connsiteY0" fmla="*/ 153 h 2933026"/>
                <a:gd name="connsiteX1" fmla="*/ 617924 w 634138"/>
                <a:gd name="connsiteY1" fmla="*/ 376379 h 2933026"/>
                <a:gd name="connsiteX2" fmla="*/ 617924 w 634138"/>
                <a:gd name="connsiteY2" fmla="*/ 757688 h 2933026"/>
                <a:gd name="connsiteX3" fmla="*/ 516254 w 634138"/>
                <a:gd name="connsiteY3" fmla="*/ 1759258 h 2933026"/>
                <a:gd name="connsiteX4" fmla="*/ 628984 w 634138"/>
                <a:gd name="connsiteY4" fmla="*/ 2914228 h 2933026"/>
                <a:gd name="connsiteX5" fmla="*/ 634138 w 634138"/>
                <a:gd name="connsiteY5" fmla="*/ 2933026 h 2933026"/>
                <a:gd name="connsiteX6" fmla="*/ 407410 w 634138"/>
                <a:gd name="connsiteY6" fmla="*/ 2933026 h 2933026"/>
                <a:gd name="connsiteX7" fmla="*/ 359936 w 634138"/>
                <a:gd name="connsiteY7" fmla="*/ 2897466 h 2933026"/>
                <a:gd name="connsiteX8" fmla="*/ 124825 w 634138"/>
                <a:gd name="connsiteY8" fmla="*/ 2587970 h 2933026"/>
                <a:gd name="connsiteX9" fmla="*/ 48572 w 634138"/>
                <a:gd name="connsiteY9" fmla="*/ 1627072 h 2933026"/>
                <a:gd name="connsiteX10" fmla="*/ 211246 w 634138"/>
                <a:gd name="connsiteY10" fmla="*/ 950884 h 2933026"/>
                <a:gd name="connsiteX11" fmla="*/ 185827 w 634138"/>
                <a:gd name="connsiteY11" fmla="*/ 254360 h 2933026"/>
                <a:gd name="connsiteX12" fmla="*/ 282413 w 634138"/>
                <a:gd name="connsiteY12" fmla="*/ 153 h 293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138" h="2933026">
                  <a:moveTo>
                    <a:pt x="282413" y="153"/>
                  </a:moveTo>
                  <a:cubicBezTo>
                    <a:pt x="490837" y="10321"/>
                    <a:pt x="587423" y="188267"/>
                    <a:pt x="617924" y="376379"/>
                  </a:cubicBezTo>
                  <a:cubicBezTo>
                    <a:pt x="638259" y="503481"/>
                    <a:pt x="623007" y="630583"/>
                    <a:pt x="617924" y="757688"/>
                  </a:cubicBezTo>
                  <a:cubicBezTo>
                    <a:pt x="612840" y="813614"/>
                    <a:pt x="531505" y="1261016"/>
                    <a:pt x="516254" y="1759258"/>
                  </a:cubicBezTo>
                  <a:cubicBezTo>
                    <a:pt x="502911" y="2088456"/>
                    <a:pt x="524595" y="2491611"/>
                    <a:pt x="628984" y="2914228"/>
                  </a:cubicBezTo>
                  <a:lnTo>
                    <a:pt x="634138" y="2933026"/>
                  </a:lnTo>
                  <a:lnTo>
                    <a:pt x="407410" y="2933026"/>
                  </a:lnTo>
                  <a:lnTo>
                    <a:pt x="359936" y="2897466"/>
                  </a:lnTo>
                  <a:cubicBezTo>
                    <a:pt x="265891" y="2812943"/>
                    <a:pt x="185827" y="2709990"/>
                    <a:pt x="124825" y="2587970"/>
                  </a:cubicBezTo>
                  <a:cubicBezTo>
                    <a:pt x="-22597" y="2293092"/>
                    <a:pt x="-27681" y="1942288"/>
                    <a:pt x="48572" y="1627072"/>
                  </a:cubicBezTo>
                  <a:cubicBezTo>
                    <a:pt x="104492" y="1403370"/>
                    <a:pt x="185827" y="1179669"/>
                    <a:pt x="211246" y="950884"/>
                  </a:cubicBezTo>
                  <a:cubicBezTo>
                    <a:pt x="236663" y="722098"/>
                    <a:pt x="226495" y="483145"/>
                    <a:pt x="185827" y="254360"/>
                  </a:cubicBezTo>
                  <a:cubicBezTo>
                    <a:pt x="165494" y="117087"/>
                    <a:pt x="94325" y="-4931"/>
                    <a:pt x="282413" y="15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A7167D42-C7D6-324C-259D-73E821802ACE}"/>
                </a:ext>
              </a:extLst>
            </p:cNvPr>
            <p:cNvSpPr/>
            <p:nvPr userDrawn="1"/>
          </p:nvSpPr>
          <p:spPr>
            <a:xfrm>
              <a:off x="9815302" y="4872869"/>
              <a:ext cx="2376698" cy="1106067"/>
            </a:xfrm>
            <a:custGeom>
              <a:avLst/>
              <a:gdLst>
                <a:gd name="connsiteX0" fmla="*/ 2376698 w 2376698"/>
                <a:gd name="connsiteY0" fmla="*/ 0 h 1106067"/>
                <a:gd name="connsiteX1" fmla="*/ 2376698 w 2376698"/>
                <a:gd name="connsiteY1" fmla="*/ 332258 h 1106067"/>
                <a:gd name="connsiteX2" fmla="*/ 2099591 w 2376698"/>
                <a:gd name="connsiteY2" fmla="*/ 550656 h 1106067"/>
                <a:gd name="connsiteX3" fmla="*/ 1708796 w 2376698"/>
                <a:gd name="connsiteY3" fmla="*/ 816936 h 1106067"/>
                <a:gd name="connsiteX4" fmla="*/ 1397433 w 2376698"/>
                <a:gd name="connsiteY4" fmla="*/ 1018396 h 1106067"/>
                <a:gd name="connsiteX5" fmla="*/ 1256608 w 2376698"/>
                <a:gd name="connsiteY5" fmla="*/ 1106067 h 1106067"/>
                <a:gd name="connsiteX6" fmla="*/ 8550 w 2376698"/>
                <a:gd name="connsiteY6" fmla="*/ 1106067 h 1106067"/>
                <a:gd name="connsiteX7" fmla="*/ 6821 w 2376698"/>
                <a:gd name="connsiteY7" fmla="*/ 1085541 h 1106067"/>
                <a:gd name="connsiteX8" fmla="*/ 51579 w 2376698"/>
                <a:gd name="connsiteY8" fmla="*/ 115329 h 1106067"/>
                <a:gd name="connsiteX9" fmla="*/ 270171 w 2376698"/>
                <a:gd name="connsiteY9" fmla="*/ 547480 h 1106067"/>
                <a:gd name="connsiteX10" fmla="*/ 254919 w 2376698"/>
                <a:gd name="connsiteY10" fmla="*/ 252599 h 1106067"/>
                <a:gd name="connsiteX11" fmla="*/ 610763 w 2376698"/>
                <a:gd name="connsiteY11" fmla="*/ 89907 h 1106067"/>
                <a:gd name="connsiteX12" fmla="*/ 722600 w 2376698"/>
                <a:gd name="connsiteY12" fmla="*/ 466133 h 1106067"/>
                <a:gd name="connsiteX13" fmla="*/ 646347 w 2376698"/>
                <a:gd name="connsiteY13" fmla="*/ 572900 h 1106067"/>
                <a:gd name="connsiteX14" fmla="*/ 2100225 w 2376698"/>
                <a:gd name="connsiteY14" fmla="*/ 110245 h 1106067"/>
                <a:gd name="connsiteX15" fmla="*/ 2318816 w 2376698"/>
                <a:gd name="connsiteY15" fmla="*/ 9833 h 110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76698" h="1106067">
                  <a:moveTo>
                    <a:pt x="2376698" y="0"/>
                  </a:moveTo>
                  <a:lnTo>
                    <a:pt x="2376698" y="332258"/>
                  </a:lnTo>
                  <a:lnTo>
                    <a:pt x="2099591" y="550656"/>
                  </a:lnTo>
                  <a:cubicBezTo>
                    <a:pt x="1973139" y="644077"/>
                    <a:pt x="1843509" y="733048"/>
                    <a:pt x="1708796" y="816936"/>
                  </a:cubicBezTo>
                  <a:cubicBezTo>
                    <a:pt x="1604585" y="883031"/>
                    <a:pt x="1501644" y="951667"/>
                    <a:pt x="1397433" y="1018396"/>
                  </a:cubicBezTo>
                  <a:lnTo>
                    <a:pt x="1256608" y="1106067"/>
                  </a:lnTo>
                  <a:lnTo>
                    <a:pt x="8550" y="1106067"/>
                  </a:lnTo>
                  <a:lnTo>
                    <a:pt x="6821" y="1085541"/>
                  </a:lnTo>
                  <a:cubicBezTo>
                    <a:pt x="-22370" y="559077"/>
                    <a:pt x="51579" y="115329"/>
                    <a:pt x="51579" y="115329"/>
                  </a:cubicBezTo>
                  <a:cubicBezTo>
                    <a:pt x="102413" y="339031"/>
                    <a:pt x="168501" y="481385"/>
                    <a:pt x="270171" y="547480"/>
                  </a:cubicBezTo>
                  <a:cubicBezTo>
                    <a:pt x="219334" y="466133"/>
                    <a:pt x="209167" y="354282"/>
                    <a:pt x="254919" y="252599"/>
                  </a:cubicBezTo>
                  <a:cubicBezTo>
                    <a:pt x="321004" y="105162"/>
                    <a:pt x="478592" y="28898"/>
                    <a:pt x="610763" y="89907"/>
                  </a:cubicBezTo>
                  <a:cubicBezTo>
                    <a:pt x="737849" y="145833"/>
                    <a:pt x="788686" y="318692"/>
                    <a:pt x="722600" y="466133"/>
                  </a:cubicBezTo>
                  <a:cubicBezTo>
                    <a:pt x="702265" y="506807"/>
                    <a:pt x="676848" y="542394"/>
                    <a:pt x="646347" y="572900"/>
                  </a:cubicBezTo>
                  <a:cubicBezTo>
                    <a:pt x="1271616" y="593235"/>
                    <a:pt x="1983306" y="191590"/>
                    <a:pt x="2100225" y="110245"/>
                  </a:cubicBezTo>
                  <a:cubicBezTo>
                    <a:pt x="2168852" y="64488"/>
                    <a:pt x="2242563" y="30170"/>
                    <a:pt x="2318816" y="983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27" name="Freeform 26">
              <a:extLst>
                <a:ext uri="{FF2B5EF4-FFF2-40B4-BE49-F238E27FC236}">
                  <a16:creationId xmlns:a16="http://schemas.microsoft.com/office/drawing/2014/main" id="{D32FDED2-2D19-4BF3-2736-3F96CD3C7CE7}"/>
                </a:ext>
              </a:extLst>
            </p:cNvPr>
            <p:cNvSpPr/>
            <p:nvPr userDrawn="1"/>
          </p:nvSpPr>
          <p:spPr>
            <a:xfrm>
              <a:off x="9729628" y="2634249"/>
              <a:ext cx="2462373" cy="2302264"/>
            </a:xfrm>
            <a:custGeom>
              <a:avLst/>
              <a:gdLst>
                <a:gd name="connsiteX0" fmla="*/ 1639981 w 2462373"/>
                <a:gd name="connsiteY0" fmla="*/ 2304 h 2302264"/>
                <a:gd name="connsiteX1" fmla="*/ 1718219 w 2462373"/>
                <a:gd name="connsiteY1" fmla="*/ 40674 h 2302264"/>
                <a:gd name="connsiteX2" fmla="*/ 1728386 w 2462373"/>
                <a:gd name="connsiteY2" fmla="*/ 350804 h 2302264"/>
                <a:gd name="connsiteX3" fmla="*/ 1113285 w 2462373"/>
                <a:gd name="connsiteY3" fmla="*/ 1342208 h 2302264"/>
                <a:gd name="connsiteX4" fmla="*/ 1103118 w 2462373"/>
                <a:gd name="connsiteY4" fmla="*/ 1459143 h 2302264"/>
                <a:gd name="connsiteX5" fmla="*/ 1265789 w 2462373"/>
                <a:gd name="connsiteY5" fmla="*/ 1418469 h 2302264"/>
                <a:gd name="connsiteX6" fmla="*/ 2287569 w 2462373"/>
                <a:gd name="connsiteY6" fmla="*/ 289795 h 2302264"/>
                <a:gd name="connsiteX7" fmla="*/ 2423553 w 2462373"/>
                <a:gd name="connsiteY7" fmla="*/ 212898 h 2302264"/>
                <a:gd name="connsiteX8" fmla="*/ 2462373 w 2462373"/>
                <a:gd name="connsiteY8" fmla="*/ 207006 h 2302264"/>
                <a:gd name="connsiteX9" fmla="*/ 2462373 w 2462373"/>
                <a:gd name="connsiteY9" fmla="*/ 752629 h 2302264"/>
                <a:gd name="connsiteX10" fmla="*/ 2420376 w 2462373"/>
                <a:gd name="connsiteY10" fmla="*/ 812665 h 2302264"/>
                <a:gd name="connsiteX11" fmla="*/ 1911393 w 2462373"/>
                <a:gd name="connsiteY11" fmla="*/ 1357460 h 2302264"/>
                <a:gd name="connsiteX12" fmla="*/ 1565715 w 2462373"/>
                <a:gd name="connsiteY12" fmla="*/ 1733685 h 2302264"/>
                <a:gd name="connsiteX13" fmla="*/ 1647052 w 2462373"/>
                <a:gd name="connsiteY13" fmla="*/ 1942132 h 2302264"/>
                <a:gd name="connsiteX14" fmla="*/ 1850389 w 2462373"/>
                <a:gd name="connsiteY14" fmla="*/ 1799778 h 2302264"/>
                <a:gd name="connsiteX15" fmla="*/ 2409575 w 2462373"/>
                <a:gd name="connsiteY15" fmla="*/ 1337124 h 2302264"/>
                <a:gd name="connsiteX16" fmla="*/ 2462373 w 2462373"/>
                <a:gd name="connsiteY16" fmla="*/ 1296174 h 2302264"/>
                <a:gd name="connsiteX17" fmla="*/ 2462373 w 2462373"/>
                <a:gd name="connsiteY17" fmla="*/ 1829528 h 2302264"/>
                <a:gd name="connsiteX18" fmla="*/ 2328556 w 2462373"/>
                <a:gd name="connsiteY18" fmla="*/ 1924657 h 2302264"/>
                <a:gd name="connsiteX19" fmla="*/ 2170651 w 2462373"/>
                <a:gd name="connsiteY19" fmla="*/ 2033648 h 2302264"/>
                <a:gd name="connsiteX20" fmla="*/ 1570799 w 2462373"/>
                <a:gd name="connsiteY20" fmla="*/ 2277684 h 2302264"/>
                <a:gd name="connsiteX21" fmla="*/ 701522 w 2462373"/>
                <a:gd name="connsiteY21" fmla="*/ 2201424 h 2302264"/>
                <a:gd name="connsiteX22" fmla="*/ 1052281 w 2462373"/>
                <a:gd name="connsiteY22" fmla="*/ 1921797 h 2302264"/>
                <a:gd name="connsiteX23" fmla="*/ 859109 w 2462373"/>
                <a:gd name="connsiteY23" fmla="*/ 1413385 h 2302264"/>
                <a:gd name="connsiteX24" fmla="*/ 381263 w 2462373"/>
                <a:gd name="connsiteY24" fmla="*/ 1677760 h 2302264"/>
                <a:gd name="connsiteX25" fmla="*/ 396512 w 2462373"/>
                <a:gd name="connsiteY25" fmla="*/ 2023480 h 2302264"/>
                <a:gd name="connsiteX26" fmla="*/ 0 w 2462373"/>
                <a:gd name="connsiteY26" fmla="*/ 1459143 h 2302264"/>
                <a:gd name="connsiteX27" fmla="*/ 284677 w 2462373"/>
                <a:gd name="connsiteY27" fmla="*/ 1525236 h 2302264"/>
                <a:gd name="connsiteX28" fmla="*/ 793024 w 2462373"/>
                <a:gd name="connsiteY28" fmla="*/ 1001572 h 2302264"/>
                <a:gd name="connsiteX29" fmla="*/ 1377627 w 2462373"/>
                <a:gd name="connsiteY29" fmla="*/ 101683 h 2302264"/>
                <a:gd name="connsiteX30" fmla="*/ 1639981 w 2462373"/>
                <a:gd name="connsiteY30" fmla="*/ 2304 h 230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62373" h="2302264">
                  <a:moveTo>
                    <a:pt x="1639981" y="2304"/>
                  </a:moveTo>
                  <a:cubicBezTo>
                    <a:pt x="1668655" y="6991"/>
                    <a:pt x="1695343" y="19066"/>
                    <a:pt x="1718219" y="40674"/>
                  </a:cubicBezTo>
                  <a:cubicBezTo>
                    <a:pt x="1799555" y="116935"/>
                    <a:pt x="1774139" y="249121"/>
                    <a:pt x="1728386" y="350804"/>
                  </a:cubicBezTo>
                  <a:cubicBezTo>
                    <a:pt x="1570799" y="706694"/>
                    <a:pt x="1281038" y="991404"/>
                    <a:pt x="1113285" y="1342208"/>
                  </a:cubicBezTo>
                  <a:cubicBezTo>
                    <a:pt x="1092950" y="1372711"/>
                    <a:pt x="1077698" y="1428637"/>
                    <a:pt x="1103118" y="1459143"/>
                  </a:cubicBezTo>
                  <a:cubicBezTo>
                    <a:pt x="1148870" y="1520152"/>
                    <a:pt x="1230204" y="1459143"/>
                    <a:pt x="1265789" y="1418469"/>
                  </a:cubicBezTo>
                  <a:cubicBezTo>
                    <a:pt x="1601299" y="1047330"/>
                    <a:pt x="1891058" y="605011"/>
                    <a:pt x="2287569" y="289795"/>
                  </a:cubicBezTo>
                  <a:cubicBezTo>
                    <a:pt x="2328238" y="259290"/>
                    <a:pt x="2375260" y="228785"/>
                    <a:pt x="2423553" y="212898"/>
                  </a:cubicBezTo>
                  <a:lnTo>
                    <a:pt x="2462373" y="207006"/>
                  </a:lnTo>
                  <a:lnTo>
                    <a:pt x="2462373" y="752629"/>
                  </a:lnTo>
                  <a:lnTo>
                    <a:pt x="2420376" y="812665"/>
                  </a:lnTo>
                  <a:cubicBezTo>
                    <a:pt x="2267871" y="1008563"/>
                    <a:pt x="2086771" y="1185871"/>
                    <a:pt x="1911393" y="1357460"/>
                  </a:cubicBezTo>
                  <a:cubicBezTo>
                    <a:pt x="1789388" y="1479478"/>
                    <a:pt x="1672469" y="1601497"/>
                    <a:pt x="1565715" y="1733685"/>
                  </a:cubicBezTo>
                  <a:cubicBezTo>
                    <a:pt x="1494546" y="1820114"/>
                    <a:pt x="1484378" y="1992974"/>
                    <a:pt x="1647052" y="1942132"/>
                  </a:cubicBezTo>
                  <a:cubicBezTo>
                    <a:pt x="1723302" y="1916713"/>
                    <a:pt x="1789388" y="1850620"/>
                    <a:pt x="1850389" y="1799778"/>
                  </a:cubicBezTo>
                  <a:cubicBezTo>
                    <a:pt x="2038480" y="1647254"/>
                    <a:pt x="2221484" y="1489646"/>
                    <a:pt x="2409575" y="1337124"/>
                  </a:cubicBezTo>
                  <a:lnTo>
                    <a:pt x="2462373" y="1296174"/>
                  </a:lnTo>
                  <a:lnTo>
                    <a:pt x="2462373" y="1829528"/>
                  </a:lnTo>
                  <a:lnTo>
                    <a:pt x="2328556" y="1924657"/>
                  </a:lnTo>
                  <a:cubicBezTo>
                    <a:pt x="2275815" y="1960881"/>
                    <a:pt x="2222756" y="1996788"/>
                    <a:pt x="2170651" y="2033648"/>
                  </a:cubicBezTo>
                  <a:cubicBezTo>
                    <a:pt x="1992728" y="2160750"/>
                    <a:pt x="1789388" y="2247181"/>
                    <a:pt x="1570799" y="2277684"/>
                  </a:cubicBezTo>
                  <a:cubicBezTo>
                    <a:pt x="1311541" y="2318358"/>
                    <a:pt x="996364" y="2318358"/>
                    <a:pt x="701522" y="2201424"/>
                  </a:cubicBezTo>
                  <a:cubicBezTo>
                    <a:pt x="848941" y="2196340"/>
                    <a:pt x="991280" y="2084489"/>
                    <a:pt x="1052281" y="1921797"/>
                  </a:cubicBezTo>
                  <a:cubicBezTo>
                    <a:pt x="1133618" y="1708263"/>
                    <a:pt x="1042116" y="1479478"/>
                    <a:pt x="859109" y="1413385"/>
                  </a:cubicBezTo>
                  <a:cubicBezTo>
                    <a:pt x="671021" y="1347292"/>
                    <a:pt x="457513" y="1464227"/>
                    <a:pt x="381263" y="1677760"/>
                  </a:cubicBezTo>
                  <a:cubicBezTo>
                    <a:pt x="335511" y="1799778"/>
                    <a:pt x="345678" y="1926881"/>
                    <a:pt x="396512" y="2023480"/>
                  </a:cubicBezTo>
                  <a:cubicBezTo>
                    <a:pt x="238924" y="1891291"/>
                    <a:pt x="101670" y="1713347"/>
                    <a:pt x="0" y="1459143"/>
                  </a:cubicBezTo>
                  <a:cubicBezTo>
                    <a:pt x="45752" y="1535404"/>
                    <a:pt x="188088" y="1555742"/>
                    <a:pt x="284677" y="1525236"/>
                  </a:cubicBezTo>
                  <a:cubicBezTo>
                    <a:pt x="533767" y="1443891"/>
                    <a:pt x="671021" y="1215106"/>
                    <a:pt x="793024" y="1001572"/>
                  </a:cubicBezTo>
                  <a:cubicBezTo>
                    <a:pt x="965863" y="696524"/>
                    <a:pt x="1113285" y="340636"/>
                    <a:pt x="1377627" y="101683"/>
                  </a:cubicBezTo>
                  <a:cubicBezTo>
                    <a:pt x="1450067" y="40673"/>
                    <a:pt x="1553959" y="-11758"/>
                    <a:pt x="1639981" y="2304"/>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4291396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F91F1-1250-EE22-777B-D6A0657EF30E}"/>
              </a:ext>
            </a:extLst>
          </p:cNvPr>
          <p:cNvSpPr>
            <a:spLocks noGrp="1"/>
          </p:cNvSpPr>
          <p:nvPr>
            <p:ph type="body" sz="quarter" idx="30"/>
          </p:nvPr>
        </p:nvSpPr>
        <p:spPr/>
        <p:txBody>
          <a:bodyPr/>
          <a:lstStyle/>
          <a:p>
            <a:r>
              <a:rPr lang="en-GB" dirty="0"/>
              <a:t>Tips to Manage Stress</a:t>
            </a:r>
          </a:p>
        </p:txBody>
      </p:sp>
      <p:sp>
        <p:nvSpPr>
          <p:cNvPr id="3" name="Text Placeholder 2">
            <a:extLst>
              <a:ext uri="{FF2B5EF4-FFF2-40B4-BE49-F238E27FC236}">
                <a16:creationId xmlns:a16="http://schemas.microsoft.com/office/drawing/2014/main" id="{DD96D070-92FB-19C0-0ED6-6AB76FDE85DF}"/>
              </a:ext>
            </a:extLst>
          </p:cNvPr>
          <p:cNvSpPr>
            <a:spLocks noGrp="1"/>
          </p:cNvSpPr>
          <p:nvPr>
            <p:ph type="body" sz="quarter" idx="48"/>
          </p:nvPr>
        </p:nvSpPr>
        <p:spPr/>
        <p:txBody>
          <a:bodyPr/>
          <a:lstStyle/>
          <a:p>
            <a:pPr marL="342900" indent="-342900">
              <a:buFont typeface="Wingdings" panose="05000000000000000000" pitchFamily="2" charset="2"/>
              <a:buChar char="ü"/>
            </a:pPr>
            <a:r>
              <a:rPr lang="en-GB" b="1" dirty="0">
                <a:solidFill>
                  <a:srgbClr val="7ABB57"/>
                </a:solidFill>
              </a:rPr>
              <a:t>Be kind to yourself. </a:t>
            </a:r>
            <a:r>
              <a:rPr lang="en-GB" dirty="0"/>
              <a:t>Learning to be kinder to yourself can help with how you feel in different situations. Try to take breaks in your day for things you enjoy. And reward yourself for your achievements, even if they seem small.</a:t>
            </a:r>
          </a:p>
          <a:p>
            <a:pPr marL="342900" indent="-342900">
              <a:buFont typeface="Wingdings" panose="05000000000000000000" pitchFamily="2" charset="2"/>
              <a:buChar char="ü"/>
            </a:pPr>
            <a:endParaRPr lang="en-GB" b="1" dirty="0"/>
          </a:p>
          <a:p>
            <a:pPr marL="342900" indent="-342900">
              <a:buFont typeface="Wingdings" panose="05000000000000000000" pitchFamily="2" charset="2"/>
              <a:buChar char="ü"/>
            </a:pPr>
            <a:r>
              <a:rPr lang="en-GB" b="1" dirty="0">
                <a:solidFill>
                  <a:srgbClr val="7ABB57"/>
                </a:solidFill>
              </a:rPr>
              <a:t>Try to find time to relax. </a:t>
            </a:r>
            <a:r>
              <a:rPr lang="en-GB" dirty="0"/>
              <a:t>This might feel hard if you can't do anything to stop a situation that is making you stressed.</a:t>
            </a:r>
          </a:p>
          <a:p>
            <a:pPr marL="342900" indent="-342900">
              <a:buFont typeface="Wingdings" panose="05000000000000000000" pitchFamily="2" charset="2"/>
              <a:buChar char="ü"/>
            </a:pPr>
            <a:endParaRPr lang="en-GB" b="1" dirty="0"/>
          </a:p>
          <a:p>
            <a:pPr marL="342900" indent="-342900">
              <a:buFont typeface="Wingdings" panose="05000000000000000000" pitchFamily="2" charset="2"/>
              <a:buChar char="ü"/>
            </a:pPr>
            <a:r>
              <a:rPr lang="en-GB" b="1" dirty="0">
                <a:solidFill>
                  <a:srgbClr val="7ABB57"/>
                </a:solidFill>
              </a:rPr>
              <a:t>Develop your interests and hobbies. </a:t>
            </a:r>
            <a:r>
              <a:rPr lang="en-GB" dirty="0"/>
              <a:t>Spending time on things you enjoy could help distract you from a stressful situation. If stress is making you feel lonely or isolated, shared hobbies can also be a good way to meet new people.</a:t>
            </a:r>
          </a:p>
          <a:p>
            <a:r>
              <a:rPr lang="en-GB" dirty="0"/>
              <a:t> </a:t>
            </a:r>
          </a:p>
        </p:txBody>
      </p:sp>
      <p:sp>
        <p:nvSpPr>
          <p:cNvPr id="4" name="Slide Number Placeholder 2">
            <a:extLst>
              <a:ext uri="{FF2B5EF4-FFF2-40B4-BE49-F238E27FC236}">
                <a16:creationId xmlns:a16="http://schemas.microsoft.com/office/drawing/2014/main" id="{49B49AD6-2E7C-70BF-4F5C-57EAB519F314}"/>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6</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9427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F91F1-1250-EE22-777B-D6A0657EF30E}"/>
              </a:ext>
            </a:extLst>
          </p:cNvPr>
          <p:cNvSpPr>
            <a:spLocks noGrp="1"/>
          </p:cNvSpPr>
          <p:nvPr>
            <p:ph type="body" sz="quarter" idx="30"/>
          </p:nvPr>
        </p:nvSpPr>
        <p:spPr/>
        <p:txBody>
          <a:bodyPr/>
          <a:lstStyle/>
          <a:p>
            <a:r>
              <a:rPr lang="en-GB" dirty="0"/>
              <a:t>Tips to Manage Stress</a:t>
            </a:r>
          </a:p>
        </p:txBody>
      </p:sp>
      <p:sp>
        <p:nvSpPr>
          <p:cNvPr id="3" name="Text Placeholder 2">
            <a:extLst>
              <a:ext uri="{FF2B5EF4-FFF2-40B4-BE49-F238E27FC236}">
                <a16:creationId xmlns:a16="http://schemas.microsoft.com/office/drawing/2014/main" id="{DD96D070-92FB-19C0-0ED6-6AB76FDE85DF}"/>
              </a:ext>
            </a:extLst>
          </p:cNvPr>
          <p:cNvSpPr>
            <a:spLocks noGrp="1"/>
          </p:cNvSpPr>
          <p:nvPr>
            <p:ph type="body" sz="quarter" idx="48"/>
          </p:nvPr>
        </p:nvSpPr>
        <p:spPr/>
        <p:txBody>
          <a:bodyPr/>
          <a:lstStyle/>
          <a:p>
            <a:pPr marL="342900" indent="-342900">
              <a:buFont typeface="Wingdings" panose="05000000000000000000" pitchFamily="2" charset="2"/>
              <a:buChar char="ü"/>
            </a:pPr>
            <a:r>
              <a:rPr lang="en-GB" b="1" dirty="0">
                <a:solidFill>
                  <a:srgbClr val="7ABB57"/>
                </a:solidFill>
              </a:rPr>
              <a:t>Spend time in nature. </a:t>
            </a:r>
            <a:r>
              <a:rPr lang="en-GB" dirty="0"/>
              <a:t>This can help to reduce stress and improve wellbeing. You could try going for a walk in a green space, taking care of indoor plants, or spending time with animals. </a:t>
            </a:r>
          </a:p>
          <a:p>
            <a:pPr marL="342900" indent="-342900">
              <a:buFont typeface="Wingdings" panose="05000000000000000000" pitchFamily="2" charset="2"/>
              <a:buChar char="ü"/>
            </a:pPr>
            <a:endParaRPr lang="en-GB" b="1" dirty="0"/>
          </a:p>
          <a:p>
            <a:pPr marL="342900" indent="-342900">
              <a:buFont typeface="Wingdings" panose="05000000000000000000" pitchFamily="2" charset="2"/>
              <a:buChar char="ü"/>
            </a:pPr>
            <a:r>
              <a:rPr lang="en-GB" b="1" dirty="0">
                <a:solidFill>
                  <a:srgbClr val="7ABB57"/>
                </a:solidFill>
              </a:rPr>
              <a:t>Look after your physical health. </a:t>
            </a:r>
            <a:r>
              <a:rPr lang="en-GB" dirty="0"/>
              <a:t>Getting enough sleep, staying physically active and eating a balanced diet can make stress easier to manage. Stress can sometimes make these things difficult to look after. But even small changes can make a big difference.</a:t>
            </a:r>
          </a:p>
          <a:p>
            <a:endParaRPr lang="en-GB" dirty="0"/>
          </a:p>
        </p:txBody>
      </p:sp>
      <p:sp>
        <p:nvSpPr>
          <p:cNvPr id="4" name="Slide Number Placeholder 2">
            <a:extLst>
              <a:ext uri="{FF2B5EF4-FFF2-40B4-BE49-F238E27FC236}">
                <a16:creationId xmlns:a16="http://schemas.microsoft.com/office/drawing/2014/main" id="{49B49AD6-2E7C-70BF-4F5C-57EAB519F314}"/>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7</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5479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443245" y="1409888"/>
            <a:ext cx="3600844" cy="808098"/>
          </a:xfrm>
        </p:spPr>
        <p:txBody>
          <a:bodyPr/>
          <a:lstStyle/>
          <a:p>
            <a:r>
              <a:rPr lang="en-US" dirty="0">
                <a:solidFill>
                  <a:srgbClr val="E97924"/>
                </a:solidFill>
              </a:rPr>
              <a:t>Build Resilience</a:t>
            </a:r>
          </a:p>
          <a:p>
            <a:endParaRPr lang="en-US" dirty="0"/>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336891" y="2145062"/>
            <a:ext cx="4100380" cy="3442937"/>
          </a:xfrm>
        </p:spPr>
        <p:txBody>
          <a:bodyPr/>
          <a:lstStyle/>
          <a:p>
            <a:r>
              <a:rPr lang="en-GB" dirty="0"/>
              <a:t>Resilience needs are personal and are shaped by our unique history, personality, and personal circumstances. The relationships we develop are a toolbox that we can turn to in difficult times to help us navigate day-to-day life challenges.</a:t>
            </a:r>
            <a:endParaRPr lang="en-US" dirty="0"/>
          </a:p>
        </p:txBody>
      </p:sp>
      <p:pic>
        <p:nvPicPr>
          <p:cNvPr id="4" name="Picture Placeholder 3">
            <a:extLst>
              <a:ext uri="{FF2B5EF4-FFF2-40B4-BE49-F238E27FC236}">
                <a16:creationId xmlns:a16="http://schemas.microsoft.com/office/drawing/2014/main" id="{37F7C7DA-CE5E-C01D-AB08-F0CDBF3B3D40}"/>
              </a:ext>
            </a:extLst>
          </p:cNvPr>
          <p:cNvPicPr>
            <a:picLocks noGrp="1" noChangeAspect="1"/>
          </p:cNvPicPr>
          <p:nvPr>
            <p:ph type="pic" sz="quarter" idx="21"/>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7855" b="7855"/>
          <a:stretch>
            <a:fillRect/>
          </a:stretch>
        </p:blipFill>
        <p:spPr/>
      </p:pic>
      <p:pic>
        <p:nvPicPr>
          <p:cNvPr id="3" name="Picture 2" descr="A diagram of a diagram&#10;&#10;Description automatically generated with medium confidence">
            <a:extLst>
              <a:ext uri="{FF2B5EF4-FFF2-40B4-BE49-F238E27FC236}">
                <a16:creationId xmlns:a16="http://schemas.microsoft.com/office/drawing/2014/main" id="{8E430D7D-D26B-14F7-CA1C-45495F4748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7334" y="1040032"/>
            <a:ext cx="3207026" cy="4777936"/>
          </a:xfrm>
          <a:prstGeom prst="rect">
            <a:avLst/>
          </a:prstGeom>
        </p:spPr>
      </p:pic>
    </p:spTree>
    <p:extLst>
      <p:ext uri="{BB962C8B-B14F-4D97-AF65-F5344CB8AC3E}">
        <p14:creationId xmlns:p14="http://schemas.microsoft.com/office/powerpoint/2010/main" val="2025595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9</a:t>
            </a:fld>
            <a:endParaRPr lang="en-US" dirty="0"/>
          </a:p>
        </p:txBody>
      </p:sp>
      <p:sp>
        <p:nvSpPr>
          <p:cNvPr id="16" name="TextBox 15">
            <a:extLst>
              <a:ext uri="{FF2B5EF4-FFF2-40B4-BE49-F238E27FC236}">
                <a16:creationId xmlns:a16="http://schemas.microsoft.com/office/drawing/2014/main" id="{4E996327-03C2-E6FB-EC6F-4467F2C1C952}"/>
              </a:ext>
            </a:extLst>
          </p:cNvPr>
          <p:cNvSpPr txBox="1"/>
          <p:nvPr/>
        </p:nvSpPr>
        <p:spPr>
          <a:xfrm>
            <a:off x="3829244" y="612844"/>
            <a:ext cx="8159558" cy="5447645"/>
          </a:xfrm>
          <a:prstGeom prst="rect">
            <a:avLst/>
          </a:prstGeom>
          <a:noFill/>
        </p:spPr>
        <p:txBody>
          <a:bodyPr wrap="square" rtlCol="0">
            <a:spAutoFit/>
          </a:bodyPr>
          <a:lstStyle/>
          <a:p>
            <a:r>
              <a:rPr lang="en-IE" sz="3600" b="1" dirty="0">
                <a:solidFill>
                  <a:srgbClr val="7ABB57"/>
                </a:solidFill>
                <a:latin typeface="Calibri" panose="020F0502020204030204" pitchFamily="34" charset="0"/>
                <a:ea typeface="Calibri" panose="020F0502020204030204" pitchFamily="34" charset="0"/>
                <a:cs typeface="Calibri" panose="020F0502020204030204" pitchFamily="34" charset="0"/>
              </a:rPr>
              <a:t>Chef Sham </a:t>
            </a:r>
            <a:r>
              <a:rPr lang="en-IE" sz="3600" b="1" dirty="0" err="1">
                <a:solidFill>
                  <a:srgbClr val="7ABB57"/>
                </a:solidFill>
                <a:latin typeface="Calibri" panose="020F0502020204030204" pitchFamily="34" charset="0"/>
                <a:ea typeface="Calibri" panose="020F0502020204030204" pitchFamily="34" charset="0"/>
                <a:cs typeface="Calibri" panose="020F0502020204030204" pitchFamily="34" charset="0"/>
              </a:rPr>
              <a:t>Hanifa</a:t>
            </a:r>
            <a:endParaRPr lang="en-IE" sz="3600" b="1" dirty="0">
              <a:solidFill>
                <a:srgbClr val="7ABB57"/>
              </a:solidFill>
              <a:latin typeface="Calibri" panose="020F0502020204030204" pitchFamily="34" charset="0"/>
              <a:ea typeface="Calibri" panose="020F0502020204030204" pitchFamily="34" charset="0"/>
              <a:cs typeface="Calibri" panose="020F0502020204030204" pitchFamily="34" charset="0"/>
            </a:endParaRPr>
          </a:p>
          <a:p>
            <a:endParaRPr lang="en-IE" sz="2400" b="1" dirty="0">
              <a:solidFill>
                <a:srgbClr val="7ABB57"/>
              </a:solidFill>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20 years ago, Chef Sham </a:t>
            </a:r>
            <a:r>
              <a:rPr lang="en-GB" sz="2400" dirty="0" err="1">
                <a:latin typeface="Calibri" panose="020F0502020204030204" pitchFamily="34" charset="0"/>
                <a:ea typeface="Calibri" panose="020F0502020204030204" pitchFamily="34" charset="0"/>
                <a:cs typeface="Calibri" panose="020F0502020204030204" pitchFamily="34" charset="0"/>
              </a:rPr>
              <a:t>Hanifa</a:t>
            </a:r>
            <a:r>
              <a:rPr lang="en-GB" sz="2400" dirty="0">
                <a:latin typeface="Calibri" panose="020F0502020204030204" pitchFamily="34" charset="0"/>
                <a:ea typeface="Calibri" panose="020F0502020204030204" pitchFamily="34" charset="0"/>
                <a:cs typeface="Calibri" panose="020F0502020204030204" pitchFamily="34" charset="0"/>
              </a:rPr>
              <a:t> arrived in Ireland from Malaysia. He grew up learning to cook from his grandmother and inspired by her started his culinary career. He worked his way up from kitchen porter to head chef. Sham moved to Leitrim in 2008, He had a dream of owning a restaurant and it became a reality in the acclaimed The Cottage Restaurant. He owns a few others now along with a sauces line. He believes in learning from challenges and that being your </a:t>
            </a:r>
            <a:r>
              <a:rPr lang="en-GB" sz="2400" b="1" dirty="0">
                <a:latin typeface="Calibri" panose="020F0502020204030204" pitchFamily="34" charset="0"/>
                <a:ea typeface="Calibri" panose="020F0502020204030204" pitchFamily="34" charset="0"/>
                <a:cs typeface="Calibri" panose="020F0502020204030204" pitchFamily="34" charset="0"/>
              </a:rPr>
              <a:t>authentic self </a:t>
            </a:r>
            <a:r>
              <a:rPr lang="en-GB" sz="2400" dirty="0">
                <a:latin typeface="Calibri" panose="020F0502020204030204" pitchFamily="34" charset="0"/>
                <a:ea typeface="Calibri" panose="020F0502020204030204" pitchFamily="34" charset="0"/>
                <a:cs typeface="Calibri" panose="020F0502020204030204" pitchFamily="34" charset="0"/>
              </a:rPr>
              <a:t>will guide you to accomplish your dreams. Now that’s resilience!</a:t>
            </a:r>
            <a:endParaRPr lang="en-IE" sz="2400" dirty="0">
              <a:latin typeface="Calibri" panose="020F0502020204030204" pitchFamily="34" charset="0"/>
              <a:ea typeface="Calibri" panose="020F0502020204030204" pitchFamily="34" charset="0"/>
              <a:cs typeface="Calibri" panose="020F0502020204030204" pitchFamily="34" charset="0"/>
            </a:endParaRPr>
          </a:p>
          <a:p>
            <a:endParaRPr lang="en-IE" sz="2400" b="1" dirty="0">
              <a:solidFill>
                <a:srgbClr val="7ABB57"/>
              </a:solidFill>
              <a:latin typeface="Calibri" panose="020F0502020204030204" pitchFamily="34" charset="0"/>
              <a:ea typeface="Calibri" panose="020F0502020204030204" pitchFamily="34" charset="0"/>
              <a:cs typeface="Calibri" panose="020F0502020204030204" pitchFamily="34" charset="0"/>
            </a:endParaRPr>
          </a:p>
          <a:p>
            <a:endParaRPr lang="en-IE" sz="2400" dirty="0">
              <a:latin typeface="Calibri" panose="020F0502020204030204" pitchFamily="34" charset="0"/>
              <a:ea typeface="Calibri" panose="020F0502020204030204" pitchFamily="34" charset="0"/>
              <a:cs typeface="Calibri" panose="020F0502020204030204" pitchFamily="34" charset="0"/>
            </a:endParaRPr>
          </a:p>
          <a:p>
            <a:r>
              <a:rPr lang="en-IE" sz="2400" dirty="0">
                <a:latin typeface="Calibri" panose="020F0502020204030204" pitchFamily="34" charset="0"/>
                <a:ea typeface="Calibri" panose="020F0502020204030204" pitchFamily="34" charset="0"/>
                <a:cs typeface="Calibri" panose="020F0502020204030204" pitchFamily="34" charset="0"/>
              </a:rPr>
              <a:t> </a:t>
            </a:r>
          </a:p>
        </p:txBody>
      </p:sp>
      <p:pic>
        <p:nvPicPr>
          <p:cNvPr id="10" name="Picture Placeholder 9" descr="A person wearing an apron&#10;&#10;Description automatically generated">
            <a:extLst>
              <a:ext uri="{FF2B5EF4-FFF2-40B4-BE49-F238E27FC236}">
                <a16:creationId xmlns:a16="http://schemas.microsoft.com/office/drawing/2014/main" id="{915F0CDE-28E4-A3E6-613D-1007B7992C0C}"/>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l="33979" r="33979"/>
          <a:stretch>
            <a:fillRect/>
          </a:stretch>
        </p:blipFill>
        <p:spPr/>
      </p:pic>
      <p:pic>
        <p:nvPicPr>
          <p:cNvPr id="4" name="Picture 3" descr="A black and white sign with white text&#10;&#10;Description automatically generated">
            <a:extLst>
              <a:ext uri="{FF2B5EF4-FFF2-40B4-BE49-F238E27FC236}">
                <a16:creationId xmlns:a16="http://schemas.microsoft.com/office/drawing/2014/main" id="{3510414F-C91F-4EC4-2800-7CAD5ADA676B}"/>
              </a:ext>
            </a:extLst>
          </p:cNvPr>
          <p:cNvPicPr>
            <a:picLocks noChangeAspect="1"/>
          </p:cNvPicPr>
          <p:nvPr/>
        </p:nvPicPr>
        <p:blipFill>
          <a:blip r:embed="rId3"/>
          <a:stretch>
            <a:fillRect/>
          </a:stretch>
        </p:blipFill>
        <p:spPr>
          <a:xfrm>
            <a:off x="9845961" y="4675367"/>
            <a:ext cx="1930402" cy="1809375"/>
          </a:xfrm>
          <a:prstGeom prst="rect">
            <a:avLst/>
          </a:prstGeom>
        </p:spPr>
      </p:pic>
    </p:spTree>
    <p:extLst>
      <p:ext uri="{BB962C8B-B14F-4D97-AF65-F5344CB8AC3E}">
        <p14:creationId xmlns:p14="http://schemas.microsoft.com/office/powerpoint/2010/main" val="2696335786"/>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Props1.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docProps/app.xml><?xml version="1.0" encoding="utf-8"?>
<Properties xmlns="http://schemas.openxmlformats.org/officeDocument/2006/extended-properties" xmlns:vt="http://schemas.openxmlformats.org/officeDocument/2006/docPropsVTypes">
  <Template>Magazine layout</Template>
  <TotalTime>1</TotalTime>
  <Words>4286</Words>
  <Application>Microsoft Office PowerPoint</Application>
  <PresentationFormat>Widescreen</PresentationFormat>
  <Paragraphs>309</Paragraphs>
  <Slides>50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Montserrat</vt:lpstr>
      <vt:lpstr>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aine hamill</cp:lastModifiedBy>
  <cp:revision>407</cp:revision>
  <dcterms:created xsi:type="dcterms:W3CDTF">2021-06-15T11:45:52Z</dcterms:created>
  <dcterms:modified xsi:type="dcterms:W3CDTF">2024-07-30T14:54:52Z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