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Lst>
  <p:notesMasterIdLst>
    <p:notesMasterId r:id="rId80"/>
  </p:notesMasterIdLst>
  <p:handoutMasterIdLst>
    <p:handoutMasterId r:id="rId81"/>
  </p:handoutMasterIdLst>
  <p:sldIdLst>
    <p:sldId id="690" r:id="rId5"/>
    <p:sldId id="681" r:id="rId6"/>
    <p:sldId id="682" r:id="rId7"/>
    <p:sldId id="678" r:id="rId8"/>
    <p:sldId id="4848" r:id="rId9"/>
    <p:sldId id="4868" r:id="rId10"/>
    <p:sldId id="4847" r:id="rId11"/>
    <p:sldId id="4853" r:id="rId12"/>
    <p:sldId id="687" r:id="rId13"/>
    <p:sldId id="709" r:id="rId14"/>
    <p:sldId id="710" r:id="rId15"/>
    <p:sldId id="689" r:id="rId16"/>
    <p:sldId id="702" r:id="rId17"/>
    <p:sldId id="703" r:id="rId18"/>
    <p:sldId id="704" r:id="rId19"/>
    <p:sldId id="4869" r:id="rId20"/>
    <p:sldId id="705" r:id="rId21"/>
    <p:sldId id="4818" r:id="rId22"/>
    <p:sldId id="4819" r:id="rId23"/>
    <p:sldId id="4820" r:id="rId24"/>
    <p:sldId id="4822" r:id="rId25"/>
    <p:sldId id="4821" r:id="rId26"/>
    <p:sldId id="4825" r:id="rId27"/>
    <p:sldId id="4826" r:id="rId28"/>
    <p:sldId id="4845" r:id="rId29"/>
    <p:sldId id="4824" r:id="rId30"/>
    <p:sldId id="4872" r:id="rId31"/>
    <p:sldId id="4862" r:id="rId32"/>
    <p:sldId id="4873" r:id="rId33"/>
    <p:sldId id="4874" r:id="rId34"/>
    <p:sldId id="4875" r:id="rId35"/>
    <p:sldId id="4876" r:id="rId36"/>
    <p:sldId id="4863" r:id="rId37"/>
    <p:sldId id="4857" r:id="rId38"/>
    <p:sldId id="4883" r:id="rId39"/>
    <p:sldId id="4885" r:id="rId40"/>
    <p:sldId id="4886" r:id="rId41"/>
    <p:sldId id="4864" r:id="rId42"/>
    <p:sldId id="4888" r:id="rId43"/>
    <p:sldId id="4887" r:id="rId44"/>
    <p:sldId id="4889" r:id="rId45"/>
    <p:sldId id="4877" r:id="rId46"/>
    <p:sldId id="4878" r:id="rId47"/>
    <p:sldId id="4879" r:id="rId48"/>
    <p:sldId id="4880" r:id="rId49"/>
    <p:sldId id="4881" r:id="rId50"/>
    <p:sldId id="4851" r:id="rId51"/>
    <p:sldId id="4827" r:id="rId52"/>
    <p:sldId id="4828" r:id="rId53"/>
    <p:sldId id="4829" r:id="rId54"/>
    <p:sldId id="4833" r:id="rId55"/>
    <p:sldId id="4832" r:id="rId56"/>
    <p:sldId id="4834" r:id="rId57"/>
    <p:sldId id="4835" r:id="rId58"/>
    <p:sldId id="4871" r:id="rId59"/>
    <p:sldId id="4837" r:id="rId60"/>
    <p:sldId id="4867" r:id="rId61"/>
    <p:sldId id="4838" r:id="rId62"/>
    <p:sldId id="4839" r:id="rId63"/>
    <p:sldId id="4840" r:id="rId64"/>
    <p:sldId id="4841" r:id="rId65"/>
    <p:sldId id="4842" r:id="rId66"/>
    <p:sldId id="4843" r:id="rId67"/>
    <p:sldId id="4844" r:id="rId68"/>
    <p:sldId id="677" r:id="rId69"/>
    <p:sldId id="706" r:id="rId70"/>
    <p:sldId id="712" r:id="rId71"/>
    <p:sldId id="708" r:id="rId72"/>
    <p:sldId id="707" r:id="rId73"/>
    <p:sldId id="713" r:id="rId74"/>
    <p:sldId id="4831" r:id="rId75"/>
    <p:sldId id="716" r:id="rId76"/>
    <p:sldId id="717" r:id="rId77"/>
    <p:sldId id="715" r:id="rId78"/>
    <p:sldId id="4882" r:id="rId79"/>
  </p:sldIdLst>
  <p:sldSz cx="12192000" cy="6858000"/>
  <p:notesSz cx="6858000" cy="9144000"/>
  <p:defaultTex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97924"/>
    <a:srgbClr val="A4C479"/>
    <a:srgbClr val="915F9E"/>
    <a:srgbClr val="7ABB57"/>
    <a:srgbClr val="0C2D45"/>
    <a:srgbClr val="87B14E"/>
    <a:srgbClr val="D2CFC5"/>
    <a:srgbClr val="7654A2"/>
    <a:srgbClr val="B79974"/>
    <a:srgbClr val="305C6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ittlere Formatvorlage 2 - Akz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ittlere Formatvorlage 2 - Akz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185" autoAdjust="0"/>
    <p:restoredTop sz="92832" autoAdjust="0"/>
  </p:normalViewPr>
  <p:slideViewPr>
    <p:cSldViewPr snapToGrid="0" snapToObjects="1">
      <p:cViewPr varScale="1">
        <p:scale>
          <a:sx n="62" d="100"/>
          <a:sy n="62" d="100"/>
        </p:scale>
        <p:origin x="976" y="52"/>
      </p:cViewPr>
      <p:guideLst/>
    </p:cSldViewPr>
  </p:slideViewPr>
  <p:notesTextViewPr>
    <p:cViewPr>
      <p:scale>
        <a:sx n="1" d="1"/>
        <a:sy n="1" d="1"/>
      </p:scale>
      <p:origin x="0" y="0"/>
    </p:cViewPr>
  </p:notesTextViewPr>
  <p:sorterViewPr>
    <p:cViewPr>
      <p:scale>
        <a:sx n="46" d="100"/>
        <a:sy n="46" d="100"/>
      </p:scale>
      <p:origin x="0" y="0"/>
    </p:cViewPr>
  </p:sorterViewPr>
  <p:notesViewPr>
    <p:cSldViewPr snapToGrid="0" snapToObjects="1" showGuides="1">
      <p:cViewPr varScale="1">
        <p:scale>
          <a:sx n="70" d="100"/>
          <a:sy n="70" d="100"/>
        </p:scale>
        <p:origin x="3392" y="19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slide" Target="slides/slide59.xml"/><Relationship Id="rId68" Type="http://schemas.openxmlformats.org/officeDocument/2006/relationships/slide" Target="slides/slide64.xml"/><Relationship Id="rId76" Type="http://schemas.openxmlformats.org/officeDocument/2006/relationships/slide" Target="slides/slide72.xml"/><Relationship Id="rId84" Type="http://schemas.openxmlformats.org/officeDocument/2006/relationships/theme" Target="theme/theme1.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presProps" Target="presProps.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notesMaster" Target="notesMasters/notesMaster1.xml"/><Relationship Id="rId85"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862" b="0" i="0" u="none" strike="noStrike" kern="1200" spc="0" baseline="0">
                <a:solidFill>
                  <a:srgbClr val="595A59"/>
                </a:solidFill>
                <a:latin typeface="Calibri" panose="020F0502020204030204" pitchFamily="34" charset="0"/>
                <a:ea typeface="+mn-ea"/>
                <a:cs typeface="Calibri" panose="020F0502020204030204" pitchFamily="34" charset="0"/>
              </a:defRPr>
            </a:pPr>
            <a:r>
              <a:rPr lang="de-DE" b="1" dirty="0" err="1">
                <a:solidFill>
                  <a:srgbClr val="915F9E"/>
                </a:solidFill>
                <a:latin typeface="Calibri" panose="020F0502020204030204" pitchFamily="34" charset="0"/>
                <a:cs typeface="Calibri" panose="020F0502020204030204" pitchFamily="34" charset="0"/>
              </a:rPr>
              <a:t>Liquidity</a:t>
            </a:r>
            <a:r>
              <a:rPr lang="de-DE" b="1" dirty="0">
                <a:solidFill>
                  <a:srgbClr val="915F9E"/>
                </a:solidFill>
                <a:latin typeface="Calibri" panose="020F0502020204030204" pitchFamily="34" charset="0"/>
                <a:cs typeface="Calibri" panose="020F0502020204030204" pitchFamily="34" charset="0"/>
              </a:rPr>
              <a:t> </a:t>
            </a:r>
            <a:r>
              <a:rPr lang="de-DE" b="1" dirty="0" err="1">
                <a:solidFill>
                  <a:srgbClr val="915F9E"/>
                </a:solidFill>
                <a:latin typeface="Calibri" panose="020F0502020204030204" pitchFamily="34" charset="0"/>
                <a:cs typeface="Calibri" panose="020F0502020204030204" pitchFamily="34" charset="0"/>
              </a:rPr>
              <a:t>development</a:t>
            </a:r>
            <a:endParaRPr lang="de-DE" b="1" dirty="0">
              <a:solidFill>
                <a:srgbClr val="915F9E"/>
              </a:solidFill>
              <a:latin typeface="Calibri" panose="020F0502020204030204" pitchFamily="34" charset="0"/>
              <a:cs typeface="Calibri" panose="020F0502020204030204" pitchFamily="34" charset="0"/>
            </a:endParaRPr>
          </a:p>
        </c:rich>
      </c:tx>
      <c:overlay val="0"/>
      <c:spPr>
        <a:noFill/>
        <a:ln>
          <a:noFill/>
        </a:ln>
        <a:effectLst/>
      </c:spPr>
      <c:txPr>
        <a:bodyPr rot="0" spcFirstLastPara="1" vertOverflow="ellipsis" vert="horz" wrap="square" anchor="ctr" anchorCtr="1"/>
        <a:lstStyle/>
        <a:p>
          <a:pPr>
            <a:defRPr sz="1862" b="0" i="0" u="none" strike="noStrike" kern="1200" spc="0" baseline="0">
              <a:solidFill>
                <a:srgbClr val="595A59"/>
              </a:solidFill>
              <a:latin typeface="Calibri" panose="020F0502020204030204" pitchFamily="34" charset="0"/>
              <a:ea typeface="+mn-ea"/>
              <a:cs typeface="Calibri" panose="020F0502020204030204" pitchFamily="34" charset="0"/>
            </a:defRPr>
          </a:pPr>
          <a:endParaRPr lang="en-US"/>
        </a:p>
      </c:txPr>
    </c:title>
    <c:autoTitleDeleted val="0"/>
    <c:plotArea>
      <c:layout/>
      <c:barChart>
        <c:barDir val="col"/>
        <c:grouping val="clustered"/>
        <c:varyColors val="0"/>
        <c:ser>
          <c:idx val="1"/>
          <c:order val="1"/>
          <c:tx>
            <c:strRef>
              <c:f>Tabelle1!$C$1</c:f>
              <c:strCache>
                <c:ptCount val="1"/>
                <c:pt idx="0">
                  <c:v>Cash in</c:v>
                </c:pt>
              </c:strCache>
            </c:strRef>
          </c:tx>
          <c:spPr>
            <a:solidFill>
              <a:schemeClr val="accent2"/>
            </a:solidFill>
            <a:ln>
              <a:noFill/>
            </a:ln>
            <a:effectLst/>
          </c:spPr>
          <c:invertIfNegative val="0"/>
          <c:cat>
            <c:strRef>
              <c:f>Tabelle1!$A$2:$A$14</c:f>
              <c:strCache>
                <c:ptCount val="13"/>
                <c:pt idx="0">
                  <c:v>Status Quo</c:v>
                </c:pt>
                <c:pt idx="1">
                  <c:v>Month 1</c:v>
                </c:pt>
                <c:pt idx="2">
                  <c:v>Month 2</c:v>
                </c:pt>
                <c:pt idx="3">
                  <c:v>Month 3</c:v>
                </c:pt>
                <c:pt idx="4">
                  <c:v>Month 4</c:v>
                </c:pt>
                <c:pt idx="5">
                  <c:v>Month 5</c:v>
                </c:pt>
                <c:pt idx="6">
                  <c:v>Month 6</c:v>
                </c:pt>
                <c:pt idx="7">
                  <c:v>Month 7</c:v>
                </c:pt>
                <c:pt idx="8">
                  <c:v>Month 8</c:v>
                </c:pt>
                <c:pt idx="9">
                  <c:v>Month 9</c:v>
                </c:pt>
                <c:pt idx="10">
                  <c:v>Month 10</c:v>
                </c:pt>
                <c:pt idx="11">
                  <c:v>Month 11</c:v>
                </c:pt>
                <c:pt idx="12">
                  <c:v>Month 12</c:v>
                </c:pt>
              </c:strCache>
            </c:strRef>
          </c:cat>
          <c:val>
            <c:numRef>
              <c:f>Tabelle1!$C$2:$C$14</c:f>
              <c:numCache>
                <c:formatCode>General</c:formatCode>
                <c:ptCount val="13"/>
                <c:pt idx="0">
                  <c:v>0</c:v>
                </c:pt>
                <c:pt idx="1">
                  <c:v>100</c:v>
                </c:pt>
                <c:pt idx="2">
                  <c:v>90</c:v>
                </c:pt>
                <c:pt idx="3">
                  <c:v>60</c:v>
                </c:pt>
                <c:pt idx="4">
                  <c:v>20</c:v>
                </c:pt>
                <c:pt idx="5">
                  <c:v>20</c:v>
                </c:pt>
                <c:pt idx="6">
                  <c:v>20</c:v>
                </c:pt>
                <c:pt idx="7">
                  <c:v>60</c:v>
                </c:pt>
                <c:pt idx="8">
                  <c:v>30</c:v>
                </c:pt>
                <c:pt idx="9">
                  <c:v>70</c:v>
                </c:pt>
                <c:pt idx="10">
                  <c:v>70</c:v>
                </c:pt>
                <c:pt idx="11">
                  <c:v>80</c:v>
                </c:pt>
                <c:pt idx="12">
                  <c:v>100</c:v>
                </c:pt>
              </c:numCache>
            </c:numRef>
          </c:val>
          <c:extLst>
            <c:ext xmlns:c16="http://schemas.microsoft.com/office/drawing/2014/chart" uri="{C3380CC4-5D6E-409C-BE32-E72D297353CC}">
              <c16:uniqueId val="{00000000-E9F0-449A-8B18-E413B8564274}"/>
            </c:ext>
          </c:extLst>
        </c:ser>
        <c:ser>
          <c:idx val="2"/>
          <c:order val="2"/>
          <c:tx>
            <c:strRef>
              <c:f>Tabelle1!$D$1</c:f>
              <c:strCache>
                <c:ptCount val="1"/>
                <c:pt idx="0">
                  <c:v>Cash out</c:v>
                </c:pt>
              </c:strCache>
            </c:strRef>
          </c:tx>
          <c:spPr>
            <a:solidFill>
              <a:schemeClr val="accent2">
                <a:tint val="65000"/>
              </a:schemeClr>
            </a:solidFill>
            <a:ln>
              <a:noFill/>
            </a:ln>
            <a:effectLst/>
          </c:spPr>
          <c:invertIfNegative val="0"/>
          <c:cat>
            <c:strRef>
              <c:f>Tabelle1!$A$2:$A$14</c:f>
              <c:strCache>
                <c:ptCount val="13"/>
                <c:pt idx="0">
                  <c:v>Status Quo</c:v>
                </c:pt>
                <c:pt idx="1">
                  <c:v>Month 1</c:v>
                </c:pt>
                <c:pt idx="2">
                  <c:v>Month 2</c:v>
                </c:pt>
                <c:pt idx="3">
                  <c:v>Month 3</c:v>
                </c:pt>
                <c:pt idx="4">
                  <c:v>Month 4</c:v>
                </c:pt>
                <c:pt idx="5">
                  <c:v>Month 5</c:v>
                </c:pt>
                <c:pt idx="6">
                  <c:v>Month 6</c:v>
                </c:pt>
                <c:pt idx="7">
                  <c:v>Month 7</c:v>
                </c:pt>
                <c:pt idx="8">
                  <c:v>Month 8</c:v>
                </c:pt>
                <c:pt idx="9">
                  <c:v>Month 9</c:v>
                </c:pt>
                <c:pt idx="10">
                  <c:v>Month 10</c:v>
                </c:pt>
                <c:pt idx="11">
                  <c:v>Month 11</c:v>
                </c:pt>
                <c:pt idx="12">
                  <c:v>Month 12</c:v>
                </c:pt>
              </c:strCache>
            </c:strRef>
          </c:cat>
          <c:val>
            <c:numRef>
              <c:f>Tabelle1!$D$2:$D$14</c:f>
              <c:numCache>
                <c:formatCode>General</c:formatCode>
                <c:ptCount val="13"/>
                <c:pt idx="0">
                  <c:v>0</c:v>
                </c:pt>
                <c:pt idx="1">
                  <c:v>67</c:v>
                </c:pt>
                <c:pt idx="2">
                  <c:v>62</c:v>
                </c:pt>
                <c:pt idx="3">
                  <c:v>47</c:v>
                </c:pt>
                <c:pt idx="4">
                  <c:v>27</c:v>
                </c:pt>
                <c:pt idx="5">
                  <c:v>27</c:v>
                </c:pt>
                <c:pt idx="6">
                  <c:v>122</c:v>
                </c:pt>
                <c:pt idx="7">
                  <c:v>47</c:v>
                </c:pt>
                <c:pt idx="8">
                  <c:v>32</c:v>
                </c:pt>
                <c:pt idx="9">
                  <c:v>52</c:v>
                </c:pt>
                <c:pt idx="10">
                  <c:v>52</c:v>
                </c:pt>
                <c:pt idx="11">
                  <c:v>57</c:v>
                </c:pt>
                <c:pt idx="12">
                  <c:v>67</c:v>
                </c:pt>
              </c:numCache>
            </c:numRef>
          </c:val>
          <c:extLst>
            <c:ext xmlns:c16="http://schemas.microsoft.com/office/drawing/2014/chart" uri="{C3380CC4-5D6E-409C-BE32-E72D297353CC}">
              <c16:uniqueId val="{00000001-E9F0-449A-8B18-E413B8564274}"/>
            </c:ext>
          </c:extLst>
        </c:ser>
        <c:dLbls>
          <c:showLegendKey val="0"/>
          <c:showVal val="0"/>
          <c:showCatName val="0"/>
          <c:showSerName val="0"/>
          <c:showPercent val="0"/>
          <c:showBubbleSize val="0"/>
        </c:dLbls>
        <c:gapWidth val="219"/>
        <c:axId val="1408063359"/>
        <c:axId val="1408060031"/>
      </c:barChart>
      <c:lineChart>
        <c:grouping val="standard"/>
        <c:varyColors val="0"/>
        <c:ser>
          <c:idx val="0"/>
          <c:order val="0"/>
          <c:tx>
            <c:strRef>
              <c:f>Tabelle1!$B$1</c:f>
              <c:strCache>
                <c:ptCount val="1"/>
                <c:pt idx="0">
                  <c:v>Liquidity End of Period</c:v>
                </c:pt>
              </c:strCache>
            </c:strRef>
          </c:tx>
          <c:spPr>
            <a:ln w="28575" cap="rnd">
              <a:solidFill>
                <a:schemeClr val="accent2">
                  <a:shade val="65000"/>
                </a:schemeClr>
              </a:solidFill>
              <a:round/>
            </a:ln>
            <a:effectLst/>
          </c:spPr>
          <c:marker>
            <c:symbol val="none"/>
          </c:marker>
          <c:cat>
            <c:strRef>
              <c:f>Tabelle1!$A$2:$A$14</c:f>
              <c:strCache>
                <c:ptCount val="13"/>
                <c:pt idx="0">
                  <c:v>Status Quo</c:v>
                </c:pt>
                <c:pt idx="1">
                  <c:v>Month 1</c:v>
                </c:pt>
                <c:pt idx="2">
                  <c:v>Month 2</c:v>
                </c:pt>
                <c:pt idx="3">
                  <c:v>Month 3</c:v>
                </c:pt>
                <c:pt idx="4">
                  <c:v>Month 4</c:v>
                </c:pt>
                <c:pt idx="5">
                  <c:v>Month 5</c:v>
                </c:pt>
                <c:pt idx="6">
                  <c:v>Month 6</c:v>
                </c:pt>
                <c:pt idx="7">
                  <c:v>Month 7</c:v>
                </c:pt>
                <c:pt idx="8">
                  <c:v>Month 8</c:v>
                </c:pt>
                <c:pt idx="9">
                  <c:v>Month 9</c:v>
                </c:pt>
                <c:pt idx="10">
                  <c:v>Month 10</c:v>
                </c:pt>
                <c:pt idx="11">
                  <c:v>Month 11</c:v>
                </c:pt>
                <c:pt idx="12">
                  <c:v>Month 12</c:v>
                </c:pt>
              </c:strCache>
            </c:strRef>
          </c:cat>
          <c:val>
            <c:numRef>
              <c:f>Tabelle1!$B$2:$B$14</c:f>
              <c:numCache>
                <c:formatCode>General</c:formatCode>
                <c:ptCount val="13"/>
                <c:pt idx="0">
                  <c:v>100</c:v>
                </c:pt>
                <c:pt idx="1">
                  <c:v>133</c:v>
                </c:pt>
                <c:pt idx="2">
                  <c:v>161</c:v>
                </c:pt>
                <c:pt idx="3">
                  <c:v>174</c:v>
                </c:pt>
                <c:pt idx="4">
                  <c:v>167</c:v>
                </c:pt>
                <c:pt idx="5">
                  <c:v>160</c:v>
                </c:pt>
                <c:pt idx="6">
                  <c:v>58</c:v>
                </c:pt>
                <c:pt idx="7">
                  <c:v>71</c:v>
                </c:pt>
                <c:pt idx="8">
                  <c:v>101</c:v>
                </c:pt>
                <c:pt idx="9">
                  <c:v>119</c:v>
                </c:pt>
                <c:pt idx="10">
                  <c:v>137</c:v>
                </c:pt>
                <c:pt idx="11">
                  <c:v>160</c:v>
                </c:pt>
                <c:pt idx="12">
                  <c:v>193</c:v>
                </c:pt>
              </c:numCache>
            </c:numRef>
          </c:val>
          <c:smooth val="0"/>
          <c:extLst>
            <c:ext xmlns:c16="http://schemas.microsoft.com/office/drawing/2014/chart" uri="{C3380CC4-5D6E-409C-BE32-E72D297353CC}">
              <c16:uniqueId val="{00000002-E9F0-449A-8B18-E413B8564274}"/>
            </c:ext>
          </c:extLst>
        </c:ser>
        <c:dLbls>
          <c:showLegendKey val="0"/>
          <c:showVal val="0"/>
          <c:showCatName val="0"/>
          <c:showSerName val="0"/>
          <c:showPercent val="0"/>
          <c:showBubbleSize val="0"/>
        </c:dLbls>
        <c:marker val="1"/>
        <c:smooth val="0"/>
        <c:axId val="1408063359"/>
        <c:axId val="1408060031"/>
      </c:lineChart>
      <c:catAx>
        <c:axId val="14080633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595A59"/>
                </a:solidFill>
                <a:latin typeface="Calibri" panose="020F0502020204030204" pitchFamily="34" charset="0"/>
                <a:ea typeface="+mn-ea"/>
                <a:cs typeface="Calibri" panose="020F0502020204030204" pitchFamily="34" charset="0"/>
              </a:defRPr>
            </a:pPr>
            <a:endParaRPr lang="en-US"/>
          </a:p>
        </c:txPr>
        <c:crossAx val="1408060031"/>
        <c:crosses val="autoZero"/>
        <c:auto val="1"/>
        <c:lblAlgn val="ctr"/>
        <c:lblOffset val="100"/>
        <c:noMultiLvlLbl val="0"/>
      </c:catAx>
      <c:valAx>
        <c:axId val="1408060031"/>
        <c:scaling>
          <c:orientation val="minMax"/>
        </c:scaling>
        <c:delete val="0"/>
        <c:axPos val="l"/>
        <c:majorGridlines>
          <c:spPr>
            <a:ln w="9525" cap="flat" cmpd="sng" algn="ctr">
              <a:solidFill>
                <a:srgbClr val="D7C6D8"/>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595A59"/>
                </a:solidFill>
                <a:latin typeface="Calibri" panose="020F0502020204030204" pitchFamily="34" charset="0"/>
                <a:ea typeface="+mn-ea"/>
                <a:cs typeface="Calibri" panose="020F0502020204030204" pitchFamily="34" charset="0"/>
              </a:defRPr>
            </a:pPr>
            <a:endParaRPr lang="en-US"/>
          </a:p>
        </c:txPr>
        <c:crossAx val="1408063359"/>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rgbClr val="595A59"/>
              </a:solidFill>
              <a:latin typeface="Calibri" panose="020F0502020204030204" pitchFamily="34" charset="0"/>
              <a:ea typeface="+mn-ea"/>
              <a:cs typeface="Calibri" panose="020F050202020403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rgbClr val="595A59"/>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withinLinear" id="15">
  <a:schemeClr val="accent2"/>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77E7518-D7D3-A342-B9A1-57B91EA8AD9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29238D92-CE55-1642-B171-5E9305F007A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F378577-8B88-EE4C-8516-6703E5E700B5}" type="datetimeFigureOut">
              <a:rPr lang="en-US" smtClean="0"/>
              <a:t>7/30/2024</a:t>
            </a:fld>
            <a:endParaRPr lang="en-US" dirty="0"/>
          </a:p>
        </p:txBody>
      </p:sp>
      <p:sp>
        <p:nvSpPr>
          <p:cNvPr id="4" name="Footer Placeholder 3">
            <a:extLst>
              <a:ext uri="{FF2B5EF4-FFF2-40B4-BE49-F238E27FC236}">
                <a16:creationId xmlns:a16="http://schemas.microsoft.com/office/drawing/2014/main" id="{294DC253-90BB-9447-B456-77404052F1D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1E73BA3A-C6D1-EB41-8906-A8CC76B3C0A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D09957D-E1A3-9D46-BB8D-8C509470EB58}" type="slidenum">
              <a:rPr lang="en-US" smtClean="0"/>
              <a:t>‹#›</a:t>
            </a:fld>
            <a:endParaRPr lang="en-US" dirty="0"/>
          </a:p>
        </p:txBody>
      </p:sp>
    </p:spTree>
    <p:extLst>
      <p:ext uri="{BB962C8B-B14F-4D97-AF65-F5344CB8AC3E}">
        <p14:creationId xmlns:p14="http://schemas.microsoft.com/office/powerpoint/2010/main" val="1528926450"/>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E1DF58-7EE3-C448-983E-EBFA8BC3FAB5}" type="datetimeFigureOut">
              <a:rPr lang="en-US" smtClean="0"/>
              <a:t>7/30/2024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75372A-F483-BF4C-A311-87AB670BD6E8}" type="slidenum">
              <a:rPr lang="en-US" smtClean="0"/>
              <a:t>‹#›</a:t>
            </a:fld>
            <a:endParaRPr lang="en-US" dirty="0"/>
          </a:p>
        </p:txBody>
      </p:sp>
    </p:spTree>
    <p:extLst>
      <p:ext uri="{BB962C8B-B14F-4D97-AF65-F5344CB8AC3E}">
        <p14:creationId xmlns:p14="http://schemas.microsoft.com/office/powerpoint/2010/main" val="1810596504"/>
      </p:ext>
    </p:extLst>
  </p:cSld>
  <p:clrMap bg1="lt1" tx1="dk1" bg2="lt2" tx2="dk2" accent1="accent1" accent2="accent2" accent3="accent3" accent4="accent4" accent5="accent5" accent6="accent6" hlink="hlink" folHlink="folHlink"/>
  <p:hf sldNum="0" hdr="0" ftr="0" dt="0"/>
  <p:notesStyle>
    <a:lvl1pPr marL="0" algn="l" defTabSz="875998" rtl="0" eaLnBrk="1" latinLnBrk="0" hangingPunct="1">
      <a:defRPr sz="1150" kern="1200">
        <a:solidFill>
          <a:schemeClr val="tx1"/>
        </a:solidFill>
        <a:latin typeface="+mn-lt"/>
        <a:ea typeface="+mn-ea"/>
        <a:cs typeface="+mn-cs"/>
      </a:defRPr>
    </a:lvl1pPr>
    <a:lvl2pPr marL="437999" algn="l" defTabSz="875998" rtl="0" eaLnBrk="1" latinLnBrk="0" hangingPunct="1">
      <a:defRPr sz="1150" kern="1200">
        <a:solidFill>
          <a:schemeClr val="tx1"/>
        </a:solidFill>
        <a:latin typeface="+mn-lt"/>
        <a:ea typeface="+mn-ea"/>
        <a:cs typeface="+mn-cs"/>
      </a:defRPr>
    </a:lvl2pPr>
    <a:lvl3pPr marL="875998" algn="l" defTabSz="875998" rtl="0" eaLnBrk="1" latinLnBrk="0" hangingPunct="1">
      <a:defRPr sz="1150" kern="1200">
        <a:solidFill>
          <a:schemeClr val="tx1"/>
        </a:solidFill>
        <a:latin typeface="+mn-lt"/>
        <a:ea typeface="+mn-ea"/>
        <a:cs typeface="+mn-cs"/>
      </a:defRPr>
    </a:lvl3pPr>
    <a:lvl4pPr marL="1313997" algn="l" defTabSz="875998" rtl="0" eaLnBrk="1" latinLnBrk="0" hangingPunct="1">
      <a:defRPr sz="1150" kern="1200">
        <a:solidFill>
          <a:schemeClr val="tx1"/>
        </a:solidFill>
        <a:latin typeface="+mn-lt"/>
        <a:ea typeface="+mn-ea"/>
        <a:cs typeface="+mn-cs"/>
      </a:defRPr>
    </a:lvl4pPr>
    <a:lvl5pPr marL="1751996" algn="l" defTabSz="875998" rtl="0" eaLnBrk="1" latinLnBrk="0" hangingPunct="1">
      <a:defRPr sz="1150" kern="1200">
        <a:solidFill>
          <a:schemeClr val="tx1"/>
        </a:solidFill>
        <a:latin typeface="+mn-lt"/>
        <a:ea typeface="+mn-ea"/>
        <a:cs typeface="+mn-cs"/>
      </a:defRPr>
    </a:lvl5pPr>
    <a:lvl6pPr marL="2189995" algn="l" defTabSz="875998" rtl="0" eaLnBrk="1" latinLnBrk="0" hangingPunct="1">
      <a:defRPr sz="1150" kern="1200">
        <a:solidFill>
          <a:schemeClr val="tx1"/>
        </a:solidFill>
        <a:latin typeface="+mn-lt"/>
        <a:ea typeface="+mn-ea"/>
        <a:cs typeface="+mn-cs"/>
      </a:defRPr>
    </a:lvl6pPr>
    <a:lvl7pPr marL="2627995" algn="l" defTabSz="875998" rtl="0" eaLnBrk="1" latinLnBrk="0" hangingPunct="1">
      <a:defRPr sz="1150" kern="1200">
        <a:solidFill>
          <a:schemeClr val="tx1"/>
        </a:solidFill>
        <a:latin typeface="+mn-lt"/>
        <a:ea typeface="+mn-ea"/>
        <a:cs typeface="+mn-cs"/>
      </a:defRPr>
    </a:lvl7pPr>
    <a:lvl8pPr marL="3065994" algn="l" defTabSz="875998" rtl="0" eaLnBrk="1" latinLnBrk="0" hangingPunct="1">
      <a:defRPr sz="1150" kern="1200">
        <a:solidFill>
          <a:schemeClr val="tx1"/>
        </a:solidFill>
        <a:latin typeface="+mn-lt"/>
        <a:ea typeface="+mn-ea"/>
        <a:cs typeface="+mn-cs"/>
      </a:defRPr>
    </a:lvl8pPr>
    <a:lvl9pPr marL="3503992" algn="l" defTabSz="875998" rtl="0" eaLnBrk="1" latinLnBrk="0" hangingPunct="1">
      <a:defRPr sz="115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15736135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3576891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482806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4844310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727251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41804504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729406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380003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9013712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0702933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369093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7797996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8291493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540774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7248963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82448832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Cover Slide 3">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192001" cy="3754392"/>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grpSp>
        <p:nvGrpSpPr>
          <p:cNvPr id="12" name="Group 11">
            <a:extLst>
              <a:ext uri="{FF2B5EF4-FFF2-40B4-BE49-F238E27FC236}">
                <a16:creationId xmlns:a16="http://schemas.microsoft.com/office/drawing/2014/main" id="{05398525-D007-B046-86E8-5EF3BD68C53F}"/>
              </a:ext>
            </a:extLst>
          </p:cNvPr>
          <p:cNvGrpSpPr/>
          <p:nvPr userDrawn="1"/>
        </p:nvGrpSpPr>
        <p:grpSpPr>
          <a:xfrm>
            <a:off x="9055787" y="6109401"/>
            <a:ext cx="2735993" cy="679345"/>
            <a:chOff x="0" y="0"/>
            <a:chExt cx="2301694" cy="571500"/>
          </a:xfrm>
        </p:grpSpPr>
        <p:sp>
          <p:nvSpPr>
            <p:cNvPr id="13" name="Rectangle 12">
              <a:extLst>
                <a:ext uri="{FF2B5EF4-FFF2-40B4-BE49-F238E27FC236}">
                  <a16:creationId xmlns:a16="http://schemas.microsoft.com/office/drawing/2014/main" id="{A3FCE430-8697-AD45-9630-7F3B0A0F05BB}"/>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4" name="Picture 13">
              <a:extLst>
                <a:ext uri="{FF2B5EF4-FFF2-40B4-BE49-F238E27FC236}">
                  <a16:creationId xmlns:a16="http://schemas.microsoft.com/office/drawing/2014/main" id="{D62B06D4-BE0E-3F41-801B-DF6CD0A7F7BB}"/>
                </a:ext>
              </a:extLst>
            </p:cNvPr>
            <p:cNvPicPr>
              <a:picLocks noChangeAspect="1"/>
            </p:cNvPicPr>
            <p:nvPr/>
          </p:nvPicPr>
          <p:blipFill>
            <a:blip r:embed="rId2" cstate="screen">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6" name="Freeform 5">
            <a:extLst>
              <a:ext uri="{FF2B5EF4-FFF2-40B4-BE49-F238E27FC236}">
                <a16:creationId xmlns:a16="http://schemas.microsoft.com/office/drawing/2014/main" id="{1ED14966-966B-F26B-79E8-E772E64BF986}"/>
              </a:ext>
            </a:extLst>
          </p:cNvPr>
          <p:cNvSpPr/>
          <p:nvPr userDrawn="1"/>
        </p:nvSpPr>
        <p:spPr>
          <a:xfrm rot="10800000">
            <a:off x="9055787" y="2035573"/>
            <a:ext cx="2484569" cy="36086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9055787" y="1982716"/>
            <a:ext cx="2484569" cy="360860"/>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3" name="Text Placeholder 32">
            <a:extLst>
              <a:ext uri="{FF2B5EF4-FFF2-40B4-BE49-F238E27FC236}">
                <a16:creationId xmlns:a16="http://schemas.microsoft.com/office/drawing/2014/main" id="{0A8E6325-8E84-8F27-06CB-55E91F83CDA5}"/>
              </a:ext>
            </a:extLst>
          </p:cNvPr>
          <p:cNvSpPr>
            <a:spLocks noGrp="1"/>
          </p:cNvSpPr>
          <p:nvPr>
            <p:ph type="body" sz="quarter" idx="30" hasCustomPrompt="1"/>
          </p:nvPr>
        </p:nvSpPr>
        <p:spPr>
          <a:xfrm>
            <a:off x="526494" y="4929906"/>
            <a:ext cx="6500273" cy="743603"/>
          </a:xfrm>
          <a:prstGeom prst="rect">
            <a:avLst/>
          </a:prstGeom>
        </p:spPr>
        <p:txBody>
          <a:bodyPr>
            <a:noAutofit/>
          </a:bodyPr>
          <a:lstStyle>
            <a:lvl1pPr marL="0" indent="0" algn="l">
              <a:buNone/>
              <a:defRPr sz="29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Follow our Journey</a:t>
            </a:r>
            <a:endParaRPr lang="en-US" dirty="0"/>
          </a:p>
        </p:txBody>
      </p:sp>
      <p:cxnSp>
        <p:nvCxnSpPr>
          <p:cNvPr id="15" name="Straight Connector 14">
            <a:extLst>
              <a:ext uri="{FF2B5EF4-FFF2-40B4-BE49-F238E27FC236}">
                <a16:creationId xmlns:a16="http://schemas.microsoft.com/office/drawing/2014/main" id="{DE9937A7-62FD-536C-8DC0-E46D9E5415C7}"/>
              </a:ext>
            </a:extLst>
          </p:cNvPr>
          <p:cNvCxnSpPr>
            <a:cxnSpLocks/>
          </p:cNvCxnSpPr>
          <p:nvPr userDrawn="1"/>
        </p:nvCxnSpPr>
        <p:spPr>
          <a:xfrm>
            <a:off x="228494" y="4864889"/>
            <a:ext cx="1196350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782220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hoto Slide 1">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99568AC8-E43D-E73E-7D02-18A3B2F68E95}"/>
              </a:ext>
            </a:extLst>
          </p:cNvPr>
          <p:cNvSpPr>
            <a:spLocks noGrp="1"/>
          </p:cNvSpPr>
          <p:nvPr>
            <p:ph type="pic" sz="quarter" idx="12"/>
          </p:nvPr>
        </p:nvSpPr>
        <p:spPr>
          <a:xfrm>
            <a:off x="3940446" y="508738"/>
            <a:ext cx="7810445" cy="235996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4" name="Picture Placeholder 12">
            <a:extLst>
              <a:ext uri="{FF2B5EF4-FFF2-40B4-BE49-F238E27FC236}">
                <a16:creationId xmlns:a16="http://schemas.microsoft.com/office/drawing/2014/main" id="{0B672221-5889-3917-B5DB-35BDE28490A3}"/>
              </a:ext>
            </a:extLst>
          </p:cNvPr>
          <p:cNvSpPr>
            <a:spLocks noGrp="1"/>
          </p:cNvSpPr>
          <p:nvPr>
            <p:ph type="pic" sz="quarter" idx="14"/>
          </p:nvPr>
        </p:nvSpPr>
        <p:spPr>
          <a:xfrm>
            <a:off x="3940446" y="3281082"/>
            <a:ext cx="8251553" cy="357691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12" name="Picture Placeholder 11">
            <a:extLst>
              <a:ext uri="{FF2B5EF4-FFF2-40B4-BE49-F238E27FC236}">
                <a16:creationId xmlns:a16="http://schemas.microsoft.com/office/drawing/2014/main" id="{98C81996-E14F-2FA0-B775-454832A282DD}"/>
              </a:ext>
            </a:extLst>
          </p:cNvPr>
          <p:cNvSpPr>
            <a:spLocks noGrp="1"/>
          </p:cNvSpPr>
          <p:nvPr>
            <p:ph type="pic" sz="quarter" idx="15"/>
          </p:nvPr>
        </p:nvSpPr>
        <p:spPr>
          <a:xfrm>
            <a:off x="415637" y="0"/>
            <a:ext cx="3117272" cy="6484742"/>
          </a:xfrm>
          <a:custGeom>
            <a:avLst/>
            <a:gdLst>
              <a:gd name="connsiteX0" fmla="*/ 0 w 3117272"/>
              <a:gd name="connsiteY0" fmla="*/ 0 h 6484742"/>
              <a:gd name="connsiteX1" fmla="*/ 3117272 w 3117272"/>
              <a:gd name="connsiteY1" fmla="*/ 0 h 6484742"/>
              <a:gd name="connsiteX2" fmla="*/ 3117272 w 3117272"/>
              <a:gd name="connsiteY2" fmla="*/ 6484742 h 6484742"/>
              <a:gd name="connsiteX3" fmla="*/ 0 w 3117272"/>
              <a:gd name="connsiteY3" fmla="*/ 6484742 h 6484742"/>
              <a:gd name="connsiteX4" fmla="*/ 0 w 3117272"/>
              <a:gd name="connsiteY4" fmla="*/ 2251335 h 6484742"/>
              <a:gd name="connsiteX5" fmla="*/ 214865 w 3117272"/>
              <a:gd name="connsiteY5" fmla="*/ 2251335 h 6484742"/>
              <a:gd name="connsiteX6" fmla="*/ 214865 w 3117272"/>
              <a:gd name="connsiteY6" fmla="*/ 811334 h 6484742"/>
              <a:gd name="connsiteX7" fmla="*/ 0 w 3117272"/>
              <a:gd name="connsiteY7" fmla="*/ 811334 h 648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7272" h="6484742">
                <a:moveTo>
                  <a:pt x="0" y="0"/>
                </a:moveTo>
                <a:lnTo>
                  <a:pt x="3117272" y="0"/>
                </a:lnTo>
                <a:lnTo>
                  <a:pt x="3117272" y="6484742"/>
                </a:lnTo>
                <a:lnTo>
                  <a:pt x="0" y="6484742"/>
                </a:lnTo>
                <a:lnTo>
                  <a:pt x="0" y="2251335"/>
                </a:lnTo>
                <a:lnTo>
                  <a:pt x="214865" y="2251335"/>
                </a:lnTo>
                <a:lnTo>
                  <a:pt x="214865" y="811334"/>
                </a:lnTo>
                <a:lnTo>
                  <a:pt x="0" y="811334"/>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13" name="Freeform 12">
            <a:extLst>
              <a:ext uri="{FF2B5EF4-FFF2-40B4-BE49-F238E27FC236}">
                <a16:creationId xmlns:a16="http://schemas.microsoft.com/office/drawing/2014/main" id="{F37F15AC-75EB-9933-F5F5-E157D4F44289}"/>
              </a:ext>
            </a:extLst>
          </p:cNvPr>
          <p:cNvSpPr/>
          <p:nvPr userDrawn="1"/>
        </p:nvSpPr>
        <p:spPr>
          <a:xfrm rot="16200000">
            <a:off x="-269498" y="1351335"/>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915F9E"/>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785774958"/>
      </p:ext>
    </p:extLst>
  </p:cSld>
  <p:clrMapOvr>
    <a:masterClrMapping/>
  </p:clrMapOvr>
  <p:extLst>
    <p:ext uri="{DCECCB84-F9BA-43D5-87BE-67443E8EF086}">
      <p15:sldGuideLst xmlns:p15="http://schemas.microsoft.com/office/powerpoint/2012/main">
        <p15:guide id="1" orient="horz" pos="4124"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hoto Slide 2">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EFB69382-839E-D646-89C9-E5867CB9B0E9}"/>
              </a:ext>
            </a:extLst>
          </p:cNvPr>
          <p:cNvSpPr>
            <a:spLocks noGrp="1"/>
          </p:cNvSpPr>
          <p:nvPr>
            <p:ph type="pic" sz="quarter" idx="21"/>
          </p:nvPr>
        </p:nvSpPr>
        <p:spPr>
          <a:xfrm>
            <a:off x="0" y="0"/>
            <a:ext cx="4163818" cy="6858000"/>
          </a:xfrm>
          <a:custGeom>
            <a:avLst/>
            <a:gdLst>
              <a:gd name="connsiteX0" fmla="*/ 0 w 5875886"/>
              <a:gd name="connsiteY0" fmla="*/ 0 h 6858000"/>
              <a:gd name="connsiteX1" fmla="*/ 5875886 w 5875886"/>
              <a:gd name="connsiteY1" fmla="*/ 0 h 6858000"/>
              <a:gd name="connsiteX2" fmla="*/ 5875886 w 5875886"/>
              <a:gd name="connsiteY2" fmla="*/ 737390 h 6858000"/>
              <a:gd name="connsiteX3" fmla="*/ 5688883 w 5875886"/>
              <a:gd name="connsiteY3" fmla="*/ 737390 h 6858000"/>
              <a:gd name="connsiteX4" fmla="*/ 5688883 w 5875886"/>
              <a:gd name="connsiteY4" fmla="*/ 2177391 h 6858000"/>
              <a:gd name="connsiteX5" fmla="*/ 5875886 w 5875886"/>
              <a:gd name="connsiteY5" fmla="*/ 2177391 h 6858000"/>
              <a:gd name="connsiteX6" fmla="*/ 5875886 w 5875886"/>
              <a:gd name="connsiteY6" fmla="*/ 6858000 h 6858000"/>
              <a:gd name="connsiteX7" fmla="*/ 0 w 5875886"/>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5886" h="6858000">
                <a:moveTo>
                  <a:pt x="0" y="0"/>
                </a:moveTo>
                <a:lnTo>
                  <a:pt x="5875886" y="0"/>
                </a:lnTo>
                <a:lnTo>
                  <a:pt x="5875886" y="737390"/>
                </a:lnTo>
                <a:lnTo>
                  <a:pt x="5688883" y="737390"/>
                </a:lnTo>
                <a:lnTo>
                  <a:pt x="5688883" y="2177391"/>
                </a:lnTo>
                <a:lnTo>
                  <a:pt x="5875886" y="2177391"/>
                </a:lnTo>
                <a:lnTo>
                  <a:pt x="5875886" y="6858000"/>
                </a:lnTo>
                <a:lnTo>
                  <a:pt x="0" y="6858000"/>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8" name="Text Placeholder 32">
            <a:extLst>
              <a:ext uri="{FF2B5EF4-FFF2-40B4-BE49-F238E27FC236}">
                <a16:creationId xmlns:a16="http://schemas.microsoft.com/office/drawing/2014/main" id="{D1327D4F-D423-AA4A-B02C-CB1BD40DADE5}"/>
              </a:ext>
            </a:extLst>
          </p:cNvPr>
          <p:cNvSpPr>
            <a:spLocks noGrp="1"/>
          </p:cNvSpPr>
          <p:nvPr>
            <p:ph type="body" sz="quarter" idx="30" hasCustomPrompt="1"/>
          </p:nvPr>
        </p:nvSpPr>
        <p:spPr>
          <a:xfrm>
            <a:off x="4996019" y="1034821"/>
            <a:ext cx="6577261" cy="845139"/>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0" name="Text Placeholder 32">
            <a:extLst>
              <a:ext uri="{FF2B5EF4-FFF2-40B4-BE49-F238E27FC236}">
                <a16:creationId xmlns:a16="http://schemas.microsoft.com/office/drawing/2014/main" id="{0D0EC778-7AF1-8B42-A6E0-0E1E706BF8C5}"/>
              </a:ext>
            </a:extLst>
          </p:cNvPr>
          <p:cNvSpPr>
            <a:spLocks noGrp="1"/>
          </p:cNvSpPr>
          <p:nvPr>
            <p:ph type="body" sz="quarter" idx="48" hasCustomPrompt="1"/>
          </p:nvPr>
        </p:nvSpPr>
        <p:spPr>
          <a:xfrm>
            <a:off x="5000017" y="2603039"/>
            <a:ext cx="6561082" cy="1210204"/>
          </a:xfrm>
          <a:prstGeom prst="rect">
            <a:avLst/>
          </a:prstGeom>
        </p:spPr>
        <p:txBody>
          <a:bodyPr numCol="1" spcCol="288000" anchor="t">
            <a:noAutofit/>
          </a:bodyPr>
          <a:lstStyle>
            <a:lvl1pPr marL="0" indent="0" algn="l">
              <a:lnSpc>
                <a:spcPct val="100000"/>
              </a:lnSpc>
              <a:spcBef>
                <a:spcPts val="0"/>
              </a:spcBef>
              <a:buNone/>
              <a:defRPr sz="1774"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5" name="Freeform 14">
            <a:extLst>
              <a:ext uri="{FF2B5EF4-FFF2-40B4-BE49-F238E27FC236}">
                <a16:creationId xmlns:a16="http://schemas.microsoft.com/office/drawing/2014/main" id="{BD492FCF-3263-2845-8310-FBF1FA7259A3}"/>
              </a:ext>
            </a:extLst>
          </p:cNvPr>
          <p:cNvSpPr/>
          <p:nvPr userDrawn="1"/>
        </p:nvSpPr>
        <p:spPr>
          <a:xfrm rot="16200000">
            <a:off x="3475727" y="1277391"/>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Rectangle 1">
            <a:extLst>
              <a:ext uri="{FF2B5EF4-FFF2-40B4-BE49-F238E27FC236}">
                <a16:creationId xmlns:a16="http://schemas.microsoft.com/office/drawing/2014/main" id="{177B2456-C1C0-27EA-06E1-C4D547F3CEA9}"/>
              </a:ext>
            </a:extLst>
          </p:cNvPr>
          <p:cNvSpPr/>
          <p:nvPr userDrawn="1"/>
        </p:nvSpPr>
        <p:spPr>
          <a:xfrm>
            <a:off x="4156725" y="4169664"/>
            <a:ext cx="3994494" cy="2688336"/>
          </a:xfrm>
          <a:prstGeom prst="rect">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Placeholder 32">
            <a:extLst>
              <a:ext uri="{FF2B5EF4-FFF2-40B4-BE49-F238E27FC236}">
                <a16:creationId xmlns:a16="http://schemas.microsoft.com/office/drawing/2014/main" id="{73B6554F-A41E-697C-0FAD-9359499AE935}"/>
              </a:ext>
            </a:extLst>
          </p:cNvPr>
          <p:cNvSpPr>
            <a:spLocks noGrp="1"/>
          </p:cNvSpPr>
          <p:nvPr>
            <p:ph type="body" sz="quarter" idx="59" hasCustomPrompt="1"/>
          </p:nvPr>
        </p:nvSpPr>
        <p:spPr>
          <a:xfrm>
            <a:off x="4303748" y="4897435"/>
            <a:ext cx="3700448" cy="1632228"/>
          </a:xfrm>
          <a:prstGeom prst="rect">
            <a:avLst/>
          </a:prstGeom>
        </p:spPr>
        <p:txBody>
          <a:bodyPr anchor="ctr">
            <a:noAutofit/>
          </a:bodyPr>
          <a:lstStyle>
            <a:lvl1pPr marL="0" indent="0" algn="ctr">
              <a:lnSpc>
                <a:spcPts val="1420"/>
              </a:lnSpc>
              <a:spcBef>
                <a:spcPts val="0"/>
              </a:spcBef>
              <a:buNone/>
              <a:defRPr lang="en-IE" sz="1600" b="0" i="1" u="none" strike="noStrike" smtClean="0">
                <a:solidFill>
                  <a:schemeClr val="bg1"/>
                </a:solidFill>
                <a:effectLst/>
                <a:latin typeface="Calibri" panose="020F050202020403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quote</a:t>
            </a:r>
          </a:p>
        </p:txBody>
      </p:sp>
      <p:sp>
        <p:nvSpPr>
          <p:cNvPr id="4" name="Text Placeholder 32">
            <a:extLst>
              <a:ext uri="{FF2B5EF4-FFF2-40B4-BE49-F238E27FC236}">
                <a16:creationId xmlns:a16="http://schemas.microsoft.com/office/drawing/2014/main" id="{AE7A0A05-83CE-414F-6B07-C62103AF336F}"/>
              </a:ext>
            </a:extLst>
          </p:cNvPr>
          <p:cNvSpPr>
            <a:spLocks noGrp="1"/>
          </p:cNvSpPr>
          <p:nvPr>
            <p:ph type="body" sz="quarter" idx="60" hasCustomPrompt="1"/>
          </p:nvPr>
        </p:nvSpPr>
        <p:spPr>
          <a:xfrm rot="10800000">
            <a:off x="4892899" y="3389811"/>
            <a:ext cx="2522147" cy="216147"/>
          </a:xfrm>
          <a:prstGeom prst="rect">
            <a:avLst/>
          </a:prstGeom>
        </p:spPr>
        <p:txBody>
          <a:bodyPr anchor="t">
            <a:noAutofit/>
          </a:bodyPr>
          <a:lstStyle>
            <a:lvl1pPr marL="0" indent="0" algn="ctr">
              <a:lnSpc>
                <a:spcPts val="1420"/>
              </a:lnSpc>
              <a:spcBef>
                <a:spcPts val="0"/>
              </a:spcBef>
              <a:buNone/>
              <a:defRPr lang="en-IE" sz="14000" b="1" i="0" u="none" strike="noStrike" smtClean="0">
                <a:solidFill>
                  <a:srgbClr val="7ABB57"/>
                </a:solidFill>
                <a:effectLst/>
                <a:latin typeface="Times" pitchFamily="2"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a:t>
            </a:r>
          </a:p>
        </p:txBody>
      </p:sp>
      <p:sp>
        <p:nvSpPr>
          <p:cNvPr id="5" name="Text Placeholder 32">
            <a:extLst>
              <a:ext uri="{FF2B5EF4-FFF2-40B4-BE49-F238E27FC236}">
                <a16:creationId xmlns:a16="http://schemas.microsoft.com/office/drawing/2014/main" id="{B60F2015-6895-4E97-0F5B-81DA0A0EBFCE}"/>
              </a:ext>
            </a:extLst>
          </p:cNvPr>
          <p:cNvSpPr>
            <a:spLocks noGrp="1"/>
          </p:cNvSpPr>
          <p:nvPr>
            <p:ph type="body" sz="quarter" idx="61" hasCustomPrompt="1"/>
          </p:nvPr>
        </p:nvSpPr>
        <p:spPr>
          <a:xfrm>
            <a:off x="4303748" y="6000502"/>
            <a:ext cx="3700448" cy="638015"/>
          </a:xfrm>
          <a:prstGeom prst="rect">
            <a:avLst/>
          </a:prstGeom>
        </p:spPr>
        <p:txBody>
          <a:bodyPr anchor="b">
            <a:noAutofit/>
          </a:bodyPr>
          <a:lstStyle>
            <a:lvl1pPr marL="0" indent="0" algn="ctr">
              <a:lnSpc>
                <a:spcPts val="1420"/>
              </a:lnSpc>
              <a:spcBef>
                <a:spcPts val="0"/>
              </a:spcBef>
              <a:buNone/>
              <a:defRPr lang="en-IE" sz="1200" b="1" i="0" u="none" strike="noStrike" smtClean="0">
                <a:solidFill>
                  <a:schemeClr val="bg1"/>
                </a:solidFill>
                <a:effectLst/>
                <a:latin typeface="Calibri" panose="020F050202020403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Name  </a:t>
            </a:r>
          </a:p>
          <a:p>
            <a:pPr lvl="0"/>
            <a:r>
              <a:rPr lang="en-GB" dirty="0"/>
              <a:t>Title</a:t>
            </a:r>
          </a:p>
        </p:txBody>
      </p:sp>
    </p:spTree>
    <p:extLst>
      <p:ext uri="{BB962C8B-B14F-4D97-AF65-F5344CB8AC3E}">
        <p14:creationId xmlns:p14="http://schemas.microsoft.com/office/powerpoint/2010/main" val="190029274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Photo Slide 2">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EFB69382-839E-D646-89C9-E5867CB9B0E9}"/>
              </a:ext>
            </a:extLst>
          </p:cNvPr>
          <p:cNvSpPr>
            <a:spLocks noGrp="1"/>
          </p:cNvSpPr>
          <p:nvPr>
            <p:ph type="pic" sz="quarter" idx="21"/>
          </p:nvPr>
        </p:nvSpPr>
        <p:spPr>
          <a:xfrm>
            <a:off x="0" y="0"/>
            <a:ext cx="4163818" cy="6858000"/>
          </a:xfrm>
          <a:custGeom>
            <a:avLst/>
            <a:gdLst>
              <a:gd name="connsiteX0" fmla="*/ 0 w 5875886"/>
              <a:gd name="connsiteY0" fmla="*/ 0 h 6858000"/>
              <a:gd name="connsiteX1" fmla="*/ 5875886 w 5875886"/>
              <a:gd name="connsiteY1" fmla="*/ 0 h 6858000"/>
              <a:gd name="connsiteX2" fmla="*/ 5875886 w 5875886"/>
              <a:gd name="connsiteY2" fmla="*/ 737390 h 6858000"/>
              <a:gd name="connsiteX3" fmla="*/ 5688883 w 5875886"/>
              <a:gd name="connsiteY3" fmla="*/ 737390 h 6858000"/>
              <a:gd name="connsiteX4" fmla="*/ 5688883 w 5875886"/>
              <a:gd name="connsiteY4" fmla="*/ 2177391 h 6858000"/>
              <a:gd name="connsiteX5" fmla="*/ 5875886 w 5875886"/>
              <a:gd name="connsiteY5" fmla="*/ 2177391 h 6858000"/>
              <a:gd name="connsiteX6" fmla="*/ 5875886 w 5875886"/>
              <a:gd name="connsiteY6" fmla="*/ 6858000 h 6858000"/>
              <a:gd name="connsiteX7" fmla="*/ 0 w 5875886"/>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5886" h="6858000">
                <a:moveTo>
                  <a:pt x="0" y="0"/>
                </a:moveTo>
                <a:lnTo>
                  <a:pt x="5875886" y="0"/>
                </a:lnTo>
                <a:lnTo>
                  <a:pt x="5875886" y="737390"/>
                </a:lnTo>
                <a:lnTo>
                  <a:pt x="5688883" y="737390"/>
                </a:lnTo>
                <a:lnTo>
                  <a:pt x="5688883" y="2177391"/>
                </a:lnTo>
                <a:lnTo>
                  <a:pt x="5875886" y="2177391"/>
                </a:lnTo>
                <a:lnTo>
                  <a:pt x="5875886" y="6858000"/>
                </a:lnTo>
                <a:lnTo>
                  <a:pt x="0" y="6858000"/>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8" name="Text Placeholder 32">
            <a:extLst>
              <a:ext uri="{FF2B5EF4-FFF2-40B4-BE49-F238E27FC236}">
                <a16:creationId xmlns:a16="http://schemas.microsoft.com/office/drawing/2014/main" id="{D1327D4F-D423-AA4A-B02C-CB1BD40DADE5}"/>
              </a:ext>
            </a:extLst>
          </p:cNvPr>
          <p:cNvSpPr>
            <a:spLocks noGrp="1"/>
          </p:cNvSpPr>
          <p:nvPr>
            <p:ph type="body" sz="quarter" idx="30" hasCustomPrompt="1"/>
          </p:nvPr>
        </p:nvSpPr>
        <p:spPr>
          <a:xfrm>
            <a:off x="4996019" y="1034821"/>
            <a:ext cx="6577261" cy="845139"/>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0" name="Text Placeholder 32">
            <a:extLst>
              <a:ext uri="{FF2B5EF4-FFF2-40B4-BE49-F238E27FC236}">
                <a16:creationId xmlns:a16="http://schemas.microsoft.com/office/drawing/2014/main" id="{0D0EC778-7AF1-8B42-A6E0-0E1E706BF8C5}"/>
              </a:ext>
            </a:extLst>
          </p:cNvPr>
          <p:cNvSpPr>
            <a:spLocks noGrp="1"/>
          </p:cNvSpPr>
          <p:nvPr>
            <p:ph type="body" sz="quarter" idx="48" hasCustomPrompt="1"/>
          </p:nvPr>
        </p:nvSpPr>
        <p:spPr>
          <a:xfrm>
            <a:off x="5000017" y="2603039"/>
            <a:ext cx="6561082" cy="1210204"/>
          </a:xfrm>
          <a:prstGeom prst="rect">
            <a:avLst/>
          </a:prstGeom>
        </p:spPr>
        <p:txBody>
          <a:bodyPr numCol="1" spcCol="288000" anchor="t">
            <a:noAutofit/>
          </a:bodyPr>
          <a:lstStyle>
            <a:lvl1pPr marL="0" indent="0" algn="l">
              <a:lnSpc>
                <a:spcPct val="100000"/>
              </a:lnSpc>
              <a:spcBef>
                <a:spcPts val="0"/>
              </a:spcBef>
              <a:buNone/>
              <a:defRPr sz="1774"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5" name="Freeform 14">
            <a:extLst>
              <a:ext uri="{FF2B5EF4-FFF2-40B4-BE49-F238E27FC236}">
                <a16:creationId xmlns:a16="http://schemas.microsoft.com/office/drawing/2014/main" id="{BD492FCF-3263-2845-8310-FBF1FA7259A3}"/>
              </a:ext>
            </a:extLst>
          </p:cNvPr>
          <p:cNvSpPr/>
          <p:nvPr userDrawn="1"/>
        </p:nvSpPr>
        <p:spPr>
          <a:xfrm rot="16200000">
            <a:off x="3475727" y="1277391"/>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4" name="Text Placeholder 32">
            <a:extLst>
              <a:ext uri="{FF2B5EF4-FFF2-40B4-BE49-F238E27FC236}">
                <a16:creationId xmlns:a16="http://schemas.microsoft.com/office/drawing/2014/main" id="{AE7A0A05-83CE-414F-6B07-C62103AF336F}"/>
              </a:ext>
            </a:extLst>
          </p:cNvPr>
          <p:cNvSpPr>
            <a:spLocks noGrp="1"/>
          </p:cNvSpPr>
          <p:nvPr>
            <p:ph type="body" sz="quarter" idx="60" hasCustomPrompt="1"/>
          </p:nvPr>
        </p:nvSpPr>
        <p:spPr>
          <a:xfrm rot="10800000">
            <a:off x="4892899" y="3389811"/>
            <a:ext cx="2522147" cy="216147"/>
          </a:xfrm>
          <a:prstGeom prst="rect">
            <a:avLst/>
          </a:prstGeom>
        </p:spPr>
        <p:txBody>
          <a:bodyPr anchor="t">
            <a:noAutofit/>
          </a:bodyPr>
          <a:lstStyle>
            <a:lvl1pPr marL="0" indent="0" algn="ctr">
              <a:lnSpc>
                <a:spcPts val="1420"/>
              </a:lnSpc>
              <a:spcBef>
                <a:spcPts val="0"/>
              </a:spcBef>
              <a:buNone/>
              <a:defRPr lang="en-IE" sz="14000" b="1" i="0" u="none" strike="noStrike" smtClean="0">
                <a:solidFill>
                  <a:srgbClr val="7ABB57"/>
                </a:solidFill>
                <a:effectLst/>
                <a:latin typeface="Times" pitchFamily="2"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a:t>
            </a:r>
          </a:p>
        </p:txBody>
      </p:sp>
    </p:spTree>
    <p:extLst>
      <p:ext uri="{BB962C8B-B14F-4D97-AF65-F5344CB8AC3E}">
        <p14:creationId xmlns:p14="http://schemas.microsoft.com/office/powerpoint/2010/main" val="154604860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4135"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hoto Slide 3">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587D0C7-C4F0-F44B-8FD9-25E71566265C}"/>
              </a:ext>
            </a:extLst>
          </p:cNvPr>
          <p:cNvGrpSpPr/>
          <p:nvPr userDrawn="1"/>
        </p:nvGrpSpPr>
        <p:grpSpPr>
          <a:xfrm>
            <a:off x="2031600" y="-4917"/>
            <a:ext cx="8128800" cy="4665503"/>
            <a:chOff x="987424" y="0"/>
            <a:chExt cx="5584826" cy="3254142"/>
          </a:xfrm>
        </p:grpSpPr>
        <p:sp>
          <p:nvSpPr>
            <p:cNvPr id="21" name="Rectangle 20">
              <a:extLst>
                <a:ext uri="{FF2B5EF4-FFF2-40B4-BE49-F238E27FC236}">
                  <a16:creationId xmlns:a16="http://schemas.microsoft.com/office/drawing/2014/main" id="{37FAD2C0-DBDF-CC43-8DF5-5E7DB4F84012}"/>
                </a:ext>
              </a:extLst>
            </p:cNvPr>
            <p:cNvSpPr/>
            <p:nvPr userDrawn="1"/>
          </p:nvSpPr>
          <p:spPr bwMode="auto">
            <a:xfrm>
              <a:off x="987424" y="215901"/>
              <a:ext cx="5584826" cy="3038241"/>
            </a:xfrm>
            <a:prstGeom prst="rect">
              <a:avLst/>
            </a:prstGeom>
            <a:solidFill>
              <a:schemeClr val="bg1"/>
            </a:solidFill>
            <a:ln w="12700" cap="flat">
              <a:noFill/>
              <a:prstDash val="solid"/>
              <a:miter lim="800000"/>
              <a:headEnd/>
              <a:tailEnd/>
            </a:ln>
            <a:effectLst/>
          </p:spPr>
          <p:txBody>
            <a:bodyPr vert="horz" wrap="square" lIns="145436" tIns="72717" rIns="145436" bIns="72717" numCol="1" rtlCol="0" anchor="t" anchorCtr="0" compatLnSpc="1">
              <a:prstTxWarp prst="textNoShape">
                <a:avLst/>
              </a:prstTxWarp>
            </a:bodyPr>
            <a:lstStyle/>
            <a:p>
              <a:pPr algn="ctr"/>
              <a:endParaRPr lang="fr-CA" sz="6926"/>
            </a:p>
          </p:txBody>
        </p:sp>
        <p:sp>
          <p:nvSpPr>
            <p:cNvPr id="22" name="Rectangle 5">
              <a:extLst>
                <a:ext uri="{FF2B5EF4-FFF2-40B4-BE49-F238E27FC236}">
                  <a16:creationId xmlns:a16="http://schemas.microsoft.com/office/drawing/2014/main" id="{BB91B351-EDDA-B34A-B0F8-DBC4CBB99DAF}"/>
                </a:ext>
              </a:extLst>
            </p:cNvPr>
            <p:cNvSpPr/>
            <p:nvPr userDrawn="1"/>
          </p:nvSpPr>
          <p:spPr bwMode="auto">
            <a:xfrm>
              <a:off x="987424" y="0"/>
              <a:ext cx="5584826" cy="300434"/>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145436" tIns="72717" rIns="145436" bIns="72717" numCol="1" rtlCol="0" anchor="t" anchorCtr="0" compatLnSpc="1">
              <a:prstTxWarp prst="textNoShape">
                <a:avLst/>
              </a:prstTxWarp>
            </a:bodyPr>
            <a:lstStyle/>
            <a:p>
              <a:pPr algn="ctr"/>
              <a:endParaRPr lang="fr-CA" sz="6926"/>
            </a:p>
          </p:txBody>
        </p:sp>
      </p:grpSp>
      <p:sp>
        <p:nvSpPr>
          <p:cNvPr id="13" name="Text Placeholder 32">
            <a:extLst>
              <a:ext uri="{FF2B5EF4-FFF2-40B4-BE49-F238E27FC236}">
                <a16:creationId xmlns:a16="http://schemas.microsoft.com/office/drawing/2014/main" id="{3F020C69-ED5E-F94A-97D2-8608828E755F}"/>
              </a:ext>
            </a:extLst>
          </p:cNvPr>
          <p:cNvSpPr>
            <a:spLocks noGrp="1"/>
          </p:cNvSpPr>
          <p:nvPr>
            <p:ph type="body" sz="quarter" idx="30" hasCustomPrompt="1"/>
          </p:nvPr>
        </p:nvSpPr>
        <p:spPr>
          <a:xfrm>
            <a:off x="2363461" y="676344"/>
            <a:ext cx="7465079" cy="723352"/>
          </a:xfrm>
          <a:prstGeom prst="rect">
            <a:avLst/>
          </a:prstGeom>
        </p:spPr>
        <p:txBody>
          <a:bodyPr>
            <a:noAutofit/>
          </a:bodyPr>
          <a:lstStyle>
            <a:lvl1pPr marL="0" indent="0" algn="ctr">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14" name="Text Placeholder 32">
            <a:extLst>
              <a:ext uri="{FF2B5EF4-FFF2-40B4-BE49-F238E27FC236}">
                <a16:creationId xmlns:a16="http://schemas.microsoft.com/office/drawing/2014/main" id="{507FF297-8125-B740-A6B3-F1766B3775B1}"/>
              </a:ext>
            </a:extLst>
          </p:cNvPr>
          <p:cNvSpPr>
            <a:spLocks noGrp="1"/>
          </p:cNvSpPr>
          <p:nvPr>
            <p:ph type="body" sz="quarter" idx="48" hasCustomPrompt="1"/>
          </p:nvPr>
        </p:nvSpPr>
        <p:spPr>
          <a:xfrm>
            <a:off x="2363461" y="1694964"/>
            <a:ext cx="7465079" cy="2654613"/>
          </a:xfrm>
          <a:prstGeom prst="rect">
            <a:avLst/>
          </a:prstGeom>
        </p:spPr>
        <p:txBody>
          <a:bodyPr numCol="1" spcCol="288000" anchor="t">
            <a:noAutofit/>
          </a:bodyPr>
          <a:lstStyle>
            <a:lvl1pPr marL="0" indent="0" algn="ctr">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2" name="Picture Placeholder 18">
            <a:extLst>
              <a:ext uri="{FF2B5EF4-FFF2-40B4-BE49-F238E27FC236}">
                <a16:creationId xmlns:a16="http://schemas.microsoft.com/office/drawing/2014/main" id="{8B9D3D8F-588C-89A8-21E1-7A9F89B3B4FD}"/>
              </a:ext>
            </a:extLst>
          </p:cNvPr>
          <p:cNvSpPr>
            <a:spLocks noGrp="1"/>
          </p:cNvSpPr>
          <p:nvPr>
            <p:ph type="pic" sz="quarter" idx="21"/>
          </p:nvPr>
        </p:nvSpPr>
        <p:spPr>
          <a:xfrm>
            <a:off x="0" y="0"/>
            <a:ext cx="12192000" cy="6858000"/>
          </a:xfrm>
          <a:custGeom>
            <a:avLst/>
            <a:gdLst>
              <a:gd name="connsiteX0" fmla="*/ 0 w 12192000"/>
              <a:gd name="connsiteY0" fmla="*/ 0 h 6858000"/>
              <a:gd name="connsiteX1" fmla="*/ 2031600 w 12192000"/>
              <a:gd name="connsiteY1" fmla="*/ 0 h 6858000"/>
              <a:gd name="connsiteX2" fmla="*/ 2031600 w 12192000"/>
              <a:gd name="connsiteY2" fmla="*/ 304623 h 6858000"/>
              <a:gd name="connsiteX3" fmla="*/ 2031600 w 12192000"/>
              <a:gd name="connsiteY3" fmla="*/ 425819 h 6858000"/>
              <a:gd name="connsiteX4" fmla="*/ 2031600 w 12192000"/>
              <a:gd name="connsiteY4" fmla="*/ 4660586 h 6858000"/>
              <a:gd name="connsiteX5" fmla="*/ 10160400 w 12192000"/>
              <a:gd name="connsiteY5" fmla="*/ 4660586 h 6858000"/>
              <a:gd name="connsiteX6" fmla="*/ 10160400 w 12192000"/>
              <a:gd name="connsiteY6" fmla="*/ 425819 h 6858000"/>
              <a:gd name="connsiteX7" fmla="*/ 10160400 w 12192000"/>
              <a:gd name="connsiteY7" fmla="*/ 304623 h 6858000"/>
              <a:gd name="connsiteX8" fmla="*/ 1016040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0" y="0"/>
                </a:moveTo>
                <a:lnTo>
                  <a:pt x="2031600" y="0"/>
                </a:lnTo>
                <a:lnTo>
                  <a:pt x="2031600" y="304623"/>
                </a:lnTo>
                <a:lnTo>
                  <a:pt x="2031600" y="425819"/>
                </a:lnTo>
                <a:lnTo>
                  <a:pt x="2031600" y="4660586"/>
                </a:lnTo>
                <a:lnTo>
                  <a:pt x="10160400" y="4660586"/>
                </a:lnTo>
                <a:lnTo>
                  <a:pt x="10160400" y="425819"/>
                </a:lnTo>
                <a:lnTo>
                  <a:pt x="10160400" y="304623"/>
                </a:lnTo>
                <a:lnTo>
                  <a:pt x="10160400" y="0"/>
                </a:lnTo>
                <a:lnTo>
                  <a:pt x="12192000" y="0"/>
                </a:lnTo>
                <a:lnTo>
                  <a:pt x="12192000" y="6858000"/>
                </a:lnTo>
                <a:lnTo>
                  <a:pt x="0" y="6858000"/>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Tree>
    <p:extLst>
      <p:ext uri="{BB962C8B-B14F-4D97-AF65-F5344CB8AC3E}">
        <p14:creationId xmlns:p14="http://schemas.microsoft.com/office/powerpoint/2010/main" val="1499737173"/>
      </p:ext>
    </p:extLst>
  </p:cSld>
  <p:clrMapOvr>
    <a:masterClrMapping/>
  </p:clrMapOvr>
  <p:extLst>
    <p:ext uri="{DCECCB84-F9BA-43D5-87BE-67443E8EF086}">
      <p15:sldGuideLst xmlns:p15="http://schemas.microsoft.com/office/powerpoint/2012/main">
        <p15:guide id="1" pos="384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hoto Slide 4">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A460BEF3-61C2-4742-AAA9-8A775E25A8B1}"/>
              </a:ext>
            </a:extLst>
          </p:cNvPr>
          <p:cNvGrpSpPr/>
          <p:nvPr userDrawn="1"/>
        </p:nvGrpSpPr>
        <p:grpSpPr>
          <a:xfrm rot="5400000">
            <a:off x="1682423" y="-726427"/>
            <a:ext cx="4845505" cy="8210352"/>
            <a:chOff x="987424" y="0"/>
            <a:chExt cx="5584826" cy="5669757"/>
          </a:xfrm>
        </p:grpSpPr>
        <p:sp>
          <p:nvSpPr>
            <p:cNvPr id="19" name="Rectangle 18">
              <a:extLst>
                <a:ext uri="{FF2B5EF4-FFF2-40B4-BE49-F238E27FC236}">
                  <a16:creationId xmlns:a16="http://schemas.microsoft.com/office/drawing/2014/main" id="{BEE93A69-EE97-8E46-B290-315304A87853}"/>
                </a:ext>
              </a:extLst>
            </p:cNvPr>
            <p:cNvSpPr/>
            <p:nvPr userDrawn="1"/>
          </p:nvSpPr>
          <p:spPr bwMode="auto">
            <a:xfrm>
              <a:off x="987424" y="215901"/>
              <a:ext cx="5584826" cy="5453856"/>
            </a:xfrm>
            <a:prstGeom prst="rect">
              <a:avLst/>
            </a:prstGeom>
            <a:solidFill>
              <a:schemeClr val="bg1"/>
            </a:solidFill>
            <a:ln w="12700" cap="flat">
              <a:noFill/>
              <a:prstDash val="solid"/>
              <a:miter lim="800000"/>
              <a:headEnd/>
              <a:tailEnd/>
            </a:ln>
            <a:effectLst/>
          </p:spPr>
          <p:txBody>
            <a:bodyPr vert="horz" wrap="square" lIns="145436" tIns="72717" rIns="145436" bIns="72717" numCol="1" rtlCol="0" anchor="t" anchorCtr="0" compatLnSpc="1">
              <a:prstTxWarp prst="textNoShape">
                <a:avLst/>
              </a:prstTxWarp>
            </a:bodyPr>
            <a:lstStyle/>
            <a:p>
              <a:pPr algn="ctr"/>
              <a:endParaRPr lang="fr-CA" sz="6926"/>
            </a:p>
          </p:txBody>
        </p:sp>
        <p:sp>
          <p:nvSpPr>
            <p:cNvPr id="20" name="Rectangle 5">
              <a:extLst>
                <a:ext uri="{FF2B5EF4-FFF2-40B4-BE49-F238E27FC236}">
                  <a16:creationId xmlns:a16="http://schemas.microsoft.com/office/drawing/2014/main" id="{9AF571A1-90AF-2040-A9E6-44B98CE9D84A}"/>
                </a:ext>
              </a:extLst>
            </p:cNvPr>
            <p:cNvSpPr/>
            <p:nvPr userDrawn="1"/>
          </p:nvSpPr>
          <p:spPr bwMode="auto">
            <a:xfrm>
              <a:off x="987424" y="0"/>
              <a:ext cx="5584826" cy="300434"/>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145436" tIns="72717" rIns="145436" bIns="72717" numCol="1" rtlCol="0" anchor="t" anchorCtr="0" compatLnSpc="1">
              <a:prstTxWarp prst="textNoShape">
                <a:avLst/>
              </a:prstTxWarp>
            </a:bodyPr>
            <a:lstStyle/>
            <a:p>
              <a:pPr algn="ctr"/>
              <a:endParaRPr lang="fr-CA" sz="6926" dirty="0"/>
            </a:p>
          </p:txBody>
        </p:sp>
      </p:grpSp>
      <p:sp>
        <p:nvSpPr>
          <p:cNvPr id="17" name="Picture Placeholder 16">
            <a:extLst>
              <a:ext uri="{FF2B5EF4-FFF2-40B4-BE49-F238E27FC236}">
                <a16:creationId xmlns:a16="http://schemas.microsoft.com/office/drawing/2014/main" id="{93ABB9DF-1DB8-C14F-B6BD-AD6307C52AE0}"/>
              </a:ext>
            </a:extLst>
          </p:cNvPr>
          <p:cNvSpPr>
            <a:spLocks noGrp="1"/>
          </p:cNvSpPr>
          <p:nvPr>
            <p:ph type="pic" sz="quarter" idx="21"/>
          </p:nvPr>
        </p:nvSpPr>
        <p:spPr>
          <a:xfrm>
            <a:off x="-1"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5801498 h 6858000"/>
              <a:gd name="connsiteX5" fmla="*/ 7699906 w 12192000"/>
              <a:gd name="connsiteY5" fmla="*/ 5801498 h 6858000"/>
              <a:gd name="connsiteX6" fmla="*/ 7821131 w 12192000"/>
              <a:gd name="connsiteY6" fmla="*/ 5801498 h 6858000"/>
              <a:gd name="connsiteX7" fmla="*/ 8130745 w 12192000"/>
              <a:gd name="connsiteY7" fmla="*/ 5801498 h 6858000"/>
              <a:gd name="connsiteX8" fmla="*/ 8130745 w 12192000"/>
              <a:gd name="connsiteY8" fmla="*/ 955993 h 6858000"/>
              <a:gd name="connsiteX9" fmla="*/ 7821131 w 12192000"/>
              <a:gd name="connsiteY9" fmla="*/ 955993 h 6858000"/>
              <a:gd name="connsiteX10" fmla="*/ 7699906 w 12192000"/>
              <a:gd name="connsiteY10" fmla="*/ 955993 h 6858000"/>
              <a:gd name="connsiteX11" fmla="*/ 0 w 12192000"/>
              <a:gd name="connsiteY11" fmla="*/ 95599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0" y="0"/>
                </a:moveTo>
                <a:lnTo>
                  <a:pt x="12192000" y="0"/>
                </a:lnTo>
                <a:lnTo>
                  <a:pt x="12192000" y="6858000"/>
                </a:lnTo>
                <a:lnTo>
                  <a:pt x="0" y="6858000"/>
                </a:lnTo>
                <a:lnTo>
                  <a:pt x="0" y="5801498"/>
                </a:lnTo>
                <a:lnTo>
                  <a:pt x="7699906" y="5801498"/>
                </a:lnTo>
                <a:lnTo>
                  <a:pt x="7821131" y="5801498"/>
                </a:lnTo>
                <a:lnTo>
                  <a:pt x="8130745" y="5801498"/>
                </a:lnTo>
                <a:lnTo>
                  <a:pt x="8130745" y="955993"/>
                </a:lnTo>
                <a:lnTo>
                  <a:pt x="7821131" y="955993"/>
                </a:lnTo>
                <a:lnTo>
                  <a:pt x="7699906" y="955993"/>
                </a:lnTo>
                <a:lnTo>
                  <a:pt x="0" y="955993"/>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24" name="Text Placeholder 32">
            <a:extLst>
              <a:ext uri="{FF2B5EF4-FFF2-40B4-BE49-F238E27FC236}">
                <a16:creationId xmlns:a16="http://schemas.microsoft.com/office/drawing/2014/main" id="{066AB797-8A89-1847-80D1-724FF4999920}"/>
              </a:ext>
            </a:extLst>
          </p:cNvPr>
          <p:cNvSpPr>
            <a:spLocks noGrp="1"/>
          </p:cNvSpPr>
          <p:nvPr>
            <p:ph type="body" sz="quarter" idx="30" hasCustomPrompt="1"/>
          </p:nvPr>
        </p:nvSpPr>
        <p:spPr>
          <a:xfrm>
            <a:off x="640956" y="1409888"/>
            <a:ext cx="6749339" cy="808098"/>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6" name="Text Placeholder 32">
            <a:extLst>
              <a:ext uri="{FF2B5EF4-FFF2-40B4-BE49-F238E27FC236}">
                <a16:creationId xmlns:a16="http://schemas.microsoft.com/office/drawing/2014/main" id="{FEE3E3B2-D340-544F-9FCD-5AF1F67067B2}"/>
              </a:ext>
            </a:extLst>
          </p:cNvPr>
          <p:cNvSpPr>
            <a:spLocks noGrp="1"/>
          </p:cNvSpPr>
          <p:nvPr>
            <p:ph type="body" sz="quarter" idx="48" hasCustomPrompt="1"/>
          </p:nvPr>
        </p:nvSpPr>
        <p:spPr>
          <a:xfrm>
            <a:off x="640953" y="2428508"/>
            <a:ext cx="6749339" cy="2965622"/>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37178919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Photo Slide 5">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00B1808-228D-7E27-9B75-1CCC82DEB035}"/>
              </a:ext>
            </a:extLst>
          </p:cNvPr>
          <p:cNvSpPr>
            <a:spLocks noGrp="1"/>
          </p:cNvSpPr>
          <p:nvPr>
            <p:ph type="pic" sz="quarter" idx="21"/>
          </p:nvPr>
        </p:nvSpPr>
        <p:spPr>
          <a:xfrm>
            <a:off x="442452" y="0"/>
            <a:ext cx="11749547" cy="6284068"/>
          </a:xfrm>
          <a:custGeom>
            <a:avLst/>
            <a:gdLst>
              <a:gd name="connsiteX0" fmla="*/ 0 w 11749547"/>
              <a:gd name="connsiteY0" fmla="*/ 0 h 6284068"/>
              <a:gd name="connsiteX1" fmla="*/ 11749547 w 11749547"/>
              <a:gd name="connsiteY1" fmla="*/ 0 h 6284068"/>
              <a:gd name="connsiteX2" fmla="*/ 11749547 w 11749547"/>
              <a:gd name="connsiteY2" fmla="*/ 6284068 h 6284068"/>
              <a:gd name="connsiteX3" fmla="*/ 0 w 11749547"/>
              <a:gd name="connsiteY3" fmla="*/ 6284068 h 6284068"/>
              <a:gd name="connsiteX4" fmla="*/ 0 w 11749547"/>
              <a:gd name="connsiteY4" fmla="*/ 2251335 h 6284068"/>
              <a:gd name="connsiteX5" fmla="*/ 188050 w 11749547"/>
              <a:gd name="connsiteY5" fmla="*/ 2251335 h 6284068"/>
              <a:gd name="connsiteX6" fmla="*/ 188050 w 11749547"/>
              <a:gd name="connsiteY6" fmla="*/ 811334 h 6284068"/>
              <a:gd name="connsiteX7" fmla="*/ 0 w 11749547"/>
              <a:gd name="connsiteY7" fmla="*/ 811334 h 628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547" h="6284068">
                <a:moveTo>
                  <a:pt x="0" y="0"/>
                </a:moveTo>
                <a:lnTo>
                  <a:pt x="11749547" y="0"/>
                </a:lnTo>
                <a:lnTo>
                  <a:pt x="11749547" y="6284068"/>
                </a:lnTo>
                <a:lnTo>
                  <a:pt x="0" y="6284068"/>
                </a:lnTo>
                <a:lnTo>
                  <a:pt x="0" y="2251335"/>
                </a:lnTo>
                <a:lnTo>
                  <a:pt x="188050" y="2251335"/>
                </a:lnTo>
                <a:lnTo>
                  <a:pt x="188050" y="811334"/>
                </a:lnTo>
                <a:lnTo>
                  <a:pt x="0" y="811334"/>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3" name="Text Placeholder 32">
            <a:extLst>
              <a:ext uri="{FF2B5EF4-FFF2-40B4-BE49-F238E27FC236}">
                <a16:creationId xmlns:a16="http://schemas.microsoft.com/office/drawing/2014/main" id="{BEAA06E3-45B2-3953-6D8A-6036259389DF}"/>
              </a:ext>
            </a:extLst>
          </p:cNvPr>
          <p:cNvSpPr>
            <a:spLocks noGrp="1"/>
          </p:cNvSpPr>
          <p:nvPr>
            <p:ph type="body" sz="quarter" idx="31" hasCustomPrompt="1"/>
          </p:nvPr>
        </p:nvSpPr>
        <p:spPr>
          <a:xfrm>
            <a:off x="938369" y="1034821"/>
            <a:ext cx="6577261" cy="845139"/>
          </a:xfrm>
          <a:prstGeom prst="rect">
            <a:avLst/>
          </a:prstGeom>
        </p:spPr>
        <p:txBody>
          <a:bodyPr>
            <a:noAutofit/>
          </a:bodyPr>
          <a:lstStyle>
            <a:lvl1pPr marL="0" indent="0" algn="l">
              <a:spcBef>
                <a:spcPts val="0"/>
              </a:spcBef>
              <a:buNone/>
              <a:defRPr sz="36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6" name="Freeform 5">
            <a:extLst>
              <a:ext uri="{FF2B5EF4-FFF2-40B4-BE49-F238E27FC236}">
                <a16:creationId xmlns:a16="http://schemas.microsoft.com/office/drawing/2014/main" id="{193954E5-3078-93E1-AF20-06046AD16DD8}"/>
              </a:ext>
            </a:extLst>
          </p:cNvPr>
          <p:cNvSpPr/>
          <p:nvPr userDrawn="1"/>
        </p:nvSpPr>
        <p:spPr>
          <a:xfrm rot="16200000">
            <a:off x="-269498" y="1351335"/>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915F9E"/>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27286858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hoto Slide 6">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3BE49C4-98CB-9C45-BD57-28C8BFB0F07D}"/>
              </a:ext>
            </a:extLst>
          </p:cNvPr>
          <p:cNvSpPr/>
          <p:nvPr userDrawn="1"/>
        </p:nvSpPr>
        <p:spPr>
          <a:xfrm>
            <a:off x="0" y="1"/>
            <a:ext cx="12192000" cy="4366938"/>
          </a:xfrm>
          <a:prstGeom prst="rect">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69" dirty="0">
              <a:latin typeface="Montserrat" panose="00000500000000000000" pitchFamily="50" charset="0"/>
            </a:endParaRPr>
          </a:p>
        </p:txBody>
      </p:sp>
      <p:sp>
        <p:nvSpPr>
          <p:cNvPr id="22" name="Text Placeholder 32">
            <a:extLst>
              <a:ext uri="{FF2B5EF4-FFF2-40B4-BE49-F238E27FC236}">
                <a16:creationId xmlns:a16="http://schemas.microsoft.com/office/drawing/2014/main" id="{EFAA2AC1-2BB2-C547-AF06-7C9874DC88F2}"/>
              </a:ext>
            </a:extLst>
          </p:cNvPr>
          <p:cNvSpPr>
            <a:spLocks noGrp="1"/>
          </p:cNvSpPr>
          <p:nvPr>
            <p:ph type="body" sz="quarter" idx="30" hasCustomPrompt="1"/>
          </p:nvPr>
        </p:nvSpPr>
        <p:spPr>
          <a:xfrm>
            <a:off x="946246" y="5087695"/>
            <a:ext cx="4403214" cy="1346830"/>
          </a:xfrm>
          <a:prstGeom prst="rect">
            <a:avLst/>
          </a:prstGeom>
        </p:spPr>
        <p:txBody>
          <a:bodyPr>
            <a:noAutofit/>
          </a:bodyPr>
          <a:lstStyle>
            <a:lvl1pPr marL="0" indent="0" algn="l">
              <a:spcBef>
                <a:spcPts val="0"/>
              </a:spcBef>
              <a:buNone/>
              <a:defRPr sz="3600" b="1" i="0" spc="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4" name="Text Placeholder 32">
            <a:extLst>
              <a:ext uri="{FF2B5EF4-FFF2-40B4-BE49-F238E27FC236}">
                <a16:creationId xmlns:a16="http://schemas.microsoft.com/office/drawing/2014/main" id="{5D0ABF6D-9B7F-9841-95F1-1A05A28A9CF5}"/>
              </a:ext>
            </a:extLst>
          </p:cNvPr>
          <p:cNvSpPr>
            <a:spLocks noGrp="1"/>
          </p:cNvSpPr>
          <p:nvPr>
            <p:ph type="body" sz="quarter" idx="48" hasCustomPrompt="1"/>
          </p:nvPr>
        </p:nvSpPr>
        <p:spPr>
          <a:xfrm>
            <a:off x="5779610" y="5087694"/>
            <a:ext cx="5726769" cy="1346831"/>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0" name="Picture Placeholder 9">
            <a:extLst>
              <a:ext uri="{FF2B5EF4-FFF2-40B4-BE49-F238E27FC236}">
                <a16:creationId xmlns:a16="http://schemas.microsoft.com/office/drawing/2014/main" id="{6ED7D2CD-F4CF-0B7D-F8C9-E6B398C7EB02}"/>
              </a:ext>
            </a:extLst>
          </p:cNvPr>
          <p:cNvSpPr>
            <a:spLocks noGrp="1"/>
          </p:cNvSpPr>
          <p:nvPr>
            <p:ph type="pic" sz="quarter" idx="23"/>
          </p:nvPr>
        </p:nvSpPr>
        <p:spPr>
          <a:xfrm>
            <a:off x="438150" y="423475"/>
            <a:ext cx="3752850" cy="3481775"/>
          </a:xfrm>
          <a:custGeom>
            <a:avLst/>
            <a:gdLst>
              <a:gd name="connsiteX0" fmla="*/ 0 w 3752850"/>
              <a:gd name="connsiteY0" fmla="*/ 0 h 3481775"/>
              <a:gd name="connsiteX1" fmla="*/ 3752850 w 3752850"/>
              <a:gd name="connsiteY1" fmla="*/ 0 h 3481775"/>
              <a:gd name="connsiteX2" fmla="*/ 3752850 w 3752850"/>
              <a:gd name="connsiteY2" fmla="*/ 3481775 h 3481775"/>
              <a:gd name="connsiteX3" fmla="*/ 0 w 3752850"/>
              <a:gd name="connsiteY3" fmla="*/ 3481775 h 3481775"/>
              <a:gd name="connsiteX4" fmla="*/ 0 w 3752850"/>
              <a:gd name="connsiteY4" fmla="*/ 1827860 h 3481775"/>
              <a:gd name="connsiteX5" fmla="*/ 192352 w 3752850"/>
              <a:gd name="connsiteY5" fmla="*/ 1827860 h 3481775"/>
              <a:gd name="connsiteX6" fmla="*/ 192352 w 3752850"/>
              <a:gd name="connsiteY6" fmla="*/ 387859 h 3481775"/>
              <a:gd name="connsiteX7" fmla="*/ 0 w 3752850"/>
              <a:gd name="connsiteY7" fmla="*/ 387859 h 348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2850" h="3481775">
                <a:moveTo>
                  <a:pt x="0" y="0"/>
                </a:moveTo>
                <a:lnTo>
                  <a:pt x="3752850" y="0"/>
                </a:lnTo>
                <a:lnTo>
                  <a:pt x="3752850" y="3481775"/>
                </a:lnTo>
                <a:lnTo>
                  <a:pt x="0" y="3481775"/>
                </a:lnTo>
                <a:lnTo>
                  <a:pt x="0" y="1827860"/>
                </a:lnTo>
                <a:lnTo>
                  <a:pt x="192352" y="1827860"/>
                </a:lnTo>
                <a:lnTo>
                  <a:pt x="192352" y="387859"/>
                </a:lnTo>
                <a:lnTo>
                  <a:pt x="0" y="387859"/>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4" name="Picture Placeholder 2">
            <a:extLst>
              <a:ext uri="{FF2B5EF4-FFF2-40B4-BE49-F238E27FC236}">
                <a16:creationId xmlns:a16="http://schemas.microsoft.com/office/drawing/2014/main" id="{C864CD90-85EA-4B60-7659-37893CBE48A5}"/>
              </a:ext>
            </a:extLst>
          </p:cNvPr>
          <p:cNvSpPr>
            <a:spLocks noGrp="1"/>
          </p:cNvSpPr>
          <p:nvPr>
            <p:ph type="pic" sz="quarter" idx="49"/>
          </p:nvPr>
        </p:nvSpPr>
        <p:spPr>
          <a:xfrm>
            <a:off x="4686300" y="423476"/>
            <a:ext cx="2819400" cy="1519624"/>
          </a:xfrm>
          <a:prstGeom prst="rect">
            <a:avLst/>
          </a:prstGeom>
          <a:solidFill>
            <a:schemeClr val="bg1">
              <a:lumMod val="85000"/>
            </a:schemeClr>
          </a:solidFill>
        </p:spPr>
        <p:txBody>
          <a:bodyPr/>
          <a:lstStyle>
            <a:lvl1pPr marL="0" indent="0" algn="ctr">
              <a:buNone/>
              <a:defRPr>
                <a:solidFill>
                  <a:schemeClr val="bg1">
                    <a:lumMod val="85000"/>
                  </a:schemeClr>
                </a:solidFill>
              </a:defRPr>
            </a:lvl1pPr>
          </a:lstStyle>
          <a:p>
            <a:endParaRPr lang="en-US" dirty="0"/>
          </a:p>
        </p:txBody>
      </p:sp>
      <p:sp>
        <p:nvSpPr>
          <p:cNvPr id="8" name="Picture Placeholder 2">
            <a:extLst>
              <a:ext uri="{FF2B5EF4-FFF2-40B4-BE49-F238E27FC236}">
                <a16:creationId xmlns:a16="http://schemas.microsoft.com/office/drawing/2014/main" id="{6342DCF9-EAE7-7B71-7388-9E6EC9E874C2}"/>
              </a:ext>
            </a:extLst>
          </p:cNvPr>
          <p:cNvSpPr>
            <a:spLocks noGrp="1"/>
          </p:cNvSpPr>
          <p:nvPr>
            <p:ph type="pic" sz="quarter" idx="50"/>
          </p:nvPr>
        </p:nvSpPr>
        <p:spPr>
          <a:xfrm>
            <a:off x="4686300" y="2404676"/>
            <a:ext cx="2819400" cy="1519624"/>
          </a:xfrm>
          <a:prstGeom prst="rect">
            <a:avLst/>
          </a:prstGeom>
          <a:solidFill>
            <a:schemeClr val="bg1">
              <a:lumMod val="85000"/>
            </a:schemeClr>
          </a:solidFill>
        </p:spPr>
        <p:txBody>
          <a:bodyPr/>
          <a:lstStyle>
            <a:lvl1pPr marL="0" indent="0" algn="ctr">
              <a:buNone/>
              <a:defRPr>
                <a:solidFill>
                  <a:schemeClr val="bg1">
                    <a:lumMod val="85000"/>
                  </a:schemeClr>
                </a:solidFill>
              </a:defRPr>
            </a:lvl1pPr>
          </a:lstStyle>
          <a:p>
            <a:endParaRPr lang="en-US" dirty="0"/>
          </a:p>
        </p:txBody>
      </p:sp>
      <p:sp>
        <p:nvSpPr>
          <p:cNvPr id="9" name="Picture Placeholder 2">
            <a:extLst>
              <a:ext uri="{FF2B5EF4-FFF2-40B4-BE49-F238E27FC236}">
                <a16:creationId xmlns:a16="http://schemas.microsoft.com/office/drawing/2014/main" id="{D8FFF4D2-0329-8581-B1B1-5CC41D1E644C}"/>
              </a:ext>
            </a:extLst>
          </p:cNvPr>
          <p:cNvSpPr>
            <a:spLocks noGrp="1"/>
          </p:cNvSpPr>
          <p:nvPr>
            <p:ph type="pic" sz="quarter" idx="51"/>
          </p:nvPr>
        </p:nvSpPr>
        <p:spPr>
          <a:xfrm>
            <a:off x="7962900" y="442525"/>
            <a:ext cx="3752850" cy="3481775"/>
          </a:xfrm>
          <a:prstGeom prst="rect">
            <a:avLst/>
          </a:prstGeom>
          <a:solidFill>
            <a:schemeClr val="bg1">
              <a:lumMod val="85000"/>
            </a:schemeClr>
          </a:solidFill>
        </p:spPr>
        <p:txBody>
          <a:bodyPr/>
          <a:lstStyle>
            <a:lvl1pPr marL="0" indent="0" algn="ctr">
              <a:buNone/>
              <a:defRPr>
                <a:solidFill>
                  <a:schemeClr val="bg1">
                    <a:lumMod val="85000"/>
                  </a:schemeClr>
                </a:solidFill>
              </a:defRPr>
            </a:lvl1pPr>
          </a:lstStyle>
          <a:p>
            <a:endParaRPr lang="en-US" dirty="0"/>
          </a:p>
        </p:txBody>
      </p:sp>
      <p:sp>
        <p:nvSpPr>
          <p:cNvPr id="11" name="Freeform 10">
            <a:extLst>
              <a:ext uri="{FF2B5EF4-FFF2-40B4-BE49-F238E27FC236}">
                <a16:creationId xmlns:a16="http://schemas.microsoft.com/office/drawing/2014/main" id="{1A376BB1-A694-40C2-1A91-E3C35C061AA1}"/>
              </a:ext>
            </a:extLst>
          </p:cNvPr>
          <p:cNvSpPr/>
          <p:nvPr userDrawn="1"/>
        </p:nvSpPr>
        <p:spPr>
          <a:xfrm rot="16200000">
            <a:off x="-269498" y="1351335"/>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2180976426"/>
      </p:ext>
    </p:extLst>
  </p:cSld>
  <p:clrMapOvr>
    <a:masterClrMapping/>
  </p:clrMapOvr>
  <p:extLst>
    <p:ext uri="{DCECCB84-F9BA-43D5-87BE-67443E8EF086}">
      <p15:sldGuideLst xmlns:p15="http://schemas.microsoft.com/office/powerpoint/2012/main">
        <p15:guide id="1" orient="horz" pos="4124"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 x photo/text slide">
    <p:spTree>
      <p:nvGrpSpPr>
        <p:cNvPr id="1" name=""/>
        <p:cNvGrpSpPr/>
        <p:nvPr/>
      </p:nvGrpSpPr>
      <p:grpSpPr>
        <a:xfrm>
          <a:off x="0" y="0"/>
          <a:ext cx="0" cy="0"/>
          <a:chOff x="0" y="0"/>
          <a:chExt cx="0" cy="0"/>
        </a:xfrm>
      </p:grpSpPr>
      <p:sp>
        <p:nvSpPr>
          <p:cNvPr id="38" name="Text Placeholder 32">
            <a:extLst>
              <a:ext uri="{FF2B5EF4-FFF2-40B4-BE49-F238E27FC236}">
                <a16:creationId xmlns:a16="http://schemas.microsoft.com/office/drawing/2014/main" id="{7D2CEAEF-DB4C-9245-AB85-9E2643AF765B}"/>
              </a:ext>
            </a:extLst>
          </p:cNvPr>
          <p:cNvSpPr>
            <a:spLocks noGrp="1"/>
          </p:cNvSpPr>
          <p:nvPr>
            <p:ph type="body" sz="quarter" idx="49" hasCustomPrompt="1"/>
          </p:nvPr>
        </p:nvSpPr>
        <p:spPr>
          <a:xfrm>
            <a:off x="4346104" y="387792"/>
            <a:ext cx="7160276" cy="73006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US" dirty="0"/>
              <a:t>Title</a:t>
            </a:r>
          </a:p>
        </p:txBody>
      </p:sp>
      <p:sp>
        <p:nvSpPr>
          <p:cNvPr id="39" name="Text Placeholder 32">
            <a:extLst>
              <a:ext uri="{FF2B5EF4-FFF2-40B4-BE49-F238E27FC236}">
                <a16:creationId xmlns:a16="http://schemas.microsoft.com/office/drawing/2014/main" id="{043C13A9-DCE4-E54F-B82D-25FDA2086A05}"/>
              </a:ext>
            </a:extLst>
          </p:cNvPr>
          <p:cNvSpPr>
            <a:spLocks noGrp="1"/>
          </p:cNvSpPr>
          <p:nvPr>
            <p:ph type="body" sz="quarter" idx="50" hasCustomPrompt="1"/>
          </p:nvPr>
        </p:nvSpPr>
        <p:spPr>
          <a:xfrm>
            <a:off x="4358285" y="1091007"/>
            <a:ext cx="7160273" cy="945874"/>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55" name="Text Placeholder 32">
            <a:extLst>
              <a:ext uri="{FF2B5EF4-FFF2-40B4-BE49-F238E27FC236}">
                <a16:creationId xmlns:a16="http://schemas.microsoft.com/office/drawing/2014/main" id="{9F711D42-C3C7-F94F-A6A2-DBA59D2E1B09}"/>
              </a:ext>
            </a:extLst>
          </p:cNvPr>
          <p:cNvSpPr>
            <a:spLocks noGrp="1"/>
          </p:cNvSpPr>
          <p:nvPr>
            <p:ph type="body" sz="quarter" idx="51" hasCustomPrompt="1"/>
          </p:nvPr>
        </p:nvSpPr>
        <p:spPr>
          <a:xfrm>
            <a:off x="4346104" y="2462666"/>
            <a:ext cx="7160276" cy="73006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US" dirty="0"/>
              <a:t>Title</a:t>
            </a:r>
          </a:p>
        </p:txBody>
      </p:sp>
      <p:sp>
        <p:nvSpPr>
          <p:cNvPr id="56" name="Text Placeholder 32">
            <a:extLst>
              <a:ext uri="{FF2B5EF4-FFF2-40B4-BE49-F238E27FC236}">
                <a16:creationId xmlns:a16="http://schemas.microsoft.com/office/drawing/2014/main" id="{0DA45F84-5354-9B4C-B97F-2229C57C159A}"/>
              </a:ext>
            </a:extLst>
          </p:cNvPr>
          <p:cNvSpPr>
            <a:spLocks noGrp="1"/>
          </p:cNvSpPr>
          <p:nvPr>
            <p:ph type="body" sz="quarter" idx="52" hasCustomPrompt="1"/>
          </p:nvPr>
        </p:nvSpPr>
        <p:spPr>
          <a:xfrm>
            <a:off x="4358285" y="3165882"/>
            <a:ext cx="7160273" cy="945874"/>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59" name="Text Placeholder 32">
            <a:extLst>
              <a:ext uri="{FF2B5EF4-FFF2-40B4-BE49-F238E27FC236}">
                <a16:creationId xmlns:a16="http://schemas.microsoft.com/office/drawing/2014/main" id="{2E9877C6-E249-4F4E-8097-E7C44AB5FE09}"/>
              </a:ext>
            </a:extLst>
          </p:cNvPr>
          <p:cNvSpPr>
            <a:spLocks noGrp="1"/>
          </p:cNvSpPr>
          <p:nvPr>
            <p:ph type="body" sz="quarter" idx="54" hasCustomPrompt="1"/>
          </p:nvPr>
        </p:nvSpPr>
        <p:spPr>
          <a:xfrm>
            <a:off x="4358285" y="4537541"/>
            <a:ext cx="7160276" cy="73006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US" dirty="0"/>
              <a:t>Title</a:t>
            </a:r>
          </a:p>
        </p:txBody>
      </p:sp>
      <p:sp>
        <p:nvSpPr>
          <p:cNvPr id="60" name="Text Placeholder 32">
            <a:extLst>
              <a:ext uri="{FF2B5EF4-FFF2-40B4-BE49-F238E27FC236}">
                <a16:creationId xmlns:a16="http://schemas.microsoft.com/office/drawing/2014/main" id="{05D67838-D162-BA4F-965A-715CEE8EB1A7}"/>
              </a:ext>
            </a:extLst>
          </p:cNvPr>
          <p:cNvSpPr>
            <a:spLocks noGrp="1"/>
          </p:cNvSpPr>
          <p:nvPr>
            <p:ph type="body" sz="quarter" idx="55" hasCustomPrompt="1"/>
          </p:nvPr>
        </p:nvSpPr>
        <p:spPr>
          <a:xfrm>
            <a:off x="4370466" y="5240757"/>
            <a:ext cx="7160273" cy="945874"/>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2" name="Picture Placeholder 5">
            <a:extLst>
              <a:ext uri="{FF2B5EF4-FFF2-40B4-BE49-F238E27FC236}">
                <a16:creationId xmlns:a16="http://schemas.microsoft.com/office/drawing/2014/main" id="{C04E34B5-BCFA-58FF-7D0D-743A9547EA36}"/>
              </a:ext>
            </a:extLst>
          </p:cNvPr>
          <p:cNvSpPr>
            <a:spLocks noGrp="1"/>
          </p:cNvSpPr>
          <p:nvPr>
            <p:ph type="pic" sz="quarter" idx="57"/>
          </p:nvPr>
        </p:nvSpPr>
        <p:spPr>
          <a:xfrm>
            <a:off x="501328" y="413959"/>
            <a:ext cx="2529327" cy="1727134"/>
          </a:xfrm>
          <a:custGeom>
            <a:avLst/>
            <a:gdLst>
              <a:gd name="connsiteX0" fmla="*/ 0 w 2529327"/>
              <a:gd name="connsiteY0" fmla="*/ 0 h 1727134"/>
              <a:gd name="connsiteX1" fmla="*/ 2529327 w 2529327"/>
              <a:gd name="connsiteY1" fmla="*/ 0 h 1727134"/>
              <a:gd name="connsiteX2" fmla="*/ 2529327 w 2529327"/>
              <a:gd name="connsiteY2" fmla="*/ 1727134 h 1727134"/>
              <a:gd name="connsiteX3" fmla="*/ 1478231 w 2529327"/>
              <a:gd name="connsiteY3" fmla="*/ 1727134 h 1727134"/>
              <a:gd name="connsiteX4" fmla="*/ 1478231 w 2529327"/>
              <a:gd name="connsiteY4" fmla="*/ 1579190 h 1727134"/>
              <a:gd name="connsiteX5" fmla="*/ 162478 w 2529327"/>
              <a:gd name="connsiteY5" fmla="*/ 1579190 h 1727134"/>
              <a:gd name="connsiteX6" fmla="*/ 162479 w 2529327"/>
              <a:gd name="connsiteY6" fmla="*/ 260605 h 1727134"/>
              <a:gd name="connsiteX7" fmla="*/ 0 w 2529327"/>
              <a:gd name="connsiteY7" fmla="*/ 260605 h 17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9327" h="1727134">
                <a:moveTo>
                  <a:pt x="0" y="0"/>
                </a:moveTo>
                <a:lnTo>
                  <a:pt x="2529327" y="0"/>
                </a:lnTo>
                <a:lnTo>
                  <a:pt x="2529327" y="1727134"/>
                </a:lnTo>
                <a:lnTo>
                  <a:pt x="1478231" y="1727134"/>
                </a:lnTo>
                <a:lnTo>
                  <a:pt x="1478231" y="1579190"/>
                </a:lnTo>
                <a:lnTo>
                  <a:pt x="162478" y="1579190"/>
                </a:lnTo>
                <a:lnTo>
                  <a:pt x="162479" y="260605"/>
                </a:lnTo>
                <a:lnTo>
                  <a:pt x="0" y="260605"/>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3" name="Freeform 2">
            <a:extLst>
              <a:ext uri="{FF2B5EF4-FFF2-40B4-BE49-F238E27FC236}">
                <a16:creationId xmlns:a16="http://schemas.microsoft.com/office/drawing/2014/main" id="{159C768E-EFD4-C7DE-F472-51DC6C3C191F}"/>
              </a:ext>
            </a:extLst>
          </p:cNvPr>
          <p:cNvSpPr/>
          <p:nvPr userDrawn="1"/>
        </p:nvSpPr>
        <p:spPr>
          <a:xfrm rot="10800000">
            <a:off x="359045" y="674564"/>
            <a:ext cx="1620514" cy="1623346"/>
          </a:xfrm>
          <a:custGeom>
            <a:avLst/>
            <a:gdLst>
              <a:gd name="connsiteX0" fmla="*/ 1620513 w 1620514"/>
              <a:gd name="connsiteY0" fmla="*/ 1623346 h 1623346"/>
              <a:gd name="connsiteX1" fmla="*/ 1315752 w 1620514"/>
              <a:gd name="connsiteY1" fmla="*/ 1623346 h 1623346"/>
              <a:gd name="connsiteX2" fmla="*/ 1315753 w 1620514"/>
              <a:gd name="connsiteY2" fmla="*/ 304761 h 1623346"/>
              <a:gd name="connsiteX3" fmla="*/ 0 w 1620514"/>
              <a:gd name="connsiteY3" fmla="*/ 304761 h 1623346"/>
              <a:gd name="connsiteX4" fmla="*/ 0 w 1620514"/>
              <a:gd name="connsiteY4" fmla="*/ 0 h 1623346"/>
              <a:gd name="connsiteX5" fmla="*/ 1620514 w 1620514"/>
              <a:gd name="connsiteY5" fmla="*/ 0 h 1623346"/>
              <a:gd name="connsiteX6" fmla="*/ 1620514 w 1620514"/>
              <a:gd name="connsiteY6" fmla="*/ 304761 h 1623346"/>
              <a:gd name="connsiteX7" fmla="*/ 1620513 w 1620514"/>
              <a:gd name="connsiteY7" fmla="*/ 304761 h 162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514" h="1623346">
                <a:moveTo>
                  <a:pt x="1620513" y="1623346"/>
                </a:moveTo>
                <a:lnTo>
                  <a:pt x="1315752" y="1623346"/>
                </a:lnTo>
                <a:lnTo>
                  <a:pt x="1315753" y="304761"/>
                </a:lnTo>
                <a:lnTo>
                  <a:pt x="0" y="304761"/>
                </a:lnTo>
                <a:lnTo>
                  <a:pt x="0" y="0"/>
                </a:lnTo>
                <a:lnTo>
                  <a:pt x="1620514" y="0"/>
                </a:lnTo>
                <a:lnTo>
                  <a:pt x="1620514" y="304761"/>
                </a:lnTo>
                <a:lnTo>
                  <a:pt x="1620513" y="304761"/>
                </a:lnTo>
                <a:close/>
              </a:path>
            </a:pathLst>
          </a:custGeom>
          <a:solidFill>
            <a:srgbClr val="915F9E"/>
          </a:solidFill>
          <a:ln w="30808" cap="flat">
            <a:noFill/>
            <a:prstDash val="solid"/>
            <a:miter/>
          </a:ln>
        </p:spPr>
        <p:txBody>
          <a:bodyPr wrap="square" rtlCol="0" anchor="ctr">
            <a:noAutofit/>
          </a:bodyPr>
          <a:lstStyle/>
          <a:p>
            <a:endParaRPr lang="en-US"/>
          </a:p>
        </p:txBody>
      </p:sp>
      <p:sp>
        <p:nvSpPr>
          <p:cNvPr id="4" name="Picture Placeholder 5">
            <a:extLst>
              <a:ext uri="{FF2B5EF4-FFF2-40B4-BE49-F238E27FC236}">
                <a16:creationId xmlns:a16="http://schemas.microsoft.com/office/drawing/2014/main" id="{968258F9-EEFC-31A8-2144-64C7C993A173}"/>
              </a:ext>
            </a:extLst>
          </p:cNvPr>
          <p:cNvSpPr>
            <a:spLocks noGrp="1"/>
          </p:cNvSpPr>
          <p:nvPr>
            <p:ph type="pic" sz="quarter" idx="58"/>
          </p:nvPr>
        </p:nvSpPr>
        <p:spPr>
          <a:xfrm>
            <a:off x="482278" y="2539396"/>
            <a:ext cx="2529327" cy="1727134"/>
          </a:xfrm>
          <a:custGeom>
            <a:avLst/>
            <a:gdLst>
              <a:gd name="connsiteX0" fmla="*/ 0 w 2529327"/>
              <a:gd name="connsiteY0" fmla="*/ 0 h 1727134"/>
              <a:gd name="connsiteX1" fmla="*/ 2529327 w 2529327"/>
              <a:gd name="connsiteY1" fmla="*/ 0 h 1727134"/>
              <a:gd name="connsiteX2" fmla="*/ 2529327 w 2529327"/>
              <a:gd name="connsiteY2" fmla="*/ 1727134 h 1727134"/>
              <a:gd name="connsiteX3" fmla="*/ 1478231 w 2529327"/>
              <a:gd name="connsiteY3" fmla="*/ 1727134 h 1727134"/>
              <a:gd name="connsiteX4" fmla="*/ 1478231 w 2529327"/>
              <a:gd name="connsiteY4" fmla="*/ 1579190 h 1727134"/>
              <a:gd name="connsiteX5" fmla="*/ 162478 w 2529327"/>
              <a:gd name="connsiteY5" fmla="*/ 1579190 h 1727134"/>
              <a:gd name="connsiteX6" fmla="*/ 162479 w 2529327"/>
              <a:gd name="connsiteY6" fmla="*/ 260605 h 1727134"/>
              <a:gd name="connsiteX7" fmla="*/ 0 w 2529327"/>
              <a:gd name="connsiteY7" fmla="*/ 260605 h 17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9327" h="1727134">
                <a:moveTo>
                  <a:pt x="0" y="0"/>
                </a:moveTo>
                <a:lnTo>
                  <a:pt x="2529327" y="0"/>
                </a:lnTo>
                <a:lnTo>
                  <a:pt x="2529327" y="1727134"/>
                </a:lnTo>
                <a:lnTo>
                  <a:pt x="1478231" y="1727134"/>
                </a:lnTo>
                <a:lnTo>
                  <a:pt x="1478231" y="1579190"/>
                </a:lnTo>
                <a:lnTo>
                  <a:pt x="162478" y="1579190"/>
                </a:lnTo>
                <a:lnTo>
                  <a:pt x="162479" y="260605"/>
                </a:lnTo>
                <a:lnTo>
                  <a:pt x="0" y="260605"/>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5" name="Freeform 4">
            <a:extLst>
              <a:ext uri="{FF2B5EF4-FFF2-40B4-BE49-F238E27FC236}">
                <a16:creationId xmlns:a16="http://schemas.microsoft.com/office/drawing/2014/main" id="{F05B2B38-45DC-B613-677A-3F53DCFB4267}"/>
              </a:ext>
            </a:extLst>
          </p:cNvPr>
          <p:cNvSpPr/>
          <p:nvPr userDrawn="1"/>
        </p:nvSpPr>
        <p:spPr>
          <a:xfrm rot="10800000">
            <a:off x="339995" y="2800001"/>
            <a:ext cx="1620514" cy="1623346"/>
          </a:xfrm>
          <a:custGeom>
            <a:avLst/>
            <a:gdLst>
              <a:gd name="connsiteX0" fmla="*/ 1620513 w 1620514"/>
              <a:gd name="connsiteY0" fmla="*/ 1623346 h 1623346"/>
              <a:gd name="connsiteX1" fmla="*/ 1315752 w 1620514"/>
              <a:gd name="connsiteY1" fmla="*/ 1623346 h 1623346"/>
              <a:gd name="connsiteX2" fmla="*/ 1315753 w 1620514"/>
              <a:gd name="connsiteY2" fmla="*/ 304761 h 1623346"/>
              <a:gd name="connsiteX3" fmla="*/ 0 w 1620514"/>
              <a:gd name="connsiteY3" fmla="*/ 304761 h 1623346"/>
              <a:gd name="connsiteX4" fmla="*/ 0 w 1620514"/>
              <a:gd name="connsiteY4" fmla="*/ 0 h 1623346"/>
              <a:gd name="connsiteX5" fmla="*/ 1620514 w 1620514"/>
              <a:gd name="connsiteY5" fmla="*/ 0 h 1623346"/>
              <a:gd name="connsiteX6" fmla="*/ 1620514 w 1620514"/>
              <a:gd name="connsiteY6" fmla="*/ 304761 h 1623346"/>
              <a:gd name="connsiteX7" fmla="*/ 1620513 w 1620514"/>
              <a:gd name="connsiteY7" fmla="*/ 304761 h 162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514" h="1623346">
                <a:moveTo>
                  <a:pt x="1620513" y="1623346"/>
                </a:moveTo>
                <a:lnTo>
                  <a:pt x="1315752" y="1623346"/>
                </a:lnTo>
                <a:lnTo>
                  <a:pt x="1315753" y="304761"/>
                </a:lnTo>
                <a:lnTo>
                  <a:pt x="0" y="304761"/>
                </a:lnTo>
                <a:lnTo>
                  <a:pt x="0" y="0"/>
                </a:lnTo>
                <a:lnTo>
                  <a:pt x="1620514" y="0"/>
                </a:lnTo>
                <a:lnTo>
                  <a:pt x="1620514" y="304761"/>
                </a:lnTo>
                <a:lnTo>
                  <a:pt x="1620513" y="304761"/>
                </a:lnTo>
                <a:close/>
              </a:path>
            </a:pathLst>
          </a:custGeom>
          <a:solidFill>
            <a:srgbClr val="915F9E"/>
          </a:solidFill>
          <a:ln w="30808" cap="flat">
            <a:noFill/>
            <a:prstDash val="solid"/>
            <a:miter/>
          </a:ln>
        </p:spPr>
        <p:txBody>
          <a:bodyPr wrap="square" rtlCol="0" anchor="ctr">
            <a:noAutofit/>
          </a:bodyPr>
          <a:lstStyle/>
          <a:p>
            <a:endParaRPr lang="en-US"/>
          </a:p>
        </p:txBody>
      </p:sp>
      <p:sp>
        <p:nvSpPr>
          <p:cNvPr id="6" name="Picture Placeholder 5">
            <a:extLst>
              <a:ext uri="{FF2B5EF4-FFF2-40B4-BE49-F238E27FC236}">
                <a16:creationId xmlns:a16="http://schemas.microsoft.com/office/drawing/2014/main" id="{D93A83E5-8834-01D7-8BD6-8D8683D1A189}"/>
              </a:ext>
            </a:extLst>
          </p:cNvPr>
          <p:cNvSpPr>
            <a:spLocks noGrp="1"/>
          </p:cNvSpPr>
          <p:nvPr>
            <p:ph type="pic" sz="quarter" idx="59"/>
          </p:nvPr>
        </p:nvSpPr>
        <p:spPr>
          <a:xfrm>
            <a:off x="463228" y="4672996"/>
            <a:ext cx="2529327" cy="1727134"/>
          </a:xfrm>
          <a:custGeom>
            <a:avLst/>
            <a:gdLst>
              <a:gd name="connsiteX0" fmla="*/ 0 w 2529327"/>
              <a:gd name="connsiteY0" fmla="*/ 0 h 1727134"/>
              <a:gd name="connsiteX1" fmla="*/ 2529327 w 2529327"/>
              <a:gd name="connsiteY1" fmla="*/ 0 h 1727134"/>
              <a:gd name="connsiteX2" fmla="*/ 2529327 w 2529327"/>
              <a:gd name="connsiteY2" fmla="*/ 1727134 h 1727134"/>
              <a:gd name="connsiteX3" fmla="*/ 1478231 w 2529327"/>
              <a:gd name="connsiteY3" fmla="*/ 1727134 h 1727134"/>
              <a:gd name="connsiteX4" fmla="*/ 1478231 w 2529327"/>
              <a:gd name="connsiteY4" fmla="*/ 1579190 h 1727134"/>
              <a:gd name="connsiteX5" fmla="*/ 162478 w 2529327"/>
              <a:gd name="connsiteY5" fmla="*/ 1579190 h 1727134"/>
              <a:gd name="connsiteX6" fmla="*/ 162479 w 2529327"/>
              <a:gd name="connsiteY6" fmla="*/ 260605 h 1727134"/>
              <a:gd name="connsiteX7" fmla="*/ 0 w 2529327"/>
              <a:gd name="connsiteY7" fmla="*/ 260605 h 17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9327" h="1727134">
                <a:moveTo>
                  <a:pt x="0" y="0"/>
                </a:moveTo>
                <a:lnTo>
                  <a:pt x="2529327" y="0"/>
                </a:lnTo>
                <a:lnTo>
                  <a:pt x="2529327" y="1727134"/>
                </a:lnTo>
                <a:lnTo>
                  <a:pt x="1478231" y="1727134"/>
                </a:lnTo>
                <a:lnTo>
                  <a:pt x="1478231" y="1579190"/>
                </a:lnTo>
                <a:lnTo>
                  <a:pt x="162478" y="1579190"/>
                </a:lnTo>
                <a:lnTo>
                  <a:pt x="162479" y="260605"/>
                </a:lnTo>
                <a:lnTo>
                  <a:pt x="0" y="260605"/>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7" name="Freeform 6">
            <a:extLst>
              <a:ext uri="{FF2B5EF4-FFF2-40B4-BE49-F238E27FC236}">
                <a16:creationId xmlns:a16="http://schemas.microsoft.com/office/drawing/2014/main" id="{6CCA9EB3-D5BA-EB27-3022-6B6A04892FBF}"/>
              </a:ext>
            </a:extLst>
          </p:cNvPr>
          <p:cNvSpPr/>
          <p:nvPr userDrawn="1"/>
        </p:nvSpPr>
        <p:spPr>
          <a:xfrm rot="10800000">
            <a:off x="320945" y="4933601"/>
            <a:ext cx="1620514" cy="1623346"/>
          </a:xfrm>
          <a:custGeom>
            <a:avLst/>
            <a:gdLst>
              <a:gd name="connsiteX0" fmla="*/ 1620513 w 1620514"/>
              <a:gd name="connsiteY0" fmla="*/ 1623346 h 1623346"/>
              <a:gd name="connsiteX1" fmla="*/ 1315752 w 1620514"/>
              <a:gd name="connsiteY1" fmla="*/ 1623346 h 1623346"/>
              <a:gd name="connsiteX2" fmla="*/ 1315753 w 1620514"/>
              <a:gd name="connsiteY2" fmla="*/ 304761 h 1623346"/>
              <a:gd name="connsiteX3" fmla="*/ 0 w 1620514"/>
              <a:gd name="connsiteY3" fmla="*/ 304761 h 1623346"/>
              <a:gd name="connsiteX4" fmla="*/ 0 w 1620514"/>
              <a:gd name="connsiteY4" fmla="*/ 0 h 1623346"/>
              <a:gd name="connsiteX5" fmla="*/ 1620514 w 1620514"/>
              <a:gd name="connsiteY5" fmla="*/ 0 h 1623346"/>
              <a:gd name="connsiteX6" fmla="*/ 1620514 w 1620514"/>
              <a:gd name="connsiteY6" fmla="*/ 304761 h 1623346"/>
              <a:gd name="connsiteX7" fmla="*/ 1620513 w 1620514"/>
              <a:gd name="connsiteY7" fmla="*/ 304761 h 162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514" h="1623346">
                <a:moveTo>
                  <a:pt x="1620513" y="1623346"/>
                </a:moveTo>
                <a:lnTo>
                  <a:pt x="1315752" y="1623346"/>
                </a:lnTo>
                <a:lnTo>
                  <a:pt x="1315753" y="304761"/>
                </a:lnTo>
                <a:lnTo>
                  <a:pt x="0" y="304761"/>
                </a:lnTo>
                <a:lnTo>
                  <a:pt x="0" y="0"/>
                </a:lnTo>
                <a:lnTo>
                  <a:pt x="1620514" y="0"/>
                </a:lnTo>
                <a:lnTo>
                  <a:pt x="1620514" y="304761"/>
                </a:lnTo>
                <a:lnTo>
                  <a:pt x="1620513" y="304761"/>
                </a:lnTo>
                <a:close/>
              </a:path>
            </a:pathLst>
          </a:custGeom>
          <a:solidFill>
            <a:srgbClr val="915F9E"/>
          </a:solidFill>
          <a:ln w="30808"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571670456"/>
      </p:ext>
    </p:extLst>
  </p:cSld>
  <p:clrMapOvr>
    <a:masterClrMapping/>
  </p:clrMapOvr>
  <p:extLst>
    <p:ext uri="{DCECCB84-F9BA-43D5-87BE-67443E8EF086}">
      <p15:sldGuideLst xmlns:p15="http://schemas.microsoft.com/office/powerpoint/2012/main">
        <p15:guide id="1" orient="horz" pos="4124"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hone slide">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05AB41CE-F6BA-8449-B846-3526857402BA}"/>
              </a:ext>
            </a:extLst>
          </p:cNvPr>
          <p:cNvSpPr/>
          <p:nvPr userDrawn="1"/>
        </p:nvSpPr>
        <p:spPr>
          <a:xfrm>
            <a:off x="1" y="1723900"/>
            <a:ext cx="12191998" cy="4053499"/>
          </a:xfrm>
          <a:prstGeom prst="rect">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69"/>
          </a:p>
        </p:txBody>
      </p:sp>
      <p:sp>
        <p:nvSpPr>
          <p:cNvPr id="22" name="Text Placeholder 32">
            <a:extLst>
              <a:ext uri="{FF2B5EF4-FFF2-40B4-BE49-F238E27FC236}">
                <a16:creationId xmlns:a16="http://schemas.microsoft.com/office/drawing/2014/main" id="{1CFA480F-7E74-BF47-8D97-68745F852A4D}"/>
              </a:ext>
            </a:extLst>
          </p:cNvPr>
          <p:cNvSpPr>
            <a:spLocks noGrp="1"/>
          </p:cNvSpPr>
          <p:nvPr>
            <p:ph type="body" sz="quarter" idx="30" hasCustomPrompt="1"/>
          </p:nvPr>
        </p:nvSpPr>
        <p:spPr>
          <a:xfrm>
            <a:off x="773875" y="612133"/>
            <a:ext cx="10644249" cy="80878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4" name="Text Placeholder 32">
            <a:extLst>
              <a:ext uri="{FF2B5EF4-FFF2-40B4-BE49-F238E27FC236}">
                <a16:creationId xmlns:a16="http://schemas.microsoft.com/office/drawing/2014/main" id="{34A7C2CE-8B7D-0642-9F33-2728633924AF}"/>
              </a:ext>
            </a:extLst>
          </p:cNvPr>
          <p:cNvSpPr>
            <a:spLocks noGrp="1"/>
          </p:cNvSpPr>
          <p:nvPr>
            <p:ph type="body" sz="quarter" idx="48" hasCustomPrompt="1"/>
          </p:nvPr>
        </p:nvSpPr>
        <p:spPr>
          <a:xfrm>
            <a:off x="6349485" y="2527915"/>
            <a:ext cx="5068640" cy="2538354"/>
          </a:xfrm>
          <a:prstGeom prst="rect">
            <a:avLst/>
          </a:prstGeom>
        </p:spPr>
        <p:txBody>
          <a:bodyPr numCol="1" spcCol="288000" anchor="t">
            <a:noAutofit/>
          </a:bodyPr>
          <a:lstStyle>
            <a:lvl1pPr marL="0" indent="0" algn="l">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5" name="Freeform 14">
            <a:extLst>
              <a:ext uri="{FF2B5EF4-FFF2-40B4-BE49-F238E27FC236}">
                <a16:creationId xmlns:a16="http://schemas.microsoft.com/office/drawing/2014/main" id="{CE08122F-E767-A948-900A-223BD6B9F4BF}"/>
              </a:ext>
            </a:extLst>
          </p:cNvPr>
          <p:cNvSpPr/>
          <p:nvPr userDrawn="1"/>
        </p:nvSpPr>
        <p:spPr>
          <a:xfrm>
            <a:off x="9978124" y="1553310"/>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2" name="Picture 1">
            <a:extLst>
              <a:ext uri="{FF2B5EF4-FFF2-40B4-BE49-F238E27FC236}">
                <a16:creationId xmlns:a16="http://schemas.microsoft.com/office/drawing/2014/main" id="{88F8D9F2-AA18-6F42-01C5-D31E2B03707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20571"/>
          <a:stretch/>
        </p:blipFill>
        <p:spPr>
          <a:xfrm rot="5400000">
            <a:off x="1059222" y="1659698"/>
            <a:ext cx="3693498" cy="5831867"/>
          </a:xfrm>
          <a:custGeom>
            <a:avLst/>
            <a:gdLst>
              <a:gd name="connsiteX0" fmla="*/ 0 w 3456000"/>
              <a:gd name="connsiteY0" fmla="*/ 0 h 4136571"/>
              <a:gd name="connsiteX1" fmla="*/ 3456000 w 3456000"/>
              <a:gd name="connsiteY1" fmla="*/ 0 h 4136571"/>
              <a:gd name="connsiteX2" fmla="*/ 3456000 w 3456000"/>
              <a:gd name="connsiteY2" fmla="*/ 4136571 h 4136571"/>
              <a:gd name="connsiteX3" fmla="*/ 0 w 3456000"/>
              <a:gd name="connsiteY3" fmla="*/ 4136571 h 4136571"/>
            </a:gdLst>
            <a:ahLst/>
            <a:cxnLst>
              <a:cxn ang="0">
                <a:pos x="connsiteX0" y="connsiteY0"/>
              </a:cxn>
              <a:cxn ang="0">
                <a:pos x="connsiteX1" y="connsiteY1"/>
              </a:cxn>
              <a:cxn ang="0">
                <a:pos x="connsiteX2" y="connsiteY2"/>
              </a:cxn>
              <a:cxn ang="0">
                <a:pos x="connsiteX3" y="connsiteY3"/>
              </a:cxn>
            </a:cxnLst>
            <a:rect l="l" t="t" r="r" b="b"/>
            <a:pathLst>
              <a:path w="3456000" h="4136571">
                <a:moveTo>
                  <a:pt x="0" y="0"/>
                </a:moveTo>
                <a:lnTo>
                  <a:pt x="3456000" y="0"/>
                </a:lnTo>
                <a:lnTo>
                  <a:pt x="3456000" y="4136571"/>
                </a:lnTo>
                <a:lnTo>
                  <a:pt x="0" y="4136571"/>
                </a:lnTo>
                <a:close/>
              </a:path>
            </a:pathLst>
          </a:custGeom>
        </p:spPr>
      </p:pic>
      <p:sp>
        <p:nvSpPr>
          <p:cNvPr id="3" name="Picture Placeholder 4">
            <a:extLst>
              <a:ext uri="{FF2B5EF4-FFF2-40B4-BE49-F238E27FC236}">
                <a16:creationId xmlns:a16="http://schemas.microsoft.com/office/drawing/2014/main" id="{6C840FF1-83FF-76F2-2EF4-7E0A3D12C4F4}"/>
              </a:ext>
            </a:extLst>
          </p:cNvPr>
          <p:cNvSpPr>
            <a:spLocks noGrp="1"/>
          </p:cNvSpPr>
          <p:nvPr>
            <p:ph type="pic" sz="quarter" idx="10"/>
          </p:nvPr>
        </p:nvSpPr>
        <p:spPr>
          <a:xfrm>
            <a:off x="-9961" y="3153842"/>
            <a:ext cx="4642477" cy="2880154"/>
          </a:xfrm>
          <a:prstGeom prst="rect">
            <a:avLst/>
          </a:prstGeom>
          <a:solidFill>
            <a:schemeClr val="bg1">
              <a:lumMod val="85000"/>
            </a:schemeClr>
          </a:solidFill>
          <a:ln>
            <a:noFill/>
          </a:ln>
        </p:spPr>
        <p:txBody>
          <a:bodyPr/>
          <a:lstStyle/>
          <a:p>
            <a:endParaRPr lang="en-US" dirty="0"/>
          </a:p>
        </p:txBody>
      </p:sp>
    </p:spTree>
    <p:extLst>
      <p:ext uri="{BB962C8B-B14F-4D97-AF65-F5344CB8AC3E}">
        <p14:creationId xmlns:p14="http://schemas.microsoft.com/office/powerpoint/2010/main" val="31915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 Slide - 1 column">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ONE COLUMN</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197831171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Slide 1">
    <p:spTree>
      <p:nvGrpSpPr>
        <p:cNvPr id="1" name=""/>
        <p:cNvGrpSpPr/>
        <p:nvPr/>
      </p:nvGrpSpPr>
      <p:grpSpPr>
        <a:xfrm>
          <a:off x="0" y="0"/>
          <a:ext cx="0" cy="0"/>
          <a:chOff x="0" y="0"/>
          <a:chExt cx="0" cy="0"/>
        </a:xfrm>
      </p:grpSpPr>
      <p:sp>
        <p:nvSpPr>
          <p:cNvPr id="85" name="Freeform 84">
            <a:extLst>
              <a:ext uri="{FF2B5EF4-FFF2-40B4-BE49-F238E27FC236}">
                <a16:creationId xmlns:a16="http://schemas.microsoft.com/office/drawing/2014/main" id="{AA9B7715-6268-FDD6-91C0-C5F1888A3C57}"/>
              </a:ext>
            </a:extLst>
          </p:cNvPr>
          <p:cNvSpPr/>
          <p:nvPr userDrawn="1"/>
        </p:nvSpPr>
        <p:spPr>
          <a:xfrm>
            <a:off x="0" y="2693726"/>
            <a:ext cx="12192000" cy="3193489"/>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a:p>
        </p:txBody>
      </p:sp>
      <p:sp>
        <p:nvSpPr>
          <p:cNvPr id="86" name="Text Placeholder 32">
            <a:extLst>
              <a:ext uri="{FF2B5EF4-FFF2-40B4-BE49-F238E27FC236}">
                <a16:creationId xmlns:a16="http://schemas.microsoft.com/office/drawing/2014/main" id="{B44AD947-E962-8DEC-BC3E-A9D0C61C47A0}"/>
              </a:ext>
            </a:extLst>
          </p:cNvPr>
          <p:cNvSpPr>
            <a:spLocks noGrp="1"/>
          </p:cNvSpPr>
          <p:nvPr>
            <p:ph type="body" sz="quarter" idx="16" hasCustomPrompt="1"/>
          </p:nvPr>
        </p:nvSpPr>
        <p:spPr>
          <a:xfrm>
            <a:off x="575887" y="3922846"/>
            <a:ext cx="3354126" cy="1008397"/>
          </a:xfrm>
          <a:prstGeom prst="rect">
            <a:avLst/>
          </a:prstGeom>
        </p:spPr>
        <p:txBody>
          <a:bodyPr anchor="t">
            <a:noAutofit/>
          </a:bodyPr>
          <a:lstStyle>
            <a:lvl1pPr marL="0" indent="0" algn="l">
              <a:lnSpc>
                <a:spcPts val="3954"/>
              </a:lnSpc>
              <a:spcBef>
                <a:spcPts val="0"/>
              </a:spcBef>
              <a:buNone/>
              <a:defRPr sz="40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Ingrow</a:t>
            </a:r>
            <a:endParaRPr lang="en-US" dirty="0"/>
          </a:p>
        </p:txBody>
      </p:sp>
      <p:sp>
        <p:nvSpPr>
          <p:cNvPr id="87" name="Text Placeholder 32">
            <a:extLst>
              <a:ext uri="{FF2B5EF4-FFF2-40B4-BE49-F238E27FC236}">
                <a16:creationId xmlns:a16="http://schemas.microsoft.com/office/drawing/2014/main" id="{AAC208EE-B489-916C-108F-2537D258C8D9}"/>
              </a:ext>
            </a:extLst>
          </p:cNvPr>
          <p:cNvSpPr>
            <a:spLocks noGrp="1"/>
          </p:cNvSpPr>
          <p:nvPr>
            <p:ph type="body" sz="quarter" idx="19" hasCustomPrompt="1"/>
          </p:nvPr>
        </p:nvSpPr>
        <p:spPr>
          <a:xfrm>
            <a:off x="575887" y="3232383"/>
            <a:ext cx="3311988" cy="533188"/>
          </a:xfrm>
          <a:prstGeom prst="rect">
            <a:avLst/>
          </a:prstGeom>
        </p:spPr>
        <p:txBody>
          <a:bodyPr anchor="t">
            <a:noAutofit/>
          </a:bodyPr>
          <a:lstStyle>
            <a:lvl1pPr marL="0" indent="0" algn="l">
              <a:lnSpc>
                <a:spcPct val="100000"/>
              </a:lnSpc>
              <a:spcBef>
                <a:spcPts val="0"/>
              </a:spcBef>
              <a:buNone/>
              <a:defRPr sz="32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guide to </a:t>
            </a:r>
          </a:p>
        </p:txBody>
      </p:sp>
      <p:grpSp>
        <p:nvGrpSpPr>
          <p:cNvPr id="88" name="Group 87">
            <a:extLst>
              <a:ext uri="{FF2B5EF4-FFF2-40B4-BE49-F238E27FC236}">
                <a16:creationId xmlns:a16="http://schemas.microsoft.com/office/drawing/2014/main" id="{5966AC04-ABF7-3D79-A025-406AD47D7C7A}"/>
              </a:ext>
            </a:extLst>
          </p:cNvPr>
          <p:cNvGrpSpPr/>
          <p:nvPr userDrawn="1"/>
        </p:nvGrpSpPr>
        <p:grpSpPr>
          <a:xfrm>
            <a:off x="9720269" y="6076495"/>
            <a:ext cx="2471731" cy="613729"/>
            <a:chOff x="0" y="0"/>
            <a:chExt cx="2301694" cy="571500"/>
          </a:xfrm>
        </p:grpSpPr>
        <p:sp>
          <p:nvSpPr>
            <p:cNvPr id="89" name="Rectangle 88">
              <a:extLst>
                <a:ext uri="{FF2B5EF4-FFF2-40B4-BE49-F238E27FC236}">
                  <a16:creationId xmlns:a16="http://schemas.microsoft.com/office/drawing/2014/main" id="{0F2C1EEC-5999-06D3-B0AF-1C937227D7CC}"/>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90" name="Picture 89">
              <a:extLst>
                <a:ext uri="{FF2B5EF4-FFF2-40B4-BE49-F238E27FC236}">
                  <a16:creationId xmlns:a16="http://schemas.microsoft.com/office/drawing/2014/main" id="{68886DE2-822F-37B7-BC90-F8DFB6EFB06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r="44449"/>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sp>
        <p:nvSpPr>
          <p:cNvPr id="273" name="Picture Placeholder 272">
            <a:extLst>
              <a:ext uri="{FF2B5EF4-FFF2-40B4-BE49-F238E27FC236}">
                <a16:creationId xmlns:a16="http://schemas.microsoft.com/office/drawing/2014/main" id="{2B28F943-9786-4327-6248-0421E0EAB530}"/>
              </a:ext>
            </a:extLst>
          </p:cNvPr>
          <p:cNvSpPr>
            <a:spLocks noGrp="1"/>
          </p:cNvSpPr>
          <p:nvPr>
            <p:ph type="pic" sz="quarter" idx="44" hasCustomPrompt="1"/>
          </p:nvPr>
        </p:nvSpPr>
        <p:spPr>
          <a:xfrm>
            <a:off x="5835282" y="435952"/>
            <a:ext cx="5982506" cy="4551482"/>
          </a:xfrm>
          <a:custGeom>
            <a:avLst/>
            <a:gdLst>
              <a:gd name="connsiteX0" fmla="*/ 0 w 5982506"/>
              <a:gd name="connsiteY0" fmla="*/ 0 h 4551482"/>
              <a:gd name="connsiteX1" fmla="*/ 5982506 w 5982506"/>
              <a:gd name="connsiteY1" fmla="*/ 0 h 4551482"/>
              <a:gd name="connsiteX2" fmla="*/ 5982506 w 5982506"/>
              <a:gd name="connsiteY2" fmla="*/ 4551482 h 4551482"/>
              <a:gd name="connsiteX3" fmla="*/ 0 w 5982506"/>
              <a:gd name="connsiteY3" fmla="*/ 4551482 h 4551482"/>
              <a:gd name="connsiteX4" fmla="*/ 0 w 5982506"/>
              <a:gd name="connsiteY4" fmla="*/ 4242146 h 4551482"/>
              <a:gd name="connsiteX5" fmla="*/ 147355 w 5982506"/>
              <a:gd name="connsiteY5" fmla="*/ 4242146 h 4551482"/>
              <a:gd name="connsiteX6" fmla="*/ 147355 w 5982506"/>
              <a:gd name="connsiteY6" fmla="*/ 2802145 h 4551482"/>
              <a:gd name="connsiteX7" fmla="*/ 0 w 5982506"/>
              <a:gd name="connsiteY7" fmla="*/ 2802145 h 455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2506" h="4551482">
                <a:moveTo>
                  <a:pt x="0" y="0"/>
                </a:moveTo>
                <a:lnTo>
                  <a:pt x="5982506" y="0"/>
                </a:lnTo>
                <a:lnTo>
                  <a:pt x="5982506" y="4551482"/>
                </a:lnTo>
                <a:lnTo>
                  <a:pt x="0" y="4551482"/>
                </a:lnTo>
                <a:lnTo>
                  <a:pt x="0" y="4242146"/>
                </a:lnTo>
                <a:lnTo>
                  <a:pt x="147355" y="4242146"/>
                </a:lnTo>
                <a:lnTo>
                  <a:pt x="147355" y="2802145"/>
                </a:lnTo>
                <a:lnTo>
                  <a:pt x="0" y="2802145"/>
                </a:lnTo>
                <a:close/>
              </a:path>
            </a:pathLst>
          </a:custGeom>
          <a:solidFill>
            <a:schemeClr val="bg1">
              <a:lumMod val="95000"/>
            </a:schemeClr>
          </a:solidFill>
        </p:spPr>
        <p:txBody>
          <a:bodyPr wrap="square">
            <a:noAutofit/>
          </a:bodyPr>
          <a:lstStyle>
            <a:lvl1pPr>
              <a:defRPr>
                <a:solidFill>
                  <a:schemeClr val="bg1">
                    <a:lumMod val="95000"/>
                  </a:schemeClr>
                </a:solidFill>
                <a:latin typeface="Calibri" panose="020F0502020204030204" pitchFamily="34" charset="0"/>
                <a:cs typeface="Calibri" panose="020F0502020204030204" pitchFamily="34" charset="0"/>
              </a:defRPr>
            </a:lvl1pPr>
          </a:lstStyle>
          <a:p>
            <a:r>
              <a:rPr lang="en-US" dirty="0"/>
              <a:t>g</a:t>
            </a:r>
          </a:p>
        </p:txBody>
      </p:sp>
      <p:sp>
        <p:nvSpPr>
          <p:cNvPr id="270" name="Text Placeholder 32">
            <a:extLst>
              <a:ext uri="{FF2B5EF4-FFF2-40B4-BE49-F238E27FC236}">
                <a16:creationId xmlns:a16="http://schemas.microsoft.com/office/drawing/2014/main" id="{64CC0190-4955-504C-7436-08AD8558AFE8}"/>
              </a:ext>
            </a:extLst>
          </p:cNvPr>
          <p:cNvSpPr>
            <a:spLocks noGrp="1"/>
          </p:cNvSpPr>
          <p:nvPr>
            <p:ph type="body" sz="quarter" idx="20" hasCustomPrompt="1"/>
          </p:nvPr>
        </p:nvSpPr>
        <p:spPr>
          <a:xfrm>
            <a:off x="575887" y="6100771"/>
            <a:ext cx="3752276" cy="622069"/>
          </a:xfrm>
          <a:prstGeom prst="rect">
            <a:avLst/>
          </a:prstGeom>
        </p:spPr>
        <p:txBody>
          <a:bodyPr anchor="t">
            <a:noAutofit/>
          </a:bodyPr>
          <a:lstStyle>
            <a:lvl1pPr marL="0" indent="0" algn="l">
              <a:lnSpc>
                <a:spcPct val="100000"/>
              </a:lnSpc>
              <a:spcBef>
                <a:spcPts val="0"/>
              </a:spcBef>
              <a:buNone/>
              <a:defRPr sz="2400" b="0"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274" name="Freeform 273">
            <a:extLst>
              <a:ext uri="{FF2B5EF4-FFF2-40B4-BE49-F238E27FC236}">
                <a16:creationId xmlns:a16="http://schemas.microsoft.com/office/drawing/2014/main" id="{B0E0F667-C112-09AB-4F5B-95A4E5DA4A9D}"/>
              </a:ext>
            </a:extLst>
          </p:cNvPr>
          <p:cNvSpPr/>
          <p:nvPr userDrawn="1"/>
        </p:nvSpPr>
        <p:spPr>
          <a:xfrm rot="16200000">
            <a:off x="5082637" y="3778098"/>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7" cap="flat">
            <a:noFill/>
            <a:prstDash val="solid"/>
            <a:miter/>
          </a:ln>
        </p:spPr>
        <p:txBody>
          <a:bodyPr rtlCol="0" anchor="ctr"/>
          <a:lstStyle/>
          <a:p>
            <a:endParaRPr lang="en-US" sz="2069"/>
          </a:p>
        </p:txBody>
      </p:sp>
      <p:pic>
        <p:nvPicPr>
          <p:cNvPr id="2" name="Picture 1">
            <a:extLst>
              <a:ext uri="{FF2B5EF4-FFF2-40B4-BE49-F238E27FC236}">
                <a16:creationId xmlns:a16="http://schemas.microsoft.com/office/drawing/2014/main" id="{B4046F93-9CF9-F6CD-4A70-E8CA0AB8678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16554" y="489291"/>
            <a:ext cx="4751124" cy="1787120"/>
          </a:xfrm>
          <a:prstGeom prst="rect">
            <a:avLst/>
          </a:prstGeom>
        </p:spPr>
      </p:pic>
    </p:spTree>
    <p:extLst>
      <p:ext uri="{BB962C8B-B14F-4D97-AF65-F5344CB8AC3E}">
        <p14:creationId xmlns:p14="http://schemas.microsoft.com/office/powerpoint/2010/main" val="3755541045"/>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Text Slide - 1 column">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ONE COLUMN</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3" name="Bildplatzhalter 2">
            <a:extLst>
              <a:ext uri="{FF2B5EF4-FFF2-40B4-BE49-F238E27FC236}">
                <a16:creationId xmlns:a16="http://schemas.microsoft.com/office/drawing/2014/main" id="{C5F11832-90F6-E8F9-0F32-13B1127BCDA2}"/>
              </a:ext>
            </a:extLst>
          </p:cNvPr>
          <p:cNvSpPr>
            <a:spLocks noGrp="1"/>
          </p:cNvSpPr>
          <p:nvPr>
            <p:ph type="pic" sz="quarter" idx="49"/>
          </p:nvPr>
        </p:nvSpPr>
        <p:spPr>
          <a:xfrm>
            <a:off x="6964680" y="1865313"/>
            <a:ext cx="4373245" cy="4438650"/>
          </a:xfrm>
          <a:prstGeom prst="rect">
            <a:avLst/>
          </a:prstGeom>
        </p:spPr>
        <p:txBody>
          <a:bodyPr/>
          <a:lstStyle/>
          <a:p>
            <a:endParaRPr lang="de-DE"/>
          </a:p>
        </p:txBody>
      </p:sp>
    </p:spTree>
    <p:extLst>
      <p:ext uri="{BB962C8B-B14F-4D97-AF65-F5344CB8AC3E}">
        <p14:creationId xmlns:p14="http://schemas.microsoft.com/office/powerpoint/2010/main" val="164300085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xt Slide - 2 columns">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TWO COLUMNS</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2"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67328621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xt Slide - 3 columns">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THREE COLUMNS</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7ABB57"/>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3"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66772558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Cover Slide 3">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192001" cy="3754392"/>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grpSp>
        <p:nvGrpSpPr>
          <p:cNvPr id="12" name="Group 11">
            <a:extLst>
              <a:ext uri="{FF2B5EF4-FFF2-40B4-BE49-F238E27FC236}">
                <a16:creationId xmlns:a16="http://schemas.microsoft.com/office/drawing/2014/main" id="{05398525-D007-B046-86E8-5EF3BD68C53F}"/>
              </a:ext>
            </a:extLst>
          </p:cNvPr>
          <p:cNvGrpSpPr/>
          <p:nvPr userDrawn="1"/>
        </p:nvGrpSpPr>
        <p:grpSpPr>
          <a:xfrm>
            <a:off x="9055787" y="6109401"/>
            <a:ext cx="2735993" cy="679345"/>
            <a:chOff x="0" y="0"/>
            <a:chExt cx="2301694" cy="571500"/>
          </a:xfrm>
        </p:grpSpPr>
        <p:sp>
          <p:nvSpPr>
            <p:cNvPr id="13" name="Rectangle 12">
              <a:extLst>
                <a:ext uri="{FF2B5EF4-FFF2-40B4-BE49-F238E27FC236}">
                  <a16:creationId xmlns:a16="http://schemas.microsoft.com/office/drawing/2014/main" id="{A3FCE430-8697-AD45-9630-7F3B0A0F05BB}"/>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4" name="Picture 13">
              <a:extLst>
                <a:ext uri="{FF2B5EF4-FFF2-40B4-BE49-F238E27FC236}">
                  <a16:creationId xmlns:a16="http://schemas.microsoft.com/office/drawing/2014/main" id="{D62B06D4-BE0E-3F41-801B-DF6CD0A7F7BB}"/>
                </a:ext>
              </a:extLst>
            </p:cNvPr>
            <p:cNvPicPr>
              <a:picLocks noChangeAspect="1"/>
            </p:cNvPicPr>
            <p:nvPr/>
          </p:nvPicPr>
          <p:blipFill>
            <a:blip r:embed="rId2" cstate="screen">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6" name="Freeform 5">
            <a:extLst>
              <a:ext uri="{FF2B5EF4-FFF2-40B4-BE49-F238E27FC236}">
                <a16:creationId xmlns:a16="http://schemas.microsoft.com/office/drawing/2014/main" id="{1ED14966-966B-F26B-79E8-E772E64BF986}"/>
              </a:ext>
            </a:extLst>
          </p:cNvPr>
          <p:cNvSpPr/>
          <p:nvPr userDrawn="1"/>
        </p:nvSpPr>
        <p:spPr>
          <a:xfrm rot="10800000">
            <a:off x="9055787" y="2035573"/>
            <a:ext cx="2484569" cy="36086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9055787" y="1982716"/>
            <a:ext cx="2484569" cy="360860"/>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3" name="Text Placeholder 32">
            <a:extLst>
              <a:ext uri="{FF2B5EF4-FFF2-40B4-BE49-F238E27FC236}">
                <a16:creationId xmlns:a16="http://schemas.microsoft.com/office/drawing/2014/main" id="{0A8E6325-8E84-8F27-06CB-55E91F83CDA5}"/>
              </a:ext>
            </a:extLst>
          </p:cNvPr>
          <p:cNvSpPr>
            <a:spLocks noGrp="1"/>
          </p:cNvSpPr>
          <p:nvPr>
            <p:ph type="body" sz="quarter" idx="30" hasCustomPrompt="1"/>
          </p:nvPr>
        </p:nvSpPr>
        <p:spPr>
          <a:xfrm>
            <a:off x="526494" y="4929906"/>
            <a:ext cx="6500273" cy="743603"/>
          </a:xfrm>
          <a:prstGeom prst="rect">
            <a:avLst/>
          </a:prstGeom>
        </p:spPr>
        <p:txBody>
          <a:bodyPr>
            <a:noAutofit/>
          </a:bodyPr>
          <a:lstStyle>
            <a:lvl1pPr marL="0" indent="0" algn="l">
              <a:buNone/>
              <a:defRPr sz="29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Follow our Journey</a:t>
            </a:r>
            <a:endParaRPr lang="en-US" dirty="0"/>
          </a:p>
        </p:txBody>
      </p:sp>
      <p:cxnSp>
        <p:nvCxnSpPr>
          <p:cNvPr id="15" name="Straight Connector 14">
            <a:extLst>
              <a:ext uri="{FF2B5EF4-FFF2-40B4-BE49-F238E27FC236}">
                <a16:creationId xmlns:a16="http://schemas.microsoft.com/office/drawing/2014/main" id="{DE9937A7-62FD-536C-8DC0-E46D9E5415C7}"/>
              </a:ext>
            </a:extLst>
          </p:cNvPr>
          <p:cNvCxnSpPr>
            <a:cxnSpLocks/>
          </p:cNvCxnSpPr>
          <p:nvPr userDrawn="1"/>
        </p:nvCxnSpPr>
        <p:spPr>
          <a:xfrm>
            <a:off x="228494" y="4864889"/>
            <a:ext cx="1196350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7822204"/>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End Slide">
    <p:spTree>
      <p:nvGrpSpPr>
        <p:cNvPr id="1" name=""/>
        <p:cNvGrpSpPr/>
        <p:nvPr/>
      </p:nvGrpSpPr>
      <p:grpSpPr>
        <a:xfrm>
          <a:off x="0" y="0"/>
          <a:ext cx="0" cy="0"/>
          <a:chOff x="0" y="0"/>
          <a:chExt cx="0" cy="0"/>
        </a:xfrm>
      </p:grpSpPr>
      <p:sp>
        <p:nvSpPr>
          <p:cNvPr id="85" name="Freeform 84">
            <a:extLst>
              <a:ext uri="{FF2B5EF4-FFF2-40B4-BE49-F238E27FC236}">
                <a16:creationId xmlns:a16="http://schemas.microsoft.com/office/drawing/2014/main" id="{AA9B7715-6268-FDD6-91C0-C5F1888A3C57}"/>
              </a:ext>
            </a:extLst>
          </p:cNvPr>
          <p:cNvSpPr/>
          <p:nvPr userDrawn="1"/>
        </p:nvSpPr>
        <p:spPr>
          <a:xfrm>
            <a:off x="0" y="2708030"/>
            <a:ext cx="12192000" cy="3179185"/>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a:p>
        </p:txBody>
      </p:sp>
      <p:sp>
        <p:nvSpPr>
          <p:cNvPr id="86" name="Text Placeholder 32">
            <a:extLst>
              <a:ext uri="{FF2B5EF4-FFF2-40B4-BE49-F238E27FC236}">
                <a16:creationId xmlns:a16="http://schemas.microsoft.com/office/drawing/2014/main" id="{B44AD947-E962-8DEC-BC3E-A9D0C61C47A0}"/>
              </a:ext>
            </a:extLst>
          </p:cNvPr>
          <p:cNvSpPr>
            <a:spLocks noGrp="1"/>
          </p:cNvSpPr>
          <p:nvPr>
            <p:ph type="body" sz="quarter" idx="16" hasCustomPrompt="1"/>
          </p:nvPr>
        </p:nvSpPr>
        <p:spPr>
          <a:xfrm>
            <a:off x="575887" y="3922846"/>
            <a:ext cx="3354126" cy="1008397"/>
          </a:xfrm>
          <a:prstGeom prst="rect">
            <a:avLst/>
          </a:prstGeom>
        </p:spPr>
        <p:txBody>
          <a:bodyPr anchor="t">
            <a:noAutofit/>
          </a:bodyPr>
          <a:lstStyle>
            <a:lvl1pPr marL="0" indent="0" algn="l">
              <a:lnSpc>
                <a:spcPts val="3954"/>
              </a:lnSpc>
              <a:spcBef>
                <a:spcPts val="0"/>
              </a:spcBef>
              <a:buNone/>
              <a:defRPr sz="40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Follow our Journey</a:t>
            </a:r>
            <a:endParaRPr lang="en-US" dirty="0"/>
          </a:p>
        </p:txBody>
      </p:sp>
      <p:grpSp>
        <p:nvGrpSpPr>
          <p:cNvPr id="88" name="Group 87">
            <a:extLst>
              <a:ext uri="{FF2B5EF4-FFF2-40B4-BE49-F238E27FC236}">
                <a16:creationId xmlns:a16="http://schemas.microsoft.com/office/drawing/2014/main" id="{5966AC04-ABF7-3D79-A025-406AD47D7C7A}"/>
              </a:ext>
            </a:extLst>
          </p:cNvPr>
          <p:cNvGrpSpPr/>
          <p:nvPr userDrawn="1"/>
        </p:nvGrpSpPr>
        <p:grpSpPr>
          <a:xfrm>
            <a:off x="162193" y="6091871"/>
            <a:ext cx="2471731" cy="613729"/>
            <a:chOff x="0" y="0"/>
            <a:chExt cx="2301694" cy="571500"/>
          </a:xfrm>
        </p:grpSpPr>
        <p:sp>
          <p:nvSpPr>
            <p:cNvPr id="89" name="Rectangle 88">
              <a:extLst>
                <a:ext uri="{FF2B5EF4-FFF2-40B4-BE49-F238E27FC236}">
                  <a16:creationId xmlns:a16="http://schemas.microsoft.com/office/drawing/2014/main" id="{0F2C1EEC-5999-06D3-B0AF-1C937227D7CC}"/>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90" name="Picture 89">
              <a:extLst>
                <a:ext uri="{FF2B5EF4-FFF2-40B4-BE49-F238E27FC236}">
                  <a16:creationId xmlns:a16="http://schemas.microsoft.com/office/drawing/2014/main" id="{68886DE2-822F-37B7-BC90-F8DFB6EFB061}"/>
                </a:ext>
              </a:extLst>
            </p:cNvPr>
            <p:cNvPicPr>
              <a:picLocks noChangeAspect="1"/>
            </p:cNvPicPr>
            <p:nvPr/>
          </p:nvPicPr>
          <p:blipFill>
            <a:blip r:embed="rId2" cstate="screen">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sp>
        <p:nvSpPr>
          <p:cNvPr id="233" name="Freeform 232">
            <a:extLst>
              <a:ext uri="{FF2B5EF4-FFF2-40B4-BE49-F238E27FC236}">
                <a16:creationId xmlns:a16="http://schemas.microsoft.com/office/drawing/2014/main" id="{E50A4E34-F72B-AD52-09D9-DE276E1EB653}"/>
              </a:ext>
            </a:extLst>
          </p:cNvPr>
          <p:cNvSpPr/>
          <p:nvPr userDrawn="1"/>
        </p:nvSpPr>
        <p:spPr>
          <a:xfrm>
            <a:off x="8065511" y="5423818"/>
            <a:ext cx="4126489" cy="756631"/>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7ABB57"/>
          </a:solidFill>
          <a:ln w="30808" cap="flat">
            <a:noFill/>
            <a:prstDash val="solid"/>
            <a:miter/>
          </a:ln>
        </p:spPr>
        <p:txBody>
          <a:bodyPr rtlCol="0" anchor="ctr"/>
          <a:lstStyle/>
          <a:p>
            <a:endParaRPr lang="en-US" sz="2069"/>
          </a:p>
        </p:txBody>
      </p:sp>
      <p:sp>
        <p:nvSpPr>
          <p:cNvPr id="270" name="Text Placeholder 32">
            <a:extLst>
              <a:ext uri="{FF2B5EF4-FFF2-40B4-BE49-F238E27FC236}">
                <a16:creationId xmlns:a16="http://schemas.microsoft.com/office/drawing/2014/main" id="{64CC0190-4955-504C-7436-08AD8558AFE8}"/>
              </a:ext>
            </a:extLst>
          </p:cNvPr>
          <p:cNvSpPr>
            <a:spLocks noGrp="1"/>
          </p:cNvSpPr>
          <p:nvPr>
            <p:ph type="body" sz="quarter" idx="20" hasCustomPrompt="1"/>
          </p:nvPr>
        </p:nvSpPr>
        <p:spPr>
          <a:xfrm>
            <a:off x="8322590" y="5556486"/>
            <a:ext cx="3467551" cy="622069"/>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274" name="Freeform 273">
            <a:extLst>
              <a:ext uri="{FF2B5EF4-FFF2-40B4-BE49-F238E27FC236}">
                <a16:creationId xmlns:a16="http://schemas.microsoft.com/office/drawing/2014/main" id="{B0E0F667-C112-09AB-4F5B-95A4E5DA4A9D}"/>
              </a:ext>
            </a:extLst>
          </p:cNvPr>
          <p:cNvSpPr/>
          <p:nvPr userDrawn="1"/>
        </p:nvSpPr>
        <p:spPr>
          <a:xfrm>
            <a:off x="584503" y="2494870"/>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7" cap="flat">
            <a:noFill/>
            <a:prstDash val="solid"/>
            <a:miter/>
          </a:ln>
        </p:spPr>
        <p:txBody>
          <a:bodyPr rtlCol="0" anchor="ctr"/>
          <a:lstStyle/>
          <a:p>
            <a:endParaRPr lang="en-US" sz="2069"/>
          </a:p>
        </p:txBody>
      </p:sp>
      <p:pic>
        <p:nvPicPr>
          <p:cNvPr id="2" name="Picture 1">
            <a:extLst>
              <a:ext uri="{FF2B5EF4-FFF2-40B4-BE49-F238E27FC236}">
                <a16:creationId xmlns:a16="http://schemas.microsoft.com/office/drawing/2014/main" id="{A5F3005E-B828-0BEF-8373-84EE3AD9003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482372" y="536592"/>
            <a:ext cx="4545776" cy="1709879"/>
          </a:xfrm>
          <a:prstGeom prst="rect">
            <a:avLst/>
          </a:prstGeom>
        </p:spPr>
      </p:pic>
    </p:spTree>
    <p:extLst>
      <p:ext uri="{BB962C8B-B14F-4D97-AF65-F5344CB8AC3E}">
        <p14:creationId xmlns:p14="http://schemas.microsoft.com/office/powerpoint/2010/main" val="2813297319"/>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7_Overview/Content Slide">
    <p:spTree>
      <p:nvGrpSpPr>
        <p:cNvPr id="1" name=""/>
        <p:cNvGrpSpPr/>
        <p:nvPr/>
      </p:nvGrpSpPr>
      <p:grpSpPr>
        <a:xfrm>
          <a:off x="0" y="0"/>
          <a:ext cx="0" cy="0"/>
          <a:chOff x="0" y="0"/>
          <a:chExt cx="0" cy="0"/>
        </a:xfrm>
      </p:grpSpPr>
      <p:sp>
        <p:nvSpPr>
          <p:cNvPr id="33" name="Oval 32">
            <a:extLst>
              <a:ext uri="{FF2B5EF4-FFF2-40B4-BE49-F238E27FC236}">
                <a16:creationId xmlns:a16="http://schemas.microsoft.com/office/drawing/2014/main" id="{60359091-EF1E-5347-86A8-664FF906AFA2}"/>
              </a:ext>
            </a:extLst>
          </p:cNvPr>
          <p:cNvSpPr/>
          <p:nvPr userDrawn="1"/>
        </p:nvSpPr>
        <p:spPr>
          <a:xfrm>
            <a:off x="6642832" y="2066740"/>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25">
            <a:extLst>
              <a:ext uri="{FF2B5EF4-FFF2-40B4-BE49-F238E27FC236}">
                <a16:creationId xmlns:a16="http://schemas.microsoft.com/office/drawing/2014/main" id="{29FF15AB-A467-5248-AA8B-EA7E9FC37BED}"/>
              </a:ext>
            </a:extLst>
          </p:cNvPr>
          <p:cNvSpPr>
            <a:spLocks noGrp="1"/>
          </p:cNvSpPr>
          <p:nvPr>
            <p:ph type="body" sz="quarter" idx="19" hasCustomPrompt="1"/>
          </p:nvPr>
        </p:nvSpPr>
        <p:spPr>
          <a:xfrm>
            <a:off x="6781160" y="2123935"/>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1</a:t>
            </a:r>
          </a:p>
        </p:txBody>
      </p:sp>
      <p:cxnSp>
        <p:nvCxnSpPr>
          <p:cNvPr id="35" name="Straight Connector 34">
            <a:extLst>
              <a:ext uri="{FF2B5EF4-FFF2-40B4-BE49-F238E27FC236}">
                <a16:creationId xmlns:a16="http://schemas.microsoft.com/office/drawing/2014/main" id="{63453B8E-02A0-D945-99F3-A46F3D8AA698}"/>
              </a:ext>
            </a:extLst>
          </p:cNvPr>
          <p:cNvCxnSpPr>
            <a:cxnSpLocks/>
          </p:cNvCxnSpPr>
          <p:nvPr userDrawn="1"/>
        </p:nvCxnSpPr>
        <p:spPr>
          <a:xfrm>
            <a:off x="6051115" y="2456711"/>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36" name="Text Placeholder 25">
            <a:extLst>
              <a:ext uri="{FF2B5EF4-FFF2-40B4-BE49-F238E27FC236}">
                <a16:creationId xmlns:a16="http://schemas.microsoft.com/office/drawing/2014/main" id="{F2455212-2D5D-E648-802A-B9EB354595FE}"/>
              </a:ext>
            </a:extLst>
          </p:cNvPr>
          <p:cNvSpPr>
            <a:spLocks noGrp="1"/>
          </p:cNvSpPr>
          <p:nvPr>
            <p:ph type="body" sz="quarter" idx="20" hasCustomPrompt="1"/>
          </p:nvPr>
        </p:nvSpPr>
        <p:spPr>
          <a:xfrm>
            <a:off x="7511069" y="2066740"/>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37" name="Oval 36">
            <a:extLst>
              <a:ext uri="{FF2B5EF4-FFF2-40B4-BE49-F238E27FC236}">
                <a16:creationId xmlns:a16="http://schemas.microsoft.com/office/drawing/2014/main" id="{8DF1992D-B7D5-8E4B-BDA5-761CB37D3675}"/>
              </a:ext>
            </a:extLst>
          </p:cNvPr>
          <p:cNvSpPr/>
          <p:nvPr userDrawn="1"/>
        </p:nvSpPr>
        <p:spPr>
          <a:xfrm>
            <a:off x="6642832" y="3126504"/>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Placeholder 25">
            <a:extLst>
              <a:ext uri="{FF2B5EF4-FFF2-40B4-BE49-F238E27FC236}">
                <a16:creationId xmlns:a16="http://schemas.microsoft.com/office/drawing/2014/main" id="{D5D057F3-7821-E04C-AEF9-9BAF88BFC81A}"/>
              </a:ext>
            </a:extLst>
          </p:cNvPr>
          <p:cNvSpPr>
            <a:spLocks noGrp="1"/>
          </p:cNvSpPr>
          <p:nvPr>
            <p:ph type="body" sz="quarter" idx="21" hasCustomPrompt="1"/>
          </p:nvPr>
        </p:nvSpPr>
        <p:spPr>
          <a:xfrm>
            <a:off x="6781160" y="3183699"/>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2</a:t>
            </a:r>
          </a:p>
        </p:txBody>
      </p:sp>
      <p:cxnSp>
        <p:nvCxnSpPr>
          <p:cNvPr id="39" name="Straight Connector 38">
            <a:extLst>
              <a:ext uri="{FF2B5EF4-FFF2-40B4-BE49-F238E27FC236}">
                <a16:creationId xmlns:a16="http://schemas.microsoft.com/office/drawing/2014/main" id="{201686CB-AFC3-2E42-8385-6797A30142D9}"/>
              </a:ext>
            </a:extLst>
          </p:cNvPr>
          <p:cNvCxnSpPr>
            <a:cxnSpLocks/>
          </p:cNvCxnSpPr>
          <p:nvPr userDrawn="1"/>
        </p:nvCxnSpPr>
        <p:spPr>
          <a:xfrm>
            <a:off x="6051115" y="3516475"/>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40" name="Text Placeholder 25">
            <a:extLst>
              <a:ext uri="{FF2B5EF4-FFF2-40B4-BE49-F238E27FC236}">
                <a16:creationId xmlns:a16="http://schemas.microsoft.com/office/drawing/2014/main" id="{3EBAF954-82F2-CC42-82E9-A19064755653}"/>
              </a:ext>
            </a:extLst>
          </p:cNvPr>
          <p:cNvSpPr>
            <a:spLocks noGrp="1"/>
          </p:cNvSpPr>
          <p:nvPr>
            <p:ph type="body" sz="quarter" idx="22" hasCustomPrompt="1"/>
          </p:nvPr>
        </p:nvSpPr>
        <p:spPr>
          <a:xfrm>
            <a:off x="7511069" y="3126504"/>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41" name="Oval 40">
            <a:extLst>
              <a:ext uri="{FF2B5EF4-FFF2-40B4-BE49-F238E27FC236}">
                <a16:creationId xmlns:a16="http://schemas.microsoft.com/office/drawing/2014/main" id="{7212A528-3E55-3E4C-A29B-933FD36CD4AA}"/>
              </a:ext>
            </a:extLst>
          </p:cNvPr>
          <p:cNvSpPr/>
          <p:nvPr userDrawn="1"/>
        </p:nvSpPr>
        <p:spPr>
          <a:xfrm>
            <a:off x="6628977" y="4184690"/>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Placeholder 25">
            <a:extLst>
              <a:ext uri="{FF2B5EF4-FFF2-40B4-BE49-F238E27FC236}">
                <a16:creationId xmlns:a16="http://schemas.microsoft.com/office/drawing/2014/main" id="{5C41E408-2BE8-184D-BAE4-AEB73C241B6C}"/>
              </a:ext>
            </a:extLst>
          </p:cNvPr>
          <p:cNvSpPr>
            <a:spLocks noGrp="1"/>
          </p:cNvSpPr>
          <p:nvPr>
            <p:ph type="body" sz="quarter" idx="23" hasCustomPrompt="1"/>
          </p:nvPr>
        </p:nvSpPr>
        <p:spPr>
          <a:xfrm>
            <a:off x="6767305" y="4241885"/>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3</a:t>
            </a:r>
          </a:p>
        </p:txBody>
      </p:sp>
      <p:cxnSp>
        <p:nvCxnSpPr>
          <p:cNvPr id="43" name="Straight Connector 42">
            <a:extLst>
              <a:ext uri="{FF2B5EF4-FFF2-40B4-BE49-F238E27FC236}">
                <a16:creationId xmlns:a16="http://schemas.microsoft.com/office/drawing/2014/main" id="{EB1EA6CF-9EE0-6148-AA67-CE0598A3805A}"/>
              </a:ext>
            </a:extLst>
          </p:cNvPr>
          <p:cNvCxnSpPr>
            <a:cxnSpLocks/>
          </p:cNvCxnSpPr>
          <p:nvPr userDrawn="1"/>
        </p:nvCxnSpPr>
        <p:spPr>
          <a:xfrm>
            <a:off x="6037260" y="4574661"/>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44" name="Text Placeholder 25">
            <a:extLst>
              <a:ext uri="{FF2B5EF4-FFF2-40B4-BE49-F238E27FC236}">
                <a16:creationId xmlns:a16="http://schemas.microsoft.com/office/drawing/2014/main" id="{5A47AF7F-E736-2640-98D0-99CBD669AFBF}"/>
              </a:ext>
            </a:extLst>
          </p:cNvPr>
          <p:cNvSpPr>
            <a:spLocks noGrp="1"/>
          </p:cNvSpPr>
          <p:nvPr>
            <p:ph type="body" sz="quarter" idx="24" hasCustomPrompt="1"/>
          </p:nvPr>
        </p:nvSpPr>
        <p:spPr>
          <a:xfrm>
            <a:off x="7497214" y="4184690"/>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45" name="Oval 44">
            <a:extLst>
              <a:ext uri="{FF2B5EF4-FFF2-40B4-BE49-F238E27FC236}">
                <a16:creationId xmlns:a16="http://schemas.microsoft.com/office/drawing/2014/main" id="{3CA01ECA-9BBA-EE4B-8E28-5EE6A1A3E11D}"/>
              </a:ext>
            </a:extLst>
          </p:cNvPr>
          <p:cNvSpPr/>
          <p:nvPr userDrawn="1"/>
        </p:nvSpPr>
        <p:spPr>
          <a:xfrm>
            <a:off x="6642832" y="5261992"/>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Placeholder 25">
            <a:extLst>
              <a:ext uri="{FF2B5EF4-FFF2-40B4-BE49-F238E27FC236}">
                <a16:creationId xmlns:a16="http://schemas.microsoft.com/office/drawing/2014/main" id="{981C64DC-4A52-6744-8327-31289AFCBA9B}"/>
              </a:ext>
            </a:extLst>
          </p:cNvPr>
          <p:cNvSpPr>
            <a:spLocks noGrp="1"/>
          </p:cNvSpPr>
          <p:nvPr>
            <p:ph type="body" sz="quarter" idx="25" hasCustomPrompt="1"/>
          </p:nvPr>
        </p:nvSpPr>
        <p:spPr>
          <a:xfrm>
            <a:off x="6781160" y="5319187"/>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4</a:t>
            </a:r>
          </a:p>
        </p:txBody>
      </p:sp>
      <p:cxnSp>
        <p:nvCxnSpPr>
          <p:cNvPr id="47" name="Straight Connector 46">
            <a:extLst>
              <a:ext uri="{FF2B5EF4-FFF2-40B4-BE49-F238E27FC236}">
                <a16:creationId xmlns:a16="http://schemas.microsoft.com/office/drawing/2014/main" id="{32514181-21FC-3442-AF04-713C37001620}"/>
              </a:ext>
            </a:extLst>
          </p:cNvPr>
          <p:cNvCxnSpPr>
            <a:cxnSpLocks/>
          </p:cNvCxnSpPr>
          <p:nvPr userDrawn="1"/>
        </p:nvCxnSpPr>
        <p:spPr>
          <a:xfrm>
            <a:off x="6051115" y="5651963"/>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48" name="Text Placeholder 25">
            <a:extLst>
              <a:ext uri="{FF2B5EF4-FFF2-40B4-BE49-F238E27FC236}">
                <a16:creationId xmlns:a16="http://schemas.microsoft.com/office/drawing/2014/main" id="{41215D43-08A5-AA4E-8D46-F8BEBABD637B}"/>
              </a:ext>
            </a:extLst>
          </p:cNvPr>
          <p:cNvSpPr>
            <a:spLocks noGrp="1"/>
          </p:cNvSpPr>
          <p:nvPr>
            <p:ph type="body" sz="quarter" idx="26" hasCustomPrompt="1"/>
          </p:nvPr>
        </p:nvSpPr>
        <p:spPr>
          <a:xfrm>
            <a:off x="7511069" y="5261992"/>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11" name="Rectangle 10">
            <a:extLst>
              <a:ext uri="{FF2B5EF4-FFF2-40B4-BE49-F238E27FC236}">
                <a16:creationId xmlns:a16="http://schemas.microsoft.com/office/drawing/2014/main" id="{F8DF3840-EDCD-4B47-B492-D9F24116159A}"/>
              </a:ext>
            </a:extLst>
          </p:cNvPr>
          <p:cNvSpPr/>
          <p:nvPr userDrawn="1"/>
        </p:nvSpPr>
        <p:spPr>
          <a:xfrm flipV="1">
            <a:off x="1286010" y="15064"/>
            <a:ext cx="4809990" cy="6892757"/>
          </a:xfrm>
          <a:prstGeom prst="rect">
            <a:avLst/>
          </a:prstGeom>
          <a:solidFill>
            <a:srgbClr val="915F9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6" name="Text Placeholder 17">
            <a:extLst>
              <a:ext uri="{FF2B5EF4-FFF2-40B4-BE49-F238E27FC236}">
                <a16:creationId xmlns:a16="http://schemas.microsoft.com/office/drawing/2014/main" id="{8EC99E19-5C6F-0E42-9D44-703CC975D6EF}"/>
              </a:ext>
            </a:extLst>
          </p:cNvPr>
          <p:cNvSpPr>
            <a:spLocks noGrp="1"/>
          </p:cNvSpPr>
          <p:nvPr>
            <p:ph type="body" sz="quarter" idx="18" hasCustomPrompt="1"/>
          </p:nvPr>
        </p:nvSpPr>
        <p:spPr>
          <a:xfrm>
            <a:off x="1575582" y="1899687"/>
            <a:ext cx="4180325" cy="4546458"/>
          </a:xfrm>
        </p:spPr>
        <p:txBody>
          <a:bodyPr/>
          <a:lstStyle>
            <a:lvl1pPr>
              <a:buNone/>
              <a:defRPr sz="2400" b="0" i="0" spc="0">
                <a:solidFill>
                  <a:schemeClr val="bg1"/>
                </a:solidFill>
                <a:latin typeface="Calibri" panose="020F0502020204030204" pitchFamily="34" charset="0"/>
                <a:cs typeface="Calibri" panose="020F0502020204030204" pitchFamily="34" charset="0"/>
              </a:defRPr>
            </a:lvl1pPr>
            <a:lvl2pPr>
              <a:buNone/>
              <a:defRPr sz="2000" b="0" i="0" spc="300">
                <a:solidFill>
                  <a:schemeClr val="bg1"/>
                </a:solidFill>
                <a:latin typeface="Montserrat Light" pitchFamily="2" charset="77"/>
              </a:defRPr>
            </a:lvl2pPr>
            <a:lvl3pPr>
              <a:buNone/>
              <a:defRPr sz="2000" b="0" i="0" spc="300">
                <a:solidFill>
                  <a:schemeClr val="bg1"/>
                </a:solidFill>
                <a:latin typeface="Montserrat Light" pitchFamily="2" charset="77"/>
              </a:defRPr>
            </a:lvl3pPr>
            <a:lvl4pPr>
              <a:buNone/>
              <a:defRPr sz="2000" b="0" i="0" spc="300">
                <a:solidFill>
                  <a:schemeClr val="bg1"/>
                </a:solidFill>
                <a:latin typeface="Montserrat Light" pitchFamily="2" charset="77"/>
              </a:defRPr>
            </a:lvl4pPr>
            <a:lvl5pPr>
              <a:buNone/>
              <a:defRPr sz="2000" b="0" i="0" spc="300">
                <a:solidFill>
                  <a:schemeClr val="bg1"/>
                </a:solidFill>
                <a:latin typeface="Montserrat Light" pitchFamily="2" charset="77"/>
              </a:defRPr>
            </a:lvl5pPr>
          </a:lstStyle>
          <a:p>
            <a:pPr lvl="0"/>
            <a:r>
              <a:rPr lang="en-GB" dirty="0"/>
              <a:t>Click to type…</a:t>
            </a:r>
            <a:endParaRPr lang="en-US" dirty="0"/>
          </a:p>
        </p:txBody>
      </p:sp>
      <p:sp>
        <p:nvSpPr>
          <p:cNvPr id="17" name="Text Placeholder 23">
            <a:extLst>
              <a:ext uri="{FF2B5EF4-FFF2-40B4-BE49-F238E27FC236}">
                <a16:creationId xmlns:a16="http://schemas.microsoft.com/office/drawing/2014/main" id="{5BC66613-CDA2-A74A-9395-2463EF11F2BF}"/>
              </a:ext>
            </a:extLst>
          </p:cNvPr>
          <p:cNvSpPr>
            <a:spLocks noGrp="1"/>
          </p:cNvSpPr>
          <p:nvPr>
            <p:ph type="body" sz="quarter" idx="16" hasCustomPrompt="1"/>
          </p:nvPr>
        </p:nvSpPr>
        <p:spPr>
          <a:xfrm>
            <a:off x="1548092" y="628636"/>
            <a:ext cx="4250272" cy="603631"/>
          </a:xfrm>
        </p:spPr>
        <p:txBody>
          <a:bodyPr>
            <a:normAutofit/>
          </a:bodyPr>
          <a:lstStyle>
            <a:lvl1pPr marL="0" indent="0" algn="l">
              <a:buNone/>
              <a:defRPr sz="3600" b="0" i="0">
                <a:solidFill>
                  <a:schemeClr val="bg1"/>
                </a:solidFill>
                <a:latin typeface="Calibri" panose="020F0502020204030204" pitchFamily="34" charset="0"/>
                <a:cs typeface="Calibri" panose="020F0502020204030204" pitchFamily="34" charset="0"/>
              </a:defRPr>
            </a:lvl1pPr>
          </a:lstStyle>
          <a:p>
            <a:pPr lvl="0"/>
            <a:r>
              <a:rPr lang="en-US" dirty="0"/>
              <a:t>Overview Slide</a:t>
            </a:r>
          </a:p>
        </p:txBody>
      </p:sp>
    </p:spTree>
    <p:extLst>
      <p:ext uri="{BB962C8B-B14F-4D97-AF65-F5344CB8AC3E}">
        <p14:creationId xmlns:p14="http://schemas.microsoft.com/office/powerpoint/2010/main" val="38853927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 Slide 2">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214365" cy="3138121"/>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53" name="Picture Placeholder 52">
            <a:extLst>
              <a:ext uri="{FF2B5EF4-FFF2-40B4-BE49-F238E27FC236}">
                <a16:creationId xmlns:a16="http://schemas.microsoft.com/office/drawing/2014/main" id="{FA3EDB46-CD35-B86E-152C-5F64E01608A9}"/>
              </a:ext>
            </a:extLst>
          </p:cNvPr>
          <p:cNvSpPr>
            <a:spLocks noGrp="1"/>
          </p:cNvSpPr>
          <p:nvPr>
            <p:ph type="pic" sz="quarter" idx="22"/>
          </p:nvPr>
        </p:nvSpPr>
        <p:spPr>
          <a:xfrm>
            <a:off x="6290665" y="0"/>
            <a:ext cx="4961115" cy="6879449"/>
          </a:xfrm>
          <a:custGeom>
            <a:avLst/>
            <a:gdLst>
              <a:gd name="connsiteX0" fmla="*/ 0 w 4961115"/>
              <a:gd name="connsiteY0" fmla="*/ 0 h 6879449"/>
              <a:gd name="connsiteX1" fmla="*/ 4961115 w 4961115"/>
              <a:gd name="connsiteY1" fmla="*/ 0 h 6879449"/>
              <a:gd name="connsiteX2" fmla="*/ 4961115 w 4961115"/>
              <a:gd name="connsiteY2" fmla="*/ 2607767 h 6879449"/>
              <a:gd name="connsiteX3" fmla="*/ 4781114 w 4961115"/>
              <a:gd name="connsiteY3" fmla="*/ 2607767 h 6879449"/>
              <a:gd name="connsiteX4" fmla="*/ 4781114 w 4961115"/>
              <a:gd name="connsiteY4" fmla="*/ 4047768 h 6879449"/>
              <a:gd name="connsiteX5" fmla="*/ 4961115 w 4961115"/>
              <a:gd name="connsiteY5" fmla="*/ 4047768 h 6879449"/>
              <a:gd name="connsiteX6" fmla="*/ 4961115 w 4961115"/>
              <a:gd name="connsiteY6" fmla="*/ 6879449 h 6879449"/>
              <a:gd name="connsiteX7" fmla="*/ 0 w 4961115"/>
              <a:gd name="connsiteY7" fmla="*/ 6879449 h 687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1115" h="6879449">
                <a:moveTo>
                  <a:pt x="0" y="0"/>
                </a:moveTo>
                <a:lnTo>
                  <a:pt x="4961115" y="0"/>
                </a:lnTo>
                <a:lnTo>
                  <a:pt x="4961115" y="2607767"/>
                </a:lnTo>
                <a:lnTo>
                  <a:pt x="4781114" y="2607767"/>
                </a:lnTo>
                <a:lnTo>
                  <a:pt x="4781114" y="4047768"/>
                </a:lnTo>
                <a:lnTo>
                  <a:pt x="4961115" y="4047768"/>
                </a:lnTo>
                <a:lnTo>
                  <a:pt x="4961115" y="6879449"/>
                </a:lnTo>
                <a:lnTo>
                  <a:pt x="0" y="6879449"/>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sp>
        <p:nvSpPr>
          <p:cNvPr id="56" name="Text Placeholder 32">
            <a:extLst>
              <a:ext uri="{FF2B5EF4-FFF2-40B4-BE49-F238E27FC236}">
                <a16:creationId xmlns:a16="http://schemas.microsoft.com/office/drawing/2014/main" id="{6D83AD87-72FE-A04E-9CF3-9AC1F7C64953}"/>
              </a:ext>
            </a:extLst>
          </p:cNvPr>
          <p:cNvSpPr>
            <a:spLocks noGrp="1"/>
          </p:cNvSpPr>
          <p:nvPr>
            <p:ph type="body" sz="quarter" idx="16" hasCustomPrompt="1"/>
          </p:nvPr>
        </p:nvSpPr>
        <p:spPr>
          <a:xfrm>
            <a:off x="507596" y="2897367"/>
            <a:ext cx="4470975" cy="1008397"/>
          </a:xfrm>
          <a:prstGeom prst="rect">
            <a:avLst/>
          </a:prstGeom>
        </p:spPr>
        <p:txBody>
          <a:bodyPr anchor="t">
            <a:noAutofit/>
          </a:bodyPr>
          <a:lstStyle>
            <a:lvl1pPr marL="0" indent="0" algn="l">
              <a:lnSpc>
                <a:spcPts val="3954"/>
              </a:lnSpc>
              <a:spcBef>
                <a:spcPts val="0"/>
              </a:spcBef>
              <a:buNone/>
              <a:defRPr sz="40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GUIDE TO INGROW</a:t>
            </a:r>
            <a:endParaRPr lang="en-US" dirty="0"/>
          </a:p>
        </p:txBody>
      </p:sp>
      <p:sp>
        <p:nvSpPr>
          <p:cNvPr id="57" name="Text Placeholder 32">
            <a:extLst>
              <a:ext uri="{FF2B5EF4-FFF2-40B4-BE49-F238E27FC236}">
                <a16:creationId xmlns:a16="http://schemas.microsoft.com/office/drawing/2014/main" id="{99F453F3-BF15-D044-B597-F7EBF76DC07D}"/>
              </a:ext>
            </a:extLst>
          </p:cNvPr>
          <p:cNvSpPr>
            <a:spLocks noGrp="1"/>
          </p:cNvSpPr>
          <p:nvPr>
            <p:ph type="body" sz="quarter" idx="19" hasCustomPrompt="1"/>
          </p:nvPr>
        </p:nvSpPr>
        <p:spPr>
          <a:xfrm>
            <a:off x="507596" y="4325159"/>
            <a:ext cx="4979410" cy="855894"/>
          </a:xfrm>
          <a:prstGeom prst="rect">
            <a:avLst/>
          </a:prstGeom>
        </p:spPr>
        <p:txBody>
          <a:bodyPr anchor="t">
            <a:noAutofit/>
          </a:bodyPr>
          <a:lstStyle>
            <a:lvl1pPr marL="0" indent="0" algn="l">
              <a:lnSpc>
                <a:spcPct val="100000"/>
              </a:lnSpc>
              <a:spcBef>
                <a:spcPts val="0"/>
              </a:spcBef>
              <a:buNone/>
              <a:defRPr sz="22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promoting inclusive entrepreneurship</a:t>
            </a:r>
          </a:p>
        </p:txBody>
      </p:sp>
      <p:grpSp>
        <p:nvGrpSpPr>
          <p:cNvPr id="12" name="Group 11">
            <a:extLst>
              <a:ext uri="{FF2B5EF4-FFF2-40B4-BE49-F238E27FC236}">
                <a16:creationId xmlns:a16="http://schemas.microsoft.com/office/drawing/2014/main" id="{05398525-D007-B046-86E8-5EF3BD68C53F}"/>
              </a:ext>
            </a:extLst>
          </p:cNvPr>
          <p:cNvGrpSpPr/>
          <p:nvPr userDrawn="1"/>
        </p:nvGrpSpPr>
        <p:grpSpPr>
          <a:xfrm>
            <a:off x="261308" y="5859937"/>
            <a:ext cx="2735993" cy="679345"/>
            <a:chOff x="0" y="0"/>
            <a:chExt cx="2301694" cy="571500"/>
          </a:xfrm>
        </p:grpSpPr>
        <p:sp>
          <p:nvSpPr>
            <p:cNvPr id="13" name="Rectangle 12">
              <a:extLst>
                <a:ext uri="{FF2B5EF4-FFF2-40B4-BE49-F238E27FC236}">
                  <a16:creationId xmlns:a16="http://schemas.microsoft.com/office/drawing/2014/main" id="{A3FCE430-8697-AD45-9630-7F3B0A0F05BB}"/>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4" name="Picture 13">
              <a:extLst>
                <a:ext uri="{FF2B5EF4-FFF2-40B4-BE49-F238E27FC236}">
                  <a16:creationId xmlns:a16="http://schemas.microsoft.com/office/drawing/2014/main" id="{D62B06D4-BE0E-3F41-801B-DF6CD0A7F7BB}"/>
                </a:ext>
              </a:extLst>
            </p:cNvPr>
            <p:cNvPicPr>
              <a:picLocks noChangeAspect="1"/>
            </p:cNvPicPr>
            <p:nvPr/>
          </p:nvPicPr>
          <p:blipFill>
            <a:blip r:embed="rId2" cstate="screen">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sp>
        <p:nvSpPr>
          <p:cNvPr id="58" name="Freeform 57">
            <a:extLst>
              <a:ext uri="{FF2B5EF4-FFF2-40B4-BE49-F238E27FC236}">
                <a16:creationId xmlns:a16="http://schemas.microsoft.com/office/drawing/2014/main" id="{6298F67B-E667-C4F2-DDED-BD740C92FACD}"/>
              </a:ext>
            </a:extLst>
          </p:cNvPr>
          <p:cNvSpPr/>
          <p:nvPr userDrawn="1"/>
        </p:nvSpPr>
        <p:spPr>
          <a:xfrm rot="16200000">
            <a:off x="10531780" y="3147768"/>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2997301" y="5911583"/>
            <a:ext cx="3098699" cy="622069"/>
          </a:xfrm>
          <a:prstGeom prst="rect">
            <a:avLst/>
          </a:prstGeom>
        </p:spPr>
        <p:txBody>
          <a:bodyPr anchor="t">
            <a:noAutofit/>
          </a:bodyPr>
          <a:lstStyle>
            <a:lvl1pPr marL="0" indent="0" algn="ctr">
              <a:lnSpc>
                <a:spcPct val="100000"/>
              </a:lnSpc>
              <a:spcBef>
                <a:spcPts val="0"/>
              </a:spcBef>
              <a:buNone/>
              <a:defRPr sz="2400" b="0"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Tree>
    <p:extLst>
      <p:ext uri="{BB962C8B-B14F-4D97-AF65-F5344CB8AC3E}">
        <p14:creationId xmlns:p14="http://schemas.microsoft.com/office/powerpoint/2010/main" val="3819293862"/>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over Slide 3">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192001" cy="3754392"/>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grpSp>
        <p:nvGrpSpPr>
          <p:cNvPr id="12" name="Group 11">
            <a:extLst>
              <a:ext uri="{FF2B5EF4-FFF2-40B4-BE49-F238E27FC236}">
                <a16:creationId xmlns:a16="http://schemas.microsoft.com/office/drawing/2014/main" id="{05398525-D007-B046-86E8-5EF3BD68C53F}"/>
              </a:ext>
            </a:extLst>
          </p:cNvPr>
          <p:cNvGrpSpPr/>
          <p:nvPr userDrawn="1"/>
        </p:nvGrpSpPr>
        <p:grpSpPr>
          <a:xfrm>
            <a:off x="9055787" y="6109401"/>
            <a:ext cx="2735993" cy="679345"/>
            <a:chOff x="0" y="0"/>
            <a:chExt cx="2301694" cy="571500"/>
          </a:xfrm>
        </p:grpSpPr>
        <p:sp>
          <p:nvSpPr>
            <p:cNvPr id="13" name="Rectangle 12">
              <a:extLst>
                <a:ext uri="{FF2B5EF4-FFF2-40B4-BE49-F238E27FC236}">
                  <a16:creationId xmlns:a16="http://schemas.microsoft.com/office/drawing/2014/main" id="{A3FCE430-8697-AD45-9630-7F3B0A0F05BB}"/>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4" name="Picture 13">
              <a:extLst>
                <a:ext uri="{FF2B5EF4-FFF2-40B4-BE49-F238E27FC236}">
                  <a16:creationId xmlns:a16="http://schemas.microsoft.com/office/drawing/2014/main" id="{D62B06D4-BE0E-3F41-801B-DF6CD0A7F7BB}"/>
                </a:ext>
              </a:extLst>
            </p:cNvPr>
            <p:cNvPicPr>
              <a:picLocks noChangeAspect="1"/>
            </p:cNvPicPr>
            <p:nvPr/>
          </p:nvPicPr>
          <p:blipFill>
            <a:blip r:embed="rId2" cstate="screen">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5" name="Picture Placeholder 4">
            <a:extLst>
              <a:ext uri="{FF2B5EF4-FFF2-40B4-BE49-F238E27FC236}">
                <a16:creationId xmlns:a16="http://schemas.microsoft.com/office/drawing/2014/main" id="{D6001A50-EF28-1D4C-1436-676A5F0A366E}"/>
              </a:ext>
            </a:extLst>
          </p:cNvPr>
          <p:cNvSpPr>
            <a:spLocks noGrp="1"/>
          </p:cNvSpPr>
          <p:nvPr>
            <p:ph type="pic" sz="quarter" idx="21"/>
          </p:nvPr>
        </p:nvSpPr>
        <p:spPr>
          <a:xfrm>
            <a:off x="6400800" y="1162051"/>
            <a:ext cx="5791200" cy="4044950"/>
          </a:xfrm>
          <a:custGeom>
            <a:avLst/>
            <a:gdLst>
              <a:gd name="connsiteX0" fmla="*/ 0 w 5791200"/>
              <a:gd name="connsiteY0" fmla="*/ 0 h 4403725"/>
              <a:gd name="connsiteX1" fmla="*/ 2654984 w 5791200"/>
              <a:gd name="connsiteY1" fmla="*/ 0 h 4403725"/>
              <a:gd name="connsiteX2" fmla="*/ 2654984 w 5791200"/>
              <a:gd name="connsiteY2" fmla="*/ 180001 h 4403725"/>
              <a:gd name="connsiteX3" fmla="*/ 5139555 w 5791200"/>
              <a:gd name="connsiteY3" fmla="*/ 180001 h 4403725"/>
              <a:gd name="connsiteX4" fmla="*/ 5139555 w 5791200"/>
              <a:gd name="connsiteY4" fmla="*/ 0 h 4403725"/>
              <a:gd name="connsiteX5" fmla="*/ 5791200 w 5791200"/>
              <a:gd name="connsiteY5" fmla="*/ 0 h 4403725"/>
              <a:gd name="connsiteX6" fmla="*/ 5791200 w 5791200"/>
              <a:gd name="connsiteY6" fmla="*/ 4403725 h 4403725"/>
              <a:gd name="connsiteX7" fmla="*/ 0 w 5791200"/>
              <a:gd name="connsiteY7" fmla="*/ 4403725 h 440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1200" h="4403725">
                <a:moveTo>
                  <a:pt x="0" y="0"/>
                </a:moveTo>
                <a:lnTo>
                  <a:pt x="2654984" y="0"/>
                </a:lnTo>
                <a:lnTo>
                  <a:pt x="2654984" y="180001"/>
                </a:lnTo>
                <a:lnTo>
                  <a:pt x="5139555" y="180001"/>
                </a:lnTo>
                <a:lnTo>
                  <a:pt x="5139555" y="0"/>
                </a:lnTo>
                <a:lnTo>
                  <a:pt x="5791200" y="0"/>
                </a:lnTo>
                <a:lnTo>
                  <a:pt x="5791200" y="4403725"/>
                </a:lnTo>
                <a:lnTo>
                  <a:pt x="0" y="4403725"/>
                </a:lnTo>
                <a:close/>
              </a:path>
            </a:pathLst>
          </a:custGeom>
        </p:spPr>
        <p:txBody>
          <a:bodyPr wrap="square">
            <a:noAutofit/>
          </a:bodyPr>
          <a:lstStyle>
            <a:lvl1pPr>
              <a:defRPr sz="2400"/>
            </a:lvl1pPr>
          </a:lstStyle>
          <a:p>
            <a:endParaRPr lang="en-GB"/>
          </a:p>
        </p:txBody>
      </p:sp>
      <p:sp>
        <p:nvSpPr>
          <p:cNvPr id="6" name="Freeform 5">
            <a:extLst>
              <a:ext uri="{FF2B5EF4-FFF2-40B4-BE49-F238E27FC236}">
                <a16:creationId xmlns:a16="http://schemas.microsoft.com/office/drawing/2014/main" id="{1ED14966-966B-F26B-79E8-E772E64BF986}"/>
              </a:ext>
            </a:extLst>
          </p:cNvPr>
          <p:cNvSpPr/>
          <p:nvPr userDrawn="1"/>
        </p:nvSpPr>
        <p:spPr>
          <a:xfrm rot="10800000">
            <a:off x="9055787" y="965056"/>
            <a:ext cx="2484569" cy="36086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9055787" y="912199"/>
            <a:ext cx="2484569" cy="360860"/>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7" name="Freeform 6">
            <a:extLst>
              <a:ext uri="{FF2B5EF4-FFF2-40B4-BE49-F238E27FC236}">
                <a16:creationId xmlns:a16="http://schemas.microsoft.com/office/drawing/2014/main" id="{6FDD7F26-59C4-4D00-461D-E951CA145AD6}"/>
              </a:ext>
            </a:extLst>
          </p:cNvPr>
          <p:cNvSpPr/>
          <p:nvPr userDrawn="1"/>
        </p:nvSpPr>
        <p:spPr>
          <a:xfrm>
            <a:off x="0" y="3403948"/>
            <a:ext cx="7298951" cy="2140224"/>
          </a:xfrm>
          <a:custGeom>
            <a:avLst/>
            <a:gdLst>
              <a:gd name="connsiteX0" fmla="*/ 0 w 4910833"/>
              <a:gd name="connsiteY0" fmla="*/ 0 h 3860294"/>
              <a:gd name="connsiteX1" fmla="*/ 4910833 w 4910833"/>
              <a:gd name="connsiteY1" fmla="*/ 0 h 3860294"/>
              <a:gd name="connsiteX2" fmla="*/ 4910833 w 4910833"/>
              <a:gd name="connsiteY2" fmla="*/ 3860296 h 3860294"/>
              <a:gd name="connsiteX3" fmla="*/ 0 w 4910833"/>
              <a:gd name="connsiteY3" fmla="*/ 3860296 h 3860294"/>
            </a:gdLst>
            <a:ahLst/>
            <a:cxnLst>
              <a:cxn ang="0">
                <a:pos x="connsiteX0" y="connsiteY0"/>
              </a:cxn>
              <a:cxn ang="0">
                <a:pos x="connsiteX1" y="connsiteY1"/>
              </a:cxn>
              <a:cxn ang="0">
                <a:pos x="connsiteX2" y="connsiteY2"/>
              </a:cxn>
              <a:cxn ang="0">
                <a:pos x="connsiteX3" y="connsiteY3"/>
              </a:cxn>
            </a:cxnLst>
            <a:rect l="l" t="t" r="r" b="b"/>
            <a:pathLst>
              <a:path w="4910833" h="3860294">
                <a:moveTo>
                  <a:pt x="0" y="0"/>
                </a:moveTo>
                <a:lnTo>
                  <a:pt x="4910833" y="0"/>
                </a:lnTo>
                <a:lnTo>
                  <a:pt x="4910833" y="3860296"/>
                </a:lnTo>
                <a:lnTo>
                  <a:pt x="0" y="3860296"/>
                </a:lnTo>
                <a:close/>
              </a:path>
            </a:pathLst>
          </a:custGeom>
          <a:solidFill>
            <a:srgbClr val="E97924"/>
          </a:solidFill>
          <a:ln w="30808" cap="flat">
            <a:noFill/>
            <a:prstDash val="solid"/>
            <a:miter/>
          </a:ln>
        </p:spPr>
        <p:txBody>
          <a:bodyPr rtlCol="0" anchor="ctr"/>
          <a:lstStyle/>
          <a:p>
            <a:endParaRPr lang="en-US"/>
          </a:p>
        </p:txBody>
      </p:sp>
      <p:sp>
        <p:nvSpPr>
          <p:cNvPr id="8" name="Text Placeholder 32">
            <a:extLst>
              <a:ext uri="{FF2B5EF4-FFF2-40B4-BE49-F238E27FC236}">
                <a16:creationId xmlns:a16="http://schemas.microsoft.com/office/drawing/2014/main" id="{466622C5-BC7B-D36A-56F4-DF0EA1386F22}"/>
              </a:ext>
            </a:extLst>
          </p:cNvPr>
          <p:cNvSpPr>
            <a:spLocks noGrp="1"/>
          </p:cNvSpPr>
          <p:nvPr>
            <p:ph type="body" sz="quarter" idx="22" hasCustomPrompt="1"/>
          </p:nvPr>
        </p:nvSpPr>
        <p:spPr>
          <a:xfrm>
            <a:off x="228494" y="3662884"/>
            <a:ext cx="5867506" cy="1112797"/>
          </a:xfrm>
          <a:prstGeom prst="rect">
            <a:avLst/>
          </a:prstGeom>
        </p:spPr>
        <p:txBody>
          <a:bodyPr anchor="t">
            <a:noAutofit/>
          </a:bodyPr>
          <a:lstStyle>
            <a:lvl1pPr marL="0" indent="0" algn="l">
              <a:lnSpc>
                <a:spcPts val="3940"/>
              </a:lnSpc>
              <a:spcBef>
                <a:spcPts val="0"/>
              </a:spcBef>
              <a:buNone/>
              <a:defRPr sz="42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GUIDE TO </a:t>
            </a:r>
          </a:p>
          <a:p>
            <a:pPr lvl="0"/>
            <a:r>
              <a:rPr lang="en-GB" dirty="0"/>
              <a:t>INGROW</a:t>
            </a:r>
            <a:endParaRPr lang="en-US" dirty="0"/>
          </a:p>
        </p:txBody>
      </p:sp>
      <p:sp>
        <p:nvSpPr>
          <p:cNvPr id="9" name="Text Placeholder 32">
            <a:extLst>
              <a:ext uri="{FF2B5EF4-FFF2-40B4-BE49-F238E27FC236}">
                <a16:creationId xmlns:a16="http://schemas.microsoft.com/office/drawing/2014/main" id="{FAC0A59A-C249-A883-12AC-DB255F51E973}"/>
              </a:ext>
            </a:extLst>
          </p:cNvPr>
          <p:cNvSpPr>
            <a:spLocks noGrp="1"/>
          </p:cNvSpPr>
          <p:nvPr>
            <p:ph type="body" sz="quarter" idx="23" hasCustomPrompt="1"/>
          </p:nvPr>
        </p:nvSpPr>
        <p:spPr>
          <a:xfrm>
            <a:off x="228494" y="4843075"/>
            <a:ext cx="5867506" cy="701098"/>
          </a:xfrm>
          <a:prstGeom prst="rect">
            <a:avLst/>
          </a:prstGeom>
        </p:spPr>
        <p:txBody>
          <a:bodyPr anchor="t">
            <a:noAutofit/>
          </a:bodyPr>
          <a:lstStyle>
            <a:lvl1pPr marL="0" indent="0" algn="l">
              <a:lnSpc>
                <a:spcPct val="100000"/>
              </a:lnSpc>
              <a:spcBef>
                <a:spcPts val="0"/>
              </a:spcBef>
              <a:buNone/>
              <a:defRPr sz="18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Promoting inclusive entrepreneurship</a:t>
            </a:r>
          </a:p>
        </p:txBody>
      </p:sp>
      <p:cxnSp>
        <p:nvCxnSpPr>
          <p:cNvPr id="10" name="Straight Connector 9">
            <a:extLst>
              <a:ext uri="{FF2B5EF4-FFF2-40B4-BE49-F238E27FC236}">
                <a16:creationId xmlns:a16="http://schemas.microsoft.com/office/drawing/2014/main" id="{B21F7D2A-207D-BB86-9179-B84733693B7E}"/>
              </a:ext>
            </a:extLst>
          </p:cNvPr>
          <p:cNvCxnSpPr>
            <a:cxnSpLocks/>
          </p:cNvCxnSpPr>
          <p:nvPr userDrawn="1"/>
        </p:nvCxnSpPr>
        <p:spPr>
          <a:xfrm>
            <a:off x="228494" y="4775681"/>
            <a:ext cx="1196350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151818"/>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51C2F8C0-A5CA-C542-B154-C949A59DEFE7}"/>
              </a:ext>
            </a:extLst>
          </p:cNvPr>
          <p:cNvGrpSpPr/>
          <p:nvPr userDrawn="1"/>
        </p:nvGrpSpPr>
        <p:grpSpPr>
          <a:xfrm>
            <a:off x="6059177" y="6024076"/>
            <a:ext cx="2735993" cy="679345"/>
            <a:chOff x="0" y="0"/>
            <a:chExt cx="2301694" cy="571500"/>
          </a:xfrm>
        </p:grpSpPr>
        <p:sp>
          <p:nvSpPr>
            <p:cNvPr id="33" name="Rectangle 32">
              <a:extLst>
                <a:ext uri="{FF2B5EF4-FFF2-40B4-BE49-F238E27FC236}">
                  <a16:creationId xmlns:a16="http://schemas.microsoft.com/office/drawing/2014/main" id="{65C3F60E-1A9C-7548-9AF3-F3DC2492698F}"/>
                </a:ext>
              </a:extLst>
            </p:cNvPr>
            <p:cNvSpPr/>
            <p:nvPr/>
          </p:nvSpPr>
          <p:spPr>
            <a:xfrm>
              <a:off x="0" y="0"/>
              <a:ext cx="2301694" cy="571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34" name="Picture 33">
              <a:extLst>
                <a:ext uri="{FF2B5EF4-FFF2-40B4-BE49-F238E27FC236}">
                  <a16:creationId xmlns:a16="http://schemas.microsoft.com/office/drawing/2014/main" id="{50E12723-56AA-9A42-BFE6-5A8D843584E6}"/>
                </a:ext>
              </a:extLst>
            </p:cNvPr>
            <p:cNvPicPr>
              <a:picLocks noChangeAspect="1"/>
            </p:cNvPicPr>
            <p:nvPr/>
          </p:nvPicPr>
          <p:blipFill>
            <a:blip r:embed="rId2" cstate="screen">
              <a:extLst>
                <a:ext uri="{28A0092B-C50C-407E-A947-70E740481C1C}">
                  <a14:useLocalDpi xmlns:a14="http://schemas.microsoft.com/office/drawing/2010/main"/>
                </a:ext>
              </a:extLst>
            </a:blip>
            <a:srcRect l="4320" r="4320"/>
            <a:stretch/>
          </p:blipFill>
          <p:spPr bwMode="auto">
            <a:xfrm>
              <a:off x="312965" y="96237"/>
              <a:ext cx="1675765" cy="384810"/>
            </a:xfrm>
            <a:prstGeom prst="rect">
              <a:avLst/>
            </a:prstGeom>
            <a:ln>
              <a:noFill/>
            </a:ln>
            <a:extLst>
              <a:ext uri="{53640926-AAD7-44D8-BBD7-CCE9431645EC}">
                <a14:shadowObscured xmlns:a14="http://schemas.microsoft.com/office/drawing/2010/main"/>
              </a:ext>
            </a:extLst>
          </p:spPr>
        </p:pic>
      </p:grpSp>
      <p:sp>
        <p:nvSpPr>
          <p:cNvPr id="143" name="Text Placeholder 32">
            <a:extLst>
              <a:ext uri="{FF2B5EF4-FFF2-40B4-BE49-F238E27FC236}">
                <a16:creationId xmlns:a16="http://schemas.microsoft.com/office/drawing/2014/main" id="{E246BE9B-0F08-0141-BFBB-5CD2D858EA02}"/>
              </a:ext>
            </a:extLst>
          </p:cNvPr>
          <p:cNvSpPr>
            <a:spLocks noGrp="1"/>
          </p:cNvSpPr>
          <p:nvPr>
            <p:ph type="body" sz="quarter" idx="11" hasCustomPrompt="1"/>
          </p:nvPr>
        </p:nvSpPr>
        <p:spPr>
          <a:xfrm>
            <a:off x="2679029" y="1772264"/>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01</a:t>
            </a:r>
            <a:endParaRPr lang="en-US" dirty="0"/>
          </a:p>
        </p:txBody>
      </p:sp>
      <p:sp>
        <p:nvSpPr>
          <p:cNvPr id="144" name="Text Placeholder 32">
            <a:extLst>
              <a:ext uri="{FF2B5EF4-FFF2-40B4-BE49-F238E27FC236}">
                <a16:creationId xmlns:a16="http://schemas.microsoft.com/office/drawing/2014/main" id="{C9C54D80-1128-5642-AF19-023C1AFBB107}"/>
              </a:ext>
            </a:extLst>
          </p:cNvPr>
          <p:cNvSpPr>
            <a:spLocks noGrp="1"/>
          </p:cNvSpPr>
          <p:nvPr>
            <p:ph type="body" sz="quarter" idx="49" hasCustomPrompt="1"/>
          </p:nvPr>
        </p:nvSpPr>
        <p:spPr>
          <a:xfrm>
            <a:off x="3812737" y="1772264"/>
            <a:ext cx="5715653" cy="801987"/>
          </a:xfrm>
          <a:prstGeom prst="rect">
            <a:avLst/>
          </a:prstGeom>
        </p:spPr>
        <p:txBody>
          <a:bodyPr anchor="ctr">
            <a:noAutofit/>
          </a:bodyPr>
          <a:lstStyle>
            <a:lvl1pPr marL="0" indent="0" algn="l">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Introduction</a:t>
            </a:r>
            <a:endParaRPr lang="en-US" dirty="0"/>
          </a:p>
        </p:txBody>
      </p:sp>
      <p:sp>
        <p:nvSpPr>
          <p:cNvPr id="145" name="Text Placeholder 32">
            <a:extLst>
              <a:ext uri="{FF2B5EF4-FFF2-40B4-BE49-F238E27FC236}">
                <a16:creationId xmlns:a16="http://schemas.microsoft.com/office/drawing/2014/main" id="{67A3DCF8-C8C1-A54D-B2A9-2AEDD386F887}"/>
              </a:ext>
            </a:extLst>
          </p:cNvPr>
          <p:cNvSpPr>
            <a:spLocks noGrp="1"/>
          </p:cNvSpPr>
          <p:nvPr>
            <p:ph type="body" sz="quarter" idx="13" hasCustomPrompt="1"/>
          </p:nvPr>
        </p:nvSpPr>
        <p:spPr>
          <a:xfrm>
            <a:off x="2679029" y="2532237"/>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02</a:t>
            </a:r>
            <a:endParaRPr lang="en-US" dirty="0"/>
          </a:p>
        </p:txBody>
      </p:sp>
      <p:sp>
        <p:nvSpPr>
          <p:cNvPr id="146" name="Text Placeholder 32">
            <a:extLst>
              <a:ext uri="{FF2B5EF4-FFF2-40B4-BE49-F238E27FC236}">
                <a16:creationId xmlns:a16="http://schemas.microsoft.com/office/drawing/2014/main" id="{9FDD29A6-533C-7341-8E91-02079E2FE43E}"/>
              </a:ext>
            </a:extLst>
          </p:cNvPr>
          <p:cNvSpPr>
            <a:spLocks noGrp="1"/>
          </p:cNvSpPr>
          <p:nvPr>
            <p:ph type="body" sz="quarter" idx="14" hasCustomPrompt="1"/>
          </p:nvPr>
        </p:nvSpPr>
        <p:spPr>
          <a:xfrm>
            <a:off x="3812737" y="2532237"/>
            <a:ext cx="5715653" cy="803828"/>
          </a:xfrm>
          <a:prstGeom prst="rect">
            <a:avLst/>
          </a:prstGeom>
        </p:spPr>
        <p:txBody>
          <a:bodyPr anchor="ctr">
            <a:noAutofit/>
          </a:bodyPr>
          <a:lstStyle>
            <a:lvl1pPr marL="0" marR="0" indent="0" algn="l" defTabSz="3343281" rtl="0" eaLnBrk="1" fontAlgn="auto" latinLnBrk="0" hangingPunct="1">
              <a:lnSpc>
                <a:spcPct val="100000"/>
              </a:lnSpc>
              <a:spcBef>
                <a:spcPts val="0"/>
              </a:spcBef>
              <a:spcAft>
                <a:spcPts val="0"/>
              </a:spcAft>
              <a:buClrTx/>
              <a:buSzTx/>
              <a:buFont typeface="Arial" panose="020B0604020202020204" pitchFamily="34" charset="0"/>
              <a:buNone/>
              <a:tabLst/>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marL="0" marR="0" lvl="0" indent="0" algn="l" defTabSz="3343281" rtl="0" eaLnBrk="1" fontAlgn="auto" latinLnBrk="0" hangingPunct="1">
              <a:lnSpc>
                <a:spcPct val="100000"/>
              </a:lnSpc>
              <a:spcBef>
                <a:spcPts val="3657"/>
              </a:spcBef>
              <a:spcAft>
                <a:spcPts val="0"/>
              </a:spcAft>
              <a:buClrTx/>
              <a:buSzTx/>
              <a:buFont typeface="Arial" panose="020B0604020202020204" pitchFamily="34" charset="0"/>
              <a:buNone/>
              <a:tabLst/>
              <a:defRPr/>
            </a:pPr>
            <a:r>
              <a:rPr lang="en-GB" dirty="0"/>
              <a:t>About us</a:t>
            </a:r>
            <a:endParaRPr lang="en-US" dirty="0"/>
          </a:p>
        </p:txBody>
      </p:sp>
      <p:sp>
        <p:nvSpPr>
          <p:cNvPr id="147" name="Text Placeholder 32">
            <a:extLst>
              <a:ext uri="{FF2B5EF4-FFF2-40B4-BE49-F238E27FC236}">
                <a16:creationId xmlns:a16="http://schemas.microsoft.com/office/drawing/2014/main" id="{57CE5420-826A-4046-981E-1B3B3695529C}"/>
              </a:ext>
            </a:extLst>
          </p:cNvPr>
          <p:cNvSpPr>
            <a:spLocks noGrp="1"/>
          </p:cNvSpPr>
          <p:nvPr>
            <p:ph type="body" sz="quarter" idx="15" hasCustomPrompt="1"/>
          </p:nvPr>
        </p:nvSpPr>
        <p:spPr>
          <a:xfrm>
            <a:off x="2679029" y="3304689"/>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03</a:t>
            </a:r>
            <a:endParaRPr lang="en-US" dirty="0"/>
          </a:p>
        </p:txBody>
      </p:sp>
      <p:sp>
        <p:nvSpPr>
          <p:cNvPr id="148" name="Text Placeholder 32">
            <a:extLst>
              <a:ext uri="{FF2B5EF4-FFF2-40B4-BE49-F238E27FC236}">
                <a16:creationId xmlns:a16="http://schemas.microsoft.com/office/drawing/2014/main" id="{3F6D97E9-C4D5-AC44-89B9-EABADCA7224E}"/>
              </a:ext>
            </a:extLst>
          </p:cNvPr>
          <p:cNvSpPr>
            <a:spLocks noGrp="1"/>
          </p:cNvSpPr>
          <p:nvPr>
            <p:ph type="body" sz="quarter" idx="19" hasCustomPrompt="1"/>
          </p:nvPr>
        </p:nvSpPr>
        <p:spPr>
          <a:xfrm>
            <a:off x="3812737" y="3304689"/>
            <a:ext cx="5715653" cy="801987"/>
          </a:xfrm>
          <a:prstGeom prst="rect">
            <a:avLst/>
          </a:prstGeom>
        </p:spPr>
        <p:txBody>
          <a:bodyPr anchor="ctr">
            <a:noAutofit/>
          </a:bodyPr>
          <a:lstStyle>
            <a:lvl1pPr marL="0" indent="0" algn="l">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The Project</a:t>
            </a:r>
            <a:endParaRPr lang="en-US" dirty="0"/>
          </a:p>
        </p:txBody>
      </p:sp>
      <p:sp>
        <p:nvSpPr>
          <p:cNvPr id="152" name="Text Placeholder 32">
            <a:extLst>
              <a:ext uri="{FF2B5EF4-FFF2-40B4-BE49-F238E27FC236}">
                <a16:creationId xmlns:a16="http://schemas.microsoft.com/office/drawing/2014/main" id="{1EDA7C9E-6821-614B-B581-5907A46DAE4B}"/>
              </a:ext>
            </a:extLst>
          </p:cNvPr>
          <p:cNvSpPr>
            <a:spLocks noGrp="1"/>
          </p:cNvSpPr>
          <p:nvPr>
            <p:ph type="body" sz="quarter" idx="17" hasCustomPrompt="1"/>
          </p:nvPr>
        </p:nvSpPr>
        <p:spPr>
          <a:xfrm>
            <a:off x="2694576" y="4220184"/>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04</a:t>
            </a:r>
            <a:endParaRPr lang="en-US" dirty="0"/>
          </a:p>
        </p:txBody>
      </p:sp>
      <p:sp>
        <p:nvSpPr>
          <p:cNvPr id="156" name="Text Placeholder 32">
            <a:extLst>
              <a:ext uri="{FF2B5EF4-FFF2-40B4-BE49-F238E27FC236}">
                <a16:creationId xmlns:a16="http://schemas.microsoft.com/office/drawing/2014/main" id="{3EECCB46-72D7-5740-9CED-11684DF47D53}"/>
              </a:ext>
            </a:extLst>
          </p:cNvPr>
          <p:cNvSpPr>
            <a:spLocks noGrp="1"/>
          </p:cNvSpPr>
          <p:nvPr>
            <p:ph type="body" sz="quarter" idx="20" hasCustomPrompt="1"/>
          </p:nvPr>
        </p:nvSpPr>
        <p:spPr>
          <a:xfrm>
            <a:off x="3828284" y="4220184"/>
            <a:ext cx="5715653" cy="801987"/>
          </a:xfrm>
          <a:prstGeom prst="rect">
            <a:avLst/>
          </a:prstGeom>
        </p:spPr>
        <p:txBody>
          <a:bodyPr anchor="ctr">
            <a:noAutofit/>
          </a:bodyPr>
          <a:lstStyle>
            <a:lvl1pPr marL="0" indent="0" algn="l">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Gallery</a:t>
            </a:r>
            <a:endParaRPr lang="en-US" dirty="0"/>
          </a:p>
        </p:txBody>
      </p:sp>
      <p:sp>
        <p:nvSpPr>
          <p:cNvPr id="31" name="Rectangle 5">
            <a:extLst>
              <a:ext uri="{FF2B5EF4-FFF2-40B4-BE49-F238E27FC236}">
                <a16:creationId xmlns:a16="http://schemas.microsoft.com/office/drawing/2014/main" id="{6A0AD0FB-DB78-8B4A-B00E-1C744896C494}"/>
              </a:ext>
            </a:extLst>
          </p:cNvPr>
          <p:cNvSpPr/>
          <p:nvPr userDrawn="1"/>
        </p:nvSpPr>
        <p:spPr bwMode="auto">
          <a:xfrm rot="5400000">
            <a:off x="-3140113" y="3141171"/>
            <a:ext cx="6856941" cy="576720"/>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58" name="Text Placeholder 32">
            <a:extLst>
              <a:ext uri="{FF2B5EF4-FFF2-40B4-BE49-F238E27FC236}">
                <a16:creationId xmlns:a16="http://schemas.microsoft.com/office/drawing/2014/main" id="{A7E9440F-DDEC-434B-9346-8F02B164E9B2}"/>
              </a:ext>
            </a:extLst>
          </p:cNvPr>
          <p:cNvSpPr>
            <a:spLocks noGrp="1"/>
          </p:cNvSpPr>
          <p:nvPr>
            <p:ph type="body" sz="quarter" idx="61" hasCustomPrompt="1"/>
          </p:nvPr>
        </p:nvSpPr>
        <p:spPr>
          <a:xfrm>
            <a:off x="2694576" y="991145"/>
            <a:ext cx="3692066" cy="532331"/>
          </a:xfrm>
          <a:prstGeom prst="rect">
            <a:avLst/>
          </a:prstGeom>
        </p:spPr>
        <p:txBody>
          <a:bodyPr anchor="ctr">
            <a:noAutofit/>
          </a:bodyPr>
          <a:lstStyle>
            <a:lvl1pPr marL="0" indent="0" algn="l">
              <a:lnSpc>
                <a:spcPts val="3590"/>
              </a:lnSpc>
              <a:spcBef>
                <a:spcPts val="0"/>
              </a:spcBef>
              <a:buNone/>
              <a:defRPr sz="3600" b="1" i="0" spc="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TABLE OF CONTENTS</a:t>
            </a:r>
            <a:endParaRPr lang="en-US" dirty="0"/>
          </a:p>
        </p:txBody>
      </p:sp>
      <p:sp>
        <p:nvSpPr>
          <p:cNvPr id="57" name="Rectangle 56">
            <a:extLst>
              <a:ext uri="{FF2B5EF4-FFF2-40B4-BE49-F238E27FC236}">
                <a16:creationId xmlns:a16="http://schemas.microsoft.com/office/drawing/2014/main" id="{683CB224-BC37-A449-A879-B518A8300CF6}"/>
              </a:ext>
            </a:extLst>
          </p:cNvPr>
          <p:cNvSpPr/>
          <p:nvPr userDrawn="1"/>
        </p:nvSpPr>
        <p:spPr>
          <a:xfrm>
            <a:off x="2392426" y="2532237"/>
            <a:ext cx="7663872" cy="36943"/>
          </a:xfrm>
          <a:prstGeom prst="rect">
            <a:avLst/>
          </a:prstGeom>
          <a:solidFill>
            <a:srgbClr val="7AB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8" dirty="0">
              <a:latin typeface="Calibri" panose="020F0502020204030204" pitchFamily="34" charset="0"/>
              <a:cs typeface="Calibri" panose="020F0502020204030204" pitchFamily="34" charset="0"/>
            </a:endParaRPr>
          </a:p>
        </p:txBody>
      </p:sp>
      <p:sp>
        <p:nvSpPr>
          <p:cNvPr id="69" name="Rectangle 68">
            <a:extLst>
              <a:ext uri="{FF2B5EF4-FFF2-40B4-BE49-F238E27FC236}">
                <a16:creationId xmlns:a16="http://schemas.microsoft.com/office/drawing/2014/main" id="{5E0C682E-9999-0944-9853-BF0C05DDBEFD}"/>
              </a:ext>
            </a:extLst>
          </p:cNvPr>
          <p:cNvSpPr/>
          <p:nvPr userDrawn="1"/>
        </p:nvSpPr>
        <p:spPr>
          <a:xfrm>
            <a:off x="2392426" y="3389522"/>
            <a:ext cx="7663872" cy="36943"/>
          </a:xfrm>
          <a:prstGeom prst="rect">
            <a:avLst/>
          </a:prstGeom>
          <a:solidFill>
            <a:srgbClr val="7AB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8" dirty="0">
              <a:latin typeface="Calibri" panose="020F0502020204030204" pitchFamily="34" charset="0"/>
              <a:cs typeface="Calibri" panose="020F0502020204030204" pitchFamily="34" charset="0"/>
            </a:endParaRPr>
          </a:p>
        </p:txBody>
      </p:sp>
      <p:sp>
        <p:nvSpPr>
          <p:cNvPr id="70" name="Rectangle 69">
            <a:extLst>
              <a:ext uri="{FF2B5EF4-FFF2-40B4-BE49-F238E27FC236}">
                <a16:creationId xmlns:a16="http://schemas.microsoft.com/office/drawing/2014/main" id="{CFBE4FB1-974E-C042-9FE7-2EC8CB8A2A56}"/>
              </a:ext>
            </a:extLst>
          </p:cNvPr>
          <p:cNvSpPr/>
          <p:nvPr userDrawn="1"/>
        </p:nvSpPr>
        <p:spPr>
          <a:xfrm>
            <a:off x="2392426" y="4487437"/>
            <a:ext cx="7663872" cy="36943"/>
          </a:xfrm>
          <a:prstGeom prst="rect">
            <a:avLst/>
          </a:prstGeom>
          <a:solidFill>
            <a:srgbClr val="7AB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8" dirty="0">
              <a:latin typeface="Calibri" panose="020F0502020204030204" pitchFamily="34" charset="0"/>
              <a:cs typeface="Calibri" panose="020F0502020204030204" pitchFamily="34" charset="0"/>
            </a:endParaRPr>
          </a:p>
        </p:txBody>
      </p:sp>
      <p:sp>
        <p:nvSpPr>
          <p:cNvPr id="2" name="Rectangle 285">
            <a:extLst>
              <a:ext uri="{FF2B5EF4-FFF2-40B4-BE49-F238E27FC236}">
                <a16:creationId xmlns:a16="http://schemas.microsoft.com/office/drawing/2014/main" id="{9A37A63A-5E0F-3856-AF0C-017D25288177}"/>
              </a:ext>
            </a:extLst>
          </p:cNvPr>
          <p:cNvSpPr/>
          <p:nvPr userDrawn="1"/>
        </p:nvSpPr>
        <p:spPr>
          <a:xfrm>
            <a:off x="754063" y="6113879"/>
            <a:ext cx="5407040" cy="538802"/>
          </a:xfrm>
          <a:prstGeom prst="rect">
            <a:avLst/>
          </a:prstGeom>
        </p:spPr>
        <p:txBody>
          <a:bodyPr wrap="square">
            <a:spAutoFit/>
          </a:bodyPr>
          <a:lstStyle/>
          <a:p>
            <a:pPr marL="0" marR="0" indent="0" algn="just" defTabSz="293378" rtl="0" eaLnBrk="1" fontAlgn="auto" latinLnBrk="0" hangingPunct="0">
              <a:lnSpc>
                <a:spcPct val="100000"/>
              </a:lnSpc>
              <a:spcBef>
                <a:spcPts val="0"/>
              </a:spcBef>
              <a:spcAft>
                <a:spcPts val="0"/>
              </a:spcAft>
              <a:buClrTx/>
              <a:buSzTx/>
              <a:buFontTx/>
              <a:buNone/>
              <a:tabLst/>
              <a:defRPr/>
            </a:pPr>
            <a:r>
              <a:rPr lang="en-GB" sz="967" dirty="0">
                <a:solidFill>
                  <a:srgbClr val="000000"/>
                </a:solidFill>
                <a:latin typeface="Calibri" panose="020F0502020204030204" pitchFamily="34" charset="0"/>
                <a:ea typeface="Open Sans" panose="020B0606030504020204" pitchFamily="34" charset="0"/>
                <a:cs typeface="Calibri" panose="020F0502020204030204" pitchFamily="34" charset="0"/>
              </a:rPr>
              <a:t>Funded by the European Union. Views and opinions expressed are however those of the author(s) only and do not necessarily reflect those of the European Union or the European Education and Culture Executive Agency (EACEA). Neither the European Union nor EACEA can be held responsible for them.</a:t>
            </a:r>
            <a:endParaRPr lang="en-US" sz="967" dirty="0">
              <a:solidFill>
                <a:srgbClr val="000000"/>
              </a:solidFill>
              <a:latin typeface="Calibri" panose="020F0502020204030204" pitchFamily="34" charset="0"/>
              <a:ea typeface="Open Sans" panose="020B0606030504020204" pitchFamily="34" charset="0"/>
              <a:cs typeface="Calibri" panose="020F0502020204030204" pitchFamily="34" charset="0"/>
            </a:endParaRPr>
          </a:p>
        </p:txBody>
      </p:sp>
    </p:spTree>
    <p:extLst>
      <p:ext uri="{BB962C8B-B14F-4D97-AF65-F5344CB8AC3E}">
        <p14:creationId xmlns:p14="http://schemas.microsoft.com/office/powerpoint/2010/main" val="2047572136"/>
      </p:ext>
    </p:extLst>
  </p:cSld>
  <p:clrMapOvr>
    <a:masterClrMapping/>
  </p:clrMapOvr>
  <p:extLst>
    <p:ext uri="{DCECCB84-F9BA-43D5-87BE-67443E8EF086}">
      <p15:sldGuideLst xmlns:p15="http://schemas.microsoft.com/office/powerpoint/2012/main">
        <p15:guide id="1" pos="475"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Welcome/Intro Slide">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EDA844F8-FCB0-C045-A083-951082B6589C}"/>
              </a:ext>
            </a:extLst>
          </p:cNvPr>
          <p:cNvSpPr>
            <a:spLocks noGrp="1"/>
          </p:cNvSpPr>
          <p:nvPr>
            <p:ph type="pic" sz="quarter" idx="21"/>
          </p:nvPr>
        </p:nvSpPr>
        <p:spPr>
          <a:xfrm>
            <a:off x="884606" y="0"/>
            <a:ext cx="4993772" cy="6858000"/>
          </a:xfrm>
          <a:custGeom>
            <a:avLst/>
            <a:gdLst>
              <a:gd name="connsiteX0" fmla="*/ 0 w 4993772"/>
              <a:gd name="connsiteY0" fmla="*/ 0 h 6858000"/>
              <a:gd name="connsiteX1" fmla="*/ 4993772 w 4993772"/>
              <a:gd name="connsiteY1" fmla="*/ 0 h 6858000"/>
              <a:gd name="connsiteX2" fmla="*/ 4993772 w 4993772"/>
              <a:gd name="connsiteY2" fmla="*/ 6858000 h 6858000"/>
              <a:gd name="connsiteX3" fmla="*/ 0 w 4993772"/>
              <a:gd name="connsiteY3" fmla="*/ 6858000 h 6858000"/>
              <a:gd name="connsiteX4" fmla="*/ 0 w 4993772"/>
              <a:gd name="connsiteY4" fmla="*/ 6301946 h 6858000"/>
              <a:gd name="connsiteX5" fmla="*/ 180000 w 4993772"/>
              <a:gd name="connsiteY5" fmla="*/ 6301946 h 6858000"/>
              <a:gd name="connsiteX6" fmla="*/ 180000 w 4993772"/>
              <a:gd name="connsiteY6" fmla="*/ 4861945 h 6858000"/>
              <a:gd name="connsiteX7" fmla="*/ 0 w 4993772"/>
              <a:gd name="connsiteY7" fmla="*/ 48619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3772" h="6858000">
                <a:moveTo>
                  <a:pt x="0" y="0"/>
                </a:moveTo>
                <a:lnTo>
                  <a:pt x="4993772" y="0"/>
                </a:lnTo>
                <a:lnTo>
                  <a:pt x="4993772" y="6858000"/>
                </a:lnTo>
                <a:lnTo>
                  <a:pt x="0" y="6858000"/>
                </a:lnTo>
                <a:lnTo>
                  <a:pt x="0" y="6301946"/>
                </a:lnTo>
                <a:lnTo>
                  <a:pt x="180000" y="6301946"/>
                </a:lnTo>
                <a:lnTo>
                  <a:pt x="180000" y="4861945"/>
                </a:lnTo>
                <a:lnTo>
                  <a:pt x="0" y="4861945"/>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33" name="Text Placeholder 32">
            <a:extLst>
              <a:ext uri="{FF2B5EF4-FFF2-40B4-BE49-F238E27FC236}">
                <a16:creationId xmlns:a16="http://schemas.microsoft.com/office/drawing/2014/main" id="{CAF944C7-C217-DB48-AC66-EC08BD9F2E64}"/>
              </a:ext>
            </a:extLst>
          </p:cNvPr>
          <p:cNvSpPr>
            <a:spLocks noGrp="1"/>
          </p:cNvSpPr>
          <p:nvPr>
            <p:ph type="body" sz="quarter" idx="30" hasCustomPrompt="1"/>
          </p:nvPr>
        </p:nvSpPr>
        <p:spPr>
          <a:xfrm>
            <a:off x="4890795" y="738798"/>
            <a:ext cx="6776598" cy="842867"/>
          </a:xfrm>
          <a:prstGeom prst="rect">
            <a:avLst/>
          </a:prstGeom>
          <a:solidFill>
            <a:srgbClr val="7ABB57"/>
          </a:solidFill>
        </p:spPr>
        <p:txBody>
          <a:bodyPr anchor="ctr">
            <a:noAutofit/>
          </a:bodyPr>
          <a:lstStyle>
            <a:lvl1pPr marL="0" indent="0" algn="l">
              <a:spcBef>
                <a:spcPts val="0"/>
              </a:spcBef>
              <a:buNone/>
              <a:defRPr sz="3600" b="1" i="0" spc="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 YOUR HEADING</a:t>
            </a:r>
            <a:endParaRPr lang="en-US" dirty="0"/>
          </a:p>
        </p:txBody>
      </p:sp>
      <p:sp>
        <p:nvSpPr>
          <p:cNvPr id="19" name="Freeform 18">
            <a:extLst>
              <a:ext uri="{FF2B5EF4-FFF2-40B4-BE49-F238E27FC236}">
                <a16:creationId xmlns:a16="http://schemas.microsoft.com/office/drawing/2014/main" id="{7D1B8551-0063-BE4F-89AA-952EFED3A2B1}"/>
              </a:ext>
            </a:extLst>
          </p:cNvPr>
          <p:cNvSpPr/>
          <p:nvPr userDrawn="1"/>
        </p:nvSpPr>
        <p:spPr>
          <a:xfrm rot="16200000">
            <a:off x="164606" y="5401946"/>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915F9E"/>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A7F4A9F1-A931-C9E4-5E1B-B71B2F47C09C}"/>
              </a:ext>
            </a:extLst>
          </p:cNvPr>
          <p:cNvSpPr>
            <a:spLocks noGrp="1"/>
          </p:cNvSpPr>
          <p:nvPr>
            <p:ph type="body" sz="quarter" idx="47" hasCustomPrompt="1"/>
          </p:nvPr>
        </p:nvSpPr>
        <p:spPr>
          <a:xfrm>
            <a:off x="6605899" y="2121549"/>
            <a:ext cx="4765750" cy="743603"/>
          </a:xfrm>
          <a:prstGeom prst="rect">
            <a:avLst/>
          </a:prstGeom>
        </p:spPr>
        <p:txBody>
          <a:bodyPr>
            <a:noAutofit/>
          </a:bodyPr>
          <a:lstStyle>
            <a:lvl1pPr marL="0" indent="0" algn="l">
              <a:spcBef>
                <a:spcPts val="0"/>
              </a:spcBef>
              <a:buNone/>
              <a:defRPr sz="18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3" name="Text Placeholder 32">
            <a:extLst>
              <a:ext uri="{FF2B5EF4-FFF2-40B4-BE49-F238E27FC236}">
                <a16:creationId xmlns:a16="http://schemas.microsoft.com/office/drawing/2014/main" id="{D819DA0D-0718-CE90-4A42-EAF4FB110856}"/>
              </a:ext>
            </a:extLst>
          </p:cNvPr>
          <p:cNvSpPr>
            <a:spLocks noGrp="1"/>
          </p:cNvSpPr>
          <p:nvPr>
            <p:ph type="body" sz="quarter" idx="48" hasCustomPrompt="1"/>
          </p:nvPr>
        </p:nvSpPr>
        <p:spPr>
          <a:xfrm>
            <a:off x="6613451" y="2639940"/>
            <a:ext cx="4765748" cy="1145251"/>
          </a:xfrm>
          <a:prstGeom prst="rect">
            <a:avLst/>
          </a:prstGeom>
        </p:spPr>
        <p:txBody>
          <a:bodyPr numCol="1" spcCol="288000" anchor="t">
            <a:noAutofit/>
          </a:bodyPr>
          <a:lstStyle>
            <a:lvl1pPr marL="0" indent="0" algn="l">
              <a:lnSpc>
                <a:spcPct val="100000"/>
              </a:lnSpc>
              <a:spcBef>
                <a:spcPts val="0"/>
              </a:spcBef>
              <a:buNone/>
              <a:defRPr sz="11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6" name="Text Placeholder 32">
            <a:extLst>
              <a:ext uri="{FF2B5EF4-FFF2-40B4-BE49-F238E27FC236}">
                <a16:creationId xmlns:a16="http://schemas.microsoft.com/office/drawing/2014/main" id="{5AE18AD4-34E2-0D50-BF4E-D7EEE35353D9}"/>
              </a:ext>
            </a:extLst>
          </p:cNvPr>
          <p:cNvSpPr>
            <a:spLocks noGrp="1"/>
          </p:cNvSpPr>
          <p:nvPr>
            <p:ph type="body" sz="quarter" idx="49" hasCustomPrompt="1"/>
          </p:nvPr>
        </p:nvSpPr>
        <p:spPr>
          <a:xfrm>
            <a:off x="6605899" y="4163000"/>
            <a:ext cx="4765750" cy="743603"/>
          </a:xfrm>
          <a:prstGeom prst="rect">
            <a:avLst/>
          </a:prstGeom>
        </p:spPr>
        <p:txBody>
          <a:bodyPr>
            <a:noAutofit/>
          </a:bodyPr>
          <a:lstStyle>
            <a:lvl1pPr marL="0" indent="0" algn="l">
              <a:spcBef>
                <a:spcPts val="0"/>
              </a:spcBef>
              <a:buNone/>
              <a:defRPr sz="18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7" name="Text Placeholder 32">
            <a:extLst>
              <a:ext uri="{FF2B5EF4-FFF2-40B4-BE49-F238E27FC236}">
                <a16:creationId xmlns:a16="http://schemas.microsoft.com/office/drawing/2014/main" id="{0E2A5DF0-45AF-D758-7CF7-A8940AF4664A}"/>
              </a:ext>
            </a:extLst>
          </p:cNvPr>
          <p:cNvSpPr>
            <a:spLocks noGrp="1"/>
          </p:cNvSpPr>
          <p:nvPr>
            <p:ph type="body" sz="quarter" idx="50" hasCustomPrompt="1"/>
          </p:nvPr>
        </p:nvSpPr>
        <p:spPr>
          <a:xfrm>
            <a:off x="6613451" y="4681391"/>
            <a:ext cx="4765748" cy="1145251"/>
          </a:xfrm>
          <a:prstGeom prst="rect">
            <a:avLst/>
          </a:prstGeom>
        </p:spPr>
        <p:txBody>
          <a:bodyPr numCol="1" spcCol="288000" anchor="t">
            <a:noAutofit/>
          </a:bodyPr>
          <a:lstStyle>
            <a:lvl1pPr marL="0" indent="0" algn="l">
              <a:lnSpc>
                <a:spcPct val="100000"/>
              </a:lnSpc>
              <a:spcBef>
                <a:spcPts val="0"/>
              </a:spcBef>
              <a:buNone/>
              <a:defRPr sz="11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884995921"/>
      </p:ext>
    </p:extLst>
  </p:cSld>
  <p:clrMapOvr>
    <a:masterClrMapping/>
  </p:clrMapOvr>
  <p:extLst>
    <p:ext uri="{DCECCB84-F9BA-43D5-87BE-67443E8EF086}">
      <p15:sldGuideLst xmlns:p15="http://schemas.microsoft.com/office/powerpoint/2012/main">
        <p15:guide id="1" pos="475" userDrawn="1">
          <p15:clr>
            <a:srgbClr val="FBAE40"/>
          </p15:clr>
        </p15:guide>
        <p15:guide id="2" pos="7168"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ivider 01 - lime">
    <p:spTree>
      <p:nvGrpSpPr>
        <p:cNvPr id="1" name=""/>
        <p:cNvGrpSpPr/>
        <p:nvPr/>
      </p:nvGrpSpPr>
      <p:grpSpPr>
        <a:xfrm>
          <a:off x="0" y="0"/>
          <a:ext cx="0" cy="0"/>
          <a:chOff x="0" y="0"/>
          <a:chExt cx="0" cy="0"/>
        </a:xfrm>
      </p:grpSpPr>
      <p:sp>
        <p:nvSpPr>
          <p:cNvPr id="60" name="Freeform 59">
            <a:extLst>
              <a:ext uri="{FF2B5EF4-FFF2-40B4-BE49-F238E27FC236}">
                <a16:creationId xmlns:a16="http://schemas.microsoft.com/office/drawing/2014/main" id="{10FB2653-1E3F-C94C-B63C-A26D6B55BBDF}"/>
              </a:ext>
            </a:extLst>
          </p:cNvPr>
          <p:cNvSpPr/>
          <p:nvPr userDrawn="1"/>
        </p:nvSpPr>
        <p:spPr>
          <a:xfrm>
            <a:off x="-42147" y="3046269"/>
            <a:ext cx="12192000" cy="381173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chemeClr val="bg1"/>
          </a:solidFill>
          <a:ln w="30808" cap="flat">
            <a:noFill/>
            <a:prstDash val="solid"/>
            <a:miter/>
          </a:ln>
        </p:spPr>
        <p:txBody>
          <a:bodyPr rtlCol="0" anchor="ctr"/>
          <a:lstStyle/>
          <a:p>
            <a:endParaRPr lang="en-US" sz="2069"/>
          </a:p>
        </p:txBody>
      </p:sp>
      <p:sp>
        <p:nvSpPr>
          <p:cNvPr id="3" name="Freeform 2">
            <a:extLst>
              <a:ext uri="{FF2B5EF4-FFF2-40B4-BE49-F238E27FC236}">
                <a16:creationId xmlns:a16="http://schemas.microsoft.com/office/drawing/2014/main" id="{19260DE6-26E0-F749-A3D0-10A46E29D4EB}"/>
              </a:ext>
            </a:extLst>
          </p:cNvPr>
          <p:cNvSpPr/>
          <p:nvPr/>
        </p:nvSpPr>
        <p:spPr>
          <a:xfrm>
            <a:off x="-14049" y="2880243"/>
            <a:ext cx="12192000" cy="298304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rgbClr val="915F9E"/>
          </a:solidFill>
          <a:ln w="30808" cap="flat">
            <a:noFill/>
            <a:prstDash val="solid"/>
            <a:miter/>
          </a:ln>
        </p:spPr>
        <p:txBody>
          <a:bodyPr rtlCol="0" anchor="ctr"/>
          <a:lstStyle/>
          <a:p>
            <a:endParaRPr lang="en-US" sz="2069" dirty="0"/>
          </a:p>
        </p:txBody>
      </p:sp>
      <p:sp>
        <p:nvSpPr>
          <p:cNvPr id="57" name="Text Placeholder 3">
            <a:extLst>
              <a:ext uri="{FF2B5EF4-FFF2-40B4-BE49-F238E27FC236}">
                <a16:creationId xmlns:a16="http://schemas.microsoft.com/office/drawing/2014/main" id="{72EE2CF0-D590-9D49-88CE-03DDDC527CE3}"/>
              </a:ext>
            </a:extLst>
          </p:cNvPr>
          <p:cNvSpPr>
            <a:spLocks noGrp="1"/>
          </p:cNvSpPr>
          <p:nvPr>
            <p:ph type="body" sz="quarter" idx="14" hasCustomPrompt="1"/>
          </p:nvPr>
        </p:nvSpPr>
        <p:spPr>
          <a:xfrm>
            <a:off x="1845059" y="994716"/>
            <a:ext cx="4279038" cy="757034"/>
          </a:xfrm>
          <a:prstGeom prst="rect">
            <a:avLst/>
          </a:prstGeom>
          <a:effectLst>
            <a:glow rad="127000">
              <a:srgbClr val="414141"/>
            </a:glow>
          </a:effectLst>
        </p:spPr>
        <p:txBody>
          <a:bodyPr>
            <a:noAutofit/>
          </a:bodyPr>
          <a:lstStyle>
            <a:lvl1pPr marL="0" indent="0" algn="r">
              <a:buNone/>
              <a:defRPr sz="11613" b="1">
                <a:solidFill>
                  <a:srgbClr val="7ABB57"/>
                </a:solidFill>
                <a:latin typeface="Calibri" panose="020F0502020204030204" pitchFamily="34" charset="0"/>
                <a:cs typeface="Calibri" panose="020F0502020204030204" pitchFamily="34" charset="0"/>
              </a:defRPr>
            </a:lvl1pPr>
          </a:lstStyle>
          <a:p>
            <a:pPr lvl="0"/>
            <a:r>
              <a:rPr lang="en-GB" dirty="0"/>
              <a:t>01</a:t>
            </a:r>
            <a:endParaRPr lang="en-US" dirty="0"/>
          </a:p>
        </p:txBody>
      </p:sp>
      <p:sp>
        <p:nvSpPr>
          <p:cNvPr id="58" name="Text Placeholder 3">
            <a:extLst>
              <a:ext uri="{FF2B5EF4-FFF2-40B4-BE49-F238E27FC236}">
                <a16:creationId xmlns:a16="http://schemas.microsoft.com/office/drawing/2014/main" id="{A73F0237-82F2-9643-A36E-7341C5BFDE0B}"/>
              </a:ext>
            </a:extLst>
          </p:cNvPr>
          <p:cNvSpPr>
            <a:spLocks noGrp="1"/>
          </p:cNvSpPr>
          <p:nvPr>
            <p:ph type="body" sz="quarter" idx="17" hasCustomPrompt="1"/>
          </p:nvPr>
        </p:nvSpPr>
        <p:spPr>
          <a:xfrm>
            <a:off x="1845056" y="703007"/>
            <a:ext cx="4250944" cy="882717"/>
          </a:xfrm>
          <a:prstGeom prst="rect">
            <a:avLst/>
          </a:prstGeom>
          <a:effectLst>
            <a:glow rad="127000">
              <a:srgbClr val="414141"/>
            </a:glow>
          </a:effectLst>
        </p:spPr>
        <p:txBody>
          <a:bodyPr>
            <a:noAutofit/>
          </a:bodyPr>
          <a:lstStyle>
            <a:lvl1pPr marL="0" indent="0" algn="r">
              <a:spcBef>
                <a:spcPts val="0"/>
              </a:spcBef>
              <a:buNone/>
              <a:defRPr sz="4800" b="1">
                <a:solidFill>
                  <a:srgbClr val="915F9E"/>
                </a:solidFill>
                <a:latin typeface="Calibri" panose="020F0502020204030204" pitchFamily="34" charset="0"/>
                <a:cs typeface="Calibri" panose="020F0502020204030204" pitchFamily="34" charset="0"/>
              </a:defRPr>
            </a:lvl1pPr>
          </a:lstStyle>
          <a:p>
            <a:pPr lvl="0"/>
            <a:r>
              <a:rPr lang="en-GB" dirty="0"/>
              <a:t>SECTION</a:t>
            </a:r>
            <a:endParaRPr lang="en-US" dirty="0"/>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703143" y="4110228"/>
            <a:ext cx="5616603" cy="972741"/>
          </a:xfrm>
          <a:prstGeom prst="rect">
            <a:avLst/>
          </a:prstGeom>
          <a:effectLst>
            <a:glow rad="127000">
              <a:srgbClr val="414141"/>
            </a:glow>
          </a:effectLst>
        </p:spPr>
        <p:txBody>
          <a:bodyPr>
            <a:noAutofit/>
          </a:bodyPr>
          <a:lstStyle>
            <a:lvl1pPr marL="0" indent="0" algn="r">
              <a:spcBef>
                <a:spcPts val="0"/>
              </a:spcBef>
              <a:buNone/>
              <a:defRPr sz="3600" b="0">
                <a:solidFill>
                  <a:schemeClr val="bg1"/>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13" name="Picture Placeholder 12">
            <a:extLst>
              <a:ext uri="{FF2B5EF4-FFF2-40B4-BE49-F238E27FC236}">
                <a16:creationId xmlns:a16="http://schemas.microsoft.com/office/drawing/2014/main" id="{B9B52FC5-EF20-2E4F-B459-ED992D478EE1}"/>
              </a:ext>
            </a:extLst>
          </p:cNvPr>
          <p:cNvSpPr>
            <a:spLocks noGrp="1"/>
          </p:cNvSpPr>
          <p:nvPr>
            <p:ph type="pic" sz="quarter" idx="21"/>
          </p:nvPr>
        </p:nvSpPr>
        <p:spPr>
          <a:xfrm>
            <a:off x="6841657" y="0"/>
            <a:ext cx="5364392" cy="6325815"/>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4" name="Freeform 13">
            <a:extLst>
              <a:ext uri="{FF2B5EF4-FFF2-40B4-BE49-F238E27FC236}">
                <a16:creationId xmlns:a16="http://schemas.microsoft.com/office/drawing/2014/main" id="{93A0930E-474C-8143-9EC1-2A82555CFDB6}"/>
              </a:ext>
            </a:extLst>
          </p:cNvPr>
          <p:cNvSpPr/>
          <p:nvPr userDrawn="1"/>
        </p:nvSpPr>
        <p:spPr>
          <a:xfrm rot="16200000">
            <a:off x="6121657" y="4227663"/>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309403300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Divider 02 - orange">
    <p:spTree>
      <p:nvGrpSpPr>
        <p:cNvPr id="1" name=""/>
        <p:cNvGrpSpPr/>
        <p:nvPr/>
      </p:nvGrpSpPr>
      <p:grpSpPr>
        <a:xfrm>
          <a:off x="0" y="0"/>
          <a:ext cx="0" cy="0"/>
          <a:chOff x="0" y="0"/>
          <a:chExt cx="0" cy="0"/>
        </a:xfrm>
      </p:grpSpPr>
      <p:sp>
        <p:nvSpPr>
          <p:cNvPr id="60" name="Freeform 59">
            <a:extLst>
              <a:ext uri="{FF2B5EF4-FFF2-40B4-BE49-F238E27FC236}">
                <a16:creationId xmlns:a16="http://schemas.microsoft.com/office/drawing/2014/main" id="{10FB2653-1E3F-C94C-B63C-A26D6B55BBDF}"/>
              </a:ext>
            </a:extLst>
          </p:cNvPr>
          <p:cNvSpPr/>
          <p:nvPr userDrawn="1"/>
        </p:nvSpPr>
        <p:spPr>
          <a:xfrm>
            <a:off x="-42147" y="3046269"/>
            <a:ext cx="12192000" cy="381173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chemeClr val="bg1"/>
          </a:solidFill>
          <a:ln w="30808" cap="flat">
            <a:noFill/>
            <a:prstDash val="solid"/>
            <a:miter/>
          </a:ln>
        </p:spPr>
        <p:txBody>
          <a:bodyPr rtlCol="0" anchor="ctr"/>
          <a:lstStyle/>
          <a:p>
            <a:endParaRPr lang="en-US" sz="2069"/>
          </a:p>
        </p:txBody>
      </p:sp>
      <p:sp>
        <p:nvSpPr>
          <p:cNvPr id="3" name="Freeform 2">
            <a:extLst>
              <a:ext uri="{FF2B5EF4-FFF2-40B4-BE49-F238E27FC236}">
                <a16:creationId xmlns:a16="http://schemas.microsoft.com/office/drawing/2014/main" id="{19260DE6-26E0-F749-A3D0-10A46E29D4EB}"/>
              </a:ext>
            </a:extLst>
          </p:cNvPr>
          <p:cNvSpPr/>
          <p:nvPr/>
        </p:nvSpPr>
        <p:spPr>
          <a:xfrm>
            <a:off x="-14049" y="2880243"/>
            <a:ext cx="12192000" cy="298304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rgbClr val="915F9E"/>
          </a:solidFill>
          <a:ln w="30808" cap="flat">
            <a:noFill/>
            <a:prstDash val="solid"/>
            <a:miter/>
          </a:ln>
        </p:spPr>
        <p:txBody>
          <a:bodyPr rtlCol="0" anchor="ctr"/>
          <a:lstStyle/>
          <a:p>
            <a:endParaRPr lang="en-US" sz="2069" dirty="0"/>
          </a:p>
        </p:txBody>
      </p:sp>
      <p:sp>
        <p:nvSpPr>
          <p:cNvPr id="57" name="Text Placeholder 3">
            <a:extLst>
              <a:ext uri="{FF2B5EF4-FFF2-40B4-BE49-F238E27FC236}">
                <a16:creationId xmlns:a16="http://schemas.microsoft.com/office/drawing/2014/main" id="{72EE2CF0-D590-9D49-88CE-03DDDC527CE3}"/>
              </a:ext>
            </a:extLst>
          </p:cNvPr>
          <p:cNvSpPr>
            <a:spLocks noGrp="1"/>
          </p:cNvSpPr>
          <p:nvPr>
            <p:ph type="body" sz="quarter" idx="14" hasCustomPrompt="1"/>
          </p:nvPr>
        </p:nvSpPr>
        <p:spPr>
          <a:xfrm>
            <a:off x="1845059" y="994716"/>
            <a:ext cx="4279038" cy="757034"/>
          </a:xfrm>
          <a:prstGeom prst="rect">
            <a:avLst/>
          </a:prstGeom>
          <a:effectLst>
            <a:glow rad="127000">
              <a:srgbClr val="414141"/>
            </a:glow>
          </a:effectLst>
        </p:spPr>
        <p:txBody>
          <a:bodyPr>
            <a:noAutofit/>
          </a:bodyPr>
          <a:lstStyle>
            <a:lvl1pPr marL="0" indent="0" algn="r">
              <a:buNone/>
              <a:defRPr sz="11613" b="1">
                <a:solidFill>
                  <a:srgbClr val="E97924"/>
                </a:solidFill>
                <a:latin typeface="Calibri" panose="020F0502020204030204" pitchFamily="34" charset="0"/>
                <a:cs typeface="Calibri" panose="020F0502020204030204" pitchFamily="34" charset="0"/>
              </a:defRPr>
            </a:lvl1pPr>
          </a:lstStyle>
          <a:p>
            <a:pPr lvl="0"/>
            <a:r>
              <a:rPr lang="en-GB" dirty="0"/>
              <a:t>02</a:t>
            </a:r>
            <a:endParaRPr lang="en-US" dirty="0"/>
          </a:p>
        </p:txBody>
      </p:sp>
      <p:sp>
        <p:nvSpPr>
          <p:cNvPr id="58" name="Text Placeholder 3">
            <a:extLst>
              <a:ext uri="{FF2B5EF4-FFF2-40B4-BE49-F238E27FC236}">
                <a16:creationId xmlns:a16="http://schemas.microsoft.com/office/drawing/2014/main" id="{A73F0237-82F2-9643-A36E-7341C5BFDE0B}"/>
              </a:ext>
            </a:extLst>
          </p:cNvPr>
          <p:cNvSpPr>
            <a:spLocks noGrp="1"/>
          </p:cNvSpPr>
          <p:nvPr>
            <p:ph type="body" sz="quarter" idx="17" hasCustomPrompt="1"/>
          </p:nvPr>
        </p:nvSpPr>
        <p:spPr>
          <a:xfrm>
            <a:off x="1845056" y="703007"/>
            <a:ext cx="4250944" cy="882717"/>
          </a:xfrm>
          <a:prstGeom prst="rect">
            <a:avLst/>
          </a:prstGeom>
          <a:effectLst>
            <a:glow rad="127000">
              <a:srgbClr val="414141"/>
            </a:glow>
          </a:effectLst>
        </p:spPr>
        <p:txBody>
          <a:bodyPr>
            <a:noAutofit/>
          </a:bodyPr>
          <a:lstStyle>
            <a:lvl1pPr marL="0" indent="0" algn="r">
              <a:spcBef>
                <a:spcPts val="0"/>
              </a:spcBef>
              <a:buNone/>
              <a:defRPr sz="4800" b="1">
                <a:solidFill>
                  <a:srgbClr val="915F9E"/>
                </a:solidFill>
                <a:latin typeface="Calibri" panose="020F0502020204030204" pitchFamily="34" charset="0"/>
                <a:cs typeface="Calibri" panose="020F0502020204030204" pitchFamily="34" charset="0"/>
              </a:defRPr>
            </a:lvl1pPr>
          </a:lstStyle>
          <a:p>
            <a:pPr lvl="0"/>
            <a:r>
              <a:rPr lang="en-GB" dirty="0"/>
              <a:t>SECTION</a:t>
            </a:r>
            <a:endParaRPr lang="en-US" dirty="0"/>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703143" y="4110228"/>
            <a:ext cx="5616603" cy="972741"/>
          </a:xfrm>
          <a:prstGeom prst="rect">
            <a:avLst/>
          </a:prstGeom>
          <a:effectLst>
            <a:glow rad="127000">
              <a:srgbClr val="414141"/>
            </a:glow>
          </a:effectLst>
        </p:spPr>
        <p:txBody>
          <a:bodyPr>
            <a:noAutofit/>
          </a:bodyPr>
          <a:lstStyle>
            <a:lvl1pPr marL="0" indent="0" algn="r">
              <a:spcBef>
                <a:spcPts val="0"/>
              </a:spcBef>
              <a:buNone/>
              <a:defRPr sz="3600" b="0">
                <a:solidFill>
                  <a:schemeClr val="bg1"/>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13" name="Picture Placeholder 12">
            <a:extLst>
              <a:ext uri="{FF2B5EF4-FFF2-40B4-BE49-F238E27FC236}">
                <a16:creationId xmlns:a16="http://schemas.microsoft.com/office/drawing/2014/main" id="{B9B52FC5-EF20-2E4F-B459-ED992D478EE1}"/>
              </a:ext>
            </a:extLst>
          </p:cNvPr>
          <p:cNvSpPr>
            <a:spLocks noGrp="1"/>
          </p:cNvSpPr>
          <p:nvPr>
            <p:ph type="pic" sz="quarter" idx="21"/>
          </p:nvPr>
        </p:nvSpPr>
        <p:spPr>
          <a:xfrm>
            <a:off x="6841657" y="0"/>
            <a:ext cx="5364392" cy="6325815"/>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4" name="Freeform 13">
            <a:extLst>
              <a:ext uri="{FF2B5EF4-FFF2-40B4-BE49-F238E27FC236}">
                <a16:creationId xmlns:a16="http://schemas.microsoft.com/office/drawing/2014/main" id="{93A0930E-474C-8143-9EC1-2A82555CFDB6}"/>
              </a:ext>
            </a:extLst>
          </p:cNvPr>
          <p:cNvSpPr/>
          <p:nvPr userDrawn="1"/>
        </p:nvSpPr>
        <p:spPr>
          <a:xfrm rot="16200000">
            <a:off x="6121657" y="4227663"/>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E97924"/>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107319415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ivider 03 - navy">
    <p:spTree>
      <p:nvGrpSpPr>
        <p:cNvPr id="1" name=""/>
        <p:cNvGrpSpPr/>
        <p:nvPr/>
      </p:nvGrpSpPr>
      <p:grpSpPr>
        <a:xfrm>
          <a:off x="0" y="0"/>
          <a:ext cx="0" cy="0"/>
          <a:chOff x="0" y="0"/>
          <a:chExt cx="0" cy="0"/>
        </a:xfrm>
      </p:grpSpPr>
      <p:sp>
        <p:nvSpPr>
          <p:cNvPr id="60" name="Freeform 59">
            <a:extLst>
              <a:ext uri="{FF2B5EF4-FFF2-40B4-BE49-F238E27FC236}">
                <a16:creationId xmlns:a16="http://schemas.microsoft.com/office/drawing/2014/main" id="{10FB2653-1E3F-C94C-B63C-A26D6B55BBDF}"/>
              </a:ext>
            </a:extLst>
          </p:cNvPr>
          <p:cNvSpPr/>
          <p:nvPr userDrawn="1"/>
        </p:nvSpPr>
        <p:spPr>
          <a:xfrm>
            <a:off x="-42147" y="3046269"/>
            <a:ext cx="12192000" cy="381173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chemeClr val="bg1"/>
          </a:solidFill>
          <a:ln w="30808" cap="flat">
            <a:noFill/>
            <a:prstDash val="solid"/>
            <a:miter/>
          </a:ln>
        </p:spPr>
        <p:txBody>
          <a:bodyPr rtlCol="0" anchor="ctr"/>
          <a:lstStyle/>
          <a:p>
            <a:endParaRPr lang="en-US" sz="2069"/>
          </a:p>
        </p:txBody>
      </p:sp>
      <p:sp>
        <p:nvSpPr>
          <p:cNvPr id="3" name="Freeform 2">
            <a:extLst>
              <a:ext uri="{FF2B5EF4-FFF2-40B4-BE49-F238E27FC236}">
                <a16:creationId xmlns:a16="http://schemas.microsoft.com/office/drawing/2014/main" id="{19260DE6-26E0-F749-A3D0-10A46E29D4EB}"/>
              </a:ext>
            </a:extLst>
          </p:cNvPr>
          <p:cNvSpPr/>
          <p:nvPr/>
        </p:nvSpPr>
        <p:spPr>
          <a:xfrm>
            <a:off x="-14049" y="2880243"/>
            <a:ext cx="12192000" cy="298304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rgbClr val="915F9E"/>
          </a:solidFill>
          <a:ln w="30808" cap="flat">
            <a:noFill/>
            <a:prstDash val="solid"/>
            <a:miter/>
          </a:ln>
        </p:spPr>
        <p:txBody>
          <a:bodyPr rtlCol="0" anchor="ctr"/>
          <a:lstStyle/>
          <a:p>
            <a:endParaRPr lang="en-US" sz="2069" dirty="0"/>
          </a:p>
        </p:txBody>
      </p:sp>
      <p:sp>
        <p:nvSpPr>
          <p:cNvPr id="57" name="Text Placeholder 3">
            <a:extLst>
              <a:ext uri="{FF2B5EF4-FFF2-40B4-BE49-F238E27FC236}">
                <a16:creationId xmlns:a16="http://schemas.microsoft.com/office/drawing/2014/main" id="{72EE2CF0-D590-9D49-88CE-03DDDC527CE3}"/>
              </a:ext>
            </a:extLst>
          </p:cNvPr>
          <p:cNvSpPr>
            <a:spLocks noGrp="1"/>
          </p:cNvSpPr>
          <p:nvPr>
            <p:ph type="body" sz="quarter" idx="14" hasCustomPrompt="1"/>
          </p:nvPr>
        </p:nvSpPr>
        <p:spPr>
          <a:xfrm>
            <a:off x="1845059" y="994716"/>
            <a:ext cx="4279038" cy="757034"/>
          </a:xfrm>
          <a:prstGeom prst="rect">
            <a:avLst/>
          </a:prstGeom>
          <a:effectLst>
            <a:glow rad="127000">
              <a:srgbClr val="414141"/>
            </a:glow>
          </a:effectLst>
        </p:spPr>
        <p:txBody>
          <a:bodyPr>
            <a:noAutofit/>
          </a:bodyPr>
          <a:lstStyle>
            <a:lvl1pPr marL="0" indent="0" algn="r">
              <a:buNone/>
              <a:defRPr sz="11613" b="1">
                <a:solidFill>
                  <a:srgbClr val="0C2D45"/>
                </a:solidFill>
                <a:latin typeface="Calibri" panose="020F0502020204030204" pitchFamily="34" charset="0"/>
                <a:cs typeface="Calibri" panose="020F0502020204030204" pitchFamily="34" charset="0"/>
              </a:defRPr>
            </a:lvl1pPr>
          </a:lstStyle>
          <a:p>
            <a:pPr lvl="0"/>
            <a:r>
              <a:rPr lang="en-GB" dirty="0"/>
              <a:t>03</a:t>
            </a:r>
            <a:endParaRPr lang="en-US" dirty="0"/>
          </a:p>
        </p:txBody>
      </p:sp>
      <p:sp>
        <p:nvSpPr>
          <p:cNvPr id="58" name="Text Placeholder 3">
            <a:extLst>
              <a:ext uri="{FF2B5EF4-FFF2-40B4-BE49-F238E27FC236}">
                <a16:creationId xmlns:a16="http://schemas.microsoft.com/office/drawing/2014/main" id="{A73F0237-82F2-9643-A36E-7341C5BFDE0B}"/>
              </a:ext>
            </a:extLst>
          </p:cNvPr>
          <p:cNvSpPr>
            <a:spLocks noGrp="1"/>
          </p:cNvSpPr>
          <p:nvPr>
            <p:ph type="body" sz="quarter" idx="17" hasCustomPrompt="1"/>
          </p:nvPr>
        </p:nvSpPr>
        <p:spPr>
          <a:xfrm>
            <a:off x="1845056" y="703007"/>
            <a:ext cx="4250944" cy="882717"/>
          </a:xfrm>
          <a:prstGeom prst="rect">
            <a:avLst/>
          </a:prstGeom>
          <a:effectLst>
            <a:glow rad="127000">
              <a:srgbClr val="414141"/>
            </a:glow>
          </a:effectLst>
        </p:spPr>
        <p:txBody>
          <a:bodyPr>
            <a:noAutofit/>
          </a:bodyPr>
          <a:lstStyle>
            <a:lvl1pPr marL="0" indent="0" algn="r">
              <a:buNone/>
              <a:defRPr sz="4800" b="1">
                <a:solidFill>
                  <a:srgbClr val="915F9E"/>
                </a:solidFill>
                <a:latin typeface="Calibri" panose="020F0502020204030204" pitchFamily="34" charset="0"/>
                <a:cs typeface="Calibri" panose="020F0502020204030204" pitchFamily="34" charset="0"/>
              </a:defRPr>
            </a:lvl1pPr>
          </a:lstStyle>
          <a:p>
            <a:pPr lvl="0"/>
            <a:r>
              <a:rPr lang="en-GB" dirty="0"/>
              <a:t>SECTION</a:t>
            </a:r>
            <a:endParaRPr lang="en-US" dirty="0"/>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703143" y="4110228"/>
            <a:ext cx="5616603" cy="972741"/>
          </a:xfrm>
          <a:prstGeom prst="rect">
            <a:avLst/>
          </a:prstGeom>
          <a:effectLst>
            <a:glow rad="127000">
              <a:srgbClr val="414141"/>
            </a:glow>
          </a:effectLst>
        </p:spPr>
        <p:txBody>
          <a:bodyPr>
            <a:noAutofit/>
          </a:bodyPr>
          <a:lstStyle>
            <a:lvl1pPr marL="0" indent="0" algn="r">
              <a:buNone/>
              <a:defRPr sz="3600" b="0">
                <a:solidFill>
                  <a:schemeClr val="bg1"/>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13" name="Picture Placeholder 12">
            <a:extLst>
              <a:ext uri="{FF2B5EF4-FFF2-40B4-BE49-F238E27FC236}">
                <a16:creationId xmlns:a16="http://schemas.microsoft.com/office/drawing/2014/main" id="{B9B52FC5-EF20-2E4F-B459-ED992D478EE1}"/>
              </a:ext>
            </a:extLst>
          </p:cNvPr>
          <p:cNvSpPr>
            <a:spLocks noGrp="1"/>
          </p:cNvSpPr>
          <p:nvPr>
            <p:ph type="pic" sz="quarter" idx="21"/>
          </p:nvPr>
        </p:nvSpPr>
        <p:spPr>
          <a:xfrm>
            <a:off x="6841657" y="0"/>
            <a:ext cx="5364392" cy="6325815"/>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4" name="Freeform 13">
            <a:extLst>
              <a:ext uri="{FF2B5EF4-FFF2-40B4-BE49-F238E27FC236}">
                <a16:creationId xmlns:a16="http://schemas.microsoft.com/office/drawing/2014/main" id="{93A0930E-474C-8143-9EC1-2A82555CFDB6}"/>
              </a:ext>
            </a:extLst>
          </p:cNvPr>
          <p:cNvSpPr/>
          <p:nvPr userDrawn="1"/>
        </p:nvSpPr>
        <p:spPr>
          <a:xfrm rot="16200000">
            <a:off x="6121657" y="4227663"/>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0C2D45"/>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235317587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B1AE1FF-1F45-E24F-816F-7F9439E481F4}"/>
              </a:ext>
            </a:extLst>
          </p:cNvPr>
          <p:cNvSpPr/>
          <p:nvPr userDrawn="1"/>
        </p:nvSpPr>
        <p:spPr>
          <a:xfrm>
            <a:off x="8613047" y="6501415"/>
            <a:ext cx="3063787" cy="200055"/>
          </a:xfrm>
          <a:prstGeom prst="rect">
            <a:avLst/>
          </a:prstGeom>
        </p:spPr>
        <p:txBody>
          <a:bodyPr wrap="square">
            <a:spAutoFit/>
          </a:bodyPr>
          <a:lstStyle/>
          <a:p>
            <a:pPr lvl="0" algn="r"/>
            <a:r>
              <a:rPr lang="en-GB" sz="700" spc="300" dirty="0">
                <a:solidFill>
                  <a:srgbClr val="0C2D45"/>
                </a:solidFill>
                <a:latin typeface="Calibri" panose="020F0502020204030204" pitchFamily="34" charset="0"/>
                <a:cs typeface="Calibri" panose="020F0502020204030204" pitchFamily="34" charset="0"/>
              </a:rPr>
              <a:t>promoting inclusive entrepreneurship</a:t>
            </a:r>
          </a:p>
        </p:txBody>
      </p:sp>
      <p:cxnSp>
        <p:nvCxnSpPr>
          <p:cNvPr id="8" name="Straight Connector 7">
            <a:extLst>
              <a:ext uri="{FF2B5EF4-FFF2-40B4-BE49-F238E27FC236}">
                <a16:creationId xmlns:a16="http://schemas.microsoft.com/office/drawing/2014/main" id="{179A7BE3-ADB3-6045-9800-D5B95B46CD87}"/>
              </a:ext>
            </a:extLst>
          </p:cNvPr>
          <p:cNvCxnSpPr>
            <a:cxnSpLocks/>
          </p:cNvCxnSpPr>
          <p:nvPr userDrawn="1"/>
        </p:nvCxnSpPr>
        <p:spPr>
          <a:xfrm flipV="1">
            <a:off x="11727493" y="6419863"/>
            <a:ext cx="0" cy="281607"/>
          </a:xfrm>
          <a:prstGeom prst="line">
            <a:avLst/>
          </a:prstGeom>
          <a:noFill/>
          <a:ln w="9525" cap="flat">
            <a:solidFill>
              <a:srgbClr val="915F9E"/>
            </a:solidFill>
            <a:prstDash val="solid"/>
            <a:miter lim="400000"/>
          </a:ln>
          <a:effectLst/>
          <a:sp3d/>
        </p:spPr>
        <p:style>
          <a:lnRef idx="0">
            <a:scrgbClr r="0" g="0" b="0"/>
          </a:lnRef>
          <a:fillRef idx="0">
            <a:scrgbClr r="0" g="0" b="0"/>
          </a:fillRef>
          <a:effectRef idx="0">
            <a:scrgbClr r="0" g="0" b="0"/>
          </a:effectRef>
          <a:fontRef idx="none"/>
        </p:style>
      </p:cxnSp>
      <p:sp>
        <p:nvSpPr>
          <p:cNvPr id="2" name="Slide Number Placeholder 5">
            <a:extLst>
              <a:ext uri="{FF2B5EF4-FFF2-40B4-BE49-F238E27FC236}">
                <a16:creationId xmlns:a16="http://schemas.microsoft.com/office/drawing/2014/main" id="{E9B200D2-9458-FAC0-653B-03FB2C61CB42}"/>
              </a:ext>
            </a:extLst>
          </p:cNvPr>
          <p:cNvSpPr>
            <a:spLocks noGrp="1"/>
          </p:cNvSpPr>
          <p:nvPr>
            <p:ph type="sldNum" sz="quarter" idx="4"/>
          </p:nvPr>
        </p:nvSpPr>
        <p:spPr>
          <a:xfrm>
            <a:off x="11727493" y="6466406"/>
            <a:ext cx="450298" cy="266594"/>
          </a:xfrm>
          <a:prstGeom prst="rect">
            <a:avLst/>
          </a:prstGeom>
        </p:spPr>
        <p:txBody>
          <a:bodyPr vert="horz" lIns="91440" tIns="45720" rIns="91440" bIns="45720" rtlCol="0" anchor="ctr"/>
          <a:lstStyle>
            <a:lvl1pPr algn="ctr">
              <a:defRPr sz="800" b="0" i="0">
                <a:solidFill>
                  <a:srgbClr val="0C2D45"/>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430657063"/>
      </p:ext>
    </p:extLst>
  </p:cSld>
  <p:clrMap bg1="lt1" tx1="dk1" bg2="lt2" tx2="dk2" accent1="accent1" accent2="accent2" accent3="accent3" accent4="accent4" accent5="accent5" accent6="accent6" hlink="hlink" folHlink="folHlink"/>
  <p:sldLayoutIdLst>
    <p:sldLayoutId id="2147483747" r:id="rId1"/>
    <p:sldLayoutId id="2147483694" r:id="rId2"/>
    <p:sldLayoutId id="2147483736" r:id="rId3"/>
    <p:sldLayoutId id="2147483739" r:id="rId4"/>
    <p:sldLayoutId id="2147483683" r:id="rId5"/>
    <p:sldLayoutId id="2147483697" r:id="rId6"/>
    <p:sldLayoutId id="2147483703" r:id="rId7"/>
    <p:sldLayoutId id="2147483738" r:id="rId8"/>
    <p:sldLayoutId id="2147483740" r:id="rId9"/>
    <p:sldLayoutId id="2147483700" r:id="rId10"/>
    <p:sldLayoutId id="2147483723" r:id="rId11"/>
    <p:sldLayoutId id="2147483744" r:id="rId12"/>
    <p:sldLayoutId id="2147483698" r:id="rId13"/>
    <p:sldLayoutId id="2147483695" r:id="rId14"/>
    <p:sldLayoutId id="2147483702" r:id="rId15"/>
    <p:sldLayoutId id="2147483735" r:id="rId16"/>
    <p:sldLayoutId id="2147483734" r:id="rId17"/>
    <p:sldLayoutId id="2147483708" r:id="rId18"/>
    <p:sldLayoutId id="2147483733" r:id="rId19"/>
    <p:sldLayoutId id="2147483746" r:id="rId20"/>
    <p:sldLayoutId id="2147483741" r:id="rId21"/>
    <p:sldLayoutId id="2147483742" r:id="rId22"/>
    <p:sldLayoutId id="2147483743" r:id="rId23"/>
    <p:sldLayoutId id="2147483737" r:id="rId24"/>
    <p:sldLayoutId id="2147483745" r:id="rId25"/>
  </p:sldLayoutIdLst>
  <p:hf hdr="0"/>
  <p:txStyles>
    <p:titleStyle>
      <a:lvl1pPr algn="l" defTabSz="3343281" rtl="0" eaLnBrk="1" latinLnBrk="0" hangingPunct="1">
        <a:lnSpc>
          <a:spcPct val="90000"/>
        </a:lnSpc>
        <a:spcBef>
          <a:spcPct val="0"/>
        </a:spcBef>
        <a:buNone/>
        <a:defRPr sz="3870" kern="1200">
          <a:solidFill>
            <a:srgbClr val="011E3B"/>
          </a:solidFill>
          <a:latin typeface="Calibri" panose="020F0502020204030204" pitchFamily="34" charset="0"/>
          <a:ea typeface="+mj-ea"/>
          <a:cs typeface="Calibri" panose="020F0502020204030204" pitchFamily="34" charset="0"/>
        </a:defRPr>
      </a:lvl1pPr>
    </p:titleStyle>
    <p:body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p:bodyStyle>
    <p:otherStyle>
      <a:defPPr>
        <a:defRPr lang="en-US"/>
      </a:defPPr>
      <a:lvl1pPr marL="0" algn="l" defTabSz="3343281" rtl="0" eaLnBrk="1" latinLnBrk="0" hangingPunct="1">
        <a:defRPr sz="6580" kern="1200">
          <a:solidFill>
            <a:schemeClr val="tx1"/>
          </a:solidFill>
          <a:latin typeface="+mn-lt"/>
          <a:ea typeface="+mn-ea"/>
          <a:cs typeface="+mn-cs"/>
        </a:defRPr>
      </a:lvl1pPr>
      <a:lvl2pPr marL="1671639" algn="l" defTabSz="3343281" rtl="0" eaLnBrk="1" latinLnBrk="0" hangingPunct="1">
        <a:defRPr sz="6580" kern="1200">
          <a:solidFill>
            <a:schemeClr val="tx1"/>
          </a:solidFill>
          <a:latin typeface="+mn-lt"/>
          <a:ea typeface="+mn-ea"/>
          <a:cs typeface="+mn-cs"/>
        </a:defRPr>
      </a:lvl2pPr>
      <a:lvl3pPr marL="3343281" algn="l" defTabSz="3343281" rtl="0" eaLnBrk="1" latinLnBrk="0" hangingPunct="1">
        <a:defRPr sz="6580" kern="1200">
          <a:solidFill>
            <a:schemeClr val="tx1"/>
          </a:solidFill>
          <a:latin typeface="+mn-lt"/>
          <a:ea typeface="+mn-ea"/>
          <a:cs typeface="+mn-cs"/>
        </a:defRPr>
      </a:lvl3pPr>
      <a:lvl4pPr marL="5014923" algn="l" defTabSz="3343281" rtl="0" eaLnBrk="1" latinLnBrk="0" hangingPunct="1">
        <a:defRPr sz="6580" kern="1200">
          <a:solidFill>
            <a:schemeClr val="tx1"/>
          </a:solidFill>
          <a:latin typeface="+mn-lt"/>
          <a:ea typeface="+mn-ea"/>
          <a:cs typeface="+mn-cs"/>
        </a:defRPr>
      </a:lvl4pPr>
      <a:lvl5pPr marL="6686564" algn="l" defTabSz="3343281" rtl="0" eaLnBrk="1" latinLnBrk="0" hangingPunct="1">
        <a:defRPr sz="6580" kern="1200">
          <a:solidFill>
            <a:schemeClr val="tx1"/>
          </a:solidFill>
          <a:latin typeface="+mn-lt"/>
          <a:ea typeface="+mn-ea"/>
          <a:cs typeface="+mn-cs"/>
        </a:defRPr>
      </a:lvl5pPr>
      <a:lvl6pPr marL="8358202" algn="l" defTabSz="3343281" rtl="0" eaLnBrk="1" latinLnBrk="0" hangingPunct="1">
        <a:defRPr sz="6580" kern="1200">
          <a:solidFill>
            <a:schemeClr val="tx1"/>
          </a:solidFill>
          <a:latin typeface="+mn-lt"/>
          <a:ea typeface="+mn-ea"/>
          <a:cs typeface="+mn-cs"/>
        </a:defRPr>
      </a:lvl6pPr>
      <a:lvl7pPr marL="10029841" algn="l" defTabSz="3343281" rtl="0" eaLnBrk="1" latinLnBrk="0" hangingPunct="1">
        <a:defRPr sz="6580" kern="1200">
          <a:solidFill>
            <a:schemeClr val="tx1"/>
          </a:solidFill>
          <a:latin typeface="+mn-lt"/>
          <a:ea typeface="+mn-ea"/>
          <a:cs typeface="+mn-cs"/>
        </a:defRPr>
      </a:lvl7pPr>
      <a:lvl8pPr marL="11701485" algn="l" defTabSz="3343281" rtl="0" eaLnBrk="1" latinLnBrk="0" hangingPunct="1">
        <a:defRPr sz="6580" kern="1200">
          <a:solidFill>
            <a:schemeClr val="tx1"/>
          </a:solidFill>
          <a:latin typeface="+mn-lt"/>
          <a:ea typeface="+mn-ea"/>
          <a:cs typeface="+mn-cs"/>
        </a:defRPr>
      </a:lvl8pPr>
      <a:lvl9pPr marL="13373124" algn="l" defTabSz="3343281" rtl="0" eaLnBrk="1" latinLnBrk="0" hangingPunct="1">
        <a:defRPr sz="65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Layout" Target="../slideLayouts/slideLayout3.xml"/><Relationship Id="rId4" Type="http://schemas.openxmlformats.org/officeDocument/2006/relationships/image" Target="../media/image8.jpeg"/></Relationships>
</file>

<file path=ppt/slides/_rels/slide1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xml"/><Relationship Id="rId1" Type="http://schemas.openxmlformats.org/officeDocument/2006/relationships/slideLayout" Target="../slideLayouts/slideLayout19.xml"/><Relationship Id="rId5" Type="http://schemas.openxmlformats.org/officeDocument/2006/relationships/hyperlink" Target="https://www.canva.com/templates/s/budget/" TargetMode="External"/><Relationship Id="rId4" Type="http://schemas.openxmlformats.org/officeDocument/2006/relationships/hyperlink" Target="https://bit.ly/462jPvq"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19.xml"/><Relationship Id="rId5" Type="http://schemas.openxmlformats.org/officeDocument/2006/relationships/image" Target="../media/image27.jpeg"/><Relationship Id="rId4" Type="http://schemas.openxmlformats.org/officeDocument/2006/relationships/image" Target="../media/image26.svg"/></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19.xml"/><Relationship Id="rId5" Type="http://schemas.openxmlformats.org/officeDocument/2006/relationships/image" Target="../media/image27.jpeg"/><Relationship Id="rId4" Type="http://schemas.openxmlformats.org/officeDocument/2006/relationships/image" Target="../media/image26.svg"/></Relationships>
</file>

<file path=ppt/slides/_rels/slide18.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29.svg"/><Relationship Id="rId7" Type="http://schemas.openxmlformats.org/officeDocument/2006/relationships/image" Target="../media/image33.svg"/><Relationship Id="rId2" Type="http://schemas.openxmlformats.org/officeDocument/2006/relationships/image" Target="../media/image28.png"/><Relationship Id="rId1" Type="http://schemas.openxmlformats.org/officeDocument/2006/relationships/slideLayout" Target="../slideLayouts/slideLayout25.xml"/><Relationship Id="rId6" Type="http://schemas.openxmlformats.org/officeDocument/2006/relationships/image" Target="../media/image32.png"/><Relationship Id="rId5" Type="http://schemas.openxmlformats.org/officeDocument/2006/relationships/image" Target="../media/image31.svg"/><Relationship Id="rId4" Type="http://schemas.openxmlformats.org/officeDocument/2006/relationships/image" Target="../media/image30.png"/><Relationship Id="rId9" Type="http://schemas.openxmlformats.org/officeDocument/2006/relationships/image" Target="../media/image35.sv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37.svg"/><Relationship Id="rId7" Type="http://schemas.openxmlformats.org/officeDocument/2006/relationships/image" Target="../media/image41.svg"/><Relationship Id="rId2" Type="http://schemas.openxmlformats.org/officeDocument/2006/relationships/image" Target="../media/image36.png"/><Relationship Id="rId1" Type="http://schemas.openxmlformats.org/officeDocument/2006/relationships/slideLayout" Target="../slideLayouts/slideLayout19.xml"/><Relationship Id="rId6" Type="http://schemas.openxmlformats.org/officeDocument/2006/relationships/image" Target="../media/image40.png"/><Relationship Id="rId5" Type="http://schemas.openxmlformats.org/officeDocument/2006/relationships/image" Target="../media/image39.svg"/><Relationship Id="rId4" Type="http://schemas.openxmlformats.org/officeDocument/2006/relationships/image" Target="../media/image38.png"/></Relationships>
</file>

<file path=ppt/slides/_rels/slide2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hyperlink" Target="https://www.youtube.com/watch?v=elfq9K57Hq0" TargetMode="Externa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hyperlink" Target="https://www.linkedin.com/groups/12785698/" TargetMode="Externa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slideLayout" Target="../slideLayouts/slideLayout19.xml"/><Relationship Id="rId1" Type="http://schemas.openxmlformats.org/officeDocument/2006/relationships/video" Target="https://www.youtube.com/embed/KbqVf8ePmTI?feature=oembed" TargetMode="External"/><Relationship Id="rId5" Type="http://schemas.openxmlformats.org/officeDocument/2006/relationships/image" Target="../media/image45.svg"/><Relationship Id="rId4" Type="http://schemas.openxmlformats.org/officeDocument/2006/relationships/image" Target="../media/image44.png"/></Relationships>
</file>

<file path=ppt/slides/_rels/slide28.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hyperlink" Target="https://gruenderplattform-de.translate.goog/unternehmen-gruenden/gewerbesteuer?_x_tr_sl=de&amp;_x_tr_tl=en&amp;_x_tr_hl=de&amp;_x_tr_pto=wapp" TargetMode="External"/><Relationship Id="rId7" Type="http://schemas.openxmlformats.org/officeDocument/2006/relationships/hyperlink" Target="https://www-smartexperts-de.translate.goog/suche/?from=portal&amp;_x_tr_sl=de&amp;_x_tr_tl=en&amp;_x_tr_hl=de&amp;_x_tr_pto=wapp" TargetMode="External"/><Relationship Id="rId2" Type="http://schemas.openxmlformats.org/officeDocument/2006/relationships/hyperlink" Target="https://gruenderplattform-de.translate.goog/unternehmen-gruenden/einkommensteuer?_x_tr_sl=de&amp;_x_tr_tl=en&amp;_x_tr_hl=de&amp;_x_tr_pto=wapp" TargetMode="External"/><Relationship Id="rId1" Type="http://schemas.openxmlformats.org/officeDocument/2006/relationships/slideLayout" Target="../slideLayouts/slideLayout17.xml"/><Relationship Id="rId6" Type="http://schemas.openxmlformats.org/officeDocument/2006/relationships/hyperlink" Target="https://gruenderplattform-de.translate.goog/ratgeber/kleinunternehmerregelung?_x_tr_sl=de&amp;_x_tr_tl=en&amp;_x_tr_hl=de&amp;_x_tr_pto=wapp" TargetMode="External"/><Relationship Id="rId5" Type="http://schemas.openxmlformats.org/officeDocument/2006/relationships/hyperlink" Target="https://www-bmf--steuerrechner-de.translate.goog/ekst/eingabeformekst.xhtml?_x_tr_sl=de&amp;_x_tr_tl=en&amp;_x_tr_hl=de&amp;_x_tr_pto=wapp" TargetMode="External"/><Relationship Id="rId10" Type="http://schemas.openxmlformats.org/officeDocument/2006/relationships/image" Target="../media/image48.png"/><Relationship Id="rId4" Type="http://schemas.openxmlformats.org/officeDocument/2006/relationships/hyperlink" Target="https://gruenderplattform-de.translate.goog/unternehmen-gruenden/umsatzsteuer?_x_tr_sl=de&amp;_x_tr_tl=en&amp;_x_tr_hl=de&amp;_x_tr_pto=wapp" TargetMode="External"/><Relationship Id="rId9" Type="http://schemas.openxmlformats.org/officeDocument/2006/relationships/image" Target="../media/image47.png"/></Relationships>
</file>

<file path=ppt/slides/_rels/slide29.xml.rels><?xml version="1.0" encoding="UTF-8" standalone="yes"?>
<Relationships xmlns="http://schemas.openxmlformats.org/package/2006/relationships"><Relationship Id="rId3" Type="http://schemas.openxmlformats.org/officeDocument/2006/relationships/hyperlink" Target="https://www.zdh.de/ueber-uns/organisationen-des-handwerks/handwerkskammern/deutschlandkarte-der-handwerkskammern/" TargetMode="External"/><Relationship Id="rId2" Type="http://schemas.openxmlformats.org/officeDocument/2006/relationships/hyperlink" Target="https://www.dihk.de/ihk-finder" TargetMode="Externa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hyperlink" Target="https://www.kfw.de/inlandsfoerderung/Companies/" TargetMode="External"/><Relationship Id="rId2" Type="http://schemas.openxmlformats.org/officeDocument/2006/relationships/hyperlink" Target="https://www.wir-gruenden-in-deutschland.de/en/" TargetMode="Externa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3" Type="http://schemas.openxmlformats.org/officeDocument/2006/relationships/hyperlink" Target="http://ifb.uni-erlangen.de/en/" TargetMode="External"/><Relationship Id="rId2" Type="http://schemas.openxmlformats.org/officeDocument/2006/relationships/hyperlink" Target="https://www.arbeitsagentur.de/en" TargetMode="External"/><Relationship Id="rId1" Type="http://schemas.openxmlformats.org/officeDocument/2006/relationships/slideLayout" Target="../slideLayouts/slideLayout19.xml"/><Relationship Id="rId4" Type="http://schemas.openxmlformats.org/officeDocument/2006/relationships/hyperlink" Target="https://www.netzwerk-iq.de/en/"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s://together-in-germany.de/en" TargetMode="External"/><Relationship Id="rId2" Type="http://schemas.openxmlformats.org/officeDocument/2006/relationships/hyperlink" Target="https://handbookgermany.de/en.html" TargetMode="External"/><Relationship Id="rId1" Type="http://schemas.openxmlformats.org/officeDocument/2006/relationships/slideLayout" Target="../slideLayouts/slideLayout19.xml"/><Relationship Id="rId4" Type="http://schemas.openxmlformats.org/officeDocument/2006/relationships/hyperlink" Target="https://www.make-it-in-germany.com/en/"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hyperlink" Target="https://matching-stattkapital-eu.translate.goog/?_x_tr_sl=de&amp;_x_tr_tl=en&amp;_x_tr_hl=de&amp;_x_tr_pto=wapp" TargetMode="External"/><Relationship Id="rId7" Type="http://schemas.openxmlformats.org/officeDocument/2006/relationships/image" Target="../media/image49.png"/><Relationship Id="rId2" Type="http://schemas.openxmlformats.org/officeDocument/2006/relationships/hyperlink" Target="https://socialimpact-eu.translate.goog/?_x_tr_sl=de&amp;_x_tr_tl=en&amp;_x_tr_hl=de&amp;_x_tr_pto=wapp" TargetMode="External"/><Relationship Id="rId1" Type="http://schemas.openxmlformats.org/officeDocument/2006/relationships/slideLayout" Target="../slideLayouts/slideLayout17.xml"/><Relationship Id="rId6" Type="http://schemas.openxmlformats.org/officeDocument/2006/relationships/hyperlink" Target="https://integreat-app.de/" TargetMode="External"/><Relationship Id="rId5" Type="http://schemas.openxmlformats.org/officeDocument/2006/relationships/hyperlink" Target="https://www.make-it-in-germany.com/en/working-in-germany/setting-up-business/preparation-consultation/financing-funding" TargetMode="External"/><Relationship Id="rId4" Type="http://schemas.openxmlformats.org/officeDocument/2006/relationships/hyperlink" Target="https://www-kiz-de.translate.goog/?_x_tr_sl=de&amp;_x_tr_tl=en&amp;_x_tr_hl=de&amp;_x_tr_pto=wapp" TargetMode="External"/><Relationship Id="rId9" Type="http://schemas.openxmlformats.org/officeDocument/2006/relationships/image" Target="../media/image51.png"/></Relationships>
</file>

<file path=ppt/slides/_rels/slide34.xml.rels><?xml version="1.0" encoding="UTF-8" standalone="yes"?>
<Relationships xmlns="http://schemas.openxmlformats.org/package/2006/relationships"><Relationship Id="rId3" Type="http://schemas.openxmlformats.org/officeDocument/2006/relationships/image" Target="../media/image53.svg"/><Relationship Id="rId7" Type="http://schemas.openxmlformats.org/officeDocument/2006/relationships/image" Target="../media/image57.svg"/><Relationship Id="rId2" Type="http://schemas.openxmlformats.org/officeDocument/2006/relationships/image" Target="../media/image52.png"/><Relationship Id="rId1" Type="http://schemas.openxmlformats.org/officeDocument/2006/relationships/slideLayout" Target="../slideLayouts/slideLayout19.xml"/><Relationship Id="rId6" Type="http://schemas.openxmlformats.org/officeDocument/2006/relationships/image" Target="../media/image56.png"/><Relationship Id="rId5" Type="http://schemas.openxmlformats.org/officeDocument/2006/relationships/image" Target="../media/image55.svg"/><Relationship Id="rId4" Type="http://schemas.openxmlformats.org/officeDocument/2006/relationships/image" Target="../media/image54.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hyperlink" Target="https://www.localenterprise.ie/Fingal/Start-or-Grow-your-Business/Start-a-Business/Small-Business-Tax-Planning/" TargetMode="External"/><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3" Type="http://schemas.openxmlformats.org/officeDocument/2006/relationships/hyperlink" Target="http://smallbusinessadvice.ie/" TargetMode="External"/><Relationship Id="rId2" Type="http://schemas.openxmlformats.org/officeDocument/2006/relationships/hyperlink" Target="https://www.citizensinformation.ie/en/employment/types-of-employment/self-employment/starting-a-business/" TargetMode="External"/><Relationship Id="rId1" Type="http://schemas.openxmlformats.org/officeDocument/2006/relationships/slideLayout" Target="../slideLayouts/slideLayout19.xml"/><Relationship Id="rId4" Type="http://schemas.openxmlformats.org/officeDocument/2006/relationships/hyperlink" Target="https://www.revenue.ie/en/home.aspx"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s://www.localenterprise.ie/" TargetMode="External"/><Relationship Id="rId2" Type="http://schemas.openxmlformats.org/officeDocument/2006/relationships/hyperlink" Target="https://www.centralbank.ie/home" TargetMode="External"/><Relationship Id="rId1" Type="http://schemas.openxmlformats.org/officeDocument/2006/relationships/slideLayout" Target="../slideLayouts/slideLayout19.xml"/><Relationship Id="rId4" Type="http://schemas.openxmlformats.org/officeDocument/2006/relationships/hyperlink" Target="https://chambers.ie/"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6.xml"/><Relationship Id="rId4" Type="http://schemas.microsoft.com/office/2007/relationships/hdphoto" Target="../media/hdphoto3.wdp"/></Relationships>
</file>

<file path=ppt/slides/_rels/slide40.xml.rels><?xml version="1.0" encoding="UTF-8" standalone="yes"?>
<Relationships xmlns="http://schemas.openxmlformats.org/package/2006/relationships"><Relationship Id="rId3" Type="http://schemas.openxmlformats.org/officeDocument/2006/relationships/hyperlink" Target="https://intertradeireland.com/" TargetMode="External"/><Relationship Id="rId2" Type="http://schemas.openxmlformats.org/officeDocument/2006/relationships/hyperlink" Target="https://cro.ie/registration/business-name/" TargetMode="External"/><Relationship Id="rId1" Type="http://schemas.openxmlformats.org/officeDocument/2006/relationships/slideLayout" Target="../slideLayouts/slideLayout19.xml"/><Relationship Id="rId4" Type="http://schemas.openxmlformats.org/officeDocument/2006/relationships/hyperlink" Target="https://www.socialentrepreneurs.ie/" TargetMode="External"/></Relationships>
</file>

<file path=ppt/slides/_rels/slide41.xml.rels><?xml version="1.0" encoding="UTF-8" standalone="yes"?>
<Relationships xmlns="http://schemas.openxmlformats.org/package/2006/relationships"><Relationship Id="rId8" Type="http://schemas.openxmlformats.org/officeDocument/2006/relationships/image" Target="../media/image64.svg"/><Relationship Id="rId3" Type="http://schemas.openxmlformats.org/officeDocument/2006/relationships/hyperlink" Target="https://irepod.com/podcast/irishsuccesspodcast" TargetMode="External"/><Relationship Id="rId7" Type="http://schemas.openxmlformats.org/officeDocument/2006/relationships/image" Target="../media/image63.png"/><Relationship Id="rId2" Type="http://schemas.openxmlformats.org/officeDocument/2006/relationships/image" Target="../media/image59.jpg"/><Relationship Id="rId1" Type="http://schemas.openxmlformats.org/officeDocument/2006/relationships/slideLayout" Target="../slideLayouts/slideLayout19.xml"/><Relationship Id="rId6" Type="http://schemas.openxmlformats.org/officeDocument/2006/relationships/image" Target="../media/image62.svg"/><Relationship Id="rId5" Type="http://schemas.openxmlformats.org/officeDocument/2006/relationships/image" Target="../media/image61.png"/><Relationship Id="rId4" Type="http://schemas.openxmlformats.org/officeDocument/2006/relationships/image" Target="../media/image60.jp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3" Type="http://schemas.openxmlformats.org/officeDocument/2006/relationships/hyperlink" Target="https://www.expatarrivals.com/europe/denmark/banking-money-and-taxes-denmark" TargetMode="External"/><Relationship Id="rId2" Type="http://schemas.openxmlformats.org/officeDocument/2006/relationships/hyperlink" Target="https://www.internations.org/denmark-expats/guide/banks-taxes" TargetMode="External"/><Relationship Id="rId1" Type="http://schemas.openxmlformats.org/officeDocument/2006/relationships/slideLayout" Target="../slideLayouts/slideLayout19.xml"/><Relationship Id="rId6" Type="http://schemas.openxmlformats.org/officeDocument/2006/relationships/hyperlink" Target="https://www.nordichq.com/regions/nordics/denmark/" TargetMode="External"/><Relationship Id="rId5" Type="http://schemas.openxmlformats.org/officeDocument/2006/relationships/hyperlink" Target="https://fitsmallbusiness.com/how-to-do-payroll-denmark/" TargetMode="External"/><Relationship Id="rId4" Type="http://schemas.openxmlformats.org/officeDocument/2006/relationships/hyperlink" Target="https://workplacedenmark.dk/taxes-and-vat/tax-regulations-for-posted-workers/"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s://skat.dk/en-us/individuals/taxation-in-denmark" TargetMode="External"/><Relationship Id="rId2" Type="http://schemas.openxmlformats.org/officeDocument/2006/relationships/hyperlink" Target="https://sktst.dk/english" TargetMode="External"/><Relationship Id="rId1" Type="http://schemas.openxmlformats.org/officeDocument/2006/relationships/slideLayout" Target="../slideLayouts/slideLayout19.xml"/><Relationship Id="rId4" Type="http://schemas.openxmlformats.org/officeDocument/2006/relationships/hyperlink" Target="https://info.skat.dk/data.aspx?oid=80716" TargetMode="External"/></Relationships>
</file>

<file path=ppt/slides/_rels/slide45.xml.rels><?xml version="1.0" encoding="UTF-8" standalone="yes"?>
<Relationships xmlns="http://schemas.openxmlformats.org/package/2006/relationships"><Relationship Id="rId2" Type="http://schemas.openxmlformats.org/officeDocument/2006/relationships/hyperlink" Target="https://verksamt.se/en/taxes-contributions/limited-companies" TargetMode="External"/><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3" Type="http://schemas.openxmlformats.org/officeDocument/2006/relationships/hyperlink" Target="https://www.nyforetagarcentrum.com/" TargetMode="External"/><Relationship Id="rId2" Type="http://schemas.openxmlformats.org/officeDocument/2006/relationships/hyperlink" Target="http://www.verksamt.se/" TargetMode="External"/><Relationship Id="rId1" Type="http://schemas.openxmlformats.org/officeDocument/2006/relationships/slideLayout" Target="../slideLayouts/slideLayout19.xml"/><Relationship Id="rId5" Type="http://schemas.openxmlformats.org/officeDocument/2006/relationships/hyperlink" Target="https://coompanion.se/" TargetMode="External"/><Relationship Id="rId4" Type="http://schemas.openxmlformats.org/officeDocument/2006/relationships/hyperlink" Target="https://www.almi.se/" TargetMode="External"/></Relationships>
</file>

<file path=ppt/slides/_rels/slide47.xml.rels><?xml version="1.0" encoding="UTF-8" standalone="yes"?>
<Relationships xmlns="http://schemas.openxmlformats.org/package/2006/relationships"><Relationship Id="rId3" Type="http://schemas.openxmlformats.org/officeDocument/2006/relationships/image" Target="../media/image65.jpeg"/><Relationship Id="rId7" Type="http://schemas.openxmlformats.org/officeDocument/2006/relationships/hyperlink" Target="https://www.thehumansafetynet.org/stories-and-news/people-stories/all/if-the-customers-are-happy--they-will-recommend-you--and-at-that-point-things-start-going-very-well" TargetMode="External"/><Relationship Id="rId2" Type="http://schemas.openxmlformats.org/officeDocument/2006/relationships/notesSlide" Target="../notesSlides/notesSlide7.xml"/><Relationship Id="rId1" Type="http://schemas.openxmlformats.org/officeDocument/2006/relationships/slideLayout" Target="../slideLayouts/slideLayout19.xml"/><Relationship Id="rId6" Type="http://schemas.openxmlformats.org/officeDocument/2006/relationships/hyperlink" Target="https://socialimpact.eu/" TargetMode="External"/><Relationship Id="rId5" Type="http://schemas.openxmlformats.org/officeDocument/2006/relationships/hyperlink" Target="https://danarssalon.com/" TargetMode="External"/><Relationship Id="rId4" Type="http://schemas.openxmlformats.org/officeDocument/2006/relationships/image" Target="../media/image66.png"/></Relationships>
</file>

<file path=ppt/slides/_rels/slide4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7.png"/><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Layout" Target="../slideLayouts/slideLayout19.xml"/><Relationship Id="rId5" Type="http://schemas.openxmlformats.org/officeDocument/2006/relationships/image" Target="../media/image70.svg"/><Relationship Id="rId4" Type="http://schemas.openxmlformats.org/officeDocument/2006/relationships/image" Target="../media/image69.png"/></Relationships>
</file>

<file path=ppt/slides/_rels/slide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9.xml"/></Relationships>
</file>

<file path=ppt/slides/_rels/slide50.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71.png"/><Relationship Id="rId1" Type="http://schemas.openxmlformats.org/officeDocument/2006/relationships/slideLayout" Target="../slideLayouts/slideLayout19.xml"/></Relationships>
</file>

<file path=ppt/slides/_rels/slide5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jpeg"/><Relationship Id="rId1" Type="http://schemas.openxmlformats.org/officeDocument/2006/relationships/slideLayout" Target="../slideLayouts/slideLayout20.xml"/><Relationship Id="rId4" Type="http://schemas.openxmlformats.org/officeDocument/2006/relationships/image" Target="../media/image75.sv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19.xml"/><Relationship Id="rId6" Type="http://schemas.openxmlformats.org/officeDocument/2006/relationships/image" Target="../media/image81.png"/><Relationship Id="rId5" Type="http://schemas.openxmlformats.org/officeDocument/2006/relationships/image" Target="../media/image80.jpeg"/><Relationship Id="rId4" Type="http://schemas.openxmlformats.org/officeDocument/2006/relationships/image" Target="../media/image79.svg"/></Relationships>
</file>

<file path=ppt/slides/_rels/slide56.xml.rels><?xml version="1.0" encoding="UTF-8" standalone="yes"?>
<Relationships xmlns="http://schemas.openxmlformats.org/package/2006/relationships"><Relationship Id="rId3" Type="http://schemas.openxmlformats.org/officeDocument/2006/relationships/hyperlink" Target="https://thecrowdspace.com/platforms/" TargetMode="External"/><Relationship Id="rId2" Type="http://schemas.openxmlformats.org/officeDocument/2006/relationships/hyperlink" Target="https://www.seedrs.com/academy/how-to-perfect-your-crowdfunding-video-pitch" TargetMode="External"/><Relationship Id="rId1" Type="http://schemas.openxmlformats.org/officeDocument/2006/relationships/slideLayout" Target="../slideLayouts/slideLayout19.xml"/><Relationship Id="rId5" Type="http://schemas.openxmlformats.org/officeDocument/2006/relationships/hyperlink" Target="https://www.thinkbusiness.ie/articles/crowdfunding-in-ireland-guide/" TargetMode="External"/><Relationship Id="rId4" Type="http://schemas.openxmlformats.org/officeDocument/2006/relationships/hyperlink" Target="https://www.crucialcrowdfunding.eu/jargon-buster/" TargetMode="External"/></Relationships>
</file>

<file path=ppt/slides/_rels/slide57.xml.rels><?xml version="1.0" encoding="UTF-8" standalone="yes"?>
<Relationships xmlns="http://schemas.openxmlformats.org/package/2006/relationships"><Relationship Id="rId3" Type="http://schemas.openxmlformats.org/officeDocument/2006/relationships/hyperlink" Target="https://www.startnext.com/" TargetMode="External"/><Relationship Id="rId2" Type="http://schemas.openxmlformats.org/officeDocument/2006/relationships/hyperlink" Target="https://einguterplan.de/" TargetMode="External"/><Relationship Id="rId1" Type="http://schemas.openxmlformats.org/officeDocument/2006/relationships/slideLayout" Target="../slideLayouts/slideLayout19.xml"/><Relationship Id="rId4" Type="http://schemas.openxmlformats.org/officeDocument/2006/relationships/image" Target="../media/image82.png"/></Relationships>
</file>

<file path=ppt/slides/_rels/slide5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2" Type="http://schemas.openxmlformats.org/officeDocument/2006/relationships/hyperlink" Target="https://www.youtube.com/watch?v=q13UX4UCmKY" TargetMode="External"/><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1.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19.xml"/></Relationships>
</file>

<file path=ppt/slides/_rels/slide62.xml.rels><?xml version="1.0" encoding="UTF-8" standalone="yes"?>
<Relationships xmlns="http://schemas.openxmlformats.org/package/2006/relationships"><Relationship Id="rId3" Type="http://schemas.openxmlformats.org/officeDocument/2006/relationships/image" Target="../media/image86.svg"/><Relationship Id="rId2" Type="http://schemas.openxmlformats.org/officeDocument/2006/relationships/image" Target="../media/image85.png"/><Relationship Id="rId1" Type="http://schemas.openxmlformats.org/officeDocument/2006/relationships/slideLayout" Target="../slideLayouts/slideLayout21.xml"/><Relationship Id="rId5" Type="http://schemas.openxmlformats.org/officeDocument/2006/relationships/image" Target="../media/image88.svg"/><Relationship Id="rId4" Type="http://schemas.openxmlformats.org/officeDocument/2006/relationships/image" Target="../media/image87.png"/></Relationships>
</file>

<file path=ppt/slides/_rels/slide63.xml.rels><?xml version="1.0" encoding="UTF-8" standalone="yes"?>
<Relationships xmlns="http://schemas.openxmlformats.org/package/2006/relationships"><Relationship Id="rId3" Type="http://schemas.openxmlformats.org/officeDocument/2006/relationships/image" Target="../media/image90.svg"/><Relationship Id="rId2" Type="http://schemas.openxmlformats.org/officeDocument/2006/relationships/image" Target="../media/image89.png"/><Relationship Id="rId1" Type="http://schemas.openxmlformats.org/officeDocument/2006/relationships/slideLayout" Target="../slideLayouts/slideLayout19.xml"/><Relationship Id="rId5" Type="http://schemas.openxmlformats.org/officeDocument/2006/relationships/image" Target="../media/image92.svg"/><Relationship Id="rId4" Type="http://schemas.openxmlformats.org/officeDocument/2006/relationships/image" Target="../media/image91.png"/></Relationships>
</file>

<file path=ppt/slides/_rels/slide64.xml.rels><?xml version="1.0" encoding="UTF-8" standalone="yes"?>
<Relationships xmlns="http://schemas.openxmlformats.org/package/2006/relationships"><Relationship Id="rId3" Type="http://schemas.openxmlformats.org/officeDocument/2006/relationships/image" Target="../media/image94.svg"/><Relationship Id="rId7" Type="http://schemas.openxmlformats.org/officeDocument/2006/relationships/image" Target="../media/image98.svg"/><Relationship Id="rId2" Type="http://schemas.openxmlformats.org/officeDocument/2006/relationships/image" Target="../media/image93.png"/><Relationship Id="rId1" Type="http://schemas.openxmlformats.org/officeDocument/2006/relationships/slideLayout" Target="../slideLayouts/slideLayout19.xml"/><Relationship Id="rId6" Type="http://schemas.openxmlformats.org/officeDocument/2006/relationships/image" Target="../media/image97.png"/><Relationship Id="rId5" Type="http://schemas.openxmlformats.org/officeDocument/2006/relationships/image" Target="../media/image96.svg"/><Relationship Id="rId4" Type="http://schemas.openxmlformats.org/officeDocument/2006/relationships/image" Target="../media/image95.png"/></Relationships>
</file>

<file path=ppt/slides/_rels/slide65.xml.rels><?xml version="1.0" encoding="UTF-8" standalone="yes"?>
<Relationships xmlns="http://schemas.openxmlformats.org/package/2006/relationships"><Relationship Id="rId3" Type="http://schemas.openxmlformats.org/officeDocument/2006/relationships/image" Target="../media/image100.svg"/><Relationship Id="rId2" Type="http://schemas.openxmlformats.org/officeDocument/2006/relationships/image" Target="../media/image99.png"/><Relationship Id="rId1" Type="http://schemas.openxmlformats.org/officeDocument/2006/relationships/slideLayout" Target="../slideLayouts/slideLayout2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8.xml.rels><?xml version="1.0" encoding="UTF-8" standalone="yes"?>
<Relationships xmlns="http://schemas.openxmlformats.org/package/2006/relationships"><Relationship Id="rId3" Type="http://schemas.openxmlformats.org/officeDocument/2006/relationships/hyperlink" Target="https://www.youtube.com/watch?v=hefAHWvrFDQ&amp;t=6s" TargetMode="External"/><Relationship Id="rId2" Type="http://schemas.openxmlformats.org/officeDocument/2006/relationships/notesSlide" Target="../notesSlides/notesSlide10.xml"/><Relationship Id="rId1" Type="http://schemas.openxmlformats.org/officeDocument/2006/relationships/slideLayout" Target="../slideLayouts/slideLayout18.xml"/><Relationship Id="rId4" Type="http://schemas.openxmlformats.org/officeDocument/2006/relationships/image" Target="../media/image101.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7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9.xml"/></Relationships>
</file>

<file path=ppt/slides/_rels/slide75.xml.rels><?xml version="1.0" encoding="UTF-8" standalone="yes"?>
<Relationships xmlns="http://schemas.openxmlformats.org/package/2006/relationships"><Relationship Id="rId3" Type="http://schemas.openxmlformats.org/officeDocument/2006/relationships/image" Target="../media/image100.svg"/><Relationship Id="rId2" Type="http://schemas.openxmlformats.org/officeDocument/2006/relationships/image" Target="../media/image99.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7" Type="http://schemas.openxmlformats.org/officeDocument/2006/relationships/image" Target="../media/image16.png"/><Relationship Id="rId2" Type="http://schemas.openxmlformats.org/officeDocument/2006/relationships/hyperlink" Target="https://www.youtube.com/watch?v=4XZIv4__sQA" TargetMode="External"/><Relationship Id="rId1" Type="http://schemas.openxmlformats.org/officeDocument/2006/relationships/slideLayout" Target="../slideLayouts/slideLayout17.xml"/><Relationship Id="rId6" Type="http://schemas.openxmlformats.org/officeDocument/2006/relationships/hyperlink" Target="https://open.spotify.com/show/6o8lC0CcRlIclZsbkEOaRL" TargetMode="External"/><Relationship Id="rId5" Type="http://schemas.openxmlformats.org/officeDocument/2006/relationships/image" Target="../media/image15.jpeg"/><Relationship Id="rId4" Type="http://schemas.openxmlformats.org/officeDocument/2006/relationships/hyperlink" Target="https://www.youtube.com/watch?v=4j2emMn7UaI" TargetMode="External"/></Relationships>
</file>

<file path=ppt/slides/_rels/slide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7.pn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D0A5FC7D-E563-93E1-B1DA-173782589D7D}"/>
              </a:ext>
            </a:extLst>
          </p:cNvPr>
          <p:cNvPicPr>
            <a:picLocks noGrp="1" noChangeAspect="1"/>
          </p:cNvPicPr>
          <p:nvPr>
            <p:ph type="pic" sz="quarter" idx="22"/>
          </p:nvPr>
        </p:nvPicPr>
        <p:blipFill rotWithShape="1">
          <a:blip r:embed="rId2" cstate="screen">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25964" r="25964" b="31451"/>
          <a:stretch/>
        </p:blipFill>
        <p:spPr>
          <a:xfrm>
            <a:off x="6298035" y="1043646"/>
            <a:ext cx="4961115" cy="4715838"/>
          </a:xfrm>
        </p:spPr>
      </p:pic>
      <p:sp>
        <p:nvSpPr>
          <p:cNvPr id="3" name="Text Placeholder 2">
            <a:extLst>
              <a:ext uri="{FF2B5EF4-FFF2-40B4-BE49-F238E27FC236}">
                <a16:creationId xmlns:a16="http://schemas.microsoft.com/office/drawing/2014/main" id="{A88D3D91-A9D8-0923-48EA-8223B07E1584}"/>
              </a:ext>
            </a:extLst>
          </p:cNvPr>
          <p:cNvSpPr>
            <a:spLocks noGrp="1"/>
          </p:cNvSpPr>
          <p:nvPr>
            <p:ph type="body" sz="quarter" idx="16"/>
          </p:nvPr>
        </p:nvSpPr>
        <p:spPr/>
        <p:txBody>
          <a:bodyPr/>
          <a:lstStyle/>
          <a:p>
            <a:r>
              <a:rPr lang="en-GB" b="1" dirty="0"/>
              <a:t>MODULE 03</a:t>
            </a:r>
          </a:p>
          <a:p>
            <a:endParaRPr lang="en-GB" dirty="0"/>
          </a:p>
        </p:txBody>
      </p:sp>
      <p:sp>
        <p:nvSpPr>
          <p:cNvPr id="4" name="Text Placeholder 3">
            <a:extLst>
              <a:ext uri="{FF2B5EF4-FFF2-40B4-BE49-F238E27FC236}">
                <a16:creationId xmlns:a16="http://schemas.microsoft.com/office/drawing/2014/main" id="{CC41F2A3-6B1E-6087-532D-352C9DC35AD2}"/>
              </a:ext>
            </a:extLst>
          </p:cNvPr>
          <p:cNvSpPr>
            <a:spLocks noGrp="1"/>
          </p:cNvSpPr>
          <p:nvPr>
            <p:ph type="body" sz="quarter" idx="19"/>
          </p:nvPr>
        </p:nvSpPr>
        <p:spPr/>
        <p:txBody>
          <a:bodyPr/>
          <a:lstStyle/>
          <a:p>
            <a:r>
              <a:rPr lang="en-GB" dirty="0"/>
              <a:t>Tackling Financial Challenges</a:t>
            </a:r>
          </a:p>
        </p:txBody>
      </p:sp>
      <p:sp>
        <p:nvSpPr>
          <p:cNvPr id="5" name="Text Placeholder 4">
            <a:extLst>
              <a:ext uri="{FF2B5EF4-FFF2-40B4-BE49-F238E27FC236}">
                <a16:creationId xmlns:a16="http://schemas.microsoft.com/office/drawing/2014/main" id="{F8F767C9-3348-EF09-7292-E0838209464A}"/>
              </a:ext>
            </a:extLst>
          </p:cNvPr>
          <p:cNvSpPr>
            <a:spLocks noGrp="1"/>
          </p:cNvSpPr>
          <p:nvPr>
            <p:ph type="body" sz="quarter" idx="20"/>
          </p:nvPr>
        </p:nvSpPr>
        <p:spPr/>
        <p:txBody>
          <a:bodyPr/>
          <a:lstStyle/>
          <a:p>
            <a:r>
              <a:rPr lang="en-GB" dirty="0">
                <a:solidFill>
                  <a:srgbClr val="0C2D45"/>
                </a:solidFill>
              </a:rPr>
              <a:t>www.</a:t>
            </a:r>
            <a:r>
              <a:rPr lang="en-GB" b="1" dirty="0"/>
              <a:t>ingrow</a:t>
            </a:r>
            <a:r>
              <a:rPr lang="en-GB" dirty="0">
                <a:solidFill>
                  <a:srgbClr val="0C2D45"/>
                </a:solidFill>
              </a:rPr>
              <a:t>.eu</a:t>
            </a:r>
          </a:p>
        </p:txBody>
      </p:sp>
      <p:sp>
        <p:nvSpPr>
          <p:cNvPr id="19" name="Freeform 18">
            <a:extLst>
              <a:ext uri="{FF2B5EF4-FFF2-40B4-BE49-F238E27FC236}">
                <a16:creationId xmlns:a16="http://schemas.microsoft.com/office/drawing/2014/main" id="{56C8BAD8-B44C-AEA2-824E-0C0A8D2836C3}"/>
              </a:ext>
            </a:extLst>
          </p:cNvPr>
          <p:cNvSpPr/>
          <p:nvPr userDrawn="1"/>
        </p:nvSpPr>
        <p:spPr>
          <a:xfrm>
            <a:off x="9695019" y="6505507"/>
            <a:ext cx="867119" cy="373943"/>
          </a:xfrm>
          <a:custGeom>
            <a:avLst/>
            <a:gdLst>
              <a:gd name="connsiteX0" fmla="*/ 37477 w 867119"/>
              <a:gd name="connsiteY0" fmla="*/ 55168 h 373943"/>
              <a:gd name="connsiteX1" fmla="*/ 114151 w 867119"/>
              <a:gd name="connsiteY1" fmla="*/ 313075 h 373943"/>
              <a:gd name="connsiteX2" fmla="*/ 141154 w 867119"/>
              <a:gd name="connsiteY2" fmla="*/ 373943 h 373943"/>
              <a:gd name="connsiteX3" fmla="*/ 0 w 867119"/>
              <a:gd name="connsiteY3" fmla="*/ 373943 h 373943"/>
              <a:gd name="connsiteX4" fmla="*/ 5706 w 867119"/>
              <a:gd name="connsiteY4" fmla="*/ 311274 h 373943"/>
              <a:gd name="connsiteX5" fmla="*/ 37477 w 867119"/>
              <a:gd name="connsiteY5" fmla="*/ 55168 h 373943"/>
              <a:gd name="connsiteX6" fmla="*/ 579231 w 867119"/>
              <a:gd name="connsiteY6" fmla="*/ 90 h 373943"/>
              <a:gd name="connsiteX7" fmla="*/ 700196 w 867119"/>
              <a:gd name="connsiteY7" fmla="*/ 25039 h 373943"/>
              <a:gd name="connsiteX8" fmla="*/ 866254 w 867119"/>
              <a:gd name="connsiteY8" fmla="*/ 336858 h 373943"/>
              <a:gd name="connsiteX9" fmla="*/ 856984 w 867119"/>
              <a:gd name="connsiteY9" fmla="*/ 373943 h 373943"/>
              <a:gd name="connsiteX10" fmla="*/ 246194 w 867119"/>
              <a:gd name="connsiteY10" fmla="*/ 373943 h 373943"/>
              <a:gd name="connsiteX11" fmla="*/ 249943 w 867119"/>
              <a:gd name="connsiteY11" fmla="*/ 309743 h 373943"/>
              <a:gd name="connsiteX12" fmla="*/ 278467 w 867119"/>
              <a:gd name="connsiteY12" fmla="*/ 217854 h 373943"/>
              <a:gd name="connsiteX13" fmla="*/ 579231 w 867119"/>
              <a:gd name="connsiteY13" fmla="*/ 90 h 37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7119" h="373943">
                <a:moveTo>
                  <a:pt x="37477" y="55168"/>
                </a:moveTo>
                <a:cubicBezTo>
                  <a:pt x="60069" y="154589"/>
                  <a:pt x="85204" y="240451"/>
                  <a:pt x="114151" y="313075"/>
                </a:cubicBezTo>
                <a:lnTo>
                  <a:pt x="141154" y="373943"/>
                </a:lnTo>
                <a:lnTo>
                  <a:pt x="0" y="373943"/>
                </a:lnTo>
                <a:lnTo>
                  <a:pt x="5706" y="311274"/>
                </a:lnTo>
                <a:cubicBezTo>
                  <a:pt x="21380" y="151764"/>
                  <a:pt x="37477" y="55168"/>
                  <a:pt x="37477" y="55168"/>
                </a:cubicBezTo>
                <a:close/>
                <a:moveTo>
                  <a:pt x="579231" y="90"/>
                </a:moveTo>
                <a:cubicBezTo>
                  <a:pt x="619992" y="-946"/>
                  <a:pt x="661036" y="6962"/>
                  <a:pt x="700196" y="25039"/>
                </a:cubicBezTo>
                <a:cubicBezTo>
                  <a:pt x="813160" y="74749"/>
                  <a:pt x="875290" y="202414"/>
                  <a:pt x="866254" y="336858"/>
                </a:cubicBezTo>
                <a:lnTo>
                  <a:pt x="856984" y="373943"/>
                </a:lnTo>
                <a:lnTo>
                  <a:pt x="246194" y="373943"/>
                </a:lnTo>
                <a:lnTo>
                  <a:pt x="249943" y="309743"/>
                </a:lnTo>
                <a:cubicBezTo>
                  <a:pt x="255497" y="278862"/>
                  <a:pt x="264911" y="247982"/>
                  <a:pt x="278467" y="217854"/>
                </a:cubicBezTo>
                <a:cubicBezTo>
                  <a:pt x="337208" y="86802"/>
                  <a:pt x="456949" y="3198"/>
                  <a:pt x="579231" y="90"/>
                </a:cubicBezTo>
                <a:close/>
              </a:path>
            </a:pathLst>
          </a:custGeom>
          <a:solidFill>
            <a:schemeClr val="bg1">
              <a:alpha val="58996"/>
            </a:schemeClr>
          </a:solidFill>
          <a:ln w="19616" cap="flat">
            <a:noFill/>
            <a:prstDash val="solid"/>
            <a:miter/>
          </a:ln>
        </p:spPr>
        <p:txBody>
          <a:bodyPr wrap="square" rtlCol="0" anchor="ctr">
            <a:noAutofit/>
          </a:bodyPr>
          <a:lstStyle/>
          <a:p>
            <a:endParaRPr lang="en-US" dirty="0"/>
          </a:p>
        </p:txBody>
      </p:sp>
      <p:grpSp>
        <p:nvGrpSpPr>
          <p:cNvPr id="22" name="Group 21">
            <a:extLst>
              <a:ext uri="{FF2B5EF4-FFF2-40B4-BE49-F238E27FC236}">
                <a16:creationId xmlns:a16="http://schemas.microsoft.com/office/drawing/2014/main" id="{F63A9DDA-16A1-13A1-18AF-BC96D8C03E64}"/>
              </a:ext>
            </a:extLst>
          </p:cNvPr>
          <p:cNvGrpSpPr/>
          <p:nvPr/>
        </p:nvGrpSpPr>
        <p:grpSpPr>
          <a:xfrm>
            <a:off x="8577944" y="4059937"/>
            <a:ext cx="2681206" cy="2249094"/>
            <a:chOff x="8771222" y="4059936"/>
            <a:chExt cx="2487927" cy="2819513"/>
          </a:xfrm>
        </p:grpSpPr>
        <p:sp>
          <p:nvSpPr>
            <p:cNvPr id="21" name="Freeform 20">
              <a:extLst>
                <a:ext uri="{FF2B5EF4-FFF2-40B4-BE49-F238E27FC236}">
                  <a16:creationId xmlns:a16="http://schemas.microsoft.com/office/drawing/2014/main" id="{8B729C69-4FD5-AF8C-ED14-8757055B8C02}"/>
                </a:ext>
              </a:extLst>
            </p:cNvPr>
            <p:cNvSpPr/>
            <p:nvPr userDrawn="1"/>
          </p:nvSpPr>
          <p:spPr>
            <a:xfrm>
              <a:off x="8771222" y="4258761"/>
              <a:ext cx="744514" cy="2620688"/>
            </a:xfrm>
            <a:custGeom>
              <a:avLst/>
              <a:gdLst>
                <a:gd name="connsiteX0" fmla="*/ 334702 w 744514"/>
                <a:gd name="connsiteY0" fmla="*/ 181 h 2620688"/>
                <a:gd name="connsiteX1" fmla="*/ 732334 w 744514"/>
                <a:gd name="connsiteY1" fmla="*/ 446067 h 2620688"/>
                <a:gd name="connsiteX2" fmla="*/ 732334 w 744514"/>
                <a:gd name="connsiteY2" fmla="*/ 897978 h 2620688"/>
                <a:gd name="connsiteX3" fmla="*/ 611839 w 744514"/>
                <a:gd name="connsiteY3" fmla="*/ 2084993 h 2620688"/>
                <a:gd name="connsiteX4" fmla="*/ 609769 w 744514"/>
                <a:gd name="connsiteY4" fmla="*/ 2439367 h 2620688"/>
                <a:gd name="connsiteX5" fmla="*/ 618395 w 744514"/>
                <a:gd name="connsiteY5" fmla="*/ 2620688 h 2620688"/>
                <a:gd name="connsiteX6" fmla="*/ 15436 w 744514"/>
                <a:gd name="connsiteY6" fmla="*/ 2620688 h 2620688"/>
                <a:gd name="connsiteX7" fmla="*/ 3342 w 744514"/>
                <a:gd name="connsiteY7" fmla="*/ 2506778 h 2620688"/>
                <a:gd name="connsiteX8" fmla="*/ 57565 w 744514"/>
                <a:gd name="connsiteY8" fmla="*/ 1928332 h 2620688"/>
                <a:gd name="connsiteX9" fmla="*/ 250358 w 744514"/>
                <a:gd name="connsiteY9" fmla="*/ 1126944 h 2620688"/>
                <a:gd name="connsiteX10" fmla="*/ 220232 w 744514"/>
                <a:gd name="connsiteY10" fmla="*/ 301456 h 2620688"/>
                <a:gd name="connsiteX11" fmla="*/ 334702 w 744514"/>
                <a:gd name="connsiteY11" fmla="*/ 181 h 262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514" h="2620688">
                  <a:moveTo>
                    <a:pt x="334702" y="181"/>
                  </a:moveTo>
                  <a:cubicBezTo>
                    <a:pt x="581716" y="12232"/>
                    <a:pt x="696186" y="223126"/>
                    <a:pt x="732334" y="446067"/>
                  </a:cubicBezTo>
                  <a:cubicBezTo>
                    <a:pt x="756435" y="596703"/>
                    <a:pt x="738359" y="747339"/>
                    <a:pt x="732334" y="897978"/>
                  </a:cubicBezTo>
                  <a:cubicBezTo>
                    <a:pt x="726309" y="964258"/>
                    <a:pt x="629915" y="1494500"/>
                    <a:pt x="611839" y="2084993"/>
                  </a:cubicBezTo>
                  <a:cubicBezTo>
                    <a:pt x="607321" y="2196465"/>
                    <a:pt x="606192" y="2315091"/>
                    <a:pt x="609769" y="2439367"/>
                  </a:cubicBezTo>
                  <a:lnTo>
                    <a:pt x="618395" y="2620688"/>
                  </a:lnTo>
                  <a:lnTo>
                    <a:pt x="15436" y="2620688"/>
                  </a:lnTo>
                  <a:lnTo>
                    <a:pt x="3342" y="2506778"/>
                  </a:lnTo>
                  <a:cubicBezTo>
                    <a:pt x="-8708" y="2312456"/>
                    <a:pt x="12379" y="2115122"/>
                    <a:pt x="57565" y="1928332"/>
                  </a:cubicBezTo>
                  <a:cubicBezTo>
                    <a:pt x="123839" y="1663211"/>
                    <a:pt x="220232" y="1398090"/>
                    <a:pt x="250358" y="1126944"/>
                  </a:cubicBezTo>
                  <a:cubicBezTo>
                    <a:pt x="280481" y="855798"/>
                    <a:pt x="268431" y="572602"/>
                    <a:pt x="220232" y="301456"/>
                  </a:cubicBezTo>
                  <a:cubicBezTo>
                    <a:pt x="196135" y="138767"/>
                    <a:pt x="111788" y="-5844"/>
                    <a:pt x="334702" y="181"/>
                  </a:cubicBezTo>
                  <a:close/>
                </a:path>
              </a:pathLst>
            </a:custGeom>
            <a:solidFill>
              <a:schemeClr val="bg1">
                <a:alpha val="58996"/>
              </a:schemeClr>
            </a:solidFill>
            <a:ln w="19616" cap="flat">
              <a:noFill/>
              <a:prstDash val="solid"/>
              <a:miter/>
            </a:ln>
          </p:spPr>
          <p:txBody>
            <a:bodyPr wrap="square" rtlCol="0" anchor="ctr">
              <a:noAutofit/>
            </a:bodyPr>
            <a:lstStyle/>
            <a:p>
              <a:endParaRPr lang="en-US" dirty="0"/>
            </a:p>
          </p:txBody>
        </p:sp>
        <p:sp>
          <p:nvSpPr>
            <p:cNvPr id="17" name="Freeform 16">
              <a:extLst>
                <a:ext uri="{FF2B5EF4-FFF2-40B4-BE49-F238E27FC236}">
                  <a16:creationId xmlns:a16="http://schemas.microsoft.com/office/drawing/2014/main" id="{6B40280A-31CA-A467-8ADA-881C55DDB1DA}"/>
                </a:ext>
              </a:extLst>
            </p:cNvPr>
            <p:cNvSpPr/>
            <p:nvPr userDrawn="1"/>
          </p:nvSpPr>
          <p:spPr>
            <a:xfrm>
              <a:off x="9569827" y="4059936"/>
              <a:ext cx="1689322" cy="2439484"/>
            </a:xfrm>
            <a:custGeom>
              <a:avLst/>
              <a:gdLst>
                <a:gd name="connsiteX0" fmla="*/ 1475512 w 1689322"/>
                <a:gd name="connsiteY0" fmla="*/ 0 h 2439484"/>
                <a:gd name="connsiteX1" fmla="*/ 1689322 w 1689322"/>
                <a:gd name="connsiteY1" fmla="*/ 0 h 2439484"/>
                <a:gd name="connsiteX2" fmla="*/ 1689322 w 1689322"/>
                <a:gd name="connsiteY2" fmla="*/ 715171 h 2439484"/>
                <a:gd name="connsiteX3" fmla="*/ 1688429 w 1689322"/>
                <a:gd name="connsiteY3" fmla="*/ 716446 h 2439484"/>
                <a:gd name="connsiteX4" fmla="*/ 1319416 w 1689322"/>
                <a:gd name="connsiteY4" fmla="*/ 1301669 h 2439484"/>
                <a:gd name="connsiteX5" fmla="*/ 1307365 w 1689322"/>
                <a:gd name="connsiteY5" fmla="*/ 1440254 h 2439484"/>
                <a:gd name="connsiteX6" fmla="*/ 1500156 w 1689322"/>
                <a:gd name="connsiteY6" fmla="*/ 1392050 h 2439484"/>
                <a:gd name="connsiteX7" fmla="*/ 1689322 w 1689322"/>
                <a:gd name="connsiteY7" fmla="*/ 1169615 h 2439484"/>
                <a:gd name="connsiteX8" fmla="*/ 1689322 w 1689322"/>
                <a:gd name="connsiteY8" fmla="*/ 2428696 h 2439484"/>
                <a:gd name="connsiteX9" fmla="*/ 1620181 w 1689322"/>
                <a:gd name="connsiteY9" fmla="*/ 2436056 h 2439484"/>
                <a:gd name="connsiteX10" fmla="*/ 831412 w 1689322"/>
                <a:gd name="connsiteY10" fmla="*/ 2319972 h 2439484"/>
                <a:gd name="connsiteX11" fmla="*/ 1247117 w 1689322"/>
                <a:gd name="connsiteY11" fmla="*/ 1988571 h 2439484"/>
                <a:gd name="connsiteX12" fmla="*/ 1018178 w 1689322"/>
                <a:gd name="connsiteY12" fmla="*/ 1386024 h 2439484"/>
                <a:gd name="connsiteX13" fmla="*/ 451856 w 1689322"/>
                <a:gd name="connsiteY13" fmla="*/ 1699350 h 2439484"/>
                <a:gd name="connsiteX14" fmla="*/ 469928 w 1689322"/>
                <a:gd name="connsiteY14" fmla="*/ 2109081 h 2439484"/>
                <a:gd name="connsiteX15" fmla="*/ 0 w 1689322"/>
                <a:gd name="connsiteY15" fmla="*/ 1440254 h 2439484"/>
                <a:gd name="connsiteX16" fmla="*/ 337386 w 1689322"/>
                <a:gd name="connsiteY16" fmla="*/ 1518585 h 2439484"/>
                <a:gd name="connsiteX17" fmla="*/ 939856 w 1689322"/>
                <a:gd name="connsiteY17" fmla="*/ 897962 h 2439484"/>
                <a:gd name="connsiteX18" fmla="*/ 1421083 w 1689322"/>
                <a:gd name="connsiteY18" fmla="*/ 66730 h 243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89322" h="2439484">
                  <a:moveTo>
                    <a:pt x="1475512" y="0"/>
                  </a:moveTo>
                  <a:lnTo>
                    <a:pt x="1689322" y="0"/>
                  </a:lnTo>
                  <a:lnTo>
                    <a:pt x="1689322" y="715171"/>
                  </a:lnTo>
                  <a:lnTo>
                    <a:pt x="1688429" y="716446"/>
                  </a:lnTo>
                  <a:cubicBezTo>
                    <a:pt x="1554379" y="905495"/>
                    <a:pt x="1418823" y="1093791"/>
                    <a:pt x="1319416" y="1301669"/>
                  </a:cubicBezTo>
                  <a:cubicBezTo>
                    <a:pt x="1295315" y="1337820"/>
                    <a:pt x="1277239" y="1404100"/>
                    <a:pt x="1307365" y="1440254"/>
                  </a:cubicBezTo>
                  <a:cubicBezTo>
                    <a:pt x="1361589" y="1512560"/>
                    <a:pt x="1457983" y="1440254"/>
                    <a:pt x="1500156" y="1392050"/>
                  </a:cubicBezTo>
                  <a:lnTo>
                    <a:pt x="1689322" y="1169615"/>
                  </a:lnTo>
                  <a:lnTo>
                    <a:pt x="1689322" y="2428696"/>
                  </a:lnTo>
                  <a:lnTo>
                    <a:pt x="1620181" y="2436056"/>
                  </a:lnTo>
                  <a:cubicBezTo>
                    <a:pt x="1369119" y="2449896"/>
                    <a:pt x="1093488" y="2423911"/>
                    <a:pt x="831412" y="2319972"/>
                  </a:cubicBezTo>
                  <a:cubicBezTo>
                    <a:pt x="1006127" y="2313947"/>
                    <a:pt x="1174821" y="2181387"/>
                    <a:pt x="1247117" y="1988571"/>
                  </a:cubicBezTo>
                  <a:cubicBezTo>
                    <a:pt x="1343514" y="1735501"/>
                    <a:pt x="1235069" y="1464355"/>
                    <a:pt x="1018178" y="1386024"/>
                  </a:cubicBezTo>
                  <a:cubicBezTo>
                    <a:pt x="795264" y="1307694"/>
                    <a:pt x="542224" y="1446279"/>
                    <a:pt x="451856" y="1699350"/>
                  </a:cubicBezTo>
                  <a:cubicBezTo>
                    <a:pt x="397632" y="1843960"/>
                    <a:pt x="409682" y="1994596"/>
                    <a:pt x="469928" y="2109081"/>
                  </a:cubicBezTo>
                  <a:cubicBezTo>
                    <a:pt x="283163" y="1952417"/>
                    <a:pt x="120495" y="1741526"/>
                    <a:pt x="0" y="1440254"/>
                  </a:cubicBezTo>
                  <a:cubicBezTo>
                    <a:pt x="54224" y="1530635"/>
                    <a:pt x="222914" y="1554739"/>
                    <a:pt x="337386" y="1518585"/>
                  </a:cubicBezTo>
                  <a:cubicBezTo>
                    <a:pt x="632596" y="1422179"/>
                    <a:pt x="795264" y="1151033"/>
                    <a:pt x="939856" y="897962"/>
                  </a:cubicBezTo>
                  <a:cubicBezTo>
                    <a:pt x="1093488" y="626815"/>
                    <a:pt x="1230174" y="321776"/>
                    <a:pt x="1421083" y="66730"/>
                  </a:cubicBezTo>
                  <a:close/>
                </a:path>
              </a:pathLst>
            </a:custGeom>
            <a:solidFill>
              <a:schemeClr val="bg1">
                <a:alpha val="58996"/>
              </a:schemeClr>
            </a:solidFill>
            <a:ln w="19616" cap="flat">
              <a:noFill/>
              <a:prstDash val="solid"/>
              <a:miter/>
            </a:ln>
          </p:spPr>
          <p:txBody>
            <a:bodyPr wrap="square" rtlCol="0" anchor="ctr">
              <a:noAutofit/>
            </a:bodyPr>
            <a:lstStyle/>
            <a:p>
              <a:endParaRPr lang="en-US" dirty="0"/>
            </a:p>
          </p:txBody>
        </p:sp>
      </p:grpSp>
      <p:pic>
        <p:nvPicPr>
          <p:cNvPr id="2" name="Slika 9" descr="Slika, ki vsebuje besede krogla za biljard, športOpis je samodejno ustvarjen">
            <a:extLst>
              <a:ext uri="{FF2B5EF4-FFF2-40B4-BE49-F238E27FC236}">
                <a16:creationId xmlns:a16="http://schemas.microsoft.com/office/drawing/2014/main" id="{6AD16BD8-F811-E1DE-059F-569F8BED9CE5}"/>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824972" y="6427739"/>
            <a:ext cx="1020589" cy="367854"/>
          </a:xfrm>
          <a:prstGeom prst="rect">
            <a:avLst/>
          </a:prstGeom>
          <a:noFill/>
          <a:ln>
            <a:noFill/>
          </a:ln>
        </p:spPr>
      </p:pic>
      <p:sp>
        <p:nvSpPr>
          <p:cNvPr id="6" name="PoljeZBesedilom 14">
            <a:extLst>
              <a:ext uri="{FF2B5EF4-FFF2-40B4-BE49-F238E27FC236}">
                <a16:creationId xmlns:a16="http://schemas.microsoft.com/office/drawing/2014/main" id="{76F8ACA7-F93E-27AB-C399-004E07F7DB5D}"/>
              </a:ext>
            </a:extLst>
          </p:cNvPr>
          <p:cNvSpPr txBox="1"/>
          <p:nvPr/>
        </p:nvSpPr>
        <p:spPr>
          <a:xfrm>
            <a:off x="7308895" y="6495283"/>
            <a:ext cx="2874056" cy="265457"/>
          </a:xfrm>
          <a:prstGeom prst="rect">
            <a:avLst/>
          </a:prstGeom>
          <a:noFill/>
        </p:spPr>
        <p:txBody>
          <a:bodyPr wrap="square">
            <a:spAutoFit/>
          </a:bodyPr>
          <a:lstStyle/>
          <a:p>
            <a:pPr>
              <a:lnSpc>
                <a:spcPct val="107000"/>
              </a:lnSpc>
              <a:spcAft>
                <a:spcPts val="800"/>
              </a:spcAft>
            </a:pPr>
            <a:r>
              <a:rPr lang="en-US" sz="1100" kern="100" dirty="0">
                <a:effectLst/>
                <a:latin typeface="Calibri" panose="020F0502020204030204" pitchFamily="34" charset="0"/>
                <a:ea typeface="Calibri" panose="020F0502020204030204" pitchFamily="34" charset="0"/>
                <a:cs typeface="Arial" panose="020B0604020202020204" pitchFamily="34" charset="0"/>
              </a:rPr>
              <a:t>This resource is licensed under CCBY 4.0</a:t>
            </a:r>
            <a:endParaRPr lang="sl-SI" sz="1100" kern="100" dirty="0">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731955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platzhalter 6" descr="Ein Bild, das Kleidung, Person, Im Haus, Menschliches Gesicht enthält.&#10;&#10;Automatisch generierte Beschreibung">
            <a:extLst>
              <a:ext uri="{FF2B5EF4-FFF2-40B4-BE49-F238E27FC236}">
                <a16:creationId xmlns:a16="http://schemas.microsoft.com/office/drawing/2014/main" id="{BFECD12E-5CFA-8BC4-5E55-623282F71327}"/>
              </a:ext>
            </a:extLst>
          </p:cNvPr>
          <p:cNvPicPr>
            <a:picLocks noGrp="1" noChangeAspect="1"/>
          </p:cNvPicPr>
          <p:nvPr>
            <p:ph type="pic" sz="quarter" idx="21"/>
          </p:nvPr>
        </p:nvPicPr>
        <p:blipFill rotWithShape="1">
          <a:blip r:embed="rId2" cstate="screen">
            <a:extLst>
              <a:ext uri="{28A0092B-C50C-407E-A947-70E740481C1C}">
                <a14:useLocalDpi xmlns:a14="http://schemas.microsoft.com/office/drawing/2010/main"/>
              </a:ext>
            </a:extLst>
          </a:blip>
          <a:srcRect l="29761" r="29761"/>
          <a:stretch/>
        </p:blipFill>
        <p:spPr>
          <a:noFill/>
        </p:spPr>
      </p:pic>
      <p:sp>
        <p:nvSpPr>
          <p:cNvPr id="2" name="Text Placeholder 1">
            <a:extLst>
              <a:ext uri="{FF2B5EF4-FFF2-40B4-BE49-F238E27FC236}">
                <a16:creationId xmlns:a16="http://schemas.microsoft.com/office/drawing/2014/main" id="{33CF91F1-1250-EE22-777B-D6A0657EF30E}"/>
              </a:ext>
            </a:extLst>
          </p:cNvPr>
          <p:cNvSpPr>
            <a:spLocks noGrp="1"/>
          </p:cNvSpPr>
          <p:nvPr>
            <p:ph type="body" sz="quarter" idx="30"/>
          </p:nvPr>
        </p:nvSpPr>
        <p:spPr>
          <a:xfrm>
            <a:off x="4983838" y="573018"/>
            <a:ext cx="6577261" cy="845139"/>
          </a:xfrm>
        </p:spPr>
        <p:txBody>
          <a:bodyPr>
            <a:normAutofit/>
          </a:bodyPr>
          <a:lstStyle/>
          <a:p>
            <a:pPr>
              <a:spcAft>
                <a:spcPts val="600"/>
              </a:spcAft>
            </a:pPr>
            <a:r>
              <a:rPr lang="en-GB" dirty="0"/>
              <a:t>MANAGING PERSONAL FINANCES</a:t>
            </a:r>
          </a:p>
        </p:txBody>
      </p:sp>
      <p:sp>
        <p:nvSpPr>
          <p:cNvPr id="3" name="Text Placeholder 2">
            <a:extLst>
              <a:ext uri="{FF2B5EF4-FFF2-40B4-BE49-F238E27FC236}">
                <a16:creationId xmlns:a16="http://schemas.microsoft.com/office/drawing/2014/main" id="{DD96D070-92FB-19C0-0ED6-6AB76FDE85DF}"/>
              </a:ext>
            </a:extLst>
          </p:cNvPr>
          <p:cNvSpPr>
            <a:spLocks noGrp="1"/>
          </p:cNvSpPr>
          <p:nvPr>
            <p:ph type="body" sz="quarter" idx="48"/>
          </p:nvPr>
        </p:nvSpPr>
        <p:spPr>
          <a:xfrm>
            <a:off x="5000017" y="1294456"/>
            <a:ext cx="6561082" cy="2570261"/>
          </a:xfrm>
        </p:spPr>
        <p:txBody>
          <a:bodyPr numCol="1" spcCol="288000" anchor="t">
            <a:normAutofit/>
          </a:bodyPr>
          <a:lstStyle/>
          <a:p>
            <a:pPr>
              <a:lnSpc>
                <a:spcPct val="90000"/>
              </a:lnSpc>
              <a:spcAft>
                <a:spcPts val="600"/>
              </a:spcAft>
            </a:pPr>
            <a:r>
              <a:rPr lang="en-US" sz="2000" dirty="0"/>
              <a:t>Do you ever feel like your financial efforts aren't yielding the results you want? It's a common challenge, but you're not alone. Concerns about personal finances can sometimes feel overwhelming and may hinder progress and creativity. It's important to establish a strong foundation for gaining the skills needed to overcome these challenges. </a:t>
            </a:r>
            <a:r>
              <a:rPr lang="en-US" sz="2000" dirty="0">
                <a:solidFill>
                  <a:srgbClr val="0C2D45"/>
                </a:solidFill>
                <a:latin typeface="Calibri" panose="020F0502020204030204" pitchFamily="34" charset="0"/>
                <a:ea typeface="Open Sans" panose="020B0606030504020204" pitchFamily="34" charset="0"/>
                <a:cs typeface="Calibri" panose="020F0502020204030204" pitchFamily="34" charset="0"/>
              </a:rPr>
              <a:t>While economic factors may seem daunting, without clear financial goals, progress can feel elusive. Setting financial goals is the key to making real headway with your money.</a:t>
            </a:r>
            <a:endParaRPr lang="en-US" sz="2000" dirty="0"/>
          </a:p>
        </p:txBody>
      </p:sp>
      <p:sp>
        <p:nvSpPr>
          <p:cNvPr id="14" name="Text Placeholder 4">
            <a:extLst>
              <a:ext uri="{FF2B5EF4-FFF2-40B4-BE49-F238E27FC236}">
                <a16:creationId xmlns:a16="http://schemas.microsoft.com/office/drawing/2014/main" id="{24616813-25A7-863C-1B9A-EF513F002971}"/>
              </a:ext>
            </a:extLst>
          </p:cNvPr>
          <p:cNvSpPr>
            <a:spLocks noGrp="1"/>
          </p:cNvSpPr>
          <p:nvPr>
            <p:ph type="body" sz="quarter" idx="59"/>
          </p:nvPr>
        </p:nvSpPr>
        <p:spPr>
          <a:xfrm>
            <a:off x="4332623" y="4563536"/>
            <a:ext cx="3700448" cy="1632228"/>
          </a:xfrm>
        </p:spPr>
        <p:txBody>
          <a:bodyPr/>
          <a:lstStyle/>
          <a:p>
            <a:pPr>
              <a:lnSpc>
                <a:spcPct val="100000"/>
              </a:lnSpc>
            </a:pPr>
            <a:r>
              <a:rPr lang="en-US" sz="3000" dirty="0"/>
              <a:t>DREAM BIG </a:t>
            </a:r>
          </a:p>
          <a:p>
            <a:pPr>
              <a:lnSpc>
                <a:spcPct val="100000"/>
              </a:lnSpc>
            </a:pPr>
            <a:r>
              <a:rPr lang="en-US" sz="3000" dirty="0"/>
              <a:t>– start small. </a:t>
            </a:r>
          </a:p>
          <a:p>
            <a:pPr>
              <a:lnSpc>
                <a:spcPct val="100000"/>
              </a:lnSpc>
            </a:pPr>
            <a:r>
              <a:rPr lang="en-US" sz="3000" dirty="0"/>
              <a:t>But most of all: START!</a:t>
            </a:r>
          </a:p>
        </p:txBody>
      </p:sp>
      <p:sp>
        <p:nvSpPr>
          <p:cNvPr id="11" name="Textplatzhalter 10">
            <a:extLst>
              <a:ext uri="{FF2B5EF4-FFF2-40B4-BE49-F238E27FC236}">
                <a16:creationId xmlns:a16="http://schemas.microsoft.com/office/drawing/2014/main" id="{D626E468-561D-6717-FBA3-0266A245E3A2}"/>
              </a:ext>
            </a:extLst>
          </p:cNvPr>
          <p:cNvSpPr>
            <a:spLocks noGrp="1"/>
          </p:cNvSpPr>
          <p:nvPr>
            <p:ph type="body" sz="quarter" idx="60"/>
          </p:nvPr>
        </p:nvSpPr>
        <p:spPr/>
        <p:txBody>
          <a:bodyPr/>
          <a:lstStyle/>
          <a:p>
            <a:endParaRPr lang="de-DE"/>
          </a:p>
        </p:txBody>
      </p:sp>
      <p:sp>
        <p:nvSpPr>
          <p:cNvPr id="12" name="Textplatzhalter 11">
            <a:extLst>
              <a:ext uri="{FF2B5EF4-FFF2-40B4-BE49-F238E27FC236}">
                <a16:creationId xmlns:a16="http://schemas.microsoft.com/office/drawing/2014/main" id="{D9A0611A-61B8-B810-881F-6D397FC336CD}"/>
              </a:ext>
            </a:extLst>
          </p:cNvPr>
          <p:cNvSpPr>
            <a:spLocks noGrp="1"/>
          </p:cNvSpPr>
          <p:nvPr>
            <p:ph type="body" sz="quarter" idx="61"/>
          </p:nvPr>
        </p:nvSpPr>
        <p:spPr>
          <a:xfrm>
            <a:off x="4303748" y="5827251"/>
            <a:ext cx="3700448" cy="638015"/>
          </a:xfrm>
        </p:spPr>
        <p:txBody>
          <a:bodyPr/>
          <a:lstStyle/>
          <a:p>
            <a:r>
              <a:rPr lang="de-DE" dirty="0"/>
              <a:t>- </a:t>
            </a:r>
            <a:r>
              <a:rPr lang="de-DE" dirty="0" err="1"/>
              <a:t>Unknown</a:t>
            </a:r>
            <a:endParaRPr lang="de-DE" dirty="0"/>
          </a:p>
        </p:txBody>
      </p:sp>
      <p:sp>
        <p:nvSpPr>
          <p:cNvPr id="13" name="Textfeld 12">
            <a:extLst>
              <a:ext uri="{FF2B5EF4-FFF2-40B4-BE49-F238E27FC236}">
                <a16:creationId xmlns:a16="http://schemas.microsoft.com/office/drawing/2014/main" id="{749B2C58-5E34-626A-6C14-E2581CDA87B3}"/>
              </a:ext>
            </a:extLst>
          </p:cNvPr>
          <p:cNvSpPr txBox="1"/>
          <p:nvPr/>
        </p:nvSpPr>
        <p:spPr>
          <a:xfrm>
            <a:off x="8402855" y="4444999"/>
            <a:ext cx="3513532" cy="1615827"/>
          </a:xfrm>
          <a:prstGeom prst="rect">
            <a:avLst/>
          </a:prstGeom>
          <a:noFill/>
        </p:spPr>
        <p:txBody>
          <a:bodyPr wrap="square" rtlCol="0">
            <a:spAutoFit/>
          </a:bodyPr>
          <a:lstStyle/>
          <a:p>
            <a:pPr defTabSz="3343281">
              <a:lnSpc>
                <a:spcPct val="90000"/>
              </a:lnSpc>
              <a:spcAft>
                <a:spcPts val="600"/>
              </a:spcAft>
            </a:pPr>
            <a:r>
              <a:rPr lang="en-US" sz="2200" dirty="0">
                <a:solidFill>
                  <a:srgbClr val="E97924"/>
                </a:solidFill>
                <a:latin typeface="Calibri" panose="020F0502020204030204" pitchFamily="34" charset="0"/>
                <a:ea typeface="Open Sans" panose="020B0606030504020204" pitchFamily="34" charset="0"/>
                <a:cs typeface="Calibri" panose="020F0502020204030204" pitchFamily="34" charset="0"/>
              </a:rPr>
              <a:t>Don't worry, we're here to support you in identifying and achieving your financial goals step by step. You've got this!</a:t>
            </a:r>
          </a:p>
        </p:txBody>
      </p:sp>
    </p:spTree>
    <p:extLst>
      <p:ext uri="{BB962C8B-B14F-4D97-AF65-F5344CB8AC3E}">
        <p14:creationId xmlns:p14="http://schemas.microsoft.com/office/powerpoint/2010/main" val="16709021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3CF91F1-1250-EE22-777B-D6A0657EF30E}"/>
              </a:ext>
            </a:extLst>
          </p:cNvPr>
          <p:cNvSpPr>
            <a:spLocks noGrp="1"/>
          </p:cNvSpPr>
          <p:nvPr>
            <p:ph type="body" sz="quarter" idx="30"/>
          </p:nvPr>
        </p:nvSpPr>
        <p:spPr/>
        <p:txBody>
          <a:bodyPr/>
          <a:lstStyle/>
          <a:p>
            <a:r>
              <a:rPr lang="en-GB" sz="3200" dirty="0"/>
              <a:t>HOW TO SET FINANCIAL GOALS</a:t>
            </a:r>
          </a:p>
        </p:txBody>
      </p:sp>
      <p:sp>
        <p:nvSpPr>
          <p:cNvPr id="3" name="Text Placeholder 2">
            <a:extLst>
              <a:ext uri="{FF2B5EF4-FFF2-40B4-BE49-F238E27FC236}">
                <a16:creationId xmlns:a16="http://schemas.microsoft.com/office/drawing/2014/main" id="{DD96D070-92FB-19C0-0ED6-6AB76FDE85DF}"/>
              </a:ext>
            </a:extLst>
          </p:cNvPr>
          <p:cNvSpPr>
            <a:spLocks noGrp="1"/>
          </p:cNvSpPr>
          <p:nvPr>
            <p:ph type="body" sz="quarter" idx="48"/>
          </p:nvPr>
        </p:nvSpPr>
        <p:spPr>
          <a:xfrm>
            <a:off x="854282" y="1480457"/>
            <a:ext cx="10483429" cy="4823673"/>
          </a:xfrm>
        </p:spPr>
        <p:txBody>
          <a:bodyPr/>
          <a:lstStyle/>
          <a:p>
            <a:r>
              <a:rPr lang="en-US" b="1" i="0" dirty="0">
                <a:solidFill>
                  <a:srgbClr val="7ABB57"/>
                </a:solidFill>
                <a:effectLst/>
              </a:rPr>
              <a:t>What Are Financial Goals?</a:t>
            </a:r>
          </a:p>
          <a:p>
            <a:endParaRPr lang="en-US" sz="2000" b="0" i="0" dirty="0">
              <a:solidFill>
                <a:srgbClr val="374151"/>
              </a:solidFill>
              <a:effectLst/>
            </a:endParaRPr>
          </a:p>
          <a:p>
            <a:r>
              <a:rPr lang="en-US" sz="2000" b="0" i="0" dirty="0">
                <a:solidFill>
                  <a:srgbClr val="374151"/>
                </a:solidFill>
                <a:effectLst/>
              </a:rPr>
              <a:t>Financial goals are your plans for your money, whether short-term (like saving 1,000 Euros) or long-term (such as buying a house or preparing for retirement).</a:t>
            </a:r>
          </a:p>
          <a:p>
            <a:r>
              <a:rPr lang="en-US" sz="2000" b="0" i="0" dirty="0">
                <a:solidFill>
                  <a:srgbClr val="374151"/>
                </a:solidFill>
                <a:effectLst/>
              </a:rPr>
              <a:t>By setting specific financial goals, you're committing to achieving what you desire in life through thoughtful money management.</a:t>
            </a:r>
          </a:p>
          <a:p>
            <a:endParaRPr lang="en-US" sz="2000" b="0" i="0" dirty="0">
              <a:solidFill>
                <a:srgbClr val="374151"/>
              </a:solidFill>
              <a:effectLst/>
            </a:endParaRPr>
          </a:p>
          <a:p>
            <a:r>
              <a:rPr lang="en-US" b="1" i="0" dirty="0">
                <a:solidFill>
                  <a:srgbClr val="7ABB57"/>
                </a:solidFill>
                <a:effectLst/>
              </a:rPr>
              <a:t>Steps to Set Financial Goals:</a:t>
            </a:r>
          </a:p>
          <a:p>
            <a:endParaRPr lang="en-US" sz="2000" b="0" i="0" dirty="0">
              <a:solidFill>
                <a:srgbClr val="374151"/>
              </a:solidFill>
              <a:effectLst/>
            </a:endParaRPr>
          </a:p>
          <a:p>
            <a:pPr marL="342900" indent="-342900">
              <a:buClr>
                <a:srgbClr val="7ABB57"/>
              </a:buClr>
              <a:buFont typeface="Arial" panose="020B0604020202020204" pitchFamily="34" charset="0"/>
              <a:buChar char="•"/>
            </a:pPr>
            <a:r>
              <a:rPr lang="en-US" sz="2000" b="0" i="0" dirty="0">
                <a:solidFill>
                  <a:srgbClr val="374151"/>
                </a:solidFill>
                <a:effectLst/>
              </a:rPr>
              <a:t>Make your goals specific and clear.</a:t>
            </a:r>
          </a:p>
          <a:p>
            <a:pPr marL="342900" indent="-342900">
              <a:buClr>
                <a:srgbClr val="7ABB57"/>
              </a:buClr>
              <a:buFont typeface="Arial" panose="020B0604020202020204" pitchFamily="34" charset="0"/>
              <a:buChar char="•"/>
            </a:pPr>
            <a:r>
              <a:rPr lang="en-US" sz="2000" b="0" i="0" dirty="0">
                <a:solidFill>
                  <a:srgbClr val="374151"/>
                </a:solidFill>
                <a:effectLst/>
              </a:rPr>
              <a:t>Ensure they are measurable, with specific amounts or targets.</a:t>
            </a:r>
          </a:p>
          <a:p>
            <a:pPr marL="342900" indent="-342900">
              <a:buClr>
                <a:srgbClr val="7ABB57"/>
              </a:buClr>
              <a:buFont typeface="Arial" panose="020B0604020202020204" pitchFamily="34" charset="0"/>
              <a:buChar char="•"/>
            </a:pPr>
            <a:r>
              <a:rPr lang="en-US" sz="2000" b="0" i="0" dirty="0">
                <a:solidFill>
                  <a:srgbClr val="374151"/>
                </a:solidFill>
                <a:effectLst/>
              </a:rPr>
              <a:t>Set a realistic but challenging deadline to keep yourself on track.</a:t>
            </a:r>
          </a:p>
          <a:p>
            <a:pPr marL="342900" indent="-342900">
              <a:buClr>
                <a:srgbClr val="7ABB57"/>
              </a:buClr>
              <a:buFont typeface="Arial" panose="020B0604020202020204" pitchFamily="34" charset="0"/>
              <a:buChar char="•"/>
            </a:pPr>
            <a:r>
              <a:rPr lang="en-US" sz="2000" b="0" i="0" dirty="0">
                <a:solidFill>
                  <a:srgbClr val="374151"/>
                </a:solidFill>
                <a:effectLst/>
              </a:rPr>
              <a:t>Make sure the goals you set align with your personal values and aspirations.</a:t>
            </a:r>
          </a:p>
          <a:p>
            <a:pPr marL="342900" indent="-342900">
              <a:buClr>
                <a:srgbClr val="7ABB57"/>
              </a:buClr>
              <a:buFont typeface="Arial" panose="020B0604020202020204" pitchFamily="34" charset="0"/>
              <a:buChar char="•"/>
            </a:pPr>
            <a:r>
              <a:rPr lang="en-US" sz="2000" b="0" i="0" dirty="0">
                <a:solidFill>
                  <a:srgbClr val="374151"/>
                </a:solidFill>
                <a:effectLst/>
              </a:rPr>
              <a:t>Write them down! This increases the likelihood of success.</a:t>
            </a:r>
            <a:endParaRPr lang="en-GB" sz="2000" dirty="0"/>
          </a:p>
        </p:txBody>
      </p:sp>
      <p:sp>
        <p:nvSpPr>
          <p:cNvPr id="4" name="Slide Number Placeholder 2">
            <a:extLst>
              <a:ext uri="{FF2B5EF4-FFF2-40B4-BE49-F238E27FC236}">
                <a16:creationId xmlns:a16="http://schemas.microsoft.com/office/drawing/2014/main" id="{49B49AD6-2E7C-70BF-4F5C-57EAB519F314}"/>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11</a:t>
            </a:fld>
            <a:endParaRPr lang="en-US" sz="800" dirty="0">
              <a:latin typeface="Calibri" panose="020F0502020204030204" pitchFamily="34" charset="0"/>
              <a:cs typeface="Calibri" panose="020F0502020204030204" pitchFamily="34" charset="0"/>
            </a:endParaRPr>
          </a:p>
        </p:txBody>
      </p:sp>
      <p:pic>
        <p:nvPicPr>
          <p:cNvPr id="6" name="Grafik 5" descr="Volltreffer mit einfarbiger Füllung">
            <a:extLst>
              <a:ext uri="{FF2B5EF4-FFF2-40B4-BE49-F238E27FC236}">
                <a16:creationId xmlns:a16="http://schemas.microsoft.com/office/drawing/2014/main" id="{518C346C-4EA3-5242-885B-94EC678F575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797159" y="3429000"/>
            <a:ext cx="2175641" cy="2175641"/>
          </a:xfrm>
          <a:prstGeom prst="rect">
            <a:avLst/>
          </a:prstGeom>
        </p:spPr>
      </p:pic>
    </p:spTree>
    <p:extLst>
      <p:ext uri="{BB962C8B-B14F-4D97-AF65-F5344CB8AC3E}">
        <p14:creationId xmlns:p14="http://schemas.microsoft.com/office/powerpoint/2010/main" val="38340907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627296"/>
            <a:ext cx="10483431" cy="804265"/>
          </a:xfrm>
        </p:spPr>
        <p:txBody>
          <a:bodyPr/>
          <a:lstStyle/>
          <a:p>
            <a:r>
              <a:rPr lang="en-US" sz="3200" dirty="0"/>
              <a:t>CASH TRACKING - KNOW WHERE YOUR MONEY IS GOING</a:t>
            </a:r>
          </a:p>
        </p:txBody>
      </p:sp>
      <p:sp>
        <p:nvSpPr>
          <p:cNvPr id="3" name="Text Placeholder 2">
            <a:extLst>
              <a:ext uri="{FF2B5EF4-FFF2-40B4-BE49-F238E27FC236}">
                <a16:creationId xmlns:a16="http://schemas.microsoft.com/office/drawing/2014/main" id="{35AC186C-5DE3-6542-A610-70101C6B0F93}"/>
              </a:ext>
            </a:extLst>
          </p:cNvPr>
          <p:cNvSpPr>
            <a:spLocks noGrp="1"/>
          </p:cNvSpPr>
          <p:nvPr>
            <p:ph type="body" sz="quarter" idx="48"/>
          </p:nvPr>
        </p:nvSpPr>
        <p:spPr>
          <a:xfrm>
            <a:off x="854283" y="1326581"/>
            <a:ext cx="6586057" cy="4439577"/>
          </a:xfrm>
        </p:spPr>
        <p:txBody>
          <a:bodyPr/>
          <a:lstStyle/>
          <a:p>
            <a:r>
              <a:rPr lang="en-US" sz="1900" dirty="0"/>
              <a:t>Now that you have set up your financial goals, we look at ways to reach them. A good way to have an overview of your budget is a budget book.</a:t>
            </a:r>
          </a:p>
          <a:p>
            <a:r>
              <a:rPr lang="en-US" sz="1100" dirty="0"/>
              <a:t>        </a:t>
            </a:r>
          </a:p>
          <a:p>
            <a:r>
              <a:rPr lang="en-US" sz="1900" b="1" dirty="0">
                <a:solidFill>
                  <a:srgbClr val="E97924"/>
                </a:solidFill>
              </a:rPr>
              <a:t>WHAT IS A BUDGET BOOK?</a:t>
            </a:r>
          </a:p>
          <a:p>
            <a:r>
              <a:rPr lang="en-US" sz="1900" dirty="0"/>
              <a:t>It’s a detailed list of all monthly expenses and income</a:t>
            </a:r>
          </a:p>
          <a:p>
            <a:r>
              <a:rPr lang="en-US" sz="1050" dirty="0"/>
              <a:t>        </a:t>
            </a:r>
          </a:p>
          <a:p>
            <a:r>
              <a:rPr lang="en-US" sz="1900" b="1" dirty="0">
                <a:solidFill>
                  <a:srgbClr val="E97924"/>
                </a:solidFill>
              </a:rPr>
              <a:t>HOW DO I MANAGE A BUDGET BOOK?</a:t>
            </a:r>
          </a:p>
          <a:p>
            <a:pPr marL="457200" indent="-457200">
              <a:buAutoNum type="arabicPeriod"/>
            </a:pPr>
            <a:r>
              <a:rPr lang="en-US" sz="1900" dirty="0"/>
              <a:t>Enter all regular incomes</a:t>
            </a:r>
          </a:p>
          <a:p>
            <a:pPr marL="457200" indent="-457200">
              <a:buAutoNum type="arabicPeriod"/>
            </a:pPr>
            <a:r>
              <a:rPr lang="en-US" sz="1900" dirty="0"/>
              <a:t>Enter all fixed expenses (rent, insurance, etc.)</a:t>
            </a:r>
          </a:p>
          <a:p>
            <a:pPr marL="457200" indent="-457200">
              <a:buAutoNum type="arabicPeriod"/>
            </a:pPr>
            <a:r>
              <a:rPr lang="en-US" sz="1900" dirty="0"/>
              <a:t>Enter all variable expenses (food &amp; drink, clothing, etc.)</a:t>
            </a:r>
          </a:p>
          <a:p>
            <a:r>
              <a:rPr lang="en-US" sz="1900" dirty="0"/>
              <a:t>There are different variants: Spreadsheet software (e.g. Excel), Apps (e.g. Money Manager), or the classic version with pen &amp; paper</a:t>
            </a:r>
          </a:p>
          <a:p>
            <a:r>
              <a:rPr lang="en-US" sz="1050" dirty="0"/>
              <a:t>   </a:t>
            </a:r>
            <a:endParaRPr lang="en-US" sz="1000" dirty="0"/>
          </a:p>
          <a:p>
            <a:r>
              <a:rPr lang="en-US" sz="1900" b="1" dirty="0">
                <a:solidFill>
                  <a:srgbClr val="E97924"/>
                </a:solidFill>
              </a:rPr>
              <a:t>WHY SHOULD I HAVE A BUDGET BOOK?</a:t>
            </a:r>
          </a:p>
          <a:p>
            <a:pPr marL="342900" indent="-342900">
              <a:buClr>
                <a:srgbClr val="915F9E"/>
              </a:buClr>
              <a:buFont typeface="Arial" panose="020B0604020202020204" pitchFamily="34" charset="0"/>
              <a:buChar char="•"/>
            </a:pPr>
            <a:r>
              <a:rPr lang="en-US" sz="1900" dirty="0"/>
              <a:t>It offers an overview of personal finances</a:t>
            </a:r>
          </a:p>
          <a:p>
            <a:pPr marL="342900" indent="-342900">
              <a:buClr>
                <a:srgbClr val="915F9E"/>
              </a:buClr>
              <a:buFont typeface="Arial" panose="020B0604020202020204" pitchFamily="34" charset="0"/>
              <a:buChar char="•"/>
            </a:pPr>
            <a:r>
              <a:rPr lang="en-US" sz="1900" dirty="0"/>
              <a:t>The business you want to start should be planned in such a way that you can make a living from it!</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12</a:t>
            </a:fld>
            <a:endParaRPr lang="en-US" sz="800" dirty="0">
              <a:latin typeface="Calibri" panose="020F0502020204030204" pitchFamily="34" charset="0"/>
              <a:cs typeface="Calibri" panose="020F0502020204030204" pitchFamily="34" charset="0"/>
            </a:endParaRPr>
          </a:p>
        </p:txBody>
      </p:sp>
      <p:pic>
        <p:nvPicPr>
          <p:cNvPr id="16" name="Picture Placeholder 12">
            <a:extLst>
              <a:ext uri="{FF2B5EF4-FFF2-40B4-BE49-F238E27FC236}">
                <a16:creationId xmlns:a16="http://schemas.microsoft.com/office/drawing/2014/main" id="{9E94F338-85D0-A64A-C727-D45F9ACFB765}"/>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1187" t="1601" r="28021" b="41043"/>
          <a:stretch/>
        </p:blipFill>
        <p:spPr>
          <a:xfrm>
            <a:off x="7837429" y="1573652"/>
            <a:ext cx="3897371" cy="4595870"/>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p:spPr>
      </p:pic>
      <p:sp>
        <p:nvSpPr>
          <p:cNvPr id="17" name="Freeform 13">
            <a:extLst>
              <a:ext uri="{FF2B5EF4-FFF2-40B4-BE49-F238E27FC236}">
                <a16:creationId xmlns:a16="http://schemas.microsoft.com/office/drawing/2014/main" id="{5466378A-2404-E24C-AEAD-1CEAB7510B8E}"/>
              </a:ext>
            </a:extLst>
          </p:cNvPr>
          <p:cNvSpPr/>
          <p:nvPr/>
        </p:nvSpPr>
        <p:spPr>
          <a:xfrm rot="16200000">
            <a:off x="7369787" y="4704775"/>
            <a:ext cx="1098941" cy="163657"/>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E97924"/>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35786716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79" y="489502"/>
            <a:ext cx="10483431" cy="804265"/>
          </a:xfrm>
        </p:spPr>
        <p:txBody>
          <a:bodyPr/>
          <a:lstStyle/>
          <a:p>
            <a:r>
              <a:rPr lang="en-US" sz="3200" dirty="0"/>
              <a:t>CASH TRACKING WITH A BUDGET BOOK – LET’S TRY IT OUT!</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13</a:t>
            </a:fld>
            <a:endParaRPr lang="en-US" sz="800" dirty="0">
              <a:latin typeface="Calibri" panose="020F0502020204030204" pitchFamily="34" charset="0"/>
              <a:cs typeface="Calibri" panose="020F0502020204030204" pitchFamily="34" charset="0"/>
            </a:endParaRPr>
          </a:p>
        </p:txBody>
      </p:sp>
      <p:pic>
        <p:nvPicPr>
          <p:cNvPr id="20" name="Grafik 19">
            <a:extLst>
              <a:ext uri="{FF2B5EF4-FFF2-40B4-BE49-F238E27FC236}">
                <a16:creationId xmlns:a16="http://schemas.microsoft.com/office/drawing/2014/main" id="{C960272B-32A1-831B-53AB-E4C6BA556B71}"/>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6616287" y="3877677"/>
            <a:ext cx="4908081" cy="2485880"/>
          </a:xfrm>
          <a:prstGeom prst="rect">
            <a:avLst/>
          </a:prstGeom>
        </p:spPr>
      </p:pic>
      <p:sp>
        <p:nvSpPr>
          <p:cNvPr id="30" name="Textfeld 29">
            <a:extLst>
              <a:ext uri="{FF2B5EF4-FFF2-40B4-BE49-F238E27FC236}">
                <a16:creationId xmlns:a16="http://schemas.microsoft.com/office/drawing/2014/main" id="{524B9482-3EFE-3B65-BCAF-B9D22BE99DB2}"/>
              </a:ext>
            </a:extLst>
          </p:cNvPr>
          <p:cNvSpPr txBox="1"/>
          <p:nvPr/>
        </p:nvSpPr>
        <p:spPr>
          <a:xfrm>
            <a:off x="770304" y="1663492"/>
            <a:ext cx="5325696" cy="5062924"/>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First, let's focus on your monthly steady income. This includes the money you receive regularly, like your salary, child benefit, or unemployment benefits. Your bank statements can be helpful in obtaining this information. Please note that any special gifts you get on your birthday or extra pay for vacations won't be included in this conversation. We'll label this income as “Income" You can use the “Date" and “Category" columns to help you stay organized and keep track of everything, however they will only become important in the next step.</a:t>
            </a:r>
          </a:p>
          <a:p>
            <a:pPr marL="285750"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Now, let's figure out your regular bills. These are the expenses that come up every month and can't be easily changed, like rent, energy bills, phone, and membership fees. For things like yearly bills such as insurance or car tax, let's spread out the cost over twelve months. Put this amount under “Expenses" and save it as a rainy day fund.</a:t>
            </a:r>
          </a:p>
          <a:p>
            <a:pPr marL="285750" indent="-285750">
              <a:buClr>
                <a:srgbClr val="915F9E"/>
              </a:buClr>
              <a:buFont typeface="Arial" panose="020B0604020202020204" pitchFamily="34" charset="0"/>
              <a:buChar char="•"/>
            </a:pPr>
            <a:endParaRPr lang="de-DE" sz="1700" dirty="0">
              <a:latin typeface="Calibri" panose="020F0502020204030204" pitchFamily="34" charset="0"/>
              <a:cs typeface="Calibri" panose="020F0502020204030204" pitchFamily="34" charset="0"/>
            </a:endParaRPr>
          </a:p>
        </p:txBody>
      </p:sp>
      <p:sp>
        <p:nvSpPr>
          <p:cNvPr id="31" name="Text Placeholder 1">
            <a:extLst>
              <a:ext uri="{FF2B5EF4-FFF2-40B4-BE49-F238E27FC236}">
                <a16:creationId xmlns:a16="http://schemas.microsoft.com/office/drawing/2014/main" id="{42B45735-2297-1359-7C2C-AAF7013F6892}"/>
              </a:ext>
            </a:extLst>
          </p:cNvPr>
          <p:cNvSpPr txBox="1">
            <a:spLocks/>
          </p:cNvSpPr>
          <p:nvPr/>
        </p:nvSpPr>
        <p:spPr>
          <a:xfrm>
            <a:off x="854284" y="1155972"/>
            <a:ext cx="2691349" cy="551177"/>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2800" dirty="0">
                <a:solidFill>
                  <a:srgbClr val="7ABB57"/>
                </a:solidFill>
              </a:rPr>
              <a:t>FIXED BUDGET</a:t>
            </a:r>
          </a:p>
        </p:txBody>
      </p:sp>
      <p:sp>
        <p:nvSpPr>
          <p:cNvPr id="3" name="Textfeld 2">
            <a:extLst>
              <a:ext uri="{FF2B5EF4-FFF2-40B4-BE49-F238E27FC236}">
                <a16:creationId xmlns:a16="http://schemas.microsoft.com/office/drawing/2014/main" id="{45E4B928-E288-4CBA-A670-889055DDC925}"/>
              </a:ext>
            </a:extLst>
          </p:cNvPr>
          <p:cNvSpPr txBox="1"/>
          <p:nvPr/>
        </p:nvSpPr>
        <p:spPr>
          <a:xfrm>
            <a:off x="6333423" y="1431560"/>
            <a:ext cx="5190945" cy="2185214"/>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Last but not least, let's add up all your regular income and expenses. To find out your steady monthly budget, simply subtract the total expenses from your total income. This is the money you have for day-to-day expenses or 'living expenses’. </a:t>
            </a:r>
          </a:p>
          <a:p>
            <a:pPr marL="285750"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Quick tip: Divide this amount by four to know how much you can spend each week to stay on track and avoid overspending.</a:t>
            </a:r>
          </a:p>
        </p:txBody>
      </p:sp>
    </p:spTree>
    <p:extLst>
      <p:ext uri="{BB962C8B-B14F-4D97-AF65-F5344CB8AC3E}">
        <p14:creationId xmlns:p14="http://schemas.microsoft.com/office/powerpoint/2010/main" val="73512674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466163"/>
            <a:ext cx="10483431" cy="804265"/>
          </a:xfrm>
        </p:spPr>
        <p:txBody>
          <a:bodyPr/>
          <a:lstStyle/>
          <a:p>
            <a:r>
              <a:rPr lang="en-US" sz="3200" dirty="0"/>
              <a:t>CASH TRACKING WITH A BUDGET BOOK – LET’S TRY IT OUT!</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14</a:t>
            </a:fld>
            <a:endParaRPr lang="en-US" sz="800" dirty="0">
              <a:latin typeface="Calibri" panose="020F0502020204030204" pitchFamily="34" charset="0"/>
              <a:cs typeface="Calibri" panose="020F0502020204030204" pitchFamily="34" charset="0"/>
            </a:endParaRPr>
          </a:p>
        </p:txBody>
      </p:sp>
      <p:pic>
        <p:nvPicPr>
          <p:cNvPr id="20" name="Grafik 19">
            <a:extLst>
              <a:ext uri="{FF2B5EF4-FFF2-40B4-BE49-F238E27FC236}">
                <a16:creationId xmlns:a16="http://schemas.microsoft.com/office/drawing/2014/main" id="{C960272B-32A1-831B-53AB-E4C6BA556B71}"/>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6210891" y="2668468"/>
            <a:ext cx="4983290" cy="3053369"/>
          </a:xfrm>
          <a:prstGeom prst="rect">
            <a:avLst/>
          </a:prstGeom>
        </p:spPr>
      </p:pic>
      <p:sp>
        <p:nvSpPr>
          <p:cNvPr id="30" name="Textfeld 29">
            <a:extLst>
              <a:ext uri="{FF2B5EF4-FFF2-40B4-BE49-F238E27FC236}">
                <a16:creationId xmlns:a16="http://schemas.microsoft.com/office/drawing/2014/main" id="{524B9482-3EFE-3B65-BCAF-B9D22BE99DB2}"/>
              </a:ext>
            </a:extLst>
          </p:cNvPr>
          <p:cNvSpPr txBox="1"/>
          <p:nvPr/>
        </p:nvSpPr>
        <p:spPr>
          <a:xfrm>
            <a:off x="770304" y="1721243"/>
            <a:ext cx="4576137" cy="4539704"/>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Now, let's tackle all the expenses that can change from month to month. Take a moment to write down these variable expenses as thoroughly as you can. To make things clearer, use the 'Categories' column to group expenses into categories like 'Food and Drinks' or 'Clothing’. </a:t>
            </a:r>
          </a:p>
          <a:p>
            <a:pPr marL="285750"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A helpful tip: Keep all your receipts handy, and don't forget about smaller purchases. Jot down any small amounts you spend without getting a receipt on your mobile notes app or on a piece of paper. </a:t>
            </a:r>
          </a:p>
          <a:p>
            <a:pPr marL="285750"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Remember, if you make card payments that will be taken from your account later, be sure to include them in your budget planner. This way, everything will add up correctly in the end. </a:t>
            </a:r>
          </a:p>
        </p:txBody>
      </p:sp>
      <p:sp>
        <p:nvSpPr>
          <p:cNvPr id="31" name="Text Placeholder 1">
            <a:extLst>
              <a:ext uri="{FF2B5EF4-FFF2-40B4-BE49-F238E27FC236}">
                <a16:creationId xmlns:a16="http://schemas.microsoft.com/office/drawing/2014/main" id="{42B45735-2297-1359-7C2C-AAF7013F6892}"/>
              </a:ext>
            </a:extLst>
          </p:cNvPr>
          <p:cNvSpPr txBox="1">
            <a:spLocks/>
          </p:cNvSpPr>
          <p:nvPr/>
        </p:nvSpPr>
        <p:spPr>
          <a:xfrm>
            <a:off x="854284" y="1042806"/>
            <a:ext cx="3279177" cy="551177"/>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2800" dirty="0">
                <a:solidFill>
                  <a:srgbClr val="E97924"/>
                </a:solidFill>
              </a:rPr>
              <a:t>VARIABLE EXPENSES</a:t>
            </a:r>
          </a:p>
        </p:txBody>
      </p:sp>
      <p:sp>
        <p:nvSpPr>
          <p:cNvPr id="5" name="Textfeld 4">
            <a:extLst>
              <a:ext uri="{FF2B5EF4-FFF2-40B4-BE49-F238E27FC236}">
                <a16:creationId xmlns:a16="http://schemas.microsoft.com/office/drawing/2014/main" id="{4FE2DC08-DFEA-A8DA-8450-5A13B1A26CF2}"/>
              </a:ext>
            </a:extLst>
          </p:cNvPr>
          <p:cNvSpPr txBox="1"/>
          <p:nvPr/>
        </p:nvSpPr>
        <p:spPr>
          <a:xfrm>
            <a:off x="5346441" y="5961026"/>
            <a:ext cx="6388359" cy="684611"/>
          </a:xfrm>
          <a:prstGeom prst="rect">
            <a:avLst/>
          </a:prstGeom>
          <a:noFill/>
        </p:spPr>
        <p:txBody>
          <a:bodyPr wrap="square">
            <a:spAutoFit/>
          </a:bodyPr>
          <a:lstStyle/>
          <a:p>
            <a:pPr algn="r"/>
            <a:r>
              <a:rPr lang="de-DE" dirty="0">
                <a:latin typeface="Calibri" panose="020F0502020204030204" pitchFamily="34" charset="0"/>
                <a:cs typeface="Calibri" panose="020F0502020204030204" pitchFamily="34" charset="0"/>
              </a:rPr>
              <a:t>Want </a:t>
            </a:r>
            <a:r>
              <a:rPr lang="de-DE" dirty="0" err="1">
                <a:latin typeface="Calibri" panose="020F0502020204030204" pitchFamily="34" charset="0"/>
                <a:cs typeface="Calibri" panose="020F0502020204030204" pitchFamily="34" charset="0"/>
              </a:rPr>
              <a:t>to</a:t>
            </a:r>
            <a:r>
              <a:rPr lang="de-DE" dirty="0">
                <a:latin typeface="Calibri" panose="020F0502020204030204" pitchFamily="34" charset="0"/>
                <a:cs typeface="Calibri" panose="020F0502020204030204" pitchFamily="34" charset="0"/>
              </a:rPr>
              <a:t> </a:t>
            </a:r>
            <a:r>
              <a:rPr lang="de-DE" dirty="0" err="1">
                <a:latin typeface="Calibri" panose="020F0502020204030204" pitchFamily="34" charset="0"/>
                <a:cs typeface="Calibri" panose="020F0502020204030204" pitchFamily="34" charset="0"/>
              </a:rPr>
              <a:t>try</a:t>
            </a:r>
            <a:r>
              <a:rPr lang="de-DE" dirty="0">
                <a:latin typeface="Calibri" panose="020F0502020204030204" pitchFamily="34" charset="0"/>
                <a:cs typeface="Calibri" panose="020F0502020204030204" pitchFamily="34" charset="0"/>
              </a:rPr>
              <a:t> </a:t>
            </a:r>
            <a:r>
              <a:rPr lang="de-DE" dirty="0" err="1">
                <a:latin typeface="Calibri" panose="020F0502020204030204" pitchFamily="34" charset="0"/>
                <a:cs typeface="Calibri" panose="020F0502020204030204" pitchFamily="34" charset="0"/>
              </a:rPr>
              <a:t>it</a:t>
            </a:r>
            <a:r>
              <a:rPr lang="de-DE" dirty="0">
                <a:latin typeface="Calibri" panose="020F0502020204030204" pitchFamily="34" charset="0"/>
                <a:cs typeface="Calibri" panose="020F0502020204030204" pitchFamily="34" charset="0"/>
              </a:rPr>
              <a:t> out? Here </a:t>
            </a:r>
            <a:r>
              <a:rPr lang="de-DE" dirty="0" err="1">
                <a:latin typeface="Calibri" panose="020F0502020204030204" pitchFamily="34" charset="0"/>
                <a:cs typeface="Calibri" panose="020F0502020204030204" pitchFamily="34" charset="0"/>
              </a:rPr>
              <a:t>you</a:t>
            </a:r>
            <a:r>
              <a:rPr lang="de-DE" dirty="0">
                <a:latin typeface="Calibri" panose="020F0502020204030204" pitchFamily="34" charset="0"/>
                <a:cs typeface="Calibri" panose="020F0502020204030204" pitchFamily="34" charset="0"/>
              </a:rPr>
              <a:t> </a:t>
            </a:r>
            <a:r>
              <a:rPr lang="de-DE" dirty="0" err="1">
                <a:latin typeface="Calibri" panose="020F0502020204030204" pitchFamily="34" charset="0"/>
                <a:cs typeface="Calibri" panose="020F0502020204030204" pitchFamily="34" charset="0"/>
              </a:rPr>
              <a:t>can</a:t>
            </a:r>
            <a:r>
              <a:rPr lang="de-DE" dirty="0">
                <a:latin typeface="Calibri" panose="020F0502020204030204" pitchFamily="34" charset="0"/>
                <a:cs typeface="Calibri" panose="020F0502020204030204" pitchFamily="34" charset="0"/>
              </a:rPr>
              <a:t> </a:t>
            </a:r>
            <a:r>
              <a:rPr lang="de-DE" dirty="0" err="1">
                <a:latin typeface="Calibri" panose="020F0502020204030204" pitchFamily="34" charset="0"/>
                <a:cs typeface="Calibri" panose="020F0502020204030204" pitchFamily="34" charset="0"/>
              </a:rPr>
              <a:t>download</a:t>
            </a:r>
            <a:r>
              <a:rPr lang="de-DE" dirty="0">
                <a:latin typeface="Calibri" panose="020F0502020204030204" pitchFamily="34" charset="0"/>
                <a:cs typeface="Calibri" panose="020F0502020204030204" pitchFamily="34" charset="0"/>
              </a:rPr>
              <a:t> </a:t>
            </a:r>
            <a:r>
              <a:rPr lang="de-DE" dirty="0" err="1">
                <a:latin typeface="Calibri" panose="020F0502020204030204" pitchFamily="34" charset="0"/>
                <a:cs typeface="Calibri" panose="020F0502020204030204" pitchFamily="34" charset="0"/>
              </a:rPr>
              <a:t>free</a:t>
            </a:r>
            <a:r>
              <a:rPr lang="de-DE" dirty="0">
                <a:latin typeface="Calibri" panose="020F0502020204030204" pitchFamily="34" charset="0"/>
                <a:cs typeface="Calibri" panose="020F0502020204030204" pitchFamily="34" charset="0"/>
              </a:rPr>
              <a:t> </a:t>
            </a:r>
            <a:r>
              <a:rPr lang="de-DE" dirty="0" err="1">
                <a:latin typeface="Calibri" panose="020F0502020204030204" pitchFamily="34" charset="0"/>
                <a:cs typeface="Calibri" panose="020F0502020204030204" pitchFamily="34" charset="0"/>
              </a:rPr>
              <a:t>templates</a:t>
            </a:r>
            <a:r>
              <a:rPr lang="de-DE" dirty="0">
                <a:latin typeface="Calibri" panose="020F0502020204030204" pitchFamily="34" charset="0"/>
                <a:cs typeface="Calibri" panose="020F0502020204030204" pitchFamily="34" charset="0"/>
              </a:rPr>
              <a:t>:  </a:t>
            </a:r>
            <a:r>
              <a:rPr lang="de-DE" dirty="0">
                <a:latin typeface="Calibri" panose="020F0502020204030204" pitchFamily="34" charset="0"/>
                <a:cs typeface="Calibri" panose="020F0502020204030204" pitchFamily="34" charset="0"/>
                <a:hlinkClick r:id="rId4"/>
              </a:rPr>
              <a:t>https://bit.ly/462jPvq</a:t>
            </a:r>
            <a:endParaRPr lang="de-DE" dirty="0">
              <a:latin typeface="Calibri" panose="020F0502020204030204" pitchFamily="34" charset="0"/>
              <a:cs typeface="Calibri" panose="020F0502020204030204" pitchFamily="34" charset="0"/>
            </a:endParaRPr>
          </a:p>
          <a:p>
            <a:pPr algn="r"/>
            <a:r>
              <a:rPr lang="de-DE" dirty="0">
                <a:latin typeface="Calibri" panose="020F0502020204030204" pitchFamily="34" charset="0"/>
                <a:cs typeface="Calibri" panose="020F0502020204030204" pitchFamily="34" charset="0"/>
                <a:hlinkClick r:id="rId5"/>
              </a:rPr>
              <a:t>https://www.canva.com/templates/s/budget/</a:t>
            </a:r>
            <a:endParaRPr lang="de-DE" dirty="0">
              <a:latin typeface="Calibri" panose="020F0502020204030204" pitchFamily="34" charset="0"/>
              <a:cs typeface="Calibri" panose="020F0502020204030204" pitchFamily="34" charset="0"/>
            </a:endParaRPr>
          </a:p>
          <a:p>
            <a:endParaRPr lang="de-DE" dirty="0"/>
          </a:p>
        </p:txBody>
      </p:sp>
      <p:sp>
        <p:nvSpPr>
          <p:cNvPr id="3" name="Textfeld 2">
            <a:extLst>
              <a:ext uri="{FF2B5EF4-FFF2-40B4-BE49-F238E27FC236}">
                <a16:creationId xmlns:a16="http://schemas.microsoft.com/office/drawing/2014/main" id="{85037241-B27A-452D-A9CE-2592CDEEEFE5}"/>
              </a:ext>
            </a:extLst>
          </p:cNvPr>
          <p:cNvSpPr txBox="1"/>
          <p:nvPr/>
        </p:nvSpPr>
        <p:spPr>
          <a:xfrm>
            <a:off x="6182016" y="1694044"/>
            <a:ext cx="4983290" cy="1138773"/>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Keep a box for receipts and notes, and once a week, set aside some time to record them in your budget planner.</a:t>
            </a:r>
            <a:endParaRPr lang="de-DE" sz="1700"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endParaRPr lang="de-DE" sz="1700" dirty="0"/>
          </a:p>
        </p:txBody>
      </p:sp>
    </p:spTree>
    <p:extLst>
      <p:ext uri="{BB962C8B-B14F-4D97-AF65-F5344CB8AC3E}">
        <p14:creationId xmlns:p14="http://schemas.microsoft.com/office/powerpoint/2010/main" val="424628489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5" y="502314"/>
            <a:ext cx="10483431" cy="804265"/>
          </a:xfrm>
        </p:spPr>
        <p:txBody>
          <a:bodyPr/>
          <a:lstStyle/>
          <a:p>
            <a:r>
              <a:rPr lang="en-US" sz="3200" dirty="0"/>
              <a:t>CASH TRACKING WITH A BUDGET BOOK – LET’S TRY IT OUT!</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15</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854285" y="1641341"/>
            <a:ext cx="10567407" cy="4093428"/>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Let's add up all those variable expenses and subtract that total from your available budget. Here's an example:</a:t>
            </a:r>
          </a:p>
          <a:p>
            <a:pPr marL="285750" indent="-285750">
              <a:buClr>
                <a:srgbClr val="915F9E"/>
              </a:buClr>
              <a:buFont typeface="Arial" panose="020B0604020202020204" pitchFamily="34" charset="0"/>
              <a:buChar char="•"/>
            </a:pPr>
            <a:endParaRPr lang="en-US" sz="900" b="1" dirty="0">
              <a:solidFill>
                <a:srgbClr val="E97924"/>
              </a:solidFill>
              <a:latin typeface="Calibri" panose="020F0502020204030204" pitchFamily="34" charset="0"/>
              <a:cs typeface="Calibri" panose="020F0502020204030204" pitchFamily="34" charset="0"/>
            </a:endParaRPr>
          </a:p>
          <a:p>
            <a:pPr marL="611642" lvl="1" indent="-285750">
              <a:buClr>
                <a:srgbClr val="7ABB57"/>
              </a:buClr>
              <a:buFont typeface="Arial" panose="020B0604020202020204" pitchFamily="34" charset="0"/>
              <a:buChar char="•"/>
            </a:pPr>
            <a:r>
              <a:rPr lang="en-US" sz="1800" dirty="0">
                <a:latin typeface="Calibri" panose="020F0502020204030204" pitchFamily="34" charset="0"/>
                <a:cs typeface="Calibri" panose="020F0502020204030204" pitchFamily="34" charset="0"/>
              </a:rPr>
              <a:t>You have €1875 as your available budget.</a:t>
            </a:r>
          </a:p>
          <a:p>
            <a:pPr marL="611642" lvl="1" indent="-285750">
              <a:buClr>
                <a:srgbClr val="7ABB57"/>
              </a:buClr>
              <a:buFont typeface="Arial" panose="020B0604020202020204" pitchFamily="34" charset="0"/>
              <a:buChar char="•"/>
            </a:pPr>
            <a:r>
              <a:rPr lang="en-US" sz="1800" dirty="0">
                <a:latin typeface="Calibri" panose="020F0502020204030204" pitchFamily="34" charset="0"/>
                <a:cs typeface="Calibri" panose="020F0502020204030204" pitchFamily="34" charset="0"/>
              </a:rPr>
              <a:t>Your variable expenses amount to €1720.</a:t>
            </a:r>
          </a:p>
          <a:p>
            <a:pPr marL="611642" lvl="1" indent="-285750">
              <a:buClr>
                <a:srgbClr val="915F9E"/>
              </a:buClr>
              <a:buFont typeface="Arial" panose="020B0604020202020204" pitchFamily="34" charset="0"/>
              <a:buChar char="•"/>
            </a:pPr>
            <a:r>
              <a:rPr lang="en-US" sz="1800" dirty="0">
                <a:latin typeface="Calibri" panose="020F0502020204030204" pitchFamily="34" charset="0"/>
                <a:cs typeface="Calibri" panose="020F0502020204030204" pitchFamily="34" charset="0"/>
              </a:rPr>
              <a:t>So, €1875 - €1720 = €155 left for savings.</a:t>
            </a:r>
          </a:p>
          <a:p>
            <a:pPr marL="611642" lvl="1" indent="-285750">
              <a:buClr>
                <a:srgbClr val="7ABB57"/>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400" dirty="0">
              <a:latin typeface="Calibri" panose="020F0502020204030204" pitchFamily="34" charset="0"/>
              <a:cs typeface="Calibri" panose="020F0502020204030204" pitchFamily="34" charset="0"/>
            </a:endParaRPr>
          </a:p>
        </p:txBody>
      </p:sp>
      <p:sp>
        <p:nvSpPr>
          <p:cNvPr id="31" name="Text Placeholder 1">
            <a:extLst>
              <a:ext uri="{FF2B5EF4-FFF2-40B4-BE49-F238E27FC236}">
                <a16:creationId xmlns:a16="http://schemas.microsoft.com/office/drawing/2014/main" id="{42B45735-2297-1359-7C2C-AAF7013F6892}"/>
              </a:ext>
            </a:extLst>
          </p:cNvPr>
          <p:cNvSpPr txBox="1">
            <a:spLocks/>
          </p:cNvSpPr>
          <p:nvPr/>
        </p:nvSpPr>
        <p:spPr>
          <a:xfrm>
            <a:off x="854285" y="1091701"/>
            <a:ext cx="4221569" cy="551177"/>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2800" dirty="0">
                <a:solidFill>
                  <a:srgbClr val="7654A2"/>
                </a:solidFill>
              </a:rPr>
              <a:t>CALCULATION OF SAVINGS</a:t>
            </a:r>
          </a:p>
        </p:txBody>
      </p:sp>
      <p:sp>
        <p:nvSpPr>
          <p:cNvPr id="3" name="Textfeld 2">
            <a:extLst>
              <a:ext uri="{FF2B5EF4-FFF2-40B4-BE49-F238E27FC236}">
                <a16:creationId xmlns:a16="http://schemas.microsoft.com/office/drawing/2014/main" id="{E21C2BD3-550F-4E52-B0FC-6B828840F9A4}"/>
              </a:ext>
            </a:extLst>
          </p:cNvPr>
          <p:cNvSpPr txBox="1"/>
          <p:nvPr/>
        </p:nvSpPr>
        <p:spPr>
          <a:xfrm>
            <a:off x="2500038" y="2964950"/>
            <a:ext cx="8126253" cy="3785652"/>
          </a:xfrm>
          <a:prstGeom prst="rect">
            <a:avLst/>
          </a:prstGeom>
          <a:noFill/>
        </p:spPr>
        <p:txBody>
          <a:bodyPr wrap="square" numCol="2" rtlCol="0">
            <a:spAutoFit/>
          </a:bodyPr>
          <a:lstStyle/>
          <a:p>
            <a:pPr marL="285750" indent="-285750">
              <a:buClr>
                <a:srgbClr val="915F9E"/>
              </a:buClr>
              <a:buFont typeface="Arial" panose="020B0604020202020204" pitchFamily="34" charset="0"/>
              <a:buChar char="•"/>
            </a:pPr>
            <a:r>
              <a:rPr lang="en-US" sz="1600" dirty="0">
                <a:latin typeface="Calibri" panose="020F0502020204030204" pitchFamily="34" charset="0"/>
                <a:cs typeface="Calibri" panose="020F0502020204030204" pitchFamily="34" charset="0"/>
              </a:rPr>
              <a:t>Is the result a </a:t>
            </a:r>
            <a:r>
              <a:rPr lang="en-US" sz="1600" b="1" dirty="0">
                <a:solidFill>
                  <a:srgbClr val="915F9E"/>
                </a:solidFill>
                <a:latin typeface="Calibri" panose="020F0502020204030204" pitchFamily="34" charset="0"/>
                <a:cs typeface="Calibri" panose="020F0502020204030204" pitchFamily="34" charset="0"/>
              </a:rPr>
              <a:t>positive number</a:t>
            </a:r>
            <a:r>
              <a:rPr lang="en-US" sz="1600" dirty="0">
                <a:latin typeface="Calibri" panose="020F0502020204030204" pitchFamily="34" charset="0"/>
                <a:cs typeface="Calibri" panose="020F0502020204030204" pitchFamily="34" charset="0"/>
              </a:rPr>
              <a:t>? Great job! You can now consider putting this money aside for future purchases, building up some savings for your financial goals. </a:t>
            </a: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r>
              <a:rPr lang="en-US" sz="1600" dirty="0">
                <a:latin typeface="Calibri" panose="020F0502020204030204" pitchFamily="34" charset="0"/>
                <a:cs typeface="Calibri" panose="020F0502020204030204" pitchFamily="34" charset="0"/>
              </a:rPr>
              <a:t>Is the </a:t>
            </a:r>
            <a:r>
              <a:rPr lang="en-US" sz="1600" b="1" dirty="0">
                <a:solidFill>
                  <a:srgbClr val="915F9E"/>
                </a:solidFill>
                <a:latin typeface="Calibri" panose="020F0502020204030204" pitchFamily="34" charset="0"/>
                <a:cs typeface="Calibri" panose="020F0502020204030204" pitchFamily="34" charset="0"/>
              </a:rPr>
              <a:t>result negative</a:t>
            </a:r>
            <a:r>
              <a:rPr lang="en-US" sz="1600" dirty="0">
                <a:latin typeface="Calibri" panose="020F0502020204030204" pitchFamily="34" charset="0"/>
                <a:cs typeface="Calibri" panose="020F0502020204030204" pitchFamily="34" charset="0"/>
              </a:rPr>
              <a:t>? Don't worry; it's an opportunity to think about where you can cut back or save. Maybe you notice a significant amount spent on dining out. You can counter this by cooking more at home and planning your grocery shopping more efficiently. </a:t>
            </a:r>
            <a:r>
              <a:rPr lang="en-US" sz="1600" b="1" dirty="0">
                <a:solidFill>
                  <a:srgbClr val="7654A2"/>
                </a:solidFill>
                <a:latin typeface="Calibri" panose="020F0502020204030204" pitchFamily="34" charset="0"/>
                <a:cs typeface="Calibri" panose="020F0502020204030204" pitchFamily="34" charset="0"/>
              </a:rPr>
              <a:t>NOTE</a:t>
            </a:r>
            <a:r>
              <a:rPr lang="en-US" sz="1600" dirty="0">
                <a:latin typeface="Calibri" panose="020F0502020204030204" pitchFamily="34" charset="0"/>
                <a:cs typeface="Calibri" panose="020F0502020204030204" pitchFamily="34" charset="0"/>
              </a:rPr>
              <a:t>: If you find that your regular monthly bills are higher than your income, it's a good idea to see if there are any contracts or expenses that you can do without or lower. If things start to feel really tight, consider seeking out free debt counseling services sooner rather than later.</a:t>
            </a:r>
            <a:endParaRPr lang="de-DE" sz="1600" dirty="0">
              <a:latin typeface="Calibri" panose="020F0502020204030204" pitchFamily="34" charset="0"/>
              <a:cs typeface="Calibri" panose="020F0502020204030204" pitchFamily="34" charset="0"/>
            </a:endParaRPr>
          </a:p>
        </p:txBody>
      </p:sp>
      <p:sp>
        <p:nvSpPr>
          <p:cNvPr id="7" name="Rechteck 6">
            <a:extLst>
              <a:ext uri="{FF2B5EF4-FFF2-40B4-BE49-F238E27FC236}">
                <a16:creationId xmlns:a16="http://schemas.microsoft.com/office/drawing/2014/main" id="{D5081F45-AC4D-41B1-92F1-3639B7323D6F}"/>
              </a:ext>
            </a:extLst>
          </p:cNvPr>
          <p:cNvSpPr/>
          <p:nvPr/>
        </p:nvSpPr>
        <p:spPr>
          <a:xfrm>
            <a:off x="0" y="4523874"/>
            <a:ext cx="5075854" cy="2334126"/>
          </a:xfrm>
          <a:prstGeom prst="rect">
            <a:avLst/>
          </a:prstGeom>
          <a:solidFill>
            <a:srgbClr val="915F9E"/>
          </a:solidFill>
          <a:ln>
            <a:solidFill>
              <a:srgbClr val="915F9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6" name="Grafik 5">
            <a:extLst>
              <a:ext uri="{FF2B5EF4-FFF2-40B4-BE49-F238E27FC236}">
                <a16:creationId xmlns:a16="http://schemas.microsoft.com/office/drawing/2014/main" id="{25DF7873-E9D6-4274-ADAE-4AE14EBDC2A8}"/>
              </a:ext>
            </a:extLst>
          </p:cNvPr>
          <p:cNvPicPr>
            <a:picLocks noChangeAspect="1"/>
          </p:cNvPicPr>
          <p:nvPr/>
        </p:nvPicPr>
        <p:blipFill>
          <a:blip r:embed="rId3"/>
          <a:stretch>
            <a:fillRect/>
          </a:stretch>
        </p:blipFill>
        <p:spPr>
          <a:xfrm>
            <a:off x="952901" y="4189112"/>
            <a:ext cx="3827798" cy="2551865"/>
          </a:xfrm>
          <a:prstGeom prst="rect">
            <a:avLst/>
          </a:prstGeom>
        </p:spPr>
      </p:pic>
    </p:spTree>
    <p:extLst>
      <p:ext uri="{BB962C8B-B14F-4D97-AF65-F5344CB8AC3E}">
        <p14:creationId xmlns:p14="http://schemas.microsoft.com/office/powerpoint/2010/main" val="100513994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p:txBody>
          <a:bodyPr/>
          <a:lstStyle/>
          <a:p>
            <a:r>
              <a:rPr lang="en-US" sz="3200" dirty="0"/>
              <a:t>EXTRA: SOME TIPS ON SAVING MONEY</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16</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23512" y="1552801"/>
            <a:ext cx="11761223" cy="584775"/>
          </a:xfrm>
          <a:prstGeom prst="rect">
            <a:avLst/>
          </a:prstGeom>
          <a:noFill/>
        </p:spPr>
        <p:txBody>
          <a:bodyPr wrap="square" rtlCol="0">
            <a:spAutoFit/>
          </a:bodyPr>
          <a:lstStyle/>
          <a:p>
            <a:pPr lvl="4">
              <a:buClr>
                <a:srgbClr val="915F9E"/>
              </a:buClr>
            </a:pPr>
            <a:r>
              <a:rPr lang="en-US" sz="1600" b="1" dirty="0">
                <a:solidFill>
                  <a:srgbClr val="E97924"/>
                </a:solidFill>
                <a:latin typeface="Calibri" panose="020F0502020204030204" pitchFamily="34" charset="0"/>
                <a:cs typeface="Calibri" panose="020F0502020204030204" pitchFamily="34" charset="0"/>
              </a:rPr>
              <a:t>Now that we've taken the first steps to structure your income and expenses, here are some additional tips on saving that might be useful:</a:t>
            </a:r>
            <a:endParaRPr lang="en-US" sz="1400" dirty="0">
              <a:latin typeface="Calibri" panose="020F0502020204030204" pitchFamily="34" charset="0"/>
              <a:cs typeface="Calibri" panose="020F0502020204030204" pitchFamily="34" charset="0"/>
            </a:endParaRPr>
          </a:p>
        </p:txBody>
      </p:sp>
      <p:sp>
        <p:nvSpPr>
          <p:cNvPr id="6" name="Freeform 14">
            <a:extLst>
              <a:ext uri="{FF2B5EF4-FFF2-40B4-BE49-F238E27FC236}">
                <a16:creationId xmlns:a16="http://schemas.microsoft.com/office/drawing/2014/main" id="{359880D4-7387-4B87-9BB7-88569E3801F8}"/>
              </a:ext>
            </a:extLst>
          </p:cNvPr>
          <p:cNvSpPr/>
          <p:nvPr/>
        </p:nvSpPr>
        <p:spPr>
          <a:xfrm>
            <a:off x="10155406" y="343547"/>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5" name="Grafik 4" descr="Sparschwein Silhouette">
            <a:extLst>
              <a:ext uri="{FF2B5EF4-FFF2-40B4-BE49-F238E27FC236}">
                <a16:creationId xmlns:a16="http://schemas.microsoft.com/office/drawing/2014/main" id="{DD4D5D8F-09CC-F3D5-E13F-A20D590B63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374770" y="703547"/>
            <a:ext cx="914400" cy="914400"/>
          </a:xfrm>
          <a:prstGeom prst="rect">
            <a:avLst/>
          </a:prstGeom>
        </p:spPr>
      </p:pic>
      <p:pic>
        <p:nvPicPr>
          <p:cNvPr id="9" name="Grafik 8">
            <a:extLst>
              <a:ext uri="{FF2B5EF4-FFF2-40B4-BE49-F238E27FC236}">
                <a16:creationId xmlns:a16="http://schemas.microsoft.com/office/drawing/2014/main" id="{C84F72E3-4E61-4DE4-BA90-5DEFD77BA322}"/>
              </a:ext>
            </a:extLst>
          </p:cNvPr>
          <p:cNvPicPr>
            <a:picLocks noChangeAspect="1"/>
          </p:cNvPicPr>
          <p:nvPr/>
        </p:nvPicPr>
        <p:blipFill rotWithShape="1">
          <a:blip r:embed="rId5"/>
          <a:srcRect r="32853"/>
          <a:stretch/>
        </p:blipFill>
        <p:spPr>
          <a:xfrm>
            <a:off x="0" y="2597166"/>
            <a:ext cx="3359217" cy="3335154"/>
          </a:xfrm>
          <a:prstGeom prst="rect">
            <a:avLst/>
          </a:prstGeom>
        </p:spPr>
      </p:pic>
      <p:sp>
        <p:nvSpPr>
          <p:cNvPr id="3" name="Textfeld 2">
            <a:extLst>
              <a:ext uri="{FF2B5EF4-FFF2-40B4-BE49-F238E27FC236}">
                <a16:creationId xmlns:a16="http://schemas.microsoft.com/office/drawing/2014/main" id="{B3F2FB99-0BBD-446E-A146-530A23F100E5}"/>
              </a:ext>
            </a:extLst>
          </p:cNvPr>
          <p:cNvSpPr txBox="1"/>
          <p:nvPr/>
        </p:nvSpPr>
        <p:spPr>
          <a:xfrm>
            <a:off x="2367815" y="2256501"/>
            <a:ext cx="8969896" cy="4016484"/>
          </a:xfrm>
          <a:prstGeom prst="rect">
            <a:avLst/>
          </a:prstGeom>
          <a:noFill/>
        </p:spPr>
        <p:txBody>
          <a:bodyPr wrap="square" rtlCol="0">
            <a:spAutoFit/>
          </a:bodyPr>
          <a:lstStyle/>
          <a:p>
            <a:pPr marL="1589319" lvl="4"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Experts often suggest putting away any unexpected income, like tax refunds, birthday gifts, or bonuses, right away. For instance, if you receive a promotion and your monthly income goes up from 800 euros to 900 euros, they recommend setting aside the monthly extra 100 euros. You can do this with a separate account or a savings account, which you can inquire about at your bank.</a:t>
            </a:r>
          </a:p>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We all know it: those small purchases can add up over time. Treating yourself or someone you care about is perfectly fine every now and then. However, to avoid impulsive spending on things you want but might not really need, it's a good idea to reflect on your buying habits. When you have a wish, jot it down in your phone or a notebook and set it aside. Each time you think about that wish, put a checkmark next to it. When the item has enough checkmarks, it might be worth considering buying. It's also a good idea to do some research and compare prices.</a:t>
            </a:r>
          </a:p>
          <a:p>
            <a:endParaRPr lang="de-DE" sz="1700" dirty="0"/>
          </a:p>
        </p:txBody>
      </p:sp>
    </p:spTree>
    <p:extLst>
      <p:ext uri="{BB962C8B-B14F-4D97-AF65-F5344CB8AC3E}">
        <p14:creationId xmlns:p14="http://schemas.microsoft.com/office/powerpoint/2010/main" val="36345949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1251369" y="1252939"/>
            <a:ext cx="10483431" cy="804265"/>
          </a:xfrm>
        </p:spPr>
        <p:txBody>
          <a:bodyPr/>
          <a:lstStyle/>
          <a:p>
            <a:r>
              <a:rPr lang="en-US" sz="3200" dirty="0"/>
              <a:t>EXTRA: SOME TIPS ON SAVING MONEY</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17</a:t>
            </a:fld>
            <a:endParaRPr lang="en-US" sz="800" dirty="0">
              <a:latin typeface="Calibri" panose="020F0502020204030204" pitchFamily="34" charset="0"/>
              <a:cs typeface="Calibri" panose="020F0502020204030204" pitchFamily="34" charset="0"/>
            </a:endParaRPr>
          </a:p>
        </p:txBody>
      </p:sp>
      <p:sp>
        <p:nvSpPr>
          <p:cNvPr id="6" name="Freeform 14">
            <a:extLst>
              <a:ext uri="{FF2B5EF4-FFF2-40B4-BE49-F238E27FC236}">
                <a16:creationId xmlns:a16="http://schemas.microsoft.com/office/drawing/2014/main" id="{359880D4-7387-4B87-9BB7-88569E3801F8}"/>
              </a:ext>
            </a:extLst>
          </p:cNvPr>
          <p:cNvSpPr/>
          <p:nvPr/>
        </p:nvSpPr>
        <p:spPr>
          <a:xfrm>
            <a:off x="10155406" y="343547"/>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5" name="Grafik 4" descr="Sparschwein Silhouette">
            <a:extLst>
              <a:ext uri="{FF2B5EF4-FFF2-40B4-BE49-F238E27FC236}">
                <a16:creationId xmlns:a16="http://schemas.microsoft.com/office/drawing/2014/main" id="{DD4D5D8F-09CC-F3D5-E13F-A20D590B63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2922" y="1142804"/>
            <a:ext cx="914400" cy="914400"/>
          </a:xfrm>
          <a:prstGeom prst="rect">
            <a:avLst/>
          </a:prstGeom>
        </p:spPr>
      </p:pic>
      <p:pic>
        <p:nvPicPr>
          <p:cNvPr id="9" name="Grafik 8">
            <a:extLst>
              <a:ext uri="{FF2B5EF4-FFF2-40B4-BE49-F238E27FC236}">
                <a16:creationId xmlns:a16="http://schemas.microsoft.com/office/drawing/2014/main" id="{C84F72E3-4E61-4DE4-BA90-5DEFD77BA322}"/>
              </a:ext>
            </a:extLst>
          </p:cNvPr>
          <p:cNvPicPr>
            <a:picLocks noChangeAspect="1"/>
          </p:cNvPicPr>
          <p:nvPr/>
        </p:nvPicPr>
        <p:blipFill rotWithShape="1">
          <a:blip r:embed="rId5"/>
          <a:srcRect r="32853"/>
          <a:stretch/>
        </p:blipFill>
        <p:spPr>
          <a:xfrm>
            <a:off x="8832783" y="2375784"/>
            <a:ext cx="3359217" cy="3335154"/>
          </a:xfrm>
          <a:prstGeom prst="rect">
            <a:avLst/>
          </a:prstGeom>
        </p:spPr>
      </p:pic>
      <p:sp>
        <p:nvSpPr>
          <p:cNvPr id="12" name="Textfeld 11">
            <a:extLst>
              <a:ext uri="{FF2B5EF4-FFF2-40B4-BE49-F238E27FC236}">
                <a16:creationId xmlns:a16="http://schemas.microsoft.com/office/drawing/2014/main" id="{50444037-9E33-42DB-9469-3B197602F377}"/>
              </a:ext>
            </a:extLst>
          </p:cNvPr>
          <p:cNvSpPr txBox="1"/>
          <p:nvPr/>
        </p:nvSpPr>
        <p:spPr>
          <a:xfrm>
            <a:off x="-924025" y="1994885"/>
            <a:ext cx="9477848" cy="4278094"/>
          </a:xfrm>
          <a:prstGeom prst="rect">
            <a:avLst/>
          </a:prstGeom>
          <a:noFill/>
        </p:spPr>
        <p:txBody>
          <a:bodyPr wrap="square" rtlCol="0">
            <a:spAutoFit/>
          </a:bodyPr>
          <a:lstStyle/>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Some banks offer the option of creating multiple sub-accounts. Think of these as digital 'savings pots' for specific purposes. This can be really handy if you have multiple goals in mind or want to build up a safety net for unexpected expenses. For instance, you could have one sub-account for planning vacations, another for health-related expenses, and a reserve account for emergencies like a broken fridge or washing machine – you get the idea. You can set up automatic transfers from your main account to each sub-account every month. By putting away 15 euros a month for health expenses for example, you'll have saved 180 euros in a year. And if you allocate 10 euros a month for unexpected events, you'll have 600 euros in 5 years. If creating sub-accounts isn't an option, you can always achieve the same with physical piggy banks or jars </a:t>
            </a:r>
          </a:p>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endParaRPr lang="en-US"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r>
              <a:rPr lang="en-US" sz="1700" dirty="0">
                <a:latin typeface="Calibri" panose="020F0502020204030204" pitchFamily="34" charset="0"/>
                <a:cs typeface="Calibri" panose="020F0502020204030204" pitchFamily="34" charset="0"/>
              </a:rPr>
              <a:t>Last but not least: If there are things you use or enjoy often, it's a good idea to watch for discounts and consider buying a bit extra to keep on hand</a:t>
            </a:r>
          </a:p>
          <a:p>
            <a:endParaRPr lang="de-DE" sz="1700" dirty="0"/>
          </a:p>
        </p:txBody>
      </p:sp>
    </p:spTree>
    <p:extLst>
      <p:ext uri="{BB962C8B-B14F-4D97-AF65-F5344CB8AC3E}">
        <p14:creationId xmlns:p14="http://schemas.microsoft.com/office/powerpoint/2010/main" val="14285083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1F719C6C-E990-2B78-724D-053B88AAD1C0}"/>
              </a:ext>
            </a:extLst>
          </p:cNvPr>
          <p:cNvSpPr>
            <a:spLocks noGrp="1"/>
          </p:cNvSpPr>
          <p:nvPr>
            <p:ph type="body" sz="quarter" idx="20"/>
          </p:nvPr>
        </p:nvSpPr>
        <p:spPr>
          <a:xfrm>
            <a:off x="7511069" y="2022132"/>
            <a:ext cx="4465067" cy="822373"/>
          </a:xfrm>
        </p:spPr>
        <p:txBody>
          <a:bodyPr/>
          <a:lstStyle/>
          <a:p>
            <a:r>
              <a:rPr lang="en-US" b="1" dirty="0">
                <a:solidFill>
                  <a:srgbClr val="E97924"/>
                </a:solidFill>
              </a:rPr>
              <a:t>Cost</a:t>
            </a:r>
            <a:r>
              <a:rPr lang="en-US" dirty="0"/>
              <a:t> is what it takes to make your product or provide your service.</a:t>
            </a:r>
          </a:p>
        </p:txBody>
      </p:sp>
      <p:sp>
        <p:nvSpPr>
          <p:cNvPr id="8" name="Textplatzhalter 7">
            <a:extLst>
              <a:ext uri="{FF2B5EF4-FFF2-40B4-BE49-F238E27FC236}">
                <a16:creationId xmlns:a16="http://schemas.microsoft.com/office/drawing/2014/main" id="{4842D3F9-8EC7-C8C5-80D9-3D2E520A6CA1}"/>
              </a:ext>
            </a:extLst>
          </p:cNvPr>
          <p:cNvSpPr>
            <a:spLocks noGrp="1"/>
          </p:cNvSpPr>
          <p:nvPr>
            <p:ph type="body" sz="quarter" idx="22"/>
          </p:nvPr>
        </p:nvSpPr>
        <p:spPr>
          <a:xfrm>
            <a:off x="7511069" y="3151904"/>
            <a:ext cx="4465067" cy="822373"/>
          </a:xfrm>
        </p:spPr>
        <p:txBody>
          <a:bodyPr/>
          <a:lstStyle/>
          <a:p>
            <a:r>
              <a:rPr lang="en-US" b="1" dirty="0">
                <a:solidFill>
                  <a:srgbClr val="E97924"/>
                </a:solidFill>
              </a:rPr>
              <a:t>Price</a:t>
            </a:r>
            <a:r>
              <a:rPr lang="en-US" dirty="0"/>
              <a:t> is what customers pay for it.</a:t>
            </a:r>
            <a:endParaRPr lang="de-DE" dirty="0"/>
          </a:p>
        </p:txBody>
      </p:sp>
      <p:sp>
        <p:nvSpPr>
          <p:cNvPr id="10" name="Textplatzhalter 9">
            <a:extLst>
              <a:ext uri="{FF2B5EF4-FFF2-40B4-BE49-F238E27FC236}">
                <a16:creationId xmlns:a16="http://schemas.microsoft.com/office/drawing/2014/main" id="{38CAEDCB-F99E-F10C-FD48-87A4643FF583}"/>
              </a:ext>
            </a:extLst>
          </p:cNvPr>
          <p:cNvSpPr>
            <a:spLocks noGrp="1"/>
          </p:cNvSpPr>
          <p:nvPr>
            <p:ph type="body" sz="quarter" idx="24"/>
          </p:nvPr>
        </p:nvSpPr>
        <p:spPr>
          <a:xfrm>
            <a:off x="7511069" y="4257418"/>
            <a:ext cx="4465067" cy="822373"/>
          </a:xfrm>
        </p:spPr>
        <p:txBody>
          <a:bodyPr/>
          <a:lstStyle/>
          <a:p>
            <a:r>
              <a:rPr lang="en-US" b="1" i="0" dirty="0">
                <a:solidFill>
                  <a:srgbClr val="E97924"/>
                </a:solidFill>
                <a:effectLst/>
              </a:rPr>
              <a:t>Turnover</a:t>
            </a:r>
            <a:r>
              <a:rPr lang="en-US" b="0" i="0" dirty="0">
                <a:solidFill>
                  <a:srgbClr val="374151"/>
                </a:solidFill>
                <a:effectLst/>
              </a:rPr>
              <a:t> is the total money from sales.</a:t>
            </a:r>
          </a:p>
        </p:txBody>
      </p:sp>
      <p:sp>
        <p:nvSpPr>
          <p:cNvPr id="12" name="Textplatzhalter 11">
            <a:extLst>
              <a:ext uri="{FF2B5EF4-FFF2-40B4-BE49-F238E27FC236}">
                <a16:creationId xmlns:a16="http://schemas.microsoft.com/office/drawing/2014/main" id="{9E65483B-916D-72ED-6A62-3DFC8EA96833}"/>
              </a:ext>
            </a:extLst>
          </p:cNvPr>
          <p:cNvSpPr>
            <a:spLocks noGrp="1"/>
          </p:cNvSpPr>
          <p:nvPr>
            <p:ph type="body" sz="quarter" idx="26"/>
          </p:nvPr>
        </p:nvSpPr>
        <p:spPr>
          <a:xfrm>
            <a:off x="7497213" y="5235436"/>
            <a:ext cx="4465067" cy="822373"/>
          </a:xfrm>
        </p:spPr>
        <p:txBody>
          <a:bodyPr/>
          <a:lstStyle/>
          <a:p>
            <a:r>
              <a:rPr lang="en-US" b="1" dirty="0">
                <a:solidFill>
                  <a:srgbClr val="E97924"/>
                </a:solidFill>
              </a:rPr>
              <a:t>P</a:t>
            </a:r>
            <a:r>
              <a:rPr lang="en-US" b="1" i="0" dirty="0">
                <a:solidFill>
                  <a:srgbClr val="E97924"/>
                </a:solidFill>
                <a:effectLst/>
              </a:rPr>
              <a:t>rofit</a:t>
            </a:r>
            <a:r>
              <a:rPr lang="en-US" b="0" i="0" dirty="0">
                <a:solidFill>
                  <a:srgbClr val="374151"/>
                </a:solidFill>
                <a:effectLst/>
              </a:rPr>
              <a:t> is what's left after covering all costs – and what you usually pay taxes on!</a:t>
            </a:r>
          </a:p>
        </p:txBody>
      </p:sp>
      <p:sp>
        <p:nvSpPr>
          <p:cNvPr id="4" name="Textplatzhalter 3">
            <a:extLst>
              <a:ext uri="{FF2B5EF4-FFF2-40B4-BE49-F238E27FC236}">
                <a16:creationId xmlns:a16="http://schemas.microsoft.com/office/drawing/2014/main" id="{A5D3CBA8-08EB-37F0-97A9-384992434E50}"/>
              </a:ext>
            </a:extLst>
          </p:cNvPr>
          <p:cNvSpPr>
            <a:spLocks noGrp="1"/>
          </p:cNvSpPr>
          <p:nvPr>
            <p:ph type="body" sz="quarter" idx="18"/>
          </p:nvPr>
        </p:nvSpPr>
        <p:spPr>
          <a:xfrm>
            <a:off x="1575582" y="2661919"/>
            <a:ext cx="4180325" cy="3784225"/>
          </a:xfrm>
        </p:spPr>
        <p:txBody>
          <a:bodyPr/>
          <a:lstStyle/>
          <a:p>
            <a:pPr marL="0" indent="0"/>
            <a:r>
              <a:rPr lang="en-US" sz="2400" dirty="0">
                <a:solidFill>
                  <a:schemeClr val="bg1"/>
                </a:solidFill>
              </a:rPr>
              <a:t>If you don't really understand your expenses, you can't tell whether your business is making money or not. Many start up entrepreneur's mistake turnover for profit. Let’s sort this out with our term check!</a:t>
            </a:r>
          </a:p>
          <a:p>
            <a:endParaRPr lang="de-DE" dirty="0"/>
          </a:p>
        </p:txBody>
      </p:sp>
      <p:sp>
        <p:nvSpPr>
          <p:cNvPr id="3" name="Textplatzhalter 2">
            <a:extLst>
              <a:ext uri="{FF2B5EF4-FFF2-40B4-BE49-F238E27FC236}">
                <a16:creationId xmlns:a16="http://schemas.microsoft.com/office/drawing/2014/main" id="{CA53A572-ED3D-7532-22AB-0A9B433F014A}"/>
              </a:ext>
            </a:extLst>
          </p:cNvPr>
          <p:cNvSpPr>
            <a:spLocks noGrp="1"/>
          </p:cNvSpPr>
          <p:nvPr>
            <p:ph type="body" sz="quarter" idx="16"/>
          </p:nvPr>
        </p:nvSpPr>
        <p:spPr>
          <a:xfrm>
            <a:off x="1548092" y="628635"/>
            <a:ext cx="4250272" cy="1495299"/>
          </a:xfrm>
        </p:spPr>
        <p:txBody>
          <a:bodyPr>
            <a:normAutofit fontScale="55000" lnSpcReduction="20000"/>
          </a:bodyPr>
          <a:lstStyle/>
          <a:p>
            <a:r>
              <a:rPr lang="en-US" sz="6900" b="1" dirty="0">
                <a:solidFill>
                  <a:schemeClr val="bg1"/>
                </a:solidFill>
              </a:rPr>
              <a:t>LET‘S APPLY THIS KNOWLEDGE ON YOUR COMPANY!</a:t>
            </a:r>
          </a:p>
          <a:p>
            <a:endParaRPr lang="de-DE" dirty="0"/>
          </a:p>
        </p:txBody>
      </p:sp>
      <p:sp>
        <p:nvSpPr>
          <p:cNvPr id="18" name="Textplatzhalter 2">
            <a:extLst>
              <a:ext uri="{FF2B5EF4-FFF2-40B4-BE49-F238E27FC236}">
                <a16:creationId xmlns:a16="http://schemas.microsoft.com/office/drawing/2014/main" id="{BCBB07B4-B88C-4CEC-28B2-2AB4701DCF6E}"/>
              </a:ext>
            </a:extLst>
          </p:cNvPr>
          <p:cNvSpPr txBox="1">
            <a:spLocks/>
          </p:cNvSpPr>
          <p:nvPr/>
        </p:nvSpPr>
        <p:spPr>
          <a:xfrm>
            <a:off x="7446771" y="628635"/>
            <a:ext cx="4031436" cy="1116007"/>
          </a:xfrm>
        </p:spPr>
        <p:txBody>
          <a:bodyPr>
            <a:normAutofit fontScale="55000" lnSpcReduction="20000"/>
          </a:bodyPr>
          <a:lstStyle>
            <a:lvl1pPr marL="0" indent="0" algn="l" defTabSz="3343281" rtl="0" eaLnBrk="1" latinLnBrk="0" hangingPunct="1">
              <a:lnSpc>
                <a:spcPct val="100000"/>
              </a:lnSpc>
              <a:spcBef>
                <a:spcPts val="3657"/>
              </a:spcBef>
              <a:buFont typeface="Arial" panose="020B0604020202020204" pitchFamily="34" charset="0"/>
              <a:buNone/>
              <a:defRPr sz="3600" b="0" i="0" kern="1200">
                <a:solidFill>
                  <a:schemeClr val="bg1"/>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6900" b="1" dirty="0">
                <a:solidFill>
                  <a:srgbClr val="7ABB57"/>
                </a:solidFill>
              </a:rPr>
              <a:t>As you might already know…</a:t>
            </a:r>
          </a:p>
          <a:p>
            <a:endParaRPr lang="de-DE" dirty="0">
              <a:solidFill>
                <a:srgbClr val="7ABB57"/>
              </a:solidFill>
            </a:endParaRPr>
          </a:p>
        </p:txBody>
      </p:sp>
      <p:pic>
        <p:nvPicPr>
          <p:cNvPr id="20" name="Grafik 19" descr="Münzen Silhouette">
            <a:extLst>
              <a:ext uri="{FF2B5EF4-FFF2-40B4-BE49-F238E27FC236}">
                <a16:creationId xmlns:a16="http://schemas.microsoft.com/office/drawing/2014/main" id="{512C802D-93BE-9A1B-9EB5-5AE1C55C713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52181" y="2113048"/>
            <a:ext cx="707571" cy="707571"/>
          </a:xfrm>
          <a:prstGeom prst="rect">
            <a:avLst/>
          </a:prstGeom>
        </p:spPr>
      </p:pic>
      <p:pic>
        <p:nvPicPr>
          <p:cNvPr id="22" name="Grafik 21" descr="Marke Silhouette">
            <a:extLst>
              <a:ext uri="{FF2B5EF4-FFF2-40B4-BE49-F238E27FC236}">
                <a16:creationId xmlns:a16="http://schemas.microsoft.com/office/drawing/2014/main" id="{AA55AB3A-8340-9BEC-926B-41980237055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52181" y="3151904"/>
            <a:ext cx="754836" cy="754836"/>
          </a:xfrm>
          <a:prstGeom prst="rect">
            <a:avLst/>
          </a:prstGeom>
        </p:spPr>
      </p:pic>
      <p:pic>
        <p:nvPicPr>
          <p:cNvPr id="24" name="Grafik 23" descr="Schatztruhe Silhouette">
            <a:extLst>
              <a:ext uri="{FF2B5EF4-FFF2-40B4-BE49-F238E27FC236}">
                <a16:creationId xmlns:a16="http://schemas.microsoft.com/office/drawing/2014/main" id="{B41DF33E-10C2-5593-9EAD-7BC7853EDFA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673342" y="4257417"/>
            <a:ext cx="691901" cy="691901"/>
          </a:xfrm>
          <a:prstGeom prst="rect">
            <a:avLst/>
          </a:prstGeom>
        </p:spPr>
      </p:pic>
      <p:pic>
        <p:nvPicPr>
          <p:cNvPr id="26" name="Grafik 25" descr="Bank Silhouette">
            <a:extLst>
              <a:ext uri="{FF2B5EF4-FFF2-40B4-BE49-F238E27FC236}">
                <a16:creationId xmlns:a16="http://schemas.microsoft.com/office/drawing/2014/main" id="{7B319188-292E-8897-B903-4376018D617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691935" y="5243344"/>
            <a:ext cx="691901" cy="691901"/>
          </a:xfrm>
          <a:prstGeom prst="rect">
            <a:avLst/>
          </a:prstGeom>
        </p:spPr>
      </p:pic>
    </p:spTree>
    <p:extLst>
      <p:ext uri="{BB962C8B-B14F-4D97-AF65-F5344CB8AC3E}">
        <p14:creationId xmlns:p14="http://schemas.microsoft.com/office/powerpoint/2010/main" val="383963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platzhalter 11">
            <a:extLst>
              <a:ext uri="{FF2B5EF4-FFF2-40B4-BE49-F238E27FC236}">
                <a16:creationId xmlns:a16="http://schemas.microsoft.com/office/drawing/2014/main" id="{30373D64-E69F-6379-4381-0A3E8D5AC9D0}"/>
              </a:ext>
            </a:extLst>
          </p:cNvPr>
          <p:cNvSpPr>
            <a:spLocks noGrp="1"/>
          </p:cNvSpPr>
          <p:nvPr>
            <p:ph type="body" sz="quarter" idx="30"/>
          </p:nvPr>
        </p:nvSpPr>
        <p:spPr/>
        <p:txBody>
          <a:bodyPr/>
          <a:lstStyle/>
          <a:p>
            <a:r>
              <a:rPr lang="de-DE" dirty="0"/>
              <a:t>LET‘S LOOK CLOSER AT COSTS</a:t>
            </a:r>
          </a:p>
        </p:txBody>
      </p:sp>
      <p:sp>
        <p:nvSpPr>
          <p:cNvPr id="13" name="Textplatzhalter 12">
            <a:extLst>
              <a:ext uri="{FF2B5EF4-FFF2-40B4-BE49-F238E27FC236}">
                <a16:creationId xmlns:a16="http://schemas.microsoft.com/office/drawing/2014/main" id="{6562BF2B-7398-5148-FBAD-08CDDBD7C389}"/>
              </a:ext>
            </a:extLst>
          </p:cNvPr>
          <p:cNvSpPr>
            <a:spLocks noGrp="1"/>
          </p:cNvSpPr>
          <p:nvPr>
            <p:ph type="body" sz="quarter" idx="48"/>
          </p:nvPr>
        </p:nvSpPr>
        <p:spPr>
          <a:xfrm>
            <a:off x="854282" y="1864553"/>
            <a:ext cx="10483429" cy="4677761"/>
          </a:xfrm>
        </p:spPr>
        <p:txBody>
          <a:bodyPr/>
          <a:lstStyle/>
          <a:p>
            <a:r>
              <a:rPr lang="en-US" sz="2400" dirty="0">
                <a:solidFill>
                  <a:srgbClr val="1E494F"/>
                </a:solidFill>
              </a:rPr>
              <a:t>The cost is a </a:t>
            </a:r>
            <a:r>
              <a:rPr lang="en-US" sz="2400" b="1" dirty="0">
                <a:solidFill>
                  <a:srgbClr val="7654A2"/>
                </a:solidFill>
              </a:rPr>
              <a:t>monetary valuation that needs to reflect and reward your </a:t>
            </a:r>
          </a:p>
          <a:p>
            <a:pPr marL="457200" indent="-457200">
              <a:spcBef>
                <a:spcPts val="300"/>
              </a:spcBef>
              <a:buClr>
                <a:srgbClr val="E97924"/>
              </a:buClr>
              <a:buFont typeface="+mj-lt"/>
              <a:buAutoNum type="arabicPeriod"/>
            </a:pPr>
            <a:r>
              <a:rPr lang="en-US" sz="2000" dirty="0">
                <a:solidFill>
                  <a:srgbClr val="1E494F"/>
                </a:solidFill>
              </a:rPr>
              <a:t>Your hard work</a:t>
            </a:r>
          </a:p>
          <a:p>
            <a:pPr marL="457200" indent="-457200">
              <a:spcBef>
                <a:spcPts val="300"/>
              </a:spcBef>
              <a:buClr>
                <a:srgbClr val="E97924"/>
              </a:buClr>
              <a:buFont typeface="+mj-lt"/>
              <a:buAutoNum type="arabicPeriod"/>
            </a:pPr>
            <a:r>
              <a:rPr lang="en-US" sz="2000" dirty="0">
                <a:solidFill>
                  <a:srgbClr val="1E494F"/>
                </a:solidFill>
              </a:rPr>
              <a:t>The materials and resources you use</a:t>
            </a:r>
          </a:p>
          <a:p>
            <a:pPr marL="457200" indent="-457200">
              <a:spcBef>
                <a:spcPts val="300"/>
              </a:spcBef>
              <a:buClr>
                <a:srgbClr val="E97924"/>
              </a:buClr>
              <a:buFont typeface="+mj-lt"/>
              <a:buAutoNum type="arabicPeriod"/>
            </a:pPr>
            <a:r>
              <a:rPr lang="en-US" sz="2000" dirty="0">
                <a:solidFill>
                  <a:srgbClr val="1E494F"/>
                </a:solidFill>
              </a:rPr>
              <a:t>The time and utilities you use up</a:t>
            </a:r>
          </a:p>
          <a:p>
            <a:pPr marL="457200" indent="-457200">
              <a:spcBef>
                <a:spcPts val="300"/>
              </a:spcBef>
              <a:buClr>
                <a:srgbClr val="E97924"/>
              </a:buClr>
              <a:buFont typeface="+mj-lt"/>
              <a:buAutoNum type="arabicPeriod"/>
            </a:pPr>
            <a:r>
              <a:rPr lang="en-US" sz="2000" dirty="0">
                <a:solidFill>
                  <a:srgbClr val="1E494F"/>
                </a:solidFill>
              </a:rPr>
              <a:t>Any risks you take, and the potential earnings you give up by not working elsewhere.</a:t>
            </a:r>
          </a:p>
          <a:p>
            <a:pPr marL="457200" indent="-457200">
              <a:spcBef>
                <a:spcPts val="300"/>
              </a:spcBef>
              <a:buClr>
                <a:srgbClr val="E97924"/>
              </a:buClr>
              <a:buFont typeface="+mj-lt"/>
              <a:buAutoNum type="arabicPeriod"/>
            </a:pPr>
            <a:endParaRPr lang="en-US" sz="2000" dirty="0">
              <a:solidFill>
                <a:srgbClr val="1E494F"/>
              </a:solidFill>
            </a:endParaRPr>
          </a:p>
          <a:p>
            <a:r>
              <a:rPr lang="en-US" sz="2400" b="1" dirty="0">
                <a:solidFill>
                  <a:srgbClr val="7654A2"/>
                </a:solidFill>
              </a:rPr>
              <a:t>The purpose of costing</a:t>
            </a:r>
          </a:p>
          <a:p>
            <a:pPr marL="342900" indent="-342900">
              <a:buClr>
                <a:srgbClr val="E97924"/>
              </a:buClr>
              <a:buFont typeface="Arial" charset="0"/>
              <a:buChar char="•"/>
            </a:pPr>
            <a:r>
              <a:rPr lang="en-US" sz="2000" dirty="0">
                <a:solidFill>
                  <a:srgbClr val="1E494F"/>
                </a:solidFill>
              </a:rPr>
              <a:t>Is to control cost</a:t>
            </a:r>
          </a:p>
          <a:p>
            <a:pPr marL="342900" indent="-342900">
              <a:buClr>
                <a:srgbClr val="E97924"/>
              </a:buClr>
              <a:buFont typeface="Arial" charset="0"/>
              <a:buChar char="•"/>
            </a:pPr>
            <a:r>
              <a:rPr lang="en-US" sz="2000" dirty="0">
                <a:solidFill>
                  <a:srgbClr val="1E494F"/>
                </a:solidFill>
              </a:rPr>
              <a:t>To fix your price</a:t>
            </a:r>
          </a:p>
          <a:p>
            <a:pPr marL="342900" indent="-342900">
              <a:buClr>
                <a:srgbClr val="E97924"/>
              </a:buClr>
              <a:buFont typeface="Arial" charset="0"/>
              <a:buChar char="•"/>
            </a:pPr>
            <a:r>
              <a:rPr lang="en-US" sz="2000" dirty="0">
                <a:solidFill>
                  <a:srgbClr val="1E494F"/>
                </a:solidFill>
              </a:rPr>
              <a:t>To identify your most profitable sales</a:t>
            </a:r>
          </a:p>
          <a:p>
            <a:pPr marL="342900" indent="-342900">
              <a:buClr>
                <a:srgbClr val="E97924"/>
              </a:buClr>
              <a:buFont typeface="Arial" charset="0"/>
              <a:buChar char="•"/>
            </a:pPr>
            <a:endParaRPr lang="en-US" b="1" dirty="0">
              <a:solidFill>
                <a:srgbClr val="1E494F"/>
              </a:solidFill>
            </a:endParaRPr>
          </a:p>
          <a:p>
            <a:pPr marL="342900" indent="-342900">
              <a:buClr>
                <a:srgbClr val="E97924"/>
              </a:buClr>
              <a:buFont typeface="Arial" charset="0"/>
              <a:buChar char="•"/>
            </a:pPr>
            <a:endParaRPr lang="en-US" b="1" dirty="0">
              <a:solidFill>
                <a:srgbClr val="1E494F"/>
              </a:solidFill>
            </a:endParaRPr>
          </a:p>
          <a:p>
            <a:r>
              <a:rPr lang="en-US" b="1" dirty="0">
                <a:solidFill>
                  <a:srgbClr val="7654A2"/>
                </a:solidFill>
              </a:rPr>
              <a:t>For a physical product, the cost includes three things:</a:t>
            </a:r>
          </a:p>
          <a:p>
            <a:pPr marL="457200" indent="-457200">
              <a:spcBef>
                <a:spcPts val="300"/>
              </a:spcBef>
              <a:buClr>
                <a:srgbClr val="E97924"/>
              </a:buClr>
              <a:buFont typeface="+mj-lt"/>
              <a:buAutoNum type="arabicPeriod"/>
            </a:pPr>
            <a:r>
              <a:rPr lang="en-US" sz="2000" dirty="0">
                <a:solidFill>
                  <a:srgbClr val="1E494F"/>
                </a:solidFill>
              </a:rPr>
              <a:t>The money spent on </a:t>
            </a:r>
            <a:r>
              <a:rPr lang="en-US" sz="2000" b="1" dirty="0">
                <a:solidFill>
                  <a:srgbClr val="E97924"/>
                </a:solidFill>
              </a:rPr>
              <a:t>materials</a:t>
            </a:r>
            <a:r>
              <a:rPr lang="en-US" sz="2000" dirty="0">
                <a:solidFill>
                  <a:srgbClr val="1E494F"/>
                </a:solidFill>
              </a:rPr>
              <a:t>, including packaging.</a:t>
            </a:r>
          </a:p>
          <a:p>
            <a:pPr marL="457200" indent="-457200">
              <a:spcBef>
                <a:spcPts val="300"/>
              </a:spcBef>
              <a:buClr>
                <a:srgbClr val="E97924"/>
              </a:buClr>
              <a:buFont typeface="+mj-lt"/>
              <a:buAutoNum type="arabicPeriod"/>
            </a:pPr>
            <a:r>
              <a:rPr lang="en-US" sz="2000" dirty="0">
                <a:solidFill>
                  <a:srgbClr val="1E494F"/>
                </a:solidFill>
              </a:rPr>
              <a:t>The value of your time in making and selling the item, so called </a:t>
            </a:r>
            <a:r>
              <a:rPr lang="en-US" sz="2000" b="1" dirty="0" err="1">
                <a:solidFill>
                  <a:srgbClr val="E97924"/>
                </a:solidFill>
              </a:rPr>
              <a:t>labour</a:t>
            </a:r>
            <a:r>
              <a:rPr lang="en-US" sz="2000" dirty="0">
                <a:solidFill>
                  <a:srgbClr val="1E494F"/>
                </a:solidFill>
              </a:rPr>
              <a:t>.</a:t>
            </a:r>
          </a:p>
          <a:p>
            <a:pPr marL="457200" indent="-457200">
              <a:spcBef>
                <a:spcPts val="300"/>
              </a:spcBef>
              <a:buClr>
                <a:srgbClr val="E97924"/>
              </a:buClr>
              <a:buFont typeface="+mj-lt"/>
              <a:buAutoNum type="arabicPeriod"/>
            </a:pPr>
            <a:r>
              <a:rPr lang="en-US" sz="2000" dirty="0">
                <a:solidFill>
                  <a:srgbClr val="1E494F"/>
                </a:solidFill>
              </a:rPr>
              <a:t>Other business costs like rent, transport, and marketing expenses – or simply said: </a:t>
            </a:r>
            <a:r>
              <a:rPr lang="en-US" sz="2000" b="1" dirty="0">
                <a:solidFill>
                  <a:srgbClr val="E97924"/>
                </a:solidFill>
              </a:rPr>
              <a:t>Overheads</a:t>
            </a:r>
          </a:p>
          <a:p>
            <a:pPr marL="457200" indent="-457200">
              <a:spcBef>
                <a:spcPts val="300"/>
              </a:spcBef>
              <a:buClr>
                <a:srgbClr val="E97924"/>
              </a:buClr>
              <a:buFont typeface="+mj-lt"/>
              <a:buAutoNum type="arabicPeriod"/>
            </a:pPr>
            <a:endParaRPr lang="en-US" dirty="0">
              <a:solidFill>
                <a:srgbClr val="1E494F"/>
              </a:solidFill>
            </a:endParaRPr>
          </a:p>
          <a:p>
            <a:pPr>
              <a:spcBef>
                <a:spcPts val="300"/>
              </a:spcBef>
              <a:buClr>
                <a:srgbClr val="E97924"/>
              </a:buClr>
            </a:pPr>
            <a:r>
              <a:rPr lang="en-US" sz="2400" b="1" dirty="0">
                <a:solidFill>
                  <a:srgbClr val="E97924"/>
                </a:solidFill>
              </a:rPr>
              <a:t>MATERIALS</a:t>
            </a:r>
            <a:r>
              <a:rPr lang="en-US" sz="2400" b="1" dirty="0">
                <a:solidFill>
                  <a:srgbClr val="EC2179"/>
                </a:solidFill>
              </a:rPr>
              <a:t> </a:t>
            </a:r>
            <a:r>
              <a:rPr lang="en-US" sz="2400" b="1" dirty="0">
                <a:solidFill>
                  <a:srgbClr val="1EB3DD"/>
                </a:solidFill>
              </a:rPr>
              <a:t> </a:t>
            </a:r>
            <a:r>
              <a:rPr lang="en-US" sz="2400" b="1" dirty="0">
                <a:solidFill>
                  <a:srgbClr val="7ABB57"/>
                </a:solidFill>
              </a:rPr>
              <a:t>+ </a:t>
            </a:r>
            <a:r>
              <a:rPr lang="en-US" sz="2400" b="1" dirty="0">
                <a:solidFill>
                  <a:srgbClr val="1EB3DD"/>
                </a:solidFill>
              </a:rPr>
              <a:t> </a:t>
            </a:r>
            <a:r>
              <a:rPr lang="en-US" sz="2400" b="1" dirty="0">
                <a:solidFill>
                  <a:srgbClr val="E97924"/>
                </a:solidFill>
              </a:rPr>
              <a:t>LABOUR</a:t>
            </a:r>
            <a:r>
              <a:rPr lang="en-US" sz="2400" b="1" dirty="0">
                <a:solidFill>
                  <a:srgbClr val="EC2179"/>
                </a:solidFill>
              </a:rPr>
              <a:t>  </a:t>
            </a:r>
            <a:r>
              <a:rPr lang="en-US" sz="2400" b="1" dirty="0">
                <a:solidFill>
                  <a:srgbClr val="7ABB57"/>
                </a:solidFill>
              </a:rPr>
              <a:t>+</a:t>
            </a:r>
            <a:r>
              <a:rPr lang="en-US" sz="2400" b="1" dirty="0">
                <a:solidFill>
                  <a:srgbClr val="1EB3DD"/>
                </a:solidFill>
              </a:rPr>
              <a:t>  </a:t>
            </a:r>
            <a:r>
              <a:rPr lang="en-US" sz="2400" b="1" dirty="0">
                <a:solidFill>
                  <a:srgbClr val="E97924"/>
                </a:solidFill>
              </a:rPr>
              <a:t>OVERHEADS</a:t>
            </a:r>
            <a:r>
              <a:rPr lang="en-US" sz="2400" b="1" dirty="0"/>
              <a:t> </a:t>
            </a:r>
          </a:p>
          <a:p>
            <a:pPr marL="457200" indent="-457200">
              <a:spcBef>
                <a:spcPts val="300"/>
              </a:spcBef>
              <a:buClr>
                <a:srgbClr val="E97924"/>
              </a:buClr>
              <a:buFont typeface="+mj-lt"/>
              <a:buAutoNum type="arabicPeriod"/>
            </a:pPr>
            <a:endParaRPr lang="en-US" dirty="0">
              <a:solidFill>
                <a:srgbClr val="1E494F"/>
              </a:solidFill>
            </a:endParaRPr>
          </a:p>
          <a:p>
            <a:pPr marL="342900" indent="-342900">
              <a:buClr>
                <a:srgbClr val="E97924"/>
              </a:buClr>
              <a:buFont typeface="Arial" charset="0"/>
              <a:buChar char="•"/>
            </a:pPr>
            <a:endParaRPr lang="en-US" sz="2400" dirty="0">
              <a:solidFill>
                <a:srgbClr val="1E494F"/>
              </a:solidFill>
            </a:endParaRPr>
          </a:p>
        </p:txBody>
      </p:sp>
    </p:spTree>
    <p:extLst>
      <p:ext uri="{BB962C8B-B14F-4D97-AF65-F5344CB8AC3E}">
        <p14:creationId xmlns:p14="http://schemas.microsoft.com/office/powerpoint/2010/main" val="14726316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0D08E74D-8824-1D45-92D0-C558923AA8CC}"/>
              </a:ext>
            </a:extLst>
          </p:cNvPr>
          <p:cNvSpPr>
            <a:spLocks noGrp="1"/>
          </p:cNvSpPr>
          <p:nvPr>
            <p:ph type="body" sz="quarter" idx="11"/>
          </p:nvPr>
        </p:nvSpPr>
        <p:spPr/>
        <p:txBody>
          <a:bodyPr/>
          <a:lstStyle/>
          <a:p>
            <a:r>
              <a:rPr lang="en-US" sz="2800" dirty="0">
                <a:solidFill>
                  <a:srgbClr val="915F9E"/>
                </a:solidFill>
              </a:rPr>
              <a:t>01</a:t>
            </a:r>
          </a:p>
        </p:txBody>
      </p:sp>
      <p:sp>
        <p:nvSpPr>
          <p:cNvPr id="18" name="Text Placeholder 17">
            <a:extLst>
              <a:ext uri="{FF2B5EF4-FFF2-40B4-BE49-F238E27FC236}">
                <a16:creationId xmlns:a16="http://schemas.microsoft.com/office/drawing/2014/main" id="{5BD3EE41-58A4-F347-B487-F6E6A4B2A74A}"/>
              </a:ext>
            </a:extLst>
          </p:cNvPr>
          <p:cNvSpPr>
            <a:spLocks noGrp="1"/>
          </p:cNvSpPr>
          <p:nvPr>
            <p:ph type="body" sz="quarter" idx="49"/>
          </p:nvPr>
        </p:nvSpPr>
        <p:spPr/>
        <p:txBody>
          <a:bodyPr/>
          <a:lstStyle/>
          <a:p>
            <a:r>
              <a:rPr lang="en-US" sz="2500" dirty="0">
                <a:solidFill>
                  <a:srgbClr val="0C2D45"/>
                </a:solidFill>
              </a:rPr>
              <a:t>What is Financial Literacy?</a:t>
            </a:r>
          </a:p>
        </p:txBody>
      </p:sp>
      <p:sp>
        <p:nvSpPr>
          <p:cNvPr id="10" name="Text Placeholder 9">
            <a:extLst>
              <a:ext uri="{FF2B5EF4-FFF2-40B4-BE49-F238E27FC236}">
                <a16:creationId xmlns:a16="http://schemas.microsoft.com/office/drawing/2014/main" id="{9FF91A7C-8453-734D-8C11-8B904D12FD0D}"/>
              </a:ext>
            </a:extLst>
          </p:cNvPr>
          <p:cNvSpPr>
            <a:spLocks noGrp="1"/>
          </p:cNvSpPr>
          <p:nvPr>
            <p:ph type="body" sz="quarter" idx="13"/>
          </p:nvPr>
        </p:nvSpPr>
        <p:spPr/>
        <p:txBody>
          <a:bodyPr/>
          <a:lstStyle/>
          <a:p>
            <a:r>
              <a:rPr lang="en-US" sz="2800" dirty="0">
                <a:solidFill>
                  <a:srgbClr val="915F9E"/>
                </a:solidFill>
              </a:rPr>
              <a:t>02</a:t>
            </a:r>
          </a:p>
        </p:txBody>
      </p:sp>
      <p:sp>
        <p:nvSpPr>
          <p:cNvPr id="11" name="Text Placeholder 10">
            <a:extLst>
              <a:ext uri="{FF2B5EF4-FFF2-40B4-BE49-F238E27FC236}">
                <a16:creationId xmlns:a16="http://schemas.microsoft.com/office/drawing/2014/main" id="{24ED337C-F64E-DA49-AD56-28A14BCEEFB2}"/>
              </a:ext>
            </a:extLst>
          </p:cNvPr>
          <p:cNvSpPr>
            <a:spLocks noGrp="1"/>
          </p:cNvSpPr>
          <p:nvPr>
            <p:ph type="body" sz="quarter" idx="14"/>
          </p:nvPr>
        </p:nvSpPr>
        <p:spPr/>
        <p:txBody>
          <a:bodyPr/>
          <a:lstStyle/>
          <a:p>
            <a:r>
              <a:rPr lang="en-US" sz="2500" dirty="0">
                <a:solidFill>
                  <a:srgbClr val="0C2D45"/>
                </a:solidFill>
              </a:rPr>
              <a:t>Managing Personal Finances</a:t>
            </a:r>
          </a:p>
        </p:txBody>
      </p:sp>
      <p:sp>
        <p:nvSpPr>
          <p:cNvPr id="12" name="Text Placeholder 11">
            <a:extLst>
              <a:ext uri="{FF2B5EF4-FFF2-40B4-BE49-F238E27FC236}">
                <a16:creationId xmlns:a16="http://schemas.microsoft.com/office/drawing/2014/main" id="{BF5B6173-46F8-114D-AC3C-D521B40B69DA}"/>
              </a:ext>
            </a:extLst>
          </p:cNvPr>
          <p:cNvSpPr>
            <a:spLocks noGrp="1"/>
          </p:cNvSpPr>
          <p:nvPr>
            <p:ph type="body" sz="quarter" idx="15"/>
          </p:nvPr>
        </p:nvSpPr>
        <p:spPr>
          <a:xfrm>
            <a:off x="2679029" y="3622323"/>
            <a:ext cx="1045074" cy="801987"/>
          </a:xfrm>
        </p:spPr>
        <p:txBody>
          <a:bodyPr/>
          <a:lstStyle/>
          <a:p>
            <a:r>
              <a:rPr lang="en-US" sz="2800" dirty="0">
                <a:solidFill>
                  <a:srgbClr val="915F9E"/>
                </a:solidFill>
              </a:rPr>
              <a:t>03</a:t>
            </a:r>
          </a:p>
        </p:txBody>
      </p:sp>
      <p:sp>
        <p:nvSpPr>
          <p:cNvPr id="14" name="Text Placeholder 13">
            <a:extLst>
              <a:ext uri="{FF2B5EF4-FFF2-40B4-BE49-F238E27FC236}">
                <a16:creationId xmlns:a16="http://schemas.microsoft.com/office/drawing/2014/main" id="{67C331F7-5757-6641-9BBF-CD38714CB570}"/>
              </a:ext>
            </a:extLst>
          </p:cNvPr>
          <p:cNvSpPr>
            <a:spLocks noGrp="1"/>
          </p:cNvSpPr>
          <p:nvPr>
            <p:ph type="body" sz="quarter" idx="19"/>
          </p:nvPr>
        </p:nvSpPr>
        <p:spPr>
          <a:xfrm>
            <a:off x="3812738" y="3853331"/>
            <a:ext cx="7150438" cy="242707"/>
          </a:xfrm>
        </p:spPr>
        <p:txBody>
          <a:bodyPr/>
          <a:lstStyle/>
          <a:p>
            <a:r>
              <a:rPr lang="en-US" sz="2500" dirty="0">
                <a:solidFill>
                  <a:srgbClr val="0C2D45"/>
                </a:solidFill>
              </a:rPr>
              <a:t>Knowledge of local finance, taxes, banks, and regulations</a:t>
            </a:r>
          </a:p>
        </p:txBody>
      </p:sp>
      <p:sp>
        <p:nvSpPr>
          <p:cNvPr id="13" name="Text Placeholder 12">
            <a:extLst>
              <a:ext uri="{FF2B5EF4-FFF2-40B4-BE49-F238E27FC236}">
                <a16:creationId xmlns:a16="http://schemas.microsoft.com/office/drawing/2014/main" id="{52310EBE-4E3C-B445-BD97-7B2640FD7918}"/>
              </a:ext>
            </a:extLst>
          </p:cNvPr>
          <p:cNvSpPr>
            <a:spLocks noGrp="1"/>
          </p:cNvSpPr>
          <p:nvPr>
            <p:ph type="body" sz="quarter" idx="17"/>
          </p:nvPr>
        </p:nvSpPr>
        <p:spPr>
          <a:xfrm>
            <a:off x="2694576" y="4489694"/>
            <a:ext cx="1045074" cy="801987"/>
          </a:xfrm>
        </p:spPr>
        <p:txBody>
          <a:bodyPr/>
          <a:lstStyle/>
          <a:p>
            <a:r>
              <a:rPr lang="en-US" sz="2800" dirty="0">
                <a:solidFill>
                  <a:srgbClr val="915F9E"/>
                </a:solidFill>
              </a:rPr>
              <a:t>04</a:t>
            </a:r>
          </a:p>
        </p:txBody>
      </p:sp>
      <p:sp>
        <p:nvSpPr>
          <p:cNvPr id="15" name="Text Placeholder 14">
            <a:extLst>
              <a:ext uri="{FF2B5EF4-FFF2-40B4-BE49-F238E27FC236}">
                <a16:creationId xmlns:a16="http://schemas.microsoft.com/office/drawing/2014/main" id="{A3B016CE-DAB6-9640-B44D-A78DE1197BA2}"/>
              </a:ext>
            </a:extLst>
          </p:cNvPr>
          <p:cNvSpPr>
            <a:spLocks noGrp="1"/>
          </p:cNvSpPr>
          <p:nvPr>
            <p:ph type="body" sz="quarter" idx="20"/>
          </p:nvPr>
        </p:nvSpPr>
        <p:spPr>
          <a:xfrm>
            <a:off x="3812737" y="4798460"/>
            <a:ext cx="7342943" cy="262279"/>
          </a:xfrm>
        </p:spPr>
        <p:txBody>
          <a:bodyPr/>
          <a:lstStyle/>
          <a:p>
            <a:r>
              <a:rPr lang="en-US" sz="2500" dirty="0">
                <a:solidFill>
                  <a:srgbClr val="0C2D45"/>
                </a:solidFill>
              </a:rPr>
              <a:t>Finding funding and  financial consultancy support</a:t>
            </a:r>
          </a:p>
        </p:txBody>
      </p:sp>
      <p:sp>
        <p:nvSpPr>
          <p:cNvPr id="23" name="Text Placeholder 22">
            <a:extLst>
              <a:ext uri="{FF2B5EF4-FFF2-40B4-BE49-F238E27FC236}">
                <a16:creationId xmlns:a16="http://schemas.microsoft.com/office/drawing/2014/main" id="{2A918B5F-90D1-504A-8107-BD0E2D1B59B1}"/>
              </a:ext>
            </a:extLst>
          </p:cNvPr>
          <p:cNvSpPr>
            <a:spLocks noGrp="1"/>
          </p:cNvSpPr>
          <p:nvPr>
            <p:ph type="body" sz="quarter" idx="61"/>
          </p:nvPr>
        </p:nvSpPr>
        <p:spPr>
          <a:xfrm>
            <a:off x="2694576" y="846766"/>
            <a:ext cx="3692066" cy="532331"/>
          </a:xfrm>
        </p:spPr>
        <p:txBody>
          <a:bodyPr/>
          <a:lstStyle/>
          <a:p>
            <a:r>
              <a:rPr lang="en-US" dirty="0">
                <a:solidFill>
                  <a:srgbClr val="915F9E"/>
                </a:solidFill>
              </a:rPr>
              <a:t>TABLE OF CONTENTS</a:t>
            </a:r>
          </a:p>
        </p:txBody>
      </p:sp>
      <p:sp>
        <p:nvSpPr>
          <p:cNvPr id="2" name="Slide Number Placeholder 2">
            <a:extLst>
              <a:ext uri="{FF2B5EF4-FFF2-40B4-BE49-F238E27FC236}">
                <a16:creationId xmlns:a16="http://schemas.microsoft.com/office/drawing/2014/main" id="{C72DD1BA-8BB3-FA93-2FF2-226664E56F8C}"/>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2</a:t>
            </a:fld>
            <a:endParaRPr lang="en-US" sz="8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106865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platzhalter 11">
            <a:extLst>
              <a:ext uri="{FF2B5EF4-FFF2-40B4-BE49-F238E27FC236}">
                <a16:creationId xmlns:a16="http://schemas.microsoft.com/office/drawing/2014/main" id="{30373D64-E69F-6379-4381-0A3E8D5AC9D0}"/>
              </a:ext>
            </a:extLst>
          </p:cNvPr>
          <p:cNvSpPr>
            <a:spLocks noGrp="1"/>
          </p:cNvSpPr>
          <p:nvPr>
            <p:ph type="body" sz="quarter" idx="30"/>
          </p:nvPr>
        </p:nvSpPr>
        <p:spPr/>
        <p:txBody>
          <a:bodyPr/>
          <a:lstStyle/>
          <a:p>
            <a:r>
              <a:rPr lang="de-DE" dirty="0"/>
              <a:t>LET‘S LOOK CLOSER AT COSTS</a:t>
            </a:r>
          </a:p>
        </p:txBody>
      </p:sp>
      <p:sp>
        <p:nvSpPr>
          <p:cNvPr id="13" name="Textplatzhalter 12">
            <a:extLst>
              <a:ext uri="{FF2B5EF4-FFF2-40B4-BE49-F238E27FC236}">
                <a16:creationId xmlns:a16="http://schemas.microsoft.com/office/drawing/2014/main" id="{6562BF2B-7398-5148-FBAD-08CDDBD7C389}"/>
              </a:ext>
            </a:extLst>
          </p:cNvPr>
          <p:cNvSpPr>
            <a:spLocks noGrp="1"/>
          </p:cNvSpPr>
          <p:nvPr>
            <p:ph type="body" sz="quarter" idx="48"/>
          </p:nvPr>
        </p:nvSpPr>
        <p:spPr>
          <a:xfrm>
            <a:off x="991402" y="1864553"/>
            <a:ext cx="10077651" cy="4439577"/>
          </a:xfrm>
        </p:spPr>
        <p:txBody>
          <a:bodyPr/>
          <a:lstStyle/>
          <a:p>
            <a:r>
              <a:rPr lang="en-US" sz="2800" b="1" dirty="0">
                <a:solidFill>
                  <a:srgbClr val="7654A2"/>
                </a:solidFill>
              </a:rPr>
              <a:t>There are two types of costs:</a:t>
            </a:r>
          </a:p>
          <a:p>
            <a:pPr algn="l"/>
            <a:endParaRPr lang="en-US" sz="2000" b="0" i="0" dirty="0">
              <a:solidFill>
                <a:srgbClr val="374151"/>
              </a:solidFill>
              <a:effectLst/>
            </a:endParaRPr>
          </a:p>
          <a:p>
            <a:pPr algn="l"/>
            <a:r>
              <a:rPr lang="en-US" b="1" i="0" dirty="0">
                <a:solidFill>
                  <a:srgbClr val="7ABB57"/>
                </a:solidFill>
                <a:effectLst/>
              </a:rPr>
              <a:t>Fixed Costs: </a:t>
            </a:r>
            <a:r>
              <a:rPr lang="en-US" sz="2000" b="0" i="0" dirty="0">
                <a:solidFill>
                  <a:srgbClr val="374151"/>
                </a:solidFill>
                <a:effectLst/>
              </a:rPr>
              <a:t>These stay the same, no matter how many pastries you bake. Examples include rent and equipment loans.</a:t>
            </a:r>
          </a:p>
          <a:p>
            <a:pPr marL="457200" indent="-457200" algn="l">
              <a:buFont typeface="+mj-lt"/>
              <a:buAutoNum type="arabicPeriod"/>
            </a:pPr>
            <a:endParaRPr lang="en-US" sz="2000" b="0" i="0" dirty="0">
              <a:solidFill>
                <a:srgbClr val="374151"/>
              </a:solidFill>
              <a:effectLst/>
            </a:endParaRPr>
          </a:p>
          <a:p>
            <a:pPr algn="l"/>
            <a:r>
              <a:rPr lang="en-US" b="1" dirty="0">
                <a:solidFill>
                  <a:srgbClr val="7ABB57"/>
                </a:solidFill>
              </a:rPr>
              <a:t>Variable Costs: </a:t>
            </a:r>
            <a:r>
              <a:rPr lang="en-US" sz="2000" b="0" i="0" dirty="0">
                <a:solidFill>
                  <a:srgbClr val="374151"/>
                </a:solidFill>
                <a:effectLst/>
              </a:rPr>
              <a:t>These change based on how much you produce. They're connected to your level of activity. Examples are ingredients, packaging, and utilities. So, if you bake more pastries, these costs go up. For instance, if you bake 500 pastries, your variable cost might be €800.</a:t>
            </a:r>
          </a:p>
          <a:p>
            <a:pPr algn="l"/>
            <a:endParaRPr lang="en-US" sz="2000" b="0" i="0" dirty="0">
              <a:solidFill>
                <a:srgbClr val="374151"/>
              </a:solidFill>
              <a:effectLst/>
            </a:endParaRPr>
          </a:p>
          <a:p>
            <a:pPr algn="l"/>
            <a:endParaRPr lang="en-US" sz="2000" b="0" i="0" dirty="0">
              <a:solidFill>
                <a:srgbClr val="374151"/>
              </a:solidFill>
              <a:effectLst/>
            </a:endParaRPr>
          </a:p>
          <a:p>
            <a:pPr algn="l"/>
            <a:r>
              <a:rPr lang="en-US" sz="2000" b="0" i="0" dirty="0">
                <a:solidFill>
                  <a:srgbClr val="374151"/>
                </a:solidFill>
                <a:effectLst/>
              </a:rPr>
              <a:t>As for fixed costs, if your rent is €1000 per month, it stays the same whether you bake 100 pastries or 1000 pastries – makes sense, doesn’t it? Does it remind you of a topic we had before? Right, it </a:t>
            </a:r>
            <a:r>
              <a:rPr lang="en-US" sz="2000" dirty="0">
                <a:solidFill>
                  <a:srgbClr val="374151"/>
                </a:solidFill>
              </a:rPr>
              <a:t>has the same approach as budget booking! Now let's move on to pricing..</a:t>
            </a:r>
            <a:endParaRPr lang="en-US" sz="2000" b="0" i="0" dirty="0">
              <a:solidFill>
                <a:srgbClr val="374151"/>
              </a:solidFill>
              <a:effectLst/>
            </a:endParaRPr>
          </a:p>
          <a:p>
            <a:pPr marL="457200" indent="-457200">
              <a:spcBef>
                <a:spcPts val="300"/>
              </a:spcBef>
              <a:buClr>
                <a:srgbClr val="E97924"/>
              </a:buClr>
              <a:buFont typeface="+mj-lt"/>
              <a:buAutoNum type="arabicPeriod"/>
            </a:pPr>
            <a:endParaRPr lang="en-US" dirty="0">
              <a:solidFill>
                <a:srgbClr val="1E494F"/>
              </a:solidFill>
            </a:endParaRPr>
          </a:p>
          <a:p>
            <a:pPr marL="342900" indent="-342900">
              <a:buClr>
                <a:srgbClr val="E97924"/>
              </a:buClr>
              <a:buFont typeface="Arial" charset="0"/>
              <a:buChar char="•"/>
            </a:pPr>
            <a:endParaRPr lang="en-US" sz="2400" dirty="0">
              <a:solidFill>
                <a:srgbClr val="1E494F"/>
              </a:solidFill>
            </a:endParaRPr>
          </a:p>
        </p:txBody>
      </p:sp>
      <p:pic>
        <p:nvPicPr>
          <p:cNvPr id="3" name="Grafik 2" descr="Sperren Silhouette">
            <a:extLst>
              <a:ext uri="{FF2B5EF4-FFF2-40B4-BE49-F238E27FC236}">
                <a16:creationId xmlns:a16="http://schemas.microsoft.com/office/drawing/2014/main" id="{7CC4CDC0-F55C-0A8B-B6CE-9B4C6A82A17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6625" y="2481942"/>
            <a:ext cx="914400" cy="914400"/>
          </a:xfrm>
          <a:prstGeom prst="rect">
            <a:avLst/>
          </a:prstGeom>
        </p:spPr>
      </p:pic>
      <p:pic>
        <p:nvPicPr>
          <p:cNvPr id="5" name="Grafik 4" descr="Entsperren Silhouette">
            <a:extLst>
              <a:ext uri="{FF2B5EF4-FFF2-40B4-BE49-F238E27FC236}">
                <a16:creationId xmlns:a16="http://schemas.microsoft.com/office/drawing/2014/main" id="{F8EA22CB-14E7-2C0F-7BB6-8CD9F6603CA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625" y="3643620"/>
            <a:ext cx="914400" cy="914400"/>
          </a:xfrm>
          <a:prstGeom prst="rect">
            <a:avLst/>
          </a:prstGeom>
        </p:spPr>
      </p:pic>
      <p:pic>
        <p:nvPicPr>
          <p:cNvPr id="9" name="Grafik 8" descr="Glühbirne und Zahnrad Silhouette">
            <a:extLst>
              <a:ext uri="{FF2B5EF4-FFF2-40B4-BE49-F238E27FC236}">
                <a16:creationId xmlns:a16="http://schemas.microsoft.com/office/drawing/2014/main" id="{AAE8D3F3-AAD8-240F-5FFA-A8B81393D21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6625" y="5158929"/>
            <a:ext cx="914400" cy="914400"/>
          </a:xfrm>
          <a:prstGeom prst="rect">
            <a:avLst/>
          </a:prstGeom>
        </p:spPr>
      </p:pic>
    </p:spTree>
    <p:extLst>
      <p:ext uri="{BB962C8B-B14F-4D97-AF65-F5344CB8AC3E}">
        <p14:creationId xmlns:p14="http://schemas.microsoft.com/office/powerpoint/2010/main" val="142119595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18B9CEB8-8930-3928-D111-DCBBC76EC36A}"/>
              </a:ext>
            </a:extLst>
          </p:cNvPr>
          <p:cNvSpPr>
            <a:spLocks noGrp="1"/>
          </p:cNvSpPr>
          <p:nvPr>
            <p:ph type="body" sz="quarter" idx="30"/>
          </p:nvPr>
        </p:nvSpPr>
        <p:spPr/>
        <p:txBody>
          <a:bodyPr/>
          <a:lstStyle/>
          <a:p>
            <a:r>
              <a:rPr lang="de-DE" dirty="0"/>
              <a:t>THE PRICE IS RIGHT – 3 STRATEGIES FOR PRICING</a:t>
            </a:r>
          </a:p>
        </p:txBody>
      </p:sp>
      <p:sp>
        <p:nvSpPr>
          <p:cNvPr id="6" name="Textplatzhalter 5">
            <a:extLst>
              <a:ext uri="{FF2B5EF4-FFF2-40B4-BE49-F238E27FC236}">
                <a16:creationId xmlns:a16="http://schemas.microsoft.com/office/drawing/2014/main" id="{6B07ED40-B730-5427-A8E2-43F0BBDA75E6}"/>
              </a:ext>
            </a:extLst>
          </p:cNvPr>
          <p:cNvSpPr>
            <a:spLocks noGrp="1"/>
          </p:cNvSpPr>
          <p:nvPr>
            <p:ph type="body" sz="quarter" idx="48"/>
          </p:nvPr>
        </p:nvSpPr>
        <p:spPr/>
        <p:txBody>
          <a:bodyPr/>
          <a:lstStyle/>
          <a:p>
            <a:r>
              <a:rPr lang="en-US" dirty="0"/>
              <a:t>Setting the right price for your product or service is a really important decision. It's about finding a price that not only works for your customers but also allows your business to thrive. Watch this video to learn about pricing strategies!</a:t>
            </a:r>
          </a:p>
        </p:txBody>
      </p:sp>
      <p:pic>
        <p:nvPicPr>
          <p:cNvPr id="8" name="Bildplatzhalter 7" descr="Ein Bild, das Text, Screenshot, Person, Cartoon enthält.&#10;&#10;Automatisch generierte Beschreibung">
            <a:hlinkClick r:id="rId2"/>
            <a:extLst>
              <a:ext uri="{FF2B5EF4-FFF2-40B4-BE49-F238E27FC236}">
                <a16:creationId xmlns:a16="http://schemas.microsoft.com/office/drawing/2014/main" id="{84703216-CC6B-D841-CE75-07D6F306A128}"/>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l="6949" r="6949"/>
          <a:stretch>
            <a:fillRect/>
          </a:stretch>
        </p:blipFill>
        <p:spPr/>
      </p:pic>
    </p:spTree>
    <p:extLst>
      <p:ext uri="{BB962C8B-B14F-4D97-AF65-F5344CB8AC3E}">
        <p14:creationId xmlns:p14="http://schemas.microsoft.com/office/powerpoint/2010/main" val="489422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EF50689-86E3-5D2B-F5F5-82083292F1A3}"/>
              </a:ext>
            </a:extLst>
          </p:cNvPr>
          <p:cNvSpPr>
            <a:spLocks noGrp="1"/>
          </p:cNvSpPr>
          <p:nvPr>
            <p:ph type="body" sz="quarter" idx="30"/>
          </p:nvPr>
        </p:nvSpPr>
        <p:spPr/>
        <p:txBody>
          <a:bodyPr/>
          <a:lstStyle/>
          <a:p>
            <a:r>
              <a:rPr lang="de-DE" dirty="0"/>
              <a:t>4 ASPECTS TO CONSIDER WHEN SETTING PRICES</a:t>
            </a:r>
          </a:p>
        </p:txBody>
      </p:sp>
      <p:sp>
        <p:nvSpPr>
          <p:cNvPr id="3" name="Textplatzhalter 2">
            <a:extLst>
              <a:ext uri="{FF2B5EF4-FFF2-40B4-BE49-F238E27FC236}">
                <a16:creationId xmlns:a16="http://schemas.microsoft.com/office/drawing/2014/main" id="{8FC482C7-271F-E28C-25BC-A02E900041D5}"/>
              </a:ext>
            </a:extLst>
          </p:cNvPr>
          <p:cNvSpPr>
            <a:spLocks noGrp="1"/>
          </p:cNvSpPr>
          <p:nvPr>
            <p:ph type="body" sz="quarter" idx="48"/>
          </p:nvPr>
        </p:nvSpPr>
        <p:spPr/>
        <p:txBody>
          <a:bodyPr/>
          <a:lstStyle/>
          <a:p>
            <a:pPr marL="457200" indent="-457200">
              <a:buFont typeface="+mj-lt"/>
              <a:buAutoNum type="arabicPeriod"/>
            </a:pPr>
            <a:r>
              <a:rPr lang="en-US" b="1" dirty="0">
                <a:solidFill>
                  <a:srgbClr val="E97924"/>
                </a:solidFill>
              </a:rPr>
              <a:t>Keep Track of Time</a:t>
            </a:r>
            <a:br>
              <a:rPr lang="en-US" sz="2000" b="1" dirty="0">
                <a:solidFill>
                  <a:srgbClr val="E97924"/>
                </a:solidFill>
              </a:rPr>
            </a:br>
            <a:r>
              <a:rPr lang="en-US" sz="2000" dirty="0">
                <a:solidFill>
                  <a:srgbClr val="1E494F"/>
                </a:solidFill>
              </a:rPr>
              <a:t>Keep a record of how long it takes to complete your main services over several weeks or months. This will help you find out the average time it usually takes. Over time, you'll become more efficient and skilled at what you do. It's important to know how much time you're dedicating to each task to make sure you're valuing your work properly. Your hourly rate is a key tool for making accurate cost estimates.</a:t>
            </a:r>
          </a:p>
          <a:p>
            <a:pPr marL="457200" indent="-457200">
              <a:buFont typeface="+mj-lt"/>
              <a:buAutoNum type="arabicPeriod"/>
            </a:pPr>
            <a:endParaRPr lang="en-US" sz="2000" b="1" dirty="0">
              <a:solidFill>
                <a:srgbClr val="1E494F"/>
              </a:solidFill>
            </a:endParaRPr>
          </a:p>
          <a:p>
            <a:pPr marL="457200" indent="-457200">
              <a:buFont typeface="+mj-lt"/>
              <a:buAutoNum type="arabicPeriod"/>
            </a:pPr>
            <a:r>
              <a:rPr lang="en-US" b="1" dirty="0">
                <a:solidFill>
                  <a:srgbClr val="E97924"/>
                </a:solidFill>
              </a:rPr>
              <a:t>Know your Clients’ Budgets and what Competitors charge</a:t>
            </a:r>
            <a:br>
              <a:rPr lang="en-US" sz="2000" dirty="0">
                <a:solidFill>
                  <a:srgbClr val="1E494F"/>
                </a:solidFill>
              </a:rPr>
            </a:br>
            <a:r>
              <a:rPr lang="en-US" sz="2000" dirty="0">
                <a:solidFill>
                  <a:srgbClr val="1E494F"/>
                </a:solidFill>
              </a:rPr>
              <a:t>It's good to have an idea of what your clients are willing to spend and what others in your field charge. This helps you set fair prices.</a:t>
            </a:r>
          </a:p>
          <a:p>
            <a:pPr marL="457200" indent="-457200">
              <a:buFont typeface="+mj-lt"/>
              <a:buAutoNum type="arabicPeriod"/>
            </a:pPr>
            <a:endParaRPr lang="en-US" sz="2000" dirty="0">
              <a:solidFill>
                <a:srgbClr val="1E494F"/>
              </a:solidFill>
            </a:endParaRPr>
          </a:p>
        </p:txBody>
      </p:sp>
    </p:spTree>
    <p:extLst>
      <p:ext uri="{BB962C8B-B14F-4D97-AF65-F5344CB8AC3E}">
        <p14:creationId xmlns:p14="http://schemas.microsoft.com/office/powerpoint/2010/main" val="26270787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EF50689-86E3-5D2B-F5F5-82083292F1A3}"/>
              </a:ext>
            </a:extLst>
          </p:cNvPr>
          <p:cNvSpPr>
            <a:spLocks noGrp="1"/>
          </p:cNvSpPr>
          <p:nvPr>
            <p:ph type="body" sz="quarter" idx="30"/>
          </p:nvPr>
        </p:nvSpPr>
        <p:spPr/>
        <p:txBody>
          <a:bodyPr/>
          <a:lstStyle/>
          <a:p>
            <a:r>
              <a:rPr lang="de-DE" dirty="0"/>
              <a:t>4 ASPECTS TO CONSIDER WHEN SETTING PRICES</a:t>
            </a:r>
          </a:p>
        </p:txBody>
      </p:sp>
      <p:sp>
        <p:nvSpPr>
          <p:cNvPr id="3" name="Textplatzhalter 2">
            <a:extLst>
              <a:ext uri="{FF2B5EF4-FFF2-40B4-BE49-F238E27FC236}">
                <a16:creationId xmlns:a16="http://schemas.microsoft.com/office/drawing/2014/main" id="{8FC482C7-271F-E28C-25BC-A02E900041D5}"/>
              </a:ext>
            </a:extLst>
          </p:cNvPr>
          <p:cNvSpPr>
            <a:spLocks noGrp="1"/>
          </p:cNvSpPr>
          <p:nvPr>
            <p:ph type="body" sz="quarter" idx="48"/>
          </p:nvPr>
        </p:nvSpPr>
        <p:spPr/>
        <p:txBody>
          <a:bodyPr/>
          <a:lstStyle/>
          <a:p>
            <a:pPr marL="457200" indent="-457200">
              <a:buFont typeface="+mj-lt"/>
              <a:buAutoNum type="arabicPeriod" startAt="3"/>
            </a:pPr>
            <a:r>
              <a:rPr lang="en-US" b="1" dirty="0">
                <a:solidFill>
                  <a:srgbClr val="E97924"/>
                </a:solidFill>
              </a:rPr>
              <a:t>Take care of your own Earnings </a:t>
            </a:r>
            <a:br>
              <a:rPr lang="en-US" b="1" dirty="0">
                <a:solidFill>
                  <a:srgbClr val="E97924"/>
                </a:solidFill>
              </a:rPr>
            </a:br>
            <a:r>
              <a:rPr lang="en-US" sz="2000" dirty="0">
                <a:solidFill>
                  <a:srgbClr val="1E494F"/>
                </a:solidFill>
              </a:rPr>
              <a:t>Running your own business is empowering, but it's crucial to separate your personal and business finances. Consider giving yourself a regular payment, even if it's not always the same amount. Include a fixed labor cost in your calculations, even if you start with a basic rate. In the early days, a good approach is to pay yourself a portion of the profits you make each month, like a commission.</a:t>
            </a:r>
          </a:p>
          <a:p>
            <a:pPr marL="457200" indent="-457200">
              <a:buFont typeface="+mj-lt"/>
              <a:buAutoNum type="arabicPeriod" startAt="3"/>
            </a:pPr>
            <a:endParaRPr lang="en-US" sz="2000" b="1" dirty="0">
              <a:solidFill>
                <a:srgbClr val="1E494F"/>
              </a:solidFill>
            </a:endParaRPr>
          </a:p>
          <a:p>
            <a:pPr marL="457200" indent="-457200">
              <a:buFont typeface="+mj-lt"/>
              <a:buAutoNum type="arabicPeriod" startAt="3"/>
            </a:pPr>
            <a:r>
              <a:rPr lang="en-US" b="1" dirty="0">
                <a:solidFill>
                  <a:srgbClr val="E97924"/>
                </a:solidFill>
              </a:rPr>
              <a:t>Keep clear Financial Records</a:t>
            </a:r>
            <a:br>
              <a:rPr lang="en-US" sz="2000" dirty="0">
                <a:solidFill>
                  <a:srgbClr val="1E494F"/>
                </a:solidFill>
              </a:rPr>
            </a:br>
            <a:r>
              <a:rPr lang="en-US" sz="2000" dirty="0">
                <a:solidFill>
                  <a:srgbClr val="1E494F"/>
                </a:solidFill>
              </a:rPr>
              <a:t>Keep detailed records of money coming in and going out every day. This helps you stay in control of your business and ensures you're covering all your expenses.</a:t>
            </a:r>
          </a:p>
          <a:p>
            <a:endParaRPr lang="en-US" sz="2000" dirty="0">
              <a:solidFill>
                <a:srgbClr val="1E494F"/>
              </a:solidFill>
            </a:endParaRPr>
          </a:p>
          <a:p>
            <a:pPr marL="457200" indent="-457200">
              <a:buFont typeface="+mj-lt"/>
              <a:buAutoNum type="arabicPeriod"/>
            </a:pPr>
            <a:endParaRPr lang="en-US" sz="2000" dirty="0">
              <a:solidFill>
                <a:srgbClr val="1E494F"/>
              </a:solidFill>
            </a:endParaRPr>
          </a:p>
        </p:txBody>
      </p:sp>
    </p:spTree>
    <p:extLst>
      <p:ext uri="{BB962C8B-B14F-4D97-AF65-F5344CB8AC3E}">
        <p14:creationId xmlns:p14="http://schemas.microsoft.com/office/powerpoint/2010/main" val="75219702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03</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SECTION</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p:txBody>
          <a:bodyPr/>
          <a:lstStyle/>
          <a:p>
            <a:r>
              <a:rPr lang="en-US" dirty="0"/>
              <a:t>Financial Literacy: Knowledge of Local Finance, Taxes, Banks and Regulations </a:t>
            </a:r>
          </a:p>
        </p:txBody>
      </p:sp>
      <p:pic>
        <p:nvPicPr>
          <p:cNvPr id="10" name="Picture Placeholder 9">
            <a:extLst>
              <a:ext uri="{FF2B5EF4-FFF2-40B4-BE49-F238E27FC236}">
                <a16:creationId xmlns:a16="http://schemas.microsoft.com/office/drawing/2014/main" id="{8DC6B1F0-8DF9-4589-9286-817E3372A3A2}"/>
              </a:ext>
            </a:extLst>
          </p:cNvPr>
          <p:cNvPicPr>
            <a:picLocks noGrp="1" noChangeAspect="1"/>
          </p:cNvPicPr>
          <p:nvPr>
            <p:ph type="pic" sz="quarter" idx="21"/>
          </p:nvPr>
        </p:nvPicPr>
        <p:blipFill>
          <a:blip r:embed="rId2" cstate="screen">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21707" r="21707"/>
          <a:stretch>
            <a:fillRect/>
          </a:stretch>
        </p:blipFill>
        <p:spPr/>
      </p:pic>
      <p:grpSp>
        <p:nvGrpSpPr>
          <p:cNvPr id="2" name="Group 1">
            <a:extLst>
              <a:ext uri="{FF2B5EF4-FFF2-40B4-BE49-F238E27FC236}">
                <a16:creationId xmlns:a16="http://schemas.microsoft.com/office/drawing/2014/main" id="{333E7FD8-AD33-DDE0-F1B1-685C85AF7A8B}"/>
              </a:ext>
            </a:extLst>
          </p:cNvPr>
          <p:cNvGrpSpPr/>
          <p:nvPr/>
        </p:nvGrpSpPr>
        <p:grpSpPr>
          <a:xfrm>
            <a:off x="-205469" y="3429000"/>
            <a:ext cx="2946331" cy="3019795"/>
            <a:chOff x="3177766" y="6791136"/>
            <a:chExt cx="1361636" cy="1395587"/>
          </a:xfrm>
          <a:solidFill>
            <a:schemeClr val="bg1">
              <a:alpha val="29000"/>
            </a:schemeClr>
          </a:solidFill>
        </p:grpSpPr>
        <p:sp>
          <p:nvSpPr>
            <p:cNvPr id="3" name="Freeform 2">
              <a:extLst>
                <a:ext uri="{FF2B5EF4-FFF2-40B4-BE49-F238E27FC236}">
                  <a16:creationId xmlns:a16="http://schemas.microsoft.com/office/drawing/2014/main" id="{201AF72D-4E9A-16A6-3840-9696F5B548A6}"/>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F5815DA5-4075-F1B6-EF37-766FC117F7CB}"/>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8DCAB245-6DEF-9D21-EC3C-5E63778CF5E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a:p>
          </p:txBody>
        </p:sp>
      </p:grpSp>
    </p:spTree>
    <p:extLst>
      <p:ext uri="{BB962C8B-B14F-4D97-AF65-F5344CB8AC3E}">
        <p14:creationId xmlns:p14="http://schemas.microsoft.com/office/powerpoint/2010/main" val="312578305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1E4CFF7A-206F-DB54-8A1E-6EB7A6ADA7D9}"/>
              </a:ext>
            </a:extLst>
          </p:cNvPr>
          <p:cNvSpPr>
            <a:spLocks noGrp="1"/>
          </p:cNvSpPr>
          <p:nvPr>
            <p:ph type="body" sz="quarter" idx="30"/>
          </p:nvPr>
        </p:nvSpPr>
        <p:spPr>
          <a:xfrm>
            <a:off x="854280" y="820577"/>
            <a:ext cx="10483431" cy="804265"/>
          </a:xfrm>
        </p:spPr>
        <p:txBody>
          <a:bodyPr/>
          <a:lstStyle/>
          <a:p>
            <a:r>
              <a:rPr lang="de-DE" dirty="0"/>
              <a:t>WHAT TO KNOW FOR SETTING UP A BUSINESS</a:t>
            </a:r>
          </a:p>
        </p:txBody>
      </p:sp>
      <p:sp>
        <p:nvSpPr>
          <p:cNvPr id="6" name="Textplatzhalter 5">
            <a:extLst>
              <a:ext uri="{FF2B5EF4-FFF2-40B4-BE49-F238E27FC236}">
                <a16:creationId xmlns:a16="http://schemas.microsoft.com/office/drawing/2014/main" id="{D2006E9D-4367-4338-F44C-6B635C9BB233}"/>
              </a:ext>
            </a:extLst>
          </p:cNvPr>
          <p:cNvSpPr>
            <a:spLocks noGrp="1"/>
          </p:cNvSpPr>
          <p:nvPr>
            <p:ph type="body" sz="quarter" idx="48"/>
          </p:nvPr>
        </p:nvSpPr>
        <p:spPr>
          <a:xfrm>
            <a:off x="854283" y="2242679"/>
            <a:ext cx="10286684" cy="4166554"/>
          </a:xfrm>
        </p:spPr>
        <p:txBody>
          <a:bodyPr/>
          <a:lstStyle/>
          <a:p>
            <a:pPr marL="285750" indent="-285750">
              <a:buClr>
                <a:srgbClr val="7ABB57"/>
              </a:buClr>
              <a:buFont typeface="Wingdings" panose="05000000000000000000" pitchFamily="2" charset="2"/>
              <a:buChar char="ü"/>
            </a:pPr>
            <a:r>
              <a:rPr lang="en-US" sz="1800" dirty="0"/>
              <a:t>Start by delving into the specifics of </a:t>
            </a:r>
            <a:r>
              <a:rPr lang="en-US" sz="1800" b="1" dirty="0"/>
              <a:t>local regulations governing your business operations</a:t>
            </a:r>
            <a:r>
              <a:rPr lang="en-US" sz="1800" dirty="0"/>
              <a:t>. This includes registration procedures, industry regulations, and compliance requirements. Reach out to the </a:t>
            </a:r>
            <a:r>
              <a:rPr lang="en-US" sz="1800" b="1" dirty="0"/>
              <a:t>local chamber of commerce</a:t>
            </a:r>
            <a:r>
              <a:rPr lang="en-US" sz="1800" dirty="0"/>
              <a:t> or business associations—they offer valuable guidance, resources, and often host </a:t>
            </a:r>
            <a:r>
              <a:rPr lang="en-US" sz="1800" b="1" dirty="0"/>
              <a:t>free webinars and workshops</a:t>
            </a:r>
            <a:r>
              <a:rPr lang="en-US" sz="1800" dirty="0"/>
              <a:t>.</a:t>
            </a:r>
          </a:p>
          <a:p>
            <a:pPr marL="285750" indent="-285750">
              <a:buClr>
                <a:srgbClr val="7ABB57"/>
              </a:buClr>
              <a:buFont typeface="Wingdings" panose="05000000000000000000" pitchFamily="2" charset="2"/>
              <a:buChar char="ü"/>
            </a:pPr>
            <a:endParaRPr lang="en-US" sz="1800" dirty="0"/>
          </a:p>
          <a:p>
            <a:pPr marL="285750" indent="-285750">
              <a:buClr>
                <a:srgbClr val="7ABB57"/>
              </a:buClr>
              <a:buFont typeface="Wingdings" panose="05000000000000000000" pitchFamily="2" charset="2"/>
              <a:buChar char="ü"/>
            </a:pPr>
            <a:r>
              <a:rPr lang="en-US" sz="1800" dirty="0"/>
              <a:t>Demystify the world of </a:t>
            </a:r>
            <a:r>
              <a:rPr lang="en-US" sz="1800" b="1" dirty="0"/>
              <a:t>local taxes</a:t>
            </a:r>
            <a:r>
              <a:rPr lang="en-US" sz="1800" dirty="0"/>
              <a:t>, from corporate income tax to VAT and beyond. Stay on top of filing deadlines, deductions, and potential tax incentives, which </a:t>
            </a:r>
            <a:r>
              <a:rPr lang="en-US" sz="1800" b="1" dirty="0"/>
              <a:t>vary</a:t>
            </a:r>
            <a:r>
              <a:rPr lang="en-US" sz="1800" dirty="0"/>
              <a:t> across </a:t>
            </a:r>
            <a:r>
              <a:rPr lang="en-US" sz="1800" b="1" dirty="0"/>
              <a:t>different EU countries</a:t>
            </a:r>
            <a:r>
              <a:rPr lang="en-US" sz="1800" dirty="0"/>
              <a:t>. Consider teaming up with an </a:t>
            </a:r>
            <a:r>
              <a:rPr lang="en-US" sz="1800" b="1" dirty="0"/>
              <a:t>accountant</a:t>
            </a:r>
            <a:r>
              <a:rPr lang="en-US" sz="1800" dirty="0"/>
              <a:t> or </a:t>
            </a:r>
            <a:r>
              <a:rPr lang="en-US" sz="1800" b="1" dirty="0"/>
              <a:t>tax advisor </a:t>
            </a:r>
            <a:r>
              <a:rPr lang="en-US" sz="1800" dirty="0"/>
              <a:t>familiar with the country's tax laws for a stress-free journey and potential tax savings.</a:t>
            </a:r>
          </a:p>
          <a:p>
            <a:pPr marL="285750" indent="-285750">
              <a:buClr>
                <a:srgbClr val="7ABB57"/>
              </a:buClr>
              <a:buFont typeface="Wingdings" panose="05000000000000000000" pitchFamily="2" charset="2"/>
              <a:buChar char="ü"/>
            </a:pPr>
            <a:endParaRPr lang="en-US" sz="1800" dirty="0"/>
          </a:p>
          <a:p>
            <a:pPr marL="285750" indent="-285750">
              <a:buClr>
                <a:srgbClr val="7ABB57"/>
              </a:buClr>
              <a:buFont typeface="Wingdings" panose="05000000000000000000" pitchFamily="2" charset="2"/>
              <a:buChar char="ü"/>
            </a:pPr>
            <a:r>
              <a:rPr lang="en-US" sz="1800" dirty="0"/>
              <a:t>Ensure your </a:t>
            </a:r>
            <a:r>
              <a:rPr lang="en-US" sz="1800" b="1" dirty="0"/>
              <a:t>financial practices are robust</a:t>
            </a:r>
            <a:r>
              <a:rPr lang="en-US" sz="1800" dirty="0"/>
              <a:t>, covering proper </a:t>
            </a:r>
            <a:r>
              <a:rPr lang="en-US" sz="1800" b="1" dirty="0"/>
              <a:t>bookkeeping</a:t>
            </a:r>
            <a:r>
              <a:rPr lang="en-US" sz="1800" dirty="0"/>
              <a:t> and </a:t>
            </a:r>
            <a:r>
              <a:rPr lang="en-US" sz="1800" b="1" dirty="0"/>
              <a:t>accounting</a:t>
            </a:r>
            <a:r>
              <a:rPr lang="en-US" sz="1800" dirty="0"/>
              <a:t>. Understand local financial reporting standards and maintain accurate and transparent financial records. </a:t>
            </a:r>
            <a:r>
              <a:rPr lang="en-US" sz="1800" b="1" dirty="0"/>
              <a:t>Accountants</a:t>
            </a:r>
            <a:r>
              <a:rPr lang="en-US" sz="1800" dirty="0"/>
              <a:t> and </a:t>
            </a:r>
            <a:r>
              <a:rPr lang="en-US" sz="1800" b="1" dirty="0"/>
              <a:t>accounting software </a:t>
            </a:r>
            <a:r>
              <a:rPr lang="en-US" sz="1800" dirty="0"/>
              <a:t>can be crucial allies. Don't overlook </a:t>
            </a:r>
            <a:r>
              <a:rPr lang="en-US" sz="1800" b="1" dirty="0"/>
              <a:t>free training sessions </a:t>
            </a:r>
            <a:r>
              <a:rPr lang="en-US" sz="1800" dirty="0"/>
              <a:t>offered by </a:t>
            </a:r>
            <a:r>
              <a:rPr lang="en-US" sz="1800" b="1" dirty="0"/>
              <a:t>local chambers of commerce.</a:t>
            </a:r>
          </a:p>
        </p:txBody>
      </p:sp>
      <p:sp>
        <p:nvSpPr>
          <p:cNvPr id="2" name="Textfeld 1">
            <a:extLst>
              <a:ext uri="{FF2B5EF4-FFF2-40B4-BE49-F238E27FC236}">
                <a16:creationId xmlns:a16="http://schemas.microsoft.com/office/drawing/2014/main" id="{5B94AEF0-E39E-2EAE-B822-5E4015551C3A}"/>
              </a:ext>
            </a:extLst>
          </p:cNvPr>
          <p:cNvSpPr txBox="1"/>
          <p:nvPr/>
        </p:nvSpPr>
        <p:spPr>
          <a:xfrm>
            <a:off x="770305" y="1489740"/>
            <a:ext cx="10286684" cy="584775"/>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To set your business on the path to success, start by acquainting yourself with local regulations. Here's your go-to guide for gaining a comprehensive overview</a:t>
            </a:r>
          </a:p>
        </p:txBody>
      </p:sp>
    </p:spTree>
    <p:extLst>
      <p:ext uri="{BB962C8B-B14F-4D97-AF65-F5344CB8AC3E}">
        <p14:creationId xmlns:p14="http://schemas.microsoft.com/office/powerpoint/2010/main" val="315573689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1E4CFF7A-206F-DB54-8A1E-6EB7A6ADA7D9}"/>
              </a:ext>
            </a:extLst>
          </p:cNvPr>
          <p:cNvSpPr>
            <a:spLocks noGrp="1"/>
          </p:cNvSpPr>
          <p:nvPr>
            <p:ph type="body" sz="quarter" idx="30"/>
          </p:nvPr>
        </p:nvSpPr>
        <p:spPr>
          <a:xfrm>
            <a:off x="854280" y="683943"/>
            <a:ext cx="10483431" cy="804265"/>
          </a:xfrm>
        </p:spPr>
        <p:txBody>
          <a:bodyPr/>
          <a:lstStyle/>
          <a:p>
            <a:r>
              <a:rPr lang="de-DE" dirty="0"/>
              <a:t>WHAT TO KNOW FOR SETTING UP A BUSINESS</a:t>
            </a:r>
          </a:p>
          <a:p>
            <a:endParaRPr lang="de-DE" dirty="0"/>
          </a:p>
        </p:txBody>
      </p:sp>
      <p:sp>
        <p:nvSpPr>
          <p:cNvPr id="6" name="Textplatzhalter 5">
            <a:extLst>
              <a:ext uri="{FF2B5EF4-FFF2-40B4-BE49-F238E27FC236}">
                <a16:creationId xmlns:a16="http://schemas.microsoft.com/office/drawing/2014/main" id="{D2006E9D-4367-4338-F44C-6B635C9BB233}"/>
              </a:ext>
            </a:extLst>
          </p:cNvPr>
          <p:cNvSpPr>
            <a:spLocks noGrp="1"/>
          </p:cNvSpPr>
          <p:nvPr>
            <p:ph type="body" sz="quarter" idx="48"/>
          </p:nvPr>
        </p:nvSpPr>
        <p:spPr>
          <a:xfrm>
            <a:off x="854282" y="1864553"/>
            <a:ext cx="10381277" cy="4439577"/>
          </a:xfrm>
        </p:spPr>
        <p:txBody>
          <a:bodyPr/>
          <a:lstStyle/>
          <a:p>
            <a:endParaRPr lang="en-US" sz="1800" dirty="0"/>
          </a:p>
          <a:p>
            <a:pPr marL="285750" indent="-285750">
              <a:buClr>
                <a:srgbClr val="7ABB57"/>
              </a:buClr>
              <a:buFont typeface="Wingdings" panose="05000000000000000000" pitchFamily="2" charset="2"/>
              <a:buChar char="ü"/>
            </a:pPr>
            <a:r>
              <a:rPr lang="en-US" sz="1800" dirty="0"/>
              <a:t>Your </a:t>
            </a:r>
            <a:r>
              <a:rPr lang="en-US" sz="1800" b="1" dirty="0"/>
              <a:t>choice of a local bank </a:t>
            </a:r>
            <a:r>
              <a:rPr lang="en-US" sz="1800" dirty="0"/>
              <a:t>is more than just a transaction—it's a </a:t>
            </a:r>
            <a:r>
              <a:rPr lang="en-US" sz="1800" b="1" dirty="0"/>
              <a:t>partnership</a:t>
            </a:r>
            <a:r>
              <a:rPr lang="en-US" sz="1800" dirty="0"/>
              <a:t>. Explore what they offer, from business accounts to loans and credit facilities. Remember, the first bank you encounter </a:t>
            </a:r>
            <a:r>
              <a:rPr lang="en-US" sz="1800" b="1" dirty="0"/>
              <a:t>might not </a:t>
            </a:r>
            <a:r>
              <a:rPr lang="en-US" sz="1800" dirty="0"/>
              <a:t>be the </a:t>
            </a:r>
            <a:r>
              <a:rPr lang="en-US" sz="1800" b="1" dirty="0"/>
              <a:t>perfect match</a:t>
            </a:r>
            <a:r>
              <a:rPr lang="en-US" sz="1800" dirty="0"/>
              <a:t>. Dig deeper with insights from Unit 4 - Financial consultancy support and finding funding.</a:t>
            </a:r>
          </a:p>
          <a:p>
            <a:pPr marL="285750" indent="-285750">
              <a:buClr>
                <a:srgbClr val="7ABB57"/>
              </a:buClr>
              <a:buFont typeface="Wingdings" panose="05000000000000000000" pitchFamily="2" charset="2"/>
              <a:buChar char="ü"/>
            </a:pPr>
            <a:endParaRPr lang="en-US" sz="1800" dirty="0"/>
          </a:p>
          <a:p>
            <a:pPr marL="285750" indent="-285750">
              <a:buClr>
                <a:srgbClr val="7ABB57"/>
              </a:buClr>
              <a:buFont typeface="Wingdings" panose="05000000000000000000" pitchFamily="2" charset="2"/>
              <a:buChar char="ü"/>
            </a:pPr>
            <a:r>
              <a:rPr lang="en-US" sz="1800" dirty="0"/>
              <a:t>Forge connections within the </a:t>
            </a:r>
            <a:r>
              <a:rPr lang="en-US" sz="1800" b="1" dirty="0"/>
              <a:t>local business community </a:t>
            </a:r>
            <a:r>
              <a:rPr lang="en-US" sz="1800" dirty="0"/>
              <a:t>to elevate your game. Join </a:t>
            </a:r>
            <a:r>
              <a:rPr lang="en-US" sz="1800" b="1" dirty="0"/>
              <a:t>business associations</a:t>
            </a:r>
            <a:r>
              <a:rPr lang="en-US" sz="1800" dirty="0"/>
              <a:t>, attend </a:t>
            </a:r>
            <a:r>
              <a:rPr lang="en-US" sz="1800" b="1" dirty="0"/>
              <a:t>networking events</a:t>
            </a:r>
            <a:r>
              <a:rPr lang="en-US" sz="1800" dirty="0"/>
              <a:t>, and dive into </a:t>
            </a:r>
            <a:r>
              <a:rPr lang="en-US" sz="1800" b="1" dirty="0"/>
              <a:t>industry forums</a:t>
            </a:r>
            <a:r>
              <a:rPr lang="en-US" sz="1800" dirty="0"/>
              <a:t>. This isn't just about making acquaintances; it's about gaining </a:t>
            </a:r>
            <a:r>
              <a:rPr lang="en-US" sz="1800" b="1" dirty="0"/>
              <a:t>insights</a:t>
            </a:r>
            <a:r>
              <a:rPr lang="en-US" sz="1800" dirty="0"/>
              <a:t>, sharing </a:t>
            </a:r>
            <a:r>
              <a:rPr lang="en-US" sz="1800" b="1" dirty="0"/>
              <a:t>challenges</a:t>
            </a:r>
            <a:r>
              <a:rPr lang="en-US" sz="1800" dirty="0"/>
              <a:t>, and finding </a:t>
            </a:r>
            <a:r>
              <a:rPr lang="en-US" sz="1800" b="1" dirty="0"/>
              <a:t>potential business partners</a:t>
            </a:r>
            <a:r>
              <a:rPr lang="en-US" sz="1800" dirty="0"/>
              <a:t>. Social media, especially LinkedIn, isn't just for scrolling—it's a powerful tool for event discovery and networking. Try it out by joining our </a:t>
            </a:r>
            <a:r>
              <a:rPr lang="en-US" sz="1800" dirty="0">
                <a:hlinkClick r:id="rId2"/>
              </a:rPr>
              <a:t>LinkedIn group</a:t>
            </a:r>
            <a:r>
              <a:rPr lang="en-US" sz="1800" dirty="0"/>
              <a:t>.</a:t>
            </a:r>
          </a:p>
          <a:p>
            <a:pPr marL="285750" indent="-285750">
              <a:buClr>
                <a:srgbClr val="7ABB57"/>
              </a:buClr>
              <a:buFont typeface="Wingdings" panose="05000000000000000000" pitchFamily="2" charset="2"/>
              <a:buChar char="ü"/>
            </a:pPr>
            <a:endParaRPr lang="en-US" sz="1800" dirty="0"/>
          </a:p>
          <a:p>
            <a:pPr marL="285750" indent="-285750">
              <a:buClr>
                <a:srgbClr val="7ABB57"/>
              </a:buClr>
              <a:buFont typeface="Wingdings" panose="05000000000000000000" pitchFamily="2" charset="2"/>
              <a:buChar char="ü"/>
            </a:pPr>
            <a:r>
              <a:rPr lang="en-US" sz="1800" dirty="0"/>
              <a:t>Ensure compliance with </a:t>
            </a:r>
            <a:r>
              <a:rPr lang="en-US" sz="1800" b="1" dirty="0"/>
              <a:t>national labor laws</a:t>
            </a:r>
            <a:r>
              <a:rPr lang="en-US" sz="1800" dirty="0"/>
              <a:t>, employment </a:t>
            </a:r>
            <a:r>
              <a:rPr lang="en-US" sz="1800" b="1" dirty="0"/>
              <a:t>regulations</a:t>
            </a:r>
            <a:r>
              <a:rPr lang="en-US" sz="1800" dirty="0"/>
              <a:t>, and workplace </a:t>
            </a:r>
            <a:r>
              <a:rPr lang="en-US" sz="1800" b="1" dirty="0"/>
              <a:t>standards</a:t>
            </a:r>
            <a:r>
              <a:rPr lang="en-US" sz="1800" dirty="0"/>
              <a:t>. Align your hiring practices, employment contracts, and working conditions with local legal requirements. Tap into </a:t>
            </a:r>
            <a:r>
              <a:rPr lang="en-US" sz="1800" b="1" dirty="0"/>
              <a:t>free legal advice from municipalities </a:t>
            </a:r>
            <a:r>
              <a:rPr lang="en-US" sz="1800" dirty="0"/>
              <a:t>or seek guidance from </a:t>
            </a:r>
            <a:r>
              <a:rPr lang="en-US" sz="1800" b="1" dirty="0"/>
              <a:t>local business advisory services</a:t>
            </a:r>
            <a:r>
              <a:rPr lang="en-US" sz="1800" dirty="0"/>
              <a:t>, your tax advisor, and industry peers. </a:t>
            </a:r>
            <a:br>
              <a:rPr lang="en-US" sz="1800" dirty="0"/>
            </a:br>
            <a:endParaRPr lang="en-US" sz="1800" i="1" dirty="0">
              <a:solidFill>
                <a:srgbClr val="E97924"/>
              </a:solidFill>
            </a:endParaRPr>
          </a:p>
        </p:txBody>
      </p:sp>
      <p:sp>
        <p:nvSpPr>
          <p:cNvPr id="2" name="Textfeld 1">
            <a:extLst>
              <a:ext uri="{FF2B5EF4-FFF2-40B4-BE49-F238E27FC236}">
                <a16:creationId xmlns:a16="http://schemas.microsoft.com/office/drawing/2014/main" id="{1D8F10AC-4073-9991-5C4B-F6B9152B9000}"/>
              </a:ext>
            </a:extLst>
          </p:cNvPr>
          <p:cNvSpPr txBox="1"/>
          <p:nvPr/>
        </p:nvSpPr>
        <p:spPr>
          <a:xfrm>
            <a:off x="770304" y="1311064"/>
            <a:ext cx="10567407" cy="584775"/>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To set your business on the path to success, start by acquainting yourself with local regulations. Here's your go-to guide for gaining a comprehensive overview</a:t>
            </a:r>
          </a:p>
        </p:txBody>
      </p:sp>
    </p:spTree>
    <p:extLst>
      <p:ext uri="{BB962C8B-B14F-4D97-AF65-F5344CB8AC3E}">
        <p14:creationId xmlns:p14="http://schemas.microsoft.com/office/powerpoint/2010/main" val="40192513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Business plan – Financial section: GERMANY</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pic>
        <p:nvPicPr>
          <p:cNvPr id="142" name="Online Media 141" title="Business plan – Financial section - Tutorial 6">
            <a:hlinkClick r:id="" action="ppaction://media"/>
            <a:extLst>
              <a:ext uri="{FF2B5EF4-FFF2-40B4-BE49-F238E27FC236}">
                <a16:creationId xmlns:a16="http://schemas.microsoft.com/office/drawing/2014/main" id="{E469FBAF-BAB5-745C-DC46-CD07D45CFF6C}"/>
              </a:ext>
            </a:extLst>
          </p:cNvPr>
          <p:cNvPicPr>
            <a:picLocks noRot="1" noChangeAspect="1"/>
          </p:cNvPicPr>
          <p:nvPr>
            <a:videoFile r:link="rId1"/>
          </p:nvPr>
        </p:nvPicPr>
        <p:blipFill>
          <a:blip r:embed="rId3"/>
          <a:stretch>
            <a:fillRect/>
          </a:stretch>
        </p:blipFill>
        <p:spPr>
          <a:xfrm>
            <a:off x="1462025" y="1921141"/>
            <a:ext cx="8114268" cy="4580977"/>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144" name="Graphic 143" descr="Mouse with solid fill">
            <a:extLst>
              <a:ext uri="{FF2B5EF4-FFF2-40B4-BE49-F238E27FC236}">
                <a16:creationId xmlns:a16="http://schemas.microsoft.com/office/drawing/2014/main" id="{EEC1511E-2BBC-1BFF-ADB7-23861C34109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3824729">
            <a:off x="1085488" y="2608662"/>
            <a:ext cx="914400" cy="914400"/>
          </a:xfrm>
          <a:prstGeom prst="rect">
            <a:avLst/>
          </a:prstGeom>
        </p:spPr>
      </p:pic>
      <p:sp>
        <p:nvSpPr>
          <p:cNvPr id="145" name="TextBox 144">
            <a:extLst>
              <a:ext uri="{FF2B5EF4-FFF2-40B4-BE49-F238E27FC236}">
                <a16:creationId xmlns:a16="http://schemas.microsoft.com/office/drawing/2014/main" id="{1F9EE3B2-694F-BD97-3115-1A251A5FD64F}"/>
              </a:ext>
            </a:extLst>
          </p:cNvPr>
          <p:cNvSpPr txBox="1"/>
          <p:nvPr/>
        </p:nvSpPr>
        <p:spPr>
          <a:xfrm>
            <a:off x="392070" y="2670649"/>
            <a:ext cx="946544" cy="923330"/>
          </a:xfrm>
          <a:prstGeom prst="rect">
            <a:avLst/>
          </a:prstGeom>
          <a:noFill/>
        </p:spPr>
        <p:txBody>
          <a:bodyPr wrap="square" rtlCol="0">
            <a:spAutoFit/>
          </a:bodyPr>
          <a:lstStyle/>
          <a:p>
            <a:r>
              <a:rPr lang="en-US" dirty="0">
                <a:solidFill>
                  <a:srgbClr val="E97132"/>
                </a:solidFill>
                <a:effectLst>
                  <a:outerShdw blurRad="38100" dist="38100" dir="2700000" algn="tl">
                    <a:srgbClr val="000000">
                      <a:alpha val="43137"/>
                    </a:srgbClr>
                  </a:outerShdw>
                </a:effectLst>
              </a:rPr>
              <a:t>CLICK TO WATCH</a:t>
            </a:r>
            <a:endParaRPr lang="en-IE" dirty="0">
              <a:solidFill>
                <a:srgbClr val="E97132"/>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1814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2"/>
                </p:tgtEl>
              </p:cMediaNode>
            </p:video>
            <p:seq concurrent="1" nextAc="seek">
              <p:cTn id="8" restart="whenNotActive" fill="hold" evtFilter="cancelBubble" nodeType="interactiveSeq">
                <p:stCondLst>
                  <p:cond evt="onClick" delay="0">
                    <p:tgtEl>
                      <p:spTgt spid="14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2"/>
                                        </p:tgtEl>
                                      </p:cBhvr>
                                    </p:cmd>
                                  </p:childTnLst>
                                </p:cTn>
                              </p:par>
                            </p:childTnLst>
                          </p:cTn>
                        </p:par>
                      </p:childTnLst>
                    </p:cTn>
                  </p:par>
                </p:childTnLst>
              </p:cTn>
              <p:nextCondLst>
                <p:cond evt="onClick" delay="0">
                  <p:tgtEl>
                    <p:spTgt spid="142"/>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189070"/>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49"/>
          </p:nvPr>
        </p:nvSpPr>
        <p:spPr>
          <a:xfrm>
            <a:off x="3665283" y="883728"/>
            <a:ext cx="7160276" cy="730066"/>
          </a:xfrm>
        </p:spPr>
        <p:txBody>
          <a:bodyPr/>
          <a:lstStyle/>
          <a:p>
            <a:r>
              <a:rPr lang="de-DE" dirty="0"/>
              <a:t>LOCAL REGULATIONS: GERMANY</a:t>
            </a:r>
          </a:p>
        </p:txBody>
      </p:sp>
      <p:sp>
        <p:nvSpPr>
          <p:cNvPr id="3" name="Textplatzhalter 2">
            <a:extLst>
              <a:ext uri="{FF2B5EF4-FFF2-40B4-BE49-F238E27FC236}">
                <a16:creationId xmlns:a16="http://schemas.microsoft.com/office/drawing/2014/main" id="{B58DE40E-8DBC-C9BD-86E7-1B28ECCEDB30}"/>
              </a:ext>
            </a:extLst>
          </p:cNvPr>
          <p:cNvSpPr>
            <a:spLocks noGrp="1"/>
          </p:cNvSpPr>
          <p:nvPr>
            <p:ph type="body" sz="quarter" idx="50"/>
          </p:nvPr>
        </p:nvSpPr>
        <p:spPr>
          <a:xfrm>
            <a:off x="3665283" y="1606406"/>
            <a:ext cx="6781218" cy="4316162"/>
          </a:xfrm>
        </p:spPr>
        <p:txBody>
          <a:bodyPr/>
          <a:lstStyle/>
          <a:p>
            <a:pPr>
              <a:buClr>
                <a:srgbClr val="915F9E"/>
              </a:buClr>
            </a:pPr>
            <a:r>
              <a:rPr lang="en-US" b="1" i="0" dirty="0">
                <a:solidFill>
                  <a:srgbClr val="E97924"/>
                </a:solidFill>
                <a:effectLst/>
              </a:rPr>
              <a:t>What taxes </a:t>
            </a:r>
            <a:r>
              <a:rPr lang="en-US" b="1" dirty="0">
                <a:solidFill>
                  <a:srgbClr val="E97924"/>
                </a:solidFill>
              </a:rPr>
              <a:t>should I be aware of?</a:t>
            </a:r>
          </a:p>
          <a:p>
            <a:pPr>
              <a:buClr>
                <a:srgbClr val="915F9E"/>
              </a:buClr>
            </a:pPr>
            <a:endParaRPr lang="en-US" sz="2000" b="1" dirty="0">
              <a:solidFill>
                <a:srgbClr val="E97924"/>
              </a:solidFill>
            </a:endParaRPr>
          </a:p>
          <a:p>
            <a:pPr>
              <a:buClr>
                <a:srgbClr val="915F9E"/>
              </a:buClr>
            </a:pPr>
            <a:r>
              <a:rPr lang="en-US" sz="2000" b="0" i="0" dirty="0">
                <a:solidFill>
                  <a:srgbClr val="0D0D0D"/>
                </a:solidFill>
                <a:effectLst/>
              </a:rPr>
              <a:t>In Germany, when establishing a company, three primary taxes come into play: </a:t>
            </a:r>
            <a:r>
              <a:rPr lang="en-US" sz="2000" b="0" i="0" dirty="0">
                <a:solidFill>
                  <a:srgbClr val="0D0D0D"/>
                </a:solidFill>
                <a:effectLst/>
                <a:hlinkClick r:id="rId2"/>
              </a:rPr>
              <a:t>income tax</a:t>
            </a:r>
            <a:r>
              <a:rPr lang="en-US" sz="2000" b="0" i="0" dirty="0">
                <a:solidFill>
                  <a:srgbClr val="0D0D0D"/>
                </a:solidFill>
                <a:effectLst/>
              </a:rPr>
              <a:t>, </a:t>
            </a:r>
            <a:r>
              <a:rPr lang="en-US" sz="2000" b="0" i="0" dirty="0">
                <a:solidFill>
                  <a:srgbClr val="0D0D0D"/>
                </a:solidFill>
                <a:effectLst/>
                <a:hlinkClick r:id="rId3"/>
              </a:rPr>
              <a:t>trade tax</a:t>
            </a:r>
            <a:r>
              <a:rPr lang="en-US" sz="2000" b="0" i="0" dirty="0">
                <a:solidFill>
                  <a:srgbClr val="0D0D0D"/>
                </a:solidFill>
                <a:effectLst/>
              </a:rPr>
              <a:t>, and </a:t>
            </a:r>
            <a:r>
              <a:rPr lang="en-US" sz="2000" b="0" i="0" dirty="0">
                <a:solidFill>
                  <a:srgbClr val="0D0D0D"/>
                </a:solidFill>
                <a:effectLst/>
                <a:hlinkClick r:id="rId4"/>
              </a:rPr>
              <a:t>VAT</a:t>
            </a:r>
            <a:r>
              <a:rPr lang="en-US" sz="2000" b="0" i="0" dirty="0">
                <a:solidFill>
                  <a:srgbClr val="0D0D0D"/>
                </a:solidFill>
                <a:effectLst/>
              </a:rPr>
              <a:t>. Income tax is imposed on profits (try to calculate it </a:t>
            </a:r>
            <a:r>
              <a:rPr lang="en-US" sz="2000" b="0" i="0" dirty="0">
                <a:solidFill>
                  <a:srgbClr val="0D0D0D"/>
                </a:solidFill>
                <a:effectLst/>
                <a:hlinkClick r:id="rId5"/>
              </a:rPr>
              <a:t>here</a:t>
            </a:r>
            <a:r>
              <a:rPr lang="en-US" sz="2000" b="0" i="0" dirty="0">
                <a:solidFill>
                  <a:srgbClr val="0D0D0D"/>
                </a:solidFill>
                <a:effectLst/>
              </a:rPr>
              <a:t>), while trade tax rates vary by region, with potential allowances. VAT is applied to sales, with an option to benefit from the </a:t>
            </a:r>
            <a:r>
              <a:rPr lang="en-US" sz="2000" b="0" i="0" dirty="0">
                <a:solidFill>
                  <a:srgbClr val="0D0D0D"/>
                </a:solidFill>
                <a:effectLst/>
                <a:hlinkClick r:id="rId6"/>
              </a:rPr>
              <a:t>small business regulation</a:t>
            </a:r>
            <a:r>
              <a:rPr lang="en-US" sz="2000" b="0" i="0" dirty="0">
                <a:solidFill>
                  <a:srgbClr val="0D0D0D"/>
                </a:solidFill>
                <a:effectLst/>
              </a:rPr>
              <a:t>, exempting separate reporting. </a:t>
            </a:r>
          </a:p>
          <a:p>
            <a:pPr>
              <a:buClr>
                <a:srgbClr val="915F9E"/>
              </a:buClr>
            </a:pPr>
            <a:endParaRPr lang="en-US" sz="2000" b="0" i="0" dirty="0">
              <a:solidFill>
                <a:srgbClr val="0D0D0D"/>
              </a:solidFill>
              <a:effectLst/>
            </a:endParaRPr>
          </a:p>
          <a:p>
            <a:pPr>
              <a:buClr>
                <a:srgbClr val="915F9E"/>
              </a:buClr>
            </a:pPr>
            <a:r>
              <a:rPr lang="en-US" b="1" dirty="0">
                <a:solidFill>
                  <a:srgbClr val="E97924"/>
                </a:solidFill>
              </a:rPr>
              <a:t>How do I manage my taxes?</a:t>
            </a:r>
          </a:p>
          <a:p>
            <a:pPr>
              <a:buClr>
                <a:srgbClr val="915F9E"/>
              </a:buClr>
            </a:pPr>
            <a:r>
              <a:rPr lang="en-US" sz="2000" b="0" i="0" dirty="0">
                <a:solidFill>
                  <a:srgbClr val="0D0D0D"/>
                </a:solidFill>
                <a:effectLst/>
              </a:rPr>
              <a:t>Seeking assistance from certified consultants for bookkeeping and tax returns is customary and worth the money (as they help you saving it!). Here's an overview of </a:t>
            </a:r>
            <a:r>
              <a:rPr lang="en-US" sz="2000" b="0" i="0" dirty="0">
                <a:solidFill>
                  <a:srgbClr val="0D0D0D"/>
                </a:solidFill>
                <a:effectLst/>
                <a:hlinkClick r:id="rId7"/>
              </a:rPr>
              <a:t>where to find such support (</a:t>
            </a:r>
            <a:r>
              <a:rPr lang="en-US" sz="2000" b="0" i="0" dirty="0" err="1">
                <a:solidFill>
                  <a:srgbClr val="0D0D0D"/>
                </a:solidFill>
                <a:effectLst/>
                <a:hlinkClick r:id="rId7"/>
              </a:rPr>
              <a:t>Steuerberater</a:t>
            </a:r>
            <a:r>
              <a:rPr lang="en-US" sz="2000" b="0" i="0" dirty="0">
                <a:solidFill>
                  <a:srgbClr val="0D0D0D"/>
                </a:solidFill>
                <a:effectLst/>
                <a:hlinkClick r:id="rId7"/>
              </a:rPr>
              <a:t>) locally</a:t>
            </a:r>
            <a:r>
              <a:rPr lang="en-US" sz="2000" b="0" i="0" dirty="0">
                <a:solidFill>
                  <a:srgbClr val="0D0D0D"/>
                </a:solidFill>
                <a:effectLst/>
              </a:rPr>
              <a:t>. </a:t>
            </a:r>
          </a:p>
        </p:txBody>
      </p:sp>
      <p:pic>
        <p:nvPicPr>
          <p:cNvPr id="152" name="Bildplatzhalter 151">
            <a:hlinkClick r:id="rId2"/>
            <a:extLst>
              <a:ext uri="{FF2B5EF4-FFF2-40B4-BE49-F238E27FC236}">
                <a16:creationId xmlns:a16="http://schemas.microsoft.com/office/drawing/2014/main" id="{90CB5C22-BFB3-4B20-9B83-34093235CEAA}"/>
              </a:ext>
            </a:extLst>
          </p:cNvPr>
          <p:cNvPicPr>
            <a:picLocks noGrp="1" noChangeAspect="1"/>
          </p:cNvPicPr>
          <p:nvPr>
            <p:ph type="pic" sz="quarter" idx="57"/>
          </p:nvPr>
        </p:nvPicPr>
        <p:blipFill rotWithShape="1">
          <a:blip r:embed="rId8" cstate="screen">
            <a:extLst>
              <a:ext uri="{28A0092B-C50C-407E-A947-70E740481C1C}">
                <a14:useLocalDpi xmlns:a14="http://schemas.microsoft.com/office/drawing/2010/main"/>
              </a:ext>
            </a:extLst>
          </a:blip>
          <a:srcRect l="23576" r="27522"/>
          <a:stretch/>
        </p:blipFill>
        <p:spPr>
          <a:xfrm>
            <a:off x="501328" y="413959"/>
            <a:ext cx="2737355" cy="1727134"/>
          </a:xfrm>
        </p:spPr>
      </p:pic>
      <p:pic>
        <p:nvPicPr>
          <p:cNvPr id="141" name="Bildplatzhalter 140">
            <a:hlinkClick r:id="rId4"/>
            <a:extLst>
              <a:ext uri="{FF2B5EF4-FFF2-40B4-BE49-F238E27FC236}">
                <a16:creationId xmlns:a16="http://schemas.microsoft.com/office/drawing/2014/main" id="{3569947A-C5B7-440A-BD78-158D2F837460}"/>
              </a:ext>
            </a:extLst>
          </p:cNvPr>
          <p:cNvPicPr>
            <a:picLocks noGrp="1" noChangeAspect="1"/>
          </p:cNvPicPr>
          <p:nvPr>
            <p:ph type="pic" sz="quarter" idx="59"/>
          </p:nvPr>
        </p:nvPicPr>
        <p:blipFill rotWithShape="1">
          <a:blip r:embed="rId9" cstate="screen">
            <a:extLst>
              <a:ext uri="{28A0092B-C50C-407E-A947-70E740481C1C}">
                <a14:useLocalDpi xmlns:a14="http://schemas.microsoft.com/office/drawing/2010/main"/>
              </a:ext>
            </a:extLst>
          </a:blip>
          <a:srcRect t="-1467" r="32217" b="1467"/>
          <a:stretch/>
        </p:blipFill>
        <p:spPr>
          <a:xfrm>
            <a:off x="324686" y="4691577"/>
            <a:ext cx="2844578" cy="1727134"/>
          </a:xfrm>
        </p:spPr>
      </p:pic>
      <p:pic>
        <p:nvPicPr>
          <p:cNvPr id="158" name="Bildplatzhalter 157">
            <a:hlinkClick r:id="rId4"/>
            <a:extLst>
              <a:ext uri="{FF2B5EF4-FFF2-40B4-BE49-F238E27FC236}">
                <a16:creationId xmlns:a16="http://schemas.microsoft.com/office/drawing/2014/main" id="{29D7DA82-0208-41EB-ABB0-3FBFE4FB61CE}"/>
              </a:ext>
            </a:extLst>
          </p:cNvPr>
          <p:cNvPicPr>
            <a:picLocks noGrp="1" noChangeAspect="1"/>
          </p:cNvPicPr>
          <p:nvPr>
            <p:ph type="pic" sz="quarter" idx="58"/>
          </p:nvPr>
        </p:nvPicPr>
        <p:blipFill rotWithShape="1">
          <a:blip r:embed="rId10" cstate="screen">
            <a:extLst>
              <a:ext uri="{28A0092B-C50C-407E-A947-70E740481C1C}">
                <a14:useLocalDpi xmlns:a14="http://schemas.microsoft.com/office/drawing/2010/main"/>
              </a:ext>
            </a:extLst>
          </a:blip>
          <a:srcRect l="25157" r="27453" b="1862"/>
          <a:stretch/>
        </p:blipFill>
        <p:spPr>
          <a:xfrm>
            <a:off x="423512" y="2577896"/>
            <a:ext cx="2846224" cy="1686095"/>
          </a:xfrm>
        </p:spPr>
      </p:pic>
      <p:sp>
        <p:nvSpPr>
          <p:cNvPr id="159" name="Rechteck 158">
            <a:extLst>
              <a:ext uri="{FF2B5EF4-FFF2-40B4-BE49-F238E27FC236}">
                <a16:creationId xmlns:a16="http://schemas.microsoft.com/office/drawing/2014/main" id="{204CA6A4-F7BA-411F-A8ED-721C7DAB3E63}"/>
              </a:ext>
            </a:extLst>
          </p:cNvPr>
          <p:cNvSpPr/>
          <p:nvPr/>
        </p:nvSpPr>
        <p:spPr>
          <a:xfrm>
            <a:off x="3133665" y="368723"/>
            <a:ext cx="166133" cy="609100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076662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Advice and Information: GERMANY</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dirty="0"/>
              <a:t>Before setting up your company, you should get as much advice and information as possible. Find out about the support that is provided, sometimes free of charge, by public and private institutions to people starting out in business.</a:t>
            </a:r>
          </a:p>
          <a:p>
            <a:pPr marL="0" indent="0">
              <a:buClr>
                <a:srgbClr val="915F9E"/>
              </a:buClr>
              <a:buNone/>
            </a:pPr>
            <a:r>
              <a:rPr lang="en-US" sz="2000" b="1" dirty="0">
                <a:solidFill>
                  <a:srgbClr val="E97924"/>
                </a:solidFill>
              </a:rPr>
              <a:t>Advisory services</a:t>
            </a:r>
          </a:p>
          <a:p>
            <a:pPr marL="0" indent="0" algn="l">
              <a:spcBef>
                <a:spcPts val="0"/>
              </a:spcBef>
              <a:buNone/>
            </a:pPr>
            <a:endParaRPr lang="en-US" sz="1050" b="1" i="0" dirty="0">
              <a:solidFill>
                <a:srgbClr val="212121"/>
              </a:solidFill>
              <a:effectLst/>
              <a:highlight>
                <a:srgbClr val="FFFFFF"/>
              </a:highlight>
              <a:latin typeface="BundesSansWeb"/>
            </a:endParaRPr>
          </a:p>
          <a:p>
            <a:pPr marL="0" indent="0" algn="l">
              <a:spcBef>
                <a:spcPts val="0"/>
              </a:spcBef>
              <a:buNone/>
            </a:pPr>
            <a:r>
              <a:rPr lang="en-US" sz="1800" b="1" i="0" dirty="0">
                <a:solidFill>
                  <a:srgbClr val="212121"/>
                </a:solidFill>
                <a:effectLst/>
                <a:highlight>
                  <a:srgbClr val="FFFFFF"/>
                </a:highlight>
              </a:rPr>
              <a:t>Chambers of Industry and Commerce (</a:t>
            </a:r>
            <a:r>
              <a:rPr lang="en-US" sz="1800" b="1" i="0" dirty="0" err="1">
                <a:solidFill>
                  <a:srgbClr val="212121"/>
                </a:solidFill>
                <a:effectLst/>
                <a:highlight>
                  <a:srgbClr val="FFFFFF"/>
                </a:highlight>
              </a:rPr>
              <a:t>Industrie</a:t>
            </a:r>
            <a:r>
              <a:rPr lang="en-US" sz="1800" b="1" i="0" dirty="0">
                <a:solidFill>
                  <a:srgbClr val="212121"/>
                </a:solidFill>
                <a:effectLst/>
                <a:highlight>
                  <a:srgbClr val="FFFFFF"/>
                </a:highlight>
              </a:rPr>
              <a:t>- und </a:t>
            </a:r>
            <a:r>
              <a:rPr lang="en-US" sz="1800" b="1" i="0" dirty="0" err="1">
                <a:solidFill>
                  <a:srgbClr val="212121"/>
                </a:solidFill>
                <a:effectLst/>
                <a:highlight>
                  <a:srgbClr val="FFFFFF"/>
                </a:highlight>
              </a:rPr>
              <a:t>Handelskammern</a:t>
            </a:r>
            <a:r>
              <a:rPr lang="en-US" sz="1800" b="1" i="0" dirty="0">
                <a:solidFill>
                  <a:srgbClr val="212121"/>
                </a:solidFill>
                <a:effectLst/>
                <a:highlight>
                  <a:srgbClr val="FFFFFF"/>
                </a:highlight>
              </a:rPr>
              <a:t> IHK)</a:t>
            </a:r>
          </a:p>
          <a:p>
            <a:pPr marL="0" indent="0" algn="l">
              <a:spcBef>
                <a:spcPts val="0"/>
              </a:spcBef>
              <a:buNone/>
            </a:pPr>
            <a:r>
              <a:rPr lang="en-US" sz="1800" b="0" i="0" dirty="0">
                <a:solidFill>
                  <a:srgbClr val="212121"/>
                </a:solidFill>
                <a:effectLst/>
                <a:highlight>
                  <a:srgbClr val="FFFFFF"/>
                </a:highlight>
              </a:rPr>
              <a:t>General advice on all matters related to starting up in business (free). The address of your nearest Chamber of Industry and Commerce can be found on the website of the </a:t>
            </a:r>
            <a:r>
              <a:rPr lang="en-US" sz="1800" b="1" i="0" u="none" strike="noStrike" dirty="0">
                <a:solidFill>
                  <a:srgbClr val="005A96"/>
                </a:solidFill>
                <a:effectLst/>
                <a:highlight>
                  <a:srgbClr val="FFFFFF"/>
                </a:highlight>
                <a:hlinkClick r:id="rId2" tooltip="External link: www.dihk.de/ihk-finder (Link opens new window)"/>
              </a:rPr>
              <a:t>German Association of Chambers of Industry and Commerce (Deutsche </a:t>
            </a:r>
            <a:r>
              <a:rPr lang="en-US" sz="1800" b="1" i="0" u="none" strike="noStrike" dirty="0" err="1">
                <a:solidFill>
                  <a:srgbClr val="005A96"/>
                </a:solidFill>
                <a:effectLst/>
                <a:highlight>
                  <a:srgbClr val="FFFFFF"/>
                </a:highlight>
                <a:hlinkClick r:id="rId2" tooltip="External link: www.dihk.de/ihk-finder (Link opens new window)"/>
              </a:rPr>
              <a:t>Industrie</a:t>
            </a:r>
            <a:r>
              <a:rPr lang="en-US" sz="1800" b="1" i="0" u="none" strike="noStrike" dirty="0">
                <a:solidFill>
                  <a:srgbClr val="005A96"/>
                </a:solidFill>
                <a:effectLst/>
                <a:highlight>
                  <a:srgbClr val="FFFFFF"/>
                </a:highlight>
                <a:hlinkClick r:id="rId2" tooltip="External link: www.dihk.de/ihk-finder (Link opens new window)"/>
              </a:rPr>
              <a:t>- und </a:t>
            </a:r>
            <a:r>
              <a:rPr lang="en-US" sz="1800" b="1" i="0" u="none" strike="noStrike" dirty="0" err="1">
                <a:solidFill>
                  <a:srgbClr val="005A96"/>
                </a:solidFill>
                <a:effectLst/>
                <a:highlight>
                  <a:srgbClr val="FFFFFF"/>
                </a:highlight>
                <a:hlinkClick r:id="rId2" tooltip="External link: www.dihk.de/ihk-finder (Link opens new window)"/>
              </a:rPr>
              <a:t>Handelskammer</a:t>
            </a:r>
            <a:r>
              <a:rPr lang="en-US" sz="1800" b="1" i="0" u="none" strike="noStrike" dirty="0">
                <a:solidFill>
                  <a:srgbClr val="005A96"/>
                </a:solidFill>
                <a:effectLst/>
                <a:highlight>
                  <a:srgbClr val="FFFFFF"/>
                </a:highlight>
                <a:hlinkClick r:id="rId2" tooltip="External link: www.dihk.de/ihk-finder (Link opens new window)"/>
              </a:rPr>
              <a:t>)</a:t>
            </a:r>
            <a:r>
              <a:rPr lang="en-US" sz="1800" b="0" i="0" dirty="0">
                <a:solidFill>
                  <a:srgbClr val="212121"/>
                </a:solidFill>
                <a:effectLst/>
                <a:highlight>
                  <a:srgbClr val="FFFFFF"/>
                </a:highlight>
              </a:rPr>
              <a:t>.</a:t>
            </a:r>
          </a:p>
          <a:p>
            <a:pPr marL="0" indent="0" algn="l">
              <a:spcBef>
                <a:spcPts val="0"/>
              </a:spcBef>
              <a:buNone/>
            </a:pPr>
            <a:endParaRPr lang="en-US" sz="1800" b="0" i="0" dirty="0">
              <a:solidFill>
                <a:srgbClr val="212121"/>
              </a:solidFill>
              <a:effectLst/>
              <a:highlight>
                <a:srgbClr val="FFFFFF"/>
              </a:highlight>
            </a:endParaRPr>
          </a:p>
          <a:p>
            <a:pPr marL="0" indent="0" algn="l">
              <a:spcBef>
                <a:spcPts val="0"/>
              </a:spcBef>
              <a:buNone/>
            </a:pPr>
            <a:r>
              <a:rPr lang="en-US" sz="1800" b="1" i="0" dirty="0">
                <a:solidFill>
                  <a:srgbClr val="212121"/>
                </a:solidFill>
                <a:effectLst/>
                <a:highlight>
                  <a:srgbClr val="FFFFFF"/>
                </a:highlight>
              </a:rPr>
              <a:t>Chambers of Skilled Crafts (</a:t>
            </a:r>
            <a:r>
              <a:rPr lang="en-US" sz="1800" b="1" i="0" dirty="0" err="1">
                <a:solidFill>
                  <a:srgbClr val="212121"/>
                </a:solidFill>
                <a:effectLst/>
                <a:highlight>
                  <a:srgbClr val="FFFFFF"/>
                </a:highlight>
              </a:rPr>
              <a:t>Handwerkskammern</a:t>
            </a:r>
            <a:r>
              <a:rPr lang="en-US" sz="1800" b="1" i="0" dirty="0">
                <a:solidFill>
                  <a:srgbClr val="212121"/>
                </a:solidFill>
                <a:effectLst/>
                <a:highlight>
                  <a:srgbClr val="FFFFFF"/>
                </a:highlight>
              </a:rPr>
              <a:t> HWK)</a:t>
            </a:r>
          </a:p>
          <a:p>
            <a:pPr marL="0" indent="0" algn="l">
              <a:spcBef>
                <a:spcPts val="0"/>
              </a:spcBef>
              <a:buNone/>
            </a:pPr>
            <a:r>
              <a:rPr lang="en-US" sz="1800" b="0" i="0" dirty="0">
                <a:solidFill>
                  <a:srgbClr val="212121"/>
                </a:solidFill>
                <a:effectLst/>
                <a:highlight>
                  <a:srgbClr val="FFFFFF"/>
                </a:highlight>
              </a:rPr>
              <a:t>General advice on all matters related to starting up in business (free). The address of your nearest Chamber of Skilled Crafts can be found on the website of the </a:t>
            </a:r>
            <a:r>
              <a:rPr lang="en-US" sz="1800" b="1" i="0" u="none" strike="noStrike" dirty="0">
                <a:solidFill>
                  <a:srgbClr val="005A96"/>
                </a:solidFill>
                <a:effectLst/>
                <a:highlight>
                  <a:srgbClr val="FFFFFF"/>
                </a:highlight>
                <a:hlinkClick r:id="rId3" tooltip="External link: www.zdh.de (Link opens new window)"/>
              </a:rPr>
              <a:t>German Confederation of Skilled Crafts (</a:t>
            </a:r>
            <a:r>
              <a:rPr lang="en-US" sz="1800" b="1" i="0" u="none" strike="noStrike" dirty="0" err="1">
                <a:solidFill>
                  <a:srgbClr val="005A96"/>
                </a:solidFill>
                <a:effectLst/>
                <a:highlight>
                  <a:srgbClr val="FFFFFF"/>
                </a:highlight>
                <a:hlinkClick r:id="rId3" tooltip="External link: www.zdh.de (Link opens new window)"/>
              </a:rPr>
              <a:t>Zentralverband</a:t>
            </a:r>
            <a:r>
              <a:rPr lang="en-US" sz="1800" b="1" i="0" u="none" strike="noStrike" dirty="0">
                <a:solidFill>
                  <a:srgbClr val="005A96"/>
                </a:solidFill>
                <a:effectLst/>
                <a:highlight>
                  <a:srgbClr val="FFFFFF"/>
                </a:highlight>
                <a:hlinkClick r:id="rId3" tooltip="External link: www.zdh.de (Link opens new window)"/>
              </a:rPr>
              <a:t> des </a:t>
            </a:r>
            <a:r>
              <a:rPr lang="en-US" sz="1800" b="1" i="0" u="none" strike="noStrike" dirty="0" err="1">
                <a:solidFill>
                  <a:srgbClr val="005A96"/>
                </a:solidFill>
                <a:effectLst/>
                <a:highlight>
                  <a:srgbClr val="FFFFFF"/>
                </a:highlight>
                <a:hlinkClick r:id="rId3" tooltip="External link: www.zdh.de (Link opens new window)"/>
              </a:rPr>
              <a:t>Deutschen</a:t>
            </a:r>
            <a:r>
              <a:rPr lang="en-US" sz="1800" b="1" i="0" u="none" strike="noStrike" dirty="0">
                <a:solidFill>
                  <a:srgbClr val="005A96"/>
                </a:solidFill>
                <a:effectLst/>
                <a:highlight>
                  <a:srgbClr val="FFFFFF"/>
                </a:highlight>
                <a:hlinkClick r:id="rId3" tooltip="External link: www.zdh.de (Link opens new window)"/>
              </a:rPr>
              <a:t> </a:t>
            </a:r>
            <a:r>
              <a:rPr lang="en-US" sz="1800" b="1" i="0" u="none" strike="noStrike" dirty="0" err="1">
                <a:solidFill>
                  <a:srgbClr val="005A96"/>
                </a:solidFill>
                <a:effectLst/>
                <a:highlight>
                  <a:srgbClr val="FFFFFF"/>
                </a:highlight>
                <a:hlinkClick r:id="rId3" tooltip="External link: www.zdh.de (Link opens new window)"/>
              </a:rPr>
              <a:t>Handwerks</a:t>
            </a:r>
            <a:r>
              <a:rPr lang="en-US" sz="1800" b="1" i="0" u="none" strike="noStrike" dirty="0">
                <a:solidFill>
                  <a:srgbClr val="005A96"/>
                </a:solidFill>
                <a:effectLst/>
                <a:highlight>
                  <a:srgbClr val="FFFFFF"/>
                </a:highlight>
                <a:hlinkClick r:id="rId3" tooltip="External link: www.zdh.de (Link opens new window)"/>
              </a:rPr>
              <a:t>)</a:t>
            </a:r>
            <a:r>
              <a:rPr lang="en-US" sz="1800" b="0" i="0" dirty="0">
                <a:solidFill>
                  <a:srgbClr val="212121"/>
                </a:solidFill>
                <a:effectLst/>
                <a:highlight>
                  <a:srgbClr val="FFFFFF"/>
                </a:highlight>
              </a:rPr>
              <a:t>.</a:t>
            </a: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10594730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01</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SECTION</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p:txBody>
          <a:bodyPr/>
          <a:lstStyle/>
          <a:p>
            <a:r>
              <a:rPr lang="en-US" dirty="0"/>
              <a:t>WHAT IS FINANCIAL LITERACY?</a:t>
            </a:r>
          </a:p>
        </p:txBody>
      </p:sp>
      <p:pic>
        <p:nvPicPr>
          <p:cNvPr id="10" name="Picture Placeholder 9">
            <a:extLst>
              <a:ext uri="{FF2B5EF4-FFF2-40B4-BE49-F238E27FC236}">
                <a16:creationId xmlns:a16="http://schemas.microsoft.com/office/drawing/2014/main" id="{8DC6B1F0-8DF9-4589-9286-817E3372A3A2}"/>
              </a:ext>
            </a:extLst>
          </p:cNvPr>
          <p:cNvPicPr>
            <a:picLocks noGrp="1" noChangeAspect="1"/>
          </p:cNvPicPr>
          <p:nvPr>
            <p:ph type="pic" sz="quarter" idx="21"/>
          </p:nvPr>
        </p:nvPicPr>
        <p:blipFill>
          <a:blip r:embed="rId2" cstate="screen">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21707" r="21707"/>
          <a:stretch>
            <a:fillRect/>
          </a:stretch>
        </p:blipFill>
        <p:spPr/>
      </p:pic>
      <p:grpSp>
        <p:nvGrpSpPr>
          <p:cNvPr id="2" name="Group 1">
            <a:extLst>
              <a:ext uri="{FF2B5EF4-FFF2-40B4-BE49-F238E27FC236}">
                <a16:creationId xmlns:a16="http://schemas.microsoft.com/office/drawing/2014/main" id="{333E7FD8-AD33-DDE0-F1B1-685C85AF7A8B}"/>
              </a:ext>
            </a:extLst>
          </p:cNvPr>
          <p:cNvGrpSpPr/>
          <p:nvPr/>
        </p:nvGrpSpPr>
        <p:grpSpPr>
          <a:xfrm>
            <a:off x="-205469" y="3429000"/>
            <a:ext cx="2946331" cy="3019795"/>
            <a:chOff x="3177766" y="6791136"/>
            <a:chExt cx="1361636" cy="1395587"/>
          </a:xfrm>
          <a:solidFill>
            <a:schemeClr val="bg1">
              <a:alpha val="29000"/>
            </a:schemeClr>
          </a:solidFill>
        </p:grpSpPr>
        <p:sp>
          <p:nvSpPr>
            <p:cNvPr id="3" name="Freeform 2">
              <a:extLst>
                <a:ext uri="{FF2B5EF4-FFF2-40B4-BE49-F238E27FC236}">
                  <a16:creationId xmlns:a16="http://schemas.microsoft.com/office/drawing/2014/main" id="{201AF72D-4E9A-16A6-3840-9696F5B548A6}"/>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F5815DA5-4075-F1B6-EF37-766FC117F7CB}"/>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8DCAB245-6DEF-9D21-EC3C-5E63778CF5E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21820375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Advice and Information: GERMANY</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b="1" dirty="0">
                <a:solidFill>
                  <a:srgbClr val="E97924"/>
                </a:solidFill>
              </a:rPr>
              <a:t>Advisory services</a:t>
            </a:r>
          </a:p>
          <a:p>
            <a:pPr marL="0" indent="0" algn="l">
              <a:spcBef>
                <a:spcPts val="0"/>
              </a:spcBef>
              <a:buNone/>
            </a:pPr>
            <a:endParaRPr lang="en-US" sz="1050" b="1" i="0" dirty="0">
              <a:solidFill>
                <a:srgbClr val="212121"/>
              </a:solidFill>
              <a:effectLst/>
              <a:highlight>
                <a:srgbClr val="FFFFFF"/>
              </a:highlight>
              <a:latin typeface="BundesSansWeb"/>
            </a:endParaRPr>
          </a:p>
          <a:p>
            <a:pPr marL="0" marR="0" indent="0">
              <a:spcBef>
                <a:spcPts val="0"/>
              </a:spcBef>
              <a:spcAft>
                <a:spcPts val="0"/>
              </a:spcAft>
              <a:buNone/>
            </a:pPr>
            <a:r>
              <a:rPr lang="en-IE" sz="1800" b="1" dirty="0">
                <a:solidFill>
                  <a:srgbClr val="212121"/>
                </a:solidFill>
                <a:effectLst/>
                <a:latin typeface="Calibri" panose="020F0502020204030204" pitchFamily="34" charset="0"/>
              </a:rPr>
              <a:t>Project "</a:t>
            </a:r>
            <a:r>
              <a:rPr lang="de-DE" sz="1800" b="1" dirty="0">
                <a:solidFill>
                  <a:srgbClr val="212121"/>
                </a:solidFill>
                <a:effectLst/>
                <a:latin typeface="Calibri" panose="020F0502020204030204" pitchFamily="34" charset="0"/>
              </a:rPr>
              <a:t>Wir gründen in Deutschland</a:t>
            </a:r>
            <a:r>
              <a:rPr lang="en-IE" sz="1800" b="1" dirty="0">
                <a:solidFill>
                  <a:srgbClr val="212121"/>
                </a:solidFill>
                <a:effectLst/>
                <a:latin typeface="Calibri" panose="020F0502020204030204" pitchFamily="34" charset="0"/>
              </a:rPr>
              <a: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en-IE" sz="1800" dirty="0">
                <a:solidFill>
                  <a:srgbClr val="212121"/>
                </a:solidFill>
                <a:effectLst/>
                <a:latin typeface="Calibri" panose="020F0502020204030204" pitchFamily="34" charset="0"/>
              </a:rPr>
              <a:t>The website of the project</a:t>
            </a:r>
            <a:r>
              <a:rPr lang="en-US" sz="1800" dirty="0">
                <a:solidFill>
                  <a:srgbClr val="212121"/>
                </a:solidFill>
                <a:effectLst/>
                <a:latin typeface="Calibri" panose="020F0502020204030204" pitchFamily="34" charset="0"/>
              </a:rPr>
              <a:t> </a:t>
            </a:r>
            <a:r>
              <a:rPr lang="en-IE" sz="1800" b="1" dirty="0">
                <a:effectLst/>
                <a:latin typeface="Calibri" panose="020F0502020204030204" pitchFamily="34" charset="0"/>
                <a:hlinkClick r:id="rId2"/>
              </a:rPr>
              <a:t>"</a:t>
            </a:r>
            <a:r>
              <a:rPr lang="de-DE" sz="1800" b="1" dirty="0">
                <a:effectLst/>
                <a:latin typeface="Calibri" panose="020F0502020204030204" pitchFamily="34" charset="0"/>
                <a:hlinkClick r:id="rId2"/>
              </a:rPr>
              <a:t>Wir gründen in Deutschland</a:t>
            </a:r>
            <a:r>
              <a:rPr lang="en-IE" sz="1800" b="1" dirty="0">
                <a:effectLst/>
                <a:latin typeface="Calibri" panose="020F0502020204030204" pitchFamily="34" charset="0"/>
                <a:hlinkClick r:id="rId2"/>
              </a:rPr>
              <a:t>"</a:t>
            </a:r>
            <a:r>
              <a:rPr lang="en-IE" sz="1800" dirty="0">
                <a:solidFill>
                  <a:srgbClr val="212121"/>
                </a:solidFill>
                <a:effectLst/>
                <a:latin typeface="Calibri" panose="020F0502020204030204" pitchFamily="34" charset="0"/>
              </a:rPr>
              <a:t> provides support to both foreign students and academics in Germany, as well as professionals who live abroad, who want to start a business in Germany. If you have any questions or don't fully understand something, there are people who you can contact – either by telephone or email – to assist you further. The website is available in different languages,</a:t>
            </a:r>
            <a:r>
              <a:rPr lang="en-US" sz="1800" dirty="0">
                <a:solidFill>
                  <a:srgbClr val="212121"/>
                </a:solidFill>
                <a:effectLst/>
                <a:latin typeface="Calibri" panose="020F0502020204030204" pitchFamily="34" charset="0"/>
              </a:rPr>
              <a:t> </a:t>
            </a:r>
            <a:r>
              <a:rPr lang="en-IE" sz="1800" dirty="0">
                <a:solidFill>
                  <a:srgbClr val="212121"/>
                </a:solidFill>
                <a:effectLst/>
                <a:latin typeface="Calibri" panose="020F0502020204030204" pitchFamily="34" charset="0"/>
              </a:rPr>
              <a:t>e.g.</a:t>
            </a:r>
            <a:r>
              <a:rPr lang="en-US" sz="1800" dirty="0">
                <a:solidFill>
                  <a:srgbClr val="212121"/>
                </a:solidFill>
                <a:effectLst/>
                <a:latin typeface="Calibri" panose="020F0502020204030204" pitchFamily="34" charset="0"/>
              </a:rPr>
              <a:t> </a:t>
            </a:r>
            <a:r>
              <a:rPr lang="en-IE" sz="1800" dirty="0">
                <a:solidFill>
                  <a:srgbClr val="212121"/>
                </a:solidFill>
                <a:effectLst/>
                <a:latin typeface="Calibri" panose="020F0502020204030204" pitchFamily="34" charset="0"/>
              </a:rPr>
              <a:t>German, English, Ukrainian, Russian, Chinese, Polish and Turkish.</a:t>
            </a: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en-IE" sz="1800" b="1" dirty="0" err="1">
                <a:solidFill>
                  <a:srgbClr val="212121"/>
                </a:solidFill>
                <a:effectLst/>
                <a:latin typeface="Calibri" panose="020F0502020204030204" pitchFamily="34" charset="0"/>
              </a:rPr>
              <a:t>KfW</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en-IE" sz="1800" dirty="0">
                <a:solidFill>
                  <a:srgbClr val="212121"/>
                </a:solidFill>
                <a:effectLst/>
                <a:latin typeface="Calibri" panose="020F0502020204030204" pitchFamily="34" charset="0"/>
              </a:rPr>
              <a:t>Through the federal government's financial support programmes,</a:t>
            </a:r>
            <a:r>
              <a:rPr lang="en-US" sz="1800" dirty="0">
                <a:solidFill>
                  <a:srgbClr val="212121"/>
                </a:solidFill>
                <a:effectLst/>
                <a:latin typeface="Calibri" panose="020F0502020204030204" pitchFamily="34" charset="0"/>
              </a:rPr>
              <a:t> </a:t>
            </a:r>
            <a:r>
              <a:rPr lang="en-IE" sz="1800" dirty="0" err="1">
                <a:solidFill>
                  <a:srgbClr val="212121"/>
                </a:solidFill>
                <a:effectLst/>
                <a:latin typeface="Calibri" panose="020F0502020204030204" pitchFamily="34" charset="0"/>
              </a:rPr>
              <a:t>KfW</a:t>
            </a:r>
            <a:r>
              <a:rPr lang="en-US" sz="1800" dirty="0">
                <a:solidFill>
                  <a:srgbClr val="212121"/>
                </a:solidFill>
                <a:effectLst/>
                <a:latin typeface="Calibri" panose="020F0502020204030204" pitchFamily="34" charset="0"/>
              </a:rPr>
              <a:t> </a:t>
            </a:r>
            <a:r>
              <a:rPr lang="en-IE" sz="1800" dirty="0">
                <a:solidFill>
                  <a:srgbClr val="212121"/>
                </a:solidFill>
                <a:effectLst/>
                <a:latin typeface="Calibri" panose="020F0502020204030204" pitchFamily="34" charset="0"/>
              </a:rPr>
              <a:t>supports people starting up in business and especially small and medium-sized enterprises. Go to the</a:t>
            </a:r>
            <a:r>
              <a:rPr lang="en-US" sz="1800" dirty="0">
                <a:solidFill>
                  <a:srgbClr val="212121"/>
                </a:solidFill>
                <a:effectLst/>
                <a:latin typeface="Calibri" panose="020F0502020204030204" pitchFamily="34" charset="0"/>
              </a:rPr>
              <a:t> </a:t>
            </a:r>
            <a:r>
              <a:rPr lang="en-US" sz="1800" b="1" dirty="0" err="1">
                <a:effectLst/>
                <a:latin typeface="Calibri" panose="020F0502020204030204" pitchFamily="34" charset="0"/>
                <a:hlinkClick r:id="rId3"/>
              </a:rPr>
              <a:t>KfW</a:t>
            </a:r>
            <a:r>
              <a:rPr lang="en-US" sz="1800" b="1" dirty="0">
                <a:effectLst/>
                <a:latin typeface="Calibri" panose="020F0502020204030204" pitchFamily="34" charset="0"/>
                <a:hlinkClick r:id="rId3"/>
              </a:rPr>
              <a:t> </a:t>
            </a:r>
            <a:r>
              <a:rPr lang="en-IE" sz="1800" b="1" dirty="0">
                <a:effectLst/>
                <a:latin typeface="Calibri" panose="020F0502020204030204" pitchFamily="34" charset="0"/>
                <a:hlinkClick r:id="rId3"/>
              </a:rPr>
              <a:t>website</a:t>
            </a:r>
            <a:r>
              <a:rPr lang="en-IE" sz="1800" dirty="0">
                <a:solidFill>
                  <a:srgbClr val="212121"/>
                </a:solidFill>
                <a:effectLst/>
                <a:latin typeface="Calibri" panose="020F0502020204030204" pitchFamily="34" charset="0"/>
              </a:rPr>
              <a:t> for more information about these business support programmes.</a:t>
            </a:r>
            <a:endParaRPr lang="en-IE" sz="1800" dirty="0">
              <a:effectLst/>
              <a:latin typeface="Calibri" panose="020F0502020204030204" pitchFamily="34" charset="0"/>
            </a:endParaRPr>
          </a:p>
          <a:p>
            <a:pPr marL="0" indent="0" algn="l">
              <a:spcBef>
                <a:spcPts val="0"/>
              </a:spcBef>
              <a:buNone/>
            </a:pP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20547505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782649" y="426779"/>
            <a:ext cx="10483431" cy="804265"/>
          </a:xfrm>
        </p:spPr>
        <p:txBody>
          <a:bodyPr/>
          <a:lstStyle/>
          <a:p>
            <a:r>
              <a:rPr lang="de-DE" dirty="0"/>
              <a:t>Advice and Information: GERMANY</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371549" y="1227318"/>
            <a:ext cx="1037655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b="1" dirty="0">
                <a:solidFill>
                  <a:srgbClr val="E97924"/>
                </a:solidFill>
              </a:rPr>
              <a:t>Advisory services</a:t>
            </a:r>
          </a:p>
          <a:p>
            <a:pPr marL="0" indent="0" algn="l">
              <a:spcBef>
                <a:spcPts val="0"/>
              </a:spcBef>
              <a:buNone/>
            </a:pPr>
            <a:endParaRPr lang="en-US" sz="1050" b="1" i="0" dirty="0">
              <a:solidFill>
                <a:srgbClr val="212121"/>
              </a:solidFill>
              <a:effectLst/>
              <a:highlight>
                <a:srgbClr val="FFFFFF"/>
              </a:highlight>
              <a:latin typeface="BundesSansWeb"/>
            </a:endParaRPr>
          </a:p>
          <a:p>
            <a:pPr marL="0" marR="0" indent="0">
              <a:spcBef>
                <a:spcPts val="0"/>
              </a:spcBef>
              <a:spcAft>
                <a:spcPts val="0"/>
              </a:spcAft>
              <a:buNone/>
            </a:pPr>
            <a:r>
              <a:rPr lang="en-IE" sz="1800" b="1" dirty="0">
                <a:solidFill>
                  <a:srgbClr val="212121"/>
                </a:solidFill>
                <a:effectLst/>
                <a:latin typeface="Calibri" panose="020F0502020204030204" pitchFamily="34" charset="0"/>
              </a:rPr>
              <a:t>Federal Employment Agency (</a:t>
            </a:r>
            <a:r>
              <a:rPr lang="de-DE" sz="1800" b="1" dirty="0">
                <a:solidFill>
                  <a:srgbClr val="212121"/>
                </a:solidFill>
                <a:effectLst/>
                <a:latin typeface="Calibri" panose="020F0502020204030204" pitchFamily="34" charset="0"/>
              </a:rPr>
              <a:t>Bundesagentur für Arbeit</a:t>
            </a:r>
            <a:r>
              <a:rPr lang="en-IE" sz="1800" b="1" dirty="0">
                <a:solidFill>
                  <a:srgbClr val="212121"/>
                </a:solidFill>
                <a:effectLst/>
                <a:latin typeface="Calibri" panose="020F0502020204030204" pitchFamily="34" charset="0"/>
              </a:rPr>
              <a: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en-IE" sz="1800" dirty="0">
                <a:solidFill>
                  <a:srgbClr val="212121"/>
                </a:solidFill>
                <a:effectLst/>
                <a:latin typeface="Calibri" panose="020F0502020204030204" pitchFamily="34" charset="0"/>
              </a:rPr>
              <a:t>The Federal Employment Agency provides lots of information about living and working in Germany. Further information can be found on the</a:t>
            </a:r>
            <a:r>
              <a:rPr lang="en-US" sz="1800" dirty="0">
                <a:solidFill>
                  <a:srgbClr val="212121"/>
                </a:solidFill>
                <a:effectLst/>
                <a:latin typeface="Calibri" panose="020F0502020204030204" pitchFamily="34" charset="0"/>
              </a:rPr>
              <a:t> </a:t>
            </a:r>
            <a:r>
              <a:rPr lang="en-IE" sz="1800" b="1" dirty="0">
                <a:effectLst/>
                <a:latin typeface="Calibri" panose="020F0502020204030204" pitchFamily="34" charset="0"/>
                <a:hlinkClick r:id="rId2"/>
              </a:rPr>
              <a:t>website of the Federal Employment Agency.</a:t>
            </a:r>
            <a:endParaRPr lang="en-IE" sz="1800" b="1" dirty="0">
              <a:effectLst/>
              <a:latin typeface="Calibri" panose="020F0502020204030204" pitchFamily="34" charset="0"/>
            </a:endParaRP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en-IE" sz="1800" b="1" dirty="0">
                <a:solidFill>
                  <a:srgbClr val="212121"/>
                </a:solidFill>
                <a:effectLst/>
                <a:latin typeface="Calibri" panose="020F0502020204030204" pitchFamily="34" charset="0"/>
              </a:rPr>
              <a:t>Institute on Liberal Professions (</a:t>
            </a:r>
            <a:r>
              <a:rPr lang="de-DE" sz="1800" b="1" dirty="0">
                <a:solidFill>
                  <a:srgbClr val="212121"/>
                </a:solidFill>
                <a:effectLst/>
                <a:latin typeface="Calibri" panose="020F0502020204030204" pitchFamily="34" charset="0"/>
              </a:rPr>
              <a:t>Institut für freie Berufe</a:t>
            </a:r>
            <a:r>
              <a:rPr lang="en-IE" sz="1800" b="1" dirty="0">
                <a:solidFill>
                  <a:srgbClr val="212121"/>
                </a:solidFill>
                <a:effectLst/>
                <a:latin typeface="Calibri" panose="020F0502020204030204" pitchFamily="34" charset="0"/>
              </a:rPr>
              <a: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en-IE" sz="1800" dirty="0">
                <a:solidFill>
                  <a:srgbClr val="212121"/>
                </a:solidFill>
                <a:effectLst/>
                <a:latin typeface="Calibri" panose="020F0502020204030204" pitchFamily="34" charset="0"/>
              </a:rPr>
              <a:t>You would like to start a business, e.g. as a coach, a consultant, lawyer, doctor, engineer, alternative practitioner, artist or journalist? The Institute on Liberal Professions is one of the leading research institutes and consulting institutions for liberal professions in Germany. It offers individual start-up advice, specialized workshops and seminars, accompanied coaching for professionals and a wide range of information for company founders. Further information can be found on the</a:t>
            </a:r>
            <a:r>
              <a:rPr lang="en-US" sz="1800" dirty="0">
                <a:solidFill>
                  <a:srgbClr val="212121"/>
                </a:solidFill>
                <a:effectLst/>
                <a:latin typeface="Calibri" panose="020F0502020204030204" pitchFamily="34" charset="0"/>
              </a:rPr>
              <a:t> </a:t>
            </a:r>
            <a:r>
              <a:rPr lang="en-IE" sz="1800" b="1" dirty="0">
                <a:effectLst/>
                <a:latin typeface="Calibri" panose="020F0502020204030204" pitchFamily="34" charset="0"/>
                <a:hlinkClick r:id="rId3"/>
              </a:rPr>
              <a:t>website of the Institute on Liberal Professions</a:t>
            </a:r>
            <a:r>
              <a:rPr lang="en-IE" sz="1800" dirty="0">
                <a:solidFill>
                  <a:srgbClr val="212121"/>
                </a:solidFill>
                <a:effectLst/>
                <a:latin typeface="Calibri" panose="020F0502020204030204" pitchFamily="34" charset="0"/>
              </a:rPr>
              <a:t>.</a:t>
            </a: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en-IE" sz="1800" b="1" dirty="0">
                <a:solidFill>
                  <a:srgbClr val="212121"/>
                </a:solidFill>
                <a:effectLst/>
                <a:latin typeface="Calibri" panose="020F0502020204030204" pitchFamily="34" charset="0"/>
              </a:rPr>
              <a:t>Network "Integration through Qualification" (</a:t>
            </a:r>
            <a:r>
              <a:rPr lang="en-IE" sz="1800" b="1" dirty="0" err="1">
                <a:solidFill>
                  <a:srgbClr val="212121"/>
                </a:solidFill>
                <a:effectLst/>
                <a:latin typeface="Calibri" panose="020F0502020204030204" pitchFamily="34" charset="0"/>
              </a:rPr>
              <a:t>iQ</a:t>
            </a:r>
            <a:r>
              <a:rPr lang="en-IE" sz="1800" b="1" dirty="0">
                <a:solidFill>
                  <a:srgbClr val="212121"/>
                </a:solidFill>
                <a:effectLst/>
                <a:latin typeface="Calibri" panose="020F0502020204030204" pitchFamily="34" charset="0"/>
              </a:rPr>
              <a: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en-IE" sz="1800" dirty="0">
                <a:solidFill>
                  <a:srgbClr val="212121"/>
                </a:solidFill>
                <a:effectLst/>
                <a:latin typeface="Calibri" panose="020F0502020204030204" pitchFamily="34" charset="0"/>
              </a:rPr>
              <a:t>The Network "Integration through Qualification" (</a:t>
            </a:r>
            <a:r>
              <a:rPr lang="en-IE" sz="1800" dirty="0" err="1">
                <a:solidFill>
                  <a:srgbClr val="212121"/>
                </a:solidFill>
                <a:effectLst/>
                <a:latin typeface="Calibri" panose="020F0502020204030204" pitchFamily="34" charset="0"/>
              </a:rPr>
              <a:t>iQ</a:t>
            </a:r>
            <a:r>
              <a:rPr lang="en-IE" sz="1800" dirty="0">
                <a:solidFill>
                  <a:srgbClr val="212121"/>
                </a:solidFill>
                <a:effectLst/>
                <a:latin typeface="Calibri" panose="020F0502020204030204" pitchFamily="34" charset="0"/>
              </a:rPr>
              <a:t>) works to improve employment opportunities for people with a migration background. One objective is to ensure that professional qualifications acquired outside Germany more frequently lead to employment appropriate to one’s level of education, regardless of residence status. Furthermore it provides business start-up information for foreigners with a residence permit. Further information can be found on the</a:t>
            </a:r>
            <a:r>
              <a:rPr lang="en-US" sz="1800" dirty="0">
                <a:solidFill>
                  <a:srgbClr val="212121"/>
                </a:solidFill>
                <a:effectLst/>
                <a:latin typeface="Calibri" panose="020F0502020204030204" pitchFamily="34" charset="0"/>
              </a:rPr>
              <a:t> </a:t>
            </a:r>
            <a:r>
              <a:rPr lang="en-IE" sz="1800" b="1" dirty="0">
                <a:effectLst/>
                <a:latin typeface="Calibri" panose="020F0502020204030204" pitchFamily="34" charset="0"/>
                <a:hlinkClick r:id="rId4"/>
              </a:rPr>
              <a:t>website of the Network </a:t>
            </a:r>
            <a:r>
              <a:rPr lang="en-IE" sz="1800" b="1" dirty="0" err="1">
                <a:effectLst/>
                <a:latin typeface="Calibri" panose="020F0502020204030204" pitchFamily="34" charset="0"/>
                <a:hlinkClick r:id="rId4"/>
              </a:rPr>
              <a:t>iQ</a:t>
            </a:r>
            <a:r>
              <a:rPr lang="en-IE" sz="1800" dirty="0">
                <a:solidFill>
                  <a:srgbClr val="212121"/>
                </a:solidFill>
                <a:effectLst/>
                <a:latin typeface="Calibri" panose="020F0502020204030204" pitchFamily="34" charset="0"/>
              </a:rPr>
              <a:t>.</a:t>
            </a:r>
            <a:endParaRPr lang="en-IE" sz="1800" dirty="0">
              <a:effectLst/>
              <a:latin typeface="Calibri" panose="020F0502020204030204" pitchFamily="34" charset="0"/>
            </a:endParaRPr>
          </a:p>
          <a:p>
            <a:pPr marL="0" marR="0" indent="0">
              <a:spcBef>
                <a:spcPts val="0"/>
              </a:spcBef>
              <a:spcAft>
                <a:spcPts val="0"/>
              </a:spcAft>
              <a:buNone/>
            </a:pP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34396289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Advice and Information: GERMANY</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678260" y="2079619"/>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b="1" dirty="0">
                <a:solidFill>
                  <a:srgbClr val="E97924"/>
                </a:solidFill>
              </a:rPr>
              <a:t>Advisory services</a:t>
            </a:r>
          </a:p>
          <a:p>
            <a:pPr marL="0" indent="0" algn="l">
              <a:spcBef>
                <a:spcPts val="0"/>
              </a:spcBef>
              <a:buNone/>
            </a:pPr>
            <a:endParaRPr lang="en-US" sz="1050" b="1" i="0" dirty="0">
              <a:solidFill>
                <a:srgbClr val="212121"/>
              </a:solidFill>
              <a:effectLst/>
              <a:highlight>
                <a:srgbClr val="FFFFFF"/>
              </a:highlight>
              <a:latin typeface="BundesSansWeb"/>
            </a:endParaRPr>
          </a:p>
          <a:p>
            <a:pPr marL="0" marR="0" indent="0">
              <a:spcBef>
                <a:spcPts val="0"/>
              </a:spcBef>
              <a:spcAft>
                <a:spcPts val="0"/>
              </a:spcAft>
              <a:buNone/>
            </a:pPr>
            <a:r>
              <a:rPr lang="en-IE" sz="1800" b="1" dirty="0">
                <a:solidFill>
                  <a:srgbClr val="212121"/>
                </a:solidFill>
                <a:effectLst/>
                <a:latin typeface="Calibri" panose="020F0502020204030204" pitchFamily="34" charset="0"/>
              </a:rPr>
              <a:t>Project "Handbook Germany: Together"</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en-IE" sz="1800" dirty="0">
                <a:solidFill>
                  <a:srgbClr val="212121"/>
                </a:solidFill>
                <a:effectLst/>
                <a:latin typeface="Calibri" panose="020F0502020204030204" pitchFamily="34" charset="0"/>
              </a:rPr>
              <a:t>The project "Handbook Germany: Together" offers answers – from A to Z of life in Germany in articles, videos and podcasts, all on the</a:t>
            </a:r>
            <a:r>
              <a:rPr lang="en-US" sz="1800" b="1" dirty="0">
                <a:solidFill>
                  <a:srgbClr val="212121"/>
                </a:solidFill>
                <a:effectLst/>
                <a:latin typeface="Calibri" panose="020F0502020204030204" pitchFamily="34" charset="0"/>
              </a:rPr>
              <a:t> </a:t>
            </a:r>
            <a:r>
              <a:rPr lang="en-IE" sz="1800" b="1" dirty="0">
                <a:effectLst/>
                <a:latin typeface="Calibri" panose="020F0502020204030204" pitchFamily="34" charset="0"/>
                <a:hlinkClick r:id="rId2"/>
              </a:rPr>
              <a:t>information platform handbookgermany.de</a:t>
            </a:r>
            <a:r>
              <a:rPr lang="en-IE" sz="1800" dirty="0">
                <a:solidFill>
                  <a:srgbClr val="212121"/>
                </a:solidFill>
                <a:effectLst/>
                <a:latin typeface="Calibri" panose="020F0502020204030204" pitchFamily="34" charset="0"/>
              </a:rPr>
              <a:t>. In nine languages the website provides essential tips on work, residence law issues, housing, health and vocational training, child care, studying and much more. For further case-specific questions, there is the</a:t>
            </a:r>
            <a:r>
              <a:rPr lang="en-US" sz="1800" dirty="0">
                <a:solidFill>
                  <a:srgbClr val="212121"/>
                </a:solidFill>
                <a:effectLst/>
                <a:latin typeface="Calibri" panose="020F0502020204030204" pitchFamily="34" charset="0"/>
              </a:rPr>
              <a:t> </a:t>
            </a:r>
            <a:r>
              <a:rPr lang="en-IE" sz="1800" b="1" dirty="0">
                <a:effectLst/>
                <a:latin typeface="Calibri" panose="020F0502020204030204" pitchFamily="34" charset="0"/>
                <a:hlinkClick r:id="rId3"/>
              </a:rPr>
              <a:t>community platform Together in Germany</a:t>
            </a:r>
            <a:r>
              <a:rPr lang="en-IE" sz="1800" dirty="0">
                <a:solidFill>
                  <a:srgbClr val="212121"/>
                </a:solidFill>
                <a:effectLst/>
                <a:latin typeface="Calibri" panose="020F0502020204030204" pitchFamily="34" charset="0"/>
              </a:rPr>
              <a:t>.</a:t>
            </a: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en-IE" sz="1800" b="1" dirty="0">
                <a:solidFill>
                  <a:srgbClr val="212121"/>
                </a:solidFill>
                <a:effectLst/>
                <a:latin typeface="Calibri" panose="020F0502020204030204" pitchFamily="34" charset="0"/>
              </a:rPr>
              <a:t>Make it in Germany – Working in Germany: the official website for qualified professionals</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en-IE" sz="1800" dirty="0">
                <a:solidFill>
                  <a:srgbClr val="212121"/>
                </a:solidFill>
                <a:effectLst/>
                <a:latin typeface="Calibri" panose="020F0502020204030204" pitchFamily="34" charset="0"/>
              </a:rPr>
              <a:t>The</a:t>
            </a:r>
            <a:r>
              <a:rPr lang="en-US" sz="1800" dirty="0">
                <a:solidFill>
                  <a:srgbClr val="212121"/>
                </a:solidFill>
                <a:effectLst/>
                <a:latin typeface="Calibri" panose="020F0502020204030204" pitchFamily="34" charset="0"/>
              </a:rPr>
              <a:t> </a:t>
            </a:r>
            <a:r>
              <a:rPr lang="en-IE" sz="1800" b="1" dirty="0">
                <a:effectLst/>
                <a:latin typeface="Calibri" panose="020F0502020204030204" pitchFamily="34" charset="0"/>
                <a:hlinkClick r:id="rId4"/>
              </a:rPr>
              <a:t>federal government’s portal "Make it in Germany"</a:t>
            </a:r>
            <a:r>
              <a:rPr lang="en-IE" sz="1800" dirty="0">
                <a:solidFill>
                  <a:srgbClr val="212121"/>
                </a:solidFill>
                <a:effectLst/>
                <a:latin typeface="Calibri" panose="020F0502020204030204" pitchFamily="34" charset="0"/>
              </a:rPr>
              <a:t> offers a wide range of information on the subject of immigration. There, migrants can find, for </a:t>
            </a:r>
            <a:r>
              <a:rPr lang="en-IE" sz="1800" dirty="0" err="1">
                <a:solidFill>
                  <a:srgbClr val="212121"/>
                </a:solidFill>
                <a:effectLst/>
                <a:latin typeface="Calibri" panose="020F0502020204030204" pitchFamily="34" charset="0"/>
              </a:rPr>
              <a:t>exmaple</a:t>
            </a:r>
            <a:r>
              <a:rPr lang="en-IE" sz="1800" dirty="0">
                <a:solidFill>
                  <a:srgbClr val="212121"/>
                </a:solidFill>
                <a:effectLst/>
                <a:latin typeface="Calibri" panose="020F0502020204030204" pitchFamily="34" charset="0"/>
              </a:rPr>
              <a:t>, information on the topics of visas for starting a business, looking for work, recognition,</a:t>
            </a:r>
            <a:r>
              <a:rPr lang="en-US" sz="1800" dirty="0">
                <a:solidFill>
                  <a:srgbClr val="212121"/>
                </a:solidFill>
                <a:effectLst/>
                <a:latin typeface="Calibri" panose="020F0502020204030204" pitchFamily="34" charset="0"/>
              </a:rPr>
              <a:t> </a:t>
            </a:r>
            <a:r>
              <a:rPr lang="en-IE" sz="1800" dirty="0">
                <a:solidFill>
                  <a:srgbClr val="212121"/>
                </a:solidFill>
                <a:effectLst/>
                <a:latin typeface="Calibri" panose="020F0502020204030204" pitchFamily="34" charset="0"/>
              </a:rPr>
              <a:t>etc.</a:t>
            </a:r>
            <a:r>
              <a:rPr lang="en-US" sz="1800" dirty="0">
                <a:solidFill>
                  <a:srgbClr val="212121"/>
                </a:solidFill>
                <a:effectLst/>
                <a:latin typeface="Calibri" panose="020F0502020204030204" pitchFamily="34" charset="0"/>
              </a:rPr>
              <a:t> </a:t>
            </a:r>
            <a:r>
              <a:rPr lang="en-IE" sz="1800" dirty="0">
                <a:solidFill>
                  <a:srgbClr val="212121"/>
                </a:solidFill>
                <a:effectLst/>
                <a:latin typeface="Calibri" panose="020F0502020204030204" pitchFamily="34" charset="0"/>
              </a:rPr>
              <a:t>The portal also contains (initial) references to information sources/advice </a:t>
            </a:r>
            <a:r>
              <a:rPr lang="en-IE" sz="1800" dirty="0" err="1">
                <a:solidFill>
                  <a:srgbClr val="212121"/>
                </a:solidFill>
                <a:effectLst/>
                <a:latin typeface="Calibri" panose="020F0502020204030204" pitchFamily="34" charset="0"/>
              </a:rPr>
              <a:t>centers</a:t>
            </a:r>
            <a:r>
              <a:rPr lang="en-IE" sz="1800" dirty="0">
                <a:solidFill>
                  <a:srgbClr val="212121"/>
                </a:solidFill>
                <a:effectLst/>
                <a:latin typeface="Calibri" panose="020F0502020204030204" pitchFamily="34" charset="0"/>
              </a:rPr>
              <a:t> on the subject of starting a business.</a:t>
            </a:r>
            <a:endParaRPr lang="en-IE" sz="1800" dirty="0">
              <a:effectLst/>
              <a:latin typeface="Calibri" panose="020F0502020204030204" pitchFamily="34" charset="0"/>
            </a:endParaRPr>
          </a:p>
          <a:p>
            <a:pPr marL="0" marR="0" indent="0">
              <a:spcBef>
                <a:spcPts val="0"/>
              </a:spcBef>
              <a:spcAft>
                <a:spcPts val="0"/>
              </a:spcAft>
              <a:buNone/>
            </a:pP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201214686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Textplatzhalter 2">
            <a:extLst>
              <a:ext uri="{FF2B5EF4-FFF2-40B4-BE49-F238E27FC236}">
                <a16:creationId xmlns:a16="http://schemas.microsoft.com/office/drawing/2014/main" id="{B58DE40E-8DBC-C9BD-86E7-1B28ECCEDB30}"/>
              </a:ext>
            </a:extLst>
          </p:cNvPr>
          <p:cNvSpPr>
            <a:spLocks noGrp="1"/>
          </p:cNvSpPr>
          <p:nvPr>
            <p:ph type="body" sz="quarter" idx="50"/>
          </p:nvPr>
        </p:nvSpPr>
        <p:spPr>
          <a:xfrm>
            <a:off x="3685851" y="1370161"/>
            <a:ext cx="6574742" cy="5049727"/>
          </a:xfrm>
        </p:spPr>
        <p:txBody>
          <a:bodyPr/>
          <a:lstStyle/>
          <a:p>
            <a:pPr>
              <a:buClr>
                <a:srgbClr val="915F9E"/>
              </a:buClr>
            </a:pPr>
            <a:r>
              <a:rPr lang="en-US" sz="2400" b="1" dirty="0">
                <a:solidFill>
                  <a:srgbClr val="E97924"/>
                </a:solidFill>
              </a:rPr>
              <a:t>Where do I find further support in managing local taxes and banking regulations? </a:t>
            </a:r>
          </a:p>
          <a:p>
            <a:pPr>
              <a:buClr>
                <a:srgbClr val="915F9E"/>
              </a:buClr>
            </a:pPr>
            <a:endParaRPr lang="en-US" sz="2000" b="1" dirty="0">
              <a:solidFill>
                <a:srgbClr val="E97924"/>
              </a:solidFill>
            </a:endParaRPr>
          </a:p>
          <a:p>
            <a:pPr>
              <a:buClr>
                <a:srgbClr val="915F9E"/>
              </a:buClr>
            </a:pPr>
            <a:r>
              <a:rPr lang="en-US" sz="1800" b="1" i="0" dirty="0">
                <a:solidFill>
                  <a:srgbClr val="7ABB57"/>
                </a:solidFill>
                <a:effectLst/>
              </a:rPr>
              <a:t>Network Support:</a:t>
            </a:r>
          </a:p>
          <a:p>
            <a:pPr>
              <a:buClr>
                <a:srgbClr val="915F9E"/>
              </a:buClr>
            </a:pPr>
            <a:r>
              <a:rPr lang="en-US" sz="1800" b="0" i="0" dirty="0">
                <a:solidFill>
                  <a:srgbClr val="0D0D0D"/>
                </a:solidFill>
                <a:effectLst/>
              </a:rPr>
              <a:t>For comprehensive guidance in starting a business, we recommend contacting networks like </a:t>
            </a:r>
            <a:r>
              <a:rPr lang="en-US" sz="1800" b="0" i="0" dirty="0">
                <a:solidFill>
                  <a:srgbClr val="0D0D0D"/>
                </a:solidFill>
                <a:effectLst/>
                <a:hlinkClick r:id="rId2"/>
              </a:rPr>
              <a:t>Social Impact</a:t>
            </a:r>
            <a:r>
              <a:rPr lang="en-US" sz="1800" b="0" i="0" dirty="0">
                <a:solidFill>
                  <a:srgbClr val="0D0D0D"/>
                </a:solidFill>
                <a:effectLst/>
              </a:rPr>
              <a:t>, </a:t>
            </a:r>
            <a:r>
              <a:rPr lang="en-US" sz="1800" b="0" i="0" dirty="0">
                <a:solidFill>
                  <a:srgbClr val="0D0D0D"/>
                </a:solidFill>
                <a:effectLst/>
                <a:hlinkClick r:id="rId3"/>
              </a:rPr>
              <a:t>STATT KAPITAL</a:t>
            </a:r>
            <a:r>
              <a:rPr lang="en-US" sz="1800" b="0" i="0" dirty="0">
                <a:solidFill>
                  <a:srgbClr val="0D0D0D"/>
                </a:solidFill>
                <a:effectLst/>
              </a:rPr>
              <a:t>,  and </a:t>
            </a:r>
            <a:r>
              <a:rPr lang="en-US" sz="1800" b="0" i="0" dirty="0">
                <a:solidFill>
                  <a:srgbClr val="0D0D0D"/>
                </a:solidFill>
                <a:effectLst/>
                <a:hlinkClick r:id="rId4"/>
              </a:rPr>
              <a:t>KIZ</a:t>
            </a:r>
            <a:r>
              <a:rPr lang="en-US" sz="1800" b="0" i="0" dirty="0">
                <a:solidFill>
                  <a:srgbClr val="0D0D0D"/>
                </a:solidFill>
                <a:effectLst/>
              </a:rPr>
              <a:t>. These networks offer free mentorship to navigate the startup process and connect with relevant advisors</a:t>
            </a:r>
            <a:r>
              <a:rPr lang="en-US" sz="1800" dirty="0">
                <a:solidFill>
                  <a:srgbClr val="0D0D0D"/>
                </a:solidFill>
              </a:rPr>
              <a:t> – this is also a great opportunity to network with other founders! Specific information on funding can be found on the </a:t>
            </a:r>
            <a:r>
              <a:rPr lang="en-US" sz="1800" dirty="0">
                <a:solidFill>
                  <a:srgbClr val="0D0D0D"/>
                </a:solidFill>
                <a:hlinkClick r:id="rId5"/>
              </a:rPr>
              <a:t>official website of the government</a:t>
            </a:r>
            <a:r>
              <a:rPr lang="en-US" sz="1800" dirty="0">
                <a:solidFill>
                  <a:srgbClr val="0D0D0D"/>
                </a:solidFill>
              </a:rPr>
              <a:t>.</a:t>
            </a:r>
            <a:endParaRPr lang="en-US" sz="1800" dirty="0"/>
          </a:p>
          <a:p>
            <a:pPr>
              <a:buClr>
                <a:srgbClr val="915F9E"/>
              </a:buClr>
            </a:pPr>
            <a:endParaRPr lang="en-US" sz="1800" dirty="0">
              <a:solidFill>
                <a:srgbClr val="0D0D0D"/>
              </a:solidFill>
            </a:endParaRPr>
          </a:p>
          <a:p>
            <a:pPr>
              <a:buClr>
                <a:srgbClr val="915F9E"/>
              </a:buClr>
            </a:pPr>
            <a:r>
              <a:rPr lang="en-US" sz="1800" b="1" dirty="0">
                <a:solidFill>
                  <a:srgbClr val="7ABB57"/>
                </a:solidFill>
              </a:rPr>
              <a:t>Technical Support:</a:t>
            </a:r>
          </a:p>
          <a:p>
            <a:pPr>
              <a:buClr>
                <a:srgbClr val="915F9E"/>
              </a:buClr>
            </a:pPr>
            <a:r>
              <a:rPr lang="en-US" sz="1800" b="0" i="0" dirty="0">
                <a:solidFill>
                  <a:srgbClr val="0D0D0D"/>
                </a:solidFill>
                <a:effectLst/>
                <a:hlinkClick r:id="rId6"/>
              </a:rPr>
              <a:t>Integreat</a:t>
            </a:r>
            <a:r>
              <a:rPr lang="en-US" sz="1800" b="0" i="0" dirty="0">
                <a:solidFill>
                  <a:srgbClr val="0D0D0D"/>
                </a:solidFill>
                <a:effectLst/>
              </a:rPr>
              <a:t> is </a:t>
            </a:r>
            <a:r>
              <a:rPr lang="en-US" sz="1800" dirty="0">
                <a:solidFill>
                  <a:srgbClr val="0D0D0D"/>
                </a:solidFill>
              </a:rPr>
              <a:t>a versatile integration platform for expats, people with migration background and refugees u</a:t>
            </a:r>
            <a:r>
              <a:rPr lang="de-DE" sz="1800" dirty="0" err="1">
                <a:solidFill>
                  <a:srgbClr val="0D0D0D"/>
                </a:solidFill>
              </a:rPr>
              <a:t>sable</a:t>
            </a:r>
            <a:r>
              <a:rPr lang="de-DE" sz="1800" dirty="0">
                <a:solidFill>
                  <a:srgbClr val="0D0D0D"/>
                </a:solidFill>
              </a:rPr>
              <a:t> in </a:t>
            </a:r>
            <a:r>
              <a:rPr lang="de-DE" sz="1800" dirty="0" err="1">
                <a:solidFill>
                  <a:srgbClr val="0D0D0D"/>
                </a:solidFill>
              </a:rPr>
              <a:t>over</a:t>
            </a:r>
            <a:r>
              <a:rPr lang="de-DE" sz="1800" dirty="0">
                <a:solidFill>
                  <a:srgbClr val="0D0D0D"/>
                </a:solidFill>
              </a:rPr>
              <a:t> 100 </a:t>
            </a:r>
            <a:r>
              <a:rPr lang="de-DE" sz="1800" dirty="0" err="1">
                <a:solidFill>
                  <a:srgbClr val="0D0D0D"/>
                </a:solidFill>
              </a:rPr>
              <a:t>municipalities</a:t>
            </a:r>
            <a:r>
              <a:rPr lang="de-DE" sz="1800" dirty="0">
                <a:solidFill>
                  <a:srgbClr val="0D0D0D"/>
                </a:solidFill>
              </a:rPr>
              <a:t>. </a:t>
            </a:r>
            <a:r>
              <a:rPr lang="en-US" sz="1800" dirty="0">
                <a:solidFill>
                  <a:srgbClr val="0D0D0D"/>
                </a:solidFill>
              </a:rPr>
              <a:t>The platform is also available as an app and offers valuable resources and support for financial management - all free of charge.</a:t>
            </a:r>
            <a:endParaRPr lang="en-US" sz="1800" b="0" i="0" dirty="0">
              <a:solidFill>
                <a:srgbClr val="0D0D0D"/>
              </a:solidFill>
              <a:effectLst/>
            </a:endParaRPr>
          </a:p>
        </p:txBody>
      </p:sp>
      <p:sp>
        <p:nvSpPr>
          <p:cNvPr id="142" name="Textplatzhalter 1">
            <a:extLst>
              <a:ext uri="{FF2B5EF4-FFF2-40B4-BE49-F238E27FC236}">
                <a16:creationId xmlns:a16="http://schemas.microsoft.com/office/drawing/2014/main" id="{639D3284-8C4A-7F76-3802-99C75E034747}"/>
              </a:ext>
            </a:extLst>
          </p:cNvPr>
          <p:cNvSpPr>
            <a:spLocks noGrp="1"/>
          </p:cNvSpPr>
          <p:nvPr>
            <p:ph type="body" sz="quarter" idx="49"/>
          </p:nvPr>
        </p:nvSpPr>
        <p:spPr>
          <a:xfrm>
            <a:off x="3665283" y="599730"/>
            <a:ext cx="7160276" cy="730066"/>
          </a:xfrm>
        </p:spPr>
        <p:txBody>
          <a:bodyPr/>
          <a:lstStyle/>
          <a:p>
            <a:r>
              <a:rPr lang="de-DE" dirty="0" err="1"/>
              <a:t>Advice</a:t>
            </a:r>
            <a:r>
              <a:rPr lang="de-DE" dirty="0"/>
              <a:t> and Information: GERMANY</a:t>
            </a:r>
          </a:p>
        </p:txBody>
      </p:sp>
      <p:grpSp>
        <p:nvGrpSpPr>
          <p:cNvPr id="143" name="Gruppieren 142">
            <a:extLst>
              <a:ext uri="{FF2B5EF4-FFF2-40B4-BE49-F238E27FC236}">
                <a16:creationId xmlns:a16="http://schemas.microsoft.com/office/drawing/2014/main" id="{A48881E4-3384-42A7-8A50-4E6F65892AC3}"/>
              </a:ext>
            </a:extLst>
          </p:cNvPr>
          <p:cNvGrpSpPr/>
          <p:nvPr/>
        </p:nvGrpSpPr>
        <p:grpSpPr>
          <a:xfrm rot="5400000">
            <a:off x="1642077" y="2189489"/>
            <a:ext cx="821689" cy="2707340"/>
            <a:chOff x="10394950" y="781274"/>
            <a:chExt cx="1691217" cy="5569687"/>
          </a:xfrm>
        </p:grpSpPr>
        <p:pic>
          <p:nvPicPr>
            <p:cNvPr id="147" name="Grafik 146">
              <a:extLst>
                <a:ext uri="{FF2B5EF4-FFF2-40B4-BE49-F238E27FC236}">
                  <a16:creationId xmlns:a16="http://schemas.microsoft.com/office/drawing/2014/main" id="{9A29548F-453F-4E38-99D1-115141062B2D}"/>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l="351" t="1532" r="1"/>
            <a:stretch/>
          </p:blipFill>
          <p:spPr>
            <a:xfrm rot="16200000">
              <a:off x="8475887" y="2723623"/>
              <a:ext cx="5467125" cy="1582428"/>
            </a:xfrm>
            <a:prstGeom prst="rect">
              <a:avLst/>
            </a:prstGeom>
          </p:spPr>
        </p:pic>
        <p:sp>
          <p:nvSpPr>
            <p:cNvPr id="148" name="Rechteck 147">
              <a:extLst>
                <a:ext uri="{FF2B5EF4-FFF2-40B4-BE49-F238E27FC236}">
                  <a16:creationId xmlns:a16="http://schemas.microsoft.com/office/drawing/2014/main" id="{D45F6FC2-813D-4829-AD3F-BA9A49824912}"/>
                </a:ext>
              </a:extLst>
            </p:cNvPr>
            <p:cNvSpPr/>
            <p:nvPr/>
          </p:nvSpPr>
          <p:spPr>
            <a:xfrm>
              <a:off x="10394950" y="6238778"/>
              <a:ext cx="1691217"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9" name="Rechteck 148">
              <a:extLst>
                <a:ext uri="{FF2B5EF4-FFF2-40B4-BE49-F238E27FC236}">
                  <a16:creationId xmlns:a16="http://schemas.microsoft.com/office/drawing/2014/main" id="{A8067130-1098-4EF3-A233-80DF55C3F856}"/>
                </a:ext>
              </a:extLst>
            </p:cNvPr>
            <p:cNvSpPr/>
            <p:nvPr/>
          </p:nvSpPr>
          <p:spPr>
            <a:xfrm>
              <a:off x="10394950" y="6192308"/>
              <a:ext cx="228600"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pic>
        <p:nvPicPr>
          <p:cNvPr id="1026" name="Picture 2" descr="Integreat | Mehrsprachig. Offline. Kostenlos.">
            <a:hlinkClick r:id="rId6"/>
            <a:extLst>
              <a:ext uri="{FF2B5EF4-FFF2-40B4-BE49-F238E27FC236}">
                <a16:creationId xmlns:a16="http://schemas.microsoft.com/office/drawing/2014/main" id="{516C64D8-2D9E-4EB2-867E-6AB025D295E7}"/>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698773" y="5278586"/>
            <a:ext cx="2511149" cy="685426"/>
          </a:xfrm>
          <a:prstGeom prst="rect">
            <a:avLst/>
          </a:prstGeom>
          <a:noFill/>
          <a:extLst>
            <a:ext uri="{909E8E84-426E-40DD-AFC4-6F175D3DCCD1}">
              <a14:hiddenFill xmlns:a14="http://schemas.microsoft.com/office/drawing/2010/main">
                <a:solidFill>
                  <a:srgbClr val="FFFFFF"/>
                </a:solidFill>
              </a14:hiddenFill>
            </a:ext>
          </a:extLst>
        </p:spPr>
      </p:pic>
      <p:pic>
        <p:nvPicPr>
          <p:cNvPr id="140" name="Grafik 139">
            <a:hlinkClick r:id="rId4"/>
            <a:extLst>
              <a:ext uri="{FF2B5EF4-FFF2-40B4-BE49-F238E27FC236}">
                <a16:creationId xmlns:a16="http://schemas.microsoft.com/office/drawing/2014/main" id="{C0917F93-E813-45F4-9495-D77D0DED571E}"/>
              </a:ext>
            </a:extLst>
          </p:cNvPr>
          <p:cNvPicPr>
            <a:picLocks noChangeAspect="1"/>
          </p:cNvPicPr>
          <p:nvPr/>
        </p:nvPicPr>
        <p:blipFill>
          <a:blip r:embed="rId9"/>
          <a:stretch>
            <a:fillRect/>
          </a:stretch>
        </p:blipFill>
        <p:spPr>
          <a:xfrm>
            <a:off x="995552" y="640527"/>
            <a:ext cx="1694382" cy="1274899"/>
          </a:xfrm>
          <a:prstGeom prst="rect">
            <a:avLst/>
          </a:prstGeom>
        </p:spPr>
      </p:pic>
    </p:spTree>
    <p:extLst>
      <p:ext uri="{BB962C8B-B14F-4D97-AF65-F5344CB8AC3E}">
        <p14:creationId xmlns:p14="http://schemas.microsoft.com/office/powerpoint/2010/main" val="32625853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30806" y="463681"/>
            <a:ext cx="10483431" cy="804265"/>
          </a:xfrm>
        </p:spPr>
        <p:txBody>
          <a:bodyPr/>
          <a:lstStyle/>
          <a:p>
            <a:r>
              <a:rPr lang="de-DE" dirty="0"/>
              <a:t>LOCAL REGULATIONS: IRELAND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36526" y="1149820"/>
            <a:ext cx="9576399" cy="4583939"/>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What taxes should I be aware of?</a:t>
            </a:r>
          </a:p>
          <a:p>
            <a:pPr marL="0" indent="0">
              <a:buClr>
                <a:srgbClr val="915F9E"/>
              </a:buClr>
              <a:buNone/>
            </a:pPr>
            <a:r>
              <a:rPr lang="en-US" sz="1800" dirty="0">
                <a:solidFill>
                  <a:schemeClr val="tx1"/>
                </a:solidFill>
              </a:rPr>
              <a:t>Taxes for business owners to be aware of in Ireland.</a:t>
            </a:r>
          </a:p>
          <a:p>
            <a:pPr>
              <a:buClr>
                <a:srgbClr val="915F9E"/>
              </a:buClr>
            </a:pPr>
            <a:r>
              <a:rPr lang="en-GB" sz="1800" b="1" dirty="0">
                <a:solidFill>
                  <a:schemeClr val="tx1"/>
                </a:solidFill>
              </a:rPr>
              <a:t>Income Tax - </a:t>
            </a:r>
            <a:r>
              <a:rPr lang="en-GB" sz="1800" dirty="0">
                <a:solidFill>
                  <a:schemeClr val="tx1"/>
                </a:solidFill>
              </a:rPr>
              <a:t>On the profits of Sole Traders and Partnerships</a:t>
            </a:r>
          </a:p>
          <a:p>
            <a:pPr>
              <a:buClr>
                <a:srgbClr val="915F9E"/>
              </a:buClr>
            </a:pPr>
            <a:r>
              <a:rPr lang="en-GB" sz="1800" b="1" dirty="0">
                <a:solidFill>
                  <a:schemeClr val="tx1"/>
                </a:solidFill>
              </a:rPr>
              <a:t>Corporation Tax - </a:t>
            </a:r>
            <a:r>
              <a:rPr lang="en-GB" sz="1800" dirty="0">
                <a:solidFill>
                  <a:schemeClr val="tx1"/>
                </a:solidFill>
              </a:rPr>
              <a:t>On the profits of Limited Companies</a:t>
            </a:r>
          </a:p>
          <a:p>
            <a:pPr>
              <a:buClr>
                <a:srgbClr val="915F9E"/>
              </a:buClr>
            </a:pPr>
            <a:r>
              <a:rPr lang="en-GB" sz="1800" b="1" dirty="0">
                <a:solidFill>
                  <a:schemeClr val="tx1"/>
                </a:solidFill>
              </a:rPr>
              <a:t>Value Added Tax (VAT) - </a:t>
            </a:r>
            <a:r>
              <a:rPr lang="en-GB" sz="1800" dirty="0">
                <a:solidFill>
                  <a:schemeClr val="tx1"/>
                </a:solidFill>
              </a:rPr>
              <a:t>All businesses with turnover over €75,000 (goods) or €37,500 (services)</a:t>
            </a:r>
          </a:p>
          <a:p>
            <a:pPr>
              <a:buClr>
                <a:srgbClr val="915F9E"/>
              </a:buClr>
            </a:pPr>
            <a:r>
              <a:rPr lang="en-GB" sz="1800" b="1" dirty="0">
                <a:solidFill>
                  <a:schemeClr val="tx1"/>
                </a:solidFill>
              </a:rPr>
              <a:t>PAYE/PRSI - </a:t>
            </a:r>
            <a:r>
              <a:rPr lang="en-GB" sz="1800" dirty="0">
                <a:solidFill>
                  <a:schemeClr val="tx1"/>
                </a:solidFill>
              </a:rPr>
              <a:t>Businesses having employees, including owner/ directors</a:t>
            </a:r>
            <a:endParaRPr lang="en-US" sz="1800" dirty="0">
              <a:solidFill>
                <a:schemeClr val="tx1"/>
              </a:solidFill>
            </a:endParaRPr>
          </a:p>
          <a:p>
            <a:pPr marL="0" indent="0">
              <a:buClr>
                <a:srgbClr val="915F9E"/>
              </a:buClr>
              <a:buNone/>
            </a:pPr>
            <a:endParaRPr lang="en-US" sz="2400" b="1" dirty="0">
              <a:solidFill>
                <a:schemeClr val="tx1"/>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pic>
        <p:nvPicPr>
          <p:cNvPr id="140" name="Graphic 139" descr="Money outline">
            <a:extLst>
              <a:ext uri="{FF2B5EF4-FFF2-40B4-BE49-F238E27FC236}">
                <a16:creationId xmlns:a16="http://schemas.microsoft.com/office/drawing/2014/main" id="{D11AEC2F-0760-22AD-C1CF-AD11368C07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8167694">
            <a:off x="9954479" y="3836036"/>
            <a:ext cx="1695501" cy="1695501"/>
          </a:xfrm>
          <a:prstGeom prst="rect">
            <a:avLst/>
          </a:prstGeom>
        </p:spPr>
      </p:pic>
      <p:pic>
        <p:nvPicPr>
          <p:cNvPr id="143" name="Graphic 142" descr="Coins outline">
            <a:extLst>
              <a:ext uri="{FF2B5EF4-FFF2-40B4-BE49-F238E27FC236}">
                <a16:creationId xmlns:a16="http://schemas.microsoft.com/office/drawing/2014/main" id="{2BB99B7D-43DD-42EC-863B-62974DA13A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811840" y="5401234"/>
            <a:ext cx="650432" cy="650432"/>
          </a:xfrm>
          <a:prstGeom prst="rect">
            <a:avLst/>
          </a:prstGeom>
        </p:spPr>
      </p:pic>
      <p:pic>
        <p:nvPicPr>
          <p:cNvPr id="145" name="Graphic 144" descr="Tax with solid fill">
            <a:extLst>
              <a:ext uri="{FF2B5EF4-FFF2-40B4-BE49-F238E27FC236}">
                <a16:creationId xmlns:a16="http://schemas.microsoft.com/office/drawing/2014/main" id="{7DD96FD8-7351-CA1F-D08E-E945B445DF1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596318" y="850784"/>
            <a:ext cx="1865870" cy="1865870"/>
          </a:xfrm>
          <a:prstGeom prst="rect">
            <a:avLst/>
          </a:prstGeom>
        </p:spPr>
      </p:pic>
    </p:spTree>
    <p:extLst>
      <p:ext uri="{BB962C8B-B14F-4D97-AF65-F5344CB8AC3E}">
        <p14:creationId xmlns:p14="http://schemas.microsoft.com/office/powerpoint/2010/main" val="2838210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07963" y="463569"/>
            <a:ext cx="10483431" cy="804265"/>
          </a:xfrm>
        </p:spPr>
        <p:txBody>
          <a:bodyPr/>
          <a:lstStyle/>
          <a:p>
            <a:r>
              <a:rPr lang="de-DE" dirty="0"/>
              <a:t>LOCAL REGULATIONS: IRELAND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18680" y="1158165"/>
            <a:ext cx="9576399" cy="5301559"/>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How do I manage my taxes?</a:t>
            </a:r>
          </a:p>
          <a:p>
            <a:pPr marL="0" indent="0">
              <a:buClr>
                <a:srgbClr val="915F9E"/>
              </a:buClr>
              <a:buNone/>
            </a:pPr>
            <a:r>
              <a:rPr lang="en-GB" sz="1800" b="1" dirty="0">
                <a:solidFill>
                  <a:srgbClr val="87B14E"/>
                </a:solidFill>
              </a:rPr>
              <a:t>Keep proper records - </a:t>
            </a:r>
            <a:r>
              <a:rPr lang="en-GB" sz="1800" dirty="0">
                <a:solidFill>
                  <a:schemeClr val="tx1"/>
                </a:solidFill>
              </a:rPr>
              <a:t>This might sound obvious, but many businesses miss out on legitimate tax-deductible expenses or incur unnecessary penalties because their accounting records are not sufficient to capture and support all the expenses that they are entitled to claim.</a:t>
            </a:r>
          </a:p>
          <a:p>
            <a:pPr marL="0" indent="0">
              <a:buClr>
                <a:srgbClr val="915F9E"/>
              </a:buClr>
              <a:buNone/>
            </a:pPr>
            <a:r>
              <a:rPr lang="en-GB" sz="1800" b="1" dirty="0">
                <a:solidFill>
                  <a:srgbClr val="87B14E"/>
                </a:solidFill>
              </a:rPr>
              <a:t>Research your entitlements - </a:t>
            </a:r>
            <a:r>
              <a:rPr lang="en-GB" sz="1800" dirty="0">
                <a:solidFill>
                  <a:schemeClr val="tx1"/>
                </a:solidFill>
              </a:rPr>
              <a:t>Ask your accountant, or take time yourself, so that you understand what tax-deductible expenses are appropriate for your business.</a:t>
            </a:r>
          </a:p>
          <a:p>
            <a:pPr marL="0" indent="0">
              <a:buClr>
                <a:srgbClr val="915F9E"/>
              </a:buClr>
              <a:buNone/>
            </a:pPr>
            <a:r>
              <a:rPr lang="en-GB" sz="1800" b="1" dirty="0">
                <a:solidFill>
                  <a:srgbClr val="87B14E"/>
                </a:solidFill>
              </a:rPr>
              <a:t>Review your expenditure before year-end – </a:t>
            </a:r>
            <a:r>
              <a:rPr lang="en-GB" sz="1800" dirty="0">
                <a:solidFill>
                  <a:schemeClr val="tx1"/>
                </a:solidFill>
              </a:rPr>
              <a:t>It may make sense to bring forward expenditure that you had planned on either equipment, repairs, or other items before your year-end to capture that tax relief within the current year.</a:t>
            </a:r>
          </a:p>
          <a:p>
            <a:pPr marL="0" indent="0">
              <a:buClr>
                <a:srgbClr val="915F9E"/>
              </a:buClr>
              <a:buNone/>
            </a:pPr>
            <a:r>
              <a:rPr lang="en-GB" sz="1800" b="1" dirty="0">
                <a:solidFill>
                  <a:srgbClr val="87B14E"/>
                </a:solidFill>
              </a:rPr>
              <a:t>Fund capital expenditure to maximize tax relief - </a:t>
            </a:r>
            <a:r>
              <a:rPr lang="en-GB" sz="1800" dirty="0">
                <a:solidFill>
                  <a:schemeClr val="tx1"/>
                </a:solidFill>
              </a:rPr>
              <a:t>If you purchase equipment from cash flow or by loan you can get relief at 15% i.e. over six and half years. It may be appropriate to purchase equipment by lease purchase and claim the tax relief over the lease period i.e. three years.</a:t>
            </a: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22308157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LOCAL REGULATIONS: IRELAND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5" y="1711757"/>
            <a:ext cx="9524186" cy="4628515"/>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How do I manage my taxes?</a:t>
            </a:r>
          </a:p>
          <a:p>
            <a:pPr marL="0" indent="0">
              <a:buClr>
                <a:srgbClr val="915F9E"/>
              </a:buClr>
              <a:buNone/>
            </a:pPr>
            <a:r>
              <a:rPr lang="en-GB" sz="1800" b="1" dirty="0">
                <a:solidFill>
                  <a:srgbClr val="87B14E"/>
                </a:solidFill>
              </a:rPr>
              <a:t>Employ spouses or other family members - </a:t>
            </a:r>
            <a:r>
              <a:rPr lang="en-GB" sz="1800" dirty="0">
                <a:solidFill>
                  <a:schemeClr val="tx1"/>
                </a:solidFill>
              </a:rPr>
              <a:t>It can sometimes be tax advantageous to employ spouses or other family members if you can create and justify their role within the business.</a:t>
            </a:r>
          </a:p>
          <a:p>
            <a:pPr marL="0" indent="0">
              <a:buClr>
                <a:srgbClr val="915F9E"/>
              </a:buClr>
              <a:buNone/>
            </a:pPr>
            <a:r>
              <a:rPr lang="en-GB" sz="1800" b="1" dirty="0">
                <a:solidFill>
                  <a:srgbClr val="87B14E"/>
                </a:solidFill>
              </a:rPr>
              <a:t>Change your year-end - </a:t>
            </a:r>
            <a:r>
              <a:rPr lang="en-GB" sz="1800" dirty="0">
                <a:solidFill>
                  <a:schemeClr val="tx1"/>
                </a:solidFill>
              </a:rPr>
              <a:t>If your business is seasonal or if your profit levels are either increasing or decreasing it may be worthwhile in certain circumstances to change your year-end.</a:t>
            </a:r>
          </a:p>
          <a:p>
            <a:pPr marL="0" indent="0">
              <a:buClr>
                <a:srgbClr val="915F9E"/>
              </a:buClr>
              <a:buNone/>
            </a:pPr>
            <a:r>
              <a:rPr lang="en-GB" sz="1800" b="1" dirty="0">
                <a:solidFill>
                  <a:srgbClr val="87B14E"/>
                </a:solidFill>
              </a:rPr>
              <a:t>Manage your preliminary tax - </a:t>
            </a:r>
            <a:r>
              <a:rPr lang="en-GB" sz="1800" dirty="0">
                <a:solidFill>
                  <a:schemeClr val="tx1"/>
                </a:solidFill>
              </a:rPr>
              <a:t>opt to pay your preliminary tax based on the current year estimates where your income is falling.</a:t>
            </a:r>
          </a:p>
          <a:p>
            <a:pPr marL="0" indent="0">
              <a:buClr>
                <a:srgbClr val="915F9E"/>
              </a:buClr>
              <a:buNone/>
            </a:pPr>
            <a:r>
              <a:rPr lang="en-GB" sz="1800" b="1" dirty="0">
                <a:solidFill>
                  <a:srgbClr val="87B14E"/>
                </a:solidFill>
              </a:rPr>
              <a:t>Tax-free mileage and subsistence - </a:t>
            </a:r>
            <a:r>
              <a:rPr lang="en-GB" sz="1800" dirty="0">
                <a:solidFill>
                  <a:schemeClr val="tx1"/>
                </a:solidFill>
              </a:rPr>
              <a:t>Revenue permits the payment of mileage and subsistence tax-free provided the appropriate documentation is maintained.</a:t>
            </a:r>
          </a:p>
          <a:p>
            <a:pPr marL="0" indent="0">
              <a:buClr>
                <a:srgbClr val="915F9E"/>
              </a:buClr>
              <a:buNone/>
            </a:pPr>
            <a:endParaRPr lang="en-GB" sz="1800" dirty="0">
              <a:solidFill>
                <a:schemeClr val="tx1"/>
              </a:solidFill>
            </a:endParaRP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102379247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LOCAL REGULATIONS: IRELAND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How do I manage my taxes?</a:t>
            </a:r>
          </a:p>
          <a:p>
            <a:pPr marL="0" indent="0">
              <a:buClr>
                <a:srgbClr val="915F9E"/>
              </a:buClr>
              <a:buNone/>
            </a:pPr>
            <a:r>
              <a:rPr lang="en-GB" sz="1800" b="1" dirty="0">
                <a:solidFill>
                  <a:srgbClr val="87B14E"/>
                </a:solidFill>
              </a:rPr>
              <a:t>Consider incorporating a limited company - </a:t>
            </a:r>
            <a:r>
              <a:rPr lang="en-GB" sz="1800" dirty="0">
                <a:solidFill>
                  <a:schemeClr val="tx1"/>
                </a:solidFill>
              </a:rPr>
              <a:t>There are other considerations to be examined in forming a company, but it may be appropriate to achieve a tax advantage if you are generating profits over and above the level required to fund your living expenses.</a:t>
            </a:r>
          </a:p>
          <a:p>
            <a:pPr marL="0" indent="0">
              <a:buClr>
                <a:srgbClr val="915F9E"/>
              </a:buClr>
              <a:buNone/>
            </a:pPr>
            <a:r>
              <a:rPr lang="en-GB" sz="1800" b="1" dirty="0">
                <a:solidFill>
                  <a:srgbClr val="87B14E"/>
                </a:solidFill>
              </a:rPr>
              <a:t>Prepare management accounts before year-end - </a:t>
            </a:r>
            <a:r>
              <a:rPr lang="en-GB" sz="1800" dirty="0">
                <a:solidFill>
                  <a:schemeClr val="tx1"/>
                </a:solidFill>
              </a:rPr>
              <a:t>Quantify your potential tax liability before your year-end to give you sufficient time to plan and manage your tax bill.</a:t>
            </a:r>
          </a:p>
          <a:p>
            <a:pPr marL="0" indent="0">
              <a:buClr>
                <a:srgbClr val="915F9E"/>
              </a:buClr>
              <a:buNone/>
            </a:pPr>
            <a:endParaRPr lang="en-GB" sz="1800" dirty="0">
              <a:solidFill>
                <a:schemeClr val="tx1"/>
              </a:solidFill>
            </a:endParaRPr>
          </a:p>
          <a:p>
            <a:pPr marL="0" indent="0">
              <a:buClr>
                <a:srgbClr val="915F9E"/>
              </a:buClr>
              <a:buNone/>
            </a:pPr>
            <a:endParaRPr lang="en-GB" sz="1000" dirty="0">
              <a:solidFill>
                <a:schemeClr val="tx1"/>
              </a:solidFill>
            </a:endParaRPr>
          </a:p>
          <a:p>
            <a:pPr marL="0" indent="0">
              <a:buClr>
                <a:srgbClr val="915F9E"/>
              </a:buClr>
              <a:buNone/>
            </a:pPr>
            <a:endParaRPr lang="en-US" sz="2400" b="1" dirty="0">
              <a:solidFill>
                <a:srgbClr val="E97924"/>
              </a:solidFill>
            </a:endParaRPr>
          </a:p>
        </p:txBody>
      </p:sp>
      <p:pic>
        <p:nvPicPr>
          <p:cNvPr id="140" name="Picture 139" descr="A logo with text on it&#10;&#10;Description automatically generated">
            <a:hlinkClick r:id="rId2"/>
            <a:extLst>
              <a:ext uri="{FF2B5EF4-FFF2-40B4-BE49-F238E27FC236}">
                <a16:creationId xmlns:a16="http://schemas.microsoft.com/office/drawing/2014/main" id="{5C5C9AD9-B151-DC63-CD34-BE69C829B500}"/>
              </a:ext>
            </a:extLst>
          </p:cNvPr>
          <p:cNvPicPr>
            <a:picLocks noChangeAspect="1"/>
          </p:cNvPicPr>
          <p:nvPr/>
        </p:nvPicPr>
        <p:blipFill>
          <a:blip r:embed="rId3"/>
          <a:stretch>
            <a:fillRect/>
          </a:stretch>
        </p:blipFill>
        <p:spPr>
          <a:xfrm>
            <a:off x="4127046" y="4735031"/>
            <a:ext cx="3676650" cy="1752600"/>
          </a:xfrm>
          <a:prstGeom prst="rect">
            <a:avLst/>
          </a:prstGeom>
        </p:spPr>
      </p:pic>
    </p:spTree>
    <p:extLst>
      <p:ext uri="{BB962C8B-B14F-4D97-AF65-F5344CB8AC3E}">
        <p14:creationId xmlns:p14="http://schemas.microsoft.com/office/powerpoint/2010/main" val="411213072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63341" y="554659"/>
            <a:ext cx="10483431" cy="804265"/>
          </a:xfrm>
        </p:spPr>
        <p:txBody>
          <a:bodyPr/>
          <a:lstStyle/>
          <a:p>
            <a:r>
              <a:rPr lang="de-DE" dirty="0"/>
              <a:t>LOCAL REGULATIONS: IRELAND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89089" y="1210733"/>
            <a:ext cx="9576399" cy="4955553"/>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Where do I find further support in managing local taxes and banking regulations? (Networks, support structures, technical solutions):</a:t>
            </a:r>
          </a:p>
          <a:p>
            <a:pPr marL="342900" indent="-342900">
              <a:buClr>
                <a:srgbClr val="915F9E"/>
              </a:buClr>
              <a:buAutoNum type="arabicPeriod"/>
            </a:pPr>
            <a:r>
              <a:rPr lang="en-US" sz="1800" dirty="0">
                <a:solidFill>
                  <a:schemeClr val="tx1"/>
                </a:solidFill>
              </a:rPr>
              <a:t>S</a:t>
            </a:r>
            <a:r>
              <a:rPr lang="en-GB" sz="1800" dirty="0" err="1">
                <a:solidFill>
                  <a:schemeClr val="tx1"/>
                </a:solidFill>
              </a:rPr>
              <a:t>upports</a:t>
            </a:r>
            <a:r>
              <a:rPr lang="en-GB" sz="1800" dirty="0">
                <a:solidFill>
                  <a:schemeClr val="tx1"/>
                </a:solidFill>
              </a:rPr>
              <a:t> entrepreneurs with planning, getting set up, funding, and finance. In planning, you need to consider the regulations that apply concerning paying taxes and hiring employees and the range of financial support available to business owners. </a:t>
            </a:r>
            <a:r>
              <a:rPr lang="en-GB" sz="1800" dirty="0">
                <a:solidFill>
                  <a:schemeClr val="tx1"/>
                </a:solidFill>
                <a:hlinkClick r:id="rId2"/>
              </a:rPr>
              <a:t>Citizens Information</a:t>
            </a:r>
            <a:endParaRPr lang="en-GB" sz="1800" dirty="0">
              <a:solidFill>
                <a:schemeClr val="tx1"/>
              </a:solidFill>
            </a:endParaRPr>
          </a:p>
          <a:p>
            <a:pPr marL="342900" indent="-342900">
              <a:buClr>
                <a:srgbClr val="915F9E"/>
              </a:buClr>
              <a:buAutoNum type="arabicPeriod"/>
            </a:pPr>
            <a:r>
              <a:rPr lang="en-GB" sz="1800" dirty="0">
                <a:solidFill>
                  <a:schemeClr val="tx1"/>
                </a:solidFill>
              </a:rPr>
              <a:t>A voluntary organization that offers confidential advice services through Ireland’s business community. SBA aims to support small businesses that are at a crossroads and may need some guidance as to what the next options are available to them. </a:t>
            </a:r>
            <a:r>
              <a:rPr lang="en-GB" sz="1800" dirty="0">
                <a:solidFill>
                  <a:schemeClr val="tx1"/>
                </a:solidFill>
                <a:hlinkClick r:id="rId3"/>
              </a:rPr>
              <a:t>Small Business Advice</a:t>
            </a:r>
            <a:endParaRPr lang="en-GB" sz="1800" dirty="0">
              <a:solidFill>
                <a:schemeClr val="tx1"/>
              </a:solidFill>
            </a:endParaRPr>
          </a:p>
          <a:p>
            <a:pPr marL="342900" indent="-342900">
              <a:buClr>
                <a:srgbClr val="915F9E"/>
              </a:buClr>
              <a:buAutoNum type="arabicPeriod"/>
            </a:pPr>
            <a:r>
              <a:rPr lang="en-GB" sz="1800" dirty="0">
                <a:solidFill>
                  <a:schemeClr val="tx1"/>
                </a:solidFill>
              </a:rPr>
              <a:t>A government body that serves the community by fairly and efficiently collecting taxes and duties and implementing Customs controls. </a:t>
            </a:r>
            <a:r>
              <a:rPr lang="en-GB" sz="1800" dirty="0">
                <a:solidFill>
                  <a:schemeClr val="tx1"/>
                </a:solidFill>
                <a:hlinkClick r:id="rId4"/>
              </a:rPr>
              <a:t>Revenue</a:t>
            </a:r>
            <a:endParaRPr lang="en-GB" sz="1800" dirty="0">
              <a:solidFill>
                <a:schemeClr val="tx1"/>
              </a:solidFill>
            </a:endParaRPr>
          </a:p>
          <a:p>
            <a:pPr marL="342900" indent="-342900">
              <a:buClr>
                <a:srgbClr val="915F9E"/>
              </a:buClr>
              <a:buAutoNum type="arabicPeriod"/>
            </a:pPr>
            <a:endParaRPr lang="en-GB" sz="1800" dirty="0">
              <a:solidFill>
                <a:schemeClr val="tx1"/>
              </a:solidFill>
            </a:endParaRPr>
          </a:p>
          <a:p>
            <a:pPr marL="342900" indent="-342900">
              <a:buClr>
                <a:srgbClr val="915F9E"/>
              </a:buClr>
              <a:buAutoNum type="arabicPeriod"/>
            </a:pPr>
            <a:endParaRPr lang="en-US" sz="1800" dirty="0">
              <a:solidFill>
                <a:schemeClr val="tx1"/>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405462972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LOCAL REGULATIONS: IRELAND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Where do I find further support in managing local taxes and banking regulations? (Networks, support structures, technical solutions):</a:t>
            </a:r>
          </a:p>
          <a:p>
            <a:pPr marL="342900" indent="-342900">
              <a:buClr>
                <a:srgbClr val="915F9E"/>
              </a:buClr>
              <a:buFont typeface="+mj-lt"/>
              <a:buAutoNum type="arabicPeriod" startAt="4"/>
            </a:pPr>
            <a:r>
              <a:rPr lang="en-GB" sz="1800" dirty="0">
                <a:solidFill>
                  <a:schemeClr val="tx1"/>
                </a:solidFill>
              </a:rPr>
              <a:t>A national organization that serves the public interest by maintaining monetary and financial stability while ensuring that the financial system operates in the best interests of consumers and the wider economy. </a:t>
            </a:r>
            <a:r>
              <a:rPr lang="en-GB" sz="1800" dirty="0">
                <a:solidFill>
                  <a:schemeClr val="tx1"/>
                </a:solidFill>
                <a:hlinkClick r:id="rId2"/>
              </a:rPr>
              <a:t>Central Bank of Ireland</a:t>
            </a:r>
            <a:endParaRPr lang="en-GB" sz="1800" dirty="0">
              <a:solidFill>
                <a:schemeClr val="tx1"/>
              </a:solidFill>
            </a:endParaRPr>
          </a:p>
          <a:p>
            <a:pPr marL="342900" indent="-342900">
              <a:buClr>
                <a:srgbClr val="915F9E"/>
              </a:buClr>
              <a:buFont typeface="+mj-lt"/>
              <a:buAutoNum type="arabicPeriod" startAt="4"/>
            </a:pPr>
            <a:r>
              <a:rPr lang="en-GB" sz="1800" dirty="0">
                <a:solidFill>
                  <a:schemeClr val="tx1"/>
                </a:solidFill>
              </a:rPr>
              <a:t>Local Enterprise Offices providing information and support on starting or growing a business in Ireland. They provide advice, information, and support to start-ups or growing businesses. </a:t>
            </a:r>
            <a:r>
              <a:rPr lang="en-GB" sz="1800" dirty="0">
                <a:solidFill>
                  <a:schemeClr val="tx1"/>
                </a:solidFill>
                <a:hlinkClick r:id="rId3"/>
              </a:rPr>
              <a:t>Local Enterprise Office</a:t>
            </a:r>
            <a:endParaRPr lang="en-GB" sz="1800" dirty="0">
              <a:solidFill>
                <a:schemeClr val="tx1"/>
              </a:solidFill>
            </a:endParaRPr>
          </a:p>
          <a:p>
            <a:pPr marL="342900" indent="-342900">
              <a:buClr>
                <a:srgbClr val="915F9E"/>
              </a:buClr>
              <a:buFont typeface="+mj-lt"/>
              <a:buAutoNum type="arabicPeriod" startAt="4"/>
            </a:pPr>
            <a:r>
              <a:rPr lang="en-GB" sz="1800" dirty="0">
                <a:solidFill>
                  <a:schemeClr val="tx1"/>
                </a:solidFill>
              </a:rPr>
              <a:t>Supporting Irish businesses in growth at a local level. They practice sustainability every step of the way. </a:t>
            </a:r>
            <a:r>
              <a:rPr lang="en-GB" sz="1800" dirty="0">
                <a:solidFill>
                  <a:schemeClr val="tx1"/>
                </a:solidFill>
                <a:hlinkClick r:id="rId4"/>
              </a:rPr>
              <a:t>Chambers Ireland</a:t>
            </a:r>
            <a:endParaRPr lang="en-GB" sz="1800" dirty="0">
              <a:solidFill>
                <a:schemeClr val="tx1"/>
              </a:solidFill>
            </a:endParaRPr>
          </a:p>
          <a:p>
            <a:pPr marL="342900" indent="-342900">
              <a:buClr>
                <a:srgbClr val="915F9E"/>
              </a:buClr>
              <a:buAutoNum type="arabicPeriod" startAt="4"/>
            </a:pPr>
            <a:endParaRPr lang="en-US" sz="1800" dirty="0">
              <a:solidFill>
                <a:schemeClr val="tx1"/>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42422310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219815FE-06EC-7496-84B2-C6CFBD325175}"/>
              </a:ext>
            </a:extLst>
          </p:cNvPr>
          <p:cNvPicPr>
            <a:picLocks noGrp="1" noChangeAspect="1"/>
          </p:cNvPicPr>
          <p:nvPr>
            <p:ph type="pic" sz="quarter" idx="21"/>
          </p:nvPr>
        </p:nvPicPr>
        <p:blipFill rotWithShape="1">
          <a:blip r:embed="rId3" cstate="screen">
            <a:extLst>
              <a:ext uri="{BEBA8EAE-BF5A-486C-A8C5-ECC9F3942E4B}">
                <a14:imgProps xmlns:a14="http://schemas.microsoft.com/office/drawing/2010/main">
                  <a14:imgLayer r:embed="rId4">
                    <a14:imgEffect>
                      <a14:saturation sat="33000"/>
                    </a14:imgEffect>
                  </a14:imgLayer>
                </a14:imgProps>
              </a:ext>
              <a:ext uri="{28A0092B-C50C-407E-A947-70E740481C1C}">
                <a14:useLocalDpi xmlns:a14="http://schemas.microsoft.com/office/drawing/2010/main"/>
              </a:ext>
            </a:extLst>
          </a:blip>
          <a:srcRect l="44450" t="-369" r="7000" b="369"/>
          <a:stretch/>
        </p:blipFill>
        <p:spPr>
          <a:xfrm>
            <a:off x="884606" y="0"/>
            <a:ext cx="4993772" cy="6858000"/>
          </a:xfrm>
        </p:spPr>
      </p:pic>
      <p:sp>
        <p:nvSpPr>
          <p:cNvPr id="12" name="Text Placeholder 11">
            <a:extLst>
              <a:ext uri="{FF2B5EF4-FFF2-40B4-BE49-F238E27FC236}">
                <a16:creationId xmlns:a16="http://schemas.microsoft.com/office/drawing/2014/main" id="{DABB18E3-F736-2842-91BA-877EB98C7F53}"/>
              </a:ext>
            </a:extLst>
          </p:cNvPr>
          <p:cNvSpPr>
            <a:spLocks noGrp="1"/>
          </p:cNvSpPr>
          <p:nvPr>
            <p:ph type="body" sz="quarter" idx="30"/>
          </p:nvPr>
        </p:nvSpPr>
        <p:spPr/>
        <p:txBody>
          <a:bodyPr/>
          <a:lstStyle/>
          <a:p>
            <a:r>
              <a:rPr lang="en-US" dirty="0"/>
              <a:t>WHAT IS FINANCIAL LITERACY? </a:t>
            </a:r>
          </a:p>
        </p:txBody>
      </p:sp>
      <p:sp>
        <p:nvSpPr>
          <p:cNvPr id="4" name="Text Placeholder 3">
            <a:extLst>
              <a:ext uri="{FF2B5EF4-FFF2-40B4-BE49-F238E27FC236}">
                <a16:creationId xmlns:a16="http://schemas.microsoft.com/office/drawing/2014/main" id="{A156725F-88E5-471B-5419-E3A74CAA5FD4}"/>
              </a:ext>
            </a:extLst>
          </p:cNvPr>
          <p:cNvSpPr>
            <a:spLocks noGrp="1"/>
          </p:cNvSpPr>
          <p:nvPr>
            <p:ph type="body" sz="quarter" idx="47"/>
          </p:nvPr>
        </p:nvSpPr>
        <p:spPr>
          <a:xfrm>
            <a:off x="6605899" y="2021793"/>
            <a:ext cx="4765750" cy="743603"/>
          </a:xfrm>
        </p:spPr>
        <p:txBody>
          <a:bodyPr/>
          <a:lstStyle/>
          <a:p>
            <a:r>
              <a:rPr lang="en-GB" sz="2000" dirty="0"/>
              <a:t>FINANCIAL LITERACY</a:t>
            </a:r>
          </a:p>
        </p:txBody>
      </p:sp>
      <p:sp>
        <p:nvSpPr>
          <p:cNvPr id="5" name="Text Placeholder 4">
            <a:extLst>
              <a:ext uri="{FF2B5EF4-FFF2-40B4-BE49-F238E27FC236}">
                <a16:creationId xmlns:a16="http://schemas.microsoft.com/office/drawing/2014/main" id="{B84768CE-151A-E050-2818-6CB794DEC22A}"/>
              </a:ext>
            </a:extLst>
          </p:cNvPr>
          <p:cNvSpPr>
            <a:spLocks noGrp="1"/>
          </p:cNvSpPr>
          <p:nvPr>
            <p:ph type="body" sz="quarter" idx="48"/>
          </p:nvPr>
        </p:nvSpPr>
        <p:spPr>
          <a:xfrm>
            <a:off x="6613451" y="2324059"/>
            <a:ext cx="4765748" cy="1145251"/>
          </a:xfrm>
        </p:spPr>
        <p:txBody>
          <a:bodyPr/>
          <a:lstStyle/>
          <a:p>
            <a:r>
              <a:rPr lang="en-US" sz="1800" dirty="0"/>
              <a:t>Financial literacy is the know-how to handle your finances and understand how financial systems operate. It's about managing debt, credit cards, investments, budgets, and savings. The goal is not just about knowing but gaining control and financial independence.</a:t>
            </a:r>
            <a:endParaRPr lang="en-GB" sz="1800" dirty="0"/>
          </a:p>
        </p:txBody>
      </p:sp>
      <p:sp>
        <p:nvSpPr>
          <p:cNvPr id="6" name="Text Placeholder 5">
            <a:extLst>
              <a:ext uri="{FF2B5EF4-FFF2-40B4-BE49-F238E27FC236}">
                <a16:creationId xmlns:a16="http://schemas.microsoft.com/office/drawing/2014/main" id="{971EFF02-074A-32AA-228D-FBBB17492A17}"/>
              </a:ext>
            </a:extLst>
          </p:cNvPr>
          <p:cNvSpPr>
            <a:spLocks noGrp="1"/>
          </p:cNvSpPr>
          <p:nvPr>
            <p:ph type="body" sz="quarter" idx="49"/>
          </p:nvPr>
        </p:nvSpPr>
        <p:spPr>
          <a:xfrm>
            <a:off x="6605899" y="4146369"/>
            <a:ext cx="4765750" cy="743603"/>
          </a:xfrm>
        </p:spPr>
        <p:txBody>
          <a:bodyPr/>
          <a:lstStyle/>
          <a:p>
            <a:r>
              <a:rPr lang="en-GB" sz="2000" dirty="0"/>
              <a:t>WHY IS IT IMPORTANT?</a:t>
            </a:r>
          </a:p>
        </p:txBody>
      </p:sp>
      <p:sp>
        <p:nvSpPr>
          <p:cNvPr id="7" name="Text Placeholder 6">
            <a:extLst>
              <a:ext uri="{FF2B5EF4-FFF2-40B4-BE49-F238E27FC236}">
                <a16:creationId xmlns:a16="http://schemas.microsoft.com/office/drawing/2014/main" id="{297C460F-CC8C-7934-1FA9-A05D2512EA9F}"/>
              </a:ext>
            </a:extLst>
          </p:cNvPr>
          <p:cNvSpPr>
            <a:spLocks noGrp="1"/>
          </p:cNvSpPr>
          <p:nvPr>
            <p:ph type="body" sz="quarter" idx="50"/>
          </p:nvPr>
        </p:nvSpPr>
        <p:spPr>
          <a:xfrm>
            <a:off x="6613451" y="4498510"/>
            <a:ext cx="4765748" cy="1437811"/>
          </a:xfrm>
        </p:spPr>
        <p:txBody>
          <a:bodyPr/>
          <a:lstStyle/>
          <a:p>
            <a:r>
              <a:rPr lang="en-US" sz="1800" dirty="0"/>
              <a:t>Well, it's like managing money anywhere, with skills you can transfer globally. It helps avoid unnecessary debt, cultivate healthy spending habits, use credit cards wisely, save for emergencies, family, and retirement. So, let’s dive in!</a:t>
            </a:r>
            <a:endParaRPr lang="en-GB" sz="1800" dirty="0"/>
          </a:p>
        </p:txBody>
      </p:sp>
      <p:sp>
        <p:nvSpPr>
          <p:cNvPr id="66" name="Slide Number Placeholder 2">
            <a:extLst>
              <a:ext uri="{FF2B5EF4-FFF2-40B4-BE49-F238E27FC236}">
                <a16:creationId xmlns:a16="http://schemas.microsoft.com/office/drawing/2014/main" id="{E9C72276-D914-3543-9C06-3EA9336EF950}"/>
              </a:ext>
            </a:extLst>
          </p:cNvPr>
          <p:cNvSpPr txBox="1">
            <a:spLocks/>
          </p:cNvSpPr>
          <p:nvPr/>
        </p:nvSpPr>
        <p:spPr>
          <a:xfrm>
            <a:off x="11615942" y="11443924"/>
            <a:ext cx="576060" cy="430124"/>
          </a:xfrm>
          <a:prstGeom prst="rect">
            <a:avLst/>
          </a:prstGeom>
        </p:spPr>
        <p:txBody>
          <a:bodyPr vert="horz" lIns="147472" tIns="73735" rIns="147472" bIns="73735" rtlCol="0" anchor="ctr"/>
          <a:lstStyle>
            <a:defPPr>
              <a:defRPr lang="en-US"/>
            </a:defPPr>
            <a:lvl1pPr marL="0" algn="ctr" defTabSz="325892" rtl="0" eaLnBrk="1" latinLnBrk="0" hangingPunct="1">
              <a:defRPr sz="800" b="0" i="0" kern="1200">
                <a:solidFill>
                  <a:schemeClr val="tx1"/>
                </a:solidFill>
                <a:latin typeface="Calibri" panose="020F0502020204030204" pitchFamily="34" charset="0"/>
                <a:ea typeface="+mn-ea"/>
                <a:cs typeface="Calibri" panose="020F0502020204030204" pitchFamily="34" charset="0"/>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z="1291"/>
              <a:pPr/>
              <a:t>4</a:t>
            </a:fld>
            <a:endParaRPr lang="en-US" sz="1291" dirty="0"/>
          </a:p>
        </p:txBody>
      </p:sp>
      <p:sp>
        <p:nvSpPr>
          <p:cNvPr id="45" name="Oval 44">
            <a:extLst>
              <a:ext uri="{FF2B5EF4-FFF2-40B4-BE49-F238E27FC236}">
                <a16:creationId xmlns:a16="http://schemas.microsoft.com/office/drawing/2014/main" id="{F8927F38-E9EB-C00E-4D68-DE7358FF3FAB}"/>
              </a:ext>
            </a:extLst>
          </p:cNvPr>
          <p:cNvSpPr/>
          <p:nvPr/>
        </p:nvSpPr>
        <p:spPr>
          <a:xfrm>
            <a:off x="5287226" y="1851339"/>
            <a:ext cx="960421" cy="9604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panose="00000500000000000000" pitchFamily="50" charset="0"/>
            </a:endParaRPr>
          </a:p>
        </p:txBody>
      </p:sp>
      <p:sp>
        <p:nvSpPr>
          <p:cNvPr id="46" name="Oval 45">
            <a:extLst>
              <a:ext uri="{FF2B5EF4-FFF2-40B4-BE49-F238E27FC236}">
                <a16:creationId xmlns:a16="http://schemas.microsoft.com/office/drawing/2014/main" id="{A010A167-E3AE-0186-BB8D-7B0AD823C4DD}"/>
              </a:ext>
            </a:extLst>
          </p:cNvPr>
          <p:cNvSpPr/>
          <p:nvPr/>
        </p:nvSpPr>
        <p:spPr>
          <a:xfrm>
            <a:off x="5315264" y="3834020"/>
            <a:ext cx="960421" cy="9604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panose="00000500000000000000" pitchFamily="50" charset="0"/>
            </a:endParaRPr>
          </a:p>
        </p:txBody>
      </p:sp>
      <p:grpSp>
        <p:nvGrpSpPr>
          <p:cNvPr id="47" name="Graphic 6">
            <a:extLst>
              <a:ext uri="{FF2B5EF4-FFF2-40B4-BE49-F238E27FC236}">
                <a16:creationId xmlns:a16="http://schemas.microsoft.com/office/drawing/2014/main" id="{0495D18F-AAE3-9035-774E-D9BD7C3ABDE3}"/>
              </a:ext>
            </a:extLst>
          </p:cNvPr>
          <p:cNvGrpSpPr/>
          <p:nvPr/>
        </p:nvGrpSpPr>
        <p:grpSpPr>
          <a:xfrm>
            <a:off x="5515732" y="2007731"/>
            <a:ext cx="553887" cy="553887"/>
            <a:chOff x="-3790297" y="3847119"/>
            <a:chExt cx="590550" cy="590550"/>
          </a:xfrm>
          <a:solidFill>
            <a:srgbClr val="E97924"/>
          </a:solidFill>
        </p:grpSpPr>
        <p:sp>
          <p:nvSpPr>
            <p:cNvPr id="48" name="Freeform 47">
              <a:extLst>
                <a:ext uri="{FF2B5EF4-FFF2-40B4-BE49-F238E27FC236}">
                  <a16:creationId xmlns:a16="http://schemas.microsoft.com/office/drawing/2014/main" id="{A9508741-56E9-9148-7CF6-A727B1B3257D}"/>
                </a:ext>
              </a:extLst>
            </p:cNvPr>
            <p:cNvSpPr/>
            <p:nvPr/>
          </p:nvSpPr>
          <p:spPr>
            <a:xfrm>
              <a:off x="-3675901" y="3847119"/>
              <a:ext cx="361950" cy="523875"/>
            </a:xfrm>
            <a:custGeom>
              <a:avLst/>
              <a:gdLst>
                <a:gd name="connsiteX0" fmla="*/ 180880 w 361950"/>
                <a:gd name="connsiteY0" fmla="*/ 523875 h 523875"/>
                <a:gd name="connsiteX1" fmla="*/ 144494 w 361950"/>
                <a:gd name="connsiteY1" fmla="*/ 502063 h 523875"/>
                <a:gd name="connsiteX2" fmla="*/ 21241 w 361950"/>
                <a:gd name="connsiteY2" fmla="*/ 270986 h 523875"/>
                <a:gd name="connsiteX3" fmla="*/ 0 w 361950"/>
                <a:gd name="connsiteY3" fmla="*/ 185833 h 523875"/>
                <a:gd name="connsiteX4" fmla="*/ 0 w 361950"/>
                <a:gd name="connsiteY4" fmla="*/ 180975 h 523875"/>
                <a:gd name="connsiteX5" fmla="*/ 180975 w 361950"/>
                <a:gd name="connsiteY5" fmla="*/ 0 h 523875"/>
                <a:gd name="connsiteX6" fmla="*/ 361950 w 361950"/>
                <a:gd name="connsiteY6" fmla="*/ 180975 h 523875"/>
                <a:gd name="connsiteX7" fmla="*/ 361950 w 361950"/>
                <a:gd name="connsiteY7" fmla="*/ 185738 h 523875"/>
                <a:gd name="connsiteX8" fmla="*/ 340709 w 361950"/>
                <a:gd name="connsiteY8" fmla="*/ 270891 h 523875"/>
                <a:gd name="connsiteX9" fmla="*/ 217456 w 361950"/>
                <a:gd name="connsiteY9" fmla="*/ 501967 h 523875"/>
                <a:gd name="connsiteX10" fmla="*/ 180880 w 361950"/>
                <a:gd name="connsiteY10" fmla="*/ 523875 h 523875"/>
                <a:gd name="connsiteX11" fmla="*/ 180880 w 361950"/>
                <a:gd name="connsiteY11" fmla="*/ 19050 h 523875"/>
                <a:gd name="connsiteX12" fmla="*/ 18955 w 361950"/>
                <a:gd name="connsiteY12" fmla="*/ 180975 h 523875"/>
                <a:gd name="connsiteX13" fmla="*/ 18955 w 361950"/>
                <a:gd name="connsiteY13" fmla="*/ 185738 h 523875"/>
                <a:gd name="connsiteX14" fmla="*/ 38005 w 361950"/>
                <a:gd name="connsiteY14" fmla="*/ 261938 h 523875"/>
                <a:gd name="connsiteX15" fmla="*/ 161258 w 361950"/>
                <a:gd name="connsiteY15" fmla="*/ 493014 h 523875"/>
                <a:gd name="connsiteX16" fmla="*/ 180880 w 361950"/>
                <a:gd name="connsiteY16" fmla="*/ 504825 h 523875"/>
                <a:gd name="connsiteX17" fmla="*/ 200501 w 361950"/>
                <a:gd name="connsiteY17" fmla="*/ 493014 h 523875"/>
                <a:gd name="connsiteX18" fmla="*/ 323755 w 361950"/>
                <a:gd name="connsiteY18" fmla="*/ 261938 h 523875"/>
                <a:gd name="connsiteX19" fmla="*/ 342805 w 361950"/>
                <a:gd name="connsiteY19" fmla="*/ 185738 h 523875"/>
                <a:gd name="connsiteX20" fmla="*/ 342805 w 361950"/>
                <a:gd name="connsiteY20" fmla="*/ 180975 h 523875"/>
                <a:gd name="connsiteX21" fmla="*/ 180880 w 361950"/>
                <a:gd name="connsiteY21" fmla="*/ 19050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1950" h="523875">
                  <a:moveTo>
                    <a:pt x="180880" y="523875"/>
                  </a:moveTo>
                  <a:cubicBezTo>
                    <a:pt x="165640" y="523875"/>
                    <a:pt x="151638" y="515493"/>
                    <a:pt x="144494" y="502063"/>
                  </a:cubicBezTo>
                  <a:lnTo>
                    <a:pt x="21241" y="270986"/>
                  </a:lnTo>
                  <a:cubicBezTo>
                    <a:pt x="7334" y="244888"/>
                    <a:pt x="0" y="215360"/>
                    <a:pt x="0" y="185833"/>
                  </a:cubicBezTo>
                  <a:lnTo>
                    <a:pt x="0" y="180975"/>
                  </a:lnTo>
                  <a:cubicBezTo>
                    <a:pt x="0" y="81153"/>
                    <a:pt x="81153" y="0"/>
                    <a:pt x="180975" y="0"/>
                  </a:cubicBezTo>
                  <a:cubicBezTo>
                    <a:pt x="280797" y="0"/>
                    <a:pt x="361950" y="81153"/>
                    <a:pt x="361950" y="180975"/>
                  </a:cubicBezTo>
                  <a:lnTo>
                    <a:pt x="361950" y="185738"/>
                  </a:lnTo>
                  <a:cubicBezTo>
                    <a:pt x="361950" y="215360"/>
                    <a:pt x="354616" y="244792"/>
                    <a:pt x="340709" y="270891"/>
                  </a:cubicBezTo>
                  <a:lnTo>
                    <a:pt x="217456" y="501967"/>
                  </a:lnTo>
                  <a:cubicBezTo>
                    <a:pt x="210122" y="515493"/>
                    <a:pt x="196120" y="523875"/>
                    <a:pt x="180880" y="523875"/>
                  </a:cubicBezTo>
                  <a:close/>
                  <a:moveTo>
                    <a:pt x="180880" y="19050"/>
                  </a:moveTo>
                  <a:cubicBezTo>
                    <a:pt x="91631" y="19050"/>
                    <a:pt x="18955" y="91726"/>
                    <a:pt x="18955" y="180975"/>
                  </a:cubicBezTo>
                  <a:lnTo>
                    <a:pt x="18955" y="185738"/>
                  </a:lnTo>
                  <a:cubicBezTo>
                    <a:pt x="18955" y="212217"/>
                    <a:pt x="25527" y="238601"/>
                    <a:pt x="38005" y="261938"/>
                  </a:cubicBezTo>
                  <a:lnTo>
                    <a:pt x="161258" y="493014"/>
                  </a:lnTo>
                  <a:cubicBezTo>
                    <a:pt x="165164" y="500253"/>
                    <a:pt x="172688" y="504825"/>
                    <a:pt x="180880" y="504825"/>
                  </a:cubicBezTo>
                  <a:cubicBezTo>
                    <a:pt x="189071" y="504825"/>
                    <a:pt x="196596" y="500348"/>
                    <a:pt x="200501" y="493014"/>
                  </a:cubicBezTo>
                  <a:lnTo>
                    <a:pt x="323755" y="261938"/>
                  </a:lnTo>
                  <a:cubicBezTo>
                    <a:pt x="336233" y="238601"/>
                    <a:pt x="342805" y="212217"/>
                    <a:pt x="342805" y="185738"/>
                  </a:cubicBezTo>
                  <a:lnTo>
                    <a:pt x="342805" y="180975"/>
                  </a:lnTo>
                  <a:cubicBezTo>
                    <a:pt x="342805" y="91726"/>
                    <a:pt x="270129" y="19050"/>
                    <a:pt x="180880" y="19050"/>
                  </a:cubicBezTo>
                  <a:close/>
                </a:path>
              </a:pathLst>
            </a:custGeom>
            <a:grpFill/>
            <a:ln w="9525" cap="flat">
              <a:noFill/>
              <a:prstDash val="solid"/>
              <a:miter/>
            </a:ln>
          </p:spPr>
          <p:txBody>
            <a:bodyPr rtlCol="0" anchor="ctr"/>
            <a:lstStyle/>
            <a:p>
              <a:endParaRPr lang="en-RU"/>
            </a:p>
          </p:txBody>
        </p:sp>
        <p:sp>
          <p:nvSpPr>
            <p:cNvPr id="49" name="Freeform 48">
              <a:extLst>
                <a:ext uri="{FF2B5EF4-FFF2-40B4-BE49-F238E27FC236}">
                  <a16:creationId xmlns:a16="http://schemas.microsoft.com/office/drawing/2014/main" id="{1A183160-323D-DDD6-9B04-60227D042235}"/>
                </a:ext>
              </a:extLst>
            </p:cNvPr>
            <p:cNvSpPr/>
            <p:nvPr/>
          </p:nvSpPr>
          <p:spPr>
            <a:xfrm>
              <a:off x="-3637897" y="3885219"/>
              <a:ext cx="285750" cy="285750"/>
            </a:xfrm>
            <a:custGeom>
              <a:avLst/>
              <a:gdLst>
                <a:gd name="connsiteX0" fmla="*/ 142875 w 285750"/>
                <a:gd name="connsiteY0" fmla="*/ 285750 h 285750"/>
                <a:gd name="connsiteX1" fmla="*/ 0 w 285750"/>
                <a:gd name="connsiteY1" fmla="*/ 142875 h 285750"/>
                <a:gd name="connsiteX2" fmla="*/ 142875 w 285750"/>
                <a:gd name="connsiteY2" fmla="*/ 0 h 285750"/>
                <a:gd name="connsiteX3" fmla="*/ 285750 w 285750"/>
                <a:gd name="connsiteY3" fmla="*/ 142875 h 285750"/>
                <a:gd name="connsiteX4" fmla="*/ 142875 w 285750"/>
                <a:gd name="connsiteY4" fmla="*/ 285750 h 285750"/>
                <a:gd name="connsiteX5" fmla="*/ 142875 w 285750"/>
                <a:gd name="connsiteY5" fmla="*/ 19050 h 285750"/>
                <a:gd name="connsiteX6" fmla="*/ 19050 w 285750"/>
                <a:gd name="connsiteY6" fmla="*/ 142875 h 285750"/>
                <a:gd name="connsiteX7" fmla="*/ 142875 w 285750"/>
                <a:gd name="connsiteY7" fmla="*/ 266700 h 285750"/>
                <a:gd name="connsiteX8" fmla="*/ 266700 w 285750"/>
                <a:gd name="connsiteY8" fmla="*/ 142875 h 285750"/>
                <a:gd name="connsiteX9" fmla="*/ 142875 w 285750"/>
                <a:gd name="connsiteY9" fmla="*/ 190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285750">
                  <a:moveTo>
                    <a:pt x="142875" y="285750"/>
                  </a:moveTo>
                  <a:cubicBezTo>
                    <a:pt x="64103" y="285750"/>
                    <a:pt x="0" y="221647"/>
                    <a:pt x="0" y="142875"/>
                  </a:cubicBezTo>
                  <a:cubicBezTo>
                    <a:pt x="0" y="64103"/>
                    <a:pt x="64103" y="0"/>
                    <a:pt x="142875" y="0"/>
                  </a:cubicBezTo>
                  <a:cubicBezTo>
                    <a:pt x="221647" y="0"/>
                    <a:pt x="285750" y="64103"/>
                    <a:pt x="285750" y="142875"/>
                  </a:cubicBezTo>
                  <a:cubicBezTo>
                    <a:pt x="285750" y="221647"/>
                    <a:pt x="221647" y="285750"/>
                    <a:pt x="142875" y="285750"/>
                  </a:cubicBezTo>
                  <a:close/>
                  <a:moveTo>
                    <a:pt x="142875" y="19050"/>
                  </a:moveTo>
                  <a:cubicBezTo>
                    <a:pt x="74581" y="19050"/>
                    <a:pt x="19050" y="74581"/>
                    <a:pt x="19050" y="142875"/>
                  </a:cubicBezTo>
                  <a:cubicBezTo>
                    <a:pt x="19050" y="211169"/>
                    <a:pt x="74581" y="266700"/>
                    <a:pt x="142875" y="266700"/>
                  </a:cubicBezTo>
                  <a:cubicBezTo>
                    <a:pt x="211169" y="266700"/>
                    <a:pt x="266700" y="211169"/>
                    <a:pt x="266700" y="142875"/>
                  </a:cubicBezTo>
                  <a:cubicBezTo>
                    <a:pt x="266700" y="74581"/>
                    <a:pt x="211169" y="19050"/>
                    <a:pt x="142875" y="19050"/>
                  </a:cubicBezTo>
                  <a:close/>
                </a:path>
              </a:pathLst>
            </a:custGeom>
            <a:grpFill/>
            <a:ln w="9525" cap="flat">
              <a:noFill/>
              <a:prstDash val="solid"/>
              <a:miter/>
            </a:ln>
          </p:spPr>
          <p:txBody>
            <a:bodyPr rtlCol="0" anchor="ctr"/>
            <a:lstStyle/>
            <a:p>
              <a:endParaRPr lang="en-RU"/>
            </a:p>
          </p:txBody>
        </p:sp>
        <p:sp>
          <p:nvSpPr>
            <p:cNvPr id="50" name="Freeform 49">
              <a:extLst>
                <a:ext uri="{FF2B5EF4-FFF2-40B4-BE49-F238E27FC236}">
                  <a16:creationId xmlns:a16="http://schemas.microsoft.com/office/drawing/2014/main" id="{036D4111-0ECC-8E29-BD8F-15C750CBBCE1}"/>
                </a:ext>
              </a:extLst>
            </p:cNvPr>
            <p:cNvSpPr/>
            <p:nvPr/>
          </p:nvSpPr>
          <p:spPr>
            <a:xfrm>
              <a:off x="-3504547" y="3894744"/>
              <a:ext cx="19050" cy="266700"/>
            </a:xfrm>
            <a:custGeom>
              <a:avLst/>
              <a:gdLst>
                <a:gd name="connsiteX0" fmla="*/ 0 w 19050"/>
                <a:gd name="connsiteY0" fmla="*/ 0 h 266700"/>
                <a:gd name="connsiteX1" fmla="*/ 19050 w 19050"/>
                <a:gd name="connsiteY1" fmla="*/ 0 h 266700"/>
                <a:gd name="connsiteX2" fmla="*/ 19050 w 19050"/>
                <a:gd name="connsiteY2" fmla="*/ 266700 h 266700"/>
                <a:gd name="connsiteX3" fmla="*/ 0 w 19050"/>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19050" h="266700">
                  <a:moveTo>
                    <a:pt x="0" y="0"/>
                  </a:moveTo>
                  <a:lnTo>
                    <a:pt x="19050" y="0"/>
                  </a:lnTo>
                  <a:lnTo>
                    <a:pt x="19050" y="266700"/>
                  </a:lnTo>
                  <a:lnTo>
                    <a:pt x="0" y="266700"/>
                  </a:lnTo>
                  <a:close/>
                </a:path>
              </a:pathLst>
            </a:custGeom>
            <a:grpFill/>
            <a:ln w="9525" cap="flat">
              <a:noFill/>
              <a:prstDash val="solid"/>
              <a:miter/>
            </a:ln>
          </p:spPr>
          <p:txBody>
            <a:bodyPr rtlCol="0" anchor="ctr"/>
            <a:lstStyle/>
            <a:p>
              <a:endParaRPr lang="en-RU"/>
            </a:p>
          </p:txBody>
        </p:sp>
        <p:sp>
          <p:nvSpPr>
            <p:cNvPr id="51" name="Freeform 50">
              <a:extLst>
                <a:ext uri="{FF2B5EF4-FFF2-40B4-BE49-F238E27FC236}">
                  <a16:creationId xmlns:a16="http://schemas.microsoft.com/office/drawing/2014/main" id="{96E5903F-9FE3-C7A4-D53F-90A78AD4B2CC}"/>
                </a:ext>
              </a:extLst>
            </p:cNvPr>
            <p:cNvSpPr/>
            <p:nvPr/>
          </p:nvSpPr>
          <p:spPr>
            <a:xfrm>
              <a:off x="-3628372" y="4018569"/>
              <a:ext cx="266700" cy="19050"/>
            </a:xfrm>
            <a:custGeom>
              <a:avLst/>
              <a:gdLst>
                <a:gd name="connsiteX0" fmla="*/ 0 w 266700"/>
                <a:gd name="connsiteY0" fmla="*/ 0 h 19050"/>
                <a:gd name="connsiteX1" fmla="*/ 266700 w 266700"/>
                <a:gd name="connsiteY1" fmla="*/ 0 h 19050"/>
                <a:gd name="connsiteX2" fmla="*/ 266700 w 266700"/>
                <a:gd name="connsiteY2" fmla="*/ 19050 h 19050"/>
                <a:gd name="connsiteX3" fmla="*/ 0 w 26670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266700" h="19050">
                  <a:moveTo>
                    <a:pt x="0" y="0"/>
                  </a:moveTo>
                  <a:lnTo>
                    <a:pt x="266700" y="0"/>
                  </a:lnTo>
                  <a:lnTo>
                    <a:pt x="266700" y="19050"/>
                  </a:lnTo>
                  <a:lnTo>
                    <a:pt x="0" y="19050"/>
                  </a:lnTo>
                  <a:close/>
                </a:path>
              </a:pathLst>
            </a:custGeom>
            <a:grpFill/>
            <a:ln w="9525" cap="flat">
              <a:noFill/>
              <a:prstDash val="solid"/>
              <a:miter/>
            </a:ln>
          </p:spPr>
          <p:txBody>
            <a:bodyPr rtlCol="0" anchor="ctr"/>
            <a:lstStyle/>
            <a:p>
              <a:endParaRPr lang="en-RU"/>
            </a:p>
          </p:txBody>
        </p:sp>
        <p:sp>
          <p:nvSpPr>
            <p:cNvPr id="52" name="Freeform 51">
              <a:extLst>
                <a:ext uri="{FF2B5EF4-FFF2-40B4-BE49-F238E27FC236}">
                  <a16:creationId xmlns:a16="http://schemas.microsoft.com/office/drawing/2014/main" id="{0D915785-8384-DF59-21ED-7538A3EADAAE}"/>
                </a:ext>
              </a:extLst>
            </p:cNvPr>
            <p:cNvSpPr/>
            <p:nvPr/>
          </p:nvSpPr>
          <p:spPr>
            <a:xfrm>
              <a:off x="-3500546" y="3886838"/>
              <a:ext cx="81724" cy="282320"/>
            </a:xfrm>
            <a:custGeom>
              <a:avLst/>
              <a:gdLst>
                <a:gd name="connsiteX0" fmla="*/ 11049 w 81724"/>
                <a:gd name="connsiteY0" fmla="*/ 282321 h 282320"/>
                <a:gd name="connsiteX1" fmla="*/ 0 w 81724"/>
                <a:gd name="connsiteY1" fmla="*/ 266795 h 282320"/>
                <a:gd name="connsiteX2" fmla="*/ 62675 w 81724"/>
                <a:gd name="connsiteY2" fmla="*/ 141161 h 282320"/>
                <a:gd name="connsiteX3" fmla="*/ 0 w 81724"/>
                <a:gd name="connsiteY3" fmla="*/ 15526 h 282320"/>
                <a:gd name="connsiteX4" fmla="*/ 11049 w 81724"/>
                <a:gd name="connsiteY4" fmla="*/ 0 h 282320"/>
                <a:gd name="connsiteX5" fmla="*/ 81725 w 81724"/>
                <a:gd name="connsiteY5" fmla="*/ 141065 h 282320"/>
                <a:gd name="connsiteX6" fmla="*/ 11049 w 81724"/>
                <a:gd name="connsiteY6" fmla="*/ 282321 h 28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24" h="282320">
                  <a:moveTo>
                    <a:pt x="11049" y="282321"/>
                  </a:moveTo>
                  <a:lnTo>
                    <a:pt x="0" y="266795"/>
                  </a:lnTo>
                  <a:cubicBezTo>
                    <a:pt x="667" y="266319"/>
                    <a:pt x="62675" y="220694"/>
                    <a:pt x="62675" y="141161"/>
                  </a:cubicBezTo>
                  <a:cubicBezTo>
                    <a:pt x="62675" y="61246"/>
                    <a:pt x="571" y="16002"/>
                    <a:pt x="0" y="15526"/>
                  </a:cubicBezTo>
                  <a:lnTo>
                    <a:pt x="11049" y="0"/>
                  </a:lnTo>
                  <a:cubicBezTo>
                    <a:pt x="13907" y="2096"/>
                    <a:pt x="81725" y="51530"/>
                    <a:pt x="81725" y="141065"/>
                  </a:cubicBezTo>
                  <a:cubicBezTo>
                    <a:pt x="81725" y="230886"/>
                    <a:pt x="13907" y="280321"/>
                    <a:pt x="11049" y="282321"/>
                  </a:cubicBezTo>
                  <a:close/>
                </a:path>
              </a:pathLst>
            </a:custGeom>
            <a:grpFill/>
            <a:ln w="9525" cap="flat">
              <a:noFill/>
              <a:prstDash val="solid"/>
              <a:miter/>
            </a:ln>
          </p:spPr>
          <p:txBody>
            <a:bodyPr rtlCol="0" anchor="ctr"/>
            <a:lstStyle/>
            <a:p>
              <a:endParaRPr lang="en-RU"/>
            </a:p>
          </p:txBody>
        </p:sp>
        <p:sp>
          <p:nvSpPr>
            <p:cNvPr id="53" name="Freeform 52">
              <a:extLst>
                <a:ext uri="{FF2B5EF4-FFF2-40B4-BE49-F238E27FC236}">
                  <a16:creationId xmlns:a16="http://schemas.microsoft.com/office/drawing/2014/main" id="{EA385B5A-F984-77D3-F331-3372163D6F00}"/>
                </a:ext>
              </a:extLst>
            </p:cNvPr>
            <p:cNvSpPr/>
            <p:nvPr/>
          </p:nvSpPr>
          <p:spPr>
            <a:xfrm>
              <a:off x="-3608274" y="3937987"/>
              <a:ext cx="226504" cy="52006"/>
            </a:xfrm>
            <a:custGeom>
              <a:avLst/>
              <a:gdLst>
                <a:gd name="connsiteX0" fmla="*/ 113252 w 226504"/>
                <a:gd name="connsiteY0" fmla="*/ 52006 h 52006"/>
                <a:gd name="connsiteX1" fmla="*/ 0 w 226504"/>
                <a:gd name="connsiteY1" fmla="*/ 8668 h 52006"/>
                <a:gd name="connsiteX2" fmla="*/ 16954 w 226504"/>
                <a:gd name="connsiteY2" fmla="*/ 0 h 52006"/>
                <a:gd name="connsiteX3" fmla="*/ 113252 w 226504"/>
                <a:gd name="connsiteY3" fmla="*/ 32956 h 52006"/>
                <a:gd name="connsiteX4" fmla="*/ 209550 w 226504"/>
                <a:gd name="connsiteY4" fmla="*/ 0 h 52006"/>
                <a:gd name="connsiteX5" fmla="*/ 226505 w 226504"/>
                <a:gd name="connsiteY5" fmla="*/ 8668 h 52006"/>
                <a:gd name="connsiteX6" fmla="*/ 113252 w 226504"/>
                <a:gd name="connsiteY6" fmla="*/ 52006 h 5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504" h="52006">
                  <a:moveTo>
                    <a:pt x="113252" y="52006"/>
                  </a:moveTo>
                  <a:cubicBezTo>
                    <a:pt x="22670" y="52006"/>
                    <a:pt x="857" y="10382"/>
                    <a:pt x="0" y="8668"/>
                  </a:cubicBezTo>
                  <a:lnTo>
                    <a:pt x="16954" y="0"/>
                  </a:lnTo>
                  <a:cubicBezTo>
                    <a:pt x="17145" y="286"/>
                    <a:pt x="35719" y="32956"/>
                    <a:pt x="113252" y="32956"/>
                  </a:cubicBezTo>
                  <a:cubicBezTo>
                    <a:pt x="190786" y="32956"/>
                    <a:pt x="209359" y="286"/>
                    <a:pt x="209550" y="0"/>
                  </a:cubicBezTo>
                  <a:lnTo>
                    <a:pt x="226505" y="8668"/>
                  </a:lnTo>
                  <a:cubicBezTo>
                    <a:pt x="225647" y="10382"/>
                    <a:pt x="203835" y="52006"/>
                    <a:pt x="113252" y="52006"/>
                  </a:cubicBezTo>
                  <a:close/>
                </a:path>
              </a:pathLst>
            </a:custGeom>
            <a:grpFill/>
            <a:ln w="9525" cap="flat">
              <a:noFill/>
              <a:prstDash val="solid"/>
              <a:miter/>
            </a:ln>
          </p:spPr>
          <p:txBody>
            <a:bodyPr rtlCol="0" anchor="ctr"/>
            <a:lstStyle/>
            <a:p>
              <a:endParaRPr lang="en-RU"/>
            </a:p>
          </p:txBody>
        </p:sp>
        <p:sp>
          <p:nvSpPr>
            <p:cNvPr id="54" name="Freeform 53">
              <a:extLst>
                <a:ext uri="{FF2B5EF4-FFF2-40B4-BE49-F238E27FC236}">
                  <a16:creationId xmlns:a16="http://schemas.microsoft.com/office/drawing/2014/main" id="{47D8524E-A123-1255-AB02-7E90CE91C74E}"/>
                </a:ext>
              </a:extLst>
            </p:cNvPr>
            <p:cNvSpPr/>
            <p:nvPr/>
          </p:nvSpPr>
          <p:spPr>
            <a:xfrm>
              <a:off x="-3571222" y="3887028"/>
              <a:ext cx="81724" cy="282130"/>
            </a:xfrm>
            <a:custGeom>
              <a:avLst/>
              <a:gdLst>
                <a:gd name="connsiteX0" fmla="*/ 70675 w 81724"/>
                <a:gd name="connsiteY0" fmla="*/ 282130 h 282130"/>
                <a:gd name="connsiteX1" fmla="*/ 0 w 81724"/>
                <a:gd name="connsiteY1" fmla="*/ 141065 h 282130"/>
                <a:gd name="connsiteX2" fmla="*/ 70675 w 81724"/>
                <a:gd name="connsiteY2" fmla="*/ 0 h 282130"/>
                <a:gd name="connsiteX3" fmla="*/ 81724 w 81724"/>
                <a:gd name="connsiteY3" fmla="*/ 15526 h 282130"/>
                <a:gd name="connsiteX4" fmla="*/ 19050 w 81724"/>
                <a:gd name="connsiteY4" fmla="*/ 141160 h 282130"/>
                <a:gd name="connsiteX5" fmla="*/ 81724 w 81724"/>
                <a:gd name="connsiteY5" fmla="*/ 266795 h 282130"/>
                <a:gd name="connsiteX6" fmla="*/ 70675 w 81724"/>
                <a:gd name="connsiteY6" fmla="*/ 282130 h 2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24" h="282130">
                  <a:moveTo>
                    <a:pt x="70675" y="282130"/>
                  </a:moveTo>
                  <a:cubicBezTo>
                    <a:pt x="67818" y="280035"/>
                    <a:pt x="0" y="230600"/>
                    <a:pt x="0" y="141065"/>
                  </a:cubicBezTo>
                  <a:cubicBezTo>
                    <a:pt x="0" y="51435"/>
                    <a:pt x="67818" y="2000"/>
                    <a:pt x="70675" y="0"/>
                  </a:cubicBezTo>
                  <a:lnTo>
                    <a:pt x="81724" y="15526"/>
                  </a:lnTo>
                  <a:cubicBezTo>
                    <a:pt x="81058" y="16002"/>
                    <a:pt x="19050" y="61531"/>
                    <a:pt x="19050" y="141160"/>
                  </a:cubicBezTo>
                  <a:cubicBezTo>
                    <a:pt x="19050" y="221075"/>
                    <a:pt x="81153" y="266319"/>
                    <a:pt x="81724" y="266795"/>
                  </a:cubicBezTo>
                  <a:lnTo>
                    <a:pt x="70675" y="282130"/>
                  </a:lnTo>
                  <a:close/>
                </a:path>
              </a:pathLst>
            </a:custGeom>
            <a:grpFill/>
            <a:ln w="9525" cap="flat">
              <a:noFill/>
              <a:prstDash val="solid"/>
              <a:miter/>
            </a:ln>
          </p:spPr>
          <p:txBody>
            <a:bodyPr rtlCol="0" anchor="ctr"/>
            <a:lstStyle/>
            <a:p>
              <a:endParaRPr lang="en-RU"/>
            </a:p>
          </p:txBody>
        </p:sp>
        <p:sp>
          <p:nvSpPr>
            <p:cNvPr id="55" name="Freeform 54">
              <a:extLst>
                <a:ext uri="{FF2B5EF4-FFF2-40B4-BE49-F238E27FC236}">
                  <a16:creationId xmlns:a16="http://schemas.microsoft.com/office/drawing/2014/main" id="{AE313BFF-655F-FFDF-BC54-F9A3C03468A5}"/>
                </a:ext>
              </a:extLst>
            </p:cNvPr>
            <p:cNvSpPr/>
            <p:nvPr/>
          </p:nvSpPr>
          <p:spPr>
            <a:xfrm>
              <a:off x="-3608274" y="4066194"/>
              <a:ext cx="226504" cy="52006"/>
            </a:xfrm>
            <a:custGeom>
              <a:avLst/>
              <a:gdLst>
                <a:gd name="connsiteX0" fmla="*/ 209550 w 226504"/>
                <a:gd name="connsiteY0" fmla="*/ 52007 h 52006"/>
                <a:gd name="connsiteX1" fmla="*/ 113252 w 226504"/>
                <a:gd name="connsiteY1" fmla="*/ 19050 h 52006"/>
                <a:gd name="connsiteX2" fmla="*/ 16954 w 226504"/>
                <a:gd name="connsiteY2" fmla="*/ 52007 h 52006"/>
                <a:gd name="connsiteX3" fmla="*/ 0 w 226504"/>
                <a:gd name="connsiteY3" fmla="*/ 43339 h 52006"/>
                <a:gd name="connsiteX4" fmla="*/ 113252 w 226504"/>
                <a:gd name="connsiteY4" fmla="*/ 0 h 52006"/>
                <a:gd name="connsiteX5" fmla="*/ 226505 w 226504"/>
                <a:gd name="connsiteY5" fmla="*/ 43339 h 52006"/>
                <a:gd name="connsiteX6" fmla="*/ 209550 w 226504"/>
                <a:gd name="connsiteY6" fmla="*/ 52007 h 5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504" h="52006">
                  <a:moveTo>
                    <a:pt x="209550" y="52007"/>
                  </a:moveTo>
                  <a:cubicBezTo>
                    <a:pt x="209359" y="51721"/>
                    <a:pt x="190786" y="19050"/>
                    <a:pt x="113252" y="19050"/>
                  </a:cubicBezTo>
                  <a:cubicBezTo>
                    <a:pt x="35719" y="19050"/>
                    <a:pt x="17145" y="51721"/>
                    <a:pt x="16954" y="52007"/>
                  </a:cubicBezTo>
                  <a:lnTo>
                    <a:pt x="0" y="43339"/>
                  </a:lnTo>
                  <a:cubicBezTo>
                    <a:pt x="857" y="41529"/>
                    <a:pt x="22765" y="0"/>
                    <a:pt x="113252" y="0"/>
                  </a:cubicBezTo>
                  <a:cubicBezTo>
                    <a:pt x="203835" y="0"/>
                    <a:pt x="225647" y="41624"/>
                    <a:pt x="226505" y="43339"/>
                  </a:cubicBezTo>
                  <a:lnTo>
                    <a:pt x="209550" y="52007"/>
                  </a:lnTo>
                  <a:close/>
                </a:path>
              </a:pathLst>
            </a:custGeom>
            <a:grpFill/>
            <a:ln w="9525" cap="flat">
              <a:noFill/>
              <a:prstDash val="solid"/>
              <a:miter/>
            </a:ln>
          </p:spPr>
          <p:txBody>
            <a:bodyPr rtlCol="0" anchor="ctr"/>
            <a:lstStyle/>
            <a:p>
              <a:endParaRPr lang="en-RU"/>
            </a:p>
          </p:txBody>
        </p:sp>
        <p:sp>
          <p:nvSpPr>
            <p:cNvPr id="56" name="Freeform 55">
              <a:extLst>
                <a:ext uri="{FF2B5EF4-FFF2-40B4-BE49-F238E27FC236}">
                  <a16:creationId xmlns:a16="http://schemas.microsoft.com/office/drawing/2014/main" id="{A39017D9-39B3-70B2-0DB7-E8A4250C8D0A}"/>
                </a:ext>
              </a:extLst>
            </p:cNvPr>
            <p:cNvSpPr/>
            <p:nvPr/>
          </p:nvSpPr>
          <p:spPr>
            <a:xfrm>
              <a:off x="-3790297" y="4288317"/>
              <a:ext cx="590550" cy="149351"/>
            </a:xfrm>
            <a:custGeom>
              <a:avLst/>
              <a:gdLst>
                <a:gd name="connsiteX0" fmla="*/ 295275 w 590550"/>
                <a:gd name="connsiteY0" fmla="*/ 149352 h 149351"/>
                <a:gd name="connsiteX1" fmla="*/ 0 w 590550"/>
                <a:gd name="connsiteY1" fmla="*/ 73152 h 149351"/>
                <a:gd name="connsiteX2" fmla="*/ 209169 w 590550"/>
                <a:gd name="connsiteY2" fmla="*/ 0 h 149351"/>
                <a:gd name="connsiteX3" fmla="*/ 210598 w 590550"/>
                <a:gd name="connsiteY3" fmla="*/ 18955 h 149351"/>
                <a:gd name="connsiteX4" fmla="*/ 19050 w 590550"/>
                <a:gd name="connsiteY4" fmla="*/ 73152 h 149351"/>
                <a:gd name="connsiteX5" fmla="*/ 295275 w 590550"/>
                <a:gd name="connsiteY5" fmla="*/ 130302 h 149351"/>
                <a:gd name="connsiteX6" fmla="*/ 571500 w 590550"/>
                <a:gd name="connsiteY6" fmla="*/ 73152 h 149351"/>
                <a:gd name="connsiteX7" fmla="*/ 379952 w 590550"/>
                <a:gd name="connsiteY7" fmla="*/ 19050 h 149351"/>
                <a:gd name="connsiteX8" fmla="*/ 381381 w 590550"/>
                <a:gd name="connsiteY8" fmla="*/ 95 h 149351"/>
                <a:gd name="connsiteX9" fmla="*/ 590550 w 590550"/>
                <a:gd name="connsiteY9" fmla="*/ 73247 h 149351"/>
                <a:gd name="connsiteX10" fmla="*/ 295275 w 590550"/>
                <a:gd name="connsiteY10" fmla="*/ 149352 h 14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550" h="149351">
                  <a:moveTo>
                    <a:pt x="295275" y="149352"/>
                  </a:moveTo>
                  <a:cubicBezTo>
                    <a:pt x="148495" y="149352"/>
                    <a:pt x="0" y="123158"/>
                    <a:pt x="0" y="73152"/>
                  </a:cubicBezTo>
                  <a:cubicBezTo>
                    <a:pt x="0" y="18097"/>
                    <a:pt x="174212" y="2572"/>
                    <a:pt x="209169" y="0"/>
                  </a:cubicBezTo>
                  <a:lnTo>
                    <a:pt x="210598" y="18955"/>
                  </a:lnTo>
                  <a:cubicBezTo>
                    <a:pt x="78486" y="28670"/>
                    <a:pt x="19050" y="56483"/>
                    <a:pt x="19050" y="73152"/>
                  </a:cubicBezTo>
                  <a:cubicBezTo>
                    <a:pt x="19050" y="97060"/>
                    <a:pt x="124111" y="130302"/>
                    <a:pt x="295275" y="130302"/>
                  </a:cubicBezTo>
                  <a:cubicBezTo>
                    <a:pt x="466439" y="130302"/>
                    <a:pt x="571500" y="97060"/>
                    <a:pt x="571500" y="73152"/>
                  </a:cubicBezTo>
                  <a:cubicBezTo>
                    <a:pt x="571500" y="56483"/>
                    <a:pt x="512064" y="28670"/>
                    <a:pt x="379952" y="19050"/>
                  </a:cubicBezTo>
                  <a:lnTo>
                    <a:pt x="381381" y="95"/>
                  </a:lnTo>
                  <a:cubicBezTo>
                    <a:pt x="416338" y="2667"/>
                    <a:pt x="590550" y="18193"/>
                    <a:pt x="590550" y="73247"/>
                  </a:cubicBezTo>
                  <a:cubicBezTo>
                    <a:pt x="590550" y="123158"/>
                    <a:pt x="442055" y="149352"/>
                    <a:pt x="295275" y="149352"/>
                  </a:cubicBezTo>
                  <a:close/>
                </a:path>
              </a:pathLst>
            </a:custGeom>
            <a:grpFill/>
            <a:ln w="9525" cap="flat">
              <a:noFill/>
              <a:prstDash val="solid"/>
              <a:miter/>
            </a:ln>
          </p:spPr>
          <p:txBody>
            <a:bodyPr rtlCol="0" anchor="ctr"/>
            <a:lstStyle/>
            <a:p>
              <a:endParaRPr lang="en-RU"/>
            </a:p>
          </p:txBody>
        </p:sp>
        <p:sp>
          <p:nvSpPr>
            <p:cNvPr id="57" name="Freeform 56">
              <a:extLst>
                <a:ext uri="{FF2B5EF4-FFF2-40B4-BE49-F238E27FC236}">
                  <a16:creationId xmlns:a16="http://schemas.microsoft.com/office/drawing/2014/main" id="{8166BF30-BE03-8EA3-4894-DF9277C6E730}"/>
                </a:ext>
              </a:extLst>
            </p:cNvPr>
            <p:cNvSpPr/>
            <p:nvPr/>
          </p:nvSpPr>
          <p:spPr>
            <a:xfrm>
              <a:off x="-3333097" y="42566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58" name="Freeform 57">
              <a:extLst>
                <a:ext uri="{FF2B5EF4-FFF2-40B4-BE49-F238E27FC236}">
                  <a16:creationId xmlns:a16="http://schemas.microsoft.com/office/drawing/2014/main" id="{19DF7FC5-4ADE-D37A-2EBB-1D7099957230}"/>
                </a:ext>
              </a:extLst>
            </p:cNvPr>
            <p:cNvSpPr/>
            <p:nvPr/>
          </p:nvSpPr>
          <p:spPr>
            <a:xfrm>
              <a:off x="-3333097" y="42185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59" name="Freeform 58">
              <a:extLst>
                <a:ext uri="{FF2B5EF4-FFF2-40B4-BE49-F238E27FC236}">
                  <a16:creationId xmlns:a16="http://schemas.microsoft.com/office/drawing/2014/main" id="{EFBE8251-C07D-34AD-C1B9-31AC9AE76A31}"/>
                </a:ext>
              </a:extLst>
            </p:cNvPr>
            <p:cNvSpPr/>
            <p:nvPr/>
          </p:nvSpPr>
          <p:spPr>
            <a:xfrm>
              <a:off x="-3333097" y="41804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60" name="Freeform 59">
              <a:extLst>
                <a:ext uri="{FF2B5EF4-FFF2-40B4-BE49-F238E27FC236}">
                  <a16:creationId xmlns:a16="http://schemas.microsoft.com/office/drawing/2014/main" id="{3278882F-E6C2-7314-AEC1-E0D6B2340DF0}"/>
                </a:ext>
              </a:extLst>
            </p:cNvPr>
            <p:cNvSpPr/>
            <p:nvPr/>
          </p:nvSpPr>
          <p:spPr>
            <a:xfrm>
              <a:off x="-3675997" y="42566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61" name="Freeform 60">
              <a:extLst>
                <a:ext uri="{FF2B5EF4-FFF2-40B4-BE49-F238E27FC236}">
                  <a16:creationId xmlns:a16="http://schemas.microsoft.com/office/drawing/2014/main" id="{552B6D85-CDE7-C080-75E7-7E4BA3E68F85}"/>
                </a:ext>
              </a:extLst>
            </p:cNvPr>
            <p:cNvSpPr/>
            <p:nvPr/>
          </p:nvSpPr>
          <p:spPr>
            <a:xfrm>
              <a:off x="-3675997" y="42185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62" name="Freeform 61">
              <a:extLst>
                <a:ext uri="{FF2B5EF4-FFF2-40B4-BE49-F238E27FC236}">
                  <a16:creationId xmlns:a16="http://schemas.microsoft.com/office/drawing/2014/main" id="{3930538B-50A6-B9CE-1F2F-8EB2763A45E7}"/>
                </a:ext>
              </a:extLst>
            </p:cNvPr>
            <p:cNvSpPr/>
            <p:nvPr/>
          </p:nvSpPr>
          <p:spPr>
            <a:xfrm>
              <a:off x="-3675997" y="41804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grpSp>
      <p:grpSp>
        <p:nvGrpSpPr>
          <p:cNvPr id="63" name="Graphic 2">
            <a:extLst>
              <a:ext uri="{FF2B5EF4-FFF2-40B4-BE49-F238E27FC236}">
                <a16:creationId xmlns:a16="http://schemas.microsoft.com/office/drawing/2014/main" id="{B283A33B-EB19-121A-D0A5-6DCEA78D66A6}"/>
              </a:ext>
            </a:extLst>
          </p:cNvPr>
          <p:cNvGrpSpPr/>
          <p:nvPr/>
        </p:nvGrpSpPr>
        <p:grpSpPr>
          <a:xfrm>
            <a:off x="5485489" y="4000997"/>
            <a:ext cx="596505" cy="596516"/>
            <a:chOff x="8736336" y="773976"/>
            <a:chExt cx="925001" cy="925018"/>
          </a:xfrm>
          <a:solidFill>
            <a:srgbClr val="E97924"/>
          </a:solidFill>
        </p:grpSpPr>
        <p:sp>
          <p:nvSpPr>
            <p:cNvPr id="64" name="Freeform 63">
              <a:extLst>
                <a:ext uri="{FF2B5EF4-FFF2-40B4-BE49-F238E27FC236}">
                  <a16:creationId xmlns:a16="http://schemas.microsoft.com/office/drawing/2014/main" id="{97374EEF-65B0-03B7-BF6B-CCA42DEA118A}"/>
                </a:ext>
              </a:extLst>
            </p:cNvPr>
            <p:cNvSpPr/>
            <p:nvPr/>
          </p:nvSpPr>
          <p:spPr>
            <a:xfrm>
              <a:off x="8880867" y="773976"/>
              <a:ext cx="636011" cy="925018"/>
            </a:xfrm>
            <a:custGeom>
              <a:avLst/>
              <a:gdLst>
                <a:gd name="connsiteX0" fmla="*/ 547413 w 636011"/>
                <a:gd name="connsiteY0" fmla="*/ 538397 h 925018"/>
                <a:gd name="connsiteX1" fmla="*/ 635939 w 636011"/>
                <a:gd name="connsiteY1" fmla="*/ 312566 h 925018"/>
                <a:gd name="connsiteX2" fmla="*/ 314356 w 636011"/>
                <a:gd name="connsiteY2" fmla="*/ 17 h 925018"/>
                <a:gd name="connsiteX3" fmla="*/ 0 w 636011"/>
                <a:gd name="connsiteY3" fmla="*/ 317987 h 925018"/>
                <a:gd name="connsiteX4" fmla="*/ 88526 w 636011"/>
                <a:gd name="connsiteY4" fmla="*/ 537494 h 925018"/>
                <a:gd name="connsiteX5" fmla="*/ 143628 w 636011"/>
                <a:gd name="connsiteY5" fmla="*/ 655828 h 925018"/>
                <a:gd name="connsiteX6" fmla="*/ 130982 w 636011"/>
                <a:gd name="connsiteY6" fmla="*/ 737127 h 925018"/>
                <a:gd name="connsiteX7" fmla="*/ 161695 w 636011"/>
                <a:gd name="connsiteY7" fmla="*/ 823847 h 925018"/>
                <a:gd name="connsiteX8" fmla="*/ 289967 w 636011"/>
                <a:gd name="connsiteY8" fmla="*/ 925018 h 925018"/>
                <a:gd name="connsiteX9" fmla="*/ 345973 w 636011"/>
                <a:gd name="connsiteY9" fmla="*/ 925018 h 925018"/>
                <a:gd name="connsiteX10" fmla="*/ 474244 w 636011"/>
                <a:gd name="connsiteY10" fmla="*/ 823847 h 925018"/>
                <a:gd name="connsiteX11" fmla="*/ 504957 w 636011"/>
                <a:gd name="connsiteY11" fmla="*/ 737127 h 925018"/>
                <a:gd name="connsiteX12" fmla="*/ 492310 w 636011"/>
                <a:gd name="connsiteY12" fmla="*/ 655828 h 925018"/>
                <a:gd name="connsiteX13" fmla="*/ 547413 w 636011"/>
                <a:gd name="connsiteY13" fmla="*/ 538397 h 925018"/>
                <a:gd name="connsiteX14" fmla="*/ 547413 w 636011"/>
                <a:gd name="connsiteY14" fmla="*/ 538397 h 925018"/>
                <a:gd name="connsiteX15" fmla="*/ 109302 w 636011"/>
                <a:gd name="connsiteY15" fmla="*/ 517620 h 925018"/>
                <a:gd name="connsiteX16" fmla="*/ 28906 w 636011"/>
                <a:gd name="connsiteY16" fmla="*/ 317987 h 925018"/>
                <a:gd name="connsiteX17" fmla="*/ 314356 w 636011"/>
                <a:gd name="connsiteY17" fmla="*/ 28923 h 925018"/>
                <a:gd name="connsiteX18" fmla="*/ 607032 w 636011"/>
                <a:gd name="connsiteY18" fmla="*/ 313470 h 925018"/>
                <a:gd name="connsiteX19" fmla="*/ 526637 w 636011"/>
                <a:gd name="connsiteY19" fmla="*/ 518523 h 925018"/>
                <a:gd name="connsiteX20" fmla="*/ 464307 w 636011"/>
                <a:gd name="connsiteY20" fmla="*/ 650409 h 925018"/>
                <a:gd name="connsiteX21" fmla="*/ 332423 w 636011"/>
                <a:gd name="connsiteY21" fmla="*/ 650409 h 925018"/>
                <a:gd name="connsiteX22" fmla="*/ 332423 w 636011"/>
                <a:gd name="connsiteY22" fmla="*/ 491424 h 925018"/>
                <a:gd name="connsiteX23" fmla="*/ 375782 w 636011"/>
                <a:gd name="connsiteY23" fmla="*/ 491424 h 925018"/>
                <a:gd name="connsiteX24" fmla="*/ 534766 w 636011"/>
                <a:gd name="connsiteY24" fmla="*/ 332439 h 925018"/>
                <a:gd name="connsiteX25" fmla="*/ 534766 w 636011"/>
                <a:gd name="connsiteY25" fmla="*/ 289080 h 925018"/>
                <a:gd name="connsiteX26" fmla="*/ 520314 w 636011"/>
                <a:gd name="connsiteY26" fmla="*/ 274627 h 925018"/>
                <a:gd name="connsiteX27" fmla="*/ 462501 w 636011"/>
                <a:gd name="connsiteY27" fmla="*/ 274627 h 925018"/>
                <a:gd name="connsiteX28" fmla="*/ 317969 w 636011"/>
                <a:gd name="connsiteY28" fmla="*/ 367669 h 925018"/>
                <a:gd name="connsiteX29" fmla="*/ 173438 w 636011"/>
                <a:gd name="connsiteY29" fmla="*/ 274627 h 925018"/>
                <a:gd name="connsiteX30" fmla="*/ 115626 w 636011"/>
                <a:gd name="connsiteY30" fmla="*/ 274627 h 925018"/>
                <a:gd name="connsiteX31" fmla="*/ 101172 w 636011"/>
                <a:gd name="connsiteY31" fmla="*/ 289080 h 925018"/>
                <a:gd name="connsiteX32" fmla="*/ 101172 w 636011"/>
                <a:gd name="connsiteY32" fmla="*/ 332439 h 925018"/>
                <a:gd name="connsiteX33" fmla="*/ 260157 w 636011"/>
                <a:gd name="connsiteY33" fmla="*/ 491424 h 925018"/>
                <a:gd name="connsiteX34" fmla="*/ 303516 w 636011"/>
                <a:gd name="connsiteY34" fmla="*/ 491424 h 925018"/>
                <a:gd name="connsiteX35" fmla="*/ 303516 w 636011"/>
                <a:gd name="connsiteY35" fmla="*/ 650409 h 925018"/>
                <a:gd name="connsiteX36" fmla="*/ 171631 w 636011"/>
                <a:gd name="connsiteY36" fmla="*/ 650409 h 925018"/>
                <a:gd name="connsiteX37" fmla="*/ 109302 w 636011"/>
                <a:gd name="connsiteY37" fmla="*/ 517620 h 925018"/>
                <a:gd name="connsiteX38" fmla="*/ 444434 w 636011"/>
                <a:gd name="connsiteY38" fmla="*/ 366766 h 925018"/>
                <a:gd name="connsiteX39" fmla="*/ 423658 w 636011"/>
                <a:gd name="connsiteY39" fmla="*/ 364959 h 925018"/>
                <a:gd name="connsiteX40" fmla="*/ 332423 w 636011"/>
                <a:gd name="connsiteY40" fmla="*/ 445355 h 925018"/>
                <a:gd name="connsiteX41" fmla="*/ 332423 w 636011"/>
                <a:gd name="connsiteY41" fmla="*/ 433612 h 925018"/>
                <a:gd name="connsiteX42" fmla="*/ 462501 w 636011"/>
                <a:gd name="connsiteY42" fmla="*/ 303533 h 925018"/>
                <a:gd name="connsiteX43" fmla="*/ 505860 w 636011"/>
                <a:gd name="connsiteY43" fmla="*/ 303533 h 925018"/>
                <a:gd name="connsiteX44" fmla="*/ 505860 w 636011"/>
                <a:gd name="connsiteY44" fmla="*/ 332439 h 925018"/>
                <a:gd name="connsiteX45" fmla="*/ 375782 w 636011"/>
                <a:gd name="connsiteY45" fmla="*/ 462518 h 925018"/>
                <a:gd name="connsiteX46" fmla="*/ 356812 w 636011"/>
                <a:gd name="connsiteY46" fmla="*/ 462518 h 925018"/>
                <a:gd name="connsiteX47" fmla="*/ 443531 w 636011"/>
                <a:gd name="connsiteY47" fmla="*/ 386639 h 925018"/>
                <a:gd name="connsiteX48" fmla="*/ 444434 w 636011"/>
                <a:gd name="connsiteY48" fmla="*/ 366766 h 925018"/>
                <a:gd name="connsiteX49" fmla="*/ 303516 w 636011"/>
                <a:gd name="connsiteY49" fmla="*/ 445355 h 925018"/>
                <a:gd name="connsiteX50" fmla="*/ 212281 w 636011"/>
                <a:gd name="connsiteY50" fmla="*/ 364959 h 925018"/>
                <a:gd name="connsiteX51" fmla="*/ 191504 w 636011"/>
                <a:gd name="connsiteY51" fmla="*/ 366766 h 925018"/>
                <a:gd name="connsiteX52" fmla="*/ 193311 w 636011"/>
                <a:gd name="connsiteY52" fmla="*/ 387542 h 925018"/>
                <a:gd name="connsiteX53" fmla="*/ 280030 w 636011"/>
                <a:gd name="connsiteY53" fmla="*/ 463421 h 925018"/>
                <a:gd name="connsiteX54" fmla="*/ 261060 w 636011"/>
                <a:gd name="connsiteY54" fmla="*/ 463421 h 925018"/>
                <a:gd name="connsiteX55" fmla="*/ 130982 w 636011"/>
                <a:gd name="connsiteY55" fmla="*/ 333343 h 925018"/>
                <a:gd name="connsiteX56" fmla="*/ 130982 w 636011"/>
                <a:gd name="connsiteY56" fmla="*/ 304437 h 925018"/>
                <a:gd name="connsiteX57" fmla="*/ 174341 w 636011"/>
                <a:gd name="connsiteY57" fmla="*/ 304437 h 925018"/>
                <a:gd name="connsiteX58" fmla="*/ 304419 w 636011"/>
                <a:gd name="connsiteY58" fmla="*/ 434515 h 925018"/>
                <a:gd name="connsiteX59" fmla="*/ 304419 w 636011"/>
                <a:gd name="connsiteY59" fmla="*/ 445355 h 925018"/>
                <a:gd name="connsiteX60" fmla="*/ 345973 w 636011"/>
                <a:gd name="connsiteY60" fmla="*/ 896112 h 925018"/>
                <a:gd name="connsiteX61" fmla="*/ 289967 w 636011"/>
                <a:gd name="connsiteY61" fmla="*/ 896112 h 925018"/>
                <a:gd name="connsiteX62" fmla="*/ 191504 w 636011"/>
                <a:gd name="connsiteY62" fmla="*/ 823847 h 925018"/>
                <a:gd name="connsiteX63" fmla="*/ 444434 w 636011"/>
                <a:gd name="connsiteY63" fmla="*/ 823847 h 925018"/>
                <a:gd name="connsiteX64" fmla="*/ 345973 w 636011"/>
                <a:gd name="connsiteY64" fmla="*/ 896112 h 925018"/>
                <a:gd name="connsiteX65" fmla="*/ 345973 w 636011"/>
                <a:gd name="connsiteY65" fmla="*/ 896112 h 925018"/>
                <a:gd name="connsiteX66" fmla="*/ 491407 w 636011"/>
                <a:gd name="connsiteY66" fmla="*/ 773260 h 925018"/>
                <a:gd name="connsiteX67" fmla="*/ 469727 w 636011"/>
                <a:gd name="connsiteY67" fmla="*/ 794940 h 925018"/>
                <a:gd name="connsiteX68" fmla="*/ 166211 w 636011"/>
                <a:gd name="connsiteY68" fmla="*/ 794940 h 925018"/>
                <a:gd name="connsiteX69" fmla="*/ 144531 w 636011"/>
                <a:gd name="connsiteY69" fmla="*/ 773260 h 925018"/>
                <a:gd name="connsiteX70" fmla="*/ 166211 w 636011"/>
                <a:gd name="connsiteY70" fmla="*/ 751581 h 925018"/>
                <a:gd name="connsiteX71" fmla="*/ 469727 w 636011"/>
                <a:gd name="connsiteY71" fmla="*/ 751581 h 925018"/>
                <a:gd name="connsiteX72" fmla="*/ 491407 w 636011"/>
                <a:gd name="connsiteY72" fmla="*/ 773260 h 925018"/>
                <a:gd name="connsiteX73" fmla="*/ 166211 w 636011"/>
                <a:gd name="connsiteY73" fmla="*/ 722674 h 925018"/>
                <a:gd name="connsiteX74" fmla="*/ 144531 w 636011"/>
                <a:gd name="connsiteY74" fmla="*/ 700995 h 925018"/>
                <a:gd name="connsiteX75" fmla="*/ 166211 w 636011"/>
                <a:gd name="connsiteY75" fmla="*/ 679315 h 925018"/>
                <a:gd name="connsiteX76" fmla="*/ 469727 w 636011"/>
                <a:gd name="connsiteY76" fmla="*/ 679315 h 925018"/>
                <a:gd name="connsiteX77" fmla="*/ 491407 w 636011"/>
                <a:gd name="connsiteY77" fmla="*/ 700995 h 925018"/>
                <a:gd name="connsiteX78" fmla="*/ 469727 w 636011"/>
                <a:gd name="connsiteY78" fmla="*/ 722674 h 925018"/>
                <a:gd name="connsiteX79" fmla="*/ 166211 w 636011"/>
                <a:gd name="connsiteY79" fmla="*/ 722674 h 92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36011" h="925018">
                  <a:moveTo>
                    <a:pt x="547413" y="538397"/>
                  </a:moveTo>
                  <a:cubicBezTo>
                    <a:pt x="606129" y="477874"/>
                    <a:pt x="637745" y="397479"/>
                    <a:pt x="635939" y="312566"/>
                  </a:cubicBezTo>
                  <a:cubicBezTo>
                    <a:pt x="633229" y="138225"/>
                    <a:pt x="488697" y="-1789"/>
                    <a:pt x="314356" y="17"/>
                  </a:cubicBezTo>
                  <a:cubicBezTo>
                    <a:pt x="140015" y="1824"/>
                    <a:pt x="0" y="143645"/>
                    <a:pt x="0" y="317987"/>
                  </a:cubicBezTo>
                  <a:cubicBezTo>
                    <a:pt x="0" y="400189"/>
                    <a:pt x="31616" y="478778"/>
                    <a:pt x="88526" y="537494"/>
                  </a:cubicBezTo>
                  <a:cubicBezTo>
                    <a:pt x="118335" y="568206"/>
                    <a:pt x="137305" y="607953"/>
                    <a:pt x="143628" y="655828"/>
                  </a:cubicBezTo>
                  <a:cubicBezTo>
                    <a:pt x="112915" y="671185"/>
                    <a:pt x="106592" y="712738"/>
                    <a:pt x="130982" y="737127"/>
                  </a:cubicBezTo>
                  <a:cubicBezTo>
                    <a:pt x="100269" y="766937"/>
                    <a:pt x="118335" y="819330"/>
                    <a:pt x="161695" y="823847"/>
                  </a:cubicBezTo>
                  <a:cubicBezTo>
                    <a:pt x="176148" y="883466"/>
                    <a:pt x="229444" y="925018"/>
                    <a:pt x="289967" y="925018"/>
                  </a:cubicBezTo>
                  <a:lnTo>
                    <a:pt x="345973" y="925018"/>
                  </a:lnTo>
                  <a:cubicBezTo>
                    <a:pt x="407398" y="925018"/>
                    <a:pt x="460694" y="883466"/>
                    <a:pt x="474244" y="823847"/>
                  </a:cubicBezTo>
                  <a:cubicBezTo>
                    <a:pt x="516700" y="820233"/>
                    <a:pt x="535670" y="766937"/>
                    <a:pt x="504957" y="737127"/>
                  </a:cubicBezTo>
                  <a:cubicBezTo>
                    <a:pt x="529347" y="712738"/>
                    <a:pt x="523023" y="671185"/>
                    <a:pt x="492310" y="655828"/>
                  </a:cubicBezTo>
                  <a:cubicBezTo>
                    <a:pt x="498634" y="608856"/>
                    <a:pt x="517604" y="569110"/>
                    <a:pt x="547413" y="538397"/>
                  </a:cubicBezTo>
                  <a:lnTo>
                    <a:pt x="547413" y="538397"/>
                  </a:lnTo>
                  <a:close/>
                  <a:moveTo>
                    <a:pt x="109302" y="517620"/>
                  </a:moveTo>
                  <a:cubicBezTo>
                    <a:pt x="57813" y="463421"/>
                    <a:pt x="28906" y="392962"/>
                    <a:pt x="28906" y="317987"/>
                  </a:cubicBezTo>
                  <a:cubicBezTo>
                    <a:pt x="28906" y="160808"/>
                    <a:pt x="157178" y="30730"/>
                    <a:pt x="314356" y="28923"/>
                  </a:cubicBezTo>
                  <a:cubicBezTo>
                    <a:pt x="473341" y="27117"/>
                    <a:pt x="604322" y="154485"/>
                    <a:pt x="607032" y="313470"/>
                  </a:cubicBezTo>
                  <a:cubicBezTo>
                    <a:pt x="607936" y="390252"/>
                    <a:pt x="579933" y="463421"/>
                    <a:pt x="526637" y="518523"/>
                  </a:cubicBezTo>
                  <a:cubicBezTo>
                    <a:pt x="493214" y="552850"/>
                    <a:pt x="470631" y="598919"/>
                    <a:pt x="464307" y="650409"/>
                  </a:cubicBezTo>
                  <a:lnTo>
                    <a:pt x="332423" y="650409"/>
                  </a:lnTo>
                  <a:lnTo>
                    <a:pt x="332423" y="491424"/>
                  </a:lnTo>
                  <a:lnTo>
                    <a:pt x="375782" y="491424"/>
                  </a:lnTo>
                  <a:cubicBezTo>
                    <a:pt x="463404" y="491424"/>
                    <a:pt x="534766" y="420062"/>
                    <a:pt x="534766" y="332439"/>
                  </a:cubicBezTo>
                  <a:lnTo>
                    <a:pt x="534766" y="289080"/>
                  </a:lnTo>
                  <a:cubicBezTo>
                    <a:pt x="534766" y="280950"/>
                    <a:pt x="528443" y="274627"/>
                    <a:pt x="520314" y="274627"/>
                  </a:cubicBezTo>
                  <a:lnTo>
                    <a:pt x="462501" y="274627"/>
                  </a:lnTo>
                  <a:cubicBezTo>
                    <a:pt x="398365" y="274627"/>
                    <a:pt x="343262" y="312566"/>
                    <a:pt x="317969" y="367669"/>
                  </a:cubicBezTo>
                  <a:cubicBezTo>
                    <a:pt x="292676" y="312566"/>
                    <a:pt x="237574" y="274627"/>
                    <a:pt x="173438" y="274627"/>
                  </a:cubicBezTo>
                  <a:lnTo>
                    <a:pt x="115626" y="274627"/>
                  </a:lnTo>
                  <a:cubicBezTo>
                    <a:pt x="107495" y="274627"/>
                    <a:pt x="101172" y="280950"/>
                    <a:pt x="101172" y="289080"/>
                  </a:cubicBezTo>
                  <a:lnTo>
                    <a:pt x="101172" y="332439"/>
                  </a:lnTo>
                  <a:cubicBezTo>
                    <a:pt x="101172" y="420062"/>
                    <a:pt x="172535" y="491424"/>
                    <a:pt x="260157" y="491424"/>
                  </a:cubicBezTo>
                  <a:lnTo>
                    <a:pt x="303516" y="491424"/>
                  </a:lnTo>
                  <a:lnTo>
                    <a:pt x="303516" y="650409"/>
                  </a:lnTo>
                  <a:lnTo>
                    <a:pt x="171631" y="650409"/>
                  </a:lnTo>
                  <a:cubicBezTo>
                    <a:pt x="165308" y="598016"/>
                    <a:pt x="142725" y="552850"/>
                    <a:pt x="109302" y="517620"/>
                  </a:cubicBezTo>
                  <a:close/>
                  <a:moveTo>
                    <a:pt x="444434" y="366766"/>
                  </a:moveTo>
                  <a:cubicBezTo>
                    <a:pt x="439015" y="360442"/>
                    <a:pt x="429981" y="360442"/>
                    <a:pt x="423658" y="364959"/>
                  </a:cubicBezTo>
                  <a:lnTo>
                    <a:pt x="332423" y="445355"/>
                  </a:lnTo>
                  <a:lnTo>
                    <a:pt x="332423" y="433612"/>
                  </a:lnTo>
                  <a:cubicBezTo>
                    <a:pt x="332423" y="362249"/>
                    <a:pt x="391139" y="303533"/>
                    <a:pt x="462501" y="303533"/>
                  </a:cubicBezTo>
                  <a:lnTo>
                    <a:pt x="505860" y="303533"/>
                  </a:lnTo>
                  <a:lnTo>
                    <a:pt x="505860" y="332439"/>
                  </a:lnTo>
                  <a:cubicBezTo>
                    <a:pt x="505860" y="403802"/>
                    <a:pt x="447144" y="462518"/>
                    <a:pt x="375782" y="462518"/>
                  </a:cubicBezTo>
                  <a:lnTo>
                    <a:pt x="356812" y="462518"/>
                  </a:lnTo>
                  <a:lnTo>
                    <a:pt x="443531" y="386639"/>
                  </a:lnTo>
                  <a:cubicBezTo>
                    <a:pt x="448951" y="381219"/>
                    <a:pt x="449855" y="372186"/>
                    <a:pt x="444434" y="366766"/>
                  </a:cubicBezTo>
                  <a:close/>
                  <a:moveTo>
                    <a:pt x="303516" y="445355"/>
                  </a:moveTo>
                  <a:lnTo>
                    <a:pt x="212281" y="364959"/>
                  </a:lnTo>
                  <a:cubicBezTo>
                    <a:pt x="205958" y="359539"/>
                    <a:pt x="196925" y="360442"/>
                    <a:pt x="191504" y="366766"/>
                  </a:cubicBezTo>
                  <a:cubicBezTo>
                    <a:pt x="186085" y="373089"/>
                    <a:pt x="186988" y="382122"/>
                    <a:pt x="193311" y="387542"/>
                  </a:cubicBezTo>
                  <a:lnTo>
                    <a:pt x="280030" y="463421"/>
                  </a:lnTo>
                  <a:lnTo>
                    <a:pt x="261060" y="463421"/>
                  </a:lnTo>
                  <a:cubicBezTo>
                    <a:pt x="189698" y="463421"/>
                    <a:pt x="130982" y="404705"/>
                    <a:pt x="130982" y="333343"/>
                  </a:cubicBezTo>
                  <a:lnTo>
                    <a:pt x="130982" y="304437"/>
                  </a:lnTo>
                  <a:lnTo>
                    <a:pt x="174341" y="304437"/>
                  </a:lnTo>
                  <a:cubicBezTo>
                    <a:pt x="245704" y="304437"/>
                    <a:pt x="304419" y="363153"/>
                    <a:pt x="304419" y="434515"/>
                  </a:cubicBezTo>
                  <a:lnTo>
                    <a:pt x="304419" y="445355"/>
                  </a:lnTo>
                  <a:close/>
                  <a:moveTo>
                    <a:pt x="345973" y="896112"/>
                  </a:moveTo>
                  <a:lnTo>
                    <a:pt x="289967" y="896112"/>
                  </a:lnTo>
                  <a:cubicBezTo>
                    <a:pt x="244800" y="896112"/>
                    <a:pt x="205054" y="866302"/>
                    <a:pt x="191504" y="823847"/>
                  </a:cubicBezTo>
                  <a:lnTo>
                    <a:pt x="444434" y="823847"/>
                  </a:lnTo>
                  <a:cubicBezTo>
                    <a:pt x="430884" y="866302"/>
                    <a:pt x="391139" y="896112"/>
                    <a:pt x="345973" y="896112"/>
                  </a:cubicBezTo>
                  <a:lnTo>
                    <a:pt x="345973" y="896112"/>
                  </a:lnTo>
                  <a:close/>
                  <a:moveTo>
                    <a:pt x="491407" y="773260"/>
                  </a:moveTo>
                  <a:cubicBezTo>
                    <a:pt x="491407" y="785003"/>
                    <a:pt x="481471" y="794940"/>
                    <a:pt x="469727" y="794940"/>
                  </a:cubicBezTo>
                  <a:cubicBezTo>
                    <a:pt x="451661" y="794940"/>
                    <a:pt x="177954" y="794940"/>
                    <a:pt x="166211" y="794940"/>
                  </a:cubicBezTo>
                  <a:cubicBezTo>
                    <a:pt x="154468" y="794940"/>
                    <a:pt x="144531" y="785003"/>
                    <a:pt x="144531" y="773260"/>
                  </a:cubicBezTo>
                  <a:cubicBezTo>
                    <a:pt x="144531" y="761517"/>
                    <a:pt x="154468" y="751581"/>
                    <a:pt x="166211" y="751581"/>
                  </a:cubicBezTo>
                  <a:lnTo>
                    <a:pt x="469727" y="751581"/>
                  </a:lnTo>
                  <a:cubicBezTo>
                    <a:pt x="482374" y="751581"/>
                    <a:pt x="491407" y="761517"/>
                    <a:pt x="491407" y="773260"/>
                  </a:cubicBezTo>
                  <a:close/>
                  <a:moveTo>
                    <a:pt x="166211" y="722674"/>
                  </a:moveTo>
                  <a:cubicBezTo>
                    <a:pt x="154468" y="722674"/>
                    <a:pt x="144531" y="712738"/>
                    <a:pt x="144531" y="700995"/>
                  </a:cubicBezTo>
                  <a:cubicBezTo>
                    <a:pt x="144531" y="689251"/>
                    <a:pt x="154468" y="679315"/>
                    <a:pt x="166211" y="679315"/>
                  </a:cubicBezTo>
                  <a:lnTo>
                    <a:pt x="469727" y="679315"/>
                  </a:lnTo>
                  <a:cubicBezTo>
                    <a:pt x="481471" y="679315"/>
                    <a:pt x="491407" y="689251"/>
                    <a:pt x="491407" y="700995"/>
                  </a:cubicBezTo>
                  <a:cubicBezTo>
                    <a:pt x="491407" y="712738"/>
                    <a:pt x="481471" y="722674"/>
                    <a:pt x="469727" y="722674"/>
                  </a:cubicBezTo>
                  <a:lnTo>
                    <a:pt x="166211" y="722674"/>
                  </a:ln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5" name="Freeform 64">
              <a:extLst>
                <a:ext uri="{FF2B5EF4-FFF2-40B4-BE49-F238E27FC236}">
                  <a16:creationId xmlns:a16="http://schemas.microsoft.com/office/drawing/2014/main" id="{98E5CB83-2C15-1D97-944A-0AA7E520C4D6}"/>
                </a:ext>
              </a:extLst>
            </p:cNvPr>
            <p:cNvSpPr/>
            <p:nvPr/>
          </p:nvSpPr>
          <p:spPr>
            <a:xfrm>
              <a:off x="8736336" y="1077510"/>
              <a:ext cx="101172" cy="28906"/>
            </a:xfrm>
            <a:custGeom>
              <a:avLst/>
              <a:gdLst>
                <a:gd name="connsiteX0" fmla="*/ 101172 w 101172"/>
                <a:gd name="connsiteY0" fmla="*/ 14453 h 28906"/>
                <a:gd name="connsiteX1" fmla="*/ 86719 w 101172"/>
                <a:gd name="connsiteY1" fmla="*/ 0 h 28906"/>
                <a:gd name="connsiteX2" fmla="*/ 14453 w 101172"/>
                <a:gd name="connsiteY2" fmla="*/ 0 h 28906"/>
                <a:gd name="connsiteX3" fmla="*/ 0 w 101172"/>
                <a:gd name="connsiteY3" fmla="*/ 14453 h 28906"/>
                <a:gd name="connsiteX4" fmla="*/ 14453 w 101172"/>
                <a:gd name="connsiteY4" fmla="*/ 28906 h 28906"/>
                <a:gd name="connsiteX5" fmla="*/ 86719 w 101172"/>
                <a:gd name="connsiteY5" fmla="*/ 28906 h 28906"/>
                <a:gd name="connsiteX6" fmla="*/ 101172 w 101172"/>
                <a:gd name="connsiteY6" fmla="*/ 14453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172" h="28906">
                  <a:moveTo>
                    <a:pt x="101172" y="14453"/>
                  </a:moveTo>
                  <a:cubicBezTo>
                    <a:pt x="101172" y="6323"/>
                    <a:pt x="94849" y="0"/>
                    <a:pt x="86719" y="0"/>
                  </a:cubicBezTo>
                  <a:lnTo>
                    <a:pt x="14453" y="0"/>
                  </a:lnTo>
                  <a:cubicBezTo>
                    <a:pt x="6323" y="0"/>
                    <a:pt x="0" y="6323"/>
                    <a:pt x="0" y="14453"/>
                  </a:cubicBezTo>
                  <a:cubicBezTo>
                    <a:pt x="0" y="22583"/>
                    <a:pt x="6323" y="28906"/>
                    <a:pt x="14453" y="28906"/>
                  </a:cubicBezTo>
                  <a:lnTo>
                    <a:pt x="86719" y="28906"/>
                  </a:lnTo>
                  <a:cubicBezTo>
                    <a:pt x="94849" y="28906"/>
                    <a:pt x="101172" y="22583"/>
                    <a:pt x="101172" y="14453"/>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8" name="Freeform 67">
              <a:extLst>
                <a:ext uri="{FF2B5EF4-FFF2-40B4-BE49-F238E27FC236}">
                  <a16:creationId xmlns:a16="http://schemas.microsoft.com/office/drawing/2014/main" id="{D9CB6FC2-7F29-5D2F-3272-C4F71AE06836}"/>
                </a:ext>
              </a:extLst>
            </p:cNvPr>
            <p:cNvSpPr/>
            <p:nvPr/>
          </p:nvSpPr>
          <p:spPr>
            <a:xfrm>
              <a:off x="8796859" y="1265589"/>
              <a:ext cx="91235" cy="64850"/>
            </a:xfrm>
            <a:custGeom>
              <a:avLst/>
              <a:gdLst>
                <a:gd name="connsiteX0" fmla="*/ 69556 w 91235"/>
                <a:gd name="connsiteY0" fmla="*/ 1618 h 64850"/>
                <a:gd name="connsiteX1" fmla="*/ 7226 w 91235"/>
                <a:gd name="connsiteY1" fmla="*/ 37751 h 64850"/>
                <a:gd name="connsiteX2" fmla="*/ 1807 w 91235"/>
                <a:gd name="connsiteY2" fmla="*/ 57624 h 64850"/>
                <a:gd name="connsiteX3" fmla="*/ 21680 w 91235"/>
                <a:gd name="connsiteY3" fmla="*/ 63044 h 64850"/>
                <a:gd name="connsiteX4" fmla="*/ 84009 w 91235"/>
                <a:gd name="connsiteY4" fmla="*/ 26911 h 64850"/>
                <a:gd name="connsiteX5" fmla="*/ 89429 w 91235"/>
                <a:gd name="connsiteY5" fmla="*/ 7038 h 64850"/>
                <a:gd name="connsiteX6" fmla="*/ 69556 w 91235"/>
                <a:gd name="connsiteY6" fmla="*/ 161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35" h="64850">
                  <a:moveTo>
                    <a:pt x="69556" y="1618"/>
                  </a:moveTo>
                  <a:lnTo>
                    <a:pt x="7226" y="37751"/>
                  </a:lnTo>
                  <a:cubicBezTo>
                    <a:pt x="0" y="41365"/>
                    <a:pt x="-1807" y="50398"/>
                    <a:pt x="1807" y="57624"/>
                  </a:cubicBezTo>
                  <a:cubicBezTo>
                    <a:pt x="5420" y="64851"/>
                    <a:pt x="14453" y="66657"/>
                    <a:pt x="21680" y="63044"/>
                  </a:cubicBezTo>
                  <a:lnTo>
                    <a:pt x="84009" y="26911"/>
                  </a:lnTo>
                  <a:cubicBezTo>
                    <a:pt x="91236" y="23298"/>
                    <a:pt x="93042" y="14265"/>
                    <a:pt x="89429" y="7038"/>
                  </a:cubicBezTo>
                  <a:cubicBezTo>
                    <a:pt x="84912" y="715"/>
                    <a:pt x="76782" y="-1995"/>
                    <a:pt x="69556" y="1618"/>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9" name="Freeform 68">
              <a:extLst>
                <a:ext uri="{FF2B5EF4-FFF2-40B4-BE49-F238E27FC236}">
                  <a16:creationId xmlns:a16="http://schemas.microsoft.com/office/drawing/2014/main" id="{776ED23C-D704-E0CB-AA62-083C2E7E06C0}"/>
                </a:ext>
              </a:extLst>
            </p:cNvPr>
            <p:cNvSpPr/>
            <p:nvPr/>
          </p:nvSpPr>
          <p:spPr>
            <a:xfrm>
              <a:off x="8796457" y="853486"/>
              <a:ext cx="91499" cy="65041"/>
            </a:xfrm>
            <a:custGeom>
              <a:avLst/>
              <a:gdLst>
                <a:gd name="connsiteX0" fmla="*/ 7628 w 91499"/>
                <a:gd name="connsiteY0" fmla="*/ 27100 h 65041"/>
                <a:gd name="connsiteX1" fmla="*/ 77184 w 91499"/>
                <a:gd name="connsiteY1" fmla="*/ 65039 h 65041"/>
                <a:gd name="connsiteX2" fmla="*/ 84410 w 91499"/>
                <a:gd name="connsiteY2" fmla="*/ 37940 h 65041"/>
                <a:gd name="connsiteX3" fmla="*/ 22081 w 91499"/>
                <a:gd name="connsiteY3" fmla="*/ 1807 h 65041"/>
                <a:gd name="connsiteX4" fmla="*/ 2208 w 91499"/>
                <a:gd name="connsiteY4" fmla="*/ 7226 h 65041"/>
                <a:gd name="connsiteX5" fmla="*/ 7628 w 91499"/>
                <a:gd name="connsiteY5" fmla="*/ 27100 h 6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65041">
                  <a:moveTo>
                    <a:pt x="7628" y="27100"/>
                  </a:moveTo>
                  <a:cubicBezTo>
                    <a:pt x="74474" y="65942"/>
                    <a:pt x="71764" y="65039"/>
                    <a:pt x="77184" y="65039"/>
                  </a:cubicBezTo>
                  <a:cubicBezTo>
                    <a:pt x="91637" y="65039"/>
                    <a:pt x="97057" y="45166"/>
                    <a:pt x="84410" y="37940"/>
                  </a:cubicBezTo>
                  <a:lnTo>
                    <a:pt x="22081" y="1807"/>
                  </a:lnTo>
                  <a:cubicBezTo>
                    <a:pt x="14855" y="-1807"/>
                    <a:pt x="6725" y="0"/>
                    <a:pt x="2208" y="7226"/>
                  </a:cubicBezTo>
                  <a:cubicBezTo>
                    <a:pt x="-2308" y="14453"/>
                    <a:pt x="401" y="23486"/>
                    <a:pt x="7628" y="27100"/>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70" name="Freeform 69">
              <a:extLst>
                <a:ext uri="{FF2B5EF4-FFF2-40B4-BE49-F238E27FC236}">
                  <a16:creationId xmlns:a16="http://schemas.microsoft.com/office/drawing/2014/main" id="{ABDEFAC4-FF47-1417-1457-0DE5F017C3AF}"/>
                </a:ext>
              </a:extLst>
            </p:cNvPr>
            <p:cNvSpPr/>
            <p:nvPr/>
          </p:nvSpPr>
          <p:spPr>
            <a:xfrm>
              <a:off x="9560165" y="1077510"/>
              <a:ext cx="101172" cy="28906"/>
            </a:xfrm>
            <a:custGeom>
              <a:avLst/>
              <a:gdLst>
                <a:gd name="connsiteX0" fmla="*/ 86719 w 101172"/>
                <a:gd name="connsiteY0" fmla="*/ 0 h 28906"/>
                <a:gd name="connsiteX1" fmla="*/ 14453 w 101172"/>
                <a:gd name="connsiteY1" fmla="*/ 0 h 28906"/>
                <a:gd name="connsiteX2" fmla="*/ 0 w 101172"/>
                <a:gd name="connsiteY2" fmla="*/ 14453 h 28906"/>
                <a:gd name="connsiteX3" fmla="*/ 14453 w 101172"/>
                <a:gd name="connsiteY3" fmla="*/ 28906 h 28906"/>
                <a:gd name="connsiteX4" fmla="*/ 86719 w 101172"/>
                <a:gd name="connsiteY4" fmla="*/ 28906 h 28906"/>
                <a:gd name="connsiteX5" fmla="*/ 101172 w 101172"/>
                <a:gd name="connsiteY5" fmla="*/ 14453 h 28906"/>
                <a:gd name="connsiteX6" fmla="*/ 86719 w 101172"/>
                <a:gd name="connsiteY6" fmla="*/ 0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172" h="28906">
                  <a:moveTo>
                    <a:pt x="86719" y="0"/>
                  </a:moveTo>
                  <a:lnTo>
                    <a:pt x="14453" y="0"/>
                  </a:lnTo>
                  <a:cubicBezTo>
                    <a:pt x="6323" y="0"/>
                    <a:pt x="0" y="6323"/>
                    <a:pt x="0" y="14453"/>
                  </a:cubicBezTo>
                  <a:cubicBezTo>
                    <a:pt x="0" y="22583"/>
                    <a:pt x="6323" y="28906"/>
                    <a:pt x="14453" y="28906"/>
                  </a:cubicBezTo>
                  <a:lnTo>
                    <a:pt x="86719" y="28906"/>
                  </a:lnTo>
                  <a:cubicBezTo>
                    <a:pt x="94849" y="28906"/>
                    <a:pt x="101172" y="22583"/>
                    <a:pt x="101172" y="14453"/>
                  </a:cubicBezTo>
                  <a:cubicBezTo>
                    <a:pt x="101172" y="6323"/>
                    <a:pt x="94849" y="0"/>
                    <a:pt x="86719" y="0"/>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71" name="Freeform 70">
              <a:extLst>
                <a:ext uri="{FF2B5EF4-FFF2-40B4-BE49-F238E27FC236}">
                  <a16:creationId xmlns:a16="http://schemas.microsoft.com/office/drawing/2014/main" id="{1E0A8E68-B42A-DAA2-72AB-F0305C6E87A8}"/>
                </a:ext>
              </a:extLst>
            </p:cNvPr>
            <p:cNvSpPr/>
            <p:nvPr/>
          </p:nvSpPr>
          <p:spPr>
            <a:xfrm>
              <a:off x="9510483" y="1265401"/>
              <a:ext cx="91047" cy="65039"/>
            </a:xfrm>
            <a:custGeom>
              <a:avLst/>
              <a:gdLst>
                <a:gd name="connsiteX0" fmla="*/ 84009 w 91047"/>
                <a:gd name="connsiteY0" fmla="*/ 37939 h 65039"/>
                <a:gd name="connsiteX1" fmla="*/ 21680 w 91047"/>
                <a:gd name="connsiteY1" fmla="*/ 1807 h 65039"/>
                <a:gd name="connsiteX2" fmla="*/ 1807 w 91047"/>
                <a:gd name="connsiteY2" fmla="*/ 7227 h 65039"/>
                <a:gd name="connsiteX3" fmla="*/ 7226 w 91047"/>
                <a:gd name="connsiteY3" fmla="*/ 27099 h 65039"/>
                <a:gd name="connsiteX4" fmla="*/ 69556 w 91047"/>
                <a:gd name="connsiteY4" fmla="*/ 63232 h 65039"/>
                <a:gd name="connsiteX5" fmla="*/ 89429 w 91047"/>
                <a:gd name="connsiteY5" fmla="*/ 57813 h 65039"/>
                <a:gd name="connsiteX6" fmla="*/ 84009 w 91047"/>
                <a:gd name="connsiteY6" fmla="*/ 37939 h 6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47" h="65039">
                  <a:moveTo>
                    <a:pt x="84009" y="37939"/>
                  </a:moveTo>
                  <a:lnTo>
                    <a:pt x="21680" y="1807"/>
                  </a:lnTo>
                  <a:cubicBezTo>
                    <a:pt x="14453" y="-1806"/>
                    <a:pt x="6323" y="0"/>
                    <a:pt x="1807" y="7227"/>
                  </a:cubicBezTo>
                  <a:cubicBezTo>
                    <a:pt x="-1807" y="14453"/>
                    <a:pt x="0" y="22583"/>
                    <a:pt x="7226" y="27099"/>
                  </a:cubicBezTo>
                  <a:lnTo>
                    <a:pt x="69556" y="63232"/>
                  </a:lnTo>
                  <a:cubicBezTo>
                    <a:pt x="76782" y="66846"/>
                    <a:pt x="84912" y="65039"/>
                    <a:pt x="89429" y="57813"/>
                  </a:cubicBezTo>
                  <a:cubicBezTo>
                    <a:pt x="93042" y="51489"/>
                    <a:pt x="90332" y="42456"/>
                    <a:pt x="84009" y="37939"/>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72" name="Freeform 71">
              <a:extLst>
                <a:ext uri="{FF2B5EF4-FFF2-40B4-BE49-F238E27FC236}">
                  <a16:creationId xmlns:a16="http://schemas.microsoft.com/office/drawing/2014/main" id="{903F4EE8-3892-B97D-7062-DD26E6B6E446}"/>
                </a:ext>
              </a:extLst>
            </p:cNvPr>
            <p:cNvSpPr/>
            <p:nvPr/>
          </p:nvSpPr>
          <p:spPr>
            <a:xfrm>
              <a:off x="9509975" y="853486"/>
              <a:ext cx="91742" cy="65041"/>
            </a:xfrm>
            <a:custGeom>
              <a:avLst/>
              <a:gdLst>
                <a:gd name="connsiteX0" fmla="*/ 14961 w 91742"/>
                <a:gd name="connsiteY0" fmla="*/ 65039 h 65041"/>
                <a:gd name="connsiteX1" fmla="*/ 84516 w 91742"/>
                <a:gd name="connsiteY1" fmla="*/ 27100 h 65041"/>
                <a:gd name="connsiteX2" fmla="*/ 89936 w 91742"/>
                <a:gd name="connsiteY2" fmla="*/ 7226 h 65041"/>
                <a:gd name="connsiteX3" fmla="*/ 70063 w 91742"/>
                <a:gd name="connsiteY3" fmla="*/ 1807 h 65041"/>
                <a:gd name="connsiteX4" fmla="*/ 7734 w 91742"/>
                <a:gd name="connsiteY4" fmla="*/ 37940 h 65041"/>
                <a:gd name="connsiteX5" fmla="*/ 14961 w 91742"/>
                <a:gd name="connsiteY5" fmla="*/ 65039 h 6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42" h="65041">
                  <a:moveTo>
                    <a:pt x="14961" y="65039"/>
                  </a:moveTo>
                  <a:cubicBezTo>
                    <a:pt x="20381" y="65039"/>
                    <a:pt x="17671" y="65942"/>
                    <a:pt x="84516" y="27100"/>
                  </a:cubicBezTo>
                  <a:cubicBezTo>
                    <a:pt x="91743" y="23486"/>
                    <a:pt x="93549" y="14453"/>
                    <a:pt x="89936" y="7226"/>
                  </a:cubicBezTo>
                  <a:cubicBezTo>
                    <a:pt x="86323" y="0"/>
                    <a:pt x="77290" y="-1807"/>
                    <a:pt x="70063" y="1807"/>
                  </a:cubicBezTo>
                  <a:lnTo>
                    <a:pt x="7734" y="37940"/>
                  </a:lnTo>
                  <a:cubicBezTo>
                    <a:pt x="-5816" y="45166"/>
                    <a:pt x="-396" y="65039"/>
                    <a:pt x="14961" y="65039"/>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sp>
        <p:nvSpPr>
          <p:cNvPr id="73" name="Slide Number Placeholder 2">
            <a:extLst>
              <a:ext uri="{FF2B5EF4-FFF2-40B4-BE49-F238E27FC236}">
                <a16:creationId xmlns:a16="http://schemas.microsoft.com/office/drawing/2014/main" id="{662BA432-44A3-973D-727F-0E52F0B1BC99}"/>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4</a:t>
            </a:fld>
            <a:endParaRPr lang="en-US" sz="8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2468284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63341" y="542699"/>
            <a:ext cx="10483431" cy="804265"/>
          </a:xfrm>
        </p:spPr>
        <p:txBody>
          <a:bodyPr/>
          <a:lstStyle/>
          <a:p>
            <a:r>
              <a:rPr lang="de-DE" dirty="0"/>
              <a:t>LOCAL REGULATIONS: IRELAND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248311"/>
            <a:ext cx="9576399" cy="5211414"/>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Other valuable addresses for support are (please collect valuable information resources, websites, podcasts and so on):</a:t>
            </a:r>
          </a:p>
          <a:p>
            <a:pPr>
              <a:buClr>
                <a:srgbClr val="915F9E"/>
              </a:buClr>
            </a:pPr>
            <a:r>
              <a:rPr lang="en-US" sz="1800" dirty="0">
                <a:solidFill>
                  <a:schemeClr val="tx1"/>
                </a:solidFill>
              </a:rPr>
              <a:t>Register a business name at </a:t>
            </a:r>
            <a:r>
              <a:rPr lang="en-US" sz="1800" b="1" dirty="0">
                <a:solidFill>
                  <a:srgbClr val="E97924"/>
                </a:solidFill>
                <a:hlinkClick r:id="rId2"/>
              </a:rPr>
              <a:t>Cro</a:t>
            </a:r>
            <a:endParaRPr lang="en-US" sz="1800" b="1" dirty="0">
              <a:solidFill>
                <a:srgbClr val="E97924"/>
              </a:solidFill>
            </a:endParaRPr>
          </a:p>
          <a:p>
            <a:pPr>
              <a:buClr>
                <a:srgbClr val="915F9E"/>
              </a:buClr>
            </a:pPr>
            <a:r>
              <a:rPr lang="en-GB" sz="1800" dirty="0">
                <a:solidFill>
                  <a:schemeClr val="tx1"/>
                </a:solidFill>
              </a:rPr>
              <a:t>Help businesses across the island to trade cross-border, collaborate, innovate, and attract investment </a:t>
            </a:r>
            <a:r>
              <a:rPr lang="en-GB" sz="1800" dirty="0">
                <a:solidFill>
                  <a:schemeClr val="tx1"/>
                </a:solidFill>
                <a:hlinkClick r:id="rId3"/>
              </a:rPr>
              <a:t> Inter Trade Ireland</a:t>
            </a:r>
            <a:endParaRPr lang="en-GB" sz="1800" dirty="0">
              <a:solidFill>
                <a:schemeClr val="tx1"/>
              </a:solidFill>
            </a:endParaRPr>
          </a:p>
          <a:p>
            <a:pPr>
              <a:buClr>
                <a:srgbClr val="915F9E"/>
              </a:buClr>
            </a:pPr>
            <a:r>
              <a:rPr lang="en-GB" sz="1800" dirty="0">
                <a:solidFill>
                  <a:schemeClr val="tx1"/>
                </a:solidFill>
              </a:rPr>
              <a:t>Their mission is to harness the power of people to accelerate social change.  They provide programmes, direct funding, and alumni mentors </a:t>
            </a:r>
            <a:r>
              <a:rPr lang="en-GB" sz="1800" dirty="0">
                <a:solidFill>
                  <a:schemeClr val="tx1"/>
                </a:solidFill>
                <a:hlinkClick r:id="rId4"/>
              </a:rPr>
              <a:t>Social Entrepreneurs Ireland</a:t>
            </a:r>
            <a:endParaRPr lang="en-GB" sz="1800" dirty="0">
              <a:solidFill>
                <a:schemeClr val="tx1"/>
              </a:solidFill>
            </a:endParaRPr>
          </a:p>
          <a:p>
            <a:pPr>
              <a:buClr>
                <a:srgbClr val="915F9E"/>
              </a:buClr>
            </a:pPr>
            <a:r>
              <a:rPr lang="en-GB" sz="1800" dirty="0">
                <a:solidFill>
                  <a:schemeClr val="tx1"/>
                </a:solidFill>
              </a:rPr>
              <a:t>This organization assists businesses struggling to secure a business loan from a traditional lender </a:t>
            </a:r>
            <a:r>
              <a:rPr lang="en-GB" sz="1800" dirty="0">
                <a:solidFill>
                  <a:schemeClr val="tx1"/>
                </a:solidFill>
                <a:hlinkClick r:id="rId4"/>
              </a:rPr>
              <a:t>Micro Finance Ireland</a:t>
            </a:r>
            <a:endParaRPr lang="en-GB" sz="1800" dirty="0">
              <a:solidFill>
                <a:schemeClr val="tx1"/>
              </a:solidFill>
            </a:endParaRPr>
          </a:p>
          <a:p>
            <a:pPr>
              <a:buClr>
                <a:srgbClr val="915F9E"/>
              </a:buClr>
            </a:pPr>
            <a:endParaRPr lang="en-GB" sz="1800" dirty="0">
              <a:solidFill>
                <a:schemeClr val="tx1"/>
              </a:solidFill>
            </a:endParaRPr>
          </a:p>
          <a:p>
            <a:pPr>
              <a:buClr>
                <a:srgbClr val="915F9E"/>
              </a:buClr>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281383044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63341" y="542699"/>
            <a:ext cx="10483431" cy="804265"/>
          </a:xfrm>
        </p:spPr>
        <p:txBody>
          <a:bodyPr/>
          <a:lstStyle/>
          <a:p>
            <a:r>
              <a:rPr lang="de-DE" dirty="0"/>
              <a:t>LOCAL REGULATIONS: IRELAND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69312" y="1271649"/>
            <a:ext cx="9576399" cy="5211414"/>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GB" sz="1800" dirty="0">
                <a:solidFill>
                  <a:schemeClr val="tx1"/>
                </a:solidFill>
              </a:rPr>
              <a:t>Get inspired with this podcast! Irish Success Podcast is a place to learn about business from successful entrepreneurs. Every week they invite someone successful in their trade. </a:t>
            </a: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pic>
        <p:nvPicPr>
          <p:cNvPr id="140" name="Picture 139" descr="A person and person talking with microphones&#10;&#10;Description automatically generated">
            <a:extLst>
              <a:ext uri="{FF2B5EF4-FFF2-40B4-BE49-F238E27FC236}">
                <a16:creationId xmlns:a16="http://schemas.microsoft.com/office/drawing/2014/main" id="{43B7C255-D0F9-B54F-6CF8-4E9E0A8418B8}"/>
              </a:ext>
            </a:extLst>
          </p:cNvPr>
          <p:cNvPicPr>
            <a:picLocks noChangeAspect="1"/>
          </p:cNvPicPr>
          <p:nvPr/>
        </p:nvPicPr>
        <p:blipFill>
          <a:blip r:embed="rId2"/>
          <a:stretch>
            <a:fillRect/>
          </a:stretch>
        </p:blipFill>
        <p:spPr>
          <a:xfrm>
            <a:off x="4535051" y="2577083"/>
            <a:ext cx="4913875" cy="3685406"/>
          </a:xfrm>
          <a:prstGeom prst="rect">
            <a:avLst/>
          </a:prstGeom>
        </p:spPr>
      </p:pic>
      <p:pic>
        <p:nvPicPr>
          <p:cNvPr id="143" name="Picture 142" descr="A logo for a podcast&#10;&#10;Description automatically generated">
            <a:hlinkClick r:id="rId3"/>
            <a:extLst>
              <a:ext uri="{FF2B5EF4-FFF2-40B4-BE49-F238E27FC236}">
                <a16:creationId xmlns:a16="http://schemas.microsoft.com/office/drawing/2014/main" id="{52996BF3-EEBF-C07D-AB8B-49299EFD0C56}"/>
              </a:ext>
            </a:extLst>
          </p:cNvPr>
          <p:cNvPicPr>
            <a:picLocks noChangeAspect="1"/>
          </p:cNvPicPr>
          <p:nvPr/>
        </p:nvPicPr>
        <p:blipFill>
          <a:blip r:embed="rId4"/>
          <a:stretch>
            <a:fillRect/>
          </a:stretch>
        </p:blipFill>
        <p:spPr>
          <a:xfrm>
            <a:off x="1505913" y="2086054"/>
            <a:ext cx="1676400" cy="1676400"/>
          </a:xfrm>
          <a:prstGeom prst="rect">
            <a:avLst/>
          </a:prstGeom>
        </p:spPr>
      </p:pic>
      <p:pic>
        <p:nvPicPr>
          <p:cNvPr id="145" name="Graphic 144" descr="Cursor with solid fill">
            <a:extLst>
              <a:ext uri="{FF2B5EF4-FFF2-40B4-BE49-F238E27FC236}">
                <a16:creationId xmlns:a16="http://schemas.microsoft.com/office/drawing/2014/main" id="{BFE84565-DBD8-6888-A422-767E83D7028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776925">
            <a:off x="2620054" y="3420130"/>
            <a:ext cx="914400" cy="914400"/>
          </a:xfrm>
          <a:prstGeom prst="rect">
            <a:avLst/>
          </a:prstGeom>
        </p:spPr>
      </p:pic>
      <p:pic>
        <p:nvPicPr>
          <p:cNvPr id="147" name="Graphic 146" descr="Mouse with solid fill">
            <a:extLst>
              <a:ext uri="{FF2B5EF4-FFF2-40B4-BE49-F238E27FC236}">
                <a16:creationId xmlns:a16="http://schemas.microsoft.com/office/drawing/2014/main" id="{10200F9E-01EE-6AD9-25BF-2CBE27033D7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9853817">
            <a:off x="2829074" y="4051200"/>
            <a:ext cx="1384354" cy="1384354"/>
          </a:xfrm>
          <a:prstGeom prst="rect">
            <a:avLst/>
          </a:prstGeom>
        </p:spPr>
      </p:pic>
      <p:sp>
        <p:nvSpPr>
          <p:cNvPr id="148" name="TextBox 147">
            <a:extLst>
              <a:ext uri="{FF2B5EF4-FFF2-40B4-BE49-F238E27FC236}">
                <a16:creationId xmlns:a16="http://schemas.microsoft.com/office/drawing/2014/main" id="{E3D5C744-AF10-8094-D716-E1A048906FFF}"/>
              </a:ext>
            </a:extLst>
          </p:cNvPr>
          <p:cNvSpPr txBox="1"/>
          <p:nvPr/>
        </p:nvSpPr>
        <p:spPr>
          <a:xfrm>
            <a:off x="1687442" y="4230931"/>
            <a:ext cx="1250786" cy="1120756"/>
          </a:xfrm>
          <a:prstGeom prst="rect">
            <a:avLst/>
          </a:prstGeom>
          <a:noFill/>
        </p:spPr>
        <p:txBody>
          <a:bodyPr wrap="square" rtlCol="0">
            <a:spAutoFit/>
          </a:bodyPr>
          <a:lstStyle/>
          <a:p>
            <a:pPr algn="ctr"/>
            <a:r>
              <a:rPr lang="en-IE" sz="1800" b="1" dirty="0">
                <a:solidFill>
                  <a:srgbClr val="7ABB57"/>
                </a:solidFill>
              </a:rPr>
              <a:t>CLICK TO LISTEN</a:t>
            </a:r>
          </a:p>
          <a:p>
            <a:endParaRPr lang="en-IE" dirty="0"/>
          </a:p>
        </p:txBody>
      </p:sp>
    </p:spTree>
    <p:extLst>
      <p:ext uri="{BB962C8B-B14F-4D97-AF65-F5344CB8AC3E}">
        <p14:creationId xmlns:p14="http://schemas.microsoft.com/office/powerpoint/2010/main" val="393098732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386208" y="442205"/>
            <a:ext cx="10483431" cy="804265"/>
          </a:xfrm>
        </p:spPr>
        <p:txBody>
          <a:bodyPr/>
          <a:lstStyle/>
          <a:p>
            <a:r>
              <a:rPr lang="de-DE" dirty="0"/>
              <a:t>LOCAL REGULATIONS: DENMARK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grpSp>
      <p:sp>
        <p:nvSpPr>
          <p:cNvPr id="140" name="Textplatzhalter 2">
            <a:extLst>
              <a:ext uri="{FF2B5EF4-FFF2-40B4-BE49-F238E27FC236}">
                <a16:creationId xmlns:a16="http://schemas.microsoft.com/office/drawing/2014/main" id="{6E3DF365-78E6-D79E-20A4-67443ED83787}"/>
              </a:ext>
            </a:extLst>
          </p:cNvPr>
          <p:cNvSpPr txBox="1">
            <a:spLocks/>
          </p:cNvSpPr>
          <p:nvPr/>
        </p:nvSpPr>
        <p:spPr>
          <a:xfrm>
            <a:off x="437370" y="1026926"/>
            <a:ext cx="9576399" cy="475193"/>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What taxes should I be aware of?</a:t>
            </a:r>
          </a:p>
        </p:txBody>
      </p:sp>
      <p:sp>
        <p:nvSpPr>
          <p:cNvPr id="3" name="TextBox 2">
            <a:extLst>
              <a:ext uri="{FF2B5EF4-FFF2-40B4-BE49-F238E27FC236}">
                <a16:creationId xmlns:a16="http://schemas.microsoft.com/office/drawing/2014/main" id="{6786027D-0FEE-E0CB-E565-0F0DD46FA0B4}"/>
              </a:ext>
            </a:extLst>
          </p:cNvPr>
          <p:cNvSpPr txBox="1"/>
          <p:nvPr/>
        </p:nvSpPr>
        <p:spPr>
          <a:xfrm>
            <a:off x="375700" y="1445413"/>
            <a:ext cx="9772951" cy="2308324"/>
          </a:xfrm>
          <a:prstGeom prst="rect">
            <a:avLst/>
          </a:prstGeom>
          <a:noFill/>
        </p:spPr>
        <p:txBody>
          <a:bodyPr wrap="square" rtlCol="0">
            <a:spAutoFit/>
          </a:bodyPr>
          <a:lstStyle/>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Personal Income Tax</a:t>
            </a:r>
            <a:r>
              <a:rPr lang="en-GB" sz="1600" dirty="0">
                <a:latin typeface="Calibri" panose="020F0502020204030204" pitchFamily="34" charset="0"/>
                <a:cs typeface="Calibri" panose="020F0502020204030204" pitchFamily="34" charset="0"/>
              </a:rPr>
              <a:t>: Denmark has a progressive income tax system. It means the more one earns, the higher the percentage of tax paid. It includes state income tax, municipal tax, health contributions, and possibly church tax.</a:t>
            </a:r>
          </a:p>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Value Added Tax (VAT): </a:t>
            </a:r>
            <a:r>
              <a:rPr lang="en-GB" sz="1600" dirty="0">
                <a:latin typeface="Calibri" panose="020F0502020204030204" pitchFamily="34" charset="0"/>
                <a:cs typeface="Calibri" panose="020F0502020204030204" pitchFamily="34" charset="0"/>
              </a:rPr>
              <a:t>Known in Denmark as 'moms', this is a tax on goods and services. Businesses need to collect VAT from customers and remit it to the tax authorities.</a:t>
            </a:r>
          </a:p>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Corporate Tax</a:t>
            </a:r>
            <a:r>
              <a:rPr lang="en-GB" sz="1600" dirty="0">
                <a:latin typeface="Calibri" panose="020F0502020204030204" pitchFamily="34" charset="0"/>
                <a:cs typeface="Calibri" panose="020F0502020204030204" pitchFamily="34" charset="0"/>
              </a:rPr>
              <a:t>: Companies pay a flat rate on their profits. It’s essential for entrepreneurs to understand how to file and pay this tax.</a:t>
            </a:r>
          </a:p>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Excise Duties</a:t>
            </a:r>
            <a:r>
              <a:rPr lang="en-GB" sz="1600" dirty="0">
                <a:latin typeface="Calibri" panose="020F0502020204030204" pitchFamily="34" charset="0"/>
                <a:cs typeface="Calibri" panose="020F0502020204030204" pitchFamily="34" charset="0"/>
              </a:rPr>
              <a:t>: These are taxes on specific goods like alcohol, tobacco, and sugary products.</a:t>
            </a:r>
          </a:p>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Property Tax</a:t>
            </a:r>
            <a:r>
              <a:rPr lang="en-GB" sz="1600" dirty="0">
                <a:latin typeface="Calibri" panose="020F0502020204030204" pitchFamily="34" charset="0"/>
                <a:cs typeface="Calibri" panose="020F0502020204030204" pitchFamily="34" charset="0"/>
              </a:rPr>
              <a:t>: Owners of property pay this tax based on the property value.</a:t>
            </a:r>
          </a:p>
        </p:txBody>
      </p:sp>
      <p:sp>
        <p:nvSpPr>
          <p:cNvPr id="141" name="Textplatzhalter 2">
            <a:extLst>
              <a:ext uri="{FF2B5EF4-FFF2-40B4-BE49-F238E27FC236}">
                <a16:creationId xmlns:a16="http://schemas.microsoft.com/office/drawing/2014/main" id="{8B5F3992-DD98-2AE2-8813-B025C7C3A89B}"/>
              </a:ext>
            </a:extLst>
          </p:cNvPr>
          <p:cNvSpPr txBox="1">
            <a:spLocks/>
          </p:cNvSpPr>
          <p:nvPr/>
        </p:nvSpPr>
        <p:spPr>
          <a:xfrm>
            <a:off x="200356" y="3845196"/>
            <a:ext cx="9576399" cy="475193"/>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GB" sz="2400" b="1" dirty="0">
                <a:solidFill>
                  <a:srgbClr val="E97924"/>
                </a:solidFill>
              </a:rPr>
              <a:t>How do I manage my taxes?</a:t>
            </a:r>
            <a:endParaRPr lang="en-US" sz="2400" b="1" dirty="0">
              <a:solidFill>
                <a:srgbClr val="E97924"/>
              </a:solidFill>
            </a:endParaRPr>
          </a:p>
        </p:txBody>
      </p:sp>
      <p:sp>
        <p:nvSpPr>
          <p:cNvPr id="142" name="TextBox 141">
            <a:extLst>
              <a:ext uri="{FF2B5EF4-FFF2-40B4-BE49-F238E27FC236}">
                <a16:creationId xmlns:a16="http://schemas.microsoft.com/office/drawing/2014/main" id="{AB0AF163-3C7B-9C50-E86C-5B564AAAB63A}"/>
              </a:ext>
            </a:extLst>
          </p:cNvPr>
          <p:cNvSpPr txBox="1"/>
          <p:nvPr/>
        </p:nvSpPr>
        <p:spPr>
          <a:xfrm>
            <a:off x="375700" y="4195962"/>
            <a:ext cx="11555414" cy="2308324"/>
          </a:xfrm>
          <a:prstGeom prst="rect">
            <a:avLst/>
          </a:prstGeom>
          <a:noFill/>
        </p:spPr>
        <p:txBody>
          <a:bodyPr wrap="square" rtlCol="0">
            <a:spAutoFit/>
          </a:bodyPr>
          <a:lstStyle/>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Register for a Tax Card: </a:t>
            </a:r>
            <a:r>
              <a:rPr lang="en-GB" sz="1600" dirty="0">
                <a:latin typeface="Calibri" panose="020F0502020204030204" pitchFamily="34" charset="0"/>
                <a:cs typeface="Calibri" panose="020F0502020204030204" pitchFamily="34" charset="0"/>
              </a:rPr>
              <a:t>When you work in Denmark, you must have a tax card, which your employer uses to deduct your income tax.</a:t>
            </a:r>
          </a:p>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Understand Tax Assessment Notices: </a:t>
            </a:r>
            <a:r>
              <a:rPr lang="en-GB" sz="1600" dirty="0">
                <a:latin typeface="Calibri" panose="020F0502020204030204" pitchFamily="34" charset="0"/>
                <a:cs typeface="Calibri" panose="020F0502020204030204" pitchFamily="34" charset="0"/>
              </a:rPr>
              <a:t>Each year, you’ll receive a tax assessment notice ('</a:t>
            </a:r>
            <a:r>
              <a:rPr lang="en-GB" sz="1600" dirty="0" err="1">
                <a:latin typeface="Calibri" panose="020F0502020204030204" pitchFamily="34" charset="0"/>
                <a:cs typeface="Calibri" panose="020F0502020204030204" pitchFamily="34" charset="0"/>
              </a:rPr>
              <a:t>årsopgørelse</a:t>
            </a:r>
            <a:r>
              <a:rPr lang="en-GB" sz="1600" dirty="0">
                <a:latin typeface="Calibri" panose="020F0502020204030204" pitchFamily="34" charset="0"/>
                <a:cs typeface="Calibri" panose="020F0502020204030204" pitchFamily="34" charset="0"/>
              </a:rPr>
              <a:t>'), which is a summary of your income and taxes paid. You should check it for accuracy.</a:t>
            </a:r>
          </a:p>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File a Tax Return: </a:t>
            </a:r>
            <a:r>
              <a:rPr lang="en-GB" sz="1600" dirty="0">
                <a:latin typeface="Calibri" panose="020F0502020204030204" pitchFamily="34" charset="0"/>
                <a:cs typeface="Calibri" panose="020F0502020204030204" pitchFamily="34" charset="0"/>
              </a:rPr>
              <a:t>If you have additional income or deductions not already pre-filled in your tax assessment notice, you must file a tax return.</a:t>
            </a:r>
          </a:p>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Keep Records: </a:t>
            </a:r>
            <a:r>
              <a:rPr lang="en-GB" sz="1600" dirty="0">
                <a:latin typeface="Calibri" panose="020F0502020204030204" pitchFamily="34" charset="0"/>
                <a:cs typeface="Calibri" panose="020F0502020204030204" pitchFamily="34" charset="0"/>
              </a:rPr>
              <a:t>Maintain clear records of all your income, expenses, and tax payments.</a:t>
            </a:r>
          </a:p>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Seek Professional Advice: </a:t>
            </a:r>
            <a:r>
              <a:rPr lang="en-GB" sz="1600" dirty="0">
                <a:latin typeface="Calibri" panose="020F0502020204030204" pitchFamily="34" charset="0"/>
                <a:cs typeface="Calibri" panose="020F0502020204030204" pitchFamily="34" charset="0"/>
              </a:rPr>
              <a:t>Tax laws can be complex, and professional advice can help ensure you are compliant and taking advantage of any allowances or deductions.</a:t>
            </a:r>
          </a:p>
          <a:p>
            <a:pPr marL="285750" indent="-285750">
              <a:buFont typeface="Arial" panose="020B0604020202020204" pitchFamily="34" charset="0"/>
              <a:buChar char="•"/>
            </a:pPr>
            <a:r>
              <a:rPr lang="en-GB" sz="1600" b="1" dirty="0">
                <a:latin typeface="Calibri" panose="020F0502020204030204" pitchFamily="34" charset="0"/>
                <a:cs typeface="Calibri" panose="020F0502020204030204" pitchFamily="34" charset="0"/>
              </a:rPr>
              <a:t>Use Online Services: </a:t>
            </a:r>
            <a:r>
              <a:rPr lang="en-GB" sz="1600" dirty="0">
                <a:latin typeface="Calibri" panose="020F0502020204030204" pitchFamily="34" charset="0"/>
                <a:cs typeface="Calibri" panose="020F0502020204030204" pitchFamily="34" charset="0"/>
              </a:rPr>
              <a:t>The Danish tax authority, SKAT, provides online services where you can manage most of your tax affairs.</a:t>
            </a:r>
          </a:p>
        </p:txBody>
      </p:sp>
    </p:spTree>
    <p:extLst>
      <p:ext uri="{BB962C8B-B14F-4D97-AF65-F5344CB8AC3E}">
        <p14:creationId xmlns:p14="http://schemas.microsoft.com/office/powerpoint/2010/main" val="329566756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273181" y="449442"/>
            <a:ext cx="10483431" cy="804265"/>
          </a:xfrm>
        </p:spPr>
        <p:txBody>
          <a:bodyPr/>
          <a:lstStyle/>
          <a:p>
            <a:r>
              <a:rPr lang="de-DE" dirty="0"/>
              <a:t>LOCAL REGULATIONS: DENMARK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0" name="Textplatzhalter 2">
            <a:extLst>
              <a:ext uri="{FF2B5EF4-FFF2-40B4-BE49-F238E27FC236}">
                <a16:creationId xmlns:a16="http://schemas.microsoft.com/office/drawing/2014/main" id="{0D3374A3-6226-806B-5BBE-8817255D3B18}"/>
              </a:ext>
            </a:extLst>
          </p:cNvPr>
          <p:cNvSpPr txBox="1">
            <a:spLocks/>
          </p:cNvSpPr>
          <p:nvPr/>
        </p:nvSpPr>
        <p:spPr>
          <a:xfrm>
            <a:off x="296160" y="1044929"/>
            <a:ext cx="9576399" cy="873907"/>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Where do I find further support in managing local taxes and banking regulations? (Networks, support structures, technical solutions):</a:t>
            </a: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
        <p:nvSpPr>
          <p:cNvPr id="3" name="TextBox 2">
            <a:extLst>
              <a:ext uri="{FF2B5EF4-FFF2-40B4-BE49-F238E27FC236}">
                <a16:creationId xmlns:a16="http://schemas.microsoft.com/office/drawing/2014/main" id="{FF5372AF-75B3-E10B-D1BC-39F3C5AC0B5A}"/>
              </a:ext>
            </a:extLst>
          </p:cNvPr>
          <p:cNvSpPr txBox="1"/>
          <p:nvPr/>
        </p:nvSpPr>
        <p:spPr>
          <a:xfrm>
            <a:off x="365418" y="1901364"/>
            <a:ext cx="11293046" cy="5666679"/>
          </a:xfrm>
          <a:prstGeom prst="rect">
            <a:avLst/>
          </a:prstGeom>
          <a:noFill/>
        </p:spPr>
        <p:txBody>
          <a:bodyPr wrap="square" rtlCol="0">
            <a:spAutoFit/>
          </a:bodyPr>
          <a:lstStyle/>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1. Danish Tax Agency (</a:t>
            </a:r>
            <a:r>
              <a:rPr lang="en-GB" sz="1200" kern="100" dirty="0" err="1">
                <a:effectLst/>
                <a:latin typeface="Calibri" panose="020F0502020204030204" pitchFamily="34" charset="0"/>
                <a:ea typeface="Corbel" panose="020B0503020204020204" pitchFamily="34" charset="0"/>
                <a:cs typeface="Calibri" panose="020F0502020204030204" pitchFamily="34" charset="0"/>
              </a:rPr>
              <a:t>Skattestyrelsen</a:t>
            </a:r>
            <a:r>
              <a:rPr lang="en-GB" sz="1200" kern="100" dirty="0">
                <a:effectLst/>
                <a:latin typeface="Calibri" panose="020F0502020204030204" pitchFamily="34" charset="0"/>
                <a:ea typeface="Corbel" panose="020B0503020204020204" pitchFamily="34" charset="0"/>
                <a:cs typeface="Calibri" panose="020F0502020204030204" pitchFamily="34" charset="0"/>
              </a:rPr>
              <a:t>): This is the central body for tax collection and administration in Denmark. They provide a wealth of information regarding taxes, including how to submit and pay taxes electronically, details on income tax, and other tax types like VAT and AM-tax. The tax authority issues a tax assessment annually in March and taxpayers must review and correct it before May 1st. Visit their website for detailed information and guidance on taxation in Denmark (</a:t>
            </a:r>
            <a:r>
              <a:rPr lang="en-GB" sz="1200" u="sng" kern="100" dirty="0">
                <a:solidFill>
                  <a:srgbClr val="F49100"/>
                </a:solidFill>
                <a:effectLst/>
                <a:latin typeface="Calibri" panose="020F0502020204030204" pitchFamily="34" charset="0"/>
                <a:ea typeface="Corbel" panose="020B0503020204020204" pitchFamily="34" charset="0"/>
                <a:cs typeface="Calibri" panose="020F0502020204030204" pitchFamily="34" charset="0"/>
                <a:hlinkClick r:id="rId2"/>
              </a:rPr>
              <a:t>InterNations</a:t>
            </a:r>
            <a:r>
              <a:rPr lang="en-GB" sz="1200" kern="100" dirty="0">
                <a:effectLst/>
                <a:latin typeface="Calibri" panose="020F0502020204030204" pitchFamily="34" charset="0"/>
                <a:ea typeface="Corbel" panose="020B0503020204020204" pitchFamily="34" charset="0"/>
                <a:cs typeface="Calibri" panose="020F0502020204030204" pitchFamily="34" charset="0"/>
              </a:rPr>
              <a:t>) (</a:t>
            </a:r>
            <a:r>
              <a:rPr lang="en-GB" sz="1200" u="sng" kern="100" dirty="0">
                <a:solidFill>
                  <a:srgbClr val="F49100"/>
                </a:solidFill>
                <a:effectLst/>
                <a:latin typeface="Calibri" panose="020F0502020204030204" pitchFamily="34" charset="0"/>
                <a:ea typeface="Corbel" panose="020B0503020204020204" pitchFamily="34" charset="0"/>
                <a:cs typeface="Calibri" panose="020F0502020204030204" pitchFamily="34" charset="0"/>
                <a:hlinkClick r:id="rId3"/>
              </a:rPr>
              <a:t>Expat Arrivals</a:t>
            </a:r>
            <a:r>
              <a:rPr lang="en-GB" sz="1200" kern="100" dirty="0">
                <a:effectLst/>
                <a:latin typeface="Calibri" panose="020F0502020204030204" pitchFamily="34" charset="0"/>
                <a:ea typeface="Corbel" panose="020B0503020204020204" pitchFamily="34" charset="0"/>
                <a:cs typeface="Calibri" panose="020F0502020204030204" pitchFamily="34" charset="0"/>
              </a:rPr>
              <a:t>).</a:t>
            </a: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2. International Citizen Service </a:t>
            </a:r>
            <a:r>
              <a:rPr lang="en-GB" sz="1200" kern="100" dirty="0" err="1">
                <a:effectLst/>
                <a:latin typeface="Calibri" panose="020F0502020204030204" pitchFamily="34" charset="0"/>
                <a:ea typeface="Corbel" panose="020B0503020204020204" pitchFamily="34" charset="0"/>
                <a:cs typeface="Calibri" panose="020F0502020204030204" pitchFamily="34" charset="0"/>
              </a:rPr>
              <a:t>Centers</a:t>
            </a:r>
            <a:r>
              <a:rPr lang="en-GB" sz="1200" kern="100" dirty="0">
                <a:effectLst/>
                <a:latin typeface="Calibri" panose="020F0502020204030204" pitchFamily="34" charset="0"/>
                <a:ea typeface="Corbel" panose="020B0503020204020204" pitchFamily="34" charset="0"/>
                <a:cs typeface="Calibri" panose="020F0502020204030204" pitchFamily="34" charset="0"/>
              </a:rPr>
              <a:t>: These </a:t>
            </a:r>
            <a:r>
              <a:rPr lang="en-GB" sz="1200" kern="100" dirty="0" err="1">
                <a:effectLst/>
                <a:latin typeface="Calibri" panose="020F0502020204030204" pitchFamily="34" charset="0"/>
                <a:ea typeface="Corbel" panose="020B0503020204020204" pitchFamily="34" charset="0"/>
                <a:cs typeface="Calibri" panose="020F0502020204030204" pitchFamily="34" charset="0"/>
              </a:rPr>
              <a:t>centers</a:t>
            </a:r>
            <a:r>
              <a:rPr lang="en-GB" sz="1200" kern="100" dirty="0">
                <a:effectLst/>
                <a:latin typeface="Calibri" panose="020F0502020204030204" pitchFamily="34" charset="0"/>
                <a:ea typeface="Corbel" panose="020B0503020204020204" pitchFamily="34" charset="0"/>
                <a:cs typeface="Calibri" panose="020F0502020204030204" pitchFamily="34" charset="0"/>
              </a:rPr>
              <a:t> provide assistance to foreigners living or working in Denmark, including support with tax numbers and tax cards. They can be a valuable resource for understanding your tax obligations and can help with the preliminary income assessment (</a:t>
            </a:r>
            <a:r>
              <a:rPr lang="en-GB" sz="1200" u="sng" kern="100" dirty="0">
                <a:solidFill>
                  <a:srgbClr val="F49100"/>
                </a:solidFill>
                <a:effectLst/>
                <a:latin typeface="Calibri" panose="020F0502020204030204" pitchFamily="34" charset="0"/>
                <a:ea typeface="Corbel" panose="020B0503020204020204" pitchFamily="34" charset="0"/>
                <a:cs typeface="Calibri" panose="020F0502020204030204" pitchFamily="34" charset="0"/>
                <a:hlinkClick r:id="rId4"/>
              </a:rPr>
              <a:t>Workplace Denmark</a:t>
            </a:r>
            <a:r>
              <a:rPr lang="en-GB" sz="1200" kern="100" dirty="0">
                <a:effectLst/>
                <a:latin typeface="Calibri" panose="020F0502020204030204" pitchFamily="34" charset="0"/>
                <a:ea typeface="Corbel" panose="020B0503020204020204" pitchFamily="34" charset="0"/>
                <a:cs typeface="Calibri" panose="020F0502020204030204" pitchFamily="34" charset="0"/>
              </a:rPr>
              <a:t>).</a:t>
            </a: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3. E-tax for individuals and businesses: The Danish Tax Agency's online self-service system, E-tax (</a:t>
            </a:r>
            <a:r>
              <a:rPr lang="en-GB" sz="1200" kern="100" dirty="0" err="1">
                <a:effectLst/>
                <a:latin typeface="Calibri" panose="020F0502020204030204" pitchFamily="34" charset="0"/>
                <a:ea typeface="Corbel" panose="020B0503020204020204" pitchFamily="34" charset="0"/>
                <a:cs typeface="Calibri" panose="020F0502020204030204" pitchFamily="34" charset="0"/>
              </a:rPr>
              <a:t>TastSelv</a:t>
            </a:r>
            <a:r>
              <a:rPr lang="en-GB" sz="1200" kern="100" dirty="0">
                <a:effectLst/>
                <a:latin typeface="Calibri" panose="020F0502020204030204" pitchFamily="34" charset="0"/>
                <a:ea typeface="Corbel" panose="020B0503020204020204" pitchFamily="34" charset="0"/>
                <a:cs typeface="Calibri" panose="020F0502020204030204" pitchFamily="34" charset="0"/>
              </a:rPr>
              <a:t>), is the place where individuals and businesses can manage their taxes. It is also the platform where you can check the tax information held about you by the Danish Tax Agency (</a:t>
            </a:r>
            <a:r>
              <a:rPr lang="en-GB" sz="1200" u="sng" kern="100" dirty="0">
                <a:solidFill>
                  <a:srgbClr val="F49100"/>
                </a:solidFill>
                <a:effectLst/>
                <a:latin typeface="Calibri" panose="020F0502020204030204" pitchFamily="34" charset="0"/>
                <a:ea typeface="Corbel" panose="020B0503020204020204" pitchFamily="34" charset="0"/>
                <a:cs typeface="Calibri" panose="020F0502020204030204" pitchFamily="34" charset="0"/>
                <a:hlinkClick r:id="rId4"/>
              </a:rPr>
              <a:t>Workplace Denmark).</a:t>
            </a:r>
            <a:endParaRPr lang="en-GB" sz="1200" kern="100" dirty="0">
              <a:effectLst/>
              <a:latin typeface="Calibri" panose="020F0502020204030204" pitchFamily="34" charset="0"/>
              <a:ea typeface="Corbel" panose="020B0503020204020204" pitchFamily="34" charset="0"/>
              <a:cs typeface="Calibri" panose="020F0502020204030204" pitchFamily="34" charset="0"/>
            </a:endParaRP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4. Employment and Payroll Law: It's important to understand Denmark’s employment and payroll laws to remain compliant. Denmark follows EU regulations but also has its own specific laws, such as those around employee classification, working hours, and paid time off. There is no minimum wage in Denmark; wages are often determined by collective bargaining agreements (</a:t>
            </a:r>
            <a:r>
              <a:rPr lang="en-GB" sz="1200" u="sng" kern="100" dirty="0">
                <a:solidFill>
                  <a:srgbClr val="F49100"/>
                </a:solidFill>
                <a:effectLst/>
                <a:latin typeface="Calibri" panose="020F0502020204030204" pitchFamily="34" charset="0"/>
                <a:ea typeface="Corbel" panose="020B0503020204020204" pitchFamily="34" charset="0"/>
                <a:cs typeface="Calibri" panose="020F0502020204030204" pitchFamily="34" charset="0"/>
                <a:hlinkClick r:id="rId5"/>
              </a:rPr>
              <a:t>Fit Small Business).</a:t>
            </a:r>
            <a:endParaRPr lang="en-GB" sz="1200" u="sng" kern="100" dirty="0">
              <a:solidFill>
                <a:srgbClr val="F49100"/>
              </a:solidFill>
              <a:effectLst/>
              <a:latin typeface="Calibri" panose="020F0502020204030204" pitchFamily="34" charset="0"/>
              <a:ea typeface="Corbel" panose="020B0503020204020204" pitchFamily="34" charset="0"/>
              <a:cs typeface="Calibri" panose="020F0502020204030204" pitchFamily="34" charset="0"/>
            </a:endParaRP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5. Professional Legal and Tax Advisors: For complex tax issues, seeking advice from tax professionals and legal advisors in Denmark can be beneficial. They can help navigate the tax system and ensure that you take advantage of any available tax incentives (</a:t>
            </a:r>
            <a:r>
              <a:rPr lang="en-GB" sz="1200" u="sng" kern="100" dirty="0" err="1">
                <a:solidFill>
                  <a:srgbClr val="F49100"/>
                </a:solidFill>
                <a:effectLst/>
                <a:latin typeface="Calibri" panose="020F0502020204030204" pitchFamily="34" charset="0"/>
                <a:ea typeface="Corbel" panose="020B0503020204020204" pitchFamily="34" charset="0"/>
                <a:cs typeface="Calibri" panose="020F0502020204030204" pitchFamily="34" charset="0"/>
                <a:hlinkClick r:id="rId6"/>
              </a:rPr>
              <a:t>NordicHQ</a:t>
            </a:r>
            <a:r>
              <a:rPr lang="en-GB" sz="1200" kern="100" dirty="0">
                <a:effectLst/>
                <a:latin typeface="Calibri" panose="020F0502020204030204" pitchFamily="34" charset="0"/>
                <a:ea typeface="Corbel" panose="020B0503020204020204" pitchFamily="34" charset="0"/>
                <a:cs typeface="Calibri" panose="020F0502020204030204" pitchFamily="34" charset="0"/>
              </a:rPr>
              <a:t>).</a:t>
            </a: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6. Banking in Denmark: The main banks in Denmark offer sophisticated and efficient online banking services. To open a bank account, expatriates must obtain a Civil Registration Number (CPR) and may need to set up a </a:t>
            </a:r>
            <a:r>
              <a:rPr lang="en-GB" sz="1200" kern="100" dirty="0" err="1">
                <a:effectLst/>
                <a:latin typeface="Calibri" panose="020F0502020204030204" pitchFamily="34" charset="0"/>
                <a:ea typeface="Corbel" panose="020B0503020204020204" pitchFamily="34" charset="0"/>
                <a:cs typeface="Calibri" panose="020F0502020204030204" pitchFamily="34" charset="0"/>
              </a:rPr>
              <a:t>NemKonto</a:t>
            </a:r>
            <a:r>
              <a:rPr lang="en-GB" sz="1200" kern="100" dirty="0">
                <a:effectLst/>
                <a:latin typeface="Calibri" panose="020F0502020204030204" pitchFamily="34" charset="0"/>
                <a:ea typeface="Corbel" panose="020B0503020204020204" pitchFamily="34" charset="0"/>
                <a:cs typeface="Calibri" panose="020F0502020204030204" pitchFamily="34" charset="0"/>
              </a:rPr>
              <a:t> for salary and government payments. ATMs and credit cards are widely available across Denmark (</a:t>
            </a:r>
            <a:r>
              <a:rPr lang="en-GB" sz="1200" u="sng" kern="100" dirty="0">
                <a:solidFill>
                  <a:srgbClr val="F49100"/>
                </a:solidFill>
                <a:effectLst/>
                <a:latin typeface="Calibri" panose="020F0502020204030204" pitchFamily="34" charset="0"/>
                <a:ea typeface="Corbel" panose="020B0503020204020204" pitchFamily="34" charset="0"/>
                <a:cs typeface="Calibri" panose="020F0502020204030204" pitchFamily="34" charset="0"/>
                <a:hlinkClick r:id="rId3"/>
              </a:rPr>
              <a:t>Expat Arrivals</a:t>
            </a:r>
            <a:r>
              <a:rPr lang="en-GB" sz="1200" kern="100" dirty="0">
                <a:effectLst/>
                <a:latin typeface="Calibri" panose="020F0502020204030204" pitchFamily="34" charset="0"/>
                <a:ea typeface="Corbel" panose="020B0503020204020204" pitchFamily="34" charset="0"/>
                <a:cs typeface="Calibri" panose="020F0502020204030204" pitchFamily="34" charset="0"/>
              </a:rPr>
              <a:t>).</a:t>
            </a:r>
          </a:p>
          <a:p>
            <a:pPr>
              <a:lnSpc>
                <a:spcPct val="115000"/>
              </a:lnSpc>
              <a:spcBef>
                <a:spcPts val="500"/>
              </a:spcBef>
              <a:spcAft>
                <a:spcPts val="1000"/>
              </a:spcAft>
            </a:pPr>
            <a:r>
              <a:rPr lang="en-GB" sz="1200" kern="100" dirty="0">
                <a:effectLst/>
                <a:latin typeface="Calibri" panose="020F0502020204030204" pitchFamily="34" charset="0"/>
                <a:ea typeface="Corbel" panose="020B0503020204020204" pitchFamily="34" charset="0"/>
                <a:cs typeface="Calibri" panose="020F0502020204030204" pitchFamily="34" charset="0"/>
              </a:rPr>
              <a:t>7. Guidance for Businesses: If you're running a business, familiarize yourself with the Danish tax laws and the requirement to use the accrual basis of accounting. Noncompliance can result in fines, so it may be wise to engage with accountants and bookkeepers familiar with Danish law. There are several tax incentives available for businesses, including tax credits for research and development, which can foster growth and innovation (</a:t>
            </a:r>
            <a:r>
              <a:rPr lang="en-GB" sz="1200" u="sng" kern="100" dirty="0" err="1">
                <a:solidFill>
                  <a:srgbClr val="F49100"/>
                </a:solidFill>
                <a:effectLst/>
                <a:latin typeface="Calibri" panose="020F0502020204030204" pitchFamily="34" charset="0"/>
                <a:ea typeface="Corbel" panose="020B0503020204020204" pitchFamily="34" charset="0"/>
                <a:cs typeface="Calibri" panose="020F0502020204030204" pitchFamily="34" charset="0"/>
                <a:hlinkClick r:id="rId6"/>
              </a:rPr>
              <a:t>NordicHQ</a:t>
            </a:r>
            <a:r>
              <a:rPr lang="en-GB" sz="1200" kern="100" dirty="0">
                <a:effectLst/>
                <a:latin typeface="Calibri" panose="020F0502020204030204" pitchFamily="34" charset="0"/>
                <a:ea typeface="Corbel" panose="020B0503020204020204" pitchFamily="34" charset="0"/>
                <a:cs typeface="Calibri" panose="020F0502020204030204" pitchFamily="34" charset="0"/>
              </a:rPr>
              <a:t>).</a:t>
            </a:r>
          </a:p>
          <a:p>
            <a:pPr>
              <a:lnSpc>
                <a:spcPct val="115000"/>
              </a:lnSpc>
              <a:spcBef>
                <a:spcPts val="500"/>
              </a:spcBef>
              <a:spcAft>
                <a:spcPts val="1000"/>
              </a:spcAft>
            </a:pPr>
            <a:endParaRPr lang="en-GB" sz="1200" kern="100" dirty="0">
              <a:effectLst/>
              <a:latin typeface="Calibri" panose="020F0502020204030204" pitchFamily="34" charset="0"/>
              <a:ea typeface="Corbel" panose="020B0503020204020204" pitchFamily="34" charset="0"/>
              <a:cs typeface="Calibri" panose="020F0502020204030204" pitchFamily="34" charset="0"/>
            </a:endParaRPr>
          </a:p>
          <a:p>
            <a:endParaRPr lang="en-GB" dirty="0"/>
          </a:p>
        </p:txBody>
      </p:sp>
    </p:spTree>
    <p:extLst>
      <p:ext uri="{BB962C8B-B14F-4D97-AF65-F5344CB8AC3E}">
        <p14:creationId xmlns:p14="http://schemas.microsoft.com/office/powerpoint/2010/main" val="11480508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603861" y="809930"/>
            <a:ext cx="10483431" cy="804265"/>
          </a:xfrm>
        </p:spPr>
        <p:txBody>
          <a:bodyPr/>
          <a:lstStyle/>
          <a:p>
            <a:r>
              <a:rPr lang="de-DE" dirty="0"/>
              <a:t>LOCAL REGULATIONS: Demark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540609" y="1339683"/>
            <a:ext cx="9576399" cy="79980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Other valuable addresses for support are (please collect valuable information resources, websites, podcasts and so on):</a:t>
            </a: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
        <p:nvSpPr>
          <p:cNvPr id="3" name="TextBox 2">
            <a:extLst>
              <a:ext uri="{FF2B5EF4-FFF2-40B4-BE49-F238E27FC236}">
                <a16:creationId xmlns:a16="http://schemas.microsoft.com/office/drawing/2014/main" id="{0F5F9680-7310-D38E-0A62-344D3CBF1077}"/>
              </a:ext>
            </a:extLst>
          </p:cNvPr>
          <p:cNvSpPr txBox="1"/>
          <p:nvPr/>
        </p:nvSpPr>
        <p:spPr>
          <a:xfrm>
            <a:off x="717862" y="2166383"/>
            <a:ext cx="10226240" cy="2264018"/>
          </a:xfrm>
          <a:prstGeom prst="rect">
            <a:avLst/>
          </a:prstGeom>
          <a:noFill/>
        </p:spPr>
        <p:txBody>
          <a:bodyPr wrap="square" rtlCol="0">
            <a:spAutoFit/>
          </a:bodyPr>
          <a:lstStyle/>
          <a:p>
            <a:pPr marL="285750" indent="-285750">
              <a:buFont typeface="Arial" panose="020B0604020202020204" pitchFamily="34" charset="0"/>
              <a:buChar char="•"/>
            </a:pPr>
            <a:r>
              <a:rPr lang="en-GB" dirty="0">
                <a:latin typeface="Calibri" panose="020F0502020204030204" pitchFamily="34" charset="0"/>
                <a:cs typeface="Calibri" panose="020F0502020204030204" pitchFamily="34" charset="0"/>
              </a:rPr>
              <a:t>The Danish Tax Agency (</a:t>
            </a:r>
            <a:r>
              <a:rPr lang="en-GB" dirty="0" err="1">
                <a:latin typeface="Calibri" panose="020F0502020204030204" pitchFamily="34" charset="0"/>
                <a:cs typeface="Calibri" panose="020F0502020204030204" pitchFamily="34" charset="0"/>
              </a:rPr>
              <a:t>Skattestyrelsen</a:t>
            </a:r>
            <a:r>
              <a:rPr lang="en-GB" dirty="0">
                <a:latin typeface="Calibri" panose="020F0502020204030204" pitchFamily="34" charset="0"/>
                <a:cs typeface="Calibri" panose="020F0502020204030204" pitchFamily="34" charset="0"/>
              </a:rPr>
              <a:t>): The central agency for tax collection and administration. Their official website provides comprehensive information about the different taxes and duties, how to pay them, and the responsibilities of individuals and businesses. The website is accessible in English, making it easier for non-native speakers to navigate (</a:t>
            </a:r>
            <a:r>
              <a:rPr lang="en-GB" dirty="0" err="1">
                <a:latin typeface="Calibri" panose="020F0502020204030204" pitchFamily="34" charset="0"/>
                <a:cs typeface="Calibri" panose="020F0502020204030204" pitchFamily="34" charset="0"/>
                <a:hlinkClick r:id="rId2"/>
              </a:rPr>
              <a:t>Skattestyrelsen</a:t>
            </a:r>
            <a:r>
              <a:rPr lang="en-GB" dirty="0">
                <a:latin typeface="Calibri" panose="020F0502020204030204" pitchFamily="34" charset="0"/>
                <a:cs typeface="Calibri" panose="020F0502020204030204" pitchFamily="34" charset="0"/>
              </a:rPr>
              <a:t>).</a:t>
            </a:r>
          </a:p>
          <a:p>
            <a:pPr marL="285750" indent="-285750">
              <a:buFont typeface="Arial" panose="020B0604020202020204" pitchFamily="34" charset="0"/>
              <a:buChar char="•"/>
            </a:pPr>
            <a:endParaRPr lang="en-GB"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dirty="0">
                <a:latin typeface="Calibri" panose="020F0502020204030204" pitchFamily="34" charset="0"/>
                <a:cs typeface="Calibri" panose="020F0502020204030204" pitchFamily="34" charset="0"/>
              </a:rPr>
              <a:t>Taxation in Denmark: This section of the Danish Tax Agency’s website offers detailed guidance on various aspects of the Danish tax system. It includes information on what to do when moving to Denmark, types of taxes, tax liability, and practical advice for those leaving Denmark. It’s a resourceful page, particularly for newcomers, explaining taxation in an accessible way (</a:t>
            </a:r>
            <a:r>
              <a:rPr lang="en-GB" dirty="0">
                <a:latin typeface="Calibri" panose="020F0502020204030204" pitchFamily="34" charset="0"/>
                <a:cs typeface="Calibri" panose="020F0502020204030204" pitchFamily="34" charset="0"/>
                <a:hlinkClick r:id="rId3"/>
              </a:rPr>
              <a:t>Taxation in Denmark - Skat.dk</a:t>
            </a:r>
            <a:r>
              <a:rPr lang="en-GB" dirty="0">
                <a:latin typeface="Calibri" panose="020F0502020204030204" pitchFamily="34" charset="0"/>
                <a:cs typeface="Calibri" panose="020F0502020204030204" pitchFamily="34" charset="0"/>
              </a:rPr>
              <a:t>).</a:t>
            </a:r>
          </a:p>
          <a:p>
            <a:pPr marL="285750" indent="-285750">
              <a:buFont typeface="Arial" panose="020B0604020202020204" pitchFamily="34" charset="0"/>
              <a:buChar char="•"/>
            </a:pPr>
            <a:endParaRPr lang="en-GB"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dirty="0">
                <a:latin typeface="Calibri" panose="020F0502020204030204" pitchFamily="34" charset="0"/>
                <a:cs typeface="Calibri" panose="020F0502020204030204" pitchFamily="34" charset="0"/>
              </a:rPr>
              <a:t>Tax in Denmark Guide: A publication by the Danish Tax Agency that serves as an introduction to the Danish tax system. It is tailored for newcomers and those not yet familiar with the system, and it's provided in a downloadable PDF format, which could be useful for course materials (</a:t>
            </a:r>
            <a:r>
              <a:rPr lang="en-GB" dirty="0">
                <a:latin typeface="Calibri" panose="020F0502020204030204" pitchFamily="34" charset="0"/>
                <a:cs typeface="Calibri" panose="020F0502020204030204" pitchFamily="34" charset="0"/>
                <a:hlinkClick r:id="rId4"/>
              </a:rPr>
              <a:t>Tax in Denmark - info.skat.dk</a:t>
            </a:r>
            <a:r>
              <a:rPr lang="en-GB" dirty="0">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299009692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LOCAL REGULATIONS: SWEDEN</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Textplatzhalter 2">
            <a:extLst>
              <a:ext uri="{FF2B5EF4-FFF2-40B4-BE49-F238E27FC236}">
                <a16:creationId xmlns:a16="http://schemas.microsoft.com/office/drawing/2014/main" id="{51517032-8F13-23EC-FEBB-FCB986481D35}"/>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What taxes should I be aware of?</a:t>
            </a:r>
            <a:br>
              <a:rPr lang="en-US" sz="2400" b="1" dirty="0">
                <a:solidFill>
                  <a:srgbClr val="E97924"/>
                </a:solidFill>
              </a:rPr>
            </a:br>
            <a:r>
              <a:rPr lang="en-US" sz="2000" dirty="0"/>
              <a:t>A limited company pays corporation tax on the profit the company had during the year (20.6%). The company may also have to pay, for example, property tax, VAT (25%, 12%, 6%) employer contributions and tax on employee wages.</a:t>
            </a:r>
            <a:br>
              <a:rPr lang="en-US" sz="2000" dirty="0"/>
            </a:br>
            <a:r>
              <a:rPr lang="en-US" sz="2000" dirty="0"/>
              <a:t>Detailed information here: </a:t>
            </a:r>
            <a:r>
              <a:rPr lang="en-US" sz="2000" dirty="0">
                <a:hlinkClick r:id="rId2"/>
              </a:rPr>
              <a:t>https://verksamt.se/en/taxes-contributions/limited-companies</a:t>
            </a:r>
            <a:br>
              <a:rPr lang="en-US" sz="2400" dirty="0"/>
            </a:br>
            <a:br>
              <a:rPr lang="en-US" sz="2400" dirty="0"/>
            </a:br>
            <a:r>
              <a:rPr lang="en-US" sz="2400" b="1" dirty="0">
                <a:solidFill>
                  <a:srgbClr val="E97924"/>
                </a:solidFill>
              </a:rPr>
              <a:t>How do I manage my taxes?</a:t>
            </a:r>
            <a:br>
              <a:rPr lang="en-US" sz="2400" b="1" dirty="0">
                <a:solidFill>
                  <a:srgbClr val="E97924"/>
                </a:solidFill>
              </a:rPr>
            </a:br>
            <a:r>
              <a:rPr lang="en-US" sz="2000" dirty="0"/>
              <a:t>The Swedish Companies Registration Office and Swedish Tax Agency </a:t>
            </a:r>
            <a:br>
              <a:rPr lang="en-US" sz="2000" dirty="0"/>
            </a:br>
            <a:r>
              <a:rPr lang="en-US" sz="2000" dirty="0"/>
              <a:t>Swedish Tax Agency (</a:t>
            </a:r>
            <a:r>
              <a:rPr lang="en-US" sz="2000" dirty="0" err="1"/>
              <a:t>Skatteverket</a:t>
            </a:r>
            <a:r>
              <a:rPr lang="en-US" sz="2000" dirty="0"/>
              <a:t>) </a:t>
            </a:r>
            <a:br>
              <a:rPr lang="en-US" sz="2000" dirty="0"/>
            </a:br>
            <a:r>
              <a:rPr lang="en-US" sz="2000" dirty="0"/>
              <a:t>0771 567 567 www.skatteverket.se</a:t>
            </a: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36977293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LOCAL REGULATIONS: SWEDEN</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0" name="Textplatzhalter 2">
            <a:extLst>
              <a:ext uri="{FF2B5EF4-FFF2-40B4-BE49-F238E27FC236}">
                <a16:creationId xmlns:a16="http://schemas.microsoft.com/office/drawing/2014/main" id="{0D3374A3-6226-806B-5BBE-8817255D3B18}"/>
              </a:ext>
            </a:extLst>
          </p:cNvPr>
          <p:cNvSpPr txBox="1">
            <a:spLocks/>
          </p:cNvSpPr>
          <p:nvPr/>
        </p:nvSpPr>
        <p:spPr>
          <a:xfrm>
            <a:off x="850324" y="1617360"/>
            <a:ext cx="9576399" cy="4819671"/>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Where do I find further support in managing local taxes and banking regulations? (Networks, support structures, technical solutions):</a:t>
            </a:r>
            <a:br>
              <a:rPr lang="en-US" sz="2400" b="1" dirty="0">
                <a:solidFill>
                  <a:srgbClr val="E97924"/>
                </a:solidFill>
              </a:rPr>
            </a:br>
            <a:br>
              <a:rPr lang="en-US" sz="2400" b="1" dirty="0">
                <a:solidFill>
                  <a:srgbClr val="E97924"/>
                </a:solidFill>
              </a:rPr>
            </a:br>
            <a:r>
              <a:rPr lang="en-US" sz="1800" dirty="0"/>
              <a:t>GOVERNMENT AGENCIES </a:t>
            </a:r>
            <a:br>
              <a:rPr lang="en-US" sz="1800" dirty="0"/>
            </a:br>
            <a:r>
              <a:rPr lang="en-US" sz="1800" dirty="0"/>
              <a:t>- Swedish Companies Registration Office (</a:t>
            </a:r>
            <a:r>
              <a:rPr lang="en-US" sz="1800" dirty="0" err="1"/>
              <a:t>Bolagsverket</a:t>
            </a:r>
            <a:r>
              <a:rPr lang="en-US" sz="1800" dirty="0"/>
              <a:t>) </a:t>
            </a:r>
            <a:br>
              <a:rPr lang="en-US" sz="1800" dirty="0"/>
            </a:br>
            <a:r>
              <a:rPr lang="en-US" sz="1800" dirty="0"/>
              <a:t>+46 771 670 670 www.bolagsverket.se</a:t>
            </a:r>
            <a:br>
              <a:rPr lang="en-US" sz="1800" dirty="0"/>
            </a:br>
            <a:r>
              <a:rPr lang="en-US" sz="1800" dirty="0"/>
              <a:t>- The Swedish Companies Registration Office and Swedish Tax Agency </a:t>
            </a:r>
            <a:br>
              <a:rPr lang="en-US" sz="1800" dirty="0"/>
            </a:br>
            <a:r>
              <a:rPr lang="en-US" sz="1800" dirty="0"/>
              <a:t>Swedish Tax Agency (</a:t>
            </a:r>
            <a:r>
              <a:rPr lang="en-US" sz="1800" dirty="0" err="1"/>
              <a:t>Skatteverket</a:t>
            </a:r>
            <a:r>
              <a:rPr lang="en-US" sz="1800" dirty="0"/>
              <a:t>) </a:t>
            </a:r>
            <a:br>
              <a:rPr lang="en-US" sz="1800" dirty="0"/>
            </a:br>
            <a:r>
              <a:rPr lang="en-US" sz="1800" dirty="0"/>
              <a:t>0771 567 567 www.skatteverket.se </a:t>
            </a:r>
            <a:br>
              <a:rPr lang="en-US" sz="1800" dirty="0"/>
            </a:br>
            <a:br>
              <a:rPr lang="en-US" sz="1800" dirty="0"/>
            </a:br>
            <a:r>
              <a:rPr lang="en-US" sz="2400" b="1" dirty="0">
                <a:solidFill>
                  <a:srgbClr val="E97924"/>
                </a:solidFill>
              </a:rPr>
              <a:t>Other valuable addresses for support are (please collect valuable information resources, websites, podcasts and so on):</a:t>
            </a:r>
            <a:br>
              <a:rPr lang="en-US" sz="2400" b="1" dirty="0">
                <a:solidFill>
                  <a:srgbClr val="E97924"/>
                </a:solidFill>
              </a:rPr>
            </a:br>
            <a:r>
              <a:rPr lang="en-US" sz="1800" dirty="0">
                <a:hlinkClick r:id="rId2"/>
              </a:rPr>
              <a:t>www.verksamt.se</a:t>
            </a:r>
            <a:r>
              <a:rPr lang="en-US" sz="1800" dirty="0"/>
              <a:t> The place to go to registers your business step by step</a:t>
            </a:r>
            <a:br>
              <a:rPr lang="en-US" sz="1800" dirty="0"/>
            </a:br>
            <a:r>
              <a:rPr lang="en-US" sz="1800" dirty="0">
                <a:hlinkClick r:id="rId3"/>
              </a:rPr>
              <a:t>https://www.nyforetagarcentrum.com/</a:t>
            </a:r>
            <a:r>
              <a:rPr lang="en-US" sz="1800" dirty="0"/>
              <a:t> Free help for starting a business</a:t>
            </a:r>
            <a:br>
              <a:rPr lang="en-US" sz="1800" dirty="0"/>
            </a:br>
            <a:r>
              <a:rPr lang="en-US" sz="1800" dirty="0">
                <a:hlinkClick r:id="rId4"/>
              </a:rPr>
              <a:t>https://www.almi.se/</a:t>
            </a:r>
            <a:r>
              <a:rPr lang="en-US" sz="1800" dirty="0"/>
              <a:t> Free help on business development and funding</a:t>
            </a:r>
            <a:br>
              <a:rPr lang="en-US" sz="1800" dirty="0"/>
            </a:br>
            <a:r>
              <a:rPr lang="en-US" sz="1800" dirty="0">
                <a:hlinkClick r:id="rId5"/>
              </a:rPr>
              <a:t>https://coompanion.se/</a:t>
            </a:r>
            <a:r>
              <a:rPr lang="en-US" sz="1800" dirty="0"/>
              <a:t> Free help on business development for social businesses</a:t>
            </a: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308444388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descr="Ein Bild, das Schuhwerk, Kleidung, Person, Mann enthält.&#10;&#10;Automatisch generierte Beschreibung">
            <a:extLst>
              <a:ext uri="{FF2B5EF4-FFF2-40B4-BE49-F238E27FC236}">
                <a16:creationId xmlns:a16="http://schemas.microsoft.com/office/drawing/2014/main" id="{961EF856-A5BF-80F9-5D70-9619A514BD4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5142608" cy="6858000"/>
          </a:xfrm>
          <a:prstGeom prst="rect">
            <a:avLst/>
          </a:prstGeom>
        </p:spPr>
      </p:pic>
      <p:grpSp>
        <p:nvGrpSpPr>
          <p:cNvPr id="11" name="Gruppieren 10">
            <a:extLst>
              <a:ext uri="{FF2B5EF4-FFF2-40B4-BE49-F238E27FC236}">
                <a16:creationId xmlns:a16="http://schemas.microsoft.com/office/drawing/2014/main" id="{3820633F-5000-450D-ADB6-5FB14C4CBE7F}"/>
              </a:ext>
            </a:extLst>
          </p:cNvPr>
          <p:cNvGrpSpPr>
            <a:grpSpLocks noChangeAspect="1"/>
          </p:cNvGrpSpPr>
          <p:nvPr/>
        </p:nvGrpSpPr>
        <p:grpSpPr>
          <a:xfrm rot="5400000">
            <a:off x="932695" y="5227129"/>
            <a:ext cx="720000" cy="2371173"/>
            <a:chOff x="10394950" y="781274"/>
            <a:chExt cx="1691217" cy="5569687"/>
          </a:xfrm>
        </p:grpSpPr>
        <p:pic>
          <p:nvPicPr>
            <p:cNvPr id="7" name="Grafik 6">
              <a:extLst>
                <a:ext uri="{FF2B5EF4-FFF2-40B4-BE49-F238E27FC236}">
                  <a16:creationId xmlns:a16="http://schemas.microsoft.com/office/drawing/2014/main" id="{0966F013-A410-4063-BB2D-00FF42C0E41B}"/>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351" t="1532" r="1"/>
            <a:stretch/>
          </p:blipFill>
          <p:spPr>
            <a:xfrm rot="16200000">
              <a:off x="8475887" y="2723623"/>
              <a:ext cx="5467125" cy="1582428"/>
            </a:xfrm>
            <a:prstGeom prst="rect">
              <a:avLst/>
            </a:prstGeom>
          </p:spPr>
        </p:pic>
        <p:sp>
          <p:nvSpPr>
            <p:cNvPr id="9" name="Rechteck 8">
              <a:extLst>
                <a:ext uri="{FF2B5EF4-FFF2-40B4-BE49-F238E27FC236}">
                  <a16:creationId xmlns:a16="http://schemas.microsoft.com/office/drawing/2014/main" id="{AC699D9B-7BE2-439E-8E03-CDDA61328AEC}"/>
                </a:ext>
              </a:extLst>
            </p:cNvPr>
            <p:cNvSpPr/>
            <p:nvPr/>
          </p:nvSpPr>
          <p:spPr>
            <a:xfrm>
              <a:off x="10394950" y="6238778"/>
              <a:ext cx="1691217"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 name="Rechteck 9">
              <a:extLst>
                <a:ext uri="{FF2B5EF4-FFF2-40B4-BE49-F238E27FC236}">
                  <a16:creationId xmlns:a16="http://schemas.microsoft.com/office/drawing/2014/main" id="{1B15E8DB-6FC4-4D08-8731-A6DE32DB767D}"/>
                </a:ext>
              </a:extLst>
            </p:cNvPr>
            <p:cNvSpPr/>
            <p:nvPr/>
          </p:nvSpPr>
          <p:spPr>
            <a:xfrm>
              <a:off x="10394950" y="6192308"/>
              <a:ext cx="228600"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5" name="Textplatzhalter 4">
            <a:extLst>
              <a:ext uri="{FF2B5EF4-FFF2-40B4-BE49-F238E27FC236}">
                <a16:creationId xmlns:a16="http://schemas.microsoft.com/office/drawing/2014/main" id="{0D4570E1-3EA6-4EEE-B10E-D5FF438092E1}"/>
              </a:ext>
            </a:extLst>
          </p:cNvPr>
          <p:cNvSpPr>
            <a:spLocks noGrp="1"/>
          </p:cNvSpPr>
          <p:nvPr>
            <p:ph type="body" sz="quarter" idx="48"/>
          </p:nvPr>
        </p:nvSpPr>
        <p:spPr>
          <a:xfrm>
            <a:off x="5142608" y="1079864"/>
            <a:ext cx="7010299" cy="3326482"/>
          </a:xfrm>
        </p:spPr>
        <p:txBody>
          <a:bodyPr/>
          <a:lstStyle/>
          <a:p>
            <a:pPr>
              <a:lnSpc>
                <a:spcPct val="107000"/>
              </a:lnSpc>
              <a:spcAft>
                <a:spcPts val="800"/>
              </a:spcAft>
            </a:pPr>
            <a:r>
              <a:rPr lang="en-US" sz="1800" kern="100" dirty="0" err="1">
                <a:effectLst/>
                <a:latin typeface="Calibri" panose="020F0502020204030204" pitchFamily="34" charset="0"/>
                <a:ea typeface="Calibri" panose="020F0502020204030204" pitchFamily="34" charset="0"/>
                <a:cs typeface="Times New Roman" panose="02020603050405020304" pitchFamily="18" charset="0"/>
              </a:rPr>
              <a:t>Danar</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a:t>
            </a:r>
            <a:r>
              <a:rPr lang="en-US" sz="1800" kern="100" dirty="0" err="1">
                <a:effectLst/>
                <a:latin typeface="Calibri" panose="020F0502020204030204" pitchFamily="34" charset="0"/>
                <a:ea typeface="Calibri" panose="020F0502020204030204" pitchFamily="34" charset="0"/>
                <a:cs typeface="Times New Roman" panose="02020603050405020304" pitchFamily="18" charset="0"/>
              </a:rPr>
              <a:t>Rzgar</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a:t>
            </a:r>
            <a:r>
              <a:rPr lang="en-US" sz="1800" kern="100" dirty="0" err="1">
                <a:effectLst/>
                <a:latin typeface="Calibri" panose="020F0502020204030204" pitchFamily="34" charset="0"/>
                <a:ea typeface="Calibri" panose="020F0502020204030204" pitchFamily="34" charset="0"/>
                <a:cs typeface="Times New Roman" panose="02020603050405020304" pitchFamily="18" charset="0"/>
              </a:rPr>
              <a:t>Abdalrahman</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started his own </a:t>
            </a:r>
            <a:r>
              <a:rPr lang="en-US" sz="1800" kern="100" dirty="0">
                <a:effectLst/>
                <a:latin typeface="Calibri" panose="020F0502020204030204" pitchFamily="34" charset="0"/>
                <a:ea typeface="Calibri" panose="020F0502020204030204" pitchFamily="34" charset="0"/>
                <a:cs typeface="Times New Roman" panose="02020603050405020304" pitchFamily="18" charset="0"/>
                <a:hlinkClick r:id="rId5"/>
              </a:rPr>
              <a:t>hairdressing salon </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in Munich in March 2021. Despite his now very successful salon, the road there was full of challenges.</a:t>
            </a:r>
          </a:p>
          <a:p>
            <a:pPr>
              <a:lnSpc>
                <a:spcPct val="107000"/>
              </a:lnSpc>
              <a:spcAft>
                <a:spcPts val="800"/>
              </a:spcAft>
            </a:pPr>
            <a:r>
              <a:rPr lang="en-US" sz="1800" kern="100" dirty="0" err="1">
                <a:effectLst/>
                <a:latin typeface="Calibri" panose="020F0502020204030204" pitchFamily="34" charset="0"/>
                <a:ea typeface="Calibri" panose="020F0502020204030204" pitchFamily="34" charset="0"/>
                <a:cs typeface="Times New Roman" panose="02020603050405020304" pitchFamily="18" charset="0"/>
              </a:rPr>
              <a:t>Danar</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came to Germany from Israel at the age of 18 with the dream of opening his own salon. After years in permanent employment and obtaining his master craftsman's certificate, he was finally able to </a:t>
            </a:r>
            <a:r>
              <a:rPr lang="en-US" sz="1800" kern="100" dirty="0" err="1">
                <a:effectLst/>
                <a:latin typeface="Calibri" panose="020F0502020204030204" pitchFamily="34" charset="0"/>
                <a:ea typeface="Calibri" panose="020F0502020204030204" pitchFamily="34" charset="0"/>
                <a:cs typeface="Times New Roman" panose="02020603050405020304" pitchFamily="18" charset="0"/>
              </a:rPr>
              <a:t>realise</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this plan.</a:t>
            </a:r>
          </a:p>
          <a:p>
            <a:pPr>
              <a:lnSpc>
                <a:spcPct val="107000"/>
              </a:lnSpc>
              <a:spcAft>
                <a:spcPts val="800"/>
              </a:spcAft>
            </a:pP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Due to his refugee status, </a:t>
            </a:r>
            <a:r>
              <a:rPr lang="en-US" sz="1800" kern="100" dirty="0" err="1">
                <a:effectLst/>
                <a:latin typeface="Calibri" panose="020F0502020204030204" pitchFamily="34" charset="0"/>
                <a:ea typeface="Calibri" panose="020F0502020204030204" pitchFamily="34" charset="0"/>
                <a:cs typeface="Times New Roman" panose="02020603050405020304" pitchFamily="18" charset="0"/>
              </a:rPr>
              <a:t>Danar</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was </a:t>
            </a:r>
            <a:r>
              <a:rPr lang="en-US" sz="1800" b="1" kern="100" dirty="0">
                <a:effectLst/>
                <a:latin typeface="Calibri" panose="020F0502020204030204" pitchFamily="34" charset="0"/>
                <a:ea typeface="Calibri" panose="020F0502020204030204" pitchFamily="34" charset="0"/>
                <a:cs typeface="Times New Roman" panose="02020603050405020304" pitchFamily="18" charset="0"/>
              </a:rPr>
              <a:t>unable to find bank financing</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In this difficult situation, </a:t>
            </a:r>
            <a:r>
              <a:rPr lang="en-US" sz="1800" kern="100" dirty="0">
                <a:effectLst/>
                <a:latin typeface="Calibri" panose="020F0502020204030204" pitchFamily="34" charset="0"/>
                <a:ea typeface="Calibri" panose="020F0502020204030204" pitchFamily="34" charset="0"/>
                <a:cs typeface="Times New Roman" panose="02020603050405020304" pitchFamily="18" charset="0"/>
                <a:hlinkClick r:id="rId6"/>
              </a:rPr>
              <a:t>Social Impact </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stood by his side and supported him in drawing up the </a:t>
            </a:r>
            <a:r>
              <a:rPr lang="en-US" sz="1800" b="1" kern="100" dirty="0">
                <a:effectLst/>
                <a:latin typeface="Calibri" panose="020F0502020204030204" pitchFamily="34" charset="0"/>
                <a:ea typeface="Calibri" panose="020F0502020204030204" pitchFamily="34" charset="0"/>
                <a:cs typeface="Times New Roman" panose="02020603050405020304" pitchFamily="18" charset="0"/>
              </a:rPr>
              <a:t>business plan </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and by </a:t>
            </a:r>
            <a:r>
              <a:rPr lang="en-US" sz="1800" b="1" kern="100" dirty="0">
                <a:effectLst/>
                <a:latin typeface="Calibri" panose="020F0502020204030204" pitchFamily="34" charset="0"/>
                <a:ea typeface="Calibri" panose="020F0502020204030204" pitchFamily="34" charset="0"/>
                <a:cs typeface="Times New Roman" panose="02020603050405020304" pitchFamily="18" charset="0"/>
              </a:rPr>
              <a:t>coaching</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him in the RESTART for newcomers project (then   </a:t>
            </a:r>
            <a:r>
              <a:rPr lang="en-US" sz="1800" kern="100" dirty="0">
                <a:solidFill>
                  <a:srgbClr val="87B14E"/>
                </a:solidFill>
                <a:effectLst/>
                <a:latin typeface="Calibri" panose="020F0502020204030204" pitchFamily="34" charset="0"/>
                <a:ea typeface="Calibri" panose="020F0502020204030204" pitchFamily="34" charset="0"/>
                <a:cs typeface="Times New Roman" panose="02020603050405020304" pitchFamily="18" charset="0"/>
              </a:rPr>
              <a:t>"</a:t>
            </a:r>
            <a:r>
              <a:rPr lang="en-US" sz="1800" kern="100" dirty="0">
                <a:solidFill>
                  <a:srgbClr val="87B14E"/>
                </a:solidFill>
                <a:effectLst/>
                <a:latin typeface="Calibri" panose="020F0502020204030204" pitchFamily="34" charset="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The Human Safety Net</a:t>
            </a:r>
            <a:r>
              <a:rPr lang="en-US" sz="1800" kern="100" dirty="0">
                <a:solidFill>
                  <a:srgbClr val="87B14E"/>
                </a:solidFill>
                <a:effectLst/>
                <a:latin typeface="Calibri" panose="020F0502020204030204" pitchFamily="34" charset="0"/>
                <a:ea typeface="Calibri" panose="020F0502020204030204" pitchFamily="34" charset="0"/>
                <a:cs typeface="Times New Roman" panose="02020603050405020304" pitchFamily="18" charset="0"/>
              </a:rPr>
              <a:t>"</a:t>
            </a:r>
            <a:r>
              <a:rPr lang="en-US" sz="1800" kern="1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t>
            </a:r>
            <a:r>
              <a:rPr lang="en-US" sz="1800" kern="100" dirty="0">
                <a:solidFill>
                  <a:srgbClr val="87B14E"/>
                </a:solidFill>
                <a:effectLst/>
                <a:latin typeface="Calibri" panose="020F0502020204030204" pitchFamily="34" charset="0"/>
                <a:ea typeface="Calibri" panose="020F0502020204030204" pitchFamily="34" charset="0"/>
                <a:cs typeface="Times New Roman" panose="02020603050405020304" pitchFamily="18" charset="0"/>
              </a:rPr>
              <a:t> </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This is how he finally </a:t>
            </a:r>
            <a:r>
              <a:rPr lang="en-US" sz="1800" b="1" kern="100" dirty="0">
                <a:effectLst/>
                <a:latin typeface="Calibri" panose="020F0502020204030204" pitchFamily="34" charset="0"/>
                <a:ea typeface="Calibri" panose="020F0502020204030204" pitchFamily="34" charset="0"/>
                <a:cs typeface="Times New Roman" panose="02020603050405020304" pitchFamily="18" charset="0"/>
              </a:rPr>
              <a:t>found a private investor</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a:t>
            </a:r>
          </a:p>
          <a:p>
            <a:pPr>
              <a:lnSpc>
                <a:spcPct val="107000"/>
              </a:lnSpc>
              <a:spcAft>
                <a:spcPts val="800"/>
              </a:spcAft>
            </a:pP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For </a:t>
            </a:r>
            <a:r>
              <a:rPr lang="en-US" sz="1800" kern="100" dirty="0" err="1">
                <a:effectLst/>
                <a:latin typeface="Calibri" panose="020F0502020204030204" pitchFamily="34" charset="0"/>
                <a:ea typeface="Calibri" panose="020F0502020204030204" pitchFamily="34" charset="0"/>
                <a:cs typeface="Times New Roman" panose="02020603050405020304" pitchFamily="18" charset="0"/>
              </a:rPr>
              <a:t>Danar</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the presence of a coach was of great importance: </a:t>
            </a:r>
          </a:p>
          <a:p>
            <a:pPr lvl="1">
              <a:lnSpc>
                <a:spcPct val="107000"/>
              </a:lnSpc>
              <a:spcAft>
                <a:spcPts val="800"/>
              </a:spcAft>
            </a:pPr>
            <a:r>
              <a:rPr lang="en-US" sz="1800" i="1" kern="100" dirty="0">
                <a:solidFill>
                  <a:srgbClr val="E97924"/>
                </a:solidFill>
                <a:effectLst/>
                <a:latin typeface="Calibri" panose="020F0502020204030204" pitchFamily="34" charset="0"/>
                <a:ea typeface="Calibri" panose="020F0502020204030204" pitchFamily="34" charset="0"/>
                <a:cs typeface="Times New Roman" panose="02020603050405020304" pitchFamily="18" charset="0"/>
              </a:rPr>
              <a:t>"Having a coach also meant a lot: knowing that you have someone to guide you, someone who is on your side, makes a big difference."</a:t>
            </a:r>
            <a:endParaRPr lang="en-US" sz="1800" kern="100" dirty="0">
              <a:solidFill>
                <a:srgbClr val="E97924"/>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 name="Textplatzhalter 1">
            <a:extLst>
              <a:ext uri="{FF2B5EF4-FFF2-40B4-BE49-F238E27FC236}">
                <a16:creationId xmlns:a16="http://schemas.microsoft.com/office/drawing/2014/main" id="{A390E94F-8796-6F73-15A6-DEA85033E5CE}"/>
              </a:ext>
            </a:extLst>
          </p:cNvPr>
          <p:cNvSpPr>
            <a:spLocks noGrp="1"/>
          </p:cNvSpPr>
          <p:nvPr>
            <p:ph type="body" sz="quarter" idx="30"/>
          </p:nvPr>
        </p:nvSpPr>
        <p:spPr>
          <a:xfrm>
            <a:off x="5142608" y="202885"/>
            <a:ext cx="6894458" cy="405771"/>
          </a:xfrm>
        </p:spPr>
        <p:txBody>
          <a:bodyPr/>
          <a:lstStyle/>
          <a:p>
            <a:r>
              <a:rPr lang="de-DE" sz="2800" dirty="0">
                <a:solidFill>
                  <a:srgbClr val="87B14E"/>
                </a:solidFill>
              </a:rPr>
              <a:t>Social Impact – support </a:t>
            </a:r>
            <a:r>
              <a:rPr lang="de-DE" sz="2800" dirty="0" err="1">
                <a:solidFill>
                  <a:srgbClr val="87B14E"/>
                </a:solidFill>
              </a:rPr>
              <a:t>for</a:t>
            </a:r>
            <a:r>
              <a:rPr lang="de-DE" sz="2800" dirty="0">
                <a:solidFill>
                  <a:srgbClr val="87B14E"/>
                </a:solidFill>
              </a:rPr>
              <a:t> </a:t>
            </a:r>
            <a:r>
              <a:rPr lang="de-DE" sz="2800" dirty="0" err="1">
                <a:solidFill>
                  <a:srgbClr val="87B14E"/>
                </a:solidFill>
              </a:rPr>
              <a:t>entrepreneurs</a:t>
            </a:r>
            <a:r>
              <a:rPr lang="de-DE" sz="2800" dirty="0">
                <a:solidFill>
                  <a:srgbClr val="87B14E"/>
                </a:solidFill>
              </a:rPr>
              <a:t> </a:t>
            </a:r>
            <a:r>
              <a:rPr lang="de-DE" sz="2800" dirty="0" err="1">
                <a:solidFill>
                  <a:srgbClr val="87B14E"/>
                </a:solidFill>
              </a:rPr>
              <a:t>with</a:t>
            </a:r>
            <a:r>
              <a:rPr lang="de-DE" sz="2800" dirty="0">
                <a:solidFill>
                  <a:srgbClr val="87B14E"/>
                </a:solidFill>
              </a:rPr>
              <a:t> </a:t>
            </a:r>
            <a:r>
              <a:rPr lang="de-DE" sz="2800" dirty="0" err="1">
                <a:solidFill>
                  <a:srgbClr val="87B14E"/>
                </a:solidFill>
              </a:rPr>
              <a:t>migration</a:t>
            </a:r>
            <a:r>
              <a:rPr lang="de-DE" sz="2800" dirty="0">
                <a:solidFill>
                  <a:srgbClr val="87B14E"/>
                </a:solidFill>
              </a:rPr>
              <a:t> </a:t>
            </a:r>
            <a:r>
              <a:rPr lang="de-DE" sz="2800" dirty="0" err="1">
                <a:solidFill>
                  <a:srgbClr val="87B14E"/>
                </a:solidFill>
              </a:rPr>
              <a:t>background</a:t>
            </a:r>
            <a:endParaRPr lang="de-DE" sz="2800" dirty="0">
              <a:solidFill>
                <a:srgbClr val="87B14E"/>
              </a:solidFill>
            </a:endParaRPr>
          </a:p>
        </p:txBody>
      </p:sp>
    </p:spTree>
    <p:extLst>
      <p:ext uri="{BB962C8B-B14F-4D97-AF65-F5344CB8AC3E}">
        <p14:creationId xmlns:p14="http://schemas.microsoft.com/office/powerpoint/2010/main" val="187218850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04</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SECTION</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p:txBody>
          <a:bodyPr/>
          <a:lstStyle/>
          <a:p>
            <a:r>
              <a:rPr lang="de-DE" sz="2800" i="0" dirty="0">
                <a:effectLst/>
                <a:latin typeface="Calibri" panose="020F0502020204030204" pitchFamily="34" charset="0"/>
              </a:rPr>
              <a:t>Financial </a:t>
            </a:r>
            <a:r>
              <a:rPr lang="de-DE" sz="2800" i="0" dirty="0" err="1">
                <a:effectLst/>
                <a:latin typeface="Calibri" panose="020F0502020204030204" pitchFamily="34" charset="0"/>
              </a:rPr>
              <a:t>Litercy</a:t>
            </a:r>
            <a:r>
              <a:rPr lang="de-DE" sz="2800" i="0" dirty="0">
                <a:effectLst/>
                <a:latin typeface="Calibri" panose="020F0502020204030204" pitchFamily="34" charset="0"/>
              </a:rPr>
              <a:t>: Financial </a:t>
            </a:r>
            <a:r>
              <a:rPr lang="de-DE" sz="2800" i="0" dirty="0" err="1">
                <a:effectLst/>
                <a:latin typeface="Calibri" panose="020F0502020204030204" pitchFamily="34" charset="0"/>
              </a:rPr>
              <a:t>Consultancy</a:t>
            </a:r>
            <a:r>
              <a:rPr lang="de-DE" sz="2800" i="0" dirty="0">
                <a:effectLst/>
                <a:latin typeface="Calibri" panose="020F0502020204030204" pitchFamily="34" charset="0"/>
              </a:rPr>
              <a:t> Support and </a:t>
            </a:r>
            <a:r>
              <a:rPr lang="de-DE" sz="2800" i="0" dirty="0" err="1">
                <a:effectLst/>
                <a:latin typeface="Calibri" panose="020F0502020204030204" pitchFamily="34" charset="0"/>
              </a:rPr>
              <a:t>Finding</a:t>
            </a:r>
            <a:r>
              <a:rPr lang="de-DE" sz="2800" i="0" dirty="0">
                <a:effectLst/>
                <a:latin typeface="Calibri" panose="020F0502020204030204" pitchFamily="34" charset="0"/>
              </a:rPr>
              <a:t> Funding</a:t>
            </a:r>
            <a:endParaRPr lang="en-US" sz="4800" dirty="0"/>
          </a:p>
        </p:txBody>
      </p:sp>
      <p:pic>
        <p:nvPicPr>
          <p:cNvPr id="13" name="Picture Placeholder 12">
            <a:extLst>
              <a:ext uri="{FF2B5EF4-FFF2-40B4-BE49-F238E27FC236}">
                <a16:creationId xmlns:a16="http://schemas.microsoft.com/office/drawing/2014/main" id="{1B85B8FA-3996-0E52-3A63-589FBE106F4D}"/>
              </a:ext>
            </a:extLst>
          </p:cNvPr>
          <p:cNvPicPr>
            <a:picLocks noGrp="1" noChangeAspect="1"/>
          </p:cNvPicPr>
          <p:nvPr>
            <p:ph type="pic" sz="quarter" idx="21"/>
          </p:nvPr>
        </p:nvPicPr>
        <p:blipFill rotWithShape="1">
          <a:blip r:embed="rId2" cstate="screen">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30258" r="13208"/>
          <a:stretch/>
        </p:blipFill>
        <p:spPr>
          <a:xfrm>
            <a:off x="6841657" y="0"/>
            <a:ext cx="5364392" cy="6325815"/>
          </a:xfrm>
        </p:spPr>
      </p:pic>
      <p:grpSp>
        <p:nvGrpSpPr>
          <p:cNvPr id="4" name="Group 3">
            <a:extLst>
              <a:ext uri="{FF2B5EF4-FFF2-40B4-BE49-F238E27FC236}">
                <a16:creationId xmlns:a16="http://schemas.microsoft.com/office/drawing/2014/main" id="{96E3C99D-23F0-9EBD-6937-2E29E124896C}"/>
              </a:ext>
            </a:extLst>
          </p:cNvPr>
          <p:cNvGrpSpPr/>
          <p:nvPr/>
        </p:nvGrpSpPr>
        <p:grpSpPr>
          <a:xfrm>
            <a:off x="-205469" y="3429000"/>
            <a:ext cx="2946331" cy="3019795"/>
            <a:chOff x="3177766" y="6791136"/>
            <a:chExt cx="1361636" cy="1395587"/>
          </a:xfrm>
          <a:solidFill>
            <a:schemeClr val="bg1">
              <a:alpha val="29000"/>
            </a:schemeClr>
          </a:solidFill>
        </p:grpSpPr>
        <p:sp>
          <p:nvSpPr>
            <p:cNvPr id="5" name="Freeform 4">
              <a:extLst>
                <a:ext uri="{FF2B5EF4-FFF2-40B4-BE49-F238E27FC236}">
                  <a16:creationId xmlns:a16="http://schemas.microsoft.com/office/drawing/2014/main" id="{333C486F-94D5-5F08-8853-8A4A3CDEF34D}"/>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A413BE2F-44A0-017E-59CA-DE88CFE35B3C}"/>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0BECAAE5-318F-6926-82F6-51930BAE6F1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a:p>
          </p:txBody>
        </p:sp>
      </p:grpSp>
    </p:spTree>
    <p:extLst>
      <p:ext uri="{BB962C8B-B14F-4D97-AF65-F5344CB8AC3E}">
        <p14:creationId xmlns:p14="http://schemas.microsoft.com/office/powerpoint/2010/main" val="60671033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FOR WHAT DO I NEED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3" y="1913127"/>
            <a:ext cx="10243646" cy="4412775"/>
          </a:xfrm>
        </p:spPr>
        <p:txBody>
          <a:bodyPr/>
          <a:lstStyle/>
          <a:p>
            <a:r>
              <a:rPr lang="de-DE" b="1" dirty="0">
                <a:solidFill>
                  <a:srgbClr val="7ABB57"/>
                </a:solidFill>
              </a:rPr>
              <a:t>1. To </a:t>
            </a:r>
            <a:r>
              <a:rPr lang="de-DE" b="1" dirty="0" err="1">
                <a:solidFill>
                  <a:srgbClr val="7ABB57"/>
                </a:solidFill>
              </a:rPr>
              <a:t>cover</a:t>
            </a:r>
            <a:r>
              <a:rPr lang="de-DE" b="1" dirty="0">
                <a:solidFill>
                  <a:srgbClr val="7ABB57"/>
                </a:solidFill>
              </a:rPr>
              <a:t> </a:t>
            </a:r>
            <a:r>
              <a:rPr lang="de-DE" b="1" dirty="0" err="1">
                <a:solidFill>
                  <a:srgbClr val="7ABB57"/>
                </a:solidFill>
              </a:rPr>
              <a:t>the</a:t>
            </a:r>
            <a:r>
              <a:rPr lang="de-DE" b="1" dirty="0">
                <a:solidFill>
                  <a:srgbClr val="7ABB57"/>
                </a:solidFill>
              </a:rPr>
              <a:t> </a:t>
            </a:r>
            <a:r>
              <a:rPr lang="de-DE" b="1" dirty="0" err="1">
                <a:solidFill>
                  <a:srgbClr val="7ABB57"/>
                </a:solidFill>
              </a:rPr>
              <a:t>costs</a:t>
            </a:r>
            <a:r>
              <a:rPr lang="de-DE" b="1" dirty="0">
                <a:solidFill>
                  <a:srgbClr val="7ABB57"/>
                </a:solidFill>
              </a:rPr>
              <a:t> in </a:t>
            </a:r>
            <a:r>
              <a:rPr lang="de-DE" b="1" dirty="0" err="1">
                <a:solidFill>
                  <a:srgbClr val="7ABB57"/>
                </a:solidFill>
              </a:rPr>
              <a:t>the</a:t>
            </a:r>
            <a:r>
              <a:rPr lang="de-DE" b="1" dirty="0">
                <a:solidFill>
                  <a:srgbClr val="7ABB57"/>
                </a:solidFill>
              </a:rPr>
              <a:t> </a:t>
            </a:r>
            <a:r>
              <a:rPr lang="de-DE" b="1" dirty="0" err="1">
                <a:solidFill>
                  <a:srgbClr val="7ABB57"/>
                </a:solidFill>
              </a:rPr>
              <a:t>development</a:t>
            </a:r>
            <a:r>
              <a:rPr lang="de-DE" b="1" dirty="0">
                <a:solidFill>
                  <a:srgbClr val="7ABB57"/>
                </a:solidFill>
              </a:rPr>
              <a:t> </a:t>
            </a:r>
            <a:r>
              <a:rPr lang="de-DE" b="1" dirty="0" err="1">
                <a:solidFill>
                  <a:srgbClr val="7ABB57"/>
                </a:solidFill>
              </a:rPr>
              <a:t>phase</a:t>
            </a:r>
            <a:endParaRPr lang="de-DE" b="1" dirty="0">
              <a:solidFill>
                <a:srgbClr val="7ABB57"/>
              </a:solidFill>
            </a:endParaRPr>
          </a:p>
          <a:p>
            <a:r>
              <a:rPr lang="en-US" sz="1800" dirty="0"/>
              <a:t>The cost of bringing your product or service to life will vary based on your business type. If you're dealing with physical products, think about things like prototypes, equipment, materials, initial stock, packaging, and branding. If you're looking at a physical space, keep in mind the deposit, monthly rent, and setup costs. Take a moment to figure out what you truly need in terms of space – think production, storage, and admin areas, depending on your product.</a:t>
            </a:r>
          </a:p>
          <a:p>
            <a:endParaRPr lang="en-US" sz="1800" dirty="0"/>
          </a:p>
          <a:p>
            <a:r>
              <a:rPr lang="de-DE" b="1" dirty="0">
                <a:solidFill>
                  <a:srgbClr val="7ABB57"/>
                </a:solidFill>
              </a:rPr>
              <a:t>2. The </a:t>
            </a:r>
            <a:r>
              <a:rPr lang="de-DE" b="1" dirty="0" err="1">
                <a:solidFill>
                  <a:srgbClr val="7ABB57"/>
                </a:solidFill>
              </a:rPr>
              <a:t>market</a:t>
            </a:r>
            <a:r>
              <a:rPr lang="de-DE" b="1" dirty="0">
                <a:solidFill>
                  <a:srgbClr val="7ABB57"/>
                </a:solidFill>
              </a:rPr>
              <a:t> launch of </a:t>
            </a:r>
            <a:r>
              <a:rPr lang="de-DE" b="1" dirty="0" err="1">
                <a:solidFill>
                  <a:srgbClr val="7ABB57"/>
                </a:solidFill>
              </a:rPr>
              <a:t>your</a:t>
            </a:r>
            <a:r>
              <a:rPr lang="de-DE" b="1" dirty="0">
                <a:solidFill>
                  <a:srgbClr val="7ABB57"/>
                </a:solidFill>
              </a:rPr>
              <a:t> </a:t>
            </a:r>
            <a:r>
              <a:rPr lang="de-DE" b="1" dirty="0" err="1">
                <a:solidFill>
                  <a:srgbClr val="7ABB57"/>
                </a:solidFill>
              </a:rPr>
              <a:t>product</a:t>
            </a:r>
            <a:r>
              <a:rPr lang="de-DE" b="1" dirty="0">
                <a:solidFill>
                  <a:srgbClr val="7ABB57"/>
                </a:solidFill>
              </a:rPr>
              <a:t> </a:t>
            </a:r>
            <a:r>
              <a:rPr lang="de-DE" b="1" dirty="0" err="1">
                <a:solidFill>
                  <a:srgbClr val="7ABB57"/>
                </a:solidFill>
              </a:rPr>
              <a:t>or</a:t>
            </a:r>
            <a:r>
              <a:rPr lang="de-DE" b="1" dirty="0">
                <a:solidFill>
                  <a:srgbClr val="7ABB57"/>
                </a:solidFill>
              </a:rPr>
              <a:t> </a:t>
            </a:r>
            <a:r>
              <a:rPr lang="de-DE" b="1" dirty="0" err="1">
                <a:solidFill>
                  <a:srgbClr val="7ABB57"/>
                </a:solidFill>
              </a:rPr>
              <a:t>service</a:t>
            </a:r>
            <a:endParaRPr lang="de-DE" b="1" dirty="0">
              <a:solidFill>
                <a:srgbClr val="7ABB57"/>
              </a:solidFill>
            </a:endParaRPr>
          </a:p>
          <a:p>
            <a:r>
              <a:rPr lang="en-US" sz="1800" dirty="0"/>
              <a:t>Launching a new product or service into the market is the start of an exciting journey, but it can also get pricey. Just like in many business endeavors, being well-prepared is the secret to success.</a:t>
            </a:r>
          </a:p>
          <a:p>
            <a:r>
              <a:rPr lang="en-US" sz="1800" dirty="0"/>
              <a:t>It's important to strike a balance between building anticipation and keeping costs in check. Start generating excitement for your project weeks or even months ahead, but be savvy with your spending. Get creative and make sure your messages resonate with what people really want.</a:t>
            </a:r>
          </a:p>
          <a:p>
            <a:endParaRPr lang="en-US" sz="1800" dirty="0"/>
          </a:p>
          <a:p>
            <a:r>
              <a:rPr lang="en-US" sz="1800" dirty="0">
                <a:solidFill>
                  <a:srgbClr val="E97924"/>
                </a:solidFill>
              </a:rPr>
              <a:t>And don't forget to lay out a budget and stick to it!</a:t>
            </a:r>
            <a:endParaRPr lang="de-DE" sz="1800" dirty="0">
              <a:solidFill>
                <a:srgbClr val="E97924"/>
              </a:solidFill>
            </a:endParaRPr>
          </a:p>
        </p:txBody>
      </p:sp>
      <p:sp>
        <p:nvSpPr>
          <p:cNvPr id="8" name="Textfeld 7">
            <a:extLst>
              <a:ext uri="{FF2B5EF4-FFF2-40B4-BE49-F238E27FC236}">
                <a16:creationId xmlns:a16="http://schemas.microsoft.com/office/drawing/2014/main" id="{57DD50B7-8704-AFB7-4D7F-3D163EAEC70E}"/>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There are 4 phases in which financing can support your company</a:t>
            </a:r>
          </a:p>
        </p:txBody>
      </p:sp>
      <p:pic>
        <p:nvPicPr>
          <p:cNvPr id="3" name="Grafik 2" descr="Kolben Silhouette">
            <a:extLst>
              <a:ext uri="{FF2B5EF4-FFF2-40B4-BE49-F238E27FC236}">
                <a16:creationId xmlns:a16="http://schemas.microsoft.com/office/drawing/2014/main" id="{765D4322-2D16-CF6F-B656-5B975E3B2A7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0" y="1455927"/>
            <a:ext cx="914400" cy="914400"/>
          </a:xfrm>
          <a:prstGeom prst="rect">
            <a:avLst/>
          </a:prstGeom>
        </p:spPr>
      </p:pic>
      <p:pic>
        <p:nvPicPr>
          <p:cNvPr id="5" name="Grafik 4" descr="Rakete Silhouette">
            <a:extLst>
              <a:ext uri="{FF2B5EF4-FFF2-40B4-BE49-F238E27FC236}">
                <a16:creationId xmlns:a16="http://schemas.microsoft.com/office/drawing/2014/main" id="{24F5AE65-033F-1F2A-069D-2BB5AC4D22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8729" y="3726737"/>
            <a:ext cx="785553" cy="785553"/>
          </a:xfrm>
          <a:prstGeom prst="rect">
            <a:avLst/>
          </a:prstGeom>
        </p:spPr>
      </p:pic>
    </p:spTree>
    <p:extLst>
      <p:ext uri="{BB962C8B-B14F-4D97-AF65-F5344CB8AC3E}">
        <p14:creationId xmlns:p14="http://schemas.microsoft.com/office/powerpoint/2010/main" val="217649327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CF56E11C-D7D3-76D0-45C9-1AC65EDB7F46}"/>
              </a:ext>
            </a:extLst>
          </p:cNvPr>
          <p:cNvSpPr>
            <a:spLocks noGrp="1"/>
          </p:cNvSpPr>
          <p:nvPr>
            <p:ph type="body" sz="quarter" idx="30"/>
          </p:nvPr>
        </p:nvSpPr>
        <p:spPr>
          <a:xfrm>
            <a:off x="854280" y="531044"/>
            <a:ext cx="10483431" cy="804265"/>
          </a:xfrm>
        </p:spPr>
        <p:txBody>
          <a:bodyPr/>
          <a:lstStyle/>
          <a:p>
            <a:r>
              <a:rPr lang="de-DE" dirty="0"/>
              <a:t>Benefits of Financial </a:t>
            </a:r>
            <a:r>
              <a:rPr lang="de-DE" dirty="0" err="1"/>
              <a:t>Literacy</a:t>
            </a:r>
            <a:endParaRPr lang="de-DE" dirty="0"/>
          </a:p>
        </p:txBody>
      </p:sp>
      <p:sp>
        <p:nvSpPr>
          <p:cNvPr id="9" name="Textplatzhalter 8">
            <a:extLst>
              <a:ext uri="{FF2B5EF4-FFF2-40B4-BE49-F238E27FC236}">
                <a16:creationId xmlns:a16="http://schemas.microsoft.com/office/drawing/2014/main" id="{D70A2686-3F4E-ED87-8E74-F0AF2B26B5C6}"/>
              </a:ext>
            </a:extLst>
          </p:cNvPr>
          <p:cNvSpPr>
            <a:spLocks noGrp="1"/>
          </p:cNvSpPr>
          <p:nvPr>
            <p:ph type="body" sz="quarter" idx="48"/>
          </p:nvPr>
        </p:nvSpPr>
        <p:spPr>
          <a:xfrm>
            <a:off x="854283" y="1502376"/>
            <a:ext cx="6971056" cy="4821839"/>
          </a:xfrm>
        </p:spPr>
        <p:txBody>
          <a:bodyPr/>
          <a:lstStyle/>
          <a:p>
            <a:pPr algn="l">
              <a:buFont typeface="+mj-lt"/>
              <a:buAutoNum type="arabicPeriod"/>
            </a:pPr>
            <a:r>
              <a:rPr lang="en-US" sz="2050" b="1" i="0" dirty="0">
                <a:solidFill>
                  <a:srgbClr val="0D0D0D"/>
                </a:solidFill>
                <a:effectLst/>
              </a:rPr>
              <a:t> Preventing Costly Mistakes:</a:t>
            </a:r>
            <a:r>
              <a:rPr lang="en-US" sz="2050" b="0" i="0" dirty="0">
                <a:solidFill>
                  <a:srgbClr val="0D0D0D"/>
                </a:solidFill>
                <a:effectLst/>
              </a:rPr>
              <a:t> </a:t>
            </a:r>
          </a:p>
          <a:p>
            <a:pPr algn="l"/>
            <a:r>
              <a:rPr lang="en-US" sz="2050" b="0" i="0" dirty="0">
                <a:solidFill>
                  <a:srgbClr val="0D0D0D"/>
                </a:solidFill>
                <a:effectLst/>
              </a:rPr>
              <a:t>Financial education plays a critical role in avoiding detrimental mistakes. For example, understanding the difference between fixed and variable costs or the principles of funding can help you make informed decisions that align with your financial goals and prevent future financial setbacks.</a:t>
            </a:r>
          </a:p>
          <a:p>
            <a:pPr algn="l">
              <a:buFont typeface="+mj-lt"/>
              <a:buAutoNum type="arabicPeriod"/>
            </a:pPr>
            <a:endParaRPr lang="en-US" sz="2050" b="0" i="0" dirty="0">
              <a:solidFill>
                <a:srgbClr val="0D0D0D"/>
              </a:solidFill>
              <a:effectLst/>
            </a:endParaRPr>
          </a:p>
          <a:p>
            <a:pPr algn="l"/>
            <a:r>
              <a:rPr lang="en-US" sz="2050" b="1" i="0" dirty="0">
                <a:solidFill>
                  <a:srgbClr val="0D0D0D"/>
                </a:solidFill>
                <a:effectLst/>
              </a:rPr>
              <a:t>2. Preparation for Emergencies:</a:t>
            </a:r>
            <a:r>
              <a:rPr lang="en-US" sz="2050" b="0" i="0" dirty="0">
                <a:solidFill>
                  <a:srgbClr val="0D0D0D"/>
                </a:solidFill>
                <a:effectLst/>
              </a:rPr>
              <a:t> </a:t>
            </a:r>
          </a:p>
          <a:p>
            <a:pPr algn="l"/>
            <a:r>
              <a:rPr lang="en-US" sz="2050" b="0" i="0" dirty="0">
                <a:solidFill>
                  <a:srgbClr val="0D0D0D"/>
                </a:solidFill>
                <a:effectLst/>
              </a:rPr>
              <a:t>Topics within financial literacy, such as saving and emergency planning, equip individuals to handle unforeseen circumstances effectively. Whether facing job loss or unexpected expenses, being financially literate enables individuals to mitigate the impact of emergencies by having preparedness measures in place, providing a financial safety net during challenging times.</a:t>
            </a:r>
          </a:p>
          <a:p>
            <a:endParaRPr lang="de-DE" sz="2050" dirty="0"/>
          </a:p>
        </p:txBody>
      </p:sp>
      <p:pic>
        <p:nvPicPr>
          <p:cNvPr id="4" name="Grafik 3">
            <a:extLst>
              <a:ext uri="{FF2B5EF4-FFF2-40B4-BE49-F238E27FC236}">
                <a16:creationId xmlns:a16="http://schemas.microsoft.com/office/drawing/2014/main" id="{AAC9F343-DE6B-4088-8528-22F996C32E3B}"/>
              </a:ext>
            </a:extLst>
          </p:cNvPr>
          <p:cNvPicPr>
            <a:picLocks noChangeAspect="1"/>
          </p:cNvPicPr>
          <p:nvPr/>
        </p:nvPicPr>
        <p:blipFill rotWithShape="1">
          <a:blip r:embed="rId2"/>
          <a:srcRect l="6857" r="24883"/>
          <a:stretch/>
        </p:blipFill>
        <p:spPr>
          <a:xfrm>
            <a:off x="7976134" y="1502376"/>
            <a:ext cx="4215866" cy="4364285"/>
          </a:xfrm>
          <a:prstGeom prst="rect">
            <a:avLst/>
          </a:prstGeom>
        </p:spPr>
      </p:pic>
    </p:spTree>
    <p:extLst>
      <p:ext uri="{BB962C8B-B14F-4D97-AF65-F5344CB8AC3E}">
        <p14:creationId xmlns:p14="http://schemas.microsoft.com/office/powerpoint/2010/main" val="105675648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854280" y="531044"/>
            <a:ext cx="10483431" cy="804265"/>
          </a:xfrm>
        </p:spPr>
        <p:txBody>
          <a:bodyPr/>
          <a:lstStyle/>
          <a:p>
            <a:r>
              <a:rPr lang="de-DE" dirty="0"/>
              <a:t>FOR WHAT DO I NEED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3" y="1518491"/>
            <a:ext cx="10330274" cy="4412775"/>
          </a:xfrm>
        </p:spPr>
        <p:txBody>
          <a:bodyPr/>
          <a:lstStyle/>
          <a:p>
            <a:r>
              <a:rPr lang="de-DE" b="1" dirty="0">
                <a:solidFill>
                  <a:srgbClr val="7ABB57"/>
                </a:solidFill>
              </a:rPr>
              <a:t>3. Cashflow </a:t>
            </a:r>
            <a:r>
              <a:rPr lang="de-DE" b="1" dirty="0" err="1">
                <a:solidFill>
                  <a:srgbClr val="7ABB57"/>
                </a:solidFill>
              </a:rPr>
              <a:t>to</a:t>
            </a:r>
            <a:r>
              <a:rPr lang="de-DE" b="1" dirty="0">
                <a:solidFill>
                  <a:srgbClr val="7ABB57"/>
                </a:solidFill>
              </a:rPr>
              <a:t> </a:t>
            </a:r>
            <a:r>
              <a:rPr lang="de-DE" b="1" dirty="0" err="1">
                <a:solidFill>
                  <a:srgbClr val="7ABB57"/>
                </a:solidFill>
              </a:rPr>
              <a:t>run</a:t>
            </a:r>
            <a:r>
              <a:rPr lang="de-DE" b="1" dirty="0">
                <a:solidFill>
                  <a:srgbClr val="7ABB57"/>
                </a:solidFill>
              </a:rPr>
              <a:t> </a:t>
            </a:r>
            <a:r>
              <a:rPr lang="de-DE" b="1" dirty="0" err="1">
                <a:solidFill>
                  <a:srgbClr val="7ABB57"/>
                </a:solidFill>
              </a:rPr>
              <a:t>your</a:t>
            </a:r>
            <a:r>
              <a:rPr lang="de-DE" b="1" dirty="0">
                <a:solidFill>
                  <a:srgbClr val="7ABB57"/>
                </a:solidFill>
              </a:rPr>
              <a:t> </a:t>
            </a:r>
            <a:r>
              <a:rPr lang="de-DE" b="1" dirty="0" err="1">
                <a:solidFill>
                  <a:srgbClr val="7ABB57"/>
                </a:solidFill>
              </a:rPr>
              <a:t>business</a:t>
            </a:r>
            <a:endParaRPr lang="de-DE" b="1" dirty="0">
              <a:solidFill>
                <a:srgbClr val="7ABB57"/>
              </a:solidFill>
            </a:endParaRPr>
          </a:p>
          <a:p>
            <a:r>
              <a:rPr lang="en-US" sz="1800" dirty="0"/>
              <a:t>Maintaining a healthy cash flow is crucial for startup success. Use a basic cash flow forecast to anticipate financial needs and seek support if necessary. Gather evidence to back up your projections. Here are some tips:</a:t>
            </a:r>
          </a:p>
          <a:p>
            <a:pPr marL="342900" indent="-342900">
              <a:buClr>
                <a:srgbClr val="E97924"/>
              </a:buClr>
              <a:buFont typeface="Arial" panose="020B0604020202020204" pitchFamily="34" charset="0"/>
              <a:buChar char="•"/>
            </a:pPr>
            <a:r>
              <a:rPr lang="en-US" sz="2000" b="1" dirty="0">
                <a:solidFill>
                  <a:srgbClr val="7ABB57"/>
                </a:solidFill>
              </a:rPr>
              <a:t>Customer Chit-Chat: </a:t>
            </a:r>
            <a:r>
              <a:rPr lang="en-US" sz="1800" dirty="0"/>
              <a:t>Have a chat with potential customers to unveil their needs and desires - a little sneak peek into the future!</a:t>
            </a:r>
          </a:p>
          <a:p>
            <a:pPr marL="342900" indent="-342900">
              <a:buClr>
                <a:srgbClr val="E97924"/>
              </a:buClr>
              <a:buFont typeface="Arial" panose="020B0604020202020204" pitchFamily="34" charset="0"/>
              <a:buChar char="•"/>
            </a:pPr>
            <a:r>
              <a:rPr lang="en-US" sz="2000" b="1" dirty="0">
                <a:solidFill>
                  <a:srgbClr val="7ABB57"/>
                </a:solidFill>
              </a:rPr>
              <a:t>Early Birds Get Perks: </a:t>
            </a:r>
            <a:r>
              <a:rPr lang="en-US" sz="1800" dirty="0"/>
              <a:t>Encourage pre-orders and deposits to not only secure sales but also reward early supporters with exclusive perks. It's like giving them a VIP pass to your business launch!</a:t>
            </a:r>
          </a:p>
          <a:p>
            <a:pPr marL="342900" indent="-342900">
              <a:buClr>
                <a:srgbClr val="E97924"/>
              </a:buClr>
              <a:buFont typeface="Arial" panose="020B0604020202020204" pitchFamily="34" charset="0"/>
              <a:buChar char="•"/>
            </a:pPr>
            <a:r>
              <a:rPr lang="en-US" sz="2000" b="1" dirty="0">
                <a:solidFill>
                  <a:srgbClr val="7ABB57"/>
                </a:solidFill>
              </a:rPr>
              <a:t>Budget Ninja Moves: </a:t>
            </a:r>
            <a:r>
              <a:rPr lang="en-US" sz="1800" dirty="0"/>
              <a:t>Keep a watchful eye on expenses. Think of it as your mission to be a budget ninja – slashing costs, buying in bulk for discounts, and switching up utilities like a savvy superhero.</a:t>
            </a:r>
          </a:p>
          <a:p>
            <a:pPr marL="342900" indent="-342900">
              <a:buClr>
                <a:srgbClr val="E97924"/>
              </a:buClr>
              <a:buFont typeface="Arial" panose="020B0604020202020204" pitchFamily="34" charset="0"/>
              <a:buChar char="•"/>
            </a:pPr>
            <a:r>
              <a:rPr lang="en-US" sz="2000" b="1" dirty="0">
                <a:solidFill>
                  <a:srgbClr val="7ABB57"/>
                </a:solidFill>
              </a:rPr>
              <a:t>Stock Juggling Act: </a:t>
            </a:r>
            <a:r>
              <a:rPr lang="en-US" sz="1800" dirty="0"/>
              <a:t>Imagine running a circus but with your products. Juggle stock levels carefully to avoid the risks of overstocking (hello, cash inefficiency!) and under-stocking (no one likes a delayed show). It's all about finding that perfect balance!</a:t>
            </a:r>
          </a:p>
          <a:p>
            <a:pPr>
              <a:buClr>
                <a:srgbClr val="E97924"/>
              </a:buClr>
            </a:pPr>
            <a:endParaRPr lang="en-US" sz="1600" dirty="0"/>
          </a:p>
          <a:p>
            <a:pPr>
              <a:buClr>
                <a:srgbClr val="E97924"/>
              </a:buClr>
            </a:pPr>
            <a:endParaRPr lang="en-US" sz="1050" dirty="0"/>
          </a:p>
          <a:p>
            <a:pPr>
              <a:buClr>
                <a:srgbClr val="E97924"/>
              </a:buClr>
            </a:pPr>
            <a:r>
              <a:rPr lang="en-US" sz="1800" i="1" dirty="0">
                <a:solidFill>
                  <a:srgbClr val="F26B27"/>
                </a:solidFill>
              </a:rPr>
              <a:t>A basic cash flow forecast will help you identify where your business is going to need support, either from your own resources or from another source of finance – see our extra on liquidity management for more information on this topic!</a:t>
            </a:r>
            <a:endParaRPr lang="de-DE" sz="1800" dirty="0"/>
          </a:p>
        </p:txBody>
      </p:sp>
      <p:sp>
        <p:nvSpPr>
          <p:cNvPr id="8" name="Textfeld 7">
            <a:extLst>
              <a:ext uri="{FF2B5EF4-FFF2-40B4-BE49-F238E27FC236}">
                <a16:creationId xmlns:a16="http://schemas.microsoft.com/office/drawing/2014/main" id="{57DD50B7-8704-AFB7-4D7F-3D163EAEC70E}"/>
              </a:ext>
            </a:extLst>
          </p:cNvPr>
          <p:cNvSpPr txBox="1"/>
          <p:nvPr/>
        </p:nvSpPr>
        <p:spPr>
          <a:xfrm>
            <a:off x="789554" y="1110035"/>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There are 4 phases in which financing can support your company</a:t>
            </a:r>
          </a:p>
        </p:txBody>
      </p:sp>
      <p:pic>
        <p:nvPicPr>
          <p:cNvPr id="3" name="Grafik 2" descr="eingesteckt ausgesteckt Silhouette">
            <a:extLst>
              <a:ext uri="{FF2B5EF4-FFF2-40B4-BE49-F238E27FC236}">
                <a16:creationId xmlns:a16="http://schemas.microsoft.com/office/drawing/2014/main" id="{8D61C5A9-F9F0-63CF-0D17-C361BBEB1A5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0" y="1018932"/>
            <a:ext cx="854282" cy="854282"/>
          </a:xfrm>
          <a:prstGeom prst="rect">
            <a:avLst/>
          </a:prstGeom>
        </p:spPr>
      </p:pic>
    </p:spTree>
    <p:extLst>
      <p:ext uri="{BB962C8B-B14F-4D97-AF65-F5344CB8AC3E}">
        <p14:creationId xmlns:p14="http://schemas.microsoft.com/office/powerpoint/2010/main" val="135731549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FOR WHAT DO I NEED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2037807"/>
            <a:ext cx="5446765" cy="4439577"/>
          </a:xfrm>
        </p:spPr>
        <p:txBody>
          <a:bodyPr/>
          <a:lstStyle/>
          <a:p>
            <a:r>
              <a:rPr lang="de-DE" b="1" dirty="0">
                <a:solidFill>
                  <a:srgbClr val="7ABB57"/>
                </a:solidFill>
              </a:rPr>
              <a:t>4. Funding </a:t>
            </a:r>
            <a:r>
              <a:rPr lang="de-DE" b="1" dirty="0" err="1">
                <a:solidFill>
                  <a:srgbClr val="7ABB57"/>
                </a:solidFill>
              </a:rPr>
              <a:t>to</a:t>
            </a:r>
            <a:r>
              <a:rPr lang="de-DE" b="1" dirty="0">
                <a:solidFill>
                  <a:srgbClr val="7ABB57"/>
                </a:solidFill>
              </a:rPr>
              <a:t> live!</a:t>
            </a:r>
          </a:p>
          <a:p>
            <a:r>
              <a:rPr lang="en-US" sz="1800" dirty="0"/>
              <a:t>Embarking on a business venture is a significant opportunity, yet many rely heavily on personal savings. In the start-up phase, maintaining a part-time job in the early stages of business launch provides a secure income stream, playing it safe while developing the business. Although it offers a reliable income, the main drawback is the time it diverts from building your business. Now, let's explore options and ways to find funding, minimizing fears and paving the way for successful entrepreneurship.</a:t>
            </a:r>
          </a:p>
          <a:p>
            <a:endParaRPr lang="en-US" sz="1800" dirty="0"/>
          </a:p>
          <a:p>
            <a:r>
              <a:rPr lang="en-US" sz="1800" i="1" dirty="0">
                <a:solidFill>
                  <a:srgbClr val="E97924"/>
                </a:solidFill>
              </a:rPr>
              <a:t>Now that we have a good overview of what funding is needed for, let's look at where to find funding!</a:t>
            </a:r>
          </a:p>
        </p:txBody>
      </p:sp>
      <p:pic>
        <p:nvPicPr>
          <p:cNvPr id="11" name="Bildplatzhalter 10" descr="Ein Bild, das Person, draußen, Gras, Lächeln enthält.&#10;&#10;Automatisch generierte Beschreibung">
            <a:extLst>
              <a:ext uri="{FF2B5EF4-FFF2-40B4-BE49-F238E27FC236}">
                <a16:creationId xmlns:a16="http://schemas.microsoft.com/office/drawing/2014/main" id="{44BFD0B4-6584-DF47-4C19-FEBDADE19926}"/>
              </a:ext>
            </a:extLst>
          </p:cNvPr>
          <p:cNvPicPr>
            <a:picLocks noGrp="1" noChangeAspect="1"/>
          </p:cNvPicPr>
          <p:nvPr>
            <p:ph type="pic" sz="quarter" idx="49"/>
          </p:nvPr>
        </p:nvPicPr>
        <p:blipFill>
          <a:blip r:embed="rId2" cstate="screen">
            <a:extLst>
              <a:ext uri="{28A0092B-C50C-407E-A947-70E740481C1C}">
                <a14:useLocalDpi xmlns:a14="http://schemas.microsoft.com/office/drawing/2010/main"/>
              </a:ext>
            </a:extLst>
          </a:blip>
          <a:srcRect l="17123" r="17123"/>
          <a:stretch>
            <a:fillRect/>
          </a:stretch>
        </p:blipFill>
        <p:spPr/>
      </p:pic>
      <p:sp>
        <p:nvSpPr>
          <p:cNvPr id="8" name="Textfeld 7">
            <a:extLst>
              <a:ext uri="{FF2B5EF4-FFF2-40B4-BE49-F238E27FC236}">
                <a16:creationId xmlns:a16="http://schemas.microsoft.com/office/drawing/2014/main" id="{57DD50B7-8704-AFB7-4D7F-3D163EAEC70E}"/>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There are 4 phases in which financing can support your company</a:t>
            </a:r>
          </a:p>
        </p:txBody>
      </p:sp>
      <p:pic>
        <p:nvPicPr>
          <p:cNvPr id="3" name="Grafik 2" descr="Landwirtschaft Silhouette">
            <a:extLst>
              <a:ext uri="{FF2B5EF4-FFF2-40B4-BE49-F238E27FC236}">
                <a16:creationId xmlns:a16="http://schemas.microsoft.com/office/drawing/2014/main" id="{1268CC97-6AE6-75A0-E56E-E1965CCA243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0" y="1457359"/>
            <a:ext cx="914400" cy="914400"/>
          </a:xfrm>
          <a:prstGeom prst="rect">
            <a:avLst/>
          </a:prstGeom>
        </p:spPr>
      </p:pic>
    </p:spTree>
    <p:extLst>
      <p:ext uri="{BB962C8B-B14F-4D97-AF65-F5344CB8AC3E}">
        <p14:creationId xmlns:p14="http://schemas.microsoft.com/office/powerpoint/2010/main" val="56954297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WHERE CAN YOU FIND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0483429" cy="4412775"/>
          </a:xfrm>
        </p:spPr>
        <p:txBody>
          <a:bodyPr/>
          <a:lstStyle/>
          <a:p>
            <a:pPr algn="l"/>
            <a:r>
              <a:rPr lang="en-US" b="1" i="0" dirty="0">
                <a:solidFill>
                  <a:srgbClr val="915F9E"/>
                </a:solidFill>
                <a:effectLst/>
              </a:rPr>
              <a:t>Private investment </a:t>
            </a:r>
            <a:r>
              <a:rPr lang="en-US" b="0" i="0" dirty="0">
                <a:solidFill>
                  <a:srgbClr val="374151"/>
                </a:solidFill>
                <a:effectLst/>
              </a:rPr>
              <a:t>stands out as a favorable option for new businesses, particularly when backed by a strong business foundation. It brings added advantages, including valuable business contacts and advice not typically offered by traditional lenders.</a:t>
            </a:r>
          </a:p>
          <a:p>
            <a:pPr algn="l"/>
            <a:r>
              <a:rPr lang="en-US" b="0" i="0" dirty="0">
                <a:solidFill>
                  <a:srgbClr val="374151"/>
                </a:solidFill>
                <a:effectLst/>
              </a:rPr>
              <a:t>Often, start-ups are started with the support of friends and family. It is important to delineate personal and professional relationships by documenting agreements and transparently communicating the risks involved. Make sure they understand the potential loss of their investment to prevent your personal relationships from being endangered by financial ventures. Document agreements, have transparent conversations, and make sure everyone's on board. Think of it as drawing a treasure map that leads to success, keeping both your business and personal ties intact!</a:t>
            </a:r>
          </a:p>
        </p:txBody>
      </p:sp>
      <p:sp>
        <p:nvSpPr>
          <p:cNvPr id="2" name="Textfeld 1">
            <a:extLst>
              <a:ext uri="{FF2B5EF4-FFF2-40B4-BE49-F238E27FC236}">
                <a16:creationId xmlns:a16="http://schemas.microsoft.com/office/drawing/2014/main" id="{80E0D376-2461-9392-F413-4174BB38A06A}"/>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Private investment as a low-threshold solution</a:t>
            </a:r>
          </a:p>
        </p:txBody>
      </p:sp>
    </p:spTree>
    <p:extLst>
      <p:ext uri="{BB962C8B-B14F-4D97-AF65-F5344CB8AC3E}">
        <p14:creationId xmlns:p14="http://schemas.microsoft.com/office/powerpoint/2010/main" val="415266482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a:extLst>
              <a:ext uri="{FF2B5EF4-FFF2-40B4-BE49-F238E27FC236}">
                <a16:creationId xmlns:a16="http://schemas.microsoft.com/office/drawing/2014/main" id="{228EE818-DDB2-4EDF-B1BD-EB69C3B2C0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493" y="1189381"/>
            <a:ext cx="12192000" cy="5160635"/>
          </a:xfrm>
          <a:prstGeom prst="rect">
            <a:avLst/>
          </a:prstGeom>
        </p:spPr>
      </p:pic>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604024" y="385116"/>
            <a:ext cx="10483431" cy="804265"/>
          </a:xfrm>
        </p:spPr>
        <p:txBody>
          <a:bodyPr/>
          <a:lstStyle/>
          <a:p>
            <a:r>
              <a:rPr lang="de-DE" dirty="0"/>
              <a:t>WHERE CAN YOU FIND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469272" y="2057506"/>
            <a:ext cx="8616977" cy="4412775"/>
          </a:xfrm>
          <a:solidFill>
            <a:schemeClr val="bg1"/>
          </a:solidFill>
        </p:spPr>
        <p:txBody>
          <a:bodyPr/>
          <a:lstStyle/>
          <a:p>
            <a:pPr algn="l"/>
            <a:r>
              <a:rPr lang="en-US" sz="2000" b="1" dirty="0">
                <a:solidFill>
                  <a:srgbClr val="915F9E"/>
                </a:solidFill>
              </a:rPr>
              <a:t>Connect with your Community: </a:t>
            </a:r>
            <a:r>
              <a:rPr lang="en-US" sz="2000" dirty="0">
                <a:solidFill>
                  <a:srgbClr val="374151"/>
                </a:solidFill>
              </a:rPr>
              <a:t>Getting funding for your small business might seem a bit overwhelming, but let's start close to home. Connect with local small business groups, drop by your friendly Chamber of Commerce, or reach out to the state Business Development Office—they're often full of helpful advice.</a:t>
            </a:r>
          </a:p>
          <a:p>
            <a:pPr algn="l"/>
            <a:r>
              <a:rPr lang="en-US" sz="2000" dirty="0">
                <a:solidFill>
                  <a:srgbClr val="374151"/>
                </a:solidFill>
              </a:rPr>
              <a:t>When it comes to financing, consider a </a:t>
            </a:r>
            <a:r>
              <a:rPr lang="en-US" sz="2000" b="1" i="0" dirty="0">
                <a:solidFill>
                  <a:srgbClr val="915F9E"/>
                </a:solidFill>
                <a:effectLst/>
              </a:rPr>
              <a:t>microcredit. </a:t>
            </a:r>
            <a:r>
              <a:rPr lang="en-US" sz="2000" dirty="0">
                <a:solidFill>
                  <a:srgbClr val="374151"/>
                </a:solidFill>
              </a:rPr>
              <a:t>It's like small loans without needing to put everything you own on the line. You can get these loans individually or as part of a group. And there's also </a:t>
            </a:r>
            <a:r>
              <a:rPr lang="en-US" sz="2000" b="1" i="0" dirty="0">
                <a:solidFill>
                  <a:srgbClr val="915F9E"/>
                </a:solidFill>
                <a:effectLst/>
              </a:rPr>
              <a:t>microfinance</a:t>
            </a:r>
            <a:r>
              <a:rPr lang="en-US" sz="2000" dirty="0">
                <a:solidFill>
                  <a:srgbClr val="374151"/>
                </a:solidFill>
              </a:rPr>
              <a:t>, which is a bunch of different financial help for low-income but economically engaged people.</a:t>
            </a:r>
          </a:p>
          <a:p>
            <a:pPr algn="l"/>
            <a:r>
              <a:rPr lang="en-US" sz="2000" dirty="0">
                <a:solidFill>
                  <a:srgbClr val="374151"/>
                </a:solidFill>
              </a:rPr>
              <a:t>Think of it as your friendly neighborhood support system! By exploring these options and leaning on your local connections,</a:t>
            </a:r>
            <a:r>
              <a:rPr lang="en-US" sz="2000" b="1" i="0" dirty="0">
                <a:solidFill>
                  <a:srgbClr val="915F9E"/>
                </a:solidFill>
                <a:effectLst/>
              </a:rPr>
              <a:t> you're not just getting money—you're building a community around your business.</a:t>
            </a:r>
            <a:endParaRPr lang="en-US" sz="2000" b="0" i="0" dirty="0">
              <a:solidFill>
                <a:srgbClr val="374151"/>
              </a:solidFill>
              <a:effectLst/>
            </a:endParaRPr>
          </a:p>
        </p:txBody>
      </p:sp>
      <p:sp>
        <p:nvSpPr>
          <p:cNvPr id="2" name="Textfeld 1">
            <a:extLst>
              <a:ext uri="{FF2B5EF4-FFF2-40B4-BE49-F238E27FC236}">
                <a16:creationId xmlns:a16="http://schemas.microsoft.com/office/drawing/2014/main" id="{33D10274-3FC8-9C91-F685-6096F623B714}"/>
              </a:ext>
            </a:extLst>
          </p:cNvPr>
          <p:cNvSpPr txBox="1"/>
          <p:nvPr/>
        </p:nvSpPr>
        <p:spPr>
          <a:xfrm>
            <a:off x="770304" y="850827"/>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Communities and Networks as your economic family</a:t>
            </a:r>
          </a:p>
        </p:txBody>
      </p:sp>
    </p:spTree>
    <p:extLst>
      <p:ext uri="{BB962C8B-B14F-4D97-AF65-F5344CB8AC3E}">
        <p14:creationId xmlns:p14="http://schemas.microsoft.com/office/powerpoint/2010/main" val="182819740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WHERE CAN YOU FIND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0483429" cy="4412775"/>
          </a:xfrm>
        </p:spPr>
        <p:txBody>
          <a:bodyPr/>
          <a:lstStyle/>
          <a:p>
            <a:pPr algn="l"/>
            <a:r>
              <a:rPr lang="en-US" b="1" dirty="0">
                <a:solidFill>
                  <a:srgbClr val="915F9E"/>
                </a:solidFill>
              </a:rPr>
              <a:t>Crowdfunding</a:t>
            </a:r>
            <a:r>
              <a:rPr lang="en-US" dirty="0">
                <a:solidFill>
                  <a:srgbClr val="374151"/>
                </a:solidFill>
              </a:rPr>
              <a:t> is a fantastic way to finance your new project by gathering small contributions from a large community of people. It's not just about raising money; it's also about building a supportive community and enhancing visibility and credibility for you and your business.</a:t>
            </a:r>
          </a:p>
          <a:p>
            <a:pPr algn="l"/>
            <a:endParaRPr lang="en-US" b="0" i="0" dirty="0">
              <a:solidFill>
                <a:srgbClr val="374151"/>
              </a:solidFill>
              <a:effectLst/>
            </a:endParaRPr>
          </a:p>
          <a:p>
            <a:pPr algn="l"/>
            <a:r>
              <a:rPr lang="en-US" b="1" dirty="0">
                <a:solidFill>
                  <a:srgbClr val="915F9E"/>
                </a:solidFill>
              </a:rPr>
              <a:t>Wondering if crowdfunding is something for you?</a:t>
            </a:r>
          </a:p>
          <a:p>
            <a:pPr algn="l"/>
            <a:r>
              <a:rPr lang="en-US" b="0" i="0" dirty="0">
                <a:solidFill>
                  <a:srgbClr val="374151"/>
                </a:solidFill>
                <a:effectLst/>
              </a:rPr>
              <a:t>Crowdfunding is ideal for certain businesses, particularly startups or early-stage companies seeking modest funding. It tends to thrive in specific sectors like creative arts, crafts, and food.</a:t>
            </a:r>
          </a:p>
          <a:p>
            <a:pPr algn="l"/>
            <a:endParaRPr lang="en-US" dirty="0">
              <a:solidFill>
                <a:srgbClr val="374151"/>
              </a:solidFill>
            </a:endParaRPr>
          </a:p>
          <a:p>
            <a:pPr algn="l"/>
            <a:r>
              <a:rPr lang="en-US" b="1" i="1" dirty="0">
                <a:solidFill>
                  <a:srgbClr val="E97924"/>
                </a:solidFill>
              </a:rPr>
              <a:t>Different platforms are catered to different models, so choosing the right platform is crucial for a successful campaign. Let's look at the different types!</a:t>
            </a:r>
          </a:p>
        </p:txBody>
      </p:sp>
      <p:sp>
        <p:nvSpPr>
          <p:cNvPr id="2" name="Textfeld 1">
            <a:extLst>
              <a:ext uri="{FF2B5EF4-FFF2-40B4-BE49-F238E27FC236}">
                <a16:creationId xmlns:a16="http://schemas.microsoft.com/office/drawing/2014/main" id="{D688236B-7F7C-8D57-9180-A31D7FCF58F2}"/>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err="1">
                <a:solidFill>
                  <a:srgbClr val="E97924"/>
                </a:solidFill>
                <a:latin typeface="Calibri" panose="020F0502020204030204" pitchFamily="34" charset="0"/>
                <a:cs typeface="Calibri" panose="020F0502020204030204" pitchFamily="34" charset="0"/>
              </a:rPr>
              <a:t>Crowfunding</a:t>
            </a:r>
            <a:r>
              <a:rPr lang="en-US" sz="1600" b="1" dirty="0">
                <a:solidFill>
                  <a:srgbClr val="E97924"/>
                </a:solidFill>
                <a:latin typeface="Calibri" panose="020F0502020204030204" pitchFamily="34" charset="0"/>
                <a:cs typeface="Calibri" panose="020F0502020204030204" pitchFamily="34" charset="0"/>
              </a:rPr>
              <a:t> - harness the power of the crowd!</a:t>
            </a:r>
          </a:p>
        </p:txBody>
      </p:sp>
    </p:spTree>
    <p:extLst>
      <p:ext uri="{BB962C8B-B14F-4D97-AF65-F5344CB8AC3E}">
        <p14:creationId xmlns:p14="http://schemas.microsoft.com/office/powerpoint/2010/main" val="85305717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WHERE CAN YOU FIND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0483429" cy="4412775"/>
          </a:xfrm>
        </p:spPr>
        <p:txBody>
          <a:bodyPr/>
          <a:lstStyle/>
          <a:p>
            <a:pPr algn="l"/>
            <a:r>
              <a:rPr lang="en-US" b="1" dirty="0">
                <a:solidFill>
                  <a:srgbClr val="915F9E"/>
                </a:solidFill>
              </a:rPr>
              <a:t>Crowdfunding can take various forms:</a:t>
            </a:r>
          </a:p>
          <a:p>
            <a:pPr algn="l"/>
            <a:endParaRPr lang="en-US" b="1" dirty="0">
              <a:solidFill>
                <a:srgbClr val="915F9E"/>
              </a:solidFill>
            </a:endParaRPr>
          </a:p>
          <a:p>
            <a:pPr marL="342900" indent="-342900" algn="l">
              <a:buClr>
                <a:srgbClr val="7ABB57"/>
              </a:buClr>
              <a:buFont typeface="Arial" panose="020B0604020202020204" pitchFamily="34" charset="0"/>
              <a:buChar char="•"/>
            </a:pPr>
            <a:r>
              <a:rPr lang="en-US" sz="2000" b="1" dirty="0">
                <a:solidFill>
                  <a:srgbClr val="915F9E"/>
                </a:solidFill>
              </a:rPr>
              <a:t>Charity: </a:t>
            </a:r>
            <a:r>
              <a:rPr lang="en-US" sz="2000" dirty="0">
                <a:solidFill>
                  <a:srgbClr val="374151"/>
                </a:solidFill>
              </a:rPr>
              <a:t>People donate without expecting financial returns.</a:t>
            </a:r>
          </a:p>
          <a:p>
            <a:pPr marL="342900" indent="-342900">
              <a:buClr>
                <a:srgbClr val="7ABB57"/>
              </a:buClr>
              <a:buFont typeface="Arial" panose="020B0604020202020204" pitchFamily="34" charset="0"/>
              <a:buChar char="•"/>
            </a:pPr>
            <a:r>
              <a:rPr lang="en-US" sz="2000" b="1" dirty="0">
                <a:solidFill>
                  <a:srgbClr val="915F9E"/>
                </a:solidFill>
              </a:rPr>
              <a:t>Pre-selling: </a:t>
            </a:r>
            <a:r>
              <a:rPr lang="en-US" sz="2000" dirty="0">
                <a:solidFill>
                  <a:srgbClr val="374151"/>
                </a:solidFill>
              </a:rPr>
              <a:t>Contributors support a product and receive it upon release.</a:t>
            </a:r>
          </a:p>
          <a:p>
            <a:pPr marL="342900" indent="-342900">
              <a:buClr>
                <a:srgbClr val="7ABB57"/>
              </a:buClr>
              <a:buFont typeface="Arial" panose="020B0604020202020204" pitchFamily="34" charset="0"/>
              <a:buChar char="•"/>
            </a:pPr>
            <a:r>
              <a:rPr lang="en-US" sz="2000" b="1" dirty="0">
                <a:solidFill>
                  <a:srgbClr val="915F9E"/>
                </a:solidFill>
              </a:rPr>
              <a:t>Peer-to-Peer lending: </a:t>
            </a:r>
            <a:r>
              <a:rPr lang="en-US" sz="2000" dirty="0">
                <a:solidFill>
                  <a:srgbClr val="374151"/>
                </a:solidFill>
              </a:rPr>
              <a:t>Lenders receive financial compensation.</a:t>
            </a:r>
          </a:p>
          <a:p>
            <a:pPr marL="342900" indent="-342900">
              <a:buClr>
                <a:srgbClr val="7ABB57"/>
              </a:buClr>
              <a:buFont typeface="Arial" panose="020B0604020202020204" pitchFamily="34" charset="0"/>
              <a:buChar char="•"/>
            </a:pPr>
            <a:r>
              <a:rPr lang="en-US" sz="2000" b="1" dirty="0">
                <a:solidFill>
                  <a:srgbClr val="915F9E"/>
                </a:solidFill>
              </a:rPr>
              <a:t>Equity lending:</a:t>
            </a:r>
            <a:r>
              <a:rPr lang="en-US" sz="2000" dirty="0">
                <a:solidFill>
                  <a:srgbClr val="374151"/>
                </a:solidFill>
              </a:rPr>
              <a:t> Lenders receive company shares in exchange for their support.</a:t>
            </a:r>
          </a:p>
          <a:p>
            <a:pPr>
              <a:buClr>
                <a:srgbClr val="7ABB57"/>
              </a:buClr>
            </a:pPr>
            <a:endParaRPr lang="en-US" sz="2000" dirty="0">
              <a:solidFill>
                <a:srgbClr val="374151"/>
              </a:solidFill>
            </a:endParaRPr>
          </a:p>
          <a:p>
            <a:pPr>
              <a:buClr>
                <a:srgbClr val="7ABB57"/>
              </a:buClr>
            </a:pPr>
            <a:r>
              <a:rPr lang="en-US" b="1" dirty="0">
                <a:solidFill>
                  <a:srgbClr val="915F9E"/>
                </a:solidFill>
              </a:rPr>
              <a:t>Depending on the platform you choose, there might be different fees:</a:t>
            </a:r>
          </a:p>
          <a:p>
            <a:pPr marL="342900" indent="-342900">
              <a:buClr>
                <a:srgbClr val="7ABB57"/>
              </a:buClr>
              <a:buFont typeface="Arial" panose="020B0604020202020204" pitchFamily="34" charset="0"/>
              <a:buChar char="•"/>
            </a:pPr>
            <a:r>
              <a:rPr lang="en-US" sz="2000" b="1" dirty="0">
                <a:solidFill>
                  <a:srgbClr val="915F9E"/>
                </a:solidFill>
              </a:rPr>
              <a:t>Platform Hosting Fee:</a:t>
            </a:r>
            <a:r>
              <a:rPr lang="en-US" sz="2000" dirty="0">
                <a:solidFill>
                  <a:srgbClr val="374151"/>
                </a:solidFill>
              </a:rPr>
              <a:t> Some platforms charge an initial hosting fee. Check with the platform before starting your campaign.</a:t>
            </a:r>
          </a:p>
          <a:p>
            <a:pPr marL="342900" indent="-342900">
              <a:buClr>
                <a:srgbClr val="7ABB57"/>
              </a:buClr>
              <a:buFont typeface="Arial" panose="020B0604020202020204" pitchFamily="34" charset="0"/>
              <a:buChar char="•"/>
            </a:pPr>
            <a:r>
              <a:rPr lang="en-US" sz="2000" b="1" dirty="0">
                <a:solidFill>
                  <a:srgbClr val="915F9E"/>
                </a:solidFill>
              </a:rPr>
              <a:t>Success Fee: </a:t>
            </a:r>
            <a:r>
              <a:rPr lang="en-US" sz="2000" dirty="0">
                <a:solidFill>
                  <a:srgbClr val="374151"/>
                </a:solidFill>
              </a:rPr>
              <a:t>Most platforms take a percentage of the total amount raised (typically 3% to 12%).</a:t>
            </a:r>
          </a:p>
          <a:p>
            <a:pPr marL="342900" indent="-342900">
              <a:buClr>
                <a:srgbClr val="7ABB57"/>
              </a:buClr>
              <a:buFont typeface="Arial" panose="020B0604020202020204" pitchFamily="34" charset="0"/>
              <a:buChar char="•"/>
            </a:pPr>
            <a:r>
              <a:rPr lang="en-US" sz="2000" b="1" dirty="0">
                <a:solidFill>
                  <a:srgbClr val="915F9E"/>
                </a:solidFill>
              </a:rPr>
              <a:t>Payment Processing Fees: </a:t>
            </a:r>
            <a:r>
              <a:rPr lang="en-US" sz="2000" dirty="0">
                <a:solidFill>
                  <a:srgbClr val="374151"/>
                </a:solidFill>
              </a:rPr>
              <a:t>Be aware of service fees for each transaction (usually around 3%). For example, for a €100 donation, the campaign might receive €97.</a:t>
            </a:r>
          </a:p>
        </p:txBody>
      </p:sp>
      <p:sp>
        <p:nvSpPr>
          <p:cNvPr id="8" name="Textfeld 7">
            <a:extLst>
              <a:ext uri="{FF2B5EF4-FFF2-40B4-BE49-F238E27FC236}">
                <a16:creationId xmlns:a16="http://schemas.microsoft.com/office/drawing/2014/main" id="{1A9DC914-CD63-6B01-A371-7CA42120AD49}"/>
              </a:ext>
            </a:extLst>
          </p:cNvPr>
          <p:cNvSpPr txBox="1"/>
          <p:nvPr/>
        </p:nvSpPr>
        <p:spPr>
          <a:xfrm>
            <a:off x="10123301" y="3264899"/>
            <a:ext cx="2060973" cy="738664"/>
          </a:xfrm>
          <a:prstGeom prst="rect">
            <a:avLst/>
          </a:prstGeom>
          <a:noFill/>
        </p:spPr>
        <p:txBody>
          <a:bodyPr wrap="square" rtlCol="0">
            <a:spAutoFit/>
          </a:bodyPr>
          <a:lstStyle/>
          <a:p>
            <a:pPr algn="r"/>
            <a:r>
              <a:rPr lang="de-DE" sz="1400" b="1" dirty="0">
                <a:solidFill>
                  <a:srgbClr val="915F9E"/>
                </a:solidFill>
                <a:latin typeface="Calibri" panose="020F0502020204030204" pitchFamily="34" charset="0"/>
                <a:cs typeface="Calibri" panose="020F0502020204030204" pitchFamily="34" charset="0"/>
              </a:rPr>
              <a:t>Want </a:t>
            </a:r>
            <a:r>
              <a:rPr lang="de-DE" sz="1400" b="1" dirty="0" err="1">
                <a:solidFill>
                  <a:srgbClr val="915F9E"/>
                </a:solidFill>
                <a:latin typeface="Calibri" panose="020F0502020204030204" pitchFamily="34" charset="0"/>
                <a:cs typeface="Calibri" panose="020F0502020204030204" pitchFamily="34" charset="0"/>
              </a:rPr>
              <a:t>to</a:t>
            </a:r>
            <a:r>
              <a:rPr lang="de-DE" sz="1400" b="1" dirty="0">
                <a:solidFill>
                  <a:srgbClr val="915F9E"/>
                </a:solidFill>
                <a:latin typeface="Calibri" panose="020F0502020204030204" pitchFamily="34" charset="0"/>
                <a:cs typeface="Calibri" panose="020F0502020204030204" pitchFamily="34" charset="0"/>
              </a:rPr>
              <a:t> </a:t>
            </a:r>
            <a:r>
              <a:rPr lang="de-DE" sz="1400" b="1" dirty="0" err="1">
                <a:solidFill>
                  <a:srgbClr val="915F9E"/>
                </a:solidFill>
                <a:latin typeface="Calibri" panose="020F0502020204030204" pitchFamily="34" charset="0"/>
                <a:cs typeface="Calibri" panose="020F0502020204030204" pitchFamily="34" charset="0"/>
              </a:rPr>
              <a:t>learn</a:t>
            </a:r>
            <a:r>
              <a:rPr lang="de-DE" sz="1400" b="1" dirty="0">
                <a:solidFill>
                  <a:srgbClr val="915F9E"/>
                </a:solidFill>
                <a:latin typeface="Calibri" panose="020F0502020204030204" pitchFamily="34" charset="0"/>
                <a:cs typeface="Calibri" panose="020F0502020204030204" pitchFamily="34" charset="0"/>
              </a:rPr>
              <a:t> </a:t>
            </a:r>
            <a:r>
              <a:rPr lang="de-DE" sz="1400" b="1" dirty="0" err="1">
                <a:solidFill>
                  <a:srgbClr val="915F9E"/>
                </a:solidFill>
                <a:latin typeface="Calibri" panose="020F0502020204030204" pitchFamily="34" charset="0"/>
                <a:cs typeface="Calibri" panose="020F0502020204030204" pitchFamily="34" charset="0"/>
              </a:rPr>
              <a:t>more</a:t>
            </a:r>
            <a:r>
              <a:rPr lang="de-DE" sz="1400" b="1" dirty="0">
                <a:solidFill>
                  <a:srgbClr val="915F9E"/>
                </a:solidFill>
                <a:latin typeface="Calibri" panose="020F0502020204030204" pitchFamily="34" charset="0"/>
                <a:cs typeface="Calibri" panose="020F0502020204030204" pitchFamily="34" charset="0"/>
              </a:rPr>
              <a:t> on </a:t>
            </a:r>
            <a:r>
              <a:rPr lang="de-DE" sz="1400" b="1" dirty="0" err="1">
                <a:solidFill>
                  <a:srgbClr val="915F9E"/>
                </a:solidFill>
                <a:latin typeface="Calibri" panose="020F0502020204030204" pitchFamily="34" charset="0"/>
                <a:cs typeface="Calibri" panose="020F0502020204030204" pitchFamily="34" charset="0"/>
              </a:rPr>
              <a:t>crowdfunding</a:t>
            </a:r>
            <a:r>
              <a:rPr lang="de-DE" sz="1400" b="1" dirty="0">
                <a:solidFill>
                  <a:srgbClr val="915F9E"/>
                </a:solidFill>
                <a:latin typeface="Calibri" panose="020F0502020204030204" pitchFamily="34" charset="0"/>
                <a:cs typeface="Calibri" panose="020F0502020204030204" pitchFamily="34" charset="0"/>
              </a:rPr>
              <a:t>? Check out </a:t>
            </a:r>
            <a:r>
              <a:rPr lang="de-DE" sz="1400" b="1" dirty="0" err="1">
                <a:solidFill>
                  <a:srgbClr val="915F9E"/>
                </a:solidFill>
                <a:latin typeface="Calibri" panose="020F0502020204030204" pitchFamily="34" charset="0"/>
                <a:cs typeface="Calibri" panose="020F0502020204030204" pitchFamily="34" charset="0"/>
              </a:rPr>
              <a:t>this</a:t>
            </a:r>
            <a:r>
              <a:rPr lang="de-DE" sz="1400" b="1" dirty="0">
                <a:solidFill>
                  <a:srgbClr val="915F9E"/>
                </a:solidFill>
                <a:latin typeface="Calibri" panose="020F0502020204030204" pitchFamily="34" charset="0"/>
                <a:cs typeface="Calibri" panose="020F0502020204030204" pitchFamily="34" charset="0"/>
              </a:rPr>
              <a:t> </a:t>
            </a:r>
            <a:r>
              <a:rPr lang="de-DE" sz="1400" b="1" dirty="0" err="1">
                <a:solidFill>
                  <a:srgbClr val="915F9E"/>
                </a:solidFill>
                <a:latin typeface="Calibri" panose="020F0502020204030204" pitchFamily="34" charset="0"/>
                <a:cs typeface="Calibri" panose="020F0502020204030204" pitchFamily="34" charset="0"/>
              </a:rPr>
              <a:t>video</a:t>
            </a:r>
            <a:r>
              <a:rPr lang="de-DE" sz="1400" b="1" dirty="0">
                <a:solidFill>
                  <a:srgbClr val="915F9E"/>
                </a:solidFill>
                <a:latin typeface="Calibri" panose="020F0502020204030204" pitchFamily="34" charset="0"/>
                <a:cs typeface="Calibri" panose="020F0502020204030204" pitchFamily="34" charset="0"/>
              </a:rPr>
              <a:t>!</a:t>
            </a:r>
          </a:p>
        </p:txBody>
      </p:sp>
      <p:sp>
        <p:nvSpPr>
          <p:cNvPr id="9" name="Textfeld 8">
            <a:extLst>
              <a:ext uri="{FF2B5EF4-FFF2-40B4-BE49-F238E27FC236}">
                <a16:creationId xmlns:a16="http://schemas.microsoft.com/office/drawing/2014/main" id="{17E08EB2-4BD7-259F-AA48-261C5A8082DC}"/>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err="1">
                <a:solidFill>
                  <a:srgbClr val="E97924"/>
                </a:solidFill>
                <a:latin typeface="Calibri" panose="020F0502020204030204" pitchFamily="34" charset="0"/>
                <a:cs typeface="Calibri" panose="020F0502020204030204" pitchFamily="34" charset="0"/>
              </a:rPr>
              <a:t>Crowfunding</a:t>
            </a:r>
            <a:r>
              <a:rPr lang="en-US" sz="1600" b="1" dirty="0">
                <a:solidFill>
                  <a:srgbClr val="E97924"/>
                </a:solidFill>
                <a:latin typeface="Calibri" panose="020F0502020204030204" pitchFamily="34" charset="0"/>
                <a:cs typeface="Calibri" panose="020F0502020204030204" pitchFamily="34" charset="0"/>
              </a:rPr>
              <a:t> - harness the power of the crowd!</a:t>
            </a:r>
          </a:p>
        </p:txBody>
      </p:sp>
      <p:pic>
        <p:nvPicPr>
          <p:cNvPr id="2" name="Picture 1">
            <a:extLst>
              <a:ext uri="{FF2B5EF4-FFF2-40B4-BE49-F238E27FC236}">
                <a16:creationId xmlns:a16="http://schemas.microsoft.com/office/drawing/2014/main" id="{CEE48E96-6543-BE95-A073-6FEE7F95171D}"/>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20571"/>
          <a:stretch/>
        </p:blipFill>
        <p:spPr>
          <a:xfrm rot="16200000">
            <a:off x="8453765" y="-796382"/>
            <a:ext cx="2899031" cy="4577439"/>
          </a:xfrm>
          <a:custGeom>
            <a:avLst/>
            <a:gdLst>
              <a:gd name="connsiteX0" fmla="*/ 0 w 3456000"/>
              <a:gd name="connsiteY0" fmla="*/ 0 h 4136571"/>
              <a:gd name="connsiteX1" fmla="*/ 3456000 w 3456000"/>
              <a:gd name="connsiteY1" fmla="*/ 0 h 4136571"/>
              <a:gd name="connsiteX2" fmla="*/ 3456000 w 3456000"/>
              <a:gd name="connsiteY2" fmla="*/ 4136571 h 4136571"/>
              <a:gd name="connsiteX3" fmla="*/ 0 w 3456000"/>
              <a:gd name="connsiteY3" fmla="*/ 4136571 h 4136571"/>
            </a:gdLst>
            <a:ahLst/>
            <a:cxnLst>
              <a:cxn ang="0">
                <a:pos x="connsiteX0" y="connsiteY0"/>
              </a:cxn>
              <a:cxn ang="0">
                <a:pos x="connsiteX1" y="connsiteY1"/>
              </a:cxn>
              <a:cxn ang="0">
                <a:pos x="connsiteX2" y="connsiteY2"/>
              </a:cxn>
              <a:cxn ang="0">
                <a:pos x="connsiteX3" y="connsiteY3"/>
              </a:cxn>
            </a:cxnLst>
            <a:rect l="l" t="t" r="r" b="b"/>
            <a:pathLst>
              <a:path w="3456000" h="4136571">
                <a:moveTo>
                  <a:pt x="0" y="0"/>
                </a:moveTo>
                <a:lnTo>
                  <a:pt x="3456000" y="0"/>
                </a:lnTo>
                <a:lnTo>
                  <a:pt x="3456000" y="4136571"/>
                </a:lnTo>
                <a:lnTo>
                  <a:pt x="0" y="4136571"/>
                </a:lnTo>
                <a:close/>
              </a:path>
            </a:pathLst>
          </a:custGeom>
        </p:spPr>
      </p:pic>
      <p:pic>
        <p:nvPicPr>
          <p:cNvPr id="5" name="Grafik 4" descr="Zurück mit einfarbiger Füllung">
            <a:extLst>
              <a:ext uri="{FF2B5EF4-FFF2-40B4-BE49-F238E27FC236}">
                <a16:creationId xmlns:a16="http://schemas.microsoft.com/office/drawing/2014/main" id="{D8EDE113-4248-9009-38B4-F9D1963319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752790">
            <a:off x="9666101" y="2982443"/>
            <a:ext cx="914400" cy="914400"/>
          </a:xfrm>
          <a:prstGeom prst="rect">
            <a:avLst/>
          </a:prstGeom>
        </p:spPr>
      </p:pic>
      <p:pic>
        <p:nvPicPr>
          <p:cNvPr id="11" name="Grafik 10">
            <a:extLst>
              <a:ext uri="{FF2B5EF4-FFF2-40B4-BE49-F238E27FC236}">
                <a16:creationId xmlns:a16="http://schemas.microsoft.com/office/drawing/2014/main" id="{F5880C71-185E-C26C-DB8C-0C36A3590100}"/>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10569" t="-264" r="9022" b="2263"/>
          <a:stretch/>
        </p:blipFill>
        <p:spPr>
          <a:xfrm>
            <a:off x="8381998" y="300611"/>
            <a:ext cx="3810002" cy="2323565"/>
          </a:xfrm>
          <a:prstGeom prst="rect">
            <a:avLst/>
          </a:prstGeom>
        </p:spPr>
      </p:pic>
      <p:pic>
        <p:nvPicPr>
          <p:cNvPr id="4" name="Grafik 3" descr="Ein Bild, das Muster, Flieder, Quadrat, Symmetrie enthält.&#10;&#10;Automatisch generierte Beschreibung">
            <a:extLst>
              <a:ext uri="{FF2B5EF4-FFF2-40B4-BE49-F238E27FC236}">
                <a16:creationId xmlns:a16="http://schemas.microsoft.com/office/drawing/2014/main" id="{2B4E9D66-2B4A-C38D-F55B-7CCCF9E8F939}"/>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flipH="1">
            <a:off x="10324851" y="2201513"/>
            <a:ext cx="888870" cy="888870"/>
          </a:xfrm>
          <a:prstGeom prst="rect">
            <a:avLst/>
          </a:prstGeom>
        </p:spPr>
      </p:pic>
    </p:spTree>
    <p:extLst>
      <p:ext uri="{BB962C8B-B14F-4D97-AF65-F5344CB8AC3E}">
        <p14:creationId xmlns:p14="http://schemas.microsoft.com/office/powerpoint/2010/main" val="470052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WHERE CAN YOU FIND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1082794" cy="4412775"/>
          </a:xfrm>
        </p:spPr>
        <p:txBody>
          <a:bodyPr/>
          <a:lstStyle/>
          <a:p>
            <a:pPr algn="l"/>
            <a:r>
              <a:rPr lang="en-US" b="1" dirty="0">
                <a:solidFill>
                  <a:srgbClr val="915F9E"/>
                </a:solidFill>
              </a:rPr>
              <a:t>Crowdfunding – a good video pitch is key!</a:t>
            </a:r>
          </a:p>
          <a:p>
            <a:r>
              <a:rPr lang="en-US" dirty="0">
                <a:solidFill>
                  <a:srgbClr val="374151"/>
                </a:solidFill>
              </a:rPr>
              <a:t>A standout video pitch is key to a triumphant crowdfunding campaign. Before you hit record, dive into other successful pitches for inspiration. Develop a compelling script that clearly highlights your unique selling points.</a:t>
            </a:r>
          </a:p>
          <a:p>
            <a:endParaRPr lang="en-US" dirty="0">
              <a:solidFill>
                <a:srgbClr val="374151"/>
              </a:solidFill>
            </a:endParaRPr>
          </a:p>
          <a:p>
            <a:r>
              <a:rPr lang="en-US" dirty="0">
                <a:solidFill>
                  <a:srgbClr val="374151"/>
                </a:solidFill>
              </a:rPr>
              <a:t>When recording, infuse your vision with passion—let your enthusiasm shine through. This genuine energy is infectious and builds confidence in your backers. Don't hesitate to reshoot until you get it just right.</a:t>
            </a:r>
          </a:p>
          <a:p>
            <a:endParaRPr lang="en-US" dirty="0">
              <a:solidFill>
                <a:srgbClr val="374151"/>
              </a:solidFill>
            </a:endParaRPr>
          </a:p>
          <a:p>
            <a:r>
              <a:rPr lang="en-US" dirty="0">
                <a:solidFill>
                  <a:srgbClr val="374151"/>
                </a:solidFill>
              </a:rPr>
              <a:t>Find more about how to create a convincing pitch: </a:t>
            </a:r>
            <a:r>
              <a:rPr lang="en-US" dirty="0">
                <a:solidFill>
                  <a:srgbClr val="374151"/>
                </a:solidFill>
                <a:hlinkClick r:id="rId2"/>
              </a:rPr>
              <a:t>Click</a:t>
            </a:r>
            <a:endParaRPr lang="en-US" dirty="0">
              <a:solidFill>
                <a:srgbClr val="374151"/>
              </a:solidFill>
            </a:endParaRPr>
          </a:p>
          <a:p>
            <a:r>
              <a:rPr lang="en-US" dirty="0">
                <a:solidFill>
                  <a:srgbClr val="374151"/>
                </a:solidFill>
              </a:rPr>
              <a:t>Different crowdfunding platforms within the EU are listed here: </a:t>
            </a:r>
            <a:r>
              <a:rPr lang="en-US" dirty="0">
                <a:solidFill>
                  <a:srgbClr val="374151"/>
                </a:solidFill>
                <a:hlinkClick r:id="rId3"/>
              </a:rPr>
              <a:t>Click</a:t>
            </a:r>
            <a:endParaRPr lang="en-US" dirty="0">
              <a:solidFill>
                <a:srgbClr val="374151"/>
              </a:solidFill>
            </a:endParaRPr>
          </a:p>
          <a:p>
            <a:r>
              <a:rPr lang="en-US" dirty="0">
                <a:solidFill>
                  <a:srgbClr val="374151"/>
                </a:solidFill>
              </a:rPr>
              <a:t>And since all the business jargon might be sometimes overwhelming, we have you: </a:t>
            </a:r>
            <a:r>
              <a:rPr lang="en-US" dirty="0">
                <a:solidFill>
                  <a:srgbClr val="374151"/>
                </a:solidFill>
                <a:hlinkClick r:id="rId4"/>
              </a:rPr>
              <a:t>Click</a:t>
            </a:r>
            <a:endParaRPr lang="en-US" dirty="0">
              <a:solidFill>
                <a:srgbClr val="374151"/>
              </a:solidFill>
            </a:endParaRPr>
          </a:p>
          <a:p>
            <a:r>
              <a:rPr lang="en-US" dirty="0">
                <a:solidFill>
                  <a:srgbClr val="374151"/>
                </a:solidFill>
              </a:rPr>
              <a:t>For a lot more useful tips read this: </a:t>
            </a:r>
            <a:r>
              <a:rPr lang="en-US" dirty="0">
                <a:solidFill>
                  <a:srgbClr val="374151"/>
                </a:solidFill>
                <a:hlinkClick r:id="rId5"/>
              </a:rPr>
              <a:t>Click</a:t>
            </a:r>
            <a:endParaRPr lang="en-US" dirty="0">
              <a:solidFill>
                <a:srgbClr val="374151"/>
              </a:solidFill>
            </a:endParaRPr>
          </a:p>
        </p:txBody>
      </p:sp>
      <p:sp>
        <p:nvSpPr>
          <p:cNvPr id="2" name="Textfeld 1">
            <a:extLst>
              <a:ext uri="{FF2B5EF4-FFF2-40B4-BE49-F238E27FC236}">
                <a16:creationId xmlns:a16="http://schemas.microsoft.com/office/drawing/2014/main" id="{2843DF2C-77A5-21FA-DA28-850D090B2482}"/>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err="1">
                <a:solidFill>
                  <a:srgbClr val="E97924"/>
                </a:solidFill>
                <a:latin typeface="Calibri" panose="020F0502020204030204" pitchFamily="34" charset="0"/>
                <a:cs typeface="Calibri" panose="020F0502020204030204" pitchFamily="34" charset="0"/>
              </a:rPr>
              <a:t>Crowfunding</a:t>
            </a:r>
            <a:r>
              <a:rPr lang="en-US" sz="1600" b="1" dirty="0">
                <a:solidFill>
                  <a:srgbClr val="E97924"/>
                </a:solidFill>
                <a:latin typeface="Calibri" panose="020F0502020204030204" pitchFamily="34" charset="0"/>
                <a:cs typeface="Calibri" panose="020F0502020204030204" pitchFamily="34" charset="0"/>
              </a:rPr>
              <a:t> - harness the power of the crowd!</a:t>
            </a:r>
          </a:p>
        </p:txBody>
      </p:sp>
    </p:spTree>
    <p:extLst>
      <p:ext uri="{BB962C8B-B14F-4D97-AF65-F5344CB8AC3E}">
        <p14:creationId xmlns:p14="http://schemas.microsoft.com/office/powerpoint/2010/main" val="11514095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390E94F-8796-6F73-15A6-DEA85033E5CE}"/>
              </a:ext>
            </a:extLst>
          </p:cNvPr>
          <p:cNvSpPr>
            <a:spLocks noGrp="1"/>
          </p:cNvSpPr>
          <p:nvPr>
            <p:ph type="body" sz="quarter" idx="30"/>
          </p:nvPr>
        </p:nvSpPr>
        <p:spPr>
          <a:xfrm>
            <a:off x="283029" y="596922"/>
            <a:ext cx="12094029" cy="804265"/>
          </a:xfrm>
        </p:spPr>
        <p:txBody>
          <a:bodyPr/>
          <a:lstStyle/>
          <a:p>
            <a:pPr>
              <a:lnSpc>
                <a:spcPts val="3700"/>
              </a:lnSpc>
            </a:pPr>
            <a:r>
              <a:rPr lang="en-US" sz="3200" dirty="0"/>
              <a:t>Milena and Jan - making a virtue out of necessity with crowdfunding</a:t>
            </a:r>
            <a:endParaRPr lang="de-DE" sz="3200" dirty="0"/>
          </a:p>
        </p:txBody>
      </p:sp>
      <p:sp>
        <p:nvSpPr>
          <p:cNvPr id="3" name="Textplatzhalter 2">
            <a:extLst>
              <a:ext uri="{FF2B5EF4-FFF2-40B4-BE49-F238E27FC236}">
                <a16:creationId xmlns:a16="http://schemas.microsoft.com/office/drawing/2014/main" id="{5C1F58A8-4D14-37C9-5671-E3160844AA8B}"/>
              </a:ext>
            </a:extLst>
          </p:cNvPr>
          <p:cNvSpPr>
            <a:spLocks noGrp="1"/>
          </p:cNvSpPr>
          <p:nvPr>
            <p:ph type="body" sz="quarter" idx="48"/>
          </p:nvPr>
        </p:nvSpPr>
        <p:spPr>
          <a:xfrm>
            <a:off x="4734832" y="1528225"/>
            <a:ext cx="7239454" cy="4439577"/>
          </a:xfrm>
        </p:spPr>
        <p:txBody>
          <a:bodyPr/>
          <a:lstStyle/>
          <a:p>
            <a:r>
              <a:rPr lang="en-US" sz="2000" dirty="0"/>
              <a:t>Launched in 2015, </a:t>
            </a:r>
            <a:r>
              <a:rPr lang="en-US" sz="2000" i="1" dirty="0">
                <a:hlinkClick r:id="rId2"/>
              </a:rPr>
              <a:t>Ein </a:t>
            </a:r>
            <a:r>
              <a:rPr lang="en-US" sz="2000" i="1" dirty="0" err="1">
                <a:hlinkClick r:id="rId2"/>
              </a:rPr>
              <a:t>guter</a:t>
            </a:r>
            <a:r>
              <a:rPr lang="en-US" sz="2000" i="1" dirty="0">
                <a:hlinkClick r:id="rId2"/>
              </a:rPr>
              <a:t> Plan</a:t>
            </a:r>
            <a:r>
              <a:rPr lang="en-US" sz="2000" i="1" dirty="0"/>
              <a:t> </a:t>
            </a:r>
            <a:r>
              <a:rPr lang="en-US" sz="2000" dirty="0"/>
              <a:t>is now Germany's most popular brand for mindfulness calendars and journals. The company was born out of necessity and became a virtue: one of the founders, Jan </a:t>
            </a:r>
            <a:r>
              <a:rPr lang="en-US" sz="2000" dirty="0" err="1"/>
              <a:t>Lenarz</a:t>
            </a:r>
            <a:r>
              <a:rPr lang="en-US" sz="2000" dirty="0"/>
              <a:t>, was struggling with burnout and found his way to mindfulness. Together with his girlfriend Milena </a:t>
            </a:r>
            <a:r>
              <a:rPr lang="en-US" sz="2000" dirty="0" err="1"/>
              <a:t>Glimbovski</a:t>
            </a:r>
            <a:r>
              <a:rPr lang="en-US" sz="2000" dirty="0"/>
              <a:t>, who seemed to have fallen into a similar diagnosis, they questioned the unhealthy attitude of the start-up world as a self-exploitation industry. </a:t>
            </a:r>
          </a:p>
          <a:p>
            <a:r>
              <a:rPr lang="en-US" sz="1200" dirty="0"/>
              <a:t>        </a:t>
            </a:r>
            <a:endParaRPr lang="en-US" sz="1100" dirty="0"/>
          </a:p>
          <a:p>
            <a:r>
              <a:rPr lang="en-US" sz="2000" dirty="0"/>
              <a:t>Their idea was to develop a diary that would remind them daily to take care of their own needs. Instead of immediately founding their own company, they decided to launch a crowdfunding campaign on </a:t>
            </a:r>
            <a:r>
              <a:rPr lang="en-US" sz="2000" dirty="0" err="1">
                <a:hlinkClick r:id="rId3"/>
              </a:rPr>
              <a:t>Startnext</a:t>
            </a:r>
            <a:r>
              <a:rPr lang="en-US" sz="2000" dirty="0"/>
              <a:t>. Their goal of €15,000 for 600 books was reached within a few hours. In the end, they achieved an overfunding of 1,200%, making this campaign the most successful German crowdfunding campaign for a product at the time.</a:t>
            </a:r>
          </a:p>
          <a:p>
            <a:endParaRPr lang="de-DE" sz="2200" dirty="0"/>
          </a:p>
        </p:txBody>
      </p:sp>
      <p:pic>
        <p:nvPicPr>
          <p:cNvPr id="4" name="Picture 6">
            <a:extLst>
              <a:ext uri="{FF2B5EF4-FFF2-40B4-BE49-F238E27FC236}">
                <a16:creationId xmlns:a16="http://schemas.microsoft.com/office/drawing/2014/main" id="{B5817DC4-1AD5-4B7B-A768-A5B924A14425}"/>
              </a:ext>
            </a:extLst>
          </p:cNvPr>
          <p:cNvPicPr>
            <a:picLocks noChangeAspect="1" noChangeArrowheads="1"/>
          </p:cNvPicPr>
          <p:nvPr/>
        </p:nvPicPr>
        <p:blipFill rotWithShape="1">
          <a:blip r:embed="rId4"/>
          <a:srcRect l="34973" r="15279"/>
          <a:stretch/>
        </p:blipFill>
        <p:spPr bwMode="auto">
          <a:xfrm>
            <a:off x="-1" y="1528225"/>
            <a:ext cx="4463143" cy="5326746"/>
          </a:xfrm>
          <a:prstGeom prst="rect">
            <a:avLst/>
          </a:prstGeom>
          <a:noFill/>
          <a:extLst>
            <a:ext uri="{909E8E84-426E-40DD-AFC4-6F175D3DCCD1}">
              <a14:hiddenFill xmlns:a14="http://schemas.microsoft.com/office/drawing/2010/main">
                <a:solidFill>
                  <a:srgbClr val="FFFFFF"/>
                </a:solidFill>
              </a14:hiddenFill>
            </a:ext>
          </a:extLst>
        </p:spPr>
      </p:pic>
      <p:sp>
        <p:nvSpPr>
          <p:cNvPr id="6" name="Textfeld 5">
            <a:extLst>
              <a:ext uri="{FF2B5EF4-FFF2-40B4-BE49-F238E27FC236}">
                <a16:creationId xmlns:a16="http://schemas.microsoft.com/office/drawing/2014/main" id="{43602D72-94C3-F566-46E4-E68414762E74}"/>
              </a:ext>
            </a:extLst>
          </p:cNvPr>
          <p:cNvSpPr txBox="1"/>
          <p:nvPr/>
        </p:nvSpPr>
        <p:spPr>
          <a:xfrm>
            <a:off x="0" y="6565212"/>
            <a:ext cx="6242956" cy="289759"/>
          </a:xfrm>
          <a:prstGeom prst="rect">
            <a:avLst/>
          </a:prstGeom>
          <a:noFill/>
        </p:spPr>
        <p:txBody>
          <a:bodyPr wrap="square">
            <a:spAutoFit/>
          </a:bodyPr>
          <a:lstStyle/>
          <a:p>
            <a:r>
              <a:rPr lang="de-DE" dirty="0">
                <a:solidFill>
                  <a:schemeClr val="bg1"/>
                </a:solidFill>
                <a:latin typeface="Calibri" panose="020F0502020204030204" pitchFamily="34" charset="0"/>
                <a:cs typeface="Calibri" panose="020F0502020204030204" pitchFamily="34" charset="0"/>
              </a:rPr>
              <a:t>https://einguterplan.de/ueber-uns</a:t>
            </a:r>
          </a:p>
        </p:txBody>
      </p:sp>
    </p:spTree>
    <p:extLst>
      <p:ext uri="{BB962C8B-B14F-4D97-AF65-F5344CB8AC3E}">
        <p14:creationId xmlns:p14="http://schemas.microsoft.com/office/powerpoint/2010/main" val="299512854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0" y="2009960"/>
            <a:ext cx="6459783" cy="4412775"/>
          </a:xfrm>
        </p:spPr>
        <p:txBody>
          <a:bodyPr/>
          <a:lstStyle/>
          <a:p>
            <a:pPr algn="l"/>
            <a:r>
              <a:rPr lang="en-US" sz="2000" b="1" dirty="0">
                <a:solidFill>
                  <a:srgbClr val="915F9E"/>
                </a:solidFill>
              </a:rPr>
              <a:t>Grants, </a:t>
            </a:r>
            <a:r>
              <a:rPr lang="en-US" sz="2000" dirty="0">
                <a:solidFill>
                  <a:srgbClr val="374151"/>
                </a:solidFill>
              </a:rPr>
              <a:t>offered by public bodies and foundations, are available at local, regional, and national levels. It's time to find the perfect match for your business goals.</a:t>
            </a:r>
          </a:p>
          <a:p>
            <a:pPr algn="l"/>
            <a:r>
              <a:rPr lang="en-US" sz="2000" b="1" dirty="0">
                <a:solidFill>
                  <a:srgbClr val="915F9E"/>
                </a:solidFill>
              </a:rPr>
              <a:t>The Path to Grant Success</a:t>
            </a:r>
          </a:p>
          <a:p>
            <a:pPr algn="l"/>
            <a:r>
              <a:rPr lang="en-US" sz="2000" dirty="0">
                <a:solidFill>
                  <a:srgbClr val="374151"/>
                </a:solidFill>
              </a:rPr>
              <a:t>Securing grant funding is a bit like baking a cake—it's about the right ingredients (you and your project) and following a good recipe. In the upcoming slides, we'll share our best practices, tips, and tricks for grant success. Once you've got the hang of it, you can seek funding at different levels.</a:t>
            </a:r>
          </a:p>
          <a:p>
            <a:r>
              <a:rPr lang="en-US" sz="2000" b="1" dirty="0">
                <a:solidFill>
                  <a:srgbClr val="915F9E"/>
                </a:solidFill>
              </a:rPr>
              <a:t>Grant Application Wisdom</a:t>
            </a:r>
          </a:p>
          <a:p>
            <a:pPr algn="l"/>
            <a:r>
              <a:rPr lang="en-US" sz="2000" dirty="0">
                <a:solidFill>
                  <a:srgbClr val="374151"/>
                </a:solidFill>
              </a:rPr>
              <a:t>Funders want to know your business is well-planned and sustainable. When applying, be clear about your funding needs: start-up costs, new products, training, or research and development.</a:t>
            </a:r>
          </a:p>
        </p:txBody>
      </p:sp>
      <p:sp>
        <p:nvSpPr>
          <p:cNvPr id="2" name="Textfeld 1">
            <a:extLst>
              <a:ext uri="{FF2B5EF4-FFF2-40B4-BE49-F238E27FC236}">
                <a16:creationId xmlns:a16="http://schemas.microsoft.com/office/drawing/2014/main" id="{6130D5FD-8CD4-02B8-EABD-5664AF3262A9}"/>
              </a:ext>
            </a:extLst>
          </p:cNvPr>
          <p:cNvSpPr txBox="1"/>
          <p:nvPr/>
        </p:nvSpPr>
        <p:spPr>
          <a:xfrm>
            <a:off x="770304" y="1560668"/>
            <a:ext cx="4051953"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Grants can help you to boost your company</a:t>
            </a:r>
          </a:p>
        </p:txBody>
      </p:sp>
      <p:pic>
        <p:nvPicPr>
          <p:cNvPr id="9" name="Grafik 8">
            <a:extLst>
              <a:ext uri="{FF2B5EF4-FFF2-40B4-BE49-F238E27FC236}">
                <a16:creationId xmlns:a16="http://schemas.microsoft.com/office/drawing/2014/main" id="{003B4EAD-C143-46E9-9120-D69E26B039FA}"/>
              </a:ext>
            </a:extLst>
          </p:cNvPr>
          <p:cNvPicPr>
            <a:picLocks noChangeAspect="1"/>
          </p:cNvPicPr>
          <p:nvPr/>
        </p:nvPicPr>
        <p:blipFill rotWithShape="1">
          <a:blip r:embed="rId3"/>
          <a:srcRect l="16668" r="24308"/>
          <a:stretch/>
        </p:blipFill>
        <p:spPr>
          <a:xfrm>
            <a:off x="7369745" y="869116"/>
            <a:ext cx="4831598" cy="5455648"/>
          </a:xfrm>
          <a:prstGeom prst="rect">
            <a:avLst/>
          </a:prstGeom>
        </p:spPr>
      </p:pic>
      <p:sp>
        <p:nvSpPr>
          <p:cNvPr id="3" name="Textplatzhalter 5">
            <a:extLst>
              <a:ext uri="{FF2B5EF4-FFF2-40B4-BE49-F238E27FC236}">
                <a16:creationId xmlns:a16="http://schemas.microsoft.com/office/drawing/2014/main" id="{7CFCE28A-9FBB-D49A-7B1C-DA4FFCA13A22}"/>
              </a:ext>
            </a:extLst>
          </p:cNvPr>
          <p:cNvSpPr txBox="1">
            <a:spLocks/>
          </p:cNvSpPr>
          <p:nvPr/>
        </p:nvSpPr>
        <p:spPr>
          <a:xfrm>
            <a:off x="854280" y="925680"/>
            <a:ext cx="10483431" cy="804265"/>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de-DE" dirty="0"/>
              <a:t>WHERE CAN YOU FIND FUNDING?</a:t>
            </a:r>
          </a:p>
        </p:txBody>
      </p:sp>
    </p:spTree>
    <p:extLst>
      <p:ext uri="{BB962C8B-B14F-4D97-AF65-F5344CB8AC3E}">
        <p14:creationId xmlns:p14="http://schemas.microsoft.com/office/powerpoint/2010/main" val="405196423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WHERE CAN YOU FIND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5" y="1913127"/>
            <a:ext cx="10483429" cy="4412775"/>
          </a:xfrm>
        </p:spPr>
        <p:txBody>
          <a:bodyPr/>
          <a:lstStyle/>
          <a:p>
            <a:pPr algn="l"/>
            <a:r>
              <a:rPr lang="en-US" b="1" dirty="0">
                <a:solidFill>
                  <a:srgbClr val="915F9E"/>
                </a:solidFill>
              </a:rPr>
              <a:t>Minimum Requirements</a:t>
            </a:r>
          </a:p>
          <a:p>
            <a:r>
              <a:rPr lang="en-US" dirty="0">
                <a:solidFill>
                  <a:srgbClr val="374151"/>
                </a:solidFill>
              </a:rPr>
              <a:t>Sadly, up to 50% of applications miss the mark. Start by reading the guidelines; consider the funder's motivation, application format, funding level, deadlines, eligibility, and decision-making process.</a:t>
            </a:r>
          </a:p>
          <a:p>
            <a:r>
              <a:rPr lang="en-US" b="1" dirty="0">
                <a:solidFill>
                  <a:srgbClr val="915F9E"/>
                </a:solidFill>
              </a:rPr>
              <a:t>Engage and Distinguish </a:t>
            </a:r>
          </a:p>
          <a:p>
            <a:r>
              <a:rPr lang="en-US" dirty="0">
                <a:solidFill>
                  <a:srgbClr val="374151"/>
                </a:solidFill>
              </a:rPr>
              <a:t>Remember, 'People give to people.' Be creative, sell your idea, and build credibility. Funders support organized and capable promoters.</a:t>
            </a:r>
          </a:p>
          <a:p>
            <a:r>
              <a:rPr lang="en-US" b="1" dirty="0">
                <a:solidFill>
                  <a:srgbClr val="915F9E"/>
                </a:solidFill>
              </a:rPr>
              <a:t>Application Strategy </a:t>
            </a:r>
          </a:p>
          <a:p>
            <a:r>
              <a:rPr lang="en-US" dirty="0">
                <a:solidFill>
                  <a:srgbClr val="374151"/>
                </a:solidFill>
              </a:rPr>
              <a:t>Describe your project truthfully, break down requirements, and present a reader-friendly application. Don't over-promise; realistic expectations matter.</a:t>
            </a:r>
          </a:p>
          <a:p>
            <a:pPr algn="l"/>
            <a:endParaRPr lang="en-US" dirty="0">
              <a:solidFill>
                <a:srgbClr val="374151"/>
              </a:solidFill>
            </a:endParaRPr>
          </a:p>
          <a:p>
            <a:pPr algn="l"/>
            <a:r>
              <a:rPr lang="en-US" i="1" dirty="0">
                <a:solidFill>
                  <a:srgbClr val="E97924"/>
                </a:solidFill>
              </a:rPr>
              <a:t>For more information on what a grant does and does not do, watch this </a:t>
            </a:r>
            <a:r>
              <a:rPr lang="en-US" i="1" dirty="0">
                <a:solidFill>
                  <a:srgbClr val="E97924"/>
                </a:solidFill>
                <a:hlinkClick r:id="rId2"/>
              </a:rPr>
              <a:t>video</a:t>
            </a:r>
            <a:r>
              <a:rPr lang="en-US" i="1" dirty="0">
                <a:solidFill>
                  <a:srgbClr val="E97924"/>
                </a:solidFill>
              </a:rPr>
              <a:t>!</a:t>
            </a:r>
          </a:p>
        </p:txBody>
      </p:sp>
      <p:sp>
        <p:nvSpPr>
          <p:cNvPr id="2" name="Textfeld 1">
            <a:extLst>
              <a:ext uri="{FF2B5EF4-FFF2-40B4-BE49-F238E27FC236}">
                <a16:creationId xmlns:a16="http://schemas.microsoft.com/office/drawing/2014/main" id="{2083064C-F6AC-C26D-9D1F-848560557DC7}"/>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Grants can help you to boost your company</a:t>
            </a:r>
          </a:p>
        </p:txBody>
      </p:sp>
    </p:spTree>
    <p:extLst>
      <p:ext uri="{BB962C8B-B14F-4D97-AF65-F5344CB8AC3E}">
        <p14:creationId xmlns:p14="http://schemas.microsoft.com/office/powerpoint/2010/main" val="12498892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CF56E11C-D7D3-76D0-45C9-1AC65EDB7F46}"/>
              </a:ext>
            </a:extLst>
          </p:cNvPr>
          <p:cNvSpPr>
            <a:spLocks noGrp="1"/>
          </p:cNvSpPr>
          <p:nvPr>
            <p:ph type="body" sz="quarter" idx="30"/>
          </p:nvPr>
        </p:nvSpPr>
        <p:spPr>
          <a:xfrm>
            <a:off x="854280" y="450119"/>
            <a:ext cx="10483431" cy="804265"/>
          </a:xfrm>
        </p:spPr>
        <p:txBody>
          <a:bodyPr/>
          <a:lstStyle/>
          <a:p>
            <a:r>
              <a:rPr lang="de-DE" dirty="0"/>
              <a:t>Benefits of Financial </a:t>
            </a:r>
            <a:r>
              <a:rPr lang="de-DE" dirty="0" err="1"/>
              <a:t>Literacy</a:t>
            </a:r>
            <a:endParaRPr lang="de-DE" dirty="0"/>
          </a:p>
        </p:txBody>
      </p:sp>
      <p:sp>
        <p:nvSpPr>
          <p:cNvPr id="9" name="Textplatzhalter 8">
            <a:extLst>
              <a:ext uri="{FF2B5EF4-FFF2-40B4-BE49-F238E27FC236}">
                <a16:creationId xmlns:a16="http://schemas.microsoft.com/office/drawing/2014/main" id="{D70A2686-3F4E-ED87-8E74-F0AF2B26B5C6}"/>
              </a:ext>
            </a:extLst>
          </p:cNvPr>
          <p:cNvSpPr>
            <a:spLocks noGrp="1"/>
          </p:cNvSpPr>
          <p:nvPr>
            <p:ph type="body" sz="quarter" idx="48"/>
          </p:nvPr>
        </p:nvSpPr>
        <p:spPr>
          <a:xfrm>
            <a:off x="854283" y="1254384"/>
            <a:ext cx="6220285" cy="4439577"/>
          </a:xfrm>
        </p:spPr>
        <p:txBody>
          <a:bodyPr/>
          <a:lstStyle/>
          <a:p>
            <a:pPr algn="l"/>
            <a:r>
              <a:rPr lang="en-US" sz="2000" b="1" i="0" dirty="0">
                <a:solidFill>
                  <a:srgbClr val="0D0D0D"/>
                </a:solidFill>
                <a:effectLst/>
              </a:rPr>
              <a:t>3. </a:t>
            </a:r>
            <a:r>
              <a:rPr lang="en-US" sz="1950" b="1" i="0" dirty="0">
                <a:solidFill>
                  <a:srgbClr val="0D0D0D"/>
                </a:solidFill>
                <a:effectLst/>
              </a:rPr>
              <a:t>Achieving Financial Goals:</a:t>
            </a:r>
            <a:r>
              <a:rPr lang="en-US" sz="1950" b="0" i="0" dirty="0">
                <a:solidFill>
                  <a:srgbClr val="0D0D0D"/>
                </a:solidFill>
                <a:effectLst/>
              </a:rPr>
              <a:t> </a:t>
            </a:r>
          </a:p>
          <a:p>
            <a:pPr algn="l"/>
            <a:r>
              <a:rPr lang="en-US" sz="1950" b="0" i="0" dirty="0">
                <a:solidFill>
                  <a:srgbClr val="0D0D0D"/>
                </a:solidFill>
                <a:effectLst/>
              </a:rPr>
              <a:t>By mastering budgeting and saving techniques, individuals can develop realistic financial plans that empower them to reach their aspirations. Financial literacy empowers individuals to set clear expectations, stay accountable to their financial objectives, and devise strategies to attain seemingly unattainable goals, fostering a pathway towards achieving their dreams.</a:t>
            </a:r>
          </a:p>
          <a:p>
            <a:pPr algn="l"/>
            <a:endParaRPr lang="en-US" sz="1950" b="0" i="0" dirty="0">
              <a:solidFill>
                <a:srgbClr val="0D0D0D"/>
              </a:solidFill>
              <a:effectLst/>
            </a:endParaRPr>
          </a:p>
          <a:p>
            <a:pPr algn="l"/>
            <a:r>
              <a:rPr lang="en-US" sz="1950" b="1" dirty="0">
                <a:solidFill>
                  <a:srgbClr val="0D0D0D"/>
                </a:solidFill>
              </a:rPr>
              <a:t>4. </a:t>
            </a:r>
            <a:r>
              <a:rPr lang="en-US" sz="1950" b="1" i="0" dirty="0">
                <a:solidFill>
                  <a:srgbClr val="0D0D0D"/>
                </a:solidFill>
                <a:effectLst/>
              </a:rPr>
              <a:t>Building Confidence:</a:t>
            </a:r>
            <a:r>
              <a:rPr lang="en-US" sz="1950" b="0" i="0" dirty="0">
                <a:solidFill>
                  <a:srgbClr val="0D0D0D"/>
                </a:solidFill>
                <a:effectLst/>
              </a:rPr>
              <a:t> </a:t>
            </a:r>
          </a:p>
          <a:p>
            <a:pPr algn="l"/>
            <a:r>
              <a:rPr lang="en-US" sz="1950" b="0" i="0" dirty="0">
                <a:solidFill>
                  <a:srgbClr val="0D0D0D"/>
                </a:solidFill>
                <a:effectLst/>
              </a:rPr>
              <a:t>Financial literacy instills confidence by ensuring individuals have the necessary knowledge to make well-informed decisions. Armed with financial acumen, individuals can approach significant life choices with assurance, knowing they are less likely to encounter unexpected financial surprises or adverse consequences, thereby facilitating more confident and secure decision-making processes.</a:t>
            </a:r>
          </a:p>
          <a:p>
            <a:endParaRPr lang="de-DE" sz="2000" dirty="0"/>
          </a:p>
        </p:txBody>
      </p:sp>
      <p:pic>
        <p:nvPicPr>
          <p:cNvPr id="3" name="Grafik 2">
            <a:extLst>
              <a:ext uri="{FF2B5EF4-FFF2-40B4-BE49-F238E27FC236}">
                <a16:creationId xmlns:a16="http://schemas.microsoft.com/office/drawing/2014/main" id="{1584EEF7-227A-4201-AB5B-8880062FA3E5}"/>
              </a:ext>
            </a:extLst>
          </p:cNvPr>
          <p:cNvPicPr>
            <a:picLocks noChangeAspect="1"/>
          </p:cNvPicPr>
          <p:nvPr/>
        </p:nvPicPr>
        <p:blipFill rotWithShape="1">
          <a:blip r:embed="rId2"/>
          <a:srcRect l="15180" r="40183"/>
          <a:stretch/>
        </p:blipFill>
        <p:spPr>
          <a:xfrm>
            <a:off x="7523747" y="0"/>
            <a:ext cx="4668253" cy="6858000"/>
          </a:xfrm>
          <a:prstGeom prst="rect">
            <a:avLst/>
          </a:prstGeom>
        </p:spPr>
      </p:pic>
    </p:spTree>
    <p:extLst>
      <p:ext uri="{BB962C8B-B14F-4D97-AF65-F5344CB8AC3E}">
        <p14:creationId xmlns:p14="http://schemas.microsoft.com/office/powerpoint/2010/main" val="231166679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WHERE CAN YOU FIND FUNDING?</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5" y="1913127"/>
            <a:ext cx="10483429" cy="4412775"/>
          </a:xfrm>
        </p:spPr>
        <p:txBody>
          <a:bodyPr/>
          <a:lstStyle/>
          <a:p>
            <a:pPr algn="l"/>
            <a:r>
              <a:rPr lang="en-US" b="1" dirty="0">
                <a:solidFill>
                  <a:srgbClr val="915F9E"/>
                </a:solidFill>
              </a:rPr>
              <a:t>TOP TIPS WHEN APPLYING FOR A GRANT</a:t>
            </a:r>
            <a:br>
              <a:rPr lang="en-US" b="1" dirty="0">
                <a:solidFill>
                  <a:srgbClr val="915F9E"/>
                </a:solidFill>
              </a:rPr>
            </a:br>
            <a:endParaRPr lang="en-US" b="1" dirty="0">
              <a:solidFill>
                <a:srgbClr val="915F9E"/>
              </a:solidFill>
            </a:endParaRPr>
          </a:p>
          <a:p>
            <a:pPr marL="342900" indent="-342900">
              <a:buClr>
                <a:srgbClr val="7ABB57"/>
              </a:buClr>
              <a:buFont typeface="Arial" panose="020B0604020202020204" pitchFamily="34" charset="0"/>
              <a:buChar char="•"/>
            </a:pPr>
            <a:r>
              <a:rPr lang="en-US" dirty="0">
                <a:solidFill>
                  <a:srgbClr val="374151"/>
                </a:solidFill>
              </a:rPr>
              <a:t>Assume the funder lacks knowledge about your background</a:t>
            </a:r>
          </a:p>
          <a:p>
            <a:pPr marL="342900" indent="-342900">
              <a:buClr>
                <a:srgbClr val="7ABB57"/>
              </a:buClr>
              <a:buFont typeface="Arial" panose="020B0604020202020204" pitchFamily="34" charset="0"/>
              <a:buChar char="•"/>
            </a:pPr>
            <a:r>
              <a:rPr lang="en-US" dirty="0">
                <a:solidFill>
                  <a:srgbClr val="374151"/>
                </a:solidFill>
              </a:rPr>
              <a:t>Break down application components</a:t>
            </a:r>
          </a:p>
          <a:p>
            <a:pPr marL="342900" indent="-342900">
              <a:buClr>
                <a:srgbClr val="7ABB57"/>
              </a:buClr>
              <a:buFont typeface="Arial" panose="020B0604020202020204" pitchFamily="34" charset="0"/>
              <a:buChar char="•"/>
            </a:pPr>
            <a:r>
              <a:rPr lang="en-US" dirty="0">
                <a:solidFill>
                  <a:srgbClr val="374151"/>
                </a:solidFill>
              </a:rPr>
              <a:t>Prioritize presentation for easy reading</a:t>
            </a:r>
          </a:p>
          <a:p>
            <a:pPr marL="342900" indent="-342900">
              <a:buClr>
                <a:srgbClr val="7ABB57"/>
              </a:buClr>
              <a:buFont typeface="Arial" panose="020B0604020202020204" pitchFamily="34" charset="0"/>
              <a:buChar char="•"/>
            </a:pPr>
            <a:r>
              <a:rPr lang="en-US" dirty="0">
                <a:solidFill>
                  <a:srgbClr val="374151"/>
                </a:solidFill>
              </a:rPr>
              <a:t>It's a competitive process, so put your best foot forward</a:t>
            </a:r>
          </a:p>
          <a:p>
            <a:pPr marL="342900" indent="-342900">
              <a:buClr>
                <a:srgbClr val="7ABB57"/>
              </a:buClr>
              <a:buFont typeface="Arial" panose="020B0604020202020204" pitchFamily="34" charset="0"/>
              <a:buChar char="•"/>
            </a:pPr>
            <a:r>
              <a:rPr lang="en-US" dirty="0">
                <a:solidFill>
                  <a:srgbClr val="374151"/>
                </a:solidFill>
              </a:rPr>
              <a:t>Write in an engaging, journalistic style</a:t>
            </a:r>
          </a:p>
          <a:p>
            <a:pPr marL="342900" indent="-342900">
              <a:buClr>
                <a:srgbClr val="7ABB57"/>
              </a:buClr>
              <a:buFont typeface="Arial" panose="020B0604020202020204" pitchFamily="34" charset="0"/>
              <a:buChar char="•"/>
            </a:pPr>
            <a:r>
              <a:rPr lang="en-US" dirty="0">
                <a:solidFill>
                  <a:srgbClr val="374151"/>
                </a:solidFill>
              </a:rPr>
              <a:t>Support claims with relevant research and evidences</a:t>
            </a:r>
          </a:p>
          <a:p>
            <a:pPr marL="342900" indent="-342900">
              <a:buClr>
                <a:srgbClr val="7ABB57"/>
              </a:buClr>
              <a:buFont typeface="Arial" panose="020B0604020202020204" pitchFamily="34" charset="0"/>
              <a:buChar char="•"/>
            </a:pPr>
            <a:r>
              <a:rPr lang="en-US" dirty="0">
                <a:solidFill>
                  <a:srgbClr val="374151"/>
                </a:solidFill>
              </a:rPr>
              <a:t>Demonstrate your project's additional value</a:t>
            </a:r>
          </a:p>
          <a:p>
            <a:pPr marL="342900" indent="-342900">
              <a:buClr>
                <a:srgbClr val="7ABB57"/>
              </a:buClr>
              <a:buFont typeface="Arial" panose="020B0604020202020204" pitchFamily="34" charset="0"/>
              <a:buChar char="•"/>
            </a:pPr>
            <a:r>
              <a:rPr lang="en-US" dirty="0">
                <a:solidFill>
                  <a:srgbClr val="374151"/>
                </a:solidFill>
              </a:rPr>
              <a:t>Communicate with the funding agency before applying</a:t>
            </a:r>
          </a:p>
        </p:txBody>
      </p:sp>
      <p:sp>
        <p:nvSpPr>
          <p:cNvPr id="2" name="Textfeld 1">
            <a:extLst>
              <a:ext uri="{FF2B5EF4-FFF2-40B4-BE49-F238E27FC236}">
                <a16:creationId xmlns:a16="http://schemas.microsoft.com/office/drawing/2014/main" id="{23ED0CE9-1F26-64B6-C250-34C54EC02E2B}"/>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Grants can help you to boost your company</a:t>
            </a:r>
          </a:p>
        </p:txBody>
      </p:sp>
    </p:spTree>
    <p:extLst>
      <p:ext uri="{BB962C8B-B14F-4D97-AF65-F5344CB8AC3E}">
        <p14:creationId xmlns:p14="http://schemas.microsoft.com/office/powerpoint/2010/main" val="4757784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256895DE-2C4B-C1AA-E1F8-C724FE5840E7}"/>
              </a:ext>
            </a:extLst>
          </p:cNvPr>
          <p:cNvSpPr>
            <a:spLocks noGrp="1"/>
          </p:cNvSpPr>
          <p:nvPr>
            <p:ph type="body" sz="quarter" idx="30"/>
          </p:nvPr>
        </p:nvSpPr>
        <p:spPr>
          <a:xfrm>
            <a:off x="4379788" y="546407"/>
            <a:ext cx="6653426" cy="804265"/>
          </a:xfrm>
        </p:spPr>
        <p:txBody>
          <a:bodyPr/>
          <a:lstStyle/>
          <a:p>
            <a:r>
              <a:rPr lang="de-DE" dirty="0"/>
              <a:t>WHERE CAN YOU FIND FUNDING?</a:t>
            </a:r>
          </a:p>
          <a:p>
            <a:endParaRPr lang="de-DE" dirty="0"/>
          </a:p>
        </p:txBody>
      </p:sp>
      <p:sp>
        <p:nvSpPr>
          <p:cNvPr id="3" name="Textplatzhalter 2">
            <a:extLst>
              <a:ext uri="{FF2B5EF4-FFF2-40B4-BE49-F238E27FC236}">
                <a16:creationId xmlns:a16="http://schemas.microsoft.com/office/drawing/2014/main" id="{988B6DD1-68AF-80B7-4B50-A47A33D4BE47}"/>
              </a:ext>
            </a:extLst>
          </p:cNvPr>
          <p:cNvSpPr>
            <a:spLocks noGrp="1"/>
          </p:cNvSpPr>
          <p:nvPr>
            <p:ph type="body" sz="quarter" idx="48"/>
          </p:nvPr>
        </p:nvSpPr>
        <p:spPr>
          <a:xfrm>
            <a:off x="4531140" y="1610206"/>
            <a:ext cx="7067312" cy="4434462"/>
          </a:xfrm>
        </p:spPr>
        <p:txBody>
          <a:bodyPr/>
          <a:lstStyle/>
          <a:p>
            <a:r>
              <a:rPr lang="en-US" sz="2000" dirty="0"/>
              <a:t>Securing a business loan from a bank follows a traditional route, where a robust Business Plan becomes your winning ticket. However, exercise caution about offering personal guarantees or security, especially when your Business Plan stands strong. It's like navigating a financial landscape—don't settle for the first option. Shop around! Different banks have varying criteria, especially for new businesses.</a:t>
            </a:r>
          </a:p>
          <a:p>
            <a:endParaRPr lang="en-US" sz="2000" dirty="0"/>
          </a:p>
          <a:p>
            <a:r>
              <a:rPr lang="en-US" sz="2000" b="1" dirty="0">
                <a:solidFill>
                  <a:srgbClr val="E97924"/>
                </a:solidFill>
              </a:rPr>
              <a:t>Here are some basics:</a:t>
            </a:r>
          </a:p>
          <a:p>
            <a:endParaRPr lang="en-US" sz="600" b="1" dirty="0">
              <a:solidFill>
                <a:srgbClr val="E97924"/>
              </a:solidFill>
            </a:endParaRPr>
          </a:p>
          <a:p>
            <a:pPr marL="342900" indent="-342900">
              <a:buClr>
                <a:srgbClr val="7ABB57"/>
              </a:buClr>
              <a:buFont typeface="Wingdings" panose="05000000000000000000" pitchFamily="2" charset="2"/>
              <a:buChar char="ü"/>
            </a:pPr>
            <a:r>
              <a:rPr lang="en-US" sz="2000" dirty="0"/>
              <a:t>Show up prepared for the meeting with your bank, it's your financial moment!</a:t>
            </a:r>
          </a:p>
          <a:p>
            <a:pPr marL="342900" indent="-342900">
              <a:buClr>
                <a:srgbClr val="7ABB57"/>
              </a:buClr>
              <a:buFont typeface="Wingdings" panose="05000000000000000000" pitchFamily="2" charset="2"/>
              <a:buChar char="ü"/>
            </a:pPr>
            <a:r>
              <a:rPr lang="en-US" sz="2000" dirty="0"/>
              <a:t>Keep the bank in the loop during both the highs and lows</a:t>
            </a:r>
          </a:p>
          <a:p>
            <a:pPr marL="342900" indent="-342900">
              <a:buClr>
                <a:srgbClr val="7ABB57"/>
              </a:buClr>
              <a:buFont typeface="Wingdings" panose="05000000000000000000" pitchFamily="2" charset="2"/>
              <a:buChar char="ü"/>
            </a:pPr>
            <a:r>
              <a:rPr lang="en-US" sz="2000" dirty="0" err="1"/>
              <a:t>Opt</a:t>
            </a:r>
            <a:r>
              <a:rPr lang="en-US" sz="2000" dirty="0"/>
              <a:t> for a bank in your neighborhood, keep it close and convenient</a:t>
            </a:r>
          </a:p>
          <a:p>
            <a:pPr marL="342900" indent="-342900">
              <a:buClr>
                <a:srgbClr val="7ABB57"/>
              </a:buClr>
              <a:buFont typeface="Wingdings" panose="05000000000000000000" pitchFamily="2" charset="2"/>
              <a:buChar char="ü"/>
            </a:pPr>
            <a:r>
              <a:rPr lang="en-US" sz="2000" dirty="0"/>
              <a:t>Explore your options—don’t choose the first bank that you come across</a:t>
            </a:r>
            <a:endParaRPr lang="de-DE" sz="2000" dirty="0"/>
          </a:p>
        </p:txBody>
      </p:sp>
      <p:sp>
        <p:nvSpPr>
          <p:cNvPr id="4" name="Textfeld 3">
            <a:extLst>
              <a:ext uri="{FF2B5EF4-FFF2-40B4-BE49-F238E27FC236}">
                <a16:creationId xmlns:a16="http://schemas.microsoft.com/office/drawing/2014/main" id="{5418EF0D-3635-AE23-5DE4-6725C8C2D332}"/>
              </a:ext>
            </a:extLst>
          </p:cNvPr>
          <p:cNvSpPr txBox="1"/>
          <p:nvPr/>
        </p:nvSpPr>
        <p:spPr>
          <a:xfrm>
            <a:off x="4447164" y="1134276"/>
            <a:ext cx="10567407" cy="461665"/>
          </a:xfrm>
          <a:prstGeom prst="rect">
            <a:avLst/>
          </a:prstGeom>
          <a:noFill/>
        </p:spPr>
        <p:txBody>
          <a:bodyPr wrap="square" rtlCol="0">
            <a:spAutoFit/>
          </a:bodyPr>
          <a:lstStyle/>
          <a:p>
            <a:pPr>
              <a:buClr>
                <a:srgbClr val="915F9E"/>
              </a:buClr>
            </a:pPr>
            <a:r>
              <a:rPr lang="en-US" sz="2400" b="1" dirty="0">
                <a:solidFill>
                  <a:srgbClr val="E97924"/>
                </a:solidFill>
                <a:latin typeface="Calibri" panose="020F0502020204030204" pitchFamily="34" charset="0"/>
                <a:cs typeface="Calibri" panose="020F0502020204030204" pitchFamily="34" charset="0"/>
              </a:rPr>
              <a:t>For more complex start-up ideas, consider a bank loan</a:t>
            </a:r>
          </a:p>
        </p:txBody>
      </p:sp>
      <p:pic>
        <p:nvPicPr>
          <p:cNvPr id="8" name="Grafik 7">
            <a:extLst>
              <a:ext uri="{FF2B5EF4-FFF2-40B4-BE49-F238E27FC236}">
                <a16:creationId xmlns:a16="http://schemas.microsoft.com/office/drawing/2014/main" id="{D0473CB9-600A-43E8-A4C0-03C532180FD0}"/>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31219" r="29822"/>
          <a:stretch/>
        </p:blipFill>
        <p:spPr>
          <a:xfrm>
            <a:off x="0" y="-9625"/>
            <a:ext cx="4007592" cy="6858000"/>
          </a:xfrm>
          <a:prstGeom prst="rect">
            <a:avLst/>
          </a:prstGeom>
        </p:spPr>
      </p:pic>
    </p:spTree>
    <p:extLst>
      <p:ext uri="{BB962C8B-B14F-4D97-AF65-F5344CB8AC3E}">
        <p14:creationId xmlns:p14="http://schemas.microsoft.com/office/powerpoint/2010/main" val="109824129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4CC2DD8F-9752-AB3B-1CE6-CE47F40CC35A}"/>
              </a:ext>
            </a:extLst>
          </p:cNvPr>
          <p:cNvSpPr>
            <a:spLocks noGrp="1"/>
          </p:cNvSpPr>
          <p:nvPr>
            <p:ph type="body" sz="quarter" idx="30"/>
          </p:nvPr>
        </p:nvSpPr>
        <p:spPr>
          <a:xfrm>
            <a:off x="921655" y="704298"/>
            <a:ext cx="10483431" cy="804265"/>
          </a:xfrm>
        </p:spPr>
        <p:txBody>
          <a:bodyPr/>
          <a:lstStyle/>
          <a:p>
            <a:r>
              <a:rPr lang="de-DE" dirty="0"/>
              <a:t>Dos and Don‘ts </a:t>
            </a:r>
            <a:r>
              <a:rPr lang="de-DE" dirty="0" err="1"/>
              <a:t>when</a:t>
            </a:r>
            <a:r>
              <a:rPr lang="de-DE" dirty="0"/>
              <a:t> </a:t>
            </a:r>
            <a:r>
              <a:rPr lang="de-DE" dirty="0" err="1"/>
              <a:t>Dealing</a:t>
            </a:r>
            <a:r>
              <a:rPr lang="de-DE" dirty="0"/>
              <a:t> </a:t>
            </a:r>
            <a:r>
              <a:rPr lang="de-DE" dirty="0" err="1"/>
              <a:t>with</a:t>
            </a:r>
            <a:r>
              <a:rPr lang="de-DE" dirty="0"/>
              <a:t> a </a:t>
            </a:r>
            <a:r>
              <a:rPr lang="de-DE" dirty="0" err="1"/>
              <a:t>bank</a:t>
            </a:r>
            <a:endParaRPr lang="de-DE" dirty="0"/>
          </a:p>
        </p:txBody>
      </p:sp>
      <p:sp>
        <p:nvSpPr>
          <p:cNvPr id="4" name="Textplatzhalter 3">
            <a:extLst>
              <a:ext uri="{FF2B5EF4-FFF2-40B4-BE49-F238E27FC236}">
                <a16:creationId xmlns:a16="http://schemas.microsoft.com/office/drawing/2014/main" id="{63FE6E99-FC6E-0DE2-6764-0AECC8D53D32}"/>
              </a:ext>
            </a:extLst>
          </p:cNvPr>
          <p:cNvSpPr>
            <a:spLocks noGrp="1"/>
          </p:cNvSpPr>
          <p:nvPr>
            <p:ph type="body" sz="quarter" idx="48"/>
          </p:nvPr>
        </p:nvSpPr>
        <p:spPr>
          <a:xfrm>
            <a:off x="979407" y="1450666"/>
            <a:ext cx="10483429" cy="4703036"/>
          </a:xfrm>
        </p:spPr>
        <p:txBody>
          <a:bodyPr/>
          <a:lstStyle/>
          <a:p>
            <a:r>
              <a:rPr lang="en-US" sz="2800" b="1" dirty="0">
                <a:solidFill>
                  <a:srgbClr val="7ABB57"/>
                </a:solidFill>
              </a:rPr>
              <a:t>         DO:</a:t>
            </a:r>
          </a:p>
          <a:p>
            <a:endParaRPr lang="en-US" sz="1000" b="1" dirty="0">
              <a:solidFill>
                <a:srgbClr val="7ABB57"/>
              </a:solidFill>
            </a:endParaRPr>
          </a:p>
          <a:p>
            <a:pPr marL="342900" indent="-342900">
              <a:buClr>
                <a:srgbClr val="7ABB57"/>
              </a:buClr>
              <a:buFont typeface="Wingdings" panose="05000000000000000000" pitchFamily="2" charset="2"/>
              <a:buChar char="ü"/>
            </a:pPr>
            <a:r>
              <a:rPr lang="en-US" sz="2000" dirty="0"/>
              <a:t>Compare loan packages, ensuring you understand the Annual Percentage Rate (APR) for an accurate cost assessment.</a:t>
            </a:r>
          </a:p>
          <a:p>
            <a:pPr marL="342900" indent="-342900">
              <a:buClr>
                <a:srgbClr val="7ABB57"/>
              </a:buClr>
              <a:buFont typeface="Wingdings" panose="05000000000000000000" pitchFamily="2" charset="2"/>
              <a:buChar char="ü"/>
            </a:pPr>
            <a:r>
              <a:rPr lang="en-US" sz="2000" dirty="0"/>
              <a:t>Be prepared when meeting your bank.</a:t>
            </a:r>
          </a:p>
          <a:p>
            <a:pPr marL="342900" indent="-342900">
              <a:buClr>
                <a:srgbClr val="7ABB57"/>
              </a:buClr>
              <a:buFont typeface="Wingdings" panose="05000000000000000000" pitchFamily="2" charset="2"/>
              <a:buChar char="ü"/>
            </a:pPr>
            <a:r>
              <a:rPr lang="en-US" sz="2000" dirty="0"/>
              <a:t>Keep your bank informed in good times and bad.</a:t>
            </a:r>
          </a:p>
          <a:p>
            <a:pPr marL="342900" indent="-342900">
              <a:buClr>
                <a:srgbClr val="7ABB57"/>
              </a:buClr>
              <a:buFont typeface="Wingdings" panose="05000000000000000000" pitchFamily="2" charset="2"/>
              <a:buChar char="ü"/>
            </a:pPr>
            <a:r>
              <a:rPr lang="en-US" sz="2000" dirty="0"/>
              <a:t>Choose between a line of credit and a traditional loan based on your business needs.</a:t>
            </a:r>
          </a:p>
          <a:p>
            <a:pPr marL="342900" indent="-342900">
              <a:buClr>
                <a:srgbClr val="7ABB57"/>
              </a:buClr>
              <a:buFont typeface="Wingdings" panose="05000000000000000000" pitchFamily="2" charset="2"/>
              <a:buChar char="ü"/>
            </a:pPr>
            <a:r>
              <a:rPr lang="en-US" sz="2000" dirty="0"/>
              <a:t>Borrow at the right time to avoid misusing funds.</a:t>
            </a:r>
          </a:p>
          <a:p>
            <a:pPr marL="342900" indent="-342900">
              <a:buClr>
                <a:srgbClr val="7ABB57"/>
              </a:buClr>
              <a:buFont typeface="Wingdings" panose="05000000000000000000" pitchFamily="2" charset="2"/>
              <a:buChar char="ü"/>
            </a:pPr>
            <a:r>
              <a:rPr lang="en-US" sz="2000" dirty="0"/>
              <a:t>Borrow the right amount to prevent undercapitalization challenges.</a:t>
            </a:r>
          </a:p>
        </p:txBody>
      </p:sp>
      <p:pic>
        <p:nvPicPr>
          <p:cNvPr id="5" name="Grafik 4" descr="Daumen hoch-Zeichen mit einfarbiger Füllung">
            <a:extLst>
              <a:ext uri="{FF2B5EF4-FFF2-40B4-BE49-F238E27FC236}">
                <a16:creationId xmlns:a16="http://schemas.microsoft.com/office/drawing/2014/main" id="{55BB7880-9E83-4B13-AAA1-88DB0A4EA96F}"/>
              </a:ext>
            </a:extLst>
          </p:cNvPr>
          <p:cNvPicPr>
            <a:picLocks noChangeAspect="1"/>
          </p:cNvPicPr>
          <p:nvPr/>
        </p:nvPicPr>
        <p:blipFill>
          <a:blip r:embed="rId2">
            <a:alphaModFix amt="19000"/>
            <a:extLst>
              <a:ext uri="{96DAC541-7B7A-43D3-8B79-37D633B846F1}">
                <asvg:svgBlip xmlns:asvg="http://schemas.microsoft.com/office/drawing/2016/SVG/main" r:embed="rId3"/>
              </a:ext>
            </a:extLst>
          </a:blip>
          <a:stretch>
            <a:fillRect/>
          </a:stretch>
        </p:blipFill>
        <p:spPr>
          <a:xfrm rot="10800000">
            <a:off x="6612558" y="1731043"/>
            <a:ext cx="3917466" cy="3917466"/>
          </a:xfrm>
          <a:prstGeom prst="rect">
            <a:avLst/>
          </a:prstGeom>
        </p:spPr>
      </p:pic>
      <p:sp>
        <p:nvSpPr>
          <p:cNvPr id="3" name="Textfeld 2">
            <a:extLst>
              <a:ext uri="{FF2B5EF4-FFF2-40B4-BE49-F238E27FC236}">
                <a16:creationId xmlns:a16="http://schemas.microsoft.com/office/drawing/2014/main" id="{FCACC94D-C588-46DB-B43B-C4624D758541}"/>
              </a:ext>
            </a:extLst>
          </p:cNvPr>
          <p:cNvSpPr txBox="1"/>
          <p:nvPr/>
        </p:nvSpPr>
        <p:spPr>
          <a:xfrm>
            <a:off x="6612558" y="1498792"/>
            <a:ext cx="4263991" cy="3706079"/>
          </a:xfrm>
          <a:prstGeom prst="rect">
            <a:avLst/>
          </a:prstGeom>
          <a:noFill/>
        </p:spPr>
        <p:txBody>
          <a:bodyPr wrap="square" rtlCol="0">
            <a:spAutoFit/>
          </a:bodyPr>
          <a:lstStyle/>
          <a:p>
            <a:pPr marL="0" marR="0" lvl="0" indent="0" algn="l" defTabSz="3343281" rtl="0" eaLnBrk="1" fontAlgn="auto" latinLnBrk="0" hangingPunct="1">
              <a:lnSpc>
                <a:spcPct val="100000"/>
              </a:lnSpc>
              <a:spcBef>
                <a:spcPts val="0"/>
              </a:spcBef>
              <a:spcAft>
                <a:spcPts val="0"/>
              </a:spcAft>
              <a:buClr>
                <a:srgbClr val="7ABB57"/>
              </a:buClr>
              <a:buSzTx/>
              <a:buFont typeface="Arial" panose="020B0604020202020204" pitchFamily="34" charset="0"/>
              <a:buNone/>
              <a:tabLst/>
              <a:defRPr/>
            </a:pPr>
            <a:r>
              <a:rPr kumimoji="0" lang="en-US" sz="2800" b="1" i="0" u="none" strike="noStrike" kern="1200" cap="none" spc="0" normalizeH="0" baseline="0" noProof="0" dirty="0">
                <a:ln>
                  <a:noFill/>
                </a:ln>
                <a:solidFill>
                  <a:srgbClr val="E97924"/>
                </a:solidFill>
                <a:effectLst/>
                <a:uLnTx/>
                <a:uFillTx/>
                <a:latin typeface="Calibri" panose="020F0502020204030204" pitchFamily="34" charset="0"/>
                <a:ea typeface="Open Sans" panose="020B0606030504020204" pitchFamily="34" charset="0"/>
                <a:cs typeface="Calibri" panose="020F0502020204030204" pitchFamily="34" charset="0"/>
              </a:rPr>
              <a:t>          DON’T:</a:t>
            </a:r>
          </a:p>
          <a:p>
            <a:pPr marL="0" marR="0" lvl="0" indent="0" algn="l" defTabSz="3343281" rtl="0" eaLnBrk="1" fontAlgn="auto" latinLnBrk="0" hangingPunct="1">
              <a:lnSpc>
                <a:spcPct val="100000"/>
              </a:lnSpc>
              <a:spcBef>
                <a:spcPts val="0"/>
              </a:spcBef>
              <a:spcAft>
                <a:spcPts val="0"/>
              </a:spcAft>
              <a:buClr>
                <a:srgbClr val="7ABB57"/>
              </a:buClr>
              <a:buSzTx/>
              <a:buFont typeface="Arial" panose="020B0604020202020204" pitchFamily="34" charset="0"/>
              <a:buNone/>
              <a:tabLst/>
              <a:defRPr/>
            </a:pPr>
            <a:r>
              <a:rPr lang="en-US" sz="1400" b="1" dirty="0">
                <a:solidFill>
                  <a:srgbClr val="E97924"/>
                </a:solidFill>
                <a:latin typeface="Calibri" panose="020F0502020204030204" pitchFamily="34" charset="0"/>
                <a:ea typeface="Open Sans" panose="020B0606030504020204" pitchFamily="34" charset="0"/>
                <a:cs typeface="Calibri" panose="020F0502020204030204" pitchFamily="34" charset="0"/>
              </a:rPr>
              <a:t>   </a:t>
            </a:r>
            <a:endParaRPr kumimoji="0" lang="en-US" sz="1200" b="1" i="0" u="none" strike="noStrike" kern="1200" cap="none" spc="0" normalizeH="0" baseline="0" noProof="0" dirty="0">
              <a:ln>
                <a:noFill/>
              </a:ln>
              <a:solidFill>
                <a:srgbClr val="E97924"/>
              </a:solidFill>
              <a:effectLst/>
              <a:uLnTx/>
              <a:uFillTx/>
              <a:latin typeface="Calibri" panose="020F0502020204030204" pitchFamily="34" charset="0"/>
              <a:ea typeface="Open Sans" panose="020B0606030504020204" pitchFamily="34" charset="0"/>
              <a:cs typeface="Calibri" panose="020F0502020204030204" pitchFamily="34" charset="0"/>
            </a:endParaRPr>
          </a:p>
          <a:p>
            <a:pPr marL="342900" marR="0" lvl="0" indent="-342900" algn="l" defTabSz="3343281" rtl="0" eaLnBrk="1" fontAlgn="auto" latinLnBrk="0" hangingPunct="1">
              <a:lnSpc>
                <a:spcPct val="100000"/>
              </a:lnSpc>
              <a:spcBef>
                <a:spcPts val="0"/>
              </a:spcBef>
              <a:spcAft>
                <a:spcPts val="0"/>
              </a:spcAft>
              <a:buClr>
                <a:srgbClr val="E97924"/>
              </a:buClr>
              <a:buSzTx/>
              <a:buFont typeface="Calibri" panose="020F0502020204030204" pitchFamily="34" charset="0"/>
              <a:buChar char="×"/>
              <a:tabLst/>
              <a:defRPr/>
            </a:pPr>
            <a:r>
              <a:rPr kumimoji="0" lang="en-US" sz="20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rPr>
              <a:t>Mix your Business and Personal accounts; maintain a separate small business bank account.</a:t>
            </a:r>
          </a:p>
          <a:p>
            <a:pPr marL="342900" marR="0" lvl="0" indent="-342900" algn="l" defTabSz="3343281" rtl="0" eaLnBrk="1" fontAlgn="auto" latinLnBrk="0" hangingPunct="1">
              <a:lnSpc>
                <a:spcPct val="100000"/>
              </a:lnSpc>
              <a:spcBef>
                <a:spcPts val="0"/>
              </a:spcBef>
              <a:spcAft>
                <a:spcPts val="0"/>
              </a:spcAft>
              <a:buClr>
                <a:srgbClr val="E97924"/>
              </a:buClr>
              <a:buSzTx/>
              <a:buFont typeface="Calibri" panose="020F0502020204030204" pitchFamily="34" charset="0"/>
              <a:buChar char="×"/>
              <a:tabLst/>
              <a:defRPr/>
            </a:pPr>
            <a:r>
              <a:rPr kumimoji="0" lang="en-US" sz="20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rPr>
              <a:t>Apply to only one type of lender; explore all options for better decision-making.</a:t>
            </a:r>
          </a:p>
          <a:p>
            <a:pPr marL="342900" marR="0" lvl="0" indent="-342900" algn="l" defTabSz="3343281" rtl="0" eaLnBrk="1" fontAlgn="auto" latinLnBrk="0" hangingPunct="1">
              <a:lnSpc>
                <a:spcPct val="100000"/>
              </a:lnSpc>
              <a:spcBef>
                <a:spcPts val="0"/>
              </a:spcBef>
              <a:spcAft>
                <a:spcPts val="0"/>
              </a:spcAft>
              <a:buClr>
                <a:srgbClr val="E97924"/>
              </a:buClr>
              <a:buSzTx/>
              <a:buFont typeface="Calibri" panose="020F0502020204030204" pitchFamily="34" charset="0"/>
              <a:buChar char="×"/>
              <a:tabLst/>
              <a:defRPr/>
            </a:pPr>
            <a:r>
              <a:rPr kumimoji="0" lang="en-US" sz="20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rPr>
              <a:t>Fall for unreliable lenders; ensure credibility and reliability before committing.</a:t>
            </a:r>
            <a:endParaRPr kumimoji="0" lang="de-DE" sz="2400" b="1" i="0" u="none" strike="noStrike" kern="1200" cap="none" spc="0" normalizeH="0" baseline="0" noProof="0" dirty="0">
              <a:ln>
                <a:noFill/>
              </a:ln>
              <a:solidFill>
                <a:srgbClr val="E97924"/>
              </a:solidFill>
              <a:effectLst/>
              <a:uLnTx/>
              <a:uFillTx/>
              <a:latin typeface="Calibri" panose="020F0502020204030204" pitchFamily="34" charset="0"/>
              <a:ea typeface="Open Sans" panose="020B0606030504020204" pitchFamily="34" charset="0"/>
              <a:cs typeface="Calibri" panose="020F0502020204030204" pitchFamily="34" charset="0"/>
            </a:endParaRPr>
          </a:p>
          <a:p>
            <a:endParaRPr lang="de-DE" dirty="0"/>
          </a:p>
        </p:txBody>
      </p:sp>
      <p:pic>
        <p:nvPicPr>
          <p:cNvPr id="6" name="Grafik 5" descr="Daumen hoch-Zeichen mit einfarbiger Füllung">
            <a:extLst>
              <a:ext uri="{FF2B5EF4-FFF2-40B4-BE49-F238E27FC236}">
                <a16:creationId xmlns:a16="http://schemas.microsoft.com/office/drawing/2014/main" id="{98DC6F36-FD00-45D9-A888-2A9FF75D6220}"/>
              </a:ext>
            </a:extLst>
          </p:cNvPr>
          <p:cNvPicPr>
            <a:picLocks noChangeAspect="1"/>
          </p:cNvPicPr>
          <p:nvPr/>
        </p:nvPicPr>
        <p:blipFill>
          <a:blip r:embed="rId4">
            <a:alphaModFix amt="41000"/>
            <a:extLst>
              <a:ext uri="{96DAC541-7B7A-43D3-8B79-37D633B846F1}">
                <asvg:svgBlip xmlns:asvg="http://schemas.microsoft.com/office/drawing/2016/SVG/main" r:embed="rId5"/>
              </a:ext>
            </a:extLst>
          </a:blip>
          <a:stretch>
            <a:fillRect/>
          </a:stretch>
        </p:blipFill>
        <p:spPr>
          <a:xfrm>
            <a:off x="1661976" y="1920148"/>
            <a:ext cx="3291839" cy="3487186"/>
          </a:xfrm>
          <a:prstGeom prst="rect">
            <a:avLst/>
          </a:prstGeom>
        </p:spPr>
      </p:pic>
    </p:spTree>
    <p:extLst>
      <p:ext uri="{BB962C8B-B14F-4D97-AF65-F5344CB8AC3E}">
        <p14:creationId xmlns:p14="http://schemas.microsoft.com/office/powerpoint/2010/main" val="284540437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4CC2DD8F-9752-AB3B-1CE6-CE47F40CC35A}"/>
              </a:ext>
            </a:extLst>
          </p:cNvPr>
          <p:cNvSpPr>
            <a:spLocks noGrp="1"/>
          </p:cNvSpPr>
          <p:nvPr>
            <p:ph type="body" sz="quarter" idx="30"/>
          </p:nvPr>
        </p:nvSpPr>
        <p:spPr>
          <a:xfrm>
            <a:off x="854280" y="646547"/>
            <a:ext cx="10483431" cy="804265"/>
          </a:xfrm>
        </p:spPr>
        <p:txBody>
          <a:bodyPr/>
          <a:lstStyle/>
          <a:p>
            <a:r>
              <a:rPr lang="de-DE" dirty="0"/>
              <a:t>APPLYING FOR FUNDING – WHAT IF I GET A ‚NO‘?</a:t>
            </a:r>
          </a:p>
        </p:txBody>
      </p:sp>
      <p:sp>
        <p:nvSpPr>
          <p:cNvPr id="4" name="Textplatzhalter 3">
            <a:extLst>
              <a:ext uri="{FF2B5EF4-FFF2-40B4-BE49-F238E27FC236}">
                <a16:creationId xmlns:a16="http://schemas.microsoft.com/office/drawing/2014/main" id="{63FE6E99-FC6E-0DE2-6764-0AECC8D53D32}"/>
              </a:ext>
            </a:extLst>
          </p:cNvPr>
          <p:cNvSpPr>
            <a:spLocks noGrp="1"/>
          </p:cNvSpPr>
          <p:nvPr>
            <p:ph type="body" sz="quarter" idx="48"/>
          </p:nvPr>
        </p:nvSpPr>
        <p:spPr>
          <a:xfrm>
            <a:off x="1211615" y="1566169"/>
            <a:ext cx="9732309" cy="4439577"/>
          </a:xfrm>
        </p:spPr>
        <p:txBody>
          <a:bodyPr/>
          <a:lstStyle/>
          <a:p>
            <a:pPr>
              <a:buClr>
                <a:srgbClr val="7ABB57"/>
              </a:buClr>
            </a:pPr>
            <a:r>
              <a:rPr lang="en-US" sz="2000" dirty="0"/>
              <a:t>So, the recipe didn't quite hit the mark, and you missed out on the Grant, Crowd Fund, or the loan But fear not! Use these rejections as stepping stones in your learning journey.</a:t>
            </a:r>
          </a:p>
          <a:p>
            <a:pPr>
              <a:buClr>
                <a:srgbClr val="7ABB57"/>
              </a:buClr>
            </a:pPr>
            <a:endParaRPr lang="en-US" sz="1100" dirty="0"/>
          </a:p>
          <a:p>
            <a:pPr>
              <a:buClr>
                <a:srgbClr val="7ABB57"/>
              </a:buClr>
            </a:pPr>
            <a:r>
              <a:rPr lang="en-US" sz="2000" dirty="0"/>
              <a:t>Facing a 'no' can be tough, but let it be a catalyst for growth. Take these steps to up your chances for reconsideration, enhance your future financing prospects, and, most importantly, ease the stress of securing funding.</a:t>
            </a:r>
          </a:p>
          <a:p>
            <a:pPr>
              <a:buClr>
                <a:srgbClr val="7ABB57"/>
              </a:buClr>
            </a:pPr>
            <a:endParaRPr lang="en-US" sz="2000" dirty="0"/>
          </a:p>
          <a:p>
            <a:pPr>
              <a:buClr>
                <a:srgbClr val="7ABB57"/>
              </a:buClr>
            </a:pPr>
            <a:r>
              <a:rPr lang="en-US" sz="2000" b="1" dirty="0">
                <a:solidFill>
                  <a:srgbClr val="E97924"/>
                </a:solidFill>
              </a:rPr>
              <a:t>Reflect on your approach</a:t>
            </a:r>
            <a:endParaRPr lang="en-US" sz="2000" dirty="0"/>
          </a:p>
          <a:p>
            <a:pPr>
              <a:buClr>
                <a:srgbClr val="7ABB57"/>
              </a:buClr>
            </a:pPr>
            <a:r>
              <a:rPr lang="en-US" sz="2000" dirty="0"/>
              <a:t>Be honest with yourself. Did you rush the application? Did you truly showcase your project's priorities, or did you miss an opportunity to shine in your writing?</a:t>
            </a:r>
          </a:p>
          <a:p>
            <a:pPr>
              <a:buClr>
                <a:srgbClr val="7ABB57"/>
              </a:buClr>
            </a:pPr>
            <a:endParaRPr lang="en-US" sz="2000" dirty="0"/>
          </a:p>
          <a:p>
            <a:pPr>
              <a:buClr>
                <a:srgbClr val="7ABB57"/>
              </a:buClr>
            </a:pPr>
            <a:r>
              <a:rPr lang="en-US" sz="2000" b="1" dirty="0">
                <a:solidFill>
                  <a:srgbClr val="E97924"/>
                </a:solidFill>
              </a:rPr>
              <a:t>Seek feedback</a:t>
            </a:r>
            <a:br>
              <a:rPr lang="en-US" sz="2000" dirty="0"/>
            </a:br>
            <a:r>
              <a:rPr lang="en-US" sz="2000" dirty="0"/>
              <a:t>Even if your rejection letter provides a reason, a verbal conversation may yield more insights. Act professionally despite the disappointment, expressing gratitude for their time. Following up after adjusting your approach can significantly improve your chances.</a:t>
            </a:r>
          </a:p>
          <a:p>
            <a:pPr>
              <a:buClr>
                <a:srgbClr val="7ABB57"/>
              </a:buClr>
            </a:pPr>
            <a:endParaRPr lang="en-US" sz="2000" dirty="0"/>
          </a:p>
        </p:txBody>
      </p:sp>
      <p:pic>
        <p:nvPicPr>
          <p:cNvPr id="7" name="Grafik 6" descr="Chatblase Silhouette">
            <a:extLst>
              <a:ext uri="{FF2B5EF4-FFF2-40B4-BE49-F238E27FC236}">
                <a16:creationId xmlns:a16="http://schemas.microsoft.com/office/drawing/2014/main" id="{F51DEAB0-73D6-01EE-C2C1-203942EC551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49090" y="4946969"/>
            <a:ext cx="914400" cy="914400"/>
          </a:xfrm>
          <a:prstGeom prst="rect">
            <a:avLst/>
          </a:prstGeom>
        </p:spPr>
      </p:pic>
      <p:pic>
        <p:nvPicPr>
          <p:cNvPr id="8" name="Grafik 7" descr="Spiegelung Silhouette">
            <a:extLst>
              <a:ext uri="{FF2B5EF4-FFF2-40B4-BE49-F238E27FC236}">
                <a16:creationId xmlns:a16="http://schemas.microsoft.com/office/drawing/2014/main" id="{A6C90122-7E8E-A2D7-DFBC-C17E64176FC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49090" y="3641580"/>
            <a:ext cx="914400" cy="914400"/>
          </a:xfrm>
          <a:prstGeom prst="rect">
            <a:avLst/>
          </a:prstGeom>
        </p:spPr>
      </p:pic>
    </p:spTree>
    <p:extLst>
      <p:ext uri="{BB962C8B-B14F-4D97-AF65-F5344CB8AC3E}">
        <p14:creationId xmlns:p14="http://schemas.microsoft.com/office/powerpoint/2010/main" val="298891719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4CC2DD8F-9752-AB3B-1CE6-CE47F40CC35A}"/>
              </a:ext>
            </a:extLst>
          </p:cNvPr>
          <p:cNvSpPr>
            <a:spLocks noGrp="1"/>
          </p:cNvSpPr>
          <p:nvPr>
            <p:ph type="body" sz="quarter" idx="30"/>
          </p:nvPr>
        </p:nvSpPr>
        <p:spPr>
          <a:xfrm>
            <a:off x="854280" y="694675"/>
            <a:ext cx="10483431" cy="804265"/>
          </a:xfrm>
        </p:spPr>
        <p:txBody>
          <a:bodyPr/>
          <a:lstStyle/>
          <a:p>
            <a:r>
              <a:rPr lang="de-DE" dirty="0"/>
              <a:t>APPLYING FOR FUNDING – WHAT IF I GET A ‚NO‘?</a:t>
            </a:r>
          </a:p>
        </p:txBody>
      </p:sp>
      <p:sp>
        <p:nvSpPr>
          <p:cNvPr id="4" name="Textplatzhalter 3">
            <a:extLst>
              <a:ext uri="{FF2B5EF4-FFF2-40B4-BE49-F238E27FC236}">
                <a16:creationId xmlns:a16="http://schemas.microsoft.com/office/drawing/2014/main" id="{63FE6E99-FC6E-0DE2-6764-0AECC8D53D32}"/>
              </a:ext>
            </a:extLst>
          </p:cNvPr>
          <p:cNvSpPr>
            <a:spLocks noGrp="1"/>
          </p:cNvSpPr>
          <p:nvPr>
            <p:ph type="body" sz="quarter" idx="48"/>
          </p:nvPr>
        </p:nvSpPr>
        <p:spPr>
          <a:xfrm>
            <a:off x="1248917" y="1614295"/>
            <a:ext cx="9598756" cy="4439577"/>
          </a:xfrm>
        </p:spPr>
        <p:txBody>
          <a:bodyPr/>
          <a:lstStyle/>
          <a:p>
            <a:pPr>
              <a:buClr>
                <a:srgbClr val="7ABB57"/>
              </a:buClr>
            </a:pPr>
            <a:r>
              <a:rPr lang="en-US" sz="2000" b="1" dirty="0">
                <a:solidFill>
                  <a:srgbClr val="E97924"/>
                </a:solidFill>
              </a:rPr>
              <a:t>Explore what did get funded</a:t>
            </a:r>
          </a:p>
          <a:p>
            <a:pPr>
              <a:buClr>
                <a:srgbClr val="7ABB57"/>
              </a:buClr>
            </a:pPr>
            <a:r>
              <a:rPr lang="en-US" sz="2000" dirty="0"/>
              <a:t>Funders often share lists of successful projects. What stands out about those that received funding? Were they at a different business stage? Did they request more or less money than you did? Were their activities aligned with the funder's preferences?</a:t>
            </a:r>
          </a:p>
          <a:p>
            <a:pPr>
              <a:buClr>
                <a:srgbClr val="7ABB57"/>
              </a:buClr>
            </a:pPr>
            <a:endParaRPr lang="en-US" sz="2000" dirty="0"/>
          </a:p>
          <a:p>
            <a:pPr>
              <a:buClr>
                <a:srgbClr val="7ABB57"/>
              </a:buClr>
            </a:pPr>
            <a:r>
              <a:rPr lang="en-US" sz="2000" b="1" dirty="0">
                <a:solidFill>
                  <a:srgbClr val="E97924"/>
                </a:solidFill>
              </a:rPr>
              <a:t>Contemplate Your Options</a:t>
            </a:r>
            <a:br>
              <a:rPr lang="en-US" sz="2000" dirty="0"/>
            </a:br>
            <a:r>
              <a:rPr lang="en-US" sz="2000" dirty="0"/>
              <a:t>There's no one-size-fits-all approach to funding. If one avenue proves more challenging than rewarding, consider changing your strategy. Picking the right channel or combination of channels could be the key to securing that yes.</a:t>
            </a:r>
          </a:p>
          <a:p>
            <a:pPr>
              <a:buClr>
                <a:srgbClr val="7ABB57"/>
              </a:buClr>
            </a:pPr>
            <a:endParaRPr lang="en-US" sz="2000" dirty="0"/>
          </a:p>
          <a:p>
            <a:pPr>
              <a:buClr>
                <a:srgbClr val="7ABB57"/>
              </a:buClr>
            </a:pPr>
            <a:r>
              <a:rPr lang="en-US" sz="2000" b="1" dirty="0">
                <a:solidFill>
                  <a:srgbClr val="E97924"/>
                </a:solidFill>
              </a:rPr>
              <a:t>Evaluate Your Business Model</a:t>
            </a:r>
          </a:p>
          <a:p>
            <a:pPr>
              <a:buClr>
                <a:srgbClr val="7ABB57"/>
              </a:buClr>
            </a:pPr>
            <a:r>
              <a:rPr lang="en-US" sz="2000" dirty="0"/>
              <a:t>Use the rejection as a chance to refine your business model. Identify and address any major flaws or weaknesses. This not only makes your business more appealing to other potential investors but could also sway the minds of those who initially said no.</a:t>
            </a:r>
          </a:p>
        </p:txBody>
      </p:sp>
      <p:pic>
        <p:nvPicPr>
          <p:cNvPr id="5" name="Grafik 4" descr="Schatzkarte Silhouette">
            <a:extLst>
              <a:ext uri="{FF2B5EF4-FFF2-40B4-BE49-F238E27FC236}">
                <a16:creationId xmlns:a16="http://schemas.microsoft.com/office/drawing/2014/main" id="{430DD8CD-2433-C5F9-6164-014A13CAA4F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70535" y="1903781"/>
            <a:ext cx="914400" cy="914400"/>
          </a:xfrm>
          <a:prstGeom prst="rect">
            <a:avLst/>
          </a:prstGeom>
        </p:spPr>
      </p:pic>
      <p:pic>
        <p:nvPicPr>
          <p:cNvPr id="9" name="Grafik 8" descr="Person mit Idee Silhouette">
            <a:extLst>
              <a:ext uri="{FF2B5EF4-FFF2-40B4-BE49-F238E27FC236}">
                <a16:creationId xmlns:a16="http://schemas.microsoft.com/office/drawing/2014/main" id="{F56E0479-CC39-10FD-A702-A99F24AA42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94633" y="3376883"/>
            <a:ext cx="914400" cy="914400"/>
          </a:xfrm>
          <a:prstGeom prst="rect">
            <a:avLst/>
          </a:prstGeom>
        </p:spPr>
      </p:pic>
      <p:pic>
        <p:nvPicPr>
          <p:cNvPr id="15" name="Grafik 14" descr="Recherche Silhouette">
            <a:extLst>
              <a:ext uri="{FF2B5EF4-FFF2-40B4-BE49-F238E27FC236}">
                <a16:creationId xmlns:a16="http://schemas.microsoft.com/office/drawing/2014/main" id="{1E926D71-41C0-F0B3-2A13-D45634E10C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14029" y="4961623"/>
            <a:ext cx="914400" cy="914400"/>
          </a:xfrm>
          <a:prstGeom prst="rect">
            <a:avLst/>
          </a:prstGeom>
        </p:spPr>
      </p:pic>
    </p:spTree>
    <p:extLst>
      <p:ext uri="{BB962C8B-B14F-4D97-AF65-F5344CB8AC3E}">
        <p14:creationId xmlns:p14="http://schemas.microsoft.com/office/powerpoint/2010/main" val="177713351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851B00E-87A4-6809-75C0-0606E0F7688C}"/>
              </a:ext>
            </a:extLst>
          </p:cNvPr>
          <p:cNvSpPr>
            <a:spLocks noGrp="1"/>
          </p:cNvSpPr>
          <p:nvPr>
            <p:ph type="body" sz="quarter" idx="20"/>
          </p:nvPr>
        </p:nvSpPr>
        <p:spPr/>
        <p:txBody>
          <a:bodyPr/>
          <a:lstStyle/>
          <a:p>
            <a:r>
              <a:rPr lang="en-US" dirty="0"/>
              <a:t>www.</a:t>
            </a:r>
            <a:r>
              <a:rPr lang="en-US" b="1" dirty="0"/>
              <a:t>ingrow</a:t>
            </a:r>
            <a:r>
              <a:rPr lang="en-US" dirty="0"/>
              <a:t>.eu</a:t>
            </a:r>
          </a:p>
        </p:txBody>
      </p:sp>
      <p:sp>
        <p:nvSpPr>
          <p:cNvPr id="5" name="Text Placeholder 4">
            <a:extLst>
              <a:ext uri="{FF2B5EF4-FFF2-40B4-BE49-F238E27FC236}">
                <a16:creationId xmlns:a16="http://schemas.microsoft.com/office/drawing/2014/main" id="{E06499F2-5E90-07E2-4CB3-FFBDC4494273}"/>
              </a:ext>
            </a:extLst>
          </p:cNvPr>
          <p:cNvSpPr>
            <a:spLocks noGrp="1"/>
          </p:cNvSpPr>
          <p:nvPr>
            <p:ph type="body" sz="quarter" idx="30"/>
          </p:nvPr>
        </p:nvSpPr>
        <p:spPr/>
        <p:txBody>
          <a:bodyPr/>
          <a:lstStyle/>
          <a:p>
            <a:r>
              <a:rPr lang="en-US" dirty="0" err="1"/>
              <a:t>Follow our journey</a:t>
            </a:r>
            <a:endParaRPr lang="en-US" dirty="0"/>
          </a:p>
        </p:txBody>
      </p:sp>
      <p:grpSp>
        <p:nvGrpSpPr>
          <p:cNvPr id="24" name="Group 23">
            <a:extLst>
              <a:ext uri="{FF2B5EF4-FFF2-40B4-BE49-F238E27FC236}">
                <a16:creationId xmlns:a16="http://schemas.microsoft.com/office/drawing/2014/main" id="{B205A1CF-0959-78DE-5028-7853151D2286}"/>
              </a:ext>
            </a:extLst>
          </p:cNvPr>
          <p:cNvGrpSpPr/>
          <p:nvPr/>
        </p:nvGrpSpPr>
        <p:grpSpPr>
          <a:xfrm>
            <a:off x="575886" y="4233019"/>
            <a:ext cx="2476327" cy="417772"/>
            <a:chOff x="575887" y="5068173"/>
            <a:chExt cx="1664680" cy="280842"/>
          </a:xfrm>
        </p:grpSpPr>
        <p:grpSp>
          <p:nvGrpSpPr>
            <p:cNvPr id="6" name="Graphic 3">
              <a:extLst>
                <a:ext uri="{FF2B5EF4-FFF2-40B4-BE49-F238E27FC236}">
                  <a16:creationId xmlns:a16="http://schemas.microsoft.com/office/drawing/2014/main" id="{C16F0B8A-7F69-937C-F2ED-17559B20A6AB}"/>
                </a:ext>
              </a:extLst>
            </p:cNvPr>
            <p:cNvGrpSpPr/>
            <p:nvPr/>
          </p:nvGrpSpPr>
          <p:grpSpPr>
            <a:xfrm>
              <a:off x="1614025" y="5068173"/>
              <a:ext cx="280634" cy="280634"/>
              <a:chOff x="1950027" y="2499889"/>
              <a:chExt cx="850463" cy="850463"/>
            </a:xfrm>
          </p:grpSpPr>
          <p:sp>
            <p:nvSpPr>
              <p:cNvPr id="7" name="Freeform 6">
                <a:extLst>
                  <a:ext uri="{FF2B5EF4-FFF2-40B4-BE49-F238E27FC236}">
                    <a16:creationId xmlns:a16="http://schemas.microsoft.com/office/drawing/2014/main" id="{207490F1-E345-5BC9-D101-99147648B512}"/>
                  </a:ext>
                </a:extLst>
              </p:cNvPr>
              <p:cNvSpPr/>
              <p:nvPr/>
            </p:nvSpPr>
            <p:spPr>
              <a:xfrm>
                <a:off x="1950027"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nvGrpSpPr>
              <p:cNvPr id="8" name="Graphic 3">
                <a:extLst>
                  <a:ext uri="{FF2B5EF4-FFF2-40B4-BE49-F238E27FC236}">
                    <a16:creationId xmlns:a16="http://schemas.microsoft.com/office/drawing/2014/main" id="{EF0EC305-2157-B506-4C46-7D05B4AB506E}"/>
                  </a:ext>
                </a:extLst>
              </p:cNvPr>
              <p:cNvGrpSpPr/>
              <p:nvPr/>
            </p:nvGrpSpPr>
            <p:grpSpPr>
              <a:xfrm>
                <a:off x="2107521" y="2657382"/>
                <a:ext cx="535476" cy="535477"/>
                <a:chOff x="2107521" y="2657382"/>
                <a:chExt cx="535476" cy="535477"/>
              </a:xfrm>
              <a:solidFill>
                <a:srgbClr val="FFFFFF"/>
              </a:solidFill>
            </p:grpSpPr>
            <p:sp>
              <p:nvSpPr>
                <p:cNvPr id="9" name="Freeform 8">
                  <a:extLst>
                    <a:ext uri="{FF2B5EF4-FFF2-40B4-BE49-F238E27FC236}">
                      <a16:creationId xmlns:a16="http://schemas.microsoft.com/office/drawing/2014/main" id="{9212B4F7-97DF-6D12-BC9E-8A1F181265E4}"/>
                    </a:ext>
                  </a:extLst>
                </p:cNvPr>
                <p:cNvSpPr/>
                <p:nvPr/>
              </p:nvSpPr>
              <p:spPr>
                <a:xfrm>
                  <a:off x="2107521" y="2657382"/>
                  <a:ext cx="535476" cy="535477"/>
                </a:xfrm>
                <a:custGeom>
                  <a:avLst/>
                  <a:gdLst>
                    <a:gd name="connsiteX0" fmla="*/ 267739 w 535476"/>
                    <a:gd name="connsiteY0" fmla="*/ 48508 h 535477"/>
                    <a:gd name="connsiteX1" fmla="*/ 376094 w 535476"/>
                    <a:gd name="connsiteY1" fmla="*/ 49768 h 535477"/>
                    <a:gd name="connsiteX2" fmla="*/ 425862 w 535476"/>
                    <a:gd name="connsiteY2" fmla="*/ 59217 h 535477"/>
                    <a:gd name="connsiteX3" fmla="*/ 456730 w 535476"/>
                    <a:gd name="connsiteY3" fmla="*/ 79377 h 535477"/>
                    <a:gd name="connsiteX4" fmla="*/ 476890 w 535476"/>
                    <a:gd name="connsiteY4" fmla="*/ 110245 h 535477"/>
                    <a:gd name="connsiteX5" fmla="*/ 486339 w 535476"/>
                    <a:gd name="connsiteY5" fmla="*/ 160013 h 535477"/>
                    <a:gd name="connsiteX6" fmla="*/ 487599 w 535476"/>
                    <a:gd name="connsiteY6" fmla="*/ 268368 h 535477"/>
                    <a:gd name="connsiteX7" fmla="*/ 486339 w 535476"/>
                    <a:gd name="connsiteY7" fmla="*/ 376724 h 535477"/>
                    <a:gd name="connsiteX8" fmla="*/ 476890 w 535476"/>
                    <a:gd name="connsiteY8" fmla="*/ 426492 h 535477"/>
                    <a:gd name="connsiteX9" fmla="*/ 456730 w 535476"/>
                    <a:gd name="connsiteY9" fmla="*/ 457360 h 535477"/>
                    <a:gd name="connsiteX10" fmla="*/ 425862 w 535476"/>
                    <a:gd name="connsiteY10" fmla="*/ 477519 h 535477"/>
                    <a:gd name="connsiteX11" fmla="*/ 376094 w 535476"/>
                    <a:gd name="connsiteY11" fmla="*/ 486969 h 535477"/>
                    <a:gd name="connsiteX12" fmla="*/ 267739 w 535476"/>
                    <a:gd name="connsiteY12" fmla="*/ 488229 h 535477"/>
                    <a:gd name="connsiteX13" fmla="*/ 159383 w 535476"/>
                    <a:gd name="connsiteY13" fmla="*/ 486969 h 535477"/>
                    <a:gd name="connsiteX14" fmla="*/ 109615 w 535476"/>
                    <a:gd name="connsiteY14" fmla="*/ 477519 h 535477"/>
                    <a:gd name="connsiteX15" fmla="*/ 78747 w 535476"/>
                    <a:gd name="connsiteY15" fmla="*/ 457360 h 535477"/>
                    <a:gd name="connsiteX16" fmla="*/ 58587 w 535476"/>
                    <a:gd name="connsiteY16" fmla="*/ 426492 h 535477"/>
                    <a:gd name="connsiteX17" fmla="*/ 49138 w 535476"/>
                    <a:gd name="connsiteY17" fmla="*/ 376724 h 535477"/>
                    <a:gd name="connsiteX18" fmla="*/ 47878 w 535476"/>
                    <a:gd name="connsiteY18" fmla="*/ 268368 h 535477"/>
                    <a:gd name="connsiteX19" fmla="*/ 49138 w 535476"/>
                    <a:gd name="connsiteY19" fmla="*/ 160013 h 535477"/>
                    <a:gd name="connsiteX20" fmla="*/ 58587 w 535476"/>
                    <a:gd name="connsiteY20" fmla="*/ 110245 h 535477"/>
                    <a:gd name="connsiteX21" fmla="*/ 78747 w 535476"/>
                    <a:gd name="connsiteY21" fmla="*/ 79377 h 535477"/>
                    <a:gd name="connsiteX22" fmla="*/ 109615 w 535476"/>
                    <a:gd name="connsiteY22" fmla="*/ 59217 h 535477"/>
                    <a:gd name="connsiteX23" fmla="*/ 159383 w 535476"/>
                    <a:gd name="connsiteY23" fmla="*/ 49768 h 535477"/>
                    <a:gd name="connsiteX24" fmla="*/ 267739 w 535476"/>
                    <a:gd name="connsiteY24" fmla="*/ 48508 h 535477"/>
                    <a:gd name="connsiteX25" fmla="*/ 267739 w 535476"/>
                    <a:gd name="connsiteY25" fmla="*/ 0 h 535477"/>
                    <a:gd name="connsiteX26" fmla="*/ 157493 w 535476"/>
                    <a:gd name="connsiteY26" fmla="*/ 1890 h 535477"/>
                    <a:gd name="connsiteX27" fmla="*/ 92606 w 535476"/>
                    <a:gd name="connsiteY27" fmla="*/ 14489 h 535477"/>
                    <a:gd name="connsiteX28" fmla="*/ 45358 w 535476"/>
                    <a:gd name="connsiteY28" fmla="*/ 45358 h 535477"/>
                    <a:gd name="connsiteX29" fmla="*/ 14489 w 535476"/>
                    <a:gd name="connsiteY29" fmla="*/ 92606 h 535477"/>
                    <a:gd name="connsiteX30" fmla="*/ 1890 w 535476"/>
                    <a:gd name="connsiteY30" fmla="*/ 157493 h 535477"/>
                    <a:gd name="connsiteX31" fmla="*/ 0 w 535476"/>
                    <a:gd name="connsiteY31" fmla="*/ 267739 h 535477"/>
                    <a:gd name="connsiteX32" fmla="*/ 1890 w 535476"/>
                    <a:gd name="connsiteY32" fmla="*/ 377984 h 535477"/>
                    <a:gd name="connsiteX33" fmla="*/ 14489 w 535476"/>
                    <a:gd name="connsiteY33" fmla="*/ 442871 h 535477"/>
                    <a:gd name="connsiteX34" fmla="*/ 45358 w 535476"/>
                    <a:gd name="connsiteY34" fmla="*/ 490119 h 535477"/>
                    <a:gd name="connsiteX35" fmla="*/ 92606 w 535476"/>
                    <a:gd name="connsiteY35" fmla="*/ 520988 h 535477"/>
                    <a:gd name="connsiteX36" fmla="*/ 157493 w 535476"/>
                    <a:gd name="connsiteY36" fmla="*/ 533587 h 535477"/>
                    <a:gd name="connsiteX37" fmla="*/ 267739 w 535476"/>
                    <a:gd name="connsiteY37" fmla="*/ 535477 h 535477"/>
                    <a:gd name="connsiteX38" fmla="*/ 377984 w 535476"/>
                    <a:gd name="connsiteY38" fmla="*/ 533587 h 535477"/>
                    <a:gd name="connsiteX39" fmla="*/ 442871 w 535476"/>
                    <a:gd name="connsiteY39" fmla="*/ 520988 h 535477"/>
                    <a:gd name="connsiteX40" fmla="*/ 490119 w 535476"/>
                    <a:gd name="connsiteY40" fmla="*/ 490119 h 535477"/>
                    <a:gd name="connsiteX41" fmla="*/ 520988 w 535476"/>
                    <a:gd name="connsiteY41" fmla="*/ 442871 h 535477"/>
                    <a:gd name="connsiteX42" fmla="*/ 533587 w 535476"/>
                    <a:gd name="connsiteY42" fmla="*/ 377984 h 535477"/>
                    <a:gd name="connsiteX43" fmla="*/ 535477 w 535476"/>
                    <a:gd name="connsiteY43" fmla="*/ 267739 h 535477"/>
                    <a:gd name="connsiteX44" fmla="*/ 533587 w 535476"/>
                    <a:gd name="connsiteY44" fmla="*/ 157493 h 535477"/>
                    <a:gd name="connsiteX45" fmla="*/ 520988 w 535476"/>
                    <a:gd name="connsiteY45" fmla="*/ 92606 h 535477"/>
                    <a:gd name="connsiteX46" fmla="*/ 490119 w 535476"/>
                    <a:gd name="connsiteY46" fmla="*/ 45358 h 535477"/>
                    <a:gd name="connsiteX47" fmla="*/ 442871 w 535476"/>
                    <a:gd name="connsiteY47" fmla="*/ 14489 h 535477"/>
                    <a:gd name="connsiteX48" fmla="*/ 377984 w 535476"/>
                    <a:gd name="connsiteY48" fmla="*/ 1890 h 535477"/>
                    <a:gd name="connsiteX49" fmla="*/ 267739 w 535476"/>
                    <a:gd name="connsiteY49" fmla="*/ 0 h 535477"/>
                    <a:gd name="connsiteX50" fmla="*/ 267739 w 535476"/>
                    <a:gd name="connsiteY50" fmla="*/ 0 h 53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5476" h="535477">
                      <a:moveTo>
                        <a:pt x="267739" y="48508"/>
                      </a:moveTo>
                      <a:cubicBezTo>
                        <a:pt x="338925" y="48508"/>
                        <a:pt x="347745" y="48508"/>
                        <a:pt x="376094" y="49768"/>
                      </a:cubicBezTo>
                      <a:cubicBezTo>
                        <a:pt x="401923" y="51028"/>
                        <a:pt x="416412" y="55438"/>
                        <a:pt x="425862" y="59217"/>
                      </a:cubicBezTo>
                      <a:cubicBezTo>
                        <a:pt x="438461" y="64257"/>
                        <a:pt x="447281" y="69927"/>
                        <a:pt x="456730" y="79377"/>
                      </a:cubicBezTo>
                      <a:cubicBezTo>
                        <a:pt x="466180" y="88826"/>
                        <a:pt x="471849" y="97646"/>
                        <a:pt x="476890" y="110245"/>
                      </a:cubicBezTo>
                      <a:cubicBezTo>
                        <a:pt x="480669" y="119695"/>
                        <a:pt x="485079" y="133554"/>
                        <a:pt x="486339" y="160013"/>
                      </a:cubicBezTo>
                      <a:cubicBezTo>
                        <a:pt x="487599" y="188362"/>
                        <a:pt x="487599" y="196552"/>
                        <a:pt x="487599" y="268368"/>
                      </a:cubicBezTo>
                      <a:cubicBezTo>
                        <a:pt x="487599" y="340185"/>
                        <a:pt x="487599" y="348375"/>
                        <a:pt x="486339" y="376724"/>
                      </a:cubicBezTo>
                      <a:cubicBezTo>
                        <a:pt x="485079" y="402553"/>
                        <a:pt x="480669" y="417042"/>
                        <a:pt x="476890" y="426492"/>
                      </a:cubicBezTo>
                      <a:cubicBezTo>
                        <a:pt x="471849" y="439091"/>
                        <a:pt x="466180" y="447911"/>
                        <a:pt x="456730" y="457360"/>
                      </a:cubicBezTo>
                      <a:cubicBezTo>
                        <a:pt x="447281" y="466810"/>
                        <a:pt x="438461" y="472480"/>
                        <a:pt x="425862" y="477519"/>
                      </a:cubicBezTo>
                      <a:cubicBezTo>
                        <a:pt x="416412" y="481299"/>
                        <a:pt x="402552" y="485709"/>
                        <a:pt x="376094" y="486969"/>
                      </a:cubicBezTo>
                      <a:cubicBezTo>
                        <a:pt x="347745" y="488229"/>
                        <a:pt x="339555" y="488229"/>
                        <a:pt x="267739" y="488229"/>
                      </a:cubicBezTo>
                      <a:cubicBezTo>
                        <a:pt x="195921" y="488229"/>
                        <a:pt x="187732" y="488229"/>
                        <a:pt x="159383" y="486969"/>
                      </a:cubicBezTo>
                      <a:cubicBezTo>
                        <a:pt x="133554" y="485709"/>
                        <a:pt x="119065" y="481299"/>
                        <a:pt x="109615" y="477519"/>
                      </a:cubicBezTo>
                      <a:cubicBezTo>
                        <a:pt x="97016" y="472480"/>
                        <a:pt x="88196" y="466810"/>
                        <a:pt x="78747" y="457360"/>
                      </a:cubicBezTo>
                      <a:cubicBezTo>
                        <a:pt x="69297" y="447911"/>
                        <a:pt x="63627" y="439091"/>
                        <a:pt x="58587" y="426492"/>
                      </a:cubicBezTo>
                      <a:cubicBezTo>
                        <a:pt x="54808" y="417042"/>
                        <a:pt x="50398" y="403183"/>
                        <a:pt x="49138" y="376724"/>
                      </a:cubicBezTo>
                      <a:cubicBezTo>
                        <a:pt x="47878" y="348375"/>
                        <a:pt x="47878" y="340185"/>
                        <a:pt x="47878" y="268368"/>
                      </a:cubicBezTo>
                      <a:cubicBezTo>
                        <a:pt x="47878" y="196552"/>
                        <a:pt x="47878" y="188362"/>
                        <a:pt x="49138" y="160013"/>
                      </a:cubicBezTo>
                      <a:cubicBezTo>
                        <a:pt x="50398" y="134184"/>
                        <a:pt x="54808" y="119695"/>
                        <a:pt x="58587" y="110245"/>
                      </a:cubicBezTo>
                      <a:cubicBezTo>
                        <a:pt x="63627" y="97646"/>
                        <a:pt x="69297" y="88826"/>
                        <a:pt x="78747" y="79377"/>
                      </a:cubicBezTo>
                      <a:cubicBezTo>
                        <a:pt x="88196" y="69927"/>
                        <a:pt x="97016" y="64257"/>
                        <a:pt x="109615" y="59217"/>
                      </a:cubicBezTo>
                      <a:cubicBezTo>
                        <a:pt x="119065" y="55438"/>
                        <a:pt x="132924" y="51028"/>
                        <a:pt x="159383" y="49768"/>
                      </a:cubicBezTo>
                      <a:cubicBezTo>
                        <a:pt x="187732" y="48508"/>
                        <a:pt x="195921" y="48508"/>
                        <a:pt x="267739" y="48508"/>
                      </a:cubicBezTo>
                      <a:moveTo>
                        <a:pt x="267739" y="0"/>
                      </a:moveTo>
                      <a:cubicBezTo>
                        <a:pt x="195292" y="0"/>
                        <a:pt x="185842" y="0"/>
                        <a:pt x="157493" y="1890"/>
                      </a:cubicBezTo>
                      <a:cubicBezTo>
                        <a:pt x="129144" y="3150"/>
                        <a:pt x="109615" y="7560"/>
                        <a:pt x="92606" y="14489"/>
                      </a:cubicBezTo>
                      <a:cubicBezTo>
                        <a:pt x="74967" y="21419"/>
                        <a:pt x="59847" y="30239"/>
                        <a:pt x="45358" y="45358"/>
                      </a:cubicBezTo>
                      <a:cubicBezTo>
                        <a:pt x="30239" y="60477"/>
                        <a:pt x="21419" y="74967"/>
                        <a:pt x="14489" y="92606"/>
                      </a:cubicBezTo>
                      <a:cubicBezTo>
                        <a:pt x="7560" y="109615"/>
                        <a:pt x="3150" y="129144"/>
                        <a:pt x="1890" y="157493"/>
                      </a:cubicBezTo>
                      <a:cubicBezTo>
                        <a:pt x="630" y="185842"/>
                        <a:pt x="0" y="195292"/>
                        <a:pt x="0" y="267739"/>
                      </a:cubicBezTo>
                      <a:cubicBezTo>
                        <a:pt x="0" y="340185"/>
                        <a:pt x="0" y="349635"/>
                        <a:pt x="1890" y="377984"/>
                      </a:cubicBezTo>
                      <a:cubicBezTo>
                        <a:pt x="3150" y="406333"/>
                        <a:pt x="7560" y="425862"/>
                        <a:pt x="14489" y="442871"/>
                      </a:cubicBezTo>
                      <a:cubicBezTo>
                        <a:pt x="21419" y="460510"/>
                        <a:pt x="30239" y="475630"/>
                        <a:pt x="45358" y="490119"/>
                      </a:cubicBezTo>
                      <a:cubicBezTo>
                        <a:pt x="60477" y="505238"/>
                        <a:pt x="74967" y="514058"/>
                        <a:pt x="92606" y="520988"/>
                      </a:cubicBezTo>
                      <a:cubicBezTo>
                        <a:pt x="109615" y="527917"/>
                        <a:pt x="129144" y="532327"/>
                        <a:pt x="157493" y="533587"/>
                      </a:cubicBezTo>
                      <a:cubicBezTo>
                        <a:pt x="185842" y="534847"/>
                        <a:pt x="195292" y="535477"/>
                        <a:pt x="267739" y="535477"/>
                      </a:cubicBezTo>
                      <a:cubicBezTo>
                        <a:pt x="340185" y="535477"/>
                        <a:pt x="349635" y="535477"/>
                        <a:pt x="377984" y="533587"/>
                      </a:cubicBezTo>
                      <a:cubicBezTo>
                        <a:pt x="406333" y="532327"/>
                        <a:pt x="425862" y="527917"/>
                        <a:pt x="442871" y="520988"/>
                      </a:cubicBezTo>
                      <a:cubicBezTo>
                        <a:pt x="460510" y="514058"/>
                        <a:pt x="475630" y="505238"/>
                        <a:pt x="490119" y="490119"/>
                      </a:cubicBezTo>
                      <a:cubicBezTo>
                        <a:pt x="505238" y="475000"/>
                        <a:pt x="514058" y="460510"/>
                        <a:pt x="520988" y="442871"/>
                      </a:cubicBezTo>
                      <a:cubicBezTo>
                        <a:pt x="527917" y="425862"/>
                        <a:pt x="532327" y="406333"/>
                        <a:pt x="533587" y="377984"/>
                      </a:cubicBezTo>
                      <a:cubicBezTo>
                        <a:pt x="534847" y="349635"/>
                        <a:pt x="535477" y="340185"/>
                        <a:pt x="535477" y="267739"/>
                      </a:cubicBezTo>
                      <a:cubicBezTo>
                        <a:pt x="535477" y="195292"/>
                        <a:pt x="535477" y="185842"/>
                        <a:pt x="533587" y="157493"/>
                      </a:cubicBezTo>
                      <a:cubicBezTo>
                        <a:pt x="532327" y="129144"/>
                        <a:pt x="527917" y="109615"/>
                        <a:pt x="520988" y="92606"/>
                      </a:cubicBezTo>
                      <a:cubicBezTo>
                        <a:pt x="514058" y="74967"/>
                        <a:pt x="505238" y="59847"/>
                        <a:pt x="490119" y="45358"/>
                      </a:cubicBezTo>
                      <a:cubicBezTo>
                        <a:pt x="474999" y="30239"/>
                        <a:pt x="460510" y="21419"/>
                        <a:pt x="442871" y="14489"/>
                      </a:cubicBezTo>
                      <a:cubicBezTo>
                        <a:pt x="425862" y="7560"/>
                        <a:pt x="406333" y="3150"/>
                        <a:pt x="377984" y="1890"/>
                      </a:cubicBezTo>
                      <a:cubicBezTo>
                        <a:pt x="349635" y="630"/>
                        <a:pt x="340185" y="0"/>
                        <a:pt x="267739" y="0"/>
                      </a:cubicBezTo>
                      <a:lnTo>
                        <a:pt x="267739" y="0"/>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1" name="Freeform 10">
                  <a:extLst>
                    <a:ext uri="{FF2B5EF4-FFF2-40B4-BE49-F238E27FC236}">
                      <a16:creationId xmlns:a16="http://schemas.microsoft.com/office/drawing/2014/main" id="{A6004818-C8CE-1437-8DFC-6531BA840172}"/>
                    </a:ext>
                  </a:extLst>
                </p:cNvPr>
                <p:cNvSpPr/>
                <p:nvPr/>
              </p:nvSpPr>
              <p:spPr>
                <a:xfrm>
                  <a:off x="2237925" y="2787786"/>
                  <a:ext cx="274668" cy="274668"/>
                </a:xfrm>
                <a:custGeom>
                  <a:avLst/>
                  <a:gdLst>
                    <a:gd name="connsiteX0" fmla="*/ 137334 w 274668"/>
                    <a:gd name="connsiteY0" fmla="*/ 0 h 274668"/>
                    <a:gd name="connsiteX1" fmla="*/ 0 w 274668"/>
                    <a:gd name="connsiteY1" fmla="*/ 137334 h 274668"/>
                    <a:gd name="connsiteX2" fmla="*/ 137334 w 274668"/>
                    <a:gd name="connsiteY2" fmla="*/ 274668 h 274668"/>
                    <a:gd name="connsiteX3" fmla="*/ 274668 w 274668"/>
                    <a:gd name="connsiteY3" fmla="*/ 137334 h 274668"/>
                    <a:gd name="connsiteX4" fmla="*/ 137334 w 274668"/>
                    <a:gd name="connsiteY4" fmla="*/ 0 h 274668"/>
                    <a:gd name="connsiteX5" fmla="*/ 137334 w 274668"/>
                    <a:gd name="connsiteY5" fmla="*/ 226790 h 274668"/>
                    <a:gd name="connsiteX6" fmla="*/ 47878 w 274668"/>
                    <a:gd name="connsiteY6" fmla="*/ 137334 h 274668"/>
                    <a:gd name="connsiteX7" fmla="*/ 137334 w 274668"/>
                    <a:gd name="connsiteY7" fmla="*/ 47878 h 274668"/>
                    <a:gd name="connsiteX8" fmla="*/ 226790 w 274668"/>
                    <a:gd name="connsiteY8" fmla="*/ 137334 h 274668"/>
                    <a:gd name="connsiteX9" fmla="*/ 137334 w 274668"/>
                    <a:gd name="connsiteY9" fmla="*/ 226790 h 2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68" h="274668">
                      <a:moveTo>
                        <a:pt x="137334" y="0"/>
                      </a:moveTo>
                      <a:cubicBezTo>
                        <a:pt x="61107" y="0"/>
                        <a:pt x="0" y="61737"/>
                        <a:pt x="0" y="137334"/>
                      </a:cubicBezTo>
                      <a:cubicBezTo>
                        <a:pt x="0" y="212931"/>
                        <a:pt x="61737" y="274668"/>
                        <a:pt x="137334" y="274668"/>
                      </a:cubicBezTo>
                      <a:cubicBezTo>
                        <a:pt x="212931" y="274668"/>
                        <a:pt x="274668" y="212931"/>
                        <a:pt x="274668" y="137334"/>
                      </a:cubicBezTo>
                      <a:cubicBezTo>
                        <a:pt x="274668" y="61737"/>
                        <a:pt x="212931" y="0"/>
                        <a:pt x="137334" y="0"/>
                      </a:cubicBezTo>
                      <a:close/>
                      <a:moveTo>
                        <a:pt x="137334" y="226790"/>
                      </a:moveTo>
                      <a:cubicBezTo>
                        <a:pt x="88196" y="226790"/>
                        <a:pt x="47878" y="187102"/>
                        <a:pt x="47878" y="137334"/>
                      </a:cubicBezTo>
                      <a:cubicBezTo>
                        <a:pt x="47878" y="87566"/>
                        <a:pt x="87566" y="47878"/>
                        <a:pt x="137334" y="47878"/>
                      </a:cubicBezTo>
                      <a:cubicBezTo>
                        <a:pt x="186472" y="47878"/>
                        <a:pt x="226790" y="87566"/>
                        <a:pt x="226790" y="137334"/>
                      </a:cubicBezTo>
                      <a:cubicBezTo>
                        <a:pt x="226790" y="187102"/>
                        <a:pt x="186472" y="226790"/>
                        <a:pt x="137334" y="226790"/>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2" name="Freeform 11">
                  <a:extLst>
                    <a:ext uri="{FF2B5EF4-FFF2-40B4-BE49-F238E27FC236}">
                      <a16:creationId xmlns:a16="http://schemas.microsoft.com/office/drawing/2014/main" id="{C59713EE-BFB0-C40E-9344-FCFC1CB8A270}"/>
                    </a:ext>
                  </a:extLst>
                </p:cNvPr>
                <p:cNvSpPr/>
                <p:nvPr/>
              </p:nvSpPr>
              <p:spPr>
                <a:xfrm>
                  <a:off x="2486134" y="2749988"/>
                  <a:ext cx="64257" cy="64257"/>
                </a:xfrm>
                <a:custGeom>
                  <a:avLst/>
                  <a:gdLst>
                    <a:gd name="connsiteX0" fmla="*/ 64257 w 64257"/>
                    <a:gd name="connsiteY0" fmla="*/ 32129 h 64257"/>
                    <a:gd name="connsiteX1" fmla="*/ 32129 w 64257"/>
                    <a:gd name="connsiteY1" fmla="*/ 64257 h 64257"/>
                    <a:gd name="connsiteX2" fmla="*/ 0 w 64257"/>
                    <a:gd name="connsiteY2" fmla="*/ 32129 h 64257"/>
                    <a:gd name="connsiteX3" fmla="*/ 32129 w 64257"/>
                    <a:gd name="connsiteY3" fmla="*/ 0 h 64257"/>
                    <a:gd name="connsiteX4" fmla="*/ 64257 w 64257"/>
                    <a:gd name="connsiteY4" fmla="*/ 32129 h 6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7" h="64257">
                      <a:moveTo>
                        <a:pt x="64257" y="32129"/>
                      </a:moveTo>
                      <a:cubicBezTo>
                        <a:pt x="64257" y="49873"/>
                        <a:pt x="49873" y="64257"/>
                        <a:pt x="32129" y="64257"/>
                      </a:cubicBezTo>
                      <a:cubicBezTo>
                        <a:pt x="14385" y="64257"/>
                        <a:pt x="0" y="49873"/>
                        <a:pt x="0" y="32129"/>
                      </a:cubicBezTo>
                      <a:cubicBezTo>
                        <a:pt x="0" y="14384"/>
                        <a:pt x="14385" y="0"/>
                        <a:pt x="32129" y="0"/>
                      </a:cubicBezTo>
                      <a:cubicBezTo>
                        <a:pt x="49873" y="0"/>
                        <a:pt x="64257" y="14384"/>
                        <a:pt x="64257" y="32129"/>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grpSp>
          <p:nvGrpSpPr>
            <p:cNvPr id="13" name="Graphic 3">
              <a:extLst>
                <a:ext uri="{FF2B5EF4-FFF2-40B4-BE49-F238E27FC236}">
                  <a16:creationId xmlns:a16="http://schemas.microsoft.com/office/drawing/2014/main" id="{6ADFA78E-0546-9468-4BB4-200E92A1AB17}"/>
                </a:ext>
              </a:extLst>
            </p:cNvPr>
            <p:cNvGrpSpPr/>
            <p:nvPr/>
          </p:nvGrpSpPr>
          <p:grpSpPr>
            <a:xfrm>
              <a:off x="921794" y="5068173"/>
              <a:ext cx="280634" cy="280634"/>
              <a:chOff x="-147782" y="2499889"/>
              <a:chExt cx="850463" cy="850463"/>
            </a:xfrm>
          </p:grpSpPr>
          <p:sp>
            <p:nvSpPr>
              <p:cNvPr id="14" name="Freeform 13">
                <a:extLst>
                  <a:ext uri="{FF2B5EF4-FFF2-40B4-BE49-F238E27FC236}">
                    <a16:creationId xmlns:a16="http://schemas.microsoft.com/office/drawing/2014/main" id="{FDBCB942-26FF-C552-B1A3-52312ED6BF4D}"/>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5" name="Freeform 14">
                <a:extLst>
                  <a:ext uri="{FF2B5EF4-FFF2-40B4-BE49-F238E27FC236}">
                    <a16:creationId xmlns:a16="http://schemas.microsoft.com/office/drawing/2014/main" id="{9295F478-319D-3477-9C4B-A70F9E9B7ED5}"/>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6" name="Graphic 3">
              <a:extLst>
                <a:ext uri="{FF2B5EF4-FFF2-40B4-BE49-F238E27FC236}">
                  <a16:creationId xmlns:a16="http://schemas.microsoft.com/office/drawing/2014/main" id="{80CDBD12-7227-6369-73DA-B64E6DFBC12C}"/>
                </a:ext>
              </a:extLst>
            </p:cNvPr>
            <p:cNvGrpSpPr/>
            <p:nvPr/>
          </p:nvGrpSpPr>
          <p:grpSpPr>
            <a:xfrm>
              <a:off x="1959933" y="5068173"/>
              <a:ext cx="280634" cy="280634"/>
              <a:chOff x="2998302" y="2499889"/>
              <a:chExt cx="850463" cy="850463"/>
            </a:xfrm>
          </p:grpSpPr>
          <p:sp>
            <p:nvSpPr>
              <p:cNvPr id="17" name="Freeform 16">
                <a:extLst>
                  <a:ext uri="{FF2B5EF4-FFF2-40B4-BE49-F238E27FC236}">
                    <a16:creationId xmlns:a16="http://schemas.microsoft.com/office/drawing/2014/main" id="{FF365CDF-6FF9-91B4-82AB-20B0506EDBF3}"/>
                  </a:ext>
                </a:extLst>
              </p:cNvPr>
              <p:cNvSpPr/>
              <p:nvPr/>
            </p:nvSpPr>
            <p:spPr>
              <a:xfrm>
                <a:off x="2998302" y="2499889"/>
                <a:ext cx="850463" cy="850463"/>
              </a:xfrm>
              <a:custGeom>
                <a:avLst/>
                <a:gdLst>
                  <a:gd name="connsiteX0" fmla="*/ 850463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3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3" y="425232"/>
                    </a:moveTo>
                    <a:cubicBezTo>
                      <a:pt x="850463" y="660081"/>
                      <a:pt x="660081" y="850464"/>
                      <a:pt x="425232" y="850464"/>
                    </a:cubicBezTo>
                    <a:cubicBezTo>
                      <a:pt x="190382" y="850464"/>
                      <a:pt x="0" y="660081"/>
                      <a:pt x="0" y="425232"/>
                    </a:cubicBezTo>
                    <a:cubicBezTo>
                      <a:pt x="0" y="190383"/>
                      <a:pt x="190382" y="0"/>
                      <a:pt x="425232" y="0"/>
                    </a:cubicBezTo>
                    <a:cubicBezTo>
                      <a:pt x="660081" y="0"/>
                      <a:pt x="850463" y="19038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8" name="Freeform 17">
                <a:extLst>
                  <a:ext uri="{FF2B5EF4-FFF2-40B4-BE49-F238E27FC236}">
                    <a16:creationId xmlns:a16="http://schemas.microsoft.com/office/drawing/2014/main" id="{C51DB4C4-55D6-B57D-7ADB-2642557C7218}"/>
                  </a:ext>
                </a:extLst>
              </p:cNvPr>
              <p:cNvSpPr/>
              <p:nvPr/>
            </p:nvSpPr>
            <p:spPr>
              <a:xfrm>
                <a:off x="3139416" y="2726679"/>
                <a:ext cx="568235" cy="398142"/>
              </a:xfrm>
              <a:custGeom>
                <a:avLst/>
                <a:gdLst>
                  <a:gd name="connsiteX0" fmla="*/ 556266 w 568235"/>
                  <a:gd name="connsiteY0" fmla="*/ 62367 h 398142"/>
                  <a:gd name="connsiteX1" fmla="*/ 505868 w 568235"/>
                  <a:gd name="connsiteY1" fmla="*/ 11969 h 398142"/>
                  <a:gd name="connsiteX2" fmla="*/ 284118 w 568235"/>
                  <a:gd name="connsiteY2" fmla="*/ 0 h 398142"/>
                  <a:gd name="connsiteX3" fmla="*/ 62367 w 568235"/>
                  <a:gd name="connsiteY3" fmla="*/ 11969 h 398142"/>
                  <a:gd name="connsiteX4" fmla="*/ 11970 w 568235"/>
                  <a:gd name="connsiteY4" fmla="*/ 62367 h 398142"/>
                  <a:gd name="connsiteX5" fmla="*/ 0 w 568235"/>
                  <a:gd name="connsiteY5" fmla="*/ 199071 h 398142"/>
                  <a:gd name="connsiteX6" fmla="*/ 11970 w 568235"/>
                  <a:gd name="connsiteY6" fmla="*/ 335776 h 398142"/>
                  <a:gd name="connsiteX7" fmla="*/ 62367 w 568235"/>
                  <a:gd name="connsiteY7" fmla="*/ 386173 h 398142"/>
                  <a:gd name="connsiteX8" fmla="*/ 284118 w 568235"/>
                  <a:gd name="connsiteY8" fmla="*/ 398143 h 398142"/>
                  <a:gd name="connsiteX9" fmla="*/ 505868 w 568235"/>
                  <a:gd name="connsiteY9" fmla="*/ 386173 h 398142"/>
                  <a:gd name="connsiteX10" fmla="*/ 556266 w 568235"/>
                  <a:gd name="connsiteY10" fmla="*/ 335776 h 398142"/>
                  <a:gd name="connsiteX11" fmla="*/ 568236 w 568235"/>
                  <a:gd name="connsiteY11" fmla="*/ 199071 h 398142"/>
                  <a:gd name="connsiteX12" fmla="*/ 556266 w 568235"/>
                  <a:gd name="connsiteY12" fmla="*/ 62367 h 398142"/>
                  <a:gd name="connsiteX13" fmla="*/ 227420 w 568235"/>
                  <a:gd name="connsiteY13" fmla="*/ 283488 h 398142"/>
                  <a:gd name="connsiteX14" fmla="*/ 227420 w 568235"/>
                  <a:gd name="connsiteY14" fmla="*/ 113395 h 398142"/>
                  <a:gd name="connsiteX15" fmla="*/ 374834 w 568235"/>
                  <a:gd name="connsiteY15" fmla="*/ 198441 h 398142"/>
                  <a:gd name="connsiteX16" fmla="*/ 227420 w 568235"/>
                  <a:gd name="connsiteY16" fmla="*/ 283488 h 39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8235" h="398142">
                    <a:moveTo>
                      <a:pt x="556266" y="62367"/>
                    </a:moveTo>
                    <a:cubicBezTo>
                      <a:pt x="549966" y="37798"/>
                      <a:pt x="530437" y="18899"/>
                      <a:pt x="505868" y="11969"/>
                    </a:cubicBezTo>
                    <a:cubicBezTo>
                      <a:pt x="461770" y="0"/>
                      <a:pt x="284118" y="0"/>
                      <a:pt x="284118" y="0"/>
                    </a:cubicBezTo>
                    <a:cubicBezTo>
                      <a:pt x="284118" y="0"/>
                      <a:pt x="107095" y="0"/>
                      <a:pt x="62367" y="11969"/>
                    </a:cubicBezTo>
                    <a:cubicBezTo>
                      <a:pt x="37798" y="18269"/>
                      <a:pt x="18899" y="37798"/>
                      <a:pt x="11970" y="62367"/>
                    </a:cubicBezTo>
                    <a:cubicBezTo>
                      <a:pt x="0" y="106465"/>
                      <a:pt x="0" y="199071"/>
                      <a:pt x="0" y="199071"/>
                    </a:cubicBezTo>
                    <a:cubicBezTo>
                      <a:pt x="0" y="199071"/>
                      <a:pt x="0" y="291048"/>
                      <a:pt x="11970" y="335776"/>
                    </a:cubicBezTo>
                    <a:cubicBezTo>
                      <a:pt x="18269" y="360345"/>
                      <a:pt x="37798" y="379244"/>
                      <a:pt x="62367" y="386173"/>
                    </a:cubicBezTo>
                    <a:cubicBezTo>
                      <a:pt x="106466" y="398143"/>
                      <a:pt x="284118" y="398143"/>
                      <a:pt x="284118" y="398143"/>
                    </a:cubicBezTo>
                    <a:cubicBezTo>
                      <a:pt x="284118" y="398143"/>
                      <a:pt x="461140" y="398143"/>
                      <a:pt x="505868" y="386173"/>
                    </a:cubicBezTo>
                    <a:cubicBezTo>
                      <a:pt x="530437" y="379874"/>
                      <a:pt x="549336" y="360345"/>
                      <a:pt x="556266" y="335776"/>
                    </a:cubicBezTo>
                    <a:cubicBezTo>
                      <a:pt x="568236" y="291677"/>
                      <a:pt x="568236" y="199071"/>
                      <a:pt x="568236" y="199071"/>
                    </a:cubicBezTo>
                    <a:cubicBezTo>
                      <a:pt x="568236" y="199071"/>
                      <a:pt x="567605" y="106465"/>
                      <a:pt x="556266" y="62367"/>
                    </a:cubicBezTo>
                    <a:close/>
                    <a:moveTo>
                      <a:pt x="227420" y="283488"/>
                    </a:moveTo>
                    <a:lnTo>
                      <a:pt x="227420" y="113395"/>
                    </a:lnTo>
                    <a:lnTo>
                      <a:pt x="374834" y="198441"/>
                    </a:lnTo>
                    <a:lnTo>
                      <a:pt x="227420" y="283488"/>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9" name="Graphic 3">
              <a:extLst>
                <a:ext uri="{FF2B5EF4-FFF2-40B4-BE49-F238E27FC236}">
                  <a16:creationId xmlns:a16="http://schemas.microsoft.com/office/drawing/2014/main" id="{0DC999F4-1270-4BAD-D991-3FF630789A37}"/>
                </a:ext>
              </a:extLst>
            </p:cNvPr>
            <p:cNvGrpSpPr/>
            <p:nvPr/>
          </p:nvGrpSpPr>
          <p:grpSpPr>
            <a:xfrm>
              <a:off x="575887" y="5068173"/>
              <a:ext cx="280634" cy="280842"/>
              <a:chOff x="-1196056" y="2499889"/>
              <a:chExt cx="850463" cy="851093"/>
            </a:xfrm>
          </p:grpSpPr>
          <p:sp>
            <p:nvSpPr>
              <p:cNvPr id="20" name="Freeform 19">
                <a:extLst>
                  <a:ext uri="{FF2B5EF4-FFF2-40B4-BE49-F238E27FC236}">
                    <a16:creationId xmlns:a16="http://schemas.microsoft.com/office/drawing/2014/main" id="{DB34B1BE-7597-2BD6-C4DE-8970A9DDD349}"/>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21" name="Freeform 20">
                <a:extLst>
                  <a:ext uri="{FF2B5EF4-FFF2-40B4-BE49-F238E27FC236}">
                    <a16:creationId xmlns:a16="http://schemas.microsoft.com/office/drawing/2014/main" id="{1A5B505D-0AE7-E7E0-3E8C-E879D3E0AE76}"/>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sp>
          <p:nvSpPr>
            <p:cNvPr id="22" name="Freeform 21">
              <a:extLst>
                <a:ext uri="{FF2B5EF4-FFF2-40B4-BE49-F238E27FC236}">
                  <a16:creationId xmlns:a16="http://schemas.microsoft.com/office/drawing/2014/main" id="{ADC8DA71-6474-E29C-8B02-017CD63A5BAF}"/>
                </a:ext>
              </a:extLst>
            </p:cNvPr>
            <p:cNvSpPr/>
            <p:nvPr/>
          </p:nvSpPr>
          <p:spPr>
            <a:xfrm>
              <a:off x="1267910" y="5068173"/>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pic>
          <p:nvPicPr>
            <p:cNvPr id="23" name="Graphic 22" descr="World with solid fill">
              <a:extLst>
                <a:ext uri="{FF2B5EF4-FFF2-40B4-BE49-F238E27FC236}">
                  <a16:creationId xmlns:a16="http://schemas.microsoft.com/office/drawing/2014/main" id="{D0C830EC-2994-0CE1-6328-18CA4371EAA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85189" y="5085452"/>
              <a:ext cx="246077" cy="246077"/>
            </a:xfrm>
            <a:prstGeom prst="rect">
              <a:avLst/>
            </a:prstGeom>
          </p:spPr>
        </p:pic>
      </p:grpSp>
      <p:grpSp>
        <p:nvGrpSpPr>
          <p:cNvPr id="34" name="Group 33">
            <a:extLst>
              <a:ext uri="{FF2B5EF4-FFF2-40B4-BE49-F238E27FC236}">
                <a16:creationId xmlns:a16="http://schemas.microsoft.com/office/drawing/2014/main" id="{9149C1B2-6321-2661-5E70-B0188E48F97D}"/>
              </a:ext>
            </a:extLst>
          </p:cNvPr>
          <p:cNvGrpSpPr/>
          <p:nvPr/>
        </p:nvGrpSpPr>
        <p:grpSpPr>
          <a:xfrm>
            <a:off x="9055786" y="2634249"/>
            <a:ext cx="3136215" cy="3344687"/>
            <a:chOff x="9055786" y="2634249"/>
            <a:chExt cx="3136215" cy="3344687"/>
          </a:xfrm>
        </p:grpSpPr>
        <p:sp>
          <p:nvSpPr>
            <p:cNvPr id="31" name="Freeform 30">
              <a:extLst>
                <a:ext uri="{FF2B5EF4-FFF2-40B4-BE49-F238E27FC236}">
                  <a16:creationId xmlns:a16="http://schemas.microsoft.com/office/drawing/2014/main" id="{AE5D0B86-FA31-B821-11AD-EEEBC4900E71}"/>
                </a:ext>
              </a:extLst>
            </p:cNvPr>
            <p:cNvSpPr/>
            <p:nvPr userDrawn="1"/>
          </p:nvSpPr>
          <p:spPr>
            <a:xfrm>
              <a:off x="9055786" y="3045909"/>
              <a:ext cx="634138" cy="2933026"/>
            </a:xfrm>
            <a:custGeom>
              <a:avLst/>
              <a:gdLst>
                <a:gd name="connsiteX0" fmla="*/ 282413 w 634138"/>
                <a:gd name="connsiteY0" fmla="*/ 153 h 2933026"/>
                <a:gd name="connsiteX1" fmla="*/ 617924 w 634138"/>
                <a:gd name="connsiteY1" fmla="*/ 376379 h 2933026"/>
                <a:gd name="connsiteX2" fmla="*/ 617924 w 634138"/>
                <a:gd name="connsiteY2" fmla="*/ 757688 h 2933026"/>
                <a:gd name="connsiteX3" fmla="*/ 516254 w 634138"/>
                <a:gd name="connsiteY3" fmla="*/ 1759258 h 2933026"/>
                <a:gd name="connsiteX4" fmla="*/ 628984 w 634138"/>
                <a:gd name="connsiteY4" fmla="*/ 2914228 h 2933026"/>
                <a:gd name="connsiteX5" fmla="*/ 634138 w 634138"/>
                <a:gd name="connsiteY5" fmla="*/ 2933026 h 2933026"/>
                <a:gd name="connsiteX6" fmla="*/ 407410 w 634138"/>
                <a:gd name="connsiteY6" fmla="*/ 2933026 h 2933026"/>
                <a:gd name="connsiteX7" fmla="*/ 359936 w 634138"/>
                <a:gd name="connsiteY7" fmla="*/ 2897466 h 2933026"/>
                <a:gd name="connsiteX8" fmla="*/ 124825 w 634138"/>
                <a:gd name="connsiteY8" fmla="*/ 2587970 h 2933026"/>
                <a:gd name="connsiteX9" fmla="*/ 48572 w 634138"/>
                <a:gd name="connsiteY9" fmla="*/ 1627072 h 2933026"/>
                <a:gd name="connsiteX10" fmla="*/ 211246 w 634138"/>
                <a:gd name="connsiteY10" fmla="*/ 950884 h 2933026"/>
                <a:gd name="connsiteX11" fmla="*/ 185827 w 634138"/>
                <a:gd name="connsiteY11" fmla="*/ 254360 h 2933026"/>
                <a:gd name="connsiteX12" fmla="*/ 282413 w 634138"/>
                <a:gd name="connsiteY12" fmla="*/ 153 h 293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138" h="2933026">
                  <a:moveTo>
                    <a:pt x="282413" y="153"/>
                  </a:moveTo>
                  <a:cubicBezTo>
                    <a:pt x="490837" y="10321"/>
                    <a:pt x="587423" y="188267"/>
                    <a:pt x="617924" y="376379"/>
                  </a:cubicBezTo>
                  <a:cubicBezTo>
                    <a:pt x="638259" y="503481"/>
                    <a:pt x="623007" y="630583"/>
                    <a:pt x="617924" y="757688"/>
                  </a:cubicBezTo>
                  <a:cubicBezTo>
                    <a:pt x="612840" y="813614"/>
                    <a:pt x="531505" y="1261016"/>
                    <a:pt x="516254" y="1759258"/>
                  </a:cubicBezTo>
                  <a:cubicBezTo>
                    <a:pt x="502911" y="2088456"/>
                    <a:pt x="524595" y="2491611"/>
                    <a:pt x="628984" y="2914228"/>
                  </a:cubicBezTo>
                  <a:lnTo>
                    <a:pt x="634138" y="2933026"/>
                  </a:lnTo>
                  <a:lnTo>
                    <a:pt x="407410" y="2933026"/>
                  </a:lnTo>
                  <a:lnTo>
                    <a:pt x="359936" y="2897466"/>
                  </a:lnTo>
                  <a:cubicBezTo>
                    <a:pt x="265891" y="2812943"/>
                    <a:pt x="185827" y="2709990"/>
                    <a:pt x="124825" y="2587970"/>
                  </a:cubicBezTo>
                  <a:cubicBezTo>
                    <a:pt x="-22597" y="2293092"/>
                    <a:pt x="-27681" y="1942288"/>
                    <a:pt x="48572" y="1627072"/>
                  </a:cubicBezTo>
                  <a:cubicBezTo>
                    <a:pt x="104492" y="1403370"/>
                    <a:pt x="185827" y="1179669"/>
                    <a:pt x="211246" y="950884"/>
                  </a:cubicBezTo>
                  <a:cubicBezTo>
                    <a:pt x="236663" y="722098"/>
                    <a:pt x="226495" y="483145"/>
                    <a:pt x="185827" y="254360"/>
                  </a:cubicBezTo>
                  <a:cubicBezTo>
                    <a:pt x="165494" y="117087"/>
                    <a:pt x="94325" y="-4931"/>
                    <a:pt x="282413" y="15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33" name="Freeform 32">
              <a:extLst>
                <a:ext uri="{FF2B5EF4-FFF2-40B4-BE49-F238E27FC236}">
                  <a16:creationId xmlns:a16="http://schemas.microsoft.com/office/drawing/2014/main" id="{A7167D42-C7D6-324C-259D-73E821802ACE}"/>
                </a:ext>
              </a:extLst>
            </p:cNvPr>
            <p:cNvSpPr/>
            <p:nvPr userDrawn="1"/>
          </p:nvSpPr>
          <p:spPr>
            <a:xfrm>
              <a:off x="9815302" y="4872869"/>
              <a:ext cx="2376698" cy="1106067"/>
            </a:xfrm>
            <a:custGeom>
              <a:avLst/>
              <a:gdLst>
                <a:gd name="connsiteX0" fmla="*/ 2376698 w 2376698"/>
                <a:gd name="connsiteY0" fmla="*/ 0 h 1106067"/>
                <a:gd name="connsiteX1" fmla="*/ 2376698 w 2376698"/>
                <a:gd name="connsiteY1" fmla="*/ 332258 h 1106067"/>
                <a:gd name="connsiteX2" fmla="*/ 2099591 w 2376698"/>
                <a:gd name="connsiteY2" fmla="*/ 550656 h 1106067"/>
                <a:gd name="connsiteX3" fmla="*/ 1708796 w 2376698"/>
                <a:gd name="connsiteY3" fmla="*/ 816936 h 1106067"/>
                <a:gd name="connsiteX4" fmla="*/ 1397433 w 2376698"/>
                <a:gd name="connsiteY4" fmla="*/ 1018396 h 1106067"/>
                <a:gd name="connsiteX5" fmla="*/ 1256608 w 2376698"/>
                <a:gd name="connsiteY5" fmla="*/ 1106067 h 1106067"/>
                <a:gd name="connsiteX6" fmla="*/ 8550 w 2376698"/>
                <a:gd name="connsiteY6" fmla="*/ 1106067 h 1106067"/>
                <a:gd name="connsiteX7" fmla="*/ 6821 w 2376698"/>
                <a:gd name="connsiteY7" fmla="*/ 1085541 h 1106067"/>
                <a:gd name="connsiteX8" fmla="*/ 51579 w 2376698"/>
                <a:gd name="connsiteY8" fmla="*/ 115329 h 1106067"/>
                <a:gd name="connsiteX9" fmla="*/ 270171 w 2376698"/>
                <a:gd name="connsiteY9" fmla="*/ 547480 h 1106067"/>
                <a:gd name="connsiteX10" fmla="*/ 254919 w 2376698"/>
                <a:gd name="connsiteY10" fmla="*/ 252599 h 1106067"/>
                <a:gd name="connsiteX11" fmla="*/ 610763 w 2376698"/>
                <a:gd name="connsiteY11" fmla="*/ 89907 h 1106067"/>
                <a:gd name="connsiteX12" fmla="*/ 722600 w 2376698"/>
                <a:gd name="connsiteY12" fmla="*/ 466133 h 1106067"/>
                <a:gd name="connsiteX13" fmla="*/ 646347 w 2376698"/>
                <a:gd name="connsiteY13" fmla="*/ 572900 h 1106067"/>
                <a:gd name="connsiteX14" fmla="*/ 2100225 w 2376698"/>
                <a:gd name="connsiteY14" fmla="*/ 110245 h 1106067"/>
                <a:gd name="connsiteX15" fmla="*/ 2318816 w 2376698"/>
                <a:gd name="connsiteY15" fmla="*/ 9833 h 110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698" h="1106067">
                  <a:moveTo>
                    <a:pt x="2376698" y="0"/>
                  </a:moveTo>
                  <a:lnTo>
                    <a:pt x="2376698" y="332258"/>
                  </a:lnTo>
                  <a:lnTo>
                    <a:pt x="2099591" y="550656"/>
                  </a:lnTo>
                  <a:cubicBezTo>
                    <a:pt x="1973139" y="644077"/>
                    <a:pt x="1843509" y="733048"/>
                    <a:pt x="1708796" y="816936"/>
                  </a:cubicBezTo>
                  <a:cubicBezTo>
                    <a:pt x="1604585" y="883031"/>
                    <a:pt x="1501644" y="951667"/>
                    <a:pt x="1397433" y="1018396"/>
                  </a:cubicBezTo>
                  <a:lnTo>
                    <a:pt x="1256608" y="1106067"/>
                  </a:lnTo>
                  <a:lnTo>
                    <a:pt x="8550" y="1106067"/>
                  </a:lnTo>
                  <a:lnTo>
                    <a:pt x="6821" y="1085541"/>
                  </a:lnTo>
                  <a:cubicBezTo>
                    <a:pt x="-22370" y="559077"/>
                    <a:pt x="51579" y="115329"/>
                    <a:pt x="51579" y="115329"/>
                  </a:cubicBezTo>
                  <a:cubicBezTo>
                    <a:pt x="102413" y="339031"/>
                    <a:pt x="168501" y="481385"/>
                    <a:pt x="270171" y="547480"/>
                  </a:cubicBezTo>
                  <a:cubicBezTo>
                    <a:pt x="219334" y="466133"/>
                    <a:pt x="209167" y="354282"/>
                    <a:pt x="254919" y="252599"/>
                  </a:cubicBezTo>
                  <a:cubicBezTo>
                    <a:pt x="321004" y="105162"/>
                    <a:pt x="478592" y="28898"/>
                    <a:pt x="610763" y="89907"/>
                  </a:cubicBezTo>
                  <a:cubicBezTo>
                    <a:pt x="737849" y="145833"/>
                    <a:pt x="788686" y="318692"/>
                    <a:pt x="722600" y="466133"/>
                  </a:cubicBezTo>
                  <a:cubicBezTo>
                    <a:pt x="702265" y="506807"/>
                    <a:pt x="676848" y="542394"/>
                    <a:pt x="646347" y="572900"/>
                  </a:cubicBezTo>
                  <a:cubicBezTo>
                    <a:pt x="1271616" y="593235"/>
                    <a:pt x="1983306" y="191590"/>
                    <a:pt x="2100225" y="110245"/>
                  </a:cubicBezTo>
                  <a:cubicBezTo>
                    <a:pt x="2168852" y="64488"/>
                    <a:pt x="2242563" y="30170"/>
                    <a:pt x="2318816" y="983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27" name="Freeform 26">
              <a:extLst>
                <a:ext uri="{FF2B5EF4-FFF2-40B4-BE49-F238E27FC236}">
                  <a16:creationId xmlns:a16="http://schemas.microsoft.com/office/drawing/2014/main" id="{D32FDED2-2D19-4BF3-2736-3F96CD3C7CE7}"/>
                </a:ext>
              </a:extLst>
            </p:cNvPr>
            <p:cNvSpPr/>
            <p:nvPr userDrawn="1"/>
          </p:nvSpPr>
          <p:spPr>
            <a:xfrm>
              <a:off x="9729628" y="2634249"/>
              <a:ext cx="2462373" cy="2302264"/>
            </a:xfrm>
            <a:custGeom>
              <a:avLst/>
              <a:gdLst>
                <a:gd name="connsiteX0" fmla="*/ 1639981 w 2462373"/>
                <a:gd name="connsiteY0" fmla="*/ 2304 h 2302264"/>
                <a:gd name="connsiteX1" fmla="*/ 1718219 w 2462373"/>
                <a:gd name="connsiteY1" fmla="*/ 40674 h 2302264"/>
                <a:gd name="connsiteX2" fmla="*/ 1728386 w 2462373"/>
                <a:gd name="connsiteY2" fmla="*/ 350804 h 2302264"/>
                <a:gd name="connsiteX3" fmla="*/ 1113285 w 2462373"/>
                <a:gd name="connsiteY3" fmla="*/ 1342208 h 2302264"/>
                <a:gd name="connsiteX4" fmla="*/ 1103118 w 2462373"/>
                <a:gd name="connsiteY4" fmla="*/ 1459143 h 2302264"/>
                <a:gd name="connsiteX5" fmla="*/ 1265789 w 2462373"/>
                <a:gd name="connsiteY5" fmla="*/ 1418469 h 2302264"/>
                <a:gd name="connsiteX6" fmla="*/ 2287569 w 2462373"/>
                <a:gd name="connsiteY6" fmla="*/ 289795 h 2302264"/>
                <a:gd name="connsiteX7" fmla="*/ 2423553 w 2462373"/>
                <a:gd name="connsiteY7" fmla="*/ 212898 h 2302264"/>
                <a:gd name="connsiteX8" fmla="*/ 2462373 w 2462373"/>
                <a:gd name="connsiteY8" fmla="*/ 207006 h 2302264"/>
                <a:gd name="connsiteX9" fmla="*/ 2462373 w 2462373"/>
                <a:gd name="connsiteY9" fmla="*/ 752629 h 2302264"/>
                <a:gd name="connsiteX10" fmla="*/ 2420376 w 2462373"/>
                <a:gd name="connsiteY10" fmla="*/ 812665 h 2302264"/>
                <a:gd name="connsiteX11" fmla="*/ 1911393 w 2462373"/>
                <a:gd name="connsiteY11" fmla="*/ 1357460 h 2302264"/>
                <a:gd name="connsiteX12" fmla="*/ 1565715 w 2462373"/>
                <a:gd name="connsiteY12" fmla="*/ 1733685 h 2302264"/>
                <a:gd name="connsiteX13" fmla="*/ 1647052 w 2462373"/>
                <a:gd name="connsiteY13" fmla="*/ 1942132 h 2302264"/>
                <a:gd name="connsiteX14" fmla="*/ 1850389 w 2462373"/>
                <a:gd name="connsiteY14" fmla="*/ 1799778 h 2302264"/>
                <a:gd name="connsiteX15" fmla="*/ 2409575 w 2462373"/>
                <a:gd name="connsiteY15" fmla="*/ 1337124 h 2302264"/>
                <a:gd name="connsiteX16" fmla="*/ 2462373 w 2462373"/>
                <a:gd name="connsiteY16" fmla="*/ 1296174 h 2302264"/>
                <a:gd name="connsiteX17" fmla="*/ 2462373 w 2462373"/>
                <a:gd name="connsiteY17" fmla="*/ 1829528 h 2302264"/>
                <a:gd name="connsiteX18" fmla="*/ 2328556 w 2462373"/>
                <a:gd name="connsiteY18" fmla="*/ 1924657 h 2302264"/>
                <a:gd name="connsiteX19" fmla="*/ 2170651 w 2462373"/>
                <a:gd name="connsiteY19" fmla="*/ 2033648 h 2302264"/>
                <a:gd name="connsiteX20" fmla="*/ 1570799 w 2462373"/>
                <a:gd name="connsiteY20" fmla="*/ 2277684 h 2302264"/>
                <a:gd name="connsiteX21" fmla="*/ 701522 w 2462373"/>
                <a:gd name="connsiteY21" fmla="*/ 2201424 h 2302264"/>
                <a:gd name="connsiteX22" fmla="*/ 1052281 w 2462373"/>
                <a:gd name="connsiteY22" fmla="*/ 1921797 h 2302264"/>
                <a:gd name="connsiteX23" fmla="*/ 859109 w 2462373"/>
                <a:gd name="connsiteY23" fmla="*/ 1413385 h 2302264"/>
                <a:gd name="connsiteX24" fmla="*/ 381263 w 2462373"/>
                <a:gd name="connsiteY24" fmla="*/ 1677760 h 2302264"/>
                <a:gd name="connsiteX25" fmla="*/ 396512 w 2462373"/>
                <a:gd name="connsiteY25" fmla="*/ 2023480 h 2302264"/>
                <a:gd name="connsiteX26" fmla="*/ 0 w 2462373"/>
                <a:gd name="connsiteY26" fmla="*/ 1459143 h 2302264"/>
                <a:gd name="connsiteX27" fmla="*/ 284677 w 2462373"/>
                <a:gd name="connsiteY27" fmla="*/ 1525236 h 2302264"/>
                <a:gd name="connsiteX28" fmla="*/ 793024 w 2462373"/>
                <a:gd name="connsiteY28" fmla="*/ 1001572 h 2302264"/>
                <a:gd name="connsiteX29" fmla="*/ 1377627 w 2462373"/>
                <a:gd name="connsiteY29" fmla="*/ 101683 h 2302264"/>
                <a:gd name="connsiteX30" fmla="*/ 1639981 w 2462373"/>
                <a:gd name="connsiteY30" fmla="*/ 2304 h 230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62373" h="2302264">
                  <a:moveTo>
                    <a:pt x="1639981" y="2304"/>
                  </a:moveTo>
                  <a:cubicBezTo>
                    <a:pt x="1668655" y="6991"/>
                    <a:pt x="1695343" y="19066"/>
                    <a:pt x="1718219" y="40674"/>
                  </a:cubicBezTo>
                  <a:cubicBezTo>
                    <a:pt x="1799555" y="116935"/>
                    <a:pt x="1774139" y="249121"/>
                    <a:pt x="1728386" y="350804"/>
                  </a:cubicBezTo>
                  <a:cubicBezTo>
                    <a:pt x="1570799" y="706694"/>
                    <a:pt x="1281038" y="991404"/>
                    <a:pt x="1113285" y="1342208"/>
                  </a:cubicBezTo>
                  <a:cubicBezTo>
                    <a:pt x="1092950" y="1372711"/>
                    <a:pt x="1077698" y="1428637"/>
                    <a:pt x="1103118" y="1459143"/>
                  </a:cubicBezTo>
                  <a:cubicBezTo>
                    <a:pt x="1148870" y="1520152"/>
                    <a:pt x="1230204" y="1459143"/>
                    <a:pt x="1265789" y="1418469"/>
                  </a:cubicBezTo>
                  <a:cubicBezTo>
                    <a:pt x="1601299" y="1047330"/>
                    <a:pt x="1891058" y="605011"/>
                    <a:pt x="2287569" y="289795"/>
                  </a:cubicBezTo>
                  <a:cubicBezTo>
                    <a:pt x="2328238" y="259290"/>
                    <a:pt x="2375260" y="228785"/>
                    <a:pt x="2423553" y="212898"/>
                  </a:cubicBezTo>
                  <a:lnTo>
                    <a:pt x="2462373" y="207006"/>
                  </a:lnTo>
                  <a:lnTo>
                    <a:pt x="2462373" y="752629"/>
                  </a:lnTo>
                  <a:lnTo>
                    <a:pt x="2420376" y="812665"/>
                  </a:lnTo>
                  <a:cubicBezTo>
                    <a:pt x="2267871" y="1008563"/>
                    <a:pt x="2086771" y="1185871"/>
                    <a:pt x="1911393" y="1357460"/>
                  </a:cubicBezTo>
                  <a:cubicBezTo>
                    <a:pt x="1789388" y="1479478"/>
                    <a:pt x="1672469" y="1601497"/>
                    <a:pt x="1565715" y="1733685"/>
                  </a:cubicBezTo>
                  <a:cubicBezTo>
                    <a:pt x="1494546" y="1820114"/>
                    <a:pt x="1484378" y="1992974"/>
                    <a:pt x="1647052" y="1942132"/>
                  </a:cubicBezTo>
                  <a:cubicBezTo>
                    <a:pt x="1723302" y="1916713"/>
                    <a:pt x="1789388" y="1850620"/>
                    <a:pt x="1850389" y="1799778"/>
                  </a:cubicBezTo>
                  <a:cubicBezTo>
                    <a:pt x="2038480" y="1647254"/>
                    <a:pt x="2221484" y="1489646"/>
                    <a:pt x="2409575" y="1337124"/>
                  </a:cubicBezTo>
                  <a:lnTo>
                    <a:pt x="2462373" y="1296174"/>
                  </a:lnTo>
                  <a:lnTo>
                    <a:pt x="2462373" y="1829528"/>
                  </a:lnTo>
                  <a:lnTo>
                    <a:pt x="2328556" y="1924657"/>
                  </a:lnTo>
                  <a:cubicBezTo>
                    <a:pt x="2275815" y="1960881"/>
                    <a:pt x="2222756" y="1996788"/>
                    <a:pt x="2170651" y="2033648"/>
                  </a:cubicBezTo>
                  <a:cubicBezTo>
                    <a:pt x="1992728" y="2160750"/>
                    <a:pt x="1789388" y="2247181"/>
                    <a:pt x="1570799" y="2277684"/>
                  </a:cubicBezTo>
                  <a:cubicBezTo>
                    <a:pt x="1311541" y="2318358"/>
                    <a:pt x="996364" y="2318358"/>
                    <a:pt x="701522" y="2201424"/>
                  </a:cubicBezTo>
                  <a:cubicBezTo>
                    <a:pt x="848941" y="2196340"/>
                    <a:pt x="991280" y="2084489"/>
                    <a:pt x="1052281" y="1921797"/>
                  </a:cubicBezTo>
                  <a:cubicBezTo>
                    <a:pt x="1133618" y="1708263"/>
                    <a:pt x="1042116" y="1479478"/>
                    <a:pt x="859109" y="1413385"/>
                  </a:cubicBezTo>
                  <a:cubicBezTo>
                    <a:pt x="671021" y="1347292"/>
                    <a:pt x="457513" y="1464227"/>
                    <a:pt x="381263" y="1677760"/>
                  </a:cubicBezTo>
                  <a:cubicBezTo>
                    <a:pt x="335511" y="1799778"/>
                    <a:pt x="345678" y="1926881"/>
                    <a:pt x="396512" y="2023480"/>
                  </a:cubicBezTo>
                  <a:cubicBezTo>
                    <a:pt x="238924" y="1891291"/>
                    <a:pt x="101670" y="1713347"/>
                    <a:pt x="0" y="1459143"/>
                  </a:cubicBezTo>
                  <a:cubicBezTo>
                    <a:pt x="45752" y="1535404"/>
                    <a:pt x="188088" y="1555742"/>
                    <a:pt x="284677" y="1525236"/>
                  </a:cubicBezTo>
                  <a:cubicBezTo>
                    <a:pt x="533767" y="1443891"/>
                    <a:pt x="671021" y="1215106"/>
                    <a:pt x="793024" y="1001572"/>
                  </a:cubicBezTo>
                  <a:cubicBezTo>
                    <a:pt x="965863" y="696524"/>
                    <a:pt x="1113285" y="340636"/>
                    <a:pt x="1377627" y="101683"/>
                  </a:cubicBezTo>
                  <a:cubicBezTo>
                    <a:pt x="1450067" y="40673"/>
                    <a:pt x="1553959" y="-11758"/>
                    <a:pt x="1639981" y="2304"/>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grpSp>
    </p:spTree>
    <p:extLst>
      <p:ext uri="{BB962C8B-B14F-4D97-AF65-F5344CB8AC3E}">
        <p14:creationId xmlns:p14="http://schemas.microsoft.com/office/powerpoint/2010/main" val="429139689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636922"/>
            <a:ext cx="10483431" cy="804265"/>
          </a:xfrm>
        </p:spPr>
        <p:txBody>
          <a:bodyPr/>
          <a:lstStyle/>
          <a:p>
            <a:r>
              <a:rPr lang="en-US" sz="3200" dirty="0"/>
              <a:t>EXTRA: LIQUIDITY MANAGEMENT</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93637"/>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66</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770304" y="1264043"/>
            <a:ext cx="10567407" cy="584775"/>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The techniques and methods you've just picked up can be used in business planning too. Managing cash flow and liquidity planning is particularly important in this context – somehow it can be seen as a budget book for your company.</a:t>
            </a:r>
            <a:endParaRPr lang="en-US" sz="1400" dirty="0">
              <a:latin typeface="Calibri" panose="020F0502020204030204" pitchFamily="34" charset="0"/>
              <a:cs typeface="Calibri" panose="020F0502020204030204" pitchFamily="34" charset="0"/>
            </a:endParaRPr>
          </a:p>
        </p:txBody>
      </p:sp>
      <p:sp>
        <p:nvSpPr>
          <p:cNvPr id="5" name="Textfeld 4">
            <a:extLst>
              <a:ext uri="{FF2B5EF4-FFF2-40B4-BE49-F238E27FC236}">
                <a16:creationId xmlns:a16="http://schemas.microsoft.com/office/drawing/2014/main" id="{2FA173D8-962B-F838-F678-F7CECAE96550}"/>
              </a:ext>
            </a:extLst>
          </p:cNvPr>
          <p:cNvSpPr txBox="1"/>
          <p:nvPr/>
        </p:nvSpPr>
        <p:spPr>
          <a:xfrm>
            <a:off x="770304" y="1961961"/>
            <a:ext cx="3717720" cy="3785652"/>
          </a:xfrm>
          <a:prstGeom prst="rect">
            <a:avLst/>
          </a:prstGeom>
          <a:noFill/>
        </p:spPr>
        <p:txBody>
          <a:bodyPr wrap="square">
            <a:spAutoFit/>
          </a:bodyPr>
          <a:lstStyle/>
          <a:p>
            <a:r>
              <a:rPr lang="en-US" sz="1600" dirty="0">
                <a:latin typeface="Calibri" panose="020F0502020204030204" pitchFamily="34" charset="0"/>
                <a:cs typeface="Calibri" panose="020F0502020204030204" pitchFamily="34" charset="0"/>
              </a:rPr>
              <a:t>Liquidity management is crucial for a company's financial stability. It ensures that there is always enough money available to cover expenses and make investments, preventing liquidity problems and staying solvent.</a:t>
            </a:r>
          </a:p>
          <a:p>
            <a:endParaRPr lang="en-US" sz="1600" dirty="0">
              <a:latin typeface="Calibri" panose="020F0502020204030204" pitchFamily="34" charset="0"/>
              <a:cs typeface="Calibri" panose="020F0502020204030204" pitchFamily="34" charset="0"/>
            </a:endParaRPr>
          </a:p>
          <a:p>
            <a:r>
              <a:rPr lang="en-US" sz="1600" dirty="0">
                <a:latin typeface="Calibri" panose="020F0502020204030204" pitchFamily="34" charset="0"/>
                <a:cs typeface="Calibri" panose="020F0502020204030204" pitchFamily="34" charset="0"/>
              </a:rPr>
              <a:t>The key features are:</a:t>
            </a:r>
          </a:p>
          <a:p>
            <a:endParaRPr lang="en-US" sz="1600" dirty="0">
              <a:latin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1600" dirty="0">
                <a:latin typeface="Calibri" panose="020F0502020204030204" pitchFamily="34" charset="0"/>
                <a:cs typeface="Calibri" panose="020F0502020204030204" pitchFamily="34" charset="0"/>
              </a:rPr>
              <a:t>Transparent cash flow tracking</a:t>
            </a:r>
          </a:p>
          <a:p>
            <a:pPr marL="285750" indent="-285750">
              <a:buFont typeface="Arial" panose="020B0604020202020204" pitchFamily="34" charset="0"/>
              <a:buChar char="•"/>
            </a:pPr>
            <a:r>
              <a:rPr lang="en-US" sz="1600" dirty="0">
                <a:latin typeface="Calibri" panose="020F0502020204030204" pitchFamily="34" charset="0"/>
                <a:cs typeface="Calibri" panose="020F0502020204030204" pitchFamily="34" charset="0"/>
              </a:rPr>
              <a:t>Monitor receivables (what you will get) and liabilities (what you owe)</a:t>
            </a:r>
          </a:p>
          <a:p>
            <a:pPr marL="285750" indent="-285750">
              <a:buFont typeface="Arial" panose="020B0604020202020204" pitchFamily="34" charset="0"/>
              <a:buChar char="•"/>
            </a:pPr>
            <a:r>
              <a:rPr lang="en-US" sz="1600" dirty="0">
                <a:latin typeface="Calibri" panose="020F0502020204030204" pitchFamily="34" charset="0"/>
                <a:cs typeface="Calibri" panose="020F0502020204030204" pitchFamily="34" charset="0"/>
              </a:rPr>
              <a:t>Accurate future planning</a:t>
            </a:r>
          </a:p>
          <a:p>
            <a:pPr marL="285750" indent="-285750">
              <a:buFont typeface="Arial" panose="020B0604020202020204" pitchFamily="34" charset="0"/>
              <a:buChar char="•"/>
            </a:pPr>
            <a:r>
              <a:rPr lang="en-US" sz="1600" dirty="0">
                <a:latin typeface="Calibri" panose="020F0502020204030204" pitchFamily="34" charset="0"/>
                <a:cs typeface="Calibri" panose="020F0502020204030204" pitchFamily="34" charset="0"/>
              </a:rPr>
              <a:t>Dynamic updates for performance comparison</a:t>
            </a:r>
          </a:p>
        </p:txBody>
      </p:sp>
      <p:graphicFrame>
        <p:nvGraphicFramePr>
          <p:cNvPr id="3" name="Google Shape;1131;p16">
            <a:extLst>
              <a:ext uri="{FF2B5EF4-FFF2-40B4-BE49-F238E27FC236}">
                <a16:creationId xmlns:a16="http://schemas.microsoft.com/office/drawing/2014/main" id="{5DFBB4B5-7B30-3F21-2DDD-5BB5DBDFE93B}"/>
              </a:ext>
            </a:extLst>
          </p:cNvPr>
          <p:cNvGraphicFramePr/>
          <p:nvPr>
            <p:extLst>
              <p:ext uri="{D42A27DB-BD31-4B8C-83A1-F6EECF244321}">
                <p14:modId xmlns:p14="http://schemas.microsoft.com/office/powerpoint/2010/main" val="3744491600"/>
              </p:ext>
            </p:extLst>
          </p:nvPr>
        </p:nvGraphicFramePr>
        <p:xfrm>
          <a:off x="4607174" y="1957169"/>
          <a:ext cx="6968782" cy="4425038"/>
        </p:xfrm>
        <a:graphic>
          <a:graphicData uri="http://schemas.openxmlformats.org/drawingml/2006/table">
            <a:tbl>
              <a:tblPr firstRow="1" bandRow="1">
                <a:noFill/>
              </a:tblPr>
              <a:tblGrid>
                <a:gridCol w="3484391">
                  <a:extLst>
                    <a:ext uri="{9D8B030D-6E8A-4147-A177-3AD203B41FA5}">
                      <a16:colId xmlns:a16="http://schemas.microsoft.com/office/drawing/2014/main" val="20000"/>
                    </a:ext>
                  </a:extLst>
                </a:gridCol>
                <a:gridCol w="3484391">
                  <a:extLst>
                    <a:ext uri="{9D8B030D-6E8A-4147-A177-3AD203B41FA5}">
                      <a16:colId xmlns:a16="http://schemas.microsoft.com/office/drawing/2014/main" val="20001"/>
                    </a:ext>
                  </a:extLst>
                </a:gridCol>
              </a:tblGrid>
              <a:tr h="431988">
                <a:tc gridSpan="2">
                  <a:txBody>
                    <a:bodyPr/>
                    <a:lstStyle/>
                    <a:p>
                      <a:pPr marL="0" marR="0" lvl="0" indent="0" algn="ctr" rtl="0">
                        <a:spcBef>
                          <a:spcPts val="0"/>
                        </a:spcBef>
                        <a:spcAft>
                          <a:spcPts val="0"/>
                        </a:spcAft>
                        <a:buNone/>
                      </a:pPr>
                      <a:r>
                        <a:rPr lang="de-DE" sz="1800" b="1" u="none" strike="noStrike" cap="none" dirty="0">
                          <a:solidFill>
                            <a:schemeClr val="bg1"/>
                          </a:solidFill>
                          <a:latin typeface="Calibri" panose="020F0502020204030204" pitchFamily="34" charset="0"/>
                          <a:cs typeface="Calibri" panose="020F0502020204030204" pitchFamily="34" charset="0"/>
                        </a:rPr>
                        <a:t>Basic </a:t>
                      </a:r>
                      <a:r>
                        <a:rPr lang="de-DE" sz="1800" b="1" u="none" strike="noStrike" cap="none" dirty="0" err="1">
                          <a:solidFill>
                            <a:schemeClr val="bg1"/>
                          </a:solidFill>
                          <a:latin typeface="Calibri" panose="020F0502020204030204" pitchFamily="34" charset="0"/>
                          <a:cs typeface="Calibri" panose="020F0502020204030204" pitchFamily="34" charset="0"/>
                        </a:rPr>
                        <a:t>structure</a:t>
                      </a:r>
                      <a:r>
                        <a:rPr lang="de-DE" sz="1800" b="1" u="none" strike="noStrike" cap="none" dirty="0">
                          <a:solidFill>
                            <a:schemeClr val="bg1"/>
                          </a:solidFill>
                          <a:latin typeface="Calibri" panose="020F0502020204030204" pitchFamily="34" charset="0"/>
                          <a:cs typeface="Calibri" panose="020F0502020204030204" pitchFamily="34" charset="0"/>
                        </a:rPr>
                        <a:t> of </a:t>
                      </a:r>
                      <a:r>
                        <a:rPr lang="de-DE" sz="1800" b="1" u="none" strike="noStrike" cap="none" dirty="0" err="1">
                          <a:solidFill>
                            <a:schemeClr val="bg1"/>
                          </a:solidFill>
                          <a:latin typeface="Calibri" panose="020F0502020204030204" pitchFamily="34" charset="0"/>
                          <a:cs typeface="Calibri" panose="020F0502020204030204" pitchFamily="34" charset="0"/>
                        </a:rPr>
                        <a:t>liquidity</a:t>
                      </a:r>
                      <a:r>
                        <a:rPr lang="de-DE" sz="1800" b="1" u="none" strike="noStrike" cap="none" dirty="0">
                          <a:solidFill>
                            <a:schemeClr val="bg1"/>
                          </a:solidFill>
                          <a:latin typeface="Calibri" panose="020F0502020204030204" pitchFamily="34" charset="0"/>
                          <a:cs typeface="Calibri" panose="020F0502020204030204" pitchFamily="34" charset="0"/>
                        </a:rPr>
                        <a:t> </a:t>
                      </a:r>
                      <a:r>
                        <a:rPr lang="de-DE" sz="1800" b="1" u="none" strike="noStrike" cap="none" dirty="0" err="1">
                          <a:solidFill>
                            <a:schemeClr val="bg1"/>
                          </a:solidFill>
                          <a:latin typeface="Calibri" panose="020F0502020204030204" pitchFamily="34" charset="0"/>
                          <a:cs typeface="Calibri" panose="020F0502020204030204" pitchFamily="34" charset="0"/>
                        </a:rPr>
                        <a:t>planning</a:t>
                      </a:r>
                      <a:endParaRPr sz="1800" b="1" u="none" strike="noStrike" cap="none"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915F9E"/>
                    </a:solidFill>
                  </a:tcPr>
                </a:tc>
                <a:tc hMerge="1">
                  <a:txBody>
                    <a:bodyPr/>
                    <a:lstStyle/>
                    <a:p>
                      <a:endParaRPr lang="en-US"/>
                    </a:p>
                  </a:txBody>
                  <a:tcPr/>
                </a:tc>
                <a:extLst>
                  <a:ext uri="{0D108BD9-81ED-4DB2-BD59-A6C34878D82A}">
                    <a16:rowId xmlns:a16="http://schemas.microsoft.com/office/drawing/2014/main" val="10000"/>
                  </a:ext>
                </a:extLst>
              </a:tr>
              <a:tr h="609760">
                <a:tc>
                  <a:txBody>
                    <a:bodyPr/>
                    <a:lstStyle/>
                    <a:p>
                      <a:pPr marL="0" marR="0" lvl="0" indent="0" algn="l" rtl="0">
                        <a:spcBef>
                          <a:spcPts val="0"/>
                        </a:spcBef>
                        <a:spcAft>
                          <a:spcPts val="0"/>
                        </a:spcAft>
                        <a:buNone/>
                      </a:pPr>
                      <a:r>
                        <a:rPr lang="de-DE" sz="1800" u="none" strike="noStrike" cap="none">
                          <a:solidFill>
                            <a:srgbClr val="915F9E"/>
                          </a:solidFill>
                          <a:latin typeface="Calibri" panose="020F0502020204030204" pitchFamily="34" charset="0"/>
                          <a:cs typeface="Calibri" panose="020F0502020204030204" pitchFamily="34" charset="0"/>
                        </a:rPr>
                        <a:t>Total of all incoming payments</a:t>
                      </a:r>
                      <a:endParaRPr sz="1800">
                        <a:solidFill>
                          <a:srgbClr val="915F9E"/>
                        </a:solidFill>
                        <a:latin typeface="Calibri" panose="020F0502020204030204" pitchFamily="34" charset="0"/>
                        <a:cs typeface="Calibri" panose="020F0502020204030204" pitchFamily="34" charset="0"/>
                      </a:endParaRPr>
                    </a:p>
                  </a:txBody>
                  <a:tcPr marL="91450" marR="91450" marT="45725" marB="45725">
                    <a:lnR w="12700" cap="flat" cmpd="sng">
                      <a:solidFill>
                        <a:srgbClr val="595A59"/>
                      </a:solidFill>
                      <a:prstDash val="solid"/>
                      <a:round/>
                      <a:headEnd type="none" w="sm" len="sm"/>
                      <a:tailEnd type="none" w="sm" len="sm"/>
                    </a:lnR>
                    <a:solidFill>
                      <a:schemeClr val="lt1"/>
                    </a:solidFill>
                  </a:tcPr>
                </a:tc>
                <a:tc>
                  <a:txBody>
                    <a:bodyPr/>
                    <a:lstStyle/>
                    <a:p>
                      <a:pPr marL="0" marR="0" lvl="0" indent="0" algn="l" rtl="0">
                        <a:spcBef>
                          <a:spcPts val="0"/>
                        </a:spcBef>
                        <a:spcAft>
                          <a:spcPts val="0"/>
                        </a:spcAft>
                        <a:buNone/>
                      </a:pPr>
                      <a:r>
                        <a:rPr lang="de-DE" sz="1800" dirty="0">
                          <a:solidFill>
                            <a:srgbClr val="915F9E"/>
                          </a:solidFill>
                          <a:latin typeface="Calibri" panose="020F0502020204030204" pitchFamily="34" charset="0"/>
                          <a:cs typeface="Calibri" panose="020F0502020204030204" pitchFamily="34" charset="0"/>
                        </a:rPr>
                        <a:t>Total of all </a:t>
                      </a:r>
                      <a:r>
                        <a:rPr lang="de-DE" sz="1800" dirty="0" err="1">
                          <a:solidFill>
                            <a:srgbClr val="915F9E"/>
                          </a:solidFill>
                          <a:latin typeface="Calibri" panose="020F0502020204030204" pitchFamily="34" charset="0"/>
                          <a:cs typeface="Calibri" panose="020F0502020204030204" pitchFamily="34" charset="0"/>
                        </a:rPr>
                        <a:t>payouts</a:t>
                      </a:r>
                      <a:endParaRPr sz="1800" dirty="0">
                        <a:solidFill>
                          <a:srgbClr val="915F9E"/>
                        </a:solidFill>
                        <a:latin typeface="Calibri" panose="020F0502020204030204" pitchFamily="34" charset="0"/>
                        <a:cs typeface="Calibri" panose="020F0502020204030204" pitchFamily="34" charset="0"/>
                      </a:endParaRPr>
                    </a:p>
                  </a:txBody>
                  <a:tcPr marL="91450" marR="91450" marT="45725" marB="45725">
                    <a:lnL w="12700" cap="flat" cmpd="sng">
                      <a:solidFill>
                        <a:srgbClr val="595A59"/>
                      </a:solidFill>
                      <a:prstDash val="solid"/>
                      <a:round/>
                      <a:headEnd type="none" w="sm" len="sm"/>
                      <a:tailEnd type="none" w="sm" len="sm"/>
                    </a:lnL>
                    <a:solidFill>
                      <a:schemeClr val="lt1"/>
                    </a:solidFill>
                  </a:tcPr>
                </a:tc>
                <a:extLst>
                  <a:ext uri="{0D108BD9-81ED-4DB2-BD59-A6C34878D82A}">
                    <a16:rowId xmlns:a16="http://schemas.microsoft.com/office/drawing/2014/main" val="10001"/>
                  </a:ext>
                </a:extLst>
              </a:tr>
              <a:tr h="2971404">
                <a:tc>
                  <a:txBody>
                    <a:bodyPr/>
                    <a:lstStyle/>
                    <a:p>
                      <a:pPr marL="0" marR="0" lvl="0" indent="0" algn="l" rtl="0">
                        <a:spcBef>
                          <a:spcPts val="0"/>
                        </a:spcBef>
                        <a:spcAft>
                          <a:spcPts val="0"/>
                        </a:spcAft>
                        <a:buClr>
                          <a:srgbClr val="595A59"/>
                        </a:buClr>
                        <a:buSzPts val="1800"/>
                        <a:buFont typeface="Calibri"/>
                        <a:buNone/>
                      </a:pPr>
                      <a:r>
                        <a:rPr lang="de-DE" sz="1800" dirty="0">
                          <a:solidFill>
                            <a:schemeClr val="tx1"/>
                          </a:solidFill>
                          <a:latin typeface="Calibri" panose="020F0502020204030204" pitchFamily="34" charset="0"/>
                          <a:cs typeface="Calibri" panose="020F0502020204030204" pitchFamily="34" charset="0"/>
                        </a:rPr>
                        <a:t>+ Sales / </a:t>
                      </a:r>
                      <a:r>
                        <a:rPr lang="de-DE" sz="1800" dirty="0" err="1">
                          <a:solidFill>
                            <a:schemeClr val="tx1"/>
                          </a:solidFill>
                          <a:latin typeface="Calibri" panose="020F0502020204030204" pitchFamily="34" charset="0"/>
                          <a:cs typeface="Calibri" panose="020F0502020204030204" pitchFamily="34" charset="0"/>
                        </a:rPr>
                        <a:t>services</a:t>
                      </a:r>
                      <a:endParaRPr dirty="0">
                        <a:solidFill>
                          <a:schemeClr val="tx1"/>
                        </a:solidFill>
                        <a:latin typeface="Calibri" panose="020F0502020204030204" pitchFamily="34" charset="0"/>
                        <a:cs typeface="Calibri" panose="020F0502020204030204" pitchFamily="34" charset="0"/>
                      </a:endParaRPr>
                    </a:p>
                    <a:p>
                      <a:pPr marL="0" marR="0" lvl="0" indent="0" algn="l" rtl="0">
                        <a:spcBef>
                          <a:spcPts val="0"/>
                        </a:spcBef>
                        <a:spcAft>
                          <a:spcPts val="0"/>
                        </a:spcAft>
                        <a:buClr>
                          <a:srgbClr val="595A59"/>
                        </a:buClr>
                        <a:buSzPts val="1800"/>
                        <a:buFont typeface="Calibri"/>
                        <a:buNone/>
                      </a:pP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Debtor</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payments</a:t>
                      </a:r>
                      <a:endParaRPr dirty="0">
                        <a:solidFill>
                          <a:schemeClr val="tx1"/>
                        </a:solidFill>
                        <a:latin typeface="Calibri" panose="020F0502020204030204" pitchFamily="34" charset="0"/>
                        <a:cs typeface="Calibri" panose="020F0502020204030204" pitchFamily="34" charset="0"/>
                      </a:endParaRPr>
                    </a:p>
                    <a:p>
                      <a:pPr marL="0" marR="0" lvl="0" indent="0" algn="l" rtl="0">
                        <a:spcBef>
                          <a:spcPts val="0"/>
                        </a:spcBef>
                        <a:spcAft>
                          <a:spcPts val="0"/>
                        </a:spcAft>
                        <a:buClr>
                          <a:srgbClr val="595A59"/>
                        </a:buClr>
                        <a:buSzPts val="1800"/>
                        <a:buFont typeface="Calibri"/>
                        <a:buNone/>
                      </a:pPr>
                      <a:r>
                        <a:rPr lang="de-DE" sz="1800" dirty="0">
                          <a:solidFill>
                            <a:schemeClr val="tx1"/>
                          </a:solidFill>
                          <a:latin typeface="Calibri" panose="020F0502020204030204" pitchFamily="34" charset="0"/>
                          <a:cs typeface="Calibri" panose="020F0502020204030204" pitchFamily="34" charset="0"/>
                        </a:rPr>
                        <a:t>+ Other cash </a:t>
                      </a:r>
                      <a:r>
                        <a:rPr lang="de-DE" sz="1800" dirty="0" err="1">
                          <a:solidFill>
                            <a:schemeClr val="tx1"/>
                          </a:solidFill>
                          <a:latin typeface="Calibri" panose="020F0502020204030204" pitchFamily="34" charset="0"/>
                          <a:cs typeface="Calibri" panose="020F0502020204030204" pitchFamily="34" charset="0"/>
                        </a:rPr>
                        <a:t>inflows</a:t>
                      </a:r>
                      <a:r>
                        <a:rPr lang="de-DE" sz="1800" dirty="0">
                          <a:solidFill>
                            <a:schemeClr val="tx1"/>
                          </a:solidFill>
                          <a:latin typeface="Calibri" panose="020F0502020204030204" pitchFamily="34" charset="0"/>
                          <a:cs typeface="Calibri" panose="020F0502020204030204" pitchFamily="34" charset="0"/>
                        </a:rPr>
                        <a:t> (e.g. </a:t>
                      </a:r>
                      <a:r>
                        <a:rPr lang="de-DE" sz="1800" dirty="0" err="1">
                          <a:solidFill>
                            <a:schemeClr val="tx1"/>
                          </a:solidFill>
                          <a:latin typeface="Calibri" panose="020F0502020204030204" pitchFamily="34" charset="0"/>
                          <a:cs typeface="Calibri" panose="020F0502020204030204" pitchFamily="34" charset="0"/>
                        </a:rPr>
                        <a:t>interest</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owners</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capital</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contributions</a:t>
                      </a:r>
                      <a:r>
                        <a:rPr lang="de-DE" sz="1800" dirty="0">
                          <a:solidFill>
                            <a:schemeClr val="tx1"/>
                          </a:solidFill>
                          <a:latin typeface="Calibri" panose="020F0502020204030204" pitchFamily="34" charset="0"/>
                          <a:cs typeface="Calibri" panose="020F0502020204030204" pitchFamily="34" charset="0"/>
                        </a:rPr>
                        <a:t>, etc.)</a:t>
                      </a:r>
                      <a:endParaRPr sz="1800" dirty="0">
                        <a:solidFill>
                          <a:schemeClr val="tx1"/>
                        </a:solidFill>
                        <a:latin typeface="Calibri" panose="020F0502020204030204" pitchFamily="34" charset="0"/>
                        <a:cs typeface="Calibri" panose="020F0502020204030204" pitchFamily="34" charset="0"/>
                      </a:endParaRPr>
                    </a:p>
                  </a:txBody>
                  <a:tcPr marL="91450" marR="91450" marT="45725" marB="45725">
                    <a:lnR w="12700" cap="flat" cmpd="sng">
                      <a:solidFill>
                        <a:srgbClr val="595A59"/>
                      </a:solidFill>
                      <a:prstDash val="solid"/>
                      <a:round/>
                      <a:headEnd type="none" w="sm" len="sm"/>
                      <a:tailEnd type="none" w="sm" len="sm"/>
                    </a:lnR>
                    <a:solidFill>
                      <a:schemeClr val="lt1"/>
                    </a:solidFill>
                  </a:tcPr>
                </a:tc>
                <a:tc>
                  <a:txBody>
                    <a:bodyPr/>
                    <a:lstStyle/>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Payments </a:t>
                      </a:r>
                      <a:r>
                        <a:rPr lang="de-DE" sz="1800" dirty="0" err="1">
                          <a:solidFill>
                            <a:schemeClr val="tx1"/>
                          </a:solidFill>
                          <a:latin typeface="Calibri" panose="020F0502020204030204" pitchFamily="34" charset="0"/>
                          <a:cs typeface="Calibri" panose="020F0502020204030204" pitchFamily="34" charset="0"/>
                        </a:rPr>
                        <a:t>for</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goods</a:t>
                      </a:r>
                      <a:r>
                        <a:rPr lang="de-DE" sz="1800" dirty="0">
                          <a:solidFill>
                            <a:schemeClr val="tx1"/>
                          </a:solidFill>
                          <a:latin typeface="Calibri" panose="020F0502020204030204" pitchFamily="34" charset="0"/>
                          <a:cs typeface="Calibri" panose="020F0502020204030204" pitchFamily="34" charset="0"/>
                        </a:rPr>
                        <a:t> and </a:t>
                      </a:r>
                      <a:r>
                        <a:rPr lang="de-DE" sz="1800" dirty="0" err="1">
                          <a:solidFill>
                            <a:schemeClr val="tx1"/>
                          </a:solidFill>
                          <a:latin typeface="Calibri" panose="020F0502020204030204" pitchFamily="34" charset="0"/>
                          <a:cs typeface="Calibri" panose="020F0502020204030204" pitchFamily="34" charset="0"/>
                        </a:rPr>
                        <a:t>materials</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err="1">
                          <a:solidFill>
                            <a:schemeClr val="tx1"/>
                          </a:solidFill>
                          <a:latin typeface="Calibri" panose="020F0502020204030204" pitchFamily="34" charset="0"/>
                          <a:cs typeface="Calibri" panose="020F0502020204030204" pitchFamily="34" charset="0"/>
                        </a:rPr>
                        <a:t>Wages</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salaries</a:t>
                      </a:r>
                      <a:r>
                        <a:rPr lang="de-DE" sz="1800" dirty="0">
                          <a:solidFill>
                            <a:schemeClr val="tx1"/>
                          </a:solidFill>
                          <a:latin typeface="Calibri" panose="020F0502020204030204" pitchFamily="34" charset="0"/>
                          <a:cs typeface="Calibri" panose="020F0502020204030204" pitchFamily="34" charset="0"/>
                        </a:rPr>
                        <a:t>, social </a:t>
                      </a:r>
                      <a:r>
                        <a:rPr lang="de-DE" sz="1800" dirty="0" err="1">
                          <a:solidFill>
                            <a:schemeClr val="tx1"/>
                          </a:solidFill>
                          <a:latin typeface="Calibri" panose="020F0502020204030204" pitchFamily="34" charset="0"/>
                          <a:cs typeface="Calibri" panose="020F0502020204030204" pitchFamily="34" charset="0"/>
                        </a:rPr>
                        <a:t>benefits</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Advertising</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err="1">
                          <a:solidFill>
                            <a:schemeClr val="tx1"/>
                          </a:solidFill>
                          <a:latin typeface="Calibri" panose="020F0502020204030204" pitchFamily="34" charset="0"/>
                          <a:cs typeface="Calibri" panose="020F0502020204030204" pitchFamily="34" charset="0"/>
                        </a:rPr>
                        <a:t>Taxes</a:t>
                      </a:r>
                      <a:r>
                        <a:rPr lang="de-DE" sz="1800" dirty="0">
                          <a:solidFill>
                            <a:schemeClr val="tx1"/>
                          </a:solidFill>
                          <a:latin typeface="Calibri" panose="020F0502020204030204" pitchFamily="34" charset="0"/>
                          <a:cs typeface="Calibri" panose="020F0502020204030204" pitchFamily="34" charset="0"/>
                        </a:rPr>
                        <a:t> such </a:t>
                      </a:r>
                      <a:r>
                        <a:rPr lang="de-DE" sz="1800" dirty="0" err="1">
                          <a:solidFill>
                            <a:schemeClr val="tx1"/>
                          </a:solidFill>
                          <a:latin typeface="Calibri" panose="020F0502020204030204" pitchFamily="34" charset="0"/>
                          <a:cs typeface="Calibri" panose="020F0502020204030204" pitchFamily="34" charset="0"/>
                        </a:rPr>
                        <a:t>as</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value</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added</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tax</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Interest on </a:t>
                      </a:r>
                      <a:r>
                        <a:rPr lang="de-DE" sz="1800" dirty="0" err="1">
                          <a:solidFill>
                            <a:schemeClr val="tx1"/>
                          </a:solidFill>
                          <a:latin typeface="Calibri" panose="020F0502020204030204" pitchFamily="34" charset="0"/>
                          <a:cs typeface="Calibri" panose="020F0502020204030204" pitchFamily="34" charset="0"/>
                        </a:rPr>
                        <a:t>capital</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Insurance</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General </a:t>
                      </a:r>
                      <a:r>
                        <a:rPr lang="de-DE" sz="1800" dirty="0" err="1">
                          <a:solidFill>
                            <a:schemeClr val="tx1"/>
                          </a:solidFill>
                          <a:latin typeface="Calibri" panose="020F0502020204030204" pitchFamily="34" charset="0"/>
                          <a:cs typeface="Calibri" panose="020F0502020204030204" pitchFamily="34" charset="0"/>
                        </a:rPr>
                        <a:t>office</a:t>
                      </a:r>
                      <a:r>
                        <a:rPr lang="de-DE" sz="1800" dirty="0">
                          <a:solidFill>
                            <a:schemeClr val="tx1"/>
                          </a:solidFill>
                          <a:latin typeface="Calibri" panose="020F0502020204030204" pitchFamily="34" charset="0"/>
                          <a:cs typeface="Calibri" panose="020F0502020204030204" pitchFamily="34" charset="0"/>
                        </a:rPr>
                        <a:t> and administrative </a:t>
                      </a:r>
                      <a:r>
                        <a:rPr lang="de-DE" sz="1800" dirty="0" err="1">
                          <a:solidFill>
                            <a:schemeClr val="tx1"/>
                          </a:solidFill>
                          <a:latin typeface="Calibri" panose="020F0502020204030204" pitchFamily="34" charset="0"/>
                          <a:cs typeface="Calibri" panose="020F0502020204030204" pitchFamily="34" charset="0"/>
                        </a:rPr>
                        <a:t>expenses</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err="1">
                          <a:solidFill>
                            <a:schemeClr val="tx1"/>
                          </a:solidFill>
                          <a:latin typeface="Calibri" panose="020F0502020204030204" pitchFamily="34" charset="0"/>
                          <a:cs typeface="Calibri" panose="020F0502020204030204" pitchFamily="34" charset="0"/>
                        </a:rPr>
                        <a:t>Rent</a:t>
                      </a:r>
                      <a:endParaRPr dirty="0">
                        <a:solidFill>
                          <a:schemeClr val="tx1"/>
                        </a:solidFill>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Other </a:t>
                      </a:r>
                      <a:r>
                        <a:rPr lang="de-DE" sz="1800" dirty="0" err="1">
                          <a:solidFill>
                            <a:schemeClr val="tx1"/>
                          </a:solidFill>
                          <a:latin typeface="Calibri" panose="020F0502020204030204" pitchFamily="34" charset="0"/>
                          <a:cs typeface="Calibri" panose="020F0502020204030204" pitchFamily="34" charset="0"/>
                        </a:rPr>
                        <a:t>disbursements</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electricity</a:t>
                      </a:r>
                      <a:r>
                        <a:rPr lang="de-DE" sz="1800" dirty="0">
                          <a:solidFill>
                            <a:schemeClr val="tx1"/>
                          </a:solidFill>
                          <a:latin typeface="Calibri" panose="020F0502020204030204" pitchFamily="34" charset="0"/>
                          <a:cs typeface="Calibri" panose="020F0502020204030204" pitchFamily="34" charset="0"/>
                        </a:rPr>
                        <a:t>, </a:t>
                      </a:r>
                      <a:r>
                        <a:rPr lang="de-DE" sz="1800" dirty="0" err="1">
                          <a:solidFill>
                            <a:schemeClr val="tx1"/>
                          </a:solidFill>
                          <a:latin typeface="Calibri" panose="020F0502020204030204" pitchFamily="34" charset="0"/>
                          <a:cs typeface="Calibri" panose="020F0502020204030204" pitchFamily="34" charset="0"/>
                        </a:rPr>
                        <a:t>water</a:t>
                      </a:r>
                      <a:r>
                        <a:rPr lang="de-DE" sz="1800" dirty="0">
                          <a:solidFill>
                            <a:schemeClr val="tx1"/>
                          </a:solidFill>
                          <a:latin typeface="Calibri" panose="020F0502020204030204" pitchFamily="34" charset="0"/>
                          <a:cs typeface="Calibri" panose="020F0502020204030204" pitchFamily="34" charset="0"/>
                        </a:rPr>
                        <a:t>, etc.)</a:t>
                      </a:r>
                      <a:endParaRPr dirty="0">
                        <a:solidFill>
                          <a:schemeClr val="tx1"/>
                        </a:solidFill>
                        <a:latin typeface="Calibri" panose="020F0502020204030204" pitchFamily="34" charset="0"/>
                        <a:cs typeface="Calibri" panose="020F0502020204030204" pitchFamily="34" charset="0"/>
                      </a:endParaRPr>
                    </a:p>
                  </a:txBody>
                  <a:tcPr marL="91450" marR="91450" marT="45725" marB="45725">
                    <a:lnL w="12700" cap="flat" cmpd="sng">
                      <a:solidFill>
                        <a:srgbClr val="595A59"/>
                      </a:solidFill>
                      <a:prstDash val="solid"/>
                      <a:round/>
                      <a:headEnd type="none" w="sm" len="sm"/>
                      <a:tailEnd type="none" w="sm" len="sm"/>
                    </a:lnL>
                    <a:solidFill>
                      <a:schemeClr val="lt1"/>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6397810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9F1AFB7B-A6B7-5D7B-1EDA-14991DDF0947}"/>
              </a:ext>
            </a:extLst>
          </p:cNvPr>
          <p:cNvSpPr>
            <a:spLocks noGrp="1"/>
          </p:cNvSpPr>
          <p:nvPr>
            <p:ph type="body" sz="quarter" idx="30"/>
          </p:nvPr>
        </p:nvSpPr>
        <p:spPr>
          <a:xfrm>
            <a:off x="854280" y="752425"/>
            <a:ext cx="10483431" cy="804265"/>
          </a:xfrm>
        </p:spPr>
        <p:txBody>
          <a:bodyPr/>
          <a:lstStyle/>
          <a:p>
            <a:r>
              <a:rPr lang="en-US" sz="3600" dirty="0"/>
              <a:t>EXTRA: LIQUIDITY MANAGEMENT</a:t>
            </a:r>
          </a:p>
        </p:txBody>
      </p:sp>
      <p:sp>
        <p:nvSpPr>
          <p:cNvPr id="4" name="Textfeld 3">
            <a:extLst>
              <a:ext uri="{FF2B5EF4-FFF2-40B4-BE49-F238E27FC236}">
                <a16:creationId xmlns:a16="http://schemas.microsoft.com/office/drawing/2014/main" id="{6134D241-9480-7399-8CCB-B2F4F5AF2C48}"/>
              </a:ext>
            </a:extLst>
          </p:cNvPr>
          <p:cNvSpPr txBox="1"/>
          <p:nvPr/>
        </p:nvSpPr>
        <p:spPr>
          <a:xfrm>
            <a:off x="808804" y="1706803"/>
            <a:ext cx="10567407" cy="830997"/>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Liquidity planning is like creating a money roadmap for companies. They predict what money will come in and go out, helping them see if they'll have enough for expenses and potential investments. It's all about making sure they have enough cash on hand and avoid unnecessary loans.</a:t>
            </a:r>
            <a:endParaRPr lang="en-US" sz="1400" dirty="0">
              <a:latin typeface="Calibri" panose="020F0502020204030204" pitchFamily="34" charset="0"/>
              <a:cs typeface="Calibri" panose="020F0502020204030204" pitchFamily="34" charset="0"/>
            </a:endParaRPr>
          </a:p>
        </p:txBody>
      </p:sp>
      <p:sp>
        <p:nvSpPr>
          <p:cNvPr id="13" name="Google Shape;1137;p17">
            <a:extLst>
              <a:ext uri="{FF2B5EF4-FFF2-40B4-BE49-F238E27FC236}">
                <a16:creationId xmlns:a16="http://schemas.microsoft.com/office/drawing/2014/main" id="{60CE53FE-0E03-5210-211A-EAE833199F24}"/>
              </a:ext>
            </a:extLst>
          </p:cNvPr>
          <p:cNvSpPr txBox="1">
            <a:spLocks/>
          </p:cNvSpPr>
          <p:nvPr/>
        </p:nvSpPr>
        <p:spPr>
          <a:xfrm>
            <a:off x="3589204" y="1931316"/>
            <a:ext cx="8007709" cy="4615273"/>
          </a:xfrm>
          <a:prstGeom prst="rect">
            <a:avLst/>
          </a:prstGeom>
          <a:noFill/>
          <a:ln>
            <a:noFill/>
          </a:ln>
        </p:spPr>
        <p:txBody>
          <a:bodyPr spcFirstLastPara="1" wrap="square" lIns="91425" tIns="45700" rIns="91425" bIns="45700" anchor="t" anchorCtr="0">
            <a:normAutofit/>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lnSpc>
                <a:spcPct val="90000"/>
              </a:lnSpc>
              <a:spcBef>
                <a:spcPts val="1000"/>
              </a:spcBef>
              <a:buClr>
                <a:srgbClr val="595A59"/>
              </a:buClr>
              <a:buSzPts val="1800"/>
              <a:buFont typeface="Arial" panose="020B0604020202020204" pitchFamily="34" charset="0"/>
              <a:buNone/>
            </a:pPr>
            <a:endParaRPr lang="en-US" sz="4000" dirty="0"/>
          </a:p>
          <a:p>
            <a:pPr marL="0" indent="0">
              <a:lnSpc>
                <a:spcPct val="90000"/>
              </a:lnSpc>
              <a:spcBef>
                <a:spcPts val="1000"/>
              </a:spcBef>
              <a:buClr>
                <a:srgbClr val="595A59"/>
              </a:buClr>
              <a:buSzPts val="1800"/>
              <a:buFont typeface="Arial" panose="020B0604020202020204" pitchFamily="34" charset="0"/>
              <a:buNone/>
            </a:pPr>
            <a:r>
              <a:rPr lang="en-US" sz="4000" dirty="0">
                <a:solidFill>
                  <a:srgbClr val="7ABB57"/>
                </a:solidFill>
              </a:rPr>
              <a:t>Liquidity Status</a:t>
            </a:r>
          </a:p>
          <a:p>
            <a:pPr marL="0" indent="0">
              <a:lnSpc>
                <a:spcPct val="90000"/>
              </a:lnSpc>
              <a:spcBef>
                <a:spcPts val="1000"/>
              </a:spcBef>
              <a:buClr>
                <a:srgbClr val="595A59"/>
              </a:buClr>
              <a:buSzPts val="1400"/>
              <a:buFont typeface="Arial" panose="020B0604020202020204" pitchFamily="34" charset="0"/>
              <a:buNone/>
            </a:pPr>
            <a:r>
              <a:rPr lang="en-US" sz="1600" dirty="0"/>
              <a:t> + Cash flow from operating activities</a:t>
            </a:r>
            <a:br>
              <a:rPr lang="en-US" sz="1600" dirty="0"/>
            </a:br>
            <a:r>
              <a:rPr lang="en-US" sz="1050" dirty="0"/>
              <a:t> </a:t>
            </a:r>
          </a:p>
          <a:p>
            <a:pPr marL="0" indent="0">
              <a:lnSpc>
                <a:spcPct val="90000"/>
              </a:lnSpc>
              <a:spcBef>
                <a:spcPts val="1000"/>
              </a:spcBef>
              <a:buClr>
                <a:srgbClr val="595A59"/>
              </a:buClr>
              <a:buSzPts val="1400"/>
              <a:buFont typeface="Arial" panose="020B0604020202020204" pitchFamily="34" charset="0"/>
              <a:buNone/>
            </a:pPr>
            <a:r>
              <a:rPr lang="en-US" sz="1600" dirty="0"/>
              <a:t>+ Cash flow from investing activities</a:t>
            </a:r>
            <a:endParaRPr lang="en-US" sz="4000" dirty="0"/>
          </a:p>
          <a:p>
            <a:pPr marL="0" indent="0">
              <a:lnSpc>
                <a:spcPct val="90000"/>
              </a:lnSpc>
              <a:spcBef>
                <a:spcPts val="1000"/>
              </a:spcBef>
              <a:buClr>
                <a:srgbClr val="595A59"/>
              </a:buClr>
              <a:buSzPts val="1400"/>
              <a:buFont typeface="Arial" panose="020B0604020202020204" pitchFamily="34" charset="0"/>
              <a:buNone/>
            </a:pPr>
            <a:r>
              <a:rPr lang="en-US" sz="1050" dirty="0"/>
              <a:t>   </a:t>
            </a:r>
            <a:br>
              <a:rPr lang="en-US" sz="1600" dirty="0"/>
            </a:br>
            <a:r>
              <a:rPr lang="en-US" sz="1600" dirty="0"/>
              <a:t>+ Cash flow from financing activities</a:t>
            </a:r>
          </a:p>
          <a:p>
            <a:pPr marL="0" indent="0">
              <a:lnSpc>
                <a:spcPct val="90000"/>
              </a:lnSpc>
              <a:spcBef>
                <a:spcPts val="1000"/>
              </a:spcBef>
              <a:buClr>
                <a:srgbClr val="595A59"/>
              </a:buClr>
              <a:buSzPts val="1400"/>
              <a:buFont typeface="Arial" panose="020B0604020202020204" pitchFamily="34" charset="0"/>
              <a:buNone/>
            </a:pPr>
            <a:endParaRPr lang="en-US" sz="500" dirty="0">
              <a:solidFill>
                <a:srgbClr val="79527B"/>
              </a:solidFill>
            </a:endParaRPr>
          </a:p>
          <a:p>
            <a:pPr marL="0" indent="0">
              <a:lnSpc>
                <a:spcPct val="90000"/>
              </a:lnSpc>
              <a:spcBef>
                <a:spcPts val="1000"/>
              </a:spcBef>
              <a:buClr>
                <a:srgbClr val="79527B"/>
              </a:buClr>
              <a:buSzPts val="1400"/>
              <a:buFont typeface="Arial" panose="020B0604020202020204" pitchFamily="34" charset="0"/>
              <a:buNone/>
            </a:pPr>
            <a:r>
              <a:rPr lang="en-US" sz="1600" dirty="0">
                <a:solidFill>
                  <a:srgbClr val="79527B"/>
                </a:solidFill>
              </a:rPr>
              <a:t>= Change in cash and cash equivalents</a:t>
            </a:r>
            <a:br>
              <a:rPr lang="en-US" sz="1600" dirty="0">
                <a:solidFill>
                  <a:srgbClr val="79527B"/>
                </a:solidFill>
              </a:rPr>
            </a:br>
            <a:r>
              <a:rPr lang="en-US" sz="1600" dirty="0">
                <a:solidFill>
                  <a:srgbClr val="79527B"/>
                </a:solidFill>
              </a:rPr>
              <a:t> with effect on liquidity</a:t>
            </a:r>
          </a:p>
        </p:txBody>
      </p:sp>
      <p:cxnSp>
        <p:nvCxnSpPr>
          <p:cNvPr id="14" name="Google Shape;1141;p17">
            <a:extLst>
              <a:ext uri="{FF2B5EF4-FFF2-40B4-BE49-F238E27FC236}">
                <a16:creationId xmlns:a16="http://schemas.microsoft.com/office/drawing/2014/main" id="{2C95C7EC-2D92-4D22-2C1A-47FEA1CB2215}"/>
              </a:ext>
            </a:extLst>
          </p:cNvPr>
          <p:cNvCxnSpPr/>
          <p:nvPr/>
        </p:nvCxnSpPr>
        <p:spPr>
          <a:xfrm>
            <a:off x="3589204" y="4852647"/>
            <a:ext cx="3364590" cy="0"/>
          </a:xfrm>
          <a:prstGeom prst="straightConnector1">
            <a:avLst/>
          </a:prstGeom>
          <a:noFill/>
          <a:ln w="9525" cap="flat" cmpd="sng">
            <a:solidFill>
              <a:srgbClr val="79527B"/>
            </a:solidFill>
            <a:prstDash val="solid"/>
            <a:miter lim="800000"/>
            <a:headEnd type="none" w="sm" len="sm"/>
            <a:tailEnd type="none" w="sm" len="sm"/>
          </a:ln>
        </p:spPr>
      </p:cxnSp>
      <p:sp>
        <p:nvSpPr>
          <p:cNvPr id="15" name="Google Shape;1142;p17">
            <a:extLst>
              <a:ext uri="{FF2B5EF4-FFF2-40B4-BE49-F238E27FC236}">
                <a16:creationId xmlns:a16="http://schemas.microsoft.com/office/drawing/2014/main" id="{CEDD813F-C5E6-7473-3731-883749903BA4}"/>
              </a:ext>
            </a:extLst>
          </p:cNvPr>
          <p:cNvSpPr/>
          <p:nvPr/>
        </p:nvSpPr>
        <p:spPr>
          <a:xfrm>
            <a:off x="7273834" y="3456022"/>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a:solidFill>
                  <a:schemeClr val="lt1"/>
                </a:solidFill>
                <a:latin typeface="Calibri"/>
                <a:ea typeface="Calibri"/>
                <a:cs typeface="Calibri"/>
                <a:sym typeface="Calibri"/>
              </a:rPr>
              <a:t>Cash inflows and outflows from operating activities</a:t>
            </a:r>
            <a:endParaRPr sz="1400">
              <a:solidFill>
                <a:schemeClr val="lt1"/>
              </a:solidFill>
              <a:latin typeface="Calibri"/>
              <a:ea typeface="Calibri"/>
              <a:cs typeface="Calibri"/>
              <a:sym typeface="Calibri"/>
            </a:endParaRPr>
          </a:p>
        </p:txBody>
      </p:sp>
      <p:sp>
        <p:nvSpPr>
          <p:cNvPr id="16" name="Google Shape;1143;p17">
            <a:extLst>
              <a:ext uri="{FF2B5EF4-FFF2-40B4-BE49-F238E27FC236}">
                <a16:creationId xmlns:a16="http://schemas.microsoft.com/office/drawing/2014/main" id="{B11617B4-9026-15DE-0A44-C82D91897E1C}"/>
              </a:ext>
            </a:extLst>
          </p:cNvPr>
          <p:cNvSpPr/>
          <p:nvPr/>
        </p:nvSpPr>
        <p:spPr>
          <a:xfrm>
            <a:off x="7273833" y="3918409"/>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a:solidFill>
                  <a:schemeClr val="lt1"/>
                </a:solidFill>
                <a:latin typeface="Calibri"/>
                <a:ea typeface="Calibri"/>
                <a:cs typeface="Calibri"/>
                <a:sym typeface="Calibri"/>
              </a:rPr>
              <a:t>Net of investments / divestments</a:t>
            </a:r>
            <a:endParaRPr/>
          </a:p>
        </p:txBody>
      </p:sp>
      <p:sp>
        <p:nvSpPr>
          <p:cNvPr id="17" name="Google Shape;1144;p17">
            <a:extLst>
              <a:ext uri="{FF2B5EF4-FFF2-40B4-BE49-F238E27FC236}">
                <a16:creationId xmlns:a16="http://schemas.microsoft.com/office/drawing/2014/main" id="{F6EF459A-65A0-A368-A8D9-5CFADB7BA749}"/>
              </a:ext>
            </a:extLst>
          </p:cNvPr>
          <p:cNvSpPr/>
          <p:nvPr/>
        </p:nvSpPr>
        <p:spPr>
          <a:xfrm>
            <a:off x="7273832" y="4365033"/>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a:solidFill>
                  <a:schemeClr val="lt1"/>
                </a:solidFill>
                <a:latin typeface="Calibri"/>
                <a:ea typeface="Calibri"/>
                <a:cs typeface="Calibri"/>
                <a:sym typeface="Calibri"/>
              </a:rPr>
              <a:t>Net balance from external financing activities</a:t>
            </a:r>
            <a:endParaRPr sz="1400">
              <a:solidFill>
                <a:schemeClr val="lt1"/>
              </a:solidFill>
              <a:latin typeface="Calibri"/>
              <a:ea typeface="Calibri"/>
              <a:cs typeface="Calibri"/>
              <a:sym typeface="Calibri"/>
            </a:endParaRPr>
          </a:p>
        </p:txBody>
      </p:sp>
      <p:sp>
        <p:nvSpPr>
          <p:cNvPr id="18" name="Google Shape;1145;p17">
            <a:extLst>
              <a:ext uri="{FF2B5EF4-FFF2-40B4-BE49-F238E27FC236}">
                <a16:creationId xmlns:a16="http://schemas.microsoft.com/office/drawing/2014/main" id="{082F1A8F-13FA-C465-E460-9ED407ED5103}"/>
              </a:ext>
            </a:extLst>
          </p:cNvPr>
          <p:cNvSpPr/>
          <p:nvPr/>
        </p:nvSpPr>
        <p:spPr>
          <a:xfrm>
            <a:off x="7273831" y="5067752"/>
            <a:ext cx="4323079" cy="365760"/>
          </a:xfrm>
          <a:prstGeom prst="rect">
            <a:avLst/>
          </a:prstGeom>
          <a:solidFill>
            <a:srgbClr val="7ABB57"/>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a:solidFill>
                  <a:schemeClr val="lt1"/>
                </a:solidFill>
                <a:latin typeface="Calibri"/>
                <a:ea typeface="Calibri"/>
                <a:cs typeface="Calibri"/>
                <a:sym typeface="Calibri"/>
              </a:rPr>
              <a:t>Financial resources = sum of all above items</a:t>
            </a:r>
            <a:endParaRPr sz="1400">
              <a:solidFill>
                <a:schemeClr val="lt1"/>
              </a:solidFill>
              <a:latin typeface="Calibri"/>
              <a:ea typeface="Calibri"/>
              <a:cs typeface="Calibri"/>
              <a:sym typeface="Calibri"/>
            </a:endParaRPr>
          </a:p>
        </p:txBody>
      </p:sp>
      <p:sp>
        <p:nvSpPr>
          <p:cNvPr id="19" name="Google Shape;1146;p17">
            <a:extLst>
              <a:ext uri="{FF2B5EF4-FFF2-40B4-BE49-F238E27FC236}">
                <a16:creationId xmlns:a16="http://schemas.microsoft.com/office/drawing/2014/main" id="{2B18B74F-4864-2FC9-6C30-F4DD0E4C98CA}"/>
              </a:ext>
            </a:extLst>
          </p:cNvPr>
          <p:cNvSpPr/>
          <p:nvPr/>
        </p:nvSpPr>
        <p:spPr>
          <a:xfrm>
            <a:off x="7273830" y="2993597"/>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a:solidFill>
                  <a:schemeClr val="lt1"/>
                </a:solidFill>
                <a:latin typeface="Calibri"/>
                <a:ea typeface="Calibri"/>
                <a:cs typeface="Calibri"/>
                <a:sym typeface="Calibri"/>
              </a:rPr>
              <a:t>Available Liquidity</a:t>
            </a:r>
            <a:endParaRPr sz="1400">
              <a:solidFill>
                <a:schemeClr val="lt1"/>
              </a:solidFill>
              <a:latin typeface="Calibri"/>
              <a:ea typeface="Calibri"/>
              <a:cs typeface="Calibri"/>
              <a:sym typeface="Calibri"/>
            </a:endParaRPr>
          </a:p>
        </p:txBody>
      </p:sp>
      <p:sp>
        <p:nvSpPr>
          <p:cNvPr id="20" name="Google Shape;1138;p17">
            <a:extLst>
              <a:ext uri="{FF2B5EF4-FFF2-40B4-BE49-F238E27FC236}">
                <a16:creationId xmlns:a16="http://schemas.microsoft.com/office/drawing/2014/main" id="{66997426-3DA1-3B12-0E91-F8B32421B422}"/>
              </a:ext>
            </a:extLst>
          </p:cNvPr>
          <p:cNvSpPr txBox="1">
            <a:spLocks/>
          </p:cNvSpPr>
          <p:nvPr/>
        </p:nvSpPr>
        <p:spPr>
          <a:xfrm>
            <a:off x="854280" y="2709228"/>
            <a:ext cx="2538292" cy="2628180"/>
          </a:xfrm>
          <a:prstGeom prst="rect">
            <a:avLst/>
          </a:prstGeom>
          <a:noFill/>
          <a:ln>
            <a:noFill/>
          </a:ln>
        </p:spPr>
        <p:txBody>
          <a:bodyPr spcFirstLastPara="1" wrap="square" lIns="91425" tIns="45700" rIns="91425" bIns="45700" anchor="ctr" anchorCtr="0">
            <a:normAutofit/>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spcBef>
                <a:spcPts val="0"/>
              </a:spcBef>
              <a:buClr>
                <a:srgbClr val="595A59"/>
              </a:buClr>
              <a:buSzPts val="1800"/>
              <a:buFont typeface="Arial" panose="020B0604020202020204" pitchFamily="34" charset="0"/>
              <a:buNone/>
            </a:pPr>
            <a:r>
              <a:rPr lang="en-US" sz="2000" dirty="0"/>
              <a:t>Cash inflows and outflows from operating activities as well as from investing and financing activities must be taken into account.</a:t>
            </a:r>
          </a:p>
        </p:txBody>
      </p:sp>
    </p:spTree>
    <p:extLst>
      <p:ext uri="{BB962C8B-B14F-4D97-AF65-F5344CB8AC3E}">
        <p14:creationId xmlns:p14="http://schemas.microsoft.com/office/powerpoint/2010/main" val="200890482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68</a:t>
            </a:fld>
            <a:endParaRPr lang="en-US" sz="800" dirty="0">
              <a:latin typeface="Calibri" panose="020F0502020204030204" pitchFamily="34" charset="0"/>
              <a:cs typeface="Calibri" panose="020F0502020204030204" pitchFamily="34" charset="0"/>
            </a:endParaRPr>
          </a:p>
        </p:txBody>
      </p:sp>
      <p:sp>
        <p:nvSpPr>
          <p:cNvPr id="9" name="Textplatzhalter 8">
            <a:extLst>
              <a:ext uri="{FF2B5EF4-FFF2-40B4-BE49-F238E27FC236}">
                <a16:creationId xmlns:a16="http://schemas.microsoft.com/office/drawing/2014/main" id="{D1FE3ED5-E828-C2B0-DA74-E9E5A8AB4F70}"/>
              </a:ext>
            </a:extLst>
          </p:cNvPr>
          <p:cNvSpPr>
            <a:spLocks noGrp="1"/>
          </p:cNvSpPr>
          <p:nvPr>
            <p:ph type="body" sz="quarter" idx="30"/>
          </p:nvPr>
        </p:nvSpPr>
        <p:spPr/>
        <p:txBody>
          <a:bodyPr/>
          <a:lstStyle/>
          <a:p>
            <a:r>
              <a:rPr lang="en-US" sz="3600" dirty="0"/>
              <a:t>EXTRA:</a:t>
            </a:r>
            <a:r>
              <a:rPr lang="en-US" dirty="0"/>
              <a:t>TERM-CHECK: WHAT IS CASH FLOW?</a:t>
            </a:r>
            <a:endParaRPr lang="en-US" sz="3600" dirty="0"/>
          </a:p>
        </p:txBody>
      </p:sp>
      <p:sp>
        <p:nvSpPr>
          <p:cNvPr id="10" name="Textplatzhalter 9">
            <a:extLst>
              <a:ext uri="{FF2B5EF4-FFF2-40B4-BE49-F238E27FC236}">
                <a16:creationId xmlns:a16="http://schemas.microsoft.com/office/drawing/2014/main" id="{14E8F584-86A6-1DF7-A91D-B5206E89A809}"/>
              </a:ext>
            </a:extLst>
          </p:cNvPr>
          <p:cNvSpPr>
            <a:spLocks noGrp="1"/>
          </p:cNvSpPr>
          <p:nvPr>
            <p:ph type="body" sz="quarter" idx="48"/>
          </p:nvPr>
        </p:nvSpPr>
        <p:spPr>
          <a:xfrm>
            <a:off x="6269071" y="2159823"/>
            <a:ext cx="5068640" cy="2538354"/>
          </a:xfrm>
        </p:spPr>
        <p:txBody>
          <a:bodyPr/>
          <a:lstStyle/>
          <a:p>
            <a:r>
              <a:rPr lang="en-US" b="1" dirty="0"/>
              <a:t>What is Cash Flow in Business?</a:t>
            </a:r>
            <a:br>
              <a:rPr lang="en-US" dirty="0"/>
            </a:br>
            <a:r>
              <a:rPr lang="en-US" dirty="0"/>
              <a:t>Simply put, cash flow is a measure of how money moves in and out of a business. It's like keeping track of money coming in and going out. This information is used to create a cash flow plan, which helps in managing finances effectively. Watch this video to learn about the Cash Flow!</a:t>
            </a:r>
          </a:p>
        </p:txBody>
      </p:sp>
      <p:pic>
        <p:nvPicPr>
          <p:cNvPr id="3" name="Bildplatzhalter 2">
            <a:hlinkClick r:id="rId3"/>
            <a:extLst>
              <a:ext uri="{FF2B5EF4-FFF2-40B4-BE49-F238E27FC236}">
                <a16:creationId xmlns:a16="http://schemas.microsoft.com/office/drawing/2014/main" id="{0663617E-2E15-8892-162C-5E7BA99513F8}"/>
              </a:ext>
            </a:extLst>
          </p:cNvPr>
          <p:cNvPicPr>
            <a:picLocks noGrp="1" noChangeAspect="1"/>
          </p:cNvPicPr>
          <p:nvPr>
            <p:ph type="pic" sz="quarter" idx="10"/>
          </p:nvPr>
        </p:nvPicPr>
        <p:blipFill>
          <a:blip r:embed="rId4" cstate="screen">
            <a:extLst>
              <a:ext uri="{28A0092B-C50C-407E-A947-70E740481C1C}">
                <a14:useLocalDpi xmlns:a14="http://schemas.microsoft.com/office/drawing/2010/main"/>
              </a:ext>
            </a:extLst>
          </a:blip>
          <a:srcRect l="3769" r="3769"/>
          <a:stretch/>
        </p:blipFill>
        <p:spPr/>
      </p:pic>
      <p:sp>
        <p:nvSpPr>
          <p:cNvPr id="11" name="Textfeld 10">
            <a:extLst>
              <a:ext uri="{FF2B5EF4-FFF2-40B4-BE49-F238E27FC236}">
                <a16:creationId xmlns:a16="http://schemas.microsoft.com/office/drawing/2014/main" id="{1BB24A88-E2D8-2C6F-7A0B-17F7D33CC255}"/>
              </a:ext>
            </a:extLst>
          </p:cNvPr>
          <p:cNvSpPr txBox="1"/>
          <p:nvPr/>
        </p:nvSpPr>
        <p:spPr>
          <a:xfrm>
            <a:off x="770304" y="1128531"/>
            <a:ext cx="10567407" cy="584775"/>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Understanding cash flow is key when it comes to planning for your company's financial stability. You might have come across this term before. Today, we'll provide you with the essential information you need to know.</a:t>
            </a:r>
          </a:p>
        </p:txBody>
      </p:sp>
      <p:sp>
        <p:nvSpPr>
          <p:cNvPr id="14" name="Pfeil: nach unten gekrümmt 13">
            <a:extLst>
              <a:ext uri="{FF2B5EF4-FFF2-40B4-BE49-F238E27FC236}">
                <a16:creationId xmlns:a16="http://schemas.microsoft.com/office/drawing/2014/main" id="{BC221BB8-22A2-A41C-C83D-2416F4FC633C}"/>
              </a:ext>
            </a:extLst>
          </p:cNvPr>
          <p:cNvSpPr/>
          <p:nvPr/>
        </p:nvSpPr>
        <p:spPr>
          <a:xfrm rot="5400000">
            <a:off x="5548505" y="5472291"/>
            <a:ext cx="757314" cy="514357"/>
          </a:xfrm>
          <a:prstGeom prst="curvedDownArrow">
            <a:avLst/>
          </a:prstGeom>
          <a:solidFill>
            <a:srgbClr val="E97924"/>
          </a:solidFill>
          <a:ln>
            <a:solidFill>
              <a:srgbClr val="E9792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de-DE">
              <a:solidFill>
                <a:schemeClr val="tx1"/>
              </a:solidFill>
            </a:endParaRPr>
          </a:p>
        </p:txBody>
      </p:sp>
    </p:spTree>
    <p:extLst>
      <p:ext uri="{BB962C8B-B14F-4D97-AF65-F5344CB8AC3E}">
        <p14:creationId xmlns:p14="http://schemas.microsoft.com/office/powerpoint/2010/main" val="286457276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941366" y="553830"/>
            <a:ext cx="10483431" cy="804265"/>
          </a:xfrm>
        </p:spPr>
        <p:txBody>
          <a:bodyPr/>
          <a:lstStyle/>
          <a:p>
            <a:r>
              <a:rPr lang="en-US" sz="3200" dirty="0"/>
              <a:t>EXTRA: INTEGRATED CORPORATE PLANNING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69</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847360" y="1210201"/>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There is a close connection between liquidity planning, profit and loss planning, and balance sheet planning</a:t>
            </a:r>
          </a:p>
        </p:txBody>
      </p:sp>
      <p:grpSp>
        <p:nvGrpSpPr>
          <p:cNvPr id="24" name="Gruppieren 23">
            <a:extLst>
              <a:ext uri="{FF2B5EF4-FFF2-40B4-BE49-F238E27FC236}">
                <a16:creationId xmlns:a16="http://schemas.microsoft.com/office/drawing/2014/main" id="{7A9E0626-B19F-97EE-25D1-5102C2AD2542}"/>
              </a:ext>
            </a:extLst>
          </p:cNvPr>
          <p:cNvGrpSpPr/>
          <p:nvPr/>
        </p:nvGrpSpPr>
        <p:grpSpPr>
          <a:xfrm>
            <a:off x="694159" y="1742443"/>
            <a:ext cx="8166812" cy="4667812"/>
            <a:chOff x="3632746" y="1976938"/>
            <a:chExt cx="8007710" cy="4549711"/>
          </a:xfrm>
        </p:grpSpPr>
        <p:sp>
          <p:nvSpPr>
            <p:cNvPr id="3" name="Google Shape;1155;p18">
              <a:extLst>
                <a:ext uri="{FF2B5EF4-FFF2-40B4-BE49-F238E27FC236}">
                  <a16:creationId xmlns:a16="http://schemas.microsoft.com/office/drawing/2014/main" id="{3EB03848-9AD8-A42C-D4DA-9134F9711F45}"/>
                </a:ext>
              </a:extLst>
            </p:cNvPr>
            <p:cNvSpPr/>
            <p:nvPr/>
          </p:nvSpPr>
          <p:spPr>
            <a:xfrm>
              <a:off x="3632748" y="1976938"/>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lt1"/>
                  </a:solidFill>
                  <a:latin typeface="Calibri"/>
                  <a:ea typeface="Calibri"/>
                  <a:cs typeface="Calibri"/>
                  <a:sym typeface="Calibri"/>
                </a:rPr>
                <a:t>Profit and </a:t>
              </a:r>
              <a:r>
                <a:rPr lang="de-DE" sz="1400" b="1" dirty="0" err="1">
                  <a:solidFill>
                    <a:schemeClr val="lt1"/>
                  </a:solidFill>
                  <a:latin typeface="Calibri"/>
                  <a:ea typeface="Calibri"/>
                  <a:cs typeface="Calibri"/>
                  <a:sym typeface="Calibri"/>
                </a:rPr>
                <a:t>loss</a:t>
              </a:r>
              <a:r>
                <a:rPr lang="de-DE" sz="1400" b="1" dirty="0">
                  <a:solidFill>
                    <a:schemeClr val="lt1"/>
                  </a:solidFill>
                  <a:latin typeface="Calibri"/>
                  <a:ea typeface="Calibri"/>
                  <a:cs typeface="Calibri"/>
                  <a:sym typeface="Calibri"/>
                </a:rPr>
                <a:t> </a:t>
              </a:r>
              <a:r>
                <a:rPr lang="de-DE" sz="1400" b="1" dirty="0" err="1">
                  <a:solidFill>
                    <a:schemeClr val="lt1"/>
                  </a:solidFill>
                  <a:latin typeface="Calibri"/>
                  <a:ea typeface="Calibri"/>
                  <a:cs typeface="Calibri"/>
                  <a:sym typeface="Calibri"/>
                </a:rPr>
                <a:t>planning</a:t>
              </a:r>
              <a:endParaRPr b="1" dirty="0"/>
            </a:p>
          </p:txBody>
        </p:sp>
        <p:sp>
          <p:nvSpPr>
            <p:cNvPr id="6" name="Google Shape;1156;p18">
              <a:extLst>
                <a:ext uri="{FF2B5EF4-FFF2-40B4-BE49-F238E27FC236}">
                  <a16:creationId xmlns:a16="http://schemas.microsoft.com/office/drawing/2014/main" id="{2FB97D92-0D09-D092-691E-A205FA4EA62D}"/>
                </a:ext>
              </a:extLst>
            </p:cNvPr>
            <p:cNvSpPr/>
            <p:nvPr/>
          </p:nvSpPr>
          <p:spPr>
            <a:xfrm>
              <a:off x="9175026" y="1976939"/>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lt1"/>
                  </a:solidFill>
                  <a:latin typeface="Calibri"/>
                  <a:ea typeface="Calibri"/>
                  <a:cs typeface="Calibri"/>
                  <a:sym typeface="Calibri"/>
                </a:rPr>
                <a:t>Balance </a:t>
              </a:r>
              <a:r>
                <a:rPr lang="de-DE" sz="1400" b="1" dirty="0" err="1">
                  <a:solidFill>
                    <a:schemeClr val="lt1"/>
                  </a:solidFill>
                  <a:latin typeface="Calibri"/>
                  <a:ea typeface="Calibri"/>
                  <a:cs typeface="Calibri"/>
                  <a:sym typeface="Calibri"/>
                </a:rPr>
                <a:t>sheet</a:t>
              </a:r>
              <a:r>
                <a:rPr lang="de-DE" sz="1400" b="1" dirty="0">
                  <a:solidFill>
                    <a:schemeClr val="lt1"/>
                  </a:solidFill>
                  <a:latin typeface="Calibri"/>
                  <a:ea typeface="Calibri"/>
                  <a:cs typeface="Calibri"/>
                  <a:sym typeface="Calibri"/>
                </a:rPr>
                <a:t> </a:t>
              </a:r>
              <a:r>
                <a:rPr lang="de-DE" sz="1400" b="1" dirty="0" err="1">
                  <a:solidFill>
                    <a:schemeClr val="lt1"/>
                  </a:solidFill>
                  <a:latin typeface="Calibri"/>
                  <a:ea typeface="Calibri"/>
                  <a:cs typeface="Calibri"/>
                  <a:sym typeface="Calibri"/>
                </a:rPr>
                <a:t>planning</a:t>
              </a:r>
              <a:endParaRPr b="1" dirty="0"/>
            </a:p>
          </p:txBody>
        </p:sp>
        <p:sp>
          <p:nvSpPr>
            <p:cNvPr id="7" name="Google Shape;1157;p18">
              <a:extLst>
                <a:ext uri="{FF2B5EF4-FFF2-40B4-BE49-F238E27FC236}">
                  <a16:creationId xmlns:a16="http://schemas.microsoft.com/office/drawing/2014/main" id="{9D88F0ED-E7EE-D9A1-C435-75AFF736ED0D}"/>
                </a:ext>
              </a:extLst>
            </p:cNvPr>
            <p:cNvSpPr/>
            <p:nvPr/>
          </p:nvSpPr>
          <p:spPr>
            <a:xfrm>
              <a:off x="6403887" y="1976939"/>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err="1">
                  <a:solidFill>
                    <a:schemeClr val="lt1"/>
                  </a:solidFill>
                  <a:latin typeface="Calibri"/>
                  <a:ea typeface="Calibri"/>
                  <a:cs typeface="Calibri"/>
                  <a:sym typeface="Calibri"/>
                </a:rPr>
                <a:t>Preparation</a:t>
              </a:r>
              <a:r>
                <a:rPr lang="de-DE" sz="1400" b="1" dirty="0">
                  <a:solidFill>
                    <a:schemeClr val="lt1"/>
                  </a:solidFill>
                  <a:latin typeface="Calibri"/>
                  <a:ea typeface="Calibri"/>
                  <a:cs typeface="Calibri"/>
                  <a:sym typeface="Calibri"/>
                </a:rPr>
                <a:t> / </a:t>
              </a:r>
              <a:r>
                <a:rPr lang="de-DE" sz="1400" b="1" dirty="0" err="1">
                  <a:solidFill>
                    <a:schemeClr val="lt1"/>
                  </a:solidFill>
                  <a:latin typeface="Calibri"/>
                  <a:ea typeface="Calibri"/>
                  <a:cs typeface="Calibri"/>
                  <a:sym typeface="Calibri"/>
                </a:rPr>
                <a:t>coordination</a:t>
              </a:r>
              <a:r>
                <a:rPr lang="de-DE" sz="1400" b="1" dirty="0">
                  <a:solidFill>
                    <a:schemeClr val="lt1"/>
                  </a:solidFill>
                  <a:latin typeface="Calibri"/>
                  <a:ea typeface="Calibri"/>
                  <a:cs typeface="Calibri"/>
                  <a:sym typeface="Calibri"/>
                </a:rPr>
                <a:t> of </a:t>
              </a:r>
              <a:r>
                <a:rPr lang="de-DE" sz="1400" b="1" dirty="0" err="1">
                  <a:solidFill>
                    <a:schemeClr val="lt1"/>
                  </a:solidFill>
                  <a:latin typeface="Calibri"/>
                  <a:ea typeface="Calibri"/>
                  <a:cs typeface="Calibri"/>
                  <a:sym typeface="Calibri"/>
                </a:rPr>
                <a:t>the</a:t>
              </a:r>
              <a:r>
                <a:rPr lang="de-DE" sz="1400" b="1" dirty="0">
                  <a:solidFill>
                    <a:schemeClr val="lt1"/>
                  </a:solidFill>
                  <a:latin typeface="Calibri"/>
                  <a:ea typeface="Calibri"/>
                  <a:cs typeface="Calibri"/>
                  <a:sym typeface="Calibri"/>
                </a:rPr>
                <a:t> </a:t>
              </a:r>
              <a:r>
                <a:rPr lang="de-DE" sz="1400" b="1" dirty="0" err="1">
                  <a:solidFill>
                    <a:schemeClr val="lt1"/>
                  </a:solidFill>
                  <a:latin typeface="Calibri"/>
                  <a:ea typeface="Calibri"/>
                  <a:cs typeface="Calibri"/>
                  <a:sym typeface="Calibri"/>
                </a:rPr>
                <a:t>subplans</a:t>
              </a:r>
              <a:endParaRPr sz="1400" b="1" dirty="0">
                <a:solidFill>
                  <a:schemeClr val="lt1"/>
                </a:solidFill>
                <a:latin typeface="Calibri"/>
                <a:ea typeface="Calibri"/>
                <a:cs typeface="Calibri"/>
                <a:sym typeface="Calibri"/>
              </a:endParaRPr>
            </a:p>
          </p:txBody>
        </p:sp>
        <p:sp>
          <p:nvSpPr>
            <p:cNvPr id="8" name="Google Shape;1158;p18">
              <a:extLst>
                <a:ext uri="{FF2B5EF4-FFF2-40B4-BE49-F238E27FC236}">
                  <a16:creationId xmlns:a16="http://schemas.microsoft.com/office/drawing/2014/main" id="{6D7700C2-3296-61E9-7702-1CB60EF51562}"/>
                </a:ext>
              </a:extLst>
            </p:cNvPr>
            <p:cNvSpPr/>
            <p:nvPr/>
          </p:nvSpPr>
          <p:spPr>
            <a:xfrm>
              <a:off x="6398551" y="5385956"/>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err="1">
                  <a:solidFill>
                    <a:schemeClr val="lt1"/>
                  </a:solidFill>
                  <a:latin typeface="Calibri"/>
                  <a:ea typeface="Calibri"/>
                  <a:cs typeface="Calibri"/>
                  <a:sym typeface="Calibri"/>
                </a:rPr>
                <a:t>Liquidity</a:t>
              </a:r>
              <a:r>
                <a:rPr lang="de-DE" sz="1400" b="1" dirty="0">
                  <a:solidFill>
                    <a:schemeClr val="lt1"/>
                  </a:solidFill>
                  <a:latin typeface="Calibri"/>
                  <a:ea typeface="Calibri"/>
                  <a:cs typeface="Calibri"/>
                  <a:sym typeface="Calibri"/>
                </a:rPr>
                <a:t> </a:t>
              </a:r>
              <a:r>
                <a:rPr lang="de-DE" sz="1400" b="1" dirty="0" err="1">
                  <a:solidFill>
                    <a:schemeClr val="lt1"/>
                  </a:solidFill>
                  <a:latin typeface="Calibri"/>
                  <a:ea typeface="Calibri"/>
                  <a:cs typeface="Calibri"/>
                  <a:sym typeface="Calibri"/>
                </a:rPr>
                <a:t>planning</a:t>
              </a:r>
              <a:endParaRPr b="1" dirty="0"/>
            </a:p>
          </p:txBody>
        </p:sp>
        <p:sp>
          <p:nvSpPr>
            <p:cNvPr id="9" name="Google Shape;1159;p18">
              <a:extLst>
                <a:ext uri="{FF2B5EF4-FFF2-40B4-BE49-F238E27FC236}">
                  <a16:creationId xmlns:a16="http://schemas.microsoft.com/office/drawing/2014/main" id="{6001B5A8-D641-1323-0109-41EB2A3F203D}"/>
                </a:ext>
              </a:extLst>
            </p:cNvPr>
            <p:cNvSpPr/>
            <p:nvPr/>
          </p:nvSpPr>
          <p:spPr>
            <a:xfrm>
              <a:off x="3632746" y="2724847"/>
              <a:ext cx="2465430" cy="3240803"/>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Total </a:t>
              </a:r>
              <a:r>
                <a:rPr lang="de-DE" sz="1400" dirty="0" err="1">
                  <a:solidFill>
                    <a:srgbClr val="915F9E"/>
                  </a:solidFill>
                  <a:latin typeface="Calibri"/>
                  <a:ea typeface="Calibri"/>
                  <a:cs typeface="Calibri"/>
                  <a:sym typeface="Calibri"/>
                </a:rPr>
                <a:t>output</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Cost</a:t>
              </a:r>
              <a:r>
                <a:rPr lang="de-DE" sz="1400" dirty="0">
                  <a:solidFill>
                    <a:srgbClr val="915F9E"/>
                  </a:solidFill>
                  <a:latin typeface="Calibri"/>
                  <a:ea typeface="Calibri"/>
                  <a:cs typeface="Calibri"/>
                  <a:sym typeface="Calibri"/>
                </a:rPr>
                <a:t> of </a:t>
              </a:r>
              <a:r>
                <a:rPr lang="de-DE" sz="1400" dirty="0" err="1">
                  <a:solidFill>
                    <a:srgbClr val="915F9E"/>
                  </a:solidFill>
                  <a:latin typeface="Calibri"/>
                  <a:ea typeface="Calibri"/>
                  <a:cs typeface="Calibri"/>
                  <a:sym typeface="Calibri"/>
                </a:rPr>
                <a:t>materials</a:t>
              </a:r>
              <a:endParaRPr sz="1200" dirty="0">
                <a:solidFill>
                  <a:srgbClr val="915F9E"/>
                </a:solidFill>
              </a:endParaRPr>
            </a:p>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 </a:t>
              </a:r>
              <a:r>
                <a:rPr lang="de-DE" sz="1400" b="1" dirty="0" err="1">
                  <a:solidFill>
                    <a:srgbClr val="915F9E"/>
                  </a:solidFill>
                  <a:latin typeface="Calibri"/>
                  <a:ea typeface="Calibri"/>
                  <a:cs typeface="Calibri"/>
                  <a:sym typeface="Calibri"/>
                </a:rPr>
                <a:t>Gross</a:t>
              </a:r>
              <a:r>
                <a:rPr lang="de-DE" sz="1400" b="1" dirty="0">
                  <a:solidFill>
                    <a:srgbClr val="915F9E"/>
                  </a:solidFill>
                  <a:latin typeface="Calibri"/>
                  <a:ea typeface="Calibri"/>
                  <a:cs typeface="Calibri"/>
                  <a:sym typeface="Calibri"/>
                </a:rPr>
                <a:t> </a:t>
              </a:r>
              <a:r>
                <a:rPr lang="de-DE" sz="1400" b="1" dirty="0" err="1">
                  <a:solidFill>
                    <a:srgbClr val="915F9E"/>
                  </a:solidFill>
                  <a:latin typeface="Calibri"/>
                  <a:ea typeface="Calibri"/>
                  <a:cs typeface="Calibri"/>
                  <a:sym typeface="Calibri"/>
                </a:rPr>
                <a:t>profit</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Personnel</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expenses</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Other </a:t>
              </a:r>
              <a:r>
                <a:rPr lang="de-DE" sz="1400" dirty="0" err="1">
                  <a:solidFill>
                    <a:srgbClr val="915F9E"/>
                  </a:solidFill>
                  <a:latin typeface="Calibri"/>
                  <a:ea typeface="Calibri"/>
                  <a:cs typeface="Calibri"/>
                  <a:sym typeface="Calibri"/>
                </a:rPr>
                <a:t>operating</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expenses</a:t>
              </a:r>
              <a:r>
                <a:rPr lang="de-DE" sz="1400" dirty="0">
                  <a:solidFill>
                    <a:srgbClr val="915F9E"/>
                  </a:solidFill>
                  <a:latin typeface="Calibri"/>
                  <a:ea typeface="Calibri"/>
                  <a:cs typeface="Calibri"/>
                  <a:sym typeface="Calibri"/>
                </a:rPr>
                <a:t> </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EBITDA**</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Depreciation</a:t>
              </a:r>
              <a:r>
                <a:rPr lang="de-DE" sz="1400" dirty="0">
                  <a:solidFill>
                    <a:srgbClr val="915F9E"/>
                  </a:solidFill>
                  <a:latin typeface="Calibri"/>
                  <a:ea typeface="Calibri"/>
                  <a:cs typeface="Calibri"/>
                  <a:sym typeface="Calibri"/>
                </a:rPr>
                <a:t> and </a:t>
              </a:r>
              <a:r>
                <a:rPr lang="de-DE" sz="1400" dirty="0" err="1">
                  <a:solidFill>
                    <a:srgbClr val="915F9E"/>
                  </a:solidFill>
                  <a:latin typeface="Calibri"/>
                  <a:ea typeface="Calibri"/>
                  <a:cs typeface="Calibri"/>
                  <a:sym typeface="Calibri"/>
                </a:rPr>
                <a:t>amortization</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EBIT*</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Financial </a:t>
              </a:r>
              <a:r>
                <a:rPr lang="de-DE" sz="1400" dirty="0" err="1">
                  <a:solidFill>
                    <a:srgbClr val="915F9E"/>
                  </a:solidFill>
                  <a:latin typeface="Calibri"/>
                  <a:ea typeface="Calibri"/>
                  <a:cs typeface="Calibri"/>
                  <a:sym typeface="Calibri"/>
                </a:rPr>
                <a:t>result</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Operating </a:t>
              </a:r>
              <a:r>
                <a:rPr lang="de-DE" sz="1400" b="1" dirty="0" err="1">
                  <a:solidFill>
                    <a:srgbClr val="915F9E"/>
                  </a:solidFill>
                  <a:latin typeface="Calibri"/>
                  <a:ea typeface="Calibri"/>
                  <a:cs typeface="Calibri"/>
                  <a:sym typeface="Calibri"/>
                </a:rPr>
                <a:t>result</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Non-</a:t>
              </a:r>
              <a:r>
                <a:rPr lang="de-DE" sz="1400" dirty="0" err="1">
                  <a:solidFill>
                    <a:srgbClr val="915F9E"/>
                  </a:solidFill>
                  <a:latin typeface="Calibri"/>
                  <a:ea typeface="Calibri"/>
                  <a:cs typeface="Calibri"/>
                  <a:sym typeface="Calibri"/>
                </a:rPr>
                <a:t>operating</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result</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Taxes</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Net </a:t>
              </a:r>
              <a:r>
                <a:rPr lang="de-DE" sz="1400" b="1" dirty="0" err="1">
                  <a:solidFill>
                    <a:srgbClr val="915F9E"/>
                  </a:solidFill>
                  <a:latin typeface="Calibri"/>
                  <a:ea typeface="Calibri"/>
                  <a:cs typeface="Calibri"/>
                  <a:sym typeface="Calibri"/>
                </a:rPr>
                <a:t>income</a:t>
              </a:r>
              <a:r>
                <a:rPr lang="de-DE" sz="1400" b="1" dirty="0">
                  <a:solidFill>
                    <a:srgbClr val="915F9E"/>
                  </a:solidFill>
                  <a:latin typeface="Calibri"/>
                  <a:ea typeface="Calibri"/>
                  <a:cs typeface="Calibri"/>
                  <a:sym typeface="Calibri"/>
                </a:rPr>
                <a:t>/</a:t>
              </a:r>
              <a:r>
                <a:rPr lang="de-DE" sz="1400" b="1" dirty="0" err="1">
                  <a:solidFill>
                    <a:srgbClr val="915F9E"/>
                  </a:solidFill>
                  <a:latin typeface="Calibri"/>
                  <a:ea typeface="Calibri"/>
                  <a:cs typeface="Calibri"/>
                  <a:sym typeface="Calibri"/>
                </a:rPr>
                <a:t>loss</a:t>
              </a:r>
              <a:r>
                <a:rPr lang="de-DE" sz="1400" b="1" dirty="0">
                  <a:solidFill>
                    <a:srgbClr val="915F9E"/>
                  </a:solidFill>
                  <a:latin typeface="Calibri"/>
                  <a:ea typeface="Calibri"/>
                  <a:cs typeface="Calibri"/>
                  <a:sym typeface="Calibri"/>
                </a:rPr>
                <a:t> </a:t>
              </a:r>
              <a:r>
                <a:rPr lang="de-DE" sz="1400" b="1" dirty="0" err="1">
                  <a:solidFill>
                    <a:srgbClr val="915F9E"/>
                  </a:solidFill>
                  <a:latin typeface="Calibri"/>
                  <a:ea typeface="Calibri"/>
                  <a:cs typeface="Calibri"/>
                  <a:sym typeface="Calibri"/>
                </a:rPr>
                <a:t>for</a:t>
              </a:r>
              <a:r>
                <a:rPr lang="de-DE" sz="1400" b="1" dirty="0">
                  <a:solidFill>
                    <a:srgbClr val="915F9E"/>
                  </a:solidFill>
                  <a:latin typeface="Calibri"/>
                  <a:ea typeface="Calibri"/>
                  <a:cs typeface="Calibri"/>
                  <a:sym typeface="Calibri"/>
                </a:rPr>
                <a:t> the </a:t>
              </a:r>
              <a:r>
                <a:rPr lang="de-DE" sz="1400" b="1" dirty="0" err="1">
                  <a:solidFill>
                    <a:srgbClr val="915F9E"/>
                  </a:solidFill>
                  <a:latin typeface="Calibri"/>
                  <a:ea typeface="Calibri"/>
                  <a:cs typeface="Calibri"/>
                  <a:sym typeface="Calibri"/>
                </a:rPr>
                <a:t>year</a:t>
              </a:r>
              <a:endParaRPr sz="1400" b="1" dirty="0">
                <a:solidFill>
                  <a:srgbClr val="915F9E"/>
                </a:solidFill>
                <a:latin typeface="Calibri"/>
                <a:ea typeface="Calibri"/>
                <a:cs typeface="Calibri"/>
                <a:sym typeface="Calibri"/>
              </a:endParaRPr>
            </a:p>
          </p:txBody>
        </p:sp>
        <p:sp>
          <p:nvSpPr>
            <p:cNvPr id="10" name="Google Shape;1160;p18">
              <a:extLst>
                <a:ext uri="{FF2B5EF4-FFF2-40B4-BE49-F238E27FC236}">
                  <a16:creationId xmlns:a16="http://schemas.microsoft.com/office/drawing/2014/main" id="{58F9CB05-122F-8B42-98D6-CE864EF6DF3B}"/>
                </a:ext>
              </a:extLst>
            </p:cNvPr>
            <p:cNvSpPr/>
            <p:nvPr/>
          </p:nvSpPr>
          <p:spPr>
            <a:xfrm>
              <a:off x="6403884" y="2740087"/>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Sales </a:t>
              </a:r>
              <a:r>
                <a:rPr lang="de-DE" sz="1400" dirty="0" err="1">
                  <a:solidFill>
                    <a:srgbClr val="915F9E"/>
                  </a:solidFill>
                  <a:latin typeface="Calibri"/>
                  <a:ea typeface="Calibri"/>
                  <a:cs typeface="Calibri"/>
                  <a:sym typeface="Calibri"/>
                </a:rPr>
                <a:t>planning</a:t>
              </a:r>
              <a:endParaRPr dirty="0">
                <a:solidFill>
                  <a:srgbClr val="915F9E"/>
                </a:solidFill>
              </a:endParaRPr>
            </a:p>
          </p:txBody>
        </p:sp>
        <p:sp>
          <p:nvSpPr>
            <p:cNvPr id="11" name="Google Shape;1161;p18">
              <a:extLst>
                <a:ext uri="{FF2B5EF4-FFF2-40B4-BE49-F238E27FC236}">
                  <a16:creationId xmlns:a16="http://schemas.microsoft.com/office/drawing/2014/main" id="{1F381A87-D9C9-EEF3-FF86-2737EE754B0B}"/>
                </a:ext>
              </a:extLst>
            </p:cNvPr>
            <p:cNvSpPr/>
            <p:nvPr/>
          </p:nvSpPr>
          <p:spPr>
            <a:xfrm>
              <a:off x="6403887" y="3159438"/>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err="1">
                  <a:solidFill>
                    <a:srgbClr val="915F9E"/>
                  </a:solidFill>
                  <a:latin typeface="Calibri"/>
                  <a:ea typeface="Calibri"/>
                  <a:cs typeface="Calibri"/>
                  <a:sym typeface="Calibri"/>
                </a:rPr>
                <a:t>Procurement</a:t>
              </a:r>
              <a:endParaRPr dirty="0">
                <a:solidFill>
                  <a:srgbClr val="915F9E"/>
                </a:solidFill>
              </a:endParaRPr>
            </a:p>
          </p:txBody>
        </p:sp>
        <p:sp>
          <p:nvSpPr>
            <p:cNvPr id="12" name="Google Shape;1162;p18">
              <a:extLst>
                <a:ext uri="{FF2B5EF4-FFF2-40B4-BE49-F238E27FC236}">
                  <a16:creationId xmlns:a16="http://schemas.microsoft.com/office/drawing/2014/main" id="{6DEB288E-55EA-E43E-153E-215F6DB13EDB}"/>
                </a:ext>
              </a:extLst>
            </p:cNvPr>
            <p:cNvSpPr/>
            <p:nvPr/>
          </p:nvSpPr>
          <p:spPr>
            <a:xfrm>
              <a:off x="6403883" y="3555678"/>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err="1">
                  <a:solidFill>
                    <a:srgbClr val="915F9E"/>
                  </a:solidFill>
                  <a:latin typeface="Calibri"/>
                  <a:ea typeface="Calibri"/>
                  <a:cs typeface="Calibri"/>
                  <a:sym typeface="Calibri"/>
                </a:rPr>
                <a:t>Personnel</a:t>
              </a:r>
              <a:endParaRPr dirty="0">
                <a:solidFill>
                  <a:srgbClr val="915F9E"/>
                </a:solidFill>
              </a:endParaRPr>
            </a:p>
          </p:txBody>
        </p:sp>
        <p:sp>
          <p:nvSpPr>
            <p:cNvPr id="13" name="Google Shape;1163;p18">
              <a:extLst>
                <a:ext uri="{FF2B5EF4-FFF2-40B4-BE49-F238E27FC236}">
                  <a16:creationId xmlns:a16="http://schemas.microsoft.com/office/drawing/2014/main" id="{A925F562-C720-CB35-8E39-629365FE4D93}"/>
                </a:ext>
              </a:extLst>
            </p:cNvPr>
            <p:cNvSpPr/>
            <p:nvPr/>
          </p:nvSpPr>
          <p:spPr>
            <a:xfrm>
              <a:off x="6403882" y="3933067"/>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Other</a:t>
              </a:r>
              <a:r>
                <a:rPr lang="de-DE" sz="1400" dirty="0">
                  <a:solidFill>
                    <a:srgbClr val="79527B"/>
                  </a:solidFill>
                  <a:latin typeface="Calibri"/>
                  <a:ea typeface="Calibri"/>
                  <a:cs typeface="Calibri"/>
                  <a:sym typeface="Calibri"/>
                </a:rPr>
                <a:t> </a:t>
              </a:r>
              <a:r>
                <a:rPr lang="de-DE" sz="1400" dirty="0" err="1">
                  <a:solidFill>
                    <a:srgbClr val="915F9E"/>
                  </a:solidFill>
                  <a:latin typeface="Calibri"/>
                  <a:ea typeface="Calibri"/>
                  <a:cs typeface="Calibri"/>
                  <a:sym typeface="Calibri"/>
                </a:rPr>
                <a:t>expenses</a:t>
              </a:r>
              <a:endParaRPr dirty="0">
                <a:solidFill>
                  <a:srgbClr val="915F9E"/>
                </a:solidFill>
              </a:endParaRPr>
            </a:p>
          </p:txBody>
        </p:sp>
        <p:sp>
          <p:nvSpPr>
            <p:cNvPr id="14" name="Google Shape;1164;p18">
              <a:extLst>
                <a:ext uri="{FF2B5EF4-FFF2-40B4-BE49-F238E27FC236}">
                  <a16:creationId xmlns:a16="http://schemas.microsoft.com/office/drawing/2014/main" id="{35DF5DA6-37F7-AE8D-2AB7-E25AC447BEAB}"/>
                </a:ext>
              </a:extLst>
            </p:cNvPr>
            <p:cNvSpPr/>
            <p:nvPr/>
          </p:nvSpPr>
          <p:spPr>
            <a:xfrm>
              <a:off x="6403881" y="4391414"/>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Investments</a:t>
              </a:r>
              <a:endParaRPr dirty="0">
                <a:solidFill>
                  <a:srgbClr val="915F9E"/>
                </a:solidFill>
              </a:endParaRPr>
            </a:p>
          </p:txBody>
        </p:sp>
        <p:cxnSp>
          <p:nvCxnSpPr>
            <p:cNvPr id="15" name="Google Shape;1165;p18">
              <a:extLst>
                <a:ext uri="{FF2B5EF4-FFF2-40B4-BE49-F238E27FC236}">
                  <a16:creationId xmlns:a16="http://schemas.microsoft.com/office/drawing/2014/main" id="{E254E315-98F0-FFB7-4486-312230D21074}"/>
                </a:ext>
              </a:extLst>
            </p:cNvPr>
            <p:cNvCxnSpPr>
              <a:stCxn id="10" idx="1"/>
            </p:cNvCxnSpPr>
            <p:nvPr/>
          </p:nvCxnSpPr>
          <p:spPr>
            <a:xfrm rot="10800000">
              <a:off x="6098184" y="2896173"/>
              <a:ext cx="305700" cy="0"/>
            </a:xfrm>
            <a:prstGeom prst="straightConnector1">
              <a:avLst/>
            </a:prstGeom>
            <a:noFill/>
            <a:ln w="9525" cap="flat" cmpd="sng">
              <a:solidFill>
                <a:srgbClr val="79527B"/>
              </a:solidFill>
              <a:prstDash val="solid"/>
              <a:miter lim="800000"/>
              <a:headEnd type="none" w="sm" len="sm"/>
              <a:tailEnd type="triangle" w="med" len="med"/>
            </a:ln>
          </p:spPr>
        </p:cxnSp>
        <p:cxnSp>
          <p:nvCxnSpPr>
            <p:cNvPr id="16" name="Google Shape;1166;p18">
              <a:extLst>
                <a:ext uri="{FF2B5EF4-FFF2-40B4-BE49-F238E27FC236}">
                  <a16:creationId xmlns:a16="http://schemas.microsoft.com/office/drawing/2014/main" id="{52D01F9B-1098-AB55-0B8D-7EFB7E97CBC0}"/>
                </a:ext>
              </a:extLst>
            </p:cNvPr>
            <p:cNvCxnSpPr/>
            <p:nvPr/>
          </p:nvCxnSpPr>
          <p:spPr>
            <a:xfrm rot="10800000">
              <a:off x="6099379" y="3324447"/>
              <a:ext cx="305706" cy="1"/>
            </a:xfrm>
            <a:prstGeom prst="straightConnector1">
              <a:avLst/>
            </a:prstGeom>
            <a:noFill/>
            <a:ln w="9525" cap="flat" cmpd="sng">
              <a:solidFill>
                <a:srgbClr val="79527B"/>
              </a:solidFill>
              <a:prstDash val="solid"/>
              <a:miter lim="800000"/>
              <a:headEnd type="none" w="sm" len="sm"/>
              <a:tailEnd type="triangle" w="med" len="med"/>
            </a:ln>
          </p:spPr>
        </p:cxnSp>
        <p:cxnSp>
          <p:nvCxnSpPr>
            <p:cNvPr id="17" name="Google Shape;1167;p18">
              <a:extLst>
                <a:ext uri="{FF2B5EF4-FFF2-40B4-BE49-F238E27FC236}">
                  <a16:creationId xmlns:a16="http://schemas.microsoft.com/office/drawing/2014/main" id="{26F2B2E8-2246-8E76-0B01-90E0AA86A610}"/>
                </a:ext>
              </a:extLst>
            </p:cNvPr>
            <p:cNvCxnSpPr/>
            <p:nvPr/>
          </p:nvCxnSpPr>
          <p:spPr>
            <a:xfrm rot="10800000">
              <a:off x="6103515" y="3720282"/>
              <a:ext cx="305706" cy="1"/>
            </a:xfrm>
            <a:prstGeom prst="straightConnector1">
              <a:avLst/>
            </a:prstGeom>
            <a:noFill/>
            <a:ln w="9525" cap="flat" cmpd="sng">
              <a:solidFill>
                <a:srgbClr val="79527B"/>
              </a:solidFill>
              <a:prstDash val="solid"/>
              <a:miter lim="800000"/>
              <a:headEnd type="none" w="sm" len="sm"/>
              <a:tailEnd type="triangle" w="med" len="med"/>
            </a:ln>
          </p:spPr>
        </p:cxnSp>
        <p:cxnSp>
          <p:nvCxnSpPr>
            <p:cNvPr id="18" name="Google Shape;1168;p18">
              <a:extLst>
                <a:ext uri="{FF2B5EF4-FFF2-40B4-BE49-F238E27FC236}">
                  <a16:creationId xmlns:a16="http://schemas.microsoft.com/office/drawing/2014/main" id="{B92C2779-D0FF-F1B1-A616-1848F0C0CC78}"/>
                </a:ext>
              </a:extLst>
            </p:cNvPr>
            <p:cNvCxnSpPr/>
            <p:nvPr/>
          </p:nvCxnSpPr>
          <p:spPr>
            <a:xfrm rot="10800000">
              <a:off x="6103515" y="4080632"/>
              <a:ext cx="305706" cy="1"/>
            </a:xfrm>
            <a:prstGeom prst="straightConnector1">
              <a:avLst/>
            </a:prstGeom>
            <a:noFill/>
            <a:ln w="9525" cap="flat" cmpd="sng">
              <a:solidFill>
                <a:srgbClr val="79527B"/>
              </a:solidFill>
              <a:prstDash val="solid"/>
              <a:miter lim="800000"/>
              <a:headEnd type="none" w="sm" len="sm"/>
              <a:tailEnd type="triangle" w="med" len="med"/>
            </a:ln>
          </p:spPr>
        </p:cxnSp>
        <p:cxnSp>
          <p:nvCxnSpPr>
            <p:cNvPr id="19" name="Google Shape;1169;p18">
              <a:extLst>
                <a:ext uri="{FF2B5EF4-FFF2-40B4-BE49-F238E27FC236}">
                  <a16:creationId xmlns:a16="http://schemas.microsoft.com/office/drawing/2014/main" id="{1C92EC6E-21D7-3448-9824-F2DB32021F2C}"/>
                </a:ext>
              </a:extLst>
            </p:cNvPr>
            <p:cNvCxnSpPr/>
            <p:nvPr/>
          </p:nvCxnSpPr>
          <p:spPr>
            <a:xfrm rot="10800000">
              <a:off x="6098175" y="4582494"/>
              <a:ext cx="305706" cy="1"/>
            </a:xfrm>
            <a:prstGeom prst="straightConnector1">
              <a:avLst/>
            </a:prstGeom>
            <a:noFill/>
            <a:ln w="9525" cap="flat" cmpd="sng">
              <a:solidFill>
                <a:srgbClr val="79527B"/>
              </a:solidFill>
              <a:prstDash val="solid"/>
              <a:miter lim="800000"/>
              <a:headEnd type="none" w="sm" len="sm"/>
              <a:tailEnd type="triangle" w="med" len="med"/>
            </a:ln>
          </p:spPr>
        </p:cxnSp>
        <p:sp>
          <p:nvSpPr>
            <p:cNvPr id="20" name="Google Shape;1170;p18">
              <a:extLst>
                <a:ext uri="{FF2B5EF4-FFF2-40B4-BE49-F238E27FC236}">
                  <a16:creationId xmlns:a16="http://schemas.microsoft.com/office/drawing/2014/main" id="{441D1FF0-C22B-FC2D-D7FA-5E2C4DFEC20B}"/>
                </a:ext>
              </a:extLst>
            </p:cNvPr>
            <p:cNvSpPr/>
            <p:nvPr/>
          </p:nvSpPr>
          <p:spPr>
            <a:xfrm>
              <a:off x="9170591" y="2724846"/>
              <a:ext cx="2465430" cy="3240803"/>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Assets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Fixed </a:t>
              </a:r>
              <a:r>
                <a:rPr lang="de-DE" sz="1400" dirty="0" err="1">
                  <a:solidFill>
                    <a:srgbClr val="915F9E"/>
                  </a:solidFill>
                  <a:latin typeface="Calibri"/>
                  <a:ea typeface="Calibri"/>
                  <a:cs typeface="Calibri"/>
                  <a:sym typeface="Calibri"/>
                </a:rPr>
                <a:t>assets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err="1">
                  <a:solidFill>
                    <a:srgbClr val="915F9E"/>
                  </a:solidFill>
                  <a:latin typeface="Calibri"/>
                  <a:ea typeface="Calibri"/>
                  <a:cs typeface="Calibri"/>
                  <a:sym typeface="Calibri"/>
                </a:rPr>
                <a:t>Current</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assets</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inventories</a:t>
              </a:r>
              <a:r>
                <a:rPr lang="de-DE" sz="1400" dirty="0">
                  <a:solidFill>
                    <a:srgbClr val="915F9E"/>
                  </a:solidFill>
                  <a:latin typeface="Calibri"/>
                  <a:ea typeface="Calibri"/>
                  <a:cs typeface="Calibri"/>
                  <a:sym typeface="Calibri"/>
                </a:rPr>
                <a:t>, cash and cash </a:t>
              </a:r>
              <a:r>
                <a:rPr lang="de-DE" sz="1400" dirty="0" err="1">
                  <a:solidFill>
                    <a:srgbClr val="915F9E"/>
                  </a:solidFill>
                  <a:latin typeface="Calibri"/>
                  <a:ea typeface="Calibri"/>
                  <a:cs typeface="Calibri"/>
                  <a:sym typeface="Calibri"/>
                </a:rPr>
                <a:t>equivalents</a:t>
              </a:r>
              <a:r>
                <a:rPr lang="de-DE" sz="1400" dirty="0">
                  <a:solidFill>
                    <a:srgbClr val="915F9E"/>
                  </a:solidFill>
                  <a:latin typeface="Calibri"/>
                  <a:ea typeface="Calibri"/>
                  <a:cs typeface="Calibri"/>
                  <a:sym typeface="Calibri"/>
                </a:rPr>
                <a:t>)</a:t>
              </a:r>
              <a:br>
                <a:rPr lang="de-DE" sz="1400" b="1" dirty="0">
                  <a:solidFill>
                    <a:srgbClr val="915F9E"/>
                  </a:solidFill>
                  <a:latin typeface="Calibri"/>
                  <a:ea typeface="Calibri"/>
                  <a:cs typeface="Calibri"/>
                  <a:sym typeface="Calibri"/>
                </a:rPr>
              </a:br>
              <a:br>
                <a:rPr lang="de-DE" sz="1400" b="1" dirty="0">
                  <a:solidFill>
                    <a:srgbClr val="915F9E"/>
                  </a:solidFill>
                  <a:latin typeface="Calibri"/>
                  <a:ea typeface="Calibri"/>
                  <a:cs typeface="Calibri"/>
                  <a:sym typeface="Calibri"/>
                </a:rPr>
              </a:br>
              <a:endParaRPr sz="1400" b="1" dirty="0">
                <a:solidFill>
                  <a:srgbClr val="915F9E"/>
                </a:solidFill>
                <a:latin typeface="Calibri"/>
                <a:ea typeface="Calibri"/>
                <a:cs typeface="Calibri"/>
                <a:sym typeface="Calibri"/>
              </a:endParaRPr>
            </a:p>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Equity and </a:t>
              </a:r>
              <a:r>
                <a:rPr lang="de-DE" sz="1400" b="1" dirty="0" err="1">
                  <a:solidFill>
                    <a:srgbClr val="915F9E"/>
                  </a:solidFill>
                  <a:latin typeface="Calibri"/>
                  <a:ea typeface="Calibri"/>
                  <a:cs typeface="Calibri"/>
                  <a:sym typeface="Calibri"/>
                </a:rPr>
                <a:t>liabilities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Equity</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err="1">
                  <a:solidFill>
                    <a:srgbClr val="915F9E"/>
                  </a:solidFill>
                  <a:latin typeface="Calibri"/>
                  <a:ea typeface="Calibri"/>
                  <a:cs typeface="Calibri"/>
                  <a:sym typeface="Calibri"/>
                </a:rPr>
                <a:t>Accruals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err="1">
                  <a:solidFill>
                    <a:srgbClr val="915F9E"/>
                  </a:solidFill>
                  <a:latin typeface="Calibri"/>
                  <a:ea typeface="Calibri"/>
                  <a:cs typeface="Calibri"/>
                  <a:sym typeface="Calibri"/>
                </a:rPr>
                <a:t>Liabilities</a:t>
              </a:r>
              <a:endParaRPr sz="1400" dirty="0">
                <a:solidFill>
                  <a:srgbClr val="915F9E"/>
                </a:solidFill>
                <a:latin typeface="Calibri"/>
                <a:ea typeface="Calibri"/>
                <a:cs typeface="Calibri"/>
                <a:sym typeface="Calibri"/>
              </a:endParaRPr>
            </a:p>
          </p:txBody>
        </p:sp>
        <p:cxnSp>
          <p:nvCxnSpPr>
            <p:cNvPr id="21" name="Google Shape;1172;p18">
              <a:extLst>
                <a:ext uri="{FF2B5EF4-FFF2-40B4-BE49-F238E27FC236}">
                  <a16:creationId xmlns:a16="http://schemas.microsoft.com/office/drawing/2014/main" id="{69A58E7E-F56D-C681-59AE-FB11C34840BE}"/>
                </a:ext>
              </a:extLst>
            </p:cNvPr>
            <p:cNvCxnSpPr/>
            <p:nvPr/>
          </p:nvCxnSpPr>
          <p:spPr>
            <a:xfrm>
              <a:off x="6117851" y="5040841"/>
              <a:ext cx="3057175" cy="0"/>
            </a:xfrm>
            <a:prstGeom prst="straightConnector1">
              <a:avLst/>
            </a:prstGeom>
            <a:noFill/>
            <a:ln w="9525" cap="flat" cmpd="sng">
              <a:solidFill>
                <a:srgbClr val="79527B"/>
              </a:solidFill>
              <a:prstDash val="solid"/>
              <a:miter lim="800000"/>
              <a:headEnd type="none" w="sm" len="sm"/>
              <a:tailEnd type="triangle" w="med" len="med"/>
            </a:ln>
          </p:spPr>
        </p:cxnSp>
        <p:cxnSp>
          <p:nvCxnSpPr>
            <p:cNvPr id="22" name="Google Shape;1173;p18">
              <a:extLst>
                <a:ext uri="{FF2B5EF4-FFF2-40B4-BE49-F238E27FC236}">
                  <a16:creationId xmlns:a16="http://schemas.microsoft.com/office/drawing/2014/main" id="{925C7915-B1B6-B178-C61F-C2B0FD1E8F91}"/>
                </a:ext>
              </a:extLst>
            </p:cNvPr>
            <p:cNvCxnSpPr>
              <a:stCxn id="20" idx="2"/>
            </p:cNvCxnSpPr>
            <p:nvPr/>
          </p:nvCxnSpPr>
          <p:spPr>
            <a:xfrm rot="5400000">
              <a:off x="9355856" y="5479199"/>
              <a:ext cx="561000" cy="1533900"/>
            </a:xfrm>
            <a:prstGeom prst="bentConnector2">
              <a:avLst/>
            </a:prstGeom>
            <a:noFill/>
            <a:ln w="9525" cap="flat" cmpd="sng">
              <a:solidFill>
                <a:srgbClr val="79527B"/>
              </a:solidFill>
              <a:prstDash val="solid"/>
              <a:miter lim="800000"/>
              <a:headEnd type="triangle" w="med" len="med"/>
              <a:tailEnd type="triangle" w="med" len="med"/>
            </a:ln>
          </p:spPr>
        </p:cxnSp>
        <p:cxnSp>
          <p:nvCxnSpPr>
            <p:cNvPr id="23" name="Google Shape;1174;p18">
              <a:extLst>
                <a:ext uri="{FF2B5EF4-FFF2-40B4-BE49-F238E27FC236}">
                  <a16:creationId xmlns:a16="http://schemas.microsoft.com/office/drawing/2014/main" id="{6C2A5363-241D-FCE0-582A-C2E0F606E406}"/>
                </a:ext>
              </a:extLst>
            </p:cNvPr>
            <p:cNvCxnSpPr>
              <a:endCxn id="9" idx="2"/>
            </p:cNvCxnSpPr>
            <p:nvPr/>
          </p:nvCxnSpPr>
          <p:spPr>
            <a:xfrm rot="10800000">
              <a:off x="4865486" y="5965558"/>
              <a:ext cx="1538400" cy="561000"/>
            </a:xfrm>
            <a:prstGeom prst="bentConnector2">
              <a:avLst/>
            </a:prstGeom>
            <a:noFill/>
            <a:ln w="9525" cap="flat" cmpd="sng">
              <a:solidFill>
                <a:srgbClr val="79527B"/>
              </a:solidFill>
              <a:prstDash val="solid"/>
              <a:miter lim="800000"/>
              <a:headEnd type="triangle" w="med" len="med"/>
              <a:tailEnd type="triangle" w="med" len="med"/>
            </a:ln>
          </p:spPr>
        </p:cxnSp>
      </p:grpSp>
      <p:sp>
        <p:nvSpPr>
          <p:cNvPr id="25" name="Google Shape;1171;p18">
            <a:extLst>
              <a:ext uri="{FF2B5EF4-FFF2-40B4-BE49-F238E27FC236}">
                <a16:creationId xmlns:a16="http://schemas.microsoft.com/office/drawing/2014/main" id="{A1D901B0-B1F8-389C-3360-06FE408359DA}"/>
              </a:ext>
            </a:extLst>
          </p:cNvPr>
          <p:cNvSpPr/>
          <p:nvPr/>
        </p:nvSpPr>
        <p:spPr>
          <a:xfrm>
            <a:off x="3556094" y="6103737"/>
            <a:ext cx="2437502" cy="684000"/>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Cash </a:t>
            </a:r>
            <a:r>
              <a:rPr lang="de-DE" sz="1400" dirty="0" err="1">
                <a:solidFill>
                  <a:srgbClr val="915F9E"/>
                </a:solidFill>
                <a:latin typeface="Calibri"/>
                <a:ea typeface="Calibri"/>
                <a:cs typeface="Calibri"/>
                <a:sym typeface="Calibri"/>
              </a:rPr>
              <a:t>flow</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statement</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Cash and cash </a:t>
            </a:r>
            <a:r>
              <a:rPr lang="de-DE" sz="1400" dirty="0" err="1">
                <a:solidFill>
                  <a:srgbClr val="915F9E"/>
                </a:solidFill>
                <a:latin typeface="Calibri"/>
                <a:ea typeface="Calibri"/>
                <a:cs typeface="Calibri"/>
                <a:sym typeface="Calibri"/>
              </a:rPr>
              <a:t>equivalents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Interest </a:t>
            </a:r>
            <a:r>
              <a:rPr lang="de-DE" sz="1400" dirty="0" err="1">
                <a:solidFill>
                  <a:srgbClr val="915F9E"/>
                </a:solidFill>
                <a:latin typeface="Calibri"/>
                <a:ea typeface="Calibri"/>
                <a:cs typeface="Calibri"/>
                <a:sym typeface="Calibri"/>
              </a:rPr>
              <a:t>income</a:t>
            </a:r>
            <a:r>
              <a:rPr lang="de-DE" sz="1400" dirty="0">
                <a:solidFill>
                  <a:srgbClr val="915F9E"/>
                </a:solidFill>
                <a:latin typeface="Calibri"/>
                <a:ea typeface="Calibri"/>
                <a:cs typeface="Calibri"/>
                <a:sym typeface="Calibri"/>
              </a:rPr>
              <a:t> / </a:t>
            </a:r>
            <a:r>
              <a:rPr lang="de-DE" sz="1400" dirty="0" err="1">
                <a:solidFill>
                  <a:srgbClr val="915F9E"/>
                </a:solidFill>
                <a:latin typeface="Calibri"/>
                <a:ea typeface="Calibri"/>
                <a:cs typeface="Calibri"/>
                <a:sym typeface="Calibri"/>
              </a:rPr>
              <a:t>expense</a:t>
            </a:r>
            <a:endParaRPr sz="1400" b="1" dirty="0">
              <a:solidFill>
                <a:srgbClr val="915F9E"/>
              </a:solidFill>
              <a:latin typeface="Calibri"/>
              <a:ea typeface="Calibri"/>
              <a:cs typeface="Calibri"/>
              <a:sym typeface="Calibri"/>
            </a:endParaRPr>
          </a:p>
        </p:txBody>
      </p:sp>
      <p:sp>
        <p:nvSpPr>
          <p:cNvPr id="26" name="Google Shape;1152;p18">
            <a:extLst>
              <a:ext uri="{FF2B5EF4-FFF2-40B4-BE49-F238E27FC236}">
                <a16:creationId xmlns:a16="http://schemas.microsoft.com/office/drawing/2014/main" id="{389F5C9F-56A5-FF74-7A6D-80B040E98324}"/>
              </a:ext>
            </a:extLst>
          </p:cNvPr>
          <p:cNvSpPr txBox="1">
            <a:spLocks/>
          </p:cNvSpPr>
          <p:nvPr/>
        </p:nvSpPr>
        <p:spPr>
          <a:xfrm>
            <a:off x="8964176" y="2437950"/>
            <a:ext cx="3006481" cy="1631673"/>
          </a:xfrm>
          <a:prstGeom prst="rect">
            <a:avLst/>
          </a:prstGeom>
          <a:noFill/>
          <a:ln>
            <a:noFill/>
          </a:ln>
        </p:spPr>
        <p:txBody>
          <a:bodyPr spcFirstLastPara="1" wrap="square" lIns="91425" tIns="45700" rIns="91425" bIns="45700" anchor="ctr" anchorCtr="0">
            <a:normAutofit/>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spcBef>
                <a:spcPts val="0"/>
              </a:spcBef>
              <a:buClr>
                <a:srgbClr val="595A59"/>
              </a:buClr>
              <a:buSzPts val="1800"/>
              <a:buFont typeface="Arial" panose="020B0604020202020204" pitchFamily="34" charset="0"/>
              <a:buNone/>
            </a:pPr>
            <a:r>
              <a:rPr lang="de-DE" sz="1600" dirty="0"/>
              <a:t>Due </a:t>
            </a:r>
            <a:r>
              <a:rPr lang="de-DE" sz="1600" dirty="0" err="1"/>
              <a:t>to</a:t>
            </a:r>
            <a:r>
              <a:rPr lang="de-DE" sz="1600" dirty="0"/>
              <a:t> </a:t>
            </a:r>
            <a:r>
              <a:rPr lang="de-DE" sz="1600" dirty="0" err="1"/>
              <a:t>the</a:t>
            </a:r>
            <a:r>
              <a:rPr lang="de-DE" sz="1600" dirty="0"/>
              <a:t> </a:t>
            </a:r>
            <a:r>
              <a:rPr lang="de-DE" sz="1600" dirty="0" err="1"/>
              <a:t>linking</a:t>
            </a:r>
            <a:r>
              <a:rPr lang="de-DE" sz="1600" dirty="0"/>
              <a:t> of </a:t>
            </a:r>
            <a:r>
              <a:rPr lang="de-DE" sz="1600" dirty="0" err="1"/>
              <a:t>profit</a:t>
            </a:r>
            <a:r>
              <a:rPr lang="de-DE" sz="1600" dirty="0"/>
              <a:t> and </a:t>
            </a:r>
            <a:r>
              <a:rPr lang="de-DE" sz="1600" dirty="0" err="1"/>
              <a:t>loss</a:t>
            </a:r>
            <a:r>
              <a:rPr lang="de-DE" sz="1600" dirty="0"/>
              <a:t> </a:t>
            </a:r>
            <a:r>
              <a:rPr lang="de-DE" sz="1600" dirty="0" err="1"/>
              <a:t>planning</a:t>
            </a:r>
            <a:r>
              <a:rPr lang="de-DE" sz="1600" dirty="0"/>
              <a:t>, </a:t>
            </a:r>
            <a:r>
              <a:rPr lang="de-DE" sz="1600" dirty="0" err="1"/>
              <a:t>liquidity</a:t>
            </a:r>
            <a:r>
              <a:rPr lang="de-DE" sz="1600" dirty="0"/>
              <a:t> </a:t>
            </a:r>
            <a:r>
              <a:rPr lang="de-DE" sz="1600" dirty="0" err="1"/>
              <a:t>planning</a:t>
            </a:r>
            <a:r>
              <a:rPr lang="de-DE" sz="1600" dirty="0"/>
              <a:t> and </a:t>
            </a:r>
            <a:r>
              <a:rPr lang="de-DE" sz="1600" dirty="0" err="1"/>
              <a:t>balance</a:t>
            </a:r>
            <a:r>
              <a:rPr lang="de-DE" sz="1600" dirty="0"/>
              <a:t> </a:t>
            </a:r>
            <a:r>
              <a:rPr lang="de-DE" sz="1600" dirty="0" err="1"/>
              <a:t>sheet</a:t>
            </a:r>
            <a:r>
              <a:rPr lang="de-DE" sz="1600" dirty="0"/>
              <a:t> </a:t>
            </a:r>
            <a:r>
              <a:rPr lang="de-DE" sz="1600" dirty="0" err="1"/>
              <a:t>planning</a:t>
            </a:r>
            <a:r>
              <a:rPr lang="de-DE" sz="1600" dirty="0"/>
              <a:t>, </a:t>
            </a:r>
            <a:r>
              <a:rPr lang="de-DE" sz="1600" dirty="0" err="1"/>
              <a:t>this</a:t>
            </a:r>
            <a:r>
              <a:rPr lang="de-DE" sz="1600" dirty="0"/>
              <a:t> </a:t>
            </a:r>
            <a:r>
              <a:rPr lang="de-DE" sz="1600" dirty="0" err="1"/>
              <a:t>is</a:t>
            </a:r>
            <a:r>
              <a:rPr lang="de-DE" sz="1600" dirty="0"/>
              <a:t> also </a:t>
            </a:r>
            <a:r>
              <a:rPr lang="de-DE" sz="1600" dirty="0" err="1"/>
              <a:t>referred</a:t>
            </a:r>
            <a:r>
              <a:rPr lang="de-DE" sz="1600" dirty="0"/>
              <a:t> </a:t>
            </a:r>
            <a:r>
              <a:rPr lang="de-DE" sz="1600" dirty="0" err="1"/>
              <a:t>to</a:t>
            </a:r>
            <a:r>
              <a:rPr lang="de-DE" sz="1600" dirty="0"/>
              <a:t> </a:t>
            </a:r>
            <a:r>
              <a:rPr lang="de-DE" sz="1600" dirty="0" err="1"/>
              <a:t>as</a:t>
            </a:r>
            <a:r>
              <a:rPr lang="de-DE" sz="1600" dirty="0"/>
              <a:t> "</a:t>
            </a:r>
            <a:r>
              <a:rPr lang="de-DE" sz="1600" dirty="0" err="1"/>
              <a:t>integrated</a:t>
            </a:r>
            <a:r>
              <a:rPr lang="de-DE" sz="1600" dirty="0"/>
              <a:t> </a:t>
            </a:r>
            <a:r>
              <a:rPr lang="de-DE" sz="1600" dirty="0" err="1"/>
              <a:t>planning</a:t>
            </a:r>
            <a:r>
              <a:rPr lang="de-DE" sz="1600" dirty="0"/>
              <a:t>".</a:t>
            </a:r>
          </a:p>
        </p:txBody>
      </p:sp>
      <p:sp>
        <p:nvSpPr>
          <p:cNvPr id="27" name="Textfeld 26">
            <a:extLst>
              <a:ext uri="{FF2B5EF4-FFF2-40B4-BE49-F238E27FC236}">
                <a16:creationId xmlns:a16="http://schemas.microsoft.com/office/drawing/2014/main" id="{642FED43-361F-2D5F-9A4F-344F6151C96C}"/>
              </a:ext>
            </a:extLst>
          </p:cNvPr>
          <p:cNvSpPr txBox="1"/>
          <p:nvPr/>
        </p:nvSpPr>
        <p:spPr>
          <a:xfrm>
            <a:off x="8948713" y="4117491"/>
            <a:ext cx="2855469" cy="1459310"/>
          </a:xfrm>
          <a:prstGeom prst="rect">
            <a:avLst/>
          </a:prstGeom>
          <a:noFill/>
        </p:spPr>
        <p:txBody>
          <a:bodyPr wrap="square" rtlCol="0">
            <a:spAutoFit/>
          </a:bodyPr>
          <a:lstStyle/>
          <a:p>
            <a:pPr>
              <a:spcBef>
                <a:spcPts val="1200"/>
              </a:spcBef>
            </a:pPr>
            <a:r>
              <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rPr>
              <a:t>*EBIT: </a:t>
            </a:r>
            <a:r>
              <a:rPr lang="en-GB" sz="1400" dirty="0">
                <a:solidFill>
                  <a:srgbClr val="595A59"/>
                </a:solidFill>
                <a:latin typeface="Calibri" panose="020F0502020204030204" pitchFamily="34" charset="0"/>
                <a:ea typeface="Calibri" panose="020F0502020204030204" pitchFamily="34" charset="0"/>
                <a:cs typeface="Calibri" panose="020F0502020204030204" pitchFamily="34" charset="0"/>
              </a:rPr>
              <a:t>Earnings before interest and taxes</a:t>
            </a:r>
            <a:r>
              <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rPr>
              <a:t> </a:t>
            </a:r>
          </a:p>
          <a:p>
            <a:pPr>
              <a:spcBef>
                <a:spcPts val="1200"/>
              </a:spcBef>
            </a:pPr>
            <a:r>
              <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rPr>
              <a:t>**EBITDA: E</a:t>
            </a:r>
            <a:r>
              <a:rPr lang="en-GB" sz="1400" dirty="0">
                <a:solidFill>
                  <a:srgbClr val="595A59"/>
                </a:solidFill>
                <a:latin typeface="Calibri" panose="020F0502020204030204" pitchFamily="34" charset="0"/>
                <a:ea typeface="Calibri" panose="020F0502020204030204" pitchFamily="34" charset="0"/>
                <a:cs typeface="Calibri" panose="020F0502020204030204" pitchFamily="34" charset="0"/>
              </a:rPr>
              <a:t>arnings before interest, taxes, depreciation and amortization</a:t>
            </a:r>
            <a:endPar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endParaRPr>
          </a:p>
          <a:p>
            <a:pPr marL="285750" indent="-285750">
              <a:spcBef>
                <a:spcPts val="1200"/>
              </a:spcBef>
              <a:buFont typeface="Arial" panose="020B0604020202020204" pitchFamily="34" charset="0"/>
              <a:buChar char="•"/>
            </a:pPr>
            <a:endParaRPr lang="en-GB" dirty="0">
              <a:solidFill>
                <a:srgbClr val="595A59"/>
              </a:solidFill>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3763700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Bildplatzhalter 11" descr="Ein Bild, das Kleidung, draußen, Menschliches Gesicht, Person enthält.&#10;&#10;Automatisch generierte Beschreibung">
            <a:extLst>
              <a:ext uri="{FF2B5EF4-FFF2-40B4-BE49-F238E27FC236}">
                <a16:creationId xmlns:a16="http://schemas.microsoft.com/office/drawing/2014/main" id="{49DC5928-EA16-BEBE-083F-B8895763B215}"/>
              </a:ext>
            </a:extLst>
          </p:cNvPr>
          <p:cNvPicPr>
            <a:picLocks noGrp="1" noChangeAspect="1"/>
          </p:cNvPicPr>
          <p:nvPr>
            <p:ph type="pic" sz="quarter" idx="21"/>
          </p:nvPr>
        </p:nvPicPr>
        <p:blipFill rotWithShape="1">
          <a:blip r:embed="rId2" cstate="screen">
            <a:extLst>
              <a:ext uri="{28A0092B-C50C-407E-A947-70E740481C1C}">
                <a14:useLocalDpi xmlns:a14="http://schemas.microsoft.com/office/drawing/2010/main"/>
              </a:ext>
            </a:extLst>
          </a:blip>
          <a:srcRect t="5366" r="5302" b="10260"/>
          <a:stretch/>
        </p:blipFill>
        <p:spPr>
          <a:xfrm>
            <a:off x="0" y="0"/>
            <a:ext cx="12192000" cy="6858000"/>
          </a:xfrm>
        </p:spPr>
      </p:pic>
      <p:sp>
        <p:nvSpPr>
          <p:cNvPr id="9" name="Textplatzhalter 8">
            <a:extLst>
              <a:ext uri="{FF2B5EF4-FFF2-40B4-BE49-F238E27FC236}">
                <a16:creationId xmlns:a16="http://schemas.microsoft.com/office/drawing/2014/main" id="{01C66A30-D484-3505-3A7E-51E9DEB17E51}"/>
              </a:ext>
            </a:extLst>
          </p:cNvPr>
          <p:cNvSpPr>
            <a:spLocks noGrp="1"/>
          </p:cNvSpPr>
          <p:nvPr>
            <p:ph type="body" sz="quarter" idx="30"/>
          </p:nvPr>
        </p:nvSpPr>
        <p:spPr>
          <a:xfrm>
            <a:off x="546755" y="1409888"/>
            <a:ext cx="6909847" cy="735175"/>
          </a:xfrm>
        </p:spPr>
        <p:txBody>
          <a:bodyPr/>
          <a:lstStyle/>
          <a:p>
            <a:r>
              <a:rPr lang="de-DE" sz="2800" dirty="0" err="1"/>
              <a:t>How</a:t>
            </a:r>
            <a:r>
              <a:rPr lang="de-DE" sz="2800" dirty="0"/>
              <a:t> </a:t>
            </a:r>
            <a:r>
              <a:rPr lang="de-DE" sz="2800" dirty="0" err="1"/>
              <a:t>to</a:t>
            </a:r>
            <a:r>
              <a:rPr lang="de-DE" sz="2800" dirty="0"/>
              <a:t> </a:t>
            </a:r>
            <a:r>
              <a:rPr lang="de-DE" sz="2800" dirty="0" err="1"/>
              <a:t>become</a:t>
            </a:r>
            <a:r>
              <a:rPr lang="de-DE" sz="2800" dirty="0"/>
              <a:t> </a:t>
            </a:r>
            <a:r>
              <a:rPr lang="de-DE" sz="2800" dirty="0" err="1"/>
              <a:t>financial</a:t>
            </a:r>
            <a:r>
              <a:rPr lang="de-DE" sz="2800" dirty="0"/>
              <a:t> </a:t>
            </a:r>
            <a:r>
              <a:rPr lang="de-DE" sz="2800" dirty="0" err="1"/>
              <a:t>literate</a:t>
            </a:r>
            <a:r>
              <a:rPr lang="de-DE" sz="2800" dirty="0"/>
              <a:t>?</a:t>
            </a:r>
          </a:p>
        </p:txBody>
      </p:sp>
      <p:sp>
        <p:nvSpPr>
          <p:cNvPr id="10" name="Textplatzhalter 9">
            <a:extLst>
              <a:ext uri="{FF2B5EF4-FFF2-40B4-BE49-F238E27FC236}">
                <a16:creationId xmlns:a16="http://schemas.microsoft.com/office/drawing/2014/main" id="{D14D7A3D-7201-C5BB-2C4F-5BA14D0E9D2C}"/>
              </a:ext>
            </a:extLst>
          </p:cNvPr>
          <p:cNvSpPr>
            <a:spLocks noGrp="1"/>
          </p:cNvSpPr>
          <p:nvPr>
            <p:ph type="body" sz="quarter" idx="48"/>
          </p:nvPr>
        </p:nvSpPr>
        <p:spPr>
          <a:xfrm>
            <a:off x="667648" y="2010313"/>
            <a:ext cx="6512800" cy="3225834"/>
          </a:xfrm>
        </p:spPr>
        <p:txBody>
          <a:bodyPr/>
          <a:lstStyle/>
          <a:p>
            <a:r>
              <a:rPr lang="en-US" sz="2300" dirty="0"/>
              <a:t>Becoming financially literate means learning and </a:t>
            </a:r>
            <a:r>
              <a:rPr lang="en-US" sz="2300" dirty="0" err="1"/>
              <a:t>practising</a:t>
            </a:r>
            <a:r>
              <a:rPr lang="en-US" sz="2300" dirty="0"/>
              <a:t> a range of skills, such as budgeting, preparing for unforeseen expenses, and understanding accounting. We'll take a closer look at all of these skills in this module and show you where you can get help, don't worry. For now, let's take a look at some videos and podcasts that will allow you to easily integrate your daily dose of financial literacy into your everyday life.</a:t>
            </a:r>
            <a:endParaRPr lang="de-DE" sz="2300" dirty="0"/>
          </a:p>
        </p:txBody>
      </p:sp>
    </p:spTree>
    <p:extLst>
      <p:ext uri="{BB962C8B-B14F-4D97-AF65-F5344CB8AC3E}">
        <p14:creationId xmlns:p14="http://schemas.microsoft.com/office/powerpoint/2010/main" val="245427823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531044"/>
            <a:ext cx="10483431" cy="804265"/>
          </a:xfrm>
        </p:spPr>
        <p:txBody>
          <a:bodyPr/>
          <a:lstStyle/>
          <a:p>
            <a:r>
              <a:rPr lang="en-US" sz="3200" dirty="0"/>
              <a:t>EXTRA: STRUCTURE OF LIQUIDITY PLANNING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70</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770304" y="1158165"/>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Both actual and planned values are taken into account in liquidity planning</a:t>
            </a:r>
          </a:p>
        </p:txBody>
      </p:sp>
      <p:grpSp>
        <p:nvGrpSpPr>
          <p:cNvPr id="31" name="Gruppieren 30">
            <a:extLst>
              <a:ext uri="{FF2B5EF4-FFF2-40B4-BE49-F238E27FC236}">
                <a16:creationId xmlns:a16="http://schemas.microsoft.com/office/drawing/2014/main" id="{B510B9F8-B2AB-3CE3-87B7-6B030B2A20C2}"/>
              </a:ext>
            </a:extLst>
          </p:cNvPr>
          <p:cNvGrpSpPr/>
          <p:nvPr/>
        </p:nvGrpSpPr>
        <p:grpSpPr>
          <a:xfrm>
            <a:off x="3951514" y="1804728"/>
            <a:ext cx="7783286" cy="4566891"/>
            <a:chOff x="3749818" y="1637400"/>
            <a:chExt cx="8239210" cy="4820846"/>
          </a:xfrm>
        </p:grpSpPr>
        <p:sp>
          <p:nvSpPr>
            <p:cNvPr id="3" name="Google Shape;1183;p19">
              <a:extLst>
                <a:ext uri="{FF2B5EF4-FFF2-40B4-BE49-F238E27FC236}">
                  <a16:creationId xmlns:a16="http://schemas.microsoft.com/office/drawing/2014/main" id="{84E93A50-3521-9A13-627E-1D9392C64835}"/>
                </a:ext>
              </a:extLst>
            </p:cNvPr>
            <p:cNvSpPr/>
            <p:nvPr/>
          </p:nvSpPr>
          <p:spPr>
            <a:xfrm>
              <a:off x="3752491" y="1637400"/>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bg1"/>
                  </a:solidFill>
                  <a:latin typeface="Calibri"/>
                  <a:ea typeface="Calibri"/>
                  <a:cs typeface="Calibri"/>
                  <a:sym typeface="Calibri"/>
                </a:rPr>
                <a:t>PLAN </a:t>
              </a:r>
              <a:r>
                <a:rPr lang="de-DE" sz="1400" b="1" dirty="0" err="1">
                  <a:solidFill>
                    <a:schemeClr val="bg1"/>
                  </a:solidFill>
                  <a:latin typeface="Calibri"/>
                  <a:ea typeface="Calibri"/>
                  <a:cs typeface="Calibri"/>
                  <a:sym typeface="Calibri"/>
                </a:rPr>
                <a:t>values</a:t>
              </a:r>
              <a:endParaRPr b="1" dirty="0">
                <a:solidFill>
                  <a:schemeClr val="bg1"/>
                </a:solidFill>
              </a:endParaRPr>
            </a:p>
          </p:txBody>
        </p:sp>
        <p:sp>
          <p:nvSpPr>
            <p:cNvPr id="6" name="Google Shape;1184;p19">
              <a:extLst>
                <a:ext uri="{FF2B5EF4-FFF2-40B4-BE49-F238E27FC236}">
                  <a16:creationId xmlns:a16="http://schemas.microsoft.com/office/drawing/2014/main" id="{B7069ECD-FD23-1487-CDF7-6BDEB5A4A300}"/>
                </a:ext>
              </a:extLst>
            </p:cNvPr>
            <p:cNvSpPr/>
            <p:nvPr/>
          </p:nvSpPr>
          <p:spPr>
            <a:xfrm>
              <a:off x="3752489" y="2385309"/>
              <a:ext cx="2465430" cy="1791166"/>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Sales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err="1">
                  <a:solidFill>
                    <a:srgbClr val="915F9E"/>
                  </a:solidFill>
                  <a:latin typeface="Calibri"/>
                  <a:ea typeface="Calibri"/>
                  <a:cs typeface="Calibri"/>
                  <a:sym typeface="Calibri"/>
                </a:rPr>
                <a:t>Cost</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of</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materials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Third-party </a:t>
              </a:r>
              <a:r>
                <a:rPr lang="de-DE" sz="1400" dirty="0" err="1">
                  <a:solidFill>
                    <a:srgbClr val="915F9E"/>
                  </a:solidFill>
                  <a:latin typeface="Calibri"/>
                  <a:ea typeface="Calibri"/>
                  <a:cs typeface="Calibri"/>
                  <a:sym typeface="Calibri"/>
                </a:rPr>
                <a:t>services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Other </a:t>
              </a:r>
              <a:r>
                <a:rPr lang="de-DE" sz="1400" dirty="0" err="1">
                  <a:solidFill>
                    <a:srgbClr val="915F9E"/>
                  </a:solidFill>
                  <a:latin typeface="Calibri"/>
                  <a:ea typeface="Calibri"/>
                  <a:cs typeface="Calibri"/>
                  <a:sym typeface="Calibri"/>
                </a:rPr>
                <a:t>costs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Interest and </a:t>
              </a:r>
              <a:r>
                <a:rPr lang="de-DE" sz="1400" dirty="0" err="1">
                  <a:solidFill>
                    <a:srgbClr val="915F9E"/>
                  </a:solidFill>
                  <a:latin typeface="Calibri"/>
                  <a:ea typeface="Calibri"/>
                  <a:cs typeface="Calibri"/>
                  <a:sym typeface="Calibri"/>
                </a:rPr>
                <a:t>amortization</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Investments / </a:t>
              </a:r>
              <a:r>
                <a:rPr lang="de-DE" sz="1400" dirty="0" err="1">
                  <a:solidFill>
                    <a:srgbClr val="915F9E"/>
                  </a:solidFill>
                  <a:latin typeface="Calibri"/>
                  <a:ea typeface="Calibri"/>
                  <a:cs typeface="Calibri"/>
                  <a:sym typeface="Calibri"/>
                </a:rPr>
                <a:t>divestments</a:t>
              </a:r>
              <a:endParaRPr sz="1400" dirty="0">
                <a:solidFill>
                  <a:srgbClr val="915F9E"/>
                </a:solidFill>
                <a:latin typeface="Calibri"/>
                <a:ea typeface="Calibri"/>
                <a:cs typeface="Calibri"/>
                <a:sym typeface="Calibri"/>
              </a:endParaRPr>
            </a:p>
          </p:txBody>
        </p:sp>
        <p:sp>
          <p:nvSpPr>
            <p:cNvPr id="7" name="Google Shape;1185;p19">
              <a:extLst>
                <a:ext uri="{FF2B5EF4-FFF2-40B4-BE49-F238E27FC236}">
                  <a16:creationId xmlns:a16="http://schemas.microsoft.com/office/drawing/2014/main" id="{E9B57085-4D68-71DB-68ED-FFF7956749B0}"/>
                </a:ext>
              </a:extLst>
            </p:cNvPr>
            <p:cNvSpPr/>
            <p:nvPr/>
          </p:nvSpPr>
          <p:spPr>
            <a:xfrm>
              <a:off x="3749820" y="4265570"/>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bg1"/>
                  </a:solidFill>
                  <a:latin typeface="Calibri"/>
                  <a:ea typeface="Calibri"/>
                  <a:cs typeface="Calibri"/>
                  <a:sym typeface="Calibri"/>
                </a:rPr>
                <a:t>ACTUAL </a:t>
              </a:r>
              <a:r>
                <a:rPr lang="de-DE" sz="1400" b="1" dirty="0" err="1">
                  <a:solidFill>
                    <a:schemeClr val="bg1"/>
                  </a:solidFill>
                  <a:latin typeface="Calibri"/>
                  <a:ea typeface="Calibri"/>
                  <a:cs typeface="Calibri"/>
                  <a:sym typeface="Calibri"/>
                </a:rPr>
                <a:t>values</a:t>
              </a:r>
              <a:endParaRPr b="1" dirty="0">
                <a:solidFill>
                  <a:schemeClr val="bg1"/>
                </a:solidFill>
              </a:endParaRPr>
            </a:p>
          </p:txBody>
        </p:sp>
        <p:sp>
          <p:nvSpPr>
            <p:cNvPr id="8" name="Google Shape;1186;p19">
              <a:extLst>
                <a:ext uri="{FF2B5EF4-FFF2-40B4-BE49-F238E27FC236}">
                  <a16:creationId xmlns:a16="http://schemas.microsoft.com/office/drawing/2014/main" id="{4191EA7A-4864-15E2-F5AD-766E42DEED19}"/>
                </a:ext>
              </a:extLst>
            </p:cNvPr>
            <p:cNvSpPr/>
            <p:nvPr/>
          </p:nvSpPr>
          <p:spPr>
            <a:xfrm>
              <a:off x="3749818" y="5025938"/>
              <a:ext cx="2465430" cy="1432306"/>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Account </a:t>
              </a:r>
              <a:r>
                <a:rPr lang="de-DE" sz="1400" dirty="0" err="1">
                  <a:solidFill>
                    <a:srgbClr val="915F9E"/>
                  </a:solidFill>
                  <a:latin typeface="Calibri"/>
                  <a:ea typeface="Calibri"/>
                  <a:cs typeface="Calibri"/>
                  <a:sym typeface="Calibri"/>
                </a:rPr>
                <a:t>balance</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err="1">
                  <a:solidFill>
                    <a:srgbClr val="915F9E"/>
                  </a:solidFill>
                  <a:latin typeface="Calibri"/>
                  <a:ea typeface="Calibri"/>
                  <a:cs typeface="Calibri"/>
                  <a:sym typeface="Calibri"/>
                </a:rPr>
                <a:t>Booked</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accounts</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receivable</a:t>
              </a:r>
              <a:r>
                <a:rPr lang="de-DE" sz="1400" dirty="0">
                  <a:solidFill>
                    <a:srgbClr val="915F9E"/>
                  </a:solidFill>
                  <a:latin typeface="Calibri"/>
                  <a:ea typeface="Calibri"/>
                  <a:cs typeface="Calibri"/>
                  <a:sym typeface="Calibri"/>
                </a:rPr>
                <a:t> </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err="1">
                  <a:solidFill>
                    <a:srgbClr val="915F9E"/>
                  </a:solidFill>
                  <a:latin typeface="Calibri"/>
                  <a:ea typeface="Calibri"/>
                  <a:cs typeface="Calibri"/>
                  <a:sym typeface="Calibri"/>
                </a:rPr>
                <a:t>Booked</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accounts</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payable</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err="1">
                  <a:solidFill>
                    <a:srgbClr val="915F9E"/>
                  </a:solidFill>
                  <a:latin typeface="Calibri"/>
                  <a:ea typeface="Calibri"/>
                  <a:cs typeface="Calibri"/>
                  <a:sym typeface="Calibri"/>
                </a:rPr>
                <a:t>Credit</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limit</a:t>
              </a:r>
              <a:endParaRPr sz="1400" dirty="0">
                <a:solidFill>
                  <a:srgbClr val="915F9E"/>
                </a:solidFill>
                <a:latin typeface="Calibri"/>
                <a:ea typeface="Calibri"/>
                <a:cs typeface="Calibri"/>
                <a:sym typeface="Calibri"/>
              </a:endParaRPr>
            </a:p>
          </p:txBody>
        </p:sp>
        <p:sp>
          <p:nvSpPr>
            <p:cNvPr id="9" name="Google Shape;1187;p19">
              <a:extLst>
                <a:ext uri="{FF2B5EF4-FFF2-40B4-BE49-F238E27FC236}">
                  <a16:creationId xmlns:a16="http://schemas.microsoft.com/office/drawing/2014/main" id="{CDFA5689-D768-D7ED-F5B0-202F8068EB23}"/>
                </a:ext>
              </a:extLst>
            </p:cNvPr>
            <p:cNvSpPr/>
            <p:nvPr/>
          </p:nvSpPr>
          <p:spPr>
            <a:xfrm>
              <a:off x="6632570" y="1637400"/>
              <a:ext cx="2465430" cy="4820845"/>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Account </a:t>
              </a:r>
              <a:r>
                <a:rPr lang="de-DE" sz="1400" b="1" dirty="0" err="1">
                  <a:solidFill>
                    <a:srgbClr val="915F9E"/>
                  </a:solidFill>
                  <a:latin typeface="Calibri"/>
                  <a:ea typeface="Calibri"/>
                  <a:cs typeface="Calibri"/>
                  <a:sym typeface="Calibri"/>
                </a:rPr>
                <a:t>balance</a:t>
              </a:r>
              <a:endParaRPr dirty="0">
                <a:solidFill>
                  <a:srgbClr val="915F9E"/>
                </a:solidFill>
              </a:endParaRP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 Accounts </a:t>
              </a:r>
              <a:r>
                <a:rPr lang="de-DE" dirty="0" err="1">
                  <a:solidFill>
                    <a:srgbClr val="915F9E"/>
                  </a:solidFill>
                  <a:latin typeface="Calibri"/>
                  <a:ea typeface="Calibri"/>
                  <a:cs typeface="Calibri"/>
                  <a:sym typeface="Calibri"/>
                </a:rPr>
                <a:t>r</a:t>
              </a:r>
              <a:r>
                <a:rPr lang="de-DE" sz="1400" dirty="0" err="1">
                  <a:solidFill>
                    <a:srgbClr val="915F9E"/>
                  </a:solidFill>
                  <a:latin typeface="Calibri"/>
                  <a:ea typeface="Calibri"/>
                  <a:cs typeface="Calibri"/>
                  <a:sym typeface="Calibri"/>
                </a:rPr>
                <a:t>eceivable</a:t>
              </a:r>
              <a:r>
                <a:rPr lang="de-DE" dirty="0">
                  <a:solidFill>
                    <a:srgbClr val="915F9E"/>
                  </a:solidFill>
                  <a:latin typeface="Calibri"/>
                  <a:ea typeface="Calibri"/>
                  <a:cs typeface="Calibri"/>
                  <a:sym typeface="Calibri"/>
                </a:rPr>
                <a:t> </a:t>
              </a:r>
              <a:endParaRPr dirty="0">
                <a:solidFill>
                  <a:srgbClr val="915F9E"/>
                </a:solidFill>
                <a:latin typeface="Calibri"/>
                <a:ea typeface="Calibri"/>
                <a:cs typeface="Calibri"/>
                <a:sym typeface="Calibri"/>
              </a:endParaRP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a:t>
              </a:r>
              <a:r>
                <a:rPr lang="de-DE" sz="1400" dirty="0" err="1">
                  <a:solidFill>
                    <a:srgbClr val="915F9E"/>
                  </a:solidFill>
                  <a:latin typeface="Calibri"/>
                  <a:ea typeface="Calibri"/>
                  <a:cs typeface="Calibri"/>
                  <a:sym typeface="Calibri"/>
                </a:rPr>
                <a:t>booked</a:t>
              </a:r>
              <a:r>
                <a:rPr lang="de-DE" sz="1400" dirty="0">
                  <a:solidFill>
                    <a:srgbClr val="915F9E"/>
                  </a:solidFill>
                  <a:latin typeface="Calibri"/>
                  <a:ea typeface="Calibri"/>
                  <a:cs typeface="Calibri"/>
                  <a:sym typeface="Calibri"/>
                </a:rPr>
                <a:t>)</a:t>
              </a:r>
              <a:endParaRPr dirty="0">
                <a:solidFill>
                  <a:srgbClr val="915F9E"/>
                </a:solidFill>
              </a:endParaRP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 Turnover</a:t>
              </a:r>
              <a:endParaRPr dirty="0">
                <a:solidFill>
                  <a:srgbClr val="915F9E"/>
                </a:solidFill>
              </a:endParaRP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Disinvestments</a:t>
              </a:r>
              <a:br>
                <a:rPr lang="de-DE" sz="1400" b="1" dirty="0">
                  <a:solidFill>
                    <a:srgbClr val="915F9E"/>
                  </a:solidFill>
                  <a:latin typeface="Calibri"/>
                  <a:ea typeface="Calibri"/>
                  <a:cs typeface="Calibri"/>
                  <a:sym typeface="Calibri"/>
                </a:rPr>
              </a:b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total </a:t>
              </a:r>
              <a:r>
                <a:rPr lang="de-DE" sz="1400" b="1" dirty="0" err="1">
                  <a:solidFill>
                    <a:srgbClr val="915F9E"/>
                  </a:solidFill>
                  <a:latin typeface="Calibri"/>
                  <a:ea typeface="Calibri"/>
                  <a:cs typeface="Calibri"/>
                  <a:sym typeface="Calibri"/>
                </a:rPr>
                <a:t>receipts</a:t>
              </a:r>
              <a:endParaRPr lang="de-DE" dirty="0">
                <a:solidFill>
                  <a:srgbClr val="915F9E"/>
                </a:solidFill>
              </a:endParaRPr>
            </a:p>
            <a:p>
              <a:pPr marL="0" marR="0" lvl="0" indent="0" algn="l" rtl="0">
                <a:spcBef>
                  <a:spcPts val="0"/>
                </a:spcBef>
                <a:spcAft>
                  <a:spcPts val="0"/>
                </a:spcAft>
                <a:buNone/>
              </a:pPr>
              <a:endParaRPr lang="de-DE" sz="1400" b="1" dirty="0">
                <a:solidFill>
                  <a:srgbClr val="915F9E"/>
                </a:solidFill>
                <a:latin typeface="Calibri"/>
                <a:ea typeface="Calibri"/>
                <a:cs typeface="Calibri"/>
                <a:sym typeface="Calibri"/>
              </a:endParaRPr>
            </a:p>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accounts</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payable</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material </a:t>
              </a:r>
              <a:r>
                <a:rPr lang="de-DE" sz="1400" dirty="0" err="1">
                  <a:solidFill>
                    <a:srgbClr val="915F9E"/>
                  </a:solidFill>
                  <a:latin typeface="Calibri"/>
                  <a:ea typeface="Calibri"/>
                  <a:cs typeface="Calibri"/>
                  <a:sym typeface="Calibri"/>
                </a:rPr>
                <a:t>costs</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external </a:t>
              </a:r>
              <a:r>
                <a:rPr lang="de-DE" sz="1400" dirty="0" err="1">
                  <a:solidFill>
                    <a:srgbClr val="915F9E"/>
                  </a:solidFill>
                  <a:latin typeface="Calibri"/>
                  <a:ea typeface="Calibri"/>
                  <a:cs typeface="Calibri"/>
                  <a:sym typeface="Calibri"/>
                </a:rPr>
                <a:t>services</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other</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costs</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interest</a:t>
              </a:r>
              <a:r>
                <a:rPr lang="de-DE" sz="1400" dirty="0">
                  <a:solidFill>
                    <a:srgbClr val="915F9E"/>
                  </a:solidFill>
                  <a:latin typeface="Calibri"/>
                  <a:ea typeface="Calibri"/>
                  <a:cs typeface="Calibri"/>
                  <a:sym typeface="Calibri"/>
                </a:rPr>
                <a:t> and </a:t>
              </a:r>
              <a:r>
                <a:rPr lang="de-DE" sz="1400" dirty="0" err="1">
                  <a:solidFill>
                    <a:srgbClr val="915F9E"/>
                  </a:solidFill>
                  <a:latin typeface="Calibri"/>
                  <a:ea typeface="Calibri"/>
                  <a:cs typeface="Calibri"/>
                  <a:sym typeface="Calibri"/>
                </a:rPr>
                <a:t>redemption</a:t>
              </a:r>
              <a:br>
                <a:rPr lang="de-DE" sz="1400" dirty="0">
                  <a:solidFill>
                    <a:srgbClr val="915F9E"/>
                  </a:solidFill>
                  <a:latin typeface="Calibri"/>
                  <a:ea typeface="Calibri"/>
                  <a:cs typeface="Calibri"/>
                  <a:sym typeface="Calibri"/>
                </a:rPr>
              </a:b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total </a:t>
              </a:r>
              <a:r>
                <a:rPr lang="de-DE" sz="1400" b="1" dirty="0" err="1">
                  <a:solidFill>
                    <a:srgbClr val="915F9E"/>
                  </a:solidFill>
                  <a:latin typeface="Calibri"/>
                  <a:ea typeface="Calibri"/>
                  <a:cs typeface="Calibri"/>
                  <a:sym typeface="Calibri"/>
                </a:rPr>
                <a:t>disbursements</a:t>
              </a:r>
              <a:br>
                <a:rPr lang="de-DE" sz="1400" b="1" dirty="0">
                  <a:solidFill>
                    <a:srgbClr val="915F9E"/>
                  </a:solidFill>
                  <a:latin typeface="Calibri"/>
                  <a:ea typeface="Calibri"/>
                  <a:cs typeface="Calibri"/>
                  <a:sym typeface="Calibri"/>
                </a:rPr>
              </a:br>
              <a:br>
                <a:rPr lang="de-DE" sz="1400" b="1" dirty="0">
                  <a:solidFill>
                    <a:srgbClr val="915F9E"/>
                  </a:solidFill>
                  <a:latin typeface="Calibri"/>
                  <a:ea typeface="Calibri"/>
                  <a:cs typeface="Calibri"/>
                  <a:sym typeface="Calibri"/>
                </a:rPr>
              </a:b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available</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credit</a:t>
              </a:r>
              <a:r>
                <a:rPr lang="de-DE" sz="1400" dirty="0">
                  <a:solidFill>
                    <a:srgbClr val="915F9E"/>
                  </a:solidFill>
                  <a:latin typeface="Calibri"/>
                  <a:ea typeface="Calibri"/>
                  <a:cs typeface="Calibri"/>
                  <a:sym typeface="Calibri"/>
                </a:rPr>
                <a:t> </a:t>
              </a:r>
              <a:r>
                <a:rPr lang="de-DE" sz="1400" dirty="0" err="1">
                  <a:solidFill>
                    <a:srgbClr val="915F9E"/>
                  </a:solidFill>
                  <a:latin typeface="Calibri"/>
                  <a:ea typeface="Calibri"/>
                  <a:cs typeface="Calibri"/>
                  <a:sym typeface="Calibri"/>
                </a:rPr>
                <a:t>line</a:t>
              </a:r>
              <a:br>
                <a:rPr lang="de-DE" sz="1400" b="1" dirty="0">
                  <a:solidFill>
                    <a:srgbClr val="915F9E"/>
                  </a:solidFill>
                  <a:latin typeface="Calibri"/>
                  <a:ea typeface="Calibri"/>
                  <a:cs typeface="Calibri"/>
                  <a:sym typeface="Calibri"/>
                </a:rPr>
              </a:br>
              <a:br>
                <a:rPr lang="de-DE" sz="1400" b="1"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a:t>
              </a:r>
              <a:r>
                <a:rPr lang="de-DE" sz="1400" b="1" dirty="0" err="1">
                  <a:solidFill>
                    <a:srgbClr val="915F9E"/>
                  </a:solidFill>
                  <a:latin typeface="Calibri"/>
                  <a:ea typeface="Calibri"/>
                  <a:cs typeface="Calibri"/>
                  <a:sym typeface="Calibri"/>
                </a:rPr>
                <a:t>available</a:t>
              </a:r>
              <a:r>
                <a:rPr lang="de-DE" sz="1400" b="1" dirty="0">
                  <a:solidFill>
                    <a:srgbClr val="915F9E"/>
                  </a:solidFill>
                  <a:latin typeface="Calibri"/>
                  <a:ea typeface="Calibri"/>
                  <a:cs typeface="Calibri"/>
                  <a:sym typeface="Calibri"/>
                </a:rPr>
                <a:t> </a:t>
              </a:r>
              <a:r>
                <a:rPr lang="de-DE" sz="1400" b="1" dirty="0" err="1">
                  <a:solidFill>
                    <a:srgbClr val="915F9E"/>
                  </a:solidFill>
                  <a:latin typeface="Calibri"/>
                  <a:ea typeface="Calibri"/>
                  <a:cs typeface="Calibri"/>
                  <a:sym typeface="Calibri"/>
                </a:rPr>
                <a:t>liquidity</a:t>
              </a:r>
              <a:endParaRPr dirty="0">
                <a:solidFill>
                  <a:srgbClr val="915F9E"/>
                </a:solidFill>
              </a:endParaRPr>
            </a:p>
          </p:txBody>
        </p:sp>
        <p:cxnSp>
          <p:nvCxnSpPr>
            <p:cNvPr id="10" name="Google Shape;1188;p19">
              <a:extLst>
                <a:ext uri="{FF2B5EF4-FFF2-40B4-BE49-F238E27FC236}">
                  <a16:creationId xmlns:a16="http://schemas.microsoft.com/office/drawing/2014/main" id="{E2EF4611-C0C3-0FD4-4598-46546D937610}"/>
                </a:ext>
              </a:extLst>
            </p:cNvPr>
            <p:cNvCxnSpPr>
              <a:cxnSpLocks/>
            </p:cNvCxnSpPr>
            <p:nvPr/>
          </p:nvCxnSpPr>
          <p:spPr>
            <a:xfrm>
              <a:off x="6207730" y="3280892"/>
              <a:ext cx="414651" cy="766931"/>
            </a:xfrm>
            <a:prstGeom prst="bentConnector3">
              <a:avLst>
                <a:gd name="adj1" fmla="val 52457"/>
              </a:avLst>
            </a:prstGeom>
            <a:noFill/>
            <a:ln w="9525" cap="flat" cmpd="sng">
              <a:solidFill>
                <a:srgbClr val="79527B"/>
              </a:solidFill>
              <a:prstDash val="solid"/>
              <a:miter lim="800000"/>
              <a:headEnd type="none" w="sm" len="sm"/>
              <a:tailEnd type="triangle" w="med" len="med"/>
            </a:ln>
          </p:spPr>
        </p:cxnSp>
        <p:cxnSp>
          <p:nvCxnSpPr>
            <p:cNvPr id="11" name="Google Shape;1189;p19">
              <a:extLst>
                <a:ext uri="{FF2B5EF4-FFF2-40B4-BE49-F238E27FC236}">
                  <a16:creationId xmlns:a16="http://schemas.microsoft.com/office/drawing/2014/main" id="{5B7F027B-2AC4-8986-C046-0564819C8BA4}"/>
                </a:ext>
              </a:extLst>
            </p:cNvPr>
            <p:cNvCxnSpPr>
              <a:cxnSpLocks/>
              <a:stCxn id="8" idx="3"/>
              <a:endCxn id="9" idx="1"/>
            </p:cNvCxnSpPr>
            <p:nvPr/>
          </p:nvCxnSpPr>
          <p:spPr>
            <a:xfrm flipV="1">
              <a:off x="6215248" y="4047822"/>
              <a:ext cx="417322" cy="1694269"/>
            </a:xfrm>
            <a:prstGeom prst="bentConnector3">
              <a:avLst>
                <a:gd name="adj1" fmla="val 50000"/>
              </a:avLst>
            </a:prstGeom>
            <a:noFill/>
            <a:ln w="9525" cap="flat" cmpd="sng">
              <a:solidFill>
                <a:srgbClr val="79527B"/>
              </a:solidFill>
              <a:prstDash val="solid"/>
              <a:miter lim="800000"/>
              <a:headEnd type="none" w="sm" len="sm"/>
              <a:tailEnd type="triangle" w="med" len="med"/>
            </a:ln>
          </p:spPr>
        </p:cxnSp>
        <p:sp>
          <p:nvSpPr>
            <p:cNvPr id="12" name="Google Shape;1190;p19">
              <a:extLst>
                <a:ext uri="{FF2B5EF4-FFF2-40B4-BE49-F238E27FC236}">
                  <a16:creationId xmlns:a16="http://schemas.microsoft.com/office/drawing/2014/main" id="{7336045E-D5E6-FBFE-7176-5AFD9E5D393D}"/>
                </a:ext>
              </a:extLst>
            </p:cNvPr>
            <p:cNvSpPr/>
            <p:nvPr/>
          </p:nvSpPr>
          <p:spPr>
            <a:xfrm>
              <a:off x="9523598" y="1637402"/>
              <a:ext cx="2465430" cy="4820844"/>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400">
                <a:solidFill>
                  <a:srgbClr val="915F9E"/>
                </a:solidFill>
                <a:latin typeface="Calibri"/>
                <a:ea typeface="Calibri"/>
                <a:cs typeface="Calibri"/>
                <a:sym typeface="Calibri"/>
              </a:endParaRPr>
            </a:p>
          </p:txBody>
        </p:sp>
        <p:grpSp>
          <p:nvGrpSpPr>
            <p:cNvPr id="13" name="Google Shape;1191;p19">
              <a:extLst>
                <a:ext uri="{FF2B5EF4-FFF2-40B4-BE49-F238E27FC236}">
                  <a16:creationId xmlns:a16="http://schemas.microsoft.com/office/drawing/2014/main" id="{E2C830EE-DFBE-3CA2-E02F-4AE2D87AE1C6}"/>
                </a:ext>
              </a:extLst>
            </p:cNvPr>
            <p:cNvGrpSpPr/>
            <p:nvPr/>
          </p:nvGrpSpPr>
          <p:grpSpPr>
            <a:xfrm>
              <a:off x="9748822" y="3194055"/>
              <a:ext cx="2240206" cy="1931038"/>
              <a:chOff x="9752076" y="4348991"/>
              <a:chExt cx="2240206" cy="1931038"/>
            </a:xfrm>
          </p:grpSpPr>
          <p:cxnSp>
            <p:nvCxnSpPr>
              <p:cNvPr id="14" name="Google Shape;1192;p19">
                <a:extLst>
                  <a:ext uri="{FF2B5EF4-FFF2-40B4-BE49-F238E27FC236}">
                    <a16:creationId xmlns:a16="http://schemas.microsoft.com/office/drawing/2014/main" id="{5871D27C-7982-7B5C-8745-09B17E6DE997}"/>
                  </a:ext>
                </a:extLst>
              </p:cNvPr>
              <p:cNvCxnSpPr/>
              <p:nvPr/>
            </p:nvCxnSpPr>
            <p:spPr>
              <a:xfrm>
                <a:off x="9752076" y="5989320"/>
                <a:ext cx="2049959" cy="0"/>
              </a:xfrm>
              <a:prstGeom prst="straightConnector1">
                <a:avLst/>
              </a:prstGeom>
              <a:noFill/>
              <a:ln w="9525" cap="flat" cmpd="sng">
                <a:solidFill>
                  <a:srgbClr val="79527B"/>
                </a:solidFill>
                <a:prstDash val="solid"/>
                <a:miter lim="800000"/>
                <a:headEnd type="none" w="sm" len="sm"/>
                <a:tailEnd type="triangle" w="med" len="med"/>
              </a:ln>
            </p:spPr>
          </p:cxnSp>
          <p:cxnSp>
            <p:nvCxnSpPr>
              <p:cNvPr id="15" name="Google Shape;1193;p19">
                <a:extLst>
                  <a:ext uri="{FF2B5EF4-FFF2-40B4-BE49-F238E27FC236}">
                    <a16:creationId xmlns:a16="http://schemas.microsoft.com/office/drawing/2014/main" id="{61CDAB60-58A9-0D7E-3274-5E5D015551D9}"/>
                  </a:ext>
                </a:extLst>
              </p:cNvPr>
              <p:cNvCxnSpPr/>
              <p:nvPr/>
            </p:nvCxnSpPr>
            <p:spPr>
              <a:xfrm rot="10800000">
                <a:off x="9752076" y="4430268"/>
                <a:ext cx="0" cy="1559052"/>
              </a:xfrm>
              <a:prstGeom prst="straightConnector1">
                <a:avLst/>
              </a:prstGeom>
              <a:noFill/>
              <a:ln w="9525" cap="flat" cmpd="sng">
                <a:solidFill>
                  <a:srgbClr val="79527B"/>
                </a:solidFill>
                <a:prstDash val="solid"/>
                <a:miter lim="800000"/>
                <a:headEnd type="none" w="sm" len="sm"/>
                <a:tailEnd type="triangle" w="med" len="med"/>
              </a:ln>
            </p:spPr>
          </p:cxnSp>
          <p:sp>
            <p:nvSpPr>
              <p:cNvPr id="16" name="Google Shape;1194;p19">
                <a:extLst>
                  <a:ext uri="{FF2B5EF4-FFF2-40B4-BE49-F238E27FC236}">
                    <a16:creationId xmlns:a16="http://schemas.microsoft.com/office/drawing/2014/main" id="{12F48057-0AAA-11F0-D318-5907F09EE24F}"/>
                  </a:ext>
                </a:extLst>
              </p:cNvPr>
              <p:cNvSpPr txBox="1"/>
              <p:nvPr/>
            </p:nvSpPr>
            <p:spPr>
              <a:xfrm>
                <a:off x="11372960" y="6018419"/>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Period</a:t>
                </a:r>
                <a:endParaRPr>
                  <a:solidFill>
                    <a:srgbClr val="915F9E"/>
                  </a:solidFill>
                </a:endParaRPr>
              </a:p>
            </p:txBody>
          </p:sp>
          <p:sp>
            <p:nvSpPr>
              <p:cNvPr id="17" name="Google Shape;1195;p19">
                <a:extLst>
                  <a:ext uri="{FF2B5EF4-FFF2-40B4-BE49-F238E27FC236}">
                    <a16:creationId xmlns:a16="http://schemas.microsoft.com/office/drawing/2014/main" id="{930FDFFC-2E5F-8D47-D7B9-E93FE0E89306}"/>
                  </a:ext>
                </a:extLst>
              </p:cNvPr>
              <p:cNvSpPr txBox="1"/>
              <p:nvPr/>
            </p:nvSpPr>
            <p:spPr>
              <a:xfrm>
                <a:off x="9752076"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t0</a:t>
                </a:r>
                <a:endParaRPr>
                  <a:solidFill>
                    <a:srgbClr val="915F9E"/>
                  </a:solidFill>
                </a:endParaRPr>
              </a:p>
            </p:txBody>
          </p:sp>
          <p:sp>
            <p:nvSpPr>
              <p:cNvPr id="18" name="Google Shape;1196;p19">
                <a:extLst>
                  <a:ext uri="{FF2B5EF4-FFF2-40B4-BE49-F238E27FC236}">
                    <a16:creationId xmlns:a16="http://schemas.microsoft.com/office/drawing/2014/main" id="{C0C3D958-7BA3-6694-7F88-CEBC0595A1DE}"/>
                  </a:ext>
                </a:extLst>
              </p:cNvPr>
              <p:cNvSpPr txBox="1"/>
              <p:nvPr/>
            </p:nvSpPr>
            <p:spPr>
              <a:xfrm>
                <a:off x="10182695"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t1</a:t>
                </a:r>
                <a:endParaRPr>
                  <a:solidFill>
                    <a:srgbClr val="915F9E"/>
                  </a:solidFill>
                </a:endParaRPr>
              </a:p>
            </p:txBody>
          </p:sp>
          <p:sp>
            <p:nvSpPr>
              <p:cNvPr id="19" name="Google Shape;1197;p19">
                <a:extLst>
                  <a:ext uri="{FF2B5EF4-FFF2-40B4-BE49-F238E27FC236}">
                    <a16:creationId xmlns:a16="http://schemas.microsoft.com/office/drawing/2014/main" id="{25B79CB9-F532-AD48-A2E7-520B87BEDE79}"/>
                  </a:ext>
                </a:extLst>
              </p:cNvPr>
              <p:cNvSpPr txBox="1"/>
              <p:nvPr/>
            </p:nvSpPr>
            <p:spPr>
              <a:xfrm>
                <a:off x="10673146"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t2</a:t>
                </a:r>
                <a:endParaRPr>
                  <a:solidFill>
                    <a:srgbClr val="915F9E"/>
                  </a:solidFill>
                </a:endParaRPr>
              </a:p>
            </p:txBody>
          </p:sp>
          <p:sp>
            <p:nvSpPr>
              <p:cNvPr id="20" name="Google Shape;1198;p19">
                <a:extLst>
                  <a:ext uri="{FF2B5EF4-FFF2-40B4-BE49-F238E27FC236}">
                    <a16:creationId xmlns:a16="http://schemas.microsoft.com/office/drawing/2014/main" id="{D5990D6C-46F8-1D82-CC56-E86507E49A04}"/>
                  </a:ext>
                </a:extLst>
              </p:cNvPr>
              <p:cNvSpPr txBox="1"/>
              <p:nvPr/>
            </p:nvSpPr>
            <p:spPr>
              <a:xfrm>
                <a:off x="9829429" y="4348991"/>
                <a:ext cx="972587"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Liquidity</a:t>
                </a:r>
                <a:endParaRPr>
                  <a:solidFill>
                    <a:srgbClr val="915F9E"/>
                  </a:solidFill>
                </a:endParaRPr>
              </a:p>
            </p:txBody>
          </p:sp>
          <p:sp>
            <p:nvSpPr>
              <p:cNvPr id="21" name="Google Shape;1199;p19">
                <a:extLst>
                  <a:ext uri="{FF2B5EF4-FFF2-40B4-BE49-F238E27FC236}">
                    <a16:creationId xmlns:a16="http://schemas.microsoft.com/office/drawing/2014/main" id="{A791C468-E29E-C8EB-9628-A38185F09631}"/>
                  </a:ext>
                </a:extLst>
              </p:cNvPr>
              <p:cNvSpPr txBox="1"/>
              <p:nvPr/>
            </p:nvSpPr>
            <p:spPr>
              <a:xfrm>
                <a:off x="11128749"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Tn</a:t>
                </a:r>
                <a:endParaRPr>
                  <a:solidFill>
                    <a:srgbClr val="915F9E"/>
                  </a:solidFill>
                </a:endParaRPr>
              </a:p>
            </p:txBody>
          </p:sp>
          <p:sp>
            <p:nvSpPr>
              <p:cNvPr id="22" name="Google Shape;1200;p19">
                <a:extLst>
                  <a:ext uri="{FF2B5EF4-FFF2-40B4-BE49-F238E27FC236}">
                    <a16:creationId xmlns:a16="http://schemas.microsoft.com/office/drawing/2014/main" id="{6B89823B-E989-9F32-7088-3C05D740B008}"/>
                  </a:ext>
                </a:extLst>
              </p:cNvPr>
              <p:cNvSpPr/>
              <p:nvPr/>
            </p:nvSpPr>
            <p:spPr>
              <a:xfrm>
                <a:off x="9816084" y="4905756"/>
                <a:ext cx="1796796" cy="933451"/>
              </a:xfrm>
              <a:custGeom>
                <a:avLst/>
                <a:gdLst/>
                <a:ahLst/>
                <a:cxnLst/>
                <a:rect l="l" t="t" r="r" b="b"/>
                <a:pathLst>
                  <a:path w="1796796" h="933451" extrusionOk="0">
                    <a:moveTo>
                      <a:pt x="0" y="0"/>
                    </a:moveTo>
                    <a:cubicBezTo>
                      <a:pt x="167259" y="291084"/>
                      <a:pt x="334518" y="582168"/>
                      <a:pt x="493776" y="644652"/>
                    </a:cubicBezTo>
                    <a:cubicBezTo>
                      <a:pt x="653034" y="707136"/>
                      <a:pt x="791718" y="339090"/>
                      <a:pt x="955548" y="374904"/>
                    </a:cubicBezTo>
                    <a:cubicBezTo>
                      <a:pt x="1119378" y="410718"/>
                      <a:pt x="1336548" y="768096"/>
                      <a:pt x="1476756" y="859536"/>
                    </a:cubicBezTo>
                    <a:cubicBezTo>
                      <a:pt x="1616964" y="950976"/>
                      <a:pt x="1706880" y="937260"/>
                      <a:pt x="1796796" y="923544"/>
                    </a:cubicBezTo>
                  </a:path>
                </a:pathLst>
              </a:custGeom>
              <a:no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915F9E"/>
                  </a:solidFill>
                  <a:latin typeface="Calibri"/>
                  <a:ea typeface="Calibri"/>
                  <a:cs typeface="Calibri"/>
                  <a:sym typeface="Calibri"/>
                </a:endParaRPr>
              </a:p>
            </p:txBody>
          </p:sp>
        </p:grpSp>
        <p:cxnSp>
          <p:nvCxnSpPr>
            <p:cNvPr id="23" name="Google Shape;1201;p19">
              <a:extLst>
                <a:ext uri="{FF2B5EF4-FFF2-40B4-BE49-F238E27FC236}">
                  <a16:creationId xmlns:a16="http://schemas.microsoft.com/office/drawing/2014/main" id="{9DCE4E54-D1B0-F053-2D49-CB6BC326AE93}"/>
                </a:ext>
              </a:extLst>
            </p:cNvPr>
            <p:cNvCxnSpPr>
              <a:stCxn id="9" idx="3"/>
              <a:endCxn id="12" idx="1"/>
            </p:cNvCxnSpPr>
            <p:nvPr/>
          </p:nvCxnSpPr>
          <p:spPr>
            <a:xfrm>
              <a:off x="9098000" y="4047823"/>
              <a:ext cx="425700" cy="600"/>
            </a:xfrm>
            <a:prstGeom prst="bentConnector3">
              <a:avLst>
                <a:gd name="adj1" fmla="val 50000"/>
              </a:avLst>
            </a:prstGeom>
            <a:noFill/>
            <a:ln w="9525" cap="flat" cmpd="sng">
              <a:solidFill>
                <a:srgbClr val="79527B"/>
              </a:solidFill>
              <a:prstDash val="solid"/>
              <a:miter lim="800000"/>
              <a:headEnd type="none" w="sm" len="sm"/>
              <a:tailEnd type="triangle" w="med" len="med"/>
            </a:ln>
          </p:spPr>
        </p:cxnSp>
        <p:cxnSp>
          <p:nvCxnSpPr>
            <p:cNvPr id="24" name="Google Shape;1202;p19">
              <a:extLst>
                <a:ext uri="{FF2B5EF4-FFF2-40B4-BE49-F238E27FC236}">
                  <a16:creationId xmlns:a16="http://schemas.microsoft.com/office/drawing/2014/main" id="{14C5EDD1-A1C0-C238-C2EB-A93E1FF3BECB}"/>
                </a:ext>
              </a:extLst>
            </p:cNvPr>
            <p:cNvCxnSpPr/>
            <p:nvPr/>
          </p:nvCxnSpPr>
          <p:spPr>
            <a:xfrm>
              <a:off x="6711696" y="2843784"/>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5" name="Google Shape;1203;p19">
              <a:extLst>
                <a:ext uri="{FF2B5EF4-FFF2-40B4-BE49-F238E27FC236}">
                  <a16:creationId xmlns:a16="http://schemas.microsoft.com/office/drawing/2014/main" id="{90751C6E-9CC8-1E8B-82B3-300845AE2A42}"/>
                </a:ext>
              </a:extLst>
            </p:cNvPr>
            <p:cNvCxnSpPr/>
            <p:nvPr/>
          </p:nvCxnSpPr>
          <p:spPr>
            <a:xfrm>
              <a:off x="6711696" y="3311144"/>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6" name="Google Shape;1204;p19">
              <a:extLst>
                <a:ext uri="{FF2B5EF4-FFF2-40B4-BE49-F238E27FC236}">
                  <a16:creationId xmlns:a16="http://schemas.microsoft.com/office/drawing/2014/main" id="{7FEF5534-CCD9-F2AC-D0AC-BF5C3655A2DA}"/>
                </a:ext>
              </a:extLst>
            </p:cNvPr>
            <p:cNvCxnSpPr/>
            <p:nvPr/>
          </p:nvCxnSpPr>
          <p:spPr>
            <a:xfrm>
              <a:off x="6711696" y="4615934"/>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7" name="Google Shape;1205;p19">
              <a:extLst>
                <a:ext uri="{FF2B5EF4-FFF2-40B4-BE49-F238E27FC236}">
                  <a16:creationId xmlns:a16="http://schemas.microsoft.com/office/drawing/2014/main" id="{86585C2B-6FE1-A6D4-8635-70ECA6875F31}"/>
                </a:ext>
              </a:extLst>
            </p:cNvPr>
            <p:cNvCxnSpPr/>
            <p:nvPr/>
          </p:nvCxnSpPr>
          <p:spPr>
            <a:xfrm>
              <a:off x="6711696" y="5141463"/>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8" name="Google Shape;1206;p19">
              <a:extLst>
                <a:ext uri="{FF2B5EF4-FFF2-40B4-BE49-F238E27FC236}">
                  <a16:creationId xmlns:a16="http://schemas.microsoft.com/office/drawing/2014/main" id="{3D04AB7F-B11C-F553-E85E-E89450312127}"/>
                </a:ext>
              </a:extLst>
            </p:cNvPr>
            <p:cNvCxnSpPr/>
            <p:nvPr/>
          </p:nvCxnSpPr>
          <p:spPr>
            <a:xfrm>
              <a:off x="6688315" y="5393035"/>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9" name="Google Shape;1207;p19">
              <a:extLst>
                <a:ext uri="{FF2B5EF4-FFF2-40B4-BE49-F238E27FC236}">
                  <a16:creationId xmlns:a16="http://schemas.microsoft.com/office/drawing/2014/main" id="{7BE4FA67-ED90-1484-2DDD-81B215E11A7B}"/>
                </a:ext>
              </a:extLst>
            </p:cNvPr>
            <p:cNvCxnSpPr/>
            <p:nvPr/>
          </p:nvCxnSpPr>
          <p:spPr>
            <a:xfrm>
              <a:off x="6711696" y="5853136"/>
              <a:ext cx="2194784" cy="0"/>
            </a:xfrm>
            <a:prstGeom prst="straightConnector1">
              <a:avLst/>
            </a:prstGeom>
            <a:noFill/>
            <a:ln w="9525" cap="flat" cmpd="sng">
              <a:solidFill>
                <a:srgbClr val="79527B"/>
              </a:solidFill>
              <a:prstDash val="solid"/>
              <a:miter lim="800000"/>
              <a:headEnd type="none" w="sm" len="sm"/>
              <a:tailEnd type="none" w="sm" len="sm"/>
            </a:ln>
          </p:spPr>
        </p:cxnSp>
      </p:grpSp>
      <p:sp>
        <p:nvSpPr>
          <p:cNvPr id="33" name="Textfeld 32">
            <a:extLst>
              <a:ext uri="{FF2B5EF4-FFF2-40B4-BE49-F238E27FC236}">
                <a16:creationId xmlns:a16="http://schemas.microsoft.com/office/drawing/2014/main" id="{DC1C7F83-42F2-E7BE-B3EA-1E7B258331E6}"/>
              </a:ext>
            </a:extLst>
          </p:cNvPr>
          <p:cNvSpPr txBox="1"/>
          <p:nvPr/>
        </p:nvSpPr>
        <p:spPr>
          <a:xfrm>
            <a:off x="1014313" y="2008340"/>
            <a:ext cx="2506810" cy="4154984"/>
          </a:xfrm>
          <a:prstGeom prst="rect">
            <a:avLst/>
          </a:prstGeom>
          <a:noFill/>
        </p:spPr>
        <p:txBody>
          <a:bodyPr wrap="square">
            <a:spAutoFit/>
          </a:bodyPr>
          <a:lstStyle/>
          <a:p>
            <a:pPr marL="0" lvl="0" indent="0" algn="l" rtl="0">
              <a:lnSpc>
                <a:spcPct val="100000"/>
              </a:lnSpc>
              <a:spcBef>
                <a:spcPts val="0"/>
              </a:spcBef>
              <a:spcAft>
                <a:spcPts val="0"/>
              </a:spcAft>
              <a:buClr>
                <a:srgbClr val="595A59"/>
              </a:buClr>
              <a:buSzPts val="1800"/>
              <a:buNone/>
            </a:pPr>
            <a:r>
              <a:rPr lang="en-US" sz="2200" dirty="0">
                <a:latin typeface="Calibri" panose="020F0502020204030204" pitchFamily="34" charset="0"/>
                <a:cs typeface="Calibri" panose="020F0502020204030204" pitchFamily="34" charset="0"/>
              </a:rPr>
              <a:t>Liquidity planning takes into account all incoming and outgoing payments already booked as well as the planned values. Together with the account balance and the credit line, this results in the available liquidity.</a:t>
            </a:r>
          </a:p>
        </p:txBody>
      </p:sp>
    </p:spTree>
    <p:extLst>
      <p:ext uri="{BB962C8B-B14F-4D97-AF65-F5344CB8AC3E}">
        <p14:creationId xmlns:p14="http://schemas.microsoft.com/office/powerpoint/2010/main" val="403138890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en-US" sz="3200" dirty="0"/>
              <a:t>EXTRA: THAT'S IT FOR THE THEORY. LET'S GO FOR THE PRACTICE!</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71</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584775"/>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Here you can see a monthly liquidity plan. Similar to the private budget book, both income and expenses are entered here - organized according to different categories.</a:t>
            </a:r>
          </a:p>
        </p:txBody>
      </p:sp>
      <p:graphicFrame>
        <p:nvGraphicFramePr>
          <p:cNvPr id="7" name="Google Shape;1213;p20">
            <a:extLst>
              <a:ext uri="{FF2B5EF4-FFF2-40B4-BE49-F238E27FC236}">
                <a16:creationId xmlns:a16="http://schemas.microsoft.com/office/drawing/2014/main" id="{F44A694B-12CE-C48F-C7E8-AA12B1E1A6ED}"/>
              </a:ext>
            </a:extLst>
          </p:cNvPr>
          <p:cNvGraphicFramePr/>
          <p:nvPr/>
        </p:nvGraphicFramePr>
        <p:xfrm>
          <a:off x="609594" y="1600965"/>
          <a:ext cx="11125206" cy="4709330"/>
        </p:xfrm>
        <a:graphic>
          <a:graphicData uri="http://schemas.openxmlformats.org/drawingml/2006/table">
            <a:tbl>
              <a:tblPr firstRow="1" bandRow="1">
                <a:noFill/>
              </a:tblPr>
              <a:tblGrid>
                <a:gridCol w="2261689">
                  <a:extLst>
                    <a:ext uri="{9D8B030D-6E8A-4147-A177-3AD203B41FA5}">
                      <a16:colId xmlns:a16="http://schemas.microsoft.com/office/drawing/2014/main" val="20000"/>
                    </a:ext>
                  </a:extLst>
                </a:gridCol>
                <a:gridCol w="681809">
                  <a:extLst>
                    <a:ext uri="{9D8B030D-6E8A-4147-A177-3AD203B41FA5}">
                      <a16:colId xmlns:a16="http://schemas.microsoft.com/office/drawing/2014/main" val="20001"/>
                    </a:ext>
                  </a:extLst>
                </a:gridCol>
                <a:gridCol w="681809">
                  <a:extLst>
                    <a:ext uri="{9D8B030D-6E8A-4147-A177-3AD203B41FA5}">
                      <a16:colId xmlns:a16="http://schemas.microsoft.com/office/drawing/2014/main" val="20002"/>
                    </a:ext>
                  </a:extLst>
                </a:gridCol>
                <a:gridCol w="681809">
                  <a:extLst>
                    <a:ext uri="{9D8B030D-6E8A-4147-A177-3AD203B41FA5}">
                      <a16:colId xmlns:a16="http://schemas.microsoft.com/office/drawing/2014/main" val="20003"/>
                    </a:ext>
                  </a:extLst>
                </a:gridCol>
                <a:gridCol w="681809">
                  <a:extLst>
                    <a:ext uri="{9D8B030D-6E8A-4147-A177-3AD203B41FA5}">
                      <a16:colId xmlns:a16="http://schemas.microsoft.com/office/drawing/2014/main" val="20004"/>
                    </a:ext>
                  </a:extLst>
                </a:gridCol>
                <a:gridCol w="681809">
                  <a:extLst>
                    <a:ext uri="{9D8B030D-6E8A-4147-A177-3AD203B41FA5}">
                      <a16:colId xmlns:a16="http://schemas.microsoft.com/office/drawing/2014/main" val="20005"/>
                    </a:ext>
                  </a:extLst>
                </a:gridCol>
                <a:gridCol w="681809">
                  <a:extLst>
                    <a:ext uri="{9D8B030D-6E8A-4147-A177-3AD203B41FA5}">
                      <a16:colId xmlns:a16="http://schemas.microsoft.com/office/drawing/2014/main" val="20006"/>
                    </a:ext>
                  </a:extLst>
                </a:gridCol>
                <a:gridCol w="681809">
                  <a:extLst>
                    <a:ext uri="{9D8B030D-6E8A-4147-A177-3AD203B41FA5}">
                      <a16:colId xmlns:a16="http://schemas.microsoft.com/office/drawing/2014/main" val="20007"/>
                    </a:ext>
                  </a:extLst>
                </a:gridCol>
                <a:gridCol w="681809">
                  <a:extLst>
                    <a:ext uri="{9D8B030D-6E8A-4147-A177-3AD203B41FA5}">
                      <a16:colId xmlns:a16="http://schemas.microsoft.com/office/drawing/2014/main" val="20008"/>
                    </a:ext>
                  </a:extLst>
                </a:gridCol>
                <a:gridCol w="681809">
                  <a:extLst>
                    <a:ext uri="{9D8B030D-6E8A-4147-A177-3AD203B41FA5}">
                      <a16:colId xmlns:a16="http://schemas.microsoft.com/office/drawing/2014/main" val="20009"/>
                    </a:ext>
                  </a:extLst>
                </a:gridCol>
                <a:gridCol w="681809">
                  <a:extLst>
                    <a:ext uri="{9D8B030D-6E8A-4147-A177-3AD203B41FA5}">
                      <a16:colId xmlns:a16="http://schemas.microsoft.com/office/drawing/2014/main" val="20010"/>
                    </a:ext>
                  </a:extLst>
                </a:gridCol>
                <a:gridCol w="681809">
                  <a:extLst>
                    <a:ext uri="{9D8B030D-6E8A-4147-A177-3AD203B41FA5}">
                      <a16:colId xmlns:a16="http://schemas.microsoft.com/office/drawing/2014/main" val="20011"/>
                    </a:ext>
                  </a:extLst>
                </a:gridCol>
                <a:gridCol w="681809">
                  <a:extLst>
                    <a:ext uri="{9D8B030D-6E8A-4147-A177-3AD203B41FA5}">
                      <a16:colId xmlns:a16="http://schemas.microsoft.com/office/drawing/2014/main" val="20012"/>
                    </a:ext>
                  </a:extLst>
                </a:gridCol>
                <a:gridCol w="681809">
                  <a:extLst>
                    <a:ext uri="{9D8B030D-6E8A-4147-A177-3AD203B41FA5}">
                      <a16:colId xmlns:a16="http://schemas.microsoft.com/office/drawing/2014/main" val="20013"/>
                    </a:ext>
                  </a:extLst>
                </a:gridCol>
              </a:tblGrid>
              <a:tr h="344692">
                <a:tc>
                  <a:txBody>
                    <a:bodyPr/>
                    <a:lstStyle/>
                    <a:p>
                      <a:pPr marL="0" marR="0" lvl="0" indent="0" algn="l" rtl="0">
                        <a:spcBef>
                          <a:spcPts val="0"/>
                        </a:spcBef>
                        <a:spcAft>
                          <a:spcPts val="0"/>
                        </a:spcAft>
                        <a:buNone/>
                      </a:pPr>
                      <a:endParaRPr sz="900">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Status Quo</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3</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4</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5</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6</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7</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8</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9</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10</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344692">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beginning of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344692">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 from operating activities (incl. accounts receivable)</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2"/>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3"/>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4"/>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disinvestments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extLst>
                  <a:ext uri="{0D108BD9-81ED-4DB2-BD59-A6C34878D82A}">
                    <a16:rowId xmlns:a16="http://schemas.microsoft.com/office/drawing/2014/main" val="10005"/>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financial income</a:t>
                      </a:r>
                      <a:endParaRPr sz="90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6"/>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payments received</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7"/>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ea typeface="Calibri"/>
                          <a:cs typeface="Calibri" panose="020F0502020204030204" pitchFamily="34" charset="0"/>
                          <a:sym typeface="Calibri"/>
                        </a:rPr>
                        <a:t>Cash </a:t>
                      </a:r>
                      <a:r>
                        <a:rPr lang="de-DE" sz="900" dirty="0" err="1">
                          <a:solidFill>
                            <a:srgbClr val="595A59"/>
                          </a:solidFill>
                          <a:latin typeface="Calibri" panose="020F0502020204030204" pitchFamily="34" charset="0"/>
                          <a:ea typeface="Calibri"/>
                          <a:cs typeface="Calibri" panose="020F0502020204030204" pitchFamily="34" charset="0"/>
                          <a:sym typeface="Calibri"/>
                        </a:rPr>
                        <a:t>outflows</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from</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operating</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activities</a:t>
                      </a:r>
                      <a:r>
                        <a:rPr lang="de-DE" sz="900" dirty="0">
                          <a:solidFill>
                            <a:srgbClr val="595A59"/>
                          </a:solidFill>
                          <a:latin typeface="Calibri" panose="020F0502020204030204" pitchFamily="34" charset="0"/>
                          <a:ea typeface="Calibri"/>
                          <a:cs typeface="Calibri" panose="020F0502020204030204" pitchFamily="34" charset="0"/>
                          <a:sym typeface="Calibri"/>
                        </a:rPr>
                        <a:t> (incl. </a:t>
                      </a:r>
                      <a:r>
                        <a:rPr lang="de-DE" sz="900" dirty="0" err="1">
                          <a:solidFill>
                            <a:srgbClr val="595A59"/>
                          </a:solidFill>
                          <a:latin typeface="Calibri" panose="020F0502020204030204" pitchFamily="34" charset="0"/>
                          <a:ea typeface="Calibri"/>
                          <a:cs typeface="Calibri" panose="020F0502020204030204" pitchFamily="34" charset="0"/>
                          <a:sym typeface="Calibri"/>
                        </a:rPr>
                        <a:t>accounts</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payable</a:t>
                      </a:r>
                      <a:r>
                        <a:rPr lang="de-DE" sz="900" dirty="0">
                          <a:solidFill>
                            <a:srgbClr val="595A59"/>
                          </a:solidFill>
                          <a:latin typeface="Calibri" panose="020F0502020204030204" pitchFamily="34" charset="0"/>
                          <a:ea typeface="Calibri"/>
                          <a:cs typeface="Calibri" panose="020F0502020204030204" pitchFamily="34" charset="0"/>
                          <a:sym typeface="Calibri"/>
                        </a:rPr>
                        <a:t>)</a:t>
                      </a: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extLst>
                  <a:ext uri="{0D108BD9-81ED-4DB2-BD59-A6C34878D82A}">
                    <a16:rowId xmlns:a16="http://schemas.microsoft.com/office/drawing/2014/main" val="10008"/>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09"/>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10"/>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1"/>
                  </a:ext>
                </a:extLst>
              </a:tr>
              <a:tr h="344692">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financial transactions (redemption / interest)</a:t>
                      </a:r>
                      <a:endParaRPr sz="90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2"/>
                  </a:ext>
                </a:extLst>
              </a:tr>
              <a:tr h="215436">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Total outgoing payments</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13"/>
                  </a:ext>
                </a:extLst>
              </a:tr>
              <a:tr h="215436">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Surplus / shortfall</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4"/>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Measures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5"/>
                  </a:ext>
                </a:extLst>
              </a:tr>
              <a:tr h="344692">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the end of the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100477537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en-US" sz="3200" dirty="0"/>
              <a:t>EXTRA: EXAMPLE FOR LIQUIDITY PLANNING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72</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584775"/>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Let's look at the example of the monthly liquidity plan. If you maintain this on a monthly basis, you can make relatively precise statements about the company's liquidity, the future development and avoid crises.</a:t>
            </a:r>
          </a:p>
        </p:txBody>
      </p:sp>
      <p:graphicFrame>
        <p:nvGraphicFramePr>
          <p:cNvPr id="8" name="Google Shape;1294;p27">
            <a:extLst>
              <a:ext uri="{FF2B5EF4-FFF2-40B4-BE49-F238E27FC236}">
                <a16:creationId xmlns:a16="http://schemas.microsoft.com/office/drawing/2014/main" id="{A79A9E26-A8D1-DADF-F97C-EC564EFE6C74}"/>
              </a:ext>
            </a:extLst>
          </p:cNvPr>
          <p:cNvGraphicFramePr/>
          <p:nvPr>
            <p:extLst>
              <p:ext uri="{D42A27DB-BD31-4B8C-83A1-F6EECF244321}">
                <p14:modId xmlns:p14="http://schemas.microsoft.com/office/powerpoint/2010/main" val="4276795427"/>
              </p:ext>
            </p:extLst>
          </p:nvPr>
        </p:nvGraphicFramePr>
        <p:xfrm>
          <a:off x="389965" y="1720709"/>
          <a:ext cx="11370225" cy="4676985"/>
        </p:xfrm>
        <a:graphic>
          <a:graphicData uri="http://schemas.openxmlformats.org/drawingml/2006/table">
            <a:tbl>
              <a:tblPr firstRow="1" bandRow="1">
                <a:noFill/>
              </a:tblPr>
              <a:tblGrid>
                <a:gridCol w="2311500">
                  <a:extLst>
                    <a:ext uri="{9D8B030D-6E8A-4147-A177-3AD203B41FA5}">
                      <a16:colId xmlns:a16="http://schemas.microsoft.com/office/drawing/2014/main" val="20000"/>
                    </a:ext>
                  </a:extLst>
                </a:gridCol>
                <a:gridCol w="696825">
                  <a:extLst>
                    <a:ext uri="{9D8B030D-6E8A-4147-A177-3AD203B41FA5}">
                      <a16:colId xmlns:a16="http://schemas.microsoft.com/office/drawing/2014/main" val="20001"/>
                    </a:ext>
                  </a:extLst>
                </a:gridCol>
                <a:gridCol w="696825">
                  <a:extLst>
                    <a:ext uri="{9D8B030D-6E8A-4147-A177-3AD203B41FA5}">
                      <a16:colId xmlns:a16="http://schemas.microsoft.com/office/drawing/2014/main" val="20002"/>
                    </a:ext>
                  </a:extLst>
                </a:gridCol>
                <a:gridCol w="696825">
                  <a:extLst>
                    <a:ext uri="{9D8B030D-6E8A-4147-A177-3AD203B41FA5}">
                      <a16:colId xmlns:a16="http://schemas.microsoft.com/office/drawing/2014/main" val="20003"/>
                    </a:ext>
                  </a:extLst>
                </a:gridCol>
                <a:gridCol w="696825">
                  <a:extLst>
                    <a:ext uri="{9D8B030D-6E8A-4147-A177-3AD203B41FA5}">
                      <a16:colId xmlns:a16="http://schemas.microsoft.com/office/drawing/2014/main" val="20004"/>
                    </a:ext>
                  </a:extLst>
                </a:gridCol>
                <a:gridCol w="696825">
                  <a:extLst>
                    <a:ext uri="{9D8B030D-6E8A-4147-A177-3AD203B41FA5}">
                      <a16:colId xmlns:a16="http://schemas.microsoft.com/office/drawing/2014/main" val="20005"/>
                    </a:ext>
                  </a:extLst>
                </a:gridCol>
                <a:gridCol w="696825">
                  <a:extLst>
                    <a:ext uri="{9D8B030D-6E8A-4147-A177-3AD203B41FA5}">
                      <a16:colId xmlns:a16="http://schemas.microsoft.com/office/drawing/2014/main" val="20006"/>
                    </a:ext>
                  </a:extLst>
                </a:gridCol>
                <a:gridCol w="696825">
                  <a:extLst>
                    <a:ext uri="{9D8B030D-6E8A-4147-A177-3AD203B41FA5}">
                      <a16:colId xmlns:a16="http://schemas.microsoft.com/office/drawing/2014/main" val="20007"/>
                    </a:ext>
                  </a:extLst>
                </a:gridCol>
                <a:gridCol w="696825">
                  <a:extLst>
                    <a:ext uri="{9D8B030D-6E8A-4147-A177-3AD203B41FA5}">
                      <a16:colId xmlns:a16="http://schemas.microsoft.com/office/drawing/2014/main" val="20008"/>
                    </a:ext>
                  </a:extLst>
                </a:gridCol>
                <a:gridCol w="696825">
                  <a:extLst>
                    <a:ext uri="{9D8B030D-6E8A-4147-A177-3AD203B41FA5}">
                      <a16:colId xmlns:a16="http://schemas.microsoft.com/office/drawing/2014/main" val="20009"/>
                    </a:ext>
                  </a:extLst>
                </a:gridCol>
                <a:gridCol w="696825">
                  <a:extLst>
                    <a:ext uri="{9D8B030D-6E8A-4147-A177-3AD203B41FA5}">
                      <a16:colId xmlns:a16="http://schemas.microsoft.com/office/drawing/2014/main" val="20010"/>
                    </a:ext>
                  </a:extLst>
                </a:gridCol>
                <a:gridCol w="696825">
                  <a:extLst>
                    <a:ext uri="{9D8B030D-6E8A-4147-A177-3AD203B41FA5}">
                      <a16:colId xmlns:a16="http://schemas.microsoft.com/office/drawing/2014/main" val="20011"/>
                    </a:ext>
                  </a:extLst>
                </a:gridCol>
                <a:gridCol w="696825">
                  <a:extLst>
                    <a:ext uri="{9D8B030D-6E8A-4147-A177-3AD203B41FA5}">
                      <a16:colId xmlns:a16="http://schemas.microsoft.com/office/drawing/2014/main" val="20012"/>
                    </a:ext>
                  </a:extLst>
                </a:gridCol>
                <a:gridCol w="696825">
                  <a:extLst>
                    <a:ext uri="{9D8B030D-6E8A-4147-A177-3AD203B41FA5}">
                      <a16:colId xmlns:a16="http://schemas.microsoft.com/office/drawing/2014/main" val="20013"/>
                    </a:ext>
                  </a:extLst>
                </a:gridCol>
              </a:tblGrid>
              <a:tr h="333425">
                <a:tc>
                  <a:txBody>
                    <a:bodyPr/>
                    <a:lstStyle/>
                    <a:p>
                      <a:pPr marL="0" marR="0" lvl="0" indent="0" algn="l" rtl="0">
                        <a:spcBef>
                          <a:spcPts val="0"/>
                        </a:spcBef>
                        <a:spcAft>
                          <a:spcPts val="0"/>
                        </a:spcAft>
                        <a:buNone/>
                      </a:pPr>
                      <a:endParaRPr sz="900" dirty="0">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Status Quo</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3</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4</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5</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6</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7</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8</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9</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10</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beginning of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33342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 from operating activities (incl. accounts receivable)</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2"/>
                  </a:ext>
                </a:extLst>
              </a:tr>
              <a:tr h="208375">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40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3"/>
                  </a:ext>
                </a:extLst>
              </a:tr>
              <a:tr h="208375">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80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4"/>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divestments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a:t>
                      </a:r>
                      <a:endParaRPr>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extLst>
                  <a:ext uri="{0D108BD9-81ED-4DB2-BD59-A6C34878D82A}">
                    <a16:rowId xmlns:a16="http://schemas.microsoft.com/office/drawing/2014/main" val="10005"/>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financial income</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6"/>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payments received</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7"/>
                  </a:ext>
                </a:extLst>
              </a:tr>
              <a:tr h="33342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Cash outflows from operating activities (incl. accounts payable)</a:t>
                      </a: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extLst>
                  <a:ext uri="{0D108BD9-81ED-4DB2-BD59-A6C34878D82A}">
                    <a16:rowId xmlns:a16="http://schemas.microsoft.com/office/drawing/2014/main" val="10008"/>
                  </a:ext>
                </a:extLst>
              </a:tr>
              <a:tr h="208375">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10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09"/>
                  </a:ext>
                </a:extLst>
              </a:tr>
              <a:tr h="208375">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60 </a:t>
                      </a:r>
                      <a:r>
                        <a:rPr lang="de-DE" sz="800">
                          <a:solidFill>
                            <a:srgbClr val="595A59"/>
                          </a:solidFill>
                          <a:latin typeface="Calibri" panose="020F0502020204030204" pitchFamily="34" charset="0"/>
                          <a:ea typeface="Calibri"/>
                          <a:cs typeface="Calibri" panose="020F0502020204030204" pitchFamily="34" charset="0"/>
                          <a:sym typeface="Calibri"/>
                        </a:rPr>
                        <a:t>(45 + 15)</a:t>
                      </a: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45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25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25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20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45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65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10"/>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1"/>
                  </a:ext>
                </a:extLst>
              </a:tr>
              <a:tr h="333425">
                <a:tc>
                  <a:txBody>
                    <a:bodyPr/>
                    <a:lstStyle/>
                    <a:p>
                      <a:pPr marL="0" marR="0" lvl="0" indent="0" algn="l" rtl="0">
                        <a:spcBef>
                          <a:spcPts val="0"/>
                        </a:spcBef>
                        <a:spcAft>
                          <a:spcPts val="0"/>
                        </a:spcAft>
                        <a:buNone/>
                      </a:pPr>
                      <a:r>
                        <a:rPr lang="de-DE" sz="900" dirty="0" err="1">
                          <a:solidFill>
                            <a:srgbClr val="595A59"/>
                          </a:solidFill>
                          <a:latin typeface="Calibri" panose="020F0502020204030204" pitchFamily="34" charset="0"/>
                          <a:cs typeface="Calibri" panose="020F0502020204030204" pitchFamily="34" charset="0"/>
                        </a:rPr>
                        <a:t>Outflows</a:t>
                      </a:r>
                      <a:r>
                        <a:rPr lang="de-DE" sz="900" dirty="0">
                          <a:solidFill>
                            <a:srgbClr val="595A59"/>
                          </a:solidFill>
                          <a:latin typeface="Calibri" panose="020F0502020204030204" pitchFamily="34" charset="0"/>
                          <a:cs typeface="Calibri" panose="020F0502020204030204" pitchFamily="34" charset="0"/>
                        </a:rPr>
                        <a:t> </a:t>
                      </a:r>
                      <a:r>
                        <a:rPr lang="de-DE" sz="900" dirty="0" err="1">
                          <a:solidFill>
                            <a:srgbClr val="595A59"/>
                          </a:solidFill>
                          <a:latin typeface="Calibri" panose="020F0502020204030204" pitchFamily="34" charset="0"/>
                          <a:cs typeface="Calibri" panose="020F0502020204030204" pitchFamily="34" charset="0"/>
                        </a:rPr>
                        <a:t>for</a:t>
                      </a:r>
                      <a:r>
                        <a:rPr lang="de-DE" sz="900" dirty="0">
                          <a:solidFill>
                            <a:srgbClr val="595A59"/>
                          </a:solidFill>
                          <a:latin typeface="Calibri" panose="020F0502020204030204" pitchFamily="34" charset="0"/>
                          <a:cs typeface="Calibri" panose="020F0502020204030204" pitchFamily="34" charset="0"/>
                        </a:rPr>
                        <a:t> </a:t>
                      </a:r>
                      <a:r>
                        <a:rPr lang="de-DE" sz="900" dirty="0" err="1">
                          <a:solidFill>
                            <a:srgbClr val="595A59"/>
                          </a:solidFill>
                          <a:latin typeface="Calibri" panose="020F0502020204030204" pitchFamily="34" charset="0"/>
                          <a:cs typeface="Calibri" panose="020F0502020204030204" pitchFamily="34" charset="0"/>
                        </a:rPr>
                        <a:t>financial</a:t>
                      </a:r>
                      <a:r>
                        <a:rPr lang="de-DE" sz="900" dirty="0">
                          <a:solidFill>
                            <a:srgbClr val="595A59"/>
                          </a:solidFill>
                          <a:latin typeface="Calibri" panose="020F0502020204030204" pitchFamily="34" charset="0"/>
                          <a:cs typeface="Calibri" panose="020F0502020204030204" pitchFamily="34" charset="0"/>
                        </a:rPr>
                        <a:t> </a:t>
                      </a:r>
                      <a:r>
                        <a:rPr lang="de-DE" sz="900" dirty="0" err="1">
                          <a:solidFill>
                            <a:srgbClr val="595A59"/>
                          </a:solidFill>
                          <a:latin typeface="Calibri" panose="020F0502020204030204" pitchFamily="34" charset="0"/>
                          <a:cs typeface="Calibri" panose="020F0502020204030204" pitchFamily="34" charset="0"/>
                        </a:rPr>
                        <a:t>transactions</a:t>
                      </a:r>
                      <a:r>
                        <a:rPr lang="de-DE" sz="900" dirty="0">
                          <a:solidFill>
                            <a:srgbClr val="595A59"/>
                          </a:solidFill>
                          <a:latin typeface="Calibri" panose="020F0502020204030204" pitchFamily="34" charset="0"/>
                          <a:cs typeface="Calibri" panose="020F0502020204030204" pitchFamily="34" charset="0"/>
                        </a:rPr>
                        <a:t> (</a:t>
                      </a:r>
                      <a:r>
                        <a:rPr lang="de-DE" sz="900" dirty="0" err="1">
                          <a:solidFill>
                            <a:srgbClr val="595A59"/>
                          </a:solidFill>
                          <a:latin typeface="Calibri" panose="020F0502020204030204" pitchFamily="34" charset="0"/>
                          <a:cs typeface="Calibri" panose="020F0502020204030204" pitchFamily="34" charset="0"/>
                        </a:rPr>
                        <a:t>redemption</a:t>
                      </a:r>
                      <a:r>
                        <a:rPr lang="de-DE" sz="900" dirty="0">
                          <a:solidFill>
                            <a:srgbClr val="595A59"/>
                          </a:solidFill>
                          <a:latin typeface="Calibri" panose="020F0502020204030204" pitchFamily="34" charset="0"/>
                          <a:cs typeface="Calibri" panose="020F0502020204030204" pitchFamily="34" charset="0"/>
                        </a:rPr>
                        <a:t> / </a:t>
                      </a:r>
                      <a:r>
                        <a:rPr lang="de-DE" sz="900" dirty="0" err="1">
                          <a:solidFill>
                            <a:srgbClr val="595A59"/>
                          </a:solidFill>
                          <a:latin typeface="Calibri" panose="020F0502020204030204" pitchFamily="34" charset="0"/>
                          <a:cs typeface="Calibri" panose="020F0502020204030204" pitchFamily="34" charset="0"/>
                        </a:rPr>
                        <a:t>interest</a:t>
                      </a:r>
                      <a:r>
                        <a:rPr lang="de-DE" sz="900" dirty="0">
                          <a:solidFill>
                            <a:srgbClr val="595A59"/>
                          </a:solidFill>
                          <a:latin typeface="Calibri" panose="020F0502020204030204" pitchFamily="34" charset="0"/>
                          <a:cs typeface="Calibri" panose="020F0502020204030204" pitchFamily="34" charset="0"/>
                        </a:rPr>
                        <a:t>)</a:t>
                      </a:r>
                      <a:endParaRPr sz="900" dirty="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2"/>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Total outgoing payments</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13"/>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Surplus / shortfall</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4"/>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Measures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5"/>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the end of the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6"/>
                  </a:ext>
                </a:extLst>
              </a:tr>
            </a:tbl>
          </a:graphicData>
        </a:graphic>
      </p:graphicFrame>
      <p:sp>
        <p:nvSpPr>
          <p:cNvPr id="9" name="Google Shape;1297;p27">
            <a:extLst>
              <a:ext uri="{FF2B5EF4-FFF2-40B4-BE49-F238E27FC236}">
                <a16:creationId xmlns:a16="http://schemas.microsoft.com/office/drawing/2014/main" id="{2893874B-94AE-2FA1-A33D-51AFAF6B26F2}"/>
              </a:ext>
            </a:extLst>
          </p:cNvPr>
          <p:cNvSpPr/>
          <p:nvPr/>
        </p:nvSpPr>
        <p:spPr>
          <a:xfrm>
            <a:off x="4109107" y="3709333"/>
            <a:ext cx="7899507" cy="1643935"/>
          </a:xfrm>
          <a:prstGeom prst="rect">
            <a:avLst/>
          </a:prstGeom>
          <a:solidFill>
            <a:srgbClr val="D7C6D8">
              <a:alpha val="72156"/>
            </a:srgbClr>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800" dirty="0" err="1">
                <a:solidFill>
                  <a:srgbClr val="595A59"/>
                </a:solidFill>
                <a:latin typeface="Calibri" panose="020F0502020204030204" pitchFamily="34" charset="0"/>
                <a:ea typeface="Calibri"/>
                <a:cs typeface="Calibri" panose="020F0502020204030204" pitchFamily="34" charset="0"/>
                <a:sym typeface="Calibri"/>
              </a:rPr>
              <a:t>Liquidity</a:t>
            </a:r>
            <a:r>
              <a:rPr lang="de-DE" sz="1800" dirty="0">
                <a:solidFill>
                  <a:srgbClr val="595A59"/>
                </a:solidFill>
                <a:latin typeface="Calibri" panose="020F0502020204030204" pitchFamily="34" charset="0"/>
                <a:ea typeface="Calibri"/>
                <a:cs typeface="Calibri" panose="020F0502020204030204" pitchFamily="34" charset="0"/>
                <a:sym typeface="Calibri"/>
              </a:rPr>
              <a:t> </a:t>
            </a:r>
            <a:r>
              <a:rPr lang="de-DE" sz="1800" dirty="0" err="1">
                <a:solidFill>
                  <a:srgbClr val="595A59"/>
                </a:solidFill>
                <a:latin typeface="Calibri" panose="020F0502020204030204" pitchFamily="34" charset="0"/>
                <a:ea typeface="Calibri"/>
                <a:cs typeface="Calibri" panose="020F0502020204030204" pitchFamily="34" charset="0"/>
                <a:sym typeface="Calibri"/>
              </a:rPr>
              <a:t>planning</a:t>
            </a:r>
            <a:r>
              <a:rPr lang="de-DE" sz="1800" dirty="0">
                <a:solidFill>
                  <a:srgbClr val="595A59"/>
                </a:solidFill>
                <a:latin typeface="Calibri" panose="020F0502020204030204" pitchFamily="34" charset="0"/>
                <a:ea typeface="Calibri"/>
                <a:cs typeface="Calibri" panose="020F0502020204030204" pitchFamily="34" charset="0"/>
                <a:sym typeface="Calibri"/>
              </a:rPr>
              <a:t> :</a:t>
            </a:r>
            <a:endParaRPr dirty="0">
              <a:latin typeface="Calibri" panose="020F0502020204030204" pitchFamily="34" charset="0"/>
              <a:cs typeface="Calibri" panose="020F0502020204030204" pitchFamily="34" charset="0"/>
            </a:endParaRPr>
          </a:p>
          <a:p>
            <a:pPr marL="285750" marR="0" lvl="0" indent="-285750" algn="l" rtl="0">
              <a:spcBef>
                <a:spcPts val="0"/>
              </a:spcBef>
              <a:spcAft>
                <a:spcPts val="0"/>
              </a:spcAft>
              <a:buClr>
                <a:srgbClr val="595A59"/>
              </a:buClr>
              <a:buSzPts val="1400"/>
              <a:buFont typeface="Arial"/>
              <a:buChar char="•"/>
            </a:pPr>
            <a:r>
              <a:rPr lang="de-DE" sz="1400" dirty="0">
                <a:solidFill>
                  <a:srgbClr val="595A59"/>
                </a:solidFill>
                <a:latin typeface="Calibri" panose="020F0502020204030204" pitchFamily="34" charset="0"/>
                <a:ea typeface="Calibri"/>
                <a:cs typeface="Calibri" panose="020F0502020204030204" pitchFamily="34" charset="0"/>
                <a:sym typeface="Calibri"/>
              </a:rPr>
              <a:t>Cash and cash </a:t>
            </a:r>
            <a:r>
              <a:rPr lang="de-DE" sz="1400" dirty="0" err="1">
                <a:solidFill>
                  <a:srgbClr val="595A59"/>
                </a:solidFill>
                <a:latin typeface="Calibri" panose="020F0502020204030204" pitchFamily="34" charset="0"/>
                <a:ea typeface="Calibri"/>
                <a:cs typeface="Calibri" panose="020F0502020204030204" pitchFamily="34" charset="0"/>
                <a:sym typeface="Calibri"/>
              </a:rPr>
              <a:t>equivalents</a:t>
            </a:r>
            <a:r>
              <a:rPr lang="de-DE" sz="1400" dirty="0">
                <a:solidFill>
                  <a:srgbClr val="595A59"/>
                </a:solidFill>
                <a:latin typeface="Calibri" panose="020F0502020204030204" pitchFamily="34" charset="0"/>
                <a:ea typeface="Calibri"/>
                <a:cs typeface="Calibri" panose="020F0502020204030204" pitchFamily="34" charset="0"/>
                <a:sym typeface="Calibri"/>
              </a:rPr>
              <a:t> at </a:t>
            </a:r>
            <a:r>
              <a:rPr lang="de-DE" sz="1400" dirty="0" err="1">
                <a:solidFill>
                  <a:srgbClr val="595A59"/>
                </a:solidFill>
                <a:latin typeface="Calibri" panose="020F0502020204030204" pitchFamily="34" charset="0"/>
                <a:ea typeface="Calibri"/>
                <a:cs typeface="Calibri" panose="020F0502020204030204" pitchFamily="34" charset="0"/>
                <a:sym typeface="Calibri"/>
              </a:rPr>
              <a:t>the</a:t>
            </a:r>
            <a:r>
              <a:rPr lang="de-DE" sz="1400" dirty="0">
                <a:solidFill>
                  <a:srgbClr val="595A59"/>
                </a:solidFill>
                <a:latin typeface="Calibri" panose="020F0502020204030204" pitchFamily="34" charset="0"/>
                <a:ea typeface="Calibri"/>
                <a:cs typeface="Calibri" panose="020F0502020204030204" pitchFamily="34" charset="0"/>
                <a:sym typeface="Calibri"/>
              </a:rPr>
              <a:t> end of </a:t>
            </a:r>
            <a:r>
              <a:rPr lang="de-DE" sz="1400" dirty="0" err="1">
                <a:solidFill>
                  <a:srgbClr val="595A59"/>
                </a:solidFill>
                <a:latin typeface="Calibri" panose="020F0502020204030204" pitchFamily="34" charset="0"/>
                <a:ea typeface="Calibri"/>
                <a:cs typeface="Calibri" panose="020F0502020204030204" pitchFamily="34" charset="0"/>
                <a:sym typeface="Calibri"/>
              </a:rPr>
              <a:t>the</a:t>
            </a:r>
            <a:r>
              <a:rPr lang="de-DE" sz="1400" dirty="0">
                <a:solidFill>
                  <a:srgbClr val="595A59"/>
                </a:solidFill>
                <a:latin typeface="Calibri" panose="020F0502020204030204" pitchFamily="34" charset="0"/>
                <a:ea typeface="Calibri"/>
                <a:cs typeface="Calibri" panose="020F0502020204030204" pitchFamily="34" charset="0"/>
                <a:sym typeface="Calibri"/>
              </a:rPr>
              <a:t> </a:t>
            </a:r>
            <a:r>
              <a:rPr lang="de-DE" sz="1400" dirty="0" err="1">
                <a:solidFill>
                  <a:srgbClr val="595A59"/>
                </a:solidFill>
                <a:latin typeface="Calibri" panose="020F0502020204030204" pitchFamily="34" charset="0"/>
                <a:ea typeface="Calibri"/>
                <a:cs typeface="Calibri" panose="020F0502020204030204" pitchFamily="34" charset="0"/>
                <a:sym typeface="Calibri"/>
              </a:rPr>
              <a:t>period</a:t>
            </a:r>
            <a:r>
              <a:rPr lang="de-DE" sz="1400" dirty="0">
                <a:solidFill>
                  <a:srgbClr val="595A59"/>
                </a:solidFill>
                <a:latin typeface="Calibri" panose="020F0502020204030204" pitchFamily="34" charset="0"/>
                <a:ea typeface="Calibri"/>
                <a:cs typeface="Calibri" panose="020F0502020204030204" pitchFamily="34" charset="0"/>
                <a:sym typeface="Calibri"/>
              </a:rPr>
              <a:t> </a:t>
            </a:r>
            <a:r>
              <a:rPr lang="de-DE" sz="1400" dirty="0" err="1">
                <a:solidFill>
                  <a:srgbClr val="595A59"/>
                </a:solidFill>
                <a:latin typeface="Calibri" panose="020F0502020204030204" pitchFamily="34" charset="0"/>
                <a:ea typeface="Calibri"/>
                <a:cs typeface="Calibri" panose="020F0502020204030204" pitchFamily="34" charset="0"/>
                <a:sym typeface="Calibri"/>
              </a:rPr>
              <a:t>are</a:t>
            </a:r>
            <a:r>
              <a:rPr lang="de-DE" sz="1400" dirty="0">
                <a:solidFill>
                  <a:srgbClr val="595A59"/>
                </a:solidFill>
                <a:latin typeface="Calibri" panose="020F0502020204030204" pitchFamily="34" charset="0"/>
                <a:ea typeface="Calibri"/>
                <a:cs typeface="Calibri" panose="020F0502020204030204" pitchFamily="34" charset="0"/>
                <a:sym typeface="Calibri"/>
              </a:rPr>
              <a:t> </a:t>
            </a:r>
            <a:r>
              <a:rPr lang="de-DE" sz="1400" dirty="0" err="1">
                <a:solidFill>
                  <a:srgbClr val="595A59"/>
                </a:solidFill>
                <a:latin typeface="Calibri" panose="020F0502020204030204" pitchFamily="34" charset="0"/>
                <a:ea typeface="Calibri"/>
                <a:cs typeface="Calibri" panose="020F0502020204030204" pitchFamily="34" charset="0"/>
                <a:sym typeface="Calibri"/>
              </a:rPr>
              <a:t>calculated</a:t>
            </a:r>
            <a:r>
              <a:rPr lang="de-DE" sz="1400" dirty="0">
                <a:solidFill>
                  <a:srgbClr val="595A59"/>
                </a:solidFill>
                <a:latin typeface="Calibri" panose="020F0502020204030204" pitchFamily="34" charset="0"/>
                <a:ea typeface="Calibri"/>
                <a:cs typeface="Calibri" panose="020F0502020204030204" pitchFamily="34" charset="0"/>
                <a:sym typeface="Calibri"/>
              </a:rPr>
              <a:t> </a:t>
            </a:r>
            <a:r>
              <a:rPr lang="de-DE" sz="1400" dirty="0" err="1">
                <a:solidFill>
                  <a:srgbClr val="595A59"/>
                </a:solidFill>
                <a:latin typeface="Calibri" panose="020F0502020204030204" pitchFamily="34" charset="0"/>
                <a:ea typeface="Calibri"/>
                <a:cs typeface="Calibri" panose="020F0502020204030204" pitchFamily="34" charset="0"/>
                <a:sym typeface="Calibri"/>
              </a:rPr>
              <a:t>as</a:t>
            </a:r>
            <a:r>
              <a:rPr lang="de-DE" sz="1400" dirty="0">
                <a:solidFill>
                  <a:srgbClr val="595A59"/>
                </a:solidFill>
                <a:latin typeface="Calibri" panose="020F0502020204030204" pitchFamily="34" charset="0"/>
                <a:ea typeface="Calibri"/>
                <a:cs typeface="Calibri" panose="020F0502020204030204" pitchFamily="34" charset="0"/>
                <a:sym typeface="Calibri"/>
              </a:rPr>
              <a:t> </a:t>
            </a:r>
            <a:r>
              <a:rPr lang="de-DE" sz="1400" dirty="0" err="1">
                <a:solidFill>
                  <a:srgbClr val="595A59"/>
                </a:solidFill>
                <a:latin typeface="Calibri" panose="020F0502020204030204" pitchFamily="34" charset="0"/>
                <a:ea typeface="Calibri"/>
                <a:cs typeface="Calibri" panose="020F0502020204030204" pitchFamily="34" charset="0"/>
                <a:sym typeface="Calibri"/>
              </a:rPr>
              <a:t>follows</a:t>
            </a:r>
            <a:endParaRPr dirty="0">
              <a:latin typeface="Calibri" panose="020F0502020204030204" pitchFamily="34" charset="0"/>
              <a:cs typeface="Calibri" panose="020F0502020204030204" pitchFamily="34" charset="0"/>
            </a:endParaRPr>
          </a:p>
          <a:p>
            <a:pPr marL="0" marR="0" lvl="0" indent="0" algn="l" rtl="0">
              <a:spcBef>
                <a:spcPts val="0"/>
              </a:spcBef>
              <a:spcAft>
                <a:spcPts val="0"/>
              </a:spcAft>
              <a:buNone/>
            </a:pPr>
            <a:br>
              <a:rPr lang="de-DE" sz="1400" dirty="0">
                <a:solidFill>
                  <a:srgbClr val="595A59"/>
                </a:solidFill>
                <a:latin typeface="Calibri" panose="020F0502020204030204" pitchFamily="34" charset="0"/>
                <a:ea typeface="Calibri"/>
                <a:cs typeface="Calibri" panose="020F0502020204030204" pitchFamily="34" charset="0"/>
                <a:sym typeface="Calibri"/>
              </a:rPr>
            </a:br>
            <a:r>
              <a:rPr lang="de-DE" sz="1400" dirty="0" err="1">
                <a:solidFill>
                  <a:srgbClr val="595A59"/>
                </a:solidFill>
                <a:latin typeface="Calibri" panose="020F0502020204030204" pitchFamily="34" charset="0"/>
                <a:ea typeface="Calibri"/>
                <a:cs typeface="Calibri" panose="020F0502020204030204" pitchFamily="34" charset="0"/>
                <a:sym typeface="Calibri"/>
              </a:rPr>
              <a:t>Beginning</a:t>
            </a:r>
            <a:r>
              <a:rPr lang="de-DE" sz="1400" dirty="0">
                <a:solidFill>
                  <a:srgbClr val="595A59"/>
                </a:solidFill>
                <a:latin typeface="Calibri" panose="020F0502020204030204" pitchFamily="34" charset="0"/>
                <a:ea typeface="Calibri"/>
                <a:cs typeface="Calibri" panose="020F0502020204030204" pitchFamily="34" charset="0"/>
                <a:sym typeface="Calibri"/>
              </a:rPr>
              <a:t> </a:t>
            </a:r>
            <a:r>
              <a:rPr lang="de-DE" sz="1400" dirty="0" err="1">
                <a:solidFill>
                  <a:srgbClr val="595A59"/>
                </a:solidFill>
                <a:latin typeface="Calibri" panose="020F0502020204030204" pitchFamily="34" charset="0"/>
                <a:ea typeface="Calibri"/>
                <a:cs typeface="Calibri" panose="020F0502020204030204" pitchFamily="34" charset="0"/>
                <a:sym typeface="Calibri"/>
              </a:rPr>
              <a:t>balance</a:t>
            </a:r>
            <a:br>
              <a:rPr lang="de-DE" sz="1400" dirty="0">
                <a:solidFill>
                  <a:srgbClr val="595A59"/>
                </a:solidFill>
                <a:latin typeface="Calibri" panose="020F0502020204030204" pitchFamily="34" charset="0"/>
                <a:ea typeface="Calibri"/>
                <a:cs typeface="Calibri" panose="020F0502020204030204" pitchFamily="34" charset="0"/>
                <a:sym typeface="Calibri"/>
              </a:rPr>
            </a:br>
            <a:r>
              <a:rPr lang="de-DE" sz="1400" dirty="0">
                <a:solidFill>
                  <a:srgbClr val="595A59"/>
                </a:solidFill>
                <a:latin typeface="Calibri" panose="020F0502020204030204" pitchFamily="34" charset="0"/>
                <a:ea typeface="Calibri"/>
                <a:cs typeface="Calibri" panose="020F0502020204030204" pitchFamily="34" charset="0"/>
                <a:sym typeface="Calibri"/>
              </a:rPr>
              <a:t>+ Total cash </a:t>
            </a:r>
            <a:r>
              <a:rPr lang="de-DE" sz="1400" dirty="0" err="1">
                <a:solidFill>
                  <a:srgbClr val="595A59"/>
                </a:solidFill>
                <a:latin typeface="Calibri" panose="020F0502020204030204" pitchFamily="34" charset="0"/>
                <a:ea typeface="Calibri"/>
                <a:cs typeface="Calibri" panose="020F0502020204030204" pitchFamily="34" charset="0"/>
                <a:sym typeface="Calibri"/>
              </a:rPr>
              <a:t>inflows</a:t>
            </a:r>
            <a:br>
              <a:rPr lang="de-DE" sz="1400" dirty="0">
                <a:solidFill>
                  <a:srgbClr val="595A59"/>
                </a:solidFill>
                <a:latin typeface="Calibri" panose="020F0502020204030204" pitchFamily="34" charset="0"/>
                <a:ea typeface="Calibri"/>
                <a:cs typeface="Calibri" panose="020F0502020204030204" pitchFamily="34" charset="0"/>
                <a:sym typeface="Calibri"/>
              </a:rPr>
            </a:br>
            <a:r>
              <a:rPr lang="de-DE" sz="1400" dirty="0">
                <a:solidFill>
                  <a:srgbClr val="595A59"/>
                </a:solidFill>
                <a:latin typeface="Calibri" panose="020F0502020204030204" pitchFamily="34" charset="0"/>
                <a:ea typeface="Calibri"/>
                <a:cs typeface="Calibri" panose="020F0502020204030204" pitchFamily="34" charset="0"/>
                <a:sym typeface="Calibri"/>
              </a:rPr>
              <a:t>- Total cash </a:t>
            </a:r>
            <a:r>
              <a:rPr lang="de-DE" sz="1400" dirty="0" err="1">
                <a:solidFill>
                  <a:srgbClr val="595A59"/>
                </a:solidFill>
                <a:latin typeface="Calibri" panose="020F0502020204030204" pitchFamily="34" charset="0"/>
                <a:ea typeface="Calibri"/>
                <a:cs typeface="Calibri" panose="020F0502020204030204" pitchFamily="34" charset="0"/>
                <a:sym typeface="Calibri"/>
              </a:rPr>
              <a:t>outflows</a:t>
            </a:r>
            <a:br>
              <a:rPr lang="de-DE" sz="1400" dirty="0">
                <a:solidFill>
                  <a:srgbClr val="595A59"/>
                </a:solidFill>
                <a:latin typeface="Calibri" panose="020F0502020204030204" pitchFamily="34" charset="0"/>
                <a:ea typeface="Calibri"/>
                <a:cs typeface="Calibri" panose="020F0502020204030204" pitchFamily="34" charset="0"/>
                <a:sym typeface="Calibri"/>
              </a:rPr>
            </a:br>
            <a:r>
              <a:rPr lang="de-DE" sz="1400" dirty="0">
                <a:solidFill>
                  <a:srgbClr val="595A59"/>
                </a:solidFill>
                <a:latin typeface="Calibri" panose="020F0502020204030204" pitchFamily="34" charset="0"/>
                <a:ea typeface="Calibri"/>
                <a:cs typeface="Calibri" panose="020F0502020204030204" pitchFamily="34" charset="0"/>
                <a:sym typeface="Calibri"/>
              </a:rPr>
              <a:t>+/- </a:t>
            </a:r>
            <a:r>
              <a:rPr lang="de-DE" sz="1400" dirty="0" err="1">
                <a:solidFill>
                  <a:srgbClr val="595A59"/>
                </a:solidFill>
                <a:latin typeface="Calibri" panose="020F0502020204030204" pitchFamily="34" charset="0"/>
                <a:ea typeface="Calibri"/>
                <a:cs typeface="Calibri" panose="020F0502020204030204" pitchFamily="34" charset="0"/>
                <a:sym typeface="Calibri"/>
              </a:rPr>
              <a:t>Liquidity</a:t>
            </a:r>
            <a:r>
              <a:rPr lang="de-DE" sz="1400" dirty="0">
                <a:solidFill>
                  <a:srgbClr val="595A59"/>
                </a:solidFill>
                <a:latin typeface="Calibri" panose="020F0502020204030204" pitchFamily="34" charset="0"/>
                <a:ea typeface="Calibri"/>
                <a:cs typeface="Calibri" panose="020F0502020204030204" pitchFamily="34" charset="0"/>
                <a:sym typeface="Calibri"/>
              </a:rPr>
              <a:t> </a:t>
            </a:r>
            <a:r>
              <a:rPr lang="de-DE" sz="1400" dirty="0" err="1">
                <a:solidFill>
                  <a:srgbClr val="595A59"/>
                </a:solidFill>
                <a:latin typeface="Calibri" panose="020F0502020204030204" pitchFamily="34" charset="0"/>
                <a:ea typeface="Calibri"/>
                <a:cs typeface="Calibri" panose="020F0502020204030204" pitchFamily="34" charset="0"/>
                <a:sym typeface="Calibri"/>
              </a:rPr>
              <a:t>control</a:t>
            </a:r>
            <a:r>
              <a:rPr lang="de-DE" sz="1400" dirty="0">
                <a:solidFill>
                  <a:srgbClr val="595A59"/>
                </a:solidFill>
                <a:latin typeface="Calibri" panose="020F0502020204030204" pitchFamily="34" charset="0"/>
                <a:ea typeface="Calibri"/>
                <a:cs typeface="Calibri" panose="020F0502020204030204" pitchFamily="34" charset="0"/>
                <a:sym typeface="Calibri"/>
              </a:rPr>
              <a:t> </a:t>
            </a:r>
            <a:r>
              <a:rPr lang="de-DE" sz="1400" dirty="0" err="1">
                <a:solidFill>
                  <a:srgbClr val="595A59"/>
                </a:solidFill>
                <a:latin typeface="Calibri" panose="020F0502020204030204" pitchFamily="34" charset="0"/>
                <a:ea typeface="Calibri"/>
                <a:cs typeface="Calibri" panose="020F0502020204030204" pitchFamily="34" charset="0"/>
                <a:sym typeface="Calibri"/>
              </a:rPr>
              <a:t>measures</a:t>
            </a:r>
            <a:endParaRPr sz="1400" dirty="0">
              <a:solidFill>
                <a:srgbClr val="595A59"/>
              </a:solidFill>
              <a:latin typeface="Calibri" panose="020F0502020204030204" pitchFamily="34" charset="0"/>
              <a:ea typeface="Calibri"/>
              <a:cs typeface="Calibri" panose="020F0502020204030204" pitchFamily="34" charset="0"/>
              <a:sym typeface="Calibri"/>
            </a:endParaRPr>
          </a:p>
        </p:txBody>
      </p:sp>
      <p:cxnSp>
        <p:nvCxnSpPr>
          <p:cNvPr id="10" name="Google Shape;1298;p27">
            <a:extLst>
              <a:ext uri="{FF2B5EF4-FFF2-40B4-BE49-F238E27FC236}">
                <a16:creationId xmlns:a16="http://schemas.microsoft.com/office/drawing/2014/main" id="{55C20E39-B126-650B-2325-A569EB51FE5C}"/>
              </a:ext>
            </a:extLst>
          </p:cNvPr>
          <p:cNvCxnSpPr/>
          <p:nvPr/>
        </p:nvCxnSpPr>
        <p:spPr>
          <a:xfrm>
            <a:off x="3741072" y="2200631"/>
            <a:ext cx="0" cy="1475940"/>
          </a:xfrm>
          <a:prstGeom prst="straightConnector1">
            <a:avLst/>
          </a:prstGeom>
          <a:noFill/>
          <a:ln w="9525" cap="flat" cmpd="sng">
            <a:solidFill>
              <a:srgbClr val="79527B"/>
            </a:solidFill>
            <a:prstDash val="solid"/>
            <a:miter lim="800000"/>
            <a:headEnd type="none" w="sm" len="sm"/>
            <a:tailEnd type="triangle" w="med" len="med"/>
          </a:ln>
        </p:spPr>
      </p:cxnSp>
      <p:cxnSp>
        <p:nvCxnSpPr>
          <p:cNvPr id="11" name="Google Shape;1299;p27">
            <a:extLst>
              <a:ext uri="{FF2B5EF4-FFF2-40B4-BE49-F238E27FC236}">
                <a16:creationId xmlns:a16="http://schemas.microsoft.com/office/drawing/2014/main" id="{D34B3164-0272-B813-766E-7962C7B15396}"/>
              </a:ext>
            </a:extLst>
          </p:cNvPr>
          <p:cNvCxnSpPr/>
          <p:nvPr/>
        </p:nvCxnSpPr>
        <p:spPr>
          <a:xfrm>
            <a:off x="3741072" y="3862486"/>
            <a:ext cx="0" cy="1479735"/>
          </a:xfrm>
          <a:prstGeom prst="straightConnector1">
            <a:avLst/>
          </a:prstGeom>
          <a:noFill/>
          <a:ln w="9525" cap="flat" cmpd="sng">
            <a:solidFill>
              <a:srgbClr val="79527B"/>
            </a:solidFill>
            <a:prstDash val="solid"/>
            <a:miter lim="800000"/>
            <a:headEnd type="none" w="sm" len="sm"/>
            <a:tailEnd type="triangle" w="med" len="med"/>
          </a:ln>
        </p:spPr>
      </p:cxnSp>
      <p:cxnSp>
        <p:nvCxnSpPr>
          <p:cNvPr id="12" name="Google Shape;1300;p27">
            <a:extLst>
              <a:ext uri="{FF2B5EF4-FFF2-40B4-BE49-F238E27FC236}">
                <a16:creationId xmlns:a16="http://schemas.microsoft.com/office/drawing/2014/main" id="{1BEF8538-56A7-5D66-D6B2-AB7CAA9E7964}"/>
              </a:ext>
            </a:extLst>
          </p:cNvPr>
          <p:cNvCxnSpPr/>
          <p:nvPr/>
        </p:nvCxnSpPr>
        <p:spPr>
          <a:xfrm>
            <a:off x="3741072" y="5626112"/>
            <a:ext cx="0" cy="425622"/>
          </a:xfrm>
          <a:prstGeom prst="straightConnector1">
            <a:avLst/>
          </a:prstGeom>
          <a:noFill/>
          <a:ln w="9525" cap="flat" cmpd="sng">
            <a:solidFill>
              <a:srgbClr val="79527B"/>
            </a:solidFill>
            <a:prstDash val="solid"/>
            <a:miter lim="800000"/>
            <a:headEnd type="none" w="sm" len="sm"/>
            <a:tailEnd type="triangle" w="med" len="med"/>
          </a:ln>
        </p:spPr>
      </p:cxnSp>
      <p:sp>
        <p:nvSpPr>
          <p:cNvPr id="13" name="Google Shape;1301;p27">
            <a:extLst>
              <a:ext uri="{FF2B5EF4-FFF2-40B4-BE49-F238E27FC236}">
                <a16:creationId xmlns:a16="http://schemas.microsoft.com/office/drawing/2014/main" id="{54760A53-4BF4-8E7B-0BE9-26690B3284E9}"/>
              </a:ext>
            </a:extLst>
          </p:cNvPr>
          <p:cNvSpPr txBox="1"/>
          <p:nvPr/>
        </p:nvSpPr>
        <p:spPr>
          <a:xfrm>
            <a:off x="3707717" y="2820209"/>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
        <p:nvSpPr>
          <p:cNvPr id="14" name="Google Shape;1302;p27">
            <a:extLst>
              <a:ext uri="{FF2B5EF4-FFF2-40B4-BE49-F238E27FC236}">
                <a16:creationId xmlns:a16="http://schemas.microsoft.com/office/drawing/2014/main" id="{E4C529A4-02A7-BB60-CE72-C34DE387207C}"/>
              </a:ext>
            </a:extLst>
          </p:cNvPr>
          <p:cNvSpPr txBox="1"/>
          <p:nvPr/>
        </p:nvSpPr>
        <p:spPr>
          <a:xfrm>
            <a:off x="3707717" y="4425462"/>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
        <p:nvSpPr>
          <p:cNvPr id="15" name="Google Shape;1303;p27">
            <a:extLst>
              <a:ext uri="{FF2B5EF4-FFF2-40B4-BE49-F238E27FC236}">
                <a16:creationId xmlns:a16="http://schemas.microsoft.com/office/drawing/2014/main" id="{BC2FDA16-B713-A50A-8673-F2676BDEE4C1}"/>
              </a:ext>
            </a:extLst>
          </p:cNvPr>
          <p:cNvSpPr txBox="1"/>
          <p:nvPr/>
        </p:nvSpPr>
        <p:spPr>
          <a:xfrm>
            <a:off x="3741072" y="5369048"/>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
        <p:nvSpPr>
          <p:cNvPr id="16" name="Google Shape;1304;p27">
            <a:extLst>
              <a:ext uri="{FF2B5EF4-FFF2-40B4-BE49-F238E27FC236}">
                <a16:creationId xmlns:a16="http://schemas.microsoft.com/office/drawing/2014/main" id="{1C0812B8-EF00-6CC5-2A75-53C24C9D53FB}"/>
              </a:ext>
            </a:extLst>
          </p:cNvPr>
          <p:cNvSpPr txBox="1"/>
          <p:nvPr/>
        </p:nvSpPr>
        <p:spPr>
          <a:xfrm>
            <a:off x="3741072" y="5818742"/>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
        <p:nvSpPr>
          <p:cNvPr id="17" name="Google Shape;1305;p27">
            <a:extLst>
              <a:ext uri="{FF2B5EF4-FFF2-40B4-BE49-F238E27FC236}">
                <a16:creationId xmlns:a16="http://schemas.microsoft.com/office/drawing/2014/main" id="{EB6E1878-9ECF-4B76-0F3B-59B5A11299FE}"/>
              </a:ext>
            </a:extLst>
          </p:cNvPr>
          <p:cNvSpPr txBox="1"/>
          <p:nvPr/>
        </p:nvSpPr>
        <p:spPr>
          <a:xfrm>
            <a:off x="3741071" y="6102880"/>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Tree>
    <p:extLst>
      <p:ext uri="{BB962C8B-B14F-4D97-AF65-F5344CB8AC3E}">
        <p14:creationId xmlns:p14="http://schemas.microsoft.com/office/powerpoint/2010/main" val="17290028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en-US" sz="3200" dirty="0"/>
              <a:t>EXTRA: EXAMPLE FOR LIQUIDITY PLANNING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73</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584775"/>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Let's look at the example of the monthly liquidity plan. If you maintain this on a monthly basis, you can make relatively precise statements about the company's liquidity, the future development and avoid crises.</a:t>
            </a:r>
          </a:p>
        </p:txBody>
      </p:sp>
      <p:graphicFrame>
        <p:nvGraphicFramePr>
          <p:cNvPr id="3" name="Google Shape;1329;p30">
            <a:extLst>
              <a:ext uri="{FF2B5EF4-FFF2-40B4-BE49-F238E27FC236}">
                <a16:creationId xmlns:a16="http://schemas.microsoft.com/office/drawing/2014/main" id="{B4FE77AF-0F32-F3BE-E9B9-929F2A025498}"/>
              </a:ext>
            </a:extLst>
          </p:cNvPr>
          <p:cNvGraphicFramePr/>
          <p:nvPr>
            <p:extLst>
              <p:ext uri="{D42A27DB-BD31-4B8C-83A1-F6EECF244321}">
                <p14:modId xmlns:p14="http://schemas.microsoft.com/office/powerpoint/2010/main" val="385207126"/>
              </p:ext>
            </p:extLst>
          </p:nvPr>
        </p:nvGraphicFramePr>
        <p:xfrm>
          <a:off x="364576" y="1981247"/>
          <a:ext cx="11535550" cy="1705085"/>
        </p:xfrm>
        <a:graphic>
          <a:graphicData uri="http://schemas.openxmlformats.org/drawingml/2006/table">
            <a:tbl>
              <a:tblPr firstRow="1" bandRow="1">
                <a:noFill/>
              </a:tblPr>
              <a:tblGrid>
                <a:gridCol w="2476825">
                  <a:extLst>
                    <a:ext uri="{9D8B030D-6E8A-4147-A177-3AD203B41FA5}">
                      <a16:colId xmlns:a16="http://schemas.microsoft.com/office/drawing/2014/main" val="20000"/>
                    </a:ext>
                  </a:extLst>
                </a:gridCol>
                <a:gridCol w="696825">
                  <a:extLst>
                    <a:ext uri="{9D8B030D-6E8A-4147-A177-3AD203B41FA5}">
                      <a16:colId xmlns:a16="http://schemas.microsoft.com/office/drawing/2014/main" val="20001"/>
                    </a:ext>
                  </a:extLst>
                </a:gridCol>
                <a:gridCol w="696825">
                  <a:extLst>
                    <a:ext uri="{9D8B030D-6E8A-4147-A177-3AD203B41FA5}">
                      <a16:colId xmlns:a16="http://schemas.microsoft.com/office/drawing/2014/main" val="20002"/>
                    </a:ext>
                  </a:extLst>
                </a:gridCol>
                <a:gridCol w="696825">
                  <a:extLst>
                    <a:ext uri="{9D8B030D-6E8A-4147-A177-3AD203B41FA5}">
                      <a16:colId xmlns:a16="http://schemas.microsoft.com/office/drawing/2014/main" val="20003"/>
                    </a:ext>
                  </a:extLst>
                </a:gridCol>
                <a:gridCol w="696825">
                  <a:extLst>
                    <a:ext uri="{9D8B030D-6E8A-4147-A177-3AD203B41FA5}">
                      <a16:colId xmlns:a16="http://schemas.microsoft.com/office/drawing/2014/main" val="20004"/>
                    </a:ext>
                  </a:extLst>
                </a:gridCol>
                <a:gridCol w="696825">
                  <a:extLst>
                    <a:ext uri="{9D8B030D-6E8A-4147-A177-3AD203B41FA5}">
                      <a16:colId xmlns:a16="http://schemas.microsoft.com/office/drawing/2014/main" val="20005"/>
                    </a:ext>
                  </a:extLst>
                </a:gridCol>
                <a:gridCol w="696825">
                  <a:extLst>
                    <a:ext uri="{9D8B030D-6E8A-4147-A177-3AD203B41FA5}">
                      <a16:colId xmlns:a16="http://schemas.microsoft.com/office/drawing/2014/main" val="20006"/>
                    </a:ext>
                  </a:extLst>
                </a:gridCol>
                <a:gridCol w="696825">
                  <a:extLst>
                    <a:ext uri="{9D8B030D-6E8A-4147-A177-3AD203B41FA5}">
                      <a16:colId xmlns:a16="http://schemas.microsoft.com/office/drawing/2014/main" val="20007"/>
                    </a:ext>
                  </a:extLst>
                </a:gridCol>
                <a:gridCol w="696825">
                  <a:extLst>
                    <a:ext uri="{9D8B030D-6E8A-4147-A177-3AD203B41FA5}">
                      <a16:colId xmlns:a16="http://schemas.microsoft.com/office/drawing/2014/main" val="20008"/>
                    </a:ext>
                  </a:extLst>
                </a:gridCol>
                <a:gridCol w="696825">
                  <a:extLst>
                    <a:ext uri="{9D8B030D-6E8A-4147-A177-3AD203B41FA5}">
                      <a16:colId xmlns:a16="http://schemas.microsoft.com/office/drawing/2014/main" val="20009"/>
                    </a:ext>
                  </a:extLst>
                </a:gridCol>
                <a:gridCol w="696825">
                  <a:extLst>
                    <a:ext uri="{9D8B030D-6E8A-4147-A177-3AD203B41FA5}">
                      <a16:colId xmlns:a16="http://schemas.microsoft.com/office/drawing/2014/main" val="20010"/>
                    </a:ext>
                  </a:extLst>
                </a:gridCol>
                <a:gridCol w="696825">
                  <a:extLst>
                    <a:ext uri="{9D8B030D-6E8A-4147-A177-3AD203B41FA5}">
                      <a16:colId xmlns:a16="http://schemas.microsoft.com/office/drawing/2014/main" val="20011"/>
                    </a:ext>
                  </a:extLst>
                </a:gridCol>
                <a:gridCol w="696825">
                  <a:extLst>
                    <a:ext uri="{9D8B030D-6E8A-4147-A177-3AD203B41FA5}">
                      <a16:colId xmlns:a16="http://schemas.microsoft.com/office/drawing/2014/main" val="20012"/>
                    </a:ext>
                  </a:extLst>
                </a:gridCol>
                <a:gridCol w="696825">
                  <a:extLst>
                    <a:ext uri="{9D8B030D-6E8A-4147-A177-3AD203B41FA5}">
                      <a16:colId xmlns:a16="http://schemas.microsoft.com/office/drawing/2014/main" val="20013"/>
                    </a:ext>
                  </a:extLst>
                </a:gridCol>
              </a:tblGrid>
              <a:tr h="333425">
                <a:tc>
                  <a:txBody>
                    <a:bodyPr/>
                    <a:lstStyle/>
                    <a:p>
                      <a:pPr marL="0" marR="0" lvl="0" indent="0" algn="l" rtl="0">
                        <a:spcBef>
                          <a:spcPts val="0"/>
                        </a:spcBef>
                        <a:spcAft>
                          <a:spcPts val="0"/>
                        </a:spcAft>
                        <a:buNone/>
                      </a:pPr>
                      <a:endParaRPr sz="900">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Status Quo</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3</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4</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5</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6</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7</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8</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9</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10</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208375">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Cash and cash </a:t>
                      </a:r>
                      <a:r>
                        <a:rPr lang="de-DE" sz="900" dirty="0" err="1">
                          <a:solidFill>
                            <a:schemeClr val="lt1"/>
                          </a:solidFill>
                          <a:latin typeface="Calibri" panose="020F0502020204030204" pitchFamily="34" charset="0"/>
                          <a:cs typeface="Calibri" panose="020F0502020204030204" pitchFamily="34" charset="0"/>
                        </a:rPr>
                        <a:t>equivalents</a:t>
                      </a:r>
                      <a:r>
                        <a:rPr lang="de-DE" sz="900" dirty="0">
                          <a:solidFill>
                            <a:schemeClr val="lt1"/>
                          </a:solidFill>
                          <a:latin typeface="Calibri" panose="020F0502020204030204" pitchFamily="34" charset="0"/>
                          <a:cs typeface="Calibri" panose="020F0502020204030204" pitchFamily="34" charset="0"/>
                        </a:rPr>
                        <a:t> at </a:t>
                      </a:r>
                      <a:r>
                        <a:rPr lang="de-DE" sz="900" dirty="0" err="1">
                          <a:solidFill>
                            <a:schemeClr val="lt1"/>
                          </a:solidFill>
                          <a:latin typeface="Calibri" panose="020F0502020204030204" pitchFamily="34" charset="0"/>
                          <a:cs typeface="Calibri" panose="020F0502020204030204" pitchFamily="34" charset="0"/>
                        </a:rPr>
                        <a:t>beginning</a:t>
                      </a:r>
                      <a:r>
                        <a:rPr lang="de-DE" sz="900" dirty="0">
                          <a:solidFill>
                            <a:schemeClr val="lt1"/>
                          </a:solidFill>
                          <a:latin typeface="Calibri" panose="020F0502020204030204" pitchFamily="34" charset="0"/>
                          <a:cs typeface="Calibri" panose="020F0502020204030204" pitchFamily="34" charset="0"/>
                        </a:rPr>
                        <a:t> of </a:t>
                      </a:r>
                      <a:r>
                        <a:rPr lang="de-DE" sz="900" dirty="0" err="1">
                          <a:solidFill>
                            <a:schemeClr val="lt1"/>
                          </a:solidFill>
                          <a:latin typeface="Calibri" panose="020F0502020204030204" pitchFamily="34" charset="0"/>
                          <a:cs typeface="Calibri" panose="020F0502020204030204" pitchFamily="34" charset="0"/>
                        </a:rPr>
                        <a:t>period</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174</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58</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71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119</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payments received</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90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80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2"/>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outgoing payments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47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122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47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3"/>
                  </a:ext>
                </a:extLst>
              </a:tr>
              <a:tr h="208375">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Surplus / </a:t>
                      </a:r>
                      <a:r>
                        <a:rPr lang="de-DE" sz="900" dirty="0" err="1">
                          <a:solidFill>
                            <a:schemeClr val="lt1"/>
                          </a:solidFill>
                          <a:latin typeface="Calibri" panose="020F0502020204030204" pitchFamily="34" charset="0"/>
                          <a:cs typeface="Calibri" panose="020F0502020204030204" pitchFamily="34" charset="0"/>
                        </a:rPr>
                        <a:t>shortfall</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174</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58</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71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119</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193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4"/>
                  </a:ext>
                </a:extLst>
              </a:tr>
              <a:tr h="208375">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Measures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5"/>
                  </a:ext>
                </a:extLst>
              </a:tr>
              <a:tr h="208375">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Finanzmittelbestand zum Ende der Periode</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174</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58</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71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119</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193</a:t>
                      </a:r>
                      <a:endParaRPr dirty="0">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6"/>
                  </a:ext>
                </a:extLst>
              </a:tr>
            </a:tbl>
          </a:graphicData>
        </a:graphic>
      </p:graphicFrame>
      <p:graphicFrame>
        <p:nvGraphicFramePr>
          <p:cNvPr id="5" name="Google Shape;1332;p30">
            <a:extLst>
              <a:ext uri="{FF2B5EF4-FFF2-40B4-BE49-F238E27FC236}">
                <a16:creationId xmlns:a16="http://schemas.microsoft.com/office/drawing/2014/main" id="{17C49207-690A-B84B-6E79-0FC56B643596}"/>
              </a:ext>
            </a:extLst>
          </p:cNvPr>
          <p:cNvGraphicFramePr/>
          <p:nvPr>
            <p:extLst>
              <p:ext uri="{D42A27DB-BD31-4B8C-83A1-F6EECF244321}">
                <p14:modId xmlns:p14="http://schemas.microsoft.com/office/powerpoint/2010/main" val="2580357560"/>
              </p:ext>
            </p:extLst>
          </p:nvPr>
        </p:nvGraphicFramePr>
        <p:xfrm>
          <a:off x="1229178" y="3992997"/>
          <a:ext cx="9536793" cy="24519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5315225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en-US" sz="3200" dirty="0"/>
              <a:t>EXTRA: YOUR TURN TO TAKE THE REINS! </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74</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338554"/>
          </a:xfrm>
          <a:prstGeom prst="rect">
            <a:avLst/>
          </a:prstGeom>
          <a:noFill/>
        </p:spPr>
        <p:txBody>
          <a:bodyPr wrap="square" rtlCol="0">
            <a:spAutoFit/>
          </a:bodyPr>
          <a:lstStyle/>
          <a:p>
            <a:pPr>
              <a:buClr>
                <a:srgbClr val="915F9E"/>
              </a:buClr>
            </a:pPr>
            <a:r>
              <a:rPr lang="en-US" sz="1600" b="1" dirty="0">
                <a:solidFill>
                  <a:srgbClr val="E97924"/>
                </a:solidFill>
                <a:latin typeface="Calibri" panose="020F0502020204030204" pitchFamily="34" charset="0"/>
                <a:cs typeface="Calibri" panose="020F0502020204030204" pitchFamily="34" charset="0"/>
              </a:rPr>
              <a:t>We've set you up with this free template to dive into. Get in there, fill in the blanks, and let the financial adventure begin!</a:t>
            </a:r>
          </a:p>
        </p:txBody>
      </p:sp>
      <p:graphicFrame>
        <p:nvGraphicFramePr>
          <p:cNvPr id="7" name="Google Shape;1213;p20">
            <a:extLst>
              <a:ext uri="{FF2B5EF4-FFF2-40B4-BE49-F238E27FC236}">
                <a16:creationId xmlns:a16="http://schemas.microsoft.com/office/drawing/2014/main" id="{F44A694B-12CE-C48F-C7E8-AA12B1E1A6ED}"/>
              </a:ext>
            </a:extLst>
          </p:cNvPr>
          <p:cNvGraphicFramePr/>
          <p:nvPr>
            <p:extLst>
              <p:ext uri="{D42A27DB-BD31-4B8C-83A1-F6EECF244321}">
                <p14:modId xmlns:p14="http://schemas.microsoft.com/office/powerpoint/2010/main" val="3622872705"/>
              </p:ext>
            </p:extLst>
          </p:nvPr>
        </p:nvGraphicFramePr>
        <p:xfrm>
          <a:off x="609594" y="1600965"/>
          <a:ext cx="11125206" cy="4709330"/>
        </p:xfrm>
        <a:graphic>
          <a:graphicData uri="http://schemas.openxmlformats.org/drawingml/2006/table">
            <a:tbl>
              <a:tblPr firstRow="1" bandRow="1">
                <a:noFill/>
              </a:tblPr>
              <a:tblGrid>
                <a:gridCol w="2261689">
                  <a:extLst>
                    <a:ext uri="{9D8B030D-6E8A-4147-A177-3AD203B41FA5}">
                      <a16:colId xmlns:a16="http://schemas.microsoft.com/office/drawing/2014/main" val="20000"/>
                    </a:ext>
                  </a:extLst>
                </a:gridCol>
                <a:gridCol w="681809">
                  <a:extLst>
                    <a:ext uri="{9D8B030D-6E8A-4147-A177-3AD203B41FA5}">
                      <a16:colId xmlns:a16="http://schemas.microsoft.com/office/drawing/2014/main" val="20001"/>
                    </a:ext>
                  </a:extLst>
                </a:gridCol>
                <a:gridCol w="681809">
                  <a:extLst>
                    <a:ext uri="{9D8B030D-6E8A-4147-A177-3AD203B41FA5}">
                      <a16:colId xmlns:a16="http://schemas.microsoft.com/office/drawing/2014/main" val="20002"/>
                    </a:ext>
                  </a:extLst>
                </a:gridCol>
                <a:gridCol w="681809">
                  <a:extLst>
                    <a:ext uri="{9D8B030D-6E8A-4147-A177-3AD203B41FA5}">
                      <a16:colId xmlns:a16="http://schemas.microsoft.com/office/drawing/2014/main" val="20003"/>
                    </a:ext>
                  </a:extLst>
                </a:gridCol>
                <a:gridCol w="681809">
                  <a:extLst>
                    <a:ext uri="{9D8B030D-6E8A-4147-A177-3AD203B41FA5}">
                      <a16:colId xmlns:a16="http://schemas.microsoft.com/office/drawing/2014/main" val="20004"/>
                    </a:ext>
                  </a:extLst>
                </a:gridCol>
                <a:gridCol w="681809">
                  <a:extLst>
                    <a:ext uri="{9D8B030D-6E8A-4147-A177-3AD203B41FA5}">
                      <a16:colId xmlns:a16="http://schemas.microsoft.com/office/drawing/2014/main" val="20005"/>
                    </a:ext>
                  </a:extLst>
                </a:gridCol>
                <a:gridCol w="681809">
                  <a:extLst>
                    <a:ext uri="{9D8B030D-6E8A-4147-A177-3AD203B41FA5}">
                      <a16:colId xmlns:a16="http://schemas.microsoft.com/office/drawing/2014/main" val="20006"/>
                    </a:ext>
                  </a:extLst>
                </a:gridCol>
                <a:gridCol w="681809">
                  <a:extLst>
                    <a:ext uri="{9D8B030D-6E8A-4147-A177-3AD203B41FA5}">
                      <a16:colId xmlns:a16="http://schemas.microsoft.com/office/drawing/2014/main" val="20007"/>
                    </a:ext>
                  </a:extLst>
                </a:gridCol>
                <a:gridCol w="681809">
                  <a:extLst>
                    <a:ext uri="{9D8B030D-6E8A-4147-A177-3AD203B41FA5}">
                      <a16:colId xmlns:a16="http://schemas.microsoft.com/office/drawing/2014/main" val="20008"/>
                    </a:ext>
                  </a:extLst>
                </a:gridCol>
                <a:gridCol w="681809">
                  <a:extLst>
                    <a:ext uri="{9D8B030D-6E8A-4147-A177-3AD203B41FA5}">
                      <a16:colId xmlns:a16="http://schemas.microsoft.com/office/drawing/2014/main" val="20009"/>
                    </a:ext>
                  </a:extLst>
                </a:gridCol>
                <a:gridCol w="681809">
                  <a:extLst>
                    <a:ext uri="{9D8B030D-6E8A-4147-A177-3AD203B41FA5}">
                      <a16:colId xmlns:a16="http://schemas.microsoft.com/office/drawing/2014/main" val="20010"/>
                    </a:ext>
                  </a:extLst>
                </a:gridCol>
                <a:gridCol w="681809">
                  <a:extLst>
                    <a:ext uri="{9D8B030D-6E8A-4147-A177-3AD203B41FA5}">
                      <a16:colId xmlns:a16="http://schemas.microsoft.com/office/drawing/2014/main" val="20011"/>
                    </a:ext>
                  </a:extLst>
                </a:gridCol>
                <a:gridCol w="681809">
                  <a:extLst>
                    <a:ext uri="{9D8B030D-6E8A-4147-A177-3AD203B41FA5}">
                      <a16:colId xmlns:a16="http://schemas.microsoft.com/office/drawing/2014/main" val="20012"/>
                    </a:ext>
                  </a:extLst>
                </a:gridCol>
                <a:gridCol w="681809">
                  <a:extLst>
                    <a:ext uri="{9D8B030D-6E8A-4147-A177-3AD203B41FA5}">
                      <a16:colId xmlns:a16="http://schemas.microsoft.com/office/drawing/2014/main" val="20013"/>
                    </a:ext>
                  </a:extLst>
                </a:gridCol>
              </a:tblGrid>
              <a:tr h="344692">
                <a:tc>
                  <a:txBody>
                    <a:bodyPr/>
                    <a:lstStyle/>
                    <a:p>
                      <a:pPr marL="0" marR="0" lvl="0" indent="0" algn="l" rtl="0">
                        <a:spcBef>
                          <a:spcPts val="0"/>
                        </a:spcBef>
                        <a:spcAft>
                          <a:spcPts val="0"/>
                        </a:spcAft>
                        <a:buNone/>
                      </a:pPr>
                      <a:endParaRPr sz="900">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Status Quo</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3</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4</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5</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6</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a:latin typeface="Calibri" panose="020F0502020204030204" pitchFamily="34" charset="0"/>
                          <a:cs typeface="Calibri" panose="020F0502020204030204" pitchFamily="34" charset="0"/>
                        </a:rPr>
                        <a:t>Month 7</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8</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9</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10</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11</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latin typeface="Calibri" panose="020F0502020204030204" pitchFamily="34" charset="0"/>
                          <a:cs typeface="Calibri" panose="020F0502020204030204" pitchFamily="34" charset="0"/>
                        </a:rPr>
                        <a:t>Month 12</a:t>
                      </a:r>
                      <a:endParaRPr>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344692">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beginning of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344692">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 from operating activities (incl. accounts receivable)</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2"/>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3"/>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4"/>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disinvestments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extLst>
                  <a:ext uri="{0D108BD9-81ED-4DB2-BD59-A6C34878D82A}">
                    <a16:rowId xmlns:a16="http://schemas.microsoft.com/office/drawing/2014/main" val="10005"/>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Cash inflows from financial income</a:t>
                      </a:r>
                      <a:endParaRPr sz="90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6"/>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Total payments received</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7"/>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ea typeface="Calibri"/>
                          <a:cs typeface="Calibri" panose="020F0502020204030204" pitchFamily="34" charset="0"/>
                          <a:sym typeface="Calibri"/>
                        </a:rPr>
                        <a:t>Cash </a:t>
                      </a:r>
                      <a:r>
                        <a:rPr lang="de-DE" sz="900" dirty="0" err="1">
                          <a:solidFill>
                            <a:srgbClr val="595A59"/>
                          </a:solidFill>
                          <a:latin typeface="Calibri" panose="020F0502020204030204" pitchFamily="34" charset="0"/>
                          <a:ea typeface="Calibri"/>
                          <a:cs typeface="Calibri" panose="020F0502020204030204" pitchFamily="34" charset="0"/>
                          <a:sym typeface="Calibri"/>
                        </a:rPr>
                        <a:t>outflows</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from</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operating</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activities</a:t>
                      </a:r>
                      <a:r>
                        <a:rPr lang="de-DE" sz="900" dirty="0">
                          <a:solidFill>
                            <a:srgbClr val="595A59"/>
                          </a:solidFill>
                          <a:latin typeface="Calibri" panose="020F0502020204030204" pitchFamily="34" charset="0"/>
                          <a:ea typeface="Calibri"/>
                          <a:cs typeface="Calibri" panose="020F0502020204030204" pitchFamily="34" charset="0"/>
                          <a:sym typeface="Calibri"/>
                        </a:rPr>
                        <a:t> (incl. </a:t>
                      </a:r>
                      <a:r>
                        <a:rPr lang="de-DE" sz="900" dirty="0" err="1">
                          <a:solidFill>
                            <a:srgbClr val="595A59"/>
                          </a:solidFill>
                          <a:latin typeface="Calibri" panose="020F0502020204030204" pitchFamily="34" charset="0"/>
                          <a:ea typeface="Calibri"/>
                          <a:cs typeface="Calibri" panose="020F0502020204030204" pitchFamily="34" charset="0"/>
                          <a:sym typeface="Calibri"/>
                        </a:rPr>
                        <a:t>accounts</a:t>
                      </a:r>
                      <a:r>
                        <a:rPr lang="de-DE" sz="900" dirty="0">
                          <a:solidFill>
                            <a:srgbClr val="595A59"/>
                          </a:solidFill>
                          <a:latin typeface="Calibri" panose="020F0502020204030204" pitchFamily="34" charset="0"/>
                          <a:ea typeface="Calibri"/>
                          <a:cs typeface="Calibri" panose="020F0502020204030204" pitchFamily="34" charset="0"/>
                          <a:sym typeface="Calibri"/>
                        </a:rPr>
                        <a:t> </a:t>
                      </a:r>
                      <a:r>
                        <a:rPr lang="de-DE" sz="900" dirty="0" err="1">
                          <a:solidFill>
                            <a:srgbClr val="595A59"/>
                          </a:solidFill>
                          <a:latin typeface="Calibri" panose="020F0502020204030204" pitchFamily="34" charset="0"/>
                          <a:ea typeface="Calibri"/>
                          <a:cs typeface="Calibri" panose="020F0502020204030204" pitchFamily="34" charset="0"/>
                          <a:sym typeface="Calibri"/>
                        </a:rPr>
                        <a:t>payable</a:t>
                      </a:r>
                      <a:r>
                        <a:rPr lang="de-DE" sz="900" dirty="0">
                          <a:solidFill>
                            <a:srgbClr val="595A59"/>
                          </a:solidFill>
                          <a:latin typeface="Calibri" panose="020F0502020204030204" pitchFamily="34" charset="0"/>
                          <a:ea typeface="Calibri"/>
                          <a:cs typeface="Calibri" panose="020F0502020204030204" pitchFamily="34" charset="0"/>
                          <a:sym typeface="Calibri"/>
                        </a:rPr>
                        <a:t>)</a:t>
                      </a: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extLst>
                  <a:ext uri="{0D108BD9-81ED-4DB2-BD59-A6C34878D82A}">
                    <a16:rowId xmlns:a16="http://schemas.microsoft.com/office/drawing/2014/main" val="10008"/>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booked</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09"/>
                  </a:ext>
                </a:extLst>
              </a:tr>
              <a:tr h="215436">
                <a:tc>
                  <a:txBody>
                    <a:bodyPr/>
                    <a:lstStyle/>
                    <a:p>
                      <a:pPr marL="0" marR="0" lvl="0" indent="0" algn="r" rtl="0">
                        <a:spcBef>
                          <a:spcPts val="0"/>
                        </a:spcBef>
                        <a:spcAft>
                          <a:spcPts val="0"/>
                        </a:spcAft>
                        <a:buNone/>
                      </a:pPr>
                      <a:r>
                        <a:rPr lang="de-DE" sz="900" i="1">
                          <a:solidFill>
                            <a:srgbClr val="595A59"/>
                          </a:solidFill>
                          <a:latin typeface="Calibri" panose="020F0502020204030204" pitchFamily="34" charset="0"/>
                          <a:cs typeface="Calibri" panose="020F0502020204030204" pitchFamily="34" charset="0"/>
                        </a:rPr>
                        <a:t>Thereof from planning</a:t>
                      </a:r>
                      <a:endParaRPr sz="900" i="1">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10"/>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investments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1"/>
                  </a:ext>
                </a:extLst>
              </a:tr>
              <a:tr h="344692">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Outflows for financial transactions (redemption / interest)</a:t>
                      </a:r>
                      <a:endParaRPr sz="90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2"/>
                  </a:ext>
                </a:extLst>
              </a:tr>
              <a:tr h="215436">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Total outgoing payments</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13"/>
                  </a:ext>
                </a:extLst>
              </a:tr>
              <a:tr h="215436">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Surplus / shortfall</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4"/>
                  </a:ext>
                </a:extLst>
              </a:tr>
              <a:tr h="215436">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Measures</a:t>
                      </a: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5"/>
                  </a:ext>
                </a:extLst>
              </a:tr>
              <a:tr h="344692">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Cash and cash equivalents at the end of the period</a:t>
                      </a: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156132830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851B00E-87A4-6809-75C0-0606E0F7688C}"/>
              </a:ext>
            </a:extLst>
          </p:cNvPr>
          <p:cNvSpPr>
            <a:spLocks noGrp="1"/>
          </p:cNvSpPr>
          <p:nvPr>
            <p:ph type="body" sz="quarter" idx="20"/>
          </p:nvPr>
        </p:nvSpPr>
        <p:spPr/>
        <p:txBody>
          <a:bodyPr/>
          <a:lstStyle/>
          <a:p>
            <a:r>
              <a:rPr lang="en-US" dirty="0"/>
              <a:t>www.</a:t>
            </a:r>
            <a:r>
              <a:rPr lang="en-US" b="1" dirty="0"/>
              <a:t>ingrow</a:t>
            </a:r>
            <a:r>
              <a:rPr lang="en-US" dirty="0"/>
              <a:t>.eu</a:t>
            </a:r>
          </a:p>
        </p:txBody>
      </p:sp>
      <p:sp>
        <p:nvSpPr>
          <p:cNvPr id="5" name="Text Placeholder 4">
            <a:extLst>
              <a:ext uri="{FF2B5EF4-FFF2-40B4-BE49-F238E27FC236}">
                <a16:creationId xmlns:a16="http://schemas.microsoft.com/office/drawing/2014/main" id="{E06499F2-5E90-07E2-4CB3-FFBDC4494273}"/>
              </a:ext>
            </a:extLst>
          </p:cNvPr>
          <p:cNvSpPr>
            <a:spLocks noGrp="1"/>
          </p:cNvSpPr>
          <p:nvPr>
            <p:ph type="body" sz="quarter" idx="30"/>
          </p:nvPr>
        </p:nvSpPr>
        <p:spPr/>
        <p:txBody>
          <a:bodyPr/>
          <a:lstStyle/>
          <a:p>
            <a:r>
              <a:rPr lang="en-US" dirty="0" err="1"/>
              <a:t>Follow our journey</a:t>
            </a:r>
            <a:endParaRPr lang="en-US" dirty="0"/>
          </a:p>
        </p:txBody>
      </p:sp>
      <p:grpSp>
        <p:nvGrpSpPr>
          <p:cNvPr id="24" name="Group 23">
            <a:extLst>
              <a:ext uri="{FF2B5EF4-FFF2-40B4-BE49-F238E27FC236}">
                <a16:creationId xmlns:a16="http://schemas.microsoft.com/office/drawing/2014/main" id="{B205A1CF-0959-78DE-5028-7853151D2286}"/>
              </a:ext>
            </a:extLst>
          </p:cNvPr>
          <p:cNvGrpSpPr/>
          <p:nvPr/>
        </p:nvGrpSpPr>
        <p:grpSpPr>
          <a:xfrm>
            <a:off x="575886" y="4233019"/>
            <a:ext cx="2476327" cy="417772"/>
            <a:chOff x="575887" y="5068173"/>
            <a:chExt cx="1664680" cy="280842"/>
          </a:xfrm>
        </p:grpSpPr>
        <p:grpSp>
          <p:nvGrpSpPr>
            <p:cNvPr id="6" name="Graphic 3">
              <a:extLst>
                <a:ext uri="{FF2B5EF4-FFF2-40B4-BE49-F238E27FC236}">
                  <a16:creationId xmlns:a16="http://schemas.microsoft.com/office/drawing/2014/main" id="{C16F0B8A-7F69-937C-F2ED-17559B20A6AB}"/>
                </a:ext>
              </a:extLst>
            </p:cNvPr>
            <p:cNvGrpSpPr/>
            <p:nvPr/>
          </p:nvGrpSpPr>
          <p:grpSpPr>
            <a:xfrm>
              <a:off x="1614025" y="5068173"/>
              <a:ext cx="280634" cy="280634"/>
              <a:chOff x="1950027" y="2499889"/>
              <a:chExt cx="850463" cy="850463"/>
            </a:xfrm>
          </p:grpSpPr>
          <p:sp>
            <p:nvSpPr>
              <p:cNvPr id="7" name="Freeform 6">
                <a:extLst>
                  <a:ext uri="{FF2B5EF4-FFF2-40B4-BE49-F238E27FC236}">
                    <a16:creationId xmlns:a16="http://schemas.microsoft.com/office/drawing/2014/main" id="{207490F1-E345-5BC9-D101-99147648B512}"/>
                  </a:ext>
                </a:extLst>
              </p:cNvPr>
              <p:cNvSpPr/>
              <p:nvPr/>
            </p:nvSpPr>
            <p:spPr>
              <a:xfrm>
                <a:off x="1950027"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nvGrpSpPr>
              <p:cNvPr id="8" name="Graphic 3">
                <a:extLst>
                  <a:ext uri="{FF2B5EF4-FFF2-40B4-BE49-F238E27FC236}">
                    <a16:creationId xmlns:a16="http://schemas.microsoft.com/office/drawing/2014/main" id="{EF0EC305-2157-B506-4C46-7D05B4AB506E}"/>
                  </a:ext>
                </a:extLst>
              </p:cNvPr>
              <p:cNvGrpSpPr/>
              <p:nvPr/>
            </p:nvGrpSpPr>
            <p:grpSpPr>
              <a:xfrm>
                <a:off x="2107521" y="2657382"/>
                <a:ext cx="535476" cy="535477"/>
                <a:chOff x="2107521" y="2657382"/>
                <a:chExt cx="535476" cy="535477"/>
              </a:xfrm>
              <a:solidFill>
                <a:srgbClr val="FFFFFF"/>
              </a:solidFill>
            </p:grpSpPr>
            <p:sp>
              <p:nvSpPr>
                <p:cNvPr id="9" name="Freeform 8">
                  <a:extLst>
                    <a:ext uri="{FF2B5EF4-FFF2-40B4-BE49-F238E27FC236}">
                      <a16:creationId xmlns:a16="http://schemas.microsoft.com/office/drawing/2014/main" id="{9212B4F7-97DF-6D12-BC9E-8A1F181265E4}"/>
                    </a:ext>
                  </a:extLst>
                </p:cNvPr>
                <p:cNvSpPr/>
                <p:nvPr/>
              </p:nvSpPr>
              <p:spPr>
                <a:xfrm>
                  <a:off x="2107521" y="2657382"/>
                  <a:ext cx="535476" cy="535477"/>
                </a:xfrm>
                <a:custGeom>
                  <a:avLst/>
                  <a:gdLst>
                    <a:gd name="connsiteX0" fmla="*/ 267739 w 535476"/>
                    <a:gd name="connsiteY0" fmla="*/ 48508 h 535477"/>
                    <a:gd name="connsiteX1" fmla="*/ 376094 w 535476"/>
                    <a:gd name="connsiteY1" fmla="*/ 49768 h 535477"/>
                    <a:gd name="connsiteX2" fmla="*/ 425862 w 535476"/>
                    <a:gd name="connsiteY2" fmla="*/ 59217 h 535477"/>
                    <a:gd name="connsiteX3" fmla="*/ 456730 w 535476"/>
                    <a:gd name="connsiteY3" fmla="*/ 79377 h 535477"/>
                    <a:gd name="connsiteX4" fmla="*/ 476890 w 535476"/>
                    <a:gd name="connsiteY4" fmla="*/ 110245 h 535477"/>
                    <a:gd name="connsiteX5" fmla="*/ 486339 w 535476"/>
                    <a:gd name="connsiteY5" fmla="*/ 160013 h 535477"/>
                    <a:gd name="connsiteX6" fmla="*/ 487599 w 535476"/>
                    <a:gd name="connsiteY6" fmla="*/ 268368 h 535477"/>
                    <a:gd name="connsiteX7" fmla="*/ 486339 w 535476"/>
                    <a:gd name="connsiteY7" fmla="*/ 376724 h 535477"/>
                    <a:gd name="connsiteX8" fmla="*/ 476890 w 535476"/>
                    <a:gd name="connsiteY8" fmla="*/ 426492 h 535477"/>
                    <a:gd name="connsiteX9" fmla="*/ 456730 w 535476"/>
                    <a:gd name="connsiteY9" fmla="*/ 457360 h 535477"/>
                    <a:gd name="connsiteX10" fmla="*/ 425862 w 535476"/>
                    <a:gd name="connsiteY10" fmla="*/ 477519 h 535477"/>
                    <a:gd name="connsiteX11" fmla="*/ 376094 w 535476"/>
                    <a:gd name="connsiteY11" fmla="*/ 486969 h 535477"/>
                    <a:gd name="connsiteX12" fmla="*/ 267739 w 535476"/>
                    <a:gd name="connsiteY12" fmla="*/ 488229 h 535477"/>
                    <a:gd name="connsiteX13" fmla="*/ 159383 w 535476"/>
                    <a:gd name="connsiteY13" fmla="*/ 486969 h 535477"/>
                    <a:gd name="connsiteX14" fmla="*/ 109615 w 535476"/>
                    <a:gd name="connsiteY14" fmla="*/ 477519 h 535477"/>
                    <a:gd name="connsiteX15" fmla="*/ 78747 w 535476"/>
                    <a:gd name="connsiteY15" fmla="*/ 457360 h 535477"/>
                    <a:gd name="connsiteX16" fmla="*/ 58587 w 535476"/>
                    <a:gd name="connsiteY16" fmla="*/ 426492 h 535477"/>
                    <a:gd name="connsiteX17" fmla="*/ 49138 w 535476"/>
                    <a:gd name="connsiteY17" fmla="*/ 376724 h 535477"/>
                    <a:gd name="connsiteX18" fmla="*/ 47878 w 535476"/>
                    <a:gd name="connsiteY18" fmla="*/ 268368 h 535477"/>
                    <a:gd name="connsiteX19" fmla="*/ 49138 w 535476"/>
                    <a:gd name="connsiteY19" fmla="*/ 160013 h 535477"/>
                    <a:gd name="connsiteX20" fmla="*/ 58587 w 535476"/>
                    <a:gd name="connsiteY20" fmla="*/ 110245 h 535477"/>
                    <a:gd name="connsiteX21" fmla="*/ 78747 w 535476"/>
                    <a:gd name="connsiteY21" fmla="*/ 79377 h 535477"/>
                    <a:gd name="connsiteX22" fmla="*/ 109615 w 535476"/>
                    <a:gd name="connsiteY22" fmla="*/ 59217 h 535477"/>
                    <a:gd name="connsiteX23" fmla="*/ 159383 w 535476"/>
                    <a:gd name="connsiteY23" fmla="*/ 49768 h 535477"/>
                    <a:gd name="connsiteX24" fmla="*/ 267739 w 535476"/>
                    <a:gd name="connsiteY24" fmla="*/ 48508 h 535477"/>
                    <a:gd name="connsiteX25" fmla="*/ 267739 w 535476"/>
                    <a:gd name="connsiteY25" fmla="*/ 0 h 535477"/>
                    <a:gd name="connsiteX26" fmla="*/ 157493 w 535476"/>
                    <a:gd name="connsiteY26" fmla="*/ 1890 h 535477"/>
                    <a:gd name="connsiteX27" fmla="*/ 92606 w 535476"/>
                    <a:gd name="connsiteY27" fmla="*/ 14489 h 535477"/>
                    <a:gd name="connsiteX28" fmla="*/ 45358 w 535476"/>
                    <a:gd name="connsiteY28" fmla="*/ 45358 h 535477"/>
                    <a:gd name="connsiteX29" fmla="*/ 14489 w 535476"/>
                    <a:gd name="connsiteY29" fmla="*/ 92606 h 535477"/>
                    <a:gd name="connsiteX30" fmla="*/ 1890 w 535476"/>
                    <a:gd name="connsiteY30" fmla="*/ 157493 h 535477"/>
                    <a:gd name="connsiteX31" fmla="*/ 0 w 535476"/>
                    <a:gd name="connsiteY31" fmla="*/ 267739 h 535477"/>
                    <a:gd name="connsiteX32" fmla="*/ 1890 w 535476"/>
                    <a:gd name="connsiteY32" fmla="*/ 377984 h 535477"/>
                    <a:gd name="connsiteX33" fmla="*/ 14489 w 535476"/>
                    <a:gd name="connsiteY33" fmla="*/ 442871 h 535477"/>
                    <a:gd name="connsiteX34" fmla="*/ 45358 w 535476"/>
                    <a:gd name="connsiteY34" fmla="*/ 490119 h 535477"/>
                    <a:gd name="connsiteX35" fmla="*/ 92606 w 535476"/>
                    <a:gd name="connsiteY35" fmla="*/ 520988 h 535477"/>
                    <a:gd name="connsiteX36" fmla="*/ 157493 w 535476"/>
                    <a:gd name="connsiteY36" fmla="*/ 533587 h 535477"/>
                    <a:gd name="connsiteX37" fmla="*/ 267739 w 535476"/>
                    <a:gd name="connsiteY37" fmla="*/ 535477 h 535477"/>
                    <a:gd name="connsiteX38" fmla="*/ 377984 w 535476"/>
                    <a:gd name="connsiteY38" fmla="*/ 533587 h 535477"/>
                    <a:gd name="connsiteX39" fmla="*/ 442871 w 535476"/>
                    <a:gd name="connsiteY39" fmla="*/ 520988 h 535477"/>
                    <a:gd name="connsiteX40" fmla="*/ 490119 w 535476"/>
                    <a:gd name="connsiteY40" fmla="*/ 490119 h 535477"/>
                    <a:gd name="connsiteX41" fmla="*/ 520988 w 535476"/>
                    <a:gd name="connsiteY41" fmla="*/ 442871 h 535477"/>
                    <a:gd name="connsiteX42" fmla="*/ 533587 w 535476"/>
                    <a:gd name="connsiteY42" fmla="*/ 377984 h 535477"/>
                    <a:gd name="connsiteX43" fmla="*/ 535477 w 535476"/>
                    <a:gd name="connsiteY43" fmla="*/ 267739 h 535477"/>
                    <a:gd name="connsiteX44" fmla="*/ 533587 w 535476"/>
                    <a:gd name="connsiteY44" fmla="*/ 157493 h 535477"/>
                    <a:gd name="connsiteX45" fmla="*/ 520988 w 535476"/>
                    <a:gd name="connsiteY45" fmla="*/ 92606 h 535477"/>
                    <a:gd name="connsiteX46" fmla="*/ 490119 w 535476"/>
                    <a:gd name="connsiteY46" fmla="*/ 45358 h 535477"/>
                    <a:gd name="connsiteX47" fmla="*/ 442871 w 535476"/>
                    <a:gd name="connsiteY47" fmla="*/ 14489 h 535477"/>
                    <a:gd name="connsiteX48" fmla="*/ 377984 w 535476"/>
                    <a:gd name="connsiteY48" fmla="*/ 1890 h 535477"/>
                    <a:gd name="connsiteX49" fmla="*/ 267739 w 535476"/>
                    <a:gd name="connsiteY49" fmla="*/ 0 h 535477"/>
                    <a:gd name="connsiteX50" fmla="*/ 267739 w 535476"/>
                    <a:gd name="connsiteY50" fmla="*/ 0 h 53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5476" h="535477">
                      <a:moveTo>
                        <a:pt x="267739" y="48508"/>
                      </a:moveTo>
                      <a:cubicBezTo>
                        <a:pt x="338925" y="48508"/>
                        <a:pt x="347745" y="48508"/>
                        <a:pt x="376094" y="49768"/>
                      </a:cubicBezTo>
                      <a:cubicBezTo>
                        <a:pt x="401923" y="51028"/>
                        <a:pt x="416412" y="55438"/>
                        <a:pt x="425862" y="59217"/>
                      </a:cubicBezTo>
                      <a:cubicBezTo>
                        <a:pt x="438461" y="64257"/>
                        <a:pt x="447281" y="69927"/>
                        <a:pt x="456730" y="79377"/>
                      </a:cubicBezTo>
                      <a:cubicBezTo>
                        <a:pt x="466180" y="88826"/>
                        <a:pt x="471849" y="97646"/>
                        <a:pt x="476890" y="110245"/>
                      </a:cubicBezTo>
                      <a:cubicBezTo>
                        <a:pt x="480669" y="119695"/>
                        <a:pt x="485079" y="133554"/>
                        <a:pt x="486339" y="160013"/>
                      </a:cubicBezTo>
                      <a:cubicBezTo>
                        <a:pt x="487599" y="188362"/>
                        <a:pt x="487599" y="196552"/>
                        <a:pt x="487599" y="268368"/>
                      </a:cubicBezTo>
                      <a:cubicBezTo>
                        <a:pt x="487599" y="340185"/>
                        <a:pt x="487599" y="348375"/>
                        <a:pt x="486339" y="376724"/>
                      </a:cubicBezTo>
                      <a:cubicBezTo>
                        <a:pt x="485079" y="402553"/>
                        <a:pt x="480669" y="417042"/>
                        <a:pt x="476890" y="426492"/>
                      </a:cubicBezTo>
                      <a:cubicBezTo>
                        <a:pt x="471849" y="439091"/>
                        <a:pt x="466180" y="447911"/>
                        <a:pt x="456730" y="457360"/>
                      </a:cubicBezTo>
                      <a:cubicBezTo>
                        <a:pt x="447281" y="466810"/>
                        <a:pt x="438461" y="472480"/>
                        <a:pt x="425862" y="477519"/>
                      </a:cubicBezTo>
                      <a:cubicBezTo>
                        <a:pt x="416412" y="481299"/>
                        <a:pt x="402552" y="485709"/>
                        <a:pt x="376094" y="486969"/>
                      </a:cubicBezTo>
                      <a:cubicBezTo>
                        <a:pt x="347745" y="488229"/>
                        <a:pt x="339555" y="488229"/>
                        <a:pt x="267739" y="488229"/>
                      </a:cubicBezTo>
                      <a:cubicBezTo>
                        <a:pt x="195921" y="488229"/>
                        <a:pt x="187732" y="488229"/>
                        <a:pt x="159383" y="486969"/>
                      </a:cubicBezTo>
                      <a:cubicBezTo>
                        <a:pt x="133554" y="485709"/>
                        <a:pt x="119065" y="481299"/>
                        <a:pt x="109615" y="477519"/>
                      </a:cubicBezTo>
                      <a:cubicBezTo>
                        <a:pt x="97016" y="472480"/>
                        <a:pt x="88196" y="466810"/>
                        <a:pt x="78747" y="457360"/>
                      </a:cubicBezTo>
                      <a:cubicBezTo>
                        <a:pt x="69297" y="447911"/>
                        <a:pt x="63627" y="439091"/>
                        <a:pt x="58587" y="426492"/>
                      </a:cubicBezTo>
                      <a:cubicBezTo>
                        <a:pt x="54808" y="417042"/>
                        <a:pt x="50398" y="403183"/>
                        <a:pt x="49138" y="376724"/>
                      </a:cubicBezTo>
                      <a:cubicBezTo>
                        <a:pt x="47878" y="348375"/>
                        <a:pt x="47878" y="340185"/>
                        <a:pt x="47878" y="268368"/>
                      </a:cubicBezTo>
                      <a:cubicBezTo>
                        <a:pt x="47878" y="196552"/>
                        <a:pt x="47878" y="188362"/>
                        <a:pt x="49138" y="160013"/>
                      </a:cubicBezTo>
                      <a:cubicBezTo>
                        <a:pt x="50398" y="134184"/>
                        <a:pt x="54808" y="119695"/>
                        <a:pt x="58587" y="110245"/>
                      </a:cubicBezTo>
                      <a:cubicBezTo>
                        <a:pt x="63627" y="97646"/>
                        <a:pt x="69297" y="88826"/>
                        <a:pt x="78747" y="79377"/>
                      </a:cubicBezTo>
                      <a:cubicBezTo>
                        <a:pt x="88196" y="69927"/>
                        <a:pt x="97016" y="64257"/>
                        <a:pt x="109615" y="59217"/>
                      </a:cubicBezTo>
                      <a:cubicBezTo>
                        <a:pt x="119065" y="55438"/>
                        <a:pt x="132924" y="51028"/>
                        <a:pt x="159383" y="49768"/>
                      </a:cubicBezTo>
                      <a:cubicBezTo>
                        <a:pt x="187732" y="48508"/>
                        <a:pt x="195921" y="48508"/>
                        <a:pt x="267739" y="48508"/>
                      </a:cubicBezTo>
                      <a:moveTo>
                        <a:pt x="267739" y="0"/>
                      </a:moveTo>
                      <a:cubicBezTo>
                        <a:pt x="195292" y="0"/>
                        <a:pt x="185842" y="0"/>
                        <a:pt x="157493" y="1890"/>
                      </a:cubicBezTo>
                      <a:cubicBezTo>
                        <a:pt x="129144" y="3150"/>
                        <a:pt x="109615" y="7560"/>
                        <a:pt x="92606" y="14489"/>
                      </a:cubicBezTo>
                      <a:cubicBezTo>
                        <a:pt x="74967" y="21419"/>
                        <a:pt x="59847" y="30239"/>
                        <a:pt x="45358" y="45358"/>
                      </a:cubicBezTo>
                      <a:cubicBezTo>
                        <a:pt x="30239" y="60477"/>
                        <a:pt x="21419" y="74967"/>
                        <a:pt x="14489" y="92606"/>
                      </a:cubicBezTo>
                      <a:cubicBezTo>
                        <a:pt x="7560" y="109615"/>
                        <a:pt x="3150" y="129144"/>
                        <a:pt x="1890" y="157493"/>
                      </a:cubicBezTo>
                      <a:cubicBezTo>
                        <a:pt x="630" y="185842"/>
                        <a:pt x="0" y="195292"/>
                        <a:pt x="0" y="267739"/>
                      </a:cubicBezTo>
                      <a:cubicBezTo>
                        <a:pt x="0" y="340185"/>
                        <a:pt x="0" y="349635"/>
                        <a:pt x="1890" y="377984"/>
                      </a:cubicBezTo>
                      <a:cubicBezTo>
                        <a:pt x="3150" y="406333"/>
                        <a:pt x="7560" y="425862"/>
                        <a:pt x="14489" y="442871"/>
                      </a:cubicBezTo>
                      <a:cubicBezTo>
                        <a:pt x="21419" y="460510"/>
                        <a:pt x="30239" y="475630"/>
                        <a:pt x="45358" y="490119"/>
                      </a:cubicBezTo>
                      <a:cubicBezTo>
                        <a:pt x="60477" y="505238"/>
                        <a:pt x="74967" y="514058"/>
                        <a:pt x="92606" y="520988"/>
                      </a:cubicBezTo>
                      <a:cubicBezTo>
                        <a:pt x="109615" y="527917"/>
                        <a:pt x="129144" y="532327"/>
                        <a:pt x="157493" y="533587"/>
                      </a:cubicBezTo>
                      <a:cubicBezTo>
                        <a:pt x="185842" y="534847"/>
                        <a:pt x="195292" y="535477"/>
                        <a:pt x="267739" y="535477"/>
                      </a:cubicBezTo>
                      <a:cubicBezTo>
                        <a:pt x="340185" y="535477"/>
                        <a:pt x="349635" y="535477"/>
                        <a:pt x="377984" y="533587"/>
                      </a:cubicBezTo>
                      <a:cubicBezTo>
                        <a:pt x="406333" y="532327"/>
                        <a:pt x="425862" y="527917"/>
                        <a:pt x="442871" y="520988"/>
                      </a:cubicBezTo>
                      <a:cubicBezTo>
                        <a:pt x="460510" y="514058"/>
                        <a:pt x="475630" y="505238"/>
                        <a:pt x="490119" y="490119"/>
                      </a:cubicBezTo>
                      <a:cubicBezTo>
                        <a:pt x="505238" y="475000"/>
                        <a:pt x="514058" y="460510"/>
                        <a:pt x="520988" y="442871"/>
                      </a:cubicBezTo>
                      <a:cubicBezTo>
                        <a:pt x="527917" y="425862"/>
                        <a:pt x="532327" y="406333"/>
                        <a:pt x="533587" y="377984"/>
                      </a:cubicBezTo>
                      <a:cubicBezTo>
                        <a:pt x="534847" y="349635"/>
                        <a:pt x="535477" y="340185"/>
                        <a:pt x="535477" y="267739"/>
                      </a:cubicBezTo>
                      <a:cubicBezTo>
                        <a:pt x="535477" y="195292"/>
                        <a:pt x="535477" y="185842"/>
                        <a:pt x="533587" y="157493"/>
                      </a:cubicBezTo>
                      <a:cubicBezTo>
                        <a:pt x="532327" y="129144"/>
                        <a:pt x="527917" y="109615"/>
                        <a:pt x="520988" y="92606"/>
                      </a:cubicBezTo>
                      <a:cubicBezTo>
                        <a:pt x="514058" y="74967"/>
                        <a:pt x="505238" y="59847"/>
                        <a:pt x="490119" y="45358"/>
                      </a:cubicBezTo>
                      <a:cubicBezTo>
                        <a:pt x="474999" y="30239"/>
                        <a:pt x="460510" y="21419"/>
                        <a:pt x="442871" y="14489"/>
                      </a:cubicBezTo>
                      <a:cubicBezTo>
                        <a:pt x="425862" y="7560"/>
                        <a:pt x="406333" y="3150"/>
                        <a:pt x="377984" y="1890"/>
                      </a:cubicBezTo>
                      <a:cubicBezTo>
                        <a:pt x="349635" y="630"/>
                        <a:pt x="340185" y="0"/>
                        <a:pt x="267739" y="0"/>
                      </a:cubicBezTo>
                      <a:lnTo>
                        <a:pt x="267739" y="0"/>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1" name="Freeform 10">
                  <a:extLst>
                    <a:ext uri="{FF2B5EF4-FFF2-40B4-BE49-F238E27FC236}">
                      <a16:creationId xmlns:a16="http://schemas.microsoft.com/office/drawing/2014/main" id="{A6004818-C8CE-1437-8DFC-6531BA840172}"/>
                    </a:ext>
                  </a:extLst>
                </p:cNvPr>
                <p:cNvSpPr/>
                <p:nvPr/>
              </p:nvSpPr>
              <p:spPr>
                <a:xfrm>
                  <a:off x="2237925" y="2787786"/>
                  <a:ext cx="274668" cy="274668"/>
                </a:xfrm>
                <a:custGeom>
                  <a:avLst/>
                  <a:gdLst>
                    <a:gd name="connsiteX0" fmla="*/ 137334 w 274668"/>
                    <a:gd name="connsiteY0" fmla="*/ 0 h 274668"/>
                    <a:gd name="connsiteX1" fmla="*/ 0 w 274668"/>
                    <a:gd name="connsiteY1" fmla="*/ 137334 h 274668"/>
                    <a:gd name="connsiteX2" fmla="*/ 137334 w 274668"/>
                    <a:gd name="connsiteY2" fmla="*/ 274668 h 274668"/>
                    <a:gd name="connsiteX3" fmla="*/ 274668 w 274668"/>
                    <a:gd name="connsiteY3" fmla="*/ 137334 h 274668"/>
                    <a:gd name="connsiteX4" fmla="*/ 137334 w 274668"/>
                    <a:gd name="connsiteY4" fmla="*/ 0 h 274668"/>
                    <a:gd name="connsiteX5" fmla="*/ 137334 w 274668"/>
                    <a:gd name="connsiteY5" fmla="*/ 226790 h 274668"/>
                    <a:gd name="connsiteX6" fmla="*/ 47878 w 274668"/>
                    <a:gd name="connsiteY6" fmla="*/ 137334 h 274668"/>
                    <a:gd name="connsiteX7" fmla="*/ 137334 w 274668"/>
                    <a:gd name="connsiteY7" fmla="*/ 47878 h 274668"/>
                    <a:gd name="connsiteX8" fmla="*/ 226790 w 274668"/>
                    <a:gd name="connsiteY8" fmla="*/ 137334 h 274668"/>
                    <a:gd name="connsiteX9" fmla="*/ 137334 w 274668"/>
                    <a:gd name="connsiteY9" fmla="*/ 226790 h 2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68" h="274668">
                      <a:moveTo>
                        <a:pt x="137334" y="0"/>
                      </a:moveTo>
                      <a:cubicBezTo>
                        <a:pt x="61107" y="0"/>
                        <a:pt x="0" y="61737"/>
                        <a:pt x="0" y="137334"/>
                      </a:cubicBezTo>
                      <a:cubicBezTo>
                        <a:pt x="0" y="212931"/>
                        <a:pt x="61737" y="274668"/>
                        <a:pt x="137334" y="274668"/>
                      </a:cubicBezTo>
                      <a:cubicBezTo>
                        <a:pt x="212931" y="274668"/>
                        <a:pt x="274668" y="212931"/>
                        <a:pt x="274668" y="137334"/>
                      </a:cubicBezTo>
                      <a:cubicBezTo>
                        <a:pt x="274668" y="61737"/>
                        <a:pt x="212931" y="0"/>
                        <a:pt x="137334" y="0"/>
                      </a:cubicBezTo>
                      <a:close/>
                      <a:moveTo>
                        <a:pt x="137334" y="226790"/>
                      </a:moveTo>
                      <a:cubicBezTo>
                        <a:pt x="88196" y="226790"/>
                        <a:pt x="47878" y="187102"/>
                        <a:pt x="47878" y="137334"/>
                      </a:cubicBezTo>
                      <a:cubicBezTo>
                        <a:pt x="47878" y="87566"/>
                        <a:pt x="87566" y="47878"/>
                        <a:pt x="137334" y="47878"/>
                      </a:cubicBezTo>
                      <a:cubicBezTo>
                        <a:pt x="186472" y="47878"/>
                        <a:pt x="226790" y="87566"/>
                        <a:pt x="226790" y="137334"/>
                      </a:cubicBezTo>
                      <a:cubicBezTo>
                        <a:pt x="226790" y="187102"/>
                        <a:pt x="186472" y="226790"/>
                        <a:pt x="137334" y="226790"/>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2" name="Freeform 11">
                  <a:extLst>
                    <a:ext uri="{FF2B5EF4-FFF2-40B4-BE49-F238E27FC236}">
                      <a16:creationId xmlns:a16="http://schemas.microsoft.com/office/drawing/2014/main" id="{C59713EE-BFB0-C40E-9344-FCFC1CB8A270}"/>
                    </a:ext>
                  </a:extLst>
                </p:cNvPr>
                <p:cNvSpPr/>
                <p:nvPr/>
              </p:nvSpPr>
              <p:spPr>
                <a:xfrm>
                  <a:off x="2486134" y="2749988"/>
                  <a:ext cx="64257" cy="64257"/>
                </a:xfrm>
                <a:custGeom>
                  <a:avLst/>
                  <a:gdLst>
                    <a:gd name="connsiteX0" fmla="*/ 64257 w 64257"/>
                    <a:gd name="connsiteY0" fmla="*/ 32129 h 64257"/>
                    <a:gd name="connsiteX1" fmla="*/ 32129 w 64257"/>
                    <a:gd name="connsiteY1" fmla="*/ 64257 h 64257"/>
                    <a:gd name="connsiteX2" fmla="*/ 0 w 64257"/>
                    <a:gd name="connsiteY2" fmla="*/ 32129 h 64257"/>
                    <a:gd name="connsiteX3" fmla="*/ 32129 w 64257"/>
                    <a:gd name="connsiteY3" fmla="*/ 0 h 64257"/>
                    <a:gd name="connsiteX4" fmla="*/ 64257 w 64257"/>
                    <a:gd name="connsiteY4" fmla="*/ 32129 h 6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7" h="64257">
                      <a:moveTo>
                        <a:pt x="64257" y="32129"/>
                      </a:moveTo>
                      <a:cubicBezTo>
                        <a:pt x="64257" y="49873"/>
                        <a:pt x="49873" y="64257"/>
                        <a:pt x="32129" y="64257"/>
                      </a:cubicBezTo>
                      <a:cubicBezTo>
                        <a:pt x="14385" y="64257"/>
                        <a:pt x="0" y="49873"/>
                        <a:pt x="0" y="32129"/>
                      </a:cubicBezTo>
                      <a:cubicBezTo>
                        <a:pt x="0" y="14384"/>
                        <a:pt x="14385" y="0"/>
                        <a:pt x="32129" y="0"/>
                      </a:cubicBezTo>
                      <a:cubicBezTo>
                        <a:pt x="49873" y="0"/>
                        <a:pt x="64257" y="14384"/>
                        <a:pt x="64257" y="32129"/>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grpSp>
          <p:nvGrpSpPr>
            <p:cNvPr id="13" name="Graphic 3">
              <a:extLst>
                <a:ext uri="{FF2B5EF4-FFF2-40B4-BE49-F238E27FC236}">
                  <a16:creationId xmlns:a16="http://schemas.microsoft.com/office/drawing/2014/main" id="{6ADFA78E-0546-9468-4BB4-200E92A1AB17}"/>
                </a:ext>
              </a:extLst>
            </p:cNvPr>
            <p:cNvGrpSpPr/>
            <p:nvPr/>
          </p:nvGrpSpPr>
          <p:grpSpPr>
            <a:xfrm>
              <a:off x="921794" y="5068173"/>
              <a:ext cx="280634" cy="280634"/>
              <a:chOff x="-147782" y="2499889"/>
              <a:chExt cx="850463" cy="850463"/>
            </a:xfrm>
          </p:grpSpPr>
          <p:sp>
            <p:nvSpPr>
              <p:cNvPr id="14" name="Freeform 13">
                <a:extLst>
                  <a:ext uri="{FF2B5EF4-FFF2-40B4-BE49-F238E27FC236}">
                    <a16:creationId xmlns:a16="http://schemas.microsoft.com/office/drawing/2014/main" id="{FDBCB942-26FF-C552-B1A3-52312ED6BF4D}"/>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5" name="Freeform 14">
                <a:extLst>
                  <a:ext uri="{FF2B5EF4-FFF2-40B4-BE49-F238E27FC236}">
                    <a16:creationId xmlns:a16="http://schemas.microsoft.com/office/drawing/2014/main" id="{9295F478-319D-3477-9C4B-A70F9E9B7ED5}"/>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6" name="Graphic 3">
              <a:extLst>
                <a:ext uri="{FF2B5EF4-FFF2-40B4-BE49-F238E27FC236}">
                  <a16:creationId xmlns:a16="http://schemas.microsoft.com/office/drawing/2014/main" id="{80CDBD12-7227-6369-73DA-B64E6DFBC12C}"/>
                </a:ext>
              </a:extLst>
            </p:cNvPr>
            <p:cNvGrpSpPr/>
            <p:nvPr/>
          </p:nvGrpSpPr>
          <p:grpSpPr>
            <a:xfrm>
              <a:off x="1959933" y="5068173"/>
              <a:ext cx="280634" cy="280634"/>
              <a:chOff x="2998302" y="2499889"/>
              <a:chExt cx="850463" cy="850463"/>
            </a:xfrm>
          </p:grpSpPr>
          <p:sp>
            <p:nvSpPr>
              <p:cNvPr id="17" name="Freeform 16">
                <a:extLst>
                  <a:ext uri="{FF2B5EF4-FFF2-40B4-BE49-F238E27FC236}">
                    <a16:creationId xmlns:a16="http://schemas.microsoft.com/office/drawing/2014/main" id="{FF365CDF-6FF9-91B4-82AB-20B0506EDBF3}"/>
                  </a:ext>
                </a:extLst>
              </p:cNvPr>
              <p:cNvSpPr/>
              <p:nvPr/>
            </p:nvSpPr>
            <p:spPr>
              <a:xfrm>
                <a:off x="2998302" y="2499889"/>
                <a:ext cx="850463" cy="850463"/>
              </a:xfrm>
              <a:custGeom>
                <a:avLst/>
                <a:gdLst>
                  <a:gd name="connsiteX0" fmla="*/ 850463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3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3" y="425232"/>
                    </a:moveTo>
                    <a:cubicBezTo>
                      <a:pt x="850463" y="660081"/>
                      <a:pt x="660081" y="850464"/>
                      <a:pt x="425232" y="850464"/>
                    </a:cubicBezTo>
                    <a:cubicBezTo>
                      <a:pt x="190382" y="850464"/>
                      <a:pt x="0" y="660081"/>
                      <a:pt x="0" y="425232"/>
                    </a:cubicBezTo>
                    <a:cubicBezTo>
                      <a:pt x="0" y="190383"/>
                      <a:pt x="190382" y="0"/>
                      <a:pt x="425232" y="0"/>
                    </a:cubicBezTo>
                    <a:cubicBezTo>
                      <a:pt x="660081" y="0"/>
                      <a:pt x="850463" y="19038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8" name="Freeform 17">
                <a:extLst>
                  <a:ext uri="{FF2B5EF4-FFF2-40B4-BE49-F238E27FC236}">
                    <a16:creationId xmlns:a16="http://schemas.microsoft.com/office/drawing/2014/main" id="{C51DB4C4-55D6-B57D-7ADB-2642557C7218}"/>
                  </a:ext>
                </a:extLst>
              </p:cNvPr>
              <p:cNvSpPr/>
              <p:nvPr/>
            </p:nvSpPr>
            <p:spPr>
              <a:xfrm>
                <a:off x="3139416" y="2726679"/>
                <a:ext cx="568235" cy="398142"/>
              </a:xfrm>
              <a:custGeom>
                <a:avLst/>
                <a:gdLst>
                  <a:gd name="connsiteX0" fmla="*/ 556266 w 568235"/>
                  <a:gd name="connsiteY0" fmla="*/ 62367 h 398142"/>
                  <a:gd name="connsiteX1" fmla="*/ 505868 w 568235"/>
                  <a:gd name="connsiteY1" fmla="*/ 11969 h 398142"/>
                  <a:gd name="connsiteX2" fmla="*/ 284118 w 568235"/>
                  <a:gd name="connsiteY2" fmla="*/ 0 h 398142"/>
                  <a:gd name="connsiteX3" fmla="*/ 62367 w 568235"/>
                  <a:gd name="connsiteY3" fmla="*/ 11969 h 398142"/>
                  <a:gd name="connsiteX4" fmla="*/ 11970 w 568235"/>
                  <a:gd name="connsiteY4" fmla="*/ 62367 h 398142"/>
                  <a:gd name="connsiteX5" fmla="*/ 0 w 568235"/>
                  <a:gd name="connsiteY5" fmla="*/ 199071 h 398142"/>
                  <a:gd name="connsiteX6" fmla="*/ 11970 w 568235"/>
                  <a:gd name="connsiteY6" fmla="*/ 335776 h 398142"/>
                  <a:gd name="connsiteX7" fmla="*/ 62367 w 568235"/>
                  <a:gd name="connsiteY7" fmla="*/ 386173 h 398142"/>
                  <a:gd name="connsiteX8" fmla="*/ 284118 w 568235"/>
                  <a:gd name="connsiteY8" fmla="*/ 398143 h 398142"/>
                  <a:gd name="connsiteX9" fmla="*/ 505868 w 568235"/>
                  <a:gd name="connsiteY9" fmla="*/ 386173 h 398142"/>
                  <a:gd name="connsiteX10" fmla="*/ 556266 w 568235"/>
                  <a:gd name="connsiteY10" fmla="*/ 335776 h 398142"/>
                  <a:gd name="connsiteX11" fmla="*/ 568236 w 568235"/>
                  <a:gd name="connsiteY11" fmla="*/ 199071 h 398142"/>
                  <a:gd name="connsiteX12" fmla="*/ 556266 w 568235"/>
                  <a:gd name="connsiteY12" fmla="*/ 62367 h 398142"/>
                  <a:gd name="connsiteX13" fmla="*/ 227420 w 568235"/>
                  <a:gd name="connsiteY13" fmla="*/ 283488 h 398142"/>
                  <a:gd name="connsiteX14" fmla="*/ 227420 w 568235"/>
                  <a:gd name="connsiteY14" fmla="*/ 113395 h 398142"/>
                  <a:gd name="connsiteX15" fmla="*/ 374834 w 568235"/>
                  <a:gd name="connsiteY15" fmla="*/ 198441 h 398142"/>
                  <a:gd name="connsiteX16" fmla="*/ 227420 w 568235"/>
                  <a:gd name="connsiteY16" fmla="*/ 283488 h 39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8235" h="398142">
                    <a:moveTo>
                      <a:pt x="556266" y="62367"/>
                    </a:moveTo>
                    <a:cubicBezTo>
                      <a:pt x="549966" y="37798"/>
                      <a:pt x="530437" y="18899"/>
                      <a:pt x="505868" y="11969"/>
                    </a:cubicBezTo>
                    <a:cubicBezTo>
                      <a:pt x="461770" y="0"/>
                      <a:pt x="284118" y="0"/>
                      <a:pt x="284118" y="0"/>
                    </a:cubicBezTo>
                    <a:cubicBezTo>
                      <a:pt x="284118" y="0"/>
                      <a:pt x="107095" y="0"/>
                      <a:pt x="62367" y="11969"/>
                    </a:cubicBezTo>
                    <a:cubicBezTo>
                      <a:pt x="37798" y="18269"/>
                      <a:pt x="18899" y="37798"/>
                      <a:pt x="11970" y="62367"/>
                    </a:cubicBezTo>
                    <a:cubicBezTo>
                      <a:pt x="0" y="106465"/>
                      <a:pt x="0" y="199071"/>
                      <a:pt x="0" y="199071"/>
                    </a:cubicBezTo>
                    <a:cubicBezTo>
                      <a:pt x="0" y="199071"/>
                      <a:pt x="0" y="291048"/>
                      <a:pt x="11970" y="335776"/>
                    </a:cubicBezTo>
                    <a:cubicBezTo>
                      <a:pt x="18269" y="360345"/>
                      <a:pt x="37798" y="379244"/>
                      <a:pt x="62367" y="386173"/>
                    </a:cubicBezTo>
                    <a:cubicBezTo>
                      <a:pt x="106466" y="398143"/>
                      <a:pt x="284118" y="398143"/>
                      <a:pt x="284118" y="398143"/>
                    </a:cubicBezTo>
                    <a:cubicBezTo>
                      <a:pt x="284118" y="398143"/>
                      <a:pt x="461140" y="398143"/>
                      <a:pt x="505868" y="386173"/>
                    </a:cubicBezTo>
                    <a:cubicBezTo>
                      <a:pt x="530437" y="379874"/>
                      <a:pt x="549336" y="360345"/>
                      <a:pt x="556266" y="335776"/>
                    </a:cubicBezTo>
                    <a:cubicBezTo>
                      <a:pt x="568236" y="291677"/>
                      <a:pt x="568236" y="199071"/>
                      <a:pt x="568236" y="199071"/>
                    </a:cubicBezTo>
                    <a:cubicBezTo>
                      <a:pt x="568236" y="199071"/>
                      <a:pt x="567605" y="106465"/>
                      <a:pt x="556266" y="62367"/>
                    </a:cubicBezTo>
                    <a:close/>
                    <a:moveTo>
                      <a:pt x="227420" y="283488"/>
                    </a:moveTo>
                    <a:lnTo>
                      <a:pt x="227420" y="113395"/>
                    </a:lnTo>
                    <a:lnTo>
                      <a:pt x="374834" y="198441"/>
                    </a:lnTo>
                    <a:lnTo>
                      <a:pt x="227420" y="283488"/>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9" name="Graphic 3">
              <a:extLst>
                <a:ext uri="{FF2B5EF4-FFF2-40B4-BE49-F238E27FC236}">
                  <a16:creationId xmlns:a16="http://schemas.microsoft.com/office/drawing/2014/main" id="{0DC999F4-1270-4BAD-D991-3FF630789A37}"/>
                </a:ext>
              </a:extLst>
            </p:cNvPr>
            <p:cNvGrpSpPr/>
            <p:nvPr/>
          </p:nvGrpSpPr>
          <p:grpSpPr>
            <a:xfrm>
              <a:off x="575887" y="5068173"/>
              <a:ext cx="280634" cy="280842"/>
              <a:chOff x="-1196056" y="2499889"/>
              <a:chExt cx="850463" cy="851093"/>
            </a:xfrm>
          </p:grpSpPr>
          <p:sp>
            <p:nvSpPr>
              <p:cNvPr id="20" name="Freeform 19">
                <a:extLst>
                  <a:ext uri="{FF2B5EF4-FFF2-40B4-BE49-F238E27FC236}">
                    <a16:creationId xmlns:a16="http://schemas.microsoft.com/office/drawing/2014/main" id="{DB34B1BE-7597-2BD6-C4DE-8970A9DDD349}"/>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21" name="Freeform 20">
                <a:extLst>
                  <a:ext uri="{FF2B5EF4-FFF2-40B4-BE49-F238E27FC236}">
                    <a16:creationId xmlns:a16="http://schemas.microsoft.com/office/drawing/2014/main" id="{1A5B505D-0AE7-E7E0-3E8C-E879D3E0AE76}"/>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sp>
          <p:nvSpPr>
            <p:cNvPr id="22" name="Freeform 21">
              <a:extLst>
                <a:ext uri="{FF2B5EF4-FFF2-40B4-BE49-F238E27FC236}">
                  <a16:creationId xmlns:a16="http://schemas.microsoft.com/office/drawing/2014/main" id="{ADC8DA71-6474-E29C-8B02-017CD63A5BAF}"/>
                </a:ext>
              </a:extLst>
            </p:cNvPr>
            <p:cNvSpPr/>
            <p:nvPr/>
          </p:nvSpPr>
          <p:spPr>
            <a:xfrm>
              <a:off x="1267910" y="5068173"/>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pic>
          <p:nvPicPr>
            <p:cNvPr id="23" name="Graphic 22" descr="World with solid fill">
              <a:extLst>
                <a:ext uri="{FF2B5EF4-FFF2-40B4-BE49-F238E27FC236}">
                  <a16:creationId xmlns:a16="http://schemas.microsoft.com/office/drawing/2014/main" id="{D0C830EC-2994-0CE1-6328-18CA4371EAA4}"/>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285189" y="5085452"/>
              <a:ext cx="246077" cy="246077"/>
            </a:xfrm>
            <a:prstGeom prst="rect">
              <a:avLst/>
            </a:prstGeom>
          </p:spPr>
        </p:pic>
      </p:grpSp>
      <p:grpSp>
        <p:nvGrpSpPr>
          <p:cNvPr id="34" name="Group 33">
            <a:extLst>
              <a:ext uri="{FF2B5EF4-FFF2-40B4-BE49-F238E27FC236}">
                <a16:creationId xmlns:a16="http://schemas.microsoft.com/office/drawing/2014/main" id="{9149C1B2-6321-2661-5E70-B0188E48F97D}"/>
              </a:ext>
            </a:extLst>
          </p:cNvPr>
          <p:cNvGrpSpPr/>
          <p:nvPr/>
        </p:nvGrpSpPr>
        <p:grpSpPr>
          <a:xfrm>
            <a:off x="9055786" y="2634249"/>
            <a:ext cx="3136215" cy="3344687"/>
            <a:chOff x="9055786" y="2634249"/>
            <a:chExt cx="3136215" cy="3344687"/>
          </a:xfrm>
        </p:grpSpPr>
        <p:sp>
          <p:nvSpPr>
            <p:cNvPr id="31" name="Freeform 30">
              <a:extLst>
                <a:ext uri="{FF2B5EF4-FFF2-40B4-BE49-F238E27FC236}">
                  <a16:creationId xmlns:a16="http://schemas.microsoft.com/office/drawing/2014/main" id="{AE5D0B86-FA31-B821-11AD-EEEBC4900E71}"/>
                </a:ext>
              </a:extLst>
            </p:cNvPr>
            <p:cNvSpPr/>
            <p:nvPr userDrawn="1"/>
          </p:nvSpPr>
          <p:spPr>
            <a:xfrm>
              <a:off x="9055786" y="3045909"/>
              <a:ext cx="634138" cy="2933026"/>
            </a:xfrm>
            <a:custGeom>
              <a:avLst/>
              <a:gdLst>
                <a:gd name="connsiteX0" fmla="*/ 282413 w 634138"/>
                <a:gd name="connsiteY0" fmla="*/ 153 h 2933026"/>
                <a:gd name="connsiteX1" fmla="*/ 617924 w 634138"/>
                <a:gd name="connsiteY1" fmla="*/ 376379 h 2933026"/>
                <a:gd name="connsiteX2" fmla="*/ 617924 w 634138"/>
                <a:gd name="connsiteY2" fmla="*/ 757688 h 2933026"/>
                <a:gd name="connsiteX3" fmla="*/ 516254 w 634138"/>
                <a:gd name="connsiteY3" fmla="*/ 1759258 h 2933026"/>
                <a:gd name="connsiteX4" fmla="*/ 628984 w 634138"/>
                <a:gd name="connsiteY4" fmla="*/ 2914228 h 2933026"/>
                <a:gd name="connsiteX5" fmla="*/ 634138 w 634138"/>
                <a:gd name="connsiteY5" fmla="*/ 2933026 h 2933026"/>
                <a:gd name="connsiteX6" fmla="*/ 407410 w 634138"/>
                <a:gd name="connsiteY6" fmla="*/ 2933026 h 2933026"/>
                <a:gd name="connsiteX7" fmla="*/ 359936 w 634138"/>
                <a:gd name="connsiteY7" fmla="*/ 2897466 h 2933026"/>
                <a:gd name="connsiteX8" fmla="*/ 124825 w 634138"/>
                <a:gd name="connsiteY8" fmla="*/ 2587970 h 2933026"/>
                <a:gd name="connsiteX9" fmla="*/ 48572 w 634138"/>
                <a:gd name="connsiteY9" fmla="*/ 1627072 h 2933026"/>
                <a:gd name="connsiteX10" fmla="*/ 211246 w 634138"/>
                <a:gd name="connsiteY10" fmla="*/ 950884 h 2933026"/>
                <a:gd name="connsiteX11" fmla="*/ 185827 w 634138"/>
                <a:gd name="connsiteY11" fmla="*/ 254360 h 2933026"/>
                <a:gd name="connsiteX12" fmla="*/ 282413 w 634138"/>
                <a:gd name="connsiteY12" fmla="*/ 153 h 293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138" h="2933026">
                  <a:moveTo>
                    <a:pt x="282413" y="153"/>
                  </a:moveTo>
                  <a:cubicBezTo>
                    <a:pt x="490837" y="10321"/>
                    <a:pt x="587423" y="188267"/>
                    <a:pt x="617924" y="376379"/>
                  </a:cubicBezTo>
                  <a:cubicBezTo>
                    <a:pt x="638259" y="503481"/>
                    <a:pt x="623007" y="630583"/>
                    <a:pt x="617924" y="757688"/>
                  </a:cubicBezTo>
                  <a:cubicBezTo>
                    <a:pt x="612840" y="813614"/>
                    <a:pt x="531505" y="1261016"/>
                    <a:pt x="516254" y="1759258"/>
                  </a:cubicBezTo>
                  <a:cubicBezTo>
                    <a:pt x="502911" y="2088456"/>
                    <a:pt x="524595" y="2491611"/>
                    <a:pt x="628984" y="2914228"/>
                  </a:cubicBezTo>
                  <a:lnTo>
                    <a:pt x="634138" y="2933026"/>
                  </a:lnTo>
                  <a:lnTo>
                    <a:pt x="407410" y="2933026"/>
                  </a:lnTo>
                  <a:lnTo>
                    <a:pt x="359936" y="2897466"/>
                  </a:lnTo>
                  <a:cubicBezTo>
                    <a:pt x="265891" y="2812943"/>
                    <a:pt x="185827" y="2709990"/>
                    <a:pt x="124825" y="2587970"/>
                  </a:cubicBezTo>
                  <a:cubicBezTo>
                    <a:pt x="-22597" y="2293092"/>
                    <a:pt x="-27681" y="1942288"/>
                    <a:pt x="48572" y="1627072"/>
                  </a:cubicBezTo>
                  <a:cubicBezTo>
                    <a:pt x="104492" y="1403370"/>
                    <a:pt x="185827" y="1179669"/>
                    <a:pt x="211246" y="950884"/>
                  </a:cubicBezTo>
                  <a:cubicBezTo>
                    <a:pt x="236663" y="722098"/>
                    <a:pt x="226495" y="483145"/>
                    <a:pt x="185827" y="254360"/>
                  </a:cubicBezTo>
                  <a:cubicBezTo>
                    <a:pt x="165494" y="117087"/>
                    <a:pt x="94325" y="-4931"/>
                    <a:pt x="282413" y="15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33" name="Freeform 32">
              <a:extLst>
                <a:ext uri="{FF2B5EF4-FFF2-40B4-BE49-F238E27FC236}">
                  <a16:creationId xmlns:a16="http://schemas.microsoft.com/office/drawing/2014/main" id="{A7167D42-C7D6-324C-259D-73E821802ACE}"/>
                </a:ext>
              </a:extLst>
            </p:cNvPr>
            <p:cNvSpPr/>
            <p:nvPr userDrawn="1"/>
          </p:nvSpPr>
          <p:spPr>
            <a:xfrm>
              <a:off x="9815302" y="4872869"/>
              <a:ext cx="2376698" cy="1106067"/>
            </a:xfrm>
            <a:custGeom>
              <a:avLst/>
              <a:gdLst>
                <a:gd name="connsiteX0" fmla="*/ 2376698 w 2376698"/>
                <a:gd name="connsiteY0" fmla="*/ 0 h 1106067"/>
                <a:gd name="connsiteX1" fmla="*/ 2376698 w 2376698"/>
                <a:gd name="connsiteY1" fmla="*/ 332258 h 1106067"/>
                <a:gd name="connsiteX2" fmla="*/ 2099591 w 2376698"/>
                <a:gd name="connsiteY2" fmla="*/ 550656 h 1106067"/>
                <a:gd name="connsiteX3" fmla="*/ 1708796 w 2376698"/>
                <a:gd name="connsiteY3" fmla="*/ 816936 h 1106067"/>
                <a:gd name="connsiteX4" fmla="*/ 1397433 w 2376698"/>
                <a:gd name="connsiteY4" fmla="*/ 1018396 h 1106067"/>
                <a:gd name="connsiteX5" fmla="*/ 1256608 w 2376698"/>
                <a:gd name="connsiteY5" fmla="*/ 1106067 h 1106067"/>
                <a:gd name="connsiteX6" fmla="*/ 8550 w 2376698"/>
                <a:gd name="connsiteY6" fmla="*/ 1106067 h 1106067"/>
                <a:gd name="connsiteX7" fmla="*/ 6821 w 2376698"/>
                <a:gd name="connsiteY7" fmla="*/ 1085541 h 1106067"/>
                <a:gd name="connsiteX8" fmla="*/ 51579 w 2376698"/>
                <a:gd name="connsiteY8" fmla="*/ 115329 h 1106067"/>
                <a:gd name="connsiteX9" fmla="*/ 270171 w 2376698"/>
                <a:gd name="connsiteY9" fmla="*/ 547480 h 1106067"/>
                <a:gd name="connsiteX10" fmla="*/ 254919 w 2376698"/>
                <a:gd name="connsiteY10" fmla="*/ 252599 h 1106067"/>
                <a:gd name="connsiteX11" fmla="*/ 610763 w 2376698"/>
                <a:gd name="connsiteY11" fmla="*/ 89907 h 1106067"/>
                <a:gd name="connsiteX12" fmla="*/ 722600 w 2376698"/>
                <a:gd name="connsiteY12" fmla="*/ 466133 h 1106067"/>
                <a:gd name="connsiteX13" fmla="*/ 646347 w 2376698"/>
                <a:gd name="connsiteY13" fmla="*/ 572900 h 1106067"/>
                <a:gd name="connsiteX14" fmla="*/ 2100225 w 2376698"/>
                <a:gd name="connsiteY14" fmla="*/ 110245 h 1106067"/>
                <a:gd name="connsiteX15" fmla="*/ 2318816 w 2376698"/>
                <a:gd name="connsiteY15" fmla="*/ 9833 h 110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698" h="1106067">
                  <a:moveTo>
                    <a:pt x="2376698" y="0"/>
                  </a:moveTo>
                  <a:lnTo>
                    <a:pt x="2376698" y="332258"/>
                  </a:lnTo>
                  <a:lnTo>
                    <a:pt x="2099591" y="550656"/>
                  </a:lnTo>
                  <a:cubicBezTo>
                    <a:pt x="1973139" y="644077"/>
                    <a:pt x="1843509" y="733048"/>
                    <a:pt x="1708796" y="816936"/>
                  </a:cubicBezTo>
                  <a:cubicBezTo>
                    <a:pt x="1604585" y="883031"/>
                    <a:pt x="1501644" y="951667"/>
                    <a:pt x="1397433" y="1018396"/>
                  </a:cubicBezTo>
                  <a:lnTo>
                    <a:pt x="1256608" y="1106067"/>
                  </a:lnTo>
                  <a:lnTo>
                    <a:pt x="8550" y="1106067"/>
                  </a:lnTo>
                  <a:lnTo>
                    <a:pt x="6821" y="1085541"/>
                  </a:lnTo>
                  <a:cubicBezTo>
                    <a:pt x="-22370" y="559077"/>
                    <a:pt x="51579" y="115329"/>
                    <a:pt x="51579" y="115329"/>
                  </a:cubicBezTo>
                  <a:cubicBezTo>
                    <a:pt x="102413" y="339031"/>
                    <a:pt x="168501" y="481385"/>
                    <a:pt x="270171" y="547480"/>
                  </a:cubicBezTo>
                  <a:cubicBezTo>
                    <a:pt x="219334" y="466133"/>
                    <a:pt x="209167" y="354282"/>
                    <a:pt x="254919" y="252599"/>
                  </a:cubicBezTo>
                  <a:cubicBezTo>
                    <a:pt x="321004" y="105162"/>
                    <a:pt x="478592" y="28898"/>
                    <a:pt x="610763" y="89907"/>
                  </a:cubicBezTo>
                  <a:cubicBezTo>
                    <a:pt x="737849" y="145833"/>
                    <a:pt x="788686" y="318692"/>
                    <a:pt x="722600" y="466133"/>
                  </a:cubicBezTo>
                  <a:cubicBezTo>
                    <a:pt x="702265" y="506807"/>
                    <a:pt x="676848" y="542394"/>
                    <a:pt x="646347" y="572900"/>
                  </a:cubicBezTo>
                  <a:cubicBezTo>
                    <a:pt x="1271616" y="593235"/>
                    <a:pt x="1983306" y="191590"/>
                    <a:pt x="2100225" y="110245"/>
                  </a:cubicBezTo>
                  <a:cubicBezTo>
                    <a:pt x="2168852" y="64488"/>
                    <a:pt x="2242563" y="30170"/>
                    <a:pt x="2318816" y="983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27" name="Freeform 26">
              <a:extLst>
                <a:ext uri="{FF2B5EF4-FFF2-40B4-BE49-F238E27FC236}">
                  <a16:creationId xmlns:a16="http://schemas.microsoft.com/office/drawing/2014/main" id="{D32FDED2-2D19-4BF3-2736-3F96CD3C7CE7}"/>
                </a:ext>
              </a:extLst>
            </p:cNvPr>
            <p:cNvSpPr/>
            <p:nvPr userDrawn="1"/>
          </p:nvSpPr>
          <p:spPr>
            <a:xfrm>
              <a:off x="9729628" y="2634249"/>
              <a:ext cx="2462373" cy="2302264"/>
            </a:xfrm>
            <a:custGeom>
              <a:avLst/>
              <a:gdLst>
                <a:gd name="connsiteX0" fmla="*/ 1639981 w 2462373"/>
                <a:gd name="connsiteY0" fmla="*/ 2304 h 2302264"/>
                <a:gd name="connsiteX1" fmla="*/ 1718219 w 2462373"/>
                <a:gd name="connsiteY1" fmla="*/ 40674 h 2302264"/>
                <a:gd name="connsiteX2" fmla="*/ 1728386 w 2462373"/>
                <a:gd name="connsiteY2" fmla="*/ 350804 h 2302264"/>
                <a:gd name="connsiteX3" fmla="*/ 1113285 w 2462373"/>
                <a:gd name="connsiteY3" fmla="*/ 1342208 h 2302264"/>
                <a:gd name="connsiteX4" fmla="*/ 1103118 w 2462373"/>
                <a:gd name="connsiteY4" fmla="*/ 1459143 h 2302264"/>
                <a:gd name="connsiteX5" fmla="*/ 1265789 w 2462373"/>
                <a:gd name="connsiteY5" fmla="*/ 1418469 h 2302264"/>
                <a:gd name="connsiteX6" fmla="*/ 2287569 w 2462373"/>
                <a:gd name="connsiteY6" fmla="*/ 289795 h 2302264"/>
                <a:gd name="connsiteX7" fmla="*/ 2423553 w 2462373"/>
                <a:gd name="connsiteY7" fmla="*/ 212898 h 2302264"/>
                <a:gd name="connsiteX8" fmla="*/ 2462373 w 2462373"/>
                <a:gd name="connsiteY8" fmla="*/ 207006 h 2302264"/>
                <a:gd name="connsiteX9" fmla="*/ 2462373 w 2462373"/>
                <a:gd name="connsiteY9" fmla="*/ 752629 h 2302264"/>
                <a:gd name="connsiteX10" fmla="*/ 2420376 w 2462373"/>
                <a:gd name="connsiteY10" fmla="*/ 812665 h 2302264"/>
                <a:gd name="connsiteX11" fmla="*/ 1911393 w 2462373"/>
                <a:gd name="connsiteY11" fmla="*/ 1357460 h 2302264"/>
                <a:gd name="connsiteX12" fmla="*/ 1565715 w 2462373"/>
                <a:gd name="connsiteY12" fmla="*/ 1733685 h 2302264"/>
                <a:gd name="connsiteX13" fmla="*/ 1647052 w 2462373"/>
                <a:gd name="connsiteY13" fmla="*/ 1942132 h 2302264"/>
                <a:gd name="connsiteX14" fmla="*/ 1850389 w 2462373"/>
                <a:gd name="connsiteY14" fmla="*/ 1799778 h 2302264"/>
                <a:gd name="connsiteX15" fmla="*/ 2409575 w 2462373"/>
                <a:gd name="connsiteY15" fmla="*/ 1337124 h 2302264"/>
                <a:gd name="connsiteX16" fmla="*/ 2462373 w 2462373"/>
                <a:gd name="connsiteY16" fmla="*/ 1296174 h 2302264"/>
                <a:gd name="connsiteX17" fmla="*/ 2462373 w 2462373"/>
                <a:gd name="connsiteY17" fmla="*/ 1829528 h 2302264"/>
                <a:gd name="connsiteX18" fmla="*/ 2328556 w 2462373"/>
                <a:gd name="connsiteY18" fmla="*/ 1924657 h 2302264"/>
                <a:gd name="connsiteX19" fmla="*/ 2170651 w 2462373"/>
                <a:gd name="connsiteY19" fmla="*/ 2033648 h 2302264"/>
                <a:gd name="connsiteX20" fmla="*/ 1570799 w 2462373"/>
                <a:gd name="connsiteY20" fmla="*/ 2277684 h 2302264"/>
                <a:gd name="connsiteX21" fmla="*/ 701522 w 2462373"/>
                <a:gd name="connsiteY21" fmla="*/ 2201424 h 2302264"/>
                <a:gd name="connsiteX22" fmla="*/ 1052281 w 2462373"/>
                <a:gd name="connsiteY22" fmla="*/ 1921797 h 2302264"/>
                <a:gd name="connsiteX23" fmla="*/ 859109 w 2462373"/>
                <a:gd name="connsiteY23" fmla="*/ 1413385 h 2302264"/>
                <a:gd name="connsiteX24" fmla="*/ 381263 w 2462373"/>
                <a:gd name="connsiteY24" fmla="*/ 1677760 h 2302264"/>
                <a:gd name="connsiteX25" fmla="*/ 396512 w 2462373"/>
                <a:gd name="connsiteY25" fmla="*/ 2023480 h 2302264"/>
                <a:gd name="connsiteX26" fmla="*/ 0 w 2462373"/>
                <a:gd name="connsiteY26" fmla="*/ 1459143 h 2302264"/>
                <a:gd name="connsiteX27" fmla="*/ 284677 w 2462373"/>
                <a:gd name="connsiteY27" fmla="*/ 1525236 h 2302264"/>
                <a:gd name="connsiteX28" fmla="*/ 793024 w 2462373"/>
                <a:gd name="connsiteY28" fmla="*/ 1001572 h 2302264"/>
                <a:gd name="connsiteX29" fmla="*/ 1377627 w 2462373"/>
                <a:gd name="connsiteY29" fmla="*/ 101683 h 2302264"/>
                <a:gd name="connsiteX30" fmla="*/ 1639981 w 2462373"/>
                <a:gd name="connsiteY30" fmla="*/ 2304 h 230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62373" h="2302264">
                  <a:moveTo>
                    <a:pt x="1639981" y="2304"/>
                  </a:moveTo>
                  <a:cubicBezTo>
                    <a:pt x="1668655" y="6991"/>
                    <a:pt x="1695343" y="19066"/>
                    <a:pt x="1718219" y="40674"/>
                  </a:cubicBezTo>
                  <a:cubicBezTo>
                    <a:pt x="1799555" y="116935"/>
                    <a:pt x="1774139" y="249121"/>
                    <a:pt x="1728386" y="350804"/>
                  </a:cubicBezTo>
                  <a:cubicBezTo>
                    <a:pt x="1570799" y="706694"/>
                    <a:pt x="1281038" y="991404"/>
                    <a:pt x="1113285" y="1342208"/>
                  </a:cubicBezTo>
                  <a:cubicBezTo>
                    <a:pt x="1092950" y="1372711"/>
                    <a:pt x="1077698" y="1428637"/>
                    <a:pt x="1103118" y="1459143"/>
                  </a:cubicBezTo>
                  <a:cubicBezTo>
                    <a:pt x="1148870" y="1520152"/>
                    <a:pt x="1230204" y="1459143"/>
                    <a:pt x="1265789" y="1418469"/>
                  </a:cubicBezTo>
                  <a:cubicBezTo>
                    <a:pt x="1601299" y="1047330"/>
                    <a:pt x="1891058" y="605011"/>
                    <a:pt x="2287569" y="289795"/>
                  </a:cubicBezTo>
                  <a:cubicBezTo>
                    <a:pt x="2328238" y="259290"/>
                    <a:pt x="2375260" y="228785"/>
                    <a:pt x="2423553" y="212898"/>
                  </a:cubicBezTo>
                  <a:lnTo>
                    <a:pt x="2462373" y="207006"/>
                  </a:lnTo>
                  <a:lnTo>
                    <a:pt x="2462373" y="752629"/>
                  </a:lnTo>
                  <a:lnTo>
                    <a:pt x="2420376" y="812665"/>
                  </a:lnTo>
                  <a:cubicBezTo>
                    <a:pt x="2267871" y="1008563"/>
                    <a:pt x="2086771" y="1185871"/>
                    <a:pt x="1911393" y="1357460"/>
                  </a:cubicBezTo>
                  <a:cubicBezTo>
                    <a:pt x="1789388" y="1479478"/>
                    <a:pt x="1672469" y="1601497"/>
                    <a:pt x="1565715" y="1733685"/>
                  </a:cubicBezTo>
                  <a:cubicBezTo>
                    <a:pt x="1494546" y="1820114"/>
                    <a:pt x="1484378" y="1992974"/>
                    <a:pt x="1647052" y="1942132"/>
                  </a:cubicBezTo>
                  <a:cubicBezTo>
                    <a:pt x="1723302" y="1916713"/>
                    <a:pt x="1789388" y="1850620"/>
                    <a:pt x="1850389" y="1799778"/>
                  </a:cubicBezTo>
                  <a:cubicBezTo>
                    <a:pt x="2038480" y="1647254"/>
                    <a:pt x="2221484" y="1489646"/>
                    <a:pt x="2409575" y="1337124"/>
                  </a:cubicBezTo>
                  <a:lnTo>
                    <a:pt x="2462373" y="1296174"/>
                  </a:lnTo>
                  <a:lnTo>
                    <a:pt x="2462373" y="1829528"/>
                  </a:lnTo>
                  <a:lnTo>
                    <a:pt x="2328556" y="1924657"/>
                  </a:lnTo>
                  <a:cubicBezTo>
                    <a:pt x="2275815" y="1960881"/>
                    <a:pt x="2222756" y="1996788"/>
                    <a:pt x="2170651" y="2033648"/>
                  </a:cubicBezTo>
                  <a:cubicBezTo>
                    <a:pt x="1992728" y="2160750"/>
                    <a:pt x="1789388" y="2247181"/>
                    <a:pt x="1570799" y="2277684"/>
                  </a:cubicBezTo>
                  <a:cubicBezTo>
                    <a:pt x="1311541" y="2318358"/>
                    <a:pt x="996364" y="2318358"/>
                    <a:pt x="701522" y="2201424"/>
                  </a:cubicBezTo>
                  <a:cubicBezTo>
                    <a:pt x="848941" y="2196340"/>
                    <a:pt x="991280" y="2084489"/>
                    <a:pt x="1052281" y="1921797"/>
                  </a:cubicBezTo>
                  <a:cubicBezTo>
                    <a:pt x="1133618" y="1708263"/>
                    <a:pt x="1042116" y="1479478"/>
                    <a:pt x="859109" y="1413385"/>
                  </a:cubicBezTo>
                  <a:cubicBezTo>
                    <a:pt x="671021" y="1347292"/>
                    <a:pt x="457513" y="1464227"/>
                    <a:pt x="381263" y="1677760"/>
                  </a:cubicBezTo>
                  <a:cubicBezTo>
                    <a:pt x="335511" y="1799778"/>
                    <a:pt x="345678" y="1926881"/>
                    <a:pt x="396512" y="2023480"/>
                  </a:cubicBezTo>
                  <a:cubicBezTo>
                    <a:pt x="238924" y="1891291"/>
                    <a:pt x="101670" y="1713347"/>
                    <a:pt x="0" y="1459143"/>
                  </a:cubicBezTo>
                  <a:cubicBezTo>
                    <a:pt x="45752" y="1535404"/>
                    <a:pt x="188088" y="1555742"/>
                    <a:pt x="284677" y="1525236"/>
                  </a:cubicBezTo>
                  <a:cubicBezTo>
                    <a:pt x="533767" y="1443891"/>
                    <a:pt x="671021" y="1215106"/>
                    <a:pt x="793024" y="1001572"/>
                  </a:cubicBezTo>
                  <a:cubicBezTo>
                    <a:pt x="965863" y="696524"/>
                    <a:pt x="1113285" y="340636"/>
                    <a:pt x="1377627" y="101683"/>
                  </a:cubicBezTo>
                  <a:cubicBezTo>
                    <a:pt x="1450067" y="40673"/>
                    <a:pt x="1553959" y="-11758"/>
                    <a:pt x="1639981" y="2304"/>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grpSp>
    </p:spTree>
    <p:extLst>
      <p:ext uri="{BB962C8B-B14F-4D97-AF65-F5344CB8AC3E}">
        <p14:creationId xmlns:p14="http://schemas.microsoft.com/office/powerpoint/2010/main" val="16936570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F7408BD4-E677-FA42-7D5D-64ECF6BD7B68}"/>
              </a:ext>
            </a:extLst>
          </p:cNvPr>
          <p:cNvSpPr>
            <a:spLocks noGrp="1"/>
          </p:cNvSpPr>
          <p:nvPr>
            <p:ph type="body" sz="quarter" idx="49"/>
          </p:nvPr>
        </p:nvSpPr>
        <p:spPr>
          <a:xfrm>
            <a:off x="4356613" y="506765"/>
            <a:ext cx="7497553" cy="730066"/>
          </a:xfrm>
        </p:spPr>
        <p:txBody>
          <a:bodyPr/>
          <a:lstStyle/>
          <a:p>
            <a:r>
              <a:rPr lang="en-US" sz="2800" dirty="0"/>
              <a:t>A Beginners Guide to Financial Education</a:t>
            </a:r>
            <a:endParaRPr lang="de-DE" sz="2800" dirty="0"/>
          </a:p>
        </p:txBody>
      </p:sp>
      <p:sp>
        <p:nvSpPr>
          <p:cNvPr id="6" name="Textplatzhalter 5">
            <a:extLst>
              <a:ext uri="{FF2B5EF4-FFF2-40B4-BE49-F238E27FC236}">
                <a16:creationId xmlns:a16="http://schemas.microsoft.com/office/drawing/2014/main" id="{BBA70B67-0ABC-A81B-6358-74A0171E74D0}"/>
              </a:ext>
            </a:extLst>
          </p:cNvPr>
          <p:cNvSpPr>
            <a:spLocks noGrp="1"/>
          </p:cNvSpPr>
          <p:nvPr>
            <p:ph type="body" sz="quarter" idx="50"/>
          </p:nvPr>
        </p:nvSpPr>
        <p:spPr>
          <a:xfrm>
            <a:off x="4370466" y="1061990"/>
            <a:ext cx="7160273" cy="945874"/>
          </a:xfrm>
        </p:spPr>
        <p:txBody>
          <a:bodyPr/>
          <a:lstStyle/>
          <a:p>
            <a:r>
              <a:rPr lang="en-US" sz="1800" b="0" i="0" dirty="0">
                <a:solidFill>
                  <a:srgbClr val="0D0D0D"/>
                </a:solidFill>
                <a:effectLst/>
                <a:latin typeface="Söhne"/>
              </a:rPr>
              <a:t>Embark on a captivating financial literacy journey with this beginner's guide video! Learn essential skills for smart money decisions in personal finances. It’s a good starting point for your empowered financial future. </a:t>
            </a:r>
            <a:endParaRPr lang="de-DE" sz="1800" dirty="0"/>
          </a:p>
        </p:txBody>
      </p:sp>
      <p:sp>
        <p:nvSpPr>
          <p:cNvPr id="7" name="Textplatzhalter 6">
            <a:extLst>
              <a:ext uri="{FF2B5EF4-FFF2-40B4-BE49-F238E27FC236}">
                <a16:creationId xmlns:a16="http://schemas.microsoft.com/office/drawing/2014/main" id="{D7C06C08-C6E2-ABA7-E0F9-B531D0703FDB}"/>
              </a:ext>
            </a:extLst>
          </p:cNvPr>
          <p:cNvSpPr>
            <a:spLocks noGrp="1"/>
          </p:cNvSpPr>
          <p:nvPr>
            <p:ph type="body" sz="quarter" idx="51"/>
          </p:nvPr>
        </p:nvSpPr>
        <p:spPr>
          <a:xfrm>
            <a:off x="4346104" y="2546748"/>
            <a:ext cx="7160276" cy="730066"/>
          </a:xfrm>
        </p:spPr>
        <p:txBody>
          <a:bodyPr/>
          <a:lstStyle/>
          <a:p>
            <a:r>
              <a:rPr lang="de-DE" sz="2800" dirty="0"/>
              <a:t>Financial </a:t>
            </a:r>
            <a:r>
              <a:rPr lang="de-DE" sz="2800" dirty="0" err="1"/>
              <a:t>Literacy</a:t>
            </a:r>
            <a:r>
              <a:rPr lang="de-DE" sz="2800" dirty="0"/>
              <a:t> </a:t>
            </a:r>
            <a:r>
              <a:rPr lang="de-DE" sz="2800" dirty="0" err="1"/>
              <a:t>for</a:t>
            </a:r>
            <a:r>
              <a:rPr lang="de-DE" sz="2800" dirty="0"/>
              <a:t> Beginners</a:t>
            </a:r>
          </a:p>
        </p:txBody>
      </p:sp>
      <p:sp>
        <p:nvSpPr>
          <p:cNvPr id="8" name="Textplatzhalter 7">
            <a:extLst>
              <a:ext uri="{FF2B5EF4-FFF2-40B4-BE49-F238E27FC236}">
                <a16:creationId xmlns:a16="http://schemas.microsoft.com/office/drawing/2014/main" id="{75D71FB7-85DB-DE8D-C090-3F62DDF32061}"/>
              </a:ext>
            </a:extLst>
          </p:cNvPr>
          <p:cNvSpPr>
            <a:spLocks noGrp="1"/>
          </p:cNvSpPr>
          <p:nvPr>
            <p:ph type="body" sz="quarter" idx="52"/>
          </p:nvPr>
        </p:nvSpPr>
        <p:spPr>
          <a:xfrm>
            <a:off x="4358285" y="3102822"/>
            <a:ext cx="7160273" cy="945874"/>
          </a:xfrm>
        </p:spPr>
        <p:txBody>
          <a:bodyPr/>
          <a:lstStyle/>
          <a:p>
            <a:r>
              <a:rPr lang="en-US" sz="1800" dirty="0"/>
              <a:t>Learn budgeting, index funds, compound interest, and the time value of money. Uncover the secrets of credit use and gain insights into buying a house or car. Simplify money matters with this guide to Financial Literacy. </a:t>
            </a:r>
            <a:endParaRPr lang="de-DE" sz="1800" dirty="0"/>
          </a:p>
        </p:txBody>
      </p:sp>
      <p:sp>
        <p:nvSpPr>
          <p:cNvPr id="9" name="Textplatzhalter 8">
            <a:extLst>
              <a:ext uri="{FF2B5EF4-FFF2-40B4-BE49-F238E27FC236}">
                <a16:creationId xmlns:a16="http://schemas.microsoft.com/office/drawing/2014/main" id="{C6FD2C13-415C-DA2E-E16F-005FCDF8AA8C}"/>
              </a:ext>
            </a:extLst>
          </p:cNvPr>
          <p:cNvSpPr>
            <a:spLocks noGrp="1"/>
          </p:cNvSpPr>
          <p:nvPr>
            <p:ph type="body" sz="quarter" idx="54"/>
          </p:nvPr>
        </p:nvSpPr>
        <p:spPr>
          <a:xfrm>
            <a:off x="4358285" y="4621621"/>
            <a:ext cx="7160276" cy="730066"/>
          </a:xfrm>
        </p:spPr>
        <p:txBody>
          <a:bodyPr/>
          <a:lstStyle/>
          <a:p>
            <a:r>
              <a:rPr lang="de-DE" sz="2800" dirty="0"/>
              <a:t>Optimal Finance Daily Podcast</a:t>
            </a:r>
          </a:p>
        </p:txBody>
      </p:sp>
      <p:sp>
        <p:nvSpPr>
          <p:cNvPr id="10" name="Textplatzhalter 9">
            <a:extLst>
              <a:ext uri="{FF2B5EF4-FFF2-40B4-BE49-F238E27FC236}">
                <a16:creationId xmlns:a16="http://schemas.microsoft.com/office/drawing/2014/main" id="{7E8772A4-4265-E2DF-FBB5-DA54D3EAC641}"/>
              </a:ext>
            </a:extLst>
          </p:cNvPr>
          <p:cNvSpPr>
            <a:spLocks noGrp="1"/>
          </p:cNvSpPr>
          <p:nvPr>
            <p:ph type="body" sz="quarter" idx="55"/>
          </p:nvPr>
        </p:nvSpPr>
        <p:spPr>
          <a:xfrm>
            <a:off x="4370466" y="5156677"/>
            <a:ext cx="7160273" cy="945874"/>
          </a:xfrm>
        </p:spPr>
        <p:txBody>
          <a:bodyPr/>
          <a:lstStyle/>
          <a:p>
            <a:r>
              <a:rPr lang="en-US" sz="1800" b="0" i="0" dirty="0">
                <a:solidFill>
                  <a:srgbClr val="0D0D0D"/>
                </a:solidFill>
                <a:effectLst/>
                <a:latin typeface="Söhne"/>
              </a:rPr>
              <a:t>Discover financial wisdom with Optimal Finance Daily, hosted by </a:t>
            </a:r>
            <a:r>
              <a:rPr lang="en-US" sz="1800" b="0" i="0" dirty="0" err="1">
                <a:solidFill>
                  <a:srgbClr val="0D0D0D"/>
                </a:solidFill>
                <a:effectLst/>
                <a:latin typeface="Söhne"/>
              </a:rPr>
              <a:t>Diania</a:t>
            </a:r>
            <a:r>
              <a:rPr lang="en-US" sz="1800" b="0" i="0" dirty="0">
                <a:solidFill>
                  <a:srgbClr val="0D0D0D"/>
                </a:solidFill>
                <a:effectLst/>
                <a:latin typeface="Söhne"/>
              </a:rPr>
              <a:t> Merriam of </a:t>
            </a:r>
            <a:r>
              <a:rPr lang="en-US" sz="1800" b="0" i="0" dirty="0" err="1">
                <a:solidFill>
                  <a:srgbClr val="0D0D0D"/>
                </a:solidFill>
                <a:effectLst/>
                <a:latin typeface="Söhne"/>
              </a:rPr>
              <a:t>EconoMe</a:t>
            </a:r>
            <a:r>
              <a:rPr lang="en-US" sz="1800" b="0" i="0" dirty="0">
                <a:solidFill>
                  <a:srgbClr val="0D0D0D"/>
                </a:solidFill>
                <a:effectLst/>
                <a:latin typeface="Söhne"/>
              </a:rPr>
              <a:t>. Get practical advice from top experts, simplified by </a:t>
            </a:r>
            <a:r>
              <a:rPr lang="en-US" sz="1800" b="0" i="0" dirty="0" err="1">
                <a:solidFill>
                  <a:srgbClr val="0D0D0D"/>
                </a:solidFill>
                <a:effectLst/>
                <a:latin typeface="Söhne"/>
              </a:rPr>
              <a:t>Diania's</a:t>
            </a:r>
            <a:r>
              <a:rPr lang="en-US" sz="1800" b="0" i="0" dirty="0">
                <a:solidFill>
                  <a:srgbClr val="0D0D0D"/>
                </a:solidFill>
                <a:effectLst/>
                <a:latin typeface="Söhne"/>
              </a:rPr>
              <a:t> engaging narration. From budgeting to investing, this daily companion guides you toward financial freedom with enthusiasm and expertise. </a:t>
            </a:r>
            <a:endParaRPr lang="de-DE" sz="1800" dirty="0"/>
          </a:p>
        </p:txBody>
      </p:sp>
      <p:pic>
        <p:nvPicPr>
          <p:cNvPr id="15" name="Bildplatzhalter 14">
            <a:hlinkClick r:id="rId2"/>
            <a:extLst>
              <a:ext uri="{FF2B5EF4-FFF2-40B4-BE49-F238E27FC236}">
                <a16:creationId xmlns:a16="http://schemas.microsoft.com/office/drawing/2014/main" id="{1D33A33A-2F88-FE25-6745-7ED253125BD5}"/>
              </a:ext>
            </a:extLst>
          </p:cNvPr>
          <p:cNvPicPr>
            <a:picLocks noGrp="1" noChangeAspect="1"/>
          </p:cNvPicPr>
          <p:nvPr>
            <p:ph type="pic" sz="quarter" idx="57"/>
          </p:nvPr>
        </p:nvPicPr>
        <p:blipFill>
          <a:blip r:embed="rId3" cstate="screen">
            <a:extLst>
              <a:ext uri="{28A0092B-C50C-407E-A947-70E740481C1C}">
                <a14:useLocalDpi xmlns:a14="http://schemas.microsoft.com/office/drawing/2010/main"/>
              </a:ext>
            </a:extLst>
          </a:blip>
          <a:srcRect l="14138" r="14138"/>
          <a:stretch/>
        </p:blipFill>
        <p:spPr/>
      </p:pic>
      <p:pic>
        <p:nvPicPr>
          <p:cNvPr id="21" name="Bildplatzhalter 20">
            <a:hlinkClick r:id="rId4"/>
            <a:extLst>
              <a:ext uri="{FF2B5EF4-FFF2-40B4-BE49-F238E27FC236}">
                <a16:creationId xmlns:a16="http://schemas.microsoft.com/office/drawing/2014/main" id="{BC3545C9-38C6-0266-1681-2BC08AFA2A8F}"/>
              </a:ext>
            </a:extLst>
          </p:cNvPr>
          <p:cNvPicPr>
            <a:picLocks noGrp="1" noChangeAspect="1"/>
          </p:cNvPicPr>
          <p:nvPr>
            <p:ph type="pic" sz="quarter" idx="58"/>
          </p:nvPr>
        </p:nvPicPr>
        <p:blipFill>
          <a:blip r:embed="rId5" cstate="screen">
            <a:extLst>
              <a:ext uri="{28A0092B-C50C-407E-A947-70E740481C1C}">
                <a14:useLocalDpi xmlns:a14="http://schemas.microsoft.com/office/drawing/2010/main"/>
              </a:ext>
            </a:extLst>
          </a:blip>
          <a:srcRect l="13111" r="13111"/>
          <a:stretch/>
        </p:blipFill>
        <p:spPr/>
      </p:pic>
      <p:pic>
        <p:nvPicPr>
          <p:cNvPr id="23" name="Bildplatzhalter 22">
            <a:hlinkClick r:id="rId6"/>
            <a:extLst>
              <a:ext uri="{FF2B5EF4-FFF2-40B4-BE49-F238E27FC236}">
                <a16:creationId xmlns:a16="http://schemas.microsoft.com/office/drawing/2014/main" id="{1EE0B740-916D-3700-C5B4-052BFC381B69}"/>
              </a:ext>
            </a:extLst>
          </p:cNvPr>
          <p:cNvPicPr>
            <a:picLocks noGrp="1" noChangeAspect="1"/>
          </p:cNvPicPr>
          <p:nvPr>
            <p:ph type="pic" sz="quarter" idx="59"/>
          </p:nvPr>
        </p:nvPicPr>
        <p:blipFill rotWithShape="1">
          <a:blip r:embed="rId7" cstate="screen">
            <a:extLst>
              <a:ext uri="{28A0092B-C50C-407E-A947-70E740481C1C}">
                <a14:useLocalDpi xmlns:a14="http://schemas.microsoft.com/office/drawing/2010/main"/>
              </a:ext>
            </a:extLst>
          </a:blip>
          <a:srcRect t="1373" b="23889"/>
          <a:stretch/>
        </p:blipFill>
        <p:spPr>
          <a:xfrm>
            <a:off x="463228" y="4672996"/>
            <a:ext cx="2529327" cy="1727134"/>
          </a:xfrm>
        </p:spPr>
      </p:pic>
    </p:spTree>
    <p:extLst>
      <p:ext uri="{BB962C8B-B14F-4D97-AF65-F5344CB8AC3E}">
        <p14:creationId xmlns:p14="http://schemas.microsoft.com/office/powerpoint/2010/main" val="15427093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02</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SECTION</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a:xfrm>
            <a:off x="256173" y="3869368"/>
            <a:ext cx="6337133" cy="1753056"/>
          </a:xfrm>
        </p:spPr>
        <p:txBody>
          <a:bodyPr/>
          <a:lstStyle/>
          <a:p>
            <a:r>
              <a:rPr lang="en-US" sz="3200" dirty="0"/>
              <a:t>Financial Literacy: Managing personal finances as a precondition for the business world</a:t>
            </a:r>
          </a:p>
        </p:txBody>
      </p:sp>
      <p:pic>
        <p:nvPicPr>
          <p:cNvPr id="13" name="Picture Placeholder 12">
            <a:extLst>
              <a:ext uri="{FF2B5EF4-FFF2-40B4-BE49-F238E27FC236}">
                <a16:creationId xmlns:a16="http://schemas.microsoft.com/office/drawing/2014/main" id="{1B85B8FA-3996-0E52-3A63-589FBE106F4D}"/>
              </a:ext>
            </a:extLst>
          </p:cNvPr>
          <p:cNvPicPr>
            <a:picLocks noGrp="1" noChangeAspect="1"/>
          </p:cNvPicPr>
          <p:nvPr>
            <p:ph type="pic" sz="quarter" idx="21"/>
          </p:nvPr>
        </p:nvPicPr>
        <p:blipFill rotWithShape="1">
          <a:blip r:embed="rId2" cstate="screen">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30258" r="13208"/>
          <a:stretch/>
        </p:blipFill>
        <p:spPr>
          <a:xfrm>
            <a:off x="6841657" y="0"/>
            <a:ext cx="5364392" cy="6325815"/>
          </a:xfrm>
        </p:spPr>
      </p:pic>
      <p:grpSp>
        <p:nvGrpSpPr>
          <p:cNvPr id="4" name="Group 3">
            <a:extLst>
              <a:ext uri="{FF2B5EF4-FFF2-40B4-BE49-F238E27FC236}">
                <a16:creationId xmlns:a16="http://schemas.microsoft.com/office/drawing/2014/main" id="{96E3C99D-23F0-9EBD-6937-2E29E124896C}"/>
              </a:ext>
            </a:extLst>
          </p:cNvPr>
          <p:cNvGrpSpPr/>
          <p:nvPr/>
        </p:nvGrpSpPr>
        <p:grpSpPr>
          <a:xfrm>
            <a:off x="-205469" y="3429000"/>
            <a:ext cx="2946331" cy="3019795"/>
            <a:chOff x="3177766" y="6791136"/>
            <a:chExt cx="1361636" cy="1395587"/>
          </a:xfrm>
          <a:solidFill>
            <a:schemeClr val="bg1">
              <a:alpha val="29000"/>
            </a:schemeClr>
          </a:solidFill>
        </p:grpSpPr>
        <p:sp>
          <p:nvSpPr>
            <p:cNvPr id="5" name="Freeform 4">
              <a:extLst>
                <a:ext uri="{FF2B5EF4-FFF2-40B4-BE49-F238E27FC236}">
                  <a16:creationId xmlns:a16="http://schemas.microsoft.com/office/drawing/2014/main" id="{333C486F-94D5-5F08-8853-8A4A3CDEF34D}"/>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A413BE2F-44A0-017E-59CA-DE88CFE35B3C}"/>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0BECAAE5-318F-6926-82F6-51930BAE6F1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a:p>
          </p:txBody>
        </p:sp>
      </p:grpSp>
    </p:spTree>
    <p:extLst>
      <p:ext uri="{BB962C8B-B14F-4D97-AF65-F5344CB8AC3E}">
        <p14:creationId xmlns:p14="http://schemas.microsoft.com/office/powerpoint/2010/main" val="928554424"/>
      </p:ext>
    </p:extLst>
  </p:cSld>
  <p:clrMapOvr>
    <a:masterClrMapping/>
  </p:clrMapOvr>
</p:sld>
</file>

<file path=ppt/theme/theme1.xml><?xml version="1.0" encoding="utf-8"?>
<a:theme xmlns:a="http://schemas.openxmlformats.org/drawingml/2006/main" name="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F02E0EF7D44C04B9FA644DBFF45FF6A" ma:contentTypeVersion="13" ma:contentTypeDescription="Create a new document." ma:contentTypeScope="" ma:versionID="206b9469efed5238e3299da57cdc015e">
  <xsd:schema xmlns:xsd="http://www.w3.org/2001/XMLSchema" xmlns:xs="http://www.w3.org/2001/XMLSchema" xmlns:p="http://schemas.microsoft.com/office/2006/metadata/properties" xmlns:ns2="876de33e-aaa5-4507-9b92-b84e676ded0d" xmlns:ns3="ef88797d-310b-4d46-ad9c-0c23fa0c8d45" targetNamespace="http://schemas.microsoft.com/office/2006/metadata/properties" ma:root="true" ma:fieldsID="281ed500249cd3fe925a7af84a8b56c4" ns2:_="" ns3:_="">
    <xsd:import namespace="876de33e-aaa5-4507-9b92-b84e676ded0d"/>
    <xsd:import namespace="ef88797d-310b-4d46-ad9c-0c23fa0c8d45"/>
    <xsd:element name="properties">
      <xsd:complexType>
        <xsd:sequence>
          <xsd:element name="documentManagement">
            <xsd:complexType>
              <xsd:all>
                <xsd:element ref="ns2:SharedWithUsers" minOccurs="0"/>
                <xsd:element ref="ns2:SharedWithDetails" minOccurs="0"/>
                <xsd:element ref="ns2:LastSharedByUser" minOccurs="0"/>
                <xsd:element ref="ns2:LastSharedByTime" minOccurs="0"/>
                <xsd:element ref="ns3:MediaServiceMetadata" minOccurs="0"/>
                <xsd:element ref="ns3:MediaServiceFastMetadata" minOccurs="0"/>
                <xsd:element ref="ns3:MediaServiceDateTaken" minOccurs="0"/>
                <xsd:element ref="ns3:MediaServiceEventHashCode" minOccurs="0"/>
                <xsd:element ref="ns3:MediaServiceGenerationTime" minOccurs="0"/>
                <xsd:element ref="ns3:MediaServiceAutoKeyPoints" minOccurs="0"/>
                <xsd:element ref="ns3:MediaServiceKeyPoints" minOccurs="0"/>
                <xsd:element ref="ns3:MediaServiceAutoTags" minOccurs="0"/>
                <xsd:element ref="ns3: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76de33e-aaa5-4507-9b92-b84e676ded0d"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element name="LastSharedByUser" ma:index="10" nillable="true" ma:displayName="Last Shared By User" ma:description="" ma:hidden="true" ma:internalName="LastSharedByUser" ma:readOnly="true">
      <xsd:simpleType>
        <xsd:restriction base="dms:Note"/>
      </xsd:simpleType>
    </xsd:element>
    <xsd:element name="LastSharedByTime" ma:index="11" nillable="true" ma:displayName="Last Shared By Time" ma:description="" ma:hidden="true" ma:internalName="LastSharedByTime" ma:readOnly="true">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ef88797d-310b-4d46-ad9c-0c23fa0c8d45" elementFormDefault="qualified">
    <xsd:import namespace="http://schemas.microsoft.com/office/2006/documentManagement/types"/>
    <xsd:import namespace="http://schemas.microsoft.com/office/infopath/2007/PartnerControls"/>
    <xsd:element name="MediaServiceMetadata" ma:index="12" nillable="true" ma:displayName="MediaServiceMetadata" ma:description="" ma:hidden="true" ma:internalName="MediaServiceMetadata" ma:readOnly="true">
      <xsd:simpleType>
        <xsd:restriction base="dms:Note"/>
      </xsd:simpleType>
    </xsd:element>
    <xsd:element name="MediaServiceFastMetadata" ma:index="13" nillable="true" ma:displayName="MediaServiceFastMetadata" ma:description="" ma:hidden="true" ma:internalName="MediaServiceFastMetadata" ma:readOnly="true">
      <xsd:simpleType>
        <xsd:restriction base="dms:Note"/>
      </xsd:simpleType>
    </xsd:element>
    <xsd:element name="MediaServiceDateTaken" ma:index="14" nillable="true" ma:displayName="MediaServiceDateTaken" ma:description="" ma:hidden="true" ma:internalName="MediaServiceDateTaken"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false">
      <xsd:simpleType>
        <xsd:restriction base="dms:Note">
          <xsd:maxLength value="255"/>
        </xsd:restriction>
      </xsd:simpleType>
    </xsd:element>
    <xsd:element name="MediaServiceAutoTags" ma:index="19" nillable="true" ma:displayName="Tags" ma:internalName="MediaServiceAutoTags" ma:readOnly="true">
      <xsd:simpleType>
        <xsd:restriction base="dms:Text"/>
      </xsd:simpleType>
    </xsd:element>
    <xsd:element name="MediaServiceOCR" ma:index="20" nillable="true" ma:displayName="Extracted Text" ma:internalName="MediaServiceOCR"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MediaServiceKeyPoints xmlns="ef88797d-310b-4d46-ad9c-0c23fa0c8d45"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F83B94A-925B-4414-927F-DFD616E23C3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76de33e-aaa5-4507-9b92-b84e676ded0d"/>
    <ds:schemaRef ds:uri="ef88797d-310b-4d46-ad9c-0c23fa0c8d4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969AD2B3-D789-4FC7-A14D-89ADA76B73A8}">
  <ds:schemaRefs>
    <ds:schemaRef ds:uri="http://schemas.microsoft.com/office/2006/metadata/properties"/>
    <ds:schemaRef ds:uri="http://schemas.microsoft.com/office/infopath/2007/PartnerControls"/>
    <ds:schemaRef ds:uri="ef88797d-310b-4d46-ad9c-0c23fa0c8d45"/>
  </ds:schemaRefs>
</ds:datastoreItem>
</file>

<file path=customXml/itemProps3.xml><?xml version="1.0" encoding="utf-8"?>
<ds:datastoreItem xmlns:ds="http://schemas.openxmlformats.org/officeDocument/2006/customXml" ds:itemID="{B39800E7-4362-4A70-9B48-B5AE1C9F476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Magazine layout</Template>
  <TotalTime>3</TotalTime>
  <Words>10613</Words>
  <Application>Microsoft Office PowerPoint</Application>
  <PresentationFormat>Widescreen</PresentationFormat>
  <Paragraphs>861</Paragraphs>
  <Slides>75</Slides>
  <Notes>16</Notes>
  <HiddenSlides>0</HiddenSlides>
  <MMClips>1</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75</vt:i4>
      </vt:variant>
    </vt:vector>
  </HeadingPairs>
  <TitlesOfParts>
    <vt:vector size="84" baseType="lpstr">
      <vt:lpstr>Arial</vt:lpstr>
      <vt:lpstr>BundesSansWeb</vt:lpstr>
      <vt:lpstr>Calibri</vt:lpstr>
      <vt:lpstr>Montserrat</vt:lpstr>
      <vt:lpstr>Montserrat Light</vt:lpstr>
      <vt:lpstr>Söhne</vt:lpstr>
      <vt:lpstr>Times</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Front cover</dc:title>
  <dc:creator>Samantha Carty</dc:creator>
  <cp:lastModifiedBy>aine hamill</cp:lastModifiedBy>
  <cp:revision>503</cp:revision>
  <dcterms:created xsi:type="dcterms:W3CDTF">2021-06-15T11:45:52Z</dcterms:created>
  <dcterms:modified xsi:type="dcterms:W3CDTF">2024-07-30T14:52:41Z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0x0101005F02E0EF7D44C04B9FA644DBFF45FF6A</vt:lpwstr>
  </property>
</Properties>
</file>