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65"/>
  </p:notesMasterIdLst>
  <p:handoutMasterIdLst>
    <p:handoutMasterId r:id="rId66"/>
  </p:handoutMasterIdLst>
  <p:sldIdLst>
    <p:sldId id="747" r:id="rId5"/>
    <p:sldId id="681" r:id="rId6"/>
    <p:sldId id="687" r:id="rId7"/>
    <p:sldId id="689" r:id="rId8"/>
    <p:sldId id="703" r:id="rId9"/>
    <p:sldId id="704" r:id="rId10"/>
    <p:sldId id="705" r:id="rId11"/>
    <p:sldId id="688" r:id="rId12"/>
    <p:sldId id="723" r:id="rId13"/>
    <p:sldId id="718" r:id="rId14"/>
    <p:sldId id="717" r:id="rId15"/>
    <p:sldId id="746" r:id="rId16"/>
    <p:sldId id="724" r:id="rId17"/>
    <p:sldId id="719" r:id="rId18"/>
    <p:sldId id="720" r:id="rId19"/>
    <p:sldId id="730" r:id="rId20"/>
    <p:sldId id="726" r:id="rId21"/>
    <p:sldId id="727" r:id="rId22"/>
    <p:sldId id="728" r:id="rId23"/>
    <p:sldId id="729" r:id="rId24"/>
    <p:sldId id="722" r:id="rId25"/>
    <p:sldId id="731" r:id="rId26"/>
    <p:sldId id="732" r:id="rId27"/>
    <p:sldId id="733" r:id="rId28"/>
    <p:sldId id="725" r:id="rId29"/>
    <p:sldId id="734" r:id="rId30"/>
    <p:sldId id="735" r:id="rId31"/>
    <p:sldId id="736" r:id="rId32"/>
    <p:sldId id="742" r:id="rId33"/>
    <p:sldId id="737" r:id="rId34"/>
    <p:sldId id="738" r:id="rId35"/>
    <p:sldId id="739" r:id="rId36"/>
    <p:sldId id="740" r:id="rId37"/>
    <p:sldId id="741" r:id="rId38"/>
    <p:sldId id="698" r:id="rId39"/>
    <p:sldId id="721" r:id="rId40"/>
    <p:sldId id="706" r:id="rId41"/>
    <p:sldId id="695" r:id="rId42"/>
    <p:sldId id="696" r:id="rId43"/>
    <p:sldId id="697" r:id="rId44"/>
    <p:sldId id="699" r:id="rId45"/>
    <p:sldId id="700" r:id="rId46"/>
    <p:sldId id="685" r:id="rId47"/>
    <p:sldId id="686" r:id="rId48"/>
    <p:sldId id="701" r:id="rId49"/>
    <p:sldId id="708" r:id="rId50"/>
    <p:sldId id="671" r:id="rId51"/>
    <p:sldId id="672" r:id="rId52"/>
    <p:sldId id="709" r:id="rId53"/>
    <p:sldId id="711" r:id="rId54"/>
    <p:sldId id="669" r:id="rId55"/>
    <p:sldId id="710" r:id="rId56"/>
    <p:sldId id="713" r:id="rId57"/>
    <p:sldId id="714" r:id="rId58"/>
    <p:sldId id="715" r:id="rId59"/>
    <p:sldId id="716" r:id="rId60"/>
    <p:sldId id="745" r:id="rId61"/>
    <p:sldId id="743" r:id="rId62"/>
    <p:sldId id="744" r:id="rId63"/>
    <p:sldId id="677" r:id="rId64"/>
  </p:sldIdLst>
  <p:sldSz cx="12192000" cy="6858000"/>
  <p:notesSz cx="6858000" cy="9144000"/>
  <p:defaultTex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5F9E"/>
    <a:srgbClr val="0C2D45"/>
    <a:srgbClr val="E97924"/>
    <a:srgbClr val="7ABB57"/>
    <a:srgbClr val="B79974"/>
    <a:srgbClr val="7654A2"/>
    <a:srgbClr val="305C6F"/>
    <a:srgbClr val="7C946D"/>
    <a:srgbClr val="005744"/>
    <a:srgbClr val="94A2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AC03D4-0DFF-4014-9096-AFB4A13D1750}" v="2" dt="2024-07-23T09:46:25.183"/>
    <p1510:client id="{A7128E20-F9BE-41BF-B06A-5C5AD42E6711}" v="1" dt="2024-07-23T09:38:15.384"/>
    <p1510:client id="{F12D260C-68D4-403A-8C16-E77BB8FABC6C}" v="4" dt="2024-07-24T14:19:57.9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15" autoAdjust="0"/>
    <p:restoredTop sz="81495" autoAdjust="0"/>
  </p:normalViewPr>
  <p:slideViewPr>
    <p:cSldViewPr snapToGrid="0" snapToObjects="1">
      <p:cViewPr varScale="1">
        <p:scale>
          <a:sx n="67" d="100"/>
          <a:sy n="67" d="100"/>
        </p:scale>
        <p:origin x="1488" y="58"/>
      </p:cViewPr>
      <p:guideLst/>
    </p:cSldViewPr>
  </p:slideViewPr>
  <p:notesTextViewPr>
    <p:cViewPr>
      <p:scale>
        <a:sx n="1" d="1"/>
        <a:sy n="1" d="1"/>
      </p:scale>
      <p:origin x="0" y="0"/>
    </p:cViewPr>
  </p:notesTextViewPr>
  <p:sorterViewPr>
    <p:cViewPr>
      <p:scale>
        <a:sx n="46" d="100"/>
        <a:sy n="46" d="100"/>
      </p:scale>
      <p:origin x="0" y="0"/>
    </p:cViewPr>
  </p:sorterViewPr>
  <p:notesViewPr>
    <p:cSldViewPr snapToGrid="0" snapToObjects="1" showGuides="1">
      <p:cViewPr varScale="1">
        <p:scale>
          <a:sx n="70" d="100"/>
          <a:sy n="70" d="100"/>
        </p:scale>
        <p:origin x="3392" y="19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71"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la Gonzalez" userId="2/DxPh0Ez13eD2/DQQo5jPC+KqCbc0jX8AtCURTlGKg=" providerId="None" clId="Web-{00AC03D4-0DFF-4014-9096-AFB4A13D1750}"/>
    <pc:docChg chg="modSld">
      <pc:chgData name="Lola Gonzalez" userId="2/DxPh0Ez13eD2/DQQo5jPC+KqCbc0jX8AtCURTlGKg=" providerId="None" clId="Web-{00AC03D4-0DFF-4014-9096-AFB4A13D1750}" dt="2024-07-23T09:46:25.183" v="1" actId="1076"/>
      <pc:docMkLst>
        <pc:docMk/>
      </pc:docMkLst>
      <pc:sldChg chg="modSp">
        <pc:chgData name="Lola Gonzalez" userId="2/DxPh0Ez13eD2/DQQo5jPC+KqCbc0jX8AtCURTlGKg=" providerId="None" clId="Web-{00AC03D4-0DFF-4014-9096-AFB4A13D1750}" dt="2024-07-23T09:46:25.183" v="1" actId="1076"/>
        <pc:sldMkLst>
          <pc:docMk/>
          <pc:sldMk cId="3859257177" sldId="724"/>
        </pc:sldMkLst>
        <pc:spChg chg="mod">
          <ac:chgData name="Lola Gonzalez" userId="2/DxPh0Ez13eD2/DQQo5jPC+KqCbc0jX8AtCURTlGKg=" providerId="None" clId="Web-{00AC03D4-0DFF-4014-9096-AFB4A13D1750}" dt="2024-07-23T09:46:25.183" v="1" actId="1076"/>
          <ac:spMkLst>
            <pc:docMk/>
            <pc:sldMk cId="3859257177" sldId="724"/>
            <ac:spMk id="3" creationId="{B3866D76-B4E0-CAD0-1128-3EEEFED0BFD6}"/>
          </ac:spMkLst>
        </pc:spChg>
      </pc:sldChg>
      <pc:sldChg chg="modSp">
        <pc:chgData name="Lola Gonzalez" userId="2/DxPh0Ez13eD2/DQQo5jPC+KqCbc0jX8AtCURTlGKg=" providerId="None" clId="Web-{00AC03D4-0DFF-4014-9096-AFB4A13D1750}" dt="2024-07-23T09:46:15.839" v="0" actId="1076"/>
        <pc:sldMkLst>
          <pc:docMk/>
          <pc:sldMk cId="1189546939" sldId="746"/>
        </pc:sldMkLst>
        <pc:spChg chg="mod">
          <ac:chgData name="Lola Gonzalez" userId="2/DxPh0Ez13eD2/DQQo5jPC+KqCbc0jX8AtCURTlGKg=" providerId="None" clId="Web-{00AC03D4-0DFF-4014-9096-AFB4A13D1750}" dt="2024-07-23T09:46:15.839" v="0" actId="1076"/>
          <ac:spMkLst>
            <pc:docMk/>
            <pc:sldMk cId="1189546939" sldId="746"/>
            <ac:spMk id="3" creationId="{B3866D76-B4E0-CAD0-1128-3EEEFED0BFD6}"/>
          </ac:spMkLst>
        </pc:spChg>
      </pc:sldChg>
    </pc:docChg>
  </pc:docChgLst>
  <pc:docChgLst>
    <pc:chgData name="Lola Gonzalez" userId="2/DxPh0Ez13eD2/DQQo5jPC+KqCbc0jX8AtCURTlGKg=" providerId="None" clId="Web-{A7128E20-F9BE-41BF-B06A-5C5AD42E6711}"/>
    <pc:docChg chg="modSld">
      <pc:chgData name="Lola Gonzalez" userId="2/DxPh0Ez13eD2/DQQo5jPC+KqCbc0jX8AtCURTlGKg=" providerId="None" clId="Web-{A7128E20-F9BE-41BF-B06A-5C5AD42E6711}" dt="2024-07-23T09:38:15.384" v="0" actId="20577"/>
      <pc:docMkLst>
        <pc:docMk/>
      </pc:docMkLst>
      <pc:sldChg chg="modSp">
        <pc:chgData name="Lola Gonzalez" userId="2/DxPh0Ez13eD2/DQQo5jPC+KqCbc0jX8AtCURTlGKg=" providerId="None" clId="Web-{A7128E20-F9BE-41BF-B06A-5C5AD42E6711}" dt="2024-07-23T09:38:15.384" v="0" actId="20577"/>
        <pc:sldMkLst>
          <pc:docMk/>
          <pc:sldMk cId="4137781492" sldId="691"/>
        </pc:sldMkLst>
        <pc:spChg chg="mod">
          <ac:chgData name="Lola Gonzalez" userId="2/DxPh0Ez13eD2/DQQo5jPC+KqCbc0jX8AtCURTlGKg=" providerId="None" clId="Web-{A7128E20-F9BE-41BF-B06A-5C5AD42E6711}" dt="2024-07-23T09:38:15.384" v="0" actId="20577"/>
          <ac:spMkLst>
            <pc:docMk/>
            <pc:sldMk cId="4137781492" sldId="691"/>
            <ac:spMk id="9" creationId="{13DFDEAB-D4D0-42C4-A715-05FA207B8DD2}"/>
          </ac:spMkLst>
        </pc:spChg>
      </pc:sldChg>
    </pc:docChg>
  </pc:docChgLst>
  <pc:docChgLst>
    <pc:chgData name="Lola Gonzalez" userId="2/DxPh0Ez13eD2/DQQo5jPC+KqCbc0jX8AtCURTlGKg=" providerId="None" clId="Web-{F12D260C-68D4-403A-8C16-E77BB8FABC6C}"/>
    <pc:docChg chg="modSld">
      <pc:chgData name="Lola Gonzalez" userId="2/DxPh0Ez13eD2/DQQo5jPC+KqCbc0jX8AtCURTlGKg=" providerId="None" clId="Web-{F12D260C-68D4-403A-8C16-E77BB8FABC6C}" dt="2024-07-24T14:19:57.921" v="4" actId="20577"/>
      <pc:docMkLst>
        <pc:docMk/>
      </pc:docMkLst>
      <pc:sldChg chg="modSp">
        <pc:chgData name="Lola Gonzalez" userId="2/DxPh0Ez13eD2/DQQo5jPC+KqCbc0jX8AtCURTlGKg=" providerId="None" clId="Web-{F12D260C-68D4-403A-8C16-E77BB8FABC6C}" dt="2024-07-24T14:19:57.921" v="4" actId="20577"/>
        <pc:sldMkLst>
          <pc:docMk/>
          <pc:sldMk cId="1189546939" sldId="746"/>
        </pc:sldMkLst>
        <pc:spChg chg="mod">
          <ac:chgData name="Lola Gonzalez" userId="2/DxPh0Ez13eD2/DQQo5jPC+KqCbc0jX8AtCURTlGKg=" providerId="None" clId="Web-{F12D260C-68D4-403A-8C16-E77BB8FABC6C}" dt="2024-07-24T14:19:57.921" v="4" actId="20577"/>
          <ac:spMkLst>
            <pc:docMk/>
            <pc:sldMk cId="1189546939" sldId="746"/>
            <ac:spMk id="3" creationId="{B3866D76-B4E0-CAD0-1128-3EEEFED0BFD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7E7518-D7D3-A342-B9A1-57B91EA8AD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9238D92-CE55-1642-B171-5E9305F007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378577-8B88-EE4C-8516-6703E5E700B5}" type="datetimeFigureOut">
              <a:rPr lang="en-US" smtClean="0"/>
              <a:t>7/24/2024</a:t>
            </a:fld>
            <a:endParaRPr lang="en-US" dirty="0"/>
          </a:p>
        </p:txBody>
      </p:sp>
      <p:sp>
        <p:nvSpPr>
          <p:cNvPr id="4" name="Footer Placeholder 3">
            <a:extLst>
              <a:ext uri="{FF2B5EF4-FFF2-40B4-BE49-F238E27FC236}">
                <a16:creationId xmlns:a16="http://schemas.microsoft.com/office/drawing/2014/main" id="{294DC253-90BB-9447-B456-77404052F1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E73BA3A-C6D1-EB41-8906-A8CC76B3C0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09957D-E1A3-9D46-BB8D-8C509470EB58}" type="slidenum">
              <a:rPr lang="en-US" smtClean="0"/>
              <a:t>‹#›</a:t>
            </a:fld>
            <a:endParaRPr lang="en-US" dirty="0"/>
          </a:p>
        </p:txBody>
      </p:sp>
    </p:spTree>
    <p:extLst>
      <p:ext uri="{BB962C8B-B14F-4D97-AF65-F5344CB8AC3E}">
        <p14:creationId xmlns:p14="http://schemas.microsoft.com/office/powerpoint/2010/main" val="152892645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E1DF58-7EE3-C448-983E-EBFA8BC3FAB5}" type="datetimeFigureOut">
              <a:rPr lang="en-US" smtClean="0"/>
              <a:t>7/24/2024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75372A-F483-BF4C-A311-87AB670BD6E8}" type="slidenum">
              <a:rPr lang="en-US" smtClean="0"/>
              <a:t>‹#›</a:t>
            </a:fld>
            <a:endParaRPr lang="en-US" dirty="0"/>
          </a:p>
        </p:txBody>
      </p:sp>
    </p:spTree>
    <p:extLst>
      <p:ext uri="{BB962C8B-B14F-4D97-AF65-F5344CB8AC3E}">
        <p14:creationId xmlns:p14="http://schemas.microsoft.com/office/powerpoint/2010/main" val="1810596504"/>
      </p:ext>
    </p:extLst>
  </p:cSld>
  <p:clrMap bg1="lt1" tx1="dk1" bg2="lt2" tx2="dk2" accent1="accent1" accent2="accent2" accent3="accent3" accent4="accent4" accent5="accent5" accent6="accent6" hlink="hlink" folHlink="folHlink"/>
  <p:hf sldNum="0" hdr="0" ftr="0" dt="0"/>
  <p:notesStyle>
    <a:lvl1pPr marL="0" algn="l" defTabSz="875998" rtl="0" eaLnBrk="1" latinLnBrk="0" hangingPunct="1">
      <a:defRPr sz="1150" kern="1200">
        <a:solidFill>
          <a:schemeClr val="tx1"/>
        </a:solidFill>
        <a:latin typeface="+mn-lt"/>
        <a:ea typeface="+mn-ea"/>
        <a:cs typeface="+mn-cs"/>
      </a:defRPr>
    </a:lvl1pPr>
    <a:lvl2pPr marL="437999" algn="l" defTabSz="875998" rtl="0" eaLnBrk="1" latinLnBrk="0" hangingPunct="1">
      <a:defRPr sz="1150" kern="1200">
        <a:solidFill>
          <a:schemeClr val="tx1"/>
        </a:solidFill>
        <a:latin typeface="+mn-lt"/>
        <a:ea typeface="+mn-ea"/>
        <a:cs typeface="+mn-cs"/>
      </a:defRPr>
    </a:lvl2pPr>
    <a:lvl3pPr marL="875998" algn="l" defTabSz="875998" rtl="0" eaLnBrk="1" latinLnBrk="0" hangingPunct="1">
      <a:defRPr sz="1150" kern="1200">
        <a:solidFill>
          <a:schemeClr val="tx1"/>
        </a:solidFill>
        <a:latin typeface="+mn-lt"/>
        <a:ea typeface="+mn-ea"/>
        <a:cs typeface="+mn-cs"/>
      </a:defRPr>
    </a:lvl3pPr>
    <a:lvl4pPr marL="1313997" algn="l" defTabSz="875998" rtl="0" eaLnBrk="1" latinLnBrk="0" hangingPunct="1">
      <a:defRPr sz="1150" kern="1200">
        <a:solidFill>
          <a:schemeClr val="tx1"/>
        </a:solidFill>
        <a:latin typeface="+mn-lt"/>
        <a:ea typeface="+mn-ea"/>
        <a:cs typeface="+mn-cs"/>
      </a:defRPr>
    </a:lvl4pPr>
    <a:lvl5pPr marL="1751996" algn="l" defTabSz="875998" rtl="0" eaLnBrk="1" latinLnBrk="0" hangingPunct="1">
      <a:defRPr sz="1150" kern="1200">
        <a:solidFill>
          <a:schemeClr val="tx1"/>
        </a:solidFill>
        <a:latin typeface="+mn-lt"/>
        <a:ea typeface="+mn-ea"/>
        <a:cs typeface="+mn-cs"/>
      </a:defRPr>
    </a:lvl5pPr>
    <a:lvl6pPr marL="2189995" algn="l" defTabSz="875998" rtl="0" eaLnBrk="1" latinLnBrk="0" hangingPunct="1">
      <a:defRPr sz="1150" kern="1200">
        <a:solidFill>
          <a:schemeClr val="tx1"/>
        </a:solidFill>
        <a:latin typeface="+mn-lt"/>
        <a:ea typeface="+mn-ea"/>
        <a:cs typeface="+mn-cs"/>
      </a:defRPr>
    </a:lvl6pPr>
    <a:lvl7pPr marL="2627995" algn="l" defTabSz="875998" rtl="0" eaLnBrk="1" latinLnBrk="0" hangingPunct="1">
      <a:defRPr sz="1150" kern="1200">
        <a:solidFill>
          <a:schemeClr val="tx1"/>
        </a:solidFill>
        <a:latin typeface="+mn-lt"/>
        <a:ea typeface="+mn-ea"/>
        <a:cs typeface="+mn-cs"/>
      </a:defRPr>
    </a:lvl7pPr>
    <a:lvl8pPr marL="3065994" algn="l" defTabSz="875998" rtl="0" eaLnBrk="1" latinLnBrk="0" hangingPunct="1">
      <a:defRPr sz="1150" kern="1200">
        <a:solidFill>
          <a:schemeClr val="tx1"/>
        </a:solidFill>
        <a:latin typeface="+mn-lt"/>
        <a:ea typeface="+mn-ea"/>
        <a:cs typeface="+mn-cs"/>
      </a:defRPr>
    </a:lvl8pPr>
    <a:lvl9pPr marL="3503992" algn="l" defTabSz="875998" rtl="0" eaLnBrk="1" latinLnBrk="0" hangingPunct="1">
      <a:defRPr sz="115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doi.org/10.1787/70571d6f-en"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doi.org/10.1787/70571d6f-en" TargetMode="External"/><Relationship Id="rId7" Type="http://schemas.openxmlformats.org/officeDocument/2006/relationships/hyperlink" Target="https://doi.org/10.1108/JSBED-12-2021-0472" TargetMode="External"/><Relationship Id="rId2" Type="http://schemas.openxmlformats.org/officeDocument/2006/relationships/slide" Target="../slides/slide40.xml"/><Relationship Id="rId1" Type="http://schemas.openxmlformats.org/officeDocument/2006/relationships/notesMaster" Target="../notesMasters/notesMaster1.xml"/><Relationship Id="rId6" Type="http://schemas.openxmlformats.org/officeDocument/2006/relationships/hyperlink" Target="https://www.emerald.com/insight/publication/issn/1462-6004" TargetMode="External"/><Relationship Id="rId5" Type="http://schemas.openxmlformats.org/officeDocument/2006/relationships/hyperlink" Target="https://www.emerald.com/insight/search?q=Thomas%20Cooney" TargetMode="External"/><Relationship Id="rId4" Type="http://schemas.openxmlformats.org/officeDocument/2006/relationships/hyperlink" Target="https://www.emerald.com/insight/search?q=Lucia%20Walsh"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doi.org/10.1787/70571d6f-en"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ssrn.com/abstract=3139384"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dx.doi.org/10.2139/ssrn.3139384"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54793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References:</a:t>
            </a:r>
          </a:p>
          <a:p>
            <a:pPr marL="0" marR="0" lvl="0" indent="0" algn="l" defTabSz="875998" rtl="0" eaLnBrk="1" fontAlgn="auto" latinLnBrk="0" hangingPunct="1">
              <a:lnSpc>
                <a:spcPct val="100000"/>
              </a:lnSpc>
              <a:spcBef>
                <a:spcPts val="0"/>
              </a:spcBef>
              <a:spcAft>
                <a:spcPts val="0"/>
              </a:spcAft>
              <a:buClrTx/>
              <a:buSzTx/>
              <a:buFontTx/>
              <a:buNone/>
              <a:tabLst/>
              <a:defRPr/>
            </a:pPr>
            <a:r>
              <a:rPr lang="en-GB" b="0" i="0" dirty="0">
                <a:effectLst/>
                <a:latin typeface="Source Sans Pro" panose="020B0503030403020204" pitchFamily="34" charset="0"/>
              </a:rPr>
              <a:t>21 things to research before starting a business: https://www.transmitstartups.co.uk/business-planning/21-things-to-research-before-starting-a-business</a:t>
            </a:r>
            <a:endParaRPr lang="en-GB" b="1" i="0" dirty="0">
              <a:effectLst/>
              <a:latin typeface="Source Sans Pro" panose="020B0503030403020204" pitchFamily="34" charset="0"/>
            </a:endParaRPr>
          </a:p>
          <a:p>
            <a:r>
              <a:rPr lang="en-GB" dirty="0"/>
              <a:t>How to Start a Business: A Startup Guide for Entrepreneurs: https://blog.hubspot.com/sales/how-to-start-a-business  </a:t>
            </a:r>
          </a:p>
          <a:p>
            <a:pPr marL="0" marR="0" lvl="0" indent="0" algn="l" defTabSz="875998" rtl="0" eaLnBrk="1" fontAlgn="auto" latinLnBrk="0" hangingPunct="1">
              <a:lnSpc>
                <a:spcPct val="100000"/>
              </a:lnSpc>
              <a:spcBef>
                <a:spcPts val="0"/>
              </a:spcBef>
              <a:spcAft>
                <a:spcPts val="0"/>
              </a:spcAft>
              <a:buClrTx/>
              <a:buSzTx/>
              <a:buFontTx/>
              <a:buNone/>
              <a:tabLst/>
              <a:defRPr/>
            </a:pPr>
            <a:r>
              <a:rPr lang="en-GB" b="0" i="0" dirty="0">
                <a:solidFill>
                  <a:srgbClr val="000861"/>
                </a:solidFill>
                <a:effectLst/>
                <a:latin typeface="radikal"/>
              </a:rPr>
              <a:t>How to conduct market research for your business idea: https://www.tide.co/blog/business-tips/market-research/ </a:t>
            </a:r>
          </a:p>
          <a:p>
            <a:pPr marL="0" marR="0" lvl="0" indent="0" algn="l" defTabSz="875998" rtl="0" eaLnBrk="1" fontAlgn="auto" latinLnBrk="0" hangingPunct="1">
              <a:lnSpc>
                <a:spcPct val="100000"/>
              </a:lnSpc>
              <a:spcBef>
                <a:spcPts val="0"/>
              </a:spcBef>
              <a:spcAft>
                <a:spcPts val="0"/>
              </a:spcAft>
              <a:buClrTx/>
              <a:buSzTx/>
              <a:buFontTx/>
              <a:buNone/>
              <a:tabLst/>
              <a:defRPr/>
            </a:pPr>
            <a:r>
              <a:rPr lang="en-GB" b="0" i="0" dirty="0">
                <a:effectLst/>
                <a:latin typeface="myriad-pro"/>
              </a:rPr>
              <a:t>The Legal Requirements To Consider When Setting Up Your Business In Europe: https://bridgeheadagency.com/legal-requirements/</a:t>
            </a:r>
          </a:p>
          <a:p>
            <a:endParaRPr lang="en-GB" dirty="0"/>
          </a:p>
        </p:txBody>
      </p:sp>
    </p:spTree>
    <p:extLst>
      <p:ext uri="{BB962C8B-B14F-4D97-AF65-F5344CB8AC3E}">
        <p14:creationId xmlns:p14="http://schemas.microsoft.com/office/powerpoint/2010/main" val="4258420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References:</a:t>
            </a:r>
          </a:p>
          <a:p>
            <a:pPr marL="0" marR="0" lvl="0" indent="0" algn="l" defTabSz="875998" rtl="0" eaLnBrk="1" fontAlgn="auto" latinLnBrk="0" hangingPunct="1">
              <a:lnSpc>
                <a:spcPct val="100000"/>
              </a:lnSpc>
              <a:spcBef>
                <a:spcPts val="0"/>
              </a:spcBef>
              <a:spcAft>
                <a:spcPts val="0"/>
              </a:spcAft>
              <a:buClrTx/>
              <a:buSzTx/>
              <a:buFontTx/>
              <a:buNone/>
              <a:tabLst/>
              <a:defRPr/>
            </a:pPr>
            <a:r>
              <a:rPr lang="en-GB" b="0" i="0" dirty="0">
                <a:solidFill>
                  <a:srgbClr val="282828"/>
                </a:solidFill>
                <a:effectLst/>
                <a:latin typeface="Saol Standard"/>
              </a:rPr>
              <a:t>How to Pick the Best Name for Your Company: https://hbr.org/2022/03/how-to-pick-the-best-name-for-your-company</a:t>
            </a:r>
          </a:p>
          <a:p>
            <a:pPr algn="l" fontAlgn="base"/>
            <a:r>
              <a:rPr lang="en-GB" b="0" i="0" dirty="0">
                <a:solidFill>
                  <a:srgbClr val="003A70"/>
                </a:solidFill>
                <a:effectLst/>
                <a:latin typeface="Open Sans" panose="020B0606030504020204" pitchFamily="34" charset="0"/>
              </a:rPr>
              <a:t>7 useful tips on choosing a business name: https://big-idea.biz/brand-names/choosing-business-name/ </a:t>
            </a:r>
          </a:p>
          <a:p>
            <a:pPr marL="0" marR="0" lvl="0" indent="0" algn="l" defTabSz="875998" rtl="0" eaLnBrk="1" fontAlgn="base" latinLnBrk="0" hangingPunct="1">
              <a:lnSpc>
                <a:spcPct val="100000"/>
              </a:lnSpc>
              <a:spcBef>
                <a:spcPts val="0"/>
              </a:spcBef>
              <a:spcAft>
                <a:spcPts val="0"/>
              </a:spcAft>
              <a:buClrTx/>
              <a:buSzTx/>
              <a:buFontTx/>
              <a:buNone/>
              <a:tabLst/>
              <a:defRPr/>
            </a:pPr>
            <a:r>
              <a:rPr lang="en-GB" b="0" i="0" dirty="0">
                <a:solidFill>
                  <a:srgbClr val="FFFFFF"/>
                </a:solidFill>
                <a:effectLst/>
                <a:latin typeface="Poppins" panose="00000500000000000000" pitchFamily="2" charset="0"/>
              </a:rPr>
              <a:t>Choosing A Company Name (Legal considerations): http://www.eurobusgroup.com/choosing-a-company-name#:~:text=Naming%20rules&amp;text=The%20name%20cannot%20be%20very,the%20end%20of%20the%20name.</a:t>
            </a:r>
          </a:p>
          <a:p>
            <a:pPr algn="l" fontAlgn="base"/>
            <a:endParaRPr lang="en-GB" b="0" i="0" dirty="0">
              <a:solidFill>
                <a:srgbClr val="003A70"/>
              </a:solidFill>
              <a:effectLst/>
              <a:latin typeface="Open Sans" panose="020B0606030504020204" pitchFamily="34" charset="0"/>
            </a:endParaRPr>
          </a:p>
          <a:p>
            <a:br>
              <a:rPr lang="en-GB" dirty="0"/>
            </a:br>
            <a:endParaRPr lang="en-GB" dirty="0"/>
          </a:p>
        </p:txBody>
      </p:sp>
    </p:spTree>
    <p:extLst>
      <p:ext uri="{BB962C8B-B14F-4D97-AF65-F5344CB8AC3E}">
        <p14:creationId xmlns:p14="http://schemas.microsoft.com/office/powerpoint/2010/main" val="4849414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References:</a:t>
            </a:r>
          </a:p>
          <a:p>
            <a:pPr marL="0" marR="0" lvl="0" indent="0" algn="l" defTabSz="875998" rtl="0" eaLnBrk="1" fontAlgn="auto" latinLnBrk="0" hangingPunct="1">
              <a:lnSpc>
                <a:spcPct val="100000"/>
              </a:lnSpc>
              <a:spcBef>
                <a:spcPts val="0"/>
              </a:spcBef>
              <a:spcAft>
                <a:spcPts val="0"/>
              </a:spcAft>
              <a:buClrTx/>
              <a:buSzTx/>
              <a:buFontTx/>
              <a:buNone/>
              <a:tabLst/>
              <a:defRPr/>
            </a:pPr>
            <a:r>
              <a:rPr lang="en-GB" b="0" i="0" dirty="0">
                <a:solidFill>
                  <a:srgbClr val="282828"/>
                </a:solidFill>
                <a:effectLst/>
                <a:latin typeface="Saol Standard"/>
              </a:rPr>
              <a:t>How to Pick the Best Name for Your Company: https://hbr.org/2022/03/how-to-pick-the-best-name-for-your-company</a:t>
            </a:r>
          </a:p>
          <a:p>
            <a:pPr algn="l" fontAlgn="base"/>
            <a:r>
              <a:rPr lang="en-GB" b="0" i="0" dirty="0">
                <a:solidFill>
                  <a:srgbClr val="003A70"/>
                </a:solidFill>
                <a:effectLst/>
                <a:latin typeface="Open Sans" panose="020B0606030504020204" pitchFamily="34" charset="0"/>
              </a:rPr>
              <a:t>7 useful tips on choosing a business name: https://big-idea.biz/brand-names/choosing-business-name/ </a:t>
            </a:r>
          </a:p>
          <a:p>
            <a:pPr marL="0" marR="0" lvl="0" indent="0" algn="l" defTabSz="875998" rtl="0" eaLnBrk="1" fontAlgn="base" latinLnBrk="0" hangingPunct="1">
              <a:lnSpc>
                <a:spcPct val="100000"/>
              </a:lnSpc>
              <a:spcBef>
                <a:spcPts val="0"/>
              </a:spcBef>
              <a:spcAft>
                <a:spcPts val="0"/>
              </a:spcAft>
              <a:buClrTx/>
              <a:buSzTx/>
              <a:buFontTx/>
              <a:buNone/>
              <a:tabLst/>
              <a:defRPr/>
            </a:pPr>
            <a:r>
              <a:rPr lang="en-GB" b="0" i="0" dirty="0">
                <a:solidFill>
                  <a:srgbClr val="FFFFFF"/>
                </a:solidFill>
                <a:effectLst/>
                <a:latin typeface="Poppins" panose="00000500000000000000" pitchFamily="2" charset="0"/>
              </a:rPr>
              <a:t>Choosing A Company Name (Legal considerations): http://www.eurobusgroup.com/choosing-a-company-name#:~:text=Naming%20rules&amp;text=The%20name%20cannot%20be%20very,the%20end%20of%20the%20name.</a:t>
            </a:r>
          </a:p>
          <a:p>
            <a:endParaRPr lang="en-GB" dirty="0"/>
          </a:p>
        </p:txBody>
      </p:sp>
    </p:spTree>
    <p:extLst>
      <p:ext uri="{BB962C8B-B14F-4D97-AF65-F5344CB8AC3E}">
        <p14:creationId xmlns:p14="http://schemas.microsoft.com/office/powerpoint/2010/main" val="16143162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References </a:t>
            </a:r>
          </a:p>
          <a:p>
            <a:pPr marL="0" marR="0" lvl="0" indent="0" algn="l" defTabSz="875998" rtl="0" eaLnBrk="1" fontAlgn="auto" latinLnBrk="0" hangingPunct="1">
              <a:lnSpc>
                <a:spcPct val="100000"/>
              </a:lnSpc>
              <a:spcBef>
                <a:spcPts val="0"/>
              </a:spcBef>
              <a:spcAft>
                <a:spcPts val="0"/>
              </a:spcAft>
              <a:buClrTx/>
              <a:buSzTx/>
              <a:buFontTx/>
              <a:buNone/>
              <a:tabLst/>
              <a:defRPr/>
            </a:pPr>
            <a:r>
              <a:rPr lang="en-GB" b="0" i="0" dirty="0">
                <a:solidFill>
                  <a:srgbClr val="171A22"/>
                </a:solidFill>
                <a:effectLst/>
                <a:latin typeface="Arial" panose="020B0604020202020204" pitchFamily="34" charset="0"/>
              </a:rPr>
              <a:t>Starting a business: https://europa.eu/youreurope/business/running-business/start-ups/starting-business/index_en.htm</a:t>
            </a:r>
          </a:p>
          <a:p>
            <a:pPr marL="0" marR="0" lvl="0" indent="0" algn="l" defTabSz="875998" rtl="0" eaLnBrk="1" fontAlgn="auto" latinLnBrk="0" hangingPunct="1">
              <a:lnSpc>
                <a:spcPct val="100000"/>
              </a:lnSpc>
              <a:spcBef>
                <a:spcPts val="0"/>
              </a:spcBef>
              <a:spcAft>
                <a:spcPts val="0"/>
              </a:spcAft>
              <a:buClrTx/>
              <a:buSzTx/>
              <a:buFontTx/>
              <a:buNone/>
              <a:tabLst/>
              <a:defRPr/>
            </a:pPr>
            <a:r>
              <a:rPr lang="en-GB" b="0" i="0" dirty="0">
                <a:solidFill>
                  <a:srgbClr val="404040"/>
                </a:solidFill>
                <a:effectLst/>
                <a:latin typeface="Roboto" panose="02000000000000000000" pitchFamily="2" charset="0"/>
              </a:rPr>
              <a:t>How to Register a Company in Europe: https://www.openaeuropeancompany.com/blog/how-to-register-a-company-in-europe/</a:t>
            </a:r>
          </a:p>
          <a:p>
            <a:pPr marL="0" marR="0" lvl="0" indent="0" algn="l" defTabSz="875998" rtl="0" eaLnBrk="1" fontAlgn="auto" latinLnBrk="0" hangingPunct="1">
              <a:lnSpc>
                <a:spcPct val="100000"/>
              </a:lnSpc>
              <a:spcBef>
                <a:spcPts val="0"/>
              </a:spcBef>
              <a:spcAft>
                <a:spcPts val="0"/>
              </a:spcAft>
              <a:buClrTx/>
              <a:buSzTx/>
              <a:buFontTx/>
              <a:buNone/>
              <a:tabLst/>
              <a:defRPr/>
            </a:pPr>
            <a:r>
              <a:rPr lang="en-GB" b="0" i="0" dirty="0">
                <a:solidFill>
                  <a:srgbClr val="555555"/>
                </a:solidFill>
                <a:effectLst/>
                <a:latin typeface="Lato" panose="020F0502020204030203" pitchFamily="34" charset="0"/>
              </a:rPr>
              <a:t>Starting a Business in Ireland? Requirements for Company Formation: https://www.companyformations.ie/company-formations/starting-a-business</a:t>
            </a:r>
            <a:r>
              <a:rPr lang="en-GB" b="1" i="0" dirty="0">
                <a:solidFill>
                  <a:srgbClr val="555555"/>
                </a:solidFill>
                <a:effectLst/>
                <a:latin typeface="Lato" panose="020F0502020204030203" pitchFamily="34" charset="0"/>
              </a:rPr>
              <a:t>/</a:t>
            </a:r>
          </a:p>
          <a:p>
            <a:pPr marL="0" marR="0" lvl="0" indent="0" algn="l" defTabSz="875998" rtl="0" eaLnBrk="1" fontAlgn="auto" latinLnBrk="0" hangingPunct="1">
              <a:lnSpc>
                <a:spcPct val="100000"/>
              </a:lnSpc>
              <a:spcBef>
                <a:spcPts val="0"/>
              </a:spcBef>
              <a:spcAft>
                <a:spcPts val="0"/>
              </a:spcAft>
              <a:buClrTx/>
              <a:buSzTx/>
              <a:buFontTx/>
              <a:buNone/>
              <a:tabLst/>
              <a:defRPr/>
            </a:pPr>
            <a:r>
              <a:rPr lang="en-GB" b="0" i="0" dirty="0">
                <a:solidFill>
                  <a:srgbClr val="FFFFFF"/>
                </a:solidFill>
                <a:effectLst/>
                <a:latin typeface="Ubuntu" panose="020B0504030602030204" pitchFamily="34" charset="0"/>
              </a:rPr>
              <a:t>How to start a company in Germany: Your company formation checklist: https://www.firma.de/en/company-formation/how-to-register-a-company-in-germany-a-company-formation-checklist/</a:t>
            </a:r>
          </a:p>
          <a:p>
            <a:pPr marL="0" marR="0" lvl="0" indent="0" algn="l" defTabSz="875998" rtl="0" eaLnBrk="1" fontAlgn="auto" latinLnBrk="0" hangingPunct="1">
              <a:lnSpc>
                <a:spcPct val="100000"/>
              </a:lnSpc>
              <a:spcBef>
                <a:spcPts val="0"/>
              </a:spcBef>
              <a:spcAft>
                <a:spcPts val="0"/>
              </a:spcAft>
              <a:buClrTx/>
              <a:buSzTx/>
              <a:buFontTx/>
              <a:buNone/>
              <a:tabLst/>
              <a:defRPr/>
            </a:pPr>
            <a:r>
              <a:rPr lang="en-GB" b="0" i="0" dirty="0">
                <a:solidFill>
                  <a:srgbClr val="000000"/>
                </a:solidFill>
                <a:effectLst/>
                <a:latin typeface="Arial" panose="020B0604020202020204" pitchFamily="34" charset="0"/>
              </a:rPr>
              <a:t>Moving to Sweden to start a business: https://www.verksamt.se/web/international/starting/moving-to-sweden-to-start-a-business</a:t>
            </a:r>
          </a:p>
          <a:p>
            <a:pPr marL="0" marR="0" lvl="0" indent="0" algn="l" defTabSz="875998" rtl="0" eaLnBrk="1" fontAlgn="auto" latinLnBrk="0" hangingPunct="1">
              <a:lnSpc>
                <a:spcPct val="100000"/>
              </a:lnSpc>
              <a:spcBef>
                <a:spcPts val="0"/>
              </a:spcBef>
              <a:spcAft>
                <a:spcPts val="0"/>
              </a:spcAft>
              <a:buClrTx/>
              <a:buSzTx/>
              <a:buFontTx/>
              <a:buNone/>
              <a:tabLst/>
              <a:defRPr/>
            </a:pPr>
            <a:endParaRPr lang="en-GB" b="0" i="0" dirty="0">
              <a:solidFill>
                <a:srgbClr val="FFFFFF"/>
              </a:solidFill>
              <a:effectLst/>
              <a:latin typeface="Ubuntu" panose="020B0504030602030204" pitchFamily="34" charset="0"/>
            </a:endParaRPr>
          </a:p>
          <a:p>
            <a:pPr marL="0" marR="0" lvl="0" indent="0" algn="l" defTabSz="875998" rtl="0" eaLnBrk="1" fontAlgn="auto" latinLnBrk="0" hangingPunct="1">
              <a:lnSpc>
                <a:spcPct val="100000"/>
              </a:lnSpc>
              <a:spcBef>
                <a:spcPts val="0"/>
              </a:spcBef>
              <a:spcAft>
                <a:spcPts val="0"/>
              </a:spcAft>
              <a:buClrTx/>
              <a:buSzTx/>
              <a:buFontTx/>
              <a:buNone/>
              <a:tabLst/>
              <a:defRPr/>
            </a:pPr>
            <a:endParaRPr lang="en-GB" b="0" i="0" dirty="0">
              <a:solidFill>
                <a:srgbClr val="FFFFFF"/>
              </a:solidFill>
              <a:effectLst/>
              <a:latin typeface="Ubuntu" panose="020B0504030602030204" pitchFamily="34" charset="0"/>
            </a:endParaRPr>
          </a:p>
          <a:p>
            <a:pPr marL="0" marR="0" lvl="0" indent="0" algn="l" defTabSz="875998" rtl="0" eaLnBrk="1" fontAlgn="auto" latinLnBrk="0" hangingPunct="1">
              <a:lnSpc>
                <a:spcPct val="100000"/>
              </a:lnSpc>
              <a:spcBef>
                <a:spcPts val="0"/>
              </a:spcBef>
              <a:spcAft>
                <a:spcPts val="0"/>
              </a:spcAft>
              <a:buClrTx/>
              <a:buSzTx/>
              <a:buFontTx/>
              <a:buNone/>
              <a:tabLst/>
              <a:defRPr/>
            </a:pPr>
            <a:endParaRPr lang="en-GB" b="1" i="0" dirty="0">
              <a:solidFill>
                <a:srgbClr val="555555"/>
              </a:solidFill>
              <a:effectLst/>
              <a:latin typeface="Lato" panose="020F0502020204030203" pitchFamily="34" charset="0"/>
            </a:endParaRPr>
          </a:p>
          <a:p>
            <a:pPr marL="0" marR="0" lvl="0" indent="0" algn="l" defTabSz="875998" rtl="0" eaLnBrk="1" fontAlgn="auto" latinLnBrk="0" hangingPunct="1">
              <a:lnSpc>
                <a:spcPct val="100000"/>
              </a:lnSpc>
              <a:spcBef>
                <a:spcPts val="0"/>
              </a:spcBef>
              <a:spcAft>
                <a:spcPts val="0"/>
              </a:spcAft>
              <a:buClrTx/>
              <a:buSzTx/>
              <a:buFontTx/>
              <a:buNone/>
              <a:tabLst/>
              <a:defRPr/>
            </a:pPr>
            <a:endParaRPr lang="en-GB" b="0" i="0" dirty="0">
              <a:solidFill>
                <a:srgbClr val="404040"/>
              </a:solidFill>
              <a:effectLst/>
              <a:latin typeface="Roboto" panose="02000000000000000000" pitchFamily="2" charset="0"/>
            </a:endParaRPr>
          </a:p>
          <a:p>
            <a:pPr marL="0" marR="0" lvl="0" indent="0" algn="l" defTabSz="875998" rtl="0" eaLnBrk="1" fontAlgn="auto" latinLnBrk="0" hangingPunct="1">
              <a:lnSpc>
                <a:spcPct val="100000"/>
              </a:lnSpc>
              <a:spcBef>
                <a:spcPts val="0"/>
              </a:spcBef>
              <a:spcAft>
                <a:spcPts val="0"/>
              </a:spcAft>
              <a:buClrTx/>
              <a:buSzTx/>
              <a:buFontTx/>
              <a:buNone/>
              <a:tabLst/>
              <a:defRPr/>
            </a:pPr>
            <a:endParaRPr lang="en-GB" b="0" i="0" dirty="0">
              <a:solidFill>
                <a:srgbClr val="171A22"/>
              </a:solidFill>
              <a:effectLst/>
              <a:latin typeface="Arial" panose="020B0604020202020204" pitchFamily="34" charset="0"/>
            </a:endParaRPr>
          </a:p>
          <a:p>
            <a:endParaRPr lang="en-GB" dirty="0"/>
          </a:p>
        </p:txBody>
      </p:sp>
    </p:spTree>
    <p:extLst>
      <p:ext uri="{BB962C8B-B14F-4D97-AF65-F5344CB8AC3E}">
        <p14:creationId xmlns:p14="http://schemas.microsoft.com/office/powerpoint/2010/main" val="39746743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References </a:t>
            </a:r>
          </a:p>
          <a:p>
            <a:pPr marL="0" marR="0" lvl="0" indent="0" algn="l" defTabSz="875998" rtl="0" eaLnBrk="1" fontAlgn="auto" latinLnBrk="0" hangingPunct="1">
              <a:lnSpc>
                <a:spcPct val="100000"/>
              </a:lnSpc>
              <a:spcBef>
                <a:spcPts val="0"/>
              </a:spcBef>
              <a:spcAft>
                <a:spcPts val="0"/>
              </a:spcAft>
              <a:buClrTx/>
              <a:buSzTx/>
              <a:buFontTx/>
              <a:buNone/>
              <a:tabLst/>
              <a:defRPr/>
            </a:pPr>
            <a:r>
              <a:rPr lang="en-GB" b="0" i="0" dirty="0">
                <a:solidFill>
                  <a:srgbClr val="171A22"/>
                </a:solidFill>
                <a:effectLst/>
                <a:latin typeface="Arial" panose="020B0604020202020204" pitchFamily="34" charset="0"/>
              </a:rPr>
              <a:t>Starting a business: https://europa.eu/youreurope/business/running-business/start-ups/starting-business/index_en.htm</a:t>
            </a:r>
          </a:p>
          <a:p>
            <a:pPr marL="0" marR="0" lvl="0" indent="0" algn="l" defTabSz="875998" rtl="0" eaLnBrk="1" fontAlgn="auto" latinLnBrk="0" hangingPunct="1">
              <a:lnSpc>
                <a:spcPct val="100000"/>
              </a:lnSpc>
              <a:spcBef>
                <a:spcPts val="0"/>
              </a:spcBef>
              <a:spcAft>
                <a:spcPts val="0"/>
              </a:spcAft>
              <a:buClrTx/>
              <a:buSzTx/>
              <a:buFontTx/>
              <a:buNone/>
              <a:tabLst/>
              <a:defRPr/>
            </a:pPr>
            <a:r>
              <a:rPr lang="en-GB" b="0" i="0" dirty="0">
                <a:solidFill>
                  <a:srgbClr val="404040"/>
                </a:solidFill>
                <a:effectLst/>
                <a:latin typeface="Roboto" panose="02000000000000000000" pitchFamily="2" charset="0"/>
              </a:rPr>
              <a:t>How to Register a Company in Europe: https://www.openaeuropeancompany.com/blog/how-to-register-a-company-in-europe/</a:t>
            </a:r>
          </a:p>
          <a:p>
            <a:pPr marL="0" marR="0" lvl="0" indent="0" algn="l" defTabSz="875998" rtl="0" eaLnBrk="1" fontAlgn="auto" latinLnBrk="0" hangingPunct="1">
              <a:lnSpc>
                <a:spcPct val="100000"/>
              </a:lnSpc>
              <a:spcBef>
                <a:spcPts val="0"/>
              </a:spcBef>
              <a:spcAft>
                <a:spcPts val="0"/>
              </a:spcAft>
              <a:buClrTx/>
              <a:buSzTx/>
              <a:buFontTx/>
              <a:buNone/>
              <a:tabLst/>
              <a:defRPr/>
            </a:pPr>
            <a:r>
              <a:rPr lang="en-GB" b="0" i="0" dirty="0">
                <a:solidFill>
                  <a:srgbClr val="555555"/>
                </a:solidFill>
                <a:effectLst/>
                <a:latin typeface="Lato" panose="020F0502020204030203" pitchFamily="34" charset="0"/>
              </a:rPr>
              <a:t>Starting a Business in Ireland? Requirements for Company Formation: https://www.companyformations.ie/company-formations/starting-a-business</a:t>
            </a:r>
            <a:r>
              <a:rPr lang="en-GB" b="1" i="0" dirty="0">
                <a:solidFill>
                  <a:srgbClr val="555555"/>
                </a:solidFill>
                <a:effectLst/>
                <a:latin typeface="Lato" panose="020F0502020204030203" pitchFamily="34" charset="0"/>
              </a:rPr>
              <a:t>/</a:t>
            </a:r>
          </a:p>
          <a:p>
            <a:pPr marL="0" marR="0" lvl="0" indent="0" algn="l" defTabSz="875998" rtl="0" eaLnBrk="1" fontAlgn="auto" latinLnBrk="0" hangingPunct="1">
              <a:lnSpc>
                <a:spcPct val="100000"/>
              </a:lnSpc>
              <a:spcBef>
                <a:spcPts val="0"/>
              </a:spcBef>
              <a:spcAft>
                <a:spcPts val="0"/>
              </a:spcAft>
              <a:buClrTx/>
              <a:buSzTx/>
              <a:buFontTx/>
              <a:buNone/>
              <a:tabLst/>
              <a:defRPr/>
            </a:pPr>
            <a:r>
              <a:rPr lang="en-GB" b="0" i="0" dirty="0">
                <a:solidFill>
                  <a:srgbClr val="FFFFFF"/>
                </a:solidFill>
                <a:effectLst/>
                <a:latin typeface="Ubuntu" panose="020B0504030602030204" pitchFamily="34" charset="0"/>
              </a:rPr>
              <a:t>How to start a company in Germany: Your company formation checklist: https://www.firma.de/en/company-formation/how-to-register-a-company-in-germany-a-company-formation-checklist/</a:t>
            </a:r>
          </a:p>
          <a:p>
            <a:pPr marL="0" marR="0" lvl="0" indent="0" algn="l" defTabSz="875998" rtl="0" eaLnBrk="1" fontAlgn="auto" latinLnBrk="0" hangingPunct="1">
              <a:lnSpc>
                <a:spcPct val="100000"/>
              </a:lnSpc>
              <a:spcBef>
                <a:spcPts val="0"/>
              </a:spcBef>
              <a:spcAft>
                <a:spcPts val="0"/>
              </a:spcAft>
              <a:buClrTx/>
              <a:buSzTx/>
              <a:buFontTx/>
              <a:buNone/>
              <a:tabLst/>
              <a:defRPr/>
            </a:pPr>
            <a:r>
              <a:rPr lang="en-GB" b="0" i="0" dirty="0">
                <a:solidFill>
                  <a:srgbClr val="000000"/>
                </a:solidFill>
                <a:effectLst/>
                <a:latin typeface="Arial" panose="020B0604020202020204" pitchFamily="34" charset="0"/>
              </a:rPr>
              <a:t>Moving to Sweden to start a business: https://www.verksamt.se/web/international/starting/moving-to-sweden-to-start-a-business</a:t>
            </a:r>
          </a:p>
          <a:p>
            <a:endParaRPr lang="en-GB" dirty="0"/>
          </a:p>
        </p:txBody>
      </p:sp>
    </p:spTree>
    <p:extLst>
      <p:ext uri="{BB962C8B-B14F-4D97-AF65-F5344CB8AC3E}">
        <p14:creationId xmlns:p14="http://schemas.microsoft.com/office/powerpoint/2010/main" val="40341342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References:</a:t>
            </a:r>
          </a:p>
          <a:p>
            <a:pPr marL="0" marR="0" lvl="0" indent="0" algn="l" defTabSz="875998" rtl="0" eaLnBrk="1" fontAlgn="auto" latinLnBrk="0" hangingPunct="1">
              <a:lnSpc>
                <a:spcPct val="100000"/>
              </a:lnSpc>
              <a:spcBef>
                <a:spcPts val="0"/>
              </a:spcBef>
              <a:spcAft>
                <a:spcPts val="0"/>
              </a:spcAft>
              <a:buClrTx/>
              <a:buSzTx/>
              <a:buFontTx/>
              <a:buNone/>
              <a:tabLst/>
              <a:defRPr/>
            </a:pPr>
            <a:r>
              <a:rPr lang="en-GB" b="0" dirty="0">
                <a:solidFill>
                  <a:srgbClr val="404040"/>
                </a:solidFill>
                <a:effectLst/>
              </a:rPr>
              <a:t>TIN - Taxpayer Identification Number: https://taxation-customs.ec.europa.eu/online-services/online-services-and-databases-taxation/tin-taxpayer-identification-number_en</a:t>
            </a:r>
          </a:p>
          <a:p>
            <a:endParaRPr lang="en-GB" dirty="0"/>
          </a:p>
        </p:txBody>
      </p:sp>
    </p:spTree>
    <p:extLst>
      <p:ext uri="{BB962C8B-B14F-4D97-AF65-F5344CB8AC3E}">
        <p14:creationId xmlns:p14="http://schemas.microsoft.com/office/powerpoint/2010/main" val="7919511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References</a:t>
            </a:r>
          </a:p>
          <a:p>
            <a:pPr marL="0" marR="0" lvl="0" indent="0" algn="l" defTabSz="875998" rtl="0" eaLnBrk="1" fontAlgn="auto" latinLnBrk="0" hangingPunct="1">
              <a:lnSpc>
                <a:spcPct val="100000"/>
              </a:lnSpc>
              <a:spcBef>
                <a:spcPts val="0"/>
              </a:spcBef>
              <a:spcAft>
                <a:spcPts val="0"/>
              </a:spcAft>
              <a:buClrTx/>
              <a:buSzTx/>
              <a:buFontTx/>
              <a:buNone/>
              <a:tabLst/>
              <a:defRPr/>
            </a:pPr>
            <a:r>
              <a:rPr lang="en-GB" b="0" i="0" dirty="0">
                <a:solidFill>
                  <a:srgbClr val="000000"/>
                </a:solidFill>
                <a:effectLst/>
                <a:latin typeface="Open Sans" panose="020B0606030504020204" pitchFamily="34" charset="0"/>
              </a:rPr>
              <a:t>European banking services: https://www.nibusinessinfo.co.uk/content/what-you-will-need-set-your-business-account-europe</a:t>
            </a:r>
          </a:p>
          <a:p>
            <a:pPr marL="0" marR="0" lvl="0" indent="0" algn="l" defTabSz="875998" rtl="0" eaLnBrk="1" fontAlgn="auto" latinLnBrk="0" hangingPunct="1">
              <a:lnSpc>
                <a:spcPct val="100000"/>
              </a:lnSpc>
              <a:spcBef>
                <a:spcPts val="0"/>
              </a:spcBef>
              <a:spcAft>
                <a:spcPts val="0"/>
              </a:spcAft>
              <a:buClrTx/>
              <a:buSzTx/>
              <a:buFontTx/>
              <a:buNone/>
              <a:tabLst/>
              <a:defRPr/>
            </a:pPr>
            <a:r>
              <a:rPr lang="en-GB" b="0" i="0" dirty="0">
                <a:solidFill>
                  <a:srgbClr val="FFFFFF"/>
                </a:solidFill>
                <a:effectLst/>
                <a:latin typeface="Haffer"/>
              </a:rPr>
              <a:t>How to open a business bank account in Europe: https://gocardless.com/guides/posts/how-to-open-a-business-bank-account-in-europe/#:~:text=The%20required%20documents%20for%20opening,such%20as%20articles%20of%20incorporation.</a:t>
            </a:r>
          </a:p>
          <a:p>
            <a:pPr marL="0" marR="0" lvl="0" indent="0" algn="l" defTabSz="875998" rtl="0" eaLnBrk="1" fontAlgn="auto" latinLnBrk="0" hangingPunct="1">
              <a:lnSpc>
                <a:spcPct val="100000"/>
              </a:lnSpc>
              <a:spcBef>
                <a:spcPts val="0"/>
              </a:spcBef>
              <a:spcAft>
                <a:spcPts val="0"/>
              </a:spcAft>
              <a:buClrTx/>
              <a:buSzTx/>
              <a:buFontTx/>
              <a:buNone/>
              <a:tabLst/>
              <a:defRPr/>
            </a:pPr>
            <a:r>
              <a:rPr lang="en-GB" b="0" i="0" dirty="0">
                <a:effectLst/>
                <a:latin typeface="Quincycf"/>
              </a:rPr>
              <a:t>Opening a Business Bank Account in the EU As a Non-Resident: https://silverbird.com/blog/articles/opening-a-business-bank-account-in-the-eu-as-a-non-resident</a:t>
            </a:r>
          </a:p>
          <a:p>
            <a:pPr marL="0" marR="0" lvl="0" indent="0" algn="l" defTabSz="875998" rtl="0" eaLnBrk="1" fontAlgn="auto" latinLnBrk="0" hangingPunct="1">
              <a:lnSpc>
                <a:spcPct val="100000"/>
              </a:lnSpc>
              <a:spcBef>
                <a:spcPts val="0"/>
              </a:spcBef>
              <a:spcAft>
                <a:spcPts val="0"/>
              </a:spcAft>
              <a:buClrTx/>
              <a:buSzTx/>
              <a:buFontTx/>
              <a:buNone/>
              <a:tabLst/>
              <a:defRPr/>
            </a:pPr>
            <a:endParaRPr lang="en-GB" b="0" i="0" dirty="0">
              <a:solidFill>
                <a:srgbClr val="FFFFFF"/>
              </a:solidFill>
              <a:effectLst/>
              <a:latin typeface="Haffer"/>
            </a:endParaRPr>
          </a:p>
          <a:p>
            <a:endParaRPr lang="en-GB" dirty="0"/>
          </a:p>
          <a:p>
            <a:endParaRPr lang="en-GB" dirty="0"/>
          </a:p>
        </p:txBody>
      </p:sp>
    </p:spTree>
    <p:extLst>
      <p:ext uri="{BB962C8B-B14F-4D97-AF65-F5344CB8AC3E}">
        <p14:creationId xmlns:p14="http://schemas.microsoft.com/office/powerpoint/2010/main" val="41699895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References:</a:t>
            </a:r>
          </a:p>
          <a:p>
            <a:pPr marL="0" marR="0" lvl="0" indent="0" algn="l" defTabSz="875998" rtl="0" eaLnBrk="1" fontAlgn="auto" latinLnBrk="0" hangingPunct="1">
              <a:lnSpc>
                <a:spcPct val="100000"/>
              </a:lnSpc>
              <a:spcBef>
                <a:spcPts val="0"/>
              </a:spcBef>
              <a:spcAft>
                <a:spcPts val="0"/>
              </a:spcAft>
              <a:buClrTx/>
              <a:buSzTx/>
              <a:buFontTx/>
              <a:buNone/>
              <a:tabLst/>
              <a:defRPr/>
            </a:pPr>
            <a:r>
              <a:rPr lang="en-GB" b="0" i="0" cap="all" dirty="0">
                <a:effectLst/>
                <a:latin typeface="var(--core-font-family-extended)"/>
              </a:rPr>
              <a:t>HOW TO GET A VAT NUMBER IN THE EU:  https://quaderno.io/blog/vat-number-business-europe/</a:t>
            </a:r>
          </a:p>
          <a:p>
            <a:endParaRPr lang="en-GB" dirty="0"/>
          </a:p>
        </p:txBody>
      </p:sp>
    </p:spTree>
    <p:extLst>
      <p:ext uri="{BB962C8B-B14F-4D97-AF65-F5344CB8AC3E}">
        <p14:creationId xmlns:p14="http://schemas.microsoft.com/office/powerpoint/2010/main" val="669319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011082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323012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1553479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6970024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Source:</a:t>
            </a:r>
          </a:p>
          <a:p>
            <a:r>
              <a:rPr lang="fr-FR" dirty="0"/>
              <a:t>Patrice Muller et al. (2016) ‘</a:t>
            </a:r>
            <a:r>
              <a:rPr lang="fr-FR" dirty="0" err="1"/>
              <a:t>Annual</a:t>
            </a:r>
            <a:r>
              <a:rPr lang="fr-FR" dirty="0"/>
              <a:t> Report on </a:t>
            </a:r>
            <a:r>
              <a:rPr lang="fr-FR" dirty="0" err="1"/>
              <a:t>European</a:t>
            </a:r>
            <a:r>
              <a:rPr lang="fr-FR" dirty="0"/>
              <a:t> </a:t>
            </a:r>
            <a:r>
              <a:rPr lang="fr-FR" dirty="0" err="1"/>
              <a:t>SMEs</a:t>
            </a:r>
            <a:r>
              <a:rPr lang="fr-FR" dirty="0"/>
              <a:t> 2015/2016’, Brussels: </a:t>
            </a:r>
            <a:r>
              <a:rPr lang="fr-FR" dirty="0" err="1"/>
              <a:t>European</a:t>
            </a:r>
            <a:r>
              <a:rPr lang="fr-FR" dirty="0"/>
              <a:t> Commission, 2016, 1, https://ec.europa.eu/jrc/sites/jrcsh/files/annual_report_-_eu_smes_2015-16.pdf.</a:t>
            </a:r>
          </a:p>
          <a:p>
            <a:endParaRPr lang="en-PH" dirty="0"/>
          </a:p>
          <a:p>
            <a:r>
              <a:rPr lang="en-PH" dirty="0"/>
              <a:t>EESC (2013). Entrepreneurship Action Plan 2020. https://www.eesc.europa.eu/en/our-work/opinions-information-reports/opinions/entrepreneurship-2020-action-plan</a:t>
            </a:r>
          </a:p>
          <a:p>
            <a:endParaRPr lang="en-PH" dirty="0"/>
          </a:p>
        </p:txBody>
      </p:sp>
    </p:spTree>
    <p:extLst>
      <p:ext uri="{BB962C8B-B14F-4D97-AF65-F5344CB8AC3E}">
        <p14:creationId xmlns:p14="http://schemas.microsoft.com/office/powerpoint/2010/main" val="6011708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Source: https://www.theneweuropean.eu/eurovoices/immigrant-entrepreneurs-are-the-best-of-the-best-a-selection-of-mep-quotes</a:t>
            </a:r>
          </a:p>
          <a:p>
            <a:endParaRPr lang="en-PH" dirty="0"/>
          </a:p>
        </p:txBody>
      </p:sp>
    </p:spTree>
    <p:extLst>
      <p:ext uri="{BB962C8B-B14F-4D97-AF65-F5344CB8AC3E}">
        <p14:creationId xmlns:p14="http://schemas.microsoft.com/office/powerpoint/2010/main" val="32432725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Source: </a:t>
            </a:r>
          </a:p>
          <a:p>
            <a:endParaRPr lang="en-PH" dirty="0"/>
          </a:p>
          <a:p>
            <a:r>
              <a:rPr lang="en-PH" dirty="0"/>
              <a:t>International Legal Framework for Protection of Migrant Workers </a:t>
            </a:r>
          </a:p>
          <a:p>
            <a:r>
              <a:rPr lang="en-PH" dirty="0"/>
              <a:t>https://www.osce.org/files/f/documents/b/a/19246.pdf</a:t>
            </a:r>
          </a:p>
        </p:txBody>
      </p:sp>
    </p:spTree>
    <p:extLst>
      <p:ext uri="{BB962C8B-B14F-4D97-AF65-F5344CB8AC3E}">
        <p14:creationId xmlns:p14="http://schemas.microsoft.com/office/powerpoint/2010/main" val="23043791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PH" dirty="0"/>
              <a:t>Source: </a:t>
            </a:r>
            <a:r>
              <a:rPr lang="en-PH" sz="1150" b="0" i="0" kern="1200" dirty="0">
                <a:solidFill>
                  <a:schemeClr val="tx1"/>
                </a:solidFill>
                <a:effectLst/>
                <a:latin typeface="+mn-lt"/>
                <a:ea typeface="+mn-ea"/>
                <a:cs typeface="+mn-cs"/>
              </a:rPr>
              <a:t>OECD (2019), "Policy brief on refugee entrepreneurship", </a:t>
            </a:r>
            <a:r>
              <a:rPr lang="en-PH" sz="1150" b="0" i="1" kern="1200" dirty="0">
                <a:solidFill>
                  <a:schemeClr val="tx1"/>
                </a:solidFill>
                <a:effectLst/>
                <a:latin typeface="+mn-lt"/>
                <a:ea typeface="+mn-ea"/>
                <a:cs typeface="+mn-cs"/>
              </a:rPr>
              <a:t>OECD SME and Entrepreneurship Papers</a:t>
            </a:r>
            <a:r>
              <a:rPr lang="en-PH" sz="1150" b="0" i="0" kern="1200" dirty="0">
                <a:solidFill>
                  <a:schemeClr val="tx1"/>
                </a:solidFill>
                <a:effectLst/>
                <a:latin typeface="+mn-lt"/>
                <a:ea typeface="+mn-ea"/>
                <a:cs typeface="+mn-cs"/>
              </a:rPr>
              <a:t>, No. 14, OECD Publishing, Paris, </a:t>
            </a:r>
            <a:r>
              <a:rPr lang="en-PH" sz="1150" b="0" i="0" u="none" strike="noStrike" kern="1200" dirty="0">
                <a:solidFill>
                  <a:schemeClr val="tx1"/>
                </a:solidFill>
                <a:effectLst/>
                <a:latin typeface="+mn-lt"/>
                <a:ea typeface="+mn-ea"/>
                <a:cs typeface="+mn-cs"/>
                <a:hlinkClick r:id="rId3"/>
              </a:rPr>
              <a:t>https://doi.org/10.1787/70571d6f-en</a:t>
            </a:r>
            <a:r>
              <a:rPr lang="en-PH" sz="1150" b="0" i="0" kern="1200" dirty="0">
                <a:solidFill>
                  <a:schemeClr val="tx1"/>
                </a:solidFill>
                <a:effectLst/>
                <a:latin typeface="+mn-lt"/>
                <a:ea typeface="+mn-ea"/>
                <a:cs typeface="+mn-cs"/>
              </a:rPr>
              <a:t>.</a:t>
            </a:r>
          </a:p>
          <a:p>
            <a:endParaRPr lang="en-PH" dirty="0"/>
          </a:p>
        </p:txBody>
      </p:sp>
    </p:spTree>
    <p:extLst>
      <p:ext uri="{BB962C8B-B14F-4D97-AF65-F5344CB8AC3E}">
        <p14:creationId xmlns:p14="http://schemas.microsoft.com/office/powerpoint/2010/main" val="7792906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75998" rtl="0" eaLnBrk="1" fontAlgn="auto" latinLnBrk="0" hangingPunct="1">
              <a:lnSpc>
                <a:spcPct val="100000"/>
              </a:lnSpc>
              <a:spcBef>
                <a:spcPts val="0"/>
              </a:spcBef>
              <a:spcAft>
                <a:spcPts val="0"/>
              </a:spcAft>
              <a:buClrTx/>
              <a:buSzTx/>
              <a:buFontTx/>
              <a:buNone/>
              <a:tabLst/>
              <a:defRPr/>
            </a:pPr>
            <a:r>
              <a:rPr lang="en-PH" dirty="0"/>
              <a:t>Source: </a:t>
            </a:r>
          </a:p>
          <a:p>
            <a:pPr marL="0" marR="0" lvl="0" indent="0" algn="l" defTabSz="875998" rtl="0" eaLnBrk="1" fontAlgn="auto" latinLnBrk="0" hangingPunct="1">
              <a:lnSpc>
                <a:spcPct val="100000"/>
              </a:lnSpc>
              <a:spcBef>
                <a:spcPts val="0"/>
              </a:spcBef>
              <a:spcAft>
                <a:spcPts val="0"/>
              </a:spcAft>
              <a:buClrTx/>
              <a:buSzTx/>
              <a:buFontTx/>
              <a:buNone/>
              <a:tabLst/>
              <a:defRPr/>
            </a:pPr>
            <a:endParaRPr lang="en-PH" sz="1150" b="0" i="0" kern="1200" dirty="0">
              <a:solidFill>
                <a:schemeClr val="tx1"/>
              </a:solidFill>
              <a:effectLst/>
              <a:latin typeface="+mn-lt"/>
              <a:ea typeface="+mn-ea"/>
              <a:cs typeface="+mn-cs"/>
            </a:endParaRPr>
          </a:p>
          <a:p>
            <a:pPr marL="0" marR="0" lvl="0" indent="0" algn="l" defTabSz="875998" rtl="0" eaLnBrk="1" fontAlgn="auto" latinLnBrk="0" hangingPunct="1">
              <a:lnSpc>
                <a:spcPct val="100000"/>
              </a:lnSpc>
              <a:spcBef>
                <a:spcPts val="0"/>
              </a:spcBef>
              <a:spcAft>
                <a:spcPts val="0"/>
              </a:spcAft>
              <a:buClrTx/>
              <a:buSzTx/>
              <a:buFontTx/>
              <a:buNone/>
              <a:tabLst/>
              <a:defRPr/>
            </a:pPr>
            <a:r>
              <a:rPr lang="en-PH" sz="1150" b="0" i="0" kern="1200" dirty="0">
                <a:solidFill>
                  <a:schemeClr val="tx1"/>
                </a:solidFill>
                <a:effectLst/>
                <a:latin typeface="+mn-lt"/>
                <a:ea typeface="+mn-ea"/>
                <a:cs typeface="+mn-cs"/>
              </a:rPr>
              <a:t>OECD (2019), "Policy brief on refugee entrepreneurship", </a:t>
            </a:r>
            <a:r>
              <a:rPr lang="en-PH" sz="1150" b="0" i="1" kern="1200" dirty="0">
                <a:solidFill>
                  <a:schemeClr val="tx1"/>
                </a:solidFill>
                <a:effectLst/>
                <a:latin typeface="+mn-lt"/>
                <a:ea typeface="+mn-ea"/>
                <a:cs typeface="+mn-cs"/>
              </a:rPr>
              <a:t>OECD SME and Entrepreneurship Papers</a:t>
            </a:r>
            <a:r>
              <a:rPr lang="en-PH" sz="1150" b="0" i="0" kern="1200" dirty="0">
                <a:solidFill>
                  <a:schemeClr val="tx1"/>
                </a:solidFill>
                <a:effectLst/>
                <a:latin typeface="+mn-lt"/>
                <a:ea typeface="+mn-ea"/>
                <a:cs typeface="+mn-cs"/>
              </a:rPr>
              <a:t>, No. 14, OECD Publishing, Paris, </a:t>
            </a:r>
            <a:r>
              <a:rPr lang="en-PH" sz="1150" b="0" i="0" u="none" strike="noStrike" kern="1200" dirty="0">
                <a:solidFill>
                  <a:schemeClr val="tx1"/>
                </a:solidFill>
                <a:effectLst/>
                <a:latin typeface="+mn-lt"/>
                <a:ea typeface="+mn-ea"/>
                <a:cs typeface="+mn-cs"/>
                <a:hlinkClick r:id="rId3"/>
              </a:rPr>
              <a:t>https://doi.org/10.1787/70571d6f-en</a:t>
            </a:r>
            <a:r>
              <a:rPr lang="en-PH" sz="1150" b="0" i="0" kern="1200" dirty="0">
                <a:solidFill>
                  <a:schemeClr val="tx1"/>
                </a:solidFill>
                <a:effectLst/>
                <a:latin typeface="+mn-lt"/>
                <a:ea typeface="+mn-ea"/>
                <a:cs typeface="+mn-cs"/>
              </a:rPr>
              <a:t>.</a:t>
            </a:r>
          </a:p>
          <a:p>
            <a:endParaRPr lang="en-PH" dirty="0"/>
          </a:p>
          <a:p>
            <a:endParaRPr lang="en-PH" dirty="0"/>
          </a:p>
          <a:p>
            <a:r>
              <a:rPr lang="en-US" sz="1150" b="0" i="0" u="none" strike="noStrike" kern="1200" dirty="0">
                <a:solidFill>
                  <a:schemeClr val="tx1"/>
                </a:solidFill>
                <a:effectLst/>
                <a:latin typeface="+mn-lt"/>
                <a:ea typeface="+mn-ea"/>
                <a:cs typeface="+mn-cs"/>
                <a:hlinkClick r:id="rId4" tooltip="Lucia Walsh"/>
              </a:rPr>
              <a:t>Walsh, L.</a:t>
            </a:r>
            <a:r>
              <a:rPr lang="en-US" sz="1150" b="0" i="0" u="none" kern="1200" dirty="0">
                <a:solidFill>
                  <a:schemeClr val="tx1"/>
                </a:solidFill>
                <a:effectLst/>
                <a:latin typeface="+mn-lt"/>
                <a:ea typeface="+mn-ea"/>
                <a:cs typeface="+mn-cs"/>
              </a:rPr>
              <a:t> and </a:t>
            </a:r>
            <a:r>
              <a:rPr lang="en-US" sz="1150" b="0" i="0" u="none" strike="noStrike" kern="1200" dirty="0">
                <a:solidFill>
                  <a:schemeClr val="tx1"/>
                </a:solidFill>
                <a:effectLst/>
                <a:latin typeface="+mn-lt"/>
                <a:ea typeface="+mn-ea"/>
                <a:cs typeface="+mn-cs"/>
                <a:hlinkClick r:id="rId5" tooltip="Thomas Cooney"/>
              </a:rPr>
              <a:t>Cooney, T.</a:t>
            </a:r>
            <a:r>
              <a:rPr lang="en-US" sz="1150" b="0" i="0" u="none" kern="1200" dirty="0">
                <a:solidFill>
                  <a:schemeClr val="tx1"/>
                </a:solidFill>
                <a:effectLst/>
                <a:latin typeface="+mn-lt"/>
                <a:ea typeface="+mn-ea"/>
                <a:cs typeface="+mn-cs"/>
              </a:rPr>
              <a:t> (2023), "Understanding the interplay between immigrant nascent entrepreneurship and cross-cultural adaptation", </a:t>
            </a:r>
            <a:r>
              <a:rPr lang="en-US" sz="1150" b="0" i="1" u="none" strike="noStrike" kern="1200" dirty="0">
                <a:solidFill>
                  <a:schemeClr val="tx1"/>
                </a:solidFill>
                <a:effectLst/>
                <a:latin typeface="+mn-lt"/>
                <a:ea typeface="+mn-ea"/>
                <a:cs typeface="+mn-cs"/>
                <a:hlinkClick r:id="rId6"/>
              </a:rPr>
              <a:t>Journal of Small Business and Enterprise Development</a:t>
            </a:r>
            <a:r>
              <a:rPr lang="en-US" sz="1150" b="0" i="0" u="none" kern="1200" dirty="0">
                <a:solidFill>
                  <a:schemeClr val="tx1"/>
                </a:solidFill>
                <a:effectLst/>
                <a:latin typeface="+mn-lt"/>
                <a:ea typeface="+mn-ea"/>
                <a:cs typeface="+mn-cs"/>
              </a:rPr>
              <a:t>, Vol. 30 No. 5, pp. 919-946. </a:t>
            </a:r>
            <a:r>
              <a:rPr lang="en-US" sz="1150" b="0" i="0" u="none" strike="noStrike" kern="1200" dirty="0">
                <a:solidFill>
                  <a:schemeClr val="tx1"/>
                </a:solidFill>
                <a:effectLst/>
                <a:latin typeface="+mn-lt"/>
                <a:ea typeface="+mn-ea"/>
                <a:cs typeface="+mn-cs"/>
                <a:hlinkClick r:id="rId7" tooltip="DOI: https://doi.org/10.1108/JSBED-12-2021-0472"/>
              </a:rPr>
              <a:t>https://doi.org/10.1108/JSBED-12-2021-0472</a:t>
            </a:r>
            <a:endParaRPr lang="en-PH" u="none" dirty="0"/>
          </a:p>
        </p:txBody>
      </p:sp>
    </p:spTree>
    <p:extLst>
      <p:ext uri="{BB962C8B-B14F-4D97-AF65-F5344CB8AC3E}">
        <p14:creationId xmlns:p14="http://schemas.microsoft.com/office/powerpoint/2010/main" val="26864710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75998" rtl="0" eaLnBrk="1" fontAlgn="auto" latinLnBrk="0" hangingPunct="1">
              <a:lnSpc>
                <a:spcPct val="100000"/>
              </a:lnSpc>
              <a:spcBef>
                <a:spcPts val="0"/>
              </a:spcBef>
              <a:spcAft>
                <a:spcPts val="0"/>
              </a:spcAft>
              <a:buClrTx/>
              <a:buSzTx/>
              <a:buFontTx/>
              <a:buNone/>
              <a:tabLst/>
              <a:defRPr/>
            </a:pPr>
            <a:r>
              <a:rPr lang="en-PH" dirty="0"/>
              <a:t>Source: </a:t>
            </a:r>
          </a:p>
          <a:p>
            <a:pPr marL="0" marR="0" lvl="0" indent="0" algn="l" defTabSz="875998" rtl="0" eaLnBrk="1" fontAlgn="auto" latinLnBrk="0" hangingPunct="1">
              <a:lnSpc>
                <a:spcPct val="100000"/>
              </a:lnSpc>
              <a:spcBef>
                <a:spcPts val="0"/>
              </a:spcBef>
              <a:spcAft>
                <a:spcPts val="0"/>
              </a:spcAft>
              <a:buClrTx/>
              <a:buSzTx/>
              <a:buFontTx/>
              <a:buNone/>
              <a:tabLst/>
              <a:defRPr/>
            </a:pPr>
            <a:endParaRPr lang="en-PH" dirty="0"/>
          </a:p>
          <a:p>
            <a:pPr marL="0" marR="0" lvl="0" indent="0" algn="l" defTabSz="875998" rtl="0" eaLnBrk="1" fontAlgn="auto" latinLnBrk="0" hangingPunct="1">
              <a:lnSpc>
                <a:spcPct val="100000"/>
              </a:lnSpc>
              <a:spcBef>
                <a:spcPts val="0"/>
              </a:spcBef>
              <a:spcAft>
                <a:spcPts val="0"/>
              </a:spcAft>
              <a:buClrTx/>
              <a:buSzTx/>
              <a:buFontTx/>
              <a:buNone/>
              <a:tabLst/>
              <a:defRPr/>
            </a:pPr>
            <a:r>
              <a:rPr lang="en-US" sz="1150" b="0" i="0" kern="1200" dirty="0" err="1">
                <a:solidFill>
                  <a:schemeClr val="tx1"/>
                </a:solidFill>
                <a:effectLst/>
                <a:latin typeface="+mn-lt"/>
                <a:ea typeface="+mn-ea"/>
                <a:cs typeface="+mn-cs"/>
              </a:rPr>
              <a:t>Davidavičienė</a:t>
            </a:r>
            <a:r>
              <a:rPr lang="en-US" sz="1150" b="0" i="0" kern="1200" dirty="0">
                <a:solidFill>
                  <a:schemeClr val="tx1"/>
                </a:solidFill>
                <a:effectLst/>
                <a:latin typeface="+mn-lt"/>
                <a:ea typeface="+mn-ea"/>
                <a:cs typeface="+mn-cs"/>
              </a:rPr>
              <a:t>, V., &amp; </a:t>
            </a:r>
            <a:r>
              <a:rPr lang="en-US" sz="1150" b="0" i="0" kern="1200" dirty="0" err="1">
                <a:solidFill>
                  <a:schemeClr val="tx1"/>
                </a:solidFill>
                <a:effectLst/>
                <a:latin typeface="+mn-lt"/>
                <a:ea typeface="+mn-ea"/>
                <a:cs typeface="+mn-cs"/>
              </a:rPr>
              <a:t>Lolat</a:t>
            </a:r>
            <a:r>
              <a:rPr lang="en-US" sz="1150" b="0" i="0" kern="1200" dirty="0">
                <a:solidFill>
                  <a:schemeClr val="tx1"/>
                </a:solidFill>
                <a:effectLst/>
                <a:latin typeface="+mn-lt"/>
                <a:ea typeface="+mn-ea"/>
                <a:cs typeface="+mn-cs"/>
              </a:rPr>
              <a:t>, I. (2016). Migrant entrepreneurship in Europe: challenges and opportunities. In </a:t>
            </a:r>
            <a:r>
              <a:rPr lang="en-US" sz="1150" b="0" i="1" kern="1200" dirty="0">
                <a:solidFill>
                  <a:schemeClr val="tx1"/>
                </a:solidFill>
                <a:effectLst/>
                <a:latin typeface="+mn-lt"/>
                <a:ea typeface="+mn-ea"/>
                <a:cs typeface="+mn-cs"/>
              </a:rPr>
              <a:t>The 9th International Scientific Conference “Business and Management</a:t>
            </a:r>
            <a:r>
              <a:rPr lang="en-US" sz="1150" b="0" i="0" kern="1200" dirty="0">
                <a:solidFill>
                  <a:schemeClr val="tx1"/>
                </a:solidFill>
                <a:effectLst/>
                <a:latin typeface="+mn-lt"/>
                <a:ea typeface="+mn-ea"/>
                <a:cs typeface="+mn-cs"/>
              </a:rPr>
              <a:t> (pp. 1-14).</a:t>
            </a:r>
          </a:p>
          <a:p>
            <a:pPr marL="0" marR="0" lvl="0" indent="0" algn="l" defTabSz="875998" rtl="0" eaLnBrk="1" fontAlgn="auto" latinLnBrk="0" hangingPunct="1">
              <a:lnSpc>
                <a:spcPct val="100000"/>
              </a:lnSpc>
              <a:spcBef>
                <a:spcPts val="0"/>
              </a:spcBef>
              <a:spcAft>
                <a:spcPts val="0"/>
              </a:spcAft>
              <a:buClrTx/>
              <a:buSzTx/>
              <a:buFontTx/>
              <a:buNone/>
              <a:tabLst/>
              <a:defRPr/>
            </a:pPr>
            <a:endParaRPr lang="en-PH" sz="1150" b="0" i="0" kern="1200" dirty="0">
              <a:solidFill>
                <a:schemeClr val="tx1"/>
              </a:solidFill>
              <a:effectLst/>
              <a:latin typeface="+mn-lt"/>
              <a:ea typeface="+mn-ea"/>
              <a:cs typeface="+mn-cs"/>
            </a:endParaRPr>
          </a:p>
          <a:p>
            <a:pPr marL="0" marR="0" lvl="0" indent="0" algn="l" defTabSz="875998" rtl="0" eaLnBrk="1" fontAlgn="auto" latinLnBrk="0" hangingPunct="1">
              <a:lnSpc>
                <a:spcPct val="100000"/>
              </a:lnSpc>
              <a:spcBef>
                <a:spcPts val="0"/>
              </a:spcBef>
              <a:spcAft>
                <a:spcPts val="0"/>
              </a:spcAft>
              <a:buClrTx/>
              <a:buSzTx/>
              <a:buFontTx/>
              <a:buNone/>
              <a:tabLst/>
              <a:defRPr/>
            </a:pPr>
            <a:r>
              <a:rPr lang="en-PH" sz="1150" b="0" i="0" kern="1200" dirty="0">
                <a:solidFill>
                  <a:schemeClr val="tx1"/>
                </a:solidFill>
                <a:effectLst/>
                <a:latin typeface="+mn-lt"/>
                <a:ea typeface="+mn-ea"/>
                <a:cs typeface="+mn-cs"/>
              </a:rPr>
              <a:t>OECD (2019), "Policy brief on refugee entrepreneurship", </a:t>
            </a:r>
            <a:r>
              <a:rPr lang="en-PH" sz="1150" b="0" i="1" kern="1200" dirty="0">
                <a:solidFill>
                  <a:schemeClr val="tx1"/>
                </a:solidFill>
                <a:effectLst/>
                <a:latin typeface="+mn-lt"/>
                <a:ea typeface="+mn-ea"/>
                <a:cs typeface="+mn-cs"/>
              </a:rPr>
              <a:t>OECD SME and Entrepreneurship Papers</a:t>
            </a:r>
            <a:r>
              <a:rPr lang="en-PH" sz="1150" b="0" i="0" kern="1200" dirty="0">
                <a:solidFill>
                  <a:schemeClr val="tx1"/>
                </a:solidFill>
                <a:effectLst/>
                <a:latin typeface="+mn-lt"/>
                <a:ea typeface="+mn-ea"/>
                <a:cs typeface="+mn-cs"/>
              </a:rPr>
              <a:t>, No. 14, OECD Publishing, Paris, </a:t>
            </a:r>
            <a:r>
              <a:rPr lang="en-PH" sz="1150" b="0" i="0" u="none" strike="noStrike" kern="1200" dirty="0">
                <a:solidFill>
                  <a:schemeClr val="tx1"/>
                </a:solidFill>
                <a:effectLst/>
                <a:latin typeface="+mn-lt"/>
                <a:ea typeface="+mn-ea"/>
                <a:cs typeface="+mn-cs"/>
                <a:hlinkClick r:id="rId3"/>
              </a:rPr>
              <a:t>https://doi.org/10.1787/70571d6f-en</a:t>
            </a:r>
            <a:r>
              <a:rPr lang="en-PH" sz="1150" b="0" i="0" kern="1200" dirty="0">
                <a:solidFill>
                  <a:schemeClr val="tx1"/>
                </a:solidFill>
                <a:effectLst/>
                <a:latin typeface="+mn-lt"/>
                <a:ea typeface="+mn-ea"/>
                <a:cs typeface="+mn-cs"/>
              </a:rPr>
              <a:t>.</a:t>
            </a:r>
          </a:p>
          <a:p>
            <a:endParaRPr lang="en-PH" dirty="0"/>
          </a:p>
        </p:txBody>
      </p:sp>
    </p:spTree>
    <p:extLst>
      <p:ext uri="{BB962C8B-B14F-4D97-AF65-F5344CB8AC3E}">
        <p14:creationId xmlns:p14="http://schemas.microsoft.com/office/powerpoint/2010/main" val="41615451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75998" rtl="0" eaLnBrk="1" fontAlgn="auto" latinLnBrk="0" hangingPunct="1">
              <a:lnSpc>
                <a:spcPct val="100000"/>
              </a:lnSpc>
              <a:spcBef>
                <a:spcPts val="0"/>
              </a:spcBef>
              <a:spcAft>
                <a:spcPts val="0"/>
              </a:spcAft>
              <a:buClrTx/>
              <a:buSzTx/>
              <a:buFontTx/>
              <a:buNone/>
              <a:tabLst/>
              <a:defRPr/>
            </a:pPr>
            <a:r>
              <a:rPr lang="en-PH" dirty="0"/>
              <a:t>Source:</a:t>
            </a:r>
          </a:p>
          <a:p>
            <a:pPr marL="0" marR="0" lvl="0" indent="0" algn="l" defTabSz="875998" rtl="0" eaLnBrk="1" fontAlgn="auto" latinLnBrk="0" hangingPunct="1">
              <a:lnSpc>
                <a:spcPct val="100000"/>
              </a:lnSpc>
              <a:spcBef>
                <a:spcPts val="0"/>
              </a:spcBef>
              <a:spcAft>
                <a:spcPts val="0"/>
              </a:spcAft>
              <a:buClrTx/>
              <a:buSzTx/>
              <a:buFontTx/>
              <a:buNone/>
              <a:tabLst/>
              <a:defRPr/>
            </a:pPr>
            <a:endParaRPr lang="en-PH" dirty="0"/>
          </a:p>
          <a:p>
            <a:r>
              <a:rPr lang="en-PH" sz="1150" b="0" i="0" kern="1200" dirty="0" err="1">
                <a:solidFill>
                  <a:schemeClr val="tx1"/>
                </a:solidFill>
                <a:effectLst/>
                <a:latin typeface="+mn-lt"/>
                <a:ea typeface="+mn-ea"/>
                <a:cs typeface="+mn-cs"/>
              </a:rPr>
              <a:t>Naudé</a:t>
            </a:r>
            <a:r>
              <a:rPr lang="en-PH" sz="1150" b="0" i="0" kern="1200" dirty="0">
                <a:solidFill>
                  <a:schemeClr val="tx1"/>
                </a:solidFill>
                <a:effectLst/>
                <a:latin typeface="+mn-lt"/>
                <a:ea typeface="+mn-ea"/>
                <a:cs typeface="+mn-cs"/>
              </a:rPr>
              <a:t>, W., Siegel, M. &amp; Marchand, K. Migration, entrepreneurship and development: critical questions. </a:t>
            </a:r>
            <a:r>
              <a:rPr lang="en-PH" sz="1150" b="0" i="1" kern="1200" dirty="0">
                <a:solidFill>
                  <a:schemeClr val="tx1"/>
                </a:solidFill>
                <a:effectLst/>
                <a:latin typeface="+mn-lt"/>
                <a:ea typeface="+mn-ea"/>
                <a:cs typeface="+mn-cs"/>
              </a:rPr>
              <a:t>IZA J Migration</a:t>
            </a:r>
            <a:r>
              <a:rPr lang="en-PH" sz="1150" b="0" i="0" kern="1200" dirty="0">
                <a:solidFill>
                  <a:schemeClr val="tx1"/>
                </a:solidFill>
                <a:effectLst/>
                <a:latin typeface="+mn-lt"/>
                <a:ea typeface="+mn-ea"/>
                <a:cs typeface="+mn-cs"/>
              </a:rPr>
              <a:t> </a:t>
            </a:r>
            <a:r>
              <a:rPr lang="en-PH" sz="1150" b="1" i="0" kern="1200" dirty="0">
                <a:solidFill>
                  <a:schemeClr val="tx1"/>
                </a:solidFill>
                <a:effectLst/>
                <a:latin typeface="+mn-lt"/>
                <a:ea typeface="+mn-ea"/>
                <a:cs typeface="+mn-cs"/>
              </a:rPr>
              <a:t>6</a:t>
            </a:r>
            <a:r>
              <a:rPr lang="en-PH" sz="1150" b="0" i="0" kern="1200" dirty="0">
                <a:solidFill>
                  <a:schemeClr val="tx1"/>
                </a:solidFill>
                <a:effectLst/>
                <a:latin typeface="+mn-lt"/>
                <a:ea typeface="+mn-ea"/>
                <a:cs typeface="+mn-cs"/>
              </a:rPr>
              <a:t>, 5 (2017). https://doi.org/10.1186/s40176-016-0077-8</a:t>
            </a:r>
            <a:endParaRPr lang="en-PH" dirty="0"/>
          </a:p>
        </p:txBody>
      </p:sp>
    </p:spTree>
    <p:extLst>
      <p:ext uri="{BB962C8B-B14F-4D97-AF65-F5344CB8AC3E}">
        <p14:creationId xmlns:p14="http://schemas.microsoft.com/office/powerpoint/2010/main" val="5052693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Source: </a:t>
            </a:r>
          </a:p>
          <a:p>
            <a:endParaRPr lang="en-PH" dirty="0"/>
          </a:p>
          <a:p>
            <a:r>
              <a:rPr lang="en-PH" dirty="0" err="1"/>
              <a:t>Manyi</a:t>
            </a:r>
            <a:r>
              <a:rPr lang="en-PH" dirty="0"/>
              <a:t>, E. (2010). Master Thesis Immigrant Entrepreneurship. Case Studies of challenges faced by immigrant entrepreneurs in a large and small Swedish city. </a:t>
            </a:r>
          </a:p>
        </p:txBody>
      </p:sp>
    </p:spTree>
    <p:extLst>
      <p:ext uri="{BB962C8B-B14F-4D97-AF65-F5344CB8AC3E}">
        <p14:creationId xmlns:p14="http://schemas.microsoft.com/office/powerpoint/2010/main" val="33794001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75998" rtl="0" eaLnBrk="1" fontAlgn="auto" latinLnBrk="0" hangingPunct="1">
              <a:lnSpc>
                <a:spcPct val="100000"/>
              </a:lnSpc>
              <a:spcBef>
                <a:spcPts val="0"/>
              </a:spcBef>
              <a:spcAft>
                <a:spcPts val="0"/>
              </a:spcAft>
              <a:buClrTx/>
              <a:buSzTx/>
              <a:buFontTx/>
              <a:buNone/>
              <a:tabLst/>
              <a:defRPr/>
            </a:pPr>
            <a:r>
              <a:rPr lang="en-PH" dirty="0"/>
              <a:t>Source:</a:t>
            </a:r>
          </a:p>
          <a:p>
            <a:pPr marL="0" marR="0" lvl="0" indent="0" algn="l" defTabSz="875998" rtl="0" eaLnBrk="1" fontAlgn="auto" latinLnBrk="0" hangingPunct="1">
              <a:lnSpc>
                <a:spcPct val="100000"/>
              </a:lnSpc>
              <a:spcBef>
                <a:spcPts val="0"/>
              </a:spcBef>
              <a:spcAft>
                <a:spcPts val="0"/>
              </a:spcAft>
              <a:buClrTx/>
              <a:buSzTx/>
              <a:buFontTx/>
              <a:buNone/>
              <a:tabLst/>
              <a:defRPr/>
            </a:pPr>
            <a:endParaRPr lang="en-PH" dirty="0"/>
          </a:p>
          <a:p>
            <a:pPr marL="0" marR="0" lvl="0" indent="0" algn="l" defTabSz="875998" rtl="0" eaLnBrk="1" fontAlgn="auto" latinLnBrk="0" hangingPunct="1">
              <a:lnSpc>
                <a:spcPct val="100000"/>
              </a:lnSpc>
              <a:spcBef>
                <a:spcPts val="0"/>
              </a:spcBef>
              <a:spcAft>
                <a:spcPts val="0"/>
              </a:spcAft>
              <a:buClrTx/>
              <a:buSzTx/>
              <a:buFontTx/>
              <a:buNone/>
              <a:tabLst/>
              <a:defRPr/>
            </a:pPr>
            <a:r>
              <a:rPr lang="en-PH" dirty="0"/>
              <a:t>David, Alexandra; Schäfer, Susann; </a:t>
            </a:r>
            <a:r>
              <a:rPr lang="en-PH" dirty="0" err="1"/>
              <a:t>Terstriep</a:t>
            </a:r>
            <a:r>
              <a:rPr lang="en-PH" dirty="0"/>
              <a:t>, Judith (2021) : Characteristics of migrant entrepreneurs: Asset in times of crisis?, </a:t>
            </a:r>
            <a:r>
              <a:rPr lang="en-PH" dirty="0" err="1"/>
              <a:t>Forschung</a:t>
            </a:r>
            <a:r>
              <a:rPr lang="en-PH" dirty="0"/>
              <a:t> </a:t>
            </a:r>
            <a:r>
              <a:rPr lang="en-PH" dirty="0" err="1"/>
              <a:t>Aktuell</a:t>
            </a:r>
            <a:r>
              <a:rPr lang="en-PH" dirty="0"/>
              <a:t>, No. 01/2021, </a:t>
            </a:r>
            <a:r>
              <a:rPr lang="en-PH" dirty="0" err="1"/>
              <a:t>Institut</a:t>
            </a:r>
            <a:r>
              <a:rPr lang="en-PH" dirty="0"/>
              <a:t> Arbeit und Technik (IAT), Gelsenkirchenhttps://www.econstor.eu/bitstream/10419/231383/1/1749298260.pdf</a:t>
            </a:r>
          </a:p>
        </p:txBody>
      </p:sp>
    </p:spTree>
    <p:extLst>
      <p:ext uri="{BB962C8B-B14F-4D97-AF65-F5344CB8AC3E}">
        <p14:creationId xmlns:p14="http://schemas.microsoft.com/office/powerpoint/2010/main" val="288887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Source: </a:t>
            </a:r>
            <a:r>
              <a:rPr lang="en-US" sz="1150" b="0" i="0" kern="1200" dirty="0">
                <a:solidFill>
                  <a:schemeClr val="tx1"/>
                </a:solidFill>
                <a:effectLst/>
                <a:latin typeface="+mn-lt"/>
                <a:ea typeface="+mn-ea"/>
                <a:cs typeface="+mn-cs"/>
              </a:rPr>
              <a:t>Wei, </a:t>
            </a:r>
            <a:r>
              <a:rPr lang="en-US" sz="1150" b="0" i="0" kern="1200" dirty="0" err="1">
                <a:solidFill>
                  <a:schemeClr val="tx1"/>
                </a:solidFill>
                <a:effectLst/>
                <a:latin typeface="+mn-lt"/>
                <a:ea typeface="+mn-ea"/>
                <a:cs typeface="+mn-cs"/>
              </a:rPr>
              <a:t>Xiahai</a:t>
            </a:r>
            <a:r>
              <a:rPr lang="en-US" sz="1150" b="0" i="0" kern="1200" dirty="0">
                <a:solidFill>
                  <a:schemeClr val="tx1"/>
                </a:solidFill>
                <a:effectLst/>
                <a:latin typeface="+mn-lt"/>
                <a:ea typeface="+mn-ea"/>
                <a:cs typeface="+mn-cs"/>
              </a:rPr>
              <a:t> and Jiao, Yang and </a:t>
            </a:r>
            <a:r>
              <a:rPr lang="en-US" sz="1150" b="0" i="0" kern="1200" dirty="0" err="1">
                <a:solidFill>
                  <a:schemeClr val="tx1"/>
                </a:solidFill>
                <a:effectLst/>
                <a:latin typeface="+mn-lt"/>
                <a:ea typeface="+mn-ea"/>
                <a:cs typeface="+mn-cs"/>
              </a:rPr>
              <a:t>Growe</a:t>
            </a:r>
            <a:r>
              <a:rPr lang="en-US" sz="1150" b="0" i="0" kern="1200" dirty="0">
                <a:solidFill>
                  <a:schemeClr val="tx1"/>
                </a:solidFill>
                <a:effectLst/>
                <a:latin typeface="+mn-lt"/>
                <a:ea typeface="+mn-ea"/>
                <a:cs typeface="+mn-cs"/>
              </a:rPr>
              <a:t>, Glenn, The Making of Entrepreneurship: Does Language Ability Matter? (January 13, 2018). Small Business Economics, Available at SSRN: </a:t>
            </a:r>
            <a:r>
              <a:rPr lang="en-US" sz="1150" b="0" i="0" u="sng" kern="1200" dirty="0">
                <a:solidFill>
                  <a:schemeClr val="tx1"/>
                </a:solidFill>
                <a:effectLst/>
                <a:latin typeface="+mn-lt"/>
                <a:ea typeface="+mn-ea"/>
                <a:cs typeface="+mn-cs"/>
                <a:hlinkClick r:id="rId3"/>
              </a:rPr>
              <a:t>https://ssrn.com/abstract=3139384</a:t>
            </a:r>
            <a:r>
              <a:rPr lang="en-US" sz="1150" b="0" i="0" kern="1200" dirty="0">
                <a:solidFill>
                  <a:schemeClr val="tx1"/>
                </a:solidFill>
                <a:effectLst/>
                <a:latin typeface="+mn-lt"/>
                <a:ea typeface="+mn-ea"/>
                <a:cs typeface="+mn-cs"/>
              </a:rPr>
              <a:t> or </a:t>
            </a:r>
            <a:r>
              <a:rPr lang="en-US" sz="1150" b="0" i="0" u="sng" kern="1200" dirty="0">
                <a:solidFill>
                  <a:schemeClr val="tx1"/>
                </a:solidFill>
                <a:effectLst/>
                <a:latin typeface="+mn-lt"/>
                <a:ea typeface="+mn-ea"/>
                <a:cs typeface="+mn-cs"/>
                <a:hlinkClick r:id="rId4"/>
              </a:rPr>
              <a:t>http://dx.doi.org/10.2139/ssrn.3139384</a:t>
            </a:r>
            <a:endParaRPr lang="en-PH" dirty="0"/>
          </a:p>
        </p:txBody>
      </p:sp>
    </p:spTree>
    <p:extLst>
      <p:ext uri="{BB962C8B-B14F-4D97-AF65-F5344CB8AC3E}">
        <p14:creationId xmlns:p14="http://schemas.microsoft.com/office/powerpoint/2010/main" val="794589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Source: </a:t>
            </a:r>
          </a:p>
          <a:p>
            <a:r>
              <a:rPr lang="en-PH" dirty="0"/>
              <a:t>https://impactonyouth.eu/assessments/</a:t>
            </a:r>
          </a:p>
          <a:p>
            <a:endParaRPr lang="en-PH" dirty="0"/>
          </a:p>
          <a:p>
            <a:r>
              <a:rPr lang="en-PH" dirty="0"/>
              <a:t>https://impactonyouth.eu/user-register/</a:t>
            </a:r>
          </a:p>
          <a:p>
            <a:endParaRPr lang="en-PH" dirty="0"/>
          </a:p>
        </p:txBody>
      </p:sp>
    </p:spTree>
    <p:extLst>
      <p:ext uri="{BB962C8B-B14F-4D97-AF65-F5344CB8AC3E}">
        <p14:creationId xmlns:p14="http://schemas.microsoft.com/office/powerpoint/2010/main" val="21816591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Source: </a:t>
            </a:r>
          </a:p>
          <a:p>
            <a:r>
              <a:rPr lang="en-PH" dirty="0"/>
              <a:t>https://impactonyouth.eu/assessments/</a:t>
            </a:r>
          </a:p>
        </p:txBody>
      </p:sp>
    </p:spTree>
    <p:extLst>
      <p:ext uri="{BB962C8B-B14F-4D97-AF65-F5344CB8AC3E}">
        <p14:creationId xmlns:p14="http://schemas.microsoft.com/office/powerpoint/2010/main" val="21557829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Source:  https://www.bdc.ca/en/articles-tools/entrepreneur-toolkit/business-assessments/self-assessment-test-your-entrepreneurial-potential</a:t>
            </a:r>
          </a:p>
          <a:p>
            <a:endParaRPr lang="en-PH" dirty="0"/>
          </a:p>
          <a:p>
            <a:endParaRPr lang="en-PH" dirty="0"/>
          </a:p>
        </p:txBody>
      </p:sp>
    </p:spTree>
    <p:extLst>
      <p:ext uri="{BB962C8B-B14F-4D97-AF65-F5344CB8AC3E}">
        <p14:creationId xmlns:p14="http://schemas.microsoft.com/office/powerpoint/2010/main" val="3770928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Source: https://www.theneweuropean.eu/eurovoices/immigrant-entrepreneurs-are-the-best-of-the-best-a-selection-of-mep-quotes</a:t>
            </a:r>
          </a:p>
          <a:p>
            <a:endParaRPr lang="en-PH" dirty="0"/>
          </a:p>
        </p:txBody>
      </p:sp>
    </p:spTree>
    <p:extLst>
      <p:ext uri="{BB962C8B-B14F-4D97-AF65-F5344CB8AC3E}">
        <p14:creationId xmlns:p14="http://schemas.microsoft.com/office/powerpoint/2010/main" val="14942037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75998" rtl="0" eaLnBrk="1" fontAlgn="auto" latinLnBrk="0" hangingPunct="1">
              <a:lnSpc>
                <a:spcPct val="100000"/>
              </a:lnSpc>
              <a:spcBef>
                <a:spcPts val="0"/>
              </a:spcBef>
              <a:spcAft>
                <a:spcPts val="0"/>
              </a:spcAft>
              <a:buClrTx/>
              <a:buSzTx/>
              <a:buFontTx/>
              <a:buNone/>
              <a:tabLst/>
              <a:defRPr/>
            </a:pPr>
            <a:r>
              <a:rPr lang="en-PH" dirty="0"/>
              <a:t>Source:</a:t>
            </a:r>
          </a:p>
          <a:p>
            <a:pPr marL="0" marR="0" lvl="0" indent="0" algn="l" defTabSz="875998" rtl="0" eaLnBrk="1" fontAlgn="auto" latinLnBrk="0" hangingPunct="1">
              <a:lnSpc>
                <a:spcPct val="100000"/>
              </a:lnSpc>
              <a:spcBef>
                <a:spcPts val="0"/>
              </a:spcBef>
              <a:spcAft>
                <a:spcPts val="0"/>
              </a:spcAft>
              <a:buClrTx/>
              <a:buSzTx/>
              <a:buFontTx/>
              <a:buNone/>
              <a:tabLst/>
              <a:defRPr/>
            </a:pPr>
            <a:endParaRPr lang="en-US" dirty="0"/>
          </a:p>
          <a:p>
            <a:pPr marL="0" marR="0" lvl="0" indent="0" algn="l" defTabSz="875998" rtl="0" eaLnBrk="1" fontAlgn="auto" latinLnBrk="0" hangingPunct="1">
              <a:lnSpc>
                <a:spcPct val="100000"/>
              </a:lnSpc>
              <a:spcBef>
                <a:spcPts val="0"/>
              </a:spcBef>
              <a:spcAft>
                <a:spcPts val="0"/>
              </a:spcAft>
              <a:buClrTx/>
              <a:buSzTx/>
              <a:buFontTx/>
              <a:buNone/>
              <a:tabLst/>
              <a:defRPr/>
            </a:pPr>
            <a:r>
              <a:rPr lang="en-PH" dirty="0"/>
              <a:t>https://openstax.org/books/entrepreneurship/pages/11-4-the-business-plan</a:t>
            </a:r>
          </a:p>
          <a:p>
            <a:pPr marL="0" marR="0" lvl="0" indent="0" algn="l" defTabSz="875998" rtl="0" eaLnBrk="1" fontAlgn="auto" latinLnBrk="0" hangingPunct="1">
              <a:lnSpc>
                <a:spcPct val="100000"/>
              </a:lnSpc>
              <a:spcBef>
                <a:spcPts val="0"/>
              </a:spcBef>
              <a:spcAft>
                <a:spcPts val="0"/>
              </a:spcAft>
              <a:buClrTx/>
              <a:buSzTx/>
              <a:buFontTx/>
              <a:buNone/>
              <a:tabLst/>
              <a:defRPr/>
            </a:pPr>
            <a:endParaRPr lang="en-PH" dirty="0"/>
          </a:p>
        </p:txBody>
      </p:sp>
    </p:spTree>
    <p:extLst>
      <p:ext uri="{BB962C8B-B14F-4D97-AF65-F5344CB8AC3E}">
        <p14:creationId xmlns:p14="http://schemas.microsoft.com/office/powerpoint/2010/main" val="3009618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75998" rtl="0" eaLnBrk="1" fontAlgn="auto" latinLnBrk="0" hangingPunct="1">
              <a:lnSpc>
                <a:spcPct val="100000"/>
              </a:lnSpc>
              <a:spcBef>
                <a:spcPts val="0"/>
              </a:spcBef>
              <a:spcAft>
                <a:spcPts val="0"/>
              </a:spcAft>
              <a:buClrTx/>
              <a:buSzTx/>
              <a:buFontTx/>
              <a:buNone/>
              <a:tabLst/>
              <a:defRPr/>
            </a:pPr>
            <a:r>
              <a:rPr lang="en-PH" dirty="0"/>
              <a:t>Source:</a:t>
            </a:r>
          </a:p>
          <a:p>
            <a:pPr marL="0" marR="0" lvl="0" indent="0" algn="l" defTabSz="875998" rtl="0" eaLnBrk="1" fontAlgn="auto" latinLnBrk="0" hangingPunct="1">
              <a:lnSpc>
                <a:spcPct val="100000"/>
              </a:lnSpc>
              <a:spcBef>
                <a:spcPts val="0"/>
              </a:spcBef>
              <a:spcAft>
                <a:spcPts val="0"/>
              </a:spcAft>
              <a:buClrTx/>
              <a:buSzTx/>
              <a:buFontTx/>
              <a:buNone/>
              <a:tabLst/>
              <a:defRPr/>
            </a:pPr>
            <a:endParaRPr lang="en-US" dirty="0"/>
          </a:p>
          <a:p>
            <a:pPr marL="0" marR="0" lvl="0" indent="0" algn="l" defTabSz="875998" rtl="0" eaLnBrk="1" fontAlgn="auto" latinLnBrk="0" hangingPunct="1">
              <a:lnSpc>
                <a:spcPct val="100000"/>
              </a:lnSpc>
              <a:spcBef>
                <a:spcPts val="0"/>
              </a:spcBef>
              <a:spcAft>
                <a:spcPts val="0"/>
              </a:spcAft>
              <a:buClrTx/>
              <a:buSzTx/>
              <a:buFontTx/>
              <a:buNone/>
              <a:tabLst/>
              <a:defRPr/>
            </a:pPr>
            <a:r>
              <a:rPr lang="en-PH" dirty="0"/>
              <a:t>https://openstax.org/books/entrepreneurship/pages/11-4-the-business-plan</a:t>
            </a:r>
          </a:p>
          <a:p>
            <a:pPr marL="0" marR="0" lvl="0" indent="0" algn="l" defTabSz="875998" rtl="0" eaLnBrk="1" fontAlgn="auto" latinLnBrk="0" hangingPunct="1">
              <a:lnSpc>
                <a:spcPct val="100000"/>
              </a:lnSpc>
              <a:spcBef>
                <a:spcPts val="0"/>
              </a:spcBef>
              <a:spcAft>
                <a:spcPts val="0"/>
              </a:spcAft>
              <a:buClrTx/>
              <a:buSzTx/>
              <a:buFontTx/>
              <a:buNone/>
              <a:tabLst/>
              <a:defRPr/>
            </a:pPr>
            <a:endParaRPr lang="en-PH" dirty="0"/>
          </a:p>
        </p:txBody>
      </p:sp>
    </p:spTree>
    <p:extLst>
      <p:ext uri="{BB962C8B-B14F-4D97-AF65-F5344CB8AC3E}">
        <p14:creationId xmlns:p14="http://schemas.microsoft.com/office/powerpoint/2010/main" val="35095761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err="1"/>
              <a:t>Source:https</a:t>
            </a:r>
            <a:r>
              <a:rPr lang="en-PH" dirty="0"/>
              <a:t>://studylib.net/doc/11852130/a-business-plan-checklist--key-questions-to-answer-</a:t>
            </a:r>
            <a:r>
              <a:rPr lang="en-PH" dirty="0" err="1"/>
              <a:t>organi</a:t>
            </a:r>
            <a:r>
              <a:rPr lang="en-PH" dirty="0"/>
              <a:t>...</a:t>
            </a:r>
          </a:p>
          <a:p>
            <a:endParaRPr lang="en-PH" dirty="0"/>
          </a:p>
        </p:txBody>
      </p:sp>
    </p:spTree>
    <p:extLst>
      <p:ext uri="{BB962C8B-B14F-4D97-AF65-F5344CB8AC3E}">
        <p14:creationId xmlns:p14="http://schemas.microsoft.com/office/powerpoint/2010/main" val="6848545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Source: https://www.theneweuropean.eu/eurovoices/immigrant-entrepreneurs-are-the-best-of-the-best-a-selection-of-mep-quotes</a:t>
            </a:r>
          </a:p>
          <a:p>
            <a:endParaRPr lang="en-PH" dirty="0"/>
          </a:p>
        </p:txBody>
      </p:sp>
    </p:spTree>
    <p:extLst>
      <p:ext uri="{BB962C8B-B14F-4D97-AF65-F5344CB8AC3E}">
        <p14:creationId xmlns:p14="http://schemas.microsoft.com/office/powerpoint/2010/main" val="36625907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07835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b="1" dirty="0"/>
              <a:t>Additional Resources For Educators and Organizers of Language Support Activities:</a:t>
            </a:r>
          </a:p>
          <a:p>
            <a:endParaRPr lang="en-PH" b="1" dirty="0"/>
          </a:p>
          <a:p>
            <a:r>
              <a:rPr lang="en-PH" dirty="0"/>
              <a:t>Council of Europe </a:t>
            </a:r>
          </a:p>
          <a:p>
            <a:r>
              <a:rPr lang="en-PH" dirty="0"/>
              <a:t>https://www.coe.int/en/web/language-support-for-adult-refugees/list-of-all-tools</a:t>
            </a:r>
          </a:p>
          <a:p>
            <a:endParaRPr lang="en-PH" dirty="0"/>
          </a:p>
        </p:txBody>
      </p:sp>
    </p:spTree>
    <p:extLst>
      <p:ext uri="{BB962C8B-B14F-4D97-AF65-F5344CB8AC3E}">
        <p14:creationId xmlns:p14="http://schemas.microsoft.com/office/powerpoint/2010/main" val="7144180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Tree>
    <p:extLst>
      <p:ext uri="{BB962C8B-B14F-4D97-AF65-F5344CB8AC3E}">
        <p14:creationId xmlns:p14="http://schemas.microsoft.com/office/powerpoint/2010/main" val="614365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Tree>
    <p:extLst>
      <p:ext uri="{BB962C8B-B14F-4D97-AF65-F5344CB8AC3E}">
        <p14:creationId xmlns:p14="http://schemas.microsoft.com/office/powerpoint/2010/main" val="2055576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References:</a:t>
            </a:r>
          </a:p>
          <a:p>
            <a:endParaRPr lang="en-GB" dirty="0"/>
          </a:p>
          <a:p>
            <a:r>
              <a:rPr lang="en-GB" dirty="0"/>
              <a:t>Business Structures: https://corporatefinanceinstitute.com/resources/management/business-structure/</a:t>
            </a:r>
          </a:p>
          <a:p>
            <a:pPr marL="0" marR="0" lvl="0" indent="0" algn="l" defTabSz="875998" rtl="0" eaLnBrk="1" fontAlgn="auto" latinLnBrk="0" hangingPunct="1">
              <a:lnSpc>
                <a:spcPct val="100000"/>
              </a:lnSpc>
              <a:spcBef>
                <a:spcPts val="0"/>
              </a:spcBef>
              <a:spcAft>
                <a:spcPts val="0"/>
              </a:spcAft>
              <a:buClrTx/>
              <a:buSzTx/>
              <a:buFontTx/>
              <a:buNone/>
              <a:tabLst/>
              <a:defRPr/>
            </a:pPr>
            <a:r>
              <a:rPr lang="en-GB" b="0" i="0" dirty="0">
                <a:solidFill>
                  <a:srgbClr val="2D2D2D"/>
                </a:solidFill>
                <a:effectLst/>
                <a:latin typeface="Noto Sans" panose="020B0502040504020204" pitchFamily="34" charset="0"/>
              </a:rPr>
              <a:t>Indeed’s Guide to Business Structures: 5 Types and Their Advantages: https://www.indeed.com/career-advice/career-development/business-structure</a:t>
            </a:r>
          </a:p>
          <a:p>
            <a:endParaRPr lang="en-GB" dirty="0"/>
          </a:p>
        </p:txBody>
      </p:sp>
    </p:spTree>
    <p:extLst>
      <p:ext uri="{BB962C8B-B14F-4D97-AF65-F5344CB8AC3E}">
        <p14:creationId xmlns:p14="http://schemas.microsoft.com/office/powerpoint/2010/main" val="4087198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References:</a:t>
            </a:r>
          </a:p>
          <a:p>
            <a:endParaRPr lang="en-GB" dirty="0"/>
          </a:p>
          <a:p>
            <a:r>
              <a:rPr lang="en-GB" dirty="0"/>
              <a:t>Business Structures: https://corporatefinanceinstitute.com/resources/management/business-structure/</a:t>
            </a:r>
          </a:p>
          <a:p>
            <a:pPr marL="0" marR="0" lvl="0" indent="0" algn="l" defTabSz="875998" rtl="0" eaLnBrk="1" fontAlgn="auto" latinLnBrk="0" hangingPunct="1">
              <a:lnSpc>
                <a:spcPct val="100000"/>
              </a:lnSpc>
              <a:spcBef>
                <a:spcPts val="0"/>
              </a:spcBef>
              <a:spcAft>
                <a:spcPts val="0"/>
              </a:spcAft>
              <a:buClrTx/>
              <a:buSzTx/>
              <a:buFontTx/>
              <a:buNone/>
              <a:tabLst/>
              <a:defRPr/>
            </a:pPr>
            <a:r>
              <a:rPr lang="en-GB" b="0" i="0" dirty="0">
                <a:solidFill>
                  <a:srgbClr val="2D2D2D"/>
                </a:solidFill>
                <a:effectLst/>
                <a:latin typeface="Noto Sans" panose="020B0502040504020204" pitchFamily="34" charset="0"/>
              </a:rPr>
              <a:t>Indeed’s Guide to Business Structures: 5 Types and Their Advantages: https://www.indeed.com/career-advice/career-development/business-structure</a:t>
            </a:r>
          </a:p>
          <a:p>
            <a:endParaRPr lang="en-GB" dirty="0"/>
          </a:p>
        </p:txBody>
      </p:sp>
    </p:spTree>
    <p:extLst>
      <p:ext uri="{BB962C8B-B14F-4D97-AF65-F5344CB8AC3E}">
        <p14:creationId xmlns:p14="http://schemas.microsoft.com/office/powerpoint/2010/main" val="19120325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References:</a:t>
            </a:r>
          </a:p>
          <a:p>
            <a:pPr marL="0" marR="0" lvl="0" indent="0" algn="l" defTabSz="875998" rtl="0" eaLnBrk="1" fontAlgn="auto" latinLnBrk="0" hangingPunct="1">
              <a:lnSpc>
                <a:spcPct val="100000"/>
              </a:lnSpc>
              <a:spcBef>
                <a:spcPts val="0"/>
              </a:spcBef>
              <a:spcAft>
                <a:spcPts val="0"/>
              </a:spcAft>
              <a:buClrTx/>
              <a:buSzTx/>
              <a:buFontTx/>
              <a:buNone/>
              <a:tabLst/>
              <a:defRPr/>
            </a:pPr>
            <a:r>
              <a:rPr lang="en-GB" b="0" i="0" dirty="0">
                <a:effectLst/>
                <a:latin typeface="Source Sans Pro" panose="020B0503030403020204" pitchFamily="34" charset="0"/>
              </a:rPr>
              <a:t>21 things to research before starting a business: https://www.transmitstartups.co.uk/business-planning/21-things-to-research-before-starting-a-business</a:t>
            </a:r>
            <a:endParaRPr lang="en-GB" b="1" i="0" dirty="0">
              <a:effectLst/>
              <a:latin typeface="Source Sans Pro" panose="020B0503030403020204" pitchFamily="34" charset="0"/>
            </a:endParaRPr>
          </a:p>
          <a:p>
            <a:r>
              <a:rPr lang="en-GB" dirty="0"/>
              <a:t>How to Start a Business: A Startup Guide for Entrepreneurs: https://blog.hubspot.com/sales/how-to-start-a-business  </a:t>
            </a:r>
          </a:p>
          <a:p>
            <a:pPr marL="0" marR="0" lvl="0" indent="0" algn="l" defTabSz="875998" rtl="0" eaLnBrk="1" fontAlgn="auto" latinLnBrk="0" hangingPunct="1">
              <a:lnSpc>
                <a:spcPct val="100000"/>
              </a:lnSpc>
              <a:spcBef>
                <a:spcPts val="0"/>
              </a:spcBef>
              <a:spcAft>
                <a:spcPts val="0"/>
              </a:spcAft>
              <a:buClrTx/>
              <a:buSzTx/>
              <a:buFontTx/>
              <a:buNone/>
              <a:tabLst/>
              <a:defRPr/>
            </a:pPr>
            <a:r>
              <a:rPr lang="en-GB" b="0" i="0" dirty="0">
                <a:solidFill>
                  <a:srgbClr val="000861"/>
                </a:solidFill>
                <a:effectLst/>
                <a:latin typeface="radikal"/>
              </a:rPr>
              <a:t>How to conduct market research for your business idea: https://www.tide.co/blog/business-tips/market-research/ </a:t>
            </a:r>
          </a:p>
          <a:p>
            <a:pPr marL="0" marR="0" lvl="0" indent="0" algn="l" defTabSz="875998" rtl="0" eaLnBrk="1" fontAlgn="auto" latinLnBrk="0" hangingPunct="1">
              <a:lnSpc>
                <a:spcPct val="100000"/>
              </a:lnSpc>
              <a:spcBef>
                <a:spcPts val="0"/>
              </a:spcBef>
              <a:spcAft>
                <a:spcPts val="0"/>
              </a:spcAft>
              <a:buClrTx/>
              <a:buSzTx/>
              <a:buFontTx/>
              <a:buNone/>
              <a:tabLst/>
              <a:defRPr/>
            </a:pPr>
            <a:r>
              <a:rPr lang="en-GB" b="0" i="0" dirty="0">
                <a:effectLst/>
                <a:latin typeface="myriad-pro"/>
              </a:rPr>
              <a:t>The Legal Requirements To Consider When Setting Up Your Business In Europe: https://bridgeheadagency.com/legal-requirements/</a:t>
            </a:r>
          </a:p>
          <a:p>
            <a:pPr marL="0" marR="0" lvl="0" indent="0" algn="l" defTabSz="875998" rtl="0" eaLnBrk="1" fontAlgn="auto" latinLnBrk="0" hangingPunct="1">
              <a:lnSpc>
                <a:spcPct val="100000"/>
              </a:lnSpc>
              <a:spcBef>
                <a:spcPts val="0"/>
              </a:spcBef>
              <a:spcAft>
                <a:spcPts val="0"/>
              </a:spcAft>
              <a:buClrTx/>
              <a:buSzTx/>
              <a:buFontTx/>
              <a:buNone/>
              <a:tabLst/>
              <a:defRPr/>
            </a:pPr>
            <a:endParaRPr lang="en-GB" b="0" i="0" dirty="0">
              <a:solidFill>
                <a:srgbClr val="000861"/>
              </a:solidFill>
              <a:effectLst/>
              <a:latin typeface="radikal"/>
            </a:endParaRPr>
          </a:p>
          <a:p>
            <a:endParaRPr lang="en-GB" dirty="0"/>
          </a:p>
        </p:txBody>
      </p:sp>
    </p:spTree>
    <p:extLst>
      <p:ext uri="{BB962C8B-B14F-4D97-AF65-F5344CB8AC3E}">
        <p14:creationId xmlns:p14="http://schemas.microsoft.com/office/powerpoint/2010/main" val="32160003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1">
    <p:spTree>
      <p:nvGrpSpPr>
        <p:cNvPr id="1" name=""/>
        <p:cNvGrpSpPr/>
        <p:nvPr/>
      </p:nvGrpSpPr>
      <p:grpSpPr>
        <a:xfrm>
          <a:off x="0" y="0"/>
          <a:ext cx="0" cy="0"/>
          <a:chOff x="0" y="0"/>
          <a:chExt cx="0" cy="0"/>
        </a:xfrm>
      </p:grpSpPr>
      <p:sp>
        <p:nvSpPr>
          <p:cNvPr id="85" name="Freeform 84">
            <a:extLst>
              <a:ext uri="{FF2B5EF4-FFF2-40B4-BE49-F238E27FC236}">
                <a16:creationId xmlns:a16="http://schemas.microsoft.com/office/drawing/2014/main" id="{AA9B7715-6268-FDD6-91C0-C5F1888A3C57}"/>
              </a:ext>
            </a:extLst>
          </p:cNvPr>
          <p:cNvSpPr/>
          <p:nvPr userDrawn="1"/>
        </p:nvSpPr>
        <p:spPr>
          <a:xfrm>
            <a:off x="0" y="2693726"/>
            <a:ext cx="12192000" cy="3193489"/>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915F9E"/>
          </a:solidFill>
          <a:ln w="30808" cap="flat">
            <a:noFill/>
            <a:prstDash val="solid"/>
            <a:miter/>
          </a:ln>
        </p:spPr>
        <p:txBody>
          <a:bodyPr rtlCol="0" anchor="ctr"/>
          <a:lstStyle/>
          <a:p>
            <a:endParaRPr lang="en-US" sz="2069"/>
          </a:p>
        </p:txBody>
      </p:sp>
      <p:sp>
        <p:nvSpPr>
          <p:cNvPr id="86" name="Text Placeholder 32">
            <a:extLst>
              <a:ext uri="{FF2B5EF4-FFF2-40B4-BE49-F238E27FC236}">
                <a16:creationId xmlns:a16="http://schemas.microsoft.com/office/drawing/2014/main" id="{B44AD947-E962-8DEC-BC3E-A9D0C61C47A0}"/>
              </a:ext>
            </a:extLst>
          </p:cNvPr>
          <p:cNvSpPr>
            <a:spLocks noGrp="1"/>
          </p:cNvSpPr>
          <p:nvPr>
            <p:ph type="body" sz="quarter" idx="16" hasCustomPrompt="1"/>
          </p:nvPr>
        </p:nvSpPr>
        <p:spPr>
          <a:xfrm>
            <a:off x="575887" y="3922846"/>
            <a:ext cx="3354126" cy="1008397"/>
          </a:xfrm>
          <a:prstGeom prst="rect">
            <a:avLst/>
          </a:prstGeom>
        </p:spPr>
        <p:txBody>
          <a:bodyPr anchor="t">
            <a:noAutofit/>
          </a:bodyPr>
          <a:lstStyle>
            <a:lvl1pPr marL="0" indent="0" algn="l">
              <a:lnSpc>
                <a:spcPts val="3954"/>
              </a:lnSpc>
              <a:spcBef>
                <a:spcPts val="0"/>
              </a:spcBef>
              <a:buNone/>
              <a:defRPr sz="4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err="1"/>
              <a:t>Ingrow</a:t>
            </a:r>
            <a:endParaRPr lang="en-US" dirty="0"/>
          </a:p>
        </p:txBody>
      </p:sp>
      <p:sp>
        <p:nvSpPr>
          <p:cNvPr id="87" name="Text Placeholder 32">
            <a:extLst>
              <a:ext uri="{FF2B5EF4-FFF2-40B4-BE49-F238E27FC236}">
                <a16:creationId xmlns:a16="http://schemas.microsoft.com/office/drawing/2014/main" id="{AAC208EE-B489-916C-108F-2537D258C8D9}"/>
              </a:ext>
            </a:extLst>
          </p:cNvPr>
          <p:cNvSpPr>
            <a:spLocks noGrp="1"/>
          </p:cNvSpPr>
          <p:nvPr>
            <p:ph type="body" sz="quarter" idx="19" hasCustomPrompt="1"/>
          </p:nvPr>
        </p:nvSpPr>
        <p:spPr>
          <a:xfrm>
            <a:off x="575887" y="3232383"/>
            <a:ext cx="3311988" cy="533188"/>
          </a:xfrm>
          <a:prstGeom prst="rect">
            <a:avLst/>
          </a:prstGeom>
        </p:spPr>
        <p:txBody>
          <a:bodyPr anchor="t">
            <a:noAutofit/>
          </a:bodyPr>
          <a:lstStyle>
            <a:lvl1pPr marL="0" indent="0" algn="l">
              <a:lnSpc>
                <a:spcPct val="100000"/>
              </a:lnSpc>
              <a:spcBef>
                <a:spcPts val="0"/>
              </a:spcBef>
              <a:buNone/>
              <a:defRPr sz="3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a:t>
            </a:r>
          </a:p>
        </p:txBody>
      </p:sp>
      <p:grpSp>
        <p:nvGrpSpPr>
          <p:cNvPr id="88" name="Group 87">
            <a:extLst>
              <a:ext uri="{FF2B5EF4-FFF2-40B4-BE49-F238E27FC236}">
                <a16:creationId xmlns:a16="http://schemas.microsoft.com/office/drawing/2014/main" id="{5966AC04-ABF7-3D79-A025-406AD47D7C7A}"/>
              </a:ext>
            </a:extLst>
          </p:cNvPr>
          <p:cNvGrpSpPr/>
          <p:nvPr userDrawn="1"/>
        </p:nvGrpSpPr>
        <p:grpSpPr>
          <a:xfrm>
            <a:off x="9720269" y="6076495"/>
            <a:ext cx="2471731" cy="613729"/>
            <a:chOff x="0" y="0"/>
            <a:chExt cx="2301694" cy="571500"/>
          </a:xfrm>
        </p:grpSpPr>
        <p:sp>
          <p:nvSpPr>
            <p:cNvPr id="89" name="Rectangle 88">
              <a:extLst>
                <a:ext uri="{FF2B5EF4-FFF2-40B4-BE49-F238E27FC236}">
                  <a16:creationId xmlns:a16="http://schemas.microsoft.com/office/drawing/2014/main" id="{0F2C1EEC-5999-06D3-B0AF-1C937227D7CC}"/>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90" name="Picture 89">
              <a:extLst>
                <a:ext uri="{FF2B5EF4-FFF2-40B4-BE49-F238E27FC236}">
                  <a16:creationId xmlns:a16="http://schemas.microsoft.com/office/drawing/2014/main" id="{68886DE2-822F-37B7-BC90-F8DFB6EFB061}"/>
                </a:ext>
              </a:extLst>
            </p:cNvPr>
            <p:cNvPicPr>
              <a:picLocks noChangeAspect="1"/>
            </p:cNvPicPr>
            <p:nvPr/>
          </p:nvPicPr>
          <p:blipFill>
            <a:blip r:embed="rId2"/>
            <a:srcRect l="4320" r="4320"/>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273" name="Picture Placeholder 272">
            <a:extLst>
              <a:ext uri="{FF2B5EF4-FFF2-40B4-BE49-F238E27FC236}">
                <a16:creationId xmlns:a16="http://schemas.microsoft.com/office/drawing/2014/main" id="{2B28F943-9786-4327-6248-0421E0EAB530}"/>
              </a:ext>
            </a:extLst>
          </p:cNvPr>
          <p:cNvSpPr>
            <a:spLocks noGrp="1"/>
          </p:cNvSpPr>
          <p:nvPr>
            <p:ph type="pic" sz="quarter" idx="44" hasCustomPrompt="1"/>
          </p:nvPr>
        </p:nvSpPr>
        <p:spPr>
          <a:xfrm>
            <a:off x="5835282" y="435952"/>
            <a:ext cx="5982506" cy="4551482"/>
          </a:xfrm>
          <a:custGeom>
            <a:avLst/>
            <a:gdLst>
              <a:gd name="connsiteX0" fmla="*/ 0 w 5982506"/>
              <a:gd name="connsiteY0" fmla="*/ 0 h 4551482"/>
              <a:gd name="connsiteX1" fmla="*/ 5982506 w 5982506"/>
              <a:gd name="connsiteY1" fmla="*/ 0 h 4551482"/>
              <a:gd name="connsiteX2" fmla="*/ 5982506 w 5982506"/>
              <a:gd name="connsiteY2" fmla="*/ 4551482 h 4551482"/>
              <a:gd name="connsiteX3" fmla="*/ 0 w 5982506"/>
              <a:gd name="connsiteY3" fmla="*/ 4551482 h 4551482"/>
              <a:gd name="connsiteX4" fmla="*/ 0 w 5982506"/>
              <a:gd name="connsiteY4" fmla="*/ 4242146 h 4551482"/>
              <a:gd name="connsiteX5" fmla="*/ 147355 w 5982506"/>
              <a:gd name="connsiteY5" fmla="*/ 4242146 h 4551482"/>
              <a:gd name="connsiteX6" fmla="*/ 147355 w 5982506"/>
              <a:gd name="connsiteY6" fmla="*/ 2802145 h 4551482"/>
              <a:gd name="connsiteX7" fmla="*/ 0 w 5982506"/>
              <a:gd name="connsiteY7" fmla="*/ 2802145 h 455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82506" h="4551482">
                <a:moveTo>
                  <a:pt x="0" y="0"/>
                </a:moveTo>
                <a:lnTo>
                  <a:pt x="5982506" y="0"/>
                </a:lnTo>
                <a:lnTo>
                  <a:pt x="5982506" y="4551482"/>
                </a:lnTo>
                <a:lnTo>
                  <a:pt x="0" y="4551482"/>
                </a:lnTo>
                <a:lnTo>
                  <a:pt x="0" y="4242146"/>
                </a:lnTo>
                <a:lnTo>
                  <a:pt x="147355" y="4242146"/>
                </a:lnTo>
                <a:lnTo>
                  <a:pt x="147355" y="2802145"/>
                </a:lnTo>
                <a:lnTo>
                  <a:pt x="0" y="2802145"/>
                </a:lnTo>
                <a:close/>
              </a:path>
            </a:pathLst>
          </a:custGeom>
          <a:solidFill>
            <a:schemeClr val="bg1">
              <a:lumMod val="95000"/>
            </a:schemeClr>
          </a:solidFill>
        </p:spPr>
        <p:txBody>
          <a:bodyPr wrap="square">
            <a:noAutofit/>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
        <p:nvSpPr>
          <p:cNvPr id="270" name="Text Placeholder 32">
            <a:extLst>
              <a:ext uri="{FF2B5EF4-FFF2-40B4-BE49-F238E27FC236}">
                <a16:creationId xmlns:a16="http://schemas.microsoft.com/office/drawing/2014/main" id="{64CC0190-4955-504C-7436-08AD8558AFE8}"/>
              </a:ext>
            </a:extLst>
          </p:cNvPr>
          <p:cNvSpPr>
            <a:spLocks noGrp="1"/>
          </p:cNvSpPr>
          <p:nvPr>
            <p:ph type="body" sz="quarter" idx="20" hasCustomPrompt="1"/>
          </p:nvPr>
        </p:nvSpPr>
        <p:spPr>
          <a:xfrm>
            <a:off x="575887" y="6100771"/>
            <a:ext cx="3752276" cy="622069"/>
          </a:xfrm>
          <a:prstGeom prst="rect">
            <a:avLst/>
          </a:prstGeom>
        </p:spPr>
        <p:txBody>
          <a:bodyPr anchor="t">
            <a:noAutofit/>
          </a:bodyPr>
          <a:lstStyle>
            <a:lvl1pPr marL="0" indent="0" algn="l">
              <a:lnSpc>
                <a:spcPct val="100000"/>
              </a:lnSpc>
              <a:spcBef>
                <a:spcPts val="0"/>
              </a:spcBef>
              <a:buNone/>
              <a:defRPr sz="2400" b="0"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err="1"/>
              <a:t>www.website.eu</a:t>
            </a:r>
            <a:endParaRPr lang="en-GB" dirty="0"/>
          </a:p>
        </p:txBody>
      </p:sp>
      <p:sp>
        <p:nvSpPr>
          <p:cNvPr id="274" name="Freeform 273">
            <a:extLst>
              <a:ext uri="{FF2B5EF4-FFF2-40B4-BE49-F238E27FC236}">
                <a16:creationId xmlns:a16="http://schemas.microsoft.com/office/drawing/2014/main" id="{B0E0F667-C112-09AB-4F5B-95A4E5DA4A9D}"/>
              </a:ext>
            </a:extLst>
          </p:cNvPr>
          <p:cNvSpPr/>
          <p:nvPr userDrawn="1"/>
        </p:nvSpPr>
        <p:spPr>
          <a:xfrm rot="16200000">
            <a:off x="5082637" y="3778098"/>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7" cap="flat">
            <a:noFill/>
            <a:prstDash val="solid"/>
            <a:miter/>
          </a:ln>
        </p:spPr>
        <p:txBody>
          <a:bodyPr rtlCol="0" anchor="ctr"/>
          <a:lstStyle/>
          <a:p>
            <a:endParaRPr lang="en-US" sz="2069"/>
          </a:p>
        </p:txBody>
      </p:sp>
      <p:pic>
        <p:nvPicPr>
          <p:cNvPr id="2" name="Picture 1">
            <a:extLst>
              <a:ext uri="{FF2B5EF4-FFF2-40B4-BE49-F238E27FC236}">
                <a16:creationId xmlns:a16="http://schemas.microsoft.com/office/drawing/2014/main" id="{B4046F93-9CF9-F6CD-4A70-E8CA0AB8678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16554" y="489291"/>
            <a:ext cx="4751124" cy="1787120"/>
          </a:xfrm>
          <a:prstGeom prst="rect">
            <a:avLst/>
          </a:prstGeom>
        </p:spPr>
      </p:pic>
    </p:spTree>
    <p:extLst>
      <p:ext uri="{BB962C8B-B14F-4D97-AF65-F5344CB8AC3E}">
        <p14:creationId xmlns:p14="http://schemas.microsoft.com/office/powerpoint/2010/main" val="375554104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Slide 1">
    <p:spTree>
      <p:nvGrpSpPr>
        <p:cNvPr id="1" name=""/>
        <p:cNvGrpSpPr/>
        <p:nvPr/>
      </p:nvGrpSpPr>
      <p:grpSpPr>
        <a:xfrm>
          <a:off x="0" y="0"/>
          <a:ext cx="0" cy="0"/>
          <a:chOff x="0" y="0"/>
          <a:chExt cx="0" cy="0"/>
        </a:xfrm>
      </p:grpSpPr>
      <p:sp>
        <p:nvSpPr>
          <p:cNvPr id="2" name="Picture Placeholder 12">
            <a:extLst>
              <a:ext uri="{FF2B5EF4-FFF2-40B4-BE49-F238E27FC236}">
                <a16:creationId xmlns:a16="http://schemas.microsoft.com/office/drawing/2014/main" id="{99568AC8-E43D-E73E-7D02-18A3B2F68E95}"/>
              </a:ext>
            </a:extLst>
          </p:cNvPr>
          <p:cNvSpPr>
            <a:spLocks noGrp="1"/>
          </p:cNvSpPr>
          <p:nvPr>
            <p:ph type="pic" sz="quarter" idx="12"/>
          </p:nvPr>
        </p:nvSpPr>
        <p:spPr>
          <a:xfrm>
            <a:off x="3940446" y="508738"/>
            <a:ext cx="7810445" cy="2359968"/>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4" name="Picture Placeholder 12">
            <a:extLst>
              <a:ext uri="{FF2B5EF4-FFF2-40B4-BE49-F238E27FC236}">
                <a16:creationId xmlns:a16="http://schemas.microsoft.com/office/drawing/2014/main" id="{0B672221-5889-3917-B5DB-35BDE28490A3}"/>
              </a:ext>
            </a:extLst>
          </p:cNvPr>
          <p:cNvSpPr>
            <a:spLocks noGrp="1"/>
          </p:cNvSpPr>
          <p:nvPr>
            <p:ph type="pic" sz="quarter" idx="14"/>
          </p:nvPr>
        </p:nvSpPr>
        <p:spPr>
          <a:xfrm>
            <a:off x="3940446" y="3281082"/>
            <a:ext cx="8251553" cy="3576918"/>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12" name="Picture Placeholder 11">
            <a:extLst>
              <a:ext uri="{FF2B5EF4-FFF2-40B4-BE49-F238E27FC236}">
                <a16:creationId xmlns:a16="http://schemas.microsoft.com/office/drawing/2014/main" id="{98C81996-E14F-2FA0-B775-454832A282DD}"/>
              </a:ext>
            </a:extLst>
          </p:cNvPr>
          <p:cNvSpPr>
            <a:spLocks noGrp="1"/>
          </p:cNvSpPr>
          <p:nvPr>
            <p:ph type="pic" sz="quarter" idx="15"/>
          </p:nvPr>
        </p:nvSpPr>
        <p:spPr>
          <a:xfrm>
            <a:off x="415637" y="0"/>
            <a:ext cx="3117272" cy="6484742"/>
          </a:xfrm>
          <a:custGeom>
            <a:avLst/>
            <a:gdLst>
              <a:gd name="connsiteX0" fmla="*/ 0 w 3117272"/>
              <a:gd name="connsiteY0" fmla="*/ 0 h 6484742"/>
              <a:gd name="connsiteX1" fmla="*/ 3117272 w 3117272"/>
              <a:gd name="connsiteY1" fmla="*/ 0 h 6484742"/>
              <a:gd name="connsiteX2" fmla="*/ 3117272 w 3117272"/>
              <a:gd name="connsiteY2" fmla="*/ 6484742 h 6484742"/>
              <a:gd name="connsiteX3" fmla="*/ 0 w 3117272"/>
              <a:gd name="connsiteY3" fmla="*/ 6484742 h 6484742"/>
              <a:gd name="connsiteX4" fmla="*/ 0 w 3117272"/>
              <a:gd name="connsiteY4" fmla="*/ 2251335 h 6484742"/>
              <a:gd name="connsiteX5" fmla="*/ 214865 w 3117272"/>
              <a:gd name="connsiteY5" fmla="*/ 2251335 h 6484742"/>
              <a:gd name="connsiteX6" fmla="*/ 214865 w 3117272"/>
              <a:gd name="connsiteY6" fmla="*/ 811334 h 6484742"/>
              <a:gd name="connsiteX7" fmla="*/ 0 w 3117272"/>
              <a:gd name="connsiteY7" fmla="*/ 811334 h 6484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7272" h="6484742">
                <a:moveTo>
                  <a:pt x="0" y="0"/>
                </a:moveTo>
                <a:lnTo>
                  <a:pt x="3117272" y="0"/>
                </a:lnTo>
                <a:lnTo>
                  <a:pt x="3117272" y="6484742"/>
                </a:lnTo>
                <a:lnTo>
                  <a:pt x="0" y="6484742"/>
                </a:lnTo>
                <a:lnTo>
                  <a:pt x="0" y="2251335"/>
                </a:lnTo>
                <a:lnTo>
                  <a:pt x="214865" y="2251335"/>
                </a:lnTo>
                <a:lnTo>
                  <a:pt x="214865" y="811334"/>
                </a:lnTo>
                <a:lnTo>
                  <a:pt x="0" y="811334"/>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13" name="Freeform 12">
            <a:extLst>
              <a:ext uri="{FF2B5EF4-FFF2-40B4-BE49-F238E27FC236}">
                <a16:creationId xmlns:a16="http://schemas.microsoft.com/office/drawing/2014/main" id="{F37F15AC-75EB-9933-F5F5-E157D4F44289}"/>
              </a:ext>
            </a:extLst>
          </p:cNvPr>
          <p:cNvSpPr/>
          <p:nvPr userDrawn="1"/>
        </p:nvSpPr>
        <p:spPr>
          <a:xfrm rot="16200000">
            <a:off x="-269498" y="1351335"/>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915F9E"/>
          </a:solidFill>
          <a:ln w="30808" cap="flat">
            <a:noFill/>
            <a:prstDash val="solid"/>
            <a:miter/>
          </a:ln>
        </p:spPr>
        <p:txBody>
          <a:bodyPr rtlCol="0" anchor="ctr"/>
          <a:lstStyle/>
          <a:p>
            <a:endParaRPr lang="en-US" sz="2069"/>
          </a:p>
        </p:txBody>
      </p:sp>
    </p:spTree>
    <p:extLst>
      <p:ext uri="{BB962C8B-B14F-4D97-AF65-F5344CB8AC3E}">
        <p14:creationId xmlns:p14="http://schemas.microsoft.com/office/powerpoint/2010/main" val="785774958"/>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Slide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FB69382-839E-D646-89C9-E5867CB9B0E9}"/>
              </a:ext>
            </a:extLst>
          </p:cNvPr>
          <p:cNvSpPr>
            <a:spLocks noGrp="1"/>
          </p:cNvSpPr>
          <p:nvPr>
            <p:ph type="pic" sz="quarter" idx="21"/>
          </p:nvPr>
        </p:nvSpPr>
        <p:spPr>
          <a:xfrm>
            <a:off x="0" y="0"/>
            <a:ext cx="4163818" cy="6858000"/>
          </a:xfrm>
          <a:custGeom>
            <a:avLst/>
            <a:gdLst>
              <a:gd name="connsiteX0" fmla="*/ 0 w 5875886"/>
              <a:gd name="connsiteY0" fmla="*/ 0 h 6858000"/>
              <a:gd name="connsiteX1" fmla="*/ 5875886 w 5875886"/>
              <a:gd name="connsiteY1" fmla="*/ 0 h 6858000"/>
              <a:gd name="connsiteX2" fmla="*/ 5875886 w 5875886"/>
              <a:gd name="connsiteY2" fmla="*/ 737390 h 6858000"/>
              <a:gd name="connsiteX3" fmla="*/ 5688883 w 5875886"/>
              <a:gd name="connsiteY3" fmla="*/ 737390 h 6858000"/>
              <a:gd name="connsiteX4" fmla="*/ 5688883 w 5875886"/>
              <a:gd name="connsiteY4" fmla="*/ 2177391 h 6858000"/>
              <a:gd name="connsiteX5" fmla="*/ 5875886 w 5875886"/>
              <a:gd name="connsiteY5" fmla="*/ 2177391 h 6858000"/>
              <a:gd name="connsiteX6" fmla="*/ 5875886 w 5875886"/>
              <a:gd name="connsiteY6" fmla="*/ 6858000 h 6858000"/>
              <a:gd name="connsiteX7" fmla="*/ 0 w 587588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75886" h="6858000">
                <a:moveTo>
                  <a:pt x="0" y="0"/>
                </a:moveTo>
                <a:lnTo>
                  <a:pt x="5875886" y="0"/>
                </a:lnTo>
                <a:lnTo>
                  <a:pt x="5875886" y="737390"/>
                </a:lnTo>
                <a:lnTo>
                  <a:pt x="5688883" y="737390"/>
                </a:lnTo>
                <a:lnTo>
                  <a:pt x="5688883" y="2177391"/>
                </a:lnTo>
                <a:lnTo>
                  <a:pt x="5875886" y="2177391"/>
                </a:lnTo>
                <a:lnTo>
                  <a:pt x="5875886" y="6858000"/>
                </a:lnTo>
                <a:lnTo>
                  <a:pt x="0" y="6858000"/>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8" name="Text Placeholder 32">
            <a:extLst>
              <a:ext uri="{FF2B5EF4-FFF2-40B4-BE49-F238E27FC236}">
                <a16:creationId xmlns:a16="http://schemas.microsoft.com/office/drawing/2014/main" id="{D1327D4F-D423-AA4A-B02C-CB1BD40DADE5}"/>
              </a:ext>
            </a:extLst>
          </p:cNvPr>
          <p:cNvSpPr>
            <a:spLocks noGrp="1"/>
          </p:cNvSpPr>
          <p:nvPr>
            <p:ph type="body" sz="quarter" idx="30" hasCustomPrompt="1"/>
          </p:nvPr>
        </p:nvSpPr>
        <p:spPr>
          <a:xfrm>
            <a:off x="4996019" y="1034821"/>
            <a:ext cx="6577261" cy="845139"/>
          </a:xfrm>
          <a:prstGeom prst="rect">
            <a:avLst/>
          </a:prstGeom>
        </p:spPr>
        <p:txBody>
          <a:bodyPr>
            <a:noAutofit/>
          </a:bodyPr>
          <a:lstStyle>
            <a:lvl1pPr marL="0" indent="0" algn="l">
              <a:spcBef>
                <a:spcPts val="0"/>
              </a:spcBef>
              <a:buNone/>
              <a:defRPr sz="36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0" name="Text Placeholder 32">
            <a:extLst>
              <a:ext uri="{FF2B5EF4-FFF2-40B4-BE49-F238E27FC236}">
                <a16:creationId xmlns:a16="http://schemas.microsoft.com/office/drawing/2014/main" id="{0D0EC778-7AF1-8B42-A6E0-0E1E706BF8C5}"/>
              </a:ext>
            </a:extLst>
          </p:cNvPr>
          <p:cNvSpPr>
            <a:spLocks noGrp="1"/>
          </p:cNvSpPr>
          <p:nvPr>
            <p:ph type="body" sz="quarter" idx="48" hasCustomPrompt="1"/>
          </p:nvPr>
        </p:nvSpPr>
        <p:spPr>
          <a:xfrm>
            <a:off x="5000017" y="2603039"/>
            <a:ext cx="6561082" cy="1210204"/>
          </a:xfrm>
          <a:prstGeom prst="rect">
            <a:avLst/>
          </a:prstGeom>
        </p:spPr>
        <p:txBody>
          <a:bodyPr numCol="1" spcCol="288000" anchor="t">
            <a:noAutofit/>
          </a:bodyPr>
          <a:lstStyle>
            <a:lvl1pPr marL="0" indent="0" algn="l">
              <a:lnSpc>
                <a:spcPct val="100000"/>
              </a:lnSpc>
              <a:spcBef>
                <a:spcPts val="0"/>
              </a:spcBef>
              <a:buNone/>
              <a:defRPr sz="1774"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15" name="Freeform 14">
            <a:extLst>
              <a:ext uri="{FF2B5EF4-FFF2-40B4-BE49-F238E27FC236}">
                <a16:creationId xmlns:a16="http://schemas.microsoft.com/office/drawing/2014/main" id="{BD492FCF-3263-2845-8310-FBF1FA7259A3}"/>
              </a:ext>
            </a:extLst>
          </p:cNvPr>
          <p:cNvSpPr/>
          <p:nvPr userDrawn="1"/>
        </p:nvSpPr>
        <p:spPr>
          <a:xfrm rot="16200000">
            <a:off x="3475727" y="1277391"/>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8" cap="flat">
            <a:noFill/>
            <a:prstDash val="solid"/>
            <a:miter/>
          </a:ln>
        </p:spPr>
        <p:txBody>
          <a:bodyPr rtlCol="0" anchor="ctr"/>
          <a:lstStyle/>
          <a:p>
            <a:endParaRPr lang="en-US" sz="2069"/>
          </a:p>
        </p:txBody>
      </p:sp>
      <p:sp>
        <p:nvSpPr>
          <p:cNvPr id="3" name="Text Placeholder 32">
            <a:extLst>
              <a:ext uri="{FF2B5EF4-FFF2-40B4-BE49-F238E27FC236}">
                <a16:creationId xmlns:a16="http://schemas.microsoft.com/office/drawing/2014/main" id="{73B6554F-A41E-697C-0FAD-9359499AE935}"/>
              </a:ext>
            </a:extLst>
          </p:cNvPr>
          <p:cNvSpPr>
            <a:spLocks noGrp="1"/>
          </p:cNvSpPr>
          <p:nvPr>
            <p:ph type="body" sz="quarter" idx="59" hasCustomPrompt="1"/>
          </p:nvPr>
        </p:nvSpPr>
        <p:spPr>
          <a:xfrm>
            <a:off x="4303748" y="4897435"/>
            <a:ext cx="3700448" cy="1632228"/>
          </a:xfrm>
          <a:prstGeom prst="rect">
            <a:avLst/>
          </a:prstGeom>
        </p:spPr>
        <p:txBody>
          <a:bodyPr anchor="ctr">
            <a:noAutofit/>
          </a:bodyPr>
          <a:lstStyle>
            <a:lvl1pPr marL="0" indent="0" algn="ctr">
              <a:lnSpc>
                <a:spcPts val="1420"/>
              </a:lnSpc>
              <a:spcBef>
                <a:spcPts val="0"/>
              </a:spcBef>
              <a:buNone/>
              <a:defRPr lang="en-IE" sz="1600" b="0" i="1" u="none" strike="noStrike" smtClean="0">
                <a:solidFill>
                  <a:schemeClr val="bg1"/>
                </a:solidFill>
                <a:effectLst/>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quote</a:t>
            </a:r>
          </a:p>
        </p:txBody>
      </p:sp>
      <p:sp>
        <p:nvSpPr>
          <p:cNvPr id="4" name="Text Placeholder 32">
            <a:extLst>
              <a:ext uri="{FF2B5EF4-FFF2-40B4-BE49-F238E27FC236}">
                <a16:creationId xmlns:a16="http://schemas.microsoft.com/office/drawing/2014/main" id="{AE7A0A05-83CE-414F-6B07-C62103AF336F}"/>
              </a:ext>
            </a:extLst>
          </p:cNvPr>
          <p:cNvSpPr>
            <a:spLocks noGrp="1"/>
          </p:cNvSpPr>
          <p:nvPr>
            <p:ph type="body" sz="quarter" idx="60" hasCustomPrompt="1"/>
          </p:nvPr>
        </p:nvSpPr>
        <p:spPr>
          <a:xfrm rot="10800000">
            <a:off x="4892899" y="3389811"/>
            <a:ext cx="2522147" cy="216147"/>
          </a:xfrm>
          <a:prstGeom prst="rect">
            <a:avLst/>
          </a:prstGeom>
        </p:spPr>
        <p:txBody>
          <a:bodyPr anchor="t">
            <a:noAutofit/>
          </a:bodyPr>
          <a:lstStyle>
            <a:lvl1pPr marL="0" indent="0" algn="ctr">
              <a:lnSpc>
                <a:spcPts val="1420"/>
              </a:lnSpc>
              <a:spcBef>
                <a:spcPts val="0"/>
              </a:spcBef>
              <a:buNone/>
              <a:defRPr lang="en-IE" sz="14000" b="1" i="0" u="none" strike="noStrike" smtClean="0">
                <a:solidFill>
                  <a:srgbClr val="7ABB57"/>
                </a:solidFill>
                <a:effectLst/>
                <a:latin typeface="Times" pitchFamily="2"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a:t>
            </a:r>
          </a:p>
        </p:txBody>
      </p:sp>
      <p:sp>
        <p:nvSpPr>
          <p:cNvPr id="5" name="Text Placeholder 32">
            <a:extLst>
              <a:ext uri="{FF2B5EF4-FFF2-40B4-BE49-F238E27FC236}">
                <a16:creationId xmlns:a16="http://schemas.microsoft.com/office/drawing/2014/main" id="{B60F2015-6895-4E97-0F5B-81DA0A0EBFCE}"/>
              </a:ext>
            </a:extLst>
          </p:cNvPr>
          <p:cNvSpPr>
            <a:spLocks noGrp="1"/>
          </p:cNvSpPr>
          <p:nvPr>
            <p:ph type="body" sz="quarter" idx="61" hasCustomPrompt="1"/>
          </p:nvPr>
        </p:nvSpPr>
        <p:spPr>
          <a:xfrm>
            <a:off x="4303748" y="6000502"/>
            <a:ext cx="3700448" cy="638015"/>
          </a:xfrm>
          <a:prstGeom prst="rect">
            <a:avLst/>
          </a:prstGeom>
        </p:spPr>
        <p:txBody>
          <a:bodyPr anchor="b">
            <a:noAutofit/>
          </a:bodyPr>
          <a:lstStyle>
            <a:lvl1pPr marL="0" indent="0" algn="ctr">
              <a:lnSpc>
                <a:spcPts val="1420"/>
              </a:lnSpc>
              <a:spcBef>
                <a:spcPts val="0"/>
              </a:spcBef>
              <a:buNone/>
              <a:defRPr lang="en-IE" sz="1200" b="1" i="0" u="none" strike="noStrike" smtClean="0">
                <a:solidFill>
                  <a:schemeClr val="bg1"/>
                </a:solidFill>
                <a:effectLst/>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Name  </a:t>
            </a:r>
          </a:p>
          <a:p>
            <a:pPr lvl="0"/>
            <a:r>
              <a:rPr lang="en-GB" dirty="0"/>
              <a:t>Title</a:t>
            </a:r>
          </a:p>
        </p:txBody>
      </p:sp>
    </p:spTree>
    <p:extLst>
      <p:ext uri="{BB962C8B-B14F-4D97-AF65-F5344CB8AC3E}">
        <p14:creationId xmlns:p14="http://schemas.microsoft.com/office/powerpoint/2010/main" val="19002927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Slide 3">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587D0C7-C4F0-F44B-8FD9-25E71566265C}"/>
              </a:ext>
            </a:extLst>
          </p:cNvPr>
          <p:cNvGrpSpPr/>
          <p:nvPr userDrawn="1"/>
        </p:nvGrpSpPr>
        <p:grpSpPr>
          <a:xfrm>
            <a:off x="2031600" y="-4917"/>
            <a:ext cx="8128800" cy="4665503"/>
            <a:chOff x="987424" y="0"/>
            <a:chExt cx="5584826" cy="3254142"/>
          </a:xfrm>
        </p:grpSpPr>
        <p:sp>
          <p:nvSpPr>
            <p:cNvPr id="21" name="Rectangle 20">
              <a:extLst>
                <a:ext uri="{FF2B5EF4-FFF2-40B4-BE49-F238E27FC236}">
                  <a16:creationId xmlns:a16="http://schemas.microsoft.com/office/drawing/2014/main" id="{37FAD2C0-DBDF-CC43-8DF5-5E7DB4F84012}"/>
                </a:ext>
              </a:extLst>
            </p:cNvPr>
            <p:cNvSpPr/>
            <p:nvPr userDrawn="1"/>
          </p:nvSpPr>
          <p:spPr bwMode="auto">
            <a:xfrm>
              <a:off x="987424" y="215901"/>
              <a:ext cx="5584826" cy="3038241"/>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6926"/>
            </a:p>
          </p:txBody>
        </p:sp>
        <p:sp>
          <p:nvSpPr>
            <p:cNvPr id="22" name="Rectangle 5">
              <a:extLst>
                <a:ext uri="{FF2B5EF4-FFF2-40B4-BE49-F238E27FC236}">
                  <a16:creationId xmlns:a16="http://schemas.microsoft.com/office/drawing/2014/main" id="{BB91B351-EDDA-B34A-B0F8-DBC4CBB99DAF}"/>
                </a:ext>
              </a:extLst>
            </p:cNvPr>
            <p:cNvSpPr/>
            <p:nvPr userDrawn="1"/>
          </p:nvSpPr>
          <p:spPr bwMode="auto">
            <a:xfrm>
              <a:off x="987424" y="0"/>
              <a:ext cx="5584826" cy="30043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915F9E"/>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6926"/>
            </a:p>
          </p:txBody>
        </p:sp>
      </p:grpSp>
      <p:sp>
        <p:nvSpPr>
          <p:cNvPr id="13" name="Text Placeholder 32">
            <a:extLst>
              <a:ext uri="{FF2B5EF4-FFF2-40B4-BE49-F238E27FC236}">
                <a16:creationId xmlns:a16="http://schemas.microsoft.com/office/drawing/2014/main" id="{3F020C69-ED5E-F94A-97D2-8608828E755F}"/>
              </a:ext>
            </a:extLst>
          </p:cNvPr>
          <p:cNvSpPr>
            <a:spLocks noGrp="1"/>
          </p:cNvSpPr>
          <p:nvPr>
            <p:ph type="body" sz="quarter" idx="30" hasCustomPrompt="1"/>
          </p:nvPr>
        </p:nvSpPr>
        <p:spPr>
          <a:xfrm>
            <a:off x="2363461" y="676344"/>
            <a:ext cx="7465079" cy="723352"/>
          </a:xfrm>
          <a:prstGeom prst="rect">
            <a:avLst/>
          </a:prstGeom>
        </p:spPr>
        <p:txBody>
          <a:bodyPr>
            <a:noAutofit/>
          </a:bodyPr>
          <a:lstStyle>
            <a:lvl1pPr marL="0" indent="0" algn="ctr">
              <a:spcBef>
                <a:spcPts val="0"/>
              </a:spcBef>
              <a:buNone/>
              <a:defRPr sz="36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14" name="Text Placeholder 32">
            <a:extLst>
              <a:ext uri="{FF2B5EF4-FFF2-40B4-BE49-F238E27FC236}">
                <a16:creationId xmlns:a16="http://schemas.microsoft.com/office/drawing/2014/main" id="{507FF297-8125-B740-A6B3-F1766B3775B1}"/>
              </a:ext>
            </a:extLst>
          </p:cNvPr>
          <p:cNvSpPr>
            <a:spLocks noGrp="1"/>
          </p:cNvSpPr>
          <p:nvPr>
            <p:ph type="body" sz="quarter" idx="48" hasCustomPrompt="1"/>
          </p:nvPr>
        </p:nvSpPr>
        <p:spPr>
          <a:xfrm>
            <a:off x="2363461" y="1694964"/>
            <a:ext cx="7465079" cy="2654613"/>
          </a:xfrm>
          <a:prstGeom prst="rect">
            <a:avLst/>
          </a:prstGeom>
        </p:spPr>
        <p:txBody>
          <a:bodyPr numCol="1" spcCol="288000" anchor="t">
            <a:noAutofit/>
          </a:bodyPr>
          <a:lstStyle>
            <a:lvl1pPr marL="0" indent="0" algn="ctr">
              <a:lnSpc>
                <a:spcPct val="100000"/>
              </a:lnSpc>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2" name="Picture Placeholder 18">
            <a:extLst>
              <a:ext uri="{FF2B5EF4-FFF2-40B4-BE49-F238E27FC236}">
                <a16:creationId xmlns:a16="http://schemas.microsoft.com/office/drawing/2014/main" id="{8B9D3D8F-588C-89A8-21E1-7A9F89B3B4FD}"/>
              </a:ext>
            </a:extLst>
          </p:cNvPr>
          <p:cNvSpPr>
            <a:spLocks noGrp="1"/>
          </p:cNvSpPr>
          <p:nvPr>
            <p:ph type="pic" sz="quarter" idx="21"/>
          </p:nvPr>
        </p:nvSpPr>
        <p:spPr>
          <a:xfrm>
            <a:off x="0" y="0"/>
            <a:ext cx="12192000" cy="6858000"/>
          </a:xfrm>
          <a:custGeom>
            <a:avLst/>
            <a:gdLst>
              <a:gd name="connsiteX0" fmla="*/ 0 w 12192000"/>
              <a:gd name="connsiteY0" fmla="*/ 0 h 6858000"/>
              <a:gd name="connsiteX1" fmla="*/ 2031600 w 12192000"/>
              <a:gd name="connsiteY1" fmla="*/ 0 h 6858000"/>
              <a:gd name="connsiteX2" fmla="*/ 2031600 w 12192000"/>
              <a:gd name="connsiteY2" fmla="*/ 304623 h 6858000"/>
              <a:gd name="connsiteX3" fmla="*/ 2031600 w 12192000"/>
              <a:gd name="connsiteY3" fmla="*/ 425819 h 6858000"/>
              <a:gd name="connsiteX4" fmla="*/ 2031600 w 12192000"/>
              <a:gd name="connsiteY4" fmla="*/ 4660586 h 6858000"/>
              <a:gd name="connsiteX5" fmla="*/ 10160400 w 12192000"/>
              <a:gd name="connsiteY5" fmla="*/ 4660586 h 6858000"/>
              <a:gd name="connsiteX6" fmla="*/ 10160400 w 12192000"/>
              <a:gd name="connsiteY6" fmla="*/ 425819 h 6858000"/>
              <a:gd name="connsiteX7" fmla="*/ 10160400 w 12192000"/>
              <a:gd name="connsiteY7" fmla="*/ 304623 h 6858000"/>
              <a:gd name="connsiteX8" fmla="*/ 1016040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2031600" y="0"/>
                </a:lnTo>
                <a:lnTo>
                  <a:pt x="2031600" y="304623"/>
                </a:lnTo>
                <a:lnTo>
                  <a:pt x="2031600" y="425819"/>
                </a:lnTo>
                <a:lnTo>
                  <a:pt x="2031600" y="4660586"/>
                </a:lnTo>
                <a:lnTo>
                  <a:pt x="10160400" y="4660586"/>
                </a:lnTo>
                <a:lnTo>
                  <a:pt x="10160400" y="425819"/>
                </a:lnTo>
                <a:lnTo>
                  <a:pt x="10160400" y="304623"/>
                </a:lnTo>
                <a:lnTo>
                  <a:pt x="10160400" y="0"/>
                </a:lnTo>
                <a:lnTo>
                  <a:pt x="12192000" y="0"/>
                </a:lnTo>
                <a:lnTo>
                  <a:pt x="12192000" y="6858000"/>
                </a:lnTo>
                <a:lnTo>
                  <a:pt x="0" y="6858000"/>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Tree>
    <p:extLst>
      <p:ext uri="{BB962C8B-B14F-4D97-AF65-F5344CB8AC3E}">
        <p14:creationId xmlns:p14="http://schemas.microsoft.com/office/powerpoint/2010/main" val="1499737173"/>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Slide 4">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A460BEF3-61C2-4742-AAA9-8A775E25A8B1}"/>
              </a:ext>
            </a:extLst>
          </p:cNvPr>
          <p:cNvGrpSpPr/>
          <p:nvPr userDrawn="1"/>
        </p:nvGrpSpPr>
        <p:grpSpPr>
          <a:xfrm rot="5400000">
            <a:off x="1642620" y="-686627"/>
            <a:ext cx="4845505" cy="8130745"/>
            <a:chOff x="987424" y="0"/>
            <a:chExt cx="5584826" cy="5669757"/>
          </a:xfrm>
        </p:grpSpPr>
        <p:sp>
          <p:nvSpPr>
            <p:cNvPr id="19" name="Rectangle 18">
              <a:extLst>
                <a:ext uri="{FF2B5EF4-FFF2-40B4-BE49-F238E27FC236}">
                  <a16:creationId xmlns:a16="http://schemas.microsoft.com/office/drawing/2014/main" id="{BEE93A69-EE97-8E46-B290-315304A87853}"/>
                </a:ext>
              </a:extLst>
            </p:cNvPr>
            <p:cNvSpPr/>
            <p:nvPr userDrawn="1"/>
          </p:nvSpPr>
          <p:spPr bwMode="auto">
            <a:xfrm>
              <a:off x="987424" y="215901"/>
              <a:ext cx="5584826" cy="5453856"/>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6926"/>
            </a:p>
          </p:txBody>
        </p:sp>
        <p:sp>
          <p:nvSpPr>
            <p:cNvPr id="20" name="Rectangle 5">
              <a:extLst>
                <a:ext uri="{FF2B5EF4-FFF2-40B4-BE49-F238E27FC236}">
                  <a16:creationId xmlns:a16="http://schemas.microsoft.com/office/drawing/2014/main" id="{9AF571A1-90AF-2040-A9E6-44B98CE9D84A}"/>
                </a:ext>
              </a:extLst>
            </p:cNvPr>
            <p:cNvSpPr/>
            <p:nvPr userDrawn="1"/>
          </p:nvSpPr>
          <p:spPr bwMode="auto">
            <a:xfrm>
              <a:off x="987424" y="0"/>
              <a:ext cx="5584826" cy="30043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915F9E"/>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6926" dirty="0"/>
            </a:p>
          </p:txBody>
        </p:sp>
      </p:grpSp>
      <p:sp>
        <p:nvSpPr>
          <p:cNvPr id="17" name="Picture Placeholder 16">
            <a:extLst>
              <a:ext uri="{FF2B5EF4-FFF2-40B4-BE49-F238E27FC236}">
                <a16:creationId xmlns:a16="http://schemas.microsoft.com/office/drawing/2014/main" id="{93ABB9DF-1DB8-C14F-B6BD-AD6307C52AE0}"/>
              </a:ext>
            </a:extLst>
          </p:cNvPr>
          <p:cNvSpPr>
            <a:spLocks noGrp="1"/>
          </p:cNvSpPr>
          <p:nvPr>
            <p:ph type="pic" sz="quarter" idx="2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801498 h 6858000"/>
              <a:gd name="connsiteX5" fmla="*/ 7699906 w 12192000"/>
              <a:gd name="connsiteY5" fmla="*/ 5801498 h 6858000"/>
              <a:gd name="connsiteX6" fmla="*/ 7821131 w 12192000"/>
              <a:gd name="connsiteY6" fmla="*/ 5801498 h 6858000"/>
              <a:gd name="connsiteX7" fmla="*/ 8130745 w 12192000"/>
              <a:gd name="connsiteY7" fmla="*/ 5801498 h 6858000"/>
              <a:gd name="connsiteX8" fmla="*/ 8130745 w 12192000"/>
              <a:gd name="connsiteY8" fmla="*/ 955993 h 6858000"/>
              <a:gd name="connsiteX9" fmla="*/ 7821131 w 12192000"/>
              <a:gd name="connsiteY9" fmla="*/ 955993 h 6858000"/>
              <a:gd name="connsiteX10" fmla="*/ 7699906 w 12192000"/>
              <a:gd name="connsiteY10" fmla="*/ 955993 h 6858000"/>
              <a:gd name="connsiteX11" fmla="*/ 0 w 12192000"/>
              <a:gd name="connsiteY11" fmla="*/ 9559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12192000" y="0"/>
                </a:lnTo>
                <a:lnTo>
                  <a:pt x="12192000" y="6858000"/>
                </a:lnTo>
                <a:lnTo>
                  <a:pt x="0" y="6858000"/>
                </a:lnTo>
                <a:lnTo>
                  <a:pt x="0" y="5801498"/>
                </a:lnTo>
                <a:lnTo>
                  <a:pt x="7699906" y="5801498"/>
                </a:lnTo>
                <a:lnTo>
                  <a:pt x="7821131" y="5801498"/>
                </a:lnTo>
                <a:lnTo>
                  <a:pt x="8130745" y="5801498"/>
                </a:lnTo>
                <a:lnTo>
                  <a:pt x="8130745" y="955993"/>
                </a:lnTo>
                <a:lnTo>
                  <a:pt x="7821131" y="955993"/>
                </a:lnTo>
                <a:lnTo>
                  <a:pt x="7699906" y="955993"/>
                </a:lnTo>
                <a:lnTo>
                  <a:pt x="0" y="955993"/>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24" name="Text Placeholder 32">
            <a:extLst>
              <a:ext uri="{FF2B5EF4-FFF2-40B4-BE49-F238E27FC236}">
                <a16:creationId xmlns:a16="http://schemas.microsoft.com/office/drawing/2014/main" id="{066AB797-8A89-1847-80D1-724FF4999920}"/>
              </a:ext>
            </a:extLst>
          </p:cNvPr>
          <p:cNvSpPr>
            <a:spLocks noGrp="1"/>
          </p:cNvSpPr>
          <p:nvPr>
            <p:ph type="body" sz="quarter" idx="30" hasCustomPrompt="1"/>
          </p:nvPr>
        </p:nvSpPr>
        <p:spPr>
          <a:xfrm>
            <a:off x="640956" y="1409888"/>
            <a:ext cx="6749339" cy="808098"/>
          </a:xfrm>
          <a:prstGeom prst="rect">
            <a:avLst/>
          </a:prstGeom>
        </p:spPr>
        <p:txBody>
          <a:bodyPr>
            <a:noAutofit/>
          </a:bodyPr>
          <a:lstStyle>
            <a:lvl1pPr marL="0" indent="0" algn="l">
              <a:spcBef>
                <a:spcPts val="0"/>
              </a:spcBef>
              <a:buNone/>
              <a:defRPr sz="36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6" name="Text Placeholder 32">
            <a:extLst>
              <a:ext uri="{FF2B5EF4-FFF2-40B4-BE49-F238E27FC236}">
                <a16:creationId xmlns:a16="http://schemas.microsoft.com/office/drawing/2014/main" id="{FEE3E3B2-D340-544F-9FCD-5AF1F67067B2}"/>
              </a:ext>
            </a:extLst>
          </p:cNvPr>
          <p:cNvSpPr>
            <a:spLocks noGrp="1"/>
          </p:cNvSpPr>
          <p:nvPr>
            <p:ph type="body" sz="quarter" idx="48" hasCustomPrompt="1"/>
          </p:nvPr>
        </p:nvSpPr>
        <p:spPr>
          <a:xfrm>
            <a:off x="640953" y="2428508"/>
            <a:ext cx="6749339" cy="2965622"/>
          </a:xfrm>
          <a:prstGeom prst="rect">
            <a:avLst/>
          </a:prstGeom>
        </p:spPr>
        <p:txBody>
          <a:bodyPr numCol="1" spcCol="288000" anchor="t">
            <a:noAutofit/>
          </a:bodyPr>
          <a:lstStyle>
            <a:lvl1pPr marL="0" indent="0" algn="l">
              <a:lnSpc>
                <a:spcPct val="100000"/>
              </a:lnSpc>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33717891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Slide 5">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00B1808-228D-7E27-9B75-1CCC82DEB035}"/>
              </a:ext>
            </a:extLst>
          </p:cNvPr>
          <p:cNvSpPr>
            <a:spLocks noGrp="1"/>
          </p:cNvSpPr>
          <p:nvPr>
            <p:ph type="pic" sz="quarter" idx="21"/>
          </p:nvPr>
        </p:nvSpPr>
        <p:spPr>
          <a:xfrm>
            <a:off x="442452" y="0"/>
            <a:ext cx="11749547" cy="6284068"/>
          </a:xfrm>
          <a:custGeom>
            <a:avLst/>
            <a:gdLst>
              <a:gd name="connsiteX0" fmla="*/ 0 w 11749547"/>
              <a:gd name="connsiteY0" fmla="*/ 0 h 6284068"/>
              <a:gd name="connsiteX1" fmla="*/ 11749547 w 11749547"/>
              <a:gd name="connsiteY1" fmla="*/ 0 h 6284068"/>
              <a:gd name="connsiteX2" fmla="*/ 11749547 w 11749547"/>
              <a:gd name="connsiteY2" fmla="*/ 6284068 h 6284068"/>
              <a:gd name="connsiteX3" fmla="*/ 0 w 11749547"/>
              <a:gd name="connsiteY3" fmla="*/ 6284068 h 6284068"/>
              <a:gd name="connsiteX4" fmla="*/ 0 w 11749547"/>
              <a:gd name="connsiteY4" fmla="*/ 2251335 h 6284068"/>
              <a:gd name="connsiteX5" fmla="*/ 188050 w 11749547"/>
              <a:gd name="connsiteY5" fmla="*/ 2251335 h 6284068"/>
              <a:gd name="connsiteX6" fmla="*/ 188050 w 11749547"/>
              <a:gd name="connsiteY6" fmla="*/ 811334 h 6284068"/>
              <a:gd name="connsiteX7" fmla="*/ 0 w 11749547"/>
              <a:gd name="connsiteY7" fmla="*/ 811334 h 6284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547" h="6284068">
                <a:moveTo>
                  <a:pt x="0" y="0"/>
                </a:moveTo>
                <a:lnTo>
                  <a:pt x="11749547" y="0"/>
                </a:lnTo>
                <a:lnTo>
                  <a:pt x="11749547" y="6284068"/>
                </a:lnTo>
                <a:lnTo>
                  <a:pt x="0" y="6284068"/>
                </a:lnTo>
                <a:lnTo>
                  <a:pt x="0" y="2251335"/>
                </a:lnTo>
                <a:lnTo>
                  <a:pt x="188050" y="2251335"/>
                </a:lnTo>
                <a:lnTo>
                  <a:pt x="188050" y="811334"/>
                </a:lnTo>
                <a:lnTo>
                  <a:pt x="0" y="811334"/>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3" name="Text Placeholder 32">
            <a:extLst>
              <a:ext uri="{FF2B5EF4-FFF2-40B4-BE49-F238E27FC236}">
                <a16:creationId xmlns:a16="http://schemas.microsoft.com/office/drawing/2014/main" id="{BEAA06E3-45B2-3953-6D8A-6036259389DF}"/>
              </a:ext>
            </a:extLst>
          </p:cNvPr>
          <p:cNvSpPr>
            <a:spLocks noGrp="1"/>
          </p:cNvSpPr>
          <p:nvPr>
            <p:ph type="body" sz="quarter" idx="31" hasCustomPrompt="1"/>
          </p:nvPr>
        </p:nvSpPr>
        <p:spPr>
          <a:xfrm>
            <a:off x="938369" y="1034821"/>
            <a:ext cx="6577261" cy="845139"/>
          </a:xfrm>
          <a:prstGeom prst="rect">
            <a:avLst/>
          </a:prstGeom>
        </p:spPr>
        <p:txBody>
          <a:bodyPr>
            <a:noAutofit/>
          </a:bodyPr>
          <a:lstStyle>
            <a:lvl1pPr marL="0" indent="0" algn="l">
              <a:spcBef>
                <a:spcPts val="0"/>
              </a:spcBef>
              <a:buNone/>
              <a:defRPr sz="36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6" name="Freeform 5">
            <a:extLst>
              <a:ext uri="{FF2B5EF4-FFF2-40B4-BE49-F238E27FC236}">
                <a16:creationId xmlns:a16="http://schemas.microsoft.com/office/drawing/2014/main" id="{193954E5-3078-93E1-AF20-06046AD16DD8}"/>
              </a:ext>
            </a:extLst>
          </p:cNvPr>
          <p:cNvSpPr/>
          <p:nvPr userDrawn="1"/>
        </p:nvSpPr>
        <p:spPr>
          <a:xfrm rot="16200000">
            <a:off x="-269498" y="1351335"/>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915F9E"/>
          </a:solidFill>
          <a:ln w="30808" cap="flat">
            <a:noFill/>
            <a:prstDash val="solid"/>
            <a:miter/>
          </a:ln>
        </p:spPr>
        <p:txBody>
          <a:bodyPr rtlCol="0" anchor="ctr"/>
          <a:lstStyle/>
          <a:p>
            <a:endParaRPr lang="en-US" sz="2069"/>
          </a:p>
        </p:txBody>
      </p:sp>
    </p:spTree>
    <p:extLst>
      <p:ext uri="{BB962C8B-B14F-4D97-AF65-F5344CB8AC3E}">
        <p14:creationId xmlns:p14="http://schemas.microsoft.com/office/powerpoint/2010/main" val="27286858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Slide 6">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3BE49C4-98CB-9C45-BD57-28C8BFB0F07D}"/>
              </a:ext>
            </a:extLst>
          </p:cNvPr>
          <p:cNvSpPr/>
          <p:nvPr userDrawn="1"/>
        </p:nvSpPr>
        <p:spPr>
          <a:xfrm>
            <a:off x="0" y="1"/>
            <a:ext cx="12192000" cy="4366938"/>
          </a:xfrm>
          <a:prstGeom prst="rect">
            <a:avLst/>
          </a:prstGeom>
          <a:solidFill>
            <a:srgbClr val="915F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dirty="0">
              <a:latin typeface="Montserrat" panose="00000500000000000000" pitchFamily="50" charset="0"/>
            </a:endParaRPr>
          </a:p>
        </p:txBody>
      </p:sp>
      <p:sp>
        <p:nvSpPr>
          <p:cNvPr id="22" name="Text Placeholder 32">
            <a:extLst>
              <a:ext uri="{FF2B5EF4-FFF2-40B4-BE49-F238E27FC236}">
                <a16:creationId xmlns:a16="http://schemas.microsoft.com/office/drawing/2014/main" id="{EFAA2AC1-2BB2-C547-AF06-7C9874DC88F2}"/>
              </a:ext>
            </a:extLst>
          </p:cNvPr>
          <p:cNvSpPr>
            <a:spLocks noGrp="1"/>
          </p:cNvSpPr>
          <p:nvPr>
            <p:ph type="body" sz="quarter" idx="30" hasCustomPrompt="1"/>
          </p:nvPr>
        </p:nvSpPr>
        <p:spPr>
          <a:xfrm>
            <a:off x="946246" y="5087695"/>
            <a:ext cx="4403214" cy="1346830"/>
          </a:xfrm>
          <a:prstGeom prst="rect">
            <a:avLst/>
          </a:prstGeom>
        </p:spPr>
        <p:txBody>
          <a:bodyPr>
            <a:noAutofit/>
          </a:bodyPr>
          <a:lstStyle>
            <a:lvl1pPr marL="0" indent="0" algn="l">
              <a:spcBef>
                <a:spcPts val="0"/>
              </a:spcBef>
              <a:buNone/>
              <a:defRPr sz="3600" b="1" i="0" spc="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4" name="Text Placeholder 32">
            <a:extLst>
              <a:ext uri="{FF2B5EF4-FFF2-40B4-BE49-F238E27FC236}">
                <a16:creationId xmlns:a16="http://schemas.microsoft.com/office/drawing/2014/main" id="{5D0ABF6D-9B7F-9841-95F1-1A05A28A9CF5}"/>
              </a:ext>
            </a:extLst>
          </p:cNvPr>
          <p:cNvSpPr>
            <a:spLocks noGrp="1"/>
          </p:cNvSpPr>
          <p:nvPr>
            <p:ph type="body" sz="quarter" idx="48" hasCustomPrompt="1"/>
          </p:nvPr>
        </p:nvSpPr>
        <p:spPr>
          <a:xfrm>
            <a:off x="5779610" y="5087694"/>
            <a:ext cx="5726769" cy="1346831"/>
          </a:xfrm>
          <a:prstGeom prst="rect">
            <a:avLst/>
          </a:prstGeom>
        </p:spPr>
        <p:txBody>
          <a:bodyPr numCol="1" spcCol="288000" anchor="t">
            <a:noAutofit/>
          </a:bodyPr>
          <a:lstStyle>
            <a:lvl1pPr marL="0" indent="0" algn="l">
              <a:lnSpc>
                <a:spcPct val="100000"/>
              </a:lnSpc>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10" name="Picture Placeholder 9">
            <a:extLst>
              <a:ext uri="{FF2B5EF4-FFF2-40B4-BE49-F238E27FC236}">
                <a16:creationId xmlns:a16="http://schemas.microsoft.com/office/drawing/2014/main" id="{6ED7D2CD-F4CF-0B7D-F8C9-E6B398C7EB02}"/>
              </a:ext>
            </a:extLst>
          </p:cNvPr>
          <p:cNvSpPr>
            <a:spLocks noGrp="1"/>
          </p:cNvSpPr>
          <p:nvPr>
            <p:ph type="pic" sz="quarter" idx="23"/>
          </p:nvPr>
        </p:nvSpPr>
        <p:spPr>
          <a:xfrm>
            <a:off x="438150" y="423475"/>
            <a:ext cx="3752850" cy="3481775"/>
          </a:xfrm>
          <a:custGeom>
            <a:avLst/>
            <a:gdLst>
              <a:gd name="connsiteX0" fmla="*/ 0 w 3752850"/>
              <a:gd name="connsiteY0" fmla="*/ 0 h 3481775"/>
              <a:gd name="connsiteX1" fmla="*/ 3752850 w 3752850"/>
              <a:gd name="connsiteY1" fmla="*/ 0 h 3481775"/>
              <a:gd name="connsiteX2" fmla="*/ 3752850 w 3752850"/>
              <a:gd name="connsiteY2" fmla="*/ 3481775 h 3481775"/>
              <a:gd name="connsiteX3" fmla="*/ 0 w 3752850"/>
              <a:gd name="connsiteY3" fmla="*/ 3481775 h 3481775"/>
              <a:gd name="connsiteX4" fmla="*/ 0 w 3752850"/>
              <a:gd name="connsiteY4" fmla="*/ 1827860 h 3481775"/>
              <a:gd name="connsiteX5" fmla="*/ 192352 w 3752850"/>
              <a:gd name="connsiteY5" fmla="*/ 1827860 h 3481775"/>
              <a:gd name="connsiteX6" fmla="*/ 192352 w 3752850"/>
              <a:gd name="connsiteY6" fmla="*/ 387859 h 3481775"/>
              <a:gd name="connsiteX7" fmla="*/ 0 w 3752850"/>
              <a:gd name="connsiteY7" fmla="*/ 387859 h 3481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52850" h="3481775">
                <a:moveTo>
                  <a:pt x="0" y="0"/>
                </a:moveTo>
                <a:lnTo>
                  <a:pt x="3752850" y="0"/>
                </a:lnTo>
                <a:lnTo>
                  <a:pt x="3752850" y="3481775"/>
                </a:lnTo>
                <a:lnTo>
                  <a:pt x="0" y="3481775"/>
                </a:lnTo>
                <a:lnTo>
                  <a:pt x="0" y="1827860"/>
                </a:lnTo>
                <a:lnTo>
                  <a:pt x="192352" y="1827860"/>
                </a:lnTo>
                <a:lnTo>
                  <a:pt x="192352" y="387859"/>
                </a:lnTo>
                <a:lnTo>
                  <a:pt x="0" y="387859"/>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4" name="Picture Placeholder 2">
            <a:extLst>
              <a:ext uri="{FF2B5EF4-FFF2-40B4-BE49-F238E27FC236}">
                <a16:creationId xmlns:a16="http://schemas.microsoft.com/office/drawing/2014/main" id="{C864CD90-85EA-4B60-7659-37893CBE48A5}"/>
              </a:ext>
            </a:extLst>
          </p:cNvPr>
          <p:cNvSpPr>
            <a:spLocks noGrp="1"/>
          </p:cNvSpPr>
          <p:nvPr>
            <p:ph type="pic" sz="quarter" idx="49"/>
          </p:nvPr>
        </p:nvSpPr>
        <p:spPr>
          <a:xfrm>
            <a:off x="4686300" y="423476"/>
            <a:ext cx="2819400" cy="1519624"/>
          </a:xfrm>
          <a:prstGeom prst="rect">
            <a:avLst/>
          </a:prstGeo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8" name="Picture Placeholder 2">
            <a:extLst>
              <a:ext uri="{FF2B5EF4-FFF2-40B4-BE49-F238E27FC236}">
                <a16:creationId xmlns:a16="http://schemas.microsoft.com/office/drawing/2014/main" id="{6342DCF9-EAE7-7B71-7388-9E6EC9E874C2}"/>
              </a:ext>
            </a:extLst>
          </p:cNvPr>
          <p:cNvSpPr>
            <a:spLocks noGrp="1"/>
          </p:cNvSpPr>
          <p:nvPr>
            <p:ph type="pic" sz="quarter" idx="50"/>
          </p:nvPr>
        </p:nvSpPr>
        <p:spPr>
          <a:xfrm>
            <a:off x="4686300" y="2404676"/>
            <a:ext cx="2819400" cy="1519624"/>
          </a:xfrm>
          <a:prstGeom prst="rect">
            <a:avLst/>
          </a:prstGeo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9" name="Picture Placeholder 2">
            <a:extLst>
              <a:ext uri="{FF2B5EF4-FFF2-40B4-BE49-F238E27FC236}">
                <a16:creationId xmlns:a16="http://schemas.microsoft.com/office/drawing/2014/main" id="{D8FFF4D2-0329-8581-B1B1-5CC41D1E644C}"/>
              </a:ext>
            </a:extLst>
          </p:cNvPr>
          <p:cNvSpPr>
            <a:spLocks noGrp="1"/>
          </p:cNvSpPr>
          <p:nvPr>
            <p:ph type="pic" sz="quarter" idx="51"/>
          </p:nvPr>
        </p:nvSpPr>
        <p:spPr>
          <a:xfrm>
            <a:off x="7962900" y="442525"/>
            <a:ext cx="3752850" cy="3481775"/>
          </a:xfrm>
          <a:prstGeom prst="rect">
            <a:avLst/>
          </a:prstGeo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1" name="Freeform 10">
            <a:extLst>
              <a:ext uri="{FF2B5EF4-FFF2-40B4-BE49-F238E27FC236}">
                <a16:creationId xmlns:a16="http://schemas.microsoft.com/office/drawing/2014/main" id="{1A376BB1-A694-40C2-1A91-E3C35C061AA1}"/>
              </a:ext>
            </a:extLst>
          </p:cNvPr>
          <p:cNvSpPr/>
          <p:nvPr userDrawn="1"/>
        </p:nvSpPr>
        <p:spPr>
          <a:xfrm rot="16200000">
            <a:off x="-269498" y="1351335"/>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8" cap="flat">
            <a:noFill/>
            <a:prstDash val="solid"/>
            <a:miter/>
          </a:ln>
        </p:spPr>
        <p:txBody>
          <a:bodyPr rtlCol="0" anchor="ctr"/>
          <a:lstStyle/>
          <a:p>
            <a:endParaRPr lang="en-US" sz="2069"/>
          </a:p>
        </p:txBody>
      </p:sp>
    </p:spTree>
    <p:extLst>
      <p:ext uri="{BB962C8B-B14F-4D97-AF65-F5344CB8AC3E}">
        <p14:creationId xmlns:p14="http://schemas.microsoft.com/office/powerpoint/2010/main" val="2180976426"/>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x photo/text slide">
    <p:spTree>
      <p:nvGrpSpPr>
        <p:cNvPr id="1" name=""/>
        <p:cNvGrpSpPr/>
        <p:nvPr/>
      </p:nvGrpSpPr>
      <p:grpSpPr>
        <a:xfrm>
          <a:off x="0" y="0"/>
          <a:ext cx="0" cy="0"/>
          <a:chOff x="0" y="0"/>
          <a:chExt cx="0" cy="0"/>
        </a:xfrm>
      </p:grpSpPr>
      <p:sp>
        <p:nvSpPr>
          <p:cNvPr id="38" name="Text Placeholder 32">
            <a:extLst>
              <a:ext uri="{FF2B5EF4-FFF2-40B4-BE49-F238E27FC236}">
                <a16:creationId xmlns:a16="http://schemas.microsoft.com/office/drawing/2014/main" id="{7D2CEAEF-DB4C-9245-AB85-9E2643AF765B}"/>
              </a:ext>
            </a:extLst>
          </p:cNvPr>
          <p:cNvSpPr>
            <a:spLocks noGrp="1"/>
          </p:cNvSpPr>
          <p:nvPr>
            <p:ph type="body" sz="quarter" idx="49" hasCustomPrompt="1"/>
          </p:nvPr>
        </p:nvSpPr>
        <p:spPr>
          <a:xfrm>
            <a:off x="4346104" y="387792"/>
            <a:ext cx="7160276" cy="730066"/>
          </a:xfrm>
          <a:prstGeom prst="rect">
            <a:avLst/>
          </a:prstGeom>
        </p:spPr>
        <p:txBody>
          <a:bodyPr>
            <a:noAutofit/>
          </a:bodyPr>
          <a:lstStyle>
            <a:lvl1pPr marL="0" indent="0" algn="l">
              <a:spcBef>
                <a:spcPts val="0"/>
              </a:spcBef>
              <a:buNone/>
              <a:defRPr sz="36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39" name="Text Placeholder 32">
            <a:extLst>
              <a:ext uri="{FF2B5EF4-FFF2-40B4-BE49-F238E27FC236}">
                <a16:creationId xmlns:a16="http://schemas.microsoft.com/office/drawing/2014/main" id="{043C13A9-DCE4-E54F-B82D-25FDA2086A05}"/>
              </a:ext>
            </a:extLst>
          </p:cNvPr>
          <p:cNvSpPr>
            <a:spLocks noGrp="1"/>
          </p:cNvSpPr>
          <p:nvPr>
            <p:ph type="body" sz="quarter" idx="50" hasCustomPrompt="1"/>
          </p:nvPr>
        </p:nvSpPr>
        <p:spPr>
          <a:xfrm>
            <a:off x="4358285" y="1091007"/>
            <a:ext cx="7160273" cy="945874"/>
          </a:xfrm>
          <a:prstGeom prst="rect">
            <a:avLst/>
          </a:prstGeom>
        </p:spPr>
        <p:txBody>
          <a:bodyPr numCol="1" spcCol="288000" anchor="t">
            <a:noAutofit/>
          </a:bodyPr>
          <a:lstStyle>
            <a:lvl1pPr marL="0" indent="0" algn="l">
              <a:lnSpc>
                <a:spcPct val="100000"/>
              </a:lnSpc>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55" name="Text Placeholder 32">
            <a:extLst>
              <a:ext uri="{FF2B5EF4-FFF2-40B4-BE49-F238E27FC236}">
                <a16:creationId xmlns:a16="http://schemas.microsoft.com/office/drawing/2014/main" id="{9F711D42-C3C7-F94F-A6A2-DBA59D2E1B09}"/>
              </a:ext>
            </a:extLst>
          </p:cNvPr>
          <p:cNvSpPr>
            <a:spLocks noGrp="1"/>
          </p:cNvSpPr>
          <p:nvPr>
            <p:ph type="body" sz="quarter" idx="51" hasCustomPrompt="1"/>
          </p:nvPr>
        </p:nvSpPr>
        <p:spPr>
          <a:xfrm>
            <a:off x="4346104" y="2462666"/>
            <a:ext cx="7160276" cy="730066"/>
          </a:xfrm>
          <a:prstGeom prst="rect">
            <a:avLst/>
          </a:prstGeom>
        </p:spPr>
        <p:txBody>
          <a:bodyPr>
            <a:noAutofit/>
          </a:bodyPr>
          <a:lstStyle>
            <a:lvl1pPr marL="0" indent="0" algn="l">
              <a:spcBef>
                <a:spcPts val="0"/>
              </a:spcBef>
              <a:buNone/>
              <a:defRPr sz="36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56" name="Text Placeholder 32">
            <a:extLst>
              <a:ext uri="{FF2B5EF4-FFF2-40B4-BE49-F238E27FC236}">
                <a16:creationId xmlns:a16="http://schemas.microsoft.com/office/drawing/2014/main" id="{0DA45F84-5354-9B4C-B97F-2229C57C159A}"/>
              </a:ext>
            </a:extLst>
          </p:cNvPr>
          <p:cNvSpPr>
            <a:spLocks noGrp="1"/>
          </p:cNvSpPr>
          <p:nvPr>
            <p:ph type="body" sz="quarter" idx="52" hasCustomPrompt="1"/>
          </p:nvPr>
        </p:nvSpPr>
        <p:spPr>
          <a:xfrm>
            <a:off x="4358285" y="3165882"/>
            <a:ext cx="7160273" cy="945874"/>
          </a:xfrm>
          <a:prstGeom prst="rect">
            <a:avLst/>
          </a:prstGeom>
        </p:spPr>
        <p:txBody>
          <a:bodyPr numCol="1" spcCol="288000" anchor="t">
            <a:noAutofit/>
          </a:bodyPr>
          <a:lstStyle>
            <a:lvl1pPr marL="0" indent="0" algn="l">
              <a:lnSpc>
                <a:spcPct val="100000"/>
              </a:lnSpc>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59" name="Text Placeholder 32">
            <a:extLst>
              <a:ext uri="{FF2B5EF4-FFF2-40B4-BE49-F238E27FC236}">
                <a16:creationId xmlns:a16="http://schemas.microsoft.com/office/drawing/2014/main" id="{2E9877C6-E249-4F4E-8097-E7C44AB5FE09}"/>
              </a:ext>
            </a:extLst>
          </p:cNvPr>
          <p:cNvSpPr>
            <a:spLocks noGrp="1"/>
          </p:cNvSpPr>
          <p:nvPr>
            <p:ph type="body" sz="quarter" idx="54" hasCustomPrompt="1"/>
          </p:nvPr>
        </p:nvSpPr>
        <p:spPr>
          <a:xfrm>
            <a:off x="4358285" y="4537541"/>
            <a:ext cx="7160276" cy="730066"/>
          </a:xfrm>
          <a:prstGeom prst="rect">
            <a:avLst/>
          </a:prstGeom>
        </p:spPr>
        <p:txBody>
          <a:bodyPr>
            <a:noAutofit/>
          </a:bodyPr>
          <a:lstStyle>
            <a:lvl1pPr marL="0" indent="0" algn="l">
              <a:spcBef>
                <a:spcPts val="0"/>
              </a:spcBef>
              <a:buNone/>
              <a:defRPr sz="36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60" name="Text Placeholder 32">
            <a:extLst>
              <a:ext uri="{FF2B5EF4-FFF2-40B4-BE49-F238E27FC236}">
                <a16:creationId xmlns:a16="http://schemas.microsoft.com/office/drawing/2014/main" id="{05D67838-D162-BA4F-965A-715CEE8EB1A7}"/>
              </a:ext>
            </a:extLst>
          </p:cNvPr>
          <p:cNvSpPr>
            <a:spLocks noGrp="1"/>
          </p:cNvSpPr>
          <p:nvPr>
            <p:ph type="body" sz="quarter" idx="55" hasCustomPrompt="1"/>
          </p:nvPr>
        </p:nvSpPr>
        <p:spPr>
          <a:xfrm>
            <a:off x="4370466" y="5240757"/>
            <a:ext cx="7160273" cy="945874"/>
          </a:xfrm>
          <a:prstGeom prst="rect">
            <a:avLst/>
          </a:prstGeom>
        </p:spPr>
        <p:txBody>
          <a:bodyPr numCol="1" spcCol="288000" anchor="t">
            <a:noAutofit/>
          </a:bodyPr>
          <a:lstStyle>
            <a:lvl1pPr marL="0" indent="0" algn="l">
              <a:lnSpc>
                <a:spcPct val="100000"/>
              </a:lnSpc>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2" name="Picture Placeholder 5">
            <a:extLst>
              <a:ext uri="{FF2B5EF4-FFF2-40B4-BE49-F238E27FC236}">
                <a16:creationId xmlns:a16="http://schemas.microsoft.com/office/drawing/2014/main" id="{C04E34B5-BCFA-58FF-7D0D-743A9547EA36}"/>
              </a:ext>
            </a:extLst>
          </p:cNvPr>
          <p:cNvSpPr>
            <a:spLocks noGrp="1"/>
          </p:cNvSpPr>
          <p:nvPr>
            <p:ph type="pic" sz="quarter" idx="57"/>
          </p:nvPr>
        </p:nvSpPr>
        <p:spPr>
          <a:xfrm>
            <a:off x="501328" y="413959"/>
            <a:ext cx="2529327" cy="1727134"/>
          </a:xfrm>
          <a:custGeom>
            <a:avLst/>
            <a:gdLst>
              <a:gd name="connsiteX0" fmla="*/ 0 w 2529327"/>
              <a:gd name="connsiteY0" fmla="*/ 0 h 1727134"/>
              <a:gd name="connsiteX1" fmla="*/ 2529327 w 2529327"/>
              <a:gd name="connsiteY1" fmla="*/ 0 h 1727134"/>
              <a:gd name="connsiteX2" fmla="*/ 2529327 w 2529327"/>
              <a:gd name="connsiteY2" fmla="*/ 1727134 h 1727134"/>
              <a:gd name="connsiteX3" fmla="*/ 1478231 w 2529327"/>
              <a:gd name="connsiteY3" fmla="*/ 1727134 h 1727134"/>
              <a:gd name="connsiteX4" fmla="*/ 1478231 w 2529327"/>
              <a:gd name="connsiteY4" fmla="*/ 1579190 h 1727134"/>
              <a:gd name="connsiteX5" fmla="*/ 162478 w 2529327"/>
              <a:gd name="connsiteY5" fmla="*/ 1579190 h 1727134"/>
              <a:gd name="connsiteX6" fmla="*/ 162479 w 2529327"/>
              <a:gd name="connsiteY6" fmla="*/ 260605 h 1727134"/>
              <a:gd name="connsiteX7" fmla="*/ 0 w 2529327"/>
              <a:gd name="connsiteY7" fmla="*/ 260605 h 172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9327" h="1727134">
                <a:moveTo>
                  <a:pt x="0" y="0"/>
                </a:moveTo>
                <a:lnTo>
                  <a:pt x="2529327" y="0"/>
                </a:lnTo>
                <a:lnTo>
                  <a:pt x="2529327" y="1727134"/>
                </a:lnTo>
                <a:lnTo>
                  <a:pt x="1478231" y="1727134"/>
                </a:lnTo>
                <a:lnTo>
                  <a:pt x="1478231" y="1579190"/>
                </a:lnTo>
                <a:lnTo>
                  <a:pt x="162478" y="1579190"/>
                </a:lnTo>
                <a:lnTo>
                  <a:pt x="162479" y="260605"/>
                </a:lnTo>
                <a:lnTo>
                  <a:pt x="0" y="260605"/>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3" name="Freeform 2">
            <a:extLst>
              <a:ext uri="{FF2B5EF4-FFF2-40B4-BE49-F238E27FC236}">
                <a16:creationId xmlns:a16="http://schemas.microsoft.com/office/drawing/2014/main" id="{159C768E-EFD4-C7DE-F472-51DC6C3C191F}"/>
              </a:ext>
            </a:extLst>
          </p:cNvPr>
          <p:cNvSpPr/>
          <p:nvPr userDrawn="1"/>
        </p:nvSpPr>
        <p:spPr>
          <a:xfrm rot="10800000">
            <a:off x="359045" y="674564"/>
            <a:ext cx="1620514" cy="1623346"/>
          </a:xfrm>
          <a:custGeom>
            <a:avLst/>
            <a:gdLst>
              <a:gd name="connsiteX0" fmla="*/ 1620513 w 1620514"/>
              <a:gd name="connsiteY0" fmla="*/ 1623346 h 1623346"/>
              <a:gd name="connsiteX1" fmla="*/ 1315752 w 1620514"/>
              <a:gd name="connsiteY1" fmla="*/ 1623346 h 1623346"/>
              <a:gd name="connsiteX2" fmla="*/ 1315753 w 1620514"/>
              <a:gd name="connsiteY2" fmla="*/ 304761 h 1623346"/>
              <a:gd name="connsiteX3" fmla="*/ 0 w 1620514"/>
              <a:gd name="connsiteY3" fmla="*/ 304761 h 1623346"/>
              <a:gd name="connsiteX4" fmla="*/ 0 w 1620514"/>
              <a:gd name="connsiteY4" fmla="*/ 0 h 1623346"/>
              <a:gd name="connsiteX5" fmla="*/ 1620514 w 1620514"/>
              <a:gd name="connsiteY5" fmla="*/ 0 h 1623346"/>
              <a:gd name="connsiteX6" fmla="*/ 1620514 w 1620514"/>
              <a:gd name="connsiteY6" fmla="*/ 304761 h 1623346"/>
              <a:gd name="connsiteX7" fmla="*/ 1620513 w 1620514"/>
              <a:gd name="connsiteY7" fmla="*/ 304761 h 162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0514" h="1623346">
                <a:moveTo>
                  <a:pt x="1620513" y="1623346"/>
                </a:moveTo>
                <a:lnTo>
                  <a:pt x="1315752" y="1623346"/>
                </a:lnTo>
                <a:lnTo>
                  <a:pt x="1315753" y="304761"/>
                </a:lnTo>
                <a:lnTo>
                  <a:pt x="0" y="304761"/>
                </a:lnTo>
                <a:lnTo>
                  <a:pt x="0" y="0"/>
                </a:lnTo>
                <a:lnTo>
                  <a:pt x="1620514" y="0"/>
                </a:lnTo>
                <a:lnTo>
                  <a:pt x="1620514" y="304761"/>
                </a:lnTo>
                <a:lnTo>
                  <a:pt x="1620513" y="304761"/>
                </a:lnTo>
                <a:close/>
              </a:path>
            </a:pathLst>
          </a:custGeom>
          <a:solidFill>
            <a:srgbClr val="915F9E"/>
          </a:solidFill>
          <a:ln w="30808" cap="flat">
            <a:noFill/>
            <a:prstDash val="solid"/>
            <a:miter/>
          </a:ln>
        </p:spPr>
        <p:txBody>
          <a:bodyPr wrap="square" rtlCol="0" anchor="ctr">
            <a:noAutofit/>
          </a:bodyPr>
          <a:lstStyle/>
          <a:p>
            <a:endParaRPr lang="en-US"/>
          </a:p>
        </p:txBody>
      </p:sp>
      <p:sp>
        <p:nvSpPr>
          <p:cNvPr id="4" name="Picture Placeholder 5">
            <a:extLst>
              <a:ext uri="{FF2B5EF4-FFF2-40B4-BE49-F238E27FC236}">
                <a16:creationId xmlns:a16="http://schemas.microsoft.com/office/drawing/2014/main" id="{968258F9-EEFC-31A8-2144-64C7C993A173}"/>
              </a:ext>
            </a:extLst>
          </p:cNvPr>
          <p:cNvSpPr>
            <a:spLocks noGrp="1"/>
          </p:cNvSpPr>
          <p:nvPr>
            <p:ph type="pic" sz="quarter" idx="58"/>
          </p:nvPr>
        </p:nvSpPr>
        <p:spPr>
          <a:xfrm>
            <a:off x="482278" y="2539396"/>
            <a:ext cx="2529327" cy="1727134"/>
          </a:xfrm>
          <a:custGeom>
            <a:avLst/>
            <a:gdLst>
              <a:gd name="connsiteX0" fmla="*/ 0 w 2529327"/>
              <a:gd name="connsiteY0" fmla="*/ 0 h 1727134"/>
              <a:gd name="connsiteX1" fmla="*/ 2529327 w 2529327"/>
              <a:gd name="connsiteY1" fmla="*/ 0 h 1727134"/>
              <a:gd name="connsiteX2" fmla="*/ 2529327 w 2529327"/>
              <a:gd name="connsiteY2" fmla="*/ 1727134 h 1727134"/>
              <a:gd name="connsiteX3" fmla="*/ 1478231 w 2529327"/>
              <a:gd name="connsiteY3" fmla="*/ 1727134 h 1727134"/>
              <a:gd name="connsiteX4" fmla="*/ 1478231 w 2529327"/>
              <a:gd name="connsiteY4" fmla="*/ 1579190 h 1727134"/>
              <a:gd name="connsiteX5" fmla="*/ 162478 w 2529327"/>
              <a:gd name="connsiteY5" fmla="*/ 1579190 h 1727134"/>
              <a:gd name="connsiteX6" fmla="*/ 162479 w 2529327"/>
              <a:gd name="connsiteY6" fmla="*/ 260605 h 1727134"/>
              <a:gd name="connsiteX7" fmla="*/ 0 w 2529327"/>
              <a:gd name="connsiteY7" fmla="*/ 260605 h 172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9327" h="1727134">
                <a:moveTo>
                  <a:pt x="0" y="0"/>
                </a:moveTo>
                <a:lnTo>
                  <a:pt x="2529327" y="0"/>
                </a:lnTo>
                <a:lnTo>
                  <a:pt x="2529327" y="1727134"/>
                </a:lnTo>
                <a:lnTo>
                  <a:pt x="1478231" y="1727134"/>
                </a:lnTo>
                <a:lnTo>
                  <a:pt x="1478231" y="1579190"/>
                </a:lnTo>
                <a:lnTo>
                  <a:pt x="162478" y="1579190"/>
                </a:lnTo>
                <a:lnTo>
                  <a:pt x="162479" y="260605"/>
                </a:lnTo>
                <a:lnTo>
                  <a:pt x="0" y="260605"/>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5" name="Freeform 4">
            <a:extLst>
              <a:ext uri="{FF2B5EF4-FFF2-40B4-BE49-F238E27FC236}">
                <a16:creationId xmlns:a16="http://schemas.microsoft.com/office/drawing/2014/main" id="{F05B2B38-45DC-B613-677A-3F53DCFB4267}"/>
              </a:ext>
            </a:extLst>
          </p:cNvPr>
          <p:cNvSpPr/>
          <p:nvPr userDrawn="1"/>
        </p:nvSpPr>
        <p:spPr>
          <a:xfrm rot="10800000">
            <a:off x="339995" y="2800001"/>
            <a:ext cx="1620514" cy="1623346"/>
          </a:xfrm>
          <a:custGeom>
            <a:avLst/>
            <a:gdLst>
              <a:gd name="connsiteX0" fmla="*/ 1620513 w 1620514"/>
              <a:gd name="connsiteY0" fmla="*/ 1623346 h 1623346"/>
              <a:gd name="connsiteX1" fmla="*/ 1315752 w 1620514"/>
              <a:gd name="connsiteY1" fmla="*/ 1623346 h 1623346"/>
              <a:gd name="connsiteX2" fmla="*/ 1315753 w 1620514"/>
              <a:gd name="connsiteY2" fmla="*/ 304761 h 1623346"/>
              <a:gd name="connsiteX3" fmla="*/ 0 w 1620514"/>
              <a:gd name="connsiteY3" fmla="*/ 304761 h 1623346"/>
              <a:gd name="connsiteX4" fmla="*/ 0 w 1620514"/>
              <a:gd name="connsiteY4" fmla="*/ 0 h 1623346"/>
              <a:gd name="connsiteX5" fmla="*/ 1620514 w 1620514"/>
              <a:gd name="connsiteY5" fmla="*/ 0 h 1623346"/>
              <a:gd name="connsiteX6" fmla="*/ 1620514 w 1620514"/>
              <a:gd name="connsiteY6" fmla="*/ 304761 h 1623346"/>
              <a:gd name="connsiteX7" fmla="*/ 1620513 w 1620514"/>
              <a:gd name="connsiteY7" fmla="*/ 304761 h 162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0514" h="1623346">
                <a:moveTo>
                  <a:pt x="1620513" y="1623346"/>
                </a:moveTo>
                <a:lnTo>
                  <a:pt x="1315752" y="1623346"/>
                </a:lnTo>
                <a:lnTo>
                  <a:pt x="1315753" y="304761"/>
                </a:lnTo>
                <a:lnTo>
                  <a:pt x="0" y="304761"/>
                </a:lnTo>
                <a:lnTo>
                  <a:pt x="0" y="0"/>
                </a:lnTo>
                <a:lnTo>
                  <a:pt x="1620514" y="0"/>
                </a:lnTo>
                <a:lnTo>
                  <a:pt x="1620514" y="304761"/>
                </a:lnTo>
                <a:lnTo>
                  <a:pt x="1620513" y="304761"/>
                </a:lnTo>
                <a:close/>
              </a:path>
            </a:pathLst>
          </a:custGeom>
          <a:solidFill>
            <a:srgbClr val="915F9E"/>
          </a:solidFill>
          <a:ln w="30808" cap="flat">
            <a:noFill/>
            <a:prstDash val="solid"/>
            <a:miter/>
          </a:ln>
        </p:spPr>
        <p:txBody>
          <a:bodyPr wrap="square" rtlCol="0" anchor="ctr">
            <a:noAutofit/>
          </a:bodyPr>
          <a:lstStyle/>
          <a:p>
            <a:endParaRPr lang="en-US"/>
          </a:p>
        </p:txBody>
      </p:sp>
      <p:sp>
        <p:nvSpPr>
          <p:cNvPr id="6" name="Picture Placeholder 5">
            <a:extLst>
              <a:ext uri="{FF2B5EF4-FFF2-40B4-BE49-F238E27FC236}">
                <a16:creationId xmlns:a16="http://schemas.microsoft.com/office/drawing/2014/main" id="{D93A83E5-8834-01D7-8BD6-8D8683D1A189}"/>
              </a:ext>
            </a:extLst>
          </p:cNvPr>
          <p:cNvSpPr>
            <a:spLocks noGrp="1"/>
          </p:cNvSpPr>
          <p:nvPr>
            <p:ph type="pic" sz="quarter" idx="59"/>
          </p:nvPr>
        </p:nvSpPr>
        <p:spPr>
          <a:xfrm>
            <a:off x="463228" y="4672996"/>
            <a:ext cx="2529327" cy="1727134"/>
          </a:xfrm>
          <a:custGeom>
            <a:avLst/>
            <a:gdLst>
              <a:gd name="connsiteX0" fmla="*/ 0 w 2529327"/>
              <a:gd name="connsiteY0" fmla="*/ 0 h 1727134"/>
              <a:gd name="connsiteX1" fmla="*/ 2529327 w 2529327"/>
              <a:gd name="connsiteY1" fmla="*/ 0 h 1727134"/>
              <a:gd name="connsiteX2" fmla="*/ 2529327 w 2529327"/>
              <a:gd name="connsiteY2" fmla="*/ 1727134 h 1727134"/>
              <a:gd name="connsiteX3" fmla="*/ 1478231 w 2529327"/>
              <a:gd name="connsiteY3" fmla="*/ 1727134 h 1727134"/>
              <a:gd name="connsiteX4" fmla="*/ 1478231 w 2529327"/>
              <a:gd name="connsiteY4" fmla="*/ 1579190 h 1727134"/>
              <a:gd name="connsiteX5" fmla="*/ 162478 w 2529327"/>
              <a:gd name="connsiteY5" fmla="*/ 1579190 h 1727134"/>
              <a:gd name="connsiteX6" fmla="*/ 162479 w 2529327"/>
              <a:gd name="connsiteY6" fmla="*/ 260605 h 1727134"/>
              <a:gd name="connsiteX7" fmla="*/ 0 w 2529327"/>
              <a:gd name="connsiteY7" fmla="*/ 260605 h 172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9327" h="1727134">
                <a:moveTo>
                  <a:pt x="0" y="0"/>
                </a:moveTo>
                <a:lnTo>
                  <a:pt x="2529327" y="0"/>
                </a:lnTo>
                <a:lnTo>
                  <a:pt x="2529327" y="1727134"/>
                </a:lnTo>
                <a:lnTo>
                  <a:pt x="1478231" y="1727134"/>
                </a:lnTo>
                <a:lnTo>
                  <a:pt x="1478231" y="1579190"/>
                </a:lnTo>
                <a:lnTo>
                  <a:pt x="162478" y="1579190"/>
                </a:lnTo>
                <a:lnTo>
                  <a:pt x="162479" y="260605"/>
                </a:lnTo>
                <a:lnTo>
                  <a:pt x="0" y="260605"/>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7" name="Freeform 6">
            <a:extLst>
              <a:ext uri="{FF2B5EF4-FFF2-40B4-BE49-F238E27FC236}">
                <a16:creationId xmlns:a16="http://schemas.microsoft.com/office/drawing/2014/main" id="{6CCA9EB3-D5BA-EB27-3022-6B6A04892FBF}"/>
              </a:ext>
            </a:extLst>
          </p:cNvPr>
          <p:cNvSpPr/>
          <p:nvPr userDrawn="1"/>
        </p:nvSpPr>
        <p:spPr>
          <a:xfrm rot="10800000">
            <a:off x="320945" y="4933601"/>
            <a:ext cx="1620514" cy="1623346"/>
          </a:xfrm>
          <a:custGeom>
            <a:avLst/>
            <a:gdLst>
              <a:gd name="connsiteX0" fmla="*/ 1620513 w 1620514"/>
              <a:gd name="connsiteY0" fmla="*/ 1623346 h 1623346"/>
              <a:gd name="connsiteX1" fmla="*/ 1315752 w 1620514"/>
              <a:gd name="connsiteY1" fmla="*/ 1623346 h 1623346"/>
              <a:gd name="connsiteX2" fmla="*/ 1315753 w 1620514"/>
              <a:gd name="connsiteY2" fmla="*/ 304761 h 1623346"/>
              <a:gd name="connsiteX3" fmla="*/ 0 w 1620514"/>
              <a:gd name="connsiteY3" fmla="*/ 304761 h 1623346"/>
              <a:gd name="connsiteX4" fmla="*/ 0 w 1620514"/>
              <a:gd name="connsiteY4" fmla="*/ 0 h 1623346"/>
              <a:gd name="connsiteX5" fmla="*/ 1620514 w 1620514"/>
              <a:gd name="connsiteY5" fmla="*/ 0 h 1623346"/>
              <a:gd name="connsiteX6" fmla="*/ 1620514 w 1620514"/>
              <a:gd name="connsiteY6" fmla="*/ 304761 h 1623346"/>
              <a:gd name="connsiteX7" fmla="*/ 1620513 w 1620514"/>
              <a:gd name="connsiteY7" fmla="*/ 304761 h 162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0514" h="1623346">
                <a:moveTo>
                  <a:pt x="1620513" y="1623346"/>
                </a:moveTo>
                <a:lnTo>
                  <a:pt x="1315752" y="1623346"/>
                </a:lnTo>
                <a:lnTo>
                  <a:pt x="1315753" y="304761"/>
                </a:lnTo>
                <a:lnTo>
                  <a:pt x="0" y="304761"/>
                </a:lnTo>
                <a:lnTo>
                  <a:pt x="0" y="0"/>
                </a:lnTo>
                <a:lnTo>
                  <a:pt x="1620514" y="0"/>
                </a:lnTo>
                <a:lnTo>
                  <a:pt x="1620514" y="304761"/>
                </a:lnTo>
                <a:lnTo>
                  <a:pt x="1620513" y="304761"/>
                </a:lnTo>
                <a:close/>
              </a:path>
            </a:pathLst>
          </a:custGeom>
          <a:solidFill>
            <a:srgbClr val="915F9E"/>
          </a:solidFill>
          <a:ln w="30808" cap="flat">
            <a:noFill/>
            <a:prstDash val="solid"/>
            <a:miter/>
          </a:ln>
        </p:spPr>
        <p:txBody>
          <a:bodyPr wrap="square" rtlCol="0" anchor="ctr">
            <a:noAutofit/>
          </a:bodyPr>
          <a:lstStyle/>
          <a:p>
            <a:endParaRPr lang="en-US"/>
          </a:p>
        </p:txBody>
      </p:sp>
    </p:spTree>
    <p:extLst>
      <p:ext uri="{BB962C8B-B14F-4D97-AF65-F5344CB8AC3E}">
        <p14:creationId xmlns:p14="http://schemas.microsoft.com/office/powerpoint/2010/main" val="571670456"/>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5AB41CE-F6BA-8449-B846-3526857402BA}"/>
              </a:ext>
            </a:extLst>
          </p:cNvPr>
          <p:cNvSpPr/>
          <p:nvPr userDrawn="1"/>
        </p:nvSpPr>
        <p:spPr>
          <a:xfrm>
            <a:off x="1" y="1723900"/>
            <a:ext cx="12191998" cy="4053499"/>
          </a:xfrm>
          <a:prstGeom prst="rect">
            <a:avLst/>
          </a:prstGeom>
          <a:solidFill>
            <a:srgbClr val="915F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22" name="Text Placeholder 32">
            <a:extLst>
              <a:ext uri="{FF2B5EF4-FFF2-40B4-BE49-F238E27FC236}">
                <a16:creationId xmlns:a16="http://schemas.microsoft.com/office/drawing/2014/main" id="{1CFA480F-7E74-BF47-8D97-68745F852A4D}"/>
              </a:ext>
            </a:extLst>
          </p:cNvPr>
          <p:cNvSpPr>
            <a:spLocks noGrp="1"/>
          </p:cNvSpPr>
          <p:nvPr>
            <p:ph type="body" sz="quarter" idx="30" hasCustomPrompt="1"/>
          </p:nvPr>
        </p:nvSpPr>
        <p:spPr>
          <a:xfrm>
            <a:off x="773875" y="612133"/>
            <a:ext cx="10644249" cy="808786"/>
          </a:xfrm>
          <a:prstGeom prst="rect">
            <a:avLst/>
          </a:prstGeom>
        </p:spPr>
        <p:txBody>
          <a:bodyPr>
            <a:noAutofit/>
          </a:bodyPr>
          <a:lstStyle>
            <a:lvl1pPr marL="0" indent="0" algn="l">
              <a:spcBef>
                <a:spcPts val="0"/>
              </a:spcBef>
              <a:buNone/>
              <a:defRPr sz="36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4" name="Text Placeholder 32">
            <a:extLst>
              <a:ext uri="{FF2B5EF4-FFF2-40B4-BE49-F238E27FC236}">
                <a16:creationId xmlns:a16="http://schemas.microsoft.com/office/drawing/2014/main" id="{34A7C2CE-8B7D-0642-9F33-2728633924AF}"/>
              </a:ext>
            </a:extLst>
          </p:cNvPr>
          <p:cNvSpPr>
            <a:spLocks noGrp="1"/>
          </p:cNvSpPr>
          <p:nvPr>
            <p:ph type="body" sz="quarter" idx="48" hasCustomPrompt="1"/>
          </p:nvPr>
        </p:nvSpPr>
        <p:spPr>
          <a:xfrm>
            <a:off x="6349485" y="2527915"/>
            <a:ext cx="5068640" cy="2538354"/>
          </a:xfrm>
          <a:prstGeom prst="rect">
            <a:avLst/>
          </a:prstGeom>
        </p:spPr>
        <p:txBody>
          <a:bodyPr numCol="1" spcCol="288000" anchor="t">
            <a:noAutofit/>
          </a:bodyPr>
          <a:lstStyle>
            <a:lvl1pPr marL="0" indent="0" algn="l">
              <a:lnSpc>
                <a:spcPct val="100000"/>
              </a:lnSpc>
              <a:spcBef>
                <a:spcPts val="0"/>
              </a:spcBef>
              <a:buNone/>
              <a:defRPr sz="24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15" name="Freeform 14">
            <a:extLst>
              <a:ext uri="{FF2B5EF4-FFF2-40B4-BE49-F238E27FC236}">
                <a16:creationId xmlns:a16="http://schemas.microsoft.com/office/drawing/2014/main" id="{CE08122F-E767-A948-900A-223BD6B9F4BF}"/>
              </a:ext>
            </a:extLst>
          </p:cNvPr>
          <p:cNvSpPr/>
          <p:nvPr userDrawn="1"/>
        </p:nvSpPr>
        <p:spPr>
          <a:xfrm>
            <a:off x="9978124" y="1553310"/>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8" cap="flat">
            <a:noFill/>
            <a:prstDash val="solid"/>
            <a:miter/>
          </a:ln>
        </p:spPr>
        <p:txBody>
          <a:bodyPr rtlCol="0" anchor="ctr"/>
          <a:lstStyle/>
          <a:p>
            <a:endParaRPr lang="en-US" sz="2069"/>
          </a:p>
        </p:txBody>
      </p:sp>
      <p:pic>
        <p:nvPicPr>
          <p:cNvPr id="2" name="Picture 1">
            <a:extLst>
              <a:ext uri="{FF2B5EF4-FFF2-40B4-BE49-F238E27FC236}">
                <a16:creationId xmlns:a16="http://schemas.microsoft.com/office/drawing/2014/main" id="{88F8D9F2-AA18-6F42-01C5-D31E2B03707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0571"/>
          <a:stretch/>
        </p:blipFill>
        <p:spPr>
          <a:xfrm rot="5400000">
            <a:off x="1059222" y="1659698"/>
            <a:ext cx="3693498" cy="5831867"/>
          </a:xfrm>
          <a:custGeom>
            <a:avLst/>
            <a:gdLst>
              <a:gd name="connsiteX0" fmla="*/ 0 w 3456000"/>
              <a:gd name="connsiteY0" fmla="*/ 0 h 4136571"/>
              <a:gd name="connsiteX1" fmla="*/ 3456000 w 3456000"/>
              <a:gd name="connsiteY1" fmla="*/ 0 h 4136571"/>
              <a:gd name="connsiteX2" fmla="*/ 3456000 w 3456000"/>
              <a:gd name="connsiteY2" fmla="*/ 4136571 h 4136571"/>
              <a:gd name="connsiteX3" fmla="*/ 0 w 3456000"/>
              <a:gd name="connsiteY3" fmla="*/ 4136571 h 4136571"/>
            </a:gdLst>
            <a:ahLst/>
            <a:cxnLst>
              <a:cxn ang="0">
                <a:pos x="connsiteX0" y="connsiteY0"/>
              </a:cxn>
              <a:cxn ang="0">
                <a:pos x="connsiteX1" y="connsiteY1"/>
              </a:cxn>
              <a:cxn ang="0">
                <a:pos x="connsiteX2" y="connsiteY2"/>
              </a:cxn>
              <a:cxn ang="0">
                <a:pos x="connsiteX3" y="connsiteY3"/>
              </a:cxn>
            </a:cxnLst>
            <a:rect l="l" t="t" r="r" b="b"/>
            <a:pathLst>
              <a:path w="3456000" h="4136571">
                <a:moveTo>
                  <a:pt x="0" y="0"/>
                </a:moveTo>
                <a:lnTo>
                  <a:pt x="3456000" y="0"/>
                </a:lnTo>
                <a:lnTo>
                  <a:pt x="3456000" y="4136571"/>
                </a:lnTo>
                <a:lnTo>
                  <a:pt x="0" y="4136571"/>
                </a:lnTo>
                <a:close/>
              </a:path>
            </a:pathLst>
          </a:custGeom>
        </p:spPr>
      </p:pic>
      <p:sp>
        <p:nvSpPr>
          <p:cNvPr id="3" name="Picture Placeholder 4">
            <a:extLst>
              <a:ext uri="{FF2B5EF4-FFF2-40B4-BE49-F238E27FC236}">
                <a16:creationId xmlns:a16="http://schemas.microsoft.com/office/drawing/2014/main" id="{6C840FF1-83FF-76F2-2EF4-7E0A3D12C4F4}"/>
              </a:ext>
            </a:extLst>
          </p:cNvPr>
          <p:cNvSpPr>
            <a:spLocks noGrp="1"/>
          </p:cNvSpPr>
          <p:nvPr>
            <p:ph type="pic" sz="quarter" idx="10"/>
          </p:nvPr>
        </p:nvSpPr>
        <p:spPr>
          <a:xfrm>
            <a:off x="-9961" y="3153842"/>
            <a:ext cx="4642477" cy="2880154"/>
          </a:xfrm>
          <a:prstGeom prst="rect">
            <a:avLst/>
          </a:prstGeom>
          <a:solidFill>
            <a:schemeClr val="bg1">
              <a:lumMod val="85000"/>
            </a:schemeClr>
          </a:solidFill>
          <a:ln>
            <a:noFill/>
          </a:ln>
        </p:spPr>
        <p:txBody>
          <a:bodyPr/>
          <a:lstStyle/>
          <a:p>
            <a:endParaRPr lang="en-US" dirty="0"/>
          </a:p>
        </p:txBody>
      </p:sp>
    </p:spTree>
    <p:extLst>
      <p:ext uri="{BB962C8B-B14F-4D97-AF65-F5344CB8AC3E}">
        <p14:creationId xmlns:p14="http://schemas.microsoft.com/office/powerpoint/2010/main" val="3191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Slide - 1 column">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854280" y="925680"/>
            <a:ext cx="10483431" cy="804265"/>
          </a:xfrm>
          <a:prstGeom prst="rect">
            <a:avLst/>
          </a:prstGeom>
        </p:spPr>
        <p:txBody>
          <a:bodyPr>
            <a:noAutofit/>
          </a:bodyPr>
          <a:lstStyle>
            <a:lvl1pPr marL="0" indent="0" algn="l">
              <a:spcBef>
                <a:spcPts val="0"/>
              </a:spcBef>
              <a:buNone/>
              <a:defRPr sz="36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ONE COLUMN</a:t>
            </a:r>
            <a:endParaRPr lang="en-US" dirty="0"/>
          </a:p>
        </p:txBody>
      </p:sp>
      <p:sp>
        <p:nvSpPr>
          <p:cNvPr id="14" name="Rectangle 5">
            <a:extLst>
              <a:ext uri="{FF2B5EF4-FFF2-40B4-BE49-F238E27FC236}">
                <a16:creationId xmlns:a16="http://schemas.microsoft.com/office/drawing/2014/main" id="{4D113688-F5CD-D748-B2E0-4E39C6AEA211}"/>
              </a:ext>
            </a:extLst>
          </p:cNvPr>
          <p:cNvSpPr/>
          <p:nvPr userDrawn="1"/>
        </p:nvSpPr>
        <p:spPr bwMode="auto">
          <a:xfrm>
            <a:off x="1592486" y="-1"/>
            <a:ext cx="9007028" cy="345989"/>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915F9E"/>
          </a:solid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854282" y="1864553"/>
            <a:ext cx="10483429" cy="4439577"/>
          </a:xfrm>
          <a:prstGeom prst="rect">
            <a:avLst/>
          </a:prstGeom>
        </p:spPr>
        <p:txBody>
          <a:bodyPr numCol="1" spcCol="288000" anchor="t">
            <a:noAutofit/>
          </a:bodyPr>
          <a:lstStyle>
            <a:lvl1pPr marL="0" indent="0" algn="l">
              <a:lnSpc>
                <a:spcPct val="100000"/>
              </a:lnSpc>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19783117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Slide - 2 columns">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854280" y="925680"/>
            <a:ext cx="10483431" cy="804265"/>
          </a:xfrm>
          <a:prstGeom prst="rect">
            <a:avLst/>
          </a:prstGeom>
        </p:spPr>
        <p:txBody>
          <a:bodyPr>
            <a:noAutofit/>
          </a:bodyPr>
          <a:lstStyle>
            <a:lvl1pPr marL="0" indent="0" algn="l">
              <a:spcBef>
                <a:spcPts val="0"/>
              </a:spcBef>
              <a:buNone/>
              <a:defRPr sz="36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TWO COLUMNS</a:t>
            </a:r>
            <a:endParaRPr lang="en-US" dirty="0"/>
          </a:p>
        </p:txBody>
      </p:sp>
      <p:sp>
        <p:nvSpPr>
          <p:cNvPr id="14" name="Rectangle 5">
            <a:extLst>
              <a:ext uri="{FF2B5EF4-FFF2-40B4-BE49-F238E27FC236}">
                <a16:creationId xmlns:a16="http://schemas.microsoft.com/office/drawing/2014/main" id="{4D113688-F5CD-D748-B2E0-4E39C6AEA211}"/>
              </a:ext>
            </a:extLst>
          </p:cNvPr>
          <p:cNvSpPr/>
          <p:nvPr userDrawn="1"/>
        </p:nvSpPr>
        <p:spPr bwMode="auto">
          <a:xfrm>
            <a:off x="1592486" y="-1"/>
            <a:ext cx="9007028" cy="345989"/>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915F9E"/>
          </a:solid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854282" y="1864553"/>
            <a:ext cx="10483429" cy="4439577"/>
          </a:xfrm>
          <a:prstGeom prst="rect">
            <a:avLst/>
          </a:prstGeom>
        </p:spPr>
        <p:txBody>
          <a:bodyPr numCol="2" spcCol="288000" anchor="t">
            <a:noAutofit/>
          </a:bodyPr>
          <a:lstStyle>
            <a:lvl1pPr marL="0" indent="0" algn="l">
              <a:lnSpc>
                <a:spcPct val="100000"/>
              </a:lnSpc>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36732862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1">
    <p:spTree>
      <p:nvGrpSpPr>
        <p:cNvPr id="1" name=""/>
        <p:cNvGrpSpPr/>
        <p:nvPr/>
      </p:nvGrpSpPr>
      <p:grpSpPr>
        <a:xfrm>
          <a:off x="0" y="0"/>
          <a:ext cx="0" cy="0"/>
          <a:chOff x="0" y="0"/>
          <a:chExt cx="0" cy="0"/>
        </a:xfrm>
      </p:grpSpPr>
      <p:sp>
        <p:nvSpPr>
          <p:cNvPr id="85" name="Freeform 84">
            <a:extLst>
              <a:ext uri="{FF2B5EF4-FFF2-40B4-BE49-F238E27FC236}">
                <a16:creationId xmlns:a16="http://schemas.microsoft.com/office/drawing/2014/main" id="{AA9B7715-6268-FDD6-91C0-C5F1888A3C57}"/>
              </a:ext>
            </a:extLst>
          </p:cNvPr>
          <p:cNvSpPr/>
          <p:nvPr userDrawn="1"/>
        </p:nvSpPr>
        <p:spPr>
          <a:xfrm>
            <a:off x="0" y="2693726"/>
            <a:ext cx="12192000" cy="3193489"/>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915F9E"/>
          </a:solidFill>
          <a:ln w="30808" cap="flat">
            <a:noFill/>
            <a:prstDash val="solid"/>
            <a:miter/>
          </a:ln>
        </p:spPr>
        <p:txBody>
          <a:bodyPr rtlCol="0" anchor="ctr"/>
          <a:lstStyle/>
          <a:p>
            <a:endParaRPr lang="en-US" sz="2069"/>
          </a:p>
        </p:txBody>
      </p:sp>
      <p:sp>
        <p:nvSpPr>
          <p:cNvPr id="86" name="Text Placeholder 32">
            <a:extLst>
              <a:ext uri="{FF2B5EF4-FFF2-40B4-BE49-F238E27FC236}">
                <a16:creationId xmlns:a16="http://schemas.microsoft.com/office/drawing/2014/main" id="{B44AD947-E962-8DEC-BC3E-A9D0C61C47A0}"/>
              </a:ext>
            </a:extLst>
          </p:cNvPr>
          <p:cNvSpPr>
            <a:spLocks noGrp="1"/>
          </p:cNvSpPr>
          <p:nvPr>
            <p:ph type="body" sz="quarter" idx="16" hasCustomPrompt="1"/>
          </p:nvPr>
        </p:nvSpPr>
        <p:spPr>
          <a:xfrm>
            <a:off x="575887" y="3922846"/>
            <a:ext cx="3354126" cy="1008397"/>
          </a:xfrm>
          <a:prstGeom prst="rect">
            <a:avLst/>
          </a:prstGeom>
        </p:spPr>
        <p:txBody>
          <a:bodyPr anchor="t">
            <a:noAutofit/>
          </a:bodyPr>
          <a:lstStyle>
            <a:lvl1pPr marL="0" indent="0" algn="l">
              <a:lnSpc>
                <a:spcPts val="3954"/>
              </a:lnSpc>
              <a:spcBef>
                <a:spcPts val="0"/>
              </a:spcBef>
              <a:buNone/>
              <a:defRPr sz="4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err="1"/>
              <a:t>Ingrow</a:t>
            </a:r>
            <a:endParaRPr lang="en-US" dirty="0"/>
          </a:p>
        </p:txBody>
      </p:sp>
      <p:sp>
        <p:nvSpPr>
          <p:cNvPr id="87" name="Text Placeholder 32">
            <a:extLst>
              <a:ext uri="{FF2B5EF4-FFF2-40B4-BE49-F238E27FC236}">
                <a16:creationId xmlns:a16="http://schemas.microsoft.com/office/drawing/2014/main" id="{AAC208EE-B489-916C-108F-2537D258C8D9}"/>
              </a:ext>
            </a:extLst>
          </p:cNvPr>
          <p:cNvSpPr>
            <a:spLocks noGrp="1"/>
          </p:cNvSpPr>
          <p:nvPr>
            <p:ph type="body" sz="quarter" idx="19" hasCustomPrompt="1"/>
          </p:nvPr>
        </p:nvSpPr>
        <p:spPr>
          <a:xfrm>
            <a:off x="575887" y="3232383"/>
            <a:ext cx="3311988" cy="533188"/>
          </a:xfrm>
          <a:prstGeom prst="rect">
            <a:avLst/>
          </a:prstGeom>
        </p:spPr>
        <p:txBody>
          <a:bodyPr anchor="t">
            <a:noAutofit/>
          </a:bodyPr>
          <a:lstStyle>
            <a:lvl1pPr marL="0" indent="0" algn="l">
              <a:lnSpc>
                <a:spcPct val="100000"/>
              </a:lnSpc>
              <a:spcBef>
                <a:spcPts val="0"/>
              </a:spcBef>
              <a:buNone/>
              <a:defRPr sz="3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a:t>
            </a:r>
          </a:p>
        </p:txBody>
      </p:sp>
      <p:grpSp>
        <p:nvGrpSpPr>
          <p:cNvPr id="88" name="Group 87">
            <a:extLst>
              <a:ext uri="{FF2B5EF4-FFF2-40B4-BE49-F238E27FC236}">
                <a16:creationId xmlns:a16="http://schemas.microsoft.com/office/drawing/2014/main" id="{5966AC04-ABF7-3D79-A025-406AD47D7C7A}"/>
              </a:ext>
            </a:extLst>
          </p:cNvPr>
          <p:cNvGrpSpPr/>
          <p:nvPr userDrawn="1"/>
        </p:nvGrpSpPr>
        <p:grpSpPr>
          <a:xfrm>
            <a:off x="9720269" y="6076495"/>
            <a:ext cx="2471731" cy="613729"/>
            <a:chOff x="0" y="0"/>
            <a:chExt cx="2301694" cy="571500"/>
          </a:xfrm>
        </p:grpSpPr>
        <p:sp>
          <p:nvSpPr>
            <p:cNvPr id="89" name="Rectangle 88">
              <a:extLst>
                <a:ext uri="{FF2B5EF4-FFF2-40B4-BE49-F238E27FC236}">
                  <a16:creationId xmlns:a16="http://schemas.microsoft.com/office/drawing/2014/main" id="{0F2C1EEC-5999-06D3-B0AF-1C937227D7CC}"/>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90" name="Picture 89">
              <a:extLst>
                <a:ext uri="{FF2B5EF4-FFF2-40B4-BE49-F238E27FC236}">
                  <a16:creationId xmlns:a16="http://schemas.microsoft.com/office/drawing/2014/main" id="{68886DE2-822F-37B7-BC90-F8DFB6EFB061}"/>
                </a:ext>
              </a:extLst>
            </p:cNvPr>
            <p:cNvPicPr>
              <a:picLocks noChangeAspect="1"/>
            </p:cNvPicPr>
            <p:nvPr/>
          </p:nvPicPr>
          <p:blipFill>
            <a:blip r:embed="rId2"/>
            <a:srcRect l="4320" r="4320"/>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273" name="Picture Placeholder 272">
            <a:extLst>
              <a:ext uri="{FF2B5EF4-FFF2-40B4-BE49-F238E27FC236}">
                <a16:creationId xmlns:a16="http://schemas.microsoft.com/office/drawing/2014/main" id="{2B28F943-9786-4327-6248-0421E0EAB530}"/>
              </a:ext>
            </a:extLst>
          </p:cNvPr>
          <p:cNvSpPr>
            <a:spLocks noGrp="1"/>
          </p:cNvSpPr>
          <p:nvPr>
            <p:ph type="pic" sz="quarter" idx="44" hasCustomPrompt="1"/>
          </p:nvPr>
        </p:nvSpPr>
        <p:spPr>
          <a:xfrm>
            <a:off x="5835282" y="435952"/>
            <a:ext cx="5982506" cy="4551482"/>
          </a:xfrm>
          <a:custGeom>
            <a:avLst/>
            <a:gdLst>
              <a:gd name="connsiteX0" fmla="*/ 0 w 5982506"/>
              <a:gd name="connsiteY0" fmla="*/ 0 h 4551482"/>
              <a:gd name="connsiteX1" fmla="*/ 5982506 w 5982506"/>
              <a:gd name="connsiteY1" fmla="*/ 0 h 4551482"/>
              <a:gd name="connsiteX2" fmla="*/ 5982506 w 5982506"/>
              <a:gd name="connsiteY2" fmla="*/ 4551482 h 4551482"/>
              <a:gd name="connsiteX3" fmla="*/ 0 w 5982506"/>
              <a:gd name="connsiteY3" fmla="*/ 4551482 h 4551482"/>
              <a:gd name="connsiteX4" fmla="*/ 0 w 5982506"/>
              <a:gd name="connsiteY4" fmla="*/ 4242146 h 4551482"/>
              <a:gd name="connsiteX5" fmla="*/ 147355 w 5982506"/>
              <a:gd name="connsiteY5" fmla="*/ 4242146 h 4551482"/>
              <a:gd name="connsiteX6" fmla="*/ 147355 w 5982506"/>
              <a:gd name="connsiteY6" fmla="*/ 2802145 h 4551482"/>
              <a:gd name="connsiteX7" fmla="*/ 0 w 5982506"/>
              <a:gd name="connsiteY7" fmla="*/ 2802145 h 455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82506" h="4551482">
                <a:moveTo>
                  <a:pt x="0" y="0"/>
                </a:moveTo>
                <a:lnTo>
                  <a:pt x="5982506" y="0"/>
                </a:lnTo>
                <a:lnTo>
                  <a:pt x="5982506" y="4551482"/>
                </a:lnTo>
                <a:lnTo>
                  <a:pt x="0" y="4551482"/>
                </a:lnTo>
                <a:lnTo>
                  <a:pt x="0" y="4242146"/>
                </a:lnTo>
                <a:lnTo>
                  <a:pt x="147355" y="4242146"/>
                </a:lnTo>
                <a:lnTo>
                  <a:pt x="147355" y="2802145"/>
                </a:lnTo>
                <a:lnTo>
                  <a:pt x="0" y="2802145"/>
                </a:lnTo>
                <a:close/>
              </a:path>
            </a:pathLst>
          </a:custGeom>
          <a:solidFill>
            <a:schemeClr val="bg1">
              <a:lumMod val="95000"/>
            </a:schemeClr>
          </a:solidFill>
        </p:spPr>
        <p:txBody>
          <a:bodyPr wrap="square">
            <a:noAutofit/>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
        <p:nvSpPr>
          <p:cNvPr id="270" name="Text Placeholder 32">
            <a:extLst>
              <a:ext uri="{FF2B5EF4-FFF2-40B4-BE49-F238E27FC236}">
                <a16:creationId xmlns:a16="http://schemas.microsoft.com/office/drawing/2014/main" id="{64CC0190-4955-504C-7436-08AD8558AFE8}"/>
              </a:ext>
            </a:extLst>
          </p:cNvPr>
          <p:cNvSpPr>
            <a:spLocks noGrp="1"/>
          </p:cNvSpPr>
          <p:nvPr>
            <p:ph type="body" sz="quarter" idx="20" hasCustomPrompt="1"/>
          </p:nvPr>
        </p:nvSpPr>
        <p:spPr>
          <a:xfrm>
            <a:off x="575887" y="6100771"/>
            <a:ext cx="3752276" cy="622069"/>
          </a:xfrm>
          <a:prstGeom prst="rect">
            <a:avLst/>
          </a:prstGeom>
        </p:spPr>
        <p:txBody>
          <a:bodyPr anchor="t">
            <a:noAutofit/>
          </a:bodyPr>
          <a:lstStyle>
            <a:lvl1pPr marL="0" indent="0" algn="l">
              <a:lnSpc>
                <a:spcPct val="100000"/>
              </a:lnSpc>
              <a:spcBef>
                <a:spcPts val="0"/>
              </a:spcBef>
              <a:buNone/>
              <a:defRPr sz="2400" b="0"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err="1"/>
              <a:t>www.website.eu</a:t>
            </a:r>
            <a:endParaRPr lang="en-GB" dirty="0"/>
          </a:p>
        </p:txBody>
      </p:sp>
      <p:sp>
        <p:nvSpPr>
          <p:cNvPr id="274" name="Freeform 273">
            <a:extLst>
              <a:ext uri="{FF2B5EF4-FFF2-40B4-BE49-F238E27FC236}">
                <a16:creationId xmlns:a16="http://schemas.microsoft.com/office/drawing/2014/main" id="{B0E0F667-C112-09AB-4F5B-95A4E5DA4A9D}"/>
              </a:ext>
            </a:extLst>
          </p:cNvPr>
          <p:cNvSpPr/>
          <p:nvPr userDrawn="1"/>
        </p:nvSpPr>
        <p:spPr>
          <a:xfrm rot="16200000">
            <a:off x="5082637" y="3778098"/>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7" cap="flat">
            <a:noFill/>
            <a:prstDash val="solid"/>
            <a:miter/>
          </a:ln>
        </p:spPr>
        <p:txBody>
          <a:bodyPr rtlCol="0" anchor="ctr"/>
          <a:lstStyle/>
          <a:p>
            <a:endParaRPr lang="en-US" sz="2069"/>
          </a:p>
        </p:txBody>
      </p:sp>
      <p:pic>
        <p:nvPicPr>
          <p:cNvPr id="2" name="Picture 1">
            <a:extLst>
              <a:ext uri="{FF2B5EF4-FFF2-40B4-BE49-F238E27FC236}">
                <a16:creationId xmlns:a16="http://schemas.microsoft.com/office/drawing/2014/main" id="{B4046F93-9CF9-F6CD-4A70-E8CA0AB8678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6554" y="489291"/>
            <a:ext cx="4751124" cy="1787120"/>
          </a:xfrm>
          <a:prstGeom prst="rect">
            <a:avLst/>
          </a:prstGeom>
        </p:spPr>
      </p:pic>
    </p:spTree>
    <p:extLst>
      <p:ext uri="{BB962C8B-B14F-4D97-AF65-F5344CB8AC3E}">
        <p14:creationId xmlns:p14="http://schemas.microsoft.com/office/powerpoint/2010/main" val="3755541045"/>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Slide - 3 columns">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854280" y="925680"/>
            <a:ext cx="10483431" cy="804265"/>
          </a:xfrm>
          <a:prstGeom prst="rect">
            <a:avLst/>
          </a:prstGeom>
        </p:spPr>
        <p:txBody>
          <a:bodyPr>
            <a:noAutofit/>
          </a:bodyPr>
          <a:lstStyle>
            <a:lvl1pPr marL="0" indent="0" algn="l">
              <a:spcBef>
                <a:spcPts val="0"/>
              </a:spcBef>
              <a:buNone/>
              <a:defRPr sz="36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THREE COLUMNS</a:t>
            </a:r>
            <a:endParaRPr lang="en-US" dirty="0"/>
          </a:p>
        </p:txBody>
      </p:sp>
      <p:sp>
        <p:nvSpPr>
          <p:cNvPr id="14" name="Rectangle 5">
            <a:extLst>
              <a:ext uri="{FF2B5EF4-FFF2-40B4-BE49-F238E27FC236}">
                <a16:creationId xmlns:a16="http://schemas.microsoft.com/office/drawing/2014/main" id="{4D113688-F5CD-D748-B2E0-4E39C6AEA211}"/>
              </a:ext>
            </a:extLst>
          </p:cNvPr>
          <p:cNvSpPr/>
          <p:nvPr userDrawn="1"/>
        </p:nvSpPr>
        <p:spPr bwMode="auto">
          <a:xfrm>
            <a:off x="1592486" y="-1"/>
            <a:ext cx="9007028" cy="345989"/>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7ABB57"/>
          </a:solid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854282" y="1864553"/>
            <a:ext cx="10483429" cy="4439577"/>
          </a:xfrm>
          <a:prstGeom prst="rect">
            <a:avLst/>
          </a:prstGeom>
        </p:spPr>
        <p:txBody>
          <a:bodyPr numCol="3" spcCol="288000" anchor="t">
            <a:noAutofit/>
          </a:bodyPr>
          <a:lstStyle>
            <a:lvl1pPr marL="0" indent="0" algn="l">
              <a:lnSpc>
                <a:spcPct val="100000"/>
              </a:lnSpc>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6677255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Cover Slide 3">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4451D53C-BEDD-0149-939C-B08D828FC303}"/>
              </a:ext>
            </a:extLst>
          </p:cNvPr>
          <p:cNvSpPr/>
          <p:nvPr/>
        </p:nvSpPr>
        <p:spPr>
          <a:xfrm>
            <a:off x="0" y="2219942"/>
            <a:ext cx="12192001" cy="3754392"/>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915F9E"/>
          </a:solidFill>
          <a:ln w="30808" cap="flat">
            <a:noFill/>
            <a:prstDash val="solid"/>
            <a:miter/>
          </a:ln>
        </p:spPr>
        <p:txBody>
          <a:bodyPr rtlCol="0" anchor="ctr"/>
          <a:lstStyle/>
          <a:p>
            <a:endParaRPr lang="en-US" sz="2069" dirty="0"/>
          </a:p>
        </p:txBody>
      </p:sp>
      <p:sp>
        <p:nvSpPr>
          <p:cNvPr id="33" name="Freeform 32">
            <a:extLst>
              <a:ext uri="{FF2B5EF4-FFF2-40B4-BE49-F238E27FC236}">
                <a16:creationId xmlns:a16="http://schemas.microsoft.com/office/drawing/2014/main" id="{527A8425-B90A-4347-AF48-00C1D5CC2D28}"/>
              </a:ext>
            </a:extLst>
          </p:cNvPr>
          <p:cNvSpPr/>
          <p:nvPr/>
        </p:nvSpPr>
        <p:spPr>
          <a:xfrm>
            <a:off x="5273389" y="2987628"/>
            <a:ext cx="7298951" cy="1969126"/>
          </a:xfrm>
          <a:custGeom>
            <a:avLst/>
            <a:gdLst>
              <a:gd name="connsiteX0" fmla="*/ 0 w 4525730"/>
              <a:gd name="connsiteY0" fmla="*/ 0 h 3029130"/>
              <a:gd name="connsiteX1" fmla="*/ 4525731 w 4525730"/>
              <a:gd name="connsiteY1" fmla="*/ 0 h 3029130"/>
              <a:gd name="connsiteX2" fmla="*/ 4525731 w 4525730"/>
              <a:gd name="connsiteY2" fmla="*/ 3029131 h 3029130"/>
              <a:gd name="connsiteX3" fmla="*/ 1 w 4525730"/>
              <a:gd name="connsiteY3" fmla="*/ 3029131 h 3029130"/>
            </a:gdLst>
            <a:ahLst/>
            <a:cxnLst>
              <a:cxn ang="0">
                <a:pos x="connsiteX0" y="connsiteY0"/>
              </a:cxn>
              <a:cxn ang="0">
                <a:pos x="connsiteX1" y="connsiteY1"/>
              </a:cxn>
              <a:cxn ang="0">
                <a:pos x="connsiteX2" y="connsiteY2"/>
              </a:cxn>
              <a:cxn ang="0">
                <a:pos x="connsiteX3" y="connsiteY3"/>
              </a:cxn>
            </a:cxnLst>
            <a:rect l="l" t="t" r="r" b="b"/>
            <a:pathLst>
              <a:path w="4525730" h="3029130">
                <a:moveTo>
                  <a:pt x="0" y="0"/>
                </a:moveTo>
                <a:lnTo>
                  <a:pt x="4525731" y="0"/>
                </a:lnTo>
                <a:lnTo>
                  <a:pt x="4525731" y="3029131"/>
                </a:lnTo>
                <a:lnTo>
                  <a:pt x="1" y="3029131"/>
                </a:lnTo>
                <a:close/>
              </a:path>
            </a:pathLst>
          </a:custGeom>
          <a:noFill/>
          <a:ln w="30808" cap="flat">
            <a:noFill/>
            <a:prstDash val="solid"/>
            <a:miter/>
          </a:ln>
        </p:spPr>
        <p:txBody>
          <a:bodyPr rtlCol="0" anchor="ctr"/>
          <a:lstStyle/>
          <a:p>
            <a:endParaRPr lang="en-US" sz="2069"/>
          </a:p>
        </p:txBody>
      </p:sp>
      <p:grpSp>
        <p:nvGrpSpPr>
          <p:cNvPr id="12" name="Group 11">
            <a:extLst>
              <a:ext uri="{FF2B5EF4-FFF2-40B4-BE49-F238E27FC236}">
                <a16:creationId xmlns:a16="http://schemas.microsoft.com/office/drawing/2014/main" id="{05398525-D007-B046-86E8-5EF3BD68C53F}"/>
              </a:ext>
            </a:extLst>
          </p:cNvPr>
          <p:cNvGrpSpPr/>
          <p:nvPr userDrawn="1"/>
        </p:nvGrpSpPr>
        <p:grpSpPr>
          <a:xfrm>
            <a:off x="9055787" y="6109401"/>
            <a:ext cx="2735993" cy="679345"/>
            <a:chOff x="0" y="0"/>
            <a:chExt cx="2301694" cy="571500"/>
          </a:xfrm>
        </p:grpSpPr>
        <p:sp>
          <p:nvSpPr>
            <p:cNvPr id="13" name="Rectangle 12">
              <a:extLst>
                <a:ext uri="{FF2B5EF4-FFF2-40B4-BE49-F238E27FC236}">
                  <a16:creationId xmlns:a16="http://schemas.microsoft.com/office/drawing/2014/main" id="{A3FCE430-8697-AD45-9630-7F3B0A0F05BB}"/>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4" name="Picture 13">
              <a:extLst>
                <a:ext uri="{FF2B5EF4-FFF2-40B4-BE49-F238E27FC236}">
                  <a16:creationId xmlns:a16="http://schemas.microsoft.com/office/drawing/2014/main" id="{D62B06D4-BE0E-3F41-801B-DF6CD0A7F7BB}"/>
                </a:ext>
              </a:extLst>
            </p:cNvPr>
            <p:cNvPicPr>
              <a:picLocks noChangeAspect="1"/>
            </p:cNvPicPr>
            <p:nvPr/>
          </p:nvPicPr>
          <p:blipFill>
            <a:blip r:embed="rId2"/>
            <a:srcRect l="4320" r="4320"/>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pic>
        <p:nvPicPr>
          <p:cNvPr id="16" name="Picture 15">
            <a:extLst>
              <a:ext uri="{FF2B5EF4-FFF2-40B4-BE49-F238E27FC236}">
                <a16:creationId xmlns:a16="http://schemas.microsoft.com/office/drawing/2014/main" id="{78D14F15-68BC-0D28-2277-810CB5EB41D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48153" y="307220"/>
            <a:ext cx="4545776" cy="1709879"/>
          </a:xfrm>
          <a:prstGeom prst="rect">
            <a:avLst/>
          </a:prstGeom>
        </p:spPr>
      </p:pic>
      <p:sp>
        <p:nvSpPr>
          <p:cNvPr id="6" name="Freeform 5">
            <a:extLst>
              <a:ext uri="{FF2B5EF4-FFF2-40B4-BE49-F238E27FC236}">
                <a16:creationId xmlns:a16="http://schemas.microsoft.com/office/drawing/2014/main" id="{1ED14966-966B-F26B-79E8-E772E64BF986}"/>
              </a:ext>
            </a:extLst>
          </p:cNvPr>
          <p:cNvSpPr/>
          <p:nvPr userDrawn="1"/>
        </p:nvSpPr>
        <p:spPr>
          <a:xfrm rot="10800000">
            <a:off x="9055787" y="2035573"/>
            <a:ext cx="2484569" cy="3608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8" cap="flat">
            <a:noFill/>
            <a:prstDash val="solid"/>
            <a:miter/>
          </a:ln>
        </p:spPr>
        <p:txBody>
          <a:bodyPr rtlCol="0" anchor="ctr"/>
          <a:lstStyle/>
          <a:p>
            <a:endParaRPr lang="en-US" sz="2069"/>
          </a:p>
        </p:txBody>
      </p:sp>
      <p:sp>
        <p:nvSpPr>
          <p:cNvPr id="2" name="Text Placeholder 32">
            <a:extLst>
              <a:ext uri="{FF2B5EF4-FFF2-40B4-BE49-F238E27FC236}">
                <a16:creationId xmlns:a16="http://schemas.microsoft.com/office/drawing/2014/main" id="{7F2B615E-771C-359C-3105-D52D90F271EC}"/>
              </a:ext>
            </a:extLst>
          </p:cNvPr>
          <p:cNvSpPr>
            <a:spLocks noGrp="1"/>
          </p:cNvSpPr>
          <p:nvPr>
            <p:ph type="body" sz="quarter" idx="20" hasCustomPrompt="1"/>
          </p:nvPr>
        </p:nvSpPr>
        <p:spPr>
          <a:xfrm>
            <a:off x="9055787" y="1982716"/>
            <a:ext cx="2484569" cy="360860"/>
          </a:xfrm>
          <a:prstGeom prst="rect">
            <a:avLst/>
          </a:prstGeom>
        </p:spPr>
        <p:txBody>
          <a:bodyPr anchor="t">
            <a:noAutofit/>
          </a:bodyPr>
          <a:lstStyle>
            <a:lvl1pPr marL="0" indent="0" algn="ctr">
              <a:lnSpc>
                <a:spcPct val="100000"/>
              </a:lnSpc>
              <a:spcBef>
                <a:spcPts val="0"/>
              </a:spcBef>
              <a:buNone/>
              <a:defRPr sz="24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err="1"/>
              <a:t>www.website.eu</a:t>
            </a:r>
            <a:endParaRPr lang="en-GB" dirty="0"/>
          </a:p>
        </p:txBody>
      </p:sp>
      <p:sp>
        <p:nvSpPr>
          <p:cNvPr id="3" name="Text Placeholder 32">
            <a:extLst>
              <a:ext uri="{FF2B5EF4-FFF2-40B4-BE49-F238E27FC236}">
                <a16:creationId xmlns:a16="http://schemas.microsoft.com/office/drawing/2014/main" id="{0A8E6325-8E84-8F27-06CB-55E91F83CDA5}"/>
              </a:ext>
            </a:extLst>
          </p:cNvPr>
          <p:cNvSpPr>
            <a:spLocks noGrp="1"/>
          </p:cNvSpPr>
          <p:nvPr>
            <p:ph type="body" sz="quarter" idx="30" hasCustomPrompt="1"/>
          </p:nvPr>
        </p:nvSpPr>
        <p:spPr>
          <a:xfrm>
            <a:off x="526494" y="4929906"/>
            <a:ext cx="6500273" cy="743603"/>
          </a:xfrm>
          <a:prstGeom prst="rect">
            <a:avLst/>
          </a:prstGeom>
        </p:spPr>
        <p:txBody>
          <a:bodyPr>
            <a:noAutofit/>
          </a:bodyPr>
          <a:lstStyle>
            <a:lvl1pPr marL="0" indent="0" algn="l">
              <a:buNone/>
              <a:defRPr sz="29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Follow our Journey</a:t>
            </a:r>
            <a:endParaRPr lang="en-US" dirty="0"/>
          </a:p>
        </p:txBody>
      </p:sp>
      <p:cxnSp>
        <p:nvCxnSpPr>
          <p:cNvPr id="15" name="Straight Connector 14">
            <a:extLst>
              <a:ext uri="{FF2B5EF4-FFF2-40B4-BE49-F238E27FC236}">
                <a16:creationId xmlns:a16="http://schemas.microsoft.com/office/drawing/2014/main" id="{DE9937A7-62FD-536C-8DC0-E46D9E5415C7}"/>
              </a:ext>
            </a:extLst>
          </p:cNvPr>
          <p:cNvCxnSpPr>
            <a:cxnSpLocks/>
          </p:cNvCxnSpPr>
          <p:nvPr userDrawn="1"/>
        </p:nvCxnSpPr>
        <p:spPr>
          <a:xfrm>
            <a:off x="228494" y="4864889"/>
            <a:ext cx="1196350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7822204"/>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85" name="Freeform 84">
            <a:extLst>
              <a:ext uri="{FF2B5EF4-FFF2-40B4-BE49-F238E27FC236}">
                <a16:creationId xmlns:a16="http://schemas.microsoft.com/office/drawing/2014/main" id="{AA9B7715-6268-FDD6-91C0-C5F1888A3C57}"/>
              </a:ext>
            </a:extLst>
          </p:cNvPr>
          <p:cNvSpPr/>
          <p:nvPr userDrawn="1"/>
        </p:nvSpPr>
        <p:spPr>
          <a:xfrm>
            <a:off x="0" y="2708030"/>
            <a:ext cx="12192000" cy="3179185"/>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915F9E"/>
          </a:solidFill>
          <a:ln w="30808" cap="flat">
            <a:noFill/>
            <a:prstDash val="solid"/>
            <a:miter/>
          </a:ln>
        </p:spPr>
        <p:txBody>
          <a:bodyPr rtlCol="0" anchor="ctr"/>
          <a:lstStyle/>
          <a:p>
            <a:endParaRPr lang="en-US" sz="2069"/>
          </a:p>
        </p:txBody>
      </p:sp>
      <p:sp>
        <p:nvSpPr>
          <p:cNvPr id="86" name="Text Placeholder 32">
            <a:extLst>
              <a:ext uri="{FF2B5EF4-FFF2-40B4-BE49-F238E27FC236}">
                <a16:creationId xmlns:a16="http://schemas.microsoft.com/office/drawing/2014/main" id="{B44AD947-E962-8DEC-BC3E-A9D0C61C47A0}"/>
              </a:ext>
            </a:extLst>
          </p:cNvPr>
          <p:cNvSpPr>
            <a:spLocks noGrp="1"/>
          </p:cNvSpPr>
          <p:nvPr>
            <p:ph type="body" sz="quarter" idx="16" hasCustomPrompt="1"/>
          </p:nvPr>
        </p:nvSpPr>
        <p:spPr>
          <a:xfrm>
            <a:off x="575887" y="3922846"/>
            <a:ext cx="3354126" cy="1008397"/>
          </a:xfrm>
          <a:prstGeom prst="rect">
            <a:avLst/>
          </a:prstGeom>
        </p:spPr>
        <p:txBody>
          <a:bodyPr anchor="t">
            <a:noAutofit/>
          </a:bodyPr>
          <a:lstStyle>
            <a:lvl1pPr marL="0" indent="0" algn="l">
              <a:lnSpc>
                <a:spcPts val="3954"/>
              </a:lnSpc>
              <a:spcBef>
                <a:spcPts val="0"/>
              </a:spcBef>
              <a:buNone/>
              <a:defRPr sz="4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Follow our Journey</a:t>
            </a:r>
            <a:endParaRPr lang="en-US" dirty="0"/>
          </a:p>
        </p:txBody>
      </p:sp>
      <p:grpSp>
        <p:nvGrpSpPr>
          <p:cNvPr id="88" name="Group 87">
            <a:extLst>
              <a:ext uri="{FF2B5EF4-FFF2-40B4-BE49-F238E27FC236}">
                <a16:creationId xmlns:a16="http://schemas.microsoft.com/office/drawing/2014/main" id="{5966AC04-ABF7-3D79-A025-406AD47D7C7A}"/>
              </a:ext>
            </a:extLst>
          </p:cNvPr>
          <p:cNvGrpSpPr/>
          <p:nvPr userDrawn="1"/>
        </p:nvGrpSpPr>
        <p:grpSpPr>
          <a:xfrm>
            <a:off x="162193" y="6091871"/>
            <a:ext cx="2471731" cy="613729"/>
            <a:chOff x="0" y="0"/>
            <a:chExt cx="2301694" cy="571500"/>
          </a:xfrm>
        </p:grpSpPr>
        <p:sp>
          <p:nvSpPr>
            <p:cNvPr id="89" name="Rectangle 88">
              <a:extLst>
                <a:ext uri="{FF2B5EF4-FFF2-40B4-BE49-F238E27FC236}">
                  <a16:creationId xmlns:a16="http://schemas.microsoft.com/office/drawing/2014/main" id="{0F2C1EEC-5999-06D3-B0AF-1C937227D7CC}"/>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90" name="Picture 89">
              <a:extLst>
                <a:ext uri="{FF2B5EF4-FFF2-40B4-BE49-F238E27FC236}">
                  <a16:creationId xmlns:a16="http://schemas.microsoft.com/office/drawing/2014/main" id="{68886DE2-822F-37B7-BC90-F8DFB6EFB061}"/>
                </a:ext>
              </a:extLst>
            </p:cNvPr>
            <p:cNvPicPr>
              <a:picLocks noChangeAspect="1"/>
            </p:cNvPicPr>
            <p:nvPr/>
          </p:nvPicPr>
          <p:blipFill>
            <a:blip r:embed="rId2"/>
            <a:srcRect l="4320" r="4320"/>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233" name="Freeform 232">
            <a:extLst>
              <a:ext uri="{FF2B5EF4-FFF2-40B4-BE49-F238E27FC236}">
                <a16:creationId xmlns:a16="http://schemas.microsoft.com/office/drawing/2014/main" id="{E50A4E34-F72B-AD52-09D9-DE276E1EB653}"/>
              </a:ext>
            </a:extLst>
          </p:cNvPr>
          <p:cNvSpPr/>
          <p:nvPr userDrawn="1"/>
        </p:nvSpPr>
        <p:spPr>
          <a:xfrm>
            <a:off x="8065511" y="5423818"/>
            <a:ext cx="4126489" cy="75663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7ABB57"/>
          </a:solidFill>
          <a:ln w="30808" cap="flat">
            <a:noFill/>
            <a:prstDash val="solid"/>
            <a:miter/>
          </a:ln>
        </p:spPr>
        <p:txBody>
          <a:bodyPr rtlCol="0" anchor="ctr"/>
          <a:lstStyle/>
          <a:p>
            <a:endParaRPr lang="en-US" sz="2069"/>
          </a:p>
        </p:txBody>
      </p:sp>
      <p:sp>
        <p:nvSpPr>
          <p:cNvPr id="270" name="Text Placeholder 32">
            <a:extLst>
              <a:ext uri="{FF2B5EF4-FFF2-40B4-BE49-F238E27FC236}">
                <a16:creationId xmlns:a16="http://schemas.microsoft.com/office/drawing/2014/main" id="{64CC0190-4955-504C-7436-08AD8558AFE8}"/>
              </a:ext>
            </a:extLst>
          </p:cNvPr>
          <p:cNvSpPr>
            <a:spLocks noGrp="1"/>
          </p:cNvSpPr>
          <p:nvPr>
            <p:ph type="body" sz="quarter" idx="20" hasCustomPrompt="1"/>
          </p:nvPr>
        </p:nvSpPr>
        <p:spPr>
          <a:xfrm>
            <a:off x="8322590" y="5556486"/>
            <a:ext cx="3467551" cy="622069"/>
          </a:xfrm>
          <a:prstGeom prst="rect">
            <a:avLst/>
          </a:prstGeom>
        </p:spPr>
        <p:txBody>
          <a:bodyPr anchor="t">
            <a:noAutofit/>
          </a:bodyPr>
          <a:lstStyle>
            <a:lvl1pPr marL="0" indent="0" algn="ctr">
              <a:lnSpc>
                <a:spcPct val="100000"/>
              </a:lnSpc>
              <a:spcBef>
                <a:spcPts val="0"/>
              </a:spcBef>
              <a:buNone/>
              <a:defRPr sz="24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err="1"/>
              <a:t>www.website.eu</a:t>
            </a:r>
            <a:endParaRPr lang="en-GB" dirty="0"/>
          </a:p>
        </p:txBody>
      </p:sp>
      <p:sp>
        <p:nvSpPr>
          <p:cNvPr id="274" name="Freeform 273">
            <a:extLst>
              <a:ext uri="{FF2B5EF4-FFF2-40B4-BE49-F238E27FC236}">
                <a16:creationId xmlns:a16="http://schemas.microsoft.com/office/drawing/2014/main" id="{B0E0F667-C112-09AB-4F5B-95A4E5DA4A9D}"/>
              </a:ext>
            </a:extLst>
          </p:cNvPr>
          <p:cNvSpPr/>
          <p:nvPr userDrawn="1"/>
        </p:nvSpPr>
        <p:spPr>
          <a:xfrm>
            <a:off x="584503" y="2494870"/>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7" cap="flat">
            <a:noFill/>
            <a:prstDash val="solid"/>
            <a:miter/>
          </a:ln>
        </p:spPr>
        <p:txBody>
          <a:bodyPr rtlCol="0" anchor="ctr"/>
          <a:lstStyle/>
          <a:p>
            <a:endParaRPr lang="en-US" sz="2069"/>
          </a:p>
        </p:txBody>
      </p:sp>
      <p:pic>
        <p:nvPicPr>
          <p:cNvPr id="2" name="Picture 1">
            <a:extLst>
              <a:ext uri="{FF2B5EF4-FFF2-40B4-BE49-F238E27FC236}">
                <a16:creationId xmlns:a16="http://schemas.microsoft.com/office/drawing/2014/main" id="{A5F3005E-B828-0BEF-8373-84EE3AD900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82372" y="536592"/>
            <a:ext cx="4545776" cy="1709879"/>
          </a:xfrm>
          <a:prstGeom prst="rect">
            <a:avLst/>
          </a:prstGeom>
        </p:spPr>
      </p:pic>
    </p:spTree>
    <p:extLst>
      <p:ext uri="{BB962C8B-B14F-4D97-AF65-F5344CB8AC3E}">
        <p14:creationId xmlns:p14="http://schemas.microsoft.com/office/powerpoint/2010/main" val="281329731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2">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4451D53C-BEDD-0149-939C-B08D828FC303}"/>
              </a:ext>
            </a:extLst>
          </p:cNvPr>
          <p:cNvSpPr/>
          <p:nvPr/>
        </p:nvSpPr>
        <p:spPr>
          <a:xfrm>
            <a:off x="0" y="2219942"/>
            <a:ext cx="12214365" cy="313812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915F9E"/>
          </a:solidFill>
          <a:ln w="30808" cap="flat">
            <a:noFill/>
            <a:prstDash val="solid"/>
            <a:miter/>
          </a:ln>
        </p:spPr>
        <p:txBody>
          <a:bodyPr rtlCol="0" anchor="ctr"/>
          <a:lstStyle/>
          <a:p>
            <a:endParaRPr lang="en-US" sz="2069" dirty="0"/>
          </a:p>
        </p:txBody>
      </p:sp>
      <p:sp>
        <p:nvSpPr>
          <p:cNvPr id="53" name="Picture Placeholder 52">
            <a:extLst>
              <a:ext uri="{FF2B5EF4-FFF2-40B4-BE49-F238E27FC236}">
                <a16:creationId xmlns:a16="http://schemas.microsoft.com/office/drawing/2014/main" id="{FA3EDB46-CD35-B86E-152C-5F64E01608A9}"/>
              </a:ext>
            </a:extLst>
          </p:cNvPr>
          <p:cNvSpPr>
            <a:spLocks noGrp="1"/>
          </p:cNvSpPr>
          <p:nvPr>
            <p:ph type="pic" sz="quarter" idx="22"/>
          </p:nvPr>
        </p:nvSpPr>
        <p:spPr>
          <a:xfrm>
            <a:off x="6290665" y="0"/>
            <a:ext cx="4961115" cy="6879449"/>
          </a:xfrm>
          <a:custGeom>
            <a:avLst/>
            <a:gdLst>
              <a:gd name="connsiteX0" fmla="*/ 0 w 4961115"/>
              <a:gd name="connsiteY0" fmla="*/ 0 h 6879449"/>
              <a:gd name="connsiteX1" fmla="*/ 4961115 w 4961115"/>
              <a:gd name="connsiteY1" fmla="*/ 0 h 6879449"/>
              <a:gd name="connsiteX2" fmla="*/ 4961115 w 4961115"/>
              <a:gd name="connsiteY2" fmla="*/ 2607767 h 6879449"/>
              <a:gd name="connsiteX3" fmla="*/ 4781114 w 4961115"/>
              <a:gd name="connsiteY3" fmla="*/ 2607767 h 6879449"/>
              <a:gd name="connsiteX4" fmla="*/ 4781114 w 4961115"/>
              <a:gd name="connsiteY4" fmla="*/ 4047768 h 6879449"/>
              <a:gd name="connsiteX5" fmla="*/ 4961115 w 4961115"/>
              <a:gd name="connsiteY5" fmla="*/ 4047768 h 6879449"/>
              <a:gd name="connsiteX6" fmla="*/ 4961115 w 4961115"/>
              <a:gd name="connsiteY6" fmla="*/ 6879449 h 6879449"/>
              <a:gd name="connsiteX7" fmla="*/ 0 w 4961115"/>
              <a:gd name="connsiteY7" fmla="*/ 6879449 h 687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1115" h="6879449">
                <a:moveTo>
                  <a:pt x="0" y="0"/>
                </a:moveTo>
                <a:lnTo>
                  <a:pt x="4961115" y="0"/>
                </a:lnTo>
                <a:lnTo>
                  <a:pt x="4961115" y="2607767"/>
                </a:lnTo>
                <a:lnTo>
                  <a:pt x="4781114" y="2607767"/>
                </a:lnTo>
                <a:lnTo>
                  <a:pt x="4781114" y="4047768"/>
                </a:lnTo>
                <a:lnTo>
                  <a:pt x="4961115" y="4047768"/>
                </a:lnTo>
                <a:lnTo>
                  <a:pt x="4961115" y="6879449"/>
                </a:lnTo>
                <a:lnTo>
                  <a:pt x="0" y="6879449"/>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33" name="Freeform 32">
            <a:extLst>
              <a:ext uri="{FF2B5EF4-FFF2-40B4-BE49-F238E27FC236}">
                <a16:creationId xmlns:a16="http://schemas.microsoft.com/office/drawing/2014/main" id="{527A8425-B90A-4347-AF48-00C1D5CC2D28}"/>
              </a:ext>
            </a:extLst>
          </p:cNvPr>
          <p:cNvSpPr/>
          <p:nvPr/>
        </p:nvSpPr>
        <p:spPr>
          <a:xfrm>
            <a:off x="5273389" y="2987628"/>
            <a:ext cx="7298951" cy="1969126"/>
          </a:xfrm>
          <a:custGeom>
            <a:avLst/>
            <a:gdLst>
              <a:gd name="connsiteX0" fmla="*/ 0 w 4525730"/>
              <a:gd name="connsiteY0" fmla="*/ 0 h 3029130"/>
              <a:gd name="connsiteX1" fmla="*/ 4525731 w 4525730"/>
              <a:gd name="connsiteY1" fmla="*/ 0 h 3029130"/>
              <a:gd name="connsiteX2" fmla="*/ 4525731 w 4525730"/>
              <a:gd name="connsiteY2" fmla="*/ 3029131 h 3029130"/>
              <a:gd name="connsiteX3" fmla="*/ 1 w 4525730"/>
              <a:gd name="connsiteY3" fmla="*/ 3029131 h 3029130"/>
            </a:gdLst>
            <a:ahLst/>
            <a:cxnLst>
              <a:cxn ang="0">
                <a:pos x="connsiteX0" y="connsiteY0"/>
              </a:cxn>
              <a:cxn ang="0">
                <a:pos x="connsiteX1" y="connsiteY1"/>
              </a:cxn>
              <a:cxn ang="0">
                <a:pos x="connsiteX2" y="connsiteY2"/>
              </a:cxn>
              <a:cxn ang="0">
                <a:pos x="connsiteX3" y="connsiteY3"/>
              </a:cxn>
            </a:cxnLst>
            <a:rect l="l" t="t" r="r" b="b"/>
            <a:pathLst>
              <a:path w="4525730" h="3029130">
                <a:moveTo>
                  <a:pt x="0" y="0"/>
                </a:moveTo>
                <a:lnTo>
                  <a:pt x="4525731" y="0"/>
                </a:lnTo>
                <a:lnTo>
                  <a:pt x="4525731" y="3029131"/>
                </a:lnTo>
                <a:lnTo>
                  <a:pt x="1" y="3029131"/>
                </a:lnTo>
                <a:close/>
              </a:path>
            </a:pathLst>
          </a:custGeom>
          <a:noFill/>
          <a:ln w="30808" cap="flat">
            <a:noFill/>
            <a:prstDash val="solid"/>
            <a:miter/>
          </a:ln>
        </p:spPr>
        <p:txBody>
          <a:bodyPr rtlCol="0" anchor="ctr"/>
          <a:lstStyle/>
          <a:p>
            <a:endParaRPr lang="en-US" sz="2069"/>
          </a:p>
        </p:txBody>
      </p:sp>
      <p:sp>
        <p:nvSpPr>
          <p:cNvPr id="56" name="Text Placeholder 32">
            <a:extLst>
              <a:ext uri="{FF2B5EF4-FFF2-40B4-BE49-F238E27FC236}">
                <a16:creationId xmlns:a16="http://schemas.microsoft.com/office/drawing/2014/main" id="{6D83AD87-72FE-A04E-9CF3-9AC1F7C64953}"/>
              </a:ext>
            </a:extLst>
          </p:cNvPr>
          <p:cNvSpPr>
            <a:spLocks noGrp="1"/>
          </p:cNvSpPr>
          <p:nvPr>
            <p:ph type="body" sz="quarter" idx="16" hasCustomPrompt="1"/>
          </p:nvPr>
        </p:nvSpPr>
        <p:spPr>
          <a:xfrm>
            <a:off x="507596" y="2897367"/>
            <a:ext cx="4470975" cy="1008397"/>
          </a:xfrm>
          <a:prstGeom prst="rect">
            <a:avLst/>
          </a:prstGeom>
        </p:spPr>
        <p:txBody>
          <a:bodyPr anchor="t">
            <a:noAutofit/>
          </a:bodyPr>
          <a:lstStyle>
            <a:lvl1pPr marL="0" indent="0" algn="l">
              <a:lnSpc>
                <a:spcPts val="3954"/>
              </a:lnSpc>
              <a:spcBef>
                <a:spcPts val="0"/>
              </a:spcBef>
              <a:buNone/>
              <a:defRPr sz="4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INGROW</a:t>
            </a:r>
            <a:endParaRPr lang="en-US" dirty="0"/>
          </a:p>
        </p:txBody>
      </p:sp>
      <p:sp>
        <p:nvSpPr>
          <p:cNvPr id="57" name="Text Placeholder 32">
            <a:extLst>
              <a:ext uri="{FF2B5EF4-FFF2-40B4-BE49-F238E27FC236}">
                <a16:creationId xmlns:a16="http://schemas.microsoft.com/office/drawing/2014/main" id="{99F453F3-BF15-D044-B597-F7EBF76DC07D}"/>
              </a:ext>
            </a:extLst>
          </p:cNvPr>
          <p:cNvSpPr>
            <a:spLocks noGrp="1"/>
          </p:cNvSpPr>
          <p:nvPr>
            <p:ph type="body" sz="quarter" idx="19" hasCustomPrompt="1"/>
          </p:nvPr>
        </p:nvSpPr>
        <p:spPr>
          <a:xfrm>
            <a:off x="507596" y="4325159"/>
            <a:ext cx="4979410" cy="855894"/>
          </a:xfrm>
          <a:prstGeom prst="rect">
            <a:avLst/>
          </a:prstGeom>
        </p:spPr>
        <p:txBody>
          <a:bodyPr anchor="t">
            <a:noAutofit/>
          </a:bodyPr>
          <a:lstStyle>
            <a:lvl1pPr marL="0" indent="0" algn="l">
              <a:lnSpc>
                <a:spcPct val="100000"/>
              </a:lnSpc>
              <a:spcBef>
                <a:spcPts val="0"/>
              </a:spcBef>
              <a:buNone/>
              <a:defRPr sz="2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promoting inclusive entrepreneurship</a:t>
            </a:r>
          </a:p>
        </p:txBody>
      </p:sp>
      <p:grpSp>
        <p:nvGrpSpPr>
          <p:cNvPr id="12" name="Group 11">
            <a:extLst>
              <a:ext uri="{FF2B5EF4-FFF2-40B4-BE49-F238E27FC236}">
                <a16:creationId xmlns:a16="http://schemas.microsoft.com/office/drawing/2014/main" id="{05398525-D007-B046-86E8-5EF3BD68C53F}"/>
              </a:ext>
            </a:extLst>
          </p:cNvPr>
          <p:cNvGrpSpPr/>
          <p:nvPr userDrawn="1"/>
        </p:nvGrpSpPr>
        <p:grpSpPr>
          <a:xfrm>
            <a:off x="261308" y="5859937"/>
            <a:ext cx="2735993" cy="679345"/>
            <a:chOff x="0" y="0"/>
            <a:chExt cx="2301694" cy="571500"/>
          </a:xfrm>
        </p:grpSpPr>
        <p:sp>
          <p:nvSpPr>
            <p:cNvPr id="13" name="Rectangle 12">
              <a:extLst>
                <a:ext uri="{FF2B5EF4-FFF2-40B4-BE49-F238E27FC236}">
                  <a16:creationId xmlns:a16="http://schemas.microsoft.com/office/drawing/2014/main" id="{A3FCE430-8697-AD45-9630-7F3B0A0F05BB}"/>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4" name="Picture 13">
              <a:extLst>
                <a:ext uri="{FF2B5EF4-FFF2-40B4-BE49-F238E27FC236}">
                  <a16:creationId xmlns:a16="http://schemas.microsoft.com/office/drawing/2014/main" id="{D62B06D4-BE0E-3F41-801B-DF6CD0A7F7BB}"/>
                </a:ext>
              </a:extLst>
            </p:cNvPr>
            <p:cNvPicPr>
              <a:picLocks noChangeAspect="1"/>
            </p:cNvPicPr>
            <p:nvPr/>
          </p:nvPicPr>
          <p:blipFill>
            <a:blip r:embed="rId2"/>
            <a:srcRect l="4320" r="4320"/>
            <a:stretch/>
          </p:blipFill>
          <p:spPr bwMode="auto">
            <a:xfrm>
              <a:off x="312965" y="88768"/>
              <a:ext cx="1675765" cy="384810"/>
            </a:xfrm>
            <a:prstGeom prst="rect">
              <a:avLst/>
            </a:prstGeom>
            <a:ln>
              <a:noFill/>
            </a:ln>
            <a:extLst>
              <a:ext uri="{53640926-AAD7-44D8-BBD7-CCE9431645EC}">
                <a14:shadowObscured xmlns:a14="http://schemas.microsoft.com/office/drawing/2010/main"/>
              </a:ext>
            </a:extLst>
          </p:spPr>
        </p:pic>
      </p:grpSp>
      <p:sp>
        <p:nvSpPr>
          <p:cNvPr id="58" name="Freeform 57">
            <a:extLst>
              <a:ext uri="{FF2B5EF4-FFF2-40B4-BE49-F238E27FC236}">
                <a16:creationId xmlns:a16="http://schemas.microsoft.com/office/drawing/2014/main" id="{6298F67B-E667-C4F2-DDED-BD740C92FACD}"/>
              </a:ext>
            </a:extLst>
          </p:cNvPr>
          <p:cNvSpPr/>
          <p:nvPr userDrawn="1"/>
        </p:nvSpPr>
        <p:spPr>
          <a:xfrm rot="16200000">
            <a:off x="10531780" y="3147768"/>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8" cap="flat">
            <a:noFill/>
            <a:prstDash val="solid"/>
            <a:miter/>
          </a:ln>
        </p:spPr>
        <p:txBody>
          <a:bodyPr rtlCol="0" anchor="ctr"/>
          <a:lstStyle/>
          <a:p>
            <a:endParaRPr lang="en-US" sz="2069"/>
          </a:p>
        </p:txBody>
      </p:sp>
      <p:pic>
        <p:nvPicPr>
          <p:cNvPr id="16" name="Picture 15">
            <a:extLst>
              <a:ext uri="{FF2B5EF4-FFF2-40B4-BE49-F238E27FC236}">
                <a16:creationId xmlns:a16="http://schemas.microsoft.com/office/drawing/2014/main" id="{78D14F15-68BC-0D28-2277-810CB5EB41D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48153" y="307220"/>
            <a:ext cx="4545776" cy="1709879"/>
          </a:xfrm>
          <a:prstGeom prst="rect">
            <a:avLst/>
          </a:prstGeom>
        </p:spPr>
      </p:pic>
      <p:sp>
        <p:nvSpPr>
          <p:cNvPr id="2" name="Text Placeholder 32">
            <a:extLst>
              <a:ext uri="{FF2B5EF4-FFF2-40B4-BE49-F238E27FC236}">
                <a16:creationId xmlns:a16="http://schemas.microsoft.com/office/drawing/2014/main" id="{7F2B615E-771C-359C-3105-D52D90F271EC}"/>
              </a:ext>
            </a:extLst>
          </p:cNvPr>
          <p:cNvSpPr>
            <a:spLocks noGrp="1"/>
          </p:cNvSpPr>
          <p:nvPr>
            <p:ph type="body" sz="quarter" idx="20" hasCustomPrompt="1"/>
          </p:nvPr>
        </p:nvSpPr>
        <p:spPr>
          <a:xfrm>
            <a:off x="2997301" y="5911583"/>
            <a:ext cx="3098699" cy="622069"/>
          </a:xfrm>
          <a:prstGeom prst="rect">
            <a:avLst/>
          </a:prstGeom>
        </p:spPr>
        <p:txBody>
          <a:bodyPr anchor="t">
            <a:noAutofit/>
          </a:bodyPr>
          <a:lstStyle>
            <a:lvl1pPr marL="0" indent="0" algn="ctr">
              <a:lnSpc>
                <a:spcPct val="100000"/>
              </a:lnSpc>
              <a:spcBef>
                <a:spcPts val="0"/>
              </a:spcBef>
              <a:buNone/>
              <a:defRPr sz="2400" b="0"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err="1"/>
              <a:t>www.website.eu</a:t>
            </a:r>
            <a:endParaRPr lang="en-GB" dirty="0"/>
          </a:p>
        </p:txBody>
      </p:sp>
    </p:spTree>
    <p:extLst>
      <p:ext uri="{BB962C8B-B14F-4D97-AF65-F5344CB8AC3E}">
        <p14:creationId xmlns:p14="http://schemas.microsoft.com/office/powerpoint/2010/main" val="3819293862"/>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Slide 3">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4451D53C-BEDD-0149-939C-B08D828FC303}"/>
              </a:ext>
            </a:extLst>
          </p:cNvPr>
          <p:cNvSpPr/>
          <p:nvPr/>
        </p:nvSpPr>
        <p:spPr>
          <a:xfrm>
            <a:off x="0" y="2219942"/>
            <a:ext cx="12192001" cy="3754392"/>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915F9E"/>
          </a:solidFill>
          <a:ln w="30808" cap="flat">
            <a:noFill/>
            <a:prstDash val="solid"/>
            <a:miter/>
          </a:ln>
        </p:spPr>
        <p:txBody>
          <a:bodyPr rtlCol="0" anchor="ctr"/>
          <a:lstStyle/>
          <a:p>
            <a:endParaRPr lang="en-US" sz="2069" dirty="0"/>
          </a:p>
        </p:txBody>
      </p:sp>
      <p:sp>
        <p:nvSpPr>
          <p:cNvPr id="33" name="Freeform 32">
            <a:extLst>
              <a:ext uri="{FF2B5EF4-FFF2-40B4-BE49-F238E27FC236}">
                <a16:creationId xmlns:a16="http://schemas.microsoft.com/office/drawing/2014/main" id="{527A8425-B90A-4347-AF48-00C1D5CC2D28}"/>
              </a:ext>
            </a:extLst>
          </p:cNvPr>
          <p:cNvSpPr/>
          <p:nvPr/>
        </p:nvSpPr>
        <p:spPr>
          <a:xfrm>
            <a:off x="5273389" y="2987628"/>
            <a:ext cx="7298951" cy="1969126"/>
          </a:xfrm>
          <a:custGeom>
            <a:avLst/>
            <a:gdLst>
              <a:gd name="connsiteX0" fmla="*/ 0 w 4525730"/>
              <a:gd name="connsiteY0" fmla="*/ 0 h 3029130"/>
              <a:gd name="connsiteX1" fmla="*/ 4525731 w 4525730"/>
              <a:gd name="connsiteY1" fmla="*/ 0 h 3029130"/>
              <a:gd name="connsiteX2" fmla="*/ 4525731 w 4525730"/>
              <a:gd name="connsiteY2" fmla="*/ 3029131 h 3029130"/>
              <a:gd name="connsiteX3" fmla="*/ 1 w 4525730"/>
              <a:gd name="connsiteY3" fmla="*/ 3029131 h 3029130"/>
            </a:gdLst>
            <a:ahLst/>
            <a:cxnLst>
              <a:cxn ang="0">
                <a:pos x="connsiteX0" y="connsiteY0"/>
              </a:cxn>
              <a:cxn ang="0">
                <a:pos x="connsiteX1" y="connsiteY1"/>
              </a:cxn>
              <a:cxn ang="0">
                <a:pos x="connsiteX2" y="connsiteY2"/>
              </a:cxn>
              <a:cxn ang="0">
                <a:pos x="connsiteX3" y="connsiteY3"/>
              </a:cxn>
            </a:cxnLst>
            <a:rect l="l" t="t" r="r" b="b"/>
            <a:pathLst>
              <a:path w="4525730" h="3029130">
                <a:moveTo>
                  <a:pt x="0" y="0"/>
                </a:moveTo>
                <a:lnTo>
                  <a:pt x="4525731" y="0"/>
                </a:lnTo>
                <a:lnTo>
                  <a:pt x="4525731" y="3029131"/>
                </a:lnTo>
                <a:lnTo>
                  <a:pt x="1" y="3029131"/>
                </a:lnTo>
                <a:close/>
              </a:path>
            </a:pathLst>
          </a:custGeom>
          <a:noFill/>
          <a:ln w="30808" cap="flat">
            <a:noFill/>
            <a:prstDash val="solid"/>
            <a:miter/>
          </a:ln>
        </p:spPr>
        <p:txBody>
          <a:bodyPr rtlCol="0" anchor="ctr"/>
          <a:lstStyle/>
          <a:p>
            <a:endParaRPr lang="en-US" sz="2069"/>
          </a:p>
        </p:txBody>
      </p:sp>
      <p:grpSp>
        <p:nvGrpSpPr>
          <p:cNvPr id="12" name="Group 11">
            <a:extLst>
              <a:ext uri="{FF2B5EF4-FFF2-40B4-BE49-F238E27FC236}">
                <a16:creationId xmlns:a16="http://schemas.microsoft.com/office/drawing/2014/main" id="{05398525-D007-B046-86E8-5EF3BD68C53F}"/>
              </a:ext>
            </a:extLst>
          </p:cNvPr>
          <p:cNvGrpSpPr/>
          <p:nvPr userDrawn="1"/>
        </p:nvGrpSpPr>
        <p:grpSpPr>
          <a:xfrm>
            <a:off x="9055787" y="6109401"/>
            <a:ext cx="2735993" cy="679345"/>
            <a:chOff x="0" y="0"/>
            <a:chExt cx="2301694" cy="571500"/>
          </a:xfrm>
        </p:grpSpPr>
        <p:sp>
          <p:nvSpPr>
            <p:cNvPr id="13" name="Rectangle 12">
              <a:extLst>
                <a:ext uri="{FF2B5EF4-FFF2-40B4-BE49-F238E27FC236}">
                  <a16:creationId xmlns:a16="http://schemas.microsoft.com/office/drawing/2014/main" id="{A3FCE430-8697-AD45-9630-7F3B0A0F05BB}"/>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4" name="Picture 13">
              <a:extLst>
                <a:ext uri="{FF2B5EF4-FFF2-40B4-BE49-F238E27FC236}">
                  <a16:creationId xmlns:a16="http://schemas.microsoft.com/office/drawing/2014/main" id="{D62B06D4-BE0E-3F41-801B-DF6CD0A7F7BB}"/>
                </a:ext>
              </a:extLst>
            </p:cNvPr>
            <p:cNvPicPr>
              <a:picLocks noChangeAspect="1"/>
            </p:cNvPicPr>
            <p:nvPr/>
          </p:nvPicPr>
          <p:blipFill>
            <a:blip r:embed="rId2"/>
            <a:srcRect l="4320" r="4320"/>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pic>
        <p:nvPicPr>
          <p:cNvPr id="16" name="Picture 15">
            <a:extLst>
              <a:ext uri="{FF2B5EF4-FFF2-40B4-BE49-F238E27FC236}">
                <a16:creationId xmlns:a16="http://schemas.microsoft.com/office/drawing/2014/main" id="{78D14F15-68BC-0D28-2277-810CB5EB41D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48153" y="307220"/>
            <a:ext cx="4545776" cy="1709879"/>
          </a:xfrm>
          <a:prstGeom prst="rect">
            <a:avLst/>
          </a:prstGeom>
        </p:spPr>
      </p:pic>
      <p:sp>
        <p:nvSpPr>
          <p:cNvPr id="5" name="Picture Placeholder 4">
            <a:extLst>
              <a:ext uri="{FF2B5EF4-FFF2-40B4-BE49-F238E27FC236}">
                <a16:creationId xmlns:a16="http://schemas.microsoft.com/office/drawing/2014/main" id="{D6001A50-EF28-1D4C-1436-676A5F0A366E}"/>
              </a:ext>
            </a:extLst>
          </p:cNvPr>
          <p:cNvSpPr>
            <a:spLocks noGrp="1"/>
          </p:cNvSpPr>
          <p:nvPr>
            <p:ph type="pic" sz="quarter" idx="21"/>
          </p:nvPr>
        </p:nvSpPr>
        <p:spPr>
          <a:xfrm>
            <a:off x="6400800" y="1162051"/>
            <a:ext cx="5791200" cy="4044950"/>
          </a:xfrm>
          <a:custGeom>
            <a:avLst/>
            <a:gdLst>
              <a:gd name="connsiteX0" fmla="*/ 0 w 5791200"/>
              <a:gd name="connsiteY0" fmla="*/ 0 h 4403725"/>
              <a:gd name="connsiteX1" fmla="*/ 2654984 w 5791200"/>
              <a:gd name="connsiteY1" fmla="*/ 0 h 4403725"/>
              <a:gd name="connsiteX2" fmla="*/ 2654984 w 5791200"/>
              <a:gd name="connsiteY2" fmla="*/ 180001 h 4403725"/>
              <a:gd name="connsiteX3" fmla="*/ 5139555 w 5791200"/>
              <a:gd name="connsiteY3" fmla="*/ 180001 h 4403725"/>
              <a:gd name="connsiteX4" fmla="*/ 5139555 w 5791200"/>
              <a:gd name="connsiteY4" fmla="*/ 0 h 4403725"/>
              <a:gd name="connsiteX5" fmla="*/ 5791200 w 5791200"/>
              <a:gd name="connsiteY5" fmla="*/ 0 h 4403725"/>
              <a:gd name="connsiteX6" fmla="*/ 5791200 w 5791200"/>
              <a:gd name="connsiteY6" fmla="*/ 4403725 h 4403725"/>
              <a:gd name="connsiteX7" fmla="*/ 0 w 5791200"/>
              <a:gd name="connsiteY7" fmla="*/ 4403725 h 440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91200" h="4403725">
                <a:moveTo>
                  <a:pt x="0" y="0"/>
                </a:moveTo>
                <a:lnTo>
                  <a:pt x="2654984" y="0"/>
                </a:lnTo>
                <a:lnTo>
                  <a:pt x="2654984" y="180001"/>
                </a:lnTo>
                <a:lnTo>
                  <a:pt x="5139555" y="180001"/>
                </a:lnTo>
                <a:lnTo>
                  <a:pt x="5139555" y="0"/>
                </a:lnTo>
                <a:lnTo>
                  <a:pt x="5791200" y="0"/>
                </a:lnTo>
                <a:lnTo>
                  <a:pt x="5791200" y="4403725"/>
                </a:lnTo>
                <a:lnTo>
                  <a:pt x="0" y="4403725"/>
                </a:lnTo>
                <a:close/>
              </a:path>
            </a:pathLst>
          </a:custGeom>
        </p:spPr>
        <p:txBody>
          <a:bodyPr wrap="square">
            <a:noAutofit/>
          </a:bodyPr>
          <a:lstStyle>
            <a:lvl1pPr>
              <a:defRPr sz="2400"/>
            </a:lvl1pPr>
          </a:lstStyle>
          <a:p>
            <a:endParaRPr lang="en-GB"/>
          </a:p>
        </p:txBody>
      </p:sp>
      <p:sp>
        <p:nvSpPr>
          <p:cNvPr id="6" name="Freeform 5">
            <a:extLst>
              <a:ext uri="{FF2B5EF4-FFF2-40B4-BE49-F238E27FC236}">
                <a16:creationId xmlns:a16="http://schemas.microsoft.com/office/drawing/2014/main" id="{1ED14966-966B-F26B-79E8-E772E64BF986}"/>
              </a:ext>
            </a:extLst>
          </p:cNvPr>
          <p:cNvSpPr/>
          <p:nvPr userDrawn="1"/>
        </p:nvSpPr>
        <p:spPr>
          <a:xfrm rot="10800000">
            <a:off x="9055787" y="965056"/>
            <a:ext cx="2484569" cy="3608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8" cap="flat">
            <a:noFill/>
            <a:prstDash val="solid"/>
            <a:miter/>
          </a:ln>
        </p:spPr>
        <p:txBody>
          <a:bodyPr rtlCol="0" anchor="ctr"/>
          <a:lstStyle/>
          <a:p>
            <a:endParaRPr lang="en-US" sz="2069"/>
          </a:p>
        </p:txBody>
      </p:sp>
      <p:sp>
        <p:nvSpPr>
          <p:cNvPr id="2" name="Text Placeholder 32">
            <a:extLst>
              <a:ext uri="{FF2B5EF4-FFF2-40B4-BE49-F238E27FC236}">
                <a16:creationId xmlns:a16="http://schemas.microsoft.com/office/drawing/2014/main" id="{7F2B615E-771C-359C-3105-D52D90F271EC}"/>
              </a:ext>
            </a:extLst>
          </p:cNvPr>
          <p:cNvSpPr>
            <a:spLocks noGrp="1"/>
          </p:cNvSpPr>
          <p:nvPr>
            <p:ph type="body" sz="quarter" idx="20" hasCustomPrompt="1"/>
          </p:nvPr>
        </p:nvSpPr>
        <p:spPr>
          <a:xfrm>
            <a:off x="9055787" y="912199"/>
            <a:ext cx="2484569" cy="360860"/>
          </a:xfrm>
          <a:prstGeom prst="rect">
            <a:avLst/>
          </a:prstGeom>
        </p:spPr>
        <p:txBody>
          <a:bodyPr anchor="t">
            <a:noAutofit/>
          </a:bodyPr>
          <a:lstStyle>
            <a:lvl1pPr marL="0" indent="0" algn="ctr">
              <a:lnSpc>
                <a:spcPct val="100000"/>
              </a:lnSpc>
              <a:spcBef>
                <a:spcPts val="0"/>
              </a:spcBef>
              <a:buNone/>
              <a:defRPr sz="24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err="1"/>
              <a:t>www.website.eu</a:t>
            </a:r>
            <a:endParaRPr lang="en-GB" dirty="0"/>
          </a:p>
        </p:txBody>
      </p:sp>
      <p:sp>
        <p:nvSpPr>
          <p:cNvPr id="7" name="Freeform 6">
            <a:extLst>
              <a:ext uri="{FF2B5EF4-FFF2-40B4-BE49-F238E27FC236}">
                <a16:creationId xmlns:a16="http://schemas.microsoft.com/office/drawing/2014/main" id="{6FDD7F26-59C4-4D00-461D-E951CA145AD6}"/>
              </a:ext>
            </a:extLst>
          </p:cNvPr>
          <p:cNvSpPr/>
          <p:nvPr userDrawn="1"/>
        </p:nvSpPr>
        <p:spPr>
          <a:xfrm>
            <a:off x="0" y="3403948"/>
            <a:ext cx="7298951" cy="2140224"/>
          </a:xfrm>
          <a:custGeom>
            <a:avLst/>
            <a:gdLst>
              <a:gd name="connsiteX0" fmla="*/ 0 w 4910833"/>
              <a:gd name="connsiteY0" fmla="*/ 0 h 3860294"/>
              <a:gd name="connsiteX1" fmla="*/ 4910833 w 4910833"/>
              <a:gd name="connsiteY1" fmla="*/ 0 h 3860294"/>
              <a:gd name="connsiteX2" fmla="*/ 4910833 w 4910833"/>
              <a:gd name="connsiteY2" fmla="*/ 3860296 h 3860294"/>
              <a:gd name="connsiteX3" fmla="*/ 0 w 4910833"/>
              <a:gd name="connsiteY3" fmla="*/ 3860296 h 3860294"/>
            </a:gdLst>
            <a:ahLst/>
            <a:cxnLst>
              <a:cxn ang="0">
                <a:pos x="connsiteX0" y="connsiteY0"/>
              </a:cxn>
              <a:cxn ang="0">
                <a:pos x="connsiteX1" y="connsiteY1"/>
              </a:cxn>
              <a:cxn ang="0">
                <a:pos x="connsiteX2" y="connsiteY2"/>
              </a:cxn>
              <a:cxn ang="0">
                <a:pos x="connsiteX3" y="connsiteY3"/>
              </a:cxn>
            </a:cxnLst>
            <a:rect l="l" t="t" r="r" b="b"/>
            <a:pathLst>
              <a:path w="4910833" h="3860294">
                <a:moveTo>
                  <a:pt x="0" y="0"/>
                </a:moveTo>
                <a:lnTo>
                  <a:pt x="4910833" y="0"/>
                </a:lnTo>
                <a:lnTo>
                  <a:pt x="4910833" y="3860296"/>
                </a:lnTo>
                <a:lnTo>
                  <a:pt x="0" y="3860296"/>
                </a:lnTo>
                <a:close/>
              </a:path>
            </a:pathLst>
          </a:custGeom>
          <a:solidFill>
            <a:srgbClr val="E97924"/>
          </a:solidFill>
          <a:ln w="30808" cap="flat">
            <a:noFill/>
            <a:prstDash val="solid"/>
            <a:miter/>
          </a:ln>
        </p:spPr>
        <p:txBody>
          <a:bodyPr rtlCol="0" anchor="ctr"/>
          <a:lstStyle/>
          <a:p>
            <a:endParaRPr lang="en-US"/>
          </a:p>
        </p:txBody>
      </p:sp>
      <p:sp>
        <p:nvSpPr>
          <p:cNvPr id="8" name="Text Placeholder 32">
            <a:extLst>
              <a:ext uri="{FF2B5EF4-FFF2-40B4-BE49-F238E27FC236}">
                <a16:creationId xmlns:a16="http://schemas.microsoft.com/office/drawing/2014/main" id="{466622C5-BC7B-D36A-56F4-DF0EA1386F22}"/>
              </a:ext>
            </a:extLst>
          </p:cNvPr>
          <p:cNvSpPr>
            <a:spLocks noGrp="1"/>
          </p:cNvSpPr>
          <p:nvPr>
            <p:ph type="body" sz="quarter" idx="22" hasCustomPrompt="1"/>
          </p:nvPr>
        </p:nvSpPr>
        <p:spPr>
          <a:xfrm>
            <a:off x="228494" y="3662884"/>
            <a:ext cx="5867506" cy="1112797"/>
          </a:xfrm>
          <a:prstGeom prst="rect">
            <a:avLst/>
          </a:prstGeom>
        </p:spPr>
        <p:txBody>
          <a:bodyPr anchor="t">
            <a:noAutofit/>
          </a:bodyPr>
          <a:lstStyle>
            <a:lvl1pPr marL="0" indent="0" algn="l">
              <a:lnSpc>
                <a:spcPts val="3940"/>
              </a:lnSpc>
              <a:spcBef>
                <a:spcPts val="0"/>
              </a:spcBef>
              <a:buNone/>
              <a:defRPr sz="42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GUIDE TO </a:t>
            </a:r>
          </a:p>
          <a:p>
            <a:pPr lvl="0"/>
            <a:r>
              <a:rPr lang="en-GB" dirty="0"/>
              <a:t>INGROW</a:t>
            </a:r>
            <a:endParaRPr lang="en-US" dirty="0"/>
          </a:p>
        </p:txBody>
      </p:sp>
      <p:sp>
        <p:nvSpPr>
          <p:cNvPr id="9" name="Text Placeholder 32">
            <a:extLst>
              <a:ext uri="{FF2B5EF4-FFF2-40B4-BE49-F238E27FC236}">
                <a16:creationId xmlns:a16="http://schemas.microsoft.com/office/drawing/2014/main" id="{FAC0A59A-C249-A883-12AC-DB255F51E973}"/>
              </a:ext>
            </a:extLst>
          </p:cNvPr>
          <p:cNvSpPr>
            <a:spLocks noGrp="1"/>
          </p:cNvSpPr>
          <p:nvPr>
            <p:ph type="body" sz="quarter" idx="23" hasCustomPrompt="1"/>
          </p:nvPr>
        </p:nvSpPr>
        <p:spPr>
          <a:xfrm>
            <a:off x="228494" y="4843075"/>
            <a:ext cx="5867506" cy="701098"/>
          </a:xfrm>
          <a:prstGeom prst="rect">
            <a:avLst/>
          </a:prstGeom>
        </p:spPr>
        <p:txBody>
          <a:bodyPr anchor="t">
            <a:noAutofit/>
          </a:bodyPr>
          <a:lstStyle>
            <a:lvl1pPr marL="0" indent="0" algn="l">
              <a:lnSpc>
                <a:spcPct val="10000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Promoting inclusive entrepreneurship</a:t>
            </a:r>
          </a:p>
        </p:txBody>
      </p:sp>
      <p:cxnSp>
        <p:nvCxnSpPr>
          <p:cNvPr id="10" name="Straight Connector 9">
            <a:extLst>
              <a:ext uri="{FF2B5EF4-FFF2-40B4-BE49-F238E27FC236}">
                <a16:creationId xmlns:a16="http://schemas.microsoft.com/office/drawing/2014/main" id="{B21F7D2A-207D-BB86-9179-B84733693B7E}"/>
              </a:ext>
            </a:extLst>
          </p:cNvPr>
          <p:cNvCxnSpPr>
            <a:cxnSpLocks/>
          </p:cNvCxnSpPr>
          <p:nvPr userDrawn="1"/>
        </p:nvCxnSpPr>
        <p:spPr>
          <a:xfrm>
            <a:off x="228494" y="4775681"/>
            <a:ext cx="1196350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15181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51C2F8C0-A5CA-C542-B154-C949A59DEFE7}"/>
              </a:ext>
            </a:extLst>
          </p:cNvPr>
          <p:cNvGrpSpPr/>
          <p:nvPr userDrawn="1"/>
        </p:nvGrpSpPr>
        <p:grpSpPr>
          <a:xfrm>
            <a:off x="6050300" y="6015198"/>
            <a:ext cx="2735993" cy="679345"/>
            <a:chOff x="0" y="0"/>
            <a:chExt cx="2301694" cy="571500"/>
          </a:xfrm>
        </p:grpSpPr>
        <p:sp>
          <p:nvSpPr>
            <p:cNvPr id="33" name="Rectangle 32">
              <a:extLst>
                <a:ext uri="{FF2B5EF4-FFF2-40B4-BE49-F238E27FC236}">
                  <a16:creationId xmlns:a16="http://schemas.microsoft.com/office/drawing/2014/main" id="{65C3F60E-1A9C-7548-9AF3-F3DC2492698F}"/>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4" name="Picture 33">
              <a:extLst>
                <a:ext uri="{FF2B5EF4-FFF2-40B4-BE49-F238E27FC236}">
                  <a16:creationId xmlns:a16="http://schemas.microsoft.com/office/drawing/2014/main" id="{50E12723-56AA-9A42-BFE6-5A8D843584E6}"/>
                </a:ext>
              </a:extLst>
            </p:cNvPr>
            <p:cNvPicPr>
              <a:picLocks noChangeAspect="1"/>
            </p:cNvPicPr>
            <p:nvPr/>
          </p:nvPicPr>
          <p:blipFill>
            <a:blip r:embed="rId2"/>
            <a:srcRect l="4320" r="4320"/>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143" name="Text Placeholder 32">
            <a:extLst>
              <a:ext uri="{FF2B5EF4-FFF2-40B4-BE49-F238E27FC236}">
                <a16:creationId xmlns:a16="http://schemas.microsoft.com/office/drawing/2014/main" id="{E246BE9B-0F08-0141-BFBB-5CD2D858EA02}"/>
              </a:ext>
            </a:extLst>
          </p:cNvPr>
          <p:cNvSpPr>
            <a:spLocks noGrp="1"/>
          </p:cNvSpPr>
          <p:nvPr>
            <p:ph type="body" sz="quarter" idx="11" hasCustomPrompt="1"/>
          </p:nvPr>
        </p:nvSpPr>
        <p:spPr>
          <a:xfrm>
            <a:off x="2679029" y="2070648"/>
            <a:ext cx="1045074" cy="223473"/>
          </a:xfrm>
          <a:prstGeom prst="rect">
            <a:avLst/>
          </a:prstGeom>
        </p:spPr>
        <p:txBody>
          <a:bodyPr anchor="ctr">
            <a:noAutofit/>
          </a:bodyPr>
          <a:lstStyle>
            <a:lvl1pPr marL="0" indent="0" algn="ctr">
              <a:buNone/>
              <a:defRPr sz="24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01</a:t>
            </a:r>
            <a:endParaRPr lang="en-US" dirty="0"/>
          </a:p>
        </p:txBody>
      </p:sp>
      <p:sp>
        <p:nvSpPr>
          <p:cNvPr id="144" name="Text Placeholder 32">
            <a:extLst>
              <a:ext uri="{FF2B5EF4-FFF2-40B4-BE49-F238E27FC236}">
                <a16:creationId xmlns:a16="http://schemas.microsoft.com/office/drawing/2014/main" id="{C9C54D80-1128-5642-AF19-023C1AFBB107}"/>
              </a:ext>
            </a:extLst>
          </p:cNvPr>
          <p:cNvSpPr>
            <a:spLocks noGrp="1"/>
          </p:cNvSpPr>
          <p:nvPr>
            <p:ph type="body" sz="quarter" idx="49" hasCustomPrompt="1"/>
          </p:nvPr>
        </p:nvSpPr>
        <p:spPr>
          <a:xfrm>
            <a:off x="3812737" y="2070648"/>
            <a:ext cx="5715653" cy="223473"/>
          </a:xfrm>
          <a:prstGeom prst="rect">
            <a:avLst/>
          </a:prstGeom>
        </p:spPr>
        <p:txBody>
          <a:bodyPr anchor="ctr">
            <a:noAutofit/>
          </a:bodyPr>
          <a:lstStyle>
            <a:lvl1pPr marL="0" indent="0" algn="l">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Introduction</a:t>
            </a:r>
            <a:endParaRPr lang="en-US" dirty="0"/>
          </a:p>
        </p:txBody>
      </p:sp>
      <p:sp>
        <p:nvSpPr>
          <p:cNvPr id="145" name="Text Placeholder 32">
            <a:extLst>
              <a:ext uri="{FF2B5EF4-FFF2-40B4-BE49-F238E27FC236}">
                <a16:creationId xmlns:a16="http://schemas.microsoft.com/office/drawing/2014/main" id="{67A3DCF8-C8C1-A54D-B2A9-2AEDD386F887}"/>
              </a:ext>
            </a:extLst>
          </p:cNvPr>
          <p:cNvSpPr>
            <a:spLocks noGrp="1"/>
          </p:cNvSpPr>
          <p:nvPr>
            <p:ph type="body" sz="quarter" idx="13" hasCustomPrompt="1"/>
          </p:nvPr>
        </p:nvSpPr>
        <p:spPr>
          <a:xfrm>
            <a:off x="2679029" y="2532237"/>
            <a:ext cx="1045074" cy="223473"/>
          </a:xfrm>
          <a:prstGeom prst="rect">
            <a:avLst/>
          </a:prstGeom>
        </p:spPr>
        <p:txBody>
          <a:bodyPr anchor="ctr">
            <a:noAutofit/>
          </a:bodyPr>
          <a:lstStyle>
            <a:lvl1pPr marL="0" indent="0" algn="ctr">
              <a:buNone/>
              <a:defRPr sz="24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02</a:t>
            </a:r>
            <a:endParaRPr lang="en-US" dirty="0"/>
          </a:p>
        </p:txBody>
      </p:sp>
      <p:sp>
        <p:nvSpPr>
          <p:cNvPr id="146" name="Text Placeholder 32">
            <a:extLst>
              <a:ext uri="{FF2B5EF4-FFF2-40B4-BE49-F238E27FC236}">
                <a16:creationId xmlns:a16="http://schemas.microsoft.com/office/drawing/2014/main" id="{9FDD29A6-533C-7341-8E91-02079E2FE43E}"/>
              </a:ext>
            </a:extLst>
          </p:cNvPr>
          <p:cNvSpPr>
            <a:spLocks noGrp="1"/>
          </p:cNvSpPr>
          <p:nvPr>
            <p:ph type="body" sz="quarter" idx="14" hasCustomPrompt="1"/>
          </p:nvPr>
        </p:nvSpPr>
        <p:spPr>
          <a:xfrm>
            <a:off x="3812737" y="2532237"/>
            <a:ext cx="5715653" cy="223986"/>
          </a:xfrm>
          <a:prstGeom prst="rect">
            <a:avLst/>
          </a:prstGeom>
        </p:spPr>
        <p:txBody>
          <a:bodyPr anchor="ctr">
            <a:noAutofit/>
          </a:bodyPr>
          <a:lstStyle>
            <a:lvl1pPr marL="0" marR="0" indent="0" algn="l" defTabSz="3343281" rtl="0" eaLnBrk="1" fontAlgn="auto" latinLnBrk="0" hangingPunct="1">
              <a:lnSpc>
                <a:spcPct val="100000"/>
              </a:lnSpc>
              <a:spcBef>
                <a:spcPts val="0"/>
              </a:spcBef>
              <a:spcAft>
                <a:spcPts val="0"/>
              </a:spcAft>
              <a:buClrTx/>
              <a:buSzTx/>
              <a:buFont typeface="Arial" panose="020B0604020202020204" pitchFamily="34" charset="0"/>
              <a:buNone/>
              <a:tabLst/>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marL="0" marR="0" lvl="0" indent="0" algn="l" defTabSz="3343281" rtl="0" eaLnBrk="1" fontAlgn="auto" latinLnBrk="0" hangingPunct="1">
              <a:lnSpc>
                <a:spcPct val="100000"/>
              </a:lnSpc>
              <a:spcBef>
                <a:spcPts val="3657"/>
              </a:spcBef>
              <a:spcAft>
                <a:spcPts val="0"/>
              </a:spcAft>
              <a:buClrTx/>
              <a:buSzTx/>
              <a:buFont typeface="Arial" panose="020B0604020202020204" pitchFamily="34" charset="0"/>
              <a:buNone/>
              <a:tabLst/>
              <a:defRPr/>
            </a:pPr>
            <a:r>
              <a:rPr lang="en-GB" dirty="0"/>
              <a:t>About us</a:t>
            </a:r>
            <a:endParaRPr lang="en-US" dirty="0"/>
          </a:p>
        </p:txBody>
      </p:sp>
      <p:sp>
        <p:nvSpPr>
          <p:cNvPr id="147" name="Text Placeholder 32">
            <a:extLst>
              <a:ext uri="{FF2B5EF4-FFF2-40B4-BE49-F238E27FC236}">
                <a16:creationId xmlns:a16="http://schemas.microsoft.com/office/drawing/2014/main" id="{57CE5420-826A-4046-981E-1B3B3695529C}"/>
              </a:ext>
            </a:extLst>
          </p:cNvPr>
          <p:cNvSpPr>
            <a:spLocks noGrp="1"/>
          </p:cNvSpPr>
          <p:nvPr>
            <p:ph type="body" sz="quarter" idx="15" hasCustomPrompt="1"/>
          </p:nvPr>
        </p:nvSpPr>
        <p:spPr>
          <a:xfrm>
            <a:off x="2679029" y="2958181"/>
            <a:ext cx="1045074" cy="223473"/>
          </a:xfrm>
          <a:prstGeom prst="rect">
            <a:avLst/>
          </a:prstGeom>
        </p:spPr>
        <p:txBody>
          <a:bodyPr anchor="ctr">
            <a:noAutofit/>
          </a:bodyPr>
          <a:lstStyle>
            <a:lvl1pPr marL="0" indent="0" algn="ctr">
              <a:buNone/>
              <a:defRPr sz="24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03</a:t>
            </a:r>
            <a:endParaRPr lang="en-US" dirty="0"/>
          </a:p>
        </p:txBody>
      </p:sp>
      <p:sp>
        <p:nvSpPr>
          <p:cNvPr id="148" name="Text Placeholder 32">
            <a:extLst>
              <a:ext uri="{FF2B5EF4-FFF2-40B4-BE49-F238E27FC236}">
                <a16:creationId xmlns:a16="http://schemas.microsoft.com/office/drawing/2014/main" id="{3F6D97E9-C4D5-AC44-89B9-EABADCA7224E}"/>
              </a:ext>
            </a:extLst>
          </p:cNvPr>
          <p:cNvSpPr>
            <a:spLocks noGrp="1"/>
          </p:cNvSpPr>
          <p:nvPr>
            <p:ph type="body" sz="quarter" idx="19" hasCustomPrompt="1"/>
          </p:nvPr>
        </p:nvSpPr>
        <p:spPr>
          <a:xfrm>
            <a:off x="3812737" y="2958181"/>
            <a:ext cx="5715653" cy="223473"/>
          </a:xfrm>
          <a:prstGeom prst="rect">
            <a:avLst/>
          </a:prstGeom>
        </p:spPr>
        <p:txBody>
          <a:bodyPr anchor="ctr">
            <a:noAutofit/>
          </a:bodyPr>
          <a:lstStyle>
            <a:lvl1pPr marL="0" indent="0" algn="l">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The Project</a:t>
            </a:r>
            <a:endParaRPr lang="en-US" dirty="0"/>
          </a:p>
        </p:txBody>
      </p:sp>
      <p:sp>
        <p:nvSpPr>
          <p:cNvPr id="152" name="Text Placeholder 32">
            <a:extLst>
              <a:ext uri="{FF2B5EF4-FFF2-40B4-BE49-F238E27FC236}">
                <a16:creationId xmlns:a16="http://schemas.microsoft.com/office/drawing/2014/main" id="{1EDA7C9E-6821-614B-B581-5907A46DAE4B}"/>
              </a:ext>
            </a:extLst>
          </p:cNvPr>
          <p:cNvSpPr>
            <a:spLocks noGrp="1"/>
          </p:cNvSpPr>
          <p:nvPr>
            <p:ph type="body" sz="quarter" idx="17" hasCustomPrompt="1"/>
          </p:nvPr>
        </p:nvSpPr>
        <p:spPr>
          <a:xfrm>
            <a:off x="2679029" y="3370947"/>
            <a:ext cx="1045074" cy="223473"/>
          </a:xfrm>
          <a:prstGeom prst="rect">
            <a:avLst/>
          </a:prstGeom>
        </p:spPr>
        <p:txBody>
          <a:bodyPr anchor="ctr">
            <a:noAutofit/>
          </a:bodyPr>
          <a:lstStyle>
            <a:lvl1pPr marL="0" indent="0" algn="ctr">
              <a:buNone/>
              <a:defRPr sz="24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04</a:t>
            </a:r>
            <a:endParaRPr lang="en-US" dirty="0"/>
          </a:p>
        </p:txBody>
      </p:sp>
      <p:sp>
        <p:nvSpPr>
          <p:cNvPr id="156" name="Text Placeholder 32">
            <a:extLst>
              <a:ext uri="{FF2B5EF4-FFF2-40B4-BE49-F238E27FC236}">
                <a16:creationId xmlns:a16="http://schemas.microsoft.com/office/drawing/2014/main" id="{3EECCB46-72D7-5740-9CED-11684DF47D53}"/>
              </a:ext>
            </a:extLst>
          </p:cNvPr>
          <p:cNvSpPr>
            <a:spLocks noGrp="1"/>
          </p:cNvSpPr>
          <p:nvPr>
            <p:ph type="body" sz="quarter" idx="20" hasCustomPrompt="1"/>
          </p:nvPr>
        </p:nvSpPr>
        <p:spPr>
          <a:xfrm>
            <a:off x="3812737" y="3370947"/>
            <a:ext cx="5715653" cy="223473"/>
          </a:xfrm>
          <a:prstGeom prst="rect">
            <a:avLst/>
          </a:prstGeom>
        </p:spPr>
        <p:txBody>
          <a:bodyPr anchor="ctr">
            <a:noAutofit/>
          </a:bodyPr>
          <a:lstStyle>
            <a:lvl1pPr marL="0" indent="0" algn="l">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Gallery</a:t>
            </a:r>
            <a:endParaRPr lang="en-US" dirty="0"/>
          </a:p>
        </p:txBody>
      </p:sp>
      <p:sp>
        <p:nvSpPr>
          <p:cNvPr id="158" name="Text Placeholder 32">
            <a:extLst>
              <a:ext uri="{FF2B5EF4-FFF2-40B4-BE49-F238E27FC236}">
                <a16:creationId xmlns:a16="http://schemas.microsoft.com/office/drawing/2014/main" id="{2B4AC3CD-CBEF-5E4F-B4DD-BD4814C7F019}"/>
              </a:ext>
            </a:extLst>
          </p:cNvPr>
          <p:cNvSpPr>
            <a:spLocks noGrp="1"/>
          </p:cNvSpPr>
          <p:nvPr>
            <p:ph type="body" sz="quarter" idx="21" hasCustomPrompt="1"/>
          </p:nvPr>
        </p:nvSpPr>
        <p:spPr>
          <a:xfrm>
            <a:off x="2679029" y="3797309"/>
            <a:ext cx="1045074" cy="223473"/>
          </a:xfrm>
          <a:prstGeom prst="rect">
            <a:avLst/>
          </a:prstGeom>
        </p:spPr>
        <p:txBody>
          <a:bodyPr anchor="ctr">
            <a:noAutofit/>
          </a:bodyPr>
          <a:lstStyle>
            <a:lvl1pPr marL="0" indent="0" algn="ctr">
              <a:spcBef>
                <a:spcPts val="0"/>
              </a:spcBef>
              <a:buNone/>
              <a:defRPr sz="24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05</a:t>
            </a:r>
            <a:endParaRPr lang="en-US" dirty="0"/>
          </a:p>
        </p:txBody>
      </p:sp>
      <p:sp>
        <p:nvSpPr>
          <p:cNvPr id="159" name="Text Placeholder 32">
            <a:extLst>
              <a:ext uri="{FF2B5EF4-FFF2-40B4-BE49-F238E27FC236}">
                <a16:creationId xmlns:a16="http://schemas.microsoft.com/office/drawing/2014/main" id="{F367CBF7-CF02-8943-9062-D02DDFD8E2D1}"/>
              </a:ext>
            </a:extLst>
          </p:cNvPr>
          <p:cNvSpPr>
            <a:spLocks noGrp="1"/>
          </p:cNvSpPr>
          <p:nvPr>
            <p:ph type="body" sz="quarter" idx="22" hasCustomPrompt="1"/>
          </p:nvPr>
        </p:nvSpPr>
        <p:spPr>
          <a:xfrm>
            <a:off x="3812737" y="3797309"/>
            <a:ext cx="5715653" cy="223473"/>
          </a:xfrm>
          <a:prstGeom prst="rect">
            <a:avLst/>
          </a:prstGeom>
        </p:spPr>
        <p:txBody>
          <a:bodyPr anchor="ctr">
            <a:noAutofit/>
          </a:bodyPr>
          <a:lstStyle>
            <a:lvl1pPr marL="0" indent="0" algn="l">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Our Team</a:t>
            </a:r>
            <a:endParaRPr lang="en-US" dirty="0"/>
          </a:p>
        </p:txBody>
      </p:sp>
      <p:sp>
        <p:nvSpPr>
          <p:cNvPr id="161" name="Text Placeholder 32">
            <a:extLst>
              <a:ext uri="{FF2B5EF4-FFF2-40B4-BE49-F238E27FC236}">
                <a16:creationId xmlns:a16="http://schemas.microsoft.com/office/drawing/2014/main" id="{BA3A5A09-F937-7549-8085-E87DDB3C3436}"/>
              </a:ext>
            </a:extLst>
          </p:cNvPr>
          <p:cNvSpPr>
            <a:spLocks noGrp="1"/>
          </p:cNvSpPr>
          <p:nvPr>
            <p:ph type="body" sz="quarter" idx="51" hasCustomPrompt="1"/>
          </p:nvPr>
        </p:nvSpPr>
        <p:spPr>
          <a:xfrm>
            <a:off x="2694576" y="4241250"/>
            <a:ext cx="1045074" cy="223473"/>
          </a:xfrm>
          <a:prstGeom prst="rect">
            <a:avLst/>
          </a:prstGeom>
        </p:spPr>
        <p:txBody>
          <a:bodyPr anchor="ctr">
            <a:noAutofit/>
          </a:bodyPr>
          <a:lstStyle>
            <a:lvl1pPr marL="0" indent="0" algn="ctr">
              <a:spcBef>
                <a:spcPts val="0"/>
              </a:spcBef>
              <a:buNone/>
              <a:defRPr sz="24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06</a:t>
            </a:r>
            <a:endParaRPr lang="en-US" dirty="0"/>
          </a:p>
        </p:txBody>
      </p:sp>
      <p:sp>
        <p:nvSpPr>
          <p:cNvPr id="162" name="Text Placeholder 32">
            <a:extLst>
              <a:ext uri="{FF2B5EF4-FFF2-40B4-BE49-F238E27FC236}">
                <a16:creationId xmlns:a16="http://schemas.microsoft.com/office/drawing/2014/main" id="{3125800D-400A-CB4E-BB45-05A321F773EC}"/>
              </a:ext>
            </a:extLst>
          </p:cNvPr>
          <p:cNvSpPr>
            <a:spLocks noGrp="1"/>
          </p:cNvSpPr>
          <p:nvPr>
            <p:ph type="body" sz="quarter" idx="52" hasCustomPrompt="1"/>
          </p:nvPr>
        </p:nvSpPr>
        <p:spPr>
          <a:xfrm>
            <a:off x="3828284" y="4241250"/>
            <a:ext cx="5715653" cy="223473"/>
          </a:xfrm>
          <a:prstGeom prst="rect">
            <a:avLst/>
          </a:prstGeom>
        </p:spPr>
        <p:txBody>
          <a:bodyPr anchor="ctr">
            <a:noAutofit/>
          </a:bodyPr>
          <a:lstStyle>
            <a:lvl1pPr marL="0" indent="0" algn="l">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Question and Answers</a:t>
            </a:r>
            <a:endParaRPr lang="en-US" dirty="0"/>
          </a:p>
        </p:txBody>
      </p:sp>
      <p:sp>
        <p:nvSpPr>
          <p:cNvPr id="163" name="Text Placeholder 32">
            <a:extLst>
              <a:ext uri="{FF2B5EF4-FFF2-40B4-BE49-F238E27FC236}">
                <a16:creationId xmlns:a16="http://schemas.microsoft.com/office/drawing/2014/main" id="{8BE77D08-2226-F241-BD4C-C1EE8B229A90}"/>
              </a:ext>
            </a:extLst>
          </p:cNvPr>
          <p:cNvSpPr>
            <a:spLocks noGrp="1"/>
          </p:cNvSpPr>
          <p:nvPr>
            <p:ph type="body" sz="quarter" idx="53" hasCustomPrompt="1"/>
          </p:nvPr>
        </p:nvSpPr>
        <p:spPr>
          <a:xfrm>
            <a:off x="2694576" y="4725517"/>
            <a:ext cx="1045074" cy="223473"/>
          </a:xfrm>
          <a:prstGeom prst="rect">
            <a:avLst/>
          </a:prstGeom>
        </p:spPr>
        <p:txBody>
          <a:bodyPr anchor="ctr">
            <a:noAutofit/>
          </a:bodyPr>
          <a:lstStyle>
            <a:lvl1pPr marL="0" indent="0" algn="ctr">
              <a:spcBef>
                <a:spcPts val="0"/>
              </a:spcBef>
              <a:buNone/>
              <a:defRPr sz="24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07</a:t>
            </a:r>
            <a:endParaRPr lang="en-US" dirty="0"/>
          </a:p>
        </p:txBody>
      </p:sp>
      <p:sp>
        <p:nvSpPr>
          <p:cNvPr id="164" name="Text Placeholder 32">
            <a:extLst>
              <a:ext uri="{FF2B5EF4-FFF2-40B4-BE49-F238E27FC236}">
                <a16:creationId xmlns:a16="http://schemas.microsoft.com/office/drawing/2014/main" id="{32184336-7547-9A40-A148-9E9B78DCBBAF}"/>
              </a:ext>
            </a:extLst>
          </p:cNvPr>
          <p:cNvSpPr>
            <a:spLocks noGrp="1"/>
          </p:cNvSpPr>
          <p:nvPr>
            <p:ph type="body" sz="quarter" idx="54" hasCustomPrompt="1"/>
          </p:nvPr>
        </p:nvSpPr>
        <p:spPr>
          <a:xfrm>
            <a:off x="3828284" y="4725517"/>
            <a:ext cx="5715653" cy="223473"/>
          </a:xfrm>
          <a:prstGeom prst="rect">
            <a:avLst/>
          </a:prstGeom>
        </p:spPr>
        <p:txBody>
          <a:bodyPr anchor="ctr">
            <a:noAutofit/>
          </a:bodyPr>
          <a:lstStyle>
            <a:lvl1pPr marL="0" indent="0" algn="l">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Conclusion</a:t>
            </a:r>
            <a:endParaRPr lang="en-US" dirty="0"/>
          </a:p>
        </p:txBody>
      </p:sp>
      <p:sp>
        <p:nvSpPr>
          <p:cNvPr id="31" name="Rectangle 5">
            <a:extLst>
              <a:ext uri="{FF2B5EF4-FFF2-40B4-BE49-F238E27FC236}">
                <a16:creationId xmlns:a16="http://schemas.microsoft.com/office/drawing/2014/main" id="{6A0AD0FB-DB78-8B4A-B00E-1C744896C494}"/>
              </a:ext>
            </a:extLst>
          </p:cNvPr>
          <p:cNvSpPr/>
          <p:nvPr userDrawn="1"/>
        </p:nvSpPr>
        <p:spPr bwMode="auto">
          <a:xfrm rot="5400000">
            <a:off x="-3140113" y="3141171"/>
            <a:ext cx="6856941" cy="576720"/>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915F9E"/>
          </a:solid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sp>
        <p:nvSpPr>
          <p:cNvPr id="58" name="Text Placeholder 32">
            <a:extLst>
              <a:ext uri="{FF2B5EF4-FFF2-40B4-BE49-F238E27FC236}">
                <a16:creationId xmlns:a16="http://schemas.microsoft.com/office/drawing/2014/main" id="{A7E9440F-DDEC-434B-9346-8F02B164E9B2}"/>
              </a:ext>
            </a:extLst>
          </p:cNvPr>
          <p:cNvSpPr>
            <a:spLocks noGrp="1"/>
          </p:cNvSpPr>
          <p:nvPr>
            <p:ph type="body" sz="quarter" idx="61" hasCustomPrompt="1"/>
          </p:nvPr>
        </p:nvSpPr>
        <p:spPr>
          <a:xfrm>
            <a:off x="2694576" y="991145"/>
            <a:ext cx="3692066" cy="532331"/>
          </a:xfrm>
          <a:prstGeom prst="rect">
            <a:avLst/>
          </a:prstGeom>
        </p:spPr>
        <p:txBody>
          <a:bodyPr anchor="ctr">
            <a:noAutofit/>
          </a:bodyPr>
          <a:lstStyle>
            <a:lvl1pPr marL="0" indent="0" algn="l">
              <a:lnSpc>
                <a:spcPts val="3590"/>
              </a:lnSpc>
              <a:spcBef>
                <a:spcPts val="0"/>
              </a:spcBef>
              <a:buNone/>
              <a:defRPr sz="3600" b="1" i="0" spc="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TABLE OF CONTENTS</a:t>
            </a:r>
            <a:endParaRPr lang="en-US" dirty="0"/>
          </a:p>
        </p:txBody>
      </p:sp>
      <p:grpSp>
        <p:nvGrpSpPr>
          <p:cNvPr id="5" name="Group 4">
            <a:extLst>
              <a:ext uri="{FF2B5EF4-FFF2-40B4-BE49-F238E27FC236}">
                <a16:creationId xmlns:a16="http://schemas.microsoft.com/office/drawing/2014/main" id="{795E9240-C10D-8849-BAE0-7C438EC081DC}"/>
              </a:ext>
            </a:extLst>
          </p:cNvPr>
          <p:cNvGrpSpPr/>
          <p:nvPr userDrawn="1"/>
        </p:nvGrpSpPr>
        <p:grpSpPr>
          <a:xfrm>
            <a:off x="2315424" y="2387814"/>
            <a:ext cx="7663872" cy="2650297"/>
            <a:chOff x="2315424" y="2387814"/>
            <a:chExt cx="7663872" cy="1942883"/>
          </a:xfrm>
          <a:solidFill>
            <a:srgbClr val="7ABB57"/>
          </a:solidFill>
        </p:grpSpPr>
        <p:grpSp>
          <p:nvGrpSpPr>
            <p:cNvPr id="3" name="Group 2">
              <a:extLst>
                <a:ext uri="{FF2B5EF4-FFF2-40B4-BE49-F238E27FC236}">
                  <a16:creationId xmlns:a16="http://schemas.microsoft.com/office/drawing/2014/main" id="{2F0747C1-EB9A-C241-9511-DEA85DB5444C}"/>
                </a:ext>
              </a:extLst>
            </p:cNvPr>
            <p:cNvGrpSpPr/>
            <p:nvPr userDrawn="1"/>
          </p:nvGrpSpPr>
          <p:grpSpPr>
            <a:xfrm>
              <a:off x="2315424" y="2387814"/>
              <a:ext cx="7663872" cy="978369"/>
              <a:chOff x="1265109" y="2728756"/>
              <a:chExt cx="4752000" cy="1525304"/>
            </a:xfrm>
            <a:grpFill/>
          </p:grpSpPr>
          <p:sp>
            <p:nvSpPr>
              <p:cNvPr id="57" name="Rectangle 56">
                <a:extLst>
                  <a:ext uri="{FF2B5EF4-FFF2-40B4-BE49-F238E27FC236}">
                    <a16:creationId xmlns:a16="http://schemas.microsoft.com/office/drawing/2014/main" id="{683CB224-BC37-A449-A879-B518A8300CF6}"/>
                  </a:ext>
                </a:extLst>
              </p:cNvPr>
              <p:cNvSpPr/>
              <p:nvPr userDrawn="1"/>
            </p:nvSpPr>
            <p:spPr>
              <a:xfrm>
                <a:off x="1265109" y="2728756"/>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Calibri" panose="020F0502020204030204" pitchFamily="34" charset="0"/>
                  <a:cs typeface="Calibri" panose="020F0502020204030204" pitchFamily="34" charset="0"/>
                </a:endParaRPr>
              </a:p>
            </p:txBody>
          </p:sp>
          <p:sp>
            <p:nvSpPr>
              <p:cNvPr id="69" name="Rectangle 68">
                <a:extLst>
                  <a:ext uri="{FF2B5EF4-FFF2-40B4-BE49-F238E27FC236}">
                    <a16:creationId xmlns:a16="http://schemas.microsoft.com/office/drawing/2014/main" id="{5E0C682E-9999-0944-9853-BF0C05DDBEFD}"/>
                  </a:ext>
                </a:extLst>
              </p:cNvPr>
              <p:cNvSpPr/>
              <p:nvPr userDrawn="1"/>
            </p:nvSpPr>
            <p:spPr>
              <a:xfrm>
                <a:off x="1265109" y="3229991"/>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Calibri" panose="020F0502020204030204" pitchFamily="34" charset="0"/>
                  <a:cs typeface="Calibri" panose="020F0502020204030204" pitchFamily="34" charset="0"/>
                </a:endParaRPr>
              </a:p>
            </p:txBody>
          </p:sp>
          <p:sp>
            <p:nvSpPr>
              <p:cNvPr id="70" name="Rectangle 69">
                <a:extLst>
                  <a:ext uri="{FF2B5EF4-FFF2-40B4-BE49-F238E27FC236}">
                    <a16:creationId xmlns:a16="http://schemas.microsoft.com/office/drawing/2014/main" id="{CFBE4FB1-974E-C042-9FE7-2EC8CB8A2A56}"/>
                  </a:ext>
                </a:extLst>
              </p:cNvPr>
              <p:cNvSpPr/>
              <p:nvPr userDrawn="1"/>
            </p:nvSpPr>
            <p:spPr>
              <a:xfrm>
                <a:off x="1265109" y="3731226"/>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Calibri" panose="020F0502020204030204" pitchFamily="34" charset="0"/>
                  <a:cs typeface="Calibri" panose="020F0502020204030204" pitchFamily="34" charset="0"/>
                </a:endParaRPr>
              </a:p>
            </p:txBody>
          </p:sp>
          <p:sp>
            <p:nvSpPr>
              <p:cNvPr id="71" name="Rectangle 70">
                <a:extLst>
                  <a:ext uri="{FF2B5EF4-FFF2-40B4-BE49-F238E27FC236}">
                    <a16:creationId xmlns:a16="http://schemas.microsoft.com/office/drawing/2014/main" id="{895CE4C3-6683-AB4A-B2F4-EAA4EBA84200}"/>
                  </a:ext>
                </a:extLst>
              </p:cNvPr>
              <p:cNvSpPr/>
              <p:nvPr userDrawn="1"/>
            </p:nvSpPr>
            <p:spPr>
              <a:xfrm>
                <a:off x="1265109" y="4232460"/>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Calibri" panose="020F0502020204030204" pitchFamily="34" charset="0"/>
                  <a:cs typeface="Calibri" panose="020F0502020204030204" pitchFamily="34" charset="0"/>
                </a:endParaRPr>
              </a:p>
            </p:txBody>
          </p:sp>
        </p:grpSp>
        <p:grpSp>
          <p:nvGrpSpPr>
            <p:cNvPr id="73" name="Group 72">
              <a:extLst>
                <a:ext uri="{FF2B5EF4-FFF2-40B4-BE49-F238E27FC236}">
                  <a16:creationId xmlns:a16="http://schemas.microsoft.com/office/drawing/2014/main" id="{7ACA618A-FADD-A245-9DF6-634F7B8B10BB}"/>
                </a:ext>
              </a:extLst>
            </p:cNvPr>
            <p:cNvGrpSpPr/>
            <p:nvPr userDrawn="1"/>
          </p:nvGrpSpPr>
          <p:grpSpPr>
            <a:xfrm>
              <a:off x="2315424" y="3673833"/>
              <a:ext cx="7663872" cy="656864"/>
              <a:chOff x="1265109" y="3229991"/>
              <a:chExt cx="4752000" cy="1024069"/>
            </a:xfrm>
            <a:grpFill/>
          </p:grpSpPr>
          <p:sp>
            <p:nvSpPr>
              <p:cNvPr id="75" name="Rectangle 74">
                <a:extLst>
                  <a:ext uri="{FF2B5EF4-FFF2-40B4-BE49-F238E27FC236}">
                    <a16:creationId xmlns:a16="http://schemas.microsoft.com/office/drawing/2014/main" id="{35748608-FDE9-4648-BB0B-46BD9D014EC5}"/>
                  </a:ext>
                </a:extLst>
              </p:cNvPr>
              <p:cNvSpPr/>
              <p:nvPr userDrawn="1"/>
            </p:nvSpPr>
            <p:spPr>
              <a:xfrm>
                <a:off x="1265109" y="3229991"/>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Calibri" panose="020F0502020204030204" pitchFamily="34" charset="0"/>
                  <a:cs typeface="Calibri" panose="020F0502020204030204" pitchFamily="34" charset="0"/>
                </a:endParaRPr>
              </a:p>
            </p:txBody>
          </p:sp>
          <p:sp>
            <p:nvSpPr>
              <p:cNvPr id="76" name="Rectangle 75">
                <a:extLst>
                  <a:ext uri="{FF2B5EF4-FFF2-40B4-BE49-F238E27FC236}">
                    <a16:creationId xmlns:a16="http://schemas.microsoft.com/office/drawing/2014/main" id="{EA326F4A-FE37-8649-AB33-C936A66D8C1B}"/>
                  </a:ext>
                </a:extLst>
              </p:cNvPr>
              <p:cNvSpPr/>
              <p:nvPr userDrawn="1"/>
            </p:nvSpPr>
            <p:spPr>
              <a:xfrm>
                <a:off x="1265109" y="3731226"/>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Calibri" panose="020F0502020204030204" pitchFamily="34" charset="0"/>
                  <a:cs typeface="Calibri" panose="020F0502020204030204" pitchFamily="34" charset="0"/>
                </a:endParaRPr>
              </a:p>
            </p:txBody>
          </p:sp>
          <p:sp>
            <p:nvSpPr>
              <p:cNvPr id="77" name="Rectangle 76">
                <a:extLst>
                  <a:ext uri="{FF2B5EF4-FFF2-40B4-BE49-F238E27FC236}">
                    <a16:creationId xmlns:a16="http://schemas.microsoft.com/office/drawing/2014/main" id="{B3A4C318-6189-4F4F-B62C-B7A913454FBF}"/>
                  </a:ext>
                </a:extLst>
              </p:cNvPr>
              <p:cNvSpPr/>
              <p:nvPr userDrawn="1"/>
            </p:nvSpPr>
            <p:spPr>
              <a:xfrm>
                <a:off x="1265109" y="4232460"/>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Calibri" panose="020F0502020204030204" pitchFamily="34" charset="0"/>
                  <a:cs typeface="Calibri" panose="020F0502020204030204" pitchFamily="34" charset="0"/>
                </a:endParaRPr>
              </a:p>
            </p:txBody>
          </p:sp>
        </p:grpSp>
      </p:grpSp>
      <p:sp>
        <p:nvSpPr>
          <p:cNvPr id="2" name="Rectangle 285">
            <a:extLst>
              <a:ext uri="{FF2B5EF4-FFF2-40B4-BE49-F238E27FC236}">
                <a16:creationId xmlns:a16="http://schemas.microsoft.com/office/drawing/2014/main" id="{E0F3DEA9-B4A1-9BC3-E7EF-189424E023AD}"/>
              </a:ext>
            </a:extLst>
          </p:cNvPr>
          <p:cNvSpPr/>
          <p:nvPr userDrawn="1"/>
        </p:nvSpPr>
        <p:spPr>
          <a:xfrm>
            <a:off x="754063" y="6113879"/>
            <a:ext cx="5407040" cy="538802"/>
          </a:xfrm>
          <a:prstGeom prst="rect">
            <a:avLst/>
          </a:prstGeom>
        </p:spPr>
        <p:txBody>
          <a:bodyPr wrap="square">
            <a:spAutoFit/>
          </a:bodyPr>
          <a:lstStyle/>
          <a:p>
            <a:pPr marL="0" marR="0" indent="0" algn="just" defTabSz="293378" rtl="0" eaLnBrk="1" fontAlgn="auto" latinLnBrk="0" hangingPunct="0">
              <a:lnSpc>
                <a:spcPct val="100000"/>
              </a:lnSpc>
              <a:spcBef>
                <a:spcPts val="0"/>
              </a:spcBef>
              <a:spcAft>
                <a:spcPts val="0"/>
              </a:spcAft>
              <a:buClrTx/>
              <a:buSzTx/>
              <a:buFontTx/>
              <a:buNone/>
              <a:tabLst/>
              <a:defRPr/>
            </a:pPr>
            <a:r>
              <a:rPr lang="en-GB" sz="967" dirty="0">
                <a:solidFill>
                  <a:srgbClr val="000000"/>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US" sz="967" dirty="0">
              <a:solidFill>
                <a:srgbClr val="000000"/>
              </a:solidFill>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2047572136"/>
      </p:ext>
    </p:extLst>
  </p:cSld>
  <p:clrMapOvr>
    <a:masterClrMapping/>
  </p:clrMapOvr>
  <p:extLst>
    <p:ext uri="{DCECCB84-F9BA-43D5-87BE-67443E8EF086}">
      <p15:sldGuideLst xmlns:p15="http://schemas.microsoft.com/office/powerpoint/2012/main">
        <p15:guide id="1" pos="47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elcome/Intro Slid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EDA844F8-FCB0-C045-A083-951082B6589C}"/>
              </a:ext>
            </a:extLst>
          </p:cNvPr>
          <p:cNvSpPr>
            <a:spLocks noGrp="1"/>
          </p:cNvSpPr>
          <p:nvPr>
            <p:ph type="pic" sz="quarter" idx="21"/>
          </p:nvPr>
        </p:nvSpPr>
        <p:spPr>
          <a:xfrm>
            <a:off x="884606" y="0"/>
            <a:ext cx="4993772" cy="6858000"/>
          </a:xfrm>
          <a:custGeom>
            <a:avLst/>
            <a:gdLst>
              <a:gd name="connsiteX0" fmla="*/ 0 w 4993772"/>
              <a:gd name="connsiteY0" fmla="*/ 0 h 6858000"/>
              <a:gd name="connsiteX1" fmla="*/ 4993772 w 4993772"/>
              <a:gd name="connsiteY1" fmla="*/ 0 h 6858000"/>
              <a:gd name="connsiteX2" fmla="*/ 4993772 w 4993772"/>
              <a:gd name="connsiteY2" fmla="*/ 6858000 h 6858000"/>
              <a:gd name="connsiteX3" fmla="*/ 0 w 4993772"/>
              <a:gd name="connsiteY3" fmla="*/ 6858000 h 6858000"/>
              <a:gd name="connsiteX4" fmla="*/ 0 w 4993772"/>
              <a:gd name="connsiteY4" fmla="*/ 6301946 h 6858000"/>
              <a:gd name="connsiteX5" fmla="*/ 180000 w 4993772"/>
              <a:gd name="connsiteY5" fmla="*/ 6301946 h 6858000"/>
              <a:gd name="connsiteX6" fmla="*/ 180000 w 4993772"/>
              <a:gd name="connsiteY6" fmla="*/ 4861945 h 6858000"/>
              <a:gd name="connsiteX7" fmla="*/ 0 w 4993772"/>
              <a:gd name="connsiteY7" fmla="*/ 48619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3772" h="6858000">
                <a:moveTo>
                  <a:pt x="0" y="0"/>
                </a:moveTo>
                <a:lnTo>
                  <a:pt x="4993772" y="0"/>
                </a:lnTo>
                <a:lnTo>
                  <a:pt x="4993772" y="6858000"/>
                </a:lnTo>
                <a:lnTo>
                  <a:pt x="0" y="6858000"/>
                </a:lnTo>
                <a:lnTo>
                  <a:pt x="0" y="6301946"/>
                </a:lnTo>
                <a:lnTo>
                  <a:pt x="180000" y="6301946"/>
                </a:lnTo>
                <a:lnTo>
                  <a:pt x="180000" y="4861945"/>
                </a:lnTo>
                <a:lnTo>
                  <a:pt x="0" y="4861945"/>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33" name="Text Placeholder 32">
            <a:extLst>
              <a:ext uri="{FF2B5EF4-FFF2-40B4-BE49-F238E27FC236}">
                <a16:creationId xmlns:a16="http://schemas.microsoft.com/office/drawing/2014/main" id="{CAF944C7-C217-DB48-AC66-EC08BD9F2E64}"/>
              </a:ext>
            </a:extLst>
          </p:cNvPr>
          <p:cNvSpPr>
            <a:spLocks noGrp="1"/>
          </p:cNvSpPr>
          <p:nvPr>
            <p:ph type="body" sz="quarter" idx="30" hasCustomPrompt="1"/>
          </p:nvPr>
        </p:nvSpPr>
        <p:spPr>
          <a:xfrm>
            <a:off x="4890795" y="738798"/>
            <a:ext cx="6776598" cy="842867"/>
          </a:xfrm>
          <a:prstGeom prst="rect">
            <a:avLst/>
          </a:prstGeom>
          <a:solidFill>
            <a:srgbClr val="7ABB57"/>
          </a:solidFill>
        </p:spPr>
        <p:txBody>
          <a:bodyPr anchor="ctr">
            <a:noAutofit/>
          </a:bodyPr>
          <a:lstStyle>
            <a:lvl1pPr marL="0" indent="0" algn="l">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 YOUR HEADING</a:t>
            </a:r>
            <a:endParaRPr lang="en-US" dirty="0"/>
          </a:p>
        </p:txBody>
      </p:sp>
      <p:sp>
        <p:nvSpPr>
          <p:cNvPr id="19" name="Freeform 18">
            <a:extLst>
              <a:ext uri="{FF2B5EF4-FFF2-40B4-BE49-F238E27FC236}">
                <a16:creationId xmlns:a16="http://schemas.microsoft.com/office/drawing/2014/main" id="{7D1B8551-0063-BE4F-89AA-952EFED3A2B1}"/>
              </a:ext>
            </a:extLst>
          </p:cNvPr>
          <p:cNvSpPr/>
          <p:nvPr userDrawn="1"/>
        </p:nvSpPr>
        <p:spPr>
          <a:xfrm rot="16200000">
            <a:off x="164606" y="5401946"/>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915F9E"/>
          </a:solidFill>
          <a:ln w="30808" cap="flat">
            <a:noFill/>
            <a:prstDash val="solid"/>
            <a:miter/>
          </a:ln>
        </p:spPr>
        <p:txBody>
          <a:bodyPr rtlCol="0" anchor="ctr"/>
          <a:lstStyle/>
          <a:p>
            <a:endParaRPr lang="en-US" sz="2069"/>
          </a:p>
        </p:txBody>
      </p:sp>
      <p:sp>
        <p:nvSpPr>
          <p:cNvPr id="2" name="Text Placeholder 32">
            <a:extLst>
              <a:ext uri="{FF2B5EF4-FFF2-40B4-BE49-F238E27FC236}">
                <a16:creationId xmlns:a16="http://schemas.microsoft.com/office/drawing/2014/main" id="{A7F4A9F1-A931-C9E4-5E1B-B71B2F47C09C}"/>
              </a:ext>
            </a:extLst>
          </p:cNvPr>
          <p:cNvSpPr>
            <a:spLocks noGrp="1"/>
          </p:cNvSpPr>
          <p:nvPr>
            <p:ph type="body" sz="quarter" idx="47" hasCustomPrompt="1"/>
          </p:nvPr>
        </p:nvSpPr>
        <p:spPr>
          <a:xfrm>
            <a:off x="6605899" y="2121549"/>
            <a:ext cx="4765750" cy="743603"/>
          </a:xfrm>
          <a:prstGeom prst="rect">
            <a:avLst/>
          </a:prstGeom>
        </p:spPr>
        <p:txBody>
          <a:bodyPr>
            <a:noAutofit/>
          </a:bodyPr>
          <a:lstStyle>
            <a:lvl1pPr marL="0" indent="0" algn="l">
              <a:spcBef>
                <a:spcPts val="0"/>
              </a:spcBef>
              <a:buNone/>
              <a:defRPr sz="18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 name="Text Placeholder 32">
            <a:extLst>
              <a:ext uri="{FF2B5EF4-FFF2-40B4-BE49-F238E27FC236}">
                <a16:creationId xmlns:a16="http://schemas.microsoft.com/office/drawing/2014/main" id="{D819DA0D-0718-CE90-4A42-EAF4FB110856}"/>
              </a:ext>
            </a:extLst>
          </p:cNvPr>
          <p:cNvSpPr>
            <a:spLocks noGrp="1"/>
          </p:cNvSpPr>
          <p:nvPr>
            <p:ph type="body" sz="quarter" idx="48" hasCustomPrompt="1"/>
          </p:nvPr>
        </p:nvSpPr>
        <p:spPr>
          <a:xfrm>
            <a:off x="6613451" y="2639940"/>
            <a:ext cx="4765748" cy="1145251"/>
          </a:xfrm>
          <a:prstGeom prst="rect">
            <a:avLst/>
          </a:prstGeom>
        </p:spPr>
        <p:txBody>
          <a:bodyPr numCol="1" spcCol="288000" anchor="t">
            <a:noAutofit/>
          </a:bodyPr>
          <a:lstStyle>
            <a:lvl1pPr marL="0" indent="0" algn="l">
              <a:lnSpc>
                <a:spcPct val="100000"/>
              </a:lnSpc>
              <a:spcBef>
                <a:spcPts val="0"/>
              </a:spcBef>
              <a:buNone/>
              <a:defRPr sz="11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6" name="Text Placeholder 32">
            <a:extLst>
              <a:ext uri="{FF2B5EF4-FFF2-40B4-BE49-F238E27FC236}">
                <a16:creationId xmlns:a16="http://schemas.microsoft.com/office/drawing/2014/main" id="{5AE18AD4-34E2-0D50-BF4E-D7EEE35353D9}"/>
              </a:ext>
            </a:extLst>
          </p:cNvPr>
          <p:cNvSpPr>
            <a:spLocks noGrp="1"/>
          </p:cNvSpPr>
          <p:nvPr>
            <p:ph type="body" sz="quarter" idx="49" hasCustomPrompt="1"/>
          </p:nvPr>
        </p:nvSpPr>
        <p:spPr>
          <a:xfrm>
            <a:off x="6605899" y="4163000"/>
            <a:ext cx="4765750" cy="743603"/>
          </a:xfrm>
          <a:prstGeom prst="rect">
            <a:avLst/>
          </a:prstGeom>
        </p:spPr>
        <p:txBody>
          <a:bodyPr>
            <a:noAutofit/>
          </a:bodyPr>
          <a:lstStyle>
            <a:lvl1pPr marL="0" indent="0" algn="l">
              <a:spcBef>
                <a:spcPts val="0"/>
              </a:spcBef>
              <a:buNone/>
              <a:defRPr sz="18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7" name="Text Placeholder 32">
            <a:extLst>
              <a:ext uri="{FF2B5EF4-FFF2-40B4-BE49-F238E27FC236}">
                <a16:creationId xmlns:a16="http://schemas.microsoft.com/office/drawing/2014/main" id="{0E2A5DF0-45AF-D758-7CF7-A8940AF4664A}"/>
              </a:ext>
            </a:extLst>
          </p:cNvPr>
          <p:cNvSpPr>
            <a:spLocks noGrp="1"/>
          </p:cNvSpPr>
          <p:nvPr>
            <p:ph type="body" sz="quarter" idx="50" hasCustomPrompt="1"/>
          </p:nvPr>
        </p:nvSpPr>
        <p:spPr>
          <a:xfrm>
            <a:off x="6613451" y="4681391"/>
            <a:ext cx="4765748" cy="1145251"/>
          </a:xfrm>
          <a:prstGeom prst="rect">
            <a:avLst/>
          </a:prstGeom>
        </p:spPr>
        <p:txBody>
          <a:bodyPr numCol="1" spcCol="288000" anchor="t">
            <a:noAutofit/>
          </a:bodyPr>
          <a:lstStyle>
            <a:lvl1pPr marL="0" indent="0" algn="l">
              <a:lnSpc>
                <a:spcPct val="100000"/>
              </a:lnSpc>
              <a:spcBef>
                <a:spcPts val="0"/>
              </a:spcBef>
              <a:buNone/>
              <a:defRPr sz="11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3884995921"/>
      </p:ext>
    </p:extLst>
  </p:cSld>
  <p:clrMapOvr>
    <a:masterClrMapping/>
  </p:clrMapOvr>
  <p:extLst>
    <p:ext uri="{DCECCB84-F9BA-43D5-87BE-67443E8EF086}">
      <p15:sldGuideLst xmlns:p15="http://schemas.microsoft.com/office/powerpoint/2012/main">
        <p15:guide id="1" pos="475" userDrawn="1">
          <p15:clr>
            <a:srgbClr val="FBAE40"/>
          </p15:clr>
        </p15:guide>
        <p15:guide id="2" pos="716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01 - lime">
    <p:spTree>
      <p:nvGrpSpPr>
        <p:cNvPr id="1" name=""/>
        <p:cNvGrpSpPr/>
        <p:nvPr/>
      </p:nvGrpSpPr>
      <p:grpSpPr>
        <a:xfrm>
          <a:off x="0" y="0"/>
          <a:ext cx="0" cy="0"/>
          <a:chOff x="0" y="0"/>
          <a:chExt cx="0" cy="0"/>
        </a:xfrm>
      </p:grpSpPr>
      <p:sp>
        <p:nvSpPr>
          <p:cNvPr id="60" name="Freeform 59">
            <a:extLst>
              <a:ext uri="{FF2B5EF4-FFF2-40B4-BE49-F238E27FC236}">
                <a16:creationId xmlns:a16="http://schemas.microsoft.com/office/drawing/2014/main" id="{10FB2653-1E3F-C94C-B63C-A26D6B55BBDF}"/>
              </a:ext>
            </a:extLst>
          </p:cNvPr>
          <p:cNvSpPr/>
          <p:nvPr userDrawn="1"/>
        </p:nvSpPr>
        <p:spPr>
          <a:xfrm>
            <a:off x="-42147" y="3046269"/>
            <a:ext cx="12192000" cy="3811731"/>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chemeClr val="bg1"/>
          </a:solidFill>
          <a:ln w="30808" cap="flat">
            <a:noFill/>
            <a:prstDash val="solid"/>
            <a:miter/>
          </a:ln>
        </p:spPr>
        <p:txBody>
          <a:bodyPr rtlCol="0" anchor="ctr"/>
          <a:lstStyle/>
          <a:p>
            <a:endParaRPr lang="en-US" sz="2069"/>
          </a:p>
        </p:txBody>
      </p:sp>
      <p:sp>
        <p:nvSpPr>
          <p:cNvPr id="3" name="Freeform 2">
            <a:extLst>
              <a:ext uri="{FF2B5EF4-FFF2-40B4-BE49-F238E27FC236}">
                <a16:creationId xmlns:a16="http://schemas.microsoft.com/office/drawing/2014/main" id="{19260DE6-26E0-F749-A3D0-10A46E29D4EB}"/>
              </a:ext>
            </a:extLst>
          </p:cNvPr>
          <p:cNvSpPr/>
          <p:nvPr/>
        </p:nvSpPr>
        <p:spPr>
          <a:xfrm>
            <a:off x="-14049" y="2880243"/>
            <a:ext cx="12192000" cy="2983041"/>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rgbClr val="915F9E"/>
          </a:solidFill>
          <a:ln w="30808" cap="flat">
            <a:noFill/>
            <a:prstDash val="solid"/>
            <a:miter/>
          </a:ln>
        </p:spPr>
        <p:txBody>
          <a:bodyPr rtlCol="0" anchor="ctr"/>
          <a:lstStyle/>
          <a:p>
            <a:endParaRPr lang="en-US" sz="2069" dirty="0"/>
          </a:p>
        </p:txBody>
      </p:sp>
      <p:sp>
        <p:nvSpPr>
          <p:cNvPr id="57" name="Text Placeholder 3">
            <a:extLst>
              <a:ext uri="{FF2B5EF4-FFF2-40B4-BE49-F238E27FC236}">
                <a16:creationId xmlns:a16="http://schemas.microsoft.com/office/drawing/2014/main" id="{72EE2CF0-D590-9D49-88CE-03DDDC527CE3}"/>
              </a:ext>
            </a:extLst>
          </p:cNvPr>
          <p:cNvSpPr>
            <a:spLocks noGrp="1"/>
          </p:cNvSpPr>
          <p:nvPr>
            <p:ph type="body" sz="quarter" idx="14" hasCustomPrompt="1"/>
          </p:nvPr>
        </p:nvSpPr>
        <p:spPr>
          <a:xfrm>
            <a:off x="1845059" y="994716"/>
            <a:ext cx="4279038" cy="757034"/>
          </a:xfrm>
          <a:prstGeom prst="rect">
            <a:avLst/>
          </a:prstGeom>
          <a:effectLst>
            <a:glow rad="127000">
              <a:srgbClr val="414141"/>
            </a:glow>
          </a:effectLst>
        </p:spPr>
        <p:txBody>
          <a:bodyPr>
            <a:noAutofit/>
          </a:bodyPr>
          <a:lstStyle>
            <a:lvl1pPr marL="0" indent="0" algn="r">
              <a:buNone/>
              <a:defRPr sz="11613" b="1">
                <a:solidFill>
                  <a:srgbClr val="7ABB57"/>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58" name="Text Placeholder 3">
            <a:extLst>
              <a:ext uri="{FF2B5EF4-FFF2-40B4-BE49-F238E27FC236}">
                <a16:creationId xmlns:a16="http://schemas.microsoft.com/office/drawing/2014/main" id="{A73F0237-82F2-9643-A36E-7341C5BFDE0B}"/>
              </a:ext>
            </a:extLst>
          </p:cNvPr>
          <p:cNvSpPr>
            <a:spLocks noGrp="1"/>
          </p:cNvSpPr>
          <p:nvPr>
            <p:ph type="body" sz="quarter" idx="17" hasCustomPrompt="1"/>
          </p:nvPr>
        </p:nvSpPr>
        <p:spPr>
          <a:xfrm>
            <a:off x="1845056" y="703007"/>
            <a:ext cx="4250944" cy="882717"/>
          </a:xfrm>
          <a:prstGeom prst="rect">
            <a:avLst/>
          </a:prstGeom>
          <a:effectLst>
            <a:glow rad="127000">
              <a:srgbClr val="414141"/>
            </a:glow>
          </a:effectLst>
        </p:spPr>
        <p:txBody>
          <a:bodyPr>
            <a:noAutofit/>
          </a:bodyPr>
          <a:lstStyle>
            <a:lvl1pPr marL="0" indent="0" algn="r">
              <a:spcBef>
                <a:spcPts val="0"/>
              </a:spcBef>
              <a:buNone/>
              <a:defRPr sz="4800" b="1">
                <a:solidFill>
                  <a:srgbClr val="915F9E"/>
                </a:solidFill>
                <a:latin typeface="Calibri" panose="020F0502020204030204" pitchFamily="34" charset="0"/>
                <a:cs typeface="Calibri" panose="020F0502020204030204" pitchFamily="34" charset="0"/>
              </a:defRPr>
            </a:lvl1pPr>
          </a:lstStyle>
          <a:p>
            <a:pPr lvl="0"/>
            <a:r>
              <a:rPr lang="en-GB" dirty="0"/>
              <a:t>SECTION</a:t>
            </a:r>
            <a:endParaRPr lang="en-US" dirty="0"/>
          </a:p>
        </p:txBody>
      </p:sp>
      <p:sp>
        <p:nvSpPr>
          <p:cNvPr id="59" name="Text Placeholder 3">
            <a:extLst>
              <a:ext uri="{FF2B5EF4-FFF2-40B4-BE49-F238E27FC236}">
                <a16:creationId xmlns:a16="http://schemas.microsoft.com/office/drawing/2014/main" id="{00465339-4405-E44E-B523-7EB9A784C110}"/>
              </a:ext>
            </a:extLst>
          </p:cNvPr>
          <p:cNvSpPr>
            <a:spLocks noGrp="1"/>
          </p:cNvSpPr>
          <p:nvPr>
            <p:ph type="body" sz="quarter" idx="18" hasCustomPrompt="1"/>
          </p:nvPr>
        </p:nvSpPr>
        <p:spPr>
          <a:xfrm>
            <a:off x="703143" y="4110228"/>
            <a:ext cx="5616603" cy="972741"/>
          </a:xfrm>
          <a:prstGeom prst="rect">
            <a:avLst/>
          </a:prstGeom>
          <a:effectLst>
            <a:glow rad="127000">
              <a:srgbClr val="414141"/>
            </a:glow>
          </a:effectLst>
        </p:spPr>
        <p:txBody>
          <a:bodyPr>
            <a:noAutofit/>
          </a:bodyPr>
          <a:lstStyle>
            <a:lvl1pPr marL="0" indent="0" algn="r">
              <a:spcBef>
                <a:spcPts val="0"/>
              </a:spcBef>
              <a:buNone/>
              <a:defRPr sz="3600" b="0">
                <a:solidFill>
                  <a:schemeClr val="bg1"/>
                </a:solidFill>
                <a:latin typeface="Calibri" panose="020F0502020204030204" pitchFamily="34" charset="0"/>
                <a:cs typeface="Calibri" panose="020F0502020204030204" pitchFamily="34" charset="0"/>
              </a:defRPr>
            </a:lvl1pPr>
          </a:lstStyle>
          <a:p>
            <a:pPr lvl="0"/>
            <a:r>
              <a:rPr lang="en-GB" dirty="0"/>
              <a:t>TITLE</a:t>
            </a:r>
            <a:endParaRPr lang="en-US" dirty="0"/>
          </a:p>
        </p:txBody>
      </p:sp>
      <p:sp>
        <p:nvSpPr>
          <p:cNvPr id="13" name="Picture Placeholder 12">
            <a:extLst>
              <a:ext uri="{FF2B5EF4-FFF2-40B4-BE49-F238E27FC236}">
                <a16:creationId xmlns:a16="http://schemas.microsoft.com/office/drawing/2014/main" id="{B9B52FC5-EF20-2E4F-B459-ED992D478EE1}"/>
              </a:ext>
            </a:extLst>
          </p:cNvPr>
          <p:cNvSpPr>
            <a:spLocks noGrp="1"/>
          </p:cNvSpPr>
          <p:nvPr>
            <p:ph type="pic" sz="quarter" idx="21"/>
          </p:nvPr>
        </p:nvSpPr>
        <p:spPr>
          <a:xfrm>
            <a:off x="6841657" y="0"/>
            <a:ext cx="5364392" cy="6325815"/>
          </a:xfrm>
          <a:custGeom>
            <a:avLst/>
            <a:gdLst>
              <a:gd name="connsiteX0" fmla="*/ 0 w 5364392"/>
              <a:gd name="connsiteY0" fmla="*/ 0 h 6325815"/>
              <a:gd name="connsiteX1" fmla="*/ 5364392 w 5364392"/>
              <a:gd name="connsiteY1" fmla="*/ 0 h 6325815"/>
              <a:gd name="connsiteX2" fmla="*/ 5364392 w 5364392"/>
              <a:gd name="connsiteY2" fmla="*/ 6325815 h 6325815"/>
              <a:gd name="connsiteX3" fmla="*/ 0 w 5364392"/>
              <a:gd name="connsiteY3" fmla="*/ 6325815 h 6325815"/>
              <a:gd name="connsiteX4" fmla="*/ 0 w 5364392"/>
              <a:gd name="connsiteY4" fmla="*/ 5127663 h 6325815"/>
              <a:gd name="connsiteX5" fmla="*/ 180000 w 5364392"/>
              <a:gd name="connsiteY5" fmla="*/ 5127663 h 6325815"/>
              <a:gd name="connsiteX6" fmla="*/ 180000 w 5364392"/>
              <a:gd name="connsiteY6" fmla="*/ 3687662 h 6325815"/>
              <a:gd name="connsiteX7" fmla="*/ 0 w 5364392"/>
              <a:gd name="connsiteY7" fmla="*/ 3687662 h 632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4392" h="6325815">
                <a:moveTo>
                  <a:pt x="0" y="0"/>
                </a:moveTo>
                <a:lnTo>
                  <a:pt x="5364392" y="0"/>
                </a:lnTo>
                <a:lnTo>
                  <a:pt x="5364392" y="6325815"/>
                </a:lnTo>
                <a:lnTo>
                  <a:pt x="0" y="6325815"/>
                </a:lnTo>
                <a:lnTo>
                  <a:pt x="0" y="5127663"/>
                </a:lnTo>
                <a:lnTo>
                  <a:pt x="180000" y="5127663"/>
                </a:lnTo>
                <a:lnTo>
                  <a:pt x="180000" y="3687662"/>
                </a:lnTo>
                <a:lnTo>
                  <a:pt x="0" y="3687662"/>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4" name="Freeform 13">
            <a:extLst>
              <a:ext uri="{FF2B5EF4-FFF2-40B4-BE49-F238E27FC236}">
                <a16:creationId xmlns:a16="http://schemas.microsoft.com/office/drawing/2014/main" id="{93A0930E-474C-8143-9EC1-2A82555CFDB6}"/>
              </a:ext>
            </a:extLst>
          </p:cNvPr>
          <p:cNvSpPr/>
          <p:nvPr userDrawn="1"/>
        </p:nvSpPr>
        <p:spPr>
          <a:xfrm rot="16200000">
            <a:off x="6121657" y="4227663"/>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8" cap="flat">
            <a:noFill/>
            <a:prstDash val="solid"/>
            <a:miter/>
          </a:ln>
        </p:spPr>
        <p:txBody>
          <a:bodyPr rtlCol="0" anchor="ctr"/>
          <a:lstStyle/>
          <a:p>
            <a:endParaRPr lang="en-US" sz="2069"/>
          </a:p>
        </p:txBody>
      </p:sp>
    </p:spTree>
    <p:extLst>
      <p:ext uri="{BB962C8B-B14F-4D97-AF65-F5344CB8AC3E}">
        <p14:creationId xmlns:p14="http://schemas.microsoft.com/office/powerpoint/2010/main" val="30940330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02 - orange">
    <p:spTree>
      <p:nvGrpSpPr>
        <p:cNvPr id="1" name=""/>
        <p:cNvGrpSpPr/>
        <p:nvPr/>
      </p:nvGrpSpPr>
      <p:grpSpPr>
        <a:xfrm>
          <a:off x="0" y="0"/>
          <a:ext cx="0" cy="0"/>
          <a:chOff x="0" y="0"/>
          <a:chExt cx="0" cy="0"/>
        </a:xfrm>
      </p:grpSpPr>
      <p:sp>
        <p:nvSpPr>
          <p:cNvPr id="60" name="Freeform 59">
            <a:extLst>
              <a:ext uri="{FF2B5EF4-FFF2-40B4-BE49-F238E27FC236}">
                <a16:creationId xmlns:a16="http://schemas.microsoft.com/office/drawing/2014/main" id="{10FB2653-1E3F-C94C-B63C-A26D6B55BBDF}"/>
              </a:ext>
            </a:extLst>
          </p:cNvPr>
          <p:cNvSpPr/>
          <p:nvPr userDrawn="1"/>
        </p:nvSpPr>
        <p:spPr>
          <a:xfrm>
            <a:off x="-42147" y="3046269"/>
            <a:ext cx="12192000" cy="3811731"/>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chemeClr val="bg1"/>
          </a:solidFill>
          <a:ln w="30808" cap="flat">
            <a:noFill/>
            <a:prstDash val="solid"/>
            <a:miter/>
          </a:ln>
        </p:spPr>
        <p:txBody>
          <a:bodyPr rtlCol="0" anchor="ctr"/>
          <a:lstStyle/>
          <a:p>
            <a:endParaRPr lang="en-US" sz="2069"/>
          </a:p>
        </p:txBody>
      </p:sp>
      <p:sp>
        <p:nvSpPr>
          <p:cNvPr id="3" name="Freeform 2">
            <a:extLst>
              <a:ext uri="{FF2B5EF4-FFF2-40B4-BE49-F238E27FC236}">
                <a16:creationId xmlns:a16="http://schemas.microsoft.com/office/drawing/2014/main" id="{19260DE6-26E0-F749-A3D0-10A46E29D4EB}"/>
              </a:ext>
            </a:extLst>
          </p:cNvPr>
          <p:cNvSpPr/>
          <p:nvPr/>
        </p:nvSpPr>
        <p:spPr>
          <a:xfrm>
            <a:off x="-14049" y="2880243"/>
            <a:ext cx="12192000" cy="2983041"/>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rgbClr val="915F9E"/>
          </a:solidFill>
          <a:ln w="30808" cap="flat">
            <a:noFill/>
            <a:prstDash val="solid"/>
            <a:miter/>
          </a:ln>
        </p:spPr>
        <p:txBody>
          <a:bodyPr rtlCol="0" anchor="ctr"/>
          <a:lstStyle/>
          <a:p>
            <a:endParaRPr lang="en-US" sz="2069" dirty="0"/>
          </a:p>
        </p:txBody>
      </p:sp>
      <p:sp>
        <p:nvSpPr>
          <p:cNvPr id="57" name="Text Placeholder 3">
            <a:extLst>
              <a:ext uri="{FF2B5EF4-FFF2-40B4-BE49-F238E27FC236}">
                <a16:creationId xmlns:a16="http://schemas.microsoft.com/office/drawing/2014/main" id="{72EE2CF0-D590-9D49-88CE-03DDDC527CE3}"/>
              </a:ext>
            </a:extLst>
          </p:cNvPr>
          <p:cNvSpPr>
            <a:spLocks noGrp="1"/>
          </p:cNvSpPr>
          <p:nvPr>
            <p:ph type="body" sz="quarter" idx="14" hasCustomPrompt="1"/>
          </p:nvPr>
        </p:nvSpPr>
        <p:spPr>
          <a:xfrm>
            <a:off x="1845059" y="994716"/>
            <a:ext cx="4279038" cy="757034"/>
          </a:xfrm>
          <a:prstGeom prst="rect">
            <a:avLst/>
          </a:prstGeom>
          <a:effectLst>
            <a:glow rad="127000">
              <a:srgbClr val="414141"/>
            </a:glow>
          </a:effectLst>
        </p:spPr>
        <p:txBody>
          <a:bodyPr>
            <a:noAutofit/>
          </a:bodyPr>
          <a:lstStyle>
            <a:lvl1pPr marL="0" indent="0" algn="r">
              <a:buNone/>
              <a:defRPr sz="11613" b="1">
                <a:solidFill>
                  <a:srgbClr val="E97924"/>
                </a:solidFill>
                <a:latin typeface="Calibri" panose="020F0502020204030204" pitchFamily="34" charset="0"/>
                <a:cs typeface="Calibri" panose="020F0502020204030204" pitchFamily="34" charset="0"/>
              </a:defRPr>
            </a:lvl1pPr>
          </a:lstStyle>
          <a:p>
            <a:pPr lvl="0"/>
            <a:r>
              <a:rPr lang="en-GB" dirty="0"/>
              <a:t>02</a:t>
            </a:r>
            <a:endParaRPr lang="en-US" dirty="0"/>
          </a:p>
        </p:txBody>
      </p:sp>
      <p:sp>
        <p:nvSpPr>
          <p:cNvPr id="58" name="Text Placeholder 3">
            <a:extLst>
              <a:ext uri="{FF2B5EF4-FFF2-40B4-BE49-F238E27FC236}">
                <a16:creationId xmlns:a16="http://schemas.microsoft.com/office/drawing/2014/main" id="{A73F0237-82F2-9643-A36E-7341C5BFDE0B}"/>
              </a:ext>
            </a:extLst>
          </p:cNvPr>
          <p:cNvSpPr>
            <a:spLocks noGrp="1"/>
          </p:cNvSpPr>
          <p:nvPr>
            <p:ph type="body" sz="quarter" idx="17" hasCustomPrompt="1"/>
          </p:nvPr>
        </p:nvSpPr>
        <p:spPr>
          <a:xfrm>
            <a:off x="1845056" y="703007"/>
            <a:ext cx="4250944" cy="882717"/>
          </a:xfrm>
          <a:prstGeom prst="rect">
            <a:avLst/>
          </a:prstGeom>
          <a:effectLst>
            <a:glow rad="127000">
              <a:srgbClr val="414141"/>
            </a:glow>
          </a:effectLst>
        </p:spPr>
        <p:txBody>
          <a:bodyPr>
            <a:noAutofit/>
          </a:bodyPr>
          <a:lstStyle>
            <a:lvl1pPr marL="0" indent="0" algn="r">
              <a:spcBef>
                <a:spcPts val="0"/>
              </a:spcBef>
              <a:buNone/>
              <a:defRPr sz="4800" b="1">
                <a:solidFill>
                  <a:srgbClr val="915F9E"/>
                </a:solidFill>
                <a:latin typeface="Calibri" panose="020F0502020204030204" pitchFamily="34" charset="0"/>
                <a:cs typeface="Calibri" panose="020F0502020204030204" pitchFamily="34" charset="0"/>
              </a:defRPr>
            </a:lvl1pPr>
          </a:lstStyle>
          <a:p>
            <a:pPr lvl="0"/>
            <a:r>
              <a:rPr lang="en-GB" dirty="0"/>
              <a:t>SECTION</a:t>
            </a:r>
            <a:endParaRPr lang="en-US" dirty="0"/>
          </a:p>
        </p:txBody>
      </p:sp>
      <p:sp>
        <p:nvSpPr>
          <p:cNvPr id="59" name="Text Placeholder 3">
            <a:extLst>
              <a:ext uri="{FF2B5EF4-FFF2-40B4-BE49-F238E27FC236}">
                <a16:creationId xmlns:a16="http://schemas.microsoft.com/office/drawing/2014/main" id="{00465339-4405-E44E-B523-7EB9A784C110}"/>
              </a:ext>
            </a:extLst>
          </p:cNvPr>
          <p:cNvSpPr>
            <a:spLocks noGrp="1"/>
          </p:cNvSpPr>
          <p:nvPr>
            <p:ph type="body" sz="quarter" idx="18" hasCustomPrompt="1"/>
          </p:nvPr>
        </p:nvSpPr>
        <p:spPr>
          <a:xfrm>
            <a:off x="703143" y="4110228"/>
            <a:ext cx="5616603" cy="972741"/>
          </a:xfrm>
          <a:prstGeom prst="rect">
            <a:avLst/>
          </a:prstGeom>
          <a:effectLst>
            <a:glow rad="127000">
              <a:srgbClr val="414141"/>
            </a:glow>
          </a:effectLst>
        </p:spPr>
        <p:txBody>
          <a:bodyPr>
            <a:noAutofit/>
          </a:bodyPr>
          <a:lstStyle>
            <a:lvl1pPr marL="0" indent="0" algn="r">
              <a:spcBef>
                <a:spcPts val="0"/>
              </a:spcBef>
              <a:buNone/>
              <a:defRPr sz="3600" b="0">
                <a:solidFill>
                  <a:schemeClr val="bg1"/>
                </a:solidFill>
                <a:latin typeface="Calibri" panose="020F0502020204030204" pitchFamily="34" charset="0"/>
                <a:cs typeface="Calibri" panose="020F0502020204030204" pitchFamily="34" charset="0"/>
              </a:defRPr>
            </a:lvl1pPr>
          </a:lstStyle>
          <a:p>
            <a:pPr lvl="0"/>
            <a:r>
              <a:rPr lang="en-GB" dirty="0"/>
              <a:t>TITLE</a:t>
            </a:r>
            <a:endParaRPr lang="en-US" dirty="0"/>
          </a:p>
        </p:txBody>
      </p:sp>
      <p:sp>
        <p:nvSpPr>
          <p:cNvPr id="13" name="Picture Placeholder 12">
            <a:extLst>
              <a:ext uri="{FF2B5EF4-FFF2-40B4-BE49-F238E27FC236}">
                <a16:creationId xmlns:a16="http://schemas.microsoft.com/office/drawing/2014/main" id="{B9B52FC5-EF20-2E4F-B459-ED992D478EE1}"/>
              </a:ext>
            </a:extLst>
          </p:cNvPr>
          <p:cNvSpPr>
            <a:spLocks noGrp="1"/>
          </p:cNvSpPr>
          <p:nvPr>
            <p:ph type="pic" sz="quarter" idx="21"/>
          </p:nvPr>
        </p:nvSpPr>
        <p:spPr>
          <a:xfrm>
            <a:off x="6841657" y="0"/>
            <a:ext cx="5364392" cy="6325815"/>
          </a:xfrm>
          <a:custGeom>
            <a:avLst/>
            <a:gdLst>
              <a:gd name="connsiteX0" fmla="*/ 0 w 5364392"/>
              <a:gd name="connsiteY0" fmla="*/ 0 h 6325815"/>
              <a:gd name="connsiteX1" fmla="*/ 5364392 w 5364392"/>
              <a:gd name="connsiteY1" fmla="*/ 0 h 6325815"/>
              <a:gd name="connsiteX2" fmla="*/ 5364392 w 5364392"/>
              <a:gd name="connsiteY2" fmla="*/ 6325815 h 6325815"/>
              <a:gd name="connsiteX3" fmla="*/ 0 w 5364392"/>
              <a:gd name="connsiteY3" fmla="*/ 6325815 h 6325815"/>
              <a:gd name="connsiteX4" fmla="*/ 0 w 5364392"/>
              <a:gd name="connsiteY4" fmla="*/ 5127663 h 6325815"/>
              <a:gd name="connsiteX5" fmla="*/ 180000 w 5364392"/>
              <a:gd name="connsiteY5" fmla="*/ 5127663 h 6325815"/>
              <a:gd name="connsiteX6" fmla="*/ 180000 w 5364392"/>
              <a:gd name="connsiteY6" fmla="*/ 3687662 h 6325815"/>
              <a:gd name="connsiteX7" fmla="*/ 0 w 5364392"/>
              <a:gd name="connsiteY7" fmla="*/ 3687662 h 632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4392" h="6325815">
                <a:moveTo>
                  <a:pt x="0" y="0"/>
                </a:moveTo>
                <a:lnTo>
                  <a:pt x="5364392" y="0"/>
                </a:lnTo>
                <a:lnTo>
                  <a:pt x="5364392" y="6325815"/>
                </a:lnTo>
                <a:lnTo>
                  <a:pt x="0" y="6325815"/>
                </a:lnTo>
                <a:lnTo>
                  <a:pt x="0" y="5127663"/>
                </a:lnTo>
                <a:lnTo>
                  <a:pt x="180000" y="5127663"/>
                </a:lnTo>
                <a:lnTo>
                  <a:pt x="180000" y="3687662"/>
                </a:lnTo>
                <a:lnTo>
                  <a:pt x="0" y="3687662"/>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4" name="Freeform 13">
            <a:extLst>
              <a:ext uri="{FF2B5EF4-FFF2-40B4-BE49-F238E27FC236}">
                <a16:creationId xmlns:a16="http://schemas.microsoft.com/office/drawing/2014/main" id="{93A0930E-474C-8143-9EC1-2A82555CFDB6}"/>
              </a:ext>
            </a:extLst>
          </p:cNvPr>
          <p:cNvSpPr/>
          <p:nvPr userDrawn="1"/>
        </p:nvSpPr>
        <p:spPr>
          <a:xfrm rot="16200000">
            <a:off x="6121657" y="4227663"/>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E97924"/>
          </a:solidFill>
          <a:ln w="30808" cap="flat">
            <a:noFill/>
            <a:prstDash val="solid"/>
            <a:miter/>
          </a:ln>
        </p:spPr>
        <p:txBody>
          <a:bodyPr rtlCol="0" anchor="ctr"/>
          <a:lstStyle/>
          <a:p>
            <a:endParaRPr lang="en-US" sz="2069"/>
          </a:p>
        </p:txBody>
      </p:sp>
    </p:spTree>
    <p:extLst>
      <p:ext uri="{BB962C8B-B14F-4D97-AF65-F5344CB8AC3E}">
        <p14:creationId xmlns:p14="http://schemas.microsoft.com/office/powerpoint/2010/main" val="1073194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03 - navy">
    <p:spTree>
      <p:nvGrpSpPr>
        <p:cNvPr id="1" name=""/>
        <p:cNvGrpSpPr/>
        <p:nvPr/>
      </p:nvGrpSpPr>
      <p:grpSpPr>
        <a:xfrm>
          <a:off x="0" y="0"/>
          <a:ext cx="0" cy="0"/>
          <a:chOff x="0" y="0"/>
          <a:chExt cx="0" cy="0"/>
        </a:xfrm>
      </p:grpSpPr>
      <p:sp>
        <p:nvSpPr>
          <p:cNvPr id="60" name="Freeform 59">
            <a:extLst>
              <a:ext uri="{FF2B5EF4-FFF2-40B4-BE49-F238E27FC236}">
                <a16:creationId xmlns:a16="http://schemas.microsoft.com/office/drawing/2014/main" id="{10FB2653-1E3F-C94C-B63C-A26D6B55BBDF}"/>
              </a:ext>
            </a:extLst>
          </p:cNvPr>
          <p:cNvSpPr/>
          <p:nvPr userDrawn="1"/>
        </p:nvSpPr>
        <p:spPr>
          <a:xfrm>
            <a:off x="-42147" y="3046269"/>
            <a:ext cx="12192000" cy="3811731"/>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chemeClr val="bg1"/>
          </a:solidFill>
          <a:ln w="30808" cap="flat">
            <a:noFill/>
            <a:prstDash val="solid"/>
            <a:miter/>
          </a:ln>
        </p:spPr>
        <p:txBody>
          <a:bodyPr rtlCol="0" anchor="ctr"/>
          <a:lstStyle/>
          <a:p>
            <a:endParaRPr lang="en-US" sz="2069"/>
          </a:p>
        </p:txBody>
      </p:sp>
      <p:sp>
        <p:nvSpPr>
          <p:cNvPr id="3" name="Freeform 2">
            <a:extLst>
              <a:ext uri="{FF2B5EF4-FFF2-40B4-BE49-F238E27FC236}">
                <a16:creationId xmlns:a16="http://schemas.microsoft.com/office/drawing/2014/main" id="{19260DE6-26E0-F749-A3D0-10A46E29D4EB}"/>
              </a:ext>
            </a:extLst>
          </p:cNvPr>
          <p:cNvSpPr/>
          <p:nvPr/>
        </p:nvSpPr>
        <p:spPr>
          <a:xfrm>
            <a:off x="-14049" y="2880243"/>
            <a:ext cx="12192000" cy="2983041"/>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rgbClr val="915F9E"/>
          </a:solidFill>
          <a:ln w="30808" cap="flat">
            <a:noFill/>
            <a:prstDash val="solid"/>
            <a:miter/>
          </a:ln>
        </p:spPr>
        <p:txBody>
          <a:bodyPr rtlCol="0" anchor="ctr"/>
          <a:lstStyle/>
          <a:p>
            <a:endParaRPr lang="en-US" sz="2069" dirty="0"/>
          </a:p>
        </p:txBody>
      </p:sp>
      <p:sp>
        <p:nvSpPr>
          <p:cNvPr id="57" name="Text Placeholder 3">
            <a:extLst>
              <a:ext uri="{FF2B5EF4-FFF2-40B4-BE49-F238E27FC236}">
                <a16:creationId xmlns:a16="http://schemas.microsoft.com/office/drawing/2014/main" id="{72EE2CF0-D590-9D49-88CE-03DDDC527CE3}"/>
              </a:ext>
            </a:extLst>
          </p:cNvPr>
          <p:cNvSpPr>
            <a:spLocks noGrp="1"/>
          </p:cNvSpPr>
          <p:nvPr>
            <p:ph type="body" sz="quarter" idx="14" hasCustomPrompt="1"/>
          </p:nvPr>
        </p:nvSpPr>
        <p:spPr>
          <a:xfrm>
            <a:off x="1845059" y="994716"/>
            <a:ext cx="4279038" cy="757034"/>
          </a:xfrm>
          <a:prstGeom prst="rect">
            <a:avLst/>
          </a:prstGeom>
          <a:effectLst>
            <a:glow rad="127000">
              <a:srgbClr val="414141"/>
            </a:glow>
          </a:effectLst>
        </p:spPr>
        <p:txBody>
          <a:bodyPr>
            <a:noAutofit/>
          </a:bodyPr>
          <a:lstStyle>
            <a:lvl1pPr marL="0" indent="0" algn="r">
              <a:buNone/>
              <a:defRPr sz="11613" b="1">
                <a:solidFill>
                  <a:srgbClr val="0C2D45"/>
                </a:solidFill>
                <a:latin typeface="Calibri" panose="020F0502020204030204" pitchFamily="34" charset="0"/>
                <a:cs typeface="Calibri" panose="020F0502020204030204" pitchFamily="34" charset="0"/>
              </a:defRPr>
            </a:lvl1pPr>
          </a:lstStyle>
          <a:p>
            <a:pPr lvl="0"/>
            <a:r>
              <a:rPr lang="en-GB" dirty="0"/>
              <a:t>03</a:t>
            </a:r>
            <a:endParaRPr lang="en-US" dirty="0"/>
          </a:p>
        </p:txBody>
      </p:sp>
      <p:sp>
        <p:nvSpPr>
          <p:cNvPr id="58" name="Text Placeholder 3">
            <a:extLst>
              <a:ext uri="{FF2B5EF4-FFF2-40B4-BE49-F238E27FC236}">
                <a16:creationId xmlns:a16="http://schemas.microsoft.com/office/drawing/2014/main" id="{A73F0237-82F2-9643-A36E-7341C5BFDE0B}"/>
              </a:ext>
            </a:extLst>
          </p:cNvPr>
          <p:cNvSpPr>
            <a:spLocks noGrp="1"/>
          </p:cNvSpPr>
          <p:nvPr>
            <p:ph type="body" sz="quarter" idx="17" hasCustomPrompt="1"/>
          </p:nvPr>
        </p:nvSpPr>
        <p:spPr>
          <a:xfrm>
            <a:off x="1845056" y="703007"/>
            <a:ext cx="4250944" cy="882717"/>
          </a:xfrm>
          <a:prstGeom prst="rect">
            <a:avLst/>
          </a:prstGeom>
          <a:effectLst>
            <a:glow rad="127000">
              <a:srgbClr val="414141"/>
            </a:glow>
          </a:effectLst>
        </p:spPr>
        <p:txBody>
          <a:bodyPr>
            <a:noAutofit/>
          </a:bodyPr>
          <a:lstStyle>
            <a:lvl1pPr marL="0" indent="0" algn="r">
              <a:buNone/>
              <a:defRPr sz="4800" b="1">
                <a:solidFill>
                  <a:srgbClr val="915F9E"/>
                </a:solidFill>
                <a:latin typeface="Calibri" panose="020F0502020204030204" pitchFamily="34" charset="0"/>
                <a:cs typeface="Calibri" panose="020F0502020204030204" pitchFamily="34" charset="0"/>
              </a:defRPr>
            </a:lvl1pPr>
          </a:lstStyle>
          <a:p>
            <a:pPr lvl="0"/>
            <a:r>
              <a:rPr lang="en-GB" dirty="0"/>
              <a:t>SECTION</a:t>
            </a:r>
            <a:endParaRPr lang="en-US" dirty="0"/>
          </a:p>
        </p:txBody>
      </p:sp>
      <p:sp>
        <p:nvSpPr>
          <p:cNvPr id="59" name="Text Placeholder 3">
            <a:extLst>
              <a:ext uri="{FF2B5EF4-FFF2-40B4-BE49-F238E27FC236}">
                <a16:creationId xmlns:a16="http://schemas.microsoft.com/office/drawing/2014/main" id="{00465339-4405-E44E-B523-7EB9A784C110}"/>
              </a:ext>
            </a:extLst>
          </p:cNvPr>
          <p:cNvSpPr>
            <a:spLocks noGrp="1"/>
          </p:cNvSpPr>
          <p:nvPr>
            <p:ph type="body" sz="quarter" idx="18" hasCustomPrompt="1"/>
          </p:nvPr>
        </p:nvSpPr>
        <p:spPr>
          <a:xfrm>
            <a:off x="703143" y="4110228"/>
            <a:ext cx="5616603" cy="972741"/>
          </a:xfrm>
          <a:prstGeom prst="rect">
            <a:avLst/>
          </a:prstGeom>
          <a:effectLst>
            <a:glow rad="127000">
              <a:srgbClr val="414141"/>
            </a:glow>
          </a:effectLst>
        </p:spPr>
        <p:txBody>
          <a:bodyPr>
            <a:noAutofit/>
          </a:bodyPr>
          <a:lstStyle>
            <a:lvl1pPr marL="0" indent="0" algn="r">
              <a:buNone/>
              <a:defRPr sz="3600" b="0">
                <a:solidFill>
                  <a:schemeClr val="bg1"/>
                </a:solidFill>
                <a:latin typeface="Calibri" panose="020F0502020204030204" pitchFamily="34" charset="0"/>
                <a:cs typeface="Calibri" panose="020F0502020204030204" pitchFamily="34" charset="0"/>
              </a:defRPr>
            </a:lvl1pPr>
          </a:lstStyle>
          <a:p>
            <a:pPr lvl="0"/>
            <a:r>
              <a:rPr lang="en-GB" dirty="0"/>
              <a:t>TITLE</a:t>
            </a:r>
            <a:endParaRPr lang="en-US" dirty="0"/>
          </a:p>
        </p:txBody>
      </p:sp>
      <p:sp>
        <p:nvSpPr>
          <p:cNvPr id="13" name="Picture Placeholder 12">
            <a:extLst>
              <a:ext uri="{FF2B5EF4-FFF2-40B4-BE49-F238E27FC236}">
                <a16:creationId xmlns:a16="http://schemas.microsoft.com/office/drawing/2014/main" id="{B9B52FC5-EF20-2E4F-B459-ED992D478EE1}"/>
              </a:ext>
            </a:extLst>
          </p:cNvPr>
          <p:cNvSpPr>
            <a:spLocks noGrp="1"/>
          </p:cNvSpPr>
          <p:nvPr>
            <p:ph type="pic" sz="quarter" idx="21"/>
          </p:nvPr>
        </p:nvSpPr>
        <p:spPr>
          <a:xfrm>
            <a:off x="6841657" y="0"/>
            <a:ext cx="5364392" cy="6325815"/>
          </a:xfrm>
          <a:custGeom>
            <a:avLst/>
            <a:gdLst>
              <a:gd name="connsiteX0" fmla="*/ 0 w 5364392"/>
              <a:gd name="connsiteY0" fmla="*/ 0 h 6325815"/>
              <a:gd name="connsiteX1" fmla="*/ 5364392 w 5364392"/>
              <a:gd name="connsiteY1" fmla="*/ 0 h 6325815"/>
              <a:gd name="connsiteX2" fmla="*/ 5364392 w 5364392"/>
              <a:gd name="connsiteY2" fmla="*/ 6325815 h 6325815"/>
              <a:gd name="connsiteX3" fmla="*/ 0 w 5364392"/>
              <a:gd name="connsiteY3" fmla="*/ 6325815 h 6325815"/>
              <a:gd name="connsiteX4" fmla="*/ 0 w 5364392"/>
              <a:gd name="connsiteY4" fmla="*/ 5127663 h 6325815"/>
              <a:gd name="connsiteX5" fmla="*/ 180000 w 5364392"/>
              <a:gd name="connsiteY5" fmla="*/ 5127663 h 6325815"/>
              <a:gd name="connsiteX6" fmla="*/ 180000 w 5364392"/>
              <a:gd name="connsiteY6" fmla="*/ 3687662 h 6325815"/>
              <a:gd name="connsiteX7" fmla="*/ 0 w 5364392"/>
              <a:gd name="connsiteY7" fmla="*/ 3687662 h 632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4392" h="6325815">
                <a:moveTo>
                  <a:pt x="0" y="0"/>
                </a:moveTo>
                <a:lnTo>
                  <a:pt x="5364392" y="0"/>
                </a:lnTo>
                <a:lnTo>
                  <a:pt x="5364392" y="6325815"/>
                </a:lnTo>
                <a:lnTo>
                  <a:pt x="0" y="6325815"/>
                </a:lnTo>
                <a:lnTo>
                  <a:pt x="0" y="5127663"/>
                </a:lnTo>
                <a:lnTo>
                  <a:pt x="180000" y="5127663"/>
                </a:lnTo>
                <a:lnTo>
                  <a:pt x="180000" y="3687662"/>
                </a:lnTo>
                <a:lnTo>
                  <a:pt x="0" y="3687662"/>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4" name="Freeform 13">
            <a:extLst>
              <a:ext uri="{FF2B5EF4-FFF2-40B4-BE49-F238E27FC236}">
                <a16:creationId xmlns:a16="http://schemas.microsoft.com/office/drawing/2014/main" id="{93A0930E-474C-8143-9EC1-2A82555CFDB6}"/>
              </a:ext>
            </a:extLst>
          </p:cNvPr>
          <p:cNvSpPr/>
          <p:nvPr userDrawn="1"/>
        </p:nvSpPr>
        <p:spPr>
          <a:xfrm rot="16200000">
            <a:off x="6121657" y="4227663"/>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0C2D45"/>
          </a:solidFill>
          <a:ln w="30808" cap="flat">
            <a:noFill/>
            <a:prstDash val="solid"/>
            <a:miter/>
          </a:ln>
        </p:spPr>
        <p:txBody>
          <a:bodyPr rtlCol="0" anchor="ctr"/>
          <a:lstStyle/>
          <a:p>
            <a:endParaRPr lang="en-US" sz="2069"/>
          </a:p>
        </p:txBody>
      </p:sp>
    </p:spTree>
    <p:extLst>
      <p:ext uri="{BB962C8B-B14F-4D97-AF65-F5344CB8AC3E}">
        <p14:creationId xmlns:p14="http://schemas.microsoft.com/office/powerpoint/2010/main" val="23531758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1AE1FF-1F45-E24F-816F-7F9439E481F4}"/>
              </a:ext>
            </a:extLst>
          </p:cNvPr>
          <p:cNvSpPr/>
          <p:nvPr userDrawn="1"/>
        </p:nvSpPr>
        <p:spPr>
          <a:xfrm>
            <a:off x="8613047" y="6501415"/>
            <a:ext cx="3063787" cy="200055"/>
          </a:xfrm>
          <a:prstGeom prst="rect">
            <a:avLst/>
          </a:prstGeom>
        </p:spPr>
        <p:txBody>
          <a:bodyPr wrap="square">
            <a:spAutoFit/>
          </a:bodyPr>
          <a:lstStyle/>
          <a:p>
            <a:pPr lvl="0" algn="r"/>
            <a:r>
              <a:rPr lang="en-GB" sz="700" spc="300" dirty="0">
                <a:solidFill>
                  <a:srgbClr val="0C2D45"/>
                </a:solidFill>
                <a:latin typeface="Calibri" panose="020F0502020204030204" pitchFamily="34" charset="0"/>
                <a:cs typeface="Calibri" panose="020F0502020204030204" pitchFamily="34" charset="0"/>
              </a:rPr>
              <a:t>promoting inclusive entrepreneurship</a:t>
            </a:r>
          </a:p>
        </p:txBody>
      </p:sp>
      <p:cxnSp>
        <p:nvCxnSpPr>
          <p:cNvPr id="8" name="Straight Connector 7">
            <a:extLst>
              <a:ext uri="{FF2B5EF4-FFF2-40B4-BE49-F238E27FC236}">
                <a16:creationId xmlns:a16="http://schemas.microsoft.com/office/drawing/2014/main" id="{179A7BE3-ADB3-6045-9800-D5B95B46CD87}"/>
              </a:ext>
            </a:extLst>
          </p:cNvPr>
          <p:cNvCxnSpPr>
            <a:cxnSpLocks/>
          </p:cNvCxnSpPr>
          <p:nvPr userDrawn="1"/>
        </p:nvCxnSpPr>
        <p:spPr>
          <a:xfrm flipV="1">
            <a:off x="11727493" y="6419863"/>
            <a:ext cx="0" cy="281607"/>
          </a:xfrm>
          <a:prstGeom prst="line">
            <a:avLst/>
          </a:prstGeom>
          <a:noFill/>
          <a:ln w="9525" cap="flat">
            <a:solidFill>
              <a:srgbClr val="915F9E"/>
            </a:solidFill>
            <a:prstDash val="solid"/>
            <a:miter lim="400000"/>
          </a:ln>
          <a:effectLst/>
          <a:sp3d/>
        </p:spPr>
        <p:style>
          <a:lnRef idx="0">
            <a:scrgbClr r="0" g="0" b="0"/>
          </a:lnRef>
          <a:fillRef idx="0">
            <a:scrgbClr r="0" g="0" b="0"/>
          </a:fillRef>
          <a:effectRef idx="0">
            <a:scrgbClr r="0" g="0" b="0"/>
          </a:effectRef>
          <a:fontRef idx="none"/>
        </p:style>
      </p:cxnSp>
      <p:sp>
        <p:nvSpPr>
          <p:cNvPr id="2" name="Slide Number Placeholder 5">
            <a:extLst>
              <a:ext uri="{FF2B5EF4-FFF2-40B4-BE49-F238E27FC236}">
                <a16:creationId xmlns:a16="http://schemas.microsoft.com/office/drawing/2014/main" id="{E9B200D2-9458-FAC0-653B-03FB2C61CB42}"/>
              </a:ext>
            </a:extLst>
          </p:cNvPr>
          <p:cNvSpPr>
            <a:spLocks noGrp="1"/>
          </p:cNvSpPr>
          <p:nvPr>
            <p:ph type="sldNum" sz="quarter" idx="4"/>
          </p:nvPr>
        </p:nvSpPr>
        <p:spPr>
          <a:xfrm>
            <a:off x="11727493" y="6466406"/>
            <a:ext cx="450298" cy="266594"/>
          </a:xfrm>
          <a:prstGeom prst="rect">
            <a:avLst/>
          </a:prstGeom>
        </p:spPr>
        <p:txBody>
          <a:bodyPr vert="horz" lIns="91440" tIns="45720" rIns="91440" bIns="45720" rtlCol="0" anchor="ctr"/>
          <a:lstStyle>
            <a:lvl1pPr algn="ctr">
              <a:defRPr sz="800" b="0" i="0">
                <a:solidFill>
                  <a:srgbClr val="0C2D45"/>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430657063"/>
      </p:ext>
    </p:extLst>
  </p:cSld>
  <p:clrMap bg1="lt1" tx1="dk1" bg2="lt2" tx2="dk2" accent1="accent1" accent2="accent2" accent3="accent3" accent4="accent4" accent5="accent5" accent6="accent6" hlink="hlink" folHlink="folHlink"/>
  <p:sldLayoutIdLst>
    <p:sldLayoutId id="2147483744" r:id="rId1"/>
    <p:sldLayoutId id="2147483694" r:id="rId2"/>
    <p:sldLayoutId id="2147483736" r:id="rId3"/>
    <p:sldLayoutId id="2147483739" r:id="rId4"/>
    <p:sldLayoutId id="2147483683" r:id="rId5"/>
    <p:sldLayoutId id="2147483697" r:id="rId6"/>
    <p:sldLayoutId id="2147483703" r:id="rId7"/>
    <p:sldLayoutId id="2147483738" r:id="rId8"/>
    <p:sldLayoutId id="2147483740" r:id="rId9"/>
    <p:sldLayoutId id="2147483700" r:id="rId10"/>
    <p:sldLayoutId id="2147483723" r:id="rId11"/>
    <p:sldLayoutId id="2147483698" r:id="rId12"/>
    <p:sldLayoutId id="2147483695" r:id="rId13"/>
    <p:sldLayoutId id="2147483702" r:id="rId14"/>
    <p:sldLayoutId id="2147483735" r:id="rId15"/>
    <p:sldLayoutId id="2147483734" r:id="rId16"/>
    <p:sldLayoutId id="2147483708" r:id="rId17"/>
    <p:sldLayoutId id="2147483733" r:id="rId18"/>
    <p:sldLayoutId id="2147483741" r:id="rId19"/>
    <p:sldLayoutId id="2147483742" r:id="rId20"/>
    <p:sldLayoutId id="2147483743" r:id="rId21"/>
    <p:sldLayoutId id="2147483737" r:id="rId22"/>
  </p:sldLayoutIdLst>
  <p:hf hdr="0"/>
  <p:txStyles>
    <p:titleStyle>
      <a:lvl1pPr algn="l" defTabSz="3343281" rtl="0" eaLnBrk="1" latinLnBrk="0" hangingPunct="1">
        <a:lnSpc>
          <a:spcPct val="90000"/>
        </a:lnSpc>
        <a:spcBef>
          <a:spcPct val="0"/>
        </a:spcBef>
        <a:buNone/>
        <a:defRPr sz="3870" kern="1200">
          <a:solidFill>
            <a:srgbClr val="011E3B"/>
          </a:solidFill>
          <a:latin typeface="Calibri" panose="020F0502020204030204" pitchFamily="34" charset="0"/>
          <a:ea typeface="+mj-ea"/>
          <a:cs typeface="Calibri" panose="020F0502020204030204" pitchFamily="34" charset="0"/>
        </a:defRPr>
      </a:lvl1pPr>
    </p:titleStyle>
    <p:body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p:bodyStyle>
    <p:otherStyle>
      <a:defPPr>
        <a:defRPr lang="en-US"/>
      </a:defPPr>
      <a:lvl1pPr marL="0" algn="l" defTabSz="3343281" rtl="0" eaLnBrk="1" latinLnBrk="0" hangingPunct="1">
        <a:defRPr sz="6580" kern="1200">
          <a:solidFill>
            <a:schemeClr val="tx1"/>
          </a:solidFill>
          <a:latin typeface="+mn-lt"/>
          <a:ea typeface="+mn-ea"/>
          <a:cs typeface="+mn-cs"/>
        </a:defRPr>
      </a:lvl1pPr>
      <a:lvl2pPr marL="1671639" algn="l" defTabSz="3343281" rtl="0" eaLnBrk="1" latinLnBrk="0" hangingPunct="1">
        <a:defRPr sz="6580" kern="1200">
          <a:solidFill>
            <a:schemeClr val="tx1"/>
          </a:solidFill>
          <a:latin typeface="+mn-lt"/>
          <a:ea typeface="+mn-ea"/>
          <a:cs typeface="+mn-cs"/>
        </a:defRPr>
      </a:lvl2pPr>
      <a:lvl3pPr marL="3343281" algn="l" defTabSz="3343281" rtl="0" eaLnBrk="1" latinLnBrk="0" hangingPunct="1">
        <a:defRPr sz="6580" kern="1200">
          <a:solidFill>
            <a:schemeClr val="tx1"/>
          </a:solidFill>
          <a:latin typeface="+mn-lt"/>
          <a:ea typeface="+mn-ea"/>
          <a:cs typeface="+mn-cs"/>
        </a:defRPr>
      </a:lvl3pPr>
      <a:lvl4pPr marL="5014923" algn="l" defTabSz="3343281" rtl="0" eaLnBrk="1" latinLnBrk="0" hangingPunct="1">
        <a:defRPr sz="6580" kern="1200">
          <a:solidFill>
            <a:schemeClr val="tx1"/>
          </a:solidFill>
          <a:latin typeface="+mn-lt"/>
          <a:ea typeface="+mn-ea"/>
          <a:cs typeface="+mn-cs"/>
        </a:defRPr>
      </a:lvl4pPr>
      <a:lvl5pPr marL="6686564" algn="l" defTabSz="3343281" rtl="0" eaLnBrk="1" latinLnBrk="0" hangingPunct="1">
        <a:defRPr sz="6580" kern="1200">
          <a:solidFill>
            <a:schemeClr val="tx1"/>
          </a:solidFill>
          <a:latin typeface="+mn-lt"/>
          <a:ea typeface="+mn-ea"/>
          <a:cs typeface="+mn-cs"/>
        </a:defRPr>
      </a:lvl5pPr>
      <a:lvl6pPr marL="8358202" algn="l" defTabSz="3343281" rtl="0" eaLnBrk="1" latinLnBrk="0" hangingPunct="1">
        <a:defRPr sz="6580" kern="1200">
          <a:solidFill>
            <a:schemeClr val="tx1"/>
          </a:solidFill>
          <a:latin typeface="+mn-lt"/>
          <a:ea typeface="+mn-ea"/>
          <a:cs typeface="+mn-cs"/>
        </a:defRPr>
      </a:lvl6pPr>
      <a:lvl7pPr marL="10029841" algn="l" defTabSz="3343281" rtl="0" eaLnBrk="1" latinLnBrk="0" hangingPunct="1">
        <a:defRPr sz="6580" kern="1200">
          <a:solidFill>
            <a:schemeClr val="tx1"/>
          </a:solidFill>
          <a:latin typeface="+mn-lt"/>
          <a:ea typeface="+mn-ea"/>
          <a:cs typeface="+mn-cs"/>
        </a:defRPr>
      </a:lvl7pPr>
      <a:lvl8pPr marL="11701485" algn="l" defTabSz="3343281" rtl="0" eaLnBrk="1" latinLnBrk="0" hangingPunct="1">
        <a:defRPr sz="6580" kern="1200">
          <a:solidFill>
            <a:schemeClr val="tx1"/>
          </a:solidFill>
          <a:latin typeface="+mn-lt"/>
          <a:ea typeface="+mn-ea"/>
          <a:cs typeface="+mn-cs"/>
        </a:defRPr>
      </a:lvl8pPr>
      <a:lvl9pPr marL="13373124" algn="l" defTabSz="3343281" rtl="0" eaLnBrk="1" latinLnBrk="0" hangingPunct="1">
        <a:defRPr sz="65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hyperlink" Target="https://www.nyforetagarcentrum.com/" TargetMode="External"/><Relationship Id="rId3" Type="http://schemas.openxmlformats.org/officeDocument/2006/relationships/hyperlink" Target="https://gruenderplattform-de.translate.goog/startup-gruenden?_x_tr_sl=de&amp;_x_tr_tl=en&amp;_x_tr_hl=de&amp;_x_tr_pto=wapp" TargetMode="External"/><Relationship Id="rId7" Type="http://schemas.openxmlformats.org/officeDocument/2006/relationships/hyperlink" Target="http://www.verksamt.se/" TargetMode="External"/><Relationship Id="rId2" Type="http://schemas.openxmlformats.org/officeDocument/2006/relationships/hyperlink" Target="https://www.make-it-in-germany.com/en/working-in-germany/setting-up-business/requirements" TargetMode="External"/><Relationship Id="rId1" Type="http://schemas.openxmlformats.org/officeDocument/2006/relationships/slideLayout" Target="../slideLayouts/slideLayout18.xml"/><Relationship Id="rId6" Type="http://schemas.openxmlformats.org/officeDocument/2006/relationships/hyperlink" Target="https://gruenderplattform-de.translate.goog/rechtsformen?_x_tr_sl=de&amp;_x_tr_tl=en&amp;_x_tr_hl=de&amp;_x_tr_pto=wapp" TargetMode="External"/><Relationship Id="rId5" Type="http://schemas.openxmlformats.org/officeDocument/2006/relationships/hyperlink" Target="https://www.make-it-in-germany.com/en/working-in-germany/setting-up-business/preparation-consultation" TargetMode="External"/><Relationship Id="rId10" Type="http://schemas.openxmlformats.org/officeDocument/2006/relationships/hyperlink" Target="https://coompanion.se/" TargetMode="External"/><Relationship Id="rId4" Type="http://schemas.openxmlformats.org/officeDocument/2006/relationships/hyperlink" Target="https://www.make-it-in-germany.com/en/working-in-germany/setting-up-business/steps" TargetMode="External"/><Relationship Id="rId9" Type="http://schemas.openxmlformats.org/officeDocument/2006/relationships/hyperlink" Target="https://www.almi.se/"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revenue.ie/en/starting-a-business/starting-a-business/registering-your-business.aspx" TargetMode="External"/><Relationship Id="rId7" Type="http://schemas.openxmlformats.org/officeDocument/2006/relationships/hyperlink" Target="https://danishbusinessauthority.dk/business-denmark" TargetMode="External"/><Relationship Id="rId2" Type="http://schemas.openxmlformats.org/officeDocument/2006/relationships/hyperlink" Target="https://cro.ie/registration/business-name/" TargetMode="External"/><Relationship Id="rId1" Type="http://schemas.openxmlformats.org/officeDocument/2006/relationships/slideLayout" Target="../slideLayouts/slideLayout18.xml"/><Relationship Id="rId6" Type="http://schemas.openxmlformats.org/officeDocument/2006/relationships/hyperlink" Target="https://skat.dk/borger" TargetMode="External"/><Relationship Id="rId5" Type="http://schemas.openxmlformats.org/officeDocument/2006/relationships/hyperlink" Target="https://erhvervsstyrelsen.dk/virksomhedsregistrering" TargetMode="External"/><Relationship Id="rId4" Type="http://schemas.openxmlformats.org/officeDocument/2006/relationships/hyperlink" Target="https://www.citizensinformation.ie/en/employment/types-of-employment/self-employment/step-by-step-guide-to-setting-up-a-business-in-ireland/"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eesc.europa.eu/en/our-work/opinions-information-reports/opinions/entrepreneurship-2020-action-plan" TargetMode="Externa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17.xml"/><Relationship Id="rId4" Type="http://schemas.microsoft.com/office/2007/relationships/hdphoto" Target="../media/hdphoto4.wdp"/></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microsoft.com/office/2007/relationships/hdphoto" Target="../media/hdphoto5.wdp"/></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8" Type="http://schemas.openxmlformats.org/officeDocument/2006/relationships/image" Target="../media/image43.png"/><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40.png"/><Relationship Id="rId1" Type="http://schemas.openxmlformats.org/officeDocument/2006/relationships/slideLayout" Target="../slideLayouts/slideLayout15.xml"/><Relationship Id="rId6" Type="http://schemas.openxmlformats.org/officeDocument/2006/relationships/image" Target="../media/image42.png"/><Relationship Id="rId5" Type="http://schemas.microsoft.com/office/2007/relationships/hdphoto" Target="../media/hdphoto7.wdp"/><Relationship Id="rId4" Type="http://schemas.openxmlformats.org/officeDocument/2006/relationships/image" Target="../media/image41.png"/><Relationship Id="rId9" Type="http://schemas.microsoft.com/office/2007/relationships/hdphoto" Target="../media/hdphoto9.wdp"/></Relationships>
</file>

<file path=ppt/slides/_rels/slide44.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16.xml"/><Relationship Id="rId6" Type="http://schemas.microsoft.com/office/2007/relationships/hdphoto" Target="../media/hdphoto11.wdp"/><Relationship Id="rId5" Type="http://schemas.openxmlformats.org/officeDocument/2006/relationships/image" Target="../media/image45.png"/><Relationship Id="rId4" Type="http://schemas.microsoft.com/office/2007/relationships/hdphoto" Target="../media/hdphoto10.wdp"/></Relationships>
</file>

<file path=ppt/slides/_rels/slide4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hyperlink" Target="https://impactonyouth.eu/assessments/" TargetMode="External"/><Relationship Id="rId5" Type="http://schemas.openxmlformats.org/officeDocument/2006/relationships/image" Target="../media/image48.png"/><Relationship Id="rId4" Type="http://schemas.microsoft.com/office/2007/relationships/hdphoto" Target="../media/hdphoto13.wdp"/></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microsoft.com/office/2007/relationships/hdphoto" Target="../media/hdphoto14.wdp"/></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hyperlink" Target="https://www.bdc.ca/en/articles-tools/entrepreneur-toolkit/business-assessments/self-assessment-test-your-entrepreneurial-potential" TargetMode="External"/><Relationship Id="rId4" Type="http://schemas.microsoft.com/office/2007/relationships/hdphoto" Target="../media/hdphoto14.wdp"/></Relationships>
</file>

<file path=ppt/slides/_rels/slide5.xml.rels><?xml version="1.0" encoding="UTF-8" standalone="yes"?>
<Relationships xmlns="http://schemas.openxmlformats.org/package/2006/relationships"><Relationship Id="rId3" Type="http://schemas.openxmlformats.org/officeDocument/2006/relationships/hyperlink" Target="https://www.open.edu/openlearn/languages/everyday-english-1/" TargetMode="External"/><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hyperlink" Target="https://www.english52.com/" TargetMode="External"/><Relationship Id="rId4" Type="http://schemas.openxmlformats.org/officeDocument/2006/relationships/hyperlink" Target="https://www.open.edu/openlearn/languages/everyday-english-2" TargetMode="External"/></Relationships>
</file>

<file path=ppt/slides/_rels/slide50.xml.rels><?xml version="1.0" encoding="UTF-8" standalone="yes"?>
<Relationships xmlns="http://schemas.openxmlformats.org/package/2006/relationships"><Relationship Id="rId8" Type="http://schemas.openxmlformats.org/officeDocument/2006/relationships/image" Target="../media/image43.png"/><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40.png"/><Relationship Id="rId1" Type="http://schemas.openxmlformats.org/officeDocument/2006/relationships/slideLayout" Target="../slideLayouts/slideLayout15.xml"/><Relationship Id="rId6" Type="http://schemas.openxmlformats.org/officeDocument/2006/relationships/image" Target="../media/image42.png"/><Relationship Id="rId5" Type="http://schemas.microsoft.com/office/2007/relationships/hdphoto" Target="../media/hdphoto7.wdp"/><Relationship Id="rId4" Type="http://schemas.openxmlformats.org/officeDocument/2006/relationships/image" Target="../media/image41.png"/><Relationship Id="rId9" Type="http://schemas.microsoft.com/office/2007/relationships/hdphoto" Target="../media/hdphoto9.wdp"/></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17.xml"/><Relationship Id="rId4" Type="http://schemas.microsoft.com/office/2007/relationships/hdphoto" Target="../media/hdphoto4.wdp"/></Relationships>
</file>

<file path=ppt/slides/_rels/slide5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13.xml"/><Relationship Id="rId5" Type="http://schemas.openxmlformats.org/officeDocument/2006/relationships/hyperlink" Target="https://studylib.net/doc/11852130/a-business-plan-checklist--key-questions-to-answer-organi..." TargetMode="External"/><Relationship Id="rId4" Type="http://schemas.microsoft.com/office/2007/relationships/hdphoto" Target="../media/hdphoto14.wdp"/></Relationships>
</file>

<file path=ppt/slides/_rels/slide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17.xml"/><Relationship Id="rId4" Type="http://schemas.microsoft.com/office/2007/relationships/hdphoto" Target="../media/hdphoto4.wdp"/></Relationships>
</file>

<file path=ppt/slides/_rels/slide5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hyperlink" Target="https://www.talk-english.co.uk/introduction/learners-introduction/" TargetMode="External"/><Relationship Id="rId7"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hyperlink" Target="https://www.sayhi.com/en/translate/" TargetMode="External"/><Relationship Id="rId4" Type="http://schemas.openxmlformats.org/officeDocument/2006/relationships/hyperlink" Target="https://www.britishcouncil.org/english/learn-online"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hyperlink" Target="https://www.perfect-english-grammar.com/" TargetMode="External"/><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s://spotlightenglish.com/" TargetMode="Externa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BC8E6E1-EEDA-FF4C-23E3-0A3F1729A52A}"/>
              </a:ext>
            </a:extLst>
          </p:cNvPr>
          <p:cNvSpPr>
            <a:spLocks noGrp="1"/>
          </p:cNvSpPr>
          <p:nvPr>
            <p:ph type="body" sz="quarter" idx="19"/>
          </p:nvPr>
        </p:nvSpPr>
        <p:spPr>
          <a:xfrm>
            <a:off x="171450" y="3854382"/>
            <a:ext cx="5257800" cy="1929197"/>
          </a:xfrm>
        </p:spPr>
        <p:txBody>
          <a:bodyPr/>
          <a:lstStyle/>
          <a:p>
            <a:r>
              <a:rPr lang="en-GB" dirty="0"/>
              <a:t>MIGRANT ENTREPRENEURS EQUIPPED WITH KNOWLEDGE AND INFORMATION</a:t>
            </a:r>
            <a:endParaRPr lang="en-US" dirty="0"/>
          </a:p>
        </p:txBody>
      </p:sp>
      <p:pic>
        <p:nvPicPr>
          <p:cNvPr id="12" name="Picture Placeholder 11">
            <a:extLst>
              <a:ext uri="{FF2B5EF4-FFF2-40B4-BE49-F238E27FC236}">
                <a16:creationId xmlns:a16="http://schemas.microsoft.com/office/drawing/2014/main" id="{391F96D6-CDD9-5DB2-D689-2EFCD790D1A9}"/>
              </a:ext>
            </a:extLst>
          </p:cNvPr>
          <p:cNvPicPr>
            <a:picLocks noGrp="1" noChangeAspect="1"/>
          </p:cNvPicPr>
          <p:nvPr>
            <p:ph type="pic" sz="quarter" idx="44"/>
          </p:nvPr>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p:pic>
      <p:sp>
        <p:nvSpPr>
          <p:cNvPr id="13" name="Text Placeholder 12">
            <a:extLst>
              <a:ext uri="{FF2B5EF4-FFF2-40B4-BE49-F238E27FC236}">
                <a16:creationId xmlns:a16="http://schemas.microsoft.com/office/drawing/2014/main" id="{576528DC-283F-4400-01DD-56A32F29041B}"/>
              </a:ext>
            </a:extLst>
          </p:cNvPr>
          <p:cNvSpPr>
            <a:spLocks noGrp="1"/>
          </p:cNvSpPr>
          <p:nvPr>
            <p:ph type="body" sz="quarter" idx="20"/>
          </p:nvPr>
        </p:nvSpPr>
        <p:spPr/>
        <p:txBody>
          <a:bodyPr/>
          <a:lstStyle/>
          <a:p>
            <a:r>
              <a:rPr lang="en-US" dirty="0">
                <a:solidFill>
                  <a:srgbClr val="0C2D45"/>
                </a:solidFill>
              </a:rPr>
              <a:t>www.</a:t>
            </a:r>
            <a:r>
              <a:rPr lang="en-US" b="1" dirty="0"/>
              <a:t>ingrow-project</a:t>
            </a:r>
            <a:r>
              <a:rPr lang="en-US" dirty="0">
                <a:solidFill>
                  <a:srgbClr val="0C2D45"/>
                </a:solidFill>
              </a:rPr>
              <a:t>.eu</a:t>
            </a:r>
          </a:p>
        </p:txBody>
      </p:sp>
      <p:sp>
        <p:nvSpPr>
          <p:cNvPr id="3" name="Slide Number Placeholder 2">
            <a:extLst>
              <a:ext uri="{FF2B5EF4-FFF2-40B4-BE49-F238E27FC236}">
                <a16:creationId xmlns:a16="http://schemas.microsoft.com/office/drawing/2014/main" id="{8B51DB12-F7FD-5442-9AD5-321562BAB222}"/>
              </a:ext>
            </a:extLst>
          </p:cNvPr>
          <p:cNvSpPr>
            <a:spLocks noGrp="1"/>
          </p:cNvSpPr>
          <p:nvPr>
            <p:ph type="sldNum" sz="quarter" idx="4294967295"/>
          </p:nvPr>
        </p:nvSpPr>
        <p:spPr>
          <a:xfrm>
            <a:off x="11615738" y="11444288"/>
            <a:ext cx="576262" cy="430212"/>
          </a:xfrm>
          <a:prstGeom prst="rect">
            <a:avLst/>
          </a:prstGeom>
        </p:spPr>
        <p:txBody>
          <a:bodyPr/>
          <a:lstStyle/>
          <a:p>
            <a:fld id="{CB2079F2-58AF-ED44-82D7-E04B2F6FD686}" type="slidenum">
              <a:rPr lang="en-US" smtClean="0"/>
              <a:pPr/>
              <a:t>1</a:t>
            </a:fld>
            <a:endParaRPr lang="en-US" dirty="0"/>
          </a:p>
        </p:txBody>
      </p:sp>
      <p:grpSp>
        <p:nvGrpSpPr>
          <p:cNvPr id="2" name="Group 1">
            <a:extLst>
              <a:ext uri="{FF2B5EF4-FFF2-40B4-BE49-F238E27FC236}">
                <a16:creationId xmlns:a16="http://schemas.microsoft.com/office/drawing/2014/main" id="{1CB698D9-6EB0-2D3E-B5F1-8EE264D58A04}"/>
              </a:ext>
            </a:extLst>
          </p:cNvPr>
          <p:cNvGrpSpPr/>
          <p:nvPr/>
        </p:nvGrpSpPr>
        <p:grpSpPr>
          <a:xfrm>
            <a:off x="8843810" y="3158719"/>
            <a:ext cx="2946331" cy="3019795"/>
            <a:chOff x="3177766" y="6791136"/>
            <a:chExt cx="1361636" cy="1395587"/>
          </a:xfrm>
          <a:solidFill>
            <a:schemeClr val="bg1">
              <a:alpha val="58996"/>
            </a:schemeClr>
          </a:solidFill>
        </p:grpSpPr>
        <p:sp>
          <p:nvSpPr>
            <p:cNvPr id="5" name="Freeform 4">
              <a:extLst>
                <a:ext uri="{FF2B5EF4-FFF2-40B4-BE49-F238E27FC236}">
                  <a16:creationId xmlns:a16="http://schemas.microsoft.com/office/drawing/2014/main" id="{DFCE7A7A-EC72-4A6F-8B36-E2268723B4A3}"/>
                </a:ext>
              </a:extLst>
            </p:cNvPr>
            <p:cNvSpPr/>
            <p:nvPr userDrawn="1"/>
          </p:nvSpPr>
          <p:spPr>
            <a:xfrm>
              <a:off x="3177766" y="6950168"/>
              <a:ext cx="262281" cy="1196190"/>
            </a:xfrm>
            <a:custGeom>
              <a:avLst/>
              <a:gdLst>
                <a:gd name="connsiteX0" fmla="*/ 238715 w 262281"/>
                <a:gd name="connsiteY0" fmla="*/ 292709 h 1196190"/>
                <a:gd name="connsiteX1" fmla="*/ 238715 w 262281"/>
                <a:gd name="connsiteY1" fmla="*/ 145402 h 1196190"/>
                <a:gd name="connsiteX2" fmla="*/ 109101 w 262281"/>
                <a:gd name="connsiteY2" fmla="*/ 59 h 1196190"/>
                <a:gd name="connsiteX3" fmla="*/ 71788 w 262281"/>
                <a:gd name="connsiteY3" fmla="*/ 98264 h 1196190"/>
                <a:gd name="connsiteX4" fmla="*/ 81608 w 262281"/>
                <a:gd name="connsiteY4" fmla="*/ 367344 h 1196190"/>
                <a:gd name="connsiteX5" fmla="*/ 18764 w 262281"/>
                <a:gd name="connsiteY5" fmla="*/ 628568 h 1196190"/>
                <a:gd name="connsiteX6" fmla="*/ 48222 w 262281"/>
                <a:gd name="connsiteY6" fmla="*/ 999781 h 1196190"/>
                <a:gd name="connsiteX7" fmla="*/ 262281 w 262281"/>
                <a:gd name="connsiteY7" fmla="*/ 1196190 h 1196190"/>
                <a:gd name="connsiteX8" fmla="*/ 199438 w 262281"/>
                <a:gd name="connsiteY8" fmla="*/ 679634 h 1196190"/>
                <a:gd name="connsiteX9" fmla="*/ 238715 w 262281"/>
                <a:gd name="connsiteY9" fmla="*/ 292709 h 119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2281" h="1196190">
                  <a:moveTo>
                    <a:pt x="238715" y="292709"/>
                  </a:moveTo>
                  <a:cubicBezTo>
                    <a:pt x="240679" y="243606"/>
                    <a:pt x="246571" y="194504"/>
                    <a:pt x="238715" y="145402"/>
                  </a:cubicBezTo>
                  <a:cubicBezTo>
                    <a:pt x="226932" y="72731"/>
                    <a:pt x="189619" y="3987"/>
                    <a:pt x="109101" y="59"/>
                  </a:cubicBezTo>
                  <a:cubicBezTo>
                    <a:pt x="36439" y="-1905"/>
                    <a:pt x="63933" y="45233"/>
                    <a:pt x="71788" y="98264"/>
                  </a:cubicBezTo>
                  <a:cubicBezTo>
                    <a:pt x="87499" y="186648"/>
                    <a:pt x="91427" y="278960"/>
                    <a:pt x="81608" y="367344"/>
                  </a:cubicBezTo>
                  <a:cubicBezTo>
                    <a:pt x="71788" y="455728"/>
                    <a:pt x="40367" y="542148"/>
                    <a:pt x="18764" y="628568"/>
                  </a:cubicBezTo>
                  <a:cubicBezTo>
                    <a:pt x="-10694" y="750342"/>
                    <a:pt x="-8730" y="885864"/>
                    <a:pt x="48222" y="999781"/>
                  </a:cubicBezTo>
                  <a:cubicBezTo>
                    <a:pt x="95354" y="1094058"/>
                    <a:pt x="171944" y="1158872"/>
                    <a:pt x="262281" y="1196190"/>
                  </a:cubicBezTo>
                  <a:cubicBezTo>
                    <a:pt x="205330" y="1007638"/>
                    <a:pt x="193547" y="824977"/>
                    <a:pt x="199438" y="679634"/>
                  </a:cubicBezTo>
                  <a:cubicBezTo>
                    <a:pt x="205330" y="487154"/>
                    <a:pt x="236751" y="314314"/>
                    <a:pt x="238715" y="292709"/>
                  </a:cubicBezTo>
                  <a:close/>
                </a:path>
              </a:pathLst>
            </a:custGeom>
            <a:grpFill/>
            <a:ln w="19616"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9FBFA8B7-F90C-4841-08B7-F319A73AB0B8}"/>
                </a:ext>
              </a:extLst>
            </p:cNvPr>
            <p:cNvSpPr/>
            <p:nvPr userDrawn="1"/>
          </p:nvSpPr>
          <p:spPr>
            <a:xfrm>
              <a:off x="3471181" y="7651529"/>
              <a:ext cx="1017410" cy="535194"/>
            </a:xfrm>
            <a:custGeom>
              <a:avLst/>
              <a:gdLst>
                <a:gd name="connsiteX0" fmla="*/ 986139 w 1017410"/>
                <a:gd name="connsiteY0" fmla="*/ 1843 h 535194"/>
                <a:gd name="connsiteX1" fmla="*/ 811356 w 1017410"/>
                <a:gd name="connsiteY1" fmla="*/ 47017 h 535194"/>
                <a:gd name="connsiteX2" fmla="*/ 249696 w 1017410"/>
                <a:gd name="connsiteY2" fmla="*/ 225749 h 535194"/>
                <a:gd name="connsiteX3" fmla="*/ 279154 w 1017410"/>
                <a:gd name="connsiteY3" fmla="*/ 184503 h 535194"/>
                <a:gd name="connsiteX4" fmla="*/ 235949 w 1017410"/>
                <a:gd name="connsiteY4" fmla="*/ 39160 h 535194"/>
                <a:gd name="connsiteX5" fmla="*/ 98480 w 1017410"/>
                <a:gd name="connsiteY5" fmla="*/ 102011 h 535194"/>
                <a:gd name="connsiteX6" fmla="*/ 104372 w 1017410"/>
                <a:gd name="connsiteY6" fmla="*/ 215929 h 535194"/>
                <a:gd name="connsiteX7" fmla="*/ 19926 w 1017410"/>
                <a:gd name="connsiteY7" fmla="*/ 48981 h 535194"/>
                <a:gd name="connsiteX8" fmla="*/ 10107 w 1017410"/>
                <a:gd name="connsiteY8" fmla="*/ 512506 h 535194"/>
                <a:gd name="connsiteX9" fmla="*/ 416623 w 1017410"/>
                <a:gd name="connsiteY9" fmla="*/ 471260 h 535194"/>
                <a:gd name="connsiteX10" fmla="*/ 660140 w 1017410"/>
                <a:gd name="connsiteY10" fmla="*/ 320025 h 535194"/>
                <a:gd name="connsiteX11" fmla="*/ 954717 w 1017410"/>
                <a:gd name="connsiteY11" fmla="*/ 103975 h 535194"/>
                <a:gd name="connsiteX12" fmla="*/ 990067 w 1017410"/>
                <a:gd name="connsiteY12" fmla="*/ 74514 h 535194"/>
                <a:gd name="connsiteX13" fmla="*/ 1011669 w 1017410"/>
                <a:gd name="connsiteY13" fmla="*/ 13627 h 535194"/>
                <a:gd name="connsiteX14" fmla="*/ 986139 w 1017410"/>
                <a:gd name="connsiteY14" fmla="*/ 1843 h 53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7410" h="535194">
                  <a:moveTo>
                    <a:pt x="986139" y="1843"/>
                  </a:moveTo>
                  <a:cubicBezTo>
                    <a:pt x="925260" y="-6014"/>
                    <a:pt x="864380" y="11663"/>
                    <a:pt x="811356" y="47017"/>
                  </a:cubicBezTo>
                  <a:cubicBezTo>
                    <a:pt x="766188" y="78442"/>
                    <a:pt x="491249" y="233605"/>
                    <a:pt x="249696" y="225749"/>
                  </a:cubicBezTo>
                  <a:cubicBezTo>
                    <a:pt x="261479" y="213964"/>
                    <a:pt x="271298" y="200216"/>
                    <a:pt x="279154" y="184503"/>
                  </a:cubicBezTo>
                  <a:cubicBezTo>
                    <a:pt x="304684" y="127544"/>
                    <a:pt x="285045" y="60765"/>
                    <a:pt x="235949" y="39160"/>
                  </a:cubicBezTo>
                  <a:cubicBezTo>
                    <a:pt x="184889" y="15591"/>
                    <a:pt x="124010" y="45053"/>
                    <a:pt x="98480" y="102011"/>
                  </a:cubicBezTo>
                  <a:cubicBezTo>
                    <a:pt x="80805" y="141293"/>
                    <a:pt x="84733" y="184503"/>
                    <a:pt x="104372" y="215929"/>
                  </a:cubicBezTo>
                  <a:cubicBezTo>
                    <a:pt x="65095" y="190395"/>
                    <a:pt x="39564" y="135401"/>
                    <a:pt x="19926" y="48981"/>
                  </a:cubicBezTo>
                  <a:cubicBezTo>
                    <a:pt x="19926" y="48981"/>
                    <a:pt x="-17387" y="272887"/>
                    <a:pt x="10107" y="512506"/>
                  </a:cubicBezTo>
                  <a:cubicBezTo>
                    <a:pt x="141685" y="553752"/>
                    <a:pt x="290937" y="538039"/>
                    <a:pt x="416623" y="471260"/>
                  </a:cubicBezTo>
                  <a:cubicBezTo>
                    <a:pt x="501069" y="426086"/>
                    <a:pt x="579622" y="371092"/>
                    <a:pt x="660140" y="320025"/>
                  </a:cubicBezTo>
                  <a:cubicBezTo>
                    <a:pt x="764224" y="255210"/>
                    <a:pt x="860453" y="182539"/>
                    <a:pt x="954717" y="103975"/>
                  </a:cubicBezTo>
                  <a:cubicBezTo>
                    <a:pt x="966500" y="94155"/>
                    <a:pt x="978283" y="84334"/>
                    <a:pt x="990067" y="74514"/>
                  </a:cubicBezTo>
                  <a:cubicBezTo>
                    <a:pt x="1007741" y="58801"/>
                    <a:pt x="1027380" y="31304"/>
                    <a:pt x="1011669" y="13627"/>
                  </a:cubicBezTo>
                  <a:cubicBezTo>
                    <a:pt x="1005777" y="5771"/>
                    <a:pt x="995958" y="3807"/>
                    <a:pt x="986139" y="1843"/>
                  </a:cubicBezTo>
                  <a:close/>
                </a:path>
              </a:pathLst>
            </a:custGeom>
            <a:grpFill/>
            <a:ln w="19616"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82D6183C-0821-8514-105C-F5C0688ADFE1}"/>
                </a:ext>
              </a:extLst>
            </p:cNvPr>
            <p:cNvSpPr/>
            <p:nvPr userDrawn="1"/>
          </p:nvSpPr>
          <p:spPr>
            <a:xfrm>
              <a:off x="3438083" y="6791136"/>
              <a:ext cx="1101319" cy="889408"/>
            </a:xfrm>
            <a:custGeom>
              <a:avLst/>
              <a:gdLst>
                <a:gd name="connsiteX0" fmla="*/ 1089935 w 1101319"/>
                <a:gd name="connsiteY0" fmla="*/ 491023 h 889408"/>
                <a:gd name="connsiteX1" fmla="*/ 1007454 w 1101319"/>
                <a:gd name="connsiteY1" fmla="*/ 469418 h 889408"/>
                <a:gd name="connsiteX2" fmla="*/ 930864 w 1101319"/>
                <a:gd name="connsiteY2" fmla="*/ 516556 h 889408"/>
                <a:gd name="connsiteX3" fmla="*/ 714840 w 1101319"/>
                <a:gd name="connsiteY3" fmla="*/ 695288 h 889408"/>
                <a:gd name="connsiteX4" fmla="*/ 636287 w 1101319"/>
                <a:gd name="connsiteY4" fmla="*/ 750282 h 889408"/>
                <a:gd name="connsiteX5" fmla="*/ 604865 w 1101319"/>
                <a:gd name="connsiteY5" fmla="*/ 669755 h 889408"/>
                <a:gd name="connsiteX6" fmla="*/ 738407 w 1101319"/>
                <a:gd name="connsiteY6" fmla="*/ 524412 h 889408"/>
                <a:gd name="connsiteX7" fmla="*/ 989779 w 1101319"/>
                <a:gd name="connsiteY7" fmla="*/ 235691 h 889408"/>
                <a:gd name="connsiteX8" fmla="*/ 1021200 w 1101319"/>
                <a:gd name="connsiteY8" fmla="*/ 133558 h 889408"/>
                <a:gd name="connsiteX9" fmla="*/ 991743 w 1101319"/>
                <a:gd name="connsiteY9" fmla="*/ 86420 h 889408"/>
                <a:gd name="connsiteX10" fmla="*/ 883731 w 1101319"/>
                <a:gd name="connsiteY10" fmla="*/ 111953 h 889408"/>
                <a:gd name="connsiteX11" fmla="*/ 488998 w 1101319"/>
                <a:gd name="connsiteY11" fmla="*/ 547981 h 889408"/>
                <a:gd name="connsiteX12" fmla="*/ 426155 w 1101319"/>
                <a:gd name="connsiteY12" fmla="*/ 563694 h 889408"/>
                <a:gd name="connsiteX13" fmla="*/ 430083 w 1101319"/>
                <a:gd name="connsiteY13" fmla="*/ 518520 h 889408"/>
                <a:gd name="connsiteX14" fmla="*/ 667708 w 1101319"/>
                <a:gd name="connsiteY14" fmla="*/ 135522 h 889408"/>
                <a:gd name="connsiteX15" fmla="*/ 663780 w 1101319"/>
                <a:gd name="connsiteY15" fmla="*/ 15713 h 889408"/>
                <a:gd name="connsiteX16" fmla="*/ 532203 w 1101319"/>
                <a:gd name="connsiteY16" fmla="*/ 39282 h 889408"/>
                <a:gd name="connsiteX17" fmla="*/ 306360 w 1101319"/>
                <a:gd name="connsiteY17" fmla="*/ 386926 h 889408"/>
                <a:gd name="connsiteX18" fmla="*/ 109976 w 1101319"/>
                <a:gd name="connsiteY18" fmla="*/ 589227 h 889408"/>
                <a:gd name="connsiteX19" fmla="*/ 0 w 1101319"/>
                <a:gd name="connsiteY19" fmla="*/ 563694 h 889408"/>
                <a:gd name="connsiteX20" fmla="*/ 153180 w 1101319"/>
                <a:gd name="connsiteY20" fmla="*/ 781708 h 889408"/>
                <a:gd name="connsiteX21" fmla="*/ 147289 w 1101319"/>
                <a:gd name="connsiteY21" fmla="*/ 648150 h 889408"/>
                <a:gd name="connsiteX22" fmla="*/ 331890 w 1101319"/>
                <a:gd name="connsiteY22" fmla="*/ 546017 h 889408"/>
                <a:gd name="connsiteX23" fmla="*/ 406516 w 1101319"/>
                <a:gd name="connsiteY23" fmla="*/ 742426 h 889408"/>
                <a:gd name="connsiteX24" fmla="*/ 271011 w 1101319"/>
                <a:gd name="connsiteY24" fmla="*/ 850451 h 889408"/>
                <a:gd name="connsiteX25" fmla="*/ 606829 w 1101319"/>
                <a:gd name="connsiteY25" fmla="*/ 879912 h 889408"/>
                <a:gd name="connsiteX26" fmla="*/ 838563 w 1101319"/>
                <a:gd name="connsiteY26" fmla="*/ 785636 h 889408"/>
                <a:gd name="connsiteX27" fmla="*/ 1066369 w 1101319"/>
                <a:gd name="connsiteY27" fmla="*/ 601012 h 889408"/>
                <a:gd name="connsiteX28" fmla="*/ 1089935 w 1101319"/>
                <a:gd name="connsiteY28" fmla="*/ 491023 h 88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01319" h="889408">
                  <a:moveTo>
                    <a:pt x="1089935" y="491023"/>
                  </a:moveTo>
                  <a:cubicBezTo>
                    <a:pt x="1072261" y="467453"/>
                    <a:pt x="1036911" y="461561"/>
                    <a:pt x="1007454" y="469418"/>
                  </a:cubicBezTo>
                  <a:cubicBezTo>
                    <a:pt x="977996" y="477274"/>
                    <a:pt x="954430" y="496915"/>
                    <a:pt x="930864" y="516556"/>
                  </a:cubicBezTo>
                  <a:cubicBezTo>
                    <a:pt x="858201" y="575478"/>
                    <a:pt x="787503" y="636365"/>
                    <a:pt x="714840" y="695288"/>
                  </a:cubicBezTo>
                  <a:cubicBezTo>
                    <a:pt x="691274" y="714929"/>
                    <a:pt x="665744" y="740462"/>
                    <a:pt x="636287" y="750282"/>
                  </a:cubicBezTo>
                  <a:cubicBezTo>
                    <a:pt x="573443" y="769923"/>
                    <a:pt x="577371" y="703144"/>
                    <a:pt x="604865" y="669755"/>
                  </a:cubicBezTo>
                  <a:cubicBezTo>
                    <a:pt x="646106" y="618688"/>
                    <a:pt x="691274" y="571550"/>
                    <a:pt x="738407" y="524412"/>
                  </a:cubicBezTo>
                  <a:cubicBezTo>
                    <a:pt x="828743" y="436028"/>
                    <a:pt x="923008" y="343716"/>
                    <a:pt x="989779" y="235691"/>
                  </a:cubicBezTo>
                  <a:cubicBezTo>
                    <a:pt x="1009417" y="204265"/>
                    <a:pt x="1027092" y="172840"/>
                    <a:pt x="1021200" y="133558"/>
                  </a:cubicBezTo>
                  <a:cubicBezTo>
                    <a:pt x="1019237" y="113917"/>
                    <a:pt x="1009417" y="96240"/>
                    <a:pt x="991743" y="86420"/>
                  </a:cubicBezTo>
                  <a:cubicBezTo>
                    <a:pt x="956393" y="64815"/>
                    <a:pt x="915153" y="88384"/>
                    <a:pt x="883731" y="111953"/>
                  </a:cubicBezTo>
                  <a:cubicBezTo>
                    <a:pt x="730551" y="233727"/>
                    <a:pt x="618612" y="404603"/>
                    <a:pt x="488998" y="547981"/>
                  </a:cubicBezTo>
                  <a:cubicBezTo>
                    <a:pt x="475251" y="563694"/>
                    <a:pt x="443830" y="587263"/>
                    <a:pt x="426155" y="563694"/>
                  </a:cubicBezTo>
                  <a:cubicBezTo>
                    <a:pt x="416335" y="551909"/>
                    <a:pt x="422227" y="530304"/>
                    <a:pt x="430083" y="518520"/>
                  </a:cubicBezTo>
                  <a:cubicBezTo>
                    <a:pt x="494889" y="382998"/>
                    <a:pt x="606829" y="273009"/>
                    <a:pt x="667708" y="135522"/>
                  </a:cubicBezTo>
                  <a:cubicBezTo>
                    <a:pt x="685383" y="96240"/>
                    <a:pt x="695202" y="45174"/>
                    <a:pt x="663780" y="15713"/>
                  </a:cubicBezTo>
                  <a:cubicBezTo>
                    <a:pt x="628431" y="-17677"/>
                    <a:pt x="569516" y="7856"/>
                    <a:pt x="532203" y="39282"/>
                  </a:cubicBezTo>
                  <a:cubicBezTo>
                    <a:pt x="430083" y="131594"/>
                    <a:pt x="373131" y="269080"/>
                    <a:pt x="306360" y="386926"/>
                  </a:cubicBezTo>
                  <a:cubicBezTo>
                    <a:pt x="259228" y="469418"/>
                    <a:pt x="206204" y="557802"/>
                    <a:pt x="109976" y="589227"/>
                  </a:cubicBezTo>
                  <a:cubicBezTo>
                    <a:pt x="72662" y="601012"/>
                    <a:pt x="17675" y="593155"/>
                    <a:pt x="0" y="563694"/>
                  </a:cubicBezTo>
                  <a:cubicBezTo>
                    <a:pt x="39277" y="661898"/>
                    <a:pt x="92301" y="730641"/>
                    <a:pt x="153180" y="781708"/>
                  </a:cubicBezTo>
                  <a:cubicBezTo>
                    <a:pt x="133542" y="744390"/>
                    <a:pt x="129614" y="695288"/>
                    <a:pt x="147289" y="648150"/>
                  </a:cubicBezTo>
                  <a:cubicBezTo>
                    <a:pt x="176746" y="565658"/>
                    <a:pt x="259228" y="520484"/>
                    <a:pt x="331890" y="546017"/>
                  </a:cubicBezTo>
                  <a:cubicBezTo>
                    <a:pt x="402589" y="571550"/>
                    <a:pt x="437938" y="659934"/>
                    <a:pt x="406516" y="742426"/>
                  </a:cubicBezTo>
                  <a:cubicBezTo>
                    <a:pt x="382950" y="805277"/>
                    <a:pt x="327962" y="848487"/>
                    <a:pt x="271011" y="850451"/>
                  </a:cubicBezTo>
                  <a:cubicBezTo>
                    <a:pt x="384914" y="895625"/>
                    <a:pt x="506673" y="895625"/>
                    <a:pt x="606829" y="879912"/>
                  </a:cubicBezTo>
                  <a:cubicBezTo>
                    <a:pt x="691274" y="868128"/>
                    <a:pt x="769828" y="834738"/>
                    <a:pt x="838563" y="785636"/>
                  </a:cubicBezTo>
                  <a:cubicBezTo>
                    <a:pt x="919080" y="728677"/>
                    <a:pt x="1005490" y="677611"/>
                    <a:pt x="1066369" y="601012"/>
                  </a:cubicBezTo>
                  <a:cubicBezTo>
                    <a:pt x="1093863" y="573514"/>
                    <a:pt x="1115465" y="524412"/>
                    <a:pt x="1089935" y="491023"/>
                  </a:cubicBezTo>
                  <a:close/>
                </a:path>
              </a:pathLst>
            </a:custGeom>
            <a:grpFill/>
            <a:ln w="19616" cap="flat">
              <a:noFill/>
              <a:prstDash val="solid"/>
              <a:miter/>
            </a:ln>
          </p:spPr>
          <p:txBody>
            <a:bodyPr rtlCol="0" anchor="ctr"/>
            <a:lstStyle/>
            <a:p>
              <a:endParaRPr lang="en-US"/>
            </a:p>
          </p:txBody>
        </p:sp>
      </p:grpSp>
      <p:sp>
        <p:nvSpPr>
          <p:cNvPr id="10" name="Text Placeholder 9">
            <a:extLst>
              <a:ext uri="{FF2B5EF4-FFF2-40B4-BE49-F238E27FC236}">
                <a16:creationId xmlns:a16="http://schemas.microsoft.com/office/drawing/2014/main" id="{73CB5E3D-3828-909A-9BB3-41BCA6EBB667}"/>
              </a:ext>
            </a:extLst>
          </p:cNvPr>
          <p:cNvSpPr>
            <a:spLocks noGrp="1"/>
          </p:cNvSpPr>
          <p:nvPr>
            <p:ph type="body" sz="quarter" idx="16"/>
          </p:nvPr>
        </p:nvSpPr>
        <p:spPr>
          <a:xfrm>
            <a:off x="171450" y="2914449"/>
            <a:ext cx="3354126" cy="1008397"/>
          </a:xfrm>
        </p:spPr>
        <p:txBody>
          <a:bodyPr/>
          <a:lstStyle/>
          <a:p>
            <a:r>
              <a:rPr lang="en-US" dirty="0"/>
              <a:t>Module 2</a:t>
            </a:r>
            <a:endParaRPr lang="en-IE" dirty="0"/>
          </a:p>
        </p:txBody>
      </p:sp>
      <p:pic>
        <p:nvPicPr>
          <p:cNvPr id="9" name="Slika 9" descr="Slika, ki vsebuje besede krogla za biljard, športOpis je samodejno ustvarjen">
            <a:extLst>
              <a:ext uri="{FF2B5EF4-FFF2-40B4-BE49-F238E27FC236}">
                <a16:creationId xmlns:a16="http://schemas.microsoft.com/office/drawing/2014/main" id="{AA49E0D0-1F91-FED8-EE6F-161E040A751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612077" y="6211532"/>
            <a:ext cx="1020589" cy="367854"/>
          </a:xfrm>
          <a:prstGeom prst="rect">
            <a:avLst/>
          </a:prstGeom>
          <a:noFill/>
          <a:ln>
            <a:noFill/>
          </a:ln>
        </p:spPr>
      </p:pic>
      <p:sp>
        <p:nvSpPr>
          <p:cNvPr id="11" name="PoljeZBesedilom 14">
            <a:extLst>
              <a:ext uri="{FF2B5EF4-FFF2-40B4-BE49-F238E27FC236}">
                <a16:creationId xmlns:a16="http://schemas.microsoft.com/office/drawing/2014/main" id="{AA084158-BED9-421E-863A-FE3EA249A398}"/>
              </a:ext>
            </a:extLst>
          </p:cNvPr>
          <p:cNvSpPr txBox="1"/>
          <p:nvPr/>
        </p:nvSpPr>
        <p:spPr>
          <a:xfrm>
            <a:off x="6096000" y="6279076"/>
            <a:ext cx="2874056" cy="265457"/>
          </a:xfrm>
          <a:prstGeom prst="rect">
            <a:avLst/>
          </a:prstGeom>
          <a:noFill/>
        </p:spPr>
        <p:txBody>
          <a:bodyPr wrap="square">
            <a:spAutoFit/>
          </a:bodyPr>
          <a:lstStyle/>
          <a:p>
            <a:pPr>
              <a:lnSpc>
                <a:spcPct val="107000"/>
              </a:lnSpc>
              <a:spcAft>
                <a:spcPts val="800"/>
              </a:spcAft>
            </a:pPr>
            <a:r>
              <a:rPr lang="en-US" sz="1100" kern="100" dirty="0">
                <a:effectLst/>
                <a:latin typeface="Calibri" panose="020F0502020204030204" pitchFamily="34" charset="0"/>
                <a:ea typeface="Calibri" panose="020F0502020204030204" pitchFamily="34" charset="0"/>
                <a:cs typeface="Arial" panose="020B0604020202020204" pitchFamily="34" charset="0"/>
              </a:rPr>
              <a:t>This resource is licensed under CCBY 4.0</a:t>
            </a:r>
            <a:endParaRPr lang="sl-SI" sz="1100" kern="1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36906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3B8E4FDE-28B9-C476-FEB0-CB1745BEB996}"/>
              </a:ext>
            </a:extLst>
          </p:cNvPr>
          <p:cNvPicPr>
            <a:picLocks noGrp="1" noChangeAspect="1"/>
          </p:cNvPicPr>
          <p:nvPr>
            <p:ph type="pic" sz="quarter" idx="21"/>
          </p:nvPr>
        </p:nvPicPr>
        <p:blipFill>
          <a:blip r:embed="rId3" cstate="email">
            <a:extLst>
              <a:ext uri="{28A0092B-C50C-407E-A947-70E740481C1C}">
                <a14:useLocalDpi xmlns:a14="http://schemas.microsoft.com/office/drawing/2010/main"/>
              </a:ext>
            </a:extLst>
          </a:blip>
          <a:srcRect l="26674" r="26674"/>
          <a:stretch>
            <a:fillRect/>
          </a:stretch>
        </p:blipFill>
        <p:spPr/>
      </p:pic>
      <p:sp>
        <p:nvSpPr>
          <p:cNvPr id="3" name="Text Placeholder 2">
            <a:extLst>
              <a:ext uri="{FF2B5EF4-FFF2-40B4-BE49-F238E27FC236}">
                <a16:creationId xmlns:a16="http://schemas.microsoft.com/office/drawing/2014/main" id="{72BAE89A-7E61-C72C-61A7-24070668C357}"/>
              </a:ext>
            </a:extLst>
          </p:cNvPr>
          <p:cNvSpPr>
            <a:spLocks noGrp="1"/>
          </p:cNvSpPr>
          <p:nvPr>
            <p:ph type="body" sz="quarter" idx="30"/>
          </p:nvPr>
        </p:nvSpPr>
        <p:spPr/>
        <p:txBody>
          <a:bodyPr/>
          <a:lstStyle/>
          <a:p>
            <a:r>
              <a:rPr lang="en-GB" dirty="0"/>
              <a:t>Overview of Business Registration</a:t>
            </a:r>
          </a:p>
        </p:txBody>
      </p:sp>
      <p:sp>
        <p:nvSpPr>
          <p:cNvPr id="4" name="Text Placeholder 3">
            <a:extLst>
              <a:ext uri="{FF2B5EF4-FFF2-40B4-BE49-F238E27FC236}">
                <a16:creationId xmlns:a16="http://schemas.microsoft.com/office/drawing/2014/main" id="{9776E719-C576-5C53-4247-2761752B74CF}"/>
              </a:ext>
            </a:extLst>
          </p:cNvPr>
          <p:cNvSpPr>
            <a:spLocks noGrp="1"/>
          </p:cNvSpPr>
          <p:nvPr>
            <p:ph type="body" sz="quarter" idx="47"/>
          </p:nvPr>
        </p:nvSpPr>
        <p:spPr>
          <a:xfrm>
            <a:off x="6096000" y="1763466"/>
            <a:ext cx="5489757" cy="5094534"/>
          </a:xfrm>
        </p:spPr>
        <p:txBody>
          <a:bodyPr/>
          <a:lstStyle/>
          <a:p>
            <a:r>
              <a:rPr lang="en-GB" sz="2400" b="0" dirty="0">
                <a:solidFill>
                  <a:schemeClr val="tx1"/>
                </a:solidFill>
              </a:rPr>
              <a:t>Each country has its own set of laws, regulations, and procedures for setting up a business. This diversity means that what applies in one country might not apply in another. Below are the most “Common Business Structures”:</a:t>
            </a:r>
          </a:p>
          <a:p>
            <a:endParaRPr lang="en-GB" sz="2400" dirty="0">
              <a:solidFill>
                <a:schemeClr val="tx1"/>
              </a:solidFill>
            </a:endParaRPr>
          </a:p>
          <a:p>
            <a:r>
              <a:rPr lang="en-GB" sz="2400" dirty="0">
                <a:solidFill>
                  <a:schemeClr val="tx1"/>
                </a:solidFill>
              </a:rPr>
              <a:t>Sole Proprietorship:</a:t>
            </a:r>
          </a:p>
          <a:p>
            <a:pPr marL="285750" indent="-285750">
              <a:buFont typeface="Arial" panose="020B0604020202020204" pitchFamily="34" charset="0"/>
              <a:buChar char="•"/>
            </a:pPr>
            <a:r>
              <a:rPr lang="en-GB" sz="2400" b="0" dirty="0">
                <a:solidFill>
                  <a:schemeClr val="tx1"/>
                </a:solidFill>
              </a:rPr>
              <a:t>Description: The simplest form of business, owned and operated by one person.</a:t>
            </a:r>
          </a:p>
          <a:p>
            <a:pPr marL="285750" indent="-285750">
              <a:buFont typeface="Arial" panose="020B0604020202020204" pitchFamily="34" charset="0"/>
              <a:buChar char="•"/>
            </a:pPr>
            <a:r>
              <a:rPr lang="en-GB" sz="2400" b="0" dirty="0">
                <a:solidFill>
                  <a:schemeClr val="tx1"/>
                </a:solidFill>
              </a:rPr>
              <a:t>Common in: Small businesses, freelance operations, and startups.</a:t>
            </a:r>
          </a:p>
        </p:txBody>
      </p:sp>
    </p:spTree>
    <p:extLst>
      <p:ext uri="{BB962C8B-B14F-4D97-AF65-F5344CB8AC3E}">
        <p14:creationId xmlns:p14="http://schemas.microsoft.com/office/powerpoint/2010/main" val="40002908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3B8E4FDE-28B9-C476-FEB0-CB1745BEB996}"/>
              </a:ext>
            </a:extLst>
          </p:cNvPr>
          <p:cNvPicPr>
            <a:picLocks noGrp="1" noChangeAspect="1"/>
          </p:cNvPicPr>
          <p:nvPr>
            <p:ph type="pic" sz="quarter" idx="21"/>
          </p:nvPr>
        </p:nvPicPr>
        <p:blipFill>
          <a:blip r:embed="rId3" cstate="email">
            <a:extLst>
              <a:ext uri="{28A0092B-C50C-407E-A947-70E740481C1C}">
                <a14:useLocalDpi xmlns:a14="http://schemas.microsoft.com/office/drawing/2010/main"/>
              </a:ext>
            </a:extLst>
          </a:blip>
          <a:srcRect l="29775" r="29775"/>
          <a:stretch/>
        </p:blipFill>
        <p:spPr>
          <a:xfrm>
            <a:off x="884606" y="0"/>
            <a:ext cx="4092508" cy="6858000"/>
          </a:xfrm>
        </p:spPr>
      </p:pic>
      <p:sp>
        <p:nvSpPr>
          <p:cNvPr id="3" name="Text Placeholder 2">
            <a:extLst>
              <a:ext uri="{FF2B5EF4-FFF2-40B4-BE49-F238E27FC236}">
                <a16:creationId xmlns:a16="http://schemas.microsoft.com/office/drawing/2014/main" id="{72BAE89A-7E61-C72C-61A7-24070668C357}"/>
              </a:ext>
            </a:extLst>
          </p:cNvPr>
          <p:cNvSpPr>
            <a:spLocks noGrp="1"/>
          </p:cNvSpPr>
          <p:nvPr>
            <p:ph type="body" sz="quarter" idx="30"/>
          </p:nvPr>
        </p:nvSpPr>
        <p:spPr>
          <a:xfrm>
            <a:off x="3588152" y="266218"/>
            <a:ext cx="8079241" cy="842867"/>
          </a:xfrm>
        </p:spPr>
        <p:txBody>
          <a:bodyPr/>
          <a:lstStyle/>
          <a:p>
            <a:r>
              <a:rPr lang="en-GB" dirty="0"/>
              <a:t>Overview of Business Registration</a:t>
            </a:r>
          </a:p>
        </p:txBody>
      </p:sp>
      <p:sp>
        <p:nvSpPr>
          <p:cNvPr id="4" name="Text Placeholder 3">
            <a:extLst>
              <a:ext uri="{FF2B5EF4-FFF2-40B4-BE49-F238E27FC236}">
                <a16:creationId xmlns:a16="http://schemas.microsoft.com/office/drawing/2014/main" id="{9776E719-C576-5C53-4247-2761752B74CF}"/>
              </a:ext>
            </a:extLst>
          </p:cNvPr>
          <p:cNvSpPr>
            <a:spLocks noGrp="1"/>
          </p:cNvSpPr>
          <p:nvPr>
            <p:ph type="body" sz="quarter" idx="47"/>
          </p:nvPr>
        </p:nvSpPr>
        <p:spPr>
          <a:xfrm>
            <a:off x="5145326" y="1220086"/>
            <a:ext cx="6776598" cy="6997939"/>
          </a:xfrm>
        </p:spPr>
        <p:txBody>
          <a:bodyPr/>
          <a:lstStyle/>
          <a:p>
            <a:r>
              <a:rPr lang="en-GB" sz="2400" dirty="0">
                <a:solidFill>
                  <a:schemeClr val="tx1"/>
                </a:solidFill>
              </a:rPr>
              <a:t>Partnership:</a:t>
            </a:r>
          </a:p>
          <a:p>
            <a:pPr marL="285750" indent="-285750">
              <a:buFont typeface="Arial" panose="020B0604020202020204" pitchFamily="34" charset="0"/>
              <a:buChar char="•"/>
            </a:pPr>
            <a:r>
              <a:rPr lang="en-GB" sz="2400" b="0" dirty="0">
                <a:solidFill>
                  <a:schemeClr val="tx1"/>
                </a:solidFill>
              </a:rPr>
              <a:t>Description: A business owned by two or more individuals who share profits, losses, and liabilities.</a:t>
            </a:r>
          </a:p>
          <a:p>
            <a:pPr marL="285750" indent="-285750">
              <a:buFont typeface="Arial" panose="020B0604020202020204" pitchFamily="34" charset="0"/>
              <a:buChar char="•"/>
            </a:pPr>
            <a:r>
              <a:rPr lang="en-GB" sz="2400" b="0" dirty="0">
                <a:solidFill>
                  <a:schemeClr val="tx1"/>
                </a:solidFill>
              </a:rPr>
              <a:t>Variants: General Partnerships, Limited Partnerships, Limited Liability Partnerships (LLPs).</a:t>
            </a:r>
          </a:p>
          <a:p>
            <a:pPr marL="285750" indent="-285750">
              <a:buFont typeface="Arial" panose="020B0604020202020204" pitchFamily="34" charset="0"/>
              <a:buChar char="•"/>
            </a:pPr>
            <a:r>
              <a:rPr lang="en-GB" sz="2400" b="0" dirty="0">
                <a:solidFill>
                  <a:schemeClr val="tx1"/>
                </a:solidFill>
              </a:rPr>
              <a:t>Common in: Professional services like law firms, accounting firms, and medical practices.</a:t>
            </a:r>
          </a:p>
          <a:p>
            <a:r>
              <a:rPr lang="en-GB" sz="2400" dirty="0">
                <a:solidFill>
                  <a:schemeClr val="tx1"/>
                </a:solidFill>
              </a:rPr>
              <a:t>Limited Company (Ltd):</a:t>
            </a:r>
          </a:p>
          <a:p>
            <a:pPr marL="285750" indent="-285750">
              <a:buFont typeface="Arial" panose="020B0604020202020204" pitchFamily="34" charset="0"/>
              <a:buChar char="•"/>
            </a:pPr>
            <a:r>
              <a:rPr lang="en-GB" sz="2400" b="0" dirty="0">
                <a:solidFill>
                  <a:schemeClr val="tx1"/>
                </a:solidFill>
              </a:rPr>
              <a:t>Description: A separate legal entity from its owners (shareholders). Owners have limited liability.</a:t>
            </a:r>
          </a:p>
          <a:p>
            <a:pPr marL="285750" indent="-285750">
              <a:buFont typeface="Arial" panose="020B0604020202020204" pitchFamily="34" charset="0"/>
              <a:buChar char="•"/>
            </a:pPr>
            <a:r>
              <a:rPr lang="en-GB" sz="2400" b="0" dirty="0">
                <a:solidFill>
                  <a:schemeClr val="tx1"/>
                </a:solidFill>
              </a:rPr>
              <a:t>Variants: Private Limited Companies (Ltd), Public Limited Companies (PLC).</a:t>
            </a:r>
          </a:p>
          <a:p>
            <a:pPr marL="285750" indent="-285750">
              <a:buFont typeface="Arial" panose="020B0604020202020204" pitchFamily="34" charset="0"/>
              <a:buChar char="•"/>
            </a:pPr>
            <a:r>
              <a:rPr lang="en-GB" sz="2400" b="0" dirty="0">
                <a:solidFill>
                  <a:schemeClr val="tx1"/>
                </a:solidFill>
              </a:rPr>
              <a:t>Common in: Medium to large-scale businesses</a:t>
            </a:r>
          </a:p>
        </p:txBody>
      </p:sp>
    </p:spTree>
    <p:extLst>
      <p:ext uri="{BB962C8B-B14F-4D97-AF65-F5344CB8AC3E}">
        <p14:creationId xmlns:p14="http://schemas.microsoft.com/office/powerpoint/2010/main" val="9775520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5F354C-375E-E8D3-E551-8CFC099FD81B}"/>
              </a:ext>
            </a:extLst>
          </p:cNvPr>
          <p:cNvSpPr>
            <a:spLocks noGrp="1"/>
          </p:cNvSpPr>
          <p:nvPr>
            <p:ph type="body" sz="quarter" idx="30"/>
          </p:nvPr>
        </p:nvSpPr>
        <p:spPr/>
        <p:txBody>
          <a:bodyPr/>
          <a:lstStyle/>
          <a:p>
            <a:r>
              <a:rPr lang="en-GB" dirty="0"/>
              <a:t>Useful resources to check out for Business registration </a:t>
            </a:r>
          </a:p>
        </p:txBody>
      </p:sp>
      <p:sp>
        <p:nvSpPr>
          <p:cNvPr id="3" name="Text Placeholder 2">
            <a:extLst>
              <a:ext uri="{FF2B5EF4-FFF2-40B4-BE49-F238E27FC236}">
                <a16:creationId xmlns:a16="http://schemas.microsoft.com/office/drawing/2014/main" id="{B3866D76-B4E0-CAD0-1128-3EEEFED0BFD6}"/>
              </a:ext>
            </a:extLst>
          </p:cNvPr>
          <p:cNvSpPr>
            <a:spLocks noGrp="1"/>
          </p:cNvSpPr>
          <p:nvPr>
            <p:ph type="body" sz="quarter" idx="48"/>
          </p:nvPr>
        </p:nvSpPr>
        <p:spPr>
          <a:xfrm>
            <a:off x="854282" y="2131253"/>
            <a:ext cx="10483429" cy="4439577"/>
          </a:xfrm>
        </p:spPr>
        <p:txBody>
          <a:bodyPr lIns="91440" tIns="45720" rIns="91440" bIns="45720" numCol="1" spcCol="288000" anchor="t">
            <a:noAutofit/>
          </a:bodyPr>
          <a:lstStyle/>
          <a:p>
            <a:pPr>
              <a:buClr>
                <a:srgbClr val="915F9E"/>
              </a:buClr>
            </a:pPr>
            <a:r>
              <a:rPr lang="en-GB" b="1" dirty="0">
                <a:latin typeface="Calibri"/>
                <a:ea typeface="Open Sans"/>
                <a:cs typeface="Calibri"/>
              </a:rPr>
              <a:t>Germany</a:t>
            </a:r>
            <a:r>
              <a:rPr lang="en-GB" dirty="0">
                <a:latin typeface="Calibri"/>
                <a:ea typeface="Open Sans"/>
                <a:cs typeface="Calibri"/>
              </a:rPr>
              <a:t>: </a:t>
            </a:r>
            <a:r>
              <a:rPr lang="en-US" dirty="0">
                <a:latin typeface="Calibri"/>
                <a:ea typeface="Open Sans"/>
                <a:cs typeface="Calibri"/>
              </a:rPr>
              <a:t>If you are interested in starting a business in Germany, we recommend </a:t>
            </a:r>
            <a:r>
              <a:rPr lang="en-US" dirty="0">
                <a:latin typeface="Calibri"/>
                <a:ea typeface="Open Sans"/>
                <a:cs typeface="Calibri"/>
                <a:hlinkClick r:id="rId2"/>
              </a:rPr>
              <a:t>this page </a:t>
            </a:r>
            <a:r>
              <a:rPr lang="en-US" dirty="0">
                <a:latin typeface="Calibri"/>
                <a:ea typeface="Open Sans"/>
                <a:cs typeface="Calibri"/>
              </a:rPr>
              <a:t>from the Federal Government as well as </a:t>
            </a:r>
            <a:r>
              <a:rPr lang="en-US" dirty="0">
                <a:latin typeface="Calibri"/>
                <a:ea typeface="Open Sans"/>
                <a:cs typeface="Calibri"/>
                <a:hlinkClick r:id="rId3"/>
              </a:rPr>
              <a:t>Gruenderplattform</a:t>
            </a:r>
            <a:r>
              <a:rPr lang="en-US" dirty="0">
                <a:latin typeface="Calibri"/>
                <a:ea typeface="Open Sans"/>
                <a:cs typeface="Calibri"/>
              </a:rPr>
              <a:t>.</a:t>
            </a:r>
          </a:p>
          <a:p>
            <a:pPr>
              <a:buClr>
                <a:srgbClr val="915F9E"/>
              </a:buClr>
            </a:pPr>
            <a:r>
              <a:rPr lang="en-US" dirty="0"/>
              <a:t>Here you will find </a:t>
            </a:r>
            <a:r>
              <a:rPr lang="en-US" dirty="0">
                <a:hlinkClick r:id="rId4"/>
              </a:rPr>
              <a:t>valuable tips</a:t>
            </a:r>
            <a:r>
              <a:rPr lang="en-US" dirty="0"/>
              <a:t>, </a:t>
            </a:r>
            <a:r>
              <a:rPr lang="en-US" dirty="0">
                <a:hlinkClick r:id="rId5"/>
              </a:rPr>
              <a:t>addresses</a:t>
            </a:r>
            <a:r>
              <a:rPr lang="en-US" dirty="0"/>
              <a:t> and </a:t>
            </a:r>
            <a:r>
              <a:rPr lang="en-US" dirty="0">
                <a:hlinkClick r:id="rId3"/>
              </a:rPr>
              <a:t>further information on required steps</a:t>
            </a:r>
            <a:r>
              <a:rPr lang="en-US" dirty="0"/>
              <a:t> that you should submit for setting up a business. For more information on the legal business forms in Germany, we recommend the overview </a:t>
            </a:r>
            <a:r>
              <a:rPr lang="en-US" dirty="0">
                <a:hlinkClick r:id="rId6"/>
              </a:rPr>
              <a:t>here</a:t>
            </a:r>
            <a:r>
              <a:rPr lang="en-US" dirty="0"/>
              <a:t>.</a:t>
            </a:r>
            <a:endParaRPr lang="en-GB" dirty="0"/>
          </a:p>
          <a:p>
            <a:endParaRPr lang="en-GB" b="1" dirty="0"/>
          </a:p>
          <a:p>
            <a:r>
              <a:rPr lang="en-GB" b="1" dirty="0">
                <a:latin typeface="Calibri"/>
                <a:ea typeface="Open Sans"/>
                <a:cs typeface="Calibri"/>
              </a:rPr>
              <a:t>Sweden</a:t>
            </a:r>
            <a:r>
              <a:rPr lang="en-GB" dirty="0">
                <a:latin typeface="Calibri"/>
                <a:ea typeface="Open Sans"/>
                <a:cs typeface="Calibri"/>
              </a:rPr>
              <a:t>: </a:t>
            </a:r>
            <a:r>
              <a:rPr lang="en-GB" dirty="0">
                <a:latin typeface="Calibri"/>
                <a:ea typeface="Open Sans"/>
                <a:cs typeface="Calibri"/>
                <a:hlinkClick r:id="rId7"/>
              </a:rPr>
              <a:t>www.verksamt.se</a:t>
            </a:r>
            <a:r>
              <a:rPr lang="en-GB" dirty="0">
                <a:latin typeface="Calibri"/>
                <a:ea typeface="Open Sans"/>
                <a:cs typeface="Calibri"/>
              </a:rPr>
              <a:t> The place to go to registers your business step by step</a:t>
            </a:r>
            <a:br>
              <a:rPr lang="en-GB" dirty="0">
                <a:latin typeface="Calibri"/>
                <a:cs typeface="Calibri"/>
              </a:rPr>
            </a:br>
            <a:r>
              <a:rPr lang="en-GB" dirty="0">
                <a:latin typeface="Calibri"/>
                <a:ea typeface="Open Sans"/>
                <a:cs typeface="Calibri"/>
              </a:rPr>
              <a:t> </a:t>
            </a:r>
            <a:r>
              <a:rPr lang="en-GB" dirty="0">
                <a:latin typeface="Calibri"/>
                <a:ea typeface="Open Sans"/>
                <a:cs typeface="Calibri"/>
                <a:hlinkClick r:id="rId8"/>
              </a:rPr>
              <a:t>https://www.nyforetagarcentrum.com/</a:t>
            </a:r>
            <a:r>
              <a:rPr lang="en-GB" dirty="0">
                <a:latin typeface="Calibri"/>
                <a:ea typeface="Open Sans"/>
                <a:cs typeface="Calibri"/>
              </a:rPr>
              <a:t> Free help for starting a business</a:t>
            </a:r>
            <a:br>
              <a:rPr lang="en-GB" dirty="0">
                <a:latin typeface="Calibri"/>
                <a:cs typeface="Calibri"/>
              </a:rPr>
            </a:br>
            <a:r>
              <a:rPr lang="en-GB" dirty="0">
                <a:latin typeface="Calibri"/>
                <a:ea typeface="Open Sans"/>
                <a:cs typeface="Calibri"/>
              </a:rPr>
              <a:t> </a:t>
            </a:r>
            <a:r>
              <a:rPr lang="en-GB" dirty="0">
                <a:latin typeface="Calibri"/>
                <a:ea typeface="Open Sans"/>
                <a:cs typeface="Calibri"/>
                <a:hlinkClick r:id="rId9"/>
              </a:rPr>
              <a:t>https://www.almi.se/</a:t>
            </a:r>
            <a:r>
              <a:rPr lang="en-GB" dirty="0">
                <a:latin typeface="Calibri"/>
                <a:ea typeface="Open Sans"/>
                <a:cs typeface="Calibri"/>
              </a:rPr>
              <a:t> Free help on business development and funding</a:t>
            </a:r>
            <a:br>
              <a:rPr lang="en-GB" dirty="0">
                <a:latin typeface="Calibri"/>
                <a:cs typeface="Calibri"/>
              </a:rPr>
            </a:br>
            <a:r>
              <a:rPr lang="en-GB" dirty="0">
                <a:latin typeface="Calibri"/>
                <a:ea typeface="Open Sans"/>
                <a:cs typeface="Calibri"/>
              </a:rPr>
              <a:t> </a:t>
            </a:r>
            <a:r>
              <a:rPr lang="en-GB" dirty="0">
                <a:latin typeface="Calibri"/>
                <a:ea typeface="Open Sans"/>
                <a:cs typeface="Calibri"/>
                <a:hlinkClick r:id="rId10"/>
              </a:rPr>
              <a:t>https://coompanion.se/</a:t>
            </a:r>
            <a:r>
              <a:rPr lang="en-GB" dirty="0">
                <a:latin typeface="Calibri"/>
                <a:ea typeface="Open Sans"/>
                <a:cs typeface="Calibri"/>
              </a:rPr>
              <a:t> Free help on business development for social businesses</a:t>
            </a:r>
            <a:endParaRPr lang="en-GB" dirty="0">
              <a:ea typeface="Open Sans"/>
            </a:endParaRPr>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11895469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5F354C-375E-E8D3-E551-8CFC099FD81B}"/>
              </a:ext>
            </a:extLst>
          </p:cNvPr>
          <p:cNvSpPr>
            <a:spLocks noGrp="1"/>
          </p:cNvSpPr>
          <p:nvPr>
            <p:ph type="body" sz="quarter" idx="30"/>
          </p:nvPr>
        </p:nvSpPr>
        <p:spPr/>
        <p:txBody>
          <a:bodyPr/>
          <a:lstStyle/>
          <a:p>
            <a:r>
              <a:rPr lang="en-GB" dirty="0"/>
              <a:t>Useful resources to check out for Business registration </a:t>
            </a:r>
          </a:p>
        </p:txBody>
      </p:sp>
      <p:sp>
        <p:nvSpPr>
          <p:cNvPr id="3" name="Text Placeholder 2">
            <a:extLst>
              <a:ext uri="{FF2B5EF4-FFF2-40B4-BE49-F238E27FC236}">
                <a16:creationId xmlns:a16="http://schemas.microsoft.com/office/drawing/2014/main" id="{B3866D76-B4E0-CAD0-1128-3EEEFED0BFD6}"/>
              </a:ext>
            </a:extLst>
          </p:cNvPr>
          <p:cNvSpPr>
            <a:spLocks noGrp="1"/>
          </p:cNvSpPr>
          <p:nvPr>
            <p:ph type="body" sz="quarter" idx="48"/>
          </p:nvPr>
        </p:nvSpPr>
        <p:spPr>
          <a:xfrm>
            <a:off x="854282" y="2178878"/>
            <a:ext cx="10483429" cy="4439577"/>
          </a:xfrm>
        </p:spPr>
        <p:txBody>
          <a:bodyPr/>
          <a:lstStyle/>
          <a:p>
            <a:r>
              <a:rPr lang="en-GB" b="1" dirty="0"/>
              <a:t>Ireland</a:t>
            </a:r>
            <a:r>
              <a:rPr lang="en-GB" dirty="0"/>
              <a:t>: </a:t>
            </a:r>
            <a:r>
              <a:rPr lang="en-GB" dirty="0">
                <a:latin typeface="Calibri"/>
                <a:ea typeface="Open Sans"/>
                <a:cs typeface="Calibri"/>
              </a:rPr>
              <a:t>To register a business in Ireland go to the Company Registration Office</a:t>
            </a:r>
            <a:r>
              <a:rPr lang="en-GB" dirty="0">
                <a:solidFill>
                  <a:srgbClr val="E97924"/>
                </a:solidFill>
                <a:latin typeface="Calibri"/>
                <a:ea typeface="Open Sans"/>
                <a:cs typeface="Calibri"/>
              </a:rPr>
              <a:t> </a:t>
            </a:r>
            <a:r>
              <a:rPr lang="en-GB" dirty="0">
                <a:solidFill>
                  <a:srgbClr val="E97924"/>
                </a:solidFill>
                <a:latin typeface="Calibri"/>
                <a:ea typeface="Open Sans"/>
                <a:cs typeface="Calibri"/>
                <a:hlinkClick r:id="rId2"/>
              </a:rPr>
              <a:t>here</a:t>
            </a:r>
            <a:r>
              <a:rPr lang="en-GB" dirty="0">
                <a:solidFill>
                  <a:srgbClr val="E97924"/>
                </a:solidFill>
                <a:latin typeface="Calibri"/>
                <a:ea typeface="Open Sans"/>
                <a:cs typeface="Calibri"/>
              </a:rPr>
              <a:t> </a:t>
            </a:r>
            <a:r>
              <a:rPr lang="en-GB" dirty="0">
                <a:solidFill>
                  <a:schemeClr val="tx1"/>
                </a:solidFill>
                <a:latin typeface="Calibri"/>
                <a:ea typeface="Open Sans"/>
                <a:cs typeface="Calibri"/>
              </a:rPr>
              <a:t>where they guide you and provide the forms to fill out. You can also go to the </a:t>
            </a:r>
            <a:r>
              <a:rPr lang="en-GB" dirty="0">
                <a:solidFill>
                  <a:srgbClr val="7ABB57"/>
                </a:solidFill>
                <a:latin typeface="Calibri"/>
                <a:ea typeface="Open Sans"/>
                <a:cs typeface="Calibri"/>
                <a:hlinkClick r:id="rId3"/>
              </a:rPr>
              <a:t>Revenue</a:t>
            </a:r>
            <a:r>
              <a:rPr lang="en-GB" dirty="0">
                <a:solidFill>
                  <a:schemeClr val="tx1"/>
                </a:solidFill>
                <a:latin typeface="Calibri"/>
                <a:ea typeface="Open Sans"/>
                <a:cs typeface="Calibri"/>
              </a:rPr>
              <a:t> website to find guidance and more details on setting up a business. </a:t>
            </a:r>
            <a:r>
              <a:rPr lang="en-GB">
                <a:solidFill>
                  <a:schemeClr val="tx1"/>
                </a:solidFill>
                <a:latin typeface="Calibri"/>
                <a:ea typeface="Open Sans"/>
                <a:cs typeface="Calibri"/>
              </a:rPr>
              <a:t>We recommend </a:t>
            </a:r>
            <a:r>
              <a:rPr lang="en-GB">
                <a:solidFill>
                  <a:srgbClr val="7ABB57"/>
                </a:solidFill>
                <a:latin typeface="Calibri"/>
                <a:ea typeface="Open Sans"/>
                <a:cs typeface="Calibri"/>
              </a:rPr>
              <a:t>Citizen's</a:t>
            </a:r>
            <a:r>
              <a:rPr lang="en-GB">
                <a:solidFill>
                  <a:schemeClr val="tx1"/>
                </a:solidFill>
                <a:latin typeface="Calibri"/>
                <a:ea typeface="Open Sans"/>
                <a:cs typeface="Calibri"/>
              </a:rPr>
              <a:t> </a:t>
            </a:r>
            <a:r>
              <a:rPr lang="en-GB">
                <a:solidFill>
                  <a:srgbClr val="7ABB57"/>
                </a:solidFill>
                <a:latin typeface="Calibri"/>
                <a:ea typeface="Open Sans"/>
                <a:cs typeface="Calibri"/>
                <a:hlinkClick r:id="rId4"/>
              </a:rPr>
              <a:t>Information</a:t>
            </a:r>
            <a:r>
              <a:rPr lang="en-GB">
                <a:solidFill>
                  <a:schemeClr val="tx1"/>
                </a:solidFill>
                <a:latin typeface="Calibri"/>
                <a:ea typeface="Open Sans"/>
                <a:cs typeface="Calibri"/>
              </a:rPr>
              <a:t> as well for step by step information. </a:t>
            </a:r>
            <a:endParaRPr lang="en-GB">
              <a:solidFill>
                <a:schemeClr val="tx1"/>
              </a:solidFill>
            </a:endParaRPr>
          </a:p>
          <a:p>
            <a:endParaRPr lang="en-GB" dirty="0"/>
          </a:p>
          <a:p>
            <a:endParaRPr lang="en-GB" dirty="0"/>
          </a:p>
          <a:p>
            <a:r>
              <a:rPr lang="en-GB" b="1" dirty="0" err="1"/>
              <a:t>Denmark</a:t>
            </a:r>
            <a:r>
              <a:rPr lang="en-GB" dirty="0" err="1"/>
              <a:t>:To</a:t>
            </a:r>
            <a:r>
              <a:rPr lang="en-GB" dirty="0"/>
              <a:t> register a business in Denmark, visit the Danish Business Authority's website at </a:t>
            </a:r>
            <a:r>
              <a:rPr lang="en-GB" dirty="0" err="1">
                <a:hlinkClick r:id="rId5"/>
              </a:rPr>
              <a:t>Virksomhedsregistrering</a:t>
            </a:r>
            <a:r>
              <a:rPr lang="en-GB" dirty="0"/>
              <a:t> which will guide you through the process and provide the necessary forms. Additionally, you can visit the Danish Tax Agency's website at </a:t>
            </a:r>
            <a:r>
              <a:rPr lang="en-GB" dirty="0" err="1">
                <a:hlinkClick r:id="rId6"/>
              </a:rPr>
              <a:t>Skattestyrelsen</a:t>
            </a:r>
            <a:r>
              <a:rPr lang="en-GB" dirty="0"/>
              <a:t> for guidance and more details on setting up a business. We also recommend the Business in Denmark website at </a:t>
            </a:r>
            <a:r>
              <a:rPr lang="en-GB" dirty="0">
                <a:hlinkClick r:id="rId7"/>
              </a:rPr>
              <a:t>Business in Denmark </a:t>
            </a:r>
            <a:r>
              <a:rPr lang="en-GB" dirty="0"/>
              <a:t>for step-by-step information.</a:t>
            </a:r>
          </a:p>
          <a:p>
            <a:endParaRPr lang="en-GB" dirty="0"/>
          </a:p>
        </p:txBody>
      </p:sp>
    </p:spTree>
    <p:extLst>
      <p:ext uri="{BB962C8B-B14F-4D97-AF65-F5344CB8AC3E}">
        <p14:creationId xmlns:p14="http://schemas.microsoft.com/office/powerpoint/2010/main" val="38592571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F97D20-E543-D860-E6A0-9F777F27F774}"/>
              </a:ext>
            </a:extLst>
          </p:cNvPr>
          <p:cNvSpPr>
            <a:spLocks noGrp="1"/>
          </p:cNvSpPr>
          <p:nvPr>
            <p:ph type="body" sz="quarter" idx="30"/>
          </p:nvPr>
        </p:nvSpPr>
        <p:spPr/>
        <p:txBody>
          <a:bodyPr/>
          <a:lstStyle/>
          <a:p>
            <a:pPr algn="l"/>
            <a:r>
              <a:rPr lang="en-GB" b="1" i="0" dirty="0">
                <a:effectLst/>
                <a:latin typeface="Söhne"/>
              </a:rPr>
              <a:t>Steps and Requirements for Business Registration</a:t>
            </a:r>
          </a:p>
        </p:txBody>
      </p:sp>
      <p:sp>
        <p:nvSpPr>
          <p:cNvPr id="3" name="Text Placeholder 2">
            <a:extLst>
              <a:ext uri="{FF2B5EF4-FFF2-40B4-BE49-F238E27FC236}">
                <a16:creationId xmlns:a16="http://schemas.microsoft.com/office/drawing/2014/main" id="{FE243914-B2E9-F8FB-67B2-4D4CD7619E9F}"/>
              </a:ext>
            </a:extLst>
          </p:cNvPr>
          <p:cNvSpPr>
            <a:spLocks noGrp="1"/>
          </p:cNvSpPr>
          <p:nvPr>
            <p:ph type="body" sz="quarter" idx="48"/>
          </p:nvPr>
        </p:nvSpPr>
        <p:spPr>
          <a:xfrm>
            <a:off x="5863348" y="2108170"/>
            <a:ext cx="6162747" cy="3856378"/>
          </a:xfrm>
        </p:spPr>
        <p:txBody>
          <a:bodyPr/>
          <a:lstStyle/>
          <a:p>
            <a:r>
              <a:rPr lang="en-GB" dirty="0">
                <a:latin typeface="Söhne"/>
              </a:rPr>
              <a:t>This section will discuss t</a:t>
            </a:r>
            <a:r>
              <a:rPr lang="en-GB" b="0" i="0" dirty="0">
                <a:effectLst/>
                <a:latin typeface="Söhne"/>
              </a:rPr>
              <a:t>he process, covering the essentials from initial research and choosing a business name to handling key legal formalities like tax registration and securing necessary licenses. It's designed to provide you with a clear pathway for setting up your business legally and effectively, tailored to your unique business type and location.</a:t>
            </a:r>
            <a:endParaRPr lang="en-GB" dirty="0"/>
          </a:p>
        </p:txBody>
      </p:sp>
      <p:pic>
        <p:nvPicPr>
          <p:cNvPr id="6" name="Picture Placeholder 5">
            <a:extLst>
              <a:ext uri="{FF2B5EF4-FFF2-40B4-BE49-F238E27FC236}">
                <a16:creationId xmlns:a16="http://schemas.microsoft.com/office/drawing/2014/main" id="{2AA02056-D5FC-451D-CAAB-06DA8C9683C0}"/>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t="3466" b="3466"/>
          <a:stretch>
            <a:fillRect/>
          </a:stretch>
        </p:blipFill>
        <p:spPr/>
      </p:pic>
    </p:spTree>
    <p:extLst>
      <p:ext uri="{BB962C8B-B14F-4D97-AF65-F5344CB8AC3E}">
        <p14:creationId xmlns:p14="http://schemas.microsoft.com/office/powerpoint/2010/main" val="7597372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F1435742-CAD5-E3C6-4500-C513EC1CAA83}"/>
              </a:ext>
            </a:extLst>
          </p:cNvPr>
          <p:cNvPicPr>
            <a:picLocks noGrp="1" noChangeAspect="1"/>
          </p:cNvPicPr>
          <p:nvPr>
            <p:ph type="pic" sz="quarter" idx="21"/>
          </p:nvPr>
        </p:nvPicPr>
        <p:blipFill>
          <a:blip r:embed="rId3" cstate="email">
            <a:extLst>
              <a:ext uri="{28A0092B-C50C-407E-A947-70E740481C1C}">
                <a14:useLocalDpi xmlns:a14="http://schemas.microsoft.com/office/drawing/2010/main"/>
              </a:ext>
            </a:extLst>
          </a:blip>
          <a:srcRect l="4462" r="4462"/>
          <a:stretch>
            <a:fillRect/>
          </a:stretch>
        </p:blipFill>
        <p:spPr/>
      </p:pic>
      <p:sp>
        <p:nvSpPr>
          <p:cNvPr id="3" name="Text Placeholder 2">
            <a:extLst>
              <a:ext uri="{FF2B5EF4-FFF2-40B4-BE49-F238E27FC236}">
                <a16:creationId xmlns:a16="http://schemas.microsoft.com/office/drawing/2014/main" id="{22A28357-C188-0690-D3D1-1636DE753605}"/>
              </a:ext>
            </a:extLst>
          </p:cNvPr>
          <p:cNvSpPr>
            <a:spLocks noGrp="1"/>
          </p:cNvSpPr>
          <p:nvPr>
            <p:ph type="body" sz="quarter" idx="30"/>
          </p:nvPr>
        </p:nvSpPr>
        <p:spPr>
          <a:xfrm>
            <a:off x="4264990" y="122413"/>
            <a:ext cx="8305116" cy="845139"/>
          </a:xfrm>
        </p:spPr>
        <p:txBody>
          <a:bodyPr/>
          <a:lstStyle/>
          <a:p>
            <a:r>
              <a:rPr lang="en-GB" b="1" i="0" dirty="0">
                <a:effectLst/>
                <a:latin typeface="Söhne"/>
              </a:rPr>
              <a:t>Initial Research in Business Registration: </a:t>
            </a:r>
            <a:r>
              <a:rPr lang="en-GB" b="0" i="0" dirty="0">
                <a:effectLst/>
                <a:latin typeface="Söhne"/>
              </a:rPr>
              <a:t>Understanding the Local Business Climate</a:t>
            </a:r>
          </a:p>
          <a:p>
            <a:pPr algn="l"/>
            <a:endParaRPr lang="en-GB" b="1" i="0" dirty="0">
              <a:effectLst/>
              <a:latin typeface="Söhne"/>
            </a:endParaRPr>
          </a:p>
        </p:txBody>
      </p:sp>
      <p:sp>
        <p:nvSpPr>
          <p:cNvPr id="4" name="Text Placeholder 3">
            <a:extLst>
              <a:ext uri="{FF2B5EF4-FFF2-40B4-BE49-F238E27FC236}">
                <a16:creationId xmlns:a16="http://schemas.microsoft.com/office/drawing/2014/main" id="{85A3CA38-ADD7-7DD5-0098-374C3E039D46}"/>
              </a:ext>
            </a:extLst>
          </p:cNvPr>
          <p:cNvSpPr>
            <a:spLocks noGrp="1"/>
          </p:cNvSpPr>
          <p:nvPr>
            <p:ph type="body" sz="quarter" idx="48"/>
          </p:nvPr>
        </p:nvSpPr>
        <p:spPr>
          <a:xfrm>
            <a:off x="4776100" y="1715286"/>
            <a:ext cx="7053226" cy="4861647"/>
          </a:xfrm>
        </p:spPr>
        <p:txBody>
          <a:bodyPr/>
          <a:lstStyle/>
          <a:p>
            <a:r>
              <a:rPr lang="en-GB" sz="2400" b="1" dirty="0"/>
              <a:t>Market Dynamics: </a:t>
            </a:r>
            <a:r>
              <a:rPr lang="en-GB" sz="2400" dirty="0"/>
              <a:t>Start by getting a feel for the local market. What are the current trends? Who are the major players? This knowledge can help you position your business effectively.</a:t>
            </a:r>
          </a:p>
          <a:p>
            <a:r>
              <a:rPr lang="en-GB" sz="2400" b="1" dirty="0"/>
              <a:t>Competitor Analysis: </a:t>
            </a:r>
            <a:r>
              <a:rPr lang="en-GB" sz="2400" dirty="0"/>
              <a:t>Look at similar businesses in the area. What are they offering? How are they pricing their services or products? Understanding your competition is key to finding your niche.</a:t>
            </a:r>
          </a:p>
          <a:p>
            <a:r>
              <a:rPr lang="en-GB" sz="2400" b="1" dirty="0"/>
              <a:t>Legal Requirements: </a:t>
            </a:r>
            <a:r>
              <a:rPr lang="en-GB" sz="2400" dirty="0"/>
              <a:t>Every location has its own set of rules for businesses. This can include specific permits, health and safety regulations, and employment laws. Familiarising yourself with these requirements is crucial to ensure compliance and avoid legal pitfalls.</a:t>
            </a:r>
          </a:p>
        </p:txBody>
      </p:sp>
    </p:spTree>
    <p:extLst>
      <p:ext uri="{BB962C8B-B14F-4D97-AF65-F5344CB8AC3E}">
        <p14:creationId xmlns:p14="http://schemas.microsoft.com/office/powerpoint/2010/main" val="14165795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F1435742-CAD5-E3C6-4500-C513EC1CAA83}"/>
              </a:ext>
            </a:extLst>
          </p:cNvPr>
          <p:cNvPicPr>
            <a:picLocks noGrp="1" noChangeAspect="1"/>
          </p:cNvPicPr>
          <p:nvPr>
            <p:ph type="pic" sz="quarter" idx="21"/>
          </p:nvPr>
        </p:nvPicPr>
        <p:blipFill>
          <a:blip r:embed="rId3" cstate="email">
            <a:extLst>
              <a:ext uri="{28A0092B-C50C-407E-A947-70E740481C1C}">
                <a14:useLocalDpi xmlns:a14="http://schemas.microsoft.com/office/drawing/2010/main"/>
              </a:ext>
            </a:extLst>
          </a:blip>
          <a:srcRect l="32014" r="32014"/>
          <a:stretch/>
        </p:blipFill>
        <p:spPr/>
      </p:pic>
      <p:sp>
        <p:nvSpPr>
          <p:cNvPr id="3" name="Text Placeholder 2">
            <a:extLst>
              <a:ext uri="{FF2B5EF4-FFF2-40B4-BE49-F238E27FC236}">
                <a16:creationId xmlns:a16="http://schemas.microsoft.com/office/drawing/2014/main" id="{22A28357-C188-0690-D3D1-1636DE753605}"/>
              </a:ext>
            </a:extLst>
          </p:cNvPr>
          <p:cNvSpPr>
            <a:spLocks noGrp="1"/>
          </p:cNvSpPr>
          <p:nvPr>
            <p:ph type="body" sz="quarter" idx="30"/>
          </p:nvPr>
        </p:nvSpPr>
        <p:spPr>
          <a:xfrm>
            <a:off x="4420548" y="34817"/>
            <a:ext cx="8281967" cy="845139"/>
          </a:xfrm>
        </p:spPr>
        <p:txBody>
          <a:bodyPr/>
          <a:lstStyle/>
          <a:p>
            <a:r>
              <a:rPr lang="en-GB" b="1" i="0" dirty="0">
                <a:effectLst/>
                <a:latin typeface="Söhne"/>
              </a:rPr>
              <a:t>Initial Research in Business Registration: </a:t>
            </a:r>
            <a:r>
              <a:rPr lang="en-GB" sz="3600" b="0" dirty="0"/>
              <a:t>Leveraging Local Resources</a:t>
            </a:r>
          </a:p>
          <a:p>
            <a:pPr algn="l"/>
            <a:endParaRPr lang="en-GB" b="1" i="0" dirty="0">
              <a:effectLst/>
              <a:latin typeface="Söhne"/>
            </a:endParaRPr>
          </a:p>
        </p:txBody>
      </p:sp>
      <p:sp>
        <p:nvSpPr>
          <p:cNvPr id="4" name="Text Placeholder 3">
            <a:extLst>
              <a:ext uri="{FF2B5EF4-FFF2-40B4-BE49-F238E27FC236}">
                <a16:creationId xmlns:a16="http://schemas.microsoft.com/office/drawing/2014/main" id="{85A3CA38-ADD7-7DD5-0098-374C3E039D46}"/>
              </a:ext>
            </a:extLst>
          </p:cNvPr>
          <p:cNvSpPr>
            <a:spLocks noGrp="1"/>
          </p:cNvSpPr>
          <p:nvPr>
            <p:ph type="body" sz="quarter" idx="48"/>
          </p:nvPr>
        </p:nvSpPr>
        <p:spPr>
          <a:xfrm>
            <a:off x="4501571" y="1633974"/>
            <a:ext cx="7466652" cy="5063138"/>
          </a:xfrm>
        </p:spPr>
        <p:txBody>
          <a:bodyPr/>
          <a:lstStyle/>
          <a:p>
            <a:r>
              <a:rPr lang="en-GB" sz="2400" b="1" dirty="0"/>
              <a:t>Online Portals and Government Websites: </a:t>
            </a:r>
            <a:r>
              <a:rPr lang="en-GB" sz="2400" dirty="0"/>
              <a:t>Many governments provide comprehensive online resources for new businesses. These can include step-by-step guides, downloadable forms, and detailed explanations of legal requirements.</a:t>
            </a:r>
          </a:p>
          <a:p>
            <a:r>
              <a:rPr lang="en-GB" sz="2400" b="1" dirty="0"/>
              <a:t>Business Advisory Services: </a:t>
            </a:r>
            <a:r>
              <a:rPr lang="en-GB" sz="2400" dirty="0"/>
              <a:t>Many areas offer free or low-cost advisory services for new entrepreneurs. These services can provide personalized guidance and answer specific questions you might have.</a:t>
            </a:r>
          </a:p>
          <a:p>
            <a:r>
              <a:rPr lang="en-GB" sz="2400" b="1" dirty="0"/>
              <a:t>Networking Opportunities: </a:t>
            </a:r>
            <a:r>
              <a:rPr lang="en-GB" sz="2400" dirty="0"/>
              <a:t>Connect with local business owners and industry groups. They can offer invaluable insights from their own experiences and may provide tips on navigating the local business landscape.</a:t>
            </a:r>
          </a:p>
        </p:txBody>
      </p:sp>
    </p:spTree>
    <p:extLst>
      <p:ext uri="{BB962C8B-B14F-4D97-AF65-F5344CB8AC3E}">
        <p14:creationId xmlns:p14="http://schemas.microsoft.com/office/powerpoint/2010/main" val="19937818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C273F7-E8C0-6D24-C177-6BBA8D41CCE7}"/>
              </a:ext>
            </a:extLst>
          </p:cNvPr>
          <p:cNvSpPr>
            <a:spLocks noGrp="1"/>
          </p:cNvSpPr>
          <p:nvPr>
            <p:ph type="body" sz="quarter" idx="17"/>
          </p:nvPr>
        </p:nvSpPr>
        <p:spPr>
          <a:xfrm>
            <a:off x="125281" y="90281"/>
            <a:ext cx="6470247" cy="1269474"/>
          </a:xfrm>
        </p:spPr>
        <p:txBody>
          <a:bodyPr/>
          <a:lstStyle/>
          <a:p>
            <a:pPr algn="l"/>
            <a:r>
              <a:rPr lang="en-GB" sz="3600" dirty="0"/>
              <a:t>Case example: Business Setup in Dublin, Ireland</a:t>
            </a:r>
          </a:p>
        </p:txBody>
      </p:sp>
      <p:pic>
        <p:nvPicPr>
          <p:cNvPr id="11" name="Picture Placeholder 10">
            <a:extLst>
              <a:ext uri="{FF2B5EF4-FFF2-40B4-BE49-F238E27FC236}">
                <a16:creationId xmlns:a16="http://schemas.microsoft.com/office/drawing/2014/main" id="{45F543D2-DFE6-0477-C74C-B97A11D823C0}"/>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0690" r="20690"/>
          <a:stretch>
            <a:fillRect/>
          </a:stretch>
        </p:blipFill>
        <p:spPr>
          <a:xfrm>
            <a:off x="6745287" y="0"/>
            <a:ext cx="5446713" cy="6326188"/>
          </a:xfrm>
        </p:spPr>
      </p:pic>
      <p:sp>
        <p:nvSpPr>
          <p:cNvPr id="6" name="Text Placeholder 3">
            <a:extLst>
              <a:ext uri="{FF2B5EF4-FFF2-40B4-BE49-F238E27FC236}">
                <a16:creationId xmlns:a16="http://schemas.microsoft.com/office/drawing/2014/main" id="{3F3D33D9-BD81-EB71-8573-91FFC2CBC6ED}"/>
              </a:ext>
            </a:extLst>
          </p:cNvPr>
          <p:cNvSpPr txBox="1">
            <a:spLocks/>
          </p:cNvSpPr>
          <p:nvPr/>
        </p:nvSpPr>
        <p:spPr>
          <a:xfrm>
            <a:off x="289367" y="1094593"/>
            <a:ext cx="6470248" cy="4861647"/>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endParaRPr lang="en-GB" sz="1800" dirty="0">
              <a:solidFill>
                <a:srgbClr val="0C2D45"/>
              </a:solidFill>
            </a:endParaRPr>
          </a:p>
        </p:txBody>
      </p:sp>
      <p:sp>
        <p:nvSpPr>
          <p:cNvPr id="8" name="TextBox 7">
            <a:extLst>
              <a:ext uri="{FF2B5EF4-FFF2-40B4-BE49-F238E27FC236}">
                <a16:creationId xmlns:a16="http://schemas.microsoft.com/office/drawing/2014/main" id="{A5AA74E5-F7B0-6BA9-439D-7467A703FAF7}"/>
              </a:ext>
            </a:extLst>
          </p:cNvPr>
          <p:cNvSpPr txBox="1"/>
          <p:nvPr/>
        </p:nvSpPr>
        <p:spPr>
          <a:xfrm>
            <a:off x="125282" y="1482419"/>
            <a:ext cx="6552290" cy="830997"/>
          </a:xfrm>
          <a:prstGeom prst="rect">
            <a:avLst/>
          </a:prstGeom>
          <a:noFill/>
        </p:spPr>
        <p:txBody>
          <a:bodyPr wrap="square">
            <a:spAutoFit/>
          </a:bodyPr>
          <a:lstStyle/>
          <a:p>
            <a:r>
              <a:rPr lang="en-GB" sz="2400" b="1" dirty="0">
                <a:latin typeface="Calibri" panose="020F0502020204030204" pitchFamily="34" charset="0"/>
                <a:cs typeface="Calibri" panose="020F0502020204030204" pitchFamily="34" charset="0"/>
              </a:rPr>
              <a:t>Scenario: </a:t>
            </a:r>
            <a:r>
              <a:rPr lang="en-GB" sz="2400" dirty="0">
                <a:latin typeface="Calibri" panose="020F0502020204030204" pitchFamily="34" charset="0"/>
                <a:cs typeface="Calibri" panose="020F0502020204030204" pitchFamily="34" charset="0"/>
              </a:rPr>
              <a:t>Imagine you are an entrepreneur planning to open a coffee shop in Dublin. </a:t>
            </a:r>
          </a:p>
        </p:txBody>
      </p:sp>
      <p:sp>
        <p:nvSpPr>
          <p:cNvPr id="9" name="TextBox 8">
            <a:extLst>
              <a:ext uri="{FF2B5EF4-FFF2-40B4-BE49-F238E27FC236}">
                <a16:creationId xmlns:a16="http://schemas.microsoft.com/office/drawing/2014/main" id="{AF39E031-B02A-C859-3F6E-C1C7323787A8}"/>
              </a:ext>
            </a:extLst>
          </p:cNvPr>
          <p:cNvSpPr txBox="1"/>
          <p:nvPr/>
        </p:nvSpPr>
        <p:spPr>
          <a:xfrm>
            <a:off x="125282" y="2953914"/>
            <a:ext cx="6620005" cy="2970044"/>
          </a:xfrm>
          <a:prstGeom prst="rect">
            <a:avLst/>
          </a:prstGeom>
          <a:noFill/>
        </p:spPr>
        <p:txBody>
          <a:bodyPr wrap="square">
            <a:spAutoFit/>
          </a:bodyPr>
          <a:lstStyle/>
          <a:p>
            <a:r>
              <a:rPr lang="en-GB" sz="1700" b="1" dirty="0">
                <a:solidFill>
                  <a:schemeClr val="bg1"/>
                </a:solidFill>
                <a:latin typeface="Calibri" panose="020F0502020204030204" pitchFamily="34" charset="0"/>
                <a:cs typeface="Calibri" panose="020F0502020204030204" pitchFamily="34" charset="0"/>
              </a:rPr>
              <a:t>Market Research: </a:t>
            </a:r>
            <a:r>
              <a:rPr lang="en-GB" sz="1700" dirty="0">
                <a:solidFill>
                  <a:schemeClr val="bg1"/>
                </a:solidFill>
                <a:latin typeface="Calibri" panose="020F0502020204030204" pitchFamily="34" charset="0"/>
                <a:cs typeface="Calibri" panose="020F0502020204030204" pitchFamily="34" charset="0"/>
              </a:rPr>
              <a:t>You would start by researching the local café scene in Dublin, understanding popular trends such as organic coffee or vegan pastries, and identifying key areas in the city where coffee shops thrive.</a:t>
            </a:r>
          </a:p>
          <a:p>
            <a:r>
              <a:rPr lang="en-GB" sz="1700" b="1" dirty="0">
                <a:solidFill>
                  <a:schemeClr val="bg1"/>
                </a:solidFill>
                <a:latin typeface="Calibri" panose="020F0502020204030204" pitchFamily="34" charset="0"/>
                <a:cs typeface="Calibri" panose="020F0502020204030204" pitchFamily="34" charset="0"/>
              </a:rPr>
              <a:t>Regulatory Research: </a:t>
            </a:r>
            <a:r>
              <a:rPr lang="en-GB" sz="1700" dirty="0">
                <a:solidFill>
                  <a:schemeClr val="bg1"/>
                </a:solidFill>
                <a:latin typeface="Calibri" panose="020F0502020204030204" pitchFamily="34" charset="0"/>
                <a:cs typeface="Calibri" panose="020F0502020204030204" pitchFamily="34" charset="0"/>
              </a:rPr>
              <a:t>Next, you would look into specific regulations for food businesses in Ireland, such as health and safety standards, food hygiene certificates, and any special permits required by Dublin City Council.</a:t>
            </a:r>
          </a:p>
          <a:p>
            <a:r>
              <a:rPr lang="en-GB" sz="1700" b="1" dirty="0">
                <a:solidFill>
                  <a:schemeClr val="bg1"/>
                </a:solidFill>
                <a:latin typeface="Calibri" panose="020F0502020204030204" pitchFamily="34" charset="0"/>
                <a:cs typeface="Calibri" panose="020F0502020204030204" pitchFamily="34" charset="0"/>
              </a:rPr>
              <a:t>Utilising Resources: </a:t>
            </a:r>
            <a:r>
              <a:rPr lang="en-GB" sz="1700" dirty="0">
                <a:solidFill>
                  <a:schemeClr val="bg1"/>
                </a:solidFill>
                <a:latin typeface="Calibri" panose="020F0502020204030204" pitchFamily="34" charset="0"/>
                <a:cs typeface="Calibri" panose="020F0502020204030204" pitchFamily="34" charset="0"/>
              </a:rPr>
              <a:t>Utilising resources like the 'Local Enterprise Office' in Dublin for advice, attending workshops or events held by the Dublin Chamber of Commerce, and joining local business networks can provide a wealth of information and support.</a:t>
            </a:r>
            <a:endParaRPr lang="en-GB" sz="1700" dirty="0">
              <a:solidFill>
                <a:schemeClr val="bg1"/>
              </a:solidFill>
            </a:endParaRPr>
          </a:p>
        </p:txBody>
      </p:sp>
    </p:spTree>
    <p:extLst>
      <p:ext uri="{BB962C8B-B14F-4D97-AF65-F5344CB8AC3E}">
        <p14:creationId xmlns:p14="http://schemas.microsoft.com/office/powerpoint/2010/main" val="33356951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F1435742-CAD5-E3C6-4500-C513EC1CAA83}"/>
              </a:ext>
            </a:extLst>
          </p:cNvPr>
          <p:cNvPicPr>
            <a:picLocks noGrp="1" noChangeAspect="1"/>
          </p:cNvPicPr>
          <p:nvPr>
            <p:ph type="pic" sz="quarter" idx="21"/>
          </p:nvPr>
        </p:nvPicPr>
        <p:blipFill rotWithShape="1">
          <a:blip r:embed="rId3" cstate="email">
            <a:extLst>
              <a:ext uri="{28A0092B-C50C-407E-A947-70E740481C1C}">
                <a14:useLocalDpi xmlns:a14="http://schemas.microsoft.com/office/drawing/2010/main"/>
              </a:ext>
            </a:extLst>
          </a:blip>
          <a:srcRect l="6243" t="-2700" r="53283" b="2700"/>
          <a:stretch/>
        </p:blipFill>
        <p:spPr>
          <a:xfrm>
            <a:off x="0" y="0"/>
            <a:ext cx="4163818" cy="6858000"/>
          </a:xfrm>
        </p:spPr>
      </p:pic>
      <p:sp>
        <p:nvSpPr>
          <p:cNvPr id="3" name="Text Placeholder 2">
            <a:extLst>
              <a:ext uri="{FF2B5EF4-FFF2-40B4-BE49-F238E27FC236}">
                <a16:creationId xmlns:a16="http://schemas.microsoft.com/office/drawing/2014/main" id="{22A28357-C188-0690-D3D1-1636DE753605}"/>
              </a:ext>
            </a:extLst>
          </p:cNvPr>
          <p:cNvSpPr>
            <a:spLocks noGrp="1"/>
          </p:cNvSpPr>
          <p:nvPr>
            <p:ph type="body" sz="quarter" idx="30"/>
          </p:nvPr>
        </p:nvSpPr>
        <p:spPr>
          <a:xfrm>
            <a:off x="4454043" y="94262"/>
            <a:ext cx="7737957" cy="845139"/>
          </a:xfrm>
        </p:spPr>
        <p:txBody>
          <a:bodyPr/>
          <a:lstStyle/>
          <a:p>
            <a:r>
              <a:rPr lang="en-GB" b="1" i="0" dirty="0">
                <a:effectLst/>
                <a:latin typeface="Söhne"/>
              </a:rPr>
              <a:t>Choosing a Business Name: </a:t>
            </a:r>
            <a:r>
              <a:rPr lang="en-GB" sz="3600" b="0" dirty="0"/>
              <a:t>Balancing Creativity and Compliance</a:t>
            </a:r>
          </a:p>
          <a:p>
            <a:pPr algn="l"/>
            <a:endParaRPr lang="en-GB" b="1" i="0" dirty="0">
              <a:effectLst/>
              <a:latin typeface="Söhne"/>
            </a:endParaRPr>
          </a:p>
        </p:txBody>
      </p:sp>
      <p:sp>
        <p:nvSpPr>
          <p:cNvPr id="4" name="Text Placeholder 3">
            <a:extLst>
              <a:ext uri="{FF2B5EF4-FFF2-40B4-BE49-F238E27FC236}">
                <a16:creationId xmlns:a16="http://schemas.microsoft.com/office/drawing/2014/main" id="{85A3CA38-ADD7-7DD5-0098-374C3E039D46}"/>
              </a:ext>
            </a:extLst>
          </p:cNvPr>
          <p:cNvSpPr>
            <a:spLocks noGrp="1"/>
          </p:cNvSpPr>
          <p:nvPr>
            <p:ph type="body" sz="quarter" idx="48"/>
          </p:nvPr>
        </p:nvSpPr>
        <p:spPr>
          <a:xfrm>
            <a:off x="4501571" y="1349237"/>
            <a:ext cx="7053226" cy="4861647"/>
          </a:xfrm>
        </p:spPr>
        <p:txBody>
          <a:bodyPr/>
          <a:lstStyle/>
          <a:p>
            <a:r>
              <a:rPr lang="en-GB" sz="2400" b="1" dirty="0"/>
              <a:t>Reflecting Your Brand: </a:t>
            </a:r>
            <a:r>
              <a:rPr lang="en-GB" sz="2400" dirty="0"/>
              <a:t>The name of your business is often the first impression you make. It should be catchy, memorable, and encapsulate the essence of what your business offers.</a:t>
            </a:r>
          </a:p>
          <a:p>
            <a:r>
              <a:rPr lang="en-GB" sz="2400" b="1" dirty="0"/>
              <a:t>Cultural Considerations: </a:t>
            </a:r>
            <a:r>
              <a:rPr lang="en-GB" sz="2400" dirty="0"/>
              <a:t>Consider the cultural context and language of the area where you will operate. A name that works well in one language or culture might have unintended meanings or connotations in another.</a:t>
            </a:r>
          </a:p>
          <a:p>
            <a:r>
              <a:rPr lang="en-GB" sz="2400" b="1" dirty="0"/>
              <a:t>Compliance with Regulations: </a:t>
            </a:r>
            <a:r>
              <a:rPr lang="en-GB" sz="2400" dirty="0"/>
              <a:t>It's important to ensure that your chosen name doesn't infringe on existing trademarks. In many places, this means conducting a search through national or regional trademark databases.</a:t>
            </a:r>
          </a:p>
        </p:txBody>
      </p:sp>
    </p:spTree>
    <p:extLst>
      <p:ext uri="{BB962C8B-B14F-4D97-AF65-F5344CB8AC3E}">
        <p14:creationId xmlns:p14="http://schemas.microsoft.com/office/powerpoint/2010/main" val="12853977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F1435742-CAD5-E3C6-4500-C513EC1CAA83}"/>
              </a:ext>
            </a:extLst>
          </p:cNvPr>
          <p:cNvPicPr>
            <a:picLocks noGrp="1" noChangeAspect="1"/>
          </p:cNvPicPr>
          <p:nvPr>
            <p:ph type="pic" sz="quarter" idx="21"/>
          </p:nvPr>
        </p:nvPicPr>
        <p:blipFill>
          <a:blip r:embed="rId3" cstate="email">
            <a:extLst>
              <a:ext uri="{28A0092B-C50C-407E-A947-70E740481C1C}">
                <a14:useLocalDpi xmlns:a14="http://schemas.microsoft.com/office/drawing/2010/main"/>
              </a:ext>
            </a:extLst>
          </a:blip>
          <a:srcRect l="18674" r="18674"/>
          <a:stretch/>
        </p:blipFill>
        <p:spPr>
          <a:xfrm>
            <a:off x="0" y="0"/>
            <a:ext cx="4163818" cy="6858000"/>
          </a:xfrm>
        </p:spPr>
      </p:pic>
      <p:sp>
        <p:nvSpPr>
          <p:cNvPr id="3" name="Text Placeholder 2">
            <a:extLst>
              <a:ext uri="{FF2B5EF4-FFF2-40B4-BE49-F238E27FC236}">
                <a16:creationId xmlns:a16="http://schemas.microsoft.com/office/drawing/2014/main" id="{22A28357-C188-0690-D3D1-1636DE753605}"/>
              </a:ext>
            </a:extLst>
          </p:cNvPr>
          <p:cNvSpPr>
            <a:spLocks noGrp="1"/>
          </p:cNvSpPr>
          <p:nvPr>
            <p:ph type="body" sz="quarter" idx="30"/>
          </p:nvPr>
        </p:nvSpPr>
        <p:spPr>
          <a:xfrm>
            <a:off x="4454043" y="94262"/>
            <a:ext cx="7737957" cy="845139"/>
          </a:xfrm>
        </p:spPr>
        <p:txBody>
          <a:bodyPr/>
          <a:lstStyle/>
          <a:p>
            <a:r>
              <a:rPr lang="en-GB" b="1" i="0" dirty="0">
                <a:effectLst/>
                <a:latin typeface="Söhne"/>
              </a:rPr>
              <a:t>Choosing a Business Name: </a:t>
            </a:r>
            <a:r>
              <a:rPr lang="en-GB" sz="3600" b="0" dirty="0"/>
              <a:t>The Registration Process</a:t>
            </a:r>
          </a:p>
          <a:p>
            <a:pPr algn="l"/>
            <a:endParaRPr lang="en-GB" b="1" i="0" dirty="0">
              <a:effectLst/>
              <a:latin typeface="Söhne"/>
            </a:endParaRPr>
          </a:p>
        </p:txBody>
      </p:sp>
      <p:sp>
        <p:nvSpPr>
          <p:cNvPr id="4" name="Text Placeholder 3">
            <a:extLst>
              <a:ext uri="{FF2B5EF4-FFF2-40B4-BE49-F238E27FC236}">
                <a16:creationId xmlns:a16="http://schemas.microsoft.com/office/drawing/2014/main" id="{85A3CA38-ADD7-7DD5-0098-374C3E039D46}"/>
              </a:ext>
            </a:extLst>
          </p:cNvPr>
          <p:cNvSpPr>
            <a:spLocks noGrp="1"/>
          </p:cNvSpPr>
          <p:nvPr>
            <p:ph type="body" sz="quarter" idx="48"/>
          </p:nvPr>
        </p:nvSpPr>
        <p:spPr>
          <a:xfrm>
            <a:off x="4501571" y="1349237"/>
            <a:ext cx="7501376" cy="4861647"/>
          </a:xfrm>
        </p:spPr>
        <p:txBody>
          <a:bodyPr/>
          <a:lstStyle/>
          <a:p>
            <a:r>
              <a:rPr lang="en-GB" sz="2400" b="1" dirty="0"/>
              <a:t>Local Business Name Registries: </a:t>
            </a:r>
            <a:r>
              <a:rPr lang="en-GB" sz="2400" dirty="0"/>
              <a:t>Before finalising your business name, check with the local business registry to ensure the name isn't already in use.</a:t>
            </a:r>
          </a:p>
          <a:p>
            <a:r>
              <a:rPr lang="en-GB" sz="2400" b="1" dirty="0"/>
              <a:t>Registration Formalities: </a:t>
            </a:r>
            <a:r>
              <a:rPr lang="en-GB" sz="2400" dirty="0"/>
              <a:t>Once you've confirmed the availability and compliance of your business name, the next step is to officially register it with the local business registration authority. This process might involve some paperwork and a registration fee.</a:t>
            </a:r>
          </a:p>
          <a:p>
            <a:r>
              <a:rPr lang="en-GB" sz="2400" b="1" dirty="0"/>
              <a:t>Protecting Your Brand: </a:t>
            </a:r>
            <a:r>
              <a:rPr lang="en-GB" sz="2400" dirty="0"/>
              <a:t>Consider registering your business name as a trademark. This offers legal protection for your brand and prevents others from using a name that's too similar to yours.</a:t>
            </a:r>
          </a:p>
        </p:txBody>
      </p:sp>
    </p:spTree>
    <p:extLst>
      <p:ext uri="{BB962C8B-B14F-4D97-AF65-F5344CB8AC3E}">
        <p14:creationId xmlns:p14="http://schemas.microsoft.com/office/powerpoint/2010/main" val="15217832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9FF91A7C-8453-734D-8C11-8B904D12FD0D}"/>
              </a:ext>
            </a:extLst>
          </p:cNvPr>
          <p:cNvSpPr>
            <a:spLocks noGrp="1"/>
          </p:cNvSpPr>
          <p:nvPr>
            <p:ph type="body" sz="quarter" idx="13"/>
          </p:nvPr>
        </p:nvSpPr>
        <p:spPr>
          <a:xfrm>
            <a:off x="2141145" y="2532237"/>
            <a:ext cx="1045074" cy="223473"/>
          </a:xfrm>
        </p:spPr>
        <p:txBody>
          <a:bodyPr/>
          <a:lstStyle/>
          <a:p>
            <a:r>
              <a:rPr lang="en-US" dirty="0">
                <a:solidFill>
                  <a:srgbClr val="915F9E"/>
                </a:solidFill>
              </a:rPr>
              <a:t>01</a:t>
            </a:r>
          </a:p>
        </p:txBody>
      </p:sp>
      <p:sp>
        <p:nvSpPr>
          <p:cNvPr id="11" name="Text Placeholder 10">
            <a:extLst>
              <a:ext uri="{FF2B5EF4-FFF2-40B4-BE49-F238E27FC236}">
                <a16:creationId xmlns:a16="http://schemas.microsoft.com/office/drawing/2014/main" id="{24ED337C-F64E-DA49-AD56-28A14BCEEFB2}"/>
              </a:ext>
            </a:extLst>
          </p:cNvPr>
          <p:cNvSpPr>
            <a:spLocks noGrp="1"/>
          </p:cNvSpPr>
          <p:nvPr>
            <p:ph type="body" sz="quarter" idx="14"/>
          </p:nvPr>
        </p:nvSpPr>
        <p:spPr>
          <a:xfrm>
            <a:off x="2938663" y="2477837"/>
            <a:ext cx="9253337" cy="290367"/>
          </a:xfrm>
        </p:spPr>
        <p:txBody>
          <a:bodyPr/>
          <a:lstStyle/>
          <a:p>
            <a:r>
              <a:rPr lang="en-US" sz="1600" dirty="0"/>
              <a:t>Enhancing Language Skills of Migrant Entrepreneurs in the Business World  </a:t>
            </a:r>
            <a:endParaRPr lang="en-US" sz="1600" dirty="0">
              <a:solidFill>
                <a:srgbClr val="0C2D45"/>
              </a:solidFill>
            </a:endParaRPr>
          </a:p>
        </p:txBody>
      </p:sp>
      <p:sp>
        <p:nvSpPr>
          <p:cNvPr id="12" name="Text Placeholder 11">
            <a:extLst>
              <a:ext uri="{FF2B5EF4-FFF2-40B4-BE49-F238E27FC236}">
                <a16:creationId xmlns:a16="http://schemas.microsoft.com/office/drawing/2014/main" id="{BF5B6173-46F8-114D-AC3C-D521B40B69DA}"/>
              </a:ext>
            </a:extLst>
          </p:cNvPr>
          <p:cNvSpPr>
            <a:spLocks noGrp="1"/>
          </p:cNvSpPr>
          <p:nvPr>
            <p:ph type="body" sz="quarter" idx="15"/>
          </p:nvPr>
        </p:nvSpPr>
        <p:spPr>
          <a:xfrm>
            <a:off x="2123218" y="2958181"/>
            <a:ext cx="1045074" cy="223473"/>
          </a:xfrm>
        </p:spPr>
        <p:txBody>
          <a:bodyPr/>
          <a:lstStyle/>
          <a:p>
            <a:r>
              <a:rPr lang="en-US" dirty="0">
                <a:solidFill>
                  <a:srgbClr val="915F9E"/>
                </a:solidFill>
              </a:rPr>
              <a:t>0</a:t>
            </a:r>
            <a:r>
              <a:rPr lang="en-US" dirty="0"/>
              <a:t>2</a:t>
            </a:r>
            <a:endParaRPr lang="en-US" dirty="0">
              <a:solidFill>
                <a:srgbClr val="915F9E"/>
              </a:solidFill>
            </a:endParaRPr>
          </a:p>
        </p:txBody>
      </p:sp>
      <p:sp>
        <p:nvSpPr>
          <p:cNvPr id="14" name="Text Placeholder 13">
            <a:extLst>
              <a:ext uri="{FF2B5EF4-FFF2-40B4-BE49-F238E27FC236}">
                <a16:creationId xmlns:a16="http://schemas.microsoft.com/office/drawing/2014/main" id="{67C331F7-5757-6641-9BBF-CD38714CB570}"/>
              </a:ext>
            </a:extLst>
          </p:cNvPr>
          <p:cNvSpPr>
            <a:spLocks noGrp="1"/>
          </p:cNvSpPr>
          <p:nvPr>
            <p:ph type="body" sz="quarter" idx="19"/>
          </p:nvPr>
        </p:nvSpPr>
        <p:spPr>
          <a:xfrm>
            <a:off x="2938663" y="2749735"/>
            <a:ext cx="8578869" cy="568576"/>
          </a:xfrm>
        </p:spPr>
        <p:txBody>
          <a:bodyPr/>
          <a:lstStyle/>
          <a:p>
            <a:r>
              <a:rPr lang="en-US" sz="1600" dirty="0"/>
              <a:t>Relevant Legal and Regulatory Knowledge in Business</a:t>
            </a:r>
            <a:endParaRPr lang="en-US" sz="1600" dirty="0">
              <a:solidFill>
                <a:srgbClr val="0C2D45"/>
              </a:solidFill>
            </a:endParaRPr>
          </a:p>
        </p:txBody>
      </p:sp>
      <p:sp>
        <p:nvSpPr>
          <p:cNvPr id="13" name="Text Placeholder 12">
            <a:extLst>
              <a:ext uri="{FF2B5EF4-FFF2-40B4-BE49-F238E27FC236}">
                <a16:creationId xmlns:a16="http://schemas.microsoft.com/office/drawing/2014/main" id="{52310EBE-4E3C-B445-BD97-7B2640FD7918}"/>
              </a:ext>
            </a:extLst>
          </p:cNvPr>
          <p:cNvSpPr>
            <a:spLocks noGrp="1"/>
          </p:cNvSpPr>
          <p:nvPr>
            <p:ph type="body" sz="quarter" idx="17"/>
          </p:nvPr>
        </p:nvSpPr>
        <p:spPr>
          <a:xfrm>
            <a:off x="2123218" y="3370947"/>
            <a:ext cx="1045074" cy="223473"/>
          </a:xfrm>
        </p:spPr>
        <p:txBody>
          <a:bodyPr/>
          <a:lstStyle/>
          <a:p>
            <a:r>
              <a:rPr lang="en-US" dirty="0">
                <a:solidFill>
                  <a:srgbClr val="915F9E"/>
                </a:solidFill>
              </a:rPr>
              <a:t>03</a:t>
            </a:r>
          </a:p>
        </p:txBody>
      </p:sp>
      <p:sp>
        <p:nvSpPr>
          <p:cNvPr id="15" name="Text Placeholder 14">
            <a:extLst>
              <a:ext uri="{FF2B5EF4-FFF2-40B4-BE49-F238E27FC236}">
                <a16:creationId xmlns:a16="http://schemas.microsoft.com/office/drawing/2014/main" id="{A3B016CE-DAB6-9640-B44D-A78DE1197BA2}"/>
              </a:ext>
            </a:extLst>
          </p:cNvPr>
          <p:cNvSpPr>
            <a:spLocks noGrp="1"/>
          </p:cNvSpPr>
          <p:nvPr>
            <p:ph type="body" sz="quarter" idx="20"/>
          </p:nvPr>
        </p:nvSpPr>
        <p:spPr>
          <a:xfrm>
            <a:off x="2938663" y="3353253"/>
            <a:ext cx="9916725" cy="254079"/>
          </a:xfrm>
        </p:spPr>
        <p:txBody>
          <a:bodyPr/>
          <a:lstStyle/>
          <a:p>
            <a:r>
              <a:rPr lang="en-US" sz="1600" dirty="0"/>
              <a:t>Common Challenges Faced by Migrant Entrepreneurs in Business Creation  </a:t>
            </a:r>
            <a:endParaRPr lang="en-US" sz="1600" dirty="0">
              <a:solidFill>
                <a:srgbClr val="0C2D45"/>
              </a:solidFill>
            </a:endParaRPr>
          </a:p>
        </p:txBody>
      </p:sp>
      <p:sp>
        <p:nvSpPr>
          <p:cNvPr id="16" name="Text Placeholder 15">
            <a:extLst>
              <a:ext uri="{FF2B5EF4-FFF2-40B4-BE49-F238E27FC236}">
                <a16:creationId xmlns:a16="http://schemas.microsoft.com/office/drawing/2014/main" id="{1337B424-7DC9-8345-8319-760211015880}"/>
              </a:ext>
            </a:extLst>
          </p:cNvPr>
          <p:cNvSpPr>
            <a:spLocks noGrp="1"/>
          </p:cNvSpPr>
          <p:nvPr>
            <p:ph type="body" sz="quarter" idx="21"/>
          </p:nvPr>
        </p:nvSpPr>
        <p:spPr>
          <a:xfrm>
            <a:off x="2116330" y="3779197"/>
            <a:ext cx="1045074" cy="223473"/>
          </a:xfrm>
        </p:spPr>
        <p:txBody>
          <a:bodyPr/>
          <a:lstStyle/>
          <a:p>
            <a:r>
              <a:rPr lang="en-US" dirty="0">
                <a:solidFill>
                  <a:srgbClr val="915F9E"/>
                </a:solidFill>
              </a:rPr>
              <a:t>04</a:t>
            </a:r>
          </a:p>
        </p:txBody>
      </p:sp>
      <p:sp>
        <p:nvSpPr>
          <p:cNvPr id="17" name="Text Placeholder 16">
            <a:extLst>
              <a:ext uri="{FF2B5EF4-FFF2-40B4-BE49-F238E27FC236}">
                <a16:creationId xmlns:a16="http://schemas.microsoft.com/office/drawing/2014/main" id="{EF33781D-C6EB-6446-9C85-FB2000012C60}"/>
              </a:ext>
            </a:extLst>
          </p:cNvPr>
          <p:cNvSpPr>
            <a:spLocks noGrp="1"/>
          </p:cNvSpPr>
          <p:nvPr>
            <p:ph type="body" sz="quarter" idx="22"/>
          </p:nvPr>
        </p:nvSpPr>
        <p:spPr>
          <a:xfrm>
            <a:off x="2938663" y="3670282"/>
            <a:ext cx="11261432" cy="466155"/>
          </a:xfrm>
        </p:spPr>
        <p:txBody>
          <a:bodyPr/>
          <a:lstStyle/>
          <a:p>
            <a:r>
              <a:rPr lang="en-US" sz="1600" dirty="0">
                <a:solidFill>
                  <a:srgbClr val="0C2D45"/>
                </a:solidFill>
              </a:rPr>
              <a:t>Strengths of Migrant Entrepreneurs and Assessment of Individual  </a:t>
            </a:r>
            <a:r>
              <a:rPr lang="en-US" sz="1600" dirty="0"/>
              <a:t>Entrepreneurs Capabilities </a:t>
            </a:r>
            <a:endParaRPr lang="en-US" sz="1600" dirty="0">
              <a:solidFill>
                <a:srgbClr val="0C2D45"/>
              </a:solidFill>
            </a:endParaRPr>
          </a:p>
        </p:txBody>
      </p:sp>
      <p:sp>
        <p:nvSpPr>
          <p:cNvPr id="19" name="Text Placeholder 18">
            <a:extLst>
              <a:ext uri="{FF2B5EF4-FFF2-40B4-BE49-F238E27FC236}">
                <a16:creationId xmlns:a16="http://schemas.microsoft.com/office/drawing/2014/main" id="{84367E26-76EA-4E40-9D99-7C3977776A6D}"/>
              </a:ext>
            </a:extLst>
          </p:cNvPr>
          <p:cNvSpPr>
            <a:spLocks noGrp="1"/>
          </p:cNvSpPr>
          <p:nvPr>
            <p:ph type="body" sz="quarter" idx="51"/>
          </p:nvPr>
        </p:nvSpPr>
        <p:spPr>
          <a:xfrm>
            <a:off x="2102905" y="4187447"/>
            <a:ext cx="1045074" cy="223473"/>
          </a:xfrm>
        </p:spPr>
        <p:txBody>
          <a:bodyPr/>
          <a:lstStyle/>
          <a:p>
            <a:r>
              <a:rPr lang="en-US" dirty="0">
                <a:solidFill>
                  <a:srgbClr val="915F9E"/>
                </a:solidFill>
              </a:rPr>
              <a:t>05</a:t>
            </a:r>
          </a:p>
        </p:txBody>
      </p:sp>
      <p:sp>
        <p:nvSpPr>
          <p:cNvPr id="20" name="Text Placeholder 19">
            <a:extLst>
              <a:ext uri="{FF2B5EF4-FFF2-40B4-BE49-F238E27FC236}">
                <a16:creationId xmlns:a16="http://schemas.microsoft.com/office/drawing/2014/main" id="{E794E5C9-0EA8-BF47-A0AF-E0B7D9858292}"/>
              </a:ext>
            </a:extLst>
          </p:cNvPr>
          <p:cNvSpPr>
            <a:spLocks noGrp="1"/>
          </p:cNvSpPr>
          <p:nvPr>
            <p:ph type="body" sz="quarter" idx="52"/>
          </p:nvPr>
        </p:nvSpPr>
        <p:spPr>
          <a:xfrm>
            <a:off x="2902805" y="4224075"/>
            <a:ext cx="5715653" cy="223473"/>
          </a:xfrm>
        </p:spPr>
        <p:txBody>
          <a:bodyPr/>
          <a:lstStyle/>
          <a:p>
            <a:r>
              <a:rPr lang="en-US" sz="1600" dirty="0"/>
              <a:t>Development of a Business Plan </a:t>
            </a:r>
            <a:endParaRPr lang="en-US" sz="1600" dirty="0">
              <a:solidFill>
                <a:srgbClr val="0C2D45"/>
              </a:solidFill>
            </a:endParaRPr>
          </a:p>
        </p:txBody>
      </p:sp>
      <p:sp>
        <p:nvSpPr>
          <p:cNvPr id="21" name="Text Placeholder 20">
            <a:extLst>
              <a:ext uri="{FF2B5EF4-FFF2-40B4-BE49-F238E27FC236}">
                <a16:creationId xmlns:a16="http://schemas.microsoft.com/office/drawing/2014/main" id="{78F19BA0-100A-BA42-BED3-4F4CB3AB15F7}"/>
              </a:ext>
            </a:extLst>
          </p:cNvPr>
          <p:cNvSpPr>
            <a:spLocks noGrp="1"/>
          </p:cNvSpPr>
          <p:nvPr>
            <p:ph type="body" sz="quarter" idx="53"/>
          </p:nvPr>
        </p:nvSpPr>
        <p:spPr>
          <a:xfrm>
            <a:off x="2102909" y="4689659"/>
            <a:ext cx="1045074" cy="223473"/>
          </a:xfrm>
        </p:spPr>
        <p:txBody>
          <a:bodyPr/>
          <a:lstStyle/>
          <a:p>
            <a:r>
              <a:rPr lang="en-US" dirty="0">
                <a:solidFill>
                  <a:srgbClr val="915F9E"/>
                </a:solidFill>
              </a:rPr>
              <a:t>06</a:t>
            </a:r>
          </a:p>
        </p:txBody>
      </p:sp>
      <p:sp>
        <p:nvSpPr>
          <p:cNvPr id="22" name="Text Placeholder 21">
            <a:extLst>
              <a:ext uri="{FF2B5EF4-FFF2-40B4-BE49-F238E27FC236}">
                <a16:creationId xmlns:a16="http://schemas.microsoft.com/office/drawing/2014/main" id="{11D52E53-546D-EF42-A264-22D89E5373E9}"/>
              </a:ext>
            </a:extLst>
          </p:cNvPr>
          <p:cNvSpPr>
            <a:spLocks noGrp="1"/>
          </p:cNvSpPr>
          <p:nvPr>
            <p:ph type="body" sz="quarter" idx="54"/>
          </p:nvPr>
        </p:nvSpPr>
        <p:spPr>
          <a:xfrm>
            <a:off x="2932831" y="4698122"/>
            <a:ext cx="5715653" cy="223473"/>
          </a:xfrm>
        </p:spPr>
        <p:txBody>
          <a:bodyPr/>
          <a:lstStyle/>
          <a:p>
            <a:r>
              <a:rPr lang="en-US" sz="1600" dirty="0"/>
              <a:t>Case Studies </a:t>
            </a:r>
            <a:endParaRPr lang="en-US" sz="1600" dirty="0">
              <a:solidFill>
                <a:srgbClr val="0C2D45"/>
              </a:solidFill>
            </a:endParaRPr>
          </a:p>
        </p:txBody>
      </p:sp>
      <p:sp>
        <p:nvSpPr>
          <p:cNvPr id="23" name="Text Placeholder 22">
            <a:extLst>
              <a:ext uri="{FF2B5EF4-FFF2-40B4-BE49-F238E27FC236}">
                <a16:creationId xmlns:a16="http://schemas.microsoft.com/office/drawing/2014/main" id="{2A918B5F-90D1-504A-8107-BD0E2D1B59B1}"/>
              </a:ext>
            </a:extLst>
          </p:cNvPr>
          <p:cNvSpPr>
            <a:spLocks noGrp="1"/>
          </p:cNvSpPr>
          <p:nvPr>
            <p:ph type="body" sz="quarter" idx="61"/>
          </p:nvPr>
        </p:nvSpPr>
        <p:spPr>
          <a:xfrm>
            <a:off x="2421802" y="1005035"/>
            <a:ext cx="5901484" cy="640405"/>
          </a:xfrm>
        </p:spPr>
        <p:txBody>
          <a:bodyPr/>
          <a:lstStyle/>
          <a:p>
            <a:r>
              <a:rPr lang="en-US" dirty="0">
                <a:solidFill>
                  <a:srgbClr val="915F9E"/>
                </a:solidFill>
              </a:rPr>
              <a:t>TABLE OF CONTENTS</a:t>
            </a:r>
          </a:p>
        </p:txBody>
      </p:sp>
      <p:sp>
        <p:nvSpPr>
          <p:cNvPr id="2" name="Slide Number Placeholder 2">
            <a:extLst>
              <a:ext uri="{FF2B5EF4-FFF2-40B4-BE49-F238E27FC236}">
                <a16:creationId xmlns:a16="http://schemas.microsoft.com/office/drawing/2014/main" id="{C72DD1BA-8BB3-FA93-2FF2-226664E56F8C}"/>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2</a:t>
            </a:fld>
            <a:endParaRPr lang="en-US" sz="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106865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C273F7-E8C0-6D24-C177-6BBA8D41CCE7}"/>
              </a:ext>
            </a:extLst>
          </p:cNvPr>
          <p:cNvSpPr>
            <a:spLocks noGrp="1"/>
          </p:cNvSpPr>
          <p:nvPr>
            <p:ph type="body" sz="quarter" idx="17"/>
          </p:nvPr>
        </p:nvSpPr>
        <p:spPr>
          <a:xfrm>
            <a:off x="125281" y="90281"/>
            <a:ext cx="6470247" cy="1269474"/>
          </a:xfrm>
        </p:spPr>
        <p:txBody>
          <a:bodyPr/>
          <a:lstStyle/>
          <a:p>
            <a:pPr algn="l"/>
            <a:r>
              <a:rPr lang="en-GB" sz="3600" dirty="0"/>
              <a:t>Case example: </a:t>
            </a:r>
            <a:r>
              <a:rPr lang="en-GB" sz="3600" i="0" dirty="0">
                <a:effectLst/>
              </a:rPr>
              <a:t>Starting a Business in Berlin, Germany</a:t>
            </a:r>
          </a:p>
          <a:p>
            <a:pPr algn="l"/>
            <a:endParaRPr lang="en-GB" sz="3600" dirty="0"/>
          </a:p>
        </p:txBody>
      </p:sp>
      <p:pic>
        <p:nvPicPr>
          <p:cNvPr id="11" name="Picture Placeholder 10">
            <a:extLst>
              <a:ext uri="{FF2B5EF4-FFF2-40B4-BE49-F238E27FC236}">
                <a16:creationId xmlns:a16="http://schemas.microsoft.com/office/drawing/2014/main" id="{45F543D2-DFE6-0477-C74C-B97A11D823C0}"/>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1301" r="21301"/>
          <a:stretch/>
        </p:blipFill>
        <p:spPr>
          <a:xfrm>
            <a:off x="6745287" y="0"/>
            <a:ext cx="5446713" cy="6326188"/>
          </a:xfrm>
        </p:spPr>
      </p:pic>
      <p:sp>
        <p:nvSpPr>
          <p:cNvPr id="6" name="Text Placeholder 3">
            <a:extLst>
              <a:ext uri="{FF2B5EF4-FFF2-40B4-BE49-F238E27FC236}">
                <a16:creationId xmlns:a16="http://schemas.microsoft.com/office/drawing/2014/main" id="{3F3D33D9-BD81-EB71-8573-91FFC2CBC6ED}"/>
              </a:ext>
            </a:extLst>
          </p:cNvPr>
          <p:cNvSpPr txBox="1">
            <a:spLocks/>
          </p:cNvSpPr>
          <p:nvPr/>
        </p:nvSpPr>
        <p:spPr>
          <a:xfrm>
            <a:off x="289367" y="1094593"/>
            <a:ext cx="6470248" cy="4861647"/>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endParaRPr lang="en-GB" sz="1800" dirty="0">
              <a:solidFill>
                <a:srgbClr val="0C2D45"/>
              </a:solidFill>
            </a:endParaRPr>
          </a:p>
        </p:txBody>
      </p:sp>
      <p:sp>
        <p:nvSpPr>
          <p:cNvPr id="8" name="TextBox 7">
            <a:extLst>
              <a:ext uri="{FF2B5EF4-FFF2-40B4-BE49-F238E27FC236}">
                <a16:creationId xmlns:a16="http://schemas.microsoft.com/office/drawing/2014/main" id="{A5AA74E5-F7B0-6BA9-439D-7467A703FAF7}"/>
              </a:ext>
            </a:extLst>
          </p:cNvPr>
          <p:cNvSpPr txBox="1"/>
          <p:nvPr/>
        </p:nvSpPr>
        <p:spPr>
          <a:xfrm>
            <a:off x="125282" y="1482419"/>
            <a:ext cx="6552290" cy="830997"/>
          </a:xfrm>
          <a:prstGeom prst="rect">
            <a:avLst/>
          </a:prstGeom>
          <a:noFill/>
        </p:spPr>
        <p:txBody>
          <a:bodyPr wrap="square">
            <a:spAutoFit/>
          </a:bodyPr>
          <a:lstStyle/>
          <a:p>
            <a:r>
              <a:rPr lang="en-GB" sz="2400" b="1" dirty="0">
                <a:latin typeface="Calibri" panose="020F0502020204030204" pitchFamily="34" charset="0"/>
                <a:cs typeface="Calibri" panose="020F0502020204030204" pitchFamily="34" charset="0"/>
              </a:rPr>
              <a:t>Scenario: </a:t>
            </a:r>
            <a:r>
              <a:rPr lang="en-GB" sz="2400" dirty="0">
                <a:latin typeface="Calibri" panose="020F0502020204030204" pitchFamily="34" charset="0"/>
                <a:cs typeface="Calibri" panose="020F0502020204030204" pitchFamily="34" charset="0"/>
              </a:rPr>
              <a:t>Imagine you're an entrepreneur planning to open a boutique design studio in Berlin. </a:t>
            </a:r>
          </a:p>
        </p:txBody>
      </p:sp>
      <p:sp>
        <p:nvSpPr>
          <p:cNvPr id="9" name="TextBox 8">
            <a:extLst>
              <a:ext uri="{FF2B5EF4-FFF2-40B4-BE49-F238E27FC236}">
                <a16:creationId xmlns:a16="http://schemas.microsoft.com/office/drawing/2014/main" id="{AF39E031-B02A-C859-3F6E-C1C7323787A8}"/>
              </a:ext>
            </a:extLst>
          </p:cNvPr>
          <p:cNvSpPr txBox="1"/>
          <p:nvPr/>
        </p:nvSpPr>
        <p:spPr>
          <a:xfrm>
            <a:off x="125282" y="2953914"/>
            <a:ext cx="6470247" cy="2708434"/>
          </a:xfrm>
          <a:prstGeom prst="rect">
            <a:avLst/>
          </a:prstGeom>
          <a:noFill/>
        </p:spPr>
        <p:txBody>
          <a:bodyPr wrap="square">
            <a:spAutoFit/>
          </a:bodyPr>
          <a:lstStyle/>
          <a:p>
            <a:r>
              <a:rPr lang="en-GB" sz="1700" b="1" dirty="0">
                <a:solidFill>
                  <a:schemeClr val="bg1"/>
                </a:solidFill>
                <a:latin typeface="Calibri" panose="020F0502020204030204" pitchFamily="34" charset="0"/>
                <a:cs typeface="Calibri" panose="020F0502020204030204" pitchFamily="34" charset="0"/>
              </a:rPr>
              <a:t>Name Selection: </a:t>
            </a:r>
            <a:r>
              <a:rPr lang="en-GB" sz="1700" dirty="0">
                <a:solidFill>
                  <a:schemeClr val="bg1"/>
                </a:solidFill>
                <a:latin typeface="Calibri" panose="020F0502020204030204" pitchFamily="34" charset="0"/>
                <a:cs typeface="Calibri" panose="020F0502020204030204" pitchFamily="34" charset="0"/>
              </a:rPr>
              <a:t>You might come up with a name that blends creativity with a touch of German culture, such as "</a:t>
            </a:r>
            <a:r>
              <a:rPr lang="en-GB" sz="1700" dirty="0" err="1">
                <a:solidFill>
                  <a:schemeClr val="bg1"/>
                </a:solidFill>
                <a:latin typeface="Calibri" panose="020F0502020204030204" pitchFamily="34" charset="0"/>
                <a:cs typeface="Calibri" panose="020F0502020204030204" pitchFamily="34" charset="0"/>
              </a:rPr>
              <a:t>KreativKunst</a:t>
            </a:r>
            <a:r>
              <a:rPr lang="en-GB" sz="1700" dirty="0">
                <a:solidFill>
                  <a:schemeClr val="bg1"/>
                </a:solidFill>
                <a:latin typeface="Calibri" panose="020F0502020204030204" pitchFamily="34" charset="0"/>
                <a:cs typeface="Calibri" panose="020F0502020204030204" pitchFamily="34" charset="0"/>
              </a:rPr>
              <a:t> Studio."</a:t>
            </a:r>
          </a:p>
          <a:p>
            <a:r>
              <a:rPr lang="en-GB" sz="1700" b="1" dirty="0">
                <a:solidFill>
                  <a:schemeClr val="bg1"/>
                </a:solidFill>
                <a:latin typeface="Calibri" panose="020F0502020204030204" pitchFamily="34" charset="0"/>
                <a:cs typeface="Calibri" panose="020F0502020204030204" pitchFamily="34" charset="0"/>
              </a:rPr>
              <a:t>Research for Compliance: </a:t>
            </a:r>
            <a:r>
              <a:rPr lang="en-GB" sz="1700" dirty="0">
                <a:solidFill>
                  <a:schemeClr val="bg1"/>
                </a:solidFill>
                <a:latin typeface="Calibri" panose="020F0502020204030204" pitchFamily="34" charset="0"/>
                <a:cs typeface="Calibri" panose="020F0502020204030204" pitchFamily="34" charset="0"/>
              </a:rPr>
              <a:t>You would need to check this name against the German Trademark and Patent Office (</a:t>
            </a:r>
            <a:r>
              <a:rPr lang="en-GB" sz="1700" dirty="0" err="1">
                <a:solidFill>
                  <a:schemeClr val="bg1"/>
                </a:solidFill>
                <a:latin typeface="Calibri" panose="020F0502020204030204" pitchFamily="34" charset="0"/>
                <a:cs typeface="Calibri" panose="020F0502020204030204" pitchFamily="34" charset="0"/>
              </a:rPr>
              <a:t>Deutsches</a:t>
            </a:r>
            <a:r>
              <a:rPr lang="en-GB" sz="1700" dirty="0">
                <a:solidFill>
                  <a:schemeClr val="bg1"/>
                </a:solidFill>
                <a:latin typeface="Calibri" panose="020F0502020204030204" pitchFamily="34" charset="0"/>
                <a:cs typeface="Calibri" panose="020F0502020204030204" pitchFamily="34" charset="0"/>
              </a:rPr>
              <a:t> Patent- und </a:t>
            </a:r>
            <a:r>
              <a:rPr lang="en-GB" sz="1700" dirty="0" err="1">
                <a:solidFill>
                  <a:schemeClr val="bg1"/>
                </a:solidFill>
                <a:latin typeface="Calibri" panose="020F0502020204030204" pitchFamily="34" charset="0"/>
                <a:cs typeface="Calibri" panose="020F0502020204030204" pitchFamily="34" charset="0"/>
              </a:rPr>
              <a:t>Markenamt</a:t>
            </a:r>
            <a:r>
              <a:rPr lang="en-GB" sz="1700" dirty="0">
                <a:solidFill>
                  <a:schemeClr val="bg1"/>
                </a:solidFill>
                <a:latin typeface="Calibri" panose="020F0502020204030204" pitchFamily="34" charset="0"/>
                <a:cs typeface="Calibri" panose="020F0502020204030204" pitchFamily="34" charset="0"/>
              </a:rPr>
              <a:t>, DPMA) to ensure it's not already in use or trademarked.</a:t>
            </a:r>
          </a:p>
          <a:p>
            <a:r>
              <a:rPr lang="en-GB" sz="1700" b="1" dirty="0">
                <a:solidFill>
                  <a:schemeClr val="bg1"/>
                </a:solidFill>
                <a:latin typeface="Calibri" panose="020F0502020204030204" pitchFamily="34" charset="0"/>
                <a:cs typeface="Calibri" panose="020F0502020204030204" pitchFamily="34" charset="0"/>
              </a:rPr>
              <a:t>Registration Process: </a:t>
            </a:r>
            <a:r>
              <a:rPr lang="en-GB" sz="1700" dirty="0">
                <a:solidFill>
                  <a:schemeClr val="bg1"/>
                </a:solidFill>
                <a:latin typeface="Calibri" panose="020F0502020204030204" pitchFamily="34" charset="0"/>
                <a:cs typeface="Calibri" panose="020F0502020204030204" pitchFamily="34" charset="0"/>
              </a:rPr>
              <a:t>After confirming its availability and compliance, you would register your business name with the local </a:t>
            </a:r>
            <a:r>
              <a:rPr lang="en-GB" sz="1700" dirty="0" err="1">
                <a:solidFill>
                  <a:schemeClr val="bg1"/>
                </a:solidFill>
                <a:latin typeface="Calibri" panose="020F0502020204030204" pitchFamily="34" charset="0"/>
                <a:cs typeface="Calibri" panose="020F0502020204030204" pitchFamily="34" charset="0"/>
              </a:rPr>
              <a:t>Handelsregister</a:t>
            </a:r>
            <a:r>
              <a:rPr lang="en-GB" sz="1700" dirty="0">
                <a:solidFill>
                  <a:schemeClr val="bg1"/>
                </a:solidFill>
                <a:latin typeface="Calibri" panose="020F0502020204030204" pitchFamily="34" charset="0"/>
                <a:cs typeface="Calibri" panose="020F0502020204030204" pitchFamily="34" charset="0"/>
              </a:rPr>
              <a:t> (Commercial Register) in Berlin. You might also want to consider protecting your brand name by applying for a trademark through the DPMA.</a:t>
            </a:r>
            <a:endParaRPr lang="en-GB" sz="1700" dirty="0">
              <a:solidFill>
                <a:schemeClr val="bg1"/>
              </a:solidFill>
            </a:endParaRPr>
          </a:p>
        </p:txBody>
      </p:sp>
    </p:spTree>
    <p:extLst>
      <p:ext uri="{BB962C8B-B14F-4D97-AF65-F5344CB8AC3E}">
        <p14:creationId xmlns:p14="http://schemas.microsoft.com/office/powerpoint/2010/main" val="21851606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F1435742-CAD5-E3C6-4500-C513EC1CAA83}"/>
              </a:ext>
            </a:extLst>
          </p:cNvPr>
          <p:cNvPicPr>
            <a:picLocks noGrp="1" noChangeAspect="1"/>
          </p:cNvPicPr>
          <p:nvPr>
            <p:ph type="pic" sz="quarter" idx="21"/>
          </p:nvPr>
        </p:nvPicPr>
        <p:blipFill>
          <a:blip r:embed="rId3" cstate="email">
            <a:extLst>
              <a:ext uri="{28A0092B-C50C-407E-A947-70E740481C1C}">
                <a14:useLocalDpi xmlns:a14="http://schemas.microsoft.com/office/drawing/2010/main"/>
              </a:ext>
            </a:extLst>
          </a:blip>
          <a:srcRect l="29736" r="29736"/>
          <a:stretch/>
        </p:blipFill>
        <p:spPr/>
      </p:pic>
      <p:sp>
        <p:nvSpPr>
          <p:cNvPr id="3" name="Text Placeholder 2">
            <a:extLst>
              <a:ext uri="{FF2B5EF4-FFF2-40B4-BE49-F238E27FC236}">
                <a16:creationId xmlns:a16="http://schemas.microsoft.com/office/drawing/2014/main" id="{22A28357-C188-0690-D3D1-1636DE753605}"/>
              </a:ext>
            </a:extLst>
          </p:cNvPr>
          <p:cNvSpPr>
            <a:spLocks noGrp="1"/>
          </p:cNvSpPr>
          <p:nvPr>
            <p:ph type="body" sz="quarter" idx="30"/>
          </p:nvPr>
        </p:nvSpPr>
        <p:spPr>
          <a:xfrm>
            <a:off x="4411440" y="0"/>
            <a:ext cx="7452447" cy="1648514"/>
          </a:xfrm>
        </p:spPr>
        <p:txBody>
          <a:bodyPr/>
          <a:lstStyle/>
          <a:p>
            <a:pPr algn="l"/>
            <a:r>
              <a:rPr lang="en-GB" b="1" i="0" dirty="0">
                <a:effectLst/>
                <a:latin typeface="Söhne"/>
              </a:rPr>
              <a:t>Registration Documents for Business Setup</a:t>
            </a:r>
            <a:endParaRPr lang="en-GB" b="0" i="0" dirty="0">
              <a:effectLst/>
              <a:latin typeface="Söhne"/>
            </a:endParaRPr>
          </a:p>
        </p:txBody>
      </p:sp>
      <p:sp>
        <p:nvSpPr>
          <p:cNvPr id="4" name="Text Placeholder 3">
            <a:extLst>
              <a:ext uri="{FF2B5EF4-FFF2-40B4-BE49-F238E27FC236}">
                <a16:creationId xmlns:a16="http://schemas.microsoft.com/office/drawing/2014/main" id="{85A3CA38-ADD7-7DD5-0098-374C3E039D46}"/>
              </a:ext>
            </a:extLst>
          </p:cNvPr>
          <p:cNvSpPr>
            <a:spLocks noGrp="1"/>
          </p:cNvSpPr>
          <p:nvPr>
            <p:ph type="body" sz="quarter" idx="48"/>
          </p:nvPr>
        </p:nvSpPr>
        <p:spPr>
          <a:xfrm>
            <a:off x="4747643" y="1125498"/>
            <a:ext cx="7197430" cy="5495221"/>
          </a:xfrm>
        </p:spPr>
        <p:txBody>
          <a:bodyPr/>
          <a:lstStyle/>
          <a:p>
            <a:r>
              <a:rPr lang="en-GB" sz="2400" b="1" dirty="0"/>
              <a:t>Personal Identification: </a:t>
            </a:r>
            <a:r>
              <a:rPr lang="en-GB" sz="2400" dirty="0"/>
              <a:t>Valid identification is the first step in establishing your business identity. This is usually a passport or a national ID card. For migrants or refugees, it’s important to ensure that your identification documents are recognised in the country where you are setting up your business.</a:t>
            </a:r>
          </a:p>
          <a:p>
            <a:r>
              <a:rPr lang="en-GB" sz="2400" b="1" dirty="0"/>
              <a:t>Crafting a Business Plan: </a:t>
            </a:r>
            <a:r>
              <a:rPr lang="en-GB" sz="2400" dirty="0"/>
              <a:t>A well-thought-out business plan is not just a requirement for registration but also a roadmap for your business's future. It should clearly outline your business objectives, target market, competitive landscape, marketing and sales strategies, operational plan, and financial projections. This document is essential for understanding your business goals and for presenting your vision to potential investors or partners.</a:t>
            </a:r>
          </a:p>
          <a:p>
            <a:endParaRPr lang="en-GB" sz="2400" dirty="0"/>
          </a:p>
        </p:txBody>
      </p:sp>
    </p:spTree>
    <p:extLst>
      <p:ext uri="{BB962C8B-B14F-4D97-AF65-F5344CB8AC3E}">
        <p14:creationId xmlns:p14="http://schemas.microsoft.com/office/powerpoint/2010/main" val="17004825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F1435742-CAD5-E3C6-4500-C513EC1CAA83}"/>
              </a:ext>
            </a:extLst>
          </p:cNvPr>
          <p:cNvPicPr>
            <a:picLocks noGrp="1" noChangeAspect="1"/>
          </p:cNvPicPr>
          <p:nvPr>
            <p:ph type="pic" sz="quarter" idx="21"/>
          </p:nvPr>
        </p:nvPicPr>
        <p:blipFill>
          <a:blip r:embed="rId3" cstate="email">
            <a:extLst>
              <a:ext uri="{28A0092B-C50C-407E-A947-70E740481C1C}">
                <a14:useLocalDpi xmlns:a14="http://schemas.microsoft.com/office/drawing/2010/main"/>
              </a:ext>
            </a:extLst>
          </a:blip>
          <a:srcRect l="29762" r="29762"/>
          <a:stretch/>
        </p:blipFill>
        <p:spPr/>
      </p:pic>
      <p:sp>
        <p:nvSpPr>
          <p:cNvPr id="3" name="Text Placeholder 2">
            <a:extLst>
              <a:ext uri="{FF2B5EF4-FFF2-40B4-BE49-F238E27FC236}">
                <a16:creationId xmlns:a16="http://schemas.microsoft.com/office/drawing/2014/main" id="{22A28357-C188-0690-D3D1-1636DE753605}"/>
              </a:ext>
            </a:extLst>
          </p:cNvPr>
          <p:cNvSpPr>
            <a:spLocks noGrp="1"/>
          </p:cNvSpPr>
          <p:nvPr>
            <p:ph type="body" sz="quarter" idx="30"/>
          </p:nvPr>
        </p:nvSpPr>
        <p:spPr>
          <a:xfrm>
            <a:off x="4411440" y="219919"/>
            <a:ext cx="7452447" cy="1648514"/>
          </a:xfrm>
        </p:spPr>
        <p:txBody>
          <a:bodyPr/>
          <a:lstStyle/>
          <a:p>
            <a:pPr algn="l"/>
            <a:r>
              <a:rPr lang="en-GB" b="1" i="0" dirty="0">
                <a:effectLst/>
                <a:latin typeface="Söhne"/>
              </a:rPr>
              <a:t>Registration Documents for Business Setup</a:t>
            </a:r>
            <a:endParaRPr lang="en-GB" b="0" i="0" dirty="0">
              <a:effectLst/>
              <a:latin typeface="Söhne"/>
            </a:endParaRPr>
          </a:p>
        </p:txBody>
      </p:sp>
      <p:sp>
        <p:nvSpPr>
          <p:cNvPr id="4" name="Text Placeholder 3">
            <a:extLst>
              <a:ext uri="{FF2B5EF4-FFF2-40B4-BE49-F238E27FC236}">
                <a16:creationId xmlns:a16="http://schemas.microsoft.com/office/drawing/2014/main" id="{85A3CA38-ADD7-7DD5-0098-374C3E039D46}"/>
              </a:ext>
            </a:extLst>
          </p:cNvPr>
          <p:cNvSpPr>
            <a:spLocks noGrp="1"/>
          </p:cNvSpPr>
          <p:nvPr>
            <p:ph type="body" sz="quarter" idx="48"/>
          </p:nvPr>
        </p:nvSpPr>
        <p:spPr>
          <a:xfrm>
            <a:off x="4823843" y="1684252"/>
            <a:ext cx="7197430" cy="3987204"/>
          </a:xfrm>
        </p:spPr>
        <p:txBody>
          <a:bodyPr/>
          <a:lstStyle/>
          <a:p>
            <a:r>
              <a:rPr lang="en-GB" sz="2400" b="1" dirty="0"/>
              <a:t>Proof of Address: </a:t>
            </a:r>
            <a:r>
              <a:rPr lang="en-GB" sz="2400" dirty="0"/>
              <a:t>Demonstrating a stable business location is crucial. This can typically be a lease agreement for your business premises or a recent utility bill in the name of the business. This address will be used for official communications and must comply with zoning regulations if applicable.</a:t>
            </a:r>
          </a:p>
          <a:p>
            <a:endParaRPr lang="en-GB" sz="2400" dirty="0"/>
          </a:p>
        </p:txBody>
      </p:sp>
    </p:spTree>
    <p:extLst>
      <p:ext uri="{BB962C8B-B14F-4D97-AF65-F5344CB8AC3E}">
        <p14:creationId xmlns:p14="http://schemas.microsoft.com/office/powerpoint/2010/main" val="40932959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C273F7-E8C0-6D24-C177-6BBA8D41CCE7}"/>
              </a:ext>
            </a:extLst>
          </p:cNvPr>
          <p:cNvSpPr>
            <a:spLocks noGrp="1"/>
          </p:cNvSpPr>
          <p:nvPr>
            <p:ph type="body" sz="quarter" idx="17"/>
          </p:nvPr>
        </p:nvSpPr>
        <p:spPr>
          <a:xfrm>
            <a:off x="125281" y="90281"/>
            <a:ext cx="6634334" cy="1269474"/>
          </a:xfrm>
        </p:spPr>
        <p:txBody>
          <a:bodyPr/>
          <a:lstStyle/>
          <a:p>
            <a:pPr algn="l"/>
            <a:r>
              <a:rPr lang="en-GB" sz="3600" i="0" dirty="0">
                <a:effectLst/>
              </a:rPr>
              <a:t>Case Example: Starting a Business in Copenhagen, Denmark</a:t>
            </a:r>
          </a:p>
          <a:p>
            <a:pPr algn="l"/>
            <a:endParaRPr lang="en-GB" sz="3600" dirty="0"/>
          </a:p>
        </p:txBody>
      </p:sp>
      <p:pic>
        <p:nvPicPr>
          <p:cNvPr id="11" name="Picture Placeholder 10">
            <a:extLst>
              <a:ext uri="{FF2B5EF4-FFF2-40B4-BE49-F238E27FC236}">
                <a16:creationId xmlns:a16="http://schemas.microsoft.com/office/drawing/2014/main" id="{45F543D2-DFE6-0477-C74C-B97A11D823C0}"/>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4347" r="24347"/>
          <a:stretch/>
        </p:blipFill>
        <p:spPr>
          <a:xfrm>
            <a:off x="6745287" y="0"/>
            <a:ext cx="5446713" cy="6326188"/>
          </a:xfrm>
        </p:spPr>
      </p:pic>
      <p:sp>
        <p:nvSpPr>
          <p:cNvPr id="6" name="Text Placeholder 3">
            <a:extLst>
              <a:ext uri="{FF2B5EF4-FFF2-40B4-BE49-F238E27FC236}">
                <a16:creationId xmlns:a16="http://schemas.microsoft.com/office/drawing/2014/main" id="{3F3D33D9-BD81-EB71-8573-91FFC2CBC6ED}"/>
              </a:ext>
            </a:extLst>
          </p:cNvPr>
          <p:cNvSpPr txBox="1">
            <a:spLocks/>
          </p:cNvSpPr>
          <p:nvPr/>
        </p:nvSpPr>
        <p:spPr>
          <a:xfrm>
            <a:off x="289367" y="1094593"/>
            <a:ext cx="6470248" cy="4861647"/>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endParaRPr lang="en-GB" sz="1800" dirty="0">
              <a:solidFill>
                <a:srgbClr val="0C2D45"/>
              </a:solidFill>
            </a:endParaRPr>
          </a:p>
        </p:txBody>
      </p:sp>
      <p:sp>
        <p:nvSpPr>
          <p:cNvPr id="8" name="TextBox 7">
            <a:extLst>
              <a:ext uri="{FF2B5EF4-FFF2-40B4-BE49-F238E27FC236}">
                <a16:creationId xmlns:a16="http://schemas.microsoft.com/office/drawing/2014/main" id="{A5AA74E5-F7B0-6BA9-439D-7467A703FAF7}"/>
              </a:ext>
            </a:extLst>
          </p:cNvPr>
          <p:cNvSpPr txBox="1"/>
          <p:nvPr/>
        </p:nvSpPr>
        <p:spPr>
          <a:xfrm>
            <a:off x="125282" y="1482419"/>
            <a:ext cx="6552290" cy="830997"/>
          </a:xfrm>
          <a:prstGeom prst="rect">
            <a:avLst/>
          </a:prstGeom>
          <a:noFill/>
        </p:spPr>
        <p:txBody>
          <a:bodyPr wrap="square">
            <a:spAutoFit/>
          </a:bodyPr>
          <a:lstStyle/>
          <a:p>
            <a:r>
              <a:rPr lang="en-GB" sz="2400" b="1" dirty="0">
                <a:latin typeface="Calibri" panose="020F0502020204030204" pitchFamily="34" charset="0"/>
                <a:cs typeface="Calibri" panose="020F0502020204030204" pitchFamily="34" charset="0"/>
              </a:rPr>
              <a:t>Scenario: </a:t>
            </a:r>
            <a:r>
              <a:rPr lang="en-GB" sz="2400" dirty="0">
                <a:latin typeface="Calibri" panose="020F0502020204030204" pitchFamily="34" charset="0"/>
                <a:cs typeface="Calibri" panose="020F0502020204030204" pitchFamily="34" charset="0"/>
              </a:rPr>
              <a:t> Imagine you are a entrepreneur planning to open an artisan bakery in Copenhagen.</a:t>
            </a:r>
          </a:p>
        </p:txBody>
      </p:sp>
      <p:sp>
        <p:nvSpPr>
          <p:cNvPr id="9" name="TextBox 8">
            <a:extLst>
              <a:ext uri="{FF2B5EF4-FFF2-40B4-BE49-F238E27FC236}">
                <a16:creationId xmlns:a16="http://schemas.microsoft.com/office/drawing/2014/main" id="{AF39E031-B02A-C859-3F6E-C1C7323787A8}"/>
              </a:ext>
            </a:extLst>
          </p:cNvPr>
          <p:cNvSpPr txBox="1"/>
          <p:nvPr/>
        </p:nvSpPr>
        <p:spPr>
          <a:xfrm>
            <a:off x="125282" y="2953914"/>
            <a:ext cx="6470247" cy="2708434"/>
          </a:xfrm>
          <a:prstGeom prst="rect">
            <a:avLst/>
          </a:prstGeom>
          <a:noFill/>
        </p:spPr>
        <p:txBody>
          <a:bodyPr wrap="square">
            <a:spAutoFit/>
          </a:bodyPr>
          <a:lstStyle/>
          <a:p>
            <a:r>
              <a:rPr lang="en-GB" sz="1700" b="1" dirty="0">
                <a:solidFill>
                  <a:schemeClr val="bg1"/>
                </a:solidFill>
                <a:latin typeface="Calibri" panose="020F0502020204030204" pitchFamily="34" charset="0"/>
                <a:cs typeface="Calibri" panose="020F0502020204030204" pitchFamily="34" charset="0"/>
              </a:rPr>
              <a:t>PART 1</a:t>
            </a:r>
          </a:p>
          <a:p>
            <a:r>
              <a:rPr lang="en-GB" sz="1700" b="1" dirty="0">
                <a:solidFill>
                  <a:schemeClr val="bg1"/>
                </a:solidFill>
                <a:latin typeface="Calibri" panose="020F0502020204030204" pitchFamily="34" charset="0"/>
                <a:cs typeface="Calibri" panose="020F0502020204030204" pitchFamily="34" charset="0"/>
              </a:rPr>
              <a:t>Personal Identification: </a:t>
            </a:r>
            <a:r>
              <a:rPr lang="en-GB" sz="1700" dirty="0">
                <a:solidFill>
                  <a:schemeClr val="bg1"/>
                </a:solidFill>
                <a:latin typeface="Calibri" panose="020F0502020204030204" pitchFamily="34" charset="0"/>
                <a:cs typeface="Calibri" panose="020F0502020204030204" pitchFamily="34" charset="0"/>
              </a:rPr>
              <a:t>As an expatriate, you would use your passport or residence permit as official identification for business registration purposes.</a:t>
            </a:r>
          </a:p>
          <a:p>
            <a:endParaRPr lang="en-GB" sz="1700" dirty="0">
              <a:solidFill>
                <a:schemeClr val="bg1"/>
              </a:solidFill>
              <a:latin typeface="Calibri" panose="020F0502020204030204" pitchFamily="34" charset="0"/>
              <a:cs typeface="Calibri" panose="020F0502020204030204" pitchFamily="34" charset="0"/>
            </a:endParaRPr>
          </a:p>
          <a:p>
            <a:r>
              <a:rPr lang="en-GB" sz="1700" b="1" dirty="0">
                <a:solidFill>
                  <a:schemeClr val="bg1"/>
                </a:solidFill>
                <a:latin typeface="Calibri" panose="020F0502020204030204" pitchFamily="34" charset="0"/>
                <a:cs typeface="Calibri" panose="020F0502020204030204" pitchFamily="34" charset="0"/>
              </a:rPr>
              <a:t>Business Plan: </a:t>
            </a:r>
            <a:r>
              <a:rPr lang="en-GB" sz="1700" dirty="0">
                <a:solidFill>
                  <a:schemeClr val="bg1"/>
                </a:solidFill>
                <a:latin typeface="Calibri" panose="020F0502020204030204" pitchFamily="34" charset="0"/>
                <a:cs typeface="Calibri" panose="020F0502020204030204" pitchFamily="34" charset="0"/>
              </a:rPr>
              <a:t>Your business plan would detail your concept of a bakery specialising in artisan breads and pastries, focusing on organic and locally sourced ingredients. It should include market research showing the demand for such products in Copenhagen, marketing strategies to attract customers, and financial projections for the first few years.</a:t>
            </a:r>
            <a:endParaRPr lang="en-GB" sz="1700" dirty="0">
              <a:solidFill>
                <a:schemeClr val="bg1"/>
              </a:solidFill>
            </a:endParaRPr>
          </a:p>
        </p:txBody>
      </p:sp>
    </p:spTree>
    <p:extLst>
      <p:ext uri="{BB962C8B-B14F-4D97-AF65-F5344CB8AC3E}">
        <p14:creationId xmlns:p14="http://schemas.microsoft.com/office/powerpoint/2010/main" val="35379124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C273F7-E8C0-6D24-C177-6BBA8D41CCE7}"/>
              </a:ext>
            </a:extLst>
          </p:cNvPr>
          <p:cNvSpPr>
            <a:spLocks noGrp="1"/>
          </p:cNvSpPr>
          <p:nvPr>
            <p:ph type="body" sz="quarter" idx="17"/>
          </p:nvPr>
        </p:nvSpPr>
        <p:spPr>
          <a:xfrm>
            <a:off x="125281" y="90281"/>
            <a:ext cx="6634334" cy="1269474"/>
          </a:xfrm>
        </p:spPr>
        <p:txBody>
          <a:bodyPr/>
          <a:lstStyle/>
          <a:p>
            <a:pPr algn="l"/>
            <a:r>
              <a:rPr lang="en-GB" sz="3600" i="0" dirty="0">
                <a:effectLst/>
              </a:rPr>
              <a:t>Case Example: Starting a Business in Copenhagen, Denmark</a:t>
            </a:r>
          </a:p>
          <a:p>
            <a:pPr algn="l"/>
            <a:endParaRPr lang="en-GB" sz="3600" dirty="0"/>
          </a:p>
        </p:txBody>
      </p:sp>
      <p:pic>
        <p:nvPicPr>
          <p:cNvPr id="11" name="Picture Placeholder 10">
            <a:extLst>
              <a:ext uri="{FF2B5EF4-FFF2-40B4-BE49-F238E27FC236}">
                <a16:creationId xmlns:a16="http://schemas.microsoft.com/office/drawing/2014/main" id="{45F543D2-DFE6-0477-C74C-B97A11D823C0}"/>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4347" r="24347"/>
          <a:stretch/>
        </p:blipFill>
        <p:spPr>
          <a:xfrm>
            <a:off x="6745287" y="0"/>
            <a:ext cx="5446713" cy="6326188"/>
          </a:xfrm>
        </p:spPr>
      </p:pic>
      <p:sp>
        <p:nvSpPr>
          <p:cNvPr id="6" name="Text Placeholder 3">
            <a:extLst>
              <a:ext uri="{FF2B5EF4-FFF2-40B4-BE49-F238E27FC236}">
                <a16:creationId xmlns:a16="http://schemas.microsoft.com/office/drawing/2014/main" id="{3F3D33D9-BD81-EB71-8573-91FFC2CBC6ED}"/>
              </a:ext>
            </a:extLst>
          </p:cNvPr>
          <p:cNvSpPr txBox="1">
            <a:spLocks/>
          </p:cNvSpPr>
          <p:nvPr/>
        </p:nvSpPr>
        <p:spPr>
          <a:xfrm>
            <a:off x="289367" y="1094593"/>
            <a:ext cx="6470248" cy="4861647"/>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endParaRPr lang="en-GB" sz="1800" dirty="0">
              <a:solidFill>
                <a:srgbClr val="0C2D45"/>
              </a:solidFill>
            </a:endParaRPr>
          </a:p>
        </p:txBody>
      </p:sp>
      <p:sp>
        <p:nvSpPr>
          <p:cNvPr id="8" name="TextBox 7">
            <a:extLst>
              <a:ext uri="{FF2B5EF4-FFF2-40B4-BE49-F238E27FC236}">
                <a16:creationId xmlns:a16="http://schemas.microsoft.com/office/drawing/2014/main" id="{A5AA74E5-F7B0-6BA9-439D-7467A703FAF7}"/>
              </a:ext>
            </a:extLst>
          </p:cNvPr>
          <p:cNvSpPr txBox="1"/>
          <p:nvPr/>
        </p:nvSpPr>
        <p:spPr>
          <a:xfrm>
            <a:off x="125282" y="1482419"/>
            <a:ext cx="6552290" cy="830997"/>
          </a:xfrm>
          <a:prstGeom prst="rect">
            <a:avLst/>
          </a:prstGeom>
          <a:noFill/>
        </p:spPr>
        <p:txBody>
          <a:bodyPr wrap="square">
            <a:spAutoFit/>
          </a:bodyPr>
          <a:lstStyle/>
          <a:p>
            <a:r>
              <a:rPr lang="en-GB" sz="2400" b="1" dirty="0">
                <a:latin typeface="Calibri" panose="020F0502020204030204" pitchFamily="34" charset="0"/>
                <a:cs typeface="Calibri" panose="020F0502020204030204" pitchFamily="34" charset="0"/>
              </a:rPr>
              <a:t>Scenario: </a:t>
            </a:r>
            <a:r>
              <a:rPr lang="en-GB" sz="2400" dirty="0">
                <a:latin typeface="Calibri" panose="020F0502020204030204" pitchFamily="34" charset="0"/>
                <a:cs typeface="Calibri" panose="020F0502020204030204" pitchFamily="34" charset="0"/>
              </a:rPr>
              <a:t> Imagine you are a entrepreneur planning to open an artisan bakery in Copenhagen.</a:t>
            </a:r>
          </a:p>
        </p:txBody>
      </p:sp>
      <p:sp>
        <p:nvSpPr>
          <p:cNvPr id="9" name="TextBox 8">
            <a:extLst>
              <a:ext uri="{FF2B5EF4-FFF2-40B4-BE49-F238E27FC236}">
                <a16:creationId xmlns:a16="http://schemas.microsoft.com/office/drawing/2014/main" id="{AF39E031-B02A-C859-3F6E-C1C7323787A8}"/>
              </a:ext>
            </a:extLst>
          </p:cNvPr>
          <p:cNvSpPr txBox="1"/>
          <p:nvPr/>
        </p:nvSpPr>
        <p:spPr>
          <a:xfrm>
            <a:off x="125282" y="2953914"/>
            <a:ext cx="6470247" cy="2708434"/>
          </a:xfrm>
          <a:prstGeom prst="rect">
            <a:avLst/>
          </a:prstGeom>
          <a:noFill/>
        </p:spPr>
        <p:txBody>
          <a:bodyPr wrap="square">
            <a:spAutoFit/>
          </a:bodyPr>
          <a:lstStyle/>
          <a:p>
            <a:r>
              <a:rPr lang="en-GB" sz="1700" b="1" dirty="0">
                <a:solidFill>
                  <a:schemeClr val="bg1"/>
                </a:solidFill>
                <a:latin typeface="Calibri" panose="020F0502020204030204" pitchFamily="34" charset="0"/>
                <a:cs typeface="Calibri" panose="020F0502020204030204" pitchFamily="34" charset="0"/>
              </a:rPr>
              <a:t>PART 2</a:t>
            </a:r>
          </a:p>
          <a:p>
            <a:endParaRPr lang="en-GB" sz="1700" b="1" dirty="0">
              <a:solidFill>
                <a:schemeClr val="bg1"/>
              </a:solidFill>
              <a:latin typeface="Calibri" panose="020F0502020204030204" pitchFamily="34" charset="0"/>
              <a:cs typeface="Calibri" panose="020F0502020204030204" pitchFamily="34" charset="0"/>
            </a:endParaRPr>
          </a:p>
          <a:p>
            <a:r>
              <a:rPr lang="en-GB" sz="1700" b="1" dirty="0">
                <a:solidFill>
                  <a:schemeClr val="bg1"/>
                </a:solidFill>
                <a:latin typeface="Calibri" panose="020F0502020204030204" pitchFamily="34" charset="0"/>
                <a:cs typeface="Calibri" panose="020F0502020204030204" pitchFamily="34" charset="0"/>
              </a:rPr>
              <a:t>Proof of Address: </a:t>
            </a:r>
            <a:r>
              <a:rPr lang="en-GB" sz="1700" dirty="0">
                <a:solidFill>
                  <a:schemeClr val="bg1"/>
                </a:solidFill>
                <a:latin typeface="Calibri" panose="020F0502020204030204" pitchFamily="34" charset="0"/>
                <a:cs typeface="Calibri" panose="020F0502020204030204" pitchFamily="34" charset="0"/>
              </a:rPr>
              <a:t>For your bakery, you would provide a lease agreement for the shop located in a busy neighbourhood of Copenhagen, ensuring it aligns with local business zoning laws.</a:t>
            </a:r>
          </a:p>
          <a:p>
            <a:endParaRPr lang="en-GB" sz="1700" dirty="0">
              <a:solidFill>
                <a:schemeClr val="bg1"/>
              </a:solidFill>
              <a:latin typeface="Calibri" panose="020F0502020204030204" pitchFamily="34" charset="0"/>
              <a:cs typeface="Calibri" panose="020F0502020204030204" pitchFamily="34" charset="0"/>
            </a:endParaRPr>
          </a:p>
          <a:p>
            <a:r>
              <a:rPr lang="en-GB" sz="1700" b="1" dirty="0">
                <a:solidFill>
                  <a:schemeClr val="bg1"/>
                </a:solidFill>
                <a:latin typeface="Calibri" panose="020F0502020204030204" pitchFamily="34" charset="0"/>
                <a:cs typeface="Calibri" panose="020F0502020204030204" pitchFamily="34" charset="0"/>
              </a:rPr>
              <a:t>Registration Process: </a:t>
            </a:r>
            <a:r>
              <a:rPr lang="en-GB" sz="1700" dirty="0">
                <a:solidFill>
                  <a:schemeClr val="bg1"/>
                </a:solidFill>
                <a:latin typeface="Calibri" panose="020F0502020204030204" pitchFamily="34" charset="0"/>
                <a:cs typeface="Calibri" panose="020F0502020204030204" pitchFamily="34" charset="0"/>
              </a:rPr>
              <a:t>With these documents, you would approach the Danish Business Authority (</a:t>
            </a:r>
            <a:r>
              <a:rPr lang="en-GB" sz="1700" dirty="0" err="1">
                <a:solidFill>
                  <a:schemeClr val="bg1"/>
                </a:solidFill>
                <a:latin typeface="Calibri" panose="020F0502020204030204" pitchFamily="34" charset="0"/>
                <a:cs typeface="Calibri" panose="020F0502020204030204" pitchFamily="34" charset="0"/>
              </a:rPr>
              <a:t>Erhvervsstyrelsen</a:t>
            </a:r>
            <a:r>
              <a:rPr lang="en-GB" sz="1700" dirty="0">
                <a:solidFill>
                  <a:schemeClr val="bg1"/>
                </a:solidFill>
                <a:latin typeface="Calibri" panose="020F0502020204030204" pitchFamily="34" charset="0"/>
                <a:cs typeface="Calibri" panose="020F0502020204030204" pitchFamily="34" charset="0"/>
              </a:rPr>
              <a:t>) to register your business. In Denmark, this process is streamlined and can often be done online through their portal.</a:t>
            </a:r>
            <a:endParaRPr lang="en-GB" sz="1700" dirty="0">
              <a:solidFill>
                <a:schemeClr val="bg1"/>
              </a:solidFill>
            </a:endParaRPr>
          </a:p>
        </p:txBody>
      </p:sp>
    </p:spTree>
    <p:extLst>
      <p:ext uri="{BB962C8B-B14F-4D97-AF65-F5344CB8AC3E}">
        <p14:creationId xmlns:p14="http://schemas.microsoft.com/office/powerpoint/2010/main" val="10554766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F1435742-CAD5-E3C6-4500-C513EC1CAA83}"/>
              </a:ext>
            </a:extLst>
          </p:cNvPr>
          <p:cNvPicPr>
            <a:picLocks noGrp="1" noChangeAspect="1"/>
          </p:cNvPicPr>
          <p:nvPr>
            <p:ph type="pic" sz="quarter" idx="21"/>
          </p:nvPr>
        </p:nvPicPr>
        <p:blipFill>
          <a:blip r:embed="rId3" cstate="email">
            <a:extLst>
              <a:ext uri="{28A0092B-C50C-407E-A947-70E740481C1C}">
                <a14:useLocalDpi xmlns:a14="http://schemas.microsoft.com/office/drawing/2010/main"/>
              </a:ext>
            </a:extLst>
          </a:blip>
          <a:srcRect l="9523" r="9523"/>
          <a:stretch/>
        </p:blipFill>
        <p:spPr>
          <a:xfrm>
            <a:off x="0" y="0"/>
            <a:ext cx="4163818" cy="6858000"/>
          </a:xfrm>
        </p:spPr>
      </p:pic>
      <p:sp>
        <p:nvSpPr>
          <p:cNvPr id="3" name="Text Placeholder 2">
            <a:extLst>
              <a:ext uri="{FF2B5EF4-FFF2-40B4-BE49-F238E27FC236}">
                <a16:creationId xmlns:a16="http://schemas.microsoft.com/office/drawing/2014/main" id="{22A28357-C188-0690-D3D1-1636DE753605}"/>
              </a:ext>
            </a:extLst>
          </p:cNvPr>
          <p:cNvSpPr>
            <a:spLocks noGrp="1"/>
          </p:cNvSpPr>
          <p:nvPr>
            <p:ph type="body" sz="quarter" idx="30"/>
          </p:nvPr>
        </p:nvSpPr>
        <p:spPr>
          <a:xfrm>
            <a:off x="4658530" y="191861"/>
            <a:ext cx="7101348" cy="2047561"/>
          </a:xfrm>
        </p:spPr>
        <p:txBody>
          <a:bodyPr/>
          <a:lstStyle/>
          <a:p>
            <a:pPr algn="l"/>
            <a:r>
              <a:rPr lang="en-GB" b="1" i="0" dirty="0">
                <a:effectLst/>
                <a:latin typeface="Söhne"/>
              </a:rPr>
              <a:t>Legal Formalities in Business Registration: </a:t>
            </a:r>
            <a:r>
              <a:rPr lang="en-GB" b="0" i="0" dirty="0">
                <a:effectLst/>
                <a:latin typeface="Söhne"/>
              </a:rPr>
              <a:t>Navigating Legal &amp; Financial Requirements</a:t>
            </a:r>
          </a:p>
        </p:txBody>
      </p:sp>
      <p:sp>
        <p:nvSpPr>
          <p:cNvPr id="4" name="Text Placeholder 3">
            <a:extLst>
              <a:ext uri="{FF2B5EF4-FFF2-40B4-BE49-F238E27FC236}">
                <a16:creationId xmlns:a16="http://schemas.microsoft.com/office/drawing/2014/main" id="{85A3CA38-ADD7-7DD5-0098-374C3E039D46}"/>
              </a:ext>
            </a:extLst>
          </p:cNvPr>
          <p:cNvSpPr>
            <a:spLocks noGrp="1"/>
          </p:cNvSpPr>
          <p:nvPr>
            <p:ph type="body" sz="quarter" idx="48"/>
          </p:nvPr>
        </p:nvSpPr>
        <p:spPr>
          <a:xfrm>
            <a:off x="4857123" y="2395824"/>
            <a:ext cx="6561082" cy="4607004"/>
          </a:xfrm>
        </p:spPr>
        <p:txBody>
          <a:bodyPr/>
          <a:lstStyle/>
          <a:p>
            <a:r>
              <a:rPr lang="en-GB" sz="2400" b="1" dirty="0"/>
              <a:t>Tax Identification:</a:t>
            </a:r>
            <a:endParaRPr lang="en-GB" sz="2400" dirty="0"/>
          </a:p>
          <a:p>
            <a:r>
              <a:rPr lang="en-GB" sz="2400" dirty="0"/>
              <a:t>A tax ID or employer identification number (EIN) is crucial for any business. This unique identifier is used for all your business-related tax dealings. It's essential for filing tax returns, hiring employees, and more.</a:t>
            </a:r>
          </a:p>
          <a:p>
            <a:endParaRPr lang="en-GB" sz="2400" dirty="0"/>
          </a:p>
          <a:p>
            <a:r>
              <a:rPr lang="en-GB" sz="2400" dirty="0"/>
              <a:t>In most countries, obtaining a tax ID is one of the first steps after registering your business. This process can usually be done through the national tax authority’s website or office.</a:t>
            </a:r>
          </a:p>
        </p:txBody>
      </p:sp>
    </p:spTree>
    <p:extLst>
      <p:ext uri="{BB962C8B-B14F-4D97-AF65-F5344CB8AC3E}">
        <p14:creationId xmlns:p14="http://schemas.microsoft.com/office/powerpoint/2010/main" val="40056917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F1435742-CAD5-E3C6-4500-C513EC1CAA83}"/>
              </a:ext>
            </a:extLst>
          </p:cNvPr>
          <p:cNvPicPr>
            <a:picLocks noGrp="1" noChangeAspect="1"/>
          </p:cNvPicPr>
          <p:nvPr>
            <p:ph type="pic" sz="quarter" idx="21"/>
          </p:nvPr>
        </p:nvPicPr>
        <p:blipFill rotWithShape="1">
          <a:blip r:embed="rId3" cstate="email">
            <a:extLst>
              <a:ext uri="{28A0092B-C50C-407E-A947-70E740481C1C}">
                <a14:useLocalDpi xmlns:a14="http://schemas.microsoft.com/office/drawing/2010/main"/>
              </a:ext>
            </a:extLst>
          </a:blip>
          <a:srcRect l="7934" r="51590"/>
          <a:stretch/>
        </p:blipFill>
        <p:spPr>
          <a:xfrm>
            <a:off x="0" y="0"/>
            <a:ext cx="4163818" cy="6858000"/>
          </a:xfrm>
        </p:spPr>
      </p:pic>
      <p:sp>
        <p:nvSpPr>
          <p:cNvPr id="3" name="Text Placeholder 2">
            <a:extLst>
              <a:ext uri="{FF2B5EF4-FFF2-40B4-BE49-F238E27FC236}">
                <a16:creationId xmlns:a16="http://schemas.microsoft.com/office/drawing/2014/main" id="{22A28357-C188-0690-D3D1-1636DE753605}"/>
              </a:ext>
            </a:extLst>
          </p:cNvPr>
          <p:cNvSpPr>
            <a:spLocks noGrp="1"/>
          </p:cNvSpPr>
          <p:nvPr>
            <p:ph type="body" sz="quarter" idx="30"/>
          </p:nvPr>
        </p:nvSpPr>
        <p:spPr>
          <a:xfrm>
            <a:off x="4658530" y="191861"/>
            <a:ext cx="7101348" cy="2047561"/>
          </a:xfrm>
        </p:spPr>
        <p:txBody>
          <a:bodyPr/>
          <a:lstStyle/>
          <a:p>
            <a:pPr algn="l"/>
            <a:r>
              <a:rPr lang="en-GB" b="1" i="0" dirty="0">
                <a:effectLst/>
                <a:latin typeface="Söhne"/>
              </a:rPr>
              <a:t>Legal Formalities in Business Registration: </a:t>
            </a:r>
            <a:r>
              <a:rPr lang="en-GB" b="0" i="0" dirty="0">
                <a:effectLst/>
                <a:latin typeface="Söhne"/>
              </a:rPr>
              <a:t>Navigating Legal &amp; Financial Requirements</a:t>
            </a:r>
          </a:p>
        </p:txBody>
      </p:sp>
      <p:sp>
        <p:nvSpPr>
          <p:cNvPr id="4" name="Text Placeholder 3">
            <a:extLst>
              <a:ext uri="{FF2B5EF4-FFF2-40B4-BE49-F238E27FC236}">
                <a16:creationId xmlns:a16="http://schemas.microsoft.com/office/drawing/2014/main" id="{85A3CA38-ADD7-7DD5-0098-374C3E039D46}"/>
              </a:ext>
            </a:extLst>
          </p:cNvPr>
          <p:cNvSpPr>
            <a:spLocks noGrp="1"/>
          </p:cNvSpPr>
          <p:nvPr>
            <p:ph type="body" sz="quarter" idx="48"/>
          </p:nvPr>
        </p:nvSpPr>
        <p:spPr>
          <a:xfrm>
            <a:off x="4747643" y="2532984"/>
            <a:ext cx="6561082" cy="4607004"/>
          </a:xfrm>
        </p:spPr>
        <p:txBody>
          <a:bodyPr/>
          <a:lstStyle/>
          <a:p>
            <a:r>
              <a:rPr lang="en-GB" sz="2400" b="1" dirty="0"/>
              <a:t>Setting Up a Business Bank Account:</a:t>
            </a:r>
          </a:p>
          <a:p>
            <a:r>
              <a:rPr lang="en-GB" sz="2400" dirty="0"/>
              <a:t>Opening a dedicated business bank account is vital for keeping your personal and business finances separate. This helps in managing your finances more effectively and is often a requirement for various business transactions.</a:t>
            </a:r>
          </a:p>
          <a:p>
            <a:endParaRPr lang="en-GB" sz="2400" dirty="0"/>
          </a:p>
          <a:p>
            <a:r>
              <a:rPr lang="en-GB" sz="2400" dirty="0"/>
              <a:t>When choosing a bank, consider factors like fees, services offered, and ease of international transactions if your business requires it.</a:t>
            </a:r>
          </a:p>
        </p:txBody>
      </p:sp>
    </p:spTree>
    <p:extLst>
      <p:ext uri="{BB962C8B-B14F-4D97-AF65-F5344CB8AC3E}">
        <p14:creationId xmlns:p14="http://schemas.microsoft.com/office/powerpoint/2010/main" val="101479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F1435742-CAD5-E3C6-4500-C513EC1CAA83}"/>
              </a:ext>
            </a:extLst>
          </p:cNvPr>
          <p:cNvPicPr>
            <a:picLocks noGrp="1" noChangeAspect="1"/>
          </p:cNvPicPr>
          <p:nvPr>
            <p:ph type="pic" sz="quarter" idx="21"/>
          </p:nvPr>
        </p:nvPicPr>
        <p:blipFill>
          <a:blip r:embed="rId3" cstate="email">
            <a:extLst>
              <a:ext uri="{28A0092B-C50C-407E-A947-70E740481C1C}">
                <a14:useLocalDpi xmlns:a14="http://schemas.microsoft.com/office/drawing/2010/main"/>
              </a:ext>
            </a:extLst>
          </a:blip>
          <a:srcRect l="29740" r="29740"/>
          <a:stretch/>
        </p:blipFill>
        <p:spPr/>
      </p:pic>
      <p:sp>
        <p:nvSpPr>
          <p:cNvPr id="3" name="Text Placeholder 2">
            <a:extLst>
              <a:ext uri="{FF2B5EF4-FFF2-40B4-BE49-F238E27FC236}">
                <a16:creationId xmlns:a16="http://schemas.microsoft.com/office/drawing/2014/main" id="{22A28357-C188-0690-D3D1-1636DE753605}"/>
              </a:ext>
            </a:extLst>
          </p:cNvPr>
          <p:cNvSpPr>
            <a:spLocks noGrp="1"/>
          </p:cNvSpPr>
          <p:nvPr>
            <p:ph type="body" sz="quarter" idx="30"/>
          </p:nvPr>
        </p:nvSpPr>
        <p:spPr>
          <a:xfrm>
            <a:off x="4658530" y="191861"/>
            <a:ext cx="7101348" cy="2047561"/>
          </a:xfrm>
        </p:spPr>
        <p:txBody>
          <a:bodyPr/>
          <a:lstStyle/>
          <a:p>
            <a:pPr algn="l"/>
            <a:r>
              <a:rPr lang="en-GB" b="1" i="0" dirty="0">
                <a:effectLst/>
                <a:latin typeface="Söhne"/>
              </a:rPr>
              <a:t>Legal Formalities in Business Registration: </a:t>
            </a:r>
            <a:r>
              <a:rPr lang="en-GB" b="0" i="0" dirty="0">
                <a:effectLst/>
                <a:latin typeface="Söhne"/>
              </a:rPr>
              <a:t>Navigating Legal &amp; Financial Requirements</a:t>
            </a:r>
          </a:p>
        </p:txBody>
      </p:sp>
      <p:sp>
        <p:nvSpPr>
          <p:cNvPr id="4" name="Text Placeholder 3">
            <a:extLst>
              <a:ext uri="{FF2B5EF4-FFF2-40B4-BE49-F238E27FC236}">
                <a16:creationId xmlns:a16="http://schemas.microsoft.com/office/drawing/2014/main" id="{85A3CA38-ADD7-7DD5-0098-374C3E039D46}"/>
              </a:ext>
            </a:extLst>
          </p:cNvPr>
          <p:cNvSpPr>
            <a:spLocks noGrp="1"/>
          </p:cNvSpPr>
          <p:nvPr>
            <p:ph type="body" sz="quarter" idx="48"/>
          </p:nvPr>
        </p:nvSpPr>
        <p:spPr>
          <a:xfrm>
            <a:off x="4747643" y="2418684"/>
            <a:ext cx="6561082" cy="4607004"/>
          </a:xfrm>
        </p:spPr>
        <p:txBody>
          <a:bodyPr/>
          <a:lstStyle/>
          <a:p>
            <a:r>
              <a:rPr lang="en-GB" sz="2400" b="1" dirty="0"/>
              <a:t>VAT Registration:</a:t>
            </a:r>
          </a:p>
          <a:p>
            <a:r>
              <a:rPr lang="en-GB" sz="2400" dirty="0"/>
              <a:t>Value Added Tax (VAT) registration is required for businesses that exceed a certain revenue threshold. This threshold varies by country.</a:t>
            </a:r>
          </a:p>
          <a:p>
            <a:endParaRPr lang="en-GB" sz="2400" dirty="0"/>
          </a:p>
          <a:p>
            <a:r>
              <a:rPr lang="en-GB" sz="2400" dirty="0"/>
              <a:t>Registering for VAT is important as it allows you to charge VAT on your products or services and claim it back on your purchases. It's a critical aspect of managing your business's tax responsibilities.</a:t>
            </a:r>
          </a:p>
        </p:txBody>
      </p:sp>
    </p:spTree>
    <p:extLst>
      <p:ext uri="{BB962C8B-B14F-4D97-AF65-F5344CB8AC3E}">
        <p14:creationId xmlns:p14="http://schemas.microsoft.com/office/powerpoint/2010/main" val="942384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C273F7-E8C0-6D24-C177-6BBA8D41CCE7}"/>
              </a:ext>
            </a:extLst>
          </p:cNvPr>
          <p:cNvSpPr>
            <a:spLocks noGrp="1"/>
          </p:cNvSpPr>
          <p:nvPr>
            <p:ph type="body" sz="quarter" idx="17"/>
          </p:nvPr>
        </p:nvSpPr>
        <p:spPr>
          <a:xfrm>
            <a:off x="125281" y="90281"/>
            <a:ext cx="6634334" cy="1269474"/>
          </a:xfrm>
        </p:spPr>
        <p:txBody>
          <a:bodyPr/>
          <a:lstStyle/>
          <a:p>
            <a:pPr algn="l"/>
            <a:r>
              <a:rPr lang="en-GB" sz="3600" i="0" dirty="0">
                <a:effectLst/>
              </a:rPr>
              <a:t>Case Example: Starting a Business in Stockholm, Sweden</a:t>
            </a:r>
            <a:endParaRPr lang="en-GB" sz="3600" dirty="0"/>
          </a:p>
        </p:txBody>
      </p:sp>
      <p:pic>
        <p:nvPicPr>
          <p:cNvPr id="11" name="Picture Placeholder 10">
            <a:extLst>
              <a:ext uri="{FF2B5EF4-FFF2-40B4-BE49-F238E27FC236}">
                <a16:creationId xmlns:a16="http://schemas.microsoft.com/office/drawing/2014/main" id="{45F543D2-DFE6-0477-C74C-B97A11D823C0}"/>
              </a:ext>
            </a:extLst>
          </p:cNvPr>
          <p:cNvPicPr>
            <a:picLocks noGrp="1" noChangeAspect="1"/>
          </p:cNvPicPr>
          <p:nvPr>
            <p:ph type="pic" sz="quarter" idx="21"/>
          </p:nvPr>
        </p:nvPicPr>
        <p:blipFill>
          <a:blip r:embed="rId2"/>
          <a:srcRect l="21301" r="21301"/>
          <a:stretch/>
        </p:blipFill>
        <p:spPr>
          <a:xfrm>
            <a:off x="6745287" y="0"/>
            <a:ext cx="5446713" cy="6326188"/>
          </a:xfrm>
        </p:spPr>
      </p:pic>
      <p:sp>
        <p:nvSpPr>
          <p:cNvPr id="6" name="Text Placeholder 3">
            <a:extLst>
              <a:ext uri="{FF2B5EF4-FFF2-40B4-BE49-F238E27FC236}">
                <a16:creationId xmlns:a16="http://schemas.microsoft.com/office/drawing/2014/main" id="{3F3D33D9-BD81-EB71-8573-91FFC2CBC6ED}"/>
              </a:ext>
            </a:extLst>
          </p:cNvPr>
          <p:cNvSpPr txBox="1">
            <a:spLocks/>
          </p:cNvSpPr>
          <p:nvPr/>
        </p:nvSpPr>
        <p:spPr>
          <a:xfrm>
            <a:off x="289367" y="1094593"/>
            <a:ext cx="6470248" cy="4861647"/>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endParaRPr lang="en-GB" sz="1800" dirty="0">
              <a:solidFill>
                <a:srgbClr val="0C2D45"/>
              </a:solidFill>
            </a:endParaRPr>
          </a:p>
        </p:txBody>
      </p:sp>
      <p:sp>
        <p:nvSpPr>
          <p:cNvPr id="8" name="TextBox 7">
            <a:extLst>
              <a:ext uri="{FF2B5EF4-FFF2-40B4-BE49-F238E27FC236}">
                <a16:creationId xmlns:a16="http://schemas.microsoft.com/office/drawing/2014/main" id="{A5AA74E5-F7B0-6BA9-439D-7467A703FAF7}"/>
              </a:ext>
            </a:extLst>
          </p:cNvPr>
          <p:cNvSpPr txBox="1"/>
          <p:nvPr/>
        </p:nvSpPr>
        <p:spPr>
          <a:xfrm>
            <a:off x="43239" y="1482419"/>
            <a:ext cx="6552290" cy="830997"/>
          </a:xfrm>
          <a:prstGeom prst="rect">
            <a:avLst/>
          </a:prstGeom>
          <a:noFill/>
        </p:spPr>
        <p:txBody>
          <a:bodyPr wrap="square">
            <a:spAutoFit/>
          </a:bodyPr>
          <a:lstStyle/>
          <a:p>
            <a:r>
              <a:rPr lang="en-GB" sz="2400" b="1" dirty="0">
                <a:latin typeface="Calibri" panose="020F0502020204030204" pitchFamily="34" charset="0"/>
                <a:cs typeface="Calibri" panose="020F0502020204030204" pitchFamily="34" charset="0"/>
              </a:rPr>
              <a:t>Scenario: </a:t>
            </a:r>
            <a:r>
              <a:rPr lang="en-GB" sz="2400" dirty="0">
                <a:latin typeface="Calibri" panose="020F0502020204030204" pitchFamily="34" charset="0"/>
                <a:cs typeface="Calibri" panose="020F0502020204030204" pitchFamily="34" charset="0"/>
              </a:rPr>
              <a:t>Imagine you are planning to start a technology consultancy in Stockholm.</a:t>
            </a:r>
          </a:p>
        </p:txBody>
      </p:sp>
      <p:sp>
        <p:nvSpPr>
          <p:cNvPr id="9" name="TextBox 8">
            <a:extLst>
              <a:ext uri="{FF2B5EF4-FFF2-40B4-BE49-F238E27FC236}">
                <a16:creationId xmlns:a16="http://schemas.microsoft.com/office/drawing/2014/main" id="{AF39E031-B02A-C859-3F6E-C1C7323787A8}"/>
              </a:ext>
            </a:extLst>
          </p:cNvPr>
          <p:cNvSpPr txBox="1"/>
          <p:nvPr/>
        </p:nvSpPr>
        <p:spPr>
          <a:xfrm>
            <a:off x="125282" y="2953914"/>
            <a:ext cx="6470247" cy="2862322"/>
          </a:xfrm>
          <a:prstGeom prst="rect">
            <a:avLst/>
          </a:prstGeom>
          <a:noFill/>
        </p:spPr>
        <p:txBody>
          <a:bodyPr wrap="square">
            <a:spAutoFit/>
          </a:bodyPr>
          <a:lstStyle/>
          <a:p>
            <a:r>
              <a:rPr lang="en-GB" sz="1800" b="1" dirty="0">
                <a:solidFill>
                  <a:schemeClr val="bg1"/>
                </a:solidFill>
                <a:latin typeface="Calibri" panose="020F0502020204030204" pitchFamily="34" charset="0"/>
                <a:cs typeface="Calibri" panose="020F0502020204030204" pitchFamily="34" charset="0"/>
              </a:rPr>
              <a:t>PART 1</a:t>
            </a:r>
          </a:p>
          <a:p>
            <a:r>
              <a:rPr lang="en-GB" sz="1800" b="1" dirty="0">
                <a:solidFill>
                  <a:schemeClr val="bg1"/>
                </a:solidFill>
                <a:latin typeface="Calibri" panose="020F0502020204030204" pitchFamily="34" charset="0"/>
                <a:cs typeface="Calibri" panose="020F0502020204030204" pitchFamily="34" charset="0"/>
              </a:rPr>
              <a:t>Tax ID: </a:t>
            </a:r>
            <a:r>
              <a:rPr lang="en-GB" sz="1800" dirty="0">
                <a:solidFill>
                  <a:schemeClr val="bg1"/>
                </a:solidFill>
                <a:latin typeface="Calibri" panose="020F0502020204030204" pitchFamily="34" charset="0"/>
                <a:cs typeface="Calibri" panose="020F0502020204030204" pitchFamily="34" charset="0"/>
              </a:rPr>
              <a:t>In Sweden, you would apply for an </a:t>
            </a:r>
            <a:r>
              <a:rPr lang="en-GB" sz="1800" dirty="0" err="1">
                <a:solidFill>
                  <a:schemeClr val="bg1"/>
                </a:solidFill>
                <a:latin typeface="Calibri" panose="020F0502020204030204" pitchFamily="34" charset="0"/>
                <a:cs typeface="Calibri" panose="020F0502020204030204" pitchFamily="34" charset="0"/>
              </a:rPr>
              <a:t>Organisationsnummer</a:t>
            </a:r>
            <a:r>
              <a:rPr lang="en-GB" sz="1800" dirty="0">
                <a:solidFill>
                  <a:schemeClr val="bg1"/>
                </a:solidFill>
                <a:latin typeface="Calibri" panose="020F0502020204030204" pitchFamily="34" charset="0"/>
                <a:cs typeface="Calibri" panose="020F0502020204030204" pitchFamily="34" charset="0"/>
              </a:rPr>
              <a:t>, the Swedish equivalent of a tax ID, through the Swedish Tax Agency (</a:t>
            </a:r>
            <a:r>
              <a:rPr lang="en-GB" sz="1800" dirty="0" err="1">
                <a:solidFill>
                  <a:schemeClr val="bg1"/>
                </a:solidFill>
                <a:latin typeface="Calibri" panose="020F0502020204030204" pitchFamily="34" charset="0"/>
                <a:cs typeface="Calibri" panose="020F0502020204030204" pitchFamily="34" charset="0"/>
              </a:rPr>
              <a:t>Skatteverket</a:t>
            </a:r>
            <a:r>
              <a:rPr lang="en-GB" sz="1800" dirty="0">
                <a:solidFill>
                  <a:schemeClr val="bg1"/>
                </a:solidFill>
                <a:latin typeface="Calibri" panose="020F0502020204030204" pitchFamily="34" charset="0"/>
                <a:cs typeface="Calibri" panose="020F0502020204030204" pitchFamily="34" charset="0"/>
              </a:rPr>
              <a:t>). This number is essential for all your business operations in Sweden.</a:t>
            </a:r>
          </a:p>
          <a:p>
            <a:r>
              <a:rPr lang="en-GB" sz="1800" b="1" dirty="0">
                <a:solidFill>
                  <a:schemeClr val="bg1"/>
                </a:solidFill>
                <a:latin typeface="Calibri" panose="020F0502020204030204" pitchFamily="34" charset="0"/>
                <a:cs typeface="Calibri" panose="020F0502020204030204" pitchFamily="34" charset="0"/>
              </a:rPr>
              <a:t>Business Bank Account: </a:t>
            </a:r>
            <a:r>
              <a:rPr lang="en-GB" sz="1800" dirty="0">
                <a:solidFill>
                  <a:schemeClr val="bg1"/>
                </a:solidFill>
                <a:latin typeface="Calibri" panose="020F0502020204030204" pitchFamily="34" charset="0"/>
                <a:cs typeface="Calibri" panose="020F0502020204030204" pitchFamily="34" charset="0"/>
              </a:rPr>
              <a:t>After obtaining your </a:t>
            </a:r>
            <a:r>
              <a:rPr lang="en-GB" sz="1800" dirty="0" err="1">
                <a:solidFill>
                  <a:schemeClr val="bg1"/>
                </a:solidFill>
                <a:latin typeface="Calibri" panose="020F0502020204030204" pitchFamily="34" charset="0"/>
                <a:cs typeface="Calibri" panose="020F0502020204030204" pitchFamily="34" charset="0"/>
              </a:rPr>
              <a:t>Organisationsnummer</a:t>
            </a:r>
            <a:r>
              <a:rPr lang="en-GB" sz="1800" dirty="0">
                <a:solidFill>
                  <a:schemeClr val="bg1"/>
                </a:solidFill>
                <a:latin typeface="Calibri" panose="020F0502020204030204" pitchFamily="34" charset="0"/>
                <a:cs typeface="Calibri" panose="020F0502020204030204" pitchFamily="34" charset="0"/>
              </a:rPr>
              <a:t>, you would approach a bank in Sweden to open a business account. Banks like Nordea and Handelsbanken, which are accustomed to working with businesses, can offer accounts with features beneficial for a consultancy.</a:t>
            </a:r>
          </a:p>
        </p:txBody>
      </p:sp>
    </p:spTree>
    <p:extLst>
      <p:ext uri="{BB962C8B-B14F-4D97-AF65-F5344CB8AC3E}">
        <p14:creationId xmlns:p14="http://schemas.microsoft.com/office/powerpoint/2010/main" val="41402576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C273F7-E8C0-6D24-C177-6BBA8D41CCE7}"/>
              </a:ext>
            </a:extLst>
          </p:cNvPr>
          <p:cNvSpPr>
            <a:spLocks noGrp="1"/>
          </p:cNvSpPr>
          <p:nvPr>
            <p:ph type="body" sz="quarter" idx="17"/>
          </p:nvPr>
        </p:nvSpPr>
        <p:spPr>
          <a:xfrm>
            <a:off x="125281" y="90281"/>
            <a:ext cx="6634334" cy="1269474"/>
          </a:xfrm>
        </p:spPr>
        <p:txBody>
          <a:bodyPr/>
          <a:lstStyle/>
          <a:p>
            <a:pPr algn="l"/>
            <a:r>
              <a:rPr lang="en-GB" sz="3600" i="0" dirty="0">
                <a:effectLst/>
              </a:rPr>
              <a:t>Case Example: Starting a Business in Stockholm, Sweden</a:t>
            </a:r>
            <a:endParaRPr lang="en-GB" sz="3600" dirty="0"/>
          </a:p>
        </p:txBody>
      </p:sp>
      <p:pic>
        <p:nvPicPr>
          <p:cNvPr id="11" name="Picture Placeholder 10">
            <a:extLst>
              <a:ext uri="{FF2B5EF4-FFF2-40B4-BE49-F238E27FC236}">
                <a16:creationId xmlns:a16="http://schemas.microsoft.com/office/drawing/2014/main" id="{45F543D2-DFE6-0477-C74C-B97A11D823C0}"/>
              </a:ext>
            </a:extLst>
          </p:cNvPr>
          <p:cNvPicPr>
            <a:picLocks noGrp="1" noChangeAspect="1"/>
          </p:cNvPicPr>
          <p:nvPr>
            <p:ph type="pic" sz="quarter" idx="21"/>
          </p:nvPr>
        </p:nvPicPr>
        <p:blipFill>
          <a:blip r:embed="rId2"/>
          <a:srcRect l="21301" r="21301"/>
          <a:stretch/>
        </p:blipFill>
        <p:spPr>
          <a:xfrm>
            <a:off x="6745287" y="0"/>
            <a:ext cx="5446713" cy="6326188"/>
          </a:xfrm>
        </p:spPr>
      </p:pic>
      <p:sp>
        <p:nvSpPr>
          <p:cNvPr id="6" name="Text Placeholder 3">
            <a:extLst>
              <a:ext uri="{FF2B5EF4-FFF2-40B4-BE49-F238E27FC236}">
                <a16:creationId xmlns:a16="http://schemas.microsoft.com/office/drawing/2014/main" id="{3F3D33D9-BD81-EB71-8573-91FFC2CBC6ED}"/>
              </a:ext>
            </a:extLst>
          </p:cNvPr>
          <p:cNvSpPr txBox="1">
            <a:spLocks/>
          </p:cNvSpPr>
          <p:nvPr/>
        </p:nvSpPr>
        <p:spPr>
          <a:xfrm>
            <a:off x="289367" y="1094593"/>
            <a:ext cx="6470248" cy="4861647"/>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endParaRPr lang="en-GB" sz="1800" dirty="0">
              <a:solidFill>
                <a:srgbClr val="0C2D45"/>
              </a:solidFill>
            </a:endParaRPr>
          </a:p>
        </p:txBody>
      </p:sp>
      <p:sp>
        <p:nvSpPr>
          <p:cNvPr id="8" name="TextBox 7">
            <a:extLst>
              <a:ext uri="{FF2B5EF4-FFF2-40B4-BE49-F238E27FC236}">
                <a16:creationId xmlns:a16="http://schemas.microsoft.com/office/drawing/2014/main" id="{A5AA74E5-F7B0-6BA9-439D-7467A703FAF7}"/>
              </a:ext>
            </a:extLst>
          </p:cNvPr>
          <p:cNvSpPr txBox="1"/>
          <p:nvPr/>
        </p:nvSpPr>
        <p:spPr>
          <a:xfrm>
            <a:off x="43239" y="1482419"/>
            <a:ext cx="6552290" cy="830997"/>
          </a:xfrm>
          <a:prstGeom prst="rect">
            <a:avLst/>
          </a:prstGeom>
          <a:noFill/>
        </p:spPr>
        <p:txBody>
          <a:bodyPr wrap="square">
            <a:spAutoFit/>
          </a:bodyPr>
          <a:lstStyle/>
          <a:p>
            <a:r>
              <a:rPr lang="en-GB" sz="2400" b="1" dirty="0">
                <a:latin typeface="Calibri" panose="020F0502020204030204" pitchFamily="34" charset="0"/>
                <a:cs typeface="Calibri" panose="020F0502020204030204" pitchFamily="34" charset="0"/>
              </a:rPr>
              <a:t>Scenario: </a:t>
            </a:r>
            <a:r>
              <a:rPr lang="en-GB" sz="2400" dirty="0">
                <a:latin typeface="Calibri" panose="020F0502020204030204" pitchFamily="34" charset="0"/>
                <a:cs typeface="Calibri" panose="020F0502020204030204" pitchFamily="34" charset="0"/>
              </a:rPr>
              <a:t>Imagine you are planning to start a technology consultancy in Stockholm.</a:t>
            </a:r>
          </a:p>
        </p:txBody>
      </p:sp>
      <p:sp>
        <p:nvSpPr>
          <p:cNvPr id="9" name="TextBox 8">
            <a:extLst>
              <a:ext uri="{FF2B5EF4-FFF2-40B4-BE49-F238E27FC236}">
                <a16:creationId xmlns:a16="http://schemas.microsoft.com/office/drawing/2014/main" id="{AF39E031-B02A-C859-3F6E-C1C7323787A8}"/>
              </a:ext>
            </a:extLst>
          </p:cNvPr>
          <p:cNvSpPr txBox="1"/>
          <p:nvPr/>
        </p:nvSpPr>
        <p:spPr>
          <a:xfrm>
            <a:off x="125281" y="3133549"/>
            <a:ext cx="6470247" cy="1754326"/>
          </a:xfrm>
          <a:prstGeom prst="rect">
            <a:avLst/>
          </a:prstGeom>
          <a:noFill/>
        </p:spPr>
        <p:txBody>
          <a:bodyPr wrap="square">
            <a:spAutoFit/>
          </a:bodyPr>
          <a:lstStyle/>
          <a:p>
            <a:r>
              <a:rPr lang="en-GB" sz="1800" b="1" dirty="0">
                <a:solidFill>
                  <a:schemeClr val="bg1"/>
                </a:solidFill>
                <a:latin typeface="Calibri" panose="020F0502020204030204" pitchFamily="34" charset="0"/>
                <a:cs typeface="Calibri" panose="020F0502020204030204" pitchFamily="34" charset="0"/>
              </a:rPr>
              <a:t>PART 2</a:t>
            </a:r>
          </a:p>
          <a:p>
            <a:r>
              <a:rPr lang="en-GB" sz="1800" b="1" dirty="0">
                <a:solidFill>
                  <a:schemeClr val="bg1"/>
                </a:solidFill>
                <a:latin typeface="Calibri" panose="020F0502020204030204" pitchFamily="34" charset="0"/>
                <a:cs typeface="Calibri" panose="020F0502020204030204" pitchFamily="34" charset="0"/>
              </a:rPr>
              <a:t>VAT Registration</a:t>
            </a:r>
            <a:r>
              <a:rPr lang="en-GB" sz="1800" dirty="0">
                <a:solidFill>
                  <a:schemeClr val="bg1"/>
                </a:solidFill>
                <a:latin typeface="Calibri" panose="020F0502020204030204" pitchFamily="34" charset="0"/>
                <a:cs typeface="Calibri" panose="020F0502020204030204" pitchFamily="34" charset="0"/>
              </a:rPr>
              <a:t>: Given that your consultancy is expected to have significant revenue, you would register for VAT with the </a:t>
            </a:r>
            <a:r>
              <a:rPr lang="en-GB" sz="1800" dirty="0" err="1">
                <a:solidFill>
                  <a:schemeClr val="bg1"/>
                </a:solidFill>
                <a:latin typeface="Calibri" panose="020F0502020204030204" pitchFamily="34" charset="0"/>
                <a:cs typeface="Calibri" panose="020F0502020204030204" pitchFamily="34" charset="0"/>
              </a:rPr>
              <a:t>Skatteverket</a:t>
            </a:r>
            <a:r>
              <a:rPr lang="en-GB" sz="1800" dirty="0">
                <a:solidFill>
                  <a:schemeClr val="bg1"/>
                </a:solidFill>
                <a:latin typeface="Calibri" panose="020F0502020204030204" pitchFamily="34" charset="0"/>
                <a:cs typeface="Calibri" panose="020F0502020204030204" pitchFamily="34" charset="0"/>
              </a:rPr>
              <a:t>. In Sweden, this is a straightforward process, often completed online, and it's a key step in ensuring your business is tax-compliant.</a:t>
            </a:r>
            <a:endParaRPr lang="en-GB" sz="1800" dirty="0">
              <a:solidFill>
                <a:schemeClr val="bg1"/>
              </a:solidFill>
            </a:endParaRPr>
          </a:p>
        </p:txBody>
      </p:sp>
    </p:spTree>
    <p:extLst>
      <p:ext uri="{BB962C8B-B14F-4D97-AF65-F5344CB8AC3E}">
        <p14:creationId xmlns:p14="http://schemas.microsoft.com/office/powerpoint/2010/main" val="28455119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795F2C-4BCE-5049-9792-CD5702D9FFBB}"/>
              </a:ext>
            </a:extLst>
          </p:cNvPr>
          <p:cNvSpPr>
            <a:spLocks noGrp="1"/>
          </p:cNvSpPr>
          <p:nvPr>
            <p:ph type="body" sz="quarter" idx="14"/>
          </p:nvPr>
        </p:nvSpPr>
        <p:spPr/>
        <p:txBody>
          <a:bodyPr/>
          <a:lstStyle/>
          <a:p>
            <a:r>
              <a:rPr lang="en-US" dirty="0"/>
              <a:t>01</a:t>
            </a:r>
          </a:p>
        </p:txBody>
      </p:sp>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7"/>
          </p:nvPr>
        </p:nvSpPr>
        <p:spPr/>
        <p:txBody>
          <a:bodyPr/>
          <a:lstStyle/>
          <a:p>
            <a:r>
              <a:rPr lang="en-US" dirty="0"/>
              <a:t>SECTION</a:t>
            </a:r>
          </a:p>
        </p:txBody>
      </p:sp>
      <p:sp>
        <p:nvSpPr>
          <p:cNvPr id="12" name="Text Placeholder 11">
            <a:extLst>
              <a:ext uri="{FF2B5EF4-FFF2-40B4-BE49-F238E27FC236}">
                <a16:creationId xmlns:a16="http://schemas.microsoft.com/office/drawing/2014/main" id="{EA701505-57B6-7A45-B68E-0C04614F51C7}"/>
              </a:ext>
            </a:extLst>
          </p:cNvPr>
          <p:cNvSpPr>
            <a:spLocks noGrp="1"/>
          </p:cNvSpPr>
          <p:nvPr>
            <p:ph type="body" sz="quarter" idx="18"/>
          </p:nvPr>
        </p:nvSpPr>
        <p:spPr>
          <a:xfrm>
            <a:off x="357810" y="3368575"/>
            <a:ext cx="6125068" cy="996052"/>
          </a:xfrm>
        </p:spPr>
        <p:txBody>
          <a:bodyPr/>
          <a:lstStyle/>
          <a:p>
            <a:r>
              <a:rPr lang="en-US" dirty="0"/>
              <a:t>ENHANCING LANGUAGE SKILLS OF MIGRANT ENTREPRENEURS  IN THE BUSINESS WORLD</a:t>
            </a:r>
          </a:p>
        </p:txBody>
      </p:sp>
      <p:pic>
        <p:nvPicPr>
          <p:cNvPr id="13" name="Picture Placeholder 12">
            <a:extLst>
              <a:ext uri="{FF2B5EF4-FFF2-40B4-BE49-F238E27FC236}">
                <a16:creationId xmlns:a16="http://schemas.microsoft.com/office/drawing/2014/main" id="{1B85B8FA-3996-0E52-3A63-589FBE106F4D}"/>
              </a:ext>
            </a:extLst>
          </p:cNvPr>
          <p:cNvPicPr>
            <a:picLocks noGrp="1" noChangeAspect="1"/>
          </p:cNvPicPr>
          <p:nvPr>
            <p:ph type="pic" sz="quarter" idx="21"/>
          </p:nvPr>
        </p:nvPicPr>
        <p:blipFill rotWithShape="1">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30258" r="13208"/>
          <a:stretch/>
        </p:blipFill>
        <p:spPr>
          <a:xfrm>
            <a:off x="6841657" y="0"/>
            <a:ext cx="5364392" cy="6325815"/>
          </a:xfrm>
        </p:spPr>
      </p:pic>
      <p:grpSp>
        <p:nvGrpSpPr>
          <p:cNvPr id="4" name="Group 3">
            <a:extLst>
              <a:ext uri="{FF2B5EF4-FFF2-40B4-BE49-F238E27FC236}">
                <a16:creationId xmlns:a16="http://schemas.microsoft.com/office/drawing/2014/main" id="{96E3C99D-23F0-9EBD-6937-2E29E124896C}"/>
              </a:ext>
            </a:extLst>
          </p:cNvPr>
          <p:cNvGrpSpPr/>
          <p:nvPr/>
        </p:nvGrpSpPr>
        <p:grpSpPr>
          <a:xfrm>
            <a:off x="-205469" y="3429000"/>
            <a:ext cx="2946331" cy="3019795"/>
            <a:chOff x="3177766" y="6791136"/>
            <a:chExt cx="1361636" cy="1395587"/>
          </a:xfrm>
          <a:solidFill>
            <a:schemeClr val="bg1">
              <a:alpha val="29000"/>
            </a:schemeClr>
          </a:solidFill>
        </p:grpSpPr>
        <p:sp>
          <p:nvSpPr>
            <p:cNvPr id="5" name="Freeform 4">
              <a:extLst>
                <a:ext uri="{FF2B5EF4-FFF2-40B4-BE49-F238E27FC236}">
                  <a16:creationId xmlns:a16="http://schemas.microsoft.com/office/drawing/2014/main" id="{333C486F-94D5-5F08-8853-8A4A3CDEF34D}"/>
                </a:ext>
              </a:extLst>
            </p:cNvPr>
            <p:cNvSpPr/>
            <p:nvPr userDrawn="1"/>
          </p:nvSpPr>
          <p:spPr>
            <a:xfrm>
              <a:off x="3177766" y="6950168"/>
              <a:ext cx="262281" cy="1196190"/>
            </a:xfrm>
            <a:custGeom>
              <a:avLst/>
              <a:gdLst>
                <a:gd name="connsiteX0" fmla="*/ 238715 w 262281"/>
                <a:gd name="connsiteY0" fmla="*/ 292709 h 1196190"/>
                <a:gd name="connsiteX1" fmla="*/ 238715 w 262281"/>
                <a:gd name="connsiteY1" fmla="*/ 145402 h 1196190"/>
                <a:gd name="connsiteX2" fmla="*/ 109101 w 262281"/>
                <a:gd name="connsiteY2" fmla="*/ 59 h 1196190"/>
                <a:gd name="connsiteX3" fmla="*/ 71788 w 262281"/>
                <a:gd name="connsiteY3" fmla="*/ 98264 h 1196190"/>
                <a:gd name="connsiteX4" fmla="*/ 81608 w 262281"/>
                <a:gd name="connsiteY4" fmla="*/ 367344 h 1196190"/>
                <a:gd name="connsiteX5" fmla="*/ 18764 w 262281"/>
                <a:gd name="connsiteY5" fmla="*/ 628568 h 1196190"/>
                <a:gd name="connsiteX6" fmla="*/ 48222 w 262281"/>
                <a:gd name="connsiteY6" fmla="*/ 999781 h 1196190"/>
                <a:gd name="connsiteX7" fmla="*/ 262281 w 262281"/>
                <a:gd name="connsiteY7" fmla="*/ 1196190 h 1196190"/>
                <a:gd name="connsiteX8" fmla="*/ 199438 w 262281"/>
                <a:gd name="connsiteY8" fmla="*/ 679634 h 1196190"/>
                <a:gd name="connsiteX9" fmla="*/ 238715 w 262281"/>
                <a:gd name="connsiteY9" fmla="*/ 292709 h 119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2281" h="1196190">
                  <a:moveTo>
                    <a:pt x="238715" y="292709"/>
                  </a:moveTo>
                  <a:cubicBezTo>
                    <a:pt x="240679" y="243606"/>
                    <a:pt x="246571" y="194504"/>
                    <a:pt x="238715" y="145402"/>
                  </a:cubicBezTo>
                  <a:cubicBezTo>
                    <a:pt x="226932" y="72731"/>
                    <a:pt x="189619" y="3987"/>
                    <a:pt x="109101" y="59"/>
                  </a:cubicBezTo>
                  <a:cubicBezTo>
                    <a:pt x="36439" y="-1905"/>
                    <a:pt x="63933" y="45233"/>
                    <a:pt x="71788" y="98264"/>
                  </a:cubicBezTo>
                  <a:cubicBezTo>
                    <a:pt x="87499" y="186648"/>
                    <a:pt x="91427" y="278960"/>
                    <a:pt x="81608" y="367344"/>
                  </a:cubicBezTo>
                  <a:cubicBezTo>
                    <a:pt x="71788" y="455728"/>
                    <a:pt x="40367" y="542148"/>
                    <a:pt x="18764" y="628568"/>
                  </a:cubicBezTo>
                  <a:cubicBezTo>
                    <a:pt x="-10694" y="750342"/>
                    <a:pt x="-8730" y="885864"/>
                    <a:pt x="48222" y="999781"/>
                  </a:cubicBezTo>
                  <a:cubicBezTo>
                    <a:pt x="95354" y="1094058"/>
                    <a:pt x="171944" y="1158872"/>
                    <a:pt x="262281" y="1196190"/>
                  </a:cubicBezTo>
                  <a:cubicBezTo>
                    <a:pt x="205330" y="1007638"/>
                    <a:pt x="193547" y="824977"/>
                    <a:pt x="199438" y="679634"/>
                  </a:cubicBezTo>
                  <a:cubicBezTo>
                    <a:pt x="205330" y="487154"/>
                    <a:pt x="236751" y="314314"/>
                    <a:pt x="238715" y="292709"/>
                  </a:cubicBezTo>
                  <a:close/>
                </a:path>
              </a:pathLst>
            </a:custGeom>
            <a:grpFill/>
            <a:ln w="19616"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A413BE2F-44A0-017E-59CA-DE88CFE35B3C}"/>
                </a:ext>
              </a:extLst>
            </p:cNvPr>
            <p:cNvSpPr/>
            <p:nvPr userDrawn="1"/>
          </p:nvSpPr>
          <p:spPr>
            <a:xfrm>
              <a:off x="3471181" y="7651529"/>
              <a:ext cx="1017410" cy="535194"/>
            </a:xfrm>
            <a:custGeom>
              <a:avLst/>
              <a:gdLst>
                <a:gd name="connsiteX0" fmla="*/ 986139 w 1017410"/>
                <a:gd name="connsiteY0" fmla="*/ 1843 h 535194"/>
                <a:gd name="connsiteX1" fmla="*/ 811356 w 1017410"/>
                <a:gd name="connsiteY1" fmla="*/ 47017 h 535194"/>
                <a:gd name="connsiteX2" fmla="*/ 249696 w 1017410"/>
                <a:gd name="connsiteY2" fmla="*/ 225749 h 535194"/>
                <a:gd name="connsiteX3" fmla="*/ 279154 w 1017410"/>
                <a:gd name="connsiteY3" fmla="*/ 184503 h 535194"/>
                <a:gd name="connsiteX4" fmla="*/ 235949 w 1017410"/>
                <a:gd name="connsiteY4" fmla="*/ 39160 h 535194"/>
                <a:gd name="connsiteX5" fmla="*/ 98480 w 1017410"/>
                <a:gd name="connsiteY5" fmla="*/ 102011 h 535194"/>
                <a:gd name="connsiteX6" fmla="*/ 104372 w 1017410"/>
                <a:gd name="connsiteY6" fmla="*/ 215929 h 535194"/>
                <a:gd name="connsiteX7" fmla="*/ 19926 w 1017410"/>
                <a:gd name="connsiteY7" fmla="*/ 48981 h 535194"/>
                <a:gd name="connsiteX8" fmla="*/ 10107 w 1017410"/>
                <a:gd name="connsiteY8" fmla="*/ 512506 h 535194"/>
                <a:gd name="connsiteX9" fmla="*/ 416623 w 1017410"/>
                <a:gd name="connsiteY9" fmla="*/ 471260 h 535194"/>
                <a:gd name="connsiteX10" fmla="*/ 660140 w 1017410"/>
                <a:gd name="connsiteY10" fmla="*/ 320025 h 535194"/>
                <a:gd name="connsiteX11" fmla="*/ 954717 w 1017410"/>
                <a:gd name="connsiteY11" fmla="*/ 103975 h 535194"/>
                <a:gd name="connsiteX12" fmla="*/ 990067 w 1017410"/>
                <a:gd name="connsiteY12" fmla="*/ 74514 h 535194"/>
                <a:gd name="connsiteX13" fmla="*/ 1011669 w 1017410"/>
                <a:gd name="connsiteY13" fmla="*/ 13627 h 535194"/>
                <a:gd name="connsiteX14" fmla="*/ 986139 w 1017410"/>
                <a:gd name="connsiteY14" fmla="*/ 1843 h 53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7410" h="535194">
                  <a:moveTo>
                    <a:pt x="986139" y="1843"/>
                  </a:moveTo>
                  <a:cubicBezTo>
                    <a:pt x="925260" y="-6014"/>
                    <a:pt x="864380" y="11663"/>
                    <a:pt x="811356" y="47017"/>
                  </a:cubicBezTo>
                  <a:cubicBezTo>
                    <a:pt x="766188" y="78442"/>
                    <a:pt x="491249" y="233605"/>
                    <a:pt x="249696" y="225749"/>
                  </a:cubicBezTo>
                  <a:cubicBezTo>
                    <a:pt x="261479" y="213964"/>
                    <a:pt x="271298" y="200216"/>
                    <a:pt x="279154" y="184503"/>
                  </a:cubicBezTo>
                  <a:cubicBezTo>
                    <a:pt x="304684" y="127544"/>
                    <a:pt x="285045" y="60765"/>
                    <a:pt x="235949" y="39160"/>
                  </a:cubicBezTo>
                  <a:cubicBezTo>
                    <a:pt x="184889" y="15591"/>
                    <a:pt x="124010" y="45053"/>
                    <a:pt x="98480" y="102011"/>
                  </a:cubicBezTo>
                  <a:cubicBezTo>
                    <a:pt x="80805" y="141293"/>
                    <a:pt x="84733" y="184503"/>
                    <a:pt x="104372" y="215929"/>
                  </a:cubicBezTo>
                  <a:cubicBezTo>
                    <a:pt x="65095" y="190395"/>
                    <a:pt x="39564" y="135401"/>
                    <a:pt x="19926" y="48981"/>
                  </a:cubicBezTo>
                  <a:cubicBezTo>
                    <a:pt x="19926" y="48981"/>
                    <a:pt x="-17387" y="272887"/>
                    <a:pt x="10107" y="512506"/>
                  </a:cubicBezTo>
                  <a:cubicBezTo>
                    <a:pt x="141685" y="553752"/>
                    <a:pt x="290937" y="538039"/>
                    <a:pt x="416623" y="471260"/>
                  </a:cubicBezTo>
                  <a:cubicBezTo>
                    <a:pt x="501069" y="426086"/>
                    <a:pt x="579622" y="371092"/>
                    <a:pt x="660140" y="320025"/>
                  </a:cubicBezTo>
                  <a:cubicBezTo>
                    <a:pt x="764224" y="255210"/>
                    <a:pt x="860453" y="182539"/>
                    <a:pt x="954717" y="103975"/>
                  </a:cubicBezTo>
                  <a:cubicBezTo>
                    <a:pt x="966500" y="94155"/>
                    <a:pt x="978283" y="84334"/>
                    <a:pt x="990067" y="74514"/>
                  </a:cubicBezTo>
                  <a:cubicBezTo>
                    <a:pt x="1007741" y="58801"/>
                    <a:pt x="1027380" y="31304"/>
                    <a:pt x="1011669" y="13627"/>
                  </a:cubicBezTo>
                  <a:cubicBezTo>
                    <a:pt x="1005777" y="5771"/>
                    <a:pt x="995958" y="3807"/>
                    <a:pt x="986139" y="1843"/>
                  </a:cubicBezTo>
                  <a:close/>
                </a:path>
              </a:pathLst>
            </a:custGeom>
            <a:grpFill/>
            <a:ln w="19616"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0BECAAE5-318F-6926-82F6-51930BAE6F17}"/>
                </a:ext>
              </a:extLst>
            </p:cNvPr>
            <p:cNvSpPr/>
            <p:nvPr userDrawn="1"/>
          </p:nvSpPr>
          <p:spPr>
            <a:xfrm>
              <a:off x="3438083" y="6791136"/>
              <a:ext cx="1101319" cy="889408"/>
            </a:xfrm>
            <a:custGeom>
              <a:avLst/>
              <a:gdLst>
                <a:gd name="connsiteX0" fmla="*/ 1089935 w 1101319"/>
                <a:gd name="connsiteY0" fmla="*/ 491023 h 889408"/>
                <a:gd name="connsiteX1" fmla="*/ 1007454 w 1101319"/>
                <a:gd name="connsiteY1" fmla="*/ 469418 h 889408"/>
                <a:gd name="connsiteX2" fmla="*/ 930864 w 1101319"/>
                <a:gd name="connsiteY2" fmla="*/ 516556 h 889408"/>
                <a:gd name="connsiteX3" fmla="*/ 714840 w 1101319"/>
                <a:gd name="connsiteY3" fmla="*/ 695288 h 889408"/>
                <a:gd name="connsiteX4" fmla="*/ 636287 w 1101319"/>
                <a:gd name="connsiteY4" fmla="*/ 750282 h 889408"/>
                <a:gd name="connsiteX5" fmla="*/ 604865 w 1101319"/>
                <a:gd name="connsiteY5" fmla="*/ 669755 h 889408"/>
                <a:gd name="connsiteX6" fmla="*/ 738407 w 1101319"/>
                <a:gd name="connsiteY6" fmla="*/ 524412 h 889408"/>
                <a:gd name="connsiteX7" fmla="*/ 989779 w 1101319"/>
                <a:gd name="connsiteY7" fmla="*/ 235691 h 889408"/>
                <a:gd name="connsiteX8" fmla="*/ 1021200 w 1101319"/>
                <a:gd name="connsiteY8" fmla="*/ 133558 h 889408"/>
                <a:gd name="connsiteX9" fmla="*/ 991743 w 1101319"/>
                <a:gd name="connsiteY9" fmla="*/ 86420 h 889408"/>
                <a:gd name="connsiteX10" fmla="*/ 883731 w 1101319"/>
                <a:gd name="connsiteY10" fmla="*/ 111953 h 889408"/>
                <a:gd name="connsiteX11" fmla="*/ 488998 w 1101319"/>
                <a:gd name="connsiteY11" fmla="*/ 547981 h 889408"/>
                <a:gd name="connsiteX12" fmla="*/ 426155 w 1101319"/>
                <a:gd name="connsiteY12" fmla="*/ 563694 h 889408"/>
                <a:gd name="connsiteX13" fmla="*/ 430083 w 1101319"/>
                <a:gd name="connsiteY13" fmla="*/ 518520 h 889408"/>
                <a:gd name="connsiteX14" fmla="*/ 667708 w 1101319"/>
                <a:gd name="connsiteY14" fmla="*/ 135522 h 889408"/>
                <a:gd name="connsiteX15" fmla="*/ 663780 w 1101319"/>
                <a:gd name="connsiteY15" fmla="*/ 15713 h 889408"/>
                <a:gd name="connsiteX16" fmla="*/ 532203 w 1101319"/>
                <a:gd name="connsiteY16" fmla="*/ 39282 h 889408"/>
                <a:gd name="connsiteX17" fmla="*/ 306360 w 1101319"/>
                <a:gd name="connsiteY17" fmla="*/ 386926 h 889408"/>
                <a:gd name="connsiteX18" fmla="*/ 109976 w 1101319"/>
                <a:gd name="connsiteY18" fmla="*/ 589227 h 889408"/>
                <a:gd name="connsiteX19" fmla="*/ 0 w 1101319"/>
                <a:gd name="connsiteY19" fmla="*/ 563694 h 889408"/>
                <a:gd name="connsiteX20" fmla="*/ 153180 w 1101319"/>
                <a:gd name="connsiteY20" fmla="*/ 781708 h 889408"/>
                <a:gd name="connsiteX21" fmla="*/ 147289 w 1101319"/>
                <a:gd name="connsiteY21" fmla="*/ 648150 h 889408"/>
                <a:gd name="connsiteX22" fmla="*/ 331890 w 1101319"/>
                <a:gd name="connsiteY22" fmla="*/ 546017 h 889408"/>
                <a:gd name="connsiteX23" fmla="*/ 406516 w 1101319"/>
                <a:gd name="connsiteY23" fmla="*/ 742426 h 889408"/>
                <a:gd name="connsiteX24" fmla="*/ 271011 w 1101319"/>
                <a:gd name="connsiteY24" fmla="*/ 850451 h 889408"/>
                <a:gd name="connsiteX25" fmla="*/ 606829 w 1101319"/>
                <a:gd name="connsiteY25" fmla="*/ 879912 h 889408"/>
                <a:gd name="connsiteX26" fmla="*/ 838563 w 1101319"/>
                <a:gd name="connsiteY26" fmla="*/ 785636 h 889408"/>
                <a:gd name="connsiteX27" fmla="*/ 1066369 w 1101319"/>
                <a:gd name="connsiteY27" fmla="*/ 601012 h 889408"/>
                <a:gd name="connsiteX28" fmla="*/ 1089935 w 1101319"/>
                <a:gd name="connsiteY28" fmla="*/ 491023 h 88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01319" h="889408">
                  <a:moveTo>
                    <a:pt x="1089935" y="491023"/>
                  </a:moveTo>
                  <a:cubicBezTo>
                    <a:pt x="1072261" y="467453"/>
                    <a:pt x="1036911" y="461561"/>
                    <a:pt x="1007454" y="469418"/>
                  </a:cubicBezTo>
                  <a:cubicBezTo>
                    <a:pt x="977996" y="477274"/>
                    <a:pt x="954430" y="496915"/>
                    <a:pt x="930864" y="516556"/>
                  </a:cubicBezTo>
                  <a:cubicBezTo>
                    <a:pt x="858201" y="575478"/>
                    <a:pt x="787503" y="636365"/>
                    <a:pt x="714840" y="695288"/>
                  </a:cubicBezTo>
                  <a:cubicBezTo>
                    <a:pt x="691274" y="714929"/>
                    <a:pt x="665744" y="740462"/>
                    <a:pt x="636287" y="750282"/>
                  </a:cubicBezTo>
                  <a:cubicBezTo>
                    <a:pt x="573443" y="769923"/>
                    <a:pt x="577371" y="703144"/>
                    <a:pt x="604865" y="669755"/>
                  </a:cubicBezTo>
                  <a:cubicBezTo>
                    <a:pt x="646106" y="618688"/>
                    <a:pt x="691274" y="571550"/>
                    <a:pt x="738407" y="524412"/>
                  </a:cubicBezTo>
                  <a:cubicBezTo>
                    <a:pt x="828743" y="436028"/>
                    <a:pt x="923008" y="343716"/>
                    <a:pt x="989779" y="235691"/>
                  </a:cubicBezTo>
                  <a:cubicBezTo>
                    <a:pt x="1009417" y="204265"/>
                    <a:pt x="1027092" y="172840"/>
                    <a:pt x="1021200" y="133558"/>
                  </a:cubicBezTo>
                  <a:cubicBezTo>
                    <a:pt x="1019237" y="113917"/>
                    <a:pt x="1009417" y="96240"/>
                    <a:pt x="991743" y="86420"/>
                  </a:cubicBezTo>
                  <a:cubicBezTo>
                    <a:pt x="956393" y="64815"/>
                    <a:pt x="915153" y="88384"/>
                    <a:pt x="883731" y="111953"/>
                  </a:cubicBezTo>
                  <a:cubicBezTo>
                    <a:pt x="730551" y="233727"/>
                    <a:pt x="618612" y="404603"/>
                    <a:pt x="488998" y="547981"/>
                  </a:cubicBezTo>
                  <a:cubicBezTo>
                    <a:pt x="475251" y="563694"/>
                    <a:pt x="443830" y="587263"/>
                    <a:pt x="426155" y="563694"/>
                  </a:cubicBezTo>
                  <a:cubicBezTo>
                    <a:pt x="416335" y="551909"/>
                    <a:pt x="422227" y="530304"/>
                    <a:pt x="430083" y="518520"/>
                  </a:cubicBezTo>
                  <a:cubicBezTo>
                    <a:pt x="494889" y="382998"/>
                    <a:pt x="606829" y="273009"/>
                    <a:pt x="667708" y="135522"/>
                  </a:cubicBezTo>
                  <a:cubicBezTo>
                    <a:pt x="685383" y="96240"/>
                    <a:pt x="695202" y="45174"/>
                    <a:pt x="663780" y="15713"/>
                  </a:cubicBezTo>
                  <a:cubicBezTo>
                    <a:pt x="628431" y="-17677"/>
                    <a:pt x="569516" y="7856"/>
                    <a:pt x="532203" y="39282"/>
                  </a:cubicBezTo>
                  <a:cubicBezTo>
                    <a:pt x="430083" y="131594"/>
                    <a:pt x="373131" y="269080"/>
                    <a:pt x="306360" y="386926"/>
                  </a:cubicBezTo>
                  <a:cubicBezTo>
                    <a:pt x="259228" y="469418"/>
                    <a:pt x="206204" y="557802"/>
                    <a:pt x="109976" y="589227"/>
                  </a:cubicBezTo>
                  <a:cubicBezTo>
                    <a:pt x="72662" y="601012"/>
                    <a:pt x="17675" y="593155"/>
                    <a:pt x="0" y="563694"/>
                  </a:cubicBezTo>
                  <a:cubicBezTo>
                    <a:pt x="39277" y="661898"/>
                    <a:pt x="92301" y="730641"/>
                    <a:pt x="153180" y="781708"/>
                  </a:cubicBezTo>
                  <a:cubicBezTo>
                    <a:pt x="133542" y="744390"/>
                    <a:pt x="129614" y="695288"/>
                    <a:pt x="147289" y="648150"/>
                  </a:cubicBezTo>
                  <a:cubicBezTo>
                    <a:pt x="176746" y="565658"/>
                    <a:pt x="259228" y="520484"/>
                    <a:pt x="331890" y="546017"/>
                  </a:cubicBezTo>
                  <a:cubicBezTo>
                    <a:pt x="402589" y="571550"/>
                    <a:pt x="437938" y="659934"/>
                    <a:pt x="406516" y="742426"/>
                  </a:cubicBezTo>
                  <a:cubicBezTo>
                    <a:pt x="382950" y="805277"/>
                    <a:pt x="327962" y="848487"/>
                    <a:pt x="271011" y="850451"/>
                  </a:cubicBezTo>
                  <a:cubicBezTo>
                    <a:pt x="384914" y="895625"/>
                    <a:pt x="506673" y="895625"/>
                    <a:pt x="606829" y="879912"/>
                  </a:cubicBezTo>
                  <a:cubicBezTo>
                    <a:pt x="691274" y="868128"/>
                    <a:pt x="769828" y="834738"/>
                    <a:pt x="838563" y="785636"/>
                  </a:cubicBezTo>
                  <a:cubicBezTo>
                    <a:pt x="919080" y="728677"/>
                    <a:pt x="1005490" y="677611"/>
                    <a:pt x="1066369" y="601012"/>
                  </a:cubicBezTo>
                  <a:cubicBezTo>
                    <a:pt x="1093863" y="573514"/>
                    <a:pt x="1115465" y="524412"/>
                    <a:pt x="1089935" y="491023"/>
                  </a:cubicBezTo>
                  <a:close/>
                </a:path>
              </a:pathLst>
            </a:custGeom>
            <a:grpFill/>
            <a:ln w="19616" cap="flat">
              <a:noFill/>
              <a:prstDash val="solid"/>
              <a:miter/>
            </a:ln>
          </p:spPr>
          <p:txBody>
            <a:bodyPr rtlCol="0" anchor="ctr"/>
            <a:lstStyle/>
            <a:p>
              <a:endParaRPr lang="en-US"/>
            </a:p>
          </p:txBody>
        </p:sp>
      </p:grpSp>
    </p:spTree>
    <p:extLst>
      <p:ext uri="{BB962C8B-B14F-4D97-AF65-F5344CB8AC3E}">
        <p14:creationId xmlns:p14="http://schemas.microsoft.com/office/powerpoint/2010/main" val="9285544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F1435742-CAD5-E3C6-4500-C513EC1CAA83}"/>
              </a:ext>
            </a:extLst>
          </p:cNvPr>
          <p:cNvPicPr>
            <a:picLocks noGrp="1" noChangeAspect="1"/>
          </p:cNvPicPr>
          <p:nvPr>
            <p:ph type="pic" sz="quarter" idx="21"/>
          </p:nvPr>
        </p:nvPicPr>
        <p:blipFill>
          <a:blip r:embed="rId3" cstate="email">
            <a:extLst>
              <a:ext uri="{28A0092B-C50C-407E-A947-70E740481C1C}">
                <a14:useLocalDpi xmlns:a14="http://schemas.microsoft.com/office/drawing/2010/main"/>
              </a:ext>
            </a:extLst>
          </a:blip>
          <a:srcRect l="25112" r="25112"/>
          <a:stretch/>
        </p:blipFill>
        <p:spPr>
          <a:xfrm>
            <a:off x="0" y="0"/>
            <a:ext cx="4163818" cy="6858000"/>
          </a:xfrm>
        </p:spPr>
      </p:pic>
      <p:sp>
        <p:nvSpPr>
          <p:cNvPr id="3" name="Text Placeholder 2">
            <a:extLst>
              <a:ext uri="{FF2B5EF4-FFF2-40B4-BE49-F238E27FC236}">
                <a16:creationId xmlns:a16="http://schemas.microsoft.com/office/drawing/2014/main" id="{22A28357-C188-0690-D3D1-1636DE753605}"/>
              </a:ext>
            </a:extLst>
          </p:cNvPr>
          <p:cNvSpPr>
            <a:spLocks noGrp="1"/>
          </p:cNvSpPr>
          <p:nvPr>
            <p:ph type="body" sz="quarter" idx="30"/>
          </p:nvPr>
        </p:nvSpPr>
        <p:spPr>
          <a:xfrm>
            <a:off x="4658530" y="191861"/>
            <a:ext cx="7101348" cy="2047561"/>
          </a:xfrm>
        </p:spPr>
        <p:txBody>
          <a:bodyPr/>
          <a:lstStyle/>
          <a:p>
            <a:pPr algn="l"/>
            <a:r>
              <a:rPr lang="en-GB" b="1" i="0" dirty="0">
                <a:effectLst/>
                <a:latin typeface="Söhne"/>
              </a:rPr>
              <a:t>Licenses and Permits for Business Compliance: </a:t>
            </a:r>
            <a:r>
              <a:rPr lang="en-GB" b="0" i="0" dirty="0">
                <a:effectLst/>
                <a:latin typeface="Söhne"/>
              </a:rPr>
              <a:t>Securing the Necessary Approvals</a:t>
            </a:r>
          </a:p>
        </p:txBody>
      </p:sp>
      <p:sp>
        <p:nvSpPr>
          <p:cNvPr id="4" name="Text Placeholder 3">
            <a:extLst>
              <a:ext uri="{FF2B5EF4-FFF2-40B4-BE49-F238E27FC236}">
                <a16:creationId xmlns:a16="http://schemas.microsoft.com/office/drawing/2014/main" id="{85A3CA38-ADD7-7DD5-0098-374C3E039D46}"/>
              </a:ext>
            </a:extLst>
          </p:cNvPr>
          <p:cNvSpPr>
            <a:spLocks noGrp="1"/>
          </p:cNvSpPr>
          <p:nvPr>
            <p:ph type="body" sz="quarter" idx="48"/>
          </p:nvPr>
        </p:nvSpPr>
        <p:spPr>
          <a:xfrm>
            <a:off x="4747643" y="2441544"/>
            <a:ext cx="6561082" cy="4607004"/>
          </a:xfrm>
        </p:spPr>
        <p:txBody>
          <a:bodyPr/>
          <a:lstStyle/>
          <a:p>
            <a:r>
              <a:rPr lang="en-GB" sz="2400" b="1" dirty="0"/>
              <a:t>Understanding Industry-Specific Requirements:</a:t>
            </a:r>
          </a:p>
          <a:p>
            <a:r>
              <a:rPr lang="en-GB" sz="2400" dirty="0"/>
              <a:t>Every business type has unique requirements when it comes to licenses and permits. It's essential to understand what applies to your business to operate legally.</a:t>
            </a:r>
          </a:p>
          <a:p>
            <a:endParaRPr lang="en-GB" sz="2400" dirty="0"/>
          </a:p>
          <a:p>
            <a:r>
              <a:rPr lang="en-GB" sz="2400" dirty="0"/>
              <a:t>For example, a restaurant might need a health permit, a retail store might require a sales license, and a professional service, like a consultancy, could need a specific professional license</a:t>
            </a:r>
          </a:p>
        </p:txBody>
      </p:sp>
    </p:spTree>
    <p:extLst>
      <p:ext uri="{BB962C8B-B14F-4D97-AF65-F5344CB8AC3E}">
        <p14:creationId xmlns:p14="http://schemas.microsoft.com/office/powerpoint/2010/main" val="21393702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F1435742-CAD5-E3C6-4500-C513EC1CAA83}"/>
              </a:ext>
            </a:extLst>
          </p:cNvPr>
          <p:cNvPicPr>
            <a:picLocks noGrp="1" noChangeAspect="1"/>
          </p:cNvPicPr>
          <p:nvPr>
            <p:ph type="pic" sz="quarter" idx="21"/>
          </p:nvPr>
        </p:nvPicPr>
        <p:blipFill>
          <a:blip r:embed="rId3" cstate="email">
            <a:extLst>
              <a:ext uri="{28A0092B-C50C-407E-A947-70E740481C1C}">
                <a14:useLocalDpi xmlns:a14="http://schemas.microsoft.com/office/drawing/2010/main"/>
              </a:ext>
            </a:extLst>
          </a:blip>
          <a:srcRect l="29762" r="29762"/>
          <a:stretch/>
        </p:blipFill>
        <p:spPr>
          <a:xfrm>
            <a:off x="0" y="0"/>
            <a:ext cx="4163818" cy="6858000"/>
          </a:xfrm>
        </p:spPr>
      </p:pic>
      <p:sp>
        <p:nvSpPr>
          <p:cNvPr id="3" name="Text Placeholder 2">
            <a:extLst>
              <a:ext uri="{FF2B5EF4-FFF2-40B4-BE49-F238E27FC236}">
                <a16:creationId xmlns:a16="http://schemas.microsoft.com/office/drawing/2014/main" id="{22A28357-C188-0690-D3D1-1636DE753605}"/>
              </a:ext>
            </a:extLst>
          </p:cNvPr>
          <p:cNvSpPr>
            <a:spLocks noGrp="1"/>
          </p:cNvSpPr>
          <p:nvPr>
            <p:ph type="body" sz="quarter" idx="30"/>
          </p:nvPr>
        </p:nvSpPr>
        <p:spPr>
          <a:xfrm>
            <a:off x="4658530" y="191861"/>
            <a:ext cx="7101348" cy="2047561"/>
          </a:xfrm>
        </p:spPr>
        <p:txBody>
          <a:bodyPr/>
          <a:lstStyle/>
          <a:p>
            <a:pPr algn="l"/>
            <a:r>
              <a:rPr lang="en-GB" b="1" i="0" dirty="0">
                <a:effectLst/>
                <a:latin typeface="Söhne"/>
              </a:rPr>
              <a:t>Licenses and Permits for Business Compliance: </a:t>
            </a:r>
            <a:r>
              <a:rPr lang="en-GB" b="0" i="0" dirty="0">
                <a:effectLst/>
                <a:latin typeface="Söhne"/>
              </a:rPr>
              <a:t>Securing the Necessary Approvals</a:t>
            </a:r>
          </a:p>
        </p:txBody>
      </p:sp>
      <p:sp>
        <p:nvSpPr>
          <p:cNvPr id="4" name="Text Placeholder 3">
            <a:extLst>
              <a:ext uri="{FF2B5EF4-FFF2-40B4-BE49-F238E27FC236}">
                <a16:creationId xmlns:a16="http://schemas.microsoft.com/office/drawing/2014/main" id="{85A3CA38-ADD7-7DD5-0098-374C3E039D46}"/>
              </a:ext>
            </a:extLst>
          </p:cNvPr>
          <p:cNvSpPr>
            <a:spLocks noGrp="1"/>
          </p:cNvSpPr>
          <p:nvPr>
            <p:ph type="body" sz="quarter" idx="48"/>
          </p:nvPr>
        </p:nvSpPr>
        <p:spPr>
          <a:xfrm>
            <a:off x="4747643" y="2430114"/>
            <a:ext cx="6561082" cy="4607004"/>
          </a:xfrm>
        </p:spPr>
        <p:txBody>
          <a:bodyPr/>
          <a:lstStyle/>
          <a:p>
            <a:r>
              <a:rPr lang="en-GB" sz="2400" b="1" dirty="0"/>
              <a:t>Process of Obtaining Licenses and Permits:</a:t>
            </a:r>
          </a:p>
          <a:p>
            <a:r>
              <a:rPr lang="en-GB" sz="2400" dirty="0"/>
              <a:t>The process generally involves filling out applications, submitting necessary documentation, and sometimes paying a fee.</a:t>
            </a:r>
          </a:p>
          <a:p>
            <a:endParaRPr lang="en-GB" sz="2400" dirty="0"/>
          </a:p>
          <a:p>
            <a:r>
              <a:rPr lang="en-GB" sz="2400" dirty="0"/>
              <a:t>Some permits, especially those related to health and safety, might require an inspection of your business premises before approval.</a:t>
            </a:r>
          </a:p>
        </p:txBody>
      </p:sp>
    </p:spTree>
    <p:extLst>
      <p:ext uri="{BB962C8B-B14F-4D97-AF65-F5344CB8AC3E}">
        <p14:creationId xmlns:p14="http://schemas.microsoft.com/office/powerpoint/2010/main" val="27216436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F1435742-CAD5-E3C6-4500-C513EC1CAA83}"/>
              </a:ext>
            </a:extLst>
          </p:cNvPr>
          <p:cNvPicPr>
            <a:picLocks noGrp="1" noChangeAspect="1"/>
          </p:cNvPicPr>
          <p:nvPr>
            <p:ph type="pic" sz="quarter" idx="21"/>
          </p:nvPr>
        </p:nvPicPr>
        <p:blipFill>
          <a:blip r:embed="rId3" cstate="email">
            <a:extLst>
              <a:ext uri="{28A0092B-C50C-407E-A947-70E740481C1C}">
                <a14:useLocalDpi xmlns:a14="http://schemas.microsoft.com/office/drawing/2010/main"/>
              </a:ext>
            </a:extLst>
          </a:blip>
          <a:srcRect l="29762" r="29762"/>
          <a:stretch/>
        </p:blipFill>
        <p:spPr>
          <a:xfrm>
            <a:off x="0" y="0"/>
            <a:ext cx="4163818" cy="6858000"/>
          </a:xfrm>
        </p:spPr>
      </p:pic>
      <p:sp>
        <p:nvSpPr>
          <p:cNvPr id="3" name="Text Placeholder 2">
            <a:extLst>
              <a:ext uri="{FF2B5EF4-FFF2-40B4-BE49-F238E27FC236}">
                <a16:creationId xmlns:a16="http://schemas.microsoft.com/office/drawing/2014/main" id="{22A28357-C188-0690-D3D1-1636DE753605}"/>
              </a:ext>
            </a:extLst>
          </p:cNvPr>
          <p:cNvSpPr>
            <a:spLocks noGrp="1"/>
          </p:cNvSpPr>
          <p:nvPr>
            <p:ph type="body" sz="quarter" idx="30"/>
          </p:nvPr>
        </p:nvSpPr>
        <p:spPr>
          <a:xfrm>
            <a:off x="4658530" y="191861"/>
            <a:ext cx="7101348" cy="2047561"/>
          </a:xfrm>
        </p:spPr>
        <p:txBody>
          <a:bodyPr/>
          <a:lstStyle/>
          <a:p>
            <a:pPr algn="l"/>
            <a:r>
              <a:rPr lang="en-GB" b="1" i="0" dirty="0">
                <a:effectLst/>
                <a:latin typeface="Söhne"/>
              </a:rPr>
              <a:t>Licenses and Permits for Business Compliance: </a:t>
            </a:r>
            <a:r>
              <a:rPr lang="en-GB" b="0" i="0" dirty="0">
                <a:effectLst/>
                <a:latin typeface="Söhne"/>
              </a:rPr>
              <a:t>Securing the Necessary Approvals</a:t>
            </a:r>
          </a:p>
        </p:txBody>
      </p:sp>
      <p:sp>
        <p:nvSpPr>
          <p:cNvPr id="4" name="Text Placeholder 3">
            <a:extLst>
              <a:ext uri="{FF2B5EF4-FFF2-40B4-BE49-F238E27FC236}">
                <a16:creationId xmlns:a16="http://schemas.microsoft.com/office/drawing/2014/main" id="{85A3CA38-ADD7-7DD5-0098-374C3E039D46}"/>
              </a:ext>
            </a:extLst>
          </p:cNvPr>
          <p:cNvSpPr>
            <a:spLocks noGrp="1"/>
          </p:cNvSpPr>
          <p:nvPr>
            <p:ph type="body" sz="quarter" idx="48"/>
          </p:nvPr>
        </p:nvSpPr>
        <p:spPr>
          <a:xfrm>
            <a:off x="4757826" y="2475834"/>
            <a:ext cx="6902755" cy="4607004"/>
          </a:xfrm>
        </p:spPr>
        <p:txBody>
          <a:bodyPr/>
          <a:lstStyle/>
          <a:p>
            <a:r>
              <a:rPr lang="en-GB" sz="2400" b="1" dirty="0"/>
              <a:t>Local Compliance and Regulations:</a:t>
            </a:r>
          </a:p>
          <a:p>
            <a:r>
              <a:rPr lang="en-GB" sz="2400" dirty="0"/>
              <a:t>Compliance with local regulations is not just about legality but also about the safety and well-being of your customers and the community. This includes adhering to health and safety standards, environmental regulations, and any other local laws.</a:t>
            </a:r>
          </a:p>
          <a:p>
            <a:endParaRPr lang="en-GB" sz="2400" dirty="0"/>
          </a:p>
          <a:p>
            <a:r>
              <a:rPr lang="en-GB" sz="2400" dirty="0"/>
              <a:t>Staying updated with local compliance requirements is crucial, as these can change over time.</a:t>
            </a:r>
          </a:p>
        </p:txBody>
      </p:sp>
    </p:spTree>
    <p:extLst>
      <p:ext uri="{BB962C8B-B14F-4D97-AF65-F5344CB8AC3E}">
        <p14:creationId xmlns:p14="http://schemas.microsoft.com/office/powerpoint/2010/main" val="34139942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C273F7-E8C0-6D24-C177-6BBA8D41CCE7}"/>
              </a:ext>
            </a:extLst>
          </p:cNvPr>
          <p:cNvSpPr>
            <a:spLocks noGrp="1"/>
          </p:cNvSpPr>
          <p:nvPr>
            <p:ph type="body" sz="quarter" idx="17"/>
          </p:nvPr>
        </p:nvSpPr>
        <p:spPr>
          <a:xfrm>
            <a:off x="125281" y="90281"/>
            <a:ext cx="6634334" cy="1269474"/>
          </a:xfrm>
        </p:spPr>
        <p:txBody>
          <a:bodyPr/>
          <a:lstStyle/>
          <a:p>
            <a:pPr algn="l"/>
            <a:r>
              <a:rPr lang="en-GB" sz="3600" i="0" dirty="0">
                <a:effectLst/>
              </a:rPr>
              <a:t>Case Example: Starting a Business in Madrid, Spain</a:t>
            </a:r>
            <a:endParaRPr lang="en-GB" sz="3600" dirty="0"/>
          </a:p>
        </p:txBody>
      </p:sp>
      <p:pic>
        <p:nvPicPr>
          <p:cNvPr id="11" name="Picture Placeholder 10">
            <a:extLst>
              <a:ext uri="{FF2B5EF4-FFF2-40B4-BE49-F238E27FC236}">
                <a16:creationId xmlns:a16="http://schemas.microsoft.com/office/drawing/2014/main" id="{45F543D2-DFE6-0477-C74C-B97A11D823C0}"/>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1287" r="21287"/>
          <a:stretch/>
        </p:blipFill>
        <p:spPr>
          <a:xfrm>
            <a:off x="6745287" y="0"/>
            <a:ext cx="5446713" cy="6326188"/>
          </a:xfrm>
        </p:spPr>
      </p:pic>
      <p:sp>
        <p:nvSpPr>
          <p:cNvPr id="6" name="Text Placeholder 3">
            <a:extLst>
              <a:ext uri="{FF2B5EF4-FFF2-40B4-BE49-F238E27FC236}">
                <a16:creationId xmlns:a16="http://schemas.microsoft.com/office/drawing/2014/main" id="{3F3D33D9-BD81-EB71-8573-91FFC2CBC6ED}"/>
              </a:ext>
            </a:extLst>
          </p:cNvPr>
          <p:cNvSpPr txBox="1">
            <a:spLocks/>
          </p:cNvSpPr>
          <p:nvPr/>
        </p:nvSpPr>
        <p:spPr>
          <a:xfrm>
            <a:off x="289367" y="1094593"/>
            <a:ext cx="6470248" cy="4861647"/>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endParaRPr lang="en-GB" sz="1800" dirty="0">
              <a:solidFill>
                <a:srgbClr val="0C2D45"/>
              </a:solidFill>
            </a:endParaRPr>
          </a:p>
        </p:txBody>
      </p:sp>
      <p:sp>
        <p:nvSpPr>
          <p:cNvPr id="8" name="TextBox 7">
            <a:extLst>
              <a:ext uri="{FF2B5EF4-FFF2-40B4-BE49-F238E27FC236}">
                <a16:creationId xmlns:a16="http://schemas.microsoft.com/office/drawing/2014/main" id="{A5AA74E5-F7B0-6BA9-439D-7467A703FAF7}"/>
              </a:ext>
            </a:extLst>
          </p:cNvPr>
          <p:cNvSpPr txBox="1"/>
          <p:nvPr/>
        </p:nvSpPr>
        <p:spPr>
          <a:xfrm>
            <a:off x="43239" y="1482419"/>
            <a:ext cx="6552290" cy="830997"/>
          </a:xfrm>
          <a:prstGeom prst="rect">
            <a:avLst/>
          </a:prstGeom>
          <a:noFill/>
        </p:spPr>
        <p:txBody>
          <a:bodyPr wrap="square">
            <a:spAutoFit/>
          </a:bodyPr>
          <a:lstStyle/>
          <a:p>
            <a:r>
              <a:rPr lang="en-GB" sz="2400" b="1" dirty="0">
                <a:latin typeface="Calibri" panose="020F0502020204030204" pitchFamily="34" charset="0"/>
                <a:cs typeface="Calibri" panose="020F0502020204030204" pitchFamily="34" charset="0"/>
              </a:rPr>
              <a:t>Scenario: </a:t>
            </a:r>
            <a:r>
              <a:rPr lang="en-GB" sz="2400" dirty="0">
                <a:latin typeface="Calibri" panose="020F0502020204030204" pitchFamily="34" charset="0"/>
                <a:cs typeface="Calibri" panose="020F0502020204030204" pitchFamily="34" charset="0"/>
              </a:rPr>
              <a:t>Imagine you're an entrepreneur planning to open a digital marketing agency in Madrid.</a:t>
            </a:r>
          </a:p>
        </p:txBody>
      </p:sp>
      <p:sp>
        <p:nvSpPr>
          <p:cNvPr id="9" name="TextBox 8">
            <a:extLst>
              <a:ext uri="{FF2B5EF4-FFF2-40B4-BE49-F238E27FC236}">
                <a16:creationId xmlns:a16="http://schemas.microsoft.com/office/drawing/2014/main" id="{AF39E031-B02A-C859-3F6E-C1C7323787A8}"/>
              </a:ext>
            </a:extLst>
          </p:cNvPr>
          <p:cNvSpPr txBox="1"/>
          <p:nvPr/>
        </p:nvSpPr>
        <p:spPr>
          <a:xfrm>
            <a:off x="125282" y="2953914"/>
            <a:ext cx="6470247" cy="2862322"/>
          </a:xfrm>
          <a:prstGeom prst="rect">
            <a:avLst/>
          </a:prstGeom>
          <a:noFill/>
        </p:spPr>
        <p:txBody>
          <a:bodyPr wrap="square">
            <a:spAutoFit/>
          </a:bodyPr>
          <a:lstStyle/>
          <a:p>
            <a:r>
              <a:rPr lang="en-GB" sz="2000" b="1" dirty="0">
                <a:solidFill>
                  <a:schemeClr val="bg1"/>
                </a:solidFill>
                <a:latin typeface="Calibri" panose="020F0502020204030204" pitchFamily="34" charset="0"/>
                <a:cs typeface="Calibri" panose="020F0502020204030204" pitchFamily="34" charset="0"/>
              </a:rPr>
              <a:t>PART 1</a:t>
            </a:r>
          </a:p>
          <a:p>
            <a:r>
              <a:rPr lang="en-GB" sz="2000" b="1" dirty="0">
                <a:solidFill>
                  <a:schemeClr val="bg1"/>
                </a:solidFill>
                <a:latin typeface="Calibri" panose="020F0502020204030204" pitchFamily="34" charset="0"/>
                <a:cs typeface="Calibri" panose="020F0502020204030204" pitchFamily="34" charset="0"/>
              </a:rPr>
              <a:t>Licenses and Permits: </a:t>
            </a:r>
            <a:r>
              <a:rPr lang="en-GB" sz="2000" dirty="0">
                <a:solidFill>
                  <a:schemeClr val="bg1"/>
                </a:solidFill>
                <a:latin typeface="Calibri" panose="020F0502020204030204" pitchFamily="34" charset="0"/>
                <a:cs typeface="Calibri" panose="020F0502020204030204" pitchFamily="34" charset="0"/>
              </a:rPr>
              <a:t>In Madrid, for a digital marketing agency, you would first seek a '</a:t>
            </a:r>
            <a:r>
              <a:rPr lang="en-GB" sz="2000" dirty="0" err="1">
                <a:solidFill>
                  <a:schemeClr val="bg1"/>
                </a:solidFill>
                <a:latin typeface="Calibri" panose="020F0502020204030204" pitchFamily="34" charset="0"/>
                <a:cs typeface="Calibri" panose="020F0502020204030204" pitchFamily="34" charset="0"/>
              </a:rPr>
              <a:t>licencia</a:t>
            </a:r>
            <a:r>
              <a:rPr lang="en-GB" sz="2000" dirty="0">
                <a:solidFill>
                  <a:schemeClr val="bg1"/>
                </a:solidFill>
                <a:latin typeface="Calibri" panose="020F0502020204030204" pitchFamily="34" charset="0"/>
                <a:cs typeface="Calibri" panose="020F0502020204030204" pitchFamily="34" charset="0"/>
              </a:rPr>
              <a:t> de </a:t>
            </a:r>
            <a:r>
              <a:rPr lang="en-GB" sz="2000" dirty="0" err="1">
                <a:solidFill>
                  <a:schemeClr val="bg1"/>
                </a:solidFill>
                <a:latin typeface="Calibri" panose="020F0502020204030204" pitchFamily="34" charset="0"/>
                <a:cs typeface="Calibri" panose="020F0502020204030204" pitchFamily="34" charset="0"/>
              </a:rPr>
              <a:t>apertura</a:t>
            </a:r>
            <a:r>
              <a:rPr lang="en-GB" sz="2000" dirty="0">
                <a:solidFill>
                  <a:schemeClr val="bg1"/>
                </a:solidFill>
                <a:latin typeface="Calibri" panose="020F0502020204030204" pitchFamily="34" charset="0"/>
                <a:cs typeface="Calibri" panose="020F0502020204030204" pitchFamily="34" charset="0"/>
              </a:rPr>
              <a:t>' (opening license) from the local municipality, ensuring your office space meets urban planning and safety norms.</a:t>
            </a:r>
          </a:p>
          <a:p>
            <a:r>
              <a:rPr lang="en-GB" sz="2000" b="1" dirty="0">
                <a:solidFill>
                  <a:schemeClr val="bg1"/>
                </a:solidFill>
                <a:latin typeface="Calibri" panose="020F0502020204030204" pitchFamily="34" charset="0"/>
                <a:cs typeface="Calibri" panose="020F0502020204030204" pitchFamily="34" charset="0"/>
              </a:rPr>
              <a:t>Additional Requirements: </a:t>
            </a:r>
            <a:r>
              <a:rPr lang="en-GB" sz="2000" dirty="0">
                <a:solidFill>
                  <a:schemeClr val="bg1"/>
                </a:solidFill>
                <a:latin typeface="Calibri" panose="020F0502020204030204" pitchFamily="34" charset="0"/>
                <a:cs typeface="Calibri" panose="020F0502020204030204" pitchFamily="34" charset="0"/>
              </a:rPr>
              <a:t>Given the nature of the business, you might also need to register for data protection and privacy compliance, adhering to Spain's data protection laws (aligned with the EU's GDPR).</a:t>
            </a:r>
          </a:p>
        </p:txBody>
      </p:sp>
    </p:spTree>
    <p:extLst>
      <p:ext uri="{BB962C8B-B14F-4D97-AF65-F5344CB8AC3E}">
        <p14:creationId xmlns:p14="http://schemas.microsoft.com/office/powerpoint/2010/main" val="23043008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C273F7-E8C0-6D24-C177-6BBA8D41CCE7}"/>
              </a:ext>
            </a:extLst>
          </p:cNvPr>
          <p:cNvSpPr>
            <a:spLocks noGrp="1"/>
          </p:cNvSpPr>
          <p:nvPr>
            <p:ph type="body" sz="quarter" idx="17"/>
          </p:nvPr>
        </p:nvSpPr>
        <p:spPr>
          <a:xfrm>
            <a:off x="125281" y="90281"/>
            <a:ext cx="6634334" cy="1269474"/>
          </a:xfrm>
        </p:spPr>
        <p:txBody>
          <a:bodyPr/>
          <a:lstStyle/>
          <a:p>
            <a:pPr algn="l"/>
            <a:r>
              <a:rPr lang="en-GB" sz="3600" i="0" dirty="0">
                <a:effectLst/>
              </a:rPr>
              <a:t>Case Example: Starting a Business in Madrid, Spain</a:t>
            </a:r>
            <a:endParaRPr lang="en-GB" sz="3600" dirty="0"/>
          </a:p>
        </p:txBody>
      </p:sp>
      <p:pic>
        <p:nvPicPr>
          <p:cNvPr id="11" name="Picture Placeholder 10">
            <a:extLst>
              <a:ext uri="{FF2B5EF4-FFF2-40B4-BE49-F238E27FC236}">
                <a16:creationId xmlns:a16="http://schemas.microsoft.com/office/drawing/2014/main" id="{45F543D2-DFE6-0477-C74C-B97A11D823C0}"/>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1287" r="21287"/>
          <a:stretch/>
        </p:blipFill>
        <p:spPr>
          <a:xfrm>
            <a:off x="6745287" y="0"/>
            <a:ext cx="5446713" cy="6326188"/>
          </a:xfrm>
        </p:spPr>
      </p:pic>
      <p:sp>
        <p:nvSpPr>
          <p:cNvPr id="6" name="Text Placeholder 3">
            <a:extLst>
              <a:ext uri="{FF2B5EF4-FFF2-40B4-BE49-F238E27FC236}">
                <a16:creationId xmlns:a16="http://schemas.microsoft.com/office/drawing/2014/main" id="{3F3D33D9-BD81-EB71-8573-91FFC2CBC6ED}"/>
              </a:ext>
            </a:extLst>
          </p:cNvPr>
          <p:cNvSpPr txBox="1">
            <a:spLocks/>
          </p:cNvSpPr>
          <p:nvPr/>
        </p:nvSpPr>
        <p:spPr>
          <a:xfrm>
            <a:off x="289367" y="1094593"/>
            <a:ext cx="6470248" cy="4861647"/>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endParaRPr lang="en-GB" sz="1800" dirty="0">
              <a:solidFill>
                <a:srgbClr val="0C2D45"/>
              </a:solidFill>
            </a:endParaRPr>
          </a:p>
        </p:txBody>
      </p:sp>
      <p:sp>
        <p:nvSpPr>
          <p:cNvPr id="8" name="TextBox 7">
            <a:extLst>
              <a:ext uri="{FF2B5EF4-FFF2-40B4-BE49-F238E27FC236}">
                <a16:creationId xmlns:a16="http://schemas.microsoft.com/office/drawing/2014/main" id="{A5AA74E5-F7B0-6BA9-439D-7467A703FAF7}"/>
              </a:ext>
            </a:extLst>
          </p:cNvPr>
          <p:cNvSpPr txBox="1"/>
          <p:nvPr/>
        </p:nvSpPr>
        <p:spPr>
          <a:xfrm>
            <a:off x="43239" y="1482419"/>
            <a:ext cx="6552290" cy="830997"/>
          </a:xfrm>
          <a:prstGeom prst="rect">
            <a:avLst/>
          </a:prstGeom>
          <a:noFill/>
        </p:spPr>
        <p:txBody>
          <a:bodyPr wrap="square">
            <a:spAutoFit/>
          </a:bodyPr>
          <a:lstStyle/>
          <a:p>
            <a:r>
              <a:rPr lang="en-GB" sz="2400" b="1" dirty="0">
                <a:latin typeface="Calibri" panose="020F0502020204030204" pitchFamily="34" charset="0"/>
                <a:cs typeface="Calibri" panose="020F0502020204030204" pitchFamily="34" charset="0"/>
              </a:rPr>
              <a:t>Scenario: </a:t>
            </a:r>
            <a:r>
              <a:rPr lang="en-GB" sz="2400" dirty="0">
                <a:latin typeface="Calibri" panose="020F0502020204030204" pitchFamily="34" charset="0"/>
                <a:cs typeface="Calibri" panose="020F0502020204030204" pitchFamily="34" charset="0"/>
              </a:rPr>
              <a:t>Imagine you're an entrepreneur planning to open a digital marketing agency in Madrid.</a:t>
            </a:r>
          </a:p>
        </p:txBody>
      </p:sp>
      <p:sp>
        <p:nvSpPr>
          <p:cNvPr id="9" name="TextBox 8">
            <a:extLst>
              <a:ext uri="{FF2B5EF4-FFF2-40B4-BE49-F238E27FC236}">
                <a16:creationId xmlns:a16="http://schemas.microsoft.com/office/drawing/2014/main" id="{AF39E031-B02A-C859-3F6E-C1C7323787A8}"/>
              </a:ext>
            </a:extLst>
          </p:cNvPr>
          <p:cNvSpPr txBox="1"/>
          <p:nvPr/>
        </p:nvSpPr>
        <p:spPr>
          <a:xfrm>
            <a:off x="125282" y="2953914"/>
            <a:ext cx="6470247" cy="2862322"/>
          </a:xfrm>
          <a:prstGeom prst="rect">
            <a:avLst/>
          </a:prstGeom>
          <a:noFill/>
        </p:spPr>
        <p:txBody>
          <a:bodyPr wrap="square">
            <a:spAutoFit/>
          </a:bodyPr>
          <a:lstStyle/>
          <a:p>
            <a:r>
              <a:rPr lang="en-GB" sz="2000" b="1" dirty="0">
                <a:solidFill>
                  <a:schemeClr val="bg1"/>
                </a:solidFill>
                <a:latin typeface="Calibri" panose="020F0502020204030204" pitchFamily="34" charset="0"/>
                <a:cs typeface="Calibri" panose="020F0502020204030204" pitchFamily="34" charset="0"/>
              </a:rPr>
              <a:t>PART 2</a:t>
            </a:r>
          </a:p>
          <a:p>
            <a:r>
              <a:rPr lang="en-GB" sz="2000" b="1" dirty="0">
                <a:solidFill>
                  <a:schemeClr val="bg1"/>
                </a:solidFill>
                <a:latin typeface="Calibri" panose="020F0502020204030204" pitchFamily="34" charset="0"/>
                <a:cs typeface="Calibri" panose="020F0502020204030204" pitchFamily="34" charset="0"/>
              </a:rPr>
              <a:t>Local Compliance: </a:t>
            </a:r>
            <a:r>
              <a:rPr lang="en-GB" sz="2000" dirty="0">
                <a:solidFill>
                  <a:schemeClr val="bg1"/>
                </a:solidFill>
                <a:latin typeface="Calibri" panose="020F0502020204030204" pitchFamily="34" charset="0"/>
                <a:cs typeface="Calibri" panose="020F0502020204030204" pitchFamily="34" charset="0"/>
              </a:rPr>
              <a:t>As your agency would operate in a highly digital environment, ensuring compliance with online advertising regulations and consumer protection laws is crucial.</a:t>
            </a:r>
          </a:p>
          <a:p>
            <a:r>
              <a:rPr lang="en-GB" sz="2000" b="1" dirty="0">
                <a:solidFill>
                  <a:schemeClr val="bg1"/>
                </a:solidFill>
                <a:latin typeface="Calibri" panose="020F0502020204030204" pitchFamily="34" charset="0"/>
                <a:cs typeface="Calibri" panose="020F0502020204030204" pitchFamily="34" charset="0"/>
              </a:rPr>
              <a:t>Navigating the Process: </a:t>
            </a:r>
            <a:r>
              <a:rPr lang="en-GB" sz="2000" dirty="0">
                <a:solidFill>
                  <a:schemeClr val="bg1"/>
                </a:solidFill>
                <a:latin typeface="Calibri" panose="020F0502020204030204" pitchFamily="34" charset="0"/>
                <a:cs typeface="Calibri" panose="020F0502020204030204" pitchFamily="34" charset="0"/>
              </a:rPr>
              <a:t>In Madrid, the Madrid </a:t>
            </a:r>
            <a:r>
              <a:rPr lang="en-GB" sz="2000" dirty="0" err="1">
                <a:solidFill>
                  <a:schemeClr val="bg1"/>
                </a:solidFill>
                <a:latin typeface="Calibri" panose="020F0502020204030204" pitchFamily="34" charset="0"/>
                <a:cs typeface="Calibri" panose="020F0502020204030204" pitchFamily="34" charset="0"/>
              </a:rPr>
              <a:t>Emprende</a:t>
            </a:r>
            <a:r>
              <a:rPr lang="en-GB" sz="2000" dirty="0">
                <a:solidFill>
                  <a:schemeClr val="bg1"/>
                </a:solidFill>
                <a:latin typeface="Calibri" panose="020F0502020204030204" pitchFamily="34" charset="0"/>
                <a:cs typeface="Calibri" panose="020F0502020204030204" pitchFamily="34" charset="0"/>
              </a:rPr>
              <a:t> program can be a valuable resource, offering assistance in understanding these legalities and successfully establishing your digital marketing agency.</a:t>
            </a:r>
            <a:endParaRPr lang="en-GB" sz="2000" dirty="0">
              <a:solidFill>
                <a:schemeClr val="bg1"/>
              </a:solidFill>
            </a:endParaRPr>
          </a:p>
        </p:txBody>
      </p:sp>
    </p:spTree>
    <p:extLst>
      <p:ext uri="{BB962C8B-B14F-4D97-AF65-F5344CB8AC3E}">
        <p14:creationId xmlns:p14="http://schemas.microsoft.com/office/powerpoint/2010/main" val="31187526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1081617" y="788520"/>
            <a:ext cx="10331871" cy="804265"/>
          </a:xfrm>
        </p:spPr>
        <p:txBody>
          <a:bodyPr/>
          <a:lstStyle/>
          <a:p>
            <a:pPr algn="ctr"/>
            <a:r>
              <a:rPr lang="en-GB" dirty="0"/>
              <a:t>EU ENTREPRENEURSHIP 2020 ACTION PLAN</a:t>
            </a:r>
          </a:p>
          <a:p>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5" y="1589938"/>
            <a:ext cx="10483429" cy="4439577"/>
          </a:xfrm>
        </p:spPr>
        <p:txBody>
          <a:bodyPr/>
          <a:lstStyle/>
          <a:p>
            <a:r>
              <a:rPr lang="en-US" dirty="0">
                <a:solidFill>
                  <a:schemeClr val="tx1"/>
                </a:solidFill>
              </a:rPr>
              <a:t>In 2015, small medium enterprises (SMEs) generated €3.9tn in value and employed 90 million Europeans which accounts for over 99% of all businesses in the Europe therefore having a great impact on EU economy (</a:t>
            </a:r>
            <a:r>
              <a:rPr lang="da-DK" dirty="0">
                <a:solidFill>
                  <a:schemeClr val="tx1"/>
                </a:solidFill>
              </a:rPr>
              <a:t>Muller, P et al. .,2016)</a:t>
            </a:r>
            <a:endParaRPr lang="en-PH" dirty="0">
              <a:solidFill>
                <a:schemeClr val="tx1"/>
              </a:solidFill>
            </a:endParaRPr>
          </a:p>
          <a:p>
            <a:endParaRPr lang="en-US" dirty="0">
              <a:solidFill>
                <a:schemeClr val="tx1"/>
              </a:solidFill>
            </a:endParaRPr>
          </a:p>
          <a:p>
            <a:r>
              <a:rPr lang="en-US" dirty="0">
                <a:solidFill>
                  <a:schemeClr val="tx1"/>
                </a:solidFill>
              </a:rPr>
              <a:t>Align with this, The EU Entrepreneurship Action Plan was developed to strengthen Entrepreneurship  in Europe </a:t>
            </a:r>
          </a:p>
          <a:p>
            <a:endParaRPr lang="en-US" dirty="0">
              <a:solidFill>
                <a:schemeClr val="tx1"/>
              </a:solidFill>
            </a:endParaRPr>
          </a:p>
          <a:p>
            <a:pPr algn="just"/>
            <a:r>
              <a:rPr lang="en-US" dirty="0">
                <a:solidFill>
                  <a:schemeClr val="tx1"/>
                </a:solidFill>
              </a:rPr>
              <a:t>The plan outlines the importance of education and training of new entrepreneurship targeted young people, women, migrants, seniors and unemployed through a range of actions during the period of  2014-2020. </a:t>
            </a:r>
          </a:p>
        </p:txBody>
      </p:sp>
      <p:sp>
        <p:nvSpPr>
          <p:cNvPr id="4" name="Slide Number Placeholder 2">
            <a:extLst>
              <a:ext uri="{FF2B5EF4-FFF2-40B4-BE49-F238E27FC236}">
                <a16:creationId xmlns:a16="http://schemas.microsoft.com/office/drawing/2014/main" id="{E034A2E0-2347-842B-FFA5-F13C022F41B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35</a:t>
            </a:fld>
            <a:endParaRPr lang="en-US" sz="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006436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5250AE-93C7-E081-5F36-BF4529583B2A}"/>
              </a:ext>
            </a:extLst>
          </p:cNvPr>
          <p:cNvSpPr>
            <a:spLocks noGrp="1"/>
          </p:cNvSpPr>
          <p:nvPr>
            <p:ph type="body" sz="quarter" idx="30"/>
          </p:nvPr>
        </p:nvSpPr>
        <p:spPr/>
        <p:txBody>
          <a:bodyPr/>
          <a:lstStyle/>
          <a:p>
            <a:r>
              <a:rPr lang="en-GB" dirty="0"/>
              <a:t>EU ENTREPRENEURSHIP 2020 ACTION PLAN</a:t>
            </a:r>
          </a:p>
          <a:p>
            <a:endParaRPr lang="en-GB" dirty="0"/>
          </a:p>
        </p:txBody>
      </p:sp>
      <p:sp>
        <p:nvSpPr>
          <p:cNvPr id="3" name="Text Placeholder 2">
            <a:extLst>
              <a:ext uri="{FF2B5EF4-FFF2-40B4-BE49-F238E27FC236}">
                <a16:creationId xmlns:a16="http://schemas.microsoft.com/office/drawing/2014/main" id="{6D34E17B-B52F-E76D-637E-2DF222864B4D}"/>
              </a:ext>
            </a:extLst>
          </p:cNvPr>
          <p:cNvSpPr>
            <a:spLocks noGrp="1"/>
          </p:cNvSpPr>
          <p:nvPr>
            <p:ph type="body" sz="quarter" idx="48"/>
          </p:nvPr>
        </p:nvSpPr>
        <p:spPr/>
        <p:txBody>
          <a:bodyPr/>
          <a:lstStyle/>
          <a:p>
            <a:r>
              <a:rPr lang="en-US" dirty="0">
                <a:solidFill>
                  <a:schemeClr val="tx1"/>
                </a:solidFill>
              </a:rPr>
              <a:t>You may read more out the action plan here: </a:t>
            </a:r>
          </a:p>
          <a:p>
            <a:endParaRPr lang="en-US" dirty="0">
              <a:solidFill>
                <a:schemeClr val="tx1"/>
              </a:solidFill>
            </a:endParaRPr>
          </a:p>
          <a:p>
            <a:r>
              <a:rPr lang="en-US" b="1" dirty="0">
                <a:solidFill>
                  <a:schemeClr val="tx1"/>
                </a:solidFill>
                <a:hlinkClick r:id="rId2"/>
              </a:rPr>
              <a:t>https://www.eesc.europa.eu/en/our-work/opinions-information-reports/opinions/entrepreneurship-2020-action-plan</a:t>
            </a:r>
            <a:endParaRPr lang="en-US" b="1" dirty="0">
              <a:solidFill>
                <a:schemeClr val="tx1"/>
              </a:solidFill>
            </a:endParaRPr>
          </a:p>
          <a:p>
            <a:endParaRPr lang="en-GB" dirty="0"/>
          </a:p>
        </p:txBody>
      </p:sp>
      <p:pic>
        <p:nvPicPr>
          <p:cNvPr id="6" name="Picture Placeholder 5">
            <a:extLst>
              <a:ext uri="{FF2B5EF4-FFF2-40B4-BE49-F238E27FC236}">
                <a16:creationId xmlns:a16="http://schemas.microsoft.com/office/drawing/2014/main" id="{68127671-898B-8514-9629-1EADC20B1F9D}"/>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l="15681" r="15681"/>
          <a:stretch/>
        </p:blipFill>
        <p:spPr/>
      </p:pic>
    </p:spTree>
    <p:extLst>
      <p:ext uri="{BB962C8B-B14F-4D97-AF65-F5344CB8AC3E}">
        <p14:creationId xmlns:p14="http://schemas.microsoft.com/office/powerpoint/2010/main" val="41058481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D8CCD757-F64B-C54D-8552-D12AA00A92AD}"/>
              </a:ext>
            </a:extLst>
          </p:cNvPr>
          <p:cNvSpPr>
            <a:spLocks noGrp="1"/>
          </p:cNvSpPr>
          <p:nvPr>
            <p:ph type="body" sz="quarter" idx="48"/>
          </p:nvPr>
        </p:nvSpPr>
        <p:spPr>
          <a:xfrm>
            <a:off x="5767137" y="2192374"/>
            <a:ext cx="5967663" cy="3493712"/>
          </a:xfrm>
        </p:spPr>
        <p:txBody>
          <a:bodyPr/>
          <a:lstStyle/>
          <a:p>
            <a:pPr algn="ctr"/>
            <a:r>
              <a:rPr lang="en-US" dirty="0"/>
              <a:t>““</a:t>
            </a:r>
            <a:r>
              <a:rPr lang="en-US" i="1" dirty="0"/>
              <a:t>We have a lot of proof and we all know that Europe without migrants would have been a much less influential continent. The potential of immigrant entrepreneurs, for example, has been enormously important in the creation of new ideas and new jobs</a:t>
            </a:r>
            <a:r>
              <a:rPr lang="en-US" dirty="0"/>
              <a:t>.”</a:t>
            </a:r>
          </a:p>
          <a:p>
            <a:pPr algn="ctr"/>
            <a:endParaRPr lang="en-US" dirty="0"/>
          </a:p>
          <a:p>
            <a:pPr algn="ctr"/>
            <a:r>
              <a:rPr lang="en-US" dirty="0"/>
              <a:t>-  </a:t>
            </a:r>
            <a:r>
              <a:rPr lang="en-US" dirty="0" err="1"/>
              <a:t>Olle</a:t>
            </a:r>
            <a:r>
              <a:rPr lang="en-US" dirty="0"/>
              <a:t> SCHMIDT, Swedish MEP for the Alliance of Liberals and Democrats for Europe</a:t>
            </a:r>
          </a:p>
        </p:txBody>
      </p:sp>
      <p:pic>
        <p:nvPicPr>
          <p:cNvPr id="6" name="Picture Placeholder 5">
            <a:extLst>
              <a:ext uri="{FF2B5EF4-FFF2-40B4-BE49-F238E27FC236}">
                <a16:creationId xmlns:a16="http://schemas.microsoft.com/office/drawing/2014/main" id="{E8AEB40C-EC21-5C16-5DE2-8DC1868EBC67}"/>
              </a:ext>
            </a:extLst>
          </p:cNvPr>
          <p:cNvPicPr>
            <a:picLocks noGrp="1" noChangeAspect="1"/>
          </p:cNvPicPr>
          <p:nvPr>
            <p:ph type="pic" sz="quarter" idx="10"/>
          </p:nvPr>
        </p:nvPicPr>
        <p:blipFill>
          <a:blip r:embed="rId3" cstate="email">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t="3518" b="3518"/>
          <a:stretch>
            <a:fillRect/>
          </a:stretch>
        </p:blipFill>
        <p:spPr/>
      </p:pic>
      <p:sp>
        <p:nvSpPr>
          <p:cNvPr id="14" name="Slide Number Placeholder 22">
            <a:extLst>
              <a:ext uri="{FF2B5EF4-FFF2-40B4-BE49-F238E27FC236}">
                <a16:creationId xmlns:a16="http://schemas.microsoft.com/office/drawing/2014/main" id="{DB21C841-77D2-274A-BA4C-84A809F06940}"/>
              </a:ext>
            </a:extLst>
          </p:cNvPr>
          <p:cNvSpPr>
            <a:spLocks noGrp="1"/>
          </p:cNvSpPr>
          <p:nvPr>
            <p:ph type="sldNum" sz="quarter" idx="4294967295"/>
          </p:nvPr>
        </p:nvSpPr>
        <p:spPr>
          <a:xfrm>
            <a:off x="11615738" y="11445875"/>
            <a:ext cx="576262" cy="428625"/>
          </a:xfrm>
          <a:prstGeom prst="rect">
            <a:avLst/>
          </a:prstGeom>
        </p:spPr>
        <p:txBody>
          <a:bodyPr/>
          <a:lstStyle/>
          <a:p>
            <a:fld id="{CB2079F2-58AF-ED44-82D7-E04B2F6FD686}" type="slidenum">
              <a:rPr lang="en-US" smtClean="0"/>
              <a:pPr/>
              <a:t>37</a:t>
            </a:fld>
            <a:endParaRPr lang="en-US" dirty="0"/>
          </a:p>
        </p:txBody>
      </p:sp>
      <p:sp>
        <p:nvSpPr>
          <p:cNvPr id="2" name="Slide Number Placeholder 2">
            <a:extLst>
              <a:ext uri="{FF2B5EF4-FFF2-40B4-BE49-F238E27FC236}">
                <a16:creationId xmlns:a16="http://schemas.microsoft.com/office/drawing/2014/main" id="{4BADA2D4-D20B-39BC-88B0-4A927D86CD9D}"/>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37</a:t>
            </a:fld>
            <a:endParaRPr lang="en-US" sz="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121415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1081617" y="788520"/>
            <a:ext cx="10331871" cy="804265"/>
          </a:xfrm>
        </p:spPr>
        <p:txBody>
          <a:bodyPr/>
          <a:lstStyle/>
          <a:p>
            <a:pPr algn="ctr"/>
            <a:r>
              <a:rPr lang="en-GB" dirty="0"/>
              <a:t>International Legal Framework for Protection of Migrant Workers </a:t>
            </a:r>
          </a:p>
          <a:p>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1005839" y="2197912"/>
            <a:ext cx="10483429" cy="4439577"/>
          </a:xfrm>
        </p:spPr>
        <p:txBody>
          <a:bodyPr/>
          <a:lstStyle/>
          <a:p>
            <a:r>
              <a:rPr lang="en-US" dirty="0">
                <a:solidFill>
                  <a:schemeClr val="tx1"/>
                </a:solidFill>
              </a:rPr>
              <a:t>As Migrant Entrepreneurs it is important to be aware of the International policies regarding human rights of migrant workers and the standards for human and </a:t>
            </a:r>
            <a:r>
              <a:rPr lang="en-US" dirty="0" err="1">
                <a:solidFill>
                  <a:schemeClr val="tx1"/>
                </a:solidFill>
              </a:rPr>
              <a:t>labour</a:t>
            </a:r>
            <a:r>
              <a:rPr lang="en-US" dirty="0">
                <a:solidFill>
                  <a:schemeClr val="tx1"/>
                </a:solidFill>
              </a:rPr>
              <a:t>. </a:t>
            </a:r>
          </a:p>
          <a:p>
            <a:endParaRPr lang="en-US" dirty="0">
              <a:solidFill>
                <a:schemeClr val="tx1"/>
              </a:solidFill>
            </a:endParaRPr>
          </a:p>
          <a:p>
            <a:r>
              <a:rPr lang="en-US" dirty="0">
                <a:solidFill>
                  <a:schemeClr val="tx1"/>
                </a:solidFill>
              </a:rPr>
              <a:t>The United Nations and International Labor Migrant have strengthened policies to protect  migrant workers and ensure equal opportunity, and treatment. </a:t>
            </a:r>
          </a:p>
          <a:p>
            <a:endParaRPr lang="en-US" dirty="0">
              <a:solidFill>
                <a:schemeClr val="tx1"/>
              </a:solidFill>
            </a:endParaRPr>
          </a:p>
          <a:p>
            <a:r>
              <a:rPr lang="en-US" dirty="0">
                <a:solidFill>
                  <a:schemeClr val="tx1"/>
                </a:solidFill>
              </a:rPr>
              <a:t>To know more about the international rights you may read it Organization for Security and Co-operation in Europe: </a:t>
            </a:r>
          </a:p>
          <a:p>
            <a:r>
              <a:rPr lang="en-PH" dirty="0">
                <a:solidFill>
                  <a:schemeClr val="tx1"/>
                </a:solidFill>
              </a:rPr>
              <a:t>https://www.osce.org/files/f/documents/b/a/19246.pdf</a:t>
            </a:r>
          </a:p>
          <a:p>
            <a:endParaRPr lang="en-US" dirty="0">
              <a:solidFill>
                <a:schemeClr val="tx1"/>
              </a:solidFill>
            </a:endParaRPr>
          </a:p>
        </p:txBody>
      </p:sp>
      <p:sp>
        <p:nvSpPr>
          <p:cNvPr id="4" name="Slide Number Placeholder 2">
            <a:extLst>
              <a:ext uri="{FF2B5EF4-FFF2-40B4-BE49-F238E27FC236}">
                <a16:creationId xmlns:a16="http://schemas.microsoft.com/office/drawing/2014/main" id="{E034A2E0-2347-842B-FFA5-F13C022F41B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38</a:t>
            </a:fld>
            <a:endParaRPr lang="en-US" sz="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41862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795F2C-4BCE-5049-9792-CD5702D9FFBB}"/>
              </a:ext>
            </a:extLst>
          </p:cNvPr>
          <p:cNvSpPr>
            <a:spLocks noGrp="1"/>
          </p:cNvSpPr>
          <p:nvPr>
            <p:ph type="body" sz="quarter" idx="14"/>
          </p:nvPr>
        </p:nvSpPr>
        <p:spPr/>
        <p:txBody>
          <a:bodyPr/>
          <a:lstStyle/>
          <a:p>
            <a:r>
              <a:rPr lang="en-US" dirty="0"/>
              <a:t>03</a:t>
            </a:r>
          </a:p>
        </p:txBody>
      </p:sp>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7"/>
          </p:nvPr>
        </p:nvSpPr>
        <p:spPr/>
        <p:txBody>
          <a:bodyPr/>
          <a:lstStyle/>
          <a:p>
            <a:r>
              <a:rPr lang="en-US" dirty="0"/>
              <a:t>SECTION</a:t>
            </a:r>
          </a:p>
        </p:txBody>
      </p:sp>
      <p:sp>
        <p:nvSpPr>
          <p:cNvPr id="12" name="Text Placeholder 11">
            <a:extLst>
              <a:ext uri="{FF2B5EF4-FFF2-40B4-BE49-F238E27FC236}">
                <a16:creationId xmlns:a16="http://schemas.microsoft.com/office/drawing/2014/main" id="{EA701505-57B6-7A45-B68E-0C04614F51C7}"/>
              </a:ext>
            </a:extLst>
          </p:cNvPr>
          <p:cNvSpPr>
            <a:spLocks noGrp="1"/>
          </p:cNvSpPr>
          <p:nvPr>
            <p:ph type="body" sz="quarter" idx="18"/>
          </p:nvPr>
        </p:nvSpPr>
        <p:spPr>
          <a:xfrm>
            <a:off x="357809" y="3404978"/>
            <a:ext cx="6151479" cy="1031673"/>
          </a:xfrm>
        </p:spPr>
        <p:txBody>
          <a:bodyPr/>
          <a:lstStyle/>
          <a:p>
            <a:pPr algn="l"/>
            <a:r>
              <a:rPr lang="en-US" dirty="0"/>
              <a:t>COMMON  CHALLENGES MIGRANT ENTREPRENEURS FACE ON BUSINESS CREATION </a:t>
            </a:r>
          </a:p>
        </p:txBody>
      </p:sp>
      <p:pic>
        <p:nvPicPr>
          <p:cNvPr id="10" name="Picture Placeholder 9">
            <a:extLst>
              <a:ext uri="{FF2B5EF4-FFF2-40B4-BE49-F238E27FC236}">
                <a16:creationId xmlns:a16="http://schemas.microsoft.com/office/drawing/2014/main" id="{8DC6B1F0-8DF9-4589-9286-817E3372A3A2}"/>
              </a:ext>
            </a:extLst>
          </p:cNvPr>
          <p:cNvPicPr>
            <a:picLocks noGrp="1" noChangeAspect="1"/>
          </p:cNvPicPr>
          <p:nvPr>
            <p:ph type="pic" sz="quarter" idx="21"/>
          </p:nvPr>
        </p:nvPicPr>
        <p:blipFill>
          <a:blip r:embed="rId3" cstate="email">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l="21707" r="21707"/>
          <a:stretch>
            <a:fillRect/>
          </a:stretch>
        </p:blipFill>
        <p:spPr/>
      </p:pic>
      <p:grpSp>
        <p:nvGrpSpPr>
          <p:cNvPr id="2" name="Group 1">
            <a:extLst>
              <a:ext uri="{FF2B5EF4-FFF2-40B4-BE49-F238E27FC236}">
                <a16:creationId xmlns:a16="http://schemas.microsoft.com/office/drawing/2014/main" id="{333E7FD8-AD33-DDE0-F1B1-685C85AF7A8B}"/>
              </a:ext>
            </a:extLst>
          </p:cNvPr>
          <p:cNvGrpSpPr/>
          <p:nvPr/>
        </p:nvGrpSpPr>
        <p:grpSpPr>
          <a:xfrm>
            <a:off x="-205469" y="3429000"/>
            <a:ext cx="2946331" cy="3019795"/>
            <a:chOff x="3177766" y="6791136"/>
            <a:chExt cx="1361636" cy="1395587"/>
          </a:xfrm>
          <a:solidFill>
            <a:schemeClr val="bg1">
              <a:alpha val="29000"/>
            </a:schemeClr>
          </a:solidFill>
        </p:grpSpPr>
        <p:sp>
          <p:nvSpPr>
            <p:cNvPr id="3" name="Freeform 2">
              <a:extLst>
                <a:ext uri="{FF2B5EF4-FFF2-40B4-BE49-F238E27FC236}">
                  <a16:creationId xmlns:a16="http://schemas.microsoft.com/office/drawing/2014/main" id="{201AF72D-4E9A-16A6-3840-9696F5B548A6}"/>
                </a:ext>
              </a:extLst>
            </p:cNvPr>
            <p:cNvSpPr/>
            <p:nvPr userDrawn="1"/>
          </p:nvSpPr>
          <p:spPr>
            <a:xfrm>
              <a:off x="3177766" y="6950168"/>
              <a:ext cx="262281" cy="1196190"/>
            </a:xfrm>
            <a:custGeom>
              <a:avLst/>
              <a:gdLst>
                <a:gd name="connsiteX0" fmla="*/ 238715 w 262281"/>
                <a:gd name="connsiteY0" fmla="*/ 292709 h 1196190"/>
                <a:gd name="connsiteX1" fmla="*/ 238715 w 262281"/>
                <a:gd name="connsiteY1" fmla="*/ 145402 h 1196190"/>
                <a:gd name="connsiteX2" fmla="*/ 109101 w 262281"/>
                <a:gd name="connsiteY2" fmla="*/ 59 h 1196190"/>
                <a:gd name="connsiteX3" fmla="*/ 71788 w 262281"/>
                <a:gd name="connsiteY3" fmla="*/ 98264 h 1196190"/>
                <a:gd name="connsiteX4" fmla="*/ 81608 w 262281"/>
                <a:gd name="connsiteY4" fmla="*/ 367344 h 1196190"/>
                <a:gd name="connsiteX5" fmla="*/ 18764 w 262281"/>
                <a:gd name="connsiteY5" fmla="*/ 628568 h 1196190"/>
                <a:gd name="connsiteX6" fmla="*/ 48222 w 262281"/>
                <a:gd name="connsiteY6" fmla="*/ 999781 h 1196190"/>
                <a:gd name="connsiteX7" fmla="*/ 262281 w 262281"/>
                <a:gd name="connsiteY7" fmla="*/ 1196190 h 1196190"/>
                <a:gd name="connsiteX8" fmla="*/ 199438 w 262281"/>
                <a:gd name="connsiteY8" fmla="*/ 679634 h 1196190"/>
                <a:gd name="connsiteX9" fmla="*/ 238715 w 262281"/>
                <a:gd name="connsiteY9" fmla="*/ 292709 h 119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2281" h="1196190">
                  <a:moveTo>
                    <a:pt x="238715" y="292709"/>
                  </a:moveTo>
                  <a:cubicBezTo>
                    <a:pt x="240679" y="243606"/>
                    <a:pt x="246571" y="194504"/>
                    <a:pt x="238715" y="145402"/>
                  </a:cubicBezTo>
                  <a:cubicBezTo>
                    <a:pt x="226932" y="72731"/>
                    <a:pt x="189619" y="3987"/>
                    <a:pt x="109101" y="59"/>
                  </a:cubicBezTo>
                  <a:cubicBezTo>
                    <a:pt x="36439" y="-1905"/>
                    <a:pt x="63933" y="45233"/>
                    <a:pt x="71788" y="98264"/>
                  </a:cubicBezTo>
                  <a:cubicBezTo>
                    <a:pt x="87499" y="186648"/>
                    <a:pt x="91427" y="278960"/>
                    <a:pt x="81608" y="367344"/>
                  </a:cubicBezTo>
                  <a:cubicBezTo>
                    <a:pt x="71788" y="455728"/>
                    <a:pt x="40367" y="542148"/>
                    <a:pt x="18764" y="628568"/>
                  </a:cubicBezTo>
                  <a:cubicBezTo>
                    <a:pt x="-10694" y="750342"/>
                    <a:pt x="-8730" y="885864"/>
                    <a:pt x="48222" y="999781"/>
                  </a:cubicBezTo>
                  <a:cubicBezTo>
                    <a:pt x="95354" y="1094058"/>
                    <a:pt x="171944" y="1158872"/>
                    <a:pt x="262281" y="1196190"/>
                  </a:cubicBezTo>
                  <a:cubicBezTo>
                    <a:pt x="205330" y="1007638"/>
                    <a:pt x="193547" y="824977"/>
                    <a:pt x="199438" y="679634"/>
                  </a:cubicBezTo>
                  <a:cubicBezTo>
                    <a:pt x="205330" y="487154"/>
                    <a:pt x="236751" y="314314"/>
                    <a:pt x="238715" y="292709"/>
                  </a:cubicBezTo>
                  <a:close/>
                </a:path>
              </a:pathLst>
            </a:custGeom>
            <a:grpFill/>
            <a:ln w="19616"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F5815DA5-4075-F1B6-EF37-766FC117F7CB}"/>
                </a:ext>
              </a:extLst>
            </p:cNvPr>
            <p:cNvSpPr/>
            <p:nvPr userDrawn="1"/>
          </p:nvSpPr>
          <p:spPr>
            <a:xfrm>
              <a:off x="3471181" y="7651529"/>
              <a:ext cx="1017410" cy="535194"/>
            </a:xfrm>
            <a:custGeom>
              <a:avLst/>
              <a:gdLst>
                <a:gd name="connsiteX0" fmla="*/ 986139 w 1017410"/>
                <a:gd name="connsiteY0" fmla="*/ 1843 h 535194"/>
                <a:gd name="connsiteX1" fmla="*/ 811356 w 1017410"/>
                <a:gd name="connsiteY1" fmla="*/ 47017 h 535194"/>
                <a:gd name="connsiteX2" fmla="*/ 249696 w 1017410"/>
                <a:gd name="connsiteY2" fmla="*/ 225749 h 535194"/>
                <a:gd name="connsiteX3" fmla="*/ 279154 w 1017410"/>
                <a:gd name="connsiteY3" fmla="*/ 184503 h 535194"/>
                <a:gd name="connsiteX4" fmla="*/ 235949 w 1017410"/>
                <a:gd name="connsiteY4" fmla="*/ 39160 h 535194"/>
                <a:gd name="connsiteX5" fmla="*/ 98480 w 1017410"/>
                <a:gd name="connsiteY5" fmla="*/ 102011 h 535194"/>
                <a:gd name="connsiteX6" fmla="*/ 104372 w 1017410"/>
                <a:gd name="connsiteY6" fmla="*/ 215929 h 535194"/>
                <a:gd name="connsiteX7" fmla="*/ 19926 w 1017410"/>
                <a:gd name="connsiteY7" fmla="*/ 48981 h 535194"/>
                <a:gd name="connsiteX8" fmla="*/ 10107 w 1017410"/>
                <a:gd name="connsiteY8" fmla="*/ 512506 h 535194"/>
                <a:gd name="connsiteX9" fmla="*/ 416623 w 1017410"/>
                <a:gd name="connsiteY9" fmla="*/ 471260 h 535194"/>
                <a:gd name="connsiteX10" fmla="*/ 660140 w 1017410"/>
                <a:gd name="connsiteY10" fmla="*/ 320025 h 535194"/>
                <a:gd name="connsiteX11" fmla="*/ 954717 w 1017410"/>
                <a:gd name="connsiteY11" fmla="*/ 103975 h 535194"/>
                <a:gd name="connsiteX12" fmla="*/ 990067 w 1017410"/>
                <a:gd name="connsiteY12" fmla="*/ 74514 h 535194"/>
                <a:gd name="connsiteX13" fmla="*/ 1011669 w 1017410"/>
                <a:gd name="connsiteY13" fmla="*/ 13627 h 535194"/>
                <a:gd name="connsiteX14" fmla="*/ 986139 w 1017410"/>
                <a:gd name="connsiteY14" fmla="*/ 1843 h 53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7410" h="535194">
                  <a:moveTo>
                    <a:pt x="986139" y="1843"/>
                  </a:moveTo>
                  <a:cubicBezTo>
                    <a:pt x="925260" y="-6014"/>
                    <a:pt x="864380" y="11663"/>
                    <a:pt x="811356" y="47017"/>
                  </a:cubicBezTo>
                  <a:cubicBezTo>
                    <a:pt x="766188" y="78442"/>
                    <a:pt x="491249" y="233605"/>
                    <a:pt x="249696" y="225749"/>
                  </a:cubicBezTo>
                  <a:cubicBezTo>
                    <a:pt x="261479" y="213964"/>
                    <a:pt x="271298" y="200216"/>
                    <a:pt x="279154" y="184503"/>
                  </a:cubicBezTo>
                  <a:cubicBezTo>
                    <a:pt x="304684" y="127544"/>
                    <a:pt x="285045" y="60765"/>
                    <a:pt x="235949" y="39160"/>
                  </a:cubicBezTo>
                  <a:cubicBezTo>
                    <a:pt x="184889" y="15591"/>
                    <a:pt x="124010" y="45053"/>
                    <a:pt x="98480" y="102011"/>
                  </a:cubicBezTo>
                  <a:cubicBezTo>
                    <a:pt x="80805" y="141293"/>
                    <a:pt x="84733" y="184503"/>
                    <a:pt x="104372" y="215929"/>
                  </a:cubicBezTo>
                  <a:cubicBezTo>
                    <a:pt x="65095" y="190395"/>
                    <a:pt x="39564" y="135401"/>
                    <a:pt x="19926" y="48981"/>
                  </a:cubicBezTo>
                  <a:cubicBezTo>
                    <a:pt x="19926" y="48981"/>
                    <a:pt x="-17387" y="272887"/>
                    <a:pt x="10107" y="512506"/>
                  </a:cubicBezTo>
                  <a:cubicBezTo>
                    <a:pt x="141685" y="553752"/>
                    <a:pt x="290937" y="538039"/>
                    <a:pt x="416623" y="471260"/>
                  </a:cubicBezTo>
                  <a:cubicBezTo>
                    <a:pt x="501069" y="426086"/>
                    <a:pt x="579622" y="371092"/>
                    <a:pt x="660140" y="320025"/>
                  </a:cubicBezTo>
                  <a:cubicBezTo>
                    <a:pt x="764224" y="255210"/>
                    <a:pt x="860453" y="182539"/>
                    <a:pt x="954717" y="103975"/>
                  </a:cubicBezTo>
                  <a:cubicBezTo>
                    <a:pt x="966500" y="94155"/>
                    <a:pt x="978283" y="84334"/>
                    <a:pt x="990067" y="74514"/>
                  </a:cubicBezTo>
                  <a:cubicBezTo>
                    <a:pt x="1007741" y="58801"/>
                    <a:pt x="1027380" y="31304"/>
                    <a:pt x="1011669" y="13627"/>
                  </a:cubicBezTo>
                  <a:cubicBezTo>
                    <a:pt x="1005777" y="5771"/>
                    <a:pt x="995958" y="3807"/>
                    <a:pt x="986139" y="1843"/>
                  </a:cubicBezTo>
                  <a:close/>
                </a:path>
              </a:pathLst>
            </a:custGeom>
            <a:grpFill/>
            <a:ln w="19616"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8DCAB245-6DEF-9D21-EC3C-5E63778CF5E7}"/>
                </a:ext>
              </a:extLst>
            </p:cNvPr>
            <p:cNvSpPr/>
            <p:nvPr userDrawn="1"/>
          </p:nvSpPr>
          <p:spPr>
            <a:xfrm>
              <a:off x="3438083" y="6791136"/>
              <a:ext cx="1101319" cy="889408"/>
            </a:xfrm>
            <a:custGeom>
              <a:avLst/>
              <a:gdLst>
                <a:gd name="connsiteX0" fmla="*/ 1089935 w 1101319"/>
                <a:gd name="connsiteY0" fmla="*/ 491023 h 889408"/>
                <a:gd name="connsiteX1" fmla="*/ 1007454 w 1101319"/>
                <a:gd name="connsiteY1" fmla="*/ 469418 h 889408"/>
                <a:gd name="connsiteX2" fmla="*/ 930864 w 1101319"/>
                <a:gd name="connsiteY2" fmla="*/ 516556 h 889408"/>
                <a:gd name="connsiteX3" fmla="*/ 714840 w 1101319"/>
                <a:gd name="connsiteY3" fmla="*/ 695288 h 889408"/>
                <a:gd name="connsiteX4" fmla="*/ 636287 w 1101319"/>
                <a:gd name="connsiteY4" fmla="*/ 750282 h 889408"/>
                <a:gd name="connsiteX5" fmla="*/ 604865 w 1101319"/>
                <a:gd name="connsiteY5" fmla="*/ 669755 h 889408"/>
                <a:gd name="connsiteX6" fmla="*/ 738407 w 1101319"/>
                <a:gd name="connsiteY6" fmla="*/ 524412 h 889408"/>
                <a:gd name="connsiteX7" fmla="*/ 989779 w 1101319"/>
                <a:gd name="connsiteY7" fmla="*/ 235691 h 889408"/>
                <a:gd name="connsiteX8" fmla="*/ 1021200 w 1101319"/>
                <a:gd name="connsiteY8" fmla="*/ 133558 h 889408"/>
                <a:gd name="connsiteX9" fmla="*/ 991743 w 1101319"/>
                <a:gd name="connsiteY9" fmla="*/ 86420 h 889408"/>
                <a:gd name="connsiteX10" fmla="*/ 883731 w 1101319"/>
                <a:gd name="connsiteY10" fmla="*/ 111953 h 889408"/>
                <a:gd name="connsiteX11" fmla="*/ 488998 w 1101319"/>
                <a:gd name="connsiteY11" fmla="*/ 547981 h 889408"/>
                <a:gd name="connsiteX12" fmla="*/ 426155 w 1101319"/>
                <a:gd name="connsiteY12" fmla="*/ 563694 h 889408"/>
                <a:gd name="connsiteX13" fmla="*/ 430083 w 1101319"/>
                <a:gd name="connsiteY13" fmla="*/ 518520 h 889408"/>
                <a:gd name="connsiteX14" fmla="*/ 667708 w 1101319"/>
                <a:gd name="connsiteY14" fmla="*/ 135522 h 889408"/>
                <a:gd name="connsiteX15" fmla="*/ 663780 w 1101319"/>
                <a:gd name="connsiteY15" fmla="*/ 15713 h 889408"/>
                <a:gd name="connsiteX16" fmla="*/ 532203 w 1101319"/>
                <a:gd name="connsiteY16" fmla="*/ 39282 h 889408"/>
                <a:gd name="connsiteX17" fmla="*/ 306360 w 1101319"/>
                <a:gd name="connsiteY17" fmla="*/ 386926 h 889408"/>
                <a:gd name="connsiteX18" fmla="*/ 109976 w 1101319"/>
                <a:gd name="connsiteY18" fmla="*/ 589227 h 889408"/>
                <a:gd name="connsiteX19" fmla="*/ 0 w 1101319"/>
                <a:gd name="connsiteY19" fmla="*/ 563694 h 889408"/>
                <a:gd name="connsiteX20" fmla="*/ 153180 w 1101319"/>
                <a:gd name="connsiteY20" fmla="*/ 781708 h 889408"/>
                <a:gd name="connsiteX21" fmla="*/ 147289 w 1101319"/>
                <a:gd name="connsiteY21" fmla="*/ 648150 h 889408"/>
                <a:gd name="connsiteX22" fmla="*/ 331890 w 1101319"/>
                <a:gd name="connsiteY22" fmla="*/ 546017 h 889408"/>
                <a:gd name="connsiteX23" fmla="*/ 406516 w 1101319"/>
                <a:gd name="connsiteY23" fmla="*/ 742426 h 889408"/>
                <a:gd name="connsiteX24" fmla="*/ 271011 w 1101319"/>
                <a:gd name="connsiteY24" fmla="*/ 850451 h 889408"/>
                <a:gd name="connsiteX25" fmla="*/ 606829 w 1101319"/>
                <a:gd name="connsiteY25" fmla="*/ 879912 h 889408"/>
                <a:gd name="connsiteX26" fmla="*/ 838563 w 1101319"/>
                <a:gd name="connsiteY26" fmla="*/ 785636 h 889408"/>
                <a:gd name="connsiteX27" fmla="*/ 1066369 w 1101319"/>
                <a:gd name="connsiteY27" fmla="*/ 601012 h 889408"/>
                <a:gd name="connsiteX28" fmla="*/ 1089935 w 1101319"/>
                <a:gd name="connsiteY28" fmla="*/ 491023 h 88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01319" h="889408">
                  <a:moveTo>
                    <a:pt x="1089935" y="491023"/>
                  </a:moveTo>
                  <a:cubicBezTo>
                    <a:pt x="1072261" y="467453"/>
                    <a:pt x="1036911" y="461561"/>
                    <a:pt x="1007454" y="469418"/>
                  </a:cubicBezTo>
                  <a:cubicBezTo>
                    <a:pt x="977996" y="477274"/>
                    <a:pt x="954430" y="496915"/>
                    <a:pt x="930864" y="516556"/>
                  </a:cubicBezTo>
                  <a:cubicBezTo>
                    <a:pt x="858201" y="575478"/>
                    <a:pt x="787503" y="636365"/>
                    <a:pt x="714840" y="695288"/>
                  </a:cubicBezTo>
                  <a:cubicBezTo>
                    <a:pt x="691274" y="714929"/>
                    <a:pt x="665744" y="740462"/>
                    <a:pt x="636287" y="750282"/>
                  </a:cubicBezTo>
                  <a:cubicBezTo>
                    <a:pt x="573443" y="769923"/>
                    <a:pt x="577371" y="703144"/>
                    <a:pt x="604865" y="669755"/>
                  </a:cubicBezTo>
                  <a:cubicBezTo>
                    <a:pt x="646106" y="618688"/>
                    <a:pt x="691274" y="571550"/>
                    <a:pt x="738407" y="524412"/>
                  </a:cubicBezTo>
                  <a:cubicBezTo>
                    <a:pt x="828743" y="436028"/>
                    <a:pt x="923008" y="343716"/>
                    <a:pt x="989779" y="235691"/>
                  </a:cubicBezTo>
                  <a:cubicBezTo>
                    <a:pt x="1009417" y="204265"/>
                    <a:pt x="1027092" y="172840"/>
                    <a:pt x="1021200" y="133558"/>
                  </a:cubicBezTo>
                  <a:cubicBezTo>
                    <a:pt x="1019237" y="113917"/>
                    <a:pt x="1009417" y="96240"/>
                    <a:pt x="991743" y="86420"/>
                  </a:cubicBezTo>
                  <a:cubicBezTo>
                    <a:pt x="956393" y="64815"/>
                    <a:pt x="915153" y="88384"/>
                    <a:pt x="883731" y="111953"/>
                  </a:cubicBezTo>
                  <a:cubicBezTo>
                    <a:pt x="730551" y="233727"/>
                    <a:pt x="618612" y="404603"/>
                    <a:pt x="488998" y="547981"/>
                  </a:cubicBezTo>
                  <a:cubicBezTo>
                    <a:pt x="475251" y="563694"/>
                    <a:pt x="443830" y="587263"/>
                    <a:pt x="426155" y="563694"/>
                  </a:cubicBezTo>
                  <a:cubicBezTo>
                    <a:pt x="416335" y="551909"/>
                    <a:pt x="422227" y="530304"/>
                    <a:pt x="430083" y="518520"/>
                  </a:cubicBezTo>
                  <a:cubicBezTo>
                    <a:pt x="494889" y="382998"/>
                    <a:pt x="606829" y="273009"/>
                    <a:pt x="667708" y="135522"/>
                  </a:cubicBezTo>
                  <a:cubicBezTo>
                    <a:pt x="685383" y="96240"/>
                    <a:pt x="695202" y="45174"/>
                    <a:pt x="663780" y="15713"/>
                  </a:cubicBezTo>
                  <a:cubicBezTo>
                    <a:pt x="628431" y="-17677"/>
                    <a:pt x="569516" y="7856"/>
                    <a:pt x="532203" y="39282"/>
                  </a:cubicBezTo>
                  <a:cubicBezTo>
                    <a:pt x="430083" y="131594"/>
                    <a:pt x="373131" y="269080"/>
                    <a:pt x="306360" y="386926"/>
                  </a:cubicBezTo>
                  <a:cubicBezTo>
                    <a:pt x="259228" y="469418"/>
                    <a:pt x="206204" y="557802"/>
                    <a:pt x="109976" y="589227"/>
                  </a:cubicBezTo>
                  <a:cubicBezTo>
                    <a:pt x="72662" y="601012"/>
                    <a:pt x="17675" y="593155"/>
                    <a:pt x="0" y="563694"/>
                  </a:cubicBezTo>
                  <a:cubicBezTo>
                    <a:pt x="39277" y="661898"/>
                    <a:pt x="92301" y="730641"/>
                    <a:pt x="153180" y="781708"/>
                  </a:cubicBezTo>
                  <a:cubicBezTo>
                    <a:pt x="133542" y="744390"/>
                    <a:pt x="129614" y="695288"/>
                    <a:pt x="147289" y="648150"/>
                  </a:cubicBezTo>
                  <a:cubicBezTo>
                    <a:pt x="176746" y="565658"/>
                    <a:pt x="259228" y="520484"/>
                    <a:pt x="331890" y="546017"/>
                  </a:cubicBezTo>
                  <a:cubicBezTo>
                    <a:pt x="402589" y="571550"/>
                    <a:pt x="437938" y="659934"/>
                    <a:pt x="406516" y="742426"/>
                  </a:cubicBezTo>
                  <a:cubicBezTo>
                    <a:pt x="382950" y="805277"/>
                    <a:pt x="327962" y="848487"/>
                    <a:pt x="271011" y="850451"/>
                  </a:cubicBezTo>
                  <a:cubicBezTo>
                    <a:pt x="384914" y="895625"/>
                    <a:pt x="506673" y="895625"/>
                    <a:pt x="606829" y="879912"/>
                  </a:cubicBezTo>
                  <a:cubicBezTo>
                    <a:pt x="691274" y="868128"/>
                    <a:pt x="769828" y="834738"/>
                    <a:pt x="838563" y="785636"/>
                  </a:cubicBezTo>
                  <a:cubicBezTo>
                    <a:pt x="919080" y="728677"/>
                    <a:pt x="1005490" y="677611"/>
                    <a:pt x="1066369" y="601012"/>
                  </a:cubicBezTo>
                  <a:cubicBezTo>
                    <a:pt x="1093863" y="573514"/>
                    <a:pt x="1115465" y="524412"/>
                    <a:pt x="1089935" y="491023"/>
                  </a:cubicBezTo>
                  <a:close/>
                </a:path>
              </a:pathLst>
            </a:custGeom>
            <a:grpFill/>
            <a:ln w="19616" cap="flat">
              <a:noFill/>
              <a:prstDash val="solid"/>
              <a:miter/>
            </a:ln>
          </p:spPr>
          <p:txBody>
            <a:bodyPr rtlCol="0" anchor="ctr"/>
            <a:lstStyle/>
            <a:p>
              <a:endParaRPr lang="en-US"/>
            </a:p>
          </p:txBody>
        </p:sp>
      </p:grpSp>
    </p:spTree>
    <p:extLst>
      <p:ext uri="{BB962C8B-B14F-4D97-AF65-F5344CB8AC3E}">
        <p14:creationId xmlns:p14="http://schemas.microsoft.com/office/powerpoint/2010/main" val="20257194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421860" y="499153"/>
            <a:ext cx="6071537" cy="804265"/>
          </a:xfrm>
        </p:spPr>
        <p:txBody>
          <a:bodyPr/>
          <a:lstStyle/>
          <a:p>
            <a:r>
              <a:rPr lang="en-US" dirty="0"/>
              <a:t>IMPORTANCE OF ENHANCING LANGUAGE SKILLS FOR MIGRANT ENTREPRENEURS  </a:t>
            </a:r>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421860" y="2857669"/>
            <a:ext cx="6488225" cy="2822323"/>
          </a:xfrm>
        </p:spPr>
        <p:txBody>
          <a:bodyPr/>
          <a:lstStyle/>
          <a:p>
            <a:r>
              <a:rPr lang="en-US" dirty="0">
                <a:solidFill>
                  <a:schemeClr val="tx1"/>
                </a:solidFill>
              </a:rPr>
              <a:t>When moving and settling down to a new country, enhancing  our language skills is essential for integration in the local community. </a:t>
            </a:r>
          </a:p>
          <a:p>
            <a:endParaRPr lang="en-US" dirty="0">
              <a:solidFill>
                <a:schemeClr val="tx1"/>
              </a:solidFill>
            </a:endParaRPr>
          </a:p>
          <a:p>
            <a:r>
              <a:rPr lang="en-US" dirty="0">
                <a:solidFill>
                  <a:schemeClr val="tx1"/>
                </a:solidFill>
              </a:rPr>
              <a:t>As migrant entrepreneurs this will increase business opportunities and widens social network that can bring a positive influence when starting a business in a host country (Wei et. al, 2018)</a:t>
            </a:r>
          </a:p>
        </p:txBody>
      </p:sp>
      <p:sp>
        <p:nvSpPr>
          <p:cNvPr id="4" name="Slide Number Placeholder 2">
            <a:extLst>
              <a:ext uri="{FF2B5EF4-FFF2-40B4-BE49-F238E27FC236}">
                <a16:creationId xmlns:a16="http://schemas.microsoft.com/office/drawing/2014/main" id="{E034A2E0-2347-842B-FFA5-F13C022F41B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4</a:t>
            </a:fld>
            <a:endParaRPr lang="en-US" sz="800"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7DD3FE52-1A17-E054-EC6E-FA2F444D652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34039" y="0"/>
            <a:ext cx="4571558" cy="6858000"/>
          </a:xfrm>
          <a:prstGeom prst="rect">
            <a:avLst/>
          </a:prstGeom>
        </p:spPr>
      </p:pic>
    </p:spTree>
    <p:extLst>
      <p:ext uri="{BB962C8B-B14F-4D97-AF65-F5344CB8AC3E}">
        <p14:creationId xmlns:p14="http://schemas.microsoft.com/office/powerpoint/2010/main" val="35786716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162615" y="788520"/>
            <a:ext cx="11701220" cy="916294"/>
          </a:xfrm>
        </p:spPr>
        <p:txBody>
          <a:bodyPr/>
          <a:lstStyle/>
          <a:p>
            <a:pPr algn="ctr"/>
            <a:r>
              <a:rPr lang="en-GB" dirty="0"/>
              <a:t>Challenges of Migrant Entrepreneurs: </a:t>
            </a:r>
          </a:p>
          <a:p>
            <a:pPr algn="ctr"/>
            <a:r>
              <a:rPr lang="en-GB" dirty="0"/>
              <a:t>Language and Cultural  Barriers </a:t>
            </a:r>
          </a:p>
          <a:p>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5" y="2047457"/>
            <a:ext cx="10483429" cy="4439577"/>
          </a:xfrm>
        </p:spPr>
        <p:txBody>
          <a:bodyPr/>
          <a:lstStyle/>
          <a:p>
            <a:endParaRPr lang="en-US" dirty="0">
              <a:solidFill>
                <a:schemeClr val="tx1"/>
              </a:solidFill>
            </a:endParaRPr>
          </a:p>
          <a:p>
            <a:pPr algn="just"/>
            <a:r>
              <a:rPr lang="en-US" dirty="0">
                <a:solidFill>
                  <a:schemeClr val="tx1"/>
                </a:solidFill>
              </a:rPr>
              <a:t>When opening a new business, migrant entrepreneurs need to secure  the right visa, start-up business permits. This can be challenging if the host country use  limited universal and common languages making the administrative process longer and tedious due to the difficulty  in understanding the regulations and requirements (OCED, 2019).  Communicating and establishing business connection with potential customers and stakeholders can also be hard at the beginning. </a:t>
            </a:r>
          </a:p>
          <a:p>
            <a:endParaRPr lang="en-US" dirty="0">
              <a:solidFill>
                <a:schemeClr val="tx1"/>
              </a:solidFill>
            </a:endParaRPr>
          </a:p>
          <a:p>
            <a:pPr algn="just"/>
            <a:r>
              <a:rPr lang="en-US" dirty="0">
                <a:solidFill>
                  <a:schemeClr val="tx1"/>
                </a:solidFill>
              </a:rPr>
              <a:t>Another challenge is the cultural differences of the local people and migrant entrepreneurs. This can lead to  issues in cultural adaptation and navigation of the new business environment  (Walsh, L and Cooney, T. 2023). </a:t>
            </a:r>
          </a:p>
          <a:p>
            <a:endParaRPr lang="en-US" dirty="0">
              <a:solidFill>
                <a:schemeClr val="tx1"/>
              </a:solidFill>
            </a:endParaRPr>
          </a:p>
        </p:txBody>
      </p:sp>
      <p:sp>
        <p:nvSpPr>
          <p:cNvPr id="4" name="Slide Number Placeholder 2">
            <a:extLst>
              <a:ext uri="{FF2B5EF4-FFF2-40B4-BE49-F238E27FC236}">
                <a16:creationId xmlns:a16="http://schemas.microsoft.com/office/drawing/2014/main" id="{E034A2E0-2347-842B-FFA5-F13C022F41B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40</a:t>
            </a:fld>
            <a:endParaRPr lang="en-US" sz="800" dirty="0">
              <a:latin typeface="Calibri" panose="020F0502020204030204" pitchFamily="34" charset="0"/>
              <a:cs typeface="Calibri" panose="020F0502020204030204" pitchFamily="34" charset="0"/>
            </a:endParaRPr>
          </a:p>
        </p:txBody>
      </p:sp>
      <p:sp>
        <p:nvSpPr>
          <p:cNvPr id="6" name="Text Placeholder 2">
            <a:extLst>
              <a:ext uri="{FF2B5EF4-FFF2-40B4-BE49-F238E27FC236}">
                <a16:creationId xmlns:a16="http://schemas.microsoft.com/office/drawing/2014/main" id="{F3F01D58-E4D7-445F-8FF6-F1612F4C0EC5}"/>
              </a:ext>
            </a:extLst>
          </p:cNvPr>
          <p:cNvSpPr txBox="1">
            <a:spLocks/>
          </p:cNvSpPr>
          <p:nvPr/>
        </p:nvSpPr>
        <p:spPr>
          <a:xfrm>
            <a:off x="1005839" y="2197912"/>
            <a:ext cx="10483429" cy="4439577"/>
          </a:xfrm>
          <a:prstGeom prst="rect">
            <a:avLst/>
          </a:prstGeom>
        </p:spPr>
        <p:txBody>
          <a:bodyPr numCol="1" spcCol="28800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18357667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162615" y="788520"/>
            <a:ext cx="11701220" cy="916294"/>
          </a:xfrm>
        </p:spPr>
        <p:txBody>
          <a:bodyPr/>
          <a:lstStyle/>
          <a:p>
            <a:pPr algn="ctr"/>
            <a:r>
              <a:rPr lang="en-GB" dirty="0"/>
              <a:t>Challenges of Migrant Entrepreneurs: </a:t>
            </a:r>
          </a:p>
          <a:p>
            <a:pPr algn="ctr"/>
            <a:r>
              <a:rPr lang="en-GB" dirty="0"/>
              <a:t>Lack of Access to Financial Resources and Grants </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5" y="2047457"/>
            <a:ext cx="10483429" cy="4439577"/>
          </a:xfrm>
        </p:spPr>
        <p:txBody>
          <a:bodyPr/>
          <a:lstStyle/>
          <a:p>
            <a:endParaRPr lang="en-US" dirty="0">
              <a:solidFill>
                <a:schemeClr val="tx1"/>
              </a:solidFill>
            </a:endParaRPr>
          </a:p>
          <a:p>
            <a:endParaRPr lang="en-US" dirty="0">
              <a:solidFill>
                <a:schemeClr val="tx1"/>
              </a:solidFill>
            </a:endParaRPr>
          </a:p>
        </p:txBody>
      </p:sp>
      <p:sp>
        <p:nvSpPr>
          <p:cNvPr id="4" name="Slide Number Placeholder 2">
            <a:extLst>
              <a:ext uri="{FF2B5EF4-FFF2-40B4-BE49-F238E27FC236}">
                <a16:creationId xmlns:a16="http://schemas.microsoft.com/office/drawing/2014/main" id="{E034A2E0-2347-842B-FFA5-F13C022F41B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41</a:t>
            </a:fld>
            <a:endParaRPr lang="en-US" sz="800" dirty="0">
              <a:latin typeface="Calibri" panose="020F0502020204030204" pitchFamily="34" charset="0"/>
              <a:cs typeface="Calibri" panose="020F0502020204030204" pitchFamily="34" charset="0"/>
            </a:endParaRPr>
          </a:p>
        </p:txBody>
      </p:sp>
      <p:sp>
        <p:nvSpPr>
          <p:cNvPr id="5" name="Text Placeholder 2">
            <a:extLst>
              <a:ext uri="{FF2B5EF4-FFF2-40B4-BE49-F238E27FC236}">
                <a16:creationId xmlns:a16="http://schemas.microsoft.com/office/drawing/2014/main" id="{01CA30C0-7E49-44B1-9802-3EDAC3E2980E}"/>
              </a:ext>
            </a:extLst>
          </p:cNvPr>
          <p:cNvSpPr txBox="1">
            <a:spLocks/>
          </p:cNvSpPr>
          <p:nvPr/>
        </p:nvSpPr>
        <p:spPr>
          <a:xfrm>
            <a:off x="1006685" y="2199857"/>
            <a:ext cx="10483429" cy="4439577"/>
          </a:xfrm>
          <a:prstGeom prst="rect">
            <a:avLst/>
          </a:prstGeom>
        </p:spPr>
        <p:txBody>
          <a:bodyPr numCol="1" spcCol="28800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endParaRPr lang="en-US" dirty="0">
              <a:solidFill>
                <a:schemeClr val="tx1"/>
              </a:solidFill>
            </a:endParaRPr>
          </a:p>
          <a:p>
            <a:endParaRPr lang="en-US" dirty="0">
              <a:solidFill>
                <a:schemeClr val="tx1"/>
              </a:solidFill>
            </a:endParaRPr>
          </a:p>
        </p:txBody>
      </p:sp>
      <p:sp>
        <p:nvSpPr>
          <p:cNvPr id="6" name="Text Placeholder 2">
            <a:extLst>
              <a:ext uri="{FF2B5EF4-FFF2-40B4-BE49-F238E27FC236}">
                <a16:creationId xmlns:a16="http://schemas.microsoft.com/office/drawing/2014/main" id="{9A145458-194C-47FE-8CF9-72907124D011}"/>
              </a:ext>
            </a:extLst>
          </p:cNvPr>
          <p:cNvSpPr txBox="1">
            <a:spLocks/>
          </p:cNvSpPr>
          <p:nvPr/>
        </p:nvSpPr>
        <p:spPr>
          <a:xfrm>
            <a:off x="771510" y="1895057"/>
            <a:ext cx="10483429" cy="4439577"/>
          </a:xfrm>
          <a:prstGeom prst="rect">
            <a:avLst/>
          </a:prstGeom>
        </p:spPr>
        <p:txBody>
          <a:bodyPr numCol="1" spcCol="28800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endParaRPr lang="en-US" dirty="0">
              <a:solidFill>
                <a:schemeClr val="tx1"/>
              </a:solidFill>
            </a:endParaRPr>
          </a:p>
          <a:p>
            <a:pPr algn="just"/>
            <a:r>
              <a:rPr lang="en-US" dirty="0">
                <a:solidFill>
                  <a:schemeClr val="tx1"/>
                </a:solidFill>
              </a:rPr>
              <a:t>Many banks and investors are reluctant to fund and grant business loans to migrant entrepreneurs as they are perceived as high risk ( banks struggle to validate their credibility and financial history) so the next hurdle they face is accessing capital (OCED, 2019)</a:t>
            </a:r>
          </a:p>
          <a:p>
            <a:pPr algn="just"/>
            <a:endParaRPr lang="en-US" dirty="0">
              <a:solidFill>
                <a:schemeClr val="tx1"/>
              </a:solidFill>
            </a:endParaRPr>
          </a:p>
          <a:p>
            <a:pPr algn="just"/>
            <a:r>
              <a:rPr lang="en-US" dirty="0">
                <a:solidFill>
                  <a:schemeClr val="tx1"/>
                </a:solidFill>
              </a:rPr>
              <a:t>The state of financial ecosystem of a host country can have an impact on the operations and expansion of new start up business of migrant entrepreneurs.</a:t>
            </a:r>
          </a:p>
          <a:p>
            <a:pPr algn="just"/>
            <a:r>
              <a:rPr lang="en-US" dirty="0">
                <a:solidFill>
                  <a:schemeClr val="tx1"/>
                </a:solidFill>
              </a:rPr>
              <a:t>Without financial support and funding available, it will be critical in setting off the business ( </a:t>
            </a:r>
            <a:r>
              <a:rPr lang="en-US" dirty="0" err="1">
                <a:solidFill>
                  <a:schemeClr val="tx1"/>
                </a:solidFill>
              </a:rPr>
              <a:t>Davidavičienė</a:t>
            </a:r>
            <a:r>
              <a:rPr lang="en-US" dirty="0">
                <a:solidFill>
                  <a:schemeClr val="tx1"/>
                </a:solidFill>
              </a:rPr>
              <a:t>, V., &amp; </a:t>
            </a:r>
            <a:r>
              <a:rPr lang="en-US" dirty="0" err="1">
                <a:solidFill>
                  <a:schemeClr val="tx1"/>
                </a:solidFill>
              </a:rPr>
              <a:t>Lolat</a:t>
            </a:r>
            <a:r>
              <a:rPr lang="en-US" dirty="0">
                <a:solidFill>
                  <a:schemeClr val="tx1"/>
                </a:solidFill>
              </a:rPr>
              <a:t>, I. 2016). </a:t>
            </a:r>
          </a:p>
          <a:p>
            <a:pPr algn="just"/>
            <a:endParaRPr lang="en-US" dirty="0">
              <a:solidFill>
                <a:schemeClr val="tx1"/>
              </a:solidFill>
            </a:endParaRPr>
          </a:p>
        </p:txBody>
      </p:sp>
    </p:spTree>
    <p:extLst>
      <p:ext uri="{BB962C8B-B14F-4D97-AF65-F5344CB8AC3E}">
        <p14:creationId xmlns:p14="http://schemas.microsoft.com/office/powerpoint/2010/main" val="40062531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162615" y="788520"/>
            <a:ext cx="11701220" cy="916294"/>
          </a:xfrm>
        </p:spPr>
        <p:txBody>
          <a:bodyPr/>
          <a:lstStyle/>
          <a:p>
            <a:pPr algn="ctr"/>
            <a:r>
              <a:rPr lang="en-GB" dirty="0"/>
              <a:t>Challenges of Migrant Entrepreneurs: Discrimination </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5" y="2047457"/>
            <a:ext cx="10483429" cy="4439577"/>
          </a:xfrm>
        </p:spPr>
        <p:txBody>
          <a:bodyPr/>
          <a:lstStyle/>
          <a:p>
            <a:endParaRPr lang="en-US" dirty="0">
              <a:solidFill>
                <a:schemeClr val="tx1"/>
              </a:solidFill>
            </a:endParaRPr>
          </a:p>
          <a:p>
            <a:endParaRPr lang="en-US" dirty="0">
              <a:solidFill>
                <a:schemeClr val="tx1"/>
              </a:solidFill>
            </a:endParaRPr>
          </a:p>
        </p:txBody>
      </p:sp>
      <p:sp>
        <p:nvSpPr>
          <p:cNvPr id="4" name="Slide Number Placeholder 2">
            <a:extLst>
              <a:ext uri="{FF2B5EF4-FFF2-40B4-BE49-F238E27FC236}">
                <a16:creationId xmlns:a16="http://schemas.microsoft.com/office/drawing/2014/main" id="{E034A2E0-2347-842B-FFA5-F13C022F41B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42</a:t>
            </a:fld>
            <a:endParaRPr lang="en-US" sz="800" dirty="0">
              <a:latin typeface="Calibri" panose="020F0502020204030204" pitchFamily="34" charset="0"/>
              <a:cs typeface="Calibri" panose="020F0502020204030204" pitchFamily="34" charset="0"/>
            </a:endParaRPr>
          </a:p>
        </p:txBody>
      </p:sp>
      <p:sp>
        <p:nvSpPr>
          <p:cNvPr id="5" name="Text Placeholder 2">
            <a:extLst>
              <a:ext uri="{FF2B5EF4-FFF2-40B4-BE49-F238E27FC236}">
                <a16:creationId xmlns:a16="http://schemas.microsoft.com/office/drawing/2014/main" id="{F94255A3-509D-4700-81B1-95CC5BCF45D7}"/>
              </a:ext>
            </a:extLst>
          </p:cNvPr>
          <p:cNvSpPr txBox="1">
            <a:spLocks/>
          </p:cNvSpPr>
          <p:nvPr/>
        </p:nvSpPr>
        <p:spPr>
          <a:xfrm>
            <a:off x="854284" y="1704814"/>
            <a:ext cx="10483429" cy="4439577"/>
          </a:xfrm>
          <a:prstGeom prst="rect">
            <a:avLst/>
          </a:prstGeom>
        </p:spPr>
        <p:txBody>
          <a:bodyPr numCol="1" spcCol="28800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r>
              <a:rPr lang="en-US" dirty="0">
                <a:solidFill>
                  <a:schemeClr val="tx1"/>
                </a:solidFill>
              </a:rPr>
              <a:t>Most often migrants entrepreneurs experience discrimination which can demotivate them in actively pursuing their new business start up and instead be employed in an company or organization. </a:t>
            </a:r>
          </a:p>
          <a:p>
            <a:pPr algn="just"/>
            <a:endParaRPr lang="en-US" dirty="0">
              <a:solidFill>
                <a:schemeClr val="tx1"/>
              </a:solidFill>
            </a:endParaRPr>
          </a:p>
          <a:p>
            <a:pPr algn="just"/>
            <a:r>
              <a:rPr lang="en-US" dirty="0">
                <a:solidFill>
                  <a:schemeClr val="tx1"/>
                </a:solidFill>
              </a:rPr>
              <a:t>Non-discrimination policies  and better integration measures for immigrants should be implemented addressing stereotyping and biases (</a:t>
            </a:r>
            <a:r>
              <a:rPr lang="en-PH" dirty="0" err="1">
                <a:solidFill>
                  <a:schemeClr val="tx1"/>
                </a:solidFill>
              </a:rPr>
              <a:t>Naudé</a:t>
            </a:r>
            <a:r>
              <a:rPr lang="en-PH" dirty="0">
                <a:solidFill>
                  <a:schemeClr val="tx1"/>
                </a:solidFill>
              </a:rPr>
              <a:t>, W et. al 2017). </a:t>
            </a:r>
            <a:endParaRPr lang="en-US" dirty="0">
              <a:solidFill>
                <a:schemeClr val="tx1"/>
              </a:solidFill>
            </a:endParaRPr>
          </a:p>
        </p:txBody>
      </p:sp>
    </p:spTree>
    <p:extLst>
      <p:ext uri="{BB962C8B-B14F-4D97-AF65-F5344CB8AC3E}">
        <p14:creationId xmlns:p14="http://schemas.microsoft.com/office/powerpoint/2010/main" val="6373296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04B26093-4BBF-2D4E-AE6B-8CC97182CFB6}"/>
              </a:ext>
            </a:extLst>
          </p:cNvPr>
          <p:cNvSpPr>
            <a:spLocks noGrp="1"/>
          </p:cNvSpPr>
          <p:nvPr>
            <p:ph type="body" sz="quarter" idx="30"/>
          </p:nvPr>
        </p:nvSpPr>
        <p:spPr>
          <a:xfrm>
            <a:off x="658346" y="4648202"/>
            <a:ext cx="10875308" cy="1346830"/>
          </a:xfrm>
        </p:spPr>
        <p:txBody>
          <a:bodyPr/>
          <a:lstStyle/>
          <a:p>
            <a:pPr algn="ctr"/>
            <a:r>
              <a:rPr lang="en-US" dirty="0"/>
              <a:t>Self reflection: What other challenges  of Migrant Entrepreneurs in business creation can you think of?</a:t>
            </a:r>
          </a:p>
        </p:txBody>
      </p:sp>
      <p:pic>
        <p:nvPicPr>
          <p:cNvPr id="18" name="Picture Placeholder 17">
            <a:extLst>
              <a:ext uri="{FF2B5EF4-FFF2-40B4-BE49-F238E27FC236}">
                <a16:creationId xmlns:a16="http://schemas.microsoft.com/office/drawing/2014/main" id="{4109C1E2-4C52-2B15-D875-38C03B91A4D4}"/>
              </a:ext>
            </a:extLst>
          </p:cNvPr>
          <p:cNvPicPr>
            <a:picLocks noGrp="1" noChangeAspect="1"/>
          </p:cNvPicPr>
          <p:nvPr>
            <p:ph type="pic" sz="quarter" idx="23"/>
          </p:nvPr>
        </p:nvPicPr>
        <p:blipFill>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14071" r="14071"/>
          <a:stretch>
            <a:fillRect/>
          </a:stretch>
        </p:blipFill>
        <p:spPr/>
      </p:pic>
      <p:pic>
        <p:nvPicPr>
          <p:cNvPr id="22" name="Picture Placeholder 21">
            <a:extLst>
              <a:ext uri="{FF2B5EF4-FFF2-40B4-BE49-F238E27FC236}">
                <a16:creationId xmlns:a16="http://schemas.microsoft.com/office/drawing/2014/main" id="{1104B068-C523-D19A-B448-464D0309F0AD}"/>
              </a:ext>
            </a:extLst>
          </p:cNvPr>
          <p:cNvPicPr>
            <a:picLocks noGrp="1" noChangeAspect="1"/>
          </p:cNvPicPr>
          <p:nvPr>
            <p:ph type="pic" sz="quarter" idx="49"/>
          </p:nvPr>
        </p:nvPicPr>
        <p:blipFill>
          <a:blip r:embed="rId4" cstate="email">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t="9589" b="9589"/>
          <a:stretch>
            <a:fillRect/>
          </a:stretch>
        </p:blipFill>
        <p:spPr/>
      </p:pic>
      <p:pic>
        <p:nvPicPr>
          <p:cNvPr id="20" name="Picture Placeholder 19">
            <a:extLst>
              <a:ext uri="{FF2B5EF4-FFF2-40B4-BE49-F238E27FC236}">
                <a16:creationId xmlns:a16="http://schemas.microsoft.com/office/drawing/2014/main" id="{5A24BBAC-7F56-9BAA-FCD6-9B250A7C896F}"/>
              </a:ext>
            </a:extLst>
          </p:cNvPr>
          <p:cNvPicPr>
            <a:picLocks noGrp="1" noChangeAspect="1"/>
          </p:cNvPicPr>
          <p:nvPr>
            <p:ph type="pic" sz="quarter" idx="50"/>
          </p:nvPr>
        </p:nvPicPr>
        <p:blipFill>
          <a:blip r:embed="rId6" cstate="email">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a:ext>
            </a:extLst>
          </a:blip>
          <a:srcRect t="9586" b="9586"/>
          <a:stretch>
            <a:fillRect/>
          </a:stretch>
        </p:blipFill>
        <p:spPr/>
      </p:pic>
      <p:pic>
        <p:nvPicPr>
          <p:cNvPr id="25" name="Picture Placeholder 24">
            <a:extLst>
              <a:ext uri="{FF2B5EF4-FFF2-40B4-BE49-F238E27FC236}">
                <a16:creationId xmlns:a16="http://schemas.microsoft.com/office/drawing/2014/main" id="{70C87642-87C2-B16F-3C42-9EC58B0AFE4F}"/>
              </a:ext>
            </a:extLst>
          </p:cNvPr>
          <p:cNvPicPr>
            <a:picLocks noGrp="1" noChangeAspect="1"/>
          </p:cNvPicPr>
          <p:nvPr>
            <p:ph type="pic" sz="quarter" idx="51"/>
          </p:nvPr>
        </p:nvPicPr>
        <p:blipFill rotWithShape="1">
          <a:blip r:embed="rId8" cstate="email">
            <a:extLst>
              <a:ext uri="{BEBA8EAE-BF5A-486C-A8C5-ECC9F3942E4B}">
                <a14:imgProps xmlns:a14="http://schemas.microsoft.com/office/drawing/2010/main">
                  <a14:imgLayer r:embed="rId9">
                    <a14:imgEffect>
                      <a14:saturation sat="33000"/>
                    </a14:imgEffect>
                  </a14:imgLayer>
                </a14:imgProps>
              </a:ext>
              <a:ext uri="{28A0092B-C50C-407E-A947-70E740481C1C}">
                <a14:useLocalDpi xmlns:a14="http://schemas.microsoft.com/office/drawing/2010/main"/>
              </a:ext>
            </a:extLst>
          </a:blip>
          <a:srcRect l="40308" t="16448" r="3695" b="5702"/>
          <a:stretch/>
        </p:blipFill>
        <p:spPr>
          <a:xfrm>
            <a:off x="7962900" y="442525"/>
            <a:ext cx="3752850" cy="3481775"/>
          </a:xfrm>
        </p:spPr>
      </p:pic>
      <p:sp>
        <p:nvSpPr>
          <p:cNvPr id="23" name="Slide Number Placeholder 2">
            <a:extLst>
              <a:ext uri="{FF2B5EF4-FFF2-40B4-BE49-F238E27FC236}">
                <a16:creationId xmlns:a16="http://schemas.microsoft.com/office/drawing/2014/main" id="{2F131F26-563C-924F-93B0-16AF018661A8}"/>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43</a:t>
            </a:fld>
            <a:endParaRPr lang="en-US" sz="1291" dirty="0"/>
          </a:p>
        </p:txBody>
      </p:sp>
      <p:sp>
        <p:nvSpPr>
          <p:cNvPr id="2" name="Slide Number Placeholder 2">
            <a:extLst>
              <a:ext uri="{FF2B5EF4-FFF2-40B4-BE49-F238E27FC236}">
                <a16:creationId xmlns:a16="http://schemas.microsoft.com/office/drawing/2014/main" id="{395673E0-CE8C-2C29-8AE7-992C0D88196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43</a:t>
            </a:fld>
            <a:endParaRPr lang="en-US" sz="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850876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D48016B-95C0-1140-A9B8-4A9E3A9E3EAA}"/>
              </a:ext>
            </a:extLst>
          </p:cNvPr>
          <p:cNvSpPr>
            <a:spLocks noGrp="1"/>
          </p:cNvSpPr>
          <p:nvPr>
            <p:ph type="body" sz="quarter" idx="49"/>
          </p:nvPr>
        </p:nvSpPr>
        <p:spPr>
          <a:xfrm>
            <a:off x="4346104" y="387792"/>
            <a:ext cx="7594884" cy="730066"/>
          </a:xfrm>
        </p:spPr>
        <p:txBody>
          <a:bodyPr/>
          <a:lstStyle/>
          <a:p>
            <a:r>
              <a:rPr lang="en-US" dirty="0"/>
              <a:t>Lack of access to business information and advice </a:t>
            </a:r>
          </a:p>
        </p:txBody>
      </p:sp>
      <p:sp>
        <p:nvSpPr>
          <p:cNvPr id="11" name="Text Placeholder 10">
            <a:extLst>
              <a:ext uri="{FF2B5EF4-FFF2-40B4-BE49-F238E27FC236}">
                <a16:creationId xmlns:a16="http://schemas.microsoft.com/office/drawing/2014/main" id="{BABEC25E-6AC9-FB41-9B79-FCCA51F914BA}"/>
              </a:ext>
            </a:extLst>
          </p:cNvPr>
          <p:cNvSpPr>
            <a:spLocks noGrp="1"/>
          </p:cNvSpPr>
          <p:nvPr>
            <p:ph type="body" sz="quarter" idx="50"/>
          </p:nvPr>
        </p:nvSpPr>
        <p:spPr>
          <a:xfrm>
            <a:off x="4377652" y="1579488"/>
            <a:ext cx="7160273" cy="1341719"/>
          </a:xfrm>
        </p:spPr>
        <p:txBody>
          <a:bodyPr/>
          <a:lstStyle/>
          <a:p>
            <a:r>
              <a:rPr lang="en-PH" dirty="0"/>
              <a:t>Immigrant entrepreneurs may not have the adequate business knowledge and advice  of the  host country rules in setting up the business </a:t>
            </a:r>
            <a:endParaRPr lang="en-US" dirty="0"/>
          </a:p>
          <a:p>
            <a:endParaRPr lang="en-US" dirty="0"/>
          </a:p>
        </p:txBody>
      </p:sp>
      <p:sp>
        <p:nvSpPr>
          <p:cNvPr id="12" name="Text Placeholder 11">
            <a:extLst>
              <a:ext uri="{FF2B5EF4-FFF2-40B4-BE49-F238E27FC236}">
                <a16:creationId xmlns:a16="http://schemas.microsoft.com/office/drawing/2014/main" id="{3A6059EB-2044-334F-A5EA-C270F62FB4D6}"/>
              </a:ext>
            </a:extLst>
          </p:cNvPr>
          <p:cNvSpPr>
            <a:spLocks noGrp="1"/>
          </p:cNvSpPr>
          <p:nvPr>
            <p:ph type="body" sz="quarter" idx="51"/>
          </p:nvPr>
        </p:nvSpPr>
        <p:spPr>
          <a:xfrm>
            <a:off x="4370466" y="3088775"/>
            <a:ext cx="7160276" cy="730066"/>
          </a:xfrm>
        </p:spPr>
        <p:txBody>
          <a:bodyPr/>
          <a:lstStyle/>
          <a:p>
            <a:r>
              <a:rPr lang="en-US" dirty="0"/>
              <a:t>Lack of access to markets  </a:t>
            </a:r>
          </a:p>
          <a:p>
            <a:endParaRPr lang="en-US" dirty="0"/>
          </a:p>
        </p:txBody>
      </p:sp>
      <p:pic>
        <p:nvPicPr>
          <p:cNvPr id="17" name="Picture Placeholder 16">
            <a:extLst>
              <a:ext uri="{FF2B5EF4-FFF2-40B4-BE49-F238E27FC236}">
                <a16:creationId xmlns:a16="http://schemas.microsoft.com/office/drawing/2014/main" id="{2789369D-8757-83D7-9ED0-C026528D8BF2}"/>
              </a:ext>
            </a:extLst>
          </p:cNvPr>
          <p:cNvPicPr>
            <a:picLocks noGrp="1" noChangeAspect="1"/>
          </p:cNvPicPr>
          <p:nvPr>
            <p:ph type="pic" sz="quarter" idx="57"/>
          </p:nvPr>
        </p:nvPicPr>
        <p:blipFill>
          <a:blip r:embed="rId3" cstate="email">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l="1195" r="1195"/>
          <a:stretch>
            <a:fillRect/>
          </a:stretch>
        </p:blipFill>
        <p:spPr/>
      </p:pic>
      <p:pic>
        <p:nvPicPr>
          <p:cNvPr id="19" name="Picture Placeholder 18">
            <a:extLst>
              <a:ext uri="{FF2B5EF4-FFF2-40B4-BE49-F238E27FC236}">
                <a16:creationId xmlns:a16="http://schemas.microsoft.com/office/drawing/2014/main" id="{04A639E9-894E-12E8-6D58-D36E62858A44}"/>
              </a:ext>
            </a:extLst>
          </p:cNvPr>
          <p:cNvPicPr>
            <a:picLocks noGrp="1" noChangeAspect="1"/>
          </p:cNvPicPr>
          <p:nvPr>
            <p:ph type="pic" sz="quarter" idx="58"/>
          </p:nvPr>
        </p:nvPicPr>
        <p:blipFill>
          <a:blip r:embed="rId5" cstate="email">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a:ext>
            </a:extLst>
          </a:blip>
          <a:srcRect l="1195" r="1195"/>
          <a:stretch>
            <a:fillRect/>
          </a:stretch>
        </p:blipFill>
        <p:spPr/>
      </p:pic>
      <p:pic>
        <p:nvPicPr>
          <p:cNvPr id="21" name="Picture Placeholder 20">
            <a:extLst>
              <a:ext uri="{FF2B5EF4-FFF2-40B4-BE49-F238E27FC236}">
                <a16:creationId xmlns:a16="http://schemas.microsoft.com/office/drawing/2014/main" id="{D13D35D2-5FCA-99BA-C9A9-D06D8EDA2875}"/>
              </a:ext>
            </a:extLst>
          </p:cNvPr>
          <p:cNvPicPr>
            <a:picLocks noGrp="1" noChangeAspect="1"/>
          </p:cNvPicPr>
          <p:nvPr>
            <p:ph type="pic" sz="quarter" idx="59"/>
          </p:nvPr>
        </p:nvPicPr>
        <p:blipFill>
          <a:blip r:embed="rId7" cstate="email">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a:ext>
            </a:extLst>
          </a:blip>
          <a:srcRect t="27234" b="27234"/>
          <a:stretch>
            <a:fillRect/>
          </a:stretch>
        </p:blipFill>
        <p:spPr/>
      </p:pic>
      <p:sp>
        <p:nvSpPr>
          <p:cNvPr id="2" name="Slide Number Placeholder 2">
            <a:extLst>
              <a:ext uri="{FF2B5EF4-FFF2-40B4-BE49-F238E27FC236}">
                <a16:creationId xmlns:a16="http://schemas.microsoft.com/office/drawing/2014/main" id="{7D464FAA-6BD9-DCAA-E5F2-EA88628A20A7}"/>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44</a:t>
            </a:fld>
            <a:endParaRPr lang="en-US" sz="800" dirty="0">
              <a:latin typeface="Calibri" panose="020F0502020204030204" pitchFamily="34" charset="0"/>
              <a:cs typeface="Calibri" panose="020F0502020204030204" pitchFamily="34" charset="0"/>
            </a:endParaRPr>
          </a:p>
        </p:txBody>
      </p:sp>
      <p:sp>
        <p:nvSpPr>
          <p:cNvPr id="18" name="Text Placeholder 10">
            <a:extLst>
              <a:ext uri="{FF2B5EF4-FFF2-40B4-BE49-F238E27FC236}">
                <a16:creationId xmlns:a16="http://schemas.microsoft.com/office/drawing/2014/main" id="{B9B72C00-8D35-4F94-AB0D-FD070058ED0E}"/>
              </a:ext>
            </a:extLst>
          </p:cNvPr>
          <p:cNvSpPr>
            <a:spLocks noGrp="1"/>
          </p:cNvSpPr>
          <p:nvPr>
            <p:ph type="body" sz="quarter" idx="52"/>
          </p:nvPr>
        </p:nvSpPr>
        <p:spPr>
          <a:xfrm>
            <a:off x="4378300" y="3793455"/>
            <a:ext cx="7159625" cy="946150"/>
          </a:xfrm>
        </p:spPr>
        <p:txBody>
          <a:bodyPr/>
          <a:lstStyle/>
          <a:p>
            <a:r>
              <a:rPr lang="en-PH" dirty="0"/>
              <a:t>Immigrant entrepreneurs may not have the adequate business knowledge and advice  of the  host country rules in setting up the business </a:t>
            </a:r>
            <a:endParaRPr lang="en-US" dirty="0"/>
          </a:p>
          <a:p>
            <a:endParaRPr lang="en-US" dirty="0"/>
          </a:p>
        </p:txBody>
      </p:sp>
    </p:spTree>
    <p:extLst>
      <p:ext uri="{BB962C8B-B14F-4D97-AF65-F5344CB8AC3E}">
        <p14:creationId xmlns:p14="http://schemas.microsoft.com/office/powerpoint/2010/main" val="22628957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795F2C-4BCE-5049-9792-CD5702D9FFBB}"/>
              </a:ext>
            </a:extLst>
          </p:cNvPr>
          <p:cNvSpPr>
            <a:spLocks noGrp="1"/>
          </p:cNvSpPr>
          <p:nvPr>
            <p:ph type="body" sz="quarter" idx="14"/>
          </p:nvPr>
        </p:nvSpPr>
        <p:spPr/>
        <p:txBody>
          <a:bodyPr/>
          <a:lstStyle/>
          <a:p>
            <a:r>
              <a:rPr lang="en-US" dirty="0"/>
              <a:t>04</a:t>
            </a:r>
          </a:p>
        </p:txBody>
      </p:sp>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7"/>
          </p:nvPr>
        </p:nvSpPr>
        <p:spPr/>
        <p:txBody>
          <a:bodyPr/>
          <a:lstStyle/>
          <a:p>
            <a:r>
              <a:rPr lang="en-US" dirty="0"/>
              <a:t>SECTION</a:t>
            </a:r>
          </a:p>
        </p:txBody>
      </p:sp>
      <p:sp>
        <p:nvSpPr>
          <p:cNvPr id="12" name="Text Placeholder 11">
            <a:extLst>
              <a:ext uri="{FF2B5EF4-FFF2-40B4-BE49-F238E27FC236}">
                <a16:creationId xmlns:a16="http://schemas.microsoft.com/office/drawing/2014/main" id="{EA701505-57B6-7A45-B68E-0C04614F51C7}"/>
              </a:ext>
            </a:extLst>
          </p:cNvPr>
          <p:cNvSpPr>
            <a:spLocks noGrp="1"/>
          </p:cNvSpPr>
          <p:nvPr>
            <p:ph type="body" sz="quarter" idx="18"/>
          </p:nvPr>
        </p:nvSpPr>
        <p:spPr>
          <a:xfrm>
            <a:off x="343761" y="3082144"/>
            <a:ext cx="6125068" cy="996052"/>
          </a:xfrm>
        </p:spPr>
        <p:txBody>
          <a:bodyPr/>
          <a:lstStyle/>
          <a:p>
            <a:pPr algn="l"/>
            <a:r>
              <a:rPr lang="en-US" dirty="0"/>
              <a:t>Strengths of Migrant Entrepreneurs  and Assessment of Individual   Entrepreneurship Capabilities </a:t>
            </a:r>
          </a:p>
        </p:txBody>
      </p:sp>
      <p:pic>
        <p:nvPicPr>
          <p:cNvPr id="13" name="Picture Placeholder 12">
            <a:extLst>
              <a:ext uri="{FF2B5EF4-FFF2-40B4-BE49-F238E27FC236}">
                <a16:creationId xmlns:a16="http://schemas.microsoft.com/office/drawing/2014/main" id="{1B85B8FA-3996-0E52-3A63-589FBE106F4D}"/>
              </a:ext>
            </a:extLst>
          </p:cNvPr>
          <p:cNvPicPr>
            <a:picLocks noGrp="1" noChangeAspect="1"/>
          </p:cNvPicPr>
          <p:nvPr>
            <p:ph type="pic" sz="quarter" idx="21"/>
          </p:nvPr>
        </p:nvPicPr>
        <p:blipFill rotWithShape="1">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30258" r="13208"/>
          <a:stretch/>
        </p:blipFill>
        <p:spPr>
          <a:xfrm>
            <a:off x="6841657" y="0"/>
            <a:ext cx="5364392" cy="6325815"/>
          </a:xfrm>
        </p:spPr>
      </p:pic>
      <p:grpSp>
        <p:nvGrpSpPr>
          <p:cNvPr id="4" name="Group 3">
            <a:extLst>
              <a:ext uri="{FF2B5EF4-FFF2-40B4-BE49-F238E27FC236}">
                <a16:creationId xmlns:a16="http://schemas.microsoft.com/office/drawing/2014/main" id="{96E3C99D-23F0-9EBD-6937-2E29E124896C}"/>
              </a:ext>
            </a:extLst>
          </p:cNvPr>
          <p:cNvGrpSpPr/>
          <p:nvPr/>
        </p:nvGrpSpPr>
        <p:grpSpPr>
          <a:xfrm>
            <a:off x="-205469" y="3429000"/>
            <a:ext cx="2946331" cy="3019795"/>
            <a:chOff x="3177766" y="6791136"/>
            <a:chExt cx="1361636" cy="1395587"/>
          </a:xfrm>
          <a:solidFill>
            <a:schemeClr val="bg1">
              <a:alpha val="29000"/>
            </a:schemeClr>
          </a:solidFill>
        </p:grpSpPr>
        <p:sp>
          <p:nvSpPr>
            <p:cNvPr id="5" name="Freeform 4">
              <a:extLst>
                <a:ext uri="{FF2B5EF4-FFF2-40B4-BE49-F238E27FC236}">
                  <a16:creationId xmlns:a16="http://schemas.microsoft.com/office/drawing/2014/main" id="{333C486F-94D5-5F08-8853-8A4A3CDEF34D}"/>
                </a:ext>
              </a:extLst>
            </p:cNvPr>
            <p:cNvSpPr/>
            <p:nvPr userDrawn="1"/>
          </p:nvSpPr>
          <p:spPr>
            <a:xfrm>
              <a:off x="3177766" y="6950168"/>
              <a:ext cx="262281" cy="1196190"/>
            </a:xfrm>
            <a:custGeom>
              <a:avLst/>
              <a:gdLst>
                <a:gd name="connsiteX0" fmla="*/ 238715 w 262281"/>
                <a:gd name="connsiteY0" fmla="*/ 292709 h 1196190"/>
                <a:gd name="connsiteX1" fmla="*/ 238715 w 262281"/>
                <a:gd name="connsiteY1" fmla="*/ 145402 h 1196190"/>
                <a:gd name="connsiteX2" fmla="*/ 109101 w 262281"/>
                <a:gd name="connsiteY2" fmla="*/ 59 h 1196190"/>
                <a:gd name="connsiteX3" fmla="*/ 71788 w 262281"/>
                <a:gd name="connsiteY3" fmla="*/ 98264 h 1196190"/>
                <a:gd name="connsiteX4" fmla="*/ 81608 w 262281"/>
                <a:gd name="connsiteY4" fmla="*/ 367344 h 1196190"/>
                <a:gd name="connsiteX5" fmla="*/ 18764 w 262281"/>
                <a:gd name="connsiteY5" fmla="*/ 628568 h 1196190"/>
                <a:gd name="connsiteX6" fmla="*/ 48222 w 262281"/>
                <a:gd name="connsiteY6" fmla="*/ 999781 h 1196190"/>
                <a:gd name="connsiteX7" fmla="*/ 262281 w 262281"/>
                <a:gd name="connsiteY7" fmla="*/ 1196190 h 1196190"/>
                <a:gd name="connsiteX8" fmla="*/ 199438 w 262281"/>
                <a:gd name="connsiteY8" fmla="*/ 679634 h 1196190"/>
                <a:gd name="connsiteX9" fmla="*/ 238715 w 262281"/>
                <a:gd name="connsiteY9" fmla="*/ 292709 h 119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2281" h="1196190">
                  <a:moveTo>
                    <a:pt x="238715" y="292709"/>
                  </a:moveTo>
                  <a:cubicBezTo>
                    <a:pt x="240679" y="243606"/>
                    <a:pt x="246571" y="194504"/>
                    <a:pt x="238715" y="145402"/>
                  </a:cubicBezTo>
                  <a:cubicBezTo>
                    <a:pt x="226932" y="72731"/>
                    <a:pt x="189619" y="3987"/>
                    <a:pt x="109101" y="59"/>
                  </a:cubicBezTo>
                  <a:cubicBezTo>
                    <a:pt x="36439" y="-1905"/>
                    <a:pt x="63933" y="45233"/>
                    <a:pt x="71788" y="98264"/>
                  </a:cubicBezTo>
                  <a:cubicBezTo>
                    <a:pt x="87499" y="186648"/>
                    <a:pt x="91427" y="278960"/>
                    <a:pt x="81608" y="367344"/>
                  </a:cubicBezTo>
                  <a:cubicBezTo>
                    <a:pt x="71788" y="455728"/>
                    <a:pt x="40367" y="542148"/>
                    <a:pt x="18764" y="628568"/>
                  </a:cubicBezTo>
                  <a:cubicBezTo>
                    <a:pt x="-10694" y="750342"/>
                    <a:pt x="-8730" y="885864"/>
                    <a:pt x="48222" y="999781"/>
                  </a:cubicBezTo>
                  <a:cubicBezTo>
                    <a:pt x="95354" y="1094058"/>
                    <a:pt x="171944" y="1158872"/>
                    <a:pt x="262281" y="1196190"/>
                  </a:cubicBezTo>
                  <a:cubicBezTo>
                    <a:pt x="205330" y="1007638"/>
                    <a:pt x="193547" y="824977"/>
                    <a:pt x="199438" y="679634"/>
                  </a:cubicBezTo>
                  <a:cubicBezTo>
                    <a:pt x="205330" y="487154"/>
                    <a:pt x="236751" y="314314"/>
                    <a:pt x="238715" y="292709"/>
                  </a:cubicBezTo>
                  <a:close/>
                </a:path>
              </a:pathLst>
            </a:custGeom>
            <a:grpFill/>
            <a:ln w="19616"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A413BE2F-44A0-017E-59CA-DE88CFE35B3C}"/>
                </a:ext>
              </a:extLst>
            </p:cNvPr>
            <p:cNvSpPr/>
            <p:nvPr userDrawn="1"/>
          </p:nvSpPr>
          <p:spPr>
            <a:xfrm>
              <a:off x="3471181" y="7651529"/>
              <a:ext cx="1017410" cy="535194"/>
            </a:xfrm>
            <a:custGeom>
              <a:avLst/>
              <a:gdLst>
                <a:gd name="connsiteX0" fmla="*/ 986139 w 1017410"/>
                <a:gd name="connsiteY0" fmla="*/ 1843 h 535194"/>
                <a:gd name="connsiteX1" fmla="*/ 811356 w 1017410"/>
                <a:gd name="connsiteY1" fmla="*/ 47017 h 535194"/>
                <a:gd name="connsiteX2" fmla="*/ 249696 w 1017410"/>
                <a:gd name="connsiteY2" fmla="*/ 225749 h 535194"/>
                <a:gd name="connsiteX3" fmla="*/ 279154 w 1017410"/>
                <a:gd name="connsiteY3" fmla="*/ 184503 h 535194"/>
                <a:gd name="connsiteX4" fmla="*/ 235949 w 1017410"/>
                <a:gd name="connsiteY4" fmla="*/ 39160 h 535194"/>
                <a:gd name="connsiteX5" fmla="*/ 98480 w 1017410"/>
                <a:gd name="connsiteY5" fmla="*/ 102011 h 535194"/>
                <a:gd name="connsiteX6" fmla="*/ 104372 w 1017410"/>
                <a:gd name="connsiteY6" fmla="*/ 215929 h 535194"/>
                <a:gd name="connsiteX7" fmla="*/ 19926 w 1017410"/>
                <a:gd name="connsiteY7" fmla="*/ 48981 h 535194"/>
                <a:gd name="connsiteX8" fmla="*/ 10107 w 1017410"/>
                <a:gd name="connsiteY8" fmla="*/ 512506 h 535194"/>
                <a:gd name="connsiteX9" fmla="*/ 416623 w 1017410"/>
                <a:gd name="connsiteY9" fmla="*/ 471260 h 535194"/>
                <a:gd name="connsiteX10" fmla="*/ 660140 w 1017410"/>
                <a:gd name="connsiteY10" fmla="*/ 320025 h 535194"/>
                <a:gd name="connsiteX11" fmla="*/ 954717 w 1017410"/>
                <a:gd name="connsiteY11" fmla="*/ 103975 h 535194"/>
                <a:gd name="connsiteX12" fmla="*/ 990067 w 1017410"/>
                <a:gd name="connsiteY12" fmla="*/ 74514 h 535194"/>
                <a:gd name="connsiteX13" fmla="*/ 1011669 w 1017410"/>
                <a:gd name="connsiteY13" fmla="*/ 13627 h 535194"/>
                <a:gd name="connsiteX14" fmla="*/ 986139 w 1017410"/>
                <a:gd name="connsiteY14" fmla="*/ 1843 h 53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7410" h="535194">
                  <a:moveTo>
                    <a:pt x="986139" y="1843"/>
                  </a:moveTo>
                  <a:cubicBezTo>
                    <a:pt x="925260" y="-6014"/>
                    <a:pt x="864380" y="11663"/>
                    <a:pt x="811356" y="47017"/>
                  </a:cubicBezTo>
                  <a:cubicBezTo>
                    <a:pt x="766188" y="78442"/>
                    <a:pt x="491249" y="233605"/>
                    <a:pt x="249696" y="225749"/>
                  </a:cubicBezTo>
                  <a:cubicBezTo>
                    <a:pt x="261479" y="213964"/>
                    <a:pt x="271298" y="200216"/>
                    <a:pt x="279154" y="184503"/>
                  </a:cubicBezTo>
                  <a:cubicBezTo>
                    <a:pt x="304684" y="127544"/>
                    <a:pt x="285045" y="60765"/>
                    <a:pt x="235949" y="39160"/>
                  </a:cubicBezTo>
                  <a:cubicBezTo>
                    <a:pt x="184889" y="15591"/>
                    <a:pt x="124010" y="45053"/>
                    <a:pt x="98480" y="102011"/>
                  </a:cubicBezTo>
                  <a:cubicBezTo>
                    <a:pt x="80805" y="141293"/>
                    <a:pt x="84733" y="184503"/>
                    <a:pt x="104372" y="215929"/>
                  </a:cubicBezTo>
                  <a:cubicBezTo>
                    <a:pt x="65095" y="190395"/>
                    <a:pt x="39564" y="135401"/>
                    <a:pt x="19926" y="48981"/>
                  </a:cubicBezTo>
                  <a:cubicBezTo>
                    <a:pt x="19926" y="48981"/>
                    <a:pt x="-17387" y="272887"/>
                    <a:pt x="10107" y="512506"/>
                  </a:cubicBezTo>
                  <a:cubicBezTo>
                    <a:pt x="141685" y="553752"/>
                    <a:pt x="290937" y="538039"/>
                    <a:pt x="416623" y="471260"/>
                  </a:cubicBezTo>
                  <a:cubicBezTo>
                    <a:pt x="501069" y="426086"/>
                    <a:pt x="579622" y="371092"/>
                    <a:pt x="660140" y="320025"/>
                  </a:cubicBezTo>
                  <a:cubicBezTo>
                    <a:pt x="764224" y="255210"/>
                    <a:pt x="860453" y="182539"/>
                    <a:pt x="954717" y="103975"/>
                  </a:cubicBezTo>
                  <a:cubicBezTo>
                    <a:pt x="966500" y="94155"/>
                    <a:pt x="978283" y="84334"/>
                    <a:pt x="990067" y="74514"/>
                  </a:cubicBezTo>
                  <a:cubicBezTo>
                    <a:pt x="1007741" y="58801"/>
                    <a:pt x="1027380" y="31304"/>
                    <a:pt x="1011669" y="13627"/>
                  </a:cubicBezTo>
                  <a:cubicBezTo>
                    <a:pt x="1005777" y="5771"/>
                    <a:pt x="995958" y="3807"/>
                    <a:pt x="986139" y="1843"/>
                  </a:cubicBezTo>
                  <a:close/>
                </a:path>
              </a:pathLst>
            </a:custGeom>
            <a:grpFill/>
            <a:ln w="19616"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0BECAAE5-318F-6926-82F6-51930BAE6F17}"/>
                </a:ext>
              </a:extLst>
            </p:cNvPr>
            <p:cNvSpPr/>
            <p:nvPr userDrawn="1"/>
          </p:nvSpPr>
          <p:spPr>
            <a:xfrm>
              <a:off x="3438083" y="6791136"/>
              <a:ext cx="1101319" cy="889408"/>
            </a:xfrm>
            <a:custGeom>
              <a:avLst/>
              <a:gdLst>
                <a:gd name="connsiteX0" fmla="*/ 1089935 w 1101319"/>
                <a:gd name="connsiteY0" fmla="*/ 491023 h 889408"/>
                <a:gd name="connsiteX1" fmla="*/ 1007454 w 1101319"/>
                <a:gd name="connsiteY1" fmla="*/ 469418 h 889408"/>
                <a:gd name="connsiteX2" fmla="*/ 930864 w 1101319"/>
                <a:gd name="connsiteY2" fmla="*/ 516556 h 889408"/>
                <a:gd name="connsiteX3" fmla="*/ 714840 w 1101319"/>
                <a:gd name="connsiteY3" fmla="*/ 695288 h 889408"/>
                <a:gd name="connsiteX4" fmla="*/ 636287 w 1101319"/>
                <a:gd name="connsiteY4" fmla="*/ 750282 h 889408"/>
                <a:gd name="connsiteX5" fmla="*/ 604865 w 1101319"/>
                <a:gd name="connsiteY5" fmla="*/ 669755 h 889408"/>
                <a:gd name="connsiteX6" fmla="*/ 738407 w 1101319"/>
                <a:gd name="connsiteY6" fmla="*/ 524412 h 889408"/>
                <a:gd name="connsiteX7" fmla="*/ 989779 w 1101319"/>
                <a:gd name="connsiteY7" fmla="*/ 235691 h 889408"/>
                <a:gd name="connsiteX8" fmla="*/ 1021200 w 1101319"/>
                <a:gd name="connsiteY8" fmla="*/ 133558 h 889408"/>
                <a:gd name="connsiteX9" fmla="*/ 991743 w 1101319"/>
                <a:gd name="connsiteY9" fmla="*/ 86420 h 889408"/>
                <a:gd name="connsiteX10" fmla="*/ 883731 w 1101319"/>
                <a:gd name="connsiteY10" fmla="*/ 111953 h 889408"/>
                <a:gd name="connsiteX11" fmla="*/ 488998 w 1101319"/>
                <a:gd name="connsiteY11" fmla="*/ 547981 h 889408"/>
                <a:gd name="connsiteX12" fmla="*/ 426155 w 1101319"/>
                <a:gd name="connsiteY12" fmla="*/ 563694 h 889408"/>
                <a:gd name="connsiteX13" fmla="*/ 430083 w 1101319"/>
                <a:gd name="connsiteY13" fmla="*/ 518520 h 889408"/>
                <a:gd name="connsiteX14" fmla="*/ 667708 w 1101319"/>
                <a:gd name="connsiteY14" fmla="*/ 135522 h 889408"/>
                <a:gd name="connsiteX15" fmla="*/ 663780 w 1101319"/>
                <a:gd name="connsiteY15" fmla="*/ 15713 h 889408"/>
                <a:gd name="connsiteX16" fmla="*/ 532203 w 1101319"/>
                <a:gd name="connsiteY16" fmla="*/ 39282 h 889408"/>
                <a:gd name="connsiteX17" fmla="*/ 306360 w 1101319"/>
                <a:gd name="connsiteY17" fmla="*/ 386926 h 889408"/>
                <a:gd name="connsiteX18" fmla="*/ 109976 w 1101319"/>
                <a:gd name="connsiteY18" fmla="*/ 589227 h 889408"/>
                <a:gd name="connsiteX19" fmla="*/ 0 w 1101319"/>
                <a:gd name="connsiteY19" fmla="*/ 563694 h 889408"/>
                <a:gd name="connsiteX20" fmla="*/ 153180 w 1101319"/>
                <a:gd name="connsiteY20" fmla="*/ 781708 h 889408"/>
                <a:gd name="connsiteX21" fmla="*/ 147289 w 1101319"/>
                <a:gd name="connsiteY21" fmla="*/ 648150 h 889408"/>
                <a:gd name="connsiteX22" fmla="*/ 331890 w 1101319"/>
                <a:gd name="connsiteY22" fmla="*/ 546017 h 889408"/>
                <a:gd name="connsiteX23" fmla="*/ 406516 w 1101319"/>
                <a:gd name="connsiteY23" fmla="*/ 742426 h 889408"/>
                <a:gd name="connsiteX24" fmla="*/ 271011 w 1101319"/>
                <a:gd name="connsiteY24" fmla="*/ 850451 h 889408"/>
                <a:gd name="connsiteX25" fmla="*/ 606829 w 1101319"/>
                <a:gd name="connsiteY25" fmla="*/ 879912 h 889408"/>
                <a:gd name="connsiteX26" fmla="*/ 838563 w 1101319"/>
                <a:gd name="connsiteY26" fmla="*/ 785636 h 889408"/>
                <a:gd name="connsiteX27" fmla="*/ 1066369 w 1101319"/>
                <a:gd name="connsiteY27" fmla="*/ 601012 h 889408"/>
                <a:gd name="connsiteX28" fmla="*/ 1089935 w 1101319"/>
                <a:gd name="connsiteY28" fmla="*/ 491023 h 88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01319" h="889408">
                  <a:moveTo>
                    <a:pt x="1089935" y="491023"/>
                  </a:moveTo>
                  <a:cubicBezTo>
                    <a:pt x="1072261" y="467453"/>
                    <a:pt x="1036911" y="461561"/>
                    <a:pt x="1007454" y="469418"/>
                  </a:cubicBezTo>
                  <a:cubicBezTo>
                    <a:pt x="977996" y="477274"/>
                    <a:pt x="954430" y="496915"/>
                    <a:pt x="930864" y="516556"/>
                  </a:cubicBezTo>
                  <a:cubicBezTo>
                    <a:pt x="858201" y="575478"/>
                    <a:pt x="787503" y="636365"/>
                    <a:pt x="714840" y="695288"/>
                  </a:cubicBezTo>
                  <a:cubicBezTo>
                    <a:pt x="691274" y="714929"/>
                    <a:pt x="665744" y="740462"/>
                    <a:pt x="636287" y="750282"/>
                  </a:cubicBezTo>
                  <a:cubicBezTo>
                    <a:pt x="573443" y="769923"/>
                    <a:pt x="577371" y="703144"/>
                    <a:pt x="604865" y="669755"/>
                  </a:cubicBezTo>
                  <a:cubicBezTo>
                    <a:pt x="646106" y="618688"/>
                    <a:pt x="691274" y="571550"/>
                    <a:pt x="738407" y="524412"/>
                  </a:cubicBezTo>
                  <a:cubicBezTo>
                    <a:pt x="828743" y="436028"/>
                    <a:pt x="923008" y="343716"/>
                    <a:pt x="989779" y="235691"/>
                  </a:cubicBezTo>
                  <a:cubicBezTo>
                    <a:pt x="1009417" y="204265"/>
                    <a:pt x="1027092" y="172840"/>
                    <a:pt x="1021200" y="133558"/>
                  </a:cubicBezTo>
                  <a:cubicBezTo>
                    <a:pt x="1019237" y="113917"/>
                    <a:pt x="1009417" y="96240"/>
                    <a:pt x="991743" y="86420"/>
                  </a:cubicBezTo>
                  <a:cubicBezTo>
                    <a:pt x="956393" y="64815"/>
                    <a:pt x="915153" y="88384"/>
                    <a:pt x="883731" y="111953"/>
                  </a:cubicBezTo>
                  <a:cubicBezTo>
                    <a:pt x="730551" y="233727"/>
                    <a:pt x="618612" y="404603"/>
                    <a:pt x="488998" y="547981"/>
                  </a:cubicBezTo>
                  <a:cubicBezTo>
                    <a:pt x="475251" y="563694"/>
                    <a:pt x="443830" y="587263"/>
                    <a:pt x="426155" y="563694"/>
                  </a:cubicBezTo>
                  <a:cubicBezTo>
                    <a:pt x="416335" y="551909"/>
                    <a:pt x="422227" y="530304"/>
                    <a:pt x="430083" y="518520"/>
                  </a:cubicBezTo>
                  <a:cubicBezTo>
                    <a:pt x="494889" y="382998"/>
                    <a:pt x="606829" y="273009"/>
                    <a:pt x="667708" y="135522"/>
                  </a:cubicBezTo>
                  <a:cubicBezTo>
                    <a:pt x="685383" y="96240"/>
                    <a:pt x="695202" y="45174"/>
                    <a:pt x="663780" y="15713"/>
                  </a:cubicBezTo>
                  <a:cubicBezTo>
                    <a:pt x="628431" y="-17677"/>
                    <a:pt x="569516" y="7856"/>
                    <a:pt x="532203" y="39282"/>
                  </a:cubicBezTo>
                  <a:cubicBezTo>
                    <a:pt x="430083" y="131594"/>
                    <a:pt x="373131" y="269080"/>
                    <a:pt x="306360" y="386926"/>
                  </a:cubicBezTo>
                  <a:cubicBezTo>
                    <a:pt x="259228" y="469418"/>
                    <a:pt x="206204" y="557802"/>
                    <a:pt x="109976" y="589227"/>
                  </a:cubicBezTo>
                  <a:cubicBezTo>
                    <a:pt x="72662" y="601012"/>
                    <a:pt x="17675" y="593155"/>
                    <a:pt x="0" y="563694"/>
                  </a:cubicBezTo>
                  <a:cubicBezTo>
                    <a:pt x="39277" y="661898"/>
                    <a:pt x="92301" y="730641"/>
                    <a:pt x="153180" y="781708"/>
                  </a:cubicBezTo>
                  <a:cubicBezTo>
                    <a:pt x="133542" y="744390"/>
                    <a:pt x="129614" y="695288"/>
                    <a:pt x="147289" y="648150"/>
                  </a:cubicBezTo>
                  <a:cubicBezTo>
                    <a:pt x="176746" y="565658"/>
                    <a:pt x="259228" y="520484"/>
                    <a:pt x="331890" y="546017"/>
                  </a:cubicBezTo>
                  <a:cubicBezTo>
                    <a:pt x="402589" y="571550"/>
                    <a:pt x="437938" y="659934"/>
                    <a:pt x="406516" y="742426"/>
                  </a:cubicBezTo>
                  <a:cubicBezTo>
                    <a:pt x="382950" y="805277"/>
                    <a:pt x="327962" y="848487"/>
                    <a:pt x="271011" y="850451"/>
                  </a:cubicBezTo>
                  <a:cubicBezTo>
                    <a:pt x="384914" y="895625"/>
                    <a:pt x="506673" y="895625"/>
                    <a:pt x="606829" y="879912"/>
                  </a:cubicBezTo>
                  <a:cubicBezTo>
                    <a:pt x="691274" y="868128"/>
                    <a:pt x="769828" y="834738"/>
                    <a:pt x="838563" y="785636"/>
                  </a:cubicBezTo>
                  <a:cubicBezTo>
                    <a:pt x="919080" y="728677"/>
                    <a:pt x="1005490" y="677611"/>
                    <a:pt x="1066369" y="601012"/>
                  </a:cubicBezTo>
                  <a:cubicBezTo>
                    <a:pt x="1093863" y="573514"/>
                    <a:pt x="1115465" y="524412"/>
                    <a:pt x="1089935" y="491023"/>
                  </a:cubicBezTo>
                  <a:close/>
                </a:path>
              </a:pathLst>
            </a:custGeom>
            <a:grpFill/>
            <a:ln w="19616" cap="flat">
              <a:noFill/>
              <a:prstDash val="solid"/>
              <a:miter/>
            </a:ln>
          </p:spPr>
          <p:txBody>
            <a:bodyPr rtlCol="0" anchor="ctr"/>
            <a:lstStyle/>
            <a:p>
              <a:endParaRPr lang="en-US"/>
            </a:p>
          </p:txBody>
        </p:sp>
      </p:grpSp>
    </p:spTree>
    <p:extLst>
      <p:ext uri="{BB962C8B-B14F-4D97-AF65-F5344CB8AC3E}">
        <p14:creationId xmlns:p14="http://schemas.microsoft.com/office/powerpoint/2010/main" val="9921829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162615" y="788520"/>
            <a:ext cx="11701220" cy="916294"/>
          </a:xfrm>
        </p:spPr>
        <p:txBody>
          <a:bodyPr/>
          <a:lstStyle/>
          <a:p>
            <a:pPr algn="ctr"/>
            <a:r>
              <a:rPr lang="en-GB" dirty="0"/>
              <a:t>Strengths of Migrant Entrepreneurs </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5" y="2047457"/>
            <a:ext cx="10483429" cy="4439577"/>
          </a:xfrm>
        </p:spPr>
        <p:txBody>
          <a:bodyPr/>
          <a:lstStyle/>
          <a:p>
            <a:endParaRPr lang="en-US" dirty="0">
              <a:solidFill>
                <a:schemeClr val="tx1"/>
              </a:solidFill>
            </a:endParaRPr>
          </a:p>
          <a:p>
            <a:endParaRPr lang="en-US" dirty="0">
              <a:solidFill>
                <a:schemeClr val="tx1"/>
              </a:solidFill>
            </a:endParaRPr>
          </a:p>
        </p:txBody>
      </p:sp>
      <p:sp>
        <p:nvSpPr>
          <p:cNvPr id="4" name="Slide Number Placeholder 2">
            <a:extLst>
              <a:ext uri="{FF2B5EF4-FFF2-40B4-BE49-F238E27FC236}">
                <a16:creationId xmlns:a16="http://schemas.microsoft.com/office/drawing/2014/main" id="{E034A2E0-2347-842B-FFA5-F13C022F41B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46</a:t>
            </a:fld>
            <a:endParaRPr lang="en-US" sz="800" dirty="0">
              <a:latin typeface="Calibri" panose="020F0502020204030204" pitchFamily="34" charset="0"/>
              <a:cs typeface="Calibri" panose="020F0502020204030204" pitchFamily="34" charset="0"/>
            </a:endParaRPr>
          </a:p>
        </p:txBody>
      </p:sp>
      <p:sp>
        <p:nvSpPr>
          <p:cNvPr id="5" name="Text Placeholder 2">
            <a:extLst>
              <a:ext uri="{FF2B5EF4-FFF2-40B4-BE49-F238E27FC236}">
                <a16:creationId xmlns:a16="http://schemas.microsoft.com/office/drawing/2014/main" id="{F94255A3-509D-4700-81B1-95CC5BCF45D7}"/>
              </a:ext>
            </a:extLst>
          </p:cNvPr>
          <p:cNvSpPr txBox="1">
            <a:spLocks/>
          </p:cNvSpPr>
          <p:nvPr/>
        </p:nvSpPr>
        <p:spPr>
          <a:xfrm>
            <a:off x="854284" y="1704814"/>
            <a:ext cx="10483429" cy="4439577"/>
          </a:xfrm>
          <a:prstGeom prst="rect">
            <a:avLst/>
          </a:prstGeom>
        </p:spPr>
        <p:txBody>
          <a:bodyPr numCol="1" spcCol="28800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endParaRPr lang="en-US" dirty="0">
              <a:solidFill>
                <a:schemeClr val="tx1"/>
              </a:solidFill>
            </a:endParaRPr>
          </a:p>
        </p:txBody>
      </p:sp>
      <p:sp>
        <p:nvSpPr>
          <p:cNvPr id="6" name="Text Placeholder 2">
            <a:extLst>
              <a:ext uri="{FF2B5EF4-FFF2-40B4-BE49-F238E27FC236}">
                <a16:creationId xmlns:a16="http://schemas.microsoft.com/office/drawing/2014/main" id="{E5C967ED-7D6A-41A2-96B5-D42B4DDE7DAC}"/>
              </a:ext>
            </a:extLst>
          </p:cNvPr>
          <p:cNvSpPr txBox="1">
            <a:spLocks/>
          </p:cNvSpPr>
          <p:nvPr/>
        </p:nvSpPr>
        <p:spPr>
          <a:xfrm>
            <a:off x="854285" y="1704813"/>
            <a:ext cx="10483429" cy="4439577"/>
          </a:xfrm>
          <a:prstGeom prst="rect">
            <a:avLst/>
          </a:prstGeom>
        </p:spPr>
        <p:txBody>
          <a:bodyPr numCol="1" spcCol="28800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r>
              <a:rPr lang="en-US" dirty="0">
                <a:solidFill>
                  <a:schemeClr val="tx1"/>
                </a:solidFill>
              </a:rPr>
              <a:t>According to research study conducted by Alexandra, D. et al, (2021) of the</a:t>
            </a:r>
            <a:r>
              <a:rPr lang="en-PH" dirty="0">
                <a:solidFill>
                  <a:schemeClr val="tx1"/>
                </a:solidFill>
              </a:rPr>
              <a:t> </a:t>
            </a:r>
            <a:r>
              <a:rPr lang="en-PH" dirty="0" err="1">
                <a:solidFill>
                  <a:schemeClr val="tx1"/>
                </a:solidFill>
              </a:rPr>
              <a:t>Institut</a:t>
            </a:r>
            <a:r>
              <a:rPr lang="en-PH" dirty="0">
                <a:solidFill>
                  <a:schemeClr val="tx1"/>
                </a:solidFill>
              </a:rPr>
              <a:t> Arbeit und Technik (IAT),</a:t>
            </a:r>
            <a:r>
              <a:rPr lang="en-US" dirty="0">
                <a:solidFill>
                  <a:schemeClr val="tx1"/>
                </a:solidFill>
              </a:rPr>
              <a:t> there are three major characteristics of Migrant Entrepreneurs and these are: </a:t>
            </a:r>
          </a:p>
          <a:p>
            <a:pPr algn="just"/>
            <a:endParaRPr lang="en-US" dirty="0">
              <a:solidFill>
                <a:schemeClr val="tx1"/>
              </a:solidFill>
            </a:endParaRPr>
          </a:p>
          <a:p>
            <a:pPr marL="457200" indent="-457200" algn="just">
              <a:buAutoNum type="alphaLcParenR"/>
            </a:pPr>
            <a:r>
              <a:rPr lang="en-US" b="1" dirty="0">
                <a:solidFill>
                  <a:schemeClr val="tx1"/>
                </a:solidFill>
              </a:rPr>
              <a:t>Risk Taking Attitude  </a:t>
            </a:r>
            <a:r>
              <a:rPr lang="en-US" dirty="0">
                <a:solidFill>
                  <a:schemeClr val="tx1"/>
                </a:solidFill>
              </a:rPr>
              <a:t>–</a:t>
            </a:r>
            <a:r>
              <a:rPr lang="en-US" b="1" dirty="0">
                <a:solidFill>
                  <a:schemeClr val="tx1"/>
                </a:solidFill>
              </a:rPr>
              <a:t> </a:t>
            </a:r>
            <a:r>
              <a:rPr lang="en-US" dirty="0">
                <a:solidFill>
                  <a:schemeClr val="tx1"/>
                </a:solidFill>
              </a:rPr>
              <a:t>open to take business risks and see opportunities in the market </a:t>
            </a:r>
          </a:p>
          <a:p>
            <a:pPr algn="just"/>
            <a:endParaRPr lang="en-US" b="1" dirty="0">
              <a:solidFill>
                <a:schemeClr val="tx1"/>
              </a:solidFill>
            </a:endParaRPr>
          </a:p>
          <a:p>
            <a:pPr algn="just"/>
            <a:r>
              <a:rPr lang="en-US" b="1" dirty="0">
                <a:solidFill>
                  <a:schemeClr val="tx1"/>
                </a:solidFill>
              </a:rPr>
              <a:t>b) Perseverance and Creativity </a:t>
            </a:r>
            <a:r>
              <a:rPr lang="en-US" dirty="0">
                <a:solidFill>
                  <a:schemeClr val="tx1"/>
                </a:solidFill>
              </a:rPr>
              <a:t>–maintains business endurance during uncertainty and approach business with innovate solutions </a:t>
            </a:r>
          </a:p>
          <a:p>
            <a:pPr algn="just"/>
            <a:endParaRPr lang="en-US" dirty="0">
              <a:solidFill>
                <a:schemeClr val="tx1"/>
              </a:solidFill>
            </a:endParaRPr>
          </a:p>
          <a:p>
            <a:pPr algn="just"/>
            <a:r>
              <a:rPr lang="en-US" b="1" dirty="0">
                <a:solidFill>
                  <a:schemeClr val="tx1"/>
                </a:solidFill>
              </a:rPr>
              <a:t>c)Transnational Embeddedness </a:t>
            </a:r>
            <a:r>
              <a:rPr lang="en-US" dirty="0">
                <a:solidFill>
                  <a:schemeClr val="tx1"/>
                </a:solidFill>
              </a:rPr>
              <a:t>–use their specific knowledge, experiences and cultures for business stabilization </a:t>
            </a:r>
            <a:endParaRPr lang="en-US" b="1" dirty="0">
              <a:solidFill>
                <a:schemeClr val="tx1"/>
              </a:solidFill>
            </a:endParaRPr>
          </a:p>
        </p:txBody>
      </p:sp>
    </p:spTree>
    <p:extLst>
      <p:ext uri="{BB962C8B-B14F-4D97-AF65-F5344CB8AC3E}">
        <p14:creationId xmlns:p14="http://schemas.microsoft.com/office/powerpoint/2010/main" val="35508536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5EF5D64-8FCB-D945-B617-49D7AAABCA54}"/>
              </a:ext>
            </a:extLst>
          </p:cNvPr>
          <p:cNvSpPr>
            <a:spLocks noGrp="1"/>
          </p:cNvSpPr>
          <p:nvPr>
            <p:ph type="body" sz="quarter" idx="30"/>
          </p:nvPr>
        </p:nvSpPr>
        <p:spPr>
          <a:xfrm>
            <a:off x="2363460" y="487658"/>
            <a:ext cx="7465079" cy="723352"/>
          </a:xfrm>
        </p:spPr>
        <p:txBody>
          <a:bodyPr>
            <a:normAutofit fontScale="70000" lnSpcReduction="20000"/>
          </a:bodyPr>
          <a:lstStyle/>
          <a:p>
            <a:r>
              <a:rPr lang="en-US" dirty="0"/>
              <a:t>Impact Survey Entrepreneurship Competencies and Potential</a:t>
            </a:r>
          </a:p>
          <a:p>
            <a:endParaRPr lang="en-US" dirty="0"/>
          </a:p>
          <a:p>
            <a:endParaRPr lang="en-US" dirty="0"/>
          </a:p>
        </p:txBody>
      </p:sp>
      <p:pic>
        <p:nvPicPr>
          <p:cNvPr id="4" name="Picture Placeholder 3">
            <a:extLst>
              <a:ext uri="{FF2B5EF4-FFF2-40B4-BE49-F238E27FC236}">
                <a16:creationId xmlns:a16="http://schemas.microsoft.com/office/drawing/2014/main" id="{2380FA05-6A25-B9C5-4FE8-6A25F381FF10}"/>
              </a:ext>
            </a:extLst>
          </p:cNvPr>
          <p:cNvPicPr>
            <a:picLocks noGrp="1" noChangeAspect="1"/>
          </p:cNvPicPr>
          <p:nvPr>
            <p:ph type="pic" sz="quarter" idx="21"/>
          </p:nvPr>
        </p:nvPicPr>
        <p:blipFill rotWithShape="1">
          <a:blip r:embed="rId3" cstate="email">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t="13577" r="42660" b="38043"/>
          <a:stretch/>
        </p:blipFill>
        <p:spPr>
          <a:xfrm>
            <a:off x="0" y="0"/>
            <a:ext cx="12192000" cy="6858000"/>
          </a:xfrm>
        </p:spPr>
      </p:pic>
      <p:pic>
        <p:nvPicPr>
          <p:cNvPr id="6" name="Picture 5">
            <a:extLst>
              <a:ext uri="{FF2B5EF4-FFF2-40B4-BE49-F238E27FC236}">
                <a16:creationId xmlns:a16="http://schemas.microsoft.com/office/drawing/2014/main" id="{633F5132-041D-4FC8-A3A2-523B69EFC9C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57713" y="1021542"/>
            <a:ext cx="2975429" cy="3473609"/>
          </a:xfrm>
          <a:prstGeom prst="rect">
            <a:avLst/>
          </a:prstGeom>
        </p:spPr>
      </p:pic>
      <p:sp>
        <p:nvSpPr>
          <p:cNvPr id="10" name="Text Placeholder 2">
            <a:extLst>
              <a:ext uri="{FF2B5EF4-FFF2-40B4-BE49-F238E27FC236}">
                <a16:creationId xmlns:a16="http://schemas.microsoft.com/office/drawing/2014/main" id="{D964C8C0-190E-4A70-AEE4-47DF9552C613}"/>
              </a:ext>
            </a:extLst>
          </p:cNvPr>
          <p:cNvSpPr>
            <a:spLocks noGrp="1"/>
          </p:cNvSpPr>
          <p:nvPr>
            <p:ph type="body" sz="quarter" idx="48"/>
          </p:nvPr>
        </p:nvSpPr>
        <p:spPr>
          <a:xfrm>
            <a:off x="5733142" y="2033266"/>
            <a:ext cx="4313111" cy="1059543"/>
          </a:xfrm>
          <a:solidFill>
            <a:srgbClr val="915F9E"/>
          </a:solidFill>
        </p:spPr>
        <p:txBody>
          <a:bodyPr/>
          <a:lstStyle/>
          <a:p>
            <a:pPr algn="just"/>
            <a:r>
              <a:rPr lang="en-US" b="1" dirty="0">
                <a:solidFill>
                  <a:schemeClr val="bg1"/>
                </a:solidFill>
              </a:rPr>
              <a:t>Click to take the survey: </a:t>
            </a:r>
            <a:endParaRPr lang="en-US" sz="1800" b="1" dirty="0">
              <a:solidFill>
                <a:schemeClr val="bg1"/>
              </a:solidFill>
            </a:endParaRPr>
          </a:p>
          <a:p>
            <a:pPr algn="just"/>
            <a:r>
              <a:rPr lang="en-PH" sz="1800" dirty="0">
                <a:solidFill>
                  <a:schemeClr val="bg1"/>
                </a:solidFill>
                <a:hlinkClick r:id="rId6"/>
              </a:rPr>
              <a:t>https://impactonyouth.eu/assessments/</a:t>
            </a:r>
            <a:endParaRPr lang="en-PH" sz="1800" dirty="0">
              <a:solidFill>
                <a:schemeClr val="bg1"/>
              </a:solidFill>
            </a:endParaRPr>
          </a:p>
        </p:txBody>
      </p:sp>
    </p:spTree>
    <p:extLst>
      <p:ext uri="{BB962C8B-B14F-4D97-AF65-F5344CB8AC3E}">
        <p14:creationId xmlns:p14="http://schemas.microsoft.com/office/powerpoint/2010/main" val="17051861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EEC10A8-4EC1-1249-A433-59303ABFC5A0}"/>
              </a:ext>
            </a:extLst>
          </p:cNvPr>
          <p:cNvSpPr>
            <a:spLocks noGrp="1"/>
          </p:cNvSpPr>
          <p:nvPr>
            <p:ph type="body" sz="quarter" idx="30"/>
          </p:nvPr>
        </p:nvSpPr>
        <p:spPr>
          <a:xfrm>
            <a:off x="1" y="1059821"/>
            <a:ext cx="7823200" cy="1015722"/>
          </a:xfrm>
        </p:spPr>
        <p:txBody>
          <a:bodyPr/>
          <a:lstStyle/>
          <a:p>
            <a:pPr algn="ctr"/>
            <a:r>
              <a:rPr lang="en-US" sz="3200" dirty="0"/>
              <a:t>Impact Survey: Assessing  Entrepreneurship Competencies</a:t>
            </a:r>
            <a:endParaRPr lang="en-US" dirty="0"/>
          </a:p>
        </p:txBody>
      </p:sp>
      <p:pic>
        <p:nvPicPr>
          <p:cNvPr id="4" name="Picture Placeholder 3">
            <a:extLst>
              <a:ext uri="{FF2B5EF4-FFF2-40B4-BE49-F238E27FC236}">
                <a16:creationId xmlns:a16="http://schemas.microsoft.com/office/drawing/2014/main" id="{37F7C7DA-CE5E-C01D-AB08-F0CDBF3B3D40}"/>
              </a:ext>
            </a:extLst>
          </p:cNvPr>
          <p:cNvPicPr>
            <a:picLocks noGrp="1" noChangeAspect="1"/>
          </p:cNvPicPr>
          <p:nvPr>
            <p:ph type="pic" sz="quarter" idx="21"/>
          </p:nvPr>
        </p:nvPicPr>
        <p:blipFill>
          <a:blip r:embed="rId3" cstate="email">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t="7855" b="7855"/>
          <a:stretch>
            <a:fillRect/>
          </a:stretch>
        </p:blipFill>
        <p:spPr/>
      </p:pic>
      <p:sp>
        <p:nvSpPr>
          <p:cNvPr id="3" name="Text Placeholder 2">
            <a:extLst>
              <a:ext uri="{FF2B5EF4-FFF2-40B4-BE49-F238E27FC236}">
                <a16:creationId xmlns:a16="http://schemas.microsoft.com/office/drawing/2014/main" id="{E1D9BBD5-493E-492C-9C83-691A219E9172}"/>
              </a:ext>
            </a:extLst>
          </p:cNvPr>
          <p:cNvSpPr>
            <a:spLocks noGrp="1"/>
          </p:cNvSpPr>
          <p:nvPr>
            <p:ph type="body" sz="quarter" idx="48"/>
          </p:nvPr>
        </p:nvSpPr>
        <p:spPr>
          <a:xfrm>
            <a:off x="536931" y="2285636"/>
            <a:ext cx="6749339" cy="2965622"/>
          </a:xfrm>
        </p:spPr>
        <p:txBody>
          <a:bodyPr/>
          <a:lstStyle/>
          <a:p>
            <a:pPr algn="just"/>
            <a:r>
              <a:rPr lang="en-US" dirty="0"/>
              <a:t>The IMPACT Program uses a highly robust tool consisting of 15 individual survey-type tests that</a:t>
            </a:r>
          </a:p>
          <a:p>
            <a:pPr algn="just"/>
            <a:r>
              <a:rPr lang="en-US" dirty="0"/>
              <a:t>will provide one’s  entrepreneurial competencies.</a:t>
            </a:r>
          </a:p>
          <a:p>
            <a:pPr algn="just"/>
            <a:endParaRPr lang="en-US" dirty="0"/>
          </a:p>
          <a:p>
            <a:pPr algn="just"/>
            <a:r>
              <a:rPr lang="en-US" dirty="0"/>
              <a:t>As Migrant Entrepreneurs being aware of one’s competencies and areas to improve is beneficial for the success of starting and operating a SMEs</a:t>
            </a:r>
            <a:endParaRPr lang="en-PH" dirty="0"/>
          </a:p>
        </p:txBody>
      </p:sp>
    </p:spTree>
    <p:extLst>
      <p:ext uri="{BB962C8B-B14F-4D97-AF65-F5344CB8AC3E}">
        <p14:creationId xmlns:p14="http://schemas.microsoft.com/office/powerpoint/2010/main" val="20255950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EEC10A8-4EC1-1249-A433-59303ABFC5A0}"/>
              </a:ext>
            </a:extLst>
          </p:cNvPr>
          <p:cNvSpPr>
            <a:spLocks noGrp="1"/>
          </p:cNvSpPr>
          <p:nvPr>
            <p:ph type="body" sz="quarter" idx="30"/>
          </p:nvPr>
        </p:nvSpPr>
        <p:spPr>
          <a:xfrm>
            <a:off x="1" y="1241164"/>
            <a:ext cx="7823200" cy="1015722"/>
          </a:xfrm>
        </p:spPr>
        <p:txBody>
          <a:bodyPr/>
          <a:lstStyle/>
          <a:p>
            <a:pPr algn="ctr"/>
            <a:r>
              <a:rPr lang="en-US" sz="3200" dirty="0"/>
              <a:t> Entrepreneurship Potential Self Assessment </a:t>
            </a:r>
            <a:endParaRPr lang="en-US" dirty="0"/>
          </a:p>
        </p:txBody>
      </p:sp>
      <p:pic>
        <p:nvPicPr>
          <p:cNvPr id="4" name="Picture Placeholder 3">
            <a:extLst>
              <a:ext uri="{FF2B5EF4-FFF2-40B4-BE49-F238E27FC236}">
                <a16:creationId xmlns:a16="http://schemas.microsoft.com/office/drawing/2014/main" id="{37F7C7DA-CE5E-C01D-AB08-F0CDBF3B3D40}"/>
              </a:ext>
            </a:extLst>
          </p:cNvPr>
          <p:cNvPicPr>
            <a:picLocks noGrp="1" noChangeAspect="1"/>
          </p:cNvPicPr>
          <p:nvPr>
            <p:ph type="pic" sz="quarter" idx="21"/>
          </p:nvPr>
        </p:nvPicPr>
        <p:blipFill>
          <a:blip r:embed="rId3" cstate="email">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t="7855" b="7855"/>
          <a:stretch>
            <a:fillRect/>
          </a:stretch>
        </p:blipFill>
        <p:spPr/>
      </p:pic>
      <p:sp>
        <p:nvSpPr>
          <p:cNvPr id="3" name="Text Placeholder 2">
            <a:extLst>
              <a:ext uri="{FF2B5EF4-FFF2-40B4-BE49-F238E27FC236}">
                <a16:creationId xmlns:a16="http://schemas.microsoft.com/office/drawing/2014/main" id="{E1D9BBD5-493E-492C-9C83-691A219E9172}"/>
              </a:ext>
            </a:extLst>
          </p:cNvPr>
          <p:cNvSpPr>
            <a:spLocks noGrp="1"/>
          </p:cNvSpPr>
          <p:nvPr>
            <p:ph type="body" sz="quarter" idx="48"/>
          </p:nvPr>
        </p:nvSpPr>
        <p:spPr>
          <a:xfrm>
            <a:off x="362759" y="1946189"/>
            <a:ext cx="6749339" cy="2965622"/>
          </a:xfrm>
        </p:spPr>
        <p:txBody>
          <a:bodyPr/>
          <a:lstStyle/>
          <a:p>
            <a:pPr algn="just"/>
            <a:r>
              <a:rPr lang="en-PH" dirty="0"/>
              <a:t>The 10 minute questionnaire has 50 statements which you need to rate the best that describes your opinion </a:t>
            </a:r>
          </a:p>
          <a:p>
            <a:pPr algn="just"/>
            <a:endParaRPr lang="en-PH" dirty="0"/>
          </a:p>
          <a:p>
            <a:pPr algn="just"/>
            <a:r>
              <a:rPr lang="en-PH" dirty="0"/>
              <a:t>This will an opportunity to evaluate and self reflection on entrepreneurship traits </a:t>
            </a:r>
          </a:p>
          <a:p>
            <a:pPr algn="just"/>
            <a:endParaRPr lang="en-PH" dirty="0"/>
          </a:p>
          <a:p>
            <a:pPr algn="just"/>
            <a:endParaRPr lang="en-PH" dirty="0"/>
          </a:p>
        </p:txBody>
      </p:sp>
      <p:sp>
        <p:nvSpPr>
          <p:cNvPr id="5" name="Text Placeholder 2">
            <a:extLst>
              <a:ext uri="{FF2B5EF4-FFF2-40B4-BE49-F238E27FC236}">
                <a16:creationId xmlns:a16="http://schemas.microsoft.com/office/drawing/2014/main" id="{A296246B-8DCA-4971-941E-2F6826595421}"/>
              </a:ext>
            </a:extLst>
          </p:cNvPr>
          <p:cNvSpPr txBox="1">
            <a:spLocks/>
          </p:cNvSpPr>
          <p:nvPr/>
        </p:nvSpPr>
        <p:spPr>
          <a:xfrm>
            <a:off x="362759" y="4557294"/>
            <a:ext cx="6400897" cy="972650"/>
          </a:xfrm>
          <a:prstGeom prst="rect">
            <a:avLst/>
          </a:prstGeom>
          <a:solidFill>
            <a:srgbClr val="915F9E"/>
          </a:solidFill>
        </p:spPr>
        <p:txBody>
          <a:bodyPr numCol="1" spcCol="28800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US" b="1" dirty="0">
                <a:solidFill>
                  <a:schemeClr val="bg1"/>
                </a:solidFill>
              </a:rPr>
              <a:t>Click to take the self assessment</a:t>
            </a:r>
          </a:p>
          <a:p>
            <a:r>
              <a:rPr lang="en-US" sz="1400" b="1" dirty="0">
                <a:solidFill>
                  <a:schemeClr val="bg1"/>
                </a:solidFill>
                <a:hlinkClick r:id="rId5"/>
              </a:rPr>
              <a:t>https://www.bdc.ca/en/articles-tools/entrepreneur-toolkit/business-assessments/self-assessment-test-your-entrepreneurial-potential</a:t>
            </a:r>
            <a:endParaRPr lang="en-US" sz="1400" b="1" dirty="0">
              <a:solidFill>
                <a:schemeClr val="bg1"/>
              </a:solidFill>
            </a:endParaRPr>
          </a:p>
        </p:txBody>
      </p:sp>
    </p:spTree>
    <p:extLst>
      <p:ext uri="{BB962C8B-B14F-4D97-AF65-F5344CB8AC3E}">
        <p14:creationId xmlns:p14="http://schemas.microsoft.com/office/powerpoint/2010/main" val="35175566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368149" y="565754"/>
            <a:ext cx="10965253" cy="804265"/>
          </a:xfrm>
        </p:spPr>
        <p:txBody>
          <a:bodyPr/>
          <a:lstStyle/>
          <a:p>
            <a:pPr algn="ctr"/>
            <a:r>
              <a:rPr lang="en-GB" dirty="0"/>
              <a:t>LEARNING  RESOURCES TO ENHANCE BUSINESS ENGLISH </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206104" y="1370019"/>
            <a:ext cx="7085947" cy="5336409"/>
          </a:xfrm>
        </p:spPr>
        <p:txBody>
          <a:bodyPr/>
          <a:lstStyle/>
          <a:p>
            <a:endParaRPr lang="en-US" dirty="0">
              <a:solidFill>
                <a:schemeClr val="tx1"/>
              </a:solidFill>
            </a:endParaRPr>
          </a:p>
          <a:p>
            <a:endParaRPr lang="en-US" dirty="0">
              <a:solidFill>
                <a:schemeClr val="tx1"/>
              </a:solidFill>
            </a:endParaRPr>
          </a:p>
          <a:p>
            <a:r>
              <a:rPr lang="en-US" b="1" dirty="0">
                <a:solidFill>
                  <a:schemeClr val="tx1"/>
                </a:solidFill>
              </a:rPr>
              <a:t>1.Everyday English  Free  Online Course by Open Learn University </a:t>
            </a:r>
          </a:p>
          <a:p>
            <a:r>
              <a:rPr lang="en-US" dirty="0">
                <a:solidFill>
                  <a:schemeClr val="tx1"/>
                </a:solidFill>
              </a:rPr>
              <a:t>Website: </a:t>
            </a:r>
          </a:p>
          <a:p>
            <a:pPr marL="342900" indent="-342900">
              <a:buFont typeface="Arial" panose="020B0604020202020204" pitchFamily="34" charset="0"/>
              <a:buChar char="•"/>
            </a:pPr>
            <a:r>
              <a:rPr lang="en-US" dirty="0">
                <a:solidFill>
                  <a:schemeClr val="tx1"/>
                </a:solidFill>
                <a:hlinkClick r:id="rId3"/>
              </a:rPr>
              <a:t>https://www.open.edu/openlearn/languages/everyday-english-1/</a:t>
            </a:r>
            <a:endParaRPr lang="en-US" dirty="0">
              <a:solidFill>
                <a:schemeClr val="tx1"/>
              </a:solidFill>
            </a:endParaRPr>
          </a:p>
          <a:p>
            <a:pPr marL="342900" indent="-342900">
              <a:buFont typeface="Arial" panose="020B0604020202020204" pitchFamily="34" charset="0"/>
              <a:buChar char="•"/>
            </a:pPr>
            <a:r>
              <a:rPr lang="en-US" dirty="0">
                <a:solidFill>
                  <a:schemeClr val="tx1"/>
                </a:solidFill>
                <a:hlinkClick r:id="rId4"/>
              </a:rPr>
              <a:t>https://www.open.edu/openlearn/languages/everyday-english-2</a:t>
            </a:r>
            <a:endParaRPr lang="en-US" dirty="0">
              <a:solidFill>
                <a:schemeClr val="tx1"/>
              </a:solidFill>
            </a:endParaRPr>
          </a:p>
          <a:p>
            <a:endParaRPr lang="en-US" dirty="0">
              <a:solidFill>
                <a:schemeClr val="tx1"/>
              </a:solidFill>
            </a:endParaRPr>
          </a:p>
          <a:p>
            <a:r>
              <a:rPr lang="en-US" b="1" dirty="0">
                <a:solidFill>
                  <a:schemeClr val="tx1"/>
                </a:solidFill>
              </a:rPr>
              <a:t>2. English Test and Beginner to Advance English Lessons </a:t>
            </a:r>
          </a:p>
          <a:p>
            <a:pPr marL="342900" indent="-342900">
              <a:buFont typeface="Arial" panose="020B0604020202020204" pitchFamily="34" charset="0"/>
              <a:buChar char="•"/>
            </a:pPr>
            <a:r>
              <a:rPr lang="en-US" dirty="0">
                <a:solidFill>
                  <a:schemeClr val="tx1"/>
                </a:solidFill>
              </a:rPr>
              <a:t>Website: </a:t>
            </a:r>
            <a:r>
              <a:rPr lang="en-US" dirty="0">
                <a:solidFill>
                  <a:schemeClr val="tx1"/>
                </a:solidFill>
                <a:hlinkClick r:id="rId5"/>
              </a:rPr>
              <a:t>https://www.english52.com/</a:t>
            </a:r>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p:txBody>
      </p:sp>
      <p:sp>
        <p:nvSpPr>
          <p:cNvPr id="4" name="Slide Number Placeholder 2">
            <a:extLst>
              <a:ext uri="{FF2B5EF4-FFF2-40B4-BE49-F238E27FC236}">
                <a16:creationId xmlns:a16="http://schemas.microsoft.com/office/drawing/2014/main" id="{E034A2E0-2347-842B-FFA5-F13C022F41B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5</a:t>
            </a:fld>
            <a:endParaRPr lang="en-US" sz="800"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C95D325D-47A6-1612-2B2E-BB40A24B648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8387" t="10823" r="9307" b="5574"/>
          <a:stretch/>
        </p:blipFill>
        <p:spPr>
          <a:xfrm>
            <a:off x="6829401" y="2314829"/>
            <a:ext cx="5734132" cy="3494767"/>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9F96D5E1-559B-2A2A-537F-C9B982E257C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700058" y="2650602"/>
            <a:ext cx="4034742" cy="2578507"/>
          </a:xfrm>
          <a:prstGeom prst="rect">
            <a:avLst/>
          </a:prstGeom>
        </p:spPr>
      </p:pic>
      <p:sp>
        <p:nvSpPr>
          <p:cNvPr id="10" name="TextBox 9">
            <a:extLst>
              <a:ext uri="{FF2B5EF4-FFF2-40B4-BE49-F238E27FC236}">
                <a16:creationId xmlns:a16="http://schemas.microsoft.com/office/drawing/2014/main" id="{674ED330-AB27-9ED1-8017-3BA33F2CA7B1}"/>
              </a:ext>
            </a:extLst>
          </p:cNvPr>
          <p:cNvSpPr txBox="1"/>
          <p:nvPr/>
        </p:nvSpPr>
        <p:spPr>
          <a:xfrm>
            <a:off x="368149" y="1213392"/>
            <a:ext cx="11160236" cy="830997"/>
          </a:xfrm>
          <a:prstGeom prst="rect">
            <a:avLst/>
          </a:prstGeom>
          <a:noFill/>
        </p:spPr>
        <p:txBody>
          <a:bodyPr wrap="square">
            <a:spAutoFit/>
          </a:bodyPr>
          <a:lstStyle/>
          <a:p>
            <a:r>
              <a:rPr lang="en-US" sz="2400" dirty="0">
                <a:solidFill>
                  <a:schemeClr val="tx1"/>
                </a:solidFill>
                <a:latin typeface="Calibri" panose="020F0502020204030204" pitchFamily="34" charset="0"/>
                <a:cs typeface="Calibri" panose="020F0502020204030204" pitchFamily="34" charset="0"/>
              </a:rPr>
              <a:t>The following are learning resources to support migrant entrepreneurs in practicing English, the universal language: </a:t>
            </a:r>
          </a:p>
        </p:txBody>
      </p:sp>
    </p:spTree>
    <p:extLst>
      <p:ext uri="{BB962C8B-B14F-4D97-AF65-F5344CB8AC3E}">
        <p14:creationId xmlns:p14="http://schemas.microsoft.com/office/powerpoint/2010/main" val="14748618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04B26093-4BBF-2D4E-AE6B-8CC97182CFB6}"/>
              </a:ext>
            </a:extLst>
          </p:cNvPr>
          <p:cNvSpPr>
            <a:spLocks noGrp="1"/>
          </p:cNvSpPr>
          <p:nvPr>
            <p:ph type="body" sz="quarter" idx="30"/>
          </p:nvPr>
        </p:nvSpPr>
        <p:spPr>
          <a:xfrm>
            <a:off x="658346" y="4648202"/>
            <a:ext cx="10875308" cy="1346830"/>
          </a:xfrm>
        </p:spPr>
        <p:txBody>
          <a:bodyPr/>
          <a:lstStyle/>
          <a:p>
            <a:pPr algn="ctr"/>
            <a:r>
              <a:rPr lang="en-US" dirty="0"/>
              <a:t>Self Reflection: What are your personal strengths as a Migrant Entrepreneurs  you can capitalize on?  </a:t>
            </a:r>
          </a:p>
        </p:txBody>
      </p:sp>
      <p:pic>
        <p:nvPicPr>
          <p:cNvPr id="18" name="Picture Placeholder 17">
            <a:extLst>
              <a:ext uri="{FF2B5EF4-FFF2-40B4-BE49-F238E27FC236}">
                <a16:creationId xmlns:a16="http://schemas.microsoft.com/office/drawing/2014/main" id="{4109C1E2-4C52-2B15-D875-38C03B91A4D4}"/>
              </a:ext>
            </a:extLst>
          </p:cNvPr>
          <p:cNvPicPr>
            <a:picLocks noGrp="1" noChangeAspect="1"/>
          </p:cNvPicPr>
          <p:nvPr>
            <p:ph type="pic" sz="quarter" idx="23"/>
          </p:nvPr>
        </p:nvPicPr>
        <p:blipFill>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14071" r="14071"/>
          <a:stretch>
            <a:fillRect/>
          </a:stretch>
        </p:blipFill>
        <p:spPr/>
      </p:pic>
      <p:pic>
        <p:nvPicPr>
          <p:cNvPr id="22" name="Picture Placeholder 21">
            <a:extLst>
              <a:ext uri="{FF2B5EF4-FFF2-40B4-BE49-F238E27FC236}">
                <a16:creationId xmlns:a16="http://schemas.microsoft.com/office/drawing/2014/main" id="{1104B068-C523-D19A-B448-464D0309F0AD}"/>
              </a:ext>
            </a:extLst>
          </p:cNvPr>
          <p:cNvPicPr>
            <a:picLocks noGrp="1" noChangeAspect="1"/>
          </p:cNvPicPr>
          <p:nvPr>
            <p:ph type="pic" sz="quarter" idx="49"/>
          </p:nvPr>
        </p:nvPicPr>
        <p:blipFill>
          <a:blip r:embed="rId4" cstate="email">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t="9589" b="9589"/>
          <a:stretch>
            <a:fillRect/>
          </a:stretch>
        </p:blipFill>
        <p:spPr/>
      </p:pic>
      <p:pic>
        <p:nvPicPr>
          <p:cNvPr id="20" name="Picture Placeholder 19">
            <a:extLst>
              <a:ext uri="{FF2B5EF4-FFF2-40B4-BE49-F238E27FC236}">
                <a16:creationId xmlns:a16="http://schemas.microsoft.com/office/drawing/2014/main" id="{5A24BBAC-7F56-9BAA-FCD6-9B250A7C896F}"/>
              </a:ext>
            </a:extLst>
          </p:cNvPr>
          <p:cNvPicPr>
            <a:picLocks noGrp="1" noChangeAspect="1"/>
          </p:cNvPicPr>
          <p:nvPr>
            <p:ph type="pic" sz="quarter" idx="50"/>
          </p:nvPr>
        </p:nvPicPr>
        <p:blipFill>
          <a:blip r:embed="rId6" cstate="email">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a:ext>
            </a:extLst>
          </a:blip>
          <a:srcRect t="9586" b="9586"/>
          <a:stretch>
            <a:fillRect/>
          </a:stretch>
        </p:blipFill>
        <p:spPr/>
      </p:pic>
      <p:pic>
        <p:nvPicPr>
          <p:cNvPr id="25" name="Picture Placeholder 24">
            <a:extLst>
              <a:ext uri="{FF2B5EF4-FFF2-40B4-BE49-F238E27FC236}">
                <a16:creationId xmlns:a16="http://schemas.microsoft.com/office/drawing/2014/main" id="{70C87642-87C2-B16F-3C42-9EC58B0AFE4F}"/>
              </a:ext>
            </a:extLst>
          </p:cNvPr>
          <p:cNvPicPr>
            <a:picLocks noGrp="1" noChangeAspect="1"/>
          </p:cNvPicPr>
          <p:nvPr>
            <p:ph type="pic" sz="quarter" idx="51"/>
          </p:nvPr>
        </p:nvPicPr>
        <p:blipFill rotWithShape="1">
          <a:blip r:embed="rId8" cstate="email">
            <a:extLst>
              <a:ext uri="{BEBA8EAE-BF5A-486C-A8C5-ECC9F3942E4B}">
                <a14:imgProps xmlns:a14="http://schemas.microsoft.com/office/drawing/2010/main">
                  <a14:imgLayer r:embed="rId9">
                    <a14:imgEffect>
                      <a14:saturation sat="33000"/>
                    </a14:imgEffect>
                  </a14:imgLayer>
                </a14:imgProps>
              </a:ext>
              <a:ext uri="{28A0092B-C50C-407E-A947-70E740481C1C}">
                <a14:useLocalDpi xmlns:a14="http://schemas.microsoft.com/office/drawing/2010/main"/>
              </a:ext>
            </a:extLst>
          </a:blip>
          <a:srcRect l="40308" t="16448" r="3695" b="5702"/>
          <a:stretch/>
        </p:blipFill>
        <p:spPr>
          <a:xfrm>
            <a:off x="7962900" y="442525"/>
            <a:ext cx="3752850" cy="3481775"/>
          </a:xfrm>
        </p:spPr>
      </p:pic>
      <p:sp>
        <p:nvSpPr>
          <p:cNvPr id="23" name="Slide Number Placeholder 2">
            <a:extLst>
              <a:ext uri="{FF2B5EF4-FFF2-40B4-BE49-F238E27FC236}">
                <a16:creationId xmlns:a16="http://schemas.microsoft.com/office/drawing/2014/main" id="{2F131F26-563C-924F-93B0-16AF018661A8}"/>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50</a:t>
            </a:fld>
            <a:endParaRPr lang="en-US" sz="1291" dirty="0"/>
          </a:p>
        </p:txBody>
      </p:sp>
      <p:sp>
        <p:nvSpPr>
          <p:cNvPr id="2" name="Slide Number Placeholder 2">
            <a:extLst>
              <a:ext uri="{FF2B5EF4-FFF2-40B4-BE49-F238E27FC236}">
                <a16:creationId xmlns:a16="http://schemas.microsoft.com/office/drawing/2014/main" id="{395673E0-CE8C-2C29-8AE7-992C0D88196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50</a:t>
            </a:fld>
            <a:endParaRPr lang="en-US" sz="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1066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D8CCD757-F64B-C54D-8552-D12AA00A92AD}"/>
              </a:ext>
            </a:extLst>
          </p:cNvPr>
          <p:cNvSpPr>
            <a:spLocks noGrp="1"/>
          </p:cNvSpPr>
          <p:nvPr>
            <p:ph type="body" sz="quarter" idx="48"/>
          </p:nvPr>
        </p:nvSpPr>
        <p:spPr>
          <a:xfrm>
            <a:off x="5767137" y="2192374"/>
            <a:ext cx="5967663" cy="3493712"/>
          </a:xfrm>
        </p:spPr>
        <p:txBody>
          <a:bodyPr/>
          <a:lstStyle/>
          <a:p>
            <a:pPr algn="ctr"/>
            <a:r>
              <a:rPr lang="en-US" dirty="0"/>
              <a:t>“</a:t>
            </a:r>
            <a:r>
              <a:rPr lang="en-US" i="1" dirty="0"/>
              <a:t>I never put people with a migrant background aside. They really are the best of the best. Most of them really want to work, have strong family relations, and are more than equipped to start their own company.”</a:t>
            </a:r>
          </a:p>
          <a:p>
            <a:pPr algn="ctr"/>
            <a:endParaRPr lang="en-US" i="1" dirty="0"/>
          </a:p>
          <a:p>
            <a:pPr algn="ctr"/>
            <a:r>
              <a:rPr lang="en-US" i="1" dirty="0"/>
              <a:t> - </a:t>
            </a:r>
            <a:r>
              <a:rPr lang="en-US" dirty="0"/>
              <a:t>Isabelle DURANT, Belgian MEP for the Greens/European Free Alliance:</a:t>
            </a:r>
          </a:p>
        </p:txBody>
      </p:sp>
      <p:pic>
        <p:nvPicPr>
          <p:cNvPr id="6" name="Picture Placeholder 5">
            <a:extLst>
              <a:ext uri="{FF2B5EF4-FFF2-40B4-BE49-F238E27FC236}">
                <a16:creationId xmlns:a16="http://schemas.microsoft.com/office/drawing/2014/main" id="{E8AEB40C-EC21-5C16-5DE2-8DC1868EBC67}"/>
              </a:ext>
            </a:extLst>
          </p:cNvPr>
          <p:cNvPicPr>
            <a:picLocks noGrp="1" noChangeAspect="1"/>
          </p:cNvPicPr>
          <p:nvPr>
            <p:ph type="pic" sz="quarter" idx="10"/>
          </p:nvPr>
        </p:nvPicPr>
        <p:blipFill>
          <a:blip r:embed="rId3" cstate="email">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t="3518" b="3518"/>
          <a:stretch>
            <a:fillRect/>
          </a:stretch>
        </p:blipFill>
        <p:spPr/>
      </p:pic>
      <p:sp>
        <p:nvSpPr>
          <p:cNvPr id="14" name="Slide Number Placeholder 22">
            <a:extLst>
              <a:ext uri="{FF2B5EF4-FFF2-40B4-BE49-F238E27FC236}">
                <a16:creationId xmlns:a16="http://schemas.microsoft.com/office/drawing/2014/main" id="{DB21C841-77D2-274A-BA4C-84A809F06940}"/>
              </a:ext>
            </a:extLst>
          </p:cNvPr>
          <p:cNvSpPr>
            <a:spLocks noGrp="1"/>
          </p:cNvSpPr>
          <p:nvPr>
            <p:ph type="sldNum" sz="quarter" idx="4294967295"/>
          </p:nvPr>
        </p:nvSpPr>
        <p:spPr>
          <a:xfrm>
            <a:off x="11615738" y="11445875"/>
            <a:ext cx="576262" cy="428625"/>
          </a:xfrm>
          <a:prstGeom prst="rect">
            <a:avLst/>
          </a:prstGeom>
        </p:spPr>
        <p:txBody>
          <a:bodyPr/>
          <a:lstStyle/>
          <a:p>
            <a:fld id="{CB2079F2-58AF-ED44-82D7-E04B2F6FD686}" type="slidenum">
              <a:rPr lang="en-US" smtClean="0"/>
              <a:pPr/>
              <a:t>51</a:t>
            </a:fld>
            <a:endParaRPr lang="en-US" dirty="0"/>
          </a:p>
        </p:txBody>
      </p:sp>
      <p:sp>
        <p:nvSpPr>
          <p:cNvPr id="2" name="Slide Number Placeholder 2">
            <a:extLst>
              <a:ext uri="{FF2B5EF4-FFF2-40B4-BE49-F238E27FC236}">
                <a16:creationId xmlns:a16="http://schemas.microsoft.com/office/drawing/2014/main" id="{4BADA2D4-D20B-39BC-88B0-4A927D86CD9D}"/>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51</a:t>
            </a:fld>
            <a:endParaRPr lang="en-US" sz="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507610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795F2C-4BCE-5049-9792-CD5702D9FFBB}"/>
              </a:ext>
            </a:extLst>
          </p:cNvPr>
          <p:cNvSpPr>
            <a:spLocks noGrp="1"/>
          </p:cNvSpPr>
          <p:nvPr>
            <p:ph type="body" sz="quarter" idx="14"/>
          </p:nvPr>
        </p:nvSpPr>
        <p:spPr/>
        <p:txBody>
          <a:bodyPr/>
          <a:lstStyle/>
          <a:p>
            <a:r>
              <a:rPr lang="en-US" dirty="0"/>
              <a:t>05</a:t>
            </a:r>
          </a:p>
        </p:txBody>
      </p:sp>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7"/>
          </p:nvPr>
        </p:nvSpPr>
        <p:spPr/>
        <p:txBody>
          <a:bodyPr/>
          <a:lstStyle/>
          <a:p>
            <a:r>
              <a:rPr lang="en-US" dirty="0"/>
              <a:t>SECTION</a:t>
            </a:r>
          </a:p>
        </p:txBody>
      </p:sp>
      <p:sp>
        <p:nvSpPr>
          <p:cNvPr id="12" name="Text Placeholder 11">
            <a:extLst>
              <a:ext uri="{FF2B5EF4-FFF2-40B4-BE49-F238E27FC236}">
                <a16:creationId xmlns:a16="http://schemas.microsoft.com/office/drawing/2014/main" id="{EA701505-57B6-7A45-B68E-0C04614F51C7}"/>
              </a:ext>
            </a:extLst>
          </p:cNvPr>
          <p:cNvSpPr>
            <a:spLocks noGrp="1"/>
          </p:cNvSpPr>
          <p:nvPr>
            <p:ph type="body" sz="quarter" idx="18"/>
          </p:nvPr>
        </p:nvSpPr>
        <p:spPr>
          <a:xfrm>
            <a:off x="-348227" y="3813368"/>
            <a:ext cx="6831104" cy="972741"/>
          </a:xfrm>
        </p:spPr>
        <p:txBody>
          <a:bodyPr/>
          <a:lstStyle/>
          <a:p>
            <a:r>
              <a:rPr lang="en-US" dirty="0"/>
              <a:t>DEVELOPMENT OF  A BUSINESS PLAN</a:t>
            </a:r>
          </a:p>
        </p:txBody>
      </p:sp>
      <p:pic>
        <p:nvPicPr>
          <p:cNvPr id="10" name="Picture Placeholder 9">
            <a:extLst>
              <a:ext uri="{FF2B5EF4-FFF2-40B4-BE49-F238E27FC236}">
                <a16:creationId xmlns:a16="http://schemas.microsoft.com/office/drawing/2014/main" id="{8DC6B1F0-8DF9-4589-9286-817E3372A3A2}"/>
              </a:ext>
            </a:extLst>
          </p:cNvPr>
          <p:cNvPicPr>
            <a:picLocks noGrp="1" noChangeAspect="1"/>
          </p:cNvPicPr>
          <p:nvPr>
            <p:ph type="pic" sz="quarter" idx="21"/>
          </p:nvPr>
        </p:nvPicPr>
        <p:blipFill>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21707" r="21707"/>
          <a:stretch>
            <a:fillRect/>
          </a:stretch>
        </p:blipFill>
        <p:spPr/>
      </p:pic>
      <p:grpSp>
        <p:nvGrpSpPr>
          <p:cNvPr id="2" name="Group 1">
            <a:extLst>
              <a:ext uri="{FF2B5EF4-FFF2-40B4-BE49-F238E27FC236}">
                <a16:creationId xmlns:a16="http://schemas.microsoft.com/office/drawing/2014/main" id="{333E7FD8-AD33-DDE0-F1B1-685C85AF7A8B}"/>
              </a:ext>
            </a:extLst>
          </p:cNvPr>
          <p:cNvGrpSpPr/>
          <p:nvPr/>
        </p:nvGrpSpPr>
        <p:grpSpPr>
          <a:xfrm>
            <a:off x="-205469" y="3429000"/>
            <a:ext cx="2946331" cy="3019795"/>
            <a:chOff x="3177766" y="6791136"/>
            <a:chExt cx="1361636" cy="1395587"/>
          </a:xfrm>
          <a:solidFill>
            <a:schemeClr val="bg1">
              <a:alpha val="29000"/>
            </a:schemeClr>
          </a:solidFill>
        </p:grpSpPr>
        <p:sp>
          <p:nvSpPr>
            <p:cNvPr id="3" name="Freeform 2">
              <a:extLst>
                <a:ext uri="{FF2B5EF4-FFF2-40B4-BE49-F238E27FC236}">
                  <a16:creationId xmlns:a16="http://schemas.microsoft.com/office/drawing/2014/main" id="{201AF72D-4E9A-16A6-3840-9696F5B548A6}"/>
                </a:ext>
              </a:extLst>
            </p:cNvPr>
            <p:cNvSpPr/>
            <p:nvPr userDrawn="1"/>
          </p:nvSpPr>
          <p:spPr>
            <a:xfrm>
              <a:off x="3177766" y="6950168"/>
              <a:ext cx="262281" cy="1196190"/>
            </a:xfrm>
            <a:custGeom>
              <a:avLst/>
              <a:gdLst>
                <a:gd name="connsiteX0" fmla="*/ 238715 w 262281"/>
                <a:gd name="connsiteY0" fmla="*/ 292709 h 1196190"/>
                <a:gd name="connsiteX1" fmla="*/ 238715 w 262281"/>
                <a:gd name="connsiteY1" fmla="*/ 145402 h 1196190"/>
                <a:gd name="connsiteX2" fmla="*/ 109101 w 262281"/>
                <a:gd name="connsiteY2" fmla="*/ 59 h 1196190"/>
                <a:gd name="connsiteX3" fmla="*/ 71788 w 262281"/>
                <a:gd name="connsiteY3" fmla="*/ 98264 h 1196190"/>
                <a:gd name="connsiteX4" fmla="*/ 81608 w 262281"/>
                <a:gd name="connsiteY4" fmla="*/ 367344 h 1196190"/>
                <a:gd name="connsiteX5" fmla="*/ 18764 w 262281"/>
                <a:gd name="connsiteY5" fmla="*/ 628568 h 1196190"/>
                <a:gd name="connsiteX6" fmla="*/ 48222 w 262281"/>
                <a:gd name="connsiteY6" fmla="*/ 999781 h 1196190"/>
                <a:gd name="connsiteX7" fmla="*/ 262281 w 262281"/>
                <a:gd name="connsiteY7" fmla="*/ 1196190 h 1196190"/>
                <a:gd name="connsiteX8" fmla="*/ 199438 w 262281"/>
                <a:gd name="connsiteY8" fmla="*/ 679634 h 1196190"/>
                <a:gd name="connsiteX9" fmla="*/ 238715 w 262281"/>
                <a:gd name="connsiteY9" fmla="*/ 292709 h 119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2281" h="1196190">
                  <a:moveTo>
                    <a:pt x="238715" y="292709"/>
                  </a:moveTo>
                  <a:cubicBezTo>
                    <a:pt x="240679" y="243606"/>
                    <a:pt x="246571" y="194504"/>
                    <a:pt x="238715" y="145402"/>
                  </a:cubicBezTo>
                  <a:cubicBezTo>
                    <a:pt x="226932" y="72731"/>
                    <a:pt x="189619" y="3987"/>
                    <a:pt x="109101" y="59"/>
                  </a:cubicBezTo>
                  <a:cubicBezTo>
                    <a:pt x="36439" y="-1905"/>
                    <a:pt x="63933" y="45233"/>
                    <a:pt x="71788" y="98264"/>
                  </a:cubicBezTo>
                  <a:cubicBezTo>
                    <a:pt x="87499" y="186648"/>
                    <a:pt x="91427" y="278960"/>
                    <a:pt x="81608" y="367344"/>
                  </a:cubicBezTo>
                  <a:cubicBezTo>
                    <a:pt x="71788" y="455728"/>
                    <a:pt x="40367" y="542148"/>
                    <a:pt x="18764" y="628568"/>
                  </a:cubicBezTo>
                  <a:cubicBezTo>
                    <a:pt x="-10694" y="750342"/>
                    <a:pt x="-8730" y="885864"/>
                    <a:pt x="48222" y="999781"/>
                  </a:cubicBezTo>
                  <a:cubicBezTo>
                    <a:pt x="95354" y="1094058"/>
                    <a:pt x="171944" y="1158872"/>
                    <a:pt x="262281" y="1196190"/>
                  </a:cubicBezTo>
                  <a:cubicBezTo>
                    <a:pt x="205330" y="1007638"/>
                    <a:pt x="193547" y="824977"/>
                    <a:pt x="199438" y="679634"/>
                  </a:cubicBezTo>
                  <a:cubicBezTo>
                    <a:pt x="205330" y="487154"/>
                    <a:pt x="236751" y="314314"/>
                    <a:pt x="238715" y="292709"/>
                  </a:cubicBezTo>
                  <a:close/>
                </a:path>
              </a:pathLst>
            </a:custGeom>
            <a:grpFill/>
            <a:ln w="19616"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F5815DA5-4075-F1B6-EF37-766FC117F7CB}"/>
                </a:ext>
              </a:extLst>
            </p:cNvPr>
            <p:cNvSpPr/>
            <p:nvPr userDrawn="1"/>
          </p:nvSpPr>
          <p:spPr>
            <a:xfrm>
              <a:off x="3471181" y="7651529"/>
              <a:ext cx="1017410" cy="535194"/>
            </a:xfrm>
            <a:custGeom>
              <a:avLst/>
              <a:gdLst>
                <a:gd name="connsiteX0" fmla="*/ 986139 w 1017410"/>
                <a:gd name="connsiteY0" fmla="*/ 1843 h 535194"/>
                <a:gd name="connsiteX1" fmla="*/ 811356 w 1017410"/>
                <a:gd name="connsiteY1" fmla="*/ 47017 h 535194"/>
                <a:gd name="connsiteX2" fmla="*/ 249696 w 1017410"/>
                <a:gd name="connsiteY2" fmla="*/ 225749 h 535194"/>
                <a:gd name="connsiteX3" fmla="*/ 279154 w 1017410"/>
                <a:gd name="connsiteY3" fmla="*/ 184503 h 535194"/>
                <a:gd name="connsiteX4" fmla="*/ 235949 w 1017410"/>
                <a:gd name="connsiteY4" fmla="*/ 39160 h 535194"/>
                <a:gd name="connsiteX5" fmla="*/ 98480 w 1017410"/>
                <a:gd name="connsiteY5" fmla="*/ 102011 h 535194"/>
                <a:gd name="connsiteX6" fmla="*/ 104372 w 1017410"/>
                <a:gd name="connsiteY6" fmla="*/ 215929 h 535194"/>
                <a:gd name="connsiteX7" fmla="*/ 19926 w 1017410"/>
                <a:gd name="connsiteY7" fmla="*/ 48981 h 535194"/>
                <a:gd name="connsiteX8" fmla="*/ 10107 w 1017410"/>
                <a:gd name="connsiteY8" fmla="*/ 512506 h 535194"/>
                <a:gd name="connsiteX9" fmla="*/ 416623 w 1017410"/>
                <a:gd name="connsiteY9" fmla="*/ 471260 h 535194"/>
                <a:gd name="connsiteX10" fmla="*/ 660140 w 1017410"/>
                <a:gd name="connsiteY10" fmla="*/ 320025 h 535194"/>
                <a:gd name="connsiteX11" fmla="*/ 954717 w 1017410"/>
                <a:gd name="connsiteY11" fmla="*/ 103975 h 535194"/>
                <a:gd name="connsiteX12" fmla="*/ 990067 w 1017410"/>
                <a:gd name="connsiteY12" fmla="*/ 74514 h 535194"/>
                <a:gd name="connsiteX13" fmla="*/ 1011669 w 1017410"/>
                <a:gd name="connsiteY13" fmla="*/ 13627 h 535194"/>
                <a:gd name="connsiteX14" fmla="*/ 986139 w 1017410"/>
                <a:gd name="connsiteY14" fmla="*/ 1843 h 53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7410" h="535194">
                  <a:moveTo>
                    <a:pt x="986139" y="1843"/>
                  </a:moveTo>
                  <a:cubicBezTo>
                    <a:pt x="925260" y="-6014"/>
                    <a:pt x="864380" y="11663"/>
                    <a:pt x="811356" y="47017"/>
                  </a:cubicBezTo>
                  <a:cubicBezTo>
                    <a:pt x="766188" y="78442"/>
                    <a:pt x="491249" y="233605"/>
                    <a:pt x="249696" y="225749"/>
                  </a:cubicBezTo>
                  <a:cubicBezTo>
                    <a:pt x="261479" y="213964"/>
                    <a:pt x="271298" y="200216"/>
                    <a:pt x="279154" y="184503"/>
                  </a:cubicBezTo>
                  <a:cubicBezTo>
                    <a:pt x="304684" y="127544"/>
                    <a:pt x="285045" y="60765"/>
                    <a:pt x="235949" y="39160"/>
                  </a:cubicBezTo>
                  <a:cubicBezTo>
                    <a:pt x="184889" y="15591"/>
                    <a:pt x="124010" y="45053"/>
                    <a:pt x="98480" y="102011"/>
                  </a:cubicBezTo>
                  <a:cubicBezTo>
                    <a:pt x="80805" y="141293"/>
                    <a:pt x="84733" y="184503"/>
                    <a:pt x="104372" y="215929"/>
                  </a:cubicBezTo>
                  <a:cubicBezTo>
                    <a:pt x="65095" y="190395"/>
                    <a:pt x="39564" y="135401"/>
                    <a:pt x="19926" y="48981"/>
                  </a:cubicBezTo>
                  <a:cubicBezTo>
                    <a:pt x="19926" y="48981"/>
                    <a:pt x="-17387" y="272887"/>
                    <a:pt x="10107" y="512506"/>
                  </a:cubicBezTo>
                  <a:cubicBezTo>
                    <a:pt x="141685" y="553752"/>
                    <a:pt x="290937" y="538039"/>
                    <a:pt x="416623" y="471260"/>
                  </a:cubicBezTo>
                  <a:cubicBezTo>
                    <a:pt x="501069" y="426086"/>
                    <a:pt x="579622" y="371092"/>
                    <a:pt x="660140" y="320025"/>
                  </a:cubicBezTo>
                  <a:cubicBezTo>
                    <a:pt x="764224" y="255210"/>
                    <a:pt x="860453" y="182539"/>
                    <a:pt x="954717" y="103975"/>
                  </a:cubicBezTo>
                  <a:cubicBezTo>
                    <a:pt x="966500" y="94155"/>
                    <a:pt x="978283" y="84334"/>
                    <a:pt x="990067" y="74514"/>
                  </a:cubicBezTo>
                  <a:cubicBezTo>
                    <a:pt x="1007741" y="58801"/>
                    <a:pt x="1027380" y="31304"/>
                    <a:pt x="1011669" y="13627"/>
                  </a:cubicBezTo>
                  <a:cubicBezTo>
                    <a:pt x="1005777" y="5771"/>
                    <a:pt x="995958" y="3807"/>
                    <a:pt x="986139" y="1843"/>
                  </a:cubicBezTo>
                  <a:close/>
                </a:path>
              </a:pathLst>
            </a:custGeom>
            <a:grpFill/>
            <a:ln w="19616"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8DCAB245-6DEF-9D21-EC3C-5E63778CF5E7}"/>
                </a:ext>
              </a:extLst>
            </p:cNvPr>
            <p:cNvSpPr/>
            <p:nvPr userDrawn="1"/>
          </p:nvSpPr>
          <p:spPr>
            <a:xfrm>
              <a:off x="3438083" y="6791136"/>
              <a:ext cx="1101319" cy="889408"/>
            </a:xfrm>
            <a:custGeom>
              <a:avLst/>
              <a:gdLst>
                <a:gd name="connsiteX0" fmla="*/ 1089935 w 1101319"/>
                <a:gd name="connsiteY0" fmla="*/ 491023 h 889408"/>
                <a:gd name="connsiteX1" fmla="*/ 1007454 w 1101319"/>
                <a:gd name="connsiteY1" fmla="*/ 469418 h 889408"/>
                <a:gd name="connsiteX2" fmla="*/ 930864 w 1101319"/>
                <a:gd name="connsiteY2" fmla="*/ 516556 h 889408"/>
                <a:gd name="connsiteX3" fmla="*/ 714840 w 1101319"/>
                <a:gd name="connsiteY3" fmla="*/ 695288 h 889408"/>
                <a:gd name="connsiteX4" fmla="*/ 636287 w 1101319"/>
                <a:gd name="connsiteY4" fmla="*/ 750282 h 889408"/>
                <a:gd name="connsiteX5" fmla="*/ 604865 w 1101319"/>
                <a:gd name="connsiteY5" fmla="*/ 669755 h 889408"/>
                <a:gd name="connsiteX6" fmla="*/ 738407 w 1101319"/>
                <a:gd name="connsiteY6" fmla="*/ 524412 h 889408"/>
                <a:gd name="connsiteX7" fmla="*/ 989779 w 1101319"/>
                <a:gd name="connsiteY7" fmla="*/ 235691 h 889408"/>
                <a:gd name="connsiteX8" fmla="*/ 1021200 w 1101319"/>
                <a:gd name="connsiteY8" fmla="*/ 133558 h 889408"/>
                <a:gd name="connsiteX9" fmla="*/ 991743 w 1101319"/>
                <a:gd name="connsiteY9" fmla="*/ 86420 h 889408"/>
                <a:gd name="connsiteX10" fmla="*/ 883731 w 1101319"/>
                <a:gd name="connsiteY10" fmla="*/ 111953 h 889408"/>
                <a:gd name="connsiteX11" fmla="*/ 488998 w 1101319"/>
                <a:gd name="connsiteY11" fmla="*/ 547981 h 889408"/>
                <a:gd name="connsiteX12" fmla="*/ 426155 w 1101319"/>
                <a:gd name="connsiteY12" fmla="*/ 563694 h 889408"/>
                <a:gd name="connsiteX13" fmla="*/ 430083 w 1101319"/>
                <a:gd name="connsiteY13" fmla="*/ 518520 h 889408"/>
                <a:gd name="connsiteX14" fmla="*/ 667708 w 1101319"/>
                <a:gd name="connsiteY14" fmla="*/ 135522 h 889408"/>
                <a:gd name="connsiteX15" fmla="*/ 663780 w 1101319"/>
                <a:gd name="connsiteY15" fmla="*/ 15713 h 889408"/>
                <a:gd name="connsiteX16" fmla="*/ 532203 w 1101319"/>
                <a:gd name="connsiteY16" fmla="*/ 39282 h 889408"/>
                <a:gd name="connsiteX17" fmla="*/ 306360 w 1101319"/>
                <a:gd name="connsiteY17" fmla="*/ 386926 h 889408"/>
                <a:gd name="connsiteX18" fmla="*/ 109976 w 1101319"/>
                <a:gd name="connsiteY18" fmla="*/ 589227 h 889408"/>
                <a:gd name="connsiteX19" fmla="*/ 0 w 1101319"/>
                <a:gd name="connsiteY19" fmla="*/ 563694 h 889408"/>
                <a:gd name="connsiteX20" fmla="*/ 153180 w 1101319"/>
                <a:gd name="connsiteY20" fmla="*/ 781708 h 889408"/>
                <a:gd name="connsiteX21" fmla="*/ 147289 w 1101319"/>
                <a:gd name="connsiteY21" fmla="*/ 648150 h 889408"/>
                <a:gd name="connsiteX22" fmla="*/ 331890 w 1101319"/>
                <a:gd name="connsiteY22" fmla="*/ 546017 h 889408"/>
                <a:gd name="connsiteX23" fmla="*/ 406516 w 1101319"/>
                <a:gd name="connsiteY23" fmla="*/ 742426 h 889408"/>
                <a:gd name="connsiteX24" fmla="*/ 271011 w 1101319"/>
                <a:gd name="connsiteY24" fmla="*/ 850451 h 889408"/>
                <a:gd name="connsiteX25" fmla="*/ 606829 w 1101319"/>
                <a:gd name="connsiteY25" fmla="*/ 879912 h 889408"/>
                <a:gd name="connsiteX26" fmla="*/ 838563 w 1101319"/>
                <a:gd name="connsiteY26" fmla="*/ 785636 h 889408"/>
                <a:gd name="connsiteX27" fmla="*/ 1066369 w 1101319"/>
                <a:gd name="connsiteY27" fmla="*/ 601012 h 889408"/>
                <a:gd name="connsiteX28" fmla="*/ 1089935 w 1101319"/>
                <a:gd name="connsiteY28" fmla="*/ 491023 h 88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01319" h="889408">
                  <a:moveTo>
                    <a:pt x="1089935" y="491023"/>
                  </a:moveTo>
                  <a:cubicBezTo>
                    <a:pt x="1072261" y="467453"/>
                    <a:pt x="1036911" y="461561"/>
                    <a:pt x="1007454" y="469418"/>
                  </a:cubicBezTo>
                  <a:cubicBezTo>
                    <a:pt x="977996" y="477274"/>
                    <a:pt x="954430" y="496915"/>
                    <a:pt x="930864" y="516556"/>
                  </a:cubicBezTo>
                  <a:cubicBezTo>
                    <a:pt x="858201" y="575478"/>
                    <a:pt x="787503" y="636365"/>
                    <a:pt x="714840" y="695288"/>
                  </a:cubicBezTo>
                  <a:cubicBezTo>
                    <a:pt x="691274" y="714929"/>
                    <a:pt x="665744" y="740462"/>
                    <a:pt x="636287" y="750282"/>
                  </a:cubicBezTo>
                  <a:cubicBezTo>
                    <a:pt x="573443" y="769923"/>
                    <a:pt x="577371" y="703144"/>
                    <a:pt x="604865" y="669755"/>
                  </a:cubicBezTo>
                  <a:cubicBezTo>
                    <a:pt x="646106" y="618688"/>
                    <a:pt x="691274" y="571550"/>
                    <a:pt x="738407" y="524412"/>
                  </a:cubicBezTo>
                  <a:cubicBezTo>
                    <a:pt x="828743" y="436028"/>
                    <a:pt x="923008" y="343716"/>
                    <a:pt x="989779" y="235691"/>
                  </a:cubicBezTo>
                  <a:cubicBezTo>
                    <a:pt x="1009417" y="204265"/>
                    <a:pt x="1027092" y="172840"/>
                    <a:pt x="1021200" y="133558"/>
                  </a:cubicBezTo>
                  <a:cubicBezTo>
                    <a:pt x="1019237" y="113917"/>
                    <a:pt x="1009417" y="96240"/>
                    <a:pt x="991743" y="86420"/>
                  </a:cubicBezTo>
                  <a:cubicBezTo>
                    <a:pt x="956393" y="64815"/>
                    <a:pt x="915153" y="88384"/>
                    <a:pt x="883731" y="111953"/>
                  </a:cubicBezTo>
                  <a:cubicBezTo>
                    <a:pt x="730551" y="233727"/>
                    <a:pt x="618612" y="404603"/>
                    <a:pt x="488998" y="547981"/>
                  </a:cubicBezTo>
                  <a:cubicBezTo>
                    <a:pt x="475251" y="563694"/>
                    <a:pt x="443830" y="587263"/>
                    <a:pt x="426155" y="563694"/>
                  </a:cubicBezTo>
                  <a:cubicBezTo>
                    <a:pt x="416335" y="551909"/>
                    <a:pt x="422227" y="530304"/>
                    <a:pt x="430083" y="518520"/>
                  </a:cubicBezTo>
                  <a:cubicBezTo>
                    <a:pt x="494889" y="382998"/>
                    <a:pt x="606829" y="273009"/>
                    <a:pt x="667708" y="135522"/>
                  </a:cubicBezTo>
                  <a:cubicBezTo>
                    <a:pt x="685383" y="96240"/>
                    <a:pt x="695202" y="45174"/>
                    <a:pt x="663780" y="15713"/>
                  </a:cubicBezTo>
                  <a:cubicBezTo>
                    <a:pt x="628431" y="-17677"/>
                    <a:pt x="569516" y="7856"/>
                    <a:pt x="532203" y="39282"/>
                  </a:cubicBezTo>
                  <a:cubicBezTo>
                    <a:pt x="430083" y="131594"/>
                    <a:pt x="373131" y="269080"/>
                    <a:pt x="306360" y="386926"/>
                  </a:cubicBezTo>
                  <a:cubicBezTo>
                    <a:pt x="259228" y="469418"/>
                    <a:pt x="206204" y="557802"/>
                    <a:pt x="109976" y="589227"/>
                  </a:cubicBezTo>
                  <a:cubicBezTo>
                    <a:pt x="72662" y="601012"/>
                    <a:pt x="17675" y="593155"/>
                    <a:pt x="0" y="563694"/>
                  </a:cubicBezTo>
                  <a:cubicBezTo>
                    <a:pt x="39277" y="661898"/>
                    <a:pt x="92301" y="730641"/>
                    <a:pt x="153180" y="781708"/>
                  </a:cubicBezTo>
                  <a:cubicBezTo>
                    <a:pt x="133542" y="744390"/>
                    <a:pt x="129614" y="695288"/>
                    <a:pt x="147289" y="648150"/>
                  </a:cubicBezTo>
                  <a:cubicBezTo>
                    <a:pt x="176746" y="565658"/>
                    <a:pt x="259228" y="520484"/>
                    <a:pt x="331890" y="546017"/>
                  </a:cubicBezTo>
                  <a:cubicBezTo>
                    <a:pt x="402589" y="571550"/>
                    <a:pt x="437938" y="659934"/>
                    <a:pt x="406516" y="742426"/>
                  </a:cubicBezTo>
                  <a:cubicBezTo>
                    <a:pt x="382950" y="805277"/>
                    <a:pt x="327962" y="848487"/>
                    <a:pt x="271011" y="850451"/>
                  </a:cubicBezTo>
                  <a:cubicBezTo>
                    <a:pt x="384914" y="895625"/>
                    <a:pt x="506673" y="895625"/>
                    <a:pt x="606829" y="879912"/>
                  </a:cubicBezTo>
                  <a:cubicBezTo>
                    <a:pt x="691274" y="868128"/>
                    <a:pt x="769828" y="834738"/>
                    <a:pt x="838563" y="785636"/>
                  </a:cubicBezTo>
                  <a:cubicBezTo>
                    <a:pt x="919080" y="728677"/>
                    <a:pt x="1005490" y="677611"/>
                    <a:pt x="1066369" y="601012"/>
                  </a:cubicBezTo>
                  <a:cubicBezTo>
                    <a:pt x="1093863" y="573514"/>
                    <a:pt x="1115465" y="524412"/>
                    <a:pt x="1089935" y="491023"/>
                  </a:cubicBezTo>
                  <a:close/>
                </a:path>
              </a:pathLst>
            </a:custGeom>
            <a:grpFill/>
            <a:ln w="19616" cap="flat">
              <a:noFill/>
              <a:prstDash val="solid"/>
              <a:miter/>
            </a:ln>
          </p:spPr>
          <p:txBody>
            <a:bodyPr rtlCol="0" anchor="ctr"/>
            <a:lstStyle/>
            <a:p>
              <a:endParaRPr lang="en-US"/>
            </a:p>
          </p:txBody>
        </p:sp>
      </p:grpSp>
    </p:spTree>
    <p:extLst>
      <p:ext uri="{BB962C8B-B14F-4D97-AF65-F5344CB8AC3E}">
        <p14:creationId xmlns:p14="http://schemas.microsoft.com/office/powerpoint/2010/main" val="13408629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162615" y="788520"/>
            <a:ext cx="11701220" cy="916294"/>
          </a:xfrm>
        </p:spPr>
        <p:txBody>
          <a:bodyPr/>
          <a:lstStyle/>
          <a:p>
            <a:pPr algn="ctr"/>
            <a:r>
              <a:rPr lang="en-GB" dirty="0"/>
              <a:t>Importance of a Business Plan</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5" y="2047457"/>
            <a:ext cx="10483429" cy="4439577"/>
          </a:xfrm>
        </p:spPr>
        <p:txBody>
          <a:bodyPr/>
          <a:lstStyle/>
          <a:p>
            <a:endParaRPr lang="en-US" dirty="0">
              <a:solidFill>
                <a:schemeClr val="tx1"/>
              </a:solidFill>
            </a:endParaRPr>
          </a:p>
          <a:p>
            <a:endParaRPr lang="en-US" dirty="0">
              <a:solidFill>
                <a:schemeClr val="tx1"/>
              </a:solidFill>
            </a:endParaRPr>
          </a:p>
        </p:txBody>
      </p:sp>
      <p:sp>
        <p:nvSpPr>
          <p:cNvPr id="4" name="Slide Number Placeholder 2">
            <a:extLst>
              <a:ext uri="{FF2B5EF4-FFF2-40B4-BE49-F238E27FC236}">
                <a16:creationId xmlns:a16="http://schemas.microsoft.com/office/drawing/2014/main" id="{E034A2E0-2347-842B-FFA5-F13C022F41B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53</a:t>
            </a:fld>
            <a:endParaRPr lang="en-US" sz="800" dirty="0">
              <a:latin typeface="Calibri" panose="020F0502020204030204" pitchFamily="34" charset="0"/>
              <a:cs typeface="Calibri" panose="020F0502020204030204" pitchFamily="34" charset="0"/>
            </a:endParaRPr>
          </a:p>
        </p:txBody>
      </p:sp>
      <p:sp>
        <p:nvSpPr>
          <p:cNvPr id="5" name="Text Placeholder 2">
            <a:extLst>
              <a:ext uri="{FF2B5EF4-FFF2-40B4-BE49-F238E27FC236}">
                <a16:creationId xmlns:a16="http://schemas.microsoft.com/office/drawing/2014/main" id="{F94255A3-509D-4700-81B1-95CC5BCF45D7}"/>
              </a:ext>
            </a:extLst>
          </p:cNvPr>
          <p:cNvSpPr txBox="1">
            <a:spLocks/>
          </p:cNvSpPr>
          <p:nvPr/>
        </p:nvSpPr>
        <p:spPr>
          <a:xfrm>
            <a:off x="854284" y="1704814"/>
            <a:ext cx="10483429" cy="4439577"/>
          </a:xfrm>
          <a:prstGeom prst="rect">
            <a:avLst/>
          </a:prstGeom>
        </p:spPr>
        <p:txBody>
          <a:bodyPr numCol="1" spcCol="28800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r>
              <a:rPr lang="en-US" dirty="0">
                <a:solidFill>
                  <a:schemeClr val="tx1"/>
                </a:solidFill>
              </a:rPr>
              <a:t> A business plan is the road map and vision of your start up business. </a:t>
            </a:r>
          </a:p>
          <a:p>
            <a:pPr algn="just"/>
            <a:endParaRPr lang="en-US" dirty="0">
              <a:solidFill>
                <a:schemeClr val="tx1"/>
              </a:solidFill>
            </a:endParaRPr>
          </a:p>
          <a:p>
            <a:pPr algn="just"/>
            <a:r>
              <a:rPr lang="en-US" dirty="0">
                <a:solidFill>
                  <a:schemeClr val="tx1"/>
                </a:solidFill>
              </a:rPr>
              <a:t>It is important to be understand how  to write  an effective business plan as it will provide: </a:t>
            </a:r>
          </a:p>
          <a:p>
            <a:pPr marL="342900" indent="-342900" algn="just">
              <a:buFont typeface="Wingdings" panose="05000000000000000000" pitchFamily="2" charset="2"/>
              <a:buChar char="ü"/>
            </a:pPr>
            <a:r>
              <a:rPr lang="en-US" dirty="0">
                <a:solidFill>
                  <a:schemeClr val="tx1"/>
                </a:solidFill>
              </a:rPr>
              <a:t> clarity on  business goals and timeline</a:t>
            </a:r>
          </a:p>
          <a:p>
            <a:pPr marL="342900" indent="-342900" algn="just">
              <a:buFont typeface="Wingdings" panose="05000000000000000000" pitchFamily="2" charset="2"/>
              <a:buChar char="ü"/>
            </a:pPr>
            <a:r>
              <a:rPr lang="en-US" dirty="0">
                <a:solidFill>
                  <a:schemeClr val="tx1"/>
                </a:solidFill>
              </a:rPr>
              <a:t>analysis on how to execute the business idea</a:t>
            </a:r>
          </a:p>
          <a:p>
            <a:pPr marL="342900" indent="-342900" algn="just">
              <a:buFont typeface="Wingdings" panose="05000000000000000000" pitchFamily="2" charset="2"/>
              <a:buChar char="ü"/>
            </a:pPr>
            <a:r>
              <a:rPr lang="en-US" dirty="0">
                <a:solidFill>
                  <a:schemeClr val="tx1"/>
                </a:solidFill>
              </a:rPr>
              <a:t>illustration of strategy and operations </a:t>
            </a:r>
          </a:p>
          <a:p>
            <a:pPr marL="342900" indent="-342900" algn="just">
              <a:buFont typeface="Wingdings" panose="05000000000000000000" pitchFamily="2" charset="2"/>
              <a:buChar char="ü"/>
            </a:pPr>
            <a:r>
              <a:rPr lang="en-US" dirty="0">
                <a:solidFill>
                  <a:schemeClr val="tx1"/>
                </a:solidFill>
              </a:rPr>
              <a:t>funding  opportunities </a:t>
            </a:r>
          </a:p>
          <a:p>
            <a:pPr marL="342900" indent="-342900" algn="just">
              <a:buFont typeface="Wingdings" panose="05000000000000000000" pitchFamily="2" charset="2"/>
              <a:buChar char="ü"/>
            </a:pPr>
            <a:r>
              <a:rPr lang="en-US" dirty="0">
                <a:solidFill>
                  <a:schemeClr val="tx1"/>
                </a:solidFill>
              </a:rPr>
              <a:t>management and plan for potential risks and treats </a:t>
            </a:r>
          </a:p>
        </p:txBody>
      </p:sp>
    </p:spTree>
    <p:extLst>
      <p:ext uri="{BB962C8B-B14F-4D97-AF65-F5344CB8AC3E}">
        <p14:creationId xmlns:p14="http://schemas.microsoft.com/office/powerpoint/2010/main" val="31798941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162615" y="559055"/>
            <a:ext cx="11701220" cy="916294"/>
          </a:xfrm>
        </p:spPr>
        <p:txBody>
          <a:bodyPr/>
          <a:lstStyle/>
          <a:p>
            <a:pPr algn="ctr"/>
            <a:r>
              <a:rPr lang="en-GB" dirty="0"/>
              <a:t>Basic Elements of a Business Plan </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5" y="2047457"/>
            <a:ext cx="10483429" cy="4439577"/>
          </a:xfrm>
        </p:spPr>
        <p:txBody>
          <a:bodyPr/>
          <a:lstStyle/>
          <a:p>
            <a:endParaRPr lang="en-US" dirty="0">
              <a:solidFill>
                <a:schemeClr val="tx1"/>
              </a:solidFill>
            </a:endParaRPr>
          </a:p>
          <a:p>
            <a:endParaRPr lang="en-US" dirty="0">
              <a:solidFill>
                <a:schemeClr val="tx1"/>
              </a:solidFill>
            </a:endParaRPr>
          </a:p>
        </p:txBody>
      </p:sp>
      <p:sp>
        <p:nvSpPr>
          <p:cNvPr id="4" name="Slide Number Placeholder 2">
            <a:extLst>
              <a:ext uri="{FF2B5EF4-FFF2-40B4-BE49-F238E27FC236}">
                <a16:creationId xmlns:a16="http://schemas.microsoft.com/office/drawing/2014/main" id="{E034A2E0-2347-842B-FFA5-F13C022F41B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54</a:t>
            </a:fld>
            <a:endParaRPr lang="en-US" sz="800"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AACE9DB6-DDE5-4B78-A255-97427E120621}"/>
              </a:ext>
            </a:extLst>
          </p:cNvPr>
          <p:cNvPicPr>
            <a:picLocks noChangeAspect="1"/>
          </p:cNvPicPr>
          <p:nvPr/>
        </p:nvPicPr>
        <p:blipFill>
          <a:blip r:embed="rId3"/>
          <a:stretch>
            <a:fillRect/>
          </a:stretch>
        </p:blipFill>
        <p:spPr>
          <a:xfrm>
            <a:off x="3711387" y="1475349"/>
            <a:ext cx="4285129" cy="4502917"/>
          </a:xfrm>
          <a:prstGeom prst="rect">
            <a:avLst/>
          </a:prstGeom>
        </p:spPr>
      </p:pic>
      <p:sp>
        <p:nvSpPr>
          <p:cNvPr id="7" name="TextBox 6">
            <a:extLst>
              <a:ext uri="{FF2B5EF4-FFF2-40B4-BE49-F238E27FC236}">
                <a16:creationId xmlns:a16="http://schemas.microsoft.com/office/drawing/2014/main" id="{90FBCF72-EF04-422E-BEBE-1B2CCACDB32E}"/>
              </a:ext>
            </a:extLst>
          </p:cNvPr>
          <p:cNvSpPr txBox="1"/>
          <p:nvPr/>
        </p:nvSpPr>
        <p:spPr>
          <a:xfrm>
            <a:off x="3512072" y="6366385"/>
            <a:ext cx="5002305" cy="487185"/>
          </a:xfrm>
          <a:prstGeom prst="rect">
            <a:avLst/>
          </a:prstGeom>
          <a:noFill/>
        </p:spPr>
        <p:txBody>
          <a:bodyPr wrap="square" rtlCol="0">
            <a:spAutoFit/>
          </a:bodyPr>
          <a:lstStyle/>
          <a:p>
            <a:r>
              <a:rPr lang="en-US" dirty="0"/>
              <a:t>Image: Copyright Rice University, OpenStax, under CC BY 4.0 license</a:t>
            </a:r>
            <a:endParaRPr lang="en-PH" dirty="0"/>
          </a:p>
        </p:txBody>
      </p:sp>
    </p:spTree>
    <p:extLst>
      <p:ext uri="{BB962C8B-B14F-4D97-AF65-F5344CB8AC3E}">
        <p14:creationId xmlns:p14="http://schemas.microsoft.com/office/powerpoint/2010/main" val="41983072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EEC10A8-4EC1-1249-A433-59303ABFC5A0}"/>
              </a:ext>
            </a:extLst>
          </p:cNvPr>
          <p:cNvSpPr>
            <a:spLocks noGrp="1"/>
          </p:cNvSpPr>
          <p:nvPr>
            <p:ph type="body" sz="quarter" idx="30"/>
          </p:nvPr>
        </p:nvSpPr>
        <p:spPr>
          <a:xfrm>
            <a:off x="1" y="1241164"/>
            <a:ext cx="7823200" cy="1015722"/>
          </a:xfrm>
        </p:spPr>
        <p:txBody>
          <a:bodyPr/>
          <a:lstStyle/>
          <a:p>
            <a:pPr algn="ctr"/>
            <a:r>
              <a:rPr lang="en-US" sz="3200" dirty="0"/>
              <a:t> Business Plan Checklist</a:t>
            </a:r>
            <a:endParaRPr lang="en-US" dirty="0"/>
          </a:p>
        </p:txBody>
      </p:sp>
      <p:pic>
        <p:nvPicPr>
          <p:cNvPr id="4" name="Picture Placeholder 3">
            <a:extLst>
              <a:ext uri="{FF2B5EF4-FFF2-40B4-BE49-F238E27FC236}">
                <a16:creationId xmlns:a16="http://schemas.microsoft.com/office/drawing/2014/main" id="{37F7C7DA-CE5E-C01D-AB08-F0CDBF3B3D40}"/>
              </a:ext>
            </a:extLst>
          </p:cNvPr>
          <p:cNvPicPr>
            <a:picLocks noGrp="1" noChangeAspect="1"/>
          </p:cNvPicPr>
          <p:nvPr>
            <p:ph type="pic" sz="quarter" idx="21"/>
          </p:nvPr>
        </p:nvPicPr>
        <p:blipFill>
          <a:blip r:embed="rId3" cstate="email">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t="7855" b="7855"/>
          <a:stretch>
            <a:fillRect/>
          </a:stretch>
        </p:blipFill>
        <p:spPr/>
      </p:pic>
      <p:sp>
        <p:nvSpPr>
          <p:cNvPr id="3" name="Text Placeholder 2">
            <a:extLst>
              <a:ext uri="{FF2B5EF4-FFF2-40B4-BE49-F238E27FC236}">
                <a16:creationId xmlns:a16="http://schemas.microsoft.com/office/drawing/2014/main" id="{E1D9BBD5-493E-492C-9C83-691A219E9172}"/>
              </a:ext>
            </a:extLst>
          </p:cNvPr>
          <p:cNvSpPr>
            <a:spLocks noGrp="1"/>
          </p:cNvSpPr>
          <p:nvPr>
            <p:ph type="body" sz="quarter" idx="48"/>
          </p:nvPr>
        </p:nvSpPr>
        <p:spPr>
          <a:xfrm>
            <a:off x="362759" y="1946189"/>
            <a:ext cx="6749339" cy="2965622"/>
          </a:xfrm>
        </p:spPr>
        <p:txBody>
          <a:bodyPr/>
          <a:lstStyle/>
          <a:p>
            <a:pPr algn="just"/>
            <a:r>
              <a:rPr lang="en-US" dirty="0"/>
              <a:t>A list of key questions to answer when developing and writing your business plans including template on projected income</a:t>
            </a:r>
          </a:p>
          <a:p>
            <a:pPr algn="just"/>
            <a:endParaRPr lang="en-PH" dirty="0"/>
          </a:p>
          <a:p>
            <a:pPr algn="just"/>
            <a:endParaRPr lang="en-PH" dirty="0"/>
          </a:p>
        </p:txBody>
      </p:sp>
      <p:sp>
        <p:nvSpPr>
          <p:cNvPr id="5" name="Text Placeholder 2">
            <a:extLst>
              <a:ext uri="{FF2B5EF4-FFF2-40B4-BE49-F238E27FC236}">
                <a16:creationId xmlns:a16="http://schemas.microsoft.com/office/drawing/2014/main" id="{A296246B-8DCA-4971-941E-2F6826595421}"/>
              </a:ext>
            </a:extLst>
          </p:cNvPr>
          <p:cNvSpPr txBox="1">
            <a:spLocks/>
          </p:cNvSpPr>
          <p:nvPr/>
        </p:nvSpPr>
        <p:spPr>
          <a:xfrm>
            <a:off x="362758" y="3519788"/>
            <a:ext cx="6400897" cy="1392023"/>
          </a:xfrm>
          <a:prstGeom prst="rect">
            <a:avLst/>
          </a:prstGeom>
          <a:solidFill>
            <a:srgbClr val="915F9E"/>
          </a:solidFill>
        </p:spPr>
        <p:txBody>
          <a:bodyPr numCol="1" spcCol="28800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US" b="1" dirty="0">
                <a:solidFill>
                  <a:schemeClr val="bg1"/>
                </a:solidFill>
              </a:rPr>
              <a:t>Click to view a sample business plan checklist </a:t>
            </a:r>
          </a:p>
          <a:p>
            <a:r>
              <a:rPr lang="en-US" b="1" dirty="0">
                <a:solidFill>
                  <a:schemeClr val="bg1"/>
                </a:solidFill>
                <a:hlinkClick r:id="rId5"/>
              </a:rPr>
              <a:t>https://studylib.net/doc/11852130/a-business-plan-checklist--key-questions-to-answer-</a:t>
            </a:r>
            <a:r>
              <a:rPr lang="en-US" b="1" dirty="0" err="1">
                <a:solidFill>
                  <a:schemeClr val="bg1"/>
                </a:solidFill>
                <a:hlinkClick r:id="rId5"/>
              </a:rPr>
              <a:t>organi</a:t>
            </a:r>
            <a:r>
              <a:rPr lang="en-US" b="1" dirty="0">
                <a:solidFill>
                  <a:schemeClr val="bg1"/>
                </a:solidFill>
                <a:hlinkClick r:id="rId5"/>
              </a:rPr>
              <a:t>...</a:t>
            </a:r>
            <a:r>
              <a:rPr lang="en-US" b="1" dirty="0">
                <a:solidFill>
                  <a:schemeClr val="bg1"/>
                </a:solidFill>
              </a:rPr>
              <a:t> </a:t>
            </a:r>
            <a:endParaRPr lang="en-US" sz="1400" b="1" dirty="0">
              <a:solidFill>
                <a:schemeClr val="bg1"/>
              </a:solidFill>
            </a:endParaRPr>
          </a:p>
        </p:txBody>
      </p:sp>
    </p:spTree>
    <p:extLst>
      <p:ext uri="{BB962C8B-B14F-4D97-AF65-F5344CB8AC3E}">
        <p14:creationId xmlns:p14="http://schemas.microsoft.com/office/powerpoint/2010/main" val="27352698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D8CCD757-F64B-C54D-8552-D12AA00A92AD}"/>
              </a:ext>
            </a:extLst>
          </p:cNvPr>
          <p:cNvSpPr>
            <a:spLocks noGrp="1"/>
          </p:cNvSpPr>
          <p:nvPr>
            <p:ph type="body" sz="quarter" idx="48"/>
          </p:nvPr>
        </p:nvSpPr>
        <p:spPr>
          <a:xfrm>
            <a:off x="5648075" y="1815856"/>
            <a:ext cx="6543925" cy="3007156"/>
          </a:xfrm>
        </p:spPr>
        <p:txBody>
          <a:bodyPr/>
          <a:lstStyle/>
          <a:p>
            <a:pPr algn="ctr"/>
            <a:r>
              <a:rPr lang="en-US" dirty="0"/>
              <a:t>“</a:t>
            </a:r>
            <a:r>
              <a:rPr lang="en-US" i="1" dirty="0"/>
              <a:t>I think that we have to start looking at New Europeans not as part of the problem but as part of the solution. We have to change the picture: we should no longer consider them as a burden but as an asset. We need to </a:t>
            </a:r>
            <a:r>
              <a:rPr lang="en-US" i="1" dirty="0" err="1"/>
              <a:t>recognise</a:t>
            </a:r>
            <a:r>
              <a:rPr lang="en-US" i="1" dirty="0"/>
              <a:t> that we need migrants to sustain our economies. These people have come to our countries to enrich us.</a:t>
            </a:r>
            <a:r>
              <a:rPr lang="en-US" dirty="0"/>
              <a:t>“</a:t>
            </a:r>
          </a:p>
          <a:p>
            <a:pPr algn="ctr"/>
            <a:endParaRPr lang="en-US" dirty="0"/>
          </a:p>
          <a:p>
            <a:pPr algn="ctr"/>
            <a:r>
              <a:rPr lang="en-PH" dirty="0"/>
              <a:t>-Anna Maria CORAZZA BILDT, Swedish MEP for the European People’s Party</a:t>
            </a:r>
            <a:endParaRPr lang="en-US" i="1" dirty="0"/>
          </a:p>
        </p:txBody>
      </p:sp>
      <p:pic>
        <p:nvPicPr>
          <p:cNvPr id="6" name="Picture Placeholder 5">
            <a:extLst>
              <a:ext uri="{FF2B5EF4-FFF2-40B4-BE49-F238E27FC236}">
                <a16:creationId xmlns:a16="http://schemas.microsoft.com/office/drawing/2014/main" id="{E8AEB40C-EC21-5C16-5DE2-8DC1868EBC67}"/>
              </a:ext>
            </a:extLst>
          </p:cNvPr>
          <p:cNvPicPr>
            <a:picLocks noGrp="1" noChangeAspect="1"/>
          </p:cNvPicPr>
          <p:nvPr>
            <p:ph type="pic" sz="quarter" idx="10"/>
          </p:nvPr>
        </p:nvPicPr>
        <p:blipFill>
          <a:blip r:embed="rId3" cstate="email">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t="3518" b="3518"/>
          <a:stretch>
            <a:fillRect/>
          </a:stretch>
        </p:blipFill>
        <p:spPr/>
      </p:pic>
      <p:sp>
        <p:nvSpPr>
          <p:cNvPr id="14" name="Slide Number Placeholder 22">
            <a:extLst>
              <a:ext uri="{FF2B5EF4-FFF2-40B4-BE49-F238E27FC236}">
                <a16:creationId xmlns:a16="http://schemas.microsoft.com/office/drawing/2014/main" id="{DB21C841-77D2-274A-BA4C-84A809F06940}"/>
              </a:ext>
            </a:extLst>
          </p:cNvPr>
          <p:cNvSpPr>
            <a:spLocks noGrp="1"/>
          </p:cNvSpPr>
          <p:nvPr>
            <p:ph type="sldNum" sz="quarter" idx="4294967295"/>
          </p:nvPr>
        </p:nvSpPr>
        <p:spPr>
          <a:xfrm>
            <a:off x="11615738" y="11445875"/>
            <a:ext cx="576262" cy="428625"/>
          </a:xfrm>
          <a:prstGeom prst="rect">
            <a:avLst/>
          </a:prstGeom>
        </p:spPr>
        <p:txBody>
          <a:bodyPr/>
          <a:lstStyle/>
          <a:p>
            <a:fld id="{CB2079F2-58AF-ED44-82D7-E04B2F6FD686}" type="slidenum">
              <a:rPr lang="en-US" smtClean="0"/>
              <a:pPr/>
              <a:t>56</a:t>
            </a:fld>
            <a:endParaRPr lang="en-US" dirty="0"/>
          </a:p>
        </p:txBody>
      </p:sp>
      <p:sp>
        <p:nvSpPr>
          <p:cNvPr id="2" name="Slide Number Placeholder 2">
            <a:extLst>
              <a:ext uri="{FF2B5EF4-FFF2-40B4-BE49-F238E27FC236}">
                <a16:creationId xmlns:a16="http://schemas.microsoft.com/office/drawing/2014/main" id="{4BADA2D4-D20B-39BC-88B0-4A927D86CD9D}"/>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56</a:t>
            </a:fld>
            <a:endParaRPr lang="en-US" sz="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054583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795F2C-4BCE-5049-9792-CD5702D9FFBB}"/>
              </a:ext>
            </a:extLst>
          </p:cNvPr>
          <p:cNvSpPr>
            <a:spLocks noGrp="1"/>
          </p:cNvSpPr>
          <p:nvPr>
            <p:ph type="body" sz="quarter" idx="14"/>
          </p:nvPr>
        </p:nvSpPr>
        <p:spPr/>
        <p:txBody>
          <a:bodyPr/>
          <a:lstStyle/>
          <a:p>
            <a:r>
              <a:rPr lang="en-US" dirty="0"/>
              <a:t>06</a:t>
            </a:r>
          </a:p>
        </p:txBody>
      </p:sp>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7"/>
          </p:nvPr>
        </p:nvSpPr>
        <p:spPr/>
        <p:txBody>
          <a:bodyPr/>
          <a:lstStyle/>
          <a:p>
            <a:r>
              <a:rPr lang="en-US" dirty="0"/>
              <a:t>SECTION</a:t>
            </a:r>
          </a:p>
        </p:txBody>
      </p:sp>
      <p:sp>
        <p:nvSpPr>
          <p:cNvPr id="12" name="Text Placeholder 11">
            <a:extLst>
              <a:ext uri="{FF2B5EF4-FFF2-40B4-BE49-F238E27FC236}">
                <a16:creationId xmlns:a16="http://schemas.microsoft.com/office/drawing/2014/main" id="{EA701505-57B6-7A45-B68E-0C04614F51C7}"/>
              </a:ext>
            </a:extLst>
          </p:cNvPr>
          <p:cNvSpPr>
            <a:spLocks noGrp="1"/>
          </p:cNvSpPr>
          <p:nvPr>
            <p:ph type="body" sz="quarter" idx="18"/>
          </p:nvPr>
        </p:nvSpPr>
        <p:spPr>
          <a:xfrm>
            <a:off x="-348227" y="3813368"/>
            <a:ext cx="6831104" cy="972741"/>
          </a:xfrm>
        </p:spPr>
        <p:txBody>
          <a:bodyPr/>
          <a:lstStyle/>
          <a:p>
            <a:r>
              <a:rPr lang="en-US" dirty="0"/>
              <a:t>Case studies</a:t>
            </a:r>
          </a:p>
        </p:txBody>
      </p:sp>
      <p:pic>
        <p:nvPicPr>
          <p:cNvPr id="10" name="Picture Placeholder 9">
            <a:extLst>
              <a:ext uri="{FF2B5EF4-FFF2-40B4-BE49-F238E27FC236}">
                <a16:creationId xmlns:a16="http://schemas.microsoft.com/office/drawing/2014/main" id="{8DC6B1F0-8DF9-4589-9286-817E3372A3A2}"/>
              </a:ext>
            </a:extLst>
          </p:cNvPr>
          <p:cNvPicPr>
            <a:picLocks noGrp="1" noChangeAspect="1"/>
          </p:cNvPicPr>
          <p:nvPr>
            <p:ph type="pic" sz="quarter" idx="21"/>
          </p:nvPr>
        </p:nvPicPr>
        <p:blipFill>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21707" r="21707"/>
          <a:stretch>
            <a:fillRect/>
          </a:stretch>
        </p:blipFill>
        <p:spPr/>
      </p:pic>
      <p:grpSp>
        <p:nvGrpSpPr>
          <p:cNvPr id="2" name="Group 1">
            <a:extLst>
              <a:ext uri="{FF2B5EF4-FFF2-40B4-BE49-F238E27FC236}">
                <a16:creationId xmlns:a16="http://schemas.microsoft.com/office/drawing/2014/main" id="{333E7FD8-AD33-DDE0-F1B1-685C85AF7A8B}"/>
              </a:ext>
            </a:extLst>
          </p:cNvPr>
          <p:cNvGrpSpPr/>
          <p:nvPr/>
        </p:nvGrpSpPr>
        <p:grpSpPr>
          <a:xfrm>
            <a:off x="-205469" y="3429000"/>
            <a:ext cx="2946331" cy="3019795"/>
            <a:chOff x="3177766" y="6791136"/>
            <a:chExt cx="1361636" cy="1395587"/>
          </a:xfrm>
          <a:solidFill>
            <a:schemeClr val="bg1">
              <a:alpha val="29000"/>
            </a:schemeClr>
          </a:solidFill>
        </p:grpSpPr>
        <p:sp>
          <p:nvSpPr>
            <p:cNvPr id="3" name="Freeform 2">
              <a:extLst>
                <a:ext uri="{FF2B5EF4-FFF2-40B4-BE49-F238E27FC236}">
                  <a16:creationId xmlns:a16="http://schemas.microsoft.com/office/drawing/2014/main" id="{201AF72D-4E9A-16A6-3840-9696F5B548A6}"/>
                </a:ext>
              </a:extLst>
            </p:cNvPr>
            <p:cNvSpPr/>
            <p:nvPr userDrawn="1"/>
          </p:nvSpPr>
          <p:spPr>
            <a:xfrm>
              <a:off x="3177766" y="6950168"/>
              <a:ext cx="262281" cy="1196190"/>
            </a:xfrm>
            <a:custGeom>
              <a:avLst/>
              <a:gdLst>
                <a:gd name="connsiteX0" fmla="*/ 238715 w 262281"/>
                <a:gd name="connsiteY0" fmla="*/ 292709 h 1196190"/>
                <a:gd name="connsiteX1" fmla="*/ 238715 w 262281"/>
                <a:gd name="connsiteY1" fmla="*/ 145402 h 1196190"/>
                <a:gd name="connsiteX2" fmla="*/ 109101 w 262281"/>
                <a:gd name="connsiteY2" fmla="*/ 59 h 1196190"/>
                <a:gd name="connsiteX3" fmla="*/ 71788 w 262281"/>
                <a:gd name="connsiteY3" fmla="*/ 98264 h 1196190"/>
                <a:gd name="connsiteX4" fmla="*/ 81608 w 262281"/>
                <a:gd name="connsiteY4" fmla="*/ 367344 h 1196190"/>
                <a:gd name="connsiteX5" fmla="*/ 18764 w 262281"/>
                <a:gd name="connsiteY5" fmla="*/ 628568 h 1196190"/>
                <a:gd name="connsiteX6" fmla="*/ 48222 w 262281"/>
                <a:gd name="connsiteY6" fmla="*/ 999781 h 1196190"/>
                <a:gd name="connsiteX7" fmla="*/ 262281 w 262281"/>
                <a:gd name="connsiteY7" fmla="*/ 1196190 h 1196190"/>
                <a:gd name="connsiteX8" fmla="*/ 199438 w 262281"/>
                <a:gd name="connsiteY8" fmla="*/ 679634 h 1196190"/>
                <a:gd name="connsiteX9" fmla="*/ 238715 w 262281"/>
                <a:gd name="connsiteY9" fmla="*/ 292709 h 119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2281" h="1196190">
                  <a:moveTo>
                    <a:pt x="238715" y="292709"/>
                  </a:moveTo>
                  <a:cubicBezTo>
                    <a:pt x="240679" y="243606"/>
                    <a:pt x="246571" y="194504"/>
                    <a:pt x="238715" y="145402"/>
                  </a:cubicBezTo>
                  <a:cubicBezTo>
                    <a:pt x="226932" y="72731"/>
                    <a:pt x="189619" y="3987"/>
                    <a:pt x="109101" y="59"/>
                  </a:cubicBezTo>
                  <a:cubicBezTo>
                    <a:pt x="36439" y="-1905"/>
                    <a:pt x="63933" y="45233"/>
                    <a:pt x="71788" y="98264"/>
                  </a:cubicBezTo>
                  <a:cubicBezTo>
                    <a:pt x="87499" y="186648"/>
                    <a:pt x="91427" y="278960"/>
                    <a:pt x="81608" y="367344"/>
                  </a:cubicBezTo>
                  <a:cubicBezTo>
                    <a:pt x="71788" y="455728"/>
                    <a:pt x="40367" y="542148"/>
                    <a:pt x="18764" y="628568"/>
                  </a:cubicBezTo>
                  <a:cubicBezTo>
                    <a:pt x="-10694" y="750342"/>
                    <a:pt x="-8730" y="885864"/>
                    <a:pt x="48222" y="999781"/>
                  </a:cubicBezTo>
                  <a:cubicBezTo>
                    <a:pt x="95354" y="1094058"/>
                    <a:pt x="171944" y="1158872"/>
                    <a:pt x="262281" y="1196190"/>
                  </a:cubicBezTo>
                  <a:cubicBezTo>
                    <a:pt x="205330" y="1007638"/>
                    <a:pt x="193547" y="824977"/>
                    <a:pt x="199438" y="679634"/>
                  </a:cubicBezTo>
                  <a:cubicBezTo>
                    <a:pt x="205330" y="487154"/>
                    <a:pt x="236751" y="314314"/>
                    <a:pt x="238715" y="292709"/>
                  </a:cubicBezTo>
                  <a:close/>
                </a:path>
              </a:pathLst>
            </a:custGeom>
            <a:grpFill/>
            <a:ln w="19616"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F5815DA5-4075-F1B6-EF37-766FC117F7CB}"/>
                </a:ext>
              </a:extLst>
            </p:cNvPr>
            <p:cNvSpPr/>
            <p:nvPr userDrawn="1"/>
          </p:nvSpPr>
          <p:spPr>
            <a:xfrm>
              <a:off x="3471181" y="7651529"/>
              <a:ext cx="1017410" cy="535194"/>
            </a:xfrm>
            <a:custGeom>
              <a:avLst/>
              <a:gdLst>
                <a:gd name="connsiteX0" fmla="*/ 986139 w 1017410"/>
                <a:gd name="connsiteY0" fmla="*/ 1843 h 535194"/>
                <a:gd name="connsiteX1" fmla="*/ 811356 w 1017410"/>
                <a:gd name="connsiteY1" fmla="*/ 47017 h 535194"/>
                <a:gd name="connsiteX2" fmla="*/ 249696 w 1017410"/>
                <a:gd name="connsiteY2" fmla="*/ 225749 h 535194"/>
                <a:gd name="connsiteX3" fmla="*/ 279154 w 1017410"/>
                <a:gd name="connsiteY3" fmla="*/ 184503 h 535194"/>
                <a:gd name="connsiteX4" fmla="*/ 235949 w 1017410"/>
                <a:gd name="connsiteY4" fmla="*/ 39160 h 535194"/>
                <a:gd name="connsiteX5" fmla="*/ 98480 w 1017410"/>
                <a:gd name="connsiteY5" fmla="*/ 102011 h 535194"/>
                <a:gd name="connsiteX6" fmla="*/ 104372 w 1017410"/>
                <a:gd name="connsiteY6" fmla="*/ 215929 h 535194"/>
                <a:gd name="connsiteX7" fmla="*/ 19926 w 1017410"/>
                <a:gd name="connsiteY7" fmla="*/ 48981 h 535194"/>
                <a:gd name="connsiteX8" fmla="*/ 10107 w 1017410"/>
                <a:gd name="connsiteY8" fmla="*/ 512506 h 535194"/>
                <a:gd name="connsiteX9" fmla="*/ 416623 w 1017410"/>
                <a:gd name="connsiteY9" fmla="*/ 471260 h 535194"/>
                <a:gd name="connsiteX10" fmla="*/ 660140 w 1017410"/>
                <a:gd name="connsiteY10" fmla="*/ 320025 h 535194"/>
                <a:gd name="connsiteX11" fmla="*/ 954717 w 1017410"/>
                <a:gd name="connsiteY11" fmla="*/ 103975 h 535194"/>
                <a:gd name="connsiteX12" fmla="*/ 990067 w 1017410"/>
                <a:gd name="connsiteY12" fmla="*/ 74514 h 535194"/>
                <a:gd name="connsiteX13" fmla="*/ 1011669 w 1017410"/>
                <a:gd name="connsiteY13" fmla="*/ 13627 h 535194"/>
                <a:gd name="connsiteX14" fmla="*/ 986139 w 1017410"/>
                <a:gd name="connsiteY14" fmla="*/ 1843 h 53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7410" h="535194">
                  <a:moveTo>
                    <a:pt x="986139" y="1843"/>
                  </a:moveTo>
                  <a:cubicBezTo>
                    <a:pt x="925260" y="-6014"/>
                    <a:pt x="864380" y="11663"/>
                    <a:pt x="811356" y="47017"/>
                  </a:cubicBezTo>
                  <a:cubicBezTo>
                    <a:pt x="766188" y="78442"/>
                    <a:pt x="491249" y="233605"/>
                    <a:pt x="249696" y="225749"/>
                  </a:cubicBezTo>
                  <a:cubicBezTo>
                    <a:pt x="261479" y="213964"/>
                    <a:pt x="271298" y="200216"/>
                    <a:pt x="279154" y="184503"/>
                  </a:cubicBezTo>
                  <a:cubicBezTo>
                    <a:pt x="304684" y="127544"/>
                    <a:pt x="285045" y="60765"/>
                    <a:pt x="235949" y="39160"/>
                  </a:cubicBezTo>
                  <a:cubicBezTo>
                    <a:pt x="184889" y="15591"/>
                    <a:pt x="124010" y="45053"/>
                    <a:pt x="98480" y="102011"/>
                  </a:cubicBezTo>
                  <a:cubicBezTo>
                    <a:pt x="80805" y="141293"/>
                    <a:pt x="84733" y="184503"/>
                    <a:pt x="104372" y="215929"/>
                  </a:cubicBezTo>
                  <a:cubicBezTo>
                    <a:pt x="65095" y="190395"/>
                    <a:pt x="39564" y="135401"/>
                    <a:pt x="19926" y="48981"/>
                  </a:cubicBezTo>
                  <a:cubicBezTo>
                    <a:pt x="19926" y="48981"/>
                    <a:pt x="-17387" y="272887"/>
                    <a:pt x="10107" y="512506"/>
                  </a:cubicBezTo>
                  <a:cubicBezTo>
                    <a:pt x="141685" y="553752"/>
                    <a:pt x="290937" y="538039"/>
                    <a:pt x="416623" y="471260"/>
                  </a:cubicBezTo>
                  <a:cubicBezTo>
                    <a:pt x="501069" y="426086"/>
                    <a:pt x="579622" y="371092"/>
                    <a:pt x="660140" y="320025"/>
                  </a:cubicBezTo>
                  <a:cubicBezTo>
                    <a:pt x="764224" y="255210"/>
                    <a:pt x="860453" y="182539"/>
                    <a:pt x="954717" y="103975"/>
                  </a:cubicBezTo>
                  <a:cubicBezTo>
                    <a:pt x="966500" y="94155"/>
                    <a:pt x="978283" y="84334"/>
                    <a:pt x="990067" y="74514"/>
                  </a:cubicBezTo>
                  <a:cubicBezTo>
                    <a:pt x="1007741" y="58801"/>
                    <a:pt x="1027380" y="31304"/>
                    <a:pt x="1011669" y="13627"/>
                  </a:cubicBezTo>
                  <a:cubicBezTo>
                    <a:pt x="1005777" y="5771"/>
                    <a:pt x="995958" y="3807"/>
                    <a:pt x="986139" y="1843"/>
                  </a:cubicBezTo>
                  <a:close/>
                </a:path>
              </a:pathLst>
            </a:custGeom>
            <a:grpFill/>
            <a:ln w="19616"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8DCAB245-6DEF-9D21-EC3C-5E63778CF5E7}"/>
                </a:ext>
              </a:extLst>
            </p:cNvPr>
            <p:cNvSpPr/>
            <p:nvPr userDrawn="1"/>
          </p:nvSpPr>
          <p:spPr>
            <a:xfrm>
              <a:off x="3438083" y="6791136"/>
              <a:ext cx="1101319" cy="889408"/>
            </a:xfrm>
            <a:custGeom>
              <a:avLst/>
              <a:gdLst>
                <a:gd name="connsiteX0" fmla="*/ 1089935 w 1101319"/>
                <a:gd name="connsiteY0" fmla="*/ 491023 h 889408"/>
                <a:gd name="connsiteX1" fmla="*/ 1007454 w 1101319"/>
                <a:gd name="connsiteY1" fmla="*/ 469418 h 889408"/>
                <a:gd name="connsiteX2" fmla="*/ 930864 w 1101319"/>
                <a:gd name="connsiteY2" fmla="*/ 516556 h 889408"/>
                <a:gd name="connsiteX3" fmla="*/ 714840 w 1101319"/>
                <a:gd name="connsiteY3" fmla="*/ 695288 h 889408"/>
                <a:gd name="connsiteX4" fmla="*/ 636287 w 1101319"/>
                <a:gd name="connsiteY4" fmla="*/ 750282 h 889408"/>
                <a:gd name="connsiteX5" fmla="*/ 604865 w 1101319"/>
                <a:gd name="connsiteY5" fmla="*/ 669755 h 889408"/>
                <a:gd name="connsiteX6" fmla="*/ 738407 w 1101319"/>
                <a:gd name="connsiteY6" fmla="*/ 524412 h 889408"/>
                <a:gd name="connsiteX7" fmla="*/ 989779 w 1101319"/>
                <a:gd name="connsiteY7" fmla="*/ 235691 h 889408"/>
                <a:gd name="connsiteX8" fmla="*/ 1021200 w 1101319"/>
                <a:gd name="connsiteY8" fmla="*/ 133558 h 889408"/>
                <a:gd name="connsiteX9" fmla="*/ 991743 w 1101319"/>
                <a:gd name="connsiteY9" fmla="*/ 86420 h 889408"/>
                <a:gd name="connsiteX10" fmla="*/ 883731 w 1101319"/>
                <a:gd name="connsiteY10" fmla="*/ 111953 h 889408"/>
                <a:gd name="connsiteX11" fmla="*/ 488998 w 1101319"/>
                <a:gd name="connsiteY11" fmla="*/ 547981 h 889408"/>
                <a:gd name="connsiteX12" fmla="*/ 426155 w 1101319"/>
                <a:gd name="connsiteY12" fmla="*/ 563694 h 889408"/>
                <a:gd name="connsiteX13" fmla="*/ 430083 w 1101319"/>
                <a:gd name="connsiteY13" fmla="*/ 518520 h 889408"/>
                <a:gd name="connsiteX14" fmla="*/ 667708 w 1101319"/>
                <a:gd name="connsiteY14" fmla="*/ 135522 h 889408"/>
                <a:gd name="connsiteX15" fmla="*/ 663780 w 1101319"/>
                <a:gd name="connsiteY15" fmla="*/ 15713 h 889408"/>
                <a:gd name="connsiteX16" fmla="*/ 532203 w 1101319"/>
                <a:gd name="connsiteY16" fmla="*/ 39282 h 889408"/>
                <a:gd name="connsiteX17" fmla="*/ 306360 w 1101319"/>
                <a:gd name="connsiteY17" fmla="*/ 386926 h 889408"/>
                <a:gd name="connsiteX18" fmla="*/ 109976 w 1101319"/>
                <a:gd name="connsiteY18" fmla="*/ 589227 h 889408"/>
                <a:gd name="connsiteX19" fmla="*/ 0 w 1101319"/>
                <a:gd name="connsiteY19" fmla="*/ 563694 h 889408"/>
                <a:gd name="connsiteX20" fmla="*/ 153180 w 1101319"/>
                <a:gd name="connsiteY20" fmla="*/ 781708 h 889408"/>
                <a:gd name="connsiteX21" fmla="*/ 147289 w 1101319"/>
                <a:gd name="connsiteY21" fmla="*/ 648150 h 889408"/>
                <a:gd name="connsiteX22" fmla="*/ 331890 w 1101319"/>
                <a:gd name="connsiteY22" fmla="*/ 546017 h 889408"/>
                <a:gd name="connsiteX23" fmla="*/ 406516 w 1101319"/>
                <a:gd name="connsiteY23" fmla="*/ 742426 h 889408"/>
                <a:gd name="connsiteX24" fmla="*/ 271011 w 1101319"/>
                <a:gd name="connsiteY24" fmla="*/ 850451 h 889408"/>
                <a:gd name="connsiteX25" fmla="*/ 606829 w 1101319"/>
                <a:gd name="connsiteY25" fmla="*/ 879912 h 889408"/>
                <a:gd name="connsiteX26" fmla="*/ 838563 w 1101319"/>
                <a:gd name="connsiteY26" fmla="*/ 785636 h 889408"/>
                <a:gd name="connsiteX27" fmla="*/ 1066369 w 1101319"/>
                <a:gd name="connsiteY27" fmla="*/ 601012 h 889408"/>
                <a:gd name="connsiteX28" fmla="*/ 1089935 w 1101319"/>
                <a:gd name="connsiteY28" fmla="*/ 491023 h 88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01319" h="889408">
                  <a:moveTo>
                    <a:pt x="1089935" y="491023"/>
                  </a:moveTo>
                  <a:cubicBezTo>
                    <a:pt x="1072261" y="467453"/>
                    <a:pt x="1036911" y="461561"/>
                    <a:pt x="1007454" y="469418"/>
                  </a:cubicBezTo>
                  <a:cubicBezTo>
                    <a:pt x="977996" y="477274"/>
                    <a:pt x="954430" y="496915"/>
                    <a:pt x="930864" y="516556"/>
                  </a:cubicBezTo>
                  <a:cubicBezTo>
                    <a:pt x="858201" y="575478"/>
                    <a:pt x="787503" y="636365"/>
                    <a:pt x="714840" y="695288"/>
                  </a:cubicBezTo>
                  <a:cubicBezTo>
                    <a:pt x="691274" y="714929"/>
                    <a:pt x="665744" y="740462"/>
                    <a:pt x="636287" y="750282"/>
                  </a:cubicBezTo>
                  <a:cubicBezTo>
                    <a:pt x="573443" y="769923"/>
                    <a:pt x="577371" y="703144"/>
                    <a:pt x="604865" y="669755"/>
                  </a:cubicBezTo>
                  <a:cubicBezTo>
                    <a:pt x="646106" y="618688"/>
                    <a:pt x="691274" y="571550"/>
                    <a:pt x="738407" y="524412"/>
                  </a:cubicBezTo>
                  <a:cubicBezTo>
                    <a:pt x="828743" y="436028"/>
                    <a:pt x="923008" y="343716"/>
                    <a:pt x="989779" y="235691"/>
                  </a:cubicBezTo>
                  <a:cubicBezTo>
                    <a:pt x="1009417" y="204265"/>
                    <a:pt x="1027092" y="172840"/>
                    <a:pt x="1021200" y="133558"/>
                  </a:cubicBezTo>
                  <a:cubicBezTo>
                    <a:pt x="1019237" y="113917"/>
                    <a:pt x="1009417" y="96240"/>
                    <a:pt x="991743" y="86420"/>
                  </a:cubicBezTo>
                  <a:cubicBezTo>
                    <a:pt x="956393" y="64815"/>
                    <a:pt x="915153" y="88384"/>
                    <a:pt x="883731" y="111953"/>
                  </a:cubicBezTo>
                  <a:cubicBezTo>
                    <a:pt x="730551" y="233727"/>
                    <a:pt x="618612" y="404603"/>
                    <a:pt x="488998" y="547981"/>
                  </a:cubicBezTo>
                  <a:cubicBezTo>
                    <a:pt x="475251" y="563694"/>
                    <a:pt x="443830" y="587263"/>
                    <a:pt x="426155" y="563694"/>
                  </a:cubicBezTo>
                  <a:cubicBezTo>
                    <a:pt x="416335" y="551909"/>
                    <a:pt x="422227" y="530304"/>
                    <a:pt x="430083" y="518520"/>
                  </a:cubicBezTo>
                  <a:cubicBezTo>
                    <a:pt x="494889" y="382998"/>
                    <a:pt x="606829" y="273009"/>
                    <a:pt x="667708" y="135522"/>
                  </a:cubicBezTo>
                  <a:cubicBezTo>
                    <a:pt x="685383" y="96240"/>
                    <a:pt x="695202" y="45174"/>
                    <a:pt x="663780" y="15713"/>
                  </a:cubicBezTo>
                  <a:cubicBezTo>
                    <a:pt x="628431" y="-17677"/>
                    <a:pt x="569516" y="7856"/>
                    <a:pt x="532203" y="39282"/>
                  </a:cubicBezTo>
                  <a:cubicBezTo>
                    <a:pt x="430083" y="131594"/>
                    <a:pt x="373131" y="269080"/>
                    <a:pt x="306360" y="386926"/>
                  </a:cubicBezTo>
                  <a:cubicBezTo>
                    <a:pt x="259228" y="469418"/>
                    <a:pt x="206204" y="557802"/>
                    <a:pt x="109976" y="589227"/>
                  </a:cubicBezTo>
                  <a:cubicBezTo>
                    <a:pt x="72662" y="601012"/>
                    <a:pt x="17675" y="593155"/>
                    <a:pt x="0" y="563694"/>
                  </a:cubicBezTo>
                  <a:cubicBezTo>
                    <a:pt x="39277" y="661898"/>
                    <a:pt x="92301" y="730641"/>
                    <a:pt x="153180" y="781708"/>
                  </a:cubicBezTo>
                  <a:cubicBezTo>
                    <a:pt x="133542" y="744390"/>
                    <a:pt x="129614" y="695288"/>
                    <a:pt x="147289" y="648150"/>
                  </a:cubicBezTo>
                  <a:cubicBezTo>
                    <a:pt x="176746" y="565658"/>
                    <a:pt x="259228" y="520484"/>
                    <a:pt x="331890" y="546017"/>
                  </a:cubicBezTo>
                  <a:cubicBezTo>
                    <a:pt x="402589" y="571550"/>
                    <a:pt x="437938" y="659934"/>
                    <a:pt x="406516" y="742426"/>
                  </a:cubicBezTo>
                  <a:cubicBezTo>
                    <a:pt x="382950" y="805277"/>
                    <a:pt x="327962" y="848487"/>
                    <a:pt x="271011" y="850451"/>
                  </a:cubicBezTo>
                  <a:cubicBezTo>
                    <a:pt x="384914" y="895625"/>
                    <a:pt x="506673" y="895625"/>
                    <a:pt x="606829" y="879912"/>
                  </a:cubicBezTo>
                  <a:cubicBezTo>
                    <a:pt x="691274" y="868128"/>
                    <a:pt x="769828" y="834738"/>
                    <a:pt x="838563" y="785636"/>
                  </a:cubicBezTo>
                  <a:cubicBezTo>
                    <a:pt x="919080" y="728677"/>
                    <a:pt x="1005490" y="677611"/>
                    <a:pt x="1066369" y="601012"/>
                  </a:cubicBezTo>
                  <a:cubicBezTo>
                    <a:pt x="1093863" y="573514"/>
                    <a:pt x="1115465" y="524412"/>
                    <a:pt x="1089935" y="491023"/>
                  </a:cubicBezTo>
                  <a:close/>
                </a:path>
              </a:pathLst>
            </a:custGeom>
            <a:grpFill/>
            <a:ln w="19616" cap="flat">
              <a:noFill/>
              <a:prstDash val="solid"/>
              <a:miter/>
            </a:ln>
          </p:spPr>
          <p:txBody>
            <a:bodyPr rtlCol="0" anchor="ctr"/>
            <a:lstStyle/>
            <a:p>
              <a:endParaRPr lang="en-US"/>
            </a:p>
          </p:txBody>
        </p:sp>
      </p:grpSp>
    </p:spTree>
    <p:extLst>
      <p:ext uri="{BB962C8B-B14F-4D97-AF65-F5344CB8AC3E}">
        <p14:creationId xmlns:p14="http://schemas.microsoft.com/office/powerpoint/2010/main" val="8693035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172953-27B6-2C60-F00F-09B2EED743E4}"/>
              </a:ext>
            </a:extLst>
          </p:cNvPr>
          <p:cNvSpPr>
            <a:spLocks noGrp="1"/>
          </p:cNvSpPr>
          <p:nvPr>
            <p:ph type="body" sz="quarter" idx="30"/>
          </p:nvPr>
        </p:nvSpPr>
        <p:spPr>
          <a:xfrm>
            <a:off x="743983" y="523547"/>
            <a:ext cx="10483431" cy="804265"/>
          </a:xfrm>
        </p:spPr>
        <p:txBody>
          <a:bodyPr/>
          <a:lstStyle/>
          <a:p>
            <a:r>
              <a:rPr lang="en-GB" dirty="0"/>
              <a:t>Case Study: Startup Denmark</a:t>
            </a:r>
          </a:p>
        </p:txBody>
      </p:sp>
      <p:sp>
        <p:nvSpPr>
          <p:cNvPr id="3" name="Text Placeholder 2">
            <a:extLst>
              <a:ext uri="{FF2B5EF4-FFF2-40B4-BE49-F238E27FC236}">
                <a16:creationId xmlns:a16="http://schemas.microsoft.com/office/drawing/2014/main" id="{3413EFBD-A367-465F-93C9-A2AEBD33CCB8}"/>
              </a:ext>
            </a:extLst>
          </p:cNvPr>
          <p:cNvSpPr>
            <a:spLocks noGrp="1"/>
          </p:cNvSpPr>
          <p:nvPr>
            <p:ph type="body" sz="quarter" idx="48"/>
          </p:nvPr>
        </p:nvSpPr>
        <p:spPr>
          <a:xfrm>
            <a:off x="427144" y="1222491"/>
            <a:ext cx="11337711" cy="4439577"/>
          </a:xfrm>
        </p:spPr>
        <p:txBody>
          <a:bodyPr/>
          <a:lstStyle/>
          <a:p>
            <a:r>
              <a:rPr lang="en-GB" dirty="0"/>
              <a:t>Startup Denmark is a visa scheme for non-EU, non-EEA and non-Swiss citizens. You apply on the basis of a business plan which is evaluated by an independent expert panel. If the panel approves your business plan, you are eligible to apply for a residence and work permit as a self-employed entrepreneur. The permit is granted for a period of up to two years with the possibility of extension for three years at a time. Who is eligible to apply?</a:t>
            </a:r>
          </a:p>
          <a:p>
            <a:r>
              <a:rPr lang="en-GB" dirty="0"/>
              <a:t>Startup Denmark is for self-employed persons, and only non-EU (European Union), non-EEA (European Economic Area) and </a:t>
            </a:r>
            <a:r>
              <a:rPr lang="en-GB" dirty="0" err="1"/>
              <a:t>and</a:t>
            </a:r>
            <a:r>
              <a:rPr lang="en-GB" dirty="0"/>
              <a:t> non-Swiss citizens can apply.</a:t>
            </a:r>
          </a:p>
          <a:p>
            <a:r>
              <a:rPr lang="en-GB" dirty="0"/>
              <a:t>Up to three non-EU/EEA citizens can submit a business plan as a team. If the business plan is approved by the Startup Denmark expert panel the applicants must apply individually for a residence and work permit from the immigration authorities.</a:t>
            </a:r>
          </a:p>
          <a:p>
            <a:endParaRPr lang="en-GB" dirty="0"/>
          </a:p>
          <a:p>
            <a:r>
              <a:rPr lang="en-GB" dirty="0"/>
              <a:t>A non-EU/EEA citizen can submit a business plan together with EU/EEA citizens if they are part of the team behind the start-up. However, EU/EEA citizens do not need residence and work permits for Denmark due to the EU rules on free movement of persons and services.</a:t>
            </a:r>
          </a:p>
        </p:txBody>
      </p:sp>
      <p:pic>
        <p:nvPicPr>
          <p:cNvPr id="4" name="Picture 3">
            <a:extLst>
              <a:ext uri="{FF2B5EF4-FFF2-40B4-BE49-F238E27FC236}">
                <a16:creationId xmlns:a16="http://schemas.microsoft.com/office/drawing/2014/main" id="{1391CD9D-2551-CAD5-86C4-6F9FF482D94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10236" y="333123"/>
            <a:ext cx="2972792" cy="842040"/>
          </a:xfrm>
          <a:prstGeom prst="rect">
            <a:avLst/>
          </a:prstGeom>
        </p:spPr>
      </p:pic>
    </p:spTree>
    <p:extLst>
      <p:ext uri="{BB962C8B-B14F-4D97-AF65-F5344CB8AC3E}">
        <p14:creationId xmlns:p14="http://schemas.microsoft.com/office/powerpoint/2010/main" val="53972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5EEECF-DD3D-BD50-A614-64C4703BD10B}"/>
              </a:ext>
            </a:extLst>
          </p:cNvPr>
          <p:cNvSpPr>
            <a:spLocks noGrp="1"/>
          </p:cNvSpPr>
          <p:nvPr>
            <p:ph type="body" sz="quarter" idx="30"/>
          </p:nvPr>
        </p:nvSpPr>
        <p:spPr>
          <a:xfrm>
            <a:off x="758027" y="625308"/>
            <a:ext cx="10483431" cy="804265"/>
          </a:xfrm>
        </p:spPr>
        <p:txBody>
          <a:bodyPr/>
          <a:lstStyle/>
          <a:p>
            <a:r>
              <a:rPr lang="en-GB" dirty="0"/>
              <a:t>Case Study: </a:t>
            </a:r>
            <a:r>
              <a:rPr lang="en-GB" dirty="0" err="1"/>
              <a:t>Mexa.Space</a:t>
            </a:r>
            <a:r>
              <a:rPr lang="en-GB" dirty="0"/>
              <a:t> </a:t>
            </a:r>
          </a:p>
        </p:txBody>
      </p:sp>
      <p:sp>
        <p:nvSpPr>
          <p:cNvPr id="3" name="Text Placeholder 2">
            <a:extLst>
              <a:ext uri="{FF2B5EF4-FFF2-40B4-BE49-F238E27FC236}">
                <a16:creationId xmlns:a16="http://schemas.microsoft.com/office/drawing/2014/main" id="{2953F8C8-20E6-2104-D8EB-C3F850D525EE}"/>
              </a:ext>
            </a:extLst>
          </p:cNvPr>
          <p:cNvSpPr>
            <a:spLocks noGrp="1"/>
          </p:cNvSpPr>
          <p:nvPr>
            <p:ph type="body" sz="quarter" idx="48"/>
          </p:nvPr>
        </p:nvSpPr>
        <p:spPr>
          <a:xfrm>
            <a:off x="758027" y="1790589"/>
            <a:ext cx="10587753" cy="4439577"/>
          </a:xfrm>
        </p:spPr>
        <p:txBody>
          <a:bodyPr/>
          <a:lstStyle/>
          <a:p>
            <a:r>
              <a:rPr lang="en-US" sz="2000" dirty="0" err="1"/>
              <a:t>Mexa.space</a:t>
            </a:r>
            <a:r>
              <a:rPr lang="en-US" sz="2000" dirty="0"/>
              <a:t>, launched by Vanessa Arellano, is an online platform showcasing Mexican handicrafts globally. Originally aiming to partner with physical shops, the platform shifted online to widen its reach, offering products like artisanal tequila glasses that highlight Mexico's cultural heritage. Vanessa's entrepreneurial journey was inspired by a desire to share her Mexican roots, leading her to establish </a:t>
            </a:r>
            <a:r>
              <a:rPr lang="en-US" sz="2000" dirty="0" err="1"/>
              <a:t>Mexa.space</a:t>
            </a:r>
            <a:r>
              <a:rPr lang="en-US" sz="2000" dirty="0"/>
              <a:t> in Denmark as a bridge between cultures.</a:t>
            </a:r>
          </a:p>
          <a:p>
            <a:endParaRPr lang="en-US" sz="2000" dirty="0"/>
          </a:p>
          <a:p>
            <a:r>
              <a:rPr lang="en-US" sz="2000" dirty="0"/>
              <a:t>The move to digital allowed </a:t>
            </a:r>
            <a:r>
              <a:rPr lang="en-US" sz="2000" dirty="0" err="1"/>
              <a:t>Mexa.space</a:t>
            </a:r>
            <a:r>
              <a:rPr lang="en-US" sz="2000" dirty="0"/>
              <a:t> to navigate initial hurdles, such as financial constraints and the need for a robust online presence. This transition has successfully connected customers worldwide with Mexican craftsmanship, supporting local artisans and promoting cultural exchange.</a:t>
            </a:r>
          </a:p>
          <a:p>
            <a:endParaRPr lang="en-US" sz="2000" dirty="0"/>
          </a:p>
          <a:p>
            <a:r>
              <a:rPr lang="en-US" sz="2000" dirty="0"/>
              <a:t>Looking ahead, Vanessa aims to grow </a:t>
            </a:r>
            <a:r>
              <a:rPr lang="en-US" sz="2000" dirty="0" err="1"/>
              <a:t>Mexa.space</a:t>
            </a:r>
            <a:r>
              <a:rPr lang="en-US" sz="2000" dirty="0"/>
              <a:t> sustainably, diversifying its product range and improving its European distribution network, all while adhering to fair trade and ethical standards. </a:t>
            </a:r>
            <a:r>
              <a:rPr lang="en-US" sz="2000" dirty="0" err="1"/>
              <a:t>Mexa.space</a:t>
            </a:r>
            <a:r>
              <a:rPr lang="en-US" sz="2000" dirty="0"/>
              <a:t> exemplifies the impact of migrant entrepreneurship, using digital innovation and a passion for heritage to foster cultural appreciation and connectivity.</a:t>
            </a:r>
            <a:endParaRPr lang="en-GB" sz="2000" dirty="0"/>
          </a:p>
        </p:txBody>
      </p:sp>
      <p:pic>
        <p:nvPicPr>
          <p:cNvPr id="4" name="Picture Placeholder 47">
            <a:extLst>
              <a:ext uri="{FF2B5EF4-FFF2-40B4-BE49-F238E27FC236}">
                <a16:creationId xmlns:a16="http://schemas.microsoft.com/office/drawing/2014/main" id="{2D265505-D80A-77B0-3FF6-2172DB21599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33980" t="24300" r="35841" b="30621"/>
          <a:stretch/>
        </p:blipFill>
        <p:spPr>
          <a:xfrm>
            <a:off x="7170822" y="355067"/>
            <a:ext cx="1816768" cy="1255014"/>
          </a:xfrm>
          <a:prstGeom prst="rect">
            <a:avLst/>
          </a:prstGeom>
        </p:spPr>
      </p:pic>
    </p:spTree>
    <p:extLst>
      <p:ext uri="{BB962C8B-B14F-4D97-AF65-F5344CB8AC3E}">
        <p14:creationId xmlns:p14="http://schemas.microsoft.com/office/powerpoint/2010/main" val="21290148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613372" y="785673"/>
            <a:ext cx="10965253" cy="804265"/>
          </a:xfrm>
        </p:spPr>
        <p:txBody>
          <a:bodyPr/>
          <a:lstStyle/>
          <a:p>
            <a:pPr algn="ctr"/>
            <a:r>
              <a:rPr lang="en-GB" dirty="0"/>
              <a:t>LEARNING  RESOURCES TO ENHANCE BUSINESS ENGLISH </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402873" y="1474191"/>
            <a:ext cx="7155396" cy="4439577"/>
          </a:xfrm>
        </p:spPr>
        <p:txBody>
          <a:bodyPr/>
          <a:lstStyle/>
          <a:p>
            <a:endParaRPr lang="en-US" dirty="0">
              <a:solidFill>
                <a:schemeClr val="tx1"/>
              </a:solidFill>
            </a:endParaRPr>
          </a:p>
          <a:p>
            <a:r>
              <a:rPr lang="en-US" b="1" dirty="0">
                <a:solidFill>
                  <a:schemeClr val="tx1"/>
                </a:solidFill>
              </a:rPr>
              <a:t>3. Talk English –   Community that support to improve  language skills  </a:t>
            </a:r>
          </a:p>
          <a:p>
            <a:pPr marL="342900" indent="-342900">
              <a:buFont typeface="Arial" panose="020B0604020202020204" pitchFamily="34" charset="0"/>
              <a:buChar char="•"/>
            </a:pPr>
            <a:r>
              <a:rPr lang="en-US" dirty="0">
                <a:solidFill>
                  <a:schemeClr val="tx1"/>
                </a:solidFill>
              </a:rPr>
              <a:t>Website: </a:t>
            </a:r>
            <a:r>
              <a:rPr lang="en-US" dirty="0">
                <a:solidFill>
                  <a:schemeClr val="tx1"/>
                </a:solidFill>
                <a:hlinkClick r:id="rId3"/>
              </a:rPr>
              <a:t>https://www.talk-english.co.uk/introduction/learners-introduction/</a:t>
            </a:r>
            <a:endParaRPr lang="en-US" dirty="0">
              <a:solidFill>
                <a:schemeClr val="tx1"/>
              </a:solidFill>
            </a:endParaRPr>
          </a:p>
          <a:p>
            <a:endParaRPr lang="en-US" b="1" dirty="0">
              <a:solidFill>
                <a:schemeClr val="tx1"/>
              </a:solidFill>
            </a:endParaRPr>
          </a:p>
          <a:p>
            <a:r>
              <a:rPr lang="en-US" b="1" dirty="0">
                <a:solidFill>
                  <a:schemeClr val="tx1"/>
                </a:solidFill>
              </a:rPr>
              <a:t>4. English Online Various Study Course offered by British Council </a:t>
            </a:r>
          </a:p>
          <a:p>
            <a:pPr marL="342900" indent="-342900">
              <a:buFont typeface="Arial" panose="020B0604020202020204" pitchFamily="34" charset="0"/>
              <a:buChar char="•"/>
            </a:pPr>
            <a:r>
              <a:rPr lang="en-US" dirty="0">
                <a:solidFill>
                  <a:schemeClr val="tx1"/>
                </a:solidFill>
              </a:rPr>
              <a:t>Website: </a:t>
            </a:r>
            <a:r>
              <a:rPr lang="en-US" dirty="0">
                <a:solidFill>
                  <a:schemeClr val="tx1"/>
                </a:solidFill>
                <a:hlinkClick r:id="rId4"/>
              </a:rPr>
              <a:t>https://www.britishcouncil.org/english/learn-online</a:t>
            </a:r>
            <a:endParaRPr lang="en-US" dirty="0">
              <a:solidFill>
                <a:schemeClr val="tx1"/>
              </a:solidFill>
            </a:endParaRPr>
          </a:p>
          <a:p>
            <a:endParaRPr lang="en-US" dirty="0">
              <a:solidFill>
                <a:schemeClr val="tx1"/>
              </a:solidFill>
            </a:endParaRPr>
          </a:p>
          <a:p>
            <a:r>
              <a:rPr lang="en-US" b="1" dirty="0">
                <a:solidFill>
                  <a:schemeClr val="tx1"/>
                </a:solidFill>
              </a:rPr>
              <a:t>5</a:t>
            </a:r>
            <a:r>
              <a:rPr lang="en-US" dirty="0">
                <a:solidFill>
                  <a:schemeClr val="tx1"/>
                </a:solidFill>
              </a:rPr>
              <a:t>.</a:t>
            </a:r>
            <a:r>
              <a:rPr lang="en-US" b="1" dirty="0">
                <a:solidFill>
                  <a:schemeClr val="tx1"/>
                </a:solidFill>
              </a:rPr>
              <a:t>Say Hi Application – conversational translation </a:t>
            </a:r>
          </a:p>
          <a:p>
            <a:pPr marL="342900" indent="-342900">
              <a:buFont typeface="Arial" panose="020B0604020202020204" pitchFamily="34" charset="0"/>
              <a:buChar char="•"/>
            </a:pPr>
            <a:r>
              <a:rPr lang="en-US" dirty="0">
                <a:solidFill>
                  <a:schemeClr val="tx1"/>
                </a:solidFill>
              </a:rPr>
              <a:t>Website: </a:t>
            </a:r>
            <a:r>
              <a:rPr lang="en-US" dirty="0">
                <a:solidFill>
                  <a:schemeClr val="tx1"/>
                </a:solidFill>
                <a:hlinkClick r:id="rId5"/>
              </a:rPr>
              <a:t>https://www.sayhi.com/en/translate/</a:t>
            </a:r>
            <a:endParaRPr lang="en-US" dirty="0">
              <a:solidFill>
                <a:schemeClr val="tx1"/>
              </a:solidFill>
            </a:endParaRPr>
          </a:p>
          <a:p>
            <a:endParaRPr lang="en-US" dirty="0">
              <a:solidFill>
                <a:schemeClr val="tx1"/>
              </a:solidFill>
            </a:endParaRPr>
          </a:p>
          <a:p>
            <a:endParaRPr lang="en-US" dirty="0">
              <a:solidFill>
                <a:schemeClr val="tx1"/>
              </a:solidFill>
            </a:endParaRPr>
          </a:p>
          <a:p>
            <a:pPr marL="342900" indent="-342900">
              <a:buFont typeface="Arial" panose="020B0604020202020204" pitchFamily="34" charset="0"/>
              <a:buChar char="•"/>
            </a:pPr>
            <a:endParaRPr lang="en-US" dirty="0">
              <a:solidFill>
                <a:schemeClr val="tx1"/>
              </a:solidFill>
            </a:endParaRPr>
          </a:p>
          <a:p>
            <a:endParaRPr lang="en-US" dirty="0">
              <a:solidFill>
                <a:schemeClr val="tx1"/>
              </a:solidFill>
            </a:endParaRPr>
          </a:p>
          <a:p>
            <a:endParaRPr lang="en-US" dirty="0">
              <a:solidFill>
                <a:schemeClr val="tx1"/>
              </a:solidFill>
            </a:endParaRPr>
          </a:p>
        </p:txBody>
      </p:sp>
      <p:sp>
        <p:nvSpPr>
          <p:cNvPr id="4" name="Slide Number Placeholder 2">
            <a:extLst>
              <a:ext uri="{FF2B5EF4-FFF2-40B4-BE49-F238E27FC236}">
                <a16:creationId xmlns:a16="http://schemas.microsoft.com/office/drawing/2014/main" id="{E034A2E0-2347-842B-FFA5-F13C022F41B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6</a:t>
            </a:fld>
            <a:endParaRPr lang="en-US" sz="800"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61B8FE2B-0928-E743-6E26-C3009C32773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8387" t="10823" r="9307" b="5574"/>
          <a:stretch/>
        </p:blipFill>
        <p:spPr>
          <a:xfrm>
            <a:off x="6829401" y="2314829"/>
            <a:ext cx="5734132" cy="3494767"/>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CD6C1C69-251C-7D83-ADF2-47A494B4209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86784" y="2611762"/>
            <a:ext cx="4102343" cy="2573695"/>
          </a:xfrm>
          <a:prstGeom prst="rect">
            <a:avLst/>
          </a:prstGeom>
        </p:spPr>
      </p:pic>
    </p:spTree>
    <p:extLst>
      <p:ext uri="{BB962C8B-B14F-4D97-AF65-F5344CB8AC3E}">
        <p14:creationId xmlns:p14="http://schemas.microsoft.com/office/powerpoint/2010/main" val="1335019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851B00E-87A4-6809-75C0-0606E0F7688C}"/>
              </a:ext>
            </a:extLst>
          </p:cNvPr>
          <p:cNvSpPr>
            <a:spLocks noGrp="1"/>
          </p:cNvSpPr>
          <p:nvPr>
            <p:ph type="body" sz="quarter" idx="20"/>
          </p:nvPr>
        </p:nvSpPr>
        <p:spPr/>
        <p:txBody>
          <a:bodyPr/>
          <a:lstStyle/>
          <a:p>
            <a:r>
              <a:rPr lang="en-US" dirty="0"/>
              <a:t>www.</a:t>
            </a:r>
            <a:r>
              <a:rPr lang="en-US" b="1" dirty="0"/>
              <a:t>ingrow</a:t>
            </a:r>
            <a:r>
              <a:rPr lang="en-US" dirty="0"/>
              <a:t>.eu</a:t>
            </a:r>
          </a:p>
        </p:txBody>
      </p:sp>
      <p:sp>
        <p:nvSpPr>
          <p:cNvPr id="5" name="Text Placeholder 4">
            <a:extLst>
              <a:ext uri="{FF2B5EF4-FFF2-40B4-BE49-F238E27FC236}">
                <a16:creationId xmlns:a16="http://schemas.microsoft.com/office/drawing/2014/main" id="{E06499F2-5E90-07E2-4CB3-FFBDC4494273}"/>
              </a:ext>
            </a:extLst>
          </p:cNvPr>
          <p:cNvSpPr>
            <a:spLocks noGrp="1"/>
          </p:cNvSpPr>
          <p:nvPr>
            <p:ph type="body" sz="quarter" idx="30"/>
          </p:nvPr>
        </p:nvSpPr>
        <p:spPr/>
        <p:txBody>
          <a:bodyPr/>
          <a:lstStyle/>
          <a:p>
            <a:r>
              <a:rPr lang="en-US" dirty="0" err="1"/>
              <a:t>Follow our journey</a:t>
            </a:r>
            <a:endParaRPr lang="en-US" dirty="0"/>
          </a:p>
        </p:txBody>
      </p:sp>
      <p:grpSp>
        <p:nvGrpSpPr>
          <p:cNvPr id="24" name="Group 23">
            <a:extLst>
              <a:ext uri="{FF2B5EF4-FFF2-40B4-BE49-F238E27FC236}">
                <a16:creationId xmlns:a16="http://schemas.microsoft.com/office/drawing/2014/main" id="{B205A1CF-0959-78DE-5028-7853151D2286}"/>
              </a:ext>
            </a:extLst>
          </p:cNvPr>
          <p:cNvGrpSpPr/>
          <p:nvPr/>
        </p:nvGrpSpPr>
        <p:grpSpPr>
          <a:xfrm>
            <a:off x="575886" y="4233019"/>
            <a:ext cx="2476327" cy="417772"/>
            <a:chOff x="575887" y="5068173"/>
            <a:chExt cx="1664680" cy="280842"/>
          </a:xfrm>
        </p:grpSpPr>
        <p:grpSp>
          <p:nvGrpSpPr>
            <p:cNvPr id="6" name="Graphic 3">
              <a:extLst>
                <a:ext uri="{FF2B5EF4-FFF2-40B4-BE49-F238E27FC236}">
                  <a16:creationId xmlns:a16="http://schemas.microsoft.com/office/drawing/2014/main" id="{C16F0B8A-7F69-937C-F2ED-17559B20A6AB}"/>
                </a:ext>
              </a:extLst>
            </p:cNvPr>
            <p:cNvGrpSpPr/>
            <p:nvPr/>
          </p:nvGrpSpPr>
          <p:grpSpPr>
            <a:xfrm>
              <a:off x="1614025" y="5068173"/>
              <a:ext cx="280634" cy="280634"/>
              <a:chOff x="1950027" y="2499889"/>
              <a:chExt cx="850463" cy="850463"/>
            </a:xfrm>
          </p:grpSpPr>
          <p:sp>
            <p:nvSpPr>
              <p:cNvPr id="7" name="Freeform 6">
                <a:extLst>
                  <a:ext uri="{FF2B5EF4-FFF2-40B4-BE49-F238E27FC236}">
                    <a16:creationId xmlns:a16="http://schemas.microsoft.com/office/drawing/2014/main" id="{207490F1-E345-5BC9-D101-99147648B512}"/>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97924"/>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8" name="Graphic 3">
                <a:extLst>
                  <a:ext uri="{FF2B5EF4-FFF2-40B4-BE49-F238E27FC236}">
                    <a16:creationId xmlns:a16="http://schemas.microsoft.com/office/drawing/2014/main" id="{EF0EC305-2157-B506-4C46-7D05B4AB506E}"/>
                  </a:ext>
                </a:extLst>
              </p:cNvPr>
              <p:cNvGrpSpPr/>
              <p:nvPr/>
            </p:nvGrpSpPr>
            <p:grpSpPr>
              <a:xfrm>
                <a:off x="2107521" y="2657382"/>
                <a:ext cx="535476" cy="535477"/>
                <a:chOff x="2107521" y="2657382"/>
                <a:chExt cx="535476" cy="535477"/>
              </a:xfrm>
              <a:solidFill>
                <a:srgbClr val="FFFFFF"/>
              </a:solidFill>
            </p:grpSpPr>
            <p:sp>
              <p:nvSpPr>
                <p:cNvPr id="9" name="Freeform 8">
                  <a:extLst>
                    <a:ext uri="{FF2B5EF4-FFF2-40B4-BE49-F238E27FC236}">
                      <a16:creationId xmlns:a16="http://schemas.microsoft.com/office/drawing/2014/main" id="{9212B4F7-97DF-6D12-BC9E-8A1F181265E4}"/>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A6004818-C8CE-1437-8DFC-6531BA840172}"/>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C59713EE-BFB0-C40E-9344-FCFC1CB8A270}"/>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13" name="Graphic 3">
              <a:extLst>
                <a:ext uri="{FF2B5EF4-FFF2-40B4-BE49-F238E27FC236}">
                  <a16:creationId xmlns:a16="http://schemas.microsoft.com/office/drawing/2014/main" id="{6ADFA78E-0546-9468-4BB4-200E92A1AB17}"/>
                </a:ext>
              </a:extLst>
            </p:cNvPr>
            <p:cNvGrpSpPr/>
            <p:nvPr/>
          </p:nvGrpSpPr>
          <p:grpSpPr>
            <a:xfrm>
              <a:off x="921794" y="5068173"/>
              <a:ext cx="280634" cy="280634"/>
              <a:chOff x="-147782" y="2499889"/>
              <a:chExt cx="850463" cy="850463"/>
            </a:xfrm>
          </p:grpSpPr>
          <p:sp>
            <p:nvSpPr>
              <p:cNvPr id="14" name="Freeform 13">
                <a:extLst>
                  <a:ext uri="{FF2B5EF4-FFF2-40B4-BE49-F238E27FC236}">
                    <a16:creationId xmlns:a16="http://schemas.microsoft.com/office/drawing/2014/main" id="{FDBCB942-26FF-C552-B1A3-52312ED6BF4D}"/>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97924"/>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9295F478-319D-3477-9C4B-A70F9E9B7ED5}"/>
                  </a:ext>
                </a:extLst>
              </p:cNvPr>
              <p:cNvSpPr/>
              <p:nvPr/>
            </p:nvSpPr>
            <p:spPr>
              <a:xfrm>
                <a:off x="18530" y="2722899"/>
                <a:ext cx="549966" cy="447280"/>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16" name="Graphic 3">
              <a:extLst>
                <a:ext uri="{FF2B5EF4-FFF2-40B4-BE49-F238E27FC236}">
                  <a16:creationId xmlns:a16="http://schemas.microsoft.com/office/drawing/2014/main" id="{80CDBD12-7227-6369-73DA-B64E6DFBC12C}"/>
                </a:ext>
              </a:extLst>
            </p:cNvPr>
            <p:cNvGrpSpPr/>
            <p:nvPr/>
          </p:nvGrpSpPr>
          <p:grpSpPr>
            <a:xfrm>
              <a:off x="1959933" y="5068173"/>
              <a:ext cx="280634" cy="280634"/>
              <a:chOff x="2998302" y="2499889"/>
              <a:chExt cx="850463" cy="850463"/>
            </a:xfrm>
          </p:grpSpPr>
          <p:sp>
            <p:nvSpPr>
              <p:cNvPr id="17" name="Freeform 16">
                <a:extLst>
                  <a:ext uri="{FF2B5EF4-FFF2-40B4-BE49-F238E27FC236}">
                    <a16:creationId xmlns:a16="http://schemas.microsoft.com/office/drawing/2014/main" id="{FF365CDF-6FF9-91B4-82AB-20B0506EDBF3}"/>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E97924"/>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8" name="Freeform 17">
                <a:extLst>
                  <a:ext uri="{FF2B5EF4-FFF2-40B4-BE49-F238E27FC236}">
                    <a16:creationId xmlns:a16="http://schemas.microsoft.com/office/drawing/2014/main" id="{C51DB4C4-55D6-B57D-7ADB-2642557C7218}"/>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19" name="Graphic 3">
              <a:extLst>
                <a:ext uri="{FF2B5EF4-FFF2-40B4-BE49-F238E27FC236}">
                  <a16:creationId xmlns:a16="http://schemas.microsoft.com/office/drawing/2014/main" id="{0DC999F4-1270-4BAD-D991-3FF630789A37}"/>
                </a:ext>
              </a:extLst>
            </p:cNvPr>
            <p:cNvGrpSpPr/>
            <p:nvPr/>
          </p:nvGrpSpPr>
          <p:grpSpPr>
            <a:xfrm>
              <a:off x="575887" y="5068173"/>
              <a:ext cx="280634" cy="280842"/>
              <a:chOff x="-1196056" y="2499889"/>
              <a:chExt cx="850463" cy="851093"/>
            </a:xfrm>
          </p:grpSpPr>
          <p:sp>
            <p:nvSpPr>
              <p:cNvPr id="20" name="Freeform 19">
                <a:extLst>
                  <a:ext uri="{FF2B5EF4-FFF2-40B4-BE49-F238E27FC236}">
                    <a16:creationId xmlns:a16="http://schemas.microsoft.com/office/drawing/2014/main" id="{DB34B1BE-7597-2BD6-C4DE-8970A9DDD349}"/>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E97924"/>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1A5B505D-0AE7-E7E0-3E8C-E879D3E0AE76}"/>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22" name="Freeform 21">
              <a:extLst>
                <a:ext uri="{FF2B5EF4-FFF2-40B4-BE49-F238E27FC236}">
                  <a16:creationId xmlns:a16="http://schemas.microsoft.com/office/drawing/2014/main" id="{ADC8DA71-6474-E29C-8B02-017CD63A5BAF}"/>
                </a:ext>
              </a:extLst>
            </p:cNvPr>
            <p:cNvSpPr/>
            <p:nvPr/>
          </p:nvSpPr>
          <p:spPr>
            <a:xfrm>
              <a:off x="1267910" y="5068173"/>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97924"/>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23" name="Graphic 22" descr="World with solid fill">
              <a:extLst>
                <a:ext uri="{FF2B5EF4-FFF2-40B4-BE49-F238E27FC236}">
                  <a16:creationId xmlns:a16="http://schemas.microsoft.com/office/drawing/2014/main" id="{D0C830EC-2994-0CE1-6328-18CA4371EAA4}"/>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85189" y="5085452"/>
              <a:ext cx="246077" cy="246077"/>
            </a:xfrm>
            <a:prstGeom prst="rect">
              <a:avLst/>
            </a:prstGeom>
          </p:spPr>
        </p:pic>
      </p:grpSp>
      <p:grpSp>
        <p:nvGrpSpPr>
          <p:cNvPr id="34" name="Group 33">
            <a:extLst>
              <a:ext uri="{FF2B5EF4-FFF2-40B4-BE49-F238E27FC236}">
                <a16:creationId xmlns:a16="http://schemas.microsoft.com/office/drawing/2014/main" id="{9149C1B2-6321-2661-5E70-B0188E48F97D}"/>
              </a:ext>
            </a:extLst>
          </p:cNvPr>
          <p:cNvGrpSpPr/>
          <p:nvPr/>
        </p:nvGrpSpPr>
        <p:grpSpPr>
          <a:xfrm>
            <a:off x="9055786" y="2634249"/>
            <a:ext cx="3136215" cy="3344687"/>
            <a:chOff x="9055786" y="2634249"/>
            <a:chExt cx="3136215" cy="3344687"/>
          </a:xfrm>
        </p:grpSpPr>
        <p:sp>
          <p:nvSpPr>
            <p:cNvPr id="31" name="Freeform 30">
              <a:extLst>
                <a:ext uri="{FF2B5EF4-FFF2-40B4-BE49-F238E27FC236}">
                  <a16:creationId xmlns:a16="http://schemas.microsoft.com/office/drawing/2014/main" id="{AE5D0B86-FA31-B821-11AD-EEEBC4900E71}"/>
                </a:ext>
              </a:extLst>
            </p:cNvPr>
            <p:cNvSpPr/>
            <p:nvPr userDrawn="1"/>
          </p:nvSpPr>
          <p:spPr>
            <a:xfrm>
              <a:off x="9055786" y="3045909"/>
              <a:ext cx="634138" cy="2933026"/>
            </a:xfrm>
            <a:custGeom>
              <a:avLst/>
              <a:gdLst>
                <a:gd name="connsiteX0" fmla="*/ 282413 w 634138"/>
                <a:gd name="connsiteY0" fmla="*/ 153 h 2933026"/>
                <a:gd name="connsiteX1" fmla="*/ 617924 w 634138"/>
                <a:gd name="connsiteY1" fmla="*/ 376379 h 2933026"/>
                <a:gd name="connsiteX2" fmla="*/ 617924 w 634138"/>
                <a:gd name="connsiteY2" fmla="*/ 757688 h 2933026"/>
                <a:gd name="connsiteX3" fmla="*/ 516254 w 634138"/>
                <a:gd name="connsiteY3" fmla="*/ 1759258 h 2933026"/>
                <a:gd name="connsiteX4" fmla="*/ 628984 w 634138"/>
                <a:gd name="connsiteY4" fmla="*/ 2914228 h 2933026"/>
                <a:gd name="connsiteX5" fmla="*/ 634138 w 634138"/>
                <a:gd name="connsiteY5" fmla="*/ 2933026 h 2933026"/>
                <a:gd name="connsiteX6" fmla="*/ 407410 w 634138"/>
                <a:gd name="connsiteY6" fmla="*/ 2933026 h 2933026"/>
                <a:gd name="connsiteX7" fmla="*/ 359936 w 634138"/>
                <a:gd name="connsiteY7" fmla="*/ 2897466 h 2933026"/>
                <a:gd name="connsiteX8" fmla="*/ 124825 w 634138"/>
                <a:gd name="connsiteY8" fmla="*/ 2587970 h 2933026"/>
                <a:gd name="connsiteX9" fmla="*/ 48572 w 634138"/>
                <a:gd name="connsiteY9" fmla="*/ 1627072 h 2933026"/>
                <a:gd name="connsiteX10" fmla="*/ 211246 w 634138"/>
                <a:gd name="connsiteY10" fmla="*/ 950884 h 2933026"/>
                <a:gd name="connsiteX11" fmla="*/ 185827 w 634138"/>
                <a:gd name="connsiteY11" fmla="*/ 254360 h 2933026"/>
                <a:gd name="connsiteX12" fmla="*/ 282413 w 634138"/>
                <a:gd name="connsiteY12" fmla="*/ 153 h 2933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4138" h="2933026">
                  <a:moveTo>
                    <a:pt x="282413" y="153"/>
                  </a:moveTo>
                  <a:cubicBezTo>
                    <a:pt x="490837" y="10321"/>
                    <a:pt x="587423" y="188267"/>
                    <a:pt x="617924" y="376379"/>
                  </a:cubicBezTo>
                  <a:cubicBezTo>
                    <a:pt x="638259" y="503481"/>
                    <a:pt x="623007" y="630583"/>
                    <a:pt x="617924" y="757688"/>
                  </a:cubicBezTo>
                  <a:cubicBezTo>
                    <a:pt x="612840" y="813614"/>
                    <a:pt x="531505" y="1261016"/>
                    <a:pt x="516254" y="1759258"/>
                  </a:cubicBezTo>
                  <a:cubicBezTo>
                    <a:pt x="502911" y="2088456"/>
                    <a:pt x="524595" y="2491611"/>
                    <a:pt x="628984" y="2914228"/>
                  </a:cubicBezTo>
                  <a:lnTo>
                    <a:pt x="634138" y="2933026"/>
                  </a:lnTo>
                  <a:lnTo>
                    <a:pt x="407410" y="2933026"/>
                  </a:lnTo>
                  <a:lnTo>
                    <a:pt x="359936" y="2897466"/>
                  </a:lnTo>
                  <a:cubicBezTo>
                    <a:pt x="265891" y="2812943"/>
                    <a:pt x="185827" y="2709990"/>
                    <a:pt x="124825" y="2587970"/>
                  </a:cubicBezTo>
                  <a:cubicBezTo>
                    <a:pt x="-22597" y="2293092"/>
                    <a:pt x="-27681" y="1942288"/>
                    <a:pt x="48572" y="1627072"/>
                  </a:cubicBezTo>
                  <a:cubicBezTo>
                    <a:pt x="104492" y="1403370"/>
                    <a:pt x="185827" y="1179669"/>
                    <a:pt x="211246" y="950884"/>
                  </a:cubicBezTo>
                  <a:cubicBezTo>
                    <a:pt x="236663" y="722098"/>
                    <a:pt x="226495" y="483145"/>
                    <a:pt x="185827" y="254360"/>
                  </a:cubicBezTo>
                  <a:cubicBezTo>
                    <a:pt x="165494" y="117087"/>
                    <a:pt x="94325" y="-4931"/>
                    <a:pt x="282413" y="153"/>
                  </a:cubicBezTo>
                  <a:close/>
                </a:path>
              </a:pathLst>
            </a:custGeom>
            <a:solidFill>
              <a:schemeClr val="bg1">
                <a:alpha val="29000"/>
              </a:schemeClr>
            </a:solidFill>
            <a:ln w="19616" cap="flat">
              <a:noFill/>
              <a:prstDash val="solid"/>
              <a:miter/>
            </a:ln>
          </p:spPr>
          <p:txBody>
            <a:bodyPr wrap="square" rtlCol="0" anchor="ctr">
              <a:noAutofit/>
            </a:bodyPr>
            <a:lstStyle/>
            <a:p>
              <a:endParaRPr lang="en-US"/>
            </a:p>
          </p:txBody>
        </p:sp>
        <p:sp>
          <p:nvSpPr>
            <p:cNvPr id="33" name="Freeform 32">
              <a:extLst>
                <a:ext uri="{FF2B5EF4-FFF2-40B4-BE49-F238E27FC236}">
                  <a16:creationId xmlns:a16="http://schemas.microsoft.com/office/drawing/2014/main" id="{A7167D42-C7D6-324C-259D-73E821802ACE}"/>
                </a:ext>
              </a:extLst>
            </p:cNvPr>
            <p:cNvSpPr/>
            <p:nvPr userDrawn="1"/>
          </p:nvSpPr>
          <p:spPr>
            <a:xfrm>
              <a:off x="9815302" y="4872869"/>
              <a:ext cx="2376698" cy="1106067"/>
            </a:xfrm>
            <a:custGeom>
              <a:avLst/>
              <a:gdLst>
                <a:gd name="connsiteX0" fmla="*/ 2376698 w 2376698"/>
                <a:gd name="connsiteY0" fmla="*/ 0 h 1106067"/>
                <a:gd name="connsiteX1" fmla="*/ 2376698 w 2376698"/>
                <a:gd name="connsiteY1" fmla="*/ 332258 h 1106067"/>
                <a:gd name="connsiteX2" fmla="*/ 2099591 w 2376698"/>
                <a:gd name="connsiteY2" fmla="*/ 550656 h 1106067"/>
                <a:gd name="connsiteX3" fmla="*/ 1708796 w 2376698"/>
                <a:gd name="connsiteY3" fmla="*/ 816936 h 1106067"/>
                <a:gd name="connsiteX4" fmla="*/ 1397433 w 2376698"/>
                <a:gd name="connsiteY4" fmla="*/ 1018396 h 1106067"/>
                <a:gd name="connsiteX5" fmla="*/ 1256608 w 2376698"/>
                <a:gd name="connsiteY5" fmla="*/ 1106067 h 1106067"/>
                <a:gd name="connsiteX6" fmla="*/ 8550 w 2376698"/>
                <a:gd name="connsiteY6" fmla="*/ 1106067 h 1106067"/>
                <a:gd name="connsiteX7" fmla="*/ 6821 w 2376698"/>
                <a:gd name="connsiteY7" fmla="*/ 1085541 h 1106067"/>
                <a:gd name="connsiteX8" fmla="*/ 51579 w 2376698"/>
                <a:gd name="connsiteY8" fmla="*/ 115329 h 1106067"/>
                <a:gd name="connsiteX9" fmla="*/ 270171 w 2376698"/>
                <a:gd name="connsiteY9" fmla="*/ 547480 h 1106067"/>
                <a:gd name="connsiteX10" fmla="*/ 254919 w 2376698"/>
                <a:gd name="connsiteY10" fmla="*/ 252599 h 1106067"/>
                <a:gd name="connsiteX11" fmla="*/ 610763 w 2376698"/>
                <a:gd name="connsiteY11" fmla="*/ 89907 h 1106067"/>
                <a:gd name="connsiteX12" fmla="*/ 722600 w 2376698"/>
                <a:gd name="connsiteY12" fmla="*/ 466133 h 1106067"/>
                <a:gd name="connsiteX13" fmla="*/ 646347 w 2376698"/>
                <a:gd name="connsiteY13" fmla="*/ 572900 h 1106067"/>
                <a:gd name="connsiteX14" fmla="*/ 2100225 w 2376698"/>
                <a:gd name="connsiteY14" fmla="*/ 110245 h 1106067"/>
                <a:gd name="connsiteX15" fmla="*/ 2318816 w 2376698"/>
                <a:gd name="connsiteY15" fmla="*/ 9833 h 1106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76698" h="1106067">
                  <a:moveTo>
                    <a:pt x="2376698" y="0"/>
                  </a:moveTo>
                  <a:lnTo>
                    <a:pt x="2376698" y="332258"/>
                  </a:lnTo>
                  <a:lnTo>
                    <a:pt x="2099591" y="550656"/>
                  </a:lnTo>
                  <a:cubicBezTo>
                    <a:pt x="1973139" y="644077"/>
                    <a:pt x="1843509" y="733048"/>
                    <a:pt x="1708796" y="816936"/>
                  </a:cubicBezTo>
                  <a:cubicBezTo>
                    <a:pt x="1604585" y="883031"/>
                    <a:pt x="1501644" y="951667"/>
                    <a:pt x="1397433" y="1018396"/>
                  </a:cubicBezTo>
                  <a:lnTo>
                    <a:pt x="1256608" y="1106067"/>
                  </a:lnTo>
                  <a:lnTo>
                    <a:pt x="8550" y="1106067"/>
                  </a:lnTo>
                  <a:lnTo>
                    <a:pt x="6821" y="1085541"/>
                  </a:lnTo>
                  <a:cubicBezTo>
                    <a:pt x="-22370" y="559077"/>
                    <a:pt x="51579" y="115329"/>
                    <a:pt x="51579" y="115329"/>
                  </a:cubicBezTo>
                  <a:cubicBezTo>
                    <a:pt x="102413" y="339031"/>
                    <a:pt x="168501" y="481385"/>
                    <a:pt x="270171" y="547480"/>
                  </a:cubicBezTo>
                  <a:cubicBezTo>
                    <a:pt x="219334" y="466133"/>
                    <a:pt x="209167" y="354282"/>
                    <a:pt x="254919" y="252599"/>
                  </a:cubicBezTo>
                  <a:cubicBezTo>
                    <a:pt x="321004" y="105162"/>
                    <a:pt x="478592" y="28898"/>
                    <a:pt x="610763" y="89907"/>
                  </a:cubicBezTo>
                  <a:cubicBezTo>
                    <a:pt x="737849" y="145833"/>
                    <a:pt x="788686" y="318692"/>
                    <a:pt x="722600" y="466133"/>
                  </a:cubicBezTo>
                  <a:cubicBezTo>
                    <a:pt x="702265" y="506807"/>
                    <a:pt x="676848" y="542394"/>
                    <a:pt x="646347" y="572900"/>
                  </a:cubicBezTo>
                  <a:cubicBezTo>
                    <a:pt x="1271616" y="593235"/>
                    <a:pt x="1983306" y="191590"/>
                    <a:pt x="2100225" y="110245"/>
                  </a:cubicBezTo>
                  <a:cubicBezTo>
                    <a:pt x="2168852" y="64488"/>
                    <a:pt x="2242563" y="30170"/>
                    <a:pt x="2318816" y="9833"/>
                  </a:cubicBezTo>
                  <a:close/>
                </a:path>
              </a:pathLst>
            </a:custGeom>
            <a:solidFill>
              <a:schemeClr val="bg1">
                <a:alpha val="29000"/>
              </a:schemeClr>
            </a:solidFill>
            <a:ln w="19616" cap="flat">
              <a:noFill/>
              <a:prstDash val="solid"/>
              <a:miter/>
            </a:ln>
          </p:spPr>
          <p:txBody>
            <a:bodyPr wrap="square" rtlCol="0" anchor="ctr">
              <a:noAutofit/>
            </a:bodyPr>
            <a:lstStyle/>
            <a:p>
              <a:endParaRPr lang="en-US"/>
            </a:p>
          </p:txBody>
        </p:sp>
        <p:sp>
          <p:nvSpPr>
            <p:cNvPr id="27" name="Freeform 26">
              <a:extLst>
                <a:ext uri="{FF2B5EF4-FFF2-40B4-BE49-F238E27FC236}">
                  <a16:creationId xmlns:a16="http://schemas.microsoft.com/office/drawing/2014/main" id="{D32FDED2-2D19-4BF3-2736-3F96CD3C7CE7}"/>
                </a:ext>
              </a:extLst>
            </p:cNvPr>
            <p:cNvSpPr/>
            <p:nvPr userDrawn="1"/>
          </p:nvSpPr>
          <p:spPr>
            <a:xfrm>
              <a:off x="9729628" y="2634249"/>
              <a:ext cx="2462373" cy="2302264"/>
            </a:xfrm>
            <a:custGeom>
              <a:avLst/>
              <a:gdLst>
                <a:gd name="connsiteX0" fmla="*/ 1639981 w 2462373"/>
                <a:gd name="connsiteY0" fmla="*/ 2304 h 2302264"/>
                <a:gd name="connsiteX1" fmla="*/ 1718219 w 2462373"/>
                <a:gd name="connsiteY1" fmla="*/ 40674 h 2302264"/>
                <a:gd name="connsiteX2" fmla="*/ 1728386 w 2462373"/>
                <a:gd name="connsiteY2" fmla="*/ 350804 h 2302264"/>
                <a:gd name="connsiteX3" fmla="*/ 1113285 w 2462373"/>
                <a:gd name="connsiteY3" fmla="*/ 1342208 h 2302264"/>
                <a:gd name="connsiteX4" fmla="*/ 1103118 w 2462373"/>
                <a:gd name="connsiteY4" fmla="*/ 1459143 h 2302264"/>
                <a:gd name="connsiteX5" fmla="*/ 1265789 w 2462373"/>
                <a:gd name="connsiteY5" fmla="*/ 1418469 h 2302264"/>
                <a:gd name="connsiteX6" fmla="*/ 2287569 w 2462373"/>
                <a:gd name="connsiteY6" fmla="*/ 289795 h 2302264"/>
                <a:gd name="connsiteX7" fmla="*/ 2423553 w 2462373"/>
                <a:gd name="connsiteY7" fmla="*/ 212898 h 2302264"/>
                <a:gd name="connsiteX8" fmla="*/ 2462373 w 2462373"/>
                <a:gd name="connsiteY8" fmla="*/ 207006 h 2302264"/>
                <a:gd name="connsiteX9" fmla="*/ 2462373 w 2462373"/>
                <a:gd name="connsiteY9" fmla="*/ 752629 h 2302264"/>
                <a:gd name="connsiteX10" fmla="*/ 2420376 w 2462373"/>
                <a:gd name="connsiteY10" fmla="*/ 812665 h 2302264"/>
                <a:gd name="connsiteX11" fmla="*/ 1911393 w 2462373"/>
                <a:gd name="connsiteY11" fmla="*/ 1357460 h 2302264"/>
                <a:gd name="connsiteX12" fmla="*/ 1565715 w 2462373"/>
                <a:gd name="connsiteY12" fmla="*/ 1733685 h 2302264"/>
                <a:gd name="connsiteX13" fmla="*/ 1647052 w 2462373"/>
                <a:gd name="connsiteY13" fmla="*/ 1942132 h 2302264"/>
                <a:gd name="connsiteX14" fmla="*/ 1850389 w 2462373"/>
                <a:gd name="connsiteY14" fmla="*/ 1799778 h 2302264"/>
                <a:gd name="connsiteX15" fmla="*/ 2409575 w 2462373"/>
                <a:gd name="connsiteY15" fmla="*/ 1337124 h 2302264"/>
                <a:gd name="connsiteX16" fmla="*/ 2462373 w 2462373"/>
                <a:gd name="connsiteY16" fmla="*/ 1296174 h 2302264"/>
                <a:gd name="connsiteX17" fmla="*/ 2462373 w 2462373"/>
                <a:gd name="connsiteY17" fmla="*/ 1829528 h 2302264"/>
                <a:gd name="connsiteX18" fmla="*/ 2328556 w 2462373"/>
                <a:gd name="connsiteY18" fmla="*/ 1924657 h 2302264"/>
                <a:gd name="connsiteX19" fmla="*/ 2170651 w 2462373"/>
                <a:gd name="connsiteY19" fmla="*/ 2033648 h 2302264"/>
                <a:gd name="connsiteX20" fmla="*/ 1570799 w 2462373"/>
                <a:gd name="connsiteY20" fmla="*/ 2277684 h 2302264"/>
                <a:gd name="connsiteX21" fmla="*/ 701522 w 2462373"/>
                <a:gd name="connsiteY21" fmla="*/ 2201424 h 2302264"/>
                <a:gd name="connsiteX22" fmla="*/ 1052281 w 2462373"/>
                <a:gd name="connsiteY22" fmla="*/ 1921797 h 2302264"/>
                <a:gd name="connsiteX23" fmla="*/ 859109 w 2462373"/>
                <a:gd name="connsiteY23" fmla="*/ 1413385 h 2302264"/>
                <a:gd name="connsiteX24" fmla="*/ 381263 w 2462373"/>
                <a:gd name="connsiteY24" fmla="*/ 1677760 h 2302264"/>
                <a:gd name="connsiteX25" fmla="*/ 396512 w 2462373"/>
                <a:gd name="connsiteY25" fmla="*/ 2023480 h 2302264"/>
                <a:gd name="connsiteX26" fmla="*/ 0 w 2462373"/>
                <a:gd name="connsiteY26" fmla="*/ 1459143 h 2302264"/>
                <a:gd name="connsiteX27" fmla="*/ 284677 w 2462373"/>
                <a:gd name="connsiteY27" fmla="*/ 1525236 h 2302264"/>
                <a:gd name="connsiteX28" fmla="*/ 793024 w 2462373"/>
                <a:gd name="connsiteY28" fmla="*/ 1001572 h 2302264"/>
                <a:gd name="connsiteX29" fmla="*/ 1377627 w 2462373"/>
                <a:gd name="connsiteY29" fmla="*/ 101683 h 2302264"/>
                <a:gd name="connsiteX30" fmla="*/ 1639981 w 2462373"/>
                <a:gd name="connsiteY30" fmla="*/ 2304 h 2302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462373" h="2302264">
                  <a:moveTo>
                    <a:pt x="1639981" y="2304"/>
                  </a:moveTo>
                  <a:cubicBezTo>
                    <a:pt x="1668655" y="6991"/>
                    <a:pt x="1695343" y="19066"/>
                    <a:pt x="1718219" y="40674"/>
                  </a:cubicBezTo>
                  <a:cubicBezTo>
                    <a:pt x="1799555" y="116935"/>
                    <a:pt x="1774139" y="249121"/>
                    <a:pt x="1728386" y="350804"/>
                  </a:cubicBezTo>
                  <a:cubicBezTo>
                    <a:pt x="1570799" y="706694"/>
                    <a:pt x="1281038" y="991404"/>
                    <a:pt x="1113285" y="1342208"/>
                  </a:cubicBezTo>
                  <a:cubicBezTo>
                    <a:pt x="1092950" y="1372711"/>
                    <a:pt x="1077698" y="1428637"/>
                    <a:pt x="1103118" y="1459143"/>
                  </a:cubicBezTo>
                  <a:cubicBezTo>
                    <a:pt x="1148870" y="1520152"/>
                    <a:pt x="1230204" y="1459143"/>
                    <a:pt x="1265789" y="1418469"/>
                  </a:cubicBezTo>
                  <a:cubicBezTo>
                    <a:pt x="1601299" y="1047330"/>
                    <a:pt x="1891058" y="605011"/>
                    <a:pt x="2287569" y="289795"/>
                  </a:cubicBezTo>
                  <a:cubicBezTo>
                    <a:pt x="2328238" y="259290"/>
                    <a:pt x="2375260" y="228785"/>
                    <a:pt x="2423553" y="212898"/>
                  </a:cubicBezTo>
                  <a:lnTo>
                    <a:pt x="2462373" y="207006"/>
                  </a:lnTo>
                  <a:lnTo>
                    <a:pt x="2462373" y="752629"/>
                  </a:lnTo>
                  <a:lnTo>
                    <a:pt x="2420376" y="812665"/>
                  </a:lnTo>
                  <a:cubicBezTo>
                    <a:pt x="2267871" y="1008563"/>
                    <a:pt x="2086771" y="1185871"/>
                    <a:pt x="1911393" y="1357460"/>
                  </a:cubicBezTo>
                  <a:cubicBezTo>
                    <a:pt x="1789388" y="1479478"/>
                    <a:pt x="1672469" y="1601497"/>
                    <a:pt x="1565715" y="1733685"/>
                  </a:cubicBezTo>
                  <a:cubicBezTo>
                    <a:pt x="1494546" y="1820114"/>
                    <a:pt x="1484378" y="1992974"/>
                    <a:pt x="1647052" y="1942132"/>
                  </a:cubicBezTo>
                  <a:cubicBezTo>
                    <a:pt x="1723302" y="1916713"/>
                    <a:pt x="1789388" y="1850620"/>
                    <a:pt x="1850389" y="1799778"/>
                  </a:cubicBezTo>
                  <a:cubicBezTo>
                    <a:pt x="2038480" y="1647254"/>
                    <a:pt x="2221484" y="1489646"/>
                    <a:pt x="2409575" y="1337124"/>
                  </a:cubicBezTo>
                  <a:lnTo>
                    <a:pt x="2462373" y="1296174"/>
                  </a:lnTo>
                  <a:lnTo>
                    <a:pt x="2462373" y="1829528"/>
                  </a:lnTo>
                  <a:lnTo>
                    <a:pt x="2328556" y="1924657"/>
                  </a:lnTo>
                  <a:cubicBezTo>
                    <a:pt x="2275815" y="1960881"/>
                    <a:pt x="2222756" y="1996788"/>
                    <a:pt x="2170651" y="2033648"/>
                  </a:cubicBezTo>
                  <a:cubicBezTo>
                    <a:pt x="1992728" y="2160750"/>
                    <a:pt x="1789388" y="2247181"/>
                    <a:pt x="1570799" y="2277684"/>
                  </a:cubicBezTo>
                  <a:cubicBezTo>
                    <a:pt x="1311541" y="2318358"/>
                    <a:pt x="996364" y="2318358"/>
                    <a:pt x="701522" y="2201424"/>
                  </a:cubicBezTo>
                  <a:cubicBezTo>
                    <a:pt x="848941" y="2196340"/>
                    <a:pt x="991280" y="2084489"/>
                    <a:pt x="1052281" y="1921797"/>
                  </a:cubicBezTo>
                  <a:cubicBezTo>
                    <a:pt x="1133618" y="1708263"/>
                    <a:pt x="1042116" y="1479478"/>
                    <a:pt x="859109" y="1413385"/>
                  </a:cubicBezTo>
                  <a:cubicBezTo>
                    <a:pt x="671021" y="1347292"/>
                    <a:pt x="457513" y="1464227"/>
                    <a:pt x="381263" y="1677760"/>
                  </a:cubicBezTo>
                  <a:cubicBezTo>
                    <a:pt x="335511" y="1799778"/>
                    <a:pt x="345678" y="1926881"/>
                    <a:pt x="396512" y="2023480"/>
                  </a:cubicBezTo>
                  <a:cubicBezTo>
                    <a:pt x="238924" y="1891291"/>
                    <a:pt x="101670" y="1713347"/>
                    <a:pt x="0" y="1459143"/>
                  </a:cubicBezTo>
                  <a:cubicBezTo>
                    <a:pt x="45752" y="1535404"/>
                    <a:pt x="188088" y="1555742"/>
                    <a:pt x="284677" y="1525236"/>
                  </a:cubicBezTo>
                  <a:cubicBezTo>
                    <a:pt x="533767" y="1443891"/>
                    <a:pt x="671021" y="1215106"/>
                    <a:pt x="793024" y="1001572"/>
                  </a:cubicBezTo>
                  <a:cubicBezTo>
                    <a:pt x="965863" y="696524"/>
                    <a:pt x="1113285" y="340636"/>
                    <a:pt x="1377627" y="101683"/>
                  </a:cubicBezTo>
                  <a:cubicBezTo>
                    <a:pt x="1450067" y="40673"/>
                    <a:pt x="1553959" y="-11758"/>
                    <a:pt x="1639981" y="2304"/>
                  </a:cubicBezTo>
                  <a:close/>
                </a:path>
              </a:pathLst>
            </a:custGeom>
            <a:solidFill>
              <a:schemeClr val="bg1">
                <a:alpha val="29000"/>
              </a:schemeClr>
            </a:solidFill>
            <a:ln w="19616" cap="flat">
              <a:noFill/>
              <a:prstDash val="solid"/>
              <a:miter/>
            </a:ln>
          </p:spPr>
          <p:txBody>
            <a:bodyPr wrap="square" rtlCol="0" anchor="ctr">
              <a:noAutofit/>
            </a:bodyPr>
            <a:lstStyle/>
            <a:p>
              <a:endParaRPr lang="en-US"/>
            </a:p>
          </p:txBody>
        </p:sp>
      </p:grpSp>
    </p:spTree>
    <p:extLst>
      <p:ext uri="{BB962C8B-B14F-4D97-AF65-F5344CB8AC3E}">
        <p14:creationId xmlns:p14="http://schemas.microsoft.com/office/powerpoint/2010/main" val="42913968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613372" y="516946"/>
            <a:ext cx="10965253" cy="804265"/>
          </a:xfrm>
        </p:spPr>
        <p:txBody>
          <a:bodyPr/>
          <a:lstStyle/>
          <a:p>
            <a:pPr algn="ctr"/>
            <a:r>
              <a:rPr lang="en-GB" dirty="0"/>
              <a:t>LEARNING  RESOURCES TO ENHANCE BUSINESS ENGLISH </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5" y="1589938"/>
            <a:ext cx="6159972" cy="4439577"/>
          </a:xfrm>
        </p:spPr>
        <p:txBody>
          <a:bodyPr/>
          <a:lstStyle/>
          <a:p>
            <a:endParaRPr lang="en-US" dirty="0">
              <a:solidFill>
                <a:schemeClr val="tx1"/>
              </a:solidFill>
            </a:endParaRPr>
          </a:p>
          <a:p>
            <a:r>
              <a:rPr lang="en-US" b="1" dirty="0">
                <a:solidFill>
                  <a:schemeClr val="tx1"/>
                </a:solidFill>
              </a:rPr>
              <a:t>7</a:t>
            </a:r>
            <a:r>
              <a:rPr lang="en-US" dirty="0">
                <a:solidFill>
                  <a:schemeClr val="tx1"/>
                </a:solidFill>
              </a:rPr>
              <a:t>.</a:t>
            </a:r>
            <a:r>
              <a:rPr lang="en-US" b="1" dirty="0">
                <a:solidFill>
                  <a:schemeClr val="tx1"/>
                </a:solidFill>
              </a:rPr>
              <a:t>Perfect English Grammar – </a:t>
            </a:r>
            <a:r>
              <a:rPr lang="en-US" dirty="0">
                <a:solidFill>
                  <a:schemeClr val="tx1"/>
                </a:solidFill>
              </a:rPr>
              <a:t>Practice grammar worksheets, guides and worksheets to brush up language skills </a:t>
            </a:r>
            <a:endParaRPr lang="en-US" b="1" dirty="0">
              <a:solidFill>
                <a:schemeClr val="tx1"/>
              </a:solidFill>
            </a:endParaRPr>
          </a:p>
          <a:p>
            <a:pPr marL="342900" indent="-342900">
              <a:buFont typeface="Arial" panose="020B0604020202020204" pitchFamily="34" charset="0"/>
              <a:buChar char="•"/>
            </a:pPr>
            <a:r>
              <a:rPr lang="en-US" dirty="0">
                <a:solidFill>
                  <a:schemeClr val="tx1"/>
                </a:solidFill>
              </a:rPr>
              <a:t>Website: </a:t>
            </a:r>
            <a:r>
              <a:rPr lang="en-US" dirty="0">
                <a:solidFill>
                  <a:schemeClr val="tx1"/>
                </a:solidFill>
                <a:hlinkClick r:id="rId3"/>
              </a:rPr>
              <a:t>https://www.perfect-english-grammar.com/</a:t>
            </a:r>
            <a:endParaRPr lang="en-US" dirty="0">
              <a:solidFill>
                <a:schemeClr val="tx1"/>
              </a:solidFill>
            </a:endParaRPr>
          </a:p>
          <a:p>
            <a:pPr marL="342900" indent="-342900">
              <a:buFont typeface="Arial" panose="020B0604020202020204" pitchFamily="34" charset="0"/>
              <a:buChar char="•"/>
            </a:pPr>
            <a:endParaRPr lang="en-US" dirty="0">
              <a:solidFill>
                <a:schemeClr val="tx1"/>
              </a:solidFill>
            </a:endParaRPr>
          </a:p>
          <a:p>
            <a:r>
              <a:rPr lang="en-US" b="1" dirty="0">
                <a:solidFill>
                  <a:schemeClr val="tx1"/>
                </a:solidFill>
              </a:rPr>
              <a:t>8. Spotlight Podcast –</a:t>
            </a:r>
            <a:r>
              <a:rPr lang="en-US" dirty="0">
                <a:solidFill>
                  <a:schemeClr val="tx1"/>
                </a:solidFill>
              </a:rPr>
              <a:t>Listen to English Speakers </a:t>
            </a:r>
            <a:endParaRPr lang="en-US" b="1" dirty="0">
              <a:solidFill>
                <a:schemeClr val="tx1"/>
              </a:solidFill>
            </a:endParaRPr>
          </a:p>
          <a:p>
            <a:pPr marL="342900" indent="-342900">
              <a:buFont typeface="Arial" panose="020B0604020202020204" pitchFamily="34" charset="0"/>
              <a:buChar char="•"/>
            </a:pPr>
            <a:r>
              <a:rPr lang="en-US" dirty="0">
                <a:solidFill>
                  <a:schemeClr val="tx1"/>
                </a:solidFill>
              </a:rPr>
              <a:t>Website: </a:t>
            </a:r>
            <a:r>
              <a:rPr lang="en-US" dirty="0">
                <a:solidFill>
                  <a:schemeClr val="tx1"/>
                </a:solidFill>
                <a:hlinkClick r:id="rId4"/>
              </a:rPr>
              <a:t>https://spotlightenglish.com/</a:t>
            </a:r>
            <a:r>
              <a:rPr lang="en-US" dirty="0">
                <a:solidFill>
                  <a:schemeClr val="tx1"/>
                </a:solidFill>
              </a:rPr>
              <a:t>  </a:t>
            </a:r>
          </a:p>
          <a:p>
            <a:pPr marL="342900" indent="-342900">
              <a:buFont typeface="Arial" panose="020B0604020202020204" pitchFamily="34" charset="0"/>
              <a:buChar char="•"/>
            </a:pPr>
            <a:r>
              <a:rPr lang="en-US" dirty="0">
                <a:solidFill>
                  <a:schemeClr val="tx1"/>
                </a:solidFill>
              </a:rPr>
              <a:t> also available at  </a:t>
            </a:r>
            <a:r>
              <a:rPr lang="en-US" dirty="0" err="1">
                <a:solidFill>
                  <a:schemeClr val="tx1"/>
                </a:solidFill>
              </a:rPr>
              <a:t>spotify</a:t>
            </a:r>
            <a:r>
              <a:rPr lang="en-US" dirty="0">
                <a:solidFill>
                  <a:schemeClr val="tx1"/>
                </a:solidFill>
              </a:rPr>
              <a:t> and </a:t>
            </a:r>
            <a:r>
              <a:rPr lang="en-US" dirty="0" err="1">
                <a:solidFill>
                  <a:schemeClr val="tx1"/>
                </a:solidFill>
              </a:rPr>
              <a:t>youtube</a:t>
            </a:r>
            <a:r>
              <a:rPr lang="en-US" dirty="0">
                <a:solidFill>
                  <a:schemeClr val="tx1"/>
                </a:solidFill>
              </a:rPr>
              <a:t>  </a:t>
            </a:r>
          </a:p>
          <a:p>
            <a:pPr marL="342900" indent="-342900">
              <a:buFont typeface="Arial" panose="020B0604020202020204" pitchFamily="34" charset="0"/>
              <a:buChar char="•"/>
            </a:pPr>
            <a:endParaRPr lang="en-US" dirty="0">
              <a:solidFill>
                <a:schemeClr val="tx1"/>
              </a:solidFill>
            </a:endParaRPr>
          </a:p>
          <a:p>
            <a:endParaRPr lang="en-US" dirty="0">
              <a:solidFill>
                <a:schemeClr val="tx1"/>
              </a:solidFill>
            </a:endParaRPr>
          </a:p>
          <a:p>
            <a:pPr marL="342900" indent="-342900">
              <a:buFont typeface="Arial" panose="020B0604020202020204" pitchFamily="34" charset="0"/>
              <a:buChar char="•"/>
            </a:pPr>
            <a:endParaRPr lang="en-US" dirty="0">
              <a:solidFill>
                <a:schemeClr val="tx1"/>
              </a:solidFill>
            </a:endParaRPr>
          </a:p>
          <a:p>
            <a:endParaRPr lang="en-US" dirty="0">
              <a:solidFill>
                <a:schemeClr val="tx1"/>
              </a:solidFill>
            </a:endParaRPr>
          </a:p>
          <a:p>
            <a:endParaRPr lang="en-US" dirty="0">
              <a:solidFill>
                <a:schemeClr val="tx1"/>
              </a:solidFill>
            </a:endParaRPr>
          </a:p>
        </p:txBody>
      </p:sp>
      <p:sp>
        <p:nvSpPr>
          <p:cNvPr id="4" name="Slide Number Placeholder 2">
            <a:extLst>
              <a:ext uri="{FF2B5EF4-FFF2-40B4-BE49-F238E27FC236}">
                <a16:creationId xmlns:a16="http://schemas.microsoft.com/office/drawing/2014/main" id="{E034A2E0-2347-842B-FFA5-F13C022F41B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7</a:t>
            </a:fld>
            <a:endParaRPr lang="en-US" sz="800" dirty="0">
              <a:latin typeface="Calibri" panose="020F0502020204030204" pitchFamily="34" charset="0"/>
              <a:cs typeface="Calibri" panose="020F0502020204030204" pitchFamily="34" charset="0"/>
            </a:endParaRPr>
          </a:p>
        </p:txBody>
      </p:sp>
      <p:pic>
        <p:nvPicPr>
          <p:cNvPr id="5" name="Picture 4" descr="iPhone6_mockup_front_white.png">
            <a:extLst>
              <a:ext uri="{FF2B5EF4-FFF2-40B4-BE49-F238E27FC236}">
                <a16:creationId xmlns:a16="http://schemas.microsoft.com/office/drawing/2014/main" id="{7F3F9E41-A222-38AE-1157-E1FECAE8C39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14257" y="1052485"/>
            <a:ext cx="3551499" cy="5555195"/>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D0D87B2C-C08E-66FD-D729-FF51D27A98A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682527" y="1879900"/>
            <a:ext cx="2179104" cy="3814845"/>
          </a:xfrm>
          <a:prstGeom prst="rect">
            <a:avLst/>
          </a:prstGeom>
        </p:spPr>
      </p:pic>
    </p:spTree>
    <p:extLst>
      <p:ext uri="{BB962C8B-B14F-4D97-AF65-F5344CB8AC3E}">
        <p14:creationId xmlns:p14="http://schemas.microsoft.com/office/powerpoint/2010/main" val="112894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795F2C-4BCE-5049-9792-CD5702D9FFBB}"/>
              </a:ext>
            </a:extLst>
          </p:cNvPr>
          <p:cNvSpPr>
            <a:spLocks noGrp="1"/>
          </p:cNvSpPr>
          <p:nvPr>
            <p:ph type="body" sz="quarter" idx="14"/>
          </p:nvPr>
        </p:nvSpPr>
        <p:spPr/>
        <p:txBody>
          <a:bodyPr/>
          <a:lstStyle/>
          <a:p>
            <a:r>
              <a:rPr lang="en-US" dirty="0"/>
              <a:t>02</a:t>
            </a:r>
          </a:p>
        </p:txBody>
      </p:sp>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7"/>
          </p:nvPr>
        </p:nvSpPr>
        <p:spPr/>
        <p:txBody>
          <a:bodyPr/>
          <a:lstStyle/>
          <a:p>
            <a:r>
              <a:rPr lang="en-US" dirty="0"/>
              <a:t>SECTION</a:t>
            </a:r>
          </a:p>
        </p:txBody>
      </p:sp>
      <p:sp>
        <p:nvSpPr>
          <p:cNvPr id="12" name="Text Placeholder 11">
            <a:extLst>
              <a:ext uri="{FF2B5EF4-FFF2-40B4-BE49-F238E27FC236}">
                <a16:creationId xmlns:a16="http://schemas.microsoft.com/office/drawing/2014/main" id="{EA701505-57B6-7A45-B68E-0C04614F51C7}"/>
              </a:ext>
            </a:extLst>
          </p:cNvPr>
          <p:cNvSpPr>
            <a:spLocks noGrp="1"/>
          </p:cNvSpPr>
          <p:nvPr>
            <p:ph type="body" sz="quarter" idx="18"/>
          </p:nvPr>
        </p:nvSpPr>
        <p:spPr>
          <a:xfrm>
            <a:off x="78295" y="3385279"/>
            <a:ext cx="6369803" cy="1677251"/>
          </a:xfrm>
        </p:spPr>
        <p:txBody>
          <a:bodyPr/>
          <a:lstStyle/>
          <a:p>
            <a:r>
              <a:rPr lang="en-US" dirty="0"/>
              <a:t>RELEVANT  LEGAL AND REGULATORY KNOWLEDGE IN BUSINESS FOR MIGRANT ENTREPRENEURS </a:t>
            </a:r>
          </a:p>
        </p:txBody>
      </p:sp>
      <p:pic>
        <p:nvPicPr>
          <p:cNvPr id="13" name="Picture Placeholder 12">
            <a:extLst>
              <a:ext uri="{FF2B5EF4-FFF2-40B4-BE49-F238E27FC236}">
                <a16:creationId xmlns:a16="http://schemas.microsoft.com/office/drawing/2014/main" id="{32D476F0-C90F-9CC5-F812-F130CBEAAFFC}"/>
              </a:ext>
            </a:extLst>
          </p:cNvPr>
          <p:cNvPicPr>
            <a:picLocks noGrp="1" noChangeAspect="1"/>
          </p:cNvPicPr>
          <p:nvPr>
            <p:ph type="pic" sz="quarter" idx="21"/>
          </p:nvPr>
        </p:nvPicPr>
        <p:blipFill rotWithShape="1">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42507" r="959"/>
          <a:stretch/>
        </p:blipFill>
        <p:spPr>
          <a:xfrm>
            <a:off x="6841657" y="0"/>
            <a:ext cx="5364392" cy="6325815"/>
          </a:xfrm>
        </p:spPr>
      </p:pic>
      <p:grpSp>
        <p:nvGrpSpPr>
          <p:cNvPr id="4" name="Group 3">
            <a:extLst>
              <a:ext uri="{FF2B5EF4-FFF2-40B4-BE49-F238E27FC236}">
                <a16:creationId xmlns:a16="http://schemas.microsoft.com/office/drawing/2014/main" id="{0AEB5470-96B6-8100-EA6A-FE83A5CCAEA1}"/>
              </a:ext>
            </a:extLst>
          </p:cNvPr>
          <p:cNvGrpSpPr/>
          <p:nvPr/>
        </p:nvGrpSpPr>
        <p:grpSpPr>
          <a:xfrm>
            <a:off x="-205469" y="3429000"/>
            <a:ext cx="2946331" cy="3019795"/>
            <a:chOff x="3177766" y="6791136"/>
            <a:chExt cx="1361636" cy="1395587"/>
          </a:xfrm>
          <a:solidFill>
            <a:schemeClr val="bg1">
              <a:alpha val="29000"/>
            </a:schemeClr>
          </a:solidFill>
        </p:grpSpPr>
        <p:sp>
          <p:nvSpPr>
            <p:cNvPr id="5" name="Freeform 4">
              <a:extLst>
                <a:ext uri="{FF2B5EF4-FFF2-40B4-BE49-F238E27FC236}">
                  <a16:creationId xmlns:a16="http://schemas.microsoft.com/office/drawing/2014/main" id="{A4A388A6-6552-EF6C-2416-06387A7375FA}"/>
                </a:ext>
              </a:extLst>
            </p:cNvPr>
            <p:cNvSpPr/>
            <p:nvPr userDrawn="1"/>
          </p:nvSpPr>
          <p:spPr>
            <a:xfrm>
              <a:off x="3177766" y="6950168"/>
              <a:ext cx="262281" cy="1196190"/>
            </a:xfrm>
            <a:custGeom>
              <a:avLst/>
              <a:gdLst>
                <a:gd name="connsiteX0" fmla="*/ 238715 w 262281"/>
                <a:gd name="connsiteY0" fmla="*/ 292709 h 1196190"/>
                <a:gd name="connsiteX1" fmla="*/ 238715 w 262281"/>
                <a:gd name="connsiteY1" fmla="*/ 145402 h 1196190"/>
                <a:gd name="connsiteX2" fmla="*/ 109101 w 262281"/>
                <a:gd name="connsiteY2" fmla="*/ 59 h 1196190"/>
                <a:gd name="connsiteX3" fmla="*/ 71788 w 262281"/>
                <a:gd name="connsiteY3" fmla="*/ 98264 h 1196190"/>
                <a:gd name="connsiteX4" fmla="*/ 81608 w 262281"/>
                <a:gd name="connsiteY4" fmla="*/ 367344 h 1196190"/>
                <a:gd name="connsiteX5" fmla="*/ 18764 w 262281"/>
                <a:gd name="connsiteY5" fmla="*/ 628568 h 1196190"/>
                <a:gd name="connsiteX6" fmla="*/ 48222 w 262281"/>
                <a:gd name="connsiteY6" fmla="*/ 999781 h 1196190"/>
                <a:gd name="connsiteX7" fmla="*/ 262281 w 262281"/>
                <a:gd name="connsiteY7" fmla="*/ 1196190 h 1196190"/>
                <a:gd name="connsiteX8" fmla="*/ 199438 w 262281"/>
                <a:gd name="connsiteY8" fmla="*/ 679634 h 1196190"/>
                <a:gd name="connsiteX9" fmla="*/ 238715 w 262281"/>
                <a:gd name="connsiteY9" fmla="*/ 292709 h 119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2281" h="1196190">
                  <a:moveTo>
                    <a:pt x="238715" y="292709"/>
                  </a:moveTo>
                  <a:cubicBezTo>
                    <a:pt x="240679" y="243606"/>
                    <a:pt x="246571" y="194504"/>
                    <a:pt x="238715" y="145402"/>
                  </a:cubicBezTo>
                  <a:cubicBezTo>
                    <a:pt x="226932" y="72731"/>
                    <a:pt x="189619" y="3987"/>
                    <a:pt x="109101" y="59"/>
                  </a:cubicBezTo>
                  <a:cubicBezTo>
                    <a:pt x="36439" y="-1905"/>
                    <a:pt x="63933" y="45233"/>
                    <a:pt x="71788" y="98264"/>
                  </a:cubicBezTo>
                  <a:cubicBezTo>
                    <a:pt x="87499" y="186648"/>
                    <a:pt x="91427" y="278960"/>
                    <a:pt x="81608" y="367344"/>
                  </a:cubicBezTo>
                  <a:cubicBezTo>
                    <a:pt x="71788" y="455728"/>
                    <a:pt x="40367" y="542148"/>
                    <a:pt x="18764" y="628568"/>
                  </a:cubicBezTo>
                  <a:cubicBezTo>
                    <a:pt x="-10694" y="750342"/>
                    <a:pt x="-8730" y="885864"/>
                    <a:pt x="48222" y="999781"/>
                  </a:cubicBezTo>
                  <a:cubicBezTo>
                    <a:pt x="95354" y="1094058"/>
                    <a:pt x="171944" y="1158872"/>
                    <a:pt x="262281" y="1196190"/>
                  </a:cubicBezTo>
                  <a:cubicBezTo>
                    <a:pt x="205330" y="1007638"/>
                    <a:pt x="193547" y="824977"/>
                    <a:pt x="199438" y="679634"/>
                  </a:cubicBezTo>
                  <a:cubicBezTo>
                    <a:pt x="205330" y="487154"/>
                    <a:pt x="236751" y="314314"/>
                    <a:pt x="238715" y="292709"/>
                  </a:cubicBezTo>
                  <a:close/>
                </a:path>
              </a:pathLst>
            </a:custGeom>
            <a:grpFill/>
            <a:ln w="19616"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1AC87F04-5553-B677-9704-D36971D0ADAF}"/>
                </a:ext>
              </a:extLst>
            </p:cNvPr>
            <p:cNvSpPr/>
            <p:nvPr userDrawn="1"/>
          </p:nvSpPr>
          <p:spPr>
            <a:xfrm>
              <a:off x="3471181" y="7651529"/>
              <a:ext cx="1017410" cy="535194"/>
            </a:xfrm>
            <a:custGeom>
              <a:avLst/>
              <a:gdLst>
                <a:gd name="connsiteX0" fmla="*/ 986139 w 1017410"/>
                <a:gd name="connsiteY0" fmla="*/ 1843 h 535194"/>
                <a:gd name="connsiteX1" fmla="*/ 811356 w 1017410"/>
                <a:gd name="connsiteY1" fmla="*/ 47017 h 535194"/>
                <a:gd name="connsiteX2" fmla="*/ 249696 w 1017410"/>
                <a:gd name="connsiteY2" fmla="*/ 225749 h 535194"/>
                <a:gd name="connsiteX3" fmla="*/ 279154 w 1017410"/>
                <a:gd name="connsiteY3" fmla="*/ 184503 h 535194"/>
                <a:gd name="connsiteX4" fmla="*/ 235949 w 1017410"/>
                <a:gd name="connsiteY4" fmla="*/ 39160 h 535194"/>
                <a:gd name="connsiteX5" fmla="*/ 98480 w 1017410"/>
                <a:gd name="connsiteY5" fmla="*/ 102011 h 535194"/>
                <a:gd name="connsiteX6" fmla="*/ 104372 w 1017410"/>
                <a:gd name="connsiteY6" fmla="*/ 215929 h 535194"/>
                <a:gd name="connsiteX7" fmla="*/ 19926 w 1017410"/>
                <a:gd name="connsiteY7" fmla="*/ 48981 h 535194"/>
                <a:gd name="connsiteX8" fmla="*/ 10107 w 1017410"/>
                <a:gd name="connsiteY8" fmla="*/ 512506 h 535194"/>
                <a:gd name="connsiteX9" fmla="*/ 416623 w 1017410"/>
                <a:gd name="connsiteY9" fmla="*/ 471260 h 535194"/>
                <a:gd name="connsiteX10" fmla="*/ 660140 w 1017410"/>
                <a:gd name="connsiteY10" fmla="*/ 320025 h 535194"/>
                <a:gd name="connsiteX11" fmla="*/ 954717 w 1017410"/>
                <a:gd name="connsiteY11" fmla="*/ 103975 h 535194"/>
                <a:gd name="connsiteX12" fmla="*/ 990067 w 1017410"/>
                <a:gd name="connsiteY12" fmla="*/ 74514 h 535194"/>
                <a:gd name="connsiteX13" fmla="*/ 1011669 w 1017410"/>
                <a:gd name="connsiteY13" fmla="*/ 13627 h 535194"/>
                <a:gd name="connsiteX14" fmla="*/ 986139 w 1017410"/>
                <a:gd name="connsiteY14" fmla="*/ 1843 h 53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7410" h="535194">
                  <a:moveTo>
                    <a:pt x="986139" y="1843"/>
                  </a:moveTo>
                  <a:cubicBezTo>
                    <a:pt x="925260" y="-6014"/>
                    <a:pt x="864380" y="11663"/>
                    <a:pt x="811356" y="47017"/>
                  </a:cubicBezTo>
                  <a:cubicBezTo>
                    <a:pt x="766188" y="78442"/>
                    <a:pt x="491249" y="233605"/>
                    <a:pt x="249696" y="225749"/>
                  </a:cubicBezTo>
                  <a:cubicBezTo>
                    <a:pt x="261479" y="213964"/>
                    <a:pt x="271298" y="200216"/>
                    <a:pt x="279154" y="184503"/>
                  </a:cubicBezTo>
                  <a:cubicBezTo>
                    <a:pt x="304684" y="127544"/>
                    <a:pt x="285045" y="60765"/>
                    <a:pt x="235949" y="39160"/>
                  </a:cubicBezTo>
                  <a:cubicBezTo>
                    <a:pt x="184889" y="15591"/>
                    <a:pt x="124010" y="45053"/>
                    <a:pt x="98480" y="102011"/>
                  </a:cubicBezTo>
                  <a:cubicBezTo>
                    <a:pt x="80805" y="141293"/>
                    <a:pt x="84733" y="184503"/>
                    <a:pt x="104372" y="215929"/>
                  </a:cubicBezTo>
                  <a:cubicBezTo>
                    <a:pt x="65095" y="190395"/>
                    <a:pt x="39564" y="135401"/>
                    <a:pt x="19926" y="48981"/>
                  </a:cubicBezTo>
                  <a:cubicBezTo>
                    <a:pt x="19926" y="48981"/>
                    <a:pt x="-17387" y="272887"/>
                    <a:pt x="10107" y="512506"/>
                  </a:cubicBezTo>
                  <a:cubicBezTo>
                    <a:pt x="141685" y="553752"/>
                    <a:pt x="290937" y="538039"/>
                    <a:pt x="416623" y="471260"/>
                  </a:cubicBezTo>
                  <a:cubicBezTo>
                    <a:pt x="501069" y="426086"/>
                    <a:pt x="579622" y="371092"/>
                    <a:pt x="660140" y="320025"/>
                  </a:cubicBezTo>
                  <a:cubicBezTo>
                    <a:pt x="764224" y="255210"/>
                    <a:pt x="860453" y="182539"/>
                    <a:pt x="954717" y="103975"/>
                  </a:cubicBezTo>
                  <a:cubicBezTo>
                    <a:pt x="966500" y="94155"/>
                    <a:pt x="978283" y="84334"/>
                    <a:pt x="990067" y="74514"/>
                  </a:cubicBezTo>
                  <a:cubicBezTo>
                    <a:pt x="1007741" y="58801"/>
                    <a:pt x="1027380" y="31304"/>
                    <a:pt x="1011669" y="13627"/>
                  </a:cubicBezTo>
                  <a:cubicBezTo>
                    <a:pt x="1005777" y="5771"/>
                    <a:pt x="995958" y="3807"/>
                    <a:pt x="986139" y="1843"/>
                  </a:cubicBezTo>
                  <a:close/>
                </a:path>
              </a:pathLst>
            </a:custGeom>
            <a:grpFill/>
            <a:ln w="19616"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A755FE1D-FAFE-4257-4A7A-9EA607E84D14}"/>
                </a:ext>
              </a:extLst>
            </p:cNvPr>
            <p:cNvSpPr/>
            <p:nvPr userDrawn="1"/>
          </p:nvSpPr>
          <p:spPr>
            <a:xfrm>
              <a:off x="3438083" y="6791136"/>
              <a:ext cx="1101319" cy="889408"/>
            </a:xfrm>
            <a:custGeom>
              <a:avLst/>
              <a:gdLst>
                <a:gd name="connsiteX0" fmla="*/ 1089935 w 1101319"/>
                <a:gd name="connsiteY0" fmla="*/ 491023 h 889408"/>
                <a:gd name="connsiteX1" fmla="*/ 1007454 w 1101319"/>
                <a:gd name="connsiteY1" fmla="*/ 469418 h 889408"/>
                <a:gd name="connsiteX2" fmla="*/ 930864 w 1101319"/>
                <a:gd name="connsiteY2" fmla="*/ 516556 h 889408"/>
                <a:gd name="connsiteX3" fmla="*/ 714840 w 1101319"/>
                <a:gd name="connsiteY3" fmla="*/ 695288 h 889408"/>
                <a:gd name="connsiteX4" fmla="*/ 636287 w 1101319"/>
                <a:gd name="connsiteY4" fmla="*/ 750282 h 889408"/>
                <a:gd name="connsiteX5" fmla="*/ 604865 w 1101319"/>
                <a:gd name="connsiteY5" fmla="*/ 669755 h 889408"/>
                <a:gd name="connsiteX6" fmla="*/ 738407 w 1101319"/>
                <a:gd name="connsiteY6" fmla="*/ 524412 h 889408"/>
                <a:gd name="connsiteX7" fmla="*/ 989779 w 1101319"/>
                <a:gd name="connsiteY7" fmla="*/ 235691 h 889408"/>
                <a:gd name="connsiteX8" fmla="*/ 1021200 w 1101319"/>
                <a:gd name="connsiteY8" fmla="*/ 133558 h 889408"/>
                <a:gd name="connsiteX9" fmla="*/ 991743 w 1101319"/>
                <a:gd name="connsiteY9" fmla="*/ 86420 h 889408"/>
                <a:gd name="connsiteX10" fmla="*/ 883731 w 1101319"/>
                <a:gd name="connsiteY10" fmla="*/ 111953 h 889408"/>
                <a:gd name="connsiteX11" fmla="*/ 488998 w 1101319"/>
                <a:gd name="connsiteY11" fmla="*/ 547981 h 889408"/>
                <a:gd name="connsiteX12" fmla="*/ 426155 w 1101319"/>
                <a:gd name="connsiteY12" fmla="*/ 563694 h 889408"/>
                <a:gd name="connsiteX13" fmla="*/ 430083 w 1101319"/>
                <a:gd name="connsiteY13" fmla="*/ 518520 h 889408"/>
                <a:gd name="connsiteX14" fmla="*/ 667708 w 1101319"/>
                <a:gd name="connsiteY14" fmla="*/ 135522 h 889408"/>
                <a:gd name="connsiteX15" fmla="*/ 663780 w 1101319"/>
                <a:gd name="connsiteY15" fmla="*/ 15713 h 889408"/>
                <a:gd name="connsiteX16" fmla="*/ 532203 w 1101319"/>
                <a:gd name="connsiteY16" fmla="*/ 39282 h 889408"/>
                <a:gd name="connsiteX17" fmla="*/ 306360 w 1101319"/>
                <a:gd name="connsiteY17" fmla="*/ 386926 h 889408"/>
                <a:gd name="connsiteX18" fmla="*/ 109976 w 1101319"/>
                <a:gd name="connsiteY18" fmla="*/ 589227 h 889408"/>
                <a:gd name="connsiteX19" fmla="*/ 0 w 1101319"/>
                <a:gd name="connsiteY19" fmla="*/ 563694 h 889408"/>
                <a:gd name="connsiteX20" fmla="*/ 153180 w 1101319"/>
                <a:gd name="connsiteY20" fmla="*/ 781708 h 889408"/>
                <a:gd name="connsiteX21" fmla="*/ 147289 w 1101319"/>
                <a:gd name="connsiteY21" fmla="*/ 648150 h 889408"/>
                <a:gd name="connsiteX22" fmla="*/ 331890 w 1101319"/>
                <a:gd name="connsiteY22" fmla="*/ 546017 h 889408"/>
                <a:gd name="connsiteX23" fmla="*/ 406516 w 1101319"/>
                <a:gd name="connsiteY23" fmla="*/ 742426 h 889408"/>
                <a:gd name="connsiteX24" fmla="*/ 271011 w 1101319"/>
                <a:gd name="connsiteY24" fmla="*/ 850451 h 889408"/>
                <a:gd name="connsiteX25" fmla="*/ 606829 w 1101319"/>
                <a:gd name="connsiteY25" fmla="*/ 879912 h 889408"/>
                <a:gd name="connsiteX26" fmla="*/ 838563 w 1101319"/>
                <a:gd name="connsiteY26" fmla="*/ 785636 h 889408"/>
                <a:gd name="connsiteX27" fmla="*/ 1066369 w 1101319"/>
                <a:gd name="connsiteY27" fmla="*/ 601012 h 889408"/>
                <a:gd name="connsiteX28" fmla="*/ 1089935 w 1101319"/>
                <a:gd name="connsiteY28" fmla="*/ 491023 h 88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01319" h="889408">
                  <a:moveTo>
                    <a:pt x="1089935" y="491023"/>
                  </a:moveTo>
                  <a:cubicBezTo>
                    <a:pt x="1072261" y="467453"/>
                    <a:pt x="1036911" y="461561"/>
                    <a:pt x="1007454" y="469418"/>
                  </a:cubicBezTo>
                  <a:cubicBezTo>
                    <a:pt x="977996" y="477274"/>
                    <a:pt x="954430" y="496915"/>
                    <a:pt x="930864" y="516556"/>
                  </a:cubicBezTo>
                  <a:cubicBezTo>
                    <a:pt x="858201" y="575478"/>
                    <a:pt x="787503" y="636365"/>
                    <a:pt x="714840" y="695288"/>
                  </a:cubicBezTo>
                  <a:cubicBezTo>
                    <a:pt x="691274" y="714929"/>
                    <a:pt x="665744" y="740462"/>
                    <a:pt x="636287" y="750282"/>
                  </a:cubicBezTo>
                  <a:cubicBezTo>
                    <a:pt x="573443" y="769923"/>
                    <a:pt x="577371" y="703144"/>
                    <a:pt x="604865" y="669755"/>
                  </a:cubicBezTo>
                  <a:cubicBezTo>
                    <a:pt x="646106" y="618688"/>
                    <a:pt x="691274" y="571550"/>
                    <a:pt x="738407" y="524412"/>
                  </a:cubicBezTo>
                  <a:cubicBezTo>
                    <a:pt x="828743" y="436028"/>
                    <a:pt x="923008" y="343716"/>
                    <a:pt x="989779" y="235691"/>
                  </a:cubicBezTo>
                  <a:cubicBezTo>
                    <a:pt x="1009417" y="204265"/>
                    <a:pt x="1027092" y="172840"/>
                    <a:pt x="1021200" y="133558"/>
                  </a:cubicBezTo>
                  <a:cubicBezTo>
                    <a:pt x="1019237" y="113917"/>
                    <a:pt x="1009417" y="96240"/>
                    <a:pt x="991743" y="86420"/>
                  </a:cubicBezTo>
                  <a:cubicBezTo>
                    <a:pt x="956393" y="64815"/>
                    <a:pt x="915153" y="88384"/>
                    <a:pt x="883731" y="111953"/>
                  </a:cubicBezTo>
                  <a:cubicBezTo>
                    <a:pt x="730551" y="233727"/>
                    <a:pt x="618612" y="404603"/>
                    <a:pt x="488998" y="547981"/>
                  </a:cubicBezTo>
                  <a:cubicBezTo>
                    <a:pt x="475251" y="563694"/>
                    <a:pt x="443830" y="587263"/>
                    <a:pt x="426155" y="563694"/>
                  </a:cubicBezTo>
                  <a:cubicBezTo>
                    <a:pt x="416335" y="551909"/>
                    <a:pt x="422227" y="530304"/>
                    <a:pt x="430083" y="518520"/>
                  </a:cubicBezTo>
                  <a:cubicBezTo>
                    <a:pt x="494889" y="382998"/>
                    <a:pt x="606829" y="273009"/>
                    <a:pt x="667708" y="135522"/>
                  </a:cubicBezTo>
                  <a:cubicBezTo>
                    <a:pt x="685383" y="96240"/>
                    <a:pt x="695202" y="45174"/>
                    <a:pt x="663780" y="15713"/>
                  </a:cubicBezTo>
                  <a:cubicBezTo>
                    <a:pt x="628431" y="-17677"/>
                    <a:pt x="569516" y="7856"/>
                    <a:pt x="532203" y="39282"/>
                  </a:cubicBezTo>
                  <a:cubicBezTo>
                    <a:pt x="430083" y="131594"/>
                    <a:pt x="373131" y="269080"/>
                    <a:pt x="306360" y="386926"/>
                  </a:cubicBezTo>
                  <a:cubicBezTo>
                    <a:pt x="259228" y="469418"/>
                    <a:pt x="206204" y="557802"/>
                    <a:pt x="109976" y="589227"/>
                  </a:cubicBezTo>
                  <a:cubicBezTo>
                    <a:pt x="72662" y="601012"/>
                    <a:pt x="17675" y="593155"/>
                    <a:pt x="0" y="563694"/>
                  </a:cubicBezTo>
                  <a:cubicBezTo>
                    <a:pt x="39277" y="661898"/>
                    <a:pt x="92301" y="730641"/>
                    <a:pt x="153180" y="781708"/>
                  </a:cubicBezTo>
                  <a:cubicBezTo>
                    <a:pt x="133542" y="744390"/>
                    <a:pt x="129614" y="695288"/>
                    <a:pt x="147289" y="648150"/>
                  </a:cubicBezTo>
                  <a:cubicBezTo>
                    <a:pt x="176746" y="565658"/>
                    <a:pt x="259228" y="520484"/>
                    <a:pt x="331890" y="546017"/>
                  </a:cubicBezTo>
                  <a:cubicBezTo>
                    <a:pt x="402589" y="571550"/>
                    <a:pt x="437938" y="659934"/>
                    <a:pt x="406516" y="742426"/>
                  </a:cubicBezTo>
                  <a:cubicBezTo>
                    <a:pt x="382950" y="805277"/>
                    <a:pt x="327962" y="848487"/>
                    <a:pt x="271011" y="850451"/>
                  </a:cubicBezTo>
                  <a:cubicBezTo>
                    <a:pt x="384914" y="895625"/>
                    <a:pt x="506673" y="895625"/>
                    <a:pt x="606829" y="879912"/>
                  </a:cubicBezTo>
                  <a:cubicBezTo>
                    <a:pt x="691274" y="868128"/>
                    <a:pt x="769828" y="834738"/>
                    <a:pt x="838563" y="785636"/>
                  </a:cubicBezTo>
                  <a:cubicBezTo>
                    <a:pt x="919080" y="728677"/>
                    <a:pt x="1005490" y="677611"/>
                    <a:pt x="1066369" y="601012"/>
                  </a:cubicBezTo>
                  <a:cubicBezTo>
                    <a:pt x="1093863" y="573514"/>
                    <a:pt x="1115465" y="524412"/>
                    <a:pt x="1089935" y="491023"/>
                  </a:cubicBezTo>
                  <a:close/>
                </a:path>
              </a:pathLst>
            </a:custGeom>
            <a:grpFill/>
            <a:ln w="19616" cap="flat">
              <a:noFill/>
              <a:prstDash val="solid"/>
              <a:miter/>
            </a:ln>
          </p:spPr>
          <p:txBody>
            <a:bodyPr rtlCol="0" anchor="ctr"/>
            <a:lstStyle/>
            <a:p>
              <a:endParaRPr lang="en-US"/>
            </a:p>
          </p:txBody>
        </p:sp>
      </p:grpSp>
      <p:pic>
        <p:nvPicPr>
          <p:cNvPr id="10" name="Picture Placeholder 12">
            <a:extLst>
              <a:ext uri="{FF2B5EF4-FFF2-40B4-BE49-F238E27FC236}">
                <a16:creationId xmlns:a16="http://schemas.microsoft.com/office/drawing/2014/main" id="{BF5765CD-2F66-42F6-B227-AEE532E2C23D}"/>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42507" r="959"/>
          <a:stretch/>
        </p:blipFill>
        <p:spPr>
          <a:xfrm>
            <a:off x="6841657" y="-125506"/>
            <a:ext cx="5364392" cy="6325815"/>
          </a:xfrm>
          <a:custGeom>
            <a:avLst/>
            <a:gdLst>
              <a:gd name="connsiteX0" fmla="*/ 0 w 5364392"/>
              <a:gd name="connsiteY0" fmla="*/ 0 h 6325815"/>
              <a:gd name="connsiteX1" fmla="*/ 5364392 w 5364392"/>
              <a:gd name="connsiteY1" fmla="*/ 0 h 6325815"/>
              <a:gd name="connsiteX2" fmla="*/ 5364392 w 5364392"/>
              <a:gd name="connsiteY2" fmla="*/ 6325815 h 6325815"/>
              <a:gd name="connsiteX3" fmla="*/ 0 w 5364392"/>
              <a:gd name="connsiteY3" fmla="*/ 6325815 h 6325815"/>
              <a:gd name="connsiteX4" fmla="*/ 0 w 5364392"/>
              <a:gd name="connsiteY4" fmla="*/ 5127663 h 6325815"/>
              <a:gd name="connsiteX5" fmla="*/ 180000 w 5364392"/>
              <a:gd name="connsiteY5" fmla="*/ 5127663 h 6325815"/>
              <a:gd name="connsiteX6" fmla="*/ 180000 w 5364392"/>
              <a:gd name="connsiteY6" fmla="*/ 3687662 h 6325815"/>
              <a:gd name="connsiteX7" fmla="*/ 0 w 5364392"/>
              <a:gd name="connsiteY7" fmla="*/ 3687662 h 632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4392" h="6325815">
                <a:moveTo>
                  <a:pt x="0" y="0"/>
                </a:moveTo>
                <a:lnTo>
                  <a:pt x="5364392" y="0"/>
                </a:lnTo>
                <a:lnTo>
                  <a:pt x="5364392" y="6325815"/>
                </a:lnTo>
                <a:lnTo>
                  <a:pt x="0" y="6325815"/>
                </a:lnTo>
                <a:lnTo>
                  <a:pt x="0" y="5127663"/>
                </a:lnTo>
                <a:lnTo>
                  <a:pt x="180000" y="5127663"/>
                </a:lnTo>
                <a:lnTo>
                  <a:pt x="180000" y="3687662"/>
                </a:lnTo>
                <a:lnTo>
                  <a:pt x="0" y="3687662"/>
                </a:lnTo>
                <a:close/>
              </a:path>
            </a:pathLst>
          </a:custGeom>
          <a:solidFill>
            <a:schemeClr val="bg1">
              <a:lumMod val="85000"/>
            </a:schemeClr>
          </a:solidFill>
        </p:spPr>
      </p:pic>
    </p:spTree>
    <p:extLst>
      <p:ext uri="{BB962C8B-B14F-4D97-AF65-F5344CB8AC3E}">
        <p14:creationId xmlns:p14="http://schemas.microsoft.com/office/powerpoint/2010/main" val="1080694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A87D79-7697-ADEC-3E84-866B8FEBADD1}"/>
              </a:ext>
            </a:extLst>
          </p:cNvPr>
          <p:cNvSpPr>
            <a:spLocks noGrp="1"/>
          </p:cNvSpPr>
          <p:nvPr>
            <p:ph type="body" sz="quarter" idx="30"/>
          </p:nvPr>
        </p:nvSpPr>
        <p:spPr>
          <a:xfrm>
            <a:off x="640956" y="1409887"/>
            <a:ext cx="7866436" cy="1865747"/>
          </a:xfrm>
        </p:spPr>
        <p:txBody>
          <a:bodyPr/>
          <a:lstStyle/>
          <a:p>
            <a:r>
              <a:rPr lang="en-GB" b="1" i="0" dirty="0">
                <a:effectLst/>
                <a:latin typeface="Söhne"/>
              </a:rPr>
              <a:t>Legal and Regulatory Knowledge Relevant to Migrant Entrepreneurs</a:t>
            </a:r>
          </a:p>
          <a:p>
            <a:endParaRPr lang="en-GB" dirty="0"/>
          </a:p>
        </p:txBody>
      </p:sp>
      <p:sp>
        <p:nvSpPr>
          <p:cNvPr id="4" name="Text Placeholder 3">
            <a:extLst>
              <a:ext uri="{FF2B5EF4-FFF2-40B4-BE49-F238E27FC236}">
                <a16:creationId xmlns:a16="http://schemas.microsoft.com/office/drawing/2014/main" id="{10C29CD6-365A-F636-758E-8BFD425D8DA4}"/>
              </a:ext>
            </a:extLst>
          </p:cNvPr>
          <p:cNvSpPr>
            <a:spLocks noGrp="1"/>
          </p:cNvSpPr>
          <p:nvPr>
            <p:ph type="body" sz="quarter" idx="48"/>
          </p:nvPr>
        </p:nvSpPr>
        <p:spPr>
          <a:xfrm>
            <a:off x="640955" y="3030390"/>
            <a:ext cx="6749339" cy="2965622"/>
          </a:xfrm>
        </p:spPr>
        <p:txBody>
          <a:bodyPr/>
          <a:lstStyle/>
          <a:p>
            <a:r>
              <a:rPr lang="en-GB" b="0" i="0" dirty="0">
                <a:solidFill>
                  <a:srgbClr val="0F0F0F"/>
                </a:solidFill>
                <a:effectLst/>
                <a:latin typeface="Söhne"/>
              </a:rPr>
              <a:t>Understanding legal and regulatory requirements is crucial for migrant entrepreneurs. This section provides an overview of key areas such as business registration, employment laws, and industry-specific regulations.</a:t>
            </a:r>
            <a:endParaRPr lang="en-GB" dirty="0"/>
          </a:p>
        </p:txBody>
      </p:sp>
      <p:pic>
        <p:nvPicPr>
          <p:cNvPr id="8" name="Picture Placeholder 7" descr="Man and woman at clothing store counter">
            <a:extLst>
              <a:ext uri="{FF2B5EF4-FFF2-40B4-BE49-F238E27FC236}">
                <a16:creationId xmlns:a16="http://schemas.microsoft.com/office/drawing/2014/main" id="{D0E49E4E-13AC-3D9A-ADE8-948C83E4FE7E}"/>
              </a:ext>
            </a:extLst>
          </p:cNvPr>
          <p:cNvPicPr>
            <a:picLocks noGrp="1" noChangeAspect="1"/>
          </p:cNvPicPr>
          <p:nvPr>
            <p:ph type="pic" sz="quarter" idx="21"/>
          </p:nvPr>
        </p:nvPicPr>
        <p:blipFill>
          <a:blip r:embed="rId2"/>
          <a:srcRect t="7817" b="7817"/>
          <a:stretch>
            <a:fillRect/>
          </a:stretch>
        </p:blipFill>
        <p:spPr/>
      </p:pic>
    </p:spTree>
    <p:extLst>
      <p:ext uri="{BB962C8B-B14F-4D97-AF65-F5344CB8AC3E}">
        <p14:creationId xmlns:p14="http://schemas.microsoft.com/office/powerpoint/2010/main" val="1909589250"/>
      </p:ext>
    </p:extLst>
  </p:cSld>
  <p:clrMapOvr>
    <a:masterClrMapping/>
  </p:clrMapOvr>
</p:sld>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F02E0EF7D44C04B9FA644DBFF45FF6A" ma:contentTypeVersion="13" ma:contentTypeDescription="Create a new document." ma:contentTypeScope="" ma:versionID="206b9469efed5238e3299da57cdc015e">
  <xsd:schema xmlns:xsd="http://www.w3.org/2001/XMLSchema" xmlns:xs="http://www.w3.org/2001/XMLSchema" xmlns:p="http://schemas.microsoft.com/office/2006/metadata/properties" xmlns:ns2="876de33e-aaa5-4507-9b92-b84e676ded0d" xmlns:ns3="ef88797d-310b-4d46-ad9c-0c23fa0c8d45" targetNamespace="http://schemas.microsoft.com/office/2006/metadata/properties" ma:root="true" ma:fieldsID="281ed500249cd3fe925a7af84a8b56c4" ns2:_="" ns3:_="">
    <xsd:import namespace="876de33e-aaa5-4507-9b92-b84e676ded0d"/>
    <xsd:import namespace="ef88797d-310b-4d46-ad9c-0c23fa0c8d4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EventHashCode" minOccurs="0"/>
                <xsd:element ref="ns3:MediaServiceGenerationTime" minOccurs="0"/>
                <xsd:element ref="ns3:MediaServiceAutoKeyPoints" minOccurs="0"/>
                <xsd:element ref="ns3:MediaServiceKeyPoints" minOccurs="0"/>
                <xsd:element ref="ns3:MediaServiceAuto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6de33e-aaa5-4507-9b92-b84e676ded0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hidden="true" ma:internalName="LastSharedByUser" ma:readOnly="true">
      <xsd:simpleType>
        <xsd:restriction base="dms:Note"/>
      </xsd:simpleType>
    </xsd:element>
    <xsd:element name="LastSharedByTime" ma:index="11" nillable="true" ma:displayName="Last Shared By Time" ma:description="" ma:hidden="true"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f88797d-310b-4d46-ad9c-0c23fa0c8d4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false">
      <xsd:simpleType>
        <xsd:restriction base="dms:Note">
          <xsd:maxLength value="255"/>
        </xsd:restriction>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ef88797d-310b-4d46-ad9c-0c23fa0c8d4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F83B94A-925B-4414-927F-DFD616E23C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6de33e-aaa5-4507-9b92-b84e676ded0d"/>
    <ds:schemaRef ds:uri="ef88797d-310b-4d46-ad9c-0c23fa0c8d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69AD2B3-D789-4FC7-A14D-89ADA76B73A8}">
  <ds:schemaRefs>
    <ds:schemaRef ds:uri="http://schemas.microsoft.com/office/2006/metadata/properties"/>
    <ds:schemaRef ds:uri="http://schemas.microsoft.com/office/infopath/2007/PartnerControls"/>
    <ds:schemaRef ds:uri="ef88797d-310b-4d46-ad9c-0c23fa0c8d45"/>
  </ds:schemaRefs>
</ds:datastoreItem>
</file>

<file path=customXml/itemProps3.xml><?xml version="1.0" encoding="utf-8"?>
<ds:datastoreItem xmlns:ds="http://schemas.openxmlformats.org/officeDocument/2006/customXml" ds:itemID="{B39800E7-4362-4A70-9B48-B5AE1C9F476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Magazine layout</Template>
  <TotalTime>4</TotalTime>
  <Words>5932</Words>
  <Application>Microsoft Office PowerPoint</Application>
  <PresentationFormat>Widescreen</PresentationFormat>
  <Paragraphs>427</Paragraphs>
  <Slides>60</Slides>
  <Notes>38</Notes>
  <HiddenSlides>0</HiddenSlides>
  <MMClips>0</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Front cover</dc:title>
  <dc:creator>Samantha Carty</dc:creator>
  <cp:lastModifiedBy>Lola Gonzalez</cp:lastModifiedBy>
  <cp:revision>503</cp:revision>
  <dcterms:created xsi:type="dcterms:W3CDTF">2021-06-15T11:45:52Z</dcterms:created>
  <dcterms:modified xsi:type="dcterms:W3CDTF">2024-07-24T14:20:03Z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0x0101005F02E0EF7D44C04B9FA644DBFF45FF6A</vt:lpwstr>
  </property>
</Properties>
</file>