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5"/>
  </p:notesMasterIdLst>
  <p:handoutMasterIdLst>
    <p:handoutMasterId r:id="rId66"/>
  </p:handoutMasterIdLst>
  <p:sldIdLst>
    <p:sldId id="747" r:id="rId5"/>
    <p:sldId id="681" r:id="rId6"/>
    <p:sldId id="687" r:id="rId7"/>
    <p:sldId id="689" r:id="rId8"/>
    <p:sldId id="703" r:id="rId9"/>
    <p:sldId id="704" r:id="rId10"/>
    <p:sldId id="705" r:id="rId11"/>
    <p:sldId id="688" r:id="rId12"/>
    <p:sldId id="723" r:id="rId13"/>
    <p:sldId id="718" r:id="rId14"/>
    <p:sldId id="717" r:id="rId15"/>
    <p:sldId id="746" r:id="rId16"/>
    <p:sldId id="724" r:id="rId17"/>
    <p:sldId id="719" r:id="rId18"/>
    <p:sldId id="720" r:id="rId19"/>
    <p:sldId id="730" r:id="rId20"/>
    <p:sldId id="726" r:id="rId21"/>
    <p:sldId id="727" r:id="rId22"/>
    <p:sldId id="728" r:id="rId23"/>
    <p:sldId id="729" r:id="rId24"/>
    <p:sldId id="722" r:id="rId25"/>
    <p:sldId id="731" r:id="rId26"/>
    <p:sldId id="732" r:id="rId27"/>
    <p:sldId id="733" r:id="rId28"/>
    <p:sldId id="725" r:id="rId29"/>
    <p:sldId id="734" r:id="rId30"/>
    <p:sldId id="735" r:id="rId31"/>
    <p:sldId id="736" r:id="rId32"/>
    <p:sldId id="742" r:id="rId33"/>
    <p:sldId id="737" r:id="rId34"/>
    <p:sldId id="738" r:id="rId35"/>
    <p:sldId id="739" r:id="rId36"/>
    <p:sldId id="740" r:id="rId37"/>
    <p:sldId id="741" r:id="rId38"/>
    <p:sldId id="698" r:id="rId39"/>
    <p:sldId id="721" r:id="rId40"/>
    <p:sldId id="706" r:id="rId41"/>
    <p:sldId id="695" r:id="rId42"/>
    <p:sldId id="696" r:id="rId43"/>
    <p:sldId id="697" r:id="rId44"/>
    <p:sldId id="699" r:id="rId45"/>
    <p:sldId id="700" r:id="rId46"/>
    <p:sldId id="685" r:id="rId47"/>
    <p:sldId id="686" r:id="rId48"/>
    <p:sldId id="701" r:id="rId49"/>
    <p:sldId id="708" r:id="rId50"/>
    <p:sldId id="671" r:id="rId51"/>
    <p:sldId id="672" r:id="rId52"/>
    <p:sldId id="709" r:id="rId53"/>
    <p:sldId id="711" r:id="rId54"/>
    <p:sldId id="669" r:id="rId55"/>
    <p:sldId id="710" r:id="rId56"/>
    <p:sldId id="713" r:id="rId57"/>
    <p:sldId id="714" r:id="rId58"/>
    <p:sldId id="715" r:id="rId59"/>
    <p:sldId id="716" r:id="rId60"/>
    <p:sldId id="745" r:id="rId61"/>
    <p:sldId id="743" r:id="rId62"/>
    <p:sldId id="744" r:id="rId63"/>
    <p:sldId id="677" r:id="rId6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5F9E"/>
    <a:srgbClr val="0C2D45"/>
    <a:srgbClr val="E97924"/>
    <a:srgbClr val="7ABB57"/>
    <a:srgbClr val="B79974"/>
    <a:srgbClr val="7654A2"/>
    <a:srgbClr val="305C6F"/>
    <a:srgbClr val="7C946D"/>
    <a:srgbClr val="005744"/>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AC03D4-0DFF-4014-9096-AFB4A13D1750}" v="2" dt="2024-07-23T09:46:25.183"/>
    <p1510:client id="{A7128E20-F9BE-41BF-B06A-5C5AD42E6711}" v="1" dt="2024-07-23T09:38:15.384"/>
    <p1510:client id="{F12D260C-68D4-403A-8C16-E77BB8FABC6C}" v="4" dt="2024-07-24T14:19:57.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15" autoAdjust="0"/>
    <p:restoredTop sz="81495" autoAdjust="0"/>
  </p:normalViewPr>
  <p:slideViewPr>
    <p:cSldViewPr snapToGrid="0" snapToObjects="1">
      <p:cViewPr varScale="1">
        <p:scale>
          <a:sx n="67" d="100"/>
          <a:sy n="67" d="100"/>
        </p:scale>
        <p:origin x="1488" y="58"/>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la Gonzalez" userId="2/DxPh0Ez13eD2/DQQo5jPC+KqCbc0jX8AtCURTlGKg=" providerId="None" clId="Web-{00AC03D4-0DFF-4014-9096-AFB4A13D1750}"/>
    <pc:docChg chg="modSld">
      <pc:chgData name="Lola Gonzalez" userId="2/DxPh0Ez13eD2/DQQo5jPC+KqCbc0jX8AtCURTlGKg=" providerId="None" clId="Web-{00AC03D4-0DFF-4014-9096-AFB4A13D1750}" dt="2024-07-23T09:46:25.183" v="1" actId="1076"/>
      <pc:docMkLst>
        <pc:docMk/>
      </pc:docMkLst>
      <pc:sldChg chg="modSp">
        <pc:chgData name="Lola Gonzalez" userId="2/DxPh0Ez13eD2/DQQo5jPC+KqCbc0jX8AtCURTlGKg=" providerId="None" clId="Web-{00AC03D4-0DFF-4014-9096-AFB4A13D1750}" dt="2024-07-23T09:46:25.183" v="1" actId="1076"/>
        <pc:sldMkLst>
          <pc:docMk/>
          <pc:sldMk cId="3859257177" sldId="724"/>
        </pc:sldMkLst>
        <pc:spChg chg="mod">
          <ac:chgData name="Lola Gonzalez" userId="2/DxPh0Ez13eD2/DQQo5jPC+KqCbc0jX8AtCURTlGKg=" providerId="None" clId="Web-{00AC03D4-0DFF-4014-9096-AFB4A13D1750}" dt="2024-07-23T09:46:25.183" v="1" actId="1076"/>
          <ac:spMkLst>
            <pc:docMk/>
            <pc:sldMk cId="3859257177" sldId="724"/>
            <ac:spMk id="3" creationId="{B3866D76-B4E0-CAD0-1128-3EEEFED0BFD6}"/>
          </ac:spMkLst>
        </pc:spChg>
      </pc:sldChg>
      <pc:sldChg chg="modSp">
        <pc:chgData name="Lola Gonzalez" userId="2/DxPh0Ez13eD2/DQQo5jPC+KqCbc0jX8AtCURTlGKg=" providerId="None" clId="Web-{00AC03D4-0DFF-4014-9096-AFB4A13D1750}" dt="2024-07-23T09:46:15.839" v="0" actId="1076"/>
        <pc:sldMkLst>
          <pc:docMk/>
          <pc:sldMk cId="1189546939" sldId="746"/>
        </pc:sldMkLst>
        <pc:spChg chg="mod">
          <ac:chgData name="Lola Gonzalez" userId="2/DxPh0Ez13eD2/DQQo5jPC+KqCbc0jX8AtCURTlGKg=" providerId="None" clId="Web-{00AC03D4-0DFF-4014-9096-AFB4A13D1750}" dt="2024-07-23T09:46:15.839" v="0" actId="1076"/>
          <ac:spMkLst>
            <pc:docMk/>
            <pc:sldMk cId="1189546939" sldId="746"/>
            <ac:spMk id="3" creationId="{B3866D76-B4E0-CAD0-1128-3EEEFED0BFD6}"/>
          </ac:spMkLst>
        </pc:spChg>
      </pc:sldChg>
    </pc:docChg>
  </pc:docChgLst>
  <pc:docChgLst>
    <pc:chgData name="Lola Gonzalez" userId="2/DxPh0Ez13eD2/DQQo5jPC+KqCbc0jX8AtCURTlGKg=" providerId="None" clId="Web-{A7128E20-F9BE-41BF-B06A-5C5AD42E6711}"/>
    <pc:docChg chg="modSld">
      <pc:chgData name="Lola Gonzalez" userId="2/DxPh0Ez13eD2/DQQo5jPC+KqCbc0jX8AtCURTlGKg=" providerId="None" clId="Web-{A7128E20-F9BE-41BF-B06A-5C5AD42E6711}" dt="2024-07-23T09:38:15.384" v="0" actId="20577"/>
      <pc:docMkLst>
        <pc:docMk/>
      </pc:docMkLst>
      <pc:sldChg chg="modSp">
        <pc:chgData name="Lola Gonzalez" userId="2/DxPh0Ez13eD2/DQQo5jPC+KqCbc0jX8AtCURTlGKg=" providerId="None" clId="Web-{A7128E20-F9BE-41BF-B06A-5C5AD42E6711}" dt="2024-07-23T09:38:15.384" v="0" actId="20577"/>
        <pc:sldMkLst>
          <pc:docMk/>
          <pc:sldMk cId="4137781492" sldId="691"/>
        </pc:sldMkLst>
        <pc:spChg chg="mod">
          <ac:chgData name="Lola Gonzalez" userId="2/DxPh0Ez13eD2/DQQo5jPC+KqCbc0jX8AtCURTlGKg=" providerId="None" clId="Web-{A7128E20-F9BE-41BF-B06A-5C5AD42E6711}" dt="2024-07-23T09:38:15.384" v="0" actId="20577"/>
          <ac:spMkLst>
            <pc:docMk/>
            <pc:sldMk cId="4137781492" sldId="691"/>
            <ac:spMk id="9" creationId="{13DFDEAB-D4D0-42C4-A715-05FA207B8DD2}"/>
          </ac:spMkLst>
        </pc:spChg>
      </pc:sldChg>
    </pc:docChg>
  </pc:docChgLst>
  <pc:docChgLst>
    <pc:chgData name="Lola Gonzalez" userId="2/DxPh0Ez13eD2/DQQo5jPC+KqCbc0jX8AtCURTlGKg=" providerId="None" clId="Web-{F12D260C-68D4-403A-8C16-E77BB8FABC6C}"/>
    <pc:docChg chg="modSld">
      <pc:chgData name="Lola Gonzalez" userId="2/DxPh0Ez13eD2/DQQo5jPC+KqCbc0jX8AtCURTlGKg=" providerId="None" clId="Web-{F12D260C-68D4-403A-8C16-E77BB8FABC6C}" dt="2024-07-24T14:19:57.921" v="4" actId="20577"/>
      <pc:docMkLst>
        <pc:docMk/>
      </pc:docMkLst>
      <pc:sldChg chg="modSp">
        <pc:chgData name="Lola Gonzalez" userId="2/DxPh0Ez13eD2/DQQo5jPC+KqCbc0jX8AtCURTlGKg=" providerId="None" clId="Web-{F12D260C-68D4-403A-8C16-E77BB8FABC6C}" dt="2024-07-24T14:19:57.921" v="4" actId="20577"/>
        <pc:sldMkLst>
          <pc:docMk/>
          <pc:sldMk cId="1189546939" sldId="746"/>
        </pc:sldMkLst>
        <pc:spChg chg="mod">
          <ac:chgData name="Lola Gonzalez" userId="2/DxPh0Ez13eD2/DQQo5jPC+KqCbc0jX8AtCURTlGKg=" providerId="None" clId="Web-{F12D260C-68D4-403A-8C16-E77BB8FABC6C}" dt="2024-07-24T14:19:57.921" v="4" actId="20577"/>
          <ac:spMkLst>
            <pc:docMk/>
            <pc:sldMk cId="1189546939" sldId="746"/>
            <ac:spMk id="3" creationId="{B3866D76-B4E0-CAD0-1128-3EEEFED0BFD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7/24/2024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7/24/2024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oi.org/10.1787/70571d6f-e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oi.org/10.1787/70571d6f-en" TargetMode="External"/><Relationship Id="rId7" Type="http://schemas.openxmlformats.org/officeDocument/2006/relationships/hyperlink" Target="https://doi.org/10.1108/JSBED-12-2021-0472"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www.emerald.com/insight/publication/issn/1462-6004" TargetMode="External"/><Relationship Id="rId5" Type="http://schemas.openxmlformats.org/officeDocument/2006/relationships/hyperlink" Target="https://www.emerald.com/insight/search?q=Thomas%20Cooney" TargetMode="External"/><Relationship Id="rId4" Type="http://schemas.openxmlformats.org/officeDocument/2006/relationships/hyperlink" Target="https://www.emerald.com/insight/search?q=Lucia%20Walsh"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i.org/10.1787/70571d6f-en"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srn.com/abstract=3139384"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dx.doi.org/10.2139/ssrn.3139384"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Source Sans Pro" panose="020B0503030403020204" pitchFamily="34" charset="0"/>
              </a:rPr>
              <a:t>21 things to research before starting a business: https://www.transmitstartups.co.uk/business-planning/21-things-to-research-before-starting-a-business</a:t>
            </a:r>
            <a:endParaRPr lang="en-GB" b="1" i="0" dirty="0">
              <a:effectLst/>
              <a:latin typeface="Source Sans Pro" panose="020B0503030403020204" pitchFamily="34" charset="0"/>
            </a:endParaRPr>
          </a:p>
          <a:p>
            <a:r>
              <a:rPr lang="en-GB" dirty="0"/>
              <a:t>How to Start a Business: A Startup Guide for Entrepreneurs: https://blog.hubspot.com/sales/how-to-start-a-business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861"/>
                </a:solidFill>
                <a:effectLst/>
                <a:latin typeface="radikal"/>
              </a:rPr>
              <a:t>How to conduct market research for your business idea: https://www.tide.co/blog/business-tips/market-research/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myriad-pro"/>
              </a:rPr>
              <a:t>The Legal Requirements To Consider When Setting Up Your Business In Europe: https://bridgeheadagency.com/legal-requirements/</a:t>
            </a:r>
          </a:p>
          <a:p>
            <a:endParaRPr lang="en-GB" dirty="0"/>
          </a:p>
        </p:txBody>
      </p:sp>
    </p:spTree>
    <p:extLst>
      <p:ext uri="{BB962C8B-B14F-4D97-AF65-F5344CB8AC3E}">
        <p14:creationId xmlns:p14="http://schemas.microsoft.com/office/powerpoint/2010/main" val="425842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82828"/>
                </a:solidFill>
                <a:effectLst/>
                <a:latin typeface="Saol Standard"/>
              </a:rPr>
              <a:t>How to Pick the Best Name for Your Company: https://hbr.org/2022/03/how-to-pick-the-best-name-for-your-company</a:t>
            </a:r>
          </a:p>
          <a:p>
            <a:pPr algn="l" fontAlgn="base"/>
            <a:r>
              <a:rPr lang="en-GB" b="0" i="0" dirty="0">
                <a:solidFill>
                  <a:srgbClr val="003A70"/>
                </a:solidFill>
                <a:effectLst/>
                <a:latin typeface="Open Sans" panose="020B0606030504020204" pitchFamily="34" charset="0"/>
              </a:rPr>
              <a:t>7 useful tips on choosing a business name: https://big-idea.biz/brand-names/choosing-business-name/ </a:t>
            </a:r>
          </a:p>
          <a:p>
            <a:pPr marL="0" marR="0" lvl="0" indent="0" algn="l" defTabSz="875998" rtl="0" eaLnBrk="1" fontAlgn="base" latinLnBrk="0" hangingPunct="1">
              <a:lnSpc>
                <a:spcPct val="100000"/>
              </a:lnSpc>
              <a:spcBef>
                <a:spcPts val="0"/>
              </a:spcBef>
              <a:spcAft>
                <a:spcPts val="0"/>
              </a:spcAft>
              <a:buClrTx/>
              <a:buSzTx/>
              <a:buFontTx/>
              <a:buNone/>
              <a:tabLst/>
              <a:defRPr/>
            </a:pPr>
            <a:r>
              <a:rPr lang="en-GB" b="0" i="0" dirty="0">
                <a:solidFill>
                  <a:srgbClr val="FFFFFF"/>
                </a:solidFill>
                <a:effectLst/>
                <a:latin typeface="Poppins" panose="00000500000000000000" pitchFamily="2" charset="0"/>
              </a:rPr>
              <a:t>Choosing A Company Name (Legal considerations): http://www.eurobusgroup.com/choosing-a-company-name#:~:text=Naming%20rules&amp;text=The%20name%20cannot%20be%20very,the%20end%20of%20the%20name.</a:t>
            </a:r>
          </a:p>
          <a:p>
            <a:pPr algn="l" fontAlgn="base"/>
            <a:endParaRPr lang="en-GB" b="0" i="0" dirty="0">
              <a:solidFill>
                <a:srgbClr val="003A70"/>
              </a:solidFill>
              <a:effectLst/>
              <a:latin typeface="Open Sans" panose="020B0606030504020204" pitchFamily="34" charset="0"/>
            </a:endParaRPr>
          </a:p>
          <a:p>
            <a:br>
              <a:rPr lang="en-GB" dirty="0"/>
            </a:br>
            <a:endParaRPr lang="en-GB" dirty="0"/>
          </a:p>
        </p:txBody>
      </p:sp>
    </p:spTree>
    <p:extLst>
      <p:ext uri="{BB962C8B-B14F-4D97-AF65-F5344CB8AC3E}">
        <p14:creationId xmlns:p14="http://schemas.microsoft.com/office/powerpoint/2010/main" val="484941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82828"/>
                </a:solidFill>
                <a:effectLst/>
                <a:latin typeface="Saol Standard"/>
              </a:rPr>
              <a:t>How to Pick the Best Name for Your Company: https://hbr.org/2022/03/how-to-pick-the-best-name-for-your-company</a:t>
            </a:r>
          </a:p>
          <a:p>
            <a:pPr algn="l" fontAlgn="base"/>
            <a:r>
              <a:rPr lang="en-GB" b="0" i="0" dirty="0">
                <a:solidFill>
                  <a:srgbClr val="003A70"/>
                </a:solidFill>
                <a:effectLst/>
                <a:latin typeface="Open Sans" panose="020B0606030504020204" pitchFamily="34" charset="0"/>
              </a:rPr>
              <a:t>7 useful tips on choosing a business name: https://big-idea.biz/brand-names/choosing-business-name/ </a:t>
            </a:r>
          </a:p>
          <a:p>
            <a:pPr marL="0" marR="0" lvl="0" indent="0" algn="l" defTabSz="875998" rtl="0" eaLnBrk="1" fontAlgn="base" latinLnBrk="0" hangingPunct="1">
              <a:lnSpc>
                <a:spcPct val="100000"/>
              </a:lnSpc>
              <a:spcBef>
                <a:spcPts val="0"/>
              </a:spcBef>
              <a:spcAft>
                <a:spcPts val="0"/>
              </a:spcAft>
              <a:buClrTx/>
              <a:buSzTx/>
              <a:buFontTx/>
              <a:buNone/>
              <a:tabLst/>
              <a:defRPr/>
            </a:pPr>
            <a:r>
              <a:rPr lang="en-GB" b="0" i="0" dirty="0">
                <a:solidFill>
                  <a:srgbClr val="FFFFFF"/>
                </a:solidFill>
                <a:effectLst/>
                <a:latin typeface="Poppins" panose="00000500000000000000" pitchFamily="2" charset="0"/>
              </a:rPr>
              <a:t>Choosing A Company Name (Legal considerations): http://www.eurobusgroup.com/choosing-a-company-name#:~:text=Naming%20rules&amp;text=The%20name%20cannot%20be%20very,the%20end%20of%20the%20name.</a:t>
            </a:r>
          </a:p>
          <a:p>
            <a:endParaRPr lang="en-GB" dirty="0"/>
          </a:p>
        </p:txBody>
      </p:sp>
    </p:spTree>
    <p:extLst>
      <p:ext uri="{BB962C8B-B14F-4D97-AF65-F5344CB8AC3E}">
        <p14:creationId xmlns:p14="http://schemas.microsoft.com/office/powerpoint/2010/main" val="1614316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171A22"/>
                </a:solidFill>
                <a:effectLst/>
                <a:latin typeface="Arial" panose="020B0604020202020204" pitchFamily="34" charset="0"/>
              </a:rPr>
              <a:t>Starting a business: https://europa.eu/youreurope/business/running-business/start-ups/starting-business/index_en.htm</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404040"/>
                </a:solidFill>
                <a:effectLst/>
                <a:latin typeface="Roboto" panose="02000000000000000000" pitchFamily="2" charset="0"/>
              </a:rPr>
              <a:t>How to Register a Company in Europe: https://www.openaeuropeancompany.com/blog/how-to-register-a-company-in-europe/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555555"/>
                </a:solidFill>
                <a:effectLst/>
                <a:latin typeface="Lato" panose="020F0502020204030203" pitchFamily="34" charset="0"/>
              </a:rPr>
              <a:t>Starting a Business in Ireland? Requirements for Company Formation: https://www.companyformations.ie/company-formations/starting-a-business</a:t>
            </a:r>
            <a:r>
              <a:rPr lang="en-GB" b="1" i="0" dirty="0">
                <a:solidFill>
                  <a:srgbClr val="555555"/>
                </a:solidFill>
                <a:effectLst/>
                <a:latin typeface="Lato" panose="020F0502020204030203" pitchFamily="34" charset="0"/>
              </a:rPr>
              <a:t>/</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FFFFFF"/>
                </a:solidFill>
                <a:effectLst/>
                <a:latin typeface="Ubuntu" panose="020B0504030602030204" pitchFamily="34" charset="0"/>
              </a:rPr>
              <a:t>How to start a company in Germany: Your company formation checklist: https://www.firma.de/en/company-formation/how-to-register-a-company-in-germany-a-company-formation-checklist/</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Arial" panose="020B0604020202020204" pitchFamily="34" charset="0"/>
              </a:rPr>
              <a:t>Moving to Sweden to start a business: https://www.verksamt.se/web/international/starting/moving-to-sweden-to-start-a-business</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FFFFFF"/>
              </a:solidFill>
              <a:effectLst/>
              <a:latin typeface="Ubuntu" panose="020B0504030602030204" pitchFamily="34"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FFFFFF"/>
              </a:solidFill>
              <a:effectLst/>
              <a:latin typeface="Ubuntu" panose="020B0504030602030204" pitchFamily="34"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1" i="0" dirty="0">
              <a:solidFill>
                <a:srgbClr val="555555"/>
              </a:solidFill>
              <a:effectLst/>
              <a:latin typeface="Lato" panose="020F0502020204030203" pitchFamily="34"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404040"/>
              </a:solidFill>
              <a:effectLst/>
              <a:latin typeface="Roboto" panose="02000000000000000000" pitchFamily="2"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171A22"/>
              </a:solidFill>
              <a:effectLst/>
              <a:latin typeface="Arial" panose="020B0604020202020204" pitchFamily="34" charset="0"/>
            </a:endParaRPr>
          </a:p>
          <a:p>
            <a:endParaRPr lang="en-GB" dirty="0"/>
          </a:p>
        </p:txBody>
      </p:sp>
    </p:spTree>
    <p:extLst>
      <p:ext uri="{BB962C8B-B14F-4D97-AF65-F5344CB8AC3E}">
        <p14:creationId xmlns:p14="http://schemas.microsoft.com/office/powerpoint/2010/main" val="3974674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171A22"/>
                </a:solidFill>
                <a:effectLst/>
                <a:latin typeface="Arial" panose="020B0604020202020204" pitchFamily="34" charset="0"/>
              </a:rPr>
              <a:t>Starting a business: https://europa.eu/youreurope/business/running-business/start-ups/starting-business/index_en.htm</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404040"/>
                </a:solidFill>
                <a:effectLst/>
                <a:latin typeface="Roboto" panose="02000000000000000000" pitchFamily="2" charset="0"/>
              </a:rPr>
              <a:t>How to Register a Company in Europe: https://www.openaeuropeancompany.com/blog/how-to-register-a-company-in-europe/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555555"/>
                </a:solidFill>
                <a:effectLst/>
                <a:latin typeface="Lato" panose="020F0502020204030203" pitchFamily="34" charset="0"/>
              </a:rPr>
              <a:t>Starting a Business in Ireland? Requirements for Company Formation: https://www.companyformations.ie/company-formations/starting-a-business</a:t>
            </a:r>
            <a:r>
              <a:rPr lang="en-GB" b="1" i="0" dirty="0">
                <a:solidFill>
                  <a:srgbClr val="555555"/>
                </a:solidFill>
                <a:effectLst/>
                <a:latin typeface="Lato" panose="020F0502020204030203" pitchFamily="34" charset="0"/>
              </a:rPr>
              <a:t>/</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FFFFFF"/>
                </a:solidFill>
                <a:effectLst/>
                <a:latin typeface="Ubuntu" panose="020B0504030602030204" pitchFamily="34" charset="0"/>
              </a:rPr>
              <a:t>How to start a company in Germany: Your company formation checklist: https://www.firma.de/en/company-formation/how-to-register-a-company-in-germany-a-company-formation-checklist/</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Arial" panose="020B0604020202020204" pitchFamily="34" charset="0"/>
              </a:rPr>
              <a:t>Moving to Sweden to start a business: https://www.verksamt.se/web/international/starting/moving-to-sweden-to-start-a-business</a:t>
            </a:r>
          </a:p>
          <a:p>
            <a:endParaRPr lang="en-GB" dirty="0"/>
          </a:p>
        </p:txBody>
      </p:sp>
    </p:spTree>
    <p:extLst>
      <p:ext uri="{BB962C8B-B14F-4D97-AF65-F5344CB8AC3E}">
        <p14:creationId xmlns:p14="http://schemas.microsoft.com/office/powerpoint/2010/main" val="4034134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dirty="0">
                <a:solidFill>
                  <a:srgbClr val="404040"/>
                </a:solidFill>
                <a:effectLst/>
              </a:rPr>
              <a:t>TIN - Taxpayer Identification Number: https://taxation-customs.ec.europa.eu/online-services/online-services-and-databases-taxation/tin-taxpayer-identification-number_en</a:t>
            </a:r>
          </a:p>
          <a:p>
            <a:endParaRPr lang="en-GB" dirty="0"/>
          </a:p>
        </p:txBody>
      </p:sp>
    </p:spTree>
    <p:extLst>
      <p:ext uri="{BB962C8B-B14F-4D97-AF65-F5344CB8AC3E}">
        <p14:creationId xmlns:p14="http://schemas.microsoft.com/office/powerpoint/2010/main" val="791951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Open Sans" panose="020B0606030504020204" pitchFamily="34" charset="0"/>
              </a:rPr>
              <a:t>European banking services: https://www.nibusinessinfo.co.uk/content/what-you-will-need-set-your-business-account-europe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FFFFFF"/>
                </a:solidFill>
                <a:effectLst/>
                <a:latin typeface="Haffer"/>
              </a:rPr>
              <a:t>How to open a business bank account in Europe: https://gocardless.com/guides/posts/how-to-open-a-business-bank-account-in-europe/#:~:text=The%20required%20documents%20for%20opening,such%20as%20articles%20of%20incorporation.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Quincycf"/>
              </a:rPr>
              <a:t>Opening a Business Bank Account in the EU As a Non-Resident: https://silverbird.com/blog/articles/opening-a-business-bank-account-in-the-eu-as-a-non-resident</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FFFFFF"/>
              </a:solidFill>
              <a:effectLst/>
              <a:latin typeface="Haffer"/>
            </a:endParaRPr>
          </a:p>
          <a:p>
            <a:endParaRPr lang="en-GB" dirty="0"/>
          </a:p>
          <a:p>
            <a:endParaRPr lang="en-GB" dirty="0"/>
          </a:p>
        </p:txBody>
      </p:sp>
    </p:spTree>
    <p:extLst>
      <p:ext uri="{BB962C8B-B14F-4D97-AF65-F5344CB8AC3E}">
        <p14:creationId xmlns:p14="http://schemas.microsoft.com/office/powerpoint/2010/main" val="4169989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cap="all" dirty="0">
                <a:effectLst/>
                <a:latin typeface="var(--core-font-family-extended)"/>
              </a:rPr>
              <a:t>HOW TO GET A VAT NUMBER IN THE EU:  https://quaderno.io/blog/vat-number-business-europe/</a:t>
            </a:r>
          </a:p>
          <a:p>
            <a:endParaRPr lang="en-GB" dirty="0"/>
          </a:p>
        </p:txBody>
      </p:sp>
    </p:spTree>
    <p:extLst>
      <p:ext uri="{BB962C8B-B14F-4D97-AF65-F5344CB8AC3E}">
        <p14:creationId xmlns:p14="http://schemas.microsoft.com/office/powerpoint/2010/main" val="66931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11082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23012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55347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97002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a:t>
            </a:r>
          </a:p>
          <a:p>
            <a:r>
              <a:rPr lang="fr-FR" dirty="0"/>
              <a:t>Patrice Muller et al. (2016) ‘</a:t>
            </a:r>
            <a:r>
              <a:rPr lang="fr-FR" dirty="0" err="1"/>
              <a:t>Annual</a:t>
            </a:r>
            <a:r>
              <a:rPr lang="fr-FR" dirty="0"/>
              <a:t> Report on </a:t>
            </a:r>
            <a:r>
              <a:rPr lang="fr-FR" dirty="0" err="1"/>
              <a:t>European</a:t>
            </a:r>
            <a:r>
              <a:rPr lang="fr-FR" dirty="0"/>
              <a:t> </a:t>
            </a:r>
            <a:r>
              <a:rPr lang="fr-FR" dirty="0" err="1"/>
              <a:t>SMEs</a:t>
            </a:r>
            <a:r>
              <a:rPr lang="fr-FR" dirty="0"/>
              <a:t> 2015/2016’, Brussels: </a:t>
            </a:r>
            <a:r>
              <a:rPr lang="fr-FR" dirty="0" err="1"/>
              <a:t>European</a:t>
            </a:r>
            <a:r>
              <a:rPr lang="fr-FR" dirty="0"/>
              <a:t> Commission, 2016, 1, https://ec.europa.eu/jrc/sites/jrcsh/files/annual_report_-_eu_smes_2015-16.pdf.</a:t>
            </a:r>
          </a:p>
          <a:p>
            <a:endParaRPr lang="en-PH" dirty="0"/>
          </a:p>
          <a:p>
            <a:r>
              <a:rPr lang="en-PH" dirty="0"/>
              <a:t>EESC (2013). Entrepreneurship Action Plan 2020. https://www.eesc.europa.eu/en/our-work/opinions-information-reports/opinions/entrepreneurship-2020-action-plan</a:t>
            </a:r>
          </a:p>
          <a:p>
            <a:endParaRPr lang="en-PH" dirty="0"/>
          </a:p>
        </p:txBody>
      </p:sp>
    </p:spTree>
    <p:extLst>
      <p:ext uri="{BB962C8B-B14F-4D97-AF65-F5344CB8AC3E}">
        <p14:creationId xmlns:p14="http://schemas.microsoft.com/office/powerpoint/2010/main" val="601170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https://www.theneweuropean.eu/eurovoices/immigrant-entrepreneurs-are-the-best-of-the-best-a-selection-of-mep-quotes</a:t>
            </a:r>
          </a:p>
          <a:p>
            <a:endParaRPr lang="en-PH" dirty="0"/>
          </a:p>
        </p:txBody>
      </p:sp>
    </p:spTree>
    <p:extLst>
      <p:ext uri="{BB962C8B-B14F-4D97-AF65-F5344CB8AC3E}">
        <p14:creationId xmlns:p14="http://schemas.microsoft.com/office/powerpoint/2010/main" val="3243272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a:t>
            </a:r>
          </a:p>
          <a:p>
            <a:endParaRPr lang="en-PH" dirty="0"/>
          </a:p>
          <a:p>
            <a:r>
              <a:rPr lang="en-PH" dirty="0"/>
              <a:t>International Legal Framework for Protection of Migrant Workers </a:t>
            </a:r>
          </a:p>
          <a:p>
            <a:r>
              <a:rPr lang="en-PH" dirty="0"/>
              <a:t>https://www.osce.org/files/f/documents/b/a/19246.pdf</a:t>
            </a:r>
          </a:p>
        </p:txBody>
      </p:sp>
    </p:spTree>
    <p:extLst>
      <p:ext uri="{BB962C8B-B14F-4D97-AF65-F5344CB8AC3E}">
        <p14:creationId xmlns:p14="http://schemas.microsoft.com/office/powerpoint/2010/main" val="2304379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PH" dirty="0"/>
              <a:t>Source: </a:t>
            </a:r>
            <a:r>
              <a:rPr lang="en-PH" sz="1150" b="0" i="0" kern="1200" dirty="0">
                <a:solidFill>
                  <a:schemeClr val="tx1"/>
                </a:solidFill>
                <a:effectLst/>
                <a:latin typeface="+mn-lt"/>
                <a:ea typeface="+mn-ea"/>
                <a:cs typeface="+mn-cs"/>
              </a:rPr>
              <a:t>OECD (2019), "Policy brief on refugee entrepreneurship", </a:t>
            </a:r>
            <a:r>
              <a:rPr lang="en-PH" sz="1150" b="0" i="1" kern="1200" dirty="0">
                <a:solidFill>
                  <a:schemeClr val="tx1"/>
                </a:solidFill>
                <a:effectLst/>
                <a:latin typeface="+mn-lt"/>
                <a:ea typeface="+mn-ea"/>
                <a:cs typeface="+mn-cs"/>
              </a:rPr>
              <a:t>OECD SME and Entrepreneurship Papers</a:t>
            </a:r>
            <a:r>
              <a:rPr lang="en-PH" sz="1150" b="0" i="0" kern="1200" dirty="0">
                <a:solidFill>
                  <a:schemeClr val="tx1"/>
                </a:solidFill>
                <a:effectLst/>
                <a:latin typeface="+mn-lt"/>
                <a:ea typeface="+mn-ea"/>
                <a:cs typeface="+mn-cs"/>
              </a:rPr>
              <a:t>, No. 14, OECD Publishing, Paris, </a:t>
            </a:r>
            <a:r>
              <a:rPr lang="en-PH" sz="1150" b="0" i="0" u="none" strike="noStrike" kern="1200" dirty="0">
                <a:solidFill>
                  <a:schemeClr val="tx1"/>
                </a:solidFill>
                <a:effectLst/>
                <a:latin typeface="+mn-lt"/>
                <a:ea typeface="+mn-ea"/>
                <a:cs typeface="+mn-cs"/>
                <a:hlinkClick r:id="rId3"/>
              </a:rPr>
              <a:t>https://doi.org/10.1787/70571d6f-en</a:t>
            </a:r>
            <a:r>
              <a:rPr lang="en-PH" sz="1150" b="0" i="0" kern="1200" dirty="0">
                <a:solidFill>
                  <a:schemeClr val="tx1"/>
                </a:solidFill>
                <a:effectLst/>
                <a:latin typeface="+mn-lt"/>
                <a:ea typeface="+mn-ea"/>
                <a:cs typeface="+mn-cs"/>
              </a:rPr>
              <a:t>.</a:t>
            </a:r>
          </a:p>
          <a:p>
            <a:endParaRPr lang="en-PH" dirty="0"/>
          </a:p>
        </p:txBody>
      </p:sp>
    </p:spTree>
    <p:extLst>
      <p:ext uri="{BB962C8B-B14F-4D97-AF65-F5344CB8AC3E}">
        <p14:creationId xmlns:p14="http://schemas.microsoft.com/office/powerpoint/2010/main" val="779290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Source: </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sz="1150" b="0" i="0" kern="1200" dirty="0">
              <a:solidFill>
                <a:schemeClr val="tx1"/>
              </a:solidFill>
              <a:effectLst/>
              <a:latin typeface="+mn-lt"/>
              <a:ea typeface="+mn-ea"/>
              <a:cs typeface="+mn-cs"/>
            </a:endParaRPr>
          </a:p>
          <a:p>
            <a:pPr marL="0" marR="0" lvl="0" indent="0" algn="l" defTabSz="875998" rtl="0" eaLnBrk="1" fontAlgn="auto" latinLnBrk="0" hangingPunct="1">
              <a:lnSpc>
                <a:spcPct val="100000"/>
              </a:lnSpc>
              <a:spcBef>
                <a:spcPts val="0"/>
              </a:spcBef>
              <a:spcAft>
                <a:spcPts val="0"/>
              </a:spcAft>
              <a:buClrTx/>
              <a:buSzTx/>
              <a:buFontTx/>
              <a:buNone/>
              <a:tabLst/>
              <a:defRPr/>
            </a:pPr>
            <a:r>
              <a:rPr lang="en-PH" sz="1150" b="0" i="0" kern="1200" dirty="0">
                <a:solidFill>
                  <a:schemeClr val="tx1"/>
                </a:solidFill>
                <a:effectLst/>
                <a:latin typeface="+mn-lt"/>
                <a:ea typeface="+mn-ea"/>
                <a:cs typeface="+mn-cs"/>
              </a:rPr>
              <a:t>OECD (2019), "Policy brief on refugee entrepreneurship", </a:t>
            </a:r>
            <a:r>
              <a:rPr lang="en-PH" sz="1150" b="0" i="1" kern="1200" dirty="0">
                <a:solidFill>
                  <a:schemeClr val="tx1"/>
                </a:solidFill>
                <a:effectLst/>
                <a:latin typeface="+mn-lt"/>
                <a:ea typeface="+mn-ea"/>
                <a:cs typeface="+mn-cs"/>
              </a:rPr>
              <a:t>OECD SME and Entrepreneurship Papers</a:t>
            </a:r>
            <a:r>
              <a:rPr lang="en-PH" sz="1150" b="0" i="0" kern="1200" dirty="0">
                <a:solidFill>
                  <a:schemeClr val="tx1"/>
                </a:solidFill>
                <a:effectLst/>
                <a:latin typeface="+mn-lt"/>
                <a:ea typeface="+mn-ea"/>
                <a:cs typeface="+mn-cs"/>
              </a:rPr>
              <a:t>, No. 14, OECD Publishing, Paris, </a:t>
            </a:r>
            <a:r>
              <a:rPr lang="en-PH" sz="1150" b="0" i="0" u="none" strike="noStrike" kern="1200" dirty="0">
                <a:solidFill>
                  <a:schemeClr val="tx1"/>
                </a:solidFill>
                <a:effectLst/>
                <a:latin typeface="+mn-lt"/>
                <a:ea typeface="+mn-ea"/>
                <a:cs typeface="+mn-cs"/>
                <a:hlinkClick r:id="rId3"/>
              </a:rPr>
              <a:t>https://doi.org/10.1787/70571d6f-en</a:t>
            </a:r>
            <a:r>
              <a:rPr lang="en-PH" sz="1150" b="0" i="0" kern="1200" dirty="0">
                <a:solidFill>
                  <a:schemeClr val="tx1"/>
                </a:solidFill>
                <a:effectLst/>
                <a:latin typeface="+mn-lt"/>
                <a:ea typeface="+mn-ea"/>
                <a:cs typeface="+mn-cs"/>
              </a:rPr>
              <a:t>.</a:t>
            </a:r>
          </a:p>
          <a:p>
            <a:endParaRPr lang="en-PH" dirty="0"/>
          </a:p>
          <a:p>
            <a:endParaRPr lang="en-PH" dirty="0"/>
          </a:p>
          <a:p>
            <a:r>
              <a:rPr lang="en-US" sz="1150" b="0" i="0" u="none" strike="noStrike" kern="1200" dirty="0">
                <a:solidFill>
                  <a:schemeClr val="tx1"/>
                </a:solidFill>
                <a:effectLst/>
                <a:latin typeface="+mn-lt"/>
                <a:ea typeface="+mn-ea"/>
                <a:cs typeface="+mn-cs"/>
                <a:hlinkClick r:id="rId4" tooltip="Lucia Walsh"/>
              </a:rPr>
              <a:t>Walsh, L.</a:t>
            </a:r>
            <a:r>
              <a:rPr lang="en-US" sz="1150" b="0" i="0" u="none" kern="1200" dirty="0">
                <a:solidFill>
                  <a:schemeClr val="tx1"/>
                </a:solidFill>
                <a:effectLst/>
                <a:latin typeface="+mn-lt"/>
                <a:ea typeface="+mn-ea"/>
                <a:cs typeface="+mn-cs"/>
              </a:rPr>
              <a:t> and </a:t>
            </a:r>
            <a:r>
              <a:rPr lang="en-US" sz="1150" b="0" i="0" u="none" strike="noStrike" kern="1200" dirty="0">
                <a:solidFill>
                  <a:schemeClr val="tx1"/>
                </a:solidFill>
                <a:effectLst/>
                <a:latin typeface="+mn-lt"/>
                <a:ea typeface="+mn-ea"/>
                <a:cs typeface="+mn-cs"/>
                <a:hlinkClick r:id="rId5" tooltip="Thomas Cooney"/>
              </a:rPr>
              <a:t>Cooney, T.</a:t>
            </a:r>
            <a:r>
              <a:rPr lang="en-US" sz="1150" b="0" i="0" u="none" kern="1200" dirty="0">
                <a:solidFill>
                  <a:schemeClr val="tx1"/>
                </a:solidFill>
                <a:effectLst/>
                <a:latin typeface="+mn-lt"/>
                <a:ea typeface="+mn-ea"/>
                <a:cs typeface="+mn-cs"/>
              </a:rPr>
              <a:t> (2023), "Understanding the interplay between immigrant nascent entrepreneurship and cross-cultural adaptation", </a:t>
            </a:r>
            <a:r>
              <a:rPr lang="en-US" sz="1150" b="0" i="1" u="none" strike="noStrike" kern="1200" dirty="0">
                <a:solidFill>
                  <a:schemeClr val="tx1"/>
                </a:solidFill>
                <a:effectLst/>
                <a:latin typeface="+mn-lt"/>
                <a:ea typeface="+mn-ea"/>
                <a:cs typeface="+mn-cs"/>
                <a:hlinkClick r:id="rId6"/>
              </a:rPr>
              <a:t>Journal of Small Business and Enterprise Development</a:t>
            </a:r>
            <a:r>
              <a:rPr lang="en-US" sz="1150" b="0" i="0" u="none" kern="1200" dirty="0">
                <a:solidFill>
                  <a:schemeClr val="tx1"/>
                </a:solidFill>
                <a:effectLst/>
                <a:latin typeface="+mn-lt"/>
                <a:ea typeface="+mn-ea"/>
                <a:cs typeface="+mn-cs"/>
              </a:rPr>
              <a:t>, Vol. 30 No. 5, pp. 919-946. </a:t>
            </a:r>
            <a:r>
              <a:rPr lang="en-US" sz="1150" b="0" i="0" u="none" strike="noStrike" kern="1200" dirty="0">
                <a:solidFill>
                  <a:schemeClr val="tx1"/>
                </a:solidFill>
                <a:effectLst/>
                <a:latin typeface="+mn-lt"/>
                <a:ea typeface="+mn-ea"/>
                <a:cs typeface="+mn-cs"/>
                <a:hlinkClick r:id="rId7" tooltip="DOI: https://doi.org/10.1108/JSBED-12-2021-0472"/>
              </a:rPr>
              <a:t>https://doi.org/10.1108/JSBED-12-2021-0472</a:t>
            </a:r>
            <a:endParaRPr lang="en-PH" u="none" dirty="0"/>
          </a:p>
        </p:txBody>
      </p:sp>
    </p:spTree>
    <p:extLst>
      <p:ext uri="{BB962C8B-B14F-4D97-AF65-F5344CB8AC3E}">
        <p14:creationId xmlns:p14="http://schemas.microsoft.com/office/powerpoint/2010/main" val="26864710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Source: </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a:p>
            <a:pPr marL="0" marR="0" lvl="0" indent="0" algn="l" defTabSz="875998" rtl="0" eaLnBrk="1" fontAlgn="auto" latinLnBrk="0" hangingPunct="1">
              <a:lnSpc>
                <a:spcPct val="100000"/>
              </a:lnSpc>
              <a:spcBef>
                <a:spcPts val="0"/>
              </a:spcBef>
              <a:spcAft>
                <a:spcPts val="0"/>
              </a:spcAft>
              <a:buClrTx/>
              <a:buSzTx/>
              <a:buFontTx/>
              <a:buNone/>
              <a:tabLst/>
              <a:defRPr/>
            </a:pPr>
            <a:r>
              <a:rPr lang="en-US" sz="1150" b="0" i="0" kern="1200" dirty="0" err="1">
                <a:solidFill>
                  <a:schemeClr val="tx1"/>
                </a:solidFill>
                <a:effectLst/>
                <a:latin typeface="+mn-lt"/>
                <a:ea typeface="+mn-ea"/>
                <a:cs typeface="+mn-cs"/>
              </a:rPr>
              <a:t>Davidavičienė</a:t>
            </a:r>
            <a:r>
              <a:rPr lang="en-US" sz="1150" b="0" i="0" kern="1200" dirty="0">
                <a:solidFill>
                  <a:schemeClr val="tx1"/>
                </a:solidFill>
                <a:effectLst/>
                <a:latin typeface="+mn-lt"/>
                <a:ea typeface="+mn-ea"/>
                <a:cs typeface="+mn-cs"/>
              </a:rPr>
              <a:t>, V., &amp; </a:t>
            </a:r>
            <a:r>
              <a:rPr lang="en-US" sz="1150" b="0" i="0" kern="1200" dirty="0" err="1">
                <a:solidFill>
                  <a:schemeClr val="tx1"/>
                </a:solidFill>
                <a:effectLst/>
                <a:latin typeface="+mn-lt"/>
                <a:ea typeface="+mn-ea"/>
                <a:cs typeface="+mn-cs"/>
              </a:rPr>
              <a:t>Lolat</a:t>
            </a:r>
            <a:r>
              <a:rPr lang="en-US" sz="1150" b="0" i="0" kern="1200" dirty="0">
                <a:solidFill>
                  <a:schemeClr val="tx1"/>
                </a:solidFill>
                <a:effectLst/>
                <a:latin typeface="+mn-lt"/>
                <a:ea typeface="+mn-ea"/>
                <a:cs typeface="+mn-cs"/>
              </a:rPr>
              <a:t>, I. (2016). Migrant entrepreneurship in Europe: challenges and opportunities. In </a:t>
            </a:r>
            <a:r>
              <a:rPr lang="en-US" sz="1150" b="0" i="1" kern="1200" dirty="0">
                <a:solidFill>
                  <a:schemeClr val="tx1"/>
                </a:solidFill>
                <a:effectLst/>
                <a:latin typeface="+mn-lt"/>
                <a:ea typeface="+mn-ea"/>
                <a:cs typeface="+mn-cs"/>
              </a:rPr>
              <a:t>The 9th International Scientific Conference “Business and Management</a:t>
            </a:r>
            <a:r>
              <a:rPr lang="en-US" sz="1150" b="0" i="0" kern="1200" dirty="0">
                <a:solidFill>
                  <a:schemeClr val="tx1"/>
                </a:solidFill>
                <a:effectLst/>
                <a:latin typeface="+mn-lt"/>
                <a:ea typeface="+mn-ea"/>
                <a:cs typeface="+mn-cs"/>
              </a:rPr>
              <a:t> (pp. 1-14).</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sz="1150" b="0" i="0" kern="1200" dirty="0">
              <a:solidFill>
                <a:schemeClr val="tx1"/>
              </a:solidFill>
              <a:effectLst/>
              <a:latin typeface="+mn-lt"/>
              <a:ea typeface="+mn-ea"/>
              <a:cs typeface="+mn-cs"/>
            </a:endParaRPr>
          </a:p>
          <a:p>
            <a:pPr marL="0" marR="0" lvl="0" indent="0" algn="l" defTabSz="875998" rtl="0" eaLnBrk="1" fontAlgn="auto" latinLnBrk="0" hangingPunct="1">
              <a:lnSpc>
                <a:spcPct val="100000"/>
              </a:lnSpc>
              <a:spcBef>
                <a:spcPts val="0"/>
              </a:spcBef>
              <a:spcAft>
                <a:spcPts val="0"/>
              </a:spcAft>
              <a:buClrTx/>
              <a:buSzTx/>
              <a:buFontTx/>
              <a:buNone/>
              <a:tabLst/>
              <a:defRPr/>
            </a:pPr>
            <a:r>
              <a:rPr lang="en-PH" sz="1150" b="0" i="0" kern="1200" dirty="0">
                <a:solidFill>
                  <a:schemeClr val="tx1"/>
                </a:solidFill>
                <a:effectLst/>
                <a:latin typeface="+mn-lt"/>
                <a:ea typeface="+mn-ea"/>
                <a:cs typeface="+mn-cs"/>
              </a:rPr>
              <a:t>OECD (2019), "Policy brief on refugee entrepreneurship", </a:t>
            </a:r>
            <a:r>
              <a:rPr lang="en-PH" sz="1150" b="0" i="1" kern="1200" dirty="0">
                <a:solidFill>
                  <a:schemeClr val="tx1"/>
                </a:solidFill>
                <a:effectLst/>
                <a:latin typeface="+mn-lt"/>
                <a:ea typeface="+mn-ea"/>
                <a:cs typeface="+mn-cs"/>
              </a:rPr>
              <a:t>OECD SME and Entrepreneurship Papers</a:t>
            </a:r>
            <a:r>
              <a:rPr lang="en-PH" sz="1150" b="0" i="0" kern="1200" dirty="0">
                <a:solidFill>
                  <a:schemeClr val="tx1"/>
                </a:solidFill>
                <a:effectLst/>
                <a:latin typeface="+mn-lt"/>
                <a:ea typeface="+mn-ea"/>
                <a:cs typeface="+mn-cs"/>
              </a:rPr>
              <a:t>, No. 14, OECD Publishing, Paris, </a:t>
            </a:r>
            <a:r>
              <a:rPr lang="en-PH" sz="1150" b="0" i="0" u="none" strike="noStrike" kern="1200" dirty="0">
                <a:solidFill>
                  <a:schemeClr val="tx1"/>
                </a:solidFill>
                <a:effectLst/>
                <a:latin typeface="+mn-lt"/>
                <a:ea typeface="+mn-ea"/>
                <a:cs typeface="+mn-cs"/>
                <a:hlinkClick r:id="rId3"/>
              </a:rPr>
              <a:t>https://doi.org/10.1787/70571d6f-en</a:t>
            </a:r>
            <a:r>
              <a:rPr lang="en-PH" sz="1150" b="0" i="0" kern="1200" dirty="0">
                <a:solidFill>
                  <a:schemeClr val="tx1"/>
                </a:solidFill>
                <a:effectLst/>
                <a:latin typeface="+mn-lt"/>
                <a:ea typeface="+mn-ea"/>
                <a:cs typeface="+mn-cs"/>
              </a:rPr>
              <a:t>.</a:t>
            </a:r>
          </a:p>
          <a:p>
            <a:endParaRPr lang="en-PH" dirty="0"/>
          </a:p>
        </p:txBody>
      </p:sp>
    </p:spTree>
    <p:extLst>
      <p:ext uri="{BB962C8B-B14F-4D97-AF65-F5344CB8AC3E}">
        <p14:creationId xmlns:p14="http://schemas.microsoft.com/office/powerpoint/2010/main" val="41615451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Source: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a:p>
            <a:r>
              <a:rPr lang="en-PH" sz="1150" b="0" i="0" kern="1200" dirty="0" err="1">
                <a:solidFill>
                  <a:schemeClr val="tx1"/>
                </a:solidFill>
                <a:effectLst/>
                <a:latin typeface="+mn-lt"/>
                <a:ea typeface="+mn-ea"/>
                <a:cs typeface="+mn-cs"/>
              </a:rPr>
              <a:t>Naudé</a:t>
            </a:r>
            <a:r>
              <a:rPr lang="en-PH" sz="1150" b="0" i="0" kern="1200" dirty="0">
                <a:solidFill>
                  <a:schemeClr val="tx1"/>
                </a:solidFill>
                <a:effectLst/>
                <a:latin typeface="+mn-lt"/>
                <a:ea typeface="+mn-ea"/>
                <a:cs typeface="+mn-cs"/>
              </a:rPr>
              <a:t>, W., Siegel, M. &amp; Marchand, K. Migration, entrepreneurship and development: critical questions. </a:t>
            </a:r>
            <a:r>
              <a:rPr lang="en-PH" sz="1150" b="0" i="1" kern="1200" dirty="0">
                <a:solidFill>
                  <a:schemeClr val="tx1"/>
                </a:solidFill>
                <a:effectLst/>
                <a:latin typeface="+mn-lt"/>
                <a:ea typeface="+mn-ea"/>
                <a:cs typeface="+mn-cs"/>
              </a:rPr>
              <a:t>IZA J Migration</a:t>
            </a:r>
            <a:r>
              <a:rPr lang="en-PH" sz="1150" b="0" i="0" kern="1200" dirty="0">
                <a:solidFill>
                  <a:schemeClr val="tx1"/>
                </a:solidFill>
                <a:effectLst/>
                <a:latin typeface="+mn-lt"/>
                <a:ea typeface="+mn-ea"/>
                <a:cs typeface="+mn-cs"/>
              </a:rPr>
              <a:t> </a:t>
            </a:r>
            <a:r>
              <a:rPr lang="en-PH" sz="1150" b="1" i="0" kern="1200" dirty="0">
                <a:solidFill>
                  <a:schemeClr val="tx1"/>
                </a:solidFill>
                <a:effectLst/>
                <a:latin typeface="+mn-lt"/>
                <a:ea typeface="+mn-ea"/>
                <a:cs typeface="+mn-cs"/>
              </a:rPr>
              <a:t>6</a:t>
            </a:r>
            <a:r>
              <a:rPr lang="en-PH" sz="1150" b="0" i="0" kern="1200" dirty="0">
                <a:solidFill>
                  <a:schemeClr val="tx1"/>
                </a:solidFill>
                <a:effectLst/>
                <a:latin typeface="+mn-lt"/>
                <a:ea typeface="+mn-ea"/>
                <a:cs typeface="+mn-cs"/>
              </a:rPr>
              <a:t>, 5 (2017). https://doi.org/10.1186/s40176-016-0077-8</a:t>
            </a:r>
            <a:endParaRPr lang="en-PH" dirty="0"/>
          </a:p>
        </p:txBody>
      </p:sp>
    </p:spTree>
    <p:extLst>
      <p:ext uri="{BB962C8B-B14F-4D97-AF65-F5344CB8AC3E}">
        <p14:creationId xmlns:p14="http://schemas.microsoft.com/office/powerpoint/2010/main" val="505269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a:t>
            </a:r>
          </a:p>
          <a:p>
            <a:endParaRPr lang="en-PH" dirty="0"/>
          </a:p>
          <a:p>
            <a:r>
              <a:rPr lang="en-PH" dirty="0" err="1"/>
              <a:t>Manyi</a:t>
            </a:r>
            <a:r>
              <a:rPr lang="en-PH" dirty="0"/>
              <a:t>, E. (2010). Master Thesis Immigrant Entrepreneurship. Case Studies of challenges faced by immigrant entrepreneurs in a large and small Swedish city. </a:t>
            </a:r>
          </a:p>
        </p:txBody>
      </p:sp>
    </p:spTree>
    <p:extLst>
      <p:ext uri="{BB962C8B-B14F-4D97-AF65-F5344CB8AC3E}">
        <p14:creationId xmlns:p14="http://schemas.microsoft.com/office/powerpoint/2010/main" val="3379400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Source: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David, Alexandra; Schäfer, Susann; </a:t>
            </a:r>
            <a:r>
              <a:rPr lang="en-PH" dirty="0" err="1"/>
              <a:t>Terstriep</a:t>
            </a:r>
            <a:r>
              <a:rPr lang="en-PH" dirty="0"/>
              <a:t>, Judith (2021) : Characteristics of migrant entrepreneurs: Asset in times of crisis?, </a:t>
            </a:r>
            <a:r>
              <a:rPr lang="en-PH" dirty="0" err="1"/>
              <a:t>Forschung</a:t>
            </a:r>
            <a:r>
              <a:rPr lang="en-PH" dirty="0"/>
              <a:t> </a:t>
            </a:r>
            <a:r>
              <a:rPr lang="en-PH" dirty="0" err="1"/>
              <a:t>Aktuell</a:t>
            </a:r>
            <a:r>
              <a:rPr lang="en-PH" dirty="0"/>
              <a:t>, No. 01/2021, </a:t>
            </a:r>
            <a:r>
              <a:rPr lang="en-PH" dirty="0" err="1"/>
              <a:t>Institut</a:t>
            </a:r>
            <a:r>
              <a:rPr lang="en-PH" dirty="0"/>
              <a:t> Arbeit und Technik (IAT), Gelsenkirchenhttps://www.econstor.eu/bitstream/10419/231383/1/1749298260.pdf</a:t>
            </a:r>
          </a:p>
        </p:txBody>
      </p:sp>
    </p:spTree>
    <p:extLst>
      <p:ext uri="{BB962C8B-B14F-4D97-AF65-F5344CB8AC3E}">
        <p14:creationId xmlns:p14="http://schemas.microsoft.com/office/powerpoint/2010/main" val="288887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a:t>
            </a:r>
            <a:r>
              <a:rPr lang="en-US" sz="1150" b="0" i="0" kern="1200" dirty="0">
                <a:solidFill>
                  <a:schemeClr val="tx1"/>
                </a:solidFill>
                <a:effectLst/>
                <a:latin typeface="+mn-lt"/>
                <a:ea typeface="+mn-ea"/>
                <a:cs typeface="+mn-cs"/>
              </a:rPr>
              <a:t>Wei, </a:t>
            </a:r>
            <a:r>
              <a:rPr lang="en-US" sz="1150" b="0" i="0" kern="1200" dirty="0" err="1">
                <a:solidFill>
                  <a:schemeClr val="tx1"/>
                </a:solidFill>
                <a:effectLst/>
                <a:latin typeface="+mn-lt"/>
                <a:ea typeface="+mn-ea"/>
                <a:cs typeface="+mn-cs"/>
              </a:rPr>
              <a:t>Xiahai</a:t>
            </a:r>
            <a:r>
              <a:rPr lang="en-US" sz="1150" b="0" i="0" kern="1200" dirty="0">
                <a:solidFill>
                  <a:schemeClr val="tx1"/>
                </a:solidFill>
                <a:effectLst/>
                <a:latin typeface="+mn-lt"/>
                <a:ea typeface="+mn-ea"/>
                <a:cs typeface="+mn-cs"/>
              </a:rPr>
              <a:t> and Jiao, Yang and </a:t>
            </a:r>
            <a:r>
              <a:rPr lang="en-US" sz="1150" b="0" i="0" kern="1200" dirty="0" err="1">
                <a:solidFill>
                  <a:schemeClr val="tx1"/>
                </a:solidFill>
                <a:effectLst/>
                <a:latin typeface="+mn-lt"/>
                <a:ea typeface="+mn-ea"/>
                <a:cs typeface="+mn-cs"/>
              </a:rPr>
              <a:t>Growe</a:t>
            </a:r>
            <a:r>
              <a:rPr lang="en-US" sz="1150" b="0" i="0" kern="1200" dirty="0">
                <a:solidFill>
                  <a:schemeClr val="tx1"/>
                </a:solidFill>
                <a:effectLst/>
                <a:latin typeface="+mn-lt"/>
                <a:ea typeface="+mn-ea"/>
                <a:cs typeface="+mn-cs"/>
              </a:rPr>
              <a:t>, Glenn, The Making of Entrepreneurship: Does Language Ability Matter? (January 13, 2018). Small Business Economics, Available at SSRN: </a:t>
            </a:r>
            <a:r>
              <a:rPr lang="en-US" sz="1150" b="0" i="0" u="sng" kern="1200" dirty="0">
                <a:solidFill>
                  <a:schemeClr val="tx1"/>
                </a:solidFill>
                <a:effectLst/>
                <a:latin typeface="+mn-lt"/>
                <a:ea typeface="+mn-ea"/>
                <a:cs typeface="+mn-cs"/>
                <a:hlinkClick r:id="rId3"/>
              </a:rPr>
              <a:t>https://ssrn.com/abstract=3139384</a:t>
            </a:r>
            <a:r>
              <a:rPr lang="en-US" sz="1150" b="0" i="0" kern="1200" dirty="0">
                <a:solidFill>
                  <a:schemeClr val="tx1"/>
                </a:solidFill>
                <a:effectLst/>
                <a:latin typeface="+mn-lt"/>
                <a:ea typeface="+mn-ea"/>
                <a:cs typeface="+mn-cs"/>
              </a:rPr>
              <a:t> or </a:t>
            </a:r>
            <a:r>
              <a:rPr lang="en-US" sz="1150" b="0" i="0" u="sng" kern="1200" dirty="0">
                <a:solidFill>
                  <a:schemeClr val="tx1"/>
                </a:solidFill>
                <a:effectLst/>
                <a:latin typeface="+mn-lt"/>
                <a:ea typeface="+mn-ea"/>
                <a:cs typeface="+mn-cs"/>
                <a:hlinkClick r:id="rId4"/>
              </a:rPr>
              <a:t>http://dx.doi.org/10.2139/ssrn.3139384</a:t>
            </a:r>
            <a:endParaRPr lang="en-PH" dirty="0"/>
          </a:p>
        </p:txBody>
      </p:sp>
    </p:spTree>
    <p:extLst>
      <p:ext uri="{BB962C8B-B14F-4D97-AF65-F5344CB8AC3E}">
        <p14:creationId xmlns:p14="http://schemas.microsoft.com/office/powerpoint/2010/main" val="79458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a:t>
            </a:r>
          </a:p>
          <a:p>
            <a:r>
              <a:rPr lang="en-PH" dirty="0"/>
              <a:t>https://impactonyouth.eu/assessments/</a:t>
            </a:r>
          </a:p>
          <a:p>
            <a:endParaRPr lang="en-PH" dirty="0"/>
          </a:p>
          <a:p>
            <a:r>
              <a:rPr lang="en-PH" dirty="0"/>
              <a:t>https://impactonyouth.eu/user-register/</a:t>
            </a:r>
          </a:p>
          <a:p>
            <a:endParaRPr lang="en-PH" dirty="0"/>
          </a:p>
        </p:txBody>
      </p:sp>
    </p:spTree>
    <p:extLst>
      <p:ext uri="{BB962C8B-B14F-4D97-AF65-F5344CB8AC3E}">
        <p14:creationId xmlns:p14="http://schemas.microsoft.com/office/powerpoint/2010/main" val="2181659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a:t>
            </a:r>
          </a:p>
          <a:p>
            <a:r>
              <a:rPr lang="en-PH" dirty="0"/>
              <a:t>https://impactonyouth.eu/assessments/</a:t>
            </a:r>
          </a:p>
        </p:txBody>
      </p:sp>
    </p:spTree>
    <p:extLst>
      <p:ext uri="{BB962C8B-B14F-4D97-AF65-F5344CB8AC3E}">
        <p14:creationId xmlns:p14="http://schemas.microsoft.com/office/powerpoint/2010/main" val="21557829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https://www.bdc.ca/en/articles-tools/entrepreneur-toolkit/business-assessments/self-assessment-test-your-entrepreneurial-potential</a:t>
            </a:r>
          </a:p>
          <a:p>
            <a:endParaRPr lang="en-PH" dirty="0"/>
          </a:p>
          <a:p>
            <a:endParaRPr lang="en-PH" dirty="0"/>
          </a:p>
        </p:txBody>
      </p:sp>
    </p:spTree>
    <p:extLst>
      <p:ext uri="{BB962C8B-B14F-4D97-AF65-F5344CB8AC3E}">
        <p14:creationId xmlns:p14="http://schemas.microsoft.com/office/powerpoint/2010/main" val="377092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https://www.theneweuropean.eu/eurovoices/immigrant-entrepreneurs-are-the-best-of-the-best-a-selection-of-mep-quotes</a:t>
            </a:r>
          </a:p>
          <a:p>
            <a:endParaRPr lang="en-PH" dirty="0"/>
          </a:p>
        </p:txBody>
      </p:sp>
    </p:spTree>
    <p:extLst>
      <p:ext uri="{BB962C8B-B14F-4D97-AF65-F5344CB8AC3E}">
        <p14:creationId xmlns:p14="http://schemas.microsoft.com/office/powerpoint/2010/main" val="14942037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Source: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US" dirty="0"/>
          </a:p>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https://openstax.org/books/entrepreneurship/pages/11-4-the-business-plan</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p:txBody>
      </p:sp>
    </p:spTree>
    <p:extLst>
      <p:ext uri="{BB962C8B-B14F-4D97-AF65-F5344CB8AC3E}">
        <p14:creationId xmlns:p14="http://schemas.microsoft.com/office/powerpoint/2010/main" val="3009618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Source: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US" dirty="0"/>
          </a:p>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https://openstax.org/books/entrepreneurship/pages/11-4-the-business-plan</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p:txBody>
      </p:sp>
    </p:spTree>
    <p:extLst>
      <p:ext uri="{BB962C8B-B14F-4D97-AF65-F5344CB8AC3E}">
        <p14:creationId xmlns:p14="http://schemas.microsoft.com/office/powerpoint/2010/main" val="35095761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err="1"/>
              <a:t>Source:https</a:t>
            </a:r>
            <a:r>
              <a:rPr lang="en-PH" dirty="0"/>
              <a:t>://studylib.net/doc/11852130/a-business-plan-checklist--key-questions-to-answer-</a:t>
            </a:r>
            <a:r>
              <a:rPr lang="en-PH" dirty="0" err="1"/>
              <a:t>organi</a:t>
            </a:r>
            <a:r>
              <a:rPr lang="en-PH" dirty="0"/>
              <a:t>...</a:t>
            </a:r>
          </a:p>
          <a:p>
            <a:endParaRPr lang="en-PH" dirty="0"/>
          </a:p>
        </p:txBody>
      </p:sp>
    </p:spTree>
    <p:extLst>
      <p:ext uri="{BB962C8B-B14F-4D97-AF65-F5344CB8AC3E}">
        <p14:creationId xmlns:p14="http://schemas.microsoft.com/office/powerpoint/2010/main" val="6848545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Source: https://www.theneweuropean.eu/eurovoices/immigrant-entrepreneurs-are-the-best-of-the-best-a-selection-of-mep-quotes</a:t>
            </a:r>
          </a:p>
          <a:p>
            <a:endParaRPr lang="en-PH" dirty="0"/>
          </a:p>
        </p:txBody>
      </p:sp>
    </p:spTree>
    <p:extLst>
      <p:ext uri="{BB962C8B-B14F-4D97-AF65-F5344CB8AC3E}">
        <p14:creationId xmlns:p14="http://schemas.microsoft.com/office/powerpoint/2010/main" val="36625907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0783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b="1" dirty="0"/>
              <a:t>Additional Resources For Educators and Organizers of Language Support Activities:</a:t>
            </a:r>
          </a:p>
          <a:p>
            <a:endParaRPr lang="en-PH" b="1" dirty="0"/>
          </a:p>
          <a:p>
            <a:r>
              <a:rPr lang="en-PH" dirty="0"/>
              <a:t>Council of Europe </a:t>
            </a:r>
          </a:p>
          <a:p>
            <a:r>
              <a:rPr lang="en-PH" dirty="0"/>
              <a:t>https://www.coe.int/en/web/language-support-for-adult-refugees/list-of-all-tools</a:t>
            </a:r>
          </a:p>
          <a:p>
            <a:endParaRPr lang="en-PH" dirty="0"/>
          </a:p>
        </p:txBody>
      </p:sp>
    </p:spTree>
    <p:extLst>
      <p:ext uri="{BB962C8B-B14F-4D97-AF65-F5344CB8AC3E}">
        <p14:creationId xmlns:p14="http://schemas.microsoft.com/office/powerpoint/2010/main" val="714418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Tree>
    <p:extLst>
      <p:ext uri="{BB962C8B-B14F-4D97-AF65-F5344CB8AC3E}">
        <p14:creationId xmlns:p14="http://schemas.microsoft.com/office/powerpoint/2010/main" val="614365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Tree>
    <p:extLst>
      <p:ext uri="{BB962C8B-B14F-4D97-AF65-F5344CB8AC3E}">
        <p14:creationId xmlns:p14="http://schemas.microsoft.com/office/powerpoint/2010/main" val="2055576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Business Structures: https://corporatefinanceinstitute.com/resources/management/business-structure/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D2D2D"/>
                </a:solidFill>
                <a:effectLst/>
                <a:latin typeface="Noto Sans" panose="020B0502040504020204" pitchFamily="34" charset="0"/>
              </a:rPr>
              <a:t>Indeed’s Guide to Business Structures: 5 Types and Their Advantages: https://www.indeed.com/career-advice/career-development/business-structure</a:t>
            </a:r>
          </a:p>
          <a:p>
            <a:endParaRPr lang="en-GB" dirty="0"/>
          </a:p>
        </p:txBody>
      </p:sp>
    </p:spTree>
    <p:extLst>
      <p:ext uri="{BB962C8B-B14F-4D97-AF65-F5344CB8AC3E}">
        <p14:creationId xmlns:p14="http://schemas.microsoft.com/office/powerpoint/2010/main" val="4087198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endParaRPr lang="en-GB" dirty="0"/>
          </a:p>
          <a:p>
            <a:r>
              <a:rPr lang="en-GB" dirty="0"/>
              <a:t>Business Structures: https://corporatefinanceinstitute.com/resources/management/business-structure/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D2D2D"/>
                </a:solidFill>
                <a:effectLst/>
                <a:latin typeface="Noto Sans" panose="020B0502040504020204" pitchFamily="34" charset="0"/>
              </a:rPr>
              <a:t>Indeed’s Guide to Business Structures: 5 Types and Their Advantages: https://www.indeed.com/career-advice/career-development/business-structure</a:t>
            </a:r>
          </a:p>
          <a:p>
            <a:endParaRPr lang="en-GB" dirty="0"/>
          </a:p>
        </p:txBody>
      </p:sp>
    </p:spTree>
    <p:extLst>
      <p:ext uri="{BB962C8B-B14F-4D97-AF65-F5344CB8AC3E}">
        <p14:creationId xmlns:p14="http://schemas.microsoft.com/office/powerpoint/2010/main" val="1912032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Source Sans Pro" panose="020B0503030403020204" pitchFamily="34" charset="0"/>
              </a:rPr>
              <a:t>21 things to research before starting a business: https://www.transmitstartups.co.uk/business-planning/21-things-to-research-before-starting-a-business</a:t>
            </a:r>
            <a:endParaRPr lang="en-GB" b="1" i="0" dirty="0">
              <a:effectLst/>
              <a:latin typeface="Source Sans Pro" panose="020B0503030403020204" pitchFamily="34" charset="0"/>
            </a:endParaRPr>
          </a:p>
          <a:p>
            <a:r>
              <a:rPr lang="en-GB" dirty="0"/>
              <a:t>How to Start a Business: A Startup Guide for Entrepreneurs: https://blog.hubspot.com/sales/how-to-start-a-business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861"/>
                </a:solidFill>
                <a:effectLst/>
                <a:latin typeface="radikal"/>
              </a:rPr>
              <a:t>How to conduct market research for your business idea: https://www.tide.co/blog/business-tips/market-research/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myriad-pro"/>
              </a:rPr>
              <a:t>The Legal Requirements To Consider When Setting Up Your Business In Europe: https://bridgeheadagency.com/legal-requirements/</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000861"/>
              </a:solidFill>
              <a:effectLst/>
              <a:latin typeface="radikal"/>
            </a:endParaRPr>
          </a:p>
          <a:p>
            <a:endParaRPr lang="en-GB" dirty="0"/>
          </a:p>
        </p:txBody>
      </p:sp>
    </p:spTree>
    <p:extLst>
      <p:ext uri="{BB962C8B-B14F-4D97-AF65-F5344CB8AC3E}">
        <p14:creationId xmlns:p14="http://schemas.microsoft.com/office/powerpoint/2010/main" val="32160003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940446" y="3281082"/>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000017" y="2603039"/>
            <a:ext cx="6561082" cy="1210204"/>
          </a:xfrm>
          <a:prstGeom prst="rect">
            <a:avLst/>
          </a:prstGeom>
        </p:spPr>
        <p:txBody>
          <a:bodyPr numCol="1" spcCol="288000" anchor="t">
            <a:noAutofit/>
          </a:bodyPr>
          <a:lstStyle>
            <a:lvl1pPr marL="0" indent="0" algn="l">
              <a:lnSpc>
                <a:spcPct val="100000"/>
              </a:lnSpc>
              <a:spcBef>
                <a:spcPts val="0"/>
              </a:spcBef>
              <a:buNone/>
              <a:defRPr sz="1774"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4" name="Text Placeholder 32">
            <a:extLst>
              <a:ext uri="{FF2B5EF4-FFF2-40B4-BE49-F238E27FC236}">
                <a16:creationId xmlns:a16="http://schemas.microsoft.com/office/drawing/2014/main" id="{AE7A0A05-83CE-414F-6B07-C62103AF336F}"/>
              </a:ext>
            </a:extLst>
          </p:cNvPr>
          <p:cNvSpPr>
            <a:spLocks noGrp="1"/>
          </p:cNvSpPr>
          <p:nvPr>
            <p:ph type="body" sz="quarter" idx="60" hasCustomPrompt="1"/>
          </p:nvPr>
        </p:nvSpPr>
        <p:spPr>
          <a:xfrm rot="10800000">
            <a:off x="4892899" y="3389811"/>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728685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0571"/>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162193" y="6091871"/>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82372" y="536592"/>
            <a:ext cx="4545776" cy="1709879"/>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261308" y="5859937"/>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a:srcRect l="4320" r="4320"/>
            <a:stretch/>
          </p:blipFill>
          <p:spPr bwMode="auto">
            <a:xfrm>
              <a:off x="312965" y="88768"/>
              <a:ext cx="1675765" cy="384810"/>
            </a:xfrm>
            <a:prstGeom prst="rect">
              <a:avLst/>
            </a:prstGeom>
            <a:ln>
              <a:noFill/>
            </a:ln>
            <a:extLst>
              <a:ext uri="{53640926-AAD7-44D8-BBD7-CCE9431645EC}">
                <a14:shadowObscured xmlns:a14="http://schemas.microsoft.com/office/drawing/2010/main"/>
              </a:ext>
            </a:extLst>
          </p:spPr>
        </p:pic>
      </p:gr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1C2F8C0-A5CA-C542-B154-C949A59DEFE7}"/>
              </a:ext>
            </a:extLst>
          </p:cNvPr>
          <p:cNvGrpSpPr/>
          <p:nvPr userDrawn="1"/>
        </p:nvGrpSpPr>
        <p:grpSpPr>
          <a:xfrm>
            <a:off x="6050300" y="6015198"/>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7ABB57"/>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sp>
        <p:nvSpPr>
          <p:cNvPr id="2" name="Rectangle 285">
            <a:extLst>
              <a:ext uri="{FF2B5EF4-FFF2-40B4-BE49-F238E27FC236}">
                <a16:creationId xmlns:a16="http://schemas.microsoft.com/office/drawing/2014/main" id="{E0F3DEA9-B4A1-9BC3-E7EF-189424E023AD}"/>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promoting inclusive 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44" r:id="rId1"/>
    <p:sldLayoutId id="2147483694" r:id="rId2"/>
    <p:sldLayoutId id="2147483736" r:id="rId3"/>
    <p:sldLayoutId id="2147483739" r:id="rId4"/>
    <p:sldLayoutId id="2147483683" r:id="rId5"/>
    <p:sldLayoutId id="2147483697" r:id="rId6"/>
    <p:sldLayoutId id="2147483703" r:id="rId7"/>
    <p:sldLayoutId id="2147483738" r:id="rId8"/>
    <p:sldLayoutId id="2147483740" r:id="rId9"/>
    <p:sldLayoutId id="2147483700" r:id="rId10"/>
    <p:sldLayoutId id="2147483723" r:id="rId11"/>
    <p:sldLayoutId id="2147483698" r:id="rId12"/>
    <p:sldLayoutId id="2147483695" r:id="rId13"/>
    <p:sldLayoutId id="2147483702" r:id="rId14"/>
    <p:sldLayoutId id="2147483735" r:id="rId15"/>
    <p:sldLayoutId id="2147483734" r:id="rId16"/>
    <p:sldLayoutId id="2147483708" r:id="rId17"/>
    <p:sldLayoutId id="2147483733" r:id="rId18"/>
    <p:sldLayoutId id="2147483741" r:id="rId19"/>
    <p:sldLayoutId id="2147483742" r:id="rId20"/>
    <p:sldLayoutId id="2147483743" r:id="rId21"/>
    <p:sldLayoutId id="2147483737" r:id="rId22"/>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hyperlink" Target="https://www.nyforetagarcentrum.com/" TargetMode="External"/><Relationship Id="rId3" Type="http://schemas.openxmlformats.org/officeDocument/2006/relationships/hyperlink" Target="https://gruenderplattform-de.translate.goog/startup-gruenden?_x_tr_sl=de&amp;_x_tr_tl=en&amp;_x_tr_hl=de&amp;_x_tr_pto=wapp" TargetMode="External"/><Relationship Id="rId7" Type="http://schemas.openxmlformats.org/officeDocument/2006/relationships/hyperlink" Target="http://www.verksamt.se/" TargetMode="External"/><Relationship Id="rId2" Type="http://schemas.openxmlformats.org/officeDocument/2006/relationships/hyperlink" Target="https://www.make-it-in-germany.com/en/working-in-germany/setting-up-business/requirements" TargetMode="External"/><Relationship Id="rId1" Type="http://schemas.openxmlformats.org/officeDocument/2006/relationships/slideLayout" Target="../slideLayouts/slideLayout18.xml"/><Relationship Id="rId6" Type="http://schemas.openxmlformats.org/officeDocument/2006/relationships/hyperlink" Target="https://gruenderplattform-de.translate.goog/rechtsformen?_x_tr_sl=de&amp;_x_tr_tl=en&amp;_x_tr_hl=de&amp;_x_tr_pto=wapp" TargetMode="External"/><Relationship Id="rId5" Type="http://schemas.openxmlformats.org/officeDocument/2006/relationships/hyperlink" Target="https://www.make-it-in-germany.com/en/working-in-germany/setting-up-business/preparation-consultation" TargetMode="External"/><Relationship Id="rId10" Type="http://schemas.openxmlformats.org/officeDocument/2006/relationships/hyperlink" Target="https://coompanion.se/" TargetMode="External"/><Relationship Id="rId4" Type="http://schemas.openxmlformats.org/officeDocument/2006/relationships/hyperlink" Target="https://www.make-it-in-germany.com/en/working-in-germany/setting-up-business/steps" TargetMode="External"/><Relationship Id="rId9" Type="http://schemas.openxmlformats.org/officeDocument/2006/relationships/hyperlink" Target="https://www.almi.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revenue.ie/en/starting-a-business/starting-a-business/registering-your-business.aspx" TargetMode="External"/><Relationship Id="rId7" Type="http://schemas.openxmlformats.org/officeDocument/2006/relationships/hyperlink" Target="https://danishbusinessauthority.dk/business-denmark" TargetMode="External"/><Relationship Id="rId2" Type="http://schemas.openxmlformats.org/officeDocument/2006/relationships/hyperlink" Target="https://cro.ie/registration/business-name/" TargetMode="External"/><Relationship Id="rId1" Type="http://schemas.openxmlformats.org/officeDocument/2006/relationships/slideLayout" Target="../slideLayouts/slideLayout18.xml"/><Relationship Id="rId6" Type="http://schemas.openxmlformats.org/officeDocument/2006/relationships/hyperlink" Target="https://skat.dk/borger" TargetMode="External"/><Relationship Id="rId5" Type="http://schemas.openxmlformats.org/officeDocument/2006/relationships/hyperlink" Target="https://erhvervsstyrelsen.dk/virksomhedsregistrering" TargetMode="External"/><Relationship Id="rId4" Type="http://schemas.openxmlformats.org/officeDocument/2006/relationships/hyperlink" Target="https://www.citizensinformation.ie/en/employment/types-of-employment/self-employment/step-by-step-guide-to-setting-up-a-business-in-irelan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eesc.europa.eu/en/our-work/opinions-information-reports/opinions/entrepreneurship-2020-action-plan" TargetMode="Externa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microsoft.com/office/2007/relationships/hdphoto" Target="../media/hdphoto4.wdp"/></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40.png"/><Relationship Id="rId1" Type="http://schemas.openxmlformats.org/officeDocument/2006/relationships/slideLayout" Target="../slideLayouts/slideLayout15.xml"/><Relationship Id="rId6" Type="http://schemas.openxmlformats.org/officeDocument/2006/relationships/image" Target="../media/image42.png"/><Relationship Id="rId5" Type="http://schemas.microsoft.com/office/2007/relationships/hdphoto" Target="../media/hdphoto7.wdp"/><Relationship Id="rId4" Type="http://schemas.openxmlformats.org/officeDocument/2006/relationships/image" Target="../media/image41.png"/><Relationship Id="rId9" Type="http://schemas.microsoft.com/office/2007/relationships/hdphoto" Target="../media/hdphoto9.wdp"/></Relationships>
</file>

<file path=ppt/slides/_rels/slide4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microsoft.com/office/2007/relationships/hdphoto" Target="../media/hdphoto11.wdp"/><Relationship Id="rId5" Type="http://schemas.openxmlformats.org/officeDocument/2006/relationships/image" Target="../media/image45.png"/><Relationship Id="rId4" Type="http://schemas.microsoft.com/office/2007/relationships/hdphoto" Target="../media/hdphoto10.wdp"/></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hyperlink" Target="https://impactonyouth.eu/assessments/" TargetMode="External"/><Relationship Id="rId5" Type="http://schemas.openxmlformats.org/officeDocument/2006/relationships/image" Target="../media/image48.png"/><Relationship Id="rId4" Type="http://schemas.microsoft.com/office/2007/relationships/hdphoto" Target="../media/hdphoto13.wdp"/></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microsoft.com/office/2007/relationships/hdphoto" Target="../media/hdphoto14.wdp"/></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openxmlformats.org/officeDocument/2006/relationships/hyperlink" Target="https://www.bdc.ca/en/articles-tools/entrepreneur-toolkit/business-assessments/self-assessment-test-your-entrepreneurial-potential" TargetMode="External"/><Relationship Id="rId4" Type="http://schemas.microsoft.com/office/2007/relationships/hdphoto" Target="../media/hdphoto14.wdp"/></Relationships>
</file>

<file path=ppt/slides/_rels/slide5.xml.rels><?xml version="1.0" encoding="UTF-8" standalone="yes"?>
<Relationships xmlns="http://schemas.openxmlformats.org/package/2006/relationships"><Relationship Id="rId3" Type="http://schemas.openxmlformats.org/officeDocument/2006/relationships/hyperlink" Target="https://www.open.edu/openlearn/languages/everyday-english-1/" TargetMode="External"/><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hyperlink" Target="https://www.english52.com/" TargetMode="External"/><Relationship Id="rId4" Type="http://schemas.openxmlformats.org/officeDocument/2006/relationships/hyperlink" Target="https://www.open.edu/openlearn/languages/everyday-english-2"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40.png"/><Relationship Id="rId1" Type="http://schemas.openxmlformats.org/officeDocument/2006/relationships/slideLayout" Target="../slideLayouts/slideLayout15.xml"/><Relationship Id="rId6" Type="http://schemas.openxmlformats.org/officeDocument/2006/relationships/image" Target="../media/image42.png"/><Relationship Id="rId5" Type="http://schemas.microsoft.com/office/2007/relationships/hdphoto" Target="../media/hdphoto7.wdp"/><Relationship Id="rId4" Type="http://schemas.openxmlformats.org/officeDocument/2006/relationships/image" Target="../media/image41.png"/><Relationship Id="rId9" Type="http://schemas.microsoft.com/office/2007/relationships/hdphoto" Target="../media/hdphoto9.wdp"/></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microsoft.com/office/2007/relationships/hdphoto" Target="../media/hdphoto4.wdp"/></Relationships>
</file>

<file path=ppt/slides/_rels/slide5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3.xml"/><Relationship Id="rId5" Type="http://schemas.openxmlformats.org/officeDocument/2006/relationships/hyperlink" Target="https://studylib.net/doc/11852130/a-business-plan-checklist--key-questions-to-answer-organi..." TargetMode="External"/><Relationship Id="rId4" Type="http://schemas.microsoft.com/office/2007/relationships/hdphoto" Target="../media/hdphoto14.wdp"/></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7.xml"/><Relationship Id="rId1" Type="http://schemas.openxmlformats.org/officeDocument/2006/relationships/slideLayout" Target="../slideLayouts/slideLayout17.xml"/><Relationship Id="rId4" Type="http://schemas.microsoft.com/office/2007/relationships/hdphoto" Target="../media/hdphoto4.wdp"/></Relationships>
</file>

<file path=ppt/slides/_rels/slide5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hyperlink" Target="https://www.talk-english.co.uk/introduction/learners-introduction/" TargetMode="External"/><Relationship Id="rId7"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hyperlink" Target="https://www.sayhi.com/en/translate/" TargetMode="External"/><Relationship Id="rId4" Type="http://schemas.openxmlformats.org/officeDocument/2006/relationships/hyperlink" Target="https://www.britishcouncil.org/english/learn-online"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hyperlink" Target="https://www.perfect-english-grammar.com/"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spotlightenglish.com/" TargetMode="Externa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C8E6E1-EEDA-FF4C-23E3-0A3F1729A52A}"/>
              </a:ext>
            </a:extLst>
          </p:cNvPr>
          <p:cNvSpPr>
            <a:spLocks noGrp="1"/>
          </p:cNvSpPr>
          <p:nvPr>
            <p:ph type="body" sz="quarter" idx="19"/>
          </p:nvPr>
        </p:nvSpPr>
        <p:spPr>
          <a:xfrm>
            <a:off x="171450" y="3854382"/>
            <a:ext cx="5257800" cy="1929197"/>
          </a:xfrm>
        </p:spPr>
        <p:txBody>
          <a:bodyPr/>
          <a:lstStyle/>
          <a:p>
            <a:r>
              <a:rPr lang="en-GB" dirty="0"/>
              <a:t>MIGRANT ENTREPRENEURS EQUIPPED WITH KNOWLEDGE AND INFORMATION</a:t>
            </a:r>
            <a:endParaRPr lang="en-US" dirty="0"/>
          </a:p>
        </p:txBody>
      </p:sp>
      <p:pic>
        <p:nvPicPr>
          <p:cNvPr id="12" name="Picture Placeholder 11">
            <a:extLst>
              <a:ext uri="{FF2B5EF4-FFF2-40B4-BE49-F238E27FC236}">
                <a16:creationId xmlns:a16="http://schemas.microsoft.com/office/drawing/2014/main" id="{391F96D6-CDD9-5DB2-D689-2EFCD790D1A9}"/>
              </a:ext>
            </a:extLst>
          </p:cNvPr>
          <p:cNvPicPr>
            <a:picLocks noGrp="1" noChangeAspect="1"/>
          </p:cNvPicPr>
          <p:nvPr>
            <p:ph type="pic" sz="quarter" idx="44"/>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dirty="0">
                <a:solidFill>
                  <a:srgbClr val="0C2D45"/>
                </a:solidFill>
              </a:rPr>
              <a:t>www.</a:t>
            </a:r>
            <a:r>
              <a:rPr lang="en-US" b="1" dirty="0"/>
              <a:t>ingrow-project</a:t>
            </a:r>
            <a:r>
              <a:rPr lang="en-US" dirty="0">
                <a:solidFill>
                  <a:srgbClr val="0C2D45"/>
                </a:solidFill>
              </a:rPr>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grpSp>
        <p:nvGrpSpPr>
          <p:cNvPr id="2" name="Group 1">
            <a:extLst>
              <a:ext uri="{FF2B5EF4-FFF2-40B4-BE49-F238E27FC236}">
                <a16:creationId xmlns:a16="http://schemas.microsoft.com/office/drawing/2014/main" id="{1CB698D9-6EB0-2D3E-B5F1-8EE264D58A04}"/>
              </a:ext>
            </a:extLst>
          </p:cNvPr>
          <p:cNvGrpSpPr/>
          <p:nvPr/>
        </p:nvGrpSpPr>
        <p:grpSpPr>
          <a:xfrm>
            <a:off x="8843810" y="315871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73CB5E3D-3828-909A-9BB3-41BCA6EBB667}"/>
              </a:ext>
            </a:extLst>
          </p:cNvPr>
          <p:cNvSpPr>
            <a:spLocks noGrp="1"/>
          </p:cNvSpPr>
          <p:nvPr>
            <p:ph type="body" sz="quarter" idx="16"/>
          </p:nvPr>
        </p:nvSpPr>
        <p:spPr>
          <a:xfrm>
            <a:off x="171450" y="2914449"/>
            <a:ext cx="3354126" cy="1008397"/>
          </a:xfrm>
        </p:spPr>
        <p:txBody>
          <a:bodyPr/>
          <a:lstStyle/>
          <a:p>
            <a:r>
              <a:rPr lang="en-US" dirty="0"/>
              <a:t>Module 2</a:t>
            </a:r>
            <a:endParaRPr lang="en-IE" dirty="0"/>
          </a:p>
        </p:txBody>
      </p:sp>
      <p:pic>
        <p:nvPicPr>
          <p:cNvPr id="9" name="Slika 9" descr="Slika, ki vsebuje besede krogla za biljard, športOpis je samodejno ustvarjen">
            <a:extLst>
              <a:ext uri="{FF2B5EF4-FFF2-40B4-BE49-F238E27FC236}">
                <a16:creationId xmlns:a16="http://schemas.microsoft.com/office/drawing/2014/main" id="{AA49E0D0-1F91-FED8-EE6F-161E040A751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612077" y="6211532"/>
            <a:ext cx="1020589" cy="367854"/>
          </a:xfrm>
          <a:prstGeom prst="rect">
            <a:avLst/>
          </a:prstGeom>
          <a:noFill/>
          <a:ln>
            <a:noFill/>
          </a:ln>
        </p:spPr>
      </p:pic>
      <p:sp>
        <p:nvSpPr>
          <p:cNvPr id="11" name="PoljeZBesedilom 14">
            <a:extLst>
              <a:ext uri="{FF2B5EF4-FFF2-40B4-BE49-F238E27FC236}">
                <a16:creationId xmlns:a16="http://schemas.microsoft.com/office/drawing/2014/main" id="{AA084158-BED9-421E-863A-FE3EA249A398}"/>
              </a:ext>
            </a:extLst>
          </p:cNvPr>
          <p:cNvSpPr txBox="1"/>
          <p:nvPr/>
        </p:nvSpPr>
        <p:spPr>
          <a:xfrm>
            <a:off x="6096000" y="6279076"/>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B8E4FDE-28B9-C476-FEB0-CB1745BEB996}"/>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6674" r="26674"/>
          <a:stretch>
            <a:fillRect/>
          </a:stretch>
        </p:blipFill>
        <p:spPr/>
      </p:pic>
      <p:sp>
        <p:nvSpPr>
          <p:cNvPr id="3" name="Text Placeholder 2">
            <a:extLst>
              <a:ext uri="{FF2B5EF4-FFF2-40B4-BE49-F238E27FC236}">
                <a16:creationId xmlns:a16="http://schemas.microsoft.com/office/drawing/2014/main" id="{72BAE89A-7E61-C72C-61A7-24070668C357}"/>
              </a:ext>
            </a:extLst>
          </p:cNvPr>
          <p:cNvSpPr>
            <a:spLocks noGrp="1"/>
          </p:cNvSpPr>
          <p:nvPr>
            <p:ph type="body" sz="quarter" idx="30"/>
          </p:nvPr>
        </p:nvSpPr>
        <p:spPr/>
        <p:txBody>
          <a:bodyPr/>
          <a:lstStyle/>
          <a:p>
            <a:r>
              <a:rPr lang="en-GB" dirty="0"/>
              <a:t>Overview of Business Registration</a:t>
            </a:r>
          </a:p>
        </p:txBody>
      </p:sp>
      <p:sp>
        <p:nvSpPr>
          <p:cNvPr id="4" name="Text Placeholder 3">
            <a:extLst>
              <a:ext uri="{FF2B5EF4-FFF2-40B4-BE49-F238E27FC236}">
                <a16:creationId xmlns:a16="http://schemas.microsoft.com/office/drawing/2014/main" id="{9776E719-C576-5C53-4247-2761752B74CF}"/>
              </a:ext>
            </a:extLst>
          </p:cNvPr>
          <p:cNvSpPr>
            <a:spLocks noGrp="1"/>
          </p:cNvSpPr>
          <p:nvPr>
            <p:ph type="body" sz="quarter" idx="47"/>
          </p:nvPr>
        </p:nvSpPr>
        <p:spPr>
          <a:xfrm>
            <a:off x="6096000" y="1763466"/>
            <a:ext cx="5489757" cy="5094534"/>
          </a:xfrm>
        </p:spPr>
        <p:txBody>
          <a:bodyPr/>
          <a:lstStyle/>
          <a:p>
            <a:r>
              <a:rPr lang="en-GB" sz="2400" b="0" dirty="0">
                <a:solidFill>
                  <a:schemeClr val="tx1"/>
                </a:solidFill>
              </a:rPr>
              <a:t>Each country has its own set of laws, regulations, and procedures for setting up a business. This diversity means that what applies in one country might not apply in another. Below are the most “Common Business Structures”:</a:t>
            </a:r>
          </a:p>
          <a:p>
            <a:endParaRPr lang="en-GB" sz="2400" dirty="0">
              <a:solidFill>
                <a:schemeClr val="tx1"/>
              </a:solidFill>
            </a:endParaRPr>
          </a:p>
          <a:p>
            <a:r>
              <a:rPr lang="en-GB" sz="2400" dirty="0">
                <a:solidFill>
                  <a:schemeClr val="tx1"/>
                </a:solidFill>
              </a:rPr>
              <a:t>Sole Proprietorship:</a:t>
            </a:r>
          </a:p>
          <a:p>
            <a:pPr marL="285750" indent="-285750">
              <a:buFont typeface="Arial" panose="020B0604020202020204" pitchFamily="34" charset="0"/>
              <a:buChar char="•"/>
            </a:pPr>
            <a:r>
              <a:rPr lang="en-GB" sz="2400" b="0" dirty="0">
                <a:solidFill>
                  <a:schemeClr val="tx1"/>
                </a:solidFill>
              </a:rPr>
              <a:t>Description: The simplest form of business, owned and operated by one person.</a:t>
            </a:r>
          </a:p>
          <a:p>
            <a:pPr marL="285750" indent="-285750">
              <a:buFont typeface="Arial" panose="020B0604020202020204" pitchFamily="34" charset="0"/>
              <a:buChar char="•"/>
            </a:pPr>
            <a:r>
              <a:rPr lang="en-GB" sz="2400" b="0" dirty="0">
                <a:solidFill>
                  <a:schemeClr val="tx1"/>
                </a:solidFill>
              </a:rPr>
              <a:t>Common in: Small businesses, freelance operations, and startups.</a:t>
            </a:r>
          </a:p>
        </p:txBody>
      </p:sp>
    </p:spTree>
    <p:extLst>
      <p:ext uri="{BB962C8B-B14F-4D97-AF65-F5344CB8AC3E}">
        <p14:creationId xmlns:p14="http://schemas.microsoft.com/office/powerpoint/2010/main" val="4000290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B8E4FDE-28B9-C476-FEB0-CB1745BEB996}"/>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75" r="29775"/>
          <a:stretch/>
        </p:blipFill>
        <p:spPr>
          <a:xfrm>
            <a:off x="884606" y="0"/>
            <a:ext cx="4092508" cy="6858000"/>
          </a:xfrm>
        </p:spPr>
      </p:pic>
      <p:sp>
        <p:nvSpPr>
          <p:cNvPr id="3" name="Text Placeholder 2">
            <a:extLst>
              <a:ext uri="{FF2B5EF4-FFF2-40B4-BE49-F238E27FC236}">
                <a16:creationId xmlns:a16="http://schemas.microsoft.com/office/drawing/2014/main" id="{72BAE89A-7E61-C72C-61A7-24070668C357}"/>
              </a:ext>
            </a:extLst>
          </p:cNvPr>
          <p:cNvSpPr>
            <a:spLocks noGrp="1"/>
          </p:cNvSpPr>
          <p:nvPr>
            <p:ph type="body" sz="quarter" idx="30"/>
          </p:nvPr>
        </p:nvSpPr>
        <p:spPr>
          <a:xfrm>
            <a:off x="3588152" y="266218"/>
            <a:ext cx="8079241" cy="842867"/>
          </a:xfrm>
        </p:spPr>
        <p:txBody>
          <a:bodyPr/>
          <a:lstStyle/>
          <a:p>
            <a:r>
              <a:rPr lang="en-GB" dirty="0"/>
              <a:t>Overview of Business Registration</a:t>
            </a:r>
          </a:p>
        </p:txBody>
      </p:sp>
      <p:sp>
        <p:nvSpPr>
          <p:cNvPr id="4" name="Text Placeholder 3">
            <a:extLst>
              <a:ext uri="{FF2B5EF4-FFF2-40B4-BE49-F238E27FC236}">
                <a16:creationId xmlns:a16="http://schemas.microsoft.com/office/drawing/2014/main" id="{9776E719-C576-5C53-4247-2761752B74CF}"/>
              </a:ext>
            </a:extLst>
          </p:cNvPr>
          <p:cNvSpPr>
            <a:spLocks noGrp="1"/>
          </p:cNvSpPr>
          <p:nvPr>
            <p:ph type="body" sz="quarter" idx="47"/>
          </p:nvPr>
        </p:nvSpPr>
        <p:spPr>
          <a:xfrm>
            <a:off x="5145326" y="1220086"/>
            <a:ext cx="6776598" cy="6997939"/>
          </a:xfrm>
        </p:spPr>
        <p:txBody>
          <a:bodyPr/>
          <a:lstStyle/>
          <a:p>
            <a:r>
              <a:rPr lang="en-GB" sz="2400" dirty="0">
                <a:solidFill>
                  <a:schemeClr val="tx1"/>
                </a:solidFill>
              </a:rPr>
              <a:t>Partnership:</a:t>
            </a:r>
          </a:p>
          <a:p>
            <a:pPr marL="285750" indent="-285750">
              <a:buFont typeface="Arial" panose="020B0604020202020204" pitchFamily="34" charset="0"/>
              <a:buChar char="•"/>
            </a:pPr>
            <a:r>
              <a:rPr lang="en-GB" sz="2400" b="0" dirty="0">
                <a:solidFill>
                  <a:schemeClr val="tx1"/>
                </a:solidFill>
              </a:rPr>
              <a:t>Description: A business owned by two or more individuals who share profits, losses, and liabilities.</a:t>
            </a:r>
          </a:p>
          <a:p>
            <a:pPr marL="285750" indent="-285750">
              <a:buFont typeface="Arial" panose="020B0604020202020204" pitchFamily="34" charset="0"/>
              <a:buChar char="•"/>
            </a:pPr>
            <a:r>
              <a:rPr lang="en-GB" sz="2400" b="0" dirty="0">
                <a:solidFill>
                  <a:schemeClr val="tx1"/>
                </a:solidFill>
              </a:rPr>
              <a:t>Variants: General Partnerships, Limited Partnerships, Limited Liability Partnerships (LLPs).</a:t>
            </a:r>
          </a:p>
          <a:p>
            <a:pPr marL="285750" indent="-285750">
              <a:buFont typeface="Arial" panose="020B0604020202020204" pitchFamily="34" charset="0"/>
              <a:buChar char="•"/>
            </a:pPr>
            <a:r>
              <a:rPr lang="en-GB" sz="2400" b="0" dirty="0">
                <a:solidFill>
                  <a:schemeClr val="tx1"/>
                </a:solidFill>
              </a:rPr>
              <a:t>Common in: Professional services like law firms, accounting firms, and medical practices.</a:t>
            </a:r>
          </a:p>
          <a:p>
            <a:r>
              <a:rPr lang="en-GB" sz="2400" dirty="0">
                <a:solidFill>
                  <a:schemeClr val="tx1"/>
                </a:solidFill>
              </a:rPr>
              <a:t>Limited Company (Ltd):</a:t>
            </a:r>
          </a:p>
          <a:p>
            <a:pPr marL="285750" indent="-285750">
              <a:buFont typeface="Arial" panose="020B0604020202020204" pitchFamily="34" charset="0"/>
              <a:buChar char="•"/>
            </a:pPr>
            <a:r>
              <a:rPr lang="en-GB" sz="2400" b="0" dirty="0">
                <a:solidFill>
                  <a:schemeClr val="tx1"/>
                </a:solidFill>
              </a:rPr>
              <a:t>Description: A separate legal entity from its owners (shareholders). Owners have limited liability.</a:t>
            </a:r>
          </a:p>
          <a:p>
            <a:pPr marL="285750" indent="-285750">
              <a:buFont typeface="Arial" panose="020B0604020202020204" pitchFamily="34" charset="0"/>
              <a:buChar char="•"/>
            </a:pPr>
            <a:r>
              <a:rPr lang="en-GB" sz="2400" b="0" dirty="0">
                <a:solidFill>
                  <a:schemeClr val="tx1"/>
                </a:solidFill>
              </a:rPr>
              <a:t>Variants: Private Limited Companies (Ltd), Public Limited Companies (PLC).</a:t>
            </a:r>
          </a:p>
          <a:p>
            <a:pPr marL="285750" indent="-285750">
              <a:buFont typeface="Arial" panose="020B0604020202020204" pitchFamily="34" charset="0"/>
              <a:buChar char="•"/>
            </a:pPr>
            <a:r>
              <a:rPr lang="en-GB" sz="2400" b="0" dirty="0">
                <a:solidFill>
                  <a:schemeClr val="tx1"/>
                </a:solidFill>
              </a:rPr>
              <a:t>Common in: Medium to large-scale businesses</a:t>
            </a:r>
          </a:p>
        </p:txBody>
      </p:sp>
    </p:spTree>
    <p:extLst>
      <p:ext uri="{BB962C8B-B14F-4D97-AF65-F5344CB8AC3E}">
        <p14:creationId xmlns:p14="http://schemas.microsoft.com/office/powerpoint/2010/main" val="977552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5F354C-375E-E8D3-E551-8CFC099FD81B}"/>
              </a:ext>
            </a:extLst>
          </p:cNvPr>
          <p:cNvSpPr>
            <a:spLocks noGrp="1"/>
          </p:cNvSpPr>
          <p:nvPr>
            <p:ph type="body" sz="quarter" idx="30"/>
          </p:nvPr>
        </p:nvSpPr>
        <p:spPr/>
        <p:txBody>
          <a:bodyPr/>
          <a:lstStyle/>
          <a:p>
            <a:r>
              <a:rPr lang="en-GB" dirty="0"/>
              <a:t>Useful resources to check out for Business registration </a:t>
            </a:r>
          </a:p>
        </p:txBody>
      </p:sp>
      <p:sp>
        <p:nvSpPr>
          <p:cNvPr id="3" name="Text Placeholder 2">
            <a:extLst>
              <a:ext uri="{FF2B5EF4-FFF2-40B4-BE49-F238E27FC236}">
                <a16:creationId xmlns:a16="http://schemas.microsoft.com/office/drawing/2014/main" id="{B3866D76-B4E0-CAD0-1128-3EEEFED0BFD6}"/>
              </a:ext>
            </a:extLst>
          </p:cNvPr>
          <p:cNvSpPr>
            <a:spLocks noGrp="1"/>
          </p:cNvSpPr>
          <p:nvPr>
            <p:ph type="body" sz="quarter" idx="48"/>
          </p:nvPr>
        </p:nvSpPr>
        <p:spPr>
          <a:xfrm>
            <a:off x="854282" y="2131253"/>
            <a:ext cx="10483429" cy="4439577"/>
          </a:xfrm>
        </p:spPr>
        <p:txBody>
          <a:bodyPr lIns="91440" tIns="45720" rIns="91440" bIns="45720" numCol="1" spcCol="288000" anchor="t">
            <a:noAutofit/>
          </a:bodyPr>
          <a:lstStyle/>
          <a:p>
            <a:pPr>
              <a:buClr>
                <a:srgbClr val="915F9E"/>
              </a:buClr>
            </a:pPr>
            <a:r>
              <a:rPr lang="en-GB" b="1" dirty="0">
                <a:latin typeface="Calibri"/>
                <a:ea typeface="Open Sans"/>
                <a:cs typeface="Calibri"/>
              </a:rPr>
              <a:t>Germany</a:t>
            </a:r>
            <a:r>
              <a:rPr lang="en-GB" dirty="0">
                <a:latin typeface="Calibri"/>
                <a:ea typeface="Open Sans"/>
                <a:cs typeface="Calibri"/>
              </a:rPr>
              <a:t>: </a:t>
            </a:r>
            <a:r>
              <a:rPr lang="en-US" dirty="0">
                <a:latin typeface="Calibri"/>
                <a:ea typeface="Open Sans"/>
                <a:cs typeface="Calibri"/>
              </a:rPr>
              <a:t>If you are interested in starting a business in Germany, we recommend </a:t>
            </a:r>
            <a:r>
              <a:rPr lang="en-US" dirty="0">
                <a:latin typeface="Calibri"/>
                <a:ea typeface="Open Sans"/>
                <a:cs typeface="Calibri"/>
                <a:hlinkClick r:id="rId2"/>
              </a:rPr>
              <a:t>this page </a:t>
            </a:r>
            <a:r>
              <a:rPr lang="en-US" dirty="0">
                <a:latin typeface="Calibri"/>
                <a:ea typeface="Open Sans"/>
                <a:cs typeface="Calibri"/>
              </a:rPr>
              <a:t>from the Federal Government as well as </a:t>
            </a:r>
            <a:r>
              <a:rPr lang="en-US" dirty="0">
                <a:latin typeface="Calibri"/>
                <a:ea typeface="Open Sans"/>
                <a:cs typeface="Calibri"/>
                <a:hlinkClick r:id="rId3"/>
              </a:rPr>
              <a:t>Gruenderplattform</a:t>
            </a:r>
            <a:r>
              <a:rPr lang="en-US" dirty="0">
                <a:latin typeface="Calibri"/>
                <a:ea typeface="Open Sans"/>
                <a:cs typeface="Calibri"/>
              </a:rPr>
              <a:t>.</a:t>
            </a:r>
          </a:p>
          <a:p>
            <a:pPr>
              <a:buClr>
                <a:srgbClr val="915F9E"/>
              </a:buClr>
            </a:pPr>
            <a:r>
              <a:rPr lang="en-US" dirty="0"/>
              <a:t>Here you will find </a:t>
            </a:r>
            <a:r>
              <a:rPr lang="en-US" dirty="0">
                <a:hlinkClick r:id="rId4"/>
              </a:rPr>
              <a:t>valuable tips</a:t>
            </a:r>
            <a:r>
              <a:rPr lang="en-US" dirty="0"/>
              <a:t>, </a:t>
            </a:r>
            <a:r>
              <a:rPr lang="en-US" dirty="0">
                <a:hlinkClick r:id="rId5"/>
              </a:rPr>
              <a:t>addresses</a:t>
            </a:r>
            <a:r>
              <a:rPr lang="en-US" dirty="0"/>
              <a:t> and </a:t>
            </a:r>
            <a:r>
              <a:rPr lang="en-US" dirty="0">
                <a:hlinkClick r:id="rId3"/>
              </a:rPr>
              <a:t>further information on required steps</a:t>
            </a:r>
            <a:r>
              <a:rPr lang="en-US" dirty="0"/>
              <a:t> that you should submit for setting up a business. For more information on the legal business forms in Germany, we recommend the overview </a:t>
            </a:r>
            <a:r>
              <a:rPr lang="en-US" dirty="0">
                <a:hlinkClick r:id="rId6"/>
              </a:rPr>
              <a:t>here</a:t>
            </a:r>
            <a:r>
              <a:rPr lang="en-US" dirty="0"/>
              <a:t>.</a:t>
            </a:r>
            <a:endParaRPr lang="en-GB" dirty="0"/>
          </a:p>
          <a:p>
            <a:endParaRPr lang="en-GB" b="1" dirty="0"/>
          </a:p>
          <a:p>
            <a:r>
              <a:rPr lang="en-GB" b="1" dirty="0">
                <a:latin typeface="Calibri"/>
                <a:ea typeface="Open Sans"/>
                <a:cs typeface="Calibri"/>
              </a:rPr>
              <a:t>Sweden</a:t>
            </a:r>
            <a:r>
              <a:rPr lang="en-GB" dirty="0">
                <a:latin typeface="Calibri"/>
                <a:ea typeface="Open Sans"/>
                <a:cs typeface="Calibri"/>
              </a:rPr>
              <a:t>: </a:t>
            </a:r>
            <a:r>
              <a:rPr lang="en-GB" dirty="0">
                <a:latin typeface="Calibri"/>
                <a:ea typeface="Open Sans"/>
                <a:cs typeface="Calibri"/>
                <a:hlinkClick r:id="rId7"/>
              </a:rPr>
              <a:t>www.verksamt.se</a:t>
            </a:r>
            <a:r>
              <a:rPr lang="en-GB" dirty="0">
                <a:latin typeface="Calibri"/>
                <a:ea typeface="Open Sans"/>
                <a:cs typeface="Calibri"/>
              </a:rPr>
              <a:t> The place to go to registers your business step by step</a:t>
            </a:r>
            <a:br>
              <a:rPr lang="en-GB" dirty="0">
                <a:latin typeface="Calibri"/>
                <a:cs typeface="Calibri"/>
              </a:rPr>
            </a:br>
            <a:r>
              <a:rPr lang="en-GB" dirty="0">
                <a:latin typeface="Calibri"/>
                <a:ea typeface="Open Sans"/>
                <a:cs typeface="Calibri"/>
              </a:rPr>
              <a:t> </a:t>
            </a:r>
            <a:r>
              <a:rPr lang="en-GB" dirty="0">
                <a:latin typeface="Calibri"/>
                <a:ea typeface="Open Sans"/>
                <a:cs typeface="Calibri"/>
                <a:hlinkClick r:id="rId8"/>
              </a:rPr>
              <a:t>https://www.nyforetagarcentrum.com/</a:t>
            </a:r>
            <a:r>
              <a:rPr lang="en-GB" dirty="0">
                <a:latin typeface="Calibri"/>
                <a:ea typeface="Open Sans"/>
                <a:cs typeface="Calibri"/>
              </a:rPr>
              <a:t> Free help for starting a business</a:t>
            </a:r>
            <a:br>
              <a:rPr lang="en-GB" dirty="0">
                <a:latin typeface="Calibri"/>
                <a:cs typeface="Calibri"/>
              </a:rPr>
            </a:br>
            <a:r>
              <a:rPr lang="en-GB" dirty="0">
                <a:latin typeface="Calibri"/>
                <a:ea typeface="Open Sans"/>
                <a:cs typeface="Calibri"/>
              </a:rPr>
              <a:t> </a:t>
            </a:r>
            <a:r>
              <a:rPr lang="en-GB" dirty="0">
                <a:latin typeface="Calibri"/>
                <a:ea typeface="Open Sans"/>
                <a:cs typeface="Calibri"/>
                <a:hlinkClick r:id="rId9"/>
              </a:rPr>
              <a:t>https://www.almi.se/</a:t>
            </a:r>
            <a:r>
              <a:rPr lang="en-GB" dirty="0">
                <a:latin typeface="Calibri"/>
                <a:ea typeface="Open Sans"/>
                <a:cs typeface="Calibri"/>
              </a:rPr>
              <a:t> Free help on business development and funding</a:t>
            </a:r>
            <a:br>
              <a:rPr lang="en-GB" dirty="0">
                <a:latin typeface="Calibri"/>
                <a:cs typeface="Calibri"/>
              </a:rPr>
            </a:br>
            <a:r>
              <a:rPr lang="en-GB" dirty="0">
                <a:latin typeface="Calibri"/>
                <a:ea typeface="Open Sans"/>
                <a:cs typeface="Calibri"/>
              </a:rPr>
              <a:t> </a:t>
            </a:r>
            <a:r>
              <a:rPr lang="en-GB" dirty="0">
                <a:latin typeface="Calibri"/>
                <a:ea typeface="Open Sans"/>
                <a:cs typeface="Calibri"/>
                <a:hlinkClick r:id="rId10"/>
              </a:rPr>
              <a:t>https://coompanion.se/</a:t>
            </a:r>
            <a:r>
              <a:rPr lang="en-GB" dirty="0">
                <a:latin typeface="Calibri"/>
                <a:ea typeface="Open Sans"/>
                <a:cs typeface="Calibri"/>
              </a:rPr>
              <a:t> Free help on business development for social businesses</a:t>
            </a:r>
            <a:endParaRPr lang="en-GB" dirty="0">
              <a:ea typeface="Open Sans"/>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189546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5F354C-375E-E8D3-E551-8CFC099FD81B}"/>
              </a:ext>
            </a:extLst>
          </p:cNvPr>
          <p:cNvSpPr>
            <a:spLocks noGrp="1"/>
          </p:cNvSpPr>
          <p:nvPr>
            <p:ph type="body" sz="quarter" idx="30"/>
          </p:nvPr>
        </p:nvSpPr>
        <p:spPr/>
        <p:txBody>
          <a:bodyPr/>
          <a:lstStyle/>
          <a:p>
            <a:r>
              <a:rPr lang="en-GB" dirty="0"/>
              <a:t>Useful resources to check out for Business registration </a:t>
            </a:r>
          </a:p>
        </p:txBody>
      </p:sp>
      <p:sp>
        <p:nvSpPr>
          <p:cNvPr id="3" name="Text Placeholder 2">
            <a:extLst>
              <a:ext uri="{FF2B5EF4-FFF2-40B4-BE49-F238E27FC236}">
                <a16:creationId xmlns:a16="http://schemas.microsoft.com/office/drawing/2014/main" id="{B3866D76-B4E0-CAD0-1128-3EEEFED0BFD6}"/>
              </a:ext>
            </a:extLst>
          </p:cNvPr>
          <p:cNvSpPr>
            <a:spLocks noGrp="1"/>
          </p:cNvSpPr>
          <p:nvPr>
            <p:ph type="body" sz="quarter" idx="48"/>
          </p:nvPr>
        </p:nvSpPr>
        <p:spPr>
          <a:xfrm>
            <a:off x="854282" y="2178878"/>
            <a:ext cx="10483429" cy="4439577"/>
          </a:xfrm>
        </p:spPr>
        <p:txBody>
          <a:bodyPr/>
          <a:lstStyle/>
          <a:p>
            <a:r>
              <a:rPr lang="en-GB" b="1" dirty="0"/>
              <a:t>Ireland</a:t>
            </a:r>
            <a:r>
              <a:rPr lang="en-GB" dirty="0"/>
              <a:t>: </a:t>
            </a:r>
            <a:r>
              <a:rPr lang="en-GB" dirty="0">
                <a:latin typeface="Calibri"/>
                <a:ea typeface="Open Sans"/>
                <a:cs typeface="Calibri"/>
              </a:rPr>
              <a:t>To register a business in Ireland go to the Company Registration Office</a:t>
            </a:r>
            <a:r>
              <a:rPr lang="en-GB" dirty="0">
                <a:solidFill>
                  <a:srgbClr val="E97924"/>
                </a:solidFill>
                <a:latin typeface="Calibri"/>
                <a:ea typeface="Open Sans"/>
                <a:cs typeface="Calibri"/>
              </a:rPr>
              <a:t> </a:t>
            </a:r>
            <a:r>
              <a:rPr lang="en-GB" dirty="0">
                <a:solidFill>
                  <a:srgbClr val="E97924"/>
                </a:solidFill>
                <a:latin typeface="Calibri"/>
                <a:ea typeface="Open Sans"/>
                <a:cs typeface="Calibri"/>
                <a:hlinkClick r:id="rId2"/>
              </a:rPr>
              <a:t>here</a:t>
            </a:r>
            <a:r>
              <a:rPr lang="en-GB" dirty="0">
                <a:solidFill>
                  <a:srgbClr val="E97924"/>
                </a:solidFill>
                <a:latin typeface="Calibri"/>
                <a:ea typeface="Open Sans"/>
                <a:cs typeface="Calibri"/>
              </a:rPr>
              <a:t> </a:t>
            </a:r>
            <a:r>
              <a:rPr lang="en-GB" dirty="0">
                <a:solidFill>
                  <a:schemeClr val="tx1"/>
                </a:solidFill>
                <a:latin typeface="Calibri"/>
                <a:ea typeface="Open Sans"/>
                <a:cs typeface="Calibri"/>
              </a:rPr>
              <a:t>where they guide you and provide the forms to fill out. You can also go to the </a:t>
            </a:r>
            <a:r>
              <a:rPr lang="en-GB" dirty="0">
                <a:solidFill>
                  <a:srgbClr val="7ABB57"/>
                </a:solidFill>
                <a:latin typeface="Calibri"/>
                <a:ea typeface="Open Sans"/>
                <a:cs typeface="Calibri"/>
                <a:hlinkClick r:id="rId3"/>
              </a:rPr>
              <a:t>Revenue</a:t>
            </a:r>
            <a:r>
              <a:rPr lang="en-GB" dirty="0">
                <a:solidFill>
                  <a:schemeClr val="tx1"/>
                </a:solidFill>
                <a:latin typeface="Calibri"/>
                <a:ea typeface="Open Sans"/>
                <a:cs typeface="Calibri"/>
              </a:rPr>
              <a:t> website to find guidance and more details on setting up a business. </a:t>
            </a:r>
            <a:r>
              <a:rPr lang="en-GB">
                <a:solidFill>
                  <a:schemeClr val="tx1"/>
                </a:solidFill>
                <a:latin typeface="Calibri"/>
                <a:ea typeface="Open Sans"/>
                <a:cs typeface="Calibri"/>
              </a:rPr>
              <a:t>We recommend </a:t>
            </a:r>
            <a:r>
              <a:rPr lang="en-GB">
                <a:solidFill>
                  <a:srgbClr val="7ABB57"/>
                </a:solidFill>
                <a:latin typeface="Calibri"/>
                <a:ea typeface="Open Sans"/>
                <a:cs typeface="Calibri"/>
              </a:rPr>
              <a:t>Citizen's</a:t>
            </a:r>
            <a:r>
              <a:rPr lang="en-GB">
                <a:solidFill>
                  <a:schemeClr val="tx1"/>
                </a:solidFill>
                <a:latin typeface="Calibri"/>
                <a:ea typeface="Open Sans"/>
                <a:cs typeface="Calibri"/>
              </a:rPr>
              <a:t> </a:t>
            </a:r>
            <a:r>
              <a:rPr lang="en-GB">
                <a:solidFill>
                  <a:srgbClr val="7ABB57"/>
                </a:solidFill>
                <a:latin typeface="Calibri"/>
                <a:ea typeface="Open Sans"/>
                <a:cs typeface="Calibri"/>
                <a:hlinkClick r:id="rId4"/>
              </a:rPr>
              <a:t>Information</a:t>
            </a:r>
            <a:r>
              <a:rPr lang="en-GB">
                <a:solidFill>
                  <a:schemeClr val="tx1"/>
                </a:solidFill>
                <a:latin typeface="Calibri"/>
                <a:ea typeface="Open Sans"/>
                <a:cs typeface="Calibri"/>
              </a:rPr>
              <a:t> as well for step by step information. </a:t>
            </a:r>
            <a:endParaRPr lang="en-GB">
              <a:solidFill>
                <a:schemeClr val="tx1"/>
              </a:solidFill>
            </a:endParaRPr>
          </a:p>
          <a:p>
            <a:endParaRPr lang="en-GB" dirty="0"/>
          </a:p>
          <a:p>
            <a:endParaRPr lang="en-GB" dirty="0"/>
          </a:p>
          <a:p>
            <a:r>
              <a:rPr lang="en-GB" b="1" dirty="0" err="1"/>
              <a:t>Denmark</a:t>
            </a:r>
            <a:r>
              <a:rPr lang="en-GB" dirty="0" err="1"/>
              <a:t>:To</a:t>
            </a:r>
            <a:r>
              <a:rPr lang="en-GB" dirty="0"/>
              <a:t> register a business in Denmark, visit the Danish Business Authority's website at </a:t>
            </a:r>
            <a:r>
              <a:rPr lang="en-GB" dirty="0" err="1">
                <a:hlinkClick r:id="rId5"/>
              </a:rPr>
              <a:t>Virksomhedsregistrering</a:t>
            </a:r>
            <a:r>
              <a:rPr lang="en-GB" dirty="0"/>
              <a:t> which will guide you through the process and provide the necessary forms. Additionally, you can visit the Danish Tax Agency's website at </a:t>
            </a:r>
            <a:r>
              <a:rPr lang="en-GB" dirty="0" err="1">
                <a:hlinkClick r:id="rId6"/>
              </a:rPr>
              <a:t>Skattestyrelsen</a:t>
            </a:r>
            <a:r>
              <a:rPr lang="en-GB" dirty="0"/>
              <a:t> for guidance and more details on setting up a business. We also recommend the Business in Denmark website at </a:t>
            </a:r>
            <a:r>
              <a:rPr lang="en-GB" dirty="0">
                <a:hlinkClick r:id="rId7"/>
              </a:rPr>
              <a:t>Business in Denmark </a:t>
            </a:r>
            <a:r>
              <a:rPr lang="en-GB" dirty="0"/>
              <a:t>for step-by-step information.</a:t>
            </a:r>
          </a:p>
          <a:p>
            <a:endParaRPr lang="en-GB" dirty="0"/>
          </a:p>
        </p:txBody>
      </p:sp>
    </p:spTree>
    <p:extLst>
      <p:ext uri="{BB962C8B-B14F-4D97-AF65-F5344CB8AC3E}">
        <p14:creationId xmlns:p14="http://schemas.microsoft.com/office/powerpoint/2010/main" val="3859257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F97D20-E543-D860-E6A0-9F777F27F774}"/>
              </a:ext>
            </a:extLst>
          </p:cNvPr>
          <p:cNvSpPr>
            <a:spLocks noGrp="1"/>
          </p:cNvSpPr>
          <p:nvPr>
            <p:ph type="body" sz="quarter" idx="30"/>
          </p:nvPr>
        </p:nvSpPr>
        <p:spPr/>
        <p:txBody>
          <a:bodyPr/>
          <a:lstStyle/>
          <a:p>
            <a:pPr algn="l"/>
            <a:r>
              <a:rPr lang="en-GB" b="1" i="0" dirty="0">
                <a:effectLst/>
                <a:latin typeface="Söhne"/>
              </a:rPr>
              <a:t>Steps and Requirements for Business Registration</a:t>
            </a:r>
          </a:p>
        </p:txBody>
      </p:sp>
      <p:sp>
        <p:nvSpPr>
          <p:cNvPr id="3" name="Text Placeholder 2">
            <a:extLst>
              <a:ext uri="{FF2B5EF4-FFF2-40B4-BE49-F238E27FC236}">
                <a16:creationId xmlns:a16="http://schemas.microsoft.com/office/drawing/2014/main" id="{FE243914-B2E9-F8FB-67B2-4D4CD7619E9F}"/>
              </a:ext>
            </a:extLst>
          </p:cNvPr>
          <p:cNvSpPr>
            <a:spLocks noGrp="1"/>
          </p:cNvSpPr>
          <p:nvPr>
            <p:ph type="body" sz="quarter" idx="48"/>
          </p:nvPr>
        </p:nvSpPr>
        <p:spPr>
          <a:xfrm>
            <a:off x="5863348" y="2108170"/>
            <a:ext cx="6162747" cy="3856378"/>
          </a:xfrm>
        </p:spPr>
        <p:txBody>
          <a:bodyPr/>
          <a:lstStyle/>
          <a:p>
            <a:r>
              <a:rPr lang="en-GB" dirty="0">
                <a:latin typeface="Söhne"/>
              </a:rPr>
              <a:t>This section will discuss t</a:t>
            </a:r>
            <a:r>
              <a:rPr lang="en-GB" b="0" i="0" dirty="0">
                <a:effectLst/>
                <a:latin typeface="Söhne"/>
              </a:rPr>
              <a:t>he process, covering the essentials from initial research and choosing a business name to handling key legal formalities like tax registration and securing necessary licenses. It's designed to provide you with a clear pathway for setting up your business legally and effectively, tailored to your unique business type and location.</a:t>
            </a:r>
            <a:endParaRPr lang="en-GB" dirty="0"/>
          </a:p>
        </p:txBody>
      </p:sp>
      <p:pic>
        <p:nvPicPr>
          <p:cNvPr id="6" name="Picture Placeholder 5">
            <a:extLst>
              <a:ext uri="{FF2B5EF4-FFF2-40B4-BE49-F238E27FC236}">
                <a16:creationId xmlns:a16="http://schemas.microsoft.com/office/drawing/2014/main" id="{2AA02056-D5FC-451D-CAAB-06DA8C9683C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3466" b="3466"/>
          <a:stretch>
            <a:fillRect/>
          </a:stretch>
        </p:blipFill>
        <p:spPr/>
      </p:pic>
    </p:spTree>
    <p:extLst>
      <p:ext uri="{BB962C8B-B14F-4D97-AF65-F5344CB8AC3E}">
        <p14:creationId xmlns:p14="http://schemas.microsoft.com/office/powerpoint/2010/main" val="759737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4462" r="4462"/>
          <a:stretch>
            <a:fillRect/>
          </a:stretch>
        </p:blipFill>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264990" y="122413"/>
            <a:ext cx="8305116" cy="845139"/>
          </a:xfrm>
        </p:spPr>
        <p:txBody>
          <a:bodyPr/>
          <a:lstStyle/>
          <a:p>
            <a:r>
              <a:rPr lang="en-GB" b="1" i="0" dirty="0">
                <a:effectLst/>
                <a:latin typeface="Söhne"/>
              </a:rPr>
              <a:t>Initial Research in Business Registration: </a:t>
            </a:r>
            <a:r>
              <a:rPr lang="en-GB" b="0" i="0" dirty="0">
                <a:effectLst/>
                <a:latin typeface="Söhne"/>
              </a:rPr>
              <a:t>Understanding the Local Business Climate</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76100" y="1715286"/>
            <a:ext cx="7053226" cy="4861647"/>
          </a:xfrm>
        </p:spPr>
        <p:txBody>
          <a:bodyPr/>
          <a:lstStyle/>
          <a:p>
            <a:r>
              <a:rPr lang="en-GB" sz="2400" b="1" dirty="0"/>
              <a:t>Market Dynamics: </a:t>
            </a:r>
            <a:r>
              <a:rPr lang="en-GB" sz="2400" dirty="0"/>
              <a:t>Start by getting a feel for the local market. What are the current trends? Who are the major players? This knowledge can help you position your business effectively.</a:t>
            </a:r>
          </a:p>
          <a:p>
            <a:r>
              <a:rPr lang="en-GB" sz="2400" b="1" dirty="0"/>
              <a:t>Competitor Analysis: </a:t>
            </a:r>
            <a:r>
              <a:rPr lang="en-GB" sz="2400" dirty="0"/>
              <a:t>Look at similar businesses in the area. What are they offering? How are they pricing their services or products? Understanding your competition is key to finding your niche.</a:t>
            </a:r>
          </a:p>
          <a:p>
            <a:r>
              <a:rPr lang="en-GB" sz="2400" b="1" dirty="0"/>
              <a:t>Legal Requirements: </a:t>
            </a:r>
            <a:r>
              <a:rPr lang="en-GB" sz="2400" dirty="0"/>
              <a:t>Every location has its own set of rules for businesses. This can include specific permits, health and safety regulations, and employment laws. Familiarising yourself with these requirements is crucial to ensure compliance and avoid legal pitfalls.</a:t>
            </a:r>
          </a:p>
        </p:txBody>
      </p:sp>
    </p:spTree>
    <p:extLst>
      <p:ext uri="{BB962C8B-B14F-4D97-AF65-F5344CB8AC3E}">
        <p14:creationId xmlns:p14="http://schemas.microsoft.com/office/powerpoint/2010/main" val="1416579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32014" r="32014"/>
          <a:stretch/>
        </p:blipFill>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20548" y="34817"/>
            <a:ext cx="8281967" cy="845139"/>
          </a:xfrm>
        </p:spPr>
        <p:txBody>
          <a:bodyPr/>
          <a:lstStyle/>
          <a:p>
            <a:r>
              <a:rPr lang="en-GB" b="1" i="0" dirty="0">
                <a:effectLst/>
                <a:latin typeface="Söhne"/>
              </a:rPr>
              <a:t>Initial Research in Business Registration: </a:t>
            </a:r>
            <a:r>
              <a:rPr lang="en-GB" sz="3600" b="0" dirty="0"/>
              <a:t>Leveraging Local Resources</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501571" y="1633974"/>
            <a:ext cx="7466652" cy="5063138"/>
          </a:xfrm>
        </p:spPr>
        <p:txBody>
          <a:bodyPr/>
          <a:lstStyle/>
          <a:p>
            <a:r>
              <a:rPr lang="en-GB" sz="2400" b="1" dirty="0"/>
              <a:t>Online Portals and Government Websites: </a:t>
            </a:r>
            <a:r>
              <a:rPr lang="en-GB" sz="2400" dirty="0"/>
              <a:t>Many governments provide comprehensive online resources for new businesses. These can include step-by-step guides, downloadable forms, and detailed explanations of legal requirements.</a:t>
            </a:r>
          </a:p>
          <a:p>
            <a:r>
              <a:rPr lang="en-GB" sz="2400" b="1" dirty="0"/>
              <a:t>Business Advisory Services: </a:t>
            </a:r>
            <a:r>
              <a:rPr lang="en-GB" sz="2400" dirty="0"/>
              <a:t>Many areas offer free or low-cost advisory services for new entrepreneurs. These services can provide personalized guidance and answer specific questions you might have.</a:t>
            </a:r>
          </a:p>
          <a:p>
            <a:r>
              <a:rPr lang="en-GB" sz="2400" b="1" dirty="0"/>
              <a:t>Networking Opportunities: </a:t>
            </a:r>
            <a:r>
              <a:rPr lang="en-GB" sz="2400" dirty="0"/>
              <a:t>Connect with local business owners and industry groups. They can offer invaluable insights from their own experiences and may provide tips on navigating the local business landscape.</a:t>
            </a:r>
          </a:p>
        </p:txBody>
      </p:sp>
    </p:spTree>
    <p:extLst>
      <p:ext uri="{BB962C8B-B14F-4D97-AF65-F5344CB8AC3E}">
        <p14:creationId xmlns:p14="http://schemas.microsoft.com/office/powerpoint/2010/main" val="1993781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470247" cy="1269474"/>
          </a:xfrm>
        </p:spPr>
        <p:txBody>
          <a:bodyPr/>
          <a:lstStyle/>
          <a:p>
            <a:pPr algn="l"/>
            <a:r>
              <a:rPr lang="en-GB" sz="3600" dirty="0"/>
              <a:t>Case example: Business Setup in Dublin, Ireland</a:t>
            </a:r>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0690" r="20690"/>
          <a:stretch>
            <a:fillRect/>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Imagine you are an entrepreneur planning to open a coffee shop in Dublin. </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620005" cy="2970044"/>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Market Research: </a:t>
            </a:r>
            <a:r>
              <a:rPr lang="en-GB" sz="1700" dirty="0">
                <a:solidFill>
                  <a:schemeClr val="bg1"/>
                </a:solidFill>
                <a:latin typeface="Calibri" panose="020F0502020204030204" pitchFamily="34" charset="0"/>
                <a:cs typeface="Calibri" panose="020F0502020204030204" pitchFamily="34" charset="0"/>
              </a:rPr>
              <a:t>You would start by researching the local café scene in Dublin, understanding popular trends such as organic coffee or vegan pastries, and identifying key areas in the city where coffee shops thrive.</a:t>
            </a:r>
          </a:p>
          <a:p>
            <a:r>
              <a:rPr lang="en-GB" sz="1700" b="1" dirty="0">
                <a:solidFill>
                  <a:schemeClr val="bg1"/>
                </a:solidFill>
                <a:latin typeface="Calibri" panose="020F0502020204030204" pitchFamily="34" charset="0"/>
                <a:cs typeface="Calibri" panose="020F0502020204030204" pitchFamily="34" charset="0"/>
              </a:rPr>
              <a:t>Regulatory Research: </a:t>
            </a:r>
            <a:r>
              <a:rPr lang="en-GB" sz="1700" dirty="0">
                <a:solidFill>
                  <a:schemeClr val="bg1"/>
                </a:solidFill>
                <a:latin typeface="Calibri" panose="020F0502020204030204" pitchFamily="34" charset="0"/>
                <a:cs typeface="Calibri" panose="020F0502020204030204" pitchFamily="34" charset="0"/>
              </a:rPr>
              <a:t>Next, you would look into specific regulations for food businesses in Ireland, such as health and safety standards, food hygiene certificates, and any special permits required by Dublin City Council.</a:t>
            </a:r>
          </a:p>
          <a:p>
            <a:r>
              <a:rPr lang="en-GB" sz="1700" b="1" dirty="0">
                <a:solidFill>
                  <a:schemeClr val="bg1"/>
                </a:solidFill>
                <a:latin typeface="Calibri" panose="020F0502020204030204" pitchFamily="34" charset="0"/>
                <a:cs typeface="Calibri" panose="020F0502020204030204" pitchFamily="34" charset="0"/>
              </a:rPr>
              <a:t>Utilising Resources: </a:t>
            </a:r>
            <a:r>
              <a:rPr lang="en-GB" sz="1700" dirty="0">
                <a:solidFill>
                  <a:schemeClr val="bg1"/>
                </a:solidFill>
                <a:latin typeface="Calibri" panose="020F0502020204030204" pitchFamily="34" charset="0"/>
                <a:cs typeface="Calibri" panose="020F0502020204030204" pitchFamily="34" charset="0"/>
              </a:rPr>
              <a:t>Utilising resources like the 'Local Enterprise Office' in Dublin for advice, attending workshops or events held by the Dublin Chamber of Commerce, and joining local business networks can provide a wealth of information and support.</a:t>
            </a:r>
            <a:endParaRPr lang="en-GB" sz="1700" dirty="0">
              <a:solidFill>
                <a:schemeClr val="bg1"/>
              </a:solidFill>
            </a:endParaRPr>
          </a:p>
        </p:txBody>
      </p:sp>
    </p:spTree>
    <p:extLst>
      <p:ext uri="{BB962C8B-B14F-4D97-AF65-F5344CB8AC3E}">
        <p14:creationId xmlns:p14="http://schemas.microsoft.com/office/powerpoint/2010/main" val="333569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6243" t="-2700" r="53283" b="2700"/>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54043" y="94262"/>
            <a:ext cx="7737957" cy="845139"/>
          </a:xfrm>
        </p:spPr>
        <p:txBody>
          <a:bodyPr/>
          <a:lstStyle/>
          <a:p>
            <a:r>
              <a:rPr lang="en-GB" b="1" i="0" dirty="0">
                <a:effectLst/>
                <a:latin typeface="Söhne"/>
              </a:rPr>
              <a:t>Choosing a Business Name: </a:t>
            </a:r>
            <a:r>
              <a:rPr lang="en-GB" sz="3600" b="0" dirty="0"/>
              <a:t>Balancing Creativity and Compliance</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501571" y="1349237"/>
            <a:ext cx="7053226" cy="4861647"/>
          </a:xfrm>
        </p:spPr>
        <p:txBody>
          <a:bodyPr/>
          <a:lstStyle/>
          <a:p>
            <a:r>
              <a:rPr lang="en-GB" sz="2400" b="1" dirty="0"/>
              <a:t>Reflecting Your Brand: </a:t>
            </a:r>
            <a:r>
              <a:rPr lang="en-GB" sz="2400" dirty="0"/>
              <a:t>The name of your business is often the first impression you make. It should be catchy, memorable, and encapsulate the essence of what your business offers.</a:t>
            </a:r>
          </a:p>
          <a:p>
            <a:r>
              <a:rPr lang="en-GB" sz="2400" b="1" dirty="0"/>
              <a:t>Cultural Considerations: </a:t>
            </a:r>
            <a:r>
              <a:rPr lang="en-GB" sz="2400" dirty="0"/>
              <a:t>Consider the cultural context and language of the area where you will operate. A name that works well in one language or culture might have unintended meanings or connotations in another.</a:t>
            </a:r>
          </a:p>
          <a:p>
            <a:r>
              <a:rPr lang="en-GB" sz="2400" b="1" dirty="0"/>
              <a:t>Compliance with Regulations: </a:t>
            </a:r>
            <a:r>
              <a:rPr lang="en-GB" sz="2400" dirty="0"/>
              <a:t>It's important to ensure that your chosen name doesn't infringe on existing trademarks. In many places, this means conducting a search through national or regional trademark databases.</a:t>
            </a:r>
          </a:p>
        </p:txBody>
      </p:sp>
    </p:spTree>
    <p:extLst>
      <p:ext uri="{BB962C8B-B14F-4D97-AF65-F5344CB8AC3E}">
        <p14:creationId xmlns:p14="http://schemas.microsoft.com/office/powerpoint/2010/main" val="128539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18674" r="18674"/>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54043" y="94262"/>
            <a:ext cx="7737957" cy="845139"/>
          </a:xfrm>
        </p:spPr>
        <p:txBody>
          <a:bodyPr/>
          <a:lstStyle/>
          <a:p>
            <a:r>
              <a:rPr lang="en-GB" b="1" i="0" dirty="0">
                <a:effectLst/>
                <a:latin typeface="Söhne"/>
              </a:rPr>
              <a:t>Choosing a Business Name: </a:t>
            </a:r>
            <a:r>
              <a:rPr lang="en-GB" sz="3600" b="0" dirty="0"/>
              <a:t>The Registration Process</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501571" y="1349237"/>
            <a:ext cx="7501376" cy="4861647"/>
          </a:xfrm>
        </p:spPr>
        <p:txBody>
          <a:bodyPr/>
          <a:lstStyle/>
          <a:p>
            <a:r>
              <a:rPr lang="en-GB" sz="2400" b="1" dirty="0"/>
              <a:t>Local Business Name Registries: </a:t>
            </a:r>
            <a:r>
              <a:rPr lang="en-GB" sz="2400" dirty="0"/>
              <a:t>Before finalising your business name, check with the local business registry to ensure the name isn't already in use.</a:t>
            </a:r>
          </a:p>
          <a:p>
            <a:r>
              <a:rPr lang="en-GB" sz="2400" b="1" dirty="0"/>
              <a:t>Registration Formalities: </a:t>
            </a:r>
            <a:r>
              <a:rPr lang="en-GB" sz="2400" dirty="0"/>
              <a:t>Once you've confirmed the availability and compliance of your business name, the next step is to officially register it with the local business registration authority. This process might involve some paperwork and a registration fee.</a:t>
            </a:r>
          </a:p>
          <a:p>
            <a:r>
              <a:rPr lang="en-GB" sz="2400" b="1" dirty="0"/>
              <a:t>Protecting Your Brand: </a:t>
            </a:r>
            <a:r>
              <a:rPr lang="en-GB" sz="2400" dirty="0"/>
              <a:t>Consider registering your business name as a trademark. This offers legal protection for your brand and prevents others from using a name that's too similar to yours.</a:t>
            </a:r>
          </a:p>
        </p:txBody>
      </p:sp>
    </p:spTree>
    <p:extLst>
      <p:ext uri="{BB962C8B-B14F-4D97-AF65-F5344CB8AC3E}">
        <p14:creationId xmlns:p14="http://schemas.microsoft.com/office/powerpoint/2010/main" val="1521783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2141145" y="2532237"/>
            <a:ext cx="1045074" cy="223473"/>
          </a:xfrm>
        </p:spPr>
        <p:txBody>
          <a:bodyPr/>
          <a:lstStyle/>
          <a:p>
            <a:r>
              <a:rPr lang="en-US" dirty="0">
                <a:solidFill>
                  <a:srgbClr val="915F9E"/>
                </a:solidFill>
              </a:rPr>
              <a:t>01</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938663" y="2477837"/>
            <a:ext cx="9253337" cy="290367"/>
          </a:xfrm>
        </p:spPr>
        <p:txBody>
          <a:bodyPr/>
          <a:lstStyle/>
          <a:p>
            <a:r>
              <a:rPr lang="en-US" sz="1600" dirty="0"/>
              <a:t>Enhancing Language Skills of Migrant Entrepreneurs in the Business World  </a:t>
            </a:r>
            <a:endParaRPr lang="en-US" sz="1600" dirty="0">
              <a:solidFill>
                <a:srgbClr val="0C2D45"/>
              </a:solidFill>
            </a:endParaRP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2123218" y="2958181"/>
            <a:ext cx="1045074" cy="223473"/>
          </a:xfrm>
        </p:spPr>
        <p:txBody>
          <a:bodyPr/>
          <a:lstStyle/>
          <a:p>
            <a:r>
              <a:rPr lang="en-US" dirty="0">
                <a:solidFill>
                  <a:srgbClr val="915F9E"/>
                </a:solidFill>
              </a:rPr>
              <a:t>0</a:t>
            </a:r>
            <a:r>
              <a:rPr lang="en-US" dirty="0"/>
              <a:t>2</a:t>
            </a:r>
            <a:endParaRPr lang="en-US" dirty="0">
              <a:solidFill>
                <a:srgbClr val="915F9E"/>
              </a:solidFill>
            </a:endParaRP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938663" y="2749735"/>
            <a:ext cx="8578869" cy="568576"/>
          </a:xfrm>
        </p:spPr>
        <p:txBody>
          <a:bodyPr/>
          <a:lstStyle/>
          <a:p>
            <a:r>
              <a:rPr lang="en-US" sz="1600" dirty="0"/>
              <a:t>Relevant Legal and Regulatory Knowledge in Business</a:t>
            </a:r>
            <a:endParaRPr lang="en-US" sz="1600" dirty="0">
              <a:solidFill>
                <a:srgbClr val="0C2D45"/>
              </a:solidFill>
            </a:endParaRP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2123218" y="3370947"/>
            <a:ext cx="1045074" cy="223473"/>
          </a:xfrm>
        </p:spPr>
        <p:txBody>
          <a:bodyPr/>
          <a:lstStyle/>
          <a:p>
            <a:r>
              <a:rPr lang="en-US" dirty="0">
                <a:solidFill>
                  <a:srgbClr val="915F9E"/>
                </a:solidFill>
              </a:rPr>
              <a:t>03</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938663" y="3353253"/>
            <a:ext cx="9916725" cy="254079"/>
          </a:xfrm>
        </p:spPr>
        <p:txBody>
          <a:bodyPr/>
          <a:lstStyle/>
          <a:p>
            <a:r>
              <a:rPr lang="en-US" sz="1600" dirty="0"/>
              <a:t>Common Challenges Faced by Migrant Entrepreneurs in Business Creation  </a:t>
            </a:r>
            <a:endParaRPr lang="en-US" sz="1600" dirty="0">
              <a:solidFill>
                <a:srgbClr val="0C2D45"/>
              </a:solidFill>
            </a:endParaRP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2116330" y="3779197"/>
            <a:ext cx="1045074" cy="223473"/>
          </a:xfrm>
        </p:spPr>
        <p:txBody>
          <a:bodyPr/>
          <a:lstStyle/>
          <a:p>
            <a:r>
              <a:rPr lang="en-US" dirty="0">
                <a:solidFill>
                  <a:srgbClr val="915F9E"/>
                </a:solidFill>
              </a:rPr>
              <a:t>04</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938663" y="3670282"/>
            <a:ext cx="11261432" cy="466155"/>
          </a:xfrm>
        </p:spPr>
        <p:txBody>
          <a:bodyPr/>
          <a:lstStyle/>
          <a:p>
            <a:r>
              <a:rPr lang="en-US" sz="1600" dirty="0">
                <a:solidFill>
                  <a:srgbClr val="0C2D45"/>
                </a:solidFill>
              </a:rPr>
              <a:t>Strengths of Migrant Entrepreneurs and Assessment of Individual  </a:t>
            </a:r>
            <a:r>
              <a:rPr lang="en-US" sz="1600" dirty="0"/>
              <a:t>Entrepreneurs Capabilities </a:t>
            </a:r>
            <a:endParaRPr lang="en-US" sz="1600" dirty="0">
              <a:solidFill>
                <a:srgbClr val="0C2D45"/>
              </a:solidFill>
            </a:endParaRP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a:xfrm>
            <a:off x="2102905" y="4187447"/>
            <a:ext cx="1045074" cy="223473"/>
          </a:xfrm>
        </p:spPr>
        <p:txBody>
          <a:bodyPr/>
          <a:lstStyle/>
          <a:p>
            <a:r>
              <a:rPr lang="en-US" dirty="0">
                <a:solidFill>
                  <a:srgbClr val="915F9E"/>
                </a:solidFill>
              </a:rPr>
              <a:t>05</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a:xfrm>
            <a:off x="2902805" y="4224075"/>
            <a:ext cx="5715653" cy="223473"/>
          </a:xfrm>
        </p:spPr>
        <p:txBody>
          <a:bodyPr/>
          <a:lstStyle/>
          <a:p>
            <a:r>
              <a:rPr lang="en-US" sz="1600" dirty="0"/>
              <a:t>Development of a Business Plan </a:t>
            </a:r>
            <a:endParaRPr lang="en-US" sz="1600" dirty="0">
              <a:solidFill>
                <a:srgbClr val="0C2D45"/>
              </a:solidFill>
            </a:endParaRPr>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a:xfrm>
            <a:off x="2102909" y="4689659"/>
            <a:ext cx="1045074" cy="223473"/>
          </a:xfrm>
        </p:spPr>
        <p:txBody>
          <a:bodyPr/>
          <a:lstStyle/>
          <a:p>
            <a:r>
              <a:rPr lang="en-US" dirty="0">
                <a:solidFill>
                  <a:srgbClr val="915F9E"/>
                </a:solidFill>
              </a:rPr>
              <a:t>06</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a:xfrm>
            <a:off x="2932831" y="4698122"/>
            <a:ext cx="5715653" cy="223473"/>
          </a:xfrm>
        </p:spPr>
        <p:txBody>
          <a:bodyPr/>
          <a:lstStyle/>
          <a:p>
            <a:r>
              <a:rPr lang="en-US" sz="1600" dirty="0"/>
              <a:t>Case Studies </a:t>
            </a:r>
            <a:endParaRPr lang="en-US" sz="1600" dirty="0">
              <a:solidFill>
                <a:srgbClr val="0C2D45"/>
              </a:solidFill>
            </a:endParaRP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2421802" y="1005035"/>
            <a:ext cx="5901484" cy="640405"/>
          </a:xfrm>
        </p:spPr>
        <p:txBody>
          <a:bodyPr/>
          <a:lstStyle/>
          <a:p>
            <a:r>
              <a:rPr lang="en-US" dirty="0">
                <a:solidFill>
                  <a:srgbClr val="915F9E"/>
                </a:solidFill>
              </a:rPr>
              <a:t>TABLE OF CONTENTS</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470247" cy="1269474"/>
          </a:xfrm>
        </p:spPr>
        <p:txBody>
          <a:bodyPr/>
          <a:lstStyle/>
          <a:p>
            <a:pPr algn="l"/>
            <a:r>
              <a:rPr lang="en-GB" sz="3600" dirty="0"/>
              <a:t>Case example: </a:t>
            </a:r>
            <a:r>
              <a:rPr lang="en-GB" sz="3600" i="0" dirty="0">
                <a:effectLst/>
              </a:rPr>
              <a:t>Starting a Business in Berlin, Germany</a:t>
            </a:r>
          </a:p>
          <a:p>
            <a:pPr algn="l"/>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301" r="21301"/>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Imagine you're an entrepreneur planning to open a boutique design studio in Berlin. </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708434"/>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Name Selection: </a:t>
            </a:r>
            <a:r>
              <a:rPr lang="en-GB" sz="1700" dirty="0">
                <a:solidFill>
                  <a:schemeClr val="bg1"/>
                </a:solidFill>
                <a:latin typeface="Calibri" panose="020F0502020204030204" pitchFamily="34" charset="0"/>
                <a:cs typeface="Calibri" panose="020F0502020204030204" pitchFamily="34" charset="0"/>
              </a:rPr>
              <a:t>You might come up with a name that blends creativity with a touch of German culture, such as "</a:t>
            </a:r>
            <a:r>
              <a:rPr lang="en-GB" sz="1700" dirty="0" err="1">
                <a:solidFill>
                  <a:schemeClr val="bg1"/>
                </a:solidFill>
                <a:latin typeface="Calibri" panose="020F0502020204030204" pitchFamily="34" charset="0"/>
                <a:cs typeface="Calibri" panose="020F0502020204030204" pitchFamily="34" charset="0"/>
              </a:rPr>
              <a:t>KreativKunst</a:t>
            </a:r>
            <a:r>
              <a:rPr lang="en-GB" sz="1700" dirty="0">
                <a:solidFill>
                  <a:schemeClr val="bg1"/>
                </a:solidFill>
                <a:latin typeface="Calibri" panose="020F0502020204030204" pitchFamily="34" charset="0"/>
                <a:cs typeface="Calibri" panose="020F0502020204030204" pitchFamily="34" charset="0"/>
              </a:rPr>
              <a:t> Studio."</a:t>
            </a:r>
          </a:p>
          <a:p>
            <a:r>
              <a:rPr lang="en-GB" sz="1700" b="1" dirty="0">
                <a:solidFill>
                  <a:schemeClr val="bg1"/>
                </a:solidFill>
                <a:latin typeface="Calibri" panose="020F0502020204030204" pitchFamily="34" charset="0"/>
                <a:cs typeface="Calibri" panose="020F0502020204030204" pitchFamily="34" charset="0"/>
              </a:rPr>
              <a:t>Research for Compliance: </a:t>
            </a:r>
            <a:r>
              <a:rPr lang="en-GB" sz="1700" dirty="0">
                <a:solidFill>
                  <a:schemeClr val="bg1"/>
                </a:solidFill>
                <a:latin typeface="Calibri" panose="020F0502020204030204" pitchFamily="34" charset="0"/>
                <a:cs typeface="Calibri" panose="020F0502020204030204" pitchFamily="34" charset="0"/>
              </a:rPr>
              <a:t>You would need to check this name against the German Trademark and Patent Office (</a:t>
            </a:r>
            <a:r>
              <a:rPr lang="en-GB" sz="1700" dirty="0" err="1">
                <a:solidFill>
                  <a:schemeClr val="bg1"/>
                </a:solidFill>
                <a:latin typeface="Calibri" panose="020F0502020204030204" pitchFamily="34" charset="0"/>
                <a:cs typeface="Calibri" panose="020F0502020204030204" pitchFamily="34" charset="0"/>
              </a:rPr>
              <a:t>Deutsches</a:t>
            </a:r>
            <a:r>
              <a:rPr lang="en-GB" sz="1700" dirty="0">
                <a:solidFill>
                  <a:schemeClr val="bg1"/>
                </a:solidFill>
                <a:latin typeface="Calibri" panose="020F0502020204030204" pitchFamily="34" charset="0"/>
                <a:cs typeface="Calibri" panose="020F0502020204030204" pitchFamily="34" charset="0"/>
              </a:rPr>
              <a:t> Patent- und </a:t>
            </a:r>
            <a:r>
              <a:rPr lang="en-GB" sz="1700" dirty="0" err="1">
                <a:solidFill>
                  <a:schemeClr val="bg1"/>
                </a:solidFill>
                <a:latin typeface="Calibri" panose="020F0502020204030204" pitchFamily="34" charset="0"/>
                <a:cs typeface="Calibri" panose="020F0502020204030204" pitchFamily="34" charset="0"/>
              </a:rPr>
              <a:t>Markenamt</a:t>
            </a:r>
            <a:r>
              <a:rPr lang="en-GB" sz="1700" dirty="0">
                <a:solidFill>
                  <a:schemeClr val="bg1"/>
                </a:solidFill>
                <a:latin typeface="Calibri" panose="020F0502020204030204" pitchFamily="34" charset="0"/>
                <a:cs typeface="Calibri" panose="020F0502020204030204" pitchFamily="34" charset="0"/>
              </a:rPr>
              <a:t>, DPMA) to ensure it's not already in use or trademarked.</a:t>
            </a:r>
          </a:p>
          <a:p>
            <a:r>
              <a:rPr lang="en-GB" sz="1700" b="1" dirty="0">
                <a:solidFill>
                  <a:schemeClr val="bg1"/>
                </a:solidFill>
                <a:latin typeface="Calibri" panose="020F0502020204030204" pitchFamily="34" charset="0"/>
                <a:cs typeface="Calibri" panose="020F0502020204030204" pitchFamily="34" charset="0"/>
              </a:rPr>
              <a:t>Registration Process: </a:t>
            </a:r>
            <a:r>
              <a:rPr lang="en-GB" sz="1700" dirty="0">
                <a:solidFill>
                  <a:schemeClr val="bg1"/>
                </a:solidFill>
                <a:latin typeface="Calibri" panose="020F0502020204030204" pitchFamily="34" charset="0"/>
                <a:cs typeface="Calibri" panose="020F0502020204030204" pitchFamily="34" charset="0"/>
              </a:rPr>
              <a:t>After confirming its availability and compliance, you would register your business name with the local </a:t>
            </a:r>
            <a:r>
              <a:rPr lang="en-GB" sz="1700" dirty="0" err="1">
                <a:solidFill>
                  <a:schemeClr val="bg1"/>
                </a:solidFill>
                <a:latin typeface="Calibri" panose="020F0502020204030204" pitchFamily="34" charset="0"/>
                <a:cs typeface="Calibri" panose="020F0502020204030204" pitchFamily="34" charset="0"/>
              </a:rPr>
              <a:t>Handelsregister</a:t>
            </a:r>
            <a:r>
              <a:rPr lang="en-GB" sz="1700" dirty="0">
                <a:solidFill>
                  <a:schemeClr val="bg1"/>
                </a:solidFill>
                <a:latin typeface="Calibri" panose="020F0502020204030204" pitchFamily="34" charset="0"/>
                <a:cs typeface="Calibri" panose="020F0502020204030204" pitchFamily="34" charset="0"/>
              </a:rPr>
              <a:t> (Commercial Register) in Berlin. You might also want to consider protecting your brand name by applying for a trademark through the DPMA.</a:t>
            </a:r>
            <a:endParaRPr lang="en-GB" sz="1700" dirty="0">
              <a:solidFill>
                <a:schemeClr val="bg1"/>
              </a:solidFill>
            </a:endParaRPr>
          </a:p>
        </p:txBody>
      </p:sp>
    </p:spTree>
    <p:extLst>
      <p:ext uri="{BB962C8B-B14F-4D97-AF65-F5344CB8AC3E}">
        <p14:creationId xmlns:p14="http://schemas.microsoft.com/office/powerpoint/2010/main" val="2185160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36" r="29736"/>
          <a:stretch/>
        </p:blipFill>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11440" y="0"/>
            <a:ext cx="7452447" cy="1648514"/>
          </a:xfrm>
        </p:spPr>
        <p:txBody>
          <a:bodyPr/>
          <a:lstStyle/>
          <a:p>
            <a:pPr algn="l"/>
            <a:r>
              <a:rPr lang="en-GB" b="1" i="0" dirty="0">
                <a:effectLst/>
                <a:latin typeface="Söhne"/>
              </a:rPr>
              <a:t>Registration Documents for Business Setup</a:t>
            </a:r>
            <a:endParaRPr lang="en-GB" b="0"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1125498"/>
            <a:ext cx="7197430" cy="5495221"/>
          </a:xfrm>
        </p:spPr>
        <p:txBody>
          <a:bodyPr/>
          <a:lstStyle/>
          <a:p>
            <a:r>
              <a:rPr lang="en-GB" sz="2400" b="1" dirty="0"/>
              <a:t>Personal Identification: </a:t>
            </a:r>
            <a:r>
              <a:rPr lang="en-GB" sz="2400" dirty="0"/>
              <a:t>Valid identification is the first step in establishing your business identity. This is usually a passport or a national ID card. For migrants or refugees, it’s important to ensure that your identification documents are recognised in the country where you are setting up your business.</a:t>
            </a:r>
          </a:p>
          <a:p>
            <a:r>
              <a:rPr lang="en-GB" sz="2400" b="1" dirty="0"/>
              <a:t>Crafting a Business Plan: </a:t>
            </a:r>
            <a:r>
              <a:rPr lang="en-GB" sz="2400" dirty="0"/>
              <a:t>A well-thought-out business plan is not just a requirement for registration but also a roadmap for your business's future. It should clearly outline your business objectives, target market, competitive landscape, marketing and sales strategies, operational plan, and financial projections. This document is essential for understanding your business goals and for presenting your vision to potential investors or partners.</a:t>
            </a:r>
          </a:p>
          <a:p>
            <a:endParaRPr lang="en-GB" sz="2400" dirty="0"/>
          </a:p>
        </p:txBody>
      </p:sp>
    </p:spTree>
    <p:extLst>
      <p:ext uri="{BB962C8B-B14F-4D97-AF65-F5344CB8AC3E}">
        <p14:creationId xmlns:p14="http://schemas.microsoft.com/office/powerpoint/2010/main" val="1700482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62" r="29762"/>
          <a:stretch/>
        </p:blipFill>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11440" y="219919"/>
            <a:ext cx="7452447" cy="1648514"/>
          </a:xfrm>
        </p:spPr>
        <p:txBody>
          <a:bodyPr/>
          <a:lstStyle/>
          <a:p>
            <a:pPr algn="l"/>
            <a:r>
              <a:rPr lang="en-GB" b="1" i="0" dirty="0">
                <a:effectLst/>
                <a:latin typeface="Söhne"/>
              </a:rPr>
              <a:t>Registration Documents for Business Setup</a:t>
            </a:r>
            <a:endParaRPr lang="en-GB" b="0"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823843" y="1684252"/>
            <a:ext cx="7197430" cy="3987204"/>
          </a:xfrm>
        </p:spPr>
        <p:txBody>
          <a:bodyPr/>
          <a:lstStyle/>
          <a:p>
            <a:r>
              <a:rPr lang="en-GB" sz="2400" b="1" dirty="0"/>
              <a:t>Proof of Address: </a:t>
            </a:r>
            <a:r>
              <a:rPr lang="en-GB" sz="2400" dirty="0"/>
              <a:t>Demonstrating a stable business location is crucial. This can typically be a lease agreement for your business premises or a recent utility bill in the name of the business. This address will be used for official communications and must comply with zoning regulations if applicable.</a:t>
            </a:r>
          </a:p>
          <a:p>
            <a:endParaRPr lang="en-GB" sz="2400" dirty="0"/>
          </a:p>
        </p:txBody>
      </p:sp>
    </p:spTree>
    <p:extLst>
      <p:ext uri="{BB962C8B-B14F-4D97-AF65-F5344CB8AC3E}">
        <p14:creationId xmlns:p14="http://schemas.microsoft.com/office/powerpoint/2010/main" val="4093295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Case Example: Starting a Business in Copenhagen, Denmark</a:t>
            </a:r>
          </a:p>
          <a:p>
            <a:pPr algn="l"/>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4347" r="24347"/>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 Imagine you are a entrepreneur planning to open an artisan bakery in Copenhagen.</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708434"/>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PART 1</a:t>
            </a:r>
          </a:p>
          <a:p>
            <a:r>
              <a:rPr lang="en-GB" sz="1700" b="1" dirty="0">
                <a:solidFill>
                  <a:schemeClr val="bg1"/>
                </a:solidFill>
                <a:latin typeface="Calibri" panose="020F0502020204030204" pitchFamily="34" charset="0"/>
                <a:cs typeface="Calibri" panose="020F0502020204030204" pitchFamily="34" charset="0"/>
              </a:rPr>
              <a:t>Personal Identification: </a:t>
            </a:r>
            <a:r>
              <a:rPr lang="en-GB" sz="1700" dirty="0">
                <a:solidFill>
                  <a:schemeClr val="bg1"/>
                </a:solidFill>
                <a:latin typeface="Calibri" panose="020F0502020204030204" pitchFamily="34" charset="0"/>
                <a:cs typeface="Calibri" panose="020F0502020204030204" pitchFamily="34" charset="0"/>
              </a:rPr>
              <a:t>As an expatriate, you would use your passport or residence permit as official identification for business registration purposes.</a:t>
            </a:r>
          </a:p>
          <a:p>
            <a:endParaRPr lang="en-GB" sz="1700" dirty="0">
              <a:solidFill>
                <a:schemeClr val="bg1"/>
              </a:solidFill>
              <a:latin typeface="Calibri" panose="020F0502020204030204" pitchFamily="34" charset="0"/>
              <a:cs typeface="Calibri" panose="020F0502020204030204" pitchFamily="34" charset="0"/>
            </a:endParaRPr>
          </a:p>
          <a:p>
            <a:r>
              <a:rPr lang="en-GB" sz="1700" b="1" dirty="0">
                <a:solidFill>
                  <a:schemeClr val="bg1"/>
                </a:solidFill>
                <a:latin typeface="Calibri" panose="020F0502020204030204" pitchFamily="34" charset="0"/>
                <a:cs typeface="Calibri" panose="020F0502020204030204" pitchFamily="34" charset="0"/>
              </a:rPr>
              <a:t>Business Plan: </a:t>
            </a:r>
            <a:r>
              <a:rPr lang="en-GB" sz="1700" dirty="0">
                <a:solidFill>
                  <a:schemeClr val="bg1"/>
                </a:solidFill>
                <a:latin typeface="Calibri" panose="020F0502020204030204" pitchFamily="34" charset="0"/>
                <a:cs typeface="Calibri" panose="020F0502020204030204" pitchFamily="34" charset="0"/>
              </a:rPr>
              <a:t>Your business plan would detail your concept of a bakery specialising in artisan breads and pastries, focusing on organic and locally sourced ingredients. It should include market research showing the demand for such products in Copenhagen, marketing strategies to attract customers, and financial projections for the first few years.</a:t>
            </a:r>
            <a:endParaRPr lang="en-GB" sz="1700" dirty="0">
              <a:solidFill>
                <a:schemeClr val="bg1"/>
              </a:solidFill>
            </a:endParaRPr>
          </a:p>
        </p:txBody>
      </p:sp>
    </p:spTree>
    <p:extLst>
      <p:ext uri="{BB962C8B-B14F-4D97-AF65-F5344CB8AC3E}">
        <p14:creationId xmlns:p14="http://schemas.microsoft.com/office/powerpoint/2010/main" val="3537912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Case Example: Starting a Business in Copenhagen, Denmark</a:t>
            </a:r>
          </a:p>
          <a:p>
            <a:pPr algn="l"/>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4347" r="24347"/>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 Imagine you are a entrepreneur planning to open an artisan bakery in Copenhagen.</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708434"/>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PART 2</a:t>
            </a:r>
          </a:p>
          <a:p>
            <a:endParaRPr lang="en-GB" sz="1700" b="1" dirty="0">
              <a:solidFill>
                <a:schemeClr val="bg1"/>
              </a:solidFill>
              <a:latin typeface="Calibri" panose="020F0502020204030204" pitchFamily="34" charset="0"/>
              <a:cs typeface="Calibri" panose="020F0502020204030204" pitchFamily="34" charset="0"/>
            </a:endParaRPr>
          </a:p>
          <a:p>
            <a:r>
              <a:rPr lang="en-GB" sz="1700" b="1" dirty="0">
                <a:solidFill>
                  <a:schemeClr val="bg1"/>
                </a:solidFill>
                <a:latin typeface="Calibri" panose="020F0502020204030204" pitchFamily="34" charset="0"/>
                <a:cs typeface="Calibri" panose="020F0502020204030204" pitchFamily="34" charset="0"/>
              </a:rPr>
              <a:t>Proof of Address: </a:t>
            </a:r>
            <a:r>
              <a:rPr lang="en-GB" sz="1700" dirty="0">
                <a:solidFill>
                  <a:schemeClr val="bg1"/>
                </a:solidFill>
                <a:latin typeface="Calibri" panose="020F0502020204030204" pitchFamily="34" charset="0"/>
                <a:cs typeface="Calibri" panose="020F0502020204030204" pitchFamily="34" charset="0"/>
              </a:rPr>
              <a:t>For your bakery, you would provide a lease agreement for the shop located in a busy neighbourhood of Copenhagen, ensuring it aligns with local business zoning laws.</a:t>
            </a:r>
          </a:p>
          <a:p>
            <a:endParaRPr lang="en-GB" sz="1700" dirty="0">
              <a:solidFill>
                <a:schemeClr val="bg1"/>
              </a:solidFill>
              <a:latin typeface="Calibri" panose="020F0502020204030204" pitchFamily="34" charset="0"/>
              <a:cs typeface="Calibri" panose="020F0502020204030204" pitchFamily="34" charset="0"/>
            </a:endParaRPr>
          </a:p>
          <a:p>
            <a:r>
              <a:rPr lang="en-GB" sz="1700" b="1" dirty="0">
                <a:solidFill>
                  <a:schemeClr val="bg1"/>
                </a:solidFill>
                <a:latin typeface="Calibri" panose="020F0502020204030204" pitchFamily="34" charset="0"/>
                <a:cs typeface="Calibri" panose="020F0502020204030204" pitchFamily="34" charset="0"/>
              </a:rPr>
              <a:t>Registration Process: </a:t>
            </a:r>
            <a:r>
              <a:rPr lang="en-GB" sz="1700" dirty="0">
                <a:solidFill>
                  <a:schemeClr val="bg1"/>
                </a:solidFill>
                <a:latin typeface="Calibri" panose="020F0502020204030204" pitchFamily="34" charset="0"/>
                <a:cs typeface="Calibri" panose="020F0502020204030204" pitchFamily="34" charset="0"/>
              </a:rPr>
              <a:t>With these documents, you would approach the Danish Business Authority (</a:t>
            </a:r>
            <a:r>
              <a:rPr lang="en-GB" sz="1700" dirty="0" err="1">
                <a:solidFill>
                  <a:schemeClr val="bg1"/>
                </a:solidFill>
                <a:latin typeface="Calibri" panose="020F0502020204030204" pitchFamily="34" charset="0"/>
                <a:cs typeface="Calibri" panose="020F0502020204030204" pitchFamily="34" charset="0"/>
              </a:rPr>
              <a:t>Erhvervsstyrelsen</a:t>
            </a:r>
            <a:r>
              <a:rPr lang="en-GB" sz="1700" dirty="0">
                <a:solidFill>
                  <a:schemeClr val="bg1"/>
                </a:solidFill>
                <a:latin typeface="Calibri" panose="020F0502020204030204" pitchFamily="34" charset="0"/>
                <a:cs typeface="Calibri" panose="020F0502020204030204" pitchFamily="34" charset="0"/>
              </a:rPr>
              <a:t>) to register your business. In Denmark, this process is streamlined and can often be done online through their portal.</a:t>
            </a:r>
            <a:endParaRPr lang="en-GB" sz="1700" dirty="0">
              <a:solidFill>
                <a:schemeClr val="bg1"/>
              </a:solidFill>
            </a:endParaRPr>
          </a:p>
        </p:txBody>
      </p:sp>
    </p:spTree>
    <p:extLst>
      <p:ext uri="{BB962C8B-B14F-4D97-AF65-F5344CB8AC3E}">
        <p14:creationId xmlns:p14="http://schemas.microsoft.com/office/powerpoint/2010/main" val="1055476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9523" r="9523"/>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Legal Formalities in Business Registration: </a:t>
            </a:r>
            <a:r>
              <a:rPr lang="en-GB" b="0" i="0" dirty="0">
                <a:effectLst/>
                <a:latin typeface="Söhne"/>
              </a:rPr>
              <a:t>Navigating Legal &amp; Financial Requirements</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857123" y="2395824"/>
            <a:ext cx="6561082" cy="4607004"/>
          </a:xfrm>
        </p:spPr>
        <p:txBody>
          <a:bodyPr/>
          <a:lstStyle/>
          <a:p>
            <a:r>
              <a:rPr lang="en-GB" sz="2400" b="1" dirty="0"/>
              <a:t>Tax Identification:</a:t>
            </a:r>
            <a:endParaRPr lang="en-GB" sz="2400" dirty="0"/>
          </a:p>
          <a:p>
            <a:r>
              <a:rPr lang="en-GB" sz="2400" dirty="0"/>
              <a:t>A tax ID or employer identification number (EIN) is crucial for any business. This unique identifier is used for all your business-related tax dealings. It's essential for filing tax returns, hiring employees, and more.</a:t>
            </a:r>
          </a:p>
          <a:p>
            <a:endParaRPr lang="en-GB" sz="2400" dirty="0"/>
          </a:p>
          <a:p>
            <a:r>
              <a:rPr lang="en-GB" sz="2400" dirty="0"/>
              <a:t>In most countries, obtaining a tax ID is one of the first steps after registering your business. This process can usually be done through the national tax authority’s website or office.</a:t>
            </a:r>
          </a:p>
        </p:txBody>
      </p:sp>
    </p:spTree>
    <p:extLst>
      <p:ext uri="{BB962C8B-B14F-4D97-AF65-F5344CB8AC3E}">
        <p14:creationId xmlns:p14="http://schemas.microsoft.com/office/powerpoint/2010/main" val="4005691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7934" r="51590"/>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Legal Formalities in Business Registration: </a:t>
            </a:r>
            <a:r>
              <a:rPr lang="en-GB" b="0" i="0" dirty="0">
                <a:effectLst/>
                <a:latin typeface="Söhne"/>
              </a:rPr>
              <a:t>Navigating Legal &amp; Financial Requirements</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532984"/>
            <a:ext cx="6561082" cy="4607004"/>
          </a:xfrm>
        </p:spPr>
        <p:txBody>
          <a:bodyPr/>
          <a:lstStyle/>
          <a:p>
            <a:r>
              <a:rPr lang="en-GB" sz="2400" b="1" dirty="0"/>
              <a:t>Setting Up a Business Bank Account:</a:t>
            </a:r>
          </a:p>
          <a:p>
            <a:r>
              <a:rPr lang="en-GB" sz="2400" dirty="0"/>
              <a:t>Opening a dedicated business bank account is vital for keeping your personal and business finances separate. This helps in managing your finances more effectively and is often a requirement for various business transactions.</a:t>
            </a:r>
          </a:p>
          <a:p>
            <a:endParaRPr lang="en-GB" sz="2400" dirty="0"/>
          </a:p>
          <a:p>
            <a:r>
              <a:rPr lang="en-GB" sz="2400" dirty="0"/>
              <a:t>When choosing a bank, consider factors like fees, services offered, and ease of international transactions if your business requires it.</a:t>
            </a:r>
          </a:p>
        </p:txBody>
      </p:sp>
    </p:spTree>
    <p:extLst>
      <p:ext uri="{BB962C8B-B14F-4D97-AF65-F5344CB8AC3E}">
        <p14:creationId xmlns:p14="http://schemas.microsoft.com/office/powerpoint/2010/main" val="10147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40" r="29740"/>
          <a:stretch/>
        </p:blipFill>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Legal Formalities in Business Registration: </a:t>
            </a:r>
            <a:r>
              <a:rPr lang="en-GB" b="0" i="0" dirty="0">
                <a:effectLst/>
                <a:latin typeface="Söhne"/>
              </a:rPr>
              <a:t>Navigating Legal &amp; Financial Requirements</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418684"/>
            <a:ext cx="6561082" cy="4607004"/>
          </a:xfrm>
        </p:spPr>
        <p:txBody>
          <a:bodyPr/>
          <a:lstStyle/>
          <a:p>
            <a:r>
              <a:rPr lang="en-GB" sz="2400" b="1" dirty="0"/>
              <a:t>VAT Registration:</a:t>
            </a:r>
          </a:p>
          <a:p>
            <a:r>
              <a:rPr lang="en-GB" sz="2400" dirty="0"/>
              <a:t>Value Added Tax (VAT) registration is required for businesses that exceed a certain revenue threshold. This threshold varies by country.</a:t>
            </a:r>
          </a:p>
          <a:p>
            <a:endParaRPr lang="en-GB" sz="2400" dirty="0"/>
          </a:p>
          <a:p>
            <a:r>
              <a:rPr lang="en-GB" sz="2400" dirty="0"/>
              <a:t>Registering for VAT is important as it allows you to charge VAT on your products or services and claim it back on your purchases. It's a critical aspect of managing your business's tax responsibilities.</a:t>
            </a:r>
          </a:p>
        </p:txBody>
      </p:sp>
    </p:spTree>
    <p:extLst>
      <p:ext uri="{BB962C8B-B14F-4D97-AF65-F5344CB8AC3E}">
        <p14:creationId xmlns:p14="http://schemas.microsoft.com/office/powerpoint/2010/main" val="94238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Case Example: Starting a Business in Stockholm, Sweden</a:t>
            </a:r>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a:srcRect l="21301" r="21301"/>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Imagine you are planning to start a technology consultancy in Stockholm.</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862322"/>
          </a:xfrm>
          <a:prstGeom prst="rect">
            <a:avLst/>
          </a:prstGeom>
          <a:noFill/>
        </p:spPr>
        <p:txBody>
          <a:bodyPr wrap="square">
            <a:spAutoFit/>
          </a:bodyPr>
          <a:lstStyle/>
          <a:p>
            <a:r>
              <a:rPr lang="en-GB" sz="1800" b="1" dirty="0">
                <a:solidFill>
                  <a:schemeClr val="bg1"/>
                </a:solidFill>
                <a:latin typeface="Calibri" panose="020F0502020204030204" pitchFamily="34" charset="0"/>
                <a:cs typeface="Calibri" panose="020F0502020204030204" pitchFamily="34" charset="0"/>
              </a:rPr>
              <a:t>PART 1</a:t>
            </a:r>
          </a:p>
          <a:p>
            <a:r>
              <a:rPr lang="en-GB" sz="1800" b="1" dirty="0">
                <a:solidFill>
                  <a:schemeClr val="bg1"/>
                </a:solidFill>
                <a:latin typeface="Calibri" panose="020F0502020204030204" pitchFamily="34" charset="0"/>
                <a:cs typeface="Calibri" panose="020F0502020204030204" pitchFamily="34" charset="0"/>
              </a:rPr>
              <a:t>Tax ID: </a:t>
            </a:r>
            <a:r>
              <a:rPr lang="en-GB" sz="1800" dirty="0">
                <a:solidFill>
                  <a:schemeClr val="bg1"/>
                </a:solidFill>
                <a:latin typeface="Calibri" panose="020F0502020204030204" pitchFamily="34" charset="0"/>
                <a:cs typeface="Calibri" panose="020F0502020204030204" pitchFamily="34" charset="0"/>
              </a:rPr>
              <a:t>In Sweden, you would apply for an </a:t>
            </a:r>
            <a:r>
              <a:rPr lang="en-GB" sz="1800" dirty="0" err="1">
                <a:solidFill>
                  <a:schemeClr val="bg1"/>
                </a:solidFill>
                <a:latin typeface="Calibri" panose="020F0502020204030204" pitchFamily="34" charset="0"/>
                <a:cs typeface="Calibri" panose="020F0502020204030204" pitchFamily="34" charset="0"/>
              </a:rPr>
              <a:t>Organisationsnummer</a:t>
            </a:r>
            <a:r>
              <a:rPr lang="en-GB" sz="1800" dirty="0">
                <a:solidFill>
                  <a:schemeClr val="bg1"/>
                </a:solidFill>
                <a:latin typeface="Calibri" panose="020F0502020204030204" pitchFamily="34" charset="0"/>
                <a:cs typeface="Calibri" panose="020F0502020204030204" pitchFamily="34" charset="0"/>
              </a:rPr>
              <a:t>, the Swedish equivalent of a tax ID, through the Swedish Tax Agency (</a:t>
            </a:r>
            <a:r>
              <a:rPr lang="en-GB" sz="1800" dirty="0" err="1">
                <a:solidFill>
                  <a:schemeClr val="bg1"/>
                </a:solidFill>
                <a:latin typeface="Calibri" panose="020F0502020204030204" pitchFamily="34" charset="0"/>
                <a:cs typeface="Calibri" panose="020F0502020204030204" pitchFamily="34" charset="0"/>
              </a:rPr>
              <a:t>Skatteverket</a:t>
            </a:r>
            <a:r>
              <a:rPr lang="en-GB" sz="1800" dirty="0">
                <a:solidFill>
                  <a:schemeClr val="bg1"/>
                </a:solidFill>
                <a:latin typeface="Calibri" panose="020F0502020204030204" pitchFamily="34" charset="0"/>
                <a:cs typeface="Calibri" panose="020F0502020204030204" pitchFamily="34" charset="0"/>
              </a:rPr>
              <a:t>). This number is essential for all your business operations in Sweden.</a:t>
            </a:r>
          </a:p>
          <a:p>
            <a:r>
              <a:rPr lang="en-GB" sz="1800" b="1" dirty="0">
                <a:solidFill>
                  <a:schemeClr val="bg1"/>
                </a:solidFill>
                <a:latin typeface="Calibri" panose="020F0502020204030204" pitchFamily="34" charset="0"/>
                <a:cs typeface="Calibri" panose="020F0502020204030204" pitchFamily="34" charset="0"/>
              </a:rPr>
              <a:t>Business Bank Account: </a:t>
            </a:r>
            <a:r>
              <a:rPr lang="en-GB" sz="1800" dirty="0">
                <a:solidFill>
                  <a:schemeClr val="bg1"/>
                </a:solidFill>
                <a:latin typeface="Calibri" panose="020F0502020204030204" pitchFamily="34" charset="0"/>
                <a:cs typeface="Calibri" panose="020F0502020204030204" pitchFamily="34" charset="0"/>
              </a:rPr>
              <a:t>After obtaining your </a:t>
            </a:r>
            <a:r>
              <a:rPr lang="en-GB" sz="1800" dirty="0" err="1">
                <a:solidFill>
                  <a:schemeClr val="bg1"/>
                </a:solidFill>
                <a:latin typeface="Calibri" panose="020F0502020204030204" pitchFamily="34" charset="0"/>
                <a:cs typeface="Calibri" panose="020F0502020204030204" pitchFamily="34" charset="0"/>
              </a:rPr>
              <a:t>Organisationsnummer</a:t>
            </a:r>
            <a:r>
              <a:rPr lang="en-GB" sz="1800" dirty="0">
                <a:solidFill>
                  <a:schemeClr val="bg1"/>
                </a:solidFill>
                <a:latin typeface="Calibri" panose="020F0502020204030204" pitchFamily="34" charset="0"/>
                <a:cs typeface="Calibri" panose="020F0502020204030204" pitchFamily="34" charset="0"/>
              </a:rPr>
              <a:t>, you would approach a bank in Sweden to open a business account. Banks like Nordea and Handelsbanken, which are accustomed to working with businesses, can offer accounts with features beneficial for a consultancy.</a:t>
            </a:r>
          </a:p>
        </p:txBody>
      </p:sp>
    </p:spTree>
    <p:extLst>
      <p:ext uri="{BB962C8B-B14F-4D97-AF65-F5344CB8AC3E}">
        <p14:creationId xmlns:p14="http://schemas.microsoft.com/office/powerpoint/2010/main" val="4140257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Case Example: Starting a Business in Stockholm, Sweden</a:t>
            </a:r>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a:srcRect l="21301" r="21301"/>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Imagine you are planning to start a technology consultancy in Stockholm.</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1" y="3133549"/>
            <a:ext cx="6470247" cy="1754326"/>
          </a:xfrm>
          <a:prstGeom prst="rect">
            <a:avLst/>
          </a:prstGeom>
          <a:noFill/>
        </p:spPr>
        <p:txBody>
          <a:bodyPr wrap="square">
            <a:spAutoFit/>
          </a:bodyPr>
          <a:lstStyle/>
          <a:p>
            <a:r>
              <a:rPr lang="en-GB" sz="1800" b="1" dirty="0">
                <a:solidFill>
                  <a:schemeClr val="bg1"/>
                </a:solidFill>
                <a:latin typeface="Calibri" panose="020F0502020204030204" pitchFamily="34" charset="0"/>
                <a:cs typeface="Calibri" panose="020F0502020204030204" pitchFamily="34" charset="0"/>
              </a:rPr>
              <a:t>PART 2</a:t>
            </a:r>
          </a:p>
          <a:p>
            <a:r>
              <a:rPr lang="en-GB" sz="1800" b="1" dirty="0">
                <a:solidFill>
                  <a:schemeClr val="bg1"/>
                </a:solidFill>
                <a:latin typeface="Calibri" panose="020F0502020204030204" pitchFamily="34" charset="0"/>
                <a:cs typeface="Calibri" panose="020F0502020204030204" pitchFamily="34" charset="0"/>
              </a:rPr>
              <a:t>VAT Registration</a:t>
            </a:r>
            <a:r>
              <a:rPr lang="en-GB" sz="1800" dirty="0">
                <a:solidFill>
                  <a:schemeClr val="bg1"/>
                </a:solidFill>
                <a:latin typeface="Calibri" panose="020F0502020204030204" pitchFamily="34" charset="0"/>
                <a:cs typeface="Calibri" panose="020F0502020204030204" pitchFamily="34" charset="0"/>
              </a:rPr>
              <a:t>: Given that your consultancy is expected to have significant revenue, you would register for VAT with the </a:t>
            </a:r>
            <a:r>
              <a:rPr lang="en-GB" sz="1800" dirty="0" err="1">
                <a:solidFill>
                  <a:schemeClr val="bg1"/>
                </a:solidFill>
                <a:latin typeface="Calibri" panose="020F0502020204030204" pitchFamily="34" charset="0"/>
                <a:cs typeface="Calibri" panose="020F0502020204030204" pitchFamily="34" charset="0"/>
              </a:rPr>
              <a:t>Skatteverket</a:t>
            </a:r>
            <a:r>
              <a:rPr lang="en-GB" sz="1800" dirty="0">
                <a:solidFill>
                  <a:schemeClr val="bg1"/>
                </a:solidFill>
                <a:latin typeface="Calibri" panose="020F0502020204030204" pitchFamily="34" charset="0"/>
                <a:cs typeface="Calibri" panose="020F0502020204030204" pitchFamily="34" charset="0"/>
              </a:rPr>
              <a:t>. In Sweden, this is a straightforward process, often completed online, and it's a key step in ensuring your business is tax-compliant.</a:t>
            </a:r>
            <a:endParaRPr lang="en-GB" sz="1800" dirty="0">
              <a:solidFill>
                <a:schemeClr val="bg1"/>
              </a:solidFill>
            </a:endParaRPr>
          </a:p>
        </p:txBody>
      </p:sp>
    </p:spTree>
    <p:extLst>
      <p:ext uri="{BB962C8B-B14F-4D97-AF65-F5344CB8AC3E}">
        <p14:creationId xmlns:p14="http://schemas.microsoft.com/office/powerpoint/2010/main" val="2845511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57810" y="3368575"/>
            <a:ext cx="6125068" cy="996052"/>
          </a:xfrm>
        </p:spPr>
        <p:txBody>
          <a:bodyPr/>
          <a:lstStyle/>
          <a:p>
            <a:r>
              <a:rPr lang="en-US" dirty="0"/>
              <a:t>ENHANCING LANGUAGE SKILLS OF MIGRANT ENTREPRENEURS  IN THE BUSINESS WORLD</a:t>
            </a:r>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112" r="25112"/>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Licenses and Permits for Business Compliance: </a:t>
            </a:r>
            <a:r>
              <a:rPr lang="en-GB" b="0" i="0" dirty="0">
                <a:effectLst/>
                <a:latin typeface="Söhne"/>
              </a:rPr>
              <a:t>Securing the Necessary Approvals</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441544"/>
            <a:ext cx="6561082" cy="4607004"/>
          </a:xfrm>
        </p:spPr>
        <p:txBody>
          <a:bodyPr/>
          <a:lstStyle/>
          <a:p>
            <a:r>
              <a:rPr lang="en-GB" sz="2400" b="1" dirty="0"/>
              <a:t>Understanding Industry-Specific Requirements:</a:t>
            </a:r>
          </a:p>
          <a:p>
            <a:r>
              <a:rPr lang="en-GB" sz="2400" dirty="0"/>
              <a:t>Every business type has unique requirements when it comes to licenses and permits. It's essential to understand what applies to your business to operate legally.</a:t>
            </a:r>
          </a:p>
          <a:p>
            <a:endParaRPr lang="en-GB" sz="2400" dirty="0"/>
          </a:p>
          <a:p>
            <a:r>
              <a:rPr lang="en-GB" sz="2400" dirty="0"/>
              <a:t>For example, a restaurant might need a health permit, a retail store might require a sales license, and a professional service, like a consultancy, could need a specific professional license</a:t>
            </a:r>
          </a:p>
        </p:txBody>
      </p:sp>
    </p:spTree>
    <p:extLst>
      <p:ext uri="{BB962C8B-B14F-4D97-AF65-F5344CB8AC3E}">
        <p14:creationId xmlns:p14="http://schemas.microsoft.com/office/powerpoint/2010/main" val="2139370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62" r="29762"/>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Licenses and Permits for Business Compliance: </a:t>
            </a:r>
            <a:r>
              <a:rPr lang="en-GB" b="0" i="0" dirty="0">
                <a:effectLst/>
                <a:latin typeface="Söhne"/>
              </a:rPr>
              <a:t>Securing the Necessary Approvals</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430114"/>
            <a:ext cx="6561082" cy="4607004"/>
          </a:xfrm>
        </p:spPr>
        <p:txBody>
          <a:bodyPr/>
          <a:lstStyle/>
          <a:p>
            <a:r>
              <a:rPr lang="en-GB" sz="2400" b="1" dirty="0"/>
              <a:t>Process of Obtaining Licenses and Permits:</a:t>
            </a:r>
          </a:p>
          <a:p>
            <a:r>
              <a:rPr lang="en-GB" sz="2400" dirty="0"/>
              <a:t>The process generally involves filling out applications, submitting necessary documentation, and sometimes paying a fee.</a:t>
            </a:r>
          </a:p>
          <a:p>
            <a:endParaRPr lang="en-GB" sz="2400" dirty="0"/>
          </a:p>
          <a:p>
            <a:r>
              <a:rPr lang="en-GB" sz="2400" dirty="0"/>
              <a:t>Some permits, especially those related to health and safety, might require an inspection of your business premises before approval.</a:t>
            </a:r>
          </a:p>
        </p:txBody>
      </p:sp>
    </p:spTree>
    <p:extLst>
      <p:ext uri="{BB962C8B-B14F-4D97-AF65-F5344CB8AC3E}">
        <p14:creationId xmlns:p14="http://schemas.microsoft.com/office/powerpoint/2010/main" val="2721643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62" r="29762"/>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Licenses and Permits for Business Compliance: </a:t>
            </a:r>
            <a:r>
              <a:rPr lang="en-GB" b="0" i="0" dirty="0">
                <a:effectLst/>
                <a:latin typeface="Söhne"/>
              </a:rPr>
              <a:t>Securing the Necessary Approvals</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57826" y="2475834"/>
            <a:ext cx="6902755" cy="4607004"/>
          </a:xfrm>
        </p:spPr>
        <p:txBody>
          <a:bodyPr/>
          <a:lstStyle/>
          <a:p>
            <a:r>
              <a:rPr lang="en-GB" sz="2400" b="1" dirty="0"/>
              <a:t>Local Compliance and Regulations:</a:t>
            </a:r>
          </a:p>
          <a:p>
            <a:r>
              <a:rPr lang="en-GB" sz="2400" dirty="0"/>
              <a:t>Compliance with local regulations is not just about legality but also about the safety and well-being of your customers and the community. This includes adhering to health and safety standards, environmental regulations, and any other local laws.</a:t>
            </a:r>
          </a:p>
          <a:p>
            <a:endParaRPr lang="en-GB" sz="2400" dirty="0"/>
          </a:p>
          <a:p>
            <a:r>
              <a:rPr lang="en-GB" sz="2400" dirty="0"/>
              <a:t>Staying updated with local compliance requirements is crucial, as these can change over time.</a:t>
            </a:r>
          </a:p>
        </p:txBody>
      </p:sp>
    </p:spTree>
    <p:extLst>
      <p:ext uri="{BB962C8B-B14F-4D97-AF65-F5344CB8AC3E}">
        <p14:creationId xmlns:p14="http://schemas.microsoft.com/office/powerpoint/2010/main" val="3413994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Case Example: Starting a Business in Madrid, Spain</a:t>
            </a:r>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287" r="21287"/>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Imagine you're an entrepreneur planning to open a digital marketing agency in Madrid.</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862322"/>
          </a:xfrm>
          <a:prstGeom prst="rect">
            <a:avLst/>
          </a:prstGeom>
          <a:noFill/>
        </p:spPr>
        <p:txBody>
          <a:bodyPr wrap="square">
            <a:spAutoFit/>
          </a:bodyPr>
          <a:lstStyle/>
          <a:p>
            <a:r>
              <a:rPr lang="en-GB" sz="2000" b="1" dirty="0">
                <a:solidFill>
                  <a:schemeClr val="bg1"/>
                </a:solidFill>
                <a:latin typeface="Calibri" panose="020F0502020204030204" pitchFamily="34" charset="0"/>
                <a:cs typeface="Calibri" panose="020F0502020204030204" pitchFamily="34" charset="0"/>
              </a:rPr>
              <a:t>PART 1</a:t>
            </a:r>
          </a:p>
          <a:p>
            <a:r>
              <a:rPr lang="en-GB" sz="2000" b="1" dirty="0">
                <a:solidFill>
                  <a:schemeClr val="bg1"/>
                </a:solidFill>
                <a:latin typeface="Calibri" panose="020F0502020204030204" pitchFamily="34" charset="0"/>
                <a:cs typeface="Calibri" panose="020F0502020204030204" pitchFamily="34" charset="0"/>
              </a:rPr>
              <a:t>Licenses and Permits: </a:t>
            </a:r>
            <a:r>
              <a:rPr lang="en-GB" sz="2000" dirty="0">
                <a:solidFill>
                  <a:schemeClr val="bg1"/>
                </a:solidFill>
                <a:latin typeface="Calibri" panose="020F0502020204030204" pitchFamily="34" charset="0"/>
                <a:cs typeface="Calibri" panose="020F0502020204030204" pitchFamily="34" charset="0"/>
              </a:rPr>
              <a:t>In Madrid, for a digital marketing agency, you would first seek a '</a:t>
            </a:r>
            <a:r>
              <a:rPr lang="en-GB" sz="2000" dirty="0" err="1">
                <a:solidFill>
                  <a:schemeClr val="bg1"/>
                </a:solidFill>
                <a:latin typeface="Calibri" panose="020F0502020204030204" pitchFamily="34" charset="0"/>
                <a:cs typeface="Calibri" panose="020F0502020204030204" pitchFamily="34" charset="0"/>
              </a:rPr>
              <a:t>licencia</a:t>
            </a:r>
            <a:r>
              <a:rPr lang="en-GB" sz="2000" dirty="0">
                <a:solidFill>
                  <a:schemeClr val="bg1"/>
                </a:solidFill>
                <a:latin typeface="Calibri" panose="020F0502020204030204" pitchFamily="34" charset="0"/>
                <a:cs typeface="Calibri" panose="020F0502020204030204" pitchFamily="34" charset="0"/>
              </a:rPr>
              <a:t> de </a:t>
            </a:r>
            <a:r>
              <a:rPr lang="en-GB" sz="2000" dirty="0" err="1">
                <a:solidFill>
                  <a:schemeClr val="bg1"/>
                </a:solidFill>
                <a:latin typeface="Calibri" panose="020F0502020204030204" pitchFamily="34" charset="0"/>
                <a:cs typeface="Calibri" panose="020F0502020204030204" pitchFamily="34" charset="0"/>
              </a:rPr>
              <a:t>apertura</a:t>
            </a:r>
            <a:r>
              <a:rPr lang="en-GB" sz="2000" dirty="0">
                <a:solidFill>
                  <a:schemeClr val="bg1"/>
                </a:solidFill>
                <a:latin typeface="Calibri" panose="020F0502020204030204" pitchFamily="34" charset="0"/>
                <a:cs typeface="Calibri" panose="020F0502020204030204" pitchFamily="34" charset="0"/>
              </a:rPr>
              <a:t>' (opening license) from the local municipality, ensuring your office space meets urban planning and safety norms.</a:t>
            </a:r>
          </a:p>
          <a:p>
            <a:r>
              <a:rPr lang="en-GB" sz="2000" b="1" dirty="0">
                <a:solidFill>
                  <a:schemeClr val="bg1"/>
                </a:solidFill>
                <a:latin typeface="Calibri" panose="020F0502020204030204" pitchFamily="34" charset="0"/>
                <a:cs typeface="Calibri" panose="020F0502020204030204" pitchFamily="34" charset="0"/>
              </a:rPr>
              <a:t>Additional Requirements: </a:t>
            </a:r>
            <a:r>
              <a:rPr lang="en-GB" sz="2000" dirty="0">
                <a:solidFill>
                  <a:schemeClr val="bg1"/>
                </a:solidFill>
                <a:latin typeface="Calibri" panose="020F0502020204030204" pitchFamily="34" charset="0"/>
                <a:cs typeface="Calibri" panose="020F0502020204030204" pitchFamily="34" charset="0"/>
              </a:rPr>
              <a:t>Given the nature of the business, you might also need to register for data protection and privacy compliance, adhering to Spain's data protection laws (aligned with the EU's GDPR).</a:t>
            </a:r>
          </a:p>
        </p:txBody>
      </p:sp>
    </p:spTree>
    <p:extLst>
      <p:ext uri="{BB962C8B-B14F-4D97-AF65-F5344CB8AC3E}">
        <p14:creationId xmlns:p14="http://schemas.microsoft.com/office/powerpoint/2010/main" val="2304300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Case Example: Starting a Business in Madrid, Spain</a:t>
            </a:r>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287" r="21287"/>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Scenario: </a:t>
            </a:r>
            <a:r>
              <a:rPr lang="en-GB" sz="2400" dirty="0">
                <a:latin typeface="Calibri" panose="020F0502020204030204" pitchFamily="34" charset="0"/>
                <a:cs typeface="Calibri" panose="020F0502020204030204" pitchFamily="34" charset="0"/>
              </a:rPr>
              <a:t>Imagine you're an entrepreneur planning to open a digital marketing agency in Madrid.</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862322"/>
          </a:xfrm>
          <a:prstGeom prst="rect">
            <a:avLst/>
          </a:prstGeom>
          <a:noFill/>
        </p:spPr>
        <p:txBody>
          <a:bodyPr wrap="square">
            <a:spAutoFit/>
          </a:bodyPr>
          <a:lstStyle/>
          <a:p>
            <a:r>
              <a:rPr lang="en-GB" sz="2000" b="1" dirty="0">
                <a:solidFill>
                  <a:schemeClr val="bg1"/>
                </a:solidFill>
                <a:latin typeface="Calibri" panose="020F0502020204030204" pitchFamily="34" charset="0"/>
                <a:cs typeface="Calibri" panose="020F0502020204030204" pitchFamily="34" charset="0"/>
              </a:rPr>
              <a:t>PART 2</a:t>
            </a:r>
          </a:p>
          <a:p>
            <a:r>
              <a:rPr lang="en-GB" sz="2000" b="1" dirty="0">
                <a:solidFill>
                  <a:schemeClr val="bg1"/>
                </a:solidFill>
                <a:latin typeface="Calibri" panose="020F0502020204030204" pitchFamily="34" charset="0"/>
                <a:cs typeface="Calibri" panose="020F0502020204030204" pitchFamily="34" charset="0"/>
              </a:rPr>
              <a:t>Local Compliance: </a:t>
            </a:r>
            <a:r>
              <a:rPr lang="en-GB" sz="2000" dirty="0">
                <a:solidFill>
                  <a:schemeClr val="bg1"/>
                </a:solidFill>
                <a:latin typeface="Calibri" panose="020F0502020204030204" pitchFamily="34" charset="0"/>
                <a:cs typeface="Calibri" panose="020F0502020204030204" pitchFamily="34" charset="0"/>
              </a:rPr>
              <a:t>As your agency would operate in a highly digital environment, ensuring compliance with online advertising regulations and consumer protection laws is crucial.</a:t>
            </a:r>
          </a:p>
          <a:p>
            <a:r>
              <a:rPr lang="en-GB" sz="2000" b="1" dirty="0">
                <a:solidFill>
                  <a:schemeClr val="bg1"/>
                </a:solidFill>
                <a:latin typeface="Calibri" panose="020F0502020204030204" pitchFamily="34" charset="0"/>
                <a:cs typeface="Calibri" panose="020F0502020204030204" pitchFamily="34" charset="0"/>
              </a:rPr>
              <a:t>Navigating the Process: </a:t>
            </a:r>
            <a:r>
              <a:rPr lang="en-GB" sz="2000" dirty="0">
                <a:solidFill>
                  <a:schemeClr val="bg1"/>
                </a:solidFill>
                <a:latin typeface="Calibri" panose="020F0502020204030204" pitchFamily="34" charset="0"/>
                <a:cs typeface="Calibri" panose="020F0502020204030204" pitchFamily="34" charset="0"/>
              </a:rPr>
              <a:t>In Madrid, the Madrid </a:t>
            </a:r>
            <a:r>
              <a:rPr lang="en-GB" sz="2000" dirty="0" err="1">
                <a:solidFill>
                  <a:schemeClr val="bg1"/>
                </a:solidFill>
                <a:latin typeface="Calibri" panose="020F0502020204030204" pitchFamily="34" charset="0"/>
                <a:cs typeface="Calibri" panose="020F0502020204030204" pitchFamily="34" charset="0"/>
              </a:rPr>
              <a:t>Emprende</a:t>
            </a:r>
            <a:r>
              <a:rPr lang="en-GB" sz="2000" dirty="0">
                <a:solidFill>
                  <a:schemeClr val="bg1"/>
                </a:solidFill>
                <a:latin typeface="Calibri" panose="020F0502020204030204" pitchFamily="34" charset="0"/>
                <a:cs typeface="Calibri" panose="020F0502020204030204" pitchFamily="34" charset="0"/>
              </a:rPr>
              <a:t> program can be a valuable resource, offering assistance in understanding these legalities and successfully establishing your digital marketing agency.</a:t>
            </a:r>
            <a:endParaRPr lang="en-GB" sz="2000" dirty="0">
              <a:solidFill>
                <a:schemeClr val="bg1"/>
              </a:solidFill>
            </a:endParaRPr>
          </a:p>
        </p:txBody>
      </p:sp>
    </p:spTree>
    <p:extLst>
      <p:ext uri="{BB962C8B-B14F-4D97-AF65-F5344CB8AC3E}">
        <p14:creationId xmlns:p14="http://schemas.microsoft.com/office/powerpoint/2010/main" val="3118752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081617" y="788520"/>
            <a:ext cx="10331871" cy="804265"/>
          </a:xfrm>
        </p:spPr>
        <p:txBody>
          <a:bodyPr/>
          <a:lstStyle/>
          <a:p>
            <a:pPr algn="ctr"/>
            <a:r>
              <a:rPr lang="en-GB" dirty="0"/>
              <a:t>EU ENTREPRENEURSHIP 2020 ACTION PLAN</a:t>
            </a:r>
          </a:p>
          <a:p>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589938"/>
            <a:ext cx="10483429" cy="4439577"/>
          </a:xfrm>
        </p:spPr>
        <p:txBody>
          <a:bodyPr/>
          <a:lstStyle/>
          <a:p>
            <a:r>
              <a:rPr lang="en-US" dirty="0">
                <a:solidFill>
                  <a:schemeClr val="tx1"/>
                </a:solidFill>
              </a:rPr>
              <a:t>In 2015, small medium enterprises (SMEs) generated €3.9tn in value and employed 90 million Europeans which accounts for over 99% of all businesses in the Europe therefore having a great impact on EU economy (</a:t>
            </a:r>
            <a:r>
              <a:rPr lang="da-DK" dirty="0">
                <a:solidFill>
                  <a:schemeClr val="tx1"/>
                </a:solidFill>
              </a:rPr>
              <a:t>Muller, P et al. .,2016)</a:t>
            </a:r>
            <a:endParaRPr lang="en-PH" dirty="0">
              <a:solidFill>
                <a:schemeClr val="tx1"/>
              </a:solidFill>
            </a:endParaRPr>
          </a:p>
          <a:p>
            <a:endParaRPr lang="en-US" dirty="0">
              <a:solidFill>
                <a:schemeClr val="tx1"/>
              </a:solidFill>
            </a:endParaRPr>
          </a:p>
          <a:p>
            <a:r>
              <a:rPr lang="en-US" dirty="0">
                <a:solidFill>
                  <a:schemeClr val="tx1"/>
                </a:solidFill>
              </a:rPr>
              <a:t>Align with this, The EU Entrepreneurship Action Plan was developed to strengthen Entrepreneurship  in Europe </a:t>
            </a:r>
          </a:p>
          <a:p>
            <a:endParaRPr lang="en-US" dirty="0">
              <a:solidFill>
                <a:schemeClr val="tx1"/>
              </a:solidFill>
            </a:endParaRPr>
          </a:p>
          <a:p>
            <a:pPr algn="just"/>
            <a:r>
              <a:rPr lang="en-US" dirty="0">
                <a:solidFill>
                  <a:schemeClr val="tx1"/>
                </a:solidFill>
              </a:rPr>
              <a:t>The plan outlines the importance of education and training of new entrepreneurship targeted young people, women, migrants, seniors and unemployed through a range of actions during the period of  2014-2020. </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35</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0643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5250AE-93C7-E081-5F36-BF4529583B2A}"/>
              </a:ext>
            </a:extLst>
          </p:cNvPr>
          <p:cNvSpPr>
            <a:spLocks noGrp="1"/>
          </p:cNvSpPr>
          <p:nvPr>
            <p:ph type="body" sz="quarter" idx="30"/>
          </p:nvPr>
        </p:nvSpPr>
        <p:spPr/>
        <p:txBody>
          <a:bodyPr/>
          <a:lstStyle/>
          <a:p>
            <a:r>
              <a:rPr lang="en-GB" dirty="0"/>
              <a:t>EU ENTREPRENEURSHIP 2020 ACTION PLAN</a:t>
            </a:r>
          </a:p>
          <a:p>
            <a:endParaRPr lang="en-GB" dirty="0"/>
          </a:p>
        </p:txBody>
      </p:sp>
      <p:sp>
        <p:nvSpPr>
          <p:cNvPr id="3" name="Text Placeholder 2">
            <a:extLst>
              <a:ext uri="{FF2B5EF4-FFF2-40B4-BE49-F238E27FC236}">
                <a16:creationId xmlns:a16="http://schemas.microsoft.com/office/drawing/2014/main" id="{6D34E17B-B52F-E76D-637E-2DF222864B4D}"/>
              </a:ext>
            </a:extLst>
          </p:cNvPr>
          <p:cNvSpPr>
            <a:spLocks noGrp="1"/>
          </p:cNvSpPr>
          <p:nvPr>
            <p:ph type="body" sz="quarter" idx="48"/>
          </p:nvPr>
        </p:nvSpPr>
        <p:spPr/>
        <p:txBody>
          <a:bodyPr/>
          <a:lstStyle/>
          <a:p>
            <a:r>
              <a:rPr lang="en-US" dirty="0">
                <a:solidFill>
                  <a:schemeClr val="tx1"/>
                </a:solidFill>
              </a:rPr>
              <a:t>You may read more out the action plan here: </a:t>
            </a:r>
          </a:p>
          <a:p>
            <a:endParaRPr lang="en-US" dirty="0">
              <a:solidFill>
                <a:schemeClr val="tx1"/>
              </a:solidFill>
            </a:endParaRPr>
          </a:p>
          <a:p>
            <a:r>
              <a:rPr lang="en-US" b="1" dirty="0">
                <a:solidFill>
                  <a:schemeClr val="tx1"/>
                </a:solidFill>
                <a:hlinkClick r:id="rId2"/>
              </a:rPr>
              <a:t>https://www.eesc.europa.eu/en/our-work/opinions-information-reports/opinions/entrepreneurship-2020-action-plan</a:t>
            </a:r>
            <a:endParaRPr lang="en-US" b="1" dirty="0">
              <a:solidFill>
                <a:schemeClr val="tx1"/>
              </a:solidFill>
            </a:endParaRPr>
          </a:p>
          <a:p>
            <a:endParaRPr lang="en-GB" dirty="0"/>
          </a:p>
        </p:txBody>
      </p:sp>
      <p:pic>
        <p:nvPicPr>
          <p:cNvPr id="6" name="Picture Placeholder 5">
            <a:extLst>
              <a:ext uri="{FF2B5EF4-FFF2-40B4-BE49-F238E27FC236}">
                <a16:creationId xmlns:a16="http://schemas.microsoft.com/office/drawing/2014/main" id="{68127671-898B-8514-9629-1EADC20B1F9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15681" r="15681"/>
          <a:stretch/>
        </p:blipFill>
        <p:spPr/>
      </p:pic>
    </p:spTree>
    <p:extLst>
      <p:ext uri="{BB962C8B-B14F-4D97-AF65-F5344CB8AC3E}">
        <p14:creationId xmlns:p14="http://schemas.microsoft.com/office/powerpoint/2010/main" val="4105848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767137" y="2192374"/>
            <a:ext cx="5967663" cy="3493712"/>
          </a:xfrm>
        </p:spPr>
        <p:txBody>
          <a:bodyPr/>
          <a:lstStyle/>
          <a:p>
            <a:pPr algn="ctr"/>
            <a:r>
              <a:rPr lang="en-US" dirty="0"/>
              <a:t>““</a:t>
            </a:r>
            <a:r>
              <a:rPr lang="en-US" i="1" dirty="0"/>
              <a:t>We have a lot of proof and we all know that Europe without migrants would have been a much less influential continent. The potential of immigrant entrepreneurs, for example, has been enormously important in the creation of new ideas and new jobs</a:t>
            </a:r>
            <a:r>
              <a:rPr lang="en-US" dirty="0"/>
              <a:t>.”</a:t>
            </a:r>
          </a:p>
          <a:p>
            <a:pPr algn="ctr"/>
            <a:endParaRPr lang="en-US" dirty="0"/>
          </a:p>
          <a:p>
            <a:pPr algn="ctr"/>
            <a:r>
              <a:rPr lang="en-US" dirty="0"/>
              <a:t>-  </a:t>
            </a:r>
            <a:r>
              <a:rPr lang="en-US" dirty="0" err="1"/>
              <a:t>Olle</a:t>
            </a:r>
            <a:r>
              <a:rPr lang="en-US" dirty="0"/>
              <a:t> SCHMIDT, Swedish MEP for the Alliance of Liberals and Democrats for Europe</a:t>
            </a:r>
          </a:p>
        </p:txBody>
      </p:sp>
      <p:pic>
        <p:nvPicPr>
          <p:cNvPr id="6" name="Picture Placeholder 5">
            <a:extLst>
              <a:ext uri="{FF2B5EF4-FFF2-40B4-BE49-F238E27FC236}">
                <a16:creationId xmlns:a16="http://schemas.microsoft.com/office/drawing/2014/main" id="{E8AEB40C-EC21-5C16-5DE2-8DC1868EBC67}"/>
              </a:ext>
            </a:extLst>
          </p:cNvPr>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37</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2141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081617" y="788520"/>
            <a:ext cx="10331871" cy="804265"/>
          </a:xfrm>
        </p:spPr>
        <p:txBody>
          <a:bodyPr/>
          <a:lstStyle/>
          <a:p>
            <a:pPr algn="ctr"/>
            <a:r>
              <a:rPr lang="en-GB" dirty="0"/>
              <a:t>International Legal Framework for Protection of Migrant Workers </a:t>
            </a:r>
          </a:p>
          <a:p>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1005839" y="2197912"/>
            <a:ext cx="10483429" cy="4439577"/>
          </a:xfrm>
        </p:spPr>
        <p:txBody>
          <a:bodyPr/>
          <a:lstStyle/>
          <a:p>
            <a:r>
              <a:rPr lang="en-US" dirty="0">
                <a:solidFill>
                  <a:schemeClr val="tx1"/>
                </a:solidFill>
              </a:rPr>
              <a:t>As Migrant Entrepreneurs it is important to be aware of the International policies regarding human rights of migrant workers and the standards for human and </a:t>
            </a:r>
            <a:r>
              <a:rPr lang="en-US" dirty="0" err="1">
                <a:solidFill>
                  <a:schemeClr val="tx1"/>
                </a:solidFill>
              </a:rPr>
              <a:t>labour</a:t>
            </a:r>
            <a:r>
              <a:rPr lang="en-US" dirty="0">
                <a:solidFill>
                  <a:schemeClr val="tx1"/>
                </a:solidFill>
              </a:rPr>
              <a:t>. </a:t>
            </a:r>
          </a:p>
          <a:p>
            <a:endParaRPr lang="en-US" dirty="0">
              <a:solidFill>
                <a:schemeClr val="tx1"/>
              </a:solidFill>
            </a:endParaRPr>
          </a:p>
          <a:p>
            <a:r>
              <a:rPr lang="en-US" dirty="0">
                <a:solidFill>
                  <a:schemeClr val="tx1"/>
                </a:solidFill>
              </a:rPr>
              <a:t>The United Nations and International Labor Migrant have strengthened policies to protect  migrant workers and ensure equal opportunity, and treatment. </a:t>
            </a:r>
          </a:p>
          <a:p>
            <a:endParaRPr lang="en-US" dirty="0">
              <a:solidFill>
                <a:schemeClr val="tx1"/>
              </a:solidFill>
            </a:endParaRPr>
          </a:p>
          <a:p>
            <a:r>
              <a:rPr lang="en-US" dirty="0">
                <a:solidFill>
                  <a:schemeClr val="tx1"/>
                </a:solidFill>
              </a:rPr>
              <a:t>To know more about the international rights you may read it Organization for Security and Co-operation in Europe: </a:t>
            </a:r>
          </a:p>
          <a:p>
            <a:r>
              <a:rPr lang="en-PH" dirty="0">
                <a:solidFill>
                  <a:schemeClr val="tx1"/>
                </a:solidFill>
              </a:rPr>
              <a:t>https://www.osce.org/files/f/documents/b/a/19246.pdf</a:t>
            </a: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38</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186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57809" y="3404978"/>
            <a:ext cx="6151479" cy="1031673"/>
          </a:xfrm>
        </p:spPr>
        <p:txBody>
          <a:bodyPr/>
          <a:lstStyle/>
          <a:p>
            <a:pPr algn="l"/>
            <a:r>
              <a:rPr lang="en-US" dirty="0"/>
              <a:t>COMMON  CHALLENGES MIGRANT ENTREPRENEURS FACE ON BUSINESS CREATION </a:t>
            </a:r>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202571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21860" y="499153"/>
            <a:ext cx="6071537" cy="804265"/>
          </a:xfrm>
        </p:spPr>
        <p:txBody>
          <a:bodyPr/>
          <a:lstStyle/>
          <a:p>
            <a:r>
              <a:rPr lang="en-US" dirty="0"/>
              <a:t>IMPORTANCE OF ENHANCING LANGUAGE SKILLS FOR MIGRANT ENTREPRENEURS  </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21860" y="2857669"/>
            <a:ext cx="6488225" cy="2822323"/>
          </a:xfrm>
        </p:spPr>
        <p:txBody>
          <a:bodyPr/>
          <a:lstStyle/>
          <a:p>
            <a:r>
              <a:rPr lang="en-US" dirty="0">
                <a:solidFill>
                  <a:schemeClr val="tx1"/>
                </a:solidFill>
              </a:rPr>
              <a:t>When moving and settling down to a new country, enhancing  our language skills is essential for integration in the local community. </a:t>
            </a:r>
          </a:p>
          <a:p>
            <a:endParaRPr lang="en-US" dirty="0">
              <a:solidFill>
                <a:schemeClr val="tx1"/>
              </a:solidFill>
            </a:endParaRPr>
          </a:p>
          <a:p>
            <a:r>
              <a:rPr lang="en-US" dirty="0">
                <a:solidFill>
                  <a:schemeClr val="tx1"/>
                </a:solidFill>
              </a:rPr>
              <a:t>As migrant entrepreneurs this will increase business opportunities and widens social network that can bring a positive influence when starting a business in a host country (Wei et. al, 2018)</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a:t>
            </a:fld>
            <a:endParaRPr lang="en-US" sz="8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DD3FE52-1A17-E054-EC6E-FA2F444D652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4039" y="0"/>
            <a:ext cx="4571558" cy="6858000"/>
          </a:xfrm>
          <a:prstGeom prst="rect">
            <a:avLst/>
          </a:prstGeom>
        </p:spPr>
      </p:pic>
    </p:spTree>
    <p:extLst>
      <p:ext uri="{BB962C8B-B14F-4D97-AF65-F5344CB8AC3E}">
        <p14:creationId xmlns:p14="http://schemas.microsoft.com/office/powerpoint/2010/main" val="357867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Challenges of Migrant Entrepreneurs: </a:t>
            </a:r>
          </a:p>
          <a:p>
            <a:pPr algn="ctr"/>
            <a:r>
              <a:rPr lang="en-GB" dirty="0"/>
              <a:t>Language and Cultural  Barriers </a:t>
            </a:r>
          </a:p>
          <a:p>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pPr algn="just"/>
            <a:r>
              <a:rPr lang="en-US" dirty="0">
                <a:solidFill>
                  <a:schemeClr val="tx1"/>
                </a:solidFill>
              </a:rPr>
              <a:t>When opening a new business, migrant entrepreneurs need to secure  the right visa, start-up business permits. This can be challenging if the host country use  limited universal and common languages making the administrative process longer and tedious due to the difficulty  in understanding the regulations and requirements (OCED, 2019).  Communicating and establishing business connection with potential customers and stakeholders can also be hard at the beginning. </a:t>
            </a:r>
          </a:p>
          <a:p>
            <a:endParaRPr lang="en-US" dirty="0">
              <a:solidFill>
                <a:schemeClr val="tx1"/>
              </a:solidFill>
            </a:endParaRPr>
          </a:p>
          <a:p>
            <a:pPr algn="just"/>
            <a:r>
              <a:rPr lang="en-US" dirty="0">
                <a:solidFill>
                  <a:schemeClr val="tx1"/>
                </a:solidFill>
              </a:rPr>
              <a:t>Another challenge is the cultural differences of the local people and migrant entrepreneurs. This can lead to  issues in cultural adaptation and navigation of the new business environment  (Walsh, L and Cooney, T. 2023). </a:t>
            </a: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40</a:t>
            </a:fld>
            <a:endParaRPr lang="en-US" sz="800" dirty="0">
              <a:latin typeface="Calibri" panose="020F0502020204030204" pitchFamily="34" charset="0"/>
              <a:cs typeface="Calibri" panose="020F0502020204030204" pitchFamily="34" charset="0"/>
            </a:endParaRPr>
          </a:p>
        </p:txBody>
      </p:sp>
      <p:sp>
        <p:nvSpPr>
          <p:cNvPr id="6" name="Text Placeholder 2">
            <a:extLst>
              <a:ext uri="{FF2B5EF4-FFF2-40B4-BE49-F238E27FC236}">
                <a16:creationId xmlns:a16="http://schemas.microsoft.com/office/drawing/2014/main" id="{F3F01D58-E4D7-445F-8FF6-F1612F4C0EC5}"/>
              </a:ext>
            </a:extLst>
          </p:cNvPr>
          <p:cNvSpPr txBox="1">
            <a:spLocks/>
          </p:cNvSpPr>
          <p:nvPr/>
        </p:nvSpPr>
        <p:spPr>
          <a:xfrm>
            <a:off x="1005839" y="2197912"/>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835766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Challenges of Migrant Entrepreneurs: </a:t>
            </a:r>
          </a:p>
          <a:p>
            <a:pPr algn="ctr"/>
            <a:r>
              <a:rPr lang="en-GB" dirty="0"/>
              <a:t>Lack of Access to Financial Resources and Grants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41</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01CA30C0-7E49-44B1-9802-3EDAC3E2980E}"/>
              </a:ext>
            </a:extLst>
          </p:cNvPr>
          <p:cNvSpPr txBox="1">
            <a:spLocks/>
          </p:cNvSpPr>
          <p:nvPr/>
        </p:nvSpPr>
        <p:spPr>
          <a:xfrm>
            <a:off x="1006685" y="2199857"/>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solidFill>
                <a:schemeClr val="tx1"/>
              </a:solidFill>
            </a:endParaRPr>
          </a:p>
          <a:p>
            <a:endParaRPr lang="en-US" dirty="0">
              <a:solidFill>
                <a:schemeClr val="tx1"/>
              </a:solidFill>
            </a:endParaRPr>
          </a:p>
        </p:txBody>
      </p:sp>
      <p:sp>
        <p:nvSpPr>
          <p:cNvPr id="6" name="Text Placeholder 2">
            <a:extLst>
              <a:ext uri="{FF2B5EF4-FFF2-40B4-BE49-F238E27FC236}">
                <a16:creationId xmlns:a16="http://schemas.microsoft.com/office/drawing/2014/main" id="{9A145458-194C-47FE-8CF9-72907124D011}"/>
              </a:ext>
            </a:extLst>
          </p:cNvPr>
          <p:cNvSpPr txBox="1">
            <a:spLocks/>
          </p:cNvSpPr>
          <p:nvPr/>
        </p:nvSpPr>
        <p:spPr>
          <a:xfrm>
            <a:off x="771510" y="1895057"/>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solidFill>
                <a:schemeClr val="tx1"/>
              </a:solidFill>
            </a:endParaRPr>
          </a:p>
          <a:p>
            <a:pPr algn="just"/>
            <a:r>
              <a:rPr lang="en-US" dirty="0">
                <a:solidFill>
                  <a:schemeClr val="tx1"/>
                </a:solidFill>
              </a:rPr>
              <a:t>Many banks and investors are reluctant to fund and grant business loans to migrant entrepreneurs as they are perceived as high risk ( banks struggle to validate their credibility and financial history) so the next hurdle they face is accessing capital (OCED, 2019)</a:t>
            </a:r>
          </a:p>
          <a:p>
            <a:pPr algn="just"/>
            <a:endParaRPr lang="en-US" dirty="0">
              <a:solidFill>
                <a:schemeClr val="tx1"/>
              </a:solidFill>
            </a:endParaRPr>
          </a:p>
          <a:p>
            <a:pPr algn="just"/>
            <a:r>
              <a:rPr lang="en-US" dirty="0">
                <a:solidFill>
                  <a:schemeClr val="tx1"/>
                </a:solidFill>
              </a:rPr>
              <a:t>The state of financial ecosystem of a host country can have an impact on the operations and expansion of new start up business of migrant entrepreneurs.</a:t>
            </a:r>
          </a:p>
          <a:p>
            <a:pPr algn="just"/>
            <a:r>
              <a:rPr lang="en-US" dirty="0">
                <a:solidFill>
                  <a:schemeClr val="tx1"/>
                </a:solidFill>
              </a:rPr>
              <a:t>Without financial support and funding available, it will be critical in setting off the business ( </a:t>
            </a:r>
            <a:r>
              <a:rPr lang="en-US" dirty="0" err="1">
                <a:solidFill>
                  <a:schemeClr val="tx1"/>
                </a:solidFill>
              </a:rPr>
              <a:t>Davidavičienė</a:t>
            </a:r>
            <a:r>
              <a:rPr lang="en-US" dirty="0">
                <a:solidFill>
                  <a:schemeClr val="tx1"/>
                </a:solidFill>
              </a:rPr>
              <a:t>, V., &amp; </a:t>
            </a:r>
            <a:r>
              <a:rPr lang="en-US" dirty="0" err="1">
                <a:solidFill>
                  <a:schemeClr val="tx1"/>
                </a:solidFill>
              </a:rPr>
              <a:t>Lolat</a:t>
            </a:r>
            <a:r>
              <a:rPr lang="en-US" dirty="0">
                <a:solidFill>
                  <a:schemeClr val="tx1"/>
                </a:solidFill>
              </a:rPr>
              <a:t>, I. 2016). </a:t>
            </a:r>
          </a:p>
          <a:p>
            <a:pPr algn="just"/>
            <a:endParaRPr lang="en-US" dirty="0">
              <a:solidFill>
                <a:schemeClr val="tx1"/>
              </a:solidFill>
            </a:endParaRPr>
          </a:p>
        </p:txBody>
      </p:sp>
    </p:spTree>
    <p:extLst>
      <p:ext uri="{BB962C8B-B14F-4D97-AF65-F5344CB8AC3E}">
        <p14:creationId xmlns:p14="http://schemas.microsoft.com/office/powerpoint/2010/main" val="40062531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Challenges of Migrant Entrepreneurs: Discrimination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42</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F94255A3-509D-4700-81B1-95CC5BCF45D7}"/>
              </a:ext>
            </a:extLst>
          </p:cNvPr>
          <p:cNvSpPr txBox="1">
            <a:spLocks/>
          </p:cNvSpPr>
          <p:nvPr/>
        </p:nvSpPr>
        <p:spPr>
          <a:xfrm>
            <a:off x="854284" y="1704814"/>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dirty="0">
                <a:solidFill>
                  <a:schemeClr val="tx1"/>
                </a:solidFill>
              </a:rPr>
              <a:t>Most often migrants entrepreneurs experience discrimination which can demotivate them in actively pursuing their new business start up and instead be employed in an company or organization. </a:t>
            </a:r>
          </a:p>
          <a:p>
            <a:pPr algn="just"/>
            <a:endParaRPr lang="en-US" dirty="0">
              <a:solidFill>
                <a:schemeClr val="tx1"/>
              </a:solidFill>
            </a:endParaRPr>
          </a:p>
          <a:p>
            <a:pPr algn="just"/>
            <a:r>
              <a:rPr lang="en-US" dirty="0">
                <a:solidFill>
                  <a:schemeClr val="tx1"/>
                </a:solidFill>
              </a:rPr>
              <a:t>Non-discrimination policies  and better integration measures for immigrants should be implemented addressing stereotyping and biases (</a:t>
            </a:r>
            <a:r>
              <a:rPr lang="en-PH" dirty="0" err="1">
                <a:solidFill>
                  <a:schemeClr val="tx1"/>
                </a:solidFill>
              </a:rPr>
              <a:t>Naudé</a:t>
            </a:r>
            <a:r>
              <a:rPr lang="en-PH" dirty="0">
                <a:solidFill>
                  <a:schemeClr val="tx1"/>
                </a:solidFill>
              </a:rPr>
              <a:t>, W et. al 2017). </a:t>
            </a:r>
            <a:endParaRPr lang="en-US" dirty="0">
              <a:solidFill>
                <a:schemeClr val="tx1"/>
              </a:solidFill>
            </a:endParaRPr>
          </a:p>
        </p:txBody>
      </p:sp>
    </p:spTree>
    <p:extLst>
      <p:ext uri="{BB962C8B-B14F-4D97-AF65-F5344CB8AC3E}">
        <p14:creationId xmlns:p14="http://schemas.microsoft.com/office/powerpoint/2010/main" val="6373296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658346" y="4648202"/>
            <a:ext cx="10875308" cy="1346830"/>
          </a:xfrm>
        </p:spPr>
        <p:txBody>
          <a:bodyPr/>
          <a:lstStyle/>
          <a:p>
            <a:pPr algn="ctr"/>
            <a:r>
              <a:rPr lang="en-US" dirty="0"/>
              <a:t>Self reflection: What other challenges  of Migrant Entrepreneurs in business creation can you think of?</a:t>
            </a:r>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2" name="Picture Placeholder 21">
            <a:extLst>
              <a:ext uri="{FF2B5EF4-FFF2-40B4-BE49-F238E27FC236}">
                <a16:creationId xmlns:a16="http://schemas.microsoft.com/office/drawing/2014/main" id="{1104B068-C523-D19A-B448-464D0309F0AD}"/>
              </a:ext>
            </a:extLst>
          </p:cNvPr>
          <p:cNvPicPr>
            <a:picLocks noGrp="1" noChangeAspect="1"/>
          </p:cNvPicPr>
          <p:nvPr>
            <p:ph type="pic" sz="quarter" idx="49"/>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9" b="9589"/>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9586" b="9586"/>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43</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43</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5087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48016B-95C0-1140-A9B8-4A9E3A9E3EAA}"/>
              </a:ext>
            </a:extLst>
          </p:cNvPr>
          <p:cNvSpPr>
            <a:spLocks noGrp="1"/>
          </p:cNvSpPr>
          <p:nvPr>
            <p:ph type="body" sz="quarter" idx="49"/>
          </p:nvPr>
        </p:nvSpPr>
        <p:spPr>
          <a:xfrm>
            <a:off x="4346104" y="387792"/>
            <a:ext cx="7594884" cy="730066"/>
          </a:xfrm>
        </p:spPr>
        <p:txBody>
          <a:bodyPr/>
          <a:lstStyle/>
          <a:p>
            <a:r>
              <a:rPr lang="en-US" dirty="0"/>
              <a:t>Lack of access to business information and advice </a:t>
            </a:r>
          </a:p>
        </p:txBody>
      </p:sp>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77652" y="1579488"/>
            <a:ext cx="7160273" cy="1341719"/>
          </a:xfrm>
        </p:spPr>
        <p:txBody>
          <a:bodyPr/>
          <a:lstStyle/>
          <a:p>
            <a:r>
              <a:rPr lang="en-PH" dirty="0"/>
              <a:t>Immigrant entrepreneurs may not have the adequate business knowledge and advice  of the  host country rules in setting up the business </a:t>
            </a:r>
            <a:endParaRPr lang="en-US" dirty="0"/>
          </a:p>
          <a:p>
            <a:endParaRPr lang="en-US" dirty="0"/>
          </a:p>
        </p:txBody>
      </p:sp>
      <p:sp>
        <p:nvSpPr>
          <p:cNvPr id="12" name="Text Placeholder 11">
            <a:extLst>
              <a:ext uri="{FF2B5EF4-FFF2-40B4-BE49-F238E27FC236}">
                <a16:creationId xmlns:a16="http://schemas.microsoft.com/office/drawing/2014/main" id="{3A6059EB-2044-334F-A5EA-C270F62FB4D6}"/>
              </a:ext>
            </a:extLst>
          </p:cNvPr>
          <p:cNvSpPr>
            <a:spLocks noGrp="1"/>
          </p:cNvSpPr>
          <p:nvPr>
            <p:ph type="body" sz="quarter" idx="51"/>
          </p:nvPr>
        </p:nvSpPr>
        <p:spPr>
          <a:xfrm>
            <a:off x="4370466" y="3088775"/>
            <a:ext cx="7160276" cy="730066"/>
          </a:xfrm>
        </p:spPr>
        <p:txBody>
          <a:bodyPr/>
          <a:lstStyle/>
          <a:p>
            <a:r>
              <a:rPr lang="en-US" dirty="0"/>
              <a:t>Lack of access to markets  </a:t>
            </a:r>
          </a:p>
          <a:p>
            <a:endParaRPr lang="en-US" dirty="0"/>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5" cstate="email">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7" cstate="email">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a:ext>
            </a:extLst>
          </a:blip>
          <a:srcRect t="27234" b="27234"/>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44</a:t>
            </a:fld>
            <a:endParaRPr lang="en-US" sz="800" dirty="0">
              <a:latin typeface="Calibri" panose="020F0502020204030204" pitchFamily="34" charset="0"/>
              <a:cs typeface="Calibri" panose="020F0502020204030204" pitchFamily="34" charset="0"/>
            </a:endParaRPr>
          </a:p>
        </p:txBody>
      </p:sp>
      <p:sp>
        <p:nvSpPr>
          <p:cNvPr id="18" name="Text Placeholder 10">
            <a:extLst>
              <a:ext uri="{FF2B5EF4-FFF2-40B4-BE49-F238E27FC236}">
                <a16:creationId xmlns:a16="http://schemas.microsoft.com/office/drawing/2014/main" id="{B9B72C00-8D35-4F94-AB0D-FD070058ED0E}"/>
              </a:ext>
            </a:extLst>
          </p:cNvPr>
          <p:cNvSpPr>
            <a:spLocks noGrp="1"/>
          </p:cNvSpPr>
          <p:nvPr>
            <p:ph type="body" sz="quarter" idx="52"/>
          </p:nvPr>
        </p:nvSpPr>
        <p:spPr>
          <a:xfrm>
            <a:off x="4378300" y="3793455"/>
            <a:ext cx="7159625" cy="946150"/>
          </a:xfrm>
        </p:spPr>
        <p:txBody>
          <a:bodyPr/>
          <a:lstStyle/>
          <a:p>
            <a:r>
              <a:rPr lang="en-PH" dirty="0"/>
              <a:t>Immigrant entrepreneurs may not have the adequate business knowledge and advice  of the  host country rules in setting up the business </a:t>
            </a:r>
            <a:endParaRPr lang="en-US" dirty="0"/>
          </a:p>
          <a:p>
            <a:endParaRPr lang="en-US" dirty="0"/>
          </a:p>
        </p:txBody>
      </p:sp>
    </p:spTree>
    <p:extLst>
      <p:ext uri="{BB962C8B-B14F-4D97-AF65-F5344CB8AC3E}">
        <p14:creationId xmlns:p14="http://schemas.microsoft.com/office/powerpoint/2010/main" val="2262895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43761" y="3082144"/>
            <a:ext cx="6125068" cy="996052"/>
          </a:xfrm>
        </p:spPr>
        <p:txBody>
          <a:bodyPr/>
          <a:lstStyle/>
          <a:p>
            <a:pPr algn="l"/>
            <a:r>
              <a:rPr lang="en-US" dirty="0"/>
              <a:t>Strengths of Migrant Entrepreneurs  and Assessment of Individual   Entrepreneurship Capabilities </a:t>
            </a:r>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9921829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Strengths of Migrant Entrepreneurs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46</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F94255A3-509D-4700-81B1-95CC5BCF45D7}"/>
              </a:ext>
            </a:extLst>
          </p:cNvPr>
          <p:cNvSpPr txBox="1">
            <a:spLocks/>
          </p:cNvSpPr>
          <p:nvPr/>
        </p:nvSpPr>
        <p:spPr>
          <a:xfrm>
            <a:off x="854284" y="1704814"/>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endParaRPr lang="en-US" dirty="0">
              <a:solidFill>
                <a:schemeClr val="tx1"/>
              </a:solidFill>
            </a:endParaRPr>
          </a:p>
        </p:txBody>
      </p:sp>
      <p:sp>
        <p:nvSpPr>
          <p:cNvPr id="6" name="Text Placeholder 2">
            <a:extLst>
              <a:ext uri="{FF2B5EF4-FFF2-40B4-BE49-F238E27FC236}">
                <a16:creationId xmlns:a16="http://schemas.microsoft.com/office/drawing/2014/main" id="{E5C967ED-7D6A-41A2-96B5-D42B4DDE7DAC}"/>
              </a:ext>
            </a:extLst>
          </p:cNvPr>
          <p:cNvSpPr txBox="1">
            <a:spLocks/>
          </p:cNvSpPr>
          <p:nvPr/>
        </p:nvSpPr>
        <p:spPr>
          <a:xfrm>
            <a:off x="854285" y="1704813"/>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dirty="0">
                <a:solidFill>
                  <a:schemeClr val="tx1"/>
                </a:solidFill>
              </a:rPr>
              <a:t>According to research study conducted by Alexandra, D. et al, (2021) of the</a:t>
            </a:r>
            <a:r>
              <a:rPr lang="en-PH" dirty="0">
                <a:solidFill>
                  <a:schemeClr val="tx1"/>
                </a:solidFill>
              </a:rPr>
              <a:t> </a:t>
            </a:r>
            <a:r>
              <a:rPr lang="en-PH" dirty="0" err="1">
                <a:solidFill>
                  <a:schemeClr val="tx1"/>
                </a:solidFill>
              </a:rPr>
              <a:t>Institut</a:t>
            </a:r>
            <a:r>
              <a:rPr lang="en-PH" dirty="0">
                <a:solidFill>
                  <a:schemeClr val="tx1"/>
                </a:solidFill>
              </a:rPr>
              <a:t> Arbeit und Technik (IAT),</a:t>
            </a:r>
            <a:r>
              <a:rPr lang="en-US" dirty="0">
                <a:solidFill>
                  <a:schemeClr val="tx1"/>
                </a:solidFill>
              </a:rPr>
              <a:t> there are three major characteristics of Migrant Entrepreneurs and these are: </a:t>
            </a:r>
          </a:p>
          <a:p>
            <a:pPr algn="just"/>
            <a:endParaRPr lang="en-US" dirty="0">
              <a:solidFill>
                <a:schemeClr val="tx1"/>
              </a:solidFill>
            </a:endParaRPr>
          </a:p>
          <a:p>
            <a:pPr marL="457200" indent="-457200" algn="just">
              <a:buAutoNum type="alphaLcParenR"/>
            </a:pPr>
            <a:r>
              <a:rPr lang="en-US" b="1" dirty="0">
                <a:solidFill>
                  <a:schemeClr val="tx1"/>
                </a:solidFill>
              </a:rPr>
              <a:t>Risk Taking Attitude  </a:t>
            </a:r>
            <a:r>
              <a:rPr lang="en-US" dirty="0">
                <a:solidFill>
                  <a:schemeClr val="tx1"/>
                </a:solidFill>
              </a:rPr>
              <a:t>–</a:t>
            </a:r>
            <a:r>
              <a:rPr lang="en-US" b="1" dirty="0">
                <a:solidFill>
                  <a:schemeClr val="tx1"/>
                </a:solidFill>
              </a:rPr>
              <a:t> </a:t>
            </a:r>
            <a:r>
              <a:rPr lang="en-US" dirty="0">
                <a:solidFill>
                  <a:schemeClr val="tx1"/>
                </a:solidFill>
              </a:rPr>
              <a:t>open to take business risks and see opportunities in the market </a:t>
            </a:r>
          </a:p>
          <a:p>
            <a:pPr algn="just"/>
            <a:endParaRPr lang="en-US" b="1" dirty="0">
              <a:solidFill>
                <a:schemeClr val="tx1"/>
              </a:solidFill>
            </a:endParaRPr>
          </a:p>
          <a:p>
            <a:pPr algn="just"/>
            <a:r>
              <a:rPr lang="en-US" b="1" dirty="0">
                <a:solidFill>
                  <a:schemeClr val="tx1"/>
                </a:solidFill>
              </a:rPr>
              <a:t>b) Perseverance and Creativity </a:t>
            </a:r>
            <a:r>
              <a:rPr lang="en-US" dirty="0">
                <a:solidFill>
                  <a:schemeClr val="tx1"/>
                </a:solidFill>
              </a:rPr>
              <a:t>–maintains business endurance during uncertainty and approach business with innovate solutions </a:t>
            </a:r>
          </a:p>
          <a:p>
            <a:pPr algn="just"/>
            <a:endParaRPr lang="en-US" dirty="0">
              <a:solidFill>
                <a:schemeClr val="tx1"/>
              </a:solidFill>
            </a:endParaRPr>
          </a:p>
          <a:p>
            <a:pPr algn="just"/>
            <a:r>
              <a:rPr lang="en-US" b="1" dirty="0">
                <a:solidFill>
                  <a:schemeClr val="tx1"/>
                </a:solidFill>
              </a:rPr>
              <a:t>c)Transnational Embeddedness </a:t>
            </a:r>
            <a:r>
              <a:rPr lang="en-US" dirty="0">
                <a:solidFill>
                  <a:schemeClr val="tx1"/>
                </a:solidFill>
              </a:rPr>
              <a:t>–use their specific knowledge, experiences and cultures for business stabilization </a:t>
            </a:r>
            <a:endParaRPr lang="en-US" b="1" dirty="0">
              <a:solidFill>
                <a:schemeClr val="tx1"/>
              </a:solidFill>
            </a:endParaRPr>
          </a:p>
        </p:txBody>
      </p:sp>
    </p:spTree>
    <p:extLst>
      <p:ext uri="{BB962C8B-B14F-4D97-AF65-F5344CB8AC3E}">
        <p14:creationId xmlns:p14="http://schemas.microsoft.com/office/powerpoint/2010/main" val="355085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a:xfrm>
            <a:off x="2363460" y="487658"/>
            <a:ext cx="7465079" cy="723352"/>
          </a:xfrm>
        </p:spPr>
        <p:txBody>
          <a:bodyPr>
            <a:normAutofit fontScale="70000" lnSpcReduction="20000"/>
          </a:bodyPr>
          <a:lstStyle/>
          <a:p>
            <a:r>
              <a:rPr lang="en-US" dirty="0"/>
              <a:t>Impact Survey Entrepreneurship Competencies and Potential</a:t>
            </a:r>
          </a:p>
          <a:p>
            <a:endParaRPr lang="en-US" dirty="0"/>
          </a:p>
          <a:p>
            <a:endParaRPr lang="en-US" dirty="0"/>
          </a:p>
        </p:txBody>
      </p:sp>
      <p:pic>
        <p:nvPicPr>
          <p:cNvPr id="4" name="Picture Placeholder 3">
            <a:extLst>
              <a:ext uri="{FF2B5EF4-FFF2-40B4-BE49-F238E27FC236}">
                <a16:creationId xmlns:a16="http://schemas.microsoft.com/office/drawing/2014/main" id="{2380FA05-6A25-B9C5-4FE8-6A25F381FF10}"/>
              </a:ext>
            </a:extLst>
          </p:cNvPr>
          <p:cNvPicPr>
            <a:picLocks noGrp="1" noChangeAspect="1"/>
          </p:cNvPicPr>
          <p:nvPr>
            <p:ph type="pic" sz="quarter" idx="21"/>
          </p:nvPr>
        </p:nvPicPr>
        <p:blipFill rotWithShape="1">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p:spPr>
      </p:pic>
      <p:pic>
        <p:nvPicPr>
          <p:cNvPr id="6" name="Picture 5">
            <a:extLst>
              <a:ext uri="{FF2B5EF4-FFF2-40B4-BE49-F238E27FC236}">
                <a16:creationId xmlns:a16="http://schemas.microsoft.com/office/drawing/2014/main" id="{633F5132-041D-4FC8-A3A2-523B69EFC9C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57713" y="1021542"/>
            <a:ext cx="2975429" cy="3473609"/>
          </a:xfrm>
          <a:prstGeom prst="rect">
            <a:avLst/>
          </a:prstGeom>
        </p:spPr>
      </p:pic>
      <p:sp>
        <p:nvSpPr>
          <p:cNvPr id="10" name="Text Placeholder 2">
            <a:extLst>
              <a:ext uri="{FF2B5EF4-FFF2-40B4-BE49-F238E27FC236}">
                <a16:creationId xmlns:a16="http://schemas.microsoft.com/office/drawing/2014/main" id="{D964C8C0-190E-4A70-AEE4-47DF9552C613}"/>
              </a:ext>
            </a:extLst>
          </p:cNvPr>
          <p:cNvSpPr>
            <a:spLocks noGrp="1"/>
          </p:cNvSpPr>
          <p:nvPr>
            <p:ph type="body" sz="quarter" idx="48"/>
          </p:nvPr>
        </p:nvSpPr>
        <p:spPr>
          <a:xfrm>
            <a:off x="5733142" y="2033266"/>
            <a:ext cx="4313111" cy="1059543"/>
          </a:xfrm>
          <a:solidFill>
            <a:srgbClr val="915F9E"/>
          </a:solidFill>
        </p:spPr>
        <p:txBody>
          <a:bodyPr/>
          <a:lstStyle/>
          <a:p>
            <a:pPr algn="just"/>
            <a:r>
              <a:rPr lang="en-US" b="1" dirty="0">
                <a:solidFill>
                  <a:schemeClr val="bg1"/>
                </a:solidFill>
              </a:rPr>
              <a:t>Click to take the survey: </a:t>
            </a:r>
            <a:endParaRPr lang="en-US" sz="1800" b="1" dirty="0">
              <a:solidFill>
                <a:schemeClr val="bg1"/>
              </a:solidFill>
            </a:endParaRPr>
          </a:p>
          <a:p>
            <a:pPr algn="just"/>
            <a:r>
              <a:rPr lang="en-PH" sz="1800" dirty="0">
                <a:solidFill>
                  <a:schemeClr val="bg1"/>
                </a:solidFill>
                <a:hlinkClick r:id="rId6"/>
              </a:rPr>
              <a:t>https://impactonyouth.eu/assessments/</a:t>
            </a:r>
            <a:endParaRPr lang="en-PH" sz="1800" dirty="0">
              <a:solidFill>
                <a:schemeClr val="bg1"/>
              </a:solidFill>
            </a:endParaRPr>
          </a:p>
        </p:txBody>
      </p:sp>
    </p:spTree>
    <p:extLst>
      <p:ext uri="{BB962C8B-B14F-4D97-AF65-F5344CB8AC3E}">
        <p14:creationId xmlns:p14="http://schemas.microsoft.com/office/powerpoint/2010/main" val="17051861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1" y="1059821"/>
            <a:ext cx="7823200" cy="1015722"/>
          </a:xfrm>
        </p:spPr>
        <p:txBody>
          <a:bodyPr/>
          <a:lstStyle/>
          <a:p>
            <a:pPr algn="ctr"/>
            <a:r>
              <a:rPr lang="en-US" sz="3200" dirty="0"/>
              <a:t>Impact Survey: Assessing  Entrepreneurship Competencies</a:t>
            </a:r>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
        <p:nvSpPr>
          <p:cNvPr id="3" name="Text Placeholder 2">
            <a:extLst>
              <a:ext uri="{FF2B5EF4-FFF2-40B4-BE49-F238E27FC236}">
                <a16:creationId xmlns:a16="http://schemas.microsoft.com/office/drawing/2014/main" id="{E1D9BBD5-493E-492C-9C83-691A219E9172}"/>
              </a:ext>
            </a:extLst>
          </p:cNvPr>
          <p:cNvSpPr>
            <a:spLocks noGrp="1"/>
          </p:cNvSpPr>
          <p:nvPr>
            <p:ph type="body" sz="quarter" idx="48"/>
          </p:nvPr>
        </p:nvSpPr>
        <p:spPr>
          <a:xfrm>
            <a:off x="536931" y="2285636"/>
            <a:ext cx="6749339" cy="2965622"/>
          </a:xfrm>
        </p:spPr>
        <p:txBody>
          <a:bodyPr/>
          <a:lstStyle/>
          <a:p>
            <a:pPr algn="just"/>
            <a:r>
              <a:rPr lang="en-US" dirty="0"/>
              <a:t>The IMPACT Program uses a highly robust tool consisting of 15 individual survey-type tests that</a:t>
            </a:r>
          </a:p>
          <a:p>
            <a:pPr algn="just"/>
            <a:r>
              <a:rPr lang="en-US" dirty="0"/>
              <a:t>will provide one’s  entrepreneurial competencies.</a:t>
            </a:r>
          </a:p>
          <a:p>
            <a:pPr algn="just"/>
            <a:endParaRPr lang="en-US" dirty="0"/>
          </a:p>
          <a:p>
            <a:pPr algn="just"/>
            <a:r>
              <a:rPr lang="en-US" dirty="0"/>
              <a:t>As Migrant Entrepreneurs being aware of one’s competencies and areas to improve is beneficial for the success of starting and operating a SMEs</a:t>
            </a:r>
            <a:endParaRPr lang="en-PH" dirty="0"/>
          </a:p>
        </p:txBody>
      </p:sp>
    </p:spTree>
    <p:extLst>
      <p:ext uri="{BB962C8B-B14F-4D97-AF65-F5344CB8AC3E}">
        <p14:creationId xmlns:p14="http://schemas.microsoft.com/office/powerpoint/2010/main" val="20255950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1" y="1241164"/>
            <a:ext cx="7823200" cy="1015722"/>
          </a:xfrm>
        </p:spPr>
        <p:txBody>
          <a:bodyPr/>
          <a:lstStyle/>
          <a:p>
            <a:pPr algn="ctr"/>
            <a:r>
              <a:rPr lang="en-US" sz="3200" dirty="0"/>
              <a:t> Entrepreneurship Potential Self Assessment </a:t>
            </a:r>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
        <p:nvSpPr>
          <p:cNvPr id="3" name="Text Placeholder 2">
            <a:extLst>
              <a:ext uri="{FF2B5EF4-FFF2-40B4-BE49-F238E27FC236}">
                <a16:creationId xmlns:a16="http://schemas.microsoft.com/office/drawing/2014/main" id="{E1D9BBD5-493E-492C-9C83-691A219E9172}"/>
              </a:ext>
            </a:extLst>
          </p:cNvPr>
          <p:cNvSpPr>
            <a:spLocks noGrp="1"/>
          </p:cNvSpPr>
          <p:nvPr>
            <p:ph type="body" sz="quarter" idx="48"/>
          </p:nvPr>
        </p:nvSpPr>
        <p:spPr>
          <a:xfrm>
            <a:off x="362759" y="1946189"/>
            <a:ext cx="6749339" cy="2965622"/>
          </a:xfrm>
        </p:spPr>
        <p:txBody>
          <a:bodyPr/>
          <a:lstStyle/>
          <a:p>
            <a:pPr algn="just"/>
            <a:r>
              <a:rPr lang="en-PH" dirty="0"/>
              <a:t>The 10 minute questionnaire has 50 statements which you need to rate the best that describes your opinion </a:t>
            </a:r>
          </a:p>
          <a:p>
            <a:pPr algn="just"/>
            <a:endParaRPr lang="en-PH" dirty="0"/>
          </a:p>
          <a:p>
            <a:pPr algn="just"/>
            <a:r>
              <a:rPr lang="en-PH" dirty="0"/>
              <a:t>This will an opportunity to evaluate and self reflection on entrepreneurship traits </a:t>
            </a:r>
          </a:p>
          <a:p>
            <a:pPr algn="just"/>
            <a:endParaRPr lang="en-PH" dirty="0"/>
          </a:p>
          <a:p>
            <a:pPr algn="just"/>
            <a:endParaRPr lang="en-PH" dirty="0"/>
          </a:p>
        </p:txBody>
      </p:sp>
      <p:sp>
        <p:nvSpPr>
          <p:cNvPr id="5" name="Text Placeholder 2">
            <a:extLst>
              <a:ext uri="{FF2B5EF4-FFF2-40B4-BE49-F238E27FC236}">
                <a16:creationId xmlns:a16="http://schemas.microsoft.com/office/drawing/2014/main" id="{A296246B-8DCA-4971-941E-2F6826595421}"/>
              </a:ext>
            </a:extLst>
          </p:cNvPr>
          <p:cNvSpPr txBox="1">
            <a:spLocks/>
          </p:cNvSpPr>
          <p:nvPr/>
        </p:nvSpPr>
        <p:spPr>
          <a:xfrm>
            <a:off x="362759" y="4557294"/>
            <a:ext cx="6400897" cy="972650"/>
          </a:xfrm>
          <a:prstGeom prst="rect">
            <a:avLst/>
          </a:prstGeom>
          <a:solidFill>
            <a:srgbClr val="915F9E"/>
          </a:solidFill>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b="1" dirty="0">
                <a:solidFill>
                  <a:schemeClr val="bg1"/>
                </a:solidFill>
              </a:rPr>
              <a:t>Click to take the self assessment</a:t>
            </a:r>
          </a:p>
          <a:p>
            <a:r>
              <a:rPr lang="en-US" sz="1400" b="1" dirty="0">
                <a:solidFill>
                  <a:schemeClr val="bg1"/>
                </a:solidFill>
                <a:hlinkClick r:id="rId5"/>
              </a:rPr>
              <a:t>https://www.bdc.ca/en/articles-tools/entrepreneur-toolkit/business-assessments/self-assessment-test-your-entrepreneurial-potential</a:t>
            </a:r>
            <a:endParaRPr lang="en-US" sz="1400" b="1" dirty="0">
              <a:solidFill>
                <a:schemeClr val="bg1"/>
              </a:solidFill>
            </a:endParaRPr>
          </a:p>
        </p:txBody>
      </p:sp>
    </p:spTree>
    <p:extLst>
      <p:ext uri="{BB962C8B-B14F-4D97-AF65-F5344CB8AC3E}">
        <p14:creationId xmlns:p14="http://schemas.microsoft.com/office/powerpoint/2010/main" val="351755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368149" y="565754"/>
            <a:ext cx="10965253" cy="804265"/>
          </a:xfrm>
        </p:spPr>
        <p:txBody>
          <a:bodyPr/>
          <a:lstStyle/>
          <a:p>
            <a:pPr algn="ctr"/>
            <a:r>
              <a:rPr lang="en-GB" dirty="0"/>
              <a:t>LEARNING  RESOURCES TO ENHANCE BUSINESS ENGLISH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206104" y="1370019"/>
            <a:ext cx="7085947" cy="5336409"/>
          </a:xfrm>
        </p:spPr>
        <p:txBody>
          <a:bodyPr/>
          <a:lstStyle/>
          <a:p>
            <a:endParaRPr lang="en-US" dirty="0">
              <a:solidFill>
                <a:schemeClr val="tx1"/>
              </a:solidFill>
            </a:endParaRPr>
          </a:p>
          <a:p>
            <a:endParaRPr lang="en-US" dirty="0">
              <a:solidFill>
                <a:schemeClr val="tx1"/>
              </a:solidFill>
            </a:endParaRPr>
          </a:p>
          <a:p>
            <a:r>
              <a:rPr lang="en-US" b="1" dirty="0">
                <a:solidFill>
                  <a:schemeClr val="tx1"/>
                </a:solidFill>
              </a:rPr>
              <a:t>1.Everyday English  Free  Online Course by Open Learn University </a:t>
            </a:r>
          </a:p>
          <a:p>
            <a:r>
              <a:rPr lang="en-US" dirty="0">
                <a:solidFill>
                  <a:schemeClr val="tx1"/>
                </a:solidFill>
              </a:rPr>
              <a:t>Website: </a:t>
            </a:r>
          </a:p>
          <a:p>
            <a:pPr marL="342900" indent="-342900">
              <a:buFont typeface="Arial" panose="020B0604020202020204" pitchFamily="34" charset="0"/>
              <a:buChar char="•"/>
            </a:pPr>
            <a:r>
              <a:rPr lang="en-US" dirty="0">
                <a:solidFill>
                  <a:schemeClr val="tx1"/>
                </a:solidFill>
                <a:hlinkClick r:id="rId3"/>
              </a:rPr>
              <a:t>https://www.open.edu/openlearn/languages/everyday-english-1/</a:t>
            </a:r>
            <a:endParaRPr lang="en-US" dirty="0">
              <a:solidFill>
                <a:schemeClr val="tx1"/>
              </a:solidFill>
            </a:endParaRPr>
          </a:p>
          <a:p>
            <a:pPr marL="342900" indent="-342900">
              <a:buFont typeface="Arial" panose="020B0604020202020204" pitchFamily="34" charset="0"/>
              <a:buChar char="•"/>
            </a:pPr>
            <a:r>
              <a:rPr lang="en-US" dirty="0">
                <a:solidFill>
                  <a:schemeClr val="tx1"/>
                </a:solidFill>
                <a:hlinkClick r:id="rId4"/>
              </a:rPr>
              <a:t>https://www.open.edu/openlearn/languages/everyday-english-2</a:t>
            </a:r>
            <a:endParaRPr lang="en-US" dirty="0">
              <a:solidFill>
                <a:schemeClr val="tx1"/>
              </a:solidFill>
            </a:endParaRPr>
          </a:p>
          <a:p>
            <a:endParaRPr lang="en-US" dirty="0">
              <a:solidFill>
                <a:schemeClr val="tx1"/>
              </a:solidFill>
            </a:endParaRPr>
          </a:p>
          <a:p>
            <a:r>
              <a:rPr lang="en-US" b="1" dirty="0">
                <a:solidFill>
                  <a:schemeClr val="tx1"/>
                </a:solidFill>
              </a:rPr>
              <a:t>2. English Test and Beginner to Advance English Lessons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5"/>
              </a:rPr>
              <a:t>https://www.english52.com/</a:t>
            </a:r>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a:t>
            </a:fld>
            <a:endParaRPr lang="en-US" sz="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5D325D-47A6-1612-2B2E-BB40A24B648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8387" t="10823" r="9307" b="5574"/>
          <a:stretch/>
        </p:blipFill>
        <p:spPr>
          <a:xfrm>
            <a:off x="6829401" y="2314829"/>
            <a:ext cx="5734132" cy="3494767"/>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9F96D5E1-559B-2A2A-537F-C9B982E257C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00058" y="2650602"/>
            <a:ext cx="4034742" cy="2578507"/>
          </a:xfrm>
          <a:prstGeom prst="rect">
            <a:avLst/>
          </a:prstGeom>
        </p:spPr>
      </p:pic>
      <p:sp>
        <p:nvSpPr>
          <p:cNvPr id="10" name="TextBox 9">
            <a:extLst>
              <a:ext uri="{FF2B5EF4-FFF2-40B4-BE49-F238E27FC236}">
                <a16:creationId xmlns:a16="http://schemas.microsoft.com/office/drawing/2014/main" id="{674ED330-AB27-9ED1-8017-3BA33F2CA7B1}"/>
              </a:ext>
            </a:extLst>
          </p:cNvPr>
          <p:cNvSpPr txBox="1"/>
          <p:nvPr/>
        </p:nvSpPr>
        <p:spPr>
          <a:xfrm>
            <a:off x="368149" y="1213392"/>
            <a:ext cx="11160236" cy="830997"/>
          </a:xfrm>
          <a:prstGeom prst="rect">
            <a:avLst/>
          </a:prstGeom>
          <a:noFill/>
        </p:spPr>
        <p:txBody>
          <a:bodyPr wrap="square">
            <a:spAutoFit/>
          </a:bodyPr>
          <a:lstStyle/>
          <a:p>
            <a:r>
              <a:rPr lang="en-US" sz="2400" dirty="0">
                <a:solidFill>
                  <a:schemeClr val="tx1"/>
                </a:solidFill>
                <a:latin typeface="Calibri" panose="020F0502020204030204" pitchFamily="34" charset="0"/>
                <a:cs typeface="Calibri" panose="020F0502020204030204" pitchFamily="34" charset="0"/>
              </a:rPr>
              <a:t>The following are learning resources to support migrant entrepreneurs in practicing English, the universal language: </a:t>
            </a:r>
          </a:p>
        </p:txBody>
      </p:sp>
    </p:spTree>
    <p:extLst>
      <p:ext uri="{BB962C8B-B14F-4D97-AF65-F5344CB8AC3E}">
        <p14:creationId xmlns:p14="http://schemas.microsoft.com/office/powerpoint/2010/main" val="1474861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658346" y="4648202"/>
            <a:ext cx="10875308" cy="1346830"/>
          </a:xfrm>
        </p:spPr>
        <p:txBody>
          <a:bodyPr/>
          <a:lstStyle/>
          <a:p>
            <a:pPr algn="ctr"/>
            <a:r>
              <a:rPr lang="en-US" dirty="0"/>
              <a:t>Self Reflection: What are your personal strengths as a Migrant Entrepreneurs  you can capitalize on?  </a:t>
            </a:r>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2" name="Picture Placeholder 21">
            <a:extLst>
              <a:ext uri="{FF2B5EF4-FFF2-40B4-BE49-F238E27FC236}">
                <a16:creationId xmlns:a16="http://schemas.microsoft.com/office/drawing/2014/main" id="{1104B068-C523-D19A-B448-464D0309F0AD}"/>
              </a:ext>
            </a:extLst>
          </p:cNvPr>
          <p:cNvPicPr>
            <a:picLocks noGrp="1" noChangeAspect="1"/>
          </p:cNvPicPr>
          <p:nvPr>
            <p:ph type="pic" sz="quarter" idx="49"/>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9" b="9589"/>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9586" b="9586"/>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50</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50</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1066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767137" y="2192374"/>
            <a:ext cx="5967663" cy="3493712"/>
          </a:xfrm>
        </p:spPr>
        <p:txBody>
          <a:bodyPr/>
          <a:lstStyle/>
          <a:p>
            <a:pPr algn="ctr"/>
            <a:r>
              <a:rPr lang="en-US" dirty="0"/>
              <a:t>“</a:t>
            </a:r>
            <a:r>
              <a:rPr lang="en-US" i="1" dirty="0"/>
              <a:t>I never put people with a migrant background aside. They really are the best of the best. Most of them really want to work, have strong family relations, and are more than equipped to start their own company.”</a:t>
            </a:r>
          </a:p>
          <a:p>
            <a:pPr algn="ctr"/>
            <a:endParaRPr lang="en-US" i="1" dirty="0"/>
          </a:p>
          <a:p>
            <a:pPr algn="ctr"/>
            <a:r>
              <a:rPr lang="en-US" i="1" dirty="0"/>
              <a:t> - </a:t>
            </a:r>
            <a:r>
              <a:rPr lang="en-US" dirty="0"/>
              <a:t>Isabelle DURANT, Belgian MEP for the Greens/European Free Alliance:</a:t>
            </a:r>
          </a:p>
        </p:txBody>
      </p:sp>
      <p:pic>
        <p:nvPicPr>
          <p:cNvPr id="6" name="Picture Placeholder 5">
            <a:extLst>
              <a:ext uri="{FF2B5EF4-FFF2-40B4-BE49-F238E27FC236}">
                <a16:creationId xmlns:a16="http://schemas.microsoft.com/office/drawing/2014/main" id="{E8AEB40C-EC21-5C16-5DE2-8DC1868EBC67}"/>
              </a:ext>
            </a:extLst>
          </p:cNvPr>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51</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51</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07610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48227" y="3813368"/>
            <a:ext cx="6831104" cy="972741"/>
          </a:xfrm>
        </p:spPr>
        <p:txBody>
          <a:bodyPr/>
          <a:lstStyle/>
          <a:p>
            <a:r>
              <a:rPr lang="en-US" dirty="0"/>
              <a:t>DEVELOPMENT OF  A BUSINESS PLAN</a:t>
            </a:r>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13408629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Importance of a Business Plan</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53</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F94255A3-509D-4700-81B1-95CC5BCF45D7}"/>
              </a:ext>
            </a:extLst>
          </p:cNvPr>
          <p:cNvSpPr txBox="1">
            <a:spLocks/>
          </p:cNvSpPr>
          <p:nvPr/>
        </p:nvSpPr>
        <p:spPr>
          <a:xfrm>
            <a:off x="854284" y="1704814"/>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dirty="0">
                <a:solidFill>
                  <a:schemeClr val="tx1"/>
                </a:solidFill>
              </a:rPr>
              <a:t> A business plan is the road map and vision of your start up business. </a:t>
            </a:r>
          </a:p>
          <a:p>
            <a:pPr algn="just"/>
            <a:endParaRPr lang="en-US" dirty="0">
              <a:solidFill>
                <a:schemeClr val="tx1"/>
              </a:solidFill>
            </a:endParaRPr>
          </a:p>
          <a:p>
            <a:pPr algn="just"/>
            <a:r>
              <a:rPr lang="en-US" dirty="0">
                <a:solidFill>
                  <a:schemeClr val="tx1"/>
                </a:solidFill>
              </a:rPr>
              <a:t>It is important to be understand how  to write  an effective business plan as it will provide: </a:t>
            </a:r>
          </a:p>
          <a:p>
            <a:pPr marL="342900" indent="-342900" algn="just">
              <a:buFont typeface="Wingdings" panose="05000000000000000000" pitchFamily="2" charset="2"/>
              <a:buChar char="ü"/>
            </a:pPr>
            <a:r>
              <a:rPr lang="en-US" dirty="0">
                <a:solidFill>
                  <a:schemeClr val="tx1"/>
                </a:solidFill>
              </a:rPr>
              <a:t> clarity on  business goals and timeline</a:t>
            </a:r>
          </a:p>
          <a:p>
            <a:pPr marL="342900" indent="-342900" algn="just">
              <a:buFont typeface="Wingdings" panose="05000000000000000000" pitchFamily="2" charset="2"/>
              <a:buChar char="ü"/>
            </a:pPr>
            <a:r>
              <a:rPr lang="en-US" dirty="0">
                <a:solidFill>
                  <a:schemeClr val="tx1"/>
                </a:solidFill>
              </a:rPr>
              <a:t>analysis on how to execute the business idea</a:t>
            </a:r>
          </a:p>
          <a:p>
            <a:pPr marL="342900" indent="-342900" algn="just">
              <a:buFont typeface="Wingdings" panose="05000000000000000000" pitchFamily="2" charset="2"/>
              <a:buChar char="ü"/>
            </a:pPr>
            <a:r>
              <a:rPr lang="en-US" dirty="0">
                <a:solidFill>
                  <a:schemeClr val="tx1"/>
                </a:solidFill>
              </a:rPr>
              <a:t>illustration of strategy and operations </a:t>
            </a:r>
          </a:p>
          <a:p>
            <a:pPr marL="342900" indent="-342900" algn="just">
              <a:buFont typeface="Wingdings" panose="05000000000000000000" pitchFamily="2" charset="2"/>
              <a:buChar char="ü"/>
            </a:pPr>
            <a:r>
              <a:rPr lang="en-US" dirty="0">
                <a:solidFill>
                  <a:schemeClr val="tx1"/>
                </a:solidFill>
              </a:rPr>
              <a:t>funding  opportunities </a:t>
            </a:r>
          </a:p>
          <a:p>
            <a:pPr marL="342900" indent="-342900" algn="just">
              <a:buFont typeface="Wingdings" panose="05000000000000000000" pitchFamily="2" charset="2"/>
              <a:buChar char="ü"/>
            </a:pPr>
            <a:r>
              <a:rPr lang="en-US" dirty="0">
                <a:solidFill>
                  <a:schemeClr val="tx1"/>
                </a:solidFill>
              </a:rPr>
              <a:t>management and plan for potential risks and treats </a:t>
            </a:r>
          </a:p>
        </p:txBody>
      </p:sp>
    </p:spTree>
    <p:extLst>
      <p:ext uri="{BB962C8B-B14F-4D97-AF65-F5344CB8AC3E}">
        <p14:creationId xmlns:p14="http://schemas.microsoft.com/office/powerpoint/2010/main" val="3179894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559055"/>
            <a:ext cx="11701220" cy="916294"/>
          </a:xfrm>
        </p:spPr>
        <p:txBody>
          <a:bodyPr/>
          <a:lstStyle/>
          <a:p>
            <a:pPr algn="ctr"/>
            <a:r>
              <a:rPr lang="en-GB" dirty="0"/>
              <a:t>Basic Elements of a Business Plan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54</a:t>
            </a:fld>
            <a:endParaRPr lang="en-US" sz="8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ACE9DB6-DDE5-4B78-A255-97427E120621}"/>
              </a:ext>
            </a:extLst>
          </p:cNvPr>
          <p:cNvPicPr>
            <a:picLocks noChangeAspect="1"/>
          </p:cNvPicPr>
          <p:nvPr/>
        </p:nvPicPr>
        <p:blipFill>
          <a:blip r:embed="rId3"/>
          <a:stretch>
            <a:fillRect/>
          </a:stretch>
        </p:blipFill>
        <p:spPr>
          <a:xfrm>
            <a:off x="3711387" y="1475349"/>
            <a:ext cx="4285129" cy="4502917"/>
          </a:xfrm>
          <a:prstGeom prst="rect">
            <a:avLst/>
          </a:prstGeom>
        </p:spPr>
      </p:pic>
      <p:sp>
        <p:nvSpPr>
          <p:cNvPr id="7" name="TextBox 6">
            <a:extLst>
              <a:ext uri="{FF2B5EF4-FFF2-40B4-BE49-F238E27FC236}">
                <a16:creationId xmlns:a16="http://schemas.microsoft.com/office/drawing/2014/main" id="{90FBCF72-EF04-422E-BEBE-1B2CCACDB32E}"/>
              </a:ext>
            </a:extLst>
          </p:cNvPr>
          <p:cNvSpPr txBox="1"/>
          <p:nvPr/>
        </p:nvSpPr>
        <p:spPr>
          <a:xfrm>
            <a:off x="3512072" y="6366385"/>
            <a:ext cx="5002305" cy="487185"/>
          </a:xfrm>
          <a:prstGeom prst="rect">
            <a:avLst/>
          </a:prstGeom>
          <a:noFill/>
        </p:spPr>
        <p:txBody>
          <a:bodyPr wrap="square" rtlCol="0">
            <a:spAutoFit/>
          </a:bodyPr>
          <a:lstStyle/>
          <a:p>
            <a:r>
              <a:rPr lang="en-US" dirty="0"/>
              <a:t>Image: Copyright Rice University, OpenStax, under CC BY 4.0 license</a:t>
            </a:r>
            <a:endParaRPr lang="en-PH" dirty="0"/>
          </a:p>
        </p:txBody>
      </p:sp>
    </p:spTree>
    <p:extLst>
      <p:ext uri="{BB962C8B-B14F-4D97-AF65-F5344CB8AC3E}">
        <p14:creationId xmlns:p14="http://schemas.microsoft.com/office/powerpoint/2010/main" val="41983072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1" y="1241164"/>
            <a:ext cx="7823200" cy="1015722"/>
          </a:xfrm>
        </p:spPr>
        <p:txBody>
          <a:bodyPr/>
          <a:lstStyle/>
          <a:p>
            <a:pPr algn="ctr"/>
            <a:r>
              <a:rPr lang="en-US" sz="3200" dirty="0"/>
              <a:t> Business Plan Checklist</a:t>
            </a:r>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
        <p:nvSpPr>
          <p:cNvPr id="3" name="Text Placeholder 2">
            <a:extLst>
              <a:ext uri="{FF2B5EF4-FFF2-40B4-BE49-F238E27FC236}">
                <a16:creationId xmlns:a16="http://schemas.microsoft.com/office/drawing/2014/main" id="{E1D9BBD5-493E-492C-9C83-691A219E9172}"/>
              </a:ext>
            </a:extLst>
          </p:cNvPr>
          <p:cNvSpPr>
            <a:spLocks noGrp="1"/>
          </p:cNvSpPr>
          <p:nvPr>
            <p:ph type="body" sz="quarter" idx="48"/>
          </p:nvPr>
        </p:nvSpPr>
        <p:spPr>
          <a:xfrm>
            <a:off x="362759" y="1946189"/>
            <a:ext cx="6749339" cy="2965622"/>
          </a:xfrm>
        </p:spPr>
        <p:txBody>
          <a:bodyPr/>
          <a:lstStyle/>
          <a:p>
            <a:pPr algn="just"/>
            <a:r>
              <a:rPr lang="en-US" dirty="0"/>
              <a:t>A list of key questions to answer when developing and writing your business plans including template on projected income</a:t>
            </a:r>
          </a:p>
          <a:p>
            <a:pPr algn="just"/>
            <a:endParaRPr lang="en-PH" dirty="0"/>
          </a:p>
          <a:p>
            <a:pPr algn="just"/>
            <a:endParaRPr lang="en-PH" dirty="0"/>
          </a:p>
        </p:txBody>
      </p:sp>
      <p:sp>
        <p:nvSpPr>
          <p:cNvPr id="5" name="Text Placeholder 2">
            <a:extLst>
              <a:ext uri="{FF2B5EF4-FFF2-40B4-BE49-F238E27FC236}">
                <a16:creationId xmlns:a16="http://schemas.microsoft.com/office/drawing/2014/main" id="{A296246B-8DCA-4971-941E-2F6826595421}"/>
              </a:ext>
            </a:extLst>
          </p:cNvPr>
          <p:cNvSpPr txBox="1">
            <a:spLocks/>
          </p:cNvSpPr>
          <p:nvPr/>
        </p:nvSpPr>
        <p:spPr>
          <a:xfrm>
            <a:off x="362758" y="3519788"/>
            <a:ext cx="6400897" cy="1392023"/>
          </a:xfrm>
          <a:prstGeom prst="rect">
            <a:avLst/>
          </a:prstGeom>
          <a:solidFill>
            <a:srgbClr val="915F9E"/>
          </a:solidFill>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b="1" dirty="0">
                <a:solidFill>
                  <a:schemeClr val="bg1"/>
                </a:solidFill>
              </a:rPr>
              <a:t>Click to view a sample business plan checklist </a:t>
            </a:r>
          </a:p>
          <a:p>
            <a:r>
              <a:rPr lang="en-US" b="1" dirty="0">
                <a:solidFill>
                  <a:schemeClr val="bg1"/>
                </a:solidFill>
                <a:hlinkClick r:id="rId5"/>
              </a:rPr>
              <a:t>https://studylib.net/doc/11852130/a-business-plan-checklist--key-questions-to-answer-</a:t>
            </a:r>
            <a:r>
              <a:rPr lang="en-US" b="1" dirty="0" err="1">
                <a:solidFill>
                  <a:schemeClr val="bg1"/>
                </a:solidFill>
                <a:hlinkClick r:id="rId5"/>
              </a:rPr>
              <a:t>organi</a:t>
            </a:r>
            <a:r>
              <a:rPr lang="en-US" b="1" dirty="0">
                <a:solidFill>
                  <a:schemeClr val="bg1"/>
                </a:solidFill>
                <a:hlinkClick r:id="rId5"/>
              </a:rPr>
              <a:t>...</a:t>
            </a:r>
            <a:r>
              <a:rPr lang="en-US" b="1" dirty="0">
                <a:solidFill>
                  <a:schemeClr val="bg1"/>
                </a:solidFill>
              </a:rPr>
              <a:t> </a:t>
            </a:r>
            <a:endParaRPr lang="en-US" sz="1400" b="1" dirty="0">
              <a:solidFill>
                <a:schemeClr val="bg1"/>
              </a:solidFill>
            </a:endParaRPr>
          </a:p>
        </p:txBody>
      </p:sp>
    </p:spTree>
    <p:extLst>
      <p:ext uri="{BB962C8B-B14F-4D97-AF65-F5344CB8AC3E}">
        <p14:creationId xmlns:p14="http://schemas.microsoft.com/office/powerpoint/2010/main" val="27352698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648075" y="1815856"/>
            <a:ext cx="6543925" cy="3007156"/>
          </a:xfrm>
        </p:spPr>
        <p:txBody>
          <a:bodyPr/>
          <a:lstStyle/>
          <a:p>
            <a:pPr algn="ctr"/>
            <a:r>
              <a:rPr lang="en-US" dirty="0"/>
              <a:t>“</a:t>
            </a:r>
            <a:r>
              <a:rPr lang="en-US" i="1" dirty="0"/>
              <a:t>I think that we have to start looking at New Europeans not as part of the problem but as part of the solution. We have to change the picture: we should no longer consider them as a burden but as an asset. We need to </a:t>
            </a:r>
            <a:r>
              <a:rPr lang="en-US" i="1" dirty="0" err="1"/>
              <a:t>recognise</a:t>
            </a:r>
            <a:r>
              <a:rPr lang="en-US" i="1" dirty="0"/>
              <a:t> that we need migrants to sustain our economies. These people have come to our countries to enrich us.</a:t>
            </a:r>
            <a:r>
              <a:rPr lang="en-US" dirty="0"/>
              <a:t>“</a:t>
            </a:r>
          </a:p>
          <a:p>
            <a:pPr algn="ctr"/>
            <a:endParaRPr lang="en-US" dirty="0"/>
          </a:p>
          <a:p>
            <a:pPr algn="ctr"/>
            <a:r>
              <a:rPr lang="en-PH" dirty="0"/>
              <a:t>-Anna Maria CORAZZA BILDT, Swedish MEP for the European People’s Party</a:t>
            </a:r>
            <a:endParaRPr lang="en-US" i="1" dirty="0"/>
          </a:p>
        </p:txBody>
      </p:sp>
      <p:pic>
        <p:nvPicPr>
          <p:cNvPr id="6" name="Picture Placeholder 5">
            <a:extLst>
              <a:ext uri="{FF2B5EF4-FFF2-40B4-BE49-F238E27FC236}">
                <a16:creationId xmlns:a16="http://schemas.microsoft.com/office/drawing/2014/main" id="{E8AEB40C-EC21-5C16-5DE2-8DC1868EBC67}"/>
              </a:ext>
            </a:extLst>
          </p:cNvPr>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56</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56</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54583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06</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48227" y="3813368"/>
            <a:ext cx="6831104" cy="972741"/>
          </a:xfrm>
        </p:spPr>
        <p:txBody>
          <a:bodyPr/>
          <a:lstStyle/>
          <a:p>
            <a:r>
              <a:rPr lang="en-US" dirty="0"/>
              <a:t>Case studies</a:t>
            </a:r>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8693035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172953-27B6-2C60-F00F-09B2EED743E4}"/>
              </a:ext>
            </a:extLst>
          </p:cNvPr>
          <p:cNvSpPr>
            <a:spLocks noGrp="1"/>
          </p:cNvSpPr>
          <p:nvPr>
            <p:ph type="body" sz="quarter" idx="30"/>
          </p:nvPr>
        </p:nvSpPr>
        <p:spPr>
          <a:xfrm>
            <a:off x="743983" y="523547"/>
            <a:ext cx="10483431" cy="804265"/>
          </a:xfrm>
        </p:spPr>
        <p:txBody>
          <a:bodyPr/>
          <a:lstStyle/>
          <a:p>
            <a:r>
              <a:rPr lang="en-GB" dirty="0"/>
              <a:t>Case Study: Startup Denmark</a:t>
            </a:r>
          </a:p>
        </p:txBody>
      </p:sp>
      <p:sp>
        <p:nvSpPr>
          <p:cNvPr id="3" name="Text Placeholder 2">
            <a:extLst>
              <a:ext uri="{FF2B5EF4-FFF2-40B4-BE49-F238E27FC236}">
                <a16:creationId xmlns:a16="http://schemas.microsoft.com/office/drawing/2014/main" id="{3413EFBD-A367-465F-93C9-A2AEBD33CCB8}"/>
              </a:ext>
            </a:extLst>
          </p:cNvPr>
          <p:cNvSpPr>
            <a:spLocks noGrp="1"/>
          </p:cNvSpPr>
          <p:nvPr>
            <p:ph type="body" sz="quarter" idx="48"/>
          </p:nvPr>
        </p:nvSpPr>
        <p:spPr>
          <a:xfrm>
            <a:off x="427144" y="1222491"/>
            <a:ext cx="11337711" cy="4439577"/>
          </a:xfrm>
        </p:spPr>
        <p:txBody>
          <a:bodyPr/>
          <a:lstStyle/>
          <a:p>
            <a:r>
              <a:rPr lang="en-GB" dirty="0"/>
              <a:t>Startup Denmark is a visa scheme for non-EU, non-EEA and non-Swiss citizens. You apply on the basis of a business plan which is evaluated by an independent expert panel. If the panel approves your business plan, you are eligible to apply for a residence and work permit as a self-employed entrepreneur. The permit is granted for a period of up to two years with the possibility of extension for three years at a time. Who is eligible to apply?</a:t>
            </a:r>
          </a:p>
          <a:p>
            <a:r>
              <a:rPr lang="en-GB" dirty="0"/>
              <a:t>Startup Denmark is for self-employed persons, and only non-EU (European Union), non-EEA (European Economic Area) and </a:t>
            </a:r>
            <a:r>
              <a:rPr lang="en-GB" dirty="0" err="1"/>
              <a:t>and</a:t>
            </a:r>
            <a:r>
              <a:rPr lang="en-GB" dirty="0"/>
              <a:t> non-Swiss citizens can apply.</a:t>
            </a:r>
          </a:p>
          <a:p>
            <a:r>
              <a:rPr lang="en-GB" dirty="0"/>
              <a:t>Up to three non-EU/EEA citizens can submit a business plan as a team. If the business plan is approved by the Startup Denmark expert panel the applicants must apply individually for a residence and work permit from the immigration authorities.</a:t>
            </a:r>
          </a:p>
          <a:p>
            <a:endParaRPr lang="en-GB" dirty="0"/>
          </a:p>
          <a:p>
            <a:r>
              <a:rPr lang="en-GB" dirty="0"/>
              <a:t>A non-EU/EEA citizen can submit a business plan together with EU/EEA citizens if they are part of the team behind the start-up. However, EU/EEA citizens do not need residence and work permits for Denmark due to the EU rules on free movement of persons and services.</a:t>
            </a:r>
          </a:p>
        </p:txBody>
      </p:sp>
      <p:pic>
        <p:nvPicPr>
          <p:cNvPr id="4" name="Picture 3">
            <a:extLst>
              <a:ext uri="{FF2B5EF4-FFF2-40B4-BE49-F238E27FC236}">
                <a16:creationId xmlns:a16="http://schemas.microsoft.com/office/drawing/2014/main" id="{1391CD9D-2551-CAD5-86C4-6F9FF482D9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10236" y="333123"/>
            <a:ext cx="2972792" cy="842040"/>
          </a:xfrm>
          <a:prstGeom prst="rect">
            <a:avLst/>
          </a:prstGeom>
        </p:spPr>
      </p:pic>
    </p:spTree>
    <p:extLst>
      <p:ext uri="{BB962C8B-B14F-4D97-AF65-F5344CB8AC3E}">
        <p14:creationId xmlns:p14="http://schemas.microsoft.com/office/powerpoint/2010/main" val="53972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5EEECF-DD3D-BD50-A614-64C4703BD10B}"/>
              </a:ext>
            </a:extLst>
          </p:cNvPr>
          <p:cNvSpPr>
            <a:spLocks noGrp="1"/>
          </p:cNvSpPr>
          <p:nvPr>
            <p:ph type="body" sz="quarter" idx="30"/>
          </p:nvPr>
        </p:nvSpPr>
        <p:spPr>
          <a:xfrm>
            <a:off x="758027" y="625308"/>
            <a:ext cx="10483431" cy="804265"/>
          </a:xfrm>
        </p:spPr>
        <p:txBody>
          <a:bodyPr/>
          <a:lstStyle/>
          <a:p>
            <a:r>
              <a:rPr lang="en-GB" dirty="0"/>
              <a:t>Case Study: </a:t>
            </a:r>
            <a:r>
              <a:rPr lang="en-GB" dirty="0" err="1"/>
              <a:t>Mexa.Space</a:t>
            </a:r>
            <a:r>
              <a:rPr lang="en-GB" dirty="0"/>
              <a:t> </a:t>
            </a:r>
          </a:p>
        </p:txBody>
      </p:sp>
      <p:sp>
        <p:nvSpPr>
          <p:cNvPr id="3" name="Text Placeholder 2">
            <a:extLst>
              <a:ext uri="{FF2B5EF4-FFF2-40B4-BE49-F238E27FC236}">
                <a16:creationId xmlns:a16="http://schemas.microsoft.com/office/drawing/2014/main" id="{2953F8C8-20E6-2104-D8EB-C3F850D525EE}"/>
              </a:ext>
            </a:extLst>
          </p:cNvPr>
          <p:cNvSpPr>
            <a:spLocks noGrp="1"/>
          </p:cNvSpPr>
          <p:nvPr>
            <p:ph type="body" sz="quarter" idx="48"/>
          </p:nvPr>
        </p:nvSpPr>
        <p:spPr>
          <a:xfrm>
            <a:off x="758027" y="1790589"/>
            <a:ext cx="10587753" cy="4439577"/>
          </a:xfrm>
        </p:spPr>
        <p:txBody>
          <a:bodyPr/>
          <a:lstStyle/>
          <a:p>
            <a:r>
              <a:rPr lang="en-US" sz="2000" dirty="0" err="1"/>
              <a:t>Mexa.space</a:t>
            </a:r>
            <a:r>
              <a:rPr lang="en-US" sz="2000" dirty="0"/>
              <a:t>, launched by Vanessa Arellano, is an online platform showcasing Mexican handicrafts globally. Originally aiming to partner with physical shops, the platform shifted online to widen its reach, offering products like artisanal tequila glasses that highlight Mexico's cultural heritage. Vanessa's entrepreneurial journey was inspired by a desire to share her Mexican roots, leading her to establish </a:t>
            </a:r>
            <a:r>
              <a:rPr lang="en-US" sz="2000" dirty="0" err="1"/>
              <a:t>Mexa.space</a:t>
            </a:r>
            <a:r>
              <a:rPr lang="en-US" sz="2000" dirty="0"/>
              <a:t> in Denmark as a bridge between cultures.</a:t>
            </a:r>
          </a:p>
          <a:p>
            <a:endParaRPr lang="en-US" sz="2000" dirty="0"/>
          </a:p>
          <a:p>
            <a:r>
              <a:rPr lang="en-US" sz="2000" dirty="0"/>
              <a:t>The move to digital allowed </a:t>
            </a:r>
            <a:r>
              <a:rPr lang="en-US" sz="2000" dirty="0" err="1"/>
              <a:t>Mexa.space</a:t>
            </a:r>
            <a:r>
              <a:rPr lang="en-US" sz="2000" dirty="0"/>
              <a:t> to navigate initial hurdles, such as financial constraints and the need for a robust online presence. This transition has successfully connected customers worldwide with Mexican craftsmanship, supporting local artisans and promoting cultural exchange.</a:t>
            </a:r>
          </a:p>
          <a:p>
            <a:endParaRPr lang="en-US" sz="2000" dirty="0"/>
          </a:p>
          <a:p>
            <a:r>
              <a:rPr lang="en-US" sz="2000" dirty="0"/>
              <a:t>Looking ahead, Vanessa aims to grow </a:t>
            </a:r>
            <a:r>
              <a:rPr lang="en-US" sz="2000" dirty="0" err="1"/>
              <a:t>Mexa.space</a:t>
            </a:r>
            <a:r>
              <a:rPr lang="en-US" sz="2000" dirty="0"/>
              <a:t> sustainably, diversifying its product range and improving its European distribution network, all while adhering to fair trade and ethical standards. </a:t>
            </a:r>
            <a:r>
              <a:rPr lang="en-US" sz="2000" dirty="0" err="1"/>
              <a:t>Mexa.space</a:t>
            </a:r>
            <a:r>
              <a:rPr lang="en-US" sz="2000" dirty="0"/>
              <a:t> exemplifies the impact of migrant entrepreneurship, using digital innovation and a passion for heritage to foster cultural appreciation and connectivity.</a:t>
            </a:r>
            <a:endParaRPr lang="en-GB" sz="2000" dirty="0"/>
          </a:p>
        </p:txBody>
      </p:sp>
      <p:pic>
        <p:nvPicPr>
          <p:cNvPr id="4" name="Picture Placeholder 47">
            <a:extLst>
              <a:ext uri="{FF2B5EF4-FFF2-40B4-BE49-F238E27FC236}">
                <a16:creationId xmlns:a16="http://schemas.microsoft.com/office/drawing/2014/main" id="{2D265505-D80A-77B0-3FF6-2172DB21599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3980" t="24300" r="35841" b="30621"/>
          <a:stretch/>
        </p:blipFill>
        <p:spPr>
          <a:xfrm>
            <a:off x="7170822" y="355067"/>
            <a:ext cx="1816768" cy="1255014"/>
          </a:xfrm>
          <a:prstGeom prst="rect">
            <a:avLst/>
          </a:prstGeom>
        </p:spPr>
      </p:pic>
    </p:spTree>
    <p:extLst>
      <p:ext uri="{BB962C8B-B14F-4D97-AF65-F5344CB8AC3E}">
        <p14:creationId xmlns:p14="http://schemas.microsoft.com/office/powerpoint/2010/main" val="2129014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613372" y="785673"/>
            <a:ext cx="10965253" cy="804265"/>
          </a:xfrm>
        </p:spPr>
        <p:txBody>
          <a:bodyPr/>
          <a:lstStyle/>
          <a:p>
            <a:pPr algn="ctr"/>
            <a:r>
              <a:rPr lang="en-GB" dirty="0"/>
              <a:t>LEARNING  RESOURCES TO ENHANCE BUSINESS ENGLISH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02873" y="1474191"/>
            <a:ext cx="7155396" cy="4439577"/>
          </a:xfrm>
        </p:spPr>
        <p:txBody>
          <a:bodyPr/>
          <a:lstStyle/>
          <a:p>
            <a:endParaRPr lang="en-US" dirty="0">
              <a:solidFill>
                <a:schemeClr val="tx1"/>
              </a:solidFill>
            </a:endParaRPr>
          </a:p>
          <a:p>
            <a:r>
              <a:rPr lang="en-US" b="1" dirty="0">
                <a:solidFill>
                  <a:schemeClr val="tx1"/>
                </a:solidFill>
              </a:rPr>
              <a:t>3. Talk English –   Community that support to improve  language skills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3"/>
              </a:rPr>
              <a:t>https://www.talk-english.co.uk/introduction/learners-introduction/</a:t>
            </a:r>
            <a:endParaRPr lang="en-US" dirty="0">
              <a:solidFill>
                <a:schemeClr val="tx1"/>
              </a:solidFill>
            </a:endParaRPr>
          </a:p>
          <a:p>
            <a:endParaRPr lang="en-US" b="1" dirty="0">
              <a:solidFill>
                <a:schemeClr val="tx1"/>
              </a:solidFill>
            </a:endParaRPr>
          </a:p>
          <a:p>
            <a:r>
              <a:rPr lang="en-US" b="1" dirty="0">
                <a:solidFill>
                  <a:schemeClr val="tx1"/>
                </a:solidFill>
              </a:rPr>
              <a:t>4. English Online Various Study Course offered by British Council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4"/>
              </a:rPr>
              <a:t>https://www.britishcouncil.org/english/learn-online</a:t>
            </a:r>
            <a:endParaRPr lang="en-US" dirty="0">
              <a:solidFill>
                <a:schemeClr val="tx1"/>
              </a:solidFill>
            </a:endParaRPr>
          </a:p>
          <a:p>
            <a:endParaRPr lang="en-US" dirty="0">
              <a:solidFill>
                <a:schemeClr val="tx1"/>
              </a:solidFill>
            </a:endParaRPr>
          </a:p>
          <a:p>
            <a:r>
              <a:rPr lang="en-US" b="1" dirty="0">
                <a:solidFill>
                  <a:schemeClr val="tx1"/>
                </a:solidFill>
              </a:rPr>
              <a:t>5</a:t>
            </a:r>
            <a:r>
              <a:rPr lang="en-US" dirty="0">
                <a:solidFill>
                  <a:schemeClr val="tx1"/>
                </a:solidFill>
              </a:rPr>
              <a:t>.</a:t>
            </a:r>
            <a:r>
              <a:rPr lang="en-US" b="1" dirty="0">
                <a:solidFill>
                  <a:schemeClr val="tx1"/>
                </a:solidFill>
              </a:rPr>
              <a:t>Say Hi Application – conversational translation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5"/>
              </a:rPr>
              <a:t>https://www.sayhi.com/en/translate/</a:t>
            </a:r>
            <a:endParaRPr lang="en-US" dirty="0">
              <a:solidFill>
                <a:schemeClr val="tx1"/>
              </a:solidFill>
            </a:endParaRPr>
          </a:p>
          <a:p>
            <a:endParaRPr lang="en-US" dirty="0">
              <a:solidFill>
                <a:schemeClr val="tx1"/>
              </a:solidFill>
            </a:endParaRPr>
          </a:p>
          <a:p>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6</a:t>
            </a:fld>
            <a:endParaRPr lang="en-US" sz="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1B8FE2B-0928-E743-6E26-C3009C3277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8387" t="10823" r="9307" b="5574"/>
          <a:stretch/>
        </p:blipFill>
        <p:spPr>
          <a:xfrm>
            <a:off x="6829401" y="2314829"/>
            <a:ext cx="5734132" cy="3494767"/>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CD6C1C69-251C-7D83-ADF2-47A494B4209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86784" y="2611762"/>
            <a:ext cx="4102343" cy="2573695"/>
          </a:xfrm>
          <a:prstGeom prst="rect">
            <a:avLst/>
          </a:prstGeom>
        </p:spPr>
      </p:pic>
    </p:spTree>
    <p:extLst>
      <p:ext uri="{BB962C8B-B14F-4D97-AF65-F5344CB8AC3E}">
        <p14:creationId xmlns:p14="http://schemas.microsoft.com/office/powerpoint/2010/main" val="1335019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dirty="0"/>
              <a:t>www.</a:t>
            </a:r>
            <a:r>
              <a:rPr lang="en-US" b="1" dirty="0"/>
              <a:t>ingrow</a:t>
            </a:r>
            <a:r>
              <a:rPr lang="en-US" dirty="0"/>
              <a:t>.eu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Follow our journey</a:t>
            </a:r>
            <a:endParaRPr lang="en-US" dirty="0"/>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613372" y="516946"/>
            <a:ext cx="10965253" cy="804265"/>
          </a:xfrm>
        </p:spPr>
        <p:txBody>
          <a:bodyPr/>
          <a:lstStyle/>
          <a:p>
            <a:pPr algn="ctr"/>
            <a:r>
              <a:rPr lang="en-GB" dirty="0"/>
              <a:t>LEARNING  RESOURCES TO ENHANCE BUSINESS ENGLISH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589938"/>
            <a:ext cx="6159972" cy="4439577"/>
          </a:xfrm>
        </p:spPr>
        <p:txBody>
          <a:bodyPr/>
          <a:lstStyle/>
          <a:p>
            <a:endParaRPr lang="en-US" dirty="0">
              <a:solidFill>
                <a:schemeClr val="tx1"/>
              </a:solidFill>
            </a:endParaRPr>
          </a:p>
          <a:p>
            <a:r>
              <a:rPr lang="en-US" b="1" dirty="0">
                <a:solidFill>
                  <a:schemeClr val="tx1"/>
                </a:solidFill>
              </a:rPr>
              <a:t>7</a:t>
            </a:r>
            <a:r>
              <a:rPr lang="en-US" dirty="0">
                <a:solidFill>
                  <a:schemeClr val="tx1"/>
                </a:solidFill>
              </a:rPr>
              <a:t>.</a:t>
            </a:r>
            <a:r>
              <a:rPr lang="en-US" b="1" dirty="0">
                <a:solidFill>
                  <a:schemeClr val="tx1"/>
                </a:solidFill>
              </a:rPr>
              <a:t>Perfect English Grammar – </a:t>
            </a:r>
            <a:r>
              <a:rPr lang="en-US" dirty="0">
                <a:solidFill>
                  <a:schemeClr val="tx1"/>
                </a:solidFill>
              </a:rPr>
              <a:t>Practice grammar worksheets, guides and worksheets to brush up language skills </a:t>
            </a:r>
            <a:endParaRPr lang="en-US" b="1" dirty="0">
              <a:solidFill>
                <a:schemeClr val="tx1"/>
              </a:solidFill>
            </a:endParaRP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3"/>
              </a:rPr>
              <a:t>https://www.perfect-english-grammar.com/</a:t>
            </a:r>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a:p>
            <a:r>
              <a:rPr lang="en-US" b="1" dirty="0">
                <a:solidFill>
                  <a:schemeClr val="tx1"/>
                </a:solidFill>
              </a:rPr>
              <a:t>8. Spotlight Podcast –</a:t>
            </a:r>
            <a:r>
              <a:rPr lang="en-US" dirty="0">
                <a:solidFill>
                  <a:schemeClr val="tx1"/>
                </a:solidFill>
              </a:rPr>
              <a:t>Listen to English Speakers </a:t>
            </a:r>
            <a:endParaRPr lang="en-US" b="1" dirty="0">
              <a:solidFill>
                <a:schemeClr val="tx1"/>
              </a:solidFill>
            </a:endParaRP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4"/>
              </a:rPr>
              <a:t>https://spotlightenglish.com/</a:t>
            </a:r>
            <a:r>
              <a:rPr lang="en-US" dirty="0">
                <a:solidFill>
                  <a:schemeClr val="tx1"/>
                </a:solidFill>
              </a:rPr>
              <a:t>  </a:t>
            </a:r>
          </a:p>
          <a:p>
            <a:pPr marL="342900" indent="-342900">
              <a:buFont typeface="Arial" panose="020B0604020202020204" pitchFamily="34" charset="0"/>
              <a:buChar char="•"/>
            </a:pPr>
            <a:r>
              <a:rPr lang="en-US" dirty="0">
                <a:solidFill>
                  <a:schemeClr val="tx1"/>
                </a:solidFill>
              </a:rPr>
              <a:t> also available at  </a:t>
            </a:r>
            <a:r>
              <a:rPr lang="en-US" dirty="0" err="1">
                <a:solidFill>
                  <a:schemeClr val="tx1"/>
                </a:solidFill>
              </a:rPr>
              <a:t>spotify</a:t>
            </a:r>
            <a:r>
              <a:rPr lang="en-US" dirty="0">
                <a:solidFill>
                  <a:schemeClr val="tx1"/>
                </a:solidFill>
              </a:rPr>
              <a:t> and </a:t>
            </a:r>
            <a:r>
              <a:rPr lang="en-US" dirty="0" err="1">
                <a:solidFill>
                  <a:schemeClr val="tx1"/>
                </a:solidFill>
              </a:rPr>
              <a:t>youtube</a:t>
            </a:r>
            <a:r>
              <a:rPr lang="en-US" dirty="0">
                <a:solidFill>
                  <a:schemeClr val="tx1"/>
                </a:solidFill>
              </a:rPr>
              <a:t>  </a:t>
            </a:r>
          </a:p>
          <a:p>
            <a:pPr marL="342900" indent="-342900">
              <a:buFont typeface="Arial" panose="020B0604020202020204" pitchFamily="34" charset="0"/>
              <a:buChar char="•"/>
            </a:pPr>
            <a:endParaRPr lang="en-US" dirty="0">
              <a:solidFill>
                <a:schemeClr val="tx1"/>
              </a:solidFill>
            </a:endParaRPr>
          </a:p>
          <a:p>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7</a:t>
            </a:fld>
            <a:endParaRPr lang="en-US" sz="800" dirty="0">
              <a:latin typeface="Calibri" panose="020F0502020204030204" pitchFamily="34" charset="0"/>
              <a:cs typeface="Calibri" panose="020F0502020204030204" pitchFamily="34" charset="0"/>
            </a:endParaRPr>
          </a:p>
        </p:txBody>
      </p:sp>
      <p:pic>
        <p:nvPicPr>
          <p:cNvPr id="5" name="Picture 4" descr="iPhone6_mockup_front_white.png">
            <a:extLst>
              <a:ext uri="{FF2B5EF4-FFF2-40B4-BE49-F238E27FC236}">
                <a16:creationId xmlns:a16="http://schemas.microsoft.com/office/drawing/2014/main" id="{7F3F9E41-A222-38AE-1157-E1FECAE8C3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14257" y="1052485"/>
            <a:ext cx="3551499" cy="5555195"/>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D0D87B2C-C08E-66FD-D729-FF51D27A98A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82527" y="1879900"/>
            <a:ext cx="2179104" cy="3814845"/>
          </a:xfrm>
          <a:prstGeom prst="rect">
            <a:avLst/>
          </a:prstGeom>
        </p:spPr>
      </p:pic>
    </p:spTree>
    <p:extLst>
      <p:ext uri="{BB962C8B-B14F-4D97-AF65-F5344CB8AC3E}">
        <p14:creationId xmlns:p14="http://schemas.microsoft.com/office/powerpoint/2010/main" val="11289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78295" y="3385279"/>
            <a:ext cx="6369803" cy="1677251"/>
          </a:xfrm>
        </p:spPr>
        <p:txBody>
          <a:bodyPr/>
          <a:lstStyle/>
          <a:p>
            <a:r>
              <a:rPr lang="en-US" dirty="0"/>
              <a:t>RELEVANT  LEGAL AND REGULATORY KNOWLEDGE IN BUSINESS FOR MIGRANT ENTREPRENEURS </a:t>
            </a:r>
          </a:p>
        </p:txBody>
      </p:sp>
      <p:pic>
        <p:nvPicPr>
          <p:cNvPr id="13" name="Picture Placeholder 12">
            <a:extLst>
              <a:ext uri="{FF2B5EF4-FFF2-40B4-BE49-F238E27FC236}">
                <a16:creationId xmlns:a16="http://schemas.microsoft.com/office/drawing/2014/main" id="{32D476F0-C90F-9CC5-F812-F130CBEAAFFC}"/>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2507" r="959"/>
          <a:stretch/>
        </p:blipFill>
        <p:spPr>
          <a:xfrm>
            <a:off x="6841657" y="0"/>
            <a:ext cx="5364392" cy="6325815"/>
          </a:xfrm>
        </p:spPr>
      </p:pic>
      <p:grpSp>
        <p:nvGrpSpPr>
          <p:cNvPr id="4" name="Group 3">
            <a:extLst>
              <a:ext uri="{FF2B5EF4-FFF2-40B4-BE49-F238E27FC236}">
                <a16:creationId xmlns:a16="http://schemas.microsoft.com/office/drawing/2014/main" id="{0AEB5470-96B6-8100-EA6A-FE83A5CCAEA1}"/>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4A388A6-6552-EF6C-2416-06387A7375F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AC87F04-5553-B677-9704-D36971D0ADA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55FE1D-FAFE-4257-4A7A-9EA607E84D1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10" name="Picture Placeholder 12">
            <a:extLst>
              <a:ext uri="{FF2B5EF4-FFF2-40B4-BE49-F238E27FC236}">
                <a16:creationId xmlns:a16="http://schemas.microsoft.com/office/drawing/2014/main" id="{BF5765CD-2F66-42F6-B227-AEE532E2C23D}"/>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2507" r="959"/>
          <a:stretch/>
        </p:blipFill>
        <p:spPr>
          <a:xfrm>
            <a:off x="6841657" y="-125506"/>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1080694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A87D79-7697-ADEC-3E84-866B8FEBADD1}"/>
              </a:ext>
            </a:extLst>
          </p:cNvPr>
          <p:cNvSpPr>
            <a:spLocks noGrp="1"/>
          </p:cNvSpPr>
          <p:nvPr>
            <p:ph type="body" sz="quarter" idx="30"/>
          </p:nvPr>
        </p:nvSpPr>
        <p:spPr>
          <a:xfrm>
            <a:off x="640956" y="1409887"/>
            <a:ext cx="7866436" cy="1865747"/>
          </a:xfrm>
        </p:spPr>
        <p:txBody>
          <a:bodyPr/>
          <a:lstStyle/>
          <a:p>
            <a:r>
              <a:rPr lang="en-GB" b="1" i="0" dirty="0">
                <a:effectLst/>
                <a:latin typeface="Söhne"/>
              </a:rPr>
              <a:t>Legal and Regulatory Knowledge Relevant to Migrant Entrepreneurs</a:t>
            </a:r>
          </a:p>
          <a:p>
            <a:endParaRPr lang="en-GB" dirty="0"/>
          </a:p>
        </p:txBody>
      </p:sp>
      <p:sp>
        <p:nvSpPr>
          <p:cNvPr id="4" name="Text Placeholder 3">
            <a:extLst>
              <a:ext uri="{FF2B5EF4-FFF2-40B4-BE49-F238E27FC236}">
                <a16:creationId xmlns:a16="http://schemas.microsoft.com/office/drawing/2014/main" id="{10C29CD6-365A-F636-758E-8BFD425D8DA4}"/>
              </a:ext>
            </a:extLst>
          </p:cNvPr>
          <p:cNvSpPr>
            <a:spLocks noGrp="1"/>
          </p:cNvSpPr>
          <p:nvPr>
            <p:ph type="body" sz="quarter" idx="48"/>
          </p:nvPr>
        </p:nvSpPr>
        <p:spPr>
          <a:xfrm>
            <a:off x="640955" y="3030390"/>
            <a:ext cx="6749339" cy="2965622"/>
          </a:xfrm>
        </p:spPr>
        <p:txBody>
          <a:bodyPr/>
          <a:lstStyle/>
          <a:p>
            <a:r>
              <a:rPr lang="en-GB" b="0" i="0" dirty="0">
                <a:solidFill>
                  <a:srgbClr val="0F0F0F"/>
                </a:solidFill>
                <a:effectLst/>
                <a:latin typeface="Söhne"/>
              </a:rPr>
              <a:t>Understanding legal and regulatory requirements is crucial for migrant entrepreneurs. This section provides an overview of key areas such as business registration, employment laws, and industry-specific regulations.</a:t>
            </a:r>
            <a:endParaRPr lang="en-GB" dirty="0"/>
          </a:p>
        </p:txBody>
      </p:sp>
      <p:pic>
        <p:nvPicPr>
          <p:cNvPr id="8" name="Picture Placeholder 7" descr="Man and woman at clothing store counter">
            <a:extLst>
              <a:ext uri="{FF2B5EF4-FFF2-40B4-BE49-F238E27FC236}">
                <a16:creationId xmlns:a16="http://schemas.microsoft.com/office/drawing/2014/main" id="{D0E49E4E-13AC-3D9A-ADE8-948C83E4FE7E}"/>
              </a:ext>
            </a:extLst>
          </p:cNvPr>
          <p:cNvPicPr>
            <a:picLocks noGrp="1" noChangeAspect="1"/>
          </p:cNvPicPr>
          <p:nvPr>
            <p:ph type="pic" sz="quarter" idx="21"/>
          </p:nvPr>
        </p:nvPicPr>
        <p:blipFill>
          <a:blip r:embed="rId2"/>
          <a:srcRect t="7817" b="7817"/>
          <a:stretch>
            <a:fillRect/>
          </a:stretch>
        </p:blipFill>
        <p:spPr/>
      </p:pic>
    </p:spTree>
    <p:extLst>
      <p:ext uri="{BB962C8B-B14F-4D97-AF65-F5344CB8AC3E}">
        <p14:creationId xmlns:p14="http://schemas.microsoft.com/office/powerpoint/2010/main" val="190958925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TotalTime>
  <Words>5932</Words>
  <Application>Microsoft Office PowerPoint</Application>
  <PresentationFormat>Widescreen</PresentationFormat>
  <Paragraphs>427</Paragraphs>
  <Slides>60</Slides>
  <Notes>38</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Lola Gonzalez</cp:lastModifiedBy>
  <cp:revision>503</cp:revision>
  <dcterms:created xsi:type="dcterms:W3CDTF">2021-06-15T11:45:52Z</dcterms:created>
  <dcterms:modified xsi:type="dcterms:W3CDTF">2024-07-24T14:20:03Z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